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648" r:id="rId2"/>
    <p:sldId id="662" r:id="rId3"/>
    <p:sldId id="544" r:id="rId4"/>
    <p:sldId id="527" r:id="rId5"/>
    <p:sldId id="786" r:id="rId6"/>
    <p:sldId id="766" r:id="rId7"/>
    <p:sldId id="784" r:id="rId8"/>
    <p:sldId id="785" r:id="rId9"/>
    <p:sldId id="812" r:id="rId10"/>
    <p:sldId id="722" r:id="rId11"/>
    <p:sldId id="504" r:id="rId12"/>
    <p:sldId id="531" r:id="rId13"/>
    <p:sldId id="759" r:id="rId14"/>
    <p:sldId id="538" r:id="rId15"/>
    <p:sldId id="537" r:id="rId16"/>
    <p:sldId id="687" r:id="rId17"/>
    <p:sldId id="713" r:id="rId18"/>
    <p:sldId id="540" r:id="rId19"/>
    <p:sldId id="568" r:id="rId20"/>
    <p:sldId id="612" r:id="rId21"/>
    <p:sldId id="715" r:id="rId22"/>
    <p:sldId id="808" r:id="rId23"/>
    <p:sldId id="684" r:id="rId24"/>
    <p:sldId id="716" r:id="rId25"/>
    <p:sldId id="667" r:id="rId26"/>
    <p:sldId id="717" r:id="rId27"/>
    <p:sldId id="616" r:id="rId28"/>
    <p:sldId id="792" r:id="rId29"/>
    <p:sldId id="564" r:id="rId30"/>
    <p:sldId id="565" r:id="rId31"/>
    <p:sldId id="552" r:id="rId32"/>
    <p:sldId id="671" r:id="rId33"/>
    <p:sldId id="723" r:id="rId34"/>
    <p:sldId id="780" r:id="rId35"/>
    <p:sldId id="761" r:id="rId36"/>
    <p:sldId id="765" r:id="rId37"/>
    <p:sldId id="730" r:id="rId38"/>
    <p:sldId id="814" r:id="rId39"/>
    <p:sldId id="762" r:id="rId40"/>
    <p:sldId id="800" r:id="rId41"/>
    <p:sldId id="708" r:id="rId42"/>
    <p:sldId id="731" r:id="rId43"/>
    <p:sldId id="732" r:id="rId44"/>
    <p:sldId id="763" r:id="rId45"/>
    <p:sldId id="734" r:id="rId46"/>
    <p:sldId id="735" r:id="rId47"/>
    <p:sldId id="737" r:id="rId48"/>
    <p:sldId id="738" r:id="rId49"/>
    <p:sldId id="740" r:id="rId50"/>
    <p:sldId id="813" r:id="rId51"/>
    <p:sldId id="736" r:id="rId52"/>
    <p:sldId id="739" r:id="rId53"/>
    <p:sldId id="742" r:id="rId54"/>
    <p:sldId id="744" r:id="rId55"/>
    <p:sldId id="781" r:id="rId56"/>
    <p:sldId id="743" r:id="rId57"/>
    <p:sldId id="746" r:id="rId58"/>
    <p:sldId id="747" r:id="rId59"/>
    <p:sldId id="748" r:id="rId60"/>
    <p:sldId id="778" r:id="rId61"/>
    <p:sldId id="751" r:id="rId62"/>
    <p:sldId id="779" r:id="rId63"/>
    <p:sldId id="752" r:id="rId64"/>
    <p:sldId id="787" r:id="rId65"/>
    <p:sldId id="753" r:id="rId66"/>
    <p:sldId id="810" r:id="rId67"/>
    <p:sldId id="756" r:id="rId68"/>
    <p:sldId id="757" r:id="rId69"/>
    <p:sldId id="809" r:id="rId70"/>
    <p:sldId id="806" r:id="rId71"/>
    <p:sldId id="802" r:id="rId72"/>
    <p:sldId id="803" r:id="rId73"/>
    <p:sldId id="804" r:id="rId74"/>
    <p:sldId id="805" r:id="rId75"/>
    <p:sldId id="758" r:id="rId76"/>
    <p:sldId id="782" r:id="rId77"/>
    <p:sldId id="807" r:id="rId78"/>
  </p:sldIdLst>
  <p:sldSz cx="9144000" cy="6858000" type="screen4x3"/>
  <p:notesSz cx="6858000" cy="9658350"/>
  <p:defaultTextStyle>
    <a:defPPr>
      <a:defRPr lang="hu-HU"/>
    </a:defPPr>
    <a:lvl1pPr algn="ctr" rtl="0" fontAlgn="base">
      <a:spcBef>
        <a:spcPct val="0"/>
      </a:spcBef>
      <a:spcAft>
        <a:spcPct val="0"/>
      </a:spcAft>
      <a:defRPr kern="1200">
        <a:solidFill>
          <a:schemeClr val="tx1"/>
        </a:solidFill>
        <a:latin typeface="Comic Sans MS" pitchFamily="66" charset="0"/>
        <a:ea typeface="+mn-ea"/>
        <a:cs typeface="+mn-cs"/>
      </a:defRPr>
    </a:lvl1pPr>
    <a:lvl2pPr marL="457200" algn="ctr" rtl="0" fontAlgn="base">
      <a:spcBef>
        <a:spcPct val="0"/>
      </a:spcBef>
      <a:spcAft>
        <a:spcPct val="0"/>
      </a:spcAft>
      <a:defRPr kern="1200">
        <a:solidFill>
          <a:schemeClr val="tx1"/>
        </a:solidFill>
        <a:latin typeface="Comic Sans MS" pitchFamily="66" charset="0"/>
        <a:ea typeface="+mn-ea"/>
        <a:cs typeface="+mn-cs"/>
      </a:defRPr>
    </a:lvl2pPr>
    <a:lvl3pPr marL="914400" algn="ctr" rtl="0" fontAlgn="base">
      <a:spcBef>
        <a:spcPct val="0"/>
      </a:spcBef>
      <a:spcAft>
        <a:spcPct val="0"/>
      </a:spcAft>
      <a:defRPr kern="1200">
        <a:solidFill>
          <a:schemeClr val="tx1"/>
        </a:solidFill>
        <a:latin typeface="Comic Sans MS" pitchFamily="66" charset="0"/>
        <a:ea typeface="+mn-ea"/>
        <a:cs typeface="+mn-cs"/>
      </a:defRPr>
    </a:lvl3pPr>
    <a:lvl4pPr marL="1371600" algn="ctr" rtl="0" fontAlgn="base">
      <a:spcBef>
        <a:spcPct val="0"/>
      </a:spcBef>
      <a:spcAft>
        <a:spcPct val="0"/>
      </a:spcAft>
      <a:defRPr kern="1200">
        <a:solidFill>
          <a:schemeClr val="tx1"/>
        </a:solidFill>
        <a:latin typeface="Comic Sans MS" pitchFamily="66" charset="0"/>
        <a:ea typeface="+mn-ea"/>
        <a:cs typeface="+mn-cs"/>
      </a:defRPr>
    </a:lvl4pPr>
    <a:lvl5pPr marL="1828800" algn="ctr" rtl="0" fontAlgn="base">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20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FFFFFF"/>
    <a:srgbClr val="FF5050"/>
    <a:srgbClr val="FF9900"/>
    <a:srgbClr val="CC0066"/>
    <a:srgbClr val="FF0066"/>
    <a:srgbClr val="66CCFF"/>
    <a:srgbClr val="FFFF66"/>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26" autoAdjust="0"/>
    <p:restoredTop sz="94646" autoAdjust="0"/>
  </p:normalViewPr>
  <p:slideViewPr>
    <p:cSldViewPr snapToObjects="1">
      <p:cViewPr varScale="1">
        <p:scale>
          <a:sx n="109" d="100"/>
          <a:sy n="109" d="100"/>
        </p:scale>
        <p:origin x="1620" y="108"/>
      </p:cViewPr>
      <p:guideLst>
        <p:guide orient="horz" pos="2205"/>
        <p:guide pos="2880"/>
      </p:guideLst>
    </p:cSldViewPr>
  </p:slideViewPr>
  <p:notesTextViewPr>
    <p:cViewPr>
      <p:scale>
        <a:sx n="100" d="100"/>
        <a:sy n="100" d="100"/>
      </p:scale>
      <p:origin x="0" y="0"/>
    </p:cViewPr>
  </p:notesTextViewPr>
  <p:sorterViewPr>
    <p:cViewPr>
      <p:scale>
        <a:sx n="66" d="100"/>
        <a:sy n="66" d="100"/>
      </p:scale>
      <p:origin x="0" y="53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76563" cy="461963"/>
          </a:xfrm>
          <a:prstGeom prst="rect">
            <a:avLst/>
          </a:prstGeom>
          <a:noFill/>
          <a:ln w="9525">
            <a:noFill/>
            <a:miter lim="800000"/>
            <a:headEnd/>
            <a:tailEnd/>
          </a:ln>
          <a:effectLst/>
        </p:spPr>
        <p:txBody>
          <a:bodyPr vert="horz" wrap="square" lIns="91961" tIns="45981" rIns="91961" bIns="45981" numCol="1" anchor="t" anchorCtr="0" compatLnSpc="1">
            <a:prstTxWarp prst="textNoShape">
              <a:avLst/>
            </a:prstTxWarp>
          </a:bodyPr>
          <a:lstStyle>
            <a:lvl1pPr algn="l" defTabSz="919163">
              <a:defRPr sz="1200">
                <a:latin typeface="Times New Roman" pitchFamily="18" charset="0"/>
              </a:defRPr>
            </a:lvl1pPr>
          </a:lstStyle>
          <a:p>
            <a:pPr>
              <a:defRPr/>
            </a:pPr>
            <a:endParaRPr lang="hu-HU"/>
          </a:p>
        </p:txBody>
      </p:sp>
      <p:sp>
        <p:nvSpPr>
          <p:cNvPr id="58371" name="Rectangle 3"/>
          <p:cNvSpPr>
            <a:spLocks noGrp="1" noChangeArrowheads="1"/>
          </p:cNvSpPr>
          <p:nvPr>
            <p:ph type="dt" sz="quarter" idx="1"/>
          </p:nvPr>
        </p:nvSpPr>
        <p:spPr bwMode="auto">
          <a:xfrm>
            <a:off x="3890963" y="0"/>
            <a:ext cx="2976562" cy="461963"/>
          </a:xfrm>
          <a:prstGeom prst="rect">
            <a:avLst/>
          </a:prstGeom>
          <a:noFill/>
          <a:ln w="9525">
            <a:noFill/>
            <a:miter lim="800000"/>
            <a:headEnd/>
            <a:tailEnd/>
          </a:ln>
          <a:effectLst/>
        </p:spPr>
        <p:txBody>
          <a:bodyPr vert="horz" wrap="square" lIns="91961" tIns="45981" rIns="91961" bIns="45981" numCol="1" anchor="t" anchorCtr="0" compatLnSpc="1">
            <a:prstTxWarp prst="textNoShape">
              <a:avLst/>
            </a:prstTxWarp>
          </a:bodyPr>
          <a:lstStyle>
            <a:lvl1pPr algn="r" defTabSz="919163">
              <a:defRPr sz="1200">
                <a:latin typeface="Times New Roman" pitchFamily="18" charset="0"/>
              </a:defRPr>
            </a:lvl1pPr>
          </a:lstStyle>
          <a:p>
            <a:pPr>
              <a:defRPr/>
            </a:pPr>
            <a:endParaRPr lang="hu-HU"/>
          </a:p>
        </p:txBody>
      </p:sp>
      <p:sp>
        <p:nvSpPr>
          <p:cNvPr id="58372" name="Rectangle 4"/>
          <p:cNvSpPr>
            <a:spLocks noGrp="1" noChangeArrowheads="1"/>
          </p:cNvSpPr>
          <p:nvPr>
            <p:ph type="ftr" sz="quarter" idx="2"/>
          </p:nvPr>
        </p:nvSpPr>
        <p:spPr bwMode="auto">
          <a:xfrm>
            <a:off x="0" y="9147175"/>
            <a:ext cx="2976563" cy="538163"/>
          </a:xfrm>
          <a:prstGeom prst="rect">
            <a:avLst/>
          </a:prstGeom>
          <a:noFill/>
          <a:ln w="9525">
            <a:noFill/>
            <a:miter lim="800000"/>
            <a:headEnd/>
            <a:tailEnd/>
          </a:ln>
          <a:effectLst/>
        </p:spPr>
        <p:txBody>
          <a:bodyPr vert="horz" wrap="square" lIns="91961" tIns="45981" rIns="91961" bIns="45981" numCol="1" anchor="b" anchorCtr="0" compatLnSpc="1">
            <a:prstTxWarp prst="textNoShape">
              <a:avLst/>
            </a:prstTxWarp>
          </a:bodyPr>
          <a:lstStyle>
            <a:lvl1pPr algn="l" defTabSz="919163">
              <a:defRPr sz="1200">
                <a:latin typeface="Times New Roman" pitchFamily="18" charset="0"/>
              </a:defRPr>
            </a:lvl1pPr>
          </a:lstStyle>
          <a:p>
            <a:pPr>
              <a:defRPr/>
            </a:pPr>
            <a:endParaRPr lang="hu-HU"/>
          </a:p>
        </p:txBody>
      </p:sp>
      <p:sp>
        <p:nvSpPr>
          <p:cNvPr id="58373" name="Rectangle 5"/>
          <p:cNvSpPr>
            <a:spLocks noGrp="1" noChangeArrowheads="1"/>
          </p:cNvSpPr>
          <p:nvPr>
            <p:ph type="sldNum" sz="quarter" idx="3"/>
          </p:nvPr>
        </p:nvSpPr>
        <p:spPr bwMode="auto">
          <a:xfrm>
            <a:off x="3890963" y="9147175"/>
            <a:ext cx="2976562" cy="538163"/>
          </a:xfrm>
          <a:prstGeom prst="rect">
            <a:avLst/>
          </a:prstGeom>
          <a:noFill/>
          <a:ln w="9525">
            <a:noFill/>
            <a:miter lim="800000"/>
            <a:headEnd/>
            <a:tailEnd/>
          </a:ln>
          <a:effectLst/>
        </p:spPr>
        <p:txBody>
          <a:bodyPr vert="horz" wrap="square" lIns="91961" tIns="45981" rIns="91961" bIns="45981" numCol="1" anchor="b" anchorCtr="0" compatLnSpc="1">
            <a:prstTxWarp prst="textNoShape">
              <a:avLst/>
            </a:prstTxWarp>
          </a:bodyPr>
          <a:lstStyle>
            <a:lvl1pPr algn="r" defTabSz="919163">
              <a:defRPr sz="1200">
                <a:latin typeface="Times New Roman" pitchFamily="18" charset="0"/>
              </a:defRPr>
            </a:lvl1pPr>
          </a:lstStyle>
          <a:p>
            <a:pPr>
              <a:defRPr/>
            </a:pPr>
            <a:fld id="{BFCCF996-E9AB-48E8-9A6C-6C9498D1F9CD}" type="slidenum">
              <a:rPr lang="hu-HU"/>
              <a:pPr>
                <a:defRPr/>
              </a:pPr>
              <a:t>‹#›</a:t>
            </a:fld>
            <a:endParaRPr lang="hu-HU"/>
          </a:p>
        </p:txBody>
      </p:sp>
    </p:spTree>
    <p:extLst>
      <p:ext uri="{BB962C8B-B14F-4D97-AF65-F5344CB8AC3E}">
        <p14:creationId xmlns:p14="http://schemas.microsoft.com/office/powerpoint/2010/main" val="4097007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1800" cy="484188"/>
          </a:xfrm>
          <a:prstGeom prst="rect">
            <a:avLst/>
          </a:prstGeom>
          <a:noFill/>
          <a:ln w="9525">
            <a:noFill/>
            <a:miter lim="800000"/>
            <a:headEnd/>
            <a:tailEnd/>
          </a:ln>
          <a:effectLst/>
        </p:spPr>
        <p:txBody>
          <a:bodyPr vert="horz" wrap="square" lIns="91961" tIns="45981" rIns="91961" bIns="45981" numCol="1" anchor="t" anchorCtr="0" compatLnSpc="1">
            <a:prstTxWarp prst="textNoShape">
              <a:avLst/>
            </a:prstTxWarp>
          </a:bodyPr>
          <a:lstStyle>
            <a:lvl1pPr algn="l" defTabSz="919163">
              <a:defRPr sz="1200">
                <a:latin typeface="Times New Roman" pitchFamily="18" charset="0"/>
              </a:defRPr>
            </a:lvl1pPr>
          </a:lstStyle>
          <a:p>
            <a:pPr>
              <a:defRPr/>
            </a:pPr>
            <a:endParaRPr lang="hu-HU"/>
          </a:p>
        </p:txBody>
      </p:sp>
      <p:sp>
        <p:nvSpPr>
          <p:cNvPr id="50179" name="Rectangle 3"/>
          <p:cNvSpPr>
            <a:spLocks noGrp="1" noChangeArrowheads="1"/>
          </p:cNvSpPr>
          <p:nvPr>
            <p:ph type="dt" idx="1"/>
          </p:nvPr>
        </p:nvSpPr>
        <p:spPr bwMode="auto">
          <a:xfrm>
            <a:off x="3886200" y="0"/>
            <a:ext cx="2971800" cy="484188"/>
          </a:xfrm>
          <a:prstGeom prst="rect">
            <a:avLst/>
          </a:prstGeom>
          <a:noFill/>
          <a:ln w="9525">
            <a:noFill/>
            <a:miter lim="800000"/>
            <a:headEnd/>
            <a:tailEnd/>
          </a:ln>
          <a:effectLst/>
        </p:spPr>
        <p:txBody>
          <a:bodyPr vert="horz" wrap="square" lIns="91961" tIns="45981" rIns="91961" bIns="45981" numCol="1" anchor="t" anchorCtr="0" compatLnSpc="1">
            <a:prstTxWarp prst="textNoShape">
              <a:avLst/>
            </a:prstTxWarp>
          </a:bodyPr>
          <a:lstStyle>
            <a:lvl1pPr algn="r" defTabSz="919163">
              <a:defRPr sz="1200">
                <a:latin typeface="Times New Roman" pitchFamily="18" charset="0"/>
              </a:defRPr>
            </a:lvl1pPr>
          </a:lstStyle>
          <a:p>
            <a:pPr>
              <a:defRPr/>
            </a:pPr>
            <a:endParaRPr lang="hu-HU"/>
          </a:p>
        </p:txBody>
      </p:sp>
      <p:sp>
        <p:nvSpPr>
          <p:cNvPr id="79876" name="Rectangle 4"/>
          <p:cNvSpPr>
            <a:spLocks noGrp="1" noRot="1" noChangeAspect="1" noChangeArrowheads="1" noTextEdit="1"/>
          </p:cNvSpPr>
          <p:nvPr>
            <p:ph type="sldImg" idx="2"/>
          </p:nvPr>
        </p:nvSpPr>
        <p:spPr bwMode="auto">
          <a:xfrm>
            <a:off x="1012825" y="723900"/>
            <a:ext cx="4832350" cy="3622675"/>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4400" y="4587875"/>
            <a:ext cx="5029200" cy="4346575"/>
          </a:xfrm>
          <a:prstGeom prst="rect">
            <a:avLst/>
          </a:prstGeom>
          <a:noFill/>
          <a:ln w="9525">
            <a:noFill/>
            <a:miter lim="800000"/>
            <a:headEnd/>
            <a:tailEnd/>
          </a:ln>
          <a:effectLst/>
        </p:spPr>
        <p:txBody>
          <a:bodyPr vert="horz" wrap="square" lIns="91961" tIns="45981" rIns="91961" bIns="45981" numCol="1" anchor="t" anchorCtr="0" compatLnSpc="1">
            <a:prstTxWarp prst="textNoShape">
              <a:avLst/>
            </a:prstTxWarp>
          </a:bodyPr>
          <a:lstStyle/>
          <a:p>
            <a:pPr lvl="0"/>
            <a:r>
              <a:rPr lang="hu-HU" noProof="0"/>
              <a:t>Mintaszöveg szerkesztése </a:t>
            </a:r>
          </a:p>
          <a:p>
            <a:pPr lvl="1"/>
            <a:r>
              <a:rPr lang="hu-HU" noProof="0"/>
              <a:t>Második szint</a:t>
            </a:r>
          </a:p>
          <a:p>
            <a:pPr lvl="2"/>
            <a:r>
              <a:rPr lang="hu-HU" noProof="0"/>
              <a:t>Harmadik szint</a:t>
            </a:r>
          </a:p>
          <a:p>
            <a:pPr lvl="3"/>
            <a:r>
              <a:rPr lang="hu-HU" noProof="0"/>
              <a:t>Negyedik szint</a:t>
            </a:r>
          </a:p>
          <a:p>
            <a:pPr lvl="4"/>
            <a:r>
              <a:rPr lang="hu-HU" noProof="0"/>
              <a:t>Ötödik szint</a:t>
            </a:r>
          </a:p>
        </p:txBody>
      </p:sp>
      <p:sp>
        <p:nvSpPr>
          <p:cNvPr id="50182" name="Rectangle 6"/>
          <p:cNvSpPr>
            <a:spLocks noGrp="1" noChangeArrowheads="1"/>
          </p:cNvSpPr>
          <p:nvPr>
            <p:ph type="ftr" sz="quarter" idx="4"/>
          </p:nvPr>
        </p:nvSpPr>
        <p:spPr bwMode="auto">
          <a:xfrm>
            <a:off x="0" y="9174163"/>
            <a:ext cx="2971800" cy="484187"/>
          </a:xfrm>
          <a:prstGeom prst="rect">
            <a:avLst/>
          </a:prstGeom>
          <a:noFill/>
          <a:ln w="9525">
            <a:noFill/>
            <a:miter lim="800000"/>
            <a:headEnd/>
            <a:tailEnd/>
          </a:ln>
          <a:effectLst/>
        </p:spPr>
        <p:txBody>
          <a:bodyPr vert="horz" wrap="square" lIns="91961" tIns="45981" rIns="91961" bIns="45981" numCol="1" anchor="b" anchorCtr="0" compatLnSpc="1">
            <a:prstTxWarp prst="textNoShape">
              <a:avLst/>
            </a:prstTxWarp>
          </a:bodyPr>
          <a:lstStyle>
            <a:lvl1pPr algn="l" defTabSz="919163">
              <a:defRPr sz="1200">
                <a:latin typeface="Times New Roman" pitchFamily="18" charset="0"/>
              </a:defRPr>
            </a:lvl1pPr>
          </a:lstStyle>
          <a:p>
            <a:pPr>
              <a:defRPr/>
            </a:pPr>
            <a:endParaRPr lang="hu-HU"/>
          </a:p>
        </p:txBody>
      </p:sp>
      <p:sp>
        <p:nvSpPr>
          <p:cNvPr id="50183" name="Rectangle 7"/>
          <p:cNvSpPr>
            <a:spLocks noGrp="1" noChangeArrowheads="1"/>
          </p:cNvSpPr>
          <p:nvPr>
            <p:ph type="sldNum" sz="quarter" idx="5"/>
          </p:nvPr>
        </p:nvSpPr>
        <p:spPr bwMode="auto">
          <a:xfrm>
            <a:off x="3886200" y="9174163"/>
            <a:ext cx="2971800" cy="484187"/>
          </a:xfrm>
          <a:prstGeom prst="rect">
            <a:avLst/>
          </a:prstGeom>
          <a:noFill/>
          <a:ln w="9525">
            <a:noFill/>
            <a:miter lim="800000"/>
            <a:headEnd/>
            <a:tailEnd/>
          </a:ln>
          <a:effectLst/>
        </p:spPr>
        <p:txBody>
          <a:bodyPr vert="horz" wrap="square" lIns="91961" tIns="45981" rIns="91961" bIns="45981" numCol="1" anchor="b" anchorCtr="0" compatLnSpc="1">
            <a:prstTxWarp prst="textNoShape">
              <a:avLst/>
            </a:prstTxWarp>
          </a:bodyPr>
          <a:lstStyle>
            <a:lvl1pPr algn="r" defTabSz="919163">
              <a:defRPr sz="1200">
                <a:latin typeface="Times New Roman" pitchFamily="18" charset="0"/>
              </a:defRPr>
            </a:lvl1pPr>
          </a:lstStyle>
          <a:p>
            <a:pPr>
              <a:defRPr/>
            </a:pPr>
            <a:fld id="{B4E265B4-E226-40FC-A8E6-A7BBF95F2534}" type="slidenum">
              <a:rPr lang="hu-HU"/>
              <a:pPr>
                <a:defRPr/>
              </a:pPr>
              <a:t>‹#›</a:t>
            </a:fld>
            <a:endParaRPr lang="hu-HU"/>
          </a:p>
        </p:txBody>
      </p:sp>
    </p:spTree>
    <p:extLst>
      <p:ext uri="{BB962C8B-B14F-4D97-AF65-F5344CB8AC3E}">
        <p14:creationId xmlns:p14="http://schemas.microsoft.com/office/powerpoint/2010/main" val="694197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014413" y="723900"/>
            <a:ext cx="4829175" cy="3622675"/>
          </a:xfrm>
        </p:spPr>
      </p:sp>
      <p:sp>
        <p:nvSpPr>
          <p:cNvPr id="3" name="Jegyzetek helye 2"/>
          <p:cNvSpPr>
            <a:spLocks noGrp="1"/>
          </p:cNvSpPr>
          <p:nvPr>
            <p:ph type="body" idx="1"/>
          </p:nvPr>
        </p:nvSpPr>
        <p:spPr/>
        <p:txBody>
          <a:bodyPr>
            <a:normAutofit/>
          </a:bodyPr>
          <a:lstStyle/>
          <a:p>
            <a:r>
              <a:rPr lang="hu-HU" dirty="0" err="1"/>
              <a:t>Nervous</a:t>
            </a:r>
            <a:r>
              <a:rPr lang="hu-HU" dirty="0"/>
              <a:t> </a:t>
            </a:r>
            <a:r>
              <a:rPr lang="hu-HU" dirty="0" err="1"/>
              <a:t>system</a:t>
            </a:r>
            <a:r>
              <a:rPr lang="hu-HU" baseline="0" dirty="0"/>
              <a:t> </a:t>
            </a:r>
            <a:r>
              <a:rPr lang="hu-HU" baseline="0" dirty="0" err="1"/>
              <a:t>development</a:t>
            </a:r>
            <a:r>
              <a:rPr lang="hu-HU" baseline="0" dirty="0"/>
              <a:t>, </a:t>
            </a:r>
            <a:r>
              <a:rPr lang="hu-HU" baseline="0" dirty="0" err="1"/>
              <a:t>cranio-caudal</a:t>
            </a:r>
            <a:r>
              <a:rPr lang="hu-HU" baseline="0" dirty="0"/>
              <a:t>, </a:t>
            </a:r>
            <a:r>
              <a:rPr lang="hu-HU" baseline="0" dirty="0" err="1"/>
              <a:t>dorso-ventral</a:t>
            </a:r>
            <a:r>
              <a:rPr lang="hu-HU" baseline="0" dirty="0"/>
              <a:t> </a:t>
            </a:r>
            <a:r>
              <a:rPr lang="hu-HU" baseline="0" dirty="0" err="1"/>
              <a:t>axis</a:t>
            </a:r>
            <a:r>
              <a:rPr lang="hu-HU" baseline="0" dirty="0"/>
              <a:t>, </a:t>
            </a:r>
            <a:r>
              <a:rPr lang="hu-HU" baseline="0" dirty="0" err="1"/>
              <a:t>induction</a:t>
            </a:r>
            <a:r>
              <a:rPr lang="hu-HU" baseline="0" dirty="0"/>
              <a:t>, </a:t>
            </a:r>
            <a:r>
              <a:rPr lang="hu-HU" baseline="0" dirty="0" err="1"/>
              <a:t>positional</a:t>
            </a:r>
            <a:r>
              <a:rPr lang="hu-HU" baseline="0" dirty="0"/>
              <a:t> </a:t>
            </a:r>
            <a:r>
              <a:rPr lang="hu-HU" baseline="0"/>
              <a:t>patterning</a:t>
            </a:r>
            <a:endParaRPr lang="hu-HU"/>
          </a:p>
        </p:txBody>
      </p:sp>
      <p:sp>
        <p:nvSpPr>
          <p:cNvPr id="4" name="Dia számának helye 3"/>
          <p:cNvSpPr>
            <a:spLocks noGrp="1"/>
          </p:cNvSpPr>
          <p:nvPr>
            <p:ph type="sldNum" sz="quarter" idx="10"/>
          </p:nvPr>
        </p:nvSpPr>
        <p:spPr/>
        <p:txBody>
          <a:bodyPr/>
          <a:lstStyle/>
          <a:p>
            <a:pPr>
              <a:defRPr/>
            </a:pPr>
            <a:fld id="{B4E265B4-E226-40FC-A8E6-A7BBF95F2534}" type="slidenum">
              <a:rPr lang="hu-HU" smtClean="0"/>
              <a:pPr>
                <a:defRPr/>
              </a:pPr>
              <a:t>1</a:t>
            </a:fld>
            <a:endParaRPr lang="hu-HU"/>
          </a:p>
        </p:txBody>
      </p:sp>
    </p:spTree>
    <p:extLst>
      <p:ext uri="{BB962C8B-B14F-4D97-AF65-F5344CB8AC3E}">
        <p14:creationId xmlns:p14="http://schemas.microsoft.com/office/powerpoint/2010/main" val="1949392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6200" y="9174163"/>
            <a:ext cx="2971800" cy="484187"/>
          </a:xfrm>
          <a:prstGeom prst="rect">
            <a:avLst/>
          </a:prstGeom>
          <a:noFill/>
          <a:ln w="9525">
            <a:noFill/>
            <a:miter lim="800000"/>
            <a:headEnd/>
            <a:tailEnd/>
          </a:ln>
        </p:spPr>
        <p:txBody>
          <a:bodyPr lIns="91961" tIns="45981" rIns="91961" bIns="45981" anchor="b"/>
          <a:lstStyle/>
          <a:p>
            <a:pPr algn="r" defTabSz="919163"/>
            <a:fld id="{4F18B457-AA11-410D-9D19-09780FFC03BB}" type="slidenum">
              <a:rPr lang="en-US" sz="1200">
                <a:latin typeface="Times New Roman" pitchFamily="18" charset="0"/>
              </a:rPr>
              <a:pPr algn="r" defTabSz="919163"/>
              <a:t>57</a:t>
            </a:fld>
            <a:endParaRPr lang="en-US" sz="1200">
              <a:latin typeface="Times New Roman" pitchFamily="18" charset="0"/>
            </a:endParaRPr>
          </a:p>
        </p:txBody>
      </p:sp>
      <p:sp>
        <p:nvSpPr>
          <p:cNvPr id="92163" name="Rectangle 1"/>
          <p:cNvSpPr>
            <a:spLocks noGrp="1" noRot="1" noChangeAspect="1" noChangeArrowheads="1" noTextEdit="1"/>
          </p:cNvSpPr>
          <p:nvPr>
            <p:ph type="sldImg"/>
          </p:nvPr>
        </p:nvSpPr>
        <p:spPr>
          <a:xfrm>
            <a:off x="1014413" y="723900"/>
            <a:ext cx="4829175" cy="3622675"/>
          </a:xfrm>
          <a:ln>
            <a:noFill/>
          </a:ln>
        </p:spPr>
      </p:sp>
      <p:sp>
        <p:nvSpPr>
          <p:cNvPr id="92164" name="Rectangle 2"/>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26863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86200" y="9174163"/>
            <a:ext cx="2971800" cy="484187"/>
          </a:xfrm>
          <a:prstGeom prst="rect">
            <a:avLst/>
          </a:prstGeom>
          <a:noFill/>
          <a:ln w="9525">
            <a:noFill/>
            <a:miter lim="800000"/>
            <a:headEnd/>
            <a:tailEnd/>
          </a:ln>
        </p:spPr>
        <p:txBody>
          <a:bodyPr lIns="91961" tIns="45981" rIns="91961" bIns="45981" anchor="b"/>
          <a:lstStyle/>
          <a:p>
            <a:pPr algn="r" defTabSz="919163"/>
            <a:fld id="{4138F52A-5F53-4465-B7DB-7DDEE790E85C}" type="slidenum">
              <a:rPr lang="en-US" sz="1200">
                <a:latin typeface="Times New Roman" pitchFamily="18" charset="0"/>
              </a:rPr>
              <a:pPr algn="r" defTabSz="919163"/>
              <a:t>58</a:t>
            </a:fld>
            <a:endParaRPr lang="en-US" sz="1200">
              <a:latin typeface="Times New Roman" pitchFamily="18" charset="0"/>
            </a:endParaRPr>
          </a:p>
        </p:txBody>
      </p:sp>
      <p:sp>
        <p:nvSpPr>
          <p:cNvPr id="93187" name="Rectangle 1"/>
          <p:cNvSpPr>
            <a:spLocks noGrp="1" noRot="1" noChangeAspect="1" noChangeArrowheads="1" noTextEdit="1"/>
          </p:cNvSpPr>
          <p:nvPr>
            <p:ph type="sldImg"/>
          </p:nvPr>
        </p:nvSpPr>
        <p:spPr>
          <a:xfrm>
            <a:off x="1014413" y="723900"/>
            <a:ext cx="4829175" cy="3622675"/>
          </a:xfrm>
          <a:ln>
            <a:noFill/>
          </a:ln>
        </p:spPr>
      </p:sp>
      <p:sp>
        <p:nvSpPr>
          <p:cNvPr id="93188" name="Rectangle 2"/>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44265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86200" y="9174163"/>
            <a:ext cx="2971800" cy="484187"/>
          </a:xfrm>
          <a:prstGeom prst="rect">
            <a:avLst/>
          </a:prstGeom>
          <a:noFill/>
          <a:ln w="9525">
            <a:noFill/>
            <a:miter lim="800000"/>
            <a:headEnd/>
            <a:tailEnd/>
          </a:ln>
        </p:spPr>
        <p:txBody>
          <a:bodyPr lIns="91961" tIns="45981" rIns="91961" bIns="45981" anchor="b"/>
          <a:lstStyle/>
          <a:p>
            <a:pPr algn="r" defTabSz="919163"/>
            <a:fld id="{EAD8C969-C187-43A7-B0DF-7E138FD1EF67}" type="slidenum">
              <a:rPr lang="en-US" sz="1200">
                <a:latin typeface="Times New Roman" pitchFamily="18" charset="0"/>
              </a:rPr>
              <a:pPr algn="r" defTabSz="919163"/>
              <a:t>63</a:t>
            </a:fld>
            <a:endParaRPr lang="en-US" sz="1200">
              <a:latin typeface="Times New Roman" pitchFamily="18" charset="0"/>
            </a:endParaRPr>
          </a:p>
        </p:txBody>
      </p:sp>
      <p:sp>
        <p:nvSpPr>
          <p:cNvPr id="94211" name="Rectangle 1"/>
          <p:cNvSpPr>
            <a:spLocks noGrp="1" noRot="1" noChangeAspect="1" noChangeArrowheads="1" noTextEdit="1"/>
          </p:cNvSpPr>
          <p:nvPr>
            <p:ph type="sldImg"/>
          </p:nvPr>
        </p:nvSpPr>
        <p:spPr>
          <a:xfrm>
            <a:off x="1014413" y="723900"/>
            <a:ext cx="4829175" cy="3622675"/>
          </a:xfrm>
          <a:ln>
            <a:noFill/>
          </a:ln>
        </p:spPr>
      </p:sp>
      <p:sp>
        <p:nvSpPr>
          <p:cNvPr id="94212" name="Rectangle 2"/>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92956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31967AD-8BE6-4618-BF07-8F55E4EA6981}" type="slidenum">
              <a:rPr lang="hu-HU"/>
              <a:pPr/>
              <a:t>64</a:t>
            </a:fld>
            <a:endParaRPr lang="hu-HU"/>
          </a:p>
        </p:txBody>
      </p:sp>
      <p:sp>
        <p:nvSpPr>
          <p:cNvPr id="63491" name="Rectangle 2"/>
          <p:cNvSpPr>
            <a:spLocks noGrp="1" noRot="1" noChangeAspect="1" noChangeArrowheads="1" noTextEdit="1"/>
          </p:cNvSpPr>
          <p:nvPr>
            <p:ph type="sldImg"/>
          </p:nvPr>
        </p:nvSpPr>
        <p:spPr>
          <a:xfrm>
            <a:off x="1014413" y="723900"/>
            <a:ext cx="4829175" cy="3622675"/>
          </a:xfrm>
          <a:ln/>
        </p:spPr>
      </p:sp>
      <p:sp>
        <p:nvSpPr>
          <p:cNvPr id="63492" name="Rectangle 3"/>
          <p:cNvSpPr>
            <a:spLocks noGrp="1" noChangeArrowheads="1"/>
          </p:cNvSpPr>
          <p:nvPr>
            <p:ph type="body" idx="1"/>
          </p:nvPr>
        </p:nvSpPr>
        <p:spPr>
          <a:noFill/>
          <a:ln/>
        </p:spPr>
        <p:txBody>
          <a:bodyPr/>
          <a:lstStyle/>
          <a:p>
            <a:pPr eaLnBrk="1" hangingPunct="1"/>
            <a:endParaRPr lang="hu-HU"/>
          </a:p>
        </p:txBody>
      </p:sp>
    </p:spTree>
    <p:extLst>
      <p:ext uri="{BB962C8B-B14F-4D97-AF65-F5344CB8AC3E}">
        <p14:creationId xmlns:p14="http://schemas.microsoft.com/office/powerpoint/2010/main" val="1460821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6200" y="9174163"/>
            <a:ext cx="2971800" cy="484187"/>
          </a:xfrm>
          <a:prstGeom prst="rect">
            <a:avLst/>
          </a:prstGeom>
          <a:noFill/>
          <a:ln w="9525">
            <a:noFill/>
            <a:miter lim="800000"/>
            <a:headEnd/>
            <a:tailEnd/>
          </a:ln>
        </p:spPr>
        <p:txBody>
          <a:bodyPr lIns="91961" tIns="45981" rIns="91961" bIns="45981" anchor="b"/>
          <a:lstStyle/>
          <a:p>
            <a:pPr algn="r" defTabSz="919163"/>
            <a:fld id="{7AFA2EAD-D5EB-4099-BB3E-737ADEC44000}" type="slidenum">
              <a:rPr lang="en-US" sz="1200">
                <a:latin typeface="Times New Roman" pitchFamily="18" charset="0"/>
              </a:rPr>
              <a:pPr algn="r" defTabSz="919163"/>
              <a:t>65</a:t>
            </a:fld>
            <a:endParaRPr lang="en-US" sz="1200">
              <a:latin typeface="Times New Roman" pitchFamily="18" charset="0"/>
            </a:endParaRPr>
          </a:p>
        </p:txBody>
      </p:sp>
      <p:sp>
        <p:nvSpPr>
          <p:cNvPr id="95235" name="Rectangle 1"/>
          <p:cNvSpPr>
            <a:spLocks noGrp="1" noRot="1" noChangeAspect="1" noChangeArrowheads="1" noTextEdit="1"/>
          </p:cNvSpPr>
          <p:nvPr>
            <p:ph type="sldImg"/>
          </p:nvPr>
        </p:nvSpPr>
        <p:spPr>
          <a:xfrm>
            <a:off x="1014413" y="723900"/>
            <a:ext cx="4829175" cy="3622675"/>
          </a:xfrm>
          <a:ln>
            <a:noFill/>
          </a:ln>
        </p:spPr>
      </p:sp>
      <p:sp>
        <p:nvSpPr>
          <p:cNvPr id="95236" name="Rectangle 2"/>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8123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1014413" y="723900"/>
            <a:ext cx="4829175" cy="3622675"/>
          </a:xfrm>
          <a:ln>
            <a:noFill/>
          </a:ln>
        </p:spPr>
      </p:sp>
      <p:sp>
        <p:nvSpPr>
          <p:cNvPr id="8089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10229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014413" y="723900"/>
            <a:ext cx="4829175" cy="3622675"/>
          </a:xfrm>
          <a:ln/>
        </p:spPr>
      </p:sp>
      <p:sp>
        <p:nvSpPr>
          <p:cNvPr id="8192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55114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1014413" y="723900"/>
            <a:ext cx="4829175" cy="3622675"/>
          </a:xfrm>
          <a:ln>
            <a:noFill/>
          </a:ln>
        </p:spPr>
      </p:sp>
      <p:sp>
        <p:nvSpPr>
          <p:cNvPr id="8806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38257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014413" y="723900"/>
            <a:ext cx="4829175" cy="3622675"/>
          </a:xfrm>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kern="1200" dirty="0" err="1">
                <a:solidFill>
                  <a:schemeClr val="tx1"/>
                </a:solidFill>
                <a:effectLst/>
                <a:latin typeface="+mn-lt"/>
                <a:ea typeface="+mn-ea"/>
                <a:cs typeface="+mn-cs"/>
              </a:rPr>
              <a:t>It</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also</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forms</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two</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signaling</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domains</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within</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the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early</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embryo</a:t>
            </a:r>
            <a:r>
              <a:rPr lang="hu-HU" sz="1200" kern="1200" dirty="0">
                <a:solidFill>
                  <a:schemeClr val="tx1"/>
                </a:solidFill>
                <a:effectLst/>
                <a:latin typeface="+mn-lt"/>
                <a:ea typeface="+mn-ea"/>
                <a:cs typeface="+mn-cs"/>
              </a:rPr>
              <a:t>. The </a:t>
            </a:r>
            <a:r>
              <a:rPr lang="hu-HU" sz="1200" kern="1200" dirty="0" err="1">
                <a:solidFill>
                  <a:schemeClr val="tx1"/>
                </a:solidFill>
                <a:effectLst/>
                <a:latin typeface="+mn-lt"/>
                <a:ea typeface="+mn-ea"/>
                <a:cs typeface="+mn-cs"/>
              </a:rPr>
              <a:t>anterior</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visceral</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endoderm</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soon</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begins</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to</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induce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much</a:t>
            </a:r>
            <a:r>
              <a:rPr lang="hu-HU" sz="1200" kern="1200" dirty="0">
                <a:solidFill>
                  <a:schemeClr val="tx1"/>
                </a:solidFill>
                <a:effectLst/>
                <a:latin typeface="+mn-lt"/>
                <a:ea typeface="+mn-ea"/>
                <a:cs typeface="+mn-cs"/>
              </a:rPr>
              <a:t> of </a:t>
            </a:r>
            <a:r>
              <a:rPr lang="hu-HU" sz="1200" kern="1200" dirty="0" err="1">
                <a:solidFill>
                  <a:schemeClr val="tx1"/>
                </a:solidFill>
                <a:effectLst/>
                <a:latin typeface="+mn-lt"/>
                <a:ea typeface="+mn-ea"/>
                <a:cs typeface="+mn-cs"/>
              </a:rPr>
              <a:t>the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head</a:t>
            </a:r>
            <a:r>
              <a:rPr lang="hu-HU" sz="1200" kern="1200" dirty="0">
                <a:solidFill>
                  <a:schemeClr val="tx1"/>
                </a:solidFill>
                <a:effectLst/>
                <a:latin typeface="+mn-lt"/>
                <a:ea typeface="+mn-ea"/>
                <a:cs typeface="+mn-cs"/>
              </a:rPr>
              <a:t> and </a:t>
            </a:r>
            <a:r>
              <a:rPr lang="hu-HU" sz="1200" kern="1200" dirty="0" err="1">
                <a:solidFill>
                  <a:schemeClr val="tx1"/>
                </a:solidFill>
                <a:effectLst/>
                <a:latin typeface="+mn-lt"/>
                <a:ea typeface="+mn-ea"/>
                <a:cs typeface="+mn-cs"/>
              </a:rPr>
              <a:t>forebrain</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and</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inhibits</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the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formation</a:t>
            </a:r>
            <a:r>
              <a:rPr lang="hu-HU" sz="1200" kern="1200" dirty="0">
                <a:solidFill>
                  <a:schemeClr val="tx1"/>
                </a:solidFill>
                <a:effectLst/>
                <a:latin typeface="+mn-lt"/>
                <a:ea typeface="+mn-ea"/>
                <a:cs typeface="+mn-cs"/>
              </a:rPr>
              <a:t> of </a:t>
            </a:r>
            <a:r>
              <a:rPr lang="hu-HU" sz="1200" kern="1200" dirty="0" err="1">
                <a:solidFill>
                  <a:schemeClr val="tx1"/>
                </a:solidFill>
                <a:effectLst/>
                <a:latin typeface="+mn-lt"/>
                <a:ea typeface="+mn-ea"/>
                <a:cs typeface="+mn-cs"/>
              </a:rPr>
              <a:t>posterior</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structures</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In</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the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posterior</a:t>
            </a:r>
            <a:r>
              <a:rPr lang="hu-HU" sz="1200" kern="1200" dirty="0">
                <a:solidFill>
                  <a:schemeClr val="tx1"/>
                </a:solidFill>
                <a:effectLst/>
                <a:latin typeface="+mn-lt"/>
                <a:ea typeface="+mn-ea"/>
                <a:cs typeface="+mn-cs"/>
              </a:rPr>
              <a:t> part of </a:t>
            </a:r>
            <a:r>
              <a:rPr lang="hu-HU" sz="1200" kern="1200" dirty="0" err="1">
                <a:solidFill>
                  <a:schemeClr val="tx1"/>
                </a:solidFill>
                <a:effectLst/>
                <a:latin typeface="+mn-lt"/>
                <a:ea typeface="+mn-ea"/>
                <a:cs typeface="+mn-cs"/>
              </a:rPr>
              <a:t>the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epiblast</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nodal</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signaling</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activity</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stimulates</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the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formation</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of</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the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primitive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streak</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see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next</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section</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which</a:t>
            </a:r>
            <a:r>
              <a:rPr lang="hu-HU" sz="1200" kern="1200" dirty="0">
                <a:solidFill>
                  <a:schemeClr val="tx1"/>
                </a:solidFill>
                <a:effectLst/>
                <a:latin typeface="+mn-lt"/>
                <a:ea typeface="+mn-ea"/>
                <a:cs typeface="+mn-cs"/>
              </a:rPr>
              <a:t> is </a:t>
            </a:r>
            <a:r>
              <a:rPr lang="hu-HU" sz="1200" kern="1200" dirty="0" err="1">
                <a:solidFill>
                  <a:schemeClr val="tx1"/>
                </a:solidFill>
                <a:effectLst/>
                <a:latin typeface="+mn-lt"/>
                <a:ea typeface="+mn-ea"/>
                <a:cs typeface="+mn-cs"/>
              </a:rPr>
              <a:t>the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focal</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point</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for</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gastrulation</a:t>
            </a:r>
            <a:r>
              <a:rPr lang="hu-HU" sz="1200" kern="1200" dirty="0">
                <a:solidFill>
                  <a:schemeClr val="tx1"/>
                </a:solidFill>
                <a:effectLst/>
                <a:latin typeface="+mn-lt"/>
                <a:ea typeface="+mn-ea"/>
                <a:cs typeface="+mn-cs"/>
              </a:rPr>
              <a:t> and </a:t>
            </a:r>
            <a:r>
              <a:rPr lang="hu-HU" sz="1200" kern="1200" dirty="0" err="1">
                <a:solidFill>
                  <a:schemeClr val="tx1"/>
                </a:solidFill>
                <a:effectLst/>
                <a:latin typeface="+mn-lt"/>
                <a:ea typeface="+mn-ea"/>
                <a:cs typeface="+mn-cs"/>
              </a:rPr>
              <a:t>germ</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layer</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formation</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After</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the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hypoblast</a:t>
            </a:r>
            <a:r>
              <a:rPr lang="hu-HU" sz="1200" kern="1200" dirty="0">
                <a:solidFill>
                  <a:schemeClr val="tx1"/>
                </a:solidFill>
                <a:effectLst/>
                <a:latin typeface="+mn-lt"/>
                <a:ea typeface="+mn-ea"/>
                <a:cs typeface="+mn-cs"/>
              </a:rPr>
              <a:t> has </a:t>
            </a:r>
            <a:r>
              <a:rPr lang="hu-HU" sz="1200" kern="1200" dirty="0" err="1">
                <a:solidFill>
                  <a:schemeClr val="tx1"/>
                </a:solidFill>
                <a:effectLst/>
                <a:latin typeface="+mn-lt"/>
                <a:ea typeface="+mn-ea"/>
                <a:cs typeface="+mn-cs"/>
              </a:rPr>
              <a:t>become</a:t>
            </a:r>
            <a:r>
              <a:rPr lang="hu-HU" sz="1200" kern="1200" dirty="0">
                <a:solidFill>
                  <a:schemeClr val="tx1"/>
                </a:solidFill>
                <a:effectLst/>
                <a:latin typeface="+mn-lt"/>
                <a:ea typeface="+mn-ea"/>
                <a:cs typeface="+mn-cs"/>
              </a:rPr>
              <a:t> a </a:t>
            </a:r>
            <a:r>
              <a:rPr lang="hu-HU" sz="1200" kern="1200" dirty="0" err="1">
                <a:solidFill>
                  <a:schemeClr val="tx1"/>
                </a:solidFill>
                <a:effectLst/>
                <a:latin typeface="+mn-lt"/>
                <a:ea typeface="+mn-ea"/>
                <a:cs typeface="+mn-cs"/>
              </a:rPr>
              <a:t>well-defined</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layer</a:t>
            </a:r>
            <a:r>
              <a:rPr lang="hu-HU" sz="1200" kern="1200" dirty="0">
                <a:solidFill>
                  <a:schemeClr val="tx1"/>
                </a:solidFill>
                <a:effectLst/>
                <a:latin typeface="+mn-lt"/>
                <a:ea typeface="+mn-ea"/>
                <a:cs typeface="+mn-cs"/>
              </a:rPr>
              <a:t>, and </a:t>
            </a:r>
            <a:r>
              <a:rPr lang="hu-HU" sz="1200" kern="1200" dirty="0" err="1">
                <a:solidFill>
                  <a:schemeClr val="tx1"/>
                </a:solidFill>
                <a:effectLst/>
                <a:latin typeface="+mn-lt"/>
                <a:ea typeface="+mn-ea"/>
                <a:cs typeface="+mn-cs"/>
              </a:rPr>
              <a:t>the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epiblast</a:t>
            </a:r>
            <a:r>
              <a:rPr lang="hu-HU" sz="1200" kern="1200" dirty="0">
                <a:solidFill>
                  <a:schemeClr val="tx1"/>
                </a:solidFill>
                <a:effectLst/>
                <a:latin typeface="+mn-lt"/>
                <a:ea typeface="+mn-ea"/>
                <a:cs typeface="+mn-cs"/>
              </a:rPr>
              <a:t> has </a:t>
            </a:r>
            <a:r>
              <a:rPr lang="hu-HU" sz="1200" kern="1200" dirty="0" err="1">
                <a:solidFill>
                  <a:schemeClr val="tx1"/>
                </a:solidFill>
                <a:effectLst/>
                <a:latin typeface="+mn-lt"/>
                <a:ea typeface="+mn-ea"/>
                <a:cs typeface="+mn-cs"/>
              </a:rPr>
              <a:t>taken</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on</a:t>
            </a:r>
            <a:r>
              <a:rPr lang="hu-HU" sz="1200" kern="1200" dirty="0">
                <a:solidFill>
                  <a:schemeClr val="tx1"/>
                </a:solidFill>
                <a:effectLst/>
                <a:latin typeface="+mn-lt"/>
                <a:ea typeface="+mn-ea"/>
                <a:cs typeface="+mn-cs"/>
              </a:rPr>
              <a:t> an </a:t>
            </a:r>
            <a:r>
              <a:rPr lang="hu-HU" sz="1200" kern="1200" dirty="0" err="1">
                <a:solidFill>
                  <a:schemeClr val="tx1"/>
                </a:solidFill>
                <a:effectLst/>
                <a:latin typeface="+mn-lt"/>
                <a:ea typeface="+mn-ea"/>
                <a:cs typeface="+mn-cs"/>
              </a:rPr>
              <a:t>epithelial</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configuration</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the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former</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inner</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cell</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mass</a:t>
            </a:r>
            <a:r>
              <a:rPr lang="hu-HU" sz="1200" kern="1200" dirty="0">
                <a:solidFill>
                  <a:schemeClr val="tx1"/>
                </a:solidFill>
                <a:effectLst/>
                <a:latin typeface="+mn-lt"/>
                <a:ea typeface="+mn-ea"/>
                <a:cs typeface="+mn-cs"/>
              </a:rPr>
              <a:t> is </a:t>
            </a:r>
            <a:r>
              <a:rPr lang="hu-HU" sz="1200" kern="1200" dirty="0" err="1">
                <a:solidFill>
                  <a:schemeClr val="tx1"/>
                </a:solidFill>
                <a:effectLst/>
                <a:latin typeface="+mn-lt"/>
                <a:ea typeface="+mn-ea"/>
                <a:cs typeface="+mn-cs"/>
              </a:rPr>
              <a:t>transformed</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into</a:t>
            </a:r>
            <a:r>
              <a:rPr lang="hu-HU" sz="1200" kern="1200" dirty="0">
                <a:solidFill>
                  <a:schemeClr val="tx1"/>
                </a:solidFill>
                <a:effectLst/>
                <a:latin typeface="+mn-lt"/>
                <a:ea typeface="+mn-ea"/>
                <a:cs typeface="+mn-cs"/>
              </a:rPr>
              <a:t> a </a:t>
            </a:r>
            <a:r>
              <a:rPr lang="hu-HU" sz="1200" b="1" kern="1200" dirty="0" err="1">
                <a:solidFill>
                  <a:schemeClr val="tx1"/>
                </a:solidFill>
                <a:effectLst/>
                <a:latin typeface="+mn-lt"/>
                <a:ea typeface="+mn-ea"/>
                <a:cs typeface="+mn-cs"/>
              </a:rPr>
              <a:t>bilaminar</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disk</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with</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the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epiblast</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on</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the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dorsal</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surface</a:t>
            </a:r>
            <a:r>
              <a:rPr lang="hu-HU" sz="1200" kern="1200" dirty="0">
                <a:solidFill>
                  <a:schemeClr val="tx1"/>
                </a:solidFill>
                <a:effectLst/>
                <a:latin typeface="+mn-lt"/>
                <a:ea typeface="+mn-ea"/>
                <a:cs typeface="+mn-cs"/>
              </a:rPr>
              <a:t> and </a:t>
            </a:r>
            <a:r>
              <a:rPr lang="hu-HU" sz="1200" kern="1200" dirty="0" err="1">
                <a:solidFill>
                  <a:schemeClr val="tx1"/>
                </a:solidFill>
                <a:effectLst/>
                <a:latin typeface="+mn-lt"/>
                <a:ea typeface="+mn-ea"/>
                <a:cs typeface="+mn-cs"/>
              </a:rPr>
              <a:t>the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hypoblast</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on</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the</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ventral</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surface</a:t>
            </a:r>
            <a:r>
              <a:rPr lang="hu-HU" sz="1200" kern="1200" dirty="0">
                <a:solidFill>
                  <a:schemeClr val="tx1"/>
                </a:solidFill>
                <a:effectLst/>
                <a:latin typeface="+mn-lt"/>
                <a:ea typeface="+mn-ea"/>
                <a:cs typeface="+mn-cs"/>
              </a:rPr>
              <a:t>.</a:t>
            </a:r>
          </a:p>
          <a:p>
            <a:endParaRPr lang="hu-HU" dirty="0"/>
          </a:p>
          <a:p>
            <a:endParaRPr lang="hu-HU" dirty="0"/>
          </a:p>
        </p:txBody>
      </p:sp>
      <p:sp>
        <p:nvSpPr>
          <p:cNvPr id="4" name="Dia számának helye 3"/>
          <p:cNvSpPr>
            <a:spLocks noGrp="1"/>
          </p:cNvSpPr>
          <p:nvPr>
            <p:ph type="sldNum" sz="quarter" idx="10"/>
          </p:nvPr>
        </p:nvSpPr>
        <p:spPr/>
        <p:txBody>
          <a:bodyPr/>
          <a:lstStyle/>
          <a:p>
            <a:fld id="{AAB1B09E-32FC-4414-AA88-B84FB1E6B7D9}" type="slidenum">
              <a:rPr lang="hu-HU" smtClean="0"/>
              <a:t>38</a:t>
            </a:fld>
            <a:endParaRPr lang="hu-HU"/>
          </a:p>
        </p:txBody>
      </p:sp>
    </p:spTree>
    <p:extLst>
      <p:ext uri="{BB962C8B-B14F-4D97-AF65-F5344CB8AC3E}">
        <p14:creationId xmlns:p14="http://schemas.microsoft.com/office/powerpoint/2010/main" val="2313105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014413" y="723900"/>
            <a:ext cx="4829175" cy="3622675"/>
          </a:xfrm>
          <a:ln/>
        </p:spPr>
      </p:sp>
      <p:sp>
        <p:nvSpPr>
          <p:cNvPr id="8909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62106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014413" y="723900"/>
            <a:ext cx="4829175" cy="3622675"/>
          </a:xfrm>
          <a:ln>
            <a:noFill/>
          </a:ln>
        </p:spPr>
      </p:sp>
      <p:sp>
        <p:nvSpPr>
          <p:cNvPr id="90115"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92950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014413" y="723900"/>
            <a:ext cx="4829175" cy="3622675"/>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B4E265B4-E226-40FC-A8E6-A7BBF95F2534}" type="slidenum">
              <a:rPr lang="hu-HU" smtClean="0"/>
              <a:pPr>
                <a:defRPr/>
              </a:pPr>
              <a:t>54</a:t>
            </a:fld>
            <a:endParaRPr lang="hu-HU"/>
          </a:p>
        </p:txBody>
      </p:sp>
    </p:spTree>
    <p:extLst>
      <p:ext uri="{BB962C8B-B14F-4D97-AF65-F5344CB8AC3E}">
        <p14:creationId xmlns:p14="http://schemas.microsoft.com/office/powerpoint/2010/main" val="365149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9174163"/>
            <a:ext cx="2971800" cy="484187"/>
          </a:xfrm>
          <a:prstGeom prst="rect">
            <a:avLst/>
          </a:prstGeom>
          <a:noFill/>
          <a:ln w="9525">
            <a:noFill/>
            <a:miter lim="800000"/>
            <a:headEnd/>
            <a:tailEnd/>
          </a:ln>
        </p:spPr>
        <p:txBody>
          <a:bodyPr lIns="91961" tIns="45981" rIns="91961" bIns="45981" anchor="b"/>
          <a:lstStyle/>
          <a:p>
            <a:pPr algn="r" defTabSz="919163"/>
            <a:fld id="{F6A6F75B-F923-474F-AF56-14F899FA1B48}" type="slidenum">
              <a:rPr lang="en-US" sz="1200">
                <a:latin typeface="Times New Roman" pitchFamily="18" charset="0"/>
              </a:rPr>
              <a:pPr algn="r" defTabSz="919163"/>
              <a:t>56</a:t>
            </a:fld>
            <a:endParaRPr lang="en-US" sz="1200">
              <a:latin typeface="Times New Roman" pitchFamily="18" charset="0"/>
            </a:endParaRPr>
          </a:p>
        </p:txBody>
      </p:sp>
      <p:sp>
        <p:nvSpPr>
          <p:cNvPr id="91139" name="Rectangle 1"/>
          <p:cNvSpPr>
            <a:spLocks noGrp="1" noRot="1" noChangeAspect="1" noChangeArrowheads="1" noTextEdit="1"/>
          </p:cNvSpPr>
          <p:nvPr>
            <p:ph type="sldImg"/>
          </p:nvPr>
        </p:nvSpPr>
        <p:spPr>
          <a:xfrm>
            <a:off x="1014413" y="723900"/>
            <a:ext cx="4829175" cy="3622675"/>
          </a:xfrm>
          <a:ln>
            <a:noFill/>
          </a:ln>
        </p:spPr>
      </p:sp>
      <p:sp>
        <p:nvSpPr>
          <p:cNvPr id="91140" name="Rectangle 2"/>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691547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3061CF4B-DD11-4C77-A7D1-4AE7D6D953A5}"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BD8FA4CF-961D-4514-BF96-337D9969B363}"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C2CFB141-D2AD-442C-8052-394831CCD47E}" type="slidenum">
              <a:rPr lang="hu-HU"/>
              <a:pPr>
                <a:defRPr/>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457200" y="274638"/>
            <a:ext cx="8229600" cy="585152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F8CCA9E1-078A-4F96-AC69-50BEB91FD84F}"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B5ED71D9-B2CC-45AF-9A95-D31AD989D2E9}"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2F9F6C12-2092-4B62-8DAA-CC6A72243D87}"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6A57107F-2C81-4303-9053-94E4B344A375}"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ACEE68F7-BFC2-4C10-B49E-6CA60F2AE71C}"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230254C2-6686-4AE8-9A5A-45A632B49C52}"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A65645DF-BB17-4A67-95BA-9AED8125A6E2}"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BFB7FB32-0EDC-4ED6-B1DF-667BF38DF4EA}"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4CB598A5-BDDF-4051-9A45-B2A0901B3585}"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5A2246A1-94B7-4AF0-8116-9B25D126BAB3}"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wmf"/></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hyperlink" Target="http://www.xenbase.org/atlas/NF/stage12veg.jp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4.wmf"/></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slideLayout" Target="../slideLayouts/slideLayout7.xml"/><Relationship Id="rId5" Type="http://schemas.openxmlformats.org/officeDocument/2006/relationships/image" Target="../media/image31.wmf"/><Relationship Id="rId4" Type="http://schemas.openxmlformats.org/officeDocument/2006/relationships/image" Target="../media/image30.wmf"/></Relationships>
</file>

<file path=ppt/slides/_rels/slide24.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4.wmf"/></Relationships>
</file>

<file path=ppt/slides/_rels/slide25.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43.emf"/><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wmf"/><Relationship Id="rId1" Type="http://schemas.openxmlformats.org/officeDocument/2006/relationships/slideLayout" Target="../slideLayouts/slideLayout7.xml"/><Relationship Id="rId5" Type="http://schemas.openxmlformats.org/officeDocument/2006/relationships/image" Target="../media/image51.wmf"/><Relationship Id="rId4" Type="http://schemas.openxmlformats.org/officeDocument/2006/relationships/image" Target="../media/image50.wmf"/></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wmf"/><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wmf"/><Relationship Id="rId4" Type="http://schemas.openxmlformats.org/officeDocument/2006/relationships/image" Target="../media/image54.wmf"/></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slideLayout" Target="../slideLayouts/slideLayout7.xml"/><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studentconsult.com/content/bookcontent.cfm?ID=HC006001&amp;channel=toc" TargetMode="External"/><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file:///C:\oktat&#225;s\neurodevelopment\neurom&#233;rek.bmp" TargetMode="External"/><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file:///C:\oktat&#225;s\neurodevelopment\morfogenezis1.bmp" TargetMode="Externa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www.studentconsult.com/content/bookcontent.cfm?ID=HC011003"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file:///C:\oktat&#225;s\neurodevelopment\Shhfoto.bmp" TargetMode="External"/><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2" Type="http://schemas.openxmlformats.org/officeDocument/2006/relationships/hyperlink" Target="http://www.youtube.com/watch?v=iHmBIJs77ZQ&amp;feature=related"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file:///C:\oktat&#225;s\neurodevelopment\koordinatak_zigmond.bmp" TargetMode="External"/><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file:///C:\oktat&#225;s\neurodevelopment\hedgehog2.bmp" TargetMode="External"/><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20100924 P1cortexM7 CARFCSHS 002 20x_(DAPI+FITC+Alexa 59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25" y="-47625"/>
            <a:ext cx="9217025" cy="6905625"/>
          </a:xfrm>
          <a:prstGeom prst="rect">
            <a:avLst/>
          </a:prstGeom>
          <a:noFill/>
          <a:ln w="9525">
            <a:noFill/>
            <a:miter lim="800000"/>
            <a:headEnd/>
            <a:tailEnd/>
          </a:ln>
        </p:spPr>
      </p:pic>
      <p:sp>
        <p:nvSpPr>
          <p:cNvPr id="9219" name="Text Box 3"/>
          <p:cNvSpPr txBox="1">
            <a:spLocks noChangeArrowheads="1"/>
          </p:cNvSpPr>
          <p:nvPr/>
        </p:nvSpPr>
        <p:spPr bwMode="auto">
          <a:xfrm>
            <a:off x="468313" y="2060575"/>
            <a:ext cx="8370887" cy="646331"/>
          </a:xfrm>
          <a:prstGeom prst="rect">
            <a:avLst/>
          </a:prstGeom>
          <a:noFill/>
          <a:ln w="9525">
            <a:noFill/>
            <a:miter lim="800000"/>
            <a:headEnd/>
            <a:tailEnd/>
          </a:ln>
        </p:spPr>
        <p:txBody>
          <a:bodyPr>
            <a:spAutoFit/>
          </a:bodyPr>
          <a:lstStyle/>
          <a:p>
            <a:r>
              <a:rPr lang="hu-HU" sz="3600" dirty="0" err="1">
                <a:solidFill>
                  <a:schemeClr val="bg1"/>
                </a:solidFill>
                <a:latin typeface="Calibri" pitchFamily="34" charset="0"/>
              </a:rPr>
              <a:t>Patterning</a:t>
            </a:r>
            <a:r>
              <a:rPr lang="hu-HU" sz="3600" dirty="0">
                <a:solidFill>
                  <a:schemeClr val="bg1"/>
                </a:solidFill>
                <a:latin typeface="Calibri" pitchFamily="34" charset="0"/>
              </a:rPr>
              <a:t> of </a:t>
            </a:r>
            <a:r>
              <a:rPr lang="hu-HU" sz="3600" dirty="0" err="1">
                <a:solidFill>
                  <a:schemeClr val="bg1"/>
                </a:solidFill>
                <a:latin typeface="Calibri" pitchFamily="34" charset="0"/>
              </a:rPr>
              <a:t>the</a:t>
            </a:r>
            <a:r>
              <a:rPr lang="hu-HU" sz="3600" dirty="0">
                <a:solidFill>
                  <a:schemeClr val="bg1"/>
                </a:solidFill>
                <a:latin typeface="Calibri" pitchFamily="34" charset="0"/>
              </a:rPr>
              <a:t> </a:t>
            </a:r>
            <a:r>
              <a:rPr lang="hu-HU" sz="3600" dirty="0" err="1">
                <a:solidFill>
                  <a:schemeClr val="bg1"/>
                </a:solidFill>
                <a:latin typeface="Calibri" pitchFamily="34" charset="0"/>
              </a:rPr>
              <a:t>nervous</a:t>
            </a:r>
            <a:r>
              <a:rPr lang="hu-HU" sz="3600" dirty="0">
                <a:solidFill>
                  <a:schemeClr val="bg1"/>
                </a:solidFill>
                <a:latin typeface="Calibri" pitchFamily="34" charset="0"/>
              </a:rPr>
              <a:t> </a:t>
            </a:r>
            <a:r>
              <a:rPr lang="hu-HU" sz="3600" dirty="0" err="1">
                <a:solidFill>
                  <a:schemeClr val="bg1"/>
                </a:solidFill>
                <a:latin typeface="Calibri" pitchFamily="34" charset="0"/>
              </a:rPr>
              <a:t>system</a:t>
            </a:r>
            <a:endParaRPr lang="hu-HU" sz="3600" dirty="0">
              <a:solidFill>
                <a:schemeClr val="bg1"/>
              </a:solidFill>
              <a:latin typeface="Calibri" pitchFamily="34" charset="0"/>
            </a:endParaRPr>
          </a:p>
        </p:txBody>
      </p:sp>
      <p:sp>
        <p:nvSpPr>
          <p:cNvPr id="9220" name="Text Box 4"/>
          <p:cNvSpPr txBox="1">
            <a:spLocks noChangeArrowheads="1"/>
          </p:cNvSpPr>
          <p:nvPr/>
        </p:nvSpPr>
        <p:spPr bwMode="auto">
          <a:xfrm>
            <a:off x="864621" y="4724400"/>
            <a:ext cx="7413183" cy="1323439"/>
          </a:xfrm>
          <a:prstGeom prst="rect">
            <a:avLst/>
          </a:prstGeom>
          <a:noFill/>
          <a:ln w="9525">
            <a:noFill/>
            <a:miter lim="800000"/>
            <a:headEnd/>
            <a:tailEnd/>
          </a:ln>
        </p:spPr>
        <p:txBody>
          <a:bodyPr wrap="none">
            <a:spAutoFit/>
          </a:bodyPr>
          <a:lstStyle/>
          <a:p>
            <a:r>
              <a:rPr lang="hu-HU" sz="2000" dirty="0">
                <a:solidFill>
                  <a:schemeClr val="bg1"/>
                </a:solidFill>
                <a:latin typeface="Calibri" pitchFamily="34" charset="0"/>
              </a:rPr>
              <a:t> Semmelweis University, </a:t>
            </a:r>
            <a:r>
              <a:rPr lang="hu-HU" sz="2000" dirty="0" err="1">
                <a:solidFill>
                  <a:schemeClr val="bg1"/>
                </a:solidFill>
                <a:latin typeface="Calibri" pitchFamily="34" charset="0"/>
              </a:rPr>
              <a:t>Dept</a:t>
            </a:r>
            <a:r>
              <a:rPr lang="hu-HU" sz="2000" dirty="0">
                <a:solidFill>
                  <a:schemeClr val="bg1"/>
                </a:solidFill>
                <a:latin typeface="Calibri" pitchFamily="34" charset="0"/>
              </a:rPr>
              <a:t>. of </a:t>
            </a:r>
            <a:r>
              <a:rPr lang="hu-HU" sz="2000" dirty="0" err="1">
                <a:solidFill>
                  <a:schemeClr val="bg1"/>
                </a:solidFill>
                <a:latin typeface="Calibri" pitchFamily="34" charset="0"/>
              </a:rPr>
              <a:t>Anatomy</a:t>
            </a:r>
            <a:r>
              <a:rPr lang="hu-HU" sz="2000" dirty="0">
                <a:solidFill>
                  <a:schemeClr val="bg1"/>
                </a:solidFill>
                <a:latin typeface="Calibri" pitchFamily="34" charset="0"/>
              </a:rPr>
              <a:t>, </a:t>
            </a:r>
            <a:r>
              <a:rPr lang="hu-HU" sz="2000" dirty="0" err="1">
                <a:solidFill>
                  <a:schemeClr val="bg1"/>
                </a:solidFill>
                <a:latin typeface="Calibri" pitchFamily="34" charset="0"/>
              </a:rPr>
              <a:t>Histology</a:t>
            </a:r>
            <a:r>
              <a:rPr lang="hu-HU" sz="2000" dirty="0">
                <a:solidFill>
                  <a:schemeClr val="bg1"/>
                </a:solidFill>
                <a:latin typeface="Calibri" pitchFamily="34" charset="0"/>
              </a:rPr>
              <a:t> and </a:t>
            </a:r>
            <a:r>
              <a:rPr lang="hu-HU" sz="2000" dirty="0" err="1">
                <a:solidFill>
                  <a:schemeClr val="bg1"/>
                </a:solidFill>
                <a:latin typeface="Calibri" pitchFamily="34" charset="0"/>
              </a:rPr>
              <a:t>Embryology</a:t>
            </a:r>
            <a:endParaRPr lang="hu-HU" sz="2000" dirty="0">
              <a:solidFill>
                <a:schemeClr val="bg1"/>
              </a:solidFill>
              <a:latin typeface="Calibri" pitchFamily="34" charset="0"/>
            </a:endParaRPr>
          </a:p>
          <a:p>
            <a:r>
              <a:rPr lang="hu-HU" sz="2000" dirty="0" err="1">
                <a:solidFill>
                  <a:schemeClr val="bg1"/>
                </a:solidFill>
                <a:latin typeface="Calibri" pitchFamily="34" charset="0"/>
              </a:rPr>
              <a:t>Developmental</a:t>
            </a:r>
            <a:r>
              <a:rPr lang="hu-HU" sz="2000" dirty="0">
                <a:solidFill>
                  <a:schemeClr val="bg1"/>
                </a:solidFill>
                <a:latin typeface="Calibri" pitchFamily="34" charset="0"/>
              </a:rPr>
              <a:t> </a:t>
            </a:r>
            <a:r>
              <a:rPr lang="hu-HU" sz="2000" dirty="0" err="1">
                <a:solidFill>
                  <a:schemeClr val="bg1"/>
                </a:solidFill>
                <a:latin typeface="Calibri" pitchFamily="34" charset="0"/>
              </a:rPr>
              <a:t>Biology</a:t>
            </a:r>
            <a:r>
              <a:rPr lang="hu-HU" sz="2000" dirty="0">
                <a:solidFill>
                  <a:schemeClr val="bg1"/>
                </a:solidFill>
                <a:latin typeface="Calibri" pitchFamily="34" charset="0"/>
              </a:rPr>
              <a:t>  2020</a:t>
            </a:r>
          </a:p>
          <a:p>
            <a:endParaRPr lang="hu-HU" sz="2000" dirty="0">
              <a:solidFill>
                <a:schemeClr val="bg1"/>
              </a:solidFill>
              <a:latin typeface="Calibri" pitchFamily="34" charset="0"/>
            </a:endParaRPr>
          </a:p>
          <a:p>
            <a:r>
              <a:rPr lang="hu-HU" sz="2000" dirty="0">
                <a:solidFill>
                  <a:schemeClr val="bg1"/>
                </a:solidFill>
                <a:latin typeface="Calibri" pitchFamily="34" charset="0"/>
              </a:rPr>
              <a:t>					</a:t>
            </a:r>
            <a:r>
              <a:rPr lang="hu-HU" dirty="0" err="1">
                <a:solidFill>
                  <a:schemeClr val="bg1"/>
                </a:solidFill>
                <a:latin typeface="Calibri" pitchFamily="34" charset="0"/>
              </a:rPr>
              <a:t>photo</a:t>
            </a:r>
            <a:r>
              <a:rPr lang="hu-HU" dirty="0">
                <a:solidFill>
                  <a:schemeClr val="bg1"/>
                </a:solidFill>
                <a:latin typeface="Calibri" pitchFamily="34" charset="0"/>
              </a:rPr>
              <a:t> </a:t>
            </a:r>
            <a:r>
              <a:rPr lang="hu-HU" dirty="0" err="1">
                <a:solidFill>
                  <a:schemeClr val="bg1"/>
                </a:solidFill>
                <a:latin typeface="Calibri" pitchFamily="34" charset="0"/>
              </a:rPr>
              <a:t>from</a:t>
            </a:r>
            <a:r>
              <a:rPr lang="hu-HU" dirty="0">
                <a:solidFill>
                  <a:schemeClr val="bg1"/>
                </a:solidFill>
                <a:latin typeface="Calibri" pitchFamily="34" charset="0"/>
              </a:rPr>
              <a:t> B. </a:t>
            </a:r>
            <a:r>
              <a:rPr lang="hu-HU" dirty="0" err="1">
                <a:solidFill>
                  <a:schemeClr val="bg1"/>
                </a:solidFill>
                <a:latin typeface="Calibri" pitchFamily="34" charset="0"/>
              </a:rPr>
              <a:t>Herberth</a:t>
            </a:r>
            <a:endParaRPr lang="hu-HU" dirty="0">
              <a:solidFill>
                <a:schemeClr val="bg1"/>
              </a:solidFill>
              <a:latin typeface="Calibri" pitchFamily="34" charset="0"/>
            </a:endParaRPr>
          </a:p>
        </p:txBody>
      </p:sp>
      <p:sp>
        <p:nvSpPr>
          <p:cNvPr id="9221" name="Text Box 5"/>
          <p:cNvSpPr txBox="1">
            <a:spLocks noChangeArrowheads="1"/>
          </p:cNvSpPr>
          <p:nvPr/>
        </p:nvSpPr>
        <p:spPr bwMode="auto">
          <a:xfrm>
            <a:off x="304800" y="4076700"/>
            <a:ext cx="8534400" cy="396875"/>
          </a:xfrm>
          <a:prstGeom prst="rect">
            <a:avLst/>
          </a:prstGeom>
          <a:noFill/>
          <a:ln w="9525">
            <a:noFill/>
            <a:miter lim="800000"/>
            <a:headEnd/>
            <a:tailEnd/>
          </a:ln>
        </p:spPr>
        <p:txBody>
          <a:bodyPr>
            <a:spAutoFit/>
          </a:bodyPr>
          <a:lstStyle/>
          <a:p>
            <a:pPr eaLnBrk="0" hangingPunct="0"/>
            <a:r>
              <a:rPr lang="hu-HU" sz="2000" dirty="0">
                <a:solidFill>
                  <a:schemeClr val="bg1"/>
                </a:solidFill>
                <a:latin typeface="Calibri" pitchFamily="34" charset="0"/>
              </a:rPr>
              <a:t> </a:t>
            </a:r>
            <a:r>
              <a:rPr lang="hu-HU" sz="2000" dirty="0" err="1">
                <a:solidFill>
                  <a:schemeClr val="bg1"/>
                </a:solidFill>
                <a:latin typeface="Calibri" pitchFamily="34" charset="0"/>
              </a:rPr>
              <a:t>by</a:t>
            </a:r>
            <a:r>
              <a:rPr lang="hu-HU" sz="2000" dirty="0">
                <a:solidFill>
                  <a:schemeClr val="bg1"/>
                </a:solidFill>
                <a:latin typeface="Calibri" pitchFamily="34" charset="0"/>
              </a:rPr>
              <a:t> Krisztina </a:t>
            </a:r>
            <a:r>
              <a:rPr lang="hu-HU" sz="2000" dirty="0" err="1">
                <a:solidFill>
                  <a:schemeClr val="bg1"/>
                </a:solidFill>
                <a:latin typeface="Calibri" pitchFamily="34" charset="0"/>
              </a:rPr>
              <a:t>H.-Minkó</a:t>
            </a:r>
            <a:r>
              <a:rPr lang="hu-HU" sz="2000" dirty="0">
                <a:solidFill>
                  <a:schemeClr val="bg1"/>
                </a:solidFill>
                <a:latin typeface="Calibri" pitchFamily="34"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M9780323053853-005-f0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0988" y="1055688"/>
            <a:ext cx="6040437" cy="5021262"/>
          </a:xfrm>
          <a:prstGeom prst="rect">
            <a:avLst/>
          </a:prstGeom>
          <a:noFill/>
          <a:ln w="9525">
            <a:solidFill>
              <a:schemeClr val="tx1"/>
            </a:solidFill>
            <a:miter lim="800000"/>
            <a:headEnd/>
            <a:tailEnd/>
          </a:ln>
        </p:spPr>
      </p:pic>
      <p:sp>
        <p:nvSpPr>
          <p:cNvPr id="14339" name="Text Box 3"/>
          <p:cNvSpPr txBox="1">
            <a:spLocks noChangeArrowheads="1"/>
          </p:cNvSpPr>
          <p:nvPr/>
        </p:nvSpPr>
        <p:spPr bwMode="auto">
          <a:xfrm>
            <a:off x="611188" y="6300788"/>
            <a:ext cx="7848600" cy="215900"/>
          </a:xfrm>
          <a:prstGeom prst="rect">
            <a:avLst/>
          </a:prstGeom>
          <a:solidFill>
            <a:schemeClr val="bg1">
              <a:alpha val="38039"/>
            </a:schemeClr>
          </a:solidFill>
          <a:ln w="12700">
            <a:noFill/>
            <a:miter lim="800000"/>
            <a:headEnd/>
            <a:tailEnd/>
          </a:ln>
        </p:spPr>
        <p:txBody>
          <a:bodyPr anchor="ctr">
            <a:spAutoFit/>
          </a:bodyPr>
          <a:lstStyle/>
          <a:p>
            <a:pPr eaLnBrk="0" hangingPunct="0"/>
            <a:r>
              <a:rPr lang="en-US" sz="800">
                <a:latin typeface="Arial" charset="0"/>
              </a:rPr>
              <a:t>Figure 5-12 Relationships between the neural plate and primitive streak. A, Day 15. B, Day 18. C, Day 19. D, Days 20 to 21.</a:t>
            </a:r>
          </a:p>
        </p:txBody>
      </p:sp>
      <p:sp>
        <p:nvSpPr>
          <p:cNvPr id="14340"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latin typeface="Arial" charset="0"/>
              </a:rPr>
              <a:t>Downloaded from: StudentConsult (on 8 February 2011 04:03 PM)</a:t>
            </a:r>
          </a:p>
        </p:txBody>
      </p:sp>
      <p:sp>
        <p:nvSpPr>
          <p:cNvPr id="14341"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latin typeface="Arial" charset="0"/>
              </a:rPr>
              <a:t>© 2005 Elsevier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1454158" y="2479675"/>
            <a:ext cx="6275372" cy="1077218"/>
          </a:xfrm>
          <a:prstGeom prst="rect">
            <a:avLst/>
          </a:prstGeom>
          <a:noFill/>
          <a:ln w="9525">
            <a:noFill/>
            <a:miter lim="800000"/>
            <a:headEnd/>
            <a:tailEnd/>
          </a:ln>
        </p:spPr>
        <p:txBody>
          <a:bodyPr wrap="none">
            <a:spAutoFit/>
          </a:bodyPr>
          <a:lstStyle/>
          <a:p>
            <a:endParaRPr lang="hu-HU" sz="3200" dirty="0">
              <a:solidFill>
                <a:srgbClr val="66CCFF"/>
              </a:solidFill>
              <a:latin typeface="Calibri" pitchFamily="34" charset="0"/>
            </a:endParaRPr>
          </a:p>
          <a:p>
            <a:r>
              <a:rPr lang="hu-HU" sz="3200" dirty="0" err="1">
                <a:solidFill>
                  <a:srgbClr val="66CCFF"/>
                </a:solidFill>
                <a:latin typeface="Calibri" pitchFamily="34" charset="0"/>
              </a:rPr>
              <a:t>About</a:t>
            </a:r>
            <a:r>
              <a:rPr lang="hu-HU" sz="3200" dirty="0">
                <a:solidFill>
                  <a:srgbClr val="66CCFF"/>
                </a:solidFill>
                <a:latin typeface="Calibri" pitchFamily="34" charset="0"/>
              </a:rPr>
              <a:t> </a:t>
            </a:r>
            <a:r>
              <a:rPr lang="hu-HU" sz="3200" dirty="0" err="1">
                <a:solidFill>
                  <a:srgbClr val="66CCFF"/>
                </a:solidFill>
                <a:latin typeface="Calibri" pitchFamily="34" charset="0"/>
              </a:rPr>
              <a:t>the</a:t>
            </a:r>
            <a:r>
              <a:rPr lang="hu-HU" sz="3200" dirty="0">
                <a:solidFill>
                  <a:srgbClr val="66CCFF"/>
                </a:solidFill>
                <a:latin typeface="Calibri" pitchFamily="34" charset="0"/>
              </a:rPr>
              <a:t> </a:t>
            </a:r>
            <a:r>
              <a:rPr lang="hu-HU" sz="3200" dirty="0" err="1">
                <a:solidFill>
                  <a:srgbClr val="66CCFF"/>
                </a:solidFill>
                <a:latin typeface="Calibri" pitchFamily="34" charset="0"/>
              </a:rPr>
              <a:t>events</a:t>
            </a:r>
            <a:r>
              <a:rPr lang="hu-HU" sz="3200" dirty="0">
                <a:solidFill>
                  <a:srgbClr val="66CCFF"/>
                </a:solidFill>
                <a:latin typeface="Calibri" pitchFamily="34" charset="0"/>
              </a:rPr>
              <a:t> </a:t>
            </a:r>
            <a:r>
              <a:rPr lang="hu-HU" sz="3200" dirty="0" err="1">
                <a:solidFill>
                  <a:srgbClr val="66CCFF"/>
                </a:solidFill>
                <a:latin typeface="Calibri" pitchFamily="34" charset="0"/>
              </a:rPr>
              <a:t>before</a:t>
            </a:r>
            <a:r>
              <a:rPr lang="hu-HU" sz="3200" dirty="0">
                <a:solidFill>
                  <a:srgbClr val="66CCFF"/>
                </a:solidFill>
                <a:latin typeface="Calibri" pitchFamily="34" charset="0"/>
              </a:rPr>
              <a:t> </a:t>
            </a:r>
            <a:r>
              <a:rPr lang="hu-HU" sz="3200" dirty="0" err="1">
                <a:solidFill>
                  <a:srgbClr val="66CCFF"/>
                </a:solidFill>
                <a:latin typeface="Calibri" pitchFamily="34" charset="0"/>
              </a:rPr>
              <a:t>neurulation</a:t>
            </a:r>
            <a:endParaRPr lang="hu-HU" sz="3200" dirty="0">
              <a:solidFill>
                <a:srgbClr val="66CCFF"/>
              </a:solidFill>
              <a:latin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60338" y="692150"/>
            <a:ext cx="8821737" cy="519113"/>
          </a:xfrm>
          <a:prstGeom prst="rect">
            <a:avLst/>
          </a:prstGeom>
          <a:noFill/>
          <a:ln w="9525">
            <a:noFill/>
            <a:miter lim="800000"/>
            <a:headEnd/>
            <a:tailEnd/>
          </a:ln>
        </p:spPr>
        <p:txBody>
          <a:bodyPr>
            <a:spAutoFit/>
          </a:bodyPr>
          <a:lstStyle/>
          <a:p>
            <a:pPr eaLnBrk="0" hangingPunct="0"/>
            <a:r>
              <a:rPr lang="hu-HU" sz="2800" b="1">
                <a:solidFill>
                  <a:srgbClr val="33CCFF"/>
                </a:solidFill>
                <a:latin typeface="Calibri" pitchFamily="34" charset="0"/>
              </a:rPr>
              <a:t>Induction and competence</a:t>
            </a:r>
            <a:endParaRPr lang="hu-HU" sz="2400">
              <a:latin typeface="Calibri" pitchFamily="34" charset="0"/>
            </a:endParaRPr>
          </a:p>
        </p:txBody>
      </p:sp>
      <p:sp>
        <p:nvSpPr>
          <p:cNvPr id="16387" name="Text Box 3"/>
          <p:cNvSpPr txBox="1">
            <a:spLocks noChangeArrowheads="1"/>
          </p:cNvSpPr>
          <p:nvPr/>
        </p:nvSpPr>
        <p:spPr bwMode="auto">
          <a:xfrm>
            <a:off x="215900" y="1582738"/>
            <a:ext cx="3492500" cy="466725"/>
          </a:xfrm>
          <a:prstGeom prst="rect">
            <a:avLst/>
          </a:prstGeom>
          <a:noFill/>
          <a:ln w="9525">
            <a:solidFill>
              <a:srgbClr val="FF6600"/>
            </a:solidFill>
            <a:miter lim="800000"/>
            <a:headEnd/>
            <a:tailEnd/>
          </a:ln>
        </p:spPr>
        <p:txBody>
          <a:bodyPr>
            <a:spAutoFit/>
          </a:bodyPr>
          <a:lstStyle/>
          <a:p>
            <a:pPr eaLnBrk="0" hangingPunct="0"/>
            <a:r>
              <a:rPr lang="hu-HU" sz="2400" b="1">
                <a:solidFill>
                  <a:srgbClr val="FFFF66"/>
                </a:solidFill>
                <a:latin typeface="Calibri" pitchFamily="34" charset="0"/>
              </a:rPr>
              <a:t>inducer</a:t>
            </a:r>
          </a:p>
        </p:txBody>
      </p:sp>
      <p:sp>
        <p:nvSpPr>
          <p:cNvPr id="16388" name="Line 4"/>
          <p:cNvSpPr>
            <a:spLocks noChangeShapeType="1"/>
          </p:cNvSpPr>
          <p:nvPr/>
        </p:nvSpPr>
        <p:spPr bwMode="auto">
          <a:xfrm>
            <a:off x="3960813" y="1943100"/>
            <a:ext cx="1258887" cy="0"/>
          </a:xfrm>
          <a:prstGeom prst="line">
            <a:avLst/>
          </a:prstGeom>
          <a:noFill/>
          <a:ln w="57150">
            <a:solidFill>
              <a:srgbClr val="FF6600"/>
            </a:solidFill>
            <a:round/>
            <a:headEnd/>
            <a:tailEnd type="triangle" w="med" len="med"/>
          </a:ln>
        </p:spPr>
        <p:txBody>
          <a:bodyPr/>
          <a:lstStyle/>
          <a:p>
            <a:endParaRPr lang="hu-HU">
              <a:latin typeface="Calibri" pitchFamily="34" charset="0"/>
            </a:endParaRPr>
          </a:p>
        </p:txBody>
      </p:sp>
      <p:sp>
        <p:nvSpPr>
          <p:cNvPr id="16389" name="Text Box 5"/>
          <p:cNvSpPr txBox="1">
            <a:spLocks noChangeArrowheads="1"/>
          </p:cNvSpPr>
          <p:nvPr/>
        </p:nvSpPr>
        <p:spPr bwMode="auto">
          <a:xfrm>
            <a:off x="5472113" y="1582738"/>
            <a:ext cx="3492500" cy="466725"/>
          </a:xfrm>
          <a:prstGeom prst="rect">
            <a:avLst/>
          </a:prstGeom>
          <a:noFill/>
          <a:ln w="9525">
            <a:solidFill>
              <a:srgbClr val="FF6600"/>
            </a:solidFill>
            <a:miter lim="800000"/>
            <a:headEnd/>
            <a:tailEnd/>
          </a:ln>
        </p:spPr>
        <p:txBody>
          <a:bodyPr>
            <a:spAutoFit/>
          </a:bodyPr>
          <a:lstStyle/>
          <a:p>
            <a:pPr eaLnBrk="0" hangingPunct="0"/>
            <a:r>
              <a:rPr lang="hu-HU" sz="2400" b="1">
                <a:solidFill>
                  <a:srgbClr val="FFFF66"/>
                </a:solidFill>
                <a:latin typeface="Calibri" pitchFamily="34" charset="0"/>
              </a:rPr>
              <a:t>responder</a:t>
            </a:r>
          </a:p>
        </p:txBody>
      </p:sp>
      <p:sp>
        <p:nvSpPr>
          <p:cNvPr id="16390" name="Text Box 6"/>
          <p:cNvSpPr txBox="1">
            <a:spLocks noChangeArrowheads="1"/>
          </p:cNvSpPr>
          <p:nvPr/>
        </p:nvSpPr>
        <p:spPr bwMode="auto">
          <a:xfrm>
            <a:off x="3700463" y="1341438"/>
            <a:ext cx="1808162" cy="457200"/>
          </a:xfrm>
          <a:prstGeom prst="rect">
            <a:avLst/>
          </a:prstGeom>
          <a:noFill/>
          <a:ln w="9525">
            <a:noFill/>
            <a:miter lim="800000"/>
            <a:headEnd/>
            <a:tailEnd/>
          </a:ln>
        </p:spPr>
        <p:txBody>
          <a:bodyPr>
            <a:spAutoFit/>
          </a:bodyPr>
          <a:lstStyle/>
          <a:p>
            <a:pPr eaLnBrk="0" hangingPunct="0"/>
            <a:r>
              <a:rPr lang="hu-HU" sz="2400">
                <a:solidFill>
                  <a:srgbClr val="33CCFF"/>
                </a:solidFill>
                <a:latin typeface="Calibri" pitchFamily="34" charset="0"/>
              </a:rPr>
              <a:t>signals</a:t>
            </a:r>
            <a:endParaRPr lang="hu-HU" sz="2400">
              <a:latin typeface="Calibri" pitchFamily="34" charset="0"/>
            </a:endParaRPr>
          </a:p>
        </p:txBody>
      </p:sp>
      <p:sp>
        <p:nvSpPr>
          <p:cNvPr id="16391" name="Text Box 7"/>
          <p:cNvSpPr txBox="1">
            <a:spLocks noChangeArrowheads="1"/>
          </p:cNvSpPr>
          <p:nvPr/>
        </p:nvSpPr>
        <p:spPr bwMode="auto">
          <a:xfrm>
            <a:off x="5435600" y="2878138"/>
            <a:ext cx="3492500" cy="1006475"/>
          </a:xfrm>
          <a:prstGeom prst="rect">
            <a:avLst/>
          </a:prstGeom>
          <a:noFill/>
          <a:ln w="9525">
            <a:noFill/>
            <a:miter lim="800000"/>
            <a:headEnd/>
            <a:tailEnd/>
          </a:ln>
        </p:spPr>
        <p:txBody>
          <a:bodyPr>
            <a:spAutoFit/>
          </a:bodyPr>
          <a:lstStyle/>
          <a:p>
            <a:pPr eaLnBrk="0" hangingPunct="0"/>
            <a:r>
              <a:rPr lang="hu-HU" sz="2000">
                <a:solidFill>
                  <a:srgbClr val="33CCFF"/>
                </a:solidFill>
                <a:latin typeface="Calibri" pitchFamily="34" charset="0"/>
              </a:rPr>
              <a:t>Cell shape changes</a:t>
            </a:r>
          </a:p>
          <a:p>
            <a:pPr eaLnBrk="0" hangingPunct="0"/>
            <a:r>
              <a:rPr lang="hu-HU" sz="2000">
                <a:solidFill>
                  <a:srgbClr val="33CCFF"/>
                </a:solidFill>
                <a:latin typeface="Calibri" pitchFamily="34" charset="0"/>
              </a:rPr>
              <a:t>Changes in mitotic rate</a:t>
            </a:r>
          </a:p>
          <a:p>
            <a:pPr eaLnBrk="0" hangingPunct="0"/>
            <a:r>
              <a:rPr lang="hu-HU" sz="2000">
                <a:solidFill>
                  <a:srgbClr val="33CCFF"/>
                </a:solidFill>
                <a:latin typeface="Calibri" pitchFamily="34" charset="0"/>
              </a:rPr>
              <a:t>Cell fate changes</a:t>
            </a:r>
            <a:endParaRPr lang="hu-HU" sz="2000">
              <a:latin typeface="Calibri" pitchFamily="34" charset="0"/>
            </a:endParaRPr>
          </a:p>
        </p:txBody>
      </p:sp>
      <p:sp>
        <p:nvSpPr>
          <p:cNvPr id="16392" name="Text Box 8"/>
          <p:cNvSpPr txBox="1">
            <a:spLocks noChangeArrowheads="1"/>
          </p:cNvSpPr>
          <p:nvPr/>
        </p:nvSpPr>
        <p:spPr bwMode="auto">
          <a:xfrm>
            <a:off x="5327650" y="4941888"/>
            <a:ext cx="3492500" cy="466725"/>
          </a:xfrm>
          <a:prstGeom prst="rect">
            <a:avLst/>
          </a:prstGeom>
          <a:noFill/>
          <a:ln w="9525">
            <a:solidFill>
              <a:srgbClr val="FF6600"/>
            </a:solidFill>
            <a:miter lim="800000"/>
            <a:headEnd/>
            <a:tailEnd/>
          </a:ln>
        </p:spPr>
        <p:txBody>
          <a:bodyPr>
            <a:spAutoFit/>
          </a:bodyPr>
          <a:lstStyle/>
          <a:p>
            <a:pPr eaLnBrk="0" hangingPunct="0"/>
            <a:r>
              <a:rPr lang="hu-HU" sz="2400">
                <a:solidFill>
                  <a:srgbClr val="33CCFF"/>
                </a:solidFill>
                <a:latin typeface="Calibri" pitchFamily="34" charset="0"/>
              </a:rPr>
              <a:t>ectoderm</a:t>
            </a:r>
            <a:endParaRPr lang="hu-HU" sz="2000">
              <a:latin typeface="Calibri" pitchFamily="34" charset="0"/>
            </a:endParaRPr>
          </a:p>
        </p:txBody>
      </p:sp>
      <p:sp>
        <p:nvSpPr>
          <p:cNvPr id="16393" name="Text Box 9"/>
          <p:cNvSpPr txBox="1">
            <a:spLocks noChangeArrowheads="1"/>
          </p:cNvSpPr>
          <p:nvPr/>
        </p:nvSpPr>
        <p:spPr bwMode="auto">
          <a:xfrm>
            <a:off x="358775" y="4941888"/>
            <a:ext cx="3492500" cy="831850"/>
          </a:xfrm>
          <a:prstGeom prst="rect">
            <a:avLst/>
          </a:prstGeom>
          <a:noFill/>
          <a:ln w="9525">
            <a:solidFill>
              <a:srgbClr val="FF6600"/>
            </a:solidFill>
            <a:miter lim="800000"/>
            <a:headEnd/>
            <a:tailEnd/>
          </a:ln>
        </p:spPr>
        <p:txBody>
          <a:bodyPr>
            <a:spAutoFit/>
          </a:bodyPr>
          <a:lstStyle/>
          <a:p>
            <a:pPr eaLnBrk="0" hangingPunct="0"/>
            <a:r>
              <a:rPr lang="hu-HU" sz="2400">
                <a:solidFill>
                  <a:srgbClr val="33CCFF"/>
                </a:solidFill>
                <a:latin typeface="Calibri" pitchFamily="34" charset="0"/>
              </a:rPr>
              <a:t>Spemann organiser</a:t>
            </a:r>
          </a:p>
          <a:p>
            <a:pPr eaLnBrk="0" hangingPunct="0"/>
            <a:r>
              <a:rPr lang="hu-HU" sz="2400">
                <a:solidFill>
                  <a:srgbClr val="33CCFF"/>
                </a:solidFill>
                <a:latin typeface="Calibri" pitchFamily="34" charset="0"/>
              </a:rPr>
              <a:t>notochord</a:t>
            </a:r>
          </a:p>
        </p:txBody>
      </p:sp>
      <p:sp>
        <p:nvSpPr>
          <p:cNvPr id="16394" name="Line 10"/>
          <p:cNvSpPr>
            <a:spLocks noChangeShapeType="1"/>
          </p:cNvSpPr>
          <p:nvPr/>
        </p:nvSpPr>
        <p:spPr bwMode="auto">
          <a:xfrm rot="16200000" flipH="1">
            <a:off x="6768307" y="5696744"/>
            <a:ext cx="360362" cy="0"/>
          </a:xfrm>
          <a:prstGeom prst="line">
            <a:avLst/>
          </a:prstGeom>
          <a:noFill/>
          <a:ln w="57150">
            <a:solidFill>
              <a:srgbClr val="FF6600"/>
            </a:solidFill>
            <a:round/>
            <a:headEnd/>
            <a:tailEnd type="triangle" w="med" len="med"/>
          </a:ln>
        </p:spPr>
        <p:txBody>
          <a:bodyPr/>
          <a:lstStyle/>
          <a:p>
            <a:endParaRPr lang="hu-HU">
              <a:latin typeface="Calibri" pitchFamily="34" charset="0"/>
            </a:endParaRPr>
          </a:p>
        </p:txBody>
      </p:sp>
      <p:sp>
        <p:nvSpPr>
          <p:cNvPr id="16395" name="Text Box 11"/>
          <p:cNvSpPr txBox="1">
            <a:spLocks noChangeArrowheads="1"/>
          </p:cNvSpPr>
          <p:nvPr/>
        </p:nvSpPr>
        <p:spPr bwMode="auto">
          <a:xfrm>
            <a:off x="5292725" y="6021388"/>
            <a:ext cx="3492500" cy="466725"/>
          </a:xfrm>
          <a:prstGeom prst="rect">
            <a:avLst/>
          </a:prstGeom>
          <a:noFill/>
          <a:ln w="9525">
            <a:solidFill>
              <a:srgbClr val="FF6600"/>
            </a:solidFill>
            <a:miter lim="800000"/>
            <a:headEnd/>
            <a:tailEnd/>
          </a:ln>
        </p:spPr>
        <p:txBody>
          <a:bodyPr>
            <a:spAutoFit/>
          </a:bodyPr>
          <a:lstStyle/>
          <a:p>
            <a:pPr eaLnBrk="0" hangingPunct="0"/>
            <a:r>
              <a:rPr lang="hu-HU" sz="2400">
                <a:solidFill>
                  <a:srgbClr val="33CCFF"/>
                </a:solidFill>
                <a:latin typeface="Calibri" pitchFamily="34" charset="0"/>
              </a:rPr>
              <a:t>neuroectoderm</a:t>
            </a:r>
            <a:endParaRPr lang="hu-HU" sz="2000">
              <a:latin typeface="Calibri" pitchFamily="34" charset="0"/>
            </a:endParaRPr>
          </a:p>
        </p:txBody>
      </p:sp>
      <p:sp>
        <p:nvSpPr>
          <p:cNvPr id="16396" name="Line 12"/>
          <p:cNvSpPr>
            <a:spLocks noChangeShapeType="1"/>
          </p:cNvSpPr>
          <p:nvPr/>
        </p:nvSpPr>
        <p:spPr bwMode="auto">
          <a:xfrm>
            <a:off x="3960813" y="5157788"/>
            <a:ext cx="1258887" cy="0"/>
          </a:xfrm>
          <a:prstGeom prst="line">
            <a:avLst/>
          </a:prstGeom>
          <a:noFill/>
          <a:ln w="57150">
            <a:solidFill>
              <a:srgbClr val="FF6600"/>
            </a:solidFill>
            <a:round/>
            <a:headEnd/>
            <a:tailEnd type="triangle" w="med" len="med"/>
          </a:ln>
        </p:spPr>
        <p:txBody>
          <a:bodyPr/>
          <a:lstStyle/>
          <a:p>
            <a:endParaRPr lang="hu-HU">
              <a:latin typeface="Calibri" pitchFamily="34" charset="0"/>
            </a:endParaRPr>
          </a:p>
        </p:txBody>
      </p:sp>
      <p:sp>
        <p:nvSpPr>
          <p:cNvPr id="16397" name="Text Box 13"/>
          <p:cNvSpPr txBox="1">
            <a:spLocks noChangeArrowheads="1"/>
          </p:cNvSpPr>
          <p:nvPr/>
        </p:nvSpPr>
        <p:spPr bwMode="auto">
          <a:xfrm>
            <a:off x="0" y="4005263"/>
            <a:ext cx="3492500" cy="830997"/>
          </a:xfrm>
          <a:prstGeom prst="rect">
            <a:avLst/>
          </a:prstGeom>
          <a:noFill/>
          <a:ln w="9525">
            <a:noFill/>
            <a:miter lim="800000"/>
            <a:headEnd/>
            <a:tailEnd/>
          </a:ln>
        </p:spPr>
        <p:txBody>
          <a:bodyPr>
            <a:spAutoFit/>
          </a:bodyPr>
          <a:lstStyle/>
          <a:p>
            <a:pPr eaLnBrk="0" hangingPunct="0"/>
            <a:r>
              <a:rPr lang="hu-HU" sz="2400">
                <a:solidFill>
                  <a:srgbClr val="FFFF66"/>
                </a:solidFill>
                <a:latin typeface="Calibri" pitchFamily="34" charset="0"/>
              </a:rPr>
              <a:t>In the case of neural induction: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188" y="500063"/>
            <a:ext cx="6697662" cy="3929062"/>
          </a:xfrm>
          <a:prstGeom prst="rect">
            <a:avLst/>
          </a:prstGeom>
          <a:noFill/>
          <a:ln w="9525">
            <a:noFill/>
            <a:miter lim="800000"/>
            <a:headEnd/>
            <a:tailEnd/>
          </a:ln>
        </p:spPr>
      </p:pic>
      <p:pic>
        <p:nvPicPr>
          <p:cNvPr id="1843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59563" y="4738688"/>
            <a:ext cx="1803400" cy="1508125"/>
          </a:xfrm>
          <a:prstGeom prst="rect">
            <a:avLst/>
          </a:prstGeom>
          <a:noFill/>
          <a:ln w="9525">
            <a:noFill/>
            <a:miter lim="800000"/>
            <a:headEnd/>
            <a:tailEnd/>
          </a:ln>
        </p:spPr>
      </p:pic>
      <p:sp>
        <p:nvSpPr>
          <p:cNvPr id="5" name="Text Box 6"/>
          <p:cNvSpPr txBox="1">
            <a:spLocks noChangeArrowheads="1"/>
          </p:cNvSpPr>
          <p:nvPr/>
        </p:nvSpPr>
        <p:spPr bwMode="auto">
          <a:xfrm>
            <a:off x="107950" y="171450"/>
            <a:ext cx="8821738" cy="519113"/>
          </a:xfrm>
          <a:prstGeom prst="rect">
            <a:avLst/>
          </a:prstGeom>
          <a:noFill/>
          <a:ln w="9525">
            <a:noFill/>
            <a:miter lim="800000"/>
            <a:headEnd/>
            <a:tailEnd/>
          </a:ln>
        </p:spPr>
        <p:txBody>
          <a:bodyPr>
            <a:spAutoFit/>
          </a:bodyPr>
          <a:lstStyle/>
          <a:p>
            <a:pPr eaLnBrk="0" hangingPunct="0"/>
            <a:r>
              <a:rPr lang="hu-HU" sz="2800" dirty="0" err="1">
                <a:solidFill>
                  <a:srgbClr val="003366"/>
                </a:solidFill>
                <a:latin typeface="Calibri" pitchFamily="34" charset="0"/>
              </a:rPr>
              <a:t>Amphibian</a:t>
            </a:r>
            <a:r>
              <a:rPr lang="hu-HU" sz="2800" dirty="0">
                <a:solidFill>
                  <a:srgbClr val="003366"/>
                </a:solidFill>
                <a:latin typeface="Calibri" pitchFamily="34" charset="0"/>
              </a:rPr>
              <a:t> </a:t>
            </a:r>
            <a:r>
              <a:rPr lang="hu-HU" sz="2800" dirty="0" err="1">
                <a:solidFill>
                  <a:srgbClr val="003366"/>
                </a:solidFill>
                <a:latin typeface="Calibri" pitchFamily="34" charset="0"/>
              </a:rPr>
              <a:t>development</a:t>
            </a:r>
            <a:endParaRPr lang="hu-HU" sz="2800" dirty="0">
              <a:solidFill>
                <a:srgbClr val="003366"/>
              </a:solidFill>
              <a:latin typeface="Calibri"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ext Box 6"/>
          <p:cNvSpPr txBox="1">
            <a:spLocks noChangeArrowheads="1"/>
          </p:cNvSpPr>
          <p:nvPr/>
        </p:nvSpPr>
        <p:spPr bwMode="auto">
          <a:xfrm>
            <a:off x="107950" y="171450"/>
            <a:ext cx="8821738" cy="519113"/>
          </a:xfrm>
          <a:prstGeom prst="rect">
            <a:avLst/>
          </a:prstGeom>
          <a:noFill/>
          <a:ln w="9525">
            <a:noFill/>
            <a:miter lim="800000"/>
            <a:headEnd/>
            <a:tailEnd/>
          </a:ln>
        </p:spPr>
        <p:txBody>
          <a:bodyPr>
            <a:spAutoFit/>
          </a:bodyPr>
          <a:lstStyle/>
          <a:p>
            <a:pPr eaLnBrk="0" hangingPunct="0"/>
            <a:r>
              <a:rPr lang="hu-HU" sz="2800" dirty="0">
                <a:solidFill>
                  <a:srgbClr val="003366"/>
                </a:solidFill>
                <a:latin typeface="Calibri" pitchFamily="34" charset="0"/>
              </a:rPr>
              <a:t>The </a:t>
            </a:r>
            <a:r>
              <a:rPr lang="hu-HU" sz="2800" dirty="0" err="1">
                <a:solidFill>
                  <a:srgbClr val="003366"/>
                </a:solidFill>
                <a:latin typeface="Calibri" pitchFamily="34" charset="0"/>
              </a:rPr>
              <a:t>Spemann</a:t>
            </a:r>
            <a:r>
              <a:rPr lang="hu-HU" sz="2800" dirty="0">
                <a:solidFill>
                  <a:srgbClr val="003366"/>
                </a:solidFill>
                <a:latin typeface="Calibri" pitchFamily="34" charset="0"/>
              </a:rPr>
              <a:t> </a:t>
            </a:r>
            <a:r>
              <a:rPr lang="hu-HU" sz="2800" dirty="0" err="1">
                <a:solidFill>
                  <a:srgbClr val="003366"/>
                </a:solidFill>
                <a:latin typeface="Calibri" pitchFamily="34" charset="0"/>
              </a:rPr>
              <a:t>organiser</a:t>
            </a:r>
            <a:endParaRPr lang="hu-HU" sz="2800" dirty="0">
              <a:solidFill>
                <a:srgbClr val="003366"/>
              </a:solidFill>
              <a:latin typeface="Calibri" pitchFamily="34" charset="0"/>
            </a:endParaRPr>
          </a:p>
        </p:txBody>
      </p:sp>
      <p:pic>
        <p:nvPicPr>
          <p:cNvPr id="21507" name="Picture 8"/>
          <p:cNvPicPr>
            <a:picLocks noChangeAspect="1" noChangeArrowheads="1"/>
          </p:cNvPicPr>
          <p:nvPr/>
        </p:nvPicPr>
        <p:blipFill>
          <a:blip r:embed="rId2" cstate="print"/>
          <a:srcRect/>
          <a:stretch>
            <a:fillRect/>
          </a:stretch>
        </p:blipFill>
        <p:spPr bwMode="auto">
          <a:xfrm>
            <a:off x="2000250" y="714375"/>
            <a:ext cx="4845050" cy="6003925"/>
          </a:xfrm>
          <a:prstGeom prst="rect">
            <a:avLst/>
          </a:prstGeom>
          <a:noFill/>
          <a:ln w="9525">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252413" y="228600"/>
            <a:ext cx="8821737" cy="830997"/>
          </a:xfrm>
          <a:prstGeom prst="rect">
            <a:avLst/>
          </a:prstGeom>
          <a:noFill/>
          <a:ln w="9525">
            <a:noFill/>
            <a:miter lim="800000"/>
            <a:headEnd/>
            <a:tailEnd/>
          </a:ln>
        </p:spPr>
        <p:txBody>
          <a:bodyPr>
            <a:spAutoFit/>
          </a:bodyPr>
          <a:lstStyle/>
          <a:p>
            <a:pPr eaLnBrk="0" hangingPunct="0"/>
            <a:r>
              <a:rPr lang="hu-HU" sz="2400" dirty="0" err="1">
                <a:solidFill>
                  <a:srgbClr val="FFFF66"/>
                </a:solidFill>
                <a:latin typeface="Calibri" pitchFamily="34" charset="0"/>
              </a:rPr>
              <a:t>In</a:t>
            </a:r>
            <a:r>
              <a:rPr lang="hu-HU" sz="2400" dirty="0">
                <a:solidFill>
                  <a:srgbClr val="FFFF66"/>
                </a:solidFill>
                <a:latin typeface="Calibri" pitchFamily="34" charset="0"/>
              </a:rPr>
              <a:t> </a:t>
            </a:r>
            <a:r>
              <a:rPr lang="hu-HU" sz="2400" dirty="0" err="1">
                <a:solidFill>
                  <a:srgbClr val="FFFF66"/>
                </a:solidFill>
                <a:latin typeface="Calibri" pitchFamily="34" charset="0"/>
              </a:rPr>
              <a:t>the</a:t>
            </a:r>
            <a:r>
              <a:rPr lang="hu-HU" sz="2400" dirty="0">
                <a:solidFill>
                  <a:srgbClr val="FFFF66"/>
                </a:solidFill>
                <a:latin typeface="Calibri" pitchFamily="34" charset="0"/>
              </a:rPr>
              <a:t> </a:t>
            </a:r>
            <a:r>
              <a:rPr lang="hu-HU" sz="2400" dirty="0" err="1">
                <a:solidFill>
                  <a:srgbClr val="FFFF66"/>
                </a:solidFill>
                <a:latin typeface="Calibri" pitchFamily="34" charset="0"/>
              </a:rPr>
              <a:t>early</a:t>
            </a:r>
            <a:r>
              <a:rPr lang="hu-HU" sz="2400" dirty="0">
                <a:solidFill>
                  <a:srgbClr val="FFFF66"/>
                </a:solidFill>
                <a:latin typeface="Calibri" pitchFamily="34" charset="0"/>
              </a:rPr>
              <a:t> </a:t>
            </a:r>
            <a:r>
              <a:rPr lang="hu-HU" sz="2400" dirty="0" err="1">
                <a:solidFill>
                  <a:srgbClr val="FFFF66"/>
                </a:solidFill>
                <a:latin typeface="Calibri" pitchFamily="34" charset="0"/>
              </a:rPr>
              <a:t>gastrula</a:t>
            </a:r>
            <a:r>
              <a:rPr lang="hu-HU" sz="2400" dirty="0">
                <a:solidFill>
                  <a:srgbClr val="FFFF66"/>
                </a:solidFill>
                <a:latin typeface="Calibri" pitchFamily="34" charset="0"/>
              </a:rPr>
              <a:t> </a:t>
            </a:r>
            <a:r>
              <a:rPr lang="hu-HU" sz="2400" dirty="0" err="1">
                <a:solidFill>
                  <a:srgbClr val="FFFF66"/>
                </a:solidFill>
                <a:latin typeface="Calibri" pitchFamily="34" charset="0"/>
              </a:rPr>
              <a:t>only</a:t>
            </a:r>
            <a:r>
              <a:rPr lang="hu-HU" sz="2400" dirty="0">
                <a:solidFill>
                  <a:srgbClr val="FFFF66"/>
                </a:solidFill>
                <a:latin typeface="Calibri" pitchFamily="34" charset="0"/>
              </a:rPr>
              <a:t> </a:t>
            </a:r>
            <a:r>
              <a:rPr lang="hu-HU" sz="2400" dirty="0" err="1">
                <a:solidFill>
                  <a:srgbClr val="FFFF66"/>
                </a:solidFill>
                <a:latin typeface="Calibri" pitchFamily="34" charset="0"/>
              </a:rPr>
              <a:t>the</a:t>
            </a:r>
            <a:r>
              <a:rPr lang="hu-HU" sz="2400" dirty="0">
                <a:solidFill>
                  <a:srgbClr val="FFFF66"/>
                </a:solidFill>
                <a:latin typeface="Calibri" pitchFamily="34" charset="0"/>
              </a:rPr>
              <a:t> </a:t>
            </a:r>
            <a:r>
              <a:rPr lang="hu-HU" sz="2400" dirty="0" err="1">
                <a:solidFill>
                  <a:srgbClr val="FFFF66"/>
                </a:solidFill>
                <a:latin typeface="Calibri" pitchFamily="34" charset="0"/>
              </a:rPr>
              <a:t>dorsal</a:t>
            </a:r>
            <a:r>
              <a:rPr lang="hu-HU" sz="2400" dirty="0">
                <a:solidFill>
                  <a:srgbClr val="FFFF66"/>
                </a:solidFill>
                <a:latin typeface="Calibri" pitchFamily="34" charset="0"/>
              </a:rPr>
              <a:t> </a:t>
            </a:r>
            <a:r>
              <a:rPr lang="hu-HU" sz="2400" dirty="0" err="1">
                <a:solidFill>
                  <a:srgbClr val="FFFF66"/>
                </a:solidFill>
                <a:latin typeface="Calibri" pitchFamily="34" charset="0"/>
              </a:rPr>
              <a:t>blastoporal</a:t>
            </a:r>
            <a:r>
              <a:rPr lang="hu-HU" sz="2400" dirty="0">
                <a:solidFill>
                  <a:srgbClr val="FFFF66"/>
                </a:solidFill>
                <a:latin typeface="Calibri" pitchFamily="34" charset="0"/>
              </a:rPr>
              <a:t> </a:t>
            </a:r>
            <a:r>
              <a:rPr lang="hu-HU" sz="2400" dirty="0" err="1">
                <a:solidFill>
                  <a:srgbClr val="FFFF66"/>
                </a:solidFill>
                <a:latin typeface="Calibri" pitchFamily="34" charset="0"/>
              </a:rPr>
              <a:t>lip</a:t>
            </a:r>
            <a:r>
              <a:rPr lang="hu-HU" sz="2400" dirty="0">
                <a:solidFill>
                  <a:srgbClr val="FFFF66"/>
                </a:solidFill>
                <a:latin typeface="Calibri" pitchFamily="34" charset="0"/>
              </a:rPr>
              <a:t> </a:t>
            </a:r>
            <a:r>
              <a:rPr lang="hu-HU" sz="2400" dirty="0" err="1">
                <a:solidFill>
                  <a:srgbClr val="FFFF66"/>
                </a:solidFill>
                <a:latin typeface="Calibri" pitchFamily="34" charset="0"/>
              </a:rPr>
              <a:t>develops</a:t>
            </a:r>
            <a:r>
              <a:rPr lang="hu-HU" sz="2400" dirty="0">
                <a:solidFill>
                  <a:srgbClr val="FFFF66"/>
                </a:solidFill>
                <a:latin typeface="Calibri" pitchFamily="34" charset="0"/>
              </a:rPr>
              <a:t> </a:t>
            </a:r>
            <a:r>
              <a:rPr lang="hu-HU" sz="2400" dirty="0" err="1">
                <a:solidFill>
                  <a:srgbClr val="FFFF66"/>
                </a:solidFill>
                <a:latin typeface="Calibri" pitchFamily="34" charset="0"/>
              </a:rPr>
              <a:t>autonomically</a:t>
            </a:r>
            <a:endParaRPr lang="hu-HU" sz="2400" dirty="0">
              <a:solidFill>
                <a:srgbClr val="FFFF66"/>
              </a:solidFill>
              <a:latin typeface="Calibri" pitchFamily="34" charset="0"/>
            </a:endParaRPr>
          </a:p>
        </p:txBody>
      </p:sp>
      <p:pic>
        <p:nvPicPr>
          <p:cNvPr id="20483"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7238" y="1050925"/>
            <a:ext cx="3695700" cy="5207000"/>
          </a:xfrm>
          <a:prstGeom prst="rect">
            <a:avLst/>
          </a:prstGeom>
          <a:noFill/>
          <a:ln w="9525">
            <a:noFill/>
            <a:miter lim="800000"/>
            <a:headEnd/>
            <a:tailEnd/>
          </a:ln>
        </p:spPr>
      </p:pic>
      <p:pic>
        <p:nvPicPr>
          <p:cNvPr id="20484"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l="9135" t="2837" r="3792"/>
          <a:stretch>
            <a:fillRect/>
          </a:stretch>
        </p:blipFill>
        <p:spPr bwMode="auto">
          <a:xfrm>
            <a:off x="4664075" y="1050925"/>
            <a:ext cx="3201988" cy="5165725"/>
          </a:xfrm>
          <a:prstGeom prst="rect">
            <a:avLst/>
          </a:prstGeom>
          <a:noFill/>
          <a:ln w="9525">
            <a:noFill/>
            <a:miter lim="800000"/>
            <a:headEnd/>
            <a:tailEnd/>
          </a:ln>
        </p:spPr>
      </p:pic>
      <p:sp>
        <p:nvSpPr>
          <p:cNvPr id="5" name="Szövegdoboz 4"/>
          <p:cNvSpPr txBox="1"/>
          <p:nvPr/>
        </p:nvSpPr>
        <p:spPr>
          <a:xfrm>
            <a:off x="126980" y="6216650"/>
            <a:ext cx="9017020" cy="584775"/>
          </a:xfrm>
          <a:prstGeom prst="rect">
            <a:avLst/>
          </a:prstGeom>
          <a:noFill/>
        </p:spPr>
        <p:txBody>
          <a:bodyPr wrap="none" rtlCol="0">
            <a:spAutoFit/>
          </a:bodyPr>
          <a:lstStyle/>
          <a:p>
            <a:pPr algn="just"/>
            <a:r>
              <a:rPr lang="hu-HU" sz="1600" dirty="0" err="1">
                <a:solidFill>
                  <a:schemeClr val="bg1">
                    <a:lumMod val="95000"/>
                  </a:schemeClr>
                </a:solidFill>
                <a:latin typeface="Calibri" pitchFamily="34" charset="0"/>
              </a:rPr>
              <a:t>They</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concluded</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that</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the</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dorsal</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lip</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acts</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not</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only</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as</a:t>
            </a:r>
            <a:r>
              <a:rPr lang="hu-HU" sz="1600" dirty="0">
                <a:solidFill>
                  <a:schemeClr val="bg1">
                    <a:lumMod val="95000"/>
                  </a:schemeClr>
                </a:solidFill>
                <a:latin typeface="Calibri" pitchFamily="34" charset="0"/>
              </a:rPr>
              <a:t> a </a:t>
            </a:r>
            <a:r>
              <a:rPr lang="hu-HU" sz="1600" dirty="0" err="1">
                <a:solidFill>
                  <a:schemeClr val="bg1">
                    <a:lumMod val="95000"/>
                  </a:schemeClr>
                </a:solidFill>
                <a:latin typeface="Calibri" pitchFamily="34" charset="0"/>
              </a:rPr>
              <a:t>neural</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inducer</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but</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also</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as</a:t>
            </a:r>
            <a:r>
              <a:rPr lang="hu-HU" sz="1600" dirty="0">
                <a:solidFill>
                  <a:schemeClr val="bg1">
                    <a:lumMod val="95000"/>
                  </a:schemeClr>
                </a:solidFill>
                <a:latin typeface="Calibri" pitchFamily="34" charset="0"/>
              </a:rPr>
              <a:t> an „</a:t>
            </a:r>
            <a:r>
              <a:rPr lang="hu-HU" sz="1600" dirty="0" err="1">
                <a:solidFill>
                  <a:schemeClr val="bg1">
                    <a:lumMod val="95000"/>
                  </a:schemeClr>
                </a:solidFill>
                <a:latin typeface="Calibri" pitchFamily="34" charset="0"/>
              </a:rPr>
              <a:t>organizer</a:t>
            </a:r>
            <a:r>
              <a:rPr lang="hu-HU" sz="1600" dirty="0">
                <a:solidFill>
                  <a:schemeClr val="bg1">
                    <a:lumMod val="95000"/>
                  </a:schemeClr>
                </a:solidFill>
                <a:latin typeface="Calibri" pitchFamily="34" charset="0"/>
              </a:rPr>
              <a:t>” of </a:t>
            </a:r>
            <a:r>
              <a:rPr lang="hu-HU" sz="1600" dirty="0" err="1">
                <a:solidFill>
                  <a:schemeClr val="bg1">
                    <a:lumMod val="95000"/>
                  </a:schemeClr>
                </a:solidFill>
                <a:latin typeface="Calibri" pitchFamily="34" charset="0"/>
              </a:rPr>
              <a:t>the</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entire</a:t>
            </a:r>
            <a:endParaRPr lang="hu-HU" sz="1600" dirty="0">
              <a:solidFill>
                <a:schemeClr val="bg1">
                  <a:lumMod val="95000"/>
                </a:schemeClr>
              </a:solidFill>
              <a:latin typeface="Calibri" pitchFamily="34" charset="0"/>
            </a:endParaRPr>
          </a:p>
          <a:p>
            <a:pPr algn="just"/>
            <a:r>
              <a:rPr lang="hu-HU" sz="1600" dirty="0">
                <a:solidFill>
                  <a:schemeClr val="bg1">
                    <a:lumMod val="95000"/>
                  </a:schemeClr>
                </a:solidFill>
                <a:latin typeface="Calibri" pitchFamily="34" charset="0"/>
              </a:rPr>
              <a:t> body </a:t>
            </a:r>
            <a:r>
              <a:rPr lang="hu-HU" sz="1600" dirty="0" err="1">
                <a:solidFill>
                  <a:schemeClr val="bg1">
                    <a:lumMod val="95000"/>
                  </a:schemeClr>
                </a:solidFill>
                <a:latin typeface="Calibri" pitchFamily="34" charset="0"/>
              </a:rPr>
              <a:t>axis</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As</a:t>
            </a:r>
            <a:r>
              <a:rPr lang="hu-HU" sz="1600" dirty="0">
                <a:solidFill>
                  <a:schemeClr val="bg1">
                    <a:lumMod val="95000"/>
                  </a:schemeClr>
                </a:solidFill>
                <a:latin typeface="Calibri" pitchFamily="34" charset="0"/>
              </a:rPr>
              <a:t> a </a:t>
            </a:r>
            <a:r>
              <a:rPr lang="hu-HU" sz="1600" dirty="0" err="1">
                <a:solidFill>
                  <a:schemeClr val="bg1">
                    <a:lumMod val="95000"/>
                  </a:schemeClr>
                </a:solidFill>
                <a:latin typeface="Calibri" pitchFamily="34" charset="0"/>
              </a:rPr>
              <a:t>result</a:t>
            </a:r>
            <a:r>
              <a:rPr lang="hu-HU" sz="1600" dirty="0">
                <a:solidFill>
                  <a:schemeClr val="bg1">
                    <a:lumMod val="95000"/>
                  </a:schemeClr>
                </a:solidFill>
                <a:latin typeface="Calibri" pitchFamily="34" charset="0"/>
              </a:rPr>
              <a:t> of </a:t>
            </a:r>
            <a:r>
              <a:rPr lang="hu-HU" sz="1600" dirty="0" err="1">
                <a:solidFill>
                  <a:schemeClr val="bg1">
                    <a:lumMod val="95000"/>
                  </a:schemeClr>
                </a:solidFill>
                <a:latin typeface="Calibri" pitchFamily="34" charset="0"/>
              </a:rPr>
              <a:t>these</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experiments</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this</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region</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of</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the</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embryo</a:t>
            </a:r>
            <a:r>
              <a:rPr lang="hu-HU" sz="1600" dirty="0">
                <a:solidFill>
                  <a:schemeClr val="bg1">
                    <a:lumMod val="95000"/>
                  </a:schemeClr>
                </a:solidFill>
                <a:latin typeface="Calibri" pitchFamily="34" charset="0"/>
              </a:rPr>
              <a:t> is </a:t>
            </a:r>
            <a:r>
              <a:rPr lang="hu-HU" sz="1600" dirty="0" err="1">
                <a:solidFill>
                  <a:schemeClr val="bg1">
                    <a:lumMod val="95000"/>
                  </a:schemeClr>
                </a:solidFill>
                <a:latin typeface="Calibri" pitchFamily="34" charset="0"/>
              </a:rPr>
              <a:t>known</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as</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the</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Spemann</a:t>
            </a:r>
            <a:r>
              <a:rPr lang="hu-HU" sz="1600" dirty="0">
                <a:solidFill>
                  <a:schemeClr val="bg1">
                    <a:lumMod val="95000"/>
                  </a:schemeClr>
                </a:solidFill>
                <a:latin typeface="Calibri" pitchFamily="34" charset="0"/>
              </a:rPr>
              <a:t> </a:t>
            </a:r>
            <a:r>
              <a:rPr lang="hu-HU" sz="1600" dirty="0" err="1">
                <a:solidFill>
                  <a:schemeClr val="bg1">
                    <a:lumMod val="95000"/>
                  </a:schemeClr>
                </a:solidFill>
                <a:latin typeface="Calibri" pitchFamily="34" charset="0"/>
              </a:rPr>
              <a:t>organizer</a:t>
            </a:r>
            <a:r>
              <a:rPr lang="hu-HU" sz="1600" dirty="0">
                <a:solidFill>
                  <a:schemeClr val="bg1">
                    <a:lumMod val="95000"/>
                  </a:schemeClr>
                </a:solidFill>
                <a:latin typeface="Calibri" pitchFamily="34" charset="0"/>
              </a:rPr>
              <a:t>.</a:t>
            </a:r>
          </a:p>
        </p:txBody>
      </p:sp>
      <p:sp>
        <p:nvSpPr>
          <p:cNvPr id="44034" name="AutoShape 2" descr="data:image/jpeg;base64,/9j/4AAQSkZJRgABAQAAAQABAAD/2wBDAAkGBwgHBgkIBwgKCgkLDRYPDQwMDRsUFRAWIB0iIiAdHx8kKDQsJCYxJx8fLT0tMTU3Ojo6Iys/RD84QzQ5Ojf/2wBDAQoKCg0MDRoPDxo3JR8lNzc3Nzc3Nzc3Nzc3Nzc3Nzc3Nzc3Nzc3Nzc3Nzc3Nzc3Nzc3Nzc3Nzc3Nzc3Nzc3Nzf/wAARCAC4AKADASIAAhEBAxEB/8QAHAAAAAcBAQAAAAAAAAAAAAAAAAECAwQFBgcI/8QANhAAAQQBAwIEBAUDAwUAAAAAAQACAxEEBSExEkEGE1FhIjJxkQcUI4GhM0LBFbHhFkNS0fD/xAAUAQEAAAAAAAAAAAAAAAAAAAAA/8QAFBEBAAAAAAAAAAAAAAAAAAAAAP/aAAwDAQACEQMRAD8Azj5LJsFMuNpTnkDsSmepxO+xKBYo3aQSW7Db6d0ZJHAsptxcTu0fdAovIRsfvzVpFu7hTtL0vI1BxMTQI2n4pDwEDTCwblw3NKTFC93xNY6vUq5x8HGwury4w+QD+q7/AAo0kz3cWQOTW6CG+CYinVX1TZgLCLcQpYbMT1NDj7ij/CUcZkpBc0gnu3ZAzHC8i2Ov13TMrXEkFKfC6GTexTvmPNqQzqILZWAjkPCCrcQ0/FslB7djaelcAT1Rj6qLL01cbd/qgmMlAHKTK4v4P3UNpOydY6+UDrGnqUpnAUVjr+qlMN8oHG8qTGSo7CAVKjLT9UGadubJseiLuDfHZF1C+UNrQGTfCQSeqrQLqJ9CiI9CHEoLLQtKm1TNbH1NZCwdc0jjQa1a/Gia9vTjdTMGE0GgV1H1KmeGNEMWiR4xaAZz5kxINn0atPp+jjrZE4dEe8nT0+nsgyk2mzTW9zGsjG9XuhF4fypb8qB88fZwFALomNpEAk65IrAOwPc+pVl5QAoACuKQcoyfCWewNeY2041YduE1Ho0zS6LKjc3sHBdYdDfZQsnCa9nS5tmxug5tk6OXQ9L49xsTXPuqubAkxob6T1Dix/C6lNhDyjFXfYnsoWVpkUkZD6AduQg5PO1zndL2UO5ruo02IWlwaNuQV0PM8PwAEMLub3VDn4Ix+ocH0QYwte3dzK/dLa4AKdlQgP6uztjXZQZ4TjOAJtp+VA5G74lKYVBY49yL9lIY890E1riaGwTzCATShtdvyn2uLSK3QUB5sikEZB7pJJq+yAjv9Fe+DdIOp6vGJYz5EZDnGu/ZU+NBJkzMihbbnGgF2fwF4fOl6e6XIp0jyLIHH0QaPTsNha0ub0tA+Fg7KxbE0bgbnklFjtDYwAE6gCCCCAJqZgc30Sy5oNEqPkZLWggEFBElb0OonYKLkNJbYNJw5AklHVwFHnnPWWtNA87IIUu11v6qn1jFY5ridjV8K6kka2+pu591UapN1ANaQbCDDalDXVXoVBMbZtLc8m3scAFe6uA2AmhdFZ7FlP5WaP2tBAGx3KfaSeCmG7jcJ5pGyCQx1AWU+HOrkV9VGBBpOAi9uyCs731ApJbybRu9KKTsOQUGh8Fujj1qI21zg4AAld2Y+NuOxsTg4AfKF5xwsj8tlRTUaY4EgGl2bSdYiOm48kbCWy253VyK2oINXDK95qqr7KQJG38wKrsSd08AeA34uB3ClAtYAC0dRG9IHy8BIO/cpDjbfpwokeU0zvgLgJWjq6TyR6hBN6LPJUDOY1pIBohPPyehoB2+qgZuX5jSCQb3QQ2uIcf8opmOu+xCZZM05TW9yOApGVmt6SGuGwo32QQclji0796VVO1tOLb+qmZGWDduCgmN8xLiKZXdBmNcefINlZ+E1FIR/wCNK98RkAADttSzfVULwO43QIogUnYxsmgKTrBSB9lUE61u9dymW9k83j6oKp0tOsC0lzw42RSJwPCKkCibBFG62XX/AAJnaU7RMPRZnuGbNE6W3N23PAP7LkHC7R+HONg5fhnDzXsaZsdkkL3d2/F/6KDR4MTcHKGK51gN+GzyFMyXU0PO1HdUp1LFzJXw4cwmfjtp5HLRff7K3a7raG8hAgZ0IqncLI+LcvLjzcfJxPgMRIa8bDoPYqT4gGqYAe7TImylzgA0urf1WM1XSPEmpsf+a1GDzmCxiBxZ/wAFBpv+vMTymxZUbpZD8zm7KuyvEuMeqfHkJBNdBWCj0PUA17psaZhbwJDVn7qy8P6BlZuTGchnTAHAktN3ug2jnZck0eRAfLcW7kDsqLN1edmQ+CaQt3+Ynn1W1mgx4sM+XD8I2u1y/VcafP1w42FEXyvNNb1c/dBo8fWcDGDQ4mRx7k7KdL4jxTEQWsD62AcKCyc3g7VmYjpZGt85p+KESAuA+lqufpeVjQGadnlDt1uAP2QS9by2ZMz3D17Ko6fgdY7bbo2l5BLuUmV1DZAG/Ed063smmAEbFON2rZBIbyn2Ad1Ga5PMcKB49UFYQHcmkjoPY39UtxF0EA6hVIGyea5XQ/wdz2/nc7SJ3HpyovMY0nbqbz/B/hc9I3tTtB1J2kaziahHZdBKHEDu3gj7IO9abouJpseUYYumWdvxuHJH/wAU3gyyBpEhsA0PorcyQ5GM2aNwfG9tscDsQVTuPlSkN4CCxkja6IjbcLJ6losOffmzFhHBLN1dSzva3Y89rUdrpZ3O6mgAcOcEGZPhyCF43fkSHgudYCvsbAZhY4YxvxVuaSszKg02F0kj9/U7qPpmbJn4zchwIY8npB9ED+oSdOmygDirXM2yPZrheNiHXZXTNRYP9PyBYGwpct1p7sfVv0juBZCDV5L4c4B+TGGuI+cbH7rP5mEDPUD3SudsGkWB+6stLyGZeC0mjfzhLzLhgL4AwVztugzeo6ecLHDpf6hPP+FTSbgep7K21nIfMxjXOveyqkV3KBYf2ATjL4KaodinGX7IHW8p0D0TQS2We6CvcPiShY2oIiDdpfSeUDThRSHDcEHdOPB5TR5QbfwL4u1DHzMDRpH9eE6QMbfLL4APoukSS2zqPPV3XFPDEbpvEOnRsu3ZLBY7brsTjXU0mwBYI7oJpIcQ7bcfZM5WUIojZFNG6isn6WAE7BUmvZT/AC+mMk3/ACgrNXyJda1OLTmv6Ir6pnD+1g5UTU/EeVokseJpkQlwo/lf08j0S8ON+Np82YXkyTEkgDgdgSobI55W9EeNPJ8Jv4bv6IBneOJ54gxrXe4NBZmfMlyMp08h6nOH2UjUNKzvzvSzBnYemwC3kVuojoXxuDHtId3aQQUGi8OSmKGN2/luJB9ipurZHTCSNqCpdNzo4uqN4LYa49ClZOX+bhLm8eh7BBXZkpeWu9Uy1grdLmNEUkgUEAr0S6SbpyU3c7oHGXSej9Ey01snYz8VIK8Ve6W2qoJDum9gaREiqooA4blN2XOobA/ylkiqHdGBW3flBofADoovFuA2Wv1C6NpPZxGxXSsoHZgcR0kiguMQTSQTxzRHpkjcHsd6EG117UNUbPFhapA39DMhEg24d/c39igTK5zRRbTmnhVOqtc+Mubwe/cKa/PgyIw4O+I8+qps0maVrQ62XuPZBW5cedmyNxMIOjxoG9Us3ITzcXMewM/12FjRtVEV/K0mNKyPGbDjQUAN6HP1VfqXh9mqEH8uyIkbuBpBn52Z2GXRwa/C8u5AJKp58SVpMkmax7ibNE7rRZHgVsRsZYVdleG3Yw2n6vbpQUjS8OJokHawrLJa3GxI2A7miU0Ccb9ORgoG7TGZkefJ1A7AUAgZe4Of7pXVvQpMt5rslAC0C7RtJJoJIF96S2AA82gW0bp5p+Lbnkpocp2OupBBklN10iz/AAm9x6lG8OL7LrtGduSgIja0W/8AylHj2SSTQpAYsHdb7wDkDVtLzdAeWieO8rC6j34e3/Y/usAD6qXpedPpmo4udiuAmgkD2WaB9j7HhBb5cs8D3D4mPaSC0iiD6FQ265lg/F017LqOt6JieM9Fh1zR2hmTLH1Fh28wjlrvRwO1rkeXA/GyJIZWOZIw0WuFFpQbvw/4ixHx+W8hsgG9q1ydexo2Hoc3/dcm6nAmiQjMshO73fdBuM7xFG+UDrAJPHCrM/XY3uAaSaBvdZYkl12SU43YG0D2XkmaS/7eyjlKmaWOArkAohxxaAdgfVG00UZG3CAHsgU3lLaaKS0G0toH7oFtrunG7JIHolsG5BQV1NbuEHEEcohSBq9kBX8NcEJIG3zBHV3fKRsgX+9o6JaSCEhpCWOntyg6N+EPiA4moSaLkOPk5VyQEn5ZO4/cfyFuPGHgzC8QRee0CLOaKbLWz/ZwHP15XB8eaTHmjngd0zRPD43XwQbC9GeF9Zi17RcbUIqBlb+oy76Hj5h90HBdb0HP0bKfBmY72EHY1bT9DwqotI3K9M6npuJqmK7Hzsdk0R7OHH09Fy/xP+GmREXzaIXZEPPkP2e32B7oOZ1e6k4WM7JmbG2yXc7cBOz6blQ5v5KTGmZk7folp6/t/lXeLgHSsSZ8oIyegudf9vsgzua8OzJemum+kV6BNJIbvZNnlLA2soBRAuwjuuXIiBfsht9UDkd3dpzcGwLTbDtSW0+pQPMs70l7kjZNtvsli97QV4NdkCeSiN1sion0QGHfDwE2477BLIruEK9wgS2+4CULvgUhuOKSm3W9IBa1v4e+L3eHM7yMtxOnZDh5or+meOsfxfsPZZKkKQeo4pGyxtkjc1zHC2uabBHYgpVe65J+Fvi848sehalJ+g/bElcfkcf+2fb0+y6ZrmpwaRpOTqGSf04GF1Xu49mj3Jofug55+IvizJ0XxZhDSvLMmNCTktcwVIHEU0nkbC+e6i607E1jThqunAsjzI3B8RNmOUfM0/wuf5+bkapnz5+U4GfIkL31uN+30HC0vgV73vzdNcSBNGJmD0c3Y0PcEfZBkXDoJB7Gkd2NlN1bFdE501fD1FpP70oPICAxuEbRZpBrjaVvVlAYKWBZSASCnmmzaBxgAFd0totJa08pxoqkFY9opEAKpBBATo0RZ3tBBAQZ6pdACx2QQQGATwgQa3QQQCOwdiQeQQdwt5j6lqXj3Gw9Ey8mLHixGGbKyHOszBtU6u5A5999kEEGK1D8sdRlOB1txSf0us/F0jgn3U3Qs52l6vi57fjETx5gPLmcEfZBBBt8rw7Fn+Fddlhp88E75YSB87KDwf3BXM4yTVbD3QQQOdJSwzugggV5bjynI2G0EED7WuHCOiggg//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44038" name="Picture 6" descr="http://www.nature.com/milestones/development/milestones/images/milestone1-i1.jpg"/>
          <p:cNvPicPr>
            <a:picLocks noChangeAspect="1" noChangeArrowheads="1"/>
          </p:cNvPicPr>
          <p:nvPr/>
        </p:nvPicPr>
        <p:blipFill>
          <a:blip r:embed="rId4" cstate="print"/>
          <a:srcRect/>
          <a:stretch>
            <a:fillRect/>
          </a:stretch>
        </p:blipFill>
        <p:spPr bwMode="auto">
          <a:xfrm>
            <a:off x="252413" y="2708920"/>
            <a:ext cx="1428750" cy="332422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2" cstate="print"/>
          <a:srcRect/>
          <a:stretch>
            <a:fillRect/>
          </a:stretch>
        </p:blipFill>
        <p:spPr bwMode="auto">
          <a:xfrm>
            <a:off x="313508" y="1484784"/>
            <a:ext cx="8668545" cy="3736936"/>
          </a:xfrm>
          <a:prstGeom prst="rect">
            <a:avLst/>
          </a:prstGeom>
          <a:noFill/>
          <a:ln w="9525">
            <a:noFill/>
            <a:miter lim="800000"/>
            <a:headEnd/>
            <a:tailEnd/>
          </a:ln>
        </p:spPr>
      </p:pic>
      <p:sp>
        <p:nvSpPr>
          <p:cNvPr id="22531" name="Text Box 5"/>
          <p:cNvSpPr txBox="1">
            <a:spLocks noChangeArrowheads="1"/>
          </p:cNvSpPr>
          <p:nvPr/>
        </p:nvSpPr>
        <p:spPr bwMode="auto">
          <a:xfrm>
            <a:off x="161131" y="476672"/>
            <a:ext cx="8821738" cy="519112"/>
          </a:xfrm>
          <a:prstGeom prst="rect">
            <a:avLst/>
          </a:prstGeom>
          <a:noFill/>
          <a:ln w="9525">
            <a:noFill/>
            <a:miter lim="800000"/>
            <a:headEnd/>
            <a:tailEnd/>
          </a:ln>
        </p:spPr>
        <p:txBody>
          <a:bodyPr>
            <a:spAutoFit/>
          </a:bodyPr>
          <a:lstStyle/>
          <a:p>
            <a:pPr eaLnBrk="0" hangingPunct="0"/>
            <a:r>
              <a:rPr lang="hu-HU" sz="2800" dirty="0" err="1">
                <a:solidFill>
                  <a:schemeClr val="accent2"/>
                </a:solidFill>
                <a:latin typeface="Calibri" pitchFamily="34" charset="0"/>
              </a:rPr>
              <a:t>Conserved</a:t>
            </a:r>
            <a:r>
              <a:rPr lang="hu-HU" sz="2800" dirty="0">
                <a:solidFill>
                  <a:schemeClr val="accent2"/>
                </a:solidFill>
                <a:latin typeface="Calibri" pitchFamily="34" charset="0"/>
              </a:rPr>
              <a:t> </a:t>
            </a:r>
            <a:r>
              <a:rPr lang="hu-HU" sz="2800" dirty="0" err="1">
                <a:solidFill>
                  <a:schemeClr val="accent2"/>
                </a:solidFill>
                <a:latin typeface="Calibri" pitchFamily="34" charset="0"/>
              </a:rPr>
              <a:t>role</a:t>
            </a:r>
            <a:r>
              <a:rPr lang="hu-HU" sz="2800" dirty="0">
                <a:solidFill>
                  <a:schemeClr val="accent2"/>
                </a:solidFill>
                <a:latin typeface="Calibri" pitchFamily="34" charset="0"/>
              </a:rPr>
              <a:t> of </a:t>
            </a:r>
            <a:r>
              <a:rPr lang="hu-HU" sz="2800" dirty="0" err="1">
                <a:solidFill>
                  <a:schemeClr val="accent2"/>
                </a:solidFill>
                <a:latin typeface="Calibri" pitchFamily="34" charset="0"/>
              </a:rPr>
              <a:t>the</a:t>
            </a:r>
            <a:r>
              <a:rPr lang="hu-HU" sz="2800" dirty="0">
                <a:solidFill>
                  <a:schemeClr val="accent2"/>
                </a:solidFill>
                <a:latin typeface="Calibri" pitchFamily="34" charset="0"/>
              </a:rPr>
              <a:t> </a:t>
            </a:r>
            <a:r>
              <a:rPr lang="hu-HU" sz="2800" dirty="0" err="1">
                <a:solidFill>
                  <a:schemeClr val="accent2"/>
                </a:solidFill>
                <a:latin typeface="Calibri" pitchFamily="34" charset="0"/>
              </a:rPr>
              <a:t>organiser</a:t>
            </a:r>
            <a:r>
              <a:rPr lang="hu-HU" sz="2800" dirty="0">
                <a:solidFill>
                  <a:schemeClr val="accent2"/>
                </a:solidFill>
                <a:latin typeface="Calibri" pitchFamily="34" charset="0"/>
              </a:rPr>
              <a:t> </a:t>
            </a:r>
            <a:r>
              <a:rPr lang="hu-HU" sz="2800" dirty="0" err="1">
                <a:solidFill>
                  <a:schemeClr val="accent2"/>
                </a:solidFill>
                <a:latin typeface="Calibri" pitchFamily="34" charset="0"/>
              </a:rPr>
              <a:t>in</a:t>
            </a:r>
            <a:r>
              <a:rPr lang="hu-HU" sz="2800" dirty="0">
                <a:solidFill>
                  <a:schemeClr val="accent2"/>
                </a:solidFill>
                <a:latin typeface="Calibri" pitchFamily="34" charset="0"/>
              </a:rPr>
              <a:t> </a:t>
            </a:r>
            <a:r>
              <a:rPr lang="hu-HU" sz="2800" dirty="0" err="1">
                <a:solidFill>
                  <a:schemeClr val="accent2"/>
                </a:solidFill>
                <a:latin typeface="Calibri" pitchFamily="34" charset="0"/>
              </a:rPr>
              <a:t>birds</a:t>
            </a:r>
            <a:endParaRPr lang="hu-HU" sz="2800" dirty="0">
              <a:solidFill>
                <a:schemeClr val="accent2"/>
              </a:solidFill>
              <a:latin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cstate="print"/>
          <a:srcRect/>
          <a:stretch>
            <a:fillRect/>
          </a:stretch>
        </p:blipFill>
        <p:spPr bwMode="auto">
          <a:xfrm>
            <a:off x="887413" y="1062038"/>
            <a:ext cx="7369175" cy="2306637"/>
          </a:xfrm>
          <a:prstGeom prst="rect">
            <a:avLst/>
          </a:prstGeom>
          <a:noFill/>
          <a:ln w="9525">
            <a:noFill/>
            <a:miter lim="800000"/>
            <a:headEnd/>
            <a:tailEnd/>
          </a:ln>
        </p:spPr>
      </p:pic>
      <p:pic>
        <p:nvPicPr>
          <p:cNvPr id="2355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19425" y="5975350"/>
            <a:ext cx="5910263" cy="522288"/>
          </a:xfrm>
          <a:prstGeom prst="rect">
            <a:avLst/>
          </a:prstGeom>
          <a:noFill/>
          <a:ln w="9525">
            <a:noFill/>
            <a:miter lim="800000"/>
            <a:headEnd/>
            <a:tailEnd/>
          </a:ln>
        </p:spPr>
      </p:pic>
      <p:pic>
        <p:nvPicPr>
          <p:cNvPr id="23556" name="Picture 8"/>
          <p:cNvPicPr>
            <a:picLocks noChangeAspect="1" noChangeArrowheads="1"/>
          </p:cNvPicPr>
          <p:nvPr/>
        </p:nvPicPr>
        <p:blipFill>
          <a:blip r:embed="rId4" cstate="print"/>
          <a:srcRect/>
          <a:stretch>
            <a:fillRect/>
          </a:stretch>
        </p:blipFill>
        <p:spPr bwMode="auto">
          <a:xfrm>
            <a:off x="577850" y="3500438"/>
            <a:ext cx="3994150" cy="2339975"/>
          </a:xfrm>
          <a:prstGeom prst="rect">
            <a:avLst/>
          </a:prstGeom>
          <a:noFill/>
          <a:ln w="9525">
            <a:noFill/>
            <a:miter lim="800000"/>
            <a:headEnd/>
            <a:tailEnd/>
          </a:ln>
        </p:spPr>
      </p:pic>
      <p:pic>
        <p:nvPicPr>
          <p:cNvPr id="23557" name="Picture 9"/>
          <p:cNvPicPr>
            <a:picLocks noChangeAspect="1" noChangeArrowheads="1"/>
          </p:cNvPicPr>
          <p:nvPr/>
        </p:nvPicPr>
        <p:blipFill>
          <a:blip r:embed="rId5" cstate="print"/>
          <a:srcRect/>
          <a:stretch>
            <a:fillRect/>
          </a:stretch>
        </p:blipFill>
        <p:spPr bwMode="auto">
          <a:xfrm>
            <a:off x="4572000" y="3716338"/>
            <a:ext cx="3589338" cy="844550"/>
          </a:xfrm>
          <a:prstGeom prst="rect">
            <a:avLst/>
          </a:prstGeom>
          <a:noFill/>
          <a:ln w="9525">
            <a:noFill/>
            <a:miter lim="800000"/>
            <a:headEnd/>
            <a:tailEnd/>
          </a:ln>
        </p:spPr>
      </p:pic>
      <p:sp>
        <p:nvSpPr>
          <p:cNvPr id="23558" name="Text Box 10"/>
          <p:cNvSpPr txBox="1">
            <a:spLocks noChangeArrowheads="1"/>
          </p:cNvSpPr>
          <p:nvPr/>
        </p:nvSpPr>
        <p:spPr bwMode="auto">
          <a:xfrm>
            <a:off x="107950" y="115888"/>
            <a:ext cx="8821738" cy="519112"/>
          </a:xfrm>
          <a:prstGeom prst="rect">
            <a:avLst/>
          </a:prstGeom>
          <a:noFill/>
          <a:ln w="9525">
            <a:noFill/>
            <a:miter lim="800000"/>
            <a:headEnd/>
            <a:tailEnd/>
          </a:ln>
        </p:spPr>
        <p:txBody>
          <a:bodyPr>
            <a:spAutoFit/>
          </a:bodyPr>
          <a:lstStyle/>
          <a:p>
            <a:pPr eaLnBrk="0" hangingPunct="0"/>
            <a:r>
              <a:rPr lang="hu-HU" sz="2800" dirty="0" err="1">
                <a:solidFill>
                  <a:schemeClr val="accent2"/>
                </a:solidFill>
                <a:latin typeface="Calibri" pitchFamily="34" charset="0"/>
              </a:rPr>
              <a:t>Conserved</a:t>
            </a:r>
            <a:r>
              <a:rPr lang="hu-HU" sz="2800" dirty="0">
                <a:solidFill>
                  <a:schemeClr val="accent2"/>
                </a:solidFill>
                <a:latin typeface="Calibri" pitchFamily="34" charset="0"/>
              </a:rPr>
              <a:t> </a:t>
            </a:r>
            <a:r>
              <a:rPr lang="hu-HU" sz="2800" dirty="0" err="1">
                <a:solidFill>
                  <a:schemeClr val="accent2"/>
                </a:solidFill>
                <a:latin typeface="Calibri" pitchFamily="34" charset="0"/>
              </a:rPr>
              <a:t>role</a:t>
            </a:r>
            <a:r>
              <a:rPr lang="hu-HU" sz="2800" dirty="0">
                <a:solidFill>
                  <a:schemeClr val="accent2"/>
                </a:solidFill>
                <a:latin typeface="Calibri" pitchFamily="34" charset="0"/>
              </a:rPr>
              <a:t> of </a:t>
            </a:r>
            <a:r>
              <a:rPr lang="hu-HU" sz="2800" dirty="0" err="1">
                <a:solidFill>
                  <a:schemeClr val="accent2"/>
                </a:solidFill>
                <a:latin typeface="Calibri" pitchFamily="34" charset="0"/>
              </a:rPr>
              <a:t>the</a:t>
            </a:r>
            <a:r>
              <a:rPr lang="hu-HU" sz="2800" dirty="0">
                <a:solidFill>
                  <a:schemeClr val="accent2"/>
                </a:solidFill>
                <a:latin typeface="Calibri" pitchFamily="34" charset="0"/>
              </a:rPr>
              <a:t> </a:t>
            </a:r>
            <a:r>
              <a:rPr lang="hu-HU" sz="2800" dirty="0" err="1">
                <a:solidFill>
                  <a:schemeClr val="accent2"/>
                </a:solidFill>
                <a:latin typeface="Calibri" pitchFamily="34" charset="0"/>
              </a:rPr>
              <a:t>organiser</a:t>
            </a:r>
            <a:r>
              <a:rPr lang="hu-HU" sz="2800" dirty="0">
                <a:solidFill>
                  <a:schemeClr val="accent2"/>
                </a:solidFill>
                <a:latin typeface="Calibri" pitchFamily="34" charset="0"/>
              </a:rPr>
              <a:t> </a:t>
            </a:r>
            <a:r>
              <a:rPr lang="hu-HU" sz="2800" dirty="0" err="1">
                <a:solidFill>
                  <a:schemeClr val="accent2"/>
                </a:solidFill>
                <a:latin typeface="Calibri" pitchFamily="34" charset="0"/>
              </a:rPr>
              <a:t>in</a:t>
            </a:r>
            <a:r>
              <a:rPr lang="hu-HU" sz="2800" dirty="0">
                <a:solidFill>
                  <a:schemeClr val="accent2"/>
                </a:solidFill>
                <a:latin typeface="Calibri" pitchFamily="34" charset="0"/>
              </a:rPr>
              <a:t> </a:t>
            </a:r>
            <a:r>
              <a:rPr lang="hu-HU" sz="2800" dirty="0" err="1">
                <a:solidFill>
                  <a:schemeClr val="accent2"/>
                </a:solidFill>
                <a:latin typeface="Calibri" pitchFamily="34" charset="0"/>
              </a:rPr>
              <a:t>mammals</a:t>
            </a:r>
            <a:endParaRPr lang="hu-HU" sz="2800" dirty="0">
              <a:solidFill>
                <a:schemeClr val="accent2"/>
              </a:solidFill>
              <a:latin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0"/>
          <p:cNvSpPr txBox="1">
            <a:spLocks noChangeArrowheads="1"/>
          </p:cNvSpPr>
          <p:nvPr/>
        </p:nvSpPr>
        <p:spPr bwMode="auto">
          <a:xfrm>
            <a:off x="2995613" y="2759075"/>
            <a:ext cx="2386012" cy="1200150"/>
          </a:xfrm>
          <a:prstGeom prst="rect">
            <a:avLst/>
          </a:prstGeom>
          <a:noFill/>
          <a:ln w="9525">
            <a:solidFill>
              <a:srgbClr val="66CCFF"/>
            </a:solidFill>
            <a:miter lim="800000"/>
            <a:headEnd/>
            <a:tailEnd/>
          </a:ln>
        </p:spPr>
        <p:txBody>
          <a:bodyPr>
            <a:spAutoFit/>
          </a:bodyPr>
          <a:lstStyle/>
          <a:p>
            <a:r>
              <a:rPr lang="hu-HU" dirty="0" err="1">
                <a:solidFill>
                  <a:srgbClr val="66CCFF"/>
                </a:solidFill>
                <a:latin typeface="Calibri" pitchFamily="34" charset="0"/>
              </a:rPr>
              <a:t>Spemann</a:t>
            </a:r>
            <a:r>
              <a:rPr lang="hu-HU" dirty="0">
                <a:solidFill>
                  <a:srgbClr val="66CCFF"/>
                </a:solidFill>
                <a:latin typeface="Calibri" pitchFamily="34" charset="0"/>
              </a:rPr>
              <a:t> </a:t>
            </a:r>
            <a:r>
              <a:rPr lang="hu-HU" dirty="0" err="1">
                <a:solidFill>
                  <a:srgbClr val="66CCFF"/>
                </a:solidFill>
                <a:latin typeface="Calibri" pitchFamily="34" charset="0"/>
              </a:rPr>
              <a:t>Mangold</a:t>
            </a:r>
            <a:r>
              <a:rPr lang="hu-HU" dirty="0">
                <a:solidFill>
                  <a:srgbClr val="66CCFF"/>
                </a:solidFill>
                <a:latin typeface="Calibri" pitchFamily="34" charset="0"/>
              </a:rPr>
              <a:t> </a:t>
            </a:r>
            <a:r>
              <a:rPr lang="hu-HU" dirty="0" err="1">
                <a:solidFill>
                  <a:srgbClr val="66CCFF"/>
                </a:solidFill>
                <a:latin typeface="Calibri" pitchFamily="34" charset="0"/>
              </a:rPr>
              <a:t>organiser</a:t>
            </a:r>
            <a:r>
              <a:rPr lang="hu-HU" dirty="0">
                <a:solidFill>
                  <a:srgbClr val="66CCFF"/>
                </a:solidFill>
                <a:latin typeface="Calibri" pitchFamily="34" charset="0"/>
              </a:rPr>
              <a:t>/ </a:t>
            </a:r>
            <a:r>
              <a:rPr lang="hu-HU" dirty="0" err="1">
                <a:solidFill>
                  <a:srgbClr val="66CCFF"/>
                </a:solidFill>
                <a:latin typeface="Calibri" pitchFamily="34" charset="0"/>
              </a:rPr>
              <a:t>Hensen’s</a:t>
            </a:r>
            <a:r>
              <a:rPr lang="hu-HU" dirty="0">
                <a:solidFill>
                  <a:srgbClr val="66CCFF"/>
                </a:solidFill>
                <a:latin typeface="Calibri" pitchFamily="34" charset="0"/>
              </a:rPr>
              <a:t> </a:t>
            </a:r>
            <a:r>
              <a:rPr lang="hu-HU" dirty="0" err="1">
                <a:solidFill>
                  <a:srgbClr val="66CCFF"/>
                </a:solidFill>
                <a:latin typeface="Calibri" pitchFamily="34" charset="0"/>
              </a:rPr>
              <a:t>node</a:t>
            </a:r>
            <a:r>
              <a:rPr lang="hu-HU" dirty="0">
                <a:solidFill>
                  <a:srgbClr val="66CCFF"/>
                </a:solidFill>
                <a:latin typeface="Calibri" pitchFamily="34" charset="0"/>
              </a:rPr>
              <a:t>/</a:t>
            </a:r>
          </a:p>
          <a:p>
            <a:r>
              <a:rPr lang="hu-HU" dirty="0" err="1">
                <a:solidFill>
                  <a:srgbClr val="66CCFF"/>
                </a:solidFill>
                <a:latin typeface="Calibri" pitchFamily="34" charset="0"/>
              </a:rPr>
              <a:t>Primitve</a:t>
            </a:r>
            <a:r>
              <a:rPr lang="hu-HU" dirty="0">
                <a:solidFill>
                  <a:srgbClr val="66CCFF"/>
                </a:solidFill>
                <a:latin typeface="Calibri" pitchFamily="34" charset="0"/>
              </a:rPr>
              <a:t> </a:t>
            </a:r>
            <a:r>
              <a:rPr lang="hu-HU" dirty="0" err="1">
                <a:solidFill>
                  <a:srgbClr val="66CCFF"/>
                </a:solidFill>
                <a:latin typeface="Calibri" pitchFamily="34" charset="0"/>
              </a:rPr>
              <a:t>node</a:t>
            </a:r>
            <a:r>
              <a:rPr lang="hu-HU" dirty="0">
                <a:solidFill>
                  <a:srgbClr val="66CCFF"/>
                </a:solidFill>
                <a:latin typeface="Calibri" pitchFamily="34" charset="0"/>
              </a:rPr>
              <a:t> </a:t>
            </a:r>
          </a:p>
        </p:txBody>
      </p:sp>
      <p:sp>
        <p:nvSpPr>
          <p:cNvPr id="24579" name="Line 11"/>
          <p:cNvSpPr>
            <a:spLocks noChangeShapeType="1"/>
          </p:cNvSpPr>
          <p:nvPr/>
        </p:nvSpPr>
        <p:spPr bwMode="auto">
          <a:xfrm>
            <a:off x="5381625" y="3443288"/>
            <a:ext cx="1458913" cy="0"/>
          </a:xfrm>
          <a:prstGeom prst="line">
            <a:avLst/>
          </a:prstGeom>
          <a:noFill/>
          <a:ln w="38100">
            <a:solidFill>
              <a:srgbClr val="66CCFF"/>
            </a:solidFill>
            <a:round/>
            <a:headEnd/>
            <a:tailEnd type="triangle" w="med" len="med"/>
          </a:ln>
        </p:spPr>
        <p:txBody>
          <a:bodyPr/>
          <a:lstStyle/>
          <a:p>
            <a:endParaRPr lang="hu-HU">
              <a:latin typeface="Calibri" pitchFamily="34" charset="0"/>
            </a:endParaRPr>
          </a:p>
        </p:txBody>
      </p:sp>
      <p:sp>
        <p:nvSpPr>
          <p:cNvPr id="24580" name="Text Box 12"/>
          <p:cNvSpPr txBox="1">
            <a:spLocks noChangeArrowheads="1"/>
          </p:cNvSpPr>
          <p:nvPr/>
        </p:nvSpPr>
        <p:spPr bwMode="auto">
          <a:xfrm>
            <a:off x="6584950" y="2882900"/>
            <a:ext cx="2386013" cy="1200329"/>
          </a:xfrm>
          <a:prstGeom prst="rect">
            <a:avLst/>
          </a:prstGeom>
          <a:noFill/>
          <a:ln w="9525">
            <a:solidFill>
              <a:srgbClr val="66CCFF"/>
            </a:solidFill>
            <a:miter lim="800000"/>
            <a:headEnd/>
            <a:tailEnd/>
          </a:ln>
        </p:spPr>
        <p:txBody>
          <a:bodyPr>
            <a:spAutoFit/>
          </a:bodyPr>
          <a:lstStyle/>
          <a:p>
            <a:r>
              <a:rPr lang="hu-HU">
                <a:solidFill>
                  <a:srgbClr val="66CCFF"/>
                </a:solidFill>
                <a:latin typeface="Calibri" pitchFamily="34" charset="0"/>
              </a:rPr>
              <a:t>Prechorda, notochord, endoderm of the pharynx, dorsoanterior endoderm, floor plate</a:t>
            </a:r>
          </a:p>
        </p:txBody>
      </p:sp>
      <p:sp>
        <p:nvSpPr>
          <p:cNvPr id="24581" name="Text Box 13"/>
          <p:cNvSpPr txBox="1">
            <a:spLocks noChangeArrowheads="1"/>
          </p:cNvSpPr>
          <p:nvPr/>
        </p:nvSpPr>
        <p:spPr bwMode="auto">
          <a:xfrm>
            <a:off x="1043608" y="476250"/>
            <a:ext cx="6768752" cy="954107"/>
          </a:xfrm>
          <a:prstGeom prst="rect">
            <a:avLst/>
          </a:prstGeom>
          <a:noFill/>
          <a:ln w="9525">
            <a:noFill/>
            <a:miter lim="800000"/>
            <a:headEnd/>
            <a:tailEnd/>
          </a:ln>
        </p:spPr>
        <p:txBody>
          <a:bodyPr wrap="square">
            <a:spAutoFit/>
          </a:bodyPr>
          <a:lstStyle/>
          <a:p>
            <a:r>
              <a:rPr lang="hu-HU" sz="2800" dirty="0" err="1">
                <a:solidFill>
                  <a:srgbClr val="66CCFF"/>
                </a:solidFill>
                <a:latin typeface="Calibri" pitchFamily="34" charset="0"/>
              </a:rPr>
              <a:t>Spemann</a:t>
            </a:r>
            <a:r>
              <a:rPr lang="hu-HU" sz="2800" dirty="0">
                <a:solidFill>
                  <a:srgbClr val="66CCFF"/>
                </a:solidFill>
                <a:latin typeface="Calibri" pitchFamily="34" charset="0"/>
              </a:rPr>
              <a:t> </a:t>
            </a:r>
            <a:r>
              <a:rPr lang="hu-HU" sz="2800" dirty="0" err="1">
                <a:solidFill>
                  <a:srgbClr val="66CCFF"/>
                </a:solidFill>
                <a:latin typeface="Calibri" pitchFamily="34" charset="0"/>
              </a:rPr>
              <a:t>organiser</a:t>
            </a:r>
            <a:r>
              <a:rPr lang="hu-HU" sz="2800" dirty="0">
                <a:solidFill>
                  <a:srgbClr val="66CCFF"/>
                </a:solidFill>
                <a:latin typeface="Calibri" pitchFamily="34" charset="0"/>
              </a:rPr>
              <a:t> </a:t>
            </a:r>
            <a:r>
              <a:rPr lang="hu-HU" sz="2800" dirty="0" err="1">
                <a:solidFill>
                  <a:srgbClr val="66CCFF"/>
                </a:solidFill>
                <a:latin typeface="Calibri" pitchFamily="34" charset="0"/>
              </a:rPr>
              <a:t>homologue</a:t>
            </a:r>
            <a:r>
              <a:rPr lang="hu-HU" sz="2800" dirty="0">
                <a:solidFill>
                  <a:srgbClr val="66CCFF"/>
                </a:solidFill>
                <a:latin typeface="Calibri" pitchFamily="34" charset="0"/>
              </a:rPr>
              <a:t> </a:t>
            </a:r>
            <a:r>
              <a:rPr lang="hu-HU" sz="2800" dirty="0" err="1">
                <a:solidFill>
                  <a:srgbClr val="66CCFF"/>
                </a:solidFill>
                <a:latin typeface="Calibri" pitchFamily="34" charset="0"/>
              </a:rPr>
              <a:t>strucures</a:t>
            </a:r>
            <a:endParaRPr lang="hu-HU" sz="2800" dirty="0">
              <a:solidFill>
                <a:srgbClr val="66CCFF"/>
              </a:solidFill>
              <a:latin typeface="Calibri" pitchFamily="34" charset="0"/>
            </a:endParaRPr>
          </a:p>
          <a:p>
            <a:r>
              <a:rPr lang="hu-HU" sz="2800" dirty="0">
                <a:solidFill>
                  <a:srgbClr val="66CCFF"/>
                </a:solidFill>
                <a:latin typeface="Calibri" pitchFamily="34" charset="0"/>
              </a:rPr>
              <a:t> </a:t>
            </a:r>
            <a:r>
              <a:rPr lang="hu-HU" sz="2800" dirty="0" err="1">
                <a:solidFill>
                  <a:srgbClr val="66CCFF"/>
                </a:solidFill>
                <a:latin typeface="Calibri" pitchFamily="34" charset="0"/>
              </a:rPr>
              <a:t>in</a:t>
            </a:r>
            <a:r>
              <a:rPr lang="hu-HU" sz="2800" dirty="0">
                <a:solidFill>
                  <a:srgbClr val="66CCFF"/>
                </a:solidFill>
                <a:latin typeface="Calibri" pitchFamily="34" charset="0"/>
              </a:rPr>
              <a:t> </a:t>
            </a:r>
            <a:r>
              <a:rPr lang="hu-HU" sz="2800" dirty="0" err="1">
                <a:solidFill>
                  <a:srgbClr val="66CCFF"/>
                </a:solidFill>
                <a:latin typeface="Calibri" pitchFamily="34" charset="0"/>
              </a:rPr>
              <a:t>higher</a:t>
            </a:r>
            <a:r>
              <a:rPr lang="hu-HU" sz="2800" dirty="0">
                <a:solidFill>
                  <a:srgbClr val="66CCFF"/>
                </a:solidFill>
                <a:latin typeface="Calibri" pitchFamily="34" charset="0"/>
              </a:rPr>
              <a:t> </a:t>
            </a:r>
            <a:r>
              <a:rPr lang="hu-HU" sz="2800" dirty="0" err="1">
                <a:solidFill>
                  <a:srgbClr val="66CCFF"/>
                </a:solidFill>
                <a:latin typeface="Calibri" pitchFamily="34" charset="0"/>
              </a:rPr>
              <a:t>vertebrates</a:t>
            </a:r>
            <a:endParaRPr lang="hu-HU" sz="2800" dirty="0">
              <a:solidFill>
                <a:srgbClr val="66CCFF"/>
              </a:solidFill>
              <a:latin typeface="Calibri" pitchFamily="34" charset="0"/>
            </a:endParaRPr>
          </a:p>
        </p:txBody>
      </p:sp>
      <p:pic>
        <p:nvPicPr>
          <p:cNvPr id="24582" name="Picture 14" descr="05-10HH"/>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2275" y="4216400"/>
            <a:ext cx="1995488" cy="2422525"/>
          </a:xfrm>
          <a:prstGeom prst="rect">
            <a:avLst/>
          </a:prstGeom>
          <a:noFill/>
          <a:ln w="9525">
            <a:noFill/>
            <a:miter lim="800000"/>
            <a:headEnd/>
            <a:tailEnd/>
          </a:ln>
        </p:spPr>
      </p:pic>
      <p:pic>
        <p:nvPicPr>
          <p:cNvPr id="24583" name="Picture 15" descr="HE16-1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79850" y="4216400"/>
            <a:ext cx="2236788" cy="2532063"/>
          </a:xfrm>
          <a:prstGeom prst="rect">
            <a:avLst/>
          </a:prstGeom>
          <a:noFill/>
          <a:ln w="9525">
            <a:noFill/>
            <a:miter lim="800000"/>
            <a:headEnd/>
            <a:tailEnd/>
          </a:ln>
        </p:spPr>
      </p:pic>
      <p:pic>
        <p:nvPicPr>
          <p:cNvPr id="24584" name="Picture 16" descr="stage12veg">
            <a:hlinkClick r:id="rId4"/>
          </p:cNvPr>
          <p:cNvPicPr>
            <a:picLocks noChangeAspect="1" noChangeArrowheads="1"/>
          </p:cNvPicPr>
          <p:nvPr/>
        </p:nvPicPr>
        <p:blipFill>
          <a:blip r:embed="rId5" cstate="print"/>
          <a:srcRect/>
          <a:stretch>
            <a:fillRect/>
          </a:stretch>
        </p:blipFill>
        <p:spPr bwMode="auto">
          <a:xfrm>
            <a:off x="323850" y="4632325"/>
            <a:ext cx="1238250" cy="1138238"/>
          </a:xfrm>
          <a:prstGeom prst="rect">
            <a:avLst/>
          </a:prstGeom>
          <a:noFill/>
          <a:ln w="9525">
            <a:noFill/>
            <a:miter lim="800000"/>
            <a:headEnd/>
            <a:tailEnd/>
          </a:ln>
        </p:spPr>
      </p:pic>
      <p:sp>
        <p:nvSpPr>
          <p:cNvPr id="24585" name="Line 17"/>
          <p:cNvSpPr>
            <a:spLocks noChangeShapeType="1"/>
          </p:cNvSpPr>
          <p:nvPr/>
        </p:nvSpPr>
        <p:spPr bwMode="auto">
          <a:xfrm flipH="1">
            <a:off x="827088" y="2882900"/>
            <a:ext cx="2376487" cy="2201863"/>
          </a:xfrm>
          <a:prstGeom prst="line">
            <a:avLst/>
          </a:prstGeom>
          <a:noFill/>
          <a:ln w="57150">
            <a:solidFill>
              <a:srgbClr val="FF0066"/>
            </a:solidFill>
            <a:round/>
            <a:headEnd/>
            <a:tailEnd type="triangle" w="med" len="med"/>
          </a:ln>
        </p:spPr>
        <p:txBody>
          <a:bodyPr/>
          <a:lstStyle/>
          <a:p>
            <a:endParaRPr lang="hu-HU"/>
          </a:p>
        </p:txBody>
      </p:sp>
      <p:sp>
        <p:nvSpPr>
          <p:cNvPr id="24586" name="Line 18"/>
          <p:cNvSpPr>
            <a:spLocks noChangeShapeType="1"/>
          </p:cNvSpPr>
          <p:nvPr/>
        </p:nvSpPr>
        <p:spPr bwMode="auto">
          <a:xfrm flipH="1">
            <a:off x="2771775" y="3644900"/>
            <a:ext cx="584200" cy="987425"/>
          </a:xfrm>
          <a:prstGeom prst="line">
            <a:avLst/>
          </a:prstGeom>
          <a:noFill/>
          <a:ln w="57150">
            <a:solidFill>
              <a:srgbClr val="FF0066"/>
            </a:solidFill>
            <a:round/>
            <a:headEnd/>
            <a:tailEnd type="triangle" w="med" len="med"/>
          </a:ln>
        </p:spPr>
        <p:txBody>
          <a:bodyPr/>
          <a:lstStyle/>
          <a:p>
            <a:endParaRPr lang="hu-HU">
              <a:latin typeface="Calibri" pitchFamily="34" charset="0"/>
            </a:endParaRPr>
          </a:p>
        </p:txBody>
      </p:sp>
      <p:sp>
        <p:nvSpPr>
          <p:cNvPr id="24587" name="Line 19"/>
          <p:cNvSpPr>
            <a:spLocks noChangeShapeType="1"/>
          </p:cNvSpPr>
          <p:nvPr/>
        </p:nvSpPr>
        <p:spPr bwMode="auto">
          <a:xfrm>
            <a:off x="4572000" y="3959225"/>
            <a:ext cx="360363" cy="1485900"/>
          </a:xfrm>
          <a:prstGeom prst="line">
            <a:avLst/>
          </a:prstGeom>
          <a:noFill/>
          <a:ln w="57150">
            <a:solidFill>
              <a:srgbClr val="FF0066"/>
            </a:solidFill>
            <a:round/>
            <a:headEnd/>
            <a:tailEnd type="triangle" w="med" len="med"/>
          </a:ln>
        </p:spPr>
        <p:txBody>
          <a:bodyPr/>
          <a:lstStyle/>
          <a:p>
            <a:endParaRPr lang="hu-HU">
              <a:latin typeface="Calibri"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1487057" y="1916832"/>
            <a:ext cx="5782545" cy="1569660"/>
          </a:xfrm>
          <a:prstGeom prst="rect">
            <a:avLst/>
          </a:prstGeom>
          <a:noFill/>
          <a:ln w="9525">
            <a:noFill/>
            <a:miter lim="800000"/>
            <a:headEnd/>
            <a:tailEnd/>
          </a:ln>
        </p:spPr>
        <p:txBody>
          <a:bodyPr wrap="none">
            <a:spAutoFit/>
          </a:bodyPr>
          <a:lstStyle/>
          <a:p>
            <a:r>
              <a:rPr lang="hu-HU" sz="3200" dirty="0" err="1">
                <a:solidFill>
                  <a:srgbClr val="66CCFF"/>
                </a:solidFill>
                <a:latin typeface="Calibri" pitchFamily="34" charset="0"/>
              </a:rPr>
              <a:t>What</a:t>
            </a:r>
            <a:r>
              <a:rPr lang="hu-HU" sz="3200" dirty="0">
                <a:solidFill>
                  <a:srgbClr val="66CCFF"/>
                </a:solidFill>
                <a:latin typeface="Calibri" pitchFamily="34" charset="0"/>
              </a:rPr>
              <a:t> </a:t>
            </a:r>
            <a:r>
              <a:rPr lang="hu-HU" sz="3200" dirty="0" err="1">
                <a:solidFill>
                  <a:srgbClr val="66CCFF"/>
                </a:solidFill>
                <a:latin typeface="Calibri" pitchFamily="34" charset="0"/>
              </a:rPr>
              <a:t>induce</a:t>
            </a:r>
            <a:r>
              <a:rPr lang="hu-HU" sz="3200" dirty="0">
                <a:solidFill>
                  <a:srgbClr val="66CCFF"/>
                </a:solidFill>
                <a:latin typeface="Calibri" pitchFamily="34" charset="0"/>
              </a:rPr>
              <a:t> </a:t>
            </a:r>
            <a:r>
              <a:rPr lang="hu-HU" sz="3200" dirty="0" err="1">
                <a:solidFill>
                  <a:srgbClr val="66CCFF"/>
                </a:solidFill>
                <a:latin typeface="Calibri" pitchFamily="34" charset="0"/>
              </a:rPr>
              <a:t>the</a:t>
            </a:r>
            <a:r>
              <a:rPr lang="hu-HU" sz="3200" dirty="0">
                <a:solidFill>
                  <a:srgbClr val="66CCFF"/>
                </a:solidFill>
                <a:latin typeface="Calibri" pitchFamily="34" charset="0"/>
              </a:rPr>
              <a:t> </a:t>
            </a:r>
            <a:r>
              <a:rPr lang="hu-HU" sz="3200" dirty="0" err="1">
                <a:solidFill>
                  <a:srgbClr val="66CCFF"/>
                </a:solidFill>
                <a:latin typeface="Calibri" pitchFamily="34" charset="0"/>
              </a:rPr>
              <a:t>organiser</a:t>
            </a:r>
            <a:r>
              <a:rPr lang="hu-HU" sz="3200" dirty="0">
                <a:solidFill>
                  <a:srgbClr val="66CCFF"/>
                </a:solidFill>
                <a:latin typeface="Calibri" pitchFamily="34" charset="0"/>
              </a:rPr>
              <a:t>?</a:t>
            </a:r>
          </a:p>
          <a:p>
            <a:endParaRPr lang="hu-HU" sz="3200" dirty="0">
              <a:solidFill>
                <a:srgbClr val="66CCFF"/>
              </a:solidFill>
              <a:latin typeface="Calibri" pitchFamily="34" charset="0"/>
            </a:endParaRPr>
          </a:p>
          <a:p>
            <a:r>
              <a:rPr lang="hu-HU" sz="3200" dirty="0">
                <a:solidFill>
                  <a:srgbClr val="66CCFF"/>
                </a:solidFill>
                <a:latin typeface="Calibri" pitchFamily="34" charset="0"/>
              </a:rPr>
              <a:t>The </a:t>
            </a:r>
            <a:r>
              <a:rPr lang="hu-HU" sz="3200" dirty="0" err="1">
                <a:solidFill>
                  <a:srgbClr val="66CCFF"/>
                </a:solidFill>
                <a:latin typeface="Calibri" pitchFamily="34" charset="0"/>
              </a:rPr>
              <a:t>role</a:t>
            </a:r>
            <a:r>
              <a:rPr lang="hu-HU" sz="3200" dirty="0">
                <a:solidFill>
                  <a:srgbClr val="66CCFF"/>
                </a:solidFill>
                <a:latin typeface="Calibri" pitchFamily="34" charset="0"/>
              </a:rPr>
              <a:t> of </a:t>
            </a:r>
            <a:r>
              <a:rPr lang="hu-HU" sz="3200" dirty="0" err="1">
                <a:solidFill>
                  <a:srgbClr val="66CCFF"/>
                </a:solidFill>
                <a:latin typeface="Calibri" pitchFamily="34" charset="0"/>
              </a:rPr>
              <a:t>the</a:t>
            </a:r>
            <a:r>
              <a:rPr lang="hu-HU" sz="3200" dirty="0">
                <a:solidFill>
                  <a:srgbClr val="66CCFF"/>
                </a:solidFill>
                <a:latin typeface="Calibri" pitchFamily="34" charset="0"/>
              </a:rPr>
              <a:t> </a:t>
            </a:r>
            <a:r>
              <a:rPr lang="hu-HU" sz="3200" dirty="0" err="1">
                <a:solidFill>
                  <a:srgbClr val="66CCFF"/>
                </a:solidFill>
                <a:latin typeface="Calibri" pitchFamily="34" charset="0"/>
              </a:rPr>
              <a:t>Nieuwkoop</a:t>
            </a:r>
            <a:r>
              <a:rPr lang="hu-HU" sz="3200" dirty="0">
                <a:solidFill>
                  <a:srgbClr val="66CCFF"/>
                </a:solidFill>
                <a:latin typeface="Calibri" pitchFamily="34" charset="0"/>
              </a:rPr>
              <a:t> center</a:t>
            </a:r>
          </a:p>
        </p:txBody>
      </p:sp>
      <p:sp>
        <p:nvSpPr>
          <p:cNvPr id="25603" name="Text Box 5"/>
          <p:cNvSpPr txBox="1">
            <a:spLocks noChangeArrowheads="1"/>
          </p:cNvSpPr>
          <p:nvPr/>
        </p:nvSpPr>
        <p:spPr bwMode="auto">
          <a:xfrm>
            <a:off x="1358378" y="3857625"/>
            <a:ext cx="6122445" cy="830997"/>
          </a:xfrm>
          <a:prstGeom prst="rect">
            <a:avLst/>
          </a:prstGeom>
          <a:noFill/>
          <a:ln w="9525">
            <a:noFill/>
            <a:miter lim="800000"/>
            <a:headEnd/>
            <a:tailEnd/>
          </a:ln>
        </p:spPr>
        <p:txBody>
          <a:bodyPr wrap="none">
            <a:spAutoFit/>
          </a:bodyPr>
          <a:lstStyle/>
          <a:p>
            <a:r>
              <a:rPr lang="hu-HU" sz="2400" dirty="0" err="1">
                <a:solidFill>
                  <a:srgbClr val="FFFF66"/>
                </a:solidFill>
                <a:latin typeface="Calibri" pitchFamily="34" charset="0"/>
              </a:rPr>
              <a:t>Dorsal</a:t>
            </a:r>
            <a:r>
              <a:rPr lang="hu-HU" sz="2400" dirty="0">
                <a:solidFill>
                  <a:srgbClr val="FFFF66"/>
                </a:solidFill>
                <a:latin typeface="Calibri" pitchFamily="34" charset="0"/>
              </a:rPr>
              <a:t> </a:t>
            </a:r>
            <a:r>
              <a:rPr lang="hu-HU" sz="2400" dirty="0" err="1">
                <a:solidFill>
                  <a:srgbClr val="FFFF66"/>
                </a:solidFill>
                <a:latin typeface="Calibri" pitchFamily="34" charset="0"/>
              </a:rPr>
              <a:t>vegetal</a:t>
            </a:r>
            <a:r>
              <a:rPr lang="hu-HU" sz="2400" dirty="0">
                <a:solidFill>
                  <a:srgbClr val="FFFF66"/>
                </a:solidFill>
                <a:latin typeface="Calibri" pitchFamily="34" charset="0"/>
              </a:rPr>
              <a:t> </a:t>
            </a:r>
            <a:r>
              <a:rPr lang="hu-HU" sz="2400" dirty="0" err="1">
                <a:solidFill>
                  <a:srgbClr val="FFFF66"/>
                </a:solidFill>
                <a:latin typeface="Calibri" pitchFamily="34" charset="0"/>
              </a:rPr>
              <a:t>cells</a:t>
            </a:r>
            <a:r>
              <a:rPr lang="hu-HU" sz="2400" dirty="0">
                <a:solidFill>
                  <a:srgbClr val="FFFF66"/>
                </a:solidFill>
                <a:latin typeface="Calibri" pitchFamily="34" charset="0"/>
              </a:rPr>
              <a:t> </a:t>
            </a:r>
            <a:r>
              <a:rPr lang="hu-HU" sz="2400" dirty="0" err="1">
                <a:solidFill>
                  <a:srgbClr val="FFFF66"/>
                </a:solidFill>
                <a:latin typeface="Calibri" pitchFamily="34" charset="0"/>
              </a:rPr>
              <a:t>are</a:t>
            </a:r>
            <a:r>
              <a:rPr lang="hu-HU" sz="2400" dirty="0">
                <a:solidFill>
                  <a:srgbClr val="FFFF66"/>
                </a:solidFill>
                <a:latin typeface="Calibri" pitchFamily="34" charset="0"/>
              </a:rPr>
              <a:t> </a:t>
            </a:r>
            <a:r>
              <a:rPr lang="hu-HU" sz="2400" dirty="0" err="1">
                <a:solidFill>
                  <a:srgbClr val="FFFF66"/>
                </a:solidFill>
                <a:latin typeface="Calibri" pitchFamily="34" charset="0"/>
              </a:rPr>
              <a:t>needed</a:t>
            </a:r>
            <a:r>
              <a:rPr lang="hu-HU" sz="2400" dirty="0">
                <a:solidFill>
                  <a:srgbClr val="FFFF66"/>
                </a:solidFill>
                <a:latin typeface="Calibri" pitchFamily="34" charset="0"/>
              </a:rPr>
              <a:t> </a:t>
            </a:r>
            <a:r>
              <a:rPr lang="hu-HU" sz="2400" dirty="0" err="1">
                <a:solidFill>
                  <a:srgbClr val="FFFF66"/>
                </a:solidFill>
                <a:latin typeface="Calibri" pitchFamily="34" charset="0"/>
              </a:rPr>
              <a:t>to</a:t>
            </a:r>
            <a:r>
              <a:rPr lang="hu-HU" sz="2400" dirty="0">
                <a:solidFill>
                  <a:srgbClr val="FFFF66"/>
                </a:solidFill>
                <a:latin typeface="Calibri" pitchFamily="34" charset="0"/>
              </a:rPr>
              <a:t> </a:t>
            </a:r>
            <a:r>
              <a:rPr lang="hu-HU" sz="2400" dirty="0" err="1">
                <a:solidFill>
                  <a:srgbClr val="FFFF66"/>
                </a:solidFill>
                <a:latin typeface="Calibri" pitchFamily="34" charset="0"/>
              </a:rPr>
              <a:t>induce</a:t>
            </a:r>
            <a:r>
              <a:rPr lang="hu-HU" sz="2400" dirty="0">
                <a:solidFill>
                  <a:srgbClr val="FFFF66"/>
                </a:solidFill>
                <a:latin typeface="Calibri" pitchFamily="34" charset="0"/>
              </a:rPr>
              <a:t> </a:t>
            </a:r>
            <a:r>
              <a:rPr lang="hu-HU" sz="2400" dirty="0" err="1">
                <a:solidFill>
                  <a:srgbClr val="FFFF66"/>
                </a:solidFill>
                <a:latin typeface="Calibri" pitchFamily="34" charset="0"/>
              </a:rPr>
              <a:t>dorsal</a:t>
            </a:r>
            <a:endParaRPr lang="hu-HU" sz="2400" dirty="0">
              <a:solidFill>
                <a:srgbClr val="FFFF66"/>
              </a:solidFill>
              <a:latin typeface="Calibri" pitchFamily="34" charset="0"/>
            </a:endParaRPr>
          </a:p>
          <a:p>
            <a:r>
              <a:rPr lang="hu-HU" sz="2400" dirty="0">
                <a:solidFill>
                  <a:srgbClr val="FFFF66"/>
                </a:solidFill>
                <a:latin typeface="Calibri" pitchFamily="34" charset="0"/>
              </a:rPr>
              <a:t> </a:t>
            </a:r>
            <a:r>
              <a:rPr lang="hu-HU" sz="2400" dirty="0" err="1">
                <a:solidFill>
                  <a:srgbClr val="FFFF66"/>
                </a:solidFill>
                <a:latin typeface="Calibri" pitchFamily="34" charset="0"/>
              </a:rPr>
              <a:t>mesoderm</a:t>
            </a:r>
            <a:r>
              <a:rPr lang="hu-HU" sz="2400" dirty="0">
                <a:solidFill>
                  <a:srgbClr val="FFFF66"/>
                </a:solidFill>
                <a:latin typeface="Calibri" pitchFamily="34" charset="0"/>
              </a:rPr>
              <a:t> </a:t>
            </a:r>
            <a:r>
              <a:rPr lang="hu-HU" sz="2400" dirty="0" err="1">
                <a:solidFill>
                  <a:srgbClr val="FFFF66"/>
                </a:solidFill>
                <a:latin typeface="Calibri" pitchFamily="34" charset="0"/>
              </a:rPr>
              <a:t>in</a:t>
            </a:r>
            <a:r>
              <a:rPr lang="hu-HU" sz="2400" dirty="0">
                <a:solidFill>
                  <a:srgbClr val="FFFF66"/>
                </a:solidFill>
                <a:latin typeface="Calibri" pitchFamily="34" charset="0"/>
              </a:rPr>
              <a:t> </a:t>
            </a:r>
            <a:r>
              <a:rPr lang="hu-HU" sz="2400" dirty="0" err="1">
                <a:solidFill>
                  <a:srgbClr val="FFFF66"/>
                </a:solidFill>
                <a:latin typeface="Calibri" pitchFamily="34" charset="0"/>
              </a:rPr>
              <a:t>Xenopus</a:t>
            </a:r>
            <a:endParaRPr lang="hu-HU" sz="2400" dirty="0">
              <a:solidFill>
                <a:srgbClr val="FFFF66"/>
              </a:solidFill>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cstate="print"/>
          <a:srcRect/>
          <a:stretch>
            <a:fillRect/>
          </a:stretch>
        </p:blipFill>
        <p:spPr bwMode="auto">
          <a:xfrm>
            <a:off x="212725" y="4497388"/>
            <a:ext cx="8607425" cy="1995487"/>
          </a:xfrm>
          <a:prstGeom prst="rect">
            <a:avLst/>
          </a:prstGeom>
          <a:noFill/>
          <a:ln w="9525">
            <a:noFill/>
            <a:miter lim="800000"/>
            <a:headEnd/>
            <a:tailEnd/>
          </a:ln>
        </p:spPr>
      </p:pic>
      <p:pic>
        <p:nvPicPr>
          <p:cNvPr id="10243" name="Picture 5" descr="brain-640x48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6600" y="333375"/>
            <a:ext cx="2606675" cy="3744913"/>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3" name="Text Box 4"/>
          <p:cNvSpPr txBox="1">
            <a:spLocks noChangeArrowheads="1"/>
          </p:cNvSpPr>
          <p:nvPr/>
        </p:nvSpPr>
        <p:spPr bwMode="auto">
          <a:xfrm>
            <a:off x="717243" y="446087"/>
            <a:ext cx="3753463" cy="461665"/>
          </a:xfrm>
          <a:prstGeom prst="rect">
            <a:avLst/>
          </a:prstGeom>
          <a:noFill/>
          <a:ln w="9525">
            <a:noFill/>
            <a:miter lim="800000"/>
            <a:headEnd/>
            <a:tailEnd/>
          </a:ln>
        </p:spPr>
        <p:txBody>
          <a:bodyPr wrap="none">
            <a:spAutoFit/>
          </a:bodyPr>
          <a:lstStyle/>
          <a:p>
            <a:r>
              <a:rPr lang="hu-HU" sz="2400" b="1" dirty="0" err="1">
                <a:solidFill>
                  <a:schemeClr val="accent2"/>
                </a:solidFill>
                <a:latin typeface="Calibri" pitchFamily="34" charset="0"/>
              </a:rPr>
              <a:t>Early</a:t>
            </a:r>
            <a:r>
              <a:rPr lang="hu-HU" sz="2400" b="1" dirty="0">
                <a:solidFill>
                  <a:schemeClr val="accent2"/>
                </a:solidFill>
                <a:latin typeface="Calibri" pitchFamily="34" charset="0"/>
              </a:rPr>
              <a:t> </a:t>
            </a:r>
            <a:r>
              <a:rPr lang="hu-HU" sz="2400" b="1" dirty="0" err="1">
                <a:solidFill>
                  <a:schemeClr val="accent2"/>
                </a:solidFill>
                <a:latin typeface="Calibri" pitchFamily="34" charset="0"/>
              </a:rPr>
              <a:t>Xenopus</a:t>
            </a:r>
            <a:r>
              <a:rPr lang="hu-HU" sz="2400" b="1" dirty="0">
                <a:solidFill>
                  <a:schemeClr val="accent2"/>
                </a:solidFill>
                <a:latin typeface="Calibri" pitchFamily="34" charset="0"/>
              </a:rPr>
              <a:t> </a:t>
            </a:r>
            <a:r>
              <a:rPr lang="hu-HU" sz="2400" b="1" dirty="0" err="1">
                <a:solidFill>
                  <a:schemeClr val="accent2"/>
                </a:solidFill>
                <a:latin typeface="Calibri" pitchFamily="34" charset="0"/>
              </a:rPr>
              <a:t>development</a:t>
            </a:r>
            <a:endParaRPr lang="hu-HU" sz="2400" b="1" dirty="0">
              <a:solidFill>
                <a:schemeClr val="accent2"/>
              </a:solidFill>
              <a:latin typeface="Calibri" pitchFamily="34" charset="0"/>
            </a:endParaRPr>
          </a:p>
        </p:txBody>
      </p:sp>
      <p:pic>
        <p:nvPicPr>
          <p:cNvPr id="2050" name="Picture 6"/>
          <p:cNvPicPr>
            <a:picLocks noChangeAspect="1" noChangeArrowheads="1"/>
          </p:cNvPicPr>
          <p:nvPr/>
        </p:nvPicPr>
        <p:blipFill>
          <a:blip r:embed="rId2" cstate="print"/>
          <a:srcRect/>
          <a:stretch>
            <a:fillRect/>
          </a:stretch>
        </p:blipFill>
        <p:spPr bwMode="auto">
          <a:xfrm>
            <a:off x="458354" y="1772815"/>
            <a:ext cx="4480533" cy="4683075"/>
          </a:xfrm>
          <a:prstGeom prst="rect">
            <a:avLst/>
          </a:prstGeom>
          <a:noFill/>
        </p:spPr>
      </p:pic>
      <p:pic>
        <p:nvPicPr>
          <p:cNvPr id="5" name="Picture 2"/>
          <p:cNvPicPr>
            <a:picLocks noChangeAspect="1" noChangeArrowheads="1"/>
          </p:cNvPicPr>
          <p:nvPr/>
        </p:nvPicPr>
        <p:blipFill>
          <a:blip r:embed="rId3" cstate="print"/>
          <a:srcRect/>
          <a:stretch>
            <a:fillRect/>
          </a:stretch>
        </p:blipFill>
        <p:spPr bwMode="auto">
          <a:xfrm>
            <a:off x="5148064" y="764704"/>
            <a:ext cx="3586162" cy="5691187"/>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6697662" cy="3929062"/>
          </a:xfrm>
          <a:prstGeom prst="rect">
            <a:avLst/>
          </a:prstGeom>
          <a:noFill/>
          <a:ln w="9525">
            <a:noFill/>
            <a:miter lim="800000"/>
            <a:headEnd/>
            <a:tailEnd/>
          </a:ln>
        </p:spPr>
      </p:pic>
      <p:pic>
        <p:nvPicPr>
          <p:cNvPr id="2662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7188" y="4738688"/>
            <a:ext cx="1803400" cy="1508125"/>
          </a:xfrm>
          <a:prstGeom prst="rect">
            <a:avLst/>
          </a:prstGeom>
          <a:noFill/>
          <a:ln w="9525">
            <a:noFill/>
            <a:miter lim="800000"/>
            <a:headEnd/>
            <a:tailEnd/>
          </a:ln>
        </p:spPr>
      </p:pic>
      <p:sp>
        <p:nvSpPr>
          <p:cNvPr id="4" name="Ellipszis 3"/>
          <p:cNvSpPr/>
          <p:nvPr/>
        </p:nvSpPr>
        <p:spPr bwMode="auto">
          <a:xfrm>
            <a:off x="1043608" y="1196752"/>
            <a:ext cx="504056" cy="504056"/>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800" b="0" i="0" u="none" strike="noStrike" cap="none" normalizeH="0" baseline="0">
              <a:ln>
                <a:noFill/>
              </a:ln>
              <a:solidFill>
                <a:schemeClr val="tx1"/>
              </a:solidFill>
              <a:effectLst/>
              <a:latin typeface="Comic Sans MS" pitchFamily="66" charset="0"/>
            </a:endParaRPr>
          </a:p>
        </p:txBody>
      </p:sp>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5936" y="4221088"/>
            <a:ext cx="4203930" cy="2376041"/>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69850" y="138113"/>
            <a:ext cx="8855075" cy="6618287"/>
            <a:chOff x="44" y="-153"/>
            <a:chExt cx="5578" cy="4169"/>
          </a:xfrm>
        </p:grpSpPr>
        <p:pic>
          <p:nvPicPr>
            <p:cNvPr id="3277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 y="-153"/>
              <a:ext cx="4500" cy="1711"/>
            </a:xfrm>
            <a:prstGeom prst="rect">
              <a:avLst/>
            </a:prstGeom>
            <a:noFill/>
            <a:ln w="9525">
              <a:noFill/>
              <a:miter lim="800000"/>
              <a:headEnd/>
              <a:tailEnd/>
            </a:ln>
          </p:spPr>
        </p:pic>
        <p:pic>
          <p:nvPicPr>
            <p:cNvPr id="3277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 y="1651"/>
              <a:ext cx="3300" cy="2365"/>
            </a:xfrm>
            <a:prstGeom prst="rect">
              <a:avLst/>
            </a:prstGeom>
            <a:noFill/>
            <a:ln w="9525">
              <a:noFill/>
              <a:miter lim="800000"/>
              <a:headEnd/>
              <a:tailEnd/>
            </a:ln>
          </p:spPr>
        </p:pic>
        <p:pic>
          <p:nvPicPr>
            <p:cNvPr id="3277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69" y="859"/>
              <a:ext cx="2253" cy="3078"/>
            </a:xfrm>
            <a:prstGeom prst="rect">
              <a:avLst/>
            </a:prstGeom>
            <a:noFill/>
            <a:ln w="9525">
              <a:noFill/>
              <a:miter lim="800000"/>
              <a:headEnd/>
              <a:tailEnd/>
            </a:ln>
          </p:spPr>
        </p:pic>
      </p:grpSp>
      <p:sp>
        <p:nvSpPr>
          <p:cNvPr id="32771" name="Rectangle 6"/>
          <p:cNvSpPr>
            <a:spLocks noChangeArrowheads="1"/>
          </p:cNvSpPr>
          <p:nvPr/>
        </p:nvSpPr>
        <p:spPr bwMode="auto">
          <a:xfrm>
            <a:off x="373063" y="6121400"/>
            <a:ext cx="2322512" cy="457200"/>
          </a:xfrm>
          <a:prstGeom prst="rect">
            <a:avLst/>
          </a:prstGeom>
          <a:noFill/>
          <a:ln w="9525">
            <a:noFill/>
            <a:miter lim="800000"/>
            <a:headEnd/>
            <a:tailEnd/>
          </a:ln>
        </p:spPr>
        <p:txBody>
          <a:bodyPr>
            <a:spAutoFit/>
          </a:bodyPr>
          <a:lstStyle/>
          <a:p>
            <a:r>
              <a:rPr lang="hu-HU" sz="1200" dirty="0" err="1">
                <a:latin typeface="Calibri" pitchFamily="34" charset="0"/>
              </a:rPr>
              <a:t>Eddy</a:t>
            </a:r>
            <a:r>
              <a:rPr lang="hu-HU" sz="1200" dirty="0">
                <a:latin typeface="Calibri" pitchFamily="34" charset="0"/>
              </a:rPr>
              <a:t> De </a:t>
            </a:r>
            <a:r>
              <a:rPr lang="hu-HU" sz="1200" dirty="0" err="1">
                <a:latin typeface="Calibri" pitchFamily="34" charset="0"/>
              </a:rPr>
              <a:t>Robertis</a:t>
            </a:r>
            <a:endParaRPr lang="hu-HU" sz="1200" dirty="0">
              <a:latin typeface="Calibri" pitchFamily="34" charset="0"/>
            </a:endParaRPr>
          </a:p>
          <a:p>
            <a:r>
              <a:rPr lang="hu-HU" sz="1200" dirty="0">
                <a:latin typeface="Calibri" pitchFamily="34" charset="0"/>
              </a:rPr>
              <a:t>M267, </a:t>
            </a:r>
            <a:r>
              <a:rPr lang="hu-HU" sz="1200" dirty="0" err="1">
                <a:latin typeface="Calibri" pitchFamily="34" charset="0"/>
              </a:rPr>
              <a:t>March</a:t>
            </a:r>
            <a:r>
              <a:rPr lang="hu-HU" sz="1200" dirty="0">
                <a:latin typeface="Calibri" pitchFamily="34" charset="0"/>
              </a:rPr>
              <a:t> 2002 </a:t>
            </a:r>
            <a:r>
              <a:rPr lang="hu-HU" sz="1200" dirty="0" err="1">
                <a:latin typeface="Calibri" pitchFamily="34" charset="0"/>
              </a:rPr>
              <a:t>Lecture</a:t>
            </a:r>
            <a:r>
              <a:rPr lang="hu-HU" sz="1200" dirty="0">
                <a:latin typeface="Calibri" pitchFamily="34" charset="0"/>
              </a:rPr>
              <a:t> 3</a:t>
            </a:r>
          </a:p>
        </p:txBody>
      </p:sp>
      <p:sp>
        <p:nvSpPr>
          <p:cNvPr id="32772" name="Text Box 7"/>
          <p:cNvSpPr txBox="1">
            <a:spLocks noChangeArrowheads="1"/>
          </p:cNvSpPr>
          <p:nvPr/>
        </p:nvSpPr>
        <p:spPr bwMode="auto">
          <a:xfrm>
            <a:off x="2444206" y="138113"/>
            <a:ext cx="6480720" cy="461962"/>
          </a:xfrm>
          <a:prstGeom prst="rect">
            <a:avLst/>
          </a:prstGeom>
          <a:noFill/>
          <a:ln w="9525">
            <a:noFill/>
            <a:miter lim="800000"/>
            <a:headEnd/>
            <a:tailEnd/>
          </a:ln>
        </p:spPr>
        <p:txBody>
          <a:bodyPr wrap="square">
            <a:spAutoFit/>
          </a:bodyPr>
          <a:lstStyle/>
          <a:p>
            <a:r>
              <a:rPr lang="hu-HU" sz="2400" b="1" dirty="0" err="1">
                <a:solidFill>
                  <a:srgbClr val="CC0066"/>
                </a:solidFill>
                <a:latin typeface="Calibri" pitchFamily="34" charset="0"/>
              </a:rPr>
              <a:t>Molecular</a:t>
            </a:r>
            <a:r>
              <a:rPr lang="hu-HU" sz="2400" b="1" dirty="0">
                <a:solidFill>
                  <a:srgbClr val="CC0066"/>
                </a:solidFill>
                <a:latin typeface="Calibri" pitchFamily="34" charset="0"/>
              </a:rPr>
              <a:t> </a:t>
            </a:r>
            <a:r>
              <a:rPr lang="hu-HU" sz="2400" b="1" dirty="0" err="1">
                <a:solidFill>
                  <a:srgbClr val="CC0066"/>
                </a:solidFill>
                <a:latin typeface="Calibri" pitchFamily="34" charset="0"/>
              </a:rPr>
              <a:t>background</a:t>
            </a:r>
            <a:r>
              <a:rPr lang="hu-HU" sz="2400" b="1" dirty="0">
                <a:solidFill>
                  <a:srgbClr val="CC0066"/>
                </a:solidFill>
                <a:latin typeface="Calibri" pitchFamily="34" charset="0"/>
              </a:rPr>
              <a:t> of </a:t>
            </a:r>
            <a:r>
              <a:rPr lang="hu-HU" sz="2400" b="1" dirty="0" err="1">
                <a:solidFill>
                  <a:srgbClr val="CC0066"/>
                </a:solidFill>
                <a:latin typeface="Calibri" pitchFamily="34" charset="0"/>
              </a:rPr>
              <a:t>the</a:t>
            </a:r>
            <a:r>
              <a:rPr lang="hu-HU" sz="2400" b="1" dirty="0">
                <a:solidFill>
                  <a:srgbClr val="CC0066"/>
                </a:solidFill>
                <a:latin typeface="Calibri" pitchFamily="34" charset="0"/>
              </a:rPr>
              <a:t> </a:t>
            </a:r>
            <a:r>
              <a:rPr lang="hu-HU" sz="2400" b="1" dirty="0" err="1">
                <a:solidFill>
                  <a:srgbClr val="CC0066"/>
                </a:solidFill>
                <a:latin typeface="Calibri" pitchFamily="34" charset="0"/>
              </a:rPr>
              <a:t>induction</a:t>
            </a:r>
            <a:endParaRPr lang="hu-HU" sz="2400" b="1" dirty="0">
              <a:solidFill>
                <a:srgbClr val="CC0066"/>
              </a:solidFill>
              <a:latin typeface="Calibri"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4163" y="4005263"/>
            <a:ext cx="3421062" cy="2613025"/>
          </a:xfrm>
          <a:prstGeom prst="rect">
            <a:avLst/>
          </a:prstGeom>
          <a:noFill/>
          <a:ln w="9525">
            <a:noFill/>
            <a:miter lim="800000"/>
            <a:headEnd/>
            <a:tailEnd/>
          </a:ln>
        </p:spPr>
      </p:pic>
      <p:grpSp>
        <p:nvGrpSpPr>
          <p:cNvPr id="29699" name="Group 9"/>
          <p:cNvGrpSpPr>
            <a:grpSpLocks/>
          </p:cNvGrpSpPr>
          <p:nvPr/>
        </p:nvGrpSpPr>
        <p:grpSpPr bwMode="auto">
          <a:xfrm>
            <a:off x="179388" y="588963"/>
            <a:ext cx="2438400" cy="5678487"/>
            <a:chOff x="113" y="371"/>
            <a:chExt cx="1536" cy="3577"/>
          </a:xfrm>
        </p:grpSpPr>
        <p:pic>
          <p:nvPicPr>
            <p:cNvPr id="2970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0" y="371"/>
              <a:ext cx="1309" cy="3577"/>
            </a:xfrm>
            <a:prstGeom prst="rect">
              <a:avLst/>
            </a:prstGeom>
            <a:noFill/>
            <a:ln w="9525">
              <a:noFill/>
              <a:miter lim="800000"/>
              <a:headEnd/>
              <a:tailEnd/>
            </a:ln>
          </p:spPr>
        </p:pic>
        <p:sp>
          <p:nvSpPr>
            <p:cNvPr id="29708" name="Rectangle 8"/>
            <p:cNvSpPr>
              <a:spLocks noChangeArrowheads="1"/>
            </p:cNvSpPr>
            <p:nvPr/>
          </p:nvSpPr>
          <p:spPr bwMode="auto">
            <a:xfrm>
              <a:off x="113" y="1661"/>
              <a:ext cx="363" cy="2087"/>
            </a:xfrm>
            <a:prstGeom prst="rect">
              <a:avLst/>
            </a:prstGeom>
            <a:solidFill>
              <a:schemeClr val="bg1"/>
            </a:solidFill>
            <a:ln w="9525">
              <a:noFill/>
              <a:miter lim="800000"/>
              <a:headEnd/>
              <a:tailEnd/>
            </a:ln>
          </p:spPr>
          <p:txBody>
            <a:bodyPr wrap="none" anchor="ctr"/>
            <a:lstStyle/>
            <a:p>
              <a:endParaRPr lang="en-US"/>
            </a:p>
          </p:txBody>
        </p:sp>
      </p:grpSp>
      <p:grpSp>
        <p:nvGrpSpPr>
          <p:cNvPr id="29700" name="Group 11"/>
          <p:cNvGrpSpPr>
            <a:grpSpLocks/>
          </p:cNvGrpSpPr>
          <p:nvPr/>
        </p:nvGrpSpPr>
        <p:grpSpPr bwMode="auto">
          <a:xfrm>
            <a:off x="2617788" y="765175"/>
            <a:ext cx="2170112" cy="4949825"/>
            <a:chOff x="1649" y="482"/>
            <a:chExt cx="1367" cy="3118"/>
          </a:xfrm>
        </p:grpSpPr>
        <p:pic>
          <p:nvPicPr>
            <p:cNvPr id="29705"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49" y="527"/>
              <a:ext cx="1235" cy="3073"/>
            </a:xfrm>
            <a:prstGeom prst="rect">
              <a:avLst/>
            </a:prstGeom>
            <a:noFill/>
            <a:ln w="9525">
              <a:noFill/>
              <a:miter lim="800000"/>
              <a:headEnd/>
              <a:tailEnd/>
            </a:ln>
          </p:spPr>
        </p:pic>
        <p:sp>
          <p:nvSpPr>
            <p:cNvPr id="29706" name="Rectangle 10"/>
            <p:cNvSpPr>
              <a:spLocks noChangeArrowheads="1"/>
            </p:cNvSpPr>
            <p:nvPr/>
          </p:nvSpPr>
          <p:spPr bwMode="auto">
            <a:xfrm>
              <a:off x="2744" y="482"/>
              <a:ext cx="272" cy="2903"/>
            </a:xfrm>
            <a:prstGeom prst="rect">
              <a:avLst/>
            </a:prstGeom>
            <a:solidFill>
              <a:schemeClr val="bg1"/>
            </a:solidFill>
            <a:ln w="9525">
              <a:noFill/>
              <a:miter lim="800000"/>
              <a:headEnd/>
              <a:tailEnd/>
            </a:ln>
          </p:spPr>
          <p:txBody>
            <a:bodyPr wrap="none" anchor="ctr"/>
            <a:lstStyle/>
            <a:p>
              <a:endParaRPr lang="en-US"/>
            </a:p>
          </p:txBody>
        </p:sp>
      </p:grpSp>
      <p:grpSp>
        <p:nvGrpSpPr>
          <p:cNvPr id="29701" name="Group 14"/>
          <p:cNvGrpSpPr>
            <a:grpSpLocks/>
          </p:cNvGrpSpPr>
          <p:nvPr/>
        </p:nvGrpSpPr>
        <p:grpSpPr bwMode="auto">
          <a:xfrm>
            <a:off x="5292725" y="333375"/>
            <a:ext cx="3167063" cy="3349625"/>
            <a:chOff x="3334" y="210"/>
            <a:chExt cx="1995" cy="2110"/>
          </a:xfrm>
        </p:grpSpPr>
        <p:pic>
          <p:nvPicPr>
            <p:cNvPr id="29702"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34" y="210"/>
              <a:ext cx="1714" cy="2110"/>
            </a:xfrm>
            <a:prstGeom prst="rect">
              <a:avLst/>
            </a:prstGeom>
            <a:noFill/>
            <a:ln w="9525">
              <a:noFill/>
              <a:miter lim="800000"/>
              <a:headEnd/>
              <a:tailEnd/>
            </a:ln>
          </p:spPr>
        </p:pic>
        <p:sp>
          <p:nvSpPr>
            <p:cNvPr id="29703" name="Rectangle 12"/>
            <p:cNvSpPr>
              <a:spLocks noChangeArrowheads="1"/>
            </p:cNvSpPr>
            <p:nvPr/>
          </p:nvSpPr>
          <p:spPr bwMode="auto">
            <a:xfrm>
              <a:off x="4649" y="210"/>
              <a:ext cx="544" cy="589"/>
            </a:xfrm>
            <a:prstGeom prst="rect">
              <a:avLst/>
            </a:prstGeom>
            <a:solidFill>
              <a:schemeClr val="bg1"/>
            </a:solidFill>
            <a:ln w="9525">
              <a:noFill/>
              <a:miter lim="800000"/>
              <a:headEnd/>
              <a:tailEnd/>
            </a:ln>
          </p:spPr>
          <p:txBody>
            <a:bodyPr wrap="none" anchor="ctr"/>
            <a:lstStyle/>
            <a:p>
              <a:endParaRPr lang="en-US"/>
            </a:p>
          </p:txBody>
        </p:sp>
        <p:sp>
          <p:nvSpPr>
            <p:cNvPr id="29704" name="Rectangle 13"/>
            <p:cNvSpPr>
              <a:spLocks noChangeArrowheads="1"/>
            </p:cNvSpPr>
            <p:nvPr/>
          </p:nvSpPr>
          <p:spPr bwMode="auto">
            <a:xfrm>
              <a:off x="4785" y="935"/>
              <a:ext cx="544" cy="363"/>
            </a:xfrm>
            <a:prstGeom prst="rect">
              <a:avLst/>
            </a:prstGeom>
            <a:solidFill>
              <a:schemeClr val="bg1"/>
            </a:solidFill>
            <a:ln w="9525">
              <a:noFill/>
              <a:miter lim="800000"/>
              <a:headEnd/>
              <a:tailEnd/>
            </a:ln>
          </p:spPr>
          <p:txBody>
            <a:bodyPr wrap="none" anchor="ctr"/>
            <a:lstStyle/>
            <a:p>
              <a:endParaRPr 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950" y="188913"/>
            <a:ext cx="6238875" cy="4392612"/>
          </a:xfrm>
          <a:prstGeom prst="rect">
            <a:avLst/>
          </a:prstGeom>
          <a:noFill/>
          <a:ln w="9525">
            <a:noFill/>
            <a:miter lim="800000"/>
            <a:headEnd/>
            <a:tailEnd/>
          </a:ln>
        </p:spPr>
      </p:pic>
      <p:pic>
        <p:nvPicPr>
          <p:cNvPr id="307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5781675"/>
            <a:ext cx="4392612" cy="781050"/>
          </a:xfrm>
          <a:prstGeom prst="rect">
            <a:avLst/>
          </a:prstGeom>
          <a:noFill/>
          <a:ln w="9525">
            <a:noFill/>
            <a:miter lim="800000"/>
            <a:headEnd/>
            <a:tailEnd/>
          </a:ln>
        </p:spPr>
      </p:pic>
      <p:pic>
        <p:nvPicPr>
          <p:cNvPr id="3072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5413" y="5543550"/>
            <a:ext cx="4162425" cy="1257300"/>
          </a:xfrm>
          <a:prstGeom prst="rect">
            <a:avLst/>
          </a:prstGeom>
          <a:noFill/>
          <a:ln w="9525">
            <a:noFill/>
            <a:miter lim="800000"/>
            <a:headEnd/>
            <a:tailEnd/>
          </a:ln>
        </p:spPr>
      </p:pic>
      <p:grpSp>
        <p:nvGrpSpPr>
          <p:cNvPr id="30725" name="Group 9"/>
          <p:cNvGrpSpPr>
            <a:grpSpLocks/>
          </p:cNvGrpSpPr>
          <p:nvPr/>
        </p:nvGrpSpPr>
        <p:grpSpPr bwMode="auto">
          <a:xfrm>
            <a:off x="5940425" y="0"/>
            <a:ext cx="2438400" cy="5678488"/>
            <a:chOff x="113" y="371"/>
            <a:chExt cx="1536" cy="3577"/>
          </a:xfrm>
        </p:grpSpPr>
        <p:pic>
          <p:nvPicPr>
            <p:cNvPr id="3072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0" y="371"/>
              <a:ext cx="1309" cy="3577"/>
            </a:xfrm>
            <a:prstGeom prst="rect">
              <a:avLst/>
            </a:prstGeom>
            <a:noFill/>
            <a:ln w="9525">
              <a:noFill/>
              <a:miter lim="800000"/>
              <a:headEnd/>
              <a:tailEnd/>
            </a:ln>
          </p:spPr>
        </p:pic>
        <p:sp>
          <p:nvSpPr>
            <p:cNvPr id="30727" name="Rectangle 8"/>
            <p:cNvSpPr>
              <a:spLocks noChangeArrowheads="1"/>
            </p:cNvSpPr>
            <p:nvPr/>
          </p:nvSpPr>
          <p:spPr bwMode="auto">
            <a:xfrm>
              <a:off x="113" y="1661"/>
              <a:ext cx="363" cy="2087"/>
            </a:xfrm>
            <a:prstGeom prst="rect">
              <a:avLst/>
            </a:prstGeom>
            <a:solidFill>
              <a:schemeClr val="bg1"/>
            </a:solidFill>
            <a:ln w="9525">
              <a:noFill/>
              <a:miter lim="800000"/>
              <a:headEnd/>
              <a:tailEnd/>
            </a:ln>
          </p:spPr>
          <p:txBody>
            <a:bodyPr wrap="none" anchor="ctr"/>
            <a:lstStyle/>
            <a:p>
              <a:endParaRPr 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57338" y="188913"/>
            <a:ext cx="5643562" cy="2906712"/>
          </a:xfrm>
          <a:prstGeom prst="rect">
            <a:avLst/>
          </a:prstGeom>
          <a:noFill/>
          <a:ln w="9525">
            <a:noFill/>
            <a:miter lim="800000"/>
            <a:headEnd/>
            <a:tailEnd/>
          </a:ln>
        </p:spPr>
      </p:pic>
      <p:pic>
        <p:nvPicPr>
          <p:cNvPr id="31747"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2275" y="3789363"/>
            <a:ext cx="5259388" cy="2406650"/>
          </a:xfrm>
          <a:prstGeom prst="rect">
            <a:avLst/>
          </a:prstGeom>
          <a:noFill/>
          <a:ln w="9525">
            <a:noFill/>
            <a:miter lim="800000"/>
            <a:headEnd/>
            <a:tailEnd/>
          </a:ln>
        </p:spPr>
      </p:pic>
      <p:sp>
        <p:nvSpPr>
          <p:cNvPr id="31748" name="Oval 7"/>
          <p:cNvSpPr>
            <a:spLocks noChangeArrowheads="1"/>
          </p:cNvSpPr>
          <p:nvPr/>
        </p:nvSpPr>
        <p:spPr bwMode="auto">
          <a:xfrm>
            <a:off x="1692275" y="2681288"/>
            <a:ext cx="5508625" cy="387350"/>
          </a:xfrm>
          <a:prstGeom prst="ellipse">
            <a:avLst/>
          </a:prstGeom>
          <a:noFill/>
          <a:ln w="28575">
            <a:solidFill>
              <a:srgbClr val="FF0066"/>
            </a:solidFill>
            <a:round/>
            <a:headEnd/>
            <a:tailEnd/>
          </a:ln>
        </p:spPr>
        <p:txBody>
          <a:bodyPr wrap="none" anchor="ctr"/>
          <a:lstStyle/>
          <a:p>
            <a:endParaRPr lang="en-US"/>
          </a:p>
        </p:txBody>
      </p:sp>
      <p:sp>
        <p:nvSpPr>
          <p:cNvPr id="31749" name="Oval 7"/>
          <p:cNvSpPr>
            <a:spLocks noChangeArrowheads="1"/>
          </p:cNvSpPr>
          <p:nvPr/>
        </p:nvSpPr>
        <p:spPr bwMode="auto">
          <a:xfrm>
            <a:off x="1331913" y="2060575"/>
            <a:ext cx="4103687" cy="387350"/>
          </a:xfrm>
          <a:prstGeom prst="ellipse">
            <a:avLst/>
          </a:prstGeom>
          <a:noFill/>
          <a:ln w="28575">
            <a:solidFill>
              <a:srgbClr val="FF0066"/>
            </a:solidFill>
            <a:round/>
            <a:headEnd/>
            <a:tailEnd/>
          </a:ln>
        </p:spPr>
        <p:txBody>
          <a:bodyPr wrap="none" anchor="ct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2" descr="neurulátio"/>
          <p:cNvPicPr>
            <a:picLocks noChangeAspect="1" noChangeArrowheads="1"/>
          </p:cNvPicPr>
          <p:nvPr/>
        </p:nvPicPr>
        <p:blipFill>
          <a:blip r:embed="rId2" cstate="print">
            <a:lum bright="6000" contrast="6000"/>
          </a:blip>
          <a:srcRect/>
          <a:stretch>
            <a:fillRect/>
          </a:stretch>
        </p:blipFill>
        <p:spPr bwMode="auto">
          <a:xfrm>
            <a:off x="228600" y="468313"/>
            <a:ext cx="5365750" cy="5719762"/>
          </a:xfrm>
          <a:prstGeom prst="rect">
            <a:avLst/>
          </a:prstGeom>
          <a:noFill/>
          <a:ln w="9525">
            <a:noFill/>
            <a:miter lim="800000"/>
            <a:headEnd/>
            <a:tailEnd/>
          </a:ln>
        </p:spPr>
      </p:pic>
      <p:sp>
        <p:nvSpPr>
          <p:cNvPr id="34819" name="Rectangle 3"/>
          <p:cNvSpPr>
            <a:spLocks noChangeArrowheads="1"/>
          </p:cNvSpPr>
          <p:nvPr/>
        </p:nvSpPr>
        <p:spPr bwMode="auto">
          <a:xfrm>
            <a:off x="557213" y="6313488"/>
            <a:ext cx="5283626" cy="276999"/>
          </a:xfrm>
          <a:prstGeom prst="rect">
            <a:avLst/>
          </a:prstGeom>
          <a:noFill/>
          <a:ln w="9525">
            <a:noFill/>
            <a:miter lim="800000"/>
            <a:headEnd/>
            <a:tailEnd/>
          </a:ln>
        </p:spPr>
        <p:txBody>
          <a:bodyPr wrap="none">
            <a:spAutoFit/>
          </a:bodyPr>
          <a:lstStyle/>
          <a:p>
            <a:pPr algn="l"/>
            <a:r>
              <a:rPr lang="hu-HU" sz="1200" dirty="0" err="1">
                <a:latin typeface="Calibri" pitchFamily="34" charset="0"/>
              </a:rPr>
              <a:t>Jessell</a:t>
            </a:r>
            <a:r>
              <a:rPr lang="hu-HU" sz="1200" dirty="0">
                <a:latin typeface="Calibri" pitchFamily="34" charset="0"/>
              </a:rPr>
              <a:t>* and </a:t>
            </a:r>
            <a:r>
              <a:rPr lang="hu-HU" sz="1200" dirty="0" err="1">
                <a:latin typeface="Calibri" pitchFamily="34" charset="0"/>
              </a:rPr>
              <a:t>Joshua</a:t>
            </a:r>
            <a:r>
              <a:rPr lang="hu-HU" sz="1200" dirty="0">
                <a:latin typeface="Calibri" pitchFamily="34" charset="0"/>
              </a:rPr>
              <a:t> R </a:t>
            </a:r>
            <a:r>
              <a:rPr lang="hu-HU" sz="1200" dirty="0" err="1">
                <a:latin typeface="Calibri" pitchFamily="34" charset="0"/>
              </a:rPr>
              <a:t>Sanes</a:t>
            </a:r>
            <a:r>
              <a:rPr lang="hu-HU" sz="1200" dirty="0">
                <a:latin typeface="Calibri" pitchFamily="34" charset="0"/>
              </a:rPr>
              <a:t>† </a:t>
            </a:r>
            <a:r>
              <a:rPr lang="hu-HU" sz="1200" b="1" dirty="0" err="1">
                <a:latin typeface="Calibri" pitchFamily="34" charset="0"/>
              </a:rPr>
              <a:t>Current</a:t>
            </a:r>
            <a:r>
              <a:rPr lang="hu-HU" sz="1200" b="1" dirty="0">
                <a:latin typeface="Calibri" pitchFamily="34" charset="0"/>
              </a:rPr>
              <a:t> </a:t>
            </a:r>
            <a:r>
              <a:rPr lang="hu-HU" sz="1200" b="1" dirty="0" err="1">
                <a:latin typeface="Calibri" pitchFamily="34" charset="0"/>
              </a:rPr>
              <a:t>Opinion</a:t>
            </a:r>
            <a:r>
              <a:rPr lang="hu-HU" sz="1200" b="1" dirty="0">
                <a:latin typeface="Calibri" pitchFamily="34" charset="0"/>
              </a:rPr>
              <a:t> </a:t>
            </a:r>
            <a:r>
              <a:rPr lang="hu-HU" sz="1200" b="1" dirty="0" err="1">
                <a:latin typeface="Calibri" pitchFamily="34" charset="0"/>
              </a:rPr>
              <a:t>in</a:t>
            </a:r>
            <a:r>
              <a:rPr lang="hu-HU" sz="1200" b="1" dirty="0">
                <a:latin typeface="Calibri" pitchFamily="34" charset="0"/>
              </a:rPr>
              <a:t> </a:t>
            </a:r>
            <a:r>
              <a:rPr lang="hu-HU" sz="1200" b="1" dirty="0" err="1">
                <a:latin typeface="Calibri" pitchFamily="34" charset="0"/>
              </a:rPr>
              <a:t>Neurobiology</a:t>
            </a:r>
            <a:r>
              <a:rPr lang="hu-HU" sz="1200" b="1" dirty="0">
                <a:latin typeface="Calibri" pitchFamily="34" charset="0"/>
              </a:rPr>
              <a:t> </a:t>
            </a:r>
            <a:r>
              <a:rPr lang="hu-HU" sz="1200" dirty="0">
                <a:latin typeface="Calibri" pitchFamily="34" charset="0"/>
              </a:rPr>
              <a:t>2000, </a:t>
            </a:r>
            <a:r>
              <a:rPr lang="hu-HU" sz="1200" b="1" dirty="0">
                <a:latin typeface="Calibri" pitchFamily="34" charset="0"/>
              </a:rPr>
              <a:t>10</a:t>
            </a:r>
            <a:r>
              <a:rPr lang="hu-HU" sz="1200" dirty="0">
                <a:latin typeface="Calibri" pitchFamily="34" charset="0"/>
              </a:rPr>
              <a:t>:599–611</a:t>
            </a:r>
          </a:p>
        </p:txBody>
      </p:sp>
      <p:pic>
        <p:nvPicPr>
          <p:cNvPr id="34820" name="Picture 4" descr="Early_neurula"/>
          <p:cNvPicPr>
            <a:picLocks noChangeAspect="1" noChangeArrowheads="1"/>
          </p:cNvPicPr>
          <p:nvPr/>
        </p:nvPicPr>
        <p:blipFill>
          <a:blip r:embed="rId3" cstate="email">
            <a:lum bright="18000"/>
            <a:extLst>
              <a:ext uri="{28A0092B-C50C-407E-A947-70E740481C1C}">
                <a14:useLocalDpi xmlns:a14="http://schemas.microsoft.com/office/drawing/2010/main"/>
              </a:ext>
            </a:extLst>
          </a:blip>
          <a:srcRect/>
          <a:stretch>
            <a:fillRect/>
          </a:stretch>
        </p:blipFill>
        <p:spPr bwMode="auto">
          <a:xfrm>
            <a:off x="5683250" y="903288"/>
            <a:ext cx="2995613" cy="462756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622300" y="714375"/>
            <a:ext cx="8186738" cy="461665"/>
          </a:xfrm>
          <a:prstGeom prst="rect">
            <a:avLst/>
          </a:prstGeom>
          <a:noFill/>
          <a:ln w="9525">
            <a:solidFill>
              <a:srgbClr val="66CCFF"/>
            </a:solidFill>
            <a:miter lim="800000"/>
            <a:headEnd/>
            <a:tailEnd/>
          </a:ln>
        </p:spPr>
        <p:txBody>
          <a:bodyPr>
            <a:spAutoFit/>
          </a:bodyPr>
          <a:lstStyle/>
          <a:p>
            <a:r>
              <a:rPr lang="hu-HU" sz="2400" dirty="0">
                <a:solidFill>
                  <a:srgbClr val="66CCFF"/>
                </a:solidFill>
                <a:latin typeface="Calibri" pitchFamily="34" charset="0"/>
              </a:rPr>
              <a:t>Establishment of </a:t>
            </a:r>
            <a:r>
              <a:rPr lang="hu-HU" sz="2400" dirty="0" err="1">
                <a:solidFill>
                  <a:srgbClr val="66CCFF"/>
                </a:solidFill>
                <a:latin typeface="Calibri" pitchFamily="34" charset="0"/>
              </a:rPr>
              <a:t>the</a:t>
            </a:r>
            <a:r>
              <a:rPr lang="hu-HU" sz="2400" dirty="0">
                <a:solidFill>
                  <a:srgbClr val="66CCFF"/>
                </a:solidFill>
                <a:latin typeface="Calibri" pitchFamily="34" charset="0"/>
              </a:rPr>
              <a:t> </a:t>
            </a:r>
            <a:r>
              <a:rPr lang="hu-HU" sz="2400" dirty="0" err="1">
                <a:solidFill>
                  <a:srgbClr val="66CCFF"/>
                </a:solidFill>
                <a:latin typeface="Calibri" pitchFamily="34" charset="0"/>
              </a:rPr>
              <a:t>Hensen’s</a:t>
            </a:r>
            <a:r>
              <a:rPr lang="hu-HU" sz="2400" dirty="0">
                <a:solidFill>
                  <a:srgbClr val="66CCFF"/>
                </a:solidFill>
                <a:latin typeface="Calibri" pitchFamily="34" charset="0"/>
              </a:rPr>
              <a:t> </a:t>
            </a:r>
            <a:r>
              <a:rPr lang="hu-HU" sz="2400" dirty="0" err="1">
                <a:solidFill>
                  <a:srgbClr val="66CCFF"/>
                </a:solidFill>
                <a:latin typeface="Calibri" pitchFamily="34" charset="0"/>
              </a:rPr>
              <a:t>node</a:t>
            </a:r>
            <a:r>
              <a:rPr lang="hu-HU" sz="2400" dirty="0">
                <a:solidFill>
                  <a:srgbClr val="66CCFF"/>
                </a:solidFill>
                <a:latin typeface="Calibri" pitchFamily="34" charset="0"/>
              </a:rPr>
              <a:t> and </a:t>
            </a:r>
            <a:r>
              <a:rPr lang="hu-HU" sz="2400" dirty="0" err="1">
                <a:solidFill>
                  <a:srgbClr val="66CCFF"/>
                </a:solidFill>
                <a:latin typeface="Calibri" pitchFamily="34" charset="0"/>
              </a:rPr>
              <a:t>homologue</a:t>
            </a:r>
            <a:r>
              <a:rPr lang="hu-HU" sz="2400" dirty="0">
                <a:solidFill>
                  <a:srgbClr val="66CCFF"/>
                </a:solidFill>
                <a:latin typeface="Calibri" pitchFamily="34" charset="0"/>
              </a:rPr>
              <a:t> </a:t>
            </a:r>
            <a:r>
              <a:rPr lang="hu-HU" sz="2400" dirty="0" err="1">
                <a:solidFill>
                  <a:srgbClr val="66CCFF"/>
                </a:solidFill>
                <a:latin typeface="Calibri" pitchFamily="34" charset="0"/>
              </a:rPr>
              <a:t>organisers</a:t>
            </a:r>
            <a:endParaRPr lang="hu-HU" sz="2400" dirty="0">
              <a:solidFill>
                <a:srgbClr val="66CCFF"/>
              </a:solidFill>
              <a:latin typeface="Calibri" pitchFamily="34" charset="0"/>
            </a:endParaRPr>
          </a:p>
        </p:txBody>
      </p:sp>
      <p:sp>
        <p:nvSpPr>
          <p:cNvPr id="35843" name="Text Box 3"/>
          <p:cNvSpPr txBox="1">
            <a:spLocks noChangeArrowheads="1"/>
          </p:cNvSpPr>
          <p:nvPr/>
        </p:nvSpPr>
        <p:spPr bwMode="auto">
          <a:xfrm>
            <a:off x="2387600" y="3081338"/>
            <a:ext cx="1738313" cy="646112"/>
          </a:xfrm>
          <a:prstGeom prst="rect">
            <a:avLst/>
          </a:prstGeom>
          <a:noFill/>
          <a:ln w="9525">
            <a:solidFill>
              <a:srgbClr val="66CCFF"/>
            </a:solidFill>
            <a:miter lim="800000"/>
            <a:headEnd/>
            <a:tailEnd/>
          </a:ln>
        </p:spPr>
        <p:txBody>
          <a:bodyPr>
            <a:spAutoFit/>
          </a:bodyPr>
          <a:lstStyle/>
          <a:p>
            <a:r>
              <a:rPr lang="hu-HU">
                <a:solidFill>
                  <a:srgbClr val="66CCFF"/>
                </a:solidFill>
                <a:latin typeface="Calibri" pitchFamily="34" charset="0"/>
              </a:rPr>
              <a:t>Nieuwkoop center</a:t>
            </a:r>
          </a:p>
        </p:txBody>
      </p:sp>
      <p:sp>
        <p:nvSpPr>
          <p:cNvPr id="35844" name="Line 4"/>
          <p:cNvSpPr>
            <a:spLocks noChangeShapeType="1"/>
          </p:cNvSpPr>
          <p:nvPr/>
        </p:nvSpPr>
        <p:spPr bwMode="auto">
          <a:xfrm>
            <a:off x="3635896" y="3451225"/>
            <a:ext cx="623888" cy="0"/>
          </a:xfrm>
          <a:prstGeom prst="line">
            <a:avLst/>
          </a:prstGeom>
          <a:noFill/>
          <a:ln w="9525">
            <a:solidFill>
              <a:srgbClr val="66CCFF"/>
            </a:solidFill>
            <a:round/>
            <a:headEnd/>
            <a:tailEnd type="triangle" w="med" len="med"/>
          </a:ln>
        </p:spPr>
        <p:txBody>
          <a:bodyPr/>
          <a:lstStyle/>
          <a:p>
            <a:endParaRPr lang="hu-HU">
              <a:latin typeface="Calibri" pitchFamily="34" charset="0"/>
            </a:endParaRPr>
          </a:p>
        </p:txBody>
      </p:sp>
      <p:sp>
        <p:nvSpPr>
          <p:cNvPr id="35845" name="Text Box 5"/>
          <p:cNvSpPr txBox="1">
            <a:spLocks noChangeArrowheads="1"/>
          </p:cNvSpPr>
          <p:nvPr/>
        </p:nvSpPr>
        <p:spPr bwMode="auto">
          <a:xfrm>
            <a:off x="4125913" y="2963863"/>
            <a:ext cx="2449512" cy="925512"/>
          </a:xfrm>
          <a:prstGeom prst="rect">
            <a:avLst/>
          </a:prstGeom>
          <a:noFill/>
          <a:ln w="9525">
            <a:solidFill>
              <a:srgbClr val="66CCFF"/>
            </a:solidFill>
            <a:miter lim="800000"/>
            <a:headEnd/>
            <a:tailEnd/>
          </a:ln>
        </p:spPr>
        <p:txBody>
          <a:bodyPr wrap="square">
            <a:spAutoFit/>
          </a:bodyPr>
          <a:lstStyle/>
          <a:p>
            <a:r>
              <a:rPr lang="hu-HU" dirty="0" err="1">
                <a:solidFill>
                  <a:srgbClr val="66CCFF"/>
                </a:solidFill>
                <a:latin typeface="Calibri" pitchFamily="34" charset="0"/>
              </a:rPr>
              <a:t>Spemann</a:t>
            </a:r>
            <a:r>
              <a:rPr lang="hu-HU" dirty="0">
                <a:solidFill>
                  <a:srgbClr val="66CCFF"/>
                </a:solidFill>
                <a:latin typeface="Calibri" pitchFamily="34" charset="0"/>
              </a:rPr>
              <a:t> </a:t>
            </a:r>
            <a:r>
              <a:rPr lang="hu-HU" dirty="0" err="1">
                <a:solidFill>
                  <a:srgbClr val="66CCFF"/>
                </a:solidFill>
                <a:latin typeface="Calibri" pitchFamily="34" charset="0"/>
              </a:rPr>
              <a:t>Mangold</a:t>
            </a:r>
            <a:r>
              <a:rPr lang="hu-HU" dirty="0">
                <a:solidFill>
                  <a:srgbClr val="66CCFF"/>
                </a:solidFill>
                <a:latin typeface="Calibri" pitchFamily="34" charset="0"/>
              </a:rPr>
              <a:t> </a:t>
            </a:r>
            <a:r>
              <a:rPr lang="hu-HU" dirty="0" err="1">
                <a:solidFill>
                  <a:srgbClr val="66CCFF"/>
                </a:solidFill>
                <a:latin typeface="Calibri" pitchFamily="34" charset="0"/>
              </a:rPr>
              <a:t>organiser</a:t>
            </a:r>
            <a:r>
              <a:rPr lang="hu-HU" dirty="0">
                <a:solidFill>
                  <a:srgbClr val="66CCFF"/>
                </a:solidFill>
                <a:latin typeface="Calibri" pitchFamily="34" charset="0"/>
              </a:rPr>
              <a:t> </a:t>
            </a:r>
            <a:r>
              <a:rPr lang="hu-HU" dirty="0" err="1">
                <a:solidFill>
                  <a:srgbClr val="66CCFF"/>
                </a:solidFill>
                <a:latin typeface="Calibri" pitchFamily="34" charset="0"/>
              </a:rPr>
              <a:t>or</a:t>
            </a:r>
            <a:r>
              <a:rPr lang="hu-HU" dirty="0">
                <a:solidFill>
                  <a:srgbClr val="66CCFF"/>
                </a:solidFill>
                <a:latin typeface="Calibri" pitchFamily="34" charset="0"/>
              </a:rPr>
              <a:t> </a:t>
            </a:r>
            <a:r>
              <a:rPr lang="hu-HU" dirty="0" err="1">
                <a:solidFill>
                  <a:srgbClr val="66CCFF"/>
                </a:solidFill>
                <a:latin typeface="Calibri" pitchFamily="34" charset="0"/>
              </a:rPr>
              <a:t>Hensen’s</a:t>
            </a:r>
            <a:r>
              <a:rPr lang="hu-HU" dirty="0">
                <a:solidFill>
                  <a:srgbClr val="66CCFF"/>
                </a:solidFill>
                <a:latin typeface="Calibri" pitchFamily="34" charset="0"/>
              </a:rPr>
              <a:t>  </a:t>
            </a:r>
            <a:r>
              <a:rPr lang="hu-HU" dirty="0" err="1">
                <a:solidFill>
                  <a:srgbClr val="66CCFF"/>
                </a:solidFill>
                <a:latin typeface="Calibri" pitchFamily="34" charset="0"/>
              </a:rPr>
              <a:t>node</a:t>
            </a:r>
            <a:r>
              <a:rPr lang="hu-HU" dirty="0">
                <a:solidFill>
                  <a:srgbClr val="66CCFF"/>
                </a:solidFill>
                <a:latin typeface="Calibri" pitchFamily="34" charset="0"/>
              </a:rPr>
              <a:t> </a:t>
            </a:r>
          </a:p>
        </p:txBody>
      </p:sp>
      <p:sp>
        <p:nvSpPr>
          <p:cNvPr id="35846" name="Line 6"/>
          <p:cNvSpPr>
            <a:spLocks noChangeShapeType="1"/>
          </p:cNvSpPr>
          <p:nvPr/>
        </p:nvSpPr>
        <p:spPr bwMode="auto">
          <a:xfrm>
            <a:off x="6288088" y="3571875"/>
            <a:ext cx="552450" cy="0"/>
          </a:xfrm>
          <a:prstGeom prst="line">
            <a:avLst/>
          </a:prstGeom>
          <a:noFill/>
          <a:ln w="9525">
            <a:solidFill>
              <a:srgbClr val="66CCFF"/>
            </a:solidFill>
            <a:round/>
            <a:headEnd/>
            <a:tailEnd type="triangle" w="med" len="med"/>
          </a:ln>
        </p:spPr>
        <p:txBody>
          <a:bodyPr/>
          <a:lstStyle/>
          <a:p>
            <a:endParaRPr lang="hu-HU">
              <a:latin typeface="Calibri" pitchFamily="34" charset="0"/>
            </a:endParaRPr>
          </a:p>
        </p:txBody>
      </p:sp>
      <p:sp>
        <p:nvSpPr>
          <p:cNvPr id="35847" name="Text Box 7"/>
          <p:cNvSpPr txBox="1">
            <a:spLocks noChangeArrowheads="1"/>
          </p:cNvSpPr>
          <p:nvPr/>
        </p:nvSpPr>
        <p:spPr bwMode="auto">
          <a:xfrm>
            <a:off x="6584950" y="2882900"/>
            <a:ext cx="2386013" cy="1200329"/>
          </a:xfrm>
          <a:prstGeom prst="rect">
            <a:avLst/>
          </a:prstGeom>
          <a:noFill/>
          <a:ln w="9525">
            <a:solidFill>
              <a:srgbClr val="66CCFF"/>
            </a:solidFill>
            <a:miter lim="800000"/>
            <a:headEnd/>
            <a:tailEnd/>
          </a:ln>
        </p:spPr>
        <p:txBody>
          <a:bodyPr>
            <a:spAutoFit/>
          </a:bodyPr>
          <a:lstStyle/>
          <a:p>
            <a:r>
              <a:rPr lang="hu-HU">
                <a:solidFill>
                  <a:srgbClr val="66CCFF"/>
                </a:solidFill>
                <a:latin typeface="Calibri" pitchFamily="34" charset="0"/>
              </a:rPr>
              <a:t>Prechorda, notochord, pharynx endoderm, dorsoanterior endoderm, floor-plate</a:t>
            </a:r>
          </a:p>
        </p:txBody>
      </p:sp>
      <p:sp>
        <p:nvSpPr>
          <p:cNvPr id="35848" name="Line 8"/>
          <p:cNvSpPr>
            <a:spLocks noChangeShapeType="1"/>
          </p:cNvSpPr>
          <p:nvPr/>
        </p:nvSpPr>
        <p:spPr bwMode="auto">
          <a:xfrm flipH="1">
            <a:off x="2700338" y="3500438"/>
            <a:ext cx="0" cy="1725612"/>
          </a:xfrm>
          <a:prstGeom prst="line">
            <a:avLst/>
          </a:prstGeom>
          <a:noFill/>
          <a:ln w="57150">
            <a:solidFill>
              <a:srgbClr val="FF0066"/>
            </a:solidFill>
            <a:round/>
            <a:headEnd/>
            <a:tailEnd type="triangle" w="med" len="med"/>
          </a:ln>
        </p:spPr>
        <p:txBody>
          <a:bodyPr/>
          <a:lstStyle/>
          <a:p>
            <a:endParaRPr lang="hu-HU">
              <a:latin typeface="Calibri" pitchFamily="34" charset="0"/>
            </a:endParaRPr>
          </a:p>
        </p:txBody>
      </p:sp>
      <p:sp>
        <p:nvSpPr>
          <p:cNvPr id="35849" name="Text Box 9"/>
          <p:cNvSpPr txBox="1">
            <a:spLocks noChangeArrowheads="1"/>
          </p:cNvSpPr>
          <p:nvPr/>
        </p:nvSpPr>
        <p:spPr bwMode="auto">
          <a:xfrm>
            <a:off x="1733550" y="5226050"/>
            <a:ext cx="3917950" cy="1200150"/>
          </a:xfrm>
          <a:prstGeom prst="rect">
            <a:avLst/>
          </a:prstGeom>
          <a:noFill/>
          <a:ln w="9525">
            <a:solidFill>
              <a:srgbClr val="66CCFF"/>
            </a:solidFill>
            <a:miter lim="800000"/>
            <a:headEnd/>
            <a:tailEnd/>
          </a:ln>
        </p:spPr>
        <p:txBody>
          <a:bodyPr>
            <a:spAutoFit/>
          </a:bodyPr>
          <a:lstStyle/>
          <a:p>
            <a:r>
              <a:rPr lang="hu-HU" sz="2400" b="1">
                <a:solidFill>
                  <a:srgbClr val="FF0066"/>
                </a:solidFill>
                <a:latin typeface="Calibri" pitchFamily="34" charset="0"/>
              </a:rPr>
              <a:t>AVE (anterior visceral endoderm) in higher vertebrates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3366">
            <a:alpha val="0"/>
          </a:srgbClr>
        </a:solidFill>
        <a:effectLst/>
      </p:bgPr>
    </p:bg>
    <p:spTree>
      <p:nvGrpSpPr>
        <p:cNvPr id="1" name=""/>
        <p:cNvGrpSpPr/>
        <p:nvPr/>
      </p:nvGrpSpPr>
      <p:grpSpPr>
        <a:xfrm>
          <a:off x="0" y="0"/>
          <a:ext cx="0" cy="0"/>
          <a:chOff x="0" y="0"/>
          <a:chExt cx="0" cy="0"/>
        </a:xfrm>
      </p:grpSpPr>
      <p:sp>
        <p:nvSpPr>
          <p:cNvPr id="2" name="Téglalap 1"/>
          <p:cNvSpPr/>
          <p:nvPr/>
        </p:nvSpPr>
        <p:spPr>
          <a:xfrm>
            <a:off x="323528" y="1916832"/>
            <a:ext cx="3662436" cy="4832092"/>
          </a:xfrm>
          <a:prstGeom prst="rect">
            <a:avLst/>
          </a:prstGeom>
        </p:spPr>
        <p:txBody>
          <a:bodyPr wrap="square">
            <a:spAutoFit/>
          </a:bodyPr>
          <a:lstStyle/>
          <a:p>
            <a:pPr algn="just"/>
            <a:r>
              <a:rPr lang="en-US" sz="1400" dirty="0">
                <a:solidFill>
                  <a:srgbClr val="003366"/>
                </a:solidFill>
                <a:latin typeface="Calibri" pitchFamily="34" charset="0"/>
              </a:rPr>
              <a:t>The </a:t>
            </a:r>
            <a:r>
              <a:rPr lang="en-US" sz="1400" dirty="0" err="1">
                <a:solidFill>
                  <a:srgbClr val="003366"/>
                </a:solidFill>
                <a:latin typeface="Calibri" pitchFamily="34" charset="0"/>
              </a:rPr>
              <a:t>Nieuwkoop</a:t>
            </a:r>
            <a:r>
              <a:rPr lang="en-US" sz="1400" dirty="0">
                <a:solidFill>
                  <a:srgbClr val="003366"/>
                </a:solidFill>
                <a:latin typeface="Calibri" pitchFamily="34" charset="0"/>
              </a:rPr>
              <a:t> center is an early-forming organizing center that induces the organizer. The organizer in turn sends out signals to pattern the newly formed mesoderm into its medial-lateral subdivisions. These two signaling centers were first discovered in amphibians, but homologous centers exist in all vertebrate embryos. The </a:t>
            </a:r>
            <a:r>
              <a:rPr lang="en-US" sz="1400" dirty="0" err="1">
                <a:solidFill>
                  <a:srgbClr val="003366"/>
                </a:solidFill>
                <a:latin typeface="Calibri" pitchFamily="34" charset="0"/>
              </a:rPr>
              <a:t>Nieuwkoop</a:t>
            </a:r>
            <a:r>
              <a:rPr lang="en-US" sz="1400" dirty="0">
                <a:solidFill>
                  <a:srgbClr val="003366"/>
                </a:solidFill>
                <a:latin typeface="Calibri" pitchFamily="34" charset="0"/>
              </a:rPr>
              <a:t> center is not structurally distinct; rather it is defined by location in the early embryo and by its ability to induce the organizer. With molecular characterization of the </a:t>
            </a:r>
            <a:r>
              <a:rPr lang="en-US" sz="1400" dirty="0" err="1">
                <a:solidFill>
                  <a:srgbClr val="003366"/>
                </a:solidFill>
                <a:latin typeface="Calibri" pitchFamily="34" charset="0"/>
              </a:rPr>
              <a:t>Nieuwkoop</a:t>
            </a:r>
            <a:r>
              <a:rPr lang="en-US" sz="1400" dirty="0">
                <a:solidFill>
                  <a:srgbClr val="003366"/>
                </a:solidFill>
                <a:latin typeface="Calibri" pitchFamily="34" charset="0"/>
              </a:rPr>
              <a:t> center, gene expression patterns are also used to identify it. In contrast to the </a:t>
            </a:r>
            <a:r>
              <a:rPr lang="en-US" sz="1400" dirty="0" err="1">
                <a:solidFill>
                  <a:srgbClr val="003366"/>
                </a:solidFill>
                <a:latin typeface="Calibri" pitchFamily="34" charset="0"/>
              </a:rPr>
              <a:t>Nieuwkoop</a:t>
            </a:r>
            <a:r>
              <a:rPr lang="en-US" sz="1400" dirty="0">
                <a:solidFill>
                  <a:srgbClr val="003366"/>
                </a:solidFill>
                <a:latin typeface="Calibri" pitchFamily="34" charset="0"/>
              </a:rPr>
              <a:t> center, the organizer is structurally distinct; it consists of the dorsal lip of the </a:t>
            </a:r>
            <a:r>
              <a:rPr lang="en-US" sz="1400" dirty="0" err="1">
                <a:solidFill>
                  <a:srgbClr val="003366"/>
                </a:solidFill>
                <a:latin typeface="Calibri" pitchFamily="34" charset="0"/>
              </a:rPr>
              <a:t>blastopore</a:t>
            </a:r>
            <a:r>
              <a:rPr lang="en-US" sz="1400" dirty="0">
                <a:solidFill>
                  <a:srgbClr val="003366"/>
                </a:solidFill>
                <a:latin typeface="Calibri" pitchFamily="34" charset="0"/>
              </a:rPr>
              <a:t> in amphibians, the embryonic shield in fish, </a:t>
            </a:r>
            <a:r>
              <a:rPr lang="en-US" sz="1400" dirty="0" err="1">
                <a:solidFill>
                  <a:srgbClr val="003366"/>
                </a:solidFill>
                <a:latin typeface="Calibri" pitchFamily="34" charset="0"/>
              </a:rPr>
              <a:t>Hensen's</a:t>
            </a:r>
            <a:r>
              <a:rPr lang="en-US" sz="1400" dirty="0">
                <a:solidFill>
                  <a:srgbClr val="003366"/>
                </a:solidFill>
                <a:latin typeface="Calibri" pitchFamily="34" charset="0"/>
              </a:rPr>
              <a:t> node in chick, the node in mouse, and the primitive node in humans. It also can be defined by its position in the early embryo, its ability to induce and pattern an embryonic axis and gene expression patterns.</a:t>
            </a:r>
            <a:endParaRPr lang="hu-HU" sz="1400" dirty="0">
              <a:solidFill>
                <a:srgbClr val="003366"/>
              </a:solidFill>
              <a:latin typeface="Calibri" pitchFamily="34" charset="0"/>
            </a:endParaRPr>
          </a:p>
        </p:txBody>
      </p:sp>
      <p:sp>
        <p:nvSpPr>
          <p:cNvPr id="3" name="Szövegdoboz 2"/>
          <p:cNvSpPr txBox="1"/>
          <p:nvPr/>
        </p:nvSpPr>
        <p:spPr>
          <a:xfrm>
            <a:off x="1077607" y="336223"/>
            <a:ext cx="4725268" cy="461665"/>
          </a:xfrm>
          <a:prstGeom prst="rect">
            <a:avLst/>
          </a:prstGeom>
          <a:noFill/>
        </p:spPr>
        <p:txBody>
          <a:bodyPr wrap="none" rtlCol="0">
            <a:spAutoFit/>
          </a:bodyPr>
          <a:lstStyle/>
          <a:p>
            <a:r>
              <a:rPr lang="hu-HU" sz="2400" dirty="0" err="1">
                <a:solidFill>
                  <a:srgbClr val="CC0066"/>
                </a:solidFill>
                <a:latin typeface="Calibri" pitchFamily="34" charset="0"/>
              </a:rPr>
              <a:t>Summary</a:t>
            </a:r>
            <a:r>
              <a:rPr lang="hu-HU" sz="2400" dirty="0">
                <a:solidFill>
                  <a:srgbClr val="CC0066"/>
                </a:solidFill>
                <a:latin typeface="Calibri" pitchFamily="34" charset="0"/>
              </a:rPr>
              <a:t> of </a:t>
            </a:r>
            <a:r>
              <a:rPr lang="hu-HU" sz="2400" dirty="0" err="1">
                <a:solidFill>
                  <a:srgbClr val="CC0066"/>
                </a:solidFill>
                <a:latin typeface="Calibri" pitchFamily="34" charset="0"/>
              </a:rPr>
              <a:t>early</a:t>
            </a:r>
            <a:r>
              <a:rPr lang="hu-HU" sz="2400" dirty="0">
                <a:solidFill>
                  <a:srgbClr val="CC0066"/>
                </a:solidFill>
                <a:latin typeface="Calibri" pitchFamily="34" charset="0"/>
              </a:rPr>
              <a:t> </a:t>
            </a:r>
            <a:r>
              <a:rPr lang="hu-HU" sz="2400" dirty="0" err="1">
                <a:solidFill>
                  <a:srgbClr val="CC0066"/>
                </a:solidFill>
                <a:latin typeface="Calibri" pitchFamily="34" charset="0"/>
              </a:rPr>
              <a:t>organizing</a:t>
            </a:r>
            <a:r>
              <a:rPr lang="hu-HU" sz="2400" dirty="0">
                <a:solidFill>
                  <a:srgbClr val="CC0066"/>
                </a:solidFill>
                <a:latin typeface="Calibri" pitchFamily="34" charset="0"/>
              </a:rPr>
              <a:t> </a:t>
            </a:r>
            <a:r>
              <a:rPr lang="hu-HU" sz="2400" dirty="0" err="1">
                <a:solidFill>
                  <a:srgbClr val="CC0066"/>
                </a:solidFill>
                <a:latin typeface="Calibri" pitchFamily="34" charset="0"/>
              </a:rPr>
              <a:t>centers</a:t>
            </a:r>
            <a:endParaRPr lang="hu-HU" sz="2400" dirty="0">
              <a:solidFill>
                <a:srgbClr val="CC0066"/>
              </a:solidFill>
              <a:latin typeface="Calibri" pitchFamily="34" charset="0"/>
            </a:endParaRPr>
          </a:p>
        </p:txBody>
      </p:sp>
      <p:pic>
        <p:nvPicPr>
          <p:cNvPr id="90114" name="Picture 2" descr="http://www.med.osaka-u.ac.jp/pub/molonc/www/jpn/achievements/images/009.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39952" y="1052736"/>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890516" y="425450"/>
            <a:ext cx="3369319" cy="461665"/>
          </a:xfrm>
          <a:prstGeom prst="rect">
            <a:avLst/>
          </a:prstGeom>
          <a:noFill/>
          <a:ln w="9525">
            <a:noFill/>
            <a:miter lim="800000"/>
            <a:headEnd/>
            <a:tailEnd/>
          </a:ln>
        </p:spPr>
        <p:txBody>
          <a:bodyPr wrap="none">
            <a:spAutoFit/>
          </a:bodyPr>
          <a:lstStyle/>
          <a:p>
            <a:r>
              <a:rPr lang="hu-HU" sz="2400" dirty="0" err="1">
                <a:solidFill>
                  <a:schemeClr val="accent2"/>
                </a:solidFill>
                <a:latin typeface="Calibri" pitchFamily="34" charset="0"/>
              </a:rPr>
              <a:t>When</a:t>
            </a:r>
            <a:r>
              <a:rPr lang="hu-HU" sz="2400" dirty="0">
                <a:solidFill>
                  <a:schemeClr val="accent2"/>
                </a:solidFill>
                <a:latin typeface="Calibri" pitchFamily="34" charset="0"/>
              </a:rPr>
              <a:t> </a:t>
            </a:r>
            <a:r>
              <a:rPr lang="hu-HU" sz="2400" dirty="0" err="1">
                <a:solidFill>
                  <a:schemeClr val="accent2"/>
                </a:solidFill>
                <a:latin typeface="Calibri" pitchFamily="34" charset="0"/>
              </a:rPr>
              <a:t>neurulation</a:t>
            </a:r>
            <a:r>
              <a:rPr lang="hu-HU" sz="2400" dirty="0">
                <a:solidFill>
                  <a:schemeClr val="accent2"/>
                </a:solidFill>
                <a:latin typeface="Calibri" pitchFamily="34" charset="0"/>
              </a:rPr>
              <a:t> </a:t>
            </a:r>
            <a:r>
              <a:rPr lang="hu-HU" sz="2400" dirty="0" err="1">
                <a:solidFill>
                  <a:schemeClr val="accent2"/>
                </a:solidFill>
                <a:latin typeface="Calibri" pitchFamily="34" charset="0"/>
              </a:rPr>
              <a:t>starts</a:t>
            </a:r>
            <a:r>
              <a:rPr lang="hu-HU" sz="2400" dirty="0">
                <a:solidFill>
                  <a:schemeClr val="accent2"/>
                </a:solidFill>
                <a:latin typeface="Calibri" pitchFamily="34" charset="0"/>
              </a:rPr>
              <a:t>?</a:t>
            </a:r>
          </a:p>
        </p:txBody>
      </p:sp>
      <p:pic>
        <p:nvPicPr>
          <p:cNvPr id="37891" name="Picture 3" descr="Stern2"/>
          <p:cNvPicPr>
            <a:picLocks noChangeAspect="1" noChangeArrowheads="1"/>
          </p:cNvPicPr>
          <p:nvPr/>
        </p:nvPicPr>
        <p:blipFill>
          <a:blip r:embed="rId2" cstate="email">
            <a:lum contrast="6000"/>
            <a:extLst>
              <a:ext uri="{28A0092B-C50C-407E-A947-70E740481C1C}">
                <a14:useLocalDpi xmlns:a14="http://schemas.microsoft.com/office/drawing/2010/main"/>
              </a:ext>
            </a:extLst>
          </a:blip>
          <a:srcRect/>
          <a:stretch>
            <a:fillRect/>
          </a:stretch>
        </p:blipFill>
        <p:spPr bwMode="auto">
          <a:xfrm>
            <a:off x="376238" y="1538288"/>
            <a:ext cx="8297862" cy="413226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107950" y="2349500"/>
            <a:ext cx="8821738" cy="3046988"/>
          </a:xfrm>
          <a:prstGeom prst="rect">
            <a:avLst/>
          </a:prstGeom>
          <a:noFill/>
          <a:ln w="9525">
            <a:noFill/>
            <a:miter lim="800000"/>
            <a:headEnd/>
            <a:tailEnd/>
          </a:ln>
        </p:spPr>
        <p:txBody>
          <a:bodyPr>
            <a:spAutoFit/>
          </a:bodyPr>
          <a:lstStyle/>
          <a:p>
            <a:pPr eaLnBrk="0" hangingPunct="0"/>
            <a:r>
              <a:rPr lang="hu-HU" sz="3200" dirty="0" err="1">
                <a:solidFill>
                  <a:srgbClr val="33CCFF"/>
                </a:solidFill>
                <a:latin typeface="Calibri" pitchFamily="34" charset="0"/>
              </a:rPr>
              <a:t>Origin</a:t>
            </a:r>
            <a:r>
              <a:rPr lang="hu-HU" sz="3200" dirty="0">
                <a:solidFill>
                  <a:srgbClr val="33CCFF"/>
                </a:solidFill>
                <a:latin typeface="Calibri" pitchFamily="34" charset="0"/>
              </a:rPr>
              <a:t> of </a:t>
            </a:r>
            <a:r>
              <a:rPr lang="hu-HU" sz="3200" dirty="0" err="1">
                <a:solidFill>
                  <a:srgbClr val="33CCFF"/>
                </a:solidFill>
                <a:latin typeface="Calibri" pitchFamily="34" charset="0"/>
              </a:rPr>
              <a:t>the</a:t>
            </a:r>
            <a:r>
              <a:rPr lang="hu-HU" sz="3200" dirty="0">
                <a:solidFill>
                  <a:srgbClr val="33CCFF"/>
                </a:solidFill>
                <a:latin typeface="Calibri" pitchFamily="34" charset="0"/>
              </a:rPr>
              <a:t> </a:t>
            </a:r>
            <a:r>
              <a:rPr lang="hu-HU" sz="3200" dirty="0" err="1">
                <a:solidFill>
                  <a:srgbClr val="33CCFF"/>
                </a:solidFill>
                <a:latin typeface="Calibri" pitchFamily="34" charset="0"/>
              </a:rPr>
              <a:t>neural</a:t>
            </a:r>
            <a:r>
              <a:rPr lang="hu-HU" sz="3200" dirty="0">
                <a:solidFill>
                  <a:srgbClr val="33CCFF"/>
                </a:solidFill>
                <a:latin typeface="Calibri" pitchFamily="34" charset="0"/>
              </a:rPr>
              <a:t> </a:t>
            </a:r>
            <a:r>
              <a:rPr lang="hu-HU" sz="3200" dirty="0" err="1">
                <a:solidFill>
                  <a:srgbClr val="33CCFF"/>
                </a:solidFill>
                <a:latin typeface="Calibri" pitchFamily="34" charset="0"/>
              </a:rPr>
              <a:t>plate</a:t>
            </a:r>
            <a:endParaRPr lang="hu-HU" sz="3200" dirty="0">
              <a:solidFill>
                <a:srgbClr val="33CCFF"/>
              </a:solidFill>
              <a:latin typeface="Calibri" pitchFamily="34" charset="0"/>
            </a:endParaRPr>
          </a:p>
          <a:p>
            <a:pPr eaLnBrk="0" hangingPunct="0"/>
            <a:endParaRPr lang="hu-HU" sz="3200" dirty="0">
              <a:solidFill>
                <a:srgbClr val="33CCFF"/>
              </a:solidFill>
              <a:latin typeface="Calibri" pitchFamily="34" charset="0"/>
            </a:endParaRPr>
          </a:p>
          <a:p>
            <a:pPr eaLnBrk="0" hangingPunct="0"/>
            <a:r>
              <a:rPr lang="hu-HU" sz="3200" dirty="0" err="1">
                <a:solidFill>
                  <a:srgbClr val="33CCFF"/>
                </a:solidFill>
                <a:latin typeface="Calibri" pitchFamily="34" charset="0"/>
              </a:rPr>
              <a:t>Neural</a:t>
            </a:r>
            <a:r>
              <a:rPr lang="hu-HU" sz="3200" dirty="0">
                <a:solidFill>
                  <a:srgbClr val="33CCFF"/>
                </a:solidFill>
                <a:latin typeface="Calibri" pitchFamily="34" charset="0"/>
              </a:rPr>
              <a:t> </a:t>
            </a:r>
            <a:r>
              <a:rPr lang="hu-HU" sz="3200" dirty="0" err="1">
                <a:solidFill>
                  <a:srgbClr val="33CCFF"/>
                </a:solidFill>
                <a:latin typeface="Calibri" pitchFamily="34" charset="0"/>
              </a:rPr>
              <a:t>induction</a:t>
            </a:r>
            <a:endParaRPr lang="hu-HU" sz="3200" dirty="0">
              <a:solidFill>
                <a:srgbClr val="33CCFF"/>
              </a:solidFill>
              <a:latin typeface="Calibri" pitchFamily="34" charset="0"/>
            </a:endParaRPr>
          </a:p>
          <a:p>
            <a:pPr eaLnBrk="0" hangingPunct="0"/>
            <a:endParaRPr lang="hu-HU" sz="3200" dirty="0">
              <a:solidFill>
                <a:srgbClr val="33CCFF"/>
              </a:solidFill>
              <a:latin typeface="Calibri" pitchFamily="34" charset="0"/>
            </a:endParaRPr>
          </a:p>
          <a:p>
            <a:pPr eaLnBrk="0" hangingPunct="0"/>
            <a:r>
              <a:rPr lang="hu-HU" sz="3200" dirty="0">
                <a:solidFill>
                  <a:srgbClr val="33CCFF"/>
                </a:solidFill>
                <a:latin typeface="Calibri" pitchFamily="34" charset="0"/>
              </a:rPr>
              <a:t>Establishment of </a:t>
            </a:r>
            <a:r>
              <a:rPr lang="hu-HU" sz="3200" dirty="0" err="1">
                <a:solidFill>
                  <a:srgbClr val="33CCFF"/>
                </a:solidFill>
                <a:latin typeface="Calibri" pitchFamily="34" charset="0"/>
              </a:rPr>
              <a:t>the</a:t>
            </a:r>
            <a:r>
              <a:rPr lang="hu-HU" sz="3200" dirty="0">
                <a:solidFill>
                  <a:srgbClr val="33CCFF"/>
                </a:solidFill>
                <a:latin typeface="Calibri" pitchFamily="34" charset="0"/>
              </a:rPr>
              <a:t> AP-DV </a:t>
            </a:r>
            <a:r>
              <a:rPr lang="hu-HU" sz="3200" dirty="0" err="1">
                <a:solidFill>
                  <a:srgbClr val="33CCFF"/>
                </a:solidFill>
                <a:latin typeface="Calibri" pitchFamily="34" charset="0"/>
              </a:rPr>
              <a:t>axes</a:t>
            </a:r>
            <a:endParaRPr lang="hu-HU" sz="3200" dirty="0">
              <a:solidFill>
                <a:srgbClr val="33CCFF"/>
              </a:solidFill>
              <a:latin typeface="Calibri" pitchFamily="34" charset="0"/>
            </a:endParaRPr>
          </a:p>
          <a:p>
            <a:pPr eaLnBrk="0" hangingPunct="0"/>
            <a:endParaRPr lang="hu-HU" sz="3200" dirty="0">
              <a:latin typeface="Calibri"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2" descr="Stern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513" y="279400"/>
            <a:ext cx="8721725" cy="628491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7"/>
          <p:cNvGraphicFramePr>
            <a:graphicFrameLocks noGrp="1" noChangeAspect="1"/>
          </p:cNvGraphicFramePr>
          <p:nvPr>
            <p:ph sz="half" idx="2"/>
            <p:extLst>
              <p:ext uri="{D42A27DB-BD31-4B8C-83A1-F6EECF244321}">
                <p14:modId xmlns:p14="http://schemas.microsoft.com/office/powerpoint/2010/main" val="3896383219"/>
              </p:ext>
            </p:extLst>
          </p:nvPr>
        </p:nvGraphicFramePr>
        <p:xfrm>
          <a:off x="270379" y="1087689"/>
          <a:ext cx="5165717" cy="3011836"/>
        </p:xfrm>
        <a:graphic>
          <a:graphicData uri="http://schemas.openxmlformats.org/presentationml/2006/ole">
            <mc:AlternateContent xmlns:mc="http://schemas.openxmlformats.org/markup-compatibility/2006">
              <mc:Choice xmlns:v="urn:schemas-microsoft-com:vml" Requires="v">
                <p:oleObj spid="_x0000_s3093" name="Image" r:id="rId3" imgW="2518857" imgH="1664000" progId="Photoshop.Image.7">
                  <p:embed/>
                </p:oleObj>
              </mc:Choice>
              <mc:Fallback>
                <p:oleObj name="Image" r:id="rId3" imgW="2518857" imgH="1664000" progId="Photoshop.Image.7">
                  <p:embed/>
                  <p:pic>
                    <p:nvPicPr>
                      <p:cNvPr id="0" name="Picture 6"/>
                      <p:cNvPicPr>
                        <a:picLocks noGrp="1" noChangeAspect="1" noChangeArrowheads="1"/>
                      </p:cNvPicPr>
                      <p:nvPr/>
                    </p:nvPicPr>
                    <p:blipFill>
                      <a:blip r:embed="rId4">
                        <a:extLst>
                          <a:ext uri="{28A0092B-C50C-407E-A947-70E740481C1C}">
                            <a14:useLocalDpi xmlns:a14="http://schemas.microsoft.com/office/drawing/2010/main" val="0"/>
                          </a:ext>
                        </a:extLst>
                      </a:blip>
                      <a:srcRect b="11670"/>
                      <a:stretch>
                        <a:fillRect/>
                      </a:stretch>
                    </p:blipFill>
                    <p:spPr bwMode="auto">
                      <a:xfrm>
                        <a:off x="270379" y="1087689"/>
                        <a:ext cx="5165717" cy="3011836"/>
                      </a:xfrm>
                      <a:prstGeom prst="rect">
                        <a:avLst/>
                      </a:prstGeom>
                      <a:noFill/>
                      <a:ln>
                        <a:noFill/>
                      </a:ln>
                      <a:effectLst/>
                    </p:spPr>
                  </p:pic>
                </p:oleObj>
              </mc:Fallback>
            </mc:AlternateContent>
          </a:graphicData>
        </a:graphic>
      </p:graphicFrame>
      <p:sp>
        <p:nvSpPr>
          <p:cNvPr id="3075" name="Text Box 11"/>
          <p:cNvSpPr txBox="1">
            <a:spLocks noChangeArrowheads="1"/>
          </p:cNvSpPr>
          <p:nvPr/>
        </p:nvSpPr>
        <p:spPr bwMode="auto">
          <a:xfrm>
            <a:off x="107950" y="476250"/>
            <a:ext cx="8821738" cy="461665"/>
          </a:xfrm>
          <a:prstGeom prst="rect">
            <a:avLst/>
          </a:prstGeom>
          <a:noFill/>
          <a:ln w="9525">
            <a:noFill/>
            <a:miter lim="800000"/>
            <a:headEnd/>
            <a:tailEnd/>
          </a:ln>
        </p:spPr>
        <p:txBody>
          <a:bodyPr>
            <a:spAutoFit/>
          </a:bodyPr>
          <a:lstStyle/>
          <a:p>
            <a:pPr eaLnBrk="0" hangingPunct="0"/>
            <a:r>
              <a:rPr lang="hu-HU" sz="2400" dirty="0" err="1">
                <a:solidFill>
                  <a:srgbClr val="33CCFF"/>
                </a:solidFill>
                <a:latin typeface="Calibri" pitchFamily="34" charset="0"/>
              </a:rPr>
              <a:t>Cranial</a:t>
            </a:r>
            <a:r>
              <a:rPr lang="hu-HU" sz="2400" dirty="0">
                <a:solidFill>
                  <a:srgbClr val="33CCFF"/>
                </a:solidFill>
                <a:latin typeface="Calibri" pitchFamily="34" charset="0"/>
              </a:rPr>
              <a:t> and </a:t>
            </a:r>
            <a:r>
              <a:rPr lang="hu-HU" sz="2400" dirty="0" err="1">
                <a:solidFill>
                  <a:srgbClr val="33CCFF"/>
                </a:solidFill>
                <a:latin typeface="Calibri" pitchFamily="34" charset="0"/>
              </a:rPr>
              <a:t>caudal</a:t>
            </a:r>
            <a:r>
              <a:rPr lang="hu-HU" sz="2400" dirty="0">
                <a:solidFill>
                  <a:srgbClr val="33CCFF"/>
                </a:solidFill>
                <a:latin typeface="Calibri" pitchFamily="34" charset="0"/>
              </a:rPr>
              <a:t> </a:t>
            </a:r>
            <a:r>
              <a:rPr lang="hu-HU" sz="2400" dirty="0" err="1">
                <a:solidFill>
                  <a:srgbClr val="33CCFF"/>
                </a:solidFill>
                <a:latin typeface="Calibri" pitchFamily="34" charset="0"/>
              </a:rPr>
              <a:t>notochord</a:t>
            </a:r>
            <a:r>
              <a:rPr lang="hu-HU" sz="2400" dirty="0">
                <a:solidFill>
                  <a:srgbClr val="33CCFF"/>
                </a:solidFill>
                <a:latin typeface="Calibri" pitchFamily="34" charset="0"/>
              </a:rPr>
              <a:t> </a:t>
            </a:r>
            <a:r>
              <a:rPr lang="hu-HU" sz="2400" dirty="0" err="1">
                <a:solidFill>
                  <a:srgbClr val="33CCFF"/>
                </a:solidFill>
                <a:latin typeface="Calibri" pitchFamily="34" charset="0"/>
              </a:rPr>
              <a:t>do</a:t>
            </a:r>
            <a:r>
              <a:rPr lang="hu-HU" sz="2400" dirty="0">
                <a:solidFill>
                  <a:srgbClr val="33CCFF"/>
                </a:solidFill>
                <a:latin typeface="Calibri" pitchFamily="34" charset="0"/>
              </a:rPr>
              <a:t> </a:t>
            </a:r>
            <a:r>
              <a:rPr lang="hu-HU" sz="2400" dirty="0" err="1">
                <a:solidFill>
                  <a:srgbClr val="33CCFF"/>
                </a:solidFill>
                <a:latin typeface="Calibri" pitchFamily="34" charset="0"/>
              </a:rPr>
              <a:t>not</a:t>
            </a:r>
            <a:r>
              <a:rPr lang="hu-HU" sz="2400" dirty="0">
                <a:solidFill>
                  <a:srgbClr val="33CCFF"/>
                </a:solidFill>
                <a:latin typeface="Calibri" pitchFamily="34" charset="0"/>
              </a:rPr>
              <a:t> </a:t>
            </a:r>
            <a:r>
              <a:rPr lang="hu-HU" sz="2400" dirty="0" err="1">
                <a:solidFill>
                  <a:srgbClr val="33CCFF"/>
                </a:solidFill>
                <a:latin typeface="Calibri" pitchFamily="34" charset="0"/>
              </a:rPr>
              <a:t>induce</a:t>
            </a:r>
            <a:r>
              <a:rPr lang="hu-HU" sz="2400" dirty="0">
                <a:solidFill>
                  <a:srgbClr val="33CCFF"/>
                </a:solidFill>
                <a:latin typeface="Calibri" pitchFamily="34" charset="0"/>
              </a:rPr>
              <a:t> </a:t>
            </a:r>
            <a:r>
              <a:rPr lang="hu-HU" sz="2400" dirty="0" err="1">
                <a:solidFill>
                  <a:srgbClr val="33CCFF"/>
                </a:solidFill>
                <a:latin typeface="Calibri" pitchFamily="34" charset="0"/>
              </a:rPr>
              <a:t>the</a:t>
            </a:r>
            <a:r>
              <a:rPr lang="hu-HU" sz="2400" dirty="0">
                <a:solidFill>
                  <a:srgbClr val="33CCFF"/>
                </a:solidFill>
                <a:latin typeface="Calibri" pitchFamily="34" charset="0"/>
              </a:rPr>
              <a:t> </a:t>
            </a:r>
            <a:r>
              <a:rPr lang="hu-HU" sz="2400" dirty="0" err="1">
                <a:solidFill>
                  <a:srgbClr val="33CCFF"/>
                </a:solidFill>
                <a:latin typeface="Calibri" pitchFamily="34" charset="0"/>
              </a:rPr>
              <a:t>same</a:t>
            </a:r>
            <a:r>
              <a:rPr lang="hu-HU" sz="2400" dirty="0">
                <a:solidFill>
                  <a:srgbClr val="33CCFF"/>
                </a:solidFill>
                <a:latin typeface="Calibri" pitchFamily="34" charset="0"/>
              </a:rPr>
              <a:t> </a:t>
            </a:r>
            <a:r>
              <a:rPr lang="hu-HU" sz="2400" dirty="0" err="1">
                <a:solidFill>
                  <a:srgbClr val="33CCFF"/>
                </a:solidFill>
                <a:latin typeface="Calibri" pitchFamily="34" charset="0"/>
              </a:rPr>
              <a:t>structures</a:t>
            </a:r>
            <a:endParaRPr lang="hu-HU" sz="2400" b="1" dirty="0">
              <a:solidFill>
                <a:srgbClr val="FF9900"/>
              </a:solidFill>
              <a:latin typeface="Calibri" pitchFamily="34" charset="0"/>
            </a:endParaRPr>
          </a:p>
        </p:txBody>
      </p:sp>
      <p:sp>
        <p:nvSpPr>
          <p:cNvPr id="5" name="Text Box 11"/>
          <p:cNvSpPr txBox="1">
            <a:spLocks noChangeArrowheads="1"/>
          </p:cNvSpPr>
          <p:nvPr/>
        </p:nvSpPr>
        <p:spPr bwMode="auto">
          <a:xfrm>
            <a:off x="120174" y="6021288"/>
            <a:ext cx="8821738" cy="461665"/>
          </a:xfrm>
          <a:prstGeom prst="rect">
            <a:avLst/>
          </a:prstGeom>
          <a:noFill/>
          <a:ln w="9525">
            <a:noFill/>
            <a:miter lim="800000"/>
            <a:headEnd/>
            <a:tailEnd/>
          </a:ln>
        </p:spPr>
        <p:txBody>
          <a:bodyPr>
            <a:spAutoFit/>
          </a:bodyPr>
          <a:lstStyle/>
          <a:p>
            <a:pPr eaLnBrk="0" hangingPunct="0"/>
            <a:r>
              <a:rPr lang="hu-HU" sz="2400" dirty="0">
                <a:solidFill>
                  <a:srgbClr val="33CCFF"/>
                </a:solidFill>
                <a:latin typeface="Calibri" pitchFamily="34" charset="0"/>
              </a:rPr>
              <a:t>„</a:t>
            </a:r>
            <a:r>
              <a:rPr lang="hu-HU" sz="2400" dirty="0" err="1">
                <a:solidFill>
                  <a:srgbClr val="33CCFF"/>
                </a:solidFill>
                <a:latin typeface="Calibri" pitchFamily="34" charset="0"/>
              </a:rPr>
              <a:t>Early</a:t>
            </a:r>
            <a:r>
              <a:rPr lang="hu-HU" sz="2400" dirty="0">
                <a:solidFill>
                  <a:srgbClr val="33CCFF"/>
                </a:solidFill>
                <a:latin typeface="Calibri" pitchFamily="34" charset="0"/>
              </a:rPr>
              <a:t> </a:t>
            </a:r>
            <a:r>
              <a:rPr lang="hu-HU" sz="2400" dirty="0" err="1">
                <a:solidFill>
                  <a:srgbClr val="33CCFF"/>
                </a:solidFill>
                <a:latin typeface="Calibri" pitchFamily="34" charset="0"/>
              </a:rPr>
              <a:t>node</a:t>
            </a:r>
            <a:r>
              <a:rPr lang="hu-HU" sz="2400" dirty="0">
                <a:solidFill>
                  <a:srgbClr val="33CCFF"/>
                </a:solidFill>
                <a:latin typeface="Calibri" pitchFamily="34" charset="0"/>
              </a:rPr>
              <a:t> </a:t>
            </a:r>
            <a:r>
              <a:rPr lang="hu-HU" sz="2400" dirty="0" err="1">
                <a:solidFill>
                  <a:srgbClr val="33CCFF"/>
                </a:solidFill>
                <a:latin typeface="Calibri" pitchFamily="34" charset="0"/>
              </a:rPr>
              <a:t>induces</a:t>
            </a:r>
            <a:r>
              <a:rPr lang="hu-HU" sz="2400" dirty="0">
                <a:solidFill>
                  <a:srgbClr val="33CCFF"/>
                </a:solidFill>
                <a:latin typeface="Calibri" pitchFamily="34" charset="0"/>
              </a:rPr>
              <a:t> </a:t>
            </a:r>
            <a:r>
              <a:rPr lang="hu-HU" sz="2400" dirty="0" err="1">
                <a:solidFill>
                  <a:srgbClr val="33CCFF"/>
                </a:solidFill>
                <a:latin typeface="Calibri" pitchFamily="34" charset="0"/>
              </a:rPr>
              <a:t>head</a:t>
            </a:r>
            <a:r>
              <a:rPr lang="hu-HU" sz="2400" dirty="0">
                <a:solidFill>
                  <a:srgbClr val="33CCFF"/>
                </a:solidFill>
                <a:latin typeface="Calibri" pitchFamily="34" charset="0"/>
              </a:rPr>
              <a:t> and </a:t>
            </a:r>
            <a:r>
              <a:rPr lang="hu-HU" sz="2400" dirty="0" err="1">
                <a:solidFill>
                  <a:srgbClr val="33CCFF"/>
                </a:solidFill>
                <a:latin typeface="Calibri" pitchFamily="34" charset="0"/>
              </a:rPr>
              <a:t>trunk</a:t>
            </a:r>
            <a:r>
              <a:rPr lang="hu-HU" sz="2400" dirty="0">
                <a:solidFill>
                  <a:srgbClr val="33CCFF"/>
                </a:solidFill>
                <a:latin typeface="Calibri" pitchFamily="34" charset="0"/>
              </a:rPr>
              <a:t>, </a:t>
            </a:r>
            <a:r>
              <a:rPr lang="hu-HU" sz="2400" dirty="0" err="1">
                <a:solidFill>
                  <a:srgbClr val="33CCFF"/>
                </a:solidFill>
                <a:latin typeface="Calibri" pitchFamily="34" charset="0"/>
              </a:rPr>
              <a:t>late</a:t>
            </a:r>
            <a:r>
              <a:rPr lang="hu-HU" sz="2400" dirty="0">
                <a:solidFill>
                  <a:srgbClr val="33CCFF"/>
                </a:solidFill>
                <a:latin typeface="Calibri" pitchFamily="34" charset="0"/>
              </a:rPr>
              <a:t> </a:t>
            </a:r>
            <a:r>
              <a:rPr lang="hu-HU" sz="2400" dirty="0" err="1">
                <a:solidFill>
                  <a:srgbClr val="33CCFF"/>
                </a:solidFill>
                <a:latin typeface="Calibri" pitchFamily="34" charset="0"/>
              </a:rPr>
              <a:t>node</a:t>
            </a:r>
            <a:r>
              <a:rPr lang="hu-HU" sz="2400" dirty="0">
                <a:solidFill>
                  <a:srgbClr val="33CCFF"/>
                </a:solidFill>
                <a:latin typeface="Calibri" pitchFamily="34" charset="0"/>
              </a:rPr>
              <a:t> </a:t>
            </a:r>
            <a:r>
              <a:rPr lang="hu-HU" sz="2400" dirty="0" err="1">
                <a:solidFill>
                  <a:srgbClr val="33CCFF"/>
                </a:solidFill>
                <a:latin typeface="Calibri" pitchFamily="34" charset="0"/>
              </a:rPr>
              <a:t>induces</a:t>
            </a:r>
            <a:r>
              <a:rPr lang="hu-HU" sz="2400" dirty="0">
                <a:solidFill>
                  <a:srgbClr val="33CCFF"/>
                </a:solidFill>
                <a:latin typeface="Calibri" pitchFamily="34" charset="0"/>
              </a:rPr>
              <a:t> </a:t>
            </a:r>
            <a:r>
              <a:rPr lang="hu-HU" sz="2400" dirty="0" err="1">
                <a:solidFill>
                  <a:srgbClr val="33CCFF"/>
                </a:solidFill>
                <a:latin typeface="Calibri" pitchFamily="34" charset="0"/>
              </a:rPr>
              <a:t>only</a:t>
            </a:r>
            <a:r>
              <a:rPr lang="hu-HU" sz="2400" dirty="0">
                <a:solidFill>
                  <a:srgbClr val="33CCFF"/>
                </a:solidFill>
                <a:latin typeface="Calibri" pitchFamily="34" charset="0"/>
              </a:rPr>
              <a:t> </a:t>
            </a:r>
            <a:r>
              <a:rPr lang="hu-HU" sz="2400" dirty="0" err="1">
                <a:solidFill>
                  <a:srgbClr val="33CCFF"/>
                </a:solidFill>
                <a:latin typeface="Calibri" pitchFamily="34" charset="0"/>
              </a:rPr>
              <a:t>trunk</a:t>
            </a:r>
            <a:r>
              <a:rPr lang="hu-HU" sz="2400" dirty="0">
                <a:solidFill>
                  <a:srgbClr val="33CCFF"/>
                </a:solidFill>
                <a:latin typeface="Calibri" pitchFamily="34" charset="0"/>
              </a:rPr>
              <a:t>”</a:t>
            </a:r>
            <a:endParaRPr lang="hu-HU" sz="2400" b="1" dirty="0">
              <a:solidFill>
                <a:srgbClr val="FF9900"/>
              </a:solidFill>
              <a:latin typeface="Calibri" pitchFamily="34" charset="0"/>
            </a:endParaRPr>
          </a:p>
        </p:txBody>
      </p:sp>
      <p:pic>
        <p:nvPicPr>
          <p:cNvPr id="3" name="Kép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30000" y="2231539"/>
            <a:ext cx="3911912" cy="373597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6"/>
          <p:cNvSpPr>
            <a:spLocks noChangeArrowheads="1"/>
          </p:cNvSpPr>
          <p:nvPr/>
        </p:nvSpPr>
        <p:spPr bwMode="auto">
          <a:xfrm>
            <a:off x="3297238" y="4725988"/>
            <a:ext cx="3435350" cy="287337"/>
          </a:xfrm>
          <a:prstGeom prst="rect">
            <a:avLst/>
          </a:prstGeom>
          <a:solidFill>
            <a:schemeClr val="bg1"/>
          </a:solidFill>
          <a:ln w="9525">
            <a:noFill/>
            <a:miter lim="800000"/>
            <a:headEnd/>
            <a:tailEnd/>
          </a:ln>
        </p:spPr>
        <p:txBody>
          <a:bodyPr wrap="none" anchor="ctr"/>
          <a:lstStyle/>
          <a:p>
            <a:endParaRPr lang="en-US"/>
          </a:p>
        </p:txBody>
      </p:sp>
      <p:sp>
        <p:nvSpPr>
          <p:cNvPr id="523271" name="Text Box 7"/>
          <p:cNvSpPr txBox="1">
            <a:spLocks noChangeArrowheads="1"/>
          </p:cNvSpPr>
          <p:nvPr/>
        </p:nvSpPr>
        <p:spPr bwMode="auto">
          <a:xfrm>
            <a:off x="1643063" y="2735263"/>
            <a:ext cx="5980112" cy="708025"/>
          </a:xfrm>
          <a:prstGeom prst="rect">
            <a:avLst/>
          </a:prstGeom>
          <a:noFill/>
          <a:ln w="9525">
            <a:noFill/>
            <a:miter lim="800000"/>
            <a:headEnd/>
            <a:tailEnd/>
          </a:ln>
          <a:effectLst/>
        </p:spPr>
        <p:txBody>
          <a:bodyPr>
            <a:spAutoFit/>
          </a:bodyPr>
          <a:lstStyle/>
          <a:p>
            <a:pPr eaLnBrk="0" hangingPunct="0">
              <a:spcBef>
                <a:spcPct val="50000"/>
              </a:spcBef>
              <a:defRPr/>
            </a:pPr>
            <a:r>
              <a:rPr lang="hu-HU" sz="4000" dirty="0" err="1">
                <a:solidFill>
                  <a:srgbClr val="003366"/>
                </a:solidFill>
                <a:effectLst>
                  <a:outerShdw blurRad="38100" dist="38100" dir="2700000" algn="tl">
                    <a:srgbClr val="C0C0C0"/>
                  </a:outerShdw>
                </a:effectLst>
                <a:latin typeface="Calibri" pitchFamily="34" charset="0"/>
              </a:rPr>
              <a:t>Cranio-caudal</a:t>
            </a:r>
            <a:r>
              <a:rPr lang="hu-HU" sz="4000" dirty="0">
                <a:solidFill>
                  <a:srgbClr val="003366"/>
                </a:solidFill>
                <a:effectLst>
                  <a:outerShdw blurRad="38100" dist="38100" dir="2700000" algn="tl">
                    <a:srgbClr val="C0C0C0"/>
                  </a:outerShdw>
                </a:effectLst>
                <a:latin typeface="Calibri" pitchFamily="34" charset="0"/>
              </a:rPr>
              <a:t> </a:t>
            </a:r>
            <a:r>
              <a:rPr lang="hu-HU" sz="4000" dirty="0" err="1">
                <a:solidFill>
                  <a:srgbClr val="003366"/>
                </a:solidFill>
                <a:effectLst>
                  <a:outerShdw blurRad="38100" dist="38100" dir="2700000" algn="tl">
                    <a:srgbClr val="C0C0C0"/>
                  </a:outerShdw>
                </a:effectLst>
                <a:latin typeface="Calibri" pitchFamily="34" charset="0"/>
              </a:rPr>
              <a:t>axis</a:t>
            </a:r>
            <a:r>
              <a:rPr lang="hu-HU" sz="4000" dirty="0">
                <a:solidFill>
                  <a:srgbClr val="003366"/>
                </a:solidFill>
                <a:effectLst>
                  <a:outerShdw blurRad="38100" dist="38100" dir="2700000" algn="tl">
                    <a:srgbClr val="C0C0C0"/>
                  </a:outerShdw>
                </a:effectLst>
                <a:latin typeface="Calibri" pitchFamily="34" charset="0"/>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2" descr="M9780323053853-006-f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1775" y="3422650"/>
            <a:ext cx="4340225" cy="2835275"/>
          </a:xfrm>
          <a:prstGeom prst="rect">
            <a:avLst/>
          </a:prstGeom>
          <a:noFill/>
          <a:ln w="9525">
            <a:solidFill>
              <a:schemeClr val="tx1"/>
            </a:solidFill>
            <a:miter lim="800000"/>
            <a:headEnd/>
            <a:tailEnd/>
          </a:ln>
        </p:spPr>
      </p:pic>
      <p:sp>
        <p:nvSpPr>
          <p:cNvPr id="40963" name="Text Box 3"/>
          <p:cNvSpPr txBox="1">
            <a:spLocks noChangeArrowheads="1"/>
          </p:cNvSpPr>
          <p:nvPr/>
        </p:nvSpPr>
        <p:spPr bwMode="auto">
          <a:xfrm>
            <a:off x="647700" y="6257925"/>
            <a:ext cx="7848600" cy="457200"/>
          </a:xfrm>
          <a:prstGeom prst="rect">
            <a:avLst/>
          </a:prstGeom>
          <a:solidFill>
            <a:schemeClr val="bg1">
              <a:alpha val="38039"/>
            </a:schemeClr>
          </a:solidFill>
          <a:ln w="12700">
            <a:noFill/>
            <a:miter lim="800000"/>
            <a:headEnd/>
            <a:tailEnd/>
          </a:ln>
        </p:spPr>
        <p:txBody>
          <a:bodyPr anchor="ctr">
            <a:spAutoFit/>
          </a:bodyPr>
          <a:lstStyle/>
          <a:p>
            <a:pPr eaLnBrk="0" hangingPunct="0"/>
            <a:r>
              <a:rPr lang="en-US" sz="1200" dirty="0">
                <a:latin typeface="Arial" charset="0"/>
              </a:rPr>
              <a:t>Figure 6-1 Early stages in the formation of the human central nervous system. A, At 18 days. B, At 20 days. C, At 22 days. D, At 23 days.</a:t>
            </a:r>
          </a:p>
        </p:txBody>
      </p:sp>
      <p:sp>
        <p:nvSpPr>
          <p:cNvPr id="40964"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latin typeface="Arial" charset="0"/>
              </a:rPr>
              <a:t>Downloaded from: StudentConsult (on 8 February 2011 04:16 PM)</a:t>
            </a:r>
          </a:p>
        </p:txBody>
      </p:sp>
      <p:sp>
        <p:nvSpPr>
          <p:cNvPr id="40965"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latin typeface="Arial" charset="0"/>
              </a:rPr>
              <a:t>© 2005 Elsevier </a:t>
            </a:r>
          </a:p>
        </p:txBody>
      </p:sp>
      <p:pic>
        <p:nvPicPr>
          <p:cNvPr id="40966" name="Picture 7" descr="M9780323053853-006-f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7900" y="2362200"/>
            <a:ext cx="4103688" cy="3895725"/>
          </a:xfrm>
          <a:prstGeom prst="rect">
            <a:avLst/>
          </a:prstGeom>
          <a:noFill/>
          <a:ln w="9525">
            <a:solidFill>
              <a:schemeClr val="tx1"/>
            </a:solidFill>
            <a:miter lim="800000"/>
            <a:headEnd/>
            <a:tailEnd/>
          </a:ln>
        </p:spPr>
      </p:pic>
      <p:pic>
        <p:nvPicPr>
          <p:cNvPr id="95233" name="Picture 1" descr="P:\allimages larsen\F9780443068119-003-f00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5536" y="188640"/>
            <a:ext cx="3903213" cy="3015232"/>
          </a:xfrm>
          <a:prstGeom prst="rect">
            <a:avLst/>
          </a:prstGeom>
          <a:noFill/>
        </p:spPr>
      </p:pic>
      <p:pic>
        <p:nvPicPr>
          <p:cNvPr id="8" name="Picture 2" descr="P:\allimages larsen\F9780443068119-003-f02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0" y="99966"/>
            <a:ext cx="1800701" cy="2541312"/>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03800" y="3898900"/>
            <a:ext cx="3743325" cy="2627313"/>
          </a:xfrm>
          <a:prstGeom prst="rect">
            <a:avLst/>
          </a:prstGeom>
          <a:noFill/>
          <a:ln w="9525">
            <a:noFill/>
            <a:miter lim="800000"/>
            <a:headEnd/>
            <a:tailEnd/>
          </a:ln>
        </p:spPr>
      </p:pic>
      <p:pic>
        <p:nvPicPr>
          <p:cNvPr id="4915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288" y="1989138"/>
            <a:ext cx="5808662" cy="2220912"/>
          </a:xfrm>
          <a:prstGeom prst="rect">
            <a:avLst/>
          </a:prstGeom>
          <a:noFill/>
          <a:ln w="9525">
            <a:noFill/>
            <a:miter lim="800000"/>
            <a:headEnd/>
            <a:tailEnd/>
          </a:ln>
        </p:spPr>
      </p:pic>
      <p:pic>
        <p:nvPicPr>
          <p:cNvPr id="4915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288" y="295275"/>
            <a:ext cx="5670550" cy="1549400"/>
          </a:xfrm>
          <a:prstGeom prst="rect">
            <a:avLst/>
          </a:prstGeom>
          <a:noFill/>
          <a:ln w="9525">
            <a:noFill/>
            <a:miter lim="800000"/>
            <a:headEnd/>
            <a:tailEnd/>
          </a:ln>
        </p:spPr>
      </p:pic>
      <p:pic>
        <p:nvPicPr>
          <p:cNvPr id="4915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5288" y="6145213"/>
            <a:ext cx="4608512" cy="392112"/>
          </a:xfrm>
          <a:prstGeom prst="rect">
            <a:avLst/>
          </a:prstGeom>
          <a:noFill/>
          <a:ln w="9525">
            <a:noFill/>
            <a:miter lim="800000"/>
            <a:headEnd/>
            <a:tailEnd/>
          </a:ln>
        </p:spPr>
      </p:pic>
      <p:sp>
        <p:nvSpPr>
          <p:cNvPr id="6" name="Téglalap 5"/>
          <p:cNvSpPr/>
          <p:nvPr/>
        </p:nvSpPr>
        <p:spPr>
          <a:xfrm>
            <a:off x="251520" y="4941168"/>
            <a:ext cx="4572000" cy="738664"/>
          </a:xfrm>
          <a:prstGeom prst="rect">
            <a:avLst/>
          </a:prstGeom>
          <a:ln w="3175">
            <a:solidFill>
              <a:schemeClr val="tx1"/>
            </a:solidFill>
          </a:ln>
        </p:spPr>
        <p:txBody>
          <a:bodyPr>
            <a:spAutoFit/>
          </a:bodyPr>
          <a:lstStyle/>
          <a:p>
            <a:pPr algn="l"/>
            <a:r>
              <a:rPr lang="hu-HU" sz="1400" dirty="0" err="1">
                <a:latin typeface="Calibri" pitchFamily="34" charset="0"/>
              </a:rPr>
              <a:t>Neural</a:t>
            </a:r>
            <a:r>
              <a:rPr lang="hu-HU" sz="1400" dirty="0">
                <a:latin typeface="Calibri" pitchFamily="34" charset="0"/>
              </a:rPr>
              <a:t> </a:t>
            </a:r>
            <a:r>
              <a:rPr lang="hu-HU" sz="1400" dirty="0" err="1">
                <a:latin typeface="Calibri" pitchFamily="34" charset="0"/>
              </a:rPr>
              <a:t>tube</a:t>
            </a:r>
            <a:r>
              <a:rPr lang="hu-HU" sz="1400" dirty="0">
                <a:latin typeface="Calibri" pitchFamily="34" charset="0"/>
              </a:rPr>
              <a:t> </a:t>
            </a:r>
            <a:r>
              <a:rPr lang="hu-HU" sz="1400" dirty="0" err="1">
                <a:latin typeface="Calibri" pitchFamily="34" charset="0"/>
              </a:rPr>
              <a:t>closure</a:t>
            </a:r>
            <a:r>
              <a:rPr lang="hu-HU" sz="1400" dirty="0">
                <a:latin typeface="Calibri" pitchFamily="34" charset="0"/>
              </a:rPr>
              <a:t>:</a:t>
            </a:r>
          </a:p>
          <a:p>
            <a:pPr algn="l"/>
            <a:r>
              <a:rPr lang="hu-HU" sz="1400" dirty="0">
                <a:latin typeface="Calibri" pitchFamily="34" charset="0"/>
              </a:rPr>
              <a:t>http://www.youtube.com/watch?feature=endscreen&amp;NR=1&amp;v=ZcAAsr_8vOE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Text Box 3"/>
          <p:cNvSpPr txBox="1">
            <a:spLocks noChangeArrowheads="1"/>
          </p:cNvSpPr>
          <p:nvPr/>
        </p:nvSpPr>
        <p:spPr bwMode="auto">
          <a:xfrm>
            <a:off x="142875" y="101600"/>
            <a:ext cx="8821738" cy="519113"/>
          </a:xfrm>
          <a:prstGeom prst="rect">
            <a:avLst/>
          </a:prstGeom>
          <a:noFill/>
          <a:ln w="9525">
            <a:noFill/>
            <a:miter lim="800000"/>
            <a:headEnd/>
            <a:tailEnd/>
          </a:ln>
        </p:spPr>
        <p:txBody>
          <a:bodyPr>
            <a:spAutoFit/>
          </a:bodyPr>
          <a:lstStyle/>
          <a:p>
            <a:pPr eaLnBrk="0" hangingPunct="0"/>
            <a:r>
              <a:rPr lang="hu-HU" sz="2800" dirty="0" err="1">
                <a:solidFill>
                  <a:schemeClr val="accent2"/>
                </a:solidFill>
                <a:latin typeface="Calibri" pitchFamily="34" charset="0"/>
              </a:rPr>
              <a:t>Cranio-caudal</a:t>
            </a:r>
            <a:r>
              <a:rPr lang="hu-HU" sz="2800" dirty="0">
                <a:solidFill>
                  <a:schemeClr val="accent2"/>
                </a:solidFill>
                <a:latin typeface="Calibri" pitchFamily="34" charset="0"/>
              </a:rPr>
              <a:t> </a:t>
            </a:r>
            <a:r>
              <a:rPr lang="hu-HU" sz="2800" dirty="0" err="1">
                <a:solidFill>
                  <a:schemeClr val="accent2"/>
                </a:solidFill>
                <a:latin typeface="Calibri" pitchFamily="34" charset="0"/>
              </a:rPr>
              <a:t>differentiation</a:t>
            </a:r>
            <a:endParaRPr lang="hu-HU" sz="2800" b="1" dirty="0">
              <a:solidFill>
                <a:schemeClr val="accent2"/>
              </a:solidFill>
              <a:latin typeface="Calibri" pitchFamily="34" charset="0"/>
            </a:endParaRPr>
          </a:p>
        </p:txBody>
      </p:sp>
      <p:pic>
        <p:nvPicPr>
          <p:cNvPr id="4101"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23320" t="2913" r="20410" b="12405"/>
          <a:stretch>
            <a:fillRect/>
          </a:stretch>
        </p:blipFill>
        <p:spPr bwMode="auto">
          <a:xfrm>
            <a:off x="4356100" y="3514725"/>
            <a:ext cx="2087563" cy="2492375"/>
          </a:xfrm>
          <a:prstGeom prst="rect">
            <a:avLst/>
          </a:prstGeom>
          <a:noFill/>
          <a:ln w="9525">
            <a:noFill/>
            <a:miter lim="800000"/>
            <a:headEnd/>
            <a:tailEnd/>
          </a:ln>
        </p:spPr>
      </p:pic>
      <p:pic>
        <p:nvPicPr>
          <p:cNvPr id="410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3663" y="3502025"/>
            <a:ext cx="2520950" cy="2303463"/>
          </a:xfrm>
          <a:prstGeom prst="rect">
            <a:avLst/>
          </a:prstGeom>
          <a:noFill/>
          <a:ln w="9525">
            <a:noFill/>
            <a:miter lim="800000"/>
            <a:headEnd/>
            <a:tailEnd/>
          </a:ln>
        </p:spPr>
      </p:pic>
      <p:pic>
        <p:nvPicPr>
          <p:cNvPr id="4103"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30413" y="3429000"/>
            <a:ext cx="1479550" cy="3233738"/>
          </a:xfrm>
          <a:prstGeom prst="rect">
            <a:avLst/>
          </a:prstGeom>
          <a:noFill/>
          <a:ln w="9525">
            <a:noFill/>
            <a:miter lim="800000"/>
            <a:headEnd/>
            <a:tailEnd/>
          </a:ln>
        </p:spPr>
      </p:pic>
      <p:pic>
        <p:nvPicPr>
          <p:cNvPr id="4104"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5900" y="3429000"/>
            <a:ext cx="1587500" cy="3233738"/>
          </a:xfrm>
          <a:prstGeom prst="rect">
            <a:avLst/>
          </a:prstGeom>
          <a:noFill/>
          <a:ln w="9525">
            <a:noFill/>
            <a:miter lim="800000"/>
            <a:headEnd/>
            <a:tailEnd/>
          </a:ln>
        </p:spPr>
      </p:pic>
      <p:pic>
        <p:nvPicPr>
          <p:cNvPr id="4098" name="Picture 9"/>
          <p:cNvPicPr>
            <a:picLocks noChangeAspect="1" noChangeArrowheads="1"/>
          </p:cNvPicPr>
          <p:nvPr/>
        </p:nvPicPr>
        <p:blipFill>
          <a:blip r:embed="rId6" cstate="print"/>
          <a:srcRect/>
          <a:stretch>
            <a:fillRect/>
          </a:stretch>
        </p:blipFill>
        <p:spPr bwMode="auto">
          <a:xfrm>
            <a:off x="1692275" y="549275"/>
            <a:ext cx="5688013" cy="3038475"/>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descr="M9780323053853-011-f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6925" y="901700"/>
            <a:ext cx="5010150" cy="5197475"/>
          </a:xfrm>
          <a:prstGeom prst="rect">
            <a:avLst/>
          </a:prstGeom>
          <a:noFill/>
          <a:ln w="9525">
            <a:solidFill>
              <a:schemeClr val="tx1"/>
            </a:solidFill>
            <a:miter lim="800000"/>
            <a:headEnd/>
            <a:tailEnd/>
          </a:ln>
        </p:spPr>
      </p:pic>
      <p:sp>
        <p:nvSpPr>
          <p:cNvPr id="50179" name="Text Box 3"/>
          <p:cNvSpPr txBox="1">
            <a:spLocks noChangeArrowheads="1"/>
          </p:cNvSpPr>
          <p:nvPr/>
        </p:nvSpPr>
        <p:spPr bwMode="auto">
          <a:xfrm>
            <a:off x="647700" y="6270625"/>
            <a:ext cx="7848600" cy="274638"/>
          </a:xfrm>
          <a:prstGeom prst="rect">
            <a:avLst/>
          </a:prstGeom>
          <a:solidFill>
            <a:schemeClr val="bg1">
              <a:alpha val="38039"/>
            </a:schemeClr>
          </a:solidFill>
          <a:ln w="12700">
            <a:noFill/>
            <a:miter lim="800000"/>
            <a:headEnd/>
            <a:tailEnd/>
          </a:ln>
        </p:spPr>
        <p:txBody>
          <a:bodyPr anchor="ctr">
            <a:spAutoFit/>
          </a:bodyPr>
          <a:lstStyle/>
          <a:p>
            <a:pPr eaLnBrk="0" hangingPunct="0"/>
            <a:r>
              <a:rPr lang="en-US" sz="1200" dirty="0">
                <a:latin typeface="Calibri" panose="020F0502020204030204" pitchFamily="34" charset="0"/>
              </a:rPr>
              <a:t>Figure 11-2 Increasing levels of complexity of the developing human brain.</a:t>
            </a:r>
          </a:p>
        </p:txBody>
      </p:sp>
      <p:sp>
        <p:nvSpPr>
          <p:cNvPr id="50180"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latin typeface="Arial" charset="0"/>
              </a:rPr>
              <a:t>Downloaded from: StudentConsult (on 8 February 2011 04:21 PM)</a:t>
            </a:r>
          </a:p>
        </p:txBody>
      </p:sp>
      <p:sp>
        <p:nvSpPr>
          <p:cNvPr id="50181"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latin typeface="Arial" charset="0"/>
              </a:rPr>
              <a:t>© 2005 Elsevier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l="6783" t="7425" r="56657"/>
          <a:stretch>
            <a:fillRect/>
          </a:stretch>
        </p:blipFill>
        <p:spPr bwMode="auto">
          <a:xfrm>
            <a:off x="2484438" y="911225"/>
            <a:ext cx="3341687" cy="5686425"/>
          </a:xfrm>
          <a:prstGeom prst="rect">
            <a:avLst/>
          </a:prstGeom>
          <a:noFill/>
          <a:ln w="9525">
            <a:noFill/>
            <a:miter lim="800000"/>
            <a:headEnd/>
            <a:tailEnd/>
          </a:ln>
        </p:spPr>
      </p:pic>
      <p:sp>
        <p:nvSpPr>
          <p:cNvPr id="51203" name="Rectangle 8"/>
          <p:cNvSpPr>
            <a:spLocks noChangeArrowheads="1"/>
          </p:cNvSpPr>
          <p:nvPr/>
        </p:nvSpPr>
        <p:spPr bwMode="auto">
          <a:xfrm>
            <a:off x="4897288" y="908596"/>
            <a:ext cx="1258888" cy="4392612"/>
          </a:xfrm>
          <a:prstGeom prst="rect">
            <a:avLst/>
          </a:prstGeom>
          <a:solidFill>
            <a:schemeClr val="bg1"/>
          </a:solidFill>
          <a:ln w="9525">
            <a:noFill/>
            <a:miter lim="800000"/>
            <a:headEnd/>
            <a:tailEnd/>
          </a:ln>
        </p:spPr>
        <p:txBody>
          <a:bodyPr wrap="none" anchor="ctr"/>
          <a:lstStyle/>
          <a:p>
            <a:pPr eaLnBrk="0" hangingPunct="0"/>
            <a:endParaRPr lang="en-US" sz="2400">
              <a:latin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91863" y="1495753"/>
            <a:ext cx="3307268" cy="3125924"/>
          </a:xfrm>
          <a:prstGeom prst="rect">
            <a:avLst/>
          </a:prstGeom>
        </p:spPr>
      </p:pic>
      <p:sp>
        <p:nvSpPr>
          <p:cNvPr id="3" name="Téglalap 2"/>
          <p:cNvSpPr/>
          <p:nvPr/>
        </p:nvSpPr>
        <p:spPr>
          <a:xfrm>
            <a:off x="653715" y="822782"/>
            <a:ext cx="3354114" cy="4524315"/>
          </a:xfrm>
          <a:prstGeom prst="rect">
            <a:avLst/>
          </a:prstGeom>
        </p:spPr>
        <p:txBody>
          <a:bodyPr wrap="square">
            <a:spAutoFit/>
          </a:bodyPr>
          <a:lstStyle/>
          <a:p>
            <a:pPr algn="l" defTabSz="685800">
              <a:defRPr/>
            </a:pPr>
            <a:r>
              <a:rPr lang="hu-HU" sz="1600" b="1" dirty="0">
                <a:solidFill>
                  <a:srgbClr val="C00000"/>
                </a:solidFill>
                <a:latin typeface="Calibri" panose="020F0502020204030204" pitchFamily="34" charset="0"/>
              </a:rPr>
              <a:t>The </a:t>
            </a:r>
            <a:r>
              <a:rPr lang="hu-HU" sz="1600" b="1" dirty="0" err="1">
                <a:solidFill>
                  <a:srgbClr val="C00000"/>
                </a:solidFill>
                <a:latin typeface="Calibri" panose="020F0502020204030204" pitchFamily="34" charset="0"/>
              </a:rPr>
              <a:t>anterior</a:t>
            </a:r>
            <a:r>
              <a:rPr lang="hu-HU" sz="1600" b="1" dirty="0">
                <a:solidFill>
                  <a:srgbClr val="C00000"/>
                </a:solidFill>
                <a:latin typeface="Calibri" panose="020F0502020204030204" pitchFamily="34" charset="0"/>
              </a:rPr>
              <a:t> </a:t>
            </a:r>
            <a:r>
              <a:rPr lang="hu-HU" sz="1600" b="1" dirty="0" err="1">
                <a:solidFill>
                  <a:srgbClr val="C00000"/>
                </a:solidFill>
                <a:latin typeface="Calibri" panose="020F0502020204030204" pitchFamily="34" charset="0"/>
              </a:rPr>
              <a:t>visceral</a:t>
            </a:r>
            <a:r>
              <a:rPr lang="hu-HU" sz="1600" b="1" dirty="0">
                <a:solidFill>
                  <a:srgbClr val="C00000"/>
                </a:solidFill>
                <a:latin typeface="Calibri" panose="020F0502020204030204" pitchFamily="34" charset="0"/>
              </a:rPr>
              <a:t> </a:t>
            </a:r>
            <a:r>
              <a:rPr lang="hu-HU" sz="1600" b="1" dirty="0" err="1">
                <a:solidFill>
                  <a:srgbClr val="C00000"/>
                </a:solidFill>
                <a:latin typeface="Calibri" panose="020F0502020204030204" pitchFamily="34" charset="0"/>
              </a:rPr>
              <a:t>endoderm</a:t>
            </a:r>
            <a:r>
              <a:rPr lang="hu-HU" sz="1600" b="1" dirty="0">
                <a:solidFill>
                  <a:srgbClr val="C00000"/>
                </a:solidFill>
                <a:latin typeface="Calibri" panose="020F0502020204030204" pitchFamily="34" charset="0"/>
              </a:rPr>
              <a:t> </a:t>
            </a:r>
            <a:r>
              <a:rPr lang="hu-HU" sz="1600" dirty="0" err="1">
                <a:solidFill>
                  <a:srgbClr val="0070C0"/>
                </a:solidFill>
                <a:latin typeface="Calibri" panose="020F0502020204030204" pitchFamily="34" charset="0"/>
              </a:rPr>
              <a:t>soon</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begins</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to</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induce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much</a:t>
            </a:r>
            <a:r>
              <a:rPr lang="hu-HU" sz="1600" dirty="0">
                <a:solidFill>
                  <a:srgbClr val="0070C0"/>
                </a:solidFill>
                <a:latin typeface="Calibri" panose="020F0502020204030204" pitchFamily="34" charset="0"/>
              </a:rPr>
              <a:t> of </a:t>
            </a:r>
            <a:r>
              <a:rPr lang="hu-HU" sz="1600" dirty="0" err="1">
                <a:solidFill>
                  <a:srgbClr val="0070C0"/>
                </a:solidFill>
                <a:latin typeface="Calibri" panose="020F0502020204030204" pitchFamily="34" charset="0"/>
              </a:rPr>
              <a:t>the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head</a:t>
            </a:r>
            <a:r>
              <a:rPr lang="hu-HU" sz="1600" dirty="0">
                <a:solidFill>
                  <a:srgbClr val="0070C0"/>
                </a:solidFill>
                <a:latin typeface="Calibri" panose="020F0502020204030204" pitchFamily="34" charset="0"/>
              </a:rPr>
              <a:t> and </a:t>
            </a:r>
            <a:r>
              <a:rPr lang="hu-HU" sz="1600" dirty="0" err="1">
                <a:solidFill>
                  <a:srgbClr val="0070C0"/>
                </a:solidFill>
                <a:latin typeface="Calibri" panose="020F0502020204030204" pitchFamily="34" charset="0"/>
              </a:rPr>
              <a:t>forebrain</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and</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inhibits</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the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formation</a:t>
            </a:r>
            <a:r>
              <a:rPr lang="hu-HU" sz="1600" dirty="0">
                <a:solidFill>
                  <a:srgbClr val="0070C0"/>
                </a:solidFill>
                <a:latin typeface="Calibri" panose="020F0502020204030204" pitchFamily="34" charset="0"/>
              </a:rPr>
              <a:t> of </a:t>
            </a:r>
            <a:r>
              <a:rPr lang="hu-HU" sz="1600" dirty="0" err="1">
                <a:solidFill>
                  <a:srgbClr val="0070C0"/>
                </a:solidFill>
                <a:latin typeface="Calibri" panose="020F0502020204030204" pitchFamily="34" charset="0"/>
              </a:rPr>
              <a:t>posterior</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structures</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In</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the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posterior</a:t>
            </a:r>
            <a:r>
              <a:rPr lang="hu-HU" sz="1600" dirty="0">
                <a:solidFill>
                  <a:srgbClr val="0070C0"/>
                </a:solidFill>
                <a:latin typeface="Calibri" panose="020F0502020204030204" pitchFamily="34" charset="0"/>
              </a:rPr>
              <a:t> part of </a:t>
            </a:r>
            <a:r>
              <a:rPr lang="hu-HU" sz="1600" dirty="0" err="1">
                <a:solidFill>
                  <a:srgbClr val="0070C0"/>
                </a:solidFill>
                <a:latin typeface="Calibri" panose="020F0502020204030204" pitchFamily="34" charset="0"/>
              </a:rPr>
              <a:t>the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epiblast</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nodal</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signaling</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activity</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stimulates</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the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formation</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of</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the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primitive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streak</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which</a:t>
            </a:r>
            <a:r>
              <a:rPr lang="hu-HU" sz="1600" dirty="0">
                <a:solidFill>
                  <a:srgbClr val="0070C0"/>
                </a:solidFill>
                <a:latin typeface="Calibri" panose="020F0502020204030204" pitchFamily="34" charset="0"/>
              </a:rPr>
              <a:t> is </a:t>
            </a:r>
            <a:r>
              <a:rPr lang="hu-HU" sz="1600" dirty="0" err="1">
                <a:solidFill>
                  <a:srgbClr val="0070C0"/>
                </a:solidFill>
                <a:latin typeface="Calibri" panose="020F0502020204030204" pitchFamily="34" charset="0"/>
              </a:rPr>
              <a:t>the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focal</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point</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for</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gastrulation</a:t>
            </a:r>
            <a:r>
              <a:rPr lang="hu-HU" sz="1600" dirty="0">
                <a:solidFill>
                  <a:srgbClr val="0070C0"/>
                </a:solidFill>
                <a:latin typeface="Calibri" panose="020F0502020204030204" pitchFamily="34" charset="0"/>
              </a:rPr>
              <a:t> and </a:t>
            </a:r>
            <a:r>
              <a:rPr lang="hu-HU" sz="1600" dirty="0" err="1">
                <a:solidFill>
                  <a:srgbClr val="0070C0"/>
                </a:solidFill>
                <a:latin typeface="Calibri" panose="020F0502020204030204" pitchFamily="34" charset="0"/>
              </a:rPr>
              <a:t>germ</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layer</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formation</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After</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the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hypoblast</a:t>
            </a:r>
            <a:r>
              <a:rPr lang="hu-HU" sz="1600" dirty="0">
                <a:solidFill>
                  <a:srgbClr val="0070C0"/>
                </a:solidFill>
                <a:latin typeface="Calibri" panose="020F0502020204030204" pitchFamily="34" charset="0"/>
              </a:rPr>
              <a:t> has </a:t>
            </a:r>
            <a:r>
              <a:rPr lang="hu-HU" sz="1600" dirty="0" err="1">
                <a:solidFill>
                  <a:srgbClr val="0070C0"/>
                </a:solidFill>
                <a:latin typeface="Calibri" panose="020F0502020204030204" pitchFamily="34" charset="0"/>
              </a:rPr>
              <a:t>become</a:t>
            </a:r>
            <a:r>
              <a:rPr lang="hu-HU" sz="1600" dirty="0">
                <a:solidFill>
                  <a:srgbClr val="0070C0"/>
                </a:solidFill>
                <a:latin typeface="Calibri" panose="020F0502020204030204" pitchFamily="34" charset="0"/>
              </a:rPr>
              <a:t> a </a:t>
            </a:r>
            <a:r>
              <a:rPr lang="hu-HU" sz="1600" dirty="0" err="1">
                <a:solidFill>
                  <a:srgbClr val="0070C0"/>
                </a:solidFill>
                <a:latin typeface="Calibri" panose="020F0502020204030204" pitchFamily="34" charset="0"/>
              </a:rPr>
              <a:t>well-defined</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layer</a:t>
            </a:r>
            <a:r>
              <a:rPr lang="hu-HU" sz="1600" dirty="0">
                <a:solidFill>
                  <a:srgbClr val="0070C0"/>
                </a:solidFill>
                <a:latin typeface="Calibri" panose="020F0502020204030204" pitchFamily="34" charset="0"/>
              </a:rPr>
              <a:t>, and </a:t>
            </a:r>
            <a:r>
              <a:rPr lang="hu-HU" sz="1600" dirty="0" err="1">
                <a:solidFill>
                  <a:srgbClr val="0070C0"/>
                </a:solidFill>
                <a:latin typeface="Calibri" panose="020F0502020204030204" pitchFamily="34" charset="0"/>
              </a:rPr>
              <a:t>the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epiblast</a:t>
            </a:r>
            <a:r>
              <a:rPr lang="hu-HU" sz="1600" dirty="0">
                <a:solidFill>
                  <a:srgbClr val="0070C0"/>
                </a:solidFill>
                <a:latin typeface="Calibri" panose="020F0502020204030204" pitchFamily="34" charset="0"/>
              </a:rPr>
              <a:t> has </a:t>
            </a:r>
            <a:r>
              <a:rPr lang="hu-HU" sz="1600" dirty="0" err="1">
                <a:solidFill>
                  <a:srgbClr val="0070C0"/>
                </a:solidFill>
                <a:latin typeface="Calibri" panose="020F0502020204030204" pitchFamily="34" charset="0"/>
              </a:rPr>
              <a:t>taken</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on</a:t>
            </a:r>
            <a:r>
              <a:rPr lang="hu-HU" sz="1600" dirty="0">
                <a:solidFill>
                  <a:srgbClr val="0070C0"/>
                </a:solidFill>
                <a:latin typeface="Calibri" panose="020F0502020204030204" pitchFamily="34" charset="0"/>
              </a:rPr>
              <a:t> an </a:t>
            </a:r>
            <a:r>
              <a:rPr lang="hu-HU" sz="1600" dirty="0" err="1">
                <a:solidFill>
                  <a:srgbClr val="0070C0"/>
                </a:solidFill>
                <a:latin typeface="Calibri" panose="020F0502020204030204" pitchFamily="34" charset="0"/>
              </a:rPr>
              <a:t>epithelial</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configuration</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the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former</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inner</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cell</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mass</a:t>
            </a:r>
            <a:r>
              <a:rPr lang="hu-HU" sz="1600" dirty="0">
                <a:solidFill>
                  <a:srgbClr val="0070C0"/>
                </a:solidFill>
                <a:latin typeface="Calibri" panose="020F0502020204030204" pitchFamily="34" charset="0"/>
              </a:rPr>
              <a:t> is </a:t>
            </a:r>
            <a:r>
              <a:rPr lang="hu-HU" sz="1600" dirty="0" err="1">
                <a:solidFill>
                  <a:srgbClr val="0070C0"/>
                </a:solidFill>
                <a:latin typeface="Calibri" panose="020F0502020204030204" pitchFamily="34" charset="0"/>
              </a:rPr>
              <a:t>transformed</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into</a:t>
            </a:r>
            <a:r>
              <a:rPr lang="hu-HU" sz="1600" dirty="0">
                <a:solidFill>
                  <a:srgbClr val="0070C0"/>
                </a:solidFill>
                <a:latin typeface="Calibri" panose="020F0502020204030204" pitchFamily="34" charset="0"/>
              </a:rPr>
              <a:t> a </a:t>
            </a:r>
            <a:r>
              <a:rPr lang="hu-HU" sz="1600" b="1" dirty="0" err="1">
                <a:solidFill>
                  <a:srgbClr val="0070C0"/>
                </a:solidFill>
                <a:latin typeface="Calibri" panose="020F0502020204030204" pitchFamily="34" charset="0"/>
              </a:rPr>
              <a:t>bilaminar</a:t>
            </a:r>
            <a:r>
              <a:rPr lang="hu-HU" sz="1600" b="1" dirty="0">
                <a:solidFill>
                  <a:srgbClr val="0070C0"/>
                </a:solidFill>
                <a:latin typeface="Calibri" panose="020F0502020204030204" pitchFamily="34" charset="0"/>
              </a:rPr>
              <a:t> </a:t>
            </a:r>
            <a:r>
              <a:rPr lang="hu-HU" sz="1600" b="1" dirty="0" err="1">
                <a:solidFill>
                  <a:srgbClr val="0070C0"/>
                </a:solidFill>
                <a:latin typeface="Calibri" panose="020F0502020204030204" pitchFamily="34" charset="0"/>
              </a:rPr>
              <a:t>disk</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with</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the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epiblast</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on</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the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dorsal</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surface</a:t>
            </a:r>
            <a:r>
              <a:rPr lang="hu-HU" sz="1600" dirty="0">
                <a:solidFill>
                  <a:srgbClr val="0070C0"/>
                </a:solidFill>
                <a:latin typeface="Calibri" panose="020F0502020204030204" pitchFamily="34" charset="0"/>
              </a:rPr>
              <a:t> and </a:t>
            </a:r>
            <a:r>
              <a:rPr lang="hu-HU" sz="1600" dirty="0" err="1">
                <a:solidFill>
                  <a:srgbClr val="0070C0"/>
                </a:solidFill>
                <a:latin typeface="Calibri" panose="020F0502020204030204" pitchFamily="34" charset="0"/>
              </a:rPr>
              <a:t>the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hypoblast</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on</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the</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ventral</a:t>
            </a:r>
            <a:r>
              <a:rPr lang="hu-HU" sz="1600" dirty="0">
                <a:solidFill>
                  <a:srgbClr val="0070C0"/>
                </a:solidFill>
                <a:latin typeface="Calibri" panose="020F0502020204030204" pitchFamily="34" charset="0"/>
              </a:rPr>
              <a:t> </a:t>
            </a:r>
            <a:r>
              <a:rPr lang="hu-HU" sz="1600" dirty="0" err="1">
                <a:solidFill>
                  <a:srgbClr val="0070C0"/>
                </a:solidFill>
                <a:latin typeface="Calibri" panose="020F0502020204030204" pitchFamily="34" charset="0"/>
              </a:rPr>
              <a:t>surface</a:t>
            </a:r>
            <a:r>
              <a:rPr lang="hu-HU" sz="1600" dirty="0">
                <a:solidFill>
                  <a:srgbClr val="0070C0"/>
                </a:solidFill>
                <a:latin typeface="Calibri" panose="020F0502020204030204" pitchFamily="34" charset="0"/>
              </a:rPr>
              <a:t>.</a:t>
            </a:r>
          </a:p>
          <a:p>
            <a:pPr algn="l"/>
            <a:endParaRPr lang="hu-HU" sz="1600" dirty="0">
              <a:solidFill>
                <a:srgbClr val="0070C0"/>
              </a:solidFill>
              <a:latin typeface="Calibri" panose="020F0502020204030204" pitchFamily="34" charset="0"/>
            </a:endParaRPr>
          </a:p>
        </p:txBody>
      </p:sp>
      <p:pic>
        <p:nvPicPr>
          <p:cNvPr id="4" name="Kép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2080" y="5013176"/>
            <a:ext cx="2960915" cy="1379647"/>
          </a:xfrm>
          <a:prstGeom prst="rect">
            <a:avLst/>
          </a:prstGeom>
          <a:ln>
            <a:solidFill>
              <a:schemeClr val="accent1"/>
            </a:solidFill>
          </a:ln>
        </p:spPr>
      </p:pic>
      <p:sp>
        <p:nvSpPr>
          <p:cNvPr id="5" name="Téglalap 4"/>
          <p:cNvSpPr/>
          <p:nvPr/>
        </p:nvSpPr>
        <p:spPr>
          <a:xfrm>
            <a:off x="8060366" y="2654520"/>
            <a:ext cx="784824" cy="1967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684156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3" descr="M9780323053853-006-f00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2988" y="2348880"/>
            <a:ext cx="6350000" cy="2016125"/>
          </a:xfrm>
          <a:prstGeom prst="rect">
            <a:avLst/>
          </a:prstGeom>
          <a:noFill/>
          <a:ln w="9525">
            <a:solidFill>
              <a:schemeClr val="tx1"/>
            </a:solidFill>
            <a:miter lim="800000"/>
            <a:headEnd/>
            <a:tailEnd/>
          </a:ln>
        </p:spPr>
      </p:pic>
      <p:sp>
        <p:nvSpPr>
          <p:cNvPr id="3" name="Text Box 7"/>
          <p:cNvSpPr txBox="1">
            <a:spLocks noChangeArrowheads="1"/>
          </p:cNvSpPr>
          <p:nvPr/>
        </p:nvSpPr>
        <p:spPr bwMode="auto">
          <a:xfrm>
            <a:off x="431750" y="260648"/>
            <a:ext cx="8280400" cy="1784350"/>
          </a:xfrm>
          <a:prstGeom prst="rect">
            <a:avLst/>
          </a:prstGeom>
          <a:noFill/>
          <a:ln w="9525">
            <a:noFill/>
            <a:miter lim="800000"/>
            <a:headEnd/>
            <a:tailEnd/>
          </a:ln>
          <a:effectLst/>
        </p:spPr>
        <p:txBody>
          <a:bodyPr>
            <a:spAutoFit/>
          </a:bodyPr>
          <a:lstStyle/>
          <a:p>
            <a:pPr algn="l" eaLnBrk="0" hangingPunct="0">
              <a:spcBef>
                <a:spcPct val="50000"/>
              </a:spcBef>
              <a:defRPr/>
            </a:pPr>
            <a:r>
              <a:rPr lang="hu-HU" sz="2000" dirty="0" err="1">
                <a:solidFill>
                  <a:srgbClr val="006699"/>
                </a:solidFill>
                <a:effectLst>
                  <a:outerShdw blurRad="38100" dist="38100" dir="2700000" algn="tl">
                    <a:srgbClr val="C0C0C0"/>
                  </a:outerShdw>
                </a:effectLst>
                <a:latin typeface="Calibri" pitchFamily="34" charset="0"/>
              </a:rPr>
              <a:t>Ventral</a:t>
            </a:r>
            <a:r>
              <a:rPr lang="hu-HU" sz="2000" dirty="0">
                <a:solidFill>
                  <a:srgbClr val="006699"/>
                </a:solidFill>
                <a:effectLst>
                  <a:outerShdw blurRad="38100" dist="38100" dir="2700000" algn="tl">
                    <a:srgbClr val="C0C0C0"/>
                  </a:outerShdw>
                </a:effectLst>
                <a:latin typeface="Calibri" pitchFamily="34" charset="0"/>
              </a:rPr>
              <a:t> </a:t>
            </a:r>
            <a:r>
              <a:rPr lang="hu-HU" sz="2000" dirty="0" err="1">
                <a:solidFill>
                  <a:srgbClr val="006699"/>
                </a:solidFill>
                <a:effectLst>
                  <a:outerShdw blurRad="38100" dist="38100" dir="2700000" algn="tl">
                    <a:srgbClr val="C0C0C0"/>
                  </a:outerShdw>
                </a:effectLst>
                <a:latin typeface="Calibri" pitchFamily="34" charset="0"/>
              </a:rPr>
              <a:t>induction</a:t>
            </a:r>
            <a:r>
              <a:rPr lang="hu-HU" sz="2000" dirty="0">
                <a:solidFill>
                  <a:srgbClr val="006699"/>
                </a:solidFill>
                <a:effectLst>
                  <a:outerShdw blurRad="38100" dist="38100" dir="2700000" algn="tl">
                    <a:srgbClr val="C0C0C0"/>
                  </a:outerShdw>
                </a:effectLst>
                <a:latin typeface="Calibri" pitchFamily="34" charset="0"/>
              </a:rPr>
              <a:t> </a:t>
            </a:r>
            <a:r>
              <a:rPr lang="hu-HU" sz="2000" dirty="0" err="1">
                <a:solidFill>
                  <a:srgbClr val="006699"/>
                </a:solidFill>
                <a:effectLst>
                  <a:outerShdw blurRad="38100" dist="38100" dir="2700000" algn="tl">
                    <a:srgbClr val="C0C0C0"/>
                  </a:outerShdw>
                </a:effectLst>
                <a:latin typeface="Calibri" pitchFamily="34" charset="0"/>
              </a:rPr>
              <a:t>from</a:t>
            </a:r>
            <a:r>
              <a:rPr lang="hu-HU" sz="2000" dirty="0">
                <a:solidFill>
                  <a:srgbClr val="006699"/>
                </a:solidFill>
                <a:effectLst>
                  <a:outerShdw blurRad="38100" dist="38100" dir="2700000" algn="tl">
                    <a:srgbClr val="C0C0C0"/>
                  </a:outerShdw>
                </a:effectLst>
                <a:latin typeface="Calibri" pitchFamily="34" charset="0"/>
              </a:rPr>
              <a:t> AVE and </a:t>
            </a:r>
            <a:r>
              <a:rPr lang="hu-HU" sz="2000" dirty="0" err="1">
                <a:solidFill>
                  <a:srgbClr val="006699"/>
                </a:solidFill>
                <a:effectLst>
                  <a:outerShdw blurRad="38100" dist="38100" dir="2700000" algn="tl">
                    <a:srgbClr val="C0C0C0"/>
                  </a:outerShdw>
                </a:effectLst>
                <a:latin typeface="Calibri" pitchFamily="34" charset="0"/>
              </a:rPr>
              <a:t>prechorda</a:t>
            </a:r>
            <a:r>
              <a:rPr lang="hu-HU" sz="2000" dirty="0">
                <a:solidFill>
                  <a:srgbClr val="006699"/>
                </a:solidFill>
                <a:effectLst>
                  <a:outerShdw blurRad="38100" dist="38100" dir="2700000" algn="tl">
                    <a:srgbClr val="C0C0C0"/>
                  </a:outerShdw>
                </a:effectLst>
                <a:latin typeface="Calibri" pitchFamily="34" charset="0"/>
              </a:rPr>
              <a:t> </a:t>
            </a:r>
            <a:r>
              <a:rPr lang="hu-HU" sz="2000" dirty="0" err="1">
                <a:solidFill>
                  <a:srgbClr val="006699"/>
                </a:solidFill>
                <a:effectLst>
                  <a:outerShdw blurRad="38100" dist="38100" dir="2700000" algn="tl">
                    <a:srgbClr val="C0C0C0"/>
                  </a:outerShdw>
                </a:effectLst>
                <a:latin typeface="Calibri" pitchFamily="34" charset="0"/>
              </a:rPr>
              <a:t>in</a:t>
            </a:r>
            <a:r>
              <a:rPr lang="hu-HU" sz="2000" dirty="0">
                <a:solidFill>
                  <a:srgbClr val="006699"/>
                </a:solidFill>
                <a:effectLst>
                  <a:outerShdw blurRad="38100" dist="38100" dir="2700000" algn="tl">
                    <a:srgbClr val="C0C0C0"/>
                  </a:outerShdw>
                </a:effectLst>
                <a:latin typeface="Calibri" pitchFamily="34" charset="0"/>
              </a:rPr>
              <a:t> </a:t>
            </a:r>
            <a:r>
              <a:rPr lang="hu-HU" sz="2000" dirty="0" err="1">
                <a:solidFill>
                  <a:srgbClr val="006699"/>
                </a:solidFill>
                <a:effectLst>
                  <a:outerShdw blurRad="38100" dist="38100" dir="2700000" algn="tl">
                    <a:srgbClr val="C0C0C0"/>
                  </a:outerShdw>
                </a:effectLst>
                <a:latin typeface="Calibri" pitchFamily="34" charset="0"/>
              </a:rPr>
              <a:t>the</a:t>
            </a:r>
            <a:r>
              <a:rPr lang="hu-HU" sz="2000" dirty="0">
                <a:solidFill>
                  <a:srgbClr val="006699"/>
                </a:solidFill>
                <a:effectLst>
                  <a:outerShdw blurRad="38100" dist="38100" dir="2700000" algn="tl">
                    <a:srgbClr val="C0C0C0"/>
                  </a:outerShdw>
                </a:effectLst>
                <a:latin typeface="Calibri" pitchFamily="34" charset="0"/>
              </a:rPr>
              <a:t> </a:t>
            </a:r>
            <a:r>
              <a:rPr lang="hu-HU" sz="2000" dirty="0" err="1">
                <a:solidFill>
                  <a:srgbClr val="006699"/>
                </a:solidFill>
                <a:effectLst>
                  <a:outerShdw blurRad="38100" dist="38100" dir="2700000" algn="tl">
                    <a:srgbClr val="C0C0C0"/>
                  </a:outerShdw>
                </a:effectLst>
                <a:latin typeface="Calibri" pitchFamily="34" charset="0"/>
              </a:rPr>
              <a:t>head</a:t>
            </a:r>
            <a:r>
              <a:rPr lang="hu-HU" sz="2000" dirty="0">
                <a:solidFill>
                  <a:srgbClr val="006699"/>
                </a:solidFill>
                <a:effectLst>
                  <a:outerShdw blurRad="38100" dist="38100" dir="2700000" algn="tl">
                    <a:srgbClr val="C0C0C0"/>
                  </a:outerShdw>
                </a:effectLst>
                <a:latin typeface="Calibri" pitchFamily="34" charset="0"/>
              </a:rPr>
              <a:t> </a:t>
            </a:r>
            <a:r>
              <a:rPr lang="hu-HU" sz="2000" dirty="0" err="1">
                <a:solidFill>
                  <a:srgbClr val="006699"/>
                </a:solidFill>
                <a:effectLst>
                  <a:outerShdw blurRad="38100" dist="38100" dir="2700000" algn="tl">
                    <a:srgbClr val="C0C0C0"/>
                  </a:outerShdw>
                </a:effectLst>
                <a:latin typeface="Calibri" pitchFamily="34" charset="0"/>
              </a:rPr>
              <a:t>region</a:t>
            </a:r>
            <a:endParaRPr lang="hu-HU" sz="2000" dirty="0">
              <a:solidFill>
                <a:srgbClr val="006699"/>
              </a:solidFill>
              <a:effectLst>
                <a:outerShdw blurRad="38100" dist="38100" dir="2700000" algn="tl">
                  <a:srgbClr val="C0C0C0"/>
                </a:outerShdw>
              </a:effectLst>
              <a:latin typeface="Calibri" pitchFamily="34" charset="0"/>
            </a:endParaRPr>
          </a:p>
          <a:p>
            <a:pPr algn="l" eaLnBrk="0" hangingPunct="0">
              <a:spcBef>
                <a:spcPct val="50000"/>
              </a:spcBef>
              <a:defRPr/>
            </a:pPr>
            <a:r>
              <a:rPr lang="hu-HU" sz="2000" dirty="0">
                <a:solidFill>
                  <a:srgbClr val="006699"/>
                </a:solidFill>
                <a:effectLst>
                  <a:outerShdw blurRad="38100" dist="38100" dir="2700000" algn="tl">
                    <a:srgbClr val="C0C0C0"/>
                  </a:outerShdw>
                </a:effectLst>
                <a:latin typeface="Calibri" pitchFamily="34" charset="0"/>
              </a:rPr>
              <a:t>and </a:t>
            </a:r>
            <a:r>
              <a:rPr lang="hu-HU" sz="2000" dirty="0" err="1">
                <a:solidFill>
                  <a:srgbClr val="006699"/>
                </a:solidFill>
                <a:effectLst>
                  <a:outerShdw blurRad="38100" dist="38100" dir="2700000" algn="tl">
                    <a:srgbClr val="C0C0C0"/>
                  </a:outerShdw>
                </a:effectLst>
                <a:latin typeface="Calibri" pitchFamily="34" charset="0"/>
              </a:rPr>
              <a:t>from</a:t>
            </a:r>
            <a:r>
              <a:rPr lang="hu-HU" sz="2000" dirty="0">
                <a:solidFill>
                  <a:srgbClr val="006699"/>
                </a:solidFill>
                <a:effectLst>
                  <a:outerShdw blurRad="38100" dist="38100" dir="2700000" algn="tl">
                    <a:srgbClr val="C0C0C0"/>
                  </a:outerShdw>
                </a:effectLst>
                <a:latin typeface="Calibri" pitchFamily="34" charset="0"/>
              </a:rPr>
              <a:t> </a:t>
            </a:r>
            <a:r>
              <a:rPr lang="hu-HU" sz="2000" dirty="0" err="1">
                <a:solidFill>
                  <a:srgbClr val="006699"/>
                </a:solidFill>
                <a:effectLst>
                  <a:outerShdw blurRad="38100" dist="38100" dir="2700000" algn="tl">
                    <a:srgbClr val="C0C0C0"/>
                  </a:outerShdw>
                </a:effectLst>
                <a:latin typeface="Calibri" pitchFamily="34" charset="0"/>
              </a:rPr>
              <a:t>the</a:t>
            </a:r>
            <a:r>
              <a:rPr lang="hu-HU" sz="2000" dirty="0">
                <a:solidFill>
                  <a:srgbClr val="006699"/>
                </a:solidFill>
                <a:effectLst>
                  <a:outerShdw blurRad="38100" dist="38100" dir="2700000" algn="tl">
                    <a:srgbClr val="C0C0C0"/>
                  </a:outerShdw>
                </a:effectLst>
                <a:latin typeface="Calibri" pitchFamily="34" charset="0"/>
              </a:rPr>
              <a:t> </a:t>
            </a:r>
            <a:r>
              <a:rPr lang="hu-HU" sz="2000" dirty="0" err="1">
                <a:solidFill>
                  <a:srgbClr val="006699"/>
                </a:solidFill>
                <a:effectLst>
                  <a:outerShdw blurRad="38100" dist="38100" dir="2700000" algn="tl">
                    <a:srgbClr val="C0C0C0"/>
                  </a:outerShdw>
                </a:effectLst>
                <a:latin typeface="Calibri" pitchFamily="34" charset="0"/>
              </a:rPr>
              <a:t>notochord</a:t>
            </a:r>
            <a:r>
              <a:rPr lang="hu-HU" sz="2000" dirty="0">
                <a:solidFill>
                  <a:srgbClr val="006699"/>
                </a:solidFill>
                <a:effectLst>
                  <a:outerShdw blurRad="38100" dist="38100" dir="2700000" algn="tl">
                    <a:srgbClr val="C0C0C0"/>
                  </a:outerShdw>
                </a:effectLst>
                <a:latin typeface="Calibri" pitchFamily="34" charset="0"/>
              </a:rPr>
              <a:t> </a:t>
            </a:r>
            <a:r>
              <a:rPr lang="hu-HU" sz="2000" dirty="0" err="1">
                <a:solidFill>
                  <a:srgbClr val="006699"/>
                </a:solidFill>
                <a:effectLst>
                  <a:outerShdw blurRad="38100" dist="38100" dir="2700000" algn="tl">
                    <a:srgbClr val="C0C0C0"/>
                  </a:outerShdw>
                </a:effectLst>
                <a:latin typeface="Calibri" pitchFamily="34" charset="0"/>
              </a:rPr>
              <a:t>in</a:t>
            </a:r>
            <a:r>
              <a:rPr lang="hu-HU" sz="2000" dirty="0">
                <a:solidFill>
                  <a:srgbClr val="006699"/>
                </a:solidFill>
                <a:effectLst>
                  <a:outerShdw blurRad="38100" dist="38100" dir="2700000" algn="tl">
                    <a:srgbClr val="C0C0C0"/>
                  </a:outerShdw>
                </a:effectLst>
                <a:latin typeface="Calibri" pitchFamily="34" charset="0"/>
              </a:rPr>
              <a:t> </a:t>
            </a:r>
            <a:r>
              <a:rPr lang="hu-HU" sz="2000" dirty="0" err="1">
                <a:solidFill>
                  <a:srgbClr val="006699"/>
                </a:solidFill>
                <a:effectLst>
                  <a:outerShdw blurRad="38100" dist="38100" dir="2700000" algn="tl">
                    <a:srgbClr val="C0C0C0"/>
                  </a:outerShdw>
                </a:effectLst>
                <a:latin typeface="Calibri" pitchFamily="34" charset="0"/>
              </a:rPr>
              <a:t>the</a:t>
            </a:r>
            <a:r>
              <a:rPr lang="hu-HU" sz="2000" dirty="0">
                <a:solidFill>
                  <a:srgbClr val="006699"/>
                </a:solidFill>
                <a:effectLst>
                  <a:outerShdw blurRad="38100" dist="38100" dir="2700000" algn="tl">
                    <a:srgbClr val="C0C0C0"/>
                  </a:outerShdw>
                </a:effectLst>
                <a:latin typeface="Calibri" pitchFamily="34" charset="0"/>
              </a:rPr>
              <a:t> </a:t>
            </a:r>
            <a:r>
              <a:rPr lang="hu-HU" sz="2000" dirty="0" err="1">
                <a:solidFill>
                  <a:srgbClr val="006699"/>
                </a:solidFill>
                <a:effectLst>
                  <a:outerShdw blurRad="38100" dist="38100" dir="2700000" algn="tl">
                    <a:srgbClr val="C0C0C0"/>
                  </a:outerShdw>
                </a:effectLst>
                <a:latin typeface="Calibri" pitchFamily="34" charset="0"/>
              </a:rPr>
              <a:t>posterior</a:t>
            </a:r>
            <a:r>
              <a:rPr lang="hu-HU" sz="2000" dirty="0">
                <a:solidFill>
                  <a:srgbClr val="006699"/>
                </a:solidFill>
                <a:effectLst>
                  <a:outerShdw blurRad="38100" dist="38100" dir="2700000" algn="tl">
                    <a:srgbClr val="C0C0C0"/>
                  </a:outerShdw>
                </a:effectLst>
                <a:latin typeface="Calibri" pitchFamily="34" charset="0"/>
              </a:rPr>
              <a:t> </a:t>
            </a:r>
            <a:r>
              <a:rPr lang="hu-HU" sz="2000" dirty="0" err="1">
                <a:solidFill>
                  <a:srgbClr val="006699"/>
                </a:solidFill>
                <a:effectLst>
                  <a:outerShdw blurRad="38100" dist="38100" dir="2700000" algn="tl">
                    <a:srgbClr val="C0C0C0"/>
                  </a:outerShdw>
                </a:effectLst>
                <a:latin typeface="Calibri" pitchFamily="34" charset="0"/>
              </a:rPr>
              <a:t>region</a:t>
            </a:r>
            <a:r>
              <a:rPr lang="hu-HU" sz="2000" dirty="0">
                <a:solidFill>
                  <a:srgbClr val="006699"/>
                </a:solidFill>
                <a:effectLst>
                  <a:outerShdw blurRad="38100" dist="38100" dir="2700000" algn="tl">
                    <a:srgbClr val="C0C0C0"/>
                  </a:outerShdw>
                </a:effectLst>
                <a:latin typeface="Calibri" pitchFamily="34" charset="0"/>
              </a:rPr>
              <a:t>.</a:t>
            </a:r>
          </a:p>
          <a:p>
            <a:pPr algn="l" eaLnBrk="0" hangingPunct="0">
              <a:spcBef>
                <a:spcPct val="50000"/>
              </a:spcBef>
              <a:defRPr/>
            </a:pPr>
            <a:endParaRPr lang="hu-HU" sz="2000" dirty="0">
              <a:solidFill>
                <a:srgbClr val="006699"/>
              </a:solidFill>
              <a:effectLst>
                <a:outerShdw blurRad="38100" dist="38100" dir="2700000" algn="tl">
                  <a:srgbClr val="C0C0C0"/>
                </a:outerShdw>
              </a:effectLst>
              <a:latin typeface="Calibri" pitchFamily="34" charset="0"/>
            </a:endParaRPr>
          </a:p>
          <a:p>
            <a:pPr algn="l" eaLnBrk="0" hangingPunct="0">
              <a:spcBef>
                <a:spcPct val="50000"/>
              </a:spcBef>
              <a:defRPr/>
            </a:pPr>
            <a:r>
              <a:rPr lang="hu-HU" sz="2000" dirty="0">
                <a:solidFill>
                  <a:srgbClr val="006699"/>
                </a:solidFill>
                <a:effectLst>
                  <a:outerShdw blurRad="38100" dist="38100" dir="2700000" algn="tl">
                    <a:srgbClr val="C0C0C0"/>
                  </a:outerShdw>
                </a:effectLst>
                <a:latin typeface="Calibri" pitchFamily="34" charset="0"/>
              </a:rPr>
              <a:t>Head </a:t>
            </a:r>
            <a:r>
              <a:rPr lang="hu-HU" sz="2000" dirty="0" err="1">
                <a:solidFill>
                  <a:srgbClr val="006699"/>
                </a:solidFill>
                <a:effectLst>
                  <a:outerShdw blurRad="38100" dist="38100" dir="2700000" algn="tl">
                    <a:srgbClr val="C0C0C0"/>
                  </a:outerShdw>
                </a:effectLst>
                <a:latin typeface="Calibri" pitchFamily="34" charset="0"/>
              </a:rPr>
              <a:t>organiser</a:t>
            </a:r>
            <a:r>
              <a:rPr lang="hu-HU" sz="2000" dirty="0">
                <a:solidFill>
                  <a:srgbClr val="006699"/>
                </a:solidFill>
                <a:effectLst>
                  <a:outerShdw blurRad="38100" dist="38100" dir="2700000" algn="tl">
                    <a:srgbClr val="C0C0C0"/>
                  </a:outerShdw>
                </a:effectLst>
                <a:latin typeface="Calibri" pitchFamily="34" charset="0"/>
              </a:rPr>
              <a:t> : AVE and </a:t>
            </a:r>
            <a:r>
              <a:rPr lang="hu-HU" sz="2000" dirty="0" err="1">
                <a:solidFill>
                  <a:srgbClr val="006699"/>
                </a:solidFill>
                <a:effectLst>
                  <a:outerShdw blurRad="38100" dist="38100" dir="2700000" algn="tl">
                    <a:srgbClr val="C0C0C0"/>
                  </a:outerShdw>
                </a:effectLst>
                <a:latin typeface="Calibri" pitchFamily="34" charset="0"/>
              </a:rPr>
              <a:t>prechorda</a:t>
            </a:r>
            <a:r>
              <a:rPr lang="hu-HU" sz="2000" dirty="0">
                <a:solidFill>
                  <a:srgbClr val="006699"/>
                </a:solidFill>
                <a:effectLst>
                  <a:outerShdw blurRad="38100" dist="38100" dir="2700000" algn="tl">
                    <a:srgbClr val="C0C0C0"/>
                  </a:outerShdw>
                </a:effectLst>
                <a:latin typeface="Calibri" pitchFamily="34" charset="0"/>
              </a:rPr>
              <a:t>.</a:t>
            </a:r>
          </a:p>
        </p:txBody>
      </p:sp>
      <p:sp>
        <p:nvSpPr>
          <p:cNvPr id="52228" name="Rectangle 4"/>
          <p:cNvSpPr>
            <a:spLocks noChangeArrowheads="1"/>
          </p:cNvSpPr>
          <p:nvPr/>
        </p:nvSpPr>
        <p:spPr bwMode="auto">
          <a:xfrm>
            <a:off x="3563888" y="3933205"/>
            <a:ext cx="1008062" cy="431800"/>
          </a:xfrm>
          <a:prstGeom prst="rect">
            <a:avLst/>
          </a:prstGeom>
          <a:solidFill>
            <a:schemeClr val="bg1"/>
          </a:solidFill>
          <a:ln w="9525">
            <a:noFill/>
            <a:miter lim="800000"/>
            <a:headEnd/>
            <a:tailEnd/>
          </a:ln>
        </p:spPr>
        <p:txBody>
          <a:bodyPr wrap="none" anchor="ctr"/>
          <a:lstStyle/>
          <a:p>
            <a:endParaRPr lang="en-US"/>
          </a:p>
        </p:txBody>
      </p:sp>
      <p:sp>
        <p:nvSpPr>
          <p:cNvPr id="5" name="Szövegdoboz 4"/>
          <p:cNvSpPr txBox="1"/>
          <p:nvPr/>
        </p:nvSpPr>
        <p:spPr>
          <a:xfrm>
            <a:off x="95882" y="5015813"/>
            <a:ext cx="9048118" cy="830997"/>
          </a:xfrm>
          <a:prstGeom prst="rect">
            <a:avLst/>
          </a:prstGeom>
          <a:noFill/>
        </p:spPr>
        <p:txBody>
          <a:bodyPr wrap="none" rtlCol="0">
            <a:spAutoFit/>
          </a:bodyPr>
          <a:lstStyle/>
          <a:p>
            <a:pPr algn="just"/>
            <a:r>
              <a:rPr lang="hu-HU" sz="1600" dirty="0" err="1">
                <a:solidFill>
                  <a:srgbClr val="002060"/>
                </a:solidFill>
                <a:latin typeface="Calibri" pitchFamily="34" charset="0"/>
              </a:rPr>
              <a:t>Despite</a:t>
            </a:r>
            <a:r>
              <a:rPr lang="hu-HU" sz="1600" dirty="0">
                <a:solidFill>
                  <a:srgbClr val="002060"/>
                </a:solidFill>
                <a:latin typeface="Calibri" pitchFamily="34" charset="0"/>
              </a:rPr>
              <a:t> </a:t>
            </a:r>
            <a:r>
              <a:rPr lang="hu-HU" sz="1600" dirty="0" err="1">
                <a:solidFill>
                  <a:srgbClr val="002060"/>
                </a:solidFill>
                <a:latin typeface="Calibri" pitchFamily="34" charset="0"/>
              </a:rPr>
              <a:t>inducing</a:t>
            </a:r>
            <a:r>
              <a:rPr lang="hu-HU" sz="1600" dirty="0">
                <a:solidFill>
                  <a:srgbClr val="002060"/>
                </a:solidFill>
                <a:latin typeface="Calibri" pitchFamily="34" charset="0"/>
              </a:rPr>
              <a:t> </a:t>
            </a:r>
            <a:r>
              <a:rPr lang="hu-HU" sz="1600" dirty="0" err="1">
                <a:solidFill>
                  <a:srgbClr val="002060"/>
                </a:solidFill>
                <a:latin typeface="Calibri" pitchFamily="34" charset="0"/>
              </a:rPr>
              <a:t>the</a:t>
            </a:r>
            <a:r>
              <a:rPr lang="hu-HU" sz="1600" dirty="0">
                <a:solidFill>
                  <a:srgbClr val="002060"/>
                </a:solidFill>
                <a:latin typeface="Calibri" pitchFamily="34" charset="0"/>
              </a:rPr>
              <a:t> </a:t>
            </a:r>
            <a:r>
              <a:rPr lang="hu-HU" sz="1600" dirty="0" err="1">
                <a:solidFill>
                  <a:srgbClr val="002060"/>
                </a:solidFill>
                <a:latin typeface="Calibri" pitchFamily="34" charset="0"/>
              </a:rPr>
              <a:t>neural</a:t>
            </a:r>
            <a:r>
              <a:rPr lang="hu-HU" sz="1600" dirty="0">
                <a:solidFill>
                  <a:srgbClr val="002060"/>
                </a:solidFill>
                <a:latin typeface="Calibri" pitchFamily="34" charset="0"/>
              </a:rPr>
              <a:t> </a:t>
            </a:r>
            <a:r>
              <a:rPr lang="hu-HU" sz="1600" dirty="0" err="1">
                <a:solidFill>
                  <a:srgbClr val="002060"/>
                </a:solidFill>
                <a:latin typeface="Calibri" pitchFamily="34" charset="0"/>
              </a:rPr>
              <a:t>plate</a:t>
            </a:r>
            <a:r>
              <a:rPr lang="hu-HU" sz="1600" dirty="0">
                <a:solidFill>
                  <a:srgbClr val="002060"/>
                </a:solidFill>
                <a:latin typeface="Calibri" pitchFamily="34" charset="0"/>
              </a:rPr>
              <a:t> </a:t>
            </a:r>
            <a:r>
              <a:rPr lang="hu-HU" sz="1600" dirty="0" err="1">
                <a:solidFill>
                  <a:srgbClr val="002060"/>
                </a:solidFill>
                <a:latin typeface="Calibri" pitchFamily="34" charset="0"/>
              </a:rPr>
              <a:t>within</a:t>
            </a:r>
            <a:r>
              <a:rPr lang="hu-HU" sz="1600" dirty="0">
                <a:solidFill>
                  <a:srgbClr val="002060"/>
                </a:solidFill>
                <a:latin typeface="Calibri" pitchFamily="34" charset="0"/>
              </a:rPr>
              <a:t> </a:t>
            </a:r>
            <a:r>
              <a:rPr lang="hu-HU" sz="1600" dirty="0" err="1">
                <a:solidFill>
                  <a:srgbClr val="002060"/>
                </a:solidFill>
                <a:latin typeface="Calibri" pitchFamily="34" charset="0"/>
              </a:rPr>
              <a:t>the</a:t>
            </a:r>
            <a:r>
              <a:rPr lang="hu-HU" sz="1600" dirty="0">
                <a:solidFill>
                  <a:srgbClr val="002060"/>
                </a:solidFill>
                <a:latin typeface="Calibri" pitchFamily="34" charset="0"/>
              </a:rPr>
              <a:t> </a:t>
            </a:r>
            <a:r>
              <a:rPr lang="hu-HU" sz="1600" dirty="0" err="1">
                <a:solidFill>
                  <a:srgbClr val="002060"/>
                </a:solidFill>
                <a:latin typeface="Calibri" pitchFamily="34" charset="0"/>
              </a:rPr>
              <a:t>overlying</a:t>
            </a:r>
            <a:r>
              <a:rPr lang="hu-HU" sz="1600" dirty="0">
                <a:solidFill>
                  <a:srgbClr val="002060"/>
                </a:solidFill>
                <a:latin typeface="Calibri" pitchFamily="34" charset="0"/>
              </a:rPr>
              <a:t> </a:t>
            </a:r>
            <a:r>
              <a:rPr lang="hu-HU" sz="1600" dirty="0" err="1">
                <a:solidFill>
                  <a:srgbClr val="002060"/>
                </a:solidFill>
                <a:latin typeface="Calibri" pitchFamily="34" charset="0"/>
              </a:rPr>
              <a:t>ectoderm</a:t>
            </a:r>
            <a:r>
              <a:rPr lang="hu-HU" sz="1600" dirty="0">
                <a:solidFill>
                  <a:srgbClr val="002060"/>
                </a:solidFill>
                <a:latin typeface="Calibri" pitchFamily="34" charset="0"/>
              </a:rPr>
              <a:t>, </a:t>
            </a:r>
          </a:p>
          <a:p>
            <a:pPr algn="just"/>
            <a:r>
              <a:rPr lang="hu-HU" sz="1600" dirty="0" err="1">
                <a:solidFill>
                  <a:srgbClr val="002060"/>
                </a:solidFill>
                <a:latin typeface="Calibri" pitchFamily="34" charset="0"/>
              </a:rPr>
              <a:t>however</a:t>
            </a:r>
            <a:r>
              <a:rPr lang="hu-HU" sz="1600" dirty="0">
                <a:solidFill>
                  <a:srgbClr val="002060"/>
                </a:solidFill>
                <a:latin typeface="Calibri" pitchFamily="34" charset="0"/>
              </a:rPr>
              <a:t>, </a:t>
            </a:r>
            <a:r>
              <a:rPr lang="hu-HU" sz="1600" dirty="0" err="1">
                <a:solidFill>
                  <a:srgbClr val="002060"/>
                </a:solidFill>
                <a:latin typeface="Calibri" pitchFamily="34" charset="0"/>
              </a:rPr>
              <a:t>the</a:t>
            </a:r>
            <a:r>
              <a:rPr lang="hu-HU" sz="1600" dirty="0">
                <a:solidFill>
                  <a:srgbClr val="002060"/>
                </a:solidFill>
                <a:latin typeface="Calibri" pitchFamily="34" charset="0"/>
              </a:rPr>
              <a:t> </a:t>
            </a:r>
            <a:r>
              <a:rPr lang="hu-HU" sz="1600" dirty="0" err="1">
                <a:solidFill>
                  <a:srgbClr val="002060"/>
                </a:solidFill>
                <a:latin typeface="Calibri" pitchFamily="34" charset="0"/>
              </a:rPr>
              <a:t>notochord</a:t>
            </a:r>
            <a:r>
              <a:rPr lang="hu-HU" sz="1600" dirty="0">
                <a:solidFill>
                  <a:srgbClr val="002060"/>
                </a:solidFill>
                <a:latin typeface="Calibri" pitchFamily="34" charset="0"/>
              </a:rPr>
              <a:t> </a:t>
            </a:r>
            <a:r>
              <a:rPr lang="hu-HU" sz="1600" dirty="0" err="1">
                <a:solidFill>
                  <a:srgbClr val="002060"/>
                </a:solidFill>
                <a:latin typeface="Calibri" pitchFamily="34" charset="0"/>
              </a:rPr>
              <a:t>does</a:t>
            </a:r>
            <a:r>
              <a:rPr lang="hu-HU" sz="1600" dirty="0">
                <a:solidFill>
                  <a:srgbClr val="002060"/>
                </a:solidFill>
                <a:latin typeface="Calibri" pitchFamily="34" charset="0"/>
              </a:rPr>
              <a:t> </a:t>
            </a:r>
            <a:r>
              <a:rPr lang="hu-HU" sz="1600" dirty="0" err="1">
                <a:solidFill>
                  <a:srgbClr val="002060"/>
                </a:solidFill>
                <a:latin typeface="Calibri" pitchFamily="34" charset="0"/>
              </a:rPr>
              <a:t>not</a:t>
            </a:r>
            <a:r>
              <a:rPr lang="hu-HU" sz="1600" dirty="0">
                <a:solidFill>
                  <a:srgbClr val="002060"/>
                </a:solidFill>
                <a:latin typeface="Calibri" pitchFamily="34" charset="0"/>
              </a:rPr>
              <a:t> </a:t>
            </a:r>
            <a:r>
              <a:rPr lang="hu-HU" sz="1600" dirty="0" err="1">
                <a:solidFill>
                  <a:srgbClr val="002060"/>
                </a:solidFill>
                <a:latin typeface="Calibri" pitchFamily="34" charset="0"/>
              </a:rPr>
              <a:t>stimulate</a:t>
            </a:r>
            <a:r>
              <a:rPr lang="hu-HU" sz="1600" dirty="0">
                <a:solidFill>
                  <a:srgbClr val="002060"/>
                </a:solidFill>
                <a:latin typeface="Calibri" pitchFamily="34" charset="0"/>
              </a:rPr>
              <a:t> </a:t>
            </a:r>
            <a:r>
              <a:rPr lang="hu-HU" sz="1600" dirty="0" err="1">
                <a:solidFill>
                  <a:srgbClr val="002060"/>
                </a:solidFill>
                <a:latin typeface="Calibri" pitchFamily="34" charset="0"/>
              </a:rPr>
              <a:t>the</a:t>
            </a:r>
            <a:r>
              <a:rPr lang="hu-HU" sz="1600" dirty="0">
                <a:solidFill>
                  <a:srgbClr val="002060"/>
                </a:solidFill>
                <a:latin typeface="Calibri" pitchFamily="34" charset="0"/>
              </a:rPr>
              <a:t> </a:t>
            </a:r>
            <a:r>
              <a:rPr lang="hu-HU" sz="1600" dirty="0" err="1">
                <a:solidFill>
                  <a:srgbClr val="002060"/>
                </a:solidFill>
                <a:latin typeface="Calibri" pitchFamily="34" charset="0"/>
              </a:rPr>
              <a:t>formation</a:t>
            </a:r>
            <a:r>
              <a:rPr lang="hu-HU" sz="1600" dirty="0">
                <a:solidFill>
                  <a:srgbClr val="002060"/>
                </a:solidFill>
                <a:latin typeface="Calibri" pitchFamily="34" charset="0"/>
              </a:rPr>
              <a:t> of </a:t>
            </a:r>
            <a:r>
              <a:rPr lang="hu-HU" sz="1600" dirty="0" err="1">
                <a:solidFill>
                  <a:srgbClr val="002060"/>
                </a:solidFill>
                <a:latin typeface="Calibri" pitchFamily="34" charset="0"/>
              </a:rPr>
              <a:t>anterior</a:t>
            </a:r>
            <a:r>
              <a:rPr lang="hu-HU" sz="1600" dirty="0">
                <a:solidFill>
                  <a:srgbClr val="002060"/>
                </a:solidFill>
                <a:latin typeface="Calibri" pitchFamily="34" charset="0"/>
              </a:rPr>
              <a:t> </a:t>
            </a:r>
            <a:r>
              <a:rPr lang="hu-HU" sz="1600" dirty="0" err="1">
                <a:solidFill>
                  <a:srgbClr val="002060"/>
                </a:solidFill>
                <a:latin typeface="Calibri" pitchFamily="34" charset="0"/>
              </a:rPr>
              <a:t>parts</a:t>
            </a:r>
            <a:r>
              <a:rPr lang="hu-HU" sz="1600" dirty="0">
                <a:solidFill>
                  <a:srgbClr val="002060"/>
                </a:solidFill>
                <a:latin typeface="Calibri" pitchFamily="34" charset="0"/>
              </a:rPr>
              <a:t> </a:t>
            </a:r>
            <a:r>
              <a:rPr lang="hu-HU" sz="1600" dirty="0" err="1">
                <a:solidFill>
                  <a:srgbClr val="002060"/>
                </a:solidFill>
                <a:latin typeface="Calibri" pitchFamily="34" charset="0"/>
              </a:rPr>
              <a:t>of</a:t>
            </a:r>
            <a:r>
              <a:rPr lang="hu-HU" sz="1600" dirty="0">
                <a:solidFill>
                  <a:srgbClr val="002060"/>
                </a:solidFill>
                <a:latin typeface="Calibri" pitchFamily="34" charset="0"/>
              </a:rPr>
              <a:t> </a:t>
            </a:r>
            <a:r>
              <a:rPr lang="hu-HU" sz="1600" dirty="0" err="1">
                <a:solidFill>
                  <a:srgbClr val="002060"/>
                </a:solidFill>
                <a:latin typeface="Calibri" pitchFamily="34" charset="0"/>
              </a:rPr>
              <a:t>the</a:t>
            </a:r>
            <a:r>
              <a:rPr lang="hu-HU" sz="1600" dirty="0">
                <a:solidFill>
                  <a:srgbClr val="002060"/>
                </a:solidFill>
                <a:latin typeface="Calibri" pitchFamily="34" charset="0"/>
              </a:rPr>
              <a:t> </a:t>
            </a:r>
            <a:r>
              <a:rPr lang="hu-HU" sz="1600" dirty="0" err="1">
                <a:solidFill>
                  <a:srgbClr val="002060"/>
                </a:solidFill>
                <a:latin typeface="Calibri" pitchFamily="34" charset="0"/>
              </a:rPr>
              <a:t>brain</a:t>
            </a:r>
            <a:r>
              <a:rPr lang="hu-HU" sz="1600" dirty="0">
                <a:solidFill>
                  <a:srgbClr val="002060"/>
                </a:solidFill>
                <a:latin typeface="Calibri" pitchFamily="34" charset="0"/>
              </a:rPr>
              <a:t> </a:t>
            </a:r>
            <a:r>
              <a:rPr lang="hu-HU" sz="1600" dirty="0" err="1">
                <a:solidFill>
                  <a:srgbClr val="002060"/>
                </a:solidFill>
                <a:latin typeface="Calibri" pitchFamily="34" charset="0"/>
              </a:rPr>
              <a:t>or</a:t>
            </a:r>
            <a:r>
              <a:rPr lang="hu-HU" sz="1600" dirty="0">
                <a:solidFill>
                  <a:srgbClr val="002060"/>
                </a:solidFill>
                <a:latin typeface="Calibri" pitchFamily="34" charset="0"/>
              </a:rPr>
              <a:t> </a:t>
            </a:r>
            <a:r>
              <a:rPr lang="hu-HU" sz="1600" dirty="0" err="1">
                <a:solidFill>
                  <a:srgbClr val="002060"/>
                </a:solidFill>
                <a:latin typeface="Calibri" pitchFamily="34" charset="0"/>
              </a:rPr>
              <a:t>head</a:t>
            </a:r>
            <a:r>
              <a:rPr lang="hu-HU" sz="1600" dirty="0">
                <a:solidFill>
                  <a:srgbClr val="002060"/>
                </a:solidFill>
                <a:latin typeface="Calibri" pitchFamily="34" charset="0"/>
              </a:rPr>
              <a:t> </a:t>
            </a:r>
            <a:r>
              <a:rPr lang="hu-HU" sz="1600" dirty="0" err="1">
                <a:solidFill>
                  <a:srgbClr val="002060"/>
                </a:solidFill>
                <a:latin typeface="Calibri" pitchFamily="34" charset="0"/>
              </a:rPr>
              <a:t>structures</a:t>
            </a:r>
            <a:r>
              <a:rPr lang="hu-HU" sz="1600" dirty="0">
                <a:solidFill>
                  <a:srgbClr val="002060"/>
                </a:solidFill>
                <a:latin typeface="Calibri" pitchFamily="34" charset="0"/>
              </a:rPr>
              <a:t>.</a:t>
            </a:r>
          </a:p>
          <a:p>
            <a:pPr algn="just"/>
            <a:r>
              <a:rPr lang="hu-HU" sz="1600" dirty="0">
                <a:solidFill>
                  <a:srgbClr val="002060"/>
                </a:solidFill>
                <a:latin typeface="Calibri" pitchFamily="34" charset="0"/>
              </a:rPr>
              <a:t> </a:t>
            </a:r>
            <a:r>
              <a:rPr lang="hu-HU" sz="1600" dirty="0" err="1">
                <a:solidFill>
                  <a:srgbClr val="002060"/>
                </a:solidFill>
                <a:latin typeface="Calibri" pitchFamily="34" charset="0"/>
              </a:rPr>
              <a:t>This</a:t>
            </a:r>
            <a:r>
              <a:rPr lang="hu-HU" sz="1600" dirty="0">
                <a:solidFill>
                  <a:srgbClr val="002060"/>
                </a:solidFill>
                <a:latin typeface="Calibri" pitchFamily="34" charset="0"/>
              </a:rPr>
              <a:t> </a:t>
            </a:r>
            <a:r>
              <a:rPr lang="hu-HU" sz="1600" dirty="0" err="1">
                <a:solidFill>
                  <a:srgbClr val="002060"/>
                </a:solidFill>
                <a:latin typeface="Calibri" pitchFamily="34" charset="0"/>
              </a:rPr>
              <a:t>function</a:t>
            </a:r>
            <a:r>
              <a:rPr lang="hu-HU" sz="1600" dirty="0">
                <a:solidFill>
                  <a:srgbClr val="002060"/>
                </a:solidFill>
                <a:latin typeface="Calibri" pitchFamily="34" charset="0"/>
              </a:rPr>
              <a:t> is </a:t>
            </a:r>
            <a:r>
              <a:rPr lang="hu-HU" sz="1600" dirty="0" err="1">
                <a:solidFill>
                  <a:srgbClr val="002060"/>
                </a:solidFill>
                <a:latin typeface="Calibri" pitchFamily="34" charset="0"/>
              </a:rPr>
              <a:t>reserved</a:t>
            </a:r>
            <a:r>
              <a:rPr lang="hu-HU" sz="1600" dirty="0">
                <a:solidFill>
                  <a:srgbClr val="002060"/>
                </a:solidFill>
                <a:latin typeface="Calibri" pitchFamily="34" charset="0"/>
              </a:rPr>
              <a:t> </a:t>
            </a:r>
            <a:r>
              <a:rPr lang="hu-HU" sz="1600" dirty="0" err="1">
                <a:solidFill>
                  <a:srgbClr val="002060"/>
                </a:solidFill>
                <a:latin typeface="Calibri" pitchFamily="34" charset="0"/>
              </a:rPr>
              <a:t>for</a:t>
            </a:r>
            <a:r>
              <a:rPr lang="hu-HU" sz="1600" dirty="0">
                <a:solidFill>
                  <a:srgbClr val="002060"/>
                </a:solidFill>
                <a:latin typeface="Calibri" pitchFamily="34" charset="0"/>
              </a:rPr>
              <a:t> </a:t>
            </a:r>
            <a:r>
              <a:rPr lang="hu-HU" sz="1600" dirty="0" err="1">
                <a:solidFill>
                  <a:srgbClr val="002060"/>
                </a:solidFill>
                <a:latin typeface="Calibri" pitchFamily="34" charset="0"/>
              </a:rPr>
              <a:t>the</a:t>
            </a:r>
            <a:r>
              <a:rPr lang="hu-HU" sz="1600" dirty="0">
                <a:solidFill>
                  <a:srgbClr val="002060"/>
                </a:solidFill>
                <a:latin typeface="Calibri" pitchFamily="34" charset="0"/>
              </a:rPr>
              <a:t> </a:t>
            </a:r>
            <a:r>
              <a:rPr lang="hu-HU" sz="1600" dirty="0" err="1">
                <a:solidFill>
                  <a:srgbClr val="002060"/>
                </a:solidFill>
                <a:latin typeface="Calibri" pitchFamily="34" charset="0"/>
              </a:rPr>
              <a:t>anterior</a:t>
            </a:r>
            <a:r>
              <a:rPr lang="hu-HU" sz="1600" dirty="0">
                <a:solidFill>
                  <a:srgbClr val="002060"/>
                </a:solidFill>
                <a:latin typeface="Calibri" pitchFamily="34" charset="0"/>
              </a:rPr>
              <a:t> </a:t>
            </a:r>
            <a:r>
              <a:rPr lang="hu-HU" sz="1600" dirty="0" err="1">
                <a:solidFill>
                  <a:srgbClr val="002060"/>
                </a:solidFill>
                <a:latin typeface="Calibri" pitchFamily="34" charset="0"/>
              </a:rPr>
              <a:t>visceral</a:t>
            </a:r>
            <a:r>
              <a:rPr lang="hu-HU" sz="1600" dirty="0">
                <a:solidFill>
                  <a:srgbClr val="002060"/>
                </a:solidFill>
                <a:latin typeface="Calibri" pitchFamily="34" charset="0"/>
              </a:rPr>
              <a:t> </a:t>
            </a:r>
            <a:r>
              <a:rPr lang="hu-HU" sz="1600" dirty="0" err="1">
                <a:solidFill>
                  <a:srgbClr val="002060"/>
                </a:solidFill>
                <a:latin typeface="Calibri" pitchFamily="34" charset="0"/>
              </a:rPr>
              <a:t>endoderm</a:t>
            </a:r>
            <a:r>
              <a:rPr lang="hu-HU" sz="1600" dirty="0">
                <a:solidFill>
                  <a:srgbClr val="002060"/>
                </a:solidFill>
                <a:latin typeface="Calibri" pitchFamily="34" charset="0"/>
              </a:rPr>
              <a:t>/</a:t>
            </a:r>
            <a:r>
              <a:rPr lang="hu-HU" sz="1600" dirty="0" err="1">
                <a:solidFill>
                  <a:srgbClr val="002060"/>
                </a:solidFill>
                <a:latin typeface="Calibri" pitchFamily="34" charset="0"/>
              </a:rPr>
              <a:t>prechordal</a:t>
            </a:r>
            <a:r>
              <a:rPr lang="hu-HU" sz="1600" dirty="0">
                <a:solidFill>
                  <a:srgbClr val="002060"/>
                </a:solidFill>
                <a:latin typeface="Calibri" pitchFamily="34" charset="0"/>
              </a:rPr>
              <a:t> </a:t>
            </a:r>
            <a:r>
              <a:rPr lang="hu-HU" sz="1600" dirty="0" err="1">
                <a:solidFill>
                  <a:srgbClr val="002060"/>
                </a:solidFill>
                <a:latin typeface="Calibri" pitchFamily="34" charset="0"/>
              </a:rPr>
              <a:t>plate</a:t>
            </a:r>
            <a:r>
              <a:rPr lang="hu-HU" sz="1600" dirty="0">
                <a:solidFill>
                  <a:srgbClr val="002060"/>
                </a:solidFill>
                <a:latin typeface="Calibri" pitchFamily="34"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60338" y="112713"/>
            <a:ext cx="8821737" cy="579437"/>
          </a:xfrm>
          <a:prstGeom prst="rect">
            <a:avLst/>
          </a:prstGeom>
          <a:noFill/>
          <a:ln w="9525">
            <a:noFill/>
            <a:miter lim="800000"/>
            <a:headEnd/>
            <a:tailEnd/>
          </a:ln>
        </p:spPr>
        <p:txBody>
          <a:bodyPr>
            <a:spAutoFit/>
          </a:bodyPr>
          <a:lstStyle/>
          <a:p>
            <a:pPr eaLnBrk="0" hangingPunct="0"/>
            <a:r>
              <a:rPr lang="hu-HU" sz="3200">
                <a:solidFill>
                  <a:srgbClr val="66CCFF"/>
                </a:solidFill>
                <a:latin typeface="Calibri" pitchFamily="34" charset="0"/>
              </a:rPr>
              <a:t>Origin of the central nervous system</a:t>
            </a:r>
          </a:p>
        </p:txBody>
      </p:sp>
      <p:sp>
        <p:nvSpPr>
          <p:cNvPr id="13315" name="Text Box 6"/>
          <p:cNvSpPr txBox="1">
            <a:spLocks noChangeArrowheads="1"/>
          </p:cNvSpPr>
          <p:nvPr/>
        </p:nvSpPr>
        <p:spPr bwMode="auto">
          <a:xfrm>
            <a:off x="215900" y="1582738"/>
            <a:ext cx="3492500" cy="1077218"/>
          </a:xfrm>
          <a:prstGeom prst="rect">
            <a:avLst/>
          </a:prstGeom>
          <a:noFill/>
          <a:ln w="9525">
            <a:solidFill>
              <a:srgbClr val="FF6600"/>
            </a:solidFill>
            <a:miter lim="800000"/>
            <a:headEnd/>
            <a:tailEnd/>
          </a:ln>
        </p:spPr>
        <p:txBody>
          <a:bodyPr>
            <a:spAutoFit/>
          </a:bodyPr>
          <a:lstStyle/>
          <a:p>
            <a:pPr eaLnBrk="0" hangingPunct="0"/>
            <a:r>
              <a:rPr lang="hu-HU" sz="2800" dirty="0" err="1">
                <a:solidFill>
                  <a:srgbClr val="FFFF66"/>
                </a:solidFill>
                <a:latin typeface="Calibri" pitchFamily="34" charset="0"/>
              </a:rPr>
              <a:t>Neural</a:t>
            </a:r>
            <a:r>
              <a:rPr lang="hu-HU" sz="2800" dirty="0">
                <a:solidFill>
                  <a:srgbClr val="FFFF66"/>
                </a:solidFill>
                <a:latin typeface="Calibri" pitchFamily="34" charset="0"/>
              </a:rPr>
              <a:t> </a:t>
            </a:r>
            <a:r>
              <a:rPr lang="hu-HU" sz="2800" dirty="0" err="1">
                <a:solidFill>
                  <a:srgbClr val="FFFF66"/>
                </a:solidFill>
                <a:latin typeface="Calibri" pitchFamily="34" charset="0"/>
              </a:rPr>
              <a:t>plate</a:t>
            </a:r>
            <a:r>
              <a:rPr lang="hu-HU" sz="2800" dirty="0">
                <a:solidFill>
                  <a:srgbClr val="FFFF66"/>
                </a:solidFill>
                <a:latin typeface="Calibri" pitchFamily="34" charset="0"/>
              </a:rPr>
              <a:t>:</a:t>
            </a:r>
          </a:p>
          <a:p>
            <a:pPr eaLnBrk="0" hangingPunct="0"/>
            <a:r>
              <a:rPr lang="hu-HU" b="1" dirty="0" err="1">
                <a:solidFill>
                  <a:srgbClr val="33CCFF"/>
                </a:solidFill>
                <a:latin typeface="Calibri" pitchFamily="34" charset="0"/>
              </a:rPr>
              <a:t>Homogenous</a:t>
            </a:r>
            <a:r>
              <a:rPr lang="hu-HU" b="1" dirty="0">
                <a:solidFill>
                  <a:srgbClr val="33CCFF"/>
                </a:solidFill>
                <a:latin typeface="Calibri" pitchFamily="34" charset="0"/>
              </a:rPr>
              <a:t> </a:t>
            </a:r>
            <a:r>
              <a:rPr lang="hu-HU" b="1" dirty="0" err="1">
                <a:solidFill>
                  <a:srgbClr val="33CCFF"/>
                </a:solidFill>
                <a:latin typeface="Calibri" pitchFamily="34" charset="0"/>
              </a:rPr>
              <a:t>epithelial</a:t>
            </a:r>
            <a:r>
              <a:rPr lang="hu-HU" b="1" dirty="0">
                <a:solidFill>
                  <a:srgbClr val="33CCFF"/>
                </a:solidFill>
                <a:latin typeface="Calibri" pitchFamily="34" charset="0"/>
              </a:rPr>
              <a:t> </a:t>
            </a:r>
            <a:r>
              <a:rPr lang="hu-HU" b="1" dirty="0" err="1">
                <a:solidFill>
                  <a:srgbClr val="33CCFF"/>
                </a:solidFill>
                <a:latin typeface="Calibri" pitchFamily="34" charset="0"/>
              </a:rPr>
              <a:t>cell</a:t>
            </a:r>
            <a:r>
              <a:rPr lang="hu-HU" b="1" dirty="0">
                <a:solidFill>
                  <a:srgbClr val="33CCFF"/>
                </a:solidFill>
                <a:latin typeface="Calibri" pitchFamily="34" charset="0"/>
              </a:rPr>
              <a:t> </a:t>
            </a:r>
            <a:r>
              <a:rPr lang="hu-HU" b="1" dirty="0" err="1">
                <a:solidFill>
                  <a:srgbClr val="33CCFF"/>
                </a:solidFill>
                <a:latin typeface="Calibri" pitchFamily="34" charset="0"/>
              </a:rPr>
              <a:t>population</a:t>
            </a:r>
            <a:endParaRPr lang="hu-HU" b="1" dirty="0">
              <a:solidFill>
                <a:srgbClr val="33CCFF"/>
              </a:solidFill>
              <a:latin typeface="Calibri" pitchFamily="34" charset="0"/>
            </a:endParaRPr>
          </a:p>
        </p:txBody>
      </p:sp>
      <p:sp>
        <p:nvSpPr>
          <p:cNvPr id="13316" name="Text Box 7"/>
          <p:cNvSpPr txBox="1">
            <a:spLocks noChangeArrowheads="1"/>
          </p:cNvSpPr>
          <p:nvPr/>
        </p:nvSpPr>
        <p:spPr bwMode="auto">
          <a:xfrm>
            <a:off x="6011863" y="1954213"/>
            <a:ext cx="2016125" cy="523220"/>
          </a:xfrm>
          <a:prstGeom prst="rect">
            <a:avLst/>
          </a:prstGeom>
          <a:noFill/>
          <a:ln w="9525">
            <a:solidFill>
              <a:srgbClr val="FF6600"/>
            </a:solidFill>
            <a:miter lim="800000"/>
            <a:headEnd/>
            <a:tailEnd/>
          </a:ln>
        </p:spPr>
        <p:txBody>
          <a:bodyPr>
            <a:spAutoFit/>
          </a:bodyPr>
          <a:lstStyle/>
          <a:p>
            <a:pPr eaLnBrk="0" hangingPunct="0"/>
            <a:r>
              <a:rPr lang="hu-HU" sz="2800" dirty="0" err="1">
                <a:solidFill>
                  <a:srgbClr val="FFFF66"/>
                </a:solidFill>
                <a:latin typeface="Calibri" pitchFamily="34" charset="0"/>
              </a:rPr>
              <a:t>Neural</a:t>
            </a:r>
            <a:r>
              <a:rPr lang="hu-HU" sz="2800" dirty="0">
                <a:solidFill>
                  <a:srgbClr val="FFFF66"/>
                </a:solidFill>
                <a:latin typeface="Calibri" pitchFamily="34" charset="0"/>
              </a:rPr>
              <a:t> </a:t>
            </a:r>
            <a:r>
              <a:rPr lang="hu-HU" sz="2800" dirty="0" err="1">
                <a:solidFill>
                  <a:srgbClr val="FFFF66"/>
                </a:solidFill>
                <a:latin typeface="Calibri" pitchFamily="34" charset="0"/>
              </a:rPr>
              <a:t>tube</a:t>
            </a:r>
            <a:endParaRPr lang="hu-HU" sz="2800" dirty="0">
              <a:solidFill>
                <a:srgbClr val="FFFF66"/>
              </a:solidFill>
              <a:latin typeface="Calibri" pitchFamily="34" charset="0"/>
            </a:endParaRPr>
          </a:p>
        </p:txBody>
      </p:sp>
      <p:sp>
        <p:nvSpPr>
          <p:cNvPr id="13317" name="Line 8"/>
          <p:cNvSpPr>
            <a:spLocks noChangeShapeType="1"/>
          </p:cNvSpPr>
          <p:nvPr/>
        </p:nvSpPr>
        <p:spPr bwMode="auto">
          <a:xfrm>
            <a:off x="4249738" y="2276475"/>
            <a:ext cx="1258887" cy="0"/>
          </a:xfrm>
          <a:prstGeom prst="line">
            <a:avLst/>
          </a:prstGeom>
          <a:noFill/>
          <a:ln w="57150">
            <a:solidFill>
              <a:srgbClr val="FF6600"/>
            </a:solidFill>
            <a:round/>
            <a:headEnd/>
            <a:tailEnd type="triangle" w="med" len="med"/>
          </a:ln>
        </p:spPr>
        <p:txBody>
          <a:bodyPr/>
          <a:lstStyle/>
          <a:p>
            <a:endParaRPr lang="hu-HU">
              <a:latin typeface="Calibri" pitchFamily="34" charset="0"/>
            </a:endParaRPr>
          </a:p>
        </p:txBody>
      </p:sp>
      <p:sp>
        <p:nvSpPr>
          <p:cNvPr id="13318" name="Line 10"/>
          <p:cNvSpPr>
            <a:spLocks noChangeShapeType="1"/>
          </p:cNvSpPr>
          <p:nvPr/>
        </p:nvSpPr>
        <p:spPr bwMode="auto">
          <a:xfrm rot="18235407" flipH="1">
            <a:off x="5795963" y="2852738"/>
            <a:ext cx="863600" cy="0"/>
          </a:xfrm>
          <a:prstGeom prst="line">
            <a:avLst/>
          </a:prstGeom>
          <a:noFill/>
          <a:ln w="57150">
            <a:solidFill>
              <a:srgbClr val="FF6600"/>
            </a:solidFill>
            <a:round/>
            <a:headEnd/>
            <a:tailEnd type="triangle" w="med" len="med"/>
          </a:ln>
        </p:spPr>
        <p:txBody>
          <a:bodyPr/>
          <a:lstStyle/>
          <a:p>
            <a:endParaRPr lang="hu-HU">
              <a:latin typeface="Calibri" pitchFamily="34" charset="0"/>
            </a:endParaRPr>
          </a:p>
        </p:txBody>
      </p:sp>
      <p:sp>
        <p:nvSpPr>
          <p:cNvPr id="13319" name="Line 11"/>
          <p:cNvSpPr>
            <a:spLocks noChangeShapeType="1"/>
          </p:cNvSpPr>
          <p:nvPr/>
        </p:nvSpPr>
        <p:spPr bwMode="auto">
          <a:xfrm rot="3130103" flipV="1">
            <a:off x="7163594" y="2851944"/>
            <a:ext cx="863600" cy="1588"/>
          </a:xfrm>
          <a:prstGeom prst="line">
            <a:avLst/>
          </a:prstGeom>
          <a:noFill/>
          <a:ln w="57150">
            <a:solidFill>
              <a:srgbClr val="FF6600"/>
            </a:solidFill>
            <a:round/>
            <a:headEnd/>
            <a:tailEnd type="triangle" w="med" len="med"/>
          </a:ln>
        </p:spPr>
        <p:txBody>
          <a:bodyPr/>
          <a:lstStyle/>
          <a:p>
            <a:endParaRPr lang="hu-HU">
              <a:latin typeface="Calibri" pitchFamily="34" charset="0"/>
            </a:endParaRPr>
          </a:p>
        </p:txBody>
      </p:sp>
      <p:sp>
        <p:nvSpPr>
          <p:cNvPr id="13320" name="Text Box 12"/>
          <p:cNvSpPr txBox="1">
            <a:spLocks noChangeArrowheads="1"/>
          </p:cNvSpPr>
          <p:nvPr/>
        </p:nvSpPr>
        <p:spPr bwMode="auto">
          <a:xfrm>
            <a:off x="4787900" y="3500438"/>
            <a:ext cx="2016125" cy="376237"/>
          </a:xfrm>
          <a:prstGeom prst="rect">
            <a:avLst/>
          </a:prstGeom>
          <a:noFill/>
          <a:ln w="9525">
            <a:solidFill>
              <a:srgbClr val="FF6600"/>
            </a:solidFill>
            <a:miter lim="800000"/>
            <a:headEnd/>
            <a:tailEnd/>
          </a:ln>
        </p:spPr>
        <p:txBody>
          <a:bodyPr>
            <a:spAutoFit/>
          </a:bodyPr>
          <a:lstStyle/>
          <a:p>
            <a:pPr eaLnBrk="0" hangingPunct="0"/>
            <a:r>
              <a:rPr lang="hu-HU">
                <a:solidFill>
                  <a:srgbClr val="FFFF66"/>
                </a:solidFill>
                <a:latin typeface="Calibri" pitchFamily="34" charset="0"/>
              </a:rPr>
              <a:t>Brain vesicles</a:t>
            </a:r>
          </a:p>
        </p:txBody>
      </p:sp>
      <p:sp>
        <p:nvSpPr>
          <p:cNvPr id="13321" name="Text Box 13"/>
          <p:cNvSpPr txBox="1">
            <a:spLocks noChangeArrowheads="1"/>
          </p:cNvSpPr>
          <p:nvPr/>
        </p:nvSpPr>
        <p:spPr bwMode="auto">
          <a:xfrm>
            <a:off x="7127875" y="3500438"/>
            <a:ext cx="2016125" cy="376237"/>
          </a:xfrm>
          <a:prstGeom prst="rect">
            <a:avLst/>
          </a:prstGeom>
          <a:noFill/>
          <a:ln w="9525">
            <a:solidFill>
              <a:srgbClr val="FF6600"/>
            </a:solidFill>
            <a:miter lim="800000"/>
            <a:headEnd/>
            <a:tailEnd/>
          </a:ln>
        </p:spPr>
        <p:txBody>
          <a:bodyPr>
            <a:spAutoFit/>
          </a:bodyPr>
          <a:lstStyle/>
          <a:p>
            <a:pPr eaLnBrk="0" hangingPunct="0"/>
            <a:r>
              <a:rPr lang="hu-HU">
                <a:solidFill>
                  <a:srgbClr val="FFFF66"/>
                </a:solidFill>
                <a:latin typeface="Calibri" pitchFamily="34" charset="0"/>
              </a:rPr>
              <a:t>Spinal cord</a:t>
            </a:r>
          </a:p>
        </p:txBody>
      </p:sp>
      <p:sp>
        <p:nvSpPr>
          <p:cNvPr id="13322" name="Text Box 14"/>
          <p:cNvSpPr txBox="1">
            <a:spLocks noChangeArrowheads="1"/>
          </p:cNvSpPr>
          <p:nvPr/>
        </p:nvSpPr>
        <p:spPr bwMode="auto">
          <a:xfrm>
            <a:off x="160337" y="4508500"/>
            <a:ext cx="8821738" cy="1006475"/>
          </a:xfrm>
          <a:prstGeom prst="rect">
            <a:avLst/>
          </a:prstGeom>
          <a:noFill/>
          <a:ln w="9525">
            <a:noFill/>
            <a:miter lim="800000"/>
            <a:headEnd/>
            <a:tailEnd/>
          </a:ln>
        </p:spPr>
        <p:txBody>
          <a:bodyPr>
            <a:spAutoFit/>
          </a:bodyPr>
          <a:lstStyle/>
          <a:p>
            <a:pPr algn="just" eaLnBrk="0" hangingPunct="0"/>
            <a:r>
              <a:rPr lang="hu-HU" sz="2000" dirty="0">
                <a:solidFill>
                  <a:srgbClr val="33CCFF"/>
                </a:solidFill>
                <a:latin typeface="Calibri" pitchFamily="34" charset="0"/>
              </a:rPr>
              <a:t>Site </a:t>
            </a:r>
            <a:r>
              <a:rPr lang="hu-HU" sz="2000" dirty="0" err="1">
                <a:solidFill>
                  <a:srgbClr val="33CCFF"/>
                </a:solidFill>
                <a:latin typeface="Calibri" pitchFamily="34" charset="0"/>
              </a:rPr>
              <a:t>specific</a:t>
            </a:r>
            <a:r>
              <a:rPr lang="hu-HU" sz="2000" dirty="0">
                <a:solidFill>
                  <a:srgbClr val="33CCFF"/>
                </a:solidFill>
                <a:latin typeface="Calibri" pitchFamily="34" charset="0"/>
              </a:rPr>
              <a:t> </a:t>
            </a:r>
            <a:r>
              <a:rPr lang="hu-HU" sz="2000" dirty="0" err="1">
                <a:solidFill>
                  <a:srgbClr val="33CCFF"/>
                </a:solidFill>
                <a:latin typeface="Calibri" pitchFamily="34" charset="0"/>
              </a:rPr>
              <a:t>expression</a:t>
            </a:r>
            <a:r>
              <a:rPr lang="hu-HU" sz="2000" dirty="0">
                <a:solidFill>
                  <a:srgbClr val="33CCFF"/>
                </a:solidFill>
                <a:latin typeface="Calibri" pitchFamily="34" charset="0"/>
              </a:rPr>
              <a:t> of </a:t>
            </a:r>
            <a:r>
              <a:rPr lang="hu-HU" sz="2000" dirty="0" err="1">
                <a:solidFill>
                  <a:srgbClr val="33CCFF"/>
                </a:solidFill>
                <a:latin typeface="Calibri" pitchFamily="34" charset="0"/>
              </a:rPr>
              <a:t>regulatory</a:t>
            </a:r>
            <a:r>
              <a:rPr lang="hu-HU" sz="2000" dirty="0">
                <a:solidFill>
                  <a:srgbClr val="33CCFF"/>
                </a:solidFill>
                <a:latin typeface="Calibri" pitchFamily="34" charset="0"/>
              </a:rPr>
              <a:t> </a:t>
            </a:r>
            <a:r>
              <a:rPr lang="hu-HU" sz="2000" dirty="0" err="1">
                <a:solidFill>
                  <a:srgbClr val="33CCFF"/>
                </a:solidFill>
                <a:latin typeface="Calibri" pitchFamily="34" charset="0"/>
              </a:rPr>
              <a:t>genes</a:t>
            </a:r>
            <a:r>
              <a:rPr lang="hu-HU" sz="2000" dirty="0">
                <a:solidFill>
                  <a:srgbClr val="33CCFF"/>
                </a:solidFill>
                <a:latin typeface="Calibri" pitchFamily="34" charset="0"/>
              </a:rPr>
              <a:t>. </a:t>
            </a:r>
          </a:p>
          <a:p>
            <a:pPr algn="just" eaLnBrk="0" hangingPunct="0"/>
            <a:r>
              <a:rPr lang="hu-HU" sz="2000" dirty="0">
                <a:solidFill>
                  <a:srgbClr val="33CCFF"/>
                </a:solidFill>
                <a:latin typeface="Calibri" pitchFamily="34" charset="0"/>
              </a:rPr>
              <a:t>Establishment of </a:t>
            </a:r>
            <a:r>
              <a:rPr lang="hu-HU" sz="2000" dirty="0" err="1">
                <a:solidFill>
                  <a:srgbClr val="33CCFF"/>
                </a:solidFill>
                <a:latin typeface="Calibri" pitchFamily="34" charset="0"/>
              </a:rPr>
              <a:t>lots</a:t>
            </a:r>
            <a:r>
              <a:rPr lang="hu-HU" sz="2000" dirty="0">
                <a:solidFill>
                  <a:srgbClr val="33CCFF"/>
                </a:solidFill>
                <a:latin typeface="Calibri" pitchFamily="34" charset="0"/>
              </a:rPr>
              <a:t> </a:t>
            </a:r>
            <a:r>
              <a:rPr lang="hu-HU" sz="2000" dirty="0" err="1">
                <a:solidFill>
                  <a:srgbClr val="33CCFF"/>
                </a:solidFill>
                <a:latin typeface="Calibri" pitchFamily="34" charset="0"/>
              </a:rPr>
              <a:t>of</a:t>
            </a:r>
            <a:r>
              <a:rPr lang="hu-HU" sz="2000" dirty="0">
                <a:solidFill>
                  <a:srgbClr val="33CCFF"/>
                </a:solidFill>
                <a:latin typeface="Calibri" pitchFamily="34" charset="0"/>
              </a:rPr>
              <a:t> </a:t>
            </a:r>
            <a:r>
              <a:rPr lang="hu-HU" sz="2000" dirty="0" err="1">
                <a:solidFill>
                  <a:srgbClr val="33CCFF"/>
                </a:solidFill>
                <a:latin typeface="Calibri" pitchFamily="34" charset="0"/>
              </a:rPr>
              <a:t>cell</a:t>
            </a:r>
            <a:r>
              <a:rPr lang="hu-HU" sz="2000" dirty="0">
                <a:solidFill>
                  <a:srgbClr val="33CCFF"/>
                </a:solidFill>
                <a:latin typeface="Calibri" pitchFamily="34" charset="0"/>
              </a:rPr>
              <a:t> </a:t>
            </a:r>
            <a:r>
              <a:rPr lang="hu-HU" sz="2000" dirty="0" err="1">
                <a:solidFill>
                  <a:srgbClr val="33CCFF"/>
                </a:solidFill>
                <a:latin typeface="Calibri" pitchFamily="34" charset="0"/>
              </a:rPr>
              <a:t>types</a:t>
            </a:r>
            <a:r>
              <a:rPr lang="hu-HU" sz="2000" dirty="0">
                <a:solidFill>
                  <a:srgbClr val="33CCFF"/>
                </a:solidFill>
                <a:latin typeface="Calibri" pitchFamily="34" charset="0"/>
              </a:rPr>
              <a:t> </a:t>
            </a:r>
            <a:r>
              <a:rPr lang="hu-HU" sz="2000" dirty="0" err="1">
                <a:solidFill>
                  <a:srgbClr val="33CCFF"/>
                </a:solidFill>
                <a:latin typeface="Calibri" pitchFamily="34" charset="0"/>
              </a:rPr>
              <a:t>in</a:t>
            </a:r>
            <a:r>
              <a:rPr lang="hu-HU" sz="2000" dirty="0">
                <a:solidFill>
                  <a:srgbClr val="33CCFF"/>
                </a:solidFill>
                <a:latin typeface="Calibri" pitchFamily="34" charset="0"/>
              </a:rPr>
              <a:t> </a:t>
            </a:r>
            <a:r>
              <a:rPr lang="hu-HU" sz="2000" dirty="0" err="1">
                <a:solidFill>
                  <a:srgbClr val="33CCFF"/>
                </a:solidFill>
                <a:latin typeface="Calibri" pitchFamily="34" charset="0"/>
              </a:rPr>
              <a:t>the</a:t>
            </a:r>
            <a:r>
              <a:rPr lang="hu-HU" sz="2000" dirty="0">
                <a:solidFill>
                  <a:srgbClr val="33CCFF"/>
                </a:solidFill>
                <a:latin typeface="Calibri" pitchFamily="34" charset="0"/>
              </a:rPr>
              <a:t> </a:t>
            </a:r>
            <a:r>
              <a:rPr lang="hu-HU" sz="2000" dirty="0" err="1">
                <a:solidFill>
                  <a:srgbClr val="33CCFF"/>
                </a:solidFill>
                <a:latin typeface="Calibri" pitchFamily="34" charset="0"/>
              </a:rPr>
              <a:t>regions</a:t>
            </a:r>
            <a:r>
              <a:rPr lang="hu-HU" sz="2000" dirty="0">
                <a:solidFill>
                  <a:srgbClr val="33CCFF"/>
                </a:solidFill>
                <a:latin typeface="Calibri" pitchFamily="34" charset="0"/>
              </a:rPr>
              <a:t> </a:t>
            </a:r>
            <a:r>
              <a:rPr lang="hu-HU" sz="2000" dirty="0" err="1">
                <a:solidFill>
                  <a:srgbClr val="33CCFF"/>
                </a:solidFill>
                <a:latin typeface="Calibri" pitchFamily="34" charset="0"/>
              </a:rPr>
              <a:t>determined</a:t>
            </a:r>
            <a:r>
              <a:rPr lang="hu-HU" sz="2000" dirty="0">
                <a:solidFill>
                  <a:srgbClr val="33CCFF"/>
                </a:solidFill>
                <a:latin typeface="Calibri" pitchFamily="34" charset="0"/>
              </a:rPr>
              <a:t> </a:t>
            </a:r>
            <a:r>
              <a:rPr lang="hu-HU" sz="2000" dirty="0" err="1">
                <a:solidFill>
                  <a:srgbClr val="33CCFF"/>
                </a:solidFill>
                <a:latin typeface="Calibri" pitchFamily="34" charset="0"/>
              </a:rPr>
              <a:t>by</a:t>
            </a:r>
            <a:r>
              <a:rPr lang="hu-HU" sz="2000" dirty="0">
                <a:solidFill>
                  <a:srgbClr val="33CCFF"/>
                </a:solidFill>
                <a:latin typeface="Calibri" pitchFamily="34" charset="0"/>
              </a:rPr>
              <a:t> </a:t>
            </a:r>
            <a:r>
              <a:rPr lang="hu-HU" sz="2000" dirty="0" err="1">
                <a:solidFill>
                  <a:srgbClr val="33CCFF"/>
                </a:solidFill>
                <a:latin typeface="Calibri" pitchFamily="34" charset="0"/>
              </a:rPr>
              <a:t>these</a:t>
            </a:r>
            <a:r>
              <a:rPr lang="hu-HU" sz="2000" dirty="0">
                <a:solidFill>
                  <a:srgbClr val="33CCFF"/>
                </a:solidFill>
                <a:latin typeface="Calibri" pitchFamily="34" charset="0"/>
              </a:rPr>
              <a:t> </a:t>
            </a:r>
            <a:r>
              <a:rPr lang="hu-HU" sz="2000" dirty="0" err="1">
                <a:solidFill>
                  <a:srgbClr val="33CCFF"/>
                </a:solidFill>
                <a:latin typeface="Calibri" pitchFamily="34" charset="0"/>
              </a:rPr>
              <a:t>genes</a:t>
            </a:r>
            <a:r>
              <a:rPr lang="hu-HU" sz="2000" dirty="0">
                <a:solidFill>
                  <a:srgbClr val="33CCFF"/>
                </a:solidFill>
                <a:latin typeface="Calibri" pitchFamily="34" charset="0"/>
              </a:rPr>
              <a:t> (</a:t>
            </a:r>
            <a:r>
              <a:rPr lang="hu-HU" sz="2000" dirty="0" err="1">
                <a:solidFill>
                  <a:srgbClr val="33CCFF"/>
                </a:solidFill>
                <a:latin typeface="Calibri" pitchFamily="34" charset="0"/>
              </a:rPr>
              <a:t>morphology</a:t>
            </a:r>
            <a:r>
              <a:rPr lang="hu-HU" sz="2000" dirty="0">
                <a:solidFill>
                  <a:srgbClr val="33CCFF"/>
                </a:solidFill>
                <a:latin typeface="Calibri" pitchFamily="34" charset="0"/>
              </a:rPr>
              <a:t>, </a:t>
            </a:r>
            <a:r>
              <a:rPr lang="hu-HU" sz="2000" dirty="0" err="1">
                <a:solidFill>
                  <a:srgbClr val="33CCFF"/>
                </a:solidFill>
                <a:latin typeface="Calibri" pitchFamily="34" charset="0"/>
              </a:rPr>
              <a:t>synaptic</a:t>
            </a:r>
            <a:r>
              <a:rPr lang="hu-HU" sz="2000" dirty="0">
                <a:solidFill>
                  <a:srgbClr val="33CCFF"/>
                </a:solidFill>
                <a:latin typeface="Calibri" pitchFamily="34" charset="0"/>
              </a:rPr>
              <a:t> </a:t>
            </a:r>
            <a:r>
              <a:rPr lang="hu-HU" sz="2000" dirty="0" err="1">
                <a:solidFill>
                  <a:srgbClr val="33CCFF"/>
                </a:solidFill>
                <a:latin typeface="Calibri" pitchFamily="34" charset="0"/>
              </a:rPr>
              <a:t>properties</a:t>
            </a:r>
            <a:r>
              <a:rPr lang="hu-HU" sz="2000" dirty="0">
                <a:solidFill>
                  <a:srgbClr val="33CCFF"/>
                </a:solidFill>
                <a:latin typeface="Calibri" pitchFamily="34" charset="0"/>
              </a:rPr>
              <a:t> etc.)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366">
            <a:alpha val="0"/>
          </a:srgbClr>
        </a:solidFill>
        <a:effectLst/>
      </p:bgPr>
    </p:bg>
    <p:spTree>
      <p:nvGrpSpPr>
        <p:cNvPr id="1" name=""/>
        <p:cNvGrpSpPr/>
        <p:nvPr/>
      </p:nvGrpSpPr>
      <p:grpSpPr>
        <a:xfrm>
          <a:off x="0" y="0"/>
          <a:ext cx="0" cy="0"/>
          <a:chOff x="0" y="0"/>
          <a:chExt cx="0" cy="0"/>
        </a:xfrm>
      </p:grpSpPr>
      <p:pic>
        <p:nvPicPr>
          <p:cNvPr id="125954" name="Picture 2" descr="P:\könyvek\allimages carlson\M9780323053853-005-f00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24128" y="267906"/>
            <a:ext cx="3160192" cy="4736904"/>
          </a:xfrm>
          <a:prstGeom prst="rect">
            <a:avLst/>
          </a:prstGeom>
          <a:noFill/>
        </p:spPr>
      </p:pic>
      <p:graphicFrame>
        <p:nvGraphicFramePr>
          <p:cNvPr id="3" name="Táblázat 2"/>
          <p:cNvGraphicFramePr>
            <a:graphicFrameLocks noGrp="1"/>
          </p:cNvGraphicFramePr>
          <p:nvPr/>
        </p:nvGraphicFramePr>
        <p:xfrm>
          <a:off x="251520" y="1124744"/>
          <a:ext cx="4876800" cy="2258060"/>
        </p:xfrm>
        <a:graphic>
          <a:graphicData uri="http://schemas.openxmlformats.org/drawingml/2006/table">
            <a:tbl>
              <a:tblPr/>
              <a:tblGrid>
                <a:gridCol w="4876800">
                  <a:extLst>
                    <a:ext uri="{9D8B030D-6E8A-4147-A177-3AD203B41FA5}">
                      <a16:colId xmlns:a16="http://schemas.microsoft.com/office/drawing/2014/main" val="20000"/>
                    </a:ext>
                  </a:extLst>
                </a:gridCol>
              </a:tblGrid>
              <a:tr h="0">
                <a:tc>
                  <a:txBody>
                    <a:bodyPr/>
                    <a:lstStyle/>
                    <a:p>
                      <a:pPr algn="just"/>
                      <a:r>
                        <a:rPr lang="en-US" sz="1200" dirty="0">
                          <a:solidFill>
                            <a:srgbClr val="000000"/>
                          </a:solidFill>
                          <a:latin typeface="Calibri" pitchFamily="34" charset="0"/>
                        </a:rPr>
                        <a:t>In mammals, even before </a:t>
                      </a:r>
                      <a:r>
                        <a:rPr lang="en-US" sz="1200" dirty="0" err="1">
                          <a:solidFill>
                            <a:srgbClr val="000000"/>
                          </a:solidFill>
                          <a:latin typeface="Calibri" pitchFamily="34" charset="0"/>
                        </a:rPr>
                        <a:t>mesodermal</a:t>
                      </a:r>
                      <a:r>
                        <a:rPr lang="en-US" sz="1200" dirty="0">
                          <a:solidFill>
                            <a:srgbClr val="000000"/>
                          </a:solidFill>
                          <a:latin typeface="Calibri" pitchFamily="34" charset="0"/>
                        </a:rPr>
                        <a:t> cells begin migrating through the primitive node, the anterior hypoblast (called the</a:t>
                      </a:r>
                      <a:r>
                        <a:rPr lang="hu-HU" sz="1200" dirty="0">
                          <a:solidFill>
                            <a:srgbClr val="000000"/>
                          </a:solidFill>
                          <a:latin typeface="Calibri" pitchFamily="34" charset="0"/>
                        </a:rPr>
                        <a:t> </a:t>
                      </a:r>
                      <a:r>
                        <a:rPr lang="en-US" sz="1200" b="1" dirty="0">
                          <a:solidFill>
                            <a:srgbClr val="000000"/>
                          </a:solidFill>
                          <a:latin typeface="Calibri" pitchFamily="34" charset="0"/>
                        </a:rPr>
                        <a:t>anterior visceral endoderm</a:t>
                      </a:r>
                      <a:r>
                        <a:rPr lang="en-US" sz="1200" dirty="0">
                          <a:solidFill>
                            <a:srgbClr val="000000"/>
                          </a:solidFill>
                          <a:latin typeface="Calibri" pitchFamily="34" charset="0"/>
                        </a:rPr>
                        <a:t> by mouse embryologists) expresses genes characteristic of the </a:t>
                      </a:r>
                      <a:r>
                        <a:rPr lang="en-US" sz="1200" dirty="0" err="1">
                          <a:solidFill>
                            <a:srgbClr val="000000"/>
                          </a:solidFill>
                          <a:latin typeface="Calibri" pitchFamily="34" charset="0"/>
                        </a:rPr>
                        <a:t>prechordal</a:t>
                      </a:r>
                      <a:r>
                        <a:rPr lang="en-US" sz="1200" dirty="0">
                          <a:solidFill>
                            <a:srgbClr val="000000"/>
                          </a:solidFill>
                          <a:latin typeface="Calibri" pitchFamily="34" charset="0"/>
                        </a:rPr>
                        <a:t> plate and initiates head formation. The anterior visceral endoderm itself is subdivided into an anterior part, which serves as a signaling center for early heart formation, and a more posterior part, which becomes part of the </a:t>
                      </a:r>
                      <a:r>
                        <a:rPr lang="en-US" sz="1200" dirty="0" err="1">
                          <a:solidFill>
                            <a:srgbClr val="000000"/>
                          </a:solidFill>
                          <a:latin typeface="Calibri" pitchFamily="34" charset="0"/>
                        </a:rPr>
                        <a:t>prechordal</a:t>
                      </a:r>
                      <a:r>
                        <a:rPr lang="en-US" sz="1200" dirty="0">
                          <a:solidFill>
                            <a:srgbClr val="000000"/>
                          </a:solidFill>
                          <a:latin typeface="Calibri" pitchFamily="34" charset="0"/>
                        </a:rPr>
                        <a:t> plate complex and induces formation of the head. According to one model, induction of the head and forebrain in mammals is a two-step process, in which an early induction by the anterior visceral endoderm confers a labile anterior character to the head and brain, and a later induction by the </a:t>
                      </a:r>
                      <a:r>
                        <a:rPr lang="en-US" sz="1200" dirty="0" err="1">
                          <a:solidFill>
                            <a:srgbClr val="000000"/>
                          </a:solidFill>
                          <a:latin typeface="Calibri" pitchFamily="34" charset="0"/>
                        </a:rPr>
                        <a:t>prechordal</a:t>
                      </a:r>
                      <a:r>
                        <a:rPr lang="en-US" sz="1200" dirty="0">
                          <a:solidFill>
                            <a:srgbClr val="000000"/>
                          </a:solidFill>
                          <a:latin typeface="Calibri" pitchFamily="34" charset="0"/>
                        </a:rPr>
                        <a:t> plate mesoderm reinforces and maintains this induction.</a:t>
                      </a:r>
                    </a:p>
                  </a:txBody>
                  <a:tcPr marL="63500" marR="63500" marT="0" marB="63500" anchor="ctr">
                    <a:lnL>
                      <a:noFill/>
                    </a:lnL>
                    <a:lnR>
                      <a:noFill/>
                    </a:lnR>
                    <a:lnT>
                      <a:noFill/>
                    </a:lnT>
                    <a:lnB>
                      <a:noFill/>
                    </a:lnB>
                    <a:solidFill>
                      <a:srgbClr val="EEEEEE"/>
                    </a:solidFill>
                  </a:tcPr>
                </a:tc>
                <a:extLst>
                  <a:ext uri="{0D108BD9-81ED-4DB2-BD59-A6C34878D82A}">
                    <a16:rowId xmlns:a16="http://schemas.microsoft.com/office/drawing/2014/main" val="10000"/>
                  </a:ext>
                </a:extLst>
              </a:tr>
            </a:tbl>
          </a:graphicData>
        </a:graphic>
      </p:graphicFrame>
      <p:graphicFrame>
        <p:nvGraphicFramePr>
          <p:cNvPr id="4" name="Táblázat 3"/>
          <p:cNvGraphicFramePr>
            <a:graphicFrameLocks noGrp="1"/>
          </p:cNvGraphicFramePr>
          <p:nvPr/>
        </p:nvGraphicFramePr>
        <p:xfrm>
          <a:off x="401665" y="3789040"/>
          <a:ext cx="4876800" cy="2258060"/>
        </p:xfrm>
        <a:graphic>
          <a:graphicData uri="http://schemas.openxmlformats.org/drawingml/2006/table">
            <a:tbl>
              <a:tblPr/>
              <a:tblGrid>
                <a:gridCol w="4876800">
                  <a:extLst>
                    <a:ext uri="{9D8B030D-6E8A-4147-A177-3AD203B41FA5}">
                      <a16:colId xmlns:a16="http://schemas.microsoft.com/office/drawing/2014/main" val="20000"/>
                    </a:ext>
                  </a:extLst>
                </a:gridCol>
              </a:tblGrid>
              <a:tr h="0">
                <a:tc>
                  <a:txBody>
                    <a:bodyPr/>
                    <a:lstStyle/>
                    <a:p>
                      <a:pPr algn="just"/>
                      <a:r>
                        <a:rPr lang="en-US" sz="1200" dirty="0">
                          <a:solidFill>
                            <a:srgbClr val="000000"/>
                          </a:solidFill>
                          <a:latin typeface="Calibri" pitchFamily="34" charset="0"/>
                        </a:rPr>
                        <a:t>A major function of the anterior visceral endoderm is to emit molecular signals that inhibit the development of posterior embryonic structures. </a:t>
                      </a:r>
                      <a:r>
                        <a:rPr lang="en-US" sz="1200" b="1" dirty="0">
                          <a:solidFill>
                            <a:srgbClr val="C00000"/>
                          </a:solidFill>
                          <a:latin typeface="Calibri" pitchFamily="34" charset="0"/>
                        </a:rPr>
                        <a:t>To produce a head, it is necessary to block the BMP-4 signal (by noggin) and a </a:t>
                      </a:r>
                      <a:r>
                        <a:rPr lang="en-US" sz="1200" b="1" dirty="0" err="1">
                          <a:solidFill>
                            <a:srgbClr val="C00000"/>
                          </a:solidFill>
                          <a:latin typeface="Calibri" pitchFamily="34" charset="0"/>
                        </a:rPr>
                        <a:t>Wnt</a:t>
                      </a:r>
                      <a:r>
                        <a:rPr lang="en-US" sz="1200" b="1" dirty="0">
                          <a:solidFill>
                            <a:srgbClr val="C00000"/>
                          </a:solidFill>
                          <a:latin typeface="Calibri" pitchFamily="34" charset="0"/>
                        </a:rPr>
                        <a:t> signal (by Dkk-1).</a:t>
                      </a:r>
                      <a:r>
                        <a:rPr lang="en-US" sz="1200" dirty="0">
                          <a:solidFill>
                            <a:srgbClr val="000000"/>
                          </a:solidFill>
                          <a:latin typeface="Calibri" pitchFamily="34" charset="0"/>
                        </a:rPr>
                        <a:t> Signaling molecules and transcription factors are produced in the head signaling centers. In mice bearing mutants of</a:t>
                      </a:r>
                      <a:r>
                        <a:rPr lang="hu-HU" sz="1200" dirty="0">
                          <a:solidFill>
                            <a:srgbClr val="000000"/>
                          </a:solidFill>
                          <a:latin typeface="Calibri" pitchFamily="34" charset="0"/>
                        </a:rPr>
                        <a:t> </a:t>
                      </a:r>
                      <a:r>
                        <a:rPr lang="en-US" sz="1200" b="1" dirty="0">
                          <a:solidFill>
                            <a:srgbClr val="C00000"/>
                          </a:solidFill>
                          <a:latin typeface="Calibri" pitchFamily="34" charset="0"/>
                        </a:rPr>
                        <a:t>Lim-1 (Lhx-1)</a:t>
                      </a:r>
                      <a:r>
                        <a:rPr lang="en-US" sz="1200" dirty="0">
                          <a:solidFill>
                            <a:srgbClr val="000000"/>
                          </a:solidFill>
                          <a:latin typeface="Calibri" pitchFamily="34" charset="0"/>
                        </a:rPr>
                        <a:t>, a </a:t>
                      </a:r>
                      <a:r>
                        <a:rPr lang="en-US" sz="1200" dirty="0" err="1">
                          <a:solidFill>
                            <a:srgbClr val="000000"/>
                          </a:solidFill>
                          <a:latin typeface="Calibri" pitchFamily="34" charset="0"/>
                        </a:rPr>
                        <a:t>homeobox</a:t>
                      </a:r>
                      <a:r>
                        <a:rPr lang="en-US" sz="1200" dirty="0">
                          <a:solidFill>
                            <a:srgbClr val="000000"/>
                          </a:solidFill>
                          <a:latin typeface="Calibri" pitchFamily="34" charset="0"/>
                        </a:rPr>
                        <a:t>-containing transcription factor, and </a:t>
                      </a:r>
                      <a:r>
                        <a:rPr lang="en-US" sz="1200" b="1" dirty="0" err="1">
                          <a:solidFill>
                            <a:srgbClr val="C00000"/>
                          </a:solidFill>
                          <a:latin typeface="Calibri" pitchFamily="34" charset="0"/>
                        </a:rPr>
                        <a:t>cereberus</a:t>
                      </a:r>
                      <a:r>
                        <a:rPr lang="en-US" sz="1200" b="1" dirty="0">
                          <a:solidFill>
                            <a:srgbClr val="C00000"/>
                          </a:solidFill>
                          <a:latin typeface="Calibri" pitchFamily="34" charset="0"/>
                        </a:rPr>
                        <a:t>-like 1,</a:t>
                      </a:r>
                      <a:r>
                        <a:rPr lang="en-US" sz="1200" dirty="0">
                          <a:solidFill>
                            <a:srgbClr val="000000"/>
                          </a:solidFill>
                          <a:latin typeface="Calibri" pitchFamily="34" charset="0"/>
                        </a:rPr>
                        <a:t> a signaling molecule, headless mice are born. The headless mice are born without neural structures anterior to </a:t>
                      </a:r>
                      <a:r>
                        <a:rPr lang="en-US" sz="1200" dirty="0" err="1">
                          <a:solidFill>
                            <a:srgbClr val="000000"/>
                          </a:solidFill>
                          <a:latin typeface="Calibri" pitchFamily="34" charset="0"/>
                        </a:rPr>
                        <a:t>rhombomere</a:t>
                      </a:r>
                      <a:r>
                        <a:rPr lang="en-US" sz="1200" dirty="0">
                          <a:solidFill>
                            <a:srgbClr val="000000"/>
                          </a:solidFill>
                          <a:latin typeface="Calibri" pitchFamily="34" charset="0"/>
                        </a:rPr>
                        <a:t> 3</a:t>
                      </a:r>
                      <a:r>
                        <a:rPr lang="en-US" sz="1200" dirty="0">
                          <a:solidFill>
                            <a:srgbClr val="C00000"/>
                          </a:solidFill>
                          <a:latin typeface="Calibri" pitchFamily="34" charset="0"/>
                        </a:rPr>
                        <a:t>. </a:t>
                      </a:r>
                      <a:r>
                        <a:rPr lang="en-US" sz="1200" b="1" dirty="0">
                          <a:solidFill>
                            <a:srgbClr val="C00000"/>
                          </a:solidFill>
                          <a:latin typeface="Calibri" pitchFamily="34" charset="0"/>
                        </a:rPr>
                        <a:t>Otx-2</a:t>
                      </a:r>
                      <a:r>
                        <a:rPr lang="en-US" sz="1200" dirty="0">
                          <a:solidFill>
                            <a:srgbClr val="C00000"/>
                          </a:solidFill>
                          <a:latin typeface="Calibri" pitchFamily="34" charset="0"/>
                        </a:rPr>
                        <a:t>, </a:t>
                      </a:r>
                      <a:r>
                        <a:rPr lang="en-US" sz="1200" dirty="0">
                          <a:solidFill>
                            <a:srgbClr val="000000"/>
                          </a:solidFill>
                          <a:latin typeface="Calibri" pitchFamily="34" charset="0"/>
                        </a:rPr>
                        <a:t>another transcription factor present in the head signaling center, is also a general marker of the induced anterior region of the central nervous system. Many other molecules are also expressed in the head signaling center. How these orchestrate the formation of the head remains to be determined.</a:t>
                      </a:r>
                    </a:p>
                  </a:txBody>
                  <a:tcPr marL="63500" marR="63500" marT="0" marB="63500" anchor="ctr">
                    <a:lnL>
                      <a:noFill/>
                    </a:lnL>
                    <a:lnR>
                      <a:noFill/>
                    </a:lnR>
                    <a:lnT>
                      <a:noFill/>
                    </a:lnT>
                    <a:lnB>
                      <a:noFill/>
                    </a:lnB>
                    <a:solidFill>
                      <a:srgbClr val="EEEEEE"/>
                    </a:solidFill>
                  </a:tcPr>
                </a:tc>
                <a:extLst>
                  <a:ext uri="{0D108BD9-81ED-4DB2-BD59-A6C34878D82A}">
                    <a16:rowId xmlns:a16="http://schemas.microsoft.com/office/drawing/2014/main" val="10000"/>
                  </a:ext>
                </a:extLst>
              </a:tr>
            </a:tbl>
          </a:graphicData>
        </a:graphic>
      </p:graphicFrame>
      <p:sp>
        <p:nvSpPr>
          <p:cNvPr id="5" name="Szövegdoboz 4"/>
          <p:cNvSpPr txBox="1"/>
          <p:nvPr/>
        </p:nvSpPr>
        <p:spPr>
          <a:xfrm>
            <a:off x="6228184" y="5157192"/>
            <a:ext cx="2187412" cy="1569660"/>
          </a:xfrm>
          <a:prstGeom prst="rect">
            <a:avLst/>
          </a:prstGeom>
          <a:noFill/>
        </p:spPr>
        <p:txBody>
          <a:bodyPr wrap="square" rtlCol="0">
            <a:spAutoFit/>
          </a:bodyPr>
          <a:lstStyle/>
          <a:p>
            <a:pPr algn="just"/>
            <a:r>
              <a:rPr lang="en-US" sz="1200" dirty="0">
                <a:latin typeface="Calibri" pitchFamily="34" charset="0"/>
              </a:rPr>
              <a:t>Newborn headless mice and a normal mouse. The headless mice have a null mutant of the </a:t>
            </a:r>
            <a:r>
              <a:rPr lang="en-US" sz="1200" b="1" i="1" dirty="0">
                <a:solidFill>
                  <a:srgbClr val="C00000"/>
                </a:solidFill>
                <a:latin typeface="Calibri" pitchFamily="34" charset="0"/>
              </a:rPr>
              <a:t>Lim-1</a:t>
            </a:r>
            <a:r>
              <a:rPr lang="en-US" sz="1200" b="1" dirty="0">
                <a:solidFill>
                  <a:srgbClr val="C00000"/>
                </a:solidFill>
                <a:latin typeface="Calibri" pitchFamily="34" charset="0"/>
              </a:rPr>
              <a:t> gene. </a:t>
            </a:r>
            <a:r>
              <a:rPr lang="hu-HU" sz="1200" dirty="0">
                <a:latin typeface="Calibri" pitchFamily="34" charset="0"/>
              </a:rPr>
              <a:t>(</a:t>
            </a:r>
            <a:r>
              <a:rPr lang="en-US" sz="1200" dirty="0">
                <a:latin typeface="Calibri" pitchFamily="34" charset="0"/>
              </a:rPr>
              <a:t>From </a:t>
            </a:r>
            <a:r>
              <a:rPr lang="en-US" sz="1200" dirty="0" err="1">
                <a:latin typeface="Calibri" pitchFamily="34" charset="0"/>
              </a:rPr>
              <a:t>Shawlot</a:t>
            </a:r>
            <a:r>
              <a:rPr lang="en-US" sz="1200" dirty="0">
                <a:latin typeface="Calibri" pitchFamily="34" charset="0"/>
              </a:rPr>
              <a:t> W, </a:t>
            </a:r>
            <a:r>
              <a:rPr lang="en-US" sz="1200" dirty="0" err="1">
                <a:latin typeface="Calibri" pitchFamily="34" charset="0"/>
              </a:rPr>
              <a:t>Behringer</a:t>
            </a:r>
            <a:r>
              <a:rPr lang="en-US" sz="1200" dirty="0">
                <a:latin typeface="Calibri" pitchFamily="34" charset="0"/>
              </a:rPr>
              <a:t> RR: Requirement for Lim1 in head organizer function, </a:t>
            </a:r>
            <a:r>
              <a:rPr lang="en-US" sz="1200" i="1" dirty="0">
                <a:latin typeface="Calibri" pitchFamily="34" charset="0"/>
              </a:rPr>
              <a:t>Nature</a:t>
            </a:r>
            <a:r>
              <a:rPr lang="en-US" sz="1200" dirty="0">
                <a:latin typeface="Calibri" pitchFamily="34" charset="0"/>
              </a:rPr>
              <a:t> 374:425-430, 1994.)</a:t>
            </a:r>
            <a:endParaRPr lang="hu-HU" sz="1200" dirty="0">
              <a:latin typeface="Calibri" pitchFamily="34" charset="0"/>
            </a:endParaRPr>
          </a:p>
        </p:txBody>
      </p:sp>
      <p:sp>
        <p:nvSpPr>
          <p:cNvPr id="6" name="Szövegdoboz 5"/>
          <p:cNvSpPr txBox="1"/>
          <p:nvPr/>
        </p:nvSpPr>
        <p:spPr>
          <a:xfrm>
            <a:off x="401665" y="548680"/>
            <a:ext cx="3832396" cy="461665"/>
          </a:xfrm>
          <a:prstGeom prst="rect">
            <a:avLst/>
          </a:prstGeom>
          <a:noFill/>
        </p:spPr>
        <p:txBody>
          <a:bodyPr wrap="none" rtlCol="0">
            <a:spAutoFit/>
          </a:bodyPr>
          <a:lstStyle/>
          <a:p>
            <a:r>
              <a:rPr lang="hu-HU" sz="2400" dirty="0" err="1">
                <a:latin typeface="Calibri" pitchFamily="34" charset="0"/>
              </a:rPr>
              <a:t>Results</a:t>
            </a:r>
            <a:r>
              <a:rPr lang="hu-HU" sz="2400" dirty="0">
                <a:latin typeface="Calibri" pitchFamily="34" charset="0"/>
              </a:rPr>
              <a:t> </a:t>
            </a:r>
            <a:r>
              <a:rPr lang="hu-HU" sz="2400" dirty="0" err="1">
                <a:latin typeface="Calibri" pitchFamily="34" charset="0"/>
              </a:rPr>
              <a:t>from</a:t>
            </a:r>
            <a:r>
              <a:rPr lang="hu-HU" sz="2400" dirty="0">
                <a:latin typeface="Calibri" pitchFamily="34" charset="0"/>
              </a:rPr>
              <a:t> „</a:t>
            </a:r>
            <a:r>
              <a:rPr lang="hu-HU" sz="2400" dirty="0" err="1">
                <a:latin typeface="Calibri" pitchFamily="34" charset="0"/>
              </a:rPr>
              <a:t>headless</a:t>
            </a:r>
            <a:r>
              <a:rPr lang="hu-HU" sz="2400" dirty="0">
                <a:latin typeface="Calibri" pitchFamily="34" charset="0"/>
              </a:rPr>
              <a:t>” </a:t>
            </a:r>
            <a:r>
              <a:rPr lang="hu-HU" sz="2400" dirty="0" err="1">
                <a:latin typeface="Calibri" pitchFamily="34" charset="0"/>
              </a:rPr>
              <a:t>mice</a:t>
            </a:r>
            <a:endParaRPr lang="hu-HU" sz="2400" dirty="0">
              <a:latin typeface="Calibri"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4663" y="4910138"/>
            <a:ext cx="4608512" cy="1350962"/>
          </a:xfrm>
          <a:prstGeom prst="rect">
            <a:avLst/>
          </a:prstGeom>
          <a:noFill/>
          <a:ln w="9525">
            <a:noFill/>
            <a:miter lim="800000"/>
            <a:headEnd/>
            <a:tailEnd/>
          </a:ln>
        </p:spPr>
      </p:pic>
      <p:pic>
        <p:nvPicPr>
          <p:cNvPr id="552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19475" y="6261100"/>
            <a:ext cx="5588000" cy="479425"/>
          </a:xfrm>
          <a:prstGeom prst="rect">
            <a:avLst/>
          </a:prstGeom>
          <a:noFill/>
          <a:ln w="9525">
            <a:noFill/>
            <a:miter lim="800000"/>
            <a:headEnd/>
            <a:tailEnd/>
          </a:ln>
        </p:spPr>
      </p:pic>
      <p:pic>
        <p:nvPicPr>
          <p:cNvPr id="553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0825" y="174625"/>
            <a:ext cx="5643563" cy="2084388"/>
          </a:xfrm>
          <a:prstGeom prst="rect">
            <a:avLst/>
          </a:prstGeom>
          <a:noFill/>
          <a:ln w="9525">
            <a:noFill/>
            <a:miter lim="800000"/>
            <a:headEnd/>
            <a:tailEnd/>
          </a:ln>
        </p:spPr>
      </p:pic>
      <p:pic>
        <p:nvPicPr>
          <p:cNvPr id="55301"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0825" y="2236788"/>
            <a:ext cx="4033838" cy="3011487"/>
          </a:xfrm>
          <a:prstGeom prst="rect">
            <a:avLst/>
          </a:prstGeom>
          <a:noFill/>
          <a:ln w="9525">
            <a:noFill/>
            <a:miter lim="800000"/>
            <a:headEnd/>
            <a:tailEnd/>
          </a:ln>
        </p:spPr>
      </p:pic>
      <p:pic>
        <p:nvPicPr>
          <p:cNvPr id="5530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25806" y="2746139"/>
            <a:ext cx="2067369" cy="2163999"/>
          </a:xfrm>
          <a:prstGeom prst="rect">
            <a:avLst/>
          </a:prstGeom>
          <a:noFill/>
          <a:ln w="9525">
            <a:noFill/>
            <a:miter lim="800000"/>
            <a:headEnd/>
            <a:tailEnd/>
          </a:ln>
        </p:spPr>
      </p:pic>
      <p:sp>
        <p:nvSpPr>
          <p:cNvPr id="8" name="Szövegdoboz 7"/>
          <p:cNvSpPr txBox="1"/>
          <p:nvPr/>
        </p:nvSpPr>
        <p:spPr>
          <a:xfrm>
            <a:off x="4872725" y="4293096"/>
            <a:ext cx="1762790" cy="369332"/>
          </a:xfrm>
          <a:prstGeom prst="rect">
            <a:avLst/>
          </a:prstGeom>
          <a:noFill/>
        </p:spPr>
        <p:txBody>
          <a:bodyPr wrap="none" rtlCol="0">
            <a:spAutoFit/>
          </a:bodyPr>
          <a:lstStyle/>
          <a:p>
            <a:r>
              <a:rPr lang="hu-HU" b="1" dirty="0" err="1">
                <a:solidFill>
                  <a:srgbClr val="CC0066"/>
                </a:solidFill>
                <a:latin typeface="Calibri" pitchFamily="34" charset="0"/>
              </a:rPr>
              <a:t>Role</a:t>
            </a:r>
            <a:r>
              <a:rPr lang="hu-HU" b="1" dirty="0">
                <a:solidFill>
                  <a:srgbClr val="CC0066"/>
                </a:solidFill>
                <a:latin typeface="Calibri" pitchFamily="34" charset="0"/>
              </a:rPr>
              <a:t> of Cerberus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322" name="Picture 3" descr="M9780323053853-006-f00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97000" y="4437063"/>
            <a:ext cx="6350000" cy="2016125"/>
          </a:xfrm>
          <a:prstGeom prst="rect">
            <a:avLst/>
          </a:prstGeom>
          <a:noFill/>
          <a:ln w="9525">
            <a:solidFill>
              <a:schemeClr val="tx1"/>
            </a:solidFill>
            <a:miter lim="800000"/>
            <a:headEnd/>
            <a:tailEnd/>
          </a:ln>
        </p:spPr>
      </p:pic>
      <p:sp>
        <p:nvSpPr>
          <p:cNvPr id="56323" name="Rectangle 4"/>
          <p:cNvSpPr>
            <a:spLocks noChangeArrowheads="1"/>
          </p:cNvSpPr>
          <p:nvPr/>
        </p:nvSpPr>
        <p:spPr bwMode="auto">
          <a:xfrm>
            <a:off x="3851275" y="6165850"/>
            <a:ext cx="1008063" cy="431800"/>
          </a:xfrm>
          <a:prstGeom prst="rect">
            <a:avLst/>
          </a:prstGeom>
          <a:solidFill>
            <a:schemeClr val="bg1"/>
          </a:solidFill>
          <a:ln w="9525">
            <a:noFill/>
            <a:miter lim="800000"/>
            <a:headEnd/>
            <a:tailEnd/>
          </a:ln>
        </p:spPr>
        <p:txBody>
          <a:bodyPr wrap="none" anchor="ctr"/>
          <a:lstStyle/>
          <a:p>
            <a:endParaRPr lang="en-US"/>
          </a:p>
        </p:txBody>
      </p:sp>
      <p:sp>
        <p:nvSpPr>
          <p:cNvPr id="56324" name="Text Box 5"/>
          <p:cNvSpPr txBox="1">
            <a:spLocks noChangeArrowheads="1"/>
          </p:cNvSpPr>
          <p:nvPr/>
        </p:nvSpPr>
        <p:spPr bwMode="auto">
          <a:xfrm>
            <a:off x="482600" y="1138238"/>
            <a:ext cx="7205562" cy="3046988"/>
          </a:xfrm>
          <a:prstGeom prst="rect">
            <a:avLst/>
          </a:prstGeom>
          <a:noFill/>
          <a:ln w="9525">
            <a:noFill/>
            <a:miter lim="800000"/>
            <a:headEnd/>
            <a:tailEnd/>
          </a:ln>
        </p:spPr>
        <p:txBody>
          <a:bodyPr wrap="none">
            <a:spAutoFit/>
          </a:bodyPr>
          <a:lstStyle/>
          <a:p>
            <a:pPr algn="just"/>
            <a:r>
              <a:rPr lang="en-US" sz="1600" dirty="0">
                <a:latin typeface="Calibri" pitchFamily="34" charset="0"/>
              </a:rPr>
              <a:t>While </a:t>
            </a:r>
            <a:r>
              <a:rPr lang="en-US" sz="1600" dirty="0" err="1">
                <a:latin typeface="Calibri" pitchFamily="34" charset="0"/>
              </a:rPr>
              <a:t>gastrulation</a:t>
            </a:r>
            <a:r>
              <a:rPr lang="en-US" sz="1600" dirty="0">
                <a:latin typeface="Calibri" pitchFamily="34" charset="0"/>
              </a:rPr>
              <a:t> is still taking place, the newly induced neural tube is subjected </a:t>
            </a:r>
            <a:endParaRPr lang="hu-HU" sz="1600" dirty="0">
              <a:latin typeface="Calibri" pitchFamily="34" charset="0"/>
            </a:endParaRPr>
          </a:p>
          <a:p>
            <a:pPr algn="just"/>
            <a:r>
              <a:rPr lang="en-US" sz="1600" dirty="0">
                <a:latin typeface="Calibri" pitchFamily="34" charset="0"/>
              </a:rPr>
              <a:t>to vertical inductions from the notochord and head organizing regions (anterior </a:t>
            </a:r>
            <a:endParaRPr lang="hu-HU" sz="1600" dirty="0">
              <a:latin typeface="Calibri" pitchFamily="34" charset="0"/>
            </a:endParaRPr>
          </a:p>
          <a:p>
            <a:pPr algn="just"/>
            <a:r>
              <a:rPr lang="en-US" sz="1600" dirty="0">
                <a:latin typeface="Calibri" pitchFamily="34" charset="0"/>
              </a:rPr>
              <a:t>visceral endoderm and </a:t>
            </a:r>
            <a:r>
              <a:rPr lang="en-US" sz="1600" dirty="0" err="1">
                <a:latin typeface="Calibri" pitchFamily="34" charset="0"/>
              </a:rPr>
              <a:t>prechordal</a:t>
            </a:r>
            <a:r>
              <a:rPr lang="en-US" sz="1600" dirty="0">
                <a:latin typeface="Calibri" pitchFamily="34" charset="0"/>
              </a:rPr>
              <a:t> plate), which are important in inducing the </a:t>
            </a:r>
            <a:endParaRPr lang="hu-HU" sz="1600" dirty="0">
              <a:latin typeface="Calibri" pitchFamily="34" charset="0"/>
            </a:endParaRPr>
          </a:p>
          <a:p>
            <a:pPr algn="just"/>
            <a:r>
              <a:rPr lang="en-US" sz="1600" dirty="0">
                <a:latin typeface="Calibri" pitchFamily="34" charset="0"/>
              </a:rPr>
              <a:t>forebrain region. These, together with a gradient of </a:t>
            </a:r>
            <a:r>
              <a:rPr lang="en-US" sz="1600" b="1" dirty="0">
                <a:latin typeface="Calibri" pitchFamily="34" charset="0"/>
              </a:rPr>
              <a:t>Wnt-8</a:t>
            </a:r>
            <a:r>
              <a:rPr lang="en-US" sz="1600" dirty="0">
                <a:latin typeface="Calibri" pitchFamily="34" charset="0"/>
              </a:rPr>
              <a:t> (a gene homologous </a:t>
            </a:r>
            <a:endParaRPr lang="hu-HU" sz="1600" dirty="0">
              <a:latin typeface="Calibri" pitchFamily="34" charset="0"/>
            </a:endParaRPr>
          </a:p>
          <a:p>
            <a:pPr algn="just"/>
            <a:r>
              <a:rPr lang="en-US" sz="1600" dirty="0">
                <a:latin typeface="Calibri" pitchFamily="34" charset="0"/>
              </a:rPr>
              <a:t>with </a:t>
            </a:r>
            <a:r>
              <a:rPr lang="en-US" sz="1600" i="1" dirty="0">
                <a:latin typeface="Calibri" pitchFamily="34" charset="0"/>
              </a:rPr>
              <a:t>Wingless</a:t>
            </a:r>
            <a:r>
              <a:rPr lang="en-US" sz="1600" dirty="0">
                <a:latin typeface="Calibri" pitchFamily="34" charset="0"/>
              </a:rPr>
              <a:t>, a segment polarity gene in </a:t>
            </a:r>
            <a:r>
              <a:rPr lang="en-US" sz="1600" i="1" dirty="0">
                <a:latin typeface="Calibri" pitchFamily="34" charset="0"/>
              </a:rPr>
              <a:t>Drosophila</a:t>
            </a:r>
            <a:r>
              <a:rPr lang="en-US" sz="1600" dirty="0">
                <a:latin typeface="Calibri" pitchFamily="34" charset="0"/>
              </a:rPr>
              <a:t> ) signaling, </a:t>
            </a:r>
            <a:endParaRPr lang="hu-HU" sz="1600" dirty="0">
              <a:latin typeface="Calibri" pitchFamily="34" charset="0"/>
            </a:endParaRPr>
          </a:p>
          <a:p>
            <a:pPr algn="just"/>
            <a:r>
              <a:rPr lang="en-US" sz="1600" dirty="0">
                <a:latin typeface="Calibri" pitchFamily="34" charset="0"/>
              </a:rPr>
              <a:t>effectively subdivide it into forebrain/midbrain and hindbrain/spinal cord segments.</a:t>
            </a:r>
            <a:endParaRPr lang="hu-HU" sz="1600" dirty="0">
              <a:latin typeface="Calibri" pitchFamily="34" charset="0"/>
            </a:endParaRPr>
          </a:p>
          <a:p>
            <a:pPr algn="just"/>
            <a:r>
              <a:rPr lang="en-US" sz="1600" dirty="0">
                <a:latin typeface="Calibri" pitchFamily="34" charset="0"/>
              </a:rPr>
              <a:t> This subdivision is marked by the expression of two transcription factors, </a:t>
            </a:r>
            <a:r>
              <a:rPr lang="en-US" sz="1600" b="1" dirty="0">
                <a:latin typeface="Calibri" pitchFamily="34" charset="0"/>
              </a:rPr>
              <a:t>Otx-2</a:t>
            </a:r>
            <a:endParaRPr lang="hu-HU" sz="1600" b="1" dirty="0">
              <a:latin typeface="Calibri" pitchFamily="34" charset="0"/>
            </a:endParaRPr>
          </a:p>
          <a:p>
            <a:pPr algn="just"/>
            <a:r>
              <a:rPr lang="en-US" sz="1600" dirty="0">
                <a:latin typeface="Calibri" pitchFamily="34" charset="0"/>
              </a:rPr>
              <a:t> (</a:t>
            </a:r>
            <a:r>
              <a:rPr lang="en-US" sz="1600" dirty="0" err="1">
                <a:latin typeface="Calibri" pitchFamily="34" charset="0"/>
              </a:rPr>
              <a:t>orthodenticle</a:t>
            </a:r>
            <a:r>
              <a:rPr lang="en-US" sz="1600" dirty="0">
                <a:latin typeface="Calibri" pitchFamily="34" charset="0"/>
              </a:rPr>
              <a:t> homologue 2) in the forebrain/midbrain region, and in the hindbrain,</a:t>
            </a:r>
            <a:endParaRPr lang="hu-HU" sz="1600" dirty="0">
              <a:latin typeface="Calibri" pitchFamily="34" charset="0"/>
            </a:endParaRPr>
          </a:p>
          <a:p>
            <a:pPr algn="just"/>
            <a:r>
              <a:rPr lang="en-US" sz="1600" dirty="0">
                <a:latin typeface="Calibri" pitchFamily="34" charset="0"/>
              </a:rPr>
              <a:t> </a:t>
            </a:r>
            <a:r>
              <a:rPr lang="en-US" sz="1600" b="1" dirty="0">
                <a:latin typeface="Calibri" pitchFamily="34" charset="0"/>
              </a:rPr>
              <a:t>Gbx-2</a:t>
            </a:r>
            <a:r>
              <a:rPr lang="en-US" sz="1600" dirty="0">
                <a:latin typeface="Calibri" pitchFamily="34" charset="0"/>
              </a:rPr>
              <a:t> (</a:t>
            </a:r>
            <a:r>
              <a:rPr lang="en-US" sz="1600" dirty="0" err="1">
                <a:latin typeface="Calibri" pitchFamily="34" charset="0"/>
              </a:rPr>
              <a:t>gastrulation</a:t>
            </a:r>
            <a:r>
              <a:rPr lang="en-US" sz="1600" dirty="0">
                <a:latin typeface="Calibri" pitchFamily="34" charset="0"/>
              </a:rPr>
              <a:t> brain </a:t>
            </a:r>
            <a:r>
              <a:rPr lang="en-US" sz="1600" dirty="0" err="1">
                <a:latin typeface="Calibri" pitchFamily="34" charset="0"/>
              </a:rPr>
              <a:t>homeobox</a:t>
            </a:r>
            <a:r>
              <a:rPr lang="en-US" sz="1600" dirty="0">
                <a:latin typeface="Calibri" pitchFamily="34" charset="0"/>
              </a:rPr>
              <a:t> 2), whose boundaries sharply define the </a:t>
            </a:r>
            <a:endParaRPr lang="hu-HU" sz="1600" dirty="0">
              <a:latin typeface="Calibri" pitchFamily="34" charset="0"/>
            </a:endParaRPr>
          </a:p>
          <a:p>
            <a:pPr algn="just"/>
            <a:r>
              <a:rPr lang="en-US" sz="1600" dirty="0">
                <a:latin typeface="Calibri" pitchFamily="34" charset="0"/>
              </a:rPr>
              <a:t>midbrain-hindbrain border. </a:t>
            </a:r>
            <a:r>
              <a:rPr lang="en-US" sz="1600" b="1" dirty="0">
                <a:latin typeface="Calibri" pitchFamily="34" charset="0"/>
              </a:rPr>
              <a:t>Fibroblast growth factors (FGFs), </a:t>
            </a:r>
            <a:endParaRPr lang="hu-HU" sz="1600" b="1" dirty="0">
              <a:latin typeface="Calibri" pitchFamily="34" charset="0"/>
            </a:endParaRPr>
          </a:p>
          <a:p>
            <a:pPr algn="just"/>
            <a:r>
              <a:rPr lang="en-US" sz="1600" dirty="0">
                <a:latin typeface="Calibri" pitchFamily="34" charset="0"/>
              </a:rPr>
              <a:t>produced in the early primitive streak, are known to exert a posteriori</a:t>
            </a:r>
            <a:r>
              <a:rPr lang="hu-HU" sz="1600" dirty="0">
                <a:latin typeface="Calibri" pitchFamily="34" charset="0"/>
              </a:rPr>
              <a:t>s</a:t>
            </a:r>
            <a:r>
              <a:rPr lang="en-US" sz="1600" dirty="0" err="1">
                <a:latin typeface="Calibri" pitchFamily="34" charset="0"/>
              </a:rPr>
              <a:t>ing</a:t>
            </a:r>
            <a:r>
              <a:rPr lang="en-US" sz="1600" dirty="0">
                <a:latin typeface="Calibri" pitchFamily="34" charset="0"/>
              </a:rPr>
              <a:t> effect </a:t>
            </a:r>
            <a:endParaRPr lang="hu-HU" sz="1600" dirty="0">
              <a:latin typeface="Calibri" pitchFamily="34" charset="0"/>
            </a:endParaRPr>
          </a:p>
          <a:p>
            <a:pPr algn="just"/>
            <a:r>
              <a:rPr lang="en-US" sz="1600" dirty="0">
                <a:latin typeface="Calibri" pitchFamily="34" charset="0"/>
              </a:rPr>
              <a:t>on the newly forming neural plate. </a:t>
            </a:r>
          </a:p>
        </p:txBody>
      </p:sp>
      <p:sp>
        <p:nvSpPr>
          <p:cNvPr id="56325" name="Text Box 28"/>
          <p:cNvSpPr txBox="1">
            <a:spLocks noChangeArrowheads="1"/>
          </p:cNvSpPr>
          <p:nvPr/>
        </p:nvSpPr>
        <p:spPr bwMode="auto">
          <a:xfrm>
            <a:off x="214313" y="430213"/>
            <a:ext cx="8821737" cy="708025"/>
          </a:xfrm>
          <a:prstGeom prst="rect">
            <a:avLst/>
          </a:prstGeom>
          <a:noFill/>
          <a:ln w="9525">
            <a:noFill/>
            <a:miter lim="800000"/>
            <a:headEnd/>
            <a:tailEnd/>
          </a:ln>
        </p:spPr>
        <p:txBody>
          <a:bodyPr>
            <a:spAutoFit/>
          </a:bodyPr>
          <a:lstStyle/>
          <a:p>
            <a:pPr eaLnBrk="0" hangingPunct="0"/>
            <a:r>
              <a:rPr lang="hu-HU" sz="2000" b="1" dirty="0">
                <a:solidFill>
                  <a:srgbClr val="FF0066"/>
                </a:solidFill>
                <a:latin typeface="Calibri" pitchFamily="34" charset="0"/>
              </a:rPr>
              <a:t>The </a:t>
            </a:r>
            <a:r>
              <a:rPr lang="hu-HU" sz="2000" b="1" dirty="0" err="1">
                <a:solidFill>
                  <a:srgbClr val="FF0066"/>
                </a:solidFill>
                <a:latin typeface="Calibri" pitchFamily="34" charset="0"/>
              </a:rPr>
              <a:t>first</a:t>
            </a:r>
            <a:r>
              <a:rPr lang="hu-HU" sz="2000" b="1" dirty="0">
                <a:solidFill>
                  <a:srgbClr val="FF0066"/>
                </a:solidFill>
                <a:latin typeface="Calibri" pitchFamily="34" charset="0"/>
              </a:rPr>
              <a:t> 2 main </a:t>
            </a:r>
            <a:r>
              <a:rPr lang="hu-HU" sz="2000" b="1" dirty="0" err="1">
                <a:solidFill>
                  <a:srgbClr val="FF0066"/>
                </a:solidFill>
                <a:latin typeface="Calibri" pitchFamily="34" charset="0"/>
              </a:rPr>
              <a:t>parts</a:t>
            </a:r>
            <a:r>
              <a:rPr lang="hu-HU" sz="2000" b="1" dirty="0">
                <a:solidFill>
                  <a:srgbClr val="FF0066"/>
                </a:solidFill>
                <a:latin typeface="Calibri" pitchFamily="34" charset="0"/>
              </a:rPr>
              <a:t> of </a:t>
            </a:r>
            <a:r>
              <a:rPr lang="hu-HU" sz="2000" b="1" dirty="0" err="1">
                <a:solidFill>
                  <a:srgbClr val="FF0066"/>
                </a:solidFill>
                <a:latin typeface="Calibri" pitchFamily="34" charset="0"/>
              </a:rPr>
              <a:t>the</a:t>
            </a:r>
            <a:r>
              <a:rPr lang="hu-HU" sz="2000" b="1" dirty="0">
                <a:solidFill>
                  <a:srgbClr val="FF0066"/>
                </a:solidFill>
                <a:latin typeface="Calibri" pitchFamily="34" charset="0"/>
              </a:rPr>
              <a:t> CNS </a:t>
            </a:r>
            <a:r>
              <a:rPr lang="hu-HU" sz="2000" b="1" dirty="0" err="1">
                <a:solidFill>
                  <a:srgbClr val="FF0066"/>
                </a:solidFill>
                <a:latin typeface="Calibri" pitchFamily="34" charset="0"/>
              </a:rPr>
              <a:t>are</a:t>
            </a:r>
            <a:r>
              <a:rPr lang="hu-HU" sz="2000" b="1" dirty="0">
                <a:solidFill>
                  <a:srgbClr val="FF0066"/>
                </a:solidFill>
                <a:latin typeface="Calibri" pitchFamily="34" charset="0"/>
              </a:rPr>
              <a:t> </a:t>
            </a:r>
            <a:r>
              <a:rPr lang="hu-HU" sz="2000" b="1" dirty="0" err="1">
                <a:solidFill>
                  <a:srgbClr val="FF0066"/>
                </a:solidFill>
                <a:latin typeface="Calibri" pitchFamily="34" charset="0"/>
              </a:rPr>
              <a:t>the</a:t>
            </a:r>
            <a:r>
              <a:rPr lang="hu-HU" sz="2000" b="1" dirty="0">
                <a:solidFill>
                  <a:srgbClr val="FF0066"/>
                </a:solidFill>
                <a:latin typeface="Calibri" pitchFamily="34" charset="0"/>
              </a:rPr>
              <a:t> </a:t>
            </a:r>
            <a:r>
              <a:rPr lang="hu-HU" sz="2000" b="1" dirty="0" err="1">
                <a:solidFill>
                  <a:srgbClr val="FF0066"/>
                </a:solidFill>
                <a:latin typeface="Calibri" pitchFamily="34" charset="0"/>
              </a:rPr>
              <a:t>forebrain</a:t>
            </a:r>
            <a:r>
              <a:rPr lang="hu-HU" sz="2000" b="1" dirty="0">
                <a:solidFill>
                  <a:srgbClr val="FF0066"/>
                </a:solidFill>
                <a:latin typeface="Calibri" pitchFamily="34" charset="0"/>
              </a:rPr>
              <a:t>/</a:t>
            </a:r>
            <a:r>
              <a:rPr lang="hu-HU" sz="2000" b="1" dirty="0" err="1">
                <a:solidFill>
                  <a:srgbClr val="FF0066"/>
                </a:solidFill>
                <a:latin typeface="Calibri" pitchFamily="34" charset="0"/>
              </a:rPr>
              <a:t>midbrain</a:t>
            </a:r>
            <a:r>
              <a:rPr lang="hu-HU" sz="2000" b="1" dirty="0">
                <a:solidFill>
                  <a:srgbClr val="FF0066"/>
                </a:solidFill>
                <a:latin typeface="Calibri" pitchFamily="34" charset="0"/>
              </a:rPr>
              <a:t> and </a:t>
            </a:r>
            <a:r>
              <a:rPr lang="hu-HU" sz="2000" b="1" dirty="0" err="1">
                <a:solidFill>
                  <a:srgbClr val="FF0066"/>
                </a:solidFill>
                <a:latin typeface="Calibri" pitchFamily="34" charset="0"/>
              </a:rPr>
              <a:t>hindbrain</a:t>
            </a:r>
            <a:r>
              <a:rPr lang="hu-HU" sz="2000" b="1" dirty="0">
                <a:solidFill>
                  <a:srgbClr val="FF0066"/>
                </a:solidFill>
                <a:latin typeface="Calibri" pitchFamily="34" charset="0"/>
              </a:rPr>
              <a:t>/</a:t>
            </a:r>
            <a:r>
              <a:rPr lang="hu-HU" sz="2000" b="1" dirty="0" err="1">
                <a:solidFill>
                  <a:srgbClr val="FF0066"/>
                </a:solidFill>
                <a:latin typeface="Calibri" pitchFamily="34" charset="0"/>
              </a:rPr>
              <a:t>spinal</a:t>
            </a:r>
            <a:r>
              <a:rPr lang="hu-HU" sz="2000" b="1" dirty="0">
                <a:solidFill>
                  <a:srgbClr val="FF0066"/>
                </a:solidFill>
                <a:latin typeface="Calibri" pitchFamily="34" charset="0"/>
              </a:rPr>
              <a:t> </a:t>
            </a:r>
            <a:r>
              <a:rPr lang="hu-HU" sz="2000" b="1" dirty="0" err="1">
                <a:solidFill>
                  <a:srgbClr val="FF0066"/>
                </a:solidFill>
                <a:latin typeface="Calibri" pitchFamily="34" charset="0"/>
              </a:rPr>
              <a:t>cord</a:t>
            </a:r>
            <a:endParaRPr lang="hu-HU" sz="2000" dirty="0">
              <a:solidFill>
                <a:srgbClr val="FF0066"/>
              </a:solidFill>
              <a:latin typeface="Calibri"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0258" name="Text Box 2"/>
          <p:cNvSpPr txBox="1">
            <a:spLocks noChangeArrowheads="1"/>
          </p:cNvSpPr>
          <p:nvPr/>
        </p:nvSpPr>
        <p:spPr bwMode="auto">
          <a:xfrm>
            <a:off x="574675" y="2678113"/>
            <a:ext cx="7993063" cy="1569660"/>
          </a:xfrm>
          <a:prstGeom prst="rect">
            <a:avLst/>
          </a:prstGeom>
          <a:noFill/>
          <a:ln w="9525">
            <a:noFill/>
            <a:miter lim="800000"/>
            <a:headEnd/>
            <a:tailEnd/>
          </a:ln>
          <a:effectLst/>
        </p:spPr>
        <p:txBody>
          <a:bodyPr>
            <a:spAutoFit/>
          </a:bodyPr>
          <a:lstStyle/>
          <a:p>
            <a:pPr eaLnBrk="0" hangingPunct="0">
              <a:spcBef>
                <a:spcPct val="50000"/>
              </a:spcBef>
              <a:defRPr/>
            </a:pPr>
            <a:r>
              <a:rPr lang="hu-HU" sz="2400" dirty="0" err="1">
                <a:solidFill>
                  <a:srgbClr val="003366"/>
                </a:solidFill>
                <a:effectLst>
                  <a:outerShdw blurRad="38100" dist="38100" dir="2700000" algn="tl">
                    <a:srgbClr val="C0C0C0"/>
                  </a:outerShdw>
                </a:effectLst>
                <a:latin typeface="Calibri" pitchFamily="34" charset="0"/>
              </a:rPr>
              <a:t>Further</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segmentation</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brain</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vesicles</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molecular</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regulation</a:t>
            </a:r>
            <a:endParaRPr lang="hu-HU" sz="2400" dirty="0">
              <a:solidFill>
                <a:srgbClr val="003366"/>
              </a:solidFill>
              <a:effectLst>
                <a:outerShdw blurRad="38100" dist="38100" dir="2700000" algn="tl">
                  <a:srgbClr val="C0C0C0"/>
                </a:outerShdw>
              </a:effectLst>
              <a:latin typeface="Calibri" pitchFamily="34" charset="0"/>
            </a:endParaRPr>
          </a:p>
          <a:p>
            <a:pPr eaLnBrk="0" hangingPunct="0">
              <a:spcBef>
                <a:spcPct val="50000"/>
              </a:spcBef>
              <a:defRPr/>
            </a:pPr>
            <a:endParaRPr lang="hu-HU" sz="2400" dirty="0">
              <a:solidFill>
                <a:srgbClr val="003366"/>
              </a:solidFill>
              <a:effectLst>
                <a:outerShdw blurRad="38100" dist="38100" dir="2700000" algn="tl">
                  <a:srgbClr val="C0C0C0"/>
                </a:outerShdw>
              </a:effectLst>
              <a:latin typeface="Calibri" pitchFamily="34" charset="0"/>
            </a:endParaRPr>
          </a:p>
          <a:p>
            <a:pPr eaLnBrk="0" hangingPunct="0">
              <a:spcBef>
                <a:spcPct val="50000"/>
              </a:spcBef>
              <a:defRPr/>
            </a:pPr>
            <a:endParaRPr lang="hu-HU" sz="2400" dirty="0">
              <a:solidFill>
                <a:srgbClr val="003366"/>
              </a:solidFill>
              <a:effectLst>
                <a:outerShdw blurRad="38100" dist="38100" dir="2700000" algn="tl">
                  <a:srgbClr val="C0C0C0"/>
                </a:outerShdw>
              </a:effectLst>
              <a:latin typeface="Calibri"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Text Box 3"/>
          <p:cNvSpPr txBox="1">
            <a:spLocks noChangeArrowheads="1"/>
          </p:cNvSpPr>
          <p:nvPr/>
        </p:nvSpPr>
        <p:spPr bwMode="auto">
          <a:xfrm>
            <a:off x="142875" y="981075"/>
            <a:ext cx="8821738" cy="519113"/>
          </a:xfrm>
          <a:prstGeom prst="rect">
            <a:avLst/>
          </a:prstGeom>
          <a:noFill/>
          <a:ln w="9525">
            <a:noFill/>
            <a:miter lim="800000"/>
            <a:headEnd/>
            <a:tailEnd/>
          </a:ln>
        </p:spPr>
        <p:txBody>
          <a:bodyPr>
            <a:spAutoFit/>
          </a:bodyPr>
          <a:lstStyle/>
          <a:p>
            <a:pPr eaLnBrk="0" hangingPunct="0"/>
            <a:r>
              <a:rPr lang="hu-HU" sz="2800" dirty="0" err="1">
                <a:solidFill>
                  <a:schemeClr val="accent2"/>
                </a:solidFill>
                <a:latin typeface="Calibri" pitchFamily="34" charset="0"/>
              </a:rPr>
              <a:t>Cranio-caudal</a:t>
            </a:r>
            <a:r>
              <a:rPr lang="hu-HU" sz="2800" dirty="0">
                <a:solidFill>
                  <a:schemeClr val="accent2"/>
                </a:solidFill>
                <a:latin typeface="Calibri" pitchFamily="34" charset="0"/>
              </a:rPr>
              <a:t> </a:t>
            </a:r>
            <a:r>
              <a:rPr lang="hu-HU" sz="2800" dirty="0" err="1">
                <a:solidFill>
                  <a:schemeClr val="accent2"/>
                </a:solidFill>
                <a:latin typeface="Calibri" pitchFamily="34" charset="0"/>
              </a:rPr>
              <a:t>differentiation</a:t>
            </a:r>
            <a:endParaRPr lang="hu-HU" sz="2800" b="1" dirty="0">
              <a:solidFill>
                <a:schemeClr val="accent2"/>
              </a:solidFill>
              <a:latin typeface="Calibri" pitchFamily="34" charset="0"/>
            </a:endParaRPr>
          </a:p>
        </p:txBody>
      </p:sp>
      <p:pic>
        <p:nvPicPr>
          <p:cNvPr id="5122" name="Picture 7"/>
          <p:cNvPicPr>
            <a:picLocks noChangeAspect="1" noChangeArrowheads="1"/>
          </p:cNvPicPr>
          <p:nvPr/>
        </p:nvPicPr>
        <p:blipFill>
          <a:blip r:embed="rId2" cstate="print"/>
          <a:srcRect/>
          <a:stretch>
            <a:fillRect/>
          </a:stretch>
        </p:blipFill>
        <p:spPr bwMode="auto">
          <a:xfrm>
            <a:off x="1136600" y="2118072"/>
            <a:ext cx="7035800" cy="3759200"/>
          </a:xfrm>
          <a:prstGeom prst="rect">
            <a:avLst/>
          </a:prstGeom>
          <a:noFill/>
        </p:spPr>
      </p:pic>
      <p:sp>
        <p:nvSpPr>
          <p:cNvPr id="5126" name="Oval 7"/>
          <p:cNvSpPr>
            <a:spLocks noChangeArrowheads="1"/>
          </p:cNvSpPr>
          <p:nvPr/>
        </p:nvSpPr>
        <p:spPr bwMode="auto">
          <a:xfrm>
            <a:off x="1116013" y="4248150"/>
            <a:ext cx="935037" cy="1989138"/>
          </a:xfrm>
          <a:prstGeom prst="ellipse">
            <a:avLst/>
          </a:prstGeom>
          <a:noFill/>
          <a:ln w="28575">
            <a:solidFill>
              <a:srgbClr val="FF0066"/>
            </a:solidFill>
            <a:round/>
            <a:headEnd/>
            <a:tailEnd/>
          </a:ln>
        </p:spPr>
        <p:txBody>
          <a:bodyPr wrap="none" anchor="ctr"/>
          <a:lstStyle/>
          <a:p>
            <a:endParaRPr lang="en-US"/>
          </a:p>
        </p:txBody>
      </p:sp>
      <p:sp>
        <p:nvSpPr>
          <p:cNvPr id="5125" name="Oval 7"/>
          <p:cNvSpPr>
            <a:spLocks noChangeArrowheads="1"/>
          </p:cNvSpPr>
          <p:nvPr/>
        </p:nvSpPr>
        <p:spPr bwMode="auto">
          <a:xfrm>
            <a:off x="1116013" y="3429000"/>
            <a:ext cx="935037" cy="819150"/>
          </a:xfrm>
          <a:prstGeom prst="ellipse">
            <a:avLst/>
          </a:prstGeom>
          <a:noFill/>
          <a:ln w="28575">
            <a:solidFill>
              <a:srgbClr val="FF0066"/>
            </a:solidFill>
            <a:round/>
            <a:headEnd/>
            <a:tailEnd/>
          </a:ln>
        </p:spPr>
        <p:txBody>
          <a:bodyPr wrap="none" anchor="ct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5" descr="M9780323053853-006-f00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6550" y="4032250"/>
            <a:ext cx="6350000" cy="2636838"/>
          </a:xfrm>
          <a:prstGeom prst="rect">
            <a:avLst/>
          </a:prstGeom>
          <a:noFill/>
          <a:ln w="9525">
            <a:solidFill>
              <a:schemeClr val="tx1"/>
            </a:solidFill>
            <a:miter lim="800000"/>
            <a:headEnd/>
            <a:tailEnd/>
          </a:ln>
        </p:spPr>
      </p:pic>
      <p:sp>
        <p:nvSpPr>
          <p:cNvPr id="2" name="Text Box 7"/>
          <p:cNvSpPr txBox="1">
            <a:spLocks noChangeArrowheads="1"/>
          </p:cNvSpPr>
          <p:nvPr/>
        </p:nvSpPr>
        <p:spPr bwMode="auto">
          <a:xfrm>
            <a:off x="431800" y="174625"/>
            <a:ext cx="8280400" cy="396875"/>
          </a:xfrm>
          <a:prstGeom prst="rect">
            <a:avLst/>
          </a:prstGeom>
          <a:noFill/>
          <a:ln w="9525">
            <a:noFill/>
            <a:miter lim="800000"/>
            <a:headEnd/>
            <a:tailEnd/>
          </a:ln>
          <a:effectLst/>
        </p:spPr>
        <p:txBody>
          <a:bodyPr>
            <a:spAutoFit/>
          </a:bodyPr>
          <a:lstStyle/>
          <a:p>
            <a:pPr eaLnBrk="0" hangingPunct="0">
              <a:spcBef>
                <a:spcPct val="50000"/>
              </a:spcBef>
              <a:defRPr/>
            </a:pPr>
            <a:r>
              <a:rPr lang="hu-HU" sz="2000" dirty="0" err="1">
                <a:solidFill>
                  <a:srgbClr val="FF0066"/>
                </a:solidFill>
                <a:effectLst>
                  <a:outerShdw blurRad="38100" dist="38100" dir="2700000" algn="tl">
                    <a:srgbClr val="C0C0C0"/>
                  </a:outerShdw>
                </a:effectLst>
                <a:latin typeface="Calibri" pitchFamily="34" charset="0"/>
              </a:rPr>
              <a:t>Later</a:t>
            </a:r>
            <a:r>
              <a:rPr lang="hu-HU" sz="2000" dirty="0">
                <a:solidFill>
                  <a:srgbClr val="FF0066"/>
                </a:solidFill>
                <a:effectLst>
                  <a:outerShdw blurRad="38100" dist="38100" dir="2700000" algn="tl">
                    <a:srgbClr val="C0C0C0"/>
                  </a:outerShdw>
                </a:effectLst>
                <a:latin typeface="Calibri" pitchFamily="34" charset="0"/>
              </a:rPr>
              <a:t> </a:t>
            </a:r>
            <a:r>
              <a:rPr lang="hu-HU" sz="2000" dirty="0" err="1">
                <a:solidFill>
                  <a:srgbClr val="FF0066"/>
                </a:solidFill>
                <a:effectLst>
                  <a:outerShdw blurRad="38100" dist="38100" dir="2700000" algn="tl">
                    <a:srgbClr val="C0C0C0"/>
                  </a:outerShdw>
                </a:effectLst>
                <a:latin typeface="Calibri" pitchFamily="34" charset="0"/>
              </a:rPr>
              <a:t>organising</a:t>
            </a:r>
            <a:r>
              <a:rPr lang="hu-HU" sz="2000" dirty="0">
                <a:solidFill>
                  <a:srgbClr val="FF0066"/>
                </a:solidFill>
                <a:effectLst>
                  <a:outerShdw blurRad="38100" dist="38100" dir="2700000" algn="tl">
                    <a:srgbClr val="C0C0C0"/>
                  </a:outerShdw>
                </a:effectLst>
                <a:latin typeface="Calibri" pitchFamily="34" charset="0"/>
              </a:rPr>
              <a:t> </a:t>
            </a:r>
            <a:r>
              <a:rPr lang="hu-HU" sz="2000" dirty="0" err="1">
                <a:solidFill>
                  <a:srgbClr val="FF0066"/>
                </a:solidFill>
                <a:effectLst>
                  <a:outerShdw blurRad="38100" dist="38100" dir="2700000" algn="tl">
                    <a:srgbClr val="C0C0C0"/>
                  </a:outerShdw>
                </a:effectLst>
                <a:latin typeface="Calibri" pitchFamily="34" charset="0"/>
              </a:rPr>
              <a:t>cell</a:t>
            </a:r>
            <a:r>
              <a:rPr lang="hu-HU" sz="2000" dirty="0">
                <a:solidFill>
                  <a:srgbClr val="FF0066"/>
                </a:solidFill>
                <a:effectLst>
                  <a:outerShdw blurRad="38100" dist="38100" dir="2700000" algn="tl">
                    <a:srgbClr val="C0C0C0"/>
                  </a:outerShdw>
                </a:effectLst>
                <a:latin typeface="Calibri" pitchFamily="34" charset="0"/>
              </a:rPr>
              <a:t> </a:t>
            </a:r>
            <a:r>
              <a:rPr lang="hu-HU" sz="2000" dirty="0" err="1">
                <a:solidFill>
                  <a:srgbClr val="FF0066"/>
                </a:solidFill>
                <a:effectLst>
                  <a:outerShdw blurRad="38100" dist="38100" dir="2700000" algn="tl">
                    <a:srgbClr val="C0C0C0"/>
                  </a:outerShdw>
                </a:effectLst>
                <a:latin typeface="Calibri" pitchFamily="34" charset="0"/>
              </a:rPr>
              <a:t>populations</a:t>
            </a:r>
            <a:endParaRPr lang="hu-HU" sz="2000" dirty="0">
              <a:solidFill>
                <a:srgbClr val="FF0066"/>
              </a:solidFill>
              <a:effectLst>
                <a:outerShdw blurRad="38100" dist="38100" dir="2700000" algn="tl">
                  <a:srgbClr val="C0C0C0"/>
                </a:outerShdw>
              </a:effectLst>
              <a:latin typeface="Calibri" pitchFamily="34" charset="0"/>
            </a:endParaRPr>
          </a:p>
        </p:txBody>
      </p:sp>
      <p:sp>
        <p:nvSpPr>
          <p:cNvPr id="58372" name="Rectangle 7"/>
          <p:cNvSpPr>
            <a:spLocks noChangeArrowheads="1"/>
          </p:cNvSpPr>
          <p:nvPr/>
        </p:nvSpPr>
        <p:spPr bwMode="auto">
          <a:xfrm>
            <a:off x="2109788" y="3743325"/>
            <a:ext cx="1150937" cy="647700"/>
          </a:xfrm>
          <a:prstGeom prst="rect">
            <a:avLst/>
          </a:prstGeom>
          <a:solidFill>
            <a:schemeClr val="bg1"/>
          </a:solidFill>
          <a:ln w="9525">
            <a:noFill/>
            <a:miter lim="800000"/>
            <a:headEnd/>
            <a:tailEnd/>
          </a:ln>
        </p:spPr>
        <p:txBody>
          <a:bodyPr wrap="none" anchor="ctr"/>
          <a:lstStyle/>
          <a:p>
            <a:endParaRPr lang="en-US"/>
          </a:p>
        </p:txBody>
      </p:sp>
      <p:sp>
        <p:nvSpPr>
          <p:cNvPr id="58373" name="Text Box 4"/>
          <p:cNvSpPr txBox="1">
            <a:spLocks noChangeArrowheads="1"/>
          </p:cNvSpPr>
          <p:nvPr/>
        </p:nvSpPr>
        <p:spPr bwMode="auto">
          <a:xfrm>
            <a:off x="2686050" y="4032250"/>
            <a:ext cx="711200" cy="393700"/>
          </a:xfrm>
          <a:prstGeom prst="rect">
            <a:avLst/>
          </a:prstGeom>
          <a:solidFill>
            <a:srgbClr val="FFFF00"/>
          </a:solidFill>
          <a:ln w="9525">
            <a:noFill/>
            <a:miter lim="800000"/>
            <a:headEnd/>
            <a:tailEnd/>
          </a:ln>
        </p:spPr>
        <p:txBody>
          <a:bodyPr/>
          <a:lstStyle/>
          <a:p>
            <a:pPr eaLnBrk="0" hangingPunct="0"/>
            <a:r>
              <a:rPr lang="hu-HU" sz="1400" b="1" i="1">
                <a:latin typeface="Arial" charset="0"/>
              </a:rPr>
              <a:t>Wnt-1</a:t>
            </a:r>
          </a:p>
        </p:txBody>
      </p:sp>
      <p:sp>
        <p:nvSpPr>
          <p:cNvPr id="58374" name="Text Box 5"/>
          <p:cNvSpPr txBox="1">
            <a:spLocks noChangeArrowheads="1"/>
          </p:cNvSpPr>
          <p:nvPr/>
        </p:nvSpPr>
        <p:spPr bwMode="auto">
          <a:xfrm>
            <a:off x="3694113" y="3854450"/>
            <a:ext cx="698500" cy="355600"/>
          </a:xfrm>
          <a:prstGeom prst="rect">
            <a:avLst/>
          </a:prstGeom>
          <a:solidFill>
            <a:srgbClr val="00FF00"/>
          </a:solidFill>
          <a:ln w="9525">
            <a:noFill/>
            <a:miter lim="800000"/>
            <a:headEnd/>
            <a:tailEnd/>
          </a:ln>
        </p:spPr>
        <p:txBody>
          <a:bodyPr/>
          <a:lstStyle/>
          <a:p>
            <a:pPr eaLnBrk="0" hangingPunct="0"/>
            <a:r>
              <a:rPr lang="hu-HU" sz="1400" b="1" i="1" dirty="0">
                <a:latin typeface="Arial" charset="0"/>
              </a:rPr>
              <a:t>FGF-8</a:t>
            </a:r>
          </a:p>
        </p:txBody>
      </p:sp>
      <p:sp>
        <p:nvSpPr>
          <p:cNvPr id="58375" name="Text Box 10"/>
          <p:cNvSpPr txBox="1">
            <a:spLocks noChangeArrowheads="1"/>
          </p:cNvSpPr>
          <p:nvPr/>
        </p:nvSpPr>
        <p:spPr bwMode="auto">
          <a:xfrm>
            <a:off x="517525" y="571500"/>
            <a:ext cx="7711535" cy="3539430"/>
          </a:xfrm>
          <a:prstGeom prst="rect">
            <a:avLst/>
          </a:prstGeom>
          <a:noFill/>
          <a:ln w="9525">
            <a:noFill/>
            <a:miter lim="800000"/>
            <a:headEnd/>
            <a:tailEnd/>
          </a:ln>
        </p:spPr>
        <p:txBody>
          <a:bodyPr wrap="none">
            <a:spAutoFit/>
          </a:bodyPr>
          <a:lstStyle/>
          <a:p>
            <a:pPr algn="l"/>
            <a:r>
              <a:rPr lang="en-US" sz="1600" dirty="0">
                <a:latin typeface="Calibri" pitchFamily="34" charset="0"/>
              </a:rPr>
              <a:t>The midbrain-hindbrain border becomes a powerful local signaling center, called the </a:t>
            </a:r>
            <a:endParaRPr lang="hu-HU" sz="1600" dirty="0">
              <a:latin typeface="Calibri" pitchFamily="34" charset="0"/>
            </a:endParaRPr>
          </a:p>
          <a:p>
            <a:pPr algn="l"/>
            <a:r>
              <a:rPr lang="en-US" sz="1600" b="1" dirty="0" err="1">
                <a:latin typeface="Calibri" pitchFamily="34" charset="0"/>
              </a:rPr>
              <a:t>isthmic</a:t>
            </a:r>
            <a:r>
              <a:rPr lang="en-US" sz="1600" b="1" dirty="0">
                <a:latin typeface="Calibri" pitchFamily="34" charset="0"/>
              </a:rPr>
              <a:t> organizer. </a:t>
            </a:r>
            <a:r>
              <a:rPr lang="en-US" sz="1600" b="1" dirty="0">
                <a:solidFill>
                  <a:srgbClr val="FFFF66"/>
                </a:solidFill>
                <a:latin typeface="Calibri" pitchFamily="34" charset="0"/>
              </a:rPr>
              <a:t>Wnt-1</a:t>
            </a:r>
            <a:r>
              <a:rPr lang="en-US" sz="1600" dirty="0">
                <a:latin typeface="Calibri" pitchFamily="34" charset="0"/>
              </a:rPr>
              <a:t> </a:t>
            </a:r>
            <a:r>
              <a:rPr lang="hu-HU" sz="1600" dirty="0">
                <a:latin typeface="Calibri" pitchFamily="34" charset="0"/>
              </a:rPr>
              <a:t>     </a:t>
            </a:r>
            <a:r>
              <a:rPr lang="en-US" sz="1600" dirty="0">
                <a:latin typeface="Calibri" pitchFamily="34" charset="0"/>
              </a:rPr>
              <a:t>is synthesized in the neural ectoderm anterior, and </a:t>
            </a:r>
            <a:r>
              <a:rPr lang="en-US" sz="1600" b="1" dirty="0">
                <a:solidFill>
                  <a:srgbClr val="00CC00"/>
                </a:solidFill>
                <a:latin typeface="Calibri" pitchFamily="34" charset="0"/>
              </a:rPr>
              <a:t>FGF-8</a:t>
            </a:r>
            <a:r>
              <a:rPr lang="en-US" sz="1600" dirty="0">
                <a:solidFill>
                  <a:srgbClr val="00CC00"/>
                </a:solidFill>
                <a:latin typeface="Calibri" pitchFamily="34" charset="0"/>
              </a:rPr>
              <a:t> </a:t>
            </a:r>
            <a:endParaRPr lang="hu-HU" sz="1600" dirty="0">
              <a:solidFill>
                <a:srgbClr val="00CC00"/>
              </a:solidFill>
              <a:latin typeface="Calibri" pitchFamily="34" charset="0"/>
            </a:endParaRPr>
          </a:p>
          <a:p>
            <a:pPr algn="l"/>
            <a:r>
              <a:rPr lang="en-US" sz="1600" dirty="0">
                <a:latin typeface="Calibri" pitchFamily="34" charset="0"/>
              </a:rPr>
              <a:t>is formed posterior to the </a:t>
            </a:r>
            <a:r>
              <a:rPr lang="en-US" sz="1600" dirty="0" err="1">
                <a:latin typeface="Calibri" pitchFamily="34" charset="0"/>
              </a:rPr>
              <a:t>isthmic</a:t>
            </a:r>
            <a:r>
              <a:rPr lang="en-US" sz="1600" dirty="0">
                <a:latin typeface="Calibri" pitchFamily="34" charset="0"/>
              </a:rPr>
              <a:t> organizer. The transcription factors, </a:t>
            </a:r>
            <a:endParaRPr lang="hu-HU" sz="1600" dirty="0">
              <a:latin typeface="Calibri" pitchFamily="34" charset="0"/>
            </a:endParaRPr>
          </a:p>
          <a:p>
            <a:pPr algn="l"/>
            <a:r>
              <a:rPr lang="en-US" sz="1600" b="1" dirty="0">
                <a:solidFill>
                  <a:srgbClr val="0066FF"/>
                </a:solidFill>
                <a:latin typeface="Calibri" pitchFamily="34" charset="0"/>
              </a:rPr>
              <a:t>Pax-2</a:t>
            </a:r>
            <a:r>
              <a:rPr lang="en-US" sz="1600" dirty="0">
                <a:solidFill>
                  <a:srgbClr val="0066FF"/>
                </a:solidFill>
                <a:latin typeface="Calibri" pitchFamily="34" charset="0"/>
              </a:rPr>
              <a:t> and </a:t>
            </a:r>
            <a:r>
              <a:rPr lang="en-US" sz="1600" b="1" dirty="0">
                <a:solidFill>
                  <a:srgbClr val="0066FF"/>
                </a:solidFill>
                <a:latin typeface="Calibri" pitchFamily="34" charset="0"/>
              </a:rPr>
              <a:t>Pax-5</a:t>
            </a:r>
            <a:r>
              <a:rPr lang="en-US" sz="1600" dirty="0">
                <a:solidFill>
                  <a:srgbClr val="0066FF"/>
                </a:solidFill>
                <a:latin typeface="Calibri" pitchFamily="34" charset="0"/>
              </a:rPr>
              <a:t> and </a:t>
            </a:r>
            <a:r>
              <a:rPr lang="en-US" sz="1600" b="1" dirty="0">
                <a:solidFill>
                  <a:srgbClr val="0066FF"/>
                </a:solidFill>
                <a:latin typeface="Calibri" pitchFamily="34" charset="0"/>
              </a:rPr>
              <a:t>engrailed</a:t>
            </a:r>
            <a:r>
              <a:rPr lang="en-US" sz="1600" dirty="0">
                <a:solidFill>
                  <a:srgbClr val="0066FF"/>
                </a:solidFill>
                <a:latin typeface="Calibri" pitchFamily="34" charset="0"/>
              </a:rPr>
              <a:t> (</a:t>
            </a:r>
            <a:r>
              <a:rPr lang="en-US" sz="1600" b="1" dirty="0">
                <a:solidFill>
                  <a:srgbClr val="0066FF"/>
                </a:solidFill>
                <a:latin typeface="Calibri" pitchFamily="34" charset="0"/>
              </a:rPr>
              <a:t>En-1</a:t>
            </a:r>
            <a:r>
              <a:rPr lang="en-US" sz="1600" dirty="0">
                <a:solidFill>
                  <a:srgbClr val="0066FF"/>
                </a:solidFill>
                <a:latin typeface="Calibri" pitchFamily="34" charset="0"/>
              </a:rPr>
              <a:t> and </a:t>
            </a:r>
            <a:r>
              <a:rPr lang="en-US" sz="1600" b="1" dirty="0">
                <a:solidFill>
                  <a:srgbClr val="0066FF"/>
                </a:solidFill>
                <a:latin typeface="Calibri" pitchFamily="34" charset="0"/>
              </a:rPr>
              <a:t>En-2</a:t>
            </a:r>
            <a:r>
              <a:rPr lang="en-US" sz="1600" dirty="0">
                <a:solidFill>
                  <a:srgbClr val="0066FF"/>
                </a:solidFill>
                <a:latin typeface="Calibri" pitchFamily="34" charset="0"/>
              </a:rPr>
              <a:t>),</a:t>
            </a:r>
            <a:r>
              <a:rPr lang="en-US" sz="1600" dirty="0">
                <a:latin typeface="Calibri" pitchFamily="34" charset="0"/>
              </a:rPr>
              <a:t> are expressed on both sides of the </a:t>
            </a:r>
            <a:endParaRPr lang="hu-HU" sz="1600" dirty="0">
              <a:latin typeface="Calibri" pitchFamily="34" charset="0"/>
            </a:endParaRPr>
          </a:p>
          <a:p>
            <a:pPr algn="l"/>
            <a:r>
              <a:rPr lang="en-US" sz="1600" dirty="0" err="1">
                <a:latin typeface="Calibri" pitchFamily="34" charset="0"/>
              </a:rPr>
              <a:t>isthmic</a:t>
            </a:r>
            <a:r>
              <a:rPr lang="en-US" sz="1600" dirty="0">
                <a:latin typeface="Calibri" pitchFamily="34" charset="0"/>
              </a:rPr>
              <a:t> organizer as gradients that are crucial in organizing the development of the </a:t>
            </a:r>
            <a:endParaRPr lang="hu-HU" sz="1600" dirty="0">
              <a:latin typeface="Calibri" pitchFamily="34" charset="0"/>
            </a:endParaRPr>
          </a:p>
          <a:p>
            <a:pPr algn="l"/>
            <a:r>
              <a:rPr lang="en-US" sz="1600" dirty="0">
                <a:latin typeface="Calibri" pitchFamily="34" charset="0"/>
              </a:rPr>
              <a:t>midbrain and the cerebellum, a hindbrain derivative.</a:t>
            </a:r>
            <a:r>
              <a:rPr lang="hu-HU" sz="1600" dirty="0">
                <a:latin typeface="Calibri" pitchFamily="34" charset="0"/>
              </a:rPr>
              <a:t> </a:t>
            </a:r>
            <a:r>
              <a:rPr lang="en-US" sz="1600" dirty="0">
                <a:latin typeface="Calibri" pitchFamily="34" charset="0"/>
              </a:rPr>
              <a:t>Two additional organizing or signaling </a:t>
            </a:r>
            <a:endParaRPr lang="hu-HU" sz="1600" dirty="0">
              <a:latin typeface="Calibri" pitchFamily="34" charset="0"/>
            </a:endParaRPr>
          </a:p>
          <a:p>
            <a:pPr algn="l"/>
            <a:r>
              <a:rPr lang="en-US" sz="1600" dirty="0">
                <a:latin typeface="Calibri" pitchFamily="34" charset="0"/>
              </a:rPr>
              <a:t>centers are established early in the formation of the forebrain region. </a:t>
            </a:r>
            <a:endParaRPr lang="hu-HU" sz="1600" dirty="0">
              <a:latin typeface="Calibri" pitchFamily="34" charset="0"/>
            </a:endParaRPr>
          </a:p>
          <a:p>
            <a:pPr algn="l"/>
            <a:r>
              <a:rPr lang="en-US" sz="1600" dirty="0">
                <a:latin typeface="Calibri" pitchFamily="34" charset="0"/>
              </a:rPr>
              <a:t>One, the </a:t>
            </a:r>
            <a:r>
              <a:rPr lang="en-US" sz="1600" b="1" dirty="0">
                <a:solidFill>
                  <a:srgbClr val="CC0066"/>
                </a:solidFill>
                <a:latin typeface="Calibri" pitchFamily="34" charset="0"/>
              </a:rPr>
              <a:t>anterior neural ridge</a:t>
            </a:r>
            <a:r>
              <a:rPr lang="en-US" sz="1600" dirty="0">
                <a:latin typeface="Calibri" pitchFamily="34" charset="0"/>
              </a:rPr>
              <a:t>, is located at the anterior pole of the brain. </a:t>
            </a:r>
            <a:endParaRPr lang="hu-HU" sz="1600" dirty="0">
              <a:latin typeface="Calibri" pitchFamily="34" charset="0"/>
            </a:endParaRPr>
          </a:p>
          <a:p>
            <a:pPr algn="l"/>
            <a:r>
              <a:rPr lang="en-US" sz="1600" dirty="0">
                <a:latin typeface="Calibri" pitchFamily="34" charset="0"/>
              </a:rPr>
              <a:t>It is a site of </a:t>
            </a:r>
            <a:r>
              <a:rPr lang="en-US" sz="1600" dirty="0">
                <a:solidFill>
                  <a:srgbClr val="FF0000"/>
                </a:solidFill>
                <a:latin typeface="Calibri" pitchFamily="34" charset="0"/>
              </a:rPr>
              <a:t>sonic hedgehog </a:t>
            </a:r>
            <a:r>
              <a:rPr lang="en-US" sz="1600" dirty="0">
                <a:latin typeface="Calibri" pitchFamily="34" charset="0"/>
              </a:rPr>
              <a:t>and </a:t>
            </a:r>
            <a:r>
              <a:rPr lang="en-US" sz="1600" b="1" dirty="0">
                <a:solidFill>
                  <a:srgbClr val="00B050"/>
                </a:solidFill>
                <a:latin typeface="Calibri" pitchFamily="34" charset="0"/>
              </a:rPr>
              <a:t>FGF-8</a:t>
            </a:r>
            <a:r>
              <a:rPr lang="en-US" sz="1600" dirty="0">
                <a:latin typeface="Calibri" pitchFamily="34" charset="0"/>
              </a:rPr>
              <a:t> signaling activity and is important in organizing </a:t>
            </a:r>
            <a:endParaRPr lang="hu-HU" sz="1600" dirty="0">
              <a:latin typeface="Calibri" pitchFamily="34" charset="0"/>
            </a:endParaRPr>
          </a:p>
          <a:p>
            <a:pPr algn="l"/>
            <a:r>
              <a:rPr lang="en-US" sz="1600" dirty="0">
                <a:latin typeface="Calibri" pitchFamily="34" charset="0"/>
              </a:rPr>
              <a:t>the formation of the </a:t>
            </a:r>
            <a:r>
              <a:rPr lang="en-US" sz="1600" dirty="0" err="1">
                <a:latin typeface="Calibri" pitchFamily="34" charset="0"/>
              </a:rPr>
              <a:t>telencephalon</a:t>
            </a:r>
            <a:r>
              <a:rPr lang="en-US" sz="1600" dirty="0">
                <a:latin typeface="Calibri" pitchFamily="34" charset="0"/>
              </a:rPr>
              <a:t>, parts of the diencephalon, the olfactory area, and </a:t>
            </a:r>
            <a:endParaRPr lang="hu-HU" sz="1600" dirty="0">
              <a:latin typeface="Calibri" pitchFamily="34" charset="0"/>
            </a:endParaRPr>
          </a:p>
          <a:p>
            <a:pPr algn="l"/>
            <a:r>
              <a:rPr lang="en-US" sz="1600" dirty="0">
                <a:latin typeface="Calibri" pitchFamily="34" charset="0"/>
              </a:rPr>
              <a:t>the pituitary gland. A third signaling center, the </a:t>
            </a:r>
            <a:r>
              <a:rPr lang="en-US" sz="1600" b="1" dirty="0" err="1">
                <a:solidFill>
                  <a:srgbClr val="CC0066"/>
                </a:solidFill>
                <a:latin typeface="Calibri" pitchFamily="34" charset="0"/>
              </a:rPr>
              <a:t>zona</a:t>
            </a:r>
            <a:r>
              <a:rPr lang="en-US" sz="1600" b="1" dirty="0">
                <a:solidFill>
                  <a:srgbClr val="CC0066"/>
                </a:solidFill>
                <a:latin typeface="Calibri" pitchFamily="34" charset="0"/>
              </a:rPr>
              <a:t> </a:t>
            </a:r>
            <a:r>
              <a:rPr lang="en-US" sz="1600" b="1" dirty="0" err="1">
                <a:solidFill>
                  <a:srgbClr val="CC0066"/>
                </a:solidFill>
                <a:latin typeface="Calibri" pitchFamily="34" charset="0"/>
              </a:rPr>
              <a:t>limitans</a:t>
            </a:r>
            <a:r>
              <a:rPr lang="en-US" sz="1600" dirty="0">
                <a:latin typeface="Calibri" pitchFamily="34" charset="0"/>
              </a:rPr>
              <a:t>, is a </a:t>
            </a:r>
            <a:r>
              <a:rPr lang="en-US" sz="1600" dirty="0">
                <a:solidFill>
                  <a:srgbClr val="FF0000"/>
                </a:solidFill>
                <a:latin typeface="Calibri" pitchFamily="34" charset="0"/>
              </a:rPr>
              <a:t>sonic </a:t>
            </a:r>
            <a:endParaRPr lang="hu-HU" sz="1600" dirty="0">
              <a:solidFill>
                <a:srgbClr val="FF0000"/>
              </a:solidFill>
              <a:latin typeface="Calibri" pitchFamily="34" charset="0"/>
            </a:endParaRPr>
          </a:p>
          <a:p>
            <a:pPr algn="l"/>
            <a:r>
              <a:rPr lang="en-US" sz="1600" dirty="0">
                <a:solidFill>
                  <a:srgbClr val="FF0000"/>
                </a:solidFill>
                <a:latin typeface="Calibri" pitchFamily="34" charset="0"/>
              </a:rPr>
              <a:t>hedgehog</a:t>
            </a:r>
            <a:r>
              <a:rPr lang="en-US" sz="1600" dirty="0">
                <a:latin typeface="Calibri" pitchFamily="34" charset="0"/>
              </a:rPr>
              <a:t>-secreting group of cells that organize the border between the future dorsal </a:t>
            </a:r>
            <a:endParaRPr lang="hu-HU" sz="1600" dirty="0">
              <a:latin typeface="Calibri" pitchFamily="34" charset="0"/>
            </a:endParaRPr>
          </a:p>
          <a:p>
            <a:pPr algn="l"/>
            <a:r>
              <a:rPr lang="en-US" sz="1600" dirty="0">
                <a:latin typeface="Calibri" pitchFamily="34" charset="0"/>
              </a:rPr>
              <a:t>and ventral thalamus. </a:t>
            </a:r>
            <a:br>
              <a:rPr lang="en-US" sz="1600" dirty="0">
                <a:latin typeface="Calibri" pitchFamily="34" charset="0"/>
              </a:rPr>
            </a:br>
            <a:endParaRPr lang="en-US" sz="1600" dirty="0">
              <a:latin typeface="Calibri" pitchFamily="34" charset="0"/>
            </a:endParaRPr>
          </a:p>
        </p:txBody>
      </p:sp>
      <p:sp>
        <p:nvSpPr>
          <p:cNvPr id="58376" name="Text Box 4"/>
          <p:cNvSpPr txBox="1">
            <a:spLocks noChangeArrowheads="1"/>
          </p:cNvSpPr>
          <p:nvPr/>
        </p:nvSpPr>
        <p:spPr bwMode="auto">
          <a:xfrm>
            <a:off x="2109788" y="894556"/>
            <a:ext cx="711200" cy="230188"/>
          </a:xfrm>
          <a:prstGeom prst="rect">
            <a:avLst/>
          </a:prstGeom>
          <a:solidFill>
            <a:srgbClr val="FFFF00"/>
          </a:solidFill>
          <a:ln w="9525">
            <a:noFill/>
            <a:miter lim="800000"/>
            <a:headEnd/>
            <a:tailEnd/>
          </a:ln>
        </p:spPr>
        <p:txBody>
          <a:bodyPr/>
          <a:lstStyle/>
          <a:p>
            <a:pPr eaLnBrk="0" hangingPunct="0"/>
            <a:r>
              <a:rPr lang="hu-HU" sz="1400" b="1" i="1" dirty="0">
                <a:latin typeface="Arial" charset="0"/>
              </a:rPr>
              <a:t>Wnt-1</a:t>
            </a:r>
          </a:p>
        </p:txBody>
      </p:sp>
      <p:sp>
        <p:nvSpPr>
          <p:cNvPr id="58377" name="Text Box 5"/>
          <p:cNvSpPr txBox="1">
            <a:spLocks noChangeArrowheads="1"/>
          </p:cNvSpPr>
          <p:nvPr/>
        </p:nvSpPr>
        <p:spPr bwMode="auto">
          <a:xfrm>
            <a:off x="7164288" y="894556"/>
            <a:ext cx="698500" cy="230188"/>
          </a:xfrm>
          <a:prstGeom prst="rect">
            <a:avLst/>
          </a:prstGeom>
          <a:solidFill>
            <a:srgbClr val="00FF00"/>
          </a:solidFill>
          <a:ln w="9525">
            <a:noFill/>
            <a:miter lim="800000"/>
            <a:headEnd/>
            <a:tailEnd/>
          </a:ln>
        </p:spPr>
        <p:txBody>
          <a:bodyPr/>
          <a:lstStyle/>
          <a:p>
            <a:pPr eaLnBrk="0" hangingPunct="0"/>
            <a:r>
              <a:rPr lang="hu-HU" sz="1400" b="1" i="1" dirty="0">
                <a:latin typeface="Arial" charset="0"/>
              </a:rPr>
              <a:t>FGF-8</a:t>
            </a:r>
          </a:p>
        </p:txBody>
      </p:sp>
      <p:sp>
        <p:nvSpPr>
          <p:cNvPr id="11" name="Text Box 5"/>
          <p:cNvSpPr txBox="1">
            <a:spLocks noChangeArrowheads="1"/>
          </p:cNvSpPr>
          <p:nvPr/>
        </p:nvSpPr>
        <p:spPr bwMode="auto">
          <a:xfrm>
            <a:off x="908050" y="6111880"/>
            <a:ext cx="698500" cy="355600"/>
          </a:xfrm>
          <a:prstGeom prst="rect">
            <a:avLst/>
          </a:prstGeom>
          <a:solidFill>
            <a:srgbClr val="00FF00"/>
          </a:solidFill>
          <a:ln w="9525">
            <a:noFill/>
            <a:miter lim="800000"/>
            <a:headEnd/>
            <a:tailEnd/>
          </a:ln>
        </p:spPr>
        <p:txBody>
          <a:bodyPr/>
          <a:lstStyle/>
          <a:p>
            <a:pPr eaLnBrk="0" hangingPunct="0"/>
            <a:r>
              <a:rPr lang="hu-HU" sz="1400" b="1" i="1" dirty="0">
                <a:latin typeface="Arial" charset="0"/>
              </a:rPr>
              <a:t>FGF-8</a:t>
            </a:r>
          </a:p>
        </p:txBody>
      </p:sp>
      <p:sp>
        <p:nvSpPr>
          <p:cNvPr id="12" name="Szövegdoboz 11"/>
          <p:cNvSpPr txBox="1"/>
          <p:nvPr/>
        </p:nvSpPr>
        <p:spPr>
          <a:xfrm>
            <a:off x="2109788" y="4633391"/>
            <a:ext cx="461986" cy="307777"/>
          </a:xfrm>
          <a:prstGeom prst="rect">
            <a:avLst/>
          </a:prstGeom>
          <a:solidFill>
            <a:srgbClr val="FF5050"/>
          </a:solidFill>
        </p:spPr>
        <p:txBody>
          <a:bodyPr wrap="none" rtlCol="0">
            <a:spAutoFit/>
          </a:bodyPr>
          <a:lstStyle/>
          <a:p>
            <a:r>
              <a:rPr lang="hu-HU" sz="1400" b="1" dirty="0" err="1">
                <a:latin typeface="Calibri" pitchFamily="34" charset="0"/>
              </a:rPr>
              <a:t>Shh</a:t>
            </a:r>
            <a:endParaRPr lang="hu-HU" sz="1400" b="1" dirty="0">
              <a:latin typeface="Calibri" pitchFamily="34" charset="0"/>
            </a:endParaRPr>
          </a:p>
        </p:txBody>
      </p:sp>
      <p:sp>
        <p:nvSpPr>
          <p:cNvPr id="13" name="Szövegdoboz 12"/>
          <p:cNvSpPr txBox="1"/>
          <p:nvPr/>
        </p:nvSpPr>
        <p:spPr>
          <a:xfrm>
            <a:off x="1375557" y="5804103"/>
            <a:ext cx="461986" cy="307777"/>
          </a:xfrm>
          <a:prstGeom prst="rect">
            <a:avLst/>
          </a:prstGeom>
          <a:solidFill>
            <a:srgbClr val="FF5050"/>
          </a:solidFill>
        </p:spPr>
        <p:txBody>
          <a:bodyPr wrap="none" rtlCol="0">
            <a:spAutoFit/>
          </a:bodyPr>
          <a:lstStyle/>
          <a:p>
            <a:r>
              <a:rPr lang="hu-HU" sz="1400" b="1" dirty="0" err="1">
                <a:latin typeface="Calibri" pitchFamily="34" charset="0"/>
              </a:rPr>
              <a:t>Shh</a:t>
            </a:r>
            <a:endParaRPr lang="hu-HU" sz="1400" b="1" dirty="0">
              <a:latin typeface="Calibri"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2" descr="M9780323053853-011-f001"/>
          <p:cNvPicPr>
            <a:picLocks noChangeAspect="1" noChangeArrowheads="1"/>
          </p:cNvPicPr>
          <p:nvPr/>
        </p:nvPicPr>
        <p:blipFill>
          <a:blip r:embed="rId3" cstate="print"/>
          <a:srcRect/>
          <a:stretch>
            <a:fillRect/>
          </a:stretch>
        </p:blipFill>
        <p:spPr bwMode="auto">
          <a:xfrm>
            <a:off x="460375" y="827088"/>
            <a:ext cx="8223250" cy="3340100"/>
          </a:xfrm>
          <a:prstGeom prst="rect">
            <a:avLst/>
          </a:prstGeom>
          <a:noFill/>
          <a:ln w="9525">
            <a:solidFill>
              <a:schemeClr val="tx1"/>
            </a:solidFill>
            <a:miter lim="800000"/>
            <a:headEnd/>
            <a:tailEnd/>
          </a:ln>
        </p:spPr>
      </p:pic>
      <p:sp>
        <p:nvSpPr>
          <p:cNvPr id="59395" name="Text Box 3"/>
          <p:cNvSpPr txBox="1">
            <a:spLocks noChangeArrowheads="1"/>
          </p:cNvSpPr>
          <p:nvPr/>
        </p:nvSpPr>
        <p:spPr bwMode="auto">
          <a:xfrm>
            <a:off x="612775" y="4121250"/>
            <a:ext cx="7848600" cy="307777"/>
          </a:xfrm>
          <a:prstGeom prst="rect">
            <a:avLst/>
          </a:prstGeom>
          <a:solidFill>
            <a:schemeClr val="bg1">
              <a:alpha val="38039"/>
            </a:schemeClr>
          </a:solidFill>
          <a:ln w="12700">
            <a:noFill/>
            <a:miter lim="800000"/>
            <a:headEnd/>
            <a:tailEnd/>
          </a:ln>
        </p:spPr>
        <p:txBody>
          <a:bodyPr anchor="ctr">
            <a:spAutoFit/>
          </a:bodyPr>
          <a:lstStyle/>
          <a:p>
            <a:pPr eaLnBrk="0" hangingPunct="0"/>
            <a:r>
              <a:rPr lang="en-US" sz="1400">
                <a:latin typeface="Calibri" pitchFamily="34" charset="0"/>
              </a:rPr>
              <a:t>Figure 11-1 Basic anatomy of the three-part (A) and five-part (B) human brain.</a:t>
            </a:r>
          </a:p>
        </p:txBody>
      </p:sp>
      <p:sp>
        <p:nvSpPr>
          <p:cNvPr id="59398" name="Text Box 7"/>
          <p:cNvSpPr txBox="1">
            <a:spLocks noChangeArrowheads="1"/>
          </p:cNvSpPr>
          <p:nvPr/>
        </p:nvSpPr>
        <p:spPr bwMode="auto">
          <a:xfrm>
            <a:off x="900113" y="4546600"/>
            <a:ext cx="1564852" cy="1169551"/>
          </a:xfrm>
          <a:prstGeom prst="rect">
            <a:avLst/>
          </a:prstGeom>
          <a:noFill/>
          <a:ln w="9525">
            <a:noFill/>
            <a:miter lim="800000"/>
            <a:headEnd/>
            <a:tailEnd/>
          </a:ln>
        </p:spPr>
        <p:txBody>
          <a:bodyPr wrap="none">
            <a:spAutoFit/>
          </a:bodyPr>
          <a:lstStyle/>
          <a:p>
            <a:pPr algn="l"/>
            <a:r>
              <a:rPr lang="hu-HU" sz="1400">
                <a:latin typeface="Calibri" pitchFamily="34" charset="0"/>
              </a:rPr>
              <a:t>Prosencephalon</a:t>
            </a:r>
          </a:p>
          <a:p>
            <a:pPr algn="l"/>
            <a:endParaRPr lang="hu-HU" sz="1400">
              <a:latin typeface="Calibri" pitchFamily="34" charset="0"/>
            </a:endParaRPr>
          </a:p>
          <a:p>
            <a:pPr algn="l"/>
            <a:r>
              <a:rPr lang="hu-HU" sz="1400">
                <a:latin typeface="Calibri" pitchFamily="34" charset="0"/>
              </a:rPr>
              <a:t>Mesencephalon</a:t>
            </a:r>
          </a:p>
          <a:p>
            <a:pPr algn="l"/>
            <a:endParaRPr lang="hu-HU" sz="1400">
              <a:latin typeface="Calibri" pitchFamily="34" charset="0"/>
            </a:endParaRPr>
          </a:p>
          <a:p>
            <a:pPr algn="l"/>
            <a:r>
              <a:rPr lang="hu-HU" sz="1400">
                <a:latin typeface="Calibri" pitchFamily="34" charset="0"/>
              </a:rPr>
              <a:t>Rhombencephalon</a:t>
            </a:r>
            <a:endParaRPr lang="en-US" sz="1400">
              <a:latin typeface="Calibri" pitchFamily="34" charset="0"/>
            </a:endParaRPr>
          </a:p>
        </p:txBody>
      </p:sp>
      <p:sp>
        <p:nvSpPr>
          <p:cNvPr id="59399" name="Text Box 8"/>
          <p:cNvSpPr txBox="1">
            <a:spLocks noChangeArrowheads="1"/>
          </p:cNvSpPr>
          <p:nvPr/>
        </p:nvSpPr>
        <p:spPr bwMode="auto">
          <a:xfrm>
            <a:off x="6426200" y="4383088"/>
            <a:ext cx="1405578" cy="2031325"/>
          </a:xfrm>
          <a:prstGeom prst="rect">
            <a:avLst/>
          </a:prstGeom>
          <a:noFill/>
          <a:ln w="9525">
            <a:noFill/>
            <a:miter lim="800000"/>
            <a:headEnd/>
            <a:tailEnd/>
          </a:ln>
        </p:spPr>
        <p:txBody>
          <a:bodyPr wrap="none">
            <a:spAutoFit/>
          </a:bodyPr>
          <a:lstStyle/>
          <a:p>
            <a:pPr algn="l"/>
            <a:r>
              <a:rPr lang="hu-HU" sz="1400">
                <a:latin typeface="Calibri" pitchFamily="34" charset="0"/>
              </a:rPr>
              <a:t>Telencephalon</a:t>
            </a:r>
          </a:p>
          <a:p>
            <a:pPr algn="l"/>
            <a:endParaRPr lang="hu-HU" sz="1400">
              <a:latin typeface="Calibri" pitchFamily="34" charset="0"/>
            </a:endParaRPr>
          </a:p>
          <a:p>
            <a:pPr algn="l"/>
            <a:r>
              <a:rPr lang="hu-HU" sz="1400">
                <a:latin typeface="Calibri" pitchFamily="34" charset="0"/>
              </a:rPr>
              <a:t>Diencephalon</a:t>
            </a:r>
          </a:p>
          <a:p>
            <a:pPr algn="l"/>
            <a:endParaRPr lang="hu-HU" sz="1400">
              <a:latin typeface="Calibri" pitchFamily="34" charset="0"/>
            </a:endParaRPr>
          </a:p>
          <a:p>
            <a:pPr algn="l"/>
            <a:r>
              <a:rPr lang="hu-HU" sz="1400">
                <a:latin typeface="Calibri" pitchFamily="34" charset="0"/>
              </a:rPr>
              <a:t>Mesencephalon</a:t>
            </a:r>
          </a:p>
          <a:p>
            <a:pPr algn="l"/>
            <a:endParaRPr lang="hu-HU" sz="1400">
              <a:latin typeface="Calibri" pitchFamily="34" charset="0"/>
            </a:endParaRPr>
          </a:p>
          <a:p>
            <a:pPr algn="l"/>
            <a:r>
              <a:rPr lang="hu-HU" sz="1400">
                <a:latin typeface="Calibri" pitchFamily="34" charset="0"/>
              </a:rPr>
              <a:t>Metencephalon</a:t>
            </a:r>
          </a:p>
          <a:p>
            <a:pPr algn="l"/>
            <a:endParaRPr lang="hu-HU" sz="1400">
              <a:latin typeface="Calibri" pitchFamily="34" charset="0"/>
            </a:endParaRPr>
          </a:p>
          <a:p>
            <a:pPr algn="l"/>
            <a:r>
              <a:rPr lang="hu-HU" sz="1400">
                <a:latin typeface="Calibri" pitchFamily="34" charset="0"/>
              </a:rPr>
              <a:t>Myelencephalon</a:t>
            </a:r>
            <a:endParaRPr lang="en-US" sz="1400">
              <a:latin typeface="Calibri"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2" name="Picture 2" descr="M9780323053853-004-f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1050" y="434975"/>
            <a:ext cx="5097463" cy="5319713"/>
          </a:xfrm>
          <a:prstGeom prst="rect">
            <a:avLst/>
          </a:prstGeom>
          <a:noFill/>
          <a:ln w="9525">
            <a:solidFill>
              <a:schemeClr val="tx1"/>
            </a:solidFill>
            <a:miter lim="800000"/>
            <a:headEnd/>
            <a:tailEnd/>
          </a:ln>
        </p:spPr>
      </p:pic>
      <p:sp>
        <p:nvSpPr>
          <p:cNvPr id="61443" name="Text Box 3"/>
          <p:cNvSpPr txBox="1">
            <a:spLocks noChangeArrowheads="1"/>
          </p:cNvSpPr>
          <p:nvPr/>
        </p:nvSpPr>
        <p:spPr bwMode="auto">
          <a:xfrm>
            <a:off x="611188" y="5754688"/>
            <a:ext cx="7848600" cy="460375"/>
          </a:xfrm>
          <a:prstGeom prst="rect">
            <a:avLst/>
          </a:prstGeom>
          <a:solidFill>
            <a:schemeClr val="bg1">
              <a:alpha val="38039"/>
            </a:schemeClr>
          </a:solidFill>
          <a:ln w="12700">
            <a:noFill/>
            <a:miter lim="800000"/>
            <a:headEnd/>
            <a:tailEnd/>
          </a:ln>
        </p:spPr>
        <p:txBody>
          <a:bodyPr anchor="ctr">
            <a:spAutoFit/>
          </a:bodyPr>
          <a:lstStyle/>
          <a:p>
            <a:pPr eaLnBrk="0" hangingPunct="0"/>
            <a:r>
              <a:rPr lang="en-US" sz="1200">
                <a:latin typeface="Arial" charset="0"/>
              </a:rPr>
              <a:t>Figure 4-1 Sequence of genetic control of early development in Drosophila. Within each level of genetic control are listed representative genes.</a:t>
            </a:r>
          </a:p>
        </p:txBody>
      </p:sp>
      <p:sp>
        <p:nvSpPr>
          <p:cNvPr id="61444"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latin typeface="Arial" charset="0"/>
              </a:rPr>
              <a:t>Downloaded from: StudentConsult (on 31 August 2010 09:29 PM)</a:t>
            </a:r>
          </a:p>
        </p:txBody>
      </p:sp>
      <p:sp>
        <p:nvSpPr>
          <p:cNvPr id="61445"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latin typeface="Arial" charset="0"/>
              </a:rPr>
              <a:t>© 2005 Elsevier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4002" name="Text Box 18"/>
          <p:cNvSpPr txBox="1">
            <a:spLocks noChangeArrowheads="1"/>
          </p:cNvSpPr>
          <p:nvPr/>
        </p:nvSpPr>
        <p:spPr bwMode="auto">
          <a:xfrm>
            <a:off x="774700" y="92075"/>
            <a:ext cx="7594600" cy="457200"/>
          </a:xfrm>
          <a:prstGeom prst="rect">
            <a:avLst/>
          </a:prstGeom>
          <a:noFill/>
          <a:ln w="9525">
            <a:noFill/>
            <a:miter lim="800000"/>
            <a:headEnd/>
            <a:tailEnd/>
          </a:ln>
          <a:effectLst/>
        </p:spPr>
        <p:txBody>
          <a:bodyPr>
            <a:spAutoFit/>
          </a:bodyPr>
          <a:lstStyle/>
          <a:p>
            <a:pPr eaLnBrk="0" hangingPunct="0">
              <a:spcBef>
                <a:spcPct val="50000"/>
              </a:spcBef>
              <a:defRPr/>
            </a:pPr>
            <a:r>
              <a:rPr lang="hu-HU" sz="2400" dirty="0" err="1">
                <a:solidFill>
                  <a:srgbClr val="003366"/>
                </a:solidFill>
                <a:effectLst>
                  <a:outerShdw blurRad="38100" dist="38100" dir="2700000" algn="tl">
                    <a:srgbClr val="C0C0C0"/>
                  </a:outerShdw>
                </a:effectLst>
                <a:latin typeface="Calibri" pitchFamily="34" charset="0"/>
              </a:rPr>
              <a:t>Segmentation</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in</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the</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hindbrain</a:t>
            </a:r>
            <a:endParaRPr lang="hu-HU" sz="2400" dirty="0">
              <a:solidFill>
                <a:srgbClr val="003366"/>
              </a:solidFill>
              <a:effectLst>
                <a:outerShdw blurRad="38100" dist="38100" dir="2700000" algn="tl">
                  <a:srgbClr val="C0C0C0"/>
                </a:outerShdw>
              </a:effectLst>
              <a:latin typeface="Calibri" pitchFamily="34" charset="0"/>
            </a:endParaRPr>
          </a:p>
        </p:txBody>
      </p:sp>
      <p:pic>
        <p:nvPicPr>
          <p:cNvPr id="62467" name="Picture 7" descr="M9780323053853-011-f0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33975" y="2403475"/>
            <a:ext cx="3765550" cy="4249738"/>
          </a:xfrm>
          <a:prstGeom prst="rect">
            <a:avLst/>
          </a:prstGeom>
          <a:noFill/>
          <a:ln w="9525">
            <a:solidFill>
              <a:schemeClr val="tx1"/>
            </a:solidFill>
            <a:miter lim="800000"/>
            <a:headEnd/>
            <a:tailEnd/>
          </a:ln>
        </p:spPr>
      </p:pic>
      <p:sp>
        <p:nvSpPr>
          <p:cNvPr id="62468" name="Text Box 9"/>
          <p:cNvSpPr txBox="1">
            <a:spLocks noChangeArrowheads="1"/>
          </p:cNvSpPr>
          <p:nvPr/>
        </p:nvSpPr>
        <p:spPr bwMode="auto">
          <a:xfrm>
            <a:off x="4572000" y="1700213"/>
            <a:ext cx="4572000" cy="703262"/>
          </a:xfrm>
          <a:prstGeom prst="rect">
            <a:avLst/>
          </a:prstGeom>
          <a:solidFill>
            <a:schemeClr val="bg1">
              <a:alpha val="38039"/>
            </a:schemeClr>
          </a:solidFill>
          <a:ln w="12700">
            <a:noFill/>
            <a:miter lim="800000"/>
            <a:headEnd/>
            <a:tailEnd/>
          </a:ln>
        </p:spPr>
        <p:txBody>
          <a:bodyPr anchor="ctr">
            <a:spAutoFit/>
          </a:bodyPr>
          <a:lstStyle/>
          <a:p>
            <a:pPr eaLnBrk="0" hangingPunct="0"/>
            <a:r>
              <a:rPr lang="en-US" sz="800">
                <a:latin typeface="Calibri" pitchFamily="34" charset="0"/>
              </a:rPr>
              <a:t>Figure 11-12 Patterns of Hox and other gene expression in relation to anatomical landmarks in the early mammalian embryo. The bars refer to craniocaudal levels of expression of a given gene product. Cranial sensory nerves derived from the neural crest and placodal precursors are laid out in proper register. CRABP, cytoplasmic retinoic acid-binding protein; RAR, retinoic acid receptor. (Modified from Noden DM: J Craniofac Genet Dev Biol 11:192-213, 1991.)</a:t>
            </a:r>
          </a:p>
        </p:txBody>
      </p:sp>
      <p:sp>
        <p:nvSpPr>
          <p:cNvPr id="62469" name="Text Box 7"/>
          <p:cNvSpPr txBox="1">
            <a:spLocks noChangeArrowheads="1"/>
          </p:cNvSpPr>
          <p:nvPr/>
        </p:nvSpPr>
        <p:spPr bwMode="auto">
          <a:xfrm>
            <a:off x="152400" y="476250"/>
            <a:ext cx="7603363" cy="1384995"/>
          </a:xfrm>
          <a:prstGeom prst="rect">
            <a:avLst/>
          </a:prstGeom>
          <a:noFill/>
          <a:ln w="9525">
            <a:noFill/>
            <a:miter lim="800000"/>
            <a:headEnd/>
            <a:tailEnd/>
          </a:ln>
        </p:spPr>
        <p:txBody>
          <a:bodyPr wrap="none">
            <a:spAutoFit/>
          </a:bodyPr>
          <a:lstStyle/>
          <a:p>
            <a:pPr algn="l"/>
            <a:r>
              <a:rPr lang="en-US" sz="1400">
                <a:latin typeface="Calibri" pitchFamily="34" charset="0"/>
              </a:rPr>
              <a:t>Segmentation of the hindbrain into seven rhombomeres in humans, and eight in some other animals, </a:t>
            </a:r>
            <a:endParaRPr lang="hu-HU" sz="1400">
              <a:latin typeface="Calibri" pitchFamily="34" charset="0"/>
            </a:endParaRPr>
          </a:p>
          <a:p>
            <a:pPr algn="l"/>
            <a:r>
              <a:rPr lang="en-US" sz="1400">
                <a:latin typeface="Calibri" pitchFamily="34" charset="0"/>
              </a:rPr>
              <a:t>is the result of the expression of several categories of genes, which operate in a manner remarkably </a:t>
            </a:r>
            <a:endParaRPr lang="hu-HU" sz="1400">
              <a:latin typeface="Calibri" pitchFamily="34" charset="0"/>
            </a:endParaRPr>
          </a:p>
          <a:p>
            <a:pPr algn="l"/>
            <a:r>
              <a:rPr lang="en-US" sz="1400">
                <a:latin typeface="Calibri" pitchFamily="34" charset="0"/>
              </a:rPr>
              <a:t>reminiscent of the way in which the early </a:t>
            </a:r>
            <a:r>
              <a:rPr lang="en-US" sz="1400" i="1">
                <a:latin typeface="Calibri" pitchFamily="34" charset="0"/>
              </a:rPr>
              <a:t>Drosophila</a:t>
            </a:r>
            <a:r>
              <a:rPr lang="en-US" sz="1400">
                <a:latin typeface="Calibri" pitchFamily="34" charset="0"/>
              </a:rPr>
              <a:t> embryo becomes subdivided into segments. </a:t>
            </a:r>
            <a:endParaRPr lang="hu-HU" sz="1400">
              <a:latin typeface="Calibri" pitchFamily="34" charset="0"/>
            </a:endParaRPr>
          </a:p>
          <a:p>
            <a:pPr algn="l"/>
            <a:r>
              <a:rPr lang="en-US" sz="1400">
                <a:latin typeface="Calibri" pitchFamily="34" charset="0"/>
              </a:rPr>
              <a:t>Individual rhombomeres are initially specified through the ordered expression of unique</a:t>
            </a:r>
            <a:endParaRPr lang="hu-HU" sz="1400">
              <a:latin typeface="Calibri" pitchFamily="34" charset="0"/>
            </a:endParaRPr>
          </a:p>
          <a:p>
            <a:pPr algn="l"/>
            <a:r>
              <a:rPr lang="en-US" sz="1400">
                <a:latin typeface="Calibri" pitchFamily="34" charset="0"/>
              </a:rPr>
              <a:t> combinations of transcription factors; this patterning is then translated into cellular behavior by the </a:t>
            </a:r>
            <a:endParaRPr lang="hu-HU" sz="1400">
              <a:latin typeface="Calibri" pitchFamily="34" charset="0"/>
            </a:endParaRPr>
          </a:p>
          <a:p>
            <a:pPr algn="l"/>
            <a:r>
              <a:rPr lang="en-US" sz="1400">
                <a:latin typeface="Calibri" pitchFamily="34" charset="0"/>
              </a:rPr>
              <a:t>patterned expression of cell surface molecules</a:t>
            </a:r>
            <a:r>
              <a:rPr lang="hu-HU" sz="1400">
                <a:latin typeface="Calibri" pitchFamily="34" charset="0"/>
              </a:rPr>
              <a:t>.</a:t>
            </a:r>
            <a:endParaRPr lang="en-US" sz="1400">
              <a:latin typeface="Calibri" pitchFamily="34" charset="0"/>
            </a:endParaRPr>
          </a:p>
        </p:txBody>
      </p:sp>
      <p:sp>
        <p:nvSpPr>
          <p:cNvPr id="62470" name="Text Box 8"/>
          <p:cNvSpPr txBox="1">
            <a:spLocks noChangeArrowheads="1"/>
          </p:cNvSpPr>
          <p:nvPr/>
        </p:nvSpPr>
        <p:spPr bwMode="auto">
          <a:xfrm>
            <a:off x="34925" y="1836738"/>
            <a:ext cx="4433330" cy="4893647"/>
          </a:xfrm>
          <a:prstGeom prst="rect">
            <a:avLst/>
          </a:prstGeom>
          <a:noFill/>
          <a:ln w="9525">
            <a:noFill/>
            <a:miter lim="800000"/>
            <a:headEnd/>
            <a:tailEnd/>
          </a:ln>
        </p:spPr>
        <p:txBody>
          <a:bodyPr wrap="none">
            <a:spAutoFit/>
          </a:bodyPr>
          <a:lstStyle/>
          <a:p>
            <a:pPr algn="l"/>
            <a:r>
              <a:rPr lang="en-US" sz="1200" dirty="0">
                <a:latin typeface="Calibri" pitchFamily="34" charset="0"/>
              </a:rPr>
              <a:t>After the Gbx-2-expressing area </a:t>
            </a:r>
            <a:endParaRPr lang="hu-HU" sz="1200" dirty="0">
              <a:latin typeface="Calibri" pitchFamily="34" charset="0"/>
            </a:endParaRPr>
          </a:p>
          <a:p>
            <a:pPr algn="l"/>
            <a:r>
              <a:rPr lang="en-US" sz="1200" dirty="0">
                <a:latin typeface="Calibri" pitchFamily="34" charset="0"/>
              </a:rPr>
              <a:t>defines the rough limits of the hindbrain, several</a:t>
            </a:r>
            <a:endParaRPr lang="hu-HU" sz="1200" dirty="0">
              <a:latin typeface="Calibri" pitchFamily="34" charset="0"/>
            </a:endParaRPr>
          </a:p>
          <a:p>
            <a:pPr algn="l"/>
            <a:r>
              <a:rPr lang="en-US" sz="1200" dirty="0">
                <a:latin typeface="Calibri" pitchFamily="34" charset="0"/>
              </a:rPr>
              <a:t> </a:t>
            </a:r>
            <a:r>
              <a:rPr lang="en-US" sz="1200" b="1" dirty="0">
                <a:latin typeface="Calibri" pitchFamily="34" charset="0"/>
              </a:rPr>
              <a:t>segmentation genes</a:t>
            </a:r>
            <a:r>
              <a:rPr lang="en-US" sz="1200" dirty="0">
                <a:latin typeface="Calibri" pitchFamily="34" charset="0"/>
              </a:rPr>
              <a:t> are involved in setting up the </a:t>
            </a:r>
            <a:endParaRPr lang="hu-HU" sz="1200" dirty="0">
              <a:latin typeface="Calibri" pitchFamily="34" charset="0"/>
            </a:endParaRPr>
          </a:p>
          <a:p>
            <a:pPr algn="l"/>
            <a:r>
              <a:rPr lang="en-US" sz="1200" dirty="0">
                <a:latin typeface="Calibri" pitchFamily="34" charset="0"/>
              </a:rPr>
              <a:t>basic pattern of segmentation that leads to </a:t>
            </a:r>
            <a:endParaRPr lang="hu-HU" sz="1200" dirty="0">
              <a:latin typeface="Calibri" pitchFamily="34" charset="0"/>
            </a:endParaRPr>
          </a:p>
          <a:p>
            <a:pPr algn="l"/>
            <a:r>
              <a:rPr lang="en-US" sz="1200" dirty="0" err="1">
                <a:latin typeface="Calibri" pitchFamily="34" charset="0"/>
              </a:rPr>
              <a:t>rhombomere</a:t>
            </a:r>
            <a:r>
              <a:rPr lang="en-US" sz="1200" dirty="0">
                <a:latin typeface="Calibri" pitchFamily="34" charset="0"/>
              </a:rPr>
              <a:t> formation. </a:t>
            </a:r>
            <a:r>
              <a:rPr lang="en-US" sz="1200" b="1" dirty="0" err="1">
                <a:latin typeface="Calibri" pitchFamily="34" charset="0"/>
              </a:rPr>
              <a:t>Krox</a:t>
            </a:r>
            <a:r>
              <a:rPr lang="en-US" sz="1200" b="1" dirty="0">
                <a:latin typeface="Calibri" pitchFamily="34" charset="0"/>
              </a:rPr>
              <a:t> 20</a:t>
            </a:r>
            <a:r>
              <a:rPr lang="en-US" sz="1200" dirty="0">
                <a:latin typeface="Calibri" pitchFamily="34" charset="0"/>
              </a:rPr>
              <a:t>, a zinc finger </a:t>
            </a:r>
            <a:endParaRPr lang="hu-HU" sz="1200" dirty="0">
              <a:latin typeface="Calibri" pitchFamily="34" charset="0"/>
            </a:endParaRPr>
          </a:p>
          <a:p>
            <a:pPr algn="l"/>
            <a:r>
              <a:rPr lang="hu-HU" sz="1200" dirty="0">
                <a:latin typeface="Calibri" pitchFamily="34" charset="0"/>
              </a:rPr>
              <a:t>t</a:t>
            </a:r>
            <a:r>
              <a:rPr lang="en-US" sz="1200" dirty="0" err="1">
                <a:latin typeface="Calibri" pitchFamily="34" charset="0"/>
              </a:rPr>
              <a:t>ranscription</a:t>
            </a:r>
            <a:r>
              <a:rPr lang="hu-HU" sz="1200" dirty="0">
                <a:latin typeface="Calibri" pitchFamily="34" charset="0"/>
              </a:rPr>
              <a:t> </a:t>
            </a:r>
            <a:r>
              <a:rPr lang="en-US" sz="1200" dirty="0">
                <a:latin typeface="Calibri" pitchFamily="34" charset="0"/>
              </a:rPr>
              <a:t>factor, is expressed in and guides </a:t>
            </a:r>
            <a:endParaRPr lang="hu-HU" sz="1200" dirty="0">
              <a:latin typeface="Calibri" pitchFamily="34" charset="0"/>
            </a:endParaRPr>
          </a:p>
          <a:p>
            <a:pPr algn="l"/>
            <a:r>
              <a:rPr lang="en-US" sz="1200" dirty="0">
                <a:latin typeface="Calibri" pitchFamily="34" charset="0"/>
              </a:rPr>
              <a:t>the formation of </a:t>
            </a:r>
            <a:r>
              <a:rPr lang="en-US" sz="1200" dirty="0" err="1">
                <a:latin typeface="Calibri" pitchFamily="34" charset="0"/>
              </a:rPr>
              <a:t>rhombomeres</a:t>
            </a:r>
            <a:r>
              <a:rPr lang="en-US" sz="1200" dirty="0">
                <a:latin typeface="Calibri" pitchFamily="34" charset="0"/>
              </a:rPr>
              <a:t> 3 and 5 (r3 and r5)</a:t>
            </a:r>
            <a:endParaRPr lang="hu-HU" sz="1200" dirty="0">
              <a:latin typeface="Calibri" pitchFamily="34" charset="0"/>
            </a:endParaRPr>
          </a:p>
          <a:p>
            <a:pPr algn="l"/>
            <a:r>
              <a:rPr lang="en-US" sz="1200" dirty="0">
                <a:latin typeface="Calibri" pitchFamily="34" charset="0"/>
              </a:rPr>
              <a:t>whereas </a:t>
            </a:r>
            <a:r>
              <a:rPr lang="en-US" sz="1200" b="1" dirty="0" err="1">
                <a:latin typeface="Calibri" pitchFamily="34" charset="0"/>
              </a:rPr>
              <a:t>kreisler</a:t>
            </a:r>
            <a:r>
              <a:rPr lang="en-US" sz="1200" dirty="0">
                <a:latin typeface="Calibri" pitchFamily="34" charset="0"/>
              </a:rPr>
              <a:t>, another transcription factor, </a:t>
            </a:r>
            <a:endParaRPr lang="hu-HU" sz="1200" dirty="0">
              <a:latin typeface="Calibri" pitchFamily="34" charset="0"/>
            </a:endParaRPr>
          </a:p>
          <a:p>
            <a:pPr algn="l"/>
            <a:r>
              <a:rPr lang="en-US" sz="1200" dirty="0">
                <a:latin typeface="Calibri" pitchFamily="34" charset="0"/>
              </a:rPr>
              <a:t>and </a:t>
            </a:r>
            <a:r>
              <a:rPr lang="en-US" sz="1200" b="1" dirty="0">
                <a:latin typeface="Calibri" pitchFamily="34" charset="0"/>
              </a:rPr>
              <a:t>Hoxa-1</a:t>
            </a:r>
            <a:r>
              <a:rPr lang="en-US" sz="1200" dirty="0">
                <a:latin typeface="Calibri" pitchFamily="34" charset="0"/>
              </a:rPr>
              <a:t> are also involved in the formation of r5. </a:t>
            </a:r>
            <a:endParaRPr lang="hu-HU" sz="1200" dirty="0">
              <a:latin typeface="Calibri" pitchFamily="34" charset="0"/>
            </a:endParaRPr>
          </a:p>
          <a:p>
            <a:pPr algn="l"/>
            <a:r>
              <a:rPr lang="en-US" sz="1200" dirty="0">
                <a:latin typeface="Calibri" pitchFamily="34" charset="0"/>
              </a:rPr>
              <a:t>A decreasing gradient of </a:t>
            </a:r>
            <a:r>
              <a:rPr lang="en-US" sz="1200" b="1" dirty="0">
                <a:latin typeface="Calibri" pitchFamily="34" charset="0"/>
              </a:rPr>
              <a:t>retinoic acid</a:t>
            </a:r>
            <a:r>
              <a:rPr lang="en-US" sz="1200" dirty="0">
                <a:latin typeface="Calibri" pitchFamily="34" charset="0"/>
              </a:rPr>
              <a:t>, produced by</a:t>
            </a:r>
            <a:endParaRPr lang="hu-HU" sz="1200" dirty="0">
              <a:latin typeface="Calibri" pitchFamily="34" charset="0"/>
            </a:endParaRPr>
          </a:p>
          <a:p>
            <a:pPr algn="l"/>
            <a:r>
              <a:rPr lang="en-US" sz="1200" dirty="0">
                <a:latin typeface="Calibri" pitchFamily="34" charset="0"/>
              </a:rPr>
              <a:t> the anterior </a:t>
            </a:r>
            <a:r>
              <a:rPr lang="en-US" sz="1200" dirty="0" err="1">
                <a:latin typeface="Calibri" pitchFamily="34" charset="0"/>
              </a:rPr>
              <a:t>somites</a:t>
            </a:r>
            <a:r>
              <a:rPr lang="en-US" sz="1200" dirty="0">
                <a:latin typeface="Calibri" pitchFamily="34" charset="0"/>
              </a:rPr>
              <a:t>, plays an important role in </a:t>
            </a:r>
            <a:endParaRPr lang="hu-HU" sz="1200" dirty="0">
              <a:latin typeface="Calibri" pitchFamily="34" charset="0"/>
            </a:endParaRPr>
          </a:p>
          <a:p>
            <a:pPr algn="l"/>
            <a:r>
              <a:rPr lang="en-US" sz="1200" dirty="0">
                <a:latin typeface="Calibri" pitchFamily="34" charset="0"/>
              </a:rPr>
              <a:t>the formation of the posterior </a:t>
            </a:r>
            <a:r>
              <a:rPr lang="en-US" sz="1200" dirty="0" err="1">
                <a:latin typeface="Calibri" pitchFamily="34" charset="0"/>
              </a:rPr>
              <a:t>rhombomeres</a:t>
            </a:r>
            <a:r>
              <a:rPr lang="en-US" sz="1200" dirty="0">
                <a:latin typeface="Calibri" pitchFamily="34" charset="0"/>
              </a:rPr>
              <a:t> (r4 to r7), </a:t>
            </a:r>
            <a:endParaRPr lang="hu-HU" sz="1200" dirty="0">
              <a:latin typeface="Calibri" pitchFamily="34" charset="0"/>
            </a:endParaRPr>
          </a:p>
          <a:p>
            <a:pPr algn="l"/>
            <a:r>
              <a:rPr lang="en-US" sz="1200" dirty="0">
                <a:latin typeface="Calibri" pitchFamily="34" charset="0"/>
              </a:rPr>
              <a:t>but they are not involved in the specification</a:t>
            </a:r>
            <a:endParaRPr lang="hu-HU" sz="1200" dirty="0">
              <a:latin typeface="Calibri" pitchFamily="34" charset="0"/>
            </a:endParaRPr>
          </a:p>
          <a:p>
            <a:pPr algn="l"/>
            <a:r>
              <a:rPr lang="en-US" sz="1200" dirty="0">
                <a:latin typeface="Calibri" pitchFamily="34" charset="0"/>
              </a:rPr>
              <a:t> of r1 to r3, which is regulated by Gbx-2.</a:t>
            </a:r>
            <a:endParaRPr lang="hu-HU" sz="1200" dirty="0">
              <a:latin typeface="Calibri" pitchFamily="34" charset="0"/>
            </a:endParaRPr>
          </a:p>
          <a:p>
            <a:pPr algn="l"/>
            <a:r>
              <a:rPr lang="en-US" sz="1200" dirty="0">
                <a:latin typeface="Calibri" pitchFamily="34" charset="0"/>
              </a:rPr>
              <a:t>The </a:t>
            </a:r>
            <a:r>
              <a:rPr lang="en-US" sz="1200" b="1" i="1" dirty="0" err="1">
                <a:latin typeface="Calibri" pitchFamily="34" charset="0"/>
              </a:rPr>
              <a:t>Hox</a:t>
            </a:r>
            <a:r>
              <a:rPr lang="en-US" sz="1200" dirty="0">
                <a:latin typeface="Calibri" pitchFamily="34" charset="0"/>
              </a:rPr>
              <a:t> </a:t>
            </a:r>
            <a:r>
              <a:rPr lang="en-US" sz="1200" b="1" dirty="0">
                <a:latin typeface="Calibri" pitchFamily="34" charset="0"/>
              </a:rPr>
              <a:t>genes</a:t>
            </a:r>
            <a:r>
              <a:rPr lang="en-US" sz="1200" dirty="0">
                <a:latin typeface="Calibri" pitchFamily="34" charset="0"/>
              </a:rPr>
              <a:t> are principally involved in specifying </a:t>
            </a:r>
            <a:endParaRPr lang="hu-HU" sz="1200" dirty="0">
              <a:latin typeface="Calibri" pitchFamily="34" charset="0"/>
            </a:endParaRPr>
          </a:p>
          <a:p>
            <a:pPr algn="l"/>
            <a:r>
              <a:rPr lang="en-US" sz="1200" dirty="0">
                <a:latin typeface="Calibri" pitchFamily="34" charset="0"/>
              </a:rPr>
              <a:t>segmental identity. Under the influence of segmentation</a:t>
            </a:r>
            <a:endParaRPr lang="hu-HU" sz="1200" dirty="0">
              <a:latin typeface="Calibri" pitchFamily="34" charset="0"/>
            </a:endParaRPr>
          </a:p>
          <a:p>
            <a:pPr algn="l"/>
            <a:r>
              <a:rPr lang="en-US" sz="1200" dirty="0">
                <a:latin typeface="Calibri" pitchFamily="34" charset="0"/>
              </a:rPr>
              <a:t> genes, various </a:t>
            </a:r>
            <a:r>
              <a:rPr lang="en-US" sz="1200" i="1" dirty="0" err="1">
                <a:latin typeface="Calibri" pitchFamily="34" charset="0"/>
              </a:rPr>
              <a:t>Hox</a:t>
            </a:r>
            <a:r>
              <a:rPr lang="en-US" sz="1200" dirty="0">
                <a:latin typeface="Calibri" pitchFamily="34" charset="0"/>
              </a:rPr>
              <a:t> </a:t>
            </a:r>
            <a:r>
              <a:rPr lang="en-US" sz="1200" dirty="0" err="1">
                <a:latin typeface="Calibri" pitchFamily="34" charset="0"/>
              </a:rPr>
              <a:t>paralogues</a:t>
            </a:r>
            <a:r>
              <a:rPr lang="en-US" sz="1200" dirty="0">
                <a:latin typeface="Calibri" pitchFamily="34" charset="0"/>
              </a:rPr>
              <a:t> are expressed in a highly</a:t>
            </a:r>
            <a:endParaRPr lang="hu-HU" sz="1200" dirty="0">
              <a:latin typeface="Calibri" pitchFamily="34" charset="0"/>
            </a:endParaRPr>
          </a:p>
          <a:p>
            <a:pPr algn="l"/>
            <a:r>
              <a:rPr lang="en-US" sz="1200" dirty="0">
                <a:latin typeface="Calibri" pitchFamily="34" charset="0"/>
              </a:rPr>
              <a:t> specific sequence along the hindbrain and spinal cord. </a:t>
            </a:r>
            <a:endParaRPr lang="hu-HU" sz="1200" dirty="0">
              <a:latin typeface="Calibri" pitchFamily="34" charset="0"/>
            </a:endParaRPr>
          </a:p>
          <a:p>
            <a:pPr algn="l"/>
            <a:r>
              <a:rPr lang="hu-HU" sz="1200" dirty="0">
                <a:latin typeface="Calibri" pitchFamily="34" charset="0"/>
              </a:rPr>
              <a:t>T</a:t>
            </a:r>
            <a:r>
              <a:rPr lang="en-US" sz="1200" dirty="0">
                <a:latin typeface="Calibri" pitchFamily="34" charset="0"/>
              </a:rPr>
              <a:t>he pattern of </a:t>
            </a:r>
            <a:r>
              <a:rPr lang="en-US" sz="1200" i="1" dirty="0" err="1">
                <a:latin typeface="Calibri" pitchFamily="34" charset="0"/>
              </a:rPr>
              <a:t>Hox</a:t>
            </a:r>
            <a:r>
              <a:rPr lang="en-US" sz="1200" dirty="0">
                <a:latin typeface="Calibri" pitchFamily="34" charset="0"/>
              </a:rPr>
              <a:t> gene expression determines the </a:t>
            </a:r>
            <a:endParaRPr lang="hu-HU" sz="1200" dirty="0">
              <a:latin typeface="Calibri" pitchFamily="34" charset="0"/>
            </a:endParaRPr>
          </a:p>
          <a:p>
            <a:pPr algn="l"/>
            <a:r>
              <a:rPr lang="en-US" sz="1200" dirty="0">
                <a:latin typeface="Calibri" pitchFamily="34" charset="0"/>
              </a:rPr>
              <a:t>morphological identity of the cranial nerves and other </a:t>
            </a:r>
            <a:endParaRPr lang="hu-HU" sz="1200" dirty="0">
              <a:latin typeface="Calibri" pitchFamily="34" charset="0"/>
            </a:endParaRPr>
          </a:p>
          <a:p>
            <a:pPr algn="l"/>
            <a:r>
              <a:rPr lang="en-US" sz="1200" dirty="0">
                <a:latin typeface="Calibri" pitchFamily="34" charset="0"/>
              </a:rPr>
              <a:t>pharyngeal arch derivatives that arise from specific </a:t>
            </a:r>
            <a:r>
              <a:rPr lang="en-US" sz="1200" dirty="0" err="1">
                <a:latin typeface="Calibri" pitchFamily="34" charset="0"/>
              </a:rPr>
              <a:t>rhombomeres</a:t>
            </a:r>
            <a:r>
              <a:rPr lang="en-US" sz="1200" dirty="0">
                <a:latin typeface="Calibri" pitchFamily="34" charset="0"/>
              </a:rPr>
              <a:t>. </a:t>
            </a:r>
            <a:endParaRPr lang="hu-HU" sz="1200" dirty="0">
              <a:latin typeface="Calibri" pitchFamily="34" charset="0"/>
            </a:endParaRPr>
          </a:p>
          <a:p>
            <a:pPr algn="l"/>
            <a:r>
              <a:rPr lang="en-US" sz="1200" dirty="0">
                <a:latin typeface="Calibri" pitchFamily="34" charset="0"/>
              </a:rPr>
              <a:t>The orderly expression of </a:t>
            </a:r>
            <a:r>
              <a:rPr lang="en-US" sz="1200" i="1" dirty="0" err="1">
                <a:latin typeface="Calibri" pitchFamily="34" charset="0"/>
              </a:rPr>
              <a:t>Hox</a:t>
            </a:r>
            <a:r>
              <a:rPr lang="en-US" sz="1200" dirty="0">
                <a:latin typeface="Calibri" pitchFamily="34" charset="0"/>
              </a:rPr>
              <a:t> gene </a:t>
            </a:r>
            <a:r>
              <a:rPr lang="en-US" sz="1200" dirty="0" err="1">
                <a:latin typeface="Calibri" pitchFamily="34" charset="0"/>
              </a:rPr>
              <a:t>paralogues</a:t>
            </a:r>
            <a:r>
              <a:rPr lang="en-US" sz="1200" dirty="0">
                <a:latin typeface="Calibri" pitchFamily="34" charset="0"/>
              </a:rPr>
              <a:t> extends </a:t>
            </a:r>
            <a:r>
              <a:rPr lang="en-US" sz="1200" dirty="0" err="1">
                <a:latin typeface="Calibri" pitchFamily="34" charset="0"/>
              </a:rPr>
              <a:t>anteriorly</a:t>
            </a:r>
            <a:endParaRPr lang="hu-HU" sz="1200" dirty="0">
              <a:latin typeface="Calibri" pitchFamily="34" charset="0"/>
            </a:endParaRPr>
          </a:p>
          <a:p>
            <a:pPr algn="l"/>
            <a:r>
              <a:rPr lang="en-US" sz="1200" dirty="0">
                <a:latin typeface="Calibri" pitchFamily="34" charset="0"/>
              </a:rPr>
              <a:t> through </a:t>
            </a:r>
            <a:r>
              <a:rPr lang="en-US" sz="1200" dirty="0" err="1">
                <a:latin typeface="Calibri" pitchFamily="34" charset="0"/>
              </a:rPr>
              <a:t>rhombomere</a:t>
            </a:r>
            <a:r>
              <a:rPr lang="en-US" sz="1200" dirty="0">
                <a:latin typeface="Calibri" pitchFamily="34" charset="0"/>
              </a:rPr>
              <a:t> 2. </a:t>
            </a:r>
            <a:r>
              <a:rPr lang="en-US" sz="1200" dirty="0" err="1">
                <a:latin typeface="Calibri" pitchFamily="34" charset="0"/>
              </a:rPr>
              <a:t>Hox</a:t>
            </a:r>
            <a:r>
              <a:rPr lang="en-US" sz="1200" dirty="0">
                <a:latin typeface="Calibri" pitchFamily="34" charset="0"/>
              </a:rPr>
              <a:t> proteins are not found in r1 largely </a:t>
            </a:r>
            <a:endParaRPr lang="hu-HU" sz="1200" dirty="0">
              <a:latin typeface="Calibri" pitchFamily="34" charset="0"/>
            </a:endParaRPr>
          </a:p>
          <a:p>
            <a:pPr algn="l"/>
            <a:r>
              <a:rPr lang="en-US" sz="1200" dirty="0">
                <a:latin typeface="Calibri" pitchFamily="34" charset="0"/>
              </a:rPr>
              <a:t>because of the antagonistic action of FGF-8, which is produced in </a:t>
            </a:r>
            <a:endParaRPr lang="hu-HU" sz="1200" dirty="0">
              <a:latin typeface="Calibri" pitchFamily="34" charset="0"/>
            </a:endParaRPr>
          </a:p>
          <a:p>
            <a:pPr algn="l"/>
            <a:r>
              <a:rPr lang="en-US" sz="1200" dirty="0">
                <a:latin typeface="Calibri" pitchFamily="34" charset="0"/>
              </a:rPr>
              <a:t>response to signals from the</a:t>
            </a:r>
            <a:r>
              <a:rPr lang="hu-HU" sz="1200" dirty="0">
                <a:latin typeface="Calibri" pitchFamily="34" charset="0"/>
              </a:rPr>
              <a:t> </a:t>
            </a:r>
            <a:r>
              <a:rPr lang="hu-HU" sz="1200" dirty="0" err="1">
                <a:latin typeface="Calibri" pitchFamily="34" charset="0"/>
              </a:rPr>
              <a:t>ishtmic</a:t>
            </a:r>
            <a:r>
              <a:rPr lang="hu-HU" sz="1200" dirty="0">
                <a:latin typeface="Calibri" pitchFamily="34" charset="0"/>
              </a:rPr>
              <a:t> </a:t>
            </a:r>
            <a:r>
              <a:rPr lang="hu-HU" sz="1200" dirty="0" err="1">
                <a:latin typeface="Calibri" pitchFamily="34" charset="0"/>
              </a:rPr>
              <a:t>organiser</a:t>
            </a:r>
            <a:r>
              <a:rPr lang="hu-HU" sz="1200" dirty="0">
                <a:latin typeface="Calibri" pitchFamily="34" charset="0"/>
              </a:rPr>
              <a:t> </a:t>
            </a:r>
            <a:r>
              <a:rPr lang="hu-HU" sz="1200" dirty="0" err="1">
                <a:latin typeface="Calibri" pitchFamily="34" charset="0"/>
              </a:rPr>
              <a:t>at</a:t>
            </a:r>
            <a:r>
              <a:rPr lang="hu-HU" sz="1200" dirty="0">
                <a:latin typeface="Calibri" pitchFamily="34" charset="0"/>
              </a:rPr>
              <a:t> </a:t>
            </a:r>
            <a:r>
              <a:rPr lang="hu-HU" sz="1200" dirty="0" err="1">
                <a:latin typeface="Calibri" pitchFamily="34" charset="0"/>
              </a:rPr>
              <a:t>the</a:t>
            </a:r>
            <a:r>
              <a:rPr lang="hu-HU" sz="1200" dirty="0">
                <a:latin typeface="Calibri" pitchFamily="34" charset="0"/>
              </a:rPr>
              <a:t> </a:t>
            </a:r>
            <a:r>
              <a:rPr lang="hu-HU" sz="1200" dirty="0" err="1">
                <a:latin typeface="Calibri" pitchFamily="34" charset="0"/>
              </a:rPr>
              <a:t>anterior</a:t>
            </a:r>
            <a:r>
              <a:rPr lang="hu-HU" sz="1200" dirty="0">
                <a:latin typeface="Calibri" pitchFamily="34" charset="0"/>
              </a:rPr>
              <a:t> end of</a:t>
            </a:r>
          </a:p>
          <a:p>
            <a:pPr algn="l"/>
            <a:r>
              <a:rPr lang="hu-HU" sz="1200" dirty="0">
                <a:latin typeface="Calibri" pitchFamily="34" charset="0"/>
              </a:rPr>
              <a:t>r1. </a:t>
            </a:r>
            <a:endParaRPr lang="en-US" sz="1200" dirty="0">
              <a:latin typeface="Calibri"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4002" name="Text Box 18"/>
          <p:cNvSpPr txBox="1">
            <a:spLocks noChangeArrowheads="1"/>
          </p:cNvSpPr>
          <p:nvPr/>
        </p:nvSpPr>
        <p:spPr bwMode="auto">
          <a:xfrm>
            <a:off x="774700" y="165100"/>
            <a:ext cx="7594600" cy="457200"/>
          </a:xfrm>
          <a:prstGeom prst="rect">
            <a:avLst/>
          </a:prstGeom>
          <a:noFill/>
          <a:ln w="9525">
            <a:noFill/>
            <a:miter lim="800000"/>
            <a:headEnd/>
            <a:tailEnd/>
          </a:ln>
          <a:effectLst/>
        </p:spPr>
        <p:txBody>
          <a:bodyPr>
            <a:spAutoFit/>
          </a:bodyPr>
          <a:lstStyle/>
          <a:p>
            <a:pPr eaLnBrk="0" hangingPunct="0">
              <a:spcBef>
                <a:spcPct val="50000"/>
              </a:spcBef>
              <a:defRPr/>
            </a:pPr>
            <a:r>
              <a:rPr lang="hu-HU" sz="2400" dirty="0" err="1">
                <a:solidFill>
                  <a:srgbClr val="003366"/>
                </a:solidFill>
                <a:effectLst>
                  <a:outerShdw blurRad="38100" dist="38100" dir="2700000" algn="tl">
                    <a:srgbClr val="C0C0C0"/>
                  </a:outerShdw>
                </a:effectLst>
                <a:latin typeface="Calibri" pitchFamily="34" charset="0"/>
              </a:rPr>
              <a:t>Segmentation</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in</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the</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spinal</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cord</a:t>
            </a:r>
            <a:endParaRPr lang="hu-HU" sz="2400" dirty="0">
              <a:solidFill>
                <a:srgbClr val="003366"/>
              </a:solidFill>
              <a:effectLst>
                <a:outerShdw blurRad="38100" dist="38100" dir="2700000" algn="tl">
                  <a:srgbClr val="C0C0C0"/>
                </a:outerShdw>
              </a:effectLst>
              <a:latin typeface="Calibri" pitchFamily="34" charset="0"/>
            </a:endParaRPr>
          </a:p>
        </p:txBody>
      </p:sp>
      <p:pic>
        <p:nvPicPr>
          <p:cNvPr id="64515" name="Picture 7" descr="M9780323053853-006-f00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24128" y="2119599"/>
            <a:ext cx="2645172" cy="4081176"/>
          </a:xfrm>
          <a:prstGeom prst="rect">
            <a:avLst/>
          </a:prstGeom>
          <a:noFill/>
          <a:ln w="9525">
            <a:solidFill>
              <a:schemeClr val="tx1"/>
            </a:solidFill>
            <a:miter lim="800000"/>
            <a:headEnd/>
            <a:tailEnd/>
          </a:ln>
        </p:spPr>
      </p:pic>
      <p:sp>
        <p:nvSpPr>
          <p:cNvPr id="64516" name="Text Box 8"/>
          <p:cNvSpPr txBox="1">
            <a:spLocks noChangeArrowheads="1"/>
          </p:cNvSpPr>
          <p:nvPr/>
        </p:nvSpPr>
        <p:spPr bwMode="auto">
          <a:xfrm>
            <a:off x="647700" y="6200775"/>
            <a:ext cx="7848600" cy="336550"/>
          </a:xfrm>
          <a:prstGeom prst="rect">
            <a:avLst/>
          </a:prstGeom>
          <a:solidFill>
            <a:schemeClr val="bg1">
              <a:alpha val="38039"/>
            </a:schemeClr>
          </a:solidFill>
          <a:ln w="12700">
            <a:noFill/>
            <a:miter lim="800000"/>
            <a:headEnd/>
            <a:tailEnd/>
          </a:ln>
        </p:spPr>
        <p:txBody>
          <a:bodyPr anchor="ctr">
            <a:spAutoFit/>
          </a:bodyPr>
          <a:lstStyle/>
          <a:p>
            <a:pPr eaLnBrk="0" hangingPunct="0"/>
            <a:r>
              <a:rPr lang="en-US" sz="800">
                <a:latin typeface="Calibri" pitchFamily="34" charset="0"/>
              </a:rPr>
              <a:t>Figure 6-5 Elongation of the spinal cord in the early embryo. Under the influence of fibroblast growth factor-8 (FGF-8) secreted by presomitic paraxial mesoderm, cells in the most posterior region continue to proliferate, whereas retinoic acid, secreted by newly formed somites, stimulates the neuronal differentiation.</a:t>
            </a:r>
          </a:p>
        </p:txBody>
      </p:sp>
      <p:sp>
        <p:nvSpPr>
          <p:cNvPr id="64517" name="Text Box 7"/>
          <p:cNvSpPr txBox="1">
            <a:spLocks noChangeArrowheads="1"/>
          </p:cNvSpPr>
          <p:nvPr/>
        </p:nvSpPr>
        <p:spPr bwMode="auto">
          <a:xfrm>
            <a:off x="125413" y="668338"/>
            <a:ext cx="7688323" cy="1569660"/>
          </a:xfrm>
          <a:prstGeom prst="rect">
            <a:avLst/>
          </a:prstGeom>
          <a:noFill/>
          <a:ln w="9525">
            <a:noFill/>
            <a:miter lim="800000"/>
            <a:headEnd/>
            <a:tailEnd/>
          </a:ln>
        </p:spPr>
        <p:txBody>
          <a:bodyPr wrap="none">
            <a:spAutoFit/>
          </a:bodyPr>
          <a:lstStyle/>
          <a:p>
            <a:pPr algn="l"/>
            <a:r>
              <a:rPr lang="en-US" sz="1600" dirty="0">
                <a:latin typeface="Calibri" pitchFamily="34" charset="0"/>
              </a:rPr>
              <a:t>Although </a:t>
            </a:r>
            <a:r>
              <a:rPr lang="en-US" sz="1600" dirty="0" err="1">
                <a:latin typeface="Calibri" pitchFamily="34" charset="0"/>
              </a:rPr>
              <a:t>neuromeres</a:t>
            </a:r>
            <a:r>
              <a:rPr lang="en-US" sz="1600" dirty="0">
                <a:latin typeface="Calibri" pitchFamily="34" charset="0"/>
              </a:rPr>
              <a:t> are not seen in the region of the neural tube that gives rise to the </a:t>
            </a:r>
            <a:endParaRPr lang="hu-HU" sz="1600" dirty="0">
              <a:latin typeface="Calibri" pitchFamily="34" charset="0"/>
            </a:endParaRPr>
          </a:p>
          <a:p>
            <a:pPr algn="l"/>
            <a:r>
              <a:rPr lang="en-US" sz="1600" dirty="0">
                <a:latin typeface="Calibri" pitchFamily="34" charset="0"/>
              </a:rPr>
              <a:t>spinal cord, the regular arrangement of the exiting motor and sensory nerve roots is </a:t>
            </a:r>
            <a:endParaRPr lang="hu-HU" sz="1600" dirty="0">
              <a:latin typeface="Calibri" pitchFamily="34" charset="0"/>
            </a:endParaRPr>
          </a:p>
          <a:p>
            <a:pPr algn="l"/>
            <a:r>
              <a:rPr lang="en-US" sz="1600" dirty="0">
                <a:latin typeface="Calibri" pitchFamily="34" charset="0"/>
              </a:rPr>
              <a:t>evidence of a fundamental segmental organization in this region of the body as well. </a:t>
            </a:r>
            <a:endParaRPr lang="hu-HU" sz="1600" dirty="0">
              <a:latin typeface="Calibri" pitchFamily="34" charset="0"/>
            </a:endParaRPr>
          </a:p>
          <a:p>
            <a:pPr algn="l"/>
            <a:r>
              <a:rPr lang="en-US" sz="1600" dirty="0">
                <a:latin typeface="Calibri" pitchFamily="34" charset="0"/>
              </a:rPr>
              <a:t>In contrast to the brain, however, </a:t>
            </a:r>
            <a:r>
              <a:rPr lang="en-US" sz="1600" b="1" dirty="0">
                <a:solidFill>
                  <a:srgbClr val="C00000"/>
                </a:solidFill>
                <a:latin typeface="Calibri" pitchFamily="34" charset="0"/>
              </a:rPr>
              <a:t>segmentation of the spinal cord is to a great extent </a:t>
            </a:r>
            <a:endParaRPr lang="hu-HU" sz="1600" b="1" dirty="0">
              <a:solidFill>
                <a:srgbClr val="C00000"/>
              </a:solidFill>
              <a:latin typeface="Calibri" pitchFamily="34" charset="0"/>
            </a:endParaRPr>
          </a:p>
          <a:p>
            <a:pPr algn="l"/>
            <a:r>
              <a:rPr lang="en-US" sz="1600" b="1" dirty="0">
                <a:solidFill>
                  <a:srgbClr val="C00000"/>
                </a:solidFill>
                <a:latin typeface="Calibri" pitchFamily="34" charset="0"/>
              </a:rPr>
              <a:t>imposed by signals emanating from the paraxial mesoderm, rather than from molecular </a:t>
            </a:r>
            <a:endParaRPr lang="hu-HU" sz="1600" b="1" dirty="0">
              <a:solidFill>
                <a:srgbClr val="C00000"/>
              </a:solidFill>
              <a:latin typeface="Calibri" pitchFamily="34" charset="0"/>
            </a:endParaRPr>
          </a:p>
          <a:p>
            <a:pPr algn="l"/>
            <a:r>
              <a:rPr lang="en-US" sz="1600" b="1" dirty="0">
                <a:solidFill>
                  <a:srgbClr val="C00000"/>
                </a:solidFill>
                <a:latin typeface="Calibri" pitchFamily="34" charset="0"/>
              </a:rPr>
              <a:t>signals intrinsic to the neural tube. </a:t>
            </a:r>
          </a:p>
        </p:txBody>
      </p:sp>
      <p:sp>
        <p:nvSpPr>
          <p:cNvPr id="64518" name="Text Box 8"/>
          <p:cNvSpPr txBox="1">
            <a:spLocks noChangeArrowheads="1"/>
          </p:cNvSpPr>
          <p:nvPr/>
        </p:nvSpPr>
        <p:spPr bwMode="auto">
          <a:xfrm>
            <a:off x="96838" y="2300288"/>
            <a:ext cx="5107937" cy="3785652"/>
          </a:xfrm>
          <a:prstGeom prst="rect">
            <a:avLst/>
          </a:prstGeom>
          <a:noFill/>
          <a:ln w="9525">
            <a:noFill/>
            <a:miter lim="800000"/>
            <a:headEnd/>
            <a:tailEnd/>
          </a:ln>
        </p:spPr>
        <p:txBody>
          <a:bodyPr wrap="none">
            <a:spAutoFit/>
          </a:bodyPr>
          <a:lstStyle/>
          <a:p>
            <a:pPr algn="l"/>
            <a:r>
              <a:rPr lang="en-US" sz="1200" dirty="0">
                <a:latin typeface="Calibri" pitchFamily="34" charset="0"/>
              </a:rPr>
              <a:t>As the body axis is elongating, and </a:t>
            </a:r>
            <a:r>
              <a:rPr lang="en-US" sz="1200" dirty="0" err="1">
                <a:latin typeface="Calibri" pitchFamily="34" charset="0"/>
              </a:rPr>
              <a:t>somites</a:t>
            </a:r>
            <a:r>
              <a:rPr lang="en-US" sz="1200" dirty="0">
                <a:latin typeface="Calibri" pitchFamily="34" charset="0"/>
              </a:rPr>
              <a:t> are forming, the</a:t>
            </a:r>
            <a:endParaRPr lang="hu-HU" sz="1200" dirty="0">
              <a:latin typeface="Calibri" pitchFamily="34" charset="0"/>
            </a:endParaRPr>
          </a:p>
          <a:p>
            <a:pPr algn="l"/>
            <a:r>
              <a:rPr lang="en-US" sz="1200" dirty="0">
                <a:latin typeface="Calibri" pitchFamily="34" charset="0"/>
              </a:rPr>
              <a:t> </a:t>
            </a:r>
            <a:r>
              <a:rPr lang="en-US" sz="1200" dirty="0" err="1">
                <a:latin typeface="Calibri" pitchFamily="34" charset="0"/>
              </a:rPr>
              <a:t>caudalmost</a:t>
            </a:r>
            <a:r>
              <a:rPr lang="en-US" sz="1200" dirty="0">
                <a:latin typeface="Calibri" pitchFamily="34" charset="0"/>
              </a:rPr>
              <a:t> part of the newly induced neural plate possesses</a:t>
            </a:r>
            <a:endParaRPr lang="hu-HU" sz="1200" dirty="0">
              <a:latin typeface="Calibri" pitchFamily="34" charset="0"/>
            </a:endParaRPr>
          </a:p>
          <a:p>
            <a:pPr algn="l"/>
            <a:r>
              <a:rPr lang="en-US" sz="1200" dirty="0">
                <a:latin typeface="Calibri" pitchFamily="34" charset="0"/>
              </a:rPr>
              <a:t> the properties of a stem cell zone (</a:t>
            </a:r>
            <a:r>
              <a:rPr lang="en-US" sz="1200" dirty="0">
                <a:latin typeface="Calibri" pitchFamily="34" charset="0"/>
                <a:hlinkClick r:id="rId3" tooltip="View now"/>
              </a:rPr>
              <a:t>Fig. 6-5</a:t>
            </a:r>
            <a:r>
              <a:rPr lang="en-US" sz="1200" dirty="0">
                <a:latin typeface="Calibri" pitchFamily="34" charset="0"/>
              </a:rPr>
              <a:t>). Under the </a:t>
            </a:r>
            <a:endParaRPr lang="hu-HU" sz="1200" dirty="0">
              <a:latin typeface="Calibri" pitchFamily="34" charset="0"/>
            </a:endParaRPr>
          </a:p>
          <a:p>
            <a:pPr algn="l"/>
            <a:r>
              <a:rPr lang="en-US" sz="1200" dirty="0">
                <a:latin typeface="Calibri" pitchFamily="34" charset="0"/>
              </a:rPr>
              <a:t>influence of FGF-8, secreted by the adjacent </a:t>
            </a:r>
            <a:r>
              <a:rPr lang="en-US" sz="1200" dirty="0" err="1">
                <a:latin typeface="Calibri" pitchFamily="34" charset="0"/>
              </a:rPr>
              <a:t>presomitic</a:t>
            </a:r>
            <a:r>
              <a:rPr lang="en-US" sz="1200" dirty="0">
                <a:latin typeface="Calibri" pitchFamily="34" charset="0"/>
              </a:rPr>
              <a:t> paraxial</a:t>
            </a:r>
            <a:endParaRPr lang="hu-HU" sz="1200" dirty="0">
              <a:latin typeface="Calibri" pitchFamily="34" charset="0"/>
            </a:endParaRPr>
          </a:p>
          <a:p>
            <a:pPr algn="l"/>
            <a:r>
              <a:rPr lang="en-US" sz="1200" dirty="0">
                <a:latin typeface="Calibri" pitchFamily="34" charset="0"/>
              </a:rPr>
              <a:t> mesoderm, these cells, which go on to form the spinal cord, </a:t>
            </a:r>
            <a:endParaRPr lang="hu-HU" sz="1200" dirty="0">
              <a:latin typeface="Calibri" pitchFamily="34" charset="0"/>
            </a:endParaRPr>
          </a:p>
          <a:p>
            <a:pPr algn="l"/>
            <a:r>
              <a:rPr lang="en-US" sz="1200" dirty="0">
                <a:latin typeface="Calibri" pitchFamily="34" charset="0"/>
              </a:rPr>
              <a:t>proliferate without undergoing differentiation. Some of the daughter</a:t>
            </a:r>
            <a:endParaRPr lang="hu-HU" sz="1200" dirty="0">
              <a:latin typeface="Calibri" pitchFamily="34" charset="0"/>
            </a:endParaRPr>
          </a:p>
          <a:p>
            <a:pPr algn="l"/>
            <a:r>
              <a:rPr lang="en-US" sz="1200" dirty="0">
                <a:latin typeface="Calibri" pitchFamily="34" charset="0"/>
              </a:rPr>
              <a:t> cells are left behind by the </a:t>
            </a:r>
            <a:r>
              <a:rPr lang="en-US" sz="1200" dirty="0" err="1">
                <a:latin typeface="Calibri" pitchFamily="34" charset="0"/>
              </a:rPr>
              <a:t>posteriorly</a:t>
            </a:r>
            <a:r>
              <a:rPr lang="en-US" sz="1200" dirty="0">
                <a:latin typeface="Calibri" pitchFamily="34" charset="0"/>
              </a:rPr>
              <a:t> advancing stem cell zone. </a:t>
            </a:r>
            <a:endParaRPr lang="hu-HU" sz="1200" dirty="0">
              <a:latin typeface="Calibri" pitchFamily="34" charset="0"/>
            </a:endParaRPr>
          </a:p>
          <a:p>
            <a:pPr algn="l"/>
            <a:r>
              <a:rPr lang="en-US" sz="1200" dirty="0">
                <a:latin typeface="Calibri" pitchFamily="34" charset="0"/>
              </a:rPr>
              <a:t>These cells fall under the influence of retinoic acid, produced by the </a:t>
            </a:r>
            <a:endParaRPr lang="hu-HU" sz="1200" dirty="0">
              <a:latin typeface="Calibri" pitchFamily="34" charset="0"/>
            </a:endParaRPr>
          </a:p>
          <a:p>
            <a:pPr algn="l"/>
            <a:r>
              <a:rPr lang="en-US" sz="1200" dirty="0">
                <a:latin typeface="Calibri" pitchFamily="34" charset="0"/>
              </a:rPr>
              <a:t>newly formed </a:t>
            </a:r>
            <a:r>
              <a:rPr lang="en-US" sz="1200" dirty="0" err="1">
                <a:latin typeface="Calibri" pitchFamily="34" charset="0"/>
              </a:rPr>
              <a:t>somites</a:t>
            </a:r>
            <a:r>
              <a:rPr lang="en-US" sz="1200" dirty="0">
                <a:latin typeface="Calibri" pitchFamily="34" charset="0"/>
              </a:rPr>
              <a:t>, which are also being formed in a posterior direction</a:t>
            </a:r>
            <a:r>
              <a:rPr lang="hu-HU" sz="1200" dirty="0">
                <a:latin typeface="Calibri" pitchFamily="34" charset="0"/>
              </a:rPr>
              <a:t>.</a:t>
            </a:r>
          </a:p>
          <a:p>
            <a:pPr algn="l"/>
            <a:r>
              <a:rPr lang="en-US" sz="1200" dirty="0">
                <a:latin typeface="Calibri" pitchFamily="34" charset="0"/>
              </a:rPr>
              <a:t> Retinoic acid stimulates these cells to differentiate into neurons.</a:t>
            </a:r>
            <a:endParaRPr lang="hu-HU" sz="1200" dirty="0">
              <a:latin typeface="Calibri" pitchFamily="34" charset="0"/>
            </a:endParaRPr>
          </a:p>
          <a:p>
            <a:pPr algn="l"/>
            <a:r>
              <a:rPr lang="en-US" sz="1200" dirty="0">
                <a:latin typeface="Calibri" pitchFamily="34" charset="0"/>
              </a:rPr>
              <a:t>The opposing actions of retinoic acid, which promotes differentiation,</a:t>
            </a:r>
            <a:endParaRPr lang="hu-HU" sz="1200" dirty="0">
              <a:latin typeface="Calibri" pitchFamily="34" charset="0"/>
            </a:endParaRPr>
          </a:p>
          <a:p>
            <a:pPr algn="l"/>
            <a:r>
              <a:rPr lang="en-US" sz="1200" dirty="0">
                <a:latin typeface="Calibri" pitchFamily="34" charset="0"/>
              </a:rPr>
              <a:t> and FGF, which fosters proliferation at the expense of differentiation,</a:t>
            </a:r>
            <a:endParaRPr lang="hu-HU" sz="1200" dirty="0">
              <a:latin typeface="Calibri" pitchFamily="34" charset="0"/>
            </a:endParaRPr>
          </a:p>
          <a:p>
            <a:pPr algn="l"/>
            <a:r>
              <a:rPr lang="en-US" sz="1200" dirty="0">
                <a:latin typeface="Calibri" pitchFamily="34" charset="0"/>
              </a:rPr>
              <a:t> represent a recurring theme in the development of other structures. </a:t>
            </a:r>
            <a:endParaRPr lang="hu-HU" sz="1200" dirty="0">
              <a:latin typeface="Calibri" pitchFamily="34" charset="0"/>
            </a:endParaRPr>
          </a:p>
          <a:p>
            <a:pPr algn="l"/>
            <a:r>
              <a:rPr lang="en-US" sz="1200" dirty="0">
                <a:latin typeface="Calibri" pitchFamily="34" charset="0"/>
              </a:rPr>
              <a:t>For example, the spread of FGF-8 from the </a:t>
            </a:r>
            <a:r>
              <a:rPr lang="en-US" sz="1200" dirty="0" err="1">
                <a:latin typeface="Calibri" pitchFamily="34" charset="0"/>
              </a:rPr>
              <a:t>isthmic</a:t>
            </a:r>
            <a:r>
              <a:rPr lang="en-US" sz="1200" dirty="0">
                <a:latin typeface="Calibri" pitchFamily="34" charset="0"/>
              </a:rPr>
              <a:t> organizer antagonizes </a:t>
            </a:r>
            <a:endParaRPr lang="hu-HU" sz="1200" dirty="0">
              <a:latin typeface="Calibri" pitchFamily="34" charset="0"/>
            </a:endParaRPr>
          </a:p>
          <a:p>
            <a:pPr algn="l"/>
            <a:r>
              <a:rPr lang="en-US" sz="1200" dirty="0">
                <a:latin typeface="Calibri" pitchFamily="34" charset="0"/>
              </a:rPr>
              <a:t>the influence of retinoic acid in </a:t>
            </a:r>
            <a:r>
              <a:rPr lang="en-US" sz="1200" dirty="0" err="1">
                <a:latin typeface="Calibri" pitchFamily="34" charset="0"/>
              </a:rPr>
              <a:t>rhombomere</a:t>
            </a:r>
            <a:r>
              <a:rPr lang="en-US" sz="1200" dirty="0">
                <a:latin typeface="Calibri" pitchFamily="34" charset="0"/>
              </a:rPr>
              <a:t> 1. This permits the exuberant</a:t>
            </a:r>
            <a:endParaRPr lang="hu-HU" sz="1200" dirty="0">
              <a:latin typeface="Calibri" pitchFamily="34" charset="0"/>
            </a:endParaRPr>
          </a:p>
          <a:p>
            <a:pPr algn="l"/>
            <a:r>
              <a:rPr lang="en-US" sz="1200" dirty="0">
                <a:latin typeface="Calibri" pitchFamily="34" charset="0"/>
              </a:rPr>
              <a:t> proliferation of the cells in this </a:t>
            </a:r>
            <a:r>
              <a:rPr lang="en-US" sz="1200" dirty="0" err="1">
                <a:latin typeface="Calibri" pitchFamily="34" charset="0"/>
              </a:rPr>
              <a:t>rhombomere</a:t>
            </a:r>
            <a:r>
              <a:rPr lang="en-US" sz="1200" dirty="0">
                <a:latin typeface="Calibri" pitchFamily="34" charset="0"/>
              </a:rPr>
              <a:t>, which is necessary for the </a:t>
            </a:r>
            <a:endParaRPr lang="hu-HU" sz="1200" dirty="0">
              <a:latin typeface="Calibri" pitchFamily="34" charset="0"/>
            </a:endParaRPr>
          </a:p>
          <a:p>
            <a:pPr algn="l"/>
            <a:r>
              <a:rPr lang="en-US" sz="1200" dirty="0">
                <a:latin typeface="Calibri" pitchFamily="34" charset="0"/>
              </a:rPr>
              <a:t>formation of the large cerebellum from this structure. </a:t>
            </a:r>
            <a:endParaRPr lang="hu-HU" sz="1200" dirty="0">
              <a:latin typeface="Calibri" pitchFamily="34" charset="0"/>
            </a:endParaRPr>
          </a:p>
          <a:p>
            <a:pPr algn="l"/>
            <a:r>
              <a:rPr lang="en-US" sz="1200" dirty="0">
                <a:latin typeface="Calibri" pitchFamily="34" charset="0"/>
              </a:rPr>
              <a:t>Interactions between FGF-8 and retinoic acid in the forming spinal cord</a:t>
            </a:r>
            <a:endParaRPr lang="hu-HU" sz="1200" dirty="0">
              <a:latin typeface="Calibri" pitchFamily="34" charset="0"/>
            </a:endParaRPr>
          </a:p>
          <a:p>
            <a:pPr algn="l"/>
            <a:r>
              <a:rPr lang="en-US" sz="1200" dirty="0">
                <a:latin typeface="Calibri" pitchFamily="34" charset="0"/>
              </a:rPr>
              <a:t> and paraxial mesoderm help to set the </a:t>
            </a:r>
            <a:r>
              <a:rPr lang="en-US" sz="1200" dirty="0" err="1">
                <a:latin typeface="Calibri" pitchFamily="34" charset="0"/>
              </a:rPr>
              <a:t>Hox</a:t>
            </a:r>
            <a:r>
              <a:rPr lang="en-US" sz="1200" dirty="0">
                <a:latin typeface="Calibri" pitchFamily="34" charset="0"/>
              </a:rPr>
              <a:t> code that confers </a:t>
            </a:r>
            <a:endParaRPr lang="hu-HU" sz="1200" dirty="0">
              <a:latin typeface="Calibri" pitchFamily="34" charset="0"/>
            </a:endParaRPr>
          </a:p>
          <a:p>
            <a:pPr algn="l"/>
            <a:r>
              <a:rPr lang="en-US" sz="1200" dirty="0" err="1">
                <a:latin typeface="Calibri" pitchFamily="34" charset="0"/>
              </a:rPr>
              <a:t>anteroposterior</a:t>
            </a:r>
            <a:r>
              <a:rPr lang="en-US" sz="1200" dirty="0">
                <a:latin typeface="Calibri" pitchFamily="34" charset="0"/>
              </a:rPr>
              <a:t> identity to regions of the spinal cord and the adjacent </a:t>
            </a:r>
            <a:r>
              <a:rPr lang="en-US" sz="1200" dirty="0" err="1">
                <a:latin typeface="Calibri" pitchFamily="34" charset="0"/>
              </a:rPr>
              <a:t>somites</a:t>
            </a:r>
            <a:r>
              <a:rPr lang="en-US" sz="1200" dirty="0">
                <a:latin typeface="Calibri" pitchFamily="34" charset="0"/>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366">
            <a:alpha val="0"/>
          </a:srgbClr>
        </a:solidFill>
        <a:effectLst/>
      </p:bgPr>
    </p:bg>
    <p:spTree>
      <p:nvGrpSpPr>
        <p:cNvPr id="1" name=""/>
        <p:cNvGrpSpPr/>
        <p:nvPr/>
      </p:nvGrpSpPr>
      <p:grpSpPr>
        <a:xfrm>
          <a:off x="0" y="0"/>
          <a:ext cx="0" cy="0"/>
          <a:chOff x="0" y="0"/>
          <a:chExt cx="0" cy="0"/>
        </a:xfrm>
      </p:grpSpPr>
      <p:pic>
        <p:nvPicPr>
          <p:cNvPr id="141314" name="Picture 2" descr="P:\könyvek\allimages larsen\F9780443068119-003-f001.jpg"/>
          <p:cNvPicPr>
            <a:picLocks noChangeAspect="1" noChangeArrowheads="1"/>
          </p:cNvPicPr>
          <p:nvPr/>
        </p:nvPicPr>
        <p:blipFill>
          <a:blip r:embed="rId2" cstate="print"/>
          <a:srcRect/>
          <a:stretch>
            <a:fillRect/>
          </a:stretch>
        </p:blipFill>
        <p:spPr bwMode="auto">
          <a:xfrm>
            <a:off x="539552" y="980728"/>
            <a:ext cx="7620000" cy="52197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20100924 P1cortexM7 CARMEMFCS 001 20x_(DAPI+FITC+Alexa 594)"/>
          <p:cNvPicPr>
            <a:picLocks noChangeAspect="1" noChangeArrowheads="1"/>
          </p:cNvPicPr>
          <p:nvPr/>
        </p:nvPicPr>
        <p:blipFill>
          <a:blip r:embed="rId2" cstate="email">
            <a:lum bright="18000" contrast="18000"/>
            <a:extLst>
              <a:ext uri="{28A0092B-C50C-407E-A947-70E740481C1C}">
                <a14:useLocalDpi xmlns:a14="http://schemas.microsoft.com/office/drawing/2010/main"/>
              </a:ext>
            </a:extLst>
          </a:blip>
          <a:srcRect/>
          <a:stretch>
            <a:fillRect/>
          </a:stretch>
        </p:blipFill>
        <p:spPr bwMode="auto">
          <a:xfrm>
            <a:off x="0" y="3175"/>
            <a:ext cx="9144000" cy="6851650"/>
          </a:xfrm>
          <a:prstGeom prst="rect">
            <a:avLst/>
          </a:prstGeom>
          <a:noFill/>
          <a:ln w="9525">
            <a:noFill/>
            <a:miter lim="800000"/>
            <a:headEnd/>
            <a:tailEnd/>
          </a:ln>
        </p:spPr>
      </p:pic>
      <p:sp>
        <p:nvSpPr>
          <p:cNvPr id="3" name="Szövegdoboz 2"/>
          <p:cNvSpPr txBox="1"/>
          <p:nvPr/>
        </p:nvSpPr>
        <p:spPr>
          <a:xfrm>
            <a:off x="647590" y="5805264"/>
            <a:ext cx="6588705" cy="646331"/>
          </a:xfrm>
          <a:prstGeom prst="rect">
            <a:avLst/>
          </a:prstGeom>
          <a:noFill/>
        </p:spPr>
        <p:txBody>
          <a:bodyPr wrap="square" rtlCol="0">
            <a:spAutoFit/>
          </a:bodyPr>
          <a:lstStyle/>
          <a:p>
            <a:r>
              <a:rPr lang="hu-HU" b="1" dirty="0">
                <a:solidFill>
                  <a:srgbClr val="FFFFFF"/>
                </a:solidFill>
                <a:latin typeface="Calibri" panose="020F0502020204030204" pitchFamily="34" charset="0"/>
              </a:rPr>
              <a:t>RA </a:t>
            </a:r>
            <a:r>
              <a:rPr lang="hu-HU" b="1" dirty="0" err="1">
                <a:solidFill>
                  <a:srgbClr val="FFFFFF"/>
                </a:solidFill>
                <a:latin typeface="Calibri" panose="020F0502020204030204" pitchFamily="34" charset="0"/>
              </a:rPr>
              <a:t>added</a:t>
            </a:r>
            <a:r>
              <a:rPr lang="hu-HU" b="1" dirty="0">
                <a:solidFill>
                  <a:srgbClr val="FFFFFF"/>
                </a:solidFill>
                <a:latin typeface="Calibri" panose="020F0502020204030204" pitchFamily="34" charset="0"/>
              </a:rPr>
              <a:t> </a:t>
            </a:r>
            <a:r>
              <a:rPr lang="hu-HU" b="1" dirty="0" err="1">
                <a:solidFill>
                  <a:srgbClr val="FFFFFF"/>
                </a:solidFill>
                <a:latin typeface="Calibri" panose="020F0502020204030204" pitchFamily="34" charset="0"/>
              </a:rPr>
              <a:t>in</a:t>
            </a:r>
            <a:r>
              <a:rPr lang="hu-HU" b="1" dirty="0">
                <a:solidFill>
                  <a:srgbClr val="FFFFFF"/>
                </a:solidFill>
                <a:latin typeface="Calibri" panose="020F0502020204030204" pitchFamily="34" charset="0"/>
              </a:rPr>
              <a:t> vitro </a:t>
            </a:r>
            <a:r>
              <a:rPr lang="hu-HU" b="1" dirty="0" err="1">
                <a:solidFill>
                  <a:srgbClr val="FFFFFF"/>
                </a:solidFill>
                <a:latin typeface="Calibri" panose="020F0502020204030204" pitchFamily="34" charset="0"/>
              </a:rPr>
              <a:t>to</a:t>
            </a:r>
            <a:r>
              <a:rPr lang="hu-HU" b="1" dirty="0">
                <a:solidFill>
                  <a:srgbClr val="FFFFFF"/>
                </a:solidFill>
                <a:latin typeface="Calibri" panose="020F0502020204030204" pitchFamily="34" charset="0"/>
              </a:rPr>
              <a:t> </a:t>
            </a:r>
            <a:r>
              <a:rPr lang="hu-HU" b="1" dirty="0" err="1">
                <a:solidFill>
                  <a:srgbClr val="FFFFFF"/>
                </a:solidFill>
                <a:latin typeface="Calibri" panose="020F0502020204030204" pitchFamily="34" charset="0"/>
              </a:rPr>
              <a:t>neuronal</a:t>
            </a:r>
            <a:r>
              <a:rPr lang="hu-HU" b="1" dirty="0">
                <a:solidFill>
                  <a:srgbClr val="FFFFFF"/>
                </a:solidFill>
                <a:latin typeface="Calibri" panose="020F0502020204030204" pitchFamily="34" charset="0"/>
              </a:rPr>
              <a:t> </a:t>
            </a:r>
            <a:r>
              <a:rPr lang="hu-HU" b="1" dirty="0" err="1">
                <a:solidFill>
                  <a:srgbClr val="FFFFFF"/>
                </a:solidFill>
                <a:latin typeface="Calibri" panose="020F0502020204030204" pitchFamily="34" charset="0"/>
              </a:rPr>
              <a:t>stem</a:t>
            </a:r>
            <a:r>
              <a:rPr lang="hu-HU" b="1" dirty="0">
                <a:solidFill>
                  <a:srgbClr val="FFFFFF"/>
                </a:solidFill>
                <a:latin typeface="Calibri" panose="020F0502020204030204" pitchFamily="34" charset="0"/>
              </a:rPr>
              <a:t> </a:t>
            </a:r>
            <a:r>
              <a:rPr lang="hu-HU" b="1" dirty="0" err="1">
                <a:solidFill>
                  <a:srgbClr val="FFFFFF"/>
                </a:solidFill>
                <a:latin typeface="Calibri" panose="020F0502020204030204" pitchFamily="34" charset="0"/>
              </a:rPr>
              <a:t>cell</a:t>
            </a:r>
            <a:r>
              <a:rPr lang="hu-HU" b="1" dirty="0">
                <a:solidFill>
                  <a:srgbClr val="FFFFFF"/>
                </a:solidFill>
                <a:latin typeface="Calibri" panose="020F0502020204030204" pitchFamily="34" charset="0"/>
              </a:rPr>
              <a:t> line is </a:t>
            </a:r>
            <a:r>
              <a:rPr lang="hu-HU" b="1" dirty="0" err="1">
                <a:solidFill>
                  <a:srgbClr val="FFFFFF"/>
                </a:solidFill>
                <a:latin typeface="Calibri" panose="020F0502020204030204" pitchFamily="34" charset="0"/>
              </a:rPr>
              <a:t>capable</a:t>
            </a:r>
            <a:r>
              <a:rPr lang="hu-HU" b="1" dirty="0">
                <a:solidFill>
                  <a:srgbClr val="FFFFFF"/>
                </a:solidFill>
                <a:latin typeface="Calibri" panose="020F0502020204030204" pitchFamily="34" charset="0"/>
              </a:rPr>
              <a:t> </a:t>
            </a:r>
            <a:r>
              <a:rPr lang="hu-HU" b="1" dirty="0" err="1">
                <a:solidFill>
                  <a:srgbClr val="FFFFFF"/>
                </a:solidFill>
                <a:latin typeface="Calibri" panose="020F0502020204030204" pitchFamily="34" charset="0"/>
              </a:rPr>
              <a:t>diffrentiate</a:t>
            </a:r>
            <a:r>
              <a:rPr lang="hu-HU" b="1" dirty="0">
                <a:solidFill>
                  <a:srgbClr val="FFFFFF"/>
                </a:solidFill>
                <a:latin typeface="Calibri" panose="020F0502020204030204" pitchFamily="34" charset="0"/>
              </a:rPr>
              <a:t> </a:t>
            </a:r>
            <a:r>
              <a:rPr lang="hu-HU" b="1" dirty="0" err="1">
                <a:solidFill>
                  <a:srgbClr val="FFFFFF"/>
                </a:solidFill>
                <a:latin typeface="Calibri" panose="020F0502020204030204" pitchFamily="34" charset="0"/>
              </a:rPr>
              <a:t>the</a:t>
            </a:r>
            <a:r>
              <a:rPr lang="hu-HU" b="1" dirty="0">
                <a:solidFill>
                  <a:srgbClr val="FFFFFF"/>
                </a:solidFill>
                <a:latin typeface="Calibri" panose="020F0502020204030204" pitchFamily="34" charset="0"/>
              </a:rPr>
              <a:t> </a:t>
            </a:r>
            <a:r>
              <a:rPr lang="hu-HU" b="1" dirty="0" err="1">
                <a:solidFill>
                  <a:srgbClr val="FFFFFF"/>
                </a:solidFill>
                <a:latin typeface="Calibri" panose="020F0502020204030204" pitchFamily="34" charset="0"/>
              </a:rPr>
              <a:t>cells</a:t>
            </a:r>
            <a:r>
              <a:rPr lang="hu-HU" b="1" dirty="0">
                <a:solidFill>
                  <a:srgbClr val="FFFFFF"/>
                </a:solidFill>
                <a:latin typeface="Calibri" panose="020F0502020204030204" pitchFamily="34" charset="0"/>
              </a:rPr>
              <a:t> </a:t>
            </a:r>
            <a:r>
              <a:rPr lang="hu-HU" b="1" dirty="0" err="1">
                <a:solidFill>
                  <a:srgbClr val="FFFFFF"/>
                </a:solidFill>
                <a:latin typeface="Calibri" panose="020F0502020204030204" pitchFamily="34" charset="0"/>
              </a:rPr>
              <a:t>into</a:t>
            </a:r>
            <a:r>
              <a:rPr lang="hu-HU" b="1" dirty="0">
                <a:solidFill>
                  <a:srgbClr val="FFFFFF"/>
                </a:solidFill>
                <a:latin typeface="Calibri" panose="020F0502020204030204" pitchFamily="34" charset="0"/>
              </a:rPr>
              <a:t> </a:t>
            </a:r>
            <a:r>
              <a:rPr lang="hu-HU" b="1" dirty="0" err="1">
                <a:solidFill>
                  <a:srgbClr val="FFFFFF"/>
                </a:solidFill>
                <a:latin typeface="Calibri" panose="020F0502020204030204" pitchFamily="34" charset="0"/>
              </a:rPr>
              <a:t>neurons</a:t>
            </a:r>
            <a:r>
              <a:rPr lang="hu-HU" b="1" dirty="0">
                <a:solidFill>
                  <a:srgbClr val="FFFFFF"/>
                </a:solidFill>
                <a:latin typeface="Calibri" panose="020F0502020204030204" pitchFamily="34" charset="0"/>
              </a:rPr>
              <a:t> </a:t>
            </a:r>
          </a:p>
        </p:txBody>
      </p:sp>
    </p:spTree>
    <p:extLst>
      <p:ext uri="{BB962C8B-B14F-4D97-AF65-F5344CB8AC3E}">
        <p14:creationId xmlns:p14="http://schemas.microsoft.com/office/powerpoint/2010/main" val="36395137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4002" name="Text Box 18"/>
          <p:cNvSpPr txBox="1">
            <a:spLocks noChangeArrowheads="1"/>
          </p:cNvSpPr>
          <p:nvPr/>
        </p:nvSpPr>
        <p:spPr bwMode="auto">
          <a:xfrm>
            <a:off x="699086" y="367324"/>
            <a:ext cx="7594600" cy="923330"/>
          </a:xfrm>
          <a:prstGeom prst="rect">
            <a:avLst/>
          </a:prstGeom>
          <a:noFill/>
          <a:ln w="9525">
            <a:noFill/>
            <a:miter lim="800000"/>
            <a:headEnd/>
            <a:tailEnd/>
          </a:ln>
          <a:effectLst/>
        </p:spPr>
        <p:txBody>
          <a:bodyPr>
            <a:spAutoFit/>
          </a:bodyPr>
          <a:lstStyle/>
          <a:p>
            <a:pPr eaLnBrk="0" hangingPunct="0">
              <a:spcBef>
                <a:spcPct val="50000"/>
              </a:spcBef>
              <a:defRPr/>
            </a:pPr>
            <a:r>
              <a:rPr lang="hu-HU" sz="2400" dirty="0" err="1">
                <a:solidFill>
                  <a:srgbClr val="003366"/>
                </a:solidFill>
                <a:effectLst>
                  <a:outerShdw blurRad="38100" dist="38100" dir="2700000" algn="tl">
                    <a:srgbClr val="C0C0C0"/>
                  </a:outerShdw>
                </a:effectLst>
                <a:latin typeface="Calibri" pitchFamily="34" charset="0"/>
              </a:rPr>
              <a:t>Segmentation</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in</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the</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brain</a:t>
            </a:r>
            <a:r>
              <a:rPr lang="hu-HU" sz="2400" dirty="0">
                <a:solidFill>
                  <a:srgbClr val="003366"/>
                </a:solidFill>
                <a:effectLst>
                  <a:outerShdw blurRad="38100" dist="38100" dir="2700000" algn="tl">
                    <a:srgbClr val="C0C0C0"/>
                  </a:outerShdw>
                </a:effectLst>
                <a:latin typeface="Calibri" pitchFamily="34" charset="0"/>
              </a:rPr>
              <a:t> (</a:t>
            </a:r>
            <a:r>
              <a:rPr lang="hu-HU" sz="2400" dirty="0" err="1">
                <a:solidFill>
                  <a:srgbClr val="003366"/>
                </a:solidFill>
                <a:effectLst>
                  <a:outerShdw blurRad="38100" dist="38100" dir="2700000" algn="tl">
                    <a:srgbClr val="C0C0C0"/>
                  </a:outerShdw>
                </a:effectLst>
                <a:latin typeface="Calibri" pitchFamily="34" charset="0"/>
              </a:rPr>
              <a:t>neuromeres</a:t>
            </a:r>
            <a:r>
              <a:rPr lang="hu-HU" sz="2400" dirty="0">
                <a:solidFill>
                  <a:srgbClr val="003366"/>
                </a:solidFill>
                <a:effectLst>
                  <a:outerShdw blurRad="38100" dist="38100" dir="2700000" algn="tl">
                    <a:srgbClr val="C0C0C0"/>
                  </a:outerShdw>
                </a:effectLst>
                <a:latin typeface="Calibri" pitchFamily="34" charset="0"/>
              </a:rPr>
              <a:t>)</a:t>
            </a:r>
          </a:p>
          <a:p>
            <a:pPr algn="just" eaLnBrk="0" hangingPunct="0">
              <a:spcBef>
                <a:spcPct val="50000"/>
              </a:spcBef>
              <a:defRPr/>
            </a:pPr>
            <a:r>
              <a:rPr lang="hu-HU" sz="2000" dirty="0" err="1">
                <a:solidFill>
                  <a:srgbClr val="C00000"/>
                </a:solidFill>
                <a:effectLst>
                  <a:outerShdw blurRad="38100" dist="38100" dir="2700000" algn="tl">
                    <a:srgbClr val="C0C0C0"/>
                  </a:outerShdw>
                </a:effectLst>
                <a:latin typeface="Calibri" pitchFamily="34" charset="0"/>
              </a:rPr>
              <a:t>Temporarily</a:t>
            </a:r>
            <a:r>
              <a:rPr lang="hu-HU" sz="2000" dirty="0">
                <a:solidFill>
                  <a:srgbClr val="C00000"/>
                </a:solidFill>
                <a:effectLst>
                  <a:outerShdw blurRad="38100" dist="38100" dir="2700000" algn="tl">
                    <a:srgbClr val="C0C0C0"/>
                  </a:outerShdw>
                </a:effectLst>
                <a:latin typeface="Calibri" pitchFamily="34" charset="0"/>
              </a:rPr>
              <a:t> </a:t>
            </a:r>
            <a:r>
              <a:rPr lang="hu-HU" sz="2000" dirty="0" err="1">
                <a:solidFill>
                  <a:srgbClr val="C00000"/>
                </a:solidFill>
                <a:effectLst>
                  <a:outerShdw blurRad="38100" dist="38100" dir="2700000" algn="tl">
                    <a:srgbClr val="C0C0C0"/>
                  </a:outerShdw>
                </a:effectLst>
                <a:latin typeface="Calibri" pitchFamily="34" charset="0"/>
              </a:rPr>
              <a:t>visible</a:t>
            </a:r>
            <a:r>
              <a:rPr lang="hu-HU" sz="2000" dirty="0">
                <a:solidFill>
                  <a:srgbClr val="C00000"/>
                </a:solidFill>
                <a:effectLst>
                  <a:outerShdw blurRad="38100" dist="38100" dir="2700000" algn="tl">
                    <a:srgbClr val="C0C0C0"/>
                  </a:outerShdw>
                </a:effectLst>
                <a:latin typeface="Calibri" pitchFamily="34" charset="0"/>
              </a:rPr>
              <a:t> series of </a:t>
            </a:r>
            <a:r>
              <a:rPr lang="hu-HU" sz="2000" dirty="0" err="1">
                <a:solidFill>
                  <a:srgbClr val="C00000"/>
                </a:solidFill>
                <a:effectLst>
                  <a:outerShdw blurRad="38100" dist="38100" dir="2700000" algn="tl">
                    <a:srgbClr val="C0C0C0"/>
                  </a:outerShdw>
                </a:effectLst>
                <a:latin typeface="Calibri" pitchFamily="34" charset="0"/>
              </a:rPr>
              <a:t>regular</a:t>
            </a:r>
            <a:r>
              <a:rPr lang="hu-HU" sz="2000" dirty="0">
                <a:solidFill>
                  <a:srgbClr val="C00000"/>
                </a:solidFill>
                <a:effectLst>
                  <a:outerShdw blurRad="38100" dist="38100" dir="2700000" algn="tl">
                    <a:srgbClr val="C0C0C0"/>
                  </a:outerShdw>
                </a:effectLst>
                <a:latin typeface="Calibri" pitchFamily="34" charset="0"/>
              </a:rPr>
              <a:t> </a:t>
            </a:r>
            <a:r>
              <a:rPr lang="hu-HU" sz="2000" dirty="0" err="1">
                <a:solidFill>
                  <a:srgbClr val="C00000"/>
                </a:solidFill>
                <a:effectLst>
                  <a:outerShdw blurRad="38100" dist="38100" dir="2700000" algn="tl">
                    <a:srgbClr val="C0C0C0"/>
                  </a:outerShdw>
                </a:effectLst>
                <a:latin typeface="Calibri" pitchFamily="34" charset="0"/>
              </a:rPr>
              <a:t>segments</a:t>
            </a:r>
            <a:endParaRPr lang="hu-HU" sz="2000" dirty="0">
              <a:solidFill>
                <a:srgbClr val="C00000"/>
              </a:solidFill>
              <a:effectLst>
                <a:outerShdw blurRad="38100" dist="38100" dir="2700000" algn="tl">
                  <a:srgbClr val="C0C0C0"/>
                </a:outerShdw>
              </a:effectLst>
              <a:latin typeface="Calibri" pitchFamily="34" charset="0"/>
            </a:endParaRPr>
          </a:p>
        </p:txBody>
      </p:sp>
      <p:grpSp>
        <p:nvGrpSpPr>
          <p:cNvPr id="25" name="Csoportba foglalás 24"/>
          <p:cNvGrpSpPr/>
          <p:nvPr/>
        </p:nvGrpSpPr>
        <p:grpSpPr>
          <a:xfrm flipH="1">
            <a:off x="156577" y="1541278"/>
            <a:ext cx="6800575" cy="5203825"/>
            <a:chOff x="2019300" y="1489075"/>
            <a:chExt cx="6773863" cy="5038725"/>
          </a:xfrm>
        </p:grpSpPr>
        <p:pic>
          <p:nvPicPr>
            <p:cNvPr id="553986" name="Picture 2" descr="C:\oktatás\neurodevelopment\neuromérek.bmp"/>
            <p:cNvPicPr>
              <a:picLocks noChangeAspect="1" noChangeArrowheads="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2019300" y="1489075"/>
              <a:ext cx="6773863" cy="5038725"/>
            </a:xfrm>
            <a:prstGeom prst="rect">
              <a:avLst/>
            </a:prstGeom>
            <a:noFill/>
            <a:effectLst>
              <a:outerShdw dist="107763" dir="2700000" algn="ctr" rotWithShape="0">
                <a:srgbClr val="808080"/>
              </a:outerShdw>
            </a:effectLst>
          </p:spPr>
        </p:pic>
        <p:sp>
          <p:nvSpPr>
            <p:cNvPr id="60419" name="Text Box 3"/>
            <p:cNvSpPr txBox="1">
              <a:spLocks noChangeArrowheads="1"/>
            </p:cNvSpPr>
            <p:nvPr/>
          </p:nvSpPr>
          <p:spPr bwMode="auto">
            <a:xfrm>
              <a:off x="3530600" y="2336800"/>
              <a:ext cx="533400" cy="457200"/>
            </a:xfrm>
            <a:prstGeom prst="rect">
              <a:avLst/>
            </a:prstGeom>
            <a:noFill/>
            <a:ln w="9525">
              <a:noFill/>
              <a:miter lim="800000"/>
              <a:headEnd/>
              <a:tailEnd/>
            </a:ln>
          </p:spPr>
          <p:txBody>
            <a:bodyPr>
              <a:spAutoFit/>
            </a:bodyPr>
            <a:lstStyle/>
            <a:p>
              <a:pPr eaLnBrk="0" hangingPunct="0">
                <a:spcBef>
                  <a:spcPct val="50000"/>
                </a:spcBef>
              </a:pPr>
              <a:r>
                <a:rPr lang="hu-HU" sz="2400">
                  <a:latin typeface="Calibri" pitchFamily="34" charset="0"/>
                </a:rPr>
                <a:t>i</a:t>
              </a:r>
            </a:p>
          </p:txBody>
        </p:sp>
        <p:sp>
          <p:nvSpPr>
            <p:cNvPr id="60420" name="Text Box 4"/>
            <p:cNvSpPr txBox="1">
              <a:spLocks noChangeArrowheads="1"/>
            </p:cNvSpPr>
            <p:nvPr/>
          </p:nvSpPr>
          <p:spPr bwMode="auto">
            <a:xfrm>
              <a:off x="2921000" y="3352800"/>
              <a:ext cx="520700" cy="396875"/>
            </a:xfrm>
            <a:prstGeom prst="rect">
              <a:avLst/>
            </a:prstGeom>
            <a:noFill/>
            <a:ln w="9525">
              <a:noFill/>
              <a:miter lim="800000"/>
              <a:headEnd/>
              <a:tailEnd/>
            </a:ln>
          </p:spPr>
          <p:txBody>
            <a:bodyPr>
              <a:spAutoFit/>
            </a:bodyPr>
            <a:lstStyle/>
            <a:p>
              <a:pPr eaLnBrk="0" hangingPunct="0">
                <a:spcBef>
                  <a:spcPct val="50000"/>
                </a:spcBef>
              </a:pPr>
              <a:r>
                <a:rPr lang="hu-HU" sz="2000" dirty="0">
                  <a:latin typeface="Calibri" pitchFamily="34" charset="0"/>
                </a:rPr>
                <a:t>P1</a:t>
              </a:r>
            </a:p>
          </p:txBody>
        </p:sp>
        <p:sp>
          <p:nvSpPr>
            <p:cNvPr id="60421" name="Text Box 5"/>
            <p:cNvSpPr txBox="1">
              <a:spLocks noChangeArrowheads="1"/>
            </p:cNvSpPr>
            <p:nvPr/>
          </p:nvSpPr>
          <p:spPr bwMode="auto">
            <a:xfrm>
              <a:off x="3302000" y="4356100"/>
              <a:ext cx="520700" cy="396875"/>
            </a:xfrm>
            <a:prstGeom prst="rect">
              <a:avLst/>
            </a:prstGeom>
            <a:noFill/>
            <a:ln w="9525">
              <a:noFill/>
              <a:miter lim="800000"/>
              <a:headEnd/>
              <a:tailEnd/>
            </a:ln>
          </p:spPr>
          <p:txBody>
            <a:bodyPr>
              <a:spAutoFit/>
            </a:bodyPr>
            <a:lstStyle/>
            <a:p>
              <a:pPr eaLnBrk="0" hangingPunct="0">
                <a:spcBef>
                  <a:spcPct val="50000"/>
                </a:spcBef>
              </a:pPr>
              <a:r>
                <a:rPr lang="hu-HU" sz="2000" dirty="0">
                  <a:latin typeface="Calibri" pitchFamily="34" charset="0"/>
                </a:rPr>
                <a:t>P3</a:t>
              </a:r>
            </a:p>
          </p:txBody>
        </p:sp>
        <p:sp>
          <p:nvSpPr>
            <p:cNvPr id="60422" name="Text Box 6"/>
            <p:cNvSpPr txBox="1">
              <a:spLocks noChangeArrowheads="1"/>
            </p:cNvSpPr>
            <p:nvPr/>
          </p:nvSpPr>
          <p:spPr bwMode="auto">
            <a:xfrm>
              <a:off x="3378200" y="4876800"/>
              <a:ext cx="520700" cy="396875"/>
            </a:xfrm>
            <a:prstGeom prst="rect">
              <a:avLst/>
            </a:prstGeom>
            <a:noFill/>
            <a:ln w="9525">
              <a:noFill/>
              <a:miter lim="800000"/>
              <a:headEnd/>
              <a:tailEnd/>
            </a:ln>
          </p:spPr>
          <p:txBody>
            <a:bodyPr>
              <a:spAutoFit/>
            </a:bodyPr>
            <a:lstStyle/>
            <a:p>
              <a:pPr eaLnBrk="0" hangingPunct="0">
                <a:spcBef>
                  <a:spcPct val="50000"/>
                </a:spcBef>
              </a:pPr>
              <a:r>
                <a:rPr lang="hu-HU" sz="2000" dirty="0">
                  <a:latin typeface="Calibri" pitchFamily="34" charset="0"/>
                </a:rPr>
                <a:t>P4</a:t>
              </a:r>
            </a:p>
          </p:txBody>
        </p:sp>
        <p:sp>
          <p:nvSpPr>
            <p:cNvPr id="60423" name="Text Box 7"/>
            <p:cNvSpPr txBox="1">
              <a:spLocks noChangeArrowheads="1"/>
            </p:cNvSpPr>
            <p:nvPr/>
          </p:nvSpPr>
          <p:spPr bwMode="auto">
            <a:xfrm>
              <a:off x="3467101" y="5384800"/>
              <a:ext cx="520700" cy="387416"/>
            </a:xfrm>
            <a:prstGeom prst="rect">
              <a:avLst/>
            </a:prstGeom>
            <a:noFill/>
            <a:ln w="9525">
              <a:noFill/>
              <a:miter lim="800000"/>
              <a:headEnd/>
              <a:tailEnd/>
            </a:ln>
          </p:spPr>
          <p:txBody>
            <a:bodyPr>
              <a:spAutoFit/>
            </a:bodyPr>
            <a:lstStyle/>
            <a:p>
              <a:pPr eaLnBrk="0" hangingPunct="0">
                <a:spcBef>
                  <a:spcPct val="50000"/>
                </a:spcBef>
              </a:pPr>
              <a:r>
                <a:rPr lang="hu-HU" sz="2000" dirty="0">
                  <a:latin typeface="Calibri" pitchFamily="34" charset="0"/>
                </a:rPr>
                <a:t>P5</a:t>
              </a:r>
            </a:p>
          </p:txBody>
        </p:sp>
        <p:sp>
          <p:nvSpPr>
            <p:cNvPr id="60424" name="Text Box 8"/>
            <p:cNvSpPr txBox="1">
              <a:spLocks noChangeArrowheads="1"/>
            </p:cNvSpPr>
            <p:nvPr/>
          </p:nvSpPr>
          <p:spPr bwMode="auto">
            <a:xfrm>
              <a:off x="4165600" y="5918200"/>
              <a:ext cx="520700" cy="396875"/>
            </a:xfrm>
            <a:prstGeom prst="rect">
              <a:avLst/>
            </a:prstGeom>
            <a:noFill/>
            <a:ln w="9525">
              <a:noFill/>
              <a:miter lim="800000"/>
              <a:headEnd/>
              <a:tailEnd/>
            </a:ln>
          </p:spPr>
          <p:txBody>
            <a:bodyPr>
              <a:spAutoFit/>
            </a:bodyPr>
            <a:lstStyle/>
            <a:p>
              <a:pPr eaLnBrk="0" hangingPunct="0">
                <a:spcBef>
                  <a:spcPct val="50000"/>
                </a:spcBef>
              </a:pPr>
              <a:r>
                <a:rPr lang="hu-HU" sz="2000" dirty="0">
                  <a:latin typeface="Calibri" pitchFamily="34" charset="0"/>
                </a:rPr>
                <a:t>P6</a:t>
              </a:r>
            </a:p>
          </p:txBody>
        </p:sp>
        <p:sp>
          <p:nvSpPr>
            <p:cNvPr id="60425" name="Text Box 9"/>
            <p:cNvSpPr txBox="1">
              <a:spLocks noChangeArrowheads="1"/>
            </p:cNvSpPr>
            <p:nvPr/>
          </p:nvSpPr>
          <p:spPr bwMode="auto">
            <a:xfrm>
              <a:off x="3060700" y="3860800"/>
              <a:ext cx="520700" cy="396875"/>
            </a:xfrm>
            <a:prstGeom prst="rect">
              <a:avLst/>
            </a:prstGeom>
            <a:noFill/>
            <a:ln w="9525">
              <a:noFill/>
              <a:miter lim="800000"/>
              <a:headEnd/>
              <a:tailEnd/>
            </a:ln>
          </p:spPr>
          <p:txBody>
            <a:bodyPr>
              <a:spAutoFit/>
            </a:bodyPr>
            <a:lstStyle/>
            <a:p>
              <a:pPr eaLnBrk="0" hangingPunct="0">
                <a:spcBef>
                  <a:spcPct val="50000"/>
                </a:spcBef>
              </a:pPr>
              <a:r>
                <a:rPr lang="hu-HU" sz="2000" dirty="0">
                  <a:latin typeface="Calibri" pitchFamily="34" charset="0"/>
                </a:rPr>
                <a:t>P2</a:t>
              </a:r>
            </a:p>
          </p:txBody>
        </p:sp>
        <p:sp>
          <p:nvSpPr>
            <p:cNvPr id="60426" name="Text Box 10"/>
            <p:cNvSpPr txBox="1">
              <a:spLocks noChangeArrowheads="1"/>
            </p:cNvSpPr>
            <p:nvPr/>
          </p:nvSpPr>
          <p:spPr bwMode="auto">
            <a:xfrm>
              <a:off x="2984500" y="2654300"/>
              <a:ext cx="520700" cy="396875"/>
            </a:xfrm>
            <a:prstGeom prst="rect">
              <a:avLst/>
            </a:prstGeom>
            <a:noFill/>
            <a:ln w="9525">
              <a:noFill/>
              <a:miter lim="800000"/>
              <a:headEnd/>
              <a:tailEnd/>
            </a:ln>
          </p:spPr>
          <p:txBody>
            <a:bodyPr>
              <a:spAutoFit/>
            </a:bodyPr>
            <a:lstStyle/>
            <a:p>
              <a:pPr eaLnBrk="0" hangingPunct="0">
                <a:spcBef>
                  <a:spcPct val="50000"/>
                </a:spcBef>
              </a:pPr>
              <a:r>
                <a:rPr lang="hu-HU" sz="2000">
                  <a:latin typeface="Calibri" pitchFamily="34" charset="0"/>
                </a:rPr>
                <a:t>M</a:t>
              </a:r>
            </a:p>
          </p:txBody>
        </p:sp>
        <p:sp>
          <p:nvSpPr>
            <p:cNvPr id="60427" name="Text Box 11"/>
            <p:cNvSpPr txBox="1">
              <a:spLocks noChangeArrowheads="1"/>
            </p:cNvSpPr>
            <p:nvPr/>
          </p:nvSpPr>
          <p:spPr bwMode="auto">
            <a:xfrm>
              <a:off x="3924300" y="2527300"/>
              <a:ext cx="520700" cy="396875"/>
            </a:xfrm>
            <a:prstGeom prst="rect">
              <a:avLst/>
            </a:prstGeom>
            <a:noFill/>
            <a:ln w="9525">
              <a:noFill/>
              <a:miter lim="800000"/>
              <a:headEnd/>
              <a:tailEnd/>
            </a:ln>
          </p:spPr>
          <p:txBody>
            <a:bodyPr>
              <a:spAutoFit/>
            </a:bodyPr>
            <a:lstStyle/>
            <a:p>
              <a:pPr eaLnBrk="0" hangingPunct="0">
                <a:spcBef>
                  <a:spcPct val="50000"/>
                </a:spcBef>
              </a:pPr>
              <a:r>
                <a:rPr lang="hu-HU" sz="2000">
                  <a:latin typeface="Calibri" pitchFamily="34" charset="0"/>
                </a:rPr>
                <a:t>r1</a:t>
              </a:r>
            </a:p>
          </p:txBody>
        </p:sp>
        <p:sp>
          <p:nvSpPr>
            <p:cNvPr id="60428" name="Text Box 12"/>
            <p:cNvSpPr txBox="1">
              <a:spLocks noChangeArrowheads="1"/>
            </p:cNvSpPr>
            <p:nvPr/>
          </p:nvSpPr>
          <p:spPr bwMode="auto">
            <a:xfrm>
              <a:off x="6197600" y="3822700"/>
              <a:ext cx="520700" cy="396875"/>
            </a:xfrm>
            <a:prstGeom prst="rect">
              <a:avLst/>
            </a:prstGeom>
            <a:noFill/>
            <a:ln w="9525">
              <a:noFill/>
              <a:miter lim="800000"/>
              <a:headEnd/>
              <a:tailEnd/>
            </a:ln>
          </p:spPr>
          <p:txBody>
            <a:bodyPr>
              <a:spAutoFit/>
            </a:bodyPr>
            <a:lstStyle/>
            <a:p>
              <a:pPr eaLnBrk="0" hangingPunct="0">
                <a:spcBef>
                  <a:spcPct val="50000"/>
                </a:spcBef>
              </a:pPr>
              <a:r>
                <a:rPr lang="hu-HU" sz="2000">
                  <a:latin typeface="Calibri" pitchFamily="34" charset="0"/>
                </a:rPr>
                <a:t>r5</a:t>
              </a:r>
            </a:p>
          </p:txBody>
        </p:sp>
        <p:sp>
          <p:nvSpPr>
            <p:cNvPr id="60429" name="Text Box 13"/>
            <p:cNvSpPr txBox="1">
              <a:spLocks noChangeArrowheads="1"/>
            </p:cNvSpPr>
            <p:nvPr/>
          </p:nvSpPr>
          <p:spPr bwMode="auto">
            <a:xfrm>
              <a:off x="6959600" y="4051300"/>
              <a:ext cx="520700" cy="396875"/>
            </a:xfrm>
            <a:prstGeom prst="rect">
              <a:avLst/>
            </a:prstGeom>
            <a:noFill/>
            <a:ln w="9525">
              <a:noFill/>
              <a:miter lim="800000"/>
              <a:headEnd/>
              <a:tailEnd/>
            </a:ln>
          </p:spPr>
          <p:txBody>
            <a:bodyPr>
              <a:spAutoFit/>
            </a:bodyPr>
            <a:lstStyle/>
            <a:p>
              <a:pPr eaLnBrk="0" hangingPunct="0">
                <a:spcBef>
                  <a:spcPct val="50000"/>
                </a:spcBef>
              </a:pPr>
              <a:r>
                <a:rPr lang="hu-HU" sz="2000">
                  <a:latin typeface="Calibri" pitchFamily="34" charset="0"/>
                </a:rPr>
                <a:t>r6</a:t>
              </a:r>
            </a:p>
          </p:txBody>
        </p:sp>
        <p:sp>
          <p:nvSpPr>
            <p:cNvPr id="60430" name="Text Box 14"/>
            <p:cNvSpPr txBox="1">
              <a:spLocks noChangeArrowheads="1"/>
            </p:cNvSpPr>
            <p:nvPr/>
          </p:nvSpPr>
          <p:spPr bwMode="auto">
            <a:xfrm>
              <a:off x="7467600" y="4508500"/>
              <a:ext cx="660400" cy="400110"/>
            </a:xfrm>
            <a:prstGeom prst="rect">
              <a:avLst/>
            </a:prstGeom>
            <a:noFill/>
            <a:ln w="9525">
              <a:noFill/>
              <a:miter lim="800000"/>
              <a:headEnd/>
              <a:tailEnd/>
            </a:ln>
          </p:spPr>
          <p:txBody>
            <a:bodyPr>
              <a:spAutoFit/>
            </a:bodyPr>
            <a:lstStyle/>
            <a:p>
              <a:pPr eaLnBrk="0" hangingPunct="0">
                <a:spcBef>
                  <a:spcPct val="50000"/>
                </a:spcBef>
              </a:pPr>
              <a:r>
                <a:rPr lang="hu-HU" sz="2000">
                  <a:latin typeface="Calibri" pitchFamily="34" charset="0"/>
                </a:rPr>
                <a:t>r7-8</a:t>
              </a:r>
            </a:p>
          </p:txBody>
        </p:sp>
        <p:sp>
          <p:nvSpPr>
            <p:cNvPr id="60431" name="Text Box 15"/>
            <p:cNvSpPr txBox="1">
              <a:spLocks noChangeArrowheads="1"/>
            </p:cNvSpPr>
            <p:nvPr/>
          </p:nvSpPr>
          <p:spPr bwMode="auto">
            <a:xfrm>
              <a:off x="4470400" y="2768600"/>
              <a:ext cx="520700" cy="396875"/>
            </a:xfrm>
            <a:prstGeom prst="rect">
              <a:avLst/>
            </a:prstGeom>
            <a:noFill/>
            <a:ln w="9525">
              <a:noFill/>
              <a:miter lim="800000"/>
              <a:headEnd/>
              <a:tailEnd/>
            </a:ln>
          </p:spPr>
          <p:txBody>
            <a:bodyPr>
              <a:spAutoFit/>
            </a:bodyPr>
            <a:lstStyle/>
            <a:p>
              <a:pPr eaLnBrk="0" hangingPunct="0">
                <a:spcBef>
                  <a:spcPct val="50000"/>
                </a:spcBef>
              </a:pPr>
              <a:r>
                <a:rPr lang="hu-HU" sz="2000">
                  <a:latin typeface="Calibri" pitchFamily="34" charset="0"/>
                </a:rPr>
                <a:t>r2</a:t>
              </a:r>
            </a:p>
          </p:txBody>
        </p:sp>
        <p:sp>
          <p:nvSpPr>
            <p:cNvPr id="60432" name="Text Box 16"/>
            <p:cNvSpPr txBox="1">
              <a:spLocks noChangeArrowheads="1"/>
            </p:cNvSpPr>
            <p:nvPr/>
          </p:nvSpPr>
          <p:spPr bwMode="auto">
            <a:xfrm>
              <a:off x="5003800" y="3149600"/>
              <a:ext cx="520700" cy="396875"/>
            </a:xfrm>
            <a:prstGeom prst="rect">
              <a:avLst/>
            </a:prstGeom>
            <a:noFill/>
            <a:ln w="9525">
              <a:noFill/>
              <a:miter lim="800000"/>
              <a:headEnd/>
              <a:tailEnd/>
            </a:ln>
          </p:spPr>
          <p:txBody>
            <a:bodyPr>
              <a:spAutoFit/>
            </a:bodyPr>
            <a:lstStyle/>
            <a:p>
              <a:pPr eaLnBrk="0" hangingPunct="0">
                <a:spcBef>
                  <a:spcPct val="50000"/>
                </a:spcBef>
              </a:pPr>
              <a:r>
                <a:rPr lang="hu-HU" sz="2000">
                  <a:latin typeface="Calibri" pitchFamily="34" charset="0"/>
                </a:rPr>
                <a:t>r3</a:t>
              </a:r>
            </a:p>
          </p:txBody>
        </p:sp>
        <p:sp>
          <p:nvSpPr>
            <p:cNvPr id="60433" name="Text Box 17"/>
            <p:cNvSpPr txBox="1">
              <a:spLocks noChangeArrowheads="1"/>
            </p:cNvSpPr>
            <p:nvPr/>
          </p:nvSpPr>
          <p:spPr bwMode="auto">
            <a:xfrm>
              <a:off x="5537200" y="3505200"/>
              <a:ext cx="520700" cy="396875"/>
            </a:xfrm>
            <a:prstGeom prst="rect">
              <a:avLst/>
            </a:prstGeom>
            <a:noFill/>
            <a:ln w="9525">
              <a:noFill/>
              <a:miter lim="800000"/>
              <a:headEnd/>
              <a:tailEnd/>
            </a:ln>
          </p:spPr>
          <p:txBody>
            <a:bodyPr>
              <a:spAutoFit/>
            </a:bodyPr>
            <a:lstStyle/>
            <a:p>
              <a:pPr eaLnBrk="0" hangingPunct="0">
                <a:spcBef>
                  <a:spcPct val="50000"/>
                </a:spcBef>
              </a:pPr>
              <a:r>
                <a:rPr lang="hu-HU" sz="2000">
                  <a:latin typeface="Calibri" pitchFamily="34" charset="0"/>
                </a:rPr>
                <a:t>r4</a:t>
              </a:r>
            </a:p>
          </p:txBody>
        </p:sp>
        <p:sp>
          <p:nvSpPr>
            <p:cNvPr id="60435" name="Line 19"/>
            <p:cNvSpPr>
              <a:spLocks noChangeShapeType="1"/>
            </p:cNvSpPr>
            <p:nvPr/>
          </p:nvSpPr>
          <p:spPr bwMode="auto">
            <a:xfrm flipH="1" flipV="1">
              <a:off x="3848100" y="5880100"/>
              <a:ext cx="419100" cy="215900"/>
            </a:xfrm>
            <a:prstGeom prst="line">
              <a:avLst/>
            </a:prstGeom>
            <a:noFill/>
            <a:ln w="9525">
              <a:solidFill>
                <a:schemeClr val="tx1"/>
              </a:solidFill>
              <a:round/>
              <a:headEnd/>
              <a:tailEnd/>
            </a:ln>
          </p:spPr>
          <p:txBody>
            <a:bodyPr wrap="none" anchor="ctr"/>
            <a:lstStyle/>
            <a:p>
              <a:endParaRPr lang="hu-HU">
                <a:latin typeface="Calibri" pitchFamily="34" charset="0"/>
              </a:endParaRPr>
            </a:p>
          </p:txBody>
        </p:sp>
      </p:grpSp>
      <p:sp>
        <p:nvSpPr>
          <p:cNvPr id="554004" name="Text Box 20"/>
          <p:cNvSpPr txBox="1">
            <a:spLocks noChangeArrowheads="1"/>
          </p:cNvSpPr>
          <p:nvPr/>
        </p:nvSpPr>
        <p:spPr bwMode="auto">
          <a:xfrm>
            <a:off x="860720" y="1959580"/>
            <a:ext cx="2273300" cy="457200"/>
          </a:xfrm>
          <a:prstGeom prst="rect">
            <a:avLst/>
          </a:prstGeom>
          <a:solidFill>
            <a:srgbClr val="33CC33"/>
          </a:solidFill>
          <a:ln w="9525">
            <a:noFill/>
            <a:miter lim="800000"/>
            <a:headEnd/>
            <a:tailEnd/>
          </a:ln>
          <a:effectLst>
            <a:outerShdw dist="35921" dir="2700000" algn="ctr" rotWithShape="0">
              <a:schemeClr val="bg2"/>
            </a:outerShdw>
          </a:effectLst>
        </p:spPr>
        <p:txBody>
          <a:bodyPr>
            <a:spAutoFit/>
          </a:bodyPr>
          <a:lstStyle/>
          <a:p>
            <a:pPr eaLnBrk="0" hangingPunct="0">
              <a:spcBef>
                <a:spcPct val="50000"/>
              </a:spcBef>
              <a:defRPr/>
            </a:pPr>
            <a:r>
              <a:rPr lang="hu-HU" sz="2400" dirty="0" err="1">
                <a:latin typeface="Calibri" pitchFamily="34" charset="0"/>
              </a:rPr>
              <a:t>rhombomeres</a:t>
            </a:r>
            <a:endParaRPr lang="hu-HU" sz="2400" dirty="0">
              <a:latin typeface="Calibri" pitchFamily="34" charset="0"/>
            </a:endParaRPr>
          </a:p>
        </p:txBody>
      </p:sp>
      <p:sp>
        <p:nvSpPr>
          <p:cNvPr id="554005" name="Text Box 21"/>
          <p:cNvSpPr txBox="1">
            <a:spLocks noChangeArrowheads="1"/>
          </p:cNvSpPr>
          <p:nvPr/>
        </p:nvSpPr>
        <p:spPr bwMode="auto">
          <a:xfrm>
            <a:off x="6458606" y="6023942"/>
            <a:ext cx="1955800" cy="457200"/>
          </a:xfrm>
          <a:prstGeom prst="rect">
            <a:avLst/>
          </a:prstGeom>
          <a:solidFill>
            <a:srgbClr val="99CCFF"/>
          </a:solidFill>
          <a:ln w="9525">
            <a:noFill/>
            <a:miter lim="800000"/>
            <a:headEnd/>
            <a:tailEnd/>
          </a:ln>
          <a:effectLst>
            <a:outerShdw dist="35921" dir="2700000" algn="ctr" rotWithShape="0">
              <a:schemeClr val="bg2"/>
            </a:outerShdw>
          </a:effectLst>
        </p:spPr>
        <p:txBody>
          <a:bodyPr>
            <a:spAutoFit/>
          </a:bodyPr>
          <a:lstStyle/>
          <a:p>
            <a:pPr eaLnBrk="0" hangingPunct="0">
              <a:spcBef>
                <a:spcPct val="50000"/>
              </a:spcBef>
              <a:defRPr/>
            </a:pPr>
            <a:r>
              <a:rPr lang="hu-HU" sz="2400" dirty="0" err="1">
                <a:latin typeface="Calibri" pitchFamily="34" charset="0"/>
              </a:rPr>
              <a:t>prosomeres</a:t>
            </a:r>
            <a:endParaRPr lang="hu-HU" sz="2400" dirty="0">
              <a:latin typeface="Calibri" pitchFamily="34" charset="0"/>
            </a:endParaRPr>
          </a:p>
        </p:txBody>
      </p:sp>
      <p:sp>
        <p:nvSpPr>
          <p:cNvPr id="554006" name="Text Box 22"/>
          <p:cNvSpPr txBox="1">
            <a:spLocks noChangeArrowheads="1"/>
          </p:cNvSpPr>
          <p:nvPr/>
        </p:nvSpPr>
        <p:spPr bwMode="auto">
          <a:xfrm>
            <a:off x="4400896" y="1224697"/>
            <a:ext cx="3302000" cy="457200"/>
          </a:xfrm>
          <a:prstGeom prst="rect">
            <a:avLst/>
          </a:prstGeom>
          <a:solidFill>
            <a:srgbClr val="FFFF00"/>
          </a:solidFill>
          <a:ln w="9525">
            <a:noFill/>
            <a:miter lim="800000"/>
            <a:headEnd/>
            <a:tailEnd/>
          </a:ln>
          <a:effectLst>
            <a:outerShdw dist="35921" dir="2700000" algn="ctr" rotWithShape="0">
              <a:schemeClr val="bg2"/>
            </a:outerShdw>
          </a:effectLst>
        </p:spPr>
        <p:txBody>
          <a:bodyPr>
            <a:spAutoFit/>
          </a:bodyPr>
          <a:lstStyle/>
          <a:p>
            <a:pPr eaLnBrk="0" hangingPunct="0">
              <a:spcBef>
                <a:spcPct val="50000"/>
              </a:spcBef>
              <a:defRPr/>
            </a:pPr>
            <a:r>
              <a:rPr lang="hu-HU" sz="2400" dirty="0" err="1">
                <a:latin typeface="Calibri" pitchFamily="34" charset="0"/>
              </a:rPr>
              <a:t>isthmic</a:t>
            </a:r>
            <a:r>
              <a:rPr lang="hu-HU" sz="2400" dirty="0">
                <a:latin typeface="Calibri" pitchFamily="34" charset="0"/>
              </a:rPr>
              <a:t> </a:t>
            </a:r>
            <a:r>
              <a:rPr lang="hu-HU" sz="2400" dirty="0" err="1">
                <a:latin typeface="Calibri" pitchFamily="34" charset="0"/>
              </a:rPr>
              <a:t>neuromer</a:t>
            </a:r>
            <a:endParaRPr lang="hu-HU" sz="2400" dirty="0">
              <a:latin typeface="Calibri" pitchFamily="34" charset="0"/>
            </a:endParaRPr>
          </a:p>
        </p:txBody>
      </p:sp>
      <p:sp>
        <p:nvSpPr>
          <p:cNvPr id="554007" name="Text Box 23"/>
          <p:cNvSpPr txBox="1">
            <a:spLocks noChangeArrowheads="1"/>
          </p:cNvSpPr>
          <p:nvPr/>
        </p:nvSpPr>
        <p:spPr bwMode="auto">
          <a:xfrm>
            <a:off x="6413846" y="2057964"/>
            <a:ext cx="2578100" cy="830997"/>
          </a:xfrm>
          <a:prstGeom prst="rect">
            <a:avLst/>
          </a:prstGeom>
          <a:solidFill>
            <a:srgbClr val="FF9966"/>
          </a:solidFill>
          <a:ln w="9525">
            <a:noFill/>
            <a:miter lim="800000"/>
            <a:headEnd/>
            <a:tailEnd/>
          </a:ln>
          <a:effectLst>
            <a:outerShdw dist="35921" dir="2700000" algn="ctr" rotWithShape="0">
              <a:schemeClr val="bg2"/>
            </a:outerShdw>
          </a:effectLst>
        </p:spPr>
        <p:txBody>
          <a:bodyPr>
            <a:spAutoFit/>
          </a:bodyPr>
          <a:lstStyle/>
          <a:p>
            <a:pPr eaLnBrk="0" hangingPunct="0">
              <a:spcBef>
                <a:spcPct val="50000"/>
              </a:spcBef>
              <a:defRPr/>
            </a:pPr>
            <a:r>
              <a:rPr lang="hu-HU" sz="2400" dirty="0" err="1">
                <a:latin typeface="Calibri" pitchFamily="34" charset="0"/>
              </a:rPr>
              <a:t>mesencephalic</a:t>
            </a:r>
            <a:r>
              <a:rPr lang="hu-HU" sz="2400" dirty="0">
                <a:latin typeface="Calibri" pitchFamily="34" charset="0"/>
              </a:rPr>
              <a:t> </a:t>
            </a:r>
            <a:r>
              <a:rPr lang="hu-HU" sz="2400" dirty="0" err="1">
                <a:latin typeface="Calibri" pitchFamily="34" charset="0"/>
              </a:rPr>
              <a:t>neuromer</a:t>
            </a:r>
            <a:endParaRPr lang="hu-HU" sz="2400" dirty="0">
              <a:latin typeface="Calibri" pitchFamily="34" charset="0"/>
            </a:endParaRPr>
          </a:p>
        </p:txBody>
      </p:sp>
      <p:sp>
        <p:nvSpPr>
          <p:cNvPr id="60440" name="Text Box 24"/>
          <p:cNvSpPr txBox="1">
            <a:spLocks noChangeArrowheads="1"/>
          </p:cNvSpPr>
          <p:nvPr/>
        </p:nvSpPr>
        <p:spPr bwMode="auto">
          <a:xfrm>
            <a:off x="260350" y="6354762"/>
            <a:ext cx="1003300" cy="346075"/>
          </a:xfrm>
          <a:prstGeom prst="rect">
            <a:avLst/>
          </a:prstGeom>
          <a:solidFill>
            <a:schemeClr val="folHlink"/>
          </a:solidFill>
          <a:ln w="9525">
            <a:solidFill>
              <a:schemeClr val="tx1"/>
            </a:solidFill>
            <a:miter lim="800000"/>
            <a:headEnd/>
            <a:tailEnd/>
          </a:ln>
        </p:spPr>
        <p:txBody>
          <a:bodyPr>
            <a:spAutoFit/>
          </a:bodyPr>
          <a:lstStyle/>
          <a:p>
            <a:pPr eaLnBrk="0" hangingPunct="0">
              <a:spcBef>
                <a:spcPct val="50000"/>
              </a:spcBef>
            </a:pPr>
            <a:r>
              <a:rPr lang="hu-HU" sz="1600" b="1" dirty="0">
                <a:solidFill>
                  <a:srgbClr val="800080"/>
                </a:solidFill>
                <a:latin typeface="Calibri" pitchFamily="34" charset="0"/>
              </a:rPr>
              <a:t> </a:t>
            </a:r>
            <a:r>
              <a:rPr lang="hu-HU" sz="1600" b="1" dirty="0" err="1">
                <a:solidFill>
                  <a:srgbClr val="800080"/>
                </a:solidFill>
                <a:latin typeface="Calibri" pitchFamily="34" charset="0"/>
              </a:rPr>
              <a:t>day</a:t>
            </a:r>
            <a:r>
              <a:rPr lang="hu-HU" sz="1600" b="1" dirty="0">
                <a:solidFill>
                  <a:srgbClr val="800080"/>
                </a:solidFill>
                <a:latin typeface="Calibri" pitchFamily="34" charset="0"/>
              </a:rPr>
              <a:t> 21</a:t>
            </a:r>
          </a:p>
        </p:txBody>
      </p:sp>
      <p:sp>
        <p:nvSpPr>
          <p:cNvPr id="26" name="Szövegdoboz 25"/>
          <p:cNvSpPr txBox="1"/>
          <p:nvPr/>
        </p:nvSpPr>
        <p:spPr>
          <a:xfrm>
            <a:off x="7797794" y="6446576"/>
            <a:ext cx="1186992" cy="338554"/>
          </a:xfrm>
          <a:prstGeom prst="rect">
            <a:avLst/>
          </a:prstGeom>
          <a:noFill/>
        </p:spPr>
        <p:txBody>
          <a:bodyPr wrap="none" rtlCol="0">
            <a:spAutoFit/>
          </a:bodyPr>
          <a:lstStyle/>
          <a:p>
            <a:r>
              <a:rPr lang="hu-HU" sz="1600" dirty="0" err="1">
                <a:solidFill>
                  <a:srgbClr val="002060"/>
                </a:solidFill>
                <a:latin typeface="Calibri" panose="020F0502020204030204" pitchFamily="34" charset="0"/>
              </a:rPr>
              <a:t>By</a:t>
            </a:r>
            <a:r>
              <a:rPr lang="hu-HU" sz="1600" dirty="0">
                <a:solidFill>
                  <a:srgbClr val="002060"/>
                </a:solidFill>
                <a:latin typeface="Calibri" panose="020F0502020204030204" pitchFamily="34" charset="0"/>
              </a:rPr>
              <a:t> prof. Szél</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79512" y="1844675"/>
            <a:ext cx="8893175" cy="2677656"/>
          </a:xfrm>
          <a:prstGeom prst="rect">
            <a:avLst/>
          </a:prstGeom>
          <a:noFill/>
          <a:ln w="9525">
            <a:noFill/>
            <a:miter lim="800000"/>
            <a:headEnd/>
            <a:tailEnd/>
          </a:ln>
        </p:spPr>
        <p:txBody>
          <a:bodyPr>
            <a:spAutoFit/>
          </a:bodyPr>
          <a:lstStyle/>
          <a:p>
            <a:pPr algn="l"/>
            <a:r>
              <a:rPr lang="hu-HU" sz="2400" dirty="0" err="1">
                <a:solidFill>
                  <a:srgbClr val="003366"/>
                </a:solidFill>
                <a:latin typeface="Calibri" pitchFamily="34" charset="0"/>
              </a:rPr>
              <a:t>In</a:t>
            </a:r>
            <a:r>
              <a:rPr lang="hu-HU" sz="2400" dirty="0">
                <a:solidFill>
                  <a:srgbClr val="003366"/>
                </a:solidFill>
                <a:latin typeface="Calibri" pitchFamily="34" charset="0"/>
              </a:rPr>
              <a:t> </a:t>
            </a:r>
            <a:r>
              <a:rPr lang="hu-HU" sz="2400" dirty="0" err="1">
                <a:solidFill>
                  <a:srgbClr val="003366"/>
                </a:solidFill>
                <a:latin typeface="Calibri" pitchFamily="34" charset="0"/>
              </a:rPr>
              <a:t>the</a:t>
            </a:r>
            <a:r>
              <a:rPr lang="hu-HU" sz="2400" dirty="0">
                <a:solidFill>
                  <a:srgbClr val="003366"/>
                </a:solidFill>
                <a:latin typeface="Calibri" pitchFamily="34" charset="0"/>
              </a:rPr>
              <a:t> </a:t>
            </a:r>
            <a:r>
              <a:rPr lang="hu-HU" sz="2400" dirty="0" err="1">
                <a:solidFill>
                  <a:srgbClr val="003366"/>
                </a:solidFill>
                <a:latin typeface="Calibri" pitchFamily="34" charset="0"/>
              </a:rPr>
              <a:t>case</a:t>
            </a:r>
            <a:r>
              <a:rPr lang="hu-HU" sz="2400" dirty="0">
                <a:solidFill>
                  <a:srgbClr val="003366"/>
                </a:solidFill>
                <a:latin typeface="Calibri" pitchFamily="34" charset="0"/>
              </a:rPr>
              <a:t> of </a:t>
            </a:r>
            <a:r>
              <a:rPr lang="hu-HU" sz="2400" dirty="0" err="1">
                <a:solidFill>
                  <a:srgbClr val="003366"/>
                </a:solidFill>
                <a:latin typeface="Calibri" pitchFamily="34" charset="0"/>
              </a:rPr>
              <a:t>the</a:t>
            </a:r>
            <a:r>
              <a:rPr lang="hu-HU" sz="2400" dirty="0">
                <a:solidFill>
                  <a:srgbClr val="003366"/>
                </a:solidFill>
                <a:latin typeface="Calibri" pitchFamily="34" charset="0"/>
              </a:rPr>
              <a:t> </a:t>
            </a:r>
            <a:r>
              <a:rPr lang="hu-HU" sz="2400" dirty="0" err="1">
                <a:solidFill>
                  <a:srgbClr val="003366"/>
                </a:solidFill>
                <a:latin typeface="Calibri" pitchFamily="34" charset="0"/>
              </a:rPr>
              <a:t>anterior</a:t>
            </a:r>
            <a:r>
              <a:rPr lang="hu-HU" sz="2400" dirty="0">
                <a:solidFill>
                  <a:srgbClr val="003366"/>
                </a:solidFill>
                <a:latin typeface="Calibri" pitchFamily="34" charset="0"/>
              </a:rPr>
              <a:t> part of </a:t>
            </a:r>
            <a:r>
              <a:rPr lang="hu-HU" sz="2400" dirty="0" err="1">
                <a:solidFill>
                  <a:srgbClr val="003366"/>
                </a:solidFill>
                <a:latin typeface="Calibri" pitchFamily="34" charset="0"/>
              </a:rPr>
              <a:t>the</a:t>
            </a:r>
            <a:r>
              <a:rPr lang="hu-HU" sz="2400" dirty="0">
                <a:solidFill>
                  <a:srgbClr val="003366"/>
                </a:solidFill>
                <a:latin typeface="Calibri" pitchFamily="34" charset="0"/>
              </a:rPr>
              <a:t> CNS </a:t>
            </a:r>
            <a:r>
              <a:rPr lang="hu-HU" sz="2400" dirty="0" err="1">
                <a:solidFill>
                  <a:srgbClr val="003366"/>
                </a:solidFill>
                <a:latin typeface="Calibri" pitchFamily="34" charset="0"/>
              </a:rPr>
              <a:t>specification</a:t>
            </a:r>
            <a:r>
              <a:rPr lang="hu-HU" sz="2400" dirty="0">
                <a:solidFill>
                  <a:srgbClr val="003366"/>
                </a:solidFill>
                <a:latin typeface="Calibri" pitchFamily="34" charset="0"/>
              </a:rPr>
              <a:t>/</a:t>
            </a:r>
            <a:r>
              <a:rPr lang="hu-HU" sz="2400" dirty="0" err="1">
                <a:solidFill>
                  <a:srgbClr val="003366"/>
                </a:solidFill>
                <a:latin typeface="Calibri" pitchFamily="34" charset="0"/>
              </a:rPr>
              <a:t>induction</a:t>
            </a:r>
            <a:r>
              <a:rPr lang="hu-HU" sz="2400" dirty="0">
                <a:solidFill>
                  <a:srgbClr val="003366"/>
                </a:solidFill>
                <a:latin typeface="Calibri" pitchFamily="34" charset="0"/>
              </a:rPr>
              <a:t>/</a:t>
            </a:r>
            <a:r>
              <a:rPr lang="hu-HU" sz="2400" dirty="0" err="1">
                <a:solidFill>
                  <a:srgbClr val="003366"/>
                </a:solidFill>
                <a:latin typeface="Calibri" pitchFamily="34" charset="0"/>
              </a:rPr>
              <a:t>pattern</a:t>
            </a:r>
            <a:r>
              <a:rPr lang="hu-HU" sz="2400" dirty="0">
                <a:solidFill>
                  <a:srgbClr val="003366"/>
                </a:solidFill>
                <a:latin typeface="Calibri" pitchFamily="34" charset="0"/>
              </a:rPr>
              <a:t> </a:t>
            </a:r>
            <a:r>
              <a:rPr lang="hu-HU" sz="2400" dirty="0" err="1">
                <a:solidFill>
                  <a:srgbClr val="003366"/>
                </a:solidFill>
                <a:latin typeface="Calibri" pitchFamily="34" charset="0"/>
              </a:rPr>
              <a:t>formation</a:t>
            </a:r>
            <a:r>
              <a:rPr lang="hu-HU" sz="2400" dirty="0">
                <a:solidFill>
                  <a:srgbClr val="003366"/>
                </a:solidFill>
                <a:latin typeface="Calibri" pitchFamily="34" charset="0"/>
              </a:rPr>
              <a:t> </a:t>
            </a:r>
            <a:r>
              <a:rPr lang="hu-HU" sz="2400" dirty="0" err="1">
                <a:solidFill>
                  <a:srgbClr val="003366"/>
                </a:solidFill>
                <a:latin typeface="Calibri" pitchFamily="34" charset="0"/>
              </a:rPr>
              <a:t>takes</a:t>
            </a:r>
            <a:r>
              <a:rPr lang="hu-HU" sz="2400" dirty="0">
                <a:solidFill>
                  <a:srgbClr val="003366"/>
                </a:solidFill>
                <a:latin typeface="Calibri" pitchFamily="34" charset="0"/>
              </a:rPr>
              <a:t> </a:t>
            </a:r>
            <a:r>
              <a:rPr lang="hu-HU" sz="2400" dirty="0" err="1">
                <a:solidFill>
                  <a:srgbClr val="003366"/>
                </a:solidFill>
                <a:latin typeface="Calibri" pitchFamily="34" charset="0"/>
              </a:rPr>
              <a:t>place</a:t>
            </a:r>
            <a:r>
              <a:rPr lang="hu-HU" sz="2400" dirty="0">
                <a:solidFill>
                  <a:srgbClr val="003366"/>
                </a:solidFill>
                <a:latin typeface="Calibri" pitchFamily="34" charset="0"/>
              </a:rPr>
              <a:t> </a:t>
            </a:r>
            <a:r>
              <a:rPr lang="hu-HU" sz="2400" dirty="0" err="1">
                <a:solidFill>
                  <a:srgbClr val="003366"/>
                </a:solidFill>
                <a:latin typeface="Calibri" pitchFamily="34" charset="0"/>
              </a:rPr>
              <a:t>in</a:t>
            </a:r>
            <a:r>
              <a:rPr lang="hu-HU" sz="2400" dirty="0">
                <a:solidFill>
                  <a:srgbClr val="003366"/>
                </a:solidFill>
                <a:latin typeface="Calibri" pitchFamily="34" charset="0"/>
              </a:rPr>
              <a:t> </a:t>
            </a:r>
            <a:r>
              <a:rPr lang="hu-HU" sz="2400" dirty="0" err="1">
                <a:solidFill>
                  <a:srgbClr val="003366"/>
                </a:solidFill>
                <a:latin typeface="Calibri" pitchFamily="34" charset="0"/>
              </a:rPr>
              <a:t>the</a:t>
            </a:r>
            <a:r>
              <a:rPr lang="hu-HU" sz="2400" dirty="0">
                <a:solidFill>
                  <a:srgbClr val="003366"/>
                </a:solidFill>
                <a:latin typeface="Calibri" pitchFamily="34" charset="0"/>
              </a:rPr>
              <a:t> </a:t>
            </a:r>
            <a:r>
              <a:rPr lang="hu-HU" sz="2400" dirty="0" err="1">
                <a:solidFill>
                  <a:srgbClr val="003366"/>
                </a:solidFill>
                <a:latin typeface="Calibri" pitchFamily="34" charset="0"/>
              </a:rPr>
              <a:t>neural</a:t>
            </a:r>
            <a:r>
              <a:rPr lang="hu-HU" sz="2400" dirty="0">
                <a:solidFill>
                  <a:srgbClr val="003366"/>
                </a:solidFill>
                <a:latin typeface="Calibri" pitchFamily="34" charset="0"/>
              </a:rPr>
              <a:t> </a:t>
            </a:r>
            <a:r>
              <a:rPr lang="hu-HU" sz="2400" dirty="0" err="1">
                <a:solidFill>
                  <a:srgbClr val="003366"/>
                </a:solidFill>
                <a:latin typeface="Calibri" pitchFamily="34" charset="0"/>
              </a:rPr>
              <a:t>tube</a:t>
            </a:r>
            <a:r>
              <a:rPr lang="hu-HU" sz="2400" dirty="0">
                <a:solidFill>
                  <a:srgbClr val="003366"/>
                </a:solidFill>
                <a:latin typeface="Calibri" pitchFamily="34" charset="0"/>
              </a:rPr>
              <a:t> </a:t>
            </a:r>
            <a:r>
              <a:rPr lang="hu-HU" sz="2400" dirty="0" err="1">
                <a:solidFill>
                  <a:srgbClr val="003366"/>
                </a:solidFill>
                <a:latin typeface="Calibri" pitchFamily="34" charset="0"/>
              </a:rPr>
              <a:t>itself</a:t>
            </a:r>
            <a:r>
              <a:rPr lang="hu-HU" sz="2400" dirty="0">
                <a:solidFill>
                  <a:srgbClr val="003366"/>
                </a:solidFill>
                <a:latin typeface="Calibri" pitchFamily="34" charset="0"/>
              </a:rPr>
              <a:t>, </a:t>
            </a:r>
            <a:r>
              <a:rPr lang="hu-HU" sz="2400" dirty="0" err="1">
                <a:solidFill>
                  <a:srgbClr val="003366"/>
                </a:solidFill>
                <a:latin typeface="Calibri" pitchFamily="34" charset="0"/>
              </a:rPr>
              <a:t>contrary</a:t>
            </a:r>
            <a:r>
              <a:rPr lang="hu-HU" sz="2400" dirty="0">
                <a:solidFill>
                  <a:srgbClr val="003366"/>
                </a:solidFill>
                <a:latin typeface="Calibri" pitchFamily="34" charset="0"/>
              </a:rPr>
              <a:t> </a:t>
            </a:r>
            <a:r>
              <a:rPr lang="hu-HU" sz="2400" dirty="0" err="1">
                <a:solidFill>
                  <a:srgbClr val="003366"/>
                </a:solidFill>
                <a:latin typeface="Calibri" pitchFamily="34" charset="0"/>
              </a:rPr>
              <a:t>to</a:t>
            </a:r>
            <a:r>
              <a:rPr lang="hu-HU" sz="2400" dirty="0">
                <a:solidFill>
                  <a:srgbClr val="003366"/>
                </a:solidFill>
                <a:latin typeface="Calibri" pitchFamily="34" charset="0"/>
              </a:rPr>
              <a:t> </a:t>
            </a:r>
            <a:r>
              <a:rPr lang="hu-HU" sz="2400" dirty="0" err="1">
                <a:solidFill>
                  <a:srgbClr val="003366"/>
                </a:solidFill>
                <a:latin typeface="Calibri" pitchFamily="34" charset="0"/>
              </a:rPr>
              <a:t>the</a:t>
            </a:r>
            <a:r>
              <a:rPr lang="hu-HU" sz="2400" dirty="0">
                <a:solidFill>
                  <a:srgbClr val="003366"/>
                </a:solidFill>
                <a:latin typeface="Calibri" pitchFamily="34" charset="0"/>
              </a:rPr>
              <a:t> </a:t>
            </a:r>
            <a:r>
              <a:rPr lang="hu-HU" sz="2400" dirty="0" err="1">
                <a:solidFill>
                  <a:srgbClr val="003366"/>
                </a:solidFill>
                <a:latin typeface="Calibri" pitchFamily="34" charset="0"/>
              </a:rPr>
              <a:t>posterior</a:t>
            </a:r>
            <a:r>
              <a:rPr lang="hu-HU" sz="2400" dirty="0">
                <a:solidFill>
                  <a:srgbClr val="003366"/>
                </a:solidFill>
                <a:latin typeface="Calibri" pitchFamily="34" charset="0"/>
              </a:rPr>
              <a:t> part of </a:t>
            </a:r>
            <a:r>
              <a:rPr lang="hu-HU" sz="2400" dirty="0" err="1">
                <a:solidFill>
                  <a:srgbClr val="003366"/>
                </a:solidFill>
                <a:latin typeface="Calibri" pitchFamily="34" charset="0"/>
              </a:rPr>
              <a:t>the</a:t>
            </a:r>
            <a:r>
              <a:rPr lang="hu-HU" sz="2400" dirty="0">
                <a:solidFill>
                  <a:srgbClr val="003366"/>
                </a:solidFill>
                <a:latin typeface="Calibri" pitchFamily="34" charset="0"/>
              </a:rPr>
              <a:t> CNS (</a:t>
            </a:r>
            <a:r>
              <a:rPr lang="hu-HU" sz="2400" dirty="0" err="1">
                <a:solidFill>
                  <a:srgbClr val="003366"/>
                </a:solidFill>
                <a:latin typeface="Calibri" pitchFamily="34" charset="0"/>
              </a:rPr>
              <a:t>spinal</a:t>
            </a:r>
            <a:r>
              <a:rPr lang="hu-HU" sz="2400" dirty="0">
                <a:solidFill>
                  <a:srgbClr val="003366"/>
                </a:solidFill>
                <a:latin typeface="Calibri" pitchFamily="34" charset="0"/>
              </a:rPr>
              <a:t> </a:t>
            </a:r>
            <a:r>
              <a:rPr lang="hu-HU" sz="2400" dirty="0" err="1">
                <a:solidFill>
                  <a:srgbClr val="003366"/>
                </a:solidFill>
                <a:latin typeface="Calibri" pitchFamily="34" charset="0"/>
              </a:rPr>
              <a:t>cord</a:t>
            </a:r>
            <a:r>
              <a:rPr lang="hu-HU" sz="2400" dirty="0">
                <a:solidFill>
                  <a:srgbClr val="003366"/>
                </a:solidFill>
                <a:latin typeface="Calibri" pitchFamily="34" charset="0"/>
              </a:rPr>
              <a:t>). </a:t>
            </a:r>
          </a:p>
          <a:p>
            <a:pPr algn="l"/>
            <a:endParaRPr lang="hu-HU" sz="2400" dirty="0">
              <a:solidFill>
                <a:srgbClr val="003366"/>
              </a:solidFill>
              <a:latin typeface="Calibri" pitchFamily="34" charset="0"/>
            </a:endParaRPr>
          </a:p>
          <a:p>
            <a:pPr algn="l"/>
            <a:r>
              <a:rPr lang="hu-HU" sz="2400" dirty="0" err="1">
                <a:solidFill>
                  <a:srgbClr val="003366"/>
                </a:solidFill>
                <a:latin typeface="Calibri" pitchFamily="34" charset="0"/>
              </a:rPr>
              <a:t>Important</a:t>
            </a:r>
            <a:r>
              <a:rPr lang="hu-HU" sz="2400" dirty="0">
                <a:solidFill>
                  <a:srgbClr val="003366"/>
                </a:solidFill>
                <a:latin typeface="Calibri" pitchFamily="34" charset="0"/>
              </a:rPr>
              <a:t> regulator is </a:t>
            </a:r>
            <a:r>
              <a:rPr lang="hu-HU" sz="2400" dirty="0" err="1">
                <a:solidFill>
                  <a:srgbClr val="003366"/>
                </a:solidFill>
                <a:latin typeface="Calibri" pitchFamily="34" charset="0"/>
              </a:rPr>
              <a:t>the</a:t>
            </a:r>
            <a:r>
              <a:rPr lang="hu-HU" sz="2400" dirty="0">
                <a:solidFill>
                  <a:srgbClr val="003366"/>
                </a:solidFill>
                <a:latin typeface="Calibri" pitchFamily="34" charset="0"/>
              </a:rPr>
              <a:t> </a:t>
            </a:r>
            <a:r>
              <a:rPr lang="hu-HU" sz="2400" dirty="0" err="1">
                <a:solidFill>
                  <a:srgbClr val="003366"/>
                </a:solidFill>
                <a:latin typeface="Calibri" pitchFamily="34" charset="0"/>
              </a:rPr>
              <a:t>neural</a:t>
            </a:r>
            <a:r>
              <a:rPr lang="hu-HU" sz="2400" dirty="0">
                <a:solidFill>
                  <a:srgbClr val="003366"/>
                </a:solidFill>
                <a:latin typeface="Calibri" pitchFamily="34" charset="0"/>
              </a:rPr>
              <a:t> </a:t>
            </a:r>
            <a:r>
              <a:rPr lang="hu-HU" sz="2400" dirty="0" err="1">
                <a:solidFill>
                  <a:srgbClr val="003366"/>
                </a:solidFill>
                <a:latin typeface="Calibri" pitchFamily="34" charset="0"/>
              </a:rPr>
              <a:t>crest</a:t>
            </a:r>
            <a:r>
              <a:rPr lang="hu-HU" sz="2400" dirty="0">
                <a:solidFill>
                  <a:srgbClr val="003366"/>
                </a:solidFill>
                <a:latin typeface="Calibri" pitchFamily="34" charset="0"/>
              </a:rPr>
              <a:t> </a:t>
            </a:r>
            <a:r>
              <a:rPr lang="hu-HU" sz="2400" dirty="0" err="1">
                <a:solidFill>
                  <a:srgbClr val="003366"/>
                </a:solidFill>
                <a:latin typeface="Calibri" pitchFamily="34" charset="0"/>
              </a:rPr>
              <a:t>also</a:t>
            </a:r>
            <a:r>
              <a:rPr lang="hu-HU" sz="2400" dirty="0">
                <a:solidFill>
                  <a:srgbClr val="003366"/>
                </a:solidFill>
                <a:latin typeface="Calibri" pitchFamily="34" charset="0"/>
              </a:rPr>
              <a:t> </a:t>
            </a:r>
            <a:r>
              <a:rPr lang="hu-HU" sz="2400" dirty="0" err="1">
                <a:solidFill>
                  <a:srgbClr val="003366"/>
                </a:solidFill>
                <a:latin typeface="Calibri" pitchFamily="34" charset="0"/>
              </a:rPr>
              <a:t>which</a:t>
            </a:r>
            <a:r>
              <a:rPr lang="hu-HU" sz="2400" dirty="0">
                <a:solidFill>
                  <a:srgbClr val="003366"/>
                </a:solidFill>
                <a:latin typeface="Calibri" pitchFamily="34" charset="0"/>
              </a:rPr>
              <a:t> </a:t>
            </a:r>
            <a:r>
              <a:rPr lang="hu-HU" sz="2400" dirty="0" err="1">
                <a:solidFill>
                  <a:srgbClr val="003366"/>
                </a:solidFill>
                <a:latin typeface="Calibri" pitchFamily="34" charset="0"/>
              </a:rPr>
              <a:t>patterns</a:t>
            </a:r>
            <a:r>
              <a:rPr lang="hu-HU" sz="2400" dirty="0">
                <a:solidFill>
                  <a:srgbClr val="003366"/>
                </a:solidFill>
                <a:latin typeface="Calibri" pitchFamily="34" charset="0"/>
              </a:rPr>
              <a:t> </a:t>
            </a:r>
            <a:r>
              <a:rPr lang="hu-HU" sz="2400" dirty="0" err="1">
                <a:solidFill>
                  <a:srgbClr val="003366"/>
                </a:solidFill>
                <a:latin typeface="Calibri" pitchFamily="34" charset="0"/>
              </a:rPr>
              <a:t>the</a:t>
            </a:r>
            <a:r>
              <a:rPr lang="hu-HU" sz="2400" dirty="0">
                <a:solidFill>
                  <a:srgbClr val="003366"/>
                </a:solidFill>
                <a:latin typeface="Calibri" pitchFamily="34" charset="0"/>
              </a:rPr>
              <a:t> </a:t>
            </a:r>
            <a:r>
              <a:rPr lang="hu-HU" sz="2400" dirty="0" err="1">
                <a:solidFill>
                  <a:srgbClr val="003366"/>
                </a:solidFill>
                <a:latin typeface="Calibri" pitchFamily="34" charset="0"/>
              </a:rPr>
              <a:t>scull</a:t>
            </a:r>
            <a:r>
              <a:rPr lang="hu-HU" sz="2400" dirty="0">
                <a:solidFill>
                  <a:srgbClr val="003366"/>
                </a:solidFill>
                <a:latin typeface="Calibri" pitchFamily="34" charset="0"/>
              </a:rPr>
              <a:t>, </a:t>
            </a:r>
            <a:r>
              <a:rPr lang="hu-HU" sz="2400" dirty="0" err="1">
                <a:solidFill>
                  <a:srgbClr val="003366"/>
                </a:solidFill>
                <a:latin typeface="Calibri" pitchFamily="34" charset="0"/>
              </a:rPr>
              <a:t>cranial</a:t>
            </a:r>
            <a:r>
              <a:rPr lang="hu-HU" sz="2400" dirty="0">
                <a:solidFill>
                  <a:srgbClr val="003366"/>
                </a:solidFill>
                <a:latin typeface="Calibri" pitchFamily="34" charset="0"/>
              </a:rPr>
              <a:t> </a:t>
            </a:r>
            <a:r>
              <a:rPr lang="hu-HU" sz="2400" dirty="0" err="1">
                <a:solidFill>
                  <a:srgbClr val="003366"/>
                </a:solidFill>
                <a:latin typeface="Calibri" pitchFamily="34" charset="0"/>
              </a:rPr>
              <a:t>nerves</a:t>
            </a:r>
            <a:r>
              <a:rPr lang="hu-HU" sz="2400" dirty="0">
                <a:solidFill>
                  <a:srgbClr val="003366"/>
                </a:solidFill>
                <a:latin typeface="Calibri" pitchFamily="34" charset="0"/>
              </a:rPr>
              <a:t> and </a:t>
            </a:r>
            <a:r>
              <a:rPr lang="hu-HU" sz="2400" dirty="0" err="1">
                <a:solidFill>
                  <a:srgbClr val="003366"/>
                </a:solidFill>
                <a:latin typeface="Calibri" pitchFamily="34" charset="0"/>
              </a:rPr>
              <a:t>head</a:t>
            </a:r>
            <a:r>
              <a:rPr lang="hu-HU" sz="2400" dirty="0">
                <a:solidFill>
                  <a:srgbClr val="003366"/>
                </a:solidFill>
                <a:latin typeface="Calibri" pitchFamily="34" charset="0"/>
              </a:rPr>
              <a:t> </a:t>
            </a:r>
            <a:r>
              <a:rPr lang="hu-HU" sz="2400" dirty="0" err="1">
                <a:solidFill>
                  <a:srgbClr val="003366"/>
                </a:solidFill>
                <a:latin typeface="Calibri" pitchFamily="34" charset="0"/>
              </a:rPr>
              <a:t>muscles</a:t>
            </a:r>
            <a:r>
              <a:rPr lang="hu-HU" sz="2400" dirty="0">
                <a:solidFill>
                  <a:srgbClr val="003366"/>
                </a:solidFill>
                <a:latin typeface="Calibri" pitchFamily="34" charset="0"/>
              </a:rPr>
              <a:t>.</a:t>
            </a:r>
          </a:p>
          <a:p>
            <a:pPr algn="l"/>
            <a:endParaRPr lang="hu-HU" sz="2400" dirty="0">
              <a:solidFill>
                <a:srgbClr val="003366"/>
              </a:solidFill>
              <a:latin typeface="Calibri"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Text Box 4"/>
          <p:cNvSpPr txBox="1">
            <a:spLocks noChangeArrowheads="1"/>
          </p:cNvSpPr>
          <p:nvPr/>
        </p:nvSpPr>
        <p:spPr bwMode="auto">
          <a:xfrm>
            <a:off x="971550" y="2060848"/>
            <a:ext cx="7127875" cy="2676525"/>
          </a:xfrm>
          <a:prstGeom prst="rect">
            <a:avLst/>
          </a:prstGeom>
          <a:noFill/>
          <a:ln w="9525">
            <a:noFill/>
            <a:miter lim="800000"/>
            <a:headEnd/>
            <a:tailEnd/>
          </a:ln>
        </p:spPr>
        <p:txBody>
          <a:bodyPr>
            <a:spAutoFit/>
          </a:bodyPr>
          <a:lstStyle/>
          <a:p>
            <a:pPr eaLnBrk="0" hangingPunct="0"/>
            <a:r>
              <a:rPr lang="hu-HU" sz="2400" dirty="0" err="1">
                <a:solidFill>
                  <a:srgbClr val="FF0000"/>
                </a:solidFill>
                <a:latin typeface="Calibri" pitchFamily="34" charset="0"/>
              </a:rPr>
              <a:t>Specification</a:t>
            </a:r>
            <a:r>
              <a:rPr lang="hu-HU" sz="2400" dirty="0">
                <a:solidFill>
                  <a:srgbClr val="FF0000"/>
                </a:solidFill>
                <a:latin typeface="Calibri" pitchFamily="34" charset="0"/>
              </a:rPr>
              <a:t> of </a:t>
            </a:r>
            <a:r>
              <a:rPr lang="hu-HU" sz="2400" dirty="0" err="1">
                <a:solidFill>
                  <a:srgbClr val="FF0000"/>
                </a:solidFill>
                <a:latin typeface="Calibri" pitchFamily="34" charset="0"/>
              </a:rPr>
              <a:t>the</a:t>
            </a:r>
            <a:r>
              <a:rPr lang="hu-HU" sz="2400" dirty="0">
                <a:solidFill>
                  <a:srgbClr val="FF0000"/>
                </a:solidFill>
                <a:latin typeface="Calibri" pitchFamily="34" charset="0"/>
              </a:rPr>
              <a:t> </a:t>
            </a:r>
            <a:r>
              <a:rPr lang="hu-HU" sz="2400" dirty="0" err="1">
                <a:solidFill>
                  <a:srgbClr val="FF0000"/>
                </a:solidFill>
                <a:latin typeface="Calibri" pitchFamily="34" charset="0"/>
              </a:rPr>
              <a:t>dorso-ventral</a:t>
            </a:r>
            <a:r>
              <a:rPr lang="hu-HU" sz="2400" dirty="0">
                <a:solidFill>
                  <a:srgbClr val="FF0000"/>
                </a:solidFill>
                <a:latin typeface="Calibri" pitchFamily="34" charset="0"/>
              </a:rPr>
              <a:t> </a:t>
            </a:r>
            <a:r>
              <a:rPr lang="hu-HU" sz="2400" dirty="0" err="1">
                <a:solidFill>
                  <a:srgbClr val="FF0000"/>
                </a:solidFill>
                <a:latin typeface="Calibri" pitchFamily="34" charset="0"/>
              </a:rPr>
              <a:t>axis</a:t>
            </a:r>
            <a:endParaRPr lang="hu-HU" sz="2400" dirty="0">
              <a:solidFill>
                <a:srgbClr val="FF0000"/>
              </a:solidFill>
              <a:latin typeface="Calibri" pitchFamily="34" charset="0"/>
            </a:endParaRPr>
          </a:p>
          <a:p>
            <a:pPr eaLnBrk="0" hangingPunct="0"/>
            <a:endParaRPr lang="hu-HU" sz="2400" dirty="0">
              <a:solidFill>
                <a:srgbClr val="006699"/>
              </a:solidFill>
              <a:latin typeface="Calibri" pitchFamily="34" charset="0"/>
            </a:endParaRPr>
          </a:p>
          <a:p>
            <a:pPr eaLnBrk="0" hangingPunct="0"/>
            <a:endParaRPr lang="hu-HU" sz="2400" dirty="0">
              <a:solidFill>
                <a:srgbClr val="006699"/>
              </a:solidFill>
              <a:latin typeface="Calibri" pitchFamily="34" charset="0"/>
            </a:endParaRPr>
          </a:p>
          <a:p>
            <a:pPr algn="l" eaLnBrk="0" hangingPunct="0"/>
            <a:endParaRPr lang="hu-HU" sz="2400" dirty="0">
              <a:solidFill>
                <a:srgbClr val="006699"/>
              </a:solidFill>
              <a:latin typeface="Calibri" pitchFamily="34" charset="0"/>
            </a:endParaRPr>
          </a:p>
          <a:p>
            <a:pPr eaLnBrk="0" hangingPunct="0"/>
            <a:r>
              <a:rPr lang="hu-HU" sz="2400" dirty="0" err="1">
                <a:solidFill>
                  <a:srgbClr val="006699"/>
                </a:solidFill>
                <a:latin typeface="Calibri" pitchFamily="34" charset="0"/>
              </a:rPr>
              <a:t>Signals</a:t>
            </a:r>
            <a:r>
              <a:rPr lang="hu-HU" sz="2400" dirty="0">
                <a:solidFill>
                  <a:srgbClr val="006699"/>
                </a:solidFill>
                <a:latin typeface="Calibri" pitchFamily="34" charset="0"/>
              </a:rPr>
              <a:t> </a:t>
            </a:r>
            <a:r>
              <a:rPr lang="hu-HU" sz="2400" dirty="0" err="1">
                <a:solidFill>
                  <a:srgbClr val="006699"/>
                </a:solidFill>
                <a:latin typeface="Calibri" pitchFamily="34" charset="0"/>
              </a:rPr>
              <a:t>from</a:t>
            </a:r>
            <a:r>
              <a:rPr lang="hu-HU" sz="2400" dirty="0">
                <a:solidFill>
                  <a:srgbClr val="006699"/>
                </a:solidFill>
                <a:latin typeface="Calibri" pitchFamily="34" charset="0"/>
              </a:rPr>
              <a:t> </a:t>
            </a:r>
            <a:r>
              <a:rPr lang="hu-HU" sz="2400" dirty="0" err="1">
                <a:solidFill>
                  <a:srgbClr val="006699"/>
                </a:solidFill>
                <a:latin typeface="Calibri" pitchFamily="34" charset="0"/>
              </a:rPr>
              <a:t>the</a:t>
            </a:r>
            <a:r>
              <a:rPr lang="hu-HU" sz="2400" dirty="0">
                <a:solidFill>
                  <a:srgbClr val="006699"/>
                </a:solidFill>
                <a:latin typeface="Calibri" pitchFamily="34" charset="0"/>
              </a:rPr>
              <a:t> </a:t>
            </a:r>
            <a:r>
              <a:rPr lang="hu-HU" sz="2400" dirty="0" err="1">
                <a:solidFill>
                  <a:srgbClr val="006699"/>
                </a:solidFill>
                <a:latin typeface="Calibri" pitchFamily="34" charset="0"/>
              </a:rPr>
              <a:t>ectoderm</a:t>
            </a:r>
            <a:r>
              <a:rPr lang="hu-HU" sz="2400" dirty="0">
                <a:solidFill>
                  <a:srgbClr val="006699"/>
                </a:solidFill>
                <a:latin typeface="Calibri" pitchFamily="34" charset="0"/>
              </a:rPr>
              <a:t> and </a:t>
            </a:r>
            <a:r>
              <a:rPr lang="hu-HU" sz="2400" dirty="0" err="1">
                <a:solidFill>
                  <a:srgbClr val="006699"/>
                </a:solidFill>
                <a:latin typeface="Calibri" pitchFamily="34" charset="0"/>
              </a:rPr>
              <a:t>notochord</a:t>
            </a:r>
            <a:endParaRPr lang="hu-HU" sz="2400" dirty="0">
              <a:solidFill>
                <a:srgbClr val="006699"/>
              </a:solidFill>
              <a:latin typeface="Calibri" pitchFamily="34" charset="0"/>
            </a:endParaRPr>
          </a:p>
          <a:p>
            <a:pPr algn="l" eaLnBrk="0" hangingPunct="0"/>
            <a:endParaRPr lang="hu-HU" sz="2400" dirty="0">
              <a:solidFill>
                <a:srgbClr val="006699"/>
              </a:solidFill>
              <a:latin typeface="Calibri" pitchFamily="34" charset="0"/>
            </a:endParaRPr>
          </a:p>
          <a:p>
            <a:pPr algn="l" eaLnBrk="0" hangingPunct="0"/>
            <a:endParaRPr lang="hu-HU" sz="2400" dirty="0">
              <a:solidFill>
                <a:srgbClr val="006699"/>
              </a:solidFill>
              <a:latin typeface="Calibri"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2" descr="C:\oktatás\neurodevelopment\morfogenezis1.bmp"/>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1423988" y="1000125"/>
            <a:ext cx="6396037" cy="5507038"/>
          </a:xfrm>
          <a:prstGeom prst="rect">
            <a:avLst/>
          </a:prstGeom>
          <a:noFill/>
          <a:ln w="9525">
            <a:noFill/>
            <a:miter lim="800000"/>
            <a:headEnd/>
            <a:tailEnd/>
          </a:ln>
        </p:spPr>
      </p:pic>
      <p:sp>
        <p:nvSpPr>
          <p:cNvPr id="67587" name="Text Box 3"/>
          <p:cNvSpPr txBox="1">
            <a:spLocks noChangeArrowheads="1"/>
          </p:cNvSpPr>
          <p:nvPr/>
        </p:nvSpPr>
        <p:spPr bwMode="auto">
          <a:xfrm>
            <a:off x="1790700" y="4165600"/>
            <a:ext cx="1028700" cy="431800"/>
          </a:xfrm>
          <a:prstGeom prst="rect">
            <a:avLst/>
          </a:prstGeom>
          <a:noFill/>
          <a:ln w="9525">
            <a:noFill/>
            <a:miter lim="800000"/>
            <a:headEnd/>
            <a:tailEnd/>
          </a:ln>
        </p:spPr>
        <p:txBody>
          <a:bodyPr/>
          <a:lstStyle/>
          <a:p>
            <a:pPr eaLnBrk="0" hangingPunct="0"/>
            <a:r>
              <a:rPr lang="hu-HU" sz="1200" b="1">
                <a:solidFill>
                  <a:schemeClr val="accent2"/>
                </a:solidFill>
                <a:latin typeface="Calibri" pitchFamily="34" charset="0"/>
              </a:rPr>
              <a:t>notochord</a:t>
            </a:r>
          </a:p>
        </p:txBody>
      </p:sp>
      <p:sp>
        <p:nvSpPr>
          <p:cNvPr id="67588" name="Text Box 4"/>
          <p:cNvSpPr txBox="1">
            <a:spLocks noChangeArrowheads="1"/>
          </p:cNvSpPr>
          <p:nvPr/>
        </p:nvSpPr>
        <p:spPr bwMode="auto">
          <a:xfrm>
            <a:off x="876300" y="3873500"/>
            <a:ext cx="863600" cy="330200"/>
          </a:xfrm>
          <a:prstGeom prst="rect">
            <a:avLst/>
          </a:prstGeom>
          <a:noFill/>
          <a:ln w="9525">
            <a:noFill/>
            <a:miter lim="800000"/>
            <a:headEnd/>
            <a:tailEnd/>
          </a:ln>
        </p:spPr>
        <p:txBody>
          <a:bodyPr/>
          <a:lstStyle/>
          <a:p>
            <a:pPr eaLnBrk="0" hangingPunct="0"/>
            <a:r>
              <a:rPr lang="hu-HU" sz="1200" b="1">
                <a:solidFill>
                  <a:schemeClr val="accent2"/>
                </a:solidFill>
                <a:latin typeface="Calibri" pitchFamily="34" charset="0"/>
              </a:rPr>
              <a:t>somite</a:t>
            </a:r>
          </a:p>
        </p:txBody>
      </p:sp>
      <p:sp>
        <p:nvSpPr>
          <p:cNvPr id="67589" name="Text Box 5"/>
          <p:cNvSpPr txBox="1">
            <a:spLocks noChangeArrowheads="1"/>
          </p:cNvSpPr>
          <p:nvPr/>
        </p:nvSpPr>
        <p:spPr bwMode="auto">
          <a:xfrm>
            <a:off x="279400" y="1460500"/>
            <a:ext cx="1143000" cy="444500"/>
          </a:xfrm>
          <a:prstGeom prst="rect">
            <a:avLst/>
          </a:prstGeom>
          <a:noFill/>
          <a:ln w="9525">
            <a:noFill/>
            <a:miter lim="800000"/>
            <a:headEnd/>
            <a:tailEnd/>
          </a:ln>
        </p:spPr>
        <p:txBody>
          <a:bodyPr/>
          <a:lstStyle/>
          <a:p>
            <a:pPr eaLnBrk="0" hangingPunct="0"/>
            <a:r>
              <a:rPr lang="hu-HU" sz="1200" b="1">
                <a:solidFill>
                  <a:schemeClr val="accent2"/>
                </a:solidFill>
                <a:latin typeface="Calibri" pitchFamily="34" charset="0"/>
              </a:rPr>
              <a:t>ectoderm</a:t>
            </a:r>
          </a:p>
        </p:txBody>
      </p:sp>
      <p:sp>
        <p:nvSpPr>
          <p:cNvPr id="67590" name="Text Box 6"/>
          <p:cNvSpPr txBox="1">
            <a:spLocks noChangeArrowheads="1"/>
          </p:cNvSpPr>
          <p:nvPr/>
        </p:nvSpPr>
        <p:spPr bwMode="auto">
          <a:xfrm>
            <a:off x="2806700" y="1016000"/>
            <a:ext cx="1397000" cy="304800"/>
          </a:xfrm>
          <a:prstGeom prst="rect">
            <a:avLst/>
          </a:prstGeom>
          <a:noFill/>
          <a:ln w="9525">
            <a:noFill/>
            <a:miter lim="800000"/>
            <a:headEnd/>
            <a:tailEnd/>
          </a:ln>
        </p:spPr>
        <p:txBody>
          <a:bodyPr/>
          <a:lstStyle/>
          <a:p>
            <a:pPr eaLnBrk="0" hangingPunct="0"/>
            <a:r>
              <a:rPr lang="hu-HU" sz="1200" b="1">
                <a:solidFill>
                  <a:schemeClr val="accent2"/>
                </a:solidFill>
                <a:latin typeface="Calibri" pitchFamily="34" charset="0"/>
              </a:rPr>
              <a:t>neuroectoderm</a:t>
            </a:r>
          </a:p>
        </p:txBody>
      </p:sp>
      <p:sp>
        <p:nvSpPr>
          <p:cNvPr id="67591" name="Line 7"/>
          <p:cNvSpPr>
            <a:spLocks noChangeShapeType="1"/>
          </p:cNvSpPr>
          <p:nvPr/>
        </p:nvSpPr>
        <p:spPr bwMode="auto">
          <a:xfrm flipV="1">
            <a:off x="2387600" y="2857500"/>
            <a:ext cx="0" cy="2794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592" name="Line 8"/>
          <p:cNvSpPr>
            <a:spLocks noChangeShapeType="1"/>
          </p:cNvSpPr>
          <p:nvPr/>
        </p:nvSpPr>
        <p:spPr bwMode="auto">
          <a:xfrm flipV="1">
            <a:off x="2603500" y="4051300"/>
            <a:ext cx="444500" cy="2794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593" name="Line 9"/>
          <p:cNvSpPr>
            <a:spLocks noChangeShapeType="1"/>
          </p:cNvSpPr>
          <p:nvPr/>
        </p:nvSpPr>
        <p:spPr bwMode="auto">
          <a:xfrm>
            <a:off x="1244600" y="1816100"/>
            <a:ext cx="584200" cy="3810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594" name="Line 10"/>
          <p:cNvSpPr>
            <a:spLocks noChangeShapeType="1"/>
          </p:cNvSpPr>
          <p:nvPr/>
        </p:nvSpPr>
        <p:spPr bwMode="auto">
          <a:xfrm flipH="1">
            <a:off x="2247900" y="1270000"/>
            <a:ext cx="88900" cy="4572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595" name="Text Box 11"/>
          <p:cNvSpPr txBox="1">
            <a:spLocks noChangeArrowheads="1"/>
          </p:cNvSpPr>
          <p:nvPr/>
        </p:nvSpPr>
        <p:spPr bwMode="auto">
          <a:xfrm>
            <a:off x="6946900" y="1092200"/>
            <a:ext cx="914400" cy="381000"/>
          </a:xfrm>
          <a:prstGeom prst="rect">
            <a:avLst/>
          </a:prstGeom>
          <a:noFill/>
          <a:ln w="9525">
            <a:noFill/>
            <a:miter lim="800000"/>
            <a:headEnd/>
            <a:tailEnd/>
          </a:ln>
        </p:spPr>
        <p:txBody>
          <a:bodyPr/>
          <a:lstStyle/>
          <a:p>
            <a:pPr eaLnBrk="0" hangingPunct="0"/>
            <a:r>
              <a:rPr lang="hu-HU" sz="1200" b="1">
                <a:solidFill>
                  <a:schemeClr val="accent2"/>
                </a:solidFill>
                <a:latin typeface="Calibri" pitchFamily="34" charset="0"/>
              </a:rPr>
              <a:t>neural tube</a:t>
            </a:r>
          </a:p>
        </p:txBody>
      </p:sp>
      <p:sp>
        <p:nvSpPr>
          <p:cNvPr id="67596" name="Text Box 12"/>
          <p:cNvSpPr txBox="1">
            <a:spLocks noChangeArrowheads="1"/>
          </p:cNvSpPr>
          <p:nvPr/>
        </p:nvSpPr>
        <p:spPr bwMode="auto">
          <a:xfrm>
            <a:off x="1879600" y="1016000"/>
            <a:ext cx="952500" cy="330200"/>
          </a:xfrm>
          <a:prstGeom prst="rect">
            <a:avLst/>
          </a:prstGeom>
          <a:noFill/>
          <a:ln w="9525">
            <a:noFill/>
            <a:miter lim="800000"/>
            <a:headEnd/>
            <a:tailEnd/>
          </a:ln>
        </p:spPr>
        <p:txBody>
          <a:bodyPr/>
          <a:lstStyle/>
          <a:p>
            <a:pPr eaLnBrk="0" hangingPunct="0"/>
            <a:r>
              <a:rPr lang="hu-HU" sz="1200" b="1">
                <a:solidFill>
                  <a:schemeClr val="accent2"/>
                </a:solidFill>
                <a:latin typeface="Calibri" pitchFamily="34" charset="0"/>
              </a:rPr>
              <a:t>neural crest</a:t>
            </a:r>
          </a:p>
        </p:txBody>
      </p:sp>
      <p:sp>
        <p:nvSpPr>
          <p:cNvPr id="67597" name="Text Box 13"/>
          <p:cNvSpPr txBox="1">
            <a:spLocks noChangeArrowheads="1"/>
          </p:cNvSpPr>
          <p:nvPr/>
        </p:nvSpPr>
        <p:spPr bwMode="auto">
          <a:xfrm>
            <a:off x="939800" y="1104900"/>
            <a:ext cx="977900" cy="342900"/>
          </a:xfrm>
          <a:prstGeom prst="rect">
            <a:avLst/>
          </a:prstGeom>
          <a:noFill/>
          <a:ln w="9525">
            <a:noFill/>
            <a:miter lim="800000"/>
            <a:headEnd/>
            <a:tailEnd/>
          </a:ln>
        </p:spPr>
        <p:txBody>
          <a:bodyPr/>
          <a:lstStyle/>
          <a:p>
            <a:pPr eaLnBrk="0" hangingPunct="0"/>
            <a:r>
              <a:rPr lang="hu-HU" sz="1200" b="1">
                <a:solidFill>
                  <a:schemeClr val="accent2"/>
                </a:solidFill>
                <a:latin typeface="Calibri" pitchFamily="34" charset="0"/>
              </a:rPr>
              <a:t>placod</a:t>
            </a:r>
          </a:p>
        </p:txBody>
      </p:sp>
      <p:sp>
        <p:nvSpPr>
          <p:cNvPr id="67598" name="Line 14"/>
          <p:cNvSpPr>
            <a:spLocks noChangeShapeType="1"/>
          </p:cNvSpPr>
          <p:nvPr/>
        </p:nvSpPr>
        <p:spPr bwMode="auto">
          <a:xfrm>
            <a:off x="1422400" y="1333500"/>
            <a:ext cx="596900" cy="5842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599" name="Line 15"/>
          <p:cNvSpPr>
            <a:spLocks noChangeShapeType="1"/>
          </p:cNvSpPr>
          <p:nvPr/>
        </p:nvSpPr>
        <p:spPr bwMode="auto">
          <a:xfrm>
            <a:off x="3378200" y="1231900"/>
            <a:ext cx="25400" cy="6223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600" name="Line 16"/>
          <p:cNvSpPr>
            <a:spLocks noChangeShapeType="1"/>
          </p:cNvSpPr>
          <p:nvPr/>
        </p:nvSpPr>
        <p:spPr bwMode="auto">
          <a:xfrm flipV="1">
            <a:off x="1600200" y="3708400"/>
            <a:ext cx="838200" cy="2540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601" name="Text Box 17"/>
          <p:cNvSpPr txBox="1">
            <a:spLocks noChangeArrowheads="1"/>
          </p:cNvSpPr>
          <p:nvPr/>
        </p:nvSpPr>
        <p:spPr bwMode="auto">
          <a:xfrm>
            <a:off x="5054600" y="977900"/>
            <a:ext cx="952500" cy="266700"/>
          </a:xfrm>
          <a:prstGeom prst="rect">
            <a:avLst/>
          </a:prstGeom>
          <a:noFill/>
          <a:ln w="9525">
            <a:noFill/>
            <a:miter lim="800000"/>
            <a:headEnd/>
            <a:tailEnd/>
          </a:ln>
        </p:spPr>
        <p:txBody>
          <a:bodyPr/>
          <a:lstStyle/>
          <a:p>
            <a:pPr eaLnBrk="0" hangingPunct="0"/>
            <a:r>
              <a:rPr lang="hu-HU" sz="1200" b="1">
                <a:solidFill>
                  <a:schemeClr val="accent2"/>
                </a:solidFill>
                <a:latin typeface="Calibri" pitchFamily="34" charset="0"/>
              </a:rPr>
              <a:t>n. crest</a:t>
            </a:r>
          </a:p>
        </p:txBody>
      </p:sp>
      <p:sp>
        <p:nvSpPr>
          <p:cNvPr id="67602" name="Line 18"/>
          <p:cNvSpPr>
            <a:spLocks noChangeShapeType="1"/>
          </p:cNvSpPr>
          <p:nvPr/>
        </p:nvSpPr>
        <p:spPr bwMode="auto">
          <a:xfrm flipH="1">
            <a:off x="6337300" y="1295400"/>
            <a:ext cx="825500" cy="8382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603" name="Text Box 19"/>
          <p:cNvSpPr txBox="1">
            <a:spLocks noChangeArrowheads="1"/>
          </p:cNvSpPr>
          <p:nvPr/>
        </p:nvSpPr>
        <p:spPr bwMode="auto">
          <a:xfrm>
            <a:off x="4267200" y="1244600"/>
            <a:ext cx="889000" cy="342900"/>
          </a:xfrm>
          <a:prstGeom prst="rect">
            <a:avLst/>
          </a:prstGeom>
          <a:noFill/>
          <a:ln w="9525">
            <a:noFill/>
            <a:miter lim="800000"/>
            <a:headEnd/>
            <a:tailEnd/>
          </a:ln>
        </p:spPr>
        <p:txBody>
          <a:bodyPr/>
          <a:lstStyle/>
          <a:p>
            <a:pPr eaLnBrk="0" hangingPunct="0"/>
            <a:r>
              <a:rPr lang="hu-HU" sz="1200" b="1">
                <a:solidFill>
                  <a:schemeClr val="accent2"/>
                </a:solidFill>
                <a:latin typeface="Calibri" pitchFamily="34" charset="0"/>
              </a:rPr>
              <a:t>placod</a:t>
            </a:r>
          </a:p>
        </p:txBody>
      </p:sp>
      <p:sp>
        <p:nvSpPr>
          <p:cNvPr id="67604" name="Line 20"/>
          <p:cNvSpPr>
            <a:spLocks noChangeShapeType="1"/>
          </p:cNvSpPr>
          <p:nvPr/>
        </p:nvSpPr>
        <p:spPr bwMode="auto">
          <a:xfrm>
            <a:off x="4953000" y="1422400"/>
            <a:ext cx="800100" cy="1524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605" name="Text Box 22"/>
          <p:cNvSpPr txBox="1">
            <a:spLocks noChangeArrowheads="1"/>
          </p:cNvSpPr>
          <p:nvPr/>
        </p:nvSpPr>
        <p:spPr bwMode="auto">
          <a:xfrm>
            <a:off x="7061200" y="5791200"/>
            <a:ext cx="1130300" cy="355600"/>
          </a:xfrm>
          <a:prstGeom prst="rect">
            <a:avLst/>
          </a:prstGeom>
          <a:noFill/>
          <a:ln w="9525">
            <a:noFill/>
            <a:miter lim="800000"/>
            <a:headEnd/>
            <a:tailEnd/>
          </a:ln>
        </p:spPr>
        <p:txBody>
          <a:bodyPr/>
          <a:lstStyle/>
          <a:p>
            <a:pPr eaLnBrk="0" hangingPunct="0"/>
            <a:r>
              <a:rPr lang="hu-HU" sz="1200" b="1" dirty="0" err="1">
                <a:solidFill>
                  <a:schemeClr val="accent2"/>
                </a:solidFill>
                <a:latin typeface="Calibri" pitchFamily="34" charset="0"/>
              </a:rPr>
              <a:t>floor</a:t>
            </a:r>
            <a:r>
              <a:rPr lang="hu-HU" sz="1200" b="1" dirty="0">
                <a:solidFill>
                  <a:schemeClr val="accent2"/>
                </a:solidFill>
                <a:latin typeface="Calibri" pitchFamily="34" charset="0"/>
              </a:rPr>
              <a:t> </a:t>
            </a:r>
            <a:r>
              <a:rPr lang="hu-HU" sz="1200" b="1" dirty="0" err="1">
                <a:solidFill>
                  <a:schemeClr val="accent2"/>
                </a:solidFill>
                <a:latin typeface="Calibri" pitchFamily="34" charset="0"/>
              </a:rPr>
              <a:t>plate</a:t>
            </a:r>
            <a:endParaRPr lang="hu-HU" sz="1200" b="1" dirty="0">
              <a:solidFill>
                <a:schemeClr val="accent2"/>
              </a:solidFill>
              <a:latin typeface="Calibri" pitchFamily="34" charset="0"/>
            </a:endParaRPr>
          </a:p>
        </p:txBody>
      </p:sp>
      <p:sp>
        <p:nvSpPr>
          <p:cNvPr id="67606" name="Text Box 23"/>
          <p:cNvSpPr txBox="1">
            <a:spLocks noChangeArrowheads="1"/>
          </p:cNvSpPr>
          <p:nvPr/>
        </p:nvSpPr>
        <p:spPr bwMode="auto">
          <a:xfrm>
            <a:off x="7213600" y="2984500"/>
            <a:ext cx="1016000" cy="330200"/>
          </a:xfrm>
          <a:prstGeom prst="rect">
            <a:avLst/>
          </a:prstGeom>
          <a:noFill/>
          <a:ln w="9525">
            <a:noFill/>
            <a:miter lim="800000"/>
            <a:headEnd/>
            <a:tailEnd/>
          </a:ln>
        </p:spPr>
        <p:txBody>
          <a:bodyPr/>
          <a:lstStyle/>
          <a:p>
            <a:pPr eaLnBrk="0" hangingPunct="0"/>
            <a:r>
              <a:rPr lang="hu-HU" sz="1200" b="1">
                <a:solidFill>
                  <a:schemeClr val="accent2"/>
                </a:solidFill>
                <a:latin typeface="Calibri" pitchFamily="34" charset="0"/>
              </a:rPr>
              <a:t>roof plate</a:t>
            </a:r>
          </a:p>
        </p:txBody>
      </p:sp>
      <p:sp>
        <p:nvSpPr>
          <p:cNvPr id="67607" name="Line 24"/>
          <p:cNvSpPr>
            <a:spLocks noChangeShapeType="1"/>
          </p:cNvSpPr>
          <p:nvPr/>
        </p:nvSpPr>
        <p:spPr bwMode="auto">
          <a:xfrm flipH="1" flipV="1">
            <a:off x="6438900" y="4470400"/>
            <a:ext cx="1244600" cy="4953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608" name="Line 25"/>
          <p:cNvSpPr>
            <a:spLocks noChangeShapeType="1"/>
          </p:cNvSpPr>
          <p:nvPr/>
        </p:nvSpPr>
        <p:spPr bwMode="auto">
          <a:xfrm flipH="1">
            <a:off x="6273800" y="3187700"/>
            <a:ext cx="990600" cy="4318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609" name="Line 26"/>
          <p:cNvSpPr>
            <a:spLocks noChangeShapeType="1"/>
          </p:cNvSpPr>
          <p:nvPr/>
        </p:nvSpPr>
        <p:spPr bwMode="auto">
          <a:xfrm flipH="1" flipV="1">
            <a:off x="6680200" y="4914900"/>
            <a:ext cx="876300" cy="4953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610" name="Text Box 27"/>
          <p:cNvSpPr txBox="1">
            <a:spLocks noChangeArrowheads="1"/>
          </p:cNvSpPr>
          <p:nvPr/>
        </p:nvSpPr>
        <p:spPr bwMode="auto">
          <a:xfrm>
            <a:off x="4445000" y="6070600"/>
            <a:ext cx="1181100" cy="342900"/>
          </a:xfrm>
          <a:prstGeom prst="rect">
            <a:avLst/>
          </a:prstGeom>
          <a:noFill/>
          <a:ln w="9525">
            <a:noFill/>
            <a:miter lim="800000"/>
            <a:headEnd/>
            <a:tailEnd/>
          </a:ln>
        </p:spPr>
        <p:txBody>
          <a:bodyPr/>
          <a:lstStyle/>
          <a:p>
            <a:pPr eaLnBrk="0" hangingPunct="0"/>
            <a:r>
              <a:rPr lang="hu-HU" sz="1200" b="1">
                <a:solidFill>
                  <a:schemeClr val="accent2"/>
                </a:solidFill>
                <a:latin typeface="Calibri" pitchFamily="34" charset="0"/>
              </a:rPr>
              <a:t>motoneuron</a:t>
            </a:r>
          </a:p>
        </p:txBody>
      </p:sp>
      <p:sp>
        <p:nvSpPr>
          <p:cNvPr id="67611" name="Line 28"/>
          <p:cNvSpPr>
            <a:spLocks noChangeShapeType="1"/>
          </p:cNvSpPr>
          <p:nvPr/>
        </p:nvSpPr>
        <p:spPr bwMode="auto">
          <a:xfrm flipV="1">
            <a:off x="5359400" y="5346700"/>
            <a:ext cx="457200" cy="7366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612" name="Text Box 29"/>
          <p:cNvSpPr txBox="1">
            <a:spLocks noChangeArrowheads="1"/>
          </p:cNvSpPr>
          <p:nvPr/>
        </p:nvSpPr>
        <p:spPr bwMode="auto">
          <a:xfrm>
            <a:off x="4127500" y="2908300"/>
            <a:ext cx="1473200" cy="495300"/>
          </a:xfrm>
          <a:prstGeom prst="rect">
            <a:avLst/>
          </a:prstGeom>
          <a:noFill/>
          <a:ln w="9525">
            <a:noFill/>
            <a:miter lim="800000"/>
            <a:headEnd/>
            <a:tailEnd/>
          </a:ln>
        </p:spPr>
        <p:txBody>
          <a:bodyPr/>
          <a:lstStyle/>
          <a:p>
            <a:pPr eaLnBrk="0" hangingPunct="0"/>
            <a:r>
              <a:rPr lang="hu-HU" sz="1200" b="1">
                <a:solidFill>
                  <a:schemeClr val="accent2"/>
                </a:solidFill>
                <a:latin typeface="Calibri" pitchFamily="34" charset="0"/>
              </a:rPr>
              <a:t>sensory cell</a:t>
            </a:r>
          </a:p>
        </p:txBody>
      </p:sp>
      <p:sp>
        <p:nvSpPr>
          <p:cNvPr id="67613" name="Line 30"/>
          <p:cNvSpPr>
            <a:spLocks noChangeShapeType="1"/>
          </p:cNvSpPr>
          <p:nvPr/>
        </p:nvSpPr>
        <p:spPr bwMode="auto">
          <a:xfrm flipH="1">
            <a:off x="6553200" y="3937000"/>
            <a:ext cx="965200" cy="254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614" name="Text Box 32"/>
          <p:cNvSpPr txBox="1">
            <a:spLocks noChangeArrowheads="1"/>
          </p:cNvSpPr>
          <p:nvPr/>
        </p:nvSpPr>
        <p:spPr bwMode="auto">
          <a:xfrm>
            <a:off x="7372350" y="5321300"/>
            <a:ext cx="1193800" cy="355600"/>
          </a:xfrm>
          <a:prstGeom prst="rect">
            <a:avLst/>
          </a:prstGeom>
          <a:noFill/>
          <a:ln w="9525">
            <a:noFill/>
            <a:miter lim="800000"/>
            <a:headEnd/>
            <a:tailEnd/>
          </a:ln>
        </p:spPr>
        <p:txBody>
          <a:bodyPr/>
          <a:lstStyle/>
          <a:p>
            <a:pPr eaLnBrk="0" hangingPunct="0"/>
            <a:endParaRPr lang="hu-HU" sz="1200" b="1">
              <a:solidFill>
                <a:schemeClr val="accent2"/>
              </a:solidFill>
              <a:latin typeface="Calibri" pitchFamily="34" charset="0"/>
            </a:endParaRPr>
          </a:p>
        </p:txBody>
      </p:sp>
      <p:sp>
        <p:nvSpPr>
          <p:cNvPr id="67615" name="Text Box 33"/>
          <p:cNvSpPr txBox="1">
            <a:spLocks noChangeArrowheads="1"/>
          </p:cNvSpPr>
          <p:nvPr/>
        </p:nvSpPr>
        <p:spPr bwMode="auto">
          <a:xfrm>
            <a:off x="7556500" y="3759200"/>
            <a:ext cx="825500" cy="406400"/>
          </a:xfrm>
          <a:prstGeom prst="rect">
            <a:avLst/>
          </a:prstGeom>
          <a:noFill/>
          <a:ln w="9525">
            <a:noFill/>
            <a:miter lim="800000"/>
            <a:headEnd/>
            <a:tailEnd/>
          </a:ln>
        </p:spPr>
        <p:txBody>
          <a:bodyPr/>
          <a:lstStyle/>
          <a:p>
            <a:pPr eaLnBrk="0" hangingPunct="0"/>
            <a:r>
              <a:rPr lang="hu-HU" sz="1200" b="1" dirty="0" err="1">
                <a:solidFill>
                  <a:schemeClr val="accent2"/>
                </a:solidFill>
                <a:latin typeface="Calibri" pitchFamily="34" charset="0"/>
              </a:rPr>
              <a:t>alar</a:t>
            </a:r>
            <a:r>
              <a:rPr lang="hu-HU" sz="1200" b="1" dirty="0">
                <a:solidFill>
                  <a:schemeClr val="accent2"/>
                </a:solidFill>
                <a:latin typeface="Calibri" pitchFamily="34" charset="0"/>
              </a:rPr>
              <a:t> </a:t>
            </a:r>
            <a:r>
              <a:rPr lang="hu-HU" sz="1200" b="1" dirty="0" err="1">
                <a:solidFill>
                  <a:schemeClr val="accent2"/>
                </a:solidFill>
                <a:latin typeface="Calibri" pitchFamily="34" charset="0"/>
              </a:rPr>
              <a:t>plate</a:t>
            </a:r>
            <a:endParaRPr lang="hu-HU" sz="1200" b="1" dirty="0">
              <a:solidFill>
                <a:schemeClr val="accent2"/>
              </a:solidFill>
              <a:latin typeface="Calibri" pitchFamily="34" charset="0"/>
            </a:endParaRPr>
          </a:p>
        </p:txBody>
      </p:sp>
      <p:sp>
        <p:nvSpPr>
          <p:cNvPr id="67616" name="Line 34"/>
          <p:cNvSpPr>
            <a:spLocks noChangeShapeType="1"/>
          </p:cNvSpPr>
          <p:nvPr/>
        </p:nvSpPr>
        <p:spPr bwMode="auto">
          <a:xfrm flipH="1" flipV="1">
            <a:off x="6280150" y="5499100"/>
            <a:ext cx="831850" cy="4191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617" name="Line 36"/>
          <p:cNvSpPr>
            <a:spLocks noChangeShapeType="1"/>
          </p:cNvSpPr>
          <p:nvPr/>
        </p:nvSpPr>
        <p:spPr bwMode="auto">
          <a:xfrm>
            <a:off x="4851400" y="3327400"/>
            <a:ext cx="520700" cy="7112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618" name="Text Box 37"/>
          <p:cNvSpPr txBox="1">
            <a:spLocks noChangeArrowheads="1"/>
          </p:cNvSpPr>
          <p:nvPr/>
        </p:nvSpPr>
        <p:spPr bwMode="auto">
          <a:xfrm>
            <a:off x="4305300" y="4546600"/>
            <a:ext cx="1054100" cy="457200"/>
          </a:xfrm>
          <a:prstGeom prst="rect">
            <a:avLst/>
          </a:prstGeom>
          <a:noFill/>
          <a:ln w="9525">
            <a:noFill/>
            <a:miter lim="800000"/>
            <a:headEnd/>
            <a:tailEnd/>
          </a:ln>
        </p:spPr>
        <p:txBody>
          <a:bodyPr/>
          <a:lstStyle/>
          <a:p>
            <a:pPr eaLnBrk="0" hangingPunct="0"/>
            <a:r>
              <a:rPr lang="hu-HU" sz="1200" b="1">
                <a:solidFill>
                  <a:schemeClr val="accent2"/>
                </a:solidFill>
                <a:latin typeface="Calibri" pitchFamily="34" charset="0"/>
              </a:rPr>
              <a:t>canalis centralis</a:t>
            </a:r>
          </a:p>
        </p:txBody>
      </p:sp>
      <p:sp>
        <p:nvSpPr>
          <p:cNvPr id="67619" name="Text Box 43"/>
          <p:cNvSpPr txBox="1">
            <a:spLocks noChangeArrowheads="1"/>
          </p:cNvSpPr>
          <p:nvPr/>
        </p:nvSpPr>
        <p:spPr bwMode="auto">
          <a:xfrm>
            <a:off x="7467600" y="4762500"/>
            <a:ext cx="965200" cy="469900"/>
          </a:xfrm>
          <a:prstGeom prst="rect">
            <a:avLst/>
          </a:prstGeom>
          <a:noFill/>
          <a:ln w="9525">
            <a:noFill/>
            <a:miter lim="800000"/>
            <a:headEnd/>
            <a:tailEnd/>
          </a:ln>
        </p:spPr>
        <p:txBody>
          <a:bodyPr/>
          <a:lstStyle/>
          <a:p>
            <a:pPr eaLnBrk="0" hangingPunct="0"/>
            <a:r>
              <a:rPr lang="hu-HU" sz="1200" b="1">
                <a:solidFill>
                  <a:schemeClr val="accent2"/>
                </a:solidFill>
                <a:latin typeface="Calibri" pitchFamily="34" charset="0"/>
              </a:rPr>
              <a:t>sulcus limitans</a:t>
            </a:r>
          </a:p>
        </p:txBody>
      </p:sp>
      <p:sp>
        <p:nvSpPr>
          <p:cNvPr id="67620" name="Line 44"/>
          <p:cNvSpPr>
            <a:spLocks noChangeShapeType="1"/>
          </p:cNvSpPr>
          <p:nvPr/>
        </p:nvSpPr>
        <p:spPr bwMode="auto">
          <a:xfrm flipV="1">
            <a:off x="5080000" y="4470400"/>
            <a:ext cx="1168400" cy="2921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621" name="Line 45"/>
          <p:cNvSpPr>
            <a:spLocks noChangeShapeType="1"/>
          </p:cNvSpPr>
          <p:nvPr/>
        </p:nvSpPr>
        <p:spPr bwMode="auto">
          <a:xfrm>
            <a:off x="5715000" y="1193800"/>
            <a:ext cx="266700" cy="419100"/>
          </a:xfrm>
          <a:prstGeom prst="line">
            <a:avLst/>
          </a:prstGeom>
          <a:noFill/>
          <a:ln w="9525">
            <a:solidFill>
              <a:srgbClr val="000000"/>
            </a:solidFill>
            <a:round/>
            <a:headEnd/>
            <a:tailEnd type="triangle" w="med" len="med"/>
          </a:ln>
        </p:spPr>
        <p:txBody>
          <a:bodyPr/>
          <a:lstStyle/>
          <a:p>
            <a:endParaRPr lang="hu-HU">
              <a:latin typeface="Calibri" pitchFamily="34" charset="0"/>
            </a:endParaRPr>
          </a:p>
        </p:txBody>
      </p:sp>
      <p:sp>
        <p:nvSpPr>
          <p:cNvPr id="67622" name="Text Box 46"/>
          <p:cNvSpPr txBox="1">
            <a:spLocks noChangeArrowheads="1"/>
          </p:cNvSpPr>
          <p:nvPr/>
        </p:nvSpPr>
        <p:spPr bwMode="auto">
          <a:xfrm>
            <a:off x="731838" y="185738"/>
            <a:ext cx="7834312" cy="461665"/>
          </a:xfrm>
          <a:prstGeom prst="rect">
            <a:avLst/>
          </a:prstGeom>
          <a:noFill/>
          <a:ln w="9525">
            <a:noFill/>
            <a:miter lim="800000"/>
            <a:headEnd/>
            <a:tailEnd/>
          </a:ln>
        </p:spPr>
        <p:txBody>
          <a:bodyPr>
            <a:spAutoFit/>
          </a:bodyPr>
          <a:lstStyle/>
          <a:p>
            <a:pPr eaLnBrk="0" hangingPunct="0">
              <a:spcBef>
                <a:spcPct val="50000"/>
              </a:spcBef>
            </a:pPr>
            <a:r>
              <a:rPr lang="hu-HU" sz="2400" dirty="0" err="1">
                <a:solidFill>
                  <a:srgbClr val="003366"/>
                </a:solidFill>
                <a:latin typeface="Calibri" pitchFamily="34" charset="0"/>
              </a:rPr>
              <a:t>Morphological</a:t>
            </a:r>
            <a:r>
              <a:rPr lang="hu-HU" sz="2400" dirty="0">
                <a:solidFill>
                  <a:srgbClr val="003366"/>
                </a:solidFill>
                <a:latin typeface="Calibri" pitchFamily="34" charset="0"/>
              </a:rPr>
              <a:t> </a:t>
            </a:r>
            <a:r>
              <a:rPr lang="hu-HU" sz="2400" dirty="0" err="1">
                <a:solidFill>
                  <a:srgbClr val="003366"/>
                </a:solidFill>
                <a:latin typeface="Calibri" pitchFamily="34" charset="0"/>
              </a:rPr>
              <a:t>characteristics</a:t>
            </a:r>
            <a:r>
              <a:rPr lang="hu-HU" sz="2400" dirty="0">
                <a:solidFill>
                  <a:srgbClr val="003366"/>
                </a:solidFill>
                <a:latin typeface="Calibri" pitchFamily="34" charset="0"/>
              </a:rPr>
              <a:t> of </a:t>
            </a:r>
            <a:r>
              <a:rPr lang="hu-HU" sz="2400" dirty="0" err="1">
                <a:solidFill>
                  <a:srgbClr val="003366"/>
                </a:solidFill>
                <a:latin typeface="Calibri" pitchFamily="34" charset="0"/>
              </a:rPr>
              <a:t>the</a:t>
            </a:r>
            <a:r>
              <a:rPr lang="hu-HU" sz="2400" dirty="0">
                <a:solidFill>
                  <a:srgbClr val="003366"/>
                </a:solidFill>
                <a:latin typeface="Calibri" pitchFamily="34" charset="0"/>
              </a:rPr>
              <a:t> </a:t>
            </a:r>
            <a:r>
              <a:rPr lang="hu-HU" sz="2400" dirty="0" err="1">
                <a:solidFill>
                  <a:srgbClr val="003366"/>
                </a:solidFill>
                <a:latin typeface="Calibri" pitchFamily="34" charset="0"/>
              </a:rPr>
              <a:t>developing</a:t>
            </a:r>
            <a:r>
              <a:rPr lang="hu-HU" sz="2400" dirty="0">
                <a:solidFill>
                  <a:srgbClr val="003366"/>
                </a:solidFill>
                <a:latin typeface="Calibri" pitchFamily="34" charset="0"/>
              </a:rPr>
              <a:t> </a:t>
            </a:r>
            <a:r>
              <a:rPr lang="hu-HU" sz="2400" dirty="0" err="1">
                <a:solidFill>
                  <a:srgbClr val="003366"/>
                </a:solidFill>
                <a:latin typeface="Calibri" pitchFamily="34" charset="0"/>
              </a:rPr>
              <a:t>spinal</a:t>
            </a:r>
            <a:r>
              <a:rPr lang="hu-HU" sz="2400" dirty="0">
                <a:solidFill>
                  <a:srgbClr val="003366"/>
                </a:solidFill>
                <a:latin typeface="Calibri" pitchFamily="34" charset="0"/>
              </a:rPr>
              <a:t> </a:t>
            </a:r>
            <a:r>
              <a:rPr lang="hu-HU" sz="2400" dirty="0" err="1">
                <a:solidFill>
                  <a:srgbClr val="003366"/>
                </a:solidFill>
                <a:latin typeface="Calibri" pitchFamily="34" charset="0"/>
              </a:rPr>
              <a:t>cord</a:t>
            </a:r>
            <a:endParaRPr lang="hu-HU" sz="2400" dirty="0">
              <a:solidFill>
                <a:srgbClr val="003366"/>
              </a:solidFill>
              <a:latin typeface="Calibri" pitchFamily="34" charset="0"/>
            </a:endParaRPr>
          </a:p>
        </p:txBody>
      </p:sp>
      <p:sp>
        <p:nvSpPr>
          <p:cNvPr id="39" name="Text Box 22"/>
          <p:cNvSpPr txBox="1">
            <a:spLocks noChangeArrowheads="1"/>
          </p:cNvSpPr>
          <p:nvPr/>
        </p:nvSpPr>
        <p:spPr bwMode="auto">
          <a:xfrm>
            <a:off x="7372350" y="5232400"/>
            <a:ext cx="1130300" cy="355600"/>
          </a:xfrm>
          <a:prstGeom prst="rect">
            <a:avLst/>
          </a:prstGeom>
          <a:noFill/>
          <a:ln w="9525">
            <a:noFill/>
            <a:miter lim="800000"/>
            <a:headEnd/>
            <a:tailEnd/>
          </a:ln>
        </p:spPr>
        <p:txBody>
          <a:bodyPr/>
          <a:lstStyle/>
          <a:p>
            <a:pPr eaLnBrk="0" hangingPunct="0"/>
            <a:r>
              <a:rPr lang="hu-HU" sz="1200" b="1" dirty="0" err="1">
                <a:solidFill>
                  <a:schemeClr val="accent2"/>
                </a:solidFill>
                <a:latin typeface="Calibri" pitchFamily="34" charset="0"/>
              </a:rPr>
              <a:t>basal</a:t>
            </a:r>
            <a:r>
              <a:rPr lang="hu-HU" sz="1200" b="1" dirty="0">
                <a:solidFill>
                  <a:schemeClr val="accent2"/>
                </a:solidFill>
                <a:latin typeface="Calibri" pitchFamily="34" charset="0"/>
              </a:rPr>
              <a:t>  </a:t>
            </a:r>
            <a:r>
              <a:rPr lang="hu-HU" sz="1200" b="1" dirty="0" err="1">
                <a:solidFill>
                  <a:schemeClr val="accent2"/>
                </a:solidFill>
                <a:latin typeface="Calibri" pitchFamily="34" charset="0"/>
              </a:rPr>
              <a:t>plate</a:t>
            </a:r>
            <a:endParaRPr lang="hu-HU" sz="1200" b="1" dirty="0">
              <a:solidFill>
                <a:schemeClr val="accent2"/>
              </a:solidFill>
              <a:latin typeface="Calibri" pitchFamily="34" charset="0"/>
            </a:endParaRPr>
          </a:p>
        </p:txBody>
      </p:sp>
      <p:sp>
        <p:nvSpPr>
          <p:cNvPr id="2" name="Szövegdoboz 1"/>
          <p:cNvSpPr txBox="1"/>
          <p:nvPr/>
        </p:nvSpPr>
        <p:spPr>
          <a:xfrm>
            <a:off x="7504284" y="6362700"/>
            <a:ext cx="1186992" cy="338554"/>
          </a:xfrm>
          <a:prstGeom prst="rect">
            <a:avLst/>
          </a:prstGeom>
          <a:noFill/>
        </p:spPr>
        <p:txBody>
          <a:bodyPr wrap="none" rtlCol="0">
            <a:spAutoFit/>
          </a:bodyPr>
          <a:lstStyle/>
          <a:p>
            <a:r>
              <a:rPr lang="hu-HU" sz="1600" dirty="0" err="1">
                <a:solidFill>
                  <a:srgbClr val="002060"/>
                </a:solidFill>
                <a:latin typeface="Calibri" panose="020F0502020204030204" pitchFamily="34" charset="0"/>
              </a:rPr>
              <a:t>By</a:t>
            </a:r>
            <a:r>
              <a:rPr lang="hu-HU" sz="1600" dirty="0">
                <a:solidFill>
                  <a:srgbClr val="002060"/>
                </a:solidFill>
                <a:latin typeface="Calibri" panose="020F0502020204030204" pitchFamily="34" charset="0"/>
              </a:rPr>
              <a:t> prof. Szél</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170" name="Object 4"/>
          <p:cNvGraphicFramePr>
            <a:graphicFrameLocks noGrp="1" noChangeAspect="1"/>
          </p:cNvGraphicFramePr>
          <p:nvPr>
            <p:ph sz="half" idx="4294967295"/>
          </p:nvPr>
        </p:nvGraphicFramePr>
        <p:xfrm>
          <a:off x="3419475" y="4724400"/>
          <a:ext cx="2663825" cy="1725613"/>
        </p:xfrm>
        <a:graphic>
          <a:graphicData uri="http://schemas.openxmlformats.org/presentationml/2006/ole">
            <mc:AlternateContent xmlns:mc="http://schemas.openxmlformats.org/markup-compatibility/2006">
              <mc:Choice xmlns:v="urn:schemas-microsoft-com:vml" Requires="v">
                <p:oleObj spid="_x0000_s89104" name="Image" r:id="rId3" imgW="6922022" imgH="2414021" progId="Photoshop.Image.7">
                  <p:embed/>
                </p:oleObj>
              </mc:Choice>
              <mc:Fallback>
                <p:oleObj name="Image" r:id="rId3" imgW="6922022" imgH="2414021" progId="Photoshop.Image.7">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l="64091" t="33354"/>
                      <a:stretch>
                        <a:fillRect/>
                      </a:stretch>
                    </p:blipFill>
                    <p:spPr bwMode="auto">
                      <a:xfrm>
                        <a:off x="3419475" y="4724400"/>
                        <a:ext cx="2663825"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72" name="Picture 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1550" y="476250"/>
            <a:ext cx="7312025" cy="41275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10" name="Picture 1" descr="M9780323053853-011-f00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20072" y="2469925"/>
            <a:ext cx="3526359" cy="3480025"/>
          </a:xfrm>
          <a:prstGeom prst="rect">
            <a:avLst/>
          </a:prstGeom>
          <a:noFill/>
          <a:ln w="9525">
            <a:solidFill>
              <a:schemeClr val="tx1"/>
            </a:solidFill>
            <a:miter lim="800000"/>
            <a:headEnd/>
            <a:tailEnd/>
          </a:ln>
        </p:spPr>
      </p:pic>
      <p:sp>
        <p:nvSpPr>
          <p:cNvPr id="68611" name="Text Box 2"/>
          <p:cNvSpPr txBox="1">
            <a:spLocks noChangeArrowheads="1"/>
          </p:cNvSpPr>
          <p:nvPr/>
        </p:nvSpPr>
        <p:spPr bwMode="auto">
          <a:xfrm>
            <a:off x="5363468" y="6119019"/>
            <a:ext cx="3382963" cy="338138"/>
          </a:xfrm>
          <a:prstGeom prst="rect">
            <a:avLst/>
          </a:prstGeom>
          <a:solidFill>
            <a:schemeClr val="bg1">
              <a:alpha val="38039"/>
            </a:schemeClr>
          </a:solidFill>
          <a:ln w="12700">
            <a:noFill/>
            <a:miter lim="800000"/>
            <a:headEnd/>
            <a:tailEnd/>
          </a:ln>
        </p:spPr>
        <p:txBody>
          <a:bodyPr anchor="ctr">
            <a:spAutoFit/>
          </a:bodyPr>
          <a:lstStyle/>
          <a:p>
            <a:pPr eaLnBrk="0" hangingPunct="0"/>
            <a:r>
              <a:rPr lang="en-US" sz="800" dirty="0">
                <a:latin typeface="Calibri" pitchFamily="34" charset="0"/>
              </a:rPr>
              <a:t>Figure 11-6 Major regions in cross sections of the neural tube (top) and spinal cord (bottom).</a:t>
            </a:r>
          </a:p>
        </p:txBody>
      </p:sp>
      <p:sp>
        <p:nvSpPr>
          <p:cNvPr id="68612" name="Text Box 3"/>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8 February 2011 04:21 PM)</a:t>
            </a:r>
          </a:p>
        </p:txBody>
      </p:sp>
      <p:sp>
        <p:nvSpPr>
          <p:cNvPr id="68613" name="Text Box 4"/>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68614" name="Text Box 7"/>
          <p:cNvSpPr txBox="1">
            <a:spLocks noChangeArrowheads="1"/>
          </p:cNvSpPr>
          <p:nvPr/>
        </p:nvSpPr>
        <p:spPr bwMode="auto">
          <a:xfrm>
            <a:off x="107950" y="115888"/>
            <a:ext cx="8043740" cy="2246769"/>
          </a:xfrm>
          <a:prstGeom prst="rect">
            <a:avLst/>
          </a:prstGeom>
          <a:noFill/>
          <a:ln w="9525">
            <a:noFill/>
            <a:miter lim="800000"/>
            <a:headEnd/>
            <a:tailEnd/>
          </a:ln>
        </p:spPr>
        <p:txBody>
          <a:bodyPr wrap="none">
            <a:spAutoFit/>
          </a:bodyPr>
          <a:lstStyle/>
          <a:p>
            <a:pPr algn="l"/>
            <a:r>
              <a:rPr lang="en-US" sz="1400" dirty="0">
                <a:latin typeface="Calibri" pitchFamily="34" charset="0"/>
              </a:rPr>
              <a:t>The developing spinal cord is a useful prototype for studying the overall structural and functional </a:t>
            </a:r>
            <a:endParaRPr lang="hu-HU" sz="1400" dirty="0">
              <a:latin typeface="Calibri" pitchFamily="34" charset="0"/>
            </a:endParaRPr>
          </a:p>
          <a:p>
            <a:pPr algn="l"/>
            <a:r>
              <a:rPr lang="en-US" sz="1400" dirty="0">
                <a:latin typeface="Calibri" pitchFamily="34" charset="0"/>
              </a:rPr>
              <a:t>features of the central nervous system because it preserves its fundamental organization through much </a:t>
            </a:r>
            <a:endParaRPr lang="hu-HU" sz="1400" dirty="0">
              <a:latin typeface="Calibri" pitchFamily="34" charset="0"/>
            </a:endParaRPr>
          </a:p>
          <a:p>
            <a:pPr algn="l"/>
            <a:r>
              <a:rPr lang="en-US" sz="1400" dirty="0">
                <a:latin typeface="Calibri" pitchFamily="34" charset="0"/>
              </a:rPr>
              <a:t>of development. With the beginning of cellular differentiation in the neural tube, the </a:t>
            </a:r>
            <a:r>
              <a:rPr lang="en-US" sz="1400" dirty="0" err="1">
                <a:latin typeface="Calibri" pitchFamily="34" charset="0"/>
              </a:rPr>
              <a:t>neuroepithelium</a:t>
            </a:r>
            <a:r>
              <a:rPr lang="en-US" sz="1400" dirty="0">
                <a:latin typeface="Calibri" pitchFamily="34" charset="0"/>
              </a:rPr>
              <a:t> </a:t>
            </a:r>
            <a:endParaRPr lang="hu-HU" sz="1400" dirty="0">
              <a:latin typeface="Calibri" pitchFamily="34" charset="0"/>
            </a:endParaRPr>
          </a:p>
          <a:p>
            <a:pPr algn="l"/>
            <a:r>
              <a:rPr lang="en-US" sz="1400" dirty="0">
                <a:latin typeface="Calibri" pitchFamily="34" charset="0"/>
              </a:rPr>
              <a:t>thickens and appears layered. The layer of cells closest to the lumen (</a:t>
            </a:r>
            <a:r>
              <a:rPr lang="en-US" sz="1400" b="1" dirty="0">
                <a:latin typeface="Calibri" pitchFamily="34" charset="0"/>
              </a:rPr>
              <a:t>central canal</a:t>
            </a:r>
            <a:r>
              <a:rPr lang="en-US" sz="1400" dirty="0">
                <a:latin typeface="Calibri" pitchFamily="34" charset="0"/>
              </a:rPr>
              <a:t>) of the neural tube</a:t>
            </a:r>
            <a:endParaRPr lang="hu-HU" sz="1400" dirty="0">
              <a:latin typeface="Calibri" pitchFamily="34" charset="0"/>
            </a:endParaRPr>
          </a:p>
          <a:p>
            <a:pPr algn="l"/>
            <a:r>
              <a:rPr lang="en-US" sz="1400" dirty="0">
                <a:latin typeface="Calibri" pitchFamily="34" charset="0"/>
              </a:rPr>
              <a:t> remains epithelial and is called the </a:t>
            </a:r>
            <a:r>
              <a:rPr lang="en-US" sz="1400" b="1" dirty="0">
                <a:latin typeface="Calibri" pitchFamily="34" charset="0"/>
              </a:rPr>
              <a:t>ventricular zone</a:t>
            </a:r>
            <a:r>
              <a:rPr lang="en-US" sz="1400" dirty="0">
                <a:latin typeface="Calibri" pitchFamily="34" charset="0"/>
              </a:rPr>
              <a:t> (the </a:t>
            </a:r>
            <a:r>
              <a:rPr lang="en-US" sz="1400" b="1" dirty="0" err="1">
                <a:latin typeface="Calibri" pitchFamily="34" charset="0"/>
              </a:rPr>
              <a:t>ependymal</a:t>
            </a:r>
            <a:r>
              <a:rPr lang="en-US" sz="1400" b="1" dirty="0">
                <a:latin typeface="Calibri" pitchFamily="34" charset="0"/>
              </a:rPr>
              <a:t> zone</a:t>
            </a:r>
            <a:r>
              <a:rPr lang="en-US" sz="1400" dirty="0">
                <a:latin typeface="Calibri" pitchFamily="34" charset="0"/>
              </a:rPr>
              <a:t> in older literature). This zone, </a:t>
            </a:r>
            <a:endParaRPr lang="hu-HU" sz="1400" dirty="0">
              <a:latin typeface="Calibri" pitchFamily="34" charset="0"/>
            </a:endParaRPr>
          </a:p>
          <a:p>
            <a:pPr algn="l"/>
            <a:r>
              <a:rPr lang="en-US" sz="1400" dirty="0">
                <a:latin typeface="Calibri" pitchFamily="34" charset="0"/>
              </a:rPr>
              <a:t>which still contains mitotic cells, ultimately becomes the </a:t>
            </a:r>
            <a:r>
              <a:rPr lang="en-US" sz="1400" b="1" dirty="0" err="1">
                <a:latin typeface="Calibri" pitchFamily="34" charset="0"/>
              </a:rPr>
              <a:t>ependyma</a:t>
            </a:r>
            <a:r>
              <a:rPr lang="en-US" sz="1400" dirty="0">
                <a:latin typeface="Calibri" pitchFamily="34" charset="0"/>
              </a:rPr>
              <a:t>, a columnar epithelium that lines the </a:t>
            </a:r>
            <a:endParaRPr lang="hu-HU" sz="1400" dirty="0">
              <a:latin typeface="Calibri" pitchFamily="34" charset="0"/>
            </a:endParaRPr>
          </a:p>
          <a:p>
            <a:pPr algn="l"/>
            <a:r>
              <a:rPr lang="en-US" sz="1400" dirty="0">
                <a:latin typeface="Calibri" pitchFamily="34" charset="0"/>
              </a:rPr>
              <a:t>ventricular system and central canal of the central nervous system (</a:t>
            </a:r>
            <a:r>
              <a:rPr lang="en-US" sz="1400" dirty="0">
                <a:latin typeface="Calibri" pitchFamily="34" charset="0"/>
                <a:hlinkClick r:id="rId4" tooltip="View now"/>
              </a:rPr>
              <a:t>Fig. 11-6</a:t>
            </a:r>
            <a:r>
              <a:rPr lang="en-US" sz="1400" dirty="0">
                <a:latin typeface="Calibri" pitchFamily="34" charset="0"/>
              </a:rPr>
              <a:t>). Farther from the ventricular</a:t>
            </a:r>
            <a:endParaRPr lang="hu-HU" sz="1400" dirty="0">
              <a:latin typeface="Calibri" pitchFamily="34" charset="0"/>
            </a:endParaRPr>
          </a:p>
          <a:p>
            <a:pPr algn="l"/>
            <a:r>
              <a:rPr lang="en-US" sz="1400" dirty="0">
                <a:latin typeface="Calibri" pitchFamily="34" charset="0"/>
              </a:rPr>
              <a:t> zone is the </a:t>
            </a:r>
            <a:r>
              <a:rPr lang="en-US" sz="1400" b="1" dirty="0">
                <a:latin typeface="Calibri" pitchFamily="34" charset="0"/>
              </a:rPr>
              <a:t>intermediate</a:t>
            </a:r>
            <a:r>
              <a:rPr lang="en-US" sz="1400" dirty="0">
                <a:latin typeface="Calibri" pitchFamily="34" charset="0"/>
              </a:rPr>
              <a:t> (formerly called </a:t>
            </a:r>
            <a:r>
              <a:rPr lang="en-US" sz="1400" b="1" dirty="0">
                <a:latin typeface="Calibri" pitchFamily="34" charset="0"/>
              </a:rPr>
              <a:t>mantle</a:t>
            </a:r>
            <a:r>
              <a:rPr lang="en-US" sz="1400" dirty="0">
                <a:latin typeface="Calibri" pitchFamily="34" charset="0"/>
              </a:rPr>
              <a:t>) </a:t>
            </a:r>
            <a:r>
              <a:rPr lang="en-US" sz="1400" b="1" dirty="0">
                <a:latin typeface="Calibri" pitchFamily="34" charset="0"/>
              </a:rPr>
              <a:t>zone</a:t>
            </a:r>
            <a:r>
              <a:rPr lang="en-US" sz="1400" dirty="0">
                <a:latin typeface="Calibri" pitchFamily="34" charset="0"/>
              </a:rPr>
              <a:t>, which contains the cell bodies of the differentiating</a:t>
            </a:r>
            <a:endParaRPr lang="hu-HU" sz="1400" dirty="0">
              <a:latin typeface="Calibri" pitchFamily="34" charset="0"/>
            </a:endParaRPr>
          </a:p>
          <a:p>
            <a:pPr algn="l"/>
            <a:r>
              <a:rPr lang="en-US" sz="1400" dirty="0">
                <a:latin typeface="Calibri" pitchFamily="34" charset="0"/>
              </a:rPr>
              <a:t> </a:t>
            </a:r>
            <a:r>
              <a:rPr lang="en-US" sz="1400" dirty="0" err="1">
                <a:latin typeface="Calibri" pitchFamily="34" charset="0"/>
              </a:rPr>
              <a:t>postmitotic</a:t>
            </a:r>
            <a:r>
              <a:rPr lang="en-US" sz="1400" dirty="0">
                <a:latin typeface="Calibri" pitchFamily="34" charset="0"/>
              </a:rPr>
              <a:t> </a:t>
            </a:r>
            <a:r>
              <a:rPr lang="en-US" sz="1400" dirty="0" err="1">
                <a:latin typeface="Calibri" pitchFamily="34" charset="0"/>
              </a:rPr>
              <a:t>neuroblasts</a:t>
            </a:r>
            <a:r>
              <a:rPr lang="en-US" sz="1400" dirty="0">
                <a:latin typeface="Calibri" pitchFamily="34" charset="0"/>
              </a:rPr>
              <a:t>. As the </a:t>
            </a:r>
            <a:r>
              <a:rPr lang="en-US" sz="1400" dirty="0" err="1">
                <a:latin typeface="Calibri" pitchFamily="34" charset="0"/>
              </a:rPr>
              <a:t>neuroblasts</a:t>
            </a:r>
            <a:r>
              <a:rPr lang="en-US" sz="1400" dirty="0">
                <a:latin typeface="Calibri" pitchFamily="34" charset="0"/>
              </a:rPr>
              <a:t> continue to produce axonal and </a:t>
            </a:r>
            <a:r>
              <a:rPr lang="en-US" sz="1400" dirty="0" err="1">
                <a:latin typeface="Calibri" pitchFamily="34" charset="0"/>
              </a:rPr>
              <a:t>dendritic</a:t>
            </a:r>
            <a:r>
              <a:rPr lang="en-US" sz="1400" dirty="0">
                <a:latin typeface="Calibri" pitchFamily="34" charset="0"/>
              </a:rPr>
              <a:t> processes, the </a:t>
            </a:r>
            <a:endParaRPr lang="hu-HU" sz="1400" dirty="0">
              <a:latin typeface="Calibri" pitchFamily="34" charset="0"/>
            </a:endParaRPr>
          </a:p>
          <a:p>
            <a:pPr algn="l"/>
            <a:r>
              <a:rPr lang="en-US" sz="1400" dirty="0">
                <a:latin typeface="Calibri" pitchFamily="34" charset="0"/>
              </a:rPr>
              <a:t>processes form a peripheral </a:t>
            </a:r>
            <a:r>
              <a:rPr lang="en-US" sz="1400" b="1" dirty="0">
                <a:latin typeface="Calibri" pitchFamily="34" charset="0"/>
              </a:rPr>
              <a:t>marginal zone</a:t>
            </a:r>
            <a:r>
              <a:rPr lang="en-US" sz="1400" dirty="0">
                <a:latin typeface="Calibri" pitchFamily="34" charset="0"/>
              </a:rPr>
              <a:t> that contains neuronal processes, but not neuronal cell bodies. </a:t>
            </a:r>
          </a:p>
        </p:txBody>
      </p:sp>
      <p:sp>
        <p:nvSpPr>
          <p:cNvPr id="68615" name="Text Box 8"/>
          <p:cNvSpPr txBox="1">
            <a:spLocks noChangeArrowheads="1"/>
          </p:cNvSpPr>
          <p:nvPr/>
        </p:nvSpPr>
        <p:spPr bwMode="auto">
          <a:xfrm>
            <a:off x="107950" y="2339975"/>
            <a:ext cx="4961102" cy="4524315"/>
          </a:xfrm>
          <a:prstGeom prst="rect">
            <a:avLst/>
          </a:prstGeom>
          <a:noFill/>
          <a:ln w="9525">
            <a:noFill/>
            <a:miter lim="800000"/>
            <a:headEnd/>
            <a:tailEnd/>
          </a:ln>
        </p:spPr>
        <p:txBody>
          <a:bodyPr wrap="none">
            <a:spAutoFit/>
          </a:bodyPr>
          <a:lstStyle/>
          <a:p>
            <a:pPr algn="l"/>
            <a:r>
              <a:rPr lang="en-US" sz="1200" dirty="0">
                <a:latin typeface="Calibri" pitchFamily="34" charset="0"/>
              </a:rPr>
              <a:t>As the spinal cord matures, the intermediate zone becomes the gray matter, </a:t>
            </a:r>
            <a:endParaRPr lang="hu-HU" sz="1200" dirty="0">
              <a:latin typeface="Calibri" pitchFamily="34" charset="0"/>
            </a:endParaRPr>
          </a:p>
          <a:p>
            <a:pPr algn="l"/>
            <a:r>
              <a:rPr lang="en-US" sz="1200" dirty="0">
                <a:latin typeface="Calibri" pitchFamily="34" charset="0"/>
              </a:rPr>
              <a:t>in which the cell bodies of the neurons are located. The marginal zone is </a:t>
            </a:r>
            <a:endParaRPr lang="hu-HU" sz="1200" dirty="0">
              <a:latin typeface="Calibri" pitchFamily="34" charset="0"/>
            </a:endParaRPr>
          </a:p>
          <a:p>
            <a:pPr algn="l"/>
            <a:r>
              <a:rPr lang="en-US" sz="1200" dirty="0">
                <a:latin typeface="Calibri" pitchFamily="34" charset="0"/>
              </a:rPr>
              <a:t>called the </a:t>
            </a:r>
            <a:r>
              <a:rPr lang="en-US" sz="1200" b="1" dirty="0">
                <a:latin typeface="Calibri" pitchFamily="34" charset="0"/>
              </a:rPr>
              <a:t>white matter</a:t>
            </a:r>
            <a:r>
              <a:rPr lang="en-US" sz="1200" dirty="0">
                <a:latin typeface="Calibri" pitchFamily="34" charset="0"/>
              </a:rPr>
              <a:t> because of the color imparted by the numerous </a:t>
            </a:r>
            <a:endParaRPr lang="hu-HU" sz="1200" dirty="0">
              <a:latin typeface="Calibri" pitchFamily="34" charset="0"/>
            </a:endParaRPr>
          </a:p>
          <a:p>
            <a:pPr algn="l"/>
            <a:r>
              <a:rPr lang="en-US" sz="1200" dirty="0">
                <a:latin typeface="Calibri" pitchFamily="34" charset="0"/>
              </a:rPr>
              <a:t>tracts of </a:t>
            </a:r>
            <a:r>
              <a:rPr lang="en-US" sz="1200" dirty="0" err="1">
                <a:latin typeface="Calibri" pitchFamily="34" charset="0"/>
              </a:rPr>
              <a:t>myelinated</a:t>
            </a:r>
            <a:r>
              <a:rPr lang="en-US" sz="1200" dirty="0">
                <a:latin typeface="Calibri" pitchFamily="34" charset="0"/>
              </a:rPr>
              <a:t> nerve fibers in that layer (see </a:t>
            </a:r>
            <a:r>
              <a:rPr lang="en-US" sz="1200" dirty="0">
                <a:latin typeface="Calibri" pitchFamily="34" charset="0"/>
                <a:hlinkClick r:id="rId4" tooltip="View now"/>
              </a:rPr>
              <a:t>Fig. 11-6</a:t>
            </a:r>
            <a:r>
              <a:rPr lang="en-US" sz="1200" dirty="0">
                <a:latin typeface="Calibri" pitchFamily="34" charset="0"/>
              </a:rPr>
              <a:t>). </a:t>
            </a:r>
            <a:endParaRPr lang="hu-HU" sz="1200" dirty="0">
              <a:latin typeface="Calibri" pitchFamily="34" charset="0"/>
            </a:endParaRPr>
          </a:p>
          <a:p>
            <a:pPr algn="l"/>
            <a:r>
              <a:rPr lang="en-US" sz="1200" dirty="0">
                <a:latin typeface="Calibri" pitchFamily="34" charset="0"/>
              </a:rPr>
              <a:t>During development, the proliferating progenitor cell populations in the </a:t>
            </a:r>
            <a:endParaRPr lang="hu-HU" sz="1200" dirty="0">
              <a:latin typeface="Calibri" pitchFamily="34" charset="0"/>
            </a:endParaRPr>
          </a:p>
          <a:p>
            <a:pPr algn="l"/>
            <a:r>
              <a:rPr lang="en-US" sz="1200" dirty="0">
                <a:latin typeface="Calibri" pitchFamily="34" charset="0"/>
              </a:rPr>
              <a:t>ventricular zone become largely exhausted, but it is now known that a </a:t>
            </a:r>
            <a:endParaRPr lang="hu-HU" sz="1200" dirty="0">
              <a:latin typeface="Calibri" pitchFamily="34" charset="0"/>
            </a:endParaRPr>
          </a:p>
          <a:p>
            <a:pPr algn="l"/>
            <a:r>
              <a:rPr lang="en-US" sz="1200" dirty="0">
                <a:latin typeface="Calibri" pitchFamily="34" charset="0"/>
              </a:rPr>
              <a:t>subpopulation persists into adulthood as neural stem cells. The remaining </a:t>
            </a:r>
            <a:endParaRPr lang="hu-HU" sz="1200" dirty="0">
              <a:latin typeface="Calibri" pitchFamily="34" charset="0"/>
            </a:endParaRPr>
          </a:p>
          <a:p>
            <a:pPr algn="l"/>
            <a:r>
              <a:rPr lang="en-US" sz="1200" dirty="0">
                <a:latin typeface="Calibri" pitchFamily="34" charset="0"/>
              </a:rPr>
              <a:t>cells differentiate into the epithelium of the </a:t>
            </a:r>
            <a:r>
              <a:rPr lang="en-US" sz="1200" dirty="0" err="1">
                <a:latin typeface="Calibri" pitchFamily="34" charset="0"/>
              </a:rPr>
              <a:t>ependymal</a:t>
            </a:r>
            <a:r>
              <a:rPr lang="en-US" sz="1200" dirty="0">
                <a:latin typeface="Calibri" pitchFamily="34" charset="0"/>
              </a:rPr>
              <a:t> layer.</a:t>
            </a:r>
            <a:r>
              <a:rPr lang="hu-HU" sz="1200" dirty="0">
                <a:latin typeface="Calibri" pitchFamily="34" charset="0"/>
              </a:rPr>
              <a:t> </a:t>
            </a:r>
            <a:r>
              <a:rPr lang="en-US" sz="1200" dirty="0">
                <a:latin typeface="Calibri" pitchFamily="34" charset="0"/>
              </a:rPr>
              <a:t>When the </a:t>
            </a:r>
            <a:endParaRPr lang="hu-HU" sz="1200" dirty="0">
              <a:latin typeface="Calibri" pitchFamily="34" charset="0"/>
            </a:endParaRPr>
          </a:p>
          <a:p>
            <a:pPr algn="l"/>
            <a:r>
              <a:rPr lang="en-US" sz="1200" dirty="0">
                <a:latin typeface="Calibri" pitchFamily="34" charset="0"/>
              </a:rPr>
              <a:t>basic layers in the spinal cord are established, a number of important </a:t>
            </a:r>
            <a:endParaRPr lang="hu-HU" sz="1200" dirty="0">
              <a:latin typeface="Calibri" pitchFamily="34" charset="0"/>
            </a:endParaRPr>
          </a:p>
          <a:p>
            <a:pPr algn="l"/>
            <a:r>
              <a:rPr lang="en-US" sz="1200" dirty="0">
                <a:latin typeface="Calibri" pitchFamily="34" charset="0"/>
              </a:rPr>
              <a:t>topographical features can be recognized in cross sections of the cord. </a:t>
            </a:r>
            <a:endParaRPr lang="hu-HU" sz="1200" dirty="0">
              <a:latin typeface="Calibri" pitchFamily="34" charset="0"/>
            </a:endParaRPr>
          </a:p>
          <a:p>
            <a:pPr algn="l"/>
            <a:r>
              <a:rPr lang="en-US" sz="1200" dirty="0">
                <a:latin typeface="Calibri" pitchFamily="34" charset="0"/>
              </a:rPr>
              <a:t>A </a:t>
            </a:r>
            <a:r>
              <a:rPr lang="en-US" sz="1200" b="1" dirty="0" err="1">
                <a:latin typeface="Calibri" pitchFamily="34" charset="0"/>
              </a:rPr>
              <a:t>sulcus</a:t>
            </a:r>
            <a:r>
              <a:rPr lang="en-US" sz="1200" b="1" dirty="0">
                <a:latin typeface="Calibri" pitchFamily="34" charset="0"/>
              </a:rPr>
              <a:t> </a:t>
            </a:r>
            <a:r>
              <a:rPr lang="en-US" sz="1200" b="1" dirty="0" err="1">
                <a:latin typeface="Calibri" pitchFamily="34" charset="0"/>
              </a:rPr>
              <a:t>limitans</a:t>
            </a:r>
            <a:r>
              <a:rPr lang="en-US" sz="1200" dirty="0">
                <a:latin typeface="Calibri" pitchFamily="34" charset="0"/>
              </a:rPr>
              <a:t> within the central canal divides the cord into a </a:t>
            </a:r>
            <a:endParaRPr lang="hu-HU" sz="1200" dirty="0">
              <a:latin typeface="Calibri" pitchFamily="34" charset="0"/>
            </a:endParaRPr>
          </a:p>
          <a:p>
            <a:pPr algn="l"/>
            <a:r>
              <a:rPr lang="hu-HU" sz="1200" dirty="0">
                <a:latin typeface="Calibri" pitchFamily="34" charset="0"/>
              </a:rPr>
              <a:t>d</a:t>
            </a:r>
            <a:r>
              <a:rPr lang="en-US" sz="1200" dirty="0" err="1">
                <a:latin typeface="Calibri" pitchFamily="34" charset="0"/>
              </a:rPr>
              <a:t>orsal</a:t>
            </a:r>
            <a:r>
              <a:rPr lang="hu-HU" sz="1200" dirty="0">
                <a:latin typeface="Calibri" pitchFamily="34" charset="0"/>
              </a:rPr>
              <a:t> </a:t>
            </a:r>
            <a:r>
              <a:rPr lang="en-US" sz="1200" b="1" dirty="0" err="1">
                <a:latin typeface="Calibri" pitchFamily="34" charset="0"/>
              </a:rPr>
              <a:t>alar</a:t>
            </a:r>
            <a:r>
              <a:rPr lang="en-US" sz="1200" b="1" dirty="0">
                <a:latin typeface="Calibri" pitchFamily="34" charset="0"/>
              </a:rPr>
              <a:t> plate</a:t>
            </a:r>
            <a:r>
              <a:rPr lang="en-US" sz="1200" dirty="0">
                <a:latin typeface="Calibri" pitchFamily="34" charset="0"/>
              </a:rPr>
              <a:t> and a ventral </a:t>
            </a:r>
            <a:r>
              <a:rPr lang="en-US" sz="1200" b="1" dirty="0">
                <a:latin typeface="Calibri" pitchFamily="34" charset="0"/>
              </a:rPr>
              <a:t>basal plate</a:t>
            </a:r>
            <a:r>
              <a:rPr lang="en-US" sz="1200" dirty="0">
                <a:latin typeface="Calibri" pitchFamily="34" charset="0"/>
              </a:rPr>
              <a:t> on each side of the central canal.</a:t>
            </a:r>
            <a:endParaRPr lang="hu-HU" sz="1200" dirty="0">
              <a:latin typeface="Calibri" pitchFamily="34" charset="0"/>
            </a:endParaRPr>
          </a:p>
          <a:p>
            <a:pPr algn="l"/>
            <a:r>
              <a:rPr lang="en-US" sz="1200" dirty="0">
                <a:latin typeface="Calibri" pitchFamily="34" charset="0"/>
              </a:rPr>
              <a:t> The right and left </a:t>
            </a:r>
            <a:r>
              <a:rPr lang="en-US" sz="1200" dirty="0" err="1">
                <a:latin typeface="Calibri" pitchFamily="34" charset="0"/>
              </a:rPr>
              <a:t>alar</a:t>
            </a:r>
            <a:r>
              <a:rPr lang="en-US" sz="1200" dirty="0">
                <a:latin typeface="Calibri" pitchFamily="34" charset="0"/>
              </a:rPr>
              <a:t> plates are connected dorsally over the central canal</a:t>
            </a:r>
            <a:endParaRPr lang="hu-HU" sz="1200" dirty="0">
              <a:latin typeface="Calibri" pitchFamily="34" charset="0"/>
            </a:endParaRPr>
          </a:p>
          <a:p>
            <a:pPr algn="l"/>
            <a:r>
              <a:rPr lang="en-US" sz="1200" dirty="0">
                <a:latin typeface="Calibri" pitchFamily="34" charset="0"/>
              </a:rPr>
              <a:t> by a thin </a:t>
            </a:r>
            <a:r>
              <a:rPr lang="en-US" sz="1200" b="1" dirty="0">
                <a:latin typeface="Calibri" pitchFamily="34" charset="0"/>
              </a:rPr>
              <a:t>roof plate</a:t>
            </a:r>
            <a:r>
              <a:rPr lang="en-US" sz="1200" dirty="0">
                <a:latin typeface="Calibri" pitchFamily="34" charset="0"/>
              </a:rPr>
              <a:t>, and the two basal plates are connected ventrally </a:t>
            </a:r>
            <a:endParaRPr lang="hu-HU" sz="1200" dirty="0">
              <a:latin typeface="Calibri" pitchFamily="34" charset="0"/>
            </a:endParaRPr>
          </a:p>
          <a:p>
            <a:pPr algn="l"/>
            <a:r>
              <a:rPr lang="en-US" sz="1200" dirty="0">
                <a:latin typeface="Calibri" pitchFamily="34" charset="0"/>
              </a:rPr>
              <a:t>by a</a:t>
            </a:r>
            <a:r>
              <a:rPr lang="hu-HU" sz="1200" dirty="0">
                <a:latin typeface="Calibri" pitchFamily="34" charset="0"/>
              </a:rPr>
              <a:t> </a:t>
            </a:r>
            <a:r>
              <a:rPr lang="en-US" sz="1200" b="1" dirty="0">
                <a:latin typeface="Calibri" pitchFamily="34" charset="0"/>
              </a:rPr>
              <a:t>floor </a:t>
            </a:r>
            <a:r>
              <a:rPr lang="en-US" sz="1200" b="1" dirty="0" err="1">
                <a:latin typeface="Calibri" pitchFamily="34" charset="0"/>
              </a:rPr>
              <a:t>plate</a:t>
            </a:r>
            <a:r>
              <a:rPr lang="en-US" sz="1200" dirty="0" err="1">
                <a:latin typeface="Calibri" pitchFamily="34" charset="0"/>
              </a:rPr>
              <a:t>.The</a:t>
            </a:r>
            <a:r>
              <a:rPr lang="en-US" sz="1200" dirty="0">
                <a:latin typeface="Calibri" pitchFamily="34" charset="0"/>
              </a:rPr>
              <a:t> basal plate represents the motor component of the </a:t>
            </a:r>
            <a:endParaRPr lang="hu-HU" sz="1200" dirty="0">
              <a:latin typeface="Calibri" pitchFamily="34" charset="0"/>
            </a:endParaRPr>
          </a:p>
          <a:p>
            <a:pPr algn="l"/>
            <a:r>
              <a:rPr lang="en-US" sz="1200" dirty="0">
                <a:latin typeface="Calibri" pitchFamily="34" charset="0"/>
              </a:rPr>
              <a:t>spinal cord. Axons arising from neurons located in the </a:t>
            </a:r>
            <a:r>
              <a:rPr lang="en-US" sz="1200" b="1" dirty="0">
                <a:latin typeface="Calibri" pitchFamily="34" charset="0"/>
              </a:rPr>
              <a:t>ventral horn</a:t>
            </a:r>
            <a:r>
              <a:rPr lang="en-US" sz="1200" dirty="0">
                <a:latin typeface="Calibri" pitchFamily="34" charset="0"/>
              </a:rPr>
              <a:t> of the </a:t>
            </a:r>
            <a:endParaRPr lang="hu-HU" sz="1200" dirty="0">
              <a:latin typeface="Calibri" pitchFamily="34" charset="0"/>
            </a:endParaRPr>
          </a:p>
          <a:p>
            <a:pPr algn="l"/>
            <a:r>
              <a:rPr lang="en-US" sz="1200" dirty="0">
                <a:latin typeface="Calibri" pitchFamily="34" charset="0"/>
              </a:rPr>
              <a:t>gray matter exit the spinal cord as </a:t>
            </a:r>
            <a:r>
              <a:rPr lang="en-US" sz="1200" b="1" dirty="0">
                <a:latin typeface="Calibri" pitchFamily="34" charset="0"/>
              </a:rPr>
              <a:t>ventral motor roots</a:t>
            </a:r>
            <a:r>
              <a:rPr lang="en-US" sz="1200" dirty="0">
                <a:latin typeface="Calibri" pitchFamily="34" charset="0"/>
              </a:rPr>
              <a:t> of the spinal nerves. </a:t>
            </a:r>
            <a:endParaRPr lang="hu-HU" sz="1200" dirty="0">
              <a:latin typeface="Calibri" pitchFamily="34" charset="0"/>
            </a:endParaRPr>
          </a:p>
          <a:p>
            <a:pPr algn="l"/>
            <a:r>
              <a:rPr lang="en-US" sz="1200" dirty="0">
                <a:latin typeface="Calibri" pitchFamily="34" charset="0"/>
              </a:rPr>
              <a:t>The gray matter of the </a:t>
            </a:r>
            <a:r>
              <a:rPr lang="en-US" sz="1200" dirty="0" err="1">
                <a:latin typeface="Calibri" pitchFamily="34" charset="0"/>
              </a:rPr>
              <a:t>alar</a:t>
            </a:r>
            <a:r>
              <a:rPr lang="en-US" sz="1200" dirty="0">
                <a:latin typeface="Calibri" pitchFamily="34" charset="0"/>
              </a:rPr>
              <a:t> plate, called the </a:t>
            </a:r>
            <a:r>
              <a:rPr lang="en-US" sz="1200" b="1" dirty="0">
                <a:latin typeface="Calibri" pitchFamily="34" charset="0"/>
              </a:rPr>
              <a:t>dorsal horn</a:t>
            </a:r>
            <a:r>
              <a:rPr lang="en-US" sz="1200" dirty="0">
                <a:latin typeface="Calibri" pitchFamily="34" charset="0"/>
              </a:rPr>
              <a:t>, </a:t>
            </a:r>
            <a:endParaRPr lang="hu-HU" sz="1200" dirty="0">
              <a:latin typeface="Calibri" pitchFamily="34" charset="0"/>
            </a:endParaRPr>
          </a:p>
          <a:p>
            <a:pPr algn="l"/>
            <a:r>
              <a:rPr lang="en-US" sz="1200" dirty="0">
                <a:latin typeface="Calibri" pitchFamily="34" charset="0"/>
              </a:rPr>
              <a:t>is associated with sensory functions. Sensory axons from the spinal ganglia </a:t>
            </a:r>
            <a:endParaRPr lang="hu-HU" sz="1200" dirty="0">
              <a:latin typeface="Calibri" pitchFamily="34" charset="0"/>
            </a:endParaRPr>
          </a:p>
          <a:p>
            <a:pPr algn="l"/>
            <a:r>
              <a:rPr lang="en-US" sz="1200" dirty="0">
                <a:latin typeface="Calibri" pitchFamily="34" charset="0"/>
              </a:rPr>
              <a:t>(neural crest derivatives) enter the spinal cord as dorsal roots and synapse </a:t>
            </a:r>
            <a:endParaRPr lang="hu-HU" sz="1200" dirty="0">
              <a:latin typeface="Calibri" pitchFamily="34" charset="0"/>
            </a:endParaRPr>
          </a:p>
          <a:p>
            <a:pPr algn="l"/>
            <a:r>
              <a:rPr lang="en-US" sz="1200" dirty="0">
                <a:latin typeface="Calibri" pitchFamily="34" charset="0"/>
              </a:rPr>
              <a:t>with neurons in the dorsal horn. A small projection of gray matter between </a:t>
            </a:r>
            <a:endParaRPr lang="hu-HU" sz="1200" dirty="0">
              <a:latin typeface="Calibri" pitchFamily="34" charset="0"/>
            </a:endParaRPr>
          </a:p>
          <a:p>
            <a:pPr algn="l"/>
            <a:r>
              <a:rPr lang="en-US" sz="1200" dirty="0">
                <a:latin typeface="Calibri" pitchFamily="34" charset="0"/>
              </a:rPr>
              <a:t>the dorsal and ventral horns at spinal levels T1 to L2 contains cell bodies of </a:t>
            </a:r>
            <a:endParaRPr lang="hu-HU" sz="1200" dirty="0">
              <a:latin typeface="Calibri" pitchFamily="34" charset="0"/>
            </a:endParaRPr>
          </a:p>
          <a:p>
            <a:pPr algn="l"/>
            <a:r>
              <a:rPr lang="en-US" sz="1200" dirty="0">
                <a:latin typeface="Calibri" pitchFamily="34" charset="0"/>
              </a:rPr>
              <a:t>autonomic neurons. This projection is called the </a:t>
            </a:r>
            <a:r>
              <a:rPr lang="en-US" sz="1200" b="1" dirty="0">
                <a:latin typeface="Calibri" pitchFamily="34" charset="0"/>
              </a:rPr>
              <a:t>lateral horn</a:t>
            </a:r>
            <a:r>
              <a:rPr lang="en-US" sz="1200" dirty="0">
                <a:latin typeface="Calibri" pitchFamily="34" charset="0"/>
              </a:rPr>
              <a:t> or sometimes</a:t>
            </a:r>
            <a:endParaRPr lang="hu-HU" sz="1200" dirty="0">
              <a:latin typeface="Calibri" pitchFamily="34" charset="0"/>
            </a:endParaRPr>
          </a:p>
          <a:p>
            <a:pPr algn="l"/>
            <a:r>
              <a:rPr lang="en-US" sz="1200" dirty="0">
                <a:latin typeface="Calibri" pitchFamily="34" charset="0"/>
              </a:rPr>
              <a:t> the</a:t>
            </a:r>
            <a:r>
              <a:rPr lang="hu-HU" sz="1200" dirty="0">
                <a:latin typeface="Calibri" pitchFamily="34" charset="0"/>
              </a:rPr>
              <a:t> </a:t>
            </a:r>
            <a:r>
              <a:rPr lang="en-US" sz="1200" b="1" dirty="0" err="1">
                <a:latin typeface="Calibri" pitchFamily="34" charset="0"/>
              </a:rPr>
              <a:t>intermediolateral</a:t>
            </a:r>
            <a:r>
              <a:rPr lang="en-US" sz="1200" b="1" dirty="0">
                <a:latin typeface="Calibri" pitchFamily="34" charset="0"/>
              </a:rPr>
              <a:t> gray column</a:t>
            </a:r>
            <a:r>
              <a:rPr lang="en-US" sz="1200" dirty="0">
                <a:latin typeface="Calibri" pitchFamily="34" charset="0"/>
              </a:rPr>
              <a:t> (see </a:t>
            </a:r>
            <a:r>
              <a:rPr lang="en-US" sz="1200" dirty="0">
                <a:latin typeface="Calibri" pitchFamily="34" charset="0"/>
                <a:hlinkClick r:id="rId4" tooltip="View now"/>
              </a:rPr>
              <a:t>Fig. 11-6</a:t>
            </a:r>
            <a:r>
              <a:rPr lang="en-US" sz="1200" dirty="0">
                <a:latin typeface="Calibri" pitchFamily="34" charset="0"/>
              </a:rPr>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634" name="Picture 1" descr="M9780323053853-011-f00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44700" y="1055688"/>
            <a:ext cx="5067300" cy="4762500"/>
          </a:xfrm>
          <a:prstGeom prst="rect">
            <a:avLst/>
          </a:prstGeom>
          <a:noFill/>
          <a:ln w="9525">
            <a:solidFill>
              <a:schemeClr val="tx1"/>
            </a:solidFill>
            <a:miter lim="800000"/>
            <a:headEnd/>
            <a:tailEnd/>
          </a:ln>
        </p:spPr>
      </p:pic>
      <p:sp>
        <p:nvSpPr>
          <p:cNvPr id="123907" name="Text Box 2"/>
          <p:cNvSpPr txBox="1">
            <a:spLocks noChangeArrowheads="1"/>
          </p:cNvSpPr>
          <p:nvPr/>
        </p:nvSpPr>
        <p:spPr bwMode="auto">
          <a:xfrm>
            <a:off x="596900" y="5898912"/>
            <a:ext cx="7848600" cy="738664"/>
          </a:xfrm>
          <a:prstGeom prst="rect">
            <a:avLst/>
          </a:prstGeom>
          <a:solidFill>
            <a:schemeClr val="bg1">
              <a:alpha val="38039"/>
            </a:schemeClr>
          </a:solidFill>
          <a:ln w="12700">
            <a:noFill/>
            <a:miter lim="800000"/>
            <a:headEnd/>
            <a:tailEnd/>
          </a:ln>
        </p:spPr>
        <p:txBody>
          <a:bodyPr anchor="ctr">
            <a:spAutoFit/>
          </a:bodyPr>
          <a:lstStyle/>
          <a:p>
            <a:pPr eaLnBrk="0" hangingPunct="0">
              <a:defRPr/>
            </a:pPr>
            <a:r>
              <a:rPr lang="en-US" sz="1050" dirty="0">
                <a:latin typeface="Calibri" pitchFamily="34" charset="0"/>
              </a:rPr>
              <a:t>Figure 11-7  A, Grafting an extra notochord near the neural tube induces a secondary floor plate. B, In the absence of a notochord, a very incomplete floor plate forms, and nerve fibers exit from multiple sites around the spinal cord. C, Slitting the neural plate on one side of the floor plate removes the wall of the neural tube from the influence of the notochord, allowing the disorganized exit of nerve fibers from that part of the spinal cord. (Modified from Hirano S, Fuse S, </a:t>
            </a:r>
            <a:r>
              <a:rPr lang="en-US" sz="1050" dirty="0" err="1">
                <a:latin typeface="Calibri" pitchFamily="34" charset="0"/>
              </a:rPr>
              <a:t>Sohal</a:t>
            </a:r>
            <a:r>
              <a:rPr lang="en-US" sz="1050" dirty="0">
                <a:latin typeface="Calibri" pitchFamily="34" charset="0"/>
              </a:rPr>
              <a:t> GS: Science 251:310-313, 1991.)</a:t>
            </a:r>
          </a:p>
        </p:txBody>
      </p:sp>
      <p:sp>
        <p:nvSpPr>
          <p:cNvPr id="69636" name="Text Box 3"/>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8 February 2011 04:21 PM)</a:t>
            </a:r>
          </a:p>
        </p:txBody>
      </p:sp>
      <p:sp>
        <p:nvSpPr>
          <p:cNvPr id="69637" name="Text Box 4"/>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69638" name="Text Box 46"/>
          <p:cNvSpPr txBox="1">
            <a:spLocks noChangeArrowheads="1"/>
          </p:cNvSpPr>
          <p:nvPr/>
        </p:nvSpPr>
        <p:spPr bwMode="auto">
          <a:xfrm>
            <a:off x="611188" y="39688"/>
            <a:ext cx="7834312" cy="707886"/>
          </a:xfrm>
          <a:prstGeom prst="rect">
            <a:avLst/>
          </a:prstGeom>
          <a:noFill/>
          <a:ln w="9525">
            <a:noFill/>
            <a:miter lim="800000"/>
            <a:headEnd/>
            <a:tailEnd/>
          </a:ln>
        </p:spPr>
        <p:txBody>
          <a:bodyPr>
            <a:spAutoFit/>
          </a:bodyPr>
          <a:lstStyle/>
          <a:p>
            <a:pPr eaLnBrk="0" hangingPunct="0">
              <a:spcBef>
                <a:spcPct val="50000"/>
              </a:spcBef>
            </a:pPr>
            <a:r>
              <a:rPr lang="en-US" sz="2000" dirty="0">
                <a:solidFill>
                  <a:srgbClr val="003366"/>
                </a:solidFill>
                <a:latin typeface="Calibri" pitchFamily="34" charset="0"/>
              </a:rPr>
              <a:t>Experiments illustrating the influence of the notochord on development of the floor plate and exit sites of nerves from the spinal cord</a:t>
            </a:r>
            <a:endParaRPr lang="hu-HU" sz="2000" b="1" dirty="0">
              <a:solidFill>
                <a:srgbClr val="003366"/>
              </a:solidFill>
              <a:latin typeface="Calibri"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658" name="Picture 1" descr="M9780323053853-011-f0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71800" y="95347"/>
            <a:ext cx="3322737" cy="5474030"/>
          </a:xfrm>
          <a:prstGeom prst="rect">
            <a:avLst/>
          </a:prstGeom>
          <a:noFill/>
          <a:ln w="9525">
            <a:solidFill>
              <a:schemeClr val="tx1"/>
            </a:solidFill>
            <a:miter lim="800000"/>
            <a:headEnd/>
            <a:tailEnd/>
          </a:ln>
        </p:spPr>
      </p:pic>
      <p:sp>
        <p:nvSpPr>
          <p:cNvPr id="70659" name="Text Box 2"/>
          <p:cNvSpPr txBox="1">
            <a:spLocks noChangeArrowheads="1"/>
          </p:cNvSpPr>
          <p:nvPr/>
        </p:nvSpPr>
        <p:spPr bwMode="auto">
          <a:xfrm>
            <a:off x="611188" y="5569377"/>
            <a:ext cx="7848600" cy="830997"/>
          </a:xfrm>
          <a:prstGeom prst="rect">
            <a:avLst/>
          </a:prstGeom>
          <a:solidFill>
            <a:schemeClr val="bg1">
              <a:alpha val="38039"/>
            </a:schemeClr>
          </a:solidFill>
          <a:ln w="12700">
            <a:noFill/>
            <a:miter lim="800000"/>
            <a:headEnd/>
            <a:tailEnd/>
          </a:ln>
        </p:spPr>
        <p:txBody>
          <a:bodyPr anchor="ctr">
            <a:spAutoFit/>
          </a:bodyPr>
          <a:lstStyle/>
          <a:p>
            <a:pPr eaLnBrk="0" hangingPunct="0"/>
            <a:r>
              <a:rPr lang="en-US" sz="1200" dirty="0">
                <a:latin typeface="Calibri" pitchFamily="34" charset="0"/>
              </a:rPr>
              <a:t>Figure 11-8 A, Photomicrograph of a normal embryonic quail spinal cord. B, In an experiment in which the notochord was absent, the spinal cord is disorganized and has multiple exit sites of nerve fibers (see Fig. 11-7B). Arrowheads indicate ectopic spinal nerves. D, dorsal; DR, dorsal root; F, floor plate; N, notochord; V, ventral; VR, ventral root. (From Hirano S, Fuse S, </a:t>
            </a:r>
            <a:r>
              <a:rPr lang="en-US" sz="1200" dirty="0" err="1">
                <a:latin typeface="Calibri" pitchFamily="34" charset="0"/>
              </a:rPr>
              <a:t>Sohol</a:t>
            </a:r>
            <a:r>
              <a:rPr lang="en-US" sz="1200" dirty="0">
                <a:latin typeface="Calibri" pitchFamily="34" charset="0"/>
              </a:rPr>
              <a:t> GS: Science 251:310-313, 1991.)</a:t>
            </a:r>
          </a:p>
        </p:txBody>
      </p:sp>
      <p:sp>
        <p:nvSpPr>
          <p:cNvPr id="70660" name="Text Box 3"/>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8 February 2011 04:21 PM)</a:t>
            </a:r>
          </a:p>
        </p:txBody>
      </p:sp>
      <p:sp>
        <p:nvSpPr>
          <p:cNvPr id="70661" name="Text Box 4"/>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Text Box 4"/>
          <p:cNvSpPr txBox="1">
            <a:spLocks noChangeArrowheads="1"/>
          </p:cNvSpPr>
          <p:nvPr/>
        </p:nvSpPr>
        <p:spPr bwMode="auto">
          <a:xfrm>
            <a:off x="971550" y="548044"/>
            <a:ext cx="7127875" cy="519113"/>
          </a:xfrm>
          <a:prstGeom prst="rect">
            <a:avLst/>
          </a:prstGeom>
          <a:noFill/>
          <a:ln w="9525">
            <a:noFill/>
            <a:miter lim="800000"/>
            <a:headEnd/>
            <a:tailEnd/>
          </a:ln>
        </p:spPr>
        <p:txBody>
          <a:bodyPr>
            <a:spAutoFit/>
          </a:bodyPr>
          <a:lstStyle/>
          <a:p>
            <a:pPr eaLnBrk="0" hangingPunct="0"/>
            <a:r>
              <a:rPr lang="hu-HU" sz="2800" dirty="0" err="1">
                <a:solidFill>
                  <a:srgbClr val="003366"/>
                </a:solidFill>
                <a:effectLst>
                  <a:outerShdw blurRad="38100" dist="38100" dir="2700000" algn="tl">
                    <a:srgbClr val="000000">
                      <a:alpha val="43137"/>
                    </a:srgbClr>
                  </a:outerShdw>
                </a:effectLst>
                <a:latin typeface="Calibri" pitchFamily="34" charset="0"/>
              </a:rPr>
              <a:t>Ventralising</a:t>
            </a:r>
            <a:r>
              <a:rPr lang="hu-HU" sz="2800" dirty="0">
                <a:solidFill>
                  <a:srgbClr val="003366"/>
                </a:solidFill>
                <a:effectLst>
                  <a:outerShdw blurRad="38100" dist="38100" dir="2700000" algn="tl">
                    <a:srgbClr val="000000">
                      <a:alpha val="43137"/>
                    </a:srgbClr>
                  </a:outerShdw>
                </a:effectLst>
                <a:latin typeface="Calibri" pitchFamily="34" charset="0"/>
              </a:rPr>
              <a:t> </a:t>
            </a:r>
            <a:r>
              <a:rPr lang="hu-HU" sz="2800" dirty="0" err="1">
                <a:solidFill>
                  <a:srgbClr val="003366"/>
                </a:solidFill>
                <a:effectLst>
                  <a:outerShdw blurRad="38100" dist="38100" dir="2700000" algn="tl">
                    <a:srgbClr val="000000">
                      <a:alpha val="43137"/>
                    </a:srgbClr>
                  </a:outerShdw>
                </a:effectLst>
                <a:latin typeface="Calibri" pitchFamily="34" charset="0"/>
              </a:rPr>
              <a:t>effect</a:t>
            </a:r>
            <a:r>
              <a:rPr lang="hu-HU" sz="2800" dirty="0">
                <a:solidFill>
                  <a:srgbClr val="003366"/>
                </a:solidFill>
                <a:effectLst>
                  <a:outerShdw blurRad="38100" dist="38100" dir="2700000" algn="tl">
                    <a:srgbClr val="000000">
                      <a:alpha val="43137"/>
                    </a:srgbClr>
                  </a:outerShdw>
                </a:effectLst>
                <a:latin typeface="Calibri" pitchFamily="34" charset="0"/>
              </a:rPr>
              <a:t>: </a:t>
            </a:r>
            <a:r>
              <a:rPr lang="hu-HU" sz="2800" dirty="0" err="1">
                <a:solidFill>
                  <a:srgbClr val="003366"/>
                </a:solidFill>
                <a:effectLst>
                  <a:outerShdw blurRad="38100" dist="38100" dir="2700000" algn="tl">
                    <a:srgbClr val="000000">
                      <a:alpha val="43137"/>
                    </a:srgbClr>
                  </a:outerShdw>
                </a:effectLst>
                <a:latin typeface="Calibri" pitchFamily="34" charset="0"/>
              </a:rPr>
              <a:t>Shh</a:t>
            </a:r>
            <a:endParaRPr lang="hu-HU" sz="2800" dirty="0">
              <a:solidFill>
                <a:srgbClr val="003366"/>
              </a:solidFill>
              <a:effectLst>
                <a:outerShdw blurRad="38100" dist="38100" dir="2700000" algn="tl">
                  <a:srgbClr val="000000">
                    <a:alpha val="43137"/>
                  </a:srgbClr>
                </a:outerShdw>
              </a:effectLst>
              <a:latin typeface="Calibri" pitchFamily="34" charset="0"/>
            </a:endParaRPr>
          </a:p>
        </p:txBody>
      </p:sp>
      <p:pic>
        <p:nvPicPr>
          <p:cNvPr id="71683" name="Picture 6" descr="C:\oktatás\neurodevelopment\Shhfoto.bmp"/>
          <p:cNvPicPr>
            <a:picLocks noChangeAspect="1" noChangeArrowheads="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971550" y="1412875"/>
            <a:ext cx="3316288" cy="5013325"/>
          </a:xfrm>
          <a:prstGeom prst="rect">
            <a:avLst/>
          </a:prstGeom>
          <a:noFill/>
          <a:ln w="9525">
            <a:noFill/>
            <a:miter lim="800000"/>
            <a:headEnd/>
            <a:tailEnd/>
          </a:ln>
        </p:spPr>
      </p:pic>
      <p:pic>
        <p:nvPicPr>
          <p:cNvPr id="71684" name="Picture 8" descr="Shh3antiszenz próna nayg nag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463" y="1412875"/>
            <a:ext cx="3746500" cy="501332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1365545" y="3717032"/>
            <a:ext cx="6412909" cy="923330"/>
          </a:xfrm>
          <a:prstGeom prst="rect">
            <a:avLst/>
          </a:prstGeom>
          <a:noFill/>
        </p:spPr>
        <p:txBody>
          <a:bodyPr wrap="none" rtlCol="0">
            <a:spAutoFit/>
          </a:bodyPr>
          <a:lstStyle/>
          <a:p>
            <a:r>
              <a:rPr lang="hu-HU" dirty="0" err="1">
                <a:solidFill>
                  <a:schemeClr val="bg1"/>
                </a:solidFill>
                <a:latin typeface="Calibri" panose="020F0502020204030204" pitchFamily="34" charset="0"/>
              </a:rPr>
              <a:t>Gastrulation.flv</a:t>
            </a:r>
            <a:endParaRPr lang="hu-HU" dirty="0">
              <a:solidFill>
                <a:schemeClr val="bg1"/>
              </a:solidFill>
              <a:latin typeface="Calibri" panose="020F0502020204030204" pitchFamily="34" charset="0"/>
            </a:endParaRPr>
          </a:p>
          <a:p>
            <a:endParaRPr lang="hu-HU" dirty="0">
              <a:latin typeface="Calibri" pitchFamily="34" charset="0"/>
              <a:hlinkClick r:id="rId2"/>
            </a:endParaRPr>
          </a:p>
          <a:p>
            <a:r>
              <a:rPr lang="hu-HU" dirty="0">
                <a:latin typeface="Calibri" pitchFamily="34" charset="0"/>
                <a:hlinkClick r:id="rId2"/>
              </a:rPr>
              <a:t>http://www.youtube.com/watch?v=iHmBIJs77ZQ&amp;feature=related</a:t>
            </a:r>
            <a:endParaRPr lang="hu-HU" dirty="0">
              <a:latin typeface="Calibri"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5"/>
          <p:cNvSpPr txBox="1">
            <a:spLocks noChangeArrowheads="1"/>
          </p:cNvSpPr>
          <p:nvPr/>
        </p:nvSpPr>
        <p:spPr bwMode="auto">
          <a:xfrm>
            <a:off x="971550" y="549275"/>
            <a:ext cx="7127875" cy="519113"/>
          </a:xfrm>
          <a:prstGeom prst="rect">
            <a:avLst/>
          </a:prstGeom>
          <a:noFill/>
          <a:ln w="9525">
            <a:noFill/>
            <a:miter lim="800000"/>
            <a:headEnd/>
            <a:tailEnd/>
          </a:ln>
        </p:spPr>
        <p:txBody>
          <a:bodyPr>
            <a:spAutoFit/>
          </a:bodyPr>
          <a:lstStyle/>
          <a:p>
            <a:pPr eaLnBrk="0" hangingPunct="0"/>
            <a:r>
              <a:rPr lang="hu-HU" sz="2800" dirty="0" err="1">
                <a:solidFill>
                  <a:srgbClr val="33CCFF"/>
                </a:solidFill>
                <a:latin typeface="Calibri" pitchFamily="34" charset="0"/>
              </a:rPr>
              <a:t>Shh</a:t>
            </a:r>
            <a:r>
              <a:rPr lang="hu-HU" sz="2800" dirty="0">
                <a:solidFill>
                  <a:srgbClr val="33CCFF"/>
                </a:solidFill>
                <a:latin typeface="Calibri" pitchFamily="34" charset="0"/>
              </a:rPr>
              <a:t> </a:t>
            </a:r>
            <a:r>
              <a:rPr lang="hu-HU" sz="2800" dirty="0" err="1">
                <a:solidFill>
                  <a:srgbClr val="33CCFF"/>
                </a:solidFill>
                <a:latin typeface="Calibri" pitchFamily="34" charset="0"/>
              </a:rPr>
              <a:t>signaling</a:t>
            </a:r>
            <a:endParaRPr lang="hu-HU" sz="2800" dirty="0">
              <a:solidFill>
                <a:srgbClr val="33CCFF"/>
              </a:solidFill>
              <a:latin typeface="Calibri" pitchFamily="34" charset="0"/>
            </a:endParaRPr>
          </a:p>
        </p:txBody>
      </p:sp>
      <p:pic>
        <p:nvPicPr>
          <p:cNvPr id="77827"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5696" y="1556792"/>
            <a:ext cx="5380066" cy="4885978"/>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146" name="Object 7"/>
          <p:cNvGraphicFramePr>
            <a:graphicFrameLocks noGrp="1" noChangeAspect="1"/>
          </p:cNvGraphicFramePr>
          <p:nvPr>
            <p:ph sz="half" idx="4294967295"/>
          </p:nvPr>
        </p:nvGraphicFramePr>
        <p:xfrm>
          <a:off x="3749675" y="4179888"/>
          <a:ext cx="4757738" cy="2260600"/>
        </p:xfrm>
        <a:graphic>
          <a:graphicData uri="http://schemas.openxmlformats.org/presentationml/2006/ole">
            <mc:AlternateContent xmlns:mc="http://schemas.openxmlformats.org/markup-compatibility/2006">
              <mc:Choice xmlns:v="urn:schemas-microsoft-com:vml" Requires="v">
                <p:oleObj spid="_x0000_s6164" name="Image" r:id="rId3" imgW="4279401" imgH="2034286" progId="Photoshop.Image.7">
                  <p:embed/>
                </p:oleObj>
              </mc:Choice>
              <mc:Fallback>
                <p:oleObj name="Image" r:id="rId3" imgW="4279401" imgH="2034286" progId="Photoshop.Image.7">
                  <p:embed/>
                  <p:pic>
                    <p:nvPicPr>
                      <p:cNvPr id="0" name="Picture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9675" y="4179888"/>
                        <a:ext cx="4757738" cy="22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8" name="Picture 10"/>
          <p:cNvPicPr>
            <a:picLocks noChangeAspect="1" noChangeArrowheads="1"/>
          </p:cNvPicPr>
          <p:nvPr/>
        </p:nvPicPr>
        <p:blipFill>
          <a:blip r:embed="rId5" cstate="print"/>
          <a:srcRect/>
          <a:stretch>
            <a:fillRect/>
          </a:stretch>
        </p:blipFill>
        <p:spPr bwMode="auto">
          <a:xfrm>
            <a:off x="785813" y="3082925"/>
            <a:ext cx="2963862" cy="3659188"/>
          </a:xfrm>
          <a:prstGeom prst="rect">
            <a:avLst/>
          </a:prstGeom>
          <a:noFill/>
          <a:ln w="9525">
            <a:noFill/>
            <a:miter lim="800000"/>
            <a:headEnd/>
            <a:tailEnd/>
          </a:ln>
        </p:spPr>
      </p:pic>
      <p:pic>
        <p:nvPicPr>
          <p:cNvPr id="6149" name="Picture 1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31913" y="668338"/>
            <a:ext cx="6607175" cy="2371725"/>
          </a:xfrm>
          <a:prstGeom prst="rect">
            <a:avLst/>
          </a:prstGeom>
          <a:noFill/>
          <a:ln w="9525">
            <a:noFill/>
            <a:miter lim="800000"/>
            <a:headEnd/>
            <a:tailEnd/>
          </a:ln>
        </p:spPr>
      </p:pic>
      <p:sp>
        <p:nvSpPr>
          <p:cNvPr id="6150" name="Text Box 4"/>
          <p:cNvSpPr txBox="1">
            <a:spLocks noChangeArrowheads="1"/>
          </p:cNvSpPr>
          <p:nvPr/>
        </p:nvSpPr>
        <p:spPr bwMode="auto">
          <a:xfrm>
            <a:off x="971550" y="147638"/>
            <a:ext cx="7127875" cy="520700"/>
          </a:xfrm>
          <a:prstGeom prst="rect">
            <a:avLst/>
          </a:prstGeom>
          <a:noFill/>
          <a:ln w="9525">
            <a:noFill/>
            <a:miter lim="800000"/>
            <a:headEnd/>
            <a:tailEnd/>
          </a:ln>
        </p:spPr>
        <p:txBody>
          <a:bodyPr>
            <a:spAutoFit/>
          </a:bodyPr>
          <a:lstStyle/>
          <a:p>
            <a:pPr eaLnBrk="0" hangingPunct="0"/>
            <a:r>
              <a:rPr lang="hu-HU" sz="2800" dirty="0" err="1">
                <a:solidFill>
                  <a:srgbClr val="003366"/>
                </a:solidFill>
                <a:effectLst>
                  <a:outerShdw blurRad="38100" dist="38100" dir="2700000" algn="tl">
                    <a:srgbClr val="000000">
                      <a:alpha val="43137"/>
                    </a:srgbClr>
                  </a:outerShdw>
                </a:effectLst>
                <a:latin typeface="Calibri" pitchFamily="34" charset="0"/>
              </a:rPr>
              <a:t>Dorsalising</a:t>
            </a:r>
            <a:r>
              <a:rPr lang="hu-HU" sz="2800" dirty="0">
                <a:solidFill>
                  <a:srgbClr val="003366"/>
                </a:solidFill>
                <a:effectLst>
                  <a:outerShdw blurRad="38100" dist="38100" dir="2700000" algn="tl">
                    <a:srgbClr val="000000">
                      <a:alpha val="43137"/>
                    </a:srgbClr>
                  </a:outerShdw>
                </a:effectLst>
                <a:latin typeface="Calibri" pitchFamily="34" charset="0"/>
              </a:rPr>
              <a:t> </a:t>
            </a:r>
            <a:r>
              <a:rPr lang="hu-HU" sz="2800" dirty="0" err="1">
                <a:solidFill>
                  <a:srgbClr val="003366"/>
                </a:solidFill>
                <a:effectLst>
                  <a:outerShdw blurRad="38100" dist="38100" dir="2700000" algn="tl">
                    <a:srgbClr val="000000">
                      <a:alpha val="43137"/>
                    </a:srgbClr>
                  </a:outerShdw>
                </a:effectLst>
                <a:latin typeface="Calibri" pitchFamily="34" charset="0"/>
              </a:rPr>
              <a:t>effect</a:t>
            </a:r>
            <a:r>
              <a:rPr lang="hu-HU" sz="2800" dirty="0">
                <a:solidFill>
                  <a:srgbClr val="003366"/>
                </a:solidFill>
                <a:effectLst>
                  <a:outerShdw blurRad="38100" dist="38100" dir="2700000" algn="tl">
                    <a:srgbClr val="000000">
                      <a:alpha val="43137"/>
                    </a:srgbClr>
                  </a:outerShdw>
                </a:effectLst>
                <a:latin typeface="Calibri" pitchFamily="34" charset="0"/>
              </a:rPr>
              <a:t>: </a:t>
            </a:r>
            <a:r>
              <a:rPr lang="hu-HU" sz="2800" dirty="0" err="1">
                <a:solidFill>
                  <a:srgbClr val="003366"/>
                </a:solidFill>
                <a:effectLst>
                  <a:outerShdw blurRad="38100" dist="38100" dir="2700000" algn="tl">
                    <a:srgbClr val="000000">
                      <a:alpha val="43137"/>
                    </a:srgbClr>
                  </a:outerShdw>
                </a:effectLst>
                <a:latin typeface="Calibri" pitchFamily="34" charset="0"/>
              </a:rPr>
              <a:t>TGF-</a:t>
            </a:r>
            <a:r>
              <a:rPr lang="hu-HU" sz="2800" dirty="0" err="1">
                <a:solidFill>
                  <a:srgbClr val="003366"/>
                </a:solidFill>
                <a:effectLst>
                  <a:outerShdw blurRad="38100" dist="38100" dir="2700000" algn="tl">
                    <a:srgbClr val="000000">
                      <a:alpha val="43137"/>
                    </a:srgbClr>
                  </a:outerShdw>
                </a:effectLst>
                <a:latin typeface="Symbol" pitchFamily="18" charset="2"/>
              </a:rPr>
              <a:t>b</a:t>
            </a:r>
            <a:r>
              <a:rPr lang="hu-HU" sz="2800" dirty="0">
                <a:solidFill>
                  <a:srgbClr val="003366"/>
                </a:solidFill>
                <a:effectLst>
                  <a:outerShdw blurRad="38100" dist="38100" dir="2700000" algn="tl">
                    <a:srgbClr val="000000">
                      <a:alpha val="43137"/>
                    </a:srgbClr>
                  </a:outerShdw>
                </a:effectLst>
                <a:latin typeface="Symbol" pitchFamily="18" charset="2"/>
              </a:rPr>
              <a:t> </a:t>
            </a:r>
            <a:r>
              <a:rPr lang="hu-HU" sz="2800" dirty="0" err="1">
                <a:solidFill>
                  <a:srgbClr val="003366"/>
                </a:solidFill>
                <a:effectLst>
                  <a:outerShdw blurRad="38100" dist="38100" dir="2700000" algn="tl">
                    <a:srgbClr val="000000">
                      <a:alpha val="43137"/>
                    </a:srgbClr>
                  </a:outerShdw>
                </a:effectLst>
                <a:latin typeface="Calibri" pitchFamily="34" charset="0"/>
              </a:rPr>
              <a:t>family</a:t>
            </a:r>
            <a:endParaRPr lang="hu-HU" sz="2800" dirty="0">
              <a:solidFill>
                <a:srgbClr val="003366"/>
              </a:solidFill>
              <a:effectLst>
                <a:outerShdw blurRad="38100" dist="38100" dir="2700000" algn="tl">
                  <a:srgbClr val="000000">
                    <a:alpha val="43137"/>
                  </a:srgbClr>
                </a:outerShdw>
              </a:effectLst>
              <a:latin typeface="Calibri"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5700" y="1741488"/>
            <a:ext cx="6832600" cy="4567237"/>
          </a:xfrm>
          <a:prstGeom prst="rect">
            <a:avLst/>
          </a:prstGeom>
          <a:noFill/>
          <a:ln w="9525">
            <a:noFill/>
            <a:miter lim="800000"/>
            <a:headEnd/>
            <a:tailEnd/>
          </a:ln>
        </p:spPr>
      </p:pic>
      <p:sp>
        <p:nvSpPr>
          <p:cNvPr id="78851" name="Text Box 5"/>
          <p:cNvSpPr txBox="1">
            <a:spLocks noChangeArrowheads="1"/>
          </p:cNvSpPr>
          <p:nvPr/>
        </p:nvSpPr>
        <p:spPr bwMode="auto">
          <a:xfrm>
            <a:off x="971550" y="549275"/>
            <a:ext cx="7127875" cy="519113"/>
          </a:xfrm>
          <a:prstGeom prst="rect">
            <a:avLst/>
          </a:prstGeom>
          <a:noFill/>
          <a:ln w="9525">
            <a:noFill/>
            <a:miter lim="800000"/>
            <a:headEnd/>
            <a:tailEnd/>
          </a:ln>
        </p:spPr>
        <p:txBody>
          <a:bodyPr>
            <a:spAutoFit/>
          </a:bodyPr>
          <a:lstStyle/>
          <a:p>
            <a:pPr eaLnBrk="0" hangingPunct="0"/>
            <a:r>
              <a:rPr lang="hu-HU" sz="2800" dirty="0" err="1">
                <a:solidFill>
                  <a:srgbClr val="33CCFF"/>
                </a:solidFill>
                <a:latin typeface="Calibri" pitchFamily="34" charset="0"/>
              </a:rPr>
              <a:t>TGF-</a:t>
            </a:r>
            <a:r>
              <a:rPr lang="hu-HU" sz="2800" dirty="0" err="1">
                <a:solidFill>
                  <a:srgbClr val="33CCFF"/>
                </a:solidFill>
                <a:latin typeface="Symbol" pitchFamily="18" charset="2"/>
              </a:rPr>
              <a:t>b</a:t>
            </a:r>
            <a:r>
              <a:rPr lang="hu-HU" sz="2800" dirty="0">
                <a:solidFill>
                  <a:srgbClr val="33CCFF"/>
                </a:solidFill>
                <a:latin typeface="Calibri" pitchFamily="34" charset="0"/>
              </a:rPr>
              <a:t> </a:t>
            </a:r>
            <a:r>
              <a:rPr lang="hu-HU" sz="2800" dirty="0" err="1">
                <a:solidFill>
                  <a:srgbClr val="33CCFF"/>
                </a:solidFill>
                <a:latin typeface="Calibri" pitchFamily="34" charset="0"/>
              </a:rPr>
              <a:t>signaling</a:t>
            </a:r>
            <a:endParaRPr lang="hu-HU" sz="2800" dirty="0">
              <a:solidFill>
                <a:srgbClr val="33CCFF"/>
              </a:solidFill>
              <a:latin typeface="Calibri"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1" descr="M9780323053853-011-f00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825" y="931863"/>
            <a:ext cx="4929188" cy="4965700"/>
          </a:xfrm>
          <a:prstGeom prst="rect">
            <a:avLst/>
          </a:prstGeom>
          <a:noFill/>
          <a:ln w="9525">
            <a:solidFill>
              <a:schemeClr val="tx1"/>
            </a:solidFill>
            <a:miter lim="800000"/>
            <a:headEnd/>
            <a:tailEnd/>
          </a:ln>
        </p:spPr>
      </p:pic>
      <p:sp>
        <p:nvSpPr>
          <p:cNvPr id="132099" name="Text Box 2"/>
          <p:cNvSpPr txBox="1">
            <a:spLocks noChangeArrowheads="1"/>
          </p:cNvSpPr>
          <p:nvPr/>
        </p:nvSpPr>
        <p:spPr bwMode="auto">
          <a:xfrm>
            <a:off x="468313" y="5897563"/>
            <a:ext cx="7848600" cy="900112"/>
          </a:xfrm>
          <a:prstGeom prst="rect">
            <a:avLst/>
          </a:prstGeom>
          <a:solidFill>
            <a:schemeClr val="bg1">
              <a:alpha val="38039"/>
            </a:schemeClr>
          </a:solidFill>
          <a:ln w="12700">
            <a:noFill/>
            <a:miter lim="800000"/>
            <a:headEnd/>
            <a:tailEnd/>
          </a:ln>
        </p:spPr>
        <p:txBody>
          <a:bodyPr anchor="ctr">
            <a:spAutoFit/>
          </a:bodyPr>
          <a:lstStyle/>
          <a:p>
            <a:pPr eaLnBrk="0" hangingPunct="0">
              <a:defRPr/>
            </a:pPr>
            <a:r>
              <a:rPr lang="en-US" sz="1050" dirty="0">
                <a:latin typeface="Calibri" pitchFamily="34" charset="0"/>
              </a:rPr>
              <a:t>Figure 11-9 A, Signals from sonic hedgehog (</a:t>
            </a:r>
            <a:r>
              <a:rPr lang="en-US" sz="1050" dirty="0" err="1">
                <a:latin typeface="Calibri" pitchFamily="34" charset="0"/>
              </a:rPr>
              <a:t>Shh</a:t>
            </a:r>
            <a:r>
              <a:rPr lang="en-US" sz="1050" dirty="0">
                <a:latin typeface="Calibri" pitchFamily="34" charset="0"/>
              </a:rPr>
              <a:t>) (orange arrows) in the notochord induce the floor plate. B, In the dorsal part of the future neural tube, bone morphogenetic protein-4 (BMP-4) and BMP-7 (green arrows) from the ectoderm adjacent to the neural tube induce slug in the future neural crest and maintain Pax-3 and Pax-7 expression dorsally. Ventrally, </a:t>
            </a:r>
            <a:r>
              <a:rPr lang="en-US" sz="1050" dirty="0" err="1">
                <a:latin typeface="Calibri" pitchFamily="34" charset="0"/>
              </a:rPr>
              <a:t>Shh</a:t>
            </a:r>
            <a:r>
              <a:rPr lang="en-US" sz="1050" dirty="0">
                <a:latin typeface="Calibri" pitchFamily="34" charset="0"/>
              </a:rPr>
              <a:t>, now produced by the floor plate, induces </a:t>
            </a:r>
            <a:r>
              <a:rPr lang="en-US" sz="1050" dirty="0" err="1">
                <a:latin typeface="Calibri" pitchFamily="34" charset="0"/>
              </a:rPr>
              <a:t>motoneurons</a:t>
            </a:r>
            <a:r>
              <a:rPr lang="en-US" sz="1050" dirty="0">
                <a:latin typeface="Calibri" pitchFamily="34" charset="0"/>
              </a:rPr>
              <a:t>. C, </a:t>
            </a:r>
            <a:r>
              <a:rPr lang="en-US" sz="1050" dirty="0" err="1">
                <a:latin typeface="Calibri" pitchFamily="34" charset="0"/>
              </a:rPr>
              <a:t>Shh</a:t>
            </a:r>
            <a:r>
              <a:rPr lang="en-US" sz="1050" dirty="0">
                <a:latin typeface="Calibri" pitchFamily="34" charset="0"/>
              </a:rPr>
              <a:t>, produced by the floor plate, suppresses the expression of dorsal </a:t>
            </a:r>
            <a:r>
              <a:rPr lang="en-US" sz="1050" dirty="0" err="1">
                <a:latin typeface="Calibri" pitchFamily="34" charset="0"/>
              </a:rPr>
              <a:t>Pax</a:t>
            </a:r>
            <a:r>
              <a:rPr lang="en-US" sz="1050" dirty="0">
                <a:latin typeface="Calibri" pitchFamily="34" charset="0"/>
              </a:rPr>
              <a:t> genes (Pax-3 and Pax-7) in the ventral half of the neural tube.</a:t>
            </a:r>
          </a:p>
        </p:txBody>
      </p:sp>
      <p:sp>
        <p:nvSpPr>
          <p:cNvPr id="72708" name="Text Box 3"/>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StudentConsult (on 8 February 2011 04:21 PM)</a:t>
            </a:r>
          </a:p>
        </p:txBody>
      </p:sp>
      <p:sp>
        <p:nvSpPr>
          <p:cNvPr id="72709" name="Text Box 4"/>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2005 Elsevier </a:t>
            </a:r>
          </a:p>
        </p:txBody>
      </p:sp>
      <p:sp>
        <p:nvSpPr>
          <p:cNvPr id="72710" name="Text Box 46"/>
          <p:cNvSpPr txBox="1">
            <a:spLocks noChangeArrowheads="1"/>
          </p:cNvSpPr>
          <p:nvPr/>
        </p:nvSpPr>
        <p:spPr bwMode="auto">
          <a:xfrm>
            <a:off x="611188" y="225425"/>
            <a:ext cx="7834312" cy="400050"/>
          </a:xfrm>
          <a:prstGeom prst="rect">
            <a:avLst/>
          </a:prstGeom>
          <a:noFill/>
          <a:ln w="9525">
            <a:noFill/>
            <a:miter lim="800000"/>
            <a:headEnd/>
            <a:tailEnd/>
          </a:ln>
        </p:spPr>
        <p:txBody>
          <a:bodyPr>
            <a:spAutoFit/>
          </a:bodyPr>
          <a:lstStyle/>
          <a:p>
            <a:pPr eaLnBrk="0" hangingPunct="0">
              <a:spcBef>
                <a:spcPct val="50000"/>
              </a:spcBef>
            </a:pPr>
            <a:r>
              <a:rPr lang="en-US" sz="2000" dirty="0">
                <a:solidFill>
                  <a:srgbClr val="003366"/>
                </a:solidFill>
                <a:latin typeface="Calibri" pitchFamily="34" charset="0"/>
              </a:rPr>
              <a:t>Dorsal and ventral signaling in the early central nervous system </a:t>
            </a:r>
            <a:endParaRPr lang="hu-HU" sz="2000" b="1" dirty="0">
              <a:solidFill>
                <a:srgbClr val="003366"/>
              </a:solidFill>
              <a:latin typeface="Calibri" pitchFamily="34" charset="0"/>
            </a:endParaRPr>
          </a:p>
        </p:txBody>
      </p:sp>
      <p:sp>
        <p:nvSpPr>
          <p:cNvPr id="72711" name="Szövegdoboz 7"/>
          <p:cNvSpPr txBox="1">
            <a:spLocks noChangeArrowheads="1"/>
          </p:cNvSpPr>
          <p:nvPr/>
        </p:nvSpPr>
        <p:spPr bwMode="auto">
          <a:xfrm>
            <a:off x="5508625" y="931863"/>
            <a:ext cx="3311525" cy="3970318"/>
          </a:xfrm>
          <a:prstGeom prst="rect">
            <a:avLst/>
          </a:prstGeom>
          <a:noFill/>
          <a:ln w="9525">
            <a:noFill/>
            <a:miter lim="800000"/>
            <a:headEnd/>
            <a:tailEnd/>
          </a:ln>
        </p:spPr>
        <p:txBody>
          <a:bodyPr>
            <a:spAutoFit/>
          </a:bodyPr>
          <a:lstStyle/>
          <a:p>
            <a:pPr algn="l"/>
            <a:r>
              <a:rPr lang="hu-HU" sz="1400" dirty="0">
                <a:solidFill>
                  <a:srgbClr val="006699"/>
                </a:solidFill>
                <a:latin typeface="Calibri" pitchFamily="34" charset="0"/>
              </a:rPr>
              <a:t>1. Pax-3, 7, Msx-1,2 </a:t>
            </a:r>
            <a:r>
              <a:rPr lang="hu-HU" sz="1400" dirty="0" err="1">
                <a:solidFill>
                  <a:srgbClr val="006699"/>
                </a:solidFill>
                <a:latin typeface="Calibri" pitchFamily="34" charset="0"/>
              </a:rPr>
              <a:t>expression</a:t>
            </a:r>
            <a:r>
              <a:rPr lang="hu-HU" sz="1400" dirty="0">
                <a:solidFill>
                  <a:srgbClr val="006699"/>
                </a:solidFill>
                <a:latin typeface="Calibri" pitchFamily="34" charset="0"/>
              </a:rPr>
              <a:t> </a:t>
            </a:r>
            <a:r>
              <a:rPr lang="hu-HU" sz="1400" dirty="0" err="1">
                <a:solidFill>
                  <a:srgbClr val="006699"/>
                </a:solidFill>
                <a:latin typeface="Calibri" pitchFamily="34" charset="0"/>
              </a:rPr>
              <a:t>in</a:t>
            </a:r>
            <a:r>
              <a:rPr lang="hu-HU" sz="1400" dirty="0">
                <a:solidFill>
                  <a:srgbClr val="006699"/>
                </a:solidFill>
                <a:latin typeface="Calibri" pitchFamily="34" charset="0"/>
              </a:rPr>
              <a:t> </a:t>
            </a:r>
            <a:r>
              <a:rPr lang="hu-HU" sz="1400" dirty="0" err="1">
                <a:solidFill>
                  <a:srgbClr val="006699"/>
                </a:solidFill>
                <a:latin typeface="Calibri" pitchFamily="34" charset="0"/>
              </a:rPr>
              <a:t>the</a:t>
            </a:r>
            <a:r>
              <a:rPr lang="hu-HU" sz="1400" dirty="0">
                <a:solidFill>
                  <a:srgbClr val="006699"/>
                </a:solidFill>
                <a:latin typeface="Calibri" pitchFamily="34" charset="0"/>
              </a:rPr>
              <a:t> </a:t>
            </a:r>
            <a:r>
              <a:rPr lang="hu-HU" sz="1400" dirty="0" err="1">
                <a:solidFill>
                  <a:srgbClr val="006699"/>
                </a:solidFill>
                <a:latin typeface="Calibri" pitchFamily="34" charset="0"/>
              </a:rPr>
              <a:t>neural</a:t>
            </a:r>
            <a:r>
              <a:rPr lang="hu-HU" sz="1400" dirty="0">
                <a:solidFill>
                  <a:srgbClr val="006699"/>
                </a:solidFill>
                <a:latin typeface="Calibri" pitchFamily="34" charset="0"/>
              </a:rPr>
              <a:t> </a:t>
            </a:r>
            <a:r>
              <a:rPr lang="hu-HU" sz="1400" dirty="0" err="1">
                <a:solidFill>
                  <a:srgbClr val="006699"/>
                </a:solidFill>
                <a:latin typeface="Calibri" pitchFamily="34" charset="0"/>
              </a:rPr>
              <a:t>tube</a:t>
            </a:r>
            <a:endParaRPr lang="hu-HU" sz="1400" dirty="0">
              <a:solidFill>
                <a:srgbClr val="006699"/>
              </a:solidFill>
              <a:latin typeface="Calibri" pitchFamily="34" charset="0"/>
            </a:endParaRPr>
          </a:p>
          <a:p>
            <a:pPr algn="l"/>
            <a:endParaRPr lang="hu-HU" sz="1400" dirty="0">
              <a:solidFill>
                <a:srgbClr val="006699"/>
              </a:solidFill>
              <a:latin typeface="Calibri" pitchFamily="34" charset="0"/>
            </a:endParaRPr>
          </a:p>
          <a:p>
            <a:pPr algn="l"/>
            <a:r>
              <a:rPr lang="hu-HU" sz="1400" dirty="0">
                <a:solidFill>
                  <a:srgbClr val="006699"/>
                </a:solidFill>
                <a:latin typeface="Calibri" pitchFamily="34" charset="0"/>
              </a:rPr>
              <a:t>2.Shh </a:t>
            </a:r>
            <a:r>
              <a:rPr lang="hu-HU" sz="1400" dirty="0" err="1">
                <a:solidFill>
                  <a:srgbClr val="006699"/>
                </a:solidFill>
                <a:latin typeface="Calibri" pitchFamily="34" charset="0"/>
              </a:rPr>
              <a:t>from</a:t>
            </a:r>
            <a:r>
              <a:rPr lang="hu-HU" sz="1400" dirty="0">
                <a:solidFill>
                  <a:srgbClr val="006699"/>
                </a:solidFill>
                <a:latin typeface="Calibri" pitchFamily="34" charset="0"/>
              </a:rPr>
              <a:t> </a:t>
            </a:r>
            <a:r>
              <a:rPr lang="hu-HU" sz="1400" dirty="0" err="1">
                <a:solidFill>
                  <a:srgbClr val="006699"/>
                </a:solidFill>
                <a:latin typeface="Calibri" pitchFamily="34" charset="0"/>
              </a:rPr>
              <a:t>notochord</a:t>
            </a:r>
            <a:r>
              <a:rPr lang="hu-HU" sz="1400" dirty="0">
                <a:solidFill>
                  <a:srgbClr val="006699"/>
                </a:solidFill>
                <a:latin typeface="Calibri" pitchFamily="34" charset="0"/>
              </a:rPr>
              <a:t> </a:t>
            </a:r>
            <a:r>
              <a:rPr lang="hu-HU" sz="1400" dirty="0" err="1">
                <a:solidFill>
                  <a:srgbClr val="006699"/>
                </a:solidFill>
                <a:latin typeface="Calibri" pitchFamily="34" charset="0"/>
              </a:rPr>
              <a:t>inhibits</a:t>
            </a:r>
            <a:r>
              <a:rPr lang="hu-HU" sz="1400" dirty="0">
                <a:solidFill>
                  <a:srgbClr val="006699"/>
                </a:solidFill>
                <a:latin typeface="Calibri" pitchFamily="34" charset="0"/>
              </a:rPr>
              <a:t> </a:t>
            </a:r>
            <a:r>
              <a:rPr lang="hu-HU" sz="1400" dirty="0" err="1">
                <a:solidFill>
                  <a:srgbClr val="006699"/>
                </a:solidFill>
                <a:latin typeface="Calibri" pitchFamily="34" charset="0"/>
              </a:rPr>
              <a:t>the</a:t>
            </a:r>
            <a:r>
              <a:rPr lang="hu-HU" sz="1400" dirty="0">
                <a:solidFill>
                  <a:srgbClr val="006699"/>
                </a:solidFill>
                <a:latin typeface="Calibri" pitchFamily="34" charset="0"/>
              </a:rPr>
              <a:t> </a:t>
            </a:r>
            <a:r>
              <a:rPr lang="hu-HU" sz="1400" dirty="0" err="1">
                <a:solidFill>
                  <a:srgbClr val="006699"/>
                </a:solidFill>
                <a:latin typeface="Calibri" pitchFamily="34" charset="0"/>
              </a:rPr>
              <a:t>expression</a:t>
            </a:r>
            <a:r>
              <a:rPr lang="hu-HU" sz="1400" dirty="0">
                <a:solidFill>
                  <a:srgbClr val="006699"/>
                </a:solidFill>
                <a:latin typeface="Calibri" pitchFamily="34" charset="0"/>
              </a:rPr>
              <a:t> of Pax3, and 7 , </a:t>
            </a:r>
            <a:r>
              <a:rPr lang="hu-HU" sz="1400" dirty="0" err="1">
                <a:solidFill>
                  <a:srgbClr val="006699"/>
                </a:solidFill>
                <a:latin typeface="Calibri" pitchFamily="34" charset="0"/>
              </a:rPr>
              <a:t>initiation</a:t>
            </a:r>
            <a:r>
              <a:rPr lang="hu-HU" sz="1400" dirty="0">
                <a:solidFill>
                  <a:srgbClr val="006699"/>
                </a:solidFill>
                <a:latin typeface="Calibri" pitchFamily="34" charset="0"/>
              </a:rPr>
              <a:t> of </a:t>
            </a:r>
            <a:r>
              <a:rPr lang="hu-HU" sz="1400" dirty="0" err="1">
                <a:solidFill>
                  <a:srgbClr val="006699"/>
                </a:solidFill>
                <a:latin typeface="Calibri" pitchFamily="34" charset="0"/>
              </a:rPr>
              <a:t>the</a:t>
            </a:r>
            <a:r>
              <a:rPr lang="hu-HU" sz="1400" dirty="0">
                <a:solidFill>
                  <a:srgbClr val="006699"/>
                </a:solidFill>
                <a:latin typeface="Calibri" pitchFamily="34" charset="0"/>
              </a:rPr>
              <a:t> </a:t>
            </a:r>
            <a:r>
              <a:rPr lang="hu-HU" sz="1400" dirty="0" err="1">
                <a:solidFill>
                  <a:srgbClr val="006699"/>
                </a:solidFill>
                <a:latin typeface="Calibri" pitchFamily="34" charset="0"/>
              </a:rPr>
              <a:t>floor</a:t>
            </a:r>
            <a:r>
              <a:rPr lang="hu-HU" sz="1400" dirty="0">
                <a:solidFill>
                  <a:srgbClr val="006699"/>
                </a:solidFill>
                <a:latin typeface="Calibri" pitchFamily="34" charset="0"/>
              </a:rPr>
              <a:t> </a:t>
            </a:r>
            <a:r>
              <a:rPr lang="hu-HU" sz="1400" dirty="0" err="1">
                <a:solidFill>
                  <a:srgbClr val="006699"/>
                </a:solidFill>
                <a:latin typeface="Calibri" pitchFamily="34" charset="0"/>
              </a:rPr>
              <a:t>plate</a:t>
            </a:r>
            <a:endParaRPr lang="hu-HU" sz="1400" dirty="0">
              <a:solidFill>
                <a:srgbClr val="006699"/>
              </a:solidFill>
              <a:latin typeface="Calibri" pitchFamily="34" charset="0"/>
            </a:endParaRPr>
          </a:p>
          <a:p>
            <a:pPr algn="l"/>
            <a:endParaRPr lang="hu-HU" sz="1400" dirty="0">
              <a:solidFill>
                <a:srgbClr val="006699"/>
              </a:solidFill>
              <a:latin typeface="Calibri" pitchFamily="34" charset="0"/>
            </a:endParaRPr>
          </a:p>
          <a:p>
            <a:pPr algn="l"/>
            <a:r>
              <a:rPr lang="hu-HU" sz="1400" dirty="0">
                <a:solidFill>
                  <a:srgbClr val="006699"/>
                </a:solidFill>
                <a:latin typeface="Calibri" pitchFamily="34" charset="0"/>
              </a:rPr>
              <a:t>3.Ventralisation: </a:t>
            </a:r>
            <a:r>
              <a:rPr lang="hu-HU" sz="1400" dirty="0" err="1">
                <a:solidFill>
                  <a:srgbClr val="006699"/>
                </a:solidFill>
                <a:latin typeface="Calibri" pitchFamily="34" charset="0"/>
              </a:rPr>
              <a:t>Shh</a:t>
            </a:r>
            <a:r>
              <a:rPr lang="hu-HU" sz="1400" dirty="0">
                <a:solidFill>
                  <a:srgbClr val="006699"/>
                </a:solidFill>
                <a:latin typeface="Calibri" pitchFamily="34" charset="0"/>
              </a:rPr>
              <a:t> </a:t>
            </a:r>
            <a:r>
              <a:rPr lang="hu-HU" sz="1400" dirty="0" err="1">
                <a:solidFill>
                  <a:srgbClr val="006699"/>
                </a:solidFill>
                <a:latin typeface="Calibri" pitchFamily="34" charset="0"/>
              </a:rPr>
              <a:t>produced</a:t>
            </a:r>
            <a:r>
              <a:rPr lang="hu-HU" sz="1400" dirty="0">
                <a:solidFill>
                  <a:srgbClr val="006699"/>
                </a:solidFill>
                <a:latin typeface="Calibri" pitchFamily="34" charset="0"/>
              </a:rPr>
              <a:t> </a:t>
            </a:r>
            <a:r>
              <a:rPr lang="hu-HU" sz="1400" dirty="0" err="1">
                <a:solidFill>
                  <a:srgbClr val="006699"/>
                </a:solidFill>
                <a:latin typeface="Calibri" pitchFamily="34" charset="0"/>
              </a:rPr>
              <a:t>by</a:t>
            </a:r>
            <a:r>
              <a:rPr lang="hu-HU" sz="1400" dirty="0">
                <a:solidFill>
                  <a:srgbClr val="006699"/>
                </a:solidFill>
                <a:latin typeface="Calibri" pitchFamily="34" charset="0"/>
              </a:rPr>
              <a:t> </a:t>
            </a:r>
            <a:r>
              <a:rPr lang="hu-HU" sz="1400" dirty="0" err="1">
                <a:solidFill>
                  <a:srgbClr val="006699"/>
                </a:solidFill>
                <a:latin typeface="Calibri" pitchFamily="34" charset="0"/>
              </a:rPr>
              <a:t>floor</a:t>
            </a:r>
            <a:r>
              <a:rPr lang="hu-HU" sz="1400" dirty="0">
                <a:solidFill>
                  <a:srgbClr val="006699"/>
                </a:solidFill>
                <a:latin typeface="Calibri" pitchFamily="34" charset="0"/>
              </a:rPr>
              <a:t> </a:t>
            </a:r>
            <a:r>
              <a:rPr lang="hu-HU" sz="1400" dirty="0" err="1">
                <a:solidFill>
                  <a:srgbClr val="006699"/>
                </a:solidFill>
                <a:latin typeface="Calibri" pitchFamily="34" charset="0"/>
              </a:rPr>
              <a:t>plate</a:t>
            </a:r>
            <a:endParaRPr lang="hu-HU" sz="1400" dirty="0">
              <a:solidFill>
                <a:srgbClr val="006699"/>
              </a:solidFill>
              <a:latin typeface="Calibri" pitchFamily="34" charset="0"/>
            </a:endParaRPr>
          </a:p>
          <a:p>
            <a:pPr algn="l"/>
            <a:endParaRPr lang="hu-HU" sz="1400" dirty="0">
              <a:solidFill>
                <a:srgbClr val="006699"/>
              </a:solidFill>
              <a:latin typeface="Calibri" pitchFamily="34" charset="0"/>
            </a:endParaRPr>
          </a:p>
          <a:p>
            <a:pPr algn="l"/>
            <a:r>
              <a:rPr lang="hu-HU" sz="1400" dirty="0">
                <a:solidFill>
                  <a:srgbClr val="006699"/>
                </a:solidFill>
                <a:latin typeface="Calibri" pitchFamily="34" charset="0"/>
              </a:rPr>
              <a:t>4.Ectodermal BMP-4 és 7 </a:t>
            </a:r>
            <a:r>
              <a:rPr lang="hu-HU" sz="1400" dirty="0" err="1">
                <a:solidFill>
                  <a:srgbClr val="006699"/>
                </a:solidFill>
                <a:latin typeface="Calibri" pitchFamily="34" charset="0"/>
              </a:rPr>
              <a:t>induces</a:t>
            </a:r>
            <a:r>
              <a:rPr lang="hu-HU" sz="1400" dirty="0">
                <a:solidFill>
                  <a:srgbClr val="006699"/>
                </a:solidFill>
                <a:latin typeface="Calibri" pitchFamily="34" charset="0"/>
              </a:rPr>
              <a:t> </a:t>
            </a:r>
            <a:r>
              <a:rPr lang="hu-HU" sz="1400" dirty="0" err="1">
                <a:solidFill>
                  <a:srgbClr val="006699"/>
                </a:solidFill>
                <a:latin typeface="Calibri" pitchFamily="34" charset="0"/>
              </a:rPr>
              <a:t>the</a:t>
            </a:r>
            <a:r>
              <a:rPr lang="hu-HU" sz="1400" dirty="0">
                <a:solidFill>
                  <a:srgbClr val="006699"/>
                </a:solidFill>
                <a:latin typeface="Calibri" pitchFamily="34" charset="0"/>
              </a:rPr>
              <a:t> </a:t>
            </a:r>
            <a:r>
              <a:rPr lang="hu-HU" sz="1400" dirty="0" err="1">
                <a:solidFill>
                  <a:srgbClr val="006699"/>
                </a:solidFill>
                <a:latin typeface="Calibri" pitchFamily="34" charset="0"/>
              </a:rPr>
              <a:t>roof</a:t>
            </a:r>
            <a:r>
              <a:rPr lang="hu-HU" sz="1400" dirty="0">
                <a:solidFill>
                  <a:srgbClr val="006699"/>
                </a:solidFill>
                <a:latin typeface="Calibri" pitchFamily="34" charset="0"/>
              </a:rPr>
              <a:t> </a:t>
            </a:r>
            <a:r>
              <a:rPr lang="hu-HU" sz="1400" dirty="0" err="1">
                <a:solidFill>
                  <a:srgbClr val="006699"/>
                </a:solidFill>
                <a:latin typeface="Calibri" pitchFamily="34" charset="0"/>
              </a:rPr>
              <a:t>plate</a:t>
            </a:r>
            <a:r>
              <a:rPr lang="hu-HU" sz="1400" dirty="0">
                <a:solidFill>
                  <a:srgbClr val="006699"/>
                </a:solidFill>
                <a:latin typeface="Calibri" pitchFamily="34" charset="0"/>
              </a:rPr>
              <a:t> and BMP </a:t>
            </a:r>
            <a:r>
              <a:rPr lang="hu-HU" sz="1400" dirty="0" err="1">
                <a:solidFill>
                  <a:srgbClr val="006699"/>
                </a:solidFill>
                <a:latin typeface="Calibri" pitchFamily="34" charset="0"/>
              </a:rPr>
              <a:t>expression</a:t>
            </a:r>
            <a:r>
              <a:rPr lang="hu-HU" sz="1400" dirty="0">
                <a:solidFill>
                  <a:srgbClr val="006699"/>
                </a:solidFill>
                <a:latin typeface="Calibri" pitchFamily="34" charset="0"/>
              </a:rPr>
              <a:t> </a:t>
            </a:r>
            <a:r>
              <a:rPr lang="hu-HU" sz="1400" dirty="0" err="1">
                <a:solidFill>
                  <a:srgbClr val="006699"/>
                </a:solidFill>
                <a:latin typeface="Calibri" pitchFamily="34" charset="0"/>
              </a:rPr>
              <a:t>in</a:t>
            </a:r>
            <a:r>
              <a:rPr lang="hu-HU" sz="1400" dirty="0">
                <a:solidFill>
                  <a:srgbClr val="006699"/>
                </a:solidFill>
                <a:latin typeface="Calibri" pitchFamily="34" charset="0"/>
              </a:rPr>
              <a:t> </a:t>
            </a:r>
            <a:r>
              <a:rPr lang="hu-HU" sz="1400" dirty="0" err="1">
                <a:solidFill>
                  <a:srgbClr val="006699"/>
                </a:solidFill>
                <a:latin typeface="Calibri" pitchFamily="34" charset="0"/>
              </a:rPr>
              <a:t>it</a:t>
            </a:r>
            <a:r>
              <a:rPr lang="hu-HU" sz="1400" dirty="0">
                <a:solidFill>
                  <a:srgbClr val="006699"/>
                </a:solidFill>
                <a:latin typeface="Calibri" pitchFamily="34" charset="0"/>
              </a:rPr>
              <a:t>, </a:t>
            </a:r>
            <a:r>
              <a:rPr lang="hu-HU" sz="1400" dirty="0" err="1">
                <a:solidFill>
                  <a:srgbClr val="006699"/>
                </a:solidFill>
                <a:latin typeface="Calibri" pitchFamily="34" charset="0"/>
              </a:rPr>
              <a:t>maintain</a:t>
            </a:r>
            <a:r>
              <a:rPr lang="hu-HU" sz="1400" dirty="0">
                <a:solidFill>
                  <a:srgbClr val="006699"/>
                </a:solidFill>
                <a:latin typeface="Calibri" pitchFamily="34" charset="0"/>
              </a:rPr>
              <a:t> </a:t>
            </a:r>
            <a:r>
              <a:rPr lang="hu-HU" sz="1400" dirty="0" err="1">
                <a:solidFill>
                  <a:srgbClr val="006699"/>
                </a:solidFill>
                <a:latin typeface="Calibri" pitchFamily="34" charset="0"/>
              </a:rPr>
              <a:t>dorsalisation</a:t>
            </a:r>
            <a:r>
              <a:rPr lang="hu-HU" sz="1400" dirty="0">
                <a:solidFill>
                  <a:srgbClr val="006699"/>
                </a:solidFill>
                <a:latin typeface="Calibri" pitchFamily="34" charset="0"/>
              </a:rPr>
              <a:t> </a:t>
            </a:r>
            <a:r>
              <a:rPr lang="hu-HU" sz="1400" dirty="0" err="1">
                <a:solidFill>
                  <a:srgbClr val="006699"/>
                </a:solidFill>
                <a:latin typeface="Calibri" pitchFamily="34" charset="0"/>
              </a:rPr>
              <a:t>by</a:t>
            </a:r>
            <a:r>
              <a:rPr lang="hu-HU" sz="1400" dirty="0">
                <a:solidFill>
                  <a:srgbClr val="006699"/>
                </a:solidFill>
                <a:latin typeface="Calibri" pitchFamily="34" charset="0"/>
              </a:rPr>
              <a:t> Pax-3, 7, Msx-1 és 2</a:t>
            </a:r>
          </a:p>
          <a:p>
            <a:pPr algn="l"/>
            <a:endParaRPr lang="hu-HU" sz="1400" dirty="0">
              <a:solidFill>
                <a:srgbClr val="006699"/>
              </a:solidFill>
              <a:latin typeface="Calibri" pitchFamily="34" charset="0"/>
            </a:endParaRPr>
          </a:p>
          <a:p>
            <a:pPr algn="l"/>
            <a:r>
              <a:rPr lang="hu-HU" sz="1400" dirty="0">
                <a:solidFill>
                  <a:srgbClr val="006699"/>
                </a:solidFill>
                <a:latin typeface="Calibri" pitchFamily="34" charset="0"/>
              </a:rPr>
              <a:t>Basic </a:t>
            </a:r>
            <a:r>
              <a:rPr lang="hu-HU" sz="1400" dirty="0" err="1">
                <a:solidFill>
                  <a:srgbClr val="006699"/>
                </a:solidFill>
                <a:latin typeface="Calibri" pitchFamily="34" charset="0"/>
              </a:rPr>
              <a:t>pattern</a:t>
            </a:r>
            <a:r>
              <a:rPr lang="hu-HU" sz="1400" dirty="0">
                <a:solidFill>
                  <a:srgbClr val="006699"/>
                </a:solidFill>
                <a:latin typeface="Calibri" pitchFamily="34" charset="0"/>
              </a:rPr>
              <a:t> </a:t>
            </a:r>
            <a:r>
              <a:rPr lang="hu-HU" sz="1400" dirty="0" err="1">
                <a:solidFill>
                  <a:srgbClr val="006699"/>
                </a:solidFill>
                <a:latin typeface="Calibri" pitchFamily="34" charset="0"/>
              </a:rPr>
              <a:t>establised</a:t>
            </a:r>
            <a:r>
              <a:rPr lang="hu-HU" sz="1400" dirty="0">
                <a:solidFill>
                  <a:srgbClr val="006699"/>
                </a:solidFill>
                <a:latin typeface="Calibri" pitchFamily="34" charset="0"/>
              </a:rPr>
              <a:t> </a:t>
            </a:r>
            <a:r>
              <a:rPr lang="hu-HU" sz="1400" dirty="0" err="1">
                <a:solidFill>
                  <a:srgbClr val="006699"/>
                </a:solidFill>
                <a:latin typeface="Calibri" pitchFamily="34" charset="0"/>
              </a:rPr>
              <a:t>on</a:t>
            </a:r>
            <a:r>
              <a:rPr lang="hu-HU" sz="1400" dirty="0">
                <a:solidFill>
                  <a:srgbClr val="006699"/>
                </a:solidFill>
                <a:latin typeface="Calibri" pitchFamily="34" charset="0"/>
              </a:rPr>
              <a:t> </a:t>
            </a:r>
            <a:r>
              <a:rPr lang="hu-HU" sz="1400" dirty="0" err="1">
                <a:solidFill>
                  <a:srgbClr val="006699"/>
                </a:solidFill>
                <a:latin typeface="Calibri" pitchFamily="34" charset="0"/>
              </a:rPr>
              <a:t>the</a:t>
            </a:r>
            <a:r>
              <a:rPr lang="hu-HU" sz="1400" dirty="0">
                <a:solidFill>
                  <a:srgbClr val="006699"/>
                </a:solidFill>
                <a:latin typeface="Calibri" pitchFamily="34" charset="0"/>
              </a:rPr>
              <a:t> DV  </a:t>
            </a:r>
            <a:r>
              <a:rPr lang="hu-HU" sz="1400" dirty="0" err="1">
                <a:solidFill>
                  <a:srgbClr val="006699"/>
                </a:solidFill>
                <a:latin typeface="Calibri" pitchFamily="34" charset="0"/>
              </a:rPr>
              <a:t>axis</a:t>
            </a:r>
            <a:r>
              <a:rPr lang="hu-HU" sz="1400" dirty="0">
                <a:solidFill>
                  <a:srgbClr val="006699"/>
                </a:solidFill>
                <a:latin typeface="Calibri" pitchFamily="34" charset="0"/>
              </a:rPr>
              <a:t>.</a:t>
            </a:r>
          </a:p>
          <a:p>
            <a:pPr algn="l"/>
            <a:endParaRPr lang="hu-HU" sz="1400" dirty="0">
              <a:solidFill>
                <a:srgbClr val="006699"/>
              </a:solidFill>
              <a:latin typeface="Calibri" pitchFamily="34" charset="0"/>
            </a:endParaRPr>
          </a:p>
          <a:p>
            <a:pPr algn="l"/>
            <a:r>
              <a:rPr lang="hu-HU" sz="1400" dirty="0" err="1">
                <a:solidFill>
                  <a:srgbClr val="006699"/>
                </a:solidFill>
                <a:latin typeface="Calibri" pitchFamily="34" charset="0"/>
              </a:rPr>
              <a:t>Induction</a:t>
            </a:r>
            <a:r>
              <a:rPr lang="hu-HU" sz="1400" dirty="0">
                <a:solidFill>
                  <a:srgbClr val="006699"/>
                </a:solidFill>
                <a:latin typeface="Calibri" pitchFamily="34" charset="0"/>
              </a:rPr>
              <a:t> of neuron </a:t>
            </a:r>
            <a:r>
              <a:rPr lang="hu-HU" sz="1400" dirty="0" err="1">
                <a:solidFill>
                  <a:srgbClr val="006699"/>
                </a:solidFill>
                <a:latin typeface="Calibri" pitchFamily="34" charset="0"/>
              </a:rPr>
              <a:t>subtype</a:t>
            </a:r>
            <a:r>
              <a:rPr lang="hu-HU" sz="1400" dirty="0">
                <a:solidFill>
                  <a:srgbClr val="006699"/>
                </a:solidFill>
                <a:latin typeface="Calibri" pitchFamily="34" charset="0"/>
              </a:rPr>
              <a:t> </a:t>
            </a:r>
            <a:r>
              <a:rPr lang="hu-HU" sz="1400" dirty="0" err="1">
                <a:solidFill>
                  <a:srgbClr val="006699"/>
                </a:solidFill>
                <a:latin typeface="Calibri" pitchFamily="34" charset="0"/>
              </a:rPr>
              <a:t>specific</a:t>
            </a:r>
            <a:r>
              <a:rPr lang="hu-HU" sz="1400" dirty="0">
                <a:solidFill>
                  <a:srgbClr val="006699"/>
                </a:solidFill>
                <a:latin typeface="Calibri" pitchFamily="34" charset="0"/>
              </a:rPr>
              <a:t> </a:t>
            </a:r>
            <a:r>
              <a:rPr lang="hu-HU" sz="1400" dirty="0" err="1">
                <a:solidFill>
                  <a:srgbClr val="006699"/>
                </a:solidFill>
                <a:latin typeface="Calibri" pitchFamily="34" charset="0"/>
              </a:rPr>
              <a:t>transcription</a:t>
            </a:r>
            <a:r>
              <a:rPr lang="hu-HU" sz="1400" dirty="0">
                <a:solidFill>
                  <a:srgbClr val="006699"/>
                </a:solidFill>
                <a:latin typeface="Calibri" pitchFamily="34" charset="0"/>
              </a:rPr>
              <a:t> </a:t>
            </a:r>
            <a:r>
              <a:rPr lang="hu-HU" sz="1400" dirty="0" err="1">
                <a:solidFill>
                  <a:srgbClr val="006699"/>
                </a:solidFill>
                <a:latin typeface="Calibri" pitchFamily="34" charset="0"/>
              </a:rPr>
              <a:t>factors</a:t>
            </a:r>
            <a:endParaRPr lang="hu-HU" sz="1400" dirty="0">
              <a:solidFill>
                <a:srgbClr val="006699"/>
              </a:solidFill>
              <a:latin typeface="Calibri"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3366">
            <a:alpha val="0"/>
          </a:srgbClr>
        </a:solidFill>
        <a:effectLst/>
      </p:bgPr>
    </p:bg>
    <p:spTree>
      <p:nvGrpSpPr>
        <p:cNvPr id="1" name=""/>
        <p:cNvGrpSpPr/>
        <p:nvPr/>
      </p:nvGrpSpPr>
      <p:grpSpPr>
        <a:xfrm>
          <a:off x="0" y="0"/>
          <a:ext cx="0" cy="0"/>
          <a:chOff x="0" y="0"/>
          <a:chExt cx="0" cy="0"/>
        </a:xfrm>
      </p:grpSpPr>
      <p:sp>
        <p:nvSpPr>
          <p:cNvPr id="28675" name="Rectangle 5"/>
          <p:cNvSpPr>
            <a:spLocks noChangeArrowheads="1"/>
          </p:cNvSpPr>
          <p:nvPr/>
        </p:nvSpPr>
        <p:spPr bwMode="auto">
          <a:xfrm>
            <a:off x="0" y="1704975"/>
            <a:ext cx="9144000" cy="0"/>
          </a:xfrm>
          <a:prstGeom prst="rect">
            <a:avLst/>
          </a:prstGeom>
          <a:noFill/>
          <a:ln w="9525">
            <a:noFill/>
            <a:miter lim="800000"/>
            <a:headEnd/>
            <a:tailEnd/>
          </a:ln>
        </p:spPr>
        <p:txBody>
          <a:bodyPr wrap="none" anchor="ctr">
            <a:spAutoFit/>
          </a:bodyPr>
          <a:lstStyle/>
          <a:p>
            <a:endParaRPr lang="hu-HU"/>
          </a:p>
        </p:txBody>
      </p:sp>
      <p:pic>
        <p:nvPicPr>
          <p:cNvPr id="28676" name="Picture 4" descr="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5616" y="1094054"/>
            <a:ext cx="6668578" cy="3771633"/>
          </a:xfrm>
          <a:prstGeom prst="rect">
            <a:avLst/>
          </a:prstGeom>
          <a:noFill/>
          <a:ln w="9525">
            <a:noFill/>
            <a:miter lim="800000"/>
            <a:headEnd/>
            <a:tailEnd/>
          </a:ln>
        </p:spPr>
      </p:pic>
      <p:sp>
        <p:nvSpPr>
          <p:cNvPr id="28677" name="Rectangle 6"/>
          <p:cNvSpPr>
            <a:spLocks noChangeArrowheads="1"/>
          </p:cNvSpPr>
          <p:nvPr/>
        </p:nvSpPr>
        <p:spPr bwMode="auto">
          <a:xfrm>
            <a:off x="0" y="5153025"/>
            <a:ext cx="9144000" cy="0"/>
          </a:xfrm>
          <a:prstGeom prst="rect">
            <a:avLst/>
          </a:prstGeom>
          <a:noFill/>
          <a:ln w="9525">
            <a:noFill/>
            <a:miter lim="800000"/>
            <a:headEnd/>
            <a:tailEnd/>
          </a:ln>
        </p:spPr>
        <p:txBody>
          <a:bodyPr wrap="none" anchor="ctr">
            <a:spAutoFit/>
          </a:bodyPr>
          <a:lstStyle/>
          <a:p>
            <a:endParaRPr lang="hu-HU"/>
          </a:p>
        </p:txBody>
      </p:sp>
      <p:sp>
        <p:nvSpPr>
          <p:cNvPr id="28678" name="Rectangle 7"/>
          <p:cNvSpPr>
            <a:spLocks noGrp="1" noChangeArrowheads="1"/>
          </p:cNvSpPr>
          <p:nvPr>
            <p:ph type="title"/>
          </p:nvPr>
        </p:nvSpPr>
        <p:spPr>
          <a:gradFill rotWithShape="1">
            <a:gsLst>
              <a:gs pos="0">
                <a:srgbClr val="CCFFFF"/>
              </a:gs>
              <a:gs pos="100000">
                <a:srgbClr val="FFCCFF"/>
              </a:gs>
            </a:gsLst>
            <a:lin ang="0" scaled="1"/>
          </a:gradFill>
        </p:spPr>
        <p:txBody>
          <a:bodyPr/>
          <a:lstStyle/>
          <a:p>
            <a:pPr eaLnBrk="1" hangingPunct="1"/>
            <a:r>
              <a:rPr lang="hu-HU" dirty="0" err="1">
                <a:solidFill>
                  <a:srgbClr val="003366"/>
                </a:solidFill>
                <a:latin typeface="Calibri" pitchFamily="34" charset="0"/>
              </a:rPr>
              <a:t>Cross</a:t>
            </a:r>
            <a:r>
              <a:rPr lang="hu-HU" dirty="0">
                <a:solidFill>
                  <a:srgbClr val="003366"/>
                </a:solidFill>
                <a:latin typeface="Calibri" pitchFamily="34" charset="0"/>
              </a:rPr>
              <a:t> </a:t>
            </a:r>
            <a:r>
              <a:rPr lang="hu-HU" dirty="0" err="1">
                <a:solidFill>
                  <a:srgbClr val="003366"/>
                </a:solidFill>
                <a:latin typeface="Calibri" pitchFamily="34" charset="0"/>
              </a:rPr>
              <a:t>section</a:t>
            </a:r>
            <a:r>
              <a:rPr lang="hu-HU" dirty="0">
                <a:solidFill>
                  <a:srgbClr val="003366"/>
                </a:solidFill>
                <a:latin typeface="Calibri" pitchFamily="34" charset="0"/>
              </a:rPr>
              <a:t> of </a:t>
            </a:r>
            <a:r>
              <a:rPr lang="hu-HU" dirty="0" err="1">
                <a:solidFill>
                  <a:srgbClr val="003366"/>
                </a:solidFill>
                <a:latin typeface="Calibri" pitchFamily="34" charset="0"/>
              </a:rPr>
              <a:t>the</a:t>
            </a:r>
            <a:r>
              <a:rPr lang="hu-HU" dirty="0">
                <a:solidFill>
                  <a:srgbClr val="003366"/>
                </a:solidFill>
                <a:latin typeface="Calibri" pitchFamily="34" charset="0"/>
              </a:rPr>
              <a:t> </a:t>
            </a:r>
            <a:r>
              <a:rPr lang="hu-HU" dirty="0" err="1">
                <a:solidFill>
                  <a:srgbClr val="003366"/>
                </a:solidFill>
                <a:latin typeface="Calibri" pitchFamily="34" charset="0"/>
              </a:rPr>
              <a:t>spinal</a:t>
            </a:r>
            <a:r>
              <a:rPr lang="hu-HU" dirty="0">
                <a:solidFill>
                  <a:srgbClr val="003366"/>
                </a:solidFill>
                <a:latin typeface="Calibri" pitchFamily="34" charset="0"/>
              </a:rPr>
              <a:t> </a:t>
            </a:r>
            <a:r>
              <a:rPr lang="hu-HU" dirty="0" err="1">
                <a:solidFill>
                  <a:srgbClr val="003366"/>
                </a:solidFill>
                <a:latin typeface="Calibri" pitchFamily="34" charset="0"/>
              </a:rPr>
              <a:t>cord</a:t>
            </a:r>
            <a:endParaRPr lang="hu-HU" dirty="0">
              <a:solidFill>
                <a:srgbClr val="003366"/>
              </a:solidFill>
              <a:latin typeface="Calibri" pitchFamily="34" charset="0"/>
            </a:endParaRPr>
          </a:p>
        </p:txBody>
      </p:sp>
      <p:sp>
        <p:nvSpPr>
          <p:cNvPr id="143362" name="AutoShape 2" descr="data:image/jpeg;base64,/9j/4AAQSkZJRgABAQAAAQABAAD/2wBDAAkGBwgHBgkIBwgKCgkLDRYPDQwMDRsUFRAWIB0iIiAdHx8kKDQsJCYxJx8fLT0tMTU3Ojo6Iys/RD84QzQ5Ojf/2wBDAQoKCg0MDRoPDxo3JR8lNzc3Nzc3Nzc3Nzc3Nzc3Nzc3Nzc3Nzc3Nzc3Nzc3Nzc3Nzc3Nzc3Nzc3Nzc3Nzc3Nzf/wAARCADCAQMDASIAAhEBAxEB/8QAGwAAAQUBAQAAAAAAAAAAAAAABAACAwUGAQf/xAA5EAACAQMDAgUDAwMDAwQDAAABAgMABBEFEiExQQYTIlFhFDJxI0KBkaHBFVKxFiQzYuHw8UNyov/EABkBAAMBAQEAAAAAAAAAAAAAAAABAgMEBf/EACgRAAICAgMAAQQBBQEAAAAAAAABAhEDIRIxQTIEEyJRYTNxgaHR8P/aAAwDAQACEQMRAD8AuPDd6NS0qG7kXZKwww68irmNGl3BM5H7h2oKC1t1RYowqRoAFROAKP8AJh2xtIzgI25QjYyfY17Emr0drZHbXEn1csD2LxxIvpnLDDn4FEbHdgcZGOc8Ypxd5SCFJIP2+1TSMcZwBjGRms7JbGF0SDc+fnaKkGzYT1J5AqJZ87tqlufuxnFKSURpvclUyFB25yTRQheZwNy4PY0nUnD4HA5zwKpfEeujR44h5BklkJ2joKqXhvfGGl+VNJLZwl+TC2Nw9vmtY4nXJ6RVOrLy51vS4LlLee+iEp9SqDnP81VXnjBIp/IsbRpyWwWNc0XwFY6bfLLLK9wEXCIy4ArRLp1j9U6CyC4UHzdvDVd4Yv8AY00S2Unn2yTyLtGzJB96H1i3E2llVb1yLlR3o0RhIzDGuE20o4lxuYZA6ZrBOnYr2Zrw/aT2RkaQFd2AAe34rSoygBiwGRhqGurtI5CuAWA7dqBe7JcAMvAyeK0lc3ZVOWyXUr5LZfNHP7c5xxVWt4L+Iq0eD+0g4FOS5XUBJbXRXYh5YY5/muiK3HotIvMXOPS+Bz81pGKit9lpUV9vbB2kjtFR3Y4aZuvzirSHw1aSziVo1ymAOM8+9W+n2kUUShYY1X496PGB9qoPionmd/iTLI/AO00y1tV2qAvvxyTRIiUcIOo7CnyHtx8nFRI5I/sCawbb2zO2yZVUjaUVl/cCODVVea5YWd0tvJgSyNhUUdKKu3cxMkR9RHQHmqqz0mOO5W4ljZ5COfM5P8VcIx7kNJelxcpFKgRgSjjnPtWe0XwnZ6VevdW7szEnbu/aDWkYeWP1AzKOuByKaF3qxRcr0Ge9EZyimk9MVtHFVVTJGeuBSfaqgspHOT713MUqbUxgdcdvimtwwBOcDp3qQOljLw2Qg6Z71HCu/du/A/FTBcIHbHB6U1yAcqDzQAOyguUzjA712MBiFU5bucdKknT1DHcYrPjXntdVazaMun2u3se1XGLl0NKyzu43kP6LYZe/Y1CEJUZwH7kcD+KsSh3vtXKgbifaowqhQw/n5pKQWBFY1OCuT7mlRBUZ5IH8UqdlWQvGQdyqDxxgc0bBEpIeQkqBkZPSgRqUSKD6mOPtFRrqiXREYwmecGji2Jplv9Shj2xkeYx/b0A9800QxM+Qckdi9AqsbAKNxHsDSke2GA33D/b1pcRUEagzR6dcrDII5CjbG3Ac+9YM2fjG9gR21KQqp4IIHA78da0mq6bZ38BSd2UOckbjmi9Ls/orNYFuZHhUYCtzgfFbwkscbXZSdIz+q39hFaQ2mrTG5uoudynLA/NaPw5qEN9aqLeIwrGAAuODQ8ui2E7CYQIsh+5mQEn80ZbxtbKEiRVT/d0z/FKcoONIG00WRYnJ7d6mJLAAnIHQUDAJli/UYNubgijC2HGTw3A+a5mZsU+5UxnHT7RQt7I0VuwiBY8f/dOe9tDqK6aLiP6vbvMJb1bffFdeNpUPmJhc4x+O9NaexrRipLi+kvwSyNaK2TtPPTuT81Et3cyxyCGRJdz7cL0X+av7zSraBZbmMvhRuZUIOazmlaspvjDFYgREkksea7otSVpdHRGSaLf6cW1qIrGGN9w3yL7k9aP0m3lCITEiJ1wKKsrYiNXQAIwyoxU88/0YDLGCo6k8YHeueU70iHK9BqkKoCjCj3PeoxINu5eF981URanDfTYWdQhPpjXgtVhIT5WADlhgAdBWbg12ZuNEuS54OUzT3ICnnBAqOBTFCqdSo/rQNxqE63Uccdt5oY4G7gA0kr6Cgq2jVGMjtvkbqM8r/FFIPSWOCQSAKCsrPy5WuZYVWeXGWU54o24z6o1GMHIzxQ+xMdIpVMFt7t+0VzcVYKuMAdTXQuxvLU5YD1k/im5Dekd8A1IiEHyjjAXcSeBSV+oQYJ656mnygBix5c8DPtURj2LubIIOSaYyTOeoyp4rnqHJGQOKlkj9ClByOorqABsDO3HQ0hDGUh8ryOSD7VV3miQy6ot+CBjBdcdatCQm/LcdDSduqjPI5qoya6GmRqGmdgpwgJ596inC7WCsMnrQGra1BpCQxzNtMjbQaNUIYwQMg9v80cWlY6YwWwIyZDk0qlD2ygBhJn8UqLCzz281WK2SOaNjK54UdgKhttQ1O4DOpjjTPPGf71RPdwAkoxKgY9WDQR1maNtkbgRZ3EKepr01jVHW4pdnoS60FZYg3qkYBUXlm9/xVlp9xps11PO7bZh6WG/oK8js768N0zxrIZGyAx5IzVyBqdhaCQsHa4cGRepUDpUSwJrRHGMlo9dt0t5g2wDKnq3eiERTxgD2xWC0zxBdSXcrL5ZtrZkEjK3AU9+e9btJN0aOmTjlQa48mNwezGcHFjwpIxxkHv0roTIIzlgP7VFDe212W+muInKHEiKwJBon0rAGPY4471k7XZnsaqkx5yMAip5RkKOuDkcdKDjmkkDr5RCj92f8VYYYKgRQc4yc9BSegMtZabKfGWo6veQ4bykjtpM8bOjYq+uEaWAxxtt3cZ708JIJCoEZiX7Sx5J7iuI4WUllx3/BqnJt2MzOlaHqOn6yJJLjdbMGDLuzk9uK0IsoGJbyIs55O0CpyCZTIc59z2pylMHcwGemTTlklJ2DbZwRgLxwAuFUULeWb3MbIzZDDHSjQR2O446dKhMhMnA574PSoTaBGfj8PGK5jnkkXYp6KMdKthLt3SBcr0GB1+aLLs/p3dfu/FRspV9gGQe1W5uXyHd9kUV5HOn6TYYcbSO9PO5ioyoL85qOG0ty7TKSpDEHAxg0TFCjnd5mc8ik68BjZLh12xIjM+cbx0A+alCnDyTNgKNzMeiiuBChYZwPfHJqK6n8iDe6M4LYITsMdamv0JJt6A4NZtri4+nj84b+jmMjNWAPlj0qdx9z1of6lH9KKyt0ZmHSornULa1iyZCz5wFIzVNW9IKvoNMbpmR8HI4IPAqIzxqu55FCryCTgZqjGvRTMYkkxg84/vUc2oW0sah1Dx5wRVrFL0rg/TSQyZ8thgh+pHSnSZjdh2JwKyGj67F9aLWJy0LE7G+fYVq9wbbhsk8VM4OD2KUXFnY1MjFGA45Jz1rmQyl1JUA4xinqVi3NKVCEgEscUCL9f9RFisL+sFg4Hp4+akSTYDrnh+38QQIksjxSxklHX/Iom1t2tLCK2LmSWLgk/u4otG2XJU/bnimy4eeRlySeM+1VzbXF9DsiZkBw2AR1zSqNgpOWOT3pUhHhRSNGyclcZz1psbRl8IsIXP7q1F/4bukhCwaW7Pj/APG3H9KHttG1tI/Kj0eIhu8igEfzXrKcWrs63OJSxieQPuDBF5GzoKJtL67kbyVuQCBiMHoa0Ft4a1qWPc9rBAUOVYHJPxgVe2XhqG4jBvbNDPjDOBt/tSllgvQeReMp9E0mS4aBpZAsU7H6hB3YdCK9ICbY1iLH7cD+lV+i6TFp8flxqu33HTFXCNHGq4XqTjA61wZsnORhOfJmCHhS70W61DUYJ8xCNinPPToavfBt87+GLJrx3aaTcPUOTycf2q7lAnjdGx5Z4I96itbSGCNI4oiqRfZt7UTy84/l2TytUwxNqIxPqz71y0vSZHhI+3jIpokJjLEFUB5IpOFcM8SFCVxuPGfmsCCZQSAckZOCT2rpG1sEg4HFVFoZZA9nOzGSJsq7fuFGxKsW/MkhdmyVY5/pTcaHROWwMmT+CKjMbTzAt9o7k4pFlX1yMF+PapEdHjEqOHRuhWl0A8lQu1WOT79aZGvlgkgAA5JJrgTLbieAO45qG8/UURxjAPXPeigJQxeRTDyMZP4qUlTlivqXt3B+KDivI1jwvQNtVgOp9qLHqJbqRyPmhqgegW83rExiJV8Z471m9OvrqC7f6kkrnrmtkQCvIHytAXWkxTlui+x704yXTCx1vqdpO6qsgyPeob+5WAHa5AIPTmqS58OtDL59rNsNDw6m8U6w3AEoyRu21pGCe0VFWQ32vpCxKvMygdc8CsbrevyXDhobwRgdkzn+terLYWd3ADLaQkEYxtHNVt34K0GZWxYJ75TK10Y82OPhp9xLpHlmnaq1rOXRjcZGcnjBq3ttRuJ4mKSwRnOclulW934N0sMyxxTxY7B6yms+GrmzfNskjR/+s9a6lKEui/ua6HW2twx6tbPdMxijk9Tg4r2ewuYL22Sa1kEkTgFHB6ivHvD/AIGvtYfzrkfTwKcEk8n8CvYNKsYtLsbeytzuRE2nPt71yfVuL/uYSm5dhnlqw2zRh1HKg9M0k+4bFUZ/ilH9+VBKdD813LKxcodhHc9DXGQRt6iSASP8UwjYmQOX4oKbUpobnYsL+XnAbHFF7jIuVHQ5Ap0MHeNnYnilTZM7zg5HwaVMoiG0bHVQAEwdvap1CgghS3HvWPtv+q2dZGMMYI9S9eK0tjdlocvICRw5XoSPatJw4+g0WSozYKpx3zxiqTxdpWqanZxxWFzHEg+9d23P5NXkThl3LIQPcGpcjafTz0/NZwk4StEp0UHhnSrvTLJ4ry8S4z1VScL/ACavJGaaDyidiD/aMGmKriUGO3jEZQEt+4tmpVkDHcx/iiUnJ2wbbIlOCVA9KnB+TUF7qsVoyROBufjANHKEkXZwpY8saqb/AElZpYj0ZXySR0px4t7Gq9LSElLdvSSmNx9P+KkjYPbBh6sjGGFRXZkeBYIZCoI9TjrigvqHiASL1gcermpUbQqDiBjI646ilFDufdGW6Y9RyK4B5nqAwD29jU0YO4AYGBkfikIqtd0+eeELEx47KeTT9DtLy3tgjSCLDcgrnI9virZVd3CqR0yM9q4rqMhnTGdoJ4LHvinzfHiPk6FKy4JIyPcVQajqixO0AI3j1Pz0Wida1WKytWkZgPYd68y1LVJww24aa5ky/PIB6Ct8GHltmuLHe2biyv1mv4IUwI48sEH45P8AWtNZypON8bDGOory2z1FbWZ03FpvLC5B6E9a9A8NzI2kqQ67QPbOfijPj4qx5YUrLgbQNzdQffinF9+T6emMmoUYttym1WwMnvT1ILbUXcSOnauUwI5bQSxMoYYPUg1WwaDAkqzOSzE+kVbqgJwzEE9h0p0+zZ5ZZwMEFgeeR2qlOS0h3RxI/L42446EU1lC4IAH4pRR/TxrGJGlwB6m4pZJI3EDnjmpEyNrdJeZI1dR2x1rjW8bKF8peDwpTIqcFgCueAetLdgbXJB/aR3p2wsiESr9oXk4wvAFIpgopHJOGNLzIlJX94OcH3pZITORkHP4pgJCwd0UYHYZ/vTSFWMEE7WYlR1p4xuJxkdAR3pr+iJSO5JOO1AEIniaYxOBn2PFMlGx/TwM9KZe2kks0uwqNoUqe9MR5l3Qzj22saqv0M6UycjApVGWQcGTHxilSoZibDxLNe2m6SCZY84coecVc2V00x89sQ2qLhIyMF6ynhyKSW18q2ZmnLZMhPpX81q9PtYLt9ttfGaWPCykNyD/AIrsmoxNpJI0EAKQh2IViu7FVlp4ktrjUPoEjY3DSbAFbIXvk+1dCxMz20krNn0thsEUTpmjaZpir/ptosb95CcsfnPvWFRSfIyeuyydeditgqOT7V2JQudo7dTXFyCSAGTPJb3p5UAYwAAeMHtWJAgSV8kRruY4Vvb5rsiywjBk35HcckVwFQ2Pux0pr3EYYKOJT2LZNAEiIrKS4247ZoK62ohdCijPem6hMyRFYEMjMQP5PU0XDDEZI4ThpFHGe1UtbK6ArW5lmZtyOqp78Z+atIfsJbkkf2qOWPywCeWY84709WKp6iOvH4pSafQm7E2cF249gKEuZCYgAFLLyvH2/ipZ5VVlUHcx6+wFUGr6zDAzwK5aQdcDpVQg5MqEW2ZnxFq8aXUkLepum49B+Kzluq7ZZ2ZPqcHYC3CZH/NTX1nNdSvcKryKCXKnsPmgI7dXkLSN5SEHAxnmvVhFKNHZFJKiK0KrIdz/AKgBPJ6mvU/AM6z6QYWyDGccjjn2PfFeXs3nTRqsChVxhl9hW68EXRjmeJZt8L8g54B71l9TG4E5VcaPQIFkdQzt6UPpFFReXE5AX7h196YrDbx7A4/ioLu9tLMxC+nSEyNiPccbjXlU26RxU2SwM8jvvULGucsaj8yMcBVYN1b2rHeIvGU1rqN9pcdvEiwxQvG+4nzCzKGXPuA2R8A1ayeIdItogfNlCxiXIMZJYxyCNgB3O9lAHfNJSiLRcOxIJPQHipLeNZEDPkDJwKz8niaz+rdZo50gW1RwrQsszTNK0Yj2HnOV/wDfFS2finTZIUWK4coWiG8xngy7toPt9jZ9sUc4voLRdBlV5Eds7OAabJMqDLsCB3oDRtYsNYj+s08TiBSBmWEpvyMgjPUH/wC8UfciO4Coeh5OB2qlT2NDVaGZVuIPV2/FLByQMEN9xoWOSKwha3Mm0l/SD3FFI0crNsYNtGcKc571TQx7Ha0SAggf0FdwS8qLsJByVDZK1yVv0FO3Dk45+KcCBvCxfqSJhyAOTipERKSblVGdrDliMDPsKC1hpIoCQBnGM9aMh2vF5coyEH8mh5oo5FlPSJlxg+/vVJ0xmeW63AMzkk/NKjU0aJlygGD/ALjzSrflAu0UOm6XL/pYt47hbZ3GGkVcsB3x80VoXh+20GC6ks5ppppRlnlP3Y6cVNqbf6fpxuQpZgOlU+ieJHvXkjkgCSFCFIzVrnOLa6Ka5OyfQpI7nUplnY7uQcHpWsgj8hBAhlYKByTk4+TWQ0ayA1hLiIEBmya3Cy7IHdP/ACEFWGO3vUZ3+WiZj5JF3hE5GOneq7VNSGnIpkBZnOFQHrRKW8cDLMWY7VwMnkmgZLP6y/FzcDIj4QHoKzio3volJWE6depdQbypRs4wexqp1i1uVvWubcMc4yFOMVe20KxuNu1QWzt7n5qbYFlf0oRnpTU1GVoLpkGjl2slaVctk4JFFQRBZGdzncCp+aHuL62tHjjuW8oF+uOKKjkBYtGQUPKke1ZyvsTB72aKzVFAwftjj61Xazqn0bIGIDbelE6zcWtpm8luEjePu4ByPYCvMdY1SXU7xpPNZUkbhe+B0/rXRgw83Zrix8ts1F54nDMEgR2YD/mh9OtZNdvGkZGWCI4Y54Y+1Ya2Mst55PmbWbgY55r2PSLBbHTre2tiAEXlj1J7n81vlSwr8ezSdQWhR6Zax23lfTKUI2lT3FZfxXocP0TeTGYQoyJEA9J9uaSeLtQm8VtpxtgbYOUCAYb85qXW9b1Qy/QzeG7tLWQMGuXlQqAAT2O3t3auduWKS5emVuL2ee2FpeW0czyXcpjfg+kZH9c1eeG7aa1udqX0iRupxtRMjvzlTVdaXbvdzSzW87WozgBlwP71LYX7m4E4s5XRCQSCmT7d663GPGlf+zeopV/09S0hb24tw3+r3ftgQwf5Sq7xT4PvNaa0kGsSPJAxOyaJAMcZHoUc1L4b1K8ewRn0u6c4HKSQgAdur13xv9Xd6LpyWjNaXc2owBCxBMb5bGSpIIyBnmvMlL7c3KPhyT09EmreEtMvhLNdSSKZWt5AVwPLMIIBXI7gkGhpvC9lIbq4+qvZI5BK0UcZXELPKspK+nPDoDzn2rOw+Jrm20i5uJdtubh9RmWKdd2J1ePbGM+25uPYUVqOpyS22p2xvIYit0i/QxwkSQqtzEqyF89GU5weueOhrHlB9rZFxLd9AstT3NqF7ey3RRcTTBHyVkMgOCu04LEbcbccYoq28KWEVzbzreXo8swuYwEVZHiLbWbC8fe3AwKz9n4r1Oaa6SZ7K2hN0sUk7xqTp6mVkLMoPIwBy2OTnpU+n+I7uK/j1C7kijSVLKKeVkIjaEzzqZAD9oYBTn5/FKUsfiFcTVeHPD1loUdysDzStcurO0oVc4GBwoAzycseSetWRTEp2dx/SsJpPjHVLrUdES7ntzDeRoXjihXcSzSAkgkED0jlcgYO6tyWD7iNw/zVwaa0OJkfEcU19qTxxhlW3iL/AA57CofB2h6xZMl5elj5j5CBugrVWsB+s9YUI3R+v8UfIuWDJnIOMHsK6XmajwRo5UqIX2mdFZh5n3be9SEgMQhye5xXJojHbqeS6nqBzimFpMEwbBJj07+maxJGWwPmSMhyOBmoXJ8tx29qkiWV+DtVsevb0Nc/R9cSjkd6YyAgf7D07Uq6NuOWwfzSpgQyQRTReWyh4yOQfag00aytvXDbrG3vVnGDtwRgsMCnBCUzj1dCKak1pBYDBDFGAYowrM3PFFJJ5cgQqxLqTnGRx800ZHOcjH966hKxnPQHODQ3YHZW49Z6dz2qCOfEoiUd85NV0k5u7mPGfL8ws2O+Ktoov1Y8D0hNx+TVuPFbKqiMB57lJnXbHH7fuNHoDtJA5dsUOJIxJ5asXcDoBREAIWPJJ3NzWbJYriCCdCkyBgTnLdKq9UnsrWPabkxADCqlWk0fm25VyVwe1UGsQR2sJZI1djnLMM4q8dN0xwSsx2pX9tNcepXum7I5JqpCXU8ztLCIowoGQBx+Kurq3YxtKzqOMEqAMVS2jrCxM7yqHyAH5H/tXpwqtHbEGjdLC7UIpZM8Mev9RXpfh/xDaXNpEsr+WyjlW4NebygsTEdqQg5Ut+6lcw3jRbYj+mAM4GDRkxrIthOCkj1r6zTYpHuf0fM7tgZ/rWR8Ta3/AKijWthMuwZ8xlPbuKx6rKYzG0nloo9XqOTUe95UWOEMsYHKqBvkPsKzjgjB8myI4lHYUsDRhI45Y9gYMEzy2e5NTQQS2ruVc7QNzkdMfFV0GqQ28zRXGmz8KCxkTBI9gOw+c1ZW8zarLttNPuRF+xFjyOO55q1li1a6K5xN/wCD9UjurQhBjaMbWPar22mkllcPAYwhwkmch6zGhQva24MulX+89dkC4/j1VZXOvDTkTzdO1Le3CgxAZ/8A6rzsjjKb4nLNpvRoi6OqhVUBD09zXXXehTZh2HIxVbY6vJPbxo2mX6M7ZO6BcKfcndVL451y+0i5tIra8ngha1mmmeCyW4OVZAN27G1fVyc+1c0pKKsybosLPR7uz1aSZrkPbSD1QFeOf+auCCMgE7cY2nnHtWSsdU12fXmtriS7jWFbUzQ21gk8QZ4wzhpCcqM55GeKG8Fa9q2rXUSXVzJKhsxPMs1osPlsxGzyyDmRTh+cY9NH3VJhys2zRllG4A5BGcdKWMKFIPJH8CnFvT6mJ2+1QX1vDdo+nzTMvnR5Jjfay5+fetEMnfymceUjKOjZ6GnrOGZiThc4X3NUPh/TtV0pJbW41JL+0z+iZlIkQfLd6ulY8M6hiOgxRKKTpOwHSyNIAQ+3bkgDuaaoBTAX1da6CXJYgDPauEANndz3HQ0gGBW2NtJBxzzTUWMRnapJA5NdYqCWCkimSNiMZ4TI4Hc0wAJVdpGIbjtSqciQ8hAR70qoY2zm82KMxup5yCDnP80ZGWy2CCDzg9c1nfD+mS2FzcNbzq9jNh4k/wBh+PirAapp11ftppctdwnfsGeCOetNx3rY2t6LDyxJnoG3YIoK8ZhayF0MZ5ypOcUaHPmAuAWHQgdaD1ZWliWIDlz6j8Uo9iiZ7TPOWBzj1u4jTHueTWntxKpk3KoiQKqMGyW98+1UVk4FxGgwUXcy/npmr3f5FqS2cMvOe9aZdsubHELHnaOP3kVMHVYgWIVQcBiaoYZme9JUkEdeeMVD4rN2tn50RJEaFyg7j3pLHckieJpRKjsyIQSBnOetDX9t9Ra+XyMHPp/4rzzTNfvruPzbcyCNiFYleV+RXoWkSSy6bBJdfey854p5MTxbG48dpmWvbWSxWSOa23xP3XkispqduZfSD5UYOeVzj816JqmpWcF6tpdkRiQcOemfaq7UrFJMQxhHlcbgR2B7104srXaNoTfp55LAu4RTFpAPtZTxTZ7eVR9xUrgYV85H+K02o+H7o2zxW0aZxyzcVRxaBqtmJHmV2jKYHlHOSa6Vki/TXmiKOK3ghNxJLlyM+oZ/imRO0zRrFsVWXlsYo/TfCV/qVupuS8Kg4AbqRWw0jwfZ2KZmcuT/ALzkCpnmhDtkvKkZ3SvDM+r3KPcgC2QY+X+fxXoWl6Vb2Eaxwx8AdcdKz+gWN7Jrskru308bft4BFbnYdvqwori+oyturMMk7YzYoAAzuPt2pPbxlfUisR0LDNP3E5AOFHv1NdOCnpX7uma5LMiOOGNCcBSMZyOxqC6sLK4m+oukV3EL25ZzgGN8blx0OcCjAoX7TuI6jsKjzFK2x9rk+rYegpdiKWHwnpEdxFdeXPE8YjVNt3MMiMALkbsHAAHOafJpdlp1nFNp1rsms7Y28B3MSsZIJB55HGec81duGYKRg9hXdwTCryzcGhJJ3QJIzer+JLDw3aQPftNM9wfRsQZI+alvnguYLLULJjJHPhlkHUg1Pqujafq4WPUbPzQr7kAJG38UbBZWtpDHb28KxRRgKiryEHxW3KKSa7KscoOwBlxlcBiO9cckDqAMUDqesR2dyllGjzEtng9KzviWHWb3Voo7VZo41GcDgfnNOGNye9DSNVBOJnkQq3oI2tnANFP5attdjvA6Dmg9NhdYommO4ooyvz71YEIJi5Ayfes5dksHlPpHOOfah5AZPQDjGSaKdvOkIY42ngfFQAl5GWNsZ4JoQA/qPS42jsMUqdIMOQCmPxSplEUYUwJgkHtxjFUsXhtf+qDrcE5V1B3RnoSRj+lXMZKxqDyM81Xa5rtvocEs0o3sRjap5LHoKuDldR9DZfKwaLjG4DJPahJ3UpJzgEYBoPTtQaawjWT03AjV5F9t3OKbO3mlEL7Qx5FCi09hxINPgDTyN0G8Rp8AVezQrKojbJHfFB2UC7wwGFjOQPc1ZRrtViD6j70pythJ2weG0igO1EGRyxoDXre9uLZhbhTuQrgirdAi85J5OR3JpOOhOdhPIpKTTsSdMxlnBqGn6cLCFlicLkyMMhWPx8VJ4Xu9WS5ubTWrmG5t4z+nMCBlvj3rYLbRNIVMalGHU1Tv4RtBcHy3kTJJA3ZFbfdjJNSK5J9jbjTYtRvVaVI5Igp4PNGi2t7VYlS2TdgAP7D2oqOwjhtvKRRuHIbvmoWvoPNEBKiU9Fbue4rJyb0ibG3diLqB4S3lmT271X2WmtpzPiZmQjndwq46mrxgxfDjBx09qmCoIWaQZyOh6UlNpUFsAES+lQnJPX3otbYbAHA4pqiR23qPhfYVJt2tlz0+ahsVnE8uLPlnAzknFOZs4ZskZ6V1mkSRXUReSAdykc57EUNPOIYzLKSSx4A7ChKwCjv8wmEISR1k7U1i6ptBG7pu/wCcVBbzC6jWRchN2MmpWYbsAA84FKgHM+AccFfYdayNlNeW3iK6urssUJKpjoAOgrXsu3cGByBkig7nToyfNGMn3NaY5JWn6OLJLa+FwqOsZDd1JoqNDM5b0h/b2qDTbdYcb05xw57/AIqcjyGLMQpPKis5NXoT/gaVKLI0iEbTxjvXFAwAwJ+TwKnwVjMjHDHjc3YU1kzOqhsgDJPYg0rEAR6dDHd/UxxqzMDjcehoW6v0WYQKj+ZjqTmrd2XzGQAdKz0lhPLrYkXcigAn8VpDfyKX8hV7JJABMc4KjIHai7WUzWu8jDEdKz+p+IDBqrW0sSeSgwQep+avrBkngEkWRFIOuOaqcWoptDa0cg8zMu8gj37V1ZVjUqFO48EY71MxUFVH2rwarfEd8NLsmuMbnycL71MU26QqC2EYOCi5pVlLXxV5tujyQAMeoFKtPszK4lyEk2hlbgftJoSbQ7GfUEvrsNK8fKI7ekH3xVhAkjRFmCg4xtzVdez/AKhQq2R1/NELvQdlRZ36/wDUepg5VUjUnPQ+2KNiukur6LYMA+pj/GKEv7NUtmbAR5Dlj0JxVHHqogu1hSRVG3kntiulQUlaNlG0elQEANj2FEpgg55OetZTQPENtODG06mReCM9a0cNwrEtnGBn81yTg4vZhKLTCTxgbec9cVJEF3MCNwI4z71Cs+QSBu7ZHFSxug/dj5rNogeqj7Co2nvnGKcsagAbmUBu/ao/OJYxsuD2PvUvXOfuOOCen4pdANdmSRVJ3Z6EVU61p63brPCCksTBmYd6s5WcNvdDtAwCtSKyTQEI4w3BIqoycdjTGD1wxtnlh1rsbKSPSSBxkmoLeaTzWt32t5Z4Irl/MLW0ad3wEbGMUq3QUGYwmMYA4wPmmsgRtoHUVBZXiXkEcicK3UZ6H2ouYjdsJ+3nNS1ToVUQvwrNlcA4wepoaeJZ3MZG6MDmiyA43bFLZ5P+aakRWZtp9BFNOh2QRRPEojiPXjGOlS3Ea2ls7zEHjJJPQ0QseACQSPcHGaZdQpPCEclg6lWU0ctgmZ/S/E+nXzTRySCJojgluQ5/NWU2b+IvbPtAHoHY1n28KWFlPc3lwzJaxgyyAnJOBVz4Z1K31XRoLy0hMMB3CKNzyQDjNb5FBflAp14WdsZZLZPMBOOw7VJGFk2sdzFMnB5rmA0ZhJZAedoJBrs0Uc0BjIILAqcHaWzXMyDl2ss6JvwqZyxU5B+KSsQMhcbj/AAp0SC1t/LjU7QAEBOTnvXRGFiYKSc5z+aAI2TJLxjLfNMiaZmVpo1EgJyFPGKmTMUXU7u1RYKru3Fnbnd7VSAifTbaVvOmjjkmAxlkB/iux4WPy1XEYwdq8AUVjbA5zyRQowiAsxwfu/NO2wEsZkDZIVR2PegtRs0ugsc8aS2+31cnd8YovzUVjEWG88gZ5P8AFcYE+o4G77VpptOxoq7bT7K2gSFIl2qOMgE0qMkChyM0qrk/2UVck2yEsAXbBwqnk1X3V9cRqThF/PJFB3uoy28DMlvJM6rwo45qturo3EIkndUVlBKdxXTjxes1UNkWpyStKJLy9Vxn0IgzVMbGOeQzY8sZw7s3b8dqlU2h83bN+Co60FdeWkW3DNxkc+kmuyKo3SJLeOGzvg+nv50i85JworT+Hbq6vrqQPM6YxvfnaB7Vl7S5uJo0t47aOOMn1SsuMCt94Zs/+1Yxp+kCPUerHviozOo7Im6RooFLxRsD6RzuJwWHvRm4BgYiSMdD3oe2tRbySnMknmNyHbIT4A7CiseWOecV5kuzkbIJb2C1EZndUd22pnk59hRMMschK5JcfFVkUxiX/ul3lmJRlQsVYHpjtgY781PC0guAFVzMyASyKuFIpuGgossl4WTJ+Ko9MuDDdyW+Sdsh69auBvUEE5KjI+aB+jgubn66FikhPqA74pQpJ2NaMz4rub+y1+zeBiscr4Pz8Vd+IBNJZiI+gyqpyemetE69ZLqVk0d5FGjbh5DBuSR3p8dq9xpdvHcsWdUCsx6n5rTmqi/0O+rIPDqhLUQp6imS5HuatgxDkSKGB6k9xQ1nZCzhYCTbvOGPvR6qpO1jtZRwR3FZTdybJbtkSKV4PI5KipQvpI6fHzS244Y7scjAri7G9RBOOtZiJHI2gLz7mmiCNmDB3U9gDxXSwAJ59QxgDNNiUEncuAo6jqKAAtRt3a1mgjY73U7cHrU1lHDbWNpCsA8uNAMY5WinjDoSBz1GOtZ3XtYfQ40u5FLRZ2kY/pVxTn+KGt6L65jMiYWQg7uGUcimKrIgG5t+cc80No+onV7P6gW7Qw44HuTUuXYjLYUcDPWlTTpiarQVJFuZNhoeS5jtJkhH3yHoOoohHcngAAdSe5pq26ed5hUF8dTUr+QGSeWrkOCHboSaa2FUY6Dip7h0VQJACx4HxUCL5pI/aDk00By5l/7YKn3NwWHakyb8A+psZNNeJgwYr6B0A/zTomJiAxg5IFOgKrWdFtdUdWug8V0iHypomwVqDTxqlvEkF2IpUjGBc78Fh2yvvVq8ZVAC25hk5qOVckDJ2tyfzWik6pjObVPI4yOhFKojHKDgYxSpDPPppHLS5dj+m3f4NU1gS1nAWJJ2Dr+aVKvTxdHagKcAXxAAA9qJUBjgjIz3pUq6GV4Wk4H0qD/01qvCTN/0yhychm5zSpVyZvh/kyyfEL8DySS6SzSuzt578scnrWkYZdc//OKVKuKfzZzvtlNecPGR13Cr0cW0eOOO1KlSn0gfgDdMRDKQSDt65qs0mRylwC7HBHf5pUqa+LGumVXjuWRPFHh9FkcKX5UMQOtbCLqtKlTn8I/+9B9Inj5STPPXrTz/AOJT/wCmlSrBkDXJEi4OPSa4/RvxSpUIYkPpT/8AQVInD8e1KlSZLGBj/qSDJxtPeqnxMiy6ddrIquAw4YZpUq0w/wBSIw7TAEsLZEG1fLPpHAohANknFKlUy+TBnbc5WTPvXZmYQnBP9aVKpBDJeY4ievNdj4HFKlVeB6R3ZPkHk9KhP/ij/NKlTQER+1z35/5pkxO3r/8AOKVKmhiyfelSpVQ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143364" name="AutoShape 4" descr="data:image/jpeg;base64,/9j/4AAQSkZJRgABAQAAAQABAAD/2wBDAAkGBwgHBgkIBwgKCgkLDRYPDQwMDRsUFRAWIB0iIiAdHx8kKDQsJCYxJx8fLT0tMTU3Ojo6Iys/RD84QzQ5Ojf/2wBDAQoKCg0MDRoPDxo3JR8lNzc3Nzc3Nzc3Nzc3Nzc3Nzc3Nzc3Nzc3Nzc3Nzc3Nzc3Nzc3Nzc3Nzc3Nzc3Nzc3Nzf/wAARCADCAQMDASIAAhEBAxEB/8QAGwAAAQUBAQAAAAAAAAAAAAAABAACAwUGAQf/xAA5EAACAQMDAgUDAwMDAwQDAAABAgMABBEFEiExQQYTIlFhFDJxI0KBkaHBFVKxFiQzYuHw8UNyov/EABkBAAMBAQEAAAAAAAAAAAAAAAABAgMEBf/EACgRAAICAgMAAQQBBQEAAAAAAAABAhEDIRIxQTIEEyJRYTNxgaHR8P/aAAwDAQACEQMRAD8AuPDd6NS0qG7kXZKwww68irmNGl3BM5H7h2oKC1t1RYowqRoAFROAKP8AJh2xtIzgI25QjYyfY17Emr0drZHbXEn1csD2LxxIvpnLDDn4FEbHdgcZGOc8Ypxd5SCFJIP2+1TSMcZwBjGRms7JbGF0SDc+fnaKkGzYT1J5AqJZ87tqlufuxnFKSURpvclUyFB25yTRQheZwNy4PY0nUnD4HA5zwKpfEeujR44h5BklkJ2joKqXhvfGGl+VNJLZwl+TC2Nw9vmtY4nXJ6RVOrLy51vS4LlLee+iEp9SqDnP81VXnjBIp/IsbRpyWwWNc0XwFY6bfLLLK9wEXCIy4ArRLp1j9U6CyC4UHzdvDVd4Yv8AY00S2Unn2yTyLtGzJB96H1i3E2llVb1yLlR3o0RhIzDGuE20o4lxuYZA6ZrBOnYr2Zrw/aT2RkaQFd2AAe34rSoygBiwGRhqGurtI5CuAWA7dqBe7JcAMvAyeK0lc3ZVOWyXUr5LZfNHP7c5xxVWt4L+Iq0eD+0g4FOS5XUBJbXRXYh5YY5/muiK3HotIvMXOPS+Bz81pGKit9lpUV9vbB2kjtFR3Y4aZuvzirSHw1aSziVo1ymAOM8+9W+n2kUUShYY1X496PGB9qoPionmd/iTLI/AO00y1tV2qAvvxyTRIiUcIOo7CnyHtx8nFRI5I/sCawbb2zO2yZVUjaUVl/cCODVVea5YWd0tvJgSyNhUUdKKu3cxMkR9RHQHmqqz0mOO5W4ljZ5COfM5P8VcIx7kNJelxcpFKgRgSjjnPtWe0XwnZ6VevdW7szEnbu/aDWkYeWP1AzKOuByKaF3qxRcr0Ge9EZyimk9MVtHFVVTJGeuBSfaqgspHOT713MUqbUxgdcdvimtwwBOcDp3qQOljLw2Qg6Z71HCu/du/A/FTBcIHbHB6U1yAcqDzQAOyguUzjA712MBiFU5bucdKknT1DHcYrPjXntdVazaMun2u3se1XGLl0NKyzu43kP6LYZe/Y1CEJUZwH7kcD+KsSh3vtXKgbifaowqhQw/n5pKQWBFY1OCuT7mlRBUZ5IH8UqdlWQvGQdyqDxxgc0bBEpIeQkqBkZPSgRqUSKD6mOPtFRrqiXREYwmecGji2Jplv9Shj2xkeYx/b0A9800QxM+Qckdi9AqsbAKNxHsDSke2GA33D/b1pcRUEagzR6dcrDII5CjbG3Ac+9YM2fjG9gR21KQqp4IIHA78da0mq6bZ38BSd2UOckbjmi9Ls/orNYFuZHhUYCtzgfFbwkscbXZSdIz+q39hFaQ2mrTG5uoudynLA/NaPw5qEN9aqLeIwrGAAuODQ8ui2E7CYQIsh+5mQEn80ZbxtbKEiRVT/d0z/FKcoONIG00WRYnJ7d6mJLAAnIHQUDAJli/UYNubgijC2HGTw3A+a5mZsU+5UxnHT7RQt7I0VuwiBY8f/dOe9tDqK6aLiP6vbvMJb1bffFdeNpUPmJhc4x+O9NaexrRipLi+kvwSyNaK2TtPPTuT81Et3cyxyCGRJdz7cL0X+av7zSraBZbmMvhRuZUIOazmlaspvjDFYgREkksea7otSVpdHRGSaLf6cW1qIrGGN9w3yL7k9aP0m3lCITEiJ1wKKsrYiNXQAIwyoxU88/0YDLGCo6k8YHeueU70iHK9BqkKoCjCj3PeoxINu5eF981URanDfTYWdQhPpjXgtVhIT5WADlhgAdBWbg12ZuNEuS54OUzT3ICnnBAqOBTFCqdSo/rQNxqE63Uccdt5oY4G7gA0kr6Cgq2jVGMjtvkbqM8r/FFIPSWOCQSAKCsrPy5WuZYVWeXGWU54o24z6o1GMHIzxQ+xMdIpVMFt7t+0VzcVYKuMAdTXQuxvLU5YD1k/im5Dekd8A1IiEHyjjAXcSeBSV+oQYJ656mnygBix5c8DPtURj2LubIIOSaYyTOeoyp4rnqHJGQOKlkj9ClByOorqABsDO3HQ0hDGUh8ryOSD7VV3miQy6ot+CBjBdcdatCQm/LcdDSduqjPI5qoya6GmRqGmdgpwgJ596inC7WCsMnrQGra1BpCQxzNtMjbQaNUIYwQMg9v80cWlY6YwWwIyZDk0qlD2ygBhJn8UqLCzz281WK2SOaNjK54UdgKhttQ1O4DOpjjTPPGf71RPdwAkoxKgY9WDQR1maNtkbgRZ3EKepr01jVHW4pdnoS60FZYg3qkYBUXlm9/xVlp9xps11PO7bZh6WG/oK8js768N0zxrIZGyAx5IzVyBqdhaCQsHa4cGRepUDpUSwJrRHGMlo9dt0t5g2wDKnq3eiERTxgD2xWC0zxBdSXcrL5ZtrZkEjK3AU9+e9btJN0aOmTjlQa48mNwezGcHFjwpIxxkHv0roTIIzlgP7VFDe212W+muInKHEiKwJBon0rAGPY4471k7XZnsaqkx5yMAip5RkKOuDkcdKDjmkkDr5RCj92f8VYYYKgRQc4yc9BSegMtZabKfGWo6veQ4bykjtpM8bOjYq+uEaWAxxtt3cZ708JIJCoEZiX7Sx5J7iuI4WUllx3/BqnJt2MzOlaHqOn6yJJLjdbMGDLuzk9uK0IsoGJbyIs55O0CpyCZTIc59z2pylMHcwGemTTlklJ2DbZwRgLxwAuFUULeWb3MbIzZDDHSjQR2O446dKhMhMnA574PSoTaBGfj8PGK5jnkkXYp6KMdKthLt3SBcr0GB1+aLLs/p3dfu/FRspV9gGQe1W5uXyHd9kUV5HOn6TYYcbSO9PO5ioyoL85qOG0ty7TKSpDEHAxg0TFCjnd5mc8ik68BjZLh12xIjM+cbx0A+alCnDyTNgKNzMeiiuBChYZwPfHJqK6n8iDe6M4LYITsMdamv0JJt6A4NZtri4+nj84b+jmMjNWAPlj0qdx9z1of6lH9KKyt0ZmHSornULa1iyZCz5wFIzVNW9IKvoNMbpmR8HI4IPAqIzxqu55FCryCTgZqjGvRTMYkkxg84/vUc2oW0sah1Dx5wRVrFL0rg/TSQyZ8thgh+pHSnSZjdh2JwKyGj67F9aLWJy0LE7G+fYVq9wbbhsk8VM4OD2KUXFnY1MjFGA45Jz1rmQyl1JUA4xinqVi3NKVCEgEscUCL9f9RFisL+sFg4Hp4+akSTYDrnh+38QQIksjxSxklHX/Iom1t2tLCK2LmSWLgk/u4otG2XJU/bnimy4eeRlySeM+1VzbXF9DsiZkBw2AR1zSqNgpOWOT3pUhHhRSNGyclcZz1psbRl8IsIXP7q1F/4bukhCwaW7Pj/APG3H9KHttG1tI/Kj0eIhu8igEfzXrKcWrs63OJSxieQPuDBF5GzoKJtL67kbyVuQCBiMHoa0Ft4a1qWPc9rBAUOVYHJPxgVe2XhqG4jBvbNDPjDOBt/tSllgvQeReMp9E0mS4aBpZAsU7H6hB3YdCK9ICbY1iLH7cD+lV+i6TFp8flxqu33HTFXCNHGq4XqTjA61wZsnORhOfJmCHhS70W61DUYJ8xCNinPPToavfBt87+GLJrx3aaTcPUOTycf2q7lAnjdGx5Z4I96itbSGCNI4oiqRfZt7UTy84/l2TytUwxNqIxPqz71y0vSZHhI+3jIpokJjLEFUB5IpOFcM8SFCVxuPGfmsCCZQSAckZOCT2rpG1sEg4HFVFoZZA9nOzGSJsq7fuFGxKsW/MkhdmyVY5/pTcaHROWwMmT+CKjMbTzAt9o7k4pFlX1yMF+PapEdHjEqOHRuhWl0A8lQu1WOT79aZGvlgkgAA5JJrgTLbieAO45qG8/UURxjAPXPeigJQxeRTDyMZP4qUlTlivqXt3B+KDivI1jwvQNtVgOp9qLHqJbqRyPmhqgegW83rExiJV8Z471m9OvrqC7f6kkrnrmtkQCvIHytAXWkxTlui+x704yXTCx1vqdpO6qsgyPeob+5WAHa5AIPTmqS58OtDL59rNsNDw6m8U6w3AEoyRu21pGCe0VFWQ32vpCxKvMygdc8CsbrevyXDhobwRgdkzn+terLYWd3ADLaQkEYxtHNVt34K0GZWxYJ75TK10Y82OPhp9xLpHlmnaq1rOXRjcZGcnjBq3ttRuJ4mKSwRnOclulW934N0sMyxxTxY7B6yms+GrmzfNskjR/+s9a6lKEui/ua6HW2twx6tbPdMxijk9Tg4r2ewuYL22Sa1kEkTgFHB6ivHvD/AIGvtYfzrkfTwKcEk8n8CvYNKsYtLsbeytzuRE2nPt71yfVuL/uYSm5dhnlqw2zRh1HKg9M0k+4bFUZ/ilH9+VBKdD813LKxcodhHc9DXGQRt6iSASP8UwjYmQOX4oKbUpobnYsL+XnAbHFF7jIuVHQ5Ap0MHeNnYnilTZM7zg5HwaVMoiG0bHVQAEwdvap1CgghS3HvWPtv+q2dZGMMYI9S9eK0tjdlocvICRw5XoSPatJw4+g0WSozYKpx3zxiqTxdpWqanZxxWFzHEg+9d23P5NXkThl3LIQPcGpcjafTz0/NZwk4StEp0UHhnSrvTLJ4ry8S4z1VScL/ACavJGaaDyidiD/aMGmKriUGO3jEZQEt+4tmpVkDHcx/iiUnJ2wbbIlOCVA9KnB+TUF7qsVoyROBufjANHKEkXZwpY8saqb/AElZpYj0ZXySR0px4t7Gq9LSElLdvSSmNx9P+KkjYPbBh6sjGGFRXZkeBYIZCoI9TjrigvqHiASL1gcermpUbQqDiBjI646ilFDufdGW6Y9RyK4B5nqAwD29jU0YO4AYGBkfikIqtd0+eeELEx47KeTT9DtLy3tgjSCLDcgrnI9virZVd3CqR0yM9q4rqMhnTGdoJ4LHvinzfHiPk6FKy4JIyPcVQajqixO0AI3j1Pz0Wida1WKytWkZgPYd68y1LVJww24aa5ky/PIB6Ct8GHltmuLHe2biyv1mv4IUwI48sEH45P8AWtNZypON8bDGOory2z1FbWZ03FpvLC5B6E9a9A8NzI2kqQ67QPbOfijPj4qx5YUrLgbQNzdQffinF9+T6emMmoUYttym1WwMnvT1ILbUXcSOnauUwI5bQSxMoYYPUg1WwaDAkqzOSzE+kVbqgJwzEE9h0p0+zZ5ZZwMEFgeeR2qlOS0h3RxI/L42446EU1lC4IAH4pRR/TxrGJGlwB6m4pZJI3EDnjmpEyNrdJeZI1dR2x1rjW8bKF8peDwpTIqcFgCueAetLdgbXJB/aR3p2wsiESr9oXk4wvAFIpgopHJOGNLzIlJX94OcH3pZITORkHP4pgJCwd0UYHYZ/vTSFWMEE7WYlR1p4xuJxkdAR3pr+iJSO5JOO1AEIniaYxOBn2PFMlGx/TwM9KZe2kks0uwqNoUqe9MR5l3Qzj22saqv0M6UycjApVGWQcGTHxilSoZibDxLNe2m6SCZY84coecVc2V00x89sQ2qLhIyMF6ynhyKSW18q2ZmnLZMhPpX81q9PtYLt9ttfGaWPCykNyD/AIrsmoxNpJI0EAKQh2IViu7FVlp4ktrjUPoEjY3DSbAFbIXvk+1dCxMz20krNn0thsEUTpmjaZpir/ptosb95CcsfnPvWFRSfIyeuyydeditgqOT7V2JQudo7dTXFyCSAGTPJb3p5UAYwAAeMHtWJAgSV8kRruY4Vvb5rsiywjBk35HcckVwFQ2Pux0pr3EYYKOJT2LZNAEiIrKS4247ZoK62ohdCijPem6hMyRFYEMjMQP5PU0XDDEZI4ThpFHGe1UtbK6ArW5lmZtyOqp78Z+atIfsJbkkf2qOWPywCeWY84709WKp6iOvH4pSafQm7E2cF249gKEuZCYgAFLLyvH2/ipZ5VVlUHcx6+wFUGr6zDAzwK5aQdcDpVQg5MqEW2ZnxFq8aXUkLepum49B+Kzluq7ZZ2ZPqcHYC3CZH/NTX1nNdSvcKryKCXKnsPmgI7dXkLSN5SEHAxnmvVhFKNHZFJKiK0KrIdz/AKgBPJ6mvU/AM6z6QYWyDGccjjn2PfFeXs3nTRqsChVxhl9hW68EXRjmeJZt8L8g54B71l9TG4E5VcaPQIFkdQzt6UPpFFReXE5AX7h196YrDbx7A4/ioLu9tLMxC+nSEyNiPccbjXlU26RxU2SwM8jvvULGucsaj8yMcBVYN1b2rHeIvGU1rqN9pcdvEiwxQvG+4nzCzKGXPuA2R8A1ayeIdItogfNlCxiXIMZJYxyCNgB3O9lAHfNJSiLRcOxIJPQHipLeNZEDPkDJwKz8niaz+rdZo50gW1RwrQsszTNK0Yj2HnOV/wDfFS2finTZIUWK4coWiG8xngy7toPt9jZ9sUc4voLRdBlV5Eds7OAabJMqDLsCB3oDRtYsNYj+s08TiBSBmWEpvyMgjPUH/wC8UfciO4Coeh5OB2qlT2NDVaGZVuIPV2/FLByQMEN9xoWOSKwha3Mm0l/SD3FFI0crNsYNtGcKc571TQx7Ha0SAggf0FdwS8qLsJByVDZK1yVv0FO3Dk45+KcCBvCxfqSJhyAOTipERKSblVGdrDliMDPsKC1hpIoCQBnGM9aMh2vF5coyEH8mh5oo5FlPSJlxg+/vVJ0xmeW63AMzkk/NKjU0aJlygGD/ALjzSrflAu0UOm6XL/pYt47hbZ3GGkVcsB3x80VoXh+20GC6ks5ppppRlnlP3Y6cVNqbf6fpxuQpZgOlU+ieJHvXkjkgCSFCFIzVrnOLa6Ka5OyfQpI7nUplnY7uQcHpWsgj8hBAhlYKByTk4+TWQ0ayA1hLiIEBmya3Cy7IHdP/ACEFWGO3vUZ3+WiZj5JF3hE5GOneq7VNSGnIpkBZnOFQHrRKW8cDLMWY7VwMnkmgZLP6y/FzcDIj4QHoKzio3volJWE6depdQbypRs4wexqp1i1uVvWubcMc4yFOMVe20KxuNu1QWzt7n5qbYFlf0oRnpTU1GVoLpkGjl2slaVctk4JFFQRBZGdzncCp+aHuL62tHjjuW8oF+uOKKjkBYtGQUPKke1ZyvsTB72aKzVFAwftjj61Xazqn0bIGIDbelE6zcWtpm8luEjePu4ByPYCvMdY1SXU7xpPNZUkbhe+B0/rXRgw83Zrix8ts1F54nDMEgR2YD/mh9OtZNdvGkZGWCI4Y54Y+1Ya2Mst55PmbWbgY55r2PSLBbHTre2tiAEXlj1J7n81vlSwr8ezSdQWhR6Zax23lfTKUI2lT3FZfxXocP0TeTGYQoyJEA9J9uaSeLtQm8VtpxtgbYOUCAYb85qXW9b1Qy/QzeG7tLWQMGuXlQqAAT2O3t3auduWKS5emVuL2ee2FpeW0czyXcpjfg+kZH9c1eeG7aa1udqX0iRupxtRMjvzlTVdaXbvdzSzW87WozgBlwP71LYX7m4E4s5XRCQSCmT7d663GPGlf+zeopV/09S0hb24tw3+r3ftgQwf5Sq7xT4PvNaa0kGsSPJAxOyaJAMcZHoUc1L4b1K8ewRn0u6c4HKSQgAdur13xv9Xd6LpyWjNaXc2owBCxBMb5bGSpIIyBnmvMlL7c3KPhyT09EmreEtMvhLNdSSKZWt5AVwPLMIIBXI7gkGhpvC9lIbq4+qvZI5BK0UcZXELPKspK+nPDoDzn2rOw+Jrm20i5uJdtubh9RmWKdd2J1ePbGM+25uPYUVqOpyS22p2xvIYit0i/QxwkSQqtzEqyF89GU5weueOhrHlB9rZFxLd9AstT3NqF7ey3RRcTTBHyVkMgOCu04LEbcbccYoq28KWEVzbzreXo8swuYwEVZHiLbWbC8fe3AwKz9n4r1Oaa6SZ7K2hN0sUk7xqTp6mVkLMoPIwBy2OTnpU+n+I7uK/j1C7kijSVLKKeVkIjaEzzqZAD9oYBTn5/FKUsfiFcTVeHPD1loUdysDzStcurO0oVc4GBwoAzycseSetWRTEp2dx/SsJpPjHVLrUdES7ntzDeRoXjihXcSzSAkgkED0jlcgYO6tyWD7iNw/zVwaa0OJkfEcU19qTxxhlW3iL/AA57CofB2h6xZMl5elj5j5CBugrVWsB+s9YUI3R+v8UfIuWDJnIOMHsK6XmajwRo5UqIX2mdFZh5n3be9SEgMQhye5xXJojHbqeS6nqBzimFpMEwbBJj07+maxJGWwPmSMhyOBmoXJ8tx29qkiWV+DtVsevb0Nc/R9cSjkd6YyAgf7D07Uq6NuOWwfzSpgQyQRTReWyh4yOQfag00aytvXDbrG3vVnGDtwRgsMCnBCUzj1dCKak1pBYDBDFGAYowrM3PFFJJ5cgQqxLqTnGRx800ZHOcjH966hKxnPQHODQ3YHZW49Z6dz2qCOfEoiUd85NV0k5u7mPGfL8ws2O+Ktoov1Y8D0hNx+TVuPFbKqiMB57lJnXbHH7fuNHoDtJA5dsUOJIxJ5asXcDoBREAIWPJJ3NzWbJYriCCdCkyBgTnLdKq9UnsrWPabkxADCqlWk0fm25VyVwe1UGsQR2sJZI1djnLMM4q8dN0xwSsx2pX9tNcepXum7I5JqpCXU8ztLCIowoGQBx+Kurq3YxtKzqOMEqAMVS2jrCxM7yqHyAH5H/tXpwqtHbEGjdLC7UIpZM8Mev9RXpfh/xDaXNpEsr+WyjlW4NebygsTEdqQg5Ut+6lcw3jRbYj+mAM4GDRkxrIthOCkj1r6zTYpHuf0fM7tgZ/rWR8Ta3/AKijWthMuwZ8xlPbuKx6rKYzG0nloo9XqOTUe95UWOEMsYHKqBvkPsKzjgjB8myI4lHYUsDRhI45Y9gYMEzy2e5NTQQS2ruVc7QNzkdMfFV0GqQ28zRXGmz8KCxkTBI9gOw+c1ZW8zarLttNPuRF+xFjyOO55q1li1a6K5xN/wCD9UjurQhBjaMbWPar22mkllcPAYwhwkmch6zGhQva24MulX+89dkC4/j1VZXOvDTkTzdO1Le3CgxAZ/8A6rzsjjKb4nLNpvRoi6OqhVUBD09zXXXehTZh2HIxVbY6vJPbxo2mX6M7ZO6BcKfcndVL451y+0i5tIra8ngha1mmmeCyW4OVZAN27G1fVyc+1c0pKKsybosLPR7uz1aSZrkPbSD1QFeOf+auCCMgE7cY2nnHtWSsdU12fXmtriS7jWFbUzQ21gk8QZ4wzhpCcqM55GeKG8Fa9q2rXUSXVzJKhsxPMs1osPlsxGzyyDmRTh+cY9NH3VJhys2zRllG4A5BGcdKWMKFIPJH8CnFvT6mJ2+1QX1vDdo+nzTMvnR5Jjfay5+fetEMnfymceUjKOjZ6GnrOGZiThc4X3NUPh/TtV0pJbW41JL+0z+iZlIkQfLd6ulY8M6hiOgxRKKTpOwHSyNIAQ+3bkgDuaaoBTAX1da6CXJYgDPauEANndz3HQ0gGBW2NtJBxzzTUWMRnapJA5NdYqCWCkimSNiMZ4TI4Hc0wAJVdpGIbjtSqciQ8hAR70qoY2zm82KMxup5yCDnP80ZGWy2CCDzg9c1nfD+mS2FzcNbzq9jNh4k/wBh+PirAapp11ftppctdwnfsGeCOetNx3rY2t6LDyxJnoG3YIoK8ZhayF0MZ5ypOcUaHPmAuAWHQgdaD1ZWliWIDlz6j8Uo9iiZ7TPOWBzj1u4jTHueTWntxKpk3KoiQKqMGyW98+1UVk4FxGgwUXcy/npmr3f5FqS2cMvOe9aZdsubHELHnaOP3kVMHVYgWIVQcBiaoYZme9JUkEdeeMVD4rN2tn50RJEaFyg7j3pLHckieJpRKjsyIQSBnOetDX9t9Ra+XyMHPp/4rzzTNfvruPzbcyCNiFYleV+RXoWkSSy6bBJdfey854p5MTxbG48dpmWvbWSxWSOa23xP3XkispqduZfSD5UYOeVzj816JqmpWcF6tpdkRiQcOemfaq7UrFJMQxhHlcbgR2B7104srXaNoTfp55LAu4RTFpAPtZTxTZ7eVR9xUrgYV85H+K02o+H7o2zxW0aZxyzcVRxaBqtmJHmV2jKYHlHOSa6Vki/TXmiKOK3ghNxJLlyM+oZ/imRO0zRrFsVWXlsYo/TfCV/qVupuS8Kg4AbqRWw0jwfZ2KZmcuT/ALzkCpnmhDtkvKkZ3SvDM+r3KPcgC2QY+X+fxXoWl6Vb2Eaxwx8AdcdKz+gWN7Jrskru308bft4BFbnYdvqwori+oyturMMk7YzYoAAzuPt2pPbxlfUisR0LDNP3E5AOFHv1NdOCnpX7uma5LMiOOGNCcBSMZyOxqC6sLK4m+oukV3EL25ZzgGN8blx0OcCjAoX7TuI6jsKjzFK2x9rk+rYegpdiKWHwnpEdxFdeXPE8YjVNt3MMiMALkbsHAAHOafJpdlp1nFNp1rsms7Y28B3MSsZIJB55HGec81duGYKRg9hXdwTCryzcGhJJ3QJIzer+JLDw3aQPftNM9wfRsQZI+alvnguYLLULJjJHPhlkHUg1Pqujafq4WPUbPzQr7kAJG38UbBZWtpDHb28KxRRgKiryEHxW3KKSa7KscoOwBlxlcBiO9cckDqAMUDqesR2dyllGjzEtng9KzviWHWb3Voo7VZo41GcDgfnNOGNye9DSNVBOJnkQq3oI2tnANFP5attdjvA6Dmg9NhdYommO4ooyvz71YEIJi5Ayfes5dksHlPpHOOfah5AZPQDjGSaKdvOkIY42ngfFQAl5GWNsZ4JoQA/qPS42jsMUqdIMOQCmPxSplEUYUwJgkHtxjFUsXhtf+qDrcE5V1B3RnoSRj+lXMZKxqDyM81Xa5rtvocEs0o3sRjap5LHoKuDldR9DZfKwaLjG4DJPahJ3UpJzgEYBoPTtQaawjWT03AjV5F9t3OKbO3mlEL7Qx5FCi09hxINPgDTyN0G8Rp8AVezQrKojbJHfFB2UC7wwGFjOQPc1ZRrtViD6j70pythJ2weG0igO1EGRyxoDXre9uLZhbhTuQrgirdAi85J5OR3JpOOhOdhPIpKTTsSdMxlnBqGn6cLCFlicLkyMMhWPx8VJ4Xu9WS5ubTWrmG5t4z+nMCBlvj3rYLbRNIVMalGHU1Tv4RtBcHy3kTJJA3ZFbfdjJNSK5J9jbjTYtRvVaVI5Igp4PNGi2t7VYlS2TdgAP7D2oqOwjhtvKRRuHIbvmoWvoPNEBKiU9Fbue4rJyb0ibG3diLqB4S3lmT271X2WmtpzPiZmQjndwq46mrxgxfDjBx09qmCoIWaQZyOh6UlNpUFsAES+lQnJPX3otbYbAHA4pqiR23qPhfYVJt2tlz0+ahsVnE8uLPlnAzknFOZs4ZskZ6V1mkSRXUReSAdykc57EUNPOIYzLKSSx4A7ChKwCjv8wmEISR1k7U1i6ptBG7pu/wCcVBbzC6jWRchN2MmpWYbsAA84FKgHM+AccFfYdayNlNeW3iK6urssUJKpjoAOgrXsu3cGByBkig7nToyfNGMn3NaY5JWn6OLJLa+FwqOsZDd1JoqNDM5b0h/b2qDTbdYcb05xw57/AIqcjyGLMQpPKis5NXoT/gaVKLI0iEbTxjvXFAwAwJ+TwKnwVjMjHDHjc3YU1kzOqhsgDJPYg0rEAR6dDHd/UxxqzMDjcehoW6v0WYQKj+ZjqTmrd2XzGQAdKz0lhPLrYkXcigAn8VpDfyKX8hV7JJABMc4KjIHai7WUzWu8jDEdKz+p+IDBqrW0sSeSgwQep+avrBkngEkWRFIOuOaqcWoptDa0cg8zMu8gj37V1ZVjUqFO48EY71MxUFVH2rwarfEd8NLsmuMbnycL71MU26QqC2EYOCi5pVlLXxV5tujyQAMeoFKtPszK4lyEk2hlbgftJoSbQ7GfUEvrsNK8fKI7ekH3xVhAkjRFmCg4xtzVdez/AKhQq2R1/NELvQdlRZ36/wDUepg5VUjUnPQ+2KNiukur6LYMA+pj/GKEv7NUtmbAR5Dlj0JxVHHqogu1hSRVG3kntiulQUlaNlG0elQEANj2FEpgg55OetZTQPENtODG06mReCM9a0cNwrEtnGBn81yTg4vZhKLTCTxgbec9cVJEF3MCNwI4z71Cs+QSBu7ZHFSxug/dj5rNogeqj7Co2nvnGKcsagAbmUBu/ao/OJYxsuD2PvUvXOfuOOCen4pdANdmSRVJ3Z6EVU61p63brPCCksTBmYd6s5WcNvdDtAwCtSKyTQEI4w3BIqoycdjTGD1wxtnlh1rsbKSPSSBxkmoLeaTzWt32t5Z4Irl/MLW0ad3wEbGMUq3QUGYwmMYA4wPmmsgRtoHUVBZXiXkEcicK3UZ6H2ouYjdsJ+3nNS1ToVUQvwrNlcA4wepoaeJZ3MZG6MDmiyA43bFLZ5P+aakRWZtp9BFNOh2QRRPEojiPXjGOlS3Ea2ls7zEHjJJPQ0QseACQSPcHGaZdQpPCEclg6lWU0ctgmZ/S/E+nXzTRySCJojgluQ5/NWU2b+IvbPtAHoHY1n28KWFlPc3lwzJaxgyyAnJOBVz4Z1K31XRoLy0hMMB3CKNzyQDjNb5FBflAp14WdsZZLZPMBOOw7VJGFk2sdzFMnB5rmA0ZhJZAedoJBrs0Uc0BjIILAqcHaWzXMyDl2ss6JvwqZyxU5B+KSsQMhcbj/AAp0SC1t/LjU7QAEBOTnvXRGFiYKSc5z+aAI2TJLxjLfNMiaZmVpo1EgJyFPGKmTMUXU7u1RYKru3Fnbnd7VSAifTbaVvOmjjkmAxlkB/iux4WPy1XEYwdq8AUVjbA5zyRQowiAsxwfu/NO2wEsZkDZIVR2PegtRs0ugsc8aS2+31cnd8YovzUVjEWG88gZ5P8AFcYE+o4G77VpptOxoq7bT7K2gSFIl2qOMgE0qMkChyM0qrk/2UVck2yEsAXbBwqnk1X3V9cRqThF/PJFB3uoy28DMlvJM6rwo45qturo3EIkndUVlBKdxXTjxes1UNkWpyStKJLy9Vxn0IgzVMbGOeQzY8sZw7s3b8dqlU2h83bN+Co60FdeWkW3DNxkc+kmuyKo3SJLeOGzvg+nv50i85JworT+Hbq6vrqQPM6YxvfnaB7Vl7S5uJo0t47aOOMn1SsuMCt94Zs/+1Yxp+kCPUerHviozOo7Im6RooFLxRsD6RzuJwWHvRm4BgYiSMdD3oe2tRbySnMknmNyHbIT4A7CiseWOecV5kuzkbIJb2C1EZndUd22pnk59hRMMschK5JcfFVkUxiX/ul3lmJRlQsVYHpjtgY781PC0guAFVzMyASyKuFIpuGgossl4WTJ+Ko9MuDDdyW+Sdsh69auBvUEE5KjI+aB+jgubn66FikhPqA74pQpJ2NaMz4rub+y1+zeBiscr4Pz8Vd+IBNJZiI+gyqpyemetE69ZLqVk0d5FGjbh5DBuSR3p8dq9xpdvHcsWdUCsx6n5rTmqi/0O+rIPDqhLUQp6imS5HuatgxDkSKGB6k9xQ1nZCzhYCTbvOGPvR6qpO1jtZRwR3FZTdybJbtkSKV4PI5KipQvpI6fHzS244Y7scjAri7G9RBOOtZiJHI2gLz7mmiCNmDB3U9gDxXSwAJ59QxgDNNiUEncuAo6jqKAAtRt3a1mgjY73U7cHrU1lHDbWNpCsA8uNAMY5WinjDoSBz1GOtZ3XtYfQ40u5FLRZ2kY/pVxTn+KGt6L65jMiYWQg7uGUcimKrIgG5t+cc80No+onV7P6gW7Qw44HuTUuXYjLYUcDPWlTTpiarQVJFuZNhoeS5jtJkhH3yHoOoohHcngAAdSe5pq26ed5hUF8dTUr+QGSeWrkOCHboSaa2FUY6Dip7h0VQJACx4HxUCL5pI/aDk00By5l/7YKn3NwWHakyb8A+psZNNeJgwYr6B0A/zTomJiAxg5IFOgKrWdFtdUdWug8V0iHypomwVqDTxqlvEkF2IpUjGBc78Fh2yvvVq8ZVAC25hk5qOVckDJ2tyfzWik6pjObVPI4yOhFKojHKDgYxSpDPPppHLS5dj+m3f4NU1gS1nAWJJ2Dr+aVKvTxdHagKcAXxAAA9qJUBjgjIz3pUq6GV4Wk4H0qD/01qvCTN/0yhychm5zSpVyZvh/kyyfEL8DySS6SzSuzt578scnrWkYZdc//OKVKuKfzZzvtlNecPGR13Cr0cW0eOOO1KlSn0gfgDdMRDKQSDt65qs0mRylwC7HBHf5pUqa+LGumVXjuWRPFHh9FkcKX5UMQOtbCLqtKlTn8I/+9B9Inj5STPPXrTz/AOJT/wCmlSrBkDXJEi4OPSa4/RvxSpUIYkPpT/8AQVInD8e1KlSZLGBj/qSDJxtPeqnxMiy6ddrIquAw4YZpUq0w/wBSIw7TAEsLZEG1fLPpHAohANknFKlUy+TBnbc5WTPvXZmYQnBP9aVKpBDJeY4ievNdj4HFKlVeB6R3ZPkHk9KhP/ij/NKlTQER+1z35/5pkxO3r/8AOKVKmhiyfelSpVQ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143366" name="AutoShape 6" descr="data:image/jpeg;base64,/9j/4AAQSkZJRgABAQAAAQABAAD/2wBDAAkGBwgHBgkIBwgKCgkLDRYPDQwMDRsUFRAWIB0iIiAdHx8kKDQsJCYxJx8fLT0tMTU3Ojo6Iys/RD84QzQ5Ojf/2wBDAQoKCg0MDRoPDxo3JR8lNzc3Nzc3Nzc3Nzc3Nzc3Nzc3Nzc3Nzc3Nzc3Nzc3Nzc3Nzc3Nzc3Nzc3Nzc3Nzc3Nzf/wAARCADCAQMDASIAAhEBAxEB/8QAGwAAAQUBAQAAAAAAAAAAAAAABAACAwUGAQf/xAA5EAACAQMDAgUDAwMDAwQDAAABAgMABBEFEiExQQYTIlFhFDJxI0KBkaHBFVKxFiQzYuHw8UNyov/EABkBAAMBAQEAAAAAAAAAAAAAAAABAgMEBf/EACgRAAICAgMAAQQBBQEAAAAAAAABAhEDIRIxQTIEEyJRYTNxgaHR8P/aAAwDAQACEQMRAD8AuPDd6NS0qG7kXZKwww68irmNGl3BM5H7h2oKC1t1RYowqRoAFROAKP8AJh2xtIzgI25QjYyfY17Emr0drZHbXEn1csD2LxxIvpnLDDn4FEbHdgcZGOc8Ypxd5SCFJIP2+1TSMcZwBjGRms7JbGF0SDc+fnaKkGzYT1J5AqJZ87tqlufuxnFKSURpvclUyFB25yTRQheZwNy4PY0nUnD4HA5zwKpfEeujR44h5BklkJ2joKqXhvfGGl+VNJLZwl+TC2Nw9vmtY4nXJ6RVOrLy51vS4LlLee+iEp9SqDnP81VXnjBIp/IsbRpyWwWNc0XwFY6bfLLLK9wEXCIy4ArRLp1j9U6CyC4UHzdvDVd4Yv8AY00S2Unn2yTyLtGzJB96H1i3E2llVb1yLlR3o0RhIzDGuE20o4lxuYZA6ZrBOnYr2Zrw/aT2RkaQFd2AAe34rSoygBiwGRhqGurtI5CuAWA7dqBe7JcAMvAyeK0lc3ZVOWyXUr5LZfNHP7c5xxVWt4L+Iq0eD+0g4FOS5XUBJbXRXYh5YY5/muiK3HotIvMXOPS+Bz81pGKit9lpUV9vbB2kjtFR3Y4aZuvzirSHw1aSziVo1ymAOM8+9W+n2kUUShYY1X496PGB9qoPionmd/iTLI/AO00y1tV2qAvvxyTRIiUcIOo7CnyHtx8nFRI5I/sCawbb2zO2yZVUjaUVl/cCODVVea5YWd0tvJgSyNhUUdKKu3cxMkR9RHQHmqqz0mOO5W4ljZ5COfM5P8VcIx7kNJelxcpFKgRgSjjnPtWe0XwnZ6VevdW7szEnbu/aDWkYeWP1AzKOuByKaF3qxRcr0Ge9EZyimk9MVtHFVVTJGeuBSfaqgspHOT713MUqbUxgdcdvimtwwBOcDp3qQOljLw2Qg6Z71HCu/du/A/FTBcIHbHB6U1yAcqDzQAOyguUzjA712MBiFU5bucdKknT1DHcYrPjXntdVazaMun2u3se1XGLl0NKyzu43kP6LYZe/Y1CEJUZwH7kcD+KsSh3vtXKgbifaowqhQw/n5pKQWBFY1OCuT7mlRBUZ5IH8UqdlWQvGQdyqDxxgc0bBEpIeQkqBkZPSgRqUSKD6mOPtFRrqiXREYwmecGji2Jplv9Shj2xkeYx/b0A9800QxM+Qckdi9AqsbAKNxHsDSke2GA33D/b1pcRUEagzR6dcrDII5CjbG3Ac+9YM2fjG9gR21KQqp4IIHA78da0mq6bZ38BSd2UOckbjmi9Ls/orNYFuZHhUYCtzgfFbwkscbXZSdIz+q39hFaQ2mrTG5uoudynLA/NaPw5qEN9aqLeIwrGAAuODQ8ui2E7CYQIsh+5mQEn80ZbxtbKEiRVT/d0z/FKcoONIG00WRYnJ7d6mJLAAnIHQUDAJli/UYNubgijC2HGTw3A+a5mZsU+5UxnHT7RQt7I0VuwiBY8f/dOe9tDqK6aLiP6vbvMJb1bffFdeNpUPmJhc4x+O9NaexrRipLi+kvwSyNaK2TtPPTuT81Et3cyxyCGRJdz7cL0X+av7zSraBZbmMvhRuZUIOazmlaspvjDFYgREkksea7otSVpdHRGSaLf6cW1qIrGGN9w3yL7k9aP0m3lCITEiJ1wKKsrYiNXQAIwyoxU88/0YDLGCo6k8YHeueU70iHK9BqkKoCjCj3PeoxINu5eF981URanDfTYWdQhPpjXgtVhIT5WADlhgAdBWbg12ZuNEuS54OUzT3ICnnBAqOBTFCqdSo/rQNxqE63Uccdt5oY4G7gA0kr6Cgq2jVGMjtvkbqM8r/FFIPSWOCQSAKCsrPy5WuZYVWeXGWU54o24z6o1GMHIzxQ+xMdIpVMFt7t+0VzcVYKuMAdTXQuxvLU5YD1k/im5Dekd8A1IiEHyjjAXcSeBSV+oQYJ656mnygBix5c8DPtURj2LubIIOSaYyTOeoyp4rnqHJGQOKlkj9ClByOorqABsDO3HQ0hDGUh8ryOSD7VV3miQy6ot+CBjBdcdatCQm/LcdDSduqjPI5qoya6GmRqGmdgpwgJ596inC7WCsMnrQGra1BpCQxzNtMjbQaNUIYwQMg9v80cWlY6YwWwIyZDk0qlD2ygBhJn8UqLCzz281WK2SOaNjK54UdgKhttQ1O4DOpjjTPPGf71RPdwAkoxKgY9WDQR1maNtkbgRZ3EKepr01jVHW4pdnoS60FZYg3qkYBUXlm9/xVlp9xps11PO7bZh6WG/oK8js768N0zxrIZGyAx5IzVyBqdhaCQsHa4cGRepUDpUSwJrRHGMlo9dt0t5g2wDKnq3eiERTxgD2xWC0zxBdSXcrL5ZtrZkEjK3AU9+e9btJN0aOmTjlQa48mNwezGcHFjwpIxxkHv0roTIIzlgP7VFDe212W+muInKHEiKwJBon0rAGPY4471k7XZnsaqkx5yMAip5RkKOuDkcdKDjmkkDr5RCj92f8VYYYKgRQc4yc9BSegMtZabKfGWo6veQ4bykjtpM8bOjYq+uEaWAxxtt3cZ708JIJCoEZiX7Sx5J7iuI4WUllx3/BqnJt2MzOlaHqOn6yJJLjdbMGDLuzk9uK0IsoGJbyIs55O0CpyCZTIc59z2pylMHcwGemTTlklJ2DbZwRgLxwAuFUULeWb3MbIzZDDHSjQR2O446dKhMhMnA574PSoTaBGfj8PGK5jnkkXYp6KMdKthLt3SBcr0GB1+aLLs/p3dfu/FRspV9gGQe1W5uXyHd9kUV5HOn6TYYcbSO9PO5ioyoL85qOG0ty7TKSpDEHAxg0TFCjnd5mc8ik68BjZLh12xIjM+cbx0A+alCnDyTNgKNzMeiiuBChYZwPfHJqK6n8iDe6M4LYITsMdamv0JJt6A4NZtri4+nj84b+jmMjNWAPlj0qdx9z1of6lH9KKyt0ZmHSornULa1iyZCz5wFIzVNW9IKvoNMbpmR8HI4IPAqIzxqu55FCryCTgZqjGvRTMYkkxg84/vUc2oW0sah1Dx5wRVrFL0rg/TSQyZ8thgh+pHSnSZjdh2JwKyGj67F9aLWJy0LE7G+fYVq9wbbhsk8VM4OD2KUXFnY1MjFGA45Jz1rmQyl1JUA4xinqVi3NKVCEgEscUCL9f9RFisL+sFg4Hp4+akSTYDrnh+38QQIksjxSxklHX/Iom1t2tLCK2LmSWLgk/u4otG2XJU/bnimy4eeRlySeM+1VzbXF9DsiZkBw2AR1zSqNgpOWOT3pUhHhRSNGyclcZz1psbRl8IsIXP7q1F/4bukhCwaW7Pj/APG3H9KHttG1tI/Kj0eIhu8igEfzXrKcWrs63OJSxieQPuDBF5GzoKJtL67kbyVuQCBiMHoa0Ft4a1qWPc9rBAUOVYHJPxgVe2XhqG4jBvbNDPjDOBt/tSllgvQeReMp9E0mS4aBpZAsU7H6hB3YdCK9ICbY1iLH7cD+lV+i6TFp8flxqu33HTFXCNHGq4XqTjA61wZsnORhOfJmCHhS70W61DUYJ8xCNinPPToavfBt87+GLJrx3aaTcPUOTycf2q7lAnjdGx5Z4I96itbSGCNI4oiqRfZt7UTy84/l2TytUwxNqIxPqz71y0vSZHhI+3jIpokJjLEFUB5IpOFcM8SFCVxuPGfmsCCZQSAckZOCT2rpG1sEg4HFVFoZZA9nOzGSJsq7fuFGxKsW/MkhdmyVY5/pTcaHROWwMmT+CKjMbTzAt9o7k4pFlX1yMF+PapEdHjEqOHRuhWl0A8lQu1WOT79aZGvlgkgAA5JJrgTLbieAO45qG8/UURxjAPXPeigJQxeRTDyMZP4qUlTlivqXt3B+KDivI1jwvQNtVgOp9qLHqJbqRyPmhqgegW83rExiJV8Z471m9OvrqC7f6kkrnrmtkQCvIHytAXWkxTlui+x704yXTCx1vqdpO6qsgyPeob+5WAHa5AIPTmqS58OtDL59rNsNDw6m8U6w3AEoyRu21pGCe0VFWQ32vpCxKvMygdc8CsbrevyXDhobwRgdkzn+terLYWd3ADLaQkEYxtHNVt34K0GZWxYJ75TK10Y82OPhp9xLpHlmnaq1rOXRjcZGcnjBq3ttRuJ4mKSwRnOclulW934N0sMyxxTxY7B6yms+GrmzfNskjR/+s9a6lKEui/ua6HW2twx6tbPdMxijk9Tg4r2ewuYL22Sa1kEkTgFHB6ivHvD/AIGvtYfzrkfTwKcEk8n8CvYNKsYtLsbeytzuRE2nPt71yfVuL/uYSm5dhnlqw2zRh1HKg9M0k+4bFUZ/ilH9+VBKdD813LKxcodhHc9DXGQRt6iSASP8UwjYmQOX4oKbUpobnYsL+XnAbHFF7jIuVHQ5Ap0MHeNnYnilTZM7zg5HwaVMoiG0bHVQAEwdvap1CgghS3HvWPtv+q2dZGMMYI9S9eK0tjdlocvICRw5XoSPatJw4+g0WSozYKpx3zxiqTxdpWqanZxxWFzHEg+9d23P5NXkThl3LIQPcGpcjafTz0/NZwk4StEp0UHhnSrvTLJ4ry8S4z1VScL/ACavJGaaDyidiD/aMGmKriUGO3jEZQEt+4tmpVkDHcx/iiUnJ2wbbIlOCVA9KnB+TUF7qsVoyROBufjANHKEkXZwpY8saqb/AElZpYj0ZXySR0px4t7Gq9LSElLdvSSmNx9P+KkjYPbBh6sjGGFRXZkeBYIZCoI9TjrigvqHiASL1gcermpUbQqDiBjI646ilFDufdGW6Y9RyK4B5nqAwD29jU0YO4AYGBkfikIqtd0+eeELEx47KeTT9DtLy3tgjSCLDcgrnI9virZVd3CqR0yM9q4rqMhnTGdoJ4LHvinzfHiPk6FKy4JIyPcVQajqixO0AI3j1Pz0Wida1WKytWkZgPYd68y1LVJww24aa5ky/PIB6Ct8GHltmuLHe2biyv1mv4IUwI48sEH45P8AWtNZypON8bDGOory2z1FbWZ03FpvLC5B6E9a9A8NzI2kqQ67QPbOfijPj4qx5YUrLgbQNzdQffinF9+T6emMmoUYttym1WwMnvT1ILbUXcSOnauUwI5bQSxMoYYPUg1WwaDAkqzOSzE+kVbqgJwzEE9h0p0+zZ5ZZwMEFgeeR2qlOS0h3RxI/L42446EU1lC4IAH4pRR/TxrGJGlwB6m4pZJI3EDnjmpEyNrdJeZI1dR2x1rjW8bKF8peDwpTIqcFgCueAetLdgbXJB/aR3p2wsiESr9oXk4wvAFIpgopHJOGNLzIlJX94OcH3pZITORkHP4pgJCwd0UYHYZ/vTSFWMEE7WYlR1p4xuJxkdAR3pr+iJSO5JOO1AEIniaYxOBn2PFMlGx/TwM9KZe2kks0uwqNoUqe9MR5l3Qzj22saqv0M6UycjApVGWQcGTHxilSoZibDxLNe2m6SCZY84coecVc2V00x89sQ2qLhIyMF6ynhyKSW18q2ZmnLZMhPpX81q9PtYLt9ttfGaWPCykNyD/AIrsmoxNpJI0EAKQh2IViu7FVlp4ktrjUPoEjY3DSbAFbIXvk+1dCxMz20krNn0thsEUTpmjaZpir/ptosb95CcsfnPvWFRSfIyeuyydeditgqOT7V2JQudo7dTXFyCSAGTPJb3p5UAYwAAeMHtWJAgSV8kRruY4Vvb5rsiywjBk35HcckVwFQ2Pux0pr3EYYKOJT2LZNAEiIrKS4247ZoK62ohdCijPem6hMyRFYEMjMQP5PU0XDDEZI4ThpFHGe1UtbK6ArW5lmZtyOqp78Z+atIfsJbkkf2qOWPywCeWY84709WKp6iOvH4pSafQm7E2cF249gKEuZCYgAFLLyvH2/ipZ5VVlUHcx6+wFUGr6zDAzwK5aQdcDpVQg5MqEW2ZnxFq8aXUkLepum49B+Kzluq7ZZ2ZPqcHYC3CZH/NTX1nNdSvcKryKCXKnsPmgI7dXkLSN5SEHAxnmvVhFKNHZFJKiK0KrIdz/AKgBPJ6mvU/AM6z6QYWyDGccjjn2PfFeXs3nTRqsChVxhl9hW68EXRjmeJZt8L8g54B71l9TG4E5VcaPQIFkdQzt6UPpFFReXE5AX7h196YrDbx7A4/ioLu9tLMxC+nSEyNiPccbjXlU26RxU2SwM8jvvULGucsaj8yMcBVYN1b2rHeIvGU1rqN9pcdvEiwxQvG+4nzCzKGXPuA2R8A1ayeIdItogfNlCxiXIMZJYxyCNgB3O9lAHfNJSiLRcOxIJPQHipLeNZEDPkDJwKz8niaz+rdZo50gW1RwrQsszTNK0Yj2HnOV/wDfFS2finTZIUWK4coWiG8xngy7toPt9jZ9sUc4voLRdBlV5Eds7OAabJMqDLsCB3oDRtYsNYj+s08TiBSBmWEpvyMgjPUH/wC8UfciO4Coeh5OB2qlT2NDVaGZVuIPV2/FLByQMEN9xoWOSKwha3Mm0l/SD3FFI0crNsYNtGcKc571TQx7Ha0SAggf0FdwS8qLsJByVDZK1yVv0FO3Dk45+KcCBvCxfqSJhyAOTipERKSblVGdrDliMDPsKC1hpIoCQBnGM9aMh2vF5coyEH8mh5oo5FlPSJlxg+/vVJ0xmeW63AMzkk/NKjU0aJlygGD/ALjzSrflAu0UOm6XL/pYt47hbZ3GGkVcsB3x80VoXh+20GC6ks5ppppRlnlP3Y6cVNqbf6fpxuQpZgOlU+ieJHvXkjkgCSFCFIzVrnOLa6Ka5OyfQpI7nUplnY7uQcHpWsgj8hBAhlYKByTk4+TWQ0ayA1hLiIEBmya3Cy7IHdP/ACEFWGO3vUZ3+WiZj5JF3hE5GOneq7VNSGnIpkBZnOFQHrRKW8cDLMWY7VwMnkmgZLP6y/FzcDIj4QHoKzio3volJWE6depdQbypRs4wexqp1i1uVvWubcMc4yFOMVe20KxuNu1QWzt7n5qbYFlf0oRnpTU1GVoLpkGjl2slaVctk4JFFQRBZGdzncCp+aHuL62tHjjuW8oF+uOKKjkBYtGQUPKke1ZyvsTB72aKzVFAwftjj61Xazqn0bIGIDbelE6zcWtpm8luEjePu4ByPYCvMdY1SXU7xpPNZUkbhe+B0/rXRgw83Zrix8ts1F54nDMEgR2YD/mh9OtZNdvGkZGWCI4Y54Y+1Ya2Mst55PmbWbgY55r2PSLBbHTre2tiAEXlj1J7n81vlSwr8ezSdQWhR6Zax23lfTKUI2lT3FZfxXocP0TeTGYQoyJEA9J9uaSeLtQm8VtpxtgbYOUCAYb85qXW9b1Qy/QzeG7tLWQMGuXlQqAAT2O3t3auduWKS5emVuL2ee2FpeW0czyXcpjfg+kZH9c1eeG7aa1udqX0iRupxtRMjvzlTVdaXbvdzSzW87WozgBlwP71LYX7m4E4s5XRCQSCmT7d663GPGlf+zeopV/09S0hb24tw3+r3ftgQwf5Sq7xT4PvNaa0kGsSPJAxOyaJAMcZHoUc1L4b1K8ewRn0u6c4HKSQgAdur13xv9Xd6LpyWjNaXc2owBCxBMb5bGSpIIyBnmvMlL7c3KPhyT09EmreEtMvhLNdSSKZWt5AVwPLMIIBXI7gkGhpvC9lIbq4+qvZI5BK0UcZXELPKspK+nPDoDzn2rOw+Jrm20i5uJdtubh9RmWKdd2J1ePbGM+25uPYUVqOpyS22p2xvIYit0i/QxwkSQqtzEqyF89GU5weueOhrHlB9rZFxLd9AstT3NqF7ey3RRcTTBHyVkMgOCu04LEbcbccYoq28KWEVzbzreXo8swuYwEVZHiLbWbC8fe3AwKz9n4r1Oaa6SZ7K2hN0sUk7xqTp6mVkLMoPIwBy2OTnpU+n+I7uK/j1C7kijSVLKKeVkIjaEzzqZAD9oYBTn5/FKUsfiFcTVeHPD1loUdysDzStcurO0oVc4GBwoAzycseSetWRTEp2dx/SsJpPjHVLrUdES7ntzDeRoXjihXcSzSAkgkED0jlcgYO6tyWD7iNw/zVwaa0OJkfEcU19qTxxhlW3iL/AA57CofB2h6xZMl5elj5j5CBugrVWsB+s9YUI3R+v8UfIuWDJnIOMHsK6XmajwRo5UqIX2mdFZh5n3be9SEgMQhye5xXJojHbqeS6nqBzimFpMEwbBJj07+maxJGWwPmSMhyOBmoXJ8tx29qkiWV+DtVsevb0Nc/R9cSjkd6YyAgf7D07Uq6NuOWwfzSpgQyQRTReWyh4yOQfag00aytvXDbrG3vVnGDtwRgsMCnBCUzj1dCKak1pBYDBDFGAYowrM3PFFJJ5cgQqxLqTnGRx800ZHOcjH966hKxnPQHODQ3YHZW49Z6dz2qCOfEoiUd85NV0k5u7mPGfL8ws2O+Ktoov1Y8D0hNx+TVuPFbKqiMB57lJnXbHH7fuNHoDtJA5dsUOJIxJ5asXcDoBREAIWPJJ3NzWbJYriCCdCkyBgTnLdKq9UnsrWPabkxADCqlWk0fm25VyVwe1UGsQR2sJZI1djnLMM4q8dN0xwSsx2pX9tNcepXum7I5JqpCXU8ztLCIowoGQBx+Kurq3YxtKzqOMEqAMVS2jrCxM7yqHyAH5H/tXpwqtHbEGjdLC7UIpZM8Mev9RXpfh/xDaXNpEsr+WyjlW4NebygsTEdqQg5Ut+6lcw3jRbYj+mAM4GDRkxrIthOCkj1r6zTYpHuf0fM7tgZ/rWR8Ta3/AKijWthMuwZ8xlPbuKx6rKYzG0nloo9XqOTUe95UWOEMsYHKqBvkPsKzjgjB8myI4lHYUsDRhI45Y9gYMEzy2e5NTQQS2ruVc7QNzkdMfFV0GqQ28zRXGmz8KCxkTBI9gOw+c1ZW8zarLttNPuRF+xFjyOO55q1li1a6K5xN/wCD9UjurQhBjaMbWPar22mkllcPAYwhwkmch6zGhQva24MulX+89dkC4/j1VZXOvDTkTzdO1Le3CgxAZ/8A6rzsjjKb4nLNpvRoi6OqhVUBD09zXXXehTZh2HIxVbY6vJPbxo2mX6M7ZO6BcKfcndVL451y+0i5tIra8ngha1mmmeCyW4OVZAN27G1fVyc+1c0pKKsybosLPR7uz1aSZrkPbSD1QFeOf+auCCMgE7cY2nnHtWSsdU12fXmtriS7jWFbUzQ21gk8QZ4wzhpCcqM55GeKG8Fa9q2rXUSXVzJKhsxPMs1osPlsxGzyyDmRTh+cY9NH3VJhys2zRllG4A5BGcdKWMKFIPJH8CnFvT6mJ2+1QX1vDdo+nzTMvnR5Jjfay5+fetEMnfymceUjKOjZ6GnrOGZiThc4X3NUPh/TtV0pJbW41JL+0z+iZlIkQfLd6ulY8M6hiOgxRKKTpOwHSyNIAQ+3bkgDuaaoBTAX1da6CXJYgDPauEANndz3HQ0gGBW2NtJBxzzTUWMRnapJA5NdYqCWCkimSNiMZ4TI4Hc0wAJVdpGIbjtSqciQ8hAR70qoY2zm82KMxup5yCDnP80ZGWy2CCDzg9c1nfD+mS2FzcNbzq9jNh4k/wBh+PirAapp11ftppctdwnfsGeCOetNx3rY2t6LDyxJnoG3YIoK8ZhayF0MZ5ypOcUaHPmAuAWHQgdaD1ZWliWIDlz6j8Uo9iiZ7TPOWBzj1u4jTHueTWntxKpk3KoiQKqMGyW98+1UVk4FxGgwUXcy/npmr3f5FqS2cMvOe9aZdsubHELHnaOP3kVMHVYgWIVQcBiaoYZme9JUkEdeeMVD4rN2tn50RJEaFyg7j3pLHckieJpRKjsyIQSBnOetDX9t9Ra+XyMHPp/4rzzTNfvruPzbcyCNiFYleV+RXoWkSSy6bBJdfey854p5MTxbG48dpmWvbWSxWSOa23xP3XkispqduZfSD5UYOeVzj816JqmpWcF6tpdkRiQcOemfaq7UrFJMQxhHlcbgR2B7104srXaNoTfp55LAu4RTFpAPtZTxTZ7eVR9xUrgYV85H+K02o+H7o2zxW0aZxyzcVRxaBqtmJHmV2jKYHlHOSa6Vki/TXmiKOK3ghNxJLlyM+oZ/imRO0zRrFsVWXlsYo/TfCV/qVupuS8Kg4AbqRWw0jwfZ2KZmcuT/ALzkCpnmhDtkvKkZ3SvDM+r3KPcgC2QY+X+fxXoWl6Vb2Eaxwx8AdcdKz+gWN7Jrskru308bft4BFbnYdvqwori+oyturMMk7YzYoAAzuPt2pPbxlfUisR0LDNP3E5AOFHv1NdOCnpX7uma5LMiOOGNCcBSMZyOxqC6sLK4m+oukV3EL25ZzgGN8blx0OcCjAoX7TuI6jsKjzFK2x9rk+rYegpdiKWHwnpEdxFdeXPE8YjVNt3MMiMALkbsHAAHOafJpdlp1nFNp1rsms7Y28B3MSsZIJB55HGec81duGYKRg9hXdwTCryzcGhJJ3QJIzer+JLDw3aQPftNM9wfRsQZI+alvnguYLLULJjJHPhlkHUg1Pqujafq4WPUbPzQr7kAJG38UbBZWtpDHb28KxRRgKiryEHxW3KKSa7KscoOwBlxlcBiO9cckDqAMUDqesR2dyllGjzEtng9KzviWHWb3Voo7VZo41GcDgfnNOGNye9DSNVBOJnkQq3oI2tnANFP5attdjvA6Dmg9NhdYommO4ooyvz71YEIJi5Ayfes5dksHlPpHOOfah5AZPQDjGSaKdvOkIY42ngfFQAl5GWNsZ4JoQA/qPS42jsMUqdIMOQCmPxSplEUYUwJgkHtxjFUsXhtf+qDrcE5V1B3RnoSRj+lXMZKxqDyM81Xa5rtvocEs0o3sRjap5LHoKuDldR9DZfKwaLjG4DJPahJ3UpJzgEYBoPTtQaawjWT03AjV5F9t3OKbO3mlEL7Qx5FCi09hxINPgDTyN0G8Rp8AVezQrKojbJHfFB2UC7wwGFjOQPc1ZRrtViD6j70pythJ2weG0igO1EGRyxoDXre9uLZhbhTuQrgirdAi85J5OR3JpOOhOdhPIpKTTsSdMxlnBqGn6cLCFlicLkyMMhWPx8VJ4Xu9WS5ubTWrmG5t4z+nMCBlvj3rYLbRNIVMalGHU1Tv4RtBcHy3kTJJA3ZFbfdjJNSK5J9jbjTYtRvVaVI5Igp4PNGi2t7VYlS2TdgAP7D2oqOwjhtvKRRuHIbvmoWvoPNEBKiU9Fbue4rJyb0ibG3diLqB4S3lmT271X2WmtpzPiZmQjndwq46mrxgxfDjBx09qmCoIWaQZyOh6UlNpUFsAES+lQnJPX3otbYbAHA4pqiR23qPhfYVJt2tlz0+ahsVnE8uLPlnAzknFOZs4ZskZ6V1mkSRXUReSAdykc57EUNPOIYzLKSSx4A7ChKwCjv8wmEISR1k7U1i6ptBG7pu/wCcVBbzC6jWRchN2MmpWYbsAA84FKgHM+AccFfYdayNlNeW3iK6urssUJKpjoAOgrXsu3cGByBkig7nToyfNGMn3NaY5JWn6OLJLa+FwqOsZDd1JoqNDM5b0h/b2qDTbdYcb05xw57/AIqcjyGLMQpPKis5NXoT/gaVKLI0iEbTxjvXFAwAwJ+TwKnwVjMjHDHjc3YU1kzOqhsgDJPYg0rEAR6dDHd/UxxqzMDjcehoW6v0WYQKj+ZjqTmrd2XzGQAdKz0lhPLrYkXcigAn8VpDfyKX8hV7JJABMc4KjIHai7WUzWu8jDEdKz+p+IDBqrW0sSeSgwQep+avrBkngEkWRFIOuOaqcWoptDa0cg8zMu8gj37V1ZVjUqFO48EY71MxUFVH2rwarfEd8NLsmuMbnycL71MU26QqC2EYOCi5pVlLXxV5tujyQAMeoFKtPszK4lyEk2hlbgftJoSbQ7GfUEvrsNK8fKI7ekH3xVhAkjRFmCg4xtzVdez/AKhQq2R1/NELvQdlRZ36/wDUepg5VUjUnPQ+2KNiukur6LYMA+pj/GKEv7NUtmbAR5Dlj0JxVHHqogu1hSRVG3kntiulQUlaNlG0elQEANj2FEpgg55OetZTQPENtODG06mReCM9a0cNwrEtnGBn81yTg4vZhKLTCTxgbec9cVJEF3MCNwI4z71Cs+QSBu7ZHFSxug/dj5rNogeqj7Co2nvnGKcsagAbmUBu/ao/OJYxsuD2PvUvXOfuOOCen4pdANdmSRVJ3Z6EVU61p63brPCCksTBmYd6s5WcNvdDtAwCtSKyTQEI4w3BIqoycdjTGD1wxtnlh1rsbKSPSSBxkmoLeaTzWt32t5Z4Irl/MLW0ad3wEbGMUq3QUGYwmMYA4wPmmsgRtoHUVBZXiXkEcicK3UZ6H2ouYjdsJ+3nNS1ToVUQvwrNlcA4wepoaeJZ3MZG6MDmiyA43bFLZ5P+aakRWZtp9BFNOh2QRRPEojiPXjGOlS3Ea2ls7zEHjJJPQ0QseACQSPcHGaZdQpPCEclg6lWU0ctgmZ/S/E+nXzTRySCJojgluQ5/NWU2b+IvbPtAHoHY1n28KWFlPc3lwzJaxgyyAnJOBVz4Z1K31XRoLy0hMMB3CKNzyQDjNb5FBflAp14WdsZZLZPMBOOw7VJGFk2sdzFMnB5rmA0ZhJZAedoJBrs0Uc0BjIILAqcHaWzXMyDl2ss6JvwqZyxU5B+KSsQMhcbj/AAp0SC1t/LjU7QAEBOTnvXRGFiYKSc5z+aAI2TJLxjLfNMiaZmVpo1EgJyFPGKmTMUXU7u1RYKru3Fnbnd7VSAifTbaVvOmjjkmAxlkB/iux4WPy1XEYwdq8AUVjbA5zyRQowiAsxwfu/NO2wEsZkDZIVR2PegtRs0ugsc8aS2+31cnd8YovzUVjEWG88gZ5P8AFcYE+o4G77VpptOxoq7bT7K2gSFIl2qOMgE0qMkChyM0qrk/2UVck2yEsAXbBwqnk1X3V9cRqThF/PJFB3uoy28DMlvJM6rwo45qturo3EIkndUVlBKdxXTjxes1UNkWpyStKJLy9Vxn0IgzVMbGOeQzY8sZw7s3b8dqlU2h83bN+Co60FdeWkW3DNxkc+kmuyKo3SJLeOGzvg+nv50i85JworT+Hbq6vrqQPM6YxvfnaB7Vl7S5uJo0t47aOOMn1SsuMCt94Zs/+1Yxp+kCPUerHviozOo7Im6RooFLxRsD6RzuJwWHvRm4BgYiSMdD3oe2tRbySnMknmNyHbIT4A7CiseWOecV5kuzkbIJb2C1EZndUd22pnk59hRMMschK5JcfFVkUxiX/ul3lmJRlQsVYHpjtgY781PC0guAFVzMyASyKuFIpuGgossl4WTJ+Ko9MuDDdyW+Sdsh69auBvUEE5KjI+aB+jgubn66FikhPqA74pQpJ2NaMz4rub+y1+zeBiscr4Pz8Vd+IBNJZiI+gyqpyemetE69ZLqVk0d5FGjbh5DBuSR3p8dq9xpdvHcsWdUCsx6n5rTmqi/0O+rIPDqhLUQp6imS5HuatgxDkSKGB6k9xQ1nZCzhYCTbvOGPvR6qpO1jtZRwR3FZTdybJbtkSKV4PI5KipQvpI6fHzS244Y7scjAri7G9RBOOtZiJHI2gLz7mmiCNmDB3U9gDxXSwAJ59QxgDNNiUEncuAo6jqKAAtRt3a1mgjY73U7cHrU1lHDbWNpCsA8uNAMY5WinjDoSBz1GOtZ3XtYfQ40u5FLRZ2kY/pVxTn+KGt6L65jMiYWQg7uGUcimKrIgG5t+cc80No+onV7P6gW7Qw44HuTUuXYjLYUcDPWlTTpiarQVJFuZNhoeS5jtJkhH3yHoOoohHcngAAdSe5pq26ed5hUF8dTUr+QGSeWrkOCHboSaa2FUY6Dip7h0VQJACx4HxUCL5pI/aDk00By5l/7YKn3NwWHakyb8A+psZNNeJgwYr6B0A/zTomJiAxg5IFOgKrWdFtdUdWug8V0iHypomwVqDTxqlvEkF2IpUjGBc78Fh2yvvVq8ZVAC25hk5qOVckDJ2tyfzWik6pjObVPI4yOhFKojHKDgYxSpDPPppHLS5dj+m3f4NU1gS1nAWJJ2Dr+aVKvTxdHagKcAXxAAA9qJUBjgjIz3pUq6GV4Wk4H0qD/01qvCTN/0yhychm5zSpVyZvh/kyyfEL8DySS6SzSuzt578scnrWkYZdc//OKVKuKfzZzvtlNecPGR13Cr0cW0eOOO1KlSn0gfgDdMRDKQSDt65qs0mRylwC7HBHf5pUqa+LGumVXjuWRPFHh9FkcKX5UMQOtbCLqtKlTn8I/+9B9Inj5STPPXrTz/AOJT/wCmlSrBkDXJEi4OPSa4/RvxSpUIYkPpT/8AQVInD8e1KlSZLGBj/qSDJxtPeqnxMiy6ddrIquAw4YZpUq0w/wBSIw7TAEsLZEG1fLPpHAohANknFKlUy+TBnbc5WTPvXZmYQnBP9aVKpBDJeY4ievNdj4HFKlVeB6R3ZPkHk9KhP/ij/NKlTQER+1z35/5pkxO3r/8AOKVKmhiyfelSpVQ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143368" name="Picture 8" descr="http://t1.gstatic.com/images?q=tbn:ANd9GcR0xQdS8bUxRmfLD-Vpci3NqZNkxzoBAgSuyoBVxXHhXqo1hz0TkA"/>
          <p:cNvPicPr>
            <a:picLocks noChangeAspect="1" noChangeArrowheads="1"/>
          </p:cNvPicPr>
          <p:nvPr/>
        </p:nvPicPr>
        <p:blipFill>
          <a:blip r:embed="rId4" cstate="print"/>
          <a:srcRect/>
          <a:stretch>
            <a:fillRect/>
          </a:stretch>
        </p:blipFill>
        <p:spPr bwMode="auto">
          <a:xfrm>
            <a:off x="579917" y="4667248"/>
            <a:ext cx="2619375" cy="1743076"/>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730" name="Picture 1" descr="M9780323053853-011-f0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9362" y="1025694"/>
            <a:ext cx="6350000" cy="4667250"/>
          </a:xfrm>
          <a:prstGeom prst="rect">
            <a:avLst/>
          </a:prstGeom>
          <a:noFill/>
          <a:ln w="9525">
            <a:solidFill>
              <a:schemeClr val="tx1"/>
            </a:solidFill>
            <a:miter lim="800000"/>
            <a:headEnd/>
            <a:tailEnd/>
          </a:ln>
        </p:spPr>
      </p:pic>
      <p:sp>
        <p:nvSpPr>
          <p:cNvPr id="73731" name="Text Box 2"/>
          <p:cNvSpPr txBox="1">
            <a:spLocks noChangeArrowheads="1"/>
          </p:cNvSpPr>
          <p:nvPr/>
        </p:nvSpPr>
        <p:spPr bwMode="auto">
          <a:xfrm>
            <a:off x="611188" y="5692944"/>
            <a:ext cx="7848600" cy="1015663"/>
          </a:xfrm>
          <a:prstGeom prst="rect">
            <a:avLst/>
          </a:prstGeom>
          <a:solidFill>
            <a:schemeClr val="bg1">
              <a:alpha val="38039"/>
            </a:schemeClr>
          </a:solidFill>
          <a:ln w="12700">
            <a:noFill/>
            <a:miter lim="800000"/>
            <a:headEnd/>
            <a:tailEnd/>
          </a:ln>
        </p:spPr>
        <p:txBody>
          <a:bodyPr anchor="ctr">
            <a:spAutoFit/>
          </a:bodyPr>
          <a:lstStyle/>
          <a:p>
            <a:pPr eaLnBrk="0" hangingPunct="0"/>
            <a:r>
              <a:rPr lang="en-US" sz="1200" dirty="0">
                <a:latin typeface="Calibri" pitchFamily="34" charset="0"/>
              </a:rPr>
              <a:t>Figure 11-10 At the left, various classes of progenitor neurons are given labels beginning in P. At the right of the neural tube, a decreasing concentration gradient of sonic hedgehog is indicated by the fading red-brown background. The class I factors (upper bars) are repressed by sonic hedgehog, whereas the class II factors are induced by sonic hedgehog. To the right of the bars is the set of </a:t>
            </a:r>
            <a:r>
              <a:rPr lang="en-US" sz="1200" dirty="0" err="1">
                <a:latin typeface="Calibri" pitchFamily="34" charset="0"/>
              </a:rPr>
              <a:t>homeodomain</a:t>
            </a:r>
            <a:r>
              <a:rPr lang="en-US" sz="1200" dirty="0">
                <a:latin typeface="Calibri" pitchFamily="34" charset="0"/>
              </a:rPr>
              <a:t> codes that specify the various levels of precursor neurons, and at the far right is the molecular signature of the neurons. FP, floor plate; MN, </a:t>
            </a:r>
            <a:r>
              <a:rPr lang="en-US" sz="1200" dirty="0" err="1">
                <a:latin typeface="Calibri" pitchFamily="34" charset="0"/>
              </a:rPr>
              <a:t>motoneuron</a:t>
            </a:r>
            <a:r>
              <a:rPr lang="en-US" sz="1200" dirty="0">
                <a:latin typeface="Calibri" pitchFamily="34" charset="0"/>
              </a:rPr>
              <a:t> precursors.</a:t>
            </a:r>
          </a:p>
        </p:txBody>
      </p:sp>
      <p:sp>
        <p:nvSpPr>
          <p:cNvPr id="73734" name="Szövegdoboz 5"/>
          <p:cNvSpPr txBox="1">
            <a:spLocks noChangeArrowheads="1"/>
          </p:cNvSpPr>
          <p:nvPr/>
        </p:nvSpPr>
        <p:spPr bwMode="auto">
          <a:xfrm>
            <a:off x="1374138" y="188913"/>
            <a:ext cx="6205224" cy="646331"/>
          </a:xfrm>
          <a:prstGeom prst="rect">
            <a:avLst/>
          </a:prstGeom>
          <a:noFill/>
          <a:ln w="9525">
            <a:noFill/>
            <a:miter lim="800000"/>
            <a:headEnd/>
            <a:tailEnd/>
          </a:ln>
        </p:spPr>
        <p:txBody>
          <a:bodyPr wrap="none">
            <a:spAutoFit/>
          </a:bodyPr>
          <a:lstStyle/>
          <a:p>
            <a:r>
              <a:rPr lang="en-US" dirty="0">
                <a:latin typeface="Calibri" pitchFamily="34" charset="0"/>
              </a:rPr>
              <a:t>The molecular basis for the specification of neurons throughout </a:t>
            </a:r>
            <a:endParaRPr lang="hu-HU" dirty="0">
              <a:latin typeface="Calibri" pitchFamily="34" charset="0"/>
            </a:endParaRPr>
          </a:p>
          <a:p>
            <a:r>
              <a:rPr lang="en-US" dirty="0">
                <a:latin typeface="Calibri" pitchFamily="34" charset="0"/>
              </a:rPr>
              <a:t>the cross section of the neural tube</a:t>
            </a:r>
            <a:endParaRPr lang="hu-HU" dirty="0">
              <a:latin typeface="Calibri" pitchFamily="34" charset="0"/>
            </a:endParaRPr>
          </a:p>
        </p:txBody>
      </p:sp>
      <p:sp>
        <p:nvSpPr>
          <p:cNvPr id="73735" name="Szövegdoboz 6"/>
          <p:cNvSpPr txBox="1">
            <a:spLocks noChangeArrowheads="1"/>
          </p:cNvSpPr>
          <p:nvPr/>
        </p:nvSpPr>
        <p:spPr bwMode="auto">
          <a:xfrm>
            <a:off x="7962186" y="3892550"/>
            <a:ext cx="1014252" cy="738664"/>
          </a:xfrm>
          <a:prstGeom prst="rect">
            <a:avLst/>
          </a:prstGeom>
          <a:noFill/>
          <a:ln w="9525">
            <a:noFill/>
            <a:miter lim="800000"/>
            <a:headEnd/>
            <a:tailEnd/>
          </a:ln>
        </p:spPr>
        <p:txBody>
          <a:bodyPr wrap="none">
            <a:spAutoFit/>
          </a:bodyPr>
          <a:lstStyle/>
          <a:p>
            <a:r>
              <a:rPr lang="hu-HU" dirty="0">
                <a:latin typeface="Calibri" pitchFamily="34" charset="0"/>
              </a:rPr>
              <a:t>Islet-1:</a:t>
            </a:r>
          </a:p>
          <a:p>
            <a:r>
              <a:rPr lang="hu-HU" sz="1200" dirty="0" err="1">
                <a:latin typeface="Calibri" pitchFamily="34" charset="0"/>
              </a:rPr>
              <a:t>Motoneuron</a:t>
            </a:r>
            <a:r>
              <a:rPr lang="hu-HU" sz="1200" dirty="0">
                <a:latin typeface="Calibri" pitchFamily="34" charset="0"/>
              </a:rPr>
              <a:t> </a:t>
            </a:r>
          </a:p>
          <a:p>
            <a:r>
              <a:rPr lang="hu-HU" sz="1200" dirty="0" err="1">
                <a:latin typeface="Calibri" pitchFamily="34" charset="0"/>
              </a:rPr>
              <a:t>specification</a:t>
            </a:r>
            <a:endParaRPr lang="hu-HU" sz="1200" dirty="0">
              <a:latin typeface="Calibri"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925" y="260350"/>
            <a:ext cx="4435475" cy="2243138"/>
          </a:xfrm>
          <a:prstGeom prst="rect">
            <a:avLst/>
          </a:prstGeom>
          <a:noFill/>
          <a:ln w="9525">
            <a:noFill/>
            <a:miter lim="800000"/>
            <a:headEnd/>
            <a:tailEnd/>
          </a:ln>
        </p:spPr>
      </p:pic>
      <p:pic>
        <p:nvPicPr>
          <p:cNvPr id="7475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260350"/>
            <a:ext cx="4251325" cy="6049963"/>
          </a:xfrm>
          <a:prstGeom prst="rect">
            <a:avLst/>
          </a:prstGeom>
          <a:noFill/>
          <a:ln w="9525">
            <a:noFill/>
            <a:miter lim="800000"/>
            <a:headEnd/>
            <a:tailEnd/>
          </a:ln>
        </p:spPr>
      </p:pic>
      <p:sp>
        <p:nvSpPr>
          <p:cNvPr id="74756" name="Oval 4"/>
          <p:cNvSpPr>
            <a:spLocks noChangeArrowheads="1"/>
          </p:cNvSpPr>
          <p:nvPr/>
        </p:nvSpPr>
        <p:spPr bwMode="auto">
          <a:xfrm>
            <a:off x="1692275" y="1557338"/>
            <a:ext cx="1584325" cy="215900"/>
          </a:xfrm>
          <a:prstGeom prst="ellipse">
            <a:avLst/>
          </a:prstGeom>
          <a:noFill/>
          <a:ln w="38100">
            <a:solidFill>
              <a:srgbClr val="FF0066"/>
            </a:solidFill>
            <a:round/>
            <a:headEnd/>
            <a:tailEnd/>
          </a:ln>
        </p:spPr>
        <p:txBody>
          <a:bodyPr wrap="none" anchor="ctr"/>
          <a:lstStyle/>
          <a:p>
            <a:endParaRPr lang="en-US"/>
          </a:p>
        </p:txBody>
      </p:sp>
      <p:sp>
        <p:nvSpPr>
          <p:cNvPr id="74757" name="Oval 5"/>
          <p:cNvSpPr>
            <a:spLocks noChangeArrowheads="1"/>
          </p:cNvSpPr>
          <p:nvPr/>
        </p:nvSpPr>
        <p:spPr bwMode="auto">
          <a:xfrm>
            <a:off x="5724525" y="692150"/>
            <a:ext cx="863600" cy="215900"/>
          </a:xfrm>
          <a:prstGeom prst="ellipse">
            <a:avLst/>
          </a:prstGeom>
          <a:noFill/>
          <a:ln w="38100">
            <a:solidFill>
              <a:srgbClr val="FF0066"/>
            </a:solidFill>
            <a:round/>
            <a:headEnd/>
            <a:tailEnd/>
          </a:ln>
        </p:spPr>
        <p:txBody>
          <a:bodyPr wrap="none" anchor="ctr"/>
          <a:lstStyle/>
          <a:p>
            <a:endParaRPr lang="en-US"/>
          </a:p>
        </p:txBody>
      </p:sp>
      <p:sp>
        <p:nvSpPr>
          <p:cNvPr id="74758" name="Oval 6"/>
          <p:cNvSpPr>
            <a:spLocks noChangeArrowheads="1"/>
          </p:cNvSpPr>
          <p:nvPr/>
        </p:nvSpPr>
        <p:spPr bwMode="auto">
          <a:xfrm>
            <a:off x="8101013" y="765175"/>
            <a:ext cx="431800" cy="215900"/>
          </a:xfrm>
          <a:prstGeom prst="ellipse">
            <a:avLst/>
          </a:prstGeom>
          <a:noFill/>
          <a:ln w="38100">
            <a:solidFill>
              <a:srgbClr val="FF0066"/>
            </a:solidFill>
            <a:round/>
            <a:headEnd/>
            <a:tailEnd/>
          </a:ln>
        </p:spPr>
        <p:txBody>
          <a:bodyPr wrap="none" anchor="ctr"/>
          <a:lstStyle/>
          <a:p>
            <a:endParaRPr lang="en-US"/>
          </a:p>
        </p:txBody>
      </p:sp>
      <p:sp>
        <p:nvSpPr>
          <p:cNvPr id="74759" name="Oval 7"/>
          <p:cNvSpPr>
            <a:spLocks noChangeArrowheads="1"/>
          </p:cNvSpPr>
          <p:nvPr/>
        </p:nvSpPr>
        <p:spPr bwMode="auto">
          <a:xfrm>
            <a:off x="8172450" y="1700213"/>
            <a:ext cx="650875" cy="215900"/>
          </a:xfrm>
          <a:prstGeom prst="ellipse">
            <a:avLst/>
          </a:prstGeom>
          <a:noFill/>
          <a:ln w="38100">
            <a:solidFill>
              <a:srgbClr val="FF0066"/>
            </a:solidFill>
            <a:round/>
            <a:headEnd/>
            <a:tailEnd/>
          </a:ln>
        </p:spPr>
        <p:txBody>
          <a:bodyPr wrap="none" anchor="ctr"/>
          <a:lstStyle/>
          <a:p>
            <a:endParaRPr lang="en-US"/>
          </a:p>
        </p:txBody>
      </p:sp>
      <p:sp>
        <p:nvSpPr>
          <p:cNvPr id="74760" name="Oval 8"/>
          <p:cNvSpPr>
            <a:spLocks noChangeArrowheads="1"/>
          </p:cNvSpPr>
          <p:nvPr/>
        </p:nvSpPr>
        <p:spPr bwMode="auto">
          <a:xfrm>
            <a:off x="7092950" y="4076700"/>
            <a:ext cx="431800" cy="215900"/>
          </a:xfrm>
          <a:prstGeom prst="ellipse">
            <a:avLst/>
          </a:prstGeom>
          <a:noFill/>
          <a:ln w="38100">
            <a:solidFill>
              <a:srgbClr val="FF0066"/>
            </a:solidFill>
            <a:round/>
            <a:headEnd/>
            <a:tailEnd/>
          </a:ln>
        </p:spPr>
        <p:txBody>
          <a:bodyPr wrap="none" anchor="ctr"/>
          <a:lstStyle/>
          <a:p>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778" name="Picture 2" descr="Schuurmans and Guillemot fig1"/>
          <p:cNvPicPr>
            <a:picLocks noChangeAspect="1" noChangeArrowheads="1"/>
          </p:cNvPicPr>
          <p:nvPr/>
        </p:nvPicPr>
        <p:blipFill>
          <a:blip r:embed="rId2" cstate="print"/>
          <a:srcRect/>
          <a:stretch>
            <a:fillRect/>
          </a:stretch>
        </p:blipFill>
        <p:spPr bwMode="auto">
          <a:xfrm>
            <a:off x="1716088" y="390525"/>
            <a:ext cx="5070475" cy="5797550"/>
          </a:xfrm>
          <a:prstGeom prst="rect">
            <a:avLst/>
          </a:prstGeom>
          <a:noFill/>
          <a:ln w="9525">
            <a:noFill/>
            <a:miter lim="800000"/>
            <a:headEnd/>
            <a:tailEnd/>
          </a:ln>
        </p:spPr>
      </p:pic>
      <p:sp>
        <p:nvSpPr>
          <p:cNvPr id="75779" name="Rectangle 3"/>
          <p:cNvSpPr>
            <a:spLocks noChangeArrowheads="1"/>
          </p:cNvSpPr>
          <p:nvPr/>
        </p:nvSpPr>
        <p:spPr bwMode="auto">
          <a:xfrm>
            <a:off x="493713" y="6338888"/>
            <a:ext cx="6818983" cy="307777"/>
          </a:xfrm>
          <a:prstGeom prst="rect">
            <a:avLst/>
          </a:prstGeom>
          <a:noFill/>
          <a:ln w="9525">
            <a:noFill/>
            <a:miter lim="800000"/>
            <a:headEnd/>
            <a:tailEnd/>
          </a:ln>
        </p:spPr>
        <p:txBody>
          <a:bodyPr wrap="none">
            <a:spAutoFit/>
          </a:bodyPr>
          <a:lstStyle/>
          <a:p>
            <a:pPr algn="l"/>
            <a:r>
              <a:rPr lang="hu-HU" sz="1400" dirty="0">
                <a:solidFill>
                  <a:schemeClr val="accent2"/>
                </a:solidFill>
                <a:latin typeface="Calibri" pitchFamily="34" charset="0"/>
              </a:rPr>
              <a:t>Carol </a:t>
            </a:r>
            <a:r>
              <a:rPr lang="hu-HU" sz="1400" dirty="0" err="1">
                <a:solidFill>
                  <a:schemeClr val="accent2"/>
                </a:solidFill>
                <a:latin typeface="Calibri" pitchFamily="34" charset="0"/>
              </a:rPr>
              <a:t>Schuurmans</a:t>
            </a:r>
            <a:r>
              <a:rPr lang="hu-HU" sz="1400" dirty="0">
                <a:solidFill>
                  <a:schemeClr val="accent2"/>
                </a:solidFill>
                <a:latin typeface="Calibri" pitchFamily="34" charset="0"/>
              </a:rPr>
              <a:t> and </a:t>
            </a:r>
            <a:r>
              <a:rPr lang="hu-HU" sz="1400" dirty="0" err="1">
                <a:solidFill>
                  <a:schemeClr val="accent2"/>
                </a:solidFill>
                <a:latin typeface="Calibri" pitchFamily="34" charset="0"/>
              </a:rPr>
              <a:t>François</a:t>
            </a:r>
            <a:r>
              <a:rPr lang="hu-HU" sz="1400" dirty="0">
                <a:solidFill>
                  <a:schemeClr val="accent2"/>
                </a:solidFill>
                <a:latin typeface="Calibri" pitchFamily="34" charset="0"/>
              </a:rPr>
              <a:t> </a:t>
            </a:r>
            <a:r>
              <a:rPr lang="hu-HU" sz="1400" dirty="0" err="1">
                <a:solidFill>
                  <a:schemeClr val="accent2"/>
                </a:solidFill>
                <a:latin typeface="Calibri" pitchFamily="34" charset="0"/>
              </a:rPr>
              <a:t>Guillemot</a:t>
            </a:r>
            <a:r>
              <a:rPr lang="hu-HU" sz="1400" dirty="0">
                <a:solidFill>
                  <a:schemeClr val="accent2"/>
                </a:solidFill>
                <a:latin typeface="Calibri" pitchFamily="34" charset="0"/>
              </a:rPr>
              <a:t> </a:t>
            </a:r>
            <a:r>
              <a:rPr lang="hu-HU" sz="1400" dirty="0" err="1">
                <a:solidFill>
                  <a:schemeClr val="accent2"/>
                </a:solidFill>
                <a:latin typeface="Calibri" pitchFamily="34" charset="0"/>
              </a:rPr>
              <a:t>Current</a:t>
            </a:r>
            <a:r>
              <a:rPr lang="hu-HU" sz="1400" dirty="0">
                <a:solidFill>
                  <a:schemeClr val="accent2"/>
                </a:solidFill>
                <a:latin typeface="Calibri" pitchFamily="34" charset="0"/>
              </a:rPr>
              <a:t> </a:t>
            </a:r>
            <a:r>
              <a:rPr lang="hu-HU" sz="1400" dirty="0" err="1">
                <a:solidFill>
                  <a:schemeClr val="accent2"/>
                </a:solidFill>
                <a:latin typeface="Calibri" pitchFamily="34" charset="0"/>
              </a:rPr>
              <a:t>Opinion</a:t>
            </a:r>
            <a:r>
              <a:rPr lang="hu-HU" sz="1400" dirty="0">
                <a:solidFill>
                  <a:schemeClr val="accent2"/>
                </a:solidFill>
                <a:latin typeface="Calibri" pitchFamily="34" charset="0"/>
              </a:rPr>
              <a:t> </a:t>
            </a:r>
            <a:r>
              <a:rPr lang="hu-HU" sz="1400" dirty="0" err="1">
                <a:solidFill>
                  <a:schemeClr val="accent2"/>
                </a:solidFill>
                <a:latin typeface="Calibri" pitchFamily="34" charset="0"/>
              </a:rPr>
              <a:t>in</a:t>
            </a:r>
            <a:r>
              <a:rPr lang="hu-HU" sz="1400" dirty="0">
                <a:solidFill>
                  <a:schemeClr val="accent2"/>
                </a:solidFill>
                <a:latin typeface="Calibri" pitchFamily="34" charset="0"/>
              </a:rPr>
              <a:t> </a:t>
            </a:r>
            <a:r>
              <a:rPr lang="hu-HU" sz="1400" dirty="0" err="1">
                <a:solidFill>
                  <a:schemeClr val="accent2"/>
                </a:solidFill>
                <a:latin typeface="Calibri" pitchFamily="34" charset="0"/>
              </a:rPr>
              <a:t>Neurobiology</a:t>
            </a:r>
            <a:r>
              <a:rPr lang="hu-HU" sz="1400" dirty="0">
                <a:solidFill>
                  <a:schemeClr val="accent2"/>
                </a:solidFill>
                <a:latin typeface="Calibri" pitchFamily="34" charset="0"/>
              </a:rPr>
              <a:t> 2002, 12:26–34</a:t>
            </a:r>
          </a:p>
        </p:txBody>
      </p:sp>
      <p:sp>
        <p:nvSpPr>
          <p:cNvPr id="75780" name="Text Box 4"/>
          <p:cNvSpPr txBox="1">
            <a:spLocks noChangeArrowheads="1"/>
          </p:cNvSpPr>
          <p:nvPr/>
        </p:nvSpPr>
        <p:spPr bwMode="auto">
          <a:xfrm>
            <a:off x="1475656" y="118922"/>
            <a:ext cx="6114110" cy="400110"/>
          </a:xfrm>
          <a:prstGeom prst="rect">
            <a:avLst/>
          </a:prstGeom>
          <a:noFill/>
          <a:ln w="9525">
            <a:noFill/>
            <a:miter lim="800000"/>
            <a:headEnd/>
            <a:tailEnd/>
          </a:ln>
        </p:spPr>
        <p:txBody>
          <a:bodyPr wrap="none">
            <a:spAutoFit/>
          </a:bodyPr>
          <a:lstStyle/>
          <a:p>
            <a:r>
              <a:rPr lang="hu-HU" sz="2000" dirty="0" err="1">
                <a:solidFill>
                  <a:srgbClr val="003366"/>
                </a:solidFill>
                <a:latin typeface="Calibri" pitchFamily="34" charset="0"/>
              </a:rPr>
              <a:t>Proneural</a:t>
            </a:r>
            <a:r>
              <a:rPr lang="hu-HU" sz="2000" dirty="0">
                <a:solidFill>
                  <a:srgbClr val="003366"/>
                </a:solidFill>
                <a:latin typeface="Calibri" pitchFamily="34" charset="0"/>
              </a:rPr>
              <a:t> </a:t>
            </a:r>
            <a:r>
              <a:rPr lang="hu-HU" sz="2000" dirty="0" err="1">
                <a:solidFill>
                  <a:srgbClr val="003366"/>
                </a:solidFill>
                <a:latin typeface="Calibri" pitchFamily="34" charset="0"/>
              </a:rPr>
              <a:t>genes</a:t>
            </a:r>
            <a:r>
              <a:rPr lang="hu-HU" sz="2000" dirty="0">
                <a:solidFill>
                  <a:srgbClr val="003366"/>
                </a:solidFill>
                <a:latin typeface="Calibri" pitchFamily="34" charset="0"/>
              </a:rPr>
              <a:t> </a:t>
            </a:r>
            <a:r>
              <a:rPr lang="hu-HU" sz="2000" dirty="0" err="1">
                <a:solidFill>
                  <a:srgbClr val="003366"/>
                </a:solidFill>
                <a:latin typeface="Calibri" pitchFamily="34" charset="0"/>
              </a:rPr>
              <a:t>in</a:t>
            </a:r>
            <a:r>
              <a:rPr lang="hu-HU" sz="2000" dirty="0">
                <a:solidFill>
                  <a:srgbClr val="003366"/>
                </a:solidFill>
                <a:latin typeface="Calibri" pitchFamily="34" charset="0"/>
              </a:rPr>
              <a:t> </a:t>
            </a:r>
            <a:r>
              <a:rPr lang="hu-HU" sz="2000" dirty="0" err="1">
                <a:solidFill>
                  <a:srgbClr val="003366"/>
                </a:solidFill>
                <a:latin typeface="Calibri" pitchFamily="34" charset="0"/>
              </a:rPr>
              <a:t>the</a:t>
            </a:r>
            <a:r>
              <a:rPr lang="hu-HU" sz="2000" dirty="0">
                <a:solidFill>
                  <a:srgbClr val="003366"/>
                </a:solidFill>
                <a:latin typeface="Calibri" pitchFamily="34" charset="0"/>
              </a:rPr>
              <a:t> </a:t>
            </a:r>
            <a:r>
              <a:rPr lang="hu-HU" sz="2000" dirty="0" err="1">
                <a:solidFill>
                  <a:srgbClr val="003366"/>
                </a:solidFill>
                <a:latin typeface="Calibri" pitchFamily="34" charset="0"/>
              </a:rPr>
              <a:t>forebrain</a:t>
            </a:r>
            <a:r>
              <a:rPr lang="hu-HU" sz="2000" dirty="0">
                <a:solidFill>
                  <a:srgbClr val="003366"/>
                </a:solidFill>
                <a:latin typeface="Calibri" pitchFamily="34" charset="0"/>
              </a:rPr>
              <a:t> show DV </a:t>
            </a:r>
            <a:r>
              <a:rPr lang="hu-HU" sz="2000" dirty="0" err="1">
                <a:solidFill>
                  <a:srgbClr val="003366"/>
                </a:solidFill>
                <a:latin typeface="Calibri" pitchFamily="34" charset="0"/>
              </a:rPr>
              <a:t>regionalisation</a:t>
            </a:r>
            <a:endParaRPr lang="hu-HU" sz="2000" dirty="0">
              <a:solidFill>
                <a:srgbClr val="003366"/>
              </a:solidFill>
              <a:latin typeface="Calibri"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2" descr="C:\oktatás\neurodevelopment\koordinatak_zigmond.bmp"/>
          <p:cNvPicPr>
            <a:picLocks noChangeAspect="1" noChangeArrowheads="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30163" y="0"/>
            <a:ext cx="5027612" cy="6858000"/>
          </a:xfrm>
          <a:prstGeom prst="rect">
            <a:avLst/>
          </a:prstGeom>
          <a:noFill/>
          <a:ln w="9525">
            <a:noFill/>
            <a:miter lim="800000"/>
            <a:headEnd/>
            <a:tailEnd/>
          </a:ln>
        </p:spPr>
      </p:pic>
      <p:sp>
        <p:nvSpPr>
          <p:cNvPr id="76803" name="Line 3"/>
          <p:cNvSpPr>
            <a:spLocks noChangeShapeType="1"/>
          </p:cNvSpPr>
          <p:nvPr/>
        </p:nvSpPr>
        <p:spPr bwMode="auto">
          <a:xfrm>
            <a:off x="7073900" y="1930400"/>
            <a:ext cx="0" cy="2527300"/>
          </a:xfrm>
          <a:prstGeom prst="line">
            <a:avLst/>
          </a:prstGeom>
          <a:noFill/>
          <a:ln w="76200">
            <a:solidFill>
              <a:schemeClr val="tx1"/>
            </a:solidFill>
            <a:round/>
            <a:headEnd type="triangle" w="med" len="med"/>
            <a:tailEnd type="triangle" w="med" len="med"/>
          </a:ln>
        </p:spPr>
        <p:txBody>
          <a:bodyPr wrap="none" anchor="ctr"/>
          <a:lstStyle/>
          <a:p>
            <a:endParaRPr lang="hu-HU">
              <a:latin typeface="Calibri" pitchFamily="34" charset="0"/>
            </a:endParaRPr>
          </a:p>
        </p:txBody>
      </p:sp>
      <p:sp>
        <p:nvSpPr>
          <p:cNvPr id="76804" name="Line 4"/>
          <p:cNvSpPr>
            <a:spLocks noChangeShapeType="1"/>
          </p:cNvSpPr>
          <p:nvPr/>
        </p:nvSpPr>
        <p:spPr bwMode="auto">
          <a:xfrm rot="-5400000">
            <a:off x="7023100" y="1943100"/>
            <a:ext cx="0" cy="2527300"/>
          </a:xfrm>
          <a:prstGeom prst="line">
            <a:avLst/>
          </a:prstGeom>
          <a:noFill/>
          <a:ln w="76200">
            <a:solidFill>
              <a:srgbClr val="800080"/>
            </a:solidFill>
            <a:round/>
            <a:headEnd type="triangle" w="med" len="med"/>
            <a:tailEnd type="triangle" w="med" len="med"/>
          </a:ln>
        </p:spPr>
        <p:txBody>
          <a:bodyPr wrap="none" anchor="ctr"/>
          <a:lstStyle/>
          <a:p>
            <a:endParaRPr lang="hu-HU">
              <a:latin typeface="Calibri" pitchFamily="34" charset="0"/>
            </a:endParaRPr>
          </a:p>
        </p:txBody>
      </p:sp>
      <p:sp>
        <p:nvSpPr>
          <p:cNvPr id="76805" name="Text Box 5"/>
          <p:cNvSpPr txBox="1">
            <a:spLocks noChangeArrowheads="1"/>
          </p:cNvSpPr>
          <p:nvPr/>
        </p:nvSpPr>
        <p:spPr bwMode="auto">
          <a:xfrm>
            <a:off x="6692900" y="1371600"/>
            <a:ext cx="698500" cy="457200"/>
          </a:xfrm>
          <a:prstGeom prst="rect">
            <a:avLst/>
          </a:prstGeom>
          <a:noFill/>
          <a:ln w="9525">
            <a:noFill/>
            <a:miter lim="800000"/>
            <a:headEnd/>
            <a:tailEnd/>
          </a:ln>
        </p:spPr>
        <p:txBody>
          <a:bodyPr>
            <a:spAutoFit/>
          </a:bodyPr>
          <a:lstStyle/>
          <a:p>
            <a:pPr eaLnBrk="0" hangingPunct="0">
              <a:spcBef>
                <a:spcPct val="50000"/>
              </a:spcBef>
            </a:pPr>
            <a:r>
              <a:rPr lang="hu-HU" sz="2400" b="1">
                <a:solidFill>
                  <a:schemeClr val="bg2"/>
                </a:solidFill>
                <a:latin typeface="Calibri" pitchFamily="34" charset="0"/>
              </a:rPr>
              <a:t>D</a:t>
            </a:r>
            <a:endParaRPr lang="hu-HU" sz="2400" b="1">
              <a:latin typeface="Calibri" pitchFamily="34" charset="0"/>
            </a:endParaRPr>
          </a:p>
        </p:txBody>
      </p:sp>
      <p:sp>
        <p:nvSpPr>
          <p:cNvPr id="76806" name="Text Box 6"/>
          <p:cNvSpPr txBox="1">
            <a:spLocks noChangeArrowheads="1"/>
          </p:cNvSpPr>
          <p:nvPr/>
        </p:nvSpPr>
        <p:spPr bwMode="auto">
          <a:xfrm>
            <a:off x="6731000" y="4470400"/>
            <a:ext cx="698500" cy="457200"/>
          </a:xfrm>
          <a:prstGeom prst="rect">
            <a:avLst/>
          </a:prstGeom>
          <a:noFill/>
          <a:ln w="9525">
            <a:noFill/>
            <a:miter lim="800000"/>
            <a:headEnd/>
            <a:tailEnd/>
          </a:ln>
        </p:spPr>
        <p:txBody>
          <a:bodyPr>
            <a:spAutoFit/>
          </a:bodyPr>
          <a:lstStyle/>
          <a:p>
            <a:pPr eaLnBrk="0" hangingPunct="0">
              <a:spcBef>
                <a:spcPct val="50000"/>
              </a:spcBef>
            </a:pPr>
            <a:r>
              <a:rPr lang="hu-HU" sz="2400" b="1">
                <a:latin typeface="Calibri" pitchFamily="34" charset="0"/>
              </a:rPr>
              <a:t>V</a:t>
            </a:r>
          </a:p>
        </p:txBody>
      </p:sp>
      <p:sp>
        <p:nvSpPr>
          <p:cNvPr id="76807" name="Text Box 7"/>
          <p:cNvSpPr txBox="1">
            <a:spLocks noChangeArrowheads="1"/>
          </p:cNvSpPr>
          <p:nvPr/>
        </p:nvSpPr>
        <p:spPr bwMode="auto">
          <a:xfrm>
            <a:off x="5168900" y="2971800"/>
            <a:ext cx="698500" cy="457200"/>
          </a:xfrm>
          <a:prstGeom prst="rect">
            <a:avLst/>
          </a:prstGeom>
          <a:noFill/>
          <a:ln w="9525">
            <a:noFill/>
            <a:miter lim="800000"/>
            <a:headEnd/>
            <a:tailEnd/>
          </a:ln>
        </p:spPr>
        <p:txBody>
          <a:bodyPr>
            <a:spAutoFit/>
          </a:bodyPr>
          <a:lstStyle/>
          <a:p>
            <a:pPr eaLnBrk="0" hangingPunct="0">
              <a:spcBef>
                <a:spcPct val="50000"/>
              </a:spcBef>
            </a:pPr>
            <a:r>
              <a:rPr lang="hu-HU" sz="2400" b="1">
                <a:solidFill>
                  <a:srgbClr val="800080"/>
                </a:solidFill>
                <a:latin typeface="Times New Roman" pitchFamily="18" charset="0"/>
              </a:rPr>
              <a:t>A</a:t>
            </a:r>
            <a:endParaRPr lang="hu-HU" sz="2400">
              <a:latin typeface="Times New Roman" pitchFamily="18" charset="0"/>
            </a:endParaRPr>
          </a:p>
        </p:txBody>
      </p:sp>
      <p:sp>
        <p:nvSpPr>
          <p:cNvPr id="76808" name="Text Box 8"/>
          <p:cNvSpPr txBox="1">
            <a:spLocks noChangeArrowheads="1"/>
          </p:cNvSpPr>
          <p:nvPr/>
        </p:nvSpPr>
        <p:spPr bwMode="auto">
          <a:xfrm>
            <a:off x="8128000" y="2971800"/>
            <a:ext cx="698500" cy="457200"/>
          </a:xfrm>
          <a:prstGeom prst="rect">
            <a:avLst/>
          </a:prstGeom>
          <a:noFill/>
          <a:ln w="9525">
            <a:noFill/>
            <a:miter lim="800000"/>
            <a:headEnd/>
            <a:tailEnd/>
          </a:ln>
        </p:spPr>
        <p:txBody>
          <a:bodyPr>
            <a:spAutoFit/>
          </a:bodyPr>
          <a:lstStyle/>
          <a:p>
            <a:pPr eaLnBrk="0" hangingPunct="0">
              <a:spcBef>
                <a:spcPct val="50000"/>
              </a:spcBef>
            </a:pPr>
            <a:r>
              <a:rPr lang="hu-HU" sz="2400" b="1">
                <a:solidFill>
                  <a:srgbClr val="FF3300"/>
                </a:solidFill>
                <a:latin typeface="Calibri" pitchFamily="34" charset="0"/>
              </a:rPr>
              <a:t>P</a:t>
            </a:r>
            <a:endParaRPr lang="hu-HU" sz="2400" b="1">
              <a:latin typeface="Calibri" pitchFamily="34" charset="0"/>
            </a:endParaRPr>
          </a:p>
        </p:txBody>
      </p:sp>
      <p:sp>
        <p:nvSpPr>
          <p:cNvPr id="76809" name="Text Box 10"/>
          <p:cNvSpPr txBox="1">
            <a:spLocks noChangeArrowheads="1"/>
          </p:cNvSpPr>
          <p:nvPr/>
        </p:nvSpPr>
        <p:spPr bwMode="auto">
          <a:xfrm>
            <a:off x="7785100" y="3454400"/>
            <a:ext cx="1079500" cy="457200"/>
          </a:xfrm>
          <a:prstGeom prst="rect">
            <a:avLst/>
          </a:prstGeom>
          <a:noFill/>
          <a:ln w="9525">
            <a:noFill/>
            <a:miter lim="800000"/>
            <a:headEnd/>
            <a:tailEnd/>
          </a:ln>
        </p:spPr>
        <p:txBody>
          <a:bodyPr>
            <a:spAutoFit/>
          </a:bodyPr>
          <a:lstStyle/>
          <a:p>
            <a:pPr eaLnBrk="0" hangingPunct="0">
              <a:spcBef>
                <a:spcPct val="50000"/>
              </a:spcBef>
            </a:pPr>
            <a:r>
              <a:rPr lang="hu-HU" sz="2400" b="1">
                <a:solidFill>
                  <a:srgbClr val="FF3300"/>
                </a:solidFill>
                <a:latin typeface="Calibri" pitchFamily="34" charset="0"/>
              </a:rPr>
              <a:t>hox4</a:t>
            </a:r>
            <a:endParaRPr lang="hu-HU" sz="2400" b="1">
              <a:latin typeface="Calibri" pitchFamily="34" charset="0"/>
            </a:endParaRPr>
          </a:p>
        </p:txBody>
      </p:sp>
      <p:sp>
        <p:nvSpPr>
          <p:cNvPr id="76810" name="Text Box 11"/>
          <p:cNvSpPr txBox="1">
            <a:spLocks noChangeArrowheads="1"/>
          </p:cNvSpPr>
          <p:nvPr/>
        </p:nvSpPr>
        <p:spPr bwMode="auto">
          <a:xfrm>
            <a:off x="5194300" y="3403600"/>
            <a:ext cx="1079500" cy="457200"/>
          </a:xfrm>
          <a:prstGeom prst="rect">
            <a:avLst/>
          </a:prstGeom>
          <a:noFill/>
          <a:ln w="9525">
            <a:noFill/>
            <a:miter lim="800000"/>
            <a:headEnd/>
            <a:tailEnd/>
          </a:ln>
        </p:spPr>
        <p:txBody>
          <a:bodyPr>
            <a:spAutoFit/>
          </a:bodyPr>
          <a:lstStyle/>
          <a:p>
            <a:pPr eaLnBrk="0" hangingPunct="0">
              <a:spcBef>
                <a:spcPct val="50000"/>
              </a:spcBef>
            </a:pPr>
            <a:r>
              <a:rPr lang="hu-HU" sz="2400" b="1" dirty="0">
                <a:solidFill>
                  <a:srgbClr val="800080"/>
                </a:solidFill>
                <a:latin typeface="Calibri" pitchFamily="34" charset="0"/>
              </a:rPr>
              <a:t>hox1</a:t>
            </a:r>
            <a:endParaRPr lang="hu-HU" sz="2400" b="1" dirty="0">
              <a:latin typeface="Calibri" pitchFamily="34" charset="0"/>
            </a:endParaRPr>
          </a:p>
        </p:txBody>
      </p:sp>
      <p:sp>
        <p:nvSpPr>
          <p:cNvPr id="76811" name="Text Box 12"/>
          <p:cNvSpPr txBox="1">
            <a:spLocks noChangeArrowheads="1"/>
          </p:cNvSpPr>
          <p:nvPr/>
        </p:nvSpPr>
        <p:spPr bwMode="auto">
          <a:xfrm>
            <a:off x="5930900" y="952500"/>
            <a:ext cx="2159000" cy="457200"/>
          </a:xfrm>
          <a:prstGeom prst="rect">
            <a:avLst/>
          </a:prstGeom>
          <a:noFill/>
          <a:ln w="9525">
            <a:noFill/>
            <a:miter lim="800000"/>
            <a:headEnd/>
            <a:tailEnd/>
          </a:ln>
        </p:spPr>
        <p:txBody>
          <a:bodyPr>
            <a:spAutoFit/>
          </a:bodyPr>
          <a:lstStyle/>
          <a:p>
            <a:pPr eaLnBrk="0" hangingPunct="0">
              <a:spcBef>
                <a:spcPct val="50000"/>
              </a:spcBef>
            </a:pPr>
            <a:r>
              <a:rPr lang="hu-HU" sz="2400" b="1">
                <a:solidFill>
                  <a:schemeClr val="bg2"/>
                </a:solidFill>
                <a:latin typeface="Calibri" pitchFamily="34" charset="0"/>
              </a:rPr>
              <a:t>BMP</a:t>
            </a:r>
          </a:p>
        </p:txBody>
      </p:sp>
      <p:sp>
        <p:nvSpPr>
          <p:cNvPr id="76812" name="Text Box 13"/>
          <p:cNvSpPr txBox="1">
            <a:spLocks noChangeArrowheads="1"/>
          </p:cNvSpPr>
          <p:nvPr/>
        </p:nvSpPr>
        <p:spPr bwMode="auto">
          <a:xfrm>
            <a:off x="5943600" y="4927600"/>
            <a:ext cx="2324100" cy="457200"/>
          </a:xfrm>
          <a:prstGeom prst="rect">
            <a:avLst/>
          </a:prstGeom>
          <a:noFill/>
          <a:ln w="9525">
            <a:noFill/>
            <a:miter lim="800000"/>
            <a:headEnd/>
            <a:tailEnd/>
          </a:ln>
        </p:spPr>
        <p:txBody>
          <a:bodyPr>
            <a:spAutoFit/>
          </a:bodyPr>
          <a:lstStyle/>
          <a:p>
            <a:pPr eaLnBrk="0" hangingPunct="0">
              <a:spcBef>
                <a:spcPct val="50000"/>
              </a:spcBef>
            </a:pPr>
            <a:r>
              <a:rPr lang="hu-HU" sz="2400" b="1">
                <a:latin typeface="Calibri" pitchFamily="34" charset="0"/>
              </a:rPr>
              <a:t>Shh</a:t>
            </a:r>
          </a:p>
        </p:txBody>
      </p:sp>
      <p:pic>
        <p:nvPicPr>
          <p:cNvPr id="76813" name="Picture 14" descr="C:\oktatás\neurodevelopment\hedgehog2.bmp"/>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5792788" y="5443538"/>
            <a:ext cx="2614612" cy="1414462"/>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3366">
            <a:alpha val="0"/>
          </a:srgbClr>
        </a:solidFill>
        <a:effectLst/>
      </p:bgPr>
    </p:bg>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925" y="260350"/>
            <a:ext cx="4435475" cy="2243138"/>
          </a:xfrm>
          <a:prstGeom prst="rect">
            <a:avLst/>
          </a:prstGeom>
          <a:noFill/>
          <a:ln w="9525">
            <a:noFill/>
            <a:miter lim="800000"/>
            <a:headEnd/>
            <a:tailEnd/>
          </a:ln>
        </p:spPr>
      </p:pic>
      <p:pic>
        <p:nvPicPr>
          <p:cNvPr id="7475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260350"/>
            <a:ext cx="4251325" cy="6049963"/>
          </a:xfrm>
          <a:prstGeom prst="rect">
            <a:avLst/>
          </a:prstGeom>
          <a:noFill/>
          <a:ln w="9525">
            <a:noFill/>
            <a:miter lim="800000"/>
            <a:headEnd/>
            <a:tailEnd/>
          </a:ln>
        </p:spPr>
      </p:pic>
      <p:sp>
        <p:nvSpPr>
          <p:cNvPr id="74756" name="Oval 4"/>
          <p:cNvSpPr>
            <a:spLocks noChangeArrowheads="1"/>
          </p:cNvSpPr>
          <p:nvPr/>
        </p:nvSpPr>
        <p:spPr bwMode="auto">
          <a:xfrm>
            <a:off x="1692275" y="1557338"/>
            <a:ext cx="1584325" cy="215900"/>
          </a:xfrm>
          <a:prstGeom prst="ellipse">
            <a:avLst/>
          </a:prstGeom>
          <a:noFill/>
          <a:ln w="38100">
            <a:solidFill>
              <a:srgbClr val="FF0066"/>
            </a:solidFill>
            <a:round/>
            <a:headEnd/>
            <a:tailEnd/>
          </a:ln>
        </p:spPr>
        <p:txBody>
          <a:bodyPr wrap="none" anchor="ctr"/>
          <a:lstStyle/>
          <a:p>
            <a:endParaRPr lang="en-US"/>
          </a:p>
        </p:txBody>
      </p:sp>
      <p:sp>
        <p:nvSpPr>
          <p:cNvPr id="74757" name="Oval 5"/>
          <p:cNvSpPr>
            <a:spLocks noChangeArrowheads="1"/>
          </p:cNvSpPr>
          <p:nvPr/>
        </p:nvSpPr>
        <p:spPr bwMode="auto">
          <a:xfrm>
            <a:off x="5724525" y="692150"/>
            <a:ext cx="863600" cy="215900"/>
          </a:xfrm>
          <a:prstGeom prst="ellipse">
            <a:avLst/>
          </a:prstGeom>
          <a:noFill/>
          <a:ln w="38100">
            <a:solidFill>
              <a:srgbClr val="FF0066"/>
            </a:solidFill>
            <a:round/>
            <a:headEnd/>
            <a:tailEnd/>
          </a:ln>
        </p:spPr>
        <p:txBody>
          <a:bodyPr wrap="none" anchor="ctr"/>
          <a:lstStyle/>
          <a:p>
            <a:endParaRPr lang="en-US"/>
          </a:p>
        </p:txBody>
      </p:sp>
      <p:sp>
        <p:nvSpPr>
          <p:cNvPr id="74758" name="Oval 6"/>
          <p:cNvSpPr>
            <a:spLocks noChangeArrowheads="1"/>
          </p:cNvSpPr>
          <p:nvPr/>
        </p:nvSpPr>
        <p:spPr bwMode="auto">
          <a:xfrm>
            <a:off x="8101013" y="765175"/>
            <a:ext cx="431800" cy="215900"/>
          </a:xfrm>
          <a:prstGeom prst="ellipse">
            <a:avLst/>
          </a:prstGeom>
          <a:noFill/>
          <a:ln w="38100">
            <a:solidFill>
              <a:srgbClr val="FF0066"/>
            </a:solidFill>
            <a:round/>
            <a:headEnd/>
            <a:tailEnd/>
          </a:ln>
        </p:spPr>
        <p:txBody>
          <a:bodyPr wrap="none" anchor="ctr"/>
          <a:lstStyle/>
          <a:p>
            <a:endParaRPr lang="en-US"/>
          </a:p>
        </p:txBody>
      </p:sp>
      <p:sp>
        <p:nvSpPr>
          <p:cNvPr id="74759" name="Oval 7"/>
          <p:cNvSpPr>
            <a:spLocks noChangeArrowheads="1"/>
          </p:cNvSpPr>
          <p:nvPr/>
        </p:nvSpPr>
        <p:spPr bwMode="auto">
          <a:xfrm>
            <a:off x="8172450" y="1700213"/>
            <a:ext cx="650875" cy="215900"/>
          </a:xfrm>
          <a:prstGeom prst="ellipse">
            <a:avLst/>
          </a:prstGeom>
          <a:noFill/>
          <a:ln w="38100">
            <a:solidFill>
              <a:srgbClr val="FF0066"/>
            </a:solidFill>
            <a:round/>
            <a:headEnd/>
            <a:tailEnd/>
          </a:ln>
        </p:spPr>
        <p:txBody>
          <a:bodyPr wrap="none" anchor="ctr"/>
          <a:lstStyle/>
          <a:p>
            <a:endParaRPr lang="en-US"/>
          </a:p>
        </p:txBody>
      </p:sp>
      <p:sp>
        <p:nvSpPr>
          <p:cNvPr id="74760" name="Oval 8"/>
          <p:cNvSpPr>
            <a:spLocks noChangeArrowheads="1"/>
          </p:cNvSpPr>
          <p:nvPr/>
        </p:nvSpPr>
        <p:spPr bwMode="auto">
          <a:xfrm>
            <a:off x="7092950" y="4076700"/>
            <a:ext cx="431800" cy="215900"/>
          </a:xfrm>
          <a:prstGeom prst="ellipse">
            <a:avLst/>
          </a:prstGeom>
          <a:noFill/>
          <a:ln w="38100">
            <a:solidFill>
              <a:srgbClr val="FF0066"/>
            </a:solidFill>
            <a:round/>
            <a:headEnd/>
            <a:tailEnd/>
          </a:ln>
        </p:spPr>
        <p:txBody>
          <a:bodyPr wrap="none" anchor="ct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366">
            <a:alpha val="0"/>
          </a:srgbClr>
        </a:solidFill>
        <a:effectLst/>
      </p:bgPr>
    </p:bg>
    <p:spTree>
      <p:nvGrpSpPr>
        <p:cNvPr id="1" name=""/>
        <p:cNvGrpSpPr/>
        <p:nvPr/>
      </p:nvGrpSpPr>
      <p:grpSpPr>
        <a:xfrm>
          <a:off x="0" y="0"/>
          <a:ext cx="0" cy="0"/>
          <a:chOff x="0" y="0"/>
          <a:chExt cx="0" cy="0"/>
        </a:xfrm>
      </p:grpSpPr>
      <p:graphicFrame>
        <p:nvGraphicFramePr>
          <p:cNvPr id="2" name="Táblázat 1"/>
          <p:cNvGraphicFramePr>
            <a:graphicFrameLocks noGrp="1"/>
          </p:cNvGraphicFramePr>
          <p:nvPr/>
        </p:nvGraphicFramePr>
        <p:xfrm>
          <a:off x="251520" y="1268760"/>
          <a:ext cx="3240360" cy="2197100"/>
        </p:xfrm>
        <a:graphic>
          <a:graphicData uri="http://schemas.openxmlformats.org/drawingml/2006/table">
            <a:tbl>
              <a:tblPr/>
              <a:tblGrid>
                <a:gridCol w="3240360">
                  <a:extLst>
                    <a:ext uri="{9D8B030D-6E8A-4147-A177-3AD203B41FA5}">
                      <a16:colId xmlns:a16="http://schemas.microsoft.com/office/drawing/2014/main" val="20000"/>
                    </a:ext>
                  </a:extLst>
                </a:gridCol>
              </a:tblGrid>
              <a:tr h="1224136">
                <a:tc>
                  <a:txBody>
                    <a:bodyPr/>
                    <a:lstStyle/>
                    <a:p>
                      <a:pPr algn="just"/>
                      <a:r>
                        <a:rPr lang="en-US" sz="1400" dirty="0">
                          <a:solidFill>
                            <a:srgbClr val="003366"/>
                          </a:solidFill>
                          <a:latin typeface="Calibri" pitchFamily="34" charset="0"/>
                        </a:rPr>
                        <a:t>Formation of the primitive streak also defines for the first time all major </a:t>
                      </a:r>
                      <a:r>
                        <a:rPr lang="en-US" sz="1400" b="1" dirty="0">
                          <a:solidFill>
                            <a:srgbClr val="003366"/>
                          </a:solidFill>
                          <a:latin typeface="Calibri" pitchFamily="34" charset="0"/>
                        </a:rPr>
                        <a:t>body axes.</a:t>
                      </a:r>
                      <a:r>
                        <a:rPr lang="en-US" sz="1400" dirty="0">
                          <a:solidFill>
                            <a:srgbClr val="003366"/>
                          </a:solidFill>
                          <a:latin typeface="Calibri" pitchFamily="34" charset="0"/>
                        </a:rPr>
                        <a:t> These consist of the </a:t>
                      </a:r>
                      <a:r>
                        <a:rPr lang="en-US" sz="1400" b="1" dirty="0">
                          <a:solidFill>
                            <a:srgbClr val="003366"/>
                          </a:solidFill>
                          <a:latin typeface="Calibri" pitchFamily="34" charset="0"/>
                        </a:rPr>
                        <a:t>cranial-caudal</a:t>
                      </a:r>
                      <a:r>
                        <a:rPr lang="en-US" sz="1400" dirty="0">
                          <a:solidFill>
                            <a:srgbClr val="003366"/>
                          </a:solidFill>
                          <a:latin typeface="Calibri" pitchFamily="34" charset="0"/>
                        </a:rPr>
                        <a:t>(or head-tail) </a:t>
                      </a:r>
                      <a:r>
                        <a:rPr lang="en-US" sz="1400" b="1" dirty="0">
                          <a:solidFill>
                            <a:srgbClr val="003366"/>
                          </a:solidFill>
                          <a:latin typeface="Calibri" pitchFamily="34" charset="0"/>
                        </a:rPr>
                        <a:t>axis, dorsal-ventral</a:t>
                      </a:r>
                      <a:r>
                        <a:rPr lang="en-US" sz="1400" dirty="0">
                          <a:solidFill>
                            <a:srgbClr val="003366"/>
                          </a:solidFill>
                          <a:latin typeface="Calibri" pitchFamily="34" charset="0"/>
                        </a:rPr>
                        <a:t> (or back-belly) </a:t>
                      </a:r>
                      <a:r>
                        <a:rPr lang="en-US" sz="1400" b="1" dirty="0">
                          <a:solidFill>
                            <a:srgbClr val="003366"/>
                          </a:solidFill>
                          <a:latin typeface="Calibri" pitchFamily="34" charset="0"/>
                        </a:rPr>
                        <a:t>axis</a:t>
                      </a:r>
                      <a:r>
                        <a:rPr lang="en-US" sz="1400" dirty="0">
                          <a:solidFill>
                            <a:srgbClr val="003366"/>
                          </a:solidFill>
                          <a:latin typeface="Calibri" pitchFamily="34" charset="0"/>
                        </a:rPr>
                        <a:t>, the </a:t>
                      </a:r>
                      <a:r>
                        <a:rPr lang="en-US" sz="1400" b="1" dirty="0">
                          <a:solidFill>
                            <a:srgbClr val="003366"/>
                          </a:solidFill>
                          <a:latin typeface="Calibri" pitchFamily="34" charset="0"/>
                        </a:rPr>
                        <a:t>medial-lateral axis</a:t>
                      </a:r>
                      <a:r>
                        <a:rPr lang="en-US" sz="1400" dirty="0">
                          <a:solidFill>
                            <a:srgbClr val="003366"/>
                          </a:solidFill>
                          <a:latin typeface="Calibri" pitchFamily="34" charset="0"/>
                        </a:rPr>
                        <a:t> and the </a:t>
                      </a:r>
                      <a:r>
                        <a:rPr lang="en-US" sz="1400" b="1" dirty="0">
                          <a:solidFill>
                            <a:srgbClr val="003366"/>
                          </a:solidFill>
                          <a:latin typeface="Calibri" pitchFamily="34" charset="0"/>
                        </a:rPr>
                        <a:t>left-right axis</a:t>
                      </a:r>
                      <a:r>
                        <a:rPr lang="en-US" sz="1400" dirty="0">
                          <a:solidFill>
                            <a:srgbClr val="003366"/>
                          </a:solidFill>
                          <a:latin typeface="Calibri" pitchFamily="34" charset="0"/>
                        </a:rPr>
                        <a:t>. Before the flat embryonic disc folds up into a three-dimensional tube-within-a-tube body plan, these axes remain incompletely delimited</a:t>
                      </a:r>
                      <a:r>
                        <a:rPr lang="hu-HU" sz="1400" dirty="0">
                          <a:solidFill>
                            <a:srgbClr val="003366"/>
                          </a:solidFill>
                          <a:latin typeface="Calibri" pitchFamily="34" charset="0"/>
                        </a:rPr>
                        <a:t>.</a:t>
                      </a:r>
                      <a:endParaRPr lang="en-US" sz="1400" dirty="0">
                        <a:solidFill>
                          <a:srgbClr val="003366"/>
                        </a:solidFill>
                        <a:latin typeface="Calibri" pitchFamily="34" charset="0"/>
                      </a:endParaRPr>
                    </a:p>
                  </a:txBody>
                  <a:tcPr marL="63500" marR="63500" marT="0" marB="63500" anchor="ctr">
                    <a:lnL>
                      <a:noFill/>
                    </a:lnL>
                    <a:lnR>
                      <a:noFill/>
                    </a:lnR>
                    <a:lnT>
                      <a:noFill/>
                    </a:lnT>
                    <a:lnB>
                      <a:noFill/>
                    </a:lnB>
                    <a:noFill/>
                  </a:tcPr>
                </a:tc>
                <a:extLst>
                  <a:ext uri="{0D108BD9-81ED-4DB2-BD59-A6C34878D82A}">
                    <a16:rowId xmlns:a16="http://schemas.microsoft.com/office/drawing/2014/main" val="10000"/>
                  </a:ext>
                </a:extLst>
              </a:tr>
            </a:tbl>
          </a:graphicData>
        </a:graphic>
      </p:graphicFrame>
      <p:graphicFrame>
        <p:nvGraphicFramePr>
          <p:cNvPr id="3" name="Táblázat 2"/>
          <p:cNvGraphicFramePr>
            <a:graphicFrameLocks noGrp="1"/>
          </p:cNvGraphicFramePr>
          <p:nvPr/>
        </p:nvGraphicFramePr>
        <p:xfrm>
          <a:off x="179512" y="4777060"/>
          <a:ext cx="8691407" cy="1892300"/>
        </p:xfrm>
        <a:graphic>
          <a:graphicData uri="http://schemas.openxmlformats.org/drawingml/2006/table">
            <a:tbl>
              <a:tblPr/>
              <a:tblGrid>
                <a:gridCol w="8691407">
                  <a:extLst>
                    <a:ext uri="{9D8B030D-6E8A-4147-A177-3AD203B41FA5}">
                      <a16:colId xmlns:a16="http://schemas.microsoft.com/office/drawing/2014/main" val="20000"/>
                    </a:ext>
                  </a:extLst>
                </a:gridCol>
              </a:tblGrid>
              <a:tr h="0">
                <a:tc>
                  <a:txBody>
                    <a:bodyPr/>
                    <a:lstStyle/>
                    <a:p>
                      <a:pPr algn="just"/>
                      <a:r>
                        <a:rPr lang="en-US" sz="1200" dirty="0">
                          <a:solidFill>
                            <a:srgbClr val="003366"/>
                          </a:solidFill>
                          <a:latin typeface="Calibri" pitchFamily="34" charset="0"/>
                        </a:rPr>
                        <a:t>As </a:t>
                      </a:r>
                      <a:r>
                        <a:rPr lang="en-US" sz="1200" dirty="0" err="1">
                          <a:solidFill>
                            <a:srgbClr val="003366"/>
                          </a:solidFill>
                          <a:latin typeface="Calibri" pitchFamily="34" charset="0"/>
                        </a:rPr>
                        <a:t>gastrulation</a:t>
                      </a:r>
                      <a:r>
                        <a:rPr lang="en-US" sz="1200" dirty="0">
                          <a:solidFill>
                            <a:srgbClr val="003366"/>
                          </a:solidFill>
                          <a:latin typeface="Calibri" pitchFamily="34" charset="0"/>
                        </a:rPr>
                        <a:t> converts the </a:t>
                      </a:r>
                      <a:r>
                        <a:rPr lang="en-US" sz="1200" dirty="0" err="1">
                          <a:solidFill>
                            <a:srgbClr val="003366"/>
                          </a:solidFill>
                          <a:latin typeface="Calibri" pitchFamily="34" charset="0"/>
                        </a:rPr>
                        <a:t>bilaminar</a:t>
                      </a:r>
                      <a:r>
                        <a:rPr lang="en-US" sz="1200" dirty="0">
                          <a:solidFill>
                            <a:srgbClr val="003366"/>
                          </a:solidFill>
                          <a:latin typeface="Calibri" pitchFamily="34" charset="0"/>
                        </a:rPr>
                        <a:t> embryonic disc into a </a:t>
                      </a:r>
                      <a:r>
                        <a:rPr lang="en-US" sz="1200" b="1" dirty="0" err="1">
                          <a:solidFill>
                            <a:srgbClr val="003366"/>
                          </a:solidFill>
                          <a:latin typeface="Calibri" pitchFamily="34" charset="0"/>
                        </a:rPr>
                        <a:t>trilaminar</a:t>
                      </a:r>
                      <a:r>
                        <a:rPr lang="en-US" sz="1200" b="1" dirty="0">
                          <a:solidFill>
                            <a:srgbClr val="003366"/>
                          </a:solidFill>
                          <a:latin typeface="Calibri" pitchFamily="34" charset="0"/>
                        </a:rPr>
                        <a:t> embryonic disc</a:t>
                      </a:r>
                      <a:r>
                        <a:rPr lang="en-US" sz="1200" dirty="0">
                          <a:solidFill>
                            <a:srgbClr val="003366"/>
                          </a:solidFill>
                          <a:latin typeface="Calibri" pitchFamily="34" charset="0"/>
                        </a:rPr>
                        <a:t>, it brings subpopulations of cells into proximity so that they can undergo inductive interactions to pattern layers and specify new cell types. The first cells to move through the primitive streak and contribute to the </a:t>
                      </a:r>
                      <a:r>
                        <a:rPr lang="en-US" sz="1200" dirty="0" err="1">
                          <a:solidFill>
                            <a:srgbClr val="003366"/>
                          </a:solidFill>
                          <a:latin typeface="Calibri" pitchFamily="34" charset="0"/>
                        </a:rPr>
                        <a:t>intraembryonic</a:t>
                      </a:r>
                      <a:r>
                        <a:rPr lang="en-US" sz="1200" dirty="0">
                          <a:solidFill>
                            <a:srgbClr val="003366"/>
                          </a:solidFill>
                          <a:latin typeface="Calibri" pitchFamily="34" charset="0"/>
                        </a:rPr>
                        <a:t> mesoderm migrate bilaterally and cranially to form the </a:t>
                      </a:r>
                      <a:r>
                        <a:rPr lang="en-US" sz="1200" b="1" dirty="0" err="1">
                          <a:solidFill>
                            <a:srgbClr val="003366"/>
                          </a:solidFill>
                          <a:latin typeface="Calibri" pitchFamily="34" charset="0"/>
                        </a:rPr>
                        <a:t>cardiogenic</a:t>
                      </a:r>
                      <a:r>
                        <a:rPr lang="en-US" sz="1200" b="1" dirty="0">
                          <a:solidFill>
                            <a:srgbClr val="003366"/>
                          </a:solidFill>
                          <a:latin typeface="Calibri" pitchFamily="34" charset="0"/>
                        </a:rPr>
                        <a:t> mesoderm</a:t>
                      </a:r>
                      <a:r>
                        <a:rPr lang="en-US" sz="1200" dirty="0">
                          <a:solidFill>
                            <a:srgbClr val="003366"/>
                          </a:solidFill>
                          <a:latin typeface="Calibri" pitchFamily="34" charset="0"/>
                        </a:rPr>
                        <a:t>. Somewhat later in development, a longitudinal thick-walled tube of mesoderm extends cranially in the midline from the primitive node; this structure, the </a:t>
                      </a:r>
                      <a:r>
                        <a:rPr lang="en-US" sz="1200" b="1" dirty="0" err="1">
                          <a:solidFill>
                            <a:srgbClr val="003366"/>
                          </a:solidFill>
                          <a:latin typeface="Calibri" pitchFamily="34" charset="0"/>
                        </a:rPr>
                        <a:t>notochordal</a:t>
                      </a:r>
                      <a:r>
                        <a:rPr lang="en-US" sz="1200" b="1" dirty="0">
                          <a:solidFill>
                            <a:srgbClr val="003366"/>
                          </a:solidFill>
                          <a:latin typeface="Calibri" pitchFamily="34" charset="0"/>
                        </a:rPr>
                        <a:t> process</a:t>
                      </a:r>
                      <a:r>
                        <a:rPr lang="en-US" sz="1200" dirty="0">
                          <a:solidFill>
                            <a:srgbClr val="003366"/>
                          </a:solidFill>
                          <a:latin typeface="Calibri" pitchFamily="34" charset="0"/>
                        </a:rPr>
                        <a:t>, is the rudiment of the </a:t>
                      </a:r>
                      <a:r>
                        <a:rPr lang="en-US" sz="1200" b="1" dirty="0">
                          <a:solidFill>
                            <a:srgbClr val="003366"/>
                          </a:solidFill>
                          <a:latin typeface="Calibri" pitchFamily="34" charset="0"/>
                        </a:rPr>
                        <a:t>notochord</a:t>
                      </a:r>
                      <a:r>
                        <a:rPr lang="en-US" sz="1200" dirty="0">
                          <a:solidFill>
                            <a:srgbClr val="003366"/>
                          </a:solidFill>
                          <a:latin typeface="Calibri" pitchFamily="34" charset="0"/>
                        </a:rPr>
                        <a:t>. Migrating bilaterally from the primitive streak and then cranially, just lateral to the </a:t>
                      </a:r>
                      <a:r>
                        <a:rPr lang="en-US" sz="1200" dirty="0" err="1">
                          <a:solidFill>
                            <a:srgbClr val="003366"/>
                          </a:solidFill>
                          <a:latin typeface="Calibri" pitchFamily="34" charset="0"/>
                        </a:rPr>
                        <a:t>notochordal</a:t>
                      </a:r>
                      <a:r>
                        <a:rPr lang="en-US" sz="1200" dirty="0">
                          <a:solidFill>
                            <a:srgbClr val="003366"/>
                          </a:solidFill>
                          <a:latin typeface="Calibri" pitchFamily="34" charset="0"/>
                        </a:rPr>
                        <a:t> process, are cells that contribute to the </a:t>
                      </a:r>
                      <a:r>
                        <a:rPr lang="en-US" sz="1200" b="1" dirty="0">
                          <a:solidFill>
                            <a:srgbClr val="003366"/>
                          </a:solidFill>
                          <a:latin typeface="Calibri" pitchFamily="34" charset="0"/>
                        </a:rPr>
                        <a:t>paraxial mesoderm</a:t>
                      </a:r>
                      <a:r>
                        <a:rPr lang="en-US" sz="1200" dirty="0">
                          <a:solidFill>
                            <a:srgbClr val="003366"/>
                          </a:solidFill>
                          <a:latin typeface="Calibri" pitchFamily="34" charset="0"/>
                        </a:rPr>
                        <a:t>. In the future head region, paraxial mesoderm forms the </a:t>
                      </a:r>
                      <a:r>
                        <a:rPr lang="en-US" sz="1200" b="1" dirty="0">
                          <a:solidFill>
                            <a:srgbClr val="003366"/>
                          </a:solidFill>
                          <a:latin typeface="Calibri" pitchFamily="34" charset="0"/>
                        </a:rPr>
                        <a:t>head mesoderm</a:t>
                      </a:r>
                      <a:r>
                        <a:rPr lang="en-US" sz="1200" dirty="0">
                          <a:solidFill>
                            <a:srgbClr val="003366"/>
                          </a:solidFill>
                          <a:latin typeface="Calibri" pitchFamily="34" charset="0"/>
                        </a:rPr>
                        <a:t>. In the future trunk region, paraxial mesoderm forms the </a:t>
                      </a:r>
                      <a:r>
                        <a:rPr lang="en-US" sz="1200" b="1" dirty="0" err="1">
                          <a:solidFill>
                            <a:srgbClr val="003366"/>
                          </a:solidFill>
                          <a:latin typeface="Calibri" pitchFamily="34" charset="0"/>
                        </a:rPr>
                        <a:t>somites</a:t>
                      </a:r>
                      <a:r>
                        <a:rPr lang="en-US" sz="1200" dirty="0">
                          <a:solidFill>
                            <a:srgbClr val="003366"/>
                          </a:solidFill>
                          <a:latin typeface="Calibri" pitchFamily="34" charset="0"/>
                        </a:rPr>
                        <a:t>, a series of segmental </a:t>
                      </a:r>
                      <a:r>
                        <a:rPr lang="en-US" sz="1200" dirty="0" err="1">
                          <a:solidFill>
                            <a:srgbClr val="003366"/>
                          </a:solidFill>
                          <a:latin typeface="Calibri" pitchFamily="34" charset="0"/>
                        </a:rPr>
                        <a:t>blocklike</a:t>
                      </a:r>
                      <a:r>
                        <a:rPr lang="en-US" sz="1200" dirty="0">
                          <a:solidFill>
                            <a:srgbClr val="003366"/>
                          </a:solidFill>
                          <a:latin typeface="Calibri" pitchFamily="34" charset="0"/>
                        </a:rPr>
                        <a:t> </a:t>
                      </a:r>
                      <a:r>
                        <a:rPr lang="en-US" sz="1200" dirty="0" err="1">
                          <a:solidFill>
                            <a:srgbClr val="003366"/>
                          </a:solidFill>
                          <a:latin typeface="Calibri" pitchFamily="34" charset="0"/>
                        </a:rPr>
                        <a:t>mesodermal</a:t>
                      </a:r>
                      <a:r>
                        <a:rPr lang="en-US" sz="1200" dirty="0">
                          <a:solidFill>
                            <a:srgbClr val="003366"/>
                          </a:solidFill>
                          <a:latin typeface="Calibri" pitchFamily="34" charset="0"/>
                        </a:rPr>
                        <a:t> condensations. Two other areas of </a:t>
                      </a:r>
                      <a:r>
                        <a:rPr lang="en-US" sz="1200" dirty="0" err="1">
                          <a:solidFill>
                            <a:srgbClr val="003366"/>
                          </a:solidFill>
                          <a:latin typeface="Calibri" pitchFamily="34" charset="0"/>
                        </a:rPr>
                        <a:t>intraembryonic</a:t>
                      </a:r>
                      <a:r>
                        <a:rPr lang="en-US" sz="1200" dirty="0">
                          <a:solidFill>
                            <a:srgbClr val="003366"/>
                          </a:solidFill>
                          <a:latin typeface="Calibri" pitchFamily="34" charset="0"/>
                        </a:rPr>
                        <a:t> mesoderm form from the primitive streak during </a:t>
                      </a:r>
                      <a:r>
                        <a:rPr lang="en-US" sz="1200" dirty="0" err="1">
                          <a:solidFill>
                            <a:srgbClr val="003366"/>
                          </a:solidFill>
                          <a:latin typeface="Calibri" pitchFamily="34" charset="0"/>
                        </a:rPr>
                        <a:t>gastrulation</a:t>
                      </a:r>
                      <a:r>
                        <a:rPr lang="en-US" sz="1200" dirty="0">
                          <a:solidFill>
                            <a:srgbClr val="003366"/>
                          </a:solidFill>
                          <a:latin typeface="Calibri" pitchFamily="34" charset="0"/>
                        </a:rPr>
                        <a:t>: the </a:t>
                      </a:r>
                      <a:r>
                        <a:rPr lang="en-US" sz="1200" b="1" dirty="0">
                          <a:solidFill>
                            <a:srgbClr val="003366"/>
                          </a:solidFill>
                          <a:latin typeface="Calibri" pitchFamily="34" charset="0"/>
                        </a:rPr>
                        <a:t>intermediate mesoderm</a:t>
                      </a:r>
                      <a:r>
                        <a:rPr lang="en-US" sz="1200" dirty="0">
                          <a:solidFill>
                            <a:srgbClr val="003366"/>
                          </a:solidFill>
                          <a:latin typeface="Calibri" pitchFamily="34" charset="0"/>
                        </a:rPr>
                        <a:t> and </a:t>
                      </a:r>
                      <a:r>
                        <a:rPr lang="en-US" sz="1200" b="1" dirty="0">
                          <a:solidFill>
                            <a:srgbClr val="003366"/>
                          </a:solidFill>
                          <a:latin typeface="Calibri" pitchFamily="34" charset="0"/>
                        </a:rPr>
                        <a:t>lateral plate mesoderm</a:t>
                      </a:r>
                      <a:r>
                        <a:rPr lang="en-US" sz="1200" dirty="0">
                          <a:solidFill>
                            <a:srgbClr val="003366"/>
                          </a:solidFill>
                          <a:latin typeface="Calibri" pitchFamily="34" charset="0"/>
                        </a:rPr>
                        <a:t>. The intermediate mesoderm contributes to the </a:t>
                      </a:r>
                      <a:r>
                        <a:rPr lang="en-US" sz="1200" dirty="0" err="1">
                          <a:solidFill>
                            <a:srgbClr val="003366"/>
                          </a:solidFill>
                          <a:latin typeface="Calibri" pitchFamily="34" charset="0"/>
                        </a:rPr>
                        <a:t>urogenital</a:t>
                      </a:r>
                      <a:r>
                        <a:rPr lang="en-US" sz="1200" dirty="0">
                          <a:solidFill>
                            <a:srgbClr val="003366"/>
                          </a:solidFill>
                          <a:latin typeface="Calibri" pitchFamily="34" charset="0"/>
                        </a:rPr>
                        <a:t> system, and the lateral plate mesoderm contributes to the body wall and the wall of the gut (gastrointestinal system).</a:t>
                      </a:r>
                    </a:p>
                  </a:txBody>
                  <a:tcPr marL="63500" marR="63500" marT="0" marB="63500" anchor="ctr">
                    <a:lnL>
                      <a:noFill/>
                    </a:lnL>
                    <a:lnR>
                      <a:noFill/>
                    </a:lnR>
                    <a:lnT>
                      <a:noFill/>
                    </a:lnT>
                    <a:lnB>
                      <a:noFill/>
                    </a:lnB>
                    <a:noFill/>
                  </a:tcPr>
                </a:tc>
                <a:extLst>
                  <a:ext uri="{0D108BD9-81ED-4DB2-BD59-A6C34878D82A}">
                    <a16:rowId xmlns:a16="http://schemas.microsoft.com/office/drawing/2014/main" val="10000"/>
                  </a:ext>
                </a:extLst>
              </a:tr>
            </a:tbl>
          </a:graphicData>
        </a:graphic>
      </p:graphicFrame>
      <p:sp>
        <p:nvSpPr>
          <p:cNvPr id="5" name="Szövegdoboz 4"/>
          <p:cNvSpPr txBox="1"/>
          <p:nvPr/>
        </p:nvSpPr>
        <p:spPr>
          <a:xfrm>
            <a:off x="539552" y="364014"/>
            <a:ext cx="1726819" cy="461665"/>
          </a:xfrm>
          <a:prstGeom prst="rect">
            <a:avLst/>
          </a:prstGeom>
          <a:noFill/>
          <a:ln w="6350">
            <a:noFill/>
          </a:ln>
        </p:spPr>
        <p:txBody>
          <a:bodyPr wrap="none" rtlCol="0">
            <a:spAutoFit/>
          </a:bodyPr>
          <a:lstStyle/>
          <a:p>
            <a:r>
              <a:rPr lang="hu-HU" sz="2400" dirty="0" err="1">
                <a:solidFill>
                  <a:srgbClr val="003366"/>
                </a:solidFill>
                <a:latin typeface="Calibri" pitchFamily="34" charset="0"/>
              </a:rPr>
              <a:t>Gastrulation</a:t>
            </a:r>
            <a:endParaRPr lang="hu-HU" sz="2400" dirty="0">
              <a:solidFill>
                <a:srgbClr val="003366"/>
              </a:solidFill>
              <a:latin typeface="Calibri" pitchFamily="34" charset="0"/>
            </a:endParaRPr>
          </a:p>
        </p:txBody>
      </p:sp>
      <p:pic>
        <p:nvPicPr>
          <p:cNvPr id="6" name="Picture 2" descr="P:\könyvek\allimages larsen\F9780443068119-003-f00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60032" y="230700"/>
            <a:ext cx="3741453" cy="440912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3366">
            <a:alpha val="0"/>
          </a:srgbClr>
        </a:solidFill>
        <a:effectLst/>
      </p:bgPr>
    </p:bg>
    <p:spTree>
      <p:nvGrpSpPr>
        <p:cNvPr id="1" name=""/>
        <p:cNvGrpSpPr/>
        <p:nvPr/>
      </p:nvGrpSpPr>
      <p:grpSpPr>
        <a:xfrm>
          <a:off x="0" y="0"/>
          <a:ext cx="0" cy="0"/>
          <a:chOff x="0" y="0"/>
          <a:chExt cx="0" cy="0"/>
        </a:xfrm>
      </p:grpSpPr>
      <p:sp>
        <p:nvSpPr>
          <p:cNvPr id="2" name="Szövegdoboz 1"/>
          <p:cNvSpPr txBox="1"/>
          <p:nvPr/>
        </p:nvSpPr>
        <p:spPr>
          <a:xfrm>
            <a:off x="3729388" y="2893586"/>
            <a:ext cx="1769587" cy="523220"/>
          </a:xfrm>
          <a:prstGeom prst="rect">
            <a:avLst/>
          </a:prstGeom>
          <a:noFill/>
        </p:spPr>
        <p:txBody>
          <a:bodyPr wrap="none" rtlCol="0">
            <a:spAutoFit/>
          </a:bodyPr>
          <a:lstStyle/>
          <a:p>
            <a:r>
              <a:rPr lang="hu-HU" sz="2800" dirty="0">
                <a:solidFill>
                  <a:srgbClr val="003366"/>
                </a:solidFill>
                <a:latin typeface="Calibri" pitchFamily="34" charset="0"/>
              </a:rPr>
              <a:t>SUMMARY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3366">
            <a:alpha val="0"/>
          </a:srgbClr>
        </a:soli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07950" y="1341438"/>
            <a:ext cx="8821738" cy="3662541"/>
          </a:xfrm>
          <a:prstGeom prst="rect">
            <a:avLst/>
          </a:prstGeom>
          <a:noFill/>
          <a:ln w="9525">
            <a:noFill/>
            <a:miter lim="800000"/>
            <a:headEnd/>
            <a:tailEnd/>
          </a:ln>
        </p:spPr>
        <p:txBody>
          <a:bodyPr>
            <a:spAutoFit/>
          </a:bodyPr>
          <a:lstStyle/>
          <a:p>
            <a:pPr algn="ctr" eaLnBrk="0" hangingPunct="0"/>
            <a:r>
              <a:rPr lang="hu-HU" sz="2400" dirty="0" err="1">
                <a:solidFill>
                  <a:schemeClr val="accent2"/>
                </a:solidFill>
                <a:latin typeface="Calibri" pitchFamily="34" charset="0"/>
              </a:rPr>
              <a:t>Positional</a:t>
            </a:r>
            <a:r>
              <a:rPr lang="hu-HU" sz="2400" dirty="0">
                <a:solidFill>
                  <a:schemeClr val="accent2"/>
                </a:solidFill>
                <a:latin typeface="Calibri" pitchFamily="34" charset="0"/>
              </a:rPr>
              <a:t> </a:t>
            </a:r>
            <a:r>
              <a:rPr lang="hu-HU" sz="2400" dirty="0" err="1">
                <a:solidFill>
                  <a:schemeClr val="accent2"/>
                </a:solidFill>
                <a:latin typeface="Calibri" pitchFamily="34" charset="0"/>
              </a:rPr>
              <a:t>information</a:t>
            </a:r>
            <a:r>
              <a:rPr lang="hu-HU" sz="2400" dirty="0">
                <a:solidFill>
                  <a:schemeClr val="accent2"/>
                </a:solidFill>
                <a:latin typeface="Calibri" pitchFamily="34" charset="0"/>
              </a:rPr>
              <a:t> </a:t>
            </a:r>
            <a:r>
              <a:rPr lang="hu-HU" sz="2400" dirty="0" err="1">
                <a:solidFill>
                  <a:schemeClr val="accent2"/>
                </a:solidFill>
                <a:latin typeface="Calibri" pitchFamily="34" charset="0"/>
              </a:rPr>
              <a:t>patterns</a:t>
            </a:r>
            <a:r>
              <a:rPr lang="hu-HU" sz="2400" dirty="0">
                <a:solidFill>
                  <a:schemeClr val="accent2"/>
                </a:solidFill>
                <a:latin typeface="Calibri" pitchFamily="34" charset="0"/>
              </a:rPr>
              <a:t> </a:t>
            </a:r>
            <a:r>
              <a:rPr lang="hu-HU" sz="2400" dirty="0" err="1">
                <a:solidFill>
                  <a:schemeClr val="accent2"/>
                </a:solidFill>
                <a:latin typeface="Calibri" pitchFamily="34" charset="0"/>
              </a:rPr>
              <a:t>neural</a:t>
            </a:r>
            <a:r>
              <a:rPr lang="hu-HU" sz="2400" dirty="0">
                <a:solidFill>
                  <a:schemeClr val="accent2"/>
                </a:solidFill>
                <a:latin typeface="Calibri" pitchFamily="34" charset="0"/>
              </a:rPr>
              <a:t> </a:t>
            </a:r>
            <a:r>
              <a:rPr lang="hu-HU" sz="2400" dirty="0" err="1">
                <a:solidFill>
                  <a:schemeClr val="accent2"/>
                </a:solidFill>
                <a:latin typeface="Calibri" pitchFamily="34" charset="0"/>
              </a:rPr>
              <a:t>plate</a:t>
            </a:r>
            <a:r>
              <a:rPr lang="hu-HU" sz="2400" dirty="0">
                <a:solidFill>
                  <a:schemeClr val="accent2"/>
                </a:solidFill>
                <a:latin typeface="Calibri" pitchFamily="34" charset="0"/>
              </a:rPr>
              <a:t> and </a:t>
            </a:r>
            <a:r>
              <a:rPr lang="hu-HU" sz="2400" dirty="0" err="1">
                <a:solidFill>
                  <a:schemeClr val="accent2"/>
                </a:solidFill>
                <a:latin typeface="Calibri" pitchFamily="34" charset="0"/>
              </a:rPr>
              <a:t>tube</a:t>
            </a:r>
            <a:endParaRPr lang="hu-HU" sz="2400" dirty="0">
              <a:solidFill>
                <a:schemeClr val="accent2"/>
              </a:solidFill>
              <a:latin typeface="Calibri" pitchFamily="34" charset="0"/>
            </a:endParaRPr>
          </a:p>
          <a:p>
            <a:pPr algn="ctr" eaLnBrk="0" hangingPunct="0"/>
            <a:endParaRPr lang="hu-HU" sz="2400" dirty="0">
              <a:solidFill>
                <a:schemeClr val="accent2"/>
              </a:solidFill>
              <a:latin typeface="Calibri" pitchFamily="34" charset="0"/>
            </a:endParaRPr>
          </a:p>
          <a:p>
            <a:pPr algn="just" eaLnBrk="0" hangingPunct="0"/>
            <a:endParaRPr lang="hu-HU" sz="2400" dirty="0">
              <a:solidFill>
                <a:schemeClr val="accent2"/>
              </a:solidFill>
              <a:latin typeface="Calibri" pitchFamily="34" charset="0"/>
            </a:endParaRPr>
          </a:p>
          <a:p>
            <a:pPr algn="just" eaLnBrk="0" hangingPunct="0"/>
            <a:r>
              <a:rPr lang="hu-HU" sz="2000" dirty="0" err="1">
                <a:solidFill>
                  <a:schemeClr val="accent2"/>
                </a:solidFill>
                <a:latin typeface="Calibri" pitchFamily="34" charset="0"/>
              </a:rPr>
              <a:t>In</a:t>
            </a:r>
            <a:r>
              <a:rPr lang="hu-HU" sz="2000" dirty="0">
                <a:solidFill>
                  <a:schemeClr val="accent2"/>
                </a:solidFill>
                <a:latin typeface="Calibri" pitchFamily="34" charset="0"/>
              </a:rPr>
              <a:t> </a:t>
            </a:r>
            <a:r>
              <a:rPr lang="hu-HU" sz="2000" dirty="0" err="1">
                <a:solidFill>
                  <a:schemeClr val="accent2"/>
                </a:solidFill>
                <a:latin typeface="Calibri" pitchFamily="34" charset="0"/>
              </a:rPr>
              <a:t>addressing</a:t>
            </a:r>
            <a:r>
              <a:rPr lang="hu-HU" sz="2000" dirty="0">
                <a:solidFill>
                  <a:schemeClr val="accent2"/>
                </a:solidFill>
                <a:latin typeface="Calibri" pitchFamily="34" charset="0"/>
              </a:rPr>
              <a:t> </a:t>
            </a:r>
            <a:r>
              <a:rPr lang="hu-HU" sz="2000" dirty="0" err="1">
                <a:solidFill>
                  <a:schemeClr val="accent2"/>
                </a:solidFill>
                <a:latin typeface="Calibri" pitchFamily="34" charset="0"/>
              </a:rPr>
              <a:t>the</a:t>
            </a:r>
            <a:r>
              <a:rPr lang="hu-HU" sz="2000" dirty="0">
                <a:solidFill>
                  <a:schemeClr val="accent2"/>
                </a:solidFill>
                <a:latin typeface="Calibri" pitchFamily="34" charset="0"/>
              </a:rPr>
              <a:t> </a:t>
            </a:r>
            <a:r>
              <a:rPr lang="hu-HU" sz="2000" dirty="0" err="1">
                <a:solidFill>
                  <a:schemeClr val="accent2"/>
                </a:solidFill>
                <a:latin typeface="Calibri" pitchFamily="34" charset="0"/>
              </a:rPr>
              <a:t>issue</a:t>
            </a:r>
            <a:r>
              <a:rPr lang="hu-HU" sz="2000" dirty="0">
                <a:solidFill>
                  <a:schemeClr val="accent2"/>
                </a:solidFill>
                <a:latin typeface="Calibri" pitchFamily="34" charset="0"/>
              </a:rPr>
              <a:t> of </a:t>
            </a:r>
            <a:r>
              <a:rPr lang="hu-HU" sz="2000" dirty="0" err="1">
                <a:solidFill>
                  <a:schemeClr val="accent2"/>
                </a:solidFill>
                <a:latin typeface="Calibri" pitchFamily="34" charset="0"/>
              </a:rPr>
              <a:t>cell</a:t>
            </a:r>
            <a:r>
              <a:rPr lang="hu-HU" sz="2000" dirty="0">
                <a:solidFill>
                  <a:schemeClr val="accent2"/>
                </a:solidFill>
                <a:latin typeface="Calibri" pitchFamily="34" charset="0"/>
              </a:rPr>
              <a:t> </a:t>
            </a:r>
            <a:r>
              <a:rPr lang="hu-HU" sz="2000" dirty="0" err="1">
                <a:solidFill>
                  <a:schemeClr val="accent2"/>
                </a:solidFill>
                <a:latin typeface="Calibri" pitchFamily="34" charset="0"/>
              </a:rPr>
              <a:t>patterning</a:t>
            </a:r>
            <a:r>
              <a:rPr lang="hu-HU" sz="2000" dirty="0">
                <a:solidFill>
                  <a:schemeClr val="accent2"/>
                </a:solidFill>
                <a:latin typeface="Calibri" pitchFamily="34" charset="0"/>
              </a:rPr>
              <a:t>, </a:t>
            </a:r>
            <a:r>
              <a:rPr lang="hu-HU" sz="2000" dirty="0" err="1">
                <a:solidFill>
                  <a:schemeClr val="accent2"/>
                </a:solidFill>
                <a:latin typeface="Calibri" pitchFamily="34" charset="0"/>
              </a:rPr>
              <a:t>it</a:t>
            </a:r>
            <a:r>
              <a:rPr lang="hu-HU" sz="2000" dirty="0">
                <a:solidFill>
                  <a:schemeClr val="accent2"/>
                </a:solidFill>
                <a:latin typeface="Calibri" pitchFamily="34" charset="0"/>
              </a:rPr>
              <a:t> is </a:t>
            </a:r>
            <a:r>
              <a:rPr lang="hu-HU" sz="2000" dirty="0" err="1">
                <a:solidFill>
                  <a:schemeClr val="accent2"/>
                </a:solidFill>
                <a:latin typeface="Calibri" pitchFamily="34" charset="0"/>
              </a:rPr>
              <a:t>helpful</a:t>
            </a:r>
            <a:r>
              <a:rPr lang="hu-HU" sz="2000" dirty="0">
                <a:solidFill>
                  <a:schemeClr val="accent2"/>
                </a:solidFill>
                <a:latin typeface="Calibri" pitchFamily="34" charset="0"/>
              </a:rPr>
              <a:t> </a:t>
            </a:r>
            <a:r>
              <a:rPr lang="hu-HU" sz="2000" dirty="0" err="1">
                <a:solidFill>
                  <a:schemeClr val="accent2"/>
                </a:solidFill>
                <a:latin typeface="Calibri" pitchFamily="34" charset="0"/>
              </a:rPr>
              <a:t>to</a:t>
            </a:r>
            <a:r>
              <a:rPr lang="hu-HU" sz="2000" dirty="0">
                <a:solidFill>
                  <a:schemeClr val="accent2"/>
                </a:solidFill>
                <a:latin typeface="Calibri" pitchFamily="34" charset="0"/>
              </a:rPr>
              <a:t> </a:t>
            </a:r>
            <a:r>
              <a:rPr lang="hu-HU" sz="2000" dirty="0" err="1">
                <a:solidFill>
                  <a:schemeClr val="accent2"/>
                </a:solidFill>
                <a:latin typeface="Calibri" pitchFamily="34" charset="0"/>
              </a:rPr>
              <a:t>think</a:t>
            </a:r>
            <a:r>
              <a:rPr lang="hu-HU" sz="2000" dirty="0">
                <a:solidFill>
                  <a:schemeClr val="accent2"/>
                </a:solidFill>
                <a:latin typeface="Calibri" pitchFamily="34" charset="0"/>
              </a:rPr>
              <a:t> </a:t>
            </a:r>
            <a:r>
              <a:rPr lang="hu-HU" sz="2000" dirty="0" err="1">
                <a:solidFill>
                  <a:schemeClr val="accent2"/>
                </a:solidFill>
                <a:latin typeface="Calibri" pitchFamily="34" charset="0"/>
              </a:rPr>
              <a:t>in</a:t>
            </a:r>
            <a:r>
              <a:rPr lang="hu-HU" sz="2000" dirty="0">
                <a:solidFill>
                  <a:schemeClr val="accent2"/>
                </a:solidFill>
                <a:latin typeface="Calibri" pitchFamily="34" charset="0"/>
              </a:rPr>
              <a:t> </a:t>
            </a:r>
            <a:r>
              <a:rPr lang="hu-HU" sz="2000" dirty="0" err="1">
                <a:solidFill>
                  <a:schemeClr val="accent2"/>
                </a:solidFill>
                <a:latin typeface="Calibri" pitchFamily="34" charset="0"/>
              </a:rPr>
              <a:t>terms</a:t>
            </a:r>
            <a:r>
              <a:rPr lang="hu-HU" sz="2000" dirty="0">
                <a:solidFill>
                  <a:schemeClr val="accent2"/>
                </a:solidFill>
                <a:latin typeface="Calibri" pitchFamily="34" charset="0"/>
              </a:rPr>
              <a:t> of a </a:t>
            </a:r>
            <a:r>
              <a:rPr lang="hu-HU" sz="2000" dirty="0" err="1">
                <a:solidFill>
                  <a:schemeClr val="accent2"/>
                </a:solidFill>
                <a:latin typeface="Calibri" pitchFamily="34" charset="0"/>
              </a:rPr>
              <a:t>Cartesian</a:t>
            </a:r>
            <a:r>
              <a:rPr lang="hu-HU" sz="2000" dirty="0">
                <a:solidFill>
                  <a:schemeClr val="accent2"/>
                </a:solidFill>
                <a:latin typeface="Calibri" pitchFamily="34" charset="0"/>
              </a:rPr>
              <a:t> </a:t>
            </a:r>
            <a:r>
              <a:rPr lang="hu-HU" sz="2000" dirty="0" err="1">
                <a:solidFill>
                  <a:schemeClr val="accent2"/>
                </a:solidFill>
                <a:latin typeface="Calibri" pitchFamily="34" charset="0"/>
              </a:rPr>
              <a:t>system</a:t>
            </a:r>
            <a:r>
              <a:rPr lang="hu-HU" sz="2000" dirty="0">
                <a:solidFill>
                  <a:schemeClr val="accent2"/>
                </a:solidFill>
                <a:latin typeface="Calibri" pitchFamily="34" charset="0"/>
              </a:rPr>
              <a:t> of</a:t>
            </a:r>
            <a:r>
              <a:rPr lang="hu-HU" sz="2000" dirty="0">
                <a:solidFill>
                  <a:srgbClr val="33CCFF"/>
                </a:solidFill>
                <a:latin typeface="Calibri" pitchFamily="34" charset="0"/>
              </a:rPr>
              <a:t> </a:t>
            </a:r>
            <a:r>
              <a:rPr lang="hu-HU" sz="2000" dirty="0" err="1">
                <a:solidFill>
                  <a:srgbClr val="CC0066"/>
                </a:solidFill>
                <a:latin typeface="Calibri" pitchFamily="34" charset="0"/>
              </a:rPr>
              <a:t>positional</a:t>
            </a:r>
            <a:r>
              <a:rPr lang="hu-HU" sz="2000" dirty="0">
                <a:solidFill>
                  <a:srgbClr val="CC0066"/>
                </a:solidFill>
                <a:latin typeface="Calibri" pitchFamily="34" charset="0"/>
              </a:rPr>
              <a:t> </a:t>
            </a:r>
            <a:r>
              <a:rPr lang="hu-HU" sz="2000" dirty="0" err="1">
                <a:solidFill>
                  <a:srgbClr val="CC0066"/>
                </a:solidFill>
                <a:latin typeface="Calibri" pitchFamily="34" charset="0"/>
              </a:rPr>
              <a:t>information</a:t>
            </a:r>
            <a:r>
              <a:rPr lang="hu-HU" sz="2000" dirty="0">
                <a:solidFill>
                  <a:srgbClr val="CC0066"/>
                </a:solidFill>
                <a:latin typeface="Calibri" pitchFamily="34" charset="0"/>
              </a:rPr>
              <a:t>, </a:t>
            </a:r>
            <a:r>
              <a:rPr lang="hu-HU" sz="2000" dirty="0" err="1">
                <a:solidFill>
                  <a:schemeClr val="accent2"/>
                </a:solidFill>
                <a:latin typeface="Calibri" pitchFamily="34" charset="0"/>
              </a:rPr>
              <a:t>in</a:t>
            </a:r>
            <a:r>
              <a:rPr lang="hu-HU" sz="2000" dirty="0">
                <a:solidFill>
                  <a:schemeClr val="accent2"/>
                </a:solidFill>
                <a:latin typeface="Calibri" pitchFamily="34" charset="0"/>
              </a:rPr>
              <a:t> </a:t>
            </a:r>
            <a:r>
              <a:rPr lang="hu-HU" sz="2000" dirty="0" err="1">
                <a:solidFill>
                  <a:schemeClr val="accent2"/>
                </a:solidFill>
                <a:latin typeface="Calibri" pitchFamily="34" charset="0"/>
              </a:rPr>
              <a:t>which</a:t>
            </a:r>
            <a:r>
              <a:rPr lang="hu-HU" sz="2000" dirty="0">
                <a:solidFill>
                  <a:schemeClr val="accent2"/>
                </a:solidFill>
                <a:latin typeface="Calibri" pitchFamily="34" charset="0"/>
              </a:rPr>
              <a:t> </a:t>
            </a:r>
            <a:r>
              <a:rPr lang="hu-HU" sz="2000" dirty="0" err="1">
                <a:solidFill>
                  <a:schemeClr val="accent2"/>
                </a:solidFill>
                <a:latin typeface="Calibri" pitchFamily="34" charset="0"/>
              </a:rPr>
              <a:t>naive</a:t>
            </a:r>
            <a:r>
              <a:rPr lang="hu-HU" sz="2000" dirty="0">
                <a:solidFill>
                  <a:schemeClr val="accent2"/>
                </a:solidFill>
                <a:latin typeface="Calibri" pitchFamily="34" charset="0"/>
              </a:rPr>
              <a:t> </a:t>
            </a:r>
            <a:r>
              <a:rPr lang="hu-HU" sz="2000" dirty="0" err="1">
                <a:solidFill>
                  <a:schemeClr val="accent2"/>
                </a:solidFill>
                <a:latin typeface="Calibri" pitchFamily="34" charset="0"/>
              </a:rPr>
              <a:t>cells</a:t>
            </a:r>
            <a:r>
              <a:rPr lang="hu-HU" sz="2000" dirty="0">
                <a:solidFill>
                  <a:schemeClr val="accent2"/>
                </a:solidFill>
                <a:latin typeface="Calibri" pitchFamily="34" charset="0"/>
              </a:rPr>
              <a:t> </a:t>
            </a:r>
            <a:r>
              <a:rPr lang="hu-HU" sz="2000" dirty="0" err="1">
                <a:solidFill>
                  <a:schemeClr val="accent2"/>
                </a:solidFill>
                <a:latin typeface="Calibri" pitchFamily="34" charset="0"/>
              </a:rPr>
              <a:t>may</a:t>
            </a:r>
            <a:r>
              <a:rPr lang="hu-HU" sz="2000" dirty="0">
                <a:solidFill>
                  <a:schemeClr val="accent2"/>
                </a:solidFill>
                <a:latin typeface="Calibri" pitchFamily="34" charset="0"/>
              </a:rPr>
              <a:t> </a:t>
            </a:r>
            <a:r>
              <a:rPr lang="hu-HU" sz="2000" dirty="0" err="1">
                <a:solidFill>
                  <a:schemeClr val="accent2"/>
                </a:solidFill>
                <a:latin typeface="Calibri" pitchFamily="34" charset="0"/>
              </a:rPr>
              <a:t>sense</a:t>
            </a:r>
            <a:r>
              <a:rPr lang="hu-HU" sz="2000" dirty="0">
                <a:solidFill>
                  <a:schemeClr val="accent2"/>
                </a:solidFill>
                <a:latin typeface="Calibri" pitchFamily="34" charset="0"/>
              </a:rPr>
              <a:t> </a:t>
            </a:r>
            <a:r>
              <a:rPr lang="hu-HU" sz="2000" dirty="0" err="1">
                <a:solidFill>
                  <a:schemeClr val="accent2"/>
                </a:solidFill>
                <a:latin typeface="Calibri" pitchFamily="34" charset="0"/>
              </a:rPr>
              <a:t>their</a:t>
            </a:r>
            <a:r>
              <a:rPr lang="hu-HU" sz="2000" dirty="0">
                <a:solidFill>
                  <a:schemeClr val="accent2"/>
                </a:solidFill>
                <a:latin typeface="Calibri" pitchFamily="34" charset="0"/>
              </a:rPr>
              <a:t> </a:t>
            </a:r>
            <a:r>
              <a:rPr lang="hu-HU" sz="2000" dirty="0" err="1">
                <a:solidFill>
                  <a:schemeClr val="accent2"/>
                </a:solidFill>
                <a:latin typeface="Calibri" pitchFamily="34" charset="0"/>
              </a:rPr>
              <a:t>position</a:t>
            </a:r>
            <a:r>
              <a:rPr lang="hu-HU" sz="2000" dirty="0">
                <a:solidFill>
                  <a:schemeClr val="accent2"/>
                </a:solidFill>
                <a:latin typeface="Calibri" pitchFamily="34" charset="0"/>
              </a:rPr>
              <a:t> </a:t>
            </a:r>
            <a:r>
              <a:rPr lang="hu-HU" sz="2000" dirty="0" err="1">
                <a:solidFill>
                  <a:schemeClr val="accent2"/>
                </a:solidFill>
                <a:latin typeface="Calibri" pitchFamily="34" charset="0"/>
              </a:rPr>
              <a:t>on</a:t>
            </a:r>
            <a:r>
              <a:rPr lang="hu-HU" sz="2000" dirty="0">
                <a:solidFill>
                  <a:schemeClr val="accent2"/>
                </a:solidFill>
                <a:latin typeface="Calibri" pitchFamily="34" charset="0"/>
              </a:rPr>
              <a:t> </a:t>
            </a:r>
            <a:r>
              <a:rPr lang="hu-HU" sz="2000" dirty="0" err="1">
                <a:solidFill>
                  <a:schemeClr val="accent2"/>
                </a:solidFill>
                <a:latin typeface="Calibri" pitchFamily="34" charset="0"/>
              </a:rPr>
              <a:t>orthogonal</a:t>
            </a:r>
            <a:r>
              <a:rPr lang="hu-HU" sz="2000" dirty="0">
                <a:solidFill>
                  <a:schemeClr val="accent2"/>
                </a:solidFill>
                <a:latin typeface="Calibri" pitchFamily="34" charset="0"/>
              </a:rPr>
              <a:t> </a:t>
            </a:r>
            <a:r>
              <a:rPr lang="hu-HU" sz="2000" dirty="0" err="1">
                <a:solidFill>
                  <a:srgbClr val="CC0066"/>
                </a:solidFill>
                <a:latin typeface="Calibri" pitchFamily="34" charset="0"/>
              </a:rPr>
              <a:t>gardients</a:t>
            </a:r>
            <a:r>
              <a:rPr lang="hu-HU" sz="2000" dirty="0">
                <a:solidFill>
                  <a:srgbClr val="CC0066"/>
                </a:solidFill>
                <a:latin typeface="Calibri" pitchFamily="34" charset="0"/>
              </a:rPr>
              <a:t> </a:t>
            </a:r>
            <a:r>
              <a:rPr lang="hu-HU" sz="2000" dirty="0" err="1">
                <a:solidFill>
                  <a:srgbClr val="CC0066"/>
                </a:solidFill>
                <a:latin typeface="Calibri" pitchFamily="34" charset="0"/>
              </a:rPr>
              <a:t>of</a:t>
            </a:r>
            <a:r>
              <a:rPr lang="hu-HU" sz="2000" dirty="0">
                <a:solidFill>
                  <a:srgbClr val="CC0066"/>
                </a:solidFill>
                <a:latin typeface="Calibri" pitchFamily="34" charset="0"/>
              </a:rPr>
              <a:t> </a:t>
            </a:r>
            <a:r>
              <a:rPr lang="hu-HU" sz="2000" dirty="0" err="1">
                <a:solidFill>
                  <a:srgbClr val="CC0066"/>
                </a:solidFill>
                <a:latin typeface="Calibri" pitchFamily="34" charset="0"/>
              </a:rPr>
              <a:t>morphogens</a:t>
            </a:r>
            <a:r>
              <a:rPr lang="hu-HU" sz="2000" dirty="0">
                <a:solidFill>
                  <a:srgbClr val="CC0066"/>
                </a:solidFill>
                <a:latin typeface="Calibri" pitchFamily="34" charset="0"/>
              </a:rPr>
              <a:t> </a:t>
            </a:r>
            <a:r>
              <a:rPr lang="hu-HU" sz="2000" dirty="0" err="1">
                <a:solidFill>
                  <a:schemeClr val="accent2"/>
                </a:solidFill>
                <a:latin typeface="Calibri" pitchFamily="34" charset="0"/>
              </a:rPr>
              <a:t>acting</a:t>
            </a:r>
            <a:r>
              <a:rPr lang="hu-HU" sz="2000" dirty="0">
                <a:solidFill>
                  <a:schemeClr val="accent2"/>
                </a:solidFill>
                <a:latin typeface="Calibri" pitchFamily="34" charset="0"/>
              </a:rPr>
              <a:t> </a:t>
            </a:r>
            <a:r>
              <a:rPr lang="hu-HU" sz="2000" dirty="0" err="1">
                <a:solidFill>
                  <a:schemeClr val="accent2"/>
                </a:solidFill>
                <a:latin typeface="Calibri" pitchFamily="34" charset="0"/>
              </a:rPr>
              <a:t>along</a:t>
            </a:r>
            <a:r>
              <a:rPr lang="hu-HU" sz="2000" dirty="0">
                <a:solidFill>
                  <a:schemeClr val="accent2"/>
                </a:solidFill>
                <a:latin typeface="Calibri" pitchFamily="34" charset="0"/>
              </a:rPr>
              <a:t> </a:t>
            </a:r>
            <a:r>
              <a:rPr lang="hu-HU" sz="2000" dirty="0" err="1">
                <a:solidFill>
                  <a:schemeClr val="accent2"/>
                </a:solidFill>
                <a:latin typeface="Calibri" pitchFamily="34" charset="0"/>
              </a:rPr>
              <a:t>the</a:t>
            </a:r>
            <a:r>
              <a:rPr lang="hu-HU" sz="2000" dirty="0">
                <a:solidFill>
                  <a:schemeClr val="accent2"/>
                </a:solidFill>
                <a:latin typeface="Calibri" pitchFamily="34" charset="0"/>
              </a:rPr>
              <a:t> </a:t>
            </a:r>
            <a:r>
              <a:rPr lang="hu-HU" sz="2000" dirty="0" err="1">
                <a:solidFill>
                  <a:schemeClr val="accent2"/>
                </a:solidFill>
                <a:latin typeface="Calibri" pitchFamily="34" charset="0"/>
              </a:rPr>
              <a:t>cranial-caudal</a:t>
            </a:r>
            <a:r>
              <a:rPr lang="hu-HU" sz="2000" dirty="0">
                <a:solidFill>
                  <a:schemeClr val="accent2"/>
                </a:solidFill>
                <a:latin typeface="Calibri" pitchFamily="34" charset="0"/>
              </a:rPr>
              <a:t> and </a:t>
            </a:r>
            <a:r>
              <a:rPr lang="hu-HU" sz="2000" dirty="0" err="1">
                <a:solidFill>
                  <a:schemeClr val="accent2"/>
                </a:solidFill>
                <a:latin typeface="Calibri" pitchFamily="34" charset="0"/>
              </a:rPr>
              <a:t>medial-lateral</a:t>
            </a:r>
            <a:r>
              <a:rPr lang="hu-HU" sz="2000" dirty="0">
                <a:solidFill>
                  <a:schemeClr val="accent2"/>
                </a:solidFill>
                <a:latin typeface="Calibri" pitchFamily="34" charset="0"/>
              </a:rPr>
              <a:t> </a:t>
            </a:r>
            <a:r>
              <a:rPr lang="hu-HU" sz="2000" dirty="0" err="1">
                <a:solidFill>
                  <a:schemeClr val="accent2"/>
                </a:solidFill>
                <a:latin typeface="Calibri" pitchFamily="34" charset="0"/>
              </a:rPr>
              <a:t>axes</a:t>
            </a:r>
            <a:r>
              <a:rPr lang="hu-HU" sz="2000" dirty="0">
                <a:solidFill>
                  <a:schemeClr val="accent2"/>
                </a:solidFill>
                <a:latin typeface="Calibri" pitchFamily="34" charset="0"/>
              </a:rPr>
              <a:t> of </a:t>
            </a:r>
            <a:r>
              <a:rPr lang="hu-HU" sz="2000" dirty="0" err="1">
                <a:solidFill>
                  <a:schemeClr val="accent2"/>
                </a:solidFill>
                <a:latin typeface="Calibri" pitchFamily="34" charset="0"/>
              </a:rPr>
              <a:t>the</a:t>
            </a:r>
            <a:r>
              <a:rPr lang="hu-HU" sz="2000" dirty="0">
                <a:solidFill>
                  <a:schemeClr val="accent2"/>
                </a:solidFill>
                <a:latin typeface="Calibri" pitchFamily="34" charset="0"/>
              </a:rPr>
              <a:t> </a:t>
            </a:r>
            <a:r>
              <a:rPr lang="hu-HU" sz="2000" dirty="0" err="1">
                <a:solidFill>
                  <a:schemeClr val="accent2"/>
                </a:solidFill>
                <a:latin typeface="Calibri" pitchFamily="34" charset="0"/>
              </a:rPr>
              <a:t>neural</a:t>
            </a:r>
            <a:r>
              <a:rPr lang="hu-HU" sz="2000" dirty="0">
                <a:solidFill>
                  <a:schemeClr val="accent2"/>
                </a:solidFill>
                <a:latin typeface="Calibri" pitchFamily="34" charset="0"/>
              </a:rPr>
              <a:t> </a:t>
            </a:r>
            <a:r>
              <a:rPr lang="hu-HU" sz="2000" dirty="0" err="1">
                <a:solidFill>
                  <a:schemeClr val="accent2"/>
                </a:solidFill>
                <a:latin typeface="Calibri" pitchFamily="34" charset="0"/>
              </a:rPr>
              <a:t>plate</a:t>
            </a:r>
            <a:r>
              <a:rPr lang="hu-HU" sz="2000" dirty="0">
                <a:solidFill>
                  <a:schemeClr val="accent2"/>
                </a:solidFill>
                <a:latin typeface="Calibri" pitchFamily="34" charset="0"/>
              </a:rPr>
              <a:t>. </a:t>
            </a:r>
            <a:r>
              <a:rPr lang="hu-HU" sz="2000" dirty="0" err="1">
                <a:solidFill>
                  <a:schemeClr val="accent2"/>
                </a:solidFill>
                <a:latin typeface="Calibri" pitchFamily="34" charset="0"/>
              </a:rPr>
              <a:t>Cells</a:t>
            </a:r>
            <a:r>
              <a:rPr lang="hu-HU" sz="2000" dirty="0">
                <a:solidFill>
                  <a:schemeClr val="accent2"/>
                </a:solidFill>
                <a:latin typeface="Calibri" pitchFamily="34" charset="0"/>
              </a:rPr>
              <a:t> </a:t>
            </a:r>
            <a:r>
              <a:rPr lang="hu-HU" sz="2000" dirty="0" err="1">
                <a:solidFill>
                  <a:schemeClr val="accent2"/>
                </a:solidFill>
                <a:latin typeface="Calibri" pitchFamily="34" charset="0"/>
              </a:rPr>
              <a:t>would</a:t>
            </a:r>
            <a:r>
              <a:rPr lang="hu-HU" sz="2000" dirty="0">
                <a:solidFill>
                  <a:schemeClr val="accent2"/>
                </a:solidFill>
                <a:latin typeface="Calibri" pitchFamily="34" charset="0"/>
              </a:rPr>
              <a:t> </a:t>
            </a:r>
            <a:r>
              <a:rPr lang="hu-HU" sz="2000" dirty="0" err="1">
                <a:solidFill>
                  <a:schemeClr val="accent2"/>
                </a:solidFill>
                <a:latin typeface="Calibri" pitchFamily="34" charset="0"/>
              </a:rPr>
              <a:t>acquire</a:t>
            </a:r>
            <a:r>
              <a:rPr lang="hu-HU" sz="2000" dirty="0">
                <a:solidFill>
                  <a:schemeClr val="accent2"/>
                </a:solidFill>
                <a:latin typeface="Calibri" pitchFamily="34" charset="0"/>
              </a:rPr>
              <a:t> a </a:t>
            </a:r>
            <a:r>
              <a:rPr lang="hu-HU" sz="2000" dirty="0" err="1">
                <a:solidFill>
                  <a:schemeClr val="accent2"/>
                </a:solidFill>
                <a:latin typeface="Calibri" pitchFamily="34" charset="0"/>
              </a:rPr>
              <a:t>unique</a:t>
            </a:r>
            <a:r>
              <a:rPr lang="hu-HU" sz="2000" dirty="0">
                <a:solidFill>
                  <a:schemeClr val="accent2"/>
                </a:solidFill>
                <a:latin typeface="Calibri" pitchFamily="34" charset="0"/>
              </a:rPr>
              <a:t> „</a:t>
            </a:r>
            <a:r>
              <a:rPr lang="hu-HU" sz="2000" dirty="0" err="1">
                <a:solidFill>
                  <a:schemeClr val="accent2"/>
                </a:solidFill>
                <a:latin typeface="Calibri" pitchFamily="34" charset="0"/>
              </a:rPr>
              <a:t>grid</a:t>
            </a:r>
            <a:r>
              <a:rPr lang="hu-HU" sz="2000" dirty="0">
                <a:solidFill>
                  <a:schemeClr val="accent2"/>
                </a:solidFill>
                <a:latin typeface="Calibri" pitchFamily="34" charset="0"/>
              </a:rPr>
              <a:t> </a:t>
            </a:r>
            <a:r>
              <a:rPr lang="hu-HU" sz="2000" dirty="0" err="1">
                <a:solidFill>
                  <a:schemeClr val="accent2"/>
                </a:solidFill>
                <a:latin typeface="Calibri" pitchFamily="34" charset="0"/>
              </a:rPr>
              <a:t>reference</a:t>
            </a:r>
            <a:r>
              <a:rPr lang="hu-HU" sz="2000" dirty="0">
                <a:solidFill>
                  <a:schemeClr val="accent2"/>
                </a:solidFill>
                <a:latin typeface="Calibri" pitchFamily="34" charset="0"/>
              </a:rPr>
              <a:t>” </a:t>
            </a:r>
            <a:r>
              <a:rPr lang="hu-HU" sz="2000" dirty="0" err="1">
                <a:solidFill>
                  <a:schemeClr val="accent2"/>
                </a:solidFill>
                <a:latin typeface="Calibri" pitchFamily="34" charset="0"/>
              </a:rPr>
              <a:t>by</a:t>
            </a:r>
            <a:r>
              <a:rPr lang="hu-HU" sz="2000" dirty="0">
                <a:solidFill>
                  <a:schemeClr val="accent2"/>
                </a:solidFill>
                <a:latin typeface="Calibri" pitchFamily="34" charset="0"/>
              </a:rPr>
              <a:t> </a:t>
            </a:r>
            <a:r>
              <a:rPr lang="hu-HU" sz="2000" dirty="0" err="1">
                <a:solidFill>
                  <a:schemeClr val="accent2"/>
                </a:solidFill>
                <a:latin typeface="Calibri" pitchFamily="34" charset="0"/>
              </a:rPr>
              <a:t>measuring</a:t>
            </a:r>
            <a:r>
              <a:rPr lang="hu-HU" sz="2000" dirty="0">
                <a:solidFill>
                  <a:schemeClr val="accent2"/>
                </a:solidFill>
                <a:latin typeface="Calibri" pitchFamily="34" charset="0"/>
              </a:rPr>
              <a:t> </a:t>
            </a:r>
            <a:r>
              <a:rPr lang="hu-HU" sz="2000" dirty="0" err="1">
                <a:solidFill>
                  <a:schemeClr val="accent2"/>
                </a:solidFill>
                <a:latin typeface="Calibri" pitchFamily="34" charset="0"/>
              </a:rPr>
              <a:t>the</a:t>
            </a:r>
            <a:r>
              <a:rPr lang="hu-HU" sz="2000" dirty="0">
                <a:solidFill>
                  <a:schemeClr val="accent2"/>
                </a:solidFill>
                <a:latin typeface="Calibri" pitchFamily="34" charset="0"/>
              </a:rPr>
              <a:t> </a:t>
            </a:r>
            <a:r>
              <a:rPr lang="hu-HU" sz="2000" dirty="0" err="1">
                <a:solidFill>
                  <a:schemeClr val="accent2"/>
                </a:solidFill>
                <a:latin typeface="Calibri" pitchFamily="34" charset="0"/>
              </a:rPr>
              <a:t>ambient</a:t>
            </a:r>
            <a:r>
              <a:rPr lang="hu-HU" sz="2000" dirty="0">
                <a:solidFill>
                  <a:schemeClr val="accent2"/>
                </a:solidFill>
                <a:latin typeface="Calibri" pitchFamily="34" charset="0"/>
              </a:rPr>
              <a:t> </a:t>
            </a:r>
            <a:r>
              <a:rPr lang="hu-HU" sz="2000" dirty="0" err="1">
                <a:solidFill>
                  <a:schemeClr val="accent2"/>
                </a:solidFill>
                <a:latin typeface="Calibri" pitchFamily="34" charset="0"/>
              </a:rPr>
              <a:t>concentration</a:t>
            </a:r>
            <a:r>
              <a:rPr lang="hu-HU" sz="2000" dirty="0">
                <a:solidFill>
                  <a:schemeClr val="accent2"/>
                </a:solidFill>
                <a:latin typeface="Calibri" pitchFamily="34" charset="0"/>
              </a:rPr>
              <a:t> of </a:t>
            </a:r>
            <a:r>
              <a:rPr lang="hu-HU" sz="2000" dirty="0" err="1">
                <a:solidFill>
                  <a:schemeClr val="accent2"/>
                </a:solidFill>
                <a:latin typeface="Calibri" pitchFamily="34" charset="0"/>
              </a:rPr>
              <a:t>morphogen</a:t>
            </a:r>
            <a:r>
              <a:rPr lang="hu-HU" sz="2000" dirty="0">
                <a:solidFill>
                  <a:schemeClr val="accent2"/>
                </a:solidFill>
                <a:latin typeface="Calibri" pitchFamily="34" charset="0"/>
              </a:rPr>
              <a:t> </a:t>
            </a:r>
            <a:r>
              <a:rPr lang="hu-HU" sz="2000" dirty="0" err="1">
                <a:solidFill>
                  <a:schemeClr val="accent2"/>
                </a:solidFill>
                <a:latin typeface="Calibri" pitchFamily="34" charset="0"/>
              </a:rPr>
              <a:t>on</a:t>
            </a:r>
            <a:r>
              <a:rPr lang="hu-HU" sz="2000" dirty="0">
                <a:solidFill>
                  <a:schemeClr val="accent2"/>
                </a:solidFill>
                <a:latin typeface="Calibri" pitchFamily="34" charset="0"/>
              </a:rPr>
              <a:t> </a:t>
            </a:r>
            <a:r>
              <a:rPr lang="hu-HU" sz="2000" dirty="0" err="1">
                <a:solidFill>
                  <a:schemeClr val="accent2"/>
                </a:solidFill>
                <a:latin typeface="Calibri" pitchFamily="34" charset="0"/>
              </a:rPr>
              <a:t>each</a:t>
            </a:r>
            <a:r>
              <a:rPr lang="hu-HU" sz="2000" dirty="0">
                <a:solidFill>
                  <a:schemeClr val="accent2"/>
                </a:solidFill>
                <a:latin typeface="Calibri" pitchFamily="34" charset="0"/>
              </a:rPr>
              <a:t> </a:t>
            </a:r>
            <a:r>
              <a:rPr lang="hu-HU" sz="2000" dirty="0" err="1">
                <a:solidFill>
                  <a:schemeClr val="accent2"/>
                </a:solidFill>
                <a:latin typeface="Calibri" pitchFamily="34" charset="0"/>
              </a:rPr>
              <a:t>of</a:t>
            </a:r>
            <a:r>
              <a:rPr lang="hu-HU" sz="2000" dirty="0">
                <a:solidFill>
                  <a:schemeClr val="accent2"/>
                </a:solidFill>
                <a:latin typeface="Calibri" pitchFamily="34" charset="0"/>
              </a:rPr>
              <a:t> </a:t>
            </a:r>
            <a:r>
              <a:rPr lang="hu-HU" sz="2000" dirty="0" err="1">
                <a:solidFill>
                  <a:schemeClr val="accent2"/>
                </a:solidFill>
                <a:latin typeface="Calibri" pitchFamily="34" charset="0"/>
              </a:rPr>
              <a:t>the</a:t>
            </a:r>
            <a:r>
              <a:rPr lang="hu-HU" sz="2000" dirty="0">
                <a:solidFill>
                  <a:schemeClr val="accent2"/>
                </a:solidFill>
                <a:latin typeface="Calibri" pitchFamily="34" charset="0"/>
              </a:rPr>
              <a:t> </a:t>
            </a:r>
            <a:r>
              <a:rPr lang="hu-HU" sz="2000" dirty="0" err="1">
                <a:solidFill>
                  <a:schemeClr val="accent2"/>
                </a:solidFill>
                <a:latin typeface="Calibri" pitchFamily="34" charset="0"/>
              </a:rPr>
              <a:t>intersecting</a:t>
            </a:r>
            <a:r>
              <a:rPr lang="hu-HU" sz="2000" dirty="0">
                <a:solidFill>
                  <a:schemeClr val="accent2"/>
                </a:solidFill>
                <a:latin typeface="Calibri" pitchFamily="34" charset="0"/>
              </a:rPr>
              <a:t> </a:t>
            </a:r>
            <a:r>
              <a:rPr lang="hu-HU" sz="2000" dirty="0" err="1">
                <a:solidFill>
                  <a:schemeClr val="accent2"/>
                </a:solidFill>
                <a:latin typeface="Calibri" pitchFamily="34" charset="0"/>
              </a:rPr>
              <a:t>axes</a:t>
            </a:r>
            <a:r>
              <a:rPr lang="hu-HU" sz="2000" dirty="0">
                <a:solidFill>
                  <a:schemeClr val="accent2"/>
                </a:solidFill>
                <a:latin typeface="Calibri" pitchFamily="34" charset="0"/>
              </a:rPr>
              <a:t> and </a:t>
            </a:r>
            <a:r>
              <a:rPr lang="hu-HU" sz="2000" dirty="0" err="1">
                <a:solidFill>
                  <a:schemeClr val="accent2"/>
                </a:solidFill>
                <a:latin typeface="Calibri" pitchFamily="34" charset="0"/>
              </a:rPr>
              <a:t>would</a:t>
            </a:r>
            <a:r>
              <a:rPr lang="hu-HU" sz="2000" dirty="0">
                <a:solidFill>
                  <a:schemeClr val="accent2"/>
                </a:solidFill>
                <a:latin typeface="Calibri" pitchFamily="34" charset="0"/>
              </a:rPr>
              <a:t> </a:t>
            </a:r>
            <a:r>
              <a:rPr lang="hu-HU" sz="2000" dirty="0" err="1">
                <a:solidFill>
                  <a:schemeClr val="accent2"/>
                </a:solidFill>
                <a:latin typeface="Calibri" pitchFamily="34" charset="0"/>
              </a:rPr>
              <a:t>then</a:t>
            </a:r>
            <a:r>
              <a:rPr lang="hu-HU" sz="2000" dirty="0">
                <a:solidFill>
                  <a:schemeClr val="accent2"/>
                </a:solidFill>
                <a:latin typeface="Calibri" pitchFamily="34" charset="0"/>
              </a:rPr>
              <a:t> </a:t>
            </a:r>
            <a:r>
              <a:rPr lang="hu-HU" sz="2000" dirty="0" err="1">
                <a:solidFill>
                  <a:schemeClr val="accent2"/>
                </a:solidFill>
                <a:latin typeface="Calibri" pitchFamily="34" charset="0"/>
              </a:rPr>
              <a:t>interpret</a:t>
            </a:r>
            <a:r>
              <a:rPr lang="hu-HU" sz="2000" dirty="0">
                <a:solidFill>
                  <a:schemeClr val="accent2"/>
                </a:solidFill>
                <a:latin typeface="Calibri" pitchFamily="34" charset="0"/>
              </a:rPr>
              <a:t> </a:t>
            </a:r>
            <a:r>
              <a:rPr lang="hu-HU" sz="2000" dirty="0" err="1">
                <a:solidFill>
                  <a:schemeClr val="accent2"/>
                </a:solidFill>
                <a:latin typeface="Calibri" pitchFamily="34" charset="0"/>
              </a:rPr>
              <a:t>this</a:t>
            </a:r>
            <a:r>
              <a:rPr lang="hu-HU" sz="2000" dirty="0">
                <a:solidFill>
                  <a:schemeClr val="accent2"/>
                </a:solidFill>
                <a:latin typeface="Calibri" pitchFamily="34" charset="0"/>
              </a:rPr>
              <a:t>, </a:t>
            </a:r>
            <a:r>
              <a:rPr lang="hu-HU" sz="2000" dirty="0" err="1">
                <a:solidFill>
                  <a:schemeClr val="accent2"/>
                </a:solidFill>
                <a:latin typeface="Calibri" pitchFamily="34" charset="0"/>
              </a:rPr>
              <a:t>their</a:t>
            </a:r>
            <a:r>
              <a:rPr lang="hu-HU" sz="2000" dirty="0">
                <a:solidFill>
                  <a:srgbClr val="66CCFF"/>
                </a:solidFill>
                <a:latin typeface="Calibri" pitchFamily="34" charset="0"/>
              </a:rPr>
              <a:t> </a:t>
            </a:r>
            <a:r>
              <a:rPr lang="hu-HU" sz="2000" dirty="0" err="1">
                <a:solidFill>
                  <a:srgbClr val="CC0066"/>
                </a:solidFill>
                <a:latin typeface="Calibri" pitchFamily="34" charset="0"/>
              </a:rPr>
              <a:t>positional</a:t>
            </a:r>
            <a:r>
              <a:rPr lang="hu-HU" sz="2000" dirty="0">
                <a:solidFill>
                  <a:srgbClr val="CC0066"/>
                </a:solidFill>
                <a:latin typeface="Calibri" pitchFamily="34" charset="0"/>
              </a:rPr>
              <a:t> </a:t>
            </a:r>
            <a:r>
              <a:rPr lang="hu-HU" sz="2000" dirty="0" err="1">
                <a:solidFill>
                  <a:srgbClr val="CC0066"/>
                </a:solidFill>
                <a:latin typeface="Calibri" pitchFamily="34" charset="0"/>
              </a:rPr>
              <a:t>value</a:t>
            </a:r>
            <a:r>
              <a:rPr lang="hu-HU" sz="2000" dirty="0">
                <a:solidFill>
                  <a:srgbClr val="003399"/>
                </a:solidFill>
                <a:latin typeface="Calibri" pitchFamily="34" charset="0"/>
              </a:rPr>
              <a:t>, </a:t>
            </a:r>
            <a:r>
              <a:rPr lang="hu-HU" sz="2000" dirty="0">
                <a:solidFill>
                  <a:srgbClr val="66CCFF"/>
                </a:solidFill>
                <a:latin typeface="Calibri" pitchFamily="34" charset="0"/>
              </a:rPr>
              <a:t> </a:t>
            </a:r>
            <a:r>
              <a:rPr lang="hu-HU" sz="2000" dirty="0" err="1">
                <a:solidFill>
                  <a:schemeClr val="accent2"/>
                </a:solidFill>
                <a:latin typeface="Calibri" pitchFamily="34" charset="0"/>
              </a:rPr>
              <a:t>by</a:t>
            </a:r>
            <a:r>
              <a:rPr lang="hu-HU" sz="2000" dirty="0">
                <a:solidFill>
                  <a:schemeClr val="accent2"/>
                </a:solidFill>
                <a:latin typeface="Calibri" pitchFamily="34" charset="0"/>
              </a:rPr>
              <a:t> </a:t>
            </a:r>
            <a:r>
              <a:rPr lang="hu-HU" sz="2000" dirty="0" err="1">
                <a:solidFill>
                  <a:schemeClr val="accent2"/>
                </a:solidFill>
                <a:latin typeface="Calibri" pitchFamily="34" charset="0"/>
              </a:rPr>
              <a:t>selecting</a:t>
            </a:r>
            <a:r>
              <a:rPr lang="hu-HU" sz="2000" dirty="0">
                <a:solidFill>
                  <a:schemeClr val="accent2"/>
                </a:solidFill>
                <a:latin typeface="Calibri" pitchFamily="34" charset="0"/>
              </a:rPr>
              <a:t> an </a:t>
            </a:r>
            <a:r>
              <a:rPr lang="hu-HU" sz="2000" dirty="0" err="1">
                <a:solidFill>
                  <a:schemeClr val="accent2"/>
                </a:solidFill>
                <a:latin typeface="Calibri" pitchFamily="34" charset="0"/>
              </a:rPr>
              <a:t>appropriate</a:t>
            </a:r>
            <a:r>
              <a:rPr lang="hu-HU" sz="2000" dirty="0">
                <a:solidFill>
                  <a:schemeClr val="accent2"/>
                </a:solidFill>
                <a:latin typeface="Calibri" pitchFamily="34" charset="0"/>
              </a:rPr>
              <a:t> </a:t>
            </a:r>
            <a:r>
              <a:rPr lang="hu-HU" sz="2000" dirty="0" err="1">
                <a:solidFill>
                  <a:schemeClr val="accent2"/>
                </a:solidFill>
                <a:latin typeface="Calibri" pitchFamily="34" charset="0"/>
              </a:rPr>
              <a:t>fate</a:t>
            </a:r>
            <a:r>
              <a:rPr lang="hu-HU" sz="2000" dirty="0">
                <a:solidFill>
                  <a:schemeClr val="accent2"/>
                </a:solidFill>
                <a:latin typeface="Calibri" pitchFamily="34" charset="0"/>
              </a:rPr>
              <a:t> </a:t>
            </a:r>
            <a:r>
              <a:rPr lang="hu-HU" sz="2000" dirty="0" err="1">
                <a:solidFill>
                  <a:schemeClr val="accent2"/>
                </a:solidFill>
                <a:latin typeface="Calibri" pitchFamily="34" charset="0"/>
              </a:rPr>
              <a:t>from</a:t>
            </a:r>
            <a:r>
              <a:rPr lang="hu-HU" sz="2000" dirty="0">
                <a:solidFill>
                  <a:schemeClr val="accent2"/>
                </a:solidFill>
                <a:latin typeface="Calibri" pitchFamily="34" charset="0"/>
              </a:rPr>
              <a:t> </a:t>
            </a:r>
            <a:r>
              <a:rPr lang="hu-HU" sz="2000" dirty="0" err="1">
                <a:solidFill>
                  <a:schemeClr val="accent2"/>
                </a:solidFill>
                <a:latin typeface="Calibri" pitchFamily="34" charset="0"/>
              </a:rPr>
              <a:t>the</a:t>
            </a:r>
            <a:r>
              <a:rPr lang="hu-HU" sz="2000" dirty="0">
                <a:solidFill>
                  <a:schemeClr val="accent2"/>
                </a:solidFill>
                <a:latin typeface="Calibri" pitchFamily="34" charset="0"/>
              </a:rPr>
              <a:t> </a:t>
            </a:r>
            <a:r>
              <a:rPr lang="hu-HU" sz="2000" dirty="0" err="1">
                <a:solidFill>
                  <a:schemeClr val="accent2"/>
                </a:solidFill>
                <a:latin typeface="Calibri" pitchFamily="34" charset="0"/>
              </a:rPr>
              <a:t>range</a:t>
            </a:r>
            <a:r>
              <a:rPr lang="hu-HU" sz="2000" dirty="0">
                <a:solidFill>
                  <a:schemeClr val="accent2"/>
                </a:solidFill>
                <a:latin typeface="Calibri" pitchFamily="34" charset="0"/>
              </a:rPr>
              <a:t> made </a:t>
            </a:r>
            <a:r>
              <a:rPr lang="hu-HU" sz="2000" dirty="0" err="1">
                <a:solidFill>
                  <a:schemeClr val="accent2"/>
                </a:solidFill>
                <a:latin typeface="Calibri" pitchFamily="34" charset="0"/>
              </a:rPr>
              <a:t>avaiable</a:t>
            </a:r>
            <a:r>
              <a:rPr lang="hu-HU" sz="2000" dirty="0">
                <a:solidFill>
                  <a:schemeClr val="accent2"/>
                </a:solidFill>
                <a:latin typeface="Calibri" pitchFamily="34" charset="0"/>
              </a:rPr>
              <a:t> </a:t>
            </a:r>
            <a:r>
              <a:rPr lang="hu-HU" sz="2000" dirty="0" err="1">
                <a:solidFill>
                  <a:schemeClr val="accent2"/>
                </a:solidFill>
                <a:latin typeface="Calibri" pitchFamily="34" charset="0"/>
              </a:rPr>
              <a:t>in</a:t>
            </a:r>
            <a:r>
              <a:rPr lang="hu-HU" sz="2000" dirty="0">
                <a:solidFill>
                  <a:schemeClr val="accent2"/>
                </a:solidFill>
                <a:latin typeface="Calibri" pitchFamily="34" charset="0"/>
              </a:rPr>
              <a:t> </a:t>
            </a:r>
            <a:r>
              <a:rPr lang="hu-HU" sz="2000" dirty="0" err="1">
                <a:solidFill>
                  <a:schemeClr val="accent2"/>
                </a:solidFill>
                <a:latin typeface="Calibri" pitchFamily="34" charset="0"/>
              </a:rPr>
              <a:t>the</a:t>
            </a:r>
            <a:r>
              <a:rPr lang="hu-HU" sz="2000" dirty="0">
                <a:solidFill>
                  <a:schemeClr val="accent2"/>
                </a:solidFill>
                <a:latin typeface="Calibri" pitchFamily="34" charset="0"/>
              </a:rPr>
              <a:t> </a:t>
            </a:r>
            <a:r>
              <a:rPr lang="hu-HU" sz="2000" dirty="0" err="1">
                <a:solidFill>
                  <a:schemeClr val="accent2"/>
                </a:solidFill>
                <a:latin typeface="Calibri" pitchFamily="34" charset="0"/>
              </a:rPr>
              <a:t>genome</a:t>
            </a:r>
            <a:r>
              <a:rPr lang="hu-HU" sz="2000" dirty="0">
                <a:solidFill>
                  <a:schemeClr val="accent2"/>
                </a:solidFill>
                <a:latin typeface="Calibri" pitchFamily="34" charset="0"/>
              </a:rPr>
              <a:t>. </a:t>
            </a:r>
            <a:r>
              <a:rPr lang="hu-HU" sz="2000" dirty="0" err="1">
                <a:solidFill>
                  <a:schemeClr val="accent2"/>
                </a:solidFill>
                <a:latin typeface="Calibri" pitchFamily="34" charset="0"/>
              </a:rPr>
              <a:t>This</a:t>
            </a:r>
            <a:r>
              <a:rPr lang="hu-HU" sz="2000" dirty="0">
                <a:solidFill>
                  <a:schemeClr val="accent2"/>
                </a:solidFill>
                <a:latin typeface="Calibri" pitchFamily="34" charset="0"/>
              </a:rPr>
              <a:t> </a:t>
            </a:r>
            <a:r>
              <a:rPr lang="hu-HU" sz="2000" dirty="0" err="1">
                <a:solidFill>
                  <a:schemeClr val="accent2"/>
                </a:solidFill>
                <a:latin typeface="Calibri" pitchFamily="34" charset="0"/>
              </a:rPr>
              <a:t>concept</a:t>
            </a:r>
            <a:r>
              <a:rPr lang="hu-HU" sz="2000" dirty="0">
                <a:solidFill>
                  <a:schemeClr val="accent2"/>
                </a:solidFill>
                <a:latin typeface="Calibri" pitchFamily="34" charset="0"/>
              </a:rPr>
              <a:t> is un </a:t>
            </a:r>
            <a:r>
              <a:rPr lang="hu-HU" sz="2000" dirty="0" err="1">
                <a:solidFill>
                  <a:schemeClr val="accent2"/>
                </a:solidFill>
                <a:latin typeface="Calibri" pitchFamily="34" charset="0"/>
              </a:rPr>
              <a:t>doubtedly</a:t>
            </a:r>
            <a:r>
              <a:rPr lang="hu-HU" sz="2000" dirty="0">
                <a:solidFill>
                  <a:schemeClr val="accent2"/>
                </a:solidFill>
                <a:latin typeface="Calibri" pitchFamily="34" charset="0"/>
              </a:rPr>
              <a:t> </a:t>
            </a:r>
            <a:r>
              <a:rPr lang="hu-HU" sz="2000" dirty="0" err="1">
                <a:solidFill>
                  <a:schemeClr val="accent2"/>
                </a:solidFill>
                <a:latin typeface="Calibri" pitchFamily="34" charset="0"/>
              </a:rPr>
              <a:t>simplistic</a:t>
            </a:r>
            <a:r>
              <a:rPr lang="hu-HU" sz="2000" dirty="0">
                <a:solidFill>
                  <a:schemeClr val="accent2"/>
                </a:solidFill>
                <a:latin typeface="Calibri" pitchFamily="34" charset="0"/>
              </a:rPr>
              <a:t> </a:t>
            </a:r>
            <a:r>
              <a:rPr lang="hu-HU" sz="2000" dirty="0" err="1">
                <a:solidFill>
                  <a:schemeClr val="accent2"/>
                </a:solidFill>
                <a:latin typeface="Calibri" pitchFamily="34" charset="0"/>
              </a:rPr>
              <a:t>but</a:t>
            </a:r>
            <a:r>
              <a:rPr lang="hu-HU" sz="2000" dirty="0">
                <a:solidFill>
                  <a:schemeClr val="accent2"/>
                </a:solidFill>
                <a:latin typeface="Calibri" pitchFamily="34" charset="0"/>
              </a:rPr>
              <a:t> </a:t>
            </a:r>
            <a:r>
              <a:rPr lang="hu-HU" sz="2000" dirty="0" err="1">
                <a:solidFill>
                  <a:schemeClr val="accent2"/>
                </a:solidFill>
                <a:latin typeface="Calibri" pitchFamily="34" charset="0"/>
              </a:rPr>
              <a:t>not</a:t>
            </a:r>
            <a:r>
              <a:rPr lang="hu-HU" sz="2000" dirty="0">
                <a:solidFill>
                  <a:schemeClr val="accent2"/>
                </a:solidFill>
                <a:latin typeface="Calibri" pitchFamily="34" charset="0"/>
              </a:rPr>
              <a:t> </a:t>
            </a:r>
            <a:r>
              <a:rPr lang="hu-HU" sz="2000" dirty="0" err="1">
                <a:solidFill>
                  <a:schemeClr val="accent2"/>
                </a:solidFill>
                <a:latin typeface="Calibri" pitchFamily="34" charset="0"/>
              </a:rPr>
              <a:t>wholly</a:t>
            </a:r>
            <a:r>
              <a:rPr lang="hu-HU" sz="2000" dirty="0">
                <a:solidFill>
                  <a:schemeClr val="accent2"/>
                </a:solidFill>
                <a:latin typeface="Calibri" pitchFamily="34" charset="0"/>
              </a:rPr>
              <a:t> </a:t>
            </a:r>
            <a:r>
              <a:rPr lang="hu-HU" sz="2000" dirty="0" err="1">
                <a:solidFill>
                  <a:schemeClr val="accent2"/>
                </a:solidFill>
                <a:latin typeface="Calibri" pitchFamily="34" charset="0"/>
              </a:rPr>
              <a:t>unrealistic</a:t>
            </a:r>
            <a:r>
              <a:rPr lang="hu-HU" sz="2000" dirty="0">
                <a:solidFill>
                  <a:schemeClr val="accent2"/>
                </a:solidFill>
                <a:latin typeface="Calibri" pitchFamily="34" charset="0"/>
              </a:rPr>
              <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3366">
            <a:alpha val="0"/>
          </a:srgbClr>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0" y="1341438"/>
            <a:ext cx="8821738" cy="3170099"/>
          </a:xfrm>
          <a:prstGeom prst="rect">
            <a:avLst/>
          </a:prstGeom>
          <a:noFill/>
          <a:ln w="9525">
            <a:noFill/>
            <a:miter lim="800000"/>
            <a:headEnd/>
            <a:tailEnd/>
          </a:ln>
        </p:spPr>
        <p:txBody>
          <a:bodyPr>
            <a:spAutoFit/>
          </a:bodyPr>
          <a:lstStyle/>
          <a:p>
            <a:pPr marL="342900" indent="-342900" algn="just" eaLnBrk="0" hangingPunct="0"/>
            <a:r>
              <a:rPr lang="hu-HU" sz="2000" dirty="0" err="1">
                <a:solidFill>
                  <a:schemeClr val="accent2"/>
                </a:solidFill>
                <a:latin typeface="Calibri" pitchFamily="34" charset="0"/>
              </a:rPr>
              <a:t>Events</a:t>
            </a:r>
            <a:r>
              <a:rPr lang="hu-HU" sz="2000" dirty="0">
                <a:solidFill>
                  <a:schemeClr val="accent2"/>
                </a:solidFill>
                <a:latin typeface="Calibri" pitchFamily="34" charset="0"/>
              </a:rPr>
              <a:t> of </a:t>
            </a:r>
            <a:r>
              <a:rPr lang="hu-HU" sz="2000" dirty="0" err="1">
                <a:solidFill>
                  <a:schemeClr val="accent2"/>
                </a:solidFill>
                <a:latin typeface="Calibri" pitchFamily="34" charset="0"/>
              </a:rPr>
              <a:t>pattern</a:t>
            </a:r>
            <a:r>
              <a:rPr lang="hu-HU" sz="2000" dirty="0">
                <a:solidFill>
                  <a:schemeClr val="accent2"/>
                </a:solidFill>
                <a:latin typeface="Calibri" pitchFamily="34" charset="0"/>
              </a:rPr>
              <a:t> </a:t>
            </a:r>
            <a:r>
              <a:rPr lang="hu-HU" sz="2000" dirty="0" err="1">
                <a:solidFill>
                  <a:schemeClr val="accent2"/>
                </a:solidFill>
                <a:latin typeface="Calibri" pitchFamily="34" charset="0"/>
              </a:rPr>
              <a:t>formation</a:t>
            </a:r>
            <a:endParaRPr lang="hu-HU" sz="2000" dirty="0">
              <a:solidFill>
                <a:schemeClr val="accent2"/>
              </a:solidFill>
              <a:latin typeface="Calibri" pitchFamily="34" charset="0"/>
            </a:endParaRPr>
          </a:p>
          <a:p>
            <a:pPr marL="342900" indent="-342900" algn="just" eaLnBrk="0" hangingPunct="0"/>
            <a:endParaRPr lang="hu-HU" sz="2000" dirty="0">
              <a:solidFill>
                <a:schemeClr val="accent2"/>
              </a:solidFill>
              <a:latin typeface="Calibri" pitchFamily="34" charset="0"/>
            </a:endParaRPr>
          </a:p>
          <a:p>
            <a:pPr marL="342900" indent="-342900" algn="just" eaLnBrk="0" hangingPunct="0">
              <a:buFontTx/>
              <a:buAutoNum type="arabicPeriod"/>
            </a:pPr>
            <a:r>
              <a:rPr lang="hu-HU" sz="2000" dirty="0" err="1">
                <a:solidFill>
                  <a:schemeClr val="accent2"/>
                </a:solidFill>
                <a:latin typeface="Calibri" pitchFamily="34" charset="0"/>
              </a:rPr>
              <a:t>Polarisation</a:t>
            </a:r>
            <a:r>
              <a:rPr lang="hu-HU" sz="2000" dirty="0">
                <a:solidFill>
                  <a:schemeClr val="accent2"/>
                </a:solidFill>
                <a:latin typeface="Calibri" pitchFamily="34" charset="0"/>
              </a:rPr>
              <a:t> of </a:t>
            </a:r>
            <a:r>
              <a:rPr lang="hu-HU" sz="2000" dirty="0" err="1">
                <a:solidFill>
                  <a:schemeClr val="accent2"/>
                </a:solidFill>
                <a:latin typeface="Calibri" pitchFamily="34" charset="0"/>
              </a:rPr>
              <a:t>the</a:t>
            </a:r>
            <a:r>
              <a:rPr lang="hu-HU" sz="2000" dirty="0">
                <a:solidFill>
                  <a:schemeClr val="accent2"/>
                </a:solidFill>
                <a:latin typeface="Calibri" pitchFamily="34" charset="0"/>
              </a:rPr>
              <a:t> </a:t>
            </a:r>
            <a:r>
              <a:rPr lang="hu-HU" sz="2000" dirty="0" err="1">
                <a:solidFill>
                  <a:schemeClr val="accent2"/>
                </a:solidFill>
                <a:latin typeface="Calibri" pitchFamily="34" charset="0"/>
              </a:rPr>
              <a:t>entire</a:t>
            </a:r>
            <a:r>
              <a:rPr lang="hu-HU" sz="2000" dirty="0">
                <a:solidFill>
                  <a:schemeClr val="accent2"/>
                </a:solidFill>
                <a:latin typeface="Calibri" pitchFamily="34" charset="0"/>
              </a:rPr>
              <a:t> AP </a:t>
            </a:r>
            <a:r>
              <a:rPr lang="hu-HU" sz="2000" dirty="0" err="1">
                <a:solidFill>
                  <a:schemeClr val="accent2"/>
                </a:solidFill>
                <a:latin typeface="Calibri" pitchFamily="34" charset="0"/>
              </a:rPr>
              <a:t>axis</a:t>
            </a:r>
            <a:r>
              <a:rPr lang="hu-HU" sz="2000" dirty="0">
                <a:solidFill>
                  <a:schemeClr val="accent2"/>
                </a:solidFill>
                <a:latin typeface="Calibri" pitchFamily="34" charset="0"/>
              </a:rPr>
              <a:t> of </a:t>
            </a:r>
            <a:r>
              <a:rPr lang="hu-HU" sz="2000" dirty="0" err="1">
                <a:solidFill>
                  <a:schemeClr val="accent2"/>
                </a:solidFill>
                <a:latin typeface="Calibri" pitchFamily="34" charset="0"/>
              </a:rPr>
              <a:t>the</a:t>
            </a:r>
            <a:r>
              <a:rPr lang="hu-HU" sz="2000" dirty="0">
                <a:solidFill>
                  <a:schemeClr val="accent2"/>
                </a:solidFill>
                <a:latin typeface="Calibri" pitchFamily="34" charset="0"/>
              </a:rPr>
              <a:t> CNS </a:t>
            </a:r>
            <a:r>
              <a:rPr lang="hu-HU" sz="2000" dirty="0" err="1">
                <a:solidFill>
                  <a:schemeClr val="accent2"/>
                </a:solidFill>
                <a:latin typeface="Calibri" pitchFamily="34" charset="0"/>
              </a:rPr>
              <a:t>primordium</a:t>
            </a:r>
            <a:endParaRPr lang="hu-HU" sz="2000" dirty="0">
              <a:solidFill>
                <a:schemeClr val="accent2"/>
              </a:solidFill>
              <a:latin typeface="Calibri" pitchFamily="34" charset="0"/>
            </a:endParaRPr>
          </a:p>
          <a:p>
            <a:pPr marL="342900" indent="-342900" algn="just" eaLnBrk="0" hangingPunct="0"/>
            <a:r>
              <a:rPr lang="hu-HU" sz="2000" dirty="0">
                <a:solidFill>
                  <a:schemeClr val="accent2"/>
                </a:solidFill>
                <a:latin typeface="Calibri" pitchFamily="34" charset="0"/>
              </a:rPr>
              <a:t>2. </a:t>
            </a:r>
            <a:r>
              <a:rPr lang="hu-HU" sz="2000" dirty="0" err="1">
                <a:solidFill>
                  <a:schemeClr val="accent2"/>
                </a:solidFill>
                <a:latin typeface="Calibri" pitchFamily="34" charset="0"/>
              </a:rPr>
              <a:t>Setting</a:t>
            </a:r>
            <a:r>
              <a:rPr lang="hu-HU" sz="2000" dirty="0">
                <a:solidFill>
                  <a:schemeClr val="accent2"/>
                </a:solidFill>
                <a:latin typeface="Calibri" pitchFamily="34" charset="0"/>
              </a:rPr>
              <a:t> </a:t>
            </a:r>
            <a:r>
              <a:rPr lang="hu-HU" sz="2000" dirty="0" err="1">
                <a:solidFill>
                  <a:schemeClr val="accent2"/>
                </a:solidFill>
                <a:latin typeface="Calibri" pitchFamily="34" charset="0"/>
              </a:rPr>
              <a:t>up</a:t>
            </a:r>
            <a:r>
              <a:rPr lang="hu-HU" sz="2000" dirty="0">
                <a:solidFill>
                  <a:schemeClr val="accent2"/>
                </a:solidFill>
                <a:latin typeface="Calibri" pitchFamily="34" charset="0"/>
              </a:rPr>
              <a:t> of </a:t>
            </a:r>
            <a:r>
              <a:rPr lang="hu-HU" sz="2000" dirty="0" err="1">
                <a:solidFill>
                  <a:schemeClr val="accent2"/>
                </a:solidFill>
                <a:latin typeface="Calibri" pitchFamily="34" charset="0"/>
              </a:rPr>
              <a:t>distinct</a:t>
            </a:r>
            <a:r>
              <a:rPr lang="hu-HU" sz="2000" dirty="0">
                <a:solidFill>
                  <a:schemeClr val="accent2"/>
                </a:solidFill>
                <a:latin typeface="Calibri" pitchFamily="34" charset="0"/>
              </a:rPr>
              <a:t> </a:t>
            </a:r>
            <a:r>
              <a:rPr lang="hu-HU" sz="2000" dirty="0" err="1">
                <a:solidFill>
                  <a:schemeClr val="accent2"/>
                </a:solidFill>
                <a:latin typeface="Calibri" pitchFamily="34" charset="0"/>
              </a:rPr>
              <a:t>morphogen</a:t>
            </a:r>
            <a:r>
              <a:rPr lang="hu-HU" sz="2000" dirty="0">
                <a:solidFill>
                  <a:schemeClr val="accent2"/>
                </a:solidFill>
                <a:latin typeface="Calibri" pitchFamily="34" charset="0"/>
              </a:rPr>
              <a:t> </a:t>
            </a:r>
            <a:r>
              <a:rPr lang="hu-HU" sz="2000" dirty="0" err="1">
                <a:solidFill>
                  <a:schemeClr val="accent2"/>
                </a:solidFill>
                <a:latin typeface="Calibri" pitchFamily="34" charset="0"/>
              </a:rPr>
              <a:t>sources</a:t>
            </a:r>
            <a:r>
              <a:rPr lang="hu-HU" sz="2000" dirty="0">
                <a:solidFill>
                  <a:schemeClr val="accent2"/>
                </a:solidFill>
                <a:latin typeface="Calibri" pitchFamily="34" charset="0"/>
              </a:rPr>
              <a:t> </a:t>
            </a:r>
            <a:r>
              <a:rPr lang="hu-HU" sz="2000" dirty="0" err="1">
                <a:solidFill>
                  <a:schemeClr val="accent2"/>
                </a:solidFill>
                <a:latin typeface="Calibri" pitchFamily="34" charset="0"/>
              </a:rPr>
              <a:t>at</a:t>
            </a:r>
            <a:r>
              <a:rPr lang="hu-HU" sz="2000" dirty="0">
                <a:solidFill>
                  <a:schemeClr val="accent2"/>
                </a:solidFill>
                <a:latin typeface="Calibri" pitchFamily="34" charset="0"/>
              </a:rPr>
              <a:t> </a:t>
            </a:r>
            <a:r>
              <a:rPr lang="hu-HU" sz="2000" dirty="0" err="1">
                <a:solidFill>
                  <a:schemeClr val="accent2"/>
                </a:solidFill>
                <a:latin typeface="Calibri" pitchFamily="34" charset="0"/>
              </a:rPr>
              <a:t>particular</a:t>
            </a:r>
            <a:r>
              <a:rPr lang="hu-HU" sz="2000" dirty="0">
                <a:solidFill>
                  <a:schemeClr val="accent2"/>
                </a:solidFill>
                <a:latin typeface="Calibri" pitchFamily="34" charset="0"/>
              </a:rPr>
              <a:t> </a:t>
            </a:r>
            <a:r>
              <a:rPr lang="hu-HU" sz="2000" dirty="0" err="1">
                <a:solidFill>
                  <a:schemeClr val="accent2"/>
                </a:solidFill>
                <a:latin typeface="Calibri" pitchFamily="34" charset="0"/>
              </a:rPr>
              <a:t>positions</a:t>
            </a:r>
            <a:r>
              <a:rPr lang="hu-HU" sz="2000" dirty="0">
                <a:solidFill>
                  <a:schemeClr val="accent2"/>
                </a:solidFill>
                <a:latin typeface="Calibri" pitchFamily="34" charset="0"/>
              </a:rPr>
              <a:t> </a:t>
            </a:r>
            <a:r>
              <a:rPr lang="hu-HU" sz="2000" dirty="0" err="1">
                <a:solidFill>
                  <a:schemeClr val="accent2"/>
                </a:solidFill>
                <a:latin typeface="Calibri" pitchFamily="34" charset="0"/>
              </a:rPr>
              <a:t>along</a:t>
            </a:r>
            <a:r>
              <a:rPr lang="hu-HU" sz="2000" dirty="0">
                <a:solidFill>
                  <a:schemeClr val="accent2"/>
                </a:solidFill>
                <a:latin typeface="Calibri" pitchFamily="34" charset="0"/>
              </a:rPr>
              <a:t> </a:t>
            </a:r>
            <a:r>
              <a:rPr lang="hu-HU" sz="2000" dirty="0" err="1">
                <a:solidFill>
                  <a:schemeClr val="accent2"/>
                </a:solidFill>
                <a:latin typeface="Calibri" pitchFamily="34" charset="0"/>
              </a:rPr>
              <a:t>the</a:t>
            </a:r>
            <a:r>
              <a:rPr lang="hu-HU" sz="2000" dirty="0">
                <a:solidFill>
                  <a:schemeClr val="accent2"/>
                </a:solidFill>
                <a:latin typeface="Calibri" pitchFamily="34" charset="0"/>
              </a:rPr>
              <a:t> </a:t>
            </a:r>
            <a:r>
              <a:rPr lang="hu-HU" sz="2000" dirty="0" err="1">
                <a:solidFill>
                  <a:schemeClr val="accent2"/>
                </a:solidFill>
                <a:latin typeface="Calibri" pitchFamily="34" charset="0"/>
              </a:rPr>
              <a:t>axis</a:t>
            </a:r>
            <a:r>
              <a:rPr lang="hu-HU" sz="2000" dirty="0">
                <a:solidFill>
                  <a:schemeClr val="accent2"/>
                </a:solidFill>
                <a:latin typeface="Calibri" pitchFamily="34" charset="0"/>
              </a:rPr>
              <a:t> </a:t>
            </a:r>
            <a:r>
              <a:rPr lang="hu-HU" sz="2000" dirty="0" err="1">
                <a:solidFill>
                  <a:schemeClr val="accent2"/>
                </a:solidFill>
                <a:latin typeface="Calibri" pitchFamily="34" charset="0"/>
              </a:rPr>
              <a:t>that</a:t>
            </a:r>
            <a:r>
              <a:rPr lang="hu-HU" sz="2000" dirty="0">
                <a:solidFill>
                  <a:schemeClr val="accent2"/>
                </a:solidFill>
                <a:latin typeface="Calibri" pitchFamily="34" charset="0"/>
              </a:rPr>
              <a:t> </a:t>
            </a:r>
            <a:r>
              <a:rPr lang="hu-HU" sz="2000" dirty="0" err="1">
                <a:solidFill>
                  <a:schemeClr val="accent2"/>
                </a:solidFill>
                <a:latin typeface="Calibri" pitchFamily="34" charset="0"/>
              </a:rPr>
              <a:t>act</a:t>
            </a:r>
            <a:r>
              <a:rPr lang="hu-HU" sz="2000" dirty="0">
                <a:solidFill>
                  <a:schemeClr val="accent2"/>
                </a:solidFill>
                <a:latin typeface="Calibri" pitchFamily="34" charset="0"/>
              </a:rPr>
              <a:t> </a:t>
            </a:r>
            <a:r>
              <a:rPr lang="hu-HU" sz="2000" dirty="0" err="1">
                <a:solidFill>
                  <a:schemeClr val="accent2"/>
                </a:solidFill>
                <a:latin typeface="Calibri" pitchFamily="34" charset="0"/>
              </a:rPr>
              <a:t>as</a:t>
            </a:r>
            <a:r>
              <a:rPr lang="hu-HU" sz="2000" dirty="0">
                <a:solidFill>
                  <a:schemeClr val="accent2"/>
                </a:solidFill>
                <a:latin typeface="Calibri" pitchFamily="34" charset="0"/>
              </a:rPr>
              <a:t> local</a:t>
            </a:r>
            <a:r>
              <a:rPr lang="hu-HU" sz="2000" dirty="0">
                <a:solidFill>
                  <a:srgbClr val="66CCFF"/>
                </a:solidFill>
                <a:latin typeface="Calibri" pitchFamily="34" charset="0"/>
              </a:rPr>
              <a:t> </a:t>
            </a:r>
            <a:r>
              <a:rPr lang="hu-HU" sz="2000" dirty="0" err="1">
                <a:solidFill>
                  <a:srgbClr val="CC0066"/>
                </a:solidFill>
                <a:latin typeface="Calibri" pitchFamily="34" charset="0"/>
              </a:rPr>
              <a:t>signaling</a:t>
            </a:r>
            <a:r>
              <a:rPr lang="hu-HU" sz="2000" dirty="0">
                <a:solidFill>
                  <a:srgbClr val="CC0066"/>
                </a:solidFill>
                <a:latin typeface="Calibri" pitchFamily="34" charset="0"/>
              </a:rPr>
              <a:t> </a:t>
            </a:r>
            <a:r>
              <a:rPr lang="hu-HU" sz="2000" dirty="0" err="1">
                <a:solidFill>
                  <a:srgbClr val="CC0066"/>
                </a:solidFill>
                <a:latin typeface="Calibri" pitchFamily="34" charset="0"/>
              </a:rPr>
              <a:t>centers</a:t>
            </a:r>
            <a:r>
              <a:rPr lang="hu-HU" sz="2000" dirty="0">
                <a:solidFill>
                  <a:srgbClr val="CC0066"/>
                </a:solidFill>
                <a:latin typeface="Calibri" pitchFamily="34" charset="0"/>
              </a:rPr>
              <a:t>, </a:t>
            </a:r>
            <a:r>
              <a:rPr lang="hu-HU" sz="2000" dirty="0" err="1">
                <a:solidFill>
                  <a:schemeClr val="accent2"/>
                </a:solidFill>
                <a:latin typeface="Calibri" pitchFamily="34" charset="0"/>
              </a:rPr>
              <a:t>informing</a:t>
            </a:r>
            <a:r>
              <a:rPr lang="hu-HU" sz="2000" dirty="0">
                <a:solidFill>
                  <a:schemeClr val="accent2"/>
                </a:solidFill>
                <a:latin typeface="Calibri" pitchFamily="34" charset="0"/>
              </a:rPr>
              <a:t> </a:t>
            </a:r>
            <a:r>
              <a:rPr lang="hu-HU" sz="2000" dirty="0" err="1">
                <a:solidFill>
                  <a:schemeClr val="accent2"/>
                </a:solidFill>
                <a:latin typeface="Calibri" pitchFamily="34" charset="0"/>
              </a:rPr>
              <a:t>neighboring</a:t>
            </a:r>
            <a:r>
              <a:rPr lang="hu-HU" sz="2000" dirty="0">
                <a:solidFill>
                  <a:schemeClr val="accent2"/>
                </a:solidFill>
                <a:latin typeface="Calibri" pitchFamily="34" charset="0"/>
              </a:rPr>
              <a:t> </a:t>
            </a:r>
            <a:r>
              <a:rPr lang="hu-HU" sz="2000" dirty="0" err="1">
                <a:solidFill>
                  <a:schemeClr val="accent2"/>
                </a:solidFill>
                <a:latin typeface="Calibri" pitchFamily="34" charset="0"/>
              </a:rPr>
              <a:t>cells</a:t>
            </a:r>
            <a:r>
              <a:rPr lang="hu-HU" sz="2000" dirty="0">
                <a:solidFill>
                  <a:schemeClr val="accent2"/>
                </a:solidFill>
                <a:latin typeface="Calibri" pitchFamily="34" charset="0"/>
              </a:rPr>
              <a:t> </a:t>
            </a:r>
            <a:r>
              <a:rPr lang="hu-HU" sz="2000" dirty="0" err="1">
                <a:solidFill>
                  <a:schemeClr val="accent2"/>
                </a:solidFill>
                <a:latin typeface="Calibri" pitchFamily="34" charset="0"/>
              </a:rPr>
              <a:t>about</a:t>
            </a:r>
            <a:r>
              <a:rPr lang="hu-HU" sz="2000" dirty="0">
                <a:solidFill>
                  <a:schemeClr val="accent2"/>
                </a:solidFill>
                <a:latin typeface="Calibri" pitchFamily="34" charset="0"/>
              </a:rPr>
              <a:t> </a:t>
            </a:r>
            <a:r>
              <a:rPr lang="hu-HU" sz="2000" dirty="0" err="1">
                <a:solidFill>
                  <a:schemeClr val="accent2"/>
                </a:solidFill>
                <a:latin typeface="Calibri" pitchFamily="34" charset="0"/>
              </a:rPr>
              <a:t>their</a:t>
            </a:r>
            <a:r>
              <a:rPr lang="hu-HU" sz="2000" dirty="0">
                <a:solidFill>
                  <a:schemeClr val="accent2"/>
                </a:solidFill>
                <a:latin typeface="Calibri" pitchFamily="34" charset="0"/>
              </a:rPr>
              <a:t> </a:t>
            </a:r>
            <a:r>
              <a:rPr lang="hu-HU" sz="2000" dirty="0" err="1">
                <a:solidFill>
                  <a:schemeClr val="accent2"/>
                </a:solidFill>
                <a:latin typeface="Calibri" pitchFamily="34" charset="0"/>
              </a:rPr>
              <a:t>position</a:t>
            </a:r>
            <a:r>
              <a:rPr lang="hu-HU" sz="2000" dirty="0">
                <a:solidFill>
                  <a:schemeClr val="accent2"/>
                </a:solidFill>
                <a:latin typeface="Calibri" pitchFamily="34" charset="0"/>
              </a:rPr>
              <a:t> and </a:t>
            </a:r>
            <a:r>
              <a:rPr lang="hu-HU" sz="2000" dirty="0" err="1">
                <a:solidFill>
                  <a:schemeClr val="accent2"/>
                </a:solidFill>
                <a:latin typeface="Calibri" pitchFamily="34" charset="0"/>
              </a:rPr>
              <a:t>fate</a:t>
            </a:r>
            <a:r>
              <a:rPr lang="hu-HU" sz="2000" dirty="0">
                <a:solidFill>
                  <a:schemeClr val="accent2"/>
                </a:solidFill>
                <a:latin typeface="Calibri" pitchFamily="34" charset="0"/>
              </a:rPr>
              <a:t>. </a:t>
            </a:r>
          </a:p>
          <a:p>
            <a:pPr marL="342900" indent="-342900" algn="just" eaLnBrk="0" hangingPunct="0"/>
            <a:r>
              <a:rPr lang="hu-HU" sz="2000" dirty="0" err="1">
                <a:solidFill>
                  <a:schemeClr val="accent2"/>
                </a:solidFill>
                <a:latin typeface="Calibri" pitchFamily="34" charset="0"/>
              </a:rPr>
              <a:t>Similar</a:t>
            </a:r>
            <a:r>
              <a:rPr lang="hu-HU" sz="2000" dirty="0">
                <a:solidFill>
                  <a:schemeClr val="accent2"/>
                </a:solidFill>
                <a:latin typeface="Calibri" pitchFamily="34" charset="0"/>
              </a:rPr>
              <a:t> </a:t>
            </a:r>
            <a:r>
              <a:rPr lang="hu-HU" sz="2000" dirty="0" err="1">
                <a:solidFill>
                  <a:schemeClr val="accent2"/>
                </a:solidFill>
                <a:latin typeface="Calibri" pitchFamily="34" charset="0"/>
              </a:rPr>
              <a:t>events</a:t>
            </a:r>
            <a:r>
              <a:rPr lang="hu-HU" sz="2000" dirty="0">
                <a:solidFill>
                  <a:schemeClr val="accent2"/>
                </a:solidFill>
                <a:latin typeface="Calibri" pitchFamily="34" charset="0"/>
              </a:rPr>
              <a:t> </a:t>
            </a:r>
            <a:r>
              <a:rPr lang="hu-HU" sz="2000" dirty="0" err="1">
                <a:solidFill>
                  <a:schemeClr val="accent2"/>
                </a:solidFill>
                <a:latin typeface="Calibri" pitchFamily="34" charset="0"/>
              </a:rPr>
              <a:t>occur</a:t>
            </a:r>
            <a:r>
              <a:rPr lang="hu-HU" sz="2000" dirty="0">
                <a:solidFill>
                  <a:schemeClr val="accent2"/>
                </a:solidFill>
                <a:latin typeface="Calibri" pitchFamily="34" charset="0"/>
              </a:rPr>
              <a:t> </a:t>
            </a:r>
            <a:r>
              <a:rPr lang="hu-HU" sz="2000" dirty="0" err="1">
                <a:solidFill>
                  <a:schemeClr val="accent2"/>
                </a:solidFill>
                <a:latin typeface="Calibri" pitchFamily="34" charset="0"/>
              </a:rPr>
              <a:t>on</a:t>
            </a:r>
            <a:r>
              <a:rPr lang="hu-HU" sz="2000" dirty="0">
                <a:solidFill>
                  <a:schemeClr val="accent2"/>
                </a:solidFill>
                <a:latin typeface="Calibri" pitchFamily="34" charset="0"/>
              </a:rPr>
              <a:t> </a:t>
            </a:r>
            <a:r>
              <a:rPr lang="hu-HU" sz="2000" dirty="0" err="1">
                <a:solidFill>
                  <a:schemeClr val="accent2"/>
                </a:solidFill>
                <a:latin typeface="Calibri" pitchFamily="34" charset="0"/>
              </a:rPr>
              <a:t>the</a:t>
            </a:r>
            <a:r>
              <a:rPr lang="hu-HU" sz="2000" dirty="0">
                <a:solidFill>
                  <a:schemeClr val="accent2"/>
                </a:solidFill>
                <a:latin typeface="Calibri" pitchFamily="34" charset="0"/>
              </a:rPr>
              <a:t> ML </a:t>
            </a:r>
            <a:r>
              <a:rPr lang="hu-HU" sz="2000" dirty="0" err="1">
                <a:solidFill>
                  <a:schemeClr val="accent2"/>
                </a:solidFill>
                <a:latin typeface="Calibri" pitchFamily="34" charset="0"/>
              </a:rPr>
              <a:t>axis</a:t>
            </a:r>
            <a:r>
              <a:rPr lang="hu-HU" sz="2000" dirty="0">
                <a:solidFill>
                  <a:schemeClr val="accent2"/>
                </a:solidFill>
                <a:latin typeface="Calibri" pitchFamily="34" charset="0"/>
              </a:rPr>
              <a:t> of </a:t>
            </a:r>
            <a:r>
              <a:rPr lang="hu-HU" sz="2000" dirty="0" err="1">
                <a:solidFill>
                  <a:schemeClr val="accent2"/>
                </a:solidFill>
                <a:latin typeface="Calibri" pitchFamily="34" charset="0"/>
              </a:rPr>
              <a:t>the</a:t>
            </a:r>
            <a:r>
              <a:rPr lang="hu-HU" sz="2000" dirty="0">
                <a:solidFill>
                  <a:schemeClr val="accent2"/>
                </a:solidFill>
                <a:latin typeface="Calibri" pitchFamily="34" charset="0"/>
              </a:rPr>
              <a:t> </a:t>
            </a:r>
            <a:r>
              <a:rPr lang="hu-HU" sz="2000" dirty="0" err="1">
                <a:solidFill>
                  <a:schemeClr val="accent2"/>
                </a:solidFill>
                <a:latin typeface="Calibri" pitchFamily="34" charset="0"/>
              </a:rPr>
              <a:t>the</a:t>
            </a:r>
            <a:r>
              <a:rPr lang="hu-HU" sz="2000" dirty="0">
                <a:solidFill>
                  <a:schemeClr val="accent2"/>
                </a:solidFill>
                <a:latin typeface="Calibri" pitchFamily="34" charset="0"/>
              </a:rPr>
              <a:t> </a:t>
            </a:r>
            <a:r>
              <a:rPr lang="hu-HU" sz="2000" dirty="0" err="1">
                <a:solidFill>
                  <a:schemeClr val="accent2"/>
                </a:solidFill>
                <a:latin typeface="Calibri" pitchFamily="34" charset="0"/>
              </a:rPr>
              <a:t>neural</a:t>
            </a:r>
            <a:r>
              <a:rPr lang="hu-HU" sz="2000" dirty="0">
                <a:solidFill>
                  <a:schemeClr val="accent2"/>
                </a:solidFill>
                <a:latin typeface="Calibri" pitchFamily="34" charset="0"/>
              </a:rPr>
              <a:t> </a:t>
            </a:r>
            <a:r>
              <a:rPr lang="hu-HU" sz="2000" dirty="0" err="1">
                <a:solidFill>
                  <a:schemeClr val="accent2"/>
                </a:solidFill>
                <a:latin typeface="Calibri" pitchFamily="34" charset="0"/>
              </a:rPr>
              <a:t>plate</a:t>
            </a:r>
            <a:r>
              <a:rPr lang="hu-HU" sz="2000" dirty="0">
                <a:solidFill>
                  <a:schemeClr val="accent2"/>
                </a:solidFill>
                <a:latin typeface="Calibri" pitchFamily="34" charset="0"/>
              </a:rPr>
              <a:t> (</a:t>
            </a:r>
            <a:r>
              <a:rPr lang="hu-HU" sz="2000" dirty="0" err="1">
                <a:solidFill>
                  <a:schemeClr val="accent2"/>
                </a:solidFill>
                <a:latin typeface="Calibri" pitchFamily="34" charset="0"/>
              </a:rPr>
              <a:t>later</a:t>
            </a:r>
            <a:r>
              <a:rPr lang="hu-HU" sz="2000" dirty="0">
                <a:solidFill>
                  <a:schemeClr val="accent2"/>
                </a:solidFill>
                <a:latin typeface="Calibri" pitchFamily="34" charset="0"/>
              </a:rPr>
              <a:t> </a:t>
            </a:r>
            <a:r>
              <a:rPr lang="hu-HU" sz="2000" dirty="0" err="1">
                <a:solidFill>
                  <a:schemeClr val="accent2"/>
                </a:solidFill>
                <a:latin typeface="Calibri" pitchFamily="34" charset="0"/>
              </a:rPr>
              <a:t>the</a:t>
            </a:r>
            <a:r>
              <a:rPr lang="hu-HU" sz="2000" dirty="0">
                <a:solidFill>
                  <a:schemeClr val="accent2"/>
                </a:solidFill>
                <a:latin typeface="Calibri" pitchFamily="34" charset="0"/>
              </a:rPr>
              <a:t> </a:t>
            </a:r>
            <a:r>
              <a:rPr lang="hu-HU" sz="2000" dirty="0" err="1">
                <a:solidFill>
                  <a:schemeClr val="accent2"/>
                </a:solidFill>
                <a:latin typeface="Calibri" pitchFamily="34" charset="0"/>
              </a:rPr>
              <a:t>dorsal-ventral</a:t>
            </a:r>
            <a:r>
              <a:rPr lang="hu-HU" sz="2000" dirty="0">
                <a:solidFill>
                  <a:schemeClr val="accent2"/>
                </a:solidFill>
                <a:latin typeface="Calibri" pitchFamily="34" charset="0"/>
              </a:rPr>
              <a:t>, DV, </a:t>
            </a:r>
            <a:r>
              <a:rPr lang="hu-HU" sz="2000" dirty="0" err="1">
                <a:solidFill>
                  <a:schemeClr val="accent2"/>
                </a:solidFill>
                <a:latin typeface="Calibri" pitchFamily="34" charset="0"/>
              </a:rPr>
              <a:t>axis</a:t>
            </a:r>
            <a:r>
              <a:rPr lang="hu-HU" sz="2000" dirty="0">
                <a:solidFill>
                  <a:schemeClr val="accent2"/>
                </a:solidFill>
                <a:latin typeface="Calibri" pitchFamily="34" charset="0"/>
              </a:rPr>
              <a:t> of </a:t>
            </a:r>
            <a:r>
              <a:rPr lang="hu-HU" sz="2000" dirty="0" err="1">
                <a:solidFill>
                  <a:schemeClr val="accent2"/>
                </a:solidFill>
                <a:latin typeface="Calibri" pitchFamily="34" charset="0"/>
              </a:rPr>
              <a:t>the</a:t>
            </a:r>
            <a:r>
              <a:rPr lang="hu-HU" sz="2000" dirty="0">
                <a:solidFill>
                  <a:schemeClr val="accent2"/>
                </a:solidFill>
                <a:latin typeface="Calibri" pitchFamily="34" charset="0"/>
              </a:rPr>
              <a:t> </a:t>
            </a:r>
            <a:r>
              <a:rPr lang="hu-HU" sz="2000" dirty="0" err="1">
                <a:solidFill>
                  <a:schemeClr val="accent2"/>
                </a:solidFill>
                <a:latin typeface="Calibri" pitchFamily="34" charset="0"/>
              </a:rPr>
              <a:t>neural</a:t>
            </a:r>
            <a:r>
              <a:rPr lang="hu-HU" sz="2000" dirty="0">
                <a:solidFill>
                  <a:schemeClr val="accent2"/>
                </a:solidFill>
                <a:latin typeface="Calibri" pitchFamily="34" charset="0"/>
              </a:rPr>
              <a:t> </a:t>
            </a:r>
            <a:r>
              <a:rPr lang="hu-HU" sz="2000" dirty="0" err="1">
                <a:solidFill>
                  <a:schemeClr val="accent2"/>
                </a:solidFill>
                <a:latin typeface="Calibri" pitchFamily="34" charset="0"/>
              </a:rPr>
              <a:t>tube</a:t>
            </a:r>
            <a:r>
              <a:rPr lang="hu-HU" sz="2000" dirty="0">
                <a:solidFill>
                  <a:schemeClr val="accent2"/>
                </a:solidFill>
                <a:latin typeface="Calibri" pitchFamily="34" charset="0"/>
              </a:rPr>
              <a:t>) </a:t>
            </a:r>
            <a:r>
              <a:rPr lang="hu-HU" sz="2000" dirty="0" err="1">
                <a:solidFill>
                  <a:schemeClr val="accent2"/>
                </a:solidFill>
                <a:latin typeface="Calibri" pitchFamily="34" charset="0"/>
              </a:rPr>
              <a:t>except</a:t>
            </a:r>
            <a:r>
              <a:rPr lang="hu-HU" sz="2000" dirty="0">
                <a:solidFill>
                  <a:schemeClr val="accent2"/>
                </a:solidFill>
                <a:latin typeface="Calibri" pitchFamily="34" charset="0"/>
              </a:rPr>
              <a:t> </a:t>
            </a:r>
            <a:r>
              <a:rPr lang="hu-HU" sz="2000" dirty="0" err="1">
                <a:solidFill>
                  <a:schemeClr val="accent2"/>
                </a:solidFill>
                <a:latin typeface="Calibri" pitchFamily="34" charset="0"/>
              </a:rPr>
              <a:t>that</a:t>
            </a:r>
            <a:r>
              <a:rPr lang="hu-HU" sz="2000" dirty="0">
                <a:solidFill>
                  <a:schemeClr val="accent2"/>
                </a:solidFill>
                <a:latin typeface="Calibri" pitchFamily="34" charset="0"/>
              </a:rPr>
              <a:t>, being </a:t>
            </a:r>
            <a:r>
              <a:rPr lang="hu-HU" sz="2000" dirty="0" err="1">
                <a:solidFill>
                  <a:schemeClr val="accent2"/>
                </a:solidFill>
                <a:latin typeface="Calibri" pitchFamily="34" charset="0"/>
              </a:rPr>
              <a:t>considerably</a:t>
            </a:r>
            <a:r>
              <a:rPr lang="hu-HU" sz="2000" dirty="0">
                <a:solidFill>
                  <a:schemeClr val="accent2"/>
                </a:solidFill>
                <a:latin typeface="Calibri" pitchFamily="34" charset="0"/>
              </a:rPr>
              <a:t> </a:t>
            </a:r>
            <a:r>
              <a:rPr lang="hu-HU" sz="2000" dirty="0" err="1">
                <a:solidFill>
                  <a:schemeClr val="accent2"/>
                </a:solidFill>
                <a:latin typeface="Calibri" pitchFamily="34" charset="0"/>
              </a:rPr>
              <a:t>shorter</a:t>
            </a:r>
            <a:r>
              <a:rPr lang="hu-HU" sz="2000" dirty="0">
                <a:solidFill>
                  <a:schemeClr val="accent2"/>
                </a:solidFill>
                <a:latin typeface="Calibri" pitchFamily="34" charset="0"/>
              </a:rPr>
              <a:t> </a:t>
            </a:r>
            <a:r>
              <a:rPr lang="hu-HU" sz="2000" dirty="0" err="1">
                <a:solidFill>
                  <a:schemeClr val="accent2"/>
                </a:solidFill>
                <a:latin typeface="Calibri" pitchFamily="34" charset="0"/>
              </a:rPr>
              <a:t>than</a:t>
            </a:r>
            <a:r>
              <a:rPr lang="hu-HU" sz="2000" dirty="0">
                <a:solidFill>
                  <a:schemeClr val="accent2"/>
                </a:solidFill>
                <a:latin typeface="Calibri" pitchFamily="34" charset="0"/>
              </a:rPr>
              <a:t> </a:t>
            </a:r>
            <a:r>
              <a:rPr lang="hu-HU" sz="2000" dirty="0" err="1">
                <a:solidFill>
                  <a:schemeClr val="accent2"/>
                </a:solidFill>
                <a:latin typeface="Calibri" pitchFamily="34" charset="0"/>
              </a:rPr>
              <a:t>the</a:t>
            </a:r>
            <a:r>
              <a:rPr lang="hu-HU" sz="2000" dirty="0">
                <a:solidFill>
                  <a:schemeClr val="accent2"/>
                </a:solidFill>
                <a:latin typeface="Calibri" pitchFamily="34" charset="0"/>
              </a:rPr>
              <a:t> AP </a:t>
            </a:r>
            <a:r>
              <a:rPr lang="hu-HU" sz="2000" dirty="0" err="1">
                <a:solidFill>
                  <a:schemeClr val="accent2"/>
                </a:solidFill>
                <a:latin typeface="Calibri" pitchFamily="34" charset="0"/>
              </a:rPr>
              <a:t>axis</a:t>
            </a:r>
            <a:r>
              <a:rPr lang="hu-HU" sz="2000" dirty="0">
                <a:solidFill>
                  <a:schemeClr val="accent2"/>
                </a:solidFill>
                <a:latin typeface="Calibri" pitchFamily="34" charset="0"/>
              </a:rPr>
              <a:t>, </a:t>
            </a:r>
            <a:r>
              <a:rPr lang="hu-HU" sz="2000" dirty="0" err="1">
                <a:solidFill>
                  <a:schemeClr val="accent2"/>
                </a:solidFill>
                <a:latin typeface="Calibri" pitchFamily="34" charset="0"/>
              </a:rPr>
              <a:t>morphogen</a:t>
            </a:r>
            <a:r>
              <a:rPr lang="hu-HU" sz="2000" dirty="0">
                <a:solidFill>
                  <a:schemeClr val="accent2"/>
                </a:solidFill>
                <a:latin typeface="Calibri" pitchFamily="34" charset="0"/>
              </a:rPr>
              <a:t> </a:t>
            </a:r>
            <a:r>
              <a:rPr lang="hu-HU" sz="2000" dirty="0" err="1">
                <a:solidFill>
                  <a:schemeClr val="accent2"/>
                </a:solidFill>
                <a:latin typeface="Calibri" pitchFamily="34" charset="0"/>
              </a:rPr>
              <a:t>sources</a:t>
            </a:r>
            <a:r>
              <a:rPr lang="hu-HU" sz="2000" dirty="0">
                <a:solidFill>
                  <a:schemeClr val="accent2"/>
                </a:solidFill>
                <a:latin typeface="Calibri" pitchFamily="34" charset="0"/>
              </a:rPr>
              <a:t> </a:t>
            </a:r>
            <a:r>
              <a:rPr lang="hu-HU" sz="2000" dirty="0" err="1">
                <a:solidFill>
                  <a:schemeClr val="accent2"/>
                </a:solidFill>
                <a:latin typeface="Calibri" pitchFamily="34" charset="0"/>
              </a:rPr>
              <a:t>established</a:t>
            </a:r>
            <a:r>
              <a:rPr lang="hu-HU" sz="2000" dirty="0">
                <a:solidFill>
                  <a:schemeClr val="accent2"/>
                </a:solidFill>
                <a:latin typeface="Calibri" pitchFamily="34" charset="0"/>
              </a:rPr>
              <a:t> </a:t>
            </a:r>
            <a:r>
              <a:rPr lang="hu-HU" sz="2000" dirty="0" err="1">
                <a:solidFill>
                  <a:schemeClr val="accent2"/>
                </a:solidFill>
                <a:latin typeface="Calibri" pitchFamily="34" charset="0"/>
              </a:rPr>
              <a:t>at</a:t>
            </a:r>
            <a:r>
              <a:rPr lang="hu-HU" sz="2000" dirty="0">
                <a:solidFill>
                  <a:schemeClr val="accent2"/>
                </a:solidFill>
                <a:latin typeface="Calibri" pitchFamily="34" charset="0"/>
              </a:rPr>
              <a:t> </a:t>
            </a:r>
            <a:r>
              <a:rPr lang="hu-HU" sz="2000" dirty="0" err="1">
                <a:solidFill>
                  <a:schemeClr val="accent2"/>
                </a:solidFill>
                <a:latin typeface="Calibri" pitchFamily="34" charset="0"/>
              </a:rPr>
              <a:t>the</a:t>
            </a:r>
            <a:r>
              <a:rPr lang="hu-HU" sz="2000" dirty="0">
                <a:solidFill>
                  <a:schemeClr val="accent2"/>
                </a:solidFill>
                <a:latin typeface="Calibri" pitchFamily="34" charset="0"/>
              </a:rPr>
              <a:t> </a:t>
            </a:r>
            <a:r>
              <a:rPr lang="hu-HU" sz="2000" dirty="0" err="1">
                <a:solidFill>
                  <a:schemeClr val="accent2"/>
                </a:solidFill>
                <a:latin typeface="Calibri" pitchFamily="34" charset="0"/>
              </a:rPr>
              <a:t>dorsal</a:t>
            </a:r>
            <a:r>
              <a:rPr lang="hu-HU" sz="2000" dirty="0">
                <a:solidFill>
                  <a:schemeClr val="accent2"/>
                </a:solidFill>
                <a:latin typeface="Calibri" pitchFamily="34" charset="0"/>
              </a:rPr>
              <a:t> and </a:t>
            </a:r>
            <a:r>
              <a:rPr lang="hu-HU" sz="2000" dirty="0" err="1">
                <a:solidFill>
                  <a:schemeClr val="accent2"/>
                </a:solidFill>
                <a:latin typeface="Calibri" pitchFamily="34" charset="0"/>
              </a:rPr>
              <a:t>ventral</a:t>
            </a:r>
            <a:r>
              <a:rPr lang="hu-HU" sz="2000" dirty="0">
                <a:solidFill>
                  <a:schemeClr val="accent2"/>
                </a:solidFill>
                <a:latin typeface="Calibri" pitchFamily="34" charset="0"/>
              </a:rPr>
              <a:t> </a:t>
            </a:r>
            <a:r>
              <a:rPr lang="hu-HU" sz="2000" dirty="0" err="1">
                <a:solidFill>
                  <a:schemeClr val="accent2"/>
                </a:solidFill>
                <a:latin typeface="Calibri" pitchFamily="34" charset="0"/>
              </a:rPr>
              <a:t>poles</a:t>
            </a:r>
            <a:r>
              <a:rPr lang="hu-HU" sz="2000" dirty="0">
                <a:solidFill>
                  <a:schemeClr val="accent2"/>
                </a:solidFill>
                <a:latin typeface="Calibri" pitchFamily="34" charset="0"/>
              </a:rPr>
              <a:t> </a:t>
            </a:r>
            <a:r>
              <a:rPr lang="hu-HU" sz="2000" dirty="0" err="1">
                <a:solidFill>
                  <a:schemeClr val="accent2"/>
                </a:solidFill>
                <a:latin typeface="Calibri" pitchFamily="34" charset="0"/>
              </a:rPr>
              <a:t>are</a:t>
            </a:r>
            <a:r>
              <a:rPr lang="hu-HU" sz="2000" dirty="0">
                <a:solidFill>
                  <a:schemeClr val="accent2"/>
                </a:solidFill>
                <a:latin typeface="Calibri" pitchFamily="34" charset="0"/>
              </a:rPr>
              <a:t> </a:t>
            </a:r>
            <a:r>
              <a:rPr lang="hu-HU" sz="2000" dirty="0" err="1">
                <a:solidFill>
                  <a:schemeClr val="accent2"/>
                </a:solidFill>
                <a:latin typeface="Calibri" pitchFamily="34" charset="0"/>
              </a:rPr>
              <a:t>sufficent</a:t>
            </a:r>
            <a:r>
              <a:rPr lang="hu-HU" sz="2000" dirty="0">
                <a:solidFill>
                  <a:schemeClr val="accent2"/>
                </a:solidFill>
                <a:latin typeface="Calibri" pitchFamily="34" charset="0"/>
              </a:rPr>
              <a:t> </a:t>
            </a:r>
            <a:r>
              <a:rPr lang="hu-HU" sz="2000" dirty="0" err="1">
                <a:solidFill>
                  <a:schemeClr val="accent2"/>
                </a:solidFill>
                <a:latin typeface="Calibri" pitchFamily="34" charset="0"/>
              </a:rPr>
              <a:t>to</a:t>
            </a:r>
            <a:r>
              <a:rPr lang="hu-HU" sz="2000" dirty="0">
                <a:solidFill>
                  <a:schemeClr val="accent2"/>
                </a:solidFill>
                <a:latin typeface="Calibri" pitchFamily="34" charset="0"/>
              </a:rPr>
              <a:t> </a:t>
            </a:r>
            <a:r>
              <a:rPr lang="hu-HU" sz="2000" dirty="0" err="1">
                <a:solidFill>
                  <a:schemeClr val="accent2"/>
                </a:solidFill>
                <a:latin typeface="Calibri" pitchFamily="34" charset="0"/>
              </a:rPr>
              <a:t>pattern</a:t>
            </a:r>
            <a:r>
              <a:rPr lang="hu-HU" sz="2000" dirty="0">
                <a:solidFill>
                  <a:schemeClr val="accent2"/>
                </a:solidFill>
                <a:latin typeface="Calibri" pitchFamily="34" charset="0"/>
              </a:rPr>
              <a:t> </a:t>
            </a:r>
            <a:r>
              <a:rPr lang="hu-HU" sz="2000" dirty="0" err="1">
                <a:solidFill>
                  <a:schemeClr val="accent2"/>
                </a:solidFill>
                <a:latin typeface="Calibri" pitchFamily="34" charset="0"/>
              </a:rPr>
              <a:t>the</a:t>
            </a:r>
            <a:r>
              <a:rPr lang="hu-HU" sz="2000" dirty="0">
                <a:solidFill>
                  <a:schemeClr val="accent2"/>
                </a:solidFill>
                <a:latin typeface="Calibri" pitchFamily="34" charset="0"/>
              </a:rPr>
              <a:t> </a:t>
            </a:r>
            <a:r>
              <a:rPr lang="hu-HU" sz="2000" dirty="0" err="1">
                <a:solidFill>
                  <a:schemeClr val="accent2"/>
                </a:solidFill>
                <a:latin typeface="Calibri" pitchFamily="34" charset="0"/>
              </a:rPr>
              <a:t>entire</a:t>
            </a:r>
            <a:r>
              <a:rPr lang="hu-HU" sz="2000" dirty="0">
                <a:solidFill>
                  <a:schemeClr val="accent2"/>
                </a:solidFill>
                <a:latin typeface="Calibri" pitchFamily="34" charset="0"/>
              </a:rPr>
              <a:t> </a:t>
            </a:r>
            <a:r>
              <a:rPr lang="hu-HU" sz="2000" dirty="0" err="1">
                <a:solidFill>
                  <a:schemeClr val="accent2"/>
                </a:solidFill>
                <a:latin typeface="Calibri" pitchFamily="34" charset="0"/>
              </a:rPr>
              <a:t>axis</a:t>
            </a:r>
            <a:r>
              <a:rPr lang="hu-HU" sz="2000" dirty="0">
                <a:solidFill>
                  <a:schemeClr val="accent2"/>
                </a:solidFill>
                <a:latin typeface="Calibri" pitchFamily="34" charset="0"/>
              </a:rPr>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3366">
            <a:alpha val="0"/>
          </a:srgbClr>
        </a:solid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07950" y="260350"/>
            <a:ext cx="8821738" cy="5509200"/>
          </a:xfrm>
          <a:prstGeom prst="rect">
            <a:avLst/>
          </a:prstGeom>
          <a:noFill/>
          <a:ln w="9525">
            <a:noFill/>
            <a:miter lim="800000"/>
            <a:headEnd/>
            <a:tailEnd/>
          </a:ln>
        </p:spPr>
        <p:txBody>
          <a:bodyPr>
            <a:spAutoFit/>
          </a:bodyPr>
          <a:lstStyle/>
          <a:p>
            <a:pPr marL="342900" indent="-342900" algn="just" eaLnBrk="0" hangingPunct="0"/>
            <a:r>
              <a:rPr lang="hu-HU" sz="1600" dirty="0" err="1">
                <a:solidFill>
                  <a:schemeClr val="accent2"/>
                </a:solidFill>
                <a:latin typeface="Calibri" pitchFamily="34" charset="0"/>
              </a:rPr>
              <a:t>At</a:t>
            </a:r>
            <a:r>
              <a:rPr lang="hu-HU" sz="1600" dirty="0">
                <a:solidFill>
                  <a:schemeClr val="accent2"/>
                </a:solidFill>
                <a:latin typeface="Calibri" pitchFamily="34" charset="0"/>
              </a:rPr>
              <a:t> </a:t>
            </a:r>
            <a:r>
              <a:rPr lang="hu-HU" sz="1600" dirty="0" err="1">
                <a:solidFill>
                  <a:schemeClr val="accent2"/>
                </a:solidFill>
                <a:latin typeface="Calibri" pitchFamily="34" charset="0"/>
              </a:rPr>
              <a:t>gastrulation</a:t>
            </a:r>
            <a:r>
              <a:rPr lang="hu-HU" sz="1600" dirty="0">
                <a:solidFill>
                  <a:schemeClr val="accent2"/>
                </a:solidFill>
                <a:latin typeface="Calibri" pitchFamily="34" charset="0"/>
              </a:rPr>
              <a:t>, </a:t>
            </a:r>
            <a:r>
              <a:rPr lang="hu-HU" sz="1600" dirty="0" err="1">
                <a:solidFill>
                  <a:schemeClr val="accent2"/>
                </a:solidFill>
                <a:latin typeface="Calibri" pitchFamily="34" charset="0"/>
              </a:rPr>
              <a:t>when</a:t>
            </a:r>
            <a:r>
              <a:rPr lang="hu-HU" sz="1600" dirty="0">
                <a:solidFill>
                  <a:schemeClr val="accent2"/>
                </a:solidFill>
                <a:latin typeface="Calibri" pitchFamily="34" charset="0"/>
              </a:rPr>
              <a:t> a </a:t>
            </a:r>
            <a:r>
              <a:rPr lang="hu-HU" sz="1600" dirty="0" err="1">
                <a:solidFill>
                  <a:schemeClr val="accent2"/>
                </a:solidFill>
                <a:latin typeface="Calibri" pitchFamily="34" charset="0"/>
              </a:rPr>
              <a:t>region</a:t>
            </a:r>
            <a:r>
              <a:rPr lang="hu-HU" sz="1600" dirty="0">
                <a:solidFill>
                  <a:schemeClr val="accent2"/>
                </a:solidFill>
                <a:latin typeface="Calibri" pitchFamily="34" charset="0"/>
              </a:rPr>
              <a:t> of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dorsal</a:t>
            </a:r>
            <a:r>
              <a:rPr lang="hu-HU" sz="1600" dirty="0">
                <a:solidFill>
                  <a:schemeClr val="accent2"/>
                </a:solidFill>
                <a:latin typeface="Calibri" pitchFamily="34" charset="0"/>
              </a:rPr>
              <a:t> </a:t>
            </a:r>
            <a:r>
              <a:rPr lang="hu-HU" sz="1600" dirty="0" err="1">
                <a:solidFill>
                  <a:schemeClr val="accent2"/>
                </a:solidFill>
                <a:latin typeface="Calibri" pitchFamily="34" charset="0"/>
              </a:rPr>
              <a:t>ectoderm</a:t>
            </a:r>
            <a:r>
              <a:rPr lang="hu-HU" sz="1600" dirty="0">
                <a:solidFill>
                  <a:schemeClr val="accent2"/>
                </a:solidFill>
                <a:latin typeface="Calibri" pitchFamily="34" charset="0"/>
              </a:rPr>
              <a:t> is </a:t>
            </a:r>
            <a:r>
              <a:rPr lang="hu-HU" sz="1600" dirty="0" err="1">
                <a:solidFill>
                  <a:schemeClr val="accent2"/>
                </a:solidFill>
                <a:latin typeface="Calibri" pitchFamily="34" charset="0"/>
              </a:rPr>
              <a:t>set</a:t>
            </a:r>
            <a:r>
              <a:rPr lang="hu-HU" sz="1600" dirty="0">
                <a:solidFill>
                  <a:schemeClr val="accent2"/>
                </a:solidFill>
                <a:latin typeface="Calibri" pitchFamily="34" charset="0"/>
              </a:rPr>
              <a:t> </a:t>
            </a:r>
            <a:r>
              <a:rPr lang="hu-HU" sz="1600" dirty="0" err="1">
                <a:solidFill>
                  <a:schemeClr val="accent2"/>
                </a:solidFill>
                <a:latin typeface="Calibri" pitchFamily="34" charset="0"/>
              </a:rPr>
              <a:t>aside</a:t>
            </a:r>
            <a:r>
              <a:rPr lang="hu-HU" sz="1600" dirty="0">
                <a:solidFill>
                  <a:schemeClr val="accent2"/>
                </a:solidFill>
                <a:latin typeface="Calibri" pitchFamily="34" charset="0"/>
              </a:rPr>
              <a:t> </a:t>
            </a:r>
            <a:r>
              <a:rPr lang="hu-HU" sz="1600" dirty="0" err="1">
                <a:solidFill>
                  <a:schemeClr val="accent2"/>
                </a:solidFill>
                <a:latin typeface="Calibri" pitchFamily="34" charset="0"/>
              </a:rPr>
              <a:t>to</a:t>
            </a:r>
            <a:r>
              <a:rPr lang="hu-HU" sz="1600" dirty="0">
                <a:solidFill>
                  <a:schemeClr val="accent2"/>
                </a:solidFill>
                <a:latin typeface="Calibri" pitchFamily="34" charset="0"/>
              </a:rPr>
              <a:t> be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neural</a:t>
            </a:r>
            <a:r>
              <a:rPr lang="hu-HU" sz="1600" dirty="0">
                <a:solidFill>
                  <a:schemeClr val="accent2"/>
                </a:solidFill>
                <a:latin typeface="Calibri" pitchFamily="34" charset="0"/>
              </a:rPr>
              <a:t> </a:t>
            </a:r>
            <a:r>
              <a:rPr lang="hu-HU" sz="1600" dirty="0" err="1">
                <a:solidFill>
                  <a:schemeClr val="accent2"/>
                </a:solidFill>
                <a:latin typeface="Calibri" pitchFamily="34" charset="0"/>
              </a:rPr>
              <a:t>palte</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AP </a:t>
            </a:r>
            <a:r>
              <a:rPr lang="hu-HU" sz="1600" dirty="0" err="1">
                <a:solidFill>
                  <a:schemeClr val="accent2"/>
                </a:solidFill>
                <a:latin typeface="Calibri" pitchFamily="34" charset="0"/>
              </a:rPr>
              <a:t>axis</a:t>
            </a:r>
            <a:r>
              <a:rPr lang="hu-HU" sz="1600" dirty="0">
                <a:solidFill>
                  <a:schemeClr val="accent2"/>
                </a:solidFill>
                <a:latin typeface="Calibri" pitchFamily="34" charset="0"/>
              </a:rPr>
              <a:t> is </a:t>
            </a:r>
            <a:r>
              <a:rPr lang="hu-HU" sz="1600" dirty="0" err="1">
                <a:solidFill>
                  <a:schemeClr val="accent2"/>
                </a:solidFill>
                <a:latin typeface="Calibri" pitchFamily="34" charset="0"/>
              </a:rPr>
              <a:t>polarised</a:t>
            </a:r>
            <a:r>
              <a:rPr lang="hu-HU" sz="1600" dirty="0">
                <a:solidFill>
                  <a:schemeClr val="accent2"/>
                </a:solidFill>
                <a:latin typeface="Calibri" pitchFamily="34" charset="0"/>
              </a:rPr>
              <a:t> </a:t>
            </a:r>
            <a:r>
              <a:rPr lang="hu-HU" sz="1600" dirty="0" err="1">
                <a:solidFill>
                  <a:schemeClr val="accent2"/>
                </a:solidFill>
                <a:latin typeface="Calibri" pitchFamily="34" charset="0"/>
              </a:rPr>
              <a:t>by</a:t>
            </a:r>
            <a:r>
              <a:rPr lang="hu-HU" sz="1600" dirty="0">
                <a:solidFill>
                  <a:schemeClr val="accent2"/>
                </a:solidFill>
                <a:latin typeface="Calibri" pitchFamily="34" charset="0"/>
              </a:rPr>
              <a:t> a </a:t>
            </a:r>
            <a:r>
              <a:rPr lang="hu-HU" sz="1600" dirty="0" err="1">
                <a:solidFill>
                  <a:schemeClr val="accent2"/>
                </a:solidFill>
                <a:latin typeface="Calibri" pitchFamily="34" charset="0"/>
              </a:rPr>
              <a:t>gradient</a:t>
            </a:r>
            <a:r>
              <a:rPr lang="hu-HU" sz="1600" dirty="0">
                <a:solidFill>
                  <a:schemeClr val="accent2"/>
                </a:solidFill>
                <a:latin typeface="Calibri" pitchFamily="34" charset="0"/>
              </a:rPr>
              <a:t> of </a:t>
            </a:r>
            <a:r>
              <a:rPr lang="hu-HU" sz="1600" dirty="0" err="1">
                <a:solidFill>
                  <a:srgbClr val="CC0066"/>
                </a:solidFill>
                <a:latin typeface="Calibri" pitchFamily="34" charset="0"/>
              </a:rPr>
              <a:t>Wnt</a:t>
            </a:r>
            <a:r>
              <a:rPr lang="hu-HU" sz="1600" dirty="0">
                <a:solidFill>
                  <a:srgbClr val="CC0066"/>
                </a:solidFill>
                <a:latin typeface="Calibri" pitchFamily="34" charset="0"/>
              </a:rPr>
              <a:t> </a:t>
            </a:r>
            <a:r>
              <a:rPr lang="hu-HU" sz="1600" dirty="0" err="1">
                <a:solidFill>
                  <a:schemeClr val="accent2"/>
                </a:solidFill>
                <a:latin typeface="Calibri" pitchFamily="34" charset="0"/>
              </a:rPr>
              <a:t>molecules</a:t>
            </a:r>
            <a:r>
              <a:rPr lang="hu-HU" sz="1600" dirty="0">
                <a:solidFill>
                  <a:schemeClr val="accent2"/>
                </a:solidFill>
                <a:latin typeface="Calibri" pitchFamily="34" charset="0"/>
              </a:rPr>
              <a:t> </a:t>
            </a:r>
            <a:r>
              <a:rPr lang="hu-HU" sz="1600" dirty="0" err="1">
                <a:solidFill>
                  <a:schemeClr val="accent2"/>
                </a:solidFill>
                <a:latin typeface="Calibri" pitchFamily="34" charset="0"/>
              </a:rPr>
              <a:t>diffusing</a:t>
            </a:r>
            <a:r>
              <a:rPr lang="hu-HU" sz="1600" dirty="0">
                <a:solidFill>
                  <a:schemeClr val="accent2"/>
                </a:solidFill>
                <a:latin typeface="Calibri" pitchFamily="34" charset="0"/>
              </a:rPr>
              <a:t> </a:t>
            </a:r>
            <a:r>
              <a:rPr lang="hu-HU" sz="1600" dirty="0" err="1">
                <a:solidFill>
                  <a:schemeClr val="accent2"/>
                </a:solidFill>
                <a:latin typeface="Calibri" pitchFamily="34" charset="0"/>
              </a:rPr>
              <a:t>from</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caudal</a:t>
            </a:r>
            <a:r>
              <a:rPr lang="hu-HU" sz="1600" dirty="0">
                <a:solidFill>
                  <a:schemeClr val="accent2"/>
                </a:solidFill>
                <a:latin typeface="Calibri" pitchFamily="34" charset="0"/>
              </a:rPr>
              <a:t> </a:t>
            </a:r>
            <a:r>
              <a:rPr lang="hu-HU" sz="1600" dirty="0" err="1">
                <a:solidFill>
                  <a:schemeClr val="accent2"/>
                </a:solidFill>
                <a:latin typeface="Calibri" pitchFamily="34" charset="0"/>
              </a:rPr>
              <a:t>pole</a:t>
            </a:r>
            <a:r>
              <a:rPr lang="hu-HU" sz="1600" dirty="0">
                <a:solidFill>
                  <a:schemeClr val="accent2"/>
                </a:solidFill>
                <a:latin typeface="Calibri" pitchFamily="34" charset="0"/>
              </a:rPr>
              <a:t> </a:t>
            </a:r>
            <a:r>
              <a:rPr lang="hu-HU" sz="1600" dirty="0" err="1">
                <a:solidFill>
                  <a:schemeClr val="accent2"/>
                </a:solidFill>
                <a:latin typeface="Calibri" pitchFamily="34" charset="0"/>
              </a:rPr>
              <a:t>of</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neural</a:t>
            </a:r>
            <a:r>
              <a:rPr lang="hu-HU" sz="1600" dirty="0">
                <a:solidFill>
                  <a:schemeClr val="accent2"/>
                </a:solidFill>
                <a:latin typeface="Calibri" pitchFamily="34" charset="0"/>
              </a:rPr>
              <a:t> </a:t>
            </a:r>
            <a:r>
              <a:rPr lang="hu-HU" sz="1600" dirty="0" err="1">
                <a:solidFill>
                  <a:schemeClr val="accent2"/>
                </a:solidFill>
                <a:latin typeface="Calibri" pitchFamily="34" charset="0"/>
              </a:rPr>
              <a:t>plate</a:t>
            </a:r>
            <a:r>
              <a:rPr lang="hu-HU" sz="1600" dirty="0">
                <a:solidFill>
                  <a:schemeClr val="accent2"/>
                </a:solidFill>
                <a:latin typeface="Calibri" pitchFamily="34" charset="0"/>
              </a:rPr>
              <a:t> and </a:t>
            </a:r>
            <a:r>
              <a:rPr lang="hu-HU" sz="1600" dirty="0" err="1">
                <a:solidFill>
                  <a:schemeClr val="accent2"/>
                </a:solidFill>
                <a:latin typeface="Calibri" pitchFamily="34" charset="0"/>
              </a:rPr>
              <a:t>by</a:t>
            </a:r>
            <a:r>
              <a:rPr lang="hu-HU" sz="1600" dirty="0">
                <a:solidFill>
                  <a:schemeClr val="accent2"/>
                </a:solidFill>
                <a:latin typeface="Calibri" pitchFamily="34" charset="0"/>
              </a:rPr>
              <a:t> </a:t>
            </a:r>
            <a:r>
              <a:rPr lang="hu-HU" sz="1600" dirty="0" err="1">
                <a:solidFill>
                  <a:schemeClr val="accent2"/>
                </a:solidFill>
                <a:latin typeface="Calibri" pitchFamily="34" charset="0"/>
              </a:rPr>
              <a:t>counteracting</a:t>
            </a:r>
            <a:r>
              <a:rPr lang="hu-HU" sz="1600" dirty="0">
                <a:solidFill>
                  <a:schemeClr val="accent2"/>
                </a:solidFill>
                <a:latin typeface="Calibri" pitchFamily="34" charset="0"/>
              </a:rPr>
              <a:t> </a:t>
            </a:r>
            <a:r>
              <a:rPr lang="hu-HU" sz="1600" dirty="0" err="1">
                <a:solidFill>
                  <a:schemeClr val="accent2"/>
                </a:solidFill>
                <a:latin typeface="Calibri" pitchFamily="34" charset="0"/>
              </a:rPr>
              <a:t>Wnt</a:t>
            </a:r>
            <a:r>
              <a:rPr lang="hu-HU" sz="1600" dirty="0">
                <a:solidFill>
                  <a:schemeClr val="accent2"/>
                </a:solidFill>
                <a:latin typeface="Calibri" pitchFamily="34" charset="0"/>
              </a:rPr>
              <a:t> </a:t>
            </a:r>
            <a:r>
              <a:rPr lang="hu-HU" sz="1600" dirty="0" err="1">
                <a:solidFill>
                  <a:schemeClr val="accent2"/>
                </a:solidFill>
                <a:latin typeface="Calibri" pitchFamily="34" charset="0"/>
              </a:rPr>
              <a:t>inhibitors</a:t>
            </a:r>
            <a:r>
              <a:rPr lang="hu-HU" sz="1600" dirty="0">
                <a:solidFill>
                  <a:schemeClr val="accent2"/>
                </a:solidFill>
                <a:latin typeface="Calibri" pitchFamily="34" charset="0"/>
              </a:rPr>
              <a:t> </a:t>
            </a:r>
            <a:r>
              <a:rPr lang="hu-HU" sz="1600" dirty="0" err="1">
                <a:solidFill>
                  <a:schemeClr val="accent2"/>
                </a:solidFill>
                <a:latin typeface="Calibri" pitchFamily="34" charset="0"/>
              </a:rPr>
              <a:t>at</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cranial</a:t>
            </a:r>
            <a:r>
              <a:rPr lang="hu-HU" sz="1600" dirty="0">
                <a:solidFill>
                  <a:schemeClr val="accent2"/>
                </a:solidFill>
                <a:latin typeface="Calibri" pitchFamily="34" charset="0"/>
              </a:rPr>
              <a:t> </a:t>
            </a:r>
            <a:r>
              <a:rPr lang="hu-HU" sz="1600" dirty="0" err="1">
                <a:solidFill>
                  <a:schemeClr val="accent2"/>
                </a:solidFill>
                <a:latin typeface="Calibri" pitchFamily="34" charset="0"/>
              </a:rPr>
              <a:t>pole</a:t>
            </a:r>
            <a:r>
              <a:rPr lang="hu-HU" sz="1600" dirty="0">
                <a:solidFill>
                  <a:schemeClr val="accent2"/>
                </a:solidFill>
                <a:latin typeface="Calibri" pitchFamily="34" charset="0"/>
              </a:rPr>
              <a:t>. </a:t>
            </a:r>
            <a:r>
              <a:rPr lang="hu-HU" sz="1600" dirty="0" err="1">
                <a:solidFill>
                  <a:schemeClr val="accent2"/>
                </a:solidFill>
                <a:latin typeface="Calibri" pitchFamily="34" charset="0"/>
              </a:rPr>
              <a:t>In</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absence</a:t>
            </a:r>
            <a:r>
              <a:rPr lang="hu-HU" sz="1600" dirty="0">
                <a:solidFill>
                  <a:schemeClr val="accent2"/>
                </a:solidFill>
                <a:latin typeface="Calibri" pitchFamily="34" charset="0"/>
              </a:rPr>
              <a:t> of </a:t>
            </a:r>
            <a:r>
              <a:rPr lang="hu-HU" sz="1600" dirty="0" err="1">
                <a:solidFill>
                  <a:schemeClr val="accent2"/>
                </a:solidFill>
                <a:latin typeface="Calibri" pitchFamily="34" charset="0"/>
              </a:rPr>
              <a:t>Wnt</a:t>
            </a:r>
            <a:r>
              <a:rPr lang="hu-HU" sz="1600" dirty="0">
                <a:solidFill>
                  <a:schemeClr val="accent2"/>
                </a:solidFill>
                <a:latin typeface="Calibri" pitchFamily="34" charset="0"/>
              </a:rPr>
              <a:t> </a:t>
            </a:r>
            <a:r>
              <a:rPr lang="hu-HU" sz="1600" dirty="0" err="1">
                <a:solidFill>
                  <a:schemeClr val="accent2"/>
                </a:solidFill>
                <a:latin typeface="Calibri" pitchFamily="34" charset="0"/>
              </a:rPr>
              <a:t>signaling</a:t>
            </a:r>
            <a:r>
              <a:rPr lang="hu-HU" sz="1600" dirty="0">
                <a:solidFill>
                  <a:schemeClr val="accent2"/>
                </a:solidFill>
                <a:latin typeface="Calibri" pitchFamily="34" charset="0"/>
              </a:rPr>
              <a:t> ,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default</a:t>
            </a:r>
            <a:r>
              <a:rPr lang="hu-HU" sz="1600" dirty="0">
                <a:solidFill>
                  <a:schemeClr val="accent2"/>
                </a:solidFill>
                <a:latin typeface="Calibri" pitchFamily="34" charset="0"/>
              </a:rPr>
              <a:t> </a:t>
            </a:r>
            <a:r>
              <a:rPr lang="hu-HU" sz="1600" dirty="0" err="1">
                <a:solidFill>
                  <a:schemeClr val="accent2"/>
                </a:solidFill>
                <a:latin typeface="Calibri" pitchFamily="34" charset="0"/>
              </a:rPr>
              <a:t>neural</a:t>
            </a:r>
            <a:r>
              <a:rPr lang="hu-HU" sz="1600" dirty="0">
                <a:solidFill>
                  <a:schemeClr val="accent2"/>
                </a:solidFill>
                <a:latin typeface="Calibri" pitchFamily="34" charset="0"/>
              </a:rPr>
              <a:t> </a:t>
            </a:r>
            <a:r>
              <a:rPr lang="hu-HU" sz="1600" dirty="0" err="1">
                <a:solidFill>
                  <a:schemeClr val="accent2"/>
                </a:solidFill>
                <a:latin typeface="Calibri" pitchFamily="34" charset="0"/>
              </a:rPr>
              <a:t>fate</a:t>
            </a:r>
            <a:r>
              <a:rPr lang="hu-HU" sz="1600" dirty="0">
                <a:solidFill>
                  <a:schemeClr val="accent2"/>
                </a:solidFill>
                <a:latin typeface="Calibri" pitchFamily="34" charset="0"/>
              </a:rPr>
              <a:t> </a:t>
            </a:r>
            <a:r>
              <a:rPr lang="hu-HU" sz="1600" dirty="0" err="1">
                <a:solidFill>
                  <a:schemeClr val="accent2"/>
                </a:solidFill>
                <a:latin typeface="Calibri" pitchFamily="34" charset="0"/>
              </a:rPr>
              <a:t>of</a:t>
            </a:r>
            <a:r>
              <a:rPr lang="hu-HU" sz="1600" dirty="0">
                <a:solidFill>
                  <a:schemeClr val="accent2"/>
                </a:solidFill>
                <a:latin typeface="Calibri" pitchFamily="34" charset="0"/>
              </a:rPr>
              <a:t> </a:t>
            </a:r>
            <a:r>
              <a:rPr lang="hu-HU" sz="1600" dirty="0" err="1">
                <a:solidFill>
                  <a:schemeClr val="accent2"/>
                </a:solidFill>
                <a:latin typeface="Calibri" pitchFamily="34" charset="0"/>
              </a:rPr>
              <a:t>anterior</a:t>
            </a:r>
            <a:r>
              <a:rPr lang="hu-HU" sz="1600" dirty="0">
                <a:solidFill>
                  <a:schemeClr val="accent2"/>
                </a:solidFill>
                <a:latin typeface="Calibri" pitchFamily="34" charset="0"/>
              </a:rPr>
              <a:t> is </a:t>
            </a:r>
            <a:r>
              <a:rPr lang="hu-HU" sz="1600" dirty="0" err="1">
                <a:solidFill>
                  <a:schemeClr val="accent2"/>
                </a:solidFill>
                <a:latin typeface="Calibri" pitchFamily="34" charset="0"/>
              </a:rPr>
              <a:t>realised</a:t>
            </a:r>
            <a:r>
              <a:rPr lang="hu-HU" sz="1600" dirty="0">
                <a:solidFill>
                  <a:schemeClr val="accent2"/>
                </a:solidFill>
                <a:latin typeface="Calibri" pitchFamily="34" charset="0"/>
              </a:rPr>
              <a:t>. </a:t>
            </a:r>
            <a:r>
              <a:rPr lang="hu-HU" sz="1600" dirty="0" err="1">
                <a:solidFill>
                  <a:schemeClr val="accent2"/>
                </a:solidFill>
                <a:latin typeface="Calibri" pitchFamily="34" charset="0"/>
              </a:rPr>
              <a:t>Higher</a:t>
            </a:r>
            <a:r>
              <a:rPr lang="hu-HU" sz="1600" dirty="0">
                <a:solidFill>
                  <a:schemeClr val="accent2"/>
                </a:solidFill>
                <a:latin typeface="Calibri" pitchFamily="34" charset="0"/>
              </a:rPr>
              <a:t> </a:t>
            </a:r>
            <a:r>
              <a:rPr lang="hu-HU" sz="1600" dirty="0" err="1">
                <a:solidFill>
                  <a:schemeClr val="accent2"/>
                </a:solidFill>
                <a:latin typeface="Calibri" pitchFamily="34" charset="0"/>
              </a:rPr>
              <a:t>Wnt</a:t>
            </a:r>
            <a:r>
              <a:rPr lang="hu-HU" sz="1600" dirty="0">
                <a:solidFill>
                  <a:schemeClr val="accent2"/>
                </a:solidFill>
                <a:latin typeface="Calibri" pitchFamily="34" charset="0"/>
              </a:rPr>
              <a:t> </a:t>
            </a:r>
            <a:r>
              <a:rPr lang="hu-HU" sz="1600" dirty="0" err="1">
                <a:solidFill>
                  <a:schemeClr val="accent2"/>
                </a:solidFill>
                <a:latin typeface="Calibri" pitchFamily="34" charset="0"/>
              </a:rPr>
              <a:t>levels</a:t>
            </a:r>
            <a:r>
              <a:rPr lang="hu-HU" sz="1600" dirty="0">
                <a:solidFill>
                  <a:schemeClr val="accent2"/>
                </a:solidFill>
                <a:latin typeface="Calibri" pitchFamily="34" charset="0"/>
              </a:rPr>
              <a:t> </a:t>
            </a:r>
            <a:r>
              <a:rPr lang="hu-HU" sz="1600" dirty="0" err="1">
                <a:solidFill>
                  <a:schemeClr val="accent2"/>
                </a:solidFill>
                <a:latin typeface="Calibri" pitchFamily="34" charset="0"/>
              </a:rPr>
              <a:t>effectively</a:t>
            </a:r>
            <a:r>
              <a:rPr lang="hu-HU" sz="1600" dirty="0">
                <a:solidFill>
                  <a:schemeClr val="accent2"/>
                </a:solidFill>
                <a:latin typeface="Calibri" pitchFamily="34" charset="0"/>
              </a:rPr>
              <a:t> </a:t>
            </a:r>
            <a:r>
              <a:rPr lang="hu-HU" sz="1600" dirty="0" err="1">
                <a:solidFill>
                  <a:schemeClr val="accent2"/>
                </a:solidFill>
                <a:latin typeface="Calibri" pitchFamily="34" charset="0"/>
              </a:rPr>
              <a:t>confer</a:t>
            </a:r>
            <a:r>
              <a:rPr lang="hu-HU" sz="1600" dirty="0">
                <a:solidFill>
                  <a:schemeClr val="accent2"/>
                </a:solidFill>
                <a:latin typeface="Calibri" pitchFamily="34" charset="0"/>
              </a:rPr>
              <a:t> </a:t>
            </a:r>
            <a:r>
              <a:rPr lang="hu-HU" sz="1600" dirty="0" err="1">
                <a:solidFill>
                  <a:schemeClr val="accent2"/>
                </a:solidFill>
                <a:latin typeface="Calibri" pitchFamily="34" charset="0"/>
              </a:rPr>
              <a:t>successively</a:t>
            </a:r>
            <a:r>
              <a:rPr lang="hu-HU" sz="1600" dirty="0">
                <a:solidFill>
                  <a:schemeClr val="accent2"/>
                </a:solidFill>
                <a:latin typeface="Calibri" pitchFamily="34" charset="0"/>
              </a:rPr>
              <a:t> more </a:t>
            </a:r>
            <a:r>
              <a:rPr lang="hu-HU" sz="1600" dirty="0" err="1">
                <a:solidFill>
                  <a:schemeClr val="accent2"/>
                </a:solidFill>
                <a:latin typeface="Calibri" pitchFamily="34" charset="0"/>
              </a:rPr>
              <a:t>posterior</a:t>
            </a:r>
            <a:r>
              <a:rPr lang="hu-HU" sz="1600" dirty="0">
                <a:solidFill>
                  <a:schemeClr val="accent2"/>
                </a:solidFill>
                <a:latin typeface="Calibri" pitchFamily="34" charset="0"/>
              </a:rPr>
              <a:t> </a:t>
            </a:r>
            <a:r>
              <a:rPr lang="hu-HU" sz="1600" dirty="0" err="1">
                <a:solidFill>
                  <a:schemeClr val="accent2"/>
                </a:solidFill>
                <a:latin typeface="Calibri" pitchFamily="34" charset="0"/>
              </a:rPr>
              <a:t>neural</a:t>
            </a:r>
            <a:r>
              <a:rPr lang="hu-HU" sz="1600" dirty="0">
                <a:solidFill>
                  <a:schemeClr val="accent2"/>
                </a:solidFill>
                <a:latin typeface="Calibri" pitchFamily="34" charset="0"/>
              </a:rPr>
              <a:t> </a:t>
            </a:r>
            <a:r>
              <a:rPr lang="hu-HU" sz="1600" dirty="0" err="1">
                <a:solidFill>
                  <a:schemeClr val="accent2"/>
                </a:solidFill>
                <a:latin typeface="Calibri" pitchFamily="34" charset="0"/>
              </a:rPr>
              <a:t>fates</a:t>
            </a:r>
            <a:r>
              <a:rPr lang="hu-HU" sz="1600" dirty="0">
                <a:solidFill>
                  <a:schemeClr val="accent2"/>
                </a:solidFill>
                <a:latin typeface="Calibri" pitchFamily="34" charset="0"/>
              </a:rPr>
              <a:t>. </a:t>
            </a:r>
            <a:r>
              <a:rPr lang="hu-HU" sz="1600" dirty="0" err="1">
                <a:solidFill>
                  <a:schemeClr val="accent2"/>
                </a:solidFill>
                <a:latin typeface="Calibri" pitchFamily="34" charset="0"/>
              </a:rPr>
              <a:t>Gradients</a:t>
            </a:r>
            <a:r>
              <a:rPr lang="hu-HU" sz="1600" dirty="0">
                <a:solidFill>
                  <a:schemeClr val="accent2"/>
                </a:solidFill>
                <a:latin typeface="Calibri" pitchFamily="34" charset="0"/>
              </a:rPr>
              <a:t> of </a:t>
            </a:r>
            <a:r>
              <a:rPr lang="hu-HU" sz="1600" dirty="0" err="1">
                <a:solidFill>
                  <a:srgbClr val="CC0066"/>
                </a:solidFill>
                <a:latin typeface="Calibri" pitchFamily="34" charset="0"/>
              </a:rPr>
              <a:t>retinoid</a:t>
            </a:r>
            <a:r>
              <a:rPr lang="hu-HU" sz="1600" dirty="0">
                <a:solidFill>
                  <a:srgbClr val="CC0066"/>
                </a:solidFill>
                <a:latin typeface="Calibri" pitchFamily="34" charset="0"/>
              </a:rPr>
              <a:t> </a:t>
            </a:r>
            <a:r>
              <a:rPr lang="hu-HU" sz="1600" dirty="0" err="1">
                <a:solidFill>
                  <a:schemeClr val="accent2"/>
                </a:solidFill>
                <a:latin typeface="Calibri" pitchFamily="34" charset="0"/>
              </a:rPr>
              <a:t>signaling</a:t>
            </a:r>
            <a:r>
              <a:rPr lang="hu-HU" sz="1600" dirty="0">
                <a:solidFill>
                  <a:schemeClr val="accent2"/>
                </a:solidFill>
                <a:latin typeface="Calibri" pitchFamily="34" charset="0"/>
              </a:rPr>
              <a:t>, </a:t>
            </a:r>
            <a:r>
              <a:rPr lang="hu-HU" sz="1600" dirty="0" err="1">
                <a:solidFill>
                  <a:schemeClr val="accent2"/>
                </a:solidFill>
                <a:latin typeface="Calibri" pitchFamily="34" charset="0"/>
              </a:rPr>
              <a:t>also</a:t>
            </a:r>
            <a:r>
              <a:rPr lang="hu-HU" sz="1600" dirty="0">
                <a:solidFill>
                  <a:schemeClr val="accent2"/>
                </a:solidFill>
                <a:latin typeface="Calibri" pitchFamily="34" charset="0"/>
              </a:rPr>
              <a:t> </a:t>
            </a:r>
            <a:r>
              <a:rPr lang="hu-HU" sz="1600" dirty="0" err="1">
                <a:solidFill>
                  <a:schemeClr val="accent2"/>
                </a:solidFill>
                <a:latin typeface="Calibri" pitchFamily="34" charset="0"/>
              </a:rPr>
              <a:t>high</a:t>
            </a:r>
            <a:r>
              <a:rPr lang="hu-HU" sz="1600" dirty="0">
                <a:solidFill>
                  <a:schemeClr val="accent2"/>
                </a:solidFill>
                <a:latin typeface="Calibri" pitchFamily="34" charset="0"/>
              </a:rPr>
              <a:t> </a:t>
            </a:r>
            <a:r>
              <a:rPr lang="hu-HU" sz="1600" dirty="0" err="1">
                <a:solidFill>
                  <a:schemeClr val="accent2"/>
                </a:solidFill>
                <a:latin typeface="Calibri" pitchFamily="34" charset="0"/>
              </a:rPr>
              <a:t>at</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posterior</a:t>
            </a:r>
            <a:r>
              <a:rPr lang="hu-HU" sz="1600" dirty="0">
                <a:solidFill>
                  <a:schemeClr val="accent2"/>
                </a:solidFill>
                <a:latin typeface="Calibri" pitchFamily="34" charset="0"/>
              </a:rPr>
              <a:t> end of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embryo</a:t>
            </a:r>
            <a:r>
              <a:rPr lang="hu-HU" sz="1600" dirty="0">
                <a:solidFill>
                  <a:schemeClr val="accent2"/>
                </a:solidFill>
                <a:latin typeface="Calibri" pitchFamily="34" charset="0"/>
              </a:rPr>
              <a:t>, </a:t>
            </a:r>
            <a:r>
              <a:rPr lang="hu-HU" sz="1600" dirty="0" err="1">
                <a:solidFill>
                  <a:schemeClr val="accent2"/>
                </a:solidFill>
                <a:latin typeface="Calibri" pitchFamily="34" charset="0"/>
              </a:rPr>
              <a:t>operate</a:t>
            </a:r>
            <a:r>
              <a:rPr lang="hu-HU" sz="1600" dirty="0">
                <a:solidFill>
                  <a:schemeClr val="accent2"/>
                </a:solidFill>
                <a:latin typeface="Calibri" pitchFamily="34" charset="0"/>
              </a:rPr>
              <a:t> </a:t>
            </a:r>
            <a:r>
              <a:rPr lang="hu-HU" sz="1600" dirty="0" err="1">
                <a:solidFill>
                  <a:schemeClr val="accent2"/>
                </a:solidFill>
                <a:latin typeface="Calibri" pitchFamily="34" charset="0"/>
              </a:rPr>
              <a:t>in</a:t>
            </a:r>
            <a:r>
              <a:rPr lang="hu-HU" sz="1600" dirty="0">
                <a:solidFill>
                  <a:schemeClr val="accent2"/>
                </a:solidFill>
                <a:latin typeface="Calibri" pitchFamily="34" charset="0"/>
              </a:rPr>
              <a:t> </a:t>
            </a:r>
            <a:r>
              <a:rPr lang="hu-HU" sz="1600" dirty="0" err="1">
                <a:solidFill>
                  <a:schemeClr val="accent2"/>
                </a:solidFill>
                <a:latin typeface="Calibri" pitchFamily="34" charset="0"/>
              </a:rPr>
              <a:t>addition</a:t>
            </a:r>
            <a:r>
              <a:rPr lang="hu-HU" sz="1600" dirty="0">
                <a:solidFill>
                  <a:schemeClr val="accent2"/>
                </a:solidFill>
                <a:latin typeface="Calibri" pitchFamily="34" charset="0"/>
              </a:rPr>
              <a:t> </a:t>
            </a:r>
            <a:r>
              <a:rPr lang="hu-HU" sz="1600" dirty="0" err="1">
                <a:solidFill>
                  <a:schemeClr val="accent2"/>
                </a:solidFill>
                <a:latin typeface="Calibri" pitchFamily="34" charset="0"/>
              </a:rPr>
              <a:t>to</a:t>
            </a:r>
            <a:r>
              <a:rPr lang="hu-HU" sz="1600" dirty="0">
                <a:solidFill>
                  <a:schemeClr val="accent2"/>
                </a:solidFill>
                <a:latin typeface="Calibri" pitchFamily="34" charset="0"/>
              </a:rPr>
              <a:t> </a:t>
            </a:r>
            <a:r>
              <a:rPr lang="hu-HU" sz="1600" dirty="0" err="1">
                <a:solidFill>
                  <a:schemeClr val="accent2"/>
                </a:solidFill>
                <a:latin typeface="Calibri" pitchFamily="34" charset="0"/>
              </a:rPr>
              <a:t>Wnts</a:t>
            </a:r>
            <a:r>
              <a:rPr lang="hu-HU" sz="1600" dirty="0">
                <a:solidFill>
                  <a:schemeClr val="accent2"/>
                </a:solidFill>
                <a:latin typeface="Calibri" pitchFamily="34" charset="0"/>
              </a:rPr>
              <a:t> </a:t>
            </a:r>
            <a:r>
              <a:rPr lang="hu-HU" sz="1600" dirty="0" err="1">
                <a:solidFill>
                  <a:schemeClr val="accent2"/>
                </a:solidFill>
                <a:latin typeface="Calibri" pitchFamily="34" charset="0"/>
              </a:rPr>
              <a:t>to</a:t>
            </a:r>
            <a:r>
              <a:rPr lang="hu-HU" sz="1600" dirty="0">
                <a:solidFill>
                  <a:schemeClr val="accent2"/>
                </a:solidFill>
                <a:latin typeface="Calibri" pitchFamily="34" charset="0"/>
              </a:rPr>
              <a:t> </a:t>
            </a:r>
            <a:r>
              <a:rPr lang="hu-HU" sz="1600" dirty="0" err="1">
                <a:solidFill>
                  <a:schemeClr val="accent2"/>
                </a:solidFill>
                <a:latin typeface="Calibri" pitchFamily="34" charset="0"/>
              </a:rPr>
              <a:t>polarize</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AP </a:t>
            </a:r>
            <a:r>
              <a:rPr lang="hu-HU" sz="1600" dirty="0" err="1">
                <a:solidFill>
                  <a:schemeClr val="accent2"/>
                </a:solidFill>
                <a:latin typeface="Calibri" pitchFamily="34" charset="0"/>
              </a:rPr>
              <a:t>axis</a:t>
            </a:r>
            <a:r>
              <a:rPr lang="hu-HU" sz="1600" dirty="0">
                <a:solidFill>
                  <a:schemeClr val="accent2"/>
                </a:solidFill>
                <a:latin typeface="Calibri" pitchFamily="34" charset="0"/>
              </a:rPr>
              <a:t>. The </a:t>
            </a:r>
            <a:r>
              <a:rPr lang="hu-HU" sz="1600" dirty="0" err="1">
                <a:solidFill>
                  <a:schemeClr val="accent2"/>
                </a:solidFill>
                <a:latin typeface="Calibri" pitchFamily="34" charset="0"/>
              </a:rPr>
              <a:t>initially</a:t>
            </a:r>
            <a:r>
              <a:rPr lang="hu-HU" sz="1600" dirty="0">
                <a:solidFill>
                  <a:schemeClr val="accent2"/>
                </a:solidFill>
                <a:latin typeface="Calibri" pitchFamily="34" charset="0"/>
              </a:rPr>
              <a:t> </a:t>
            </a:r>
            <a:r>
              <a:rPr lang="hu-HU" sz="1600" dirty="0" err="1">
                <a:solidFill>
                  <a:schemeClr val="accent2"/>
                </a:solidFill>
                <a:latin typeface="Calibri" pitchFamily="34" charset="0"/>
              </a:rPr>
              <a:t>coarse</a:t>
            </a:r>
            <a:r>
              <a:rPr lang="hu-HU" sz="1600" dirty="0">
                <a:solidFill>
                  <a:schemeClr val="accent2"/>
                </a:solidFill>
                <a:latin typeface="Calibri" pitchFamily="34" charset="0"/>
              </a:rPr>
              <a:t> </a:t>
            </a:r>
            <a:r>
              <a:rPr lang="hu-HU" sz="1600" dirty="0" err="1">
                <a:solidFill>
                  <a:schemeClr val="accent2"/>
                </a:solidFill>
                <a:latin typeface="Calibri" pitchFamily="34" charset="0"/>
              </a:rPr>
              <a:t>regional</a:t>
            </a:r>
            <a:r>
              <a:rPr lang="hu-HU" sz="1600" dirty="0">
                <a:solidFill>
                  <a:schemeClr val="accent2"/>
                </a:solidFill>
                <a:latin typeface="Calibri" pitchFamily="34" charset="0"/>
              </a:rPr>
              <a:t> </a:t>
            </a:r>
            <a:r>
              <a:rPr lang="hu-HU" sz="1600" dirty="0" err="1">
                <a:solidFill>
                  <a:schemeClr val="accent2"/>
                </a:solidFill>
                <a:latin typeface="Calibri" pitchFamily="34" charset="0"/>
              </a:rPr>
              <a:t>subdivison</a:t>
            </a:r>
            <a:r>
              <a:rPr lang="hu-HU" sz="1600" dirty="0">
                <a:solidFill>
                  <a:schemeClr val="accent2"/>
                </a:solidFill>
                <a:latin typeface="Calibri" pitchFamily="34" charset="0"/>
              </a:rPr>
              <a:t> of </a:t>
            </a:r>
            <a:r>
              <a:rPr lang="hu-HU" sz="1600" dirty="0" err="1">
                <a:solidFill>
                  <a:schemeClr val="accent2"/>
                </a:solidFill>
                <a:latin typeface="Calibri" pitchFamily="34" charset="0"/>
              </a:rPr>
              <a:t>the</a:t>
            </a:r>
            <a:r>
              <a:rPr lang="hu-HU" sz="1600" dirty="0">
                <a:solidFill>
                  <a:schemeClr val="accent2"/>
                </a:solidFill>
                <a:latin typeface="Calibri" pitchFamily="34" charset="0"/>
              </a:rPr>
              <a:t> AP </a:t>
            </a:r>
            <a:r>
              <a:rPr lang="hu-HU" sz="1600" dirty="0" err="1">
                <a:solidFill>
                  <a:schemeClr val="accent2"/>
                </a:solidFill>
                <a:latin typeface="Calibri" pitchFamily="34" charset="0"/>
              </a:rPr>
              <a:t>axis</a:t>
            </a:r>
            <a:r>
              <a:rPr lang="hu-HU" sz="1600" dirty="0">
                <a:solidFill>
                  <a:schemeClr val="accent2"/>
                </a:solidFill>
                <a:latin typeface="Calibri" pitchFamily="34" charset="0"/>
              </a:rPr>
              <a:t> is </a:t>
            </a:r>
            <a:r>
              <a:rPr lang="hu-HU" sz="1600" dirty="0" err="1">
                <a:solidFill>
                  <a:schemeClr val="accent2"/>
                </a:solidFill>
                <a:latin typeface="Calibri" pitchFamily="34" charset="0"/>
              </a:rPr>
              <a:t>manifest</a:t>
            </a:r>
            <a:r>
              <a:rPr lang="hu-HU" sz="1600" dirty="0">
                <a:solidFill>
                  <a:schemeClr val="accent2"/>
                </a:solidFill>
                <a:latin typeface="Calibri" pitchFamily="34" charset="0"/>
              </a:rPr>
              <a:t> </a:t>
            </a:r>
            <a:r>
              <a:rPr lang="hu-HU" sz="1600" dirty="0" err="1">
                <a:solidFill>
                  <a:schemeClr val="accent2"/>
                </a:solidFill>
                <a:latin typeface="Calibri" pitchFamily="34" charset="0"/>
              </a:rPr>
              <a:t>by</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expression</a:t>
            </a:r>
            <a:r>
              <a:rPr lang="hu-HU" sz="1600" dirty="0">
                <a:solidFill>
                  <a:schemeClr val="accent2"/>
                </a:solidFill>
                <a:latin typeface="Calibri" pitchFamily="34" charset="0"/>
              </a:rPr>
              <a:t> of </a:t>
            </a:r>
            <a:r>
              <a:rPr lang="hu-HU" sz="1600" dirty="0" err="1">
                <a:solidFill>
                  <a:srgbClr val="FF00FF"/>
                </a:solidFill>
                <a:latin typeface="Calibri" pitchFamily="34" charset="0"/>
              </a:rPr>
              <a:t>transcriptional</a:t>
            </a:r>
            <a:r>
              <a:rPr lang="hu-HU" sz="1600" dirty="0">
                <a:solidFill>
                  <a:srgbClr val="FF00FF"/>
                </a:solidFill>
                <a:latin typeface="Calibri" pitchFamily="34" charset="0"/>
              </a:rPr>
              <a:t> </a:t>
            </a:r>
            <a:r>
              <a:rPr lang="hu-HU" sz="1600" dirty="0" err="1">
                <a:solidFill>
                  <a:srgbClr val="FF00FF"/>
                </a:solidFill>
                <a:latin typeface="Calibri" pitchFamily="34" charset="0"/>
              </a:rPr>
              <a:t>control</a:t>
            </a:r>
            <a:r>
              <a:rPr lang="hu-HU" sz="1600" dirty="0">
                <a:solidFill>
                  <a:srgbClr val="FF00FF"/>
                </a:solidFill>
                <a:latin typeface="Calibri" pitchFamily="34" charset="0"/>
              </a:rPr>
              <a:t> </a:t>
            </a:r>
            <a:r>
              <a:rPr lang="hu-HU" sz="1600" dirty="0" err="1">
                <a:solidFill>
                  <a:srgbClr val="FF00FF"/>
                </a:solidFill>
                <a:latin typeface="Calibri" pitchFamily="34" charset="0"/>
              </a:rPr>
              <a:t>genes</a:t>
            </a:r>
            <a:r>
              <a:rPr lang="hu-HU" sz="1600" dirty="0">
                <a:solidFill>
                  <a:srgbClr val="FF00FF"/>
                </a:solidFill>
                <a:latin typeface="Calibri" pitchFamily="34" charset="0"/>
              </a:rPr>
              <a:t> </a:t>
            </a:r>
            <a:r>
              <a:rPr lang="hu-HU" sz="1600" dirty="0" err="1">
                <a:solidFill>
                  <a:srgbClr val="003399"/>
                </a:solidFill>
                <a:latin typeface="Calibri" pitchFamily="34" charset="0"/>
              </a:rPr>
              <a:t>in</a:t>
            </a:r>
            <a:r>
              <a:rPr lang="hu-HU" sz="1600" dirty="0">
                <a:solidFill>
                  <a:srgbClr val="003399"/>
                </a:solidFill>
                <a:latin typeface="Calibri" pitchFamily="34" charset="0"/>
              </a:rPr>
              <a:t> </a:t>
            </a:r>
            <a:r>
              <a:rPr lang="hu-HU" sz="1600" dirty="0" err="1">
                <a:solidFill>
                  <a:srgbClr val="003399"/>
                </a:solidFill>
                <a:latin typeface="Calibri" pitchFamily="34" charset="0"/>
              </a:rPr>
              <a:t>distinct</a:t>
            </a:r>
            <a:r>
              <a:rPr lang="hu-HU" sz="1600" dirty="0">
                <a:solidFill>
                  <a:srgbClr val="003399"/>
                </a:solidFill>
                <a:latin typeface="Calibri" pitchFamily="34" charset="0"/>
              </a:rPr>
              <a:t> </a:t>
            </a:r>
            <a:r>
              <a:rPr lang="hu-HU" sz="1600" dirty="0" err="1">
                <a:solidFill>
                  <a:srgbClr val="003399"/>
                </a:solidFill>
                <a:latin typeface="Calibri" pitchFamily="34" charset="0"/>
              </a:rPr>
              <a:t>domains</a:t>
            </a:r>
            <a:r>
              <a:rPr lang="hu-HU" sz="1600" dirty="0">
                <a:solidFill>
                  <a:srgbClr val="003399"/>
                </a:solidFill>
                <a:latin typeface="Calibri" pitchFamily="34" charset="0"/>
              </a:rPr>
              <a:t> </a:t>
            </a:r>
            <a:r>
              <a:rPr lang="hu-HU" sz="1600" dirty="0" err="1">
                <a:solidFill>
                  <a:srgbClr val="003399"/>
                </a:solidFill>
                <a:latin typeface="Calibri" pitchFamily="34" charset="0"/>
              </a:rPr>
              <a:t>that</a:t>
            </a:r>
            <a:r>
              <a:rPr lang="hu-HU" sz="1600" dirty="0">
                <a:solidFill>
                  <a:srgbClr val="003399"/>
                </a:solidFill>
                <a:latin typeface="Calibri" pitchFamily="34" charset="0"/>
              </a:rPr>
              <a:t> </a:t>
            </a:r>
            <a:r>
              <a:rPr lang="hu-HU" sz="1600" dirty="0" err="1">
                <a:solidFill>
                  <a:srgbClr val="003399"/>
                </a:solidFill>
                <a:latin typeface="Calibri" pitchFamily="34" charset="0"/>
              </a:rPr>
              <a:t>dictate</a:t>
            </a:r>
            <a:r>
              <a:rPr lang="hu-HU" sz="1600" dirty="0">
                <a:solidFill>
                  <a:srgbClr val="003399"/>
                </a:solidFill>
                <a:latin typeface="Calibri" pitchFamily="34" charset="0"/>
              </a:rPr>
              <a:t> </a:t>
            </a:r>
            <a:r>
              <a:rPr lang="hu-HU" sz="1600" dirty="0" err="1">
                <a:solidFill>
                  <a:srgbClr val="003399"/>
                </a:solidFill>
                <a:latin typeface="Calibri" pitchFamily="34" charset="0"/>
              </a:rPr>
              <a:t>the</a:t>
            </a:r>
            <a:r>
              <a:rPr lang="hu-HU" sz="1600" dirty="0">
                <a:solidFill>
                  <a:srgbClr val="003399"/>
                </a:solidFill>
                <a:latin typeface="Calibri" pitchFamily="34" charset="0"/>
              </a:rPr>
              <a:t> </a:t>
            </a:r>
            <a:r>
              <a:rPr lang="hu-HU" sz="1600" dirty="0" err="1">
                <a:solidFill>
                  <a:srgbClr val="003399"/>
                </a:solidFill>
                <a:latin typeface="Calibri" pitchFamily="34" charset="0"/>
              </a:rPr>
              <a:t>direction</a:t>
            </a:r>
            <a:r>
              <a:rPr lang="hu-HU" sz="1600" dirty="0">
                <a:solidFill>
                  <a:srgbClr val="003399"/>
                </a:solidFill>
                <a:latin typeface="Calibri" pitchFamily="34" charset="0"/>
              </a:rPr>
              <a:t> </a:t>
            </a:r>
            <a:r>
              <a:rPr lang="hu-HU" sz="1600" dirty="0" err="1">
                <a:solidFill>
                  <a:srgbClr val="003399"/>
                </a:solidFill>
                <a:latin typeface="Calibri" pitchFamily="34" charset="0"/>
              </a:rPr>
              <a:t>of</a:t>
            </a:r>
            <a:r>
              <a:rPr lang="hu-HU" sz="1600" dirty="0">
                <a:solidFill>
                  <a:srgbClr val="003399"/>
                </a:solidFill>
                <a:latin typeface="Calibri" pitchFamily="34" charset="0"/>
              </a:rPr>
              <a:t> </a:t>
            </a:r>
            <a:r>
              <a:rPr lang="hu-HU" sz="1600" dirty="0" err="1">
                <a:solidFill>
                  <a:srgbClr val="003399"/>
                </a:solidFill>
                <a:latin typeface="Calibri" pitchFamily="34" charset="0"/>
              </a:rPr>
              <a:t>their</a:t>
            </a:r>
            <a:r>
              <a:rPr lang="hu-HU" sz="1600" dirty="0">
                <a:solidFill>
                  <a:srgbClr val="003399"/>
                </a:solidFill>
                <a:latin typeface="Calibri" pitchFamily="34" charset="0"/>
              </a:rPr>
              <a:t> </a:t>
            </a:r>
            <a:r>
              <a:rPr lang="hu-HU" sz="1600" dirty="0" err="1">
                <a:solidFill>
                  <a:srgbClr val="003399"/>
                </a:solidFill>
                <a:latin typeface="Calibri" pitchFamily="34" charset="0"/>
              </a:rPr>
              <a:t>subsequent</a:t>
            </a:r>
            <a:r>
              <a:rPr lang="hu-HU" sz="1600" dirty="0">
                <a:solidFill>
                  <a:srgbClr val="003399"/>
                </a:solidFill>
                <a:latin typeface="Calibri" pitchFamily="34" charset="0"/>
              </a:rPr>
              <a:t> </a:t>
            </a:r>
            <a:r>
              <a:rPr lang="hu-HU" sz="1600" dirty="0" err="1">
                <a:solidFill>
                  <a:srgbClr val="003399"/>
                </a:solidFill>
                <a:latin typeface="Calibri" pitchFamily="34" charset="0"/>
              </a:rPr>
              <a:t>development</a:t>
            </a:r>
            <a:r>
              <a:rPr lang="hu-HU" sz="1600" dirty="0">
                <a:solidFill>
                  <a:srgbClr val="003399"/>
                </a:solidFill>
                <a:latin typeface="Calibri" pitchFamily="34" charset="0"/>
              </a:rPr>
              <a:t>. </a:t>
            </a:r>
            <a:r>
              <a:rPr lang="hu-HU" sz="1600" dirty="0" err="1">
                <a:solidFill>
                  <a:srgbClr val="003399"/>
                </a:solidFill>
                <a:latin typeface="Calibri" pitchFamily="34" charset="0"/>
              </a:rPr>
              <a:t>For</a:t>
            </a:r>
            <a:r>
              <a:rPr lang="hu-HU" sz="1600" dirty="0">
                <a:solidFill>
                  <a:srgbClr val="003399"/>
                </a:solidFill>
                <a:latin typeface="Calibri" pitchFamily="34" charset="0"/>
              </a:rPr>
              <a:t> </a:t>
            </a:r>
            <a:r>
              <a:rPr lang="hu-HU" sz="1600" dirty="0" err="1">
                <a:solidFill>
                  <a:srgbClr val="003399"/>
                </a:solidFill>
                <a:latin typeface="Calibri" pitchFamily="34" charset="0"/>
              </a:rPr>
              <a:t>example</a:t>
            </a:r>
            <a:r>
              <a:rPr lang="hu-HU" sz="1600" dirty="0">
                <a:solidFill>
                  <a:srgbClr val="003399"/>
                </a:solidFill>
                <a:latin typeface="Calibri" pitchFamily="34" charset="0"/>
              </a:rPr>
              <a:t>, </a:t>
            </a:r>
            <a:r>
              <a:rPr lang="hu-HU" sz="1600" dirty="0">
                <a:solidFill>
                  <a:srgbClr val="FF00FF"/>
                </a:solidFill>
                <a:latin typeface="Calibri" pitchFamily="34" charset="0"/>
              </a:rPr>
              <a:t>Otx2</a:t>
            </a:r>
            <a:r>
              <a:rPr lang="hu-HU" sz="1600" dirty="0">
                <a:solidFill>
                  <a:srgbClr val="003399"/>
                </a:solidFill>
                <a:latin typeface="Calibri" pitchFamily="34" charset="0"/>
              </a:rPr>
              <a:t> is </a:t>
            </a:r>
            <a:r>
              <a:rPr lang="hu-HU" sz="1600" dirty="0" err="1">
                <a:solidFill>
                  <a:srgbClr val="003399"/>
                </a:solidFill>
                <a:latin typeface="Calibri" pitchFamily="34" charset="0"/>
              </a:rPr>
              <a:t>expressed</a:t>
            </a:r>
            <a:r>
              <a:rPr lang="hu-HU" sz="1600" dirty="0">
                <a:solidFill>
                  <a:srgbClr val="003399"/>
                </a:solidFill>
                <a:latin typeface="Calibri" pitchFamily="34" charset="0"/>
              </a:rPr>
              <a:t> </a:t>
            </a:r>
            <a:r>
              <a:rPr lang="hu-HU" sz="1600" dirty="0" err="1">
                <a:solidFill>
                  <a:srgbClr val="003399"/>
                </a:solidFill>
                <a:latin typeface="Calibri" pitchFamily="34" charset="0"/>
              </a:rPr>
              <a:t>only</a:t>
            </a:r>
            <a:r>
              <a:rPr lang="hu-HU" sz="1600" dirty="0">
                <a:solidFill>
                  <a:srgbClr val="003399"/>
                </a:solidFill>
                <a:latin typeface="Calibri" pitchFamily="34" charset="0"/>
              </a:rPr>
              <a:t> </a:t>
            </a:r>
            <a:r>
              <a:rPr lang="hu-HU" sz="1600" dirty="0" err="1">
                <a:solidFill>
                  <a:srgbClr val="003399"/>
                </a:solidFill>
                <a:latin typeface="Calibri" pitchFamily="34" charset="0"/>
              </a:rPr>
              <a:t>in</a:t>
            </a:r>
            <a:r>
              <a:rPr lang="hu-HU" sz="1600" dirty="0">
                <a:solidFill>
                  <a:srgbClr val="003399"/>
                </a:solidFill>
                <a:latin typeface="Calibri" pitchFamily="34" charset="0"/>
              </a:rPr>
              <a:t> </a:t>
            </a:r>
            <a:r>
              <a:rPr lang="hu-HU" sz="1600" dirty="0" err="1">
                <a:solidFill>
                  <a:srgbClr val="003399"/>
                </a:solidFill>
                <a:latin typeface="Calibri" pitchFamily="34" charset="0"/>
              </a:rPr>
              <a:t>the</a:t>
            </a:r>
            <a:r>
              <a:rPr lang="hu-HU" sz="1600" dirty="0">
                <a:solidFill>
                  <a:srgbClr val="003399"/>
                </a:solidFill>
                <a:latin typeface="Calibri" pitchFamily="34" charset="0"/>
              </a:rPr>
              <a:t> </a:t>
            </a:r>
            <a:r>
              <a:rPr lang="hu-HU" sz="1600" dirty="0" err="1">
                <a:solidFill>
                  <a:srgbClr val="003399"/>
                </a:solidFill>
                <a:latin typeface="Calibri" pitchFamily="34" charset="0"/>
              </a:rPr>
              <a:t>anterior</a:t>
            </a:r>
            <a:r>
              <a:rPr lang="hu-HU" sz="1600" dirty="0">
                <a:solidFill>
                  <a:srgbClr val="003399"/>
                </a:solidFill>
                <a:latin typeface="Calibri" pitchFamily="34" charset="0"/>
              </a:rPr>
              <a:t> </a:t>
            </a:r>
            <a:r>
              <a:rPr lang="hu-HU" sz="1600" dirty="0" err="1">
                <a:solidFill>
                  <a:srgbClr val="003399"/>
                </a:solidFill>
                <a:latin typeface="Calibri" pitchFamily="34" charset="0"/>
              </a:rPr>
              <a:t>neural</a:t>
            </a:r>
            <a:r>
              <a:rPr lang="hu-HU" sz="1600" dirty="0">
                <a:solidFill>
                  <a:srgbClr val="003399"/>
                </a:solidFill>
                <a:latin typeface="Calibri" pitchFamily="34" charset="0"/>
              </a:rPr>
              <a:t> </a:t>
            </a:r>
            <a:r>
              <a:rPr lang="hu-HU" sz="1600" dirty="0" err="1">
                <a:solidFill>
                  <a:srgbClr val="003399"/>
                </a:solidFill>
                <a:latin typeface="Calibri" pitchFamily="34" charset="0"/>
              </a:rPr>
              <a:t>plate</a:t>
            </a:r>
            <a:r>
              <a:rPr lang="hu-HU" sz="1600" dirty="0">
                <a:solidFill>
                  <a:srgbClr val="003399"/>
                </a:solidFill>
                <a:latin typeface="Calibri" pitchFamily="34" charset="0"/>
              </a:rPr>
              <a:t> (</a:t>
            </a:r>
            <a:r>
              <a:rPr lang="hu-HU" sz="1600" dirty="0" err="1">
                <a:solidFill>
                  <a:srgbClr val="003399"/>
                </a:solidFill>
                <a:latin typeface="Calibri" pitchFamily="34" charset="0"/>
              </a:rPr>
              <a:t>forebrain</a:t>
            </a:r>
            <a:r>
              <a:rPr lang="hu-HU" sz="1600" dirty="0">
                <a:solidFill>
                  <a:srgbClr val="003399"/>
                </a:solidFill>
                <a:latin typeface="Calibri" pitchFamily="34" charset="0"/>
              </a:rPr>
              <a:t> and </a:t>
            </a:r>
            <a:r>
              <a:rPr lang="hu-HU" sz="1600" dirty="0" err="1">
                <a:solidFill>
                  <a:srgbClr val="003399"/>
                </a:solidFill>
                <a:latin typeface="Calibri" pitchFamily="34" charset="0"/>
              </a:rPr>
              <a:t>midbrain</a:t>
            </a:r>
            <a:r>
              <a:rPr lang="hu-HU" sz="1600" dirty="0">
                <a:solidFill>
                  <a:srgbClr val="003399"/>
                </a:solidFill>
                <a:latin typeface="Calibri" pitchFamily="34" charset="0"/>
              </a:rPr>
              <a:t>), </a:t>
            </a:r>
            <a:r>
              <a:rPr lang="hu-HU" sz="1600" dirty="0" err="1">
                <a:solidFill>
                  <a:srgbClr val="003399"/>
                </a:solidFill>
                <a:latin typeface="Calibri" pitchFamily="34" charset="0"/>
              </a:rPr>
              <a:t>whereas</a:t>
            </a:r>
            <a:r>
              <a:rPr lang="hu-HU" sz="1600" dirty="0">
                <a:solidFill>
                  <a:srgbClr val="003399"/>
                </a:solidFill>
                <a:latin typeface="Calibri" pitchFamily="34" charset="0"/>
              </a:rPr>
              <a:t> </a:t>
            </a:r>
            <a:r>
              <a:rPr lang="hu-HU" sz="1600" dirty="0" err="1">
                <a:solidFill>
                  <a:srgbClr val="FF00FF"/>
                </a:solidFill>
                <a:latin typeface="Calibri" pitchFamily="34" charset="0"/>
              </a:rPr>
              <a:t>Hox</a:t>
            </a:r>
            <a:r>
              <a:rPr lang="hu-HU" sz="1600" dirty="0">
                <a:solidFill>
                  <a:srgbClr val="003399"/>
                </a:solidFill>
                <a:latin typeface="Calibri" pitchFamily="34" charset="0"/>
              </a:rPr>
              <a:t> </a:t>
            </a:r>
            <a:r>
              <a:rPr lang="hu-HU" sz="1600" dirty="0" err="1">
                <a:solidFill>
                  <a:srgbClr val="003399"/>
                </a:solidFill>
                <a:latin typeface="Calibri" pitchFamily="34" charset="0"/>
              </a:rPr>
              <a:t>genes</a:t>
            </a:r>
            <a:r>
              <a:rPr lang="hu-HU" sz="1600" dirty="0">
                <a:solidFill>
                  <a:srgbClr val="003399"/>
                </a:solidFill>
                <a:latin typeface="Calibri" pitchFamily="34" charset="0"/>
              </a:rPr>
              <a:t> </a:t>
            </a:r>
            <a:r>
              <a:rPr lang="hu-HU" sz="1600" dirty="0" err="1">
                <a:solidFill>
                  <a:srgbClr val="003399"/>
                </a:solidFill>
                <a:latin typeface="Calibri" pitchFamily="34" charset="0"/>
              </a:rPr>
              <a:t>are</a:t>
            </a:r>
            <a:r>
              <a:rPr lang="hu-HU" sz="1600" dirty="0">
                <a:solidFill>
                  <a:srgbClr val="003399"/>
                </a:solidFill>
                <a:latin typeface="Calibri" pitchFamily="34" charset="0"/>
              </a:rPr>
              <a:t> </a:t>
            </a:r>
            <a:r>
              <a:rPr lang="hu-HU" sz="1600" dirty="0" err="1">
                <a:solidFill>
                  <a:srgbClr val="003399"/>
                </a:solidFill>
                <a:latin typeface="Calibri" pitchFamily="34" charset="0"/>
              </a:rPr>
              <a:t>expressed</a:t>
            </a:r>
            <a:r>
              <a:rPr lang="hu-HU" sz="1600" dirty="0">
                <a:solidFill>
                  <a:srgbClr val="003399"/>
                </a:solidFill>
                <a:latin typeface="Calibri" pitchFamily="34" charset="0"/>
              </a:rPr>
              <a:t> </a:t>
            </a:r>
            <a:r>
              <a:rPr lang="hu-HU" sz="1600" dirty="0" err="1">
                <a:solidFill>
                  <a:srgbClr val="003399"/>
                </a:solidFill>
                <a:latin typeface="Calibri" pitchFamily="34" charset="0"/>
              </a:rPr>
              <a:t>in</a:t>
            </a:r>
            <a:r>
              <a:rPr lang="hu-HU" sz="1600" dirty="0">
                <a:solidFill>
                  <a:srgbClr val="003399"/>
                </a:solidFill>
                <a:latin typeface="Calibri" pitchFamily="34" charset="0"/>
              </a:rPr>
              <a:t> </a:t>
            </a:r>
            <a:r>
              <a:rPr lang="hu-HU" sz="1600" dirty="0" err="1">
                <a:solidFill>
                  <a:srgbClr val="003399"/>
                </a:solidFill>
                <a:latin typeface="Calibri" pitchFamily="34" charset="0"/>
              </a:rPr>
              <a:t>nested</a:t>
            </a:r>
            <a:r>
              <a:rPr lang="hu-HU" sz="1600" dirty="0">
                <a:solidFill>
                  <a:srgbClr val="003399"/>
                </a:solidFill>
                <a:latin typeface="Calibri" pitchFamily="34" charset="0"/>
              </a:rPr>
              <a:t> </a:t>
            </a:r>
            <a:r>
              <a:rPr lang="hu-HU" sz="1600" dirty="0" err="1">
                <a:solidFill>
                  <a:srgbClr val="003399"/>
                </a:solidFill>
                <a:latin typeface="Calibri" pitchFamily="34" charset="0"/>
              </a:rPr>
              <a:t>subdomains</a:t>
            </a:r>
            <a:r>
              <a:rPr lang="hu-HU" sz="1600" dirty="0">
                <a:solidFill>
                  <a:srgbClr val="003399"/>
                </a:solidFill>
                <a:latin typeface="Calibri" pitchFamily="34" charset="0"/>
              </a:rPr>
              <a:t> of </a:t>
            </a:r>
            <a:r>
              <a:rPr lang="hu-HU" sz="1600" dirty="0" err="1">
                <a:solidFill>
                  <a:srgbClr val="003399"/>
                </a:solidFill>
                <a:latin typeface="Calibri" pitchFamily="34" charset="0"/>
              </a:rPr>
              <a:t>the</a:t>
            </a:r>
            <a:r>
              <a:rPr lang="hu-HU" sz="1600" dirty="0">
                <a:solidFill>
                  <a:srgbClr val="003399"/>
                </a:solidFill>
                <a:latin typeface="Calibri" pitchFamily="34" charset="0"/>
              </a:rPr>
              <a:t> </a:t>
            </a:r>
            <a:r>
              <a:rPr lang="hu-HU" sz="1600" dirty="0" err="1">
                <a:solidFill>
                  <a:srgbClr val="003399"/>
                </a:solidFill>
                <a:latin typeface="Calibri" pitchFamily="34" charset="0"/>
              </a:rPr>
              <a:t>caudal</a:t>
            </a:r>
            <a:r>
              <a:rPr lang="hu-HU" sz="1600" dirty="0">
                <a:solidFill>
                  <a:srgbClr val="003399"/>
                </a:solidFill>
                <a:latin typeface="Calibri" pitchFamily="34" charset="0"/>
              </a:rPr>
              <a:t> </a:t>
            </a:r>
            <a:r>
              <a:rPr lang="hu-HU" sz="1600" dirty="0" err="1">
                <a:solidFill>
                  <a:srgbClr val="003399"/>
                </a:solidFill>
                <a:latin typeface="Calibri" pitchFamily="34" charset="0"/>
              </a:rPr>
              <a:t>neural</a:t>
            </a:r>
            <a:r>
              <a:rPr lang="hu-HU" sz="1600" dirty="0">
                <a:solidFill>
                  <a:srgbClr val="003399"/>
                </a:solidFill>
                <a:latin typeface="Calibri" pitchFamily="34" charset="0"/>
              </a:rPr>
              <a:t> </a:t>
            </a:r>
            <a:r>
              <a:rPr lang="hu-HU" sz="1600" dirty="0" err="1">
                <a:solidFill>
                  <a:srgbClr val="003399"/>
                </a:solidFill>
                <a:latin typeface="Calibri" pitchFamily="34" charset="0"/>
              </a:rPr>
              <a:t>plate</a:t>
            </a:r>
            <a:r>
              <a:rPr lang="hu-HU" sz="1600" dirty="0">
                <a:solidFill>
                  <a:srgbClr val="003399"/>
                </a:solidFill>
                <a:latin typeface="Calibri" pitchFamily="34" charset="0"/>
              </a:rPr>
              <a:t> (</a:t>
            </a:r>
            <a:r>
              <a:rPr lang="hu-HU" sz="1600" dirty="0" err="1">
                <a:solidFill>
                  <a:srgbClr val="003399"/>
                </a:solidFill>
                <a:latin typeface="Calibri" pitchFamily="34" charset="0"/>
              </a:rPr>
              <a:t>hindbrain</a:t>
            </a:r>
            <a:r>
              <a:rPr lang="hu-HU" sz="1600" dirty="0">
                <a:solidFill>
                  <a:srgbClr val="003399"/>
                </a:solidFill>
                <a:latin typeface="Calibri" pitchFamily="34" charset="0"/>
              </a:rPr>
              <a:t> and </a:t>
            </a:r>
            <a:r>
              <a:rPr lang="hu-HU" sz="1600" dirty="0" err="1">
                <a:solidFill>
                  <a:srgbClr val="003399"/>
                </a:solidFill>
                <a:latin typeface="Calibri" pitchFamily="34" charset="0"/>
              </a:rPr>
              <a:t>spinal</a:t>
            </a:r>
            <a:r>
              <a:rPr lang="hu-HU" sz="1600" dirty="0">
                <a:solidFill>
                  <a:srgbClr val="003399"/>
                </a:solidFill>
                <a:latin typeface="Calibri" pitchFamily="34" charset="0"/>
              </a:rPr>
              <a:t> </a:t>
            </a:r>
            <a:r>
              <a:rPr lang="hu-HU" sz="1600" dirty="0" err="1">
                <a:solidFill>
                  <a:srgbClr val="003399"/>
                </a:solidFill>
                <a:latin typeface="Calibri" pitchFamily="34" charset="0"/>
              </a:rPr>
              <a:t>cord</a:t>
            </a:r>
            <a:r>
              <a:rPr lang="hu-HU" sz="1600" dirty="0">
                <a:solidFill>
                  <a:srgbClr val="003399"/>
                </a:solidFill>
                <a:latin typeface="Calibri" pitchFamily="34" charset="0"/>
              </a:rPr>
              <a:t>). Gbx2 is </a:t>
            </a:r>
            <a:r>
              <a:rPr lang="hu-HU" sz="1600" dirty="0" err="1">
                <a:solidFill>
                  <a:srgbClr val="003399"/>
                </a:solidFill>
                <a:latin typeface="Calibri" pitchFamily="34" charset="0"/>
              </a:rPr>
              <a:t>expressed</a:t>
            </a:r>
            <a:r>
              <a:rPr lang="hu-HU" sz="1600" dirty="0">
                <a:solidFill>
                  <a:srgbClr val="003399"/>
                </a:solidFill>
                <a:latin typeface="Calibri" pitchFamily="34" charset="0"/>
              </a:rPr>
              <a:t> </a:t>
            </a:r>
            <a:r>
              <a:rPr lang="hu-HU" sz="1600" dirty="0" err="1">
                <a:solidFill>
                  <a:srgbClr val="003399"/>
                </a:solidFill>
                <a:latin typeface="Calibri" pitchFamily="34" charset="0"/>
              </a:rPr>
              <a:t>between</a:t>
            </a:r>
            <a:r>
              <a:rPr lang="hu-HU" sz="1600" dirty="0">
                <a:solidFill>
                  <a:srgbClr val="003399"/>
                </a:solidFill>
                <a:latin typeface="Calibri" pitchFamily="34" charset="0"/>
              </a:rPr>
              <a:t> </a:t>
            </a:r>
            <a:r>
              <a:rPr lang="hu-HU" sz="1600" dirty="0" err="1">
                <a:solidFill>
                  <a:srgbClr val="003399"/>
                </a:solidFill>
                <a:latin typeface="Calibri" pitchFamily="34" charset="0"/>
              </a:rPr>
              <a:t>the</a:t>
            </a:r>
            <a:r>
              <a:rPr lang="hu-HU" sz="1600" dirty="0">
                <a:solidFill>
                  <a:srgbClr val="003399"/>
                </a:solidFill>
                <a:latin typeface="Calibri" pitchFamily="34" charset="0"/>
              </a:rPr>
              <a:t> Otx2 and </a:t>
            </a:r>
            <a:r>
              <a:rPr lang="hu-HU" sz="1600" dirty="0" err="1">
                <a:solidFill>
                  <a:srgbClr val="003399"/>
                </a:solidFill>
                <a:latin typeface="Calibri" pitchFamily="34" charset="0"/>
              </a:rPr>
              <a:t>Hox</a:t>
            </a:r>
            <a:r>
              <a:rPr lang="hu-HU" sz="1600" dirty="0">
                <a:solidFill>
                  <a:srgbClr val="003399"/>
                </a:solidFill>
                <a:latin typeface="Calibri" pitchFamily="34" charset="0"/>
              </a:rPr>
              <a:t> </a:t>
            </a:r>
            <a:r>
              <a:rPr lang="hu-HU" sz="1600" dirty="0" err="1">
                <a:solidFill>
                  <a:srgbClr val="003399"/>
                </a:solidFill>
                <a:latin typeface="Calibri" pitchFamily="34" charset="0"/>
              </a:rPr>
              <a:t>expression</a:t>
            </a:r>
            <a:r>
              <a:rPr lang="hu-HU" sz="1600" dirty="0">
                <a:solidFill>
                  <a:srgbClr val="003399"/>
                </a:solidFill>
                <a:latin typeface="Calibri" pitchFamily="34" charset="0"/>
              </a:rPr>
              <a:t> </a:t>
            </a:r>
            <a:r>
              <a:rPr lang="hu-HU" sz="1600" dirty="0" err="1">
                <a:solidFill>
                  <a:srgbClr val="003399"/>
                </a:solidFill>
                <a:latin typeface="Calibri" pitchFamily="34" charset="0"/>
              </a:rPr>
              <a:t>domains</a:t>
            </a:r>
            <a:r>
              <a:rPr lang="hu-HU" sz="1600" dirty="0">
                <a:solidFill>
                  <a:srgbClr val="003399"/>
                </a:solidFill>
                <a:latin typeface="Calibri" pitchFamily="34" charset="0"/>
              </a:rPr>
              <a:t>.</a:t>
            </a:r>
          </a:p>
          <a:p>
            <a:pPr marL="342900" indent="-342900" algn="just" eaLnBrk="0" hangingPunct="0"/>
            <a:endParaRPr lang="hu-HU" sz="1600" dirty="0">
              <a:solidFill>
                <a:srgbClr val="003399"/>
              </a:solidFill>
              <a:latin typeface="Calibri" pitchFamily="34" charset="0"/>
            </a:endParaRPr>
          </a:p>
          <a:p>
            <a:pPr marL="342900" indent="-342900" algn="just" eaLnBrk="0" hangingPunct="0"/>
            <a:r>
              <a:rPr lang="hu-HU" sz="1600" dirty="0">
                <a:solidFill>
                  <a:srgbClr val="003399"/>
                </a:solidFill>
                <a:latin typeface="Calibri" pitchFamily="34" charset="0"/>
              </a:rPr>
              <a:t>Gbx2 and Otx2 </a:t>
            </a:r>
            <a:r>
              <a:rPr lang="hu-HU" sz="1600" dirty="0" err="1">
                <a:solidFill>
                  <a:srgbClr val="003399"/>
                </a:solidFill>
                <a:latin typeface="Calibri" pitchFamily="34" charset="0"/>
              </a:rPr>
              <a:t>proteins</a:t>
            </a:r>
            <a:r>
              <a:rPr lang="hu-HU" sz="1600" dirty="0">
                <a:solidFill>
                  <a:srgbClr val="003399"/>
                </a:solidFill>
                <a:latin typeface="Calibri" pitchFamily="34" charset="0"/>
              </a:rPr>
              <a:t> </a:t>
            </a:r>
            <a:r>
              <a:rPr lang="hu-HU" sz="1600" dirty="0" err="1">
                <a:solidFill>
                  <a:srgbClr val="003399"/>
                </a:solidFill>
                <a:latin typeface="Calibri" pitchFamily="34" charset="0"/>
              </a:rPr>
              <a:t>mutually</a:t>
            </a:r>
            <a:r>
              <a:rPr lang="hu-HU" sz="1600" dirty="0">
                <a:solidFill>
                  <a:srgbClr val="003399"/>
                </a:solidFill>
                <a:latin typeface="Calibri" pitchFamily="34" charset="0"/>
              </a:rPr>
              <a:t> </a:t>
            </a:r>
            <a:r>
              <a:rPr lang="hu-HU" sz="1600" dirty="0" err="1">
                <a:solidFill>
                  <a:srgbClr val="003399"/>
                </a:solidFill>
                <a:latin typeface="Calibri" pitchFamily="34" charset="0"/>
              </a:rPr>
              <a:t>repress</a:t>
            </a:r>
            <a:r>
              <a:rPr lang="hu-HU" sz="1600" dirty="0">
                <a:solidFill>
                  <a:srgbClr val="003399"/>
                </a:solidFill>
                <a:latin typeface="Calibri" pitchFamily="34" charset="0"/>
              </a:rPr>
              <a:t> </a:t>
            </a:r>
            <a:r>
              <a:rPr lang="hu-HU" sz="1600" dirty="0" err="1">
                <a:solidFill>
                  <a:srgbClr val="003399"/>
                </a:solidFill>
                <a:latin typeface="Calibri" pitchFamily="34" charset="0"/>
              </a:rPr>
              <a:t>each</a:t>
            </a:r>
            <a:r>
              <a:rPr lang="hu-HU" sz="1600" dirty="0">
                <a:solidFill>
                  <a:srgbClr val="003399"/>
                </a:solidFill>
                <a:latin typeface="Calibri" pitchFamily="34" charset="0"/>
              </a:rPr>
              <a:t> </a:t>
            </a:r>
            <a:r>
              <a:rPr lang="hu-HU" sz="1600" dirty="0" err="1">
                <a:solidFill>
                  <a:srgbClr val="003399"/>
                </a:solidFill>
                <a:latin typeface="Calibri" pitchFamily="34" charset="0"/>
              </a:rPr>
              <a:t>other’s</a:t>
            </a:r>
            <a:r>
              <a:rPr lang="hu-HU" sz="1600" dirty="0">
                <a:solidFill>
                  <a:srgbClr val="003399"/>
                </a:solidFill>
                <a:latin typeface="Calibri" pitchFamily="34" charset="0"/>
              </a:rPr>
              <a:t> </a:t>
            </a:r>
            <a:r>
              <a:rPr lang="hu-HU" sz="1600" dirty="0" err="1">
                <a:solidFill>
                  <a:srgbClr val="003399"/>
                </a:solidFill>
                <a:latin typeface="Calibri" pitchFamily="34" charset="0"/>
              </a:rPr>
              <a:t>expression</a:t>
            </a:r>
            <a:r>
              <a:rPr lang="hu-HU" sz="1600" dirty="0">
                <a:solidFill>
                  <a:srgbClr val="003399"/>
                </a:solidFill>
                <a:latin typeface="Calibri" pitchFamily="34" charset="0"/>
              </a:rPr>
              <a:t>, </a:t>
            </a:r>
            <a:r>
              <a:rPr lang="hu-HU" sz="1600" dirty="0" err="1">
                <a:solidFill>
                  <a:srgbClr val="003399"/>
                </a:solidFill>
                <a:latin typeface="Calibri" pitchFamily="34" charset="0"/>
              </a:rPr>
              <a:t>so</a:t>
            </a:r>
            <a:r>
              <a:rPr lang="hu-HU" sz="1600" dirty="0">
                <a:solidFill>
                  <a:srgbClr val="003399"/>
                </a:solidFill>
                <a:latin typeface="Calibri" pitchFamily="34" charset="0"/>
              </a:rPr>
              <a:t> </a:t>
            </a:r>
            <a:r>
              <a:rPr lang="hu-HU" sz="1600" dirty="0" err="1">
                <a:solidFill>
                  <a:srgbClr val="003399"/>
                </a:solidFill>
                <a:latin typeface="Calibri" pitchFamily="34" charset="0"/>
              </a:rPr>
              <a:t>their</a:t>
            </a:r>
            <a:r>
              <a:rPr lang="hu-HU" sz="1600" dirty="0">
                <a:solidFill>
                  <a:srgbClr val="003399"/>
                </a:solidFill>
                <a:latin typeface="Calibri" pitchFamily="34" charset="0"/>
              </a:rPr>
              <a:t> </a:t>
            </a:r>
            <a:r>
              <a:rPr lang="hu-HU" sz="1600" dirty="0" err="1">
                <a:solidFill>
                  <a:srgbClr val="003399"/>
                </a:solidFill>
                <a:latin typeface="Calibri" pitchFamily="34" charset="0"/>
              </a:rPr>
              <a:t>domains</a:t>
            </a:r>
            <a:r>
              <a:rPr lang="hu-HU" sz="1600" dirty="0">
                <a:solidFill>
                  <a:srgbClr val="003399"/>
                </a:solidFill>
                <a:latin typeface="Calibri" pitchFamily="34" charset="0"/>
              </a:rPr>
              <a:t> </a:t>
            </a:r>
            <a:r>
              <a:rPr lang="hu-HU" sz="1600" dirty="0" err="1">
                <a:solidFill>
                  <a:srgbClr val="003399"/>
                </a:solidFill>
                <a:latin typeface="Calibri" pitchFamily="34" charset="0"/>
              </a:rPr>
              <a:t>abut</a:t>
            </a:r>
            <a:r>
              <a:rPr lang="hu-HU" sz="1600" dirty="0">
                <a:solidFill>
                  <a:srgbClr val="003399"/>
                </a:solidFill>
                <a:latin typeface="Calibri" pitchFamily="34" charset="0"/>
              </a:rPr>
              <a:t> </a:t>
            </a:r>
            <a:r>
              <a:rPr lang="hu-HU" sz="1600" dirty="0" err="1">
                <a:solidFill>
                  <a:srgbClr val="003399"/>
                </a:solidFill>
                <a:latin typeface="Calibri" pitchFamily="34" charset="0"/>
              </a:rPr>
              <a:t>at</a:t>
            </a:r>
            <a:r>
              <a:rPr lang="hu-HU" sz="1600" dirty="0">
                <a:solidFill>
                  <a:srgbClr val="003399"/>
                </a:solidFill>
                <a:latin typeface="Calibri" pitchFamily="34" charset="0"/>
              </a:rPr>
              <a:t> a </a:t>
            </a:r>
            <a:r>
              <a:rPr lang="hu-HU" sz="1600" dirty="0" err="1">
                <a:solidFill>
                  <a:srgbClr val="003399"/>
                </a:solidFill>
                <a:latin typeface="Calibri" pitchFamily="34" charset="0"/>
              </a:rPr>
              <a:t>sharp</a:t>
            </a:r>
            <a:r>
              <a:rPr lang="hu-HU" sz="1600" dirty="0">
                <a:solidFill>
                  <a:srgbClr val="003399"/>
                </a:solidFill>
                <a:latin typeface="Calibri" pitchFamily="34" charset="0"/>
              </a:rPr>
              <a:t> </a:t>
            </a:r>
            <a:r>
              <a:rPr lang="hu-HU" sz="1600" dirty="0" err="1">
                <a:solidFill>
                  <a:srgbClr val="003399"/>
                </a:solidFill>
                <a:latin typeface="Calibri" pitchFamily="34" charset="0"/>
              </a:rPr>
              <a:t>line-this</a:t>
            </a:r>
            <a:r>
              <a:rPr lang="hu-HU" sz="1600" dirty="0">
                <a:solidFill>
                  <a:srgbClr val="003399"/>
                </a:solidFill>
                <a:latin typeface="Calibri" pitchFamily="34" charset="0"/>
              </a:rPr>
              <a:t> </a:t>
            </a:r>
            <a:r>
              <a:rPr lang="hu-HU" sz="1600" dirty="0" err="1">
                <a:solidFill>
                  <a:srgbClr val="003399"/>
                </a:solidFill>
                <a:latin typeface="Calibri" pitchFamily="34" charset="0"/>
              </a:rPr>
              <a:t>will</a:t>
            </a:r>
            <a:r>
              <a:rPr lang="hu-HU" sz="1600" dirty="0">
                <a:solidFill>
                  <a:srgbClr val="003399"/>
                </a:solidFill>
                <a:latin typeface="Calibri" pitchFamily="34" charset="0"/>
              </a:rPr>
              <a:t> </a:t>
            </a:r>
            <a:r>
              <a:rPr lang="hu-HU" sz="1600" dirty="0" err="1">
                <a:solidFill>
                  <a:srgbClr val="003399"/>
                </a:solidFill>
                <a:latin typeface="Calibri" pitchFamily="34" charset="0"/>
              </a:rPr>
              <a:t>become</a:t>
            </a:r>
            <a:r>
              <a:rPr lang="hu-HU" sz="1600" dirty="0">
                <a:solidFill>
                  <a:srgbClr val="003399"/>
                </a:solidFill>
                <a:latin typeface="Calibri" pitchFamily="34" charset="0"/>
              </a:rPr>
              <a:t> </a:t>
            </a:r>
            <a:r>
              <a:rPr lang="hu-HU" sz="1600" dirty="0" err="1">
                <a:solidFill>
                  <a:srgbClr val="003399"/>
                </a:solidFill>
                <a:latin typeface="Calibri" pitchFamily="34" charset="0"/>
              </a:rPr>
              <a:t>the</a:t>
            </a:r>
            <a:r>
              <a:rPr lang="hu-HU" sz="1600" dirty="0">
                <a:solidFill>
                  <a:srgbClr val="003399"/>
                </a:solidFill>
                <a:latin typeface="Calibri" pitchFamily="34" charset="0"/>
              </a:rPr>
              <a:t> </a:t>
            </a:r>
            <a:r>
              <a:rPr lang="hu-HU" sz="1600" dirty="0" err="1">
                <a:solidFill>
                  <a:srgbClr val="003399"/>
                </a:solidFill>
                <a:latin typeface="Calibri" pitchFamily="34" charset="0"/>
              </a:rPr>
              <a:t>midbrain</a:t>
            </a:r>
            <a:r>
              <a:rPr lang="hu-HU" sz="1600" dirty="0">
                <a:solidFill>
                  <a:srgbClr val="003399"/>
                </a:solidFill>
                <a:latin typeface="Calibri" pitchFamily="34" charset="0"/>
              </a:rPr>
              <a:t>/</a:t>
            </a:r>
            <a:r>
              <a:rPr lang="hu-HU" sz="1600" dirty="0" err="1">
                <a:solidFill>
                  <a:srgbClr val="003399"/>
                </a:solidFill>
                <a:latin typeface="Calibri" pitchFamily="34" charset="0"/>
              </a:rPr>
              <a:t>hindbrain</a:t>
            </a:r>
            <a:r>
              <a:rPr lang="hu-HU" sz="1600" dirty="0">
                <a:solidFill>
                  <a:srgbClr val="003399"/>
                </a:solidFill>
                <a:latin typeface="Calibri" pitchFamily="34" charset="0"/>
              </a:rPr>
              <a:t> </a:t>
            </a:r>
            <a:r>
              <a:rPr lang="hu-HU" sz="1600" dirty="0" err="1">
                <a:solidFill>
                  <a:srgbClr val="003399"/>
                </a:solidFill>
                <a:latin typeface="Calibri" pitchFamily="34" charset="0"/>
              </a:rPr>
              <a:t>boundary</a:t>
            </a:r>
            <a:r>
              <a:rPr lang="hu-HU" sz="1600" dirty="0">
                <a:solidFill>
                  <a:srgbClr val="003399"/>
                </a:solidFill>
                <a:latin typeface="Calibri" pitchFamily="34" charset="0"/>
              </a:rPr>
              <a:t>. </a:t>
            </a:r>
            <a:r>
              <a:rPr lang="hu-HU" sz="1600" dirty="0" err="1">
                <a:solidFill>
                  <a:srgbClr val="003399"/>
                </a:solidFill>
                <a:latin typeface="Calibri" pitchFamily="34" charset="0"/>
              </a:rPr>
              <a:t>At</a:t>
            </a:r>
            <a:r>
              <a:rPr lang="hu-HU" sz="1600" dirty="0">
                <a:solidFill>
                  <a:srgbClr val="003399"/>
                </a:solidFill>
                <a:latin typeface="Calibri" pitchFamily="34" charset="0"/>
              </a:rPr>
              <a:t> </a:t>
            </a:r>
            <a:r>
              <a:rPr lang="hu-HU" sz="1600" dirty="0" err="1">
                <a:solidFill>
                  <a:srgbClr val="003399"/>
                </a:solidFill>
                <a:latin typeface="Calibri" pitchFamily="34" charset="0"/>
              </a:rPr>
              <a:t>this</a:t>
            </a:r>
            <a:r>
              <a:rPr lang="hu-HU" sz="1600" dirty="0">
                <a:solidFill>
                  <a:srgbClr val="003399"/>
                </a:solidFill>
                <a:latin typeface="Calibri" pitchFamily="34" charset="0"/>
              </a:rPr>
              <a:t> </a:t>
            </a:r>
            <a:r>
              <a:rPr lang="hu-HU" sz="1600" dirty="0" err="1">
                <a:solidFill>
                  <a:srgbClr val="003399"/>
                </a:solidFill>
                <a:latin typeface="Calibri" pitchFamily="34" charset="0"/>
              </a:rPr>
              <a:t>interface</a:t>
            </a:r>
            <a:r>
              <a:rPr lang="hu-HU" sz="1600" dirty="0">
                <a:solidFill>
                  <a:srgbClr val="003399"/>
                </a:solidFill>
                <a:latin typeface="Calibri" pitchFamily="34" charset="0"/>
              </a:rPr>
              <a:t> </a:t>
            </a:r>
            <a:r>
              <a:rPr lang="hu-HU" sz="1600" dirty="0" err="1">
                <a:solidFill>
                  <a:srgbClr val="003399"/>
                </a:solidFill>
                <a:latin typeface="Calibri" pitchFamily="34" charset="0"/>
              </a:rPr>
              <a:t>between</a:t>
            </a:r>
            <a:r>
              <a:rPr lang="hu-HU" sz="1600" dirty="0">
                <a:solidFill>
                  <a:srgbClr val="003399"/>
                </a:solidFill>
                <a:latin typeface="Calibri" pitchFamily="34" charset="0"/>
              </a:rPr>
              <a:t> </a:t>
            </a:r>
            <a:r>
              <a:rPr lang="hu-HU" sz="1600" dirty="0" err="1">
                <a:solidFill>
                  <a:srgbClr val="003399"/>
                </a:solidFill>
                <a:latin typeface="Calibri" pitchFamily="34" charset="0"/>
              </a:rPr>
              <a:t>gene</a:t>
            </a:r>
            <a:r>
              <a:rPr lang="hu-HU" sz="1600" dirty="0">
                <a:solidFill>
                  <a:srgbClr val="003399"/>
                </a:solidFill>
                <a:latin typeface="Calibri" pitchFamily="34" charset="0"/>
              </a:rPr>
              <a:t> </a:t>
            </a:r>
            <a:r>
              <a:rPr lang="hu-HU" sz="1600" dirty="0" err="1">
                <a:solidFill>
                  <a:srgbClr val="003399"/>
                </a:solidFill>
                <a:latin typeface="Calibri" pitchFamily="34" charset="0"/>
              </a:rPr>
              <a:t>expression</a:t>
            </a:r>
            <a:r>
              <a:rPr lang="hu-HU" sz="1600" dirty="0">
                <a:solidFill>
                  <a:srgbClr val="003399"/>
                </a:solidFill>
                <a:latin typeface="Calibri" pitchFamily="34" charset="0"/>
              </a:rPr>
              <a:t> </a:t>
            </a:r>
            <a:r>
              <a:rPr lang="hu-HU" sz="1600" dirty="0" err="1">
                <a:solidFill>
                  <a:srgbClr val="003399"/>
                </a:solidFill>
                <a:latin typeface="Calibri" pitchFamily="34" charset="0"/>
              </a:rPr>
              <a:t>domains</a:t>
            </a:r>
            <a:r>
              <a:rPr lang="hu-HU" sz="1600" dirty="0">
                <a:solidFill>
                  <a:srgbClr val="003399"/>
                </a:solidFill>
                <a:latin typeface="Calibri" pitchFamily="34" charset="0"/>
              </a:rPr>
              <a:t> (</a:t>
            </a:r>
            <a:r>
              <a:rPr lang="hu-HU" sz="1600" dirty="0" err="1">
                <a:solidFill>
                  <a:srgbClr val="FF00FF"/>
                </a:solidFill>
                <a:latin typeface="Calibri" pitchFamily="34" charset="0"/>
              </a:rPr>
              <a:t>isthmus</a:t>
            </a:r>
            <a:r>
              <a:rPr lang="hu-HU" sz="1600" dirty="0">
                <a:solidFill>
                  <a:srgbClr val="FF00FF"/>
                </a:solidFill>
                <a:latin typeface="Calibri" pitchFamily="34" charset="0"/>
              </a:rPr>
              <a:t> </a:t>
            </a:r>
            <a:r>
              <a:rPr lang="hu-HU" sz="1600" dirty="0" err="1">
                <a:solidFill>
                  <a:srgbClr val="FF00FF"/>
                </a:solidFill>
                <a:latin typeface="Calibri" pitchFamily="34" charset="0"/>
              </a:rPr>
              <a:t>region</a:t>
            </a:r>
            <a:r>
              <a:rPr lang="hu-HU" sz="1600" dirty="0">
                <a:solidFill>
                  <a:srgbClr val="003399"/>
                </a:solidFill>
                <a:latin typeface="Calibri" pitchFamily="34" charset="0"/>
              </a:rPr>
              <a:t>), a </a:t>
            </a:r>
            <a:r>
              <a:rPr lang="hu-HU" sz="1600" dirty="0" err="1">
                <a:solidFill>
                  <a:srgbClr val="003399"/>
                </a:solidFill>
                <a:latin typeface="Calibri" pitchFamily="34" charset="0"/>
              </a:rPr>
              <a:t>band</a:t>
            </a:r>
            <a:r>
              <a:rPr lang="hu-HU" sz="1600" dirty="0">
                <a:solidFill>
                  <a:srgbClr val="003399"/>
                </a:solidFill>
                <a:latin typeface="Calibri" pitchFamily="34" charset="0"/>
              </a:rPr>
              <a:t> of </a:t>
            </a:r>
            <a:r>
              <a:rPr lang="hu-HU" sz="1600" dirty="0" err="1">
                <a:solidFill>
                  <a:srgbClr val="003399"/>
                </a:solidFill>
                <a:latin typeface="Calibri" pitchFamily="34" charset="0"/>
              </a:rPr>
              <a:t>cells</a:t>
            </a:r>
            <a:r>
              <a:rPr lang="hu-HU" sz="1600" dirty="0">
                <a:solidFill>
                  <a:srgbClr val="003399"/>
                </a:solidFill>
                <a:latin typeface="Calibri" pitchFamily="34" charset="0"/>
              </a:rPr>
              <a:t> </a:t>
            </a:r>
            <a:r>
              <a:rPr lang="hu-HU" sz="1600" dirty="0" err="1">
                <a:solidFill>
                  <a:srgbClr val="003399"/>
                </a:solidFill>
                <a:latin typeface="Calibri" pitchFamily="34" charset="0"/>
              </a:rPr>
              <a:t>differentiates</a:t>
            </a:r>
            <a:r>
              <a:rPr lang="hu-HU" sz="1600" dirty="0">
                <a:solidFill>
                  <a:srgbClr val="003399"/>
                </a:solidFill>
                <a:latin typeface="Calibri" pitchFamily="34" charset="0"/>
              </a:rPr>
              <a:t> </a:t>
            </a:r>
            <a:r>
              <a:rPr lang="hu-HU" sz="1600" dirty="0" err="1">
                <a:solidFill>
                  <a:srgbClr val="003399"/>
                </a:solidFill>
                <a:latin typeface="Calibri" pitchFamily="34" charset="0"/>
              </a:rPr>
              <a:t>that</a:t>
            </a:r>
            <a:r>
              <a:rPr lang="hu-HU" sz="1600" dirty="0">
                <a:solidFill>
                  <a:srgbClr val="003399"/>
                </a:solidFill>
                <a:latin typeface="Calibri" pitchFamily="34" charset="0"/>
              </a:rPr>
              <a:t> </a:t>
            </a:r>
            <a:r>
              <a:rPr lang="hu-HU" sz="1600" dirty="0" err="1">
                <a:solidFill>
                  <a:srgbClr val="003399"/>
                </a:solidFill>
                <a:latin typeface="Calibri" pitchFamily="34" charset="0"/>
              </a:rPr>
              <a:t>secrete</a:t>
            </a:r>
            <a:r>
              <a:rPr lang="hu-HU" sz="1600" dirty="0">
                <a:solidFill>
                  <a:srgbClr val="003399"/>
                </a:solidFill>
                <a:latin typeface="Calibri" pitchFamily="34" charset="0"/>
              </a:rPr>
              <a:t> </a:t>
            </a:r>
            <a:r>
              <a:rPr lang="hu-HU" sz="1600" dirty="0">
                <a:solidFill>
                  <a:srgbClr val="FF00FF"/>
                </a:solidFill>
                <a:latin typeface="Calibri" pitchFamily="34" charset="0"/>
              </a:rPr>
              <a:t>FGF8</a:t>
            </a:r>
            <a:r>
              <a:rPr lang="hu-HU" sz="1600" dirty="0">
                <a:solidFill>
                  <a:srgbClr val="003399"/>
                </a:solidFill>
                <a:latin typeface="Calibri" pitchFamily="34" charset="0"/>
              </a:rPr>
              <a:t>, </a:t>
            </a:r>
            <a:r>
              <a:rPr lang="hu-HU" sz="1600" dirty="0" err="1">
                <a:solidFill>
                  <a:srgbClr val="003399"/>
                </a:solidFill>
                <a:latin typeface="Calibri" pitchFamily="34" charset="0"/>
              </a:rPr>
              <a:t>which</a:t>
            </a:r>
            <a:r>
              <a:rPr lang="hu-HU" sz="1600" dirty="0">
                <a:solidFill>
                  <a:srgbClr val="003399"/>
                </a:solidFill>
                <a:latin typeface="Calibri" pitchFamily="34" charset="0"/>
              </a:rPr>
              <a:t> </a:t>
            </a:r>
            <a:r>
              <a:rPr lang="hu-HU" sz="1600" dirty="0" err="1">
                <a:solidFill>
                  <a:srgbClr val="003399"/>
                </a:solidFill>
                <a:latin typeface="Calibri" pitchFamily="34" charset="0"/>
              </a:rPr>
              <a:t>signals</a:t>
            </a:r>
            <a:r>
              <a:rPr lang="hu-HU" sz="1600" dirty="0">
                <a:solidFill>
                  <a:srgbClr val="003399"/>
                </a:solidFill>
                <a:latin typeface="Calibri" pitchFamily="34" charset="0"/>
              </a:rPr>
              <a:t> </a:t>
            </a:r>
            <a:r>
              <a:rPr lang="hu-HU" sz="1600" dirty="0" err="1">
                <a:solidFill>
                  <a:srgbClr val="003399"/>
                </a:solidFill>
                <a:latin typeface="Calibri" pitchFamily="34" charset="0"/>
              </a:rPr>
              <a:t>the</a:t>
            </a:r>
            <a:r>
              <a:rPr lang="hu-HU" sz="1600" dirty="0">
                <a:solidFill>
                  <a:srgbClr val="003399"/>
                </a:solidFill>
                <a:latin typeface="Calibri" pitchFamily="34" charset="0"/>
              </a:rPr>
              <a:t> </a:t>
            </a:r>
            <a:r>
              <a:rPr lang="hu-HU" sz="1600" dirty="0" err="1">
                <a:solidFill>
                  <a:srgbClr val="003399"/>
                </a:solidFill>
                <a:latin typeface="Calibri" pitchFamily="34" charset="0"/>
              </a:rPr>
              <a:t>formation</a:t>
            </a:r>
            <a:r>
              <a:rPr lang="hu-HU" sz="1600" dirty="0">
                <a:solidFill>
                  <a:srgbClr val="003399"/>
                </a:solidFill>
                <a:latin typeface="Calibri" pitchFamily="34" charset="0"/>
              </a:rPr>
              <a:t> of </a:t>
            </a:r>
            <a:r>
              <a:rPr lang="hu-HU" sz="1600" dirty="0" err="1">
                <a:solidFill>
                  <a:schemeClr val="hlink"/>
                </a:solidFill>
                <a:latin typeface="Calibri" pitchFamily="34" charset="0"/>
              </a:rPr>
              <a:t>optic</a:t>
            </a:r>
            <a:r>
              <a:rPr lang="hu-HU" sz="1600" dirty="0">
                <a:solidFill>
                  <a:schemeClr val="hlink"/>
                </a:solidFill>
                <a:latin typeface="Calibri" pitchFamily="34" charset="0"/>
              </a:rPr>
              <a:t> </a:t>
            </a:r>
            <a:r>
              <a:rPr lang="hu-HU" sz="1600" dirty="0" err="1">
                <a:solidFill>
                  <a:schemeClr val="hlink"/>
                </a:solidFill>
                <a:latin typeface="Calibri" pitchFamily="34" charset="0"/>
              </a:rPr>
              <a:t>tectum</a:t>
            </a:r>
            <a:r>
              <a:rPr lang="hu-HU" sz="1600" dirty="0">
                <a:solidFill>
                  <a:schemeClr val="hlink"/>
                </a:solidFill>
                <a:latin typeface="Calibri" pitchFamily="34" charset="0"/>
              </a:rPr>
              <a:t> </a:t>
            </a:r>
            <a:r>
              <a:rPr lang="hu-HU" sz="1600" dirty="0" err="1">
                <a:solidFill>
                  <a:schemeClr val="hlink"/>
                </a:solidFill>
                <a:latin typeface="Calibri" pitchFamily="34" charset="0"/>
              </a:rPr>
              <a:t>in</a:t>
            </a:r>
            <a:r>
              <a:rPr lang="hu-HU" sz="1600" dirty="0">
                <a:solidFill>
                  <a:schemeClr val="hlink"/>
                </a:solidFill>
                <a:latin typeface="Calibri" pitchFamily="34" charset="0"/>
              </a:rPr>
              <a:t> </a:t>
            </a:r>
            <a:r>
              <a:rPr lang="hu-HU" sz="1600" dirty="0" err="1">
                <a:solidFill>
                  <a:schemeClr val="hlink"/>
                </a:solidFill>
                <a:latin typeface="Calibri" pitchFamily="34" charset="0"/>
              </a:rPr>
              <a:t>the</a:t>
            </a:r>
            <a:r>
              <a:rPr lang="hu-HU" sz="1600" dirty="0">
                <a:solidFill>
                  <a:schemeClr val="hlink"/>
                </a:solidFill>
                <a:latin typeface="Calibri" pitchFamily="34" charset="0"/>
              </a:rPr>
              <a:t> Otx2 </a:t>
            </a:r>
            <a:r>
              <a:rPr lang="hu-HU" sz="1600" dirty="0" err="1">
                <a:solidFill>
                  <a:schemeClr val="hlink"/>
                </a:solidFill>
                <a:latin typeface="Calibri" pitchFamily="34" charset="0"/>
              </a:rPr>
              <a:t>expression</a:t>
            </a:r>
            <a:r>
              <a:rPr lang="hu-HU" sz="1600" dirty="0">
                <a:solidFill>
                  <a:schemeClr val="hlink"/>
                </a:solidFill>
                <a:latin typeface="Calibri" pitchFamily="34" charset="0"/>
              </a:rPr>
              <a:t> </a:t>
            </a:r>
            <a:r>
              <a:rPr lang="hu-HU" sz="1600" dirty="0" err="1">
                <a:solidFill>
                  <a:schemeClr val="hlink"/>
                </a:solidFill>
                <a:latin typeface="Calibri" pitchFamily="34" charset="0"/>
              </a:rPr>
              <a:t>domain</a:t>
            </a:r>
            <a:r>
              <a:rPr lang="hu-HU" sz="1600" dirty="0">
                <a:solidFill>
                  <a:schemeClr val="hlink"/>
                </a:solidFill>
                <a:latin typeface="Calibri" pitchFamily="34" charset="0"/>
              </a:rPr>
              <a:t> and </a:t>
            </a:r>
            <a:r>
              <a:rPr lang="hu-HU" sz="1600" dirty="0" err="1">
                <a:solidFill>
                  <a:schemeClr val="hlink"/>
                </a:solidFill>
                <a:latin typeface="Calibri" pitchFamily="34" charset="0"/>
              </a:rPr>
              <a:t>cerebellum</a:t>
            </a:r>
            <a:r>
              <a:rPr lang="hu-HU" sz="1600" dirty="0">
                <a:solidFill>
                  <a:schemeClr val="hlink"/>
                </a:solidFill>
                <a:latin typeface="Calibri" pitchFamily="34" charset="0"/>
              </a:rPr>
              <a:t> </a:t>
            </a:r>
            <a:r>
              <a:rPr lang="hu-HU" sz="1600" dirty="0" err="1">
                <a:solidFill>
                  <a:schemeClr val="hlink"/>
                </a:solidFill>
                <a:latin typeface="Calibri" pitchFamily="34" charset="0"/>
              </a:rPr>
              <a:t>in</a:t>
            </a:r>
            <a:r>
              <a:rPr lang="hu-HU" sz="1600" dirty="0">
                <a:solidFill>
                  <a:schemeClr val="hlink"/>
                </a:solidFill>
                <a:latin typeface="Calibri" pitchFamily="34" charset="0"/>
              </a:rPr>
              <a:t> </a:t>
            </a:r>
            <a:r>
              <a:rPr lang="hu-HU" sz="1600" dirty="0" err="1">
                <a:solidFill>
                  <a:schemeClr val="hlink"/>
                </a:solidFill>
                <a:latin typeface="Calibri" pitchFamily="34" charset="0"/>
              </a:rPr>
              <a:t>the</a:t>
            </a:r>
            <a:r>
              <a:rPr lang="hu-HU" sz="1600" dirty="0">
                <a:solidFill>
                  <a:schemeClr val="hlink"/>
                </a:solidFill>
                <a:latin typeface="Calibri" pitchFamily="34" charset="0"/>
              </a:rPr>
              <a:t> Gbx2 </a:t>
            </a:r>
            <a:r>
              <a:rPr lang="hu-HU" sz="1600" dirty="0" err="1">
                <a:solidFill>
                  <a:schemeClr val="hlink"/>
                </a:solidFill>
                <a:latin typeface="Calibri" pitchFamily="34" charset="0"/>
              </a:rPr>
              <a:t>domain</a:t>
            </a:r>
            <a:r>
              <a:rPr lang="hu-HU" sz="1600" dirty="0">
                <a:solidFill>
                  <a:schemeClr val="hlink"/>
                </a:solidFill>
                <a:latin typeface="Calibri" pitchFamily="34" charset="0"/>
              </a:rPr>
              <a:t>.</a:t>
            </a:r>
            <a:r>
              <a:rPr lang="hu-HU" sz="1600" dirty="0">
                <a:solidFill>
                  <a:srgbClr val="003399"/>
                </a:solidFill>
                <a:latin typeface="Calibri" pitchFamily="34" charset="0"/>
              </a:rPr>
              <a:t> Fgf8 is </a:t>
            </a:r>
            <a:r>
              <a:rPr lang="hu-HU" sz="1600" dirty="0" err="1">
                <a:solidFill>
                  <a:srgbClr val="003399"/>
                </a:solidFill>
                <a:latin typeface="Calibri" pitchFamily="34" charset="0"/>
              </a:rPr>
              <a:t>also</a:t>
            </a:r>
            <a:r>
              <a:rPr lang="hu-HU" sz="1600" dirty="0">
                <a:solidFill>
                  <a:srgbClr val="003399"/>
                </a:solidFill>
                <a:latin typeface="Calibri" pitchFamily="34" charset="0"/>
              </a:rPr>
              <a:t> </a:t>
            </a:r>
            <a:r>
              <a:rPr lang="hu-HU" sz="1600" dirty="0" err="1">
                <a:solidFill>
                  <a:srgbClr val="003399"/>
                </a:solidFill>
                <a:latin typeface="Calibri" pitchFamily="34" charset="0"/>
              </a:rPr>
              <a:t>released</a:t>
            </a:r>
            <a:r>
              <a:rPr lang="hu-HU" sz="1600" dirty="0">
                <a:solidFill>
                  <a:srgbClr val="003399"/>
                </a:solidFill>
                <a:latin typeface="Calibri" pitchFamily="34" charset="0"/>
              </a:rPr>
              <a:t> </a:t>
            </a:r>
            <a:r>
              <a:rPr lang="hu-HU" sz="1600" dirty="0" err="1">
                <a:solidFill>
                  <a:srgbClr val="003399"/>
                </a:solidFill>
                <a:latin typeface="Calibri" pitchFamily="34" charset="0"/>
              </a:rPr>
              <a:t>from</a:t>
            </a:r>
            <a:r>
              <a:rPr lang="hu-HU" sz="1600" dirty="0">
                <a:solidFill>
                  <a:srgbClr val="003399"/>
                </a:solidFill>
                <a:latin typeface="Calibri" pitchFamily="34" charset="0"/>
              </a:rPr>
              <a:t> a </a:t>
            </a:r>
            <a:r>
              <a:rPr lang="hu-HU" sz="1600" dirty="0" err="1">
                <a:solidFill>
                  <a:srgbClr val="003399"/>
                </a:solidFill>
                <a:latin typeface="Calibri" pitchFamily="34" charset="0"/>
              </a:rPr>
              <a:t>signaling</a:t>
            </a:r>
            <a:r>
              <a:rPr lang="hu-HU" sz="1600" dirty="0">
                <a:solidFill>
                  <a:srgbClr val="003399"/>
                </a:solidFill>
                <a:latin typeface="Calibri" pitchFamily="34" charset="0"/>
              </a:rPr>
              <a:t> center </a:t>
            </a:r>
            <a:r>
              <a:rPr lang="hu-HU" sz="1600" dirty="0" err="1">
                <a:solidFill>
                  <a:srgbClr val="003399"/>
                </a:solidFill>
                <a:latin typeface="Calibri" pitchFamily="34" charset="0"/>
              </a:rPr>
              <a:t>at</a:t>
            </a:r>
            <a:r>
              <a:rPr lang="hu-HU" sz="1600" dirty="0">
                <a:solidFill>
                  <a:srgbClr val="003399"/>
                </a:solidFill>
                <a:latin typeface="Calibri" pitchFamily="34" charset="0"/>
              </a:rPr>
              <a:t> </a:t>
            </a:r>
            <a:r>
              <a:rPr lang="hu-HU" sz="1600" dirty="0" err="1">
                <a:solidFill>
                  <a:srgbClr val="003399"/>
                </a:solidFill>
                <a:latin typeface="Calibri" pitchFamily="34" charset="0"/>
              </a:rPr>
              <a:t>the</a:t>
            </a:r>
            <a:r>
              <a:rPr lang="hu-HU" sz="1600" dirty="0">
                <a:solidFill>
                  <a:srgbClr val="003399"/>
                </a:solidFill>
                <a:latin typeface="Calibri" pitchFamily="34" charset="0"/>
              </a:rPr>
              <a:t> </a:t>
            </a:r>
            <a:r>
              <a:rPr lang="hu-HU" sz="1600" dirty="0" err="1">
                <a:solidFill>
                  <a:srgbClr val="003399"/>
                </a:solidFill>
                <a:latin typeface="Calibri" pitchFamily="34" charset="0"/>
              </a:rPr>
              <a:t>anterior</a:t>
            </a:r>
            <a:r>
              <a:rPr lang="hu-HU" sz="1600" dirty="0">
                <a:solidFill>
                  <a:srgbClr val="003399"/>
                </a:solidFill>
                <a:latin typeface="Calibri" pitchFamily="34" charset="0"/>
              </a:rPr>
              <a:t> </a:t>
            </a:r>
            <a:r>
              <a:rPr lang="hu-HU" sz="1600" dirty="0" err="1">
                <a:solidFill>
                  <a:srgbClr val="003399"/>
                </a:solidFill>
                <a:latin typeface="Calibri" pitchFamily="34" charset="0"/>
              </a:rPr>
              <a:t>pole</a:t>
            </a:r>
            <a:r>
              <a:rPr lang="hu-HU" sz="1600" dirty="0">
                <a:solidFill>
                  <a:srgbClr val="003399"/>
                </a:solidFill>
                <a:latin typeface="Calibri" pitchFamily="34" charset="0"/>
              </a:rPr>
              <a:t> of </a:t>
            </a:r>
            <a:r>
              <a:rPr lang="hu-HU" sz="1600" dirty="0" err="1">
                <a:solidFill>
                  <a:srgbClr val="003399"/>
                </a:solidFill>
                <a:latin typeface="Calibri" pitchFamily="34" charset="0"/>
              </a:rPr>
              <a:t>the</a:t>
            </a:r>
            <a:r>
              <a:rPr lang="hu-HU" sz="1600" dirty="0">
                <a:solidFill>
                  <a:srgbClr val="003399"/>
                </a:solidFill>
                <a:latin typeface="Calibri" pitchFamily="34" charset="0"/>
              </a:rPr>
              <a:t> </a:t>
            </a:r>
            <a:r>
              <a:rPr lang="hu-HU" sz="1600" dirty="0" err="1">
                <a:solidFill>
                  <a:srgbClr val="003399"/>
                </a:solidFill>
                <a:latin typeface="Calibri" pitchFamily="34" charset="0"/>
              </a:rPr>
              <a:t>axis</a:t>
            </a:r>
            <a:r>
              <a:rPr lang="hu-HU" sz="1600" dirty="0">
                <a:solidFill>
                  <a:srgbClr val="003399"/>
                </a:solidFill>
                <a:latin typeface="Calibri" pitchFamily="34" charset="0"/>
              </a:rPr>
              <a:t> (</a:t>
            </a:r>
            <a:r>
              <a:rPr lang="hu-HU" sz="1600" dirty="0" err="1">
                <a:solidFill>
                  <a:srgbClr val="003399"/>
                </a:solidFill>
                <a:latin typeface="Calibri" pitchFamily="34" charset="0"/>
              </a:rPr>
              <a:t>called</a:t>
            </a:r>
            <a:r>
              <a:rPr lang="hu-HU" sz="1600" dirty="0">
                <a:solidFill>
                  <a:srgbClr val="003399"/>
                </a:solidFill>
                <a:latin typeface="Calibri" pitchFamily="34" charset="0"/>
              </a:rPr>
              <a:t>: </a:t>
            </a:r>
            <a:r>
              <a:rPr lang="hu-HU" sz="1600" dirty="0" err="1">
                <a:solidFill>
                  <a:srgbClr val="003399"/>
                </a:solidFill>
                <a:latin typeface="Calibri" pitchFamily="34" charset="0"/>
              </a:rPr>
              <a:t>the</a:t>
            </a:r>
            <a:r>
              <a:rPr lang="hu-HU" sz="1600" dirty="0">
                <a:solidFill>
                  <a:srgbClr val="003399"/>
                </a:solidFill>
                <a:latin typeface="Calibri" pitchFamily="34" charset="0"/>
              </a:rPr>
              <a:t> </a:t>
            </a:r>
            <a:r>
              <a:rPr lang="hu-HU" sz="1600" dirty="0" err="1">
                <a:solidFill>
                  <a:srgbClr val="FF00FF"/>
                </a:solidFill>
                <a:latin typeface="Calibri" pitchFamily="34" charset="0"/>
              </a:rPr>
              <a:t>anterior</a:t>
            </a:r>
            <a:r>
              <a:rPr lang="hu-HU" sz="1600" dirty="0">
                <a:solidFill>
                  <a:srgbClr val="FF00FF"/>
                </a:solidFill>
                <a:latin typeface="Calibri" pitchFamily="34" charset="0"/>
              </a:rPr>
              <a:t> </a:t>
            </a:r>
            <a:r>
              <a:rPr lang="hu-HU" sz="1600" dirty="0" err="1">
                <a:solidFill>
                  <a:srgbClr val="FF00FF"/>
                </a:solidFill>
                <a:latin typeface="Calibri" pitchFamily="34" charset="0"/>
              </a:rPr>
              <a:t>neural</a:t>
            </a:r>
            <a:r>
              <a:rPr lang="hu-HU" sz="1600" dirty="0">
                <a:solidFill>
                  <a:srgbClr val="FF00FF"/>
                </a:solidFill>
                <a:latin typeface="Calibri" pitchFamily="34" charset="0"/>
              </a:rPr>
              <a:t> </a:t>
            </a:r>
            <a:r>
              <a:rPr lang="hu-HU" sz="1600" dirty="0" err="1">
                <a:solidFill>
                  <a:srgbClr val="FF00FF"/>
                </a:solidFill>
                <a:latin typeface="Calibri" pitchFamily="34" charset="0"/>
              </a:rPr>
              <a:t>ridge</a:t>
            </a:r>
            <a:r>
              <a:rPr lang="hu-HU" sz="1600" dirty="0">
                <a:solidFill>
                  <a:srgbClr val="FF00FF"/>
                </a:solidFill>
                <a:latin typeface="Calibri" pitchFamily="34" charset="0"/>
              </a:rPr>
              <a:t>: ANR</a:t>
            </a:r>
            <a:r>
              <a:rPr lang="hu-HU" sz="1600" dirty="0">
                <a:solidFill>
                  <a:srgbClr val="003399"/>
                </a:solidFill>
                <a:latin typeface="Calibri" pitchFamily="34" charset="0"/>
              </a:rPr>
              <a:t>), </a:t>
            </a:r>
            <a:r>
              <a:rPr lang="hu-HU" sz="1600" dirty="0" err="1">
                <a:solidFill>
                  <a:srgbClr val="003399"/>
                </a:solidFill>
                <a:latin typeface="Calibri" pitchFamily="34" charset="0"/>
              </a:rPr>
              <a:t>inducing</a:t>
            </a:r>
            <a:r>
              <a:rPr lang="hu-HU" sz="1600" dirty="0">
                <a:solidFill>
                  <a:srgbClr val="003399"/>
                </a:solidFill>
                <a:latin typeface="Calibri" pitchFamily="34" charset="0"/>
              </a:rPr>
              <a:t> </a:t>
            </a:r>
            <a:r>
              <a:rPr lang="hu-HU" sz="1600" dirty="0" err="1">
                <a:solidFill>
                  <a:srgbClr val="003399"/>
                </a:solidFill>
                <a:latin typeface="Calibri" pitchFamily="34" charset="0"/>
              </a:rPr>
              <a:t>the</a:t>
            </a:r>
            <a:r>
              <a:rPr lang="hu-HU" sz="1600" dirty="0">
                <a:solidFill>
                  <a:srgbClr val="003399"/>
                </a:solidFill>
                <a:latin typeface="Calibri" pitchFamily="34" charset="0"/>
              </a:rPr>
              <a:t> local </a:t>
            </a:r>
            <a:r>
              <a:rPr lang="hu-HU" sz="1600" dirty="0" err="1">
                <a:solidFill>
                  <a:srgbClr val="003399"/>
                </a:solidFill>
                <a:latin typeface="Calibri" pitchFamily="34" charset="0"/>
              </a:rPr>
              <a:t>expression</a:t>
            </a:r>
            <a:r>
              <a:rPr lang="hu-HU" sz="1600" dirty="0">
                <a:solidFill>
                  <a:srgbClr val="003399"/>
                </a:solidFill>
                <a:latin typeface="Calibri" pitchFamily="34" charset="0"/>
              </a:rPr>
              <a:t> of </a:t>
            </a:r>
            <a:r>
              <a:rPr lang="hu-HU" sz="1600" dirty="0" err="1">
                <a:solidFill>
                  <a:srgbClr val="003399"/>
                </a:solidFill>
                <a:latin typeface="Calibri" pitchFamily="34" charset="0"/>
              </a:rPr>
              <a:t>transcription</a:t>
            </a:r>
            <a:r>
              <a:rPr lang="hu-HU" sz="1600" dirty="0">
                <a:solidFill>
                  <a:srgbClr val="003399"/>
                </a:solidFill>
                <a:latin typeface="Calibri" pitchFamily="34" charset="0"/>
              </a:rPr>
              <a:t> </a:t>
            </a:r>
            <a:r>
              <a:rPr lang="hu-HU" sz="1600" dirty="0" err="1">
                <a:solidFill>
                  <a:srgbClr val="003399"/>
                </a:solidFill>
                <a:latin typeface="Calibri" pitchFamily="34" charset="0"/>
              </a:rPr>
              <a:t>factors</a:t>
            </a:r>
            <a:r>
              <a:rPr lang="hu-HU" sz="1600" dirty="0">
                <a:solidFill>
                  <a:srgbClr val="003399"/>
                </a:solidFill>
                <a:latin typeface="Calibri" pitchFamily="34" charset="0"/>
              </a:rPr>
              <a:t> </a:t>
            </a:r>
            <a:r>
              <a:rPr lang="hu-HU" sz="1600" dirty="0" err="1">
                <a:solidFill>
                  <a:srgbClr val="003399"/>
                </a:solidFill>
                <a:latin typeface="Calibri" pitchFamily="34" charset="0"/>
              </a:rPr>
              <a:t>such</a:t>
            </a:r>
            <a:r>
              <a:rPr lang="hu-HU" sz="1600" dirty="0">
                <a:solidFill>
                  <a:srgbClr val="003399"/>
                </a:solidFill>
                <a:latin typeface="Calibri" pitchFamily="34" charset="0"/>
              </a:rPr>
              <a:t> </a:t>
            </a:r>
            <a:r>
              <a:rPr lang="hu-HU" sz="1600" dirty="0" err="1">
                <a:solidFill>
                  <a:srgbClr val="003399"/>
                </a:solidFill>
                <a:latin typeface="Calibri" pitchFamily="34" charset="0"/>
              </a:rPr>
              <a:t>as</a:t>
            </a:r>
            <a:r>
              <a:rPr lang="hu-HU" sz="1600" dirty="0">
                <a:solidFill>
                  <a:srgbClr val="003399"/>
                </a:solidFill>
                <a:latin typeface="Calibri" pitchFamily="34" charset="0"/>
              </a:rPr>
              <a:t> Bf1 (</a:t>
            </a:r>
            <a:r>
              <a:rPr lang="hu-HU" sz="1600" dirty="0" err="1">
                <a:solidFill>
                  <a:srgbClr val="003399"/>
                </a:solidFill>
                <a:latin typeface="Calibri" pitchFamily="34" charset="0"/>
              </a:rPr>
              <a:t>also</a:t>
            </a:r>
            <a:r>
              <a:rPr lang="hu-HU" sz="1600" dirty="0">
                <a:solidFill>
                  <a:srgbClr val="003399"/>
                </a:solidFill>
                <a:latin typeface="Calibri" pitchFamily="34" charset="0"/>
              </a:rPr>
              <a:t> </a:t>
            </a:r>
            <a:r>
              <a:rPr lang="hu-HU" sz="1600" dirty="0" err="1">
                <a:solidFill>
                  <a:srgbClr val="003399"/>
                </a:solidFill>
                <a:latin typeface="Calibri" pitchFamily="34" charset="0"/>
              </a:rPr>
              <a:t>known</a:t>
            </a:r>
            <a:r>
              <a:rPr lang="hu-HU" sz="1600" dirty="0">
                <a:solidFill>
                  <a:srgbClr val="003399"/>
                </a:solidFill>
                <a:latin typeface="Calibri" pitchFamily="34" charset="0"/>
              </a:rPr>
              <a:t> </a:t>
            </a:r>
            <a:r>
              <a:rPr lang="hu-HU" sz="1600" dirty="0" err="1">
                <a:solidFill>
                  <a:srgbClr val="003399"/>
                </a:solidFill>
                <a:latin typeface="Calibri" pitchFamily="34" charset="0"/>
              </a:rPr>
              <a:t>as</a:t>
            </a:r>
            <a:r>
              <a:rPr lang="hu-HU" sz="1600" dirty="0">
                <a:solidFill>
                  <a:srgbClr val="003399"/>
                </a:solidFill>
                <a:latin typeface="Calibri" pitchFamily="34" charset="0"/>
              </a:rPr>
              <a:t> FoxG1) </a:t>
            </a:r>
            <a:r>
              <a:rPr lang="hu-HU" sz="1600" dirty="0" err="1">
                <a:solidFill>
                  <a:srgbClr val="003399"/>
                </a:solidFill>
                <a:latin typeface="Calibri" pitchFamily="34" charset="0"/>
              </a:rPr>
              <a:t>that</a:t>
            </a:r>
            <a:r>
              <a:rPr lang="hu-HU" sz="1600" dirty="0">
                <a:solidFill>
                  <a:srgbClr val="003399"/>
                </a:solidFill>
                <a:latin typeface="Calibri" pitchFamily="34" charset="0"/>
              </a:rPr>
              <a:t> </a:t>
            </a:r>
            <a:r>
              <a:rPr lang="hu-HU" sz="1600" dirty="0" err="1">
                <a:solidFill>
                  <a:srgbClr val="003399"/>
                </a:solidFill>
                <a:latin typeface="Calibri" pitchFamily="34" charset="0"/>
              </a:rPr>
              <a:t>establish</a:t>
            </a:r>
            <a:r>
              <a:rPr lang="hu-HU" sz="1600" dirty="0">
                <a:solidFill>
                  <a:srgbClr val="003399"/>
                </a:solidFill>
                <a:latin typeface="Calibri" pitchFamily="34" charset="0"/>
              </a:rPr>
              <a:t> </a:t>
            </a:r>
            <a:r>
              <a:rPr lang="hu-HU" sz="1600" dirty="0" err="1">
                <a:solidFill>
                  <a:srgbClr val="003399"/>
                </a:solidFill>
                <a:latin typeface="Calibri" pitchFamily="34" charset="0"/>
              </a:rPr>
              <a:t>the</a:t>
            </a:r>
            <a:r>
              <a:rPr lang="hu-HU" sz="1600" dirty="0">
                <a:solidFill>
                  <a:srgbClr val="003399"/>
                </a:solidFill>
                <a:latin typeface="Calibri" pitchFamily="34" charset="0"/>
              </a:rPr>
              <a:t> </a:t>
            </a:r>
            <a:r>
              <a:rPr lang="hu-HU" sz="1600" dirty="0" err="1">
                <a:solidFill>
                  <a:srgbClr val="003399"/>
                </a:solidFill>
                <a:latin typeface="Calibri" pitchFamily="34" charset="0"/>
              </a:rPr>
              <a:t>telencephalon</a:t>
            </a:r>
            <a:r>
              <a:rPr lang="hu-HU" sz="1600" dirty="0">
                <a:solidFill>
                  <a:srgbClr val="003399"/>
                </a:solidFill>
                <a:latin typeface="Calibri" pitchFamily="34" charset="0"/>
              </a:rPr>
              <a:t> </a:t>
            </a:r>
            <a:r>
              <a:rPr lang="hu-HU" sz="1600" dirty="0" err="1">
                <a:solidFill>
                  <a:srgbClr val="003399"/>
                </a:solidFill>
                <a:latin typeface="Calibri" pitchFamily="34" charset="0"/>
              </a:rPr>
              <a:t>as</a:t>
            </a:r>
            <a:r>
              <a:rPr lang="hu-HU" sz="1600" dirty="0">
                <a:solidFill>
                  <a:srgbClr val="003399"/>
                </a:solidFill>
                <a:latin typeface="Calibri" pitchFamily="34" charset="0"/>
              </a:rPr>
              <a:t> a </a:t>
            </a:r>
            <a:r>
              <a:rPr lang="hu-HU" sz="1600" dirty="0" err="1">
                <a:solidFill>
                  <a:srgbClr val="003399"/>
                </a:solidFill>
                <a:latin typeface="Calibri" pitchFamily="34" charset="0"/>
              </a:rPr>
              <a:t>distintct</a:t>
            </a:r>
            <a:r>
              <a:rPr lang="hu-HU" sz="1600" dirty="0">
                <a:solidFill>
                  <a:srgbClr val="003399"/>
                </a:solidFill>
                <a:latin typeface="Calibri" pitchFamily="34" charset="0"/>
              </a:rPr>
              <a:t> </a:t>
            </a:r>
            <a:r>
              <a:rPr lang="hu-HU" sz="1600" dirty="0" err="1">
                <a:solidFill>
                  <a:srgbClr val="003399"/>
                </a:solidFill>
                <a:latin typeface="Calibri" pitchFamily="34" charset="0"/>
              </a:rPr>
              <a:t>region</a:t>
            </a:r>
            <a:r>
              <a:rPr lang="hu-HU" sz="1600" dirty="0">
                <a:solidFill>
                  <a:srgbClr val="003399"/>
                </a:solidFill>
                <a:latin typeface="Calibri" pitchFamily="34" charset="0"/>
              </a:rPr>
              <a:t> of </a:t>
            </a:r>
            <a:r>
              <a:rPr lang="hu-HU" sz="1600" dirty="0" err="1">
                <a:solidFill>
                  <a:srgbClr val="003399"/>
                </a:solidFill>
                <a:latin typeface="Calibri" pitchFamily="34" charset="0"/>
              </a:rPr>
              <a:t>the</a:t>
            </a:r>
            <a:r>
              <a:rPr lang="hu-HU" sz="1600" dirty="0">
                <a:solidFill>
                  <a:srgbClr val="003399"/>
                </a:solidFill>
                <a:latin typeface="Calibri" pitchFamily="34" charset="0"/>
              </a:rPr>
              <a:t> </a:t>
            </a:r>
            <a:r>
              <a:rPr lang="hu-HU" sz="1600" dirty="0" err="1">
                <a:solidFill>
                  <a:srgbClr val="003399"/>
                </a:solidFill>
                <a:latin typeface="Calibri" pitchFamily="34" charset="0"/>
              </a:rPr>
              <a:t>forebrain</a:t>
            </a:r>
            <a:r>
              <a:rPr lang="hu-HU" sz="1600" dirty="0">
                <a:solidFill>
                  <a:srgbClr val="003399"/>
                </a:solidFill>
                <a:latin typeface="Calibri" pitchFamily="34" charset="0"/>
              </a:rPr>
              <a:t>. </a:t>
            </a:r>
            <a:r>
              <a:rPr lang="hu-HU" sz="1600" dirty="0" err="1">
                <a:solidFill>
                  <a:srgbClr val="003399"/>
                </a:solidFill>
                <a:latin typeface="Calibri" pitchFamily="34" charset="0"/>
              </a:rPr>
              <a:t>Similarly</a:t>
            </a:r>
            <a:r>
              <a:rPr lang="hu-HU" sz="1600" dirty="0">
                <a:solidFill>
                  <a:srgbClr val="003399"/>
                </a:solidFill>
                <a:latin typeface="Calibri" pitchFamily="34" charset="0"/>
              </a:rPr>
              <a:t>, a </a:t>
            </a:r>
            <a:r>
              <a:rPr lang="hu-HU" sz="1600" dirty="0" err="1">
                <a:solidFill>
                  <a:srgbClr val="003399"/>
                </a:solidFill>
                <a:latin typeface="Calibri" pitchFamily="34" charset="0"/>
              </a:rPr>
              <a:t>futher</a:t>
            </a:r>
            <a:r>
              <a:rPr lang="hu-HU" sz="1600" dirty="0">
                <a:solidFill>
                  <a:srgbClr val="003399"/>
                </a:solidFill>
                <a:latin typeface="Calibri" pitchFamily="34" charset="0"/>
              </a:rPr>
              <a:t> </a:t>
            </a:r>
            <a:r>
              <a:rPr lang="hu-HU" sz="1600" dirty="0" err="1">
                <a:solidFill>
                  <a:srgbClr val="003399"/>
                </a:solidFill>
                <a:latin typeface="Calibri" pitchFamily="34" charset="0"/>
              </a:rPr>
              <a:t>signaling</a:t>
            </a:r>
            <a:r>
              <a:rPr lang="hu-HU" sz="1600" dirty="0">
                <a:solidFill>
                  <a:srgbClr val="003399"/>
                </a:solidFill>
                <a:latin typeface="Calibri" pitchFamily="34" charset="0"/>
              </a:rPr>
              <a:t> center </a:t>
            </a:r>
            <a:r>
              <a:rPr lang="hu-HU" sz="1600" dirty="0" err="1">
                <a:solidFill>
                  <a:srgbClr val="003399"/>
                </a:solidFill>
                <a:latin typeface="Calibri" pitchFamily="34" charset="0"/>
              </a:rPr>
              <a:t>develops</a:t>
            </a:r>
            <a:r>
              <a:rPr lang="hu-HU" sz="1600" dirty="0">
                <a:solidFill>
                  <a:srgbClr val="003399"/>
                </a:solidFill>
                <a:latin typeface="Calibri" pitchFamily="34" charset="0"/>
              </a:rPr>
              <a:t> </a:t>
            </a:r>
            <a:r>
              <a:rPr lang="hu-HU" sz="1600" dirty="0" err="1">
                <a:solidFill>
                  <a:srgbClr val="003399"/>
                </a:solidFill>
                <a:latin typeface="Calibri" pitchFamily="34" charset="0"/>
              </a:rPr>
              <a:t>in</a:t>
            </a:r>
            <a:r>
              <a:rPr lang="hu-HU" sz="1600" dirty="0">
                <a:solidFill>
                  <a:srgbClr val="003399"/>
                </a:solidFill>
                <a:latin typeface="Calibri" pitchFamily="34" charset="0"/>
              </a:rPr>
              <a:t> </a:t>
            </a:r>
            <a:r>
              <a:rPr lang="hu-HU" sz="1600" dirty="0" err="1">
                <a:solidFill>
                  <a:srgbClr val="003399"/>
                </a:solidFill>
                <a:latin typeface="Calibri" pitchFamily="34" charset="0"/>
              </a:rPr>
              <a:t>the</a:t>
            </a:r>
            <a:r>
              <a:rPr lang="hu-HU" sz="1600" dirty="0">
                <a:solidFill>
                  <a:srgbClr val="003399"/>
                </a:solidFill>
                <a:latin typeface="Calibri" pitchFamily="34" charset="0"/>
              </a:rPr>
              <a:t> </a:t>
            </a:r>
            <a:r>
              <a:rPr lang="hu-HU" sz="1600" dirty="0" err="1">
                <a:solidFill>
                  <a:srgbClr val="003399"/>
                </a:solidFill>
                <a:latin typeface="Calibri" pitchFamily="34" charset="0"/>
              </a:rPr>
              <a:t>middle</a:t>
            </a:r>
            <a:r>
              <a:rPr lang="hu-HU" sz="1600" dirty="0">
                <a:solidFill>
                  <a:srgbClr val="003399"/>
                </a:solidFill>
                <a:latin typeface="Calibri" pitchFamily="34" charset="0"/>
              </a:rPr>
              <a:t> of </a:t>
            </a:r>
            <a:r>
              <a:rPr lang="hu-HU" sz="1600" dirty="0" err="1">
                <a:solidFill>
                  <a:srgbClr val="003399"/>
                </a:solidFill>
                <a:latin typeface="Calibri" pitchFamily="34" charset="0"/>
              </a:rPr>
              <a:t>the</a:t>
            </a:r>
            <a:r>
              <a:rPr lang="hu-HU" sz="1600" dirty="0">
                <a:solidFill>
                  <a:srgbClr val="003399"/>
                </a:solidFill>
                <a:latin typeface="Calibri" pitchFamily="34" charset="0"/>
              </a:rPr>
              <a:t> </a:t>
            </a:r>
            <a:r>
              <a:rPr lang="hu-HU" sz="1600" dirty="0" err="1">
                <a:solidFill>
                  <a:srgbClr val="003399"/>
                </a:solidFill>
                <a:latin typeface="Calibri" pitchFamily="34" charset="0"/>
              </a:rPr>
              <a:t>diencephalon</a:t>
            </a:r>
            <a:r>
              <a:rPr lang="hu-HU" sz="1600" dirty="0">
                <a:solidFill>
                  <a:srgbClr val="003399"/>
                </a:solidFill>
                <a:latin typeface="Calibri" pitchFamily="34" charset="0"/>
              </a:rPr>
              <a:t> (</a:t>
            </a:r>
            <a:r>
              <a:rPr lang="hu-HU" sz="1600" dirty="0" err="1">
                <a:solidFill>
                  <a:srgbClr val="003399"/>
                </a:solidFill>
                <a:latin typeface="Calibri" pitchFamily="34" charset="0"/>
              </a:rPr>
              <a:t>at</a:t>
            </a:r>
            <a:r>
              <a:rPr lang="hu-HU" sz="1600" dirty="0">
                <a:solidFill>
                  <a:srgbClr val="003399"/>
                </a:solidFill>
                <a:latin typeface="Calibri" pitchFamily="34" charset="0"/>
              </a:rPr>
              <a:t> </a:t>
            </a:r>
            <a:r>
              <a:rPr lang="hu-HU" sz="1600" dirty="0" err="1">
                <a:solidFill>
                  <a:srgbClr val="003399"/>
                </a:solidFill>
                <a:latin typeface="Calibri" pitchFamily="34" charset="0"/>
              </a:rPr>
              <a:t>the</a:t>
            </a:r>
            <a:r>
              <a:rPr lang="hu-HU" sz="1600" dirty="0">
                <a:solidFill>
                  <a:srgbClr val="003399"/>
                </a:solidFill>
                <a:latin typeface="Calibri" pitchFamily="34" charset="0"/>
              </a:rPr>
              <a:t> </a:t>
            </a:r>
            <a:r>
              <a:rPr lang="hu-HU" sz="1600" dirty="0" err="1">
                <a:solidFill>
                  <a:srgbClr val="FF00FF"/>
                </a:solidFill>
                <a:latin typeface="Calibri" pitchFamily="34" charset="0"/>
              </a:rPr>
              <a:t>zona</a:t>
            </a:r>
            <a:r>
              <a:rPr lang="hu-HU" sz="1600" dirty="0">
                <a:solidFill>
                  <a:srgbClr val="FF00FF"/>
                </a:solidFill>
                <a:latin typeface="Calibri" pitchFamily="34" charset="0"/>
              </a:rPr>
              <a:t> </a:t>
            </a:r>
            <a:r>
              <a:rPr lang="hu-HU" sz="1600" dirty="0" err="1">
                <a:solidFill>
                  <a:srgbClr val="FF00FF"/>
                </a:solidFill>
                <a:latin typeface="Calibri" pitchFamily="34" charset="0"/>
              </a:rPr>
              <a:t>limitans</a:t>
            </a:r>
            <a:r>
              <a:rPr lang="hu-HU" sz="1600" dirty="0">
                <a:solidFill>
                  <a:srgbClr val="FF00FF"/>
                </a:solidFill>
                <a:latin typeface="Calibri" pitchFamily="34" charset="0"/>
              </a:rPr>
              <a:t> </a:t>
            </a:r>
            <a:r>
              <a:rPr lang="hu-HU" sz="1600" dirty="0" err="1">
                <a:solidFill>
                  <a:srgbClr val="FF00FF"/>
                </a:solidFill>
                <a:latin typeface="Calibri" pitchFamily="34" charset="0"/>
              </a:rPr>
              <a:t>interthalamica</a:t>
            </a:r>
            <a:r>
              <a:rPr lang="hu-HU" sz="1600" dirty="0">
                <a:solidFill>
                  <a:srgbClr val="FF00FF"/>
                </a:solidFill>
                <a:latin typeface="Calibri" pitchFamily="34" charset="0"/>
              </a:rPr>
              <a:t>, ZLI</a:t>
            </a:r>
            <a:r>
              <a:rPr lang="hu-HU" sz="1600" dirty="0">
                <a:solidFill>
                  <a:srgbClr val="003399"/>
                </a:solidFill>
                <a:latin typeface="Calibri" pitchFamily="34" charset="0"/>
              </a:rPr>
              <a:t>) </a:t>
            </a:r>
            <a:r>
              <a:rPr lang="hu-HU" sz="1600" dirty="0" err="1">
                <a:solidFill>
                  <a:srgbClr val="003399"/>
                </a:solidFill>
                <a:latin typeface="Calibri" pitchFamily="34" charset="0"/>
              </a:rPr>
              <a:t>that</a:t>
            </a:r>
            <a:r>
              <a:rPr lang="hu-HU" sz="1600" dirty="0">
                <a:solidFill>
                  <a:srgbClr val="003399"/>
                </a:solidFill>
                <a:latin typeface="Calibri" pitchFamily="34" charset="0"/>
              </a:rPr>
              <a:t> </a:t>
            </a:r>
            <a:r>
              <a:rPr lang="hu-HU" sz="1600" dirty="0" err="1">
                <a:solidFill>
                  <a:srgbClr val="003399"/>
                </a:solidFill>
                <a:latin typeface="Calibri" pitchFamily="34" charset="0"/>
              </a:rPr>
              <a:t>releases</a:t>
            </a:r>
            <a:r>
              <a:rPr lang="hu-HU" sz="1600" dirty="0">
                <a:solidFill>
                  <a:srgbClr val="003399"/>
                </a:solidFill>
                <a:latin typeface="Calibri" pitchFamily="34" charset="0"/>
              </a:rPr>
              <a:t> </a:t>
            </a:r>
            <a:r>
              <a:rPr lang="hu-HU" sz="1600" dirty="0" err="1">
                <a:solidFill>
                  <a:srgbClr val="003399"/>
                </a:solidFill>
                <a:latin typeface="Calibri" pitchFamily="34" charset="0"/>
              </a:rPr>
              <a:t>another</a:t>
            </a:r>
            <a:r>
              <a:rPr lang="hu-HU" sz="1600" dirty="0">
                <a:solidFill>
                  <a:srgbClr val="003399"/>
                </a:solidFill>
                <a:latin typeface="Calibri" pitchFamily="34" charset="0"/>
              </a:rPr>
              <a:t> </a:t>
            </a:r>
            <a:r>
              <a:rPr lang="hu-HU" sz="1600" dirty="0" err="1">
                <a:solidFill>
                  <a:srgbClr val="003399"/>
                </a:solidFill>
                <a:latin typeface="Calibri" pitchFamily="34" charset="0"/>
              </a:rPr>
              <a:t>morphogen</a:t>
            </a:r>
            <a:r>
              <a:rPr lang="hu-HU" sz="1600" dirty="0">
                <a:solidFill>
                  <a:srgbClr val="003399"/>
                </a:solidFill>
                <a:latin typeface="Calibri" pitchFamily="34" charset="0"/>
              </a:rPr>
              <a:t>, </a:t>
            </a:r>
            <a:r>
              <a:rPr lang="hu-HU" sz="1600" dirty="0" err="1">
                <a:solidFill>
                  <a:srgbClr val="003399"/>
                </a:solidFill>
                <a:latin typeface="Calibri" pitchFamily="34" charset="0"/>
              </a:rPr>
              <a:t>Sonic</a:t>
            </a:r>
            <a:r>
              <a:rPr lang="hu-HU" sz="1600" dirty="0">
                <a:solidFill>
                  <a:srgbClr val="003399"/>
                </a:solidFill>
                <a:latin typeface="Calibri" pitchFamily="34" charset="0"/>
              </a:rPr>
              <a:t> </a:t>
            </a:r>
            <a:r>
              <a:rPr lang="hu-HU" sz="1600" dirty="0" err="1">
                <a:solidFill>
                  <a:srgbClr val="003399"/>
                </a:solidFill>
                <a:latin typeface="Calibri" pitchFamily="34" charset="0"/>
              </a:rPr>
              <a:t>hedgehog</a:t>
            </a:r>
            <a:r>
              <a:rPr lang="hu-HU" sz="1600" dirty="0">
                <a:solidFill>
                  <a:srgbClr val="003399"/>
                </a:solidFill>
                <a:latin typeface="Calibri" pitchFamily="34" charset="0"/>
              </a:rPr>
              <a:t> (</a:t>
            </a:r>
            <a:r>
              <a:rPr lang="hu-HU" sz="1600" dirty="0" err="1">
                <a:solidFill>
                  <a:srgbClr val="FF00FF"/>
                </a:solidFill>
                <a:latin typeface="Calibri" pitchFamily="34" charset="0"/>
              </a:rPr>
              <a:t>Shh</a:t>
            </a:r>
            <a:r>
              <a:rPr lang="hu-HU" sz="1600" dirty="0">
                <a:solidFill>
                  <a:srgbClr val="003399"/>
                </a:solidFill>
                <a:latin typeface="Calibri" pitchFamily="34" charset="0"/>
              </a:rPr>
              <a:t>), </a:t>
            </a:r>
            <a:r>
              <a:rPr lang="hu-HU" sz="1600" dirty="0" err="1">
                <a:solidFill>
                  <a:srgbClr val="003399"/>
                </a:solidFill>
                <a:latin typeface="Calibri" pitchFamily="34" charset="0"/>
              </a:rPr>
              <a:t>which</a:t>
            </a:r>
            <a:r>
              <a:rPr lang="hu-HU" sz="1600" dirty="0">
                <a:solidFill>
                  <a:srgbClr val="003399"/>
                </a:solidFill>
                <a:latin typeface="Calibri" pitchFamily="34" charset="0"/>
              </a:rPr>
              <a:t> </a:t>
            </a:r>
            <a:r>
              <a:rPr lang="hu-HU" sz="1600" dirty="0" err="1">
                <a:solidFill>
                  <a:srgbClr val="003399"/>
                </a:solidFill>
                <a:latin typeface="Calibri" pitchFamily="34" charset="0"/>
              </a:rPr>
              <a:t>signals</a:t>
            </a:r>
            <a:r>
              <a:rPr lang="hu-HU" sz="1600" dirty="0">
                <a:solidFill>
                  <a:srgbClr val="003399"/>
                </a:solidFill>
                <a:latin typeface="Calibri" pitchFamily="34" charset="0"/>
              </a:rPr>
              <a:t> </a:t>
            </a:r>
            <a:r>
              <a:rPr lang="hu-HU" sz="1600" dirty="0" err="1">
                <a:solidFill>
                  <a:srgbClr val="003399"/>
                </a:solidFill>
                <a:latin typeface="Calibri" pitchFamily="34" charset="0"/>
              </a:rPr>
              <a:t>the</a:t>
            </a:r>
            <a:r>
              <a:rPr lang="hu-HU" sz="1600" dirty="0">
                <a:solidFill>
                  <a:srgbClr val="003399"/>
                </a:solidFill>
                <a:latin typeface="Calibri" pitchFamily="34" charset="0"/>
              </a:rPr>
              <a:t> </a:t>
            </a:r>
            <a:r>
              <a:rPr lang="hu-HU" sz="1600" dirty="0" err="1">
                <a:solidFill>
                  <a:srgbClr val="003399"/>
                </a:solidFill>
                <a:latin typeface="Calibri" pitchFamily="34" charset="0"/>
              </a:rPr>
              <a:t>formation</a:t>
            </a:r>
            <a:r>
              <a:rPr lang="hu-HU" sz="1600" dirty="0">
                <a:solidFill>
                  <a:srgbClr val="003399"/>
                </a:solidFill>
                <a:latin typeface="Calibri" pitchFamily="34" charset="0"/>
              </a:rPr>
              <a:t> of </a:t>
            </a:r>
            <a:r>
              <a:rPr lang="hu-HU" sz="1600" dirty="0" err="1">
                <a:solidFill>
                  <a:srgbClr val="003399"/>
                </a:solidFill>
                <a:latin typeface="Calibri" pitchFamily="34" charset="0"/>
              </a:rPr>
              <a:t>prethalamus</a:t>
            </a:r>
            <a:r>
              <a:rPr lang="hu-HU" sz="1600" dirty="0">
                <a:solidFill>
                  <a:srgbClr val="003399"/>
                </a:solidFill>
                <a:latin typeface="Calibri" pitchFamily="34" charset="0"/>
              </a:rPr>
              <a:t> </a:t>
            </a:r>
            <a:r>
              <a:rPr lang="hu-HU" sz="1600" dirty="0" err="1">
                <a:solidFill>
                  <a:srgbClr val="003399"/>
                </a:solidFill>
                <a:latin typeface="Calibri" pitchFamily="34" charset="0"/>
              </a:rPr>
              <a:t>anteriorly</a:t>
            </a:r>
            <a:r>
              <a:rPr lang="hu-HU" sz="1600" dirty="0">
                <a:solidFill>
                  <a:srgbClr val="003399"/>
                </a:solidFill>
                <a:latin typeface="Calibri" pitchFamily="34" charset="0"/>
              </a:rPr>
              <a:t> and </a:t>
            </a:r>
            <a:r>
              <a:rPr lang="hu-HU" sz="1600" dirty="0" err="1">
                <a:solidFill>
                  <a:srgbClr val="003399"/>
                </a:solidFill>
                <a:latin typeface="Calibri" pitchFamily="34" charset="0"/>
              </a:rPr>
              <a:t>thalamus</a:t>
            </a:r>
            <a:r>
              <a:rPr lang="hu-HU" sz="1600" dirty="0">
                <a:solidFill>
                  <a:srgbClr val="003399"/>
                </a:solidFill>
                <a:latin typeface="Calibri" pitchFamily="34" charset="0"/>
              </a:rPr>
              <a:t> </a:t>
            </a:r>
            <a:r>
              <a:rPr lang="hu-HU" sz="1600" dirty="0" err="1">
                <a:solidFill>
                  <a:srgbClr val="003399"/>
                </a:solidFill>
                <a:latin typeface="Calibri" pitchFamily="34" charset="0"/>
              </a:rPr>
              <a:t>posteriorly</a:t>
            </a:r>
            <a:r>
              <a:rPr lang="hu-HU" sz="1600" dirty="0">
                <a:solidFill>
                  <a:srgbClr val="003399"/>
                </a:solidFill>
                <a:latin typeface="Calibri" pitchFamily="34" charset="0"/>
              </a:rPr>
              <a: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3366">
            <a:alpha val="0"/>
          </a:srgbClr>
        </a:solidFill>
        <a:effectLst/>
      </p:bgPr>
    </p:bg>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07950" y="115888"/>
            <a:ext cx="8821738" cy="5755422"/>
          </a:xfrm>
          <a:prstGeom prst="rect">
            <a:avLst/>
          </a:prstGeom>
          <a:noFill/>
          <a:ln w="9525">
            <a:noFill/>
            <a:miter lim="800000"/>
            <a:headEnd/>
            <a:tailEnd/>
          </a:ln>
        </p:spPr>
        <p:txBody>
          <a:bodyPr>
            <a:spAutoFit/>
          </a:bodyPr>
          <a:lstStyle/>
          <a:p>
            <a:pPr marL="342900" indent="-342900" algn="just" eaLnBrk="0" hangingPunct="0"/>
            <a:r>
              <a:rPr lang="hu-HU" sz="1600" dirty="0" err="1">
                <a:solidFill>
                  <a:schemeClr val="accent2"/>
                </a:solidFill>
                <a:latin typeface="Calibri" pitchFamily="34" charset="0"/>
              </a:rPr>
              <a:t>As</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initially</a:t>
            </a:r>
            <a:r>
              <a:rPr lang="hu-HU" sz="1600" dirty="0">
                <a:solidFill>
                  <a:schemeClr val="accent2"/>
                </a:solidFill>
                <a:latin typeface="Calibri" pitchFamily="34" charset="0"/>
              </a:rPr>
              <a:t> </a:t>
            </a:r>
            <a:r>
              <a:rPr lang="hu-HU" sz="1600" dirty="0" err="1">
                <a:solidFill>
                  <a:schemeClr val="accent2"/>
                </a:solidFill>
                <a:latin typeface="Calibri" pitchFamily="34" charset="0"/>
              </a:rPr>
              <a:t>flat</a:t>
            </a:r>
            <a:r>
              <a:rPr lang="hu-HU" sz="1600" dirty="0">
                <a:solidFill>
                  <a:schemeClr val="accent2"/>
                </a:solidFill>
                <a:latin typeface="Calibri" pitchFamily="34" charset="0"/>
              </a:rPr>
              <a:t> </a:t>
            </a:r>
            <a:r>
              <a:rPr lang="hu-HU" sz="1600" dirty="0" err="1">
                <a:solidFill>
                  <a:schemeClr val="accent2"/>
                </a:solidFill>
                <a:latin typeface="Calibri" pitchFamily="34" charset="0"/>
              </a:rPr>
              <a:t>neural</a:t>
            </a:r>
            <a:r>
              <a:rPr lang="hu-HU" sz="1600" dirty="0">
                <a:solidFill>
                  <a:schemeClr val="accent2"/>
                </a:solidFill>
                <a:latin typeface="Calibri" pitchFamily="34" charset="0"/>
              </a:rPr>
              <a:t> </a:t>
            </a:r>
            <a:r>
              <a:rPr lang="hu-HU" sz="1600" dirty="0" err="1">
                <a:solidFill>
                  <a:schemeClr val="accent2"/>
                </a:solidFill>
                <a:latin typeface="Calibri" pitchFamily="34" charset="0"/>
              </a:rPr>
              <a:t>plate</a:t>
            </a:r>
            <a:r>
              <a:rPr lang="hu-HU" sz="1600" dirty="0">
                <a:solidFill>
                  <a:schemeClr val="accent2"/>
                </a:solidFill>
                <a:latin typeface="Calibri" pitchFamily="34" charset="0"/>
              </a:rPr>
              <a:t> </a:t>
            </a:r>
            <a:r>
              <a:rPr lang="hu-HU" sz="1600" dirty="0" err="1">
                <a:solidFill>
                  <a:schemeClr val="accent2"/>
                </a:solidFill>
                <a:latin typeface="Calibri" pitchFamily="34" charset="0"/>
              </a:rPr>
              <a:t>neurulates</a:t>
            </a:r>
            <a:r>
              <a:rPr lang="hu-HU" sz="1600" dirty="0">
                <a:solidFill>
                  <a:schemeClr val="accent2"/>
                </a:solidFill>
                <a:latin typeface="Calibri" pitchFamily="34" charset="0"/>
              </a:rPr>
              <a:t> </a:t>
            </a:r>
            <a:r>
              <a:rPr lang="hu-HU" sz="1600" dirty="0" err="1">
                <a:solidFill>
                  <a:schemeClr val="accent2"/>
                </a:solidFill>
                <a:latin typeface="Calibri" pitchFamily="34" charset="0"/>
              </a:rPr>
              <a:t>to</a:t>
            </a:r>
            <a:r>
              <a:rPr lang="hu-HU" sz="1600" dirty="0">
                <a:solidFill>
                  <a:schemeClr val="accent2"/>
                </a:solidFill>
                <a:latin typeface="Calibri" pitchFamily="34" charset="0"/>
              </a:rPr>
              <a:t> </a:t>
            </a:r>
            <a:r>
              <a:rPr lang="hu-HU" sz="1600" dirty="0" err="1">
                <a:solidFill>
                  <a:schemeClr val="accent2"/>
                </a:solidFill>
                <a:latin typeface="Calibri" pitchFamily="34" charset="0"/>
              </a:rPr>
              <a:t>form</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neural</a:t>
            </a:r>
            <a:r>
              <a:rPr lang="hu-HU" sz="1600" dirty="0">
                <a:solidFill>
                  <a:schemeClr val="accent2"/>
                </a:solidFill>
                <a:latin typeface="Calibri" pitchFamily="34" charset="0"/>
              </a:rPr>
              <a:t> </a:t>
            </a:r>
            <a:r>
              <a:rPr lang="hu-HU" sz="1600" dirty="0" err="1">
                <a:solidFill>
                  <a:schemeClr val="accent2"/>
                </a:solidFill>
                <a:latin typeface="Calibri" pitchFamily="34" charset="0"/>
              </a:rPr>
              <a:t>tube</a:t>
            </a:r>
            <a:r>
              <a:rPr lang="hu-HU" sz="1600" dirty="0">
                <a:solidFill>
                  <a:schemeClr val="accent2"/>
                </a:solidFill>
                <a:latin typeface="Calibri" pitchFamily="34" charset="0"/>
              </a:rPr>
              <a:t>, </a:t>
            </a:r>
            <a:r>
              <a:rPr lang="hu-HU" sz="1600" dirty="0" err="1">
                <a:solidFill>
                  <a:schemeClr val="accent2"/>
                </a:solidFill>
                <a:latin typeface="Calibri" pitchFamily="34" charset="0"/>
              </a:rPr>
              <a:t>distinct</a:t>
            </a:r>
            <a:r>
              <a:rPr lang="hu-HU" sz="1600" dirty="0">
                <a:solidFill>
                  <a:schemeClr val="accent2"/>
                </a:solidFill>
                <a:latin typeface="Calibri" pitchFamily="34" charset="0"/>
              </a:rPr>
              <a:t> </a:t>
            </a:r>
            <a:r>
              <a:rPr lang="hu-HU" sz="1600" dirty="0" err="1">
                <a:solidFill>
                  <a:schemeClr val="accent2"/>
                </a:solidFill>
                <a:latin typeface="Calibri" pitchFamily="34" charset="0"/>
              </a:rPr>
              <a:t>signaling</a:t>
            </a:r>
            <a:r>
              <a:rPr lang="hu-HU" sz="1600" dirty="0">
                <a:solidFill>
                  <a:schemeClr val="accent2"/>
                </a:solidFill>
                <a:latin typeface="Calibri" pitchFamily="34" charset="0"/>
              </a:rPr>
              <a:t> </a:t>
            </a:r>
            <a:r>
              <a:rPr lang="hu-HU" sz="1600" dirty="0" err="1">
                <a:solidFill>
                  <a:schemeClr val="accent2"/>
                </a:solidFill>
                <a:latin typeface="Calibri" pitchFamily="34" charset="0"/>
              </a:rPr>
              <a:t>centers</a:t>
            </a:r>
            <a:r>
              <a:rPr lang="hu-HU" sz="1600" dirty="0">
                <a:solidFill>
                  <a:schemeClr val="accent2"/>
                </a:solidFill>
                <a:latin typeface="Calibri" pitchFamily="34" charset="0"/>
              </a:rPr>
              <a:t> </a:t>
            </a:r>
            <a:r>
              <a:rPr lang="hu-HU" sz="1600" dirty="0" err="1">
                <a:solidFill>
                  <a:schemeClr val="accent2"/>
                </a:solidFill>
                <a:latin typeface="Calibri" pitchFamily="34" charset="0"/>
              </a:rPr>
              <a:t>form</a:t>
            </a:r>
            <a:r>
              <a:rPr lang="hu-HU" sz="1600" dirty="0">
                <a:solidFill>
                  <a:schemeClr val="accent2"/>
                </a:solidFill>
                <a:latin typeface="Calibri" pitchFamily="34" charset="0"/>
              </a:rPr>
              <a:t> </a:t>
            </a:r>
            <a:r>
              <a:rPr lang="hu-HU" sz="1600" dirty="0" err="1">
                <a:solidFill>
                  <a:schemeClr val="accent2"/>
                </a:solidFill>
                <a:latin typeface="Calibri" pitchFamily="34" charset="0"/>
              </a:rPr>
              <a:t>at</a:t>
            </a:r>
            <a:r>
              <a:rPr lang="hu-HU" sz="1600" dirty="0">
                <a:solidFill>
                  <a:schemeClr val="accent2"/>
                </a:solidFill>
                <a:latin typeface="Calibri" pitchFamily="34" charset="0"/>
              </a:rPr>
              <a:t> </a:t>
            </a:r>
            <a:r>
              <a:rPr lang="hu-HU" sz="1600" dirty="0" err="1">
                <a:solidFill>
                  <a:schemeClr val="accent2"/>
                </a:solidFill>
                <a:latin typeface="Calibri" pitchFamily="34" charset="0"/>
              </a:rPr>
              <a:t>both</a:t>
            </a:r>
            <a:r>
              <a:rPr lang="hu-HU" sz="1600" dirty="0">
                <a:solidFill>
                  <a:schemeClr val="accent2"/>
                </a:solidFill>
                <a:latin typeface="Calibri" pitchFamily="34" charset="0"/>
              </a:rPr>
              <a:t> </a:t>
            </a:r>
            <a:r>
              <a:rPr lang="hu-HU" sz="1600" dirty="0" err="1">
                <a:solidFill>
                  <a:schemeClr val="accent2"/>
                </a:solidFill>
                <a:latin typeface="Calibri" pitchFamily="34" charset="0"/>
              </a:rPr>
              <a:t>ventral</a:t>
            </a:r>
            <a:r>
              <a:rPr lang="hu-HU" sz="1600" dirty="0">
                <a:solidFill>
                  <a:schemeClr val="accent2"/>
                </a:solidFill>
                <a:latin typeface="Calibri" pitchFamily="34" charset="0"/>
              </a:rPr>
              <a:t> and </a:t>
            </a:r>
            <a:r>
              <a:rPr lang="hu-HU" sz="1600" dirty="0" err="1">
                <a:solidFill>
                  <a:schemeClr val="accent2"/>
                </a:solidFill>
                <a:latin typeface="Calibri" pitchFamily="34" charset="0"/>
              </a:rPr>
              <a:t>dorsal</a:t>
            </a:r>
            <a:r>
              <a:rPr lang="hu-HU" sz="1600" dirty="0">
                <a:solidFill>
                  <a:schemeClr val="accent2"/>
                </a:solidFill>
                <a:latin typeface="Calibri" pitchFamily="34" charset="0"/>
              </a:rPr>
              <a:t> </a:t>
            </a:r>
            <a:r>
              <a:rPr lang="hu-HU" sz="1600" dirty="0" err="1">
                <a:solidFill>
                  <a:schemeClr val="accent2"/>
                </a:solidFill>
                <a:latin typeface="Calibri" pitchFamily="34" charset="0"/>
              </a:rPr>
              <a:t>midlines</a:t>
            </a:r>
            <a:r>
              <a:rPr lang="hu-HU" sz="1600" dirty="0">
                <a:solidFill>
                  <a:schemeClr val="accent2"/>
                </a:solidFill>
                <a:latin typeface="Calibri" pitchFamily="34" charset="0"/>
              </a:rPr>
              <a:t>, </a:t>
            </a:r>
            <a:r>
              <a:rPr lang="hu-HU" sz="1600" dirty="0" err="1">
                <a:solidFill>
                  <a:schemeClr val="accent2"/>
                </a:solidFill>
                <a:latin typeface="Calibri" pitchFamily="34" charset="0"/>
              </a:rPr>
              <a:t>along</a:t>
            </a:r>
            <a:r>
              <a:rPr lang="hu-HU" sz="1600" dirty="0">
                <a:solidFill>
                  <a:schemeClr val="accent2"/>
                </a:solidFill>
                <a:latin typeface="Calibri" pitchFamily="34" charset="0"/>
              </a:rPr>
              <a:t> almost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entire</a:t>
            </a:r>
            <a:r>
              <a:rPr lang="hu-HU" sz="1600" dirty="0">
                <a:solidFill>
                  <a:schemeClr val="accent2"/>
                </a:solidFill>
                <a:latin typeface="Calibri" pitchFamily="34" charset="0"/>
              </a:rPr>
              <a:t> </a:t>
            </a:r>
            <a:r>
              <a:rPr lang="hu-HU" sz="1600" dirty="0" err="1">
                <a:solidFill>
                  <a:schemeClr val="accent2"/>
                </a:solidFill>
                <a:latin typeface="Calibri" pitchFamily="34" charset="0"/>
              </a:rPr>
              <a:t>length</a:t>
            </a:r>
            <a:r>
              <a:rPr lang="hu-HU" sz="1600" dirty="0">
                <a:solidFill>
                  <a:schemeClr val="accent2"/>
                </a:solidFill>
                <a:latin typeface="Calibri" pitchFamily="34" charset="0"/>
              </a:rPr>
              <a:t> of </a:t>
            </a:r>
            <a:r>
              <a:rPr lang="hu-HU" sz="1600" dirty="0" err="1">
                <a:solidFill>
                  <a:schemeClr val="accent2"/>
                </a:solidFill>
                <a:latin typeface="Calibri" pitchFamily="34" charset="0"/>
              </a:rPr>
              <a:t>the</a:t>
            </a:r>
            <a:r>
              <a:rPr lang="hu-HU" sz="1600" dirty="0">
                <a:solidFill>
                  <a:schemeClr val="accent2"/>
                </a:solidFill>
                <a:latin typeface="Calibri" pitchFamily="34" charset="0"/>
              </a:rPr>
              <a:t> AP </a:t>
            </a:r>
            <a:r>
              <a:rPr lang="hu-HU" sz="1600" dirty="0" err="1">
                <a:solidFill>
                  <a:schemeClr val="accent2"/>
                </a:solidFill>
                <a:latin typeface="Calibri" pitchFamily="34" charset="0"/>
              </a:rPr>
              <a:t>axis</a:t>
            </a:r>
            <a:r>
              <a:rPr lang="hu-HU" sz="1600" dirty="0">
                <a:solidFill>
                  <a:schemeClr val="accent2"/>
                </a:solidFill>
                <a:latin typeface="Calibri" pitchFamily="34" charset="0"/>
              </a:rPr>
              <a:t>. The </a:t>
            </a:r>
            <a:r>
              <a:rPr lang="hu-HU" sz="1600" dirty="0" err="1">
                <a:solidFill>
                  <a:schemeClr val="accent2"/>
                </a:solidFill>
                <a:latin typeface="Calibri" pitchFamily="34" charset="0"/>
              </a:rPr>
              <a:t>ventral</a:t>
            </a:r>
            <a:r>
              <a:rPr lang="hu-HU" sz="1600" dirty="0">
                <a:solidFill>
                  <a:schemeClr val="accent2"/>
                </a:solidFill>
                <a:latin typeface="Calibri" pitchFamily="34" charset="0"/>
              </a:rPr>
              <a:t> </a:t>
            </a:r>
            <a:r>
              <a:rPr lang="hu-HU" sz="1600" dirty="0" err="1">
                <a:solidFill>
                  <a:schemeClr val="accent2"/>
                </a:solidFill>
                <a:latin typeface="Calibri" pitchFamily="34" charset="0"/>
              </a:rPr>
              <a:t>pole</a:t>
            </a:r>
            <a:r>
              <a:rPr lang="hu-HU" sz="1600" dirty="0">
                <a:solidFill>
                  <a:schemeClr val="accent2"/>
                </a:solidFill>
                <a:latin typeface="Calibri" pitchFamily="34" charset="0"/>
              </a:rPr>
              <a:t> </a:t>
            </a:r>
            <a:r>
              <a:rPr lang="hu-HU" sz="1600" dirty="0" err="1">
                <a:solidFill>
                  <a:schemeClr val="accent2"/>
                </a:solidFill>
                <a:latin typeface="Calibri" pitchFamily="34" charset="0"/>
              </a:rPr>
              <a:t>cells</a:t>
            </a:r>
            <a:r>
              <a:rPr lang="hu-HU" sz="1600" dirty="0">
                <a:solidFill>
                  <a:schemeClr val="accent2"/>
                </a:solidFill>
                <a:latin typeface="Calibri" pitchFamily="34" charset="0"/>
              </a:rPr>
              <a:t>, </a:t>
            </a:r>
            <a:r>
              <a:rPr lang="hu-HU" sz="1600" dirty="0" err="1">
                <a:solidFill>
                  <a:schemeClr val="accent2"/>
                </a:solidFill>
                <a:latin typeface="Calibri" pitchFamily="34" charset="0"/>
              </a:rPr>
              <a:t>constituting</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floor</a:t>
            </a:r>
            <a:r>
              <a:rPr lang="hu-HU" sz="1600" dirty="0">
                <a:solidFill>
                  <a:schemeClr val="accent2"/>
                </a:solidFill>
                <a:latin typeface="Calibri" pitchFamily="34" charset="0"/>
              </a:rPr>
              <a:t> </a:t>
            </a:r>
            <a:r>
              <a:rPr lang="hu-HU" sz="1600" dirty="0" err="1">
                <a:solidFill>
                  <a:schemeClr val="accent2"/>
                </a:solidFill>
                <a:latin typeface="Calibri" pitchFamily="34" charset="0"/>
              </a:rPr>
              <a:t>plate</a:t>
            </a:r>
            <a:r>
              <a:rPr lang="hu-HU" sz="1600" dirty="0">
                <a:solidFill>
                  <a:schemeClr val="accent2"/>
                </a:solidFill>
                <a:latin typeface="Calibri" pitchFamily="34" charset="0"/>
              </a:rPr>
              <a:t> of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neural</a:t>
            </a:r>
            <a:r>
              <a:rPr lang="hu-HU" sz="1600" dirty="0">
                <a:solidFill>
                  <a:schemeClr val="accent2"/>
                </a:solidFill>
                <a:latin typeface="Calibri" pitchFamily="34" charset="0"/>
              </a:rPr>
              <a:t> </a:t>
            </a:r>
            <a:r>
              <a:rPr lang="hu-HU" sz="1600" dirty="0" err="1">
                <a:solidFill>
                  <a:schemeClr val="accent2"/>
                </a:solidFill>
                <a:latin typeface="Calibri" pitchFamily="34" charset="0"/>
              </a:rPr>
              <a:t>tube</a:t>
            </a:r>
            <a:r>
              <a:rPr lang="hu-HU" sz="1600" dirty="0">
                <a:solidFill>
                  <a:schemeClr val="accent2"/>
                </a:solidFill>
                <a:latin typeface="Calibri" pitchFamily="34" charset="0"/>
              </a:rPr>
              <a:t>, </a:t>
            </a:r>
            <a:r>
              <a:rPr lang="hu-HU" sz="1600" dirty="0" err="1">
                <a:solidFill>
                  <a:schemeClr val="accent2"/>
                </a:solidFill>
                <a:latin typeface="Calibri" pitchFamily="34" charset="0"/>
              </a:rPr>
              <a:t>secrete</a:t>
            </a:r>
            <a:r>
              <a:rPr lang="hu-HU" sz="1600" dirty="0">
                <a:solidFill>
                  <a:schemeClr val="accent2"/>
                </a:solidFill>
                <a:latin typeface="Calibri" pitchFamily="34" charset="0"/>
              </a:rPr>
              <a:t> </a:t>
            </a:r>
            <a:r>
              <a:rPr lang="hu-HU" sz="1600" dirty="0" err="1">
                <a:solidFill>
                  <a:srgbClr val="FF00FF"/>
                </a:solidFill>
                <a:latin typeface="Calibri" pitchFamily="34" charset="0"/>
              </a:rPr>
              <a:t>Shh</a:t>
            </a:r>
            <a:r>
              <a:rPr lang="hu-HU" sz="1600" dirty="0">
                <a:solidFill>
                  <a:schemeClr val="accent2"/>
                </a:solidFill>
                <a:latin typeface="Calibri" pitchFamily="34" charset="0"/>
              </a:rPr>
              <a:t>, </a:t>
            </a:r>
            <a:r>
              <a:rPr lang="hu-HU" sz="1600" dirty="0" err="1">
                <a:solidFill>
                  <a:schemeClr val="accent2"/>
                </a:solidFill>
                <a:latin typeface="Calibri" pitchFamily="34" charset="0"/>
              </a:rPr>
              <a:t>wheras</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dorsal</a:t>
            </a:r>
            <a:r>
              <a:rPr lang="hu-HU" sz="1600" dirty="0">
                <a:solidFill>
                  <a:schemeClr val="accent2"/>
                </a:solidFill>
                <a:latin typeface="Calibri" pitchFamily="34" charset="0"/>
              </a:rPr>
              <a:t> </a:t>
            </a:r>
            <a:r>
              <a:rPr lang="hu-HU" sz="1600" dirty="0" err="1">
                <a:solidFill>
                  <a:schemeClr val="accent2"/>
                </a:solidFill>
                <a:latin typeface="Calibri" pitchFamily="34" charset="0"/>
              </a:rPr>
              <a:t>cells</a:t>
            </a:r>
            <a:r>
              <a:rPr lang="hu-HU" sz="1600" dirty="0">
                <a:solidFill>
                  <a:schemeClr val="accent2"/>
                </a:solidFill>
                <a:latin typeface="Calibri" pitchFamily="34" charset="0"/>
              </a:rPr>
              <a:t>, </a:t>
            </a:r>
            <a:r>
              <a:rPr lang="hu-HU" sz="1600" dirty="0" err="1">
                <a:solidFill>
                  <a:schemeClr val="accent2"/>
                </a:solidFill>
                <a:latin typeface="Calibri" pitchFamily="34" charset="0"/>
              </a:rPr>
              <a:t>constituting</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roof</a:t>
            </a:r>
            <a:r>
              <a:rPr lang="hu-HU" sz="1600" dirty="0">
                <a:solidFill>
                  <a:schemeClr val="accent2"/>
                </a:solidFill>
                <a:latin typeface="Calibri" pitchFamily="34" charset="0"/>
              </a:rPr>
              <a:t> </a:t>
            </a:r>
            <a:r>
              <a:rPr lang="hu-HU" sz="1600" dirty="0" err="1">
                <a:solidFill>
                  <a:schemeClr val="accent2"/>
                </a:solidFill>
                <a:latin typeface="Calibri" pitchFamily="34" charset="0"/>
              </a:rPr>
              <a:t>plate</a:t>
            </a:r>
            <a:r>
              <a:rPr lang="hu-HU" sz="1600" dirty="0">
                <a:solidFill>
                  <a:schemeClr val="accent2"/>
                </a:solidFill>
                <a:latin typeface="Calibri" pitchFamily="34" charset="0"/>
              </a:rPr>
              <a:t> </a:t>
            </a:r>
            <a:r>
              <a:rPr lang="hu-HU" sz="1600" dirty="0" err="1">
                <a:solidFill>
                  <a:schemeClr val="accent2"/>
                </a:solidFill>
                <a:latin typeface="Calibri" pitchFamily="34" charset="0"/>
              </a:rPr>
              <a:t>of</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neural</a:t>
            </a:r>
            <a:r>
              <a:rPr lang="hu-HU" sz="1600" dirty="0">
                <a:solidFill>
                  <a:schemeClr val="accent2"/>
                </a:solidFill>
                <a:latin typeface="Calibri" pitchFamily="34" charset="0"/>
              </a:rPr>
              <a:t> </a:t>
            </a:r>
            <a:r>
              <a:rPr lang="hu-HU" sz="1600" dirty="0" err="1">
                <a:solidFill>
                  <a:schemeClr val="accent2"/>
                </a:solidFill>
                <a:latin typeface="Calibri" pitchFamily="34" charset="0"/>
              </a:rPr>
              <a:t>tube</a:t>
            </a:r>
            <a:r>
              <a:rPr lang="hu-HU" sz="1600" dirty="0">
                <a:solidFill>
                  <a:schemeClr val="accent2"/>
                </a:solidFill>
                <a:latin typeface="Calibri" pitchFamily="34" charset="0"/>
              </a:rPr>
              <a:t>, </a:t>
            </a:r>
            <a:r>
              <a:rPr lang="hu-HU" sz="1600" dirty="0" err="1">
                <a:solidFill>
                  <a:schemeClr val="accent2"/>
                </a:solidFill>
                <a:latin typeface="Calibri" pitchFamily="34" charset="0"/>
              </a:rPr>
              <a:t>secrete</a:t>
            </a:r>
            <a:r>
              <a:rPr lang="hu-HU" sz="1600" dirty="0">
                <a:solidFill>
                  <a:schemeClr val="accent2"/>
                </a:solidFill>
                <a:latin typeface="Calibri" pitchFamily="34" charset="0"/>
              </a:rPr>
              <a:t> </a:t>
            </a:r>
            <a:r>
              <a:rPr lang="hu-HU" sz="1600" dirty="0" err="1">
                <a:solidFill>
                  <a:srgbClr val="FF00FF"/>
                </a:solidFill>
                <a:latin typeface="Calibri" pitchFamily="34" charset="0"/>
              </a:rPr>
              <a:t>Bmp</a:t>
            </a:r>
            <a:r>
              <a:rPr lang="hu-HU" sz="1600" dirty="0" err="1">
                <a:solidFill>
                  <a:schemeClr val="accent2"/>
                </a:solidFill>
                <a:latin typeface="Calibri" pitchFamily="34" charset="0"/>
              </a:rPr>
              <a:t>s</a:t>
            </a:r>
            <a:r>
              <a:rPr lang="hu-HU" sz="1600" dirty="0">
                <a:solidFill>
                  <a:schemeClr val="accent2"/>
                </a:solidFill>
                <a:latin typeface="Calibri" pitchFamily="34" charset="0"/>
              </a:rPr>
              <a:t>. </a:t>
            </a:r>
            <a:r>
              <a:rPr lang="hu-HU" sz="1600" dirty="0" err="1">
                <a:solidFill>
                  <a:schemeClr val="accent2"/>
                </a:solidFill>
                <a:latin typeface="Calibri" pitchFamily="34" charset="0"/>
              </a:rPr>
              <a:t>In</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context</a:t>
            </a:r>
            <a:r>
              <a:rPr lang="hu-HU" sz="1600" dirty="0">
                <a:solidFill>
                  <a:schemeClr val="accent2"/>
                </a:solidFill>
                <a:latin typeface="Calibri" pitchFamily="34" charset="0"/>
              </a:rPr>
              <a:t> of </a:t>
            </a:r>
            <a:r>
              <a:rPr lang="hu-HU" sz="1600" dirty="0" err="1">
                <a:solidFill>
                  <a:schemeClr val="accent2"/>
                </a:solidFill>
                <a:latin typeface="Calibri" pitchFamily="34" charset="0"/>
              </a:rPr>
              <a:t>midbrain</a:t>
            </a:r>
            <a:r>
              <a:rPr lang="hu-HU" sz="1600" dirty="0">
                <a:solidFill>
                  <a:schemeClr val="accent2"/>
                </a:solidFill>
                <a:latin typeface="Calibri" pitchFamily="34" charset="0"/>
              </a:rPr>
              <a:t>, </a:t>
            </a:r>
            <a:r>
              <a:rPr lang="hu-HU" sz="1600" dirty="0" err="1">
                <a:solidFill>
                  <a:schemeClr val="accent2"/>
                </a:solidFill>
                <a:latin typeface="Calibri" pitchFamily="34" charset="0"/>
              </a:rPr>
              <a:t>hindbrain</a:t>
            </a:r>
            <a:r>
              <a:rPr lang="hu-HU" sz="1600" dirty="0">
                <a:solidFill>
                  <a:schemeClr val="accent2"/>
                </a:solidFill>
                <a:latin typeface="Calibri" pitchFamily="34" charset="0"/>
              </a:rPr>
              <a:t> and </a:t>
            </a:r>
            <a:r>
              <a:rPr lang="hu-HU" sz="1600" dirty="0" err="1">
                <a:solidFill>
                  <a:schemeClr val="accent2"/>
                </a:solidFill>
                <a:latin typeface="Calibri" pitchFamily="34" charset="0"/>
              </a:rPr>
              <a:t>spinal</a:t>
            </a:r>
            <a:r>
              <a:rPr lang="hu-HU" sz="1600" dirty="0">
                <a:solidFill>
                  <a:schemeClr val="accent2"/>
                </a:solidFill>
                <a:latin typeface="Calibri" pitchFamily="34" charset="0"/>
              </a:rPr>
              <a:t> </a:t>
            </a:r>
            <a:r>
              <a:rPr lang="hu-HU" sz="1600" dirty="0" err="1">
                <a:solidFill>
                  <a:schemeClr val="accent2"/>
                </a:solidFill>
                <a:latin typeface="Calibri" pitchFamily="34" charset="0"/>
              </a:rPr>
              <a:t>cord</a:t>
            </a:r>
            <a:r>
              <a:rPr lang="hu-HU" sz="1600" dirty="0">
                <a:solidFill>
                  <a:schemeClr val="accent2"/>
                </a:solidFill>
                <a:latin typeface="Calibri" pitchFamily="34" charset="0"/>
              </a:rPr>
              <a:t>, </a:t>
            </a:r>
            <a:r>
              <a:rPr lang="hu-HU" sz="1600" dirty="0" err="1">
                <a:solidFill>
                  <a:schemeClr val="accent2"/>
                </a:solidFill>
                <a:latin typeface="Calibri" pitchFamily="34" charset="0"/>
              </a:rPr>
              <a:t>Shh</a:t>
            </a:r>
            <a:r>
              <a:rPr lang="hu-HU" sz="1600" dirty="0">
                <a:solidFill>
                  <a:schemeClr val="accent2"/>
                </a:solidFill>
                <a:latin typeface="Calibri" pitchFamily="34" charset="0"/>
              </a:rPr>
              <a:t> </a:t>
            </a:r>
            <a:r>
              <a:rPr lang="hu-HU" sz="1600" dirty="0" err="1">
                <a:solidFill>
                  <a:schemeClr val="accent2"/>
                </a:solidFill>
                <a:latin typeface="Calibri" pitchFamily="34" charset="0"/>
              </a:rPr>
              <a:t>signaling</a:t>
            </a:r>
            <a:r>
              <a:rPr lang="hu-HU" sz="1600" dirty="0">
                <a:solidFill>
                  <a:schemeClr val="accent2"/>
                </a:solidFill>
                <a:latin typeface="Calibri" pitchFamily="34" charset="0"/>
              </a:rPr>
              <a:t> </a:t>
            </a:r>
            <a:r>
              <a:rPr lang="hu-HU" sz="1600" dirty="0" err="1">
                <a:solidFill>
                  <a:schemeClr val="accent2"/>
                </a:solidFill>
                <a:latin typeface="Calibri" pitchFamily="34" charset="0"/>
              </a:rPr>
              <a:t>from</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floor</a:t>
            </a:r>
            <a:r>
              <a:rPr lang="hu-HU" sz="1600" dirty="0">
                <a:solidFill>
                  <a:schemeClr val="accent2"/>
                </a:solidFill>
                <a:latin typeface="Calibri" pitchFamily="34" charset="0"/>
              </a:rPr>
              <a:t> </a:t>
            </a:r>
            <a:r>
              <a:rPr lang="hu-HU" sz="1600" dirty="0" err="1">
                <a:solidFill>
                  <a:schemeClr val="accent2"/>
                </a:solidFill>
                <a:latin typeface="Calibri" pitchFamily="34" charset="0"/>
              </a:rPr>
              <a:t>plate</a:t>
            </a:r>
            <a:r>
              <a:rPr lang="hu-HU" sz="1600" dirty="0">
                <a:solidFill>
                  <a:schemeClr val="accent2"/>
                </a:solidFill>
                <a:latin typeface="Calibri" pitchFamily="34" charset="0"/>
              </a:rPr>
              <a:t> </a:t>
            </a:r>
            <a:r>
              <a:rPr lang="hu-HU" sz="1600" dirty="0" err="1">
                <a:solidFill>
                  <a:schemeClr val="accent2"/>
                </a:solidFill>
                <a:latin typeface="Calibri" pitchFamily="34" charset="0"/>
              </a:rPr>
              <a:t>induces</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formation</a:t>
            </a:r>
            <a:r>
              <a:rPr lang="hu-HU" sz="1600" dirty="0">
                <a:solidFill>
                  <a:schemeClr val="accent2"/>
                </a:solidFill>
                <a:latin typeface="Calibri" pitchFamily="34" charset="0"/>
              </a:rPr>
              <a:t> of a </a:t>
            </a:r>
            <a:r>
              <a:rPr lang="hu-HU" sz="1600" dirty="0" err="1">
                <a:solidFill>
                  <a:schemeClr val="accent2"/>
                </a:solidFill>
                <a:latin typeface="Calibri" pitchFamily="34" charset="0"/>
              </a:rPr>
              <a:t>variety</a:t>
            </a:r>
            <a:r>
              <a:rPr lang="hu-HU" sz="1600" dirty="0">
                <a:solidFill>
                  <a:schemeClr val="accent2"/>
                </a:solidFill>
                <a:latin typeface="Calibri" pitchFamily="34" charset="0"/>
              </a:rPr>
              <a:t> of </a:t>
            </a:r>
            <a:r>
              <a:rPr lang="hu-HU" sz="1600" dirty="0" err="1">
                <a:solidFill>
                  <a:schemeClr val="accent2"/>
                </a:solidFill>
                <a:latin typeface="Calibri" pitchFamily="34" charset="0"/>
              </a:rPr>
              <a:t>neuronal</a:t>
            </a:r>
            <a:r>
              <a:rPr lang="hu-HU" sz="1600" dirty="0">
                <a:solidFill>
                  <a:schemeClr val="accent2"/>
                </a:solidFill>
                <a:latin typeface="Calibri" pitchFamily="34" charset="0"/>
              </a:rPr>
              <a:t> </a:t>
            </a:r>
            <a:r>
              <a:rPr lang="hu-HU" sz="1600" dirty="0" err="1">
                <a:solidFill>
                  <a:schemeClr val="accent2"/>
                </a:solidFill>
                <a:latin typeface="Calibri" pitchFamily="34" charset="0"/>
              </a:rPr>
              <a:t>cell</a:t>
            </a:r>
            <a:r>
              <a:rPr lang="hu-HU" sz="1600" dirty="0">
                <a:solidFill>
                  <a:schemeClr val="accent2"/>
                </a:solidFill>
                <a:latin typeface="Calibri" pitchFamily="34" charset="0"/>
              </a:rPr>
              <a:t> </a:t>
            </a:r>
            <a:r>
              <a:rPr lang="hu-HU" sz="1600" dirty="0" err="1">
                <a:solidFill>
                  <a:schemeClr val="accent2"/>
                </a:solidFill>
                <a:latin typeface="Calibri" pitchFamily="34" charset="0"/>
              </a:rPr>
              <a:t>types</a:t>
            </a:r>
            <a:r>
              <a:rPr lang="hu-HU" sz="1600" dirty="0">
                <a:solidFill>
                  <a:schemeClr val="accent2"/>
                </a:solidFill>
                <a:latin typeface="Calibri" pitchFamily="34" charset="0"/>
              </a:rPr>
              <a:t> </a:t>
            </a:r>
            <a:r>
              <a:rPr lang="hu-HU" sz="1600" dirty="0" err="1">
                <a:solidFill>
                  <a:schemeClr val="accent2"/>
                </a:solidFill>
                <a:latin typeface="Calibri" pitchFamily="34" charset="0"/>
              </a:rPr>
              <a:t>according</a:t>
            </a:r>
            <a:r>
              <a:rPr lang="hu-HU" sz="1600" dirty="0">
                <a:solidFill>
                  <a:schemeClr val="accent2"/>
                </a:solidFill>
                <a:latin typeface="Calibri" pitchFamily="34" charset="0"/>
              </a:rPr>
              <a:t> </a:t>
            </a:r>
            <a:r>
              <a:rPr lang="hu-HU" sz="1600" dirty="0" err="1">
                <a:solidFill>
                  <a:schemeClr val="accent2"/>
                </a:solidFill>
                <a:latin typeface="Calibri" pitchFamily="34" charset="0"/>
              </a:rPr>
              <a:t>to</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concentration</a:t>
            </a:r>
            <a:r>
              <a:rPr lang="hu-HU" sz="1600" dirty="0">
                <a:solidFill>
                  <a:schemeClr val="accent2"/>
                </a:solidFill>
                <a:latin typeface="Calibri" pitchFamily="34" charset="0"/>
              </a:rPr>
              <a:t> </a:t>
            </a:r>
            <a:r>
              <a:rPr lang="hu-HU" sz="1600" dirty="0" err="1">
                <a:solidFill>
                  <a:schemeClr val="accent2"/>
                </a:solidFill>
                <a:latin typeface="Calibri" pitchFamily="34" charset="0"/>
              </a:rPr>
              <a:t>of</a:t>
            </a:r>
            <a:r>
              <a:rPr lang="hu-HU" sz="1600" dirty="0">
                <a:solidFill>
                  <a:schemeClr val="accent2"/>
                </a:solidFill>
                <a:latin typeface="Calibri" pitchFamily="34" charset="0"/>
              </a:rPr>
              <a:t> </a:t>
            </a:r>
            <a:r>
              <a:rPr lang="hu-HU" sz="1600" dirty="0" err="1">
                <a:solidFill>
                  <a:schemeClr val="accent2"/>
                </a:solidFill>
                <a:latin typeface="Calibri" pitchFamily="34" charset="0"/>
              </a:rPr>
              <a:t>Shh</a:t>
            </a:r>
            <a:r>
              <a:rPr lang="hu-HU" sz="1600" dirty="0">
                <a:solidFill>
                  <a:schemeClr val="accent2"/>
                </a:solidFill>
                <a:latin typeface="Calibri" pitchFamily="34" charset="0"/>
              </a:rPr>
              <a:t> –</a:t>
            </a:r>
            <a:r>
              <a:rPr lang="hu-HU" sz="1600" dirty="0" err="1">
                <a:solidFill>
                  <a:schemeClr val="accent2"/>
                </a:solidFill>
                <a:latin typeface="Calibri" pitchFamily="34" charset="0"/>
              </a:rPr>
              <a:t>at</a:t>
            </a:r>
            <a:r>
              <a:rPr lang="hu-HU" sz="1600" dirty="0">
                <a:solidFill>
                  <a:schemeClr val="accent2"/>
                </a:solidFill>
                <a:latin typeface="Calibri" pitchFamily="34" charset="0"/>
              </a:rPr>
              <a:t> </a:t>
            </a:r>
            <a:r>
              <a:rPr lang="hu-HU" sz="1600" dirty="0" err="1">
                <a:solidFill>
                  <a:schemeClr val="accent2"/>
                </a:solidFill>
                <a:latin typeface="Calibri" pitchFamily="34" charset="0"/>
              </a:rPr>
              <a:t>high</a:t>
            </a:r>
            <a:r>
              <a:rPr lang="hu-HU" sz="1600" dirty="0">
                <a:solidFill>
                  <a:schemeClr val="accent2"/>
                </a:solidFill>
                <a:latin typeface="Calibri" pitchFamily="34" charset="0"/>
              </a:rPr>
              <a:t> </a:t>
            </a:r>
            <a:r>
              <a:rPr lang="hu-HU" sz="1600" dirty="0" err="1">
                <a:solidFill>
                  <a:schemeClr val="accent2"/>
                </a:solidFill>
                <a:latin typeface="Calibri" pitchFamily="34" charset="0"/>
              </a:rPr>
              <a:t>levels</a:t>
            </a:r>
            <a:r>
              <a:rPr lang="hu-HU" sz="1600" dirty="0">
                <a:solidFill>
                  <a:schemeClr val="accent2"/>
                </a:solidFill>
                <a:latin typeface="Calibri" pitchFamily="34" charset="0"/>
              </a:rPr>
              <a:t>, </a:t>
            </a:r>
            <a:r>
              <a:rPr lang="hu-HU" sz="1600" dirty="0" err="1">
                <a:solidFill>
                  <a:schemeClr val="accent2"/>
                </a:solidFill>
                <a:latin typeface="Calibri" pitchFamily="34" charset="0"/>
              </a:rPr>
              <a:t>close</a:t>
            </a:r>
            <a:r>
              <a:rPr lang="hu-HU" sz="1600" dirty="0">
                <a:solidFill>
                  <a:schemeClr val="accent2"/>
                </a:solidFill>
                <a:latin typeface="Calibri" pitchFamily="34" charset="0"/>
              </a:rPr>
              <a:t> </a:t>
            </a:r>
            <a:r>
              <a:rPr lang="hu-HU" sz="1600" dirty="0" err="1">
                <a:solidFill>
                  <a:schemeClr val="accent2"/>
                </a:solidFill>
                <a:latin typeface="Calibri" pitchFamily="34" charset="0"/>
              </a:rPr>
              <a:t>to</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floor</a:t>
            </a:r>
            <a:r>
              <a:rPr lang="hu-HU" sz="1600" dirty="0">
                <a:solidFill>
                  <a:schemeClr val="accent2"/>
                </a:solidFill>
                <a:latin typeface="Calibri" pitchFamily="34" charset="0"/>
              </a:rPr>
              <a:t> </a:t>
            </a:r>
            <a:r>
              <a:rPr lang="hu-HU" sz="1600" dirty="0" err="1">
                <a:solidFill>
                  <a:schemeClr val="accent2"/>
                </a:solidFill>
                <a:latin typeface="Calibri" pitchFamily="34" charset="0"/>
              </a:rPr>
              <a:t>plate</a:t>
            </a:r>
            <a:r>
              <a:rPr lang="hu-HU" sz="1600" dirty="0">
                <a:solidFill>
                  <a:schemeClr val="accent2"/>
                </a:solidFill>
                <a:latin typeface="Calibri" pitchFamily="34" charset="0"/>
              </a:rPr>
              <a:t>, </a:t>
            </a:r>
            <a:r>
              <a:rPr lang="hu-HU" sz="1600" dirty="0" err="1">
                <a:solidFill>
                  <a:schemeClr val="accent2"/>
                </a:solidFill>
                <a:latin typeface="Calibri" pitchFamily="34" charset="0"/>
              </a:rPr>
              <a:t>motoneurons</a:t>
            </a:r>
            <a:r>
              <a:rPr lang="hu-HU" sz="1600" dirty="0">
                <a:solidFill>
                  <a:schemeClr val="accent2"/>
                </a:solidFill>
                <a:latin typeface="Calibri" pitchFamily="34" charset="0"/>
              </a:rPr>
              <a:t> </a:t>
            </a:r>
            <a:r>
              <a:rPr lang="hu-HU" sz="1600" dirty="0" err="1">
                <a:solidFill>
                  <a:schemeClr val="accent2"/>
                </a:solidFill>
                <a:latin typeface="Calibri" pitchFamily="34" charset="0"/>
              </a:rPr>
              <a:t>are</a:t>
            </a:r>
            <a:r>
              <a:rPr lang="hu-HU" sz="1600" dirty="0">
                <a:solidFill>
                  <a:schemeClr val="accent2"/>
                </a:solidFill>
                <a:latin typeface="Calibri" pitchFamily="34" charset="0"/>
              </a:rPr>
              <a:t> </a:t>
            </a:r>
            <a:r>
              <a:rPr lang="hu-HU" sz="1600" dirty="0" err="1">
                <a:solidFill>
                  <a:schemeClr val="accent2"/>
                </a:solidFill>
                <a:latin typeface="Calibri" pitchFamily="34" charset="0"/>
              </a:rPr>
              <a:t>induced</a:t>
            </a:r>
            <a:r>
              <a:rPr lang="hu-HU" sz="1600" dirty="0">
                <a:solidFill>
                  <a:schemeClr val="accent2"/>
                </a:solidFill>
                <a:latin typeface="Calibri" pitchFamily="34" charset="0"/>
              </a:rPr>
              <a:t>, </a:t>
            </a:r>
            <a:r>
              <a:rPr lang="hu-HU" sz="1600" dirty="0" err="1">
                <a:solidFill>
                  <a:schemeClr val="accent2"/>
                </a:solidFill>
                <a:latin typeface="Calibri" pitchFamily="34" charset="0"/>
              </a:rPr>
              <a:t>whereas</a:t>
            </a:r>
            <a:r>
              <a:rPr lang="hu-HU" sz="1600" dirty="0">
                <a:solidFill>
                  <a:schemeClr val="accent2"/>
                </a:solidFill>
                <a:latin typeface="Calibri" pitchFamily="34" charset="0"/>
              </a:rPr>
              <a:t> a </a:t>
            </a:r>
            <a:r>
              <a:rPr lang="hu-HU" sz="1600" dirty="0" err="1">
                <a:solidFill>
                  <a:schemeClr val="accent2"/>
                </a:solidFill>
                <a:latin typeface="Calibri" pitchFamily="34" charset="0"/>
              </a:rPr>
              <a:t>diversity</a:t>
            </a:r>
            <a:r>
              <a:rPr lang="hu-HU" sz="1600" dirty="0">
                <a:solidFill>
                  <a:schemeClr val="accent2"/>
                </a:solidFill>
                <a:latin typeface="Calibri" pitchFamily="34" charset="0"/>
              </a:rPr>
              <a:t> of </a:t>
            </a:r>
            <a:r>
              <a:rPr lang="hu-HU" sz="1600" dirty="0" err="1">
                <a:solidFill>
                  <a:schemeClr val="accent2"/>
                </a:solidFill>
                <a:latin typeface="Calibri" pitchFamily="34" charset="0"/>
              </a:rPr>
              <a:t>interneurons</a:t>
            </a:r>
            <a:r>
              <a:rPr lang="hu-HU" sz="1600" dirty="0">
                <a:solidFill>
                  <a:schemeClr val="accent2"/>
                </a:solidFill>
                <a:latin typeface="Calibri" pitchFamily="34" charset="0"/>
              </a:rPr>
              <a:t> is </a:t>
            </a:r>
            <a:r>
              <a:rPr lang="hu-HU" sz="1600" dirty="0" err="1">
                <a:solidFill>
                  <a:schemeClr val="accent2"/>
                </a:solidFill>
                <a:latin typeface="Calibri" pitchFamily="34" charset="0"/>
              </a:rPr>
              <a:t>induced</a:t>
            </a:r>
            <a:r>
              <a:rPr lang="hu-HU" sz="1600" dirty="0">
                <a:solidFill>
                  <a:schemeClr val="accent2"/>
                </a:solidFill>
                <a:latin typeface="Calibri" pitchFamily="34" charset="0"/>
              </a:rPr>
              <a:t> </a:t>
            </a:r>
            <a:r>
              <a:rPr lang="hu-HU" sz="1600" dirty="0" err="1">
                <a:solidFill>
                  <a:schemeClr val="accent2"/>
                </a:solidFill>
                <a:latin typeface="Calibri" pitchFamily="34" charset="0"/>
              </a:rPr>
              <a:t>at</a:t>
            </a:r>
            <a:r>
              <a:rPr lang="hu-HU" sz="1600" dirty="0">
                <a:solidFill>
                  <a:schemeClr val="accent2"/>
                </a:solidFill>
                <a:latin typeface="Calibri" pitchFamily="34" charset="0"/>
              </a:rPr>
              <a:t> </a:t>
            </a:r>
            <a:r>
              <a:rPr lang="hu-HU" sz="1600" dirty="0" err="1">
                <a:solidFill>
                  <a:schemeClr val="accent2"/>
                </a:solidFill>
                <a:latin typeface="Calibri" pitchFamily="34" charset="0"/>
              </a:rPr>
              <a:t>successively</a:t>
            </a:r>
            <a:r>
              <a:rPr lang="hu-HU" sz="1600" dirty="0">
                <a:solidFill>
                  <a:schemeClr val="accent2"/>
                </a:solidFill>
                <a:latin typeface="Calibri" pitchFamily="34" charset="0"/>
              </a:rPr>
              <a:t> </a:t>
            </a:r>
            <a:r>
              <a:rPr lang="hu-HU" sz="1600" dirty="0" err="1">
                <a:solidFill>
                  <a:schemeClr val="accent2"/>
                </a:solidFill>
                <a:latin typeface="Calibri" pitchFamily="34" charset="0"/>
              </a:rPr>
              <a:t>lower</a:t>
            </a:r>
            <a:r>
              <a:rPr lang="hu-HU" sz="1600" dirty="0">
                <a:solidFill>
                  <a:schemeClr val="accent2"/>
                </a:solidFill>
                <a:latin typeface="Calibri" pitchFamily="34" charset="0"/>
              </a:rPr>
              <a:t> </a:t>
            </a:r>
            <a:r>
              <a:rPr lang="hu-HU" sz="1600" dirty="0" err="1">
                <a:solidFill>
                  <a:schemeClr val="accent2"/>
                </a:solidFill>
                <a:latin typeface="Calibri" pitchFamily="34" charset="0"/>
              </a:rPr>
              <a:t>Shh</a:t>
            </a:r>
            <a:r>
              <a:rPr lang="hu-HU" sz="1600" dirty="0">
                <a:solidFill>
                  <a:schemeClr val="accent2"/>
                </a:solidFill>
                <a:latin typeface="Calibri" pitchFamily="34" charset="0"/>
              </a:rPr>
              <a:t> </a:t>
            </a:r>
            <a:r>
              <a:rPr lang="hu-HU" sz="1600" dirty="0" err="1">
                <a:solidFill>
                  <a:schemeClr val="accent2"/>
                </a:solidFill>
                <a:latin typeface="Calibri" pitchFamily="34" charset="0"/>
              </a:rPr>
              <a:t>levels</a:t>
            </a:r>
            <a:r>
              <a:rPr lang="hu-HU" sz="1600" dirty="0">
                <a:solidFill>
                  <a:schemeClr val="accent2"/>
                </a:solidFill>
                <a:latin typeface="Calibri" pitchFamily="34" charset="0"/>
              </a:rPr>
              <a:t> </a:t>
            </a:r>
            <a:r>
              <a:rPr lang="hu-HU" sz="1600" dirty="0" err="1">
                <a:solidFill>
                  <a:schemeClr val="accent2"/>
                </a:solidFill>
                <a:latin typeface="Calibri" pitchFamily="34" charset="0"/>
              </a:rPr>
              <a:t>impinging</a:t>
            </a:r>
            <a:r>
              <a:rPr lang="hu-HU" sz="1600" dirty="0">
                <a:solidFill>
                  <a:schemeClr val="accent2"/>
                </a:solidFill>
                <a:latin typeface="Calibri" pitchFamily="34" charset="0"/>
              </a:rPr>
              <a:t> </a:t>
            </a:r>
            <a:r>
              <a:rPr lang="hu-HU" sz="1600" dirty="0" err="1">
                <a:solidFill>
                  <a:schemeClr val="accent2"/>
                </a:solidFill>
                <a:latin typeface="Calibri" pitchFamily="34" charset="0"/>
              </a:rPr>
              <a:t>on</a:t>
            </a:r>
            <a:r>
              <a:rPr lang="hu-HU" sz="1600" dirty="0">
                <a:solidFill>
                  <a:schemeClr val="accent2"/>
                </a:solidFill>
                <a:latin typeface="Calibri" pitchFamily="34" charset="0"/>
              </a:rPr>
              <a:t> </a:t>
            </a:r>
            <a:r>
              <a:rPr lang="hu-HU" sz="1600" dirty="0" err="1">
                <a:solidFill>
                  <a:schemeClr val="accent2"/>
                </a:solidFill>
                <a:latin typeface="Calibri" pitchFamily="34" charset="0"/>
              </a:rPr>
              <a:t>precursor</a:t>
            </a:r>
            <a:r>
              <a:rPr lang="hu-HU" sz="1600" dirty="0">
                <a:solidFill>
                  <a:schemeClr val="accent2"/>
                </a:solidFill>
                <a:latin typeface="Calibri" pitchFamily="34" charset="0"/>
              </a:rPr>
              <a:t> </a:t>
            </a:r>
            <a:r>
              <a:rPr lang="hu-HU" sz="1600" dirty="0" err="1">
                <a:solidFill>
                  <a:schemeClr val="accent2"/>
                </a:solidFill>
                <a:latin typeface="Calibri" pitchFamily="34" charset="0"/>
              </a:rPr>
              <a:t>cells</a:t>
            </a:r>
            <a:r>
              <a:rPr lang="hu-HU" sz="1600" dirty="0">
                <a:solidFill>
                  <a:schemeClr val="accent2"/>
                </a:solidFill>
                <a:latin typeface="Calibri" pitchFamily="34" charset="0"/>
              </a:rPr>
              <a:t> </a:t>
            </a:r>
            <a:r>
              <a:rPr lang="hu-HU" sz="1600" dirty="0" err="1">
                <a:solidFill>
                  <a:schemeClr val="accent2"/>
                </a:solidFill>
                <a:latin typeface="Calibri" pitchFamily="34" charset="0"/>
              </a:rPr>
              <a:t>at</a:t>
            </a:r>
            <a:r>
              <a:rPr lang="hu-HU" sz="1600" dirty="0">
                <a:solidFill>
                  <a:schemeClr val="accent2"/>
                </a:solidFill>
                <a:latin typeface="Calibri" pitchFamily="34" charset="0"/>
              </a:rPr>
              <a:t> </a:t>
            </a:r>
            <a:r>
              <a:rPr lang="hu-HU" sz="1600" dirty="0" err="1">
                <a:solidFill>
                  <a:schemeClr val="accent2"/>
                </a:solidFill>
                <a:latin typeface="Calibri" pitchFamily="34" charset="0"/>
              </a:rPr>
              <a:t>succesively</a:t>
            </a:r>
            <a:r>
              <a:rPr lang="hu-HU" sz="1600" dirty="0">
                <a:solidFill>
                  <a:schemeClr val="accent2"/>
                </a:solidFill>
                <a:latin typeface="Calibri" pitchFamily="34" charset="0"/>
              </a:rPr>
              <a:t> more </a:t>
            </a:r>
            <a:r>
              <a:rPr lang="hu-HU" sz="1600" dirty="0" err="1">
                <a:solidFill>
                  <a:schemeClr val="accent2"/>
                </a:solidFill>
                <a:latin typeface="Calibri" pitchFamily="34" charset="0"/>
              </a:rPr>
              <a:t>dorsal</a:t>
            </a:r>
            <a:r>
              <a:rPr lang="hu-HU" sz="1600" dirty="0">
                <a:solidFill>
                  <a:schemeClr val="accent2"/>
                </a:solidFill>
                <a:latin typeface="Calibri" pitchFamily="34" charset="0"/>
              </a:rPr>
              <a:t> </a:t>
            </a:r>
            <a:r>
              <a:rPr lang="hu-HU" sz="1600" dirty="0" err="1">
                <a:solidFill>
                  <a:schemeClr val="accent2"/>
                </a:solidFill>
                <a:latin typeface="Calibri" pitchFamily="34" charset="0"/>
              </a:rPr>
              <a:t>positions</a:t>
            </a:r>
            <a:r>
              <a:rPr lang="hu-HU" sz="1600" dirty="0">
                <a:solidFill>
                  <a:schemeClr val="accent2"/>
                </a:solidFill>
                <a:latin typeface="Calibri" pitchFamily="34" charset="0"/>
              </a:rPr>
              <a:t> </a:t>
            </a:r>
            <a:r>
              <a:rPr lang="hu-HU" sz="1600" dirty="0" err="1">
                <a:solidFill>
                  <a:schemeClr val="accent2"/>
                </a:solidFill>
                <a:latin typeface="Calibri" pitchFamily="34" charset="0"/>
              </a:rPr>
              <a:t>in</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basal</a:t>
            </a:r>
            <a:r>
              <a:rPr lang="hu-HU" sz="1600" dirty="0">
                <a:solidFill>
                  <a:schemeClr val="accent2"/>
                </a:solidFill>
                <a:latin typeface="Calibri" pitchFamily="34" charset="0"/>
              </a:rPr>
              <a:t> </a:t>
            </a:r>
            <a:r>
              <a:rPr lang="hu-HU" sz="1600" dirty="0" err="1">
                <a:solidFill>
                  <a:schemeClr val="accent2"/>
                </a:solidFill>
                <a:latin typeface="Calibri" pitchFamily="34" charset="0"/>
              </a:rPr>
              <a:t>plate</a:t>
            </a:r>
            <a:r>
              <a:rPr lang="hu-HU" sz="1600" dirty="0">
                <a:solidFill>
                  <a:schemeClr val="accent2"/>
                </a:solidFill>
                <a:latin typeface="Calibri" pitchFamily="34" charset="0"/>
              </a:rPr>
              <a:t>. The </a:t>
            </a:r>
            <a:r>
              <a:rPr lang="hu-HU" sz="1600" dirty="0" err="1">
                <a:solidFill>
                  <a:schemeClr val="accent2"/>
                </a:solidFill>
                <a:latin typeface="Calibri" pitchFamily="34" charset="0"/>
              </a:rPr>
              <a:t>Bmp</a:t>
            </a:r>
            <a:r>
              <a:rPr lang="hu-HU" sz="1600" dirty="0">
                <a:solidFill>
                  <a:schemeClr val="accent2"/>
                </a:solidFill>
                <a:latin typeface="Calibri" pitchFamily="34" charset="0"/>
              </a:rPr>
              <a:t> </a:t>
            </a:r>
            <a:r>
              <a:rPr lang="hu-HU" sz="1600" dirty="0" err="1">
                <a:solidFill>
                  <a:schemeClr val="accent2"/>
                </a:solidFill>
                <a:latin typeface="Calibri" pitchFamily="34" charset="0"/>
              </a:rPr>
              <a:t>gradient</a:t>
            </a:r>
            <a:r>
              <a:rPr lang="hu-HU" sz="1600" dirty="0">
                <a:solidFill>
                  <a:schemeClr val="accent2"/>
                </a:solidFill>
                <a:latin typeface="Calibri" pitchFamily="34" charset="0"/>
              </a:rPr>
              <a:t> </a:t>
            </a:r>
            <a:r>
              <a:rPr lang="hu-HU" sz="1600" dirty="0" err="1">
                <a:solidFill>
                  <a:schemeClr val="accent2"/>
                </a:solidFill>
                <a:latin typeface="Calibri" pitchFamily="34" charset="0"/>
              </a:rPr>
              <a:t>from</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roof</a:t>
            </a:r>
            <a:r>
              <a:rPr lang="hu-HU" sz="1600" dirty="0">
                <a:solidFill>
                  <a:schemeClr val="accent2"/>
                </a:solidFill>
                <a:latin typeface="Calibri" pitchFamily="34" charset="0"/>
              </a:rPr>
              <a:t> </a:t>
            </a:r>
            <a:r>
              <a:rPr lang="hu-HU" sz="1600" dirty="0" err="1">
                <a:solidFill>
                  <a:schemeClr val="accent2"/>
                </a:solidFill>
                <a:latin typeface="Calibri" pitchFamily="34" charset="0"/>
              </a:rPr>
              <a:t>plate</a:t>
            </a:r>
            <a:r>
              <a:rPr lang="hu-HU" sz="1600" dirty="0">
                <a:solidFill>
                  <a:schemeClr val="accent2"/>
                </a:solidFill>
                <a:latin typeface="Calibri" pitchFamily="34" charset="0"/>
              </a:rPr>
              <a:t> </a:t>
            </a:r>
            <a:r>
              <a:rPr lang="hu-HU" sz="1600" dirty="0" err="1">
                <a:solidFill>
                  <a:schemeClr val="accent2"/>
                </a:solidFill>
                <a:latin typeface="Calibri" pitchFamily="34" charset="0"/>
              </a:rPr>
              <a:t>counteracts</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Shh</a:t>
            </a:r>
            <a:r>
              <a:rPr lang="hu-HU" sz="1600" dirty="0">
                <a:solidFill>
                  <a:schemeClr val="accent2"/>
                </a:solidFill>
                <a:latin typeface="Calibri" pitchFamily="34" charset="0"/>
              </a:rPr>
              <a:t> </a:t>
            </a:r>
            <a:r>
              <a:rPr lang="hu-HU" sz="1600" dirty="0" err="1">
                <a:solidFill>
                  <a:schemeClr val="accent2"/>
                </a:solidFill>
                <a:latin typeface="Calibri" pitchFamily="34" charset="0"/>
              </a:rPr>
              <a:t>gradient</a:t>
            </a:r>
            <a:r>
              <a:rPr lang="hu-HU" sz="1600" dirty="0">
                <a:solidFill>
                  <a:schemeClr val="accent2"/>
                </a:solidFill>
                <a:latin typeface="Calibri" pitchFamily="34" charset="0"/>
              </a:rPr>
              <a:t> and is </a:t>
            </a:r>
            <a:r>
              <a:rPr lang="hu-HU" sz="1600" dirty="0" err="1">
                <a:solidFill>
                  <a:schemeClr val="accent2"/>
                </a:solidFill>
                <a:latin typeface="Calibri" pitchFamily="34" charset="0"/>
              </a:rPr>
              <a:t>responsible</a:t>
            </a:r>
            <a:r>
              <a:rPr lang="hu-HU" sz="1600" dirty="0">
                <a:solidFill>
                  <a:schemeClr val="accent2"/>
                </a:solidFill>
                <a:latin typeface="Calibri" pitchFamily="34" charset="0"/>
              </a:rPr>
              <a:t> </a:t>
            </a:r>
            <a:r>
              <a:rPr lang="hu-HU" sz="1600" dirty="0" err="1">
                <a:solidFill>
                  <a:schemeClr val="accent2"/>
                </a:solidFill>
                <a:latin typeface="Calibri" pitchFamily="34" charset="0"/>
              </a:rPr>
              <a:t>for</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elaboration</a:t>
            </a:r>
            <a:r>
              <a:rPr lang="hu-HU" sz="1600" dirty="0">
                <a:solidFill>
                  <a:schemeClr val="accent2"/>
                </a:solidFill>
                <a:latin typeface="Calibri" pitchFamily="34" charset="0"/>
              </a:rPr>
              <a:t> of a </a:t>
            </a:r>
            <a:r>
              <a:rPr lang="hu-HU" sz="1600" dirty="0" err="1">
                <a:solidFill>
                  <a:schemeClr val="accent2"/>
                </a:solidFill>
                <a:latin typeface="Calibri" pitchFamily="34" charset="0"/>
              </a:rPr>
              <a:t>range</a:t>
            </a:r>
            <a:r>
              <a:rPr lang="hu-HU" sz="1600" dirty="0">
                <a:solidFill>
                  <a:schemeClr val="accent2"/>
                </a:solidFill>
                <a:latin typeface="Calibri" pitchFamily="34" charset="0"/>
              </a:rPr>
              <a:t> of </a:t>
            </a:r>
            <a:r>
              <a:rPr lang="hu-HU" sz="1600" dirty="0" err="1">
                <a:solidFill>
                  <a:schemeClr val="accent2"/>
                </a:solidFill>
                <a:latin typeface="Calibri" pitchFamily="34" charset="0"/>
              </a:rPr>
              <a:t>alar</a:t>
            </a:r>
            <a:r>
              <a:rPr lang="hu-HU" sz="1600" dirty="0">
                <a:solidFill>
                  <a:schemeClr val="accent2"/>
                </a:solidFill>
                <a:latin typeface="Calibri" pitchFamily="34" charset="0"/>
              </a:rPr>
              <a:t> </a:t>
            </a:r>
            <a:r>
              <a:rPr lang="hu-HU" sz="1600" dirty="0" err="1">
                <a:solidFill>
                  <a:schemeClr val="accent2"/>
                </a:solidFill>
                <a:latin typeface="Calibri" pitchFamily="34" charset="0"/>
              </a:rPr>
              <a:t>plate</a:t>
            </a:r>
            <a:r>
              <a:rPr lang="hu-HU" sz="1600" dirty="0">
                <a:solidFill>
                  <a:schemeClr val="accent2"/>
                </a:solidFill>
                <a:latin typeface="Calibri" pitchFamily="34" charset="0"/>
              </a:rPr>
              <a:t> </a:t>
            </a:r>
            <a:r>
              <a:rPr lang="hu-HU" sz="1600" dirty="0" err="1">
                <a:solidFill>
                  <a:schemeClr val="accent2"/>
                </a:solidFill>
                <a:latin typeface="Calibri" pitchFamily="34" charset="0"/>
              </a:rPr>
              <a:t>cell</a:t>
            </a:r>
            <a:r>
              <a:rPr lang="hu-HU" sz="1600" dirty="0">
                <a:solidFill>
                  <a:schemeClr val="accent2"/>
                </a:solidFill>
                <a:latin typeface="Calibri" pitchFamily="34" charset="0"/>
              </a:rPr>
              <a:t> </a:t>
            </a:r>
            <a:r>
              <a:rPr lang="hu-HU" sz="1600" dirty="0" err="1">
                <a:solidFill>
                  <a:schemeClr val="accent2"/>
                </a:solidFill>
                <a:latin typeface="Calibri" pitchFamily="34" charset="0"/>
              </a:rPr>
              <a:t>types</a:t>
            </a:r>
            <a:r>
              <a:rPr lang="hu-HU" sz="1600" dirty="0">
                <a:solidFill>
                  <a:schemeClr val="accent2"/>
                </a:solidFill>
                <a:latin typeface="Calibri" pitchFamily="34" charset="0"/>
              </a:rPr>
              <a:t>.</a:t>
            </a:r>
          </a:p>
          <a:p>
            <a:pPr marL="342900" indent="-342900" algn="just" eaLnBrk="0" hangingPunct="0"/>
            <a:endParaRPr lang="hu-HU" sz="1600" dirty="0">
              <a:solidFill>
                <a:schemeClr val="accent2"/>
              </a:solidFill>
              <a:latin typeface="Calibri" pitchFamily="34" charset="0"/>
            </a:endParaRPr>
          </a:p>
          <a:p>
            <a:pPr marL="342900" indent="-342900" algn="just" eaLnBrk="0" hangingPunct="0"/>
            <a:r>
              <a:rPr lang="hu-HU" sz="1600" dirty="0" err="1">
                <a:solidFill>
                  <a:schemeClr val="accent2"/>
                </a:solidFill>
                <a:latin typeface="Calibri" pitchFamily="34" charset="0"/>
              </a:rPr>
              <a:t>How</a:t>
            </a:r>
            <a:r>
              <a:rPr lang="hu-HU" sz="1600" dirty="0">
                <a:solidFill>
                  <a:schemeClr val="accent2"/>
                </a:solidFill>
                <a:latin typeface="Calibri" pitchFamily="34" charset="0"/>
              </a:rPr>
              <a:t> AP and DV </a:t>
            </a:r>
            <a:r>
              <a:rPr lang="hu-HU" sz="1600" dirty="0" err="1">
                <a:solidFill>
                  <a:schemeClr val="accent2"/>
                </a:solidFill>
                <a:latin typeface="Calibri" pitchFamily="34" charset="0"/>
              </a:rPr>
              <a:t>signals</a:t>
            </a:r>
            <a:r>
              <a:rPr lang="hu-HU" sz="1600" dirty="0">
                <a:solidFill>
                  <a:schemeClr val="accent2"/>
                </a:solidFill>
                <a:latin typeface="Calibri" pitchFamily="34" charset="0"/>
              </a:rPr>
              <a:t> </a:t>
            </a:r>
            <a:r>
              <a:rPr lang="hu-HU" sz="1600" dirty="0" err="1">
                <a:solidFill>
                  <a:schemeClr val="accent2"/>
                </a:solidFill>
                <a:latin typeface="Calibri" pitchFamily="34" charset="0"/>
              </a:rPr>
              <a:t>interact</a:t>
            </a:r>
            <a:r>
              <a:rPr lang="hu-HU" sz="1600" dirty="0">
                <a:solidFill>
                  <a:schemeClr val="accent2"/>
                </a:solidFill>
                <a:latin typeface="Calibri" pitchFamily="34" charset="0"/>
              </a:rPr>
              <a:t> </a:t>
            </a:r>
            <a:r>
              <a:rPr lang="hu-HU" sz="1600" dirty="0" err="1">
                <a:solidFill>
                  <a:schemeClr val="accent2"/>
                </a:solidFill>
                <a:latin typeface="Calibri" pitchFamily="34" charset="0"/>
              </a:rPr>
              <a:t>to</a:t>
            </a:r>
            <a:r>
              <a:rPr lang="hu-HU" sz="1600" dirty="0">
                <a:solidFill>
                  <a:schemeClr val="accent2"/>
                </a:solidFill>
                <a:latin typeface="Calibri" pitchFamily="34" charset="0"/>
              </a:rPr>
              <a:t> </a:t>
            </a:r>
            <a:r>
              <a:rPr lang="hu-HU" sz="1600" dirty="0" err="1">
                <a:solidFill>
                  <a:schemeClr val="accent2"/>
                </a:solidFill>
                <a:latin typeface="Calibri" pitchFamily="34" charset="0"/>
              </a:rPr>
              <a:t>confer</a:t>
            </a:r>
            <a:r>
              <a:rPr lang="hu-HU" sz="1600" dirty="0">
                <a:solidFill>
                  <a:schemeClr val="accent2"/>
                </a:solidFill>
                <a:latin typeface="Calibri" pitchFamily="34" charset="0"/>
              </a:rPr>
              <a:t> </a:t>
            </a:r>
            <a:r>
              <a:rPr lang="hu-HU" sz="1600" dirty="0" err="1">
                <a:solidFill>
                  <a:schemeClr val="accent2"/>
                </a:solidFill>
                <a:latin typeface="Calibri" pitchFamily="34" charset="0"/>
              </a:rPr>
              <a:t>position</a:t>
            </a:r>
            <a:r>
              <a:rPr lang="hu-HU" sz="1600" dirty="0">
                <a:solidFill>
                  <a:schemeClr val="accent2"/>
                </a:solidFill>
                <a:latin typeface="Calibri" pitchFamily="34" charset="0"/>
              </a:rPr>
              <a:t> </a:t>
            </a:r>
            <a:r>
              <a:rPr lang="hu-HU" sz="1600" dirty="0" err="1">
                <a:solidFill>
                  <a:schemeClr val="accent2"/>
                </a:solidFill>
                <a:latin typeface="Calibri" pitchFamily="34" charset="0"/>
              </a:rPr>
              <a:t>in</a:t>
            </a:r>
            <a:r>
              <a:rPr lang="hu-HU" sz="1600" dirty="0">
                <a:solidFill>
                  <a:schemeClr val="accent2"/>
                </a:solidFill>
                <a:latin typeface="Calibri" pitchFamily="34" charset="0"/>
              </a:rPr>
              <a:t> </a:t>
            </a:r>
            <a:r>
              <a:rPr lang="hu-HU" sz="1600" dirty="0" err="1">
                <a:solidFill>
                  <a:schemeClr val="accent2"/>
                </a:solidFill>
                <a:latin typeface="Calibri" pitchFamily="34" charset="0"/>
              </a:rPr>
              <a:t>two</a:t>
            </a:r>
            <a:r>
              <a:rPr lang="hu-HU" sz="1600" dirty="0">
                <a:solidFill>
                  <a:schemeClr val="accent2"/>
                </a:solidFill>
                <a:latin typeface="Calibri" pitchFamily="34" charset="0"/>
              </a:rPr>
              <a:t> </a:t>
            </a:r>
            <a:r>
              <a:rPr lang="hu-HU" sz="1600" dirty="0" err="1">
                <a:solidFill>
                  <a:schemeClr val="accent2"/>
                </a:solidFill>
                <a:latin typeface="Calibri" pitchFamily="34" charset="0"/>
              </a:rPr>
              <a:t>dimensions</a:t>
            </a:r>
            <a:r>
              <a:rPr lang="hu-HU" sz="1600" dirty="0">
                <a:solidFill>
                  <a:schemeClr val="accent2"/>
                </a:solidFill>
                <a:latin typeface="Calibri" pitchFamily="34" charset="0"/>
              </a:rPr>
              <a:t> is </a:t>
            </a:r>
            <a:r>
              <a:rPr lang="hu-HU" sz="1600" dirty="0" err="1">
                <a:solidFill>
                  <a:schemeClr val="accent2"/>
                </a:solidFill>
                <a:latin typeface="Calibri" pitchFamily="34" charset="0"/>
              </a:rPr>
              <a:t>not</a:t>
            </a:r>
            <a:r>
              <a:rPr lang="hu-HU" sz="1600" dirty="0">
                <a:solidFill>
                  <a:schemeClr val="accent2"/>
                </a:solidFill>
                <a:latin typeface="Calibri" pitchFamily="34" charset="0"/>
              </a:rPr>
              <a:t> </a:t>
            </a:r>
            <a:r>
              <a:rPr lang="hu-HU" sz="1600" dirty="0" err="1">
                <a:solidFill>
                  <a:schemeClr val="accent2"/>
                </a:solidFill>
                <a:latin typeface="Calibri" pitchFamily="34" charset="0"/>
              </a:rPr>
              <a:t>fully</a:t>
            </a:r>
            <a:r>
              <a:rPr lang="hu-HU" sz="1600" dirty="0">
                <a:solidFill>
                  <a:schemeClr val="accent2"/>
                </a:solidFill>
                <a:latin typeface="Calibri" pitchFamily="34" charset="0"/>
              </a:rPr>
              <a:t> </a:t>
            </a:r>
            <a:r>
              <a:rPr lang="hu-HU" sz="1600" dirty="0" err="1">
                <a:solidFill>
                  <a:schemeClr val="accent2"/>
                </a:solidFill>
                <a:latin typeface="Calibri" pitchFamily="34" charset="0"/>
              </a:rPr>
              <a:t>understood</a:t>
            </a:r>
            <a:r>
              <a:rPr lang="hu-HU" sz="1600" dirty="0">
                <a:solidFill>
                  <a:schemeClr val="accent2"/>
                </a:solidFill>
                <a:latin typeface="Calibri" pitchFamily="34" charset="0"/>
              </a:rPr>
              <a:t>. </a:t>
            </a:r>
            <a:r>
              <a:rPr lang="hu-HU" sz="1600" dirty="0" err="1">
                <a:solidFill>
                  <a:schemeClr val="accent2"/>
                </a:solidFill>
                <a:latin typeface="Calibri" pitchFamily="34" charset="0"/>
              </a:rPr>
              <a:t>However</a:t>
            </a:r>
            <a:r>
              <a:rPr lang="hu-HU" sz="1600" dirty="0">
                <a:solidFill>
                  <a:schemeClr val="accent2"/>
                </a:solidFill>
                <a:latin typeface="Calibri" pitchFamily="34" charset="0"/>
              </a:rPr>
              <a:t>, </a:t>
            </a:r>
            <a:r>
              <a:rPr lang="hu-HU" sz="1600" dirty="0" err="1">
                <a:solidFill>
                  <a:schemeClr val="accent2"/>
                </a:solidFill>
                <a:latin typeface="Calibri" pitchFamily="34" charset="0"/>
              </a:rPr>
              <a:t>it</a:t>
            </a:r>
            <a:r>
              <a:rPr lang="hu-HU" sz="1600" dirty="0">
                <a:solidFill>
                  <a:schemeClr val="accent2"/>
                </a:solidFill>
                <a:latin typeface="Calibri" pitchFamily="34" charset="0"/>
              </a:rPr>
              <a:t> is </a:t>
            </a:r>
            <a:r>
              <a:rPr lang="hu-HU" sz="1600" dirty="0" err="1">
                <a:solidFill>
                  <a:schemeClr val="accent2"/>
                </a:solidFill>
                <a:latin typeface="Calibri" pitchFamily="34" charset="0"/>
              </a:rPr>
              <a:t>clear</a:t>
            </a:r>
            <a:r>
              <a:rPr lang="hu-HU" sz="1600" dirty="0">
                <a:solidFill>
                  <a:schemeClr val="accent2"/>
                </a:solidFill>
                <a:latin typeface="Calibri" pitchFamily="34" charset="0"/>
              </a:rPr>
              <a:t> </a:t>
            </a:r>
            <a:r>
              <a:rPr lang="hu-HU" sz="1600" dirty="0" err="1">
                <a:solidFill>
                  <a:schemeClr val="accent2"/>
                </a:solidFill>
                <a:latin typeface="Calibri" pitchFamily="34" charset="0"/>
              </a:rPr>
              <a:t>that</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signals</a:t>
            </a:r>
            <a:r>
              <a:rPr lang="hu-HU" sz="1600" dirty="0">
                <a:solidFill>
                  <a:schemeClr val="accent2"/>
                </a:solidFill>
                <a:latin typeface="Calibri" pitchFamily="34" charset="0"/>
              </a:rPr>
              <a:t> </a:t>
            </a:r>
            <a:r>
              <a:rPr lang="hu-HU" sz="1600" dirty="0" err="1">
                <a:solidFill>
                  <a:schemeClr val="accent2"/>
                </a:solidFill>
                <a:latin typeface="Calibri" pitchFamily="34" charset="0"/>
              </a:rPr>
              <a:t>from</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dorsal</a:t>
            </a:r>
            <a:r>
              <a:rPr lang="hu-HU" sz="1600" dirty="0">
                <a:solidFill>
                  <a:schemeClr val="accent2"/>
                </a:solidFill>
                <a:latin typeface="Calibri" pitchFamily="34" charset="0"/>
              </a:rPr>
              <a:t> and </a:t>
            </a:r>
            <a:r>
              <a:rPr lang="hu-HU" sz="1600" dirty="0" err="1">
                <a:solidFill>
                  <a:schemeClr val="accent2"/>
                </a:solidFill>
                <a:latin typeface="Calibri" pitchFamily="34" charset="0"/>
              </a:rPr>
              <a:t>ventral</a:t>
            </a:r>
            <a:r>
              <a:rPr lang="hu-HU" sz="1600" dirty="0">
                <a:solidFill>
                  <a:schemeClr val="accent2"/>
                </a:solidFill>
                <a:latin typeface="Calibri" pitchFamily="34" charset="0"/>
              </a:rPr>
              <a:t> </a:t>
            </a:r>
            <a:r>
              <a:rPr lang="hu-HU" sz="1600" dirty="0" err="1">
                <a:solidFill>
                  <a:schemeClr val="accent2"/>
                </a:solidFill>
                <a:latin typeface="Calibri" pitchFamily="34" charset="0"/>
              </a:rPr>
              <a:t>poles</a:t>
            </a:r>
            <a:r>
              <a:rPr lang="hu-HU" sz="1600" dirty="0">
                <a:solidFill>
                  <a:schemeClr val="accent2"/>
                </a:solidFill>
                <a:latin typeface="Calibri" pitchFamily="34" charset="0"/>
              </a:rPr>
              <a:t> </a:t>
            </a:r>
            <a:r>
              <a:rPr lang="hu-HU" sz="1600" dirty="0" err="1">
                <a:solidFill>
                  <a:schemeClr val="accent2"/>
                </a:solidFill>
                <a:latin typeface="Calibri" pitchFamily="34" charset="0"/>
              </a:rPr>
              <a:t>are</a:t>
            </a:r>
            <a:r>
              <a:rPr lang="hu-HU" sz="1600" dirty="0">
                <a:solidFill>
                  <a:schemeClr val="accent2"/>
                </a:solidFill>
                <a:latin typeface="Calibri" pitchFamily="34" charset="0"/>
              </a:rPr>
              <a:t> </a:t>
            </a:r>
            <a:r>
              <a:rPr lang="hu-HU" sz="1600" dirty="0" err="1">
                <a:solidFill>
                  <a:schemeClr val="accent2"/>
                </a:solidFill>
                <a:latin typeface="Calibri" pitchFamily="34" charset="0"/>
              </a:rPr>
              <a:t>essentially</a:t>
            </a:r>
            <a:r>
              <a:rPr lang="hu-HU" sz="1600" dirty="0">
                <a:solidFill>
                  <a:schemeClr val="accent2"/>
                </a:solidFill>
                <a:latin typeface="Calibri" pitchFamily="34" charset="0"/>
              </a:rPr>
              <a:t> uniform </a:t>
            </a:r>
            <a:r>
              <a:rPr lang="hu-HU" sz="1600" dirty="0" err="1">
                <a:solidFill>
                  <a:schemeClr val="accent2"/>
                </a:solidFill>
                <a:latin typeface="Calibri" pitchFamily="34" charset="0"/>
              </a:rPr>
              <a:t>along</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length</a:t>
            </a:r>
            <a:r>
              <a:rPr lang="hu-HU" sz="1600" dirty="0">
                <a:solidFill>
                  <a:schemeClr val="accent2"/>
                </a:solidFill>
                <a:latin typeface="Calibri" pitchFamily="34" charset="0"/>
              </a:rPr>
              <a:t> of </a:t>
            </a:r>
            <a:r>
              <a:rPr lang="hu-HU" sz="1600" dirty="0" err="1">
                <a:solidFill>
                  <a:schemeClr val="accent2"/>
                </a:solidFill>
                <a:latin typeface="Calibri" pitchFamily="34" charset="0"/>
              </a:rPr>
              <a:t>the</a:t>
            </a:r>
            <a:r>
              <a:rPr lang="hu-HU" sz="1600" dirty="0">
                <a:solidFill>
                  <a:schemeClr val="accent2"/>
                </a:solidFill>
                <a:latin typeface="Calibri" pitchFamily="34" charset="0"/>
              </a:rPr>
              <a:t> AP </a:t>
            </a:r>
            <a:r>
              <a:rPr lang="hu-HU" sz="1600" dirty="0" err="1">
                <a:solidFill>
                  <a:schemeClr val="accent2"/>
                </a:solidFill>
                <a:latin typeface="Calibri" pitchFamily="34" charset="0"/>
              </a:rPr>
              <a:t>axis</a:t>
            </a:r>
            <a:r>
              <a:rPr lang="hu-HU" sz="1600" dirty="0">
                <a:solidFill>
                  <a:schemeClr val="accent2"/>
                </a:solidFill>
                <a:latin typeface="Calibri" pitchFamily="34" charset="0"/>
              </a:rPr>
              <a:t>, </a:t>
            </a:r>
            <a:r>
              <a:rPr lang="hu-HU" sz="1600" dirty="0" err="1">
                <a:solidFill>
                  <a:schemeClr val="accent2"/>
                </a:solidFill>
                <a:latin typeface="Calibri" pitchFamily="34" charset="0"/>
              </a:rPr>
              <a:t>yet</a:t>
            </a:r>
            <a:r>
              <a:rPr lang="hu-HU" sz="1600" dirty="0">
                <a:solidFill>
                  <a:schemeClr val="accent2"/>
                </a:solidFill>
                <a:latin typeface="Calibri" pitchFamily="34" charset="0"/>
              </a:rPr>
              <a:t> </a:t>
            </a:r>
            <a:r>
              <a:rPr lang="hu-HU" sz="1600" dirty="0" err="1">
                <a:solidFill>
                  <a:schemeClr val="accent2"/>
                </a:solidFill>
                <a:latin typeface="Calibri" pitchFamily="34" charset="0"/>
              </a:rPr>
              <a:t>they</a:t>
            </a:r>
            <a:r>
              <a:rPr lang="hu-HU" sz="1600" dirty="0">
                <a:solidFill>
                  <a:schemeClr val="accent2"/>
                </a:solidFill>
                <a:latin typeface="Calibri" pitchFamily="34" charset="0"/>
              </a:rPr>
              <a:t> </a:t>
            </a:r>
            <a:r>
              <a:rPr lang="hu-HU" sz="1600" dirty="0" err="1">
                <a:solidFill>
                  <a:schemeClr val="accent2"/>
                </a:solidFill>
                <a:latin typeface="Calibri" pitchFamily="34" charset="0"/>
              </a:rPr>
              <a:t>induce</a:t>
            </a:r>
            <a:r>
              <a:rPr lang="hu-HU" sz="1600" dirty="0">
                <a:solidFill>
                  <a:schemeClr val="accent2"/>
                </a:solidFill>
                <a:latin typeface="Calibri" pitchFamily="34" charset="0"/>
              </a:rPr>
              <a:t> </a:t>
            </a:r>
            <a:r>
              <a:rPr lang="hu-HU" sz="1600" dirty="0" err="1">
                <a:solidFill>
                  <a:schemeClr val="accent2"/>
                </a:solidFill>
                <a:latin typeface="Calibri" pitchFamily="34" charset="0"/>
              </a:rPr>
              <a:t>different</a:t>
            </a:r>
            <a:r>
              <a:rPr lang="hu-HU" sz="1600" dirty="0">
                <a:solidFill>
                  <a:schemeClr val="accent2"/>
                </a:solidFill>
                <a:latin typeface="Calibri" pitchFamily="34" charset="0"/>
              </a:rPr>
              <a:t> </a:t>
            </a:r>
            <a:r>
              <a:rPr lang="hu-HU" sz="1600" dirty="0" err="1">
                <a:solidFill>
                  <a:schemeClr val="accent2"/>
                </a:solidFill>
                <a:latin typeface="Calibri" pitchFamily="34" charset="0"/>
              </a:rPr>
              <a:t>cell</a:t>
            </a:r>
            <a:r>
              <a:rPr lang="hu-HU" sz="1600" dirty="0">
                <a:solidFill>
                  <a:schemeClr val="accent2"/>
                </a:solidFill>
                <a:latin typeface="Calibri" pitchFamily="34" charset="0"/>
              </a:rPr>
              <a:t> </a:t>
            </a:r>
            <a:r>
              <a:rPr lang="hu-HU" sz="1600" dirty="0" err="1">
                <a:solidFill>
                  <a:schemeClr val="accent2"/>
                </a:solidFill>
                <a:latin typeface="Calibri" pitchFamily="34" charset="0"/>
              </a:rPr>
              <a:t>types</a:t>
            </a:r>
            <a:r>
              <a:rPr lang="hu-HU" sz="1600" dirty="0">
                <a:solidFill>
                  <a:schemeClr val="accent2"/>
                </a:solidFill>
                <a:latin typeface="Calibri" pitchFamily="34" charset="0"/>
              </a:rPr>
              <a:t> </a:t>
            </a:r>
            <a:r>
              <a:rPr lang="hu-HU" sz="1600" dirty="0" err="1">
                <a:solidFill>
                  <a:schemeClr val="accent2"/>
                </a:solidFill>
                <a:latin typeface="Calibri" pitchFamily="34" charset="0"/>
              </a:rPr>
              <a:t>at</a:t>
            </a:r>
            <a:r>
              <a:rPr lang="hu-HU" sz="1600" dirty="0">
                <a:solidFill>
                  <a:schemeClr val="accent2"/>
                </a:solidFill>
                <a:latin typeface="Calibri" pitchFamily="34" charset="0"/>
              </a:rPr>
              <a:t> </a:t>
            </a:r>
            <a:r>
              <a:rPr lang="hu-HU" sz="1600" dirty="0" err="1">
                <a:solidFill>
                  <a:schemeClr val="accent2"/>
                </a:solidFill>
                <a:latin typeface="Calibri" pitchFamily="34" charset="0"/>
              </a:rPr>
              <a:t>different</a:t>
            </a:r>
            <a:r>
              <a:rPr lang="hu-HU" sz="1600" dirty="0">
                <a:solidFill>
                  <a:schemeClr val="accent2"/>
                </a:solidFill>
                <a:latin typeface="Calibri" pitchFamily="34" charset="0"/>
              </a:rPr>
              <a:t> </a:t>
            </a:r>
            <a:r>
              <a:rPr lang="hu-HU" sz="1600" dirty="0" err="1">
                <a:solidFill>
                  <a:schemeClr val="accent2"/>
                </a:solidFill>
                <a:latin typeface="Calibri" pitchFamily="34" charset="0"/>
              </a:rPr>
              <a:t>AP</a:t>
            </a:r>
            <a:r>
              <a:rPr lang="hu-HU" sz="1600" dirty="0">
                <a:solidFill>
                  <a:schemeClr val="accent2"/>
                </a:solidFill>
                <a:latin typeface="Calibri" pitchFamily="34" charset="0"/>
              </a:rPr>
              <a:t> </a:t>
            </a:r>
            <a:r>
              <a:rPr lang="hu-HU" sz="1600" dirty="0" err="1">
                <a:solidFill>
                  <a:schemeClr val="accent2"/>
                </a:solidFill>
                <a:latin typeface="Calibri" pitchFamily="34" charset="0"/>
              </a:rPr>
              <a:t>positions</a:t>
            </a:r>
            <a:r>
              <a:rPr lang="hu-HU" sz="1600" dirty="0">
                <a:solidFill>
                  <a:schemeClr val="accent2"/>
                </a:solidFill>
                <a:latin typeface="Calibri" pitchFamily="34" charset="0"/>
              </a:rPr>
              <a:t>. </a:t>
            </a:r>
            <a:r>
              <a:rPr lang="hu-HU" sz="1600" dirty="0" err="1">
                <a:solidFill>
                  <a:schemeClr val="accent2"/>
                </a:solidFill>
                <a:latin typeface="Calibri" pitchFamily="34" charset="0"/>
              </a:rPr>
              <a:t>For</a:t>
            </a:r>
            <a:r>
              <a:rPr lang="hu-HU" sz="1600" dirty="0">
                <a:solidFill>
                  <a:schemeClr val="accent2"/>
                </a:solidFill>
                <a:latin typeface="Calibri" pitchFamily="34" charset="0"/>
              </a:rPr>
              <a:t> </a:t>
            </a:r>
            <a:r>
              <a:rPr lang="hu-HU" sz="1600" dirty="0" err="1">
                <a:solidFill>
                  <a:schemeClr val="accent2"/>
                </a:solidFill>
                <a:latin typeface="Calibri" pitchFamily="34" charset="0"/>
              </a:rPr>
              <a:t>example</a:t>
            </a:r>
            <a:r>
              <a:rPr lang="hu-HU" sz="1600" dirty="0">
                <a:solidFill>
                  <a:schemeClr val="accent2"/>
                </a:solidFill>
                <a:latin typeface="Calibri" pitchFamily="34" charset="0"/>
              </a:rPr>
              <a:t>, </a:t>
            </a:r>
            <a:r>
              <a:rPr lang="hu-HU" sz="1600" dirty="0" err="1">
                <a:solidFill>
                  <a:schemeClr val="accent2"/>
                </a:solidFill>
                <a:latin typeface="Calibri" pitchFamily="34" charset="0"/>
              </a:rPr>
              <a:t>Shh</a:t>
            </a:r>
            <a:r>
              <a:rPr lang="hu-HU" sz="1600" dirty="0">
                <a:solidFill>
                  <a:schemeClr val="accent2"/>
                </a:solidFill>
                <a:latin typeface="Calibri" pitchFamily="34" charset="0"/>
              </a:rPr>
              <a:t> </a:t>
            </a:r>
            <a:r>
              <a:rPr lang="hu-HU" sz="1600" dirty="0" err="1">
                <a:solidFill>
                  <a:schemeClr val="accent2"/>
                </a:solidFill>
                <a:latin typeface="Calibri" pitchFamily="34" charset="0"/>
              </a:rPr>
              <a:t>from</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midbrain</a:t>
            </a:r>
            <a:r>
              <a:rPr lang="hu-HU" sz="1600" dirty="0">
                <a:solidFill>
                  <a:schemeClr val="accent2"/>
                </a:solidFill>
                <a:latin typeface="Calibri" pitchFamily="34" charset="0"/>
              </a:rPr>
              <a:t> </a:t>
            </a:r>
            <a:r>
              <a:rPr lang="hu-HU" sz="1600" dirty="0" err="1">
                <a:solidFill>
                  <a:schemeClr val="accent2"/>
                </a:solidFill>
                <a:latin typeface="Calibri" pitchFamily="34" charset="0"/>
              </a:rPr>
              <a:t>floor</a:t>
            </a:r>
            <a:r>
              <a:rPr lang="hu-HU" sz="1600" dirty="0">
                <a:solidFill>
                  <a:schemeClr val="accent2"/>
                </a:solidFill>
                <a:latin typeface="Calibri" pitchFamily="34" charset="0"/>
              </a:rPr>
              <a:t> </a:t>
            </a:r>
            <a:r>
              <a:rPr lang="hu-HU" sz="1600" dirty="0" err="1">
                <a:solidFill>
                  <a:schemeClr val="accent2"/>
                </a:solidFill>
                <a:latin typeface="Calibri" pitchFamily="34" charset="0"/>
              </a:rPr>
              <a:t>plate</a:t>
            </a:r>
            <a:r>
              <a:rPr lang="hu-HU" sz="1600" dirty="0">
                <a:solidFill>
                  <a:schemeClr val="accent2"/>
                </a:solidFill>
                <a:latin typeface="Calibri" pitchFamily="34" charset="0"/>
              </a:rPr>
              <a:t> </a:t>
            </a:r>
            <a:r>
              <a:rPr lang="hu-HU" sz="1600" dirty="0" err="1">
                <a:solidFill>
                  <a:schemeClr val="accent2"/>
                </a:solidFill>
                <a:latin typeface="Calibri" pitchFamily="34" charset="0"/>
              </a:rPr>
              <a:t>induces</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formation</a:t>
            </a:r>
            <a:r>
              <a:rPr lang="hu-HU" sz="1600" dirty="0">
                <a:solidFill>
                  <a:schemeClr val="accent2"/>
                </a:solidFill>
                <a:latin typeface="Calibri" pitchFamily="34" charset="0"/>
              </a:rPr>
              <a:t> of </a:t>
            </a:r>
            <a:r>
              <a:rPr lang="hu-HU" sz="1600" dirty="0" err="1">
                <a:solidFill>
                  <a:schemeClr val="accent2"/>
                </a:solidFill>
                <a:latin typeface="Calibri" pitchFamily="34" charset="0"/>
              </a:rPr>
              <a:t>oculomotor</a:t>
            </a:r>
            <a:r>
              <a:rPr lang="hu-HU" sz="1600" dirty="0">
                <a:solidFill>
                  <a:schemeClr val="accent2"/>
                </a:solidFill>
                <a:latin typeface="Calibri" pitchFamily="34" charset="0"/>
              </a:rPr>
              <a:t> </a:t>
            </a:r>
            <a:r>
              <a:rPr lang="hu-HU" sz="1600" dirty="0" err="1">
                <a:solidFill>
                  <a:schemeClr val="accent2"/>
                </a:solidFill>
                <a:latin typeface="Calibri" pitchFamily="34" charset="0"/>
              </a:rPr>
              <a:t>neurons</a:t>
            </a:r>
            <a:r>
              <a:rPr lang="hu-HU" sz="1600" dirty="0">
                <a:solidFill>
                  <a:schemeClr val="accent2"/>
                </a:solidFill>
                <a:latin typeface="Calibri" pitchFamily="34" charset="0"/>
              </a:rPr>
              <a:t> </a:t>
            </a:r>
            <a:r>
              <a:rPr lang="hu-HU" sz="1600" dirty="0" err="1">
                <a:solidFill>
                  <a:schemeClr val="accent2"/>
                </a:solidFill>
                <a:latin typeface="Calibri" pitchFamily="34" charset="0"/>
              </a:rPr>
              <a:t>at</a:t>
            </a:r>
            <a:r>
              <a:rPr lang="hu-HU" sz="1600" dirty="0">
                <a:solidFill>
                  <a:schemeClr val="accent2"/>
                </a:solidFill>
                <a:latin typeface="Calibri" pitchFamily="34" charset="0"/>
              </a:rPr>
              <a:t> </a:t>
            </a:r>
            <a:r>
              <a:rPr lang="hu-HU" sz="1600" dirty="0" err="1">
                <a:solidFill>
                  <a:schemeClr val="accent2"/>
                </a:solidFill>
                <a:latin typeface="Calibri" pitchFamily="34" charset="0"/>
              </a:rPr>
              <a:t>one</a:t>
            </a:r>
            <a:r>
              <a:rPr lang="hu-HU" sz="1600" dirty="0">
                <a:solidFill>
                  <a:schemeClr val="accent2"/>
                </a:solidFill>
                <a:latin typeface="Calibri" pitchFamily="34" charset="0"/>
              </a:rPr>
              <a:t> AP </a:t>
            </a:r>
            <a:r>
              <a:rPr lang="hu-HU" sz="1600" dirty="0" err="1">
                <a:solidFill>
                  <a:schemeClr val="accent2"/>
                </a:solidFill>
                <a:latin typeface="Calibri" pitchFamily="34" charset="0"/>
              </a:rPr>
              <a:t>position</a:t>
            </a:r>
            <a:r>
              <a:rPr lang="hu-HU" sz="1600" dirty="0">
                <a:solidFill>
                  <a:schemeClr val="accent2"/>
                </a:solidFill>
                <a:latin typeface="Calibri" pitchFamily="34" charset="0"/>
              </a:rPr>
              <a:t> and </a:t>
            </a:r>
            <a:r>
              <a:rPr lang="hu-HU" sz="1600" dirty="0" err="1">
                <a:solidFill>
                  <a:schemeClr val="accent2"/>
                </a:solidFill>
                <a:latin typeface="Calibri" pitchFamily="34" charset="0"/>
              </a:rPr>
              <a:t>dopaminergic</a:t>
            </a:r>
            <a:r>
              <a:rPr lang="hu-HU" sz="1600" dirty="0">
                <a:solidFill>
                  <a:schemeClr val="accent2"/>
                </a:solidFill>
                <a:latin typeface="Calibri" pitchFamily="34" charset="0"/>
              </a:rPr>
              <a:t> </a:t>
            </a:r>
            <a:r>
              <a:rPr lang="hu-HU" sz="1600" dirty="0" err="1">
                <a:solidFill>
                  <a:schemeClr val="accent2"/>
                </a:solidFill>
                <a:latin typeface="Calibri" pitchFamily="34" charset="0"/>
              </a:rPr>
              <a:t>neurons</a:t>
            </a:r>
            <a:r>
              <a:rPr lang="hu-HU" sz="1600" dirty="0">
                <a:solidFill>
                  <a:schemeClr val="accent2"/>
                </a:solidFill>
                <a:latin typeface="Calibri" pitchFamily="34" charset="0"/>
              </a:rPr>
              <a:t> of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substantia</a:t>
            </a:r>
            <a:r>
              <a:rPr lang="hu-HU" sz="1600" dirty="0">
                <a:solidFill>
                  <a:schemeClr val="accent2"/>
                </a:solidFill>
                <a:latin typeface="Calibri" pitchFamily="34" charset="0"/>
              </a:rPr>
              <a:t> </a:t>
            </a:r>
            <a:r>
              <a:rPr lang="hu-HU" sz="1600" dirty="0" err="1">
                <a:solidFill>
                  <a:schemeClr val="accent2"/>
                </a:solidFill>
                <a:latin typeface="Calibri" pitchFamily="34" charset="0"/>
              </a:rPr>
              <a:t>nigra</a:t>
            </a:r>
            <a:r>
              <a:rPr lang="hu-HU" sz="1600" dirty="0">
                <a:solidFill>
                  <a:schemeClr val="accent2"/>
                </a:solidFill>
                <a:latin typeface="Calibri" pitchFamily="34" charset="0"/>
              </a:rPr>
              <a:t> </a:t>
            </a:r>
            <a:r>
              <a:rPr lang="hu-HU" sz="1600" dirty="0" err="1">
                <a:solidFill>
                  <a:schemeClr val="accent2"/>
                </a:solidFill>
                <a:latin typeface="Calibri" pitchFamily="34" charset="0"/>
              </a:rPr>
              <a:t>at</a:t>
            </a:r>
            <a:r>
              <a:rPr lang="hu-HU" sz="1600" dirty="0">
                <a:solidFill>
                  <a:schemeClr val="accent2"/>
                </a:solidFill>
                <a:latin typeface="Calibri" pitchFamily="34" charset="0"/>
              </a:rPr>
              <a:t> </a:t>
            </a:r>
            <a:r>
              <a:rPr lang="hu-HU" sz="1600" dirty="0" err="1">
                <a:solidFill>
                  <a:schemeClr val="accent2"/>
                </a:solidFill>
                <a:latin typeface="Calibri" pitchFamily="34" charset="0"/>
              </a:rPr>
              <a:t>another</a:t>
            </a:r>
            <a:r>
              <a:rPr lang="hu-HU" sz="1600" dirty="0">
                <a:solidFill>
                  <a:schemeClr val="accent2"/>
                </a:solidFill>
                <a:latin typeface="Calibri" pitchFamily="34" charset="0"/>
              </a:rPr>
              <a:t> AP </a:t>
            </a:r>
            <a:r>
              <a:rPr lang="hu-HU" sz="1600" dirty="0" err="1">
                <a:solidFill>
                  <a:schemeClr val="accent2"/>
                </a:solidFill>
                <a:latin typeface="Calibri" pitchFamily="34" charset="0"/>
              </a:rPr>
              <a:t>position</a:t>
            </a:r>
            <a:r>
              <a:rPr lang="hu-HU" sz="1600" dirty="0">
                <a:solidFill>
                  <a:schemeClr val="accent2"/>
                </a:solidFill>
                <a:latin typeface="Calibri" pitchFamily="34" charset="0"/>
              </a:rPr>
              <a:t>. </a:t>
            </a:r>
            <a:r>
              <a:rPr lang="hu-HU" sz="1600" dirty="0" err="1">
                <a:solidFill>
                  <a:schemeClr val="accent2"/>
                </a:solidFill>
                <a:latin typeface="Calibri" pitchFamily="34" charset="0"/>
              </a:rPr>
              <a:t>One</a:t>
            </a:r>
            <a:r>
              <a:rPr lang="hu-HU" sz="1600" dirty="0">
                <a:solidFill>
                  <a:schemeClr val="accent2"/>
                </a:solidFill>
                <a:latin typeface="Calibri" pitchFamily="34" charset="0"/>
              </a:rPr>
              <a:t> </a:t>
            </a:r>
            <a:r>
              <a:rPr lang="hu-HU" sz="1600" dirty="0" err="1">
                <a:solidFill>
                  <a:schemeClr val="accent2"/>
                </a:solidFill>
                <a:latin typeface="Calibri" pitchFamily="34" charset="0"/>
              </a:rPr>
              <a:t>explanation</a:t>
            </a:r>
            <a:r>
              <a:rPr lang="hu-HU" sz="1600" dirty="0">
                <a:solidFill>
                  <a:schemeClr val="accent2"/>
                </a:solidFill>
                <a:latin typeface="Calibri" pitchFamily="34" charset="0"/>
              </a:rPr>
              <a:t> is </a:t>
            </a:r>
            <a:r>
              <a:rPr lang="hu-HU" sz="1600" dirty="0" err="1">
                <a:solidFill>
                  <a:schemeClr val="accent2"/>
                </a:solidFill>
                <a:latin typeface="Calibri" pitchFamily="34" charset="0"/>
              </a:rPr>
              <a:t>that</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uniform </a:t>
            </a:r>
            <a:r>
              <a:rPr lang="hu-HU" sz="1600" dirty="0" err="1">
                <a:solidFill>
                  <a:schemeClr val="accent2"/>
                </a:solidFill>
                <a:latin typeface="Calibri" pitchFamily="34" charset="0"/>
              </a:rPr>
              <a:t>ventral</a:t>
            </a:r>
            <a:r>
              <a:rPr lang="hu-HU" sz="1600" dirty="0">
                <a:solidFill>
                  <a:schemeClr val="accent2"/>
                </a:solidFill>
                <a:latin typeface="Calibri" pitchFamily="34" charset="0"/>
              </a:rPr>
              <a:t> </a:t>
            </a:r>
            <a:r>
              <a:rPr lang="hu-HU" sz="1600" dirty="0" err="1">
                <a:solidFill>
                  <a:schemeClr val="accent2"/>
                </a:solidFill>
                <a:latin typeface="Calibri" pitchFamily="34" charset="0"/>
              </a:rPr>
              <a:t>signal</a:t>
            </a:r>
            <a:r>
              <a:rPr lang="hu-HU" sz="1600" dirty="0">
                <a:solidFill>
                  <a:schemeClr val="accent2"/>
                </a:solidFill>
                <a:latin typeface="Calibri" pitchFamily="34" charset="0"/>
              </a:rPr>
              <a:t> </a:t>
            </a:r>
            <a:r>
              <a:rPr lang="hu-HU" sz="1600" dirty="0" err="1">
                <a:solidFill>
                  <a:schemeClr val="accent2"/>
                </a:solidFill>
                <a:latin typeface="Calibri" pitchFamily="34" charset="0"/>
              </a:rPr>
              <a:t>in</a:t>
            </a:r>
            <a:r>
              <a:rPr lang="hu-HU" sz="1600" dirty="0">
                <a:solidFill>
                  <a:schemeClr val="accent2"/>
                </a:solidFill>
                <a:latin typeface="Calibri" pitchFamily="34" charset="0"/>
              </a:rPr>
              <a:t> </a:t>
            </a:r>
            <a:r>
              <a:rPr lang="hu-HU" sz="1600" dirty="0" err="1">
                <a:solidFill>
                  <a:schemeClr val="accent2"/>
                </a:solidFill>
                <a:latin typeface="Calibri" pitchFamily="34" charset="0"/>
              </a:rPr>
              <a:t>this</a:t>
            </a:r>
            <a:r>
              <a:rPr lang="hu-HU" sz="1600" dirty="0">
                <a:solidFill>
                  <a:schemeClr val="accent2"/>
                </a:solidFill>
                <a:latin typeface="Calibri" pitchFamily="34" charset="0"/>
              </a:rPr>
              <a:t> </a:t>
            </a:r>
            <a:r>
              <a:rPr lang="hu-HU" sz="1600" dirty="0" err="1">
                <a:solidFill>
                  <a:schemeClr val="accent2"/>
                </a:solidFill>
                <a:latin typeface="Calibri" pitchFamily="34" charset="0"/>
              </a:rPr>
              <a:t>case</a:t>
            </a:r>
            <a:r>
              <a:rPr lang="hu-HU" sz="1600" dirty="0">
                <a:solidFill>
                  <a:schemeClr val="accent2"/>
                </a:solidFill>
                <a:latin typeface="Calibri" pitchFamily="34" charset="0"/>
              </a:rPr>
              <a:t> </a:t>
            </a:r>
            <a:r>
              <a:rPr lang="hu-HU" sz="1600" dirty="0" err="1">
                <a:solidFill>
                  <a:schemeClr val="accent2"/>
                </a:solidFill>
                <a:latin typeface="Calibri" pitchFamily="34" charset="0"/>
              </a:rPr>
              <a:t>acts</a:t>
            </a:r>
            <a:r>
              <a:rPr lang="hu-HU" sz="1600" dirty="0">
                <a:solidFill>
                  <a:schemeClr val="accent2"/>
                </a:solidFill>
                <a:latin typeface="Calibri" pitchFamily="34" charset="0"/>
              </a:rPr>
              <a:t> </a:t>
            </a:r>
            <a:r>
              <a:rPr lang="hu-HU" sz="1600" dirty="0" err="1">
                <a:solidFill>
                  <a:schemeClr val="accent2"/>
                </a:solidFill>
                <a:latin typeface="Calibri" pitchFamily="34" charset="0"/>
              </a:rPr>
              <a:t>on</a:t>
            </a:r>
            <a:r>
              <a:rPr lang="hu-HU" sz="1600" dirty="0">
                <a:solidFill>
                  <a:schemeClr val="accent2"/>
                </a:solidFill>
                <a:latin typeface="Calibri" pitchFamily="34" charset="0"/>
              </a:rPr>
              <a:t> a </a:t>
            </a:r>
            <a:r>
              <a:rPr lang="hu-HU" sz="1600" dirty="0" err="1">
                <a:solidFill>
                  <a:schemeClr val="accent2"/>
                </a:solidFill>
                <a:latin typeface="Calibri" pitchFamily="34" charset="0"/>
              </a:rPr>
              <a:t>preexisting</a:t>
            </a:r>
            <a:r>
              <a:rPr lang="hu-HU" sz="1600" dirty="0">
                <a:solidFill>
                  <a:schemeClr val="accent2"/>
                </a:solidFill>
                <a:latin typeface="Calibri" pitchFamily="34" charset="0"/>
              </a:rPr>
              <a:t> </a:t>
            </a:r>
            <a:r>
              <a:rPr lang="hu-HU" sz="1600" dirty="0" err="1">
                <a:solidFill>
                  <a:schemeClr val="accent2"/>
                </a:solidFill>
                <a:latin typeface="Calibri" pitchFamily="34" charset="0"/>
              </a:rPr>
              <a:t>bias</a:t>
            </a:r>
            <a:r>
              <a:rPr lang="hu-HU" sz="1600" dirty="0">
                <a:solidFill>
                  <a:schemeClr val="accent2"/>
                </a:solidFill>
                <a:latin typeface="Calibri" pitchFamily="34" charset="0"/>
              </a:rPr>
              <a:t>, </a:t>
            </a:r>
            <a:r>
              <a:rPr lang="hu-HU" sz="1600" dirty="0" err="1">
                <a:solidFill>
                  <a:schemeClr val="accent2"/>
                </a:solidFill>
                <a:latin typeface="Calibri" pitchFamily="34" charset="0"/>
              </a:rPr>
              <a:t>or</a:t>
            </a:r>
            <a:r>
              <a:rPr lang="hu-HU" sz="1600" dirty="0">
                <a:solidFill>
                  <a:schemeClr val="accent2"/>
                </a:solidFill>
                <a:latin typeface="Calibri" pitchFamily="34" charset="0"/>
              </a:rPr>
              <a:t> </a:t>
            </a:r>
            <a:r>
              <a:rPr lang="hu-HU" sz="1600" dirty="0" err="1">
                <a:solidFill>
                  <a:schemeClr val="accent2"/>
                </a:solidFill>
                <a:latin typeface="Calibri" pitchFamily="34" charset="0"/>
              </a:rPr>
              <a:t>competence</a:t>
            </a:r>
            <a:r>
              <a:rPr lang="hu-HU" sz="1600" dirty="0">
                <a:solidFill>
                  <a:schemeClr val="accent2"/>
                </a:solidFill>
                <a:latin typeface="Calibri" pitchFamily="34" charset="0"/>
              </a:rPr>
              <a:t>, of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receiving</a:t>
            </a:r>
            <a:r>
              <a:rPr lang="hu-HU" sz="1600" dirty="0">
                <a:solidFill>
                  <a:schemeClr val="accent2"/>
                </a:solidFill>
                <a:latin typeface="Calibri" pitchFamily="34" charset="0"/>
              </a:rPr>
              <a:t> </a:t>
            </a:r>
            <a:r>
              <a:rPr lang="hu-HU" sz="1600" dirty="0" err="1">
                <a:solidFill>
                  <a:schemeClr val="accent2"/>
                </a:solidFill>
                <a:latin typeface="Calibri" pitchFamily="34" charset="0"/>
              </a:rPr>
              <a:t>cells</a:t>
            </a:r>
            <a:r>
              <a:rPr lang="hu-HU" sz="1600" dirty="0">
                <a:solidFill>
                  <a:schemeClr val="accent2"/>
                </a:solidFill>
                <a:latin typeface="Calibri" pitchFamily="34" charset="0"/>
              </a:rPr>
              <a:t> </a:t>
            </a:r>
            <a:r>
              <a:rPr lang="hu-HU" sz="1600" dirty="0" err="1">
                <a:solidFill>
                  <a:schemeClr val="accent2"/>
                </a:solidFill>
                <a:latin typeface="Calibri" pitchFamily="34" charset="0"/>
              </a:rPr>
              <a:t>that</a:t>
            </a:r>
            <a:r>
              <a:rPr lang="hu-HU" sz="1600" dirty="0">
                <a:solidFill>
                  <a:schemeClr val="accent2"/>
                </a:solidFill>
                <a:latin typeface="Calibri" pitchFamily="34" charset="0"/>
              </a:rPr>
              <a:t> is </a:t>
            </a:r>
            <a:r>
              <a:rPr lang="hu-HU" sz="1600" dirty="0" err="1">
                <a:solidFill>
                  <a:schemeClr val="accent2"/>
                </a:solidFill>
                <a:latin typeface="Calibri" pitchFamily="34" charset="0"/>
              </a:rPr>
              <a:t>conferred</a:t>
            </a:r>
            <a:r>
              <a:rPr lang="hu-HU" sz="1600" dirty="0">
                <a:solidFill>
                  <a:schemeClr val="accent2"/>
                </a:solidFill>
                <a:latin typeface="Calibri" pitchFamily="34" charset="0"/>
              </a:rPr>
              <a:t> </a:t>
            </a:r>
            <a:r>
              <a:rPr lang="hu-HU" sz="1600" dirty="0" err="1">
                <a:solidFill>
                  <a:schemeClr val="accent2"/>
                </a:solidFill>
                <a:latin typeface="Calibri" pitchFamily="34" charset="0"/>
              </a:rPr>
              <a:t>during</a:t>
            </a:r>
            <a:r>
              <a:rPr lang="hu-HU" sz="1600" dirty="0">
                <a:solidFill>
                  <a:schemeClr val="accent2"/>
                </a:solidFill>
                <a:latin typeface="Calibri" pitchFamily="34" charset="0"/>
              </a:rPr>
              <a:t> </a:t>
            </a:r>
            <a:r>
              <a:rPr lang="hu-HU" sz="1600" dirty="0" err="1">
                <a:solidFill>
                  <a:schemeClr val="accent2"/>
                </a:solidFill>
                <a:latin typeface="Calibri" pitchFamily="34" charset="0"/>
              </a:rPr>
              <a:t>patterning</a:t>
            </a:r>
            <a:r>
              <a:rPr lang="hu-HU" sz="1600" dirty="0">
                <a:solidFill>
                  <a:schemeClr val="accent2"/>
                </a:solidFill>
                <a:latin typeface="Calibri" pitchFamily="34" charset="0"/>
              </a:rPr>
              <a:t> of </a:t>
            </a:r>
            <a:r>
              <a:rPr lang="hu-HU" sz="1600" dirty="0" err="1">
                <a:solidFill>
                  <a:schemeClr val="accent2"/>
                </a:solidFill>
                <a:latin typeface="Calibri" pitchFamily="34" charset="0"/>
              </a:rPr>
              <a:t>the</a:t>
            </a:r>
            <a:r>
              <a:rPr lang="hu-HU" sz="1600" dirty="0">
                <a:solidFill>
                  <a:schemeClr val="accent2"/>
                </a:solidFill>
                <a:latin typeface="Calibri" pitchFamily="34" charset="0"/>
              </a:rPr>
              <a:t> AP </a:t>
            </a:r>
            <a:r>
              <a:rPr lang="hu-HU" sz="1600" dirty="0" err="1">
                <a:solidFill>
                  <a:schemeClr val="accent2"/>
                </a:solidFill>
                <a:latin typeface="Calibri" pitchFamily="34" charset="0"/>
              </a:rPr>
              <a:t>axis</a:t>
            </a:r>
            <a:r>
              <a:rPr lang="hu-HU" sz="1600" dirty="0">
                <a:solidFill>
                  <a:schemeClr val="accent2"/>
                </a:solidFill>
                <a:latin typeface="Calibri" pitchFamily="34" charset="0"/>
              </a:rPr>
              <a:t>. </a:t>
            </a:r>
          </a:p>
          <a:p>
            <a:pPr marL="342900" indent="-342900" algn="just" eaLnBrk="0" hangingPunct="0"/>
            <a:endParaRPr lang="hu-HU" sz="1600" dirty="0">
              <a:solidFill>
                <a:schemeClr val="accent2"/>
              </a:solidFill>
              <a:latin typeface="Calibri" pitchFamily="34" charset="0"/>
            </a:endParaRPr>
          </a:p>
          <a:p>
            <a:pPr marL="342900" indent="-342900" algn="just" eaLnBrk="0" hangingPunct="0"/>
            <a:r>
              <a:rPr lang="hu-HU" sz="1600" dirty="0" err="1">
                <a:solidFill>
                  <a:schemeClr val="accent2"/>
                </a:solidFill>
                <a:latin typeface="Calibri" pitchFamily="34" charset="0"/>
              </a:rPr>
              <a:t>Having</a:t>
            </a:r>
            <a:r>
              <a:rPr lang="hu-HU" sz="1600" dirty="0">
                <a:solidFill>
                  <a:schemeClr val="accent2"/>
                </a:solidFill>
                <a:latin typeface="Calibri" pitchFamily="34" charset="0"/>
              </a:rPr>
              <a:t> </a:t>
            </a:r>
            <a:r>
              <a:rPr lang="hu-HU" sz="1600" dirty="0" err="1">
                <a:solidFill>
                  <a:schemeClr val="accent2"/>
                </a:solidFill>
                <a:latin typeface="Calibri" pitchFamily="34" charset="0"/>
              </a:rPr>
              <a:t>achieved</a:t>
            </a:r>
            <a:r>
              <a:rPr lang="hu-HU" sz="1600" dirty="0">
                <a:solidFill>
                  <a:schemeClr val="accent2"/>
                </a:solidFill>
                <a:latin typeface="Calibri" pitchFamily="34" charset="0"/>
              </a:rPr>
              <a:t> a </a:t>
            </a:r>
            <a:r>
              <a:rPr lang="hu-HU" sz="1600" dirty="0" err="1">
                <a:solidFill>
                  <a:schemeClr val="accent2"/>
                </a:solidFill>
                <a:latin typeface="Calibri" pitchFamily="34" charset="0"/>
              </a:rPr>
              <a:t>correct</a:t>
            </a:r>
            <a:r>
              <a:rPr lang="hu-HU" sz="1600" dirty="0">
                <a:solidFill>
                  <a:schemeClr val="accent2"/>
                </a:solidFill>
                <a:latin typeface="Calibri" pitchFamily="34" charset="0"/>
              </a:rPr>
              <a:t> </a:t>
            </a:r>
            <a:r>
              <a:rPr lang="hu-HU" sz="1600" dirty="0" err="1">
                <a:solidFill>
                  <a:schemeClr val="accent2"/>
                </a:solidFill>
                <a:latin typeface="Calibri" pitchFamily="34" charset="0"/>
              </a:rPr>
              <a:t>spatial</a:t>
            </a:r>
            <a:r>
              <a:rPr lang="hu-HU" sz="1600" dirty="0">
                <a:solidFill>
                  <a:schemeClr val="accent2"/>
                </a:solidFill>
                <a:latin typeface="Calibri" pitchFamily="34" charset="0"/>
              </a:rPr>
              <a:t> </a:t>
            </a:r>
            <a:r>
              <a:rPr lang="hu-HU" sz="1600" dirty="0" err="1">
                <a:solidFill>
                  <a:schemeClr val="accent2"/>
                </a:solidFill>
                <a:latin typeface="Calibri" pitchFamily="34" charset="0"/>
              </a:rPr>
              <a:t>pattern</a:t>
            </a:r>
            <a:r>
              <a:rPr lang="hu-HU" sz="1600" dirty="0">
                <a:solidFill>
                  <a:schemeClr val="accent2"/>
                </a:solidFill>
                <a:latin typeface="Calibri" pitchFamily="34" charset="0"/>
              </a:rPr>
              <a:t> of </a:t>
            </a:r>
            <a:r>
              <a:rPr lang="hu-HU" sz="1600" dirty="0" err="1">
                <a:solidFill>
                  <a:schemeClr val="accent2"/>
                </a:solidFill>
                <a:latin typeface="Calibri" pitchFamily="34" charset="0"/>
              </a:rPr>
              <a:t>differentiation</a:t>
            </a:r>
            <a:r>
              <a:rPr lang="hu-HU" sz="1600" dirty="0">
                <a:solidFill>
                  <a:schemeClr val="accent2"/>
                </a:solidFill>
                <a:latin typeface="Calibri" pitchFamily="34" charset="0"/>
              </a:rPr>
              <a:t>, </a:t>
            </a:r>
            <a:r>
              <a:rPr lang="hu-HU" sz="1600" dirty="0" err="1">
                <a:solidFill>
                  <a:schemeClr val="accent2"/>
                </a:solidFill>
                <a:latin typeface="Calibri" pitchFamily="34" charset="0"/>
              </a:rPr>
              <a:t>with</a:t>
            </a:r>
            <a:r>
              <a:rPr lang="hu-HU" sz="1600" dirty="0">
                <a:solidFill>
                  <a:schemeClr val="accent2"/>
                </a:solidFill>
                <a:latin typeface="Calibri" pitchFamily="34" charset="0"/>
              </a:rPr>
              <a:t> </a:t>
            </a:r>
            <a:r>
              <a:rPr lang="hu-HU" sz="1600" dirty="0" err="1">
                <a:solidFill>
                  <a:schemeClr val="accent2"/>
                </a:solidFill>
                <a:latin typeface="Calibri" pitchFamily="34" charset="0"/>
              </a:rPr>
              <a:t>individual</a:t>
            </a:r>
            <a:r>
              <a:rPr lang="hu-HU" sz="1600" dirty="0">
                <a:solidFill>
                  <a:schemeClr val="accent2"/>
                </a:solidFill>
                <a:latin typeface="Calibri" pitchFamily="34" charset="0"/>
              </a:rPr>
              <a:t> </a:t>
            </a:r>
            <a:r>
              <a:rPr lang="hu-HU" sz="1600" dirty="0" err="1">
                <a:solidFill>
                  <a:schemeClr val="accent2"/>
                </a:solidFill>
                <a:latin typeface="Calibri" pitchFamily="34" charset="0"/>
              </a:rPr>
              <a:t>neuronal</a:t>
            </a:r>
            <a:r>
              <a:rPr lang="hu-HU" sz="1600" dirty="0">
                <a:solidFill>
                  <a:schemeClr val="accent2"/>
                </a:solidFill>
                <a:latin typeface="Calibri" pitchFamily="34" charset="0"/>
              </a:rPr>
              <a:t> </a:t>
            </a:r>
            <a:r>
              <a:rPr lang="hu-HU" sz="1600" dirty="0" err="1">
                <a:solidFill>
                  <a:schemeClr val="accent2"/>
                </a:solidFill>
                <a:latin typeface="Calibri" pitchFamily="34" charset="0"/>
              </a:rPr>
              <a:t>subtypes</a:t>
            </a:r>
            <a:r>
              <a:rPr lang="hu-HU" sz="1600" dirty="0">
                <a:solidFill>
                  <a:schemeClr val="accent2"/>
                </a:solidFill>
                <a:latin typeface="Calibri" pitchFamily="34" charset="0"/>
              </a:rPr>
              <a:t> </a:t>
            </a:r>
            <a:r>
              <a:rPr lang="hu-HU" sz="1600" dirty="0" err="1">
                <a:solidFill>
                  <a:schemeClr val="accent2"/>
                </a:solidFill>
                <a:latin typeface="Calibri" pitchFamily="34" charset="0"/>
              </a:rPr>
              <a:t>either</a:t>
            </a:r>
            <a:r>
              <a:rPr lang="hu-HU" sz="1600" dirty="0">
                <a:solidFill>
                  <a:schemeClr val="accent2"/>
                </a:solidFill>
                <a:latin typeface="Calibri" pitchFamily="34" charset="0"/>
              </a:rPr>
              <a:t> </a:t>
            </a:r>
            <a:r>
              <a:rPr lang="hu-HU" sz="1600" dirty="0" err="1">
                <a:solidFill>
                  <a:schemeClr val="accent2"/>
                </a:solidFill>
                <a:latin typeface="Calibri" pitchFamily="34" charset="0"/>
              </a:rPr>
              <a:t>in</a:t>
            </a:r>
            <a:r>
              <a:rPr lang="hu-HU" sz="1600" dirty="0">
                <a:solidFill>
                  <a:schemeClr val="accent2"/>
                </a:solidFill>
                <a:latin typeface="Calibri" pitchFamily="34" charset="0"/>
              </a:rPr>
              <a:t> </a:t>
            </a:r>
            <a:r>
              <a:rPr lang="hu-HU" sz="1600" dirty="0" err="1">
                <a:solidFill>
                  <a:schemeClr val="accent2"/>
                </a:solidFill>
                <a:latin typeface="Calibri" pitchFamily="34" charset="0"/>
              </a:rPr>
              <a:t>their</a:t>
            </a:r>
            <a:r>
              <a:rPr lang="hu-HU" sz="1600" dirty="0">
                <a:solidFill>
                  <a:schemeClr val="accent2"/>
                </a:solidFill>
                <a:latin typeface="Calibri" pitchFamily="34" charset="0"/>
              </a:rPr>
              <a:t> </a:t>
            </a:r>
            <a:r>
              <a:rPr lang="hu-HU" sz="1600" dirty="0" err="1">
                <a:solidFill>
                  <a:schemeClr val="accent2"/>
                </a:solidFill>
                <a:latin typeface="Calibri" pitchFamily="34" charset="0"/>
              </a:rPr>
              <a:t>correct</a:t>
            </a:r>
            <a:r>
              <a:rPr lang="hu-HU" sz="1600" dirty="0">
                <a:solidFill>
                  <a:schemeClr val="accent2"/>
                </a:solidFill>
                <a:latin typeface="Calibri" pitchFamily="34" charset="0"/>
              </a:rPr>
              <a:t> </a:t>
            </a:r>
            <a:r>
              <a:rPr lang="hu-HU" sz="1600" dirty="0" err="1">
                <a:solidFill>
                  <a:schemeClr val="accent2"/>
                </a:solidFill>
                <a:latin typeface="Calibri" pitchFamily="34" charset="0"/>
              </a:rPr>
              <a:t>positions</a:t>
            </a:r>
            <a:r>
              <a:rPr lang="hu-HU" sz="1600" dirty="0">
                <a:solidFill>
                  <a:schemeClr val="accent2"/>
                </a:solidFill>
                <a:latin typeface="Calibri" pitchFamily="34" charset="0"/>
              </a:rPr>
              <a:t> </a:t>
            </a:r>
            <a:r>
              <a:rPr lang="hu-HU" sz="1600" dirty="0" err="1">
                <a:solidFill>
                  <a:schemeClr val="accent2"/>
                </a:solidFill>
                <a:latin typeface="Calibri" pitchFamily="34" charset="0"/>
              </a:rPr>
              <a:t>or</a:t>
            </a:r>
            <a:r>
              <a:rPr lang="hu-HU" sz="1600" dirty="0">
                <a:solidFill>
                  <a:schemeClr val="accent2"/>
                </a:solidFill>
                <a:latin typeface="Calibri" pitchFamily="34" charset="0"/>
              </a:rPr>
              <a:t> </a:t>
            </a:r>
            <a:r>
              <a:rPr lang="hu-HU" sz="1600" dirty="0" err="1">
                <a:solidFill>
                  <a:schemeClr val="accent2"/>
                </a:solidFill>
                <a:latin typeface="Calibri" pitchFamily="34" charset="0"/>
              </a:rPr>
              <a:t>specified</a:t>
            </a:r>
            <a:r>
              <a:rPr lang="hu-HU" sz="1600" dirty="0">
                <a:solidFill>
                  <a:schemeClr val="accent2"/>
                </a:solidFill>
                <a:latin typeface="Calibri" pitchFamily="34" charset="0"/>
              </a:rPr>
              <a:t> </a:t>
            </a:r>
            <a:r>
              <a:rPr lang="hu-HU" sz="1600" dirty="0" err="1">
                <a:solidFill>
                  <a:schemeClr val="accent2"/>
                </a:solidFill>
                <a:latin typeface="Calibri" pitchFamily="34" charset="0"/>
              </a:rPr>
              <a:t>to</a:t>
            </a:r>
            <a:r>
              <a:rPr lang="hu-HU" sz="1600" dirty="0">
                <a:solidFill>
                  <a:schemeClr val="accent2"/>
                </a:solidFill>
                <a:latin typeface="Calibri" pitchFamily="34" charset="0"/>
              </a:rPr>
              <a:t> </a:t>
            </a:r>
            <a:r>
              <a:rPr lang="hu-HU" sz="1600" dirty="0" err="1">
                <a:solidFill>
                  <a:schemeClr val="accent2"/>
                </a:solidFill>
                <a:latin typeface="Calibri" pitchFamily="34" charset="0"/>
              </a:rPr>
              <a:t>migrate</a:t>
            </a:r>
            <a:r>
              <a:rPr lang="hu-HU" sz="1600" dirty="0">
                <a:solidFill>
                  <a:schemeClr val="accent2"/>
                </a:solidFill>
                <a:latin typeface="Calibri" pitchFamily="34" charset="0"/>
              </a:rPr>
              <a:t> </a:t>
            </a:r>
            <a:r>
              <a:rPr lang="hu-HU" sz="1600" dirty="0" err="1">
                <a:solidFill>
                  <a:schemeClr val="accent2"/>
                </a:solidFill>
                <a:latin typeface="Calibri" pitchFamily="34" charset="0"/>
              </a:rPr>
              <a:t>into</a:t>
            </a:r>
            <a:r>
              <a:rPr lang="hu-HU" sz="1600" dirty="0">
                <a:solidFill>
                  <a:schemeClr val="accent2"/>
                </a:solidFill>
                <a:latin typeface="Calibri" pitchFamily="34" charset="0"/>
              </a:rPr>
              <a:t> </a:t>
            </a:r>
            <a:r>
              <a:rPr lang="hu-HU" sz="1600" dirty="0" err="1">
                <a:solidFill>
                  <a:schemeClr val="accent2"/>
                </a:solidFill>
                <a:latin typeface="Calibri" pitchFamily="34" charset="0"/>
              </a:rPr>
              <a:t>new</a:t>
            </a:r>
            <a:r>
              <a:rPr lang="hu-HU" sz="1600" dirty="0">
                <a:solidFill>
                  <a:schemeClr val="accent2"/>
                </a:solidFill>
                <a:latin typeface="Calibri" pitchFamily="34" charset="0"/>
              </a:rPr>
              <a:t> </a:t>
            </a:r>
            <a:r>
              <a:rPr lang="hu-HU" sz="1600" dirty="0" err="1">
                <a:solidFill>
                  <a:schemeClr val="accent2"/>
                </a:solidFill>
                <a:latin typeface="Calibri" pitchFamily="34" charset="0"/>
              </a:rPr>
              <a:t>setting</a:t>
            </a:r>
            <a:r>
              <a:rPr lang="hu-HU" sz="1600" dirty="0">
                <a:solidFill>
                  <a:schemeClr val="accent2"/>
                </a:solidFill>
                <a:latin typeface="Calibri" pitchFamily="34" charset="0"/>
              </a:rPr>
              <a:t> </a:t>
            </a:r>
            <a:r>
              <a:rPr lang="hu-HU" sz="1600" dirty="0" err="1">
                <a:solidFill>
                  <a:schemeClr val="accent2"/>
                </a:solidFill>
                <a:latin typeface="Calibri" pitchFamily="34" charset="0"/>
              </a:rPr>
              <a:t>positions</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next</a:t>
            </a:r>
            <a:r>
              <a:rPr lang="hu-HU" sz="1600" dirty="0">
                <a:solidFill>
                  <a:schemeClr val="accent2"/>
                </a:solidFill>
                <a:latin typeface="Calibri" pitchFamily="34" charset="0"/>
              </a:rPr>
              <a:t> major </a:t>
            </a:r>
            <a:r>
              <a:rPr lang="hu-HU" sz="1600" dirty="0" err="1">
                <a:solidFill>
                  <a:schemeClr val="accent2"/>
                </a:solidFill>
                <a:latin typeface="Calibri" pitchFamily="34" charset="0"/>
              </a:rPr>
              <a:t>event</a:t>
            </a:r>
            <a:r>
              <a:rPr lang="hu-HU" sz="1600" dirty="0">
                <a:solidFill>
                  <a:schemeClr val="accent2"/>
                </a:solidFill>
                <a:latin typeface="Calibri" pitchFamily="34" charset="0"/>
              </a:rPr>
              <a:t> </a:t>
            </a:r>
            <a:r>
              <a:rPr lang="hu-HU" sz="1600" dirty="0" err="1">
                <a:solidFill>
                  <a:schemeClr val="accent2"/>
                </a:solidFill>
                <a:latin typeface="Calibri" pitchFamily="34" charset="0"/>
              </a:rPr>
              <a:t>in</a:t>
            </a:r>
            <a:r>
              <a:rPr lang="hu-HU" sz="1600" dirty="0">
                <a:solidFill>
                  <a:schemeClr val="accent2"/>
                </a:solidFill>
                <a:latin typeface="Calibri" pitchFamily="34" charset="0"/>
              </a:rPr>
              <a:t> </a:t>
            </a:r>
            <a:r>
              <a:rPr lang="hu-HU" sz="1600" dirty="0" err="1">
                <a:solidFill>
                  <a:schemeClr val="accent2"/>
                </a:solidFill>
                <a:latin typeface="Calibri" pitchFamily="34" charset="0"/>
              </a:rPr>
              <a:t>brain</a:t>
            </a:r>
            <a:r>
              <a:rPr lang="hu-HU" sz="1600" dirty="0">
                <a:solidFill>
                  <a:schemeClr val="accent2"/>
                </a:solidFill>
                <a:latin typeface="Calibri" pitchFamily="34" charset="0"/>
              </a:rPr>
              <a:t> </a:t>
            </a:r>
            <a:r>
              <a:rPr lang="hu-HU" sz="1600" dirty="0" err="1">
                <a:solidFill>
                  <a:schemeClr val="accent2"/>
                </a:solidFill>
                <a:latin typeface="Calibri" pitchFamily="34" charset="0"/>
              </a:rPr>
              <a:t>development</a:t>
            </a:r>
            <a:r>
              <a:rPr lang="hu-HU" sz="1600" dirty="0">
                <a:solidFill>
                  <a:schemeClr val="accent2"/>
                </a:solidFill>
                <a:latin typeface="Calibri" pitchFamily="34" charset="0"/>
              </a:rPr>
              <a:t> is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outgowth</a:t>
            </a:r>
            <a:r>
              <a:rPr lang="hu-HU" sz="1600" dirty="0">
                <a:solidFill>
                  <a:schemeClr val="accent2"/>
                </a:solidFill>
                <a:latin typeface="Calibri" pitchFamily="34" charset="0"/>
              </a:rPr>
              <a:t> of </a:t>
            </a:r>
            <a:r>
              <a:rPr lang="hu-HU" sz="1600" dirty="0" err="1">
                <a:solidFill>
                  <a:schemeClr val="accent2"/>
                </a:solidFill>
                <a:latin typeface="Calibri" pitchFamily="34" charset="0"/>
              </a:rPr>
              <a:t>axons</a:t>
            </a:r>
            <a:r>
              <a:rPr lang="hu-HU" sz="1600" dirty="0">
                <a:solidFill>
                  <a:schemeClr val="accent2"/>
                </a:solidFill>
                <a:latin typeface="Calibri" pitchFamily="34" charset="0"/>
              </a:rPr>
              <a:t> </a:t>
            </a:r>
            <a:r>
              <a:rPr lang="hu-HU" sz="1600" dirty="0" err="1">
                <a:solidFill>
                  <a:schemeClr val="accent2"/>
                </a:solidFill>
                <a:latin typeface="Calibri" pitchFamily="34" charset="0"/>
              </a:rPr>
              <a:t>to</a:t>
            </a:r>
            <a:r>
              <a:rPr lang="hu-HU" sz="1600" dirty="0">
                <a:solidFill>
                  <a:schemeClr val="accent2"/>
                </a:solidFill>
                <a:latin typeface="Calibri" pitchFamily="34" charset="0"/>
              </a:rPr>
              <a:t> </a:t>
            </a:r>
            <a:r>
              <a:rPr lang="hu-HU" sz="1600" dirty="0" err="1">
                <a:solidFill>
                  <a:schemeClr val="accent2"/>
                </a:solidFill>
                <a:latin typeface="Calibri" pitchFamily="34" charset="0"/>
              </a:rPr>
              <a:t>form</a:t>
            </a:r>
            <a:r>
              <a:rPr lang="hu-HU" sz="1600" dirty="0">
                <a:solidFill>
                  <a:schemeClr val="accent2"/>
                </a:solidFill>
                <a:latin typeface="Calibri" pitchFamily="34" charset="0"/>
              </a:rPr>
              <a:t> </a:t>
            </a:r>
            <a:r>
              <a:rPr lang="hu-HU" sz="1600" dirty="0" err="1">
                <a:solidFill>
                  <a:schemeClr val="accent2"/>
                </a:solidFill>
                <a:latin typeface="Calibri" pitchFamily="34" charset="0"/>
              </a:rPr>
              <a:t>connections</a:t>
            </a:r>
            <a:r>
              <a:rPr lang="hu-HU" sz="1600" dirty="0">
                <a:solidFill>
                  <a:schemeClr val="accent2"/>
                </a:solidFill>
                <a:latin typeface="Calibri" pitchFamily="34" charset="0"/>
              </a:rPr>
              <a:t> </a:t>
            </a:r>
            <a:r>
              <a:rPr lang="hu-HU" sz="1600" dirty="0" err="1">
                <a:solidFill>
                  <a:schemeClr val="accent2"/>
                </a:solidFill>
                <a:latin typeface="Calibri" pitchFamily="34" charset="0"/>
              </a:rPr>
              <a:t>with</a:t>
            </a:r>
            <a:r>
              <a:rPr lang="hu-HU" sz="1600" dirty="0">
                <a:solidFill>
                  <a:schemeClr val="accent2"/>
                </a:solidFill>
                <a:latin typeface="Calibri" pitchFamily="34" charset="0"/>
              </a:rPr>
              <a:t> </a:t>
            </a:r>
            <a:r>
              <a:rPr lang="hu-HU" sz="1600" dirty="0" err="1">
                <a:solidFill>
                  <a:schemeClr val="accent2"/>
                </a:solidFill>
                <a:latin typeface="Calibri" pitchFamily="34" charset="0"/>
              </a:rPr>
              <a:t>other</a:t>
            </a:r>
            <a:r>
              <a:rPr lang="hu-HU" sz="1600" dirty="0">
                <a:solidFill>
                  <a:schemeClr val="accent2"/>
                </a:solidFill>
                <a:latin typeface="Calibri" pitchFamily="34" charset="0"/>
              </a:rPr>
              <a:t> </a:t>
            </a:r>
            <a:r>
              <a:rPr lang="hu-HU" sz="1600" dirty="0" err="1">
                <a:solidFill>
                  <a:schemeClr val="accent2"/>
                </a:solidFill>
                <a:latin typeface="Calibri" pitchFamily="34" charset="0"/>
              </a:rPr>
              <a:t>neurons-</a:t>
            </a:r>
            <a:r>
              <a:rPr lang="hu-HU" sz="1600" dirty="0">
                <a:solidFill>
                  <a:schemeClr val="accent2"/>
                </a:solidFill>
                <a:latin typeface="Calibri" pitchFamily="34" charset="0"/>
              </a:rPr>
              <a:t> </a:t>
            </a:r>
            <a:r>
              <a:rPr lang="hu-HU" sz="1600" dirty="0" err="1">
                <a:solidFill>
                  <a:schemeClr val="accent2"/>
                </a:solidFill>
                <a:latin typeface="Calibri" pitchFamily="34" charset="0"/>
              </a:rPr>
              <a:t>the</a:t>
            </a:r>
            <a:r>
              <a:rPr lang="hu-HU" sz="1600" dirty="0">
                <a:solidFill>
                  <a:schemeClr val="accent2"/>
                </a:solidFill>
                <a:latin typeface="Calibri" pitchFamily="34" charset="0"/>
              </a:rPr>
              <a:t> </a:t>
            </a:r>
            <a:r>
              <a:rPr lang="hu-HU" sz="1600" dirty="0" err="1">
                <a:solidFill>
                  <a:schemeClr val="accent2"/>
                </a:solidFill>
                <a:latin typeface="Calibri" pitchFamily="34" charset="0"/>
              </a:rPr>
              <a:t>substrate</a:t>
            </a:r>
            <a:r>
              <a:rPr lang="hu-HU" sz="1600" dirty="0">
                <a:solidFill>
                  <a:schemeClr val="accent2"/>
                </a:solidFill>
                <a:latin typeface="Calibri" pitchFamily="34" charset="0"/>
              </a:rPr>
              <a:t> </a:t>
            </a:r>
            <a:r>
              <a:rPr lang="hu-HU" sz="1600" dirty="0" err="1">
                <a:solidFill>
                  <a:schemeClr val="accent2"/>
                </a:solidFill>
                <a:latin typeface="Calibri" pitchFamily="34" charset="0"/>
              </a:rPr>
              <a:t>of</a:t>
            </a:r>
            <a:r>
              <a:rPr lang="hu-HU" sz="1600" dirty="0">
                <a:solidFill>
                  <a:schemeClr val="accent2"/>
                </a:solidFill>
                <a:latin typeface="Calibri" pitchFamily="34" charset="0"/>
              </a:rPr>
              <a:t> </a:t>
            </a:r>
            <a:r>
              <a:rPr lang="hu-HU" sz="1600" dirty="0" err="1">
                <a:solidFill>
                  <a:schemeClr val="accent2"/>
                </a:solidFill>
                <a:latin typeface="Calibri" pitchFamily="34" charset="0"/>
              </a:rPr>
              <a:t>forming</a:t>
            </a:r>
            <a:r>
              <a:rPr lang="hu-HU" sz="1600" dirty="0">
                <a:solidFill>
                  <a:schemeClr val="accent2"/>
                </a:solidFill>
                <a:latin typeface="Calibri" pitchFamily="34" charset="0"/>
              </a:rPr>
              <a:t> </a:t>
            </a:r>
            <a:r>
              <a:rPr lang="hu-HU" sz="1600" dirty="0" err="1">
                <a:solidFill>
                  <a:schemeClr val="accent2"/>
                </a:solidFill>
                <a:latin typeface="Calibri" pitchFamily="34" charset="0"/>
              </a:rPr>
              <a:t>neural</a:t>
            </a:r>
            <a:r>
              <a:rPr lang="hu-HU" sz="1600" dirty="0">
                <a:solidFill>
                  <a:schemeClr val="accent2"/>
                </a:solidFill>
                <a:latin typeface="Calibri" pitchFamily="34" charset="0"/>
              </a:rPr>
              <a:t> </a:t>
            </a:r>
            <a:r>
              <a:rPr lang="hu-HU" sz="1600" dirty="0" err="1">
                <a:solidFill>
                  <a:schemeClr val="accent2"/>
                </a:solidFill>
                <a:latin typeface="Calibri" pitchFamily="34" charset="0"/>
              </a:rPr>
              <a:t>networks</a:t>
            </a:r>
            <a:r>
              <a:rPr lang="hu-HU" sz="1600" dirty="0">
                <a:solidFill>
                  <a:schemeClr val="accent2"/>
                </a:solidFill>
                <a:latin typeface="Calibri" pitchFamily="34" charset="0"/>
              </a:rPr>
              <a:t>. </a:t>
            </a:r>
            <a:endParaRPr lang="hu-HU" sz="1600" dirty="0">
              <a:solidFill>
                <a:srgbClr val="003399"/>
              </a:solidFill>
              <a:latin typeface="Calibri"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20100924 P1cortexM7 CARMEMFCS 001 20x_(DAPI+FITC+Alexa 594)"/>
          <p:cNvPicPr>
            <a:picLocks noChangeAspect="1" noChangeArrowheads="1"/>
          </p:cNvPicPr>
          <p:nvPr/>
        </p:nvPicPr>
        <p:blipFill>
          <a:blip r:embed="rId2" cstate="email">
            <a:lum bright="18000" contrast="18000"/>
            <a:extLst>
              <a:ext uri="{28A0092B-C50C-407E-A947-70E740481C1C}">
                <a14:useLocalDpi xmlns:a14="http://schemas.microsoft.com/office/drawing/2010/main"/>
              </a:ext>
            </a:extLst>
          </a:blip>
          <a:srcRect/>
          <a:stretch>
            <a:fillRect/>
          </a:stretch>
        </p:blipFill>
        <p:spPr bwMode="auto">
          <a:xfrm>
            <a:off x="0" y="3175"/>
            <a:ext cx="9144000" cy="6851650"/>
          </a:xfrm>
          <a:prstGeom prst="rect">
            <a:avLst/>
          </a:prstGeom>
          <a:noFill/>
          <a:ln w="9525">
            <a:noFill/>
            <a:miter lim="800000"/>
            <a:headEnd/>
            <a:tailEnd/>
          </a:ln>
        </p:spPr>
      </p:pic>
      <p:sp>
        <p:nvSpPr>
          <p:cNvPr id="77827" name="Szövegdoboz 1"/>
          <p:cNvSpPr txBox="1">
            <a:spLocks noChangeArrowheads="1"/>
          </p:cNvSpPr>
          <p:nvPr/>
        </p:nvSpPr>
        <p:spPr bwMode="auto">
          <a:xfrm>
            <a:off x="2809249" y="5229225"/>
            <a:ext cx="3858877" cy="461665"/>
          </a:xfrm>
          <a:prstGeom prst="rect">
            <a:avLst/>
          </a:prstGeom>
          <a:noFill/>
          <a:ln w="9525">
            <a:noFill/>
            <a:miter lim="800000"/>
            <a:headEnd/>
            <a:tailEnd/>
          </a:ln>
        </p:spPr>
        <p:txBody>
          <a:bodyPr wrap="none">
            <a:spAutoFit/>
          </a:bodyPr>
          <a:lstStyle/>
          <a:p>
            <a:r>
              <a:rPr lang="hu-HU" sz="2400" dirty="0" err="1">
                <a:solidFill>
                  <a:schemeClr val="bg1"/>
                </a:solidFill>
                <a:latin typeface="Calibri" pitchFamily="34" charset="0"/>
              </a:rPr>
              <a:t>Thank</a:t>
            </a:r>
            <a:r>
              <a:rPr lang="hu-HU" sz="2400" dirty="0">
                <a:solidFill>
                  <a:schemeClr val="bg1"/>
                </a:solidFill>
                <a:latin typeface="Calibri" pitchFamily="34" charset="0"/>
              </a:rPr>
              <a:t> </a:t>
            </a:r>
            <a:r>
              <a:rPr lang="hu-HU" sz="2400" dirty="0" err="1">
                <a:solidFill>
                  <a:schemeClr val="bg1"/>
                </a:solidFill>
                <a:latin typeface="Calibri" pitchFamily="34" charset="0"/>
              </a:rPr>
              <a:t>you</a:t>
            </a:r>
            <a:r>
              <a:rPr lang="hu-HU" sz="2400" dirty="0">
                <a:solidFill>
                  <a:schemeClr val="bg1"/>
                </a:solidFill>
                <a:latin typeface="Calibri" pitchFamily="34" charset="0"/>
              </a:rPr>
              <a:t> </a:t>
            </a:r>
            <a:r>
              <a:rPr lang="hu-HU" sz="2400" dirty="0" err="1">
                <a:solidFill>
                  <a:schemeClr val="bg1"/>
                </a:solidFill>
                <a:latin typeface="Calibri" pitchFamily="34" charset="0"/>
              </a:rPr>
              <a:t>for</a:t>
            </a:r>
            <a:r>
              <a:rPr lang="hu-HU" sz="2400" dirty="0">
                <a:solidFill>
                  <a:schemeClr val="bg1"/>
                </a:solidFill>
                <a:latin typeface="Calibri" pitchFamily="34" charset="0"/>
              </a:rPr>
              <a:t> </a:t>
            </a:r>
            <a:r>
              <a:rPr lang="hu-HU" sz="2400" dirty="0" err="1">
                <a:solidFill>
                  <a:schemeClr val="bg1"/>
                </a:solidFill>
                <a:latin typeface="Calibri" pitchFamily="34" charset="0"/>
              </a:rPr>
              <a:t>your</a:t>
            </a:r>
            <a:r>
              <a:rPr lang="hu-HU" sz="2400" dirty="0">
                <a:solidFill>
                  <a:schemeClr val="bg1"/>
                </a:solidFill>
                <a:latin typeface="Calibri" pitchFamily="34" charset="0"/>
              </a:rPr>
              <a:t> </a:t>
            </a:r>
            <a:r>
              <a:rPr lang="hu-HU" sz="2400" dirty="0" err="1">
                <a:solidFill>
                  <a:schemeClr val="bg1"/>
                </a:solidFill>
                <a:latin typeface="Calibri" pitchFamily="34" charset="0"/>
              </a:rPr>
              <a:t>attention</a:t>
            </a:r>
            <a:r>
              <a:rPr lang="hu-HU" sz="2400" dirty="0">
                <a:solidFill>
                  <a:schemeClr val="bg1"/>
                </a:solidFill>
                <a:latin typeface="Calibri" pitchFamily="34" charset="0"/>
              </a:rPr>
              <a: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23528" y="1124744"/>
            <a:ext cx="6424195" cy="2308324"/>
          </a:xfrm>
          <a:prstGeom prst="rect">
            <a:avLst/>
          </a:prstGeom>
          <a:noFill/>
        </p:spPr>
        <p:txBody>
          <a:bodyPr wrap="none" rtlCol="0">
            <a:spAutoFit/>
          </a:bodyPr>
          <a:lstStyle/>
          <a:p>
            <a:pPr algn="l"/>
            <a:r>
              <a:rPr lang="hu-HU" dirty="0">
                <a:solidFill>
                  <a:schemeClr val="bg1"/>
                </a:solidFill>
                <a:latin typeface="Calibri" pitchFamily="34" charset="0"/>
              </a:rPr>
              <a:t>Main </a:t>
            </a:r>
            <a:r>
              <a:rPr lang="hu-HU" dirty="0" err="1">
                <a:solidFill>
                  <a:schemeClr val="bg1"/>
                </a:solidFill>
                <a:latin typeface="Calibri" pitchFamily="34" charset="0"/>
              </a:rPr>
              <a:t>references</a:t>
            </a:r>
            <a:r>
              <a:rPr lang="hu-HU" dirty="0">
                <a:solidFill>
                  <a:schemeClr val="bg1"/>
                </a:solidFill>
                <a:latin typeface="Calibri" pitchFamily="34" charset="0"/>
              </a:rPr>
              <a:t>:</a:t>
            </a:r>
          </a:p>
          <a:p>
            <a:pPr algn="l"/>
            <a:endParaRPr lang="hu-HU" dirty="0">
              <a:solidFill>
                <a:schemeClr val="bg1"/>
              </a:solidFill>
              <a:latin typeface="Calibri" pitchFamily="34" charset="0"/>
            </a:endParaRPr>
          </a:p>
          <a:p>
            <a:endParaRPr lang="hu-HU" dirty="0">
              <a:solidFill>
                <a:schemeClr val="bg1"/>
              </a:solidFill>
              <a:latin typeface="Calibri" pitchFamily="34" charset="0"/>
            </a:endParaRPr>
          </a:p>
          <a:p>
            <a:pPr algn="l"/>
            <a:r>
              <a:rPr lang="hu-HU" dirty="0">
                <a:solidFill>
                  <a:schemeClr val="bg1"/>
                </a:solidFill>
                <a:latin typeface="Calibri" pitchFamily="34" charset="0"/>
              </a:rPr>
              <a:t>B. M. </a:t>
            </a:r>
            <a:r>
              <a:rPr lang="hu-HU" dirty="0" err="1">
                <a:solidFill>
                  <a:schemeClr val="bg1"/>
                </a:solidFill>
                <a:latin typeface="Calibri" pitchFamily="34" charset="0"/>
              </a:rPr>
              <a:t>Carlson</a:t>
            </a:r>
            <a:r>
              <a:rPr lang="hu-HU" dirty="0">
                <a:solidFill>
                  <a:schemeClr val="bg1"/>
                </a:solidFill>
                <a:latin typeface="Calibri" pitchFamily="34" charset="0"/>
              </a:rPr>
              <a:t>	Human </a:t>
            </a:r>
            <a:r>
              <a:rPr lang="hu-HU" dirty="0" err="1">
                <a:solidFill>
                  <a:schemeClr val="bg1"/>
                </a:solidFill>
                <a:latin typeface="Calibri" pitchFamily="34" charset="0"/>
              </a:rPr>
              <a:t>Embyology</a:t>
            </a:r>
            <a:r>
              <a:rPr lang="hu-HU" dirty="0">
                <a:solidFill>
                  <a:schemeClr val="bg1"/>
                </a:solidFill>
                <a:latin typeface="Calibri" pitchFamily="34" charset="0"/>
              </a:rPr>
              <a:t> and </a:t>
            </a:r>
            <a:r>
              <a:rPr lang="hu-HU" dirty="0" err="1">
                <a:solidFill>
                  <a:schemeClr val="bg1"/>
                </a:solidFill>
                <a:latin typeface="Calibri" pitchFamily="34" charset="0"/>
              </a:rPr>
              <a:t>Developmental</a:t>
            </a:r>
            <a:r>
              <a:rPr lang="hu-HU" dirty="0">
                <a:solidFill>
                  <a:schemeClr val="bg1"/>
                </a:solidFill>
                <a:latin typeface="Calibri" pitchFamily="34" charset="0"/>
              </a:rPr>
              <a:t> </a:t>
            </a:r>
            <a:r>
              <a:rPr lang="hu-HU" dirty="0" err="1">
                <a:solidFill>
                  <a:schemeClr val="bg1"/>
                </a:solidFill>
                <a:latin typeface="Calibri" pitchFamily="34" charset="0"/>
              </a:rPr>
              <a:t>Biology</a:t>
            </a:r>
            <a:endParaRPr lang="hu-HU" dirty="0">
              <a:solidFill>
                <a:schemeClr val="bg1"/>
              </a:solidFill>
              <a:latin typeface="Calibri" pitchFamily="34" charset="0"/>
            </a:endParaRPr>
          </a:p>
          <a:p>
            <a:pPr algn="l"/>
            <a:endParaRPr lang="hu-HU" dirty="0">
              <a:solidFill>
                <a:schemeClr val="bg1"/>
              </a:solidFill>
              <a:latin typeface="Calibri" pitchFamily="34" charset="0"/>
            </a:endParaRPr>
          </a:p>
          <a:p>
            <a:pPr algn="l"/>
            <a:r>
              <a:rPr lang="hu-HU" dirty="0" err="1">
                <a:solidFill>
                  <a:schemeClr val="bg1"/>
                </a:solidFill>
                <a:latin typeface="Calibri" pitchFamily="34" charset="0"/>
              </a:rPr>
              <a:t>Larsen’s</a:t>
            </a:r>
            <a:r>
              <a:rPr lang="hu-HU" dirty="0">
                <a:solidFill>
                  <a:schemeClr val="bg1"/>
                </a:solidFill>
                <a:latin typeface="Calibri" pitchFamily="34" charset="0"/>
              </a:rPr>
              <a:t> Human </a:t>
            </a:r>
            <a:r>
              <a:rPr lang="hu-HU" dirty="0" err="1">
                <a:solidFill>
                  <a:schemeClr val="bg1"/>
                </a:solidFill>
                <a:latin typeface="Calibri" pitchFamily="34" charset="0"/>
              </a:rPr>
              <a:t>Embryology</a:t>
            </a:r>
            <a:r>
              <a:rPr lang="hu-HU" dirty="0">
                <a:solidFill>
                  <a:schemeClr val="bg1"/>
                </a:solidFill>
                <a:latin typeface="Calibri" pitchFamily="34" charset="0"/>
              </a:rPr>
              <a:t>, </a:t>
            </a:r>
            <a:r>
              <a:rPr lang="hu-HU" dirty="0" err="1">
                <a:solidFill>
                  <a:schemeClr val="bg1"/>
                </a:solidFill>
                <a:latin typeface="Calibri" pitchFamily="34" charset="0"/>
              </a:rPr>
              <a:t>edited</a:t>
            </a:r>
            <a:r>
              <a:rPr lang="hu-HU" dirty="0">
                <a:solidFill>
                  <a:schemeClr val="bg1"/>
                </a:solidFill>
                <a:latin typeface="Calibri" pitchFamily="34" charset="0"/>
              </a:rPr>
              <a:t> </a:t>
            </a:r>
            <a:r>
              <a:rPr lang="hu-HU" dirty="0" err="1">
                <a:solidFill>
                  <a:schemeClr val="bg1"/>
                </a:solidFill>
                <a:latin typeface="Calibri" pitchFamily="34" charset="0"/>
              </a:rPr>
              <a:t>by</a:t>
            </a:r>
            <a:r>
              <a:rPr lang="hu-HU" dirty="0">
                <a:solidFill>
                  <a:schemeClr val="bg1"/>
                </a:solidFill>
                <a:latin typeface="Calibri" pitchFamily="34" charset="0"/>
              </a:rPr>
              <a:t> </a:t>
            </a:r>
            <a:r>
              <a:rPr lang="hu-HU" dirty="0" err="1">
                <a:solidFill>
                  <a:schemeClr val="bg1"/>
                </a:solidFill>
                <a:latin typeface="Calibri" pitchFamily="34" charset="0"/>
              </a:rPr>
              <a:t>Schoenwolf</a:t>
            </a:r>
            <a:endParaRPr lang="hu-HU" dirty="0">
              <a:solidFill>
                <a:schemeClr val="bg1"/>
              </a:solidFill>
              <a:latin typeface="Calibri" pitchFamily="34" charset="0"/>
            </a:endParaRPr>
          </a:p>
          <a:p>
            <a:pPr algn="l"/>
            <a:endParaRPr lang="hu-HU" dirty="0">
              <a:solidFill>
                <a:schemeClr val="bg1"/>
              </a:solidFill>
              <a:latin typeface="Calibri" pitchFamily="34" charset="0"/>
            </a:endParaRPr>
          </a:p>
          <a:p>
            <a:pPr algn="l"/>
            <a:r>
              <a:rPr lang="hu-HU" dirty="0">
                <a:solidFill>
                  <a:schemeClr val="bg1"/>
                </a:solidFill>
                <a:latin typeface="Calibri" pitchFamily="34" charset="0"/>
              </a:rPr>
              <a:t>S. F. Gilbert: </a:t>
            </a:r>
            <a:r>
              <a:rPr lang="hu-HU" dirty="0" err="1">
                <a:solidFill>
                  <a:schemeClr val="bg1"/>
                </a:solidFill>
                <a:latin typeface="Calibri" pitchFamily="34" charset="0"/>
              </a:rPr>
              <a:t>Developmental</a:t>
            </a:r>
            <a:r>
              <a:rPr lang="hu-HU" dirty="0">
                <a:solidFill>
                  <a:schemeClr val="bg1"/>
                </a:solidFill>
                <a:latin typeface="Calibri" pitchFamily="34" charset="0"/>
              </a:rPr>
              <a:t> </a:t>
            </a:r>
            <a:r>
              <a:rPr lang="hu-HU" dirty="0" err="1">
                <a:solidFill>
                  <a:schemeClr val="bg1"/>
                </a:solidFill>
                <a:latin typeface="Calibri" pitchFamily="34" charset="0"/>
              </a:rPr>
              <a:t>Biology</a:t>
            </a:r>
            <a:endParaRPr lang="hu-HU" dirty="0">
              <a:solidFill>
                <a:schemeClr val="bg1"/>
              </a:solidFill>
              <a:latin typeface="Calibri" pitchFamily="34" charset="0"/>
            </a:endParaRPr>
          </a:p>
        </p:txBody>
      </p:sp>
      <p:pic>
        <p:nvPicPr>
          <p:cNvPr id="90114" name="Picture 2" descr="http://2.bp.blogspot.com/-vShJi9CjGLA/TVqoUVwWLYI/AAAAAAAAAAk/7YRd7JB6qFI/s1600/studyin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04048" y="3715951"/>
            <a:ext cx="3766889" cy="2742396"/>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611560" y="1844824"/>
            <a:ext cx="7416824" cy="369332"/>
          </a:xfrm>
          <a:prstGeom prst="rect">
            <a:avLst/>
          </a:prstGeom>
        </p:spPr>
        <p:txBody>
          <a:bodyPr wrap="square">
            <a:spAutoFit/>
          </a:bodyPr>
          <a:lstStyle/>
          <a:p>
            <a:r>
              <a:rPr lang="hu-HU" dirty="0">
                <a:solidFill>
                  <a:schemeClr val="bg1"/>
                </a:solidFill>
                <a:latin typeface="Calibri" pitchFamily="34" charset="0"/>
              </a:rPr>
              <a:t>http://www.youtube.com/watch?NR=1&amp;v=qisrNX3QjUg&amp;feature=endscreen</a:t>
            </a:r>
          </a:p>
        </p:txBody>
      </p:sp>
      <p:sp>
        <p:nvSpPr>
          <p:cNvPr id="4" name="Téglalap 3"/>
          <p:cNvSpPr/>
          <p:nvPr/>
        </p:nvSpPr>
        <p:spPr>
          <a:xfrm>
            <a:off x="2195736" y="2924944"/>
            <a:ext cx="6048672" cy="369332"/>
          </a:xfrm>
          <a:prstGeom prst="rect">
            <a:avLst/>
          </a:prstGeom>
        </p:spPr>
        <p:txBody>
          <a:bodyPr wrap="square">
            <a:spAutoFit/>
          </a:bodyPr>
          <a:lstStyle/>
          <a:p>
            <a:r>
              <a:rPr lang="hu-HU" dirty="0">
                <a:solidFill>
                  <a:schemeClr val="bg1"/>
                </a:solidFill>
                <a:latin typeface="Calibri" pitchFamily="34" charset="0"/>
              </a:rPr>
              <a:t>http://www.youtube.com/watch?v=EQkYEHr8a8s</a:t>
            </a:r>
          </a:p>
        </p:txBody>
      </p:sp>
      <p:sp>
        <p:nvSpPr>
          <p:cNvPr id="5" name="Téglalap 4"/>
          <p:cNvSpPr/>
          <p:nvPr/>
        </p:nvSpPr>
        <p:spPr>
          <a:xfrm>
            <a:off x="467544" y="4221088"/>
            <a:ext cx="7992888" cy="369332"/>
          </a:xfrm>
          <a:prstGeom prst="rect">
            <a:avLst/>
          </a:prstGeom>
        </p:spPr>
        <p:txBody>
          <a:bodyPr wrap="square">
            <a:spAutoFit/>
          </a:bodyPr>
          <a:lstStyle/>
          <a:p>
            <a:r>
              <a:rPr lang="hu-HU" dirty="0">
                <a:solidFill>
                  <a:schemeClr val="bg1"/>
                </a:solidFill>
                <a:latin typeface="Calibri" pitchFamily="34" charset="0"/>
              </a:rPr>
              <a:t>http://www.youtube.com/watch?feature=endscreen&amp;NR=1&amp;v=ZcAAsr_8vOE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366">
            <a:alpha val="0"/>
          </a:srgbClr>
        </a:solidFill>
        <a:effectLst/>
      </p:bgPr>
    </p:bg>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1472463204"/>
              </p:ext>
            </p:extLst>
          </p:nvPr>
        </p:nvGraphicFramePr>
        <p:xfrm>
          <a:off x="251520" y="3948162"/>
          <a:ext cx="8784976" cy="3513286"/>
        </p:xfrm>
        <a:graphic>
          <a:graphicData uri="http://schemas.openxmlformats.org/drawingml/2006/table">
            <a:tbl>
              <a:tblPr/>
              <a:tblGrid>
                <a:gridCol w="8784976">
                  <a:extLst>
                    <a:ext uri="{9D8B030D-6E8A-4147-A177-3AD203B41FA5}">
                      <a16:colId xmlns:a16="http://schemas.microsoft.com/office/drawing/2014/main" val="20000"/>
                    </a:ext>
                  </a:extLst>
                </a:gridCol>
              </a:tblGrid>
              <a:tr h="3513286">
                <a:tc>
                  <a:txBody>
                    <a:bodyPr/>
                    <a:lstStyle/>
                    <a:p>
                      <a:pPr algn="just"/>
                      <a:r>
                        <a:rPr lang="en-US" sz="1200" dirty="0">
                          <a:solidFill>
                            <a:srgbClr val="C00000"/>
                          </a:solidFill>
                          <a:latin typeface="Calibri" pitchFamily="34" charset="0"/>
                        </a:rPr>
                        <a:t>During </a:t>
                      </a:r>
                      <a:r>
                        <a:rPr lang="en-US" sz="1200" dirty="0" err="1">
                          <a:solidFill>
                            <a:srgbClr val="C00000"/>
                          </a:solidFill>
                          <a:latin typeface="Calibri" pitchFamily="34" charset="0"/>
                        </a:rPr>
                        <a:t>gastrulation</a:t>
                      </a:r>
                      <a:r>
                        <a:rPr lang="en-US" sz="1200" dirty="0">
                          <a:solidFill>
                            <a:srgbClr val="C00000"/>
                          </a:solidFill>
                          <a:latin typeface="Calibri" pitchFamily="34" charset="0"/>
                        </a:rPr>
                        <a:t>, a major inductive event occurs in the embryo: </a:t>
                      </a:r>
                      <a:r>
                        <a:rPr lang="en-US" sz="1200" b="1" dirty="0">
                          <a:solidFill>
                            <a:srgbClr val="C00000"/>
                          </a:solidFill>
                          <a:latin typeface="Calibri" pitchFamily="34" charset="0"/>
                        </a:rPr>
                        <a:t>neural induction</a:t>
                      </a:r>
                      <a:r>
                        <a:rPr lang="en-US" sz="1200" dirty="0">
                          <a:solidFill>
                            <a:srgbClr val="C00000"/>
                          </a:solidFill>
                          <a:latin typeface="Calibri" pitchFamily="34" charset="0"/>
                        </a:rPr>
                        <a:t>. In this process, the primitive node induces the overlying ectoderm to thicken as the </a:t>
                      </a:r>
                      <a:r>
                        <a:rPr lang="en-US" sz="1200" b="1" dirty="0">
                          <a:solidFill>
                            <a:srgbClr val="C00000"/>
                          </a:solidFill>
                          <a:latin typeface="Calibri" pitchFamily="34" charset="0"/>
                        </a:rPr>
                        <a:t>neural plate</a:t>
                      </a:r>
                      <a:r>
                        <a:rPr lang="en-US" sz="1200" dirty="0">
                          <a:solidFill>
                            <a:srgbClr val="C00000"/>
                          </a:solidFill>
                          <a:latin typeface="Calibri" pitchFamily="34" charset="0"/>
                        </a:rPr>
                        <a:t>, the earliest rudiment of the central nervous system. During subsequent development the neural plate will fold up into a </a:t>
                      </a:r>
                      <a:r>
                        <a:rPr lang="en-US" sz="1200" b="1" dirty="0">
                          <a:solidFill>
                            <a:srgbClr val="C00000"/>
                          </a:solidFill>
                          <a:latin typeface="Calibri" pitchFamily="34" charset="0"/>
                        </a:rPr>
                        <a:t>neural tube</a:t>
                      </a:r>
                      <a:r>
                        <a:rPr lang="en-US" sz="1200" dirty="0">
                          <a:solidFill>
                            <a:srgbClr val="C00000"/>
                          </a:solidFill>
                          <a:latin typeface="Calibri" pitchFamily="34" charset="0"/>
                        </a:rPr>
                        <a:t>. </a:t>
                      </a:r>
                      <a:r>
                        <a:rPr lang="en-US" sz="1200" b="1" dirty="0">
                          <a:solidFill>
                            <a:srgbClr val="C00000"/>
                          </a:solidFill>
                          <a:latin typeface="Calibri" pitchFamily="34" charset="0"/>
                        </a:rPr>
                        <a:t>Neural crest cells</a:t>
                      </a:r>
                      <a:r>
                        <a:rPr lang="en-US" sz="1200" dirty="0">
                          <a:solidFill>
                            <a:srgbClr val="C00000"/>
                          </a:solidFill>
                          <a:latin typeface="Calibri" pitchFamily="34" charset="0"/>
                        </a:rPr>
                        <a:t> arise from the lateral edges of the neural plate during formation of the neural tube.</a:t>
                      </a:r>
                      <a:r>
                        <a:rPr lang="en-US" sz="1200" dirty="0">
                          <a:solidFill>
                            <a:srgbClr val="003366"/>
                          </a:solidFill>
                          <a:latin typeface="Calibri" pitchFamily="34" charset="0"/>
                        </a:rPr>
                        <a:t> Also during subsequent development, the definitive endoderm will fold to form three subdivision of the primitive gut: </a:t>
                      </a:r>
                      <a:r>
                        <a:rPr lang="en-US" sz="1200" b="1" dirty="0">
                          <a:solidFill>
                            <a:srgbClr val="003366"/>
                          </a:solidFill>
                          <a:latin typeface="Calibri" pitchFamily="34" charset="0"/>
                        </a:rPr>
                        <a:t>foregut, </a:t>
                      </a:r>
                      <a:r>
                        <a:rPr lang="en-US" sz="1200" b="1" dirty="0" err="1">
                          <a:solidFill>
                            <a:srgbClr val="003366"/>
                          </a:solidFill>
                          <a:latin typeface="Calibri" pitchFamily="34" charset="0"/>
                        </a:rPr>
                        <a:t>midgut</a:t>
                      </a:r>
                      <a:r>
                        <a:rPr lang="en-US" sz="1200" dirty="0">
                          <a:solidFill>
                            <a:srgbClr val="003366"/>
                          </a:solidFill>
                          <a:latin typeface="Calibri" pitchFamily="34" charset="0"/>
                        </a:rPr>
                        <a:t>, and </a:t>
                      </a:r>
                      <a:r>
                        <a:rPr lang="en-US" sz="1200" b="1" dirty="0">
                          <a:solidFill>
                            <a:srgbClr val="003366"/>
                          </a:solidFill>
                          <a:latin typeface="Calibri" pitchFamily="34" charset="0"/>
                        </a:rPr>
                        <a:t>hindgut</a:t>
                      </a:r>
                      <a:r>
                        <a:rPr lang="en-US" sz="1200" dirty="0">
                          <a:solidFill>
                            <a:srgbClr val="003366"/>
                          </a:solidFill>
                          <a:latin typeface="Calibri" pitchFamily="34" charset="0"/>
                        </a:rPr>
                        <a:t>. </a:t>
                      </a:r>
                      <a:r>
                        <a:rPr lang="en-US" sz="1200" dirty="0">
                          <a:solidFill>
                            <a:srgbClr val="C00000"/>
                          </a:solidFill>
                          <a:latin typeface="Calibri" pitchFamily="34" charset="0"/>
                        </a:rPr>
                        <a:t>The cranial midline endoderm, just cranial to the tip of the extending notochord, forms a thickened area called the </a:t>
                      </a:r>
                      <a:r>
                        <a:rPr lang="en-US" sz="1200" b="1" dirty="0" err="1">
                          <a:solidFill>
                            <a:srgbClr val="C00000"/>
                          </a:solidFill>
                          <a:latin typeface="Calibri" pitchFamily="34" charset="0"/>
                        </a:rPr>
                        <a:t>prechordal</a:t>
                      </a:r>
                      <a:r>
                        <a:rPr lang="en-US" sz="1200" b="1" dirty="0">
                          <a:solidFill>
                            <a:srgbClr val="C00000"/>
                          </a:solidFill>
                          <a:latin typeface="Calibri" pitchFamily="34" charset="0"/>
                        </a:rPr>
                        <a:t> plate.</a:t>
                      </a:r>
                      <a:r>
                        <a:rPr lang="en-US" sz="1200" dirty="0">
                          <a:solidFill>
                            <a:srgbClr val="C00000"/>
                          </a:solidFill>
                          <a:latin typeface="Calibri" pitchFamily="34" charset="0"/>
                        </a:rPr>
                        <a:t> It contributes to the </a:t>
                      </a:r>
                      <a:r>
                        <a:rPr lang="en-US" sz="1200" b="1" dirty="0" err="1">
                          <a:solidFill>
                            <a:srgbClr val="C00000"/>
                          </a:solidFill>
                          <a:latin typeface="Calibri" pitchFamily="34" charset="0"/>
                        </a:rPr>
                        <a:t>oropharyngeal</a:t>
                      </a:r>
                      <a:r>
                        <a:rPr lang="en-US" sz="1200" b="1" dirty="0">
                          <a:solidFill>
                            <a:srgbClr val="C00000"/>
                          </a:solidFill>
                          <a:latin typeface="Calibri" pitchFamily="34" charset="0"/>
                        </a:rPr>
                        <a:t> membrane</a:t>
                      </a:r>
                      <a:r>
                        <a:rPr lang="en-US" sz="1200" dirty="0">
                          <a:solidFill>
                            <a:srgbClr val="C00000"/>
                          </a:solidFill>
                          <a:latin typeface="Calibri" pitchFamily="34" charset="0"/>
                        </a:rPr>
                        <a:t> during later development and is an important signaling center for patterning the overlying neural plate. </a:t>
                      </a:r>
                      <a:r>
                        <a:rPr lang="en-US" sz="1200" dirty="0">
                          <a:solidFill>
                            <a:srgbClr val="003366"/>
                          </a:solidFill>
                          <a:latin typeface="Calibri" pitchFamily="34" charset="0"/>
                        </a:rPr>
                        <a:t>With the formation of </a:t>
                      </a:r>
                      <a:r>
                        <a:rPr lang="en-US" sz="1200" dirty="0" err="1">
                          <a:solidFill>
                            <a:srgbClr val="003366"/>
                          </a:solidFill>
                          <a:latin typeface="Calibri" pitchFamily="34" charset="0"/>
                        </a:rPr>
                        <a:t>endodermal</a:t>
                      </a:r>
                      <a:r>
                        <a:rPr lang="en-US" sz="1200" dirty="0">
                          <a:solidFill>
                            <a:srgbClr val="003366"/>
                          </a:solidFill>
                          <a:latin typeface="Calibri" pitchFamily="34" charset="0"/>
                        </a:rPr>
                        <a:t>, </a:t>
                      </a:r>
                      <a:r>
                        <a:rPr lang="en-US" sz="1200" dirty="0" err="1">
                          <a:solidFill>
                            <a:srgbClr val="003366"/>
                          </a:solidFill>
                          <a:latin typeface="Calibri" pitchFamily="34" charset="0"/>
                        </a:rPr>
                        <a:t>mesodermal</a:t>
                      </a:r>
                      <a:r>
                        <a:rPr lang="en-US" sz="1200" dirty="0">
                          <a:solidFill>
                            <a:srgbClr val="003366"/>
                          </a:solidFill>
                          <a:latin typeface="Calibri" pitchFamily="34" charset="0"/>
                        </a:rPr>
                        <a:t>, and </a:t>
                      </a:r>
                      <a:r>
                        <a:rPr lang="en-US" sz="1200" dirty="0" err="1">
                          <a:solidFill>
                            <a:srgbClr val="003366"/>
                          </a:solidFill>
                          <a:latin typeface="Calibri" pitchFamily="34" charset="0"/>
                        </a:rPr>
                        <a:t>ectodermal</a:t>
                      </a:r>
                      <a:r>
                        <a:rPr lang="en-US" sz="1200" dirty="0">
                          <a:solidFill>
                            <a:srgbClr val="003366"/>
                          </a:solidFill>
                          <a:latin typeface="Calibri" pitchFamily="34" charset="0"/>
                        </a:rPr>
                        <a:t> subdivisions during </a:t>
                      </a:r>
                      <a:r>
                        <a:rPr lang="en-US" sz="1200" dirty="0" err="1">
                          <a:solidFill>
                            <a:srgbClr val="003366"/>
                          </a:solidFill>
                          <a:latin typeface="Calibri" pitchFamily="34" charset="0"/>
                        </a:rPr>
                        <a:t>gastrulation</a:t>
                      </a:r>
                      <a:r>
                        <a:rPr lang="en-US" sz="1200" dirty="0">
                          <a:solidFill>
                            <a:srgbClr val="003366"/>
                          </a:solidFill>
                          <a:latin typeface="Calibri" pitchFamily="34" charset="0"/>
                        </a:rPr>
                        <a:t>, the stage is set by the end of the 3rd week for </a:t>
                      </a:r>
                      <a:r>
                        <a:rPr lang="en-US" sz="1200" b="1" dirty="0">
                          <a:solidFill>
                            <a:srgbClr val="003366"/>
                          </a:solidFill>
                          <a:latin typeface="Calibri" pitchFamily="34" charset="0"/>
                        </a:rPr>
                        <a:t>formation of the tube-within-a-tube body plan</a:t>
                      </a:r>
                      <a:r>
                        <a:rPr lang="en-US" sz="1200" dirty="0">
                          <a:solidFill>
                            <a:srgbClr val="003366"/>
                          </a:solidFill>
                          <a:latin typeface="Calibri" pitchFamily="34" charset="0"/>
                        </a:rPr>
                        <a:t> and subsequent </a:t>
                      </a:r>
                      <a:r>
                        <a:rPr lang="en-US" sz="1200" b="1" dirty="0">
                          <a:solidFill>
                            <a:srgbClr val="003366"/>
                          </a:solidFill>
                          <a:latin typeface="Calibri" pitchFamily="34" charset="0"/>
                        </a:rPr>
                        <a:t>organogenesis</a:t>
                      </a:r>
                      <a:r>
                        <a:rPr lang="en-US" sz="1200" dirty="0">
                          <a:solidFill>
                            <a:srgbClr val="003366"/>
                          </a:solidFill>
                          <a:latin typeface="Calibri" pitchFamily="34" charset="0"/>
                        </a:rPr>
                        <a:t>, the processes by which primitive organ rudiments are established and subsequently differentiated to form all major organ systems.</a:t>
                      </a:r>
                    </a:p>
                  </a:txBody>
                  <a:tcPr marL="63500" marR="63500" marT="0" marB="63500" anchor="ctr">
                    <a:lnL>
                      <a:noFill/>
                    </a:lnL>
                    <a:lnR>
                      <a:noFill/>
                    </a:lnR>
                    <a:lnT>
                      <a:noFill/>
                    </a:lnT>
                    <a:lnB>
                      <a:noFill/>
                    </a:lnB>
                    <a:noFill/>
                  </a:tcPr>
                </a:tc>
                <a:extLst>
                  <a:ext uri="{0D108BD9-81ED-4DB2-BD59-A6C34878D82A}">
                    <a16:rowId xmlns:a16="http://schemas.microsoft.com/office/drawing/2014/main" val="10000"/>
                  </a:ext>
                </a:extLst>
              </a:tr>
            </a:tbl>
          </a:graphicData>
        </a:graphic>
      </p:graphicFrame>
      <p:sp>
        <p:nvSpPr>
          <p:cNvPr id="3" name="Szövegdoboz 2"/>
          <p:cNvSpPr txBox="1"/>
          <p:nvPr/>
        </p:nvSpPr>
        <p:spPr>
          <a:xfrm>
            <a:off x="3923928" y="323364"/>
            <a:ext cx="1680589" cy="461665"/>
          </a:xfrm>
          <a:prstGeom prst="rect">
            <a:avLst/>
          </a:prstGeom>
          <a:noFill/>
          <a:ln w="9525">
            <a:noFill/>
          </a:ln>
        </p:spPr>
        <p:txBody>
          <a:bodyPr wrap="none" rtlCol="0">
            <a:spAutoFit/>
          </a:bodyPr>
          <a:lstStyle/>
          <a:p>
            <a:r>
              <a:rPr lang="hu-HU" sz="2400" dirty="0" err="1">
                <a:solidFill>
                  <a:srgbClr val="003366"/>
                </a:solidFill>
                <a:latin typeface="Calibri" pitchFamily="34" charset="0"/>
              </a:rPr>
              <a:t>Neurulation</a:t>
            </a:r>
            <a:endParaRPr lang="hu-HU" sz="2400" dirty="0">
              <a:solidFill>
                <a:srgbClr val="003366"/>
              </a:solidFill>
              <a:latin typeface="Calibri" pitchFamily="34" charset="0"/>
            </a:endParaRPr>
          </a:p>
        </p:txBody>
      </p:sp>
      <p:pic>
        <p:nvPicPr>
          <p:cNvPr id="140292" name="Picture 4" descr="P:\könyvek\allimages larsen\F9780443068119-003-f02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7624" y="1052736"/>
            <a:ext cx="7323060" cy="355168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1"/>
          <p:cNvSpPr txBox="1">
            <a:spLocks/>
          </p:cNvSpPr>
          <p:nvPr/>
        </p:nvSpPr>
        <p:spPr bwMode="auto">
          <a:xfrm>
            <a:off x="323528" y="620688"/>
            <a:ext cx="8229600" cy="5851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endParaRPr lang="hu-HU" kern="0" dirty="0">
              <a:solidFill>
                <a:schemeClr val="bg1"/>
              </a:solidFill>
              <a:latin typeface="Calibri" panose="020F0502020204030204" pitchFamily="34" charset="0"/>
            </a:endParaRPr>
          </a:p>
          <a:p>
            <a:pPr algn="ctr"/>
            <a:endParaRPr lang="hu-HU" kern="0" dirty="0">
              <a:solidFill>
                <a:schemeClr val="bg1"/>
              </a:solidFill>
              <a:latin typeface="Calibri" panose="020F0502020204030204" pitchFamily="34" charset="0"/>
            </a:endParaRPr>
          </a:p>
          <a:p>
            <a:pPr algn="ctr"/>
            <a:endParaRPr lang="hu-HU" kern="0" dirty="0">
              <a:solidFill>
                <a:schemeClr val="bg1"/>
              </a:solidFill>
              <a:latin typeface="Calibri" panose="020F0502020204030204" pitchFamily="34" charset="0"/>
            </a:endParaRPr>
          </a:p>
          <a:p>
            <a:pPr algn="ctr"/>
            <a:r>
              <a:rPr lang="hu-HU" kern="0" dirty="0" err="1">
                <a:solidFill>
                  <a:schemeClr val="bg1"/>
                </a:solidFill>
                <a:latin typeface="Calibri" panose="020F0502020204030204" pitchFamily="34" charset="0"/>
              </a:rPr>
              <a:t>Neuronal</a:t>
            </a:r>
            <a:r>
              <a:rPr lang="hu-HU" kern="0" dirty="0">
                <a:solidFill>
                  <a:schemeClr val="bg1"/>
                </a:solidFill>
                <a:latin typeface="Calibri" panose="020F0502020204030204" pitchFamily="34" charset="0"/>
              </a:rPr>
              <a:t> </a:t>
            </a:r>
            <a:r>
              <a:rPr lang="hu-HU" kern="0" dirty="0" err="1">
                <a:solidFill>
                  <a:schemeClr val="bg1"/>
                </a:solidFill>
                <a:latin typeface="Calibri" panose="020F0502020204030204" pitchFamily="34" charset="0"/>
              </a:rPr>
              <a:t>induction</a:t>
            </a:r>
            <a:r>
              <a:rPr lang="hu-HU" kern="0" dirty="0">
                <a:solidFill>
                  <a:schemeClr val="bg1"/>
                </a:solidFill>
                <a:latin typeface="Calibri" panose="020F0502020204030204" pitchFamily="34" charset="0"/>
              </a:rPr>
              <a:t> is </a:t>
            </a:r>
            <a:r>
              <a:rPr lang="hu-HU" kern="0" dirty="0" err="1">
                <a:solidFill>
                  <a:schemeClr val="bg1"/>
                </a:solidFill>
                <a:latin typeface="Calibri" panose="020F0502020204030204" pitchFamily="34" charset="0"/>
              </a:rPr>
              <a:t>not</a:t>
            </a:r>
            <a:r>
              <a:rPr lang="hu-HU" kern="0" dirty="0">
                <a:solidFill>
                  <a:schemeClr val="bg1"/>
                </a:solidFill>
                <a:latin typeface="Calibri" panose="020F0502020204030204" pitchFamily="34" charset="0"/>
              </a:rPr>
              <a:t> a </a:t>
            </a:r>
            <a:r>
              <a:rPr lang="hu-HU" kern="0" dirty="0" err="1">
                <a:solidFill>
                  <a:schemeClr val="bg1"/>
                </a:solidFill>
                <a:latin typeface="Calibri" panose="020F0502020204030204" pitchFamily="34" charset="0"/>
              </a:rPr>
              <a:t>simple</a:t>
            </a:r>
            <a:r>
              <a:rPr lang="hu-HU" kern="0" dirty="0">
                <a:solidFill>
                  <a:schemeClr val="bg1"/>
                </a:solidFill>
                <a:latin typeface="Calibri" panose="020F0502020204030204" pitchFamily="34" charset="0"/>
              </a:rPr>
              <a:t> </a:t>
            </a:r>
            <a:r>
              <a:rPr lang="hu-HU" kern="0" dirty="0" err="1">
                <a:solidFill>
                  <a:schemeClr val="bg1"/>
                </a:solidFill>
                <a:latin typeface="Calibri" panose="020F0502020204030204" pitchFamily="34" charset="0"/>
              </a:rPr>
              <a:t>all-or-nothing</a:t>
            </a:r>
            <a:r>
              <a:rPr lang="hu-HU" kern="0" dirty="0">
                <a:solidFill>
                  <a:schemeClr val="bg1"/>
                </a:solidFill>
                <a:latin typeface="Calibri" panose="020F0502020204030204" pitchFamily="34" charset="0"/>
              </a:rPr>
              <a:t> </a:t>
            </a:r>
            <a:r>
              <a:rPr lang="hu-HU" kern="0" dirty="0" err="1">
                <a:solidFill>
                  <a:schemeClr val="bg1"/>
                </a:solidFill>
                <a:latin typeface="Calibri" panose="020F0502020204030204" pitchFamily="34" charset="0"/>
              </a:rPr>
              <a:t>process</a:t>
            </a:r>
            <a:r>
              <a:rPr lang="hu-HU" kern="0" dirty="0">
                <a:solidFill>
                  <a:schemeClr val="bg1"/>
                </a:solidFill>
                <a:latin typeface="Calibri" panose="020F0502020204030204" pitchFamily="34" charset="0"/>
              </a:rPr>
              <a:t>, </a:t>
            </a:r>
            <a:r>
              <a:rPr lang="hu-HU" kern="0" dirty="0" err="1">
                <a:solidFill>
                  <a:schemeClr val="bg1"/>
                </a:solidFill>
                <a:latin typeface="Calibri" panose="020F0502020204030204" pitchFamily="34" charset="0"/>
              </a:rPr>
              <a:t>rather</a:t>
            </a:r>
            <a:r>
              <a:rPr lang="hu-HU" kern="0" dirty="0">
                <a:solidFill>
                  <a:schemeClr val="bg1"/>
                </a:solidFill>
                <a:latin typeface="Calibri" panose="020F0502020204030204" pitchFamily="34" charset="0"/>
              </a:rPr>
              <a:t> </a:t>
            </a:r>
            <a:r>
              <a:rPr lang="hu-HU" kern="0" dirty="0" err="1">
                <a:solidFill>
                  <a:schemeClr val="bg1"/>
                </a:solidFill>
                <a:latin typeface="Calibri" panose="020F0502020204030204" pitchFamily="34" charset="0"/>
              </a:rPr>
              <a:t>considerable</a:t>
            </a:r>
            <a:r>
              <a:rPr lang="hu-HU" kern="0" dirty="0">
                <a:solidFill>
                  <a:schemeClr val="bg1"/>
                </a:solidFill>
                <a:latin typeface="Calibri" panose="020F0502020204030204" pitchFamily="34" charset="0"/>
              </a:rPr>
              <a:t> </a:t>
            </a:r>
            <a:r>
              <a:rPr lang="hu-HU" kern="0" dirty="0" err="1">
                <a:solidFill>
                  <a:schemeClr val="bg1"/>
                </a:solidFill>
                <a:latin typeface="Calibri" panose="020F0502020204030204" pitchFamily="34" charset="0"/>
              </a:rPr>
              <a:t>regional</a:t>
            </a:r>
            <a:r>
              <a:rPr lang="hu-HU" kern="0" dirty="0">
                <a:solidFill>
                  <a:schemeClr val="bg1"/>
                </a:solidFill>
                <a:latin typeface="Calibri" panose="020F0502020204030204" pitchFamily="34" charset="0"/>
              </a:rPr>
              <a:t> </a:t>
            </a:r>
            <a:r>
              <a:rPr lang="hu-HU" kern="0" dirty="0" err="1">
                <a:solidFill>
                  <a:schemeClr val="bg1"/>
                </a:solidFill>
                <a:latin typeface="Calibri" panose="020F0502020204030204" pitchFamily="34" charset="0"/>
              </a:rPr>
              <a:t>specificity</a:t>
            </a:r>
            <a:r>
              <a:rPr lang="hu-HU" kern="0" dirty="0">
                <a:solidFill>
                  <a:schemeClr val="bg1"/>
                </a:solidFill>
                <a:latin typeface="Calibri" panose="020F0502020204030204" pitchFamily="34" charset="0"/>
              </a:rPr>
              <a:t> </a:t>
            </a:r>
            <a:r>
              <a:rPr lang="hu-HU" kern="0" dirty="0" err="1">
                <a:solidFill>
                  <a:schemeClr val="bg1"/>
                </a:solidFill>
                <a:latin typeface="Calibri" panose="020F0502020204030204" pitchFamily="34" charset="0"/>
              </a:rPr>
              <a:t>exists</a:t>
            </a:r>
            <a:r>
              <a:rPr lang="hu-HU" kern="0" dirty="0">
                <a:solidFill>
                  <a:schemeClr val="bg1"/>
                </a:solidFill>
                <a:latin typeface="Calibri" panose="020F0502020204030204" pitchFamily="34" charset="0"/>
              </a:rPr>
              <a:t>.</a:t>
            </a:r>
          </a:p>
        </p:txBody>
      </p:sp>
    </p:spTree>
    <p:extLst>
      <p:ext uri="{BB962C8B-B14F-4D97-AF65-F5344CB8AC3E}">
        <p14:creationId xmlns:p14="http://schemas.microsoft.com/office/powerpoint/2010/main" val="4040763755"/>
      </p:ext>
    </p:extLst>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hu-HU"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hu-HU" sz="1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6697</TotalTime>
  <Words>5378</Words>
  <Application>Microsoft Office PowerPoint</Application>
  <PresentationFormat>Diavetítés a képernyőre (4:3 oldalarány)</PresentationFormat>
  <Paragraphs>391</Paragraphs>
  <Slides>77</Slides>
  <Notes>14</Notes>
  <HiddenSlides>0</HiddenSlides>
  <MMClips>0</MMClips>
  <ScaleCrop>false</ScaleCrop>
  <HeadingPairs>
    <vt:vector size="8" baseType="variant">
      <vt:variant>
        <vt:lpstr>Használt betűtípusok</vt:lpstr>
      </vt:variant>
      <vt:variant>
        <vt:i4>5</vt:i4>
      </vt:variant>
      <vt:variant>
        <vt:lpstr>Téma</vt:lpstr>
      </vt:variant>
      <vt:variant>
        <vt:i4>1</vt:i4>
      </vt:variant>
      <vt:variant>
        <vt:lpstr>Beágyazott OLE kiszolgálók</vt:lpstr>
      </vt:variant>
      <vt:variant>
        <vt:i4>1</vt:i4>
      </vt:variant>
      <vt:variant>
        <vt:lpstr>Diacímek</vt:lpstr>
      </vt:variant>
      <vt:variant>
        <vt:i4>77</vt:i4>
      </vt:variant>
    </vt:vector>
  </HeadingPairs>
  <TitlesOfParts>
    <vt:vector size="84" baseType="lpstr">
      <vt:lpstr>Arial</vt:lpstr>
      <vt:lpstr>Calibri</vt:lpstr>
      <vt:lpstr>Comic Sans MS</vt:lpstr>
      <vt:lpstr>Symbol</vt:lpstr>
      <vt:lpstr>Times New Roman</vt:lpstr>
      <vt:lpstr>Alapértelmezett terv</vt:lpstr>
      <vt:lpstr>Image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Cross section of the spinal cord</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ELTE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glia</dc:creator>
  <cp:lastModifiedBy>Gergely Cséplő</cp:lastModifiedBy>
  <cp:revision>419</cp:revision>
  <cp:lastPrinted>2003-02-09T20:19:36Z</cp:lastPrinted>
  <dcterms:created xsi:type="dcterms:W3CDTF">2002-11-14T15:26:31Z</dcterms:created>
  <dcterms:modified xsi:type="dcterms:W3CDTF">2020-02-21T14:24:57Z</dcterms:modified>
</cp:coreProperties>
</file>