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430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CONNECTIVE TISSUE</a:t>
            </a:r>
            <a:endParaRPr lang="hu-H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5486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i="1" dirty="0" smtClean="0"/>
              <a:t>Dr. David </a:t>
            </a:r>
            <a:r>
              <a:rPr lang="hu-HU" sz="2000" b="1" i="1" dirty="0" err="1" smtClean="0"/>
              <a:t>Dora</a:t>
            </a:r>
            <a:endParaRPr lang="hu-HU" sz="2000" b="1" i="1" dirty="0" smtClean="0"/>
          </a:p>
          <a:p>
            <a:pPr algn="r"/>
            <a:r>
              <a:rPr lang="hu-HU" sz="2000" b="1" i="1" dirty="0" err="1" smtClean="0"/>
              <a:t>Assistant</a:t>
            </a:r>
            <a:r>
              <a:rPr lang="hu-HU" sz="2000" b="1" i="1" dirty="0" smtClean="0"/>
              <a:t> professor</a:t>
            </a:r>
            <a:endParaRPr lang="hu-HU" sz="2000" b="1" i="1" dirty="0" smtClean="0"/>
          </a:p>
          <a:p>
            <a:pPr algn="r"/>
            <a:r>
              <a:rPr lang="hu-HU" sz="2000" b="1" i="1" dirty="0" smtClean="0"/>
              <a:t>2020. February</a:t>
            </a:r>
            <a:endParaRPr lang="hu-HU" sz="2000" b="1" i="1" dirty="0"/>
          </a:p>
        </p:txBody>
      </p:sp>
      <p:pic>
        <p:nvPicPr>
          <p:cNvPr id="1026" name="Picture 2" descr="D:\Tanul Dávid\OKTATÁS\Tantermi előadásaim\ÁOK\2020\képekCT2020\connective-tissue-sem-science-photo-libr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8389"/>
            <a:ext cx="7315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92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Tanul Dávid\OKTATÁS\Tantermi előadásaim\ÁOK\2020\képekCT2020\offset_58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2" y="1"/>
            <a:ext cx="435174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0" y="3733800"/>
            <a:ext cx="492199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D:\Tanul Dávid\OKTATÁS\Tantermi előadásaim\ÁOK\2020\képekCT2020\SS21024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383" y="1"/>
            <a:ext cx="3936341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50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Tanul Dávid\OKTATÁS\Tantermi előadásaim\ÁOK\2020\képekCT2020\giph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0999"/>
            <a:ext cx="3429000" cy="27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Tanul Dávid\OKTATÁS\Tantermi előadásaim\ÁOK\2020\képekCT2020\giphy (1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0999"/>
            <a:ext cx="4486630" cy="27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Tanul Dávid\OKTATÁS\Tantermi előadásaim\ÁOK\2020\képekCT2020\fig_1a_animated_gif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66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6" y="381000"/>
            <a:ext cx="514047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5562601" cy="118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53" y="3200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David\Desktop\Tantermi előadásaim\Egyéb\mikrogli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8653" y="4572000"/>
            <a:ext cx="4859547" cy="18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avid\Desktop\Tantermi előadásaim\Egyéb\cell makrofág szív-page-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6" y="48197"/>
            <a:ext cx="6137694" cy="68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76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2800" b="1" dirty="0"/>
              <a:t>Mast cell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620000" cy="2590800"/>
          </a:xfrm>
        </p:spPr>
        <p:txBody>
          <a:bodyPr>
            <a:normAutofit/>
          </a:bodyPr>
          <a:lstStyle/>
          <a:p>
            <a:r>
              <a:rPr lang="en-US" sz="2000" dirty="0"/>
              <a:t>Round or oval cell filled with basophilic granules.</a:t>
            </a:r>
          </a:p>
          <a:p>
            <a:r>
              <a:rPr lang="hu-HU" sz="2000" dirty="0" smtClean="0"/>
              <a:t>G</a:t>
            </a:r>
            <a:r>
              <a:rPr lang="en-US" sz="2000" dirty="0" err="1" smtClean="0"/>
              <a:t>ranules</a:t>
            </a:r>
            <a:r>
              <a:rPr lang="en-US" sz="2000" dirty="0" smtClean="0"/>
              <a:t> </a:t>
            </a:r>
            <a:r>
              <a:rPr lang="hu-HU" sz="2000" dirty="0" smtClean="0"/>
              <a:t>contain</a:t>
            </a:r>
            <a:r>
              <a:rPr lang="en-US" sz="2000" dirty="0" smtClean="0"/>
              <a:t>: </a:t>
            </a:r>
            <a:r>
              <a:rPr lang="en-US" sz="2000" b="1" dirty="0"/>
              <a:t>heparin </a:t>
            </a:r>
            <a:r>
              <a:rPr lang="en-US" sz="2000" dirty="0"/>
              <a:t>(a </a:t>
            </a:r>
            <a:r>
              <a:rPr lang="en-US" sz="2000" dirty="0" err="1"/>
              <a:t>glucosaminoglycan</a:t>
            </a:r>
            <a:r>
              <a:rPr lang="en-US" sz="2000" dirty="0"/>
              <a:t> with many negative charges), </a:t>
            </a:r>
            <a:r>
              <a:rPr lang="en-US" sz="2000" b="1" dirty="0"/>
              <a:t>protein and  histamine</a:t>
            </a:r>
            <a:r>
              <a:rPr lang="en-US" sz="2000" dirty="0"/>
              <a:t>. </a:t>
            </a:r>
            <a:endParaRPr lang="hu-HU" sz="2000" dirty="0" smtClean="0"/>
          </a:p>
          <a:p>
            <a:r>
              <a:rPr lang="en-US" sz="2000" b="1" dirty="0" smtClean="0"/>
              <a:t>Metachromatic </a:t>
            </a:r>
            <a:r>
              <a:rPr lang="en-US" sz="2000" b="1" dirty="0"/>
              <a:t>staining</a:t>
            </a:r>
            <a:r>
              <a:rPr lang="en-US" sz="2000" dirty="0"/>
              <a:t>: When the mast cells are stained with the basophilic dye toluidine blue, the granules appear in a reddish-violet color (due to the many </a:t>
            </a:r>
            <a:r>
              <a:rPr lang="en-US" sz="2000" dirty="0" err="1" smtClean="0"/>
              <a:t>negati</a:t>
            </a:r>
            <a:r>
              <a:rPr lang="hu-HU" sz="2000" dirty="0" smtClean="0"/>
              <a:t>v</a:t>
            </a:r>
            <a:r>
              <a:rPr lang="en-US" sz="2000" dirty="0" smtClean="0"/>
              <a:t>e </a:t>
            </a:r>
            <a:r>
              <a:rPr lang="en-US" sz="2000" dirty="0"/>
              <a:t>charges of </a:t>
            </a:r>
            <a:r>
              <a:rPr lang="en-US" sz="2000" dirty="0" err="1"/>
              <a:t>heparine</a:t>
            </a:r>
            <a:r>
              <a:rPr lang="en-US" sz="2000" dirty="0"/>
              <a:t>).</a:t>
            </a:r>
            <a:endParaRPr lang="hu-H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21447"/>
            <a:ext cx="6477000" cy="37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4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anul Dávid\OKTATÁS\Tantermi előadásaim\ÁOK\2020\képekCT2020\Mast+Cell+Morpholo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3184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17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2800" b="1" dirty="0"/>
              <a:t>Mast cell degranulation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>
            <a:normAutofit/>
          </a:bodyPr>
          <a:lstStyle/>
          <a:p>
            <a:r>
              <a:rPr lang="en-US" sz="1800" dirty="0"/>
              <a:t>In response to an adequate stimulus the cell releases the contents of its granules: </a:t>
            </a:r>
            <a:r>
              <a:rPr lang="en-US" sz="1800" b="1" dirty="0"/>
              <a:t>degranulation.</a:t>
            </a:r>
            <a:endParaRPr lang="en-US" sz="1800" dirty="0"/>
          </a:p>
          <a:p>
            <a:r>
              <a:rPr lang="en-US" sz="1800" dirty="0" smtClean="0"/>
              <a:t>Granules </a:t>
            </a:r>
            <a:r>
              <a:rPr lang="en-US" sz="1800" dirty="0"/>
              <a:t>of the mast cell contain the bioactive agent </a:t>
            </a:r>
            <a:r>
              <a:rPr lang="en-US" sz="1800" b="1" dirty="0"/>
              <a:t>histamine </a:t>
            </a:r>
            <a:r>
              <a:rPr lang="en-US" sz="1800" dirty="0"/>
              <a:t>in high concentration. </a:t>
            </a:r>
            <a:endParaRPr lang="hu-HU" sz="1800" dirty="0" smtClean="0"/>
          </a:p>
          <a:p>
            <a:r>
              <a:rPr lang="hu-HU" sz="1800" dirty="0" smtClean="0"/>
              <a:t>Histamine is the primary mediator of </a:t>
            </a:r>
            <a:r>
              <a:rPr lang="hu-HU" sz="1800" b="1" dirty="0" smtClean="0"/>
              <a:t>allergic reactions</a:t>
            </a:r>
            <a:endParaRPr lang="hu-HU" sz="1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218347" cy="184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94538"/>
            <a:ext cx="2514600" cy="270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53915"/>
            <a:ext cx="2466750" cy="274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09987"/>
            <a:ext cx="239099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43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Extracellular matrix (</a:t>
            </a:r>
            <a:r>
              <a:rPr lang="hu-HU" sz="3600" b="1" dirty="0"/>
              <a:t>ECM)</a:t>
            </a:r>
            <a:endParaRPr lang="hu-H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Connective tissue fibers</a:t>
            </a:r>
          </a:p>
          <a:p>
            <a:pPr lvl="1"/>
            <a:r>
              <a:rPr lang="hu-HU" b="1" dirty="0" smtClean="0"/>
              <a:t>Collagen fibers</a:t>
            </a:r>
          </a:p>
          <a:p>
            <a:pPr lvl="1"/>
            <a:r>
              <a:rPr lang="hu-HU" b="1" dirty="0" smtClean="0"/>
              <a:t>Reticular fibers</a:t>
            </a:r>
          </a:p>
          <a:p>
            <a:pPr lvl="1"/>
            <a:r>
              <a:rPr lang="hu-HU" b="1" dirty="0" smtClean="0"/>
              <a:t>Elastic fibers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3564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Collagen fibers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The most frequent connective tissue fibers.</a:t>
            </a:r>
          </a:p>
          <a:p>
            <a:r>
              <a:rPr lang="en-US" sz="2000" b="1" dirty="0"/>
              <a:t>Wavy appearance</a:t>
            </a:r>
            <a:r>
              <a:rPr lang="en-US" sz="2000" dirty="0"/>
              <a:t>, various fiber thickness (2-20 </a:t>
            </a:r>
            <a:r>
              <a:rPr lang="en-US" sz="2000" dirty="0" err="1"/>
              <a:t>μm</a:t>
            </a:r>
            <a:r>
              <a:rPr lang="en-US" sz="2000" dirty="0"/>
              <a:t>), fibers can be dissolved in acid or basic solutions.</a:t>
            </a:r>
          </a:p>
          <a:p>
            <a:r>
              <a:rPr lang="en-US" sz="2000" dirty="0"/>
              <a:t>Very </a:t>
            </a:r>
            <a:r>
              <a:rPr lang="en-US" sz="2000" b="1" dirty="0"/>
              <a:t>resistant against pull</a:t>
            </a:r>
            <a:r>
              <a:rPr lang="en-US" sz="2000" dirty="0"/>
              <a:t>, a fiber having a cross sectional area of 1 </a:t>
            </a:r>
            <a:r>
              <a:rPr lang="en-US" sz="2000" dirty="0" smtClean="0"/>
              <a:t>mm</a:t>
            </a:r>
            <a:r>
              <a:rPr lang="en-US" sz="2000" baseline="30000" dirty="0" smtClean="0"/>
              <a:t>2</a:t>
            </a:r>
            <a:r>
              <a:rPr lang="hu-HU" sz="2000" baseline="30000" dirty="0" smtClean="0"/>
              <a:t> </a:t>
            </a:r>
            <a:r>
              <a:rPr lang="en-US" sz="2000" dirty="0" smtClean="0"/>
              <a:t>can </a:t>
            </a:r>
            <a:r>
              <a:rPr lang="en-US" sz="2000" dirty="0"/>
              <a:t>hold a weight of 6 kg!</a:t>
            </a:r>
          </a:p>
          <a:p>
            <a:r>
              <a:rPr lang="hu-HU" sz="2000" dirty="0"/>
              <a:t>Most important constituent of tendons, ligaments, </a:t>
            </a:r>
            <a:r>
              <a:rPr lang="hu-HU" sz="2000" dirty="0" smtClean="0"/>
              <a:t>aponeuroses</a:t>
            </a:r>
          </a:p>
        </p:txBody>
      </p:sp>
      <p:pic>
        <p:nvPicPr>
          <p:cNvPr id="11266" name="Picture 2" descr="D:\Tanul Dávid\OKTATÁS\Tantermi előadásaim\ÁOK\2020\képekCT2020\SS2253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1039"/>
            <a:ext cx="4267200" cy="30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Tanul Dávid\OKTATÁS\Tantermi előadásaim\ÁOK\2020\képekCT2020\normal_44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759" y="3441039"/>
            <a:ext cx="3995441" cy="30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66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0"/>
            <a:ext cx="603896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965" y="1524000"/>
            <a:ext cx="235872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6096000"/>
            <a:ext cx="35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Two collagen fibers in cross section</a:t>
            </a:r>
            <a:endParaRPr lang="hu-HU" dirty="0"/>
          </a:p>
        </p:txBody>
      </p:sp>
      <p:sp>
        <p:nvSpPr>
          <p:cNvPr id="5" name="Rectangle 4"/>
          <p:cNvSpPr/>
          <p:nvPr/>
        </p:nvSpPr>
        <p:spPr>
          <a:xfrm>
            <a:off x="6248400" y="6022731"/>
            <a:ext cx="2068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/>
              <a:t>Microfibrils in </a:t>
            </a:r>
            <a:endParaRPr lang="hu-HU" b="1" dirty="0" smtClean="0"/>
          </a:p>
          <a:p>
            <a:pPr algn="ctr"/>
            <a:r>
              <a:rPr lang="hu-HU" b="1" dirty="0" smtClean="0"/>
              <a:t>longitudinal </a:t>
            </a:r>
            <a:r>
              <a:rPr lang="hu-HU" b="1" dirty="0"/>
              <a:t>section</a:t>
            </a:r>
            <a:endParaRPr lang="hu-HU" dirty="0"/>
          </a:p>
        </p:txBody>
      </p:sp>
      <p:sp>
        <p:nvSpPr>
          <p:cNvPr id="6" name="Rectangle 5"/>
          <p:cNvSpPr/>
          <p:nvPr/>
        </p:nvSpPr>
        <p:spPr>
          <a:xfrm>
            <a:off x="228600" y="3048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EM</a:t>
            </a:r>
            <a:r>
              <a:rPr lang="en-US" dirty="0"/>
              <a:t>: a fiber consists of collagen </a:t>
            </a:r>
            <a:r>
              <a:rPr lang="en-US" dirty="0" err="1"/>
              <a:t>microfibrils</a:t>
            </a:r>
            <a:r>
              <a:rPr lang="en-US" dirty="0"/>
              <a:t> of </a:t>
            </a:r>
            <a:r>
              <a:rPr lang="en-US" dirty="0" smtClean="0"/>
              <a:t>50-90</a:t>
            </a:r>
            <a:r>
              <a:rPr lang="hu-HU" dirty="0" smtClean="0"/>
              <a:t> </a:t>
            </a:r>
            <a:r>
              <a:rPr lang="en-US" dirty="0" smtClean="0"/>
              <a:t>nm </a:t>
            </a:r>
            <a:r>
              <a:rPr lang="en-US" dirty="0"/>
              <a:t>diameter. The thickness of collagen fibers depends on the number of these </a:t>
            </a:r>
            <a:r>
              <a:rPr lang="en-US" dirty="0" err="1"/>
              <a:t>microfibrils</a:t>
            </a:r>
            <a:r>
              <a:rPr lang="en-US" dirty="0"/>
              <a:t>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265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Molecular structure of collagen</a:t>
            </a:r>
            <a:endParaRPr lang="hu-H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9596"/>
            <a:ext cx="9144000" cy="564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895600"/>
            <a:ext cx="48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Tropocollagen comprise 3 intertwining peptide chains</a:t>
            </a:r>
            <a:endParaRPr lang="hu-H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14268" y="4114800"/>
            <a:ext cx="4800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Dimensions of tropocollagen</a:t>
            </a:r>
            <a:endParaRPr lang="hu-H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496066"/>
            <a:ext cx="701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Lateral covalent binding of tropocollagen molecules form the collagen fiber</a:t>
            </a:r>
            <a:endParaRPr lang="hu-H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52291" y="4521678"/>
            <a:ext cx="12767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Gap of 40 nm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xmlns="" val="2745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>
                <a:latin typeface="+mn-lt"/>
              </a:rPr>
              <a:t>CLASSIFICATION, CHARACTERISTICS</a:t>
            </a:r>
            <a:r>
              <a:rPr lang="hu-HU" sz="1600" b="1" dirty="0"/>
              <a:t/>
            </a:r>
            <a:br>
              <a:rPr lang="hu-HU" sz="1600" b="1" dirty="0"/>
            </a:br>
            <a:endParaRPr lang="hu-H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</a:t>
            </a:r>
            <a:r>
              <a:rPr lang="en-US" dirty="0"/>
              <a:t>: </a:t>
            </a:r>
            <a:r>
              <a:rPr lang="en-US" u="sng" dirty="0"/>
              <a:t>cells are dispersed</a:t>
            </a:r>
            <a:r>
              <a:rPr lang="en-US" dirty="0"/>
              <a:t>, the tissues are dominated by an intercellular substance produced by </a:t>
            </a:r>
            <a:r>
              <a:rPr lang="hu-HU" dirty="0" smtClean="0"/>
              <a:t>CT </a:t>
            </a:r>
            <a:r>
              <a:rPr lang="en-US" dirty="0" smtClean="0"/>
              <a:t>cells </a:t>
            </a:r>
            <a:r>
              <a:rPr lang="en-US" dirty="0"/>
              <a:t>(</a:t>
            </a:r>
            <a:r>
              <a:rPr lang="en-US" b="1" dirty="0" smtClean="0"/>
              <a:t>extracellular </a:t>
            </a:r>
            <a:r>
              <a:rPr lang="en-US" b="1" dirty="0"/>
              <a:t>matrix, ECM</a:t>
            </a:r>
            <a:r>
              <a:rPr lang="en-US" dirty="0"/>
              <a:t>), The ECM is composed of fibers and a macromolecular network.</a:t>
            </a:r>
          </a:p>
          <a:p>
            <a:r>
              <a:rPr lang="en-US" dirty="0"/>
              <a:t>Functions: </a:t>
            </a:r>
            <a:r>
              <a:rPr lang="hu-HU" u="sng" dirty="0" smtClean="0"/>
              <a:t>connects</a:t>
            </a:r>
            <a:r>
              <a:rPr lang="hu-HU" dirty="0" smtClean="0"/>
              <a:t> other tissues, niche for </a:t>
            </a:r>
            <a:r>
              <a:rPr lang="hu-HU" u="sng" dirty="0" smtClean="0"/>
              <a:t>blood supply</a:t>
            </a:r>
            <a:r>
              <a:rPr lang="hu-HU" dirty="0" smtClean="0"/>
              <a:t>, </a:t>
            </a:r>
            <a:r>
              <a:rPr lang="en-US" u="sng" dirty="0" smtClean="0"/>
              <a:t>mechanical</a:t>
            </a:r>
            <a:r>
              <a:rPr lang="en-US" u="sng" dirty="0"/>
              <a:t>, </a:t>
            </a:r>
            <a:r>
              <a:rPr lang="en-US" u="sng" dirty="0" smtClean="0"/>
              <a:t>supporting</a:t>
            </a:r>
            <a:r>
              <a:rPr lang="hu-HU" u="sng" dirty="0" smtClean="0"/>
              <a:t> </a:t>
            </a:r>
            <a:r>
              <a:rPr lang="hu-HU" dirty="0" smtClean="0"/>
              <a:t>role, niche for </a:t>
            </a:r>
            <a:r>
              <a:rPr lang="hu-HU" u="sng" dirty="0" smtClean="0"/>
              <a:t>immune defense</a:t>
            </a:r>
          </a:p>
          <a:p>
            <a:endParaRPr lang="hu-HU" b="1" dirty="0" smtClean="0"/>
          </a:p>
          <a:p>
            <a:r>
              <a:rPr lang="hu-HU" b="1" dirty="0" smtClean="0"/>
              <a:t>Connective </a:t>
            </a:r>
            <a:r>
              <a:rPr lang="hu-HU" b="1" dirty="0"/>
              <a:t>tissue proper</a:t>
            </a:r>
          </a:p>
          <a:p>
            <a:r>
              <a:rPr lang="hu-HU" b="1" dirty="0"/>
              <a:t>Adipose </a:t>
            </a:r>
            <a:r>
              <a:rPr lang="hu-HU" b="1" dirty="0" smtClean="0"/>
              <a:t>tissue</a:t>
            </a:r>
            <a:endParaRPr lang="hu-HU" b="1" dirty="0"/>
          </a:p>
          <a:p>
            <a:r>
              <a:rPr lang="hu-HU" b="1" i="1" dirty="0" smtClean="0"/>
              <a:t>Blood </a:t>
            </a:r>
            <a:r>
              <a:rPr lang="hu-HU" b="1" i="1" dirty="0"/>
              <a:t>and hemopoetic </a:t>
            </a:r>
            <a:r>
              <a:rPr lang="hu-HU" b="1" i="1" dirty="0" smtClean="0"/>
              <a:t>tissue</a:t>
            </a:r>
            <a:endParaRPr lang="hu-HU" b="1" i="1" dirty="0"/>
          </a:p>
          <a:p>
            <a:r>
              <a:rPr lang="hu-HU" i="1" dirty="0" smtClean="0"/>
              <a:t>(Lymphatic tissue)</a:t>
            </a:r>
            <a:endParaRPr lang="hu-H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345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Contributes with its cells!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272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81"/>
            <a:ext cx="7620000" cy="1143000"/>
          </a:xfrm>
        </p:spPr>
        <p:txBody>
          <a:bodyPr/>
          <a:lstStyle/>
          <a:p>
            <a:r>
              <a:rPr lang="hu-HU" sz="3200" b="1" dirty="0"/>
              <a:t>Protein family of </a:t>
            </a:r>
            <a:r>
              <a:rPr lang="hu-HU" sz="3200" b="1" dirty="0" smtClean="0"/>
              <a:t>collagens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2000" b="1" dirty="0" smtClean="0"/>
              <a:t>Fibrillar </a:t>
            </a:r>
            <a:r>
              <a:rPr lang="hu-HU" sz="2000" b="1" dirty="0"/>
              <a:t>collagens</a:t>
            </a:r>
            <a:endParaRPr lang="hu-HU" sz="2000" dirty="0"/>
          </a:p>
          <a:p>
            <a:r>
              <a:rPr lang="en-US" sz="2000" b="1" dirty="0" smtClean="0"/>
              <a:t>Collagen I</a:t>
            </a:r>
            <a:r>
              <a:rPr lang="hu-HU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most </a:t>
            </a:r>
            <a:r>
              <a:rPr lang="en-US" sz="2000" dirty="0" err="1" smtClean="0"/>
              <a:t>freqent</a:t>
            </a:r>
            <a:r>
              <a:rPr lang="en-US" sz="2000" dirty="0" smtClean="0"/>
              <a:t> </a:t>
            </a:r>
            <a:r>
              <a:rPr lang="en-US" sz="2000" dirty="0"/>
              <a:t>(90</a:t>
            </a:r>
            <a:r>
              <a:rPr lang="en-US" sz="2000" dirty="0" smtClean="0"/>
              <a:t>%)</a:t>
            </a:r>
            <a:r>
              <a:rPr lang="hu-HU" sz="2000" dirty="0" smtClean="0"/>
              <a:t> </a:t>
            </a:r>
            <a:r>
              <a:rPr lang="hu-HU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connective </a:t>
            </a:r>
            <a:r>
              <a:rPr lang="en-US" sz="2000" dirty="0"/>
              <a:t>tissue, bone, </a:t>
            </a:r>
            <a:r>
              <a:rPr lang="en-US" sz="2000" dirty="0" smtClean="0"/>
              <a:t>dentin</a:t>
            </a:r>
            <a:endParaRPr lang="en-US" sz="2000" dirty="0"/>
          </a:p>
          <a:p>
            <a:r>
              <a:rPr lang="it-IT" sz="2000" b="1" dirty="0" smtClean="0"/>
              <a:t>Collagen </a:t>
            </a:r>
            <a:r>
              <a:rPr lang="it-IT" sz="2000" b="1" dirty="0"/>
              <a:t>II </a:t>
            </a:r>
            <a:r>
              <a:rPr lang="it-IT" sz="2000" dirty="0"/>
              <a:t>(fine fibrils in cartilage)</a:t>
            </a:r>
          </a:p>
          <a:p>
            <a:r>
              <a:rPr lang="hu-HU" sz="2000" b="1" dirty="0" smtClean="0"/>
              <a:t>C</a:t>
            </a:r>
            <a:r>
              <a:rPr lang="en-US" sz="2000" b="1" dirty="0" err="1" smtClean="0"/>
              <a:t>ollagen</a:t>
            </a:r>
            <a:r>
              <a:rPr lang="en-US" sz="2000" b="1" dirty="0" smtClean="0"/>
              <a:t> </a:t>
            </a:r>
            <a:r>
              <a:rPr lang="en-US" sz="2000" b="1" dirty="0"/>
              <a:t>III </a:t>
            </a:r>
            <a:r>
              <a:rPr lang="en-US" sz="2000" dirty="0"/>
              <a:t>(reticular fibers, </a:t>
            </a:r>
            <a:r>
              <a:rPr lang="en-US" sz="2000" dirty="0" smtClean="0"/>
              <a:t>delicate </a:t>
            </a:r>
            <a:r>
              <a:rPr lang="en-US" sz="2000" dirty="0"/>
              <a:t>network)</a:t>
            </a:r>
          </a:p>
          <a:p>
            <a:endParaRPr lang="hu-HU" sz="2000" dirty="0"/>
          </a:p>
          <a:p>
            <a:pPr marL="114300" indent="0">
              <a:buNone/>
            </a:pPr>
            <a:r>
              <a:rPr lang="hu-HU" sz="2000" b="1" dirty="0" smtClean="0"/>
              <a:t>Fiber-associated </a:t>
            </a:r>
            <a:r>
              <a:rPr lang="hu-HU" sz="2000" b="1" dirty="0"/>
              <a:t>collagens</a:t>
            </a:r>
            <a:endParaRPr lang="hu-HU" sz="2000" dirty="0"/>
          </a:p>
          <a:p>
            <a:r>
              <a:rPr lang="en-US" sz="2000" b="1" dirty="0" smtClean="0"/>
              <a:t>Collagen </a:t>
            </a:r>
            <a:r>
              <a:rPr lang="en-US" sz="2000" b="1" dirty="0"/>
              <a:t>IX </a:t>
            </a:r>
            <a:r>
              <a:rPr lang="en-US" sz="2000" dirty="0"/>
              <a:t>(associated to type II collagen in cartilage)</a:t>
            </a:r>
          </a:p>
          <a:p>
            <a:r>
              <a:rPr lang="en-US" sz="2000" b="1" dirty="0" smtClean="0"/>
              <a:t>Collagen </a:t>
            </a:r>
            <a:r>
              <a:rPr lang="en-US" sz="2000" b="1" dirty="0"/>
              <a:t>XII </a:t>
            </a:r>
            <a:r>
              <a:rPr lang="en-US" sz="2000" dirty="0"/>
              <a:t>(bound to type I collagen)</a:t>
            </a:r>
          </a:p>
          <a:p>
            <a:endParaRPr lang="hu-HU" sz="2000" dirty="0"/>
          </a:p>
          <a:p>
            <a:pPr marL="114300" indent="0">
              <a:buNone/>
            </a:pPr>
            <a:r>
              <a:rPr lang="hu-HU" sz="2000" b="1" dirty="0" smtClean="0"/>
              <a:t>Network-producing </a:t>
            </a:r>
            <a:r>
              <a:rPr lang="hu-HU" sz="2000" b="1" dirty="0"/>
              <a:t>collagens</a:t>
            </a:r>
            <a:endParaRPr lang="hu-HU" sz="2000" dirty="0"/>
          </a:p>
          <a:p>
            <a:r>
              <a:rPr lang="hu-HU" sz="2000" b="1" dirty="0" smtClean="0"/>
              <a:t>Collagen IV </a:t>
            </a:r>
            <a:r>
              <a:rPr lang="hu-HU" sz="2000" dirty="0" smtClean="0"/>
              <a:t>(</a:t>
            </a:r>
            <a:r>
              <a:rPr lang="hu-HU" sz="2000" dirty="0"/>
              <a:t>basal lamina)</a:t>
            </a:r>
          </a:p>
          <a:p>
            <a:r>
              <a:rPr lang="hu-HU" sz="2000" b="1" dirty="0" smtClean="0"/>
              <a:t>C</a:t>
            </a:r>
            <a:r>
              <a:rPr lang="en-US" sz="2000" b="1" dirty="0" err="1" smtClean="0"/>
              <a:t>ollagen</a:t>
            </a:r>
            <a:r>
              <a:rPr lang="en-US" sz="2000" b="1" dirty="0" smtClean="0"/>
              <a:t> </a:t>
            </a:r>
            <a:r>
              <a:rPr lang="en-US" sz="2000" b="1" dirty="0"/>
              <a:t>VII </a:t>
            </a:r>
            <a:r>
              <a:rPr lang="en-US" sz="2000" dirty="0"/>
              <a:t>(short collagens associated  with basal lamina)</a:t>
            </a:r>
          </a:p>
          <a:p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89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hu-HU" sz="3200" b="1" dirty="0"/>
              <a:t>Reticular fibers 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19200"/>
            <a:ext cx="3810000" cy="4800600"/>
          </a:xfrm>
        </p:spPr>
        <p:txBody>
          <a:bodyPr>
            <a:normAutofit/>
          </a:bodyPr>
          <a:lstStyle/>
          <a:p>
            <a:r>
              <a:rPr lang="en-US" b="1" dirty="0"/>
              <a:t>Fine branching fibers, form a 3D network.</a:t>
            </a:r>
            <a:endParaRPr lang="en-US" dirty="0"/>
          </a:p>
          <a:p>
            <a:r>
              <a:rPr lang="en-US" b="1" dirty="0"/>
              <a:t>Histological detection</a:t>
            </a:r>
            <a:r>
              <a:rPr lang="en-US" dirty="0"/>
              <a:t>: silver staining, PAS reaction.</a:t>
            </a:r>
          </a:p>
          <a:p>
            <a:r>
              <a:rPr lang="en-US" b="1" dirty="0"/>
              <a:t>Occurrence: </a:t>
            </a:r>
            <a:r>
              <a:rPr lang="en-US" dirty="0" smtClean="0"/>
              <a:t>lymphatic </a:t>
            </a:r>
            <a:r>
              <a:rPr lang="en-US" dirty="0"/>
              <a:t>and </a:t>
            </a:r>
            <a:r>
              <a:rPr lang="en-US" dirty="0" err="1"/>
              <a:t>hemopoetic</a:t>
            </a:r>
            <a:r>
              <a:rPr lang="en-US" dirty="0"/>
              <a:t> organs, around smooth muscle cells, fat cells, small blood vessels, under the basal lamina, in </a:t>
            </a:r>
            <a:r>
              <a:rPr lang="en-US" dirty="0" err="1"/>
              <a:t>parenchymatous</a:t>
            </a:r>
            <a:r>
              <a:rPr lang="en-US" dirty="0"/>
              <a:t> </a:t>
            </a:r>
            <a:r>
              <a:rPr lang="en-US" dirty="0" smtClean="0"/>
              <a:t>organs</a:t>
            </a:r>
            <a:r>
              <a:rPr lang="hu-HU" dirty="0" smtClean="0"/>
              <a:t> (liver)</a:t>
            </a:r>
            <a:endParaRPr lang="en-US" dirty="0"/>
          </a:p>
          <a:p>
            <a:r>
              <a:rPr lang="en-US" b="1" dirty="0"/>
              <a:t>Type III collagen</a:t>
            </a:r>
            <a:r>
              <a:rPr lang="en-US" dirty="0"/>
              <a:t>, consists of 20 nm thick </a:t>
            </a:r>
            <a:r>
              <a:rPr lang="en-US" dirty="0" err="1"/>
              <a:t>microfibrils</a:t>
            </a:r>
            <a:r>
              <a:rPr lang="en-US" dirty="0"/>
              <a:t>. 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48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86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Elastic fibers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Thin, strait fibers, occasionally branched. Can be </a:t>
            </a:r>
            <a:r>
              <a:rPr lang="hu-HU" b="1" dirty="0" smtClean="0"/>
              <a:t>stretched </a:t>
            </a:r>
            <a:r>
              <a:rPr lang="en-US" b="1" dirty="0" smtClean="0"/>
              <a:t>up</a:t>
            </a:r>
            <a:r>
              <a:rPr lang="hu-HU" b="1" dirty="0" smtClean="0"/>
              <a:t> </a:t>
            </a:r>
            <a:r>
              <a:rPr lang="en-US" b="1" dirty="0" smtClean="0"/>
              <a:t>to </a:t>
            </a:r>
            <a:r>
              <a:rPr lang="en-US" b="1" dirty="0"/>
              <a:t>50% of their length.</a:t>
            </a:r>
            <a:endParaRPr lang="en-US" dirty="0"/>
          </a:p>
          <a:p>
            <a:r>
              <a:rPr lang="hu-HU" b="1" dirty="0"/>
              <a:t>Histology: </a:t>
            </a:r>
            <a:r>
              <a:rPr lang="hu-HU" dirty="0"/>
              <a:t>orcein (brown color), rezorcin-fuchsin (violet), </a:t>
            </a:r>
          </a:p>
          <a:p>
            <a:r>
              <a:rPr lang="en-US" b="1" dirty="0"/>
              <a:t>EM: </a:t>
            </a:r>
            <a:r>
              <a:rPr lang="en-US" dirty="0"/>
              <a:t>dark, homogeneous internal substance (elastic protein: </a:t>
            </a:r>
            <a:r>
              <a:rPr lang="en-US" u="sng" dirty="0"/>
              <a:t>elastin</a:t>
            </a:r>
            <a:r>
              <a:rPr lang="en-US" dirty="0"/>
              <a:t>), surrounded by  8-10 nm </a:t>
            </a:r>
            <a:r>
              <a:rPr lang="en-US" u="sng" dirty="0" err="1"/>
              <a:t>fibrillin</a:t>
            </a:r>
            <a:r>
              <a:rPr lang="en-US" dirty="0"/>
              <a:t> fibers.</a:t>
            </a:r>
          </a:p>
          <a:p>
            <a:r>
              <a:rPr lang="en-US" b="1" dirty="0"/>
              <a:t>Cells producing elastic fibers</a:t>
            </a:r>
            <a:r>
              <a:rPr lang="en-US" dirty="0"/>
              <a:t>: fibroblasts, smooth muscle cells.</a:t>
            </a:r>
          </a:p>
          <a:p>
            <a:r>
              <a:rPr lang="hu-HU" b="1" dirty="0"/>
              <a:t>Molecular structure: </a:t>
            </a:r>
            <a:endParaRPr lang="hu-HU" dirty="0"/>
          </a:p>
          <a:p>
            <a:pPr lvl="1"/>
            <a:r>
              <a:rPr lang="en-US" b="1" dirty="0" smtClean="0"/>
              <a:t>Elastin</a:t>
            </a:r>
            <a:r>
              <a:rPr lang="hu-HU" b="1" dirty="0" smtClean="0"/>
              <a:t> </a:t>
            </a:r>
            <a:r>
              <a:rPr lang="en-US" dirty="0" smtClean="0"/>
              <a:t>protein </a:t>
            </a:r>
            <a:r>
              <a:rPr lang="en-US" dirty="0"/>
              <a:t>consists of polypeptide chains with many loops with hydrophobic amino acids. The loops can be deformed by pull and regain their original structure on relaxation. </a:t>
            </a:r>
          </a:p>
          <a:p>
            <a:pPr lvl="1"/>
            <a:r>
              <a:rPr lang="en-US" b="1" dirty="0" err="1" smtClean="0"/>
              <a:t>Fibrillin</a:t>
            </a:r>
            <a:r>
              <a:rPr lang="hu-HU" b="1" dirty="0" smtClean="0"/>
              <a:t> </a:t>
            </a:r>
            <a:r>
              <a:rPr lang="en-US" dirty="0" smtClean="0"/>
              <a:t>filaments </a:t>
            </a:r>
            <a:r>
              <a:rPr lang="en-US" dirty="0"/>
              <a:t>are at the periphery and have a spiral course. </a:t>
            </a:r>
            <a:r>
              <a:rPr lang="en-US" dirty="0" smtClean="0"/>
              <a:t>Resist</a:t>
            </a:r>
            <a:r>
              <a:rPr lang="hu-HU" dirty="0" smtClean="0"/>
              <a:t>ency</a:t>
            </a:r>
            <a:r>
              <a:rPr lang="en-US" dirty="0" smtClean="0"/>
              <a:t> </a:t>
            </a:r>
            <a:r>
              <a:rPr lang="en-US" dirty="0"/>
              <a:t>against </a:t>
            </a:r>
            <a:r>
              <a:rPr lang="en-US" dirty="0" err="1"/>
              <a:t>overpulling</a:t>
            </a:r>
            <a:r>
              <a:rPr lang="en-US" dirty="0"/>
              <a:t>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514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51" y="76200"/>
            <a:ext cx="4109049" cy="66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5084"/>
            <a:ext cx="3124200" cy="66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499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23900"/>
            <a:ext cx="90678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52400"/>
            <a:ext cx="1993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/>
              <a:t>Elastic </a:t>
            </a:r>
            <a:r>
              <a:rPr lang="hu-HU" sz="2000" b="1" dirty="0" smtClean="0"/>
              <a:t>fiber, SEM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10698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Extracellular matrix </a:t>
            </a:r>
            <a:br>
              <a:rPr lang="hu-HU" sz="2800" b="1" dirty="0" smtClean="0"/>
            </a:br>
            <a:r>
              <a:rPr lang="hu-HU" sz="2800" b="1" dirty="0" smtClean="0"/>
              <a:t>Amorphous </a:t>
            </a:r>
            <a:r>
              <a:rPr lang="hu-HU" sz="2800" b="1" dirty="0"/>
              <a:t>ground substance</a:t>
            </a:r>
            <a:br>
              <a:rPr lang="hu-HU" sz="2800" b="1" dirty="0"/>
            </a:b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hu-HU" sz="1800" b="1" dirty="0"/>
              <a:t>Glucosaminoglycans (GAG</a:t>
            </a:r>
            <a:r>
              <a:rPr lang="hu-HU" sz="1800" b="1" dirty="0" smtClean="0"/>
              <a:t>): </a:t>
            </a:r>
            <a:r>
              <a:rPr lang="en-US" sz="1800" dirty="0" smtClean="0"/>
              <a:t>Long</a:t>
            </a:r>
            <a:r>
              <a:rPr lang="en-US" sz="1800" dirty="0"/>
              <a:t>, non-branching carbohydrate </a:t>
            </a:r>
            <a:r>
              <a:rPr lang="en-US" sz="1800" dirty="0" smtClean="0"/>
              <a:t>chains </a:t>
            </a:r>
            <a:r>
              <a:rPr lang="hu-HU" sz="1800" dirty="0" smtClean="0"/>
              <a:t>(</a:t>
            </a:r>
            <a:r>
              <a:rPr lang="en-US" sz="1800" b="1" dirty="0" smtClean="0"/>
              <a:t>hundreds of </a:t>
            </a:r>
            <a:r>
              <a:rPr lang="en-US" sz="1800" b="1" dirty="0"/>
              <a:t>disaccharide </a:t>
            </a:r>
            <a:r>
              <a:rPr lang="en-US" sz="1800" b="1" dirty="0" smtClean="0"/>
              <a:t>units</a:t>
            </a:r>
            <a:r>
              <a:rPr lang="hu-HU" sz="1800" b="1" dirty="0" smtClean="0"/>
              <a:t>)</a:t>
            </a:r>
            <a:endParaRPr lang="en-US" sz="1800" dirty="0"/>
          </a:p>
          <a:p>
            <a:pPr lvl="1"/>
            <a:r>
              <a:rPr lang="en-US" sz="1800" dirty="0"/>
              <a:t>In the disaccharide unit one component carries a </a:t>
            </a:r>
            <a:r>
              <a:rPr lang="en-US" sz="1800" b="1" dirty="0"/>
              <a:t>COOH</a:t>
            </a:r>
            <a:r>
              <a:rPr lang="en-US" sz="1800" dirty="0"/>
              <a:t>-group, while the other one has an </a:t>
            </a:r>
            <a:r>
              <a:rPr lang="en-US" sz="1800" b="1" dirty="0"/>
              <a:t>amino</a:t>
            </a:r>
            <a:r>
              <a:rPr lang="en-US" sz="1800" dirty="0"/>
              <a:t>-group </a:t>
            </a:r>
            <a:endParaRPr lang="hu-HU" sz="1800" dirty="0" smtClean="0"/>
          </a:p>
          <a:p>
            <a:pPr lvl="1"/>
            <a:r>
              <a:rPr lang="en-US" sz="1800" dirty="0" smtClean="0"/>
              <a:t>Due </a:t>
            </a:r>
            <a:r>
              <a:rPr lang="en-US" sz="1800" dirty="0"/>
              <a:t>to their carboxyl and sulfate groups, GAGs are </a:t>
            </a:r>
            <a:r>
              <a:rPr lang="en-US" sz="1800" b="1" dirty="0"/>
              <a:t>strongly negatively charged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The negative electrical charges attract Na ions and water molecules. GAGs are </a:t>
            </a:r>
            <a:r>
              <a:rPr lang="en-US" sz="1800" b="1" dirty="0"/>
              <a:t>highly hydrated </a:t>
            </a:r>
            <a:r>
              <a:rPr lang="en-US" sz="1800" dirty="0"/>
              <a:t>molecules. </a:t>
            </a:r>
            <a:endParaRPr lang="hu-HU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7696200" cy="302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67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7620000" cy="1828800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Proteoglycans: </a:t>
            </a:r>
            <a:r>
              <a:rPr lang="en-US" sz="2000" dirty="0"/>
              <a:t>Two types of components: core protein and GAGs. </a:t>
            </a:r>
            <a:endParaRPr lang="hu-HU" sz="2000" b="1" dirty="0" smtClean="0"/>
          </a:p>
          <a:p>
            <a:r>
              <a:rPr lang="en-US" sz="2000" dirty="0"/>
              <a:t>High amount of water bound </a:t>
            </a:r>
            <a:r>
              <a:rPr lang="en-US" sz="2000" dirty="0" smtClean="0"/>
              <a:t>(</a:t>
            </a:r>
            <a:r>
              <a:rPr lang="en-US" sz="2000" dirty="0"/>
              <a:t>A jelly-like </a:t>
            </a:r>
            <a:r>
              <a:rPr lang="en-US" sz="2000" dirty="0" smtClean="0"/>
              <a:t>substance).</a:t>
            </a:r>
            <a:endParaRPr lang="hu-HU" sz="2000" dirty="0" smtClean="0"/>
          </a:p>
          <a:p>
            <a:r>
              <a:rPr lang="hu-HU" sz="2000" dirty="0" smtClean="0"/>
              <a:t>PGs </a:t>
            </a:r>
            <a:r>
              <a:rPr lang="hu-HU" sz="2000" dirty="0"/>
              <a:t>can store signal </a:t>
            </a:r>
            <a:r>
              <a:rPr lang="hu-HU" sz="2000" dirty="0" smtClean="0"/>
              <a:t>molecules (</a:t>
            </a:r>
            <a:r>
              <a:rPr lang="hu-HU" sz="2000" dirty="0"/>
              <a:t>FGF, TGF),</a:t>
            </a:r>
          </a:p>
          <a:p>
            <a:r>
              <a:rPr lang="en-US" sz="2000" dirty="0"/>
              <a:t>PGs are often bound to connective tissue fibers and </a:t>
            </a:r>
            <a:r>
              <a:rPr lang="en-US" sz="2000" dirty="0" smtClean="0"/>
              <a:t>cells</a:t>
            </a:r>
            <a:endParaRPr lang="hu-H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2037"/>
            <a:ext cx="6705600" cy="49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828800"/>
            <a:ext cx="1676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tetrasaccharide</a:t>
            </a:r>
            <a:endParaRPr lang="hu-H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1797653"/>
            <a:ext cx="1981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Repeating disaccharides</a:t>
            </a:r>
            <a:endParaRPr lang="hu-HU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338245"/>
            <a:ext cx="1295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GAG side chain</a:t>
            </a:r>
            <a:endParaRPr lang="hu-HU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2995875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 smtClean="0"/>
              <a:t>GAG side chain</a:t>
            </a:r>
            <a:endParaRPr lang="hu-HU" sz="1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543908" y="3227353"/>
            <a:ext cx="15426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smtClean="0"/>
              <a:t>HS-heparane sulfate</a:t>
            </a:r>
          </a:p>
          <a:p>
            <a:r>
              <a:rPr lang="hu-HU" sz="1000" b="1" dirty="0" smtClean="0"/>
              <a:t>CS-condroitin sulfate</a:t>
            </a:r>
          </a:p>
          <a:p>
            <a:r>
              <a:rPr lang="hu-HU" sz="1000" b="1" dirty="0" smtClean="0"/>
              <a:t>KS-keratane sulfate</a:t>
            </a:r>
          </a:p>
          <a:p>
            <a:r>
              <a:rPr lang="hu-HU" sz="1000" b="1" dirty="0" smtClean="0"/>
              <a:t>DS-dermatane  sulfate</a:t>
            </a:r>
            <a:endParaRPr lang="hu-HU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18581" y="4495800"/>
            <a:ext cx="838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syndecane</a:t>
            </a:r>
            <a:endParaRPr lang="hu-HU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4572000"/>
            <a:ext cx="609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CD44</a:t>
            </a:r>
            <a:endParaRPr lang="hu-H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4617979"/>
            <a:ext cx="1219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thrombomodulin</a:t>
            </a:r>
            <a:endParaRPr lang="hu-HU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62270" y="4199686"/>
            <a:ext cx="1219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Cell membrane</a:t>
            </a:r>
            <a:endParaRPr lang="hu-HU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248400"/>
            <a:ext cx="1219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decorin</a:t>
            </a:r>
            <a:endParaRPr lang="hu-HU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62200" y="6261369"/>
            <a:ext cx="1219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biglycan</a:t>
            </a:r>
            <a:endParaRPr lang="hu-HU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52800" y="6037052"/>
            <a:ext cx="1066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(serglycin)</a:t>
            </a:r>
            <a:endParaRPr lang="hu-HU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97392" y="6531576"/>
            <a:ext cx="1066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versican</a:t>
            </a:r>
            <a:endParaRPr lang="hu-HU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48070" y="6553171"/>
            <a:ext cx="1066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/>
              <a:t>aggrecan</a:t>
            </a:r>
            <a:endParaRPr lang="hu-HU" sz="11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52731" y="3252400"/>
            <a:ext cx="1295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smtClean="0"/>
              <a:t>Core protein</a:t>
            </a:r>
            <a:endParaRPr lang="hu-HU" sz="1200" b="1" dirty="0"/>
          </a:p>
        </p:txBody>
      </p:sp>
    </p:spTree>
    <p:extLst>
      <p:ext uri="{BB962C8B-B14F-4D97-AF65-F5344CB8AC3E}">
        <p14:creationId xmlns:p14="http://schemas.microsoft.com/office/powerpoint/2010/main" xmlns="" val="35306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Thank you for your attention!</a:t>
            </a:r>
            <a:endParaRPr lang="hu-HU" dirty="0"/>
          </a:p>
        </p:txBody>
      </p:sp>
      <p:pic>
        <p:nvPicPr>
          <p:cNvPr id="4" name="Picture 2" descr="D:\Tanul Dávid\OKTATÁS\Tantermi előadásaim\ÁOK\2020\képekCT2020\679-02681796en_Master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396" y="1295400"/>
            <a:ext cx="591910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352800" cy="4800600"/>
          </a:xfrm>
        </p:spPr>
        <p:txBody>
          <a:bodyPr>
            <a:normAutofit fontScale="85000" lnSpcReduction="20000"/>
          </a:bodyPr>
          <a:lstStyle/>
          <a:p>
            <a:endParaRPr lang="hu-HU" dirty="0"/>
          </a:p>
          <a:p>
            <a:pPr marL="114300" indent="0">
              <a:buNone/>
            </a:pPr>
            <a:r>
              <a:rPr lang="hu-HU" sz="2400" b="1" dirty="0" smtClean="0"/>
              <a:t>Connective tissue cells</a:t>
            </a:r>
          </a:p>
          <a:p>
            <a:pPr marL="114300" indent="0">
              <a:buNone/>
            </a:pPr>
            <a:endParaRPr lang="hu-HU" dirty="0" smtClean="0"/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b="1" dirty="0" smtClean="0"/>
              <a:t>Fixed cells</a:t>
            </a:r>
            <a:endParaRPr lang="hu-HU" dirty="0" smtClean="0"/>
          </a:p>
          <a:p>
            <a:r>
              <a:rPr lang="hu-HU" dirty="0" smtClean="0"/>
              <a:t>Fibroblast</a:t>
            </a:r>
            <a:r>
              <a:rPr lang="hu-HU" dirty="0"/>
              <a:t>, fibrocyte</a:t>
            </a:r>
          </a:p>
          <a:p>
            <a:r>
              <a:rPr lang="hu-HU" dirty="0" smtClean="0"/>
              <a:t>Fat cell (adipocyte)</a:t>
            </a:r>
            <a:endParaRPr lang="hu-HU" dirty="0"/>
          </a:p>
          <a:p>
            <a:r>
              <a:rPr lang="hu-HU" dirty="0"/>
              <a:t>(Melanocyte</a:t>
            </a:r>
            <a:r>
              <a:rPr lang="hu-HU" dirty="0" smtClean="0"/>
              <a:t>)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b="1" dirty="0" smtClean="0"/>
              <a:t>Mobile (free) cells</a:t>
            </a:r>
            <a:endParaRPr lang="hu-HU" dirty="0" smtClean="0"/>
          </a:p>
          <a:p>
            <a:r>
              <a:rPr lang="hu-HU" dirty="0" smtClean="0"/>
              <a:t>Macrophage</a:t>
            </a:r>
          </a:p>
          <a:p>
            <a:r>
              <a:rPr lang="hu-HU" dirty="0" smtClean="0"/>
              <a:t>Mast cell</a:t>
            </a:r>
          </a:p>
          <a:p>
            <a:r>
              <a:rPr lang="hu-HU" dirty="0" smtClean="0"/>
              <a:t>Lymphocyte</a:t>
            </a:r>
          </a:p>
          <a:p>
            <a:r>
              <a:rPr lang="hu-HU" dirty="0" smtClean="0"/>
              <a:t>Plasma cell</a:t>
            </a:r>
          </a:p>
          <a:p>
            <a:r>
              <a:rPr lang="hu-HU" dirty="0" smtClean="0"/>
              <a:t>Neutrophil granulocyte</a:t>
            </a:r>
          </a:p>
          <a:p>
            <a:r>
              <a:rPr lang="hu-HU" dirty="0" smtClean="0"/>
              <a:t>Eosinophil granulocyte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>
                <a:latin typeface="+mn-lt"/>
              </a:rPr>
              <a:t>CLASSIFICATION, CHARACTERISTICS</a:t>
            </a:r>
            <a:r>
              <a:rPr lang="hu-HU" sz="1600" b="1" dirty="0"/>
              <a:t/>
            </a:r>
            <a:br>
              <a:rPr lang="hu-HU" sz="1600" b="1" dirty="0"/>
            </a:br>
            <a:endParaRPr lang="hu-HU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43400" y="1752600"/>
            <a:ext cx="3352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524000"/>
            <a:ext cx="358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Intercellular </a:t>
            </a:r>
            <a:r>
              <a:rPr lang="hu-HU" sz="2000" b="1" dirty="0"/>
              <a:t>substance</a:t>
            </a:r>
            <a:endParaRPr lang="hu-HU" sz="2000" dirty="0"/>
          </a:p>
          <a:p>
            <a:r>
              <a:rPr lang="hu-HU" dirty="0"/>
              <a:t>(extracellular matrix, ECM</a:t>
            </a:r>
            <a:r>
              <a:rPr lang="hu-HU" dirty="0" smtClean="0"/>
              <a:t>)</a:t>
            </a:r>
          </a:p>
          <a:p>
            <a:endParaRPr lang="hu-HU" sz="2000" dirty="0"/>
          </a:p>
          <a:p>
            <a:r>
              <a:rPr lang="hu-HU" sz="2000" b="1" dirty="0"/>
              <a:t>A.) Connective tissue fibers</a:t>
            </a:r>
            <a:endParaRPr lang="hu-HU" sz="2000" dirty="0"/>
          </a:p>
          <a:p>
            <a:r>
              <a:rPr lang="hu-HU" sz="2000" dirty="0"/>
              <a:t>Collagen fibers</a:t>
            </a:r>
          </a:p>
          <a:p>
            <a:r>
              <a:rPr lang="hu-HU" sz="2000" dirty="0"/>
              <a:t>Elastic fibers</a:t>
            </a:r>
          </a:p>
          <a:p>
            <a:r>
              <a:rPr lang="hu-HU" sz="2000" dirty="0"/>
              <a:t>Reticular fibers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B</a:t>
            </a:r>
            <a:r>
              <a:rPr lang="hu-HU" sz="2000" b="1" dirty="0"/>
              <a:t>.) Amorphous ground substance</a:t>
            </a:r>
            <a:endParaRPr lang="hu-HU" sz="2000" dirty="0"/>
          </a:p>
          <a:p>
            <a:r>
              <a:rPr lang="hu-HU" sz="2000" dirty="0"/>
              <a:t>Glucosaminoglycans (GAG)</a:t>
            </a:r>
          </a:p>
          <a:p>
            <a:r>
              <a:rPr lang="hu-HU" sz="2000" dirty="0"/>
              <a:t>Proteoglycans (PG)</a:t>
            </a:r>
          </a:p>
          <a:p>
            <a:r>
              <a:rPr lang="hu-HU" sz="2000" dirty="0"/>
              <a:t>Adhesion glycoproteins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946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59" y="509624"/>
            <a:ext cx="8135641" cy="58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5522" y="2514600"/>
            <a:ext cx="10668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Mast cell</a:t>
            </a: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1752600"/>
            <a:ext cx="15240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Reticular fiber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7197304" y="1286774"/>
            <a:ext cx="1337096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Elastic fiber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849868"/>
            <a:ext cx="15240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C</a:t>
            </a:r>
            <a:r>
              <a:rPr lang="hu-HU" dirty="0" smtClean="0"/>
              <a:t>ollagen fiber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71617"/>
            <a:ext cx="13749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Eosinophil granulocytes</a:t>
            </a:r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507522" y="379577"/>
            <a:ext cx="13749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Neutrophil granulocytes</a:t>
            </a:r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6019800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Macrophage</a:t>
            </a:r>
            <a:endParaRPr lang="hu-HU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6021874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Lymphocyte</a:t>
            </a:r>
            <a:endParaRPr lang="hu-HU" dirty="0"/>
          </a:p>
        </p:txBody>
      </p:sp>
      <p:sp>
        <p:nvSpPr>
          <p:cNvPr id="13" name="TextBox 12"/>
          <p:cNvSpPr txBox="1"/>
          <p:nvPr/>
        </p:nvSpPr>
        <p:spPr>
          <a:xfrm>
            <a:off x="4308390" y="6021874"/>
            <a:ext cx="1374942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Plasma cell</a:t>
            </a:r>
            <a:endParaRPr lang="hu-HU" dirty="0"/>
          </a:p>
        </p:txBody>
      </p:sp>
      <p:sp>
        <p:nvSpPr>
          <p:cNvPr id="14" name="TextBox 13"/>
          <p:cNvSpPr txBox="1"/>
          <p:nvPr/>
        </p:nvSpPr>
        <p:spPr>
          <a:xfrm>
            <a:off x="1316502" y="1023670"/>
            <a:ext cx="1451142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Fibrocytes/</a:t>
            </a:r>
          </a:p>
          <a:p>
            <a:pPr algn="ctr"/>
            <a:r>
              <a:rPr lang="hu-HU" dirty="0" smtClean="0"/>
              <a:t>Fibroblasts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006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 smtClean="0"/>
              <a:t>Fibroblast</a:t>
            </a:r>
            <a:endParaRPr lang="hu-HU" b="1" dirty="0" smtClean="0"/>
          </a:p>
          <a:p>
            <a:pPr marL="114300" indent="0">
              <a:buNone/>
            </a:pPr>
            <a:r>
              <a:rPr lang="en-US" dirty="0" smtClean="0"/>
              <a:t>Connective </a:t>
            </a:r>
            <a:r>
              <a:rPr lang="en-US" dirty="0"/>
              <a:t>tissue cell producing substance of the fibers and amorphous ground substance. </a:t>
            </a:r>
            <a:r>
              <a:rPr lang="hu-HU" dirty="0" smtClean="0"/>
              <a:t>I</a:t>
            </a:r>
            <a:r>
              <a:rPr lang="en-US" dirty="0" err="1" smtClean="0"/>
              <a:t>ntensive</a:t>
            </a:r>
            <a:r>
              <a:rPr lang="en-US" dirty="0" smtClean="0"/>
              <a:t> </a:t>
            </a:r>
            <a:r>
              <a:rPr lang="en-US" dirty="0"/>
              <a:t>protein synthesis 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presence of high number of ribosomes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en-US" b="1" dirty="0"/>
              <a:t>basophilic </a:t>
            </a:r>
            <a:r>
              <a:rPr lang="en-US" dirty="0" smtClean="0"/>
              <a:t>cytoplasm</a:t>
            </a:r>
            <a:endParaRPr lang="hu-HU" dirty="0" smtClean="0"/>
          </a:p>
          <a:p>
            <a:pPr marL="114300" indent="0">
              <a:buNone/>
            </a:pPr>
            <a:r>
              <a:rPr lang="en-US" dirty="0" smtClean="0"/>
              <a:t>EM</a:t>
            </a:r>
            <a:r>
              <a:rPr lang="en-US" dirty="0"/>
              <a:t>: well developed </a:t>
            </a:r>
            <a:r>
              <a:rPr lang="en-US" b="1" dirty="0"/>
              <a:t>rough ER and Golgi apparatus, secretion </a:t>
            </a:r>
            <a:r>
              <a:rPr lang="en-US" b="1" dirty="0" smtClean="0"/>
              <a:t>vacuoles</a:t>
            </a:r>
            <a:endParaRPr lang="hu-HU" b="1" dirty="0" smtClean="0"/>
          </a:p>
          <a:p>
            <a:r>
              <a:rPr lang="en-US" dirty="0"/>
              <a:t>Present during development of the connective tissue, </a:t>
            </a:r>
            <a:r>
              <a:rPr lang="hu-HU" dirty="0" smtClean="0"/>
              <a:t>regeneration,</a:t>
            </a:r>
            <a:r>
              <a:rPr lang="en-US" dirty="0" smtClean="0"/>
              <a:t> </a:t>
            </a:r>
            <a:r>
              <a:rPr lang="en-US" dirty="0"/>
              <a:t>wound </a:t>
            </a:r>
            <a:r>
              <a:rPr lang="en-US" dirty="0" smtClean="0"/>
              <a:t>healing</a:t>
            </a:r>
            <a:endParaRPr lang="hu-HU" dirty="0" smtClean="0"/>
          </a:p>
          <a:p>
            <a:endParaRPr lang="hu-HU" dirty="0" smtClean="0"/>
          </a:p>
          <a:p>
            <a:pPr marL="114300" indent="0">
              <a:buNone/>
            </a:pPr>
            <a:r>
              <a:rPr lang="en-US" b="1" dirty="0" err="1" smtClean="0"/>
              <a:t>Fibrocyte</a:t>
            </a:r>
            <a:endParaRPr lang="hu-HU" b="1" dirty="0"/>
          </a:p>
          <a:p>
            <a:pPr marL="114300" indent="0">
              <a:buNone/>
            </a:pPr>
            <a:r>
              <a:rPr lang="en-US" b="1" dirty="0" smtClean="0"/>
              <a:t>Inactive </a:t>
            </a:r>
            <a:r>
              <a:rPr lang="en-US" b="1" dirty="0"/>
              <a:t>form </a:t>
            </a:r>
            <a:r>
              <a:rPr lang="en-US" dirty="0"/>
              <a:t>of the fibroblast. Elongated cell with fine processes at the two ends. </a:t>
            </a:r>
            <a:endParaRPr lang="hu-HU" dirty="0" smtClean="0"/>
          </a:p>
          <a:p>
            <a:pPr marL="114300" indent="0">
              <a:buNone/>
            </a:pPr>
            <a:r>
              <a:rPr lang="en-US" b="1" dirty="0" smtClean="0"/>
              <a:t>EM</a:t>
            </a:r>
            <a:r>
              <a:rPr lang="en-US" dirty="0"/>
              <a:t>: Few cell organelles. Bundles of microfilaments </a:t>
            </a:r>
            <a:r>
              <a:rPr lang="en-US" dirty="0" smtClean="0"/>
              <a:t>in </a:t>
            </a:r>
            <a:r>
              <a:rPr lang="en-US" dirty="0"/>
              <a:t>the cytoplasm (stress fibers).  .</a:t>
            </a:r>
            <a:endParaRPr lang="hu-H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15305"/>
            <a:ext cx="3040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Fibroblasts, fibrocytes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11122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04800"/>
            <a:ext cx="2525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Fibroblasts, fibrocytes</a:t>
            </a:r>
            <a:endParaRPr lang="hu-HU" sz="2000" dirty="0"/>
          </a:p>
        </p:txBody>
      </p:sp>
      <p:pic>
        <p:nvPicPr>
          <p:cNvPr id="2051" name="Picture 3" descr="D:\Tanul Dávid\OKTATÁS\Tantermi előadásaim\ÁOK\2020\képekCT2020\fibr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5114" y="1308715"/>
            <a:ext cx="6659711" cy="42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anul Dávid\OKTATÁS\Tantermi előadásaim\ÁOK\2020\képekCT2020\MSC_high_magnific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4838"/>
            <a:ext cx="4171741" cy="66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anul Dávid\OKTATÁS\Tantermi előadásaim\ÁOK\2020\képekCT2020\2f6460b63bcd2bf6700dd2cecc4ec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1513"/>
            <a:ext cx="80010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095500" y="4299956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11836" y="39624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62000" y="34290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38800" y="4435977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096000" y="3807249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743700" y="49530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924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/>
          <a:lstStyle/>
          <a:p>
            <a:r>
              <a:rPr lang="hu-HU" sz="2400" b="1" dirty="0"/>
              <a:t>Reticulum cell</a:t>
            </a:r>
            <a:endParaRPr lang="hu-H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620000" cy="1371600"/>
          </a:xfrm>
        </p:spPr>
        <p:txBody>
          <a:bodyPr>
            <a:normAutofit/>
          </a:bodyPr>
          <a:lstStyle/>
          <a:p>
            <a:r>
              <a:rPr lang="en-US" sz="2000" dirty="0"/>
              <a:t>A special type of fibroblast (</a:t>
            </a:r>
            <a:r>
              <a:rPr lang="en-US" sz="2000" dirty="0" err="1"/>
              <a:t>fibrocyte</a:t>
            </a:r>
            <a:r>
              <a:rPr lang="en-US" sz="2000" dirty="0"/>
              <a:t>) in the reticular </a:t>
            </a:r>
            <a:r>
              <a:rPr lang="hu-HU" sz="2000" dirty="0" smtClean="0"/>
              <a:t>CT</a:t>
            </a:r>
            <a:r>
              <a:rPr lang="en-US" sz="2000" dirty="0" smtClean="0"/>
              <a:t>. </a:t>
            </a:r>
            <a:r>
              <a:rPr lang="en-US" sz="2000" dirty="0"/>
              <a:t>Produces the </a:t>
            </a:r>
            <a:r>
              <a:rPr lang="hu-HU" sz="2000" dirty="0" smtClean="0"/>
              <a:t>ECM </a:t>
            </a:r>
            <a:r>
              <a:rPr lang="en-US" sz="2000" dirty="0" smtClean="0"/>
              <a:t>(reticular </a:t>
            </a:r>
            <a:r>
              <a:rPr lang="en-US" sz="2000" dirty="0"/>
              <a:t>fibers and ground substance). Usually situated at branching points of the reticular fibers and </a:t>
            </a:r>
            <a:r>
              <a:rPr lang="en-US" sz="2000" dirty="0" err="1" smtClean="0"/>
              <a:t>ensheath</a:t>
            </a:r>
            <a:r>
              <a:rPr lang="hu-HU" sz="2000" dirty="0" smtClean="0"/>
              <a:t>es</a:t>
            </a:r>
            <a:r>
              <a:rPr lang="en-US" sz="2000" dirty="0" smtClean="0"/>
              <a:t> </a:t>
            </a:r>
            <a:r>
              <a:rPr lang="en-US" sz="2000" dirty="0"/>
              <a:t>them with lamellar cell processes (</a:t>
            </a:r>
            <a:r>
              <a:rPr lang="en-US" sz="2000" dirty="0" smtClean="0"/>
              <a:t>arrow</a:t>
            </a:r>
            <a:r>
              <a:rPr lang="hu-HU" sz="2000" dirty="0" smtClean="0"/>
              <a:t>heads</a:t>
            </a:r>
            <a:r>
              <a:rPr lang="en-US" sz="2000" dirty="0" smtClean="0"/>
              <a:t>).</a:t>
            </a:r>
            <a:endParaRPr lang="hu-HU" sz="2000" dirty="0"/>
          </a:p>
        </p:txBody>
      </p:sp>
      <p:pic>
        <p:nvPicPr>
          <p:cNvPr id="6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6629400" cy="43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3288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Reticular fibers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126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RER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Nucleus</a:t>
            </a:r>
            <a:endParaRPr lang="hu-HU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00500" y="3886200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24000" y="3064379"/>
            <a:ext cx="114300" cy="136021"/>
          </a:xfrm>
          <a:prstGeom prst="straightConnector1">
            <a:avLst/>
          </a:prstGeom>
          <a:ln w="88900" cap="flat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55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Macrophage</a:t>
            </a:r>
            <a:endParaRPr lang="hu-H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900" dirty="0"/>
              <a:t>Mobile cell type specialized for phagocytosis.</a:t>
            </a:r>
          </a:p>
          <a:p>
            <a:r>
              <a:rPr lang="en-US" sz="1900" dirty="0" smtClean="0"/>
              <a:t>Round </a:t>
            </a:r>
            <a:r>
              <a:rPr lang="en-US" sz="1900" dirty="0"/>
              <a:t>cell with </a:t>
            </a:r>
            <a:r>
              <a:rPr lang="en-US" sz="1900" dirty="0" err="1"/>
              <a:t>labyrinthic</a:t>
            </a:r>
            <a:r>
              <a:rPr lang="en-US" sz="1900" dirty="0"/>
              <a:t> cell surface, irregularly shaped cell nucleus, granules, phagocytosed bodies in the cytoplasm. </a:t>
            </a:r>
          </a:p>
          <a:p>
            <a:r>
              <a:rPr lang="pt-BR" sz="1900" dirty="0"/>
              <a:t>EM: Phagosomes, lysosomes, rough ER.</a:t>
            </a:r>
          </a:p>
          <a:p>
            <a:r>
              <a:rPr lang="en-US" sz="1900" dirty="0"/>
              <a:t>Originates from blood monocytes emigrating through the vessel wall</a:t>
            </a:r>
            <a:r>
              <a:rPr lang="en-US" sz="1900" dirty="0" smtClean="0"/>
              <a:t>.</a:t>
            </a:r>
            <a:endParaRPr lang="hu-HU" sz="1900" dirty="0" smtClean="0"/>
          </a:p>
          <a:p>
            <a:pPr marL="114300" indent="0">
              <a:buNone/>
            </a:pPr>
            <a:endParaRPr lang="en-US" dirty="0"/>
          </a:p>
          <a:p>
            <a:r>
              <a:rPr lang="hu-HU" b="1" dirty="0"/>
              <a:t>Functions:</a:t>
            </a:r>
            <a:endParaRPr lang="hu-HU" dirty="0"/>
          </a:p>
          <a:p>
            <a:r>
              <a:rPr lang="hu-HU" sz="1900" b="1" dirty="0" smtClean="0"/>
              <a:t>Non-specific defense against bacteria and foreign particles (innate immunity)</a:t>
            </a:r>
          </a:p>
          <a:p>
            <a:r>
              <a:rPr lang="hu-HU" sz="1900" dirty="0" smtClean="0"/>
              <a:t>Phagocytosis and intracellular digestion</a:t>
            </a:r>
            <a:endParaRPr lang="hu-HU" sz="1900" dirty="0"/>
          </a:p>
          <a:p>
            <a:r>
              <a:rPr lang="hu-HU" sz="1900" b="1" dirty="0" smtClean="0"/>
              <a:t>Cleaning of tissue spaces </a:t>
            </a:r>
            <a:r>
              <a:rPr lang="hu-HU" sz="1900" dirty="0" smtClean="0"/>
              <a:t>with phagocytosis of dead cells or cell debris</a:t>
            </a:r>
            <a:r>
              <a:rPr lang="hu-HU" sz="1900" dirty="0"/>
              <a:t>.</a:t>
            </a:r>
          </a:p>
          <a:p>
            <a:r>
              <a:rPr lang="hu-HU" sz="1900" b="1" dirty="0" smtClean="0"/>
              <a:t>Synthesis and secretion of growth factors </a:t>
            </a:r>
            <a:r>
              <a:rPr lang="hu-HU" sz="1900" dirty="0" smtClean="0"/>
              <a:t>(IL1</a:t>
            </a:r>
            <a:r>
              <a:rPr lang="hu-HU" sz="1900" dirty="0"/>
              <a:t>, IL6, PDGF, FGF, TGF beta, TNF, </a:t>
            </a:r>
            <a:r>
              <a:rPr lang="hu-HU" sz="1900" dirty="0" smtClean="0"/>
              <a:t>GM-CSF)</a:t>
            </a:r>
            <a:endParaRPr lang="hu-HU" sz="1900" dirty="0"/>
          </a:p>
          <a:p>
            <a:r>
              <a:rPr lang="en-US" sz="1900" dirty="0" smtClean="0"/>
              <a:t>Member </a:t>
            </a:r>
            <a:r>
              <a:rPr lang="en-US" sz="1900" dirty="0"/>
              <a:t>of the </a:t>
            </a:r>
            <a:r>
              <a:rPr lang="en-US" sz="1900" b="1" dirty="0" err="1" smtClean="0"/>
              <a:t>mononu</a:t>
            </a:r>
            <a:r>
              <a:rPr lang="hu-HU" sz="1900" b="1" dirty="0" smtClean="0"/>
              <a:t>c</a:t>
            </a:r>
            <a:r>
              <a:rPr lang="en-US" sz="1900" b="1" dirty="0" err="1" smtClean="0"/>
              <a:t>lear</a:t>
            </a:r>
            <a:r>
              <a:rPr lang="en-US" sz="1900" b="1" dirty="0" smtClean="0"/>
              <a:t>  </a:t>
            </a:r>
            <a:r>
              <a:rPr lang="en-US" sz="1900" b="1" dirty="0"/>
              <a:t>phagocytic system </a:t>
            </a:r>
            <a:r>
              <a:rPr lang="en-US" sz="1900" dirty="0"/>
              <a:t>(MPS).</a:t>
            </a:r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xmlns="" val="11369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anul Dávid\OKTATÁS\Tantermi előadásaim\ÁOK\2020\képekCT2020\electron-micrograph-of-macrophage-in-canine-lung-tissue-ECWWX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20" y="2819400"/>
            <a:ext cx="4964130" cy="40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Tanul Dávid\OKTATÁS\Tantermi előadásaim\ÁOK\2020\képekCT2020\reituclar 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4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anul Dávid\OKTATÁS\Tantermi előadásaim\ÁOK\2020\képekCT2020\200px-LH_Macrophage_Histolo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1953" y="-379434"/>
            <a:ext cx="2400867" cy="325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Tanul Dávid\CIKKÍRÁS\ENS HEMOP cikk\EGÉR\Kész\2017 október\2\STD_HU-CX3CR1-Agrinkek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175" y="2768575"/>
            <a:ext cx="4419600" cy="37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524000" y="4267200"/>
            <a:ext cx="114300" cy="13602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62100" y="3200400"/>
            <a:ext cx="114300" cy="13602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9100" y="3886200"/>
            <a:ext cx="190500" cy="152401"/>
          </a:xfrm>
          <a:prstGeom prst="straightConnector1">
            <a:avLst/>
          </a:prstGeom>
          <a:ln w="88900" cap="flat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73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214</TotalTime>
  <Words>1070</Words>
  <Application>Microsoft Office PowerPoint</Application>
  <PresentationFormat>Diavetítés a képernyőre (4:3 oldalarány)</PresentationFormat>
  <Paragraphs>162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Adjacency</vt:lpstr>
      <vt:lpstr>1. dia</vt:lpstr>
      <vt:lpstr>CLASSIFICATION, CHARACTERISTICS </vt:lpstr>
      <vt:lpstr>CLASSIFICATION, CHARACTERISTICS </vt:lpstr>
      <vt:lpstr>4. dia</vt:lpstr>
      <vt:lpstr>Fibroblasts, fibrocytes</vt:lpstr>
      <vt:lpstr>6. dia</vt:lpstr>
      <vt:lpstr>Reticulum cell</vt:lpstr>
      <vt:lpstr>Macrophage</vt:lpstr>
      <vt:lpstr>9. dia</vt:lpstr>
      <vt:lpstr>10. dia</vt:lpstr>
      <vt:lpstr>11. dia</vt:lpstr>
      <vt:lpstr>12. dia</vt:lpstr>
      <vt:lpstr>Mast cell</vt:lpstr>
      <vt:lpstr>14. dia</vt:lpstr>
      <vt:lpstr>Mast cell degranulation</vt:lpstr>
      <vt:lpstr>Extracellular matrix (ECM)</vt:lpstr>
      <vt:lpstr>Collagen fibers</vt:lpstr>
      <vt:lpstr>18. dia</vt:lpstr>
      <vt:lpstr>Molecular structure of collagen</vt:lpstr>
      <vt:lpstr>Protein family of collagens</vt:lpstr>
      <vt:lpstr>Reticular fibers </vt:lpstr>
      <vt:lpstr>Elastic fibers</vt:lpstr>
      <vt:lpstr>23. dia</vt:lpstr>
      <vt:lpstr>24. dia</vt:lpstr>
      <vt:lpstr>Extracellular matrix  Amorphous ground substance </vt:lpstr>
      <vt:lpstr>26. dia</vt:lpstr>
      <vt:lpstr>Thank you for your 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Tímea</dc:creator>
  <cp:lastModifiedBy>Dóra Dávid</cp:lastModifiedBy>
  <cp:revision>33</cp:revision>
  <dcterms:created xsi:type="dcterms:W3CDTF">2006-08-16T00:00:00Z</dcterms:created>
  <dcterms:modified xsi:type="dcterms:W3CDTF">2020-02-13T06:39:31Z</dcterms:modified>
</cp:coreProperties>
</file>