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3"/>
  </p:notesMasterIdLst>
  <p:sldIdLst>
    <p:sldId id="256" r:id="rId2"/>
    <p:sldId id="257" r:id="rId3"/>
    <p:sldId id="263" r:id="rId4"/>
    <p:sldId id="264" r:id="rId5"/>
    <p:sldId id="266" r:id="rId6"/>
    <p:sldId id="265" r:id="rId7"/>
    <p:sldId id="258" r:id="rId8"/>
    <p:sldId id="321" r:id="rId9"/>
    <p:sldId id="320" r:id="rId10"/>
    <p:sldId id="319" r:id="rId11"/>
    <p:sldId id="289" r:id="rId12"/>
    <p:sldId id="273" r:id="rId13"/>
    <p:sldId id="272" r:id="rId14"/>
    <p:sldId id="268" r:id="rId15"/>
    <p:sldId id="271" r:id="rId16"/>
    <p:sldId id="286" r:id="rId17"/>
    <p:sldId id="259" r:id="rId18"/>
    <p:sldId id="276" r:id="rId19"/>
    <p:sldId id="269" r:id="rId20"/>
    <p:sldId id="274" r:id="rId21"/>
    <p:sldId id="278" r:id="rId22"/>
    <p:sldId id="313" r:id="rId23"/>
    <p:sldId id="291" r:id="rId24"/>
    <p:sldId id="293" r:id="rId25"/>
    <p:sldId id="292" r:id="rId26"/>
    <p:sldId id="280" r:id="rId27"/>
    <p:sldId id="311" r:id="rId28"/>
    <p:sldId id="282" r:id="rId29"/>
    <p:sldId id="281" r:id="rId30"/>
    <p:sldId id="287" r:id="rId31"/>
    <p:sldId id="317" r:id="rId32"/>
    <p:sldId id="283" r:id="rId33"/>
    <p:sldId id="284" r:id="rId34"/>
    <p:sldId id="285" r:id="rId35"/>
    <p:sldId id="277" r:id="rId36"/>
    <p:sldId id="312" r:id="rId37"/>
    <p:sldId id="260" r:id="rId38"/>
    <p:sldId id="303" r:id="rId39"/>
    <p:sldId id="304" r:id="rId40"/>
    <p:sldId id="305" r:id="rId41"/>
    <p:sldId id="262" r:id="rId42"/>
    <p:sldId id="314" r:id="rId43"/>
    <p:sldId id="294" r:id="rId44"/>
    <p:sldId id="297" r:id="rId45"/>
    <p:sldId id="302" r:id="rId46"/>
    <p:sldId id="306" r:id="rId47"/>
    <p:sldId id="288" r:id="rId48"/>
    <p:sldId id="299" r:id="rId49"/>
    <p:sldId id="298" r:id="rId50"/>
    <p:sldId id="300" r:id="rId51"/>
    <p:sldId id="261" r:id="rId52"/>
    <p:sldId id="308" r:id="rId53"/>
    <p:sldId id="323" r:id="rId54"/>
    <p:sldId id="310" r:id="rId55"/>
    <p:sldId id="307" r:id="rId56"/>
    <p:sldId id="324" r:id="rId57"/>
    <p:sldId id="315" r:id="rId58"/>
    <p:sldId id="325" r:id="rId59"/>
    <p:sldId id="275" r:id="rId60"/>
    <p:sldId id="267" r:id="rId61"/>
    <p:sldId id="301" r:id="rId6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76" autoAdjust="0"/>
    <p:restoredTop sz="50619" autoAdjust="0"/>
  </p:normalViewPr>
  <p:slideViewPr>
    <p:cSldViewPr snapToGrid="0">
      <p:cViewPr varScale="1">
        <p:scale>
          <a:sx n="45" d="100"/>
          <a:sy n="45" d="100"/>
        </p:scale>
        <p:origin x="172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4283B-792E-4961-BF2F-A01A53F8B33D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419BE-C04D-4585-B48C-A625759F4D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262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torhinal_cortex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If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questions</a:t>
            </a:r>
            <a:r>
              <a:rPr lang="hu-HU" dirty="0"/>
              <a:t>: halasz.vanda@medsemmelweis-univ.hu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2805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Neuroectoderm </a:t>
            </a:r>
            <a:r>
              <a:rPr lang="hu-HU" sz="1300" dirty="0" err="1"/>
              <a:t>origin</a:t>
            </a:r>
            <a:r>
              <a:rPr lang="en-US" sz="1300" dirty="0"/>
              <a:t>: </a:t>
            </a:r>
            <a:r>
              <a:rPr lang="en-US" sz="1300" dirty="0" err="1"/>
              <a:t>glioblast</a:t>
            </a:r>
            <a:r>
              <a:rPr lang="en-US" sz="1300" dirty="0"/>
              <a:t> (</a:t>
            </a:r>
            <a:r>
              <a:rPr lang="en-US" sz="1300" dirty="0" err="1"/>
              <a:t>macrogli</a:t>
            </a:r>
            <a:r>
              <a:rPr lang="hu-HU" sz="1300" dirty="0"/>
              <a:t>a</a:t>
            </a:r>
            <a:r>
              <a:rPr lang="en-US" sz="1300" dirty="0"/>
              <a:t>)</a:t>
            </a:r>
            <a:endParaRPr lang="hu-HU" sz="1300" dirty="0"/>
          </a:p>
          <a:p>
            <a:r>
              <a:rPr lang="en-US" sz="1300" dirty="0"/>
              <a:t>CNS:</a:t>
            </a:r>
            <a:endParaRPr lang="hu-HU" sz="1300" dirty="0"/>
          </a:p>
          <a:p>
            <a:pPr lvl="0"/>
            <a:r>
              <a:rPr lang="en-US" sz="1300" dirty="0" err="1"/>
              <a:t>astrocyt</a:t>
            </a:r>
            <a:r>
              <a:rPr lang="hu-HU" sz="1300" dirty="0"/>
              <a:t>e</a:t>
            </a:r>
            <a:r>
              <a:rPr lang="en-US" sz="1300" dirty="0"/>
              <a:t>:</a:t>
            </a:r>
            <a:endParaRPr lang="hu-HU" sz="1300" dirty="0"/>
          </a:p>
          <a:p>
            <a:pPr lvl="1"/>
            <a:r>
              <a:rPr lang="en-US" sz="1300" dirty="0"/>
              <a:t>fib</a:t>
            </a:r>
            <a:r>
              <a:rPr lang="hu-HU" sz="1300" dirty="0" err="1"/>
              <a:t>rous</a:t>
            </a:r>
            <a:r>
              <a:rPr lang="en-US" sz="1300" dirty="0"/>
              <a:t>: </a:t>
            </a:r>
            <a:r>
              <a:rPr lang="hu-HU" sz="1300" dirty="0" err="1"/>
              <a:t>white</a:t>
            </a:r>
            <a:r>
              <a:rPr lang="hu-HU" sz="1300" dirty="0"/>
              <a:t> </a:t>
            </a:r>
            <a:r>
              <a:rPr lang="hu-HU" sz="1300" dirty="0" err="1"/>
              <a:t>matter</a:t>
            </a:r>
            <a:endParaRPr lang="hu-HU" sz="1300" dirty="0"/>
          </a:p>
          <a:p>
            <a:pPr lvl="1"/>
            <a:r>
              <a:rPr lang="en-US" sz="1300" dirty="0"/>
              <a:t>protoplasm</a:t>
            </a:r>
            <a:r>
              <a:rPr lang="hu-HU" sz="1300" dirty="0" err="1"/>
              <a:t>ic</a:t>
            </a:r>
            <a:r>
              <a:rPr lang="en-US" sz="1300" dirty="0"/>
              <a:t>: </a:t>
            </a:r>
            <a:r>
              <a:rPr lang="hu-HU" sz="1300" dirty="0" err="1"/>
              <a:t>grey</a:t>
            </a:r>
            <a:r>
              <a:rPr lang="hu-HU" sz="1300" dirty="0"/>
              <a:t> </a:t>
            </a:r>
            <a:r>
              <a:rPr lang="hu-HU" sz="1300" dirty="0" err="1"/>
              <a:t>matter</a:t>
            </a:r>
            <a:endParaRPr lang="hu-HU" sz="1300" dirty="0"/>
          </a:p>
          <a:p>
            <a:pPr lvl="0"/>
            <a:r>
              <a:rPr lang="en-US" sz="1300" dirty="0"/>
              <a:t>ependyma </a:t>
            </a:r>
            <a:r>
              <a:rPr lang="hu-HU" sz="1300" dirty="0" err="1"/>
              <a:t>cells</a:t>
            </a:r>
            <a:endParaRPr lang="hu-HU" sz="1300" dirty="0"/>
          </a:p>
          <a:p>
            <a:pPr lvl="0"/>
            <a:r>
              <a:rPr lang="en-US" sz="1300" dirty="0" err="1"/>
              <a:t>oligodendrocyt</a:t>
            </a:r>
            <a:r>
              <a:rPr lang="hu-HU" sz="1300" dirty="0"/>
              <a:t>e</a:t>
            </a:r>
            <a:r>
              <a:rPr lang="en-US" sz="1300" dirty="0"/>
              <a:t>: myelin </a:t>
            </a:r>
            <a:r>
              <a:rPr lang="hu-HU" sz="1300" dirty="0" err="1"/>
              <a:t>myalin</a:t>
            </a:r>
            <a:r>
              <a:rPr lang="hu-HU" sz="1300" dirty="0"/>
              <a:t> </a:t>
            </a:r>
            <a:r>
              <a:rPr lang="hu-HU" sz="1300" dirty="0" err="1"/>
              <a:t>sheath</a:t>
            </a:r>
            <a:r>
              <a:rPr lang="hu-HU" sz="1300" dirty="0"/>
              <a:t> in CNS</a:t>
            </a:r>
          </a:p>
          <a:p>
            <a:pPr lvl="0"/>
            <a:r>
              <a:rPr lang="en-US" sz="1300" dirty="0" err="1"/>
              <a:t>pituicyta</a:t>
            </a:r>
            <a:r>
              <a:rPr lang="en-US" sz="1300" dirty="0"/>
              <a:t>: glia </a:t>
            </a:r>
            <a:r>
              <a:rPr lang="hu-HU" sz="1300" dirty="0"/>
              <a:t>in </a:t>
            </a:r>
            <a:r>
              <a:rPr lang="hu-HU" sz="1300" dirty="0" err="1"/>
              <a:t>pituary</a:t>
            </a:r>
            <a:r>
              <a:rPr lang="hu-HU" sz="1300" dirty="0"/>
              <a:t> </a:t>
            </a:r>
            <a:r>
              <a:rPr lang="hu-HU" sz="1300" dirty="0" err="1"/>
              <a:t>gland</a:t>
            </a:r>
            <a:endParaRPr lang="hu-HU" sz="1300" dirty="0"/>
          </a:p>
          <a:p>
            <a:pPr lvl="0"/>
            <a:r>
              <a:rPr lang="en-US" sz="1300" dirty="0" err="1"/>
              <a:t>radialglia</a:t>
            </a:r>
            <a:r>
              <a:rPr lang="en-US" sz="1300" dirty="0"/>
              <a:t>: </a:t>
            </a:r>
            <a:r>
              <a:rPr lang="hu-HU" sz="1300" dirty="0" err="1"/>
              <a:t>leads</a:t>
            </a:r>
            <a:r>
              <a:rPr lang="hu-HU" sz="1300" dirty="0"/>
              <a:t> </a:t>
            </a:r>
            <a:r>
              <a:rPr lang="hu-HU" sz="1300" dirty="0" err="1"/>
              <a:t>neurons</a:t>
            </a:r>
            <a:r>
              <a:rPr lang="hu-HU" sz="1300" dirty="0"/>
              <a:t> </a:t>
            </a:r>
            <a:r>
              <a:rPr lang="hu-HU" sz="1300" dirty="0" err="1"/>
              <a:t>during</a:t>
            </a:r>
            <a:r>
              <a:rPr lang="hu-HU" sz="1300" dirty="0"/>
              <a:t> </a:t>
            </a:r>
            <a:r>
              <a:rPr lang="hu-HU" sz="1300" dirty="0" err="1"/>
              <a:t>development</a:t>
            </a:r>
            <a:r>
              <a:rPr lang="en-US" sz="1300" dirty="0"/>
              <a:t>, </a:t>
            </a:r>
            <a:r>
              <a:rPr lang="hu-HU" sz="1300" dirty="0" err="1"/>
              <a:t>adult</a:t>
            </a:r>
            <a:r>
              <a:rPr lang="hu-HU" sz="1300" dirty="0"/>
              <a:t> </a:t>
            </a:r>
            <a:r>
              <a:rPr lang="hu-HU" sz="1300" dirty="0" err="1"/>
              <a:t>brain</a:t>
            </a:r>
            <a:r>
              <a:rPr lang="en-US" sz="1300" dirty="0"/>
              <a:t>: cerebellum: Bergmann glia, </a:t>
            </a:r>
            <a:r>
              <a:rPr lang="hu-HU" sz="1300" dirty="0" err="1"/>
              <a:t>regulation</a:t>
            </a:r>
            <a:r>
              <a:rPr lang="hu-HU" sz="1300" dirty="0"/>
              <a:t> o </a:t>
            </a:r>
            <a:r>
              <a:rPr lang="hu-HU" sz="1300" dirty="0" err="1"/>
              <a:t>fsynaptic</a:t>
            </a:r>
            <a:r>
              <a:rPr lang="hu-HU" sz="1300" dirty="0"/>
              <a:t> </a:t>
            </a:r>
            <a:r>
              <a:rPr lang="hu-HU" sz="1300" dirty="0" err="1"/>
              <a:t>plasticity</a:t>
            </a:r>
            <a:r>
              <a:rPr lang="en-US" sz="1300" dirty="0"/>
              <a:t>, retina: Müller </a:t>
            </a:r>
            <a:r>
              <a:rPr lang="hu-HU" sz="1300" dirty="0" err="1"/>
              <a:t>cells</a:t>
            </a:r>
            <a:endParaRPr lang="hu-HU" sz="1300" dirty="0"/>
          </a:p>
          <a:p>
            <a:r>
              <a:rPr lang="en-US" sz="1300" dirty="0"/>
              <a:t>PNS:</a:t>
            </a:r>
            <a:endParaRPr lang="hu-HU" sz="1300" dirty="0"/>
          </a:p>
          <a:p>
            <a:pPr lvl="0"/>
            <a:r>
              <a:rPr lang="en-US" sz="1300" dirty="0"/>
              <a:t>Schwann </a:t>
            </a:r>
            <a:r>
              <a:rPr lang="hu-HU" sz="1300" dirty="0" err="1"/>
              <a:t>cell</a:t>
            </a:r>
            <a:r>
              <a:rPr lang="hu-HU" sz="1300" dirty="0"/>
              <a:t> (</a:t>
            </a:r>
            <a:r>
              <a:rPr lang="hu-HU" sz="1300" dirty="0" err="1"/>
              <a:t>myelin</a:t>
            </a:r>
            <a:r>
              <a:rPr lang="hu-HU" sz="1300" dirty="0"/>
              <a:t> </a:t>
            </a:r>
            <a:r>
              <a:rPr lang="hu-HU" sz="1300" dirty="0" err="1"/>
              <a:t>sheath</a:t>
            </a:r>
            <a:r>
              <a:rPr lang="hu-HU" sz="1300" dirty="0"/>
              <a:t>)</a:t>
            </a:r>
          </a:p>
          <a:p>
            <a:pPr lvl="0"/>
            <a:r>
              <a:rPr lang="en-US" sz="1300" dirty="0" err="1"/>
              <a:t>satellita</a:t>
            </a:r>
            <a:r>
              <a:rPr lang="en-US" sz="1300" dirty="0"/>
              <a:t> </a:t>
            </a:r>
            <a:r>
              <a:rPr lang="hu-HU" sz="1300" dirty="0" err="1"/>
              <a:t>cell</a:t>
            </a:r>
            <a:endParaRPr lang="hu-HU" sz="1300" dirty="0"/>
          </a:p>
          <a:p>
            <a:pPr lvl="0"/>
            <a:r>
              <a:rPr lang="en-US" sz="1300" dirty="0"/>
              <a:t>enteric glia </a:t>
            </a:r>
            <a:r>
              <a:rPr lang="hu-HU" sz="1300" dirty="0" err="1"/>
              <a:t>cells</a:t>
            </a:r>
            <a:endParaRPr lang="hu-HU" sz="1300" dirty="0"/>
          </a:p>
          <a:p>
            <a:r>
              <a:rPr lang="en-US" sz="1300" dirty="0"/>
              <a:t> </a:t>
            </a:r>
            <a:endParaRPr lang="hu-HU" sz="1300" dirty="0"/>
          </a:p>
          <a:p>
            <a:r>
              <a:rPr lang="en-US" sz="1300" dirty="0"/>
              <a:t>Mesoderm </a:t>
            </a:r>
            <a:r>
              <a:rPr lang="hu-HU" sz="1300" dirty="0" err="1"/>
              <a:t>origin</a:t>
            </a:r>
            <a:r>
              <a:rPr lang="en-US" sz="1300" dirty="0"/>
              <a:t>:</a:t>
            </a:r>
            <a:endParaRPr lang="hu-HU" sz="1300" dirty="0"/>
          </a:p>
          <a:p>
            <a:pPr lvl="0"/>
            <a:r>
              <a:rPr lang="en-US" sz="1300" dirty="0"/>
              <a:t>microglia: phagocytosis </a:t>
            </a:r>
            <a:r>
              <a:rPr lang="hu-HU" sz="1300" dirty="0"/>
              <a:t>in</a:t>
            </a:r>
            <a:r>
              <a:rPr lang="en-US" sz="1300" dirty="0"/>
              <a:t> CNS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7015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Part of </a:t>
            </a:r>
            <a:r>
              <a:rPr lang="hu-HU" dirty="0" err="1"/>
              <a:t>blood</a:t>
            </a:r>
            <a:r>
              <a:rPr lang="hu-HU" dirty="0"/>
              <a:t> </a:t>
            </a:r>
            <a:r>
              <a:rPr lang="hu-HU" dirty="0" err="1"/>
              <a:t>brain</a:t>
            </a:r>
            <a:r>
              <a:rPr lang="hu-HU" dirty="0"/>
              <a:t> </a:t>
            </a:r>
            <a:r>
              <a:rPr lang="hu-HU" dirty="0" err="1"/>
              <a:t>barrier</a:t>
            </a:r>
            <a:r>
              <a:rPr lang="hu-HU" dirty="0"/>
              <a:t>:</a:t>
            </a:r>
          </a:p>
          <a:p>
            <a:r>
              <a:rPr lang="hu-HU" dirty="0" err="1"/>
              <a:t>endothel</a:t>
            </a:r>
            <a:r>
              <a:rPr lang="hu-HU" dirty="0"/>
              <a:t> </a:t>
            </a:r>
            <a:r>
              <a:rPr lang="hu-HU" dirty="0" err="1"/>
              <a:t>cells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tight</a:t>
            </a:r>
            <a:r>
              <a:rPr lang="hu-HU" dirty="0"/>
              <a:t> </a:t>
            </a:r>
            <a:r>
              <a:rPr lang="hu-HU" dirty="0" err="1"/>
              <a:t>junction</a:t>
            </a:r>
            <a:r>
              <a:rPr lang="hu-HU" dirty="0"/>
              <a:t> (</a:t>
            </a:r>
            <a:r>
              <a:rPr lang="hu-HU" dirty="0" err="1"/>
              <a:t>zonula</a:t>
            </a:r>
            <a:r>
              <a:rPr lang="hu-HU" dirty="0"/>
              <a:t> </a:t>
            </a:r>
            <a:r>
              <a:rPr lang="hu-HU" dirty="0" err="1"/>
              <a:t>occludens</a:t>
            </a:r>
            <a:r>
              <a:rPr lang="hu-HU" dirty="0"/>
              <a:t>)!</a:t>
            </a:r>
          </a:p>
          <a:p>
            <a:r>
              <a:rPr lang="hu-HU" dirty="0" err="1"/>
              <a:t>pericyta</a:t>
            </a:r>
            <a:endParaRPr lang="hu-HU" dirty="0"/>
          </a:p>
          <a:p>
            <a:r>
              <a:rPr lang="hu-HU" dirty="0" err="1"/>
              <a:t>basal</a:t>
            </a:r>
            <a:r>
              <a:rPr lang="hu-HU" baseline="0" dirty="0"/>
              <a:t> </a:t>
            </a:r>
            <a:r>
              <a:rPr lang="hu-HU" baseline="0" dirty="0" err="1"/>
              <a:t>membrane</a:t>
            </a:r>
            <a:endParaRPr lang="hu-HU" baseline="0" dirty="0"/>
          </a:p>
          <a:p>
            <a:r>
              <a:rPr lang="hu-HU" baseline="0" dirty="0" err="1"/>
              <a:t>astrocyte</a:t>
            </a:r>
            <a:r>
              <a:rPr lang="hu-HU" baseline="0" dirty="0"/>
              <a:t> </a:t>
            </a:r>
            <a:r>
              <a:rPr lang="hu-HU" baseline="0" dirty="0" err="1"/>
              <a:t>pedicles</a:t>
            </a:r>
            <a:endParaRPr lang="hu-HU" baseline="0" dirty="0"/>
          </a:p>
          <a:p>
            <a:r>
              <a:rPr lang="hu-HU" baseline="0" dirty="0" err="1"/>
              <a:t>What</a:t>
            </a:r>
            <a:r>
              <a:rPr lang="hu-HU" baseline="0" dirty="0"/>
              <a:t> </a:t>
            </a:r>
            <a:r>
              <a:rPr lang="hu-HU" baseline="0" dirty="0" err="1"/>
              <a:t>can</a:t>
            </a:r>
            <a:r>
              <a:rPr lang="hu-HU" baseline="0" dirty="0"/>
              <a:t> </a:t>
            </a:r>
            <a:r>
              <a:rPr lang="hu-HU" baseline="0" dirty="0" err="1"/>
              <a:t>get</a:t>
            </a:r>
            <a:r>
              <a:rPr lang="hu-HU" baseline="0" dirty="0"/>
              <a:t> </a:t>
            </a:r>
            <a:r>
              <a:rPr lang="hu-HU" baseline="0" dirty="0" err="1"/>
              <a:t>through</a:t>
            </a:r>
            <a:r>
              <a:rPr lang="hu-HU" baseline="0" dirty="0"/>
              <a:t>:</a:t>
            </a:r>
          </a:p>
          <a:p>
            <a:r>
              <a:rPr lang="hu-HU" baseline="0" dirty="0" err="1"/>
              <a:t>Depends</a:t>
            </a:r>
            <a:r>
              <a:rPr lang="hu-HU" baseline="0" dirty="0"/>
              <a:t> </a:t>
            </a:r>
            <a:r>
              <a:rPr lang="hu-HU" baseline="0" dirty="0" err="1"/>
              <a:t>on</a:t>
            </a:r>
            <a:r>
              <a:rPr lang="hu-HU" baseline="0" dirty="0"/>
              <a:t> </a:t>
            </a:r>
            <a:r>
              <a:rPr lang="hu-HU" baseline="0" dirty="0" err="1"/>
              <a:t>the</a:t>
            </a:r>
            <a:r>
              <a:rPr lang="hu-HU" baseline="0" dirty="0"/>
              <a:t> </a:t>
            </a:r>
            <a:r>
              <a:rPr lang="hu-HU" baseline="0" dirty="0" err="1"/>
              <a:t>size</a:t>
            </a:r>
            <a:r>
              <a:rPr lang="hu-HU" baseline="0" dirty="0"/>
              <a:t> of </a:t>
            </a:r>
            <a:r>
              <a:rPr lang="hu-HU" baseline="0" dirty="0" err="1"/>
              <a:t>the</a:t>
            </a:r>
            <a:r>
              <a:rPr lang="hu-HU" baseline="0" dirty="0"/>
              <a:t> </a:t>
            </a:r>
            <a:r>
              <a:rPr lang="hu-HU" baseline="0" dirty="0" err="1"/>
              <a:t>molecules</a:t>
            </a:r>
            <a:r>
              <a:rPr lang="hu-HU" baseline="0" dirty="0"/>
              <a:t>: </a:t>
            </a:r>
            <a:r>
              <a:rPr lang="hu-HU" baseline="0" dirty="0" err="1"/>
              <a:t>water</a:t>
            </a:r>
            <a:r>
              <a:rPr lang="hu-HU" baseline="0" dirty="0"/>
              <a:t>, </a:t>
            </a:r>
            <a:r>
              <a:rPr lang="hu-HU" baseline="0" dirty="0" err="1"/>
              <a:t>aminoacids</a:t>
            </a:r>
            <a:r>
              <a:rPr lang="hu-HU" baseline="0" dirty="0"/>
              <a:t>, </a:t>
            </a:r>
            <a:r>
              <a:rPr lang="hu-HU" baseline="0" dirty="0" err="1"/>
              <a:t>glucose</a:t>
            </a:r>
            <a:r>
              <a:rPr lang="hu-HU" baseline="0" dirty="0"/>
              <a:t>, </a:t>
            </a:r>
            <a:r>
              <a:rPr lang="hu-HU" baseline="0" dirty="0" err="1"/>
              <a:t>some</a:t>
            </a:r>
            <a:r>
              <a:rPr lang="hu-HU" baseline="0" dirty="0"/>
              <a:t> </a:t>
            </a:r>
            <a:r>
              <a:rPr lang="hu-HU" baseline="0" dirty="0" err="1"/>
              <a:t>lipophil</a:t>
            </a:r>
            <a:r>
              <a:rPr lang="hu-HU" baseline="0" dirty="0"/>
              <a:t> </a:t>
            </a:r>
            <a:r>
              <a:rPr lang="hu-HU" baseline="0" dirty="0" err="1"/>
              <a:t>molecules</a:t>
            </a:r>
            <a:endParaRPr lang="hu-HU" baseline="0" dirty="0"/>
          </a:p>
          <a:p>
            <a:r>
              <a:rPr lang="hu-HU" baseline="0" dirty="0" err="1"/>
              <a:t>Exclusion</a:t>
            </a:r>
            <a:r>
              <a:rPr lang="hu-HU" baseline="0" dirty="0"/>
              <a:t> of </a:t>
            </a:r>
            <a:r>
              <a:rPr lang="hu-HU" baseline="0" dirty="0" err="1"/>
              <a:t>pathogens</a:t>
            </a:r>
            <a:endParaRPr lang="hu-HU" baseline="0" dirty="0"/>
          </a:p>
          <a:p>
            <a:r>
              <a:rPr lang="hu-HU" baseline="0" dirty="0" err="1"/>
              <a:t>Some</a:t>
            </a:r>
            <a:r>
              <a:rPr lang="hu-HU" baseline="0" dirty="0"/>
              <a:t> </a:t>
            </a:r>
            <a:r>
              <a:rPr lang="hu-HU" baseline="0" dirty="0" err="1"/>
              <a:t>areas</a:t>
            </a:r>
            <a:r>
              <a:rPr lang="hu-HU" baseline="0" dirty="0"/>
              <a:t> </a:t>
            </a:r>
            <a:r>
              <a:rPr lang="hu-HU" baseline="0" dirty="0" err="1"/>
              <a:t>do</a:t>
            </a:r>
            <a:r>
              <a:rPr lang="hu-HU" baseline="0" dirty="0"/>
              <a:t> </a:t>
            </a:r>
            <a:r>
              <a:rPr lang="hu-HU" baseline="0" dirty="0" err="1"/>
              <a:t>not</a:t>
            </a:r>
            <a:r>
              <a:rPr lang="hu-HU" baseline="0" dirty="0"/>
              <a:t> </a:t>
            </a:r>
            <a:r>
              <a:rPr lang="hu-HU" baseline="0" dirty="0" err="1"/>
              <a:t>have</a:t>
            </a:r>
            <a:r>
              <a:rPr lang="hu-HU" baseline="0" dirty="0"/>
              <a:t> </a:t>
            </a:r>
            <a:r>
              <a:rPr lang="hu-HU" baseline="0" dirty="0" err="1"/>
              <a:t>them</a:t>
            </a:r>
            <a:r>
              <a:rPr lang="hu-HU" baseline="0" dirty="0"/>
              <a:t>: </a:t>
            </a:r>
            <a:r>
              <a:rPr lang="hu-HU" baseline="0" dirty="0" err="1"/>
              <a:t>area</a:t>
            </a:r>
            <a:r>
              <a:rPr lang="hu-HU" baseline="0" dirty="0"/>
              <a:t> </a:t>
            </a:r>
            <a:r>
              <a:rPr lang="hu-HU" baseline="0" dirty="0" err="1"/>
              <a:t>postraema</a:t>
            </a:r>
            <a:r>
              <a:rPr lang="hu-HU" baseline="0" dirty="0"/>
              <a:t> (</a:t>
            </a:r>
            <a:r>
              <a:rPr lang="hu-HU" baseline="0" dirty="0" err="1"/>
              <a:t>vomit</a:t>
            </a:r>
            <a:r>
              <a:rPr lang="hu-HU" baseline="0" dirty="0"/>
              <a:t>/</a:t>
            </a:r>
            <a:r>
              <a:rPr lang="hu-HU" baseline="0" dirty="0" err="1"/>
              <a:t>nosea</a:t>
            </a:r>
            <a:r>
              <a:rPr lang="hu-HU" baseline="0" dirty="0"/>
              <a:t>), </a:t>
            </a:r>
            <a:r>
              <a:rPr lang="hu-HU" baseline="0" dirty="0" err="1"/>
              <a:t>hypohysis</a:t>
            </a:r>
            <a:endParaRPr lang="hu-HU" baseline="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6345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Electric</a:t>
            </a:r>
            <a:r>
              <a:rPr lang="hu-HU" dirty="0"/>
              <a:t> </a:t>
            </a:r>
            <a:r>
              <a:rPr lang="hu-HU" dirty="0" err="1"/>
              <a:t>sealing</a:t>
            </a:r>
            <a:r>
              <a:rPr lang="hu-HU" dirty="0"/>
              <a:t>-&gt; </a:t>
            </a:r>
            <a:r>
              <a:rPr lang="hu-HU" dirty="0" err="1"/>
              <a:t>better</a:t>
            </a:r>
            <a:r>
              <a:rPr lang="hu-HU" dirty="0"/>
              <a:t> </a:t>
            </a:r>
            <a:r>
              <a:rPr lang="hu-HU" dirty="0" err="1"/>
              <a:t>conductivity</a:t>
            </a:r>
            <a:endParaRPr lang="hu-HU" dirty="0"/>
          </a:p>
          <a:p>
            <a:r>
              <a:rPr lang="hu-HU" dirty="0"/>
              <a:t>CNS: </a:t>
            </a:r>
            <a:r>
              <a:rPr lang="hu-HU" dirty="0" err="1"/>
              <a:t>olidendroglia</a:t>
            </a:r>
            <a:r>
              <a:rPr lang="hu-HU" dirty="0"/>
              <a:t>, has </a:t>
            </a:r>
            <a:r>
              <a:rPr lang="hu-HU" dirty="0" err="1"/>
              <a:t>lot</a:t>
            </a:r>
            <a:r>
              <a:rPr lang="hu-HU" dirty="0"/>
              <a:t> </a:t>
            </a:r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processes</a:t>
            </a:r>
            <a:endParaRPr lang="hu-HU" dirty="0"/>
          </a:p>
          <a:p>
            <a:r>
              <a:rPr lang="hu-HU" dirty="0"/>
              <a:t>PNS: </a:t>
            </a:r>
            <a:r>
              <a:rPr lang="hu-HU" dirty="0" err="1"/>
              <a:t>Schwann</a:t>
            </a:r>
            <a:r>
              <a:rPr lang="hu-HU" dirty="0"/>
              <a:t> </a:t>
            </a:r>
            <a:r>
              <a:rPr lang="hu-HU" dirty="0" err="1"/>
              <a:t>cell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9520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hu-HU" dirty="0" err="1"/>
              <a:t>Membrane</a:t>
            </a:r>
            <a:r>
              <a:rPr lang="hu-HU" dirty="0"/>
              <a:t> </a:t>
            </a:r>
            <a:r>
              <a:rPr lang="hu-HU" dirty="0" err="1"/>
              <a:t>depolarise</a:t>
            </a:r>
            <a:r>
              <a:rPr lang="hu-HU" dirty="0"/>
              <a:t> </a:t>
            </a:r>
            <a:r>
              <a:rPr lang="hu-HU" dirty="0" err="1"/>
              <a:t>only</a:t>
            </a:r>
            <a:r>
              <a:rPr lang="hu-HU" dirty="0"/>
              <a:t> here -&gt;</a:t>
            </a:r>
            <a:r>
              <a:rPr lang="hu-HU" dirty="0" err="1"/>
              <a:t>quicker</a:t>
            </a:r>
            <a:r>
              <a:rPr lang="hu-HU" dirty="0"/>
              <a:t> </a:t>
            </a:r>
            <a:r>
              <a:rPr lang="hu-HU" dirty="0" err="1"/>
              <a:t>condactivity</a:t>
            </a:r>
            <a:endParaRPr lang="hu-HU" dirty="0"/>
          </a:p>
          <a:p>
            <a:r>
              <a:rPr lang="hu-HU" dirty="0" err="1"/>
              <a:t>Every</a:t>
            </a:r>
            <a:r>
              <a:rPr lang="hu-HU" dirty="0"/>
              <a:t> 1-3 mm</a:t>
            </a:r>
          </a:p>
          <a:p>
            <a:r>
              <a:rPr lang="hu-HU" dirty="0"/>
              <a:t>2-3 mikron </a:t>
            </a:r>
            <a:r>
              <a:rPr lang="hu-HU" dirty="0" err="1"/>
              <a:t>wide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5839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Left</a:t>
            </a:r>
            <a:r>
              <a:rPr lang="hu-HU" dirty="0"/>
              <a:t> </a:t>
            </a:r>
            <a:r>
              <a:rPr lang="hu-HU" dirty="0" err="1"/>
              <a:t>pic</a:t>
            </a:r>
            <a:r>
              <a:rPr lang="hu-HU" dirty="0"/>
              <a:t>: </a:t>
            </a:r>
            <a:r>
              <a:rPr lang="hu-HU" dirty="0" err="1"/>
              <a:t>unmyelinated</a:t>
            </a:r>
            <a:r>
              <a:rPr lang="hu-HU" dirty="0"/>
              <a:t> </a:t>
            </a:r>
            <a:r>
              <a:rPr lang="hu-HU" dirty="0" err="1"/>
              <a:t>fibers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covering</a:t>
            </a:r>
            <a:r>
              <a:rPr lang="hu-HU" dirty="0"/>
              <a:t> </a:t>
            </a:r>
            <a:r>
              <a:rPr lang="hu-HU" dirty="0" err="1"/>
              <a:t>too</a:t>
            </a:r>
            <a:r>
              <a:rPr lang="hu-HU" dirty="0"/>
              <a:t>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4120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DO NOT STUDY THE TABLE!</a:t>
            </a:r>
          </a:p>
          <a:p>
            <a:r>
              <a:rPr lang="hu-HU" b="0" dirty="0" err="1"/>
              <a:t>Different</a:t>
            </a:r>
            <a:r>
              <a:rPr lang="hu-HU" b="0" dirty="0"/>
              <a:t> </a:t>
            </a:r>
            <a:r>
              <a:rPr lang="hu-HU" b="0" dirty="0" err="1"/>
              <a:t>type</a:t>
            </a:r>
            <a:r>
              <a:rPr lang="hu-HU" b="0" dirty="0"/>
              <a:t> of </a:t>
            </a:r>
            <a:r>
              <a:rPr lang="hu-HU" b="0" dirty="0" err="1"/>
              <a:t>fibers</a:t>
            </a:r>
            <a:r>
              <a:rPr lang="hu-HU" b="0" dirty="0"/>
              <a:t> </a:t>
            </a:r>
            <a:r>
              <a:rPr lang="hu-HU" b="0" dirty="0" err="1"/>
              <a:t>have</a:t>
            </a:r>
            <a:r>
              <a:rPr lang="hu-HU" b="0" dirty="0"/>
              <a:t> </a:t>
            </a:r>
            <a:r>
              <a:rPr lang="hu-HU" b="0" dirty="0" err="1"/>
              <a:t>different</a:t>
            </a:r>
            <a:r>
              <a:rPr lang="hu-HU" b="0" dirty="0"/>
              <a:t> </a:t>
            </a:r>
            <a:r>
              <a:rPr lang="hu-HU" b="0" dirty="0" err="1"/>
              <a:t>functions</a:t>
            </a:r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0837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Perineurium</a:t>
            </a:r>
            <a:r>
              <a:rPr lang="hu-HU" dirty="0"/>
              <a:t>: </a:t>
            </a:r>
            <a:r>
              <a:rPr lang="hu-HU" dirty="0" err="1"/>
              <a:t>collagen</a:t>
            </a:r>
            <a:r>
              <a:rPr lang="hu-HU" dirty="0"/>
              <a:t> </a:t>
            </a:r>
            <a:r>
              <a:rPr lang="hu-HU" dirty="0" err="1"/>
              <a:t>fiber</a:t>
            </a:r>
            <a:r>
              <a:rPr lang="hu-HU" dirty="0"/>
              <a:t> </a:t>
            </a:r>
            <a:r>
              <a:rPr lang="hu-HU" dirty="0" err="1"/>
              <a:t>layers</a:t>
            </a:r>
            <a:endParaRPr lang="hu-HU" dirty="0"/>
          </a:p>
          <a:p>
            <a:r>
              <a:rPr lang="hu-HU" baseline="0" dirty="0" err="1"/>
              <a:t>Metabolicly</a:t>
            </a:r>
            <a:r>
              <a:rPr lang="hu-HU" baseline="0" dirty="0"/>
              <a:t> </a:t>
            </a:r>
            <a:r>
              <a:rPr lang="hu-HU" baseline="0" dirty="0" err="1"/>
              <a:t>active</a:t>
            </a:r>
            <a:r>
              <a:rPr lang="hu-HU" baseline="0" dirty="0"/>
              <a:t> </a:t>
            </a:r>
            <a:r>
              <a:rPr lang="hu-HU" baseline="0" dirty="0" err="1"/>
              <a:t>diffusion</a:t>
            </a:r>
            <a:r>
              <a:rPr lang="hu-HU" baseline="0" dirty="0"/>
              <a:t> </a:t>
            </a:r>
            <a:r>
              <a:rPr lang="hu-HU" baseline="0" dirty="0" err="1"/>
              <a:t>barrier</a:t>
            </a:r>
            <a:endParaRPr lang="hu-HU" baseline="0" dirty="0"/>
          </a:p>
          <a:p>
            <a:r>
              <a:rPr lang="hu-HU" baseline="0" dirty="0" err="1"/>
              <a:t>Keeping</a:t>
            </a:r>
            <a:r>
              <a:rPr lang="hu-HU" baseline="0" dirty="0"/>
              <a:t> </a:t>
            </a:r>
            <a:r>
              <a:rPr lang="hu-HU" baseline="0" dirty="0" err="1"/>
              <a:t>the</a:t>
            </a:r>
            <a:r>
              <a:rPr lang="hu-HU" baseline="0" dirty="0"/>
              <a:t> </a:t>
            </a:r>
            <a:r>
              <a:rPr lang="hu-HU" baseline="0" dirty="0" err="1"/>
              <a:t>homeostasis</a:t>
            </a:r>
            <a:r>
              <a:rPr lang="hu-HU" baseline="0" dirty="0"/>
              <a:t> of </a:t>
            </a:r>
            <a:r>
              <a:rPr lang="hu-HU" baseline="0" dirty="0" err="1"/>
              <a:t>endoneurium</a:t>
            </a:r>
            <a:r>
              <a:rPr lang="hu-HU" baseline="0" dirty="0"/>
              <a:t> </a:t>
            </a:r>
            <a:r>
              <a:rPr lang="hu-HU" baseline="0" dirty="0" err="1"/>
              <a:t>homeostasisanak</a:t>
            </a:r>
            <a:r>
              <a:rPr lang="hu-HU" baseline="0" dirty="0"/>
              <a:t>: </a:t>
            </a:r>
            <a:r>
              <a:rPr lang="hu-HU" baseline="0" dirty="0" err="1"/>
              <a:t>intrafascicular</a:t>
            </a:r>
            <a:r>
              <a:rPr lang="hu-HU" baseline="0" dirty="0"/>
              <a:t> </a:t>
            </a:r>
            <a:r>
              <a:rPr lang="hu-HU" baseline="0" dirty="0" err="1"/>
              <a:t>pressure</a:t>
            </a:r>
            <a:endParaRPr lang="hu-HU" baseline="0" dirty="0"/>
          </a:p>
          <a:p>
            <a:r>
              <a:rPr lang="hu-HU" baseline="0" dirty="0" err="1"/>
              <a:t>nerve-tissue</a:t>
            </a:r>
            <a:r>
              <a:rPr lang="hu-HU" baseline="0" dirty="0"/>
              <a:t> </a:t>
            </a:r>
            <a:r>
              <a:rPr lang="hu-HU" baseline="0" dirty="0" err="1"/>
              <a:t>barrier</a:t>
            </a:r>
            <a:r>
              <a:rPr lang="hu-HU" baseline="0" dirty="0"/>
              <a:t> and </a:t>
            </a:r>
            <a:r>
              <a:rPr lang="hu-HU" baseline="0" dirty="0" err="1"/>
              <a:t>blood-nerve</a:t>
            </a:r>
            <a:r>
              <a:rPr lang="hu-HU" baseline="0" dirty="0"/>
              <a:t> </a:t>
            </a:r>
            <a:r>
              <a:rPr lang="hu-HU" baseline="0" dirty="0" err="1"/>
              <a:t>barrier</a:t>
            </a:r>
            <a:r>
              <a:rPr lang="hu-HU" baseline="0" dirty="0"/>
              <a:t> (</a:t>
            </a:r>
            <a:r>
              <a:rPr lang="hu-HU" baseline="0" dirty="0" err="1"/>
              <a:t>pericyta</a:t>
            </a:r>
            <a:r>
              <a:rPr lang="hu-HU" baseline="0" dirty="0"/>
              <a:t>, </a:t>
            </a:r>
            <a:r>
              <a:rPr lang="hu-HU" baseline="0" dirty="0" err="1"/>
              <a:t>tight</a:t>
            </a:r>
            <a:r>
              <a:rPr lang="hu-HU" baseline="0" dirty="0"/>
              <a:t> </a:t>
            </a:r>
            <a:r>
              <a:rPr lang="hu-HU" baseline="0" dirty="0" err="1"/>
              <a:t>junctions</a:t>
            </a:r>
            <a:r>
              <a:rPr lang="hu-HU" baseline="0" dirty="0"/>
              <a:t>!)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9752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Nervous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 </a:t>
            </a:r>
            <a:r>
              <a:rPr lang="hu-HU" dirty="0" err="1"/>
              <a:t>parts</a:t>
            </a:r>
            <a:r>
              <a:rPr lang="hu-HU" dirty="0"/>
              <a:t>:</a:t>
            </a:r>
          </a:p>
          <a:p>
            <a:r>
              <a:rPr lang="hu-HU" dirty="0"/>
              <a:t>CNS= </a:t>
            </a:r>
            <a:r>
              <a:rPr lang="hu-HU" dirty="0" err="1"/>
              <a:t>central</a:t>
            </a:r>
            <a:r>
              <a:rPr lang="hu-HU" dirty="0"/>
              <a:t> </a:t>
            </a:r>
            <a:r>
              <a:rPr lang="hu-HU" dirty="0" err="1"/>
              <a:t>nervous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  PNS=</a:t>
            </a:r>
            <a:r>
              <a:rPr lang="hu-HU" dirty="0" err="1"/>
              <a:t>peripheral</a:t>
            </a:r>
            <a:r>
              <a:rPr lang="hu-HU" dirty="0"/>
              <a:t> </a:t>
            </a:r>
            <a:r>
              <a:rPr lang="hu-HU" dirty="0" err="1"/>
              <a:t>nervous</a:t>
            </a:r>
            <a:r>
              <a:rPr lang="hu-HU" dirty="0"/>
              <a:t> </a:t>
            </a:r>
            <a:r>
              <a:rPr lang="hu-HU" dirty="0" err="1"/>
              <a:t>system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8944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Central</a:t>
            </a:r>
            <a:r>
              <a:rPr lang="hu-HU" dirty="0"/>
              <a:t> </a:t>
            </a:r>
            <a:r>
              <a:rPr lang="hu-HU" dirty="0" err="1"/>
              <a:t>nervous</a:t>
            </a:r>
            <a:r>
              <a:rPr lang="hu-HU" dirty="0"/>
              <a:t> </a:t>
            </a:r>
            <a:r>
              <a:rPr lang="hu-HU" dirty="0" err="1"/>
              <a:t>system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0731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Minimal</a:t>
            </a:r>
            <a:r>
              <a:rPr lang="hu-HU" dirty="0"/>
              <a:t> </a:t>
            </a:r>
            <a:r>
              <a:rPr lang="hu-HU" dirty="0" err="1"/>
              <a:t>embriology</a:t>
            </a:r>
            <a:r>
              <a:rPr lang="hu-HU" dirty="0"/>
              <a:t>:</a:t>
            </a:r>
          </a:p>
          <a:p>
            <a:r>
              <a:rPr lang="hu-HU" dirty="0"/>
              <a:t>3 </a:t>
            </a:r>
            <a:r>
              <a:rPr lang="hu-HU" dirty="0" err="1"/>
              <a:t>layer</a:t>
            </a:r>
            <a:r>
              <a:rPr lang="hu-HU" dirty="0"/>
              <a:t> </a:t>
            </a:r>
            <a:r>
              <a:rPr lang="hu-HU" dirty="0" err="1"/>
              <a:t>embrionic</a:t>
            </a:r>
            <a:r>
              <a:rPr lang="hu-HU" dirty="0"/>
              <a:t> </a:t>
            </a:r>
            <a:r>
              <a:rPr lang="hu-HU" dirty="0" err="1"/>
              <a:t>disk</a:t>
            </a:r>
            <a:r>
              <a:rPr lang="hu-HU" dirty="0"/>
              <a:t>-&gt; </a:t>
            </a:r>
            <a:r>
              <a:rPr lang="hu-HU" dirty="0" err="1"/>
              <a:t>appearance</a:t>
            </a:r>
            <a:r>
              <a:rPr lang="hu-HU" dirty="0"/>
              <a:t> </a:t>
            </a:r>
            <a:r>
              <a:rPr lang="hu-HU" dirty="0" err="1"/>
              <a:t>neural</a:t>
            </a:r>
            <a:r>
              <a:rPr lang="hu-HU" dirty="0"/>
              <a:t> </a:t>
            </a:r>
            <a:r>
              <a:rPr lang="hu-HU" dirty="0" err="1"/>
              <a:t>plate</a:t>
            </a:r>
            <a:r>
              <a:rPr lang="hu-HU" dirty="0"/>
              <a:t>-&gt; </a:t>
            </a:r>
            <a:r>
              <a:rPr lang="hu-HU" dirty="0" err="1"/>
              <a:t>neural</a:t>
            </a:r>
            <a:r>
              <a:rPr lang="hu-HU" dirty="0"/>
              <a:t> </a:t>
            </a:r>
            <a:r>
              <a:rPr lang="hu-HU" dirty="0" err="1"/>
              <a:t>groove</a:t>
            </a:r>
            <a:r>
              <a:rPr lang="hu-HU" dirty="0"/>
              <a:t>-&gt;</a:t>
            </a:r>
            <a:r>
              <a:rPr lang="hu-HU" dirty="0" err="1"/>
              <a:t>neural</a:t>
            </a:r>
            <a:r>
              <a:rPr lang="hu-HU" dirty="0"/>
              <a:t> </a:t>
            </a:r>
            <a:r>
              <a:rPr lang="hu-HU" dirty="0" err="1"/>
              <a:t>tube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721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6053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cranial</a:t>
            </a:r>
            <a:r>
              <a:rPr lang="hu-HU" dirty="0"/>
              <a:t> </a:t>
            </a:r>
            <a:r>
              <a:rPr lang="hu-HU" dirty="0" err="1"/>
              <a:t>pole</a:t>
            </a:r>
            <a:r>
              <a:rPr lang="hu-HU" dirty="0"/>
              <a:t> 3 </a:t>
            </a:r>
            <a:r>
              <a:rPr lang="hu-HU" dirty="0" err="1"/>
              <a:t>primary</a:t>
            </a:r>
            <a:r>
              <a:rPr lang="hu-HU" dirty="0"/>
              <a:t> </a:t>
            </a:r>
            <a:r>
              <a:rPr lang="hu-HU" dirty="0" err="1"/>
              <a:t>vesicle</a:t>
            </a:r>
            <a:r>
              <a:rPr lang="hu-HU" dirty="0"/>
              <a:t>: </a:t>
            </a:r>
            <a:r>
              <a:rPr lang="hu-HU" dirty="0" err="1"/>
              <a:t>prosencepalon</a:t>
            </a:r>
            <a:r>
              <a:rPr lang="hu-HU" dirty="0"/>
              <a:t>, </a:t>
            </a:r>
            <a:r>
              <a:rPr lang="hu-HU" dirty="0" err="1"/>
              <a:t>mesencephalon</a:t>
            </a:r>
            <a:r>
              <a:rPr lang="hu-HU" dirty="0"/>
              <a:t> and </a:t>
            </a:r>
            <a:r>
              <a:rPr lang="hu-HU" dirty="0" err="1"/>
              <a:t>rhomocephalon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Then</a:t>
            </a:r>
            <a:r>
              <a:rPr lang="hu-HU" dirty="0"/>
              <a:t> </a:t>
            </a:r>
            <a:r>
              <a:rPr lang="hu-HU" dirty="0" err="1"/>
              <a:t>secondary</a:t>
            </a:r>
            <a:r>
              <a:rPr lang="hu-HU" dirty="0"/>
              <a:t> </a:t>
            </a:r>
            <a:r>
              <a:rPr lang="hu-HU" dirty="0" err="1"/>
              <a:t>vesicles</a:t>
            </a:r>
            <a:r>
              <a:rPr lang="hu-HU" dirty="0"/>
              <a:t>:</a:t>
            </a:r>
          </a:p>
          <a:p>
            <a:r>
              <a:rPr lang="hu-HU" dirty="0" err="1"/>
              <a:t>Prosencephalon</a:t>
            </a:r>
            <a:r>
              <a:rPr lang="hu-HU" dirty="0"/>
              <a:t>: </a:t>
            </a:r>
            <a:r>
              <a:rPr lang="hu-HU" dirty="0" err="1"/>
              <a:t>telencephalon</a:t>
            </a:r>
            <a:r>
              <a:rPr lang="hu-HU" dirty="0"/>
              <a:t> , </a:t>
            </a:r>
            <a:r>
              <a:rPr lang="hu-HU" dirty="0" err="1"/>
              <a:t>diencephalon</a:t>
            </a:r>
            <a:r>
              <a:rPr lang="hu-HU" dirty="0"/>
              <a:t> </a:t>
            </a:r>
          </a:p>
          <a:p>
            <a:r>
              <a:rPr lang="hu-HU" dirty="0" err="1"/>
              <a:t>Mesencephalon</a:t>
            </a:r>
            <a:endParaRPr lang="hu-HU" dirty="0"/>
          </a:p>
          <a:p>
            <a:r>
              <a:rPr lang="hu-HU" dirty="0" err="1"/>
              <a:t>Rhombocephalon</a:t>
            </a:r>
            <a:r>
              <a:rPr lang="hu-HU" dirty="0"/>
              <a:t>: </a:t>
            </a:r>
            <a:r>
              <a:rPr lang="hu-HU" dirty="0" err="1"/>
              <a:t>metencephalon</a:t>
            </a:r>
            <a:r>
              <a:rPr lang="hu-HU" dirty="0"/>
              <a:t>-&gt;</a:t>
            </a:r>
            <a:r>
              <a:rPr lang="hu-HU" dirty="0" err="1"/>
              <a:t>pons</a:t>
            </a:r>
            <a:r>
              <a:rPr lang="hu-HU" dirty="0"/>
              <a:t> and </a:t>
            </a:r>
            <a:r>
              <a:rPr lang="hu-HU" dirty="0" err="1"/>
              <a:t>cerebellum</a:t>
            </a:r>
            <a:endParaRPr lang="hu-HU" dirty="0"/>
          </a:p>
          <a:p>
            <a:r>
              <a:rPr lang="hu-HU" dirty="0" err="1"/>
              <a:t>Myelencephalon</a:t>
            </a:r>
            <a:r>
              <a:rPr lang="hu-HU" dirty="0"/>
              <a:t> -&gt; </a:t>
            </a:r>
            <a:r>
              <a:rPr lang="hu-HU" dirty="0" err="1"/>
              <a:t>medulla</a:t>
            </a:r>
            <a:r>
              <a:rPr lang="hu-HU" dirty="0"/>
              <a:t> </a:t>
            </a:r>
            <a:r>
              <a:rPr lang="hu-HU" dirty="0" err="1"/>
              <a:t>oblongata</a:t>
            </a:r>
            <a:r>
              <a:rPr lang="hu-HU" dirty="0"/>
              <a:t>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2069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Telencephalon</a:t>
            </a:r>
            <a:r>
              <a:rPr lang="hu-HU" dirty="0"/>
              <a:t>-&gt;</a:t>
            </a:r>
            <a:r>
              <a:rPr lang="hu-HU" dirty="0" err="1"/>
              <a:t>hemispheres</a:t>
            </a:r>
            <a:r>
              <a:rPr lang="hu-HU" dirty="0"/>
              <a:t>-&gt; </a:t>
            </a:r>
            <a:r>
              <a:rPr lang="hu-HU" dirty="0" err="1"/>
              <a:t>lobes</a:t>
            </a:r>
            <a:r>
              <a:rPr lang="hu-HU" dirty="0"/>
              <a:t>-&gt;</a:t>
            </a:r>
            <a:r>
              <a:rPr lang="hu-HU" dirty="0" err="1"/>
              <a:t>gyrus</a:t>
            </a:r>
            <a:r>
              <a:rPr lang="hu-HU" dirty="0"/>
              <a:t> (</a:t>
            </a:r>
            <a:r>
              <a:rPr lang="hu-HU" dirty="0" err="1"/>
              <a:t>plural</a:t>
            </a:r>
            <a:r>
              <a:rPr lang="hu-HU" dirty="0"/>
              <a:t>: </a:t>
            </a:r>
            <a:r>
              <a:rPr lang="hu-HU" dirty="0" err="1"/>
              <a:t>gyri</a:t>
            </a:r>
            <a:r>
              <a:rPr lang="hu-HU" dirty="0"/>
              <a:t>) </a:t>
            </a:r>
            <a:r>
              <a:rPr lang="hu-HU" dirty="0" err="1"/>
              <a:t>sulcus</a:t>
            </a:r>
            <a:r>
              <a:rPr lang="hu-HU" dirty="0"/>
              <a:t>/</a:t>
            </a:r>
            <a:r>
              <a:rPr lang="hu-HU" dirty="0" err="1"/>
              <a:t>groove</a:t>
            </a:r>
            <a:r>
              <a:rPr lang="hu-HU" dirty="0"/>
              <a:t> (</a:t>
            </a:r>
            <a:r>
              <a:rPr lang="hu-HU" dirty="0" err="1"/>
              <a:t>plural</a:t>
            </a:r>
            <a:r>
              <a:rPr lang="hu-HU" dirty="0"/>
              <a:t>: </a:t>
            </a:r>
            <a:r>
              <a:rPr lang="hu-HU" dirty="0" err="1"/>
              <a:t>sulci</a:t>
            </a:r>
            <a:r>
              <a:rPr lang="hu-HU" dirty="0"/>
              <a:t>)</a:t>
            </a:r>
          </a:p>
          <a:p>
            <a:r>
              <a:rPr lang="hu-HU" dirty="0" err="1"/>
              <a:t>Frontal</a:t>
            </a:r>
            <a:r>
              <a:rPr lang="hu-HU" dirty="0"/>
              <a:t>, </a:t>
            </a:r>
            <a:r>
              <a:rPr lang="hu-HU" dirty="0" err="1"/>
              <a:t>temporal</a:t>
            </a:r>
            <a:r>
              <a:rPr lang="hu-HU" dirty="0"/>
              <a:t>, </a:t>
            </a:r>
            <a:r>
              <a:rPr lang="hu-HU" dirty="0" err="1"/>
              <a:t>occipital</a:t>
            </a:r>
            <a:r>
              <a:rPr lang="hu-HU" dirty="0"/>
              <a:t>, </a:t>
            </a:r>
            <a:r>
              <a:rPr lang="hu-HU" dirty="0" err="1"/>
              <a:t>parietal</a:t>
            </a:r>
            <a:r>
              <a:rPr lang="hu-HU" dirty="0"/>
              <a:t>, </a:t>
            </a:r>
            <a:r>
              <a:rPr lang="hu-HU" dirty="0" err="1"/>
              <a:t>insular</a:t>
            </a:r>
            <a:endParaRPr lang="hu-HU" dirty="0"/>
          </a:p>
          <a:p>
            <a:r>
              <a:rPr lang="hu-HU" dirty="0"/>
              <a:t>(</a:t>
            </a:r>
            <a:r>
              <a:rPr lang="hu-HU" dirty="0" err="1"/>
              <a:t>Lobus</a:t>
            </a:r>
            <a:r>
              <a:rPr lang="hu-HU" dirty="0"/>
              <a:t> </a:t>
            </a:r>
            <a:r>
              <a:rPr lang="hu-HU" dirty="0" err="1"/>
              <a:t>frontalis</a:t>
            </a:r>
            <a:r>
              <a:rPr lang="hu-HU" dirty="0"/>
              <a:t>, </a:t>
            </a:r>
            <a:r>
              <a:rPr lang="hu-HU" dirty="0" err="1"/>
              <a:t>lobus</a:t>
            </a:r>
            <a:r>
              <a:rPr lang="hu-HU" dirty="0"/>
              <a:t> </a:t>
            </a:r>
            <a:r>
              <a:rPr lang="hu-HU" dirty="0" err="1"/>
              <a:t>temporalis</a:t>
            </a:r>
            <a:r>
              <a:rPr lang="hu-HU" dirty="0"/>
              <a:t>, </a:t>
            </a:r>
            <a:r>
              <a:rPr lang="hu-HU" dirty="0" err="1"/>
              <a:t>lobus</a:t>
            </a:r>
            <a:r>
              <a:rPr lang="hu-HU" dirty="0"/>
              <a:t> </a:t>
            </a:r>
            <a:r>
              <a:rPr lang="hu-HU" dirty="0" err="1"/>
              <a:t>parietalis</a:t>
            </a:r>
            <a:r>
              <a:rPr lang="hu-HU" dirty="0"/>
              <a:t>, </a:t>
            </a:r>
            <a:r>
              <a:rPr lang="hu-HU" dirty="0" err="1"/>
              <a:t>lobus</a:t>
            </a:r>
            <a:r>
              <a:rPr lang="hu-HU" dirty="0"/>
              <a:t> </a:t>
            </a:r>
            <a:r>
              <a:rPr lang="hu-HU" dirty="0" err="1"/>
              <a:t>occipitalis</a:t>
            </a:r>
            <a:r>
              <a:rPr lang="hu-HU" dirty="0"/>
              <a:t>, </a:t>
            </a:r>
            <a:r>
              <a:rPr lang="hu-HU" dirty="0" err="1"/>
              <a:t>lobus</a:t>
            </a:r>
            <a:r>
              <a:rPr lang="hu-HU" dirty="0"/>
              <a:t> </a:t>
            </a:r>
            <a:r>
              <a:rPr lang="hu-HU" dirty="0" err="1"/>
              <a:t>insularis</a:t>
            </a:r>
            <a:r>
              <a:rPr lang="hu-HU" dirty="0"/>
              <a:t>)</a:t>
            </a:r>
          </a:p>
          <a:p>
            <a:r>
              <a:rPr lang="hu-HU" dirty="0" err="1"/>
              <a:t>basal</a:t>
            </a:r>
            <a:r>
              <a:rPr lang="hu-HU" dirty="0"/>
              <a:t> </a:t>
            </a:r>
            <a:r>
              <a:rPr lang="hu-HU" dirty="0" err="1"/>
              <a:t>ganglia</a:t>
            </a:r>
            <a:endParaRPr lang="hu-HU" dirty="0"/>
          </a:p>
          <a:p>
            <a:r>
              <a:rPr lang="hu-HU" dirty="0" err="1"/>
              <a:t>hippocampus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3935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Must </a:t>
            </a:r>
            <a:r>
              <a:rPr lang="hu-HU" dirty="0" err="1"/>
              <a:t>know</a:t>
            </a:r>
            <a:r>
              <a:rPr lang="hu-HU" dirty="0"/>
              <a:t>: </a:t>
            </a:r>
          </a:p>
          <a:p>
            <a:r>
              <a:rPr lang="hu-HU" dirty="0" err="1"/>
              <a:t>Broadmann</a:t>
            </a:r>
            <a:r>
              <a:rPr lang="hu-HU" dirty="0"/>
              <a:t> </a:t>
            </a:r>
            <a:r>
              <a:rPr lang="hu-HU" dirty="0" err="1"/>
              <a:t>areas</a:t>
            </a:r>
            <a:r>
              <a:rPr lang="hu-HU" dirty="0"/>
              <a:t>: </a:t>
            </a:r>
            <a:r>
              <a:rPr lang="hu-HU" dirty="0" err="1"/>
              <a:t>cytoarchitecture</a:t>
            </a:r>
            <a:r>
              <a:rPr lang="hu-HU" dirty="0"/>
              <a:t> is </a:t>
            </a:r>
            <a:r>
              <a:rPr lang="hu-HU" dirty="0" err="1"/>
              <a:t>differnt</a:t>
            </a:r>
            <a:r>
              <a:rPr lang="hu-HU" dirty="0"/>
              <a:t> </a:t>
            </a:r>
            <a:r>
              <a:rPr lang="hu-HU" dirty="0" err="1"/>
              <a:t>through</a:t>
            </a:r>
            <a:r>
              <a:rPr lang="hu-HU" dirty="0"/>
              <a:t> out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cortex</a:t>
            </a:r>
            <a:endParaRPr lang="hu-HU" dirty="0"/>
          </a:p>
          <a:p>
            <a:r>
              <a:rPr lang="hu-HU" dirty="0" err="1"/>
              <a:t>Important</a:t>
            </a:r>
            <a:r>
              <a:rPr lang="hu-HU" dirty="0"/>
              <a:t> </a:t>
            </a:r>
            <a:r>
              <a:rPr lang="hu-HU" dirty="0" err="1"/>
              <a:t>areas</a:t>
            </a:r>
            <a:r>
              <a:rPr lang="hu-HU" dirty="0"/>
              <a:t>:</a:t>
            </a:r>
          </a:p>
          <a:p>
            <a:r>
              <a:rPr lang="hu-HU" dirty="0" err="1"/>
              <a:t>Primary</a:t>
            </a:r>
            <a:r>
              <a:rPr lang="hu-HU" dirty="0"/>
              <a:t>: </a:t>
            </a:r>
            <a:r>
              <a:rPr lang="hu-HU" dirty="0" err="1"/>
              <a:t>works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only</a:t>
            </a:r>
            <a:r>
              <a:rPr lang="hu-HU" dirty="0"/>
              <a:t> </a:t>
            </a:r>
            <a:r>
              <a:rPr lang="hu-HU" dirty="0" err="1"/>
              <a:t>one</a:t>
            </a:r>
            <a:r>
              <a:rPr lang="hu-HU" dirty="0"/>
              <a:t> </a:t>
            </a:r>
            <a:r>
              <a:rPr lang="hu-HU" dirty="0" err="1"/>
              <a:t>thing</a:t>
            </a:r>
            <a:r>
              <a:rPr lang="hu-HU" dirty="0"/>
              <a:t>, </a:t>
            </a:r>
            <a:r>
              <a:rPr lang="hu-HU" dirty="0" err="1"/>
              <a:t>motoric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sensory</a:t>
            </a:r>
            <a:r>
              <a:rPr lang="hu-HU" dirty="0"/>
              <a:t>.</a:t>
            </a:r>
            <a:r>
              <a:rPr lang="hu-HU" baseline="0" dirty="0"/>
              <a:t> </a:t>
            </a:r>
            <a:r>
              <a:rPr lang="hu-HU" baseline="0" dirty="0" err="1"/>
              <a:t>Localization</a:t>
            </a:r>
            <a:r>
              <a:rPr lang="hu-HU" baseline="0" dirty="0"/>
              <a:t>: (</a:t>
            </a:r>
            <a:r>
              <a:rPr lang="hu-HU" baseline="0" dirty="0" err="1"/>
              <a:t>somatotpia</a:t>
            </a:r>
            <a:r>
              <a:rPr lang="hu-HU" baseline="0" dirty="0"/>
              <a:t>, </a:t>
            </a:r>
            <a:r>
              <a:rPr lang="hu-HU" baseline="0" dirty="0" err="1"/>
              <a:t>tonotopia</a:t>
            </a:r>
            <a:r>
              <a:rPr lang="hu-HU" baseline="0" dirty="0"/>
              <a:t>, </a:t>
            </a:r>
            <a:r>
              <a:rPr lang="hu-HU" baseline="0" dirty="0" err="1"/>
              <a:t>retinotopia</a:t>
            </a:r>
            <a:r>
              <a:rPr lang="hu-HU" baseline="0" dirty="0"/>
              <a:t>), </a:t>
            </a:r>
            <a:r>
              <a:rPr lang="hu-HU" baseline="0" dirty="0" err="1"/>
              <a:t>yes</a:t>
            </a:r>
            <a:r>
              <a:rPr lang="hu-HU" baseline="0" dirty="0"/>
              <a:t> </a:t>
            </a:r>
            <a:r>
              <a:rPr lang="hu-HU" baseline="0" dirty="0" err="1"/>
              <a:t>or</a:t>
            </a:r>
            <a:r>
              <a:rPr lang="hu-HU" baseline="0" dirty="0"/>
              <a:t> no </a:t>
            </a:r>
            <a:r>
              <a:rPr lang="hu-HU" baseline="0" dirty="0" err="1"/>
              <a:t>answers</a:t>
            </a:r>
            <a:endParaRPr lang="hu-HU" dirty="0"/>
          </a:p>
          <a:p>
            <a:r>
              <a:rPr lang="hu-HU" dirty="0" err="1"/>
              <a:t>Primary</a:t>
            </a:r>
            <a:r>
              <a:rPr lang="hu-HU" dirty="0"/>
              <a:t> </a:t>
            </a:r>
            <a:r>
              <a:rPr lang="hu-HU" dirty="0" err="1"/>
              <a:t>motos</a:t>
            </a:r>
            <a:r>
              <a:rPr lang="hu-HU" dirty="0"/>
              <a:t> </a:t>
            </a:r>
            <a:r>
              <a:rPr lang="hu-HU" dirty="0" err="1"/>
              <a:t>Br</a:t>
            </a:r>
            <a:r>
              <a:rPr lang="hu-HU" dirty="0"/>
              <a:t>. 4 </a:t>
            </a:r>
            <a:r>
              <a:rPr lang="hu-HU" dirty="0" err="1"/>
              <a:t>gyrus</a:t>
            </a:r>
            <a:r>
              <a:rPr lang="hu-HU" dirty="0"/>
              <a:t> </a:t>
            </a:r>
            <a:r>
              <a:rPr lang="hu-HU" dirty="0" err="1"/>
              <a:t>praecentralis</a:t>
            </a:r>
            <a:endParaRPr lang="hu-HU" dirty="0"/>
          </a:p>
          <a:p>
            <a:r>
              <a:rPr lang="hu-HU" baseline="0" dirty="0" err="1"/>
              <a:t>Primary</a:t>
            </a:r>
            <a:r>
              <a:rPr lang="hu-HU" baseline="0" dirty="0"/>
              <a:t> </a:t>
            </a:r>
            <a:r>
              <a:rPr lang="hu-HU" baseline="0" dirty="0" err="1"/>
              <a:t>sensory</a:t>
            </a:r>
            <a:r>
              <a:rPr lang="hu-HU" baseline="0" dirty="0"/>
              <a:t> </a:t>
            </a:r>
            <a:r>
              <a:rPr lang="hu-HU" baseline="0" dirty="0" err="1"/>
              <a:t>Br</a:t>
            </a:r>
            <a:r>
              <a:rPr lang="hu-HU" baseline="0" dirty="0"/>
              <a:t>. 3, 1, 2  </a:t>
            </a:r>
            <a:r>
              <a:rPr lang="hu-HU" baseline="0" dirty="0" err="1"/>
              <a:t>gyrus</a:t>
            </a:r>
            <a:r>
              <a:rPr lang="hu-HU" baseline="0" dirty="0"/>
              <a:t> postcentralis</a:t>
            </a:r>
          </a:p>
          <a:p>
            <a:r>
              <a:rPr lang="hu-HU" baseline="0" dirty="0" err="1"/>
              <a:t>Primary</a:t>
            </a:r>
            <a:r>
              <a:rPr lang="hu-HU" baseline="0" dirty="0"/>
              <a:t> </a:t>
            </a:r>
            <a:r>
              <a:rPr lang="hu-HU" baseline="0" dirty="0" err="1"/>
              <a:t>visual</a:t>
            </a:r>
            <a:r>
              <a:rPr lang="hu-HU" baseline="0" dirty="0"/>
              <a:t> </a:t>
            </a:r>
            <a:r>
              <a:rPr lang="hu-HU" baseline="0" dirty="0" err="1"/>
              <a:t>Br</a:t>
            </a:r>
            <a:r>
              <a:rPr lang="hu-HU" baseline="0" dirty="0"/>
              <a:t>. 17 </a:t>
            </a:r>
            <a:r>
              <a:rPr lang="hu-HU" baseline="0" dirty="0" err="1"/>
              <a:t>sulcus</a:t>
            </a:r>
            <a:r>
              <a:rPr lang="hu-HU" baseline="0" dirty="0"/>
              <a:t> </a:t>
            </a:r>
            <a:r>
              <a:rPr lang="hu-HU" baseline="0" dirty="0" err="1"/>
              <a:t>calcarinus</a:t>
            </a:r>
            <a:r>
              <a:rPr lang="hu-HU" baseline="0" dirty="0"/>
              <a:t>, </a:t>
            </a:r>
            <a:r>
              <a:rPr lang="hu-HU" baseline="0" dirty="0" err="1"/>
              <a:t>area</a:t>
            </a:r>
            <a:r>
              <a:rPr lang="hu-HU" baseline="0" dirty="0"/>
              <a:t> </a:t>
            </a:r>
            <a:r>
              <a:rPr lang="hu-HU" baseline="0" dirty="0" err="1"/>
              <a:t>striata</a:t>
            </a:r>
            <a:endParaRPr lang="hu-HU" baseline="0" dirty="0"/>
          </a:p>
          <a:p>
            <a:r>
              <a:rPr lang="hu-HU" baseline="0" dirty="0" err="1"/>
              <a:t>Primary</a:t>
            </a:r>
            <a:r>
              <a:rPr lang="hu-HU" baseline="0" dirty="0"/>
              <a:t> </a:t>
            </a:r>
            <a:r>
              <a:rPr lang="hu-HU" baseline="0" dirty="0" err="1"/>
              <a:t>auditory</a:t>
            </a:r>
            <a:r>
              <a:rPr lang="hu-HU" baseline="0" dirty="0"/>
              <a:t>: </a:t>
            </a:r>
            <a:r>
              <a:rPr lang="hu-HU" baseline="0" dirty="0" err="1"/>
              <a:t>Br</a:t>
            </a:r>
            <a:r>
              <a:rPr lang="hu-HU" baseline="0" dirty="0"/>
              <a:t>. 41 </a:t>
            </a:r>
            <a:r>
              <a:rPr lang="hu-HU" baseline="0" dirty="0" err="1"/>
              <a:t>gyrus</a:t>
            </a:r>
            <a:r>
              <a:rPr lang="hu-HU" baseline="0" dirty="0"/>
              <a:t> </a:t>
            </a:r>
            <a:r>
              <a:rPr lang="hu-HU" baseline="0" dirty="0" err="1"/>
              <a:t>temp</a:t>
            </a:r>
            <a:r>
              <a:rPr lang="hu-HU" baseline="0" dirty="0"/>
              <a:t>. </a:t>
            </a:r>
            <a:r>
              <a:rPr lang="hu-HU" baseline="0" dirty="0" err="1"/>
              <a:t>sup</a:t>
            </a:r>
            <a:r>
              <a:rPr lang="hu-HU" baseline="0" dirty="0"/>
              <a:t>.</a:t>
            </a:r>
          </a:p>
          <a:p>
            <a:r>
              <a:rPr lang="hu-HU" baseline="0" dirty="0" err="1"/>
              <a:t>Motoric</a:t>
            </a:r>
            <a:r>
              <a:rPr lang="hu-HU" baseline="0" dirty="0"/>
              <a:t> </a:t>
            </a:r>
            <a:r>
              <a:rPr lang="hu-HU" baseline="0" dirty="0" err="1"/>
              <a:t>speech</a:t>
            </a:r>
            <a:r>
              <a:rPr lang="hu-HU" baseline="0" dirty="0"/>
              <a:t>: </a:t>
            </a:r>
            <a:r>
              <a:rPr lang="hu-HU" baseline="0" dirty="0" err="1"/>
              <a:t>Broca</a:t>
            </a:r>
            <a:r>
              <a:rPr lang="hu-HU" baseline="0" dirty="0"/>
              <a:t> </a:t>
            </a:r>
            <a:r>
              <a:rPr lang="hu-HU" baseline="0" dirty="0" err="1"/>
              <a:t>Br</a:t>
            </a:r>
            <a:r>
              <a:rPr lang="hu-HU" baseline="0" dirty="0"/>
              <a:t>. 44-45 No.2.</a:t>
            </a:r>
          </a:p>
          <a:p>
            <a:r>
              <a:rPr lang="hu-HU" baseline="0" dirty="0" err="1"/>
              <a:t>Sensory</a:t>
            </a:r>
            <a:r>
              <a:rPr lang="hu-HU" baseline="0" dirty="0"/>
              <a:t> </a:t>
            </a:r>
            <a:r>
              <a:rPr lang="hu-HU" baseline="0" dirty="0" err="1"/>
              <a:t>speech</a:t>
            </a:r>
            <a:r>
              <a:rPr lang="hu-HU" baseline="0" dirty="0"/>
              <a:t>: </a:t>
            </a:r>
            <a:r>
              <a:rPr lang="hu-HU" baseline="0" dirty="0" err="1"/>
              <a:t>Wernicke</a:t>
            </a:r>
            <a:r>
              <a:rPr lang="hu-HU" baseline="0" dirty="0"/>
              <a:t> </a:t>
            </a:r>
            <a:r>
              <a:rPr lang="hu-HU" baseline="0" dirty="0" err="1"/>
              <a:t>Br</a:t>
            </a:r>
            <a:r>
              <a:rPr lang="hu-HU" baseline="0" dirty="0"/>
              <a:t>. 22   No.1.</a:t>
            </a:r>
          </a:p>
          <a:p>
            <a:r>
              <a:rPr lang="hu-HU" baseline="0" dirty="0" err="1"/>
              <a:t>Secunder</a:t>
            </a:r>
            <a:r>
              <a:rPr lang="hu-HU" baseline="0" dirty="0"/>
              <a:t> </a:t>
            </a:r>
            <a:r>
              <a:rPr lang="hu-HU" baseline="0" dirty="0" err="1"/>
              <a:t>areas</a:t>
            </a:r>
            <a:r>
              <a:rPr lang="hu-HU" baseline="0" dirty="0"/>
              <a:t>: </a:t>
            </a:r>
            <a:r>
              <a:rPr lang="hu-HU" baseline="0" dirty="0" err="1"/>
              <a:t>association</a:t>
            </a:r>
            <a:r>
              <a:rPr lang="hu-HU" baseline="0" dirty="0"/>
              <a:t> </a:t>
            </a:r>
            <a:r>
              <a:rPr lang="hu-HU" baseline="0" dirty="0" err="1"/>
              <a:t>areas</a:t>
            </a:r>
            <a:endParaRPr lang="hu-HU" baseline="0" dirty="0"/>
          </a:p>
          <a:p>
            <a:r>
              <a:rPr lang="hu-HU" baseline="0" dirty="0" err="1"/>
              <a:t>unimodal</a:t>
            </a:r>
            <a:r>
              <a:rPr lang="hu-HU" baseline="0" dirty="0"/>
              <a:t>: </a:t>
            </a:r>
            <a:r>
              <a:rPr lang="hu-HU" baseline="0" dirty="0" err="1"/>
              <a:t>processing</a:t>
            </a:r>
            <a:r>
              <a:rPr lang="hu-HU" baseline="0" dirty="0"/>
              <a:t> </a:t>
            </a:r>
            <a:r>
              <a:rPr lang="hu-HU" baseline="0" dirty="0" err="1"/>
              <a:t>on</a:t>
            </a:r>
            <a:r>
              <a:rPr lang="hu-HU" baseline="0" dirty="0"/>
              <a:t> </a:t>
            </a:r>
            <a:r>
              <a:rPr lang="hu-HU" baseline="0" dirty="0" err="1"/>
              <a:t>primary</a:t>
            </a:r>
            <a:r>
              <a:rPr lang="hu-HU" baseline="0" dirty="0"/>
              <a:t> </a:t>
            </a:r>
            <a:r>
              <a:rPr lang="hu-HU" baseline="0" dirty="0" err="1"/>
              <a:t>sensation</a:t>
            </a:r>
            <a:r>
              <a:rPr lang="hu-HU" baseline="0" dirty="0"/>
              <a:t>, </a:t>
            </a:r>
            <a:r>
              <a:rPr lang="hu-HU" baseline="0" dirty="0" err="1"/>
              <a:t>i.e</a:t>
            </a:r>
            <a:r>
              <a:rPr lang="hu-HU" baseline="0" dirty="0"/>
              <a:t>: </a:t>
            </a:r>
            <a:r>
              <a:rPr lang="hu-HU" baseline="0" dirty="0" err="1"/>
              <a:t>quality</a:t>
            </a:r>
            <a:r>
              <a:rPr lang="hu-HU" baseline="0" dirty="0"/>
              <a:t> of </a:t>
            </a:r>
            <a:r>
              <a:rPr lang="hu-HU" baseline="0" dirty="0" err="1"/>
              <a:t>pain</a:t>
            </a:r>
            <a:endParaRPr lang="hu-HU" baseline="0" dirty="0"/>
          </a:p>
          <a:p>
            <a:r>
              <a:rPr lang="hu-HU" baseline="0" dirty="0" err="1"/>
              <a:t>multimodal</a:t>
            </a:r>
            <a:r>
              <a:rPr lang="hu-HU" baseline="0" dirty="0"/>
              <a:t>: </a:t>
            </a:r>
            <a:r>
              <a:rPr lang="hu-HU" baseline="0" dirty="0" err="1"/>
              <a:t>processing</a:t>
            </a:r>
            <a:r>
              <a:rPr lang="hu-HU" baseline="0" dirty="0"/>
              <a:t> and </a:t>
            </a:r>
            <a:r>
              <a:rPr lang="hu-HU" baseline="0" dirty="0" err="1"/>
              <a:t>joining</a:t>
            </a:r>
            <a:r>
              <a:rPr lang="hu-HU" baseline="0" dirty="0"/>
              <a:t> </a:t>
            </a:r>
            <a:r>
              <a:rPr lang="hu-HU" baseline="0" dirty="0" err="1"/>
              <a:t>differnt</a:t>
            </a:r>
            <a:r>
              <a:rPr lang="hu-HU" baseline="0" dirty="0"/>
              <a:t> </a:t>
            </a:r>
            <a:r>
              <a:rPr lang="hu-HU" baseline="0" dirty="0" err="1"/>
              <a:t>type</a:t>
            </a:r>
            <a:r>
              <a:rPr lang="hu-HU" baseline="0" dirty="0"/>
              <a:t> of </a:t>
            </a:r>
            <a:r>
              <a:rPr lang="hu-HU" baseline="0" dirty="0" err="1"/>
              <a:t>sensory</a:t>
            </a:r>
            <a:r>
              <a:rPr lang="hu-HU" baseline="0" dirty="0"/>
              <a:t> </a:t>
            </a:r>
            <a:r>
              <a:rPr lang="hu-HU" baseline="0" dirty="0" err="1"/>
              <a:t>information</a:t>
            </a:r>
            <a:endParaRPr lang="hu-HU" baseline="0" dirty="0"/>
          </a:p>
          <a:p>
            <a:r>
              <a:rPr lang="hu-HU" baseline="0" dirty="0"/>
              <a:t>-</a:t>
            </a:r>
            <a:r>
              <a:rPr lang="hu-HU" baseline="0" dirty="0" err="1"/>
              <a:t>paretali</a:t>
            </a:r>
            <a:r>
              <a:rPr lang="hu-HU" baseline="0" dirty="0"/>
              <a:t> a. c.: </a:t>
            </a:r>
            <a:r>
              <a:rPr lang="hu-HU" baseline="0" dirty="0" err="1"/>
              <a:t>attention</a:t>
            </a:r>
            <a:endParaRPr lang="hu-HU" baseline="0" dirty="0"/>
          </a:p>
          <a:p>
            <a:r>
              <a:rPr lang="hu-HU" baseline="0" dirty="0"/>
              <a:t>-</a:t>
            </a:r>
            <a:r>
              <a:rPr lang="hu-HU" baseline="0" dirty="0" err="1"/>
              <a:t>temporal</a:t>
            </a:r>
            <a:r>
              <a:rPr lang="hu-HU" baseline="0" dirty="0"/>
              <a:t> </a:t>
            </a:r>
            <a:r>
              <a:rPr lang="hu-HU" baseline="0" dirty="0" err="1"/>
              <a:t>a.c</a:t>
            </a:r>
            <a:r>
              <a:rPr lang="hu-HU" baseline="0" dirty="0"/>
              <a:t>.: </a:t>
            </a:r>
            <a:r>
              <a:rPr lang="hu-HU" baseline="0" dirty="0" err="1"/>
              <a:t>object</a:t>
            </a:r>
            <a:r>
              <a:rPr lang="hu-HU" baseline="0" dirty="0"/>
              <a:t> </a:t>
            </a:r>
            <a:r>
              <a:rPr lang="hu-HU" baseline="0" dirty="0" err="1"/>
              <a:t>recognition</a:t>
            </a:r>
            <a:endParaRPr lang="hu-HU" baseline="0" dirty="0"/>
          </a:p>
          <a:p>
            <a:r>
              <a:rPr lang="hu-HU" baseline="0" dirty="0"/>
              <a:t>- </a:t>
            </a:r>
            <a:r>
              <a:rPr lang="hu-HU" baseline="0" dirty="0" err="1"/>
              <a:t>frontal</a:t>
            </a:r>
            <a:r>
              <a:rPr lang="hu-HU" baseline="0" dirty="0"/>
              <a:t> </a:t>
            </a:r>
            <a:r>
              <a:rPr lang="hu-HU" baseline="0" dirty="0" err="1"/>
              <a:t>a.c</a:t>
            </a:r>
            <a:r>
              <a:rPr lang="hu-HU" baseline="0" dirty="0"/>
              <a:t>.: </a:t>
            </a:r>
            <a:r>
              <a:rPr lang="hu-HU" baseline="0" dirty="0" err="1"/>
              <a:t>behavior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Don’t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learn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pic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left</a:t>
            </a:r>
            <a:r>
              <a:rPr lang="hu-HU" dirty="0"/>
              <a:t> </a:t>
            </a:r>
            <a:r>
              <a:rPr lang="hu-HU" dirty="0" err="1"/>
              <a:t>side</a:t>
            </a:r>
            <a:r>
              <a:rPr lang="hu-HU" dirty="0"/>
              <a:t>. </a:t>
            </a:r>
            <a:r>
              <a:rPr lang="hu-HU" dirty="0" err="1"/>
              <a:t>But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 is </a:t>
            </a:r>
            <a:r>
              <a:rPr lang="hu-HU" dirty="0" err="1"/>
              <a:t>interesting</a:t>
            </a:r>
            <a:r>
              <a:rPr lang="hu-HU" dirty="0"/>
              <a:t>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least</a:t>
            </a:r>
            <a:r>
              <a:rPr lang="hu-HU" dirty="0"/>
              <a:t> </a:t>
            </a:r>
            <a:r>
              <a:rPr lang="hu-HU" dirty="0" err="1"/>
              <a:t>take</a:t>
            </a:r>
            <a:r>
              <a:rPr lang="hu-HU" dirty="0"/>
              <a:t> a </a:t>
            </a:r>
            <a:r>
              <a:rPr lang="hu-HU" dirty="0" err="1"/>
              <a:t>short</a:t>
            </a:r>
            <a:r>
              <a:rPr lang="hu-HU" dirty="0"/>
              <a:t> </a:t>
            </a:r>
            <a:r>
              <a:rPr lang="hu-HU" dirty="0" err="1"/>
              <a:t>look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: </a:t>
            </a:r>
            <a:r>
              <a:rPr lang="hu-HU" dirty="0" err="1"/>
              <a:t>it</a:t>
            </a:r>
            <a:r>
              <a:rPr lang="hu-HU" dirty="0"/>
              <a:t> shows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connection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cortex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1650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Older</a:t>
            </a:r>
            <a:r>
              <a:rPr lang="hu-HU" dirty="0"/>
              <a:t> part of </a:t>
            </a:r>
            <a:r>
              <a:rPr lang="hu-HU" dirty="0" err="1"/>
              <a:t>cortex</a:t>
            </a:r>
            <a:r>
              <a:rPr lang="hu-HU" dirty="0"/>
              <a:t>, </a:t>
            </a:r>
            <a:r>
              <a:rPr lang="hu-HU" dirty="0" err="1"/>
              <a:t>it</a:t>
            </a:r>
            <a:r>
              <a:rPr lang="hu-HU" dirty="0"/>
              <a:t> has </a:t>
            </a:r>
            <a:r>
              <a:rPr lang="hu-HU" dirty="0" err="1"/>
              <a:t>only</a:t>
            </a:r>
            <a:r>
              <a:rPr lang="hu-HU" dirty="0"/>
              <a:t> </a:t>
            </a:r>
            <a:r>
              <a:rPr lang="hu-HU" dirty="0" err="1"/>
              <a:t>layers</a:t>
            </a:r>
            <a:endParaRPr lang="hu-HU" dirty="0"/>
          </a:p>
          <a:p>
            <a:r>
              <a:rPr lang="hu-HU" dirty="0" err="1"/>
              <a:t>Short</a:t>
            </a:r>
            <a:r>
              <a:rPr lang="hu-HU" dirty="0"/>
              <a:t> </a:t>
            </a:r>
            <a:r>
              <a:rPr lang="hu-HU" dirty="0" err="1"/>
              <a:t>term</a:t>
            </a:r>
            <a:r>
              <a:rPr lang="hu-HU" dirty="0"/>
              <a:t> </a:t>
            </a:r>
            <a:r>
              <a:rPr lang="hu-HU" dirty="0" err="1"/>
              <a:t>memory</a:t>
            </a:r>
            <a:endParaRPr lang="hu-HU" dirty="0"/>
          </a:p>
          <a:p>
            <a:r>
              <a:rPr lang="hu-HU" dirty="0" err="1"/>
              <a:t>Hippocampus</a:t>
            </a:r>
            <a:r>
              <a:rPr lang="hu-HU" dirty="0"/>
              <a:t>  (</a:t>
            </a:r>
            <a:r>
              <a:rPr lang="hu-HU" dirty="0" err="1"/>
              <a:t>yellow</a:t>
            </a:r>
            <a:r>
              <a:rPr lang="hu-HU" dirty="0"/>
              <a:t>, No.1.)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9711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Other</a:t>
            </a:r>
            <a:r>
              <a:rPr lang="hu-HU" dirty="0"/>
              <a:t> </a:t>
            </a:r>
            <a:r>
              <a:rPr lang="hu-HU" dirty="0" err="1"/>
              <a:t>important</a:t>
            </a:r>
            <a:r>
              <a:rPr lang="hu-HU" dirty="0"/>
              <a:t> </a:t>
            </a:r>
            <a:r>
              <a:rPr lang="hu-HU" dirty="0" err="1"/>
              <a:t>evolutionary</a:t>
            </a:r>
            <a:r>
              <a:rPr lang="hu-HU" dirty="0"/>
              <a:t> </a:t>
            </a:r>
            <a:r>
              <a:rPr lang="hu-HU" dirty="0" err="1"/>
              <a:t>older</a:t>
            </a:r>
            <a:r>
              <a:rPr lang="hu-HU" dirty="0"/>
              <a:t> </a:t>
            </a:r>
            <a:r>
              <a:rPr lang="hu-HU" dirty="0" err="1"/>
              <a:t>areas</a:t>
            </a:r>
            <a:endParaRPr lang="hu-HU" dirty="0"/>
          </a:p>
          <a:p>
            <a:endParaRPr lang="hu-HU" dirty="0"/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Paleocortex</a:t>
            </a:r>
            <a:r>
              <a:rPr lang="hu-HU" dirty="0">
                <a:latin typeface="Georgia" panose="02040502050405020303" pitchFamily="18" charset="0"/>
              </a:rPr>
              <a:t> (</a:t>
            </a:r>
            <a:r>
              <a:rPr lang="hu-HU" dirty="0" err="1">
                <a:latin typeface="Georgia" panose="02040502050405020303" pitchFamily="18" charset="0"/>
              </a:rPr>
              <a:t>olfactory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areas</a:t>
            </a:r>
            <a:r>
              <a:rPr lang="hu-HU" dirty="0">
                <a:latin typeface="Georgia" panose="02040502050405020303" pitchFamily="18" charset="0"/>
              </a:rPr>
              <a:t>), 3 </a:t>
            </a:r>
            <a:r>
              <a:rPr lang="hu-HU" dirty="0" err="1">
                <a:latin typeface="Georgia" panose="02040502050405020303" pitchFamily="18" charset="0"/>
              </a:rPr>
              <a:t>layer</a:t>
            </a:r>
            <a:endParaRPr lang="hu-HU" dirty="0">
              <a:latin typeface="Georgia" panose="02040502050405020303" pitchFamily="18" charset="0"/>
            </a:endParaRP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Archicortex</a:t>
            </a:r>
            <a:r>
              <a:rPr lang="hu-HU" dirty="0">
                <a:latin typeface="Georgia" panose="02040502050405020303" pitchFamily="18" charset="0"/>
              </a:rPr>
              <a:t> (</a:t>
            </a:r>
            <a:r>
              <a:rPr lang="hu-HU" dirty="0" err="1">
                <a:latin typeface="Georgia" panose="02040502050405020303" pitchFamily="18" charset="0"/>
              </a:rPr>
              <a:t>hippocampus</a:t>
            </a:r>
            <a:r>
              <a:rPr lang="hu-HU" dirty="0">
                <a:latin typeface="Georgia" panose="02040502050405020303" pitchFamily="18" charset="0"/>
              </a:rPr>
              <a:t>, g. </a:t>
            </a:r>
            <a:r>
              <a:rPr lang="hu-HU" dirty="0" err="1">
                <a:latin typeface="Georgia" panose="02040502050405020303" pitchFamily="18" charset="0"/>
              </a:rPr>
              <a:t>dentatus</a:t>
            </a:r>
            <a:r>
              <a:rPr lang="hu-HU" dirty="0">
                <a:latin typeface="Georgia" panose="02040502050405020303" pitchFamily="18" charset="0"/>
              </a:rPr>
              <a:t>) 3- 4 </a:t>
            </a:r>
            <a:r>
              <a:rPr lang="hu-HU" dirty="0" err="1">
                <a:latin typeface="Georgia" panose="02040502050405020303" pitchFamily="18" charset="0"/>
              </a:rPr>
              <a:t>layer</a:t>
            </a:r>
            <a:endParaRPr lang="hu-HU" dirty="0">
              <a:latin typeface="Georgia" panose="02040502050405020303" pitchFamily="18" charset="0"/>
            </a:endParaRPr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Periarchicortex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transitional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area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/>
              <a:t>(</a:t>
            </a:r>
            <a:r>
              <a:rPr lang="hu-HU" dirty="0" err="1">
                <a:hlinkClick r:id="rId3" tooltip="Entorhinal cortex"/>
              </a:rPr>
              <a:t>entorhinal</a:t>
            </a:r>
            <a:r>
              <a:rPr lang="hu-HU" dirty="0">
                <a:hlinkClick r:id="rId3" tooltip="Entorhinal cortex"/>
              </a:rPr>
              <a:t> </a:t>
            </a:r>
            <a:r>
              <a:rPr lang="hu-HU" dirty="0" err="1">
                <a:hlinkClick r:id="rId3" tooltip="Entorhinal cortex"/>
              </a:rPr>
              <a:t>cortex</a:t>
            </a:r>
            <a:r>
              <a:rPr lang="hu-HU" dirty="0"/>
              <a:t>, </a:t>
            </a:r>
            <a:r>
              <a:rPr lang="hu-HU" dirty="0" err="1"/>
              <a:t>presubicular</a:t>
            </a:r>
            <a:r>
              <a:rPr lang="hu-HU" dirty="0"/>
              <a:t> </a:t>
            </a:r>
            <a:r>
              <a:rPr lang="hu-HU" dirty="0" err="1"/>
              <a:t>cortex</a:t>
            </a:r>
            <a:r>
              <a:rPr lang="hu-HU" dirty="0"/>
              <a:t>, </a:t>
            </a:r>
            <a:r>
              <a:rPr lang="hu-HU" dirty="0" err="1"/>
              <a:t>retrosplenial</a:t>
            </a:r>
            <a:r>
              <a:rPr lang="hu-HU" dirty="0"/>
              <a:t>, </a:t>
            </a:r>
            <a:r>
              <a:rPr lang="hu-HU" dirty="0" err="1"/>
              <a:t>supracallosal</a:t>
            </a:r>
            <a:r>
              <a:rPr lang="hu-HU" dirty="0"/>
              <a:t> and </a:t>
            </a:r>
            <a:r>
              <a:rPr lang="hu-HU" dirty="0" err="1"/>
              <a:t>subgenual</a:t>
            </a:r>
            <a:r>
              <a:rPr lang="hu-HU" dirty="0"/>
              <a:t> </a:t>
            </a:r>
            <a:r>
              <a:rPr lang="hu-HU" dirty="0" err="1"/>
              <a:t>areas</a:t>
            </a:r>
            <a:endParaRPr lang="hu-HU" dirty="0">
              <a:latin typeface="Georgia" panose="02040502050405020303" pitchFamily="18" charset="0"/>
            </a:endParaRP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0805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Neocortex</a:t>
            </a:r>
            <a:r>
              <a:rPr lang="hu-HU" dirty="0"/>
              <a:t>: 6 </a:t>
            </a:r>
            <a:r>
              <a:rPr lang="hu-HU" dirty="0" err="1"/>
              <a:t>layer</a:t>
            </a:r>
            <a:endParaRPr lang="hu-HU" dirty="0"/>
          </a:p>
          <a:p>
            <a:r>
              <a:rPr lang="hu-HU" dirty="0" err="1"/>
              <a:t>Higher</a:t>
            </a:r>
            <a:r>
              <a:rPr lang="hu-HU" dirty="0"/>
              <a:t> </a:t>
            </a:r>
            <a:r>
              <a:rPr lang="hu-HU" dirty="0" err="1"/>
              <a:t>congnital</a:t>
            </a:r>
            <a:r>
              <a:rPr lang="hu-HU" dirty="0"/>
              <a:t> </a:t>
            </a:r>
            <a:r>
              <a:rPr lang="hu-HU" dirty="0" err="1"/>
              <a:t>functions</a:t>
            </a:r>
            <a:endParaRPr lang="hu-HU" dirty="0"/>
          </a:p>
          <a:p>
            <a:r>
              <a:rPr lang="hu-HU" dirty="0" err="1"/>
              <a:t>Pyramidal</a:t>
            </a:r>
            <a:r>
              <a:rPr lang="hu-HU" dirty="0"/>
              <a:t> </a:t>
            </a:r>
            <a:r>
              <a:rPr lang="hu-HU" dirty="0" err="1"/>
              <a:t>cells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4124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Nucleus</a:t>
            </a:r>
            <a:r>
              <a:rPr lang="hu-HU" dirty="0"/>
              <a:t> </a:t>
            </a:r>
            <a:r>
              <a:rPr lang="hu-HU" dirty="0" err="1"/>
              <a:t>caudatus</a:t>
            </a:r>
            <a:r>
              <a:rPr lang="hu-HU" dirty="0"/>
              <a:t>, </a:t>
            </a:r>
            <a:r>
              <a:rPr lang="hu-HU" dirty="0" err="1"/>
              <a:t>putamen</a:t>
            </a:r>
            <a:r>
              <a:rPr lang="hu-HU" dirty="0"/>
              <a:t>, </a:t>
            </a:r>
            <a:r>
              <a:rPr lang="hu-HU" dirty="0" err="1"/>
              <a:t>globus</a:t>
            </a:r>
            <a:r>
              <a:rPr lang="hu-HU" dirty="0"/>
              <a:t> </a:t>
            </a:r>
            <a:r>
              <a:rPr lang="hu-HU" dirty="0" err="1"/>
              <a:t>pallidus</a:t>
            </a:r>
            <a:r>
              <a:rPr lang="hu-HU" dirty="0"/>
              <a:t>, </a:t>
            </a:r>
            <a:r>
              <a:rPr lang="hu-HU" dirty="0" err="1"/>
              <a:t>claustrum</a:t>
            </a:r>
            <a:r>
              <a:rPr lang="hu-HU" dirty="0"/>
              <a:t>, </a:t>
            </a:r>
            <a:r>
              <a:rPr lang="hu-HU" dirty="0" err="1"/>
              <a:t>amygdala</a:t>
            </a:r>
            <a:r>
              <a:rPr lang="hu-HU" dirty="0"/>
              <a:t>, </a:t>
            </a:r>
            <a:r>
              <a:rPr lang="hu-HU" dirty="0" err="1"/>
              <a:t>nucleus</a:t>
            </a:r>
            <a:r>
              <a:rPr lang="hu-HU" dirty="0"/>
              <a:t> </a:t>
            </a:r>
            <a:r>
              <a:rPr lang="hu-HU" dirty="0" err="1"/>
              <a:t>accumbens</a:t>
            </a:r>
            <a:r>
              <a:rPr lang="hu-HU" dirty="0"/>
              <a:t>. </a:t>
            </a:r>
          </a:p>
          <a:p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develop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tha</a:t>
            </a:r>
            <a:r>
              <a:rPr lang="hu-HU" dirty="0"/>
              <a:t> </a:t>
            </a:r>
            <a:r>
              <a:rPr lang="hu-HU" dirty="0" err="1"/>
              <a:t>basal</a:t>
            </a:r>
            <a:r>
              <a:rPr lang="hu-HU" dirty="0"/>
              <a:t> part of </a:t>
            </a:r>
            <a:r>
              <a:rPr lang="hu-HU" dirty="0" err="1"/>
              <a:t>telencephalon</a:t>
            </a:r>
            <a:endParaRPr lang="hu-HU" dirty="0"/>
          </a:p>
          <a:p>
            <a:r>
              <a:rPr lang="hu-HU" dirty="0" err="1"/>
              <a:t>Function</a:t>
            </a:r>
            <a:r>
              <a:rPr lang="hu-HU" dirty="0"/>
              <a:t>:</a:t>
            </a:r>
          </a:p>
          <a:p>
            <a:r>
              <a:rPr lang="hu-HU" dirty="0" err="1"/>
              <a:t>Regulation</a:t>
            </a:r>
            <a:r>
              <a:rPr lang="hu-HU" dirty="0"/>
              <a:t> of </a:t>
            </a:r>
            <a:r>
              <a:rPr lang="hu-HU" dirty="0" err="1"/>
              <a:t>motoric</a:t>
            </a:r>
            <a:r>
              <a:rPr lang="hu-HU" dirty="0"/>
              <a:t> </a:t>
            </a:r>
            <a:r>
              <a:rPr lang="hu-HU" dirty="0" err="1"/>
              <a:t>functions</a:t>
            </a:r>
            <a:r>
              <a:rPr lang="hu-HU" dirty="0"/>
              <a:t> (</a:t>
            </a:r>
            <a:r>
              <a:rPr lang="hu-HU" dirty="0" err="1"/>
              <a:t>strating</a:t>
            </a:r>
            <a:r>
              <a:rPr lang="hu-HU" dirty="0"/>
              <a:t> and </a:t>
            </a:r>
            <a:r>
              <a:rPr lang="hu-HU" dirty="0" err="1"/>
              <a:t>orchestration</a:t>
            </a:r>
            <a:r>
              <a:rPr lang="hu-HU" dirty="0"/>
              <a:t> of </a:t>
            </a:r>
            <a:r>
              <a:rPr lang="hu-HU" dirty="0" err="1"/>
              <a:t>chain</a:t>
            </a:r>
            <a:r>
              <a:rPr lang="hu-HU" dirty="0"/>
              <a:t> of </a:t>
            </a:r>
            <a:r>
              <a:rPr lang="hu-HU" dirty="0" err="1"/>
              <a:t>movement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9582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Georgia" panose="02040502050405020303" pitchFamily="18" charset="0"/>
              </a:rPr>
              <a:t>Commissural</a:t>
            </a:r>
            <a:r>
              <a:rPr lang="hu-HU" sz="1600" b="1" dirty="0">
                <a:latin typeface="Georgia" panose="02040502050405020303" pitchFamily="18" charset="0"/>
              </a:rPr>
              <a:t> </a:t>
            </a:r>
            <a:r>
              <a:rPr lang="hu-HU" sz="1600" b="1" dirty="0" err="1">
                <a:latin typeface="Georgia" panose="02040502050405020303" pitchFamily="18" charset="0"/>
              </a:rPr>
              <a:t>fibers</a:t>
            </a:r>
            <a:r>
              <a:rPr lang="en-US" sz="1600" b="1" dirty="0">
                <a:latin typeface="Georgia" panose="02040502050405020303" pitchFamily="18" charset="0"/>
              </a:rPr>
              <a:t>:</a:t>
            </a:r>
          </a:p>
          <a:p>
            <a:pPr marL="309524" indent="-30952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 err="1">
                <a:latin typeface="Georgia" panose="02040502050405020303" pitchFamily="18" charset="0"/>
              </a:rPr>
              <a:t>Connecting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the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same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cortical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areas</a:t>
            </a:r>
            <a:r>
              <a:rPr lang="hu-HU" sz="1400" dirty="0">
                <a:latin typeface="Georgia" panose="02040502050405020303" pitchFamily="18" charset="0"/>
              </a:rPr>
              <a:t> in </a:t>
            </a:r>
            <a:r>
              <a:rPr lang="hu-HU" sz="1400" dirty="0" err="1">
                <a:latin typeface="Georgia" panose="02040502050405020303" pitchFamily="18" charset="0"/>
              </a:rPr>
              <a:t>each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haemisphaerium</a:t>
            </a:r>
            <a:endParaRPr lang="en-US" sz="1400" dirty="0">
              <a:latin typeface="Georgia" panose="02040502050405020303" pitchFamily="18" charset="0"/>
            </a:endParaRPr>
          </a:p>
          <a:p>
            <a:pPr marL="309524" indent="-30952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Georgia" panose="02040502050405020303" pitchFamily="18" charset="0"/>
              </a:rPr>
              <a:t>corpus callosum,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ant</a:t>
            </a:r>
            <a:r>
              <a:rPr lang="hu-HU" sz="1400" dirty="0">
                <a:latin typeface="Georgia" panose="02040502050405020303" pitchFamily="18" charset="0"/>
              </a:rPr>
              <a:t> and post. </a:t>
            </a:r>
            <a:r>
              <a:rPr lang="en-US" sz="1400" dirty="0" err="1">
                <a:latin typeface="Georgia" panose="02040502050405020303" pitchFamily="18" charset="0"/>
              </a:rPr>
              <a:t>commissur</a:t>
            </a:r>
            <a:r>
              <a:rPr lang="hu-HU" sz="1400" dirty="0">
                <a:latin typeface="Georgia" panose="02040502050405020303" pitchFamily="18" charset="0"/>
              </a:rPr>
              <a:t>e </a:t>
            </a:r>
            <a:endParaRPr lang="en-US" sz="1400" dirty="0"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hu-HU" sz="1600" b="1" dirty="0" err="1">
                <a:latin typeface="Georgia" panose="02040502050405020303" pitchFamily="18" charset="0"/>
              </a:rPr>
              <a:t>Association</a:t>
            </a:r>
            <a:r>
              <a:rPr lang="hu-HU" sz="1600" b="1" dirty="0">
                <a:latin typeface="Georgia" panose="02040502050405020303" pitchFamily="18" charset="0"/>
              </a:rPr>
              <a:t> </a:t>
            </a:r>
            <a:r>
              <a:rPr lang="hu-HU" sz="1600" b="1" dirty="0" err="1">
                <a:latin typeface="Georgia" panose="02040502050405020303" pitchFamily="18" charset="0"/>
              </a:rPr>
              <a:t>fibers</a:t>
            </a:r>
            <a:r>
              <a:rPr lang="en-US" sz="1600" b="1" dirty="0">
                <a:latin typeface="Georgia" panose="02040502050405020303" pitchFamily="18" charset="0"/>
              </a:rPr>
              <a:t>:</a:t>
            </a:r>
          </a:p>
          <a:p>
            <a:pPr marL="309524" indent="-30952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 err="1">
                <a:latin typeface="Georgia" panose="02040502050405020303" pitchFamily="18" charset="0"/>
              </a:rPr>
              <a:t>Connection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Cortical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areas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within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the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same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hemisphere</a:t>
            </a:r>
            <a:endParaRPr lang="en-US" sz="1400" dirty="0">
              <a:latin typeface="Georgia" panose="02040502050405020303" pitchFamily="18" charset="0"/>
            </a:endParaRPr>
          </a:p>
          <a:p>
            <a:pPr marL="309524" indent="-309524" defTabSz="99047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sz="1400" dirty="0" err="1">
                <a:latin typeface="Georgia" panose="02040502050405020303" pitchFamily="18" charset="0"/>
              </a:rPr>
              <a:t>arcuate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fascicule</a:t>
            </a:r>
            <a:r>
              <a:rPr lang="hu-HU" sz="1400" dirty="0">
                <a:latin typeface="Georgia" panose="02040502050405020303" pitchFamily="18" charset="0"/>
              </a:rPr>
              <a:t>: </a:t>
            </a:r>
            <a:r>
              <a:rPr lang="hu-HU" sz="1400" dirty="0" err="1">
                <a:latin typeface="Georgia" panose="02040502050405020303" pitchFamily="18" charset="0"/>
              </a:rPr>
              <a:t>auditory</a:t>
            </a:r>
            <a:r>
              <a:rPr lang="hu-HU" sz="1400" dirty="0">
                <a:latin typeface="Georgia" panose="02040502050405020303" pitchFamily="18" charset="0"/>
              </a:rPr>
              <a:t> and </a:t>
            </a:r>
            <a:r>
              <a:rPr lang="hu-HU" sz="1400" dirty="0" err="1">
                <a:latin typeface="Georgia" panose="02040502050405020303" pitchFamily="18" charset="0"/>
              </a:rPr>
              <a:t>speech</a:t>
            </a:r>
            <a:r>
              <a:rPr lang="hu-HU" sz="1400" dirty="0">
                <a:latin typeface="Georgia" panose="02040502050405020303" pitchFamily="18" charset="0"/>
              </a:rPr>
              <a:t> -&gt;</a:t>
            </a:r>
            <a:r>
              <a:rPr lang="hu-HU" sz="1400" baseline="0" dirty="0"/>
              <a:t> stroke (</a:t>
            </a:r>
            <a:r>
              <a:rPr lang="hu-HU" sz="1400" baseline="0" dirty="0" err="1"/>
              <a:t>injury</a:t>
            </a:r>
            <a:r>
              <a:rPr lang="hu-HU" sz="1400" baseline="0" dirty="0"/>
              <a:t>): </a:t>
            </a:r>
            <a:r>
              <a:rPr lang="hu-HU" sz="1400" baseline="0" dirty="0" err="1"/>
              <a:t>aphasia</a:t>
            </a:r>
            <a:r>
              <a:rPr lang="hu-HU" sz="1400" baseline="0" dirty="0"/>
              <a:t>, </a:t>
            </a:r>
            <a:r>
              <a:rPr lang="hu-HU" sz="1400" baseline="0" dirty="0" err="1"/>
              <a:t>disturbance</a:t>
            </a:r>
            <a:r>
              <a:rPr lang="hu-HU" sz="1400" baseline="0" dirty="0"/>
              <a:t> of </a:t>
            </a:r>
            <a:r>
              <a:rPr lang="hu-HU" sz="1400" baseline="0" dirty="0" err="1"/>
              <a:t>myelination</a:t>
            </a:r>
            <a:r>
              <a:rPr lang="hu-HU" sz="1400" baseline="0" dirty="0"/>
              <a:t>: </a:t>
            </a:r>
            <a:r>
              <a:rPr lang="hu-HU" sz="1400" baseline="0" dirty="0" err="1"/>
              <a:t>dyslexy</a:t>
            </a:r>
            <a:r>
              <a:rPr lang="hu-HU" sz="1400" baseline="0" dirty="0"/>
              <a:t>, </a:t>
            </a:r>
            <a:r>
              <a:rPr lang="hu-HU" sz="1400" baseline="0" dirty="0" err="1"/>
              <a:t>autism</a:t>
            </a:r>
            <a:endParaRPr lang="hu-HU" sz="1400" baseline="0" dirty="0"/>
          </a:p>
          <a:p>
            <a:pPr>
              <a:lnSpc>
                <a:spcPct val="150000"/>
              </a:lnSpc>
            </a:pPr>
            <a:r>
              <a:rPr lang="hu-HU" sz="1600" b="1" dirty="0">
                <a:latin typeface="Georgia" panose="02040502050405020303" pitchFamily="18" charset="0"/>
              </a:rPr>
              <a:t>Projection </a:t>
            </a:r>
            <a:r>
              <a:rPr lang="hu-HU" sz="1600" b="1" dirty="0" err="1">
                <a:latin typeface="Georgia" panose="02040502050405020303" pitchFamily="18" charset="0"/>
              </a:rPr>
              <a:t>fibers</a:t>
            </a:r>
            <a:r>
              <a:rPr lang="hu-HU" sz="1600" b="1" dirty="0">
                <a:latin typeface="Georgia" panose="02040502050405020303" pitchFamily="18" charset="0"/>
              </a:rPr>
              <a:t>:</a:t>
            </a:r>
            <a:endParaRPr lang="en-US" sz="1600" b="1" dirty="0">
              <a:latin typeface="Georgia" panose="02040502050405020303" pitchFamily="18" charset="0"/>
            </a:endParaRPr>
          </a:p>
          <a:p>
            <a:pPr marL="309524" indent="-30952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 err="1">
                <a:latin typeface="Georgia" panose="02040502050405020303" pitchFamily="18" charset="0"/>
              </a:rPr>
              <a:t>Connection</a:t>
            </a:r>
            <a:r>
              <a:rPr lang="hu-HU" sz="1400" dirty="0">
                <a:latin typeface="Georgia" panose="02040502050405020303" pitchFamily="18" charset="0"/>
              </a:rPr>
              <a:t> of </a:t>
            </a:r>
            <a:r>
              <a:rPr lang="hu-HU" sz="1400" dirty="0" err="1">
                <a:latin typeface="Georgia" panose="02040502050405020303" pitchFamily="18" charset="0"/>
              </a:rPr>
              <a:t>distal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cortical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areas</a:t>
            </a:r>
            <a:r>
              <a:rPr lang="hu-HU" sz="1400" dirty="0">
                <a:latin typeface="Georgia" panose="02040502050405020303" pitchFamily="18" charset="0"/>
              </a:rPr>
              <a:t> and </a:t>
            </a:r>
            <a:r>
              <a:rPr lang="hu-HU" sz="1400" dirty="0" err="1">
                <a:latin typeface="Georgia" panose="02040502050405020303" pitchFamily="18" charset="0"/>
              </a:rPr>
              <a:t>nuclear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groups</a:t>
            </a:r>
            <a:endParaRPr lang="en-US" sz="1400" dirty="0">
              <a:latin typeface="Georgia" panose="02040502050405020303" pitchFamily="18" charset="0"/>
            </a:endParaRPr>
          </a:p>
          <a:p>
            <a:pPr marL="309524" indent="-30952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 err="1">
                <a:latin typeface="Georgia" panose="02040502050405020303" pitchFamily="18" charset="0"/>
              </a:rPr>
              <a:t>Ascending</a:t>
            </a:r>
            <a:r>
              <a:rPr lang="hu-HU" sz="1400" dirty="0">
                <a:latin typeface="Georgia" panose="02040502050405020303" pitchFamily="18" charset="0"/>
              </a:rPr>
              <a:t> and </a:t>
            </a:r>
            <a:r>
              <a:rPr lang="hu-HU" sz="1400" dirty="0" err="1">
                <a:latin typeface="Georgia" panose="02040502050405020303" pitchFamily="18" charset="0"/>
              </a:rPr>
              <a:t>descending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pathways</a:t>
            </a:r>
            <a:r>
              <a:rPr lang="en-US" sz="1400" dirty="0">
                <a:latin typeface="Georgia" panose="02040502050405020303" pitchFamily="18" charset="0"/>
              </a:rPr>
              <a:t>, fornix</a:t>
            </a:r>
          </a:p>
          <a:p>
            <a:endParaRPr lang="hu-HU" sz="1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164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6261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hu-HU" dirty="0" err="1"/>
              <a:t>Thalamus</a:t>
            </a:r>
            <a:r>
              <a:rPr lang="hu-HU" dirty="0"/>
              <a:t> and </a:t>
            </a:r>
            <a:r>
              <a:rPr lang="hu-HU" dirty="0" err="1"/>
              <a:t>hipothalamus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nuclear</a:t>
            </a:r>
            <a:r>
              <a:rPr lang="hu-HU" dirty="0"/>
              <a:t> </a:t>
            </a:r>
            <a:r>
              <a:rPr lang="hu-HU" dirty="0" err="1"/>
              <a:t>groups</a:t>
            </a:r>
            <a:endParaRPr lang="hu-HU" dirty="0"/>
          </a:p>
          <a:p>
            <a:pPr defTabSz="990478">
              <a:defRPr/>
            </a:pPr>
            <a:r>
              <a:rPr lang="hu-HU" dirty="0" err="1">
                <a:latin typeface="Cambria" panose="02040503050406030204" pitchFamily="18" charset="0"/>
              </a:rPr>
              <a:t>Epithalamus</a:t>
            </a:r>
            <a:r>
              <a:rPr lang="hu-HU" dirty="0">
                <a:latin typeface="Cambria" panose="02040503050406030204" pitchFamily="18" charset="0"/>
              </a:rPr>
              <a:t> = </a:t>
            </a:r>
            <a:r>
              <a:rPr lang="hu-HU" dirty="0" err="1">
                <a:latin typeface="Cambria" panose="02040503050406030204" pitchFamily="18" charset="0"/>
              </a:rPr>
              <a:t>habenula</a:t>
            </a:r>
            <a:r>
              <a:rPr lang="hu-HU" dirty="0">
                <a:latin typeface="Cambria" panose="02040503050406030204" pitchFamily="18" charset="0"/>
              </a:rPr>
              <a:t> + </a:t>
            </a:r>
            <a:r>
              <a:rPr lang="hu-HU" dirty="0" err="1">
                <a:latin typeface="Cambria" panose="02040503050406030204" pitchFamily="18" charset="0"/>
              </a:rPr>
              <a:t>gl</a:t>
            </a:r>
            <a:r>
              <a:rPr lang="hu-HU" dirty="0">
                <a:latin typeface="Cambria" panose="02040503050406030204" pitchFamily="18" charset="0"/>
              </a:rPr>
              <a:t>. </a:t>
            </a:r>
            <a:r>
              <a:rPr lang="hu-HU" dirty="0" err="1">
                <a:latin typeface="Cambria" panose="02040503050406030204" pitchFamily="18" charset="0"/>
              </a:rPr>
              <a:t>Pineale</a:t>
            </a:r>
            <a:endParaRPr lang="hu-HU" dirty="0">
              <a:latin typeface="Cambria" panose="02040503050406030204" pitchFamily="18" charset="0"/>
            </a:endParaRPr>
          </a:p>
          <a:p>
            <a:pPr defTabSz="990478">
              <a:defRPr/>
            </a:pPr>
            <a:r>
              <a:rPr lang="hu-HU" dirty="0" err="1">
                <a:latin typeface="Cambria" panose="02040503050406030204" pitchFamily="18" charset="0"/>
              </a:rPr>
              <a:t>Hipothalamus</a:t>
            </a:r>
            <a:r>
              <a:rPr lang="hu-HU" dirty="0">
                <a:latin typeface="Cambria" panose="02040503050406030204" pitchFamily="18" charset="0"/>
              </a:rPr>
              <a:t>: </a:t>
            </a:r>
            <a:r>
              <a:rPr lang="hu-HU" dirty="0" err="1">
                <a:latin typeface="Cambria" panose="02040503050406030204" pitchFamily="18" charset="0"/>
              </a:rPr>
              <a:t>regulation</a:t>
            </a:r>
            <a:r>
              <a:rPr lang="hu-HU" dirty="0">
                <a:latin typeface="Cambria" panose="02040503050406030204" pitchFamily="18" charset="0"/>
              </a:rPr>
              <a:t> of </a:t>
            </a:r>
            <a:r>
              <a:rPr lang="hu-HU" dirty="0" err="1">
                <a:latin typeface="Cambria" panose="02040503050406030204" pitchFamily="18" charset="0"/>
              </a:rPr>
              <a:t>endocrine</a:t>
            </a:r>
            <a:r>
              <a:rPr lang="hu-HU" dirty="0">
                <a:latin typeface="Cambria" panose="02040503050406030204" pitchFamily="18" charset="0"/>
              </a:rPr>
              <a:t> </a:t>
            </a:r>
            <a:r>
              <a:rPr lang="hu-HU" dirty="0" err="1">
                <a:latin typeface="Cambria" panose="02040503050406030204" pitchFamily="18" charset="0"/>
              </a:rPr>
              <a:t>system</a:t>
            </a:r>
            <a:endParaRPr lang="hu-HU" dirty="0">
              <a:latin typeface="Cambria" panose="020405030504060302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429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Task</a:t>
            </a:r>
            <a:r>
              <a:rPr lang="hu-HU" dirty="0"/>
              <a:t> of </a:t>
            </a:r>
            <a:r>
              <a:rPr lang="hu-HU" dirty="0" err="1"/>
              <a:t>nervous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: „</a:t>
            </a:r>
            <a:r>
              <a:rPr lang="hu-HU" dirty="0" err="1"/>
              <a:t>communication</a:t>
            </a:r>
            <a:r>
              <a:rPr lang="hu-HU" dirty="0"/>
              <a:t>”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external</a:t>
            </a:r>
            <a:r>
              <a:rPr lang="hu-HU" dirty="0"/>
              <a:t> </a:t>
            </a:r>
            <a:r>
              <a:rPr lang="hu-HU" dirty="0" err="1"/>
              <a:t>world</a:t>
            </a:r>
            <a:r>
              <a:rPr lang="hu-HU" dirty="0"/>
              <a:t> and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internal</a:t>
            </a:r>
            <a:r>
              <a:rPr lang="hu-HU" dirty="0"/>
              <a:t> </a:t>
            </a:r>
            <a:r>
              <a:rPr lang="hu-HU" dirty="0" err="1"/>
              <a:t>world</a:t>
            </a:r>
            <a:r>
              <a:rPr lang="hu-HU" dirty="0"/>
              <a:t> and </a:t>
            </a:r>
            <a:r>
              <a:rPr lang="hu-HU" dirty="0" err="1"/>
              <a:t>reaction</a:t>
            </a:r>
            <a:r>
              <a:rPr lang="hu-HU" dirty="0"/>
              <a:t> and </a:t>
            </a:r>
            <a:r>
              <a:rPr lang="hu-HU" dirty="0" err="1"/>
              <a:t>regulation</a:t>
            </a:r>
            <a:r>
              <a:rPr lang="hu-HU" dirty="0"/>
              <a:t>.</a:t>
            </a:r>
          </a:p>
          <a:p>
            <a:r>
              <a:rPr lang="hu-HU" dirty="0" err="1"/>
              <a:t>Pathways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take</a:t>
            </a:r>
            <a:r>
              <a:rPr lang="hu-HU" dirty="0"/>
              <a:t> part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communication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external</a:t>
            </a:r>
            <a:r>
              <a:rPr lang="hu-HU" dirty="0"/>
              <a:t> </a:t>
            </a:r>
            <a:r>
              <a:rPr lang="hu-HU" dirty="0" err="1"/>
              <a:t>world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called</a:t>
            </a:r>
            <a:r>
              <a:rPr lang="hu-HU" dirty="0"/>
              <a:t> </a:t>
            </a:r>
            <a:r>
              <a:rPr lang="hu-HU" dirty="0" err="1"/>
              <a:t>somatic</a:t>
            </a:r>
            <a:r>
              <a:rPr lang="hu-HU" dirty="0"/>
              <a:t>.</a:t>
            </a:r>
          </a:p>
          <a:p>
            <a:r>
              <a:rPr lang="hu-HU" dirty="0" err="1"/>
              <a:t>Pathways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take</a:t>
            </a:r>
            <a:r>
              <a:rPr lang="hu-HU" dirty="0"/>
              <a:t> part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communication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body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called</a:t>
            </a:r>
            <a:r>
              <a:rPr lang="hu-HU" dirty="0"/>
              <a:t> </a:t>
            </a:r>
            <a:r>
              <a:rPr lang="hu-HU" dirty="0" err="1"/>
              <a:t>visceral</a:t>
            </a:r>
            <a:r>
              <a:rPr lang="hu-HU" dirty="0"/>
              <a:t>, </a:t>
            </a:r>
            <a:r>
              <a:rPr lang="hu-HU" dirty="0" err="1"/>
              <a:t>these</a:t>
            </a:r>
            <a:r>
              <a:rPr lang="hu-HU" dirty="0"/>
              <a:t> </a:t>
            </a:r>
            <a:r>
              <a:rPr lang="hu-HU" dirty="0" err="1"/>
              <a:t>belong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autonomuos</a:t>
            </a:r>
            <a:r>
              <a:rPr lang="hu-HU" dirty="0"/>
              <a:t>/ </a:t>
            </a:r>
            <a:r>
              <a:rPr lang="hu-HU" dirty="0" err="1"/>
              <a:t>vegetative</a:t>
            </a:r>
            <a:r>
              <a:rPr lang="hu-HU" dirty="0"/>
              <a:t> </a:t>
            </a:r>
            <a:r>
              <a:rPr lang="hu-HU" dirty="0" err="1"/>
              <a:t>nervous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.</a:t>
            </a:r>
          </a:p>
          <a:p>
            <a:r>
              <a:rPr lang="hu-HU" dirty="0"/>
              <a:t>Input= </a:t>
            </a:r>
            <a:r>
              <a:rPr lang="hu-HU" dirty="0" err="1"/>
              <a:t>sensory</a:t>
            </a:r>
            <a:r>
              <a:rPr lang="hu-HU" dirty="0"/>
              <a:t>/ </a:t>
            </a:r>
            <a:r>
              <a:rPr lang="hu-HU" dirty="0" err="1"/>
              <a:t>afferent</a:t>
            </a:r>
            <a:endParaRPr lang="hu-HU" dirty="0"/>
          </a:p>
          <a:p>
            <a:r>
              <a:rPr lang="hu-HU" dirty="0"/>
              <a:t>Output= motor/ </a:t>
            </a:r>
            <a:r>
              <a:rPr lang="hu-HU" dirty="0" err="1"/>
              <a:t>effrent</a:t>
            </a:r>
            <a:endParaRPr lang="hu-HU" dirty="0"/>
          </a:p>
          <a:p>
            <a:r>
              <a:rPr lang="hu-HU" dirty="0" err="1"/>
              <a:t>If</a:t>
            </a:r>
            <a:r>
              <a:rPr lang="hu-HU" dirty="0"/>
              <a:t> </a:t>
            </a:r>
            <a:r>
              <a:rPr lang="hu-HU" dirty="0" err="1"/>
              <a:t>this</a:t>
            </a:r>
            <a:r>
              <a:rPr lang="hu-HU" dirty="0"/>
              <a:t> input is </a:t>
            </a:r>
            <a:r>
              <a:rPr lang="hu-HU" dirty="0" err="1"/>
              <a:t>somatic</a:t>
            </a:r>
            <a:r>
              <a:rPr lang="hu-HU" dirty="0"/>
              <a:t> </a:t>
            </a:r>
            <a:r>
              <a:rPr lang="hu-HU" dirty="0" err="1"/>
              <a:t>then</a:t>
            </a:r>
            <a:r>
              <a:rPr lang="hu-HU" dirty="0"/>
              <a:t>-&gt;</a:t>
            </a:r>
            <a:r>
              <a:rPr lang="hu-HU" dirty="0" err="1"/>
              <a:t>somatosensor</a:t>
            </a:r>
            <a:r>
              <a:rPr lang="hu-HU" dirty="0"/>
              <a:t>/</a:t>
            </a:r>
            <a:r>
              <a:rPr lang="hu-HU" dirty="0" err="1"/>
              <a:t>somatoafferent</a:t>
            </a:r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If</a:t>
            </a:r>
            <a:r>
              <a:rPr lang="hu-HU" dirty="0"/>
              <a:t> </a:t>
            </a:r>
            <a:r>
              <a:rPr lang="hu-HU" dirty="0" err="1"/>
              <a:t>this</a:t>
            </a:r>
            <a:r>
              <a:rPr lang="hu-HU" dirty="0"/>
              <a:t> input is </a:t>
            </a:r>
            <a:r>
              <a:rPr lang="hu-HU" dirty="0" err="1"/>
              <a:t>visceral</a:t>
            </a:r>
            <a:r>
              <a:rPr lang="hu-HU" dirty="0"/>
              <a:t> </a:t>
            </a:r>
            <a:r>
              <a:rPr lang="hu-HU" dirty="0" err="1"/>
              <a:t>then</a:t>
            </a:r>
            <a:r>
              <a:rPr lang="hu-HU" dirty="0"/>
              <a:t>-&gt;</a:t>
            </a:r>
            <a:r>
              <a:rPr lang="hu-HU" dirty="0" err="1"/>
              <a:t>viscerosensor</a:t>
            </a:r>
            <a:r>
              <a:rPr lang="hu-HU" dirty="0"/>
              <a:t>/</a:t>
            </a:r>
            <a:r>
              <a:rPr lang="hu-HU" dirty="0" err="1"/>
              <a:t>viscerooafferent</a:t>
            </a:r>
            <a:r>
              <a:rPr lang="hu-HU" dirty="0"/>
              <a:t> etc.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80737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8280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Reticular</a:t>
            </a:r>
            <a:r>
              <a:rPr lang="hu-HU" dirty="0"/>
              <a:t> </a:t>
            </a:r>
            <a:r>
              <a:rPr lang="hu-HU" dirty="0" err="1"/>
              <a:t>formation</a:t>
            </a:r>
            <a:r>
              <a:rPr lang="hu-HU" dirty="0"/>
              <a:t>:</a:t>
            </a:r>
          </a:p>
          <a:p>
            <a:r>
              <a:rPr lang="hu-HU" dirty="0"/>
              <a:t>System of </a:t>
            </a:r>
            <a:r>
              <a:rPr lang="hu-HU" dirty="0" err="1"/>
              <a:t>nuclei</a:t>
            </a:r>
            <a:r>
              <a:rPr lang="hu-HU" dirty="0"/>
              <a:t> and </a:t>
            </a:r>
            <a:r>
              <a:rPr lang="hu-HU" dirty="0" err="1"/>
              <a:t>pathways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which</a:t>
            </a:r>
            <a:r>
              <a:rPr lang="hu-HU" dirty="0"/>
              <a:t> </a:t>
            </a:r>
            <a:r>
              <a:rPr lang="hu-HU" dirty="0" err="1"/>
              <a:t>starts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diencephalon</a:t>
            </a:r>
            <a:r>
              <a:rPr lang="hu-HU" dirty="0"/>
              <a:t> </a:t>
            </a:r>
            <a:r>
              <a:rPr lang="hu-HU" dirty="0" err="1"/>
              <a:t>till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medulla</a:t>
            </a:r>
            <a:r>
              <a:rPr lang="hu-HU" dirty="0"/>
              <a:t> </a:t>
            </a:r>
            <a:r>
              <a:rPr lang="hu-HU" dirty="0" err="1"/>
              <a:t>oblongata</a:t>
            </a:r>
            <a:endParaRPr lang="hu-HU" dirty="0"/>
          </a:p>
          <a:p>
            <a:r>
              <a:rPr lang="hu-HU" dirty="0" err="1"/>
              <a:t>Afferent</a:t>
            </a:r>
            <a:r>
              <a:rPr lang="hu-HU" dirty="0"/>
              <a:t> </a:t>
            </a:r>
            <a:r>
              <a:rPr lang="hu-HU" dirty="0" err="1"/>
              <a:t>connections</a:t>
            </a:r>
            <a:r>
              <a:rPr lang="hu-HU" dirty="0"/>
              <a:t>: </a:t>
            </a:r>
            <a:r>
              <a:rPr lang="hu-HU" dirty="0" err="1"/>
              <a:t>sensory</a:t>
            </a:r>
            <a:r>
              <a:rPr lang="hu-HU" dirty="0"/>
              <a:t> </a:t>
            </a:r>
            <a:r>
              <a:rPr lang="hu-HU" dirty="0" err="1"/>
              <a:t>sytem</a:t>
            </a:r>
            <a:r>
              <a:rPr lang="hu-HU" dirty="0"/>
              <a:t>, </a:t>
            </a:r>
            <a:r>
              <a:rPr lang="hu-HU" baseline="0" dirty="0" err="1"/>
              <a:t>cerebellum</a:t>
            </a:r>
            <a:r>
              <a:rPr lang="hu-HU" baseline="0" dirty="0"/>
              <a:t>, </a:t>
            </a:r>
            <a:r>
              <a:rPr lang="hu-HU" baseline="0" dirty="0" err="1"/>
              <a:t>spinalcord</a:t>
            </a:r>
            <a:r>
              <a:rPr lang="hu-HU" baseline="0" dirty="0"/>
              <a:t>, </a:t>
            </a:r>
            <a:r>
              <a:rPr lang="hu-HU" baseline="0" dirty="0" err="1"/>
              <a:t>cortex</a:t>
            </a:r>
            <a:r>
              <a:rPr lang="hu-HU" baseline="0" dirty="0"/>
              <a:t>, </a:t>
            </a:r>
            <a:r>
              <a:rPr lang="hu-HU" baseline="0" dirty="0" err="1"/>
              <a:t>brain</a:t>
            </a:r>
            <a:r>
              <a:rPr lang="hu-HU" baseline="0" dirty="0"/>
              <a:t> </a:t>
            </a:r>
            <a:r>
              <a:rPr lang="hu-HU" baseline="0" dirty="0" err="1"/>
              <a:t>stem</a:t>
            </a:r>
            <a:r>
              <a:rPr lang="hu-HU" baseline="0" dirty="0"/>
              <a:t>, </a:t>
            </a:r>
            <a:r>
              <a:rPr lang="hu-HU" baseline="0" dirty="0" err="1"/>
              <a:t>basal</a:t>
            </a:r>
            <a:r>
              <a:rPr lang="hu-HU" baseline="0" dirty="0"/>
              <a:t> </a:t>
            </a:r>
            <a:r>
              <a:rPr lang="hu-HU" baseline="0" dirty="0" err="1"/>
              <a:t>ganglia</a:t>
            </a:r>
            <a:endParaRPr lang="hu-HU" baseline="0" dirty="0"/>
          </a:p>
          <a:p>
            <a:r>
              <a:rPr lang="hu-HU" baseline="0" dirty="0" err="1"/>
              <a:t>efferent</a:t>
            </a:r>
            <a:r>
              <a:rPr lang="hu-HU" baseline="0" dirty="0"/>
              <a:t> </a:t>
            </a:r>
            <a:r>
              <a:rPr lang="hu-HU" baseline="0" dirty="0" err="1"/>
              <a:t>connections</a:t>
            </a:r>
            <a:r>
              <a:rPr lang="hu-HU" baseline="0" dirty="0"/>
              <a:t>: </a:t>
            </a:r>
            <a:r>
              <a:rPr lang="hu-HU" baseline="0" dirty="0" err="1"/>
              <a:t>cortex</a:t>
            </a:r>
            <a:r>
              <a:rPr lang="hu-HU" baseline="0" dirty="0"/>
              <a:t>, </a:t>
            </a:r>
            <a:r>
              <a:rPr lang="hu-HU" baseline="0" dirty="0" err="1"/>
              <a:t>spinal</a:t>
            </a:r>
            <a:r>
              <a:rPr lang="hu-HU" baseline="0" dirty="0"/>
              <a:t> </a:t>
            </a:r>
            <a:r>
              <a:rPr lang="hu-HU" baseline="0" dirty="0" err="1"/>
              <a:t>cord</a:t>
            </a:r>
            <a:r>
              <a:rPr lang="hu-HU" baseline="0" dirty="0"/>
              <a:t>, </a:t>
            </a:r>
            <a:r>
              <a:rPr lang="hu-HU" baseline="0" dirty="0" err="1"/>
              <a:t>cranial</a:t>
            </a:r>
            <a:r>
              <a:rPr lang="hu-HU" baseline="0" dirty="0"/>
              <a:t> </a:t>
            </a:r>
            <a:r>
              <a:rPr lang="hu-HU" baseline="0" dirty="0" err="1"/>
              <a:t>nerves</a:t>
            </a:r>
            <a:endParaRPr lang="hu-HU" baseline="0" dirty="0"/>
          </a:p>
          <a:p>
            <a:r>
              <a:rPr lang="hu-HU" baseline="0" dirty="0" err="1"/>
              <a:t>function</a:t>
            </a:r>
            <a:endParaRPr lang="hu-HU" baseline="0" dirty="0"/>
          </a:p>
          <a:p>
            <a:r>
              <a:rPr lang="hu-HU" baseline="0" dirty="0" err="1"/>
              <a:t>cardiovascular</a:t>
            </a:r>
            <a:endParaRPr lang="hu-HU" baseline="0" dirty="0"/>
          </a:p>
          <a:p>
            <a:r>
              <a:rPr lang="hu-HU" baseline="0" dirty="0"/>
              <a:t>motor neuron </a:t>
            </a:r>
            <a:r>
              <a:rPr lang="hu-HU" baseline="0" dirty="0" err="1"/>
              <a:t>modulation</a:t>
            </a:r>
            <a:endParaRPr lang="hu-HU" baseline="0" dirty="0"/>
          </a:p>
          <a:p>
            <a:r>
              <a:rPr lang="hu-HU" baseline="0" dirty="0" err="1"/>
              <a:t>Regulation</a:t>
            </a:r>
            <a:r>
              <a:rPr lang="hu-HU" baseline="0" dirty="0"/>
              <a:t> of </a:t>
            </a:r>
            <a:r>
              <a:rPr lang="hu-HU" baseline="0" dirty="0" err="1"/>
              <a:t>sensory</a:t>
            </a:r>
            <a:r>
              <a:rPr lang="hu-HU" baseline="0" dirty="0"/>
              <a:t> reflexes</a:t>
            </a:r>
          </a:p>
          <a:p>
            <a:r>
              <a:rPr lang="hu-HU" baseline="0" dirty="0" err="1"/>
              <a:t>Procession</a:t>
            </a:r>
            <a:r>
              <a:rPr lang="hu-HU" baseline="0" dirty="0"/>
              <a:t> and </a:t>
            </a:r>
            <a:r>
              <a:rPr lang="hu-HU" baseline="0" dirty="0" err="1"/>
              <a:t>modulation</a:t>
            </a:r>
            <a:r>
              <a:rPr lang="hu-HU" baseline="0" dirty="0"/>
              <a:t> of </a:t>
            </a:r>
            <a:r>
              <a:rPr lang="hu-HU" baseline="0" dirty="0" err="1"/>
              <a:t>pain</a:t>
            </a:r>
            <a:endParaRPr lang="hu-HU" baseline="0" dirty="0"/>
          </a:p>
          <a:p>
            <a:r>
              <a:rPr lang="hu-HU" baseline="0" dirty="0" err="1"/>
              <a:t>Regulation</a:t>
            </a:r>
            <a:r>
              <a:rPr lang="hu-HU" baseline="0" dirty="0"/>
              <a:t> of </a:t>
            </a:r>
            <a:r>
              <a:rPr lang="hu-HU" baseline="0" dirty="0" err="1"/>
              <a:t>breathing</a:t>
            </a:r>
            <a:endParaRPr lang="hu-HU" baseline="0" dirty="0"/>
          </a:p>
          <a:p>
            <a:r>
              <a:rPr lang="hu-HU" baseline="0" dirty="0"/>
              <a:t>ARAS: </a:t>
            </a:r>
            <a:r>
              <a:rPr lang="hu-HU" baseline="0" dirty="0" err="1"/>
              <a:t>sleep-wake</a:t>
            </a:r>
            <a:r>
              <a:rPr lang="hu-HU" baseline="0" dirty="0"/>
              <a:t> </a:t>
            </a:r>
            <a:r>
              <a:rPr lang="hu-HU" baseline="0" dirty="0" err="1"/>
              <a:t>cycle</a:t>
            </a:r>
            <a:endParaRPr lang="hu-HU" baseline="0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3306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096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pyramis</a:t>
            </a:r>
            <a:r>
              <a:rPr lang="hu-HU" dirty="0"/>
              <a:t>, </a:t>
            </a:r>
            <a:r>
              <a:rPr lang="hu-HU" dirty="0" err="1"/>
              <a:t>oliva</a:t>
            </a:r>
            <a:r>
              <a:rPr lang="hu-HU" dirty="0"/>
              <a:t>, </a:t>
            </a:r>
          </a:p>
          <a:p>
            <a:r>
              <a:rPr lang="hu-HU" dirty="0" err="1"/>
              <a:t>Columna</a:t>
            </a:r>
            <a:r>
              <a:rPr lang="hu-HU" dirty="0"/>
              <a:t> </a:t>
            </a:r>
            <a:r>
              <a:rPr lang="hu-HU" dirty="0" err="1"/>
              <a:t>dorsalis</a:t>
            </a:r>
            <a:r>
              <a:rPr lang="hu-HU" dirty="0"/>
              <a:t>/post. : </a:t>
            </a:r>
            <a:r>
              <a:rPr lang="hu-HU" dirty="0" err="1"/>
              <a:t>fasciculus</a:t>
            </a:r>
            <a:r>
              <a:rPr lang="hu-HU" dirty="0"/>
              <a:t> gracilis és </a:t>
            </a:r>
            <a:r>
              <a:rPr lang="hu-HU" dirty="0" err="1"/>
              <a:t>cuneatus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63351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Cervical</a:t>
            </a:r>
            <a:r>
              <a:rPr lang="hu-HU" dirty="0"/>
              <a:t>, </a:t>
            </a:r>
            <a:r>
              <a:rPr lang="hu-HU" dirty="0" err="1"/>
              <a:t>thoracal</a:t>
            </a:r>
            <a:r>
              <a:rPr lang="hu-HU" dirty="0"/>
              <a:t>, </a:t>
            </a:r>
            <a:r>
              <a:rPr lang="hu-HU" dirty="0" err="1"/>
              <a:t>lumbal</a:t>
            </a:r>
            <a:r>
              <a:rPr lang="hu-HU" dirty="0"/>
              <a:t>, </a:t>
            </a:r>
            <a:r>
              <a:rPr lang="hu-HU" dirty="0" err="1"/>
              <a:t>sacral</a:t>
            </a:r>
            <a:r>
              <a:rPr lang="hu-HU" dirty="0"/>
              <a:t> and </a:t>
            </a:r>
            <a:r>
              <a:rPr lang="hu-HU" dirty="0" err="1"/>
              <a:t>coccygeal</a:t>
            </a:r>
            <a:endParaRPr lang="hu-HU" dirty="0"/>
          </a:p>
          <a:p>
            <a:r>
              <a:rPr lang="hu-HU" dirty="0"/>
              <a:t>End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level</a:t>
            </a:r>
            <a:r>
              <a:rPr lang="hu-HU" dirty="0"/>
              <a:t> of L.I-II. </a:t>
            </a:r>
            <a:r>
              <a:rPr lang="hu-HU" dirty="0" err="1"/>
              <a:t>vertebra</a:t>
            </a:r>
            <a:r>
              <a:rPr lang="hu-HU" dirty="0"/>
              <a:t>&gt; </a:t>
            </a:r>
            <a:r>
              <a:rPr lang="hu-HU" dirty="0" err="1"/>
              <a:t>lumbal</a:t>
            </a:r>
            <a:r>
              <a:rPr lang="hu-HU" dirty="0"/>
              <a:t> </a:t>
            </a:r>
            <a:r>
              <a:rPr lang="hu-HU" dirty="0" err="1"/>
              <a:t>punction</a:t>
            </a:r>
            <a:endParaRPr lang="hu-HU" dirty="0"/>
          </a:p>
          <a:p>
            <a:r>
              <a:rPr lang="hu-HU" dirty="0"/>
              <a:t>*: </a:t>
            </a:r>
            <a:r>
              <a:rPr lang="hu-HU" dirty="0" err="1"/>
              <a:t>cervical</a:t>
            </a:r>
            <a:r>
              <a:rPr lang="hu-HU" dirty="0"/>
              <a:t> and </a:t>
            </a:r>
            <a:r>
              <a:rPr lang="hu-HU" dirty="0" err="1"/>
              <a:t>lumbar</a:t>
            </a:r>
            <a:r>
              <a:rPr lang="hu-HU" dirty="0"/>
              <a:t> </a:t>
            </a:r>
            <a:r>
              <a:rPr lang="hu-HU" dirty="0" err="1"/>
              <a:t>enlargement</a:t>
            </a:r>
            <a:endParaRPr lang="hu-HU" dirty="0"/>
          </a:p>
          <a:p>
            <a:r>
              <a:rPr lang="hu-HU" dirty="0" err="1"/>
              <a:t>Structure</a:t>
            </a:r>
            <a:r>
              <a:rPr lang="hu-HU" dirty="0"/>
              <a:t> </a:t>
            </a:r>
            <a:r>
              <a:rPr lang="hu-HU" dirty="0" err="1"/>
              <a:t>listed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illustraion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must </a:t>
            </a:r>
            <a:r>
              <a:rPr lang="hu-HU" dirty="0" err="1"/>
              <a:t>know</a:t>
            </a:r>
            <a:r>
              <a:rPr lang="hu-HU" dirty="0"/>
              <a:t>!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1955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0123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Peripheral</a:t>
            </a:r>
            <a:r>
              <a:rPr lang="hu-HU" dirty="0"/>
              <a:t> </a:t>
            </a:r>
            <a:r>
              <a:rPr lang="hu-HU" dirty="0" err="1"/>
              <a:t>nerves</a:t>
            </a:r>
            <a:r>
              <a:rPr lang="hu-HU" dirty="0"/>
              <a:t>: </a:t>
            </a:r>
            <a:r>
              <a:rPr lang="hu-HU" dirty="0" err="1"/>
              <a:t>cranial</a:t>
            </a:r>
            <a:r>
              <a:rPr lang="hu-HU" dirty="0"/>
              <a:t> </a:t>
            </a:r>
            <a:r>
              <a:rPr lang="hu-HU" dirty="0" err="1"/>
              <a:t>nerves</a:t>
            </a:r>
            <a:r>
              <a:rPr lang="hu-HU" dirty="0"/>
              <a:t> </a:t>
            </a:r>
            <a:r>
              <a:rPr lang="hu-HU" dirty="0" err="1"/>
              <a:t>spinal</a:t>
            </a:r>
            <a:r>
              <a:rPr lang="hu-HU" dirty="0"/>
              <a:t> </a:t>
            </a:r>
            <a:r>
              <a:rPr lang="hu-HU" dirty="0" err="1"/>
              <a:t>nerves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02041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8 pár </a:t>
            </a:r>
            <a:r>
              <a:rPr lang="hu-HU" dirty="0" err="1"/>
              <a:t>cervialis</a:t>
            </a:r>
            <a:endParaRPr lang="hu-HU" dirty="0"/>
          </a:p>
          <a:p>
            <a:r>
              <a:rPr lang="hu-HU" dirty="0"/>
              <a:t>12 pár </a:t>
            </a:r>
            <a:r>
              <a:rPr lang="hu-HU" dirty="0" err="1"/>
              <a:t>thoracalis</a:t>
            </a:r>
            <a:endParaRPr lang="hu-HU" dirty="0"/>
          </a:p>
          <a:p>
            <a:r>
              <a:rPr lang="hu-HU" dirty="0"/>
              <a:t>5 pár </a:t>
            </a:r>
            <a:r>
              <a:rPr lang="hu-HU" dirty="0" err="1"/>
              <a:t>lumbalis</a:t>
            </a:r>
            <a:endParaRPr lang="hu-HU" dirty="0"/>
          </a:p>
          <a:p>
            <a:r>
              <a:rPr lang="hu-HU" dirty="0"/>
              <a:t>5 pár </a:t>
            </a:r>
            <a:r>
              <a:rPr lang="hu-HU" dirty="0" err="1"/>
              <a:t>sacralis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 err="1"/>
              <a:t>ramus</a:t>
            </a:r>
            <a:r>
              <a:rPr lang="hu-HU" baseline="0" dirty="0"/>
              <a:t> </a:t>
            </a:r>
            <a:r>
              <a:rPr lang="hu-HU" baseline="0" dirty="0" err="1"/>
              <a:t>meningeus</a:t>
            </a:r>
            <a:r>
              <a:rPr lang="hu-HU" baseline="0" dirty="0"/>
              <a:t>: </a:t>
            </a:r>
            <a:r>
              <a:rPr lang="hu-HU" baseline="0" dirty="0" err="1"/>
              <a:t>dura</a:t>
            </a:r>
            <a:r>
              <a:rPr lang="hu-HU" baseline="0" dirty="0"/>
              <a:t> érzőbeidegzése</a:t>
            </a:r>
          </a:p>
          <a:p>
            <a:r>
              <a:rPr lang="hu-HU" baseline="0" dirty="0"/>
              <a:t>fejen: </a:t>
            </a:r>
            <a:r>
              <a:rPr lang="hu-HU" baseline="0" dirty="0" err="1"/>
              <a:t>n.</a:t>
            </a:r>
            <a:r>
              <a:rPr lang="hu-HU" baseline="0" dirty="0"/>
              <a:t> </a:t>
            </a:r>
            <a:r>
              <a:rPr lang="hu-HU" baseline="0" dirty="0" err="1"/>
              <a:t>trigeminus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64356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Roots</a:t>
            </a:r>
            <a:r>
              <a:rPr lang="hu-HU" dirty="0"/>
              <a:t> of </a:t>
            </a:r>
            <a:r>
              <a:rPr lang="hu-HU" dirty="0" err="1"/>
              <a:t>plexuses</a:t>
            </a:r>
            <a:r>
              <a:rPr lang="hu-HU" dirty="0"/>
              <a:t>:</a:t>
            </a:r>
          </a:p>
          <a:p>
            <a:r>
              <a:rPr lang="hu-HU" dirty="0" err="1"/>
              <a:t>Cervical</a:t>
            </a:r>
            <a:r>
              <a:rPr lang="hu-HU" dirty="0"/>
              <a:t> c1-4</a:t>
            </a:r>
          </a:p>
          <a:p>
            <a:r>
              <a:rPr lang="hu-HU" dirty="0" err="1"/>
              <a:t>Brachial</a:t>
            </a:r>
            <a:r>
              <a:rPr lang="hu-HU" dirty="0"/>
              <a:t> c5-th1</a:t>
            </a:r>
          </a:p>
          <a:p>
            <a:r>
              <a:rPr lang="hu-HU" dirty="0" err="1"/>
              <a:t>Lumbar</a:t>
            </a:r>
            <a:r>
              <a:rPr lang="hu-HU" dirty="0"/>
              <a:t> l1-5</a:t>
            </a:r>
          </a:p>
          <a:p>
            <a:r>
              <a:rPr lang="hu-HU" dirty="0" err="1"/>
              <a:t>Sacral</a:t>
            </a:r>
            <a:r>
              <a:rPr lang="hu-HU" dirty="0"/>
              <a:t> s1-5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59314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Ganglion</a:t>
            </a:r>
            <a:r>
              <a:rPr lang="hu-HU" dirty="0"/>
              <a:t>: a </a:t>
            </a:r>
            <a:r>
              <a:rPr lang="hu-HU" dirty="0" err="1"/>
              <a:t>group</a:t>
            </a:r>
            <a:r>
              <a:rPr lang="hu-HU" dirty="0"/>
              <a:t> of </a:t>
            </a:r>
            <a:r>
              <a:rPr lang="hu-HU" dirty="0" err="1"/>
              <a:t>neurons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periphery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3896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Getting</a:t>
            </a:r>
            <a:r>
              <a:rPr lang="hu-HU" dirty="0"/>
              <a:t> </a:t>
            </a:r>
            <a:r>
              <a:rPr lang="hu-HU" dirty="0" err="1"/>
              <a:t>information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A </a:t>
            </a:r>
            <a:r>
              <a:rPr lang="hu-HU" dirty="0" err="1"/>
              <a:t>to</a:t>
            </a:r>
            <a:r>
              <a:rPr lang="hu-HU" dirty="0"/>
              <a:t> B -&gt; </a:t>
            </a:r>
            <a:r>
              <a:rPr lang="hu-HU" dirty="0" err="1"/>
              <a:t>synapses</a:t>
            </a:r>
            <a:endParaRPr lang="hu-HU" dirty="0"/>
          </a:p>
          <a:p>
            <a:r>
              <a:rPr lang="hu-HU" dirty="0">
                <a:sym typeface="Wingdings" panose="05000000000000000000" pitchFamily="2" charset="2"/>
              </a:rPr>
              <a:t>receptor </a:t>
            </a:r>
            <a:r>
              <a:rPr lang="hu-HU" dirty="0" err="1">
                <a:sym typeface="Wingdings" panose="05000000000000000000" pitchFamily="2" charset="2"/>
              </a:rPr>
              <a:t>subtype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i.e</a:t>
            </a:r>
            <a:r>
              <a:rPr lang="hu-HU" dirty="0">
                <a:sym typeface="Wingdings" panose="05000000000000000000" pitchFamily="2" charset="2"/>
              </a:rPr>
              <a:t>: dopamin: D1, D2 </a:t>
            </a:r>
            <a:r>
              <a:rPr lang="hu-HU" dirty="0" err="1">
                <a:sym typeface="Wingdings" panose="05000000000000000000" pitchFamily="2" charset="2"/>
              </a:rPr>
              <a:t>different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reaction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to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the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same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transmitter</a:t>
            </a:r>
            <a:endParaRPr lang="hu-HU" dirty="0">
              <a:sym typeface="Wingdings" panose="05000000000000000000" pitchFamily="2" charset="2"/>
            </a:endParaRPr>
          </a:p>
          <a:p>
            <a:r>
              <a:rPr lang="hu-HU" dirty="0">
                <a:sym typeface="Wingdings" panose="05000000000000000000" pitchFamily="2" charset="2"/>
              </a:rPr>
              <a:t>receptor</a:t>
            </a:r>
            <a:r>
              <a:rPr lang="hu-HU" baseline="0" dirty="0">
                <a:sym typeface="Wingdings" panose="05000000000000000000" pitchFamily="2" charset="2"/>
              </a:rPr>
              <a:t> </a:t>
            </a:r>
            <a:r>
              <a:rPr lang="hu-HU" baseline="0" dirty="0" err="1">
                <a:sym typeface="Wingdings" panose="05000000000000000000" pitchFamily="2" charset="2"/>
              </a:rPr>
              <a:t>up</a:t>
            </a:r>
            <a:r>
              <a:rPr lang="hu-HU" baseline="0" dirty="0">
                <a:sym typeface="Wingdings" panose="05000000000000000000" pitchFamily="2" charset="2"/>
              </a:rPr>
              <a:t> and down </a:t>
            </a:r>
            <a:r>
              <a:rPr lang="hu-HU" baseline="0" dirty="0" err="1">
                <a:sym typeface="Wingdings" panose="05000000000000000000" pitchFamily="2" charset="2"/>
              </a:rPr>
              <a:t>regulation</a:t>
            </a:r>
            <a:r>
              <a:rPr lang="hu-HU" baseline="0" dirty="0">
                <a:sym typeface="Wingdings" panose="05000000000000000000" pitchFamily="2" charset="2"/>
              </a:rPr>
              <a:t> -&gt; </a:t>
            </a:r>
            <a:r>
              <a:rPr lang="hu-HU" baseline="0" dirty="0" err="1">
                <a:sym typeface="Wingdings" panose="05000000000000000000" pitchFamily="2" charset="2"/>
              </a:rPr>
              <a:t>changing</a:t>
            </a:r>
            <a:r>
              <a:rPr lang="hu-HU" baseline="0" dirty="0">
                <a:sym typeface="Wingdings" panose="05000000000000000000" pitchFamily="2" charset="2"/>
              </a:rPr>
              <a:t> </a:t>
            </a:r>
            <a:r>
              <a:rPr lang="hu-HU" baseline="0" dirty="0" err="1">
                <a:sym typeface="Wingdings" panose="05000000000000000000" pitchFamily="2" charset="2"/>
              </a:rPr>
              <a:t>the</a:t>
            </a:r>
            <a:r>
              <a:rPr lang="hu-HU" baseline="0" dirty="0">
                <a:sym typeface="Wingdings" panose="05000000000000000000" pitchFamily="2" charset="2"/>
              </a:rPr>
              <a:t> </a:t>
            </a:r>
            <a:r>
              <a:rPr lang="hu-HU" baseline="0" dirty="0" err="1">
                <a:sym typeface="Wingdings" panose="05000000000000000000" pitchFamily="2" charset="2"/>
              </a:rPr>
              <a:t>sensitvity</a:t>
            </a:r>
            <a:r>
              <a:rPr lang="hu-HU" baseline="0" dirty="0">
                <a:sym typeface="Wingdings" panose="05000000000000000000" pitchFamily="2" charset="2"/>
              </a:rPr>
              <a:t> of </a:t>
            </a:r>
            <a:r>
              <a:rPr lang="hu-HU" baseline="0" dirty="0" err="1">
                <a:sym typeface="Wingdings" panose="05000000000000000000" pitchFamily="2" charset="2"/>
              </a:rPr>
              <a:t>the</a:t>
            </a:r>
            <a:r>
              <a:rPr lang="hu-HU" baseline="0" dirty="0">
                <a:sym typeface="Wingdings" panose="05000000000000000000" pitchFamily="2" charset="2"/>
              </a:rPr>
              <a:t> </a:t>
            </a:r>
            <a:r>
              <a:rPr lang="hu-HU" baseline="0" dirty="0" err="1">
                <a:sym typeface="Wingdings" panose="05000000000000000000" pitchFamily="2" charset="2"/>
              </a:rPr>
              <a:t>reaction</a:t>
            </a:r>
            <a:endParaRPr lang="hu-HU" baseline="0" dirty="0">
              <a:sym typeface="Wingdings" panose="05000000000000000000" pitchFamily="2" charset="2"/>
            </a:endParaRPr>
          </a:p>
          <a:p>
            <a:r>
              <a:rPr lang="hu-HU" baseline="0" dirty="0" err="1">
                <a:sym typeface="Wingdings" panose="05000000000000000000" pitchFamily="2" charset="2"/>
              </a:rPr>
              <a:t>Changing</a:t>
            </a:r>
            <a:r>
              <a:rPr lang="hu-HU" baseline="0" dirty="0">
                <a:sym typeface="Wingdings" panose="05000000000000000000" pitchFamily="2" charset="2"/>
              </a:rPr>
              <a:t> in receptor </a:t>
            </a:r>
            <a:r>
              <a:rPr lang="hu-HU" baseline="0" dirty="0" err="1">
                <a:sym typeface="Wingdings" panose="05000000000000000000" pitchFamily="2" charset="2"/>
              </a:rPr>
              <a:t>densitiy</a:t>
            </a:r>
            <a:r>
              <a:rPr lang="hu-HU" baseline="0" dirty="0">
                <a:sym typeface="Wingdings" panose="05000000000000000000" pitchFamily="2" charset="2"/>
              </a:rPr>
              <a:t>-&gt; </a:t>
            </a:r>
            <a:r>
              <a:rPr lang="hu-HU" baseline="0" dirty="0" err="1">
                <a:sym typeface="Wingdings" panose="05000000000000000000" pitchFamily="2" charset="2"/>
              </a:rPr>
              <a:t>tolerance</a:t>
            </a:r>
            <a:endParaRPr lang="hu-HU" baseline="0" dirty="0">
              <a:sym typeface="Wingdings" panose="05000000000000000000" pitchFamily="2" charset="2"/>
            </a:endParaRPr>
          </a:p>
          <a:p>
            <a:r>
              <a:rPr lang="hu-HU" dirty="0" err="1"/>
              <a:t>Drugs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affect</a:t>
            </a:r>
            <a:r>
              <a:rPr lang="hu-HU" dirty="0"/>
              <a:t> </a:t>
            </a:r>
            <a:r>
              <a:rPr lang="hu-HU" dirty="0" err="1"/>
              <a:t>neurotransmitter</a:t>
            </a:r>
            <a:r>
              <a:rPr lang="hu-HU" dirty="0"/>
              <a:t> </a:t>
            </a:r>
            <a:r>
              <a:rPr lang="hu-HU" dirty="0" err="1"/>
              <a:t>production</a:t>
            </a:r>
            <a:r>
              <a:rPr lang="hu-HU" dirty="0"/>
              <a:t>, </a:t>
            </a:r>
            <a:r>
              <a:rPr lang="hu-HU" dirty="0" err="1"/>
              <a:t>release</a:t>
            </a:r>
            <a:r>
              <a:rPr lang="hu-HU" dirty="0"/>
              <a:t> </a:t>
            </a:r>
            <a:r>
              <a:rPr lang="hu-HU" dirty="0" err="1"/>
              <a:t>etc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9809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59818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</a:t>
            </a:r>
            <a:r>
              <a:rPr lang="hu-HU" dirty="0" err="1"/>
              <a:t>layers</a:t>
            </a:r>
            <a:r>
              <a:rPr lang="hu-HU" dirty="0"/>
              <a:t>:</a:t>
            </a:r>
          </a:p>
          <a:p>
            <a:r>
              <a:rPr lang="hu-HU" dirty="0"/>
              <a:t>Dura mater</a:t>
            </a:r>
          </a:p>
          <a:p>
            <a:r>
              <a:rPr lang="hu-HU" dirty="0" err="1"/>
              <a:t>Arachnoidea</a:t>
            </a:r>
            <a:r>
              <a:rPr lang="hu-HU" dirty="0"/>
              <a:t> mater</a:t>
            </a:r>
          </a:p>
          <a:p>
            <a:r>
              <a:rPr lang="hu-HU" dirty="0"/>
              <a:t>Pia mater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53353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Dura mater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periosteum</a:t>
            </a:r>
            <a:r>
              <a:rPr lang="hu-HU" dirty="0"/>
              <a:t> of </a:t>
            </a:r>
            <a:r>
              <a:rPr lang="hu-HU" dirty="0" err="1"/>
              <a:t>skull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fused</a:t>
            </a:r>
            <a:r>
              <a:rPr lang="hu-HU" dirty="0"/>
              <a:t> -&gt; </a:t>
            </a:r>
            <a:r>
              <a:rPr lang="hu-HU" dirty="0" err="1"/>
              <a:t>epidural</a:t>
            </a:r>
            <a:r>
              <a:rPr lang="hu-HU" dirty="0"/>
              <a:t> </a:t>
            </a:r>
            <a:r>
              <a:rPr lang="hu-HU" dirty="0" err="1"/>
              <a:t>space</a:t>
            </a:r>
            <a:r>
              <a:rPr lang="hu-HU" dirty="0"/>
              <a:t> is </a:t>
            </a:r>
            <a:r>
              <a:rPr lang="hu-HU" dirty="0" err="1"/>
              <a:t>virtual</a:t>
            </a:r>
            <a:endParaRPr lang="hu-HU" dirty="0"/>
          </a:p>
          <a:p>
            <a:r>
              <a:rPr lang="hu-HU" dirty="0" err="1"/>
              <a:t>Parts</a:t>
            </a:r>
            <a:r>
              <a:rPr lang="hu-HU" dirty="0"/>
              <a:t> of </a:t>
            </a:r>
            <a:r>
              <a:rPr lang="hu-HU" dirty="0" err="1"/>
              <a:t>dura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 err="1"/>
              <a:t>Falx</a:t>
            </a:r>
            <a:r>
              <a:rPr lang="hu-HU" dirty="0"/>
              <a:t> és </a:t>
            </a:r>
            <a:r>
              <a:rPr lang="hu-HU" dirty="0" err="1"/>
              <a:t>tentorium</a:t>
            </a:r>
            <a:r>
              <a:rPr lang="hu-HU" dirty="0"/>
              <a:t> -&gt; </a:t>
            </a:r>
            <a:r>
              <a:rPr lang="hu-HU" dirty="0" err="1"/>
              <a:t>divide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subdural</a:t>
            </a:r>
            <a:r>
              <a:rPr lang="hu-HU" dirty="0"/>
              <a:t> </a:t>
            </a:r>
            <a:r>
              <a:rPr lang="hu-HU" dirty="0" err="1"/>
              <a:t>space</a:t>
            </a:r>
            <a:r>
              <a:rPr lang="hu-HU" dirty="0"/>
              <a:t>-&gt;</a:t>
            </a:r>
            <a:r>
              <a:rPr lang="hu-HU" baseline="0" dirty="0"/>
              <a:t> </a:t>
            </a:r>
            <a:r>
              <a:rPr lang="hu-HU" baseline="0" dirty="0" err="1"/>
              <a:t>herniation</a:t>
            </a:r>
            <a:r>
              <a:rPr lang="hu-HU" baseline="0" dirty="0"/>
              <a:t> </a:t>
            </a:r>
          </a:p>
          <a:p>
            <a:pPr marL="171450" indent="-171450">
              <a:buFontTx/>
              <a:buChar char="-"/>
            </a:pPr>
            <a:r>
              <a:rPr lang="hu-HU" baseline="0" dirty="0" err="1"/>
              <a:t>duralis</a:t>
            </a:r>
            <a:r>
              <a:rPr lang="hu-HU" baseline="0" dirty="0"/>
              <a:t> </a:t>
            </a:r>
            <a:r>
              <a:rPr lang="hu-HU" baseline="0" dirty="0" err="1"/>
              <a:t>sinuses</a:t>
            </a:r>
            <a:r>
              <a:rPr lang="hu-HU" baseline="0" dirty="0"/>
              <a:t>: </a:t>
            </a:r>
            <a:r>
              <a:rPr lang="hu-HU" baseline="0" dirty="0" err="1"/>
              <a:t>dura</a:t>
            </a:r>
            <a:r>
              <a:rPr lang="hu-HU" baseline="0" dirty="0"/>
              <a:t> </a:t>
            </a:r>
            <a:r>
              <a:rPr lang="hu-HU" baseline="0" dirty="0" err="1"/>
              <a:t>dublings</a:t>
            </a:r>
            <a:r>
              <a:rPr lang="hu-HU" baseline="0" dirty="0"/>
              <a:t>, </a:t>
            </a:r>
            <a:r>
              <a:rPr lang="hu-HU" baseline="0" dirty="0" err="1"/>
              <a:t>see</a:t>
            </a:r>
            <a:r>
              <a:rPr lang="hu-HU" baseline="0" dirty="0"/>
              <a:t> </a:t>
            </a:r>
            <a:r>
              <a:rPr lang="hu-HU" baseline="0" dirty="0" err="1"/>
              <a:t>later</a:t>
            </a:r>
            <a:r>
              <a:rPr lang="hu-HU" baseline="0" dirty="0"/>
              <a:t> </a:t>
            </a:r>
            <a:r>
              <a:rPr lang="hu-HU" baseline="0" dirty="0" err="1"/>
              <a:t>at</a:t>
            </a:r>
            <a:r>
              <a:rPr lang="hu-HU" baseline="0" dirty="0"/>
              <a:t> </a:t>
            </a:r>
            <a:r>
              <a:rPr lang="hu-HU" baseline="0" dirty="0" err="1"/>
              <a:t>veins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33232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hu-HU" dirty="0" err="1"/>
              <a:t>Subdural</a:t>
            </a:r>
            <a:r>
              <a:rPr lang="hu-HU" dirty="0"/>
              <a:t> </a:t>
            </a:r>
            <a:r>
              <a:rPr lang="hu-HU" dirty="0" err="1"/>
              <a:t>space</a:t>
            </a:r>
            <a:r>
              <a:rPr lang="hu-HU" dirty="0"/>
              <a:t>: </a:t>
            </a:r>
            <a:r>
              <a:rPr lang="hu-HU" dirty="0" err="1"/>
              <a:t>between</a:t>
            </a:r>
            <a:r>
              <a:rPr lang="hu-HU" dirty="0"/>
              <a:t> </a:t>
            </a:r>
            <a:r>
              <a:rPr lang="hu-HU" dirty="0" err="1"/>
              <a:t>dura</a:t>
            </a:r>
            <a:r>
              <a:rPr lang="hu-HU" dirty="0"/>
              <a:t> and </a:t>
            </a:r>
            <a:r>
              <a:rPr lang="hu-HU" dirty="0" err="1"/>
              <a:t>arachnoid</a:t>
            </a:r>
            <a:endParaRPr lang="hu-HU" dirty="0"/>
          </a:p>
          <a:p>
            <a:pPr defTabSz="990478">
              <a:defRPr/>
            </a:pPr>
            <a:r>
              <a:rPr lang="hu-HU" dirty="0" err="1"/>
              <a:t>Arachnoidea</a:t>
            </a:r>
            <a:r>
              <a:rPr lang="hu-HU" dirty="0"/>
              <a:t> mater (3): </a:t>
            </a:r>
            <a:r>
              <a:rPr lang="hu-HU" dirty="0" err="1"/>
              <a:t>loose</a:t>
            </a:r>
            <a:r>
              <a:rPr lang="hu-HU" dirty="0"/>
              <a:t> </a:t>
            </a:r>
            <a:r>
              <a:rPr lang="hu-HU" dirty="0" err="1"/>
              <a:t>connective</a:t>
            </a:r>
            <a:r>
              <a:rPr lang="hu-HU" dirty="0"/>
              <a:t> </a:t>
            </a:r>
            <a:r>
              <a:rPr lang="hu-HU" dirty="0" err="1"/>
              <a:t>tissue</a:t>
            </a:r>
            <a:r>
              <a:rPr lang="hu-HU" dirty="0"/>
              <a:t>, </a:t>
            </a:r>
            <a:r>
              <a:rPr lang="hu-HU" dirty="0" err="1"/>
              <a:t>doesn’t</a:t>
            </a:r>
            <a:r>
              <a:rPr lang="hu-HU" dirty="0"/>
              <a:t> </a:t>
            </a:r>
            <a:r>
              <a:rPr lang="hu-HU" dirty="0" err="1"/>
              <a:t>reach</a:t>
            </a:r>
            <a:r>
              <a:rPr lang="hu-HU" dirty="0"/>
              <a:t> </a:t>
            </a:r>
            <a:r>
              <a:rPr lang="hu-HU" dirty="0" err="1"/>
              <a:t>into</a:t>
            </a:r>
            <a:r>
              <a:rPr lang="hu-HU" dirty="0"/>
              <a:t> </a:t>
            </a:r>
            <a:r>
              <a:rPr lang="hu-HU" dirty="0" err="1"/>
              <a:t>sulci</a:t>
            </a:r>
            <a:r>
              <a:rPr lang="hu-HU" dirty="0"/>
              <a:t>, </a:t>
            </a:r>
            <a:r>
              <a:rPr lang="hu-HU" dirty="0" err="1"/>
              <a:t>undeneath</a:t>
            </a:r>
            <a:r>
              <a:rPr lang="hu-HU" dirty="0"/>
              <a:t>: </a:t>
            </a:r>
            <a:r>
              <a:rPr lang="hu-HU" dirty="0" err="1"/>
              <a:t>subarachnoid</a:t>
            </a:r>
            <a:r>
              <a:rPr lang="hu-HU" dirty="0"/>
              <a:t> </a:t>
            </a:r>
            <a:r>
              <a:rPr lang="hu-HU" dirty="0" err="1"/>
              <a:t>space</a:t>
            </a:r>
            <a:r>
              <a:rPr lang="hu-HU" dirty="0"/>
              <a:t> (CSF, </a:t>
            </a:r>
            <a:r>
              <a:rPr lang="hu-HU" dirty="0" err="1"/>
              <a:t>cortical</a:t>
            </a:r>
            <a:r>
              <a:rPr lang="hu-HU" dirty="0"/>
              <a:t> </a:t>
            </a:r>
            <a:r>
              <a:rPr lang="hu-HU" dirty="0" err="1"/>
              <a:t>arteries</a:t>
            </a:r>
            <a:r>
              <a:rPr lang="hu-HU" dirty="0"/>
              <a:t> and </a:t>
            </a:r>
            <a:r>
              <a:rPr lang="hu-HU" dirty="0" err="1"/>
              <a:t>veins</a:t>
            </a:r>
            <a:r>
              <a:rPr lang="hu-HU" dirty="0"/>
              <a:t>)</a:t>
            </a:r>
          </a:p>
          <a:p>
            <a:pPr defTabSz="990478">
              <a:defRPr/>
            </a:pPr>
            <a:r>
              <a:rPr lang="hu-HU" dirty="0"/>
              <a:t>Pia mater (4): </a:t>
            </a:r>
            <a:r>
              <a:rPr lang="hu-HU" dirty="0" err="1"/>
              <a:t>closely</a:t>
            </a:r>
            <a:r>
              <a:rPr lang="hu-HU" dirty="0"/>
              <a:t> </a:t>
            </a:r>
            <a:r>
              <a:rPr lang="hu-HU" dirty="0" err="1"/>
              <a:t>follows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brian’s</a:t>
            </a:r>
            <a:r>
              <a:rPr lang="hu-HU" dirty="0"/>
              <a:t> </a:t>
            </a:r>
            <a:r>
              <a:rPr lang="hu-HU" dirty="0" err="1"/>
              <a:t>surface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91984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Don’t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learn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!</a:t>
            </a:r>
          </a:p>
          <a:p>
            <a:r>
              <a:rPr lang="hu-HU" dirty="0" err="1"/>
              <a:t>Epidural</a:t>
            </a:r>
            <a:r>
              <a:rPr lang="hu-HU" dirty="0"/>
              <a:t>: </a:t>
            </a:r>
            <a:r>
              <a:rPr lang="hu-HU" dirty="0" err="1"/>
              <a:t>between</a:t>
            </a:r>
            <a:r>
              <a:rPr lang="hu-HU" dirty="0"/>
              <a:t> </a:t>
            </a:r>
            <a:r>
              <a:rPr lang="hu-HU" dirty="0" err="1"/>
              <a:t>skull</a:t>
            </a:r>
            <a:r>
              <a:rPr lang="hu-HU" dirty="0"/>
              <a:t> and </a:t>
            </a:r>
            <a:r>
              <a:rPr lang="hu-HU" dirty="0" err="1"/>
              <a:t>dura</a:t>
            </a:r>
            <a:r>
              <a:rPr lang="hu-HU" dirty="0"/>
              <a:t>, </a:t>
            </a:r>
            <a:r>
              <a:rPr lang="hu-HU" dirty="0" err="1"/>
              <a:t>due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trauma, </a:t>
            </a:r>
            <a:r>
              <a:rPr lang="hu-HU" dirty="0" err="1"/>
              <a:t>usually</a:t>
            </a:r>
            <a:r>
              <a:rPr lang="hu-HU" dirty="0"/>
              <a:t> </a:t>
            </a:r>
            <a:r>
              <a:rPr lang="hu-HU" dirty="0" err="1"/>
              <a:t>arterial</a:t>
            </a:r>
            <a:r>
              <a:rPr lang="hu-HU" dirty="0"/>
              <a:t>, </a:t>
            </a:r>
            <a:r>
              <a:rPr lang="hu-HU" dirty="0" err="1"/>
              <a:t>talk</a:t>
            </a:r>
            <a:r>
              <a:rPr lang="hu-HU" dirty="0"/>
              <a:t> and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sy</a:t>
            </a:r>
            <a:r>
              <a:rPr lang="hu-HU" dirty="0"/>
              <a:t>., </a:t>
            </a:r>
            <a:r>
              <a:rPr lang="hu-HU" dirty="0" err="1"/>
              <a:t>lenticular</a:t>
            </a:r>
            <a:endParaRPr lang="hu-HU" dirty="0"/>
          </a:p>
          <a:p>
            <a:r>
              <a:rPr lang="hu-HU" baseline="0" dirty="0" err="1"/>
              <a:t>Subdural</a:t>
            </a:r>
            <a:r>
              <a:rPr lang="hu-HU" baseline="0" dirty="0"/>
              <a:t>: </a:t>
            </a:r>
            <a:r>
              <a:rPr lang="hu-HU" baseline="0" dirty="0" err="1"/>
              <a:t>between</a:t>
            </a:r>
            <a:r>
              <a:rPr lang="hu-HU" baseline="0" dirty="0"/>
              <a:t> </a:t>
            </a:r>
            <a:r>
              <a:rPr lang="hu-HU" baseline="0" dirty="0" err="1"/>
              <a:t>the</a:t>
            </a:r>
            <a:r>
              <a:rPr lang="hu-HU" baseline="0" dirty="0"/>
              <a:t> </a:t>
            </a:r>
            <a:r>
              <a:rPr lang="hu-HU" baseline="0" dirty="0" err="1"/>
              <a:t>dura</a:t>
            </a:r>
            <a:r>
              <a:rPr lang="hu-HU" baseline="0" dirty="0"/>
              <a:t> and </a:t>
            </a:r>
            <a:r>
              <a:rPr lang="hu-HU" baseline="0" dirty="0" err="1"/>
              <a:t>arachnoid</a:t>
            </a:r>
            <a:r>
              <a:rPr lang="hu-HU" baseline="0" dirty="0"/>
              <a:t>, </a:t>
            </a:r>
            <a:r>
              <a:rPr lang="hu-HU" baseline="0" dirty="0" err="1"/>
              <a:t>usually</a:t>
            </a:r>
            <a:r>
              <a:rPr lang="hu-HU" baseline="0" dirty="0"/>
              <a:t> </a:t>
            </a:r>
            <a:r>
              <a:rPr lang="hu-HU" baseline="0" dirty="0" err="1"/>
              <a:t>venous</a:t>
            </a:r>
            <a:r>
              <a:rPr lang="hu-HU" baseline="0" dirty="0"/>
              <a:t>, </a:t>
            </a:r>
            <a:r>
              <a:rPr lang="hu-HU" baseline="0" dirty="0" err="1"/>
              <a:t>semilunar</a:t>
            </a:r>
            <a:r>
              <a:rPr lang="hu-HU" baseline="0" dirty="0"/>
              <a:t>, </a:t>
            </a:r>
          </a:p>
          <a:p>
            <a:r>
              <a:rPr lang="hu-HU" baseline="0" dirty="0" err="1"/>
              <a:t>Subarachnoid</a:t>
            </a:r>
            <a:r>
              <a:rPr lang="hu-HU" baseline="0" dirty="0"/>
              <a:t>: </a:t>
            </a:r>
            <a:r>
              <a:rPr lang="hu-HU" baseline="0" dirty="0" err="1"/>
              <a:t>subarachnoid</a:t>
            </a:r>
            <a:r>
              <a:rPr lang="hu-HU" baseline="0" dirty="0"/>
              <a:t> </a:t>
            </a:r>
            <a:r>
              <a:rPr lang="hu-HU" baseline="0" dirty="0" err="1"/>
              <a:t>space</a:t>
            </a:r>
            <a:r>
              <a:rPr lang="hu-HU" baseline="0" dirty="0"/>
              <a:t>, i.e.: </a:t>
            </a:r>
            <a:r>
              <a:rPr lang="hu-HU" baseline="0" dirty="0" err="1"/>
              <a:t>aneurysm</a:t>
            </a:r>
            <a:r>
              <a:rPr lang="hu-HU" baseline="0" dirty="0"/>
              <a:t> </a:t>
            </a:r>
            <a:r>
              <a:rPr lang="hu-HU" baseline="0" dirty="0" err="1"/>
              <a:t>rupture</a:t>
            </a:r>
            <a:r>
              <a:rPr lang="hu-HU" baseline="0" dirty="0"/>
              <a:t>, </a:t>
            </a:r>
            <a:r>
              <a:rPr lang="hu-HU" baseline="0" dirty="0" err="1"/>
              <a:t>sudden</a:t>
            </a:r>
            <a:r>
              <a:rPr lang="hu-HU" baseline="0" dirty="0"/>
              <a:t> </a:t>
            </a:r>
            <a:r>
              <a:rPr lang="hu-HU" baseline="0" dirty="0" err="1"/>
              <a:t>onset</a:t>
            </a:r>
            <a:r>
              <a:rPr lang="hu-HU" baseline="0" dirty="0"/>
              <a:t>, </a:t>
            </a:r>
            <a:r>
              <a:rPr lang="hu-HU" baseline="0" dirty="0" err="1"/>
              <a:t>thunder</a:t>
            </a:r>
            <a:r>
              <a:rPr lang="hu-HU" baseline="0" dirty="0"/>
              <a:t> like </a:t>
            </a:r>
            <a:r>
              <a:rPr lang="hu-HU" baseline="0" dirty="0" err="1"/>
              <a:t>haedache</a:t>
            </a:r>
            <a:r>
              <a:rPr lang="hu-HU" baseline="0" dirty="0"/>
              <a:t>, </a:t>
            </a:r>
            <a:r>
              <a:rPr lang="hu-HU" baseline="0" dirty="0" err="1"/>
              <a:t>younger</a:t>
            </a:r>
            <a:r>
              <a:rPr lang="hu-HU" baseline="0" dirty="0"/>
              <a:t> </a:t>
            </a:r>
            <a:r>
              <a:rPr lang="hu-HU" baseline="0" dirty="0" err="1"/>
              <a:t>population</a:t>
            </a:r>
            <a:r>
              <a:rPr lang="hu-HU" baseline="0" dirty="0"/>
              <a:t>,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8494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dura</a:t>
            </a:r>
            <a:r>
              <a:rPr lang="hu-HU" dirty="0"/>
              <a:t> is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fused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periosteum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vertebral</a:t>
            </a:r>
            <a:r>
              <a:rPr lang="hu-HU" dirty="0"/>
              <a:t> </a:t>
            </a:r>
            <a:r>
              <a:rPr lang="hu-HU" dirty="0" err="1"/>
              <a:t>canal</a:t>
            </a:r>
            <a:r>
              <a:rPr lang="hu-HU" dirty="0"/>
              <a:t>-&gt; </a:t>
            </a:r>
            <a:r>
              <a:rPr lang="hu-HU" dirty="0" err="1"/>
              <a:t>there</a:t>
            </a:r>
            <a:r>
              <a:rPr lang="hu-HU" dirty="0"/>
              <a:t> is </a:t>
            </a:r>
            <a:r>
              <a:rPr lang="hu-HU" dirty="0" err="1"/>
              <a:t>epidural</a:t>
            </a:r>
            <a:r>
              <a:rPr lang="hu-HU" dirty="0"/>
              <a:t> </a:t>
            </a:r>
            <a:r>
              <a:rPr lang="hu-HU" dirty="0" err="1"/>
              <a:t>space</a:t>
            </a:r>
            <a:r>
              <a:rPr lang="hu-HU" dirty="0"/>
              <a:t>! </a:t>
            </a:r>
          </a:p>
          <a:p>
            <a:r>
              <a:rPr lang="hu-HU" dirty="0"/>
              <a:t>The </a:t>
            </a:r>
            <a:r>
              <a:rPr lang="hu-HU" dirty="0" err="1"/>
              <a:t>spinal</a:t>
            </a:r>
            <a:r>
              <a:rPr lang="hu-HU" dirty="0"/>
              <a:t> / </a:t>
            </a:r>
            <a:r>
              <a:rPr lang="hu-HU" dirty="0" err="1"/>
              <a:t>dorsal</a:t>
            </a:r>
            <a:r>
              <a:rPr lang="hu-HU" dirty="0"/>
              <a:t> </a:t>
            </a:r>
            <a:r>
              <a:rPr lang="hu-HU" dirty="0" err="1"/>
              <a:t>root</a:t>
            </a:r>
            <a:r>
              <a:rPr lang="hu-HU" dirty="0"/>
              <a:t> </a:t>
            </a:r>
            <a:r>
              <a:rPr lang="hu-HU" dirty="0" err="1"/>
              <a:t>ganglion</a:t>
            </a:r>
            <a:r>
              <a:rPr lang="hu-HU" dirty="0"/>
              <a:t> </a:t>
            </a:r>
            <a:r>
              <a:rPr lang="hu-HU" dirty="0" err="1"/>
              <a:t>still</a:t>
            </a:r>
            <a:r>
              <a:rPr lang="hu-HU" dirty="0"/>
              <a:t> has </a:t>
            </a:r>
            <a:r>
              <a:rPr lang="hu-HU" dirty="0" err="1"/>
              <a:t>dural</a:t>
            </a:r>
            <a:r>
              <a:rPr lang="hu-HU" dirty="0"/>
              <a:t> </a:t>
            </a:r>
            <a:r>
              <a:rPr lang="hu-HU" dirty="0" err="1"/>
              <a:t>covering</a:t>
            </a:r>
            <a:r>
              <a:rPr lang="hu-HU" dirty="0"/>
              <a:t>- &gt;</a:t>
            </a:r>
            <a:r>
              <a:rPr lang="hu-HU" dirty="0" err="1"/>
              <a:t>after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durechanges</a:t>
            </a:r>
            <a:r>
              <a:rPr lang="hu-HU" dirty="0"/>
              <a:t> </a:t>
            </a:r>
            <a:r>
              <a:rPr lang="hu-HU" dirty="0" err="1"/>
              <a:t>into</a:t>
            </a:r>
            <a:r>
              <a:rPr lang="hu-HU" dirty="0"/>
              <a:t> </a:t>
            </a:r>
            <a:r>
              <a:rPr lang="hu-HU" dirty="0" err="1"/>
              <a:t>epineurium</a:t>
            </a:r>
            <a:endParaRPr lang="hu-HU" dirty="0"/>
          </a:p>
          <a:p>
            <a:r>
              <a:rPr lang="hu-HU" dirty="0"/>
              <a:t>The rest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covering</a:t>
            </a:r>
            <a:r>
              <a:rPr lang="hu-HU" dirty="0"/>
              <a:t> is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same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skull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17408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CSF: </a:t>
            </a:r>
            <a:r>
              <a:rPr lang="hu-HU" dirty="0" err="1"/>
              <a:t>cerebrospinal</a:t>
            </a:r>
            <a:r>
              <a:rPr lang="hu-HU" dirty="0"/>
              <a:t> fluid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89806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Lateral</a:t>
            </a:r>
            <a:r>
              <a:rPr lang="hu-HU" dirty="0"/>
              <a:t> </a:t>
            </a:r>
            <a:r>
              <a:rPr lang="hu-HU" dirty="0" err="1"/>
              <a:t>ventricle</a:t>
            </a:r>
            <a:r>
              <a:rPr lang="hu-HU" dirty="0"/>
              <a:t> (</a:t>
            </a:r>
            <a:r>
              <a:rPr lang="hu-HU" dirty="0" err="1"/>
              <a:t>right</a:t>
            </a:r>
            <a:r>
              <a:rPr lang="hu-HU" dirty="0"/>
              <a:t> and </a:t>
            </a:r>
            <a:r>
              <a:rPr lang="hu-HU" dirty="0" err="1"/>
              <a:t>left</a:t>
            </a:r>
            <a:r>
              <a:rPr lang="hu-HU" dirty="0"/>
              <a:t>): </a:t>
            </a:r>
            <a:r>
              <a:rPr lang="hu-HU" dirty="0" err="1"/>
              <a:t>frontal</a:t>
            </a:r>
            <a:r>
              <a:rPr lang="hu-HU" dirty="0"/>
              <a:t>/</a:t>
            </a:r>
            <a:r>
              <a:rPr lang="hu-HU" dirty="0" err="1"/>
              <a:t>anterior</a:t>
            </a:r>
            <a:r>
              <a:rPr lang="hu-HU" dirty="0"/>
              <a:t> </a:t>
            </a:r>
            <a:r>
              <a:rPr lang="hu-HU" dirty="0" err="1"/>
              <a:t>horn</a:t>
            </a:r>
            <a:r>
              <a:rPr lang="hu-HU" dirty="0"/>
              <a:t>, </a:t>
            </a:r>
            <a:r>
              <a:rPr lang="hu-HU" dirty="0" err="1"/>
              <a:t>central</a:t>
            </a:r>
            <a:r>
              <a:rPr lang="hu-HU" dirty="0"/>
              <a:t> part, </a:t>
            </a:r>
            <a:r>
              <a:rPr lang="hu-HU" dirty="0" err="1"/>
              <a:t>occipital</a:t>
            </a:r>
            <a:r>
              <a:rPr lang="hu-HU" dirty="0"/>
              <a:t>/post. </a:t>
            </a:r>
            <a:r>
              <a:rPr lang="hu-HU" dirty="0" err="1"/>
              <a:t>horn</a:t>
            </a:r>
            <a:r>
              <a:rPr lang="hu-HU" dirty="0"/>
              <a:t>., </a:t>
            </a:r>
            <a:r>
              <a:rPr lang="hu-HU" dirty="0" err="1"/>
              <a:t>temporal</a:t>
            </a:r>
            <a:r>
              <a:rPr lang="hu-HU" dirty="0"/>
              <a:t> </a:t>
            </a:r>
            <a:r>
              <a:rPr lang="hu-HU" dirty="0" err="1"/>
              <a:t>inf</a:t>
            </a:r>
            <a:r>
              <a:rPr lang="hu-HU" dirty="0"/>
              <a:t>. </a:t>
            </a:r>
            <a:r>
              <a:rPr lang="hu-HU" dirty="0" err="1"/>
              <a:t>horn</a:t>
            </a:r>
            <a:r>
              <a:rPr lang="hu-HU" dirty="0"/>
              <a:t>.</a:t>
            </a:r>
          </a:p>
          <a:p>
            <a:r>
              <a:rPr lang="hu-HU" dirty="0"/>
              <a:t>The </a:t>
            </a:r>
            <a:r>
              <a:rPr lang="hu-HU" dirty="0" err="1"/>
              <a:t>lateral</a:t>
            </a:r>
            <a:r>
              <a:rPr lang="hu-HU" dirty="0"/>
              <a:t> </a:t>
            </a:r>
            <a:r>
              <a:rPr lang="hu-HU" dirty="0" err="1"/>
              <a:t>ventrcles</a:t>
            </a:r>
            <a:r>
              <a:rPr lang="hu-HU" dirty="0"/>
              <a:t> </a:t>
            </a:r>
            <a:r>
              <a:rPr lang="hu-HU" dirty="0" err="1"/>
              <a:t>communicate</a:t>
            </a:r>
            <a:r>
              <a:rPr lang="hu-HU" dirty="0"/>
              <a:t> </a:t>
            </a:r>
            <a:r>
              <a:rPr lang="hu-HU" dirty="0" err="1"/>
              <a:t>through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interventricular</a:t>
            </a:r>
            <a:r>
              <a:rPr lang="hu-HU" dirty="0"/>
              <a:t> </a:t>
            </a:r>
            <a:r>
              <a:rPr lang="hu-HU" dirty="0" err="1"/>
              <a:t>foramen</a:t>
            </a:r>
            <a:r>
              <a:rPr lang="hu-HU" dirty="0"/>
              <a:t> and </a:t>
            </a:r>
            <a:r>
              <a:rPr lang="hu-HU" dirty="0" err="1"/>
              <a:t>open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3rd </a:t>
            </a:r>
            <a:r>
              <a:rPr lang="hu-HU" dirty="0" err="1"/>
              <a:t>ventricle</a:t>
            </a:r>
            <a:endParaRPr lang="hu-HU" dirty="0"/>
          </a:p>
          <a:p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3rd </a:t>
            </a:r>
            <a:r>
              <a:rPr lang="hu-HU" dirty="0" err="1"/>
              <a:t>ventricle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cerebral</a:t>
            </a:r>
            <a:r>
              <a:rPr lang="hu-HU" dirty="0"/>
              <a:t> </a:t>
            </a:r>
            <a:r>
              <a:rPr lang="hu-HU" dirty="0" err="1"/>
              <a:t>aqueduct</a:t>
            </a:r>
            <a:r>
              <a:rPr lang="hu-HU" dirty="0"/>
              <a:t> </a:t>
            </a:r>
            <a:r>
              <a:rPr lang="hu-HU" dirty="0" err="1"/>
              <a:t>leads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4th </a:t>
            </a:r>
            <a:r>
              <a:rPr lang="hu-HU" dirty="0" err="1"/>
              <a:t>ventricle</a:t>
            </a:r>
            <a:endParaRPr lang="hu-HU" dirty="0"/>
          </a:p>
          <a:p>
            <a:r>
              <a:rPr lang="hu-HU" dirty="0" err="1"/>
              <a:t>Base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4th </a:t>
            </a:r>
            <a:r>
              <a:rPr lang="hu-HU" dirty="0" err="1"/>
              <a:t>ventricle</a:t>
            </a:r>
            <a:r>
              <a:rPr lang="hu-HU" dirty="0"/>
              <a:t> is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rhomboid</a:t>
            </a:r>
            <a:r>
              <a:rPr lang="hu-HU" dirty="0"/>
              <a:t> fossa</a:t>
            </a:r>
          </a:p>
          <a:p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4th </a:t>
            </a:r>
            <a:r>
              <a:rPr lang="hu-HU" dirty="0" err="1"/>
              <a:t>ventricle</a:t>
            </a:r>
            <a:r>
              <a:rPr lang="hu-HU" dirty="0"/>
              <a:t> 2 </a:t>
            </a:r>
            <a:r>
              <a:rPr lang="hu-HU" dirty="0" err="1"/>
              <a:t>lateral</a:t>
            </a:r>
            <a:r>
              <a:rPr lang="hu-HU" dirty="0"/>
              <a:t> </a:t>
            </a:r>
            <a:r>
              <a:rPr lang="hu-HU" dirty="0" err="1"/>
              <a:t>apreture</a:t>
            </a:r>
            <a:r>
              <a:rPr lang="hu-HU" dirty="0"/>
              <a:t>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median</a:t>
            </a:r>
            <a:r>
              <a:rPr lang="hu-HU" dirty="0"/>
              <a:t> </a:t>
            </a:r>
            <a:r>
              <a:rPr lang="hu-HU" dirty="0" err="1"/>
              <a:t>aperture</a:t>
            </a:r>
            <a:r>
              <a:rPr lang="hu-HU" dirty="0"/>
              <a:t> </a:t>
            </a:r>
            <a:r>
              <a:rPr lang="hu-HU" dirty="0" err="1"/>
              <a:t>opens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subarachoind</a:t>
            </a:r>
            <a:r>
              <a:rPr lang="hu-HU" dirty="0"/>
              <a:t> </a:t>
            </a:r>
            <a:r>
              <a:rPr lang="hu-HU" dirty="0" err="1"/>
              <a:t>space</a:t>
            </a:r>
            <a:endParaRPr lang="hu-HU" dirty="0"/>
          </a:p>
          <a:p>
            <a:r>
              <a:rPr lang="hu-HU" dirty="0"/>
              <a:t>The </a:t>
            </a:r>
            <a:r>
              <a:rPr lang="hu-HU" dirty="0" err="1"/>
              <a:t>central</a:t>
            </a:r>
            <a:r>
              <a:rPr lang="hu-HU" dirty="0"/>
              <a:t> </a:t>
            </a:r>
            <a:r>
              <a:rPr lang="hu-HU" dirty="0" err="1"/>
              <a:t>cana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spinal</a:t>
            </a:r>
            <a:r>
              <a:rPr lang="hu-HU" dirty="0"/>
              <a:t> </a:t>
            </a:r>
            <a:r>
              <a:rPr lang="hu-HU" dirty="0" err="1"/>
              <a:t>cord</a:t>
            </a:r>
            <a:r>
              <a:rPr lang="hu-HU" dirty="0"/>
              <a:t> is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direct</a:t>
            </a:r>
            <a:r>
              <a:rPr lang="hu-HU" dirty="0"/>
              <a:t> </a:t>
            </a:r>
            <a:r>
              <a:rPr lang="hu-HU" dirty="0" err="1"/>
              <a:t>continuation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4th </a:t>
            </a:r>
            <a:r>
              <a:rPr lang="hu-HU" dirty="0" err="1"/>
              <a:t>ventricle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16371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Grows</a:t>
            </a:r>
            <a:r>
              <a:rPr lang="hu-HU" dirty="0"/>
              <a:t> </a:t>
            </a:r>
            <a:r>
              <a:rPr lang="hu-HU" dirty="0" err="1"/>
              <a:t>inte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ventricles</a:t>
            </a:r>
            <a:r>
              <a:rPr lang="hu-HU" dirty="0"/>
              <a:t> </a:t>
            </a:r>
            <a:r>
              <a:rPr lang="hu-HU" dirty="0" err="1"/>
              <a:t>during</a:t>
            </a:r>
            <a:r>
              <a:rPr lang="hu-HU" dirty="0"/>
              <a:t> </a:t>
            </a:r>
            <a:r>
              <a:rPr lang="hu-HU" dirty="0" err="1"/>
              <a:t>development</a:t>
            </a:r>
            <a:r>
              <a:rPr lang="hu-HU" dirty="0"/>
              <a:t>, </a:t>
            </a:r>
            <a:r>
              <a:rPr lang="hu-HU" dirty="0" err="1"/>
              <a:t>produces</a:t>
            </a:r>
            <a:r>
              <a:rPr lang="hu-HU" dirty="0"/>
              <a:t> CSF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39244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Epithelium</a:t>
            </a:r>
            <a:r>
              <a:rPr lang="hu-HU" dirty="0"/>
              <a:t> of </a:t>
            </a:r>
            <a:r>
              <a:rPr lang="hu-HU" dirty="0" err="1"/>
              <a:t>ventricular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: </a:t>
            </a:r>
            <a:r>
              <a:rPr lang="hu-HU" dirty="0" err="1"/>
              <a:t>ependymal</a:t>
            </a:r>
            <a:r>
              <a:rPr lang="hu-HU" dirty="0"/>
              <a:t> </a:t>
            </a:r>
            <a:r>
              <a:rPr lang="hu-HU" dirty="0" err="1"/>
              <a:t>cells</a:t>
            </a:r>
            <a:r>
              <a:rPr lang="hu-HU" dirty="0"/>
              <a:t> (</a:t>
            </a:r>
            <a:r>
              <a:rPr lang="hu-HU" dirty="0" err="1"/>
              <a:t>special</a:t>
            </a:r>
            <a:r>
              <a:rPr lang="hu-HU" dirty="0"/>
              <a:t> </a:t>
            </a:r>
            <a:r>
              <a:rPr lang="hu-HU" dirty="0" err="1"/>
              <a:t>glial</a:t>
            </a:r>
            <a:r>
              <a:rPr lang="hu-HU" dirty="0"/>
              <a:t> </a:t>
            </a:r>
            <a:r>
              <a:rPr lang="hu-HU" dirty="0" err="1"/>
              <a:t>cells</a:t>
            </a:r>
            <a:r>
              <a:rPr lang="hu-HU" dirty="0"/>
              <a:t>)</a:t>
            </a:r>
          </a:p>
          <a:p>
            <a:r>
              <a:rPr lang="hu-HU" dirty="0"/>
              <a:t>CFS </a:t>
            </a:r>
            <a:r>
              <a:rPr lang="hu-HU" dirty="0" err="1"/>
              <a:t>funtion</a:t>
            </a:r>
            <a:endParaRPr lang="hu-HU" dirty="0"/>
          </a:p>
          <a:p>
            <a:r>
              <a:rPr lang="hu-HU" baseline="0" dirty="0" err="1"/>
              <a:t>Mechanical</a:t>
            </a:r>
            <a:r>
              <a:rPr lang="hu-HU" baseline="0" dirty="0"/>
              <a:t> </a:t>
            </a:r>
            <a:r>
              <a:rPr lang="hu-HU" baseline="0" dirty="0" err="1"/>
              <a:t>protection</a:t>
            </a:r>
            <a:r>
              <a:rPr lang="hu-HU" baseline="0" dirty="0"/>
              <a:t>-&gt; </a:t>
            </a:r>
            <a:r>
              <a:rPr lang="hu-HU" baseline="0" dirty="0" err="1"/>
              <a:t>cushions</a:t>
            </a:r>
            <a:r>
              <a:rPr lang="hu-HU" baseline="0" dirty="0"/>
              <a:t> </a:t>
            </a:r>
            <a:r>
              <a:rPr lang="hu-HU" baseline="0" dirty="0" err="1"/>
              <a:t>the</a:t>
            </a:r>
            <a:r>
              <a:rPr lang="hu-HU" baseline="0" dirty="0"/>
              <a:t> </a:t>
            </a:r>
            <a:r>
              <a:rPr lang="hu-HU" baseline="0" dirty="0" err="1"/>
              <a:t>brain</a:t>
            </a:r>
            <a:r>
              <a:rPr lang="hu-HU" baseline="0" dirty="0"/>
              <a:t> </a:t>
            </a:r>
            <a:r>
              <a:rPr lang="hu-HU" baseline="0" dirty="0" err="1"/>
              <a:t>so</a:t>
            </a:r>
            <a:r>
              <a:rPr lang="hu-HU" baseline="0" dirty="0"/>
              <a:t> </a:t>
            </a:r>
            <a:r>
              <a:rPr lang="hu-HU" baseline="0" dirty="0" err="1"/>
              <a:t>its</a:t>
            </a:r>
            <a:r>
              <a:rPr lang="hu-HU" baseline="0" dirty="0"/>
              <a:t> </a:t>
            </a:r>
            <a:r>
              <a:rPr lang="hu-HU" baseline="0" dirty="0" err="1"/>
              <a:t>own</a:t>
            </a:r>
            <a:r>
              <a:rPr lang="hu-HU" baseline="0" dirty="0"/>
              <a:t> </a:t>
            </a:r>
            <a:r>
              <a:rPr lang="hu-HU" baseline="0" dirty="0" err="1"/>
              <a:t>weight</a:t>
            </a:r>
            <a:r>
              <a:rPr lang="hu-HU" baseline="0" dirty="0"/>
              <a:t> </a:t>
            </a:r>
            <a:r>
              <a:rPr lang="hu-HU" baseline="0" dirty="0" err="1"/>
              <a:t>won’t</a:t>
            </a:r>
            <a:r>
              <a:rPr lang="hu-HU" baseline="0" dirty="0"/>
              <a:t> </a:t>
            </a:r>
            <a:r>
              <a:rPr lang="hu-HU" baseline="0" dirty="0" err="1"/>
              <a:t>harm</a:t>
            </a:r>
            <a:r>
              <a:rPr lang="hu-HU" baseline="0" dirty="0"/>
              <a:t> </a:t>
            </a:r>
            <a:r>
              <a:rPr lang="hu-HU" baseline="0" dirty="0" err="1"/>
              <a:t>it</a:t>
            </a:r>
            <a:r>
              <a:rPr lang="hu-HU" baseline="0" dirty="0"/>
              <a:t> (adult:1500g!) </a:t>
            </a:r>
          </a:p>
          <a:p>
            <a:r>
              <a:rPr lang="hu-HU" baseline="0" dirty="0"/>
              <a:t>Immun </a:t>
            </a:r>
            <a:r>
              <a:rPr lang="hu-HU" baseline="0" dirty="0" err="1"/>
              <a:t>protection</a:t>
            </a:r>
            <a:endParaRPr lang="hu-HU" baseline="0" dirty="0"/>
          </a:p>
          <a:p>
            <a:r>
              <a:rPr lang="hu-HU" baseline="0" dirty="0" err="1"/>
              <a:t>Metabolic</a:t>
            </a:r>
            <a:r>
              <a:rPr lang="hu-HU" baseline="0" dirty="0"/>
              <a:t> </a:t>
            </a:r>
            <a:r>
              <a:rPr lang="hu-HU" baseline="0" dirty="0" err="1"/>
              <a:t>clearence</a:t>
            </a:r>
            <a:r>
              <a:rPr lang="hu-HU" baseline="0" dirty="0"/>
              <a:t>&lt;- </a:t>
            </a:r>
            <a:r>
              <a:rPr lang="hu-HU" baseline="0" dirty="0" err="1"/>
              <a:t>chemical</a:t>
            </a:r>
            <a:r>
              <a:rPr lang="hu-HU" baseline="0" dirty="0"/>
              <a:t> </a:t>
            </a:r>
            <a:r>
              <a:rPr lang="hu-HU" baseline="0" dirty="0" err="1"/>
              <a:t>stabilitiy</a:t>
            </a:r>
            <a:r>
              <a:rPr lang="hu-HU" baseline="0" dirty="0"/>
              <a:t> (</a:t>
            </a:r>
            <a:r>
              <a:rPr lang="hu-HU" baseline="0" dirty="0" err="1"/>
              <a:t>amount</a:t>
            </a:r>
            <a:r>
              <a:rPr lang="hu-HU" baseline="0" dirty="0"/>
              <a:t> of </a:t>
            </a:r>
            <a:r>
              <a:rPr lang="hu-HU" baseline="0" dirty="0" err="1"/>
              <a:t>CSf</a:t>
            </a:r>
            <a:r>
              <a:rPr lang="hu-HU" baseline="0" dirty="0"/>
              <a:t> </a:t>
            </a:r>
            <a:r>
              <a:rPr lang="hu-HU" baseline="0" dirty="0" err="1"/>
              <a:t>increases</a:t>
            </a:r>
            <a:r>
              <a:rPr lang="hu-HU" baseline="0" dirty="0"/>
              <a:t> </a:t>
            </a:r>
            <a:r>
              <a:rPr lang="hu-HU" baseline="0" dirty="0" err="1"/>
              <a:t>during</a:t>
            </a:r>
            <a:r>
              <a:rPr lang="hu-HU" baseline="0" dirty="0"/>
              <a:t> </a:t>
            </a:r>
            <a:r>
              <a:rPr lang="hu-HU" baseline="0" dirty="0" err="1"/>
              <a:t>sleep</a:t>
            </a:r>
            <a:r>
              <a:rPr lang="hu-HU" baseline="0" dirty="0"/>
              <a:t>, </a:t>
            </a:r>
            <a:r>
              <a:rPr lang="hu-HU" baseline="0" dirty="0" err="1"/>
              <a:t>right</a:t>
            </a:r>
            <a:r>
              <a:rPr lang="hu-HU" baseline="0" dirty="0"/>
              <a:t> </a:t>
            </a:r>
            <a:r>
              <a:rPr lang="hu-HU" baseline="0" dirty="0" err="1"/>
              <a:t>pic</a:t>
            </a:r>
            <a:r>
              <a:rPr lang="hu-HU" baseline="0" dirty="0"/>
              <a:t> shows </a:t>
            </a:r>
            <a:r>
              <a:rPr lang="hu-HU" baseline="0" dirty="0" err="1"/>
              <a:t>glymphatic</a:t>
            </a:r>
            <a:r>
              <a:rPr lang="hu-HU" baseline="0" dirty="0"/>
              <a:t> </a:t>
            </a:r>
            <a:r>
              <a:rPr lang="hu-HU" baseline="0" dirty="0" err="1"/>
              <a:t>pathway</a:t>
            </a:r>
            <a:r>
              <a:rPr lang="hu-HU" baseline="0" dirty="0"/>
              <a:t>: </a:t>
            </a:r>
            <a:r>
              <a:rPr lang="hu-HU" baseline="0" dirty="0" err="1"/>
              <a:t>waste</a:t>
            </a:r>
            <a:r>
              <a:rPr lang="hu-HU" baseline="0" dirty="0"/>
              <a:t> </a:t>
            </a:r>
            <a:r>
              <a:rPr lang="hu-HU" baseline="0" dirty="0" err="1"/>
              <a:t>products</a:t>
            </a:r>
            <a:r>
              <a:rPr lang="hu-HU" baseline="0" dirty="0"/>
              <a:t> </a:t>
            </a:r>
            <a:r>
              <a:rPr lang="hu-HU" baseline="0" dirty="0" err="1"/>
              <a:t>are</a:t>
            </a:r>
            <a:r>
              <a:rPr lang="hu-HU" baseline="0" dirty="0"/>
              <a:t> </a:t>
            </a:r>
            <a:r>
              <a:rPr lang="hu-HU" baseline="0" dirty="0" err="1"/>
              <a:t>washed</a:t>
            </a:r>
            <a:r>
              <a:rPr lang="hu-HU" baseline="0" dirty="0"/>
              <a:t> out </a:t>
            </a:r>
            <a:r>
              <a:rPr lang="hu-HU" baseline="0" dirty="0" err="1"/>
              <a:t>during</a:t>
            </a:r>
            <a:r>
              <a:rPr lang="hu-HU" baseline="0" dirty="0"/>
              <a:t> </a:t>
            </a:r>
            <a:r>
              <a:rPr lang="hu-HU" baseline="0" dirty="0" err="1"/>
              <a:t>sleep</a:t>
            </a:r>
            <a:r>
              <a:rPr lang="hu-HU" baseline="0" dirty="0"/>
              <a:t>)</a:t>
            </a:r>
          </a:p>
          <a:p>
            <a:r>
              <a:rPr lang="hu-HU" baseline="0" dirty="0" err="1"/>
              <a:t>ischaemic</a:t>
            </a:r>
            <a:r>
              <a:rPr lang="hu-HU" baseline="0" dirty="0"/>
              <a:t> </a:t>
            </a:r>
            <a:r>
              <a:rPr lang="hu-HU" baseline="0" dirty="0" err="1"/>
              <a:t>prevention</a:t>
            </a:r>
            <a:endParaRPr lang="hu-HU" baseline="0" dirty="0"/>
          </a:p>
          <a:p>
            <a:endParaRPr lang="hu-HU" baseline="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9962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Neurotransmitter</a:t>
            </a:r>
            <a:r>
              <a:rPr lang="hu-HU" dirty="0"/>
              <a:t> </a:t>
            </a:r>
            <a:r>
              <a:rPr lang="hu-HU" dirty="0" err="1"/>
              <a:t>systems</a:t>
            </a:r>
            <a:r>
              <a:rPr lang="hu-HU" dirty="0"/>
              <a:t>: </a:t>
            </a:r>
            <a:r>
              <a:rPr lang="hu-HU" dirty="0" err="1"/>
              <a:t>connection</a:t>
            </a:r>
            <a:r>
              <a:rPr lang="hu-HU" dirty="0"/>
              <a:t> and </a:t>
            </a:r>
            <a:r>
              <a:rPr lang="hu-HU" dirty="0" err="1"/>
              <a:t>regulation</a:t>
            </a:r>
            <a:r>
              <a:rPr lang="hu-HU" dirty="0"/>
              <a:t> of </a:t>
            </a:r>
            <a:r>
              <a:rPr lang="hu-HU" dirty="0" err="1"/>
              <a:t>distant</a:t>
            </a:r>
            <a:r>
              <a:rPr lang="hu-HU" dirty="0"/>
              <a:t> </a:t>
            </a:r>
            <a:r>
              <a:rPr lang="hu-HU" dirty="0" err="1"/>
              <a:t>neural</a:t>
            </a:r>
            <a:r>
              <a:rPr lang="hu-HU" dirty="0"/>
              <a:t> </a:t>
            </a:r>
            <a:r>
              <a:rPr lang="hu-HU" dirty="0" err="1"/>
              <a:t>structures</a:t>
            </a:r>
            <a:endParaRPr lang="hu-HU" dirty="0"/>
          </a:p>
          <a:p>
            <a:r>
              <a:rPr lang="hu-HU" dirty="0" err="1"/>
              <a:t>Disturbance</a:t>
            </a:r>
            <a:r>
              <a:rPr lang="hu-HU" dirty="0"/>
              <a:t> in </a:t>
            </a:r>
            <a:r>
              <a:rPr lang="hu-HU" dirty="0" err="1"/>
              <a:t>systems</a:t>
            </a:r>
            <a:r>
              <a:rPr lang="hu-HU" dirty="0"/>
              <a:t>: </a:t>
            </a:r>
            <a:r>
              <a:rPr lang="hu-HU" dirty="0" err="1"/>
              <a:t>depression</a:t>
            </a:r>
            <a:r>
              <a:rPr lang="hu-HU" dirty="0"/>
              <a:t>, </a:t>
            </a:r>
            <a:r>
              <a:rPr lang="hu-HU" dirty="0" err="1"/>
              <a:t>schizophrenia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527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CSF </a:t>
            </a:r>
            <a:r>
              <a:rPr lang="hu-HU" dirty="0" err="1"/>
              <a:t>circulation</a:t>
            </a:r>
            <a:r>
              <a:rPr lang="hu-HU" dirty="0"/>
              <a:t>.</a:t>
            </a:r>
          </a:p>
          <a:p>
            <a:r>
              <a:rPr lang="hu-HU" dirty="0" err="1"/>
              <a:t>absorption</a:t>
            </a:r>
            <a:r>
              <a:rPr lang="hu-HU" dirty="0"/>
              <a:t> </a:t>
            </a:r>
            <a:r>
              <a:rPr lang="hu-HU" dirty="0" err="1"/>
              <a:t>through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arachnoid</a:t>
            </a:r>
            <a:r>
              <a:rPr lang="hu-HU" dirty="0"/>
              <a:t> </a:t>
            </a:r>
            <a:r>
              <a:rPr lang="hu-HU" dirty="0" err="1"/>
              <a:t>graulation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51026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15314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Two</a:t>
            </a:r>
            <a:r>
              <a:rPr lang="hu-HU" dirty="0"/>
              <a:t> main </a:t>
            </a:r>
            <a:r>
              <a:rPr lang="hu-HU" dirty="0" err="1"/>
              <a:t>arteries</a:t>
            </a:r>
            <a:r>
              <a:rPr lang="hu-HU" dirty="0"/>
              <a:t> </a:t>
            </a:r>
            <a:r>
              <a:rPr lang="hu-HU" dirty="0" err="1"/>
              <a:t>supplies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brain</a:t>
            </a:r>
            <a:r>
              <a:rPr lang="hu-HU" dirty="0"/>
              <a:t>: </a:t>
            </a:r>
            <a:r>
              <a:rPr lang="hu-HU" dirty="0" err="1"/>
              <a:t>vertebral</a:t>
            </a:r>
            <a:r>
              <a:rPr lang="hu-HU" dirty="0"/>
              <a:t> a. (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dorsal</a:t>
            </a:r>
            <a:r>
              <a:rPr lang="hu-HU" dirty="0"/>
              <a:t>) and </a:t>
            </a:r>
            <a:r>
              <a:rPr lang="hu-HU" dirty="0" err="1"/>
              <a:t>internal</a:t>
            </a:r>
            <a:r>
              <a:rPr lang="hu-HU" dirty="0"/>
              <a:t> </a:t>
            </a:r>
            <a:r>
              <a:rPr lang="hu-HU" dirty="0" err="1"/>
              <a:t>carotid</a:t>
            </a:r>
            <a:r>
              <a:rPr lang="hu-HU" dirty="0"/>
              <a:t> </a:t>
            </a:r>
            <a:r>
              <a:rPr lang="hu-HU" dirty="0" err="1"/>
              <a:t>artery</a:t>
            </a:r>
            <a:r>
              <a:rPr lang="hu-HU" dirty="0"/>
              <a:t> (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ventral</a:t>
            </a:r>
            <a:r>
              <a:rPr lang="hu-HU" dirty="0"/>
              <a:t>)</a:t>
            </a:r>
          </a:p>
          <a:p>
            <a:endParaRPr lang="hu-HU" dirty="0"/>
          </a:p>
          <a:p>
            <a:r>
              <a:rPr lang="hu-HU" dirty="0" err="1"/>
              <a:t>Internal</a:t>
            </a:r>
            <a:r>
              <a:rPr lang="hu-HU" dirty="0"/>
              <a:t> </a:t>
            </a:r>
            <a:r>
              <a:rPr lang="hu-HU" dirty="0" err="1"/>
              <a:t>carotid</a:t>
            </a:r>
            <a:r>
              <a:rPr lang="hu-HU" dirty="0"/>
              <a:t> a. and </a:t>
            </a:r>
            <a:r>
              <a:rPr lang="hu-HU" dirty="0" err="1"/>
              <a:t>external</a:t>
            </a:r>
            <a:r>
              <a:rPr lang="hu-HU" dirty="0"/>
              <a:t> </a:t>
            </a:r>
            <a:r>
              <a:rPr lang="hu-HU" dirty="0" err="1"/>
              <a:t>carotid</a:t>
            </a:r>
            <a:r>
              <a:rPr lang="hu-HU" dirty="0"/>
              <a:t> a. </a:t>
            </a:r>
            <a:r>
              <a:rPr lang="hu-HU" dirty="0" err="1"/>
              <a:t>system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connected</a:t>
            </a:r>
            <a:r>
              <a:rPr lang="hu-HU" dirty="0"/>
              <a:t> </a:t>
            </a:r>
            <a:r>
              <a:rPr lang="hu-HU" dirty="0" err="1"/>
              <a:t>through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ophtalmic</a:t>
            </a:r>
            <a:r>
              <a:rPr lang="hu-HU" dirty="0"/>
              <a:t> </a:t>
            </a:r>
            <a:r>
              <a:rPr lang="hu-HU" dirty="0" err="1"/>
              <a:t>artery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83216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1: </a:t>
            </a:r>
            <a:r>
              <a:rPr lang="hu-HU" dirty="0" err="1"/>
              <a:t>Elements</a:t>
            </a:r>
            <a:r>
              <a:rPr lang="hu-HU" dirty="0"/>
              <a:t> of </a:t>
            </a:r>
            <a:r>
              <a:rPr lang="hu-HU" dirty="0" err="1"/>
              <a:t>Circle</a:t>
            </a:r>
            <a:r>
              <a:rPr lang="hu-HU" dirty="0"/>
              <a:t> of Willis</a:t>
            </a:r>
          </a:p>
          <a:p>
            <a:r>
              <a:rPr lang="hu-HU" dirty="0"/>
              <a:t>The </a:t>
            </a:r>
            <a:r>
              <a:rPr lang="hu-HU" dirty="0" err="1"/>
              <a:t>circle</a:t>
            </a:r>
            <a:r>
              <a:rPr lang="hu-HU" dirty="0"/>
              <a:t> of Willis is </a:t>
            </a:r>
            <a:r>
              <a:rPr lang="hu-HU" dirty="0" err="1"/>
              <a:t>highly</a:t>
            </a:r>
            <a:r>
              <a:rPr lang="hu-HU" dirty="0"/>
              <a:t> </a:t>
            </a:r>
            <a:r>
              <a:rPr lang="hu-HU" dirty="0" err="1"/>
              <a:t>variable</a:t>
            </a:r>
            <a:r>
              <a:rPr lang="hu-HU" dirty="0"/>
              <a:t>, </a:t>
            </a:r>
            <a:r>
              <a:rPr lang="hu-HU" dirty="0" err="1"/>
              <a:t>meaning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one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two</a:t>
            </a:r>
            <a:r>
              <a:rPr lang="hu-HU" dirty="0"/>
              <a:t> of </a:t>
            </a:r>
            <a:r>
              <a:rPr lang="hu-HU" dirty="0" err="1"/>
              <a:t>its</a:t>
            </a:r>
            <a:r>
              <a:rPr lang="hu-HU" dirty="0"/>
              <a:t> </a:t>
            </a:r>
            <a:r>
              <a:rPr lang="hu-HU" dirty="0" err="1"/>
              <a:t>elements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be </a:t>
            </a:r>
            <a:r>
              <a:rPr lang="hu-HU" dirty="0" err="1"/>
              <a:t>missing</a:t>
            </a:r>
            <a:r>
              <a:rPr lang="hu-HU" dirty="0"/>
              <a:t>. (</a:t>
            </a:r>
            <a:r>
              <a:rPr lang="hu-HU" dirty="0" err="1"/>
              <a:t>i.e</a:t>
            </a:r>
            <a:r>
              <a:rPr lang="hu-HU" dirty="0"/>
              <a:t>: post. </a:t>
            </a:r>
            <a:r>
              <a:rPr lang="hu-HU" dirty="0" err="1"/>
              <a:t>Communicating</a:t>
            </a:r>
            <a:r>
              <a:rPr lang="hu-HU" dirty="0"/>
              <a:t> a.)</a:t>
            </a:r>
          </a:p>
          <a:p>
            <a:r>
              <a:rPr lang="hu-HU" dirty="0" err="1"/>
              <a:t>Watch</a:t>
            </a:r>
            <a:r>
              <a:rPr lang="hu-HU" dirty="0"/>
              <a:t> out! </a:t>
            </a:r>
            <a:r>
              <a:rPr lang="hu-HU" dirty="0" err="1"/>
              <a:t>Cerebral</a:t>
            </a:r>
            <a:r>
              <a:rPr lang="hu-HU" dirty="0"/>
              <a:t> and </a:t>
            </a:r>
            <a:r>
              <a:rPr lang="hu-HU" dirty="0" err="1"/>
              <a:t>cerebellar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same</a:t>
            </a:r>
            <a:r>
              <a:rPr lang="hu-HU" dirty="0"/>
              <a:t>!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92577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know</a:t>
            </a:r>
            <a:r>
              <a:rPr lang="hu-HU" dirty="0"/>
              <a:t>:</a:t>
            </a:r>
          </a:p>
          <a:p>
            <a:r>
              <a:rPr lang="hu-HU" dirty="0" err="1"/>
              <a:t>Arteries</a:t>
            </a:r>
            <a:r>
              <a:rPr lang="hu-HU" dirty="0"/>
              <a:t> </a:t>
            </a:r>
            <a:r>
              <a:rPr lang="hu-HU" dirty="0" err="1"/>
              <a:t>supply</a:t>
            </a:r>
            <a:r>
              <a:rPr lang="hu-HU" dirty="0"/>
              <a:t> </a:t>
            </a:r>
            <a:r>
              <a:rPr lang="hu-HU" dirty="0" err="1"/>
              <a:t>certain</a:t>
            </a:r>
            <a:r>
              <a:rPr lang="hu-HU" dirty="0"/>
              <a:t> </a:t>
            </a:r>
            <a:r>
              <a:rPr lang="hu-HU" dirty="0" err="1"/>
              <a:t>territories</a:t>
            </a:r>
            <a:r>
              <a:rPr lang="hu-HU" dirty="0"/>
              <a:t>-&gt;</a:t>
            </a:r>
            <a:r>
              <a:rPr lang="hu-HU" dirty="0" err="1"/>
              <a:t>occlusion</a:t>
            </a:r>
            <a:r>
              <a:rPr lang="hu-HU" dirty="0"/>
              <a:t> of </a:t>
            </a:r>
            <a:r>
              <a:rPr lang="hu-HU" dirty="0" err="1"/>
              <a:t>certain</a:t>
            </a:r>
            <a:r>
              <a:rPr lang="hu-HU" dirty="0"/>
              <a:t> </a:t>
            </a:r>
            <a:r>
              <a:rPr lang="hu-HU" dirty="0" err="1"/>
              <a:t>artries</a:t>
            </a:r>
            <a:r>
              <a:rPr lang="hu-HU" dirty="0"/>
              <a:t> </a:t>
            </a:r>
            <a:r>
              <a:rPr lang="hu-HU" dirty="0" err="1"/>
              <a:t>create</a:t>
            </a:r>
            <a:r>
              <a:rPr lang="hu-HU" dirty="0"/>
              <a:t> </a:t>
            </a:r>
            <a:r>
              <a:rPr lang="hu-HU" dirty="0" err="1"/>
              <a:t>specific</a:t>
            </a:r>
            <a:r>
              <a:rPr lang="hu-HU" dirty="0"/>
              <a:t> </a:t>
            </a:r>
            <a:r>
              <a:rPr lang="hu-HU" dirty="0" err="1"/>
              <a:t>symptoms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which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affected</a:t>
            </a:r>
            <a:r>
              <a:rPr lang="hu-HU" dirty="0"/>
              <a:t> </a:t>
            </a:r>
            <a:r>
              <a:rPr lang="hu-HU" dirty="0" err="1"/>
              <a:t>territory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be </a:t>
            </a:r>
            <a:r>
              <a:rPr lang="hu-HU" dirty="0" err="1"/>
              <a:t>guessed</a:t>
            </a:r>
            <a:r>
              <a:rPr lang="hu-HU" dirty="0"/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97827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felszínes vénák:</a:t>
            </a:r>
            <a:r>
              <a:rPr lang="hu-HU" baseline="0" dirty="0"/>
              <a:t> </a:t>
            </a:r>
            <a:r>
              <a:rPr lang="hu-HU" baseline="0" dirty="0" err="1"/>
              <a:t>corticalis</a:t>
            </a:r>
            <a:r>
              <a:rPr lang="hu-HU" baseline="0" dirty="0"/>
              <a:t> vénák, </a:t>
            </a:r>
            <a:r>
              <a:rPr lang="hu-HU" baseline="0" dirty="0" err="1"/>
              <a:t>duralis</a:t>
            </a:r>
            <a:r>
              <a:rPr lang="hu-HU" baseline="0" dirty="0"/>
              <a:t> sinusok</a:t>
            </a:r>
          </a:p>
          <a:p>
            <a:r>
              <a:rPr lang="hu-HU" baseline="0" dirty="0"/>
              <a:t>mély vénák sinus </a:t>
            </a:r>
            <a:r>
              <a:rPr lang="hu-HU" baseline="0" dirty="0" err="1"/>
              <a:t>rectusba</a:t>
            </a:r>
            <a:r>
              <a:rPr lang="hu-HU" baseline="0" dirty="0"/>
              <a:t> ömlenek</a:t>
            </a:r>
          </a:p>
          <a:p>
            <a:r>
              <a:rPr lang="hu-HU" baseline="0" dirty="0"/>
              <a:t>v. </a:t>
            </a:r>
            <a:r>
              <a:rPr lang="hu-HU" baseline="0" dirty="0" err="1"/>
              <a:t>jugularis</a:t>
            </a:r>
            <a:r>
              <a:rPr lang="hu-HU" baseline="0" dirty="0"/>
              <a:t> </a:t>
            </a:r>
            <a:r>
              <a:rPr lang="hu-HU" baseline="0" dirty="0" err="1"/>
              <a:t>interna</a:t>
            </a:r>
            <a:r>
              <a:rPr lang="hu-HU" baseline="0" dirty="0"/>
              <a:t> végső elvezetés</a:t>
            </a:r>
            <a:endParaRPr lang="hu-HU" dirty="0"/>
          </a:p>
          <a:p>
            <a:r>
              <a:rPr lang="hu-HU" dirty="0"/>
              <a:t>nyirok</a:t>
            </a:r>
            <a:r>
              <a:rPr lang="hu-HU" baseline="0" dirty="0"/>
              <a:t> elvezetés: </a:t>
            </a:r>
            <a:r>
              <a:rPr lang="hu-HU" baseline="0" dirty="0" err="1"/>
              <a:t>dura</a:t>
            </a:r>
            <a:r>
              <a:rPr lang="hu-HU" baseline="0" dirty="0"/>
              <a:t> nyirok </a:t>
            </a:r>
            <a:r>
              <a:rPr lang="hu-HU" baseline="0" dirty="0" err="1"/>
              <a:t>erei</a:t>
            </a:r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7720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aseline="0" dirty="0"/>
              <a:t>Must </a:t>
            </a:r>
            <a:r>
              <a:rPr lang="hu-HU" baseline="0" dirty="0" err="1"/>
              <a:t>know</a:t>
            </a:r>
            <a:r>
              <a:rPr lang="hu-HU" baseline="0" dirty="0"/>
              <a:t> </a:t>
            </a:r>
            <a:r>
              <a:rPr lang="hu-HU" baseline="0" dirty="0" err="1"/>
              <a:t>veins</a:t>
            </a:r>
            <a:r>
              <a:rPr lang="hu-HU" baseline="0" dirty="0"/>
              <a:t>:</a:t>
            </a:r>
          </a:p>
          <a:p>
            <a:r>
              <a:rPr lang="hu-HU" baseline="0" dirty="0" err="1"/>
              <a:t>Sup</a:t>
            </a:r>
            <a:r>
              <a:rPr lang="hu-HU" baseline="0" dirty="0"/>
              <a:t> and </a:t>
            </a:r>
            <a:r>
              <a:rPr lang="hu-HU" baseline="0" dirty="0" err="1"/>
              <a:t>inf</a:t>
            </a:r>
            <a:r>
              <a:rPr lang="hu-HU" baseline="0" dirty="0"/>
              <a:t> </a:t>
            </a:r>
            <a:r>
              <a:rPr lang="hu-HU" baseline="0" dirty="0" err="1"/>
              <a:t>sagittal</a:t>
            </a:r>
            <a:r>
              <a:rPr lang="hu-HU" baseline="0" dirty="0"/>
              <a:t> sinus, </a:t>
            </a:r>
            <a:r>
              <a:rPr lang="hu-HU" baseline="0" dirty="0" err="1"/>
              <a:t>straight</a:t>
            </a:r>
            <a:r>
              <a:rPr lang="hu-HU" baseline="0" dirty="0"/>
              <a:t> sinus, </a:t>
            </a:r>
            <a:r>
              <a:rPr lang="hu-HU" baseline="0" dirty="0" err="1"/>
              <a:t>transverse</a:t>
            </a:r>
            <a:r>
              <a:rPr lang="hu-HU" baseline="0" dirty="0"/>
              <a:t> sinus, </a:t>
            </a:r>
            <a:r>
              <a:rPr lang="hu-HU" baseline="0" dirty="0" err="1"/>
              <a:t>confluens</a:t>
            </a:r>
            <a:r>
              <a:rPr lang="hu-HU" baseline="0" dirty="0"/>
              <a:t> of </a:t>
            </a:r>
            <a:r>
              <a:rPr lang="hu-HU" baseline="0" dirty="0" err="1"/>
              <a:t>sinuses</a:t>
            </a:r>
            <a:r>
              <a:rPr lang="hu-HU" baseline="0" dirty="0"/>
              <a:t>, </a:t>
            </a:r>
            <a:r>
              <a:rPr lang="hu-HU" baseline="0" dirty="0" err="1"/>
              <a:t>sigomoid</a:t>
            </a:r>
            <a:r>
              <a:rPr lang="hu-HU" baseline="0" dirty="0"/>
              <a:t> sinus</a:t>
            </a:r>
          </a:p>
          <a:p>
            <a:r>
              <a:rPr lang="hu-HU" baseline="0" dirty="0" err="1"/>
              <a:t>Thalamostriate</a:t>
            </a:r>
            <a:r>
              <a:rPr lang="hu-HU" baseline="0" dirty="0"/>
              <a:t> v., </a:t>
            </a:r>
            <a:r>
              <a:rPr lang="hu-HU" baseline="0" dirty="0" err="1"/>
              <a:t>basal</a:t>
            </a:r>
            <a:r>
              <a:rPr lang="hu-HU" baseline="0" dirty="0"/>
              <a:t> v., </a:t>
            </a:r>
            <a:r>
              <a:rPr lang="hu-HU" baseline="0" dirty="0" err="1"/>
              <a:t>great</a:t>
            </a:r>
            <a:r>
              <a:rPr lang="hu-HU" baseline="0" dirty="0"/>
              <a:t> </a:t>
            </a:r>
            <a:r>
              <a:rPr lang="hu-HU" baseline="0" dirty="0" err="1"/>
              <a:t>cerebral</a:t>
            </a:r>
            <a:r>
              <a:rPr lang="hu-HU" baseline="0" dirty="0"/>
              <a:t> </a:t>
            </a:r>
            <a:r>
              <a:rPr lang="hu-HU" baseline="0" dirty="0" err="1"/>
              <a:t>vein</a:t>
            </a:r>
            <a:r>
              <a:rPr lang="hu-HU" baseline="0" dirty="0"/>
              <a:t>,  </a:t>
            </a:r>
            <a:r>
              <a:rPr lang="hu-HU" baseline="0" dirty="0" err="1"/>
              <a:t>intrenal</a:t>
            </a:r>
            <a:r>
              <a:rPr lang="hu-HU" baseline="0" dirty="0"/>
              <a:t> </a:t>
            </a:r>
            <a:r>
              <a:rPr lang="hu-HU" baseline="0" dirty="0" err="1"/>
              <a:t>cerebral</a:t>
            </a:r>
            <a:r>
              <a:rPr lang="hu-HU" baseline="0" dirty="0"/>
              <a:t> </a:t>
            </a:r>
            <a:r>
              <a:rPr lang="hu-HU" baseline="0" dirty="0" err="1"/>
              <a:t>vein</a:t>
            </a:r>
            <a:endParaRPr lang="hu-HU" baseline="0" dirty="0"/>
          </a:p>
          <a:p>
            <a:r>
              <a:rPr lang="hu-HU" baseline="0" dirty="0" err="1"/>
              <a:t>Internal</a:t>
            </a:r>
            <a:r>
              <a:rPr lang="hu-HU" baseline="0" dirty="0"/>
              <a:t> </a:t>
            </a:r>
            <a:r>
              <a:rPr lang="hu-HU" baseline="0" dirty="0" err="1"/>
              <a:t>jugular</a:t>
            </a:r>
            <a:r>
              <a:rPr lang="hu-HU" baseline="0" dirty="0"/>
              <a:t> </a:t>
            </a:r>
            <a:r>
              <a:rPr lang="hu-HU" baseline="0" dirty="0" err="1"/>
              <a:t>vein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97965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Books</a:t>
            </a:r>
            <a:r>
              <a:rPr lang="hu-HU" dirty="0"/>
              <a:t> I </a:t>
            </a:r>
            <a:r>
              <a:rPr lang="hu-HU" dirty="0" err="1"/>
              <a:t>used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presentation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dirty="0"/>
              <a:t>I </a:t>
            </a:r>
            <a:r>
              <a:rPr lang="hu-HU" dirty="0" err="1"/>
              <a:t>think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best</a:t>
            </a:r>
            <a:r>
              <a:rPr lang="hu-HU" dirty="0"/>
              <a:t> </a:t>
            </a:r>
            <a:r>
              <a:rPr lang="hu-HU" dirty="0" err="1"/>
              <a:t>book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teaches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basics</a:t>
            </a:r>
            <a:r>
              <a:rPr lang="hu-HU" dirty="0"/>
              <a:t> of </a:t>
            </a:r>
            <a:r>
              <a:rPr lang="hu-HU" dirty="0" err="1"/>
              <a:t>neurophysiology</a:t>
            </a:r>
            <a:r>
              <a:rPr lang="hu-HU" dirty="0"/>
              <a:t> is </a:t>
            </a:r>
            <a:r>
              <a:rPr lang="hu-HU" dirty="0" err="1"/>
              <a:t>Neurosince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Purves</a:t>
            </a:r>
            <a:r>
              <a:rPr lang="hu-HU" dirty="0"/>
              <a:t>. </a:t>
            </a: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uses</a:t>
            </a:r>
            <a:r>
              <a:rPr lang="hu-HU" dirty="0"/>
              <a:t> </a:t>
            </a:r>
            <a:r>
              <a:rPr lang="hu-HU" dirty="0" err="1"/>
              <a:t>simply</a:t>
            </a:r>
            <a:r>
              <a:rPr lang="hu-HU" dirty="0"/>
              <a:t> </a:t>
            </a:r>
            <a:r>
              <a:rPr lang="hu-HU" dirty="0" err="1"/>
              <a:t>language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explain</a:t>
            </a:r>
            <a:r>
              <a:rPr lang="hu-HU" dirty="0"/>
              <a:t> </a:t>
            </a:r>
            <a:r>
              <a:rPr lang="hu-HU" dirty="0" err="1"/>
              <a:t>ideas</a:t>
            </a:r>
            <a:r>
              <a:rPr lang="hu-HU" dirty="0"/>
              <a:t> and </a:t>
            </a:r>
            <a:r>
              <a:rPr lang="hu-HU" dirty="0" err="1"/>
              <a:t>fun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read</a:t>
            </a:r>
            <a:r>
              <a:rPr lang="hu-HU" dirty="0"/>
              <a:t> and has </a:t>
            </a:r>
            <a:r>
              <a:rPr lang="hu-HU" dirty="0" err="1"/>
              <a:t>really</a:t>
            </a:r>
            <a:r>
              <a:rPr lang="hu-HU" dirty="0"/>
              <a:t> </a:t>
            </a:r>
            <a:r>
              <a:rPr lang="hu-HU" dirty="0" err="1"/>
              <a:t>good</a:t>
            </a:r>
            <a:r>
              <a:rPr lang="hu-HU" dirty="0"/>
              <a:t> </a:t>
            </a:r>
            <a:r>
              <a:rPr lang="hu-HU" dirty="0" err="1"/>
              <a:t>illustrations</a:t>
            </a:r>
            <a:r>
              <a:rPr lang="hu-HU" dirty="0"/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77756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Some</a:t>
            </a:r>
            <a:r>
              <a:rPr lang="hu-HU" dirty="0"/>
              <a:t> old </a:t>
            </a:r>
            <a:r>
              <a:rPr lang="hu-HU" dirty="0" err="1"/>
              <a:t>slide</a:t>
            </a:r>
            <a:r>
              <a:rPr lang="hu-HU" dirty="0"/>
              <a:t> I </a:t>
            </a:r>
            <a:r>
              <a:rPr lang="hu-HU" dirty="0" err="1"/>
              <a:t>didn’t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heart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delete</a:t>
            </a:r>
            <a:r>
              <a:rPr lang="hu-HU" dirty="0"/>
              <a:t>, </a:t>
            </a:r>
            <a:r>
              <a:rPr lang="hu-HU" dirty="0" err="1"/>
              <a:t>don’t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learn</a:t>
            </a:r>
            <a:r>
              <a:rPr lang="hu-HU" dirty="0"/>
              <a:t> </a:t>
            </a:r>
            <a:r>
              <a:rPr lang="hu-HU" dirty="0" err="1"/>
              <a:t>them</a:t>
            </a:r>
            <a:r>
              <a:rPr lang="hu-HU"/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6197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Development</a:t>
            </a:r>
            <a:r>
              <a:rPr lang="hu-HU" dirty="0"/>
              <a:t> of </a:t>
            </a:r>
            <a:r>
              <a:rPr lang="hu-HU" dirty="0" err="1"/>
              <a:t>peripheral</a:t>
            </a:r>
            <a:r>
              <a:rPr lang="hu-HU" dirty="0"/>
              <a:t> </a:t>
            </a:r>
            <a:r>
              <a:rPr lang="hu-HU" dirty="0" err="1"/>
              <a:t>ganglions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3552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http://2e.mindsmachine.com/</a:t>
            </a:r>
            <a:r>
              <a:rPr lang="hu-HU" dirty="0" err="1"/>
              <a:t>ch</a:t>
            </a:r>
            <a:r>
              <a:rPr lang="hu-HU" dirty="0"/>
              <a:t>/04/</a:t>
            </a:r>
            <a:r>
              <a:rPr lang="hu-HU" dirty="0" err="1"/>
              <a:t>vs</a:t>
            </a:r>
            <a:r>
              <a:rPr lang="hu-HU" dirty="0"/>
              <a:t>/vs04.html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07371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Development</a:t>
            </a:r>
            <a:r>
              <a:rPr lang="hu-HU" dirty="0"/>
              <a:t> of </a:t>
            </a:r>
            <a:r>
              <a:rPr lang="hu-HU" dirty="0" err="1"/>
              <a:t>ventricular</a:t>
            </a:r>
            <a:r>
              <a:rPr lang="hu-HU" dirty="0"/>
              <a:t> </a:t>
            </a:r>
            <a:r>
              <a:rPr lang="hu-HU" dirty="0" err="1"/>
              <a:t>system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74915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Structure</a:t>
            </a:r>
            <a:r>
              <a:rPr lang="hu-HU" dirty="0"/>
              <a:t> of </a:t>
            </a:r>
            <a:r>
              <a:rPr lang="hu-HU" dirty="0" err="1"/>
              <a:t>arachnoid</a:t>
            </a:r>
            <a:r>
              <a:rPr lang="hu-HU" dirty="0"/>
              <a:t> </a:t>
            </a:r>
            <a:r>
              <a:rPr lang="hu-HU" dirty="0" err="1"/>
              <a:t>granulation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61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585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Two</a:t>
            </a:r>
            <a:r>
              <a:rPr lang="hu-HU" dirty="0"/>
              <a:t> main </a:t>
            </a:r>
            <a:r>
              <a:rPr lang="hu-HU" dirty="0" err="1"/>
              <a:t>cell</a:t>
            </a:r>
            <a:r>
              <a:rPr lang="hu-HU" dirty="0"/>
              <a:t> </a:t>
            </a:r>
            <a:r>
              <a:rPr lang="hu-HU" dirty="0" err="1"/>
              <a:t>type</a:t>
            </a:r>
            <a:r>
              <a:rPr lang="hu-HU" dirty="0"/>
              <a:t>: neuron and </a:t>
            </a:r>
            <a:r>
              <a:rPr lang="hu-HU" dirty="0" err="1"/>
              <a:t>glia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9030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Cell</a:t>
            </a:r>
            <a:r>
              <a:rPr lang="hu-HU" dirty="0"/>
              <a:t> body= </a:t>
            </a:r>
            <a:r>
              <a:rPr lang="hu-HU" dirty="0" err="1"/>
              <a:t>perikaryon</a:t>
            </a:r>
            <a:endParaRPr lang="hu-HU" dirty="0"/>
          </a:p>
          <a:p>
            <a:r>
              <a:rPr lang="hu-HU" dirty="0" err="1"/>
              <a:t>Well</a:t>
            </a:r>
            <a:r>
              <a:rPr lang="hu-HU" dirty="0"/>
              <a:t> </a:t>
            </a:r>
            <a:r>
              <a:rPr lang="hu-HU" dirty="0" err="1"/>
              <a:t>visible</a:t>
            </a:r>
            <a:r>
              <a:rPr lang="hu-HU" dirty="0"/>
              <a:t> </a:t>
            </a:r>
            <a:r>
              <a:rPr lang="hu-HU" dirty="0" err="1"/>
              <a:t>nucleolus</a:t>
            </a:r>
            <a:endParaRPr lang="hu-HU" dirty="0"/>
          </a:p>
          <a:p>
            <a:r>
              <a:rPr lang="hu-HU" dirty="0" err="1"/>
              <a:t>Citoplasm</a:t>
            </a:r>
            <a:r>
              <a:rPr lang="hu-HU" dirty="0"/>
              <a:t> </a:t>
            </a:r>
            <a:r>
              <a:rPr lang="hu-HU" dirty="0" err="1"/>
              <a:t>appears</a:t>
            </a:r>
            <a:r>
              <a:rPr lang="hu-HU" dirty="0"/>
              <a:t> </a:t>
            </a:r>
            <a:r>
              <a:rPr lang="hu-HU" dirty="0" err="1"/>
              <a:t>granular</a:t>
            </a:r>
            <a:r>
              <a:rPr lang="hu-HU" dirty="0"/>
              <a:t>-&gt; </a:t>
            </a:r>
            <a:r>
              <a:rPr lang="hu-HU" dirty="0" err="1"/>
              <a:t>lots</a:t>
            </a:r>
            <a:r>
              <a:rPr lang="hu-HU" dirty="0"/>
              <a:t> of </a:t>
            </a:r>
            <a:r>
              <a:rPr lang="hu-HU" dirty="0" err="1"/>
              <a:t>rough</a:t>
            </a:r>
            <a:r>
              <a:rPr lang="hu-HU" dirty="0"/>
              <a:t> </a:t>
            </a:r>
            <a:r>
              <a:rPr lang="hu-HU" dirty="0" err="1"/>
              <a:t>endoplasmic</a:t>
            </a:r>
            <a:r>
              <a:rPr lang="hu-HU" dirty="0"/>
              <a:t> </a:t>
            </a:r>
            <a:r>
              <a:rPr lang="hu-HU" dirty="0" err="1"/>
              <a:t>reticulum</a:t>
            </a:r>
            <a:r>
              <a:rPr lang="hu-HU" dirty="0"/>
              <a:t> -&gt;</a:t>
            </a:r>
            <a:r>
              <a:rPr lang="hu-HU" dirty="0" err="1"/>
              <a:t>tigroid</a:t>
            </a:r>
            <a:r>
              <a:rPr lang="hu-HU" dirty="0"/>
              <a:t>/ </a:t>
            </a:r>
            <a:r>
              <a:rPr lang="hu-HU" dirty="0" err="1"/>
              <a:t>Nissl-bodies</a:t>
            </a:r>
            <a:endParaRPr lang="hu-HU" dirty="0"/>
          </a:p>
          <a:p>
            <a:r>
              <a:rPr lang="hu-HU" dirty="0"/>
              <a:t>Dendrit: </a:t>
            </a:r>
            <a:r>
              <a:rPr lang="hu-HU" dirty="0" err="1"/>
              <a:t>leads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action</a:t>
            </a:r>
            <a:r>
              <a:rPr lang="hu-HU" dirty="0"/>
              <a:t> </a:t>
            </a:r>
            <a:r>
              <a:rPr lang="hu-HU" dirty="0" err="1"/>
              <a:t>potential</a:t>
            </a:r>
            <a:r>
              <a:rPr lang="hu-HU" dirty="0"/>
              <a:t> </a:t>
            </a:r>
            <a:r>
              <a:rPr lang="hu-HU" dirty="0" err="1"/>
              <a:t>towards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cell</a:t>
            </a:r>
            <a:r>
              <a:rPr lang="hu-HU" dirty="0"/>
              <a:t> body</a:t>
            </a:r>
          </a:p>
          <a:p>
            <a:r>
              <a:rPr lang="hu-HU" dirty="0" err="1"/>
              <a:t>Axon</a:t>
            </a:r>
            <a:r>
              <a:rPr lang="hu-HU" dirty="0"/>
              <a:t>: </a:t>
            </a:r>
            <a:r>
              <a:rPr lang="hu-HU" dirty="0" err="1"/>
              <a:t>leads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action</a:t>
            </a:r>
            <a:r>
              <a:rPr lang="hu-HU" dirty="0"/>
              <a:t> </a:t>
            </a:r>
            <a:r>
              <a:rPr lang="hu-HU" dirty="0" err="1"/>
              <a:t>potential</a:t>
            </a:r>
            <a:r>
              <a:rPr lang="hu-HU" dirty="0"/>
              <a:t> </a:t>
            </a:r>
            <a:r>
              <a:rPr lang="hu-HU" dirty="0" err="1"/>
              <a:t>away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cell</a:t>
            </a:r>
            <a:r>
              <a:rPr lang="hu-HU" dirty="0"/>
              <a:t> body</a:t>
            </a:r>
          </a:p>
          <a:p>
            <a:r>
              <a:rPr lang="hu-HU" dirty="0" err="1"/>
              <a:t>Axon</a:t>
            </a:r>
            <a:r>
              <a:rPr lang="hu-HU" dirty="0"/>
              <a:t> </a:t>
            </a:r>
            <a:r>
              <a:rPr lang="hu-HU" dirty="0" err="1"/>
              <a:t>hillock</a:t>
            </a:r>
            <a:r>
              <a:rPr lang="hu-HU" dirty="0"/>
              <a:t>: </a:t>
            </a:r>
            <a:r>
              <a:rPr lang="hu-HU" dirty="0" err="1"/>
              <a:t>origin</a:t>
            </a:r>
            <a:r>
              <a:rPr lang="hu-HU" dirty="0"/>
              <a:t> of </a:t>
            </a:r>
            <a:r>
              <a:rPr lang="hu-HU" dirty="0" err="1"/>
              <a:t>axon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7407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Pyramidal</a:t>
            </a:r>
            <a:r>
              <a:rPr lang="hu-HU" dirty="0"/>
              <a:t> </a:t>
            </a:r>
            <a:r>
              <a:rPr lang="hu-HU" dirty="0" err="1"/>
              <a:t>cell</a:t>
            </a:r>
            <a:r>
              <a:rPr lang="hu-HU" dirty="0"/>
              <a:t>: </a:t>
            </a:r>
            <a:r>
              <a:rPr lang="hu-HU" dirty="0" err="1"/>
              <a:t>apical</a:t>
            </a:r>
            <a:r>
              <a:rPr lang="hu-HU" dirty="0"/>
              <a:t> and </a:t>
            </a:r>
            <a:r>
              <a:rPr lang="hu-HU" dirty="0" err="1"/>
              <a:t>basal</a:t>
            </a:r>
            <a:r>
              <a:rPr lang="hu-HU" dirty="0"/>
              <a:t> dendrites, </a:t>
            </a:r>
            <a:r>
              <a:rPr lang="hu-HU" dirty="0" err="1"/>
              <a:t>axon</a:t>
            </a:r>
            <a:r>
              <a:rPr lang="hu-HU" dirty="0"/>
              <a:t> </a:t>
            </a:r>
            <a:r>
              <a:rPr lang="hu-HU" dirty="0" err="1"/>
              <a:t>originates</a:t>
            </a:r>
            <a:r>
              <a:rPr lang="hu-HU" dirty="0"/>
              <a:t> </a:t>
            </a:r>
            <a:r>
              <a:rPr lang="hu-HU" dirty="0" err="1"/>
              <a:t>between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two</a:t>
            </a:r>
            <a:r>
              <a:rPr lang="hu-HU" dirty="0"/>
              <a:t> </a:t>
            </a:r>
            <a:r>
              <a:rPr lang="hu-HU" dirty="0" err="1"/>
              <a:t>basal</a:t>
            </a:r>
            <a:r>
              <a:rPr lang="hu-HU" dirty="0"/>
              <a:t> </a:t>
            </a:r>
            <a:r>
              <a:rPr lang="hu-HU" dirty="0" err="1"/>
              <a:t>dendrite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214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760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965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9238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5492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26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6395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7731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0290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545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298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059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540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194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1247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695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7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345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17534-88F3-4A93-BCE1-CCD701B5790E}" type="datetimeFigureOut">
              <a:rPr lang="hu-HU" smtClean="0"/>
              <a:t>2020. 04. 09.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5910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7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7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537137"/>
            <a:ext cx="9144000" cy="972825"/>
          </a:xfrm>
        </p:spPr>
        <p:txBody>
          <a:bodyPr>
            <a:normAutofit/>
          </a:bodyPr>
          <a:lstStyle/>
          <a:p>
            <a:r>
              <a:rPr lang="hu-HU" dirty="0" err="1"/>
              <a:t>Nervous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 I.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General </a:t>
            </a:r>
            <a:r>
              <a:rPr lang="hu-HU" dirty="0" err="1"/>
              <a:t>Structure</a:t>
            </a:r>
            <a:r>
              <a:rPr lang="hu-HU" dirty="0"/>
              <a:t>, </a:t>
            </a:r>
            <a:r>
              <a:rPr lang="hu-HU" dirty="0" err="1"/>
              <a:t>Synapses</a:t>
            </a:r>
            <a:r>
              <a:rPr lang="hu-HU" dirty="0"/>
              <a:t>, </a:t>
            </a:r>
            <a:r>
              <a:rPr lang="hu-HU" dirty="0" err="1"/>
              <a:t>Neurotransmitters</a:t>
            </a:r>
            <a:r>
              <a:rPr lang="hu-HU" dirty="0"/>
              <a:t>, </a:t>
            </a:r>
            <a:r>
              <a:rPr lang="hu-HU" dirty="0" err="1"/>
              <a:t>CNS</a:t>
            </a:r>
            <a:r>
              <a:rPr lang="hu-HU" dirty="0"/>
              <a:t>, </a:t>
            </a:r>
            <a:r>
              <a:rPr lang="hu-HU" dirty="0" err="1"/>
              <a:t>PNS</a:t>
            </a:r>
            <a:r>
              <a:rPr lang="hu-HU" dirty="0"/>
              <a:t>, </a:t>
            </a:r>
            <a:r>
              <a:rPr lang="hu-HU" dirty="0" err="1"/>
              <a:t>CSF</a:t>
            </a:r>
            <a:r>
              <a:rPr lang="hu-HU" dirty="0"/>
              <a:t>, </a:t>
            </a:r>
            <a:r>
              <a:rPr lang="hu-HU" dirty="0" err="1"/>
              <a:t>Meninges</a:t>
            </a:r>
            <a:r>
              <a:rPr lang="hu-HU" dirty="0"/>
              <a:t>, </a:t>
            </a:r>
            <a:r>
              <a:rPr lang="hu-HU" dirty="0" err="1"/>
              <a:t>Blood</a:t>
            </a:r>
            <a:r>
              <a:rPr lang="hu-HU" dirty="0"/>
              <a:t> </a:t>
            </a:r>
            <a:r>
              <a:rPr lang="hu-HU" dirty="0" err="1"/>
              <a:t>Supply</a:t>
            </a:r>
            <a:r>
              <a:rPr lang="hu-HU" dirty="0"/>
              <a:t>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915160" y="2137027"/>
            <a:ext cx="2335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dr.  Vanda Halász</a:t>
            </a:r>
          </a:p>
        </p:txBody>
      </p:sp>
    </p:spTree>
    <p:extLst>
      <p:ext uri="{BB962C8B-B14F-4D97-AF65-F5344CB8AC3E}">
        <p14:creationId xmlns:p14="http://schemas.microsoft.com/office/powerpoint/2010/main" val="422690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63256" y="638103"/>
            <a:ext cx="11910951" cy="5756856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6693938" y="979795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 err="1">
                <a:latin typeface="Cambria" panose="02040503050406030204" pitchFamily="18" charset="0"/>
              </a:rPr>
              <a:t>Glia</a:t>
            </a:r>
            <a:endParaRPr lang="hu-HU" sz="2200" b="1" dirty="0">
              <a:latin typeface="Cambria" panose="020405030504060302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29415" t="16624" r="31721" b="5801"/>
          <a:stretch/>
        </p:blipFill>
        <p:spPr>
          <a:xfrm>
            <a:off x="759809" y="913506"/>
            <a:ext cx="4738255" cy="532014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755079" y="1410682"/>
            <a:ext cx="3617978" cy="4859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Macroglia</a:t>
            </a:r>
            <a:r>
              <a:rPr lang="hu-HU" sz="2000" dirty="0">
                <a:latin typeface="Cambria" panose="02040503050406030204" pitchFamily="18" charset="0"/>
              </a:rPr>
              <a:t> (</a:t>
            </a:r>
            <a:r>
              <a:rPr lang="hu-HU" sz="2000" dirty="0" err="1">
                <a:latin typeface="Cambria" panose="02040503050406030204" pitchFamily="18" charset="0"/>
              </a:rPr>
              <a:t>neuroectoderm</a:t>
            </a:r>
            <a:r>
              <a:rPr lang="hu-HU" sz="2000" dirty="0">
                <a:latin typeface="Cambria" panose="02040503050406030204" pitchFamily="18" charset="0"/>
              </a:rPr>
              <a:t>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CNS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Astrocyte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Oligodendrocyte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Ependyma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cell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Pituicyta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Radialglia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PNS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Schwann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cell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Satellita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cell</a:t>
            </a:r>
            <a:endParaRPr lang="hu-HU" sz="2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Microglia</a:t>
            </a:r>
            <a:r>
              <a:rPr lang="hu-HU" sz="2000" dirty="0">
                <a:latin typeface="Cambria" panose="02040503050406030204" pitchFamily="18" charset="0"/>
              </a:rPr>
              <a:t> (</a:t>
            </a:r>
            <a:r>
              <a:rPr lang="hu-HU" sz="2000" dirty="0" err="1">
                <a:latin typeface="Cambria" panose="02040503050406030204" pitchFamily="18" charset="0"/>
              </a:rPr>
              <a:t>mesoderm</a:t>
            </a:r>
            <a:r>
              <a:rPr lang="hu-HU" sz="2000" dirty="0">
                <a:latin typeface="Cambria" panose="02040503050406030204" pitchFamily="18" charset="0"/>
              </a:rPr>
              <a:t>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CNS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phagocytosis</a:t>
            </a:r>
            <a:endParaRPr lang="hu-H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783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55182" y="251377"/>
            <a:ext cx="4060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Blood-</a:t>
            </a:r>
            <a:r>
              <a:rPr lang="hu-HU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</a:rPr>
              <a:t>Brain Barrier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r="1119"/>
          <a:stretch/>
        </p:blipFill>
        <p:spPr>
          <a:xfrm>
            <a:off x="1166820" y="1080656"/>
            <a:ext cx="9892711" cy="55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91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82" y="2688550"/>
            <a:ext cx="4623656" cy="368359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70"/>
          <a:stretch/>
        </p:blipFill>
        <p:spPr>
          <a:xfrm>
            <a:off x="6096000" y="2688550"/>
            <a:ext cx="5746301" cy="368359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220685" y="1068779"/>
            <a:ext cx="90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Cambria" panose="02040503050406030204" pitchFamily="18" charset="0"/>
              </a:rPr>
              <a:t>CNS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8677897" y="1068779"/>
            <a:ext cx="925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Cambria" panose="02040503050406030204" pitchFamily="18" charset="0"/>
              </a:rPr>
              <a:t>PNS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240691" y="1742533"/>
            <a:ext cx="3449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Oligodendrocyte</a:t>
            </a:r>
            <a:endParaRPr lang="hu-HU" sz="2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one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cell-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multiple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axon</a:t>
            </a:r>
            <a:endParaRPr lang="hu-HU" sz="2400" dirty="0">
              <a:latin typeface="Cambria" panose="020405030504060302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831776" y="1775276"/>
            <a:ext cx="2830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Schwan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cell</a:t>
            </a:r>
            <a:endParaRPr lang="hu-HU" sz="2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one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cell-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one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axon</a:t>
            </a:r>
            <a:endParaRPr lang="hu-HU" sz="2400" dirty="0">
              <a:latin typeface="Cambria" panose="020405030504060302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543043" y="238678"/>
            <a:ext cx="3170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err="1">
                <a:latin typeface="Cambria" panose="02040503050406030204" pitchFamily="18" charset="0"/>
              </a:rPr>
              <a:t>Myelin</a:t>
            </a:r>
            <a:r>
              <a:rPr lang="hu-HU" sz="3600" b="1" dirty="0">
                <a:latin typeface="Cambria" panose="02040503050406030204" pitchFamily="18" charset="0"/>
              </a:rPr>
              <a:t> </a:t>
            </a:r>
            <a:r>
              <a:rPr lang="hu-HU" sz="3600" b="1" dirty="0" err="1">
                <a:latin typeface="Cambria" panose="02040503050406030204" pitchFamily="18" charset="0"/>
              </a:rPr>
              <a:t>Sheath</a:t>
            </a:r>
            <a:endParaRPr lang="hu-HU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1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694" y="861790"/>
            <a:ext cx="4207856" cy="577734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200923" y="-36191"/>
            <a:ext cx="2669807" cy="461528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458901" y="189059"/>
            <a:ext cx="3190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Node</a:t>
            </a:r>
            <a:r>
              <a:rPr lang="hu-HU" sz="3200" b="1" dirty="0">
                <a:latin typeface="Cambria" panose="02040503050406030204" pitchFamily="18" charset="0"/>
              </a:rPr>
              <a:t> of </a:t>
            </a:r>
            <a:r>
              <a:rPr lang="hu-HU" sz="3200" b="1" dirty="0" err="1">
                <a:latin typeface="Cambria" panose="02040503050406030204" pitchFamily="18" charset="0"/>
              </a:rPr>
              <a:t>Ranvier</a:t>
            </a:r>
            <a:endParaRPr lang="hu-HU" sz="3200" b="1" dirty="0">
              <a:latin typeface="Cambria" panose="02040503050406030204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2AF215B-C5B6-4D80-9DF9-D5A4124B9D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85" y="3912488"/>
            <a:ext cx="4322291" cy="260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33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6457686" y="2436413"/>
            <a:ext cx="3434459" cy="40118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4861481" y="167425"/>
            <a:ext cx="2529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err="1">
                <a:latin typeface="Cambria" panose="02040503050406030204" pitchFamily="18" charset="0"/>
              </a:rPr>
              <a:t>Nerve</a:t>
            </a:r>
            <a:r>
              <a:rPr lang="hu-HU" sz="3200" b="1" dirty="0">
                <a:latin typeface="Cambria" panose="02040503050406030204" pitchFamily="18" charset="0"/>
              </a:rPr>
              <a:t> </a:t>
            </a:r>
            <a:r>
              <a:rPr lang="hu-HU" sz="3200" b="1" dirty="0" err="1">
                <a:latin typeface="Cambria" panose="02040503050406030204" pitchFamily="18" charset="0"/>
              </a:rPr>
              <a:t>Fiber</a:t>
            </a:r>
            <a:endParaRPr lang="hu-HU" sz="3200" b="1" dirty="0">
              <a:latin typeface="Cambria" panose="020405030504060302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78130" y="811370"/>
            <a:ext cx="11910951" cy="1504318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917048" y="571399"/>
            <a:ext cx="72872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Structural</a:t>
            </a:r>
            <a:r>
              <a:rPr lang="hu-HU" sz="2400" dirty="0">
                <a:latin typeface="Cambria" panose="02040503050406030204" pitchFamily="18" charset="0"/>
              </a:rPr>
              <a:t> and </a:t>
            </a:r>
            <a:r>
              <a:rPr lang="hu-HU" sz="2400" dirty="0" err="1">
                <a:latin typeface="Cambria" panose="02040503050406030204" pitchFamily="18" charset="0"/>
              </a:rPr>
              <a:t>functional</a:t>
            </a:r>
            <a:r>
              <a:rPr lang="hu-HU" sz="2400" dirty="0">
                <a:latin typeface="Cambria" panose="02040503050406030204" pitchFamily="18" charset="0"/>
              </a:rPr>
              <a:t> unit of </a:t>
            </a:r>
            <a:r>
              <a:rPr lang="hu-HU" sz="2400" dirty="0" err="1">
                <a:latin typeface="Cambria" panose="02040503050406030204" pitchFamily="18" charset="0"/>
              </a:rPr>
              <a:t>the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nervous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system</a:t>
            </a:r>
            <a:endParaRPr lang="hu-HU" sz="2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Cambria" panose="02040503050406030204" pitchFamily="18" charset="0"/>
              </a:rPr>
              <a:t>Classic </a:t>
            </a:r>
            <a:r>
              <a:rPr lang="hu-HU" sz="2400" dirty="0" err="1">
                <a:latin typeface="Cambria" panose="02040503050406030204" pitchFamily="18" charset="0"/>
              </a:rPr>
              <a:t>definition</a:t>
            </a:r>
            <a:r>
              <a:rPr lang="hu-HU" sz="2400" dirty="0">
                <a:latin typeface="Cambria" panose="02040503050406030204" pitchFamily="18" charset="0"/>
              </a:rPr>
              <a:t>: </a:t>
            </a:r>
            <a:r>
              <a:rPr lang="hu-HU" sz="2400" dirty="0" err="1">
                <a:latin typeface="Cambria" panose="02040503050406030204" pitchFamily="18" charset="0"/>
              </a:rPr>
              <a:t>axon</a:t>
            </a:r>
            <a:r>
              <a:rPr lang="hu-HU" sz="2400" dirty="0">
                <a:latin typeface="Cambria" panose="02040503050406030204" pitchFamily="18" charset="0"/>
              </a:rPr>
              <a:t> + </a:t>
            </a:r>
            <a:r>
              <a:rPr lang="hu-HU" sz="2400" dirty="0" err="1">
                <a:latin typeface="Cambria" panose="02040503050406030204" pitchFamily="18" charset="0"/>
              </a:rPr>
              <a:t>mielin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sheath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Problem</a:t>
            </a:r>
            <a:r>
              <a:rPr lang="hu-HU" sz="2400" dirty="0">
                <a:latin typeface="Cambria" panose="02040503050406030204" pitchFamily="18" charset="0"/>
              </a:rPr>
              <a:t>: </a:t>
            </a:r>
            <a:r>
              <a:rPr lang="hu-HU" sz="2400" dirty="0" err="1">
                <a:latin typeface="Cambria" panose="02040503050406030204" pitchFamily="18" charset="0"/>
              </a:rPr>
              <a:t>there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are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unmielinated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fibers</a:t>
            </a:r>
            <a:endParaRPr lang="hu-HU" sz="2400" dirty="0">
              <a:latin typeface="Cambria" panose="02040503050406030204" pitchFamily="18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/>
          <a:srcRect l="33506" t="24242" r="35422" b="3376"/>
          <a:stretch/>
        </p:blipFill>
        <p:spPr>
          <a:xfrm>
            <a:off x="2615428" y="2436413"/>
            <a:ext cx="3061703" cy="401188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50" y="2598437"/>
            <a:ext cx="3220993" cy="368784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9" t="64671" r="48308"/>
          <a:stretch/>
        </p:blipFill>
        <p:spPr>
          <a:xfrm>
            <a:off x="510639" y="3550722"/>
            <a:ext cx="1888177" cy="1989614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5" t="12176" r="34539" b="42744"/>
          <a:stretch/>
        </p:blipFill>
        <p:spPr>
          <a:xfrm>
            <a:off x="10105612" y="3550722"/>
            <a:ext cx="1769713" cy="202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82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01600" y="0"/>
            <a:ext cx="11963399" cy="3632200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740941"/>
              </p:ext>
            </p:extLst>
          </p:nvPr>
        </p:nvGraphicFramePr>
        <p:xfrm>
          <a:off x="374647" y="45186"/>
          <a:ext cx="11442706" cy="3367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595">
                  <a:extLst>
                    <a:ext uri="{9D8B030D-6E8A-4147-A177-3AD203B41FA5}">
                      <a16:colId xmlns:a16="http://schemas.microsoft.com/office/drawing/2014/main" val="1106828172"/>
                    </a:ext>
                  </a:extLst>
                </a:gridCol>
                <a:gridCol w="1284595">
                  <a:extLst>
                    <a:ext uri="{9D8B030D-6E8A-4147-A177-3AD203B41FA5}">
                      <a16:colId xmlns:a16="http://schemas.microsoft.com/office/drawing/2014/main" val="3834349543"/>
                    </a:ext>
                  </a:extLst>
                </a:gridCol>
                <a:gridCol w="990532">
                  <a:extLst>
                    <a:ext uri="{9D8B030D-6E8A-4147-A177-3AD203B41FA5}">
                      <a16:colId xmlns:a16="http://schemas.microsoft.com/office/drawing/2014/main" val="2553343492"/>
                    </a:ext>
                  </a:extLst>
                </a:gridCol>
                <a:gridCol w="990532">
                  <a:extLst>
                    <a:ext uri="{9D8B030D-6E8A-4147-A177-3AD203B41FA5}">
                      <a16:colId xmlns:a16="http://schemas.microsoft.com/office/drawing/2014/main" val="1116469001"/>
                    </a:ext>
                  </a:extLst>
                </a:gridCol>
                <a:gridCol w="2992230">
                  <a:extLst>
                    <a:ext uri="{9D8B030D-6E8A-4147-A177-3AD203B41FA5}">
                      <a16:colId xmlns:a16="http://schemas.microsoft.com/office/drawing/2014/main" val="2387747495"/>
                    </a:ext>
                  </a:extLst>
                </a:gridCol>
                <a:gridCol w="1423891">
                  <a:extLst>
                    <a:ext uri="{9D8B030D-6E8A-4147-A177-3AD203B41FA5}">
                      <a16:colId xmlns:a16="http://schemas.microsoft.com/office/drawing/2014/main" val="2785326660"/>
                    </a:ext>
                  </a:extLst>
                </a:gridCol>
                <a:gridCol w="2476331">
                  <a:extLst>
                    <a:ext uri="{9D8B030D-6E8A-4147-A177-3AD203B41FA5}">
                      <a16:colId xmlns:a16="http://schemas.microsoft.com/office/drawing/2014/main" val="2923195533"/>
                    </a:ext>
                  </a:extLst>
                </a:gridCol>
              </a:tblGrid>
              <a:tr h="343335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Numeric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Erlanger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&amp;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Gasser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Funktion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Diameter</a:t>
                      </a:r>
                      <a:endParaRPr lang="hu-HU" sz="200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(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ɰm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)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Conduction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velocity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(m/s)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336243"/>
                  </a:ext>
                </a:extLst>
              </a:tr>
              <a:tr h="60294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hu-HU" sz="18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mielinated</a:t>
                      </a:r>
                      <a:endParaRPr lang="hu-HU" sz="18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Ia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Ib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A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α</a:t>
                      </a:r>
                      <a:endParaRPr lang="el-GR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proprioception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somatomotor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12-20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70-120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457680"/>
                  </a:ext>
                </a:extLst>
              </a:tr>
              <a:tr h="40403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II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β</a:t>
                      </a:r>
                      <a:endParaRPr lang="el-GR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touch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pressure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5-12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30-70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09401"/>
                  </a:ext>
                </a:extLst>
              </a:tr>
              <a:tr h="20512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γ</a:t>
                      </a:r>
                      <a:endParaRPr lang="el-GR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Muscle</a:t>
                      </a:r>
                      <a:r>
                        <a:rPr lang="hu-HU" sz="2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hu-HU" sz="20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spindle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3-6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15-30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146081"/>
                  </a:ext>
                </a:extLst>
              </a:tr>
              <a:tr h="40403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III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δ</a:t>
                      </a:r>
                      <a:endParaRPr lang="el-GR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Pain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temperature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touch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2-5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12-30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362542"/>
                  </a:ext>
                </a:extLst>
              </a:tr>
              <a:tr h="40403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B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Preganglionic</a:t>
                      </a:r>
                      <a:r>
                        <a:rPr lang="hu-HU" sz="2000" u="none" strike="noStrike" baseline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hu-HU" sz="200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fibers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&lt;3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3-15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568268"/>
                  </a:ext>
                </a:extLst>
              </a:tr>
              <a:tr h="602949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unmielinated</a:t>
                      </a:r>
                      <a:endParaRPr lang="hu-HU" sz="16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IV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C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Postganglionic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fibers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0,3-1,3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0,5-2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189472"/>
                  </a:ext>
                </a:extLst>
              </a:tr>
            </a:tbl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r="48799"/>
          <a:stretch/>
        </p:blipFill>
        <p:spPr>
          <a:xfrm>
            <a:off x="947155" y="3631074"/>
            <a:ext cx="2992395" cy="32004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585" y="3631074"/>
            <a:ext cx="2975428" cy="32001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19675" t="38269" r="53150" b="17922"/>
          <a:stretch/>
        </p:blipFill>
        <p:spPr>
          <a:xfrm>
            <a:off x="8371326" y="3657848"/>
            <a:ext cx="3051958" cy="32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89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98967" y="440862"/>
            <a:ext cx="4310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Structure</a:t>
            </a:r>
            <a:r>
              <a:rPr lang="hu-HU" sz="3200" b="1" dirty="0">
                <a:latin typeface="Georgia" panose="02040502050405020303" pitchFamily="18" charset="0"/>
              </a:rPr>
              <a:t> of </a:t>
            </a:r>
            <a:r>
              <a:rPr lang="hu-HU" sz="3200" b="1" dirty="0" err="1">
                <a:latin typeface="Georgia" panose="02040502050405020303" pitchFamily="18" charset="0"/>
              </a:rPr>
              <a:t>Nerves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67" y="1662546"/>
            <a:ext cx="6103045" cy="490897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503" y="368287"/>
            <a:ext cx="3862548" cy="289691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/>
          <a:srcRect l="6913" t="3105" r="6382" b="16455"/>
          <a:stretch/>
        </p:blipFill>
        <p:spPr>
          <a:xfrm>
            <a:off x="7963503" y="3521339"/>
            <a:ext cx="3878155" cy="316303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096000" y="2425006"/>
            <a:ext cx="8391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axon</a:t>
            </a:r>
            <a:endParaRPr lang="hu-H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86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828612" y="2074783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latin typeface="Georgia" panose="02040502050405020303" pitchFamily="18" charset="0"/>
              </a:rPr>
              <a:t>CNS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978908" y="2074782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latin typeface="Georgia" panose="02040502050405020303" pitchFamily="18" charset="0"/>
              </a:rPr>
              <a:t>PNS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532325" y="3429276"/>
            <a:ext cx="1980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Georgia" panose="02040502050405020303" pitchFamily="18" charset="0"/>
              </a:rPr>
              <a:t>brain</a:t>
            </a:r>
            <a:endParaRPr lang="hu-HU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Georgia" panose="02040502050405020303" pitchFamily="18" charset="0"/>
              </a:rPr>
              <a:t>spinal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cord</a:t>
            </a:r>
            <a:endParaRPr lang="hu-HU" sz="2400" dirty="0">
              <a:latin typeface="Georgia" panose="02040502050405020303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958171" y="3366934"/>
            <a:ext cx="1457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Georgia" panose="02040502050405020303" pitchFamily="18" charset="0"/>
              </a:rPr>
              <a:t>nerves</a:t>
            </a:r>
            <a:endParaRPr lang="hu-HU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Georgia" panose="02040502050405020303" pitchFamily="18" charset="0"/>
              </a:rPr>
              <a:t>ganglia</a:t>
            </a:r>
            <a:endParaRPr lang="hu-HU" sz="2400" dirty="0">
              <a:latin typeface="Georgia" panose="02040502050405020303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83" y="4739"/>
            <a:ext cx="3067433" cy="685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360463" y="2967335"/>
            <a:ext cx="171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>
                <a:latin typeface="Georgia" panose="02040502050405020303" pitchFamily="18" charset="0"/>
              </a:rPr>
              <a:t>CNS </a:t>
            </a:r>
          </a:p>
        </p:txBody>
      </p:sp>
    </p:spTree>
    <p:extLst>
      <p:ext uri="{BB962C8B-B14F-4D97-AF65-F5344CB8AC3E}">
        <p14:creationId xmlns:p14="http://schemas.microsoft.com/office/powerpoint/2010/main" val="540864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/>
          <a:srcRect l="19675" t="20781" r="42435" b="43686"/>
          <a:stretch/>
        </p:blipFill>
        <p:spPr>
          <a:xfrm>
            <a:off x="793064" y="401810"/>
            <a:ext cx="5162796" cy="2723527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3"/>
          <a:srcRect l="19484" t="64610" r="51911" b="-143"/>
          <a:stretch/>
        </p:blipFill>
        <p:spPr>
          <a:xfrm>
            <a:off x="793064" y="3429000"/>
            <a:ext cx="5162796" cy="322795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4"/>
          <a:srcRect l="29328" t="17313" r="46045"/>
          <a:stretch/>
        </p:blipFill>
        <p:spPr>
          <a:xfrm>
            <a:off x="7233312" y="401810"/>
            <a:ext cx="3343703" cy="63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37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34851" y="540913"/>
            <a:ext cx="11500834" cy="5756856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903504" y="1311201"/>
            <a:ext cx="10378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latin typeface="Georgia" panose="02040502050405020303" pitchFamily="18" charset="0"/>
              </a:rPr>
              <a:t>Harmonizes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the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processes</a:t>
            </a:r>
            <a:r>
              <a:rPr lang="hu-HU" sz="2400" dirty="0">
                <a:latin typeface="Georgia" panose="02040502050405020303" pitchFamily="18" charset="0"/>
              </a:rPr>
              <a:t> of </a:t>
            </a:r>
            <a:r>
              <a:rPr lang="hu-HU" sz="2400" dirty="0" err="1">
                <a:latin typeface="Georgia" panose="02040502050405020303" pitchFamily="18" charset="0"/>
              </a:rPr>
              <a:t>the</a:t>
            </a:r>
            <a:r>
              <a:rPr lang="hu-HU" sz="2400" dirty="0">
                <a:latin typeface="Georgia" panose="02040502050405020303" pitchFamily="18" charset="0"/>
              </a:rPr>
              <a:t> body </a:t>
            </a:r>
            <a:r>
              <a:rPr lang="hu-HU" sz="2400" dirty="0" err="1">
                <a:latin typeface="Georgia" panose="02040502050405020303" pitchFamily="18" charset="0"/>
              </a:rPr>
              <a:t>in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order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to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maintain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its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homeostasis</a:t>
            </a:r>
            <a:r>
              <a:rPr lang="hu-HU" sz="24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64735" y="2452007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Somatic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55553" y="2463882"/>
            <a:ext cx="2568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Autonomous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161911" y="3322751"/>
            <a:ext cx="4161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>
                <a:latin typeface="Georgia" panose="02040502050405020303" pitchFamily="18" charset="0"/>
              </a:rPr>
              <a:t>Serves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communication</a:t>
            </a:r>
            <a:r>
              <a:rPr lang="hu-HU" sz="2000" dirty="0">
                <a:latin typeface="Georgia" panose="02040502050405020303" pitchFamily="18" charset="0"/>
              </a:rPr>
              <a:t> of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organism</a:t>
            </a:r>
            <a:r>
              <a:rPr lang="hu-HU" sz="2000" dirty="0">
                <a:latin typeface="Georgia" panose="02040502050405020303" pitchFamily="18" charset="0"/>
              </a:rPr>
              <a:t> and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outside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world</a:t>
            </a:r>
            <a:r>
              <a:rPr lang="hu-HU" sz="20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799208" y="3322750"/>
            <a:ext cx="3992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>
                <a:latin typeface="Georgia" panose="02040502050405020303" pitchFamily="18" charset="0"/>
              </a:rPr>
              <a:t>Serves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internal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communication</a:t>
            </a:r>
            <a:r>
              <a:rPr lang="hu-HU" sz="2000" dirty="0">
                <a:latin typeface="Georgia" panose="02040502050405020303" pitchFamily="18" charset="0"/>
              </a:rPr>
              <a:t> of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organism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844968" y="5076783"/>
            <a:ext cx="6551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latin typeface="Georgia" panose="02040502050405020303" pitchFamily="18" charset="0"/>
              </a:rPr>
              <a:t>Both </a:t>
            </a:r>
            <a:r>
              <a:rPr lang="hu-HU" sz="2000" dirty="0" err="1">
                <a:latin typeface="Georgia" panose="02040502050405020303" pitchFamily="18" charset="0"/>
              </a:rPr>
              <a:t>consist</a:t>
            </a:r>
            <a:r>
              <a:rPr lang="hu-HU" sz="2000" dirty="0">
                <a:latin typeface="Georgia" panose="02040502050405020303" pitchFamily="18" charset="0"/>
              </a:rPr>
              <a:t> a </a:t>
            </a:r>
            <a:r>
              <a:rPr lang="hu-HU" sz="2000" dirty="0" err="1">
                <a:latin typeface="Georgia" panose="02040502050405020303" pitchFamily="18" charset="0"/>
              </a:rPr>
              <a:t>central</a:t>
            </a:r>
            <a:r>
              <a:rPr lang="hu-HU" sz="2000" dirty="0">
                <a:latin typeface="Georgia" panose="02040502050405020303" pitchFamily="18" charset="0"/>
              </a:rPr>
              <a:t> (</a:t>
            </a:r>
            <a:r>
              <a:rPr lang="hu-HU" sz="2000" dirty="0" err="1">
                <a:latin typeface="Georgia" panose="02040502050405020303" pitchFamily="18" charset="0"/>
              </a:rPr>
              <a:t>CNS</a:t>
            </a:r>
            <a:r>
              <a:rPr lang="hu-HU" sz="2000" dirty="0">
                <a:latin typeface="Georgia" panose="02040502050405020303" pitchFamily="18" charset="0"/>
              </a:rPr>
              <a:t>) and </a:t>
            </a:r>
            <a:r>
              <a:rPr lang="hu-HU" sz="2000" dirty="0" err="1">
                <a:latin typeface="Georgia" panose="02040502050405020303" pitchFamily="18" charset="0"/>
              </a:rPr>
              <a:t>peripherial</a:t>
            </a:r>
            <a:r>
              <a:rPr lang="hu-HU" sz="2000" dirty="0">
                <a:latin typeface="Georgia" panose="02040502050405020303" pitchFamily="18" charset="0"/>
              </a:rPr>
              <a:t> (</a:t>
            </a:r>
            <a:r>
              <a:rPr lang="hu-HU" sz="2000" dirty="0" err="1">
                <a:latin typeface="Georgia" panose="02040502050405020303" pitchFamily="18" charset="0"/>
              </a:rPr>
              <a:t>PNS</a:t>
            </a:r>
            <a:r>
              <a:rPr lang="hu-HU" sz="2000" dirty="0">
                <a:latin typeface="Georgia" panose="02040502050405020303" pitchFamily="18" charset="0"/>
              </a:rPr>
              <a:t>) part.</a:t>
            </a:r>
          </a:p>
        </p:txBody>
      </p:sp>
    </p:spTree>
    <p:extLst>
      <p:ext uri="{BB962C8B-B14F-4D97-AF65-F5344CB8AC3E}">
        <p14:creationId xmlns:p14="http://schemas.microsoft.com/office/powerpoint/2010/main" val="2792895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23084" t="12987" r="41072" b="37489"/>
          <a:stretch/>
        </p:blipFill>
        <p:spPr>
          <a:xfrm>
            <a:off x="309350" y="172935"/>
            <a:ext cx="5600131" cy="311308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3422" r="11278" b="61789"/>
          <a:stretch/>
        </p:blipFill>
        <p:spPr>
          <a:xfrm>
            <a:off x="1196454" y="3357511"/>
            <a:ext cx="2151003" cy="324605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" t="37652" r="7483"/>
          <a:stretch/>
        </p:blipFill>
        <p:spPr>
          <a:xfrm>
            <a:off x="4039949" y="2614849"/>
            <a:ext cx="1667038" cy="40602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73" y="1174789"/>
            <a:ext cx="5070420" cy="436544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0433442" y="750626"/>
            <a:ext cx="1845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Telencephalon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407021" y="172935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Diencephalon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909481" y="4994186"/>
            <a:ext cx="149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Cerebellum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096000" y="750625"/>
            <a:ext cx="1960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Mesencephalon</a:t>
            </a:r>
            <a:endParaRPr lang="hu-HU" sz="2000" dirty="0">
              <a:latin typeface="Georgia" panose="02040502050405020303" pitchFamily="18" charset="0"/>
            </a:endParaRPr>
          </a:p>
          <a:p>
            <a:r>
              <a:rPr lang="hu-HU" sz="2000" dirty="0">
                <a:latin typeface="Georgia" panose="02040502050405020303" pitchFamily="18" charset="0"/>
              </a:rPr>
              <a:t>(</a:t>
            </a:r>
            <a:r>
              <a:rPr lang="hu-HU" sz="2000" dirty="0" err="1">
                <a:latin typeface="Georgia" panose="02040502050405020303" pitchFamily="18" charset="0"/>
              </a:rPr>
              <a:t>midbrain</a:t>
            </a:r>
            <a:r>
              <a:rPr lang="hu-HU" sz="2000" dirty="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0841346" y="5895755"/>
            <a:ext cx="742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Pons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649815" y="6029049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Medulla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oblongata</a:t>
            </a:r>
            <a:endParaRPr lang="hu-HU" sz="2000" dirty="0">
              <a:latin typeface="Georgia" panose="02040502050405020303" pitchFamily="18" charset="0"/>
            </a:endParaRPr>
          </a:p>
        </p:txBody>
      </p:sp>
      <p:cxnSp>
        <p:nvCxnSpPr>
          <p:cNvPr id="14" name="Egyenes összekötő nyíllal 13"/>
          <p:cNvCxnSpPr>
            <a:stCxn id="7" idx="2"/>
          </p:cNvCxnSpPr>
          <p:nvPr/>
        </p:nvCxnSpPr>
        <p:spPr>
          <a:xfrm flipH="1">
            <a:off x="9822142" y="1150736"/>
            <a:ext cx="1533989" cy="10602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>
            <a:cxnSpLocks/>
            <a:stCxn id="8" idx="2"/>
          </p:cNvCxnSpPr>
          <p:nvPr/>
        </p:nvCxnSpPr>
        <p:spPr>
          <a:xfrm flipH="1">
            <a:off x="8648932" y="573045"/>
            <a:ext cx="636695" cy="22226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cxnSpLocks/>
            <a:stCxn id="10" idx="2"/>
          </p:cNvCxnSpPr>
          <p:nvPr/>
        </p:nvCxnSpPr>
        <p:spPr>
          <a:xfrm>
            <a:off x="7076397" y="1458511"/>
            <a:ext cx="1522969" cy="19219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cxnSpLocks/>
            <a:stCxn id="11" idx="1"/>
          </p:cNvCxnSpPr>
          <p:nvPr/>
        </p:nvCxnSpPr>
        <p:spPr>
          <a:xfrm flipH="1" flipV="1">
            <a:off x="8768636" y="3875585"/>
            <a:ext cx="2072710" cy="22202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>
            <a:cxnSpLocks/>
            <a:stCxn id="12" idx="0"/>
          </p:cNvCxnSpPr>
          <p:nvPr/>
        </p:nvCxnSpPr>
        <p:spPr>
          <a:xfrm flipH="1" flipV="1">
            <a:off x="8599366" y="4525255"/>
            <a:ext cx="202367" cy="15037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>
            <a:cxnSpLocks/>
            <a:stCxn id="9" idx="0"/>
          </p:cNvCxnSpPr>
          <p:nvPr/>
        </p:nvCxnSpPr>
        <p:spPr>
          <a:xfrm flipV="1">
            <a:off x="6655038" y="4056324"/>
            <a:ext cx="1087394" cy="9378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639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465910" y="155973"/>
            <a:ext cx="3289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Telencephalon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t="12308" b="7207"/>
          <a:stretch/>
        </p:blipFill>
        <p:spPr>
          <a:xfrm>
            <a:off x="297843" y="830807"/>
            <a:ext cx="9194308" cy="51963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0261" t="35026" r="40112" b="15422"/>
          <a:stretch/>
        </p:blipFill>
        <p:spPr>
          <a:xfrm>
            <a:off x="7765576" y="3744498"/>
            <a:ext cx="4426424" cy="311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79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" y="144768"/>
            <a:ext cx="5685791" cy="328423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" y="3429000"/>
            <a:ext cx="5689537" cy="33193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0740" t="17617" r="11161" b="17286"/>
          <a:stretch/>
        </p:blipFill>
        <p:spPr>
          <a:xfrm>
            <a:off x="6310647" y="930498"/>
            <a:ext cx="5574749" cy="4997003"/>
          </a:xfrm>
          <a:prstGeom prst="rect">
            <a:avLst/>
          </a:prstGeom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EA2A0F5F-9DB2-45D7-ACFA-ACF79A3067DE}"/>
              </a:ext>
            </a:extLst>
          </p:cNvPr>
          <p:cNvSpPr/>
          <p:nvPr/>
        </p:nvSpPr>
        <p:spPr>
          <a:xfrm>
            <a:off x="3163329" y="1433384"/>
            <a:ext cx="827903" cy="691978"/>
          </a:xfrm>
          <a:prstGeom prst="ellipse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1.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780E805-2681-489A-A4F6-F4AD5684D3CA}"/>
              </a:ext>
            </a:extLst>
          </p:cNvPr>
          <p:cNvSpPr txBox="1"/>
          <p:nvPr/>
        </p:nvSpPr>
        <p:spPr>
          <a:xfrm>
            <a:off x="1917700" y="1940696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88568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42" y="1135457"/>
            <a:ext cx="5285433" cy="528543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542662" y="24565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Hippocampus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206" y="4078504"/>
            <a:ext cx="3905330" cy="269620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2315" r="2527" b="15810"/>
          <a:stretch/>
        </p:blipFill>
        <p:spPr>
          <a:xfrm>
            <a:off x="1172206" y="836525"/>
            <a:ext cx="3831874" cy="31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9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6" y="1834681"/>
            <a:ext cx="5697771" cy="448938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927154" y="200685"/>
            <a:ext cx="23711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Allocortex</a:t>
            </a:r>
            <a:endParaRPr lang="hu-HU" sz="3200" b="1" dirty="0">
              <a:latin typeface="Georgia" panose="02040502050405020303" pitchFamily="18" charset="0"/>
            </a:endParaRPr>
          </a:p>
          <a:p>
            <a:endParaRPr lang="hu-HU" sz="3200" b="1" dirty="0">
              <a:latin typeface="Georgia" panose="02040502050405020303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157539" y="819398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Paleocortex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Archicortex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Periarchicortex</a:t>
            </a: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8" t="68380" r="28796"/>
          <a:stretch/>
        </p:blipFill>
        <p:spPr>
          <a:xfrm>
            <a:off x="6212155" y="1834681"/>
            <a:ext cx="5821188" cy="44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61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84954" y="169044"/>
            <a:ext cx="6822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Histology</a:t>
            </a:r>
            <a:r>
              <a:rPr lang="hu-HU" sz="3200" b="1" dirty="0">
                <a:latin typeface="Georgia" panose="02040502050405020303" pitchFamily="18" charset="0"/>
              </a:rPr>
              <a:t> of </a:t>
            </a:r>
            <a:r>
              <a:rPr lang="hu-HU" sz="3200" b="1" dirty="0" err="1">
                <a:latin typeface="Georgia" panose="02040502050405020303" pitchFamily="18" charset="0"/>
              </a:rPr>
              <a:t>the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cerebral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cortex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57" y="1778558"/>
            <a:ext cx="5282335" cy="446649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557" y="1791675"/>
            <a:ext cx="5344048" cy="4453374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902698" y="973343"/>
            <a:ext cx="44069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Neocortex</a:t>
            </a:r>
            <a:r>
              <a:rPr lang="hu-HU" sz="2200" dirty="0">
                <a:latin typeface="Georgia" panose="02040502050405020303" pitchFamily="18" charset="0"/>
              </a:rPr>
              <a:t>/ </a:t>
            </a:r>
            <a:r>
              <a:rPr lang="hu-HU" sz="2200" dirty="0" err="1">
                <a:latin typeface="Georgia" panose="02040502050405020303" pitchFamily="18" charset="0"/>
              </a:rPr>
              <a:t>isocortex</a:t>
            </a:r>
            <a:r>
              <a:rPr lang="hu-HU" sz="2200" dirty="0">
                <a:latin typeface="Georgia" panose="02040502050405020303" pitchFamily="18" charset="0"/>
              </a:rPr>
              <a:t>/ </a:t>
            </a:r>
            <a:r>
              <a:rPr lang="hu-HU" sz="2200" dirty="0" err="1">
                <a:latin typeface="Georgia" panose="02040502050405020303" pitchFamily="18" charset="0"/>
              </a:rPr>
              <a:t>neopallium</a:t>
            </a:r>
            <a:endParaRPr lang="hu-HU" sz="2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66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10" y="3290970"/>
            <a:ext cx="3841097" cy="337108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25298" t="69652" r="54329" b="2288"/>
          <a:stretch/>
        </p:blipFill>
        <p:spPr>
          <a:xfrm>
            <a:off x="196490" y="814671"/>
            <a:ext cx="2774351" cy="223479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595348" y="210032"/>
            <a:ext cx="2977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Georgia" panose="02040502050405020303" pitchFamily="18" charset="0"/>
              </a:rPr>
              <a:t>Basal </a:t>
            </a:r>
            <a:r>
              <a:rPr lang="hu-HU" sz="3200" b="1" dirty="0" err="1">
                <a:latin typeface="Georgia" panose="02040502050405020303" pitchFamily="18" charset="0"/>
              </a:rPr>
              <a:t>ganglia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50" y="814671"/>
            <a:ext cx="3017450" cy="2265452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32" y="1075167"/>
            <a:ext cx="5285433" cy="52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71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58772" y="172977"/>
            <a:ext cx="59282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Fibers</a:t>
            </a:r>
            <a:r>
              <a:rPr lang="hu-HU" sz="3200" b="1" dirty="0">
                <a:latin typeface="Georgia" panose="02040502050405020303" pitchFamily="18" charset="0"/>
              </a:rPr>
              <a:t> of </a:t>
            </a:r>
            <a:r>
              <a:rPr lang="hu-HU" sz="3200" b="1" dirty="0" err="1">
                <a:latin typeface="Georgia" panose="02040502050405020303" pitchFamily="18" charset="0"/>
              </a:rPr>
              <a:t>the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telencephalon</a:t>
            </a:r>
            <a:endParaRPr lang="hu-HU" sz="3200" b="1" dirty="0">
              <a:latin typeface="Georgia" panose="02040502050405020303" pitchFamily="18" charset="0"/>
            </a:endParaRPr>
          </a:p>
          <a:p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DF57D64-A934-4D31-A8E3-F0F2DF7F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3363" r="10193" b="8687"/>
          <a:stretch/>
        </p:blipFill>
        <p:spPr>
          <a:xfrm>
            <a:off x="2336247" y="1046223"/>
            <a:ext cx="7282833" cy="534572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4258" r="4258"/>
          <a:stretch/>
        </p:blipFill>
        <p:spPr>
          <a:xfrm>
            <a:off x="9555808" y="4792726"/>
            <a:ext cx="2514600" cy="189764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0" y="172977"/>
            <a:ext cx="2649479" cy="201239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4DD40AE-EFD1-40F5-A3B6-CC116747B0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t="1591" r="49648" b="27541"/>
          <a:stretch/>
        </p:blipFill>
        <p:spPr>
          <a:xfrm>
            <a:off x="166768" y="2265354"/>
            <a:ext cx="2083593" cy="244788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D1C3245-928A-4E62-ACC7-B0837949C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8" y="4794644"/>
            <a:ext cx="2266504" cy="199040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5E3417A-34E3-4390-A630-606DFF9DA5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36" b="68204"/>
          <a:stretch/>
        </p:blipFill>
        <p:spPr>
          <a:xfrm>
            <a:off x="9621991" y="126174"/>
            <a:ext cx="2395708" cy="2248042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988C9C4-4E5F-4973-BA62-4469A2590A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2" t="66996" r="33242" b="369"/>
          <a:stretch/>
        </p:blipFill>
        <p:spPr>
          <a:xfrm>
            <a:off x="9631113" y="2490498"/>
            <a:ext cx="2395708" cy="21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05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15080" y="226103"/>
            <a:ext cx="5967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err="1">
                <a:latin typeface="Cambria" panose="02040503050406030204" pitchFamily="18" charset="0"/>
              </a:rPr>
              <a:t>Brainstem</a:t>
            </a:r>
            <a:r>
              <a:rPr lang="hu-HU" sz="3200" b="1" dirty="0">
                <a:latin typeface="Cambria" panose="02040503050406030204" pitchFamily="18" charset="0"/>
              </a:rPr>
              <a:t> (</a:t>
            </a:r>
            <a:r>
              <a:rPr lang="hu-HU" sz="3200" b="1" dirty="0" err="1">
                <a:latin typeface="Cambria" panose="02040503050406030204" pitchFamily="18" charset="0"/>
              </a:rPr>
              <a:t>truncus</a:t>
            </a:r>
            <a:r>
              <a:rPr lang="hu-HU" sz="3200" b="1" dirty="0">
                <a:latin typeface="Cambria" panose="02040503050406030204" pitchFamily="18" charset="0"/>
              </a:rPr>
              <a:t> </a:t>
            </a:r>
            <a:r>
              <a:rPr lang="hu-HU" sz="3200" b="1" dirty="0" err="1">
                <a:latin typeface="Cambria" panose="02040503050406030204" pitchFamily="18" charset="0"/>
              </a:rPr>
              <a:t>encephali</a:t>
            </a:r>
            <a:r>
              <a:rPr lang="hu-HU" sz="3200" b="1" dirty="0">
                <a:latin typeface="Cambria" panose="02040503050406030204" pitchFamily="18" charset="0"/>
              </a:rPr>
              <a:t>)</a:t>
            </a:r>
          </a:p>
        </p:txBody>
      </p:sp>
      <p:graphicFrame>
        <p:nvGraphicFramePr>
          <p:cNvPr id="8" name="Objektum 7">
            <a:extLst>
              <a:ext uri="{FF2B5EF4-FFF2-40B4-BE49-F238E27FC236}">
                <a16:creationId xmlns:a16="http://schemas.microsoft.com/office/drawing/2014/main" id="{4EA07B38-56EF-4709-9C9F-2ACBBD4381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9943" y="1146218"/>
          <a:ext cx="9412113" cy="5291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r:id="rId4" imgW="2806920" imgH="1578600" progId="">
                  <p:embed/>
                </p:oleObj>
              </mc:Choice>
              <mc:Fallback>
                <p:oleObj r:id="rId4" imgW="2806920" imgH="1578600" progId="">
                  <p:embed/>
                  <p:pic>
                    <p:nvPicPr>
                      <p:cNvPr id="8" name="Objektum 7">
                        <a:extLst>
                          <a:ext uri="{FF2B5EF4-FFF2-40B4-BE49-F238E27FC236}">
                            <a16:creationId xmlns:a16="http://schemas.microsoft.com/office/drawing/2014/main" id="{4EA07B38-56EF-4709-9C9F-2ACBBD438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89943" y="1146218"/>
                        <a:ext cx="9412113" cy="5291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zövegdoboz 10">
            <a:extLst>
              <a:ext uri="{FF2B5EF4-FFF2-40B4-BE49-F238E27FC236}">
                <a16:creationId xmlns:a16="http://schemas.microsoft.com/office/drawing/2014/main" id="{6228CCBD-D571-4F89-BC0D-5B3DDB874D99}"/>
              </a:ext>
            </a:extLst>
          </p:cNvPr>
          <p:cNvSpPr txBox="1"/>
          <p:nvPr/>
        </p:nvSpPr>
        <p:spPr>
          <a:xfrm>
            <a:off x="5271896" y="1532297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diencephalon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637A7BB-290F-4E64-847E-8BAE4368760C}"/>
              </a:ext>
            </a:extLst>
          </p:cNvPr>
          <p:cNvSpPr txBox="1"/>
          <p:nvPr/>
        </p:nvSpPr>
        <p:spPr>
          <a:xfrm>
            <a:off x="5044268" y="2657040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mesencephalon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35E960A7-B01D-4324-AC38-0C5572F60C6B}"/>
              </a:ext>
            </a:extLst>
          </p:cNvPr>
          <p:cNvSpPr txBox="1"/>
          <p:nvPr/>
        </p:nvSpPr>
        <p:spPr>
          <a:xfrm>
            <a:off x="5732915" y="365811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pons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C108E5F-0DD8-4E4F-AC97-46751217947C}"/>
              </a:ext>
            </a:extLst>
          </p:cNvPr>
          <p:cNvSpPr txBox="1"/>
          <p:nvPr/>
        </p:nvSpPr>
        <p:spPr>
          <a:xfrm>
            <a:off x="5044268" y="4956371"/>
            <a:ext cx="2170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medulla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oblongata</a:t>
            </a:r>
            <a:endParaRPr lang="hu-HU" dirty="0">
              <a:solidFill>
                <a:schemeClr val="bg1"/>
              </a:solidFill>
            </a:endParaRPr>
          </a:p>
        </p:txBody>
      </p: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A5BF0AE4-89C1-4B89-B7C5-643C46CF54B5}"/>
              </a:ext>
            </a:extLst>
          </p:cNvPr>
          <p:cNvCxnSpPr/>
          <p:nvPr/>
        </p:nvCxnSpPr>
        <p:spPr>
          <a:xfrm>
            <a:off x="6920103" y="1716963"/>
            <a:ext cx="1099432" cy="37770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3C8572BB-8806-4E89-B6F4-FAFCDC551F3B}"/>
              </a:ext>
            </a:extLst>
          </p:cNvPr>
          <p:cNvCxnSpPr>
            <a:cxnSpLocks/>
          </p:cNvCxnSpPr>
          <p:nvPr/>
        </p:nvCxnSpPr>
        <p:spPr>
          <a:xfrm flipH="1">
            <a:off x="4406900" y="1716963"/>
            <a:ext cx="864995" cy="4200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6A100C75-7E69-4622-82E6-31B0A6A8CE75}"/>
              </a:ext>
            </a:extLst>
          </p:cNvPr>
          <p:cNvCxnSpPr/>
          <p:nvPr/>
        </p:nvCxnSpPr>
        <p:spPr>
          <a:xfrm>
            <a:off x="6920103" y="2849247"/>
            <a:ext cx="1099432" cy="37770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0275596D-40CD-4DC3-8657-263793B8870A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4234936" y="2841706"/>
            <a:ext cx="80933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2A59016B-D9BA-486B-8A8E-1374230E56C4}"/>
              </a:ext>
            </a:extLst>
          </p:cNvPr>
          <p:cNvCxnSpPr>
            <a:cxnSpLocks/>
          </p:cNvCxnSpPr>
          <p:nvPr/>
        </p:nvCxnSpPr>
        <p:spPr>
          <a:xfrm>
            <a:off x="6410296" y="3824087"/>
            <a:ext cx="1374804" cy="2005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10FFD0F1-783C-4A5A-890B-A0DB96C345EC}"/>
              </a:ext>
            </a:extLst>
          </p:cNvPr>
          <p:cNvCxnSpPr>
            <a:cxnSpLocks/>
          </p:cNvCxnSpPr>
          <p:nvPr/>
        </p:nvCxnSpPr>
        <p:spPr>
          <a:xfrm flipH="1" flipV="1">
            <a:off x="4064000" y="3781783"/>
            <a:ext cx="1576549" cy="7348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B7682AE3-C40F-4A98-AFAB-6F1259DD37D4}"/>
              </a:ext>
            </a:extLst>
          </p:cNvPr>
          <p:cNvCxnSpPr/>
          <p:nvPr/>
        </p:nvCxnSpPr>
        <p:spPr>
          <a:xfrm>
            <a:off x="7164190" y="5156951"/>
            <a:ext cx="1099432" cy="37770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DD8C6A60-959A-4696-BC7E-CF9B97F21678}"/>
              </a:ext>
            </a:extLst>
          </p:cNvPr>
          <p:cNvCxnSpPr>
            <a:cxnSpLocks/>
          </p:cNvCxnSpPr>
          <p:nvPr/>
        </p:nvCxnSpPr>
        <p:spPr>
          <a:xfrm flipH="1" flipV="1">
            <a:off x="3820799" y="4921963"/>
            <a:ext cx="1223469" cy="2190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786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334851" y="1122218"/>
            <a:ext cx="11500834" cy="5502200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4545638" y="300248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Diencephalon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6" t="16343" r="1123" b="15951"/>
          <a:stretch/>
        </p:blipFill>
        <p:spPr>
          <a:xfrm>
            <a:off x="682389" y="1523897"/>
            <a:ext cx="5243652" cy="468118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131009" y="1369444"/>
            <a:ext cx="5691117" cy="4889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Georgia" panose="02040502050405020303" pitchFamily="18" charset="0"/>
              </a:rPr>
              <a:t>Thalamus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Relay station for sensory and motor systems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Sleep-wake cycle regulation</a:t>
            </a:r>
            <a:endParaRPr lang="hu-HU" dirty="0">
              <a:latin typeface="Georgia" panose="02040502050405020303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Georgia" panose="02040502050405020303" pitchFamily="18" charset="0"/>
              </a:rPr>
              <a:t>Epithalamus </a:t>
            </a:r>
            <a:endParaRPr lang="hu-HU" sz="2000" b="1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Georgia" panose="02040502050405020303" pitchFamily="18" charset="0"/>
              </a:rPr>
              <a:t>Cirkadian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rythm’s</a:t>
            </a:r>
            <a:r>
              <a:rPr lang="en-US" dirty="0">
                <a:latin typeface="Georgia" panose="02040502050405020303" pitchFamily="18" charset="0"/>
              </a:rPr>
              <a:t> regulation</a:t>
            </a:r>
            <a:endParaRPr lang="hu-HU" dirty="0">
              <a:latin typeface="Georgia" panose="02040502050405020303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Georgia" panose="02040502050405020303" pitchFamily="18" charset="0"/>
              </a:rPr>
              <a:t>Hypothalamus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Co</a:t>
            </a:r>
            <a:r>
              <a:rPr lang="hu-HU" dirty="0" err="1">
                <a:latin typeface="Georgia" panose="02040502050405020303" pitchFamily="18" charset="0"/>
              </a:rPr>
              <a:t>ntroll</a:t>
            </a:r>
            <a:r>
              <a:rPr lang="hu-HU" dirty="0">
                <a:latin typeface="Georgia" panose="02040502050405020303" pitchFamily="18" charset="0"/>
              </a:rPr>
              <a:t> of</a:t>
            </a:r>
            <a:r>
              <a:rPr lang="en-US" dirty="0">
                <a:latin typeface="Georgia" panose="02040502050405020303" pitchFamily="18" charset="0"/>
              </a:rPr>
              <a:t> endocrine system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Regulation</a:t>
            </a:r>
            <a:r>
              <a:rPr lang="hu-HU" dirty="0">
                <a:latin typeface="Georgia" panose="02040502050405020303" pitchFamily="18" charset="0"/>
              </a:rPr>
              <a:t> of </a:t>
            </a:r>
            <a:r>
              <a:rPr lang="en-US" dirty="0">
                <a:latin typeface="Georgia" panose="02040502050405020303" pitchFamily="18" charset="0"/>
              </a:rPr>
              <a:t>body temperature, appetite, behavior </a:t>
            </a:r>
            <a:endParaRPr lang="hu-HU" dirty="0">
              <a:latin typeface="Georgia" panose="02040502050405020303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Controll</a:t>
            </a:r>
            <a:r>
              <a:rPr lang="hu-HU" dirty="0">
                <a:latin typeface="Georgia" panose="02040502050405020303" pitchFamily="18" charset="0"/>
              </a:rPr>
              <a:t> of </a:t>
            </a:r>
            <a:r>
              <a:rPr lang="hu-HU" dirty="0" err="1">
                <a:latin typeface="Georgia" panose="02040502050405020303" pitchFamily="18" charset="0"/>
              </a:rPr>
              <a:t>autonomous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nervous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system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26" y="167739"/>
            <a:ext cx="1602674" cy="160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81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45583" y="679212"/>
            <a:ext cx="11500834" cy="5756856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5397398" y="3057693"/>
            <a:ext cx="1426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err="1">
                <a:latin typeface="Georgia" panose="02040502050405020303" pitchFamily="18" charset="0"/>
              </a:rPr>
              <a:t>CNS</a:t>
            </a:r>
            <a:endParaRPr lang="hu-HU" sz="4400" b="1" dirty="0">
              <a:latin typeface="Georgia" panose="02040502050405020303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828471" y="1015464"/>
            <a:ext cx="15215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skeletal</a:t>
            </a:r>
            <a:r>
              <a:rPr lang="hu-HU" sz="2200" dirty="0">
                <a:latin typeface="Georgia" panose="02040502050405020303" pitchFamily="18" charset="0"/>
              </a:rPr>
              <a:t> m.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9466858" y="4842461"/>
            <a:ext cx="2008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200" dirty="0" err="1">
                <a:latin typeface="Georgia" panose="02040502050405020303" pitchFamily="18" charset="0"/>
              </a:rPr>
              <a:t>glands</a:t>
            </a:r>
            <a:r>
              <a:rPr lang="hu-HU" sz="2200" dirty="0">
                <a:latin typeface="Georgia" panose="02040502050405020303" pitchFamily="18" charset="0"/>
              </a:rPr>
              <a:t>,</a:t>
            </a:r>
          </a:p>
          <a:p>
            <a:pPr algn="r"/>
            <a:r>
              <a:rPr lang="hu-HU" sz="2200" dirty="0" err="1">
                <a:latin typeface="Georgia" panose="02040502050405020303" pitchFamily="18" charset="0"/>
              </a:rPr>
              <a:t>smooth</a:t>
            </a:r>
            <a:r>
              <a:rPr lang="hu-HU" sz="2200" dirty="0">
                <a:latin typeface="Georgia" panose="02040502050405020303" pitchFamily="18" charset="0"/>
              </a:rPr>
              <a:t> m., </a:t>
            </a:r>
          </a:p>
          <a:p>
            <a:pPr algn="r"/>
            <a:r>
              <a:rPr lang="hu-HU" sz="2200" dirty="0" err="1">
                <a:latin typeface="Georgia" panose="02040502050405020303" pitchFamily="18" charset="0"/>
              </a:rPr>
              <a:t>cardiac</a:t>
            </a:r>
            <a:r>
              <a:rPr lang="hu-HU" sz="2200" dirty="0">
                <a:latin typeface="Georgia" panose="02040502050405020303" pitchFamily="18" charset="0"/>
              </a:rPr>
              <a:t> m.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35874" y="908061"/>
            <a:ext cx="2548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skin</a:t>
            </a:r>
            <a:r>
              <a:rPr lang="hu-HU" sz="2200" dirty="0">
                <a:latin typeface="Georgia" panose="02040502050405020303" pitchFamily="18" charset="0"/>
              </a:rPr>
              <a:t>,</a:t>
            </a:r>
          </a:p>
          <a:p>
            <a:r>
              <a:rPr lang="hu-HU" sz="2200" dirty="0" err="1">
                <a:latin typeface="Georgia" panose="02040502050405020303" pitchFamily="18" charset="0"/>
              </a:rPr>
              <a:t>skeletal</a:t>
            </a:r>
            <a:r>
              <a:rPr lang="hu-HU" sz="2200" dirty="0">
                <a:latin typeface="Georgia" panose="02040502050405020303" pitchFamily="18" charset="0"/>
              </a:rPr>
              <a:t> </a:t>
            </a:r>
            <a:r>
              <a:rPr lang="hu-HU" sz="2200" dirty="0" err="1">
                <a:latin typeface="Georgia" panose="02040502050405020303" pitchFamily="18" charset="0"/>
              </a:rPr>
              <a:t>muscles</a:t>
            </a:r>
            <a:endParaRPr lang="hu-HU" sz="2200" dirty="0">
              <a:latin typeface="Georgia" panose="02040502050405020303" pitchFamily="18" charset="0"/>
            </a:endParaRPr>
          </a:p>
          <a:p>
            <a:r>
              <a:rPr lang="hu-HU" sz="2200" dirty="0" err="1">
                <a:latin typeface="Georgia" panose="02040502050405020303" pitchFamily="18" charset="0"/>
              </a:rPr>
              <a:t>joints</a:t>
            </a:r>
            <a:endParaRPr lang="hu-HU" sz="2200" dirty="0">
              <a:latin typeface="Georgia" panose="020405020504050203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58727" y="5610386"/>
            <a:ext cx="2084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internal</a:t>
            </a:r>
            <a:r>
              <a:rPr lang="hu-HU" sz="2200" dirty="0">
                <a:latin typeface="Georgia" panose="02040502050405020303" pitchFamily="18" charset="0"/>
              </a:rPr>
              <a:t> </a:t>
            </a:r>
            <a:r>
              <a:rPr lang="hu-HU" sz="2200" dirty="0" err="1">
                <a:latin typeface="Georgia" panose="02040502050405020303" pitchFamily="18" charset="0"/>
              </a:rPr>
              <a:t>organs</a:t>
            </a:r>
            <a:endParaRPr lang="hu-HU" sz="2200" dirty="0">
              <a:latin typeface="Georgia" panose="02040502050405020303" pitchFamily="18" charset="0"/>
            </a:endParaRPr>
          </a:p>
        </p:txBody>
      </p:sp>
      <p:cxnSp>
        <p:nvCxnSpPr>
          <p:cNvPr id="12" name="Egyenes összekötő nyíllal 11"/>
          <p:cNvCxnSpPr/>
          <p:nvPr/>
        </p:nvCxnSpPr>
        <p:spPr>
          <a:xfrm flipV="1">
            <a:off x="3001287" y="3967318"/>
            <a:ext cx="2367055" cy="15295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>
            <a:cxnSpLocks/>
          </p:cNvCxnSpPr>
          <p:nvPr/>
        </p:nvCxnSpPr>
        <p:spPr>
          <a:xfrm>
            <a:off x="2461426" y="1981461"/>
            <a:ext cx="2887133" cy="14109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cxnSpLocks/>
          </p:cNvCxnSpPr>
          <p:nvPr/>
        </p:nvCxnSpPr>
        <p:spPr>
          <a:xfrm flipV="1">
            <a:off x="7067890" y="1881289"/>
            <a:ext cx="2760581" cy="145839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7087673" y="3967318"/>
            <a:ext cx="2198882" cy="15295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31"/>
          <p:cNvSpPr txBox="1"/>
          <p:nvPr/>
        </p:nvSpPr>
        <p:spPr>
          <a:xfrm>
            <a:off x="1660288" y="3597986"/>
            <a:ext cx="13708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err="1"/>
              <a:t>afferent</a:t>
            </a:r>
            <a:endParaRPr lang="hu-HU" sz="2400" b="1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8781288" y="3557640"/>
            <a:ext cx="136768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err="1"/>
              <a:t>efferent</a:t>
            </a:r>
            <a:endParaRPr lang="hu-HU" sz="2400" b="1" dirty="0"/>
          </a:p>
        </p:txBody>
      </p:sp>
      <p:sp>
        <p:nvSpPr>
          <p:cNvPr id="34" name="Szövegdoboz 33"/>
          <p:cNvSpPr txBox="1"/>
          <p:nvPr/>
        </p:nvSpPr>
        <p:spPr>
          <a:xfrm rot="1560454">
            <a:off x="3201154" y="2288789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somatosensor</a:t>
            </a:r>
            <a:endParaRPr lang="hu-HU" sz="2000" dirty="0"/>
          </a:p>
        </p:txBody>
      </p:sp>
      <p:sp>
        <p:nvSpPr>
          <p:cNvPr id="35" name="Szövegdoboz 34"/>
          <p:cNvSpPr txBox="1"/>
          <p:nvPr/>
        </p:nvSpPr>
        <p:spPr>
          <a:xfrm rot="19671017">
            <a:off x="3141333" y="4347257"/>
            <a:ext cx="1848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/>
              <a:t>viscerosensor</a:t>
            </a:r>
            <a:endParaRPr lang="hu-HU" sz="2000" dirty="0"/>
          </a:p>
        </p:txBody>
      </p:sp>
      <p:sp>
        <p:nvSpPr>
          <p:cNvPr id="36" name="Szövegdoboz 35"/>
          <p:cNvSpPr txBox="1"/>
          <p:nvPr/>
        </p:nvSpPr>
        <p:spPr>
          <a:xfrm rot="19957509" flipH="1">
            <a:off x="7286006" y="2307269"/>
            <a:ext cx="17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somatomotor</a:t>
            </a:r>
            <a:endParaRPr lang="hu-HU" sz="2000" dirty="0"/>
          </a:p>
        </p:txBody>
      </p:sp>
      <p:sp>
        <p:nvSpPr>
          <p:cNvPr id="39" name="Szövegdoboz 38"/>
          <p:cNvSpPr txBox="1"/>
          <p:nvPr/>
        </p:nvSpPr>
        <p:spPr>
          <a:xfrm rot="2154762" flipH="1">
            <a:off x="7390744" y="4315759"/>
            <a:ext cx="175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/>
              <a:t>visceromotor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507581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22894" y="96319"/>
            <a:ext cx="4511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Georgia" panose="02040502050405020303" pitchFamily="18" charset="0"/>
              </a:rPr>
              <a:t>Mesencephalon</a:t>
            </a:r>
            <a:r>
              <a:rPr lang="hu-HU" sz="2400" b="1" dirty="0">
                <a:latin typeface="Georgia" panose="02040502050405020303" pitchFamily="18" charset="0"/>
              </a:rPr>
              <a:t> (</a:t>
            </a:r>
            <a:r>
              <a:rPr lang="hu-HU" sz="2400" b="1" dirty="0" err="1">
                <a:latin typeface="Georgia" panose="02040502050405020303" pitchFamily="18" charset="0"/>
              </a:rPr>
              <a:t>midbrain</a:t>
            </a:r>
            <a:r>
              <a:rPr lang="hu-HU" sz="2400" b="1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146770"/>
            <a:ext cx="5955078" cy="36067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6" y="547919"/>
            <a:ext cx="3132071" cy="606838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72" y="163511"/>
            <a:ext cx="3295142" cy="229991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413470" y="1231236"/>
            <a:ext cx="2784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sup</a:t>
            </a:r>
            <a:r>
              <a:rPr lang="hu-HU" sz="2000" dirty="0"/>
              <a:t>. and </a:t>
            </a:r>
            <a:r>
              <a:rPr lang="hu-HU" sz="2000" dirty="0" err="1"/>
              <a:t>inf</a:t>
            </a:r>
            <a:r>
              <a:rPr lang="hu-HU" sz="2000" dirty="0"/>
              <a:t> </a:t>
            </a:r>
            <a:r>
              <a:rPr lang="hu-HU" sz="2000" dirty="0" err="1"/>
              <a:t>collicules</a:t>
            </a:r>
            <a:r>
              <a:rPr lang="hu-HU" sz="2000" dirty="0"/>
              <a:t>.</a:t>
            </a:r>
          </a:p>
        </p:txBody>
      </p:sp>
      <p:sp>
        <p:nvSpPr>
          <p:cNvPr id="11" name="Szövegdoboz 10"/>
          <p:cNvSpPr txBox="1"/>
          <p:nvPr/>
        </p:nvSpPr>
        <p:spPr>
          <a:xfrm flipH="1">
            <a:off x="4523151" y="2561994"/>
            <a:ext cx="1759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cerebral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crus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0457574" y="2627458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tectum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168322" y="5039082"/>
            <a:ext cx="1489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tegmentum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948984" y="2600276"/>
            <a:ext cx="2215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cerebral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aqueduct</a:t>
            </a:r>
            <a:endParaRPr lang="hu-HU" sz="2000" dirty="0">
              <a:latin typeface="Georgia" panose="02040502050405020303" pitchFamily="18" charset="0"/>
            </a:endParaRPr>
          </a:p>
        </p:txBody>
      </p:sp>
      <p:cxnSp>
        <p:nvCxnSpPr>
          <p:cNvPr id="25" name="Egyenes összekötő nyíllal 24"/>
          <p:cNvCxnSpPr>
            <a:cxnSpLocks/>
            <a:stCxn id="13" idx="3"/>
          </p:cNvCxnSpPr>
          <p:nvPr/>
        </p:nvCxnSpPr>
        <p:spPr>
          <a:xfrm flipV="1">
            <a:off x="5657832" y="4556388"/>
            <a:ext cx="3161627" cy="6827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>
            <a:cxnSpLocks/>
            <a:stCxn id="11" idx="1"/>
          </p:cNvCxnSpPr>
          <p:nvPr/>
        </p:nvCxnSpPr>
        <p:spPr>
          <a:xfrm flipV="1">
            <a:off x="6282540" y="1787531"/>
            <a:ext cx="2791000" cy="9745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>
            <a:cxnSpLocks/>
            <a:stCxn id="11" idx="3"/>
          </p:cNvCxnSpPr>
          <p:nvPr/>
        </p:nvCxnSpPr>
        <p:spPr>
          <a:xfrm flipH="1">
            <a:off x="1460311" y="2762049"/>
            <a:ext cx="3062840" cy="1096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>
            <a:cxnSpLocks/>
            <a:stCxn id="10" idx="3"/>
          </p:cNvCxnSpPr>
          <p:nvPr/>
        </p:nvCxnSpPr>
        <p:spPr>
          <a:xfrm flipV="1">
            <a:off x="7197887" y="446463"/>
            <a:ext cx="2492023" cy="9848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>
            <a:cxnSpLocks/>
          </p:cNvCxnSpPr>
          <p:nvPr/>
        </p:nvCxnSpPr>
        <p:spPr>
          <a:xfrm flipH="1">
            <a:off x="2960011" y="1485781"/>
            <a:ext cx="1499701" cy="8110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>
            <a:cxnSpLocks/>
          </p:cNvCxnSpPr>
          <p:nvPr/>
        </p:nvCxnSpPr>
        <p:spPr>
          <a:xfrm flipH="1">
            <a:off x="2923125" y="1512681"/>
            <a:ext cx="1506430" cy="11846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>
            <a:cxnSpLocks/>
            <a:stCxn id="12" idx="2"/>
          </p:cNvCxnSpPr>
          <p:nvPr/>
        </p:nvCxnSpPr>
        <p:spPr>
          <a:xfrm flipH="1">
            <a:off x="9106925" y="3027568"/>
            <a:ext cx="1838123" cy="13397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/>
          <p:cNvCxnSpPr>
            <a:cxnSpLocks/>
            <a:stCxn id="14" idx="2"/>
          </p:cNvCxnSpPr>
          <p:nvPr/>
        </p:nvCxnSpPr>
        <p:spPr>
          <a:xfrm flipH="1">
            <a:off x="8945665" y="3000386"/>
            <a:ext cx="111155" cy="12031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>
            <a:cxnSpLocks/>
          </p:cNvCxnSpPr>
          <p:nvPr/>
        </p:nvCxnSpPr>
        <p:spPr>
          <a:xfrm flipV="1">
            <a:off x="10070578" y="805218"/>
            <a:ext cx="275165" cy="18470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zövegdoboz 49"/>
          <p:cNvSpPr txBox="1"/>
          <p:nvPr/>
        </p:nvSpPr>
        <p:spPr>
          <a:xfrm>
            <a:off x="9382295" y="166469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SN</a:t>
            </a:r>
          </a:p>
        </p:txBody>
      </p:sp>
      <p:sp>
        <p:nvSpPr>
          <p:cNvPr id="51" name="Szövegdoboz 50"/>
          <p:cNvSpPr txBox="1"/>
          <p:nvPr/>
        </p:nvSpPr>
        <p:spPr>
          <a:xfrm>
            <a:off x="10516480" y="127280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RN</a:t>
            </a:r>
            <a:endParaRPr lang="hu-HU" dirty="0"/>
          </a:p>
        </p:txBody>
      </p:sp>
      <p:sp>
        <p:nvSpPr>
          <p:cNvPr id="56" name="Szövegdoboz 55"/>
          <p:cNvSpPr txBox="1"/>
          <p:nvPr/>
        </p:nvSpPr>
        <p:spPr>
          <a:xfrm>
            <a:off x="1362736" y="388096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pons</a:t>
            </a:r>
            <a:endParaRPr lang="hu-HU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7" name="Szövegdoboz 56"/>
          <p:cNvSpPr txBox="1"/>
          <p:nvPr/>
        </p:nvSpPr>
        <p:spPr>
          <a:xfrm>
            <a:off x="1362736" y="1159358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diencephalon</a:t>
            </a:r>
            <a:endParaRPr lang="hu-HU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8" name="Szövegdoboz 57"/>
          <p:cNvSpPr txBox="1"/>
          <p:nvPr/>
        </p:nvSpPr>
        <p:spPr>
          <a:xfrm>
            <a:off x="1243950" y="5225324"/>
            <a:ext cx="136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medulla</a:t>
            </a:r>
            <a:endParaRPr lang="hu-HU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hu-HU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oblongata</a:t>
            </a:r>
            <a:endParaRPr lang="hu-HU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73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97587" y="338885"/>
            <a:ext cx="9171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err="1">
                <a:latin typeface="Georgia" panose="02040502050405020303" pitchFamily="18" charset="0"/>
              </a:rPr>
              <a:t>Reticular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Formation</a:t>
            </a:r>
            <a:r>
              <a:rPr lang="hu-HU" sz="3200" b="1" dirty="0">
                <a:latin typeface="Georgia" panose="02040502050405020303" pitchFamily="18" charset="0"/>
              </a:rPr>
              <a:t> (</a:t>
            </a:r>
            <a:r>
              <a:rPr lang="hu-HU" sz="3200" b="1" dirty="0" err="1">
                <a:latin typeface="Georgia" panose="02040502050405020303" pitchFamily="18" charset="0"/>
              </a:rPr>
              <a:t>formatio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reticularis</a:t>
            </a:r>
            <a:r>
              <a:rPr lang="hu-HU" sz="3200" b="1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14049" t="14184" r="7464" b="9364"/>
          <a:stretch/>
        </p:blipFill>
        <p:spPr>
          <a:xfrm>
            <a:off x="2617114" y="1030310"/>
            <a:ext cx="6957772" cy="54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37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473639" y="260074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Pons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59"/>
          <a:stretch/>
        </p:blipFill>
        <p:spPr>
          <a:xfrm>
            <a:off x="1090116" y="2083390"/>
            <a:ext cx="4204222" cy="42793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1"/>
          <a:stretch/>
        </p:blipFill>
        <p:spPr>
          <a:xfrm>
            <a:off x="6897662" y="2083390"/>
            <a:ext cx="4507620" cy="427931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081617" y="1035368"/>
            <a:ext cx="6050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Georgia" panose="02040502050405020303" pitchFamily="18" charset="0"/>
              </a:rPr>
              <a:t>connection</a:t>
            </a:r>
            <a:r>
              <a:rPr lang="hu-HU" sz="2400" dirty="0">
                <a:latin typeface="Georgia" panose="02040502050405020303" pitchFamily="18" charset="0"/>
              </a:rPr>
              <a:t> of </a:t>
            </a:r>
            <a:r>
              <a:rPr lang="hu-HU" sz="2400" dirty="0" err="1">
                <a:latin typeface="Georgia" panose="02040502050405020303" pitchFamily="18" charset="0"/>
              </a:rPr>
              <a:t>the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cerebellar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hemispheres</a:t>
            </a:r>
            <a:endParaRPr lang="hu-HU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Georgia" panose="02040502050405020303" pitchFamily="18" charset="0"/>
              </a:rPr>
              <a:t>nuclei</a:t>
            </a:r>
            <a:r>
              <a:rPr lang="hu-HU" sz="2400" dirty="0">
                <a:latin typeface="Georgia" panose="02040502050405020303" pitchFamily="18" charset="0"/>
              </a:rPr>
              <a:t> of </a:t>
            </a:r>
            <a:r>
              <a:rPr lang="hu-HU" sz="2400" dirty="0" err="1">
                <a:latin typeface="Georgia" panose="02040502050405020303" pitchFamily="18" charset="0"/>
              </a:rPr>
              <a:t>cranial</a:t>
            </a:r>
            <a:r>
              <a:rPr lang="hu-HU" sz="2400" dirty="0">
                <a:latin typeface="Georgia" panose="02040502050405020303" pitchFamily="18" charset="0"/>
              </a:rPr>
              <a:t> </a:t>
            </a:r>
            <a:r>
              <a:rPr lang="hu-HU" sz="2400" dirty="0" err="1">
                <a:latin typeface="Georgia" panose="02040502050405020303" pitchFamily="18" charset="0"/>
              </a:rPr>
              <a:t>nerves</a:t>
            </a:r>
            <a:endParaRPr lang="hu-HU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51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43216" y="297215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Medulla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oblongata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59"/>
          <a:stretch/>
        </p:blipFill>
        <p:spPr>
          <a:xfrm>
            <a:off x="1090116" y="2083390"/>
            <a:ext cx="4204222" cy="427931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1"/>
          <a:stretch/>
        </p:blipFill>
        <p:spPr>
          <a:xfrm>
            <a:off x="6897662" y="2083390"/>
            <a:ext cx="4507620" cy="427931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979449" y="984149"/>
            <a:ext cx="6234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breathing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cardiac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rythm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vomiting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blood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pressure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cranial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nerve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nuclei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continues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in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spinal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cord</a:t>
            </a:r>
            <a:endParaRPr lang="hu-H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589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836177" y="146617"/>
            <a:ext cx="2306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Spinal</a:t>
            </a:r>
            <a:r>
              <a:rPr lang="hu-HU" sz="3200" b="1" dirty="0">
                <a:latin typeface="Cambria" panose="02040503050406030204" pitchFamily="18" charset="0"/>
              </a:rPr>
              <a:t> </a:t>
            </a:r>
            <a:r>
              <a:rPr lang="hu-HU" sz="3200" b="1" dirty="0" err="1">
                <a:latin typeface="Cambria" panose="02040503050406030204" pitchFamily="18" charset="0"/>
              </a:rPr>
              <a:t>cord</a:t>
            </a:r>
            <a:endParaRPr lang="hu-HU" sz="3200" b="1" dirty="0">
              <a:latin typeface="Cambria" panose="020405030504060302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32479" t="24851" r="48619" b="6467"/>
          <a:stretch/>
        </p:blipFill>
        <p:spPr>
          <a:xfrm>
            <a:off x="76200" y="543939"/>
            <a:ext cx="2805515" cy="573432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22225" t="32634" r="40499" b="44724"/>
          <a:stretch/>
        </p:blipFill>
        <p:spPr>
          <a:xfrm>
            <a:off x="2978195" y="5228853"/>
            <a:ext cx="4544705" cy="155283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37AE12D-3B1B-4A76-87BF-ED7F97C38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84" t="54165" r="41440" b="23193"/>
          <a:stretch/>
        </p:blipFill>
        <p:spPr>
          <a:xfrm>
            <a:off x="7596495" y="5219700"/>
            <a:ext cx="4544705" cy="1552839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1079908-2AFD-4D0E-B6DE-16FE3980A0B5}"/>
              </a:ext>
            </a:extLst>
          </p:cNvPr>
          <p:cNvSpPr txBox="1"/>
          <p:nvPr/>
        </p:nvSpPr>
        <p:spPr>
          <a:xfrm>
            <a:off x="1176350" y="109931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A1569AB-C501-4CA0-BCA8-F177410F07F2}"/>
              </a:ext>
            </a:extLst>
          </p:cNvPr>
          <p:cNvSpPr txBox="1"/>
          <p:nvPr/>
        </p:nvSpPr>
        <p:spPr>
          <a:xfrm>
            <a:off x="1017492" y="3596457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*</a:t>
            </a:r>
          </a:p>
        </p:txBody>
      </p:sp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55BE1041-62AC-4372-A6FE-2736C35FB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07" y="953882"/>
            <a:ext cx="6243333" cy="40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47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360463" y="2967335"/>
            <a:ext cx="171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>
                <a:latin typeface="Georgia" panose="02040502050405020303" pitchFamily="18" charset="0"/>
              </a:rPr>
              <a:t>PNS </a:t>
            </a:r>
          </a:p>
        </p:txBody>
      </p:sp>
    </p:spTree>
    <p:extLst>
      <p:ext uri="{BB962C8B-B14F-4D97-AF65-F5344CB8AC3E}">
        <p14:creationId xmlns:p14="http://schemas.microsoft.com/office/powerpoint/2010/main" val="4110190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53" y="0"/>
            <a:ext cx="4660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2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/>
          <a:srcRect l="30560" t="25748" r="48619" b="15355"/>
          <a:stretch/>
        </p:blipFill>
        <p:spPr>
          <a:xfrm>
            <a:off x="192379" y="1283211"/>
            <a:ext cx="3090413" cy="4917358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3767942" y="251619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Spinal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nerves</a:t>
            </a:r>
            <a:r>
              <a:rPr lang="hu-HU" sz="3200" b="1" dirty="0">
                <a:latin typeface="Georgia" panose="02040502050405020303" pitchFamily="18" charset="0"/>
              </a:rPr>
              <a:t> (</a:t>
            </a:r>
            <a:r>
              <a:rPr lang="hu-HU" sz="3200" b="1" dirty="0" err="1">
                <a:latin typeface="Georgia" panose="02040502050405020303" pitchFamily="18" charset="0"/>
              </a:rPr>
              <a:t>nn</a:t>
            </a:r>
            <a:r>
              <a:rPr lang="hu-HU" sz="3200" b="1" dirty="0">
                <a:latin typeface="Georgia" panose="02040502050405020303" pitchFamily="18" charset="0"/>
              </a:rPr>
              <a:t>. </a:t>
            </a:r>
            <a:r>
              <a:rPr lang="hu-HU" sz="3200" b="1" dirty="0" err="1">
                <a:latin typeface="Georgia" panose="02040502050405020303" pitchFamily="18" charset="0"/>
              </a:rPr>
              <a:t>spinales</a:t>
            </a:r>
            <a:r>
              <a:rPr lang="hu-HU" sz="3200" b="1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26" y="1827821"/>
            <a:ext cx="8024693" cy="390460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179230" y="1361096"/>
            <a:ext cx="133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dorsal</a:t>
            </a:r>
            <a:r>
              <a:rPr lang="hu-HU" dirty="0"/>
              <a:t> </a:t>
            </a:r>
            <a:r>
              <a:rPr lang="hu-HU" dirty="0" err="1"/>
              <a:t>root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760356" y="6015903"/>
            <a:ext cx="139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ventral</a:t>
            </a:r>
            <a:r>
              <a:rPr lang="hu-HU" dirty="0"/>
              <a:t> </a:t>
            </a:r>
            <a:r>
              <a:rPr lang="hu-HU" dirty="0" err="1"/>
              <a:t>root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9879055" y="969806"/>
            <a:ext cx="165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dorsal</a:t>
            </a:r>
            <a:r>
              <a:rPr lang="hu-HU" dirty="0"/>
              <a:t> </a:t>
            </a:r>
            <a:r>
              <a:rPr lang="hu-HU" dirty="0" err="1"/>
              <a:t>branch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5899639" y="1350117"/>
            <a:ext cx="17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fila</a:t>
            </a:r>
            <a:r>
              <a:rPr lang="hu-HU" dirty="0"/>
              <a:t> </a:t>
            </a:r>
            <a:r>
              <a:rPr lang="hu-HU" dirty="0" err="1"/>
              <a:t>radicularia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3830501" y="1084097"/>
            <a:ext cx="1390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dorsal</a:t>
            </a:r>
            <a:r>
              <a:rPr lang="hu-HU" dirty="0"/>
              <a:t> </a:t>
            </a:r>
            <a:r>
              <a:rPr lang="hu-HU" dirty="0" err="1"/>
              <a:t>root</a:t>
            </a:r>
            <a:r>
              <a:rPr lang="hu-HU" dirty="0"/>
              <a:t> </a:t>
            </a:r>
          </a:p>
          <a:p>
            <a:r>
              <a:rPr lang="hu-HU" dirty="0" err="1"/>
              <a:t>ganglion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8284043" y="6052934"/>
            <a:ext cx="150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spinal</a:t>
            </a:r>
            <a:r>
              <a:rPr lang="hu-HU" dirty="0"/>
              <a:t> </a:t>
            </a:r>
            <a:r>
              <a:rPr lang="hu-HU" dirty="0" err="1"/>
              <a:t>nerve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259813" y="6001455"/>
            <a:ext cx="1313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meningeal</a:t>
            </a:r>
            <a:endParaRPr lang="hu-HU" dirty="0"/>
          </a:p>
          <a:p>
            <a:r>
              <a:rPr lang="hu-HU" dirty="0" err="1"/>
              <a:t>branch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9879055" y="6052934"/>
            <a:ext cx="172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ventral</a:t>
            </a:r>
            <a:r>
              <a:rPr lang="hu-HU" dirty="0"/>
              <a:t> </a:t>
            </a:r>
            <a:r>
              <a:rPr lang="hu-HU" dirty="0" err="1"/>
              <a:t>branch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455068" y="5826663"/>
            <a:ext cx="1611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ganglion</a:t>
            </a:r>
            <a:r>
              <a:rPr lang="hu-HU" dirty="0"/>
              <a:t> of</a:t>
            </a:r>
          </a:p>
          <a:p>
            <a:r>
              <a:rPr lang="hu-HU" dirty="0" err="1"/>
              <a:t>sympathethic</a:t>
            </a:r>
            <a:endParaRPr lang="hu-HU" dirty="0"/>
          </a:p>
          <a:p>
            <a:r>
              <a:rPr lang="hu-HU" dirty="0" err="1"/>
              <a:t>trunc</a:t>
            </a:r>
            <a:endParaRPr lang="hu-HU" dirty="0"/>
          </a:p>
        </p:txBody>
      </p:sp>
      <p:cxnSp>
        <p:nvCxnSpPr>
          <p:cNvPr id="17" name="Egyenes összekötő nyíllal 16"/>
          <p:cNvCxnSpPr>
            <a:stCxn id="7" idx="2"/>
          </p:cNvCxnSpPr>
          <p:nvPr/>
        </p:nvCxnSpPr>
        <p:spPr>
          <a:xfrm>
            <a:off x="6760356" y="1719449"/>
            <a:ext cx="0" cy="1744968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4798706" y="1691977"/>
            <a:ext cx="988390" cy="193986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>
            <a:stCxn id="4" idx="2"/>
          </p:cNvCxnSpPr>
          <p:nvPr/>
        </p:nvCxnSpPr>
        <p:spPr>
          <a:xfrm flipH="1">
            <a:off x="8448546" y="1730428"/>
            <a:ext cx="397085" cy="156656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stCxn id="6" idx="2"/>
          </p:cNvCxnSpPr>
          <p:nvPr/>
        </p:nvCxnSpPr>
        <p:spPr>
          <a:xfrm flipH="1">
            <a:off x="9813660" y="1339138"/>
            <a:ext cx="894629" cy="229270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V="1">
            <a:off x="4126887" y="4739425"/>
            <a:ext cx="535265" cy="1087238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>
            <a:stCxn id="13" idx="0"/>
          </p:cNvCxnSpPr>
          <p:nvPr/>
        </p:nvCxnSpPr>
        <p:spPr>
          <a:xfrm flipH="1" flipV="1">
            <a:off x="5447768" y="4340181"/>
            <a:ext cx="468732" cy="166127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>
            <a:stCxn id="5" idx="0"/>
          </p:cNvCxnSpPr>
          <p:nvPr/>
        </p:nvCxnSpPr>
        <p:spPr>
          <a:xfrm flipH="1" flipV="1">
            <a:off x="6757450" y="3631843"/>
            <a:ext cx="702008" cy="238406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>
            <a:stCxn id="9" idx="0"/>
          </p:cNvCxnSpPr>
          <p:nvPr/>
        </p:nvCxnSpPr>
        <p:spPr>
          <a:xfrm flipV="1">
            <a:off x="9034056" y="4095482"/>
            <a:ext cx="779596" cy="195745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>
            <a:stCxn id="14" idx="0"/>
          </p:cNvCxnSpPr>
          <p:nvPr/>
        </p:nvCxnSpPr>
        <p:spPr>
          <a:xfrm flipV="1">
            <a:off x="10740990" y="4533364"/>
            <a:ext cx="36869" cy="151957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539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505694" y="961901"/>
            <a:ext cx="7184571" cy="54270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985219"/>
            <a:ext cx="7143750" cy="536257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313548" y="185185"/>
            <a:ext cx="1577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Plexus</a:t>
            </a:r>
            <a:endParaRPr lang="hu-HU" sz="3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22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216592" y="242673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Ganglia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173185" y="1104406"/>
            <a:ext cx="2173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Georgia" panose="02040502050405020303" pitchFamily="18" charset="0"/>
              </a:rPr>
              <a:t>autonomous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228895" y="110440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Georgia" panose="02040502050405020303" pitchFamily="18" charset="0"/>
              </a:rPr>
              <a:t>sensory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72" b="32467"/>
          <a:stretch/>
        </p:blipFill>
        <p:spPr>
          <a:xfrm>
            <a:off x="1356604" y="3004458"/>
            <a:ext cx="3708522" cy="331719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315" y="3094904"/>
            <a:ext cx="4136856" cy="322674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551407" y="1746847"/>
            <a:ext cx="37545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Multipolar</a:t>
            </a:r>
            <a:r>
              <a:rPr lang="hu-HU" sz="2000" dirty="0">
                <a:latin typeface="Georgia" panose="02040502050405020303" pitchFamily="18" charset="0"/>
              </a:rPr>
              <a:t> neuron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Satellite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cell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I.e.: </a:t>
            </a:r>
            <a:r>
              <a:rPr lang="hu-HU" sz="2000" dirty="0" err="1">
                <a:latin typeface="Georgia" panose="02040502050405020303" pitchFamily="18" charset="0"/>
              </a:rPr>
              <a:t>submandibular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ganglion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 flipH="1">
            <a:off x="7429201" y="1621568"/>
            <a:ext cx="392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Pseudounpolar</a:t>
            </a:r>
            <a:r>
              <a:rPr lang="hu-HU" sz="2000" dirty="0">
                <a:latin typeface="Georgia" panose="02040502050405020303" pitchFamily="18" charset="0"/>
              </a:rPr>
              <a:t> neuron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Satellite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cell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I.e.: </a:t>
            </a:r>
            <a:r>
              <a:rPr lang="hu-HU" sz="2000" dirty="0" err="1">
                <a:latin typeface="Georgia" panose="02040502050405020303" pitchFamily="18" charset="0"/>
              </a:rPr>
              <a:t>dorsal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root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ganglion</a:t>
            </a:r>
            <a:r>
              <a:rPr lang="hu-HU" sz="2000" dirty="0">
                <a:latin typeface="Georgia" panose="02040502050405020303" pitchFamily="18" charset="0"/>
              </a:rPr>
              <a:t> (</a:t>
            </a:r>
            <a:r>
              <a:rPr lang="hu-HU" sz="2000" dirty="0" err="1">
                <a:latin typeface="Georgia" panose="02040502050405020303" pitchFamily="18" charset="0"/>
              </a:rPr>
              <a:t>ganglion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spinale</a:t>
            </a:r>
            <a:r>
              <a:rPr lang="hu-HU" sz="20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996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/>
          <p:cNvSpPr/>
          <p:nvPr/>
        </p:nvSpPr>
        <p:spPr>
          <a:xfrm>
            <a:off x="6512350" y="4752010"/>
            <a:ext cx="5672937" cy="2072628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-113862" y="4726252"/>
            <a:ext cx="4748207" cy="2072628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1028" name="Picture 4" descr="Image result for electric synapse diagr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2"/>
          <a:stretch/>
        </p:blipFill>
        <p:spPr bwMode="auto">
          <a:xfrm>
            <a:off x="0" y="862879"/>
            <a:ext cx="2562804" cy="348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electric synapse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793" y="995249"/>
            <a:ext cx="5119737" cy="303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 r="6013"/>
          <a:stretch/>
        </p:blipFill>
        <p:spPr bwMode="auto">
          <a:xfrm>
            <a:off x="8258761" y="901516"/>
            <a:ext cx="3958997" cy="369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5524633" y="154547"/>
            <a:ext cx="1923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Synapse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60096" y="287707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latin typeface="Georgia" panose="02040502050405020303" pitchFamily="18" charset="0"/>
              </a:rPr>
              <a:t>Electrical</a:t>
            </a:r>
            <a:r>
              <a:rPr lang="hu-HU" sz="2400" dirty="0">
                <a:latin typeface="Georgia" panose="02040502050405020303" pitchFamily="18" charset="0"/>
              </a:rPr>
              <a:t> (nexus)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425864" y="258021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latin typeface="Georgia" panose="02040502050405020303" pitchFamily="18" charset="0"/>
              </a:rPr>
              <a:t>Chemical</a:t>
            </a:r>
            <a:endParaRPr lang="hu-HU" sz="2400" dirty="0">
              <a:latin typeface="Georgia" panose="02040502050405020303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512350" y="4910500"/>
            <a:ext cx="57054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action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potential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causes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ntm</a:t>
            </a:r>
            <a:r>
              <a:rPr lang="hu-HU" dirty="0">
                <a:latin typeface="Georgia" panose="02040502050405020303" pitchFamily="18" charset="0"/>
              </a:rPr>
              <a:t>. </a:t>
            </a:r>
            <a:r>
              <a:rPr lang="hu-HU" dirty="0" err="1">
                <a:latin typeface="Georgia" panose="02040502050405020303" pitchFamily="18" charset="0"/>
              </a:rPr>
              <a:t>relase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aminoacid</a:t>
            </a:r>
            <a:r>
              <a:rPr lang="hu-HU" dirty="0">
                <a:latin typeface="Georgia" panose="02040502050405020303" pitchFamily="18" charset="0"/>
              </a:rPr>
              <a:t> (</a:t>
            </a:r>
            <a:r>
              <a:rPr lang="hu-HU" dirty="0" err="1">
                <a:latin typeface="Georgia" panose="02040502050405020303" pitchFamily="18" charset="0"/>
              </a:rPr>
              <a:t>GABA</a:t>
            </a:r>
            <a:r>
              <a:rPr lang="hu-HU" dirty="0">
                <a:latin typeface="Georgia" panose="02040502050405020303" pitchFamily="18" charset="0"/>
              </a:rPr>
              <a:t>), </a:t>
            </a:r>
            <a:r>
              <a:rPr lang="hu-HU" dirty="0" err="1">
                <a:latin typeface="Georgia" panose="02040502050405020303" pitchFamily="18" charset="0"/>
              </a:rPr>
              <a:t>peptid</a:t>
            </a:r>
            <a:r>
              <a:rPr lang="hu-HU" dirty="0">
                <a:latin typeface="Georgia" panose="02040502050405020303" pitchFamily="18" charset="0"/>
              </a:rPr>
              <a:t> (</a:t>
            </a:r>
            <a:r>
              <a:rPr lang="hu-HU" dirty="0" err="1">
                <a:latin typeface="Georgia" panose="02040502050405020303" pitchFamily="18" charset="0"/>
              </a:rPr>
              <a:t>substance</a:t>
            </a:r>
            <a:r>
              <a:rPr lang="hu-HU" dirty="0">
                <a:latin typeface="Georgia" panose="02040502050405020303" pitchFamily="18" charset="0"/>
              </a:rPr>
              <a:t> P), </a:t>
            </a:r>
            <a:r>
              <a:rPr lang="hu-HU" dirty="0" err="1">
                <a:latin typeface="Georgia" panose="02040502050405020303" pitchFamily="18" charset="0"/>
              </a:rPr>
              <a:t>gas</a:t>
            </a:r>
            <a:r>
              <a:rPr lang="hu-HU" dirty="0">
                <a:latin typeface="Georgia" panose="02040502050405020303" pitchFamily="18" charset="0"/>
              </a:rPr>
              <a:t> (NO).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receptor </a:t>
            </a:r>
            <a:r>
              <a:rPr lang="hu-HU" dirty="0" err="1">
                <a:latin typeface="Georgia" panose="02040502050405020303" pitchFamily="18" charset="0"/>
              </a:rPr>
              <a:t>subtypes</a:t>
            </a:r>
            <a:r>
              <a:rPr lang="hu-HU" dirty="0">
                <a:latin typeface="Georgia" panose="02040502050405020303" pitchFamily="18" charset="0"/>
              </a:rPr>
              <a:t> (</a:t>
            </a:r>
            <a:r>
              <a:rPr lang="hu-HU" dirty="0" err="1">
                <a:latin typeface="Georgia" panose="02040502050405020303" pitchFamily="18" charset="0"/>
              </a:rPr>
              <a:t>same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ntm</a:t>
            </a:r>
            <a:r>
              <a:rPr lang="hu-HU" dirty="0">
                <a:latin typeface="Georgia" panose="02040502050405020303" pitchFamily="18" charset="0"/>
              </a:rPr>
              <a:t>. </a:t>
            </a:r>
            <a:r>
              <a:rPr lang="hu-HU" dirty="0" err="1">
                <a:latin typeface="Georgia" panose="02040502050405020303" pitchFamily="18" charset="0"/>
              </a:rPr>
              <a:t>different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effect</a:t>
            </a:r>
            <a:r>
              <a:rPr lang="hu-HU" dirty="0">
                <a:latin typeface="Georgia" panose="02040502050405020303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slow</a:t>
            </a:r>
            <a:r>
              <a:rPr lang="hu-HU" dirty="0">
                <a:latin typeface="Georgia" panose="02040502050405020303" pitchFamily="18" charset="0"/>
              </a:rPr>
              <a:t>, </a:t>
            </a:r>
            <a:r>
              <a:rPr lang="hu-HU" dirty="0" err="1">
                <a:latin typeface="Georgia" panose="02040502050405020303" pitchFamily="18" charset="0"/>
              </a:rPr>
              <a:t>wide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synaptic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cleft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inhibitory</a:t>
            </a:r>
            <a:r>
              <a:rPr lang="hu-HU" dirty="0">
                <a:latin typeface="Georgia" panose="02040502050405020303" pitchFamily="18" charset="0"/>
              </a:rPr>
              <a:t> and </a:t>
            </a:r>
            <a:r>
              <a:rPr lang="hu-HU" dirty="0" err="1">
                <a:latin typeface="Georgia" panose="02040502050405020303" pitchFamily="18" charset="0"/>
              </a:rPr>
              <a:t>excitatoric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answer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unidirectional</a:t>
            </a:r>
            <a:endParaRPr lang="hu-HU" dirty="0">
              <a:latin typeface="Georgia" panose="02040502050405020303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0" y="4910500"/>
            <a:ext cx="41969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ion flow </a:t>
            </a:r>
            <a:r>
              <a:rPr lang="hu-HU" dirty="0" err="1">
                <a:latin typeface="Georgia" panose="02040502050405020303" pitchFamily="18" charset="0"/>
              </a:rPr>
              <a:t>through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the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gap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junctionon</a:t>
            </a:r>
            <a:r>
              <a:rPr lang="hu-HU" dirty="0">
                <a:latin typeface="Georgia" panose="020405020504050203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fast</a:t>
            </a:r>
            <a:r>
              <a:rPr lang="hu-HU" dirty="0">
                <a:latin typeface="Georgia" panose="02040502050405020303" pitchFamily="18" charset="0"/>
              </a:rPr>
              <a:t>, </a:t>
            </a:r>
            <a:r>
              <a:rPr lang="hu-HU" dirty="0" err="1">
                <a:latin typeface="Georgia" panose="02040502050405020303" pitchFamily="18" charset="0"/>
              </a:rPr>
              <a:t>narrow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synaptic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cleft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syncronize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electrical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activity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excitatoric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answer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bidirectional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Georgia" panose="02040502050405020303" pitchFamily="18" charset="0"/>
            </a:endParaRPr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8B9F637A-C017-4811-921B-1845598B684F}"/>
              </a:ext>
            </a:extLst>
          </p:cNvPr>
          <p:cNvCxnSpPr/>
          <p:nvPr/>
        </p:nvCxnSpPr>
        <p:spPr>
          <a:xfrm>
            <a:off x="7635831" y="510639"/>
            <a:ext cx="2327564" cy="0"/>
          </a:xfrm>
          <a:prstGeom prst="straightConnector1">
            <a:avLst/>
          </a:prstGeom>
          <a:ln w="76200"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69DA9830-7B02-4476-8720-E7A5067F158A}"/>
              </a:ext>
            </a:extLst>
          </p:cNvPr>
          <p:cNvCxnSpPr>
            <a:cxnSpLocks/>
            <a:endCxn id="3" idx="3"/>
          </p:cNvCxnSpPr>
          <p:nvPr/>
        </p:nvCxnSpPr>
        <p:spPr>
          <a:xfrm flipH="1">
            <a:off x="3326824" y="510639"/>
            <a:ext cx="2079058" cy="7901"/>
          </a:xfrm>
          <a:prstGeom prst="straightConnector1">
            <a:avLst/>
          </a:prstGeom>
          <a:ln w="76200"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3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85442" y="2902695"/>
            <a:ext cx="6622327" cy="10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err="1">
                <a:latin typeface="Georgia" panose="02040502050405020303" pitchFamily="18" charset="0"/>
              </a:rPr>
              <a:t>Meninges</a:t>
            </a:r>
            <a:endParaRPr lang="hu-HU" sz="3200" b="1" dirty="0"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hu-HU" sz="2400" b="1" dirty="0">
                <a:latin typeface="Georgia" panose="02040502050405020303" pitchFamily="18" charset="0"/>
              </a:rPr>
              <a:t>(</a:t>
            </a:r>
            <a:r>
              <a:rPr lang="hu-HU" sz="2400" b="1" dirty="0" err="1">
                <a:latin typeface="Georgia" panose="02040502050405020303" pitchFamily="18" charset="0"/>
              </a:rPr>
              <a:t>Coverings</a:t>
            </a:r>
            <a:r>
              <a:rPr lang="hu-HU" sz="2400" b="1" dirty="0">
                <a:latin typeface="Georgia" panose="02040502050405020303" pitchFamily="18" charset="0"/>
              </a:rPr>
              <a:t> of </a:t>
            </a:r>
            <a:r>
              <a:rPr lang="hu-HU" sz="2400" b="1" dirty="0" err="1">
                <a:latin typeface="Georgia" panose="02040502050405020303" pitchFamily="18" charset="0"/>
              </a:rPr>
              <a:t>the</a:t>
            </a:r>
            <a:r>
              <a:rPr lang="hu-HU" sz="2400" b="1" dirty="0">
                <a:latin typeface="Georgia" panose="02040502050405020303" pitchFamily="18" charset="0"/>
              </a:rPr>
              <a:t> </a:t>
            </a:r>
            <a:r>
              <a:rPr lang="hu-HU" sz="2400" b="1" dirty="0" err="1">
                <a:latin typeface="Georgia" panose="02040502050405020303" pitchFamily="18" charset="0"/>
              </a:rPr>
              <a:t>Brain</a:t>
            </a:r>
            <a:r>
              <a:rPr lang="hu-HU" sz="2400" b="1" dirty="0">
                <a:latin typeface="Georgia" panose="02040502050405020303" pitchFamily="18" charset="0"/>
              </a:rPr>
              <a:t> and </a:t>
            </a:r>
            <a:r>
              <a:rPr lang="hu-HU" sz="2400" b="1" dirty="0" err="1">
                <a:latin typeface="Georgia" panose="02040502050405020303" pitchFamily="18" charset="0"/>
              </a:rPr>
              <a:t>Spinal</a:t>
            </a:r>
            <a:r>
              <a:rPr lang="hu-HU" sz="2400" b="1" dirty="0">
                <a:latin typeface="Georgia" panose="02040502050405020303" pitchFamily="18" charset="0"/>
              </a:rPr>
              <a:t> </a:t>
            </a:r>
            <a:r>
              <a:rPr lang="hu-HU" sz="2400" b="1" dirty="0" err="1">
                <a:latin typeface="Georgia" panose="02040502050405020303" pitchFamily="18" charset="0"/>
              </a:rPr>
              <a:t>Cord</a:t>
            </a:r>
            <a:r>
              <a:rPr lang="hu-HU" sz="2400" b="1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8710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5" y="463634"/>
            <a:ext cx="11296630" cy="59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60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dura mater folds">
            <a:extLst>
              <a:ext uri="{FF2B5EF4-FFF2-40B4-BE49-F238E27FC236}">
                <a16:creationId xmlns:a16="http://schemas.microsoft.com/office/drawing/2014/main" id="{66815209-D8A6-41E8-8D84-42C49351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644" y="404508"/>
            <a:ext cx="9045208" cy="60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167241D-C177-4CE0-B00A-CB3621489323}"/>
              </a:ext>
            </a:extLst>
          </p:cNvPr>
          <p:cNvSpPr txBox="1"/>
          <p:nvPr/>
        </p:nvSpPr>
        <p:spPr>
          <a:xfrm>
            <a:off x="4003589" y="1643449"/>
            <a:ext cx="141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falx</a:t>
            </a:r>
            <a:r>
              <a:rPr lang="hu-HU" dirty="0"/>
              <a:t> </a:t>
            </a:r>
            <a:r>
              <a:rPr lang="hu-HU" dirty="0" err="1"/>
              <a:t>cerebri</a:t>
            </a:r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0D48F85-8C11-43EF-8CC7-623C181E2C76}"/>
              </a:ext>
            </a:extLst>
          </p:cNvPr>
          <p:cNvSpPr txBox="1"/>
          <p:nvPr/>
        </p:nvSpPr>
        <p:spPr>
          <a:xfrm>
            <a:off x="4003589" y="3429000"/>
            <a:ext cx="1220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tentorium</a:t>
            </a:r>
            <a:endParaRPr lang="hu-HU" dirty="0"/>
          </a:p>
          <a:p>
            <a:r>
              <a:rPr lang="hu-HU" dirty="0" err="1"/>
              <a:t>cerebelli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3059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34039"/>
          <a:stretch/>
        </p:blipFill>
        <p:spPr>
          <a:xfrm>
            <a:off x="6828312" y="340811"/>
            <a:ext cx="4138701" cy="617637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34968" t="56278" r="37175" b="10475"/>
          <a:stretch/>
        </p:blipFill>
        <p:spPr>
          <a:xfrm>
            <a:off x="546264" y="1484416"/>
            <a:ext cx="5403273" cy="362737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EFE85DA-5937-4268-9D3E-75136BE760CC}"/>
              </a:ext>
            </a:extLst>
          </p:cNvPr>
          <p:cNvSpPr txBox="1"/>
          <p:nvPr/>
        </p:nvSpPr>
        <p:spPr>
          <a:xfrm>
            <a:off x="3990556" y="1115084"/>
            <a:ext cx="137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Dura mater</a:t>
            </a:r>
          </a:p>
        </p:txBody>
      </p:sp>
    </p:spTree>
    <p:extLst>
      <p:ext uri="{BB962C8B-B14F-4D97-AF65-F5344CB8AC3E}">
        <p14:creationId xmlns:p14="http://schemas.microsoft.com/office/powerpoint/2010/main" val="3748516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12" y="1618869"/>
            <a:ext cx="3105150" cy="39433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49" y="1618869"/>
            <a:ext cx="3163115" cy="39433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53" y="1618869"/>
            <a:ext cx="2792527" cy="3941453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89214" y="1000850"/>
            <a:ext cx="2675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Epidural</a:t>
            </a:r>
            <a:r>
              <a:rPr lang="hu-HU" sz="2200" dirty="0">
                <a:latin typeface="Georgia" panose="02040502050405020303" pitchFamily="18" charset="0"/>
              </a:rPr>
              <a:t> </a:t>
            </a:r>
            <a:r>
              <a:rPr lang="hu-HU" sz="2200" dirty="0" err="1">
                <a:latin typeface="Georgia" panose="02040502050405020303" pitchFamily="18" charset="0"/>
              </a:rPr>
              <a:t>hematoma</a:t>
            </a:r>
            <a:endParaRPr lang="hu-HU" sz="2200" dirty="0">
              <a:latin typeface="Georgia" panose="02040502050405020303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698572" y="1000850"/>
            <a:ext cx="2725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Subdural</a:t>
            </a:r>
            <a:r>
              <a:rPr lang="hu-HU" sz="2200" dirty="0">
                <a:latin typeface="Georgia" panose="02040502050405020303" pitchFamily="18" charset="0"/>
              </a:rPr>
              <a:t> </a:t>
            </a:r>
            <a:r>
              <a:rPr lang="hu-HU" sz="2200" dirty="0" err="1">
                <a:latin typeface="Georgia" panose="02040502050405020303" pitchFamily="18" charset="0"/>
              </a:rPr>
              <a:t>hematoma</a:t>
            </a:r>
            <a:endParaRPr lang="hu-HU" sz="2200" dirty="0">
              <a:latin typeface="Georgia" panose="02040502050405020303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739090" y="1002636"/>
            <a:ext cx="3278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 err="1">
                <a:latin typeface="Georgia" panose="02040502050405020303" pitchFamily="18" charset="0"/>
              </a:rPr>
              <a:t>Subarachnoidal</a:t>
            </a:r>
            <a:r>
              <a:rPr lang="hu-HU" sz="2200" dirty="0">
                <a:latin typeface="Georgia" panose="02040502050405020303" pitchFamily="18" charset="0"/>
              </a:rPr>
              <a:t> </a:t>
            </a:r>
            <a:r>
              <a:rPr lang="hu-HU" sz="2200" dirty="0" err="1">
                <a:latin typeface="Georgia" panose="02040502050405020303" pitchFamily="18" charset="0"/>
              </a:rPr>
              <a:t>bleeding</a:t>
            </a:r>
            <a:endParaRPr lang="hu-HU" sz="2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65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2389236" y="112985"/>
            <a:ext cx="7519377" cy="311086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87" y="222290"/>
            <a:ext cx="7627608" cy="30015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6" b="28610"/>
          <a:stretch/>
        </p:blipFill>
        <p:spPr>
          <a:xfrm>
            <a:off x="2547731" y="3573195"/>
            <a:ext cx="7113121" cy="31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01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03119" y="3136612"/>
            <a:ext cx="4185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Ventricles</a:t>
            </a:r>
            <a:r>
              <a:rPr lang="hu-HU" sz="3200" b="1" dirty="0">
                <a:latin typeface="Georgia" panose="02040502050405020303" pitchFamily="18" charset="0"/>
              </a:rPr>
              <a:t> and CSF</a:t>
            </a:r>
          </a:p>
        </p:txBody>
      </p:sp>
    </p:spTree>
    <p:extLst>
      <p:ext uri="{BB962C8B-B14F-4D97-AF65-F5344CB8AC3E}">
        <p14:creationId xmlns:p14="http://schemas.microsoft.com/office/powerpoint/2010/main" val="3510041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23059" t="22089" r="24552" b="19005"/>
          <a:stretch/>
        </p:blipFill>
        <p:spPr>
          <a:xfrm>
            <a:off x="1646563" y="554738"/>
            <a:ext cx="9088878" cy="574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90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2626"/>
            <a:ext cx="5723663" cy="429274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411358" y="237998"/>
            <a:ext cx="340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Choroid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Plexus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AE685FD-92F0-4CD2-82B5-7F92D9FA5D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8" y="1282626"/>
            <a:ext cx="5097140" cy="429274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C68A1B6-2668-47C3-92C9-A4F0509DA4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19" t="75528" r="57465" b="2288"/>
          <a:stretch/>
        </p:blipFill>
        <p:spPr>
          <a:xfrm>
            <a:off x="4700954" y="4234211"/>
            <a:ext cx="2485292" cy="23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083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/>
          <a:srcRect l="31091"/>
          <a:stretch/>
        </p:blipFill>
        <p:spPr>
          <a:xfrm>
            <a:off x="458575" y="124460"/>
            <a:ext cx="5096064" cy="341825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r="8634" b="11061"/>
          <a:stretch/>
        </p:blipFill>
        <p:spPr>
          <a:xfrm>
            <a:off x="458575" y="3624603"/>
            <a:ext cx="5096064" cy="3117215"/>
          </a:xfrm>
          <a:prstGeom prst="rect">
            <a:avLst/>
          </a:prstGeom>
        </p:spPr>
      </p:pic>
      <p:pic>
        <p:nvPicPr>
          <p:cNvPr id="2" name="Video_schematic_of_glymphatic_flow.ogv.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0024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7688686" y="586154"/>
            <a:ext cx="4211389" cy="5486400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076" name="Picture 4" descr="Image result for brain neurotransmitter syste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56"/>
          <a:stretch/>
        </p:blipFill>
        <p:spPr bwMode="auto">
          <a:xfrm>
            <a:off x="232402" y="222630"/>
            <a:ext cx="7314617" cy="28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brain neurotransmitter syste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" t="35626" r="162" b="26615"/>
          <a:stretch/>
        </p:blipFill>
        <p:spPr bwMode="auto">
          <a:xfrm>
            <a:off x="232401" y="3353169"/>
            <a:ext cx="7314617" cy="305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16493" y="6488668"/>
            <a:ext cx="8821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https://en.wikipedia.org/wiki/Neurotransmitter#Brain_neurotransmitter_systems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781255" y="892936"/>
            <a:ext cx="4118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Cambria" panose="02040503050406030204" pitchFamily="18" charset="0"/>
              </a:rPr>
              <a:t>Neurotranszmitter</a:t>
            </a:r>
            <a:r>
              <a:rPr lang="hu-HU" sz="2400" b="1" dirty="0">
                <a:latin typeface="Cambria" panose="02040503050406030204" pitchFamily="18" charset="0"/>
              </a:rPr>
              <a:t> </a:t>
            </a:r>
            <a:r>
              <a:rPr lang="hu-HU" sz="2400" b="1" dirty="0" err="1">
                <a:latin typeface="Cambria" panose="02040503050406030204" pitchFamily="18" charset="0"/>
              </a:rPr>
              <a:t>systems</a:t>
            </a:r>
            <a:r>
              <a:rPr lang="hu-HU" sz="24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868988" y="1659109"/>
            <a:ext cx="38507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Georgia" panose="02040502050405020303" pitchFamily="18" charset="0"/>
              </a:rPr>
              <a:t>Noradrenerg</a:t>
            </a:r>
            <a:r>
              <a:rPr lang="hu-HU" sz="2000" b="1" dirty="0">
                <a:latin typeface="Georgia" panose="02040502050405020303" pitchFamily="18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anxiety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attention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amygdala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brainstem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Georgia" panose="02040502050405020303" pitchFamily="18" charset="0"/>
              </a:rPr>
              <a:t>Dopamine</a:t>
            </a:r>
            <a:r>
              <a:rPr lang="hu-HU" sz="2000" b="1" dirty="0">
                <a:latin typeface="Georgia" panose="02040502050405020303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mood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reward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systems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Hippocampus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Georgia" panose="02040502050405020303" pitchFamily="18" charset="0"/>
              </a:rPr>
              <a:t>Serotnine</a:t>
            </a:r>
            <a:r>
              <a:rPr lang="hu-HU" sz="2000" b="1" dirty="0">
                <a:latin typeface="Georgia" panose="02040502050405020303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mood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apetite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amygdala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ncl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accumbens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635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35261" t="21293" r="37538" b="16816"/>
          <a:stretch/>
        </p:blipFill>
        <p:spPr>
          <a:xfrm>
            <a:off x="211640" y="164956"/>
            <a:ext cx="5050587" cy="646391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22500" t="27673" r="22887" b="18873"/>
          <a:stretch/>
        </p:blipFill>
        <p:spPr>
          <a:xfrm>
            <a:off x="5389245" y="1058779"/>
            <a:ext cx="6658377" cy="521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94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324774" y="3112863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Blood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supply</a:t>
            </a:r>
            <a:r>
              <a:rPr lang="hu-HU" sz="3200" b="1" dirty="0">
                <a:latin typeface="Georgia" panose="02040502050405020303" pitchFamily="18" charset="0"/>
              </a:rPr>
              <a:t> of </a:t>
            </a:r>
            <a:r>
              <a:rPr lang="hu-HU" sz="3200" b="1" dirty="0" err="1">
                <a:latin typeface="Georgia" panose="02040502050405020303" pitchFamily="18" charset="0"/>
              </a:rPr>
              <a:t>the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Brain</a:t>
            </a:r>
            <a:endParaRPr lang="hu-HU" sz="3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26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144131" y="190918"/>
            <a:ext cx="1909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Arteries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pic>
        <p:nvPicPr>
          <p:cNvPr id="3" name="Picture 2" descr="Image result for normal intracranial ct angiogra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45" y="2350532"/>
            <a:ext cx="2612982" cy="261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0" y="1272606"/>
            <a:ext cx="3743166" cy="476883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60" y="1261554"/>
            <a:ext cx="3879491" cy="4521060"/>
          </a:xfrm>
          <a:prstGeom prst="rect">
            <a:avLst/>
          </a:prstGeom>
        </p:spPr>
      </p:pic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4AFF312A-AEB9-4A8E-B08B-786D370856C6}"/>
              </a:ext>
            </a:extLst>
          </p:cNvPr>
          <p:cNvCxnSpPr>
            <a:cxnSpLocks/>
          </p:cNvCxnSpPr>
          <p:nvPr/>
        </p:nvCxnSpPr>
        <p:spPr>
          <a:xfrm>
            <a:off x="6796216" y="1581665"/>
            <a:ext cx="2817341" cy="151988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CCBBAFA6-295F-490F-93D3-44148E4E7C04}"/>
              </a:ext>
            </a:extLst>
          </p:cNvPr>
          <p:cNvCxnSpPr>
            <a:cxnSpLocks/>
          </p:cNvCxnSpPr>
          <p:nvPr/>
        </p:nvCxnSpPr>
        <p:spPr>
          <a:xfrm flipH="1">
            <a:off x="2038865" y="1581665"/>
            <a:ext cx="2977978" cy="1124465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102C5502-AE91-4336-9404-FBA1C698C291}"/>
              </a:ext>
            </a:extLst>
          </p:cNvPr>
          <p:cNvCxnSpPr>
            <a:cxnSpLocks/>
          </p:cNvCxnSpPr>
          <p:nvPr/>
        </p:nvCxnSpPr>
        <p:spPr>
          <a:xfrm flipV="1">
            <a:off x="7114542" y="4506097"/>
            <a:ext cx="2678732" cy="142514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2BA59008-5559-4B69-821D-02F4F37B8E76}"/>
              </a:ext>
            </a:extLst>
          </p:cNvPr>
          <p:cNvCxnSpPr>
            <a:cxnSpLocks/>
          </p:cNvCxnSpPr>
          <p:nvPr/>
        </p:nvCxnSpPr>
        <p:spPr>
          <a:xfrm flipH="1" flipV="1">
            <a:off x="1878228" y="5152769"/>
            <a:ext cx="3138615" cy="77847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448ED37-3F82-49B1-94FF-E047F1A3CD7F}"/>
              </a:ext>
            </a:extLst>
          </p:cNvPr>
          <p:cNvSpPr txBox="1"/>
          <p:nvPr/>
        </p:nvSpPr>
        <p:spPr>
          <a:xfrm>
            <a:off x="4934996" y="1287917"/>
            <a:ext cx="2045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intrenal</a:t>
            </a:r>
            <a:r>
              <a:rPr lang="hu-HU" dirty="0"/>
              <a:t> </a:t>
            </a:r>
            <a:r>
              <a:rPr lang="hu-HU" dirty="0" err="1"/>
              <a:t>carotid</a:t>
            </a:r>
            <a:r>
              <a:rPr lang="hu-HU" dirty="0"/>
              <a:t> a.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6E6A4010-5954-4B1A-B7FB-C9B8AA6CB0F7}"/>
              </a:ext>
            </a:extLst>
          </p:cNvPr>
          <p:cNvSpPr txBox="1"/>
          <p:nvPr/>
        </p:nvSpPr>
        <p:spPr>
          <a:xfrm>
            <a:off x="5346686" y="5732382"/>
            <a:ext cx="141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vertebral</a:t>
            </a:r>
            <a:r>
              <a:rPr lang="hu-HU" dirty="0"/>
              <a:t> a.</a:t>
            </a:r>
          </a:p>
        </p:txBody>
      </p:sp>
    </p:spTree>
    <p:extLst>
      <p:ext uri="{BB962C8B-B14F-4D97-AF65-F5344CB8AC3E}">
        <p14:creationId xmlns:p14="http://schemas.microsoft.com/office/powerpoint/2010/main" val="24678195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C26CAD4-04D6-45E5-814C-951670B2A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74" y="1167306"/>
            <a:ext cx="4157051" cy="528292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276F60E-E1D9-43BD-AEEE-C34AC7CD83CE}"/>
              </a:ext>
            </a:extLst>
          </p:cNvPr>
          <p:cNvSpPr txBox="1"/>
          <p:nvPr/>
        </p:nvSpPr>
        <p:spPr>
          <a:xfrm>
            <a:off x="3469308" y="293273"/>
            <a:ext cx="557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Georgia" panose="02040502050405020303" pitchFamily="18" charset="0"/>
              </a:rPr>
              <a:t>Circle</a:t>
            </a:r>
            <a:r>
              <a:rPr lang="hu-HU" sz="2400" b="1" dirty="0">
                <a:latin typeface="Georgia" panose="02040502050405020303" pitchFamily="18" charset="0"/>
              </a:rPr>
              <a:t> of Willis</a:t>
            </a:r>
            <a:r>
              <a:rPr lang="hu-HU" sz="2400" b="1" baseline="30000" dirty="0">
                <a:latin typeface="Georgia" panose="02040502050405020303" pitchFamily="18" charset="0"/>
              </a:rPr>
              <a:t>1</a:t>
            </a:r>
            <a:r>
              <a:rPr lang="hu-HU" sz="2400" b="1" dirty="0">
                <a:latin typeface="Georgia" panose="02040502050405020303" pitchFamily="18" charset="0"/>
              </a:rPr>
              <a:t> and Main </a:t>
            </a:r>
            <a:r>
              <a:rPr lang="hu-HU" sz="2400" b="1" dirty="0" err="1">
                <a:latin typeface="Georgia" panose="02040502050405020303" pitchFamily="18" charset="0"/>
              </a:rPr>
              <a:t>Arteries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F6EC7E62-9950-4F21-8070-DCF86FF82E95}"/>
              </a:ext>
            </a:extLst>
          </p:cNvPr>
          <p:cNvCxnSpPr>
            <a:cxnSpLocks/>
          </p:cNvCxnSpPr>
          <p:nvPr/>
        </p:nvCxnSpPr>
        <p:spPr>
          <a:xfrm>
            <a:off x="2010063" y="6128951"/>
            <a:ext cx="3661688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27C0B466-73B8-4404-8E89-90CD98171A01}"/>
              </a:ext>
            </a:extLst>
          </p:cNvPr>
          <p:cNvCxnSpPr>
            <a:cxnSpLocks/>
          </p:cNvCxnSpPr>
          <p:nvPr/>
        </p:nvCxnSpPr>
        <p:spPr>
          <a:xfrm flipH="1">
            <a:off x="6729252" y="3550508"/>
            <a:ext cx="2204683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FBF6394E-9A1B-4511-B62B-3AC0621780D4}"/>
              </a:ext>
            </a:extLst>
          </p:cNvPr>
          <p:cNvCxnSpPr>
            <a:cxnSpLocks/>
          </p:cNvCxnSpPr>
          <p:nvPr/>
        </p:nvCxnSpPr>
        <p:spPr>
          <a:xfrm>
            <a:off x="3280233" y="5082746"/>
            <a:ext cx="2667485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3F3D6EB2-EBD6-4CD8-B2A7-C990BC95AE61}"/>
              </a:ext>
            </a:extLst>
          </p:cNvPr>
          <p:cNvCxnSpPr>
            <a:cxnSpLocks/>
          </p:cNvCxnSpPr>
          <p:nvPr/>
        </p:nvCxnSpPr>
        <p:spPr>
          <a:xfrm>
            <a:off x="3286897" y="4057135"/>
            <a:ext cx="1591962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FDE952CD-0A62-44B5-B6B3-3A373EF5C1DC}"/>
              </a:ext>
            </a:extLst>
          </p:cNvPr>
          <p:cNvCxnSpPr>
            <a:cxnSpLocks/>
          </p:cNvCxnSpPr>
          <p:nvPr/>
        </p:nvCxnSpPr>
        <p:spPr>
          <a:xfrm flipH="1">
            <a:off x="7988112" y="2961502"/>
            <a:ext cx="945823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CDA90E8E-71DA-4951-93E9-678CB8C5CBE5}"/>
              </a:ext>
            </a:extLst>
          </p:cNvPr>
          <p:cNvCxnSpPr>
            <a:cxnSpLocks/>
          </p:cNvCxnSpPr>
          <p:nvPr/>
        </p:nvCxnSpPr>
        <p:spPr>
          <a:xfrm flipH="1">
            <a:off x="6554728" y="5877696"/>
            <a:ext cx="2531607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31BBC952-6440-4320-8F5A-FA9F1FB438B1}"/>
              </a:ext>
            </a:extLst>
          </p:cNvPr>
          <p:cNvCxnSpPr>
            <a:cxnSpLocks/>
          </p:cNvCxnSpPr>
          <p:nvPr/>
        </p:nvCxnSpPr>
        <p:spPr>
          <a:xfrm>
            <a:off x="3280233" y="1985319"/>
            <a:ext cx="2571235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1AC4EA67-1DCA-4B8F-B9E0-91F76010A36F}"/>
              </a:ext>
            </a:extLst>
          </p:cNvPr>
          <p:cNvCxnSpPr>
            <a:cxnSpLocks/>
          </p:cNvCxnSpPr>
          <p:nvPr/>
        </p:nvCxnSpPr>
        <p:spPr>
          <a:xfrm flipH="1">
            <a:off x="6096000" y="1631092"/>
            <a:ext cx="2837935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id="{CE4E60D0-CCCF-4D73-ADDD-AA6571F77626}"/>
              </a:ext>
            </a:extLst>
          </p:cNvPr>
          <p:cNvCxnSpPr>
            <a:cxnSpLocks/>
          </p:cNvCxnSpPr>
          <p:nvPr/>
        </p:nvCxnSpPr>
        <p:spPr>
          <a:xfrm flipH="1">
            <a:off x="6685491" y="4349578"/>
            <a:ext cx="2093984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E8B1837C-60D1-4F8C-865A-C335D164A3BD}"/>
              </a:ext>
            </a:extLst>
          </p:cNvPr>
          <p:cNvSpPr txBox="1"/>
          <p:nvPr/>
        </p:nvSpPr>
        <p:spPr>
          <a:xfrm>
            <a:off x="9024550" y="1421024"/>
            <a:ext cx="187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ant</a:t>
            </a:r>
            <a:r>
              <a:rPr lang="hu-HU" dirty="0"/>
              <a:t>. </a:t>
            </a:r>
            <a:r>
              <a:rPr lang="hu-HU" dirty="0" err="1"/>
              <a:t>cerebral</a:t>
            </a:r>
            <a:r>
              <a:rPr lang="hu-HU" dirty="0"/>
              <a:t> a.</a:t>
            </a:r>
            <a:r>
              <a:rPr lang="hu-HU" b="1" baseline="30000" dirty="0">
                <a:latin typeface="Georgia" panose="02040502050405020303" pitchFamily="18" charset="0"/>
              </a:rPr>
              <a:t> 1</a:t>
            </a:r>
            <a:endParaRPr lang="hu-HU" dirty="0"/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94FE5A0E-3942-4320-8345-EA9C1A335060}"/>
              </a:ext>
            </a:extLst>
          </p:cNvPr>
          <p:cNvSpPr txBox="1"/>
          <p:nvPr/>
        </p:nvSpPr>
        <p:spPr>
          <a:xfrm>
            <a:off x="8905102" y="2738392"/>
            <a:ext cx="225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middle</a:t>
            </a:r>
            <a:r>
              <a:rPr lang="hu-HU" dirty="0"/>
              <a:t> </a:t>
            </a:r>
            <a:r>
              <a:rPr lang="hu-HU" dirty="0" err="1"/>
              <a:t>cerebral</a:t>
            </a:r>
            <a:r>
              <a:rPr lang="hu-HU" dirty="0"/>
              <a:t> a.</a:t>
            </a:r>
            <a:r>
              <a:rPr lang="hu-HU" b="1" baseline="30000" dirty="0">
                <a:latin typeface="Georgia" panose="02040502050405020303" pitchFamily="18" charset="0"/>
              </a:rPr>
              <a:t> 1</a:t>
            </a:r>
            <a:endParaRPr lang="hu-HU" dirty="0"/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2E38020D-656B-43AF-8E69-CFE6DD370042}"/>
              </a:ext>
            </a:extLst>
          </p:cNvPr>
          <p:cNvSpPr txBox="1"/>
          <p:nvPr/>
        </p:nvSpPr>
        <p:spPr>
          <a:xfrm>
            <a:off x="1350586" y="3808766"/>
            <a:ext cx="2000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post. </a:t>
            </a:r>
            <a:r>
              <a:rPr lang="hu-HU" dirty="0" err="1"/>
              <a:t>cerebral</a:t>
            </a:r>
            <a:r>
              <a:rPr lang="hu-HU" dirty="0"/>
              <a:t> a.</a:t>
            </a:r>
            <a:r>
              <a:rPr lang="hu-HU" b="1" baseline="30000" dirty="0">
                <a:latin typeface="Georgia" panose="02040502050405020303" pitchFamily="18" charset="0"/>
              </a:rPr>
              <a:t> 1</a:t>
            </a:r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E5597D5F-0F99-4D5A-8464-16DA259D1250}"/>
              </a:ext>
            </a:extLst>
          </p:cNvPr>
          <p:cNvSpPr txBox="1"/>
          <p:nvPr/>
        </p:nvSpPr>
        <p:spPr>
          <a:xfrm>
            <a:off x="742694" y="1760018"/>
            <a:ext cx="264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ant</a:t>
            </a:r>
            <a:r>
              <a:rPr lang="hu-HU" dirty="0"/>
              <a:t>. </a:t>
            </a:r>
            <a:r>
              <a:rPr lang="hu-HU" dirty="0" err="1"/>
              <a:t>communicating</a:t>
            </a:r>
            <a:r>
              <a:rPr lang="hu-HU" dirty="0"/>
              <a:t> a.</a:t>
            </a:r>
            <a:r>
              <a:rPr lang="hu-HU" b="1" baseline="30000" dirty="0">
                <a:latin typeface="Georgia" panose="02040502050405020303" pitchFamily="18" charset="0"/>
              </a:rPr>
              <a:t>1</a:t>
            </a:r>
            <a:endParaRPr lang="hu-HU" dirty="0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13060C9-C49C-4BAA-8F55-46963CDE55FC}"/>
              </a:ext>
            </a:extLst>
          </p:cNvPr>
          <p:cNvSpPr txBox="1"/>
          <p:nvPr/>
        </p:nvSpPr>
        <p:spPr>
          <a:xfrm>
            <a:off x="8915885" y="3330834"/>
            <a:ext cx="274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post. </a:t>
            </a:r>
            <a:r>
              <a:rPr lang="hu-HU" dirty="0" err="1"/>
              <a:t>communicating</a:t>
            </a:r>
            <a:r>
              <a:rPr lang="hu-HU" dirty="0"/>
              <a:t> a. </a:t>
            </a:r>
            <a:r>
              <a:rPr lang="hu-HU" b="1" baseline="30000" dirty="0">
                <a:latin typeface="Georgia" panose="02040502050405020303" pitchFamily="18" charset="0"/>
              </a:rPr>
              <a:t>1</a:t>
            </a:r>
            <a:endParaRPr lang="hu-HU" dirty="0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E09D18FA-F627-49E3-BB3C-230455F5E979}"/>
              </a:ext>
            </a:extLst>
          </p:cNvPr>
          <p:cNvSpPr txBox="1"/>
          <p:nvPr/>
        </p:nvSpPr>
        <p:spPr>
          <a:xfrm>
            <a:off x="1955944" y="4898080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basilar</a:t>
            </a:r>
            <a:r>
              <a:rPr lang="hu-HU" dirty="0"/>
              <a:t> a.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6F1F0F23-3F06-478A-927E-7575C3EB9F53}"/>
              </a:ext>
            </a:extLst>
          </p:cNvPr>
          <p:cNvSpPr txBox="1"/>
          <p:nvPr/>
        </p:nvSpPr>
        <p:spPr>
          <a:xfrm>
            <a:off x="8812425" y="4138966"/>
            <a:ext cx="201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sup</a:t>
            </a:r>
            <a:r>
              <a:rPr lang="hu-HU" dirty="0"/>
              <a:t>. </a:t>
            </a:r>
            <a:r>
              <a:rPr lang="hu-HU" dirty="0" err="1"/>
              <a:t>cerebellar</a:t>
            </a:r>
            <a:r>
              <a:rPr lang="hu-HU" dirty="0"/>
              <a:t> a.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C708709E-E586-4207-B943-1F06CFF7464D}"/>
              </a:ext>
            </a:extLst>
          </p:cNvPr>
          <p:cNvSpPr txBox="1"/>
          <p:nvPr/>
        </p:nvSpPr>
        <p:spPr>
          <a:xfrm>
            <a:off x="9098352" y="5693030"/>
            <a:ext cx="243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ant</a:t>
            </a:r>
            <a:r>
              <a:rPr lang="hu-HU" dirty="0"/>
              <a:t>. </a:t>
            </a:r>
            <a:r>
              <a:rPr lang="hu-HU" dirty="0" err="1"/>
              <a:t>inf</a:t>
            </a:r>
            <a:r>
              <a:rPr lang="hu-HU" dirty="0"/>
              <a:t>. </a:t>
            </a:r>
            <a:r>
              <a:rPr lang="hu-HU" dirty="0" err="1"/>
              <a:t>cerebellar</a:t>
            </a:r>
            <a:r>
              <a:rPr lang="hu-HU" dirty="0"/>
              <a:t> a.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C8B37BC8-4B2C-4A89-AB59-7C4995155039}"/>
              </a:ext>
            </a:extLst>
          </p:cNvPr>
          <p:cNvSpPr txBox="1"/>
          <p:nvPr/>
        </p:nvSpPr>
        <p:spPr>
          <a:xfrm>
            <a:off x="333643" y="5900760"/>
            <a:ext cx="3723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vertebral</a:t>
            </a:r>
            <a:r>
              <a:rPr lang="hu-HU" dirty="0"/>
              <a:t> a.</a:t>
            </a:r>
          </a:p>
          <a:p>
            <a:r>
              <a:rPr lang="hu-HU" dirty="0"/>
              <a:t>(</a:t>
            </a:r>
            <a:r>
              <a:rPr lang="hu-HU" dirty="0" err="1"/>
              <a:t>gives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post. </a:t>
            </a:r>
            <a:r>
              <a:rPr lang="hu-HU" dirty="0" err="1"/>
              <a:t>inf</a:t>
            </a:r>
            <a:r>
              <a:rPr lang="hu-HU" dirty="0"/>
              <a:t>. </a:t>
            </a:r>
            <a:r>
              <a:rPr lang="hu-HU" dirty="0" err="1"/>
              <a:t>cerebellar</a:t>
            </a:r>
            <a:r>
              <a:rPr lang="hu-HU" dirty="0"/>
              <a:t> a.) </a:t>
            </a:r>
          </a:p>
        </p:txBody>
      </p:sp>
      <p:cxnSp>
        <p:nvCxnSpPr>
          <p:cNvPr id="35" name="Egyenes összekötő nyíllal 34">
            <a:extLst>
              <a:ext uri="{FF2B5EF4-FFF2-40B4-BE49-F238E27FC236}">
                <a16:creationId xmlns:a16="http://schemas.microsoft.com/office/drawing/2014/main" id="{DA637220-F2F4-4F79-A8D6-7706B1A44236}"/>
              </a:ext>
            </a:extLst>
          </p:cNvPr>
          <p:cNvCxnSpPr>
            <a:cxnSpLocks/>
          </p:cNvCxnSpPr>
          <p:nvPr/>
        </p:nvCxnSpPr>
        <p:spPr>
          <a:xfrm flipH="1">
            <a:off x="6682142" y="2339418"/>
            <a:ext cx="2251793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B1DB8439-9B46-4331-B8F8-BF7E8CDE2A6E}"/>
              </a:ext>
            </a:extLst>
          </p:cNvPr>
          <p:cNvSpPr txBox="1"/>
          <p:nvPr/>
        </p:nvSpPr>
        <p:spPr>
          <a:xfrm>
            <a:off x="8933934" y="2153849"/>
            <a:ext cx="203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ant</a:t>
            </a:r>
            <a:r>
              <a:rPr lang="hu-HU" dirty="0"/>
              <a:t>. </a:t>
            </a:r>
            <a:r>
              <a:rPr lang="hu-HU" dirty="0" err="1"/>
              <a:t>cerebral</a:t>
            </a:r>
            <a:r>
              <a:rPr lang="hu-HU" dirty="0"/>
              <a:t> a.</a:t>
            </a:r>
            <a:r>
              <a:rPr lang="hu-HU" b="1" baseline="30000" dirty="0">
                <a:latin typeface="Georgia" panose="02040502050405020303" pitchFamily="18" charset="0"/>
              </a:rPr>
              <a:t> 1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8004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-A1 segment : from origin to ACOM and gives rise&#10;to medial lenticulostriate arteries (inferior parts&#10;of the head of the ca...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3027" y="148221"/>
            <a:ext cx="5144362" cy="323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1-Straight sinus&#10;2-Internal cerebral vein&#10;3-ACA (A2)&#10;4-ACA (A3)&#10;5-Callosomarginal artery&#10;6-Pericallosal artery&#10;7-Corpus ca...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937" y="3635319"/>
            <a:ext cx="5065620" cy="30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ACA infarction&#10; 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3027" y="3635319"/>
            <a:ext cx="5144362" cy="30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brain arterial supply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933" y="608261"/>
            <a:ext cx="5641628" cy="23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1524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28392" y="153328"/>
            <a:ext cx="4535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Veins</a:t>
            </a:r>
            <a:r>
              <a:rPr lang="hu-HU" sz="2800" b="1" dirty="0">
                <a:latin typeface="Georgia" panose="02040502050405020303" pitchFamily="18" charset="0"/>
              </a:rPr>
              <a:t>- </a:t>
            </a:r>
            <a:r>
              <a:rPr lang="hu-HU" sz="2800" b="1" dirty="0" err="1">
                <a:latin typeface="Georgia" panose="02040502050405020303" pitchFamily="18" charset="0"/>
              </a:rPr>
              <a:t>Superficial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veins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54" y="899783"/>
            <a:ext cx="5152176" cy="5240042"/>
          </a:xfrm>
          <a:prstGeom prst="rect">
            <a:avLst/>
          </a:prstGeom>
        </p:spPr>
      </p:pic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A453E89A-EA15-422F-A6BC-57365FB184C3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205841" y="2754186"/>
            <a:ext cx="2901034" cy="95596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F40BF7EC-DAE7-42FC-92C6-4C3469630129}"/>
              </a:ext>
            </a:extLst>
          </p:cNvPr>
          <p:cNvSpPr txBox="1"/>
          <p:nvPr/>
        </p:nvSpPr>
        <p:spPr>
          <a:xfrm>
            <a:off x="10106875" y="2569520"/>
            <a:ext cx="168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straight</a:t>
            </a:r>
            <a:r>
              <a:rPr lang="hu-HU" dirty="0"/>
              <a:t> sinus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A4CEE94F-53EB-4BF9-B61C-E542B1053986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229657" y="1869473"/>
            <a:ext cx="3731052" cy="14303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BCD32FE-F8E4-4464-A678-64587861E74E}"/>
              </a:ext>
            </a:extLst>
          </p:cNvPr>
          <p:cNvSpPr txBox="1"/>
          <p:nvPr/>
        </p:nvSpPr>
        <p:spPr>
          <a:xfrm>
            <a:off x="9960709" y="1684807"/>
            <a:ext cx="193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inf</a:t>
            </a:r>
            <a:r>
              <a:rPr lang="hu-HU" dirty="0"/>
              <a:t>. </a:t>
            </a:r>
            <a:r>
              <a:rPr lang="hu-HU" dirty="0" err="1"/>
              <a:t>sagittal</a:t>
            </a:r>
            <a:r>
              <a:rPr lang="hu-HU" dirty="0"/>
              <a:t> sinus</a:t>
            </a:r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8A03B86B-32DB-4AC6-85A4-49D52E482A01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453512" y="1217938"/>
            <a:ext cx="3642489" cy="18466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2FEBAA7-765D-4813-8248-C9A6C2DF06BB}"/>
              </a:ext>
            </a:extLst>
          </p:cNvPr>
          <p:cNvSpPr txBox="1"/>
          <p:nvPr/>
        </p:nvSpPr>
        <p:spPr>
          <a:xfrm>
            <a:off x="428086" y="1033272"/>
            <a:ext cx="20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sup</a:t>
            </a:r>
            <a:r>
              <a:rPr lang="hu-HU" dirty="0"/>
              <a:t>. </a:t>
            </a:r>
            <a:r>
              <a:rPr lang="hu-HU" dirty="0" err="1"/>
              <a:t>sagittal</a:t>
            </a:r>
            <a:r>
              <a:rPr lang="hu-HU" dirty="0"/>
              <a:t> sinus</a:t>
            </a:r>
          </a:p>
        </p:txBody>
      </p: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D4BFDABD-3139-4A96-ACA0-3E7B3F2FD022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7365527" y="4377185"/>
            <a:ext cx="2744072" cy="15364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ED43330-E1EC-499D-9348-3CA0D9AC4630}"/>
              </a:ext>
            </a:extLst>
          </p:cNvPr>
          <p:cNvSpPr txBox="1"/>
          <p:nvPr/>
        </p:nvSpPr>
        <p:spPr>
          <a:xfrm>
            <a:off x="10109599" y="5728993"/>
            <a:ext cx="168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sigmoid</a:t>
            </a:r>
            <a:r>
              <a:rPr lang="hu-HU" dirty="0"/>
              <a:t> sinus</a:t>
            </a:r>
          </a:p>
        </p:txBody>
      </p: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BB58C53E-2A6B-4B4E-9B01-E698547BFEE7}"/>
              </a:ext>
            </a:extLst>
          </p:cNvPr>
          <p:cNvCxnSpPr>
            <a:cxnSpLocks/>
          </p:cNvCxnSpPr>
          <p:nvPr/>
        </p:nvCxnSpPr>
        <p:spPr>
          <a:xfrm flipH="1">
            <a:off x="7826846" y="4026203"/>
            <a:ext cx="202148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66804022-E63A-4258-AC46-C0FCE8F0A776}"/>
              </a:ext>
            </a:extLst>
          </p:cNvPr>
          <p:cNvCxnSpPr>
            <a:cxnSpLocks/>
          </p:cNvCxnSpPr>
          <p:nvPr/>
        </p:nvCxnSpPr>
        <p:spPr>
          <a:xfrm>
            <a:off x="2792627" y="4026203"/>
            <a:ext cx="3809734" cy="13038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5D175CD9-109D-4267-8DB1-883FB98D6869}"/>
              </a:ext>
            </a:extLst>
          </p:cNvPr>
          <p:cNvCxnSpPr>
            <a:cxnSpLocks/>
          </p:cNvCxnSpPr>
          <p:nvPr/>
        </p:nvCxnSpPr>
        <p:spPr>
          <a:xfrm>
            <a:off x="2427285" y="5474043"/>
            <a:ext cx="3802372" cy="25495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29B912DC-854B-4504-A77C-DDA6A7C6137F}"/>
              </a:ext>
            </a:extLst>
          </p:cNvPr>
          <p:cNvSpPr txBox="1"/>
          <p:nvPr/>
        </p:nvSpPr>
        <p:spPr>
          <a:xfrm>
            <a:off x="9848335" y="3815179"/>
            <a:ext cx="228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confluens</a:t>
            </a:r>
            <a:r>
              <a:rPr lang="hu-HU" dirty="0"/>
              <a:t> of </a:t>
            </a:r>
            <a:r>
              <a:rPr lang="hu-HU" dirty="0" err="1"/>
              <a:t>sinuses</a:t>
            </a:r>
            <a:endParaRPr lang="hu-HU" dirty="0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D72A3577-AB3C-4967-9933-223BC38685AE}"/>
              </a:ext>
            </a:extLst>
          </p:cNvPr>
          <p:cNvSpPr txBox="1"/>
          <p:nvPr/>
        </p:nvSpPr>
        <p:spPr>
          <a:xfrm>
            <a:off x="1200150" y="3799763"/>
            <a:ext cx="168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sigmoid</a:t>
            </a:r>
            <a:r>
              <a:rPr lang="hu-HU" dirty="0"/>
              <a:t> sinus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FBEFA43C-AC69-4EA7-873C-5EE50CDAD80B}"/>
              </a:ext>
            </a:extLst>
          </p:cNvPr>
          <p:cNvSpPr txBox="1"/>
          <p:nvPr/>
        </p:nvSpPr>
        <p:spPr>
          <a:xfrm>
            <a:off x="644083" y="5263693"/>
            <a:ext cx="184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int. </a:t>
            </a:r>
            <a:r>
              <a:rPr lang="hu-HU" dirty="0" err="1"/>
              <a:t>jugular</a:t>
            </a:r>
            <a:r>
              <a:rPr lang="hu-HU" dirty="0"/>
              <a:t> </a:t>
            </a:r>
            <a:r>
              <a:rPr lang="hu-HU" dirty="0" err="1"/>
              <a:t>vein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4498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A2B2361-AE3D-40A4-AAD2-6D64B5DFC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853"/>
            <a:ext cx="4213174" cy="524004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1E02012-4938-4A58-BD21-102EBE6175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02" y="1290151"/>
            <a:ext cx="5228298" cy="427769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F0F6A41-67AF-40D4-AA99-0D17BD5B5418}"/>
              </a:ext>
            </a:extLst>
          </p:cNvPr>
          <p:cNvSpPr txBox="1"/>
          <p:nvPr/>
        </p:nvSpPr>
        <p:spPr>
          <a:xfrm>
            <a:off x="4367802" y="188695"/>
            <a:ext cx="3456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Veins</a:t>
            </a:r>
            <a:r>
              <a:rPr lang="hu-HU" sz="2800" b="1" dirty="0">
                <a:latin typeface="Georgia" panose="02040502050405020303" pitchFamily="18" charset="0"/>
              </a:rPr>
              <a:t>- Deep </a:t>
            </a:r>
            <a:r>
              <a:rPr lang="hu-HU" sz="2800" b="1" dirty="0" err="1">
                <a:latin typeface="Georgia" panose="02040502050405020303" pitchFamily="18" charset="0"/>
              </a:rPr>
              <a:t>veins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D63CB02C-59C9-460E-9600-D6FA95E2D2AD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984203" y="2743200"/>
            <a:ext cx="3159797" cy="31937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>
            <a:extLst>
              <a:ext uri="{FF2B5EF4-FFF2-40B4-BE49-F238E27FC236}">
                <a16:creationId xmlns:a16="http://schemas.microsoft.com/office/drawing/2014/main" id="{C450E4D2-E458-46AE-9067-CB1E1D84D0A3}"/>
              </a:ext>
            </a:extLst>
          </p:cNvPr>
          <p:cNvSpPr txBox="1"/>
          <p:nvPr/>
        </p:nvSpPr>
        <p:spPr>
          <a:xfrm>
            <a:off x="5006691" y="2877912"/>
            <a:ext cx="97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basal</a:t>
            </a:r>
            <a:r>
              <a:rPr lang="hu-HU" dirty="0"/>
              <a:t> v.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D5915EDA-9395-4656-86D6-10D9553FEEC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1853515" y="3062578"/>
            <a:ext cx="3153176" cy="9082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7CCEE29-532C-46BE-ADA7-D3D2D79D0431}"/>
              </a:ext>
            </a:extLst>
          </p:cNvPr>
          <p:cNvSpPr txBox="1"/>
          <p:nvPr/>
        </p:nvSpPr>
        <p:spPr>
          <a:xfrm>
            <a:off x="4815877" y="3786192"/>
            <a:ext cx="1918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great</a:t>
            </a:r>
            <a:r>
              <a:rPr lang="hu-HU" dirty="0"/>
              <a:t> </a:t>
            </a:r>
            <a:r>
              <a:rPr lang="hu-HU" dirty="0" err="1"/>
              <a:t>cerebral</a:t>
            </a:r>
            <a:r>
              <a:rPr lang="hu-HU" dirty="0"/>
              <a:t> v.</a:t>
            </a:r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0B5D86BE-2D15-4AAA-ADCF-4B5B734BDE73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635397" y="3970858"/>
            <a:ext cx="3180480" cy="2283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91FD5E50-067A-431F-BA00-73C60146C491}"/>
              </a:ext>
            </a:extLst>
          </p:cNvPr>
          <p:cNvSpPr txBox="1"/>
          <p:nvPr/>
        </p:nvSpPr>
        <p:spPr>
          <a:xfrm>
            <a:off x="6021817" y="776460"/>
            <a:ext cx="195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great</a:t>
            </a:r>
            <a:r>
              <a:rPr lang="hu-HU" dirty="0"/>
              <a:t> </a:t>
            </a:r>
            <a:r>
              <a:rPr lang="hu-HU" dirty="0" err="1"/>
              <a:t>cerebral</a:t>
            </a:r>
            <a:r>
              <a:rPr lang="hu-HU" dirty="0"/>
              <a:t> v.</a:t>
            </a:r>
          </a:p>
        </p:txBody>
      </p: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D4DB41E4-2E81-4C82-906F-BFA9739FC63F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7978828" y="961126"/>
            <a:ext cx="1599023" cy="147806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5ADDD5E5-B89E-4CCB-B3B2-594AD3A28239}"/>
              </a:ext>
            </a:extLst>
          </p:cNvPr>
          <p:cNvSpPr txBox="1"/>
          <p:nvPr/>
        </p:nvSpPr>
        <p:spPr>
          <a:xfrm>
            <a:off x="4815877" y="2338964"/>
            <a:ext cx="16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int.cerebral</a:t>
            </a:r>
            <a:r>
              <a:rPr lang="hu-HU" dirty="0"/>
              <a:t> v.</a:t>
            </a:r>
          </a:p>
        </p:txBody>
      </p: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12F95BE6-4982-49FD-8FA1-586B1F3EA933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1717153" y="2523630"/>
            <a:ext cx="3098724" cy="59189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id="{ADD9559B-820C-4166-A2E9-79CBB3F36C2E}"/>
              </a:ext>
            </a:extLst>
          </p:cNvPr>
          <p:cNvCxnSpPr>
            <a:cxnSpLocks/>
          </p:cNvCxnSpPr>
          <p:nvPr/>
        </p:nvCxnSpPr>
        <p:spPr>
          <a:xfrm flipV="1">
            <a:off x="6327565" y="2451869"/>
            <a:ext cx="2692867" cy="5380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610F02B0-C221-41F9-9C96-06A40939BD4C}"/>
              </a:ext>
            </a:extLst>
          </p:cNvPr>
          <p:cNvCxnSpPr>
            <a:cxnSpLocks/>
          </p:cNvCxnSpPr>
          <p:nvPr/>
        </p:nvCxnSpPr>
        <p:spPr>
          <a:xfrm flipH="1">
            <a:off x="2169407" y="1668294"/>
            <a:ext cx="2619302" cy="101805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2454C0C2-BA8A-4D99-826F-390717F8E918}"/>
              </a:ext>
            </a:extLst>
          </p:cNvPr>
          <p:cNvSpPr txBox="1"/>
          <p:nvPr/>
        </p:nvSpPr>
        <p:spPr>
          <a:xfrm>
            <a:off x="4815877" y="1449285"/>
            <a:ext cx="192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thalamostriate</a:t>
            </a:r>
            <a:r>
              <a:rPr lang="hu-HU" dirty="0"/>
              <a:t> v.</a:t>
            </a:r>
          </a:p>
        </p:txBody>
      </p: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6A9ED3A8-5FF9-47C2-A10B-488F7253AD53}"/>
              </a:ext>
            </a:extLst>
          </p:cNvPr>
          <p:cNvCxnSpPr>
            <a:cxnSpLocks/>
          </p:cNvCxnSpPr>
          <p:nvPr/>
        </p:nvCxnSpPr>
        <p:spPr>
          <a:xfrm flipH="1">
            <a:off x="1608229" y="4702299"/>
            <a:ext cx="3180480" cy="2283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3B6C0E50-F91E-4583-B0AC-CB8067134629}"/>
              </a:ext>
            </a:extLst>
          </p:cNvPr>
          <p:cNvSpPr txBox="1"/>
          <p:nvPr/>
        </p:nvSpPr>
        <p:spPr>
          <a:xfrm>
            <a:off x="4842897" y="446486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straight</a:t>
            </a:r>
            <a:r>
              <a:rPr lang="hu-HU" dirty="0"/>
              <a:t> sinus</a:t>
            </a:r>
          </a:p>
        </p:txBody>
      </p: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id="{A8A2B202-3BE2-48A3-BDA5-BCBA2D14734B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6425381" y="2637820"/>
            <a:ext cx="4176379" cy="201171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3473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7333" y="1249250"/>
            <a:ext cx="451155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Netter</a:t>
            </a:r>
            <a:r>
              <a:rPr lang="hu-HU" dirty="0"/>
              <a:t>: Atlas of Human </a:t>
            </a:r>
            <a:r>
              <a:rPr lang="hu-HU" dirty="0" err="1"/>
              <a:t>Anatomy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Netter</a:t>
            </a:r>
            <a:r>
              <a:rPr lang="hu-HU" dirty="0"/>
              <a:t>: Atlas of </a:t>
            </a:r>
            <a:r>
              <a:rPr lang="hu-HU" dirty="0" err="1"/>
              <a:t>Embriology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Langman</a:t>
            </a:r>
            <a:r>
              <a:rPr lang="hu-HU" dirty="0"/>
              <a:t>: </a:t>
            </a:r>
            <a:r>
              <a:rPr lang="hu-HU" dirty="0" err="1"/>
              <a:t>Embriology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Welsch</a:t>
            </a:r>
            <a:r>
              <a:rPr lang="hu-HU" dirty="0"/>
              <a:t>: </a:t>
            </a:r>
            <a:r>
              <a:rPr lang="hu-HU" dirty="0" err="1"/>
              <a:t>Lehrbuch</a:t>
            </a:r>
            <a:r>
              <a:rPr lang="hu-HU" dirty="0"/>
              <a:t> </a:t>
            </a:r>
            <a:r>
              <a:rPr lang="hu-HU" dirty="0" err="1"/>
              <a:t>Histologie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Hajdu: Vezérfonal a </a:t>
            </a:r>
            <a:r>
              <a:rPr lang="hu-HU" dirty="0" err="1"/>
              <a:t>neuroanatómiához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Purves</a:t>
            </a:r>
            <a:r>
              <a:rPr lang="hu-HU" dirty="0"/>
              <a:t>: </a:t>
            </a:r>
            <a:r>
              <a:rPr lang="hu-HU" dirty="0" err="1"/>
              <a:t>Neuroscience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7005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9B0692B3-958A-4069-A828-FF284D2C8D6A}"/>
              </a:ext>
            </a:extLst>
          </p:cNvPr>
          <p:cNvSpPr txBox="1"/>
          <p:nvPr/>
        </p:nvSpPr>
        <p:spPr>
          <a:xfrm>
            <a:off x="5224190" y="2920252"/>
            <a:ext cx="1676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 err="1">
                <a:latin typeface="Cambria" panose="02040503050406030204" pitchFamily="18" charset="0"/>
              </a:rPr>
              <a:t>Extras</a:t>
            </a:r>
            <a:endParaRPr lang="hu-HU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81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23059" t="26667" r="24664" b="12637"/>
          <a:stretch/>
        </p:blipFill>
        <p:spPr>
          <a:xfrm>
            <a:off x="6096000" y="1486915"/>
            <a:ext cx="5947238" cy="38841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51713" t="18755" r="31039" b="67912"/>
          <a:stretch/>
        </p:blipFill>
        <p:spPr>
          <a:xfrm>
            <a:off x="870842" y="40072"/>
            <a:ext cx="4464249" cy="19411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/>
          <a:srcRect l="44424" t="22435" r="39568" b="45923"/>
          <a:stretch/>
        </p:blipFill>
        <p:spPr>
          <a:xfrm>
            <a:off x="3156215" y="4158597"/>
            <a:ext cx="2378166" cy="264425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49769" t="30595" r="30335" b="52987"/>
          <a:stretch/>
        </p:blipFill>
        <p:spPr>
          <a:xfrm>
            <a:off x="870842" y="2032042"/>
            <a:ext cx="4464248" cy="20720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l="54867" t="64627" r="34430" b="17675"/>
          <a:stretch/>
        </p:blipFill>
        <p:spPr>
          <a:xfrm>
            <a:off x="652306" y="4158597"/>
            <a:ext cx="2842904" cy="264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62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neurotransmitters in the brain and their fun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15" y="12095"/>
            <a:ext cx="9686771" cy="684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41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23376" t="27186" r="25390" b="13593"/>
          <a:stretch/>
        </p:blipFill>
        <p:spPr>
          <a:xfrm>
            <a:off x="4565212" y="1899138"/>
            <a:ext cx="7626788" cy="495886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22597" t="28571" r="48669" b="13593"/>
          <a:stretch/>
        </p:blipFill>
        <p:spPr>
          <a:xfrm>
            <a:off x="0" y="0"/>
            <a:ext cx="3503222" cy="396635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50373" t="30680" r="24708" b="16670"/>
          <a:stretch/>
        </p:blipFill>
        <p:spPr>
          <a:xfrm>
            <a:off x="3057896" y="1406770"/>
            <a:ext cx="3038104" cy="36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06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791" y="1034850"/>
            <a:ext cx="65913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31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63256" y="638103"/>
            <a:ext cx="11910951" cy="5756856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975306" y="233040"/>
            <a:ext cx="6286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Hystology</a:t>
            </a:r>
            <a:r>
              <a:rPr lang="hu-HU" sz="3200" b="1" dirty="0">
                <a:latin typeface="Cambria" panose="02040503050406030204" pitchFamily="18" charset="0"/>
              </a:rPr>
              <a:t> of </a:t>
            </a:r>
            <a:r>
              <a:rPr lang="hu-HU" sz="3200" b="1" dirty="0" err="1">
                <a:latin typeface="Cambria" panose="02040503050406030204" pitchFamily="18" charset="0"/>
              </a:rPr>
              <a:t>the</a:t>
            </a:r>
            <a:r>
              <a:rPr lang="hu-HU" sz="3200" b="1" dirty="0">
                <a:latin typeface="Cambria" panose="02040503050406030204" pitchFamily="18" charset="0"/>
              </a:rPr>
              <a:t> </a:t>
            </a:r>
            <a:r>
              <a:rPr lang="hu-HU" sz="3200" b="1" dirty="0" err="1">
                <a:latin typeface="Cambria" panose="02040503050406030204" pitchFamily="18" charset="0"/>
              </a:rPr>
              <a:t>Nervous</a:t>
            </a:r>
            <a:r>
              <a:rPr lang="hu-HU" sz="3200" b="1" dirty="0">
                <a:latin typeface="Cambria" panose="02040503050406030204" pitchFamily="18" charset="0"/>
              </a:rPr>
              <a:t> System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411157" y="3085644"/>
            <a:ext cx="11503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>
                <a:latin typeface="Cambria" panose="02040503050406030204" pitchFamily="18" charset="0"/>
              </a:rPr>
              <a:t>Neuron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9745414" y="2998113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 err="1">
                <a:latin typeface="Cambria" panose="02040503050406030204" pitchFamily="18" charset="0"/>
              </a:rPr>
              <a:t>Glia</a:t>
            </a:r>
            <a:endParaRPr lang="hu-HU" sz="2200" b="1" dirty="0">
              <a:latin typeface="Cambria" panose="020405030504060302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29415" t="16624" r="31721" b="5801"/>
          <a:stretch/>
        </p:blipFill>
        <p:spPr>
          <a:xfrm>
            <a:off x="3660780" y="997527"/>
            <a:ext cx="4738255" cy="53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13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1F1DCF24-812E-4353-AE3D-11C84089C956}"/>
              </a:ext>
            </a:extLst>
          </p:cNvPr>
          <p:cNvSpPr txBox="1"/>
          <p:nvPr/>
        </p:nvSpPr>
        <p:spPr>
          <a:xfrm>
            <a:off x="4063274" y="310502"/>
            <a:ext cx="4065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latin typeface="+mj-lt"/>
              </a:rPr>
              <a:t>Structure</a:t>
            </a:r>
            <a:r>
              <a:rPr lang="hu-HU" sz="2800" b="1" dirty="0">
                <a:latin typeface="+mj-lt"/>
              </a:rPr>
              <a:t> of Neuron szerkezete</a:t>
            </a:r>
          </a:p>
        </p:txBody>
      </p:sp>
      <p:pic>
        <p:nvPicPr>
          <p:cNvPr id="5" name="Kép 4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705A577D-B0B8-46EF-9675-F499D1C52A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14" y="815491"/>
            <a:ext cx="8930372" cy="575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88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2E8B1A69-B27E-4B73-B85D-3323C71D52EB}"/>
              </a:ext>
            </a:extLst>
          </p:cNvPr>
          <p:cNvSpPr txBox="1"/>
          <p:nvPr/>
        </p:nvSpPr>
        <p:spPr>
          <a:xfrm>
            <a:off x="4347518" y="19770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latin typeface="+mj-lt"/>
              </a:rPr>
              <a:t>Types</a:t>
            </a:r>
            <a:r>
              <a:rPr lang="hu-HU" sz="2800" b="1" dirty="0">
                <a:latin typeface="+mj-lt"/>
              </a:rPr>
              <a:t> of Neuron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D151335-812A-4B51-87C6-2277AB32BD41}"/>
              </a:ext>
            </a:extLst>
          </p:cNvPr>
          <p:cNvSpPr txBox="1"/>
          <p:nvPr/>
        </p:nvSpPr>
        <p:spPr>
          <a:xfrm>
            <a:off x="770477" y="2026372"/>
            <a:ext cx="3427541" cy="2805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Unipolar</a:t>
            </a:r>
            <a:endParaRPr lang="hu-HU" sz="2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Multipolar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Pseudounipolar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Bipolar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Pyramidal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cell</a:t>
            </a:r>
            <a:r>
              <a:rPr lang="hu-HU" sz="2000" dirty="0">
                <a:latin typeface="Cambria" panose="02040503050406030204" pitchFamily="18" charset="0"/>
              </a:rPr>
              <a:t> (</a:t>
            </a:r>
            <a:r>
              <a:rPr lang="hu-HU" sz="2000" dirty="0" err="1">
                <a:latin typeface="Cambria" panose="02040503050406030204" pitchFamily="18" charset="0"/>
              </a:rPr>
              <a:t>cortex</a:t>
            </a:r>
            <a:r>
              <a:rPr lang="hu-HU" sz="2000" dirty="0">
                <a:latin typeface="Cambria" panose="020405030504060302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000" dirty="0">
              <a:latin typeface="Cambria" panose="02040503050406030204" pitchFamily="18" charset="0"/>
            </a:endParaRPr>
          </a:p>
        </p:txBody>
      </p:sp>
      <p:pic>
        <p:nvPicPr>
          <p:cNvPr id="6" name="Kép 5" descr="A képen monitor látható&#10;&#10;Automatikusan generált leírás">
            <a:extLst>
              <a:ext uri="{FF2B5EF4-FFF2-40B4-BE49-F238E27FC236}">
                <a16:creationId xmlns:a16="http://schemas.microsoft.com/office/drawing/2014/main" id="{1D438726-C80B-4C44-A034-995D35B49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18" y="827716"/>
            <a:ext cx="7183445" cy="560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94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Kék melegség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TM04033921[[fn=Damaszt]]</Template>
  <TotalTime>3200</TotalTime>
  <Words>2580</Words>
  <Application>Microsoft Office PowerPoint</Application>
  <PresentationFormat>Szélesvásznú</PresentationFormat>
  <Paragraphs>553</Paragraphs>
  <Slides>61</Slides>
  <Notes>61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0</vt:i4>
      </vt:variant>
      <vt:variant>
        <vt:lpstr>Diacímek</vt:lpstr>
      </vt:variant>
      <vt:variant>
        <vt:i4>61</vt:i4>
      </vt:variant>
    </vt:vector>
  </HeadingPairs>
  <TitlesOfParts>
    <vt:vector size="68" baseType="lpstr">
      <vt:lpstr>Arial</vt:lpstr>
      <vt:lpstr>Bookman Old Style</vt:lpstr>
      <vt:lpstr>Calibri</vt:lpstr>
      <vt:lpstr>Cambria</vt:lpstr>
      <vt:lpstr>Georgia</vt:lpstr>
      <vt:lpstr>Rockwell</vt:lpstr>
      <vt:lpstr>Damask</vt:lpstr>
      <vt:lpstr>Nervous system I.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halaszv</dc:creator>
  <cp:lastModifiedBy>Vanda Halász</cp:lastModifiedBy>
  <cp:revision>236</cp:revision>
  <cp:lastPrinted>2020-04-09T12:20:41Z</cp:lastPrinted>
  <dcterms:created xsi:type="dcterms:W3CDTF">2017-03-17T09:01:44Z</dcterms:created>
  <dcterms:modified xsi:type="dcterms:W3CDTF">2020-04-09T12:21:24Z</dcterms:modified>
</cp:coreProperties>
</file>