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sldIdLst>
    <p:sldId id="256" r:id="rId2"/>
    <p:sldId id="299" r:id="rId3"/>
    <p:sldId id="383" r:id="rId4"/>
    <p:sldId id="382" r:id="rId5"/>
    <p:sldId id="300" r:id="rId6"/>
    <p:sldId id="301" r:id="rId7"/>
    <p:sldId id="302" r:id="rId8"/>
    <p:sldId id="384" r:id="rId9"/>
    <p:sldId id="303" r:id="rId10"/>
    <p:sldId id="304" r:id="rId11"/>
    <p:sldId id="305" r:id="rId12"/>
    <p:sldId id="306" r:id="rId13"/>
    <p:sldId id="307" r:id="rId14"/>
    <p:sldId id="308" r:id="rId15"/>
    <p:sldId id="309" r:id="rId16"/>
    <p:sldId id="310" r:id="rId17"/>
    <p:sldId id="311" r:id="rId18"/>
    <p:sldId id="312" r:id="rId19"/>
    <p:sldId id="313" r:id="rId20"/>
    <p:sldId id="388" r:id="rId21"/>
    <p:sldId id="390" r:id="rId22"/>
    <p:sldId id="389" r:id="rId23"/>
    <p:sldId id="314" r:id="rId24"/>
    <p:sldId id="315" r:id="rId25"/>
    <p:sldId id="387" r:id="rId26"/>
    <p:sldId id="319" r:id="rId27"/>
    <p:sldId id="320" r:id="rId28"/>
    <p:sldId id="321" r:id="rId29"/>
    <p:sldId id="322" r:id="rId30"/>
    <p:sldId id="323" r:id="rId31"/>
    <p:sldId id="324" r:id="rId32"/>
    <p:sldId id="325" r:id="rId33"/>
    <p:sldId id="326" r:id="rId34"/>
    <p:sldId id="327" r:id="rId35"/>
    <p:sldId id="391" r:id="rId36"/>
    <p:sldId id="328" r:id="rId37"/>
    <p:sldId id="329" r:id="rId38"/>
    <p:sldId id="330" r:id="rId39"/>
    <p:sldId id="331" r:id="rId40"/>
    <p:sldId id="332" r:id="rId41"/>
    <p:sldId id="333" r:id="rId42"/>
    <p:sldId id="334" r:id="rId43"/>
    <p:sldId id="392" r:id="rId44"/>
    <p:sldId id="335" r:id="rId45"/>
    <p:sldId id="336" r:id="rId46"/>
    <p:sldId id="337" r:id="rId47"/>
    <p:sldId id="339" r:id="rId48"/>
    <p:sldId id="340"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94" r:id="rId65"/>
    <p:sldId id="358" r:id="rId66"/>
    <p:sldId id="359" r:id="rId67"/>
    <p:sldId id="360" r:id="rId68"/>
    <p:sldId id="361" r:id="rId69"/>
    <p:sldId id="362" r:id="rId70"/>
    <p:sldId id="363" r:id="rId71"/>
    <p:sldId id="364" r:id="rId72"/>
    <p:sldId id="366" r:id="rId73"/>
    <p:sldId id="367" r:id="rId74"/>
    <p:sldId id="368" r:id="rId75"/>
    <p:sldId id="369" r:id="rId76"/>
    <p:sldId id="393" r:id="rId77"/>
    <p:sldId id="370" r:id="rId78"/>
    <p:sldId id="371" r:id="rId79"/>
    <p:sldId id="372" r:id="rId80"/>
  </p:sldIdLst>
  <p:sldSz cx="9144000" cy="6858000" type="screen4x3"/>
  <p:notesSz cx="9144000" cy="6858000"/>
  <p:embeddedFontLst>
    <p:embeddedFont>
      <p:font typeface="Calibri" panose="020F0502020204030204" pitchFamily="34" charset="0"/>
      <p:regular r:id="rId82"/>
      <p:bold r:id="rId83"/>
      <p:italic r:id="rId84"/>
      <p:boldItalic r:id="rId85"/>
    </p:embeddedFont>
    <p:embeddedFont>
      <p:font typeface="Arial Narrow" panose="020B0606020202030204" pitchFamily="34" charset="0"/>
      <p:regular r:id="rId86"/>
      <p:bold r:id="rId87"/>
      <p:italic r:id="rId88"/>
      <p:boldItalic r:id="rId89"/>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619" y="10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23E95E8-BE9A-4640-9596-CEE7D9F34F51}" type="datetimeFigureOut">
              <a:rPr lang="hu-HU" smtClean="0"/>
              <a:t>2020.05.03.</a:t>
            </a:fld>
            <a:endParaRPr lang="hu-HU"/>
          </a:p>
        </p:txBody>
      </p:sp>
      <p:sp>
        <p:nvSpPr>
          <p:cNvPr id="4" name="Diakép helye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7D6BFF-1DA7-42B6-B27C-F0D5EF0DBF1F}" type="slidenum">
              <a:rPr lang="hu-HU" smtClean="0"/>
              <a:t>‹#›</a:t>
            </a:fld>
            <a:endParaRPr lang="hu-HU"/>
          </a:p>
        </p:txBody>
      </p:sp>
    </p:spTree>
    <p:extLst>
      <p:ext uri="{BB962C8B-B14F-4D97-AF65-F5344CB8AC3E}">
        <p14:creationId xmlns:p14="http://schemas.microsoft.com/office/powerpoint/2010/main" val="375747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Pigment" TargetMode="External"/><Relationship Id="rId7" Type="http://schemas.openxmlformats.org/officeDocument/2006/relationships/hyperlink" Target="https://en.wikipedia.org/wiki/Retina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Retina" TargetMode="External"/><Relationship Id="rId5" Type="http://schemas.openxmlformats.org/officeDocument/2006/relationships/hyperlink" Target="https://en.wikipedia.org/wiki/Macula_lutea" TargetMode="External"/><Relationship Id="rId4" Type="http://schemas.openxmlformats.org/officeDocument/2006/relationships/hyperlink" Target="https://en.wikipedia.org/wiki/Carotenoi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A50F4E-F798-47FC-9A34-20D3F48902CC}" type="slidenum">
              <a:rPr lang="hu-HU" altLang="hu-HU" smtClean="0"/>
              <a:pPr>
                <a:spcBef>
                  <a:spcPct val="0"/>
                </a:spcBef>
              </a:pPr>
              <a:t>4</a:t>
            </a:fld>
            <a:endParaRPr lang="hu-HU" altLang="hu-HU"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hu-HU" b="1" smtClean="0">
                <a:latin typeface="Arial" panose="020B0604020202020204" pitchFamily="34" charset="0"/>
              </a:rPr>
              <a:t>Xanthophylls</a:t>
            </a:r>
            <a:r>
              <a:rPr lang="hu-HU" altLang="hu-HU" smtClean="0">
                <a:latin typeface="Arial" panose="020B0604020202020204" pitchFamily="34" charset="0"/>
              </a:rPr>
              <a:t> (originally </a:t>
            </a:r>
            <a:r>
              <a:rPr lang="hu-HU" altLang="hu-HU" b="1" smtClean="0">
                <a:latin typeface="Arial" panose="020B0604020202020204" pitchFamily="34" charset="0"/>
              </a:rPr>
              <a:t>phylloxanthins</a:t>
            </a:r>
            <a:r>
              <a:rPr lang="hu-HU" altLang="hu-HU" smtClean="0">
                <a:latin typeface="Arial" panose="020B0604020202020204" pitchFamily="34" charset="0"/>
              </a:rPr>
              <a:t>) are yellow </a:t>
            </a:r>
            <a:r>
              <a:rPr lang="hu-HU" altLang="hu-HU" smtClean="0">
                <a:latin typeface="Arial" panose="020B0604020202020204" pitchFamily="34" charset="0"/>
                <a:hlinkClick r:id="rId3" tooltip="Pigment"/>
              </a:rPr>
              <a:t>pigments</a:t>
            </a:r>
            <a:r>
              <a:rPr lang="hu-HU" altLang="hu-HU" smtClean="0">
                <a:latin typeface="Arial" panose="020B0604020202020204" pitchFamily="34" charset="0"/>
              </a:rPr>
              <a:t> that form one of two major divisions of the </a:t>
            </a:r>
            <a:r>
              <a:rPr lang="hu-HU" altLang="hu-HU" smtClean="0">
                <a:latin typeface="Arial" panose="020B0604020202020204" pitchFamily="34" charset="0"/>
                <a:hlinkClick r:id="rId4" tooltip="Carotenoid"/>
              </a:rPr>
              <a:t>carotenoid</a:t>
            </a:r>
            <a:r>
              <a:rPr lang="hu-HU" altLang="hu-HU" smtClean="0">
                <a:latin typeface="Arial" panose="020B0604020202020204" pitchFamily="34" charset="0"/>
              </a:rPr>
              <a:t> group. </a:t>
            </a:r>
          </a:p>
          <a:p>
            <a:pPr eaLnBrk="1" hangingPunct="1"/>
            <a:r>
              <a:rPr lang="hu-HU" altLang="hu-HU" smtClean="0">
                <a:latin typeface="Arial" panose="020B0604020202020204" pitchFamily="34" charset="0"/>
              </a:rPr>
              <a:t>The xanthopylls found in the bodies of animals, and in dietary animal products, are ultimately derived from plant sources in the diet. </a:t>
            </a:r>
          </a:p>
          <a:p>
            <a:pPr eaLnBrk="1" hangingPunct="1"/>
            <a:r>
              <a:rPr lang="hu-HU" altLang="hu-HU" smtClean="0">
                <a:latin typeface="Arial" panose="020B0604020202020204" pitchFamily="34" charset="0"/>
              </a:rPr>
              <a:t>The yellow color of the human </a:t>
            </a:r>
            <a:r>
              <a:rPr lang="hu-HU" altLang="hu-HU" smtClean="0">
                <a:latin typeface="Arial" panose="020B0604020202020204" pitchFamily="34" charset="0"/>
                <a:hlinkClick r:id="rId5" tooltip="Macula lutea"/>
              </a:rPr>
              <a:t>macula lutea</a:t>
            </a:r>
            <a:r>
              <a:rPr lang="hu-HU" altLang="hu-HU" smtClean="0">
                <a:latin typeface="Arial" panose="020B0604020202020204" pitchFamily="34" charset="0"/>
              </a:rPr>
              <a:t> (literally, </a:t>
            </a:r>
            <a:r>
              <a:rPr lang="hu-HU" altLang="hu-HU" i="1" smtClean="0">
                <a:latin typeface="Arial" panose="020B0604020202020204" pitchFamily="34" charset="0"/>
              </a:rPr>
              <a:t>yellow spot</a:t>
            </a:r>
            <a:r>
              <a:rPr lang="hu-HU" altLang="hu-HU" smtClean="0">
                <a:latin typeface="Arial" panose="020B0604020202020204" pitchFamily="34" charset="0"/>
              </a:rPr>
              <a:t>) in the </a:t>
            </a:r>
            <a:r>
              <a:rPr lang="hu-HU" altLang="hu-HU" smtClean="0">
                <a:latin typeface="Arial" panose="020B0604020202020204" pitchFamily="34" charset="0"/>
                <a:hlinkClick r:id="rId6" tooltip="Retina"/>
              </a:rPr>
              <a:t>retina</a:t>
            </a:r>
            <a:r>
              <a:rPr lang="hu-HU" altLang="hu-HU" smtClean="0">
                <a:latin typeface="Arial" panose="020B0604020202020204" pitchFamily="34" charset="0"/>
              </a:rPr>
              <a:t> of the eye comes from the lutein and zeaxanthin it contains, both xanthophylls again requiring a source in the human diet to be present in the eye. These function in eye protection from ionizing blue light, which they absorb. These two specific xanthophylls do not function in the mechanism of sight, since they cannot be converted to </a:t>
            </a:r>
            <a:r>
              <a:rPr lang="hu-HU" altLang="hu-HU" smtClean="0">
                <a:latin typeface="Arial" panose="020B0604020202020204" pitchFamily="34" charset="0"/>
                <a:hlinkClick r:id="rId7" tooltip="Retinal"/>
              </a:rPr>
              <a:t>retinal</a:t>
            </a:r>
            <a:r>
              <a:rPr lang="hu-HU" altLang="hu-HU" smtClean="0">
                <a:latin typeface="Arial" panose="020B0604020202020204" pitchFamily="34" charset="0"/>
              </a:rPr>
              <a:t> (also called retinaldehyde or vitamin A aldehyde). </a:t>
            </a:r>
          </a:p>
        </p:txBody>
      </p:sp>
    </p:spTree>
    <p:extLst>
      <p:ext uri="{BB962C8B-B14F-4D97-AF65-F5344CB8AC3E}">
        <p14:creationId xmlns:p14="http://schemas.microsoft.com/office/powerpoint/2010/main" val="224830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CEAB78-8361-4E95-A70D-22294CEEDDF3}" type="slidenum">
              <a:rPr lang="hu-HU" altLang="hu-HU" smtClean="0"/>
              <a:pPr>
                <a:spcBef>
                  <a:spcPct val="0"/>
                </a:spcBef>
              </a:pPr>
              <a:t>25</a:t>
            </a:fld>
            <a:endParaRPr lang="hu-HU" altLang="hu-HU"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hu-HU" smtClean="0">
                <a:latin typeface="Arial" panose="020B0604020202020204" pitchFamily="34" charset="0"/>
              </a:rPr>
              <a:t>discus nervi opticitől lencséig</a:t>
            </a:r>
          </a:p>
          <a:p>
            <a:pPr eaLnBrk="1" hangingPunct="1">
              <a:spcBef>
                <a:spcPct val="0"/>
              </a:spcBef>
            </a:pPr>
            <a:r>
              <a:rPr lang="hu-HU" altLang="hu-HU" smtClean="0">
                <a:latin typeface="Arial" panose="020B0604020202020204" pitchFamily="34" charset="0"/>
              </a:rPr>
              <a:t>falát tömörültebb rostok képezik</a:t>
            </a:r>
          </a:p>
          <a:p>
            <a:pPr eaLnBrk="1" hangingPunct="1"/>
            <a:r>
              <a:rPr lang="hu-HU" altLang="hu-HU" smtClean="0">
                <a:latin typeface="Arial" panose="020B0604020202020204" pitchFamily="34" charset="0"/>
              </a:rPr>
              <a:t>- elöl megszilárdult határréteg (membrana hyaloidea)</a:t>
            </a:r>
          </a:p>
          <a:p>
            <a:pPr eaLnBrk="1" hangingPunct="1"/>
            <a:r>
              <a:rPr lang="hu-HU" altLang="hu-HU" smtClean="0">
                <a:latin typeface="Arial" panose="020B0604020202020204" pitchFamily="34" charset="0"/>
              </a:rPr>
              <a:t>- retinával érintkező felszínen nincs</a:t>
            </a:r>
          </a:p>
        </p:txBody>
      </p:sp>
    </p:spTree>
    <p:extLst>
      <p:ext uri="{BB962C8B-B14F-4D97-AF65-F5344CB8AC3E}">
        <p14:creationId xmlns:p14="http://schemas.microsoft.com/office/powerpoint/2010/main" val="297794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6A57BE-A42F-434B-9536-88257B1E2B48}" type="slidenum">
              <a:rPr lang="hu-HU" altLang="hu-HU" smtClean="0"/>
              <a:pPr>
                <a:spcBef>
                  <a:spcPct val="0"/>
                </a:spcBef>
              </a:pPr>
              <a:t>43</a:t>
            </a:fld>
            <a:endParaRPr lang="hu-HU" altLang="hu-HU"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hu-HU" smtClean="0">
                <a:latin typeface="Arial" panose="020B0604020202020204" pitchFamily="34" charset="0"/>
              </a:rPr>
              <a:t>canalis semircularis anterior és posterior caudalis végei egybe nyílnak</a:t>
            </a:r>
          </a:p>
        </p:txBody>
      </p:sp>
    </p:spTree>
    <p:extLst>
      <p:ext uri="{BB962C8B-B14F-4D97-AF65-F5344CB8AC3E}">
        <p14:creationId xmlns:p14="http://schemas.microsoft.com/office/powerpoint/2010/main" val="10202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72917" y="143002"/>
            <a:ext cx="3598164"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33399"/>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800" b="0" i="0">
                <a:solidFill>
                  <a:srgbClr val="333399"/>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33399"/>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333399"/>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E77FA8BB-DAA9-4A41-B938-AB67E3A9FB1B}" type="slidenum">
              <a:rPr lang="hu-HU" altLang="hu-HU"/>
              <a:pPr>
                <a:defRPr/>
              </a:pPr>
              <a:t>‹#›</a:t>
            </a:fld>
            <a:endParaRPr lang="hu-HU" altLang="hu-HU"/>
          </a:p>
        </p:txBody>
      </p:sp>
    </p:spTree>
    <p:extLst>
      <p:ext uri="{BB962C8B-B14F-4D97-AF65-F5344CB8AC3E}">
        <p14:creationId xmlns:p14="http://schemas.microsoft.com/office/powerpoint/2010/main" val="2936768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739" y="-67484"/>
            <a:ext cx="8986520" cy="2192655"/>
          </a:xfrm>
          <a:prstGeom prst="rect">
            <a:avLst/>
          </a:prstGeom>
        </p:spPr>
        <p:txBody>
          <a:bodyPr wrap="square" lIns="0" tIns="0" rIns="0" bIns="0">
            <a:spAutoFit/>
          </a:bodyPr>
          <a:lstStyle>
            <a:lvl1pPr>
              <a:defRPr sz="3600" b="1" i="0">
                <a:solidFill>
                  <a:srgbClr val="333399"/>
                </a:solidFill>
                <a:latin typeface="Times New Roman"/>
                <a:cs typeface="Times New Roman"/>
              </a:defRPr>
            </a:lvl1pPr>
          </a:lstStyle>
          <a:p>
            <a:endParaRPr/>
          </a:p>
        </p:txBody>
      </p:sp>
      <p:sp>
        <p:nvSpPr>
          <p:cNvPr id="3" name="Holder 3"/>
          <p:cNvSpPr>
            <a:spLocks noGrp="1"/>
          </p:cNvSpPr>
          <p:nvPr>
            <p:ph type="body" idx="1"/>
          </p:nvPr>
        </p:nvSpPr>
        <p:spPr>
          <a:xfrm>
            <a:off x="186639" y="1078229"/>
            <a:ext cx="6522720" cy="2494915"/>
          </a:xfrm>
          <a:prstGeom prst="rect">
            <a:avLst/>
          </a:prstGeom>
        </p:spPr>
        <p:txBody>
          <a:bodyPr wrap="square" lIns="0" tIns="0" rIns="0" bIns="0">
            <a:spAutoFit/>
          </a:bodyPr>
          <a:lstStyle>
            <a:lvl1pPr>
              <a:defRPr sz="1800" b="0" i="0">
                <a:solidFill>
                  <a:srgbClr val="333399"/>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3.wmf"/></Relationships>
</file>

<file path=ppt/slides/_rels/slide4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g"/></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retinalmicroscopy.com/photoreceptors.html" TargetMode="External"/><Relationship Id="rId4" Type="http://schemas.openxmlformats.org/officeDocument/2006/relationships/image" Target="../media/image8.jp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5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jp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jpg"/></Relationships>
</file>

<file path=ppt/slides/_rels/slide61.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jp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s>
</file>

<file path=ppt/slides/_rels/slide63.xml.rels><?xml version="1.0" encoding="UTF-8" standalone="yes"?>
<Relationships xmlns="http://schemas.openxmlformats.org/package/2006/relationships"><Relationship Id="rId8" Type="http://schemas.openxmlformats.org/officeDocument/2006/relationships/hyperlink" Target="http://lab.rockefeller.edu/hudspeth" TargetMode="External"/><Relationship Id="rId3" Type="http://schemas.openxmlformats.org/officeDocument/2006/relationships/image" Target="../media/image145.png"/><Relationship Id="rId7" Type="http://schemas.openxmlformats.org/officeDocument/2006/relationships/hyperlink" Target="http://www.hhmi.org/" TargetMode="External"/><Relationship Id="rId12" Type="http://schemas.openxmlformats.org/officeDocument/2006/relationships/image" Target="../media/image91.jp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hyperlink" Target="http://auditoryneuroscience.com/ear/bm4_tocata_fugue" TargetMode="External"/><Relationship Id="rId11" Type="http://schemas.openxmlformats.org/officeDocument/2006/relationships/image" Target="../media/image150.jpg"/><Relationship Id="rId5" Type="http://schemas.openxmlformats.org/officeDocument/2006/relationships/image" Target="../media/image147.png"/><Relationship Id="rId10" Type="http://schemas.openxmlformats.org/officeDocument/2006/relationships/image" Target="../media/image149.jpg"/><Relationship Id="rId4" Type="http://schemas.openxmlformats.org/officeDocument/2006/relationships/image" Target="../media/image146.png"/><Relationship Id="rId9" Type="http://schemas.openxmlformats.org/officeDocument/2006/relationships/image" Target="../media/image148.jp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1.xml"/><Relationship Id="rId5" Type="http://schemas.openxmlformats.org/officeDocument/2006/relationships/image" Target="../media/image155.jpg"/><Relationship Id="rId4" Type="http://schemas.openxmlformats.org/officeDocument/2006/relationships/image" Target="../media/image154.jpg"/></Relationships>
</file>

<file path=ppt/slides/_rels/slide66.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1.xml"/><Relationship Id="rId4" Type="http://schemas.openxmlformats.org/officeDocument/2006/relationships/image" Target="../media/image153.jp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0.png"/><Relationship Id="rId5" Type="http://schemas.openxmlformats.org/officeDocument/2006/relationships/hyperlink" Target="http://auditoryneuroscience.com/ear/dancing-outer-hair-cell" TargetMode="External"/><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jpg"/><Relationship Id="rId5" Type="http://schemas.openxmlformats.org/officeDocument/2006/relationships/image" Target="../media/image164.jp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2.xml"/><Relationship Id="rId5" Type="http://schemas.openxmlformats.org/officeDocument/2006/relationships/image" Target="../media/image169.jpg"/><Relationship Id="rId4" Type="http://schemas.openxmlformats.org/officeDocument/2006/relationships/image" Target="../media/image168.jpg"/></Relationships>
</file>

<file path=ppt/slides/_rels/slide7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2.xml"/><Relationship Id="rId5" Type="http://schemas.openxmlformats.org/officeDocument/2006/relationships/image" Target="../media/image173.jpg"/><Relationship Id="rId4" Type="http://schemas.openxmlformats.org/officeDocument/2006/relationships/image" Target="../media/image172.jpg"/></Relationships>
</file>

<file path=ppt/slides/_rels/slide7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PeTriGTENoc&amp;feature=related" TargetMode="External"/><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2.xml"/><Relationship Id="rId4" Type="http://schemas.openxmlformats.org/officeDocument/2006/relationships/image" Target="../media/image180.jpg"/></Relationships>
</file>

<file path=ppt/slides/_rels/slide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05220" y="510089"/>
            <a:ext cx="3990452" cy="6656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577845" y="425577"/>
            <a:ext cx="3986529" cy="848360"/>
          </a:xfrm>
          <a:prstGeom prst="rect">
            <a:avLst/>
          </a:prstGeom>
        </p:spPr>
        <p:txBody>
          <a:bodyPr vert="horz" wrap="square" lIns="0" tIns="12700" rIns="0" bIns="0" rtlCol="0">
            <a:spAutoFit/>
          </a:bodyPr>
          <a:lstStyle/>
          <a:p>
            <a:pPr marL="12700">
              <a:lnSpc>
                <a:spcPct val="100000"/>
              </a:lnSpc>
              <a:spcBef>
                <a:spcPts val="100"/>
              </a:spcBef>
            </a:pPr>
            <a:r>
              <a:rPr sz="5400" dirty="0"/>
              <a:t>Érzékszervek</a:t>
            </a:r>
            <a:endParaRPr sz="5400"/>
          </a:p>
        </p:txBody>
      </p:sp>
      <p:sp>
        <p:nvSpPr>
          <p:cNvPr id="4" name="object 4"/>
          <p:cNvSpPr txBox="1"/>
          <p:nvPr/>
        </p:nvSpPr>
        <p:spPr>
          <a:xfrm>
            <a:off x="3531870" y="5467144"/>
            <a:ext cx="2081530" cy="1199046"/>
          </a:xfrm>
          <a:prstGeom prst="rect">
            <a:avLst/>
          </a:prstGeom>
        </p:spPr>
        <p:txBody>
          <a:bodyPr vert="horz" wrap="square" lIns="0" tIns="87630" rIns="0" bIns="0" rtlCol="0">
            <a:spAutoFit/>
          </a:bodyPr>
          <a:lstStyle/>
          <a:p>
            <a:pPr algn="ctr">
              <a:lnSpc>
                <a:spcPct val="100000"/>
              </a:lnSpc>
              <a:spcBef>
                <a:spcPts val="690"/>
              </a:spcBef>
            </a:pPr>
            <a:r>
              <a:rPr sz="2400" b="1" spc="-5" dirty="0">
                <a:solidFill>
                  <a:srgbClr val="333399"/>
                </a:solidFill>
                <a:latin typeface="Times New Roman"/>
                <a:cs typeface="Times New Roman"/>
              </a:rPr>
              <a:t>Dr. </a:t>
            </a:r>
            <a:r>
              <a:rPr lang="hu-HU" sz="2400" b="1" dirty="0" smtClean="0">
                <a:solidFill>
                  <a:srgbClr val="333399"/>
                </a:solidFill>
                <a:latin typeface="Times New Roman"/>
                <a:cs typeface="Times New Roman"/>
              </a:rPr>
              <a:t>Zachar Gergely</a:t>
            </a:r>
            <a:endParaRPr sz="2400" dirty="0">
              <a:latin typeface="Times New Roman"/>
              <a:cs typeface="Times New Roman"/>
            </a:endParaRPr>
          </a:p>
          <a:p>
            <a:pPr algn="ctr">
              <a:lnSpc>
                <a:spcPct val="100000"/>
              </a:lnSpc>
              <a:spcBef>
                <a:spcPts val="495"/>
              </a:spcBef>
            </a:pPr>
            <a:r>
              <a:rPr sz="2000" b="1" dirty="0">
                <a:solidFill>
                  <a:srgbClr val="333399"/>
                </a:solidFill>
                <a:latin typeface="Times New Roman"/>
                <a:cs typeface="Times New Roman"/>
              </a:rPr>
              <a:t>EÜINF</a:t>
            </a:r>
            <a:r>
              <a:rPr sz="2000" b="1" spc="-15" dirty="0">
                <a:solidFill>
                  <a:srgbClr val="333399"/>
                </a:solidFill>
                <a:latin typeface="Times New Roman"/>
                <a:cs typeface="Times New Roman"/>
              </a:rPr>
              <a:t> </a:t>
            </a:r>
            <a:r>
              <a:rPr sz="2000" b="1" dirty="0" smtClean="0">
                <a:solidFill>
                  <a:srgbClr val="333399"/>
                </a:solidFill>
                <a:latin typeface="Times New Roman"/>
                <a:cs typeface="Times New Roman"/>
              </a:rPr>
              <a:t>20</a:t>
            </a:r>
            <a:r>
              <a:rPr lang="hu-HU" sz="2000" b="1" dirty="0" smtClean="0">
                <a:solidFill>
                  <a:srgbClr val="333399"/>
                </a:solidFill>
                <a:latin typeface="Times New Roman"/>
                <a:cs typeface="Times New Roman"/>
              </a:rPr>
              <a:t>20</a:t>
            </a:r>
            <a:endParaRPr sz="2000" dirty="0">
              <a:latin typeface="Times New Roman"/>
              <a:cs typeface="Times New Roman"/>
            </a:endParaRPr>
          </a:p>
        </p:txBody>
      </p:sp>
      <p:sp>
        <p:nvSpPr>
          <p:cNvPr id="5" name="object 5"/>
          <p:cNvSpPr/>
          <p:nvPr/>
        </p:nvSpPr>
        <p:spPr>
          <a:xfrm>
            <a:off x="304800" y="2276855"/>
            <a:ext cx="8553450" cy="21854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573999548"/>
              </p:ext>
            </p:extLst>
          </p:nvPr>
        </p:nvGraphicFramePr>
        <p:xfrm>
          <a:off x="533400" y="830325"/>
          <a:ext cx="8135620" cy="4348095"/>
        </p:xfrm>
        <a:graphic>
          <a:graphicData uri="http://schemas.openxmlformats.org/drawingml/2006/table">
            <a:tbl>
              <a:tblPr firstRow="1" bandRow="1">
                <a:tableStyleId>{2D5ABB26-0587-4C30-8999-92F81FD0307C}</a:tableStyleId>
              </a:tblPr>
              <a:tblGrid>
                <a:gridCol w="4067810"/>
                <a:gridCol w="4067810"/>
              </a:tblGrid>
              <a:tr h="686688">
                <a:tc>
                  <a:txBody>
                    <a:bodyPr/>
                    <a:lstStyle/>
                    <a:p>
                      <a:pPr marL="1224280">
                        <a:lnSpc>
                          <a:spcPct val="100000"/>
                        </a:lnSpc>
                        <a:spcBef>
                          <a:spcPts val="300"/>
                        </a:spcBef>
                      </a:pPr>
                      <a:r>
                        <a:rPr sz="1800" b="1" dirty="0">
                          <a:latin typeface="Times New Roman"/>
                          <a:cs typeface="Times New Roman"/>
                        </a:rPr>
                        <a:t>Pálcika</a:t>
                      </a:r>
                      <a:r>
                        <a:rPr sz="1800" b="1" spc="-25" dirty="0">
                          <a:latin typeface="Times New Roman"/>
                          <a:cs typeface="Times New Roman"/>
                        </a:rPr>
                        <a:t> </a:t>
                      </a:r>
                      <a:r>
                        <a:rPr sz="1800" b="1" spc="-5" dirty="0">
                          <a:latin typeface="Times New Roman"/>
                          <a:cs typeface="Times New Roman"/>
                        </a:rPr>
                        <a:t>(bacilus)</a:t>
                      </a:r>
                      <a:endParaRPr sz="1800" dirty="0">
                        <a:latin typeface="Times New Roman"/>
                        <a:cs typeface="Times New Roman"/>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ADFE2"/>
                    </a:solidFill>
                  </a:tcPr>
                </a:tc>
                <a:tc>
                  <a:txBody>
                    <a:bodyPr/>
                    <a:lstStyle/>
                    <a:p>
                      <a:pPr marL="1905" algn="ctr">
                        <a:lnSpc>
                          <a:spcPct val="100000"/>
                        </a:lnSpc>
                        <a:spcBef>
                          <a:spcPts val="300"/>
                        </a:spcBef>
                      </a:pPr>
                      <a:r>
                        <a:rPr sz="1800" b="1" spc="-5" dirty="0">
                          <a:latin typeface="Times New Roman"/>
                          <a:cs typeface="Times New Roman"/>
                        </a:rPr>
                        <a:t>Csap (con)</a:t>
                      </a:r>
                      <a:endParaRPr sz="1800">
                        <a:latin typeface="Times New Roman"/>
                        <a:cs typeface="Times New Roman"/>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ADFE2"/>
                    </a:solidFill>
                  </a:tcPr>
                </a:tc>
              </a:tr>
              <a:tr h="686688">
                <a:tc>
                  <a:txBody>
                    <a:bodyPr/>
                    <a:lstStyle/>
                    <a:p>
                      <a:pPr marL="91440">
                        <a:lnSpc>
                          <a:spcPct val="100000"/>
                        </a:lnSpc>
                        <a:spcBef>
                          <a:spcPts val="300"/>
                        </a:spcBef>
                      </a:pPr>
                      <a:r>
                        <a:rPr sz="1800" dirty="0">
                          <a:latin typeface="Times New Roman"/>
                          <a:cs typeface="Times New Roman"/>
                        </a:rPr>
                        <a:t>A kültag pálcika</a:t>
                      </a:r>
                      <a:r>
                        <a:rPr sz="1800" spc="-140" dirty="0">
                          <a:latin typeface="Times New Roman"/>
                          <a:cs typeface="Times New Roman"/>
                        </a:rPr>
                        <a:t> </a:t>
                      </a:r>
                      <a:r>
                        <a:rPr sz="1800" dirty="0">
                          <a:latin typeface="Times New Roman"/>
                          <a:cs typeface="Times New Roman"/>
                        </a:rPr>
                        <a:t>alakú</a:t>
                      </a:r>
                      <a:endParaRPr sz="1800">
                        <a:latin typeface="Times New Roman"/>
                        <a:cs typeface="Times New Roman"/>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F3F4"/>
                    </a:solidFill>
                  </a:tcPr>
                </a:tc>
                <a:tc>
                  <a:txBody>
                    <a:bodyPr/>
                    <a:lstStyle/>
                    <a:p>
                      <a:pPr marL="92075">
                        <a:lnSpc>
                          <a:spcPct val="100000"/>
                        </a:lnSpc>
                        <a:spcBef>
                          <a:spcPts val="300"/>
                        </a:spcBef>
                      </a:pPr>
                      <a:r>
                        <a:rPr sz="1800" dirty="0">
                          <a:latin typeface="Times New Roman"/>
                          <a:cs typeface="Times New Roman"/>
                        </a:rPr>
                        <a:t>A kültag csap</a:t>
                      </a:r>
                      <a:r>
                        <a:rPr sz="1800" spc="-135" dirty="0">
                          <a:latin typeface="Times New Roman"/>
                          <a:cs typeface="Times New Roman"/>
                        </a:rPr>
                        <a:t> </a:t>
                      </a:r>
                      <a:r>
                        <a:rPr sz="1800" dirty="0">
                          <a:latin typeface="Times New Roman"/>
                          <a:cs typeface="Times New Roman"/>
                        </a:rPr>
                        <a:t>alakú</a:t>
                      </a:r>
                      <a:endParaRPr sz="1800">
                        <a:latin typeface="Times New Roman"/>
                        <a:cs typeface="Times New Roman"/>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F3F4"/>
                    </a:solidFill>
                  </a:tcPr>
                </a:tc>
              </a:tr>
              <a:tr h="914526">
                <a:tc>
                  <a:txBody>
                    <a:bodyPr/>
                    <a:lstStyle/>
                    <a:p>
                      <a:pPr marL="91440" marR="302895">
                        <a:lnSpc>
                          <a:spcPct val="100000"/>
                        </a:lnSpc>
                        <a:spcBef>
                          <a:spcPts val="305"/>
                        </a:spcBef>
                      </a:pPr>
                      <a:r>
                        <a:rPr sz="1800" dirty="0">
                          <a:latin typeface="Times New Roman"/>
                          <a:cs typeface="Times New Roman"/>
                        </a:rPr>
                        <a:t>10</a:t>
                      </a:r>
                      <a:r>
                        <a:rPr sz="1800" baseline="25462" dirty="0">
                          <a:latin typeface="Times New Roman"/>
                          <a:cs typeface="Times New Roman"/>
                        </a:rPr>
                        <a:t>8</a:t>
                      </a:r>
                      <a:r>
                        <a:rPr sz="1800" dirty="0">
                          <a:latin typeface="Times New Roman"/>
                          <a:cs typeface="Times New Roman"/>
                        </a:rPr>
                        <a:t>-10</a:t>
                      </a:r>
                      <a:r>
                        <a:rPr sz="1800" baseline="25462" dirty="0">
                          <a:latin typeface="Times New Roman"/>
                          <a:cs typeface="Times New Roman"/>
                        </a:rPr>
                        <a:t>9 </a:t>
                      </a:r>
                      <a:r>
                        <a:rPr sz="1800" spc="-5" dirty="0">
                          <a:latin typeface="Times New Roman"/>
                          <a:cs typeface="Times New Roman"/>
                        </a:rPr>
                        <a:t>sejt/szem, </a:t>
                      </a:r>
                      <a:r>
                        <a:rPr sz="1800" dirty="0">
                          <a:latin typeface="Times New Roman"/>
                          <a:cs typeface="Times New Roman"/>
                        </a:rPr>
                        <a:t>a teljes retinában  egyenletesen oszlik el, „perifériás</a:t>
                      </a:r>
                      <a:r>
                        <a:rPr sz="1800" spc="-110" dirty="0">
                          <a:latin typeface="Times New Roman"/>
                          <a:cs typeface="Times New Roman"/>
                        </a:rPr>
                        <a:t> </a:t>
                      </a:r>
                      <a:r>
                        <a:rPr sz="1800" dirty="0">
                          <a:latin typeface="Times New Roman"/>
                          <a:cs typeface="Times New Roman"/>
                        </a:rPr>
                        <a:t>látás”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F8F9"/>
                    </a:solidFill>
                  </a:tcPr>
                </a:tc>
                <a:tc>
                  <a:txBody>
                    <a:bodyPr/>
                    <a:lstStyle/>
                    <a:p>
                      <a:pPr marL="92075" marR="565785">
                        <a:lnSpc>
                          <a:spcPct val="100000"/>
                        </a:lnSpc>
                        <a:spcBef>
                          <a:spcPts val="305"/>
                        </a:spcBef>
                      </a:pPr>
                      <a:r>
                        <a:rPr sz="1800" dirty="0">
                          <a:latin typeface="Times New Roman"/>
                          <a:cs typeface="Times New Roman"/>
                        </a:rPr>
                        <a:t>10</a:t>
                      </a:r>
                      <a:r>
                        <a:rPr sz="1800" baseline="25462" dirty="0">
                          <a:latin typeface="Times New Roman"/>
                          <a:cs typeface="Times New Roman"/>
                        </a:rPr>
                        <a:t>6 </a:t>
                      </a:r>
                      <a:r>
                        <a:rPr sz="1800" spc="-5" dirty="0">
                          <a:latin typeface="Times New Roman"/>
                          <a:cs typeface="Times New Roman"/>
                        </a:rPr>
                        <a:t>sejt/szem, </a:t>
                      </a:r>
                      <a:r>
                        <a:rPr sz="1800" dirty="0">
                          <a:latin typeface="Times New Roman"/>
                          <a:cs typeface="Times New Roman"/>
                        </a:rPr>
                        <a:t>főként a foveában  koncentrálódik, a retina</a:t>
                      </a:r>
                      <a:r>
                        <a:rPr sz="1800" spc="-120" dirty="0">
                          <a:latin typeface="Times New Roman"/>
                          <a:cs typeface="Times New Roman"/>
                        </a:rPr>
                        <a:t> </a:t>
                      </a:r>
                      <a:r>
                        <a:rPr sz="1800" dirty="0">
                          <a:latin typeface="Times New Roman"/>
                          <a:cs typeface="Times New Roman"/>
                        </a:rPr>
                        <a:t>centrumában  detektálja a</a:t>
                      </a:r>
                      <a:r>
                        <a:rPr sz="1800" spc="-30" dirty="0">
                          <a:latin typeface="Times New Roman"/>
                          <a:cs typeface="Times New Roman"/>
                        </a:rPr>
                        <a:t> </a:t>
                      </a:r>
                      <a:r>
                        <a:rPr sz="1800" dirty="0">
                          <a:latin typeface="Times New Roman"/>
                          <a:cs typeface="Times New Roman"/>
                        </a:rPr>
                        <a:t>képet</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F8F9"/>
                    </a:solidFill>
                  </a:tcPr>
                </a:tc>
              </a:tr>
              <a:tr h="686689">
                <a:tc>
                  <a:txBody>
                    <a:bodyPr/>
                    <a:lstStyle/>
                    <a:p>
                      <a:pPr marL="91440" marR="858519">
                        <a:lnSpc>
                          <a:spcPct val="100000"/>
                        </a:lnSpc>
                        <a:spcBef>
                          <a:spcPts val="305"/>
                        </a:spcBef>
                      </a:pPr>
                      <a:r>
                        <a:rPr sz="1800" spc="-5" dirty="0">
                          <a:latin typeface="Times New Roman"/>
                          <a:cs typeface="Times New Roman"/>
                        </a:rPr>
                        <a:t>Nagy </a:t>
                      </a:r>
                      <a:r>
                        <a:rPr sz="1800" dirty="0">
                          <a:latin typeface="Times New Roman"/>
                          <a:cs typeface="Times New Roman"/>
                        </a:rPr>
                        <a:t>érzékenység kevés fényre</a:t>
                      </a:r>
                      <a:r>
                        <a:rPr sz="1800" spc="-130" dirty="0">
                          <a:latin typeface="Times New Roman"/>
                          <a:cs typeface="Times New Roman"/>
                        </a:rPr>
                        <a:t> </a:t>
                      </a:r>
                      <a:r>
                        <a:rPr sz="1800" dirty="0">
                          <a:latin typeface="Times New Roman"/>
                          <a:cs typeface="Times New Roman"/>
                        </a:rPr>
                        <a:t>is  </a:t>
                      </a:r>
                      <a:r>
                        <a:rPr sz="1800" spc="-5" dirty="0">
                          <a:latin typeface="Times New Roman"/>
                          <a:cs typeface="Times New Roman"/>
                        </a:rPr>
                        <a:t>(Scotopiás </a:t>
                      </a:r>
                      <a:r>
                        <a:rPr sz="1800" dirty="0" err="1">
                          <a:latin typeface="Times New Roman"/>
                          <a:cs typeface="Times New Roman"/>
                        </a:rPr>
                        <a:t>látás</a:t>
                      </a:r>
                      <a:r>
                        <a:rPr sz="1800" dirty="0" smtClean="0">
                          <a:latin typeface="Times New Roman"/>
                          <a:cs typeface="Times New Roman"/>
                        </a:rPr>
                        <a:t>)</a:t>
                      </a:r>
                      <a:r>
                        <a:rPr lang="hu-HU" sz="1800" dirty="0" smtClean="0">
                          <a:latin typeface="Times New Roman"/>
                          <a:cs typeface="Times New Roman"/>
                        </a:rPr>
                        <a:t> akár 1 foton!</a:t>
                      </a:r>
                      <a:endParaRPr sz="1800" dirty="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3F4"/>
                    </a:solidFill>
                  </a:tcPr>
                </a:tc>
                <a:tc>
                  <a:txBody>
                    <a:bodyPr/>
                    <a:lstStyle/>
                    <a:p>
                      <a:pPr marL="92075" marR="168910">
                        <a:lnSpc>
                          <a:spcPct val="100000"/>
                        </a:lnSpc>
                        <a:spcBef>
                          <a:spcPts val="305"/>
                        </a:spcBef>
                      </a:pPr>
                      <a:r>
                        <a:rPr sz="1800" spc="-5" dirty="0">
                          <a:latin typeface="Times New Roman"/>
                          <a:cs typeface="Times New Roman"/>
                        </a:rPr>
                        <a:t>Kis </a:t>
                      </a:r>
                      <a:r>
                        <a:rPr sz="1800" dirty="0">
                          <a:latin typeface="Times New Roman"/>
                          <a:cs typeface="Times New Roman"/>
                        </a:rPr>
                        <a:t>érzékenység, nagy </a:t>
                      </a:r>
                      <a:r>
                        <a:rPr sz="1800" spc="-5" dirty="0">
                          <a:latin typeface="Times New Roman"/>
                          <a:cs typeface="Times New Roman"/>
                        </a:rPr>
                        <a:t>fénymennyiségnél  </a:t>
                      </a:r>
                      <a:r>
                        <a:rPr sz="1800" dirty="0">
                          <a:latin typeface="Times New Roman"/>
                          <a:cs typeface="Times New Roman"/>
                        </a:rPr>
                        <a:t>aktív (Photopiás</a:t>
                      </a:r>
                      <a:r>
                        <a:rPr sz="1800" spc="-30" dirty="0">
                          <a:latin typeface="Times New Roman"/>
                          <a:cs typeface="Times New Roman"/>
                        </a:rPr>
                        <a:t> </a:t>
                      </a:r>
                      <a:r>
                        <a:rPr sz="1800" dirty="0">
                          <a:latin typeface="Times New Roman"/>
                          <a:cs typeface="Times New Roman"/>
                        </a:rPr>
                        <a:t>látás)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3F4"/>
                    </a:solidFill>
                  </a:tcPr>
                </a:tc>
              </a:tr>
              <a:tr h="686816">
                <a:tc>
                  <a:txBody>
                    <a:bodyPr/>
                    <a:lstStyle/>
                    <a:p>
                      <a:pPr marL="91440">
                        <a:lnSpc>
                          <a:spcPct val="100000"/>
                        </a:lnSpc>
                        <a:spcBef>
                          <a:spcPts val="305"/>
                        </a:spcBef>
                      </a:pPr>
                      <a:r>
                        <a:rPr sz="1800" dirty="0">
                          <a:latin typeface="Times New Roman"/>
                          <a:cs typeface="Times New Roman"/>
                        </a:rPr>
                        <a:t>1</a:t>
                      </a:r>
                      <a:r>
                        <a:rPr sz="1800" spc="-15" dirty="0">
                          <a:latin typeface="Times New Roman"/>
                          <a:cs typeface="Times New Roman"/>
                        </a:rPr>
                        <a:t> </a:t>
                      </a:r>
                      <a:r>
                        <a:rPr sz="1800" dirty="0">
                          <a:latin typeface="Times New Roman"/>
                          <a:cs typeface="Times New Roman"/>
                        </a:rPr>
                        <a:t>típus</a:t>
                      </a:r>
                      <a:endParaRPr sz="1800">
                        <a:latin typeface="Times New Roman"/>
                        <a:cs typeface="Times New Roman"/>
                      </a:endParaRPr>
                    </a:p>
                    <a:p>
                      <a:pPr marL="91440">
                        <a:lnSpc>
                          <a:spcPct val="100000"/>
                        </a:lnSpc>
                      </a:pPr>
                      <a:r>
                        <a:rPr sz="1800" spc="-5" dirty="0">
                          <a:latin typeface="Times New Roman"/>
                          <a:cs typeface="Times New Roman"/>
                        </a:rPr>
                        <a:t>Monokromatikus </a:t>
                      </a:r>
                      <a:r>
                        <a:rPr sz="1800" dirty="0">
                          <a:latin typeface="Times New Roman"/>
                          <a:cs typeface="Times New Roman"/>
                        </a:rPr>
                        <a:t>látás</a:t>
                      </a:r>
                      <a:r>
                        <a:rPr sz="1800" spc="-25" dirty="0">
                          <a:latin typeface="Times New Roman"/>
                          <a:cs typeface="Times New Roman"/>
                        </a:rPr>
                        <a:t> </a:t>
                      </a:r>
                      <a:r>
                        <a:rPr sz="1800" dirty="0">
                          <a:latin typeface="Times New Roman"/>
                          <a:cs typeface="Times New Roman"/>
                        </a:rPr>
                        <a:t>(sötét-világos)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F8F9"/>
                    </a:solidFill>
                  </a:tcPr>
                </a:tc>
                <a:tc>
                  <a:txBody>
                    <a:bodyPr/>
                    <a:lstStyle/>
                    <a:p>
                      <a:pPr marL="92075">
                        <a:lnSpc>
                          <a:spcPct val="100000"/>
                        </a:lnSpc>
                        <a:spcBef>
                          <a:spcPts val="305"/>
                        </a:spcBef>
                      </a:pPr>
                      <a:r>
                        <a:rPr sz="1800" dirty="0">
                          <a:latin typeface="Times New Roman"/>
                          <a:cs typeface="Times New Roman"/>
                        </a:rPr>
                        <a:t>3 típus (piros, zöld,</a:t>
                      </a:r>
                      <a:r>
                        <a:rPr sz="1800" spc="-40" dirty="0">
                          <a:latin typeface="Times New Roman"/>
                          <a:cs typeface="Times New Roman"/>
                        </a:rPr>
                        <a:t> </a:t>
                      </a:r>
                      <a:r>
                        <a:rPr sz="1800" dirty="0">
                          <a:latin typeface="Times New Roman"/>
                          <a:cs typeface="Times New Roman"/>
                        </a:rPr>
                        <a:t>kék)</a:t>
                      </a:r>
                      <a:endParaRPr sz="1800">
                        <a:latin typeface="Times New Roman"/>
                        <a:cs typeface="Times New Roman"/>
                      </a:endParaRPr>
                    </a:p>
                    <a:p>
                      <a:pPr marL="92075">
                        <a:lnSpc>
                          <a:spcPct val="100000"/>
                        </a:lnSpc>
                      </a:pPr>
                      <a:r>
                        <a:rPr sz="1800" spc="-5" dirty="0">
                          <a:latin typeface="Times New Roman"/>
                          <a:cs typeface="Times New Roman"/>
                        </a:rPr>
                        <a:t>Színlátás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F8F9"/>
                    </a:solidFill>
                  </a:tcPr>
                </a:tc>
              </a:tr>
              <a:tr h="686688">
                <a:tc>
                  <a:txBody>
                    <a:bodyPr/>
                    <a:lstStyle/>
                    <a:p>
                      <a:pPr marL="91440" marR="169545">
                        <a:lnSpc>
                          <a:spcPct val="100000"/>
                        </a:lnSpc>
                        <a:spcBef>
                          <a:spcPts val="305"/>
                        </a:spcBef>
                      </a:pPr>
                      <a:r>
                        <a:rPr sz="1800" spc="-5" dirty="0">
                          <a:latin typeface="Times New Roman"/>
                          <a:cs typeface="Times New Roman"/>
                        </a:rPr>
                        <a:t>Sok </a:t>
                      </a:r>
                      <a:r>
                        <a:rPr sz="1800" dirty="0">
                          <a:latin typeface="Times New Roman"/>
                          <a:cs typeface="Times New Roman"/>
                        </a:rPr>
                        <a:t>pálcika </a:t>
                      </a:r>
                      <a:r>
                        <a:rPr sz="1800" spc="-5" dirty="0">
                          <a:latin typeface="Times New Roman"/>
                          <a:cs typeface="Times New Roman"/>
                        </a:rPr>
                        <a:t>kapcsolódik </a:t>
                      </a:r>
                      <a:r>
                        <a:rPr sz="1800" dirty="0">
                          <a:latin typeface="Times New Roman"/>
                          <a:cs typeface="Times New Roman"/>
                        </a:rPr>
                        <a:t>egy bipoláris  sejthez- nem éles látás - gyenge</a:t>
                      </a:r>
                      <a:r>
                        <a:rPr sz="1800" spc="-105" dirty="0">
                          <a:latin typeface="Times New Roman"/>
                          <a:cs typeface="Times New Roman"/>
                        </a:rPr>
                        <a:t> </a:t>
                      </a:r>
                      <a:r>
                        <a:rPr sz="1800" dirty="0">
                          <a:latin typeface="Times New Roman"/>
                          <a:cs typeface="Times New Roman"/>
                        </a:rPr>
                        <a:t>felbontás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3F4"/>
                    </a:solidFill>
                  </a:tcPr>
                </a:tc>
                <a:tc>
                  <a:txBody>
                    <a:bodyPr/>
                    <a:lstStyle/>
                    <a:p>
                      <a:pPr marL="92075" marR="278765">
                        <a:lnSpc>
                          <a:spcPct val="100000"/>
                        </a:lnSpc>
                        <a:spcBef>
                          <a:spcPts val="305"/>
                        </a:spcBef>
                      </a:pPr>
                      <a:r>
                        <a:rPr sz="1800" dirty="0">
                          <a:latin typeface="Times New Roman"/>
                          <a:cs typeface="Times New Roman"/>
                        </a:rPr>
                        <a:t>Minden egyes </a:t>
                      </a:r>
                      <a:r>
                        <a:rPr sz="1800" spc="-5" dirty="0">
                          <a:latin typeface="Times New Roman"/>
                          <a:cs typeface="Times New Roman"/>
                        </a:rPr>
                        <a:t>csap </a:t>
                      </a:r>
                      <a:r>
                        <a:rPr sz="1800" dirty="0">
                          <a:latin typeface="Times New Roman"/>
                          <a:cs typeface="Times New Roman"/>
                        </a:rPr>
                        <a:t>egy bipoláris</a:t>
                      </a:r>
                      <a:r>
                        <a:rPr sz="1800" spc="-70" dirty="0">
                          <a:latin typeface="Times New Roman"/>
                          <a:cs typeface="Times New Roman"/>
                        </a:rPr>
                        <a:t> </a:t>
                      </a:r>
                      <a:r>
                        <a:rPr sz="1800" spc="-5" dirty="0">
                          <a:latin typeface="Times New Roman"/>
                          <a:cs typeface="Times New Roman"/>
                        </a:rPr>
                        <a:t>sejthez  kapcsolódik- </a:t>
                      </a:r>
                      <a:r>
                        <a:rPr sz="1800" dirty="0">
                          <a:latin typeface="Times New Roman"/>
                          <a:cs typeface="Times New Roman"/>
                        </a:rPr>
                        <a:t>éleslátás - jó</a:t>
                      </a:r>
                      <a:r>
                        <a:rPr sz="1800" spc="-45" dirty="0">
                          <a:latin typeface="Times New Roman"/>
                          <a:cs typeface="Times New Roman"/>
                        </a:rPr>
                        <a:t> </a:t>
                      </a:r>
                      <a:r>
                        <a:rPr sz="1800" dirty="0">
                          <a:latin typeface="Times New Roman"/>
                          <a:cs typeface="Times New Roman"/>
                        </a:rPr>
                        <a:t>felbontás</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3F4"/>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33894" y="255130"/>
            <a:ext cx="1301864" cy="3496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11346" y="93979"/>
            <a:ext cx="1320800" cy="574040"/>
          </a:xfrm>
          <a:prstGeom prst="rect">
            <a:avLst/>
          </a:prstGeom>
        </p:spPr>
        <p:txBody>
          <a:bodyPr vert="horz" wrap="square" lIns="0" tIns="12700" rIns="0" bIns="0" rtlCol="0">
            <a:spAutoFit/>
          </a:bodyPr>
          <a:lstStyle/>
          <a:p>
            <a:pPr marL="12700">
              <a:lnSpc>
                <a:spcPct val="100000"/>
              </a:lnSpc>
              <a:spcBef>
                <a:spcPts val="100"/>
              </a:spcBef>
            </a:pPr>
            <a:r>
              <a:rPr spc="-5" dirty="0"/>
              <a:t>Retina</a:t>
            </a:r>
          </a:p>
        </p:txBody>
      </p:sp>
      <p:sp>
        <p:nvSpPr>
          <p:cNvPr id="4" name="object 4"/>
          <p:cNvSpPr/>
          <p:nvPr/>
        </p:nvSpPr>
        <p:spPr>
          <a:xfrm>
            <a:off x="0" y="3140964"/>
            <a:ext cx="4254417" cy="349148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9109" y="675131"/>
            <a:ext cx="1988750" cy="236677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311396" y="2924555"/>
            <a:ext cx="4821936" cy="3121151"/>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2779522" y="790702"/>
            <a:ext cx="5708650" cy="1946275"/>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333399"/>
                </a:solidFill>
                <a:latin typeface="Times New Roman"/>
                <a:cs typeface="Times New Roman"/>
              </a:rPr>
              <a:t>Vertikális </a:t>
            </a:r>
            <a:r>
              <a:rPr sz="1800" dirty="0">
                <a:solidFill>
                  <a:srgbClr val="333399"/>
                </a:solidFill>
                <a:latin typeface="Times New Roman"/>
                <a:cs typeface="Times New Roman"/>
              </a:rPr>
              <a:t>neuron rendszer </a:t>
            </a:r>
            <a:r>
              <a:rPr sz="1800" spc="-5" dirty="0">
                <a:solidFill>
                  <a:srgbClr val="333399"/>
                </a:solidFill>
                <a:latin typeface="Times New Roman"/>
                <a:cs typeface="Times New Roman"/>
              </a:rPr>
              <a:t>(információ </a:t>
            </a:r>
            <a:r>
              <a:rPr sz="1800" dirty="0">
                <a:solidFill>
                  <a:srgbClr val="333399"/>
                </a:solidFill>
                <a:latin typeface="Times New Roman"/>
                <a:cs typeface="Times New Roman"/>
              </a:rPr>
              <a:t>vertikális</a:t>
            </a:r>
            <a:r>
              <a:rPr sz="1800" spc="-60" dirty="0">
                <a:solidFill>
                  <a:srgbClr val="333399"/>
                </a:solidFill>
                <a:latin typeface="Times New Roman"/>
                <a:cs typeface="Times New Roman"/>
              </a:rPr>
              <a:t> </a:t>
            </a:r>
            <a:r>
              <a:rPr sz="1800" dirty="0">
                <a:solidFill>
                  <a:srgbClr val="333399"/>
                </a:solidFill>
                <a:latin typeface="Times New Roman"/>
                <a:cs typeface="Times New Roman"/>
              </a:rPr>
              <a:t>továbbítása):  </a:t>
            </a:r>
            <a:r>
              <a:rPr sz="1800" b="1" spc="-5" dirty="0">
                <a:solidFill>
                  <a:srgbClr val="333399"/>
                </a:solidFill>
                <a:latin typeface="Times New Roman"/>
                <a:cs typeface="Times New Roman"/>
              </a:rPr>
              <a:t>fotoreceptor </a:t>
            </a:r>
            <a:r>
              <a:rPr sz="1800" dirty="0">
                <a:solidFill>
                  <a:srgbClr val="333399"/>
                </a:solidFill>
                <a:latin typeface="Times New Roman"/>
                <a:cs typeface="Times New Roman"/>
              </a:rPr>
              <a:t>→ </a:t>
            </a:r>
            <a:r>
              <a:rPr sz="1800" b="1" spc="-5" dirty="0">
                <a:solidFill>
                  <a:srgbClr val="333399"/>
                </a:solidFill>
                <a:latin typeface="Times New Roman"/>
                <a:cs typeface="Times New Roman"/>
              </a:rPr>
              <a:t>bipoláris sejt </a:t>
            </a:r>
            <a:r>
              <a:rPr sz="1800" dirty="0">
                <a:solidFill>
                  <a:srgbClr val="333399"/>
                </a:solidFill>
                <a:latin typeface="Times New Roman"/>
                <a:cs typeface="Times New Roman"/>
              </a:rPr>
              <a:t>→ </a:t>
            </a:r>
            <a:r>
              <a:rPr sz="1800" b="1" spc="-5" dirty="0">
                <a:solidFill>
                  <a:srgbClr val="333399"/>
                </a:solidFill>
                <a:latin typeface="Times New Roman"/>
                <a:cs typeface="Times New Roman"/>
              </a:rPr>
              <a:t>ganglionsejt </a:t>
            </a:r>
            <a:r>
              <a:rPr sz="1800" dirty="0">
                <a:solidFill>
                  <a:srgbClr val="333399"/>
                </a:solidFill>
                <a:latin typeface="Times New Roman"/>
                <a:cs typeface="Times New Roman"/>
              </a:rPr>
              <a:t>(axonja)  látóideg.</a:t>
            </a:r>
            <a:endParaRPr sz="1800">
              <a:latin typeface="Times New Roman"/>
              <a:cs typeface="Times New Roman"/>
            </a:endParaRPr>
          </a:p>
          <a:p>
            <a:pPr>
              <a:lnSpc>
                <a:spcPct val="100000"/>
              </a:lnSpc>
              <a:spcBef>
                <a:spcPts val="35"/>
              </a:spcBef>
            </a:pPr>
            <a:endParaRPr sz="1850">
              <a:latin typeface="Times New Roman"/>
              <a:cs typeface="Times New Roman"/>
            </a:endParaRPr>
          </a:p>
          <a:p>
            <a:pPr marL="12700" marR="175895">
              <a:lnSpc>
                <a:spcPct val="100000"/>
              </a:lnSpc>
            </a:pPr>
            <a:r>
              <a:rPr sz="1800" spc="-5" dirty="0">
                <a:solidFill>
                  <a:srgbClr val="333399"/>
                </a:solidFill>
                <a:latin typeface="Times New Roman"/>
                <a:cs typeface="Times New Roman"/>
              </a:rPr>
              <a:t>Horizontális </a:t>
            </a:r>
            <a:r>
              <a:rPr sz="1800" dirty="0">
                <a:solidFill>
                  <a:srgbClr val="333399"/>
                </a:solidFill>
                <a:latin typeface="Times New Roman"/>
                <a:cs typeface="Times New Roman"/>
              </a:rPr>
              <a:t>neuron rendszer (a vizuális információ</a:t>
            </a:r>
            <a:r>
              <a:rPr sz="1800" spc="-90" dirty="0">
                <a:solidFill>
                  <a:srgbClr val="333399"/>
                </a:solidFill>
                <a:latin typeface="Times New Roman"/>
                <a:cs typeface="Times New Roman"/>
              </a:rPr>
              <a:t> </a:t>
            </a:r>
            <a:r>
              <a:rPr sz="1800" dirty="0">
                <a:solidFill>
                  <a:srgbClr val="333399"/>
                </a:solidFill>
                <a:latin typeface="Times New Roman"/>
                <a:cs typeface="Times New Roman"/>
              </a:rPr>
              <a:t>retinalis  </a:t>
            </a:r>
            <a:r>
              <a:rPr sz="1800" spc="-5" dirty="0">
                <a:solidFill>
                  <a:srgbClr val="333399"/>
                </a:solidFill>
                <a:latin typeface="Times New Roman"/>
                <a:cs typeface="Times New Roman"/>
              </a:rPr>
              <a:t>szintű</a:t>
            </a:r>
            <a:r>
              <a:rPr sz="1800" spc="-15" dirty="0">
                <a:solidFill>
                  <a:srgbClr val="333399"/>
                </a:solidFill>
                <a:latin typeface="Times New Roman"/>
                <a:cs typeface="Times New Roman"/>
              </a:rPr>
              <a:t> </a:t>
            </a:r>
            <a:r>
              <a:rPr sz="1800" dirty="0">
                <a:solidFill>
                  <a:srgbClr val="333399"/>
                </a:solidFill>
                <a:latin typeface="Times New Roman"/>
                <a:cs typeface="Times New Roman"/>
              </a:rPr>
              <a:t>feldolgozása):</a:t>
            </a:r>
            <a:endParaRPr sz="1800">
              <a:latin typeface="Times New Roman"/>
              <a:cs typeface="Times New Roman"/>
            </a:endParaRPr>
          </a:p>
          <a:p>
            <a:pPr marL="12700">
              <a:lnSpc>
                <a:spcPct val="100000"/>
              </a:lnSpc>
            </a:pPr>
            <a:r>
              <a:rPr sz="1800" b="1" spc="-5" dirty="0">
                <a:solidFill>
                  <a:srgbClr val="333399"/>
                </a:solidFill>
                <a:latin typeface="Times New Roman"/>
                <a:cs typeface="Times New Roman"/>
              </a:rPr>
              <a:t>horizontális sejtek</a:t>
            </a:r>
            <a:r>
              <a:rPr sz="1800" spc="-5" dirty="0">
                <a:solidFill>
                  <a:srgbClr val="333399"/>
                </a:solidFill>
                <a:latin typeface="Times New Roman"/>
                <a:cs typeface="Times New Roman"/>
              </a:rPr>
              <a:t>, </a:t>
            </a:r>
            <a:r>
              <a:rPr sz="1800" b="1" dirty="0">
                <a:solidFill>
                  <a:srgbClr val="333399"/>
                </a:solidFill>
                <a:latin typeface="Times New Roman"/>
                <a:cs typeface="Times New Roman"/>
              </a:rPr>
              <a:t>amakrin</a:t>
            </a:r>
            <a:r>
              <a:rPr sz="1800" b="1" spc="5" dirty="0">
                <a:solidFill>
                  <a:srgbClr val="333399"/>
                </a:solidFill>
                <a:latin typeface="Times New Roman"/>
                <a:cs typeface="Times New Roman"/>
              </a:rPr>
              <a:t> </a:t>
            </a:r>
            <a:r>
              <a:rPr sz="1800" b="1" dirty="0">
                <a:solidFill>
                  <a:srgbClr val="333399"/>
                </a:solidFill>
                <a:latin typeface="Times New Roman"/>
                <a:cs typeface="Times New Roman"/>
              </a:rPr>
              <a:t>sejtek</a:t>
            </a:r>
            <a:endParaRPr sz="1800">
              <a:latin typeface="Times New Roman"/>
              <a:cs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18250" y="227000"/>
            <a:ext cx="2742675" cy="44454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195066" y="66497"/>
            <a:ext cx="2753995" cy="574675"/>
          </a:xfrm>
          <a:prstGeom prst="rect">
            <a:avLst/>
          </a:prstGeom>
        </p:spPr>
        <p:txBody>
          <a:bodyPr vert="horz" wrap="square" lIns="0" tIns="12700" rIns="0" bIns="0" rtlCol="0">
            <a:spAutoFit/>
          </a:bodyPr>
          <a:lstStyle/>
          <a:p>
            <a:pPr marL="12700">
              <a:lnSpc>
                <a:spcPct val="100000"/>
              </a:lnSpc>
              <a:spcBef>
                <a:spcPts val="100"/>
              </a:spcBef>
            </a:pPr>
            <a:r>
              <a:rPr spc="-5" dirty="0"/>
              <a:t>Retina</a:t>
            </a:r>
            <a:r>
              <a:rPr spc="-60" dirty="0"/>
              <a:t> </a:t>
            </a:r>
            <a:r>
              <a:rPr spc="-5" dirty="0"/>
              <a:t>rétegei</a:t>
            </a:r>
          </a:p>
        </p:txBody>
      </p:sp>
      <p:sp>
        <p:nvSpPr>
          <p:cNvPr id="4" name="object 4"/>
          <p:cNvSpPr/>
          <p:nvPr/>
        </p:nvSpPr>
        <p:spPr>
          <a:xfrm>
            <a:off x="467868" y="829055"/>
            <a:ext cx="5928359" cy="572414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6452108" y="4247210"/>
            <a:ext cx="2171700" cy="230759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Belső </a:t>
            </a:r>
            <a:r>
              <a:rPr sz="1800" spc="-5" dirty="0">
                <a:latin typeface="Times New Roman"/>
                <a:cs typeface="Times New Roman"/>
              </a:rPr>
              <a:t>magvas</a:t>
            </a:r>
            <a:r>
              <a:rPr sz="1800" spc="-25" dirty="0">
                <a:latin typeface="Times New Roman"/>
                <a:cs typeface="Times New Roman"/>
              </a:rPr>
              <a:t> </a:t>
            </a:r>
            <a:r>
              <a:rPr sz="1800" dirty="0">
                <a:latin typeface="Times New Roman"/>
                <a:cs typeface="Times New Roman"/>
              </a:rPr>
              <a:t>réteg</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40"/>
              </a:spcBef>
            </a:pPr>
            <a:endParaRPr sz="2000">
              <a:latin typeface="Times New Roman"/>
              <a:cs typeface="Times New Roman"/>
            </a:endParaRPr>
          </a:p>
          <a:p>
            <a:pPr marL="36195">
              <a:lnSpc>
                <a:spcPct val="100000"/>
              </a:lnSpc>
            </a:pPr>
            <a:r>
              <a:rPr sz="1800" dirty="0">
                <a:latin typeface="Times New Roman"/>
                <a:cs typeface="Times New Roman"/>
              </a:rPr>
              <a:t>Belső </a:t>
            </a:r>
            <a:r>
              <a:rPr sz="1800" spc="-5" dirty="0">
                <a:latin typeface="Times New Roman"/>
                <a:cs typeface="Times New Roman"/>
              </a:rPr>
              <a:t>szinaptikus</a:t>
            </a:r>
            <a:r>
              <a:rPr sz="1800" spc="-65" dirty="0">
                <a:latin typeface="Times New Roman"/>
                <a:cs typeface="Times New Roman"/>
              </a:rPr>
              <a:t> </a:t>
            </a:r>
            <a:r>
              <a:rPr sz="1800" dirty="0">
                <a:latin typeface="Times New Roman"/>
                <a:cs typeface="Times New Roman"/>
              </a:rPr>
              <a:t>réteg</a:t>
            </a:r>
            <a:endParaRPr sz="1800">
              <a:latin typeface="Times New Roman"/>
              <a:cs typeface="Times New Roman"/>
            </a:endParaRPr>
          </a:p>
          <a:p>
            <a:pPr marL="12700">
              <a:lnSpc>
                <a:spcPct val="100000"/>
              </a:lnSpc>
              <a:spcBef>
                <a:spcPts val="120"/>
              </a:spcBef>
            </a:pPr>
            <a:r>
              <a:rPr sz="1800" spc="-5" dirty="0">
                <a:latin typeface="Times New Roman"/>
                <a:cs typeface="Times New Roman"/>
              </a:rPr>
              <a:t>Ganglionsejtréteg</a:t>
            </a:r>
            <a:endParaRPr sz="1800">
              <a:latin typeface="Times New Roman"/>
              <a:cs typeface="Times New Roman"/>
            </a:endParaRPr>
          </a:p>
          <a:p>
            <a:pPr marL="36195">
              <a:lnSpc>
                <a:spcPct val="100000"/>
              </a:lnSpc>
              <a:spcBef>
                <a:spcPts val="665"/>
              </a:spcBef>
            </a:pPr>
            <a:r>
              <a:rPr sz="1800" spc="-5" dirty="0">
                <a:latin typeface="Times New Roman"/>
                <a:cs typeface="Times New Roman"/>
              </a:rPr>
              <a:t>Opticus </a:t>
            </a:r>
            <a:r>
              <a:rPr sz="1800" dirty="0">
                <a:latin typeface="Times New Roman"/>
                <a:cs typeface="Times New Roman"/>
              </a:rPr>
              <a:t>rostok</a:t>
            </a:r>
            <a:r>
              <a:rPr sz="1800" spc="-40" dirty="0">
                <a:latin typeface="Times New Roman"/>
                <a:cs typeface="Times New Roman"/>
              </a:rPr>
              <a:t> </a:t>
            </a:r>
            <a:r>
              <a:rPr sz="1800" dirty="0">
                <a:latin typeface="Times New Roman"/>
                <a:cs typeface="Times New Roman"/>
              </a:rPr>
              <a:t>rétege</a:t>
            </a:r>
            <a:endParaRPr sz="1800">
              <a:latin typeface="Times New Roman"/>
              <a:cs typeface="Times New Roman"/>
            </a:endParaRPr>
          </a:p>
          <a:p>
            <a:pPr marL="36195">
              <a:lnSpc>
                <a:spcPct val="100000"/>
              </a:lnSpc>
              <a:spcBef>
                <a:spcPts val="1739"/>
              </a:spcBef>
            </a:pPr>
            <a:r>
              <a:rPr sz="1800" dirty="0">
                <a:latin typeface="Times New Roman"/>
                <a:cs typeface="Times New Roman"/>
              </a:rPr>
              <a:t>Belső</a:t>
            </a:r>
            <a:r>
              <a:rPr sz="1800" spc="-20" dirty="0">
                <a:latin typeface="Times New Roman"/>
                <a:cs typeface="Times New Roman"/>
              </a:rPr>
              <a:t> </a:t>
            </a:r>
            <a:r>
              <a:rPr sz="1800" dirty="0">
                <a:latin typeface="Times New Roman"/>
                <a:cs typeface="Times New Roman"/>
              </a:rPr>
              <a:t>határhártya</a:t>
            </a:r>
            <a:endParaRPr sz="1800">
              <a:latin typeface="Times New Roman"/>
              <a:cs typeface="Times New Roman"/>
            </a:endParaRPr>
          </a:p>
        </p:txBody>
      </p:sp>
      <p:sp>
        <p:nvSpPr>
          <p:cNvPr id="6" name="object 6"/>
          <p:cNvSpPr txBox="1"/>
          <p:nvPr/>
        </p:nvSpPr>
        <p:spPr>
          <a:xfrm>
            <a:off x="6404228" y="1289973"/>
            <a:ext cx="2176780" cy="2178050"/>
          </a:xfrm>
          <a:prstGeom prst="rect">
            <a:avLst/>
          </a:prstGeom>
        </p:spPr>
        <p:txBody>
          <a:bodyPr vert="horz" wrap="square" lIns="0" tIns="3810" rIns="0" bIns="0" rtlCol="0">
            <a:spAutoFit/>
          </a:bodyPr>
          <a:lstStyle/>
          <a:p>
            <a:pPr marL="60325" marR="95250">
              <a:lnSpc>
                <a:spcPct val="131200"/>
              </a:lnSpc>
              <a:spcBef>
                <a:spcPts val="30"/>
              </a:spcBef>
            </a:pPr>
            <a:r>
              <a:rPr sz="1800" spc="-5" dirty="0">
                <a:latin typeface="Times New Roman"/>
                <a:cs typeface="Times New Roman"/>
              </a:rPr>
              <a:t>Pigmenthám  Fotoreceptorok</a:t>
            </a:r>
            <a:r>
              <a:rPr sz="1800" spc="-60" dirty="0">
                <a:latin typeface="Times New Roman"/>
                <a:cs typeface="Times New Roman"/>
              </a:rPr>
              <a:t> </a:t>
            </a:r>
            <a:r>
              <a:rPr sz="1800" dirty="0">
                <a:latin typeface="Times New Roman"/>
                <a:cs typeface="Times New Roman"/>
              </a:rPr>
              <a:t>rétege  </a:t>
            </a:r>
            <a:r>
              <a:rPr sz="1800" spc="-5" dirty="0">
                <a:latin typeface="Times New Roman"/>
                <a:cs typeface="Times New Roman"/>
              </a:rPr>
              <a:t>Külső </a:t>
            </a:r>
            <a:r>
              <a:rPr sz="1800" dirty="0">
                <a:latin typeface="Times New Roman"/>
                <a:cs typeface="Times New Roman"/>
              </a:rPr>
              <a:t>határhártya  </a:t>
            </a:r>
            <a:r>
              <a:rPr sz="1800" spc="-5" dirty="0">
                <a:latin typeface="Times New Roman"/>
                <a:cs typeface="Times New Roman"/>
              </a:rPr>
              <a:t>Külső magvas</a:t>
            </a:r>
            <a:r>
              <a:rPr sz="1800" spc="-30" dirty="0">
                <a:latin typeface="Times New Roman"/>
                <a:cs typeface="Times New Roman"/>
              </a:rPr>
              <a:t> </a:t>
            </a:r>
            <a:r>
              <a:rPr sz="1800" dirty="0">
                <a:latin typeface="Times New Roman"/>
                <a:cs typeface="Times New Roman"/>
              </a:rPr>
              <a:t>réteg</a:t>
            </a:r>
            <a:endParaRPr sz="1800">
              <a:latin typeface="Times New Roman"/>
              <a:cs typeface="Times New Roman"/>
            </a:endParaRPr>
          </a:p>
          <a:p>
            <a:pPr>
              <a:lnSpc>
                <a:spcPct val="100000"/>
              </a:lnSpc>
            </a:pPr>
            <a:endParaRPr sz="2000">
              <a:latin typeface="Times New Roman"/>
              <a:cs typeface="Times New Roman"/>
            </a:endParaRPr>
          </a:p>
          <a:p>
            <a:pPr marL="12700">
              <a:lnSpc>
                <a:spcPct val="100000"/>
              </a:lnSpc>
              <a:spcBef>
                <a:spcPts val="1220"/>
              </a:spcBef>
            </a:pPr>
            <a:r>
              <a:rPr sz="1800" spc="-5" dirty="0">
                <a:latin typeface="Times New Roman"/>
                <a:cs typeface="Times New Roman"/>
              </a:rPr>
              <a:t>Külső </a:t>
            </a:r>
            <a:r>
              <a:rPr sz="1800" dirty="0">
                <a:latin typeface="Times New Roman"/>
                <a:cs typeface="Times New Roman"/>
              </a:rPr>
              <a:t>szinaptikus</a:t>
            </a:r>
            <a:r>
              <a:rPr sz="1800" spc="-70" dirty="0">
                <a:latin typeface="Times New Roman"/>
                <a:cs typeface="Times New Roman"/>
              </a:rPr>
              <a:t> </a:t>
            </a:r>
            <a:r>
              <a:rPr sz="1800" dirty="0">
                <a:latin typeface="Times New Roman"/>
                <a:cs typeface="Times New Roman"/>
              </a:rPr>
              <a:t>réteg</a:t>
            </a:r>
            <a:endParaRPr sz="1800">
              <a:latin typeface="Times New Roman"/>
              <a:cs typeface="Times New Roman"/>
            </a:endParaRPr>
          </a:p>
        </p:txBody>
      </p:sp>
      <p:sp>
        <p:nvSpPr>
          <p:cNvPr id="7" name="object 7"/>
          <p:cNvSpPr/>
          <p:nvPr/>
        </p:nvSpPr>
        <p:spPr>
          <a:xfrm>
            <a:off x="178307" y="1691639"/>
            <a:ext cx="431800" cy="5113020"/>
          </a:xfrm>
          <a:custGeom>
            <a:avLst/>
            <a:gdLst/>
            <a:ahLst/>
            <a:cxnLst/>
            <a:rect l="l" t="t" r="r" b="b"/>
            <a:pathLst>
              <a:path w="431800" h="5113020">
                <a:moveTo>
                  <a:pt x="215646" y="0"/>
                </a:moveTo>
                <a:lnTo>
                  <a:pt x="0" y="216026"/>
                </a:lnTo>
                <a:lnTo>
                  <a:pt x="107823" y="216026"/>
                </a:lnTo>
                <a:lnTo>
                  <a:pt x="107823" y="5113020"/>
                </a:lnTo>
                <a:lnTo>
                  <a:pt x="323469" y="5113020"/>
                </a:lnTo>
                <a:lnTo>
                  <a:pt x="323469" y="216026"/>
                </a:lnTo>
                <a:lnTo>
                  <a:pt x="431292" y="216026"/>
                </a:lnTo>
                <a:lnTo>
                  <a:pt x="215646" y="0"/>
                </a:lnTo>
                <a:close/>
              </a:path>
            </a:pathLst>
          </a:custGeom>
          <a:solidFill>
            <a:srgbClr val="BADFE2"/>
          </a:solidFill>
        </p:spPr>
        <p:txBody>
          <a:bodyPr wrap="square" lIns="0" tIns="0" rIns="0" bIns="0" rtlCol="0"/>
          <a:lstStyle/>
          <a:p>
            <a:endParaRPr/>
          </a:p>
        </p:txBody>
      </p:sp>
      <p:sp>
        <p:nvSpPr>
          <p:cNvPr id="8" name="object 8"/>
          <p:cNvSpPr/>
          <p:nvPr/>
        </p:nvSpPr>
        <p:spPr>
          <a:xfrm>
            <a:off x="178307" y="1691639"/>
            <a:ext cx="431800" cy="5113020"/>
          </a:xfrm>
          <a:custGeom>
            <a:avLst/>
            <a:gdLst/>
            <a:ahLst/>
            <a:cxnLst/>
            <a:rect l="l" t="t" r="r" b="b"/>
            <a:pathLst>
              <a:path w="431800" h="5113020">
                <a:moveTo>
                  <a:pt x="107823" y="5113020"/>
                </a:moveTo>
                <a:lnTo>
                  <a:pt x="107823" y="216026"/>
                </a:lnTo>
                <a:lnTo>
                  <a:pt x="0" y="216026"/>
                </a:lnTo>
                <a:lnTo>
                  <a:pt x="215646" y="0"/>
                </a:lnTo>
                <a:lnTo>
                  <a:pt x="431292" y="216026"/>
                </a:lnTo>
                <a:lnTo>
                  <a:pt x="323469" y="216026"/>
                </a:lnTo>
                <a:lnTo>
                  <a:pt x="323469" y="5113020"/>
                </a:lnTo>
                <a:lnTo>
                  <a:pt x="107823" y="5113020"/>
                </a:lnTo>
                <a:close/>
              </a:path>
            </a:pathLst>
          </a:custGeom>
          <a:ln w="12700">
            <a:solidFill>
              <a:srgbClr val="000000"/>
            </a:solidFill>
          </a:ln>
        </p:spPr>
        <p:txBody>
          <a:bodyPr wrap="square" lIns="0" tIns="0" rIns="0" bIns="0" rtlCol="0"/>
          <a:lstStyle/>
          <a:p>
            <a:endParaRPr/>
          </a:p>
        </p:txBody>
      </p:sp>
      <p:sp>
        <p:nvSpPr>
          <p:cNvPr id="9" name="object 9"/>
          <p:cNvSpPr txBox="1"/>
          <p:nvPr/>
        </p:nvSpPr>
        <p:spPr>
          <a:xfrm>
            <a:off x="261213" y="3991445"/>
            <a:ext cx="278765" cy="622300"/>
          </a:xfrm>
          <a:prstGeom prst="rect">
            <a:avLst/>
          </a:prstGeom>
        </p:spPr>
        <p:txBody>
          <a:bodyPr vert="vert270" wrap="square" lIns="0" tIns="0" rIns="0" bIns="0" rtlCol="0">
            <a:spAutoFit/>
          </a:bodyPr>
          <a:lstStyle/>
          <a:p>
            <a:pPr marL="12700">
              <a:lnSpc>
                <a:spcPts val="2065"/>
              </a:lnSpc>
            </a:pPr>
            <a:r>
              <a:rPr sz="1800" spc="-5" dirty="0">
                <a:latin typeface="Times New Roman"/>
                <a:cs typeface="Times New Roman"/>
              </a:rPr>
              <a:t>FÉNY</a:t>
            </a:r>
            <a:endParaRPr sz="1800">
              <a:latin typeface="Times New Roman"/>
              <a:cs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73451" y="833627"/>
            <a:ext cx="4245863" cy="578510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08177" y="1927682"/>
            <a:ext cx="174371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csapok és</a:t>
            </a:r>
            <a:r>
              <a:rPr sz="1800" spc="-75" dirty="0">
                <a:latin typeface="Times New Roman"/>
                <a:cs typeface="Times New Roman"/>
              </a:rPr>
              <a:t> </a:t>
            </a:r>
            <a:r>
              <a:rPr sz="1800" dirty="0">
                <a:latin typeface="Times New Roman"/>
                <a:cs typeface="Times New Roman"/>
              </a:rPr>
              <a:t>pálcikák</a:t>
            </a:r>
            <a:endParaRPr sz="1800">
              <a:latin typeface="Times New Roman"/>
              <a:cs typeface="Times New Roman"/>
            </a:endParaRPr>
          </a:p>
        </p:txBody>
      </p:sp>
      <p:sp>
        <p:nvSpPr>
          <p:cNvPr id="4" name="object 4"/>
          <p:cNvSpPr txBox="1"/>
          <p:nvPr/>
        </p:nvSpPr>
        <p:spPr>
          <a:xfrm>
            <a:off x="487476" y="3052317"/>
            <a:ext cx="1830070"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Times New Roman"/>
                <a:cs typeface="Times New Roman"/>
              </a:rPr>
              <a:t>str. </a:t>
            </a:r>
            <a:r>
              <a:rPr sz="1800" dirty="0">
                <a:latin typeface="Times New Roman"/>
                <a:cs typeface="Times New Roman"/>
              </a:rPr>
              <a:t>granulosum</a:t>
            </a:r>
            <a:r>
              <a:rPr sz="1800" spc="-55" dirty="0">
                <a:latin typeface="Times New Roman"/>
                <a:cs typeface="Times New Roman"/>
              </a:rPr>
              <a:t> </a:t>
            </a:r>
            <a:r>
              <a:rPr sz="1800" dirty="0">
                <a:latin typeface="Times New Roman"/>
                <a:cs typeface="Times New Roman"/>
              </a:rPr>
              <a:t>ext.</a:t>
            </a:r>
            <a:endParaRPr sz="1800">
              <a:latin typeface="Times New Roman"/>
              <a:cs typeface="Times New Roman"/>
            </a:endParaRPr>
          </a:p>
        </p:txBody>
      </p:sp>
      <p:sp>
        <p:nvSpPr>
          <p:cNvPr id="5" name="object 5"/>
          <p:cNvSpPr txBox="1"/>
          <p:nvPr/>
        </p:nvSpPr>
        <p:spPr>
          <a:xfrm>
            <a:off x="235102" y="5818123"/>
            <a:ext cx="2140585" cy="970280"/>
          </a:xfrm>
          <a:prstGeom prst="rect">
            <a:avLst/>
          </a:prstGeom>
        </p:spPr>
        <p:txBody>
          <a:bodyPr vert="horz" wrap="square" lIns="0" tIns="97155" rIns="0" bIns="0" rtlCol="0">
            <a:spAutoFit/>
          </a:bodyPr>
          <a:lstStyle/>
          <a:p>
            <a:pPr marL="668020">
              <a:lnSpc>
                <a:spcPct val="100000"/>
              </a:lnSpc>
              <a:spcBef>
                <a:spcPts val="765"/>
              </a:spcBef>
            </a:pPr>
            <a:r>
              <a:rPr sz="1800" dirty="0">
                <a:latin typeface="Times New Roman"/>
                <a:cs typeface="Times New Roman"/>
              </a:rPr>
              <a:t>ganglion</a:t>
            </a:r>
            <a:r>
              <a:rPr sz="1800" spc="-55" dirty="0">
                <a:latin typeface="Times New Roman"/>
                <a:cs typeface="Times New Roman"/>
              </a:rPr>
              <a:t> </a:t>
            </a:r>
            <a:r>
              <a:rPr sz="1800" dirty="0">
                <a:latin typeface="Times New Roman"/>
                <a:cs typeface="Times New Roman"/>
              </a:rPr>
              <a:t>sejtek</a:t>
            </a:r>
            <a:endParaRPr sz="1800">
              <a:latin typeface="Times New Roman"/>
              <a:cs typeface="Times New Roman"/>
            </a:endParaRPr>
          </a:p>
          <a:p>
            <a:pPr marL="12700" marR="5080" indent="520065">
              <a:lnSpc>
                <a:spcPts val="1789"/>
              </a:lnSpc>
              <a:spcBef>
                <a:spcPts val="1030"/>
              </a:spcBef>
            </a:pPr>
            <a:r>
              <a:rPr sz="1800" dirty="0">
                <a:latin typeface="Times New Roman"/>
                <a:cs typeface="Times New Roman"/>
              </a:rPr>
              <a:t>n. opticus rostjai  </a:t>
            </a:r>
            <a:r>
              <a:rPr sz="1800" spc="-5" dirty="0">
                <a:latin typeface="Times New Roman"/>
                <a:cs typeface="Times New Roman"/>
              </a:rPr>
              <a:t>membrana </a:t>
            </a:r>
            <a:r>
              <a:rPr sz="1800" dirty="0">
                <a:latin typeface="Times New Roman"/>
                <a:cs typeface="Times New Roman"/>
              </a:rPr>
              <a:t>limitans</a:t>
            </a:r>
            <a:r>
              <a:rPr sz="1800" spc="-65" dirty="0">
                <a:latin typeface="Times New Roman"/>
                <a:cs typeface="Times New Roman"/>
              </a:rPr>
              <a:t> </a:t>
            </a:r>
            <a:r>
              <a:rPr sz="1800" dirty="0">
                <a:latin typeface="Times New Roman"/>
                <a:cs typeface="Times New Roman"/>
              </a:rPr>
              <a:t>int.</a:t>
            </a:r>
            <a:endParaRPr sz="1800">
              <a:latin typeface="Times New Roman"/>
              <a:cs typeface="Times New Roman"/>
            </a:endParaRPr>
          </a:p>
        </p:txBody>
      </p:sp>
      <p:sp>
        <p:nvSpPr>
          <p:cNvPr id="6" name="object 6"/>
          <p:cNvSpPr txBox="1"/>
          <p:nvPr/>
        </p:nvSpPr>
        <p:spPr>
          <a:xfrm>
            <a:off x="7333868" y="1847215"/>
            <a:ext cx="8147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be</a:t>
            </a:r>
            <a:r>
              <a:rPr sz="1800" spc="5" dirty="0">
                <a:latin typeface="Times New Roman"/>
                <a:cs typeface="Times New Roman"/>
              </a:rPr>
              <a:t>l</a:t>
            </a:r>
            <a:r>
              <a:rPr sz="1800" dirty="0">
                <a:latin typeface="Times New Roman"/>
                <a:cs typeface="Times New Roman"/>
              </a:rPr>
              <a:t>t</a:t>
            </a:r>
            <a:r>
              <a:rPr sz="1800" spc="5" dirty="0">
                <a:latin typeface="Times New Roman"/>
                <a:cs typeface="Times New Roman"/>
              </a:rPr>
              <a:t>a</a:t>
            </a:r>
            <a:r>
              <a:rPr sz="1800" dirty="0">
                <a:latin typeface="Times New Roman"/>
                <a:cs typeface="Times New Roman"/>
              </a:rPr>
              <a:t>gok</a:t>
            </a:r>
            <a:endParaRPr sz="1800">
              <a:latin typeface="Times New Roman"/>
              <a:cs typeface="Times New Roman"/>
            </a:endParaRPr>
          </a:p>
        </p:txBody>
      </p:sp>
      <p:sp>
        <p:nvSpPr>
          <p:cNvPr id="7" name="object 7"/>
          <p:cNvSpPr txBox="1"/>
          <p:nvPr/>
        </p:nvSpPr>
        <p:spPr>
          <a:xfrm>
            <a:off x="7319518" y="2227833"/>
            <a:ext cx="1724660" cy="1203960"/>
          </a:xfrm>
          <a:prstGeom prst="rect">
            <a:avLst/>
          </a:prstGeom>
        </p:spPr>
        <p:txBody>
          <a:bodyPr vert="horz" wrap="square" lIns="0" tIns="12700" rIns="0" bIns="0" rtlCol="0">
            <a:spAutoFit/>
          </a:bodyPr>
          <a:lstStyle/>
          <a:p>
            <a:pPr marL="13970" marR="5080" indent="10795">
              <a:lnSpc>
                <a:spcPct val="135500"/>
              </a:lnSpc>
              <a:spcBef>
                <a:spcPts val="100"/>
              </a:spcBef>
            </a:pPr>
            <a:r>
              <a:rPr sz="1800" dirty="0">
                <a:latin typeface="Times New Roman"/>
                <a:cs typeface="Times New Roman"/>
              </a:rPr>
              <a:t>csapok sejttestjei  pálcikák</a:t>
            </a:r>
            <a:r>
              <a:rPr sz="1800" spc="-60" dirty="0">
                <a:latin typeface="Times New Roman"/>
                <a:cs typeface="Times New Roman"/>
              </a:rPr>
              <a:t> </a:t>
            </a:r>
            <a:r>
              <a:rPr sz="1800" spc="-5" dirty="0">
                <a:latin typeface="Times New Roman"/>
                <a:cs typeface="Times New Roman"/>
              </a:rPr>
              <a:t>sejttestjei</a:t>
            </a:r>
            <a:endParaRPr sz="1800">
              <a:latin typeface="Times New Roman"/>
              <a:cs typeface="Times New Roman"/>
            </a:endParaRPr>
          </a:p>
          <a:p>
            <a:pPr marL="12700">
              <a:lnSpc>
                <a:spcPct val="100000"/>
              </a:lnSpc>
              <a:spcBef>
                <a:spcPts val="1260"/>
              </a:spcBef>
            </a:pPr>
            <a:r>
              <a:rPr sz="1800" dirty="0">
                <a:latin typeface="Times New Roman"/>
                <a:cs typeface="Times New Roman"/>
              </a:rPr>
              <a:t>horizontális</a:t>
            </a:r>
            <a:r>
              <a:rPr sz="1800" spc="-65" dirty="0">
                <a:latin typeface="Times New Roman"/>
                <a:cs typeface="Times New Roman"/>
              </a:rPr>
              <a:t> </a:t>
            </a:r>
            <a:r>
              <a:rPr sz="1800" spc="-5" dirty="0">
                <a:latin typeface="Times New Roman"/>
                <a:cs typeface="Times New Roman"/>
              </a:rPr>
              <a:t>sejtek</a:t>
            </a:r>
            <a:endParaRPr sz="1800">
              <a:latin typeface="Times New Roman"/>
              <a:cs typeface="Times New Roman"/>
            </a:endParaRPr>
          </a:p>
        </p:txBody>
      </p:sp>
      <p:sp>
        <p:nvSpPr>
          <p:cNvPr id="8" name="object 8"/>
          <p:cNvSpPr txBox="1"/>
          <p:nvPr/>
        </p:nvSpPr>
        <p:spPr>
          <a:xfrm>
            <a:off x="7321042" y="3944188"/>
            <a:ext cx="1416050" cy="873760"/>
          </a:xfrm>
          <a:prstGeom prst="rect">
            <a:avLst/>
          </a:prstGeom>
        </p:spPr>
        <p:txBody>
          <a:bodyPr vert="horz" wrap="square" lIns="0" tIns="635" rIns="0" bIns="0" rtlCol="0">
            <a:spAutoFit/>
          </a:bodyPr>
          <a:lstStyle/>
          <a:p>
            <a:pPr marL="12700" marR="5080">
              <a:lnSpc>
                <a:spcPct val="104500"/>
              </a:lnSpc>
              <a:spcBef>
                <a:spcPts val="5"/>
              </a:spcBef>
            </a:pPr>
            <a:r>
              <a:rPr sz="1800" dirty="0">
                <a:latin typeface="Times New Roman"/>
                <a:cs typeface="Times New Roman"/>
              </a:rPr>
              <a:t>bipoláris</a:t>
            </a:r>
            <a:r>
              <a:rPr sz="1800" spc="-95" dirty="0">
                <a:latin typeface="Times New Roman"/>
                <a:cs typeface="Times New Roman"/>
              </a:rPr>
              <a:t> </a:t>
            </a:r>
            <a:r>
              <a:rPr sz="1800" spc="-5" dirty="0">
                <a:latin typeface="Times New Roman"/>
                <a:cs typeface="Times New Roman"/>
              </a:rPr>
              <a:t>sejtek  Müller-sejtek  </a:t>
            </a:r>
            <a:r>
              <a:rPr sz="1800" dirty="0">
                <a:latin typeface="Times New Roman"/>
                <a:cs typeface="Times New Roman"/>
              </a:rPr>
              <a:t>amakrin</a:t>
            </a:r>
            <a:r>
              <a:rPr sz="1800" spc="-60" dirty="0">
                <a:latin typeface="Times New Roman"/>
                <a:cs typeface="Times New Roman"/>
              </a:rPr>
              <a:t> </a:t>
            </a:r>
            <a:r>
              <a:rPr sz="1800" dirty="0">
                <a:latin typeface="Times New Roman"/>
                <a:cs typeface="Times New Roman"/>
              </a:rPr>
              <a:t>sejtek</a:t>
            </a:r>
            <a:endParaRPr sz="1800">
              <a:latin typeface="Times New Roman"/>
              <a:cs typeface="Times New Roman"/>
            </a:endParaRPr>
          </a:p>
        </p:txBody>
      </p:sp>
      <p:sp>
        <p:nvSpPr>
          <p:cNvPr id="9" name="object 9"/>
          <p:cNvSpPr txBox="1"/>
          <p:nvPr/>
        </p:nvSpPr>
        <p:spPr>
          <a:xfrm>
            <a:off x="7321042" y="5877255"/>
            <a:ext cx="14160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ganglion</a:t>
            </a:r>
            <a:r>
              <a:rPr sz="1800" spc="-90" dirty="0">
                <a:latin typeface="Times New Roman"/>
                <a:cs typeface="Times New Roman"/>
              </a:rPr>
              <a:t> </a:t>
            </a:r>
            <a:r>
              <a:rPr sz="1800" dirty="0">
                <a:latin typeface="Times New Roman"/>
                <a:cs typeface="Times New Roman"/>
              </a:rPr>
              <a:t>sejtek</a:t>
            </a:r>
            <a:endParaRPr sz="1800">
              <a:latin typeface="Times New Roman"/>
              <a:cs typeface="Times New Roman"/>
            </a:endParaRPr>
          </a:p>
        </p:txBody>
      </p:sp>
      <p:sp>
        <p:nvSpPr>
          <p:cNvPr id="10" name="object 10"/>
          <p:cNvSpPr txBox="1"/>
          <p:nvPr/>
        </p:nvSpPr>
        <p:spPr>
          <a:xfrm>
            <a:off x="1160780" y="623951"/>
            <a:ext cx="6990080" cy="993140"/>
          </a:xfrm>
          <a:prstGeom prst="rect">
            <a:avLst/>
          </a:prstGeom>
        </p:spPr>
        <p:txBody>
          <a:bodyPr vert="horz" wrap="square" lIns="0" tIns="45720" rIns="0" bIns="0" rtlCol="0">
            <a:spAutoFit/>
          </a:bodyPr>
          <a:lstStyle/>
          <a:p>
            <a:pPr marL="12700" marR="5825490" indent="550545">
              <a:lnSpc>
                <a:spcPts val="3100"/>
              </a:lnSpc>
              <a:spcBef>
                <a:spcPts val="360"/>
              </a:spcBef>
            </a:pPr>
            <a:r>
              <a:rPr sz="1800" dirty="0">
                <a:latin typeface="Times New Roman"/>
                <a:cs typeface="Times New Roman"/>
              </a:rPr>
              <a:t>sclera  pigmenth</a:t>
            </a:r>
            <a:r>
              <a:rPr sz="1800" spc="5" dirty="0">
                <a:latin typeface="Times New Roman"/>
                <a:cs typeface="Times New Roman"/>
              </a:rPr>
              <a:t>á</a:t>
            </a:r>
            <a:r>
              <a:rPr sz="1800" dirty="0">
                <a:latin typeface="Times New Roman"/>
                <a:cs typeface="Times New Roman"/>
              </a:rPr>
              <a:t>m</a:t>
            </a:r>
            <a:endParaRPr sz="1800">
              <a:latin typeface="Times New Roman"/>
              <a:cs typeface="Times New Roman"/>
            </a:endParaRPr>
          </a:p>
          <a:p>
            <a:pPr marR="5080" algn="r">
              <a:lnSpc>
                <a:spcPts val="1155"/>
              </a:lnSpc>
            </a:pPr>
            <a:r>
              <a:rPr sz="1800" dirty="0">
                <a:latin typeface="Times New Roman"/>
                <a:cs typeface="Times New Roman"/>
              </a:rPr>
              <a:t>kü</a:t>
            </a:r>
            <a:r>
              <a:rPr sz="1800" spc="5" dirty="0">
                <a:latin typeface="Times New Roman"/>
                <a:cs typeface="Times New Roman"/>
              </a:rPr>
              <a:t>l</a:t>
            </a:r>
            <a:r>
              <a:rPr sz="1800" dirty="0">
                <a:latin typeface="Times New Roman"/>
                <a:cs typeface="Times New Roman"/>
              </a:rPr>
              <a:t>t</a:t>
            </a:r>
            <a:r>
              <a:rPr sz="1800" spc="5" dirty="0">
                <a:latin typeface="Times New Roman"/>
                <a:cs typeface="Times New Roman"/>
              </a:rPr>
              <a:t>a</a:t>
            </a:r>
            <a:r>
              <a:rPr sz="1800" dirty="0">
                <a:latin typeface="Times New Roman"/>
                <a:cs typeface="Times New Roman"/>
              </a:rPr>
              <a:t>gok</a:t>
            </a:r>
            <a:endParaRPr sz="1800">
              <a:latin typeface="Times New Roman"/>
              <a:cs typeface="Times New Roman"/>
            </a:endParaRPr>
          </a:p>
        </p:txBody>
      </p:sp>
      <p:sp>
        <p:nvSpPr>
          <p:cNvPr id="11" name="object 11"/>
          <p:cNvSpPr txBox="1"/>
          <p:nvPr/>
        </p:nvSpPr>
        <p:spPr>
          <a:xfrm>
            <a:off x="7440294" y="6588049"/>
            <a:ext cx="78930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üvegt</a:t>
            </a:r>
            <a:r>
              <a:rPr sz="1800" spc="5" dirty="0">
                <a:latin typeface="Times New Roman"/>
                <a:cs typeface="Times New Roman"/>
              </a:rPr>
              <a:t>e</a:t>
            </a:r>
            <a:r>
              <a:rPr sz="1800" spc="-5" dirty="0">
                <a:latin typeface="Times New Roman"/>
                <a:cs typeface="Times New Roman"/>
              </a:rPr>
              <a:t>st</a:t>
            </a:r>
            <a:endParaRPr sz="1800">
              <a:latin typeface="Times New Roman"/>
              <a:cs typeface="Times New Roman"/>
            </a:endParaRPr>
          </a:p>
        </p:txBody>
      </p:sp>
      <p:sp>
        <p:nvSpPr>
          <p:cNvPr id="12" name="object 12"/>
          <p:cNvSpPr/>
          <p:nvPr/>
        </p:nvSpPr>
        <p:spPr>
          <a:xfrm>
            <a:off x="6943343" y="6400038"/>
            <a:ext cx="86995" cy="334010"/>
          </a:xfrm>
          <a:custGeom>
            <a:avLst/>
            <a:gdLst/>
            <a:ahLst/>
            <a:cxnLst/>
            <a:rect l="l" t="t" r="r" b="b"/>
            <a:pathLst>
              <a:path w="86995" h="334009">
                <a:moveTo>
                  <a:pt x="28955" y="246888"/>
                </a:moveTo>
                <a:lnTo>
                  <a:pt x="0" y="246888"/>
                </a:lnTo>
                <a:lnTo>
                  <a:pt x="43433" y="333756"/>
                </a:lnTo>
                <a:lnTo>
                  <a:pt x="79628" y="261366"/>
                </a:lnTo>
                <a:lnTo>
                  <a:pt x="28955" y="261366"/>
                </a:lnTo>
                <a:lnTo>
                  <a:pt x="28955" y="246888"/>
                </a:lnTo>
                <a:close/>
              </a:path>
              <a:path w="86995" h="334009">
                <a:moveTo>
                  <a:pt x="57911" y="0"/>
                </a:moveTo>
                <a:lnTo>
                  <a:pt x="28955" y="0"/>
                </a:lnTo>
                <a:lnTo>
                  <a:pt x="28955" y="261366"/>
                </a:lnTo>
                <a:lnTo>
                  <a:pt x="57911" y="261366"/>
                </a:lnTo>
                <a:lnTo>
                  <a:pt x="57911" y="0"/>
                </a:lnTo>
                <a:close/>
              </a:path>
              <a:path w="86995" h="334009">
                <a:moveTo>
                  <a:pt x="86867" y="246888"/>
                </a:moveTo>
                <a:lnTo>
                  <a:pt x="57911" y="246888"/>
                </a:lnTo>
                <a:lnTo>
                  <a:pt x="57911" y="261366"/>
                </a:lnTo>
                <a:lnTo>
                  <a:pt x="79628" y="261366"/>
                </a:lnTo>
                <a:lnTo>
                  <a:pt x="86867" y="246888"/>
                </a:lnTo>
                <a:close/>
              </a:path>
            </a:pathLst>
          </a:custGeom>
          <a:solidFill>
            <a:srgbClr val="FF9900"/>
          </a:solidFill>
        </p:spPr>
        <p:txBody>
          <a:bodyPr wrap="square" lIns="0" tIns="0" rIns="0" bIns="0" rtlCol="0"/>
          <a:lstStyle/>
          <a:p>
            <a:endParaRPr/>
          </a:p>
        </p:txBody>
      </p:sp>
      <p:sp>
        <p:nvSpPr>
          <p:cNvPr id="13" name="object 13"/>
          <p:cNvSpPr txBox="1"/>
          <p:nvPr/>
        </p:nvSpPr>
        <p:spPr>
          <a:xfrm>
            <a:off x="130251" y="2409190"/>
            <a:ext cx="217868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membrana </a:t>
            </a:r>
            <a:r>
              <a:rPr sz="1800" dirty="0">
                <a:latin typeface="Times New Roman"/>
                <a:cs typeface="Times New Roman"/>
              </a:rPr>
              <a:t>limitans</a:t>
            </a:r>
            <a:r>
              <a:rPr sz="1800" spc="-60" dirty="0">
                <a:latin typeface="Times New Roman"/>
                <a:cs typeface="Times New Roman"/>
              </a:rPr>
              <a:t> </a:t>
            </a:r>
            <a:r>
              <a:rPr sz="1800" dirty="0">
                <a:latin typeface="Times New Roman"/>
                <a:cs typeface="Times New Roman"/>
              </a:rPr>
              <a:t>ext.</a:t>
            </a:r>
            <a:endParaRPr sz="1800">
              <a:latin typeface="Times New Roman"/>
              <a:cs typeface="Times New Roman"/>
            </a:endParaRPr>
          </a:p>
        </p:txBody>
      </p:sp>
      <p:sp>
        <p:nvSpPr>
          <p:cNvPr id="14" name="object 14"/>
          <p:cNvSpPr txBox="1"/>
          <p:nvPr/>
        </p:nvSpPr>
        <p:spPr>
          <a:xfrm>
            <a:off x="570077" y="4508372"/>
            <a:ext cx="1791970"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Times New Roman"/>
                <a:cs typeface="Times New Roman"/>
              </a:rPr>
              <a:t>str. </a:t>
            </a:r>
            <a:r>
              <a:rPr sz="1800" dirty="0">
                <a:latin typeface="Times New Roman"/>
                <a:cs typeface="Times New Roman"/>
              </a:rPr>
              <a:t>granulosum</a:t>
            </a:r>
            <a:r>
              <a:rPr sz="1800" spc="-55" dirty="0">
                <a:latin typeface="Times New Roman"/>
                <a:cs typeface="Times New Roman"/>
              </a:rPr>
              <a:t> </a:t>
            </a:r>
            <a:r>
              <a:rPr sz="1800" dirty="0">
                <a:latin typeface="Times New Roman"/>
                <a:cs typeface="Times New Roman"/>
              </a:rPr>
              <a:t>int.</a:t>
            </a:r>
            <a:endParaRPr sz="1800">
              <a:latin typeface="Times New Roman"/>
              <a:cs typeface="Times New Roman"/>
            </a:endParaRPr>
          </a:p>
        </p:txBody>
      </p:sp>
      <p:sp>
        <p:nvSpPr>
          <p:cNvPr id="15" name="object 15"/>
          <p:cNvSpPr txBox="1"/>
          <p:nvPr/>
        </p:nvSpPr>
        <p:spPr>
          <a:xfrm>
            <a:off x="620674" y="3860114"/>
            <a:ext cx="1757680" cy="30035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Times New Roman"/>
                <a:cs typeface="Times New Roman"/>
              </a:rPr>
              <a:t>str. </a:t>
            </a:r>
            <a:r>
              <a:rPr sz="1800" dirty="0">
                <a:latin typeface="Times New Roman"/>
                <a:cs typeface="Times New Roman"/>
              </a:rPr>
              <a:t>plexiforme</a:t>
            </a:r>
            <a:r>
              <a:rPr sz="1800" spc="-45" dirty="0">
                <a:latin typeface="Times New Roman"/>
                <a:cs typeface="Times New Roman"/>
              </a:rPr>
              <a:t> </a:t>
            </a:r>
            <a:r>
              <a:rPr sz="1800" dirty="0">
                <a:latin typeface="Times New Roman"/>
                <a:cs typeface="Times New Roman"/>
              </a:rPr>
              <a:t>ext.</a:t>
            </a:r>
            <a:endParaRPr sz="1800">
              <a:latin typeface="Times New Roman"/>
              <a:cs typeface="Times New Roman"/>
            </a:endParaRPr>
          </a:p>
        </p:txBody>
      </p:sp>
      <p:sp>
        <p:nvSpPr>
          <p:cNvPr id="16" name="object 16"/>
          <p:cNvSpPr txBox="1"/>
          <p:nvPr/>
        </p:nvSpPr>
        <p:spPr>
          <a:xfrm>
            <a:off x="684377" y="5372201"/>
            <a:ext cx="1715770"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Times New Roman"/>
                <a:cs typeface="Times New Roman"/>
              </a:rPr>
              <a:t>str. </a:t>
            </a:r>
            <a:r>
              <a:rPr sz="1800" dirty="0">
                <a:latin typeface="Times New Roman"/>
                <a:cs typeface="Times New Roman"/>
              </a:rPr>
              <a:t>plexiforme</a:t>
            </a:r>
            <a:r>
              <a:rPr sz="1800" spc="-45" dirty="0">
                <a:latin typeface="Times New Roman"/>
                <a:cs typeface="Times New Roman"/>
              </a:rPr>
              <a:t> </a:t>
            </a:r>
            <a:r>
              <a:rPr sz="1800" dirty="0">
                <a:latin typeface="Times New Roman"/>
                <a:cs typeface="Times New Roman"/>
              </a:rPr>
              <a:t>int.</a:t>
            </a:r>
            <a:endParaRPr sz="1800">
              <a:latin typeface="Times New Roman"/>
              <a:cs typeface="Times New Roman"/>
            </a:endParaRPr>
          </a:p>
        </p:txBody>
      </p:sp>
      <p:sp>
        <p:nvSpPr>
          <p:cNvPr id="17" name="object 17"/>
          <p:cNvSpPr txBox="1">
            <a:spLocks noGrp="1"/>
          </p:cNvSpPr>
          <p:nvPr>
            <p:ph type="title"/>
          </p:nvPr>
        </p:nvSpPr>
        <p:spPr>
          <a:xfrm>
            <a:off x="201269" y="61925"/>
            <a:ext cx="8743950" cy="574675"/>
          </a:xfrm>
          <a:prstGeom prst="rect">
            <a:avLst/>
          </a:prstGeom>
        </p:spPr>
        <p:txBody>
          <a:bodyPr vert="horz" wrap="square" lIns="0" tIns="12700" rIns="0" bIns="0" rtlCol="0">
            <a:spAutoFit/>
          </a:bodyPr>
          <a:lstStyle/>
          <a:p>
            <a:pPr marL="12700">
              <a:lnSpc>
                <a:spcPct val="100000"/>
              </a:lnSpc>
              <a:spcBef>
                <a:spcPts val="100"/>
              </a:spcBef>
            </a:pPr>
            <a:r>
              <a:rPr dirty="0"/>
              <a:t>A </a:t>
            </a:r>
            <a:r>
              <a:rPr spc="-10" dirty="0"/>
              <a:t>retina </a:t>
            </a:r>
            <a:r>
              <a:rPr spc="-5" dirty="0"/>
              <a:t>rétegei radialis </a:t>
            </a:r>
            <a:r>
              <a:rPr dirty="0"/>
              <a:t>szövettani</a:t>
            </a:r>
            <a:r>
              <a:rPr spc="-210" dirty="0"/>
              <a:t> </a:t>
            </a:r>
            <a:r>
              <a:rPr dirty="0"/>
              <a:t>metszeten</a:t>
            </a:r>
          </a:p>
        </p:txBody>
      </p:sp>
      <p:sp>
        <p:nvSpPr>
          <p:cNvPr id="18" name="object 18"/>
          <p:cNvSpPr/>
          <p:nvPr/>
        </p:nvSpPr>
        <p:spPr>
          <a:xfrm>
            <a:off x="6771131" y="1156716"/>
            <a:ext cx="431800" cy="5701665"/>
          </a:xfrm>
          <a:custGeom>
            <a:avLst/>
            <a:gdLst/>
            <a:ahLst/>
            <a:cxnLst/>
            <a:rect l="l" t="t" r="r" b="b"/>
            <a:pathLst>
              <a:path w="431800" h="5701665">
                <a:moveTo>
                  <a:pt x="215646" y="0"/>
                </a:moveTo>
                <a:lnTo>
                  <a:pt x="0" y="215900"/>
                </a:lnTo>
                <a:lnTo>
                  <a:pt x="107823" y="215900"/>
                </a:lnTo>
                <a:lnTo>
                  <a:pt x="107823" y="5701283"/>
                </a:lnTo>
                <a:lnTo>
                  <a:pt x="323469" y="5701283"/>
                </a:lnTo>
                <a:lnTo>
                  <a:pt x="323469" y="215900"/>
                </a:lnTo>
                <a:lnTo>
                  <a:pt x="431292" y="215900"/>
                </a:lnTo>
                <a:lnTo>
                  <a:pt x="215646" y="0"/>
                </a:lnTo>
                <a:close/>
              </a:path>
            </a:pathLst>
          </a:custGeom>
          <a:solidFill>
            <a:srgbClr val="BADFE2"/>
          </a:solidFill>
        </p:spPr>
        <p:txBody>
          <a:bodyPr wrap="square" lIns="0" tIns="0" rIns="0" bIns="0" rtlCol="0"/>
          <a:lstStyle/>
          <a:p>
            <a:endParaRPr/>
          </a:p>
        </p:txBody>
      </p:sp>
      <p:sp>
        <p:nvSpPr>
          <p:cNvPr id="19" name="object 19"/>
          <p:cNvSpPr/>
          <p:nvPr/>
        </p:nvSpPr>
        <p:spPr>
          <a:xfrm>
            <a:off x="6771131" y="1156716"/>
            <a:ext cx="431800" cy="5701665"/>
          </a:xfrm>
          <a:custGeom>
            <a:avLst/>
            <a:gdLst/>
            <a:ahLst/>
            <a:cxnLst/>
            <a:rect l="l" t="t" r="r" b="b"/>
            <a:pathLst>
              <a:path w="431800" h="5701665">
                <a:moveTo>
                  <a:pt x="107823" y="5701283"/>
                </a:moveTo>
                <a:lnTo>
                  <a:pt x="107823" y="215900"/>
                </a:lnTo>
                <a:lnTo>
                  <a:pt x="0" y="215900"/>
                </a:lnTo>
                <a:lnTo>
                  <a:pt x="215646" y="0"/>
                </a:lnTo>
                <a:lnTo>
                  <a:pt x="431292" y="215900"/>
                </a:lnTo>
                <a:lnTo>
                  <a:pt x="323469" y="215900"/>
                </a:lnTo>
                <a:lnTo>
                  <a:pt x="323469" y="5701283"/>
                </a:lnTo>
                <a:lnTo>
                  <a:pt x="107823" y="5701283"/>
                </a:lnTo>
                <a:close/>
              </a:path>
            </a:pathLst>
          </a:custGeom>
          <a:ln w="12699">
            <a:solidFill>
              <a:srgbClr val="000000"/>
            </a:solidFill>
          </a:ln>
        </p:spPr>
        <p:txBody>
          <a:bodyPr wrap="square" lIns="0" tIns="0" rIns="0" bIns="0" rtlCol="0"/>
          <a:lstStyle/>
          <a:p>
            <a:endParaRPr/>
          </a:p>
        </p:txBody>
      </p:sp>
      <p:sp>
        <p:nvSpPr>
          <p:cNvPr id="20" name="object 20"/>
          <p:cNvSpPr txBox="1"/>
          <p:nvPr/>
        </p:nvSpPr>
        <p:spPr>
          <a:xfrm>
            <a:off x="6855205" y="3750907"/>
            <a:ext cx="278765" cy="622300"/>
          </a:xfrm>
          <a:prstGeom prst="rect">
            <a:avLst/>
          </a:prstGeom>
        </p:spPr>
        <p:txBody>
          <a:bodyPr vert="vert270" wrap="square" lIns="0" tIns="0" rIns="0" bIns="0" rtlCol="0">
            <a:spAutoFit/>
          </a:bodyPr>
          <a:lstStyle/>
          <a:p>
            <a:pPr marL="12700">
              <a:lnSpc>
                <a:spcPts val="2065"/>
              </a:lnSpc>
            </a:pPr>
            <a:r>
              <a:rPr sz="1800" spc="-5" dirty="0">
                <a:latin typeface="Times New Roman"/>
                <a:cs typeface="Times New Roman"/>
              </a:rPr>
              <a:t>FÉNY</a:t>
            </a:r>
            <a:endParaRPr sz="1800">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7868" y="542543"/>
            <a:ext cx="8290629" cy="631545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480053" y="61925"/>
            <a:ext cx="2185670" cy="574675"/>
          </a:xfrm>
          <a:prstGeom prst="rect">
            <a:avLst/>
          </a:prstGeom>
        </p:spPr>
        <p:txBody>
          <a:bodyPr vert="horz" wrap="square" lIns="0" tIns="12700" rIns="0" bIns="0" rtlCol="0">
            <a:spAutoFit/>
          </a:bodyPr>
          <a:lstStyle/>
          <a:p>
            <a:pPr marL="12700">
              <a:lnSpc>
                <a:spcPct val="100000"/>
              </a:lnSpc>
              <a:spcBef>
                <a:spcPts val="100"/>
              </a:spcBef>
            </a:pPr>
            <a:r>
              <a:rPr dirty="0"/>
              <a:t>A </a:t>
            </a:r>
            <a:r>
              <a:rPr spc="-5" dirty="0"/>
              <a:t>fény</a:t>
            </a:r>
            <a:r>
              <a:rPr spc="-285" dirty="0"/>
              <a:t> </a:t>
            </a:r>
            <a:r>
              <a:rPr spc="-5" dirty="0"/>
              <a:t>útja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40407" y="405383"/>
            <a:ext cx="6048755" cy="59039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58261" y="210438"/>
            <a:ext cx="3425190" cy="635000"/>
          </a:xfrm>
          <a:prstGeom prst="rect">
            <a:avLst/>
          </a:prstGeom>
        </p:spPr>
        <p:txBody>
          <a:bodyPr vert="horz" wrap="square" lIns="0" tIns="12065" rIns="0" bIns="0" rtlCol="0">
            <a:spAutoFit/>
          </a:bodyPr>
          <a:lstStyle/>
          <a:p>
            <a:pPr marL="12700">
              <a:lnSpc>
                <a:spcPct val="100000"/>
              </a:lnSpc>
              <a:spcBef>
                <a:spcPts val="95"/>
              </a:spcBef>
            </a:pPr>
            <a:r>
              <a:rPr sz="4000" spc="-10" dirty="0">
                <a:solidFill>
                  <a:srgbClr val="2C2C89"/>
                </a:solidFill>
              </a:rPr>
              <a:t>Szemfenéki</a:t>
            </a:r>
            <a:r>
              <a:rPr sz="4000" spc="-25" dirty="0">
                <a:solidFill>
                  <a:srgbClr val="2C2C89"/>
                </a:solidFill>
              </a:rPr>
              <a:t> </a:t>
            </a:r>
            <a:r>
              <a:rPr sz="4000" spc="-10" dirty="0">
                <a:solidFill>
                  <a:srgbClr val="2C2C89"/>
                </a:solidFill>
              </a:rPr>
              <a:t>kép</a:t>
            </a:r>
            <a:endParaRPr sz="4000"/>
          </a:p>
        </p:txBody>
      </p:sp>
      <p:sp>
        <p:nvSpPr>
          <p:cNvPr id="4" name="object 4"/>
          <p:cNvSpPr txBox="1"/>
          <p:nvPr/>
        </p:nvSpPr>
        <p:spPr>
          <a:xfrm>
            <a:off x="3427221" y="2321763"/>
            <a:ext cx="4297680" cy="1857375"/>
          </a:xfrm>
          <a:prstGeom prst="rect">
            <a:avLst/>
          </a:prstGeom>
        </p:spPr>
        <p:txBody>
          <a:bodyPr vert="horz" wrap="square" lIns="0" tIns="12700" rIns="0" bIns="0" rtlCol="0">
            <a:spAutoFit/>
          </a:bodyPr>
          <a:lstStyle/>
          <a:p>
            <a:pPr marL="2316480">
              <a:lnSpc>
                <a:spcPct val="100000"/>
              </a:lnSpc>
              <a:spcBef>
                <a:spcPts val="100"/>
              </a:spcBef>
            </a:pPr>
            <a:r>
              <a:rPr sz="1800" spc="-5" dirty="0">
                <a:solidFill>
                  <a:srgbClr val="FFFFFF"/>
                </a:solidFill>
                <a:latin typeface="Arial"/>
                <a:cs typeface="Arial"/>
              </a:rPr>
              <a:t>látóidegfő,</a:t>
            </a:r>
            <a:r>
              <a:rPr sz="1800" spc="-10" dirty="0">
                <a:solidFill>
                  <a:srgbClr val="FFFFFF"/>
                </a:solidFill>
                <a:latin typeface="Arial"/>
                <a:cs typeface="Arial"/>
              </a:rPr>
              <a:t> </a:t>
            </a:r>
            <a:r>
              <a:rPr sz="1800" spc="-5" dirty="0">
                <a:solidFill>
                  <a:srgbClr val="FFFFFF"/>
                </a:solidFill>
                <a:latin typeface="Arial"/>
                <a:cs typeface="Arial"/>
              </a:rPr>
              <a:t>vakfolt</a:t>
            </a:r>
            <a:endParaRPr sz="1800">
              <a:latin typeface="Arial"/>
              <a:cs typeface="Arial"/>
            </a:endParaRPr>
          </a:p>
          <a:p>
            <a:pPr marL="2316480">
              <a:lnSpc>
                <a:spcPct val="100000"/>
              </a:lnSpc>
              <a:spcBef>
                <a:spcPts val="5"/>
              </a:spcBef>
            </a:pPr>
            <a:r>
              <a:rPr sz="1800" spc="-5" dirty="0">
                <a:solidFill>
                  <a:srgbClr val="FFFFFF"/>
                </a:solidFill>
                <a:latin typeface="Arial"/>
                <a:cs typeface="Arial"/>
              </a:rPr>
              <a:t>(papilla nervi</a:t>
            </a:r>
            <a:r>
              <a:rPr sz="1800" spc="-20" dirty="0">
                <a:solidFill>
                  <a:srgbClr val="FFFFFF"/>
                </a:solidFill>
                <a:latin typeface="Arial"/>
                <a:cs typeface="Arial"/>
              </a:rPr>
              <a:t> </a:t>
            </a:r>
            <a:r>
              <a:rPr sz="1800" spc="-5" dirty="0">
                <a:solidFill>
                  <a:srgbClr val="FFFFFF"/>
                </a:solidFill>
                <a:latin typeface="Arial"/>
                <a:cs typeface="Arial"/>
              </a:rPr>
              <a:t>optici)</a:t>
            </a:r>
            <a:endParaRPr sz="1800">
              <a:latin typeface="Arial"/>
              <a:cs typeface="Arial"/>
            </a:endParaRPr>
          </a:p>
          <a:p>
            <a:pPr>
              <a:lnSpc>
                <a:spcPct val="100000"/>
              </a:lnSpc>
            </a:pPr>
            <a:endParaRPr sz="2000">
              <a:latin typeface="Arial"/>
              <a:cs typeface="Arial"/>
            </a:endParaRPr>
          </a:p>
          <a:p>
            <a:pPr marL="12700">
              <a:lnSpc>
                <a:spcPct val="100000"/>
              </a:lnSpc>
              <a:spcBef>
                <a:spcPts val="1315"/>
              </a:spcBef>
            </a:pPr>
            <a:r>
              <a:rPr sz="1800" spc="-5" dirty="0">
                <a:solidFill>
                  <a:srgbClr val="FFFFFF"/>
                </a:solidFill>
                <a:latin typeface="Arial"/>
                <a:cs typeface="Arial"/>
              </a:rPr>
              <a:t>sárgafolt</a:t>
            </a:r>
            <a:endParaRPr sz="1800">
              <a:latin typeface="Arial"/>
              <a:cs typeface="Arial"/>
            </a:endParaRPr>
          </a:p>
          <a:p>
            <a:pPr marL="12700" marR="2665730">
              <a:lnSpc>
                <a:spcPct val="100000"/>
              </a:lnSpc>
              <a:spcBef>
                <a:spcPts val="5"/>
              </a:spcBef>
            </a:pPr>
            <a:r>
              <a:rPr sz="1800" spc="-5" dirty="0">
                <a:solidFill>
                  <a:srgbClr val="FFFFFF"/>
                </a:solidFill>
                <a:latin typeface="Arial"/>
                <a:cs typeface="Arial"/>
              </a:rPr>
              <a:t>(fovea</a:t>
            </a:r>
            <a:r>
              <a:rPr sz="1800" spc="-60" dirty="0">
                <a:solidFill>
                  <a:srgbClr val="FFFFFF"/>
                </a:solidFill>
                <a:latin typeface="Arial"/>
                <a:cs typeface="Arial"/>
              </a:rPr>
              <a:t> </a:t>
            </a:r>
            <a:r>
              <a:rPr sz="1800" spc="-5" dirty="0">
                <a:solidFill>
                  <a:srgbClr val="FFFFFF"/>
                </a:solidFill>
                <a:latin typeface="Arial"/>
                <a:cs typeface="Arial"/>
              </a:rPr>
              <a:t>centralis,  macula</a:t>
            </a:r>
            <a:r>
              <a:rPr sz="1800" spc="-10" dirty="0">
                <a:solidFill>
                  <a:srgbClr val="FFFFFF"/>
                </a:solidFill>
                <a:latin typeface="Arial"/>
                <a:cs typeface="Arial"/>
              </a:rPr>
              <a:t> </a:t>
            </a:r>
            <a:r>
              <a:rPr sz="1800" spc="-5" dirty="0">
                <a:solidFill>
                  <a:srgbClr val="FFFFFF"/>
                </a:solidFill>
                <a:latin typeface="Arial"/>
                <a:cs typeface="Arial"/>
              </a:rPr>
              <a:t>lutea)</a:t>
            </a:r>
            <a:endParaRPr sz="1800">
              <a:latin typeface="Arial"/>
              <a:cs typeface="Arial"/>
            </a:endParaRPr>
          </a:p>
        </p:txBody>
      </p:sp>
      <p:sp>
        <p:nvSpPr>
          <p:cNvPr id="5" name="object 5"/>
          <p:cNvSpPr txBox="1"/>
          <p:nvPr/>
        </p:nvSpPr>
        <p:spPr>
          <a:xfrm>
            <a:off x="7892288" y="1157732"/>
            <a:ext cx="6489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nasal</a:t>
            </a:r>
            <a:r>
              <a:rPr sz="1800" spc="5" dirty="0">
                <a:latin typeface="Times New Roman"/>
                <a:cs typeface="Times New Roman"/>
              </a:rPr>
              <a:t>i</a:t>
            </a:r>
            <a:r>
              <a:rPr sz="1800" spc="-5" dirty="0">
                <a:latin typeface="Times New Roman"/>
                <a:cs typeface="Times New Roman"/>
              </a:rPr>
              <a:t>s</a:t>
            </a:r>
            <a:endParaRPr sz="1800">
              <a:latin typeface="Times New Roman"/>
              <a:cs typeface="Times New Roman"/>
            </a:endParaRPr>
          </a:p>
        </p:txBody>
      </p:sp>
      <p:sp>
        <p:nvSpPr>
          <p:cNvPr id="6" name="object 6"/>
          <p:cNvSpPr txBox="1"/>
          <p:nvPr/>
        </p:nvSpPr>
        <p:spPr>
          <a:xfrm>
            <a:off x="658164" y="1151382"/>
            <a:ext cx="991869"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t</a:t>
            </a:r>
            <a:r>
              <a:rPr sz="1800" spc="5" dirty="0">
                <a:latin typeface="Times New Roman"/>
                <a:cs typeface="Times New Roman"/>
              </a:rPr>
              <a:t>e</a:t>
            </a:r>
            <a:r>
              <a:rPr sz="1800" spc="-10" dirty="0">
                <a:latin typeface="Times New Roman"/>
                <a:cs typeface="Times New Roman"/>
              </a:rPr>
              <a:t>m</a:t>
            </a:r>
            <a:r>
              <a:rPr sz="1800" dirty="0">
                <a:latin typeface="Times New Roman"/>
                <a:cs typeface="Times New Roman"/>
              </a:rPr>
              <a:t>poral</a:t>
            </a:r>
            <a:r>
              <a:rPr sz="1800" spc="5" dirty="0">
                <a:latin typeface="Times New Roman"/>
                <a:cs typeface="Times New Roman"/>
              </a:rPr>
              <a:t>i</a:t>
            </a:r>
            <a:r>
              <a:rPr sz="1800" spc="-5" dirty="0">
                <a:latin typeface="Times New Roman"/>
                <a:cs typeface="Times New Roman"/>
              </a:rPr>
              <a:t>s</a:t>
            </a:r>
            <a:endParaRPr sz="1800">
              <a:latin typeface="Times New Roman"/>
              <a:cs typeface="Times New Roman"/>
            </a:endParaRPr>
          </a:p>
        </p:txBody>
      </p:sp>
      <p:sp>
        <p:nvSpPr>
          <p:cNvPr id="7" name="object 7"/>
          <p:cNvSpPr/>
          <p:nvPr/>
        </p:nvSpPr>
        <p:spPr>
          <a:xfrm>
            <a:off x="1763267" y="394715"/>
            <a:ext cx="1080770" cy="370840"/>
          </a:xfrm>
          <a:custGeom>
            <a:avLst/>
            <a:gdLst/>
            <a:ahLst/>
            <a:cxnLst/>
            <a:rect l="l" t="t" r="r" b="b"/>
            <a:pathLst>
              <a:path w="1080770" h="370840">
                <a:moveTo>
                  <a:pt x="1080516" y="0"/>
                </a:moveTo>
                <a:lnTo>
                  <a:pt x="0" y="0"/>
                </a:lnTo>
                <a:lnTo>
                  <a:pt x="0" y="370332"/>
                </a:lnTo>
                <a:lnTo>
                  <a:pt x="1080516" y="370332"/>
                </a:lnTo>
                <a:lnTo>
                  <a:pt x="1080516" y="0"/>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08048" y="1484374"/>
            <a:ext cx="5256276" cy="52562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53817" y="1916429"/>
            <a:ext cx="2920365" cy="2453640"/>
          </a:xfrm>
          <a:custGeom>
            <a:avLst/>
            <a:gdLst/>
            <a:ahLst/>
            <a:cxnLst/>
            <a:rect l="l" t="t" r="r" b="b"/>
            <a:pathLst>
              <a:path w="2920365" h="2453640">
                <a:moveTo>
                  <a:pt x="0" y="2402586"/>
                </a:moveTo>
                <a:lnTo>
                  <a:pt x="50481" y="2394637"/>
                </a:lnTo>
                <a:lnTo>
                  <a:pt x="114667" y="2390307"/>
                </a:lnTo>
                <a:lnTo>
                  <a:pt x="190645" y="2388418"/>
                </a:lnTo>
                <a:lnTo>
                  <a:pt x="232458" y="2388020"/>
                </a:lnTo>
                <a:lnTo>
                  <a:pt x="276502" y="2387790"/>
                </a:lnTo>
                <a:lnTo>
                  <a:pt x="322537" y="2387580"/>
                </a:lnTo>
                <a:lnTo>
                  <a:pt x="370324" y="2387243"/>
                </a:lnTo>
                <a:lnTo>
                  <a:pt x="419625" y="2386632"/>
                </a:lnTo>
                <a:lnTo>
                  <a:pt x="470200" y="2385599"/>
                </a:lnTo>
                <a:lnTo>
                  <a:pt x="521811" y="2383997"/>
                </a:lnTo>
                <a:lnTo>
                  <a:pt x="574217" y="2381679"/>
                </a:lnTo>
                <a:lnTo>
                  <a:pt x="627180" y="2378496"/>
                </a:lnTo>
                <a:lnTo>
                  <a:pt x="680461" y="2374302"/>
                </a:lnTo>
                <a:lnTo>
                  <a:pt x="733820" y="2368949"/>
                </a:lnTo>
                <a:lnTo>
                  <a:pt x="787019" y="2362290"/>
                </a:lnTo>
                <a:lnTo>
                  <a:pt x="839819" y="2354177"/>
                </a:lnTo>
                <a:lnTo>
                  <a:pt x="891980" y="2344463"/>
                </a:lnTo>
                <a:lnTo>
                  <a:pt x="943263" y="2333001"/>
                </a:lnTo>
                <a:lnTo>
                  <a:pt x="993430" y="2319643"/>
                </a:lnTo>
                <a:lnTo>
                  <a:pt x="1042240" y="2304242"/>
                </a:lnTo>
                <a:lnTo>
                  <a:pt x="1089455" y="2286650"/>
                </a:lnTo>
                <a:lnTo>
                  <a:pt x="1134837" y="2266720"/>
                </a:lnTo>
                <a:lnTo>
                  <a:pt x="1178144" y="2244304"/>
                </a:lnTo>
                <a:lnTo>
                  <a:pt x="1219140" y="2219255"/>
                </a:lnTo>
                <a:lnTo>
                  <a:pt x="1257584" y="2191427"/>
                </a:lnTo>
                <a:lnTo>
                  <a:pt x="1293238" y="2160670"/>
                </a:lnTo>
                <a:lnTo>
                  <a:pt x="1325861" y="2126839"/>
                </a:lnTo>
                <a:lnTo>
                  <a:pt x="1355217" y="2089785"/>
                </a:lnTo>
                <a:lnTo>
                  <a:pt x="1391591" y="2029048"/>
                </a:lnTo>
                <a:lnTo>
                  <a:pt x="1408524" y="1993439"/>
                </a:lnTo>
                <a:lnTo>
                  <a:pt x="1424654" y="1954599"/>
                </a:lnTo>
                <a:lnTo>
                  <a:pt x="1440007" y="1912722"/>
                </a:lnTo>
                <a:lnTo>
                  <a:pt x="1454610" y="1868005"/>
                </a:lnTo>
                <a:lnTo>
                  <a:pt x="1468488" y="1820645"/>
                </a:lnTo>
                <a:lnTo>
                  <a:pt x="1481667" y="1770838"/>
                </a:lnTo>
                <a:lnTo>
                  <a:pt x="1494173" y="1718779"/>
                </a:lnTo>
                <a:lnTo>
                  <a:pt x="1506031" y="1664665"/>
                </a:lnTo>
                <a:lnTo>
                  <a:pt x="1517268" y="1608692"/>
                </a:lnTo>
                <a:lnTo>
                  <a:pt x="1527909" y="1551056"/>
                </a:lnTo>
                <a:lnTo>
                  <a:pt x="1537980" y="1491953"/>
                </a:lnTo>
                <a:lnTo>
                  <a:pt x="1547507" y="1431580"/>
                </a:lnTo>
                <a:lnTo>
                  <a:pt x="1556516" y="1370132"/>
                </a:lnTo>
                <a:lnTo>
                  <a:pt x="1565033" y="1307806"/>
                </a:lnTo>
                <a:lnTo>
                  <a:pt x="1573082" y="1244798"/>
                </a:lnTo>
                <a:lnTo>
                  <a:pt x="1580691" y="1181304"/>
                </a:lnTo>
                <a:lnTo>
                  <a:pt x="1587885" y="1117520"/>
                </a:lnTo>
                <a:lnTo>
                  <a:pt x="1594690" y="1053642"/>
                </a:lnTo>
                <a:lnTo>
                  <a:pt x="1601132" y="989867"/>
                </a:lnTo>
                <a:lnTo>
                  <a:pt x="1607236" y="926391"/>
                </a:lnTo>
                <a:lnTo>
                  <a:pt x="1613028" y="863409"/>
                </a:lnTo>
                <a:lnTo>
                  <a:pt x="1618534" y="801118"/>
                </a:lnTo>
                <a:lnTo>
                  <a:pt x="1623781" y="739714"/>
                </a:lnTo>
                <a:lnTo>
                  <a:pt x="1628793" y="679394"/>
                </a:lnTo>
                <a:lnTo>
                  <a:pt x="1633596" y="620353"/>
                </a:lnTo>
                <a:lnTo>
                  <a:pt x="1638218" y="562787"/>
                </a:lnTo>
                <a:lnTo>
                  <a:pt x="1642682" y="506893"/>
                </a:lnTo>
                <a:lnTo>
                  <a:pt x="1647015" y="452867"/>
                </a:lnTo>
                <a:lnTo>
                  <a:pt x="1651244" y="400905"/>
                </a:lnTo>
                <a:lnTo>
                  <a:pt x="1655393" y="351203"/>
                </a:lnTo>
                <a:lnTo>
                  <a:pt x="1659488" y="303958"/>
                </a:lnTo>
                <a:lnTo>
                  <a:pt x="1663556" y="259365"/>
                </a:lnTo>
                <a:lnTo>
                  <a:pt x="1667623" y="217620"/>
                </a:lnTo>
                <a:lnTo>
                  <a:pt x="1671713" y="178920"/>
                </a:lnTo>
                <a:lnTo>
                  <a:pt x="1680068" y="111439"/>
                </a:lnTo>
                <a:lnTo>
                  <a:pt x="1688830" y="58491"/>
                </a:lnTo>
                <a:lnTo>
                  <a:pt x="1703185" y="9750"/>
                </a:lnTo>
                <a:lnTo>
                  <a:pt x="1713865" y="0"/>
                </a:lnTo>
                <a:lnTo>
                  <a:pt x="1719263" y="2571"/>
                </a:lnTo>
                <a:lnTo>
                  <a:pt x="1731663" y="39472"/>
                </a:lnTo>
                <a:lnTo>
                  <a:pt x="1737169" y="86315"/>
                </a:lnTo>
                <a:lnTo>
                  <a:pt x="1740840" y="149009"/>
                </a:lnTo>
                <a:lnTo>
                  <a:pt x="1742996" y="225889"/>
                </a:lnTo>
                <a:lnTo>
                  <a:pt x="1743606" y="269128"/>
                </a:lnTo>
                <a:lnTo>
                  <a:pt x="1743958" y="315290"/>
                </a:lnTo>
                <a:lnTo>
                  <a:pt x="1744091" y="364165"/>
                </a:lnTo>
                <a:lnTo>
                  <a:pt x="1744045" y="415546"/>
                </a:lnTo>
                <a:lnTo>
                  <a:pt x="1743861" y="469225"/>
                </a:lnTo>
                <a:lnTo>
                  <a:pt x="1743578" y="524993"/>
                </a:lnTo>
                <a:lnTo>
                  <a:pt x="1743238" y="582642"/>
                </a:lnTo>
                <a:lnTo>
                  <a:pt x="1742878" y="641965"/>
                </a:lnTo>
                <a:lnTo>
                  <a:pt x="1742541" y="702753"/>
                </a:lnTo>
                <a:lnTo>
                  <a:pt x="1742265" y="764798"/>
                </a:lnTo>
                <a:lnTo>
                  <a:pt x="1742091" y="827891"/>
                </a:lnTo>
                <a:lnTo>
                  <a:pt x="1742059" y="891825"/>
                </a:lnTo>
                <a:lnTo>
                  <a:pt x="1742208" y="956392"/>
                </a:lnTo>
                <a:lnTo>
                  <a:pt x="1742579" y="1021383"/>
                </a:lnTo>
                <a:lnTo>
                  <a:pt x="1743213" y="1086590"/>
                </a:lnTo>
                <a:lnTo>
                  <a:pt x="1744148" y="1151806"/>
                </a:lnTo>
                <a:lnTo>
                  <a:pt x="1745425" y="1216821"/>
                </a:lnTo>
                <a:lnTo>
                  <a:pt x="1747085" y="1281428"/>
                </a:lnTo>
                <a:lnTo>
                  <a:pt x="1749166" y="1345419"/>
                </a:lnTo>
                <a:lnTo>
                  <a:pt x="1751710" y="1408585"/>
                </a:lnTo>
                <a:lnTo>
                  <a:pt x="1754755" y="1470719"/>
                </a:lnTo>
                <a:lnTo>
                  <a:pt x="1758343" y="1531611"/>
                </a:lnTo>
                <a:lnTo>
                  <a:pt x="1762513" y="1591055"/>
                </a:lnTo>
                <a:lnTo>
                  <a:pt x="1767306" y="1648842"/>
                </a:lnTo>
                <a:lnTo>
                  <a:pt x="1772761" y="1704764"/>
                </a:lnTo>
                <a:lnTo>
                  <a:pt x="1778918" y="1758613"/>
                </a:lnTo>
                <a:lnTo>
                  <a:pt x="1785817" y="1810180"/>
                </a:lnTo>
                <a:lnTo>
                  <a:pt x="1793499" y="1859257"/>
                </a:lnTo>
                <a:lnTo>
                  <a:pt x="1802003" y="1905637"/>
                </a:lnTo>
                <a:lnTo>
                  <a:pt x="1811370" y="1949111"/>
                </a:lnTo>
                <a:lnTo>
                  <a:pt x="1821640" y="1989471"/>
                </a:lnTo>
                <a:lnTo>
                  <a:pt x="1832852" y="2026508"/>
                </a:lnTo>
                <a:lnTo>
                  <a:pt x="1858264" y="2089785"/>
                </a:lnTo>
                <a:lnTo>
                  <a:pt x="1883414" y="2134562"/>
                </a:lnTo>
                <a:lnTo>
                  <a:pt x="1912160" y="2174895"/>
                </a:lnTo>
                <a:lnTo>
                  <a:pt x="1944209" y="2211031"/>
                </a:lnTo>
                <a:lnTo>
                  <a:pt x="1979268" y="2243217"/>
                </a:lnTo>
                <a:lnTo>
                  <a:pt x="2017044" y="2271701"/>
                </a:lnTo>
                <a:lnTo>
                  <a:pt x="2057245" y="2296731"/>
                </a:lnTo>
                <a:lnTo>
                  <a:pt x="2099579" y="2318554"/>
                </a:lnTo>
                <a:lnTo>
                  <a:pt x="2143753" y="2337419"/>
                </a:lnTo>
                <a:lnTo>
                  <a:pt x="2189474" y="2353573"/>
                </a:lnTo>
                <a:lnTo>
                  <a:pt x="2236449" y="2367263"/>
                </a:lnTo>
                <a:lnTo>
                  <a:pt x="2284387" y="2378737"/>
                </a:lnTo>
                <a:lnTo>
                  <a:pt x="2332995" y="2388243"/>
                </a:lnTo>
                <a:lnTo>
                  <a:pt x="2381980" y="2396029"/>
                </a:lnTo>
                <a:lnTo>
                  <a:pt x="2431049" y="2402342"/>
                </a:lnTo>
                <a:lnTo>
                  <a:pt x="2479910" y="2407430"/>
                </a:lnTo>
                <a:lnTo>
                  <a:pt x="2528271" y="2411541"/>
                </a:lnTo>
                <a:lnTo>
                  <a:pt x="2575838" y="2414922"/>
                </a:lnTo>
                <a:lnTo>
                  <a:pt x="2622320" y="2417821"/>
                </a:lnTo>
                <a:lnTo>
                  <a:pt x="2667424" y="2420486"/>
                </a:lnTo>
                <a:lnTo>
                  <a:pt x="2710857" y="2423164"/>
                </a:lnTo>
                <a:lnTo>
                  <a:pt x="2752326" y="2426104"/>
                </a:lnTo>
                <a:lnTo>
                  <a:pt x="2791540" y="2429552"/>
                </a:lnTo>
                <a:lnTo>
                  <a:pt x="2862029" y="2438965"/>
                </a:lnTo>
                <a:lnTo>
                  <a:pt x="2892719" y="2445426"/>
                </a:lnTo>
                <a:lnTo>
                  <a:pt x="2919984" y="2453386"/>
                </a:lnTo>
              </a:path>
            </a:pathLst>
          </a:custGeom>
          <a:ln w="38100">
            <a:solidFill>
              <a:srgbClr val="FFFFFF"/>
            </a:solidFill>
          </a:ln>
        </p:spPr>
        <p:txBody>
          <a:bodyPr wrap="square" lIns="0" tIns="0" rIns="0" bIns="0" rtlCol="0"/>
          <a:lstStyle/>
          <a:p>
            <a:endParaRPr/>
          </a:p>
        </p:txBody>
      </p:sp>
      <p:sp>
        <p:nvSpPr>
          <p:cNvPr id="4" name="object 4"/>
          <p:cNvSpPr/>
          <p:nvPr/>
        </p:nvSpPr>
        <p:spPr>
          <a:xfrm>
            <a:off x="2196845" y="2275785"/>
            <a:ext cx="4715510" cy="2080895"/>
          </a:xfrm>
          <a:custGeom>
            <a:avLst/>
            <a:gdLst/>
            <a:ahLst/>
            <a:cxnLst/>
            <a:rect l="l" t="t" r="r" b="b"/>
            <a:pathLst>
              <a:path w="4715509" h="2080895">
                <a:moveTo>
                  <a:pt x="0" y="1298248"/>
                </a:moveTo>
                <a:lnTo>
                  <a:pt x="23463" y="1249589"/>
                </a:lnTo>
                <a:lnTo>
                  <a:pt x="46925" y="1201128"/>
                </a:lnTo>
                <a:lnTo>
                  <a:pt x="70329" y="1153009"/>
                </a:lnTo>
                <a:lnTo>
                  <a:pt x="93618" y="1105375"/>
                </a:lnTo>
                <a:lnTo>
                  <a:pt x="116736" y="1058368"/>
                </a:lnTo>
                <a:lnTo>
                  <a:pt x="139628" y="1012134"/>
                </a:lnTo>
                <a:lnTo>
                  <a:pt x="162236" y="966816"/>
                </a:lnTo>
                <a:lnTo>
                  <a:pt x="184505" y="922557"/>
                </a:lnTo>
                <a:lnTo>
                  <a:pt x="206379" y="879501"/>
                </a:lnTo>
                <a:lnTo>
                  <a:pt x="227802" y="837791"/>
                </a:lnTo>
                <a:lnTo>
                  <a:pt x="248716" y="797571"/>
                </a:lnTo>
                <a:lnTo>
                  <a:pt x="269067" y="758985"/>
                </a:lnTo>
                <a:lnTo>
                  <a:pt x="288798" y="722176"/>
                </a:lnTo>
                <a:lnTo>
                  <a:pt x="314719" y="671981"/>
                </a:lnTo>
                <a:lnTo>
                  <a:pt x="337197" y="624939"/>
                </a:lnTo>
                <a:lnTo>
                  <a:pt x="357500" y="580787"/>
                </a:lnTo>
                <a:lnTo>
                  <a:pt x="376896" y="539263"/>
                </a:lnTo>
                <a:lnTo>
                  <a:pt x="396655" y="500104"/>
                </a:lnTo>
                <a:lnTo>
                  <a:pt x="418046" y="463049"/>
                </a:lnTo>
                <a:lnTo>
                  <a:pt x="442337" y="427834"/>
                </a:lnTo>
                <a:lnTo>
                  <a:pt x="470798" y="394197"/>
                </a:lnTo>
                <a:lnTo>
                  <a:pt x="504698" y="361877"/>
                </a:lnTo>
                <a:lnTo>
                  <a:pt x="536488" y="334307"/>
                </a:lnTo>
                <a:lnTo>
                  <a:pt x="571045" y="304379"/>
                </a:lnTo>
                <a:lnTo>
                  <a:pt x="608069" y="273440"/>
                </a:lnTo>
                <a:lnTo>
                  <a:pt x="647260" y="242833"/>
                </a:lnTo>
                <a:lnTo>
                  <a:pt x="688318" y="213905"/>
                </a:lnTo>
                <a:lnTo>
                  <a:pt x="730943" y="188001"/>
                </a:lnTo>
                <a:lnTo>
                  <a:pt x="774835" y="166467"/>
                </a:lnTo>
                <a:lnTo>
                  <a:pt x="819693" y="150647"/>
                </a:lnTo>
                <a:lnTo>
                  <a:pt x="865219" y="141887"/>
                </a:lnTo>
                <a:lnTo>
                  <a:pt x="911112" y="141533"/>
                </a:lnTo>
                <a:lnTo>
                  <a:pt x="957072" y="150930"/>
                </a:lnTo>
                <a:lnTo>
                  <a:pt x="1023624" y="176542"/>
                </a:lnTo>
                <a:lnTo>
                  <a:pt x="1059096" y="193474"/>
                </a:lnTo>
                <a:lnTo>
                  <a:pt x="1095654" y="213213"/>
                </a:lnTo>
                <a:lnTo>
                  <a:pt x="1133014" y="235800"/>
                </a:lnTo>
                <a:lnTo>
                  <a:pt x="1170891" y="261276"/>
                </a:lnTo>
                <a:lnTo>
                  <a:pt x="1209001" y="289683"/>
                </a:lnTo>
                <a:lnTo>
                  <a:pt x="1247060" y="321062"/>
                </a:lnTo>
                <a:lnTo>
                  <a:pt x="1284785" y="355455"/>
                </a:lnTo>
                <a:lnTo>
                  <a:pt x="1321890" y="392903"/>
                </a:lnTo>
                <a:lnTo>
                  <a:pt x="1358093" y="433448"/>
                </a:lnTo>
                <a:lnTo>
                  <a:pt x="1393108" y="477131"/>
                </a:lnTo>
                <a:lnTo>
                  <a:pt x="1426652" y="523994"/>
                </a:lnTo>
                <a:lnTo>
                  <a:pt x="1458441" y="574078"/>
                </a:lnTo>
                <a:lnTo>
                  <a:pt x="1488191" y="627425"/>
                </a:lnTo>
                <a:lnTo>
                  <a:pt x="1515618" y="684076"/>
                </a:lnTo>
                <a:lnTo>
                  <a:pt x="1530298" y="719906"/>
                </a:lnTo>
                <a:lnTo>
                  <a:pt x="1544421" y="760456"/>
                </a:lnTo>
                <a:lnTo>
                  <a:pt x="1558012" y="805279"/>
                </a:lnTo>
                <a:lnTo>
                  <a:pt x="1571097" y="853933"/>
                </a:lnTo>
                <a:lnTo>
                  <a:pt x="1583700" y="905975"/>
                </a:lnTo>
                <a:lnTo>
                  <a:pt x="1595849" y="960959"/>
                </a:lnTo>
                <a:lnTo>
                  <a:pt x="1607567" y="1018443"/>
                </a:lnTo>
                <a:lnTo>
                  <a:pt x="1618882" y="1077982"/>
                </a:lnTo>
                <a:lnTo>
                  <a:pt x="1629818" y="1139133"/>
                </a:lnTo>
                <a:lnTo>
                  <a:pt x="1640402" y="1201453"/>
                </a:lnTo>
                <a:lnTo>
                  <a:pt x="1650658" y="1264497"/>
                </a:lnTo>
                <a:lnTo>
                  <a:pt x="1660612" y="1327821"/>
                </a:lnTo>
                <a:lnTo>
                  <a:pt x="1670290" y="1390982"/>
                </a:lnTo>
                <a:lnTo>
                  <a:pt x="1679717" y="1453537"/>
                </a:lnTo>
                <a:lnTo>
                  <a:pt x="1688920" y="1515041"/>
                </a:lnTo>
                <a:lnTo>
                  <a:pt x="1697923" y="1575050"/>
                </a:lnTo>
                <a:lnTo>
                  <a:pt x="1706752" y="1633121"/>
                </a:lnTo>
                <a:lnTo>
                  <a:pt x="1715433" y="1688810"/>
                </a:lnTo>
                <a:lnTo>
                  <a:pt x="1723991" y="1741674"/>
                </a:lnTo>
                <a:lnTo>
                  <a:pt x="1732452" y="1791267"/>
                </a:lnTo>
                <a:lnTo>
                  <a:pt x="1740842" y="1837148"/>
                </a:lnTo>
                <a:lnTo>
                  <a:pt x="1749186" y="1878872"/>
                </a:lnTo>
                <a:lnTo>
                  <a:pt x="1765838" y="1948074"/>
                </a:lnTo>
                <a:lnTo>
                  <a:pt x="1782613" y="1995322"/>
                </a:lnTo>
                <a:lnTo>
                  <a:pt x="1809180" y="2017173"/>
                </a:lnTo>
                <a:lnTo>
                  <a:pt x="1818157" y="2009097"/>
                </a:lnTo>
                <a:lnTo>
                  <a:pt x="1834837" y="1970723"/>
                </a:lnTo>
                <a:lnTo>
                  <a:pt x="1850132" y="1906588"/>
                </a:lnTo>
                <a:lnTo>
                  <a:pt x="1857377" y="1866310"/>
                </a:lnTo>
                <a:lnTo>
                  <a:pt x="1864417" y="1821333"/>
                </a:lnTo>
                <a:lnTo>
                  <a:pt x="1871297" y="1772236"/>
                </a:lnTo>
                <a:lnTo>
                  <a:pt x="1878066" y="1719599"/>
                </a:lnTo>
                <a:lnTo>
                  <a:pt x="1884771" y="1664003"/>
                </a:lnTo>
                <a:lnTo>
                  <a:pt x="1891457" y="1606028"/>
                </a:lnTo>
                <a:lnTo>
                  <a:pt x="1898172" y="1546254"/>
                </a:lnTo>
                <a:lnTo>
                  <a:pt x="1904963" y="1485262"/>
                </a:lnTo>
                <a:lnTo>
                  <a:pt x="1911877" y="1423631"/>
                </a:lnTo>
                <a:lnTo>
                  <a:pt x="1918960" y="1361942"/>
                </a:lnTo>
                <a:lnTo>
                  <a:pt x="1926261" y="1300775"/>
                </a:lnTo>
                <a:lnTo>
                  <a:pt x="1933824" y="1240709"/>
                </a:lnTo>
                <a:lnTo>
                  <a:pt x="1941699" y="1182327"/>
                </a:lnTo>
                <a:lnTo>
                  <a:pt x="1949930" y="1126206"/>
                </a:lnTo>
                <a:lnTo>
                  <a:pt x="1958566" y="1072929"/>
                </a:lnTo>
                <a:lnTo>
                  <a:pt x="1967653" y="1023074"/>
                </a:lnTo>
                <a:lnTo>
                  <a:pt x="1977238" y="977222"/>
                </a:lnTo>
                <a:lnTo>
                  <a:pt x="1987368" y="935954"/>
                </a:lnTo>
                <a:lnTo>
                  <a:pt x="2019063" y="838252"/>
                </a:lnTo>
                <a:lnTo>
                  <a:pt x="2039731" y="781337"/>
                </a:lnTo>
                <a:lnTo>
                  <a:pt x="2060469" y="728719"/>
                </a:lnTo>
                <a:lnTo>
                  <a:pt x="2081649" y="680012"/>
                </a:lnTo>
                <a:lnTo>
                  <a:pt x="2103644" y="634830"/>
                </a:lnTo>
                <a:lnTo>
                  <a:pt x="2126828" y="592788"/>
                </a:lnTo>
                <a:lnTo>
                  <a:pt x="2151571" y="553500"/>
                </a:lnTo>
                <a:lnTo>
                  <a:pt x="2178249" y="516579"/>
                </a:lnTo>
                <a:lnTo>
                  <a:pt x="2207233" y="481642"/>
                </a:lnTo>
                <a:lnTo>
                  <a:pt x="2238896" y="448301"/>
                </a:lnTo>
                <a:lnTo>
                  <a:pt x="2273612" y="416171"/>
                </a:lnTo>
                <a:lnTo>
                  <a:pt x="2311752" y="384867"/>
                </a:lnTo>
                <a:lnTo>
                  <a:pt x="2353691" y="354003"/>
                </a:lnTo>
                <a:lnTo>
                  <a:pt x="2379995" y="335132"/>
                </a:lnTo>
                <a:lnTo>
                  <a:pt x="2409053" y="313627"/>
                </a:lnTo>
                <a:lnTo>
                  <a:pt x="2440574" y="289966"/>
                </a:lnTo>
                <a:lnTo>
                  <a:pt x="2474267" y="264626"/>
                </a:lnTo>
                <a:lnTo>
                  <a:pt x="2509841" y="238085"/>
                </a:lnTo>
                <a:lnTo>
                  <a:pt x="2547007" y="210823"/>
                </a:lnTo>
                <a:lnTo>
                  <a:pt x="2585474" y="183316"/>
                </a:lnTo>
                <a:lnTo>
                  <a:pt x="2624951" y="156043"/>
                </a:lnTo>
                <a:lnTo>
                  <a:pt x="2665149" y="129482"/>
                </a:lnTo>
                <a:lnTo>
                  <a:pt x="2705775" y="104111"/>
                </a:lnTo>
                <a:lnTo>
                  <a:pt x="2746541" y="80408"/>
                </a:lnTo>
                <a:lnTo>
                  <a:pt x="2787155" y="58852"/>
                </a:lnTo>
                <a:lnTo>
                  <a:pt x="2827327" y="39920"/>
                </a:lnTo>
                <a:lnTo>
                  <a:pt x="2866767" y="24091"/>
                </a:lnTo>
                <a:lnTo>
                  <a:pt x="2905184" y="11842"/>
                </a:lnTo>
                <a:lnTo>
                  <a:pt x="2977786" y="0"/>
                </a:lnTo>
                <a:lnTo>
                  <a:pt x="3011392" y="1361"/>
                </a:lnTo>
                <a:lnTo>
                  <a:pt x="3071757" y="21043"/>
                </a:lnTo>
                <a:lnTo>
                  <a:pt x="3121060" y="66521"/>
                </a:lnTo>
                <a:lnTo>
                  <a:pt x="3140837" y="100130"/>
                </a:lnTo>
                <a:lnTo>
                  <a:pt x="3178937" y="2080568"/>
                </a:lnTo>
                <a:lnTo>
                  <a:pt x="4004182" y="2067868"/>
                </a:lnTo>
                <a:lnTo>
                  <a:pt x="4004182" y="430203"/>
                </a:lnTo>
                <a:lnTo>
                  <a:pt x="4016922" y="400904"/>
                </a:lnTo>
                <a:lnTo>
                  <a:pt x="4032193" y="381786"/>
                </a:lnTo>
                <a:lnTo>
                  <a:pt x="4049738" y="372070"/>
                </a:lnTo>
                <a:lnTo>
                  <a:pt x="4069299" y="370975"/>
                </a:lnTo>
                <a:lnTo>
                  <a:pt x="4090619" y="377719"/>
                </a:lnTo>
                <a:lnTo>
                  <a:pt x="4137504" y="411608"/>
                </a:lnTo>
                <a:lnTo>
                  <a:pt x="4188332" y="467493"/>
                </a:lnTo>
                <a:lnTo>
                  <a:pt x="4214581" y="501733"/>
                </a:lnTo>
                <a:lnTo>
                  <a:pt x="4241042" y="539130"/>
                </a:lnTo>
                <a:lnTo>
                  <a:pt x="4267458" y="578905"/>
                </a:lnTo>
                <a:lnTo>
                  <a:pt x="4293572" y="620277"/>
                </a:lnTo>
                <a:lnTo>
                  <a:pt x="4319125" y="662466"/>
                </a:lnTo>
                <a:lnTo>
                  <a:pt x="4343860" y="704690"/>
                </a:lnTo>
                <a:lnTo>
                  <a:pt x="4367520" y="746170"/>
                </a:lnTo>
                <a:lnTo>
                  <a:pt x="4389847" y="786125"/>
                </a:lnTo>
                <a:lnTo>
                  <a:pt x="4410583" y="823776"/>
                </a:lnTo>
                <a:lnTo>
                  <a:pt x="4429389" y="860400"/>
                </a:lnTo>
                <a:lnTo>
                  <a:pt x="4448195" y="901298"/>
                </a:lnTo>
                <a:lnTo>
                  <a:pt x="4466944" y="945943"/>
                </a:lnTo>
                <a:lnTo>
                  <a:pt x="4485585" y="993804"/>
                </a:lnTo>
                <a:lnTo>
                  <a:pt x="4504062" y="1044352"/>
                </a:lnTo>
                <a:lnTo>
                  <a:pt x="4522321" y="1097058"/>
                </a:lnTo>
                <a:lnTo>
                  <a:pt x="4540308" y="1151393"/>
                </a:lnTo>
                <a:lnTo>
                  <a:pt x="4557969" y="1206827"/>
                </a:lnTo>
                <a:lnTo>
                  <a:pt x="4575250" y="1262831"/>
                </a:lnTo>
                <a:lnTo>
                  <a:pt x="4592097" y="1318876"/>
                </a:lnTo>
                <a:lnTo>
                  <a:pt x="4608456" y="1374433"/>
                </a:lnTo>
                <a:lnTo>
                  <a:pt x="4624272" y="1428972"/>
                </a:lnTo>
                <a:lnTo>
                  <a:pt x="4639492" y="1481964"/>
                </a:lnTo>
                <a:lnTo>
                  <a:pt x="4654061" y="1532880"/>
                </a:lnTo>
                <a:lnTo>
                  <a:pt x="4667926" y="1581191"/>
                </a:lnTo>
                <a:lnTo>
                  <a:pt x="4681032" y="1626367"/>
                </a:lnTo>
                <a:lnTo>
                  <a:pt x="4693325" y="1667879"/>
                </a:lnTo>
                <a:lnTo>
                  <a:pt x="4704751" y="1705198"/>
                </a:lnTo>
                <a:lnTo>
                  <a:pt x="4715256" y="1737795"/>
                </a:lnTo>
              </a:path>
            </a:pathLst>
          </a:custGeom>
          <a:ln w="38100">
            <a:solidFill>
              <a:srgbClr val="FFFFFF"/>
            </a:solidFill>
            <a:prstDash val="dash"/>
          </a:ln>
        </p:spPr>
        <p:txBody>
          <a:bodyPr wrap="square" lIns="0" tIns="0" rIns="0" bIns="0" rtlCol="0"/>
          <a:lstStyle/>
          <a:p>
            <a:endParaRPr/>
          </a:p>
        </p:txBody>
      </p:sp>
      <p:sp>
        <p:nvSpPr>
          <p:cNvPr id="5" name="object 5"/>
          <p:cNvSpPr txBox="1"/>
          <p:nvPr/>
        </p:nvSpPr>
        <p:spPr>
          <a:xfrm>
            <a:off x="2346198" y="3958844"/>
            <a:ext cx="61976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Times New Roman"/>
                <a:cs typeface="Times New Roman"/>
              </a:rPr>
              <a:t>cones</a:t>
            </a:r>
            <a:endParaRPr sz="2000">
              <a:latin typeface="Times New Roman"/>
              <a:cs typeface="Times New Roman"/>
            </a:endParaRPr>
          </a:p>
        </p:txBody>
      </p:sp>
      <p:sp>
        <p:nvSpPr>
          <p:cNvPr id="6" name="object 6"/>
          <p:cNvSpPr txBox="1"/>
          <p:nvPr/>
        </p:nvSpPr>
        <p:spPr>
          <a:xfrm>
            <a:off x="3138297" y="2084958"/>
            <a:ext cx="502284" cy="330835"/>
          </a:xfrm>
          <a:prstGeom prst="rect">
            <a:avLst/>
          </a:prstGeom>
        </p:spPr>
        <p:txBody>
          <a:bodyPr vert="horz" wrap="square" lIns="0" tIns="13335" rIns="0" bIns="0" rtlCol="0">
            <a:spAutoFit/>
          </a:bodyPr>
          <a:lstStyle/>
          <a:p>
            <a:pPr marL="12700">
              <a:lnSpc>
                <a:spcPct val="100000"/>
              </a:lnSpc>
              <a:spcBef>
                <a:spcPts val="105"/>
              </a:spcBef>
            </a:pPr>
            <a:r>
              <a:rPr sz="2000" b="1" spc="-40" dirty="0">
                <a:solidFill>
                  <a:srgbClr val="FFFFFF"/>
                </a:solidFill>
                <a:latin typeface="Times New Roman"/>
                <a:cs typeface="Times New Roman"/>
              </a:rPr>
              <a:t>r</a:t>
            </a:r>
            <a:r>
              <a:rPr sz="2000" b="1" dirty="0">
                <a:solidFill>
                  <a:srgbClr val="FFFFFF"/>
                </a:solidFill>
                <a:latin typeface="Times New Roman"/>
                <a:cs typeface="Times New Roman"/>
              </a:rPr>
              <a:t>o</a:t>
            </a:r>
            <a:r>
              <a:rPr sz="2000" b="1" spc="5" dirty="0">
                <a:solidFill>
                  <a:srgbClr val="FFFFFF"/>
                </a:solidFill>
                <a:latin typeface="Times New Roman"/>
                <a:cs typeface="Times New Roman"/>
              </a:rPr>
              <a:t>d</a:t>
            </a:r>
            <a:r>
              <a:rPr sz="2000" b="1" dirty="0">
                <a:solidFill>
                  <a:srgbClr val="FFFFFF"/>
                </a:solidFill>
                <a:latin typeface="Times New Roman"/>
                <a:cs typeface="Times New Roman"/>
              </a:rPr>
              <a:t>s</a:t>
            </a:r>
            <a:endParaRPr sz="2000">
              <a:latin typeface="Times New Roman"/>
              <a:cs typeface="Times New Roman"/>
            </a:endParaRPr>
          </a:p>
        </p:txBody>
      </p:sp>
      <p:sp>
        <p:nvSpPr>
          <p:cNvPr id="7" name="object 7"/>
          <p:cNvSpPr txBox="1">
            <a:spLocks noGrp="1"/>
          </p:cNvSpPr>
          <p:nvPr>
            <p:ph type="title"/>
          </p:nvPr>
        </p:nvSpPr>
        <p:spPr>
          <a:xfrm>
            <a:off x="688949" y="421386"/>
            <a:ext cx="7766684"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2C2C89"/>
                </a:solidFill>
              </a:rPr>
              <a:t>Csapok és </a:t>
            </a:r>
            <a:r>
              <a:rPr sz="4000" dirty="0">
                <a:solidFill>
                  <a:srgbClr val="2C2C89"/>
                </a:solidFill>
              </a:rPr>
              <a:t>pálcikák </a:t>
            </a:r>
            <a:r>
              <a:rPr sz="4000" spc="-5" dirty="0">
                <a:solidFill>
                  <a:srgbClr val="2C2C89"/>
                </a:solidFill>
              </a:rPr>
              <a:t>térbeli</a:t>
            </a:r>
            <a:r>
              <a:rPr sz="4000" spc="-20" dirty="0">
                <a:solidFill>
                  <a:srgbClr val="2C2C89"/>
                </a:solidFill>
              </a:rPr>
              <a:t> </a:t>
            </a:r>
            <a:r>
              <a:rPr sz="4000" dirty="0">
                <a:solidFill>
                  <a:srgbClr val="2C2C89"/>
                </a:solidFill>
              </a:rPr>
              <a:t>eloszlása</a:t>
            </a:r>
            <a:endParaRPr sz="4000"/>
          </a:p>
        </p:txBody>
      </p:sp>
      <p:cxnSp>
        <p:nvCxnSpPr>
          <p:cNvPr id="11" name="Egyenes összekötő nyíllal 10"/>
          <p:cNvCxnSpPr/>
          <p:nvPr/>
        </p:nvCxnSpPr>
        <p:spPr>
          <a:xfrm>
            <a:off x="1752600" y="4495800"/>
            <a:ext cx="5943600" cy="0"/>
          </a:xfrm>
          <a:prstGeom prst="straightConnector1">
            <a:avLst/>
          </a:prstGeom>
          <a:ln w="444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V="1">
            <a:off x="1640839" y="1371600"/>
            <a:ext cx="0" cy="3004565"/>
          </a:xfrm>
          <a:prstGeom prst="straightConnector1">
            <a:avLst/>
          </a:prstGeom>
          <a:ln w="444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Szövegdoboz 14"/>
          <p:cNvSpPr txBox="1"/>
          <p:nvPr/>
        </p:nvSpPr>
        <p:spPr>
          <a:xfrm rot="16200000">
            <a:off x="609600" y="2819400"/>
            <a:ext cx="1648593" cy="369332"/>
          </a:xfrm>
          <a:prstGeom prst="rect">
            <a:avLst/>
          </a:prstGeom>
          <a:noFill/>
        </p:spPr>
        <p:txBody>
          <a:bodyPr wrap="none" rtlCol="0">
            <a:spAutoFit/>
          </a:bodyPr>
          <a:lstStyle/>
          <a:p>
            <a:r>
              <a:rPr lang="hu-HU" dirty="0" smtClean="0"/>
              <a:t>Sejtek sűrűsége</a:t>
            </a:r>
            <a:endParaRPr lang="hu-H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439" y="6470564"/>
            <a:ext cx="4182745" cy="337820"/>
          </a:xfrm>
          <a:prstGeom prst="rect">
            <a:avLst/>
          </a:prstGeom>
        </p:spPr>
        <p:txBody>
          <a:bodyPr vert="horz" wrap="square" lIns="0" tIns="0" rIns="0" bIns="0" rtlCol="0">
            <a:spAutoFit/>
          </a:bodyPr>
          <a:lstStyle/>
          <a:p>
            <a:pPr>
              <a:lnSpc>
                <a:spcPts val="2620"/>
              </a:lnSpc>
            </a:pPr>
            <a:r>
              <a:rPr sz="2400" b="1" spc="-5" dirty="0">
                <a:solidFill>
                  <a:srgbClr val="FFFFFF"/>
                </a:solidFill>
                <a:latin typeface="Times New Roman"/>
                <a:cs typeface="Times New Roman"/>
              </a:rPr>
              <a:t>daylight, photopic </a:t>
            </a:r>
            <a:r>
              <a:rPr sz="2400" b="1" dirty="0">
                <a:solidFill>
                  <a:srgbClr val="FFFFFF"/>
                </a:solidFill>
                <a:latin typeface="Times New Roman"/>
                <a:cs typeface="Times New Roman"/>
              </a:rPr>
              <a:t>vision</a:t>
            </a:r>
            <a:r>
              <a:rPr sz="2400" b="1" spc="10" dirty="0">
                <a:solidFill>
                  <a:srgbClr val="FFFFFF"/>
                </a:solidFill>
                <a:latin typeface="Times New Roman"/>
                <a:cs typeface="Times New Roman"/>
              </a:rPr>
              <a:t> </a:t>
            </a:r>
            <a:r>
              <a:rPr sz="2400" b="1" spc="-5" dirty="0">
                <a:solidFill>
                  <a:srgbClr val="FFFFFF"/>
                </a:solidFill>
                <a:latin typeface="Times New Roman"/>
                <a:cs typeface="Times New Roman"/>
              </a:rPr>
              <a:t>(cones)</a:t>
            </a:r>
            <a:endParaRPr sz="2400">
              <a:latin typeface="Times New Roman"/>
              <a:cs typeface="Times New Roman"/>
            </a:endParaRPr>
          </a:p>
        </p:txBody>
      </p:sp>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12775" y="6296065"/>
            <a:ext cx="3104515"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FFFFFF"/>
                </a:solidFill>
                <a:latin typeface="Times New Roman"/>
                <a:cs typeface="Times New Roman"/>
              </a:rPr>
              <a:t>scotopiás </a:t>
            </a:r>
            <a:r>
              <a:rPr sz="2400" b="0" dirty="0">
                <a:solidFill>
                  <a:srgbClr val="FFFFFF"/>
                </a:solidFill>
                <a:latin typeface="Times New Roman"/>
                <a:cs typeface="Times New Roman"/>
              </a:rPr>
              <a:t>látás</a:t>
            </a:r>
            <a:r>
              <a:rPr sz="2400" b="0" spc="-95" dirty="0">
                <a:solidFill>
                  <a:srgbClr val="FFFFFF"/>
                </a:solidFill>
                <a:latin typeface="Times New Roman"/>
                <a:cs typeface="Times New Roman"/>
              </a:rPr>
              <a:t> </a:t>
            </a:r>
            <a:r>
              <a:rPr sz="2400" b="0" dirty="0">
                <a:solidFill>
                  <a:srgbClr val="FFFFFF"/>
                </a:solidFill>
                <a:latin typeface="Times New Roman"/>
                <a:cs typeface="Times New Roman"/>
              </a:rPr>
              <a:t>(pálcikák)</a:t>
            </a:r>
            <a:endParaRPr sz="2400" dirty="0">
              <a:latin typeface="Times New Roman"/>
              <a:cs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987423" y="355549"/>
            <a:ext cx="139509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Times New Roman"/>
                <a:cs typeface="Times New Roman"/>
              </a:rPr>
              <a:t>MA</a:t>
            </a:r>
            <a:r>
              <a:rPr sz="2400" b="1" spc="-15" dirty="0">
                <a:latin typeface="Times New Roman"/>
                <a:cs typeface="Times New Roman"/>
              </a:rPr>
              <a:t>C</a:t>
            </a:r>
            <a:r>
              <a:rPr sz="2400" b="1" dirty="0">
                <a:latin typeface="Times New Roman"/>
                <a:cs typeface="Times New Roman"/>
              </a:rPr>
              <a:t>U</a:t>
            </a:r>
            <a:r>
              <a:rPr sz="2400" b="1" spc="-15" dirty="0">
                <a:latin typeface="Times New Roman"/>
                <a:cs typeface="Times New Roman"/>
              </a:rPr>
              <a:t>L</a:t>
            </a:r>
            <a:r>
              <a:rPr sz="2400" b="1" dirty="0">
                <a:latin typeface="Times New Roman"/>
                <a:cs typeface="Times New Roman"/>
              </a:rPr>
              <a:t>A</a:t>
            </a:r>
            <a:endParaRPr sz="2400">
              <a:latin typeface="Times New Roman"/>
              <a:cs typeface="Times New Roman"/>
            </a:endParaRPr>
          </a:p>
        </p:txBody>
      </p:sp>
      <p:sp>
        <p:nvSpPr>
          <p:cNvPr id="4" name="object 4"/>
          <p:cNvSpPr txBox="1">
            <a:spLocks noGrp="1"/>
          </p:cNvSpPr>
          <p:nvPr>
            <p:ph type="title"/>
          </p:nvPr>
        </p:nvSpPr>
        <p:spPr>
          <a:xfrm>
            <a:off x="5699959" y="355549"/>
            <a:ext cx="1464945" cy="391795"/>
          </a:xfrm>
          <a:prstGeom prst="rect">
            <a:avLst/>
          </a:prstGeom>
        </p:spPr>
        <p:txBody>
          <a:bodyPr vert="horz" wrap="square" lIns="0" tIns="12700" rIns="0" bIns="0" rtlCol="0">
            <a:spAutoFit/>
          </a:bodyPr>
          <a:lstStyle/>
          <a:p>
            <a:pPr marL="12700">
              <a:lnSpc>
                <a:spcPct val="100000"/>
              </a:lnSpc>
              <a:spcBef>
                <a:spcPts val="100"/>
              </a:spcBef>
            </a:pPr>
            <a:r>
              <a:rPr sz="2400" spc="-320" dirty="0">
                <a:solidFill>
                  <a:srgbClr val="000000"/>
                </a:solidFill>
              </a:rPr>
              <a:t>V</a:t>
            </a:r>
            <a:r>
              <a:rPr sz="2400" dirty="0">
                <a:solidFill>
                  <a:srgbClr val="000000"/>
                </a:solidFill>
              </a:rPr>
              <a:t>AK</a:t>
            </a:r>
            <a:r>
              <a:rPr sz="2400" spc="-10" dirty="0">
                <a:solidFill>
                  <a:srgbClr val="000000"/>
                </a:solidFill>
              </a:rPr>
              <a:t>F</a:t>
            </a:r>
            <a:r>
              <a:rPr sz="2400" dirty="0">
                <a:solidFill>
                  <a:srgbClr val="000000"/>
                </a:solidFill>
              </a:rPr>
              <a:t>O</a:t>
            </a:r>
            <a:r>
              <a:rPr sz="2400" spc="-220" dirty="0">
                <a:solidFill>
                  <a:srgbClr val="000000"/>
                </a:solidFill>
              </a:rPr>
              <a:t>L</a:t>
            </a:r>
            <a:r>
              <a:rPr sz="2400" dirty="0">
                <a:solidFill>
                  <a:srgbClr val="000000"/>
                </a:solidFill>
              </a:rPr>
              <a:t>T</a:t>
            </a:r>
            <a:endParaRPr sz="2400"/>
          </a:p>
        </p:txBody>
      </p:sp>
      <p:sp>
        <p:nvSpPr>
          <p:cNvPr id="5" name="object 5"/>
          <p:cNvSpPr/>
          <p:nvPr/>
        </p:nvSpPr>
        <p:spPr>
          <a:xfrm>
            <a:off x="6480047" y="5053583"/>
            <a:ext cx="2663952" cy="180441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475476" y="5049011"/>
            <a:ext cx="2668905" cy="1809114"/>
          </a:xfrm>
          <a:custGeom>
            <a:avLst/>
            <a:gdLst/>
            <a:ahLst/>
            <a:cxnLst/>
            <a:rect l="l" t="t" r="r" b="b"/>
            <a:pathLst>
              <a:path w="2668904" h="1809115">
                <a:moveTo>
                  <a:pt x="2668524" y="0"/>
                </a:moveTo>
                <a:lnTo>
                  <a:pt x="0" y="0"/>
                </a:lnTo>
                <a:lnTo>
                  <a:pt x="0" y="1808988"/>
                </a:lnTo>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6257" y="323469"/>
            <a:ext cx="349250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2C2C89"/>
                </a:solidFill>
              </a:rPr>
              <a:t>3. </a:t>
            </a:r>
            <a:r>
              <a:rPr spc="-5" dirty="0">
                <a:solidFill>
                  <a:srgbClr val="2C2C89"/>
                </a:solidFill>
              </a:rPr>
              <a:t>Tunica</a:t>
            </a:r>
            <a:r>
              <a:rPr spc="-75" dirty="0">
                <a:solidFill>
                  <a:srgbClr val="2C2C89"/>
                </a:solidFill>
              </a:rPr>
              <a:t> </a:t>
            </a:r>
            <a:r>
              <a:rPr dirty="0">
                <a:solidFill>
                  <a:srgbClr val="2C2C89"/>
                </a:solidFill>
              </a:rPr>
              <a:t>nervosa</a:t>
            </a:r>
          </a:p>
        </p:txBody>
      </p:sp>
      <p:sp>
        <p:nvSpPr>
          <p:cNvPr id="3" name="object 3"/>
          <p:cNvSpPr txBox="1"/>
          <p:nvPr/>
        </p:nvSpPr>
        <p:spPr>
          <a:xfrm>
            <a:off x="329590" y="1007619"/>
            <a:ext cx="7696834" cy="156210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2C2C89"/>
                </a:solidFill>
                <a:latin typeface="Times New Roman"/>
                <a:cs typeface="Times New Roman"/>
              </a:rPr>
              <a:t>A </a:t>
            </a:r>
            <a:r>
              <a:rPr sz="1800" dirty="0">
                <a:solidFill>
                  <a:srgbClr val="2C2C89"/>
                </a:solidFill>
                <a:latin typeface="Times New Roman"/>
                <a:cs typeface="Times New Roman"/>
              </a:rPr>
              <a:t>retina az </a:t>
            </a:r>
            <a:r>
              <a:rPr sz="1800" b="1" dirty="0">
                <a:solidFill>
                  <a:srgbClr val="2C2C89"/>
                </a:solidFill>
                <a:latin typeface="Times New Roman"/>
                <a:cs typeface="Times New Roman"/>
              </a:rPr>
              <a:t>agyhólyagból </a:t>
            </a:r>
            <a:r>
              <a:rPr sz="1800" dirty="0">
                <a:solidFill>
                  <a:srgbClr val="2C2C89"/>
                </a:solidFill>
                <a:latin typeface="Times New Roman"/>
                <a:cs typeface="Times New Roman"/>
              </a:rPr>
              <a:t>türemkedik ki, itt történik az inger felvétel és az</a:t>
            </a:r>
            <a:r>
              <a:rPr sz="1800" spc="-145" dirty="0">
                <a:solidFill>
                  <a:srgbClr val="2C2C89"/>
                </a:solidFill>
                <a:latin typeface="Times New Roman"/>
                <a:cs typeface="Times New Roman"/>
              </a:rPr>
              <a:t> </a:t>
            </a:r>
            <a:r>
              <a:rPr sz="1800" dirty="0">
                <a:solidFill>
                  <a:srgbClr val="2C2C89"/>
                </a:solidFill>
                <a:latin typeface="Times New Roman"/>
                <a:cs typeface="Times New Roman"/>
              </a:rPr>
              <a:t>ingerület  feldolgozásának</a:t>
            </a:r>
            <a:r>
              <a:rPr sz="1800" spc="-35" dirty="0">
                <a:solidFill>
                  <a:srgbClr val="2C2C89"/>
                </a:solidFill>
                <a:latin typeface="Times New Roman"/>
                <a:cs typeface="Times New Roman"/>
              </a:rPr>
              <a:t> </a:t>
            </a:r>
            <a:r>
              <a:rPr sz="1800" dirty="0">
                <a:solidFill>
                  <a:srgbClr val="2C2C89"/>
                </a:solidFill>
                <a:latin typeface="Times New Roman"/>
                <a:cs typeface="Times New Roman"/>
              </a:rPr>
              <a:t>kezdete</a:t>
            </a:r>
            <a:endParaRPr sz="1800" dirty="0">
              <a:latin typeface="Times New Roman"/>
              <a:cs typeface="Times New Roman"/>
            </a:endParaRPr>
          </a:p>
          <a:p>
            <a:pPr>
              <a:lnSpc>
                <a:spcPct val="100000"/>
              </a:lnSpc>
              <a:spcBef>
                <a:spcPts val="30"/>
              </a:spcBef>
            </a:pPr>
            <a:endParaRPr sz="2600" dirty="0">
              <a:latin typeface="Times New Roman"/>
              <a:cs typeface="Times New Roman"/>
            </a:endParaRPr>
          </a:p>
          <a:p>
            <a:pPr marL="12700">
              <a:lnSpc>
                <a:spcPct val="100000"/>
              </a:lnSpc>
              <a:spcBef>
                <a:spcPts val="5"/>
              </a:spcBef>
            </a:pPr>
            <a:r>
              <a:rPr sz="1800" dirty="0">
                <a:solidFill>
                  <a:srgbClr val="2C2C89"/>
                </a:solidFill>
                <a:latin typeface="Times New Roman"/>
                <a:cs typeface="Times New Roman"/>
              </a:rPr>
              <a:t>Fotoreceptorok</a:t>
            </a:r>
            <a:endParaRPr sz="1800" dirty="0">
              <a:latin typeface="Times New Roman"/>
              <a:cs typeface="Times New Roman"/>
            </a:endParaRPr>
          </a:p>
          <a:p>
            <a:pPr marL="4585335">
              <a:lnSpc>
                <a:spcPct val="100000"/>
              </a:lnSpc>
              <a:spcBef>
                <a:spcPts val="434"/>
              </a:spcBef>
            </a:pPr>
            <a:r>
              <a:rPr sz="1800" spc="-5" dirty="0">
                <a:solidFill>
                  <a:srgbClr val="2C2C89"/>
                </a:solidFill>
                <a:latin typeface="Times New Roman"/>
                <a:cs typeface="Times New Roman"/>
              </a:rPr>
              <a:t>Horizontális</a:t>
            </a:r>
            <a:r>
              <a:rPr sz="1800" spc="-30" dirty="0">
                <a:solidFill>
                  <a:srgbClr val="2C2C89"/>
                </a:solidFill>
                <a:latin typeface="Times New Roman"/>
                <a:cs typeface="Times New Roman"/>
              </a:rPr>
              <a:t> </a:t>
            </a:r>
            <a:r>
              <a:rPr sz="1800" spc="-5" dirty="0">
                <a:solidFill>
                  <a:srgbClr val="2C2C89"/>
                </a:solidFill>
                <a:latin typeface="Times New Roman"/>
                <a:cs typeface="Times New Roman"/>
              </a:rPr>
              <a:t>sejtek</a:t>
            </a:r>
            <a:endParaRPr sz="1800" dirty="0">
              <a:latin typeface="Times New Roman"/>
              <a:cs typeface="Times New Roman"/>
            </a:endParaRPr>
          </a:p>
        </p:txBody>
      </p:sp>
      <p:sp>
        <p:nvSpPr>
          <p:cNvPr id="4" name="object 4"/>
          <p:cNvSpPr txBox="1"/>
          <p:nvPr/>
        </p:nvSpPr>
        <p:spPr>
          <a:xfrm>
            <a:off x="329590" y="2885694"/>
            <a:ext cx="145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C2C89"/>
                </a:solidFill>
                <a:latin typeface="Times New Roman"/>
                <a:cs typeface="Times New Roman"/>
              </a:rPr>
              <a:t>Bipoláris</a:t>
            </a:r>
            <a:r>
              <a:rPr sz="1800" spc="-80" dirty="0">
                <a:solidFill>
                  <a:srgbClr val="2C2C89"/>
                </a:solidFill>
                <a:latin typeface="Times New Roman"/>
                <a:cs typeface="Times New Roman"/>
              </a:rPr>
              <a:t> </a:t>
            </a:r>
            <a:r>
              <a:rPr sz="1800" spc="-5" dirty="0">
                <a:solidFill>
                  <a:srgbClr val="2C2C89"/>
                </a:solidFill>
                <a:latin typeface="Times New Roman"/>
                <a:cs typeface="Times New Roman"/>
              </a:rPr>
              <a:t>sejtek</a:t>
            </a:r>
            <a:endParaRPr sz="1800" dirty="0">
              <a:latin typeface="Times New Roman"/>
              <a:cs typeface="Times New Roman"/>
            </a:endParaRPr>
          </a:p>
        </p:txBody>
      </p:sp>
      <p:sp>
        <p:nvSpPr>
          <p:cNvPr id="5" name="object 5"/>
          <p:cNvSpPr txBox="1"/>
          <p:nvPr/>
        </p:nvSpPr>
        <p:spPr>
          <a:xfrm>
            <a:off x="2158745" y="2885694"/>
            <a:ext cx="234442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C2C89"/>
                </a:solidFill>
                <a:latin typeface="Times New Roman"/>
                <a:cs typeface="Times New Roman"/>
              </a:rPr>
              <a:t>vertikális</a:t>
            </a:r>
            <a:r>
              <a:rPr sz="1800" spc="-90" dirty="0">
                <a:solidFill>
                  <a:srgbClr val="2C2C89"/>
                </a:solidFill>
                <a:latin typeface="Times New Roman"/>
                <a:cs typeface="Times New Roman"/>
              </a:rPr>
              <a:t> </a:t>
            </a:r>
            <a:r>
              <a:rPr sz="1800" dirty="0">
                <a:solidFill>
                  <a:srgbClr val="2C2C89"/>
                </a:solidFill>
                <a:latin typeface="Times New Roman"/>
                <a:cs typeface="Times New Roman"/>
              </a:rPr>
              <a:t>neuronrendszer</a:t>
            </a:r>
            <a:endParaRPr sz="1800">
              <a:latin typeface="Times New Roman"/>
              <a:cs typeface="Times New Roman"/>
            </a:endParaRPr>
          </a:p>
        </p:txBody>
      </p:sp>
      <p:sp>
        <p:nvSpPr>
          <p:cNvPr id="6" name="object 6"/>
          <p:cNvSpPr txBox="1"/>
          <p:nvPr/>
        </p:nvSpPr>
        <p:spPr>
          <a:xfrm>
            <a:off x="6861174" y="2666365"/>
            <a:ext cx="19367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C2C89"/>
                </a:solidFill>
                <a:latin typeface="Times New Roman"/>
                <a:cs typeface="Times New Roman"/>
              </a:rPr>
              <a:t>horizontális</a:t>
            </a:r>
            <a:r>
              <a:rPr sz="1800" spc="-95" dirty="0">
                <a:solidFill>
                  <a:srgbClr val="2C2C89"/>
                </a:solidFill>
                <a:latin typeface="Times New Roman"/>
                <a:cs typeface="Times New Roman"/>
              </a:rPr>
              <a:t> </a:t>
            </a:r>
            <a:r>
              <a:rPr sz="1800" dirty="0">
                <a:solidFill>
                  <a:srgbClr val="2C2C89"/>
                </a:solidFill>
                <a:latin typeface="Times New Roman"/>
                <a:cs typeface="Times New Roman"/>
              </a:rPr>
              <a:t>rendszer</a:t>
            </a:r>
            <a:endParaRPr sz="1800">
              <a:latin typeface="Times New Roman"/>
              <a:cs typeface="Times New Roman"/>
            </a:endParaRPr>
          </a:p>
        </p:txBody>
      </p:sp>
      <p:sp>
        <p:nvSpPr>
          <p:cNvPr id="7" name="object 7"/>
          <p:cNvSpPr txBox="1"/>
          <p:nvPr/>
        </p:nvSpPr>
        <p:spPr>
          <a:xfrm>
            <a:off x="5088763" y="3129281"/>
            <a:ext cx="143002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2C2C89"/>
                </a:solidFill>
                <a:latin typeface="Times New Roman"/>
                <a:cs typeface="Times New Roman"/>
              </a:rPr>
              <a:t>Amakrin</a:t>
            </a:r>
            <a:r>
              <a:rPr sz="1800" spc="-55" dirty="0">
                <a:solidFill>
                  <a:srgbClr val="2C2C89"/>
                </a:solidFill>
                <a:latin typeface="Times New Roman"/>
                <a:cs typeface="Times New Roman"/>
              </a:rPr>
              <a:t> </a:t>
            </a:r>
            <a:r>
              <a:rPr sz="1800" dirty="0">
                <a:solidFill>
                  <a:srgbClr val="2C2C89"/>
                </a:solidFill>
                <a:latin typeface="Times New Roman"/>
                <a:cs typeface="Times New Roman"/>
              </a:rPr>
              <a:t>sejtek</a:t>
            </a:r>
            <a:endParaRPr sz="1800" dirty="0">
              <a:latin typeface="Times New Roman"/>
              <a:cs typeface="Times New Roman"/>
            </a:endParaRPr>
          </a:p>
        </p:txBody>
      </p:sp>
      <p:sp>
        <p:nvSpPr>
          <p:cNvPr id="8" name="object 8"/>
          <p:cNvSpPr txBox="1"/>
          <p:nvPr/>
        </p:nvSpPr>
        <p:spPr>
          <a:xfrm>
            <a:off x="329590" y="3543757"/>
            <a:ext cx="1469390"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C2C89"/>
                </a:solidFill>
                <a:latin typeface="Times New Roman"/>
                <a:cs typeface="Times New Roman"/>
              </a:rPr>
              <a:t>Ganglion</a:t>
            </a:r>
            <a:r>
              <a:rPr sz="1800" spc="-75" dirty="0">
                <a:solidFill>
                  <a:srgbClr val="2C2C89"/>
                </a:solidFill>
                <a:latin typeface="Times New Roman"/>
                <a:cs typeface="Times New Roman"/>
              </a:rPr>
              <a:t> </a:t>
            </a:r>
            <a:r>
              <a:rPr sz="1800" dirty="0">
                <a:solidFill>
                  <a:srgbClr val="2C2C89"/>
                </a:solidFill>
                <a:latin typeface="Times New Roman"/>
                <a:cs typeface="Times New Roman"/>
              </a:rPr>
              <a:t>sejtek</a:t>
            </a:r>
            <a:endParaRPr sz="1800">
              <a:latin typeface="Times New Roman"/>
              <a:cs typeface="Times New Roman"/>
            </a:endParaRPr>
          </a:p>
        </p:txBody>
      </p:sp>
      <p:sp>
        <p:nvSpPr>
          <p:cNvPr id="9" name="object 9"/>
          <p:cNvSpPr/>
          <p:nvPr/>
        </p:nvSpPr>
        <p:spPr>
          <a:xfrm>
            <a:off x="1834895" y="2276855"/>
            <a:ext cx="216535" cy="1583690"/>
          </a:xfrm>
          <a:custGeom>
            <a:avLst/>
            <a:gdLst/>
            <a:ahLst/>
            <a:cxnLst/>
            <a:rect l="l" t="t" r="r" b="b"/>
            <a:pathLst>
              <a:path w="216535" h="1583689">
                <a:moveTo>
                  <a:pt x="0" y="0"/>
                </a:moveTo>
                <a:lnTo>
                  <a:pt x="42142" y="1424"/>
                </a:lnTo>
                <a:lnTo>
                  <a:pt x="76533" y="5302"/>
                </a:lnTo>
                <a:lnTo>
                  <a:pt x="99708" y="11037"/>
                </a:lnTo>
                <a:lnTo>
                  <a:pt x="108204" y="18034"/>
                </a:lnTo>
                <a:lnTo>
                  <a:pt x="108204" y="773684"/>
                </a:lnTo>
                <a:lnTo>
                  <a:pt x="116699" y="780680"/>
                </a:lnTo>
                <a:lnTo>
                  <a:pt x="139874" y="786415"/>
                </a:lnTo>
                <a:lnTo>
                  <a:pt x="174265" y="790293"/>
                </a:lnTo>
                <a:lnTo>
                  <a:pt x="216408" y="791718"/>
                </a:lnTo>
                <a:lnTo>
                  <a:pt x="174265" y="793142"/>
                </a:lnTo>
                <a:lnTo>
                  <a:pt x="139874" y="797020"/>
                </a:lnTo>
                <a:lnTo>
                  <a:pt x="116699" y="802755"/>
                </a:lnTo>
                <a:lnTo>
                  <a:pt x="108204" y="809752"/>
                </a:lnTo>
                <a:lnTo>
                  <a:pt x="108204" y="1565402"/>
                </a:lnTo>
                <a:lnTo>
                  <a:pt x="99708" y="1572398"/>
                </a:lnTo>
                <a:lnTo>
                  <a:pt x="76533" y="1578133"/>
                </a:lnTo>
                <a:lnTo>
                  <a:pt x="42142" y="1582011"/>
                </a:lnTo>
                <a:lnTo>
                  <a:pt x="0" y="1583436"/>
                </a:lnTo>
              </a:path>
            </a:pathLst>
          </a:custGeom>
          <a:ln w="9144">
            <a:solidFill>
              <a:srgbClr val="000000"/>
            </a:solidFill>
          </a:ln>
        </p:spPr>
        <p:txBody>
          <a:bodyPr wrap="square" lIns="0" tIns="0" rIns="0" bIns="0" rtlCol="0"/>
          <a:lstStyle/>
          <a:p>
            <a:endParaRPr/>
          </a:p>
        </p:txBody>
      </p:sp>
      <p:sp>
        <p:nvSpPr>
          <p:cNvPr id="10" name="object 10"/>
          <p:cNvSpPr/>
          <p:nvPr/>
        </p:nvSpPr>
        <p:spPr>
          <a:xfrm>
            <a:off x="6701154" y="2366518"/>
            <a:ext cx="144780" cy="1009015"/>
          </a:xfrm>
          <a:custGeom>
            <a:avLst/>
            <a:gdLst/>
            <a:ahLst/>
            <a:cxnLst/>
            <a:rect l="l" t="t" r="r" b="b"/>
            <a:pathLst>
              <a:path w="144779" h="1009014">
                <a:moveTo>
                  <a:pt x="0" y="0"/>
                </a:moveTo>
                <a:lnTo>
                  <a:pt x="28188" y="956"/>
                </a:lnTo>
                <a:lnTo>
                  <a:pt x="51196" y="3555"/>
                </a:lnTo>
                <a:lnTo>
                  <a:pt x="66704" y="7393"/>
                </a:lnTo>
                <a:lnTo>
                  <a:pt x="72390" y="12064"/>
                </a:lnTo>
                <a:lnTo>
                  <a:pt x="72390" y="492378"/>
                </a:lnTo>
                <a:lnTo>
                  <a:pt x="78075" y="497050"/>
                </a:lnTo>
                <a:lnTo>
                  <a:pt x="93583" y="500888"/>
                </a:lnTo>
                <a:lnTo>
                  <a:pt x="116591" y="503487"/>
                </a:lnTo>
                <a:lnTo>
                  <a:pt x="144779" y="504443"/>
                </a:lnTo>
                <a:lnTo>
                  <a:pt x="116591" y="505400"/>
                </a:lnTo>
                <a:lnTo>
                  <a:pt x="93583" y="507999"/>
                </a:lnTo>
                <a:lnTo>
                  <a:pt x="78075" y="511837"/>
                </a:lnTo>
                <a:lnTo>
                  <a:pt x="72390" y="516508"/>
                </a:lnTo>
                <a:lnTo>
                  <a:pt x="72390" y="996822"/>
                </a:lnTo>
                <a:lnTo>
                  <a:pt x="66704" y="1001494"/>
                </a:lnTo>
                <a:lnTo>
                  <a:pt x="51196" y="1005332"/>
                </a:lnTo>
                <a:lnTo>
                  <a:pt x="28188" y="1007931"/>
                </a:lnTo>
                <a:lnTo>
                  <a:pt x="0" y="1008887"/>
                </a:lnTo>
              </a:path>
            </a:pathLst>
          </a:custGeom>
          <a:ln w="9144">
            <a:solidFill>
              <a:srgbClr val="000000"/>
            </a:solidFill>
          </a:ln>
        </p:spPr>
        <p:txBody>
          <a:bodyPr wrap="square" lIns="0" tIns="0" rIns="0" bIns="0" rtlCol="0"/>
          <a:lstStyle/>
          <a:p>
            <a:endParaRPr/>
          </a:p>
        </p:txBody>
      </p:sp>
      <p:pic>
        <p:nvPicPr>
          <p:cNvPr id="14" name="Picture 5" descr="re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472179"/>
            <a:ext cx="4662350" cy="33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457200" y="457200"/>
            <a:ext cx="10181559" cy="5655041"/>
          </a:xfrm>
          <a:prstGeom prst="rect">
            <a:avLst/>
          </a:prstGeom>
        </p:spPr>
      </p:pic>
      <p:sp>
        <p:nvSpPr>
          <p:cNvPr id="3" name="Szövegdoboz 2"/>
          <p:cNvSpPr txBox="1"/>
          <p:nvPr/>
        </p:nvSpPr>
        <p:spPr>
          <a:xfrm>
            <a:off x="228600" y="52101"/>
            <a:ext cx="8682890" cy="369332"/>
          </a:xfrm>
          <a:prstGeom prst="rect">
            <a:avLst/>
          </a:prstGeom>
          <a:noFill/>
        </p:spPr>
        <p:txBody>
          <a:bodyPr wrap="none" rtlCol="0">
            <a:spAutoFit/>
          </a:bodyPr>
          <a:lstStyle/>
          <a:p>
            <a:r>
              <a:rPr lang="hu-HU" dirty="0" smtClean="0"/>
              <a:t>Vakfolt teszt: takard le a BAL szemed és nézd a keresztet, miközben közelítesz a monitorhoz!</a:t>
            </a:r>
            <a:endParaRPr lang="hu-HU" dirty="0"/>
          </a:p>
        </p:txBody>
      </p:sp>
    </p:spTree>
    <p:extLst>
      <p:ext uri="{BB962C8B-B14F-4D97-AF65-F5344CB8AC3E}">
        <p14:creationId xmlns:p14="http://schemas.microsoft.com/office/powerpoint/2010/main" val="3850449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34212"/>
            <a:ext cx="9144000" cy="6858000"/>
          </a:xfrm>
          <a:prstGeom prst="rect">
            <a:avLst/>
          </a:prstGeom>
        </p:spPr>
      </p:pic>
    </p:spTree>
    <p:extLst>
      <p:ext uri="{BB962C8B-B14F-4D97-AF65-F5344CB8AC3E}">
        <p14:creationId xmlns:p14="http://schemas.microsoft.com/office/powerpoint/2010/main" val="137545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50292"/>
            <a:ext cx="9144000" cy="6757416"/>
          </a:xfrm>
          <a:prstGeom prst="rect">
            <a:avLst/>
          </a:prstGeom>
        </p:spPr>
      </p:pic>
    </p:spTree>
    <p:extLst>
      <p:ext uri="{BB962C8B-B14F-4D97-AF65-F5344CB8AC3E}">
        <p14:creationId xmlns:p14="http://schemas.microsoft.com/office/powerpoint/2010/main" val="1087658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0728" y="2564890"/>
            <a:ext cx="4663439" cy="429310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203195" y="301244"/>
            <a:ext cx="475996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2C2C89"/>
                </a:solidFill>
              </a:rPr>
              <a:t>A </a:t>
            </a:r>
            <a:r>
              <a:rPr spc="-5" dirty="0">
                <a:solidFill>
                  <a:srgbClr val="2C2C89"/>
                </a:solidFill>
              </a:rPr>
              <a:t>szem fénytörő</a:t>
            </a:r>
            <a:r>
              <a:rPr spc="-90" dirty="0">
                <a:solidFill>
                  <a:srgbClr val="2C2C89"/>
                </a:solidFill>
              </a:rPr>
              <a:t> </a:t>
            </a:r>
            <a:r>
              <a:rPr spc="-5" dirty="0">
                <a:solidFill>
                  <a:srgbClr val="2C2C89"/>
                </a:solidFill>
              </a:rPr>
              <a:t>közegei</a:t>
            </a:r>
          </a:p>
        </p:txBody>
      </p:sp>
      <p:sp>
        <p:nvSpPr>
          <p:cNvPr id="4" name="object 4"/>
          <p:cNvSpPr txBox="1"/>
          <p:nvPr/>
        </p:nvSpPr>
        <p:spPr>
          <a:xfrm>
            <a:off x="329590" y="1188465"/>
            <a:ext cx="7717790" cy="1287780"/>
          </a:xfrm>
          <a:prstGeom prst="rect">
            <a:avLst/>
          </a:prstGeom>
        </p:spPr>
        <p:txBody>
          <a:bodyPr vert="horz" wrap="square" lIns="0" tIns="12700" rIns="0" bIns="0" rtlCol="0">
            <a:spAutoFit/>
          </a:bodyPr>
          <a:lstStyle/>
          <a:p>
            <a:pPr marL="12700" marR="1344930">
              <a:lnSpc>
                <a:spcPct val="120000"/>
              </a:lnSpc>
              <a:spcBef>
                <a:spcPts val="100"/>
              </a:spcBef>
            </a:pPr>
            <a:r>
              <a:rPr sz="1800" dirty="0">
                <a:solidFill>
                  <a:srgbClr val="2C2C89"/>
                </a:solidFill>
                <a:latin typeface="Times New Roman"/>
                <a:cs typeface="Times New Roman"/>
              </a:rPr>
              <a:t>Szaruhártya (</a:t>
            </a:r>
            <a:r>
              <a:rPr sz="1800" b="1" dirty="0">
                <a:solidFill>
                  <a:srgbClr val="2C2C89"/>
                </a:solidFill>
                <a:latin typeface="Times New Roman"/>
                <a:cs typeface="Times New Roman"/>
              </a:rPr>
              <a:t>cornea</a:t>
            </a:r>
            <a:r>
              <a:rPr sz="1800" dirty="0">
                <a:solidFill>
                  <a:srgbClr val="2C2C89"/>
                </a:solidFill>
                <a:latin typeface="Times New Roman"/>
                <a:cs typeface="Times New Roman"/>
              </a:rPr>
              <a:t>): a </a:t>
            </a:r>
            <a:r>
              <a:rPr sz="1800" spc="-5" dirty="0">
                <a:solidFill>
                  <a:srgbClr val="2C2C89"/>
                </a:solidFill>
                <a:latin typeface="Times New Roman"/>
                <a:cs typeface="Times New Roman"/>
              </a:rPr>
              <a:t>szem </a:t>
            </a:r>
            <a:r>
              <a:rPr sz="1800" dirty="0">
                <a:solidFill>
                  <a:srgbClr val="2C2C89"/>
                </a:solidFill>
                <a:latin typeface="Times New Roman"/>
                <a:cs typeface="Times New Roman"/>
              </a:rPr>
              <a:t>fénytörő </a:t>
            </a:r>
            <a:r>
              <a:rPr sz="1800" spc="-5" dirty="0">
                <a:solidFill>
                  <a:srgbClr val="2C2C89"/>
                </a:solidFill>
                <a:latin typeface="Times New Roman"/>
                <a:cs typeface="Times New Roman"/>
              </a:rPr>
              <a:t>képességének </a:t>
            </a:r>
            <a:r>
              <a:rPr sz="1800" dirty="0">
                <a:solidFill>
                  <a:srgbClr val="2C2C89"/>
                </a:solidFill>
                <a:latin typeface="Times New Roman"/>
                <a:cs typeface="Times New Roman"/>
              </a:rPr>
              <a:t>2/3-áért felelős.  Szemcsarnok</a:t>
            </a:r>
            <a:endParaRPr sz="1800">
              <a:latin typeface="Times New Roman"/>
              <a:cs typeface="Times New Roman"/>
            </a:endParaRPr>
          </a:p>
          <a:p>
            <a:pPr marL="12700">
              <a:lnSpc>
                <a:spcPct val="100000"/>
              </a:lnSpc>
              <a:spcBef>
                <a:spcPts val="430"/>
              </a:spcBef>
            </a:pPr>
            <a:r>
              <a:rPr sz="1800" spc="-5" dirty="0">
                <a:solidFill>
                  <a:srgbClr val="2C2C89"/>
                </a:solidFill>
                <a:latin typeface="Times New Roman"/>
                <a:cs typeface="Times New Roman"/>
              </a:rPr>
              <a:t>Szemlencse </a:t>
            </a:r>
            <a:r>
              <a:rPr sz="1800" dirty="0">
                <a:solidFill>
                  <a:srgbClr val="2C2C89"/>
                </a:solidFill>
                <a:latin typeface="Times New Roman"/>
                <a:cs typeface="Times New Roman"/>
              </a:rPr>
              <a:t>(</a:t>
            </a:r>
            <a:r>
              <a:rPr sz="1800" b="1" dirty="0">
                <a:solidFill>
                  <a:srgbClr val="2C2C89"/>
                </a:solidFill>
                <a:latin typeface="Times New Roman"/>
                <a:cs typeface="Times New Roman"/>
              </a:rPr>
              <a:t>lens crystallina</a:t>
            </a:r>
            <a:r>
              <a:rPr sz="1800" dirty="0">
                <a:solidFill>
                  <a:srgbClr val="2C2C89"/>
                </a:solidFill>
                <a:latin typeface="Times New Roman"/>
                <a:cs typeface="Times New Roman"/>
              </a:rPr>
              <a:t>): alakváltozása következtében törőképessége</a:t>
            </a:r>
            <a:r>
              <a:rPr sz="1800" spc="-90" dirty="0">
                <a:solidFill>
                  <a:srgbClr val="2C2C89"/>
                </a:solidFill>
                <a:latin typeface="Times New Roman"/>
                <a:cs typeface="Times New Roman"/>
              </a:rPr>
              <a:t> </a:t>
            </a:r>
            <a:r>
              <a:rPr sz="1800" dirty="0">
                <a:solidFill>
                  <a:srgbClr val="2C2C89"/>
                </a:solidFill>
                <a:latin typeface="Times New Roman"/>
                <a:cs typeface="Times New Roman"/>
              </a:rPr>
              <a:t>változik,</a:t>
            </a:r>
            <a:endParaRPr sz="1800">
              <a:latin typeface="Times New Roman"/>
              <a:cs typeface="Times New Roman"/>
            </a:endParaRPr>
          </a:p>
          <a:p>
            <a:pPr marL="12700">
              <a:lnSpc>
                <a:spcPct val="100000"/>
              </a:lnSpc>
              <a:spcBef>
                <a:spcPts val="5"/>
              </a:spcBef>
            </a:pPr>
            <a:r>
              <a:rPr sz="1800" dirty="0">
                <a:solidFill>
                  <a:srgbClr val="2C2C89"/>
                </a:solidFill>
                <a:latin typeface="Times New Roman"/>
                <a:cs typeface="Times New Roman"/>
              </a:rPr>
              <a:t>hozzájárul az</a:t>
            </a:r>
            <a:r>
              <a:rPr sz="1800" spc="-25" dirty="0">
                <a:solidFill>
                  <a:srgbClr val="2C2C89"/>
                </a:solidFill>
                <a:latin typeface="Times New Roman"/>
                <a:cs typeface="Times New Roman"/>
              </a:rPr>
              <a:t> </a:t>
            </a:r>
            <a:r>
              <a:rPr sz="1800" dirty="0">
                <a:solidFill>
                  <a:srgbClr val="2C2C89"/>
                </a:solidFill>
                <a:latin typeface="Times New Roman"/>
                <a:cs typeface="Times New Roman"/>
              </a:rPr>
              <a:t>akkodmodációhoz.</a:t>
            </a:r>
            <a:endParaRPr sz="1800">
              <a:latin typeface="Times New Roman"/>
              <a:cs typeface="Times New Roman"/>
            </a:endParaRPr>
          </a:p>
        </p:txBody>
      </p:sp>
      <p:sp>
        <p:nvSpPr>
          <p:cNvPr id="5" name="object 5"/>
          <p:cNvSpPr txBox="1"/>
          <p:nvPr/>
        </p:nvSpPr>
        <p:spPr>
          <a:xfrm>
            <a:off x="3270884" y="5199126"/>
            <a:ext cx="107632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Narrow"/>
                <a:cs typeface="Arial Narrow"/>
              </a:rPr>
              <a:t>szaruhártya</a:t>
            </a:r>
            <a:endParaRPr sz="1800">
              <a:latin typeface="Arial Narrow"/>
              <a:cs typeface="Arial Narrow"/>
            </a:endParaRPr>
          </a:p>
        </p:txBody>
      </p:sp>
      <p:sp>
        <p:nvSpPr>
          <p:cNvPr id="6" name="object 6"/>
          <p:cNvSpPr txBox="1"/>
          <p:nvPr/>
        </p:nvSpPr>
        <p:spPr>
          <a:xfrm>
            <a:off x="6149466" y="4425822"/>
            <a:ext cx="82550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1F1A17"/>
                </a:solidFill>
                <a:latin typeface="Times New Roman"/>
                <a:cs typeface="Times New Roman"/>
              </a:rPr>
              <a:t>üvegt</a:t>
            </a:r>
            <a:r>
              <a:rPr sz="1800" b="1" dirty="0">
                <a:solidFill>
                  <a:srgbClr val="1F1A17"/>
                </a:solidFill>
                <a:latin typeface="Times New Roman"/>
                <a:cs typeface="Times New Roman"/>
              </a:rPr>
              <a:t>e</a:t>
            </a:r>
            <a:r>
              <a:rPr sz="1800" b="1" spc="-5" dirty="0">
                <a:solidFill>
                  <a:srgbClr val="1F1A17"/>
                </a:solidFill>
                <a:latin typeface="Times New Roman"/>
                <a:cs typeface="Times New Roman"/>
              </a:rPr>
              <a:t>st</a:t>
            </a:r>
            <a:endParaRPr sz="1800">
              <a:latin typeface="Times New Roman"/>
              <a:cs typeface="Times New Roman"/>
            </a:endParaRPr>
          </a:p>
        </p:txBody>
      </p:sp>
      <p:sp>
        <p:nvSpPr>
          <p:cNvPr id="7" name="object 7"/>
          <p:cNvSpPr txBox="1"/>
          <p:nvPr/>
        </p:nvSpPr>
        <p:spPr>
          <a:xfrm>
            <a:off x="3045332" y="3768344"/>
            <a:ext cx="109029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1F1A17"/>
                </a:solidFill>
                <a:latin typeface="Times New Roman"/>
                <a:cs typeface="Times New Roman"/>
              </a:rPr>
              <a:t>szemlencse</a:t>
            </a:r>
            <a:endParaRPr sz="1800">
              <a:latin typeface="Times New Roman"/>
              <a:cs typeface="Times New Roman"/>
            </a:endParaRPr>
          </a:p>
        </p:txBody>
      </p:sp>
      <p:sp>
        <p:nvSpPr>
          <p:cNvPr id="8" name="object 8"/>
          <p:cNvSpPr txBox="1"/>
          <p:nvPr/>
        </p:nvSpPr>
        <p:spPr>
          <a:xfrm>
            <a:off x="3314446" y="2904490"/>
            <a:ext cx="1280795" cy="574675"/>
          </a:xfrm>
          <a:prstGeom prst="rect">
            <a:avLst/>
          </a:prstGeom>
        </p:spPr>
        <p:txBody>
          <a:bodyPr vert="horz" wrap="square" lIns="0" tIns="12700" rIns="0" bIns="0" rtlCol="0">
            <a:spAutoFit/>
          </a:bodyPr>
          <a:lstStyle/>
          <a:p>
            <a:pPr algn="ctr">
              <a:lnSpc>
                <a:spcPct val="100000"/>
              </a:lnSpc>
              <a:spcBef>
                <a:spcPts val="100"/>
              </a:spcBef>
            </a:pPr>
            <a:r>
              <a:rPr sz="1800" b="1" spc="-5" dirty="0">
                <a:solidFill>
                  <a:srgbClr val="1F1A17"/>
                </a:solidFill>
                <a:latin typeface="Times New Roman"/>
                <a:cs typeface="Times New Roman"/>
              </a:rPr>
              <a:t>elülső</a:t>
            </a:r>
            <a:endParaRPr sz="1800">
              <a:latin typeface="Times New Roman"/>
              <a:cs typeface="Times New Roman"/>
            </a:endParaRPr>
          </a:p>
          <a:p>
            <a:pPr algn="ctr">
              <a:lnSpc>
                <a:spcPct val="100000"/>
              </a:lnSpc>
            </a:pPr>
            <a:r>
              <a:rPr sz="1800" b="1" dirty="0">
                <a:solidFill>
                  <a:srgbClr val="1F1A17"/>
                </a:solidFill>
                <a:latin typeface="Times New Roman"/>
                <a:cs typeface="Times New Roman"/>
              </a:rPr>
              <a:t>s</a:t>
            </a:r>
            <a:r>
              <a:rPr sz="1800" b="1" spc="-30" dirty="0">
                <a:solidFill>
                  <a:srgbClr val="1F1A17"/>
                </a:solidFill>
                <a:latin typeface="Times New Roman"/>
                <a:cs typeface="Times New Roman"/>
              </a:rPr>
              <a:t>z</a:t>
            </a:r>
            <a:r>
              <a:rPr sz="1800" b="1" dirty="0">
                <a:solidFill>
                  <a:srgbClr val="1F1A17"/>
                </a:solidFill>
                <a:latin typeface="Times New Roman"/>
                <a:cs typeface="Times New Roman"/>
              </a:rPr>
              <a:t>emcs</a:t>
            </a:r>
            <a:r>
              <a:rPr sz="1800" b="1" spc="-10" dirty="0">
                <a:solidFill>
                  <a:srgbClr val="1F1A17"/>
                </a:solidFill>
                <a:latin typeface="Times New Roman"/>
                <a:cs typeface="Times New Roman"/>
              </a:rPr>
              <a:t>a</a:t>
            </a:r>
            <a:r>
              <a:rPr sz="1800" b="1" dirty="0">
                <a:solidFill>
                  <a:srgbClr val="1F1A17"/>
                </a:solidFill>
                <a:latin typeface="Times New Roman"/>
                <a:cs typeface="Times New Roman"/>
              </a:rPr>
              <a:t>rnok</a:t>
            </a:r>
            <a:endParaRPr sz="1800">
              <a:latin typeface="Times New Roman"/>
              <a:cs typeface="Times New Roman"/>
            </a:endParaRPr>
          </a:p>
        </p:txBody>
      </p:sp>
      <p:sp>
        <p:nvSpPr>
          <p:cNvPr id="9" name="object 9"/>
          <p:cNvSpPr txBox="1"/>
          <p:nvPr/>
        </p:nvSpPr>
        <p:spPr>
          <a:xfrm>
            <a:off x="3411982" y="6167729"/>
            <a:ext cx="128079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1F1A17"/>
                </a:solidFill>
                <a:latin typeface="Times New Roman"/>
                <a:cs typeface="Times New Roman"/>
              </a:rPr>
              <a:t>hátulsó  s</a:t>
            </a:r>
            <a:r>
              <a:rPr sz="1800" b="1" spc="-30" dirty="0">
                <a:solidFill>
                  <a:srgbClr val="1F1A17"/>
                </a:solidFill>
                <a:latin typeface="Times New Roman"/>
                <a:cs typeface="Times New Roman"/>
              </a:rPr>
              <a:t>z</a:t>
            </a:r>
            <a:r>
              <a:rPr sz="1800" b="1" dirty="0">
                <a:solidFill>
                  <a:srgbClr val="1F1A17"/>
                </a:solidFill>
                <a:latin typeface="Times New Roman"/>
                <a:cs typeface="Times New Roman"/>
              </a:rPr>
              <a:t>emcsar</a:t>
            </a:r>
            <a:r>
              <a:rPr sz="1800" b="1" spc="-5" dirty="0">
                <a:solidFill>
                  <a:srgbClr val="1F1A17"/>
                </a:solidFill>
                <a:latin typeface="Times New Roman"/>
                <a:cs typeface="Times New Roman"/>
              </a:rPr>
              <a:t>nok</a:t>
            </a:r>
            <a:endParaRPr sz="1800">
              <a:latin typeface="Times New Roman"/>
              <a:cs typeface="Times New Roman"/>
            </a:endParaRPr>
          </a:p>
        </p:txBody>
      </p:sp>
      <p:sp>
        <p:nvSpPr>
          <p:cNvPr id="10" name="object 10"/>
          <p:cNvSpPr/>
          <p:nvPr/>
        </p:nvSpPr>
        <p:spPr>
          <a:xfrm>
            <a:off x="4137786" y="5021834"/>
            <a:ext cx="457200" cy="206375"/>
          </a:xfrm>
          <a:custGeom>
            <a:avLst/>
            <a:gdLst/>
            <a:ahLst/>
            <a:cxnLst/>
            <a:rect l="l" t="t" r="r" b="b"/>
            <a:pathLst>
              <a:path w="457200" h="206375">
                <a:moveTo>
                  <a:pt x="413946" y="24175"/>
                </a:moveTo>
                <a:lnTo>
                  <a:pt x="0" y="192024"/>
                </a:lnTo>
                <a:lnTo>
                  <a:pt x="5841" y="206248"/>
                </a:lnTo>
                <a:lnTo>
                  <a:pt x="419724" y="38257"/>
                </a:lnTo>
                <a:lnTo>
                  <a:pt x="428916" y="26332"/>
                </a:lnTo>
                <a:lnTo>
                  <a:pt x="413946" y="24175"/>
                </a:lnTo>
                <a:close/>
              </a:path>
              <a:path w="457200" h="206375">
                <a:moveTo>
                  <a:pt x="447277" y="13589"/>
                </a:moveTo>
                <a:lnTo>
                  <a:pt x="440054" y="13589"/>
                </a:lnTo>
                <a:lnTo>
                  <a:pt x="445770" y="27686"/>
                </a:lnTo>
                <a:lnTo>
                  <a:pt x="419724" y="38257"/>
                </a:lnTo>
                <a:lnTo>
                  <a:pt x="380491" y="89154"/>
                </a:lnTo>
                <a:lnTo>
                  <a:pt x="381126" y="93980"/>
                </a:lnTo>
                <a:lnTo>
                  <a:pt x="387730" y="99060"/>
                </a:lnTo>
                <a:lnTo>
                  <a:pt x="392557" y="98425"/>
                </a:lnTo>
                <a:lnTo>
                  <a:pt x="456946" y="14986"/>
                </a:lnTo>
                <a:lnTo>
                  <a:pt x="447277" y="13589"/>
                </a:lnTo>
                <a:close/>
              </a:path>
              <a:path w="457200" h="206375">
                <a:moveTo>
                  <a:pt x="428916" y="26332"/>
                </a:moveTo>
                <a:lnTo>
                  <a:pt x="419724" y="38257"/>
                </a:lnTo>
                <a:lnTo>
                  <a:pt x="444518" y="28194"/>
                </a:lnTo>
                <a:lnTo>
                  <a:pt x="441833" y="28194"/>
                </a:lnTo>
                <a:lnTo>
                  <a:pt x="428916" y="26332"/>
                </a:lnTo>
                <a:close/>
              </a:path>
              <a:path w="457200" h="206375">
                <a:moveTo>
                  <a:pt x="436879" y="16002"/>
                </a:moveTo>
                <a:lnTo>
                  <a:pt x="428916" y="26332"/>
                </a:lnTo>
                <a:lnTo>
                  <a:pt x="441833" y="28194"/>
                </a:lnTo>
                <a:lnTo>
                  <a:pt x="436879" y="16002"/>
                </a:lnTo>
                <a:close/>
              </a:path>
              <a:path w="457200" h="206375">
                <a:moveTo>
                  <a:pt x="441033" y="16002"/>
                </a:moveTo>
                <a:lnTo>
                  <a:pt x="436879" y="16002"/>
                </a:lnTo>
                <a:lnTo>
                  <a:pt x="441833" y="28194"/>
                </a:lnTo>
                <a:lnTo>
                  <a:pt x="444518" y="28194"/>
                </a:lnTo>
                <a:lnTo>
                  <a:pt x="445770" y="27686"/>
                </a:lnTo>
                <a:lnTo>
                  <a:pt x="441033" y="16002"/>
                </a:lnTo>
                <a:close/>
              </a:path>
              <a:path w="457200" h="206375">
                <a:moveTo>
                  <a:pt x="440054" y="13589"/>
                </a:moveTo>
                <a:lnTo>
                  <a:pt x="413946" y="24175"/>
                </a:lnTo>
                <a:lnTo>
                  <a:pt x="428916" y="26332"/>
                </a:lnTo>
                <a:lnTo>
                  <a:pt x="436879" y="16002"/>
                </a:lnTo>
                <a:lnTo>
                  <a:pt x="441033" y="16002"/>
                </a:lnTo>
                <a:lnTo>
                  <a:pt x="440054" y="13589"/>
                </a:lnTo>
                <a:close/>
              </a:path>
              <a:path w="457200" h="206375">
                <a:moveTo>
                  <a:pt x="352551" y="0"/>
                </a:moveTo>
                <a:lnTo>
                  <a:pt x="348741" y="2794"/>
                </a:lnTo>
                <a:lnTo>
                  <a:pt x="347472" y="11176"/>
                </a:lnTo>
                <a:lnTo>
                  <a:pt x="350392" y="15113"/>
                </a:lnTo>
                <a:lnTo>
                  <a:pt x="354584" y="15621"/>
                </a:lnTo>
                <a:lnTo>
                  <a:pt x="413946" y="24175"/>
                </a:lnTo>
                <a:lnTo>
                  <a:pt x="440054" y="13589"/>
                </a:lnTo>
                <a:lnTo>
                  <a:pt x="447277" y="13589"/>
                </a:lnTo>
                <a:lnTo>
                  <a:pt x="356742" y="508"/>
                </a:lnTo>
                <a:lnTo>
                  <a:pt x="352551" y="0"/>
                </a:lnTo>
                <a:close/>
              </a:path>
            </a:pathLst>
          </a:custGeom>
          <a:solidFill>
            <a:srgbClr val="000000"/>
          </a:solidFill>
        </p:spPr>
        <p:txBody>
          <a:bodyPr wrap="square" lIns="0" tIns="0" rIns="0" bIns="0" rtlCol="0"/>
          <a:lstStyle/>
          <a:p>
            <a:endParaRPr/>
          </a:p>
        </p:txBody>
      </p:sp>
      <p:sp>
        <p:nvSpPr>
          <p:cNvPr id="11" name="object 11"/>
          <p:cNvSpPr/>
          <p:nvPr/>
        </p:nvSpPr>
        <p:spPr>
          <a:xfrm>
            <a:off x="4206875" y="3515105"/>
            <a:ext cx="709295" cy="727710"/>
          </a:xfrm>
          <a:custGeom>
            <a:avLst/>
            <a:gdLst/>
            <a:ahLst/>
            <a:cxnLst/>
            <a:rect l="l" t="t" r="r" b="b"/>
            <a:pathLst>
              <a:path w="709295" h="727710">
                <a:moveTo>
                  <a:pt x="611124" y="684784"/>
                </a:moveTo>
                <a:lnTo>
                  <a:pt x="606933" y="687197"/>
                </a:lnTo>
                <a:lnTo>
                  <a:pt x="605779" y="691301"/>
                </a:lnTo>
                <a:lnTo>
                  <a:pt x="604774" y="695325"/>
                </a:lnTo>
                <a:lnTo>
                  <a:pt x="607060" y="699516"/>
                </a:lnTo>
                <a:lnTo>
                  <a:pt x="611124" y="700532"/>
                </a:lnTo>
                <a:lnTo>
                  <a:pt x="708787" y="727710"/>
                </a:lnTo>
                <a:lnTo>
                  <a:pt x="707393" y="722122"/>
                </a:lnTo>
                <a:lnTo>
                  <a:pt x="692785" y="722122"/>
                </a:lnTo>
                <a:lnTo>
                  <a:pt x="673230" y="702040"/>
                </a:lnTo>
                <a:lnTo>
                  <a:pt x="611124" y="684784"/>
                </a:lnTo>
                <a:close/>
              </a:path>
              <a:path w="709295" h="727710">
                <a:moveTo>
                  <a:pt x="673230" y="702040"/>
                </a:moveTo>
                <a:lnTo>
                  <a:pt x="692785" y="722122"/>
                </a:lnTo>
                <a:lnTo>
                  <a:pt x="696337" y="718693"/>
                </a:lnTo>
                <a:lnTo>
                  <a:pt x="690752" y="718693"/>
                </a:lnTo>
                <a:lnTo>
                  <a:pt x="687615" y="706033"/>
                </a:lnTo>
                <a:lnTo>
                  <a:pt x="673230" y="702040"/>
                </a:lnTo>
                <a:close/>
              </a:path>
              <a:path w="709295" h="727710">
                <a:moveTo>
                  <a:pt x="679069" y="622808"/>
                </a:moveTo>
                <a:lnTo>
                  <a:pt x="670940" y="624840"/>
                </a:lnTo>
                <a:lnTo>
                  <a:pt x="668527" y="629031"/>
                </a:lnTo>
                <a:lnTo>
                  <a:pt x="683963" y="691301"/>
                </a:lnTo>
                <a:lnTo>
                  <a:pt x="703707" y="711581"/>
                </a:lnTo>
                <a:lnTo>
                  <a:pt x="692785" y="722122"/>
                </a:lnTo>
                <a:lnTo>
                  <a:pt x="707393" y="722122"/>
                </a:lnTo>
                <a:lnTo>
                  <a:pt x="683260" y="625348"/>
                </a:lnTo>
                <a:lnTo>
                  <a:pt x="679069" y="622808"/>
                </a:lnTo>
                <a:close/>
              </a:path>
              <a:path w="709295" h="727710">
                <a:moveTo>
                  <a:pt x="687615" y="706033"/>
                </a:moveTo>
                <a:lnTo>
                  <a:pt x="690752" y="718693"/>
                </a:lnTo>
                <a:lnTo>
                  <a:pt x="700277" y="709549"/>
                </a:lnTo>
                <a:lnTo>
                  <a:pt x="687615" y="706033"/>
                </a:lnTo>
                <a:close/>
              </a:path>
              <a:path w="709295" h="727710">
                <a:moveTo>
                  <a:pt x="683963" y="691301"/>
                </a:moveTo>
                <a:lnTo>
                  <a:pt x="687615" y="706033"/>
                </a:lnTo>
                <a:lnTo>
                  <a:pt x="700277" y="709549"/>
                </a:lnTo>
                <a:lnTo>
                  <a:pt x="690752" y="718693"/>
                </a:lnTo>
                <a:lnTo>
                  <a:pt x="696337" y="718693"/>
                </a:lnTo>
                <a:lnTo>
                  <a:pt x="703707" y="711581"/>
                </a:lnTo>
                <a:lnTo>
                  <a:pt x="683963" y="691301"/>
                </a:lnTo>
                <a:close/>
              </a:path>
              <a:path w="709295" h="727710">
                <a:moveTo>
                  <a:pt x="10922" y="0"/>
                </a:moveTo>
                <a:lnTo>
                  <a:pt x="0" y="10668"/>
                </a:lnTo>
                <a:lnTo>
                  <a:pt x="673230" y="702040"/>
                </a:lnTo>
                <a:lnTo>
                  <a:pt x="687615" y="706033"/>
                </a:lnTo>
                <a:lnTo>
                  <a:pt x="683963" y="691301"/>
                </a:lnTo>
                <a:lnTo>
                  <a:pt x="10922" y="0"/>
                </a:lnTo>
                <a:close/>
              </a:path>
            </a:pathLst>
          </a:custGeom>
          <a:solidFill>
            <a:srgbClr val="000000"/>
          </a:solidFill>
        </p:spPr>
        <p:txBody>
          <a:bodyPr wrap="square" lIns="0" tIns="0" rIns="0" bIns="0" rtlCol="0"/>
          <a:lstStyle/>
          <a:p>
            <a:endParaRPr/>
          </a:p>
        </p:txBody>
      </p:sp>
      <p:sp>
        <p:nvSpPr>
          <p:cNvPr id="12" name="object 12"/>
          <p:cNvSpPr/>
          <p:nvPr/>
        </p:nvSpPr>
        <p:spPr>
          <a:xfrm>
            <a:off x="4139819" y="3965066"/>
            <a:ext cx="1005840" cy="617855"/>
          </a:xfrm>
          <a:custGeom>
            <a:avLst/>
            <a:gdLst/>
            <a:ahLst/>
            <a:cxnLst/>
            <a:rect l="l" t="t" r="r" b="b"/>
            <a:pathLst>
              <a:path w="1005839" h="617854">
                <a:moveTo>
                  <a:pt x="900556" y="600328"/>
                </a:moveTo>
                <a:lnTo>
                  <a:pt x="897001" y="603757"/>
                </a:lnTo>
                <a:lnTo>
                  <a:pt x="897001" y="607948"/>
                </a:lnTo>
                <a:lnTo>
                  <a:pt x="896873" y="612139"/>
                </a:lnTo>
                <a:lnTo>
                  <a:pt x="900176" y="615568"/>
                </a:lnTo>
                <a:lnTo>
                  <a:pt x="904366" y="615695"/>
                </a:lnTo>
                <a:lnTo>
                  <a:pt x="1005713" y="617727"/>
                </a:lnTo>
                <a:lnTo>
                  <a:pt x="1004958" y="616330"/>
                </a:lnTo>
                <a:lnTo>
                  <a:pt x="988821" y="616330"/>
                </a:lnTo>
                <a:lnTo>
                  <a:pt x="964790" y="601667"/>
                </a:lnTo>
                <a:lnTo>
                  <a:pt x="904747" y="600455"/>
                </a:lnTo>
                <a:lnTo>
                  <a:pt x="900556" y="600328"/>
                </a:lnTo>
                <a:close/>
              </a:path>
              <a:path w="1005839" h="617854">
                <a:moveTo>
                  <a:pt x="964790" y="601667"/>
                </a:moveTo>
                <a:lnTo>
                  <a:pt x="988821" y="616330"/>
                </a:lnTo>
                <a:lnTo>
                  <a:pt x="990580" y="613409"/>
                </a:lnTo>
                <a:lnTo>
                  <a:pt x="986027" y="613409"/>
                </a:lnTo>
                <a:lnTo>
                  <a:pt x="979849" y="601971"/>
                </a:lnTo>
                <a:lnTo>
                  <a:pt x="964790" y="601667"/>
                </a:lnTo>
                <a:close/>
              </a:path>
              <a:path w="1005839" h="617854">
                <a:moveTo>
                  <a:pt x="950976" y="523493"/>
                </a:moveTo>
                <a:lnTo>
                  <a:pt x="947292" y="525525"/>
                </a:lnTo>
                <a:lnTo>
                  <a:pt x="943609" y="527430"/>
                </a:lnTo>
                <a:lnTo>
                  <a:pt x="942213" y="532129"/>
                </a:lnTo>
                <a:lnTo>
                  <a:pt x="944117" y="535812"/>
                </a:lnTo>
                <a:lnTo>
                  <a:pt x="972601" y="588550"/>
                </a:lnTo>
                <a:lnTo>
                  <a:pt x="996695" y="603249"/>
                </a:lnTo>
                <a:lnTo>
                  <a:pt x="988821" y="616330"/>
                </a:lnTo>
                <a:lnTo>
                  <a:pt x="1004958" y="616330"/>
                </a:lnTo>
                <a:lnTo>
                  <a:pt x="957579" y="528573"/>
                </a:lnTo>
                <a:lnTo>
                  <a:pt x="955547" y="524890"/>
                </a:lnTo>
                <a:lnTo>
                  <a:pt x="950976" y="523493"/>
                </a:lnTo>
                <a:close/>
              </a:path>
              <a:path w="1005839" h="617854">
                <a:moveTo>
                  <a:pt x="979849" y="601971"/>
                </a:moveTo>
                <a:lnTo>
                  <a:pt x="986027" y="613409"/>
                </a:lnTo>
                <a:lnTo>
                  <a:pt x="992885" y="602233"/>
                </a:lnTo>
                <a:lnTo>
                  <a:pt x="979849" y="601971"/>
                </a:lnTo>
                <a:close/>
              </a:path>
              <a:path w="1005839" h="617854">
                <a:moveTo>
                  <a:pt x="972601" y="588550"/>
                </a:moveTo>
                <a:lnTo>
                  <a:pt x="979849" y="601971"/>
                </a:lnTo>
                <a:lnTo>
                  <a:pt x="992885" y="602233"/>
                </a:lnTo>
                <a:lnTo>
                  <a:pt x="986027" y="613409"/>
                </a:lnTo>
                <a:lnTo>
                  <a:pt x="990580" y="613409"/>
                </a:lnTo>
                <a:lnTo>
                  <a:pt x="996695" y="603249"/>
                </a:lnTo>
                <a:lnTo>
                  <a:pt x="972601" y="588550"/>
                </a:lnTo>
                <a:close/>
              </a:path>
              <a:path w="1005839" h="617854">
                <a:moveTo>
                  <a:pt x="7873" y="0"/>
                </a:moveTo>
                <a:lnTo>
                  <a:pt x="0" y="12953"/>
                </a:lnTo>
                <a:lnTo>
                  <a:pt x="964790" y="601667"/>
                </a:lnTo>
                <a:lnTo>
                  <a:pt x="979849" y="601971"/>
                </a:lnTo>
                <a:lnTo>
                  <a:pt x="972601" y="588550"/>
                </a:lnTo>
                <a:lnTo>
                  <a:pt x="7873" y="0"/>
                </a:lnTo>
                <a:close/>
              </a:path>
            </a:pathLst>
          </a:custGeom>
          <a:solidFill>
            <a:srgbClr val="000000"/>
          </a:solidFill>
        </p:spPr>
        <p:txBody>
          <a:bodyPr wrap="square" lIns="0" tIns="0" rIns="0" bIns="0" rtlCol="0"/>
          <a:lstStyle/>
          <a:p>
            <a:endParaRPr/>
          </a:p>
        </p:txBody>
      </p:sp>
      <p:sp>
        <p:nvSpPr>
          <p:cNvPr id="13" name="object 13"/>
          <p:cNvSpPr/>
          <p:nvPr/>
        </p:nvSpPr>
        <p:spPr>
          <a:xfrm>
            <a:off x="4334128" y="5394197"/>
            <a:ext cx="812165" cy="818515"/>
          </a:xfrm>
          <a:custGeom>
            <a:avLst/>
            <a:gdLst/>
            <a:ahLst/>
            <a:cxnLst/>
            <a:rect l="l" t="t" r="r" b="b"/>
            <a:pathLst>
              <a:path w="812164" h="818514">
                <a:moveTo>
                  <a:pt x="784162" y="27882"/>
                </a:moveTo>
                <a:lnTo>
                  <a:pt x="765207" y="32938"/>
                </a:lnTo>
                <a:lnTo>
                  <a:pt x="0" y="804240"/>
                </a:lnTo>
                <a:lnTo>
                  <a:pt x="13970" y="818184"/>
                </a:lnTo>
                <a:lnTo>
                  <a:pt x="779223" y="46985"/>
                </a:lnTo>
                <a:lnTo>
                  <a:pt x="784162" y="27882"/>
                </a:lnTo>
                <a:close/>
              </a:path>
              <a:path w="812164" h="818514">
                <a:moveTo>
                  <a:pt x="810099" y="6984"/>
                </a:moveTo>
                <a:lnTo>
                  <a:pt x="790956" y="6984"/>
                </a:lnTo>
                <a:lnTo>
                  <a:pt x="805053" y="20954"/>
                </a:lnTo>
                <a:lnTo>
                  <a:pt x="779223" y="46985"/>
                </a:lnTo>
                <a:lnTo>
                  <a:pt x="766318" y="96900"/>
                </a:lnTo>
                <a:lnTo>
                  <a:pt x="764921" y="102107"/>
                </a:lnTo>
                <a:lnTo>
                  <a:pt x="768096" y="107568"/>
                </a:lnTo>
                <a:lnTo>
                  <a:pt x="773430" y="108965"/>
                </a:lnTo>
                <a:lnTo>
                  <a:pt x="778763" y="110235"/>
                </a:lnTo>
                <a:lnTo>
                  <a:pt x="784098" y="107060"/>
                </a:lnTo>
                <a:lnTo>
                  <a:pt x="785495" y="101853"/>
                </a:lnTo>
                <a:lnTo>
                  <a:pt x="810099" y="6984"/>
                </a:lnTo>
                <a:close/>
              </a:path>
              <a:path w="812164" h="818514">
                <a:moveTo>
                  <a:pt x="811911" y="0"/>
                </a:moveTo>
                <a:lnTo>
                  <a:pt x="704976" y="28574"/>
                </a:lnTo>
                <a:lnTo>
                  <a:pt x="701801" y="34035"/>
                </a:lnTo>
                <a:lnTo>
                  <a:pt x="703199" y="39242"/>
                </a:lnTo>
                <a:lnTo>
                  <a:pt x="704596" y="44576"/>
                </a:lnTo>
                <a:lnTo>
                  <a:pt x="710057" y="47751"/>
                </a:lnTo>
                <a:lnTo>
                  <a:pt x="715391" y="46227"/>
                </a:lnTo>
                <a:lnTo>
                  <a:pt x="765207" y="32938"/>
                </a:lnTo>
                <a:lnTo>
                  <a:pt x="790956" y="6984"/>
                </a:lnTo>
                <a:lnTo>
                  <a:pt x="810099" y="6984"/>
                </a:lnTo>
                <a:lnTo>
                  <a:pt x="811911" y="0"/>
                </a:lnTo>
                <a:close/>
              </a:path>
              <a:path w="812164" h="818514">
                <a:moveTo>
                  <a:pt x="795441" y="11429"/>
                </a:moveTo>
                <a:lnTo>
                  <a:pt x="788416" y="11429"/>
                </a:lnTo>
                <a:lnTo>
                  <a:pt x="800608" y="23494"/>
                </a:lnTo>
                <a:lnTo>
                  <a:pt x="784162" y="27882"/>
                </a:lnTo>
                <a:lnTo>
                  <a:pt x="779223" y="46985"/>
                </a:lnTo>
                <a:lnTo>
                  <a:pt x="805053" y="20954"/>
                </a:lnTo>
                <a:lnTo>
                  <a:pt x="795441" y="11429"/>
                </a:lnTo>
                <a:close/>
              </a:path>
              <a:path w="812164" h="818514">
                <a:moveTo>
                  <a:pt x="790956" y="6984"/>
                </a:moveTo>
                <a:lnTo>
                  <a:pt x="765207" y="32938"/>
                </a:lnTo>
                <a:lnTo>
                  <a:pt x="784162" y="27882"/>
                </a:lnTo>
                <a:lnTo>
                  <a:pt x="788416" y="11429"/>
                </a:lnTo>
                <a:lnTo>
                  <a:pt x="795441" y="11429"/>
                </a:lnTo>
                <a:lnTo>
                  <a:pt x="790956" y="6984"/>
                </a:lnTo>
                <a:close/>
              </a:path>
              <a:path w="812164" h="818514">
                <a:moveTo>
                  <a:pt x="788416" y="11429"/>
                </a:moveTo>
                <a:lnTo>
                  <a:pt x="784162" y="27882"/>
                </a:lnTo>
                <a:lnTo>
                  <a:pt x="800608" y="23494"/>
                </a:lnTo>
                <a:lnTo>
                  <a:pt x="788416" y="11429"/>
                </a:lnTo>
                <a:close/>
              </a:path>
            </a:pathLst>
          </a:custGeom>
          <a:solidFill>
            <a:srgbClr val="000000"/>
          </a:solidFill>
        </p:spPr>
        <p:txBody>
          <a:bodyPr wrap="square" lIns="0" tIns="0" rIns="0" bIns="0" rtlCol="0"/>
          <a:lstStyle/>
          <a:p>
            <a:endParaRPr/>
          </a:p>
        </p:txBody>
      </p:sp>
      <p:sp>
        <p:nvSpPr>
          <p:cNvPr id="14" name="object 14"/>
          <p:cNvSpPr txBox="1"/>
          <p:nvPr/>
        </p:nvSpPr>
        <p:spPr>
          <a:xfrm>
            <a:off x="329590" y="2750311"/>
            <a:ext cx="2458720" cy="1123315"/>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2C2C89"/>
                </a:solidFill>
                <a:latin typeface="Times New Roman"/>
                <a:cs typeface="Times New Roman"/>
              </a:rPr>
              <a:t>Üvegtest </a:t>
            </a:r>
            <a:r>
              <a:rPr sz="1800" dirty="0">
                <a:solidFill>
                  <a:srgbClr val="2C2C89"/>
                </a:solidFill>
                <a:latin typeface="Times New Roman"/>
                <a:cs typeface="Times New Roman"/>
              </a:rPr>
              <a:t>(</a:t>
            </a:r>
            <a:r>
              <a:rPr sz="1800" b="1" dirty="0">
                <a:solidFill>
                  <a:srgbClr val="2C2C89"/>
                </a:solidFill>
                <a:latin typeface="Times New Roman"/>
                <a:cs typeface="Times New Roman"/>
              </a:rPr>
              <a:t>corpus  </a:t>
            </a:r>
            <a:r>
              <a:rPr sz="1800" b="1" spc="-5" dirty="0">
                <a:solidFill>
                  <a:srgbClr val="2C2C89"/>
                </a:solidFill>
                <a:latin typeface="Times New Roman"/>
                <a:cs typeface="Times New Roman"/>
              </a:rPr>
              <a:t>vitreum</a:t>
            </a:r>
            <a:r>
              <a:rPr sz="1800" spc="-5" dirty="0">
                <a:solidFill>
                  <a:srgbClr val="2C2C89"/>
                </a:solidFill>
                <a:latin typeface="Times New Roman"/>
                <a:cs typeface="Times New Roman"/>
              </a:rPr>
              <a:t>): </a:t>
            </a:r>
            <a:r>
              <a:rPr sz="1800" dirty="0">
                <a:solidFill>
                  <a:srgbClr val="2C2C89"/>
                </a:solidFill>
                <a:latin typeface="Times New Roman"/>
                <a:cs typeface="Times New Roman"/>
              </a:rPr>
              <a:t>lencse és retina  közötti </a:t>
            </a:r>
            <a:r>
              <a:rPr sz="1800" spc="-5" dirty="0">
                <a:solidFill>
                  <a:srgbClr val="2C2C89"/>
                </a:solidFill>
                <a:latin typeface="Times New Roman"/>
                <a:cs typeface="Times New Roman"/>
              </a:rPr>
              <a:t>magas</a:t>
            </a:r>
            <a:r>
              <a:rPr sz="1800" spc="-90" dirty="0">
                <a:solidFill>
                  <a:srgbClr val="2C2C89"/>
                </a:solidFill>
                <a:latin typeface="Times New Roman"/>
                <a:cs typeface="Times New Roman"/>
              </a:rPr>
              <a:t> </a:t>
            </a:r>
            <a:r>
              <a:rPr sz="1800" dirty="0">
                <a:solidFill>
                  <a:srgbClr val="2C2C89"/>
                </a:solidFill>
                <a:latin typeface="Times New Roman"/>
                <a:cs typeface="Times New Roman"/>
              </a:rPr>
              <a:t>víztartalmú,  kocsonyás</a:t>
            </a:r>
            <a:r>
              <a:rPr sz="1800" spc="-45" dirty="0">
                <a:solidFill>
                  <a:srgbClr val="2C2C89"/>
                </a:solidFill>
                <a:latin typeface="Times New Roman"/>
                <a:cs typeface="Times New Roman"/>
              </a:rPr>
              <a:t> </a:t>
            </a:r>
            <a:r>
              <a:rPr sz="1800" dirty="0">
                <a:solidFill>
                  <a:srgbClr val="2C2C89"/>
                </a:solidFill>
                <a:latin typeface="Times New Roman"/>
                <a:cs typeface="Times New Roman"/>
              </a:rPr>
              <a:t>állomány</a:t>
            </a:r>
            <a:endParaRPr sz="1800">
              <a:latin typeface="Times New Roman"/>
              <a:cs typeface="Times New Roman"/>
            </a:endParaRPr>
          </a:p>
        </p:txBody>
      </p:sp>
      <p:sp>
        <p:nvSpPr>
          <p:cNvPr id="15" name="object 15"/>
          <p:cNvSpPr txBox="1"/>
          <p:nvPr/>
        </p:nvSpPr>
        <p:spPr>
          <a:xfrm>
            <a:off x="329590" y="4123690"/>
            <a:ext cx="2566035" cy="666115"/>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2C2C89"/>
                </a:solidFill>
                <a:latin typeface="Times New Roman"/>
                <a:cs typeface="Times New Roman"/>
              </a:rPr>
              <a:t>(Dioptria: Értéke </a:t>
            </a:r>
            <a:r>
              <a:rPr sz="1400" dirty="0">
                <a:solidFill>
                  <a:srgbClr val="2C2C89"/>
                </a:solidFill>
                <a:latin typeface="Times New Roman"/>
                <a:cs typeface="Times New Roman"/>
              </a:rPr>
              <a:t>egyenlő a vizsgált  lencse </a:t>
            </a:r>
            <a:r>
              <a:rPr sz="1400" spc="-5" dirty="0">
                <a:solidFill>
                  <a:srgbClr val="2C2C89"/>
                </a:solidFill>
                <a:latin typeface="Times New Roman"/>
                <a:cs typeface="Times New Roman"/>
              </a:rPr>
              <a:t>méterben mért  fókusztávolságának</a:t>
            </a:r>
            <a:r>
              <a:rPr sz="1400" spc="-25" dirty="0">
                <a:solidFill>
                  <a:srgbClr val="2C2C89"/>
                </a:solidFill>
                <a:latin typeface="Times New Roman"/>
                <a:cs typeface="Times New Roman"/>
              </a:rPr>
              <a:t> </a:t>
            </a:r>
            <a:r>
              <a:rPr sz="1400" dirty="0">
                <a:solidFill>
                  <a:srgbClr val="2C2C89"/>
                </a:solidFill>
                <a:latin typeface="Times New Roman"/>
                <a:cs typeface="Times New Roman"/>
              </a:rPr>
              <a:t>reciprokával.)</a:t>
            </a:r>
            <a:endParaRPr sz="1400">
              <a:latin typeface="Times New Roman"/>
              <a:cs typeface="Times New Roman"/>
            </a:endParaRPr>
          </a:p>
        </p:txBody>
      </p:sp>
      <p:sp>
        <p:nvSpPr>
          <p:cNvPr id="16" name="object 16"/>
          <p:cNvSpPr/>
          <p:nvPr/>
        </p:nvSpPr>
        <p:spPr>
          <a:xfrm>
            <a:off x="4233671" y="6740651"/>
            <a:ext cx="193675" cy="117475"/>
          </a:xfrm>
          <a:custGeom>
            <a:avLst/>
            <a:gdLst/>
            <a:ahLst/>
            <a:cxnLst/>
            <a:rect l="l" t="t" r="r" b="b"/>
            <a:pathLst>
              <a:path w="193675" h="117475">
                <a:moveTo>
                  <a:pt x="193548" y="0"/>
                </a:moveTo>
                <a:lnTo>
                  <a:pt x="0" y="0"/>
                </a:lnTo>
                <a:lnTo>
                  <a:pt x="0" y="117348"/>
                </a:lnTo>
                <a:lnTo>
                  <a:pt x="193548" y="117348"/>
                </a:lnTo>
                <a:lnTo>
                  <a:pt x="193548" y="0"/>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10355" y="4369342"/>
            <a:ext cx="5181600" cy="23728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43600" y="1168080"/>
            <a:ext cx="3166871" cy="18409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1291" y="620268"/>
            <a:ext cx="2758440" cy="571462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233165" y="-41760"/>
            <a:ext cx="2667000" cy="441110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857597"/>
            <a:ext cx="307975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Ezért látsz úszkáló foltokat a szemed elő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3" y="4260564"/>
            <a:ext cx="4105603" cy="2579688"/>
          </a:xfrm>
          <a:prstGeom prst="rect">
            <a:avLst/>
          </a:prstGeom>
          <a:noFill/>
          <a:extLst>
            <a:ext uri="{909E8E84-426E-40DD-AFC4-6F175D3DCCD1}">
              <a14:hiddenFill xmlns:a14="http://schemas.microsoft.com/office/drawing/2010/main">
                <a:solidFill>
                  <a:srgbClr val="FFFFFF"/>
                </a:solidFill>
              </a14:hiddenFill>
            </a:ext>
          </a:extLst>
        </p:spPr>
      </p:pic>
      <p:sp>
        <p:nvSpPr>
          <p:cNvPr id="88066" name="Text Box 4"/>
          <p:cNvSpPr txBox="1">
            <a:spLocks noChangeArrowheads="1"/>
          </p:cNvSpPr>
          <p:nvPr/>
        </p:nvSpPr>
        <p:spPr bwMode="auto">
          <a:xfrm>
            <a:off x="2497138" y="150813"/>
            <a:ext cx="426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2400" b="1"/>
              <a:t>A látószerv (organum visus)</a:t>
            </a:r>
          </a:p>
        </p:txBody>
      </p:sp>
      <p:sp>
        <p:nvSpPr>
          <p:cNvPr id="88067" name="Text Box 5"/>
          <p:cNvSpPr txBox="1">
            <a:spLocks noChangeArrowheads="1"/>
          </p:cNvSpPr>
          <p:nvPr/>
        </p:nvSpPr>
        <p:spPr bwMode="auto">
          <a:xfrm>
            <a:off x="263017" y="608013"/>
            <a:ext cx="7416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82563" algn="l"/>
              </a:tabLst>
              <a:defRPr sz="3200">
                <a:solidFill>
                  <a:schemeClr val="tx1"/>
                </a:solidFill>
                <a:latin typeface="Arial" panose="020B0604020202020204" pitchFamily="34" charset="0"/>
              </a:defRPr>
            </a:lvl1pPr>
            <a:lvl2pPr marL="742950" indent="-285750">
              <a:spcBef>
                <a:spcPct val="20000"/>
              </a:spcBef>
              <a:buChar char="–"/>
              <a:tabLst>
                <a:tab pos="182563" algn="l"/>
              </a:tabLst>
              <a:defRPr sz="2800">
                <a:solidFill>
                  <a:schemeClr val="tx1"/>
                </a:solidFill>
                <a:latin typeface="Arial" panose="020B0604020202020204" pitchFamily="34" charset="0"/>
              </a:defRPr>
            </a:lvl2pPr>
            <a:lvl3pPr marL="1143000" indent="-228600">
              <a:spcBef>
                <a:spcPct val="20000"/>
              </a:spcBef>
              <a:buChar char="•"/>
              <a:tabLst>
                <a:tab pos="182563" algn="l"/>
              </a:tabLst>
              <a:defRPr sz="2400">
                <a:solidFill>
                  <a:schemeClr val="tx1"/>
                </a:solidFill>
                <a:latin typeface="Arial" panose="020B0604020202020204" pitchFamily="34" charset="0"/>
              </a:defRPr>
            </a:lvl3pPr>
            <a:lvl4pPr marL="1600200"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82563" algn="l"/>
              </a:tabLst>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t>üvegtest</a:t>
            </a:r>
            <a:r>
              <a:rPr lang="hu-HU" altLang="hu-HU" sz="1800" dirty="0"/>
              <a:t> </a:t>
            </a:r>
            <a:r>
              <a:rPr lang="hu-HU" altLang="hu-HU" sz="1400" dirty="0"/>
              <a:t>(corpus </a:t>
            </a:r>
            <a:r>
              <a:rPr lang="hu-HU" altLang="hu-HU" sz="1400" dirty="0" err="1"/>
              <a:t>vitreum</a:t>
            </a:r>
            <a:r>
              <a:rPr lang="hu-HU" altLang="hu-HU" sz="1400" dirty="0"/>
              <a:t>)</a:t>
            </a:r>
          </a:p>
          <a:p>
            <a:pPr eaLnBrk="1" hangingPunct="1">
              <a:spcBef>
                <a:spcPct val="0"/>
              </a:spcBef>
              <a:buFontTx/>
              <a:buNone/>
            </a:pPr>
            <a:endParaRPr lang="hu-HU" altLang="hu-HU" sz="1400" dirty="0"/>
          </a:p>
          <a:p>
            <a:pPr eaLnBrk="1" hangingPunct="1">
              <a:spcBef>
                <a:spcPct val="0"/>
              </a:spcBef>
              <a:buFontTx/>
              <a:buNone/>
            </a:pPr>
            <a:r>
              <a:rPr lang="hu-HU" altLang="hu-HU" sz="1800" dirty="0"/>
              <a:t>- kocsonyaszerű: 98% víz </a:t>
            </a:r>
            <a:r>
              <a:rPr lang="hu-HU" altLang="hu-HU" sz="1400" dirty="0"/>
              <a:t>(humor </a:t>
            </a:r>
            <a:r>
              <a:rPr lang="hu-HU" altLang="hu-HU" sz="1400" dirty="0" err="1"/>
              <a:t>vitraeus</a:t>
            </a:r>
            <a:r>
              <a:rPr lang="hu-HU" altLang="hu-HU" sz="1400" dirty="0"/>
              <a:t>)</a:t>
            </a:r>
            <a:r>
              <a:rPr lang="hu-HU" altLang="hu-HU" sz="1800" dirty="0"/>
              <a:t> + rostos hálózat </a:t>
            </a:r>
            <a:r>
              <a:rPr lang="hu-HU" altLang="hu-HU" sz="1400" dirty="0"/>
              <a:t>(</a:t>
            </a:r>
            <a:r>
              <a:rPr lang="hu-HU" altLang="hu-HU" sz="1400" dirty="0" err="1"/>
              <a:t>stroma</a:t>
            </a:r>
            <a:r>
              <a:rPr lang="hu-HU" altLang="hu-HU" sz="1400" dirty="0"/>
              <a:t> </a:t>
            </a:r>
            <a:r>
              <a:rPr lang="hu-HU" altLang="hu-HU" sz="1400" dirty="0" err="1"/>
              <a:t>vitreum</a:t>
            </a:r>
            <a:r>
              <a:rPr lang="hu-HU" altLang="hu-HU" sz="1400" dirty="0"/>
              <a:t>)</a:t>
            </a:r>
          </a:p>
          <a:p>
            <a:pPr eaLnBrk="1" hangingPunct="1">
              <a:spcBef>
                <a:spcPct val="0"/>
              </a:spcBef>
              <a:buFontTx/>
              <a:buNone/>
            </a:pPr>
            <a:r>
              <a:rPr lang="hu-HU" altLang="hu-HU" sz="1800" dirty="0"/>
              <a:t>- lencse számára gödör </a:t>
            </a:r>
            <a:r>
              <a:rPr lang="hu-HU" altLang="hu-HU" sz="1400" dirty="0"/>
              <a:t>(fossa </a:t>
            </a:r>
            <a:r>
              <a:rPr lang="hu-HU" altLang="hu-HU" sz="1400" dirty="0" err="1"/>
              <a:t>hyaloidea</a:t>
            </a:r>
            <a:r>
              <a:rPr lang="hu-HU" altLang="hu-HU" sz="1400" dirty="0"/>
              <a:t>)</a:t>
            </a:r>
            <a:endParaRPr lang="hu-HU" altLang="hu-HU" sz="1800" dirty="0"/>
          </a:p>
          <a:p>
            <a:pPr eaLnBrk="1" hangingPunct="1">
              <a:spcBef>
                <a:spcPct val="0"/>
              </a:spcBef>
              <a:buFontTx/>
              <a:buNone/>
            </a:pPr>
            <a:r>
              <a:rPr lang="hu-HU" altLang="hu-HU" sz="1800" dirty="0"/>
              <a:t>- </a:t>
            </a:r>
            <a:r>
              <a:rPr lang="hu-HU" altLang="hu-HU" sz="1800" dirty="0" err="1"/>
              <a:t>canalis</a:t>
            </a:r>
            <a:r>
              <a:rPr lang="hu-HU" altLang="hu-HU" sz="1800" dirty="0"/>
              <a:t> </a:t>
            </a:r>
            <a:r>
              <a:rPr lang="hu-HU" altLang="hu-HU" sz="1800" dirty="0" err="1"/>
              <a:t>hyaloideus</a:t>
            </a:r>
            <a:endParaRPr lang="hu-HU" altLang="hu-HU" sz="1400" dirty="0"/>
          </a:p>
        </p:txBody>
      </p:sp>
      <p:pic>
        <p:nvPicPr>
          <p:cNvPr id="88068" name="Picture 10" descr="508px-Schematic_diagram_of_the_human_eye_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1943100"/>
            <a:ext cx="4838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152400" y="4400550"/>
            <a:ext cx="3124200" cy="381000"/>
          </a:xfrm>
          <a:prstGeom prst="rect">
            <a:avLst/>
          </a:prstGeom>
          <a:noFill/>
        </p:spPr>
        <p:txBody>
          <a:bodyPr wrap="square" rtlCol="0">
            <a:spAutoFit/>
          </a:bodyPr>
          <a:lstStyle/>
          <a:p>
            <a:r>
              <a:rPr lang="hu-HU" dirty="0" smtClean="0"/>
              <a:t>Üvegtesti homály</a:t>
            </a:r>
            <a:endParaRPr lang="hu-HU" dirty="0"/>
          </a:p>
        </p:txBody>
      </p:sp>
    </p:spTree>
    <p:extLst>
      <p:ext uri="{BB962C8B-B14F-4D97-AF65-F5344CB8AC3E}">
        <p14:creationId xmlns:p14="http://schemas.microsoft.com/office/powerpoint/2010/main" val="3101765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10292" y="366933"/>
            <a:ext cx="5549069" cy="4465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77364" y="209499"/>
            <a:ext cx="5589270" cy="574675"/>
          </a:xfrm>
          <a:prstGeom prst="rect">
            <a:avLst/>
          </a:prstGeom>
        </p:spPr>
        <p:txBody>
          <a:bodyPr vert="horz" wrap="square" lIns="0" tIns="12700" rIns="0" bIns="0" rtlCol="0">
            <a:spAutoFit/>
          </a:bodyPr>
          <a:lstStyle/>
          <a:p>
            <a:pPr marL="12700">
              <a:lnSpc>
                <a:spcPct val="100000"/>
              </a:lnSpc>
              <a:spcBef>
                <a:spcPts val="100"/>
              </a:spcBef>
            </a:pPr>
            <a:r>
              <a:rPr spc="-5" dirty="0"/>
              <a:t>Szemgolyó </a:t>
            </a:r>
            <a:r>
              <a:rPr dirty="0"/>
              <a:t>és</a:t>
            </a:r>
            <a:r>
              <a:rPr spc="-65" dirty="0"/>
              <a:t> </a:t>
            </a:r>
            <a:r>
              <a:rPr dirty="0"/>
              <a:t>fényképezőgép</a:t>
            </a:r>
          </a:p>
        </p:txBody>
      </p:sp>
      <p:sp>
        <p:nvSpPr>
          <p:cNvPr id="4" name="object 4"/>
          <p:cNvSpPr/>
          <p:nvPr/>
        </p:nvSpPr>
        <p:spPr>
          <a:xfrm>
            <a:off x="280415" y="981455"/>
            <a:ext cx="2543556" cy="165506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222312" y="1246712"/>
            <a:ext cx="5278009" cy="4979736"/>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820659" y="3293109"/>
            <a:ext cx="478790" cy="239395"/>
          </a:xfrm>
          <a:prstGeom prst="rect">
            <a:avLst/>
          </a:prstGeom>
        </p:spPr>
        <p:txBody>
          <a:bodyPr vert="horz" wrap="square" lIns="0" tIns="13335" rIns="0" bIns="0" rtlCol="0">
            <a:spAutoFit/>
          </a:bodyPr>
          <a:lstStyle/>
          <a:p>
            <a:pPr marL="12700">
              <a:lnSpc>
                <a:spcPct val="100000"/>
              </a:lnSpc>
              <a:spcBef>
                <a:spcPts val="105"/>
              </a:spcBef>
            </a:pPr>
            <a:r>
              <a:rPr sz="1400" b="1" spc="-25" dirty="0">
                <a:solidFill>
                  <a:srgbClr val="333399"/>
                </a:solidFill>
                <a:latin typeface="Times New Roman"/>
                <a:cs typeface="Times New Roman"/>
              </a:rPr>
              <a:t>r</a:t>
            </a:r>
            <a:r>
              <a:rPr sz="1400" b="1" dirty="0">
                <a:solidFill>
                  <a:srgbClr val="333399"/>
                </a:solidFill>
                <a:latin typeface="Times New Roman"/>
                <a:cs typeface="Times New Roman"/>
              </a:rPr>
              <a:t>et</a:t>
            </a:r>
            <a:r>
              <a:rPr sz="1400" b="1" spc="5" dirty="0">
                <a:solidFill>
                  <a:srgbClr val="333399"/>
                </a:solidFill>
                <a:latin typeface="Times New Roman"/>
                <a:cs typeface="Times New Roman"/>
              </a:rPr>
              <a:t>i</a:t>
            </a:r>
            <a:r>
              <a:rPr sz="1400" b="1" dirty="0">
                <a:solidFill>
                  <a:srgbClr val="333399"/>
                </a:solidFill>
                <a:latin typeface="Times New Roman"/>
                <a:cs typeface="Times New Roman"/>
              </a:rPr>
              <a:t>na</a:t>
            </a:r>
            <a:endParaRPr sz="1400">
              <a:latin typeface="Times New Roman"/>
              <a:cs typeface="Times New Roman"/>
            </a:endParaRPr>
          </a:p>
        </p:txBody>
      </p:sp>
      <p:sp>
        <p:nvSpPr>
          <p:cNvPr id="7" name="object 7"/>
          <p:cNvSpPr txBox="1"/>
          <p:nvPr/>
        </p:nvSpPr>
        <p:spPr>
          <a:xfrm>
            <a:off x="6955281" y="1995932"/>
            <a:ext cx="472440" cy="239395"/>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333399"/>
                </a:solidFill>
                <a:latin typeface="Times New Roman"/>
                <a:cs typeface="Times New Roman"/>
              </a:rPr>
              <a:t>sclera</a:t>
            </a:r>
            <a:endParaRPr sz="1400">
              <a:latin typeface="Times New Roman"/>
              <a:cs typeface="Times New Roman"/>
            </a:endParaRPr>
          </a:p>
        </p:txBody>
      </p:sp>
      <p:sp>
        <p:nvSpPr>
          <p:cNvPr id="8" name="object 8"/>
          <p:cNvSpPr txBox="1"/>
          <p:nvPr/>
        </p:nvSpPr>
        <p:spPr>
          <a:xfrm>
            <a:off x="3498850" y="2735961"/>
            <a:ext cx="541655" cy="239395"/>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333399"/>
                </a:solidFill>
                <a:latin typeface="Times New Roman"/>
                <a:cs typeface="Times New Roman"/>
              </a:rPr>
              <a:t>c</a:t>
            </a:r>
            <a:r>
              <a:rPr sz="1400" b="1" spc="5" dirty="0">
                <a:solidFill>
                  <a:srgbClr val="333399"/>
                </a:solidFill>
                <a:latin typeface="Times New Roman"/>
                <a:cs typeface="Times New Roman"/>
              </a:rPr>
              <a:t>o</a:t>
            </a:r>
            <a:r>
              <a:rPr sz="1400" b="1" dirty="0">
                <a:solidFill>
                  <a:srgbClr val="333399"/>
                </a:solidFill>
                <a:latin typeface="Times New Roman"/>
                <a:cs typeface="Times New Roman"/>
              </a:rPr>
              <a:t>rnea</a:t>
            </a:r>
            <a:endParaRPr sz="1400">
              <a:latin typeface="Times New Roman"/>
              <a:cs typeface="Times New Roman"/>
            </a:endParaRPr>
          </a:p>
        </p:txBody>
      </p:sp>
      <p:sp>
        <p:nvSpPr>
          <p:cNvPr id="9" name="object 9"/>
          <p:cNvSpPr txBox="1"/>
          <p:nvPr/>
        </p:nvSpPr>
        <p:spPr>
          <a:xfrm>
            <a:off x="3859148" y="5525820"/>
            <a:ext cx="35433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írisz</a:t>
            </a:r>
            <a:endParaRPr sz="1400">
              <a:latin typeface="Times New Roman"/>
              <a:cs typeface="Times New Roman"/>
            </a:endParaRPr>
          </a:p>
        </p:txBody>
      </p:sp>
      <p:sp>
        <p:nvSpPr>
          <p:cNvPr id="10" name="object 10"/>
          <p:cNvSpPr txBox="1"/>
          <p:nvPr/>
        </p:nvSpPr>
        <p:spPr>
          <a:xfrm>
            <a:off x="3571747" y="1995932"/>
            <a:ext cx="1059180" cy="239395"/>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333399"/>
                </a:solidFill>
                <a:latin typeface="Times New Roman"/>
                <a:cs typeface="Times New Roman"/>
              </a:rPr>
              <a:t>corpus</a:t>
            </a:r>
            <a:r>
              <a:rPr sz="1400" b="1" spc="-65" dirty="0">
                <a:solidFill>
                  <a:srgbClr val="333399"/>
                </a:solidFill>
                <a:latin typeface="Times New Roman"/>
                <a:cs typeface="Times New Roman"/>
              </a:rPr>
              <a:t> </a:t>
            </a:r>
            <a:r>
              <a:rPr sz="1400" b="1" spc="-5" dirty="0">
                <a:solidFill>
                  <a:srgbClr val="333399"/>
                </a:solidFill>
                <a:latin typeface="Times New Roman"/>
                <a:cs typeface="Times New Roman"/>
              </a:rPr>
              <a:t>ciliare</a:t>
            </a:r>
            <a:endParaRPr sz="1400">
              <a:latin typeface="Times New Roman"/>
              <a:cs typeface="Times New Roman"/>
            </a:endParaRPr>
          </a:p>
        </p:txBody>
      </p:sp>
      <p:sp>
        <p:nvSpPr>
          <p:cNvPr id="11" name="object 11"/>
          <p:cNvSpPr txBox="1"/>
          <p:nvPr/>
        </p:nvSpPr>
        <p:spPr>
          <a:xfrm>
            <a:off x="7388732" y="5238369"/>
            <a:ext cx="113030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nervus</a:t>
            </a:r>
            <a:r>
              <a:rPr sz="1400" b="1" spc="-70" dirty="0">
                <a:solidFill>
                  <a:srgbClr val="333399"/>
                </a:solidFill>
                <a:latin typeface="Times New Roman"/>
                <a:cs typeface="Times New Roman"/>
              </a:rPr>
              <a:t> </a:t>
            </a:r>
            <a:r>
              <a:rPr sz="1400" b="1" dirty="0">
                <a:solidFill>
                  <a:srgbClr val="333399"/>
                </a:solidFill>
                <a:latin typeface="Times New Roman"/>
                <a:cs typeface="Times New Roman"/>
              </a:rPr>
              <a:t>opticus</a:t>
            </a:r>
            <a:endParaRPr sz="1400">
              <a:latin typeface="Times New Roman"/>
              <a:cs typeface="Times New Roman"/>
            </a:endParaRPr>
          </a:p>
        </p:txBody>
      </p:sp>
      <p:sp>
        <p:nvSpPr>
          <p:cNvPr id="12" name="object 12"/>
          <p:cNvSpPr txBox="1"/>
          <p:nvPr/>
        </p:nvSpPr>
        <p:spPr>
          <a:xfrm>
            <a:off x="3138297" y="4733290"/>
            <a:ext cx="1171575"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lens</a:t>
            </a:r>
            <a:r>
              <a:rPr sz="1400" b="1" spc="-70" dirty="0">
                <a:solidFill>
                  <a:srgbClr val="333399"/>
                </a:solidFill>
                <a:latin typeface="Times New Roman"/>
                <a:cs typeface="Times New Roman"/>
              </a:rPr>
              <a:t> </a:t>
            </a:r>
            <a:r>
              <a:rPr sz="1400" b="1" dirty="0">
                <a:solidFill>
                  <a:srgbClr val="333399"/>
                </a:solidFill>
                <a:latin typeface="Times New Roman"/>
                <a:cs typeface="Times New Roman"/>
              </a:rPr>
              <a:t>crystallina</a:t>
            </a:r>
            <a:endParaRPr sz="1400">
              <a:latin typeface="Times New Roman"/>
              <a:cs typeface="Times New Roman"/>
            </a:endParaRPr>
          </a:p>
        </p:txBody>
      </p:sp>
      <p:sp>
        <p:nvSpPr>
          <p:cNvPr id="13" name="object 13"/>
          <p:cNvSpPr txBox="1"/>
          <p:nvPr/>
        </p:nvSpPr>
        <p:spPr>
          <a:xfrm>
            <a:off x="3643376" y="6102197"/>
            <a:ext cx="119507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zonulae</a:t>
            </a:r>
            <a:r>
              <a:rPr sz="1400" b="1" spc="-80" dirty="0">
                <a:solidFill>
                  <a:srgbClr val="333399"/>
                </a:solidFill>
                <a:latin typeface="Times New Roman"/>
                <a:cs typeface="Times New Roman"/>
              </a:rPr>
              <a:t> </a:t>
            </a:r>
            <a:r>
              <a:rPr sz="1400" b="1" spc="-5" dirty="0">
                <a:solidFill>
                  <a:srgbClr val="333399"/>
                </a:solidFill>
                <a:latin typeface="Times New Roman"/>
                <a:cs typeface="Times New Roman"/>
              </a:rPr>
              <a:t>ciliares</a:t>
            </a:r>
            <a:endParaRPr sz="1400">
              <a:latin typeface="Times New Roman"/>
              <a:cs typeface="Times New Roman"/>
            </a:endParaRPr>
          </a:p>
        </p:txBody>
      </p:sp>
      <p:sp>
        <p:nvSpPr>
          <p:cNvPr id="14" name="object 14"/>
          <p:cNvSpPr txBox="1"/>
          <p:nvPr/>
        </p:nvSpPr>
        <p:spPr>
          <a:xfrm>
            <a:off x="6380479" y="6049772"/>
            <a:ext cx="1186815"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corpus</a:t>
            </a:r>
            <a:r>
              <a:rPr sz="1400" b="1" spc="-60" dirty="0">
                <a:solidFill>
                  <a:srgbClr val="333399"/>
                </a:solidFill>
                <a:latin typeface="Times New Roman"/>
                <a:cs typeface="Times New Roman"/>
              </a:rPr>
              <a:t> </a:t>
            </a:r>
            <a:r>
              <a:rPr sz="1400" b="1" spc="-5" dirty="0">
                <a:solidFill>
                  <a:srgbClr val="333399"/>
                </a:solidFill>
                <a:latin typeface="Times New Roman"/>
                <a:cs typeface="Times New Roman"/>
              </a:rPr>
              <a:t>vitreum</a:t>
            </a:r>
            <a:endParaRPr sz="1400">
              <a:latin typeface="Times New Roman"/>
              <a:cs typeface="Times New Roman"/>
            </a:endParaRPr>
          </a:p>
        </p:txBody>
      </p:sp>
      <p:sp>
        <p:nvSpPr>
          <p:cNvPr id="15" name="object 15"/>
          <p:cNvSpPr txBox="1"/>
          <p:nvPr/>
        </p:nvSpPr>
        <p:spPr>
          <a:xfrm>
            <a:off x="7460360" y="3796665"/>
            <a:ext cx="126746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foveola</a:t>
            </a:r>
            <a:r>
              <a:rPr sz="1400" b="1" spc="-90" dirty="0">
                <a:solidFill>
                  <a:srgbClr val="333399"/>
                </a:solidFill>
                <a:latin typeface="Times New Roman"/>
                <a:cs typeface="Times New Roman"/>
              </a:rPr>
              <a:t> </a:t>
            </a:r>
            <a:r>
              <a:rPr sz="1400" b="1" dirty="0">
                <a:solidFill>
                  <a:srgbClr val="333399"/>
                </a:solidFill>
                <a:latin typeface="Times New Roman"/>
                <a:cs typeface="Times New Roman"/>
              </a:rPr>
              <a:t>centralis</a:t>
            </a:r>
            <a:endParaRPr sz="1400">
              <a:latin typeface="Times New Roman"/>
              <a:cs typeface="Times New Roman"/>
            </a:endParaRPr>
          </a:p>
        </p:txBody>
      </p:sp>
      <p:sp>
        <p:nvSpPr>
          <p:cNvPr id="16" name="object 16"/>
          <p:cNvSpPr txBox="1"/>
          <p:nvPr/>
        </p:nvSpPr>
        <p:spPr>
          <a:xfrm>
            <a:off x="7604886" y="4373117"/>
            <a:ext cx="96139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333399"/>
                </a:solidFill>
                <a:latin typeface="Times New Roman"/>
                <a:cs typeface="Times New Roman"/>
              </a:rPr>
              <a:t>discus</a:t>
            </a:r>
            <a:r>
              <a:rPr sz="1400" b="1" spc="-85" dirty="0">
                <a:solidFill>
                  <a:srgbClr val="333399"/>
                </a:solidFill>
                <a:latin typeface="Times New Roman"/>
                <a:cs typeface="Times New Roman"/>
              </a:rPr>
              <a:t> </a:t>
            </a:r>
            <a:r>
              <a:rPr sz="1400" b="1" dirty="0">
                <a:solidFill>
                  <a:srgbClr val="333399"/>
                </a:solidFill>
                <a:latin typeface="Times New Roman"/>
                <a:cs typeface="Times New Roman"/>
              </a:rPr>
              <a:t>optici</a:t>
            </a:r>
            <a:endParaRPr sz="1400">
              <a:latin typeface="Times New Roman"/>
              <a:cs typeface="Times New Roman"/>
            </a:endParaRPr>
          </a:p>
        </p:txBody>
      </p:sp>
      <p:sp>
        <p:nvSpPr>
          <p:cNvPr id="17" name="object 17"/>
          <p:cNvSpPr txBox="1"/>
          <p:nvPr/>
        </p:nvSpPr>
        <p:spPr>
          <a:xfrm>
            <a:off x="113792" y="2662504"/>
            <a:ext cx="2693035" cy="300355"/>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Times New Roman"/>
                <a:cs typeface="Times New Roman"/>
              </a:rPr>
              <a:t>fényképezőgép </a:t>
            </a:r>
            <a:r>
              <a:rPr sz="1800" dirty="0">
                <a:latin typeface="Times New Roman"/>
                <a:cs typeface="Times New Roman"/>
              </a:rPr>
              <a:t>–</a:t>
            </a:r>
            <a:r>
              <a:rPr sz="1800" spc="-5" dirty="0">
                <a:latin typeface="Times New Roman"/>
                <a:cs typeface="Times New Roman"/>
              </a:rPr>
              <a:t> </a:t>
            </a:r>
            <a:r>
              <a:rPr sz="1800" b="1" spc="-5" dirty="0">
                <a:solidFill>
                  <a:srgbClr val="333399"/>
                </a:solidFill>
                <a:latin typeface="Times New Roman"/>
                <a:cs typeface="Times New Roman"/>
              </a:rPr>
              <a:t>szemgolyó</a:t>
            </a:r>
            <a:endParaRPr sz="1800">
              <a:latin typeface="Times New Roman"/>
              <a:cs typeface="Times New Roman"/>
            </a:endParaRPr>
          </a:p>
        </p:txBody>
      </p:sp>
      <p:sp>
        <p:nvSpPr>
          <p:cNvPr id="18" name="object 18"/>
          <p:cNvSpPr txBox="1"/>
          <p:nvPr/>
        </p:nvSpPr>
        <p:spPr>
          <a:xfrm>
            <a:off x="113792" y="3211829"/>
            <a:ext cx="2717800" cy="3592195"/>
          </a:xfrm>
          <a:prstGeom prst="rect">
            <a:avLst/>
          </a:prstGeom>
        </p:spPr>
        <p:txBody>
          <a:bodyPr vert="horz" wrap="square" lIns="0" tIns="12700" rIns="0" bIns="0" rtlCol="0">
            <a:spAutoFit/>
          </a:bodyPr>
          <a:lstStyle/>
          <a:p>
            <a:pPr marL="12700" marR="10795">
              <a:lnSpc>
                <a:spcPct val="100000"/>
              </a:lnSpc>
              <a:spcBef>
                <a:spcPts val="100"/>
              </a:spcBef>
            </a:pPr>
            <a:r>
              <a:rPr sz="1800" dirty="0">
                <a:latin typeface="Times New Roman"/>
                <a:cs typeface="Times New Roman"/>
              </a:rPr>
              <a:t>fényérzékeny </a:t>
            </a:r>
            <a:r>
              <a:rPr sz="1800" spc="-5" dirty="0">
                <a:latin typeface="Times New Roman"/>
                <a:cs typeface="Times New Roman"/>
              </a:rPr>
              <a:t>lemez </a:t>
            </a:r>
            <a:r>
              <a:rPr sz="1800" dirty="0">
                <a:latin typeface="Times New Roman"/>
                <a:cs typeface="Times New Roman"/>
              </a:rPr>
              <a:t>– </a:t>
            </a:r>
            <a:r>
              <a:rPr sz="1800" dirty="0">
                <a:solidFill>
                  <a:srgbClr val="333399"/>
                </a:solidFill>
                <a:latin typeface="Times New Roman"/>
                <a:cs typeface="Times New Roman"/>
              </a:rPr>
              <a:t>retina  </a:t>
            </a:r>
            <a:r>
              <a:rPr sz="1800" dirty="0">
                <a:latin typeface="Times New Roman"/>
                <a:cs typeface="Times New Roman"/>
              </a:rPr>
              <a:t>fényzáró réteg –</a:t>
            </a:r>
            <a:r>
              <a:rPr sz="1800" spc="-110" dirty="0">
                <a:latin typeface="Times New Roman"/>
                <a:cs typeface="Times New Roman"/>
              </a:rPr>
              <a:t> </a:t>
            </a:r>
            <a:r>
              <a:rPr sz="1800" dirty="0">
                <a:solidFill>
                  <a:srgbClr val="333399"/>
                </a:solidFill>
                <a:latin typeface="Times New Roman"/>
                <a:cs typeface="Times New Roman"/>
              </a:rPr>
              <a:t>pigmenthám  és az érhártya pigmentsejtes  rétege</a:t>
            </a:r>
            <a:endParaRPr sz="1800">
              <a:latin typeface="Times New Roman"/>
              <a:cs typeface="Times New Roman"/>
            </a:endParaRPr>
          </a:p>
          <a:p>
            <a:pPr marL="12700" marR="563880">
              <a:lnSpc>
                <a:spcPct val="100000"/>
              </a:lnSpc>
            </a:pPr>
            <a:r>
              <a:rPr sz="1800" dirty="0">
                <a:latin typeface="Times New Roman"/>
                <a:cs typeface="Times New Roman"/>
              </a:rPr>
              <a:t>váz - ellenálló burok,  </a:t>
            </a:r>
            <a:r>
              <a:rPr sz="1800" dirty="0">
                <a:solidFill>
                  <a:srgbClr val="333399"/>
                </a:solidFill>
                <a:latin typeface="Times New Roman"/>
                <a:cs typeface="Times New Roman"/>
              </a:rPr>
              <a:t>ínhártya (sclera)  </a:t>
            </a:r>
            <a:r>
              <a:rPr sz="1800" dirty="0">
                <a:latin typeface="Times New Roman"/>
                <a:cs typeface="Times New Roman"/>
              </a:rPr>
              <a:t>blende (változtatható  </a:t>
            </a:r>
            <a:r>
              <a:rPr sz="1800" spc="-5" dirty="0">
                <a:latin typeface="Times New Roman"/>
                <a:cs typeface="Times New Roman"/>
              </a:rPr>
              <a:t>átmérőjű </a:t>
            </a:r>
            <a:r>
              <a:rPr sz="1800" dirty="0">
                <a:latin typeface="Times New Roman"/>
                <a:cs typeface="Times New Roman"/>
              </a:rPr>
              <a:t>nyílás amin  </a:t>
            </a:r>
            <a:r>
              <a:rPr sz="1800" spc="-5" dirty="0">
                <a:latin typeface="Times New Roman"/>
                <a:cs typeface="Times New Roman"/>
              </a:rPr>
              <a:t>keresztül </a:t>
            </a:r>
            <a:r>
              <a:rPr sz="1800" dirty="0">
                <a:latin typeface="Times New Roman"/>
                <a:cs typeface="Times New Roman"/>
              </a:rPr>
              <a:t>a fény a</a:t>
            </a:r>
            <a:r>
              <a:rPr sz="1800" spc="-80" dirty="0">
                <a:latin typeface="Times New Roman"/>
                <a:cs typeface="Times New Roman"/>
              </a:rPr>
              <a:t> </a:t>
            </a:r>
            <a:r>
              <a:rPr sz="1800" spc="-5" dirty="0">
                <a:latin typeface="Times New Roman"/>
                <a:cs typeface="Times New Roman"/>
              </a:rPr>
              <a:t>szem  belsejébe </a:t>
            </a:r>
            <a:r>
              <a:rPr sz="1800" dirty="0">
                <a:latin typeface="Times New Roman"/>
                <a:cs typeface="Times New Roman"/>
              </a:rPr>
              <a:t>jut) –</a:t>
            </a:r>
            <a:r>
              <a:rPr sz="1800" spc="-60" dirty="0">
                <a:latin typeface="Times New Roman"/>
                <a:cs typeface="Times New Roman"/>
              </a:rPr>
              <a:t> </a:t>
            </a:r>
            <a:r>
              <a:rPr sz="1800" dirty="0">
                <a:solidFill>
                  <a:srgbClr val="333399"/>
                </a:solidFill>
                <a:latin typeface="Times New Roman"/>
                <a:cs typeface="Times New Roman"/>
              </a:rPr>
              <a:t>pupilla</a:t>
            </a:r>
            <a:endParaRPr sz="1800">
              <a:latin typeface="Times New Roman"/>
              <a:cs typeface="Times New Roman"/>
            </a:endParaRPr>
          </a:p>
          <a:p>
            <a:pPr marL="12700" marR="5080">
              <a:lnSpc>
                <a:spcPct val="100000"/>
              </a:lnSpc>
              <a:spcBef>
                <a:spcPts val="5"/>
              </a:spcBef>
            </a:pPr>
            <a:r>
              <a:rPr sz="1800" dirty="0">
                <a:latin typeface="Times New Roman"/>
                <a:cs typeface="Times New Roman"/>
              </a:rPr>
              <a:t>optika (a külvilág képét</a:t>
            </a:r>
            <a:r>
              <a:rPr sz="1800" spc="-114" dirty="0">
                <a:latin typeface="Times New Roman"/>
                <a:cs typeface="Times New Roman"/>
              </a:rPr>
              <a:t> </a:t>
            </a:r>
            <a:r>
              <a:rPr sz="1800" dirty="0">
                <a:latin typeface="Times New Roman"/>
                <a:cs typeface="Times New Roman"/>
              </a:rPr>
              <a:t>vetíti  a retinára) – </a:t>
            </a:r>
            <a:r>
              <a:rPr sz="1800" dirty="0">
                <a:solidFill>
                  <a:srgbClr val="333399"/>
                </a:solidFill>
                <a:latin typeface="Times New Roman"/>
                <a:cs typeface="Times New Roman"/>
              </a:rPr>
              <a:t>szaruhártya  (cornea) és a</a:t>
            </a:r>
            <a:r>
              <a:rPr sz="1800" spc="-30" dirty="0">
                <a:solidFill>
                  <a:srgbClr val="333399"/>
                </a:solidFill>
                <a:latin typeface="Times New Roman"/>
                <a:cs typeface="Times New Roman"/>
              </a:rPr>
              <a:t> </a:t>
            </a:r>
            <a:r>
              <a:rPr sz="1800" spc="-5" dirty="0">
                <a:solidFill>
                  <a:srgbClr val="333399"/>
                </a:solidFill>
                <a:latin typeface="Times New Roman"/>
                <a:cs typeface="Times New Roman"/>
              </a:rPr>
              <a:t>szemlencse</a:t>
            </a:r>
            <a:endParaRPr sz="180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4876800" y="304850"/>
            <a:ext cx="4343400" cy="4226350"/>
          </a:xfrm>
          <a:prstGeom prst="rect">
            <a:avLst/>
          </a:prstGeom>
          <a:blipFill>
            <a:blip r:embed="rId2" cstate="print"/>
            <a:stretch>
              <a:fillRect/>
            </a:stretch>
          </a:blipFill>
        </p:spPr>
        <p:txBody>
          <a:bodyPr wrap="square" lIns="0" tIns="0" rIns="0" bIns="0" rtlCol="0"/>
          <a:lstStyle/>
          <a:p>
            <a:endParaRPr/>
          </a:p>
        </p:txBody>
      </p:sp>
      <p:sp>
        <p:nvSpPr>
          <p:cNvPr id="2" name="object 2"/>
          <p:cNvSpPr/>
          <p:nvPr/>
        </p:nvSpPr>
        <p:spPr>
          <a:xfrm>
            <a:off x="304800" y="637032"/>
            <a:ext cx="3744467" cy="313639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296411" y="19761"/>
            <a:ext cx="2576830" cy="1007160"/>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568446" y="138429"/>
            <a:ext cx="2007235" cy="574040"/>
          </a:xfrm>
          <a:prstGeom prst="rect">
            <a:avLst/>
          </a:prstGeom>
        </p:spPr>
        <p:txBody>
          <a:bodyPr vert="horz" wrap="square" lIns="0" tIns="12700" rIns="0" bIns="0" rtlCol="0">
            <a:spAutoFit/>
          </a:bodyPr>
          <a:lstStyle/>
          <a:p>
            <a:pPr marL="12700">
              <a:lnSpc>
                <a:spcPct val="100000"/>
              </a:lnSpc>
              <a:spcBef>
                <a:spcPts val="100"/>
              </a:spcBef>
            </a:pPr>
            <a:r>
              <a:rPr dirty="0"/>
              <a:t>Látópálya</a:t>
            </a:r>
          </a:p>
        </p:txBody>
      </p:sp>
      <p:sp>
        <p:nvSpPr>
          <p:cNvPr id="5" name="object 5"/>
          <p:cNvSpPr/>
          <p:nvPr/>
        </p:nvSpPr>
        <p:spPr>
          <a:xfrm>
            <a:off x="685800" y="4005829"/>
            <a:ext cx="4047392" cy="2818643"/>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629400" y="4572000"/>
            <a:ext cx="2240915" cy="1946275"/>
          </a:xfrm>
          <a:prstGeom prst="rect">
            <a:avLst/>
          </a:prstGeom>
        </p:spPr>
        <p:txBody>
          <a:bodyPr vert="horz" wrap="square" lIns="0" tIns="12700" rIns="0" bIns="0" rtlCol="0">
            <a:spAutoFit/>
          </a:bodyPr>
          <a:lstStyle/>
          <a:p>
            <a:pPr marL="240665" indent="-228600">
              <a:lnSpc>
                <a:spcPct val="100000"/>
              </a:lnSpc>
              <a:spcBef>
                <a:spcPts val="100"/>
              </a:spcBef>
              <a:buAutoNum type="arabicPeriod"/>
              <a:tabLst>
                <a:tab pos="241300" algn="l"/>
              </a:tabLst>
            </a:pPr>
            <a:r>
              <a:rPr sz="1800" b="1" spc="-5" dirty="0">
                <a:solidFill>
                  <a:srgbClr val="333399"/>
                </a:solidFill>
                <a:latin typeface="Times New Roman"/>
                <a:cs typeface="Times New Roman"/>
              </a:rPr>
              <a:t>Nervus</a:t>
            </a:r>
            <a:r>
              <a:rPr sz="1800" b="1" spc="-15" dirty="0">
                <a:solidFill>
                  <a:srgbClr val="333399"/>
                </a:solidFill>
                <a:latin typeface="Times New Roman"/>
                <a:cs typeface="Times New Roman"/>
              </a:rPr>
              <a:t> </a:t>
            </a:r>
            <a:r>
              <a:rPr sz="1800" b="1" spc="-5" dirty="0">
                <a:solidFill>
                  <a:srgbClr val="333399"/>
                </a:solidFill>
                <a:latin typeface="Times New Roman"/>
                <a:cs typeface="Times New Roman"/>
              </a:rPr>
              <a:t>opticus</a:t>
            </a:r>
            <a:endParaRPr sz="1800" dirty="0">
              <a:latin typeface="Times New Roman"/>
              <a:cs typeface="Times New Roman"/>
            </a:endParaRPr>
          </a:p>
          <a:p>
            <a:pPr marL="240665" indent="-228600">
              <a:lnSpc>
                <a:spcPct val="100000"/>
              </a:lnSpc>
              <a:buAutoNum type="arabicPeriod"/>
              <a:tabLst>
                <a:tab pos="241300" algn="l"/>
              </a:tabLst>
            </a:pPr>
            <a:r>
              <a:rPr sz="1800" b="1" spc="-5" dirty="0">
                <a:solidFill>
                  <a:srgbClr val="333399"/>
                </a:solidFill>
                <a:latin typeface="Times New Roman"/>
                <a:cs typeface="Times New Roman"/>
              </a:rPr>
              <a:t>Chiasma</a:t>
            </a:r>
            <a:r>
              <a:rPr sz="1800" b="1" spc="-10" dirty="0">
                <a:solidFill>
                  <a:srgbClr val="333399"/>
                </a:solidFill>
                <a:latin typeface="Times New Roman"/>
                <a:cs typeface="Times New Roman"/>
              </a:rPr>
              <a:t> </a:t>
            </a:r>
            <a:r>
              <a:rPr sz="1800" b="1" spc="-5" dirty="0">
                <a:solidFill>
                  <a:srgbClr val="333399"/>
                </a:solidFill>
                <a:latin typeface="Times New Roman"/>
                <a:cs typeface="Times New Roman"/>
              </a:rPr>
              <a:t>opticum</a:t>
            </a:r>
            <a:endParaRPr sz="1800" dirty="0">
              <a:latin typeface="Times New Roman"/>
              <a:cs typeface="Times New Roman"/>
            </a:endParaRPr>
          </a:p>
          <a:p>
            <a:pPr marL="236220" indent="-224154">
              <a:lnSpc>
                <a:spcPct val="100000"/>
              </a:lnSpc>
              <a:buAutoNum type="arabicPeriod"/>
              <a:tabLst>
                <a:tab pos="236854" algn="l"/>
              </a:tabLst>
            </a:pPr>
            <a:r>
              <a:rPr sz="1800" b="1" spc="-20" dirty="0">
                <a:solidFill>
                  <a:srgbClr val="333399"/>
                </a:solidFill>
                <a:latin typeface="Times New Roman"/>
                <a:cs typeface="Times New Roman"/>
              </a:rPr>
              <a:t>Tractus </a:t>
            </a:r>
            <a:r>
              <a:rPr sz="1800" b="1" spc="-5" dirty="0">
                <a:solidFill>
                  <a:srgbClr val="333399"/>
                </a:solidFill>
                <a:latin typeface="Times New Roman"/>
                <a:cs typeface="Times New Roman"/>
              </a:rPr>
              <a:t>opticus</a:t>
            </a:r>
            <a:endParaRPr sz="1800" dirty="0">
              <a:latin typeface="Times New Roman"/>
              <a:cs typeface="Times New Roman"/>
            </a:endParaRPr>
          </a:p>
          <a:p>
            <a:pPr marL="240665" indent="-228600">
              <a:lnSpc>
                <a:spcPct val="100000"/>
              </a:lnSpc>
              <a:buAutoNum type="arabicPeriod"/>
              <a:tabLst>
                <a:tab pos="241300" algn="l"/>
              </a:tabLst>
            </a:pPr>
            <a:r>
              <a:rPr sz="1800" b="1" spc="-5" dirty="0">
                <a:solidFill>
                  <a:srgbClr val="333399"/>
                </a:solidFill>
                <a:latin typeface="Times New Roman"/>
                <a:cs typeface="Times New Roman"/>
              </a:rPr>
              <a:t>Corpus</a:t>
            </a:r>
            <a:r>
              <a:rPr sz="1800" b="1" spc="-65" dirty="0">
                <a:solidFill>
                  <a:srgbClr val="333399"/>
                </a:solidFill>
                <a:latin typeface="Times New Roman"/>
                <a:cs typeface="Times New Roman"/>
              </a:rPr>
              <a:t> </a:t>
            </a:r>
            <a:r>
              <a:rPr sz="1800" b="1" dirty="0">
                <a:solidFill>
                  <a:srgbClr val="333399"/>
                </a:solidFill>
                <a:latin typeface="Times New Roman"/>
                <a:cs typeface="Times New Roman"/>
              </a:rPr>
              <a:t>geniculatum</a:t>
            </a:r>
            <a:endParaRPr sz="1800" dirty="0">
              <a:latin typeface="Times New Roman"/>
              <a:cs typeface="Times New Roman"/>
            </a:endParaRPr>
          </a:p>
          <a:p>
            <a:pPr marL="12700">
              <a:lnSpc>
                <a:spcPct val="100000"/>
              </a:lnSpc>
            </a:pPr>
            <a:r>
              <a:rPr sz="1800" b="1" dirty="0">
                <a:solidFill>
                  <a:srgbClr val="333399"/>
                </a:solidFill>
                <a:latin typeface="Times New Roman"/>
                <a:cs typeface="Times New Roman"/>
              </a:rPr>
              <a:t>laterale</a:t>
            </a:r>
            <a:endParaRPr sz="1800" dirty="0">
              <a:latin typeface="Times New Roman"/>
              <a:cs typeface="Times New Roman"/>
            </a:endParaRPr>
          </a:p>
          <a:p>
            <a:pPr marL="240665" indent="-228600">
              <a:lnSpc>
                <a:spcPct val="100000"/>
              </a:lnSpc>
              <a:buAutoNum type="arabicPeriod" startAt="5"/>
              <a:tabLst>
                <a:tab pos="241300" algn="l"/>
              </a:tabLst>
            </a:pPr>
            <a:r>
              <a:rPr sz="1800" b="1" spc="-5" dirty="0">
                <a:solidFill>
                  <a:srgbClr val="333399"/>
                </a:solidFill>
                <a:latin typeface="Times New Roman"/>
                <a:cs typeface="Times New Roman"/>
              </a:rPr>
              <a:t>Radiatio</a:t>
            </a:r>
            <a:r>
              <a:rPr sz="1800" b="1" spc="-20" dirty="0">
                <a:solidFill>
                  <a:srgbClr val="333399"/>
                </a:solidFill>
                <a:latin typeface="Times New Roman"/>
                <a:cs typeface="Times New Roman"/>
              </a:rPr>
              <a:t> </a:t>
            </a:r>
            <a:r>
              <a:rPr sz="1800" b="1" dirty="0">
                <a:solidFill>
                  <a:srgbClr val="333399"/>
                </a:solidFill>
                <a:latin typeface="Times New Roman"/>
                <a:cs typeface="Times New Roman"/>
              </a:rPr>
              <a:t>optica</a:t>
            </a:r>
            <a:endParaRPr sz="1800" dirty="0">
              <a:latin typeface="Times New Roman"/>
              <a:cs typeface="Times New Roman"/>
            </a:endParaRPr>
          </a:p>
          <a:p>
            <a:pPr marL="240665" indent="-228600">
              <a:lnSpc>
                <a:spcPct val="100000"/>
              </a:lnSpc>
              <a:buAutoNum type="arabicPeriod" startAt="5"/>
              <a:tabLst>
                <a:tab pos="241300" algn="l"/>
              </a:tabLst>
            </a:pPr>
            <a:r>
              <a:rPr sz="1800" b="1" spc="-5" dirty="0">
                <a:solidFill>
                  <a:srgbClr val="333399"/>
                </a:solidFill>
                <a:latin typeface="Times New Roman"/>
                <a:cs typeface="Times New Roman"/>
              </a:rPr>
              <a:t>Látókéreg</a:t>
            </a:r>
            <a:endParaRPr sz="1800" dirty="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51124" y="132431"/>
            <a:ext cx="3632724" cy="349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737866" y="0"/>
            <a:ext cx="3669029" cy="574040"/>
          </a:xfrm>
          <a:prstGeom prst="rect">
            <a:avLst/>
          </a:prstGeom>
        </p:spPr>
        <p:txBody>
          <a:bodyPr vert="horz" wrap="square" lIns="0" tIns="12700" rIns="0" bIns="0" rtlCol="0">
            <a:spAutoFit/>
          </a:bodyPr>
          <a:lstStyle/>
          <a:p>
            <a:pPr marL="12700">
              <a:lnSpc>
                <a:spcPct val="100000"/>
              </a:lnSpc>
              <a:spcBef>
                <a:spcPts val="100"/>
              </a:spcBef>
            </a:pPr>
            <a:r>
              <a:rPr dirty="0"/>
              <a:t>Járulékos</a:t>
            </a:r>
            <a:r>
              <a:rPr spc="-90" dirty="0"/>
              <a:t> </a:t>
            </a:r>
            <a:r>
              <a:rPr spc="-5" dirty="0"/>
              <a:t>szervek:</a:t>
            </a:r>
          </a:p>
        </p:txBody>
      </p:sp>
      <p:sp>
        <p:nvSpPr>
          <p:cNvPr id="4" name="object 4"/>
          <p:cNvSpPr/>
          <p:nvPr/>
        </p:nvSpPr>
        <p:spPr>
          <a:xfrm>
            <a:off x="1519427" y="402285"/>
            <a:ext cx="6132322" cy="10071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9412" y="1107946"/>
            <a:ext cx="8046720" cy="5705856"/>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5947028" y="4826584"/>
            <a:ext cx="2668905" cy="712470"/>
          </a:xfrm>
          <a:prstGeom prst="rect">
            <a:avLst/>
          </a:prstGeom>
        </p:spPr>
        <p:txBody>
          <a:bodyPr vert="horz" wrap="square" lIns="0" tIns="12700" rIns="0" bIns="0" rtlCol="0">
            <a:spAutoFit/>
          </a:bodyPr>
          <a:lstStyle/>
          <a:p>
            <a:pPr marL="804545">
              <a:lnSpc>
                <a:spcPct val="100000"/>
              </a:lnSpc>
              <a:spcBef>
                <a:spcPts val="100"/>
              </a:spcBef>
            </a:pPr>
            <a:r>
              <a:rPr sz="1200" spc="-5" dirty="0">
                <a:solidFill>
                  <a:srgbClr val="333399"/>
                </a:solidFill>
                <a:latin typeface="Times New Roman"/>
                <a:cs typeface="Times New Roman"/>
              </a:rPr>
              <a:t>musculus rectus </a:t>
            </a:r>
            <a:r>
              <a:rPr sz="1200" dirty="0">
                <a:solidFill>
                  <a:srgbClr val="333399"/>
                </a:solidFill>
                <a:latin typeface="Times New Roman"/>
                <a:cs typeface="Times New Roman"/>
              </a:rPr>
              <a:t>bulbi</a:t>
            </a:r>
            <a:r>
              <a:rPr sz="1200" spc="10" dirty="0">
                <a:solidFill>
                  <a:srgbClr val="333399"/>
                </a:solidFill>
                <a:latin typeface="Times New Roman"/>
                <a:cs typeface="Times New Roman"/>
              </a:rPr>
              <a:t> </a:t>
            </a:r>
            <a:r>
              <a:rPr sz="1200" spc="-5" dirty="0">
                <a:solidFill>
                  <a:srgbClr val="333399"/>
                </a:solidFill>
                <a:latin typeface="Times New Roman"/>
                <a:cs typeface="Times New Roman"/>
              </a:rPr>
              <a:t>lateralis</a:t>
            </a:r>
            <a:endParaRPr sz="1200">
              <a:latin typeface="Times New Roman"/>
              <a:cs typeface="Times New Roman"/>
            </a:endParaRPr>
          </a:p>
          <a:p>
            <a:pPr>
              <a:lnSpc>
                <a:spcPct val="100000"/>
              </a:lnSpc>
            </a:pPr>
            <a:endParaRPr sz="1300">
              <a:latin typeface="Times New Roman"/>
              <a:cs typeface="Times New Roman"/>
            </a:endParaRPr>
          </a:p>
          <a:p>
            <a:pPr marL="12700">
              <a:lnSpc>
                <a:spcPct val="100000"/>
              </a:lnSpc>
              <a:spcBef>
                <a:spcPts val="1030"/>
              </a:spcBef>
            </a:pPr>
            <a:r>
              <a:rPr sz="1200" dirty="0">
                <a:solidFill>
                  <a:srgbClr val="333399"/>
                </a:solidFill>
                <a:latin typeface="Times New Roman"/>
                <a:cs typeface="Times New Roman"/>
              </a:rPr>
              <a:t>musculus </a:t>
            </a:r>
            <a:r>
              <a:rPr sz="1200" spc="-5" dirty="0">
                <a:solidFill>
                  <a:srgbClr val="333399"/>
                </a:solidFill>
                <a:latin typeface="Times New Roman"/>
                <a:cs typeface="Times New Roman"/>
              </a:rPr>
              <a:t>rectus </a:t>
            </a:r>
            <a:r>
              <a:rPr sz="1200" dirty="0">
                <a:solidFill>
                  <a:srgbClr val="333399"/>
                </a:solidFill>
                <a:latin typeface="Times New Roman"/>
                <a:cs typeface="Times New Roman"/>
              </a:rPr>
              <a:t>bulbi</a:t>
            </a:r>
            <a:r>
              <a:rPr sz="1200" spc="20" dirty="0">
                <a:solidFill>
                  <a:srgbClr val="333399"/>
                </a:solidFill>
                <a:latin typeface="Times New Roman"/>
                <a:cs typeface="Times New Roman"/>
              </a:rPr>
              <a:t> </a:t>
            </a:r>
            <a:r>
              <a:rPr sz="1200" spc="-5" dirty="0">
                <a:solidFill>
                  <a:srgbClr val="333399"/>
                </a:solidFill>
                <a:latin typeface="Times New Roman"/>
                <a:cs typeface="Times New Roman"/>
              </a:rPr>
              <a:t>inferior</a:t>
            </a:r>
            <a:endParaRPr sz="1200">
              <a:latin typeface="Times New Roman"/>
              <a:cs typeface="Times New Roman"/>
            </a:endParaRPr>
          </a:p>
        </p:txBody>
      </p:sp>
      <p:sp>
        <p:nvSpPr>
          <p:cNvPr id="7" name="object 7"/>
          <p:cNvSpPr txBox="1"/>
          <p:nvPr/>
        </p:nvSpPr>
        <p:spPr>
          <a:xfrm>
            <a:off x="1791080" y="520395"/>
            <a:ext cx="5561330" cy="120142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333399"/>
                </a:solidFill>
                <a:latin typeface="Times New Roman"/>
                <a:cs typeface="Times New Roman"/>
              </a:rPr>
              <a:t>1. </a:t>
            </a:r>
            <a:r>
              <a:rPr sz="3600" b="1" spc="-5" dirty="0">
                <a:solidFill>
                  <a:srgbClr val="333399"/>
                </a:solidFill>
                <a:latin typeface="Times New Roman"/>
                <a:cs typeface="Times New Roman"/>
              </a:rPr>
              <a:t>külső szemmozgató</a:t>
            </a:r>
            <a:r>
              <a:rPr sz="3600" b="1" spc="-75" dirty="0">
                <a:solidFill>
                  <a:srgbClr val="333399"/>
                </a:solidFill>
                <a:latin typeface="Times New Roman"/>
                <a:cs typeface="Times New Roman"/>
              </a:rPr>
              <a:t> </a:t>
            </a:r>
            <a:r>
              <a:rPr sz="3600" b="1" dirty="0">
                <a:solidFill>
                  <a:srgbClr val="333399"/>
                </a:solidFill>
                <a:latin typeface="Times New Roman"/>
                <a:cs typeface="Times New Roman"/>
              </a:rPr>
              <a:t>izmok</a:t>
            </a:r>
            <a:endParaRPr sz="3600">
              <a:latin typeface="Times New Roman"/>
              <a:cs typeface="Times New Roman"/>
            </a:endParaRPr>
          </a:p>
          <a:p>
            <a:pPr marL="869315">
              <a:lnSpc>
                <a:spcPts val="1370"/>
              </a:lnSpc>
              <a:spcBef>
                <a:spcPts val="2195"/>
              </a:spcBef>
            </a:pPr>
            <a:r>
              <a:rPr sz="1200" dirty="0">
                <a:solidFill>
                  <a:srgbClr val="3B8B92"/>
                </a:solidFill>
                <a:latin typeface="Times New Roman"/>
                <a:cs typeface="Times New Roman"/>
              </a:rPr>
              <a:t>musculus </a:t>
            </a:r>
            <a:r>
              <a:rPr sz="1200" spc="-5" dirty="0">
                <a:solidFill>
                  <a:srgbClr val="3B8B92"/>
                </a:solidFill>
                <a:latin typeface="Times New Roman"/>
                <a:cs typeface="Times New Roman"/>
              </a:rPr>
              <a:t>obliguus </a:t>
            </a:r>
            <a:r>
              <a:rPr sz="1200" dirty="0">
                <a:solidFill>
                  <a:srgbClr val="3B8B92"/>
                </a:solidFill>
                <a:latin typeface="Times New Roman"/>
                <a:cs typeface="Times New Roman"/>
              </a:rPr>
              <a:t>bulbi</a:t>
            </a:r>
            <a:r>
              <a:rPr sz="1200" spc="15" dirty="0">
                <a:solidFill>
                  <a:srgbClr val="3B8B92"/>
                </a:solidFill>
                <a:latin typeface="Times New Roman"/>
                <a:cs typeface="Times New Roman"/>
              </a:rPr>
              <a:t> </a:t>
            </a:r>
            <a:r>
              <a:rPr sz="1200" spc="-5" dirty="0">
                <a:solidFill>
                  <a:srgbClr val="3B8B92"/>
                </a:solidFill>
                <a:latin typeface="Times New Roman"/>
                <a:cs typeface="Times New Roman"/>
              </a:rPr>
              <a:t>superior</a:t>
            </a:r>
            <a:endParaRPr sz="1200">
              <a:latin typeface="Times New Roman"/>
              <a:cs typeface="Times New Roman"/>
            </a:endParaRPr>
          </a:p>
          <a:p>
            <a:pPr marL="2728595">
              <a:lnSpc>
                <a:spcPts val="1370"/>
              </a:lnSpc>
            </a:pPr>
            <a:r>
              <a:rPr sz="1200" dirty="0">
                <a:solidFill>
                  <a:srgbClr val="333399"/>
                </a:solidFill>
                <a:latin typeface="Times New Roman"/>
                <a:cs typeface="Times New Roman"/>
              </a:rPr>
              <a:t>musculus </a:t>
            </a:r>
            <a:r>
              <a:rPr sz="1200" spc="-5" dirty="0">
                <a:solidFill>
                  <a:srgbClr val="333399"/>
                </a:solidFill>
                <a:latin typeface="Times New Roman"/>
                <a:cs typeface="Times New Roman"/>
              </a:rPr>
              <a:t>rectus </a:t>
            </a:r>
            <a:r>
              <a:rPr sz="1200" dirty="0">
                <a:solidFill>
                  <a:srgbClr val="333399"/>
                </a:solidFill>
                <a:latin typeface="Times New Roman"/>
                <a:cs typeface="Times New Roman"/>
              </a:rPr>
              <a:t>bulbi</a:t>
            </a:r>
            <a:r>
              <a:rPr sz="1200" spc="20" dirty="0">
                <a:solidFill>
                  <a:srgbClr val="333399"/>
                </a:solidFill>
                <a:latin typeface="Times New Roman"/>
                <a:cs typeface="Times New Roman"/>
              </a:rPr>
              <a:t> </a:t>
            </a:r>
            <a:r>
              <a:rPr sz="1200" spc="-5" dirty="0">
                <a:solidFill>
                  <a:srgbClr val="333399"/>
                </a:solidFill>
                <a:latin typeface="Times New Roman"/>
                <a:cs typeface="Times New Roman"/>
              </a:rPr>
              <a:t>superior</a:t>
            </a:r>
            <a:endParaRPr sz="1200">
              <a:latin typeface="Times New Roman"/>
              <a:cs typeface="Times New Roman"/>
            </a:endParaRPr>
          </a:p>
        </p:txBody>
      </p:sp>
      <p:sp>
        <p:nvSpPr>
          <p:cNvPr id="8" name="object 8"/>
          <p:cNvSpPr txBox="1"/>
          <p:nvPr/>
        </p:nvSpPr>
        <p:spPr>
          <a:xfrm>
            <a:off x="5083302" y="5947664"/>
            <a:ext cx="2012314"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8B92"/>
                </a:solidFill>
                <a:latin typeface="Times New Roman"/>
                <a:cs typeface="Times New Roman"/>
              </a:rPr>
              <a:t>musculus </a:t>
            </a:r>
            <a:r>
              <a:rPr sz="1200" spc="-5" dirty="0">
                <a:solidFill>
                  <a:srgbClr val="3B8B92"/>
                </a:solidFill>
                <a:latin typeface="Times New Roman"/>
                <a:cs typeface="Times New Roman"/>
              </a:rPr>
              <a:t>obliguus </a:t>
            </a:r>
            <a:r>
              <a:rPr sz="1200" dirty="0">
                <a:solidFill>
                  <a:srgbClr val="3B8B92"/>
                </a:solidFill>
                <a:latin typeface="Times New Roman"/>
                <a:cs typeface="Times New Roman"/>
              </a:rPr>
              <a:t>bulbi</a:t>
            </a:r>
            <a:r>
              <a:rPr sz="1200" spc="-20" dirty="0">
                <a:solidFill>
                  <a:srgbClr val="3B8B92"/>
                </a:solidFill>
                <a:latin typeface="Times New Roman"/>
                <a:cs typeface="Times New Roman"/>
              </a:rPr>
              <a:t> </a:t>
            </a:r>
            <a:r>
              <a:rPr sz="1200" spc="-5" dirty="0">
                <a:solidFill>
                  <a:srgbClr val="3B8B92"/>
                </a:solidFill>
                <a:latin typeface="Times New Roman"/>
                <a:cs typeface="Times New Roman"/>
              </a:rPr>
              <a:t>inferior</a:t>
            </a:r>
            <a:endParaRPr sz="1200">
              <a:latin typeface="Times New Roman"/>
              <a:cs typeface="Times New Roman"/>
            </a:endParaRPr>
          </a:p>
        </p:txBody>
      </p:sp>
      <p:sp>
        <p:nvSpPr>
          <p:cNvPr id="9" name="object 9"/>
          <p:cNvSpPr txBox="1"/>
          <p:nvPr/>
        </p:nvSpPr>
        <p:spPr>
          <a:xfrm>
            <a:off x="6565772" y="2030425"/>
            <a:ext cx="2361565" cy="631190"/>
          </a:xfrm>
          <a:prstGeom prst="rect">
            <a:avLst/>
          </a:prstGeom>
        </p:spPr>
        <p:txBody>
          <a:bodyPr vert="horz" wrap="square" lIns="0" tIns="12700" rIns="0" bIns="0" rtlCol="0">
            <a:spAutoFit/>
          </a:bodyPr>
          <a:lstStyle/>
          <a:p>
            <a:pPr algn="ctr">
              <a:lnSpc>
                <a:spcPct val="100000"/>
              </a:lnSpc>
              <a:spcBef>
                <a:spcPts val="100"/>
              </a:spcBef>
            </a:pPr>
            <a:r>
              <a:rPr sz="1200" spc="-5" dirty="0">
                <a:solidFill>
                  <a:srgbClr val="6F2F9F"/>
                </a:solidFill>
                <a:latin typeface="Times New Roman"/>
                <a:cs typeface="Times New Roman"/>
              </a:rPr>
              <a:t>musculus levator palpebrae</a:t>
            </a:r>
            <a:r>
              <a:rPr sz="1200" spc="75" dirty="0">
                <a:solidFill>
                  <a:srgbClr val="6F2F9F"/>
                </a:solidFill>
                <a:latin typeface="Times New Roman"/>
                <a:cs typeface="Times New Roman"/>
              </a:rPr>
              <a:t> </a:t>
            </a:r>
            <a:r>
              <a:rPr sz="1200" spc="-5" dirty="0">
                <a:solidFill>
                  <a:srgbClr val="6F2F9F"/>
                </a:solidFill>
                <a:latin typeface="Times New Roman"/>
                <a:cs typeface="Times New Roman"/>
              </a:rPr>
              <a:t>superiores</a:t>
            </a:r>
            <a:endParaRPr sz="1200">
              <a:latin typeface="Times New Roman"/>
              <a:cs typeface="Times New Roman"/>
            </a:endParaRPr>
          </a:p>
          <a:p>
            <a:pPr algn="ctr">
              <a:lnSpc>
                <a:spcPct val="100000"/>
              </a:lnSpc>
              <a:spcBef>
                <a:spcPts val="5"/>
              </a:spcBef>
            </a:pPr>
            <a:r>
              <a:rPr sz="1200" spc="-5" dirty="0">
                <a:solidFill>
                  <a:srgbClr val="6F2F9F"/>
                </a:solidFill>
                <a:latin typeface="Times New Roman"/>
                <a:cs typeface="Times New Roman"/>
              </a:rPr>
              <a:t>(szemhéjemelő</a:t>
            </a:r>
            <a:r>
              <a:rPr sz="1200" spc="30" dirty="0">
                <a:solidFill>
                  <a:srgbClr val="6F2F9F"/>
                </a:solidFill>
                <a:latin typeface="Times New Roman"/>
                <a:cs typeface="Times New Roman"/>
              </a:rPr>
              <a:t> </a:t>
            </a:r>
            <a:r>
              <a:rPr sz="1200" dirty="0">
                <a:solidFill>
                  <a:srgbClr val="6F2F9F"/>
                </a:solidFill>
                <a:latin typeface="Times New Roman"/>
                <a:cs typeface="Times New Roman"/>
              </a:rPr>
              <a:t>izom)</a:t>
            </a:r>
            <a:endParaRPr sz="1200">
              <a:latin typeface="Times New Roman"/>
              <a:cs typeface="Times New Roman"/>
            </a:endParaRPr>
          </a:p>
          <a:p>
            <a:pPr marR="326390" algn="ctr">
              <a:lnSpc>
                <a:spcPct val="100000"/>
              </a:lnSpc>
              <a:spcBef>
                <a:spcPts val="440"/>
              </a:spcBef>
            </a:pPr>
            <a:r>
              <a:rPr sz="1200" dirty="0">
                <a:solidFill>
                  <a:srgbClr val="333399"/>
                </a:solidFill>
                <a:latin typeface="Times New Roman"/>
                <a:cs typeface="Times New Roman"/>
              </a:rPr>
              <a:t>musculus </a:t>
            </a:r>
            <a:r>
              <a:rPr sz="1200" spc="-5" dirty="0">
                <a:solidFill>
                  <a:srgbClr val="333399"/>
                </a:solidFill>
                <a:latin typeface="Times New Roman"/>
                <a:cs typeface="Times New Roman"/>
              </a:rPr>
              <a:t>rectus </a:t>
            </a:r>
            <a:r>
              <a:rPr sz="1200" dirty="0">
                <a:solidFill>
                  <a:srgbClr val="333399"/>
                </a:solidFill>
                <a:latin typeface="Times New Roman"/>
                <a:cs typeface="Times New Roman"/>
              </a:rPr>
              <a:t>bulbi</a:t>
            </a:r>
            <a:r>
              <a:rPr sz="1200" spc="-5" dirty="0">
                <a:solidFill>
                  <a:srgbClr val="333399"/>
                </a:solidFill>
                <a:latin typeface="Times New Roman"/>
                <a:cs typeface="Times New Roman"/>
              </a:rPr>
              <a:t> medialis</a:t>
            </a:r>
            <a:endParaRPr sz="1200">
              <a:latin typeface="Times New Roman"/>
              <a:cs typeface="Times New Roman"/>
            </a:endParaRPr>
          </a:p>
        </p:txBody>
      </p:sp>
      <p:sp>
        <p:nvSpPr>
          <p:cNvPr id="10" name="object 10"/>
          <p:cNvSpPr txBox="1"/>
          <p:nvPr/>
        </p:nvSpPr>
        <p:spPr>
          <a:xfrm>
            <a:off x="4003675" y="6551777"/>
            <a:ext cx="39255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Szemmozgató izmok: </a:t>
            </a:r>
            <a:r>
              <a:rPr sz="1800" dirty="0">
                <a:solidFill>
                  <a:srgbClr val="333399"/>
                </a:solidFill>
                <a:latin typeface="Times New Roman"/>
                <a:cs typeface="Times New Roman"/>
              </a:rPr>
              <a:t>4 egyenes </a:t>
            </a:r>
            <a:r>
              <a:rPr sz="1800" dirty="0">
                <a:latin typeface="Times New Roman"/>
                <a:cs typeface="Times New Roman"/>
              </a:rPr>
              <a:t>és </a:t>
            </a:r>
            <a:r>
              <a:rPr sz="1800" dirty="0">
                <a:solidFill>
                  <a:srgbClr val="3B8B92"/>
                </a:solidFill>
                <a:latin typeface="Times New Roman"/>
                <a:cs typeface="Times New Roman"/>
              </a:rPr>
              <a:t>2</a:t>
            </a:r>
            <a:r>
              <a:rPr sz="1800" spc="-45" dirty="0">
                <a:solidFill>
                  <a:srgbClr val="3B8B92"/>
                </a:solidFill>
                <a:latin typeface="Times New Roman"/>
                <a:cs typeface="Times New Roman"/>
              </a:rPr>
              <a:t> </a:t>
            </a:r>
            <a:r>
              <a:rPr sz="1800" dirty="0">
                <a:solidFill>
                  <a:srgbClr val="3B8B92"/>
                </a:solidFill>
                <a:latin typeface="Times New Roman"/>
                <a:cs typeface="Times New Roman"/>
              </a:rPr>
              <a:t>ferde</a:t>
            </a:r>
            <a:endParaRPr sz="1800">
              <a:latin typeface="Times New Roman"/>
              <a:cs typeface="Times New Roman"/>
            </a:endParaRPr>
          </a:p>
        </p:txBody>
      </p:sp>
      <p:sp>
        <p:nvSpPr>
          <p:cNvPr id="11" name="object 11"/>
          <p:cNvSpPr txBox="1"/>
          <p:nvPr/>
        </p:nvSpPr>
        <p:spPr>
          <a:xfrm>
            <a:off x="834644" y="2465958"/>
            <a:ext cx="1037590"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Times New Roman"/>
                <a:cs typeface="Times New Roman"/>
              </a:rPr>
              <a:t>Felső</a:t>
            </a:r>
            <a:r>
              <a:rPr sz="1400" spc="-65" dirty="0">
                <a:latin typeface="Times New Roman"/>
                <a:cs typeface="Times New Roman"/>
              </a:rPr>
              <a:t> </a:t>
            </a:r>
            <a:r>
              <a:rPr sz="1400" spc="-5" dirty="0">
                <a:latin typeface="Times New Roman"/>
                <a:cs typeface="Times New Roman"/>
              </a:rPr>
              <a:t>szemhéj</a:t>
            </a:r>
            <a:endParaRPr sz="1400">
              <a:latin typeface="Times New Roman"/>
              <a:cs typeface="Times New Roman"/>
            </a:endParaRPr>
          </a:p>
        </p:txBody>
      </p:sp>
      <p:sp>
        <p:nvSpPr>
          <p:cNvPr id="12" name="object 12"/>
          <p:cNvSpPr txBox="1"/>
          <p:nvPr/>
        </p:nvSpPr>
        <p:spPr>
          <a:xfrm>
            <a:off x="1109268" y="5778195"/>
            <a:ext cx="82804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Kötőhártya</a:t>
            </a:r>
            <a:endParaRPr sz="1400">
              <a:latin typeface="Times New Roman"/>
              <a:cs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0544" y="1127150"/>
            <a:ext cx="5908989" cy="525536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51124" y="132431"/>
            <a:ext cx="3632724" cy="34999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37866" y="0"/>
            <a:ext cx="3669029" cy="574040"/>
          </a:xfrm>
          <a:prstGeom prst="rect">
            <a:avLst/>
          </a:prstGeom>
        </p:spPr>
        <p:txBody>
          <a:bodyPr vert="horz" wrap="square" lIns="0" tIns="12700" rIns="0" bIns="0" rtlCol="0">
            <a:spAutoFit/>
          </a:bodyPr>
          <a:lstStyle/>
          <a:p>
            <a:pPr marL="12700">
              <a:lnSpc>
                <a:spcPct val="100000"/>
              </a:lnSpc>
              <a:spcBef>
                <a:spcPts val="100"/>
              </a:spcBef>
            </a:pPr>
            <a:r>
              <a:rPr dirty="0"/>
              <a:t>Járulékos</a:t>
            </a:r>
            <a:r>
              <a:rPr spc="-90" dirty="0"/>
              <a:t> </a:t>
            </a:r>
            <a:r>
              <a:rPr spc="-5" dirty="0"/>
              <a:t>szervek:</a:t>
            </a:r>
          </a:p>
        </p:txBody>
      </p:sp>
      <p:sp>
        <p:nvSpPr>
          <p:cNvPr id="5" name="object 5"/>
          <p:cNvSpPr/>
          <p:nvPr/>
        </p:nvSpPr>
        <p:spPr>
          <a:xfrm>
            <a:off x="2991611" y="402285"/>
            <a:ext cx="3186430" cy="100716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263646" y="520395"/>
            <a:ext cx="2616200"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333399"/>
                </a:solidFill>
                <a:latin typeface="Times New Roman"/>
                <a:cs typeface="Times New Roman"/>
              </a:rPr>
              <a:t>2.</a:t>
            </a:r>
            <a:r>
              <a:rPr sz="3600" b="1" spc="-75" dirty="0">
                <a:solidFill>
                  <a:srgbClr val="333399"/>
                </a:solidFill>
                <a:latin typeface="Times New Roman"/>
                <a:cs typeface="Times New Roman"/>
              </a:rPr>
              <a:t> </a:t>
            </a:r>
            <a:r>
              <a:rPr sz="3600" b="1" spc="-5" dirty="0">
                <a:solidFill>
                  <a:srgbClr val="333399"/>
                </a:solidFill>
                <a:latin typeface="Times New Roman"/>
                <a:cs typeface="Times New Roman"/>
              </a:rPr>
              <a:t>Szemhéjak</a:t>
            </a:r>
            <a:endParaRPr sz="3600">
              <a:latin typeface="Times New Roman"/>
              <a:cs typeface="Times New Roman"/>
            </a:endParaRPr>
          </a:p>
        </p:txBody>
      </p:sp>
      <p:sp>
        <p:nvSpPr>
          <p:cNvPr id="7" name="object 7"/>
          <p:cNvSpPr txBox="1"/>
          <p:nvPr/>
        </p:nvSpPr>
        <p:spPr>
          <a:xfrm>
            <a:off x="6632575" y="1225677"/>
            <a:ext cx="2361565" cy="391160"/>
          </a:xfrm>
          <a:prstGeom prst="rect">
            <a:avLst/>
          </a:prstGeom>
        </p:spPr>
        <p:txBody>
          <a:bodyPr vert="horz" wrap="square" lIns="0" tIns="12700" rIns="0" bIns="0" rtlCol="0">
            <a:spAutoFit/>
          </a:bodyPr>
          <a:lstStyle/>
          <a:p>
            <a:pPr marL="520065" marR="5080" indent="-508000">
              <a:lnSpc>
                <a:spcPct val="100000"/>
              </a:lnSpc>
              <a:spcBef>
                <a:spcPts val="100"/>
              </a:spcBef>
            </a:pPr>
            <a:r>
              <a:rPr sz="1200" dirty="0">
                <a:solidFill>
                  <a:srgbClr val="6F2F9F"/>
                </a:solidFill>
                <a:latin typeface="Times New Roman"/>
                <a:cs typeface="Times New Roman"/>
              </a:rPr>
              <a:t>musculus </a:t>
            </a:r>
            <a:r>
              <a:rPr sz="1200" spc="-5" dirty="0">
                <a:solidFill>
                  <a:srgbClr val="6F2F9F"/>
                </a:solidFill>
                <a:latin typeface="Times New Roman"/>
                <a:cs typeface="Times New Roman"/>
              </a:rPr>
              <a:t>levator palpebrae superiores  (szemhéjemelő</a:t>
            </a:r>
            <a:r>
              <a:rPr sz="1200" spc="30" dirty="0">
                <a:solidFill>
                  <a:srgbClr val="6F2F9F"/>
                </a:solidFill>
                <a:latin typeface="Times New Roman"/>
                <a:cs typeface="Times New Roman"/>
              </a:rPr>
              <a:t> </a:t>
            </a:r>
            <a:r>
              <a:rPr sz="1200" dirty="0">
                <a:solidFill>
                  <a:srgbClr val="6F2F9F"/>
                </a:solidFill>
                <a:latin typeface="Times New Roman"/>
                <a:cs typeface="Times New Roman"/>
              </a:rPr>
              <a:t>izom)</a:t>
            </a:r>
            <a:endParaRPr sz="1200">
              <a:latin typeface="Times New Roman"/>
              <a:cs typeface="Times New Roman"/>
            </a:endParaRPr>
          </a:p>
        </p:txBody>
      </p:sp>
      <p:sp>
        <p:nvSpPr>
          <p:cNvPr id="8" name="object 8"/>
          <p:cNvSpPr txBox="1"/>
          <p:nvPr/>
        </p:nvSpPr>
        <p:spPr>
          <a:xfrm>
            <a:off x="258267" y="2905760"/>
            <a:ext cx="1037590"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Times New Roman"/>
                <a:cs typeface="Times New Roman"/>
              </a:rPr>
              <a:t>Felső</a:t>
            </a:r>
            <a:r>
              <a:rPr sz="1400" spc="-65" dirty="0">
                <a:latin typeface="Times New Roman"/>
                <a:cs typeface="Times New Roman"/>
              </a:rPr>
              <a:t> </a:t>
            </a:r>
            <a:r>
              <a:rPr sz="1400" spc="-5" dirty="0">
                <a:latin typeface="Times New Roman"/>
                <a:cs typeface="Times New Roman"/>
              </a:rPr>
              <a:t>szemhéj</a:t>
            </a:r>
            <a:endParaRPr sz="1400">
              <a:latin typeface="Times New Roman"/>
              <a:cs typeface="Times New Roman"/>
            </a:endParaRPr>
          </a:p>
        </p:txBody>
      </p:sp>
      <p:sp>
        <p:nvSpPr>
          <p:cNvPr id="9" name="object 9"/>
          <p:cNvSpPr/>
          <p:nvPr/>
        </p:nvSpPr>
        <p:spPr>
          <a:xfrm>
            <a:off x="1476755" y="2994660"/>
            <a:ext cx="1800225" cy="76200"/>
          </a:xfrm>
          <a:custGeom>
            <a:avLst/>
            <a:gdLst/>
            <a:ahLst/>
            <a:cxnLst/>
            <a:rect l="l" t="t" r="r" b="b"/>
            <a:pathLst>
              <a:path w="1800225" h="76200">
                <a:moveTo>
                  <a:pt x="1724025" y="0"/>
                </a:moveTo>
                <a:lnTo>
                  <a:pt x="1724025" y="76200"/>
                </a:lnTo>
                <a:lnTo>
                  <a:pt x="1787524" y="44450"/>
                </a:lnTo>
                <a:lnTo>
                  <a:pt x="1736725" y="44450"/>
                </a:lnTo>
                <a:lnTo>
                  <a:pt x="1736725" y="31750"/>
                </a:lnTo>
                <a:lnTo>
                  <a:pt x="1787524" y="31750"/>
                </a:lnTo>
                <a:lnTo>
                  <a:pt x="1724025" y="0"/>
                </a:lnTo>
                <a:close/>
              </a:path>
              <a:path w="1800225" h="76200">
                <a:moveTo>
                  <a:pt x="1724025" y="31750"/>
                </a:moveTo>
                <a:lnTo>
                  <a:pt x="0" y="31750"/>
                </a:lnTo>
                <a:lnTo>
                  <a:pt x="0" y="44450"/>
                </a:lnTo>
                <a:lnTo>
                  <a:pt x="1724025" y="44450"/>
                </a:lnTo>
                <a:lnTo>
                  <a:pt x="1724025" y="31750"/>
                </a:lnTo>
                <a:close/>
              </a:path>
              <a:path w="1800225" h="76200">
                <a:moveTo>
                  <a:pt x="1787524" y="31750"/>
                </a:moveTo>
                <a:lnTo>
                  <a:pt x="1736725" y="31750"/>
                </a:lnTo>
                <a:lnTo>
                  <a:pt x="1736725" y="44450"/>
                </a:lnTo>
                <a:lnTo>
                  <a:pt x="1787524" y="44450"/>
                </a:lnTo>
                <a:lnTo>
                  <a:pt x="1800224" y="38100"/>
                </a:lnTo>
                <a:lnTo>
                  <a:pt x="1787524" y="31750"/>
                </a:lnTo>
                <a:close/>
              </a:path>
            </a:pathLst>
          </a:custGeom>
          <a:solidFill>
            <a:srgbClr val="000000"/>
          </a:solidFill>
        </p:spPr>
        <p:txBody>
          <a:bodyPr wrap="square" lIns="0" tIns="0" rIns="0" bIns="0" rtlCol="0"/>
          <a:lstStyle/>
          <a:p>
            <a:endParaRPr/>
          </a:p>
        </p:txBody>
      </p:sp>
      <p:sp>
        <p:nvSpPr>
          <p:cNvPr id="10" name="object 10"/>
          <p:cNvSpPr txBox="1"/>
          <p:nvPr/>
        </p:nvSpPr>
        <p:spPr>
          <a:xfrm>
            <a:off x="258267" y="4480940"/>
            <a:ext cx="988694"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Alsó</a:t>
            </a:r>
            <a:r>
              <a:rPr sz="1400" spc="-60" dirty="0">
                <a:latin typeface="Times New Roman"/>
                <a:cs typeface="Times New Roman"/>
              </a:rPr>
              <a:t> </a:t>
            </a:r>
            <a:r>
              <a:rPr sz="1400" spc="-5" dirty="0">
                <a:latin typeface="Times New Roman"/>
                <a:cs typeface="Times New Roman"/>
              </a:rPr>
              <a:t>szemhéj</a:t>
            </a:r>
            <a:endParaRPr sz="1400">
              <a:latin typeface="Times New Roman"/>
              <a:cs typeface="Times New Roman"/>
            </a:endParaRPr>
          </a:p>
        </p:txBody>
      </p:sp>
      <p:sp>
        <p:nvSpPr>
          <p:cNvPr id="11" name="object 11"/>
          <p:cNvSpPr/>
          <p:nvPr/>
        </p:nvSpPr>
        <p:spPr>
          <a:xfrm>
            <a:off x="1473708" y="4568952"/>
            <a:ext cx="1659255" cy="76200"/>
          </a:xfrm>
          <a:custGeom>
            <a:avLst/>
            <a:gdLst/>
            <a:ahLst/>
            <a:cxnLst/>
            <a:rect l="l" t="t" r="r" b="b"/>
            <a:pathLst>
              <a:path w="1659255" h="76200">
                <a:moveTo>
                  <a:pt x="1582673" y="0"/>
                </a:moveTo>
                <a:lnTo>
                  <a:pt x="1582673" y="76200"/>
                </a:lnTo>
                <a:lnTo>
                  <a:pt x="1646174" y="44450"/>
                </a:lnTo>
                <a:lnTo>
                  <a:pt x="1595500" y="44450"/>
                </a:lnTo>
                <a:lnTo>
                  <a:pt x="1595500" y="31750"/>
                </a:lnTo>
                <a:lnTo>
                  <a:pt x="1646174" y="31750"/>
                </a:lnTo>
                <a:lnTo>
                  <a:pt x="1582673" y="0"/>
                </a:lnTo>
                <a:close/>
              </a:path>
              <a:path w="1659255" h="76200">
                <a:moveTo>
                  <a:pt x="1582673" y="31750"/>
                </a:moveTo>
                <a:lnTo>
                  <a:pt x="0" y="31750"/>
                </a:lnTo>
                <a:lnTo>
                  <a:pt x="0" y="44450"/>
                </a:lnTo>
                <a:lnTo>
                  <a:pt x="1582673" y="44450"/>
                </a:lnTo>
                <a:lnTo>
                  <a:pt x="1582673" y="31750"/>
                </a:lnTo>
                <a:close/>
              </a:path>
              <a:path w="1659255" h="76200">
                <a:moveTo>
                  <a:pt x="1646174" y="31750"/>
                </a:moveTo>
                <a:lnTo>
                  <a:pt x="1595500" y="31750"/>
                </a:lnTo>
                <a:lnTo>
                  <a:pt x="1595500" y="44450"/>
                </a:lnTo>
                <a:lnTo>
                  <a:pt x="1646174" y="44450"/>
                </a:lnTo>
                <a:lnTo>
                  <a:pt x="1658874" y="38100"/>
                </a:lnTo>
                <a:lnTo>
                  <a:pt x="1646174" y="31750"/>
                </a:lnTo>
                <a:close/>
              </a:path>
            </a:pathLst>
          </a:custGeom>
          <a:solidFill>
            <a:srgbClr val="000000"/>
          </a:solidFill>
        </p:spPr>
        <p:txBody>
          <a:bodyPr wrap="square" lIns="0" tIns="0" rIns="0" bIns="0" rtlCol="0"/>
          <a:lstStyle/>
          <a:p>
            <a:endParaRPr/>
          </a:p>
        </p:txBody>
      </p:sp>
      <p:sp>
        <p:nvSpPr>
          <p:cNvPr id="12" name="object 12"/>
          <p:cNvSpPr txBox="1"/>
          <p:nvPr/>
        </p:nvSpPr>
        <p:spPr>
          <a:xfrm>
            <a:off x="7025131" y="2664332"/>
            <a:ext cx="828040"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Times New Roman"/>
                <a:cs typeface="Times New Roman"/>
              </a:rPr>
              <a:t>Kötőhártya</a:t>
            </a:r>
            <a:endParaRPr sz="1400">
              <a:latin typeface="Times New Roman"/>
              <a:cs typeface="Times New Roman"/>
            </a:endParaRPr>
          </a:p>
        </p:txBody>
      </p:sp>
      <p:sp>
        <p:nvSpPr>
          <p:cNvPr id="13" name="object 13"/>
          <p:cNvSpPr txBox="1"/>
          <p:nvPr/>
        </p:nvSpPr>
        <p:spPr>
          <a:xfrm>
            <a:off x="6812406" y="5544413"/>
            <a:ext cx="1145540" cy="240029"/>
          </a:xfrm>
          <a:prstGeom prst="rect">
            <a:avLst/>
          </a:prstGeom>
        </p:spPr>
        <p:txBody>
          <a:bodyPr vert="horz" wrap="square" lIns="0" tIns="13335" rIns="0" bIns="0" rtlCol="0">
            <a:spAutoFit/>
          </a:bodyPr>
          <a:lstStyle/>
          <a:p>
            <a:pPr marL="12700">
              <a:lnSpc>
                <a:spcPct val="100000"/>
              </a:lnSpc>
              <a:spcBef>
                <a:spcPts val="105"/>
              </a:spcBef>
            </a:pPr>
            <a:r>
              <a:rPr sz="1400" spc="-10" dirty="0">
                <a:latin typeface="Times New Roman"/>
                <a:cs typeface="Times New Roman"/>
              </a:rPr>
              <a:t>K</a:t>
            </a:r>
            <a:r>
              <a:rPr sz="1400" dirty="0">
                <a:latin typeface="Times New Roman"/>
                <a:cs typeface="Times New Roman"/>
              </a:rPr>
              <a:t>ötőhárt</a:t>
            </a:r>
            <a:r>
              <a:rPr sz="1400" spc="-20" dirty="0">
                <a:latin typeface="Times New Roman"/>
                <a:cs typeface="Times New Roman"/>
              </a:rPr>
              <a:t>y</a:t>
            </a:r>
            <a:r>
              <a:rPr sz="1400" dirty="0">
                <a:latin typeface="Times New Roman"/>
                <a:cs typeface="Times New Roman"/>
              </a:rPr>
              <a:t>azsák</a:t>
            </a:r>
            <a:endParaRPr sz="140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4294967295"/>
          </p:nvPr>
        </p:nvSpPr>
        <p:spPr>
          <a:xfrm>
            <a:off x="323850" y="188913"/>
            <a:ext cx="8229600" cy="1871662"/>
          </a:xfrm>
          <a:prstGeom prst="rect">
            <a:avLst/>
          </a:prstGeom>
        </p:spPr>
        <p:txBody>
          <a:bodyPr/>
          <a:lstStyle/>
          <a:p>
            <a:pPr eaLnBrk="1" hangingPunct="1"/>
            <a:r>
              <a:rPr lang="hu-HU" altLang="hu-HU" sz="2000" smtClean="0"/>
              <a:t>Horizontális neuronrendszer (horizontális és amacrin sejtek): laterális serkentés vagy gátlás</a:t>
            </a:r>
          </a:p>
          <a:p>
            <a:pPr eaLnBrk="1" hangingPunct="1"/>
            <a:r>
              <a:rPr lang="hu-HU" altLang="hu-HU" sz="2000" smtClean="0"/>
              <a:t>Vertikális neuronrendszer (fotoreceptor-bipoláris sejt-ganglionsejt): ingerületvezetés az agy felé</a:t>
            </a:r>
          </a:p>
        </p:txBody>
      </p:sp>
      <p:pic>
        <p:nvPicPr>
          <p:cNvPr id="79875" name="Picture 5" descr="re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4638"/>
            <a:ext cx="7380288"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778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26236"/>
            <a:ext cx="4724400" cy="35139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79520" y="3182111"/>
            <a:ext cx="4680204" cy="33787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51124" y="56378"/>
            <a:ext cx="3632724" cy="357066"/>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737866" y="0"/>
            <a:ext cx="3669029" cy="574675"/>
          </a:xfrm>
          <a:prstGeom prst="rect">
            <a:avLst/>
          </a:prstGeom>
        </p:spPr>
        <p:txBody>
          <a:bodyPr vert="horz" wrap="square" lIns="0" tIns="12700" rIns="0" bIns="0" rtlCol="0">
            <a:spAutoFit/>
          </a:bodyPr>
          <a:lstStyle/>
          <a:p>
            <a:pPr marL="12700">
              <a:lnSpc>
                <a:spcPct val="100000"/>
              </a:lnSpc>
              <a:spcBef>
                <a:spcPts val="100"/>
              </a:spcBef>
            </a:pPr>
            <a:r>
              <a:rPr spc="-5" dirty="0"/>
              <a:t>Járulékos</a:t>
            </a:r>
            <a:r>
              <a:rPr spc="-60" dirty="0"/>
              <a:t> </a:t>
            </a:r>
            <a:r>
              <a:rPr spc="-5" dirty="0"/>
              <a:t>szervek:</a:t>
            </a:r>
          </a:p>
        </p:txBody>
      </p:sp>
      <p:sp>
        <p:nvSpPr>
          <p:cNvPr id="6" name="object 6"/>
          <p:cNvSpPr/>
          <p:nvPr/>
        </p:nvSpPr>
        <p:spPr>
          <a:xfrm>
            <a:off x="2560320" y="330657"/>
            <a:ext cx="4050664" cy="100716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2832354" y="449326"/>
            <a:ext cx="5140325" cy="177927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333399"/>
                </a:solidFill>
                <a:latin typeface="Times New Roman"/>
                <a:cs typeface="Times New Roman"/>
              </a:rPr>
              <a:t>3.</a:t>
            </a:r>
            <a:r>
              <a:rPr sz="3600" b="1" spc="-10" dirty="0">
                <a:solidFill>
                  <a:srgbClr val="333399"/>
                </a:solidFill>
                <a:latin typeface="Times New Roman"/>
                <a:cs typeface="Times New Roman"/>
              </a:rPr>
              <a:t> </a:t>
            </a:r>
            <a:r>
              <a:rPr sz="3600" b="1" dirty="0">
                <a:solidFill>
                  <a:srgbClr val="333399"/>
                </a:solidFill>
                <a:latin typeface="Times New Roman"/>
                <a:cs typeface="Times New Roman"/>
              </a:rPr>
              <a:t>Könnykészülék</a:t>
            </a:r>
            <a:endParaRPr sz="3600">
              <a:latin typeface="Times New Roman"/>
              <a:cs typeface="Times New Roman"/>
            </a:endParaRPr>
          </a:p>
          <a:p>
            <a:pPr marL="2911475">
              <a:lnSpc>
                <a:spcPct val="100000"/>
              </a:lnSpc>
              <a:spcBef>
                <a:spcPts val="3005"/>
              </a:spcBef>
            </a:pPr>
            <a:r>
              <a:rPr sz="1800" spc="-5" dirty="0">
                <a:solidFill>
                  <a:srgbClr val="333399"/>
                </a:solidFill>
                <a:latin typeface="Times New Roman"/>
                <a:cs typeface="Times New Roman"/>
              </a:rPr>
              <a:t>Könnymirigy</a:t>
            </a:r>
            <a:endParaRPr sz="1800">
              <a:latin typeface="Times New Roman"/>
              <a:cs typeface="Times New Roman"/>
            </a:endParaRPr>
          </a:p>
          <a:p>
            <a:pPr>
              <a:lnSpc>
                <a:spcPct val="100000"/>
              </a:lnSpc>
              <a:spcBef>
                <a:spcPts val="35"/>
              </a:spcBef>
            </a:pPr>
            <a:endParaRPr sz="1850">
              <a:latin typeface="Times New Roman"/>
              <a:cs typeface="Times New Roman"/>
            </a:endParaRPr>
          </a:p>
          <a:p>
            <a:pPr marL="2911475">
              <a:lnSpc>
                <a:spcPct val="100000"/>
              </a:lnSpc>
            </a:pPr>
            <a:r>
              <a:rPr sz="1800" dirty="0">
                <a:solidFill>
                  <a:srgbClr val="333399"/>
                </a:solidFill>
                <a:latin typeface="Times New Roman"/>
                <a:cs typeface="Times New Roman"/>
              </a:rPr>
              <a:t>Könnyelvezető</a:t>
            </a:r>
            <a:r>
              <a:rPr sz="1800" spc="-100" dirty="0">
                <a:solidFill>
                  <a:srgbClr val="333399"/>
                </a:solidFill>
                <a:latin typeface="Times New Roman"/>
                <a:cs typeface="Times New Roman"/>
              </a:rPr>
              <a:t> </a:t>
            </a:r>
            <a:r>
              <a:rPr sz="1800" dirty="0">
                <a:solidFill>
                  <a:srgbClr val="333399"/>
                </a:solidFill>
                <a:latin typeface="Times New Roman"/>
                <a:cs typeface="Times New Roman"/>
              </a:rPr>
              <a:t>rendszer</a:t>
            </a:r>
            <a:endParaRPr sz="1800">
              <a:latin typeface="Times New Roman"/>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176" y="242442"/>
            <a:ext cx="5551170" cy="574040"/>
          </a:xfrm>
          <a:prstGeom prst="rect">
            <a:avLst/>
          </a:prstGeom>
        </p:spPr>
        <p:txBody>
          <a:bodyPr vert="horz" wrap="square" lIns="0" tIns="12700" rIns="0" bIns="0" rtlCol="0">
            <a:spAutoFit/>
          </a:bodyPr>
          <a:lstStyle/>
          <a:p>
            <a:pPr marL="12700">
              <a:lnSpc>
                <a:spcPct val="100000"/>
              </a:lnSpc>
              <a:spcBef>
                <a:spcPts val="100"/>
              </a:spcBef>
            </a:pPr>
            <a:r>
              <a:rPr spc="-5" dirty="0"/>
              <a:t>Halló- </a:t>
            </a:r>
            <a:r>
              <a:rPr dirty="0"/>
              <a:t>és egyensúlyozó</a:t>
            </a:r>
            <a:r>
              <a:rPr spc="-70" dirty="0"/>
              <a:t> </a:t>
            </a:r>
            <a:r>
              <a:rPr spc="-5" dirty="0"/>
              <a:t>szerv</a:t>
            </a:r>
          </a:p>
        </p:txBody>
      </p:sp>
      <p:sp>
        <p:nvSpPr>
          <p:cNvPr id="3" name="object 3"/>
          <p:cNvSpPr txBox="1"/>
          <p:nvPr/>
        </p:nvSpPr>
        <p:spPr>
          <a:xfrm>
            <a:off x="308863" y="1653032"/>
            <a:ext cx="8130540" cy="6362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333399"/>
                </a:solidFill>
                <a:latin typeface="Times New Roman"/>
                <a:cs typeface="Times New Roman"/>
              </a:rPr>
              <a:t>A halló- és egyensúlyozó </a:t>
            </a:r>
            <a:r>
              <a:rPr sz="2000" spc="-5" dirty="0">
                <a:solidFill>
                  <a:srgbClr val="333399"/>
                </a:solidFill>
                <a:latin typeface="Times New Roman"/>
                <a:cs typeface="Times New Roman"/>
              </a:rPr>
              <a:t>szerv </a:t>
            </a:r>
            <a:r>
              <a:rPr sz="2000" dirty="0">
                <a:solidFill>
                  <a:srgbClr val="333399"/>
                </a:solidFill>
                <a:latin typeface="Times New Roman"/>
                <a:cs typeface="Times New Roman"/>
              </a:rPr>
              <a:t>(organum </a:t>
            </a:r>
            <a:r>
              <a:rPr sz="2000" spc="-5" dirty="0">
                <a:solidFill>
                  <a:srgbClr val="333399"/>
                </a:solidFill>
                <a:latin typeface="Times New Roman"/>
                <a:cs typeface="Times New Roman"/>
              </a:rPr>
              <a:t>vestibulocochleare)</a:t>
            </a:r>
            <a:r>
              <a:rPr sz="2000" spc="-50" dirty="0">
                <a:solidFill>
                  <a:srgbClr val="333399"/>
                </a:solidFill>
                <a:latin typeface="Times New Roman"/>
                <a:cs typeface="Times New Roman"/>
              </a:rPr>
              <a:t> </a:t>
            </a:r>
            <a:r>
              <a:rPr sz="2000" spc="-5" dirty="0">
                <a:solidFill>
                  <a:srgbClr val="333399"/>
                </a:solidFill>
                <a:latin typeface="Times New Roman"/>
                <a:cs typeface="Times New Roman"/>
              </a:rPr>
              <a:t>makroszkóposan</a:t>
            </a:r>
            <a:endParaRPr sz="2000">
              <a:latin typeface="Times New Roman"/>
              <a:cs typeface="Times New Roman"/>
            </a:endParaRPr>
          </a:p>
          <a:p>
            <a:pPr marL="12700">
              <a:lnSpc>
                <a:spcPct val="100000"/>
              </a:lnSpc>
            </a:pPr>
            <a:r>
              <a:rPr sz="2000" dirty="0">
                <a:solidFill>
                  <a:srgbClr val="333399"/>
                </a:solidFill>
                <a:latin typeface="Times New Roman"/>
                <a:cs typeface="Times New Roman"/>
              </a:rPr>
              <a:t>három részre osztható, külső-, közép- és</a:t>
            </a:r>
            <a:r>
              <a:rPr sz="2000" spc="-175" dirty="0">
                <a:solidFill>
                  <a:srgbClr val="333399"/>
                </a:solidFill>
                <a:latin typeface="Times New Roman"/>
                <a:cs typeface="Times New Roman"/>
              </a:rPr>
              <a:t> </a:t>
            </a:r>
            <a:r>
              <a:rPr sz="2000" dirty="0">
                <a:solidFill>
                  <a:srgbClr val="333399"/>
                </a:solidFill>
                <a:latin typeface="Times New Roman"/>
                <a:cs typeface="Times New Roman"/>
              </a:rPr>
              <a:t>belsőfülre.</a:t>
            </a:r>
            <a:endParaRPr sz="2000">
              <a:latin typeface="Times New Roman"/>
              <a:cs typeface="Times New Roman"/>
            </a:endParaRPr>
          </a:p>
        </p:txBody>
      </p:sp>
      <p:sp>
        <p:nvSpPr>
          <p:cNvPr id="4" name="object 4"/>
          <p:cNvSpPr txBox="1"/>
          <p:nvPr/>
        </p:nvSpPr>
        <p:spPr>
          <a:xfrm>
            <a:off x="766368" y="3361156"/>
            <a:ext cx="2493010" cy="1122680"/>
          </a:xfrm>
          <a:prstGeom prst="rect">
            <a:avLst/>
          </a:prstGeom>
        </p:spPr>
        <p:txBody>
          <a:bodyPr vert="horz" wrap="square" lIns="0" tIns="12700" rIns="0" bIns="0" rtlCol="0">
            <a:spAutoFit/>
          </a:bodyPr>
          <a:lstStyle/>
          <a:p>
            <a:pPr marL="12700" marR="5715" algn="just">
              <a:lnSpc>
                <a:spcPct val="120000"/>
              </a:lnSpc>
              <a:spcBef>
                <a:spcPts val="100"/>
              </a:spcBef>
            </a:pPr>
            <a:r>
              <a:rPr sz="2000" b="1" dirty="0">
                <a:solidFill>
                  <a:srgbClr val="333399"/>
                </a:solidFill>
                <a:latin typeface="Times New Roman"/>
                <a:cs typeface="Times New Roman"/>
              </a:rPr>
              <a:t>Külsőfül </a:t>
            </a:r>
            <a:r>
              <a:rPr sz="2000" dirty="0">
                <a:solidFill>
                  <a:srgbClr val="333399"/>
                </a:solidFill>
                <a:latin typeface="Times New Roman"/>
                <a:cs typeface="Times New Roman"/>
              </a:rPr>
              <a:t>(auris</a:t>
            </a:r>
            <a:r>
              <a:rPr sz="2000" spc="-140" dirty="0">
                <a:solidFill>
                  <a:srgbClr val="333399"/>
                </a:solidFill>
                <a:latin typeface="Times New Roman"/>
                <a:cs typeface="Times New Roman"/>
              </a:rPr>
              <a:t> </a:t>
            </a:r>
            <a:r>
              <a:rPr sz="2000" dirty="0">
                <a:solidFill>
                  <a:srgbClr val="333399"/>
                </a:solidFill>
                <a:latin typeface="Times New Roman"/>
                <a:cs typeface="Times New Roman"/>
              </a:rPr>
              <a:t>externa)  </a:t>
            </a:r>
            <a:r>
              <a:rPr sz="2000" b="1" dirty="0">
                <a:solidFill>
                  <a:srgbClr val="333399"/>
                </a:solidFill>
                <a:latin typeface="Times New Roman"/>
                <a:cs typeface="Times New Roman"/>
              </a:rPr>
              <a:t>Középfül </a:t>
            </a:r>
            <a:r>
              <a:rPr sz="2000" dirty="0">
                <a:solidFill>
                  <a:srgbClr val="333399"/>
                </a:solidFill>
                <a:latin typeface="Times New Roman"/>
                <a:cs typeface="Times New Roman"/>
              </a:rPr>
              <a:t>(auris </a:t>
            </a:r>
            <a:r>
              <a:rPr sz="2000" spc="-5" dirty="0">
                <a:solidFill>
                  <a:srgbClr val="333399"/>
                </a:solidFill>
                <a:latin typeface="Times New Roman"/>
                <a:cs typeface="Times New Roman"/>
              </a:rPr>
              <a:t>media)  </a:t>
            </a:r>
            <a:r>
              <a:rPr sz="2000" b="1" dirty="0">
                <a:solidFill>
                  <a:srgbClr val="333399"/>
                </a:solidFill>
                <a:latin typeface="Times New Roman"/>
                <a:cs typeface="Times New Roman"/>
              </a:rPr>
              <a:t>Belsőfül </a:t>
            </a:r>
            <a:r>
              <a:rPr sz="2000" dirty="0">
                <a:solidFill>
                  <a:srgbClr val="333399"/>
                </a:solidFill>
                <a:latin typeface="Times New Roman"/>
                <a:cs typeface="Times New Roman"/>
              </a:rPr>
              <a:t>(auris</a:t>
            </a:r>
            <a:r>
              <a:rPr sz="2000" spc="-110" dirty="0">
                <a:solidFill>
                  <a:srgbClr val="333399"/>
                </a:solidFill>
                <a:latin typeface="Times New Roman"/>
                <a:cs typeface="Times New Roman"/>
              </a:rPr>
              <a:t> </a:t>
            </a:r>
            <a:r>
              <a:rPr sz="2000" dirty="0">
                <a:solidFill>
                  <a:srgbClr val="333399"/>
                </a:solidFill>
                <a:latin typeface="Times New Roman"/>
                <a:cs typeface="Times New Roman"/>
              </a:rPr>
              <a:t>interna)</a:t>
            </a:r>
            <a:endParaRPr sz="2000">
              <a:latin typeface="Times New Roman"/>
              <a:cs typeface="Times New Roman"/>
            </a:endParaRPr>
          </a:p>
        </p:txBody>
      </p:sp>
      <p:sp>
        <p:nvSpPr>
          <p:cNvPr id="5" name="object 5"/>
          <p:cNvSpPr/>
          <p:nvPr/>
        </p:nvSpPr>
        <p:spPr>
          <a:xfrm>
            <a:off x="3486911" y="2712665"/>
            <a:ext cx="5657087" cy="364546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5985" y="138429"/>
            <a:ext cx="4812665" cy="574040"/>
          </a:xfrm>
          <a:prstGeom prst="rect">
            <a:avLst/>
          </a:prstGeom>
        </p:spPr>
        <p:txBody>
          <a:bodyPr vert="horz" wrap="square" lIns="0" tIns="12700" rIns="0" bIns="0" rtlCol="0">
            <a:spAutoFit/>
          </a:bodyPr>
          <a:lstStyle/>
          <a:p>
            <a:pPr marL="12700">
              <a:lnSpc>
                <a:spcPct val="100000"/>
              </a:lnSpc>
              <a:spcBef>
                <a:spcPts val="100"/>
              </a:spcBef>
            </a:pPr>
            <a:r>
              <a:rPr dirty="0"/>
              <a:t>Külső </a:t>
            </a:r>
            <a:r>
              <a:rPr spc="-5" dirty="0"/>
              <a:t>fül (auris</a:t>
            </a:r>
            <a:r>
              <a:rPr spc="-75" dirty="0"/>
              <a:t> </a:t>
            </a:r>
            <a:r>
              <a:rPr spc="-5" dirty="0"/>
              <a:t>externa)</a:t>
            </a:r>
          </a:p>
        </p:txBody>
      </p:sp>
      <p:sp>
        <p:nvSpPr>
          <p:cNvPr id="3" name="object 3"/>
          <p:cNvSpPr txBox="1"/>
          <p:nvPr/>
        </p:nvSpPr>
        <p:spPr>
          <a:xfrm>
            <a:off x="258267" y="814273"/>
            <a:ext cx="8529320" cy="4019049"/>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99"/>
                </a:solidFill>
                <a:latin typeface="Times New Roman"/>
                <a:cs typeface="Times New Roman"/>
              </a:rPr>
              <a:t>Szerepe a hanghullámok elvezetésében</a:t>
            </a:r>
            <a:r>
              <a:rPr sz="1800" spc="-65" dirty="0">
                <a:solidFill>
                  <a:srgbClr val="333399"/>
                </a:solidFill>
                <a:latin typeface="Times New Roman"/>
                <a:cs typeface="Times New Roman"/>
              </a:rPr>
              <a:t> </a:t>
            </a:r>
            <a:r>
              <a:rPr sz="1800" dirty="0">
                <a:solidFill>
                  <a:srgbClr val="333399"/>
                </a:solidFill>
                <a:latin typeface="Times New Roman"/>
                <a:cs typeface="Times New Roman"/>
              </a:rPr>
              <a:t>van.</a:t>
            </a:r>
            <a:endParaRPr sz="1800" dirty="0">
              <a:latin typeface="Times New Roman"/>
              <a:cs typeface="Times New Roman"/>
            </a:endParaRPr>
          </a:p>
          <a:p>
            <a:pPr marL="12700" marR="5080">
              <a:lnSpc>
                <a:spcPct val="100000"/>
              </a:lnSpc>
              <a:spcBef>
                <a:spcPts val="5"/>
              </a:spcBef>
            </a:pPr>
            <a:r>
              <a:rPr sz="1800" spc="-5" dirty="0">
                <a:solidFill>
                  <a:srgbClr val="333399"/>
                </a:solidFill>
                <a:latin typeface="Times New Roman"/>
                <a:cs typeface="Times New Roman"/>
              </a:rPr>
              <a:t>Külső részét </a:t>
            </a:r>
            <a:r>
              <a:rPr sz="1800" dirty="0">
                <a:solidFill>
                  <a:srgbClr val="333399"/>
                </a:solidFill>
                <a:latin typeface="Times New Roman"/>
                <a:cs typeface="Times New Roman"/>
              </a:rPr>
              <a:t>egy elasztikus porcból és kötőszövetből álló képlet, a </a:t>
            </a:r>
            <a:r>
              <a:rPr sz="1800" b="1" dirty="0">
                <a:solidFill>
                  <a:srgbClr val="333399"/>
                </a:solidFill>
                <a:latin typeface="Times New Roman"/>
                <a:cs typeface="Times New Roman"/>
              </a:rPr>
              <a:t>fülkagyló </a:t>
            </a:r>
            <a:r>
              <a:rPr sz="1800" dirty="0">
                <a:solidFill>
                  <a:srgbClr val="333399"/>
                </a:solidFill>
                <a:latin typeface="Times New Roman"/>
                <a:cs typeface="Times New Roman"/>
              </a:rPr>
              <a:t>(auricula)</a:t>
            </a:r>
            <a:r>
              <a:rPr sz="1800" spc="-114" dirty="0">
                <a:solidFill>
                  <a:srgbClr val="333399"/>
                </a:solidFill>
                <a:latin typeface="Times New Roman"/>
                <a:cs typeface="Times New Roman"/>
              </a:rPr>
              <a:t> </a:t>
            </a:r>
            <a:r>
              <a:rPr sz="1800" dirty="0">
                <a:solidFill>
                  <a:srgbClr val="333399"/>
                </a:solidFill>
                <a:latin typeface="Times New Roman"/>
                <a:cs typeface="Times New Roman"/>
              </a:rPr>
              <a:t>veszi  körül.</a:t>
            </a:r>
            <a:endParaRPr sz="1800" dirty="0">
              <a:latin typeface="Times New Roman"/>
              <a:cs typeface="Times New Roman"/>
            </a:endParaRPr>
          </a:p>
          <a:p>
            <a:pPr>
              <a:lnSpc>
                <a:spcPct val="100000"/>
              </a:lnSpc>
              <a:spcBef>
                <a:spcPts val="10"/>
              </a:spcBef>
            </a:pPr>
            <a:endParaRPr sz="2600" dirty="0">
              <a:latin typeface="Times New Roman"/>
              <a:cs typeface="Times New Roman"/>
            </a:endParaRPr>
          </a:p>
          <a:p>
            <a:pPr marL="12700" marR="5855335">
              <a:lnSpc>
                <a:spcPts val="1939"/>
              </a:lnSpc>
            </a:pPr>
            <a:r>
              <a:rPr sz="1800" dirty="0">
                <a:solidFill>
                  <a:srgbClr val="333399"/>
                </a:solidFill>
                <a:latin typeface="Times New Roman"/>
                <a:cs typeface="Times New Roman"/>
              </a:rPr>
              <a:t>A fülkagyló mélyéről indul</a:t>
            </a:r>
            <a:r>
              <a:rPr sz="1800" spc="-130" dirty="0">
                <a:solidFill>
                  <a:srgbClr val="333399"/>
                </a:solidFill>
                <a:latin typeface="Times New Roman"/>
                <a:cs typeface="Times New Roman"/>
              </a:rPr>
              <a:t> </a:t>
            </a:r>
            <a:r>
              <a:rPr sz="1800" dirty="0">
                <a:solidFill>
                  <a:srgbClr val="333399"/>
                </a:solidFill>
                <a:latin typeface="Times New Roman"/>
                <a:cs typeface="Times New Roman"/>
              </a:rPr>
              <a:t>a  </a:t>
            </a:r>
            <a:r>
              <a:rPr sz="1800" b="1" spc="-5" dirty="0">
                <a:solidFill>
                  <a:srgbClr val="333399"/>
                </a:solidFill>
                <a:latin typeface="Times New Roman"/>
                <a:cs typeface="Times New Roman"/>
              </a:rPr>
              <a:t>külső hallójárat </a:t>
            </a:r>
            <a:r>
              <a:rPr sz="1800" spc="-5" dirty="0">
                <a:solidFill>
                  <a:srgbClr val="333399"/>
                </a:solidFill>
                <a:latin typeface="Times New Roman"/>
                <a:cs typeface="Times New Roman"/>
              </a:rPr>
              <a:t>(meatus  </a:t>
            </a:r>
            <a:r>
              <a:rPr sz="1800" dirty="0">
                <a:solidFill>
                  <a:srgbClr val="333399"/>
                </a:solidFill>
                <a:latin typeface="Times New Roman"/>
                <a:cs typeface="Times New Roman"/>
              </a:rPr>
              <a:t>acusticus</a:t>
            </a:r>
            <a:r>
              <a:rPr sz="1800" spc="-30" dirty="0">
                <a:solidFill>
                  <a:srgbClr val="333399"/>
                </a:solidFill>
                <a:latin typeface="Times New Roman"/>
                <a:cs typeface="Times New Roman"/>
              </a:rPr>
              <a:t> </a:t>
            </a:r>
            <a:r>
              <a:rPr sz="1800" dirty="0">
                <a:solidFill>
                  <a:srgbClr val="333399"/>
                </a:solidFill>
                <a:latin typeface="Times New Roman"/>
                <a:cs typeface="Times New Roman"/>
              </a:rPr>
              <a:t>externus).</a:t>
            </a:r>
            <a:endParaRPr sz="1800" dirty="0">
              <a:latin typeface="Times New Roman"/>
              <a:cs typeface="Times New Roman"/>
            </a:endParaRPr>
          </a:p>
          <a:p>
            <a:pPr marL="12700">
              <a:lnSpc>
                <a:spcPct val="100000"/>
              </a:lnSpc>
              <a:spcBef>
                <a:spcPts val="195"/>
              </a:spcBef>
            </a:pPr>
            <a:r>
              <a:rPr sz="1800" dirty="0">
                <a:solidFill>
                  <a:srgbClr val="333399"/>
                </a:solidFill>
                <a:latin typeface="Times New Roman"/>
                <a:cs typeface="Times New Roman"/>
              </a:rPr>
              <a:t>Részei:</a:t>
            </a:r>
            <a:endParaRPr sz="1800" dirty="0">
              <a:latin typeface="Times New Roman"/>
              <a:cs typeface="Times New Roman"/>
            </a:endParaRPr>
          </a:p>
          <a:p>
            <a:pPr marL="355600" marR="6461760" indent="-342900">
              <a:lnSpc>
                <a:spcPts val="1939"/>
              </a:lnSpc>
              <a:spcBef>
                <a:spcPts val="470"/>
              </a:spcBef>
              <a:buChar char="•"/>
              <a:tabLst>
                <a:tab pos="354965" algn="l"/>
                <a:tab pos="355600" algn="l"/>
              </a:tabLst>
            </a:pPr>
            <a:r>
              <a:rPr sz="1800" dirty="0">
                <a:solidFill>
                  <a:srgbClr val="333399"/>
                </a:solidFill>
                <a:latin typeface="Times New Roman"/>
                <a:cs typeface="Times New Roman"/>
              </a:rPr>
              <a:t>a fülkagyló</a:t>
            </a:r>
            <a:r>
              <a:rPr sz="1800" spc="-90" dirty="0">
                <a:solidFill>
                  <a:srgbClr val="333399"/>
                </a:solidFill>
                <a:latin typeface="Times New Roman"/>
                <a:cs typeface="Times New Roman"/>
              </a:rPr>
              <a:t> </a:t>
            </a:r>
            <a:r>
              <a:rPr sz="1800" dirty="0">
                <a:solidFill>
                  <a:srgbClr val="333399"/>
                </a:solidFill>
                <a:latin typeface="Times New Roman"/>
                <a:cs typeface="Times New Roman"/>
              </a:rPr>
              <a:t>porcos  folytatása (pars  cartilaginea)</a:t>
            </a:r>
            <a:endParaRPr sz="1800" dirty="0">
              <a:latin typeface="Times New Roman"/>
              <a:cs typeface="Times New Roman"/>
            </a:endParaRPr>
          </a:p>
          <a:p>
            <a:pPr marL="355600" indent="-342900">
              <a:lnSpc>
                <a:spcPts val="2050"/>
              </a:lnSpc>
              <a:spcBef>
                <a:spcPts val="195"/>
              </a:spcBef>
              <a:buChar char="•"/>
              <a:tabLst>
                <a:tab pos="354965" algn="l"/>
                <a:tab pos="355600" algn="l"/>
              </a:tabLst>
            </a:pPr>
            <a:r>
              <a:rPr sz="1800" dirty="0">
                <a:solidFill>
                  <a:srgbClr val="333399"/>
                </a:solidFill>
                <a:latin typeface="Times New Roman"/>
                <a:cs typeface="Times New Roman"/>
              </a:rPr>
              <a:t>a </a:t>
            </a:r>
            <a:r>
              <a:rPr sz="1800" spc="-5" dirty="0">
                <a:solidFill>
                  <a:srgbClr val="333399"/>
                </a:solidFill>
                <a:latin typeface="Times New Roman"/>
                <a:cs typeface="Times New Roman"/>
              </a:rPr>
              <a:t>halántékcsontban</a:t>
            </a:r>
            <a:r>
              <a:rPr sz="1800" spc="-35" dirty="0">
                <a:solidFill>
                  <a:srgbClr val="333399"/>
                </a:solidFill>
                <a:latin typeface="Times New Roman"/>
                <a:cs typeface="Times New Roman"/>
              </a:rPr>
              <a:t> </a:t>
            </a:r>
            <a:r>
              <a:rPr sz="1800" dirty="0">
                <a:solidFill>
                  <a:srgbClr val="333399"/>
                </a:solidFill>
                <a:latin typeface="Times New Roman"/>
                <a:cs typeface="Times New Roman"/>
              </a:rPr>
              <a:t>futó</a:t>
            </a:r>
            <a:endParaRPr sz="1800" dirty="0">
              <a:latin typeface="Times New Roman"/>
              <a:cs typeface="Times New Roman"/>
            </a:endParaRPr>
          </a:p>
          <a:p>
            <a:pPr marL="355600">
              <a:lnSpc>
                <a:spcPts val="2050"/>
              </a:lnSpc>
            </a:pPr>
            <a:r>
              <a:rPr sz="1800" dirty="0">
                <a:solidFill>
                  <a:srgbClr val="333399"/>
                </a:solidFill>
                <a:latin typeface="Times New Roman"/>
                <a:cs typeface="Times New Roman"/>
              </a:rPr>
              <a:t>csontos rész (pars</a:t>
            </a:r>
            <a:r>
              <a:rPr sz="1800" spc="-25" dirty="0">
                <a:solidFill>
                  <a:srgbClr val="333399"/>
                </a:solidFill>
                <a:latin typeface="Times New Roman"/>
                <a:cs typeface="Times New Roman"/>
              </a:rPr>
              <a:t> </a:t>
            </a:r>
            <a:r>
              <a:rPr sz="1800" spc="-5" dirty="0">
                <a:solidFill>
                  <a:srgbClr val="333399"/>
                </a:solidFill>
                <a:latin typeface="Times New Roman"/>
                <a:cs typeface="Times New Roman"/>
              </a:rPr>
              <a:t>ossea)</a:t>
            </a:r>
            <a:endParaRPr sz="1800" dirty="0">
              <a:latin typeface="Times New Roman"/>
              <a:cs typeface="Times New Roman"/>
            </a:endParaRPr>
          </a:p>
          <a:p>
            <a:pPr>
              <a:lnSpc>
                <a:spcPct val="100000"/>
              </a:lnSpc>
              <a:spcBef>
                <a:spcPts val="50"/>
              </a:spcBef>
            </a:pPr>
            <a:endParaRPr sz="2400" dirty="0">
              <a:latin typeface="Times New Roman"/>
              <a:cs typeface="Times New Roman"/>
            </a:endParaRPr>
          </a:p>
        </p:txBody>
      </p:sp>
      <p:sp>
        <p:nvSpPr>
          <p:cNvPr id="4" name="object 4"/>
          <p:cNvSpPr/>
          <p:nvPr/>
        </p:nvSpPr>
        <p:spPr>
          <a:xfrm>
            <a:off x="2983992" y="2060448"/>
            <a:ext cx="6160007" cy="3960876"/>
          </a:xfrm>
          <a:prstGeom prst="rect">
            <a:avLst/>
          </a:prstGeom>
          <a:blipFill>
            <a:blip r:embed="rId2" cstate="print"/>
            <a:stretch>
              <a:fillRect/>
            </a:stretch>
          </a:blipFill>
        </p:spPr>
        <p:txBody>
          <a:bodyPr wrap="square" lIns="0" tIns="0" rIns="0" bIns="0" rtlCol="0"/>
          <a:lstStyle/>
          <a:p>
            <a:endParaRPr/>
          </a:p>
        </p:txBody>
      </p:sp>
      <p:pic>
        <p:nvPicPr>
          <p:cNvPr id="5" name="Kép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23943"/>
            <a:ext cx="3200400" cy="223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zövegdoboz 5"/>
          <p:cNvSpPr txBox="1"/>
          <p:nvPr/>
        </p:nvSpPr>
        <p:spPr>
          <a:xfrm>
            <a:off x="3581400" y="6400800"/>
            <a:ext cx="1449051" cy="369332"/>
          </a:xfrm>
          <a:prstGeom prst="rect">
            <a:avLst/>
          </a:prstGeom>
          <a:noFill/>
        </p:spPr>
        <p:txBody>
          <a:bodyPr wrap="none" rtlCol="0">
            <a:spAutoFit/>
          </a:bodyPr>
          <a:lstStyle/>
          <a:p>
            <a:r>
              <a:rPr lang="hu-HU" dirty="0" smtClean="0"/>
              <a:t>Darwin gumó</a:t>
            </a:r>
            <a:endParaRPr lang="hu-H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30186"/>
            <a:ext cx="6424930" cy="1120820"/>
          </a:xfrm>
          <a:prstGeom prst="rect">
            <a:avLst/>
          </a:prstGeom>
        </p:spPr>
        <p:txBody>
          <a:bodyPr vert="horz" wrap="square" lIns="0" tIns="12700" rIns="0" bIns="0" rtlCol="0">
            <a:spAutoFit/>
          </a:bodyPr>
          <a:lstStyle/>
          <a:p>
            <a:pPr marL="12700">
              <a:lnSpc>
                <a:spcPct val="100000"/>
              </a:lnSpc>
              <a:spcBef>
                <a:spcPts val="100"/>
              </a:spcBef>
            </a:pPr>
            <a:r>
              <a:rPr lang="hu-HU" spc="-5" dirty="0" smtClean="0"/>
              <a:t>Középfül: </a:t>
            </a:r>
            <a:br>
              <a:rPr lang="hu-HU" spc="-5" dirty="0" smtClean="0"/>
            </a:br>
            <a:r>
              <a:rPr spc="-5" dirty="0" err="1" smtClean="0"/>
              <a:t>Dobhártya</a:t>
            </a:r>
            <a:r>
              <a:rPr spc="-5" dirty="0" smtClean="0"/>
              <a:t> </a:t>
            </a:r>
            <a:r>
              <a:rPr spc="-5" dirty="0"/>
              <a:t>(membrana</a:t>
            </a:r>
            <a:r>
              <a:rPr spc="-85" dirty="0"/>
              <a:t> </a:t>
            </a:r>
            <a:r>
              <a:rPr dirty="0"/>
              <a:t>tympani)</a:t>
            </a:r>
          </a:p>
        </p:txBody>
      </p:sp>
      <p:sp>
        <p:nvSpPr>
          <p:cNvPr id="3" name="object 3"/>
          <p:cNvSpPr txBox="1"/>
          <p:nvPr/>
        </p:nvSpPr>
        <p:spPr>
          <a:xfrm>
            <a:off x="4916434" y="2487675"/>
            <a:ext cx="57150" cy="253365"/>
          </a:xfrm>
          <a:prstGeom prst="rect">
            <a:avLst/>
          </a:prstGeom>
        </p:spPr>
        <p:txBody>
          <a:bodyPr vert="horz" wrap="square" lIns="0" tIns="0" rIns="0" bIns="0" rtlCol="0">
            <a:spAutoFit/>
          </a:bodyPr>
          <a:lstStyle/>
          <a:p>
            <a:pPr>
              <a:lnSpc>
                <a:spcPts val="1964"/>
              </a:lnSpc>
            </a:pPr>
            <a:r>
              <a:rPr sz="1800" dirty="0">
                <a:solidFill>
                  <a:srgbClr val="333399"/>
                </a:solidFill>
                <a:latin typeface="Times New Roman"/>
                <a:cs typeface="Times New Roman"/>
              </a:rPr>
              <a:t>.</a:t>
            </a:r>
            <a:endParaRPr sz="1800">
              <a:latin typeface="Times New Roman"/>
              <a:cs typeface="Times New Roman"/>
            </a:endParaRPr>
          </a:p>
        </p:txBody>
      </p:sp>
      <p:sp>
        <p:nvSpPr>
          <p:cNvPr id="4" name="object 4"/>
          <p:cNvSpPr txBox="1"/>
          <p:nvPr/>
        </p:nvSpPr>
        <p:spPr>
          <a:xfrm>
            <a:off x="329590" y="1078229"/>
            <a:ext cx="4641215" cy="5348605"/>
          </a:xfrm>
          <a:prstGeom prst="rect">
            <a:avLst/>
          </a:prstGeom>
        </p:spPr>
        <p:txBody>
          <a:bodyPr vert="horz" wrap="square" lIns="0" tIns="12700" rIns="0" bIns="0" rtlCol="0">
            <a:spAutoFit/>
          </a:bodyPr>
          <a:lstStyle/>
          <a:p>
            <a:pPr marL="12700" marR="46990">
              <a:lnSpc>
                <a:spcPct val="100000"/>
              </a:lnSpc>
              <a:spcBef>
                <a:spcPts val="100"/>
              </a:spcBef>
            </a:pPr>
            <a:r>
              <a:rPr sz="1800" b="1" spc="-5" dirty="0">
                <a:solidFill>
                  <a:srgbClr val="333399"/>
                </a:solidFill>
                <a:latin typeface="Times New Roman"/>
                <a:cs typeface="Times New Roman"/>
              </a:rPr>
              <a:t>Tölcsér </a:t>
            </a:r>
            <a:r>
              <a:rPr sz="1800" b="1" dirty="0">
                <a:solidFill>
                  <a:srgbClr val="333399"/>
                </a:solidFill>
                <a:latin typeface="Times New Roman"/>
                <a:cs typeface="Times New Roman"/>
              </a:rPr>
              <a:t>alakú </a:t>
            </a:r>
            <a:r>
              <a:rPr sz="1800" b="1" spc="-5" dirty="0">
                <a:solidFill>
                  <a:srgbClr val="333399"/>
                </a:solidFill>
                <a:latin typeface="Times New Roman"/>
                <a:cs typeface="Times New Roman"/>
              </a:rPr>
              <a:t>hártya, </a:t>
            </a:r>
            <a:r>
              <a:rPr sz="1800" b="1" dirty="0">
                <a:solidFill>
                  <a:srgbClr val="333399"/>
                </a:solidFill>
                <a:latin typeface="Times New Roman"/>
                <a:cs typeface="Times New Roman"/>
              </a:rPr>
              <a:t>a </a:t>
            </a:r>
            <a:r>
              <a:rPr sz="1800" b="1" spc="-5" dirty="0">
                <a:solidFill>
                  <a:srgbClr val="333399"/>
                </a:solidFill>
                <a:latin typeface="Times New Roman"/>
                <a:cs typeface="Times New Roman"/>
              </a:rPr>
              <a:t>külső hallójárathoz  képest </a:t>
            </a:r>
            <a:r>
              <a:rPr sz="1800" b="1" dirty="0">
                <a:solidFill>
                  <a:srgbClr val="333399"/>
                </a:solidFill>
                <a:latin typeface="Times New Roman"/>
                <a:cs typeface="Times New Roman"/>
              </a:rPr>
              <a:t>ferdén áll. A tölcsér </a:t>
            </a:r>
            <a:r>
              <a:rPr sz="1800" b="1" spc="-5" dirty="0">
                <a:solidFill>
                  <a:srgbClr val="333399"/>
                </a:solidFill>
                <a:latin typeface="Times New Roman"/>
                <a:cs typeface="Times New Roman"/>
              </a:rPr>
              <a:t>csúcsát </a:t>
            </a:r>
            <a:r>
              <a:rPr sz="1800" b="1" dirty="0">
                <a:solidFill>
                  <a:srgbClr val="333399"/>
                </a:solidFill>
                <a:latin typeface="Times New Roman"/>
                <a:cs typeface="Times New Roman"/>
              </a:rPr>
              <a:t>a </a:t>
            </a:r>
            <a:r>
              <a:rPr sz="1800" b="1" spc="-5" dirty="0">
                <a:solidFill>
                  <a:srgbClr val="333399"/>
                </a:solidFill>
                <a:latin typeface="Times New Roman"/>
                <a:cs typeface="Times New Roman"/>
              </a:rPr>
              <a:t>kalapács  </a:t>
            </a:r>
            <a:r>
              <a:rPr sz="1800" b="1" dirty="0">
                <a:solidFill>
                  <a:srgbClr val="333399"/>
                </a:solidFill>
                <a:latin typeface="Times New Roman"/>
                <a:cs typeface="Times New Roman"/>
              </a:rPr>
              <a:t>csont </a:t>
            </a:r>
            <a:r>
              <a:rPr sz="1800" b="1" spc="-15" dirty="0">
                <a:solidFill>
                  <a:srgbClr val="333399"/>
                </a:solidFill>
                <a:latin typeface="Times New Roman"/>
                <a:cs typeface="Times New Roman"/>
              </a:rPr>
              <a:t>húzza </a:t>
            </a:r>
            <a:r>
              <a:rPr sz="1800" b="1" dirty="0">
                <a:solidFill>
                  <a:srgbClr val="333399"/>
                </a:solidFill>
                <a:latin typeface="Times New Roman"/>
                <a:cs typeface="Times New Roman"/>
              </a:rPr>
              <a:t>a </a:t>
            </a:r>
            <a:r>
              <a:rPr sz="1800" b="1" spc="-5" dirty="0">
                <a:solidFill>
                  <a:srgbClr val="333399"/>
                </a:solidFill>
                <a:latin typeface="Times New Roman"/>
                <a:cs typeface="Times New Roman"/>
              </a:rPr>
              <a:t>dobüreg </a:t>
            </a:r>
            <a:r>
              <a:rPr sz="1800" b="1" dirty="0">
                <a:solidFill>
                  <a:srgbClr val="333399"/>
                </a:solidFill>
                <a:latin typeface="Times New Roman"/>
                <a:cs typeface="Times New Roman"/>
              </a:rPr>
              <a:t>felé, a </a:t>
            </a:r>
            <a:r>
              <a:rPr sz="1800" b="1" spc="-5" dirty="0">
                <a:solidFill>
                  <a:srgbClr val="333399"/>
                </a:solidFill>
                <a:latin typeface="Times New Roman"/>
                <a:cs typeface="Times New Roman"/>
              </a:rPr>
              <a:t>konkáv felszíne  kifelé, </a:t>
            </a:r>
            <a:r>
              <a:rPr sz="1800" b="1" dirty="0">
                <a:solidFill>
                  <a:srgbClr val="333399"/>
                </a:solidFill>
                <a:latin typeface="Times New Roman"/>
                <a:cs typeface="Times New Roman"/>
              </a:rPr>
              <a:t>a </a:t>
            </a:r>
            <a:r>
              <a:rPr sz="1800" b="1" spc="-5" dirty="0">
                <a:solidFill>
                  <a:srgbClr val="333399"/>
                </a:solidFill>
                <a:latin typeface="Times New Roman"/>
                <a:cs typeface="Times New Roman"/>
              </a:rPr>
              <a:t>külső hallójárat </a:t>
            </a:r>
            <a:r>
              <a:rPr sz="1800" b="1" dirty="0">
                <a:solidFill>
                  <a:srgbClr val="333399"/>
                </a:solidFill>
                <a:latin typeface="Times New Roman"/>
                <a:cs typeface="Times New Roman"/>
              </a:rPr>
              <a:t>felé tekint</a:t>
            </a:r>
            <a:r>
              <a:rPr sz="1800" dirty="0">
                <a:solidFill>
                  <a:srgbClr val="333399"/>
                </a:solidFill>
                <a:latin typeface="Times New Roman"/>
                <a:cs typeface="Times New Roman"/>
              </a:rPr>
              <a:t>. </a:t>
            </a:r>
            <a:r>
              <a:rPr sz="1800" spc="-5" dirty="0">
                <a:solidFill>
                  <a:srgbClr val="333399"/>
                </a:solidFill>
                <a:latin typeface="Times New Roman"/>
                <a:cs typeface="Times New Roman"/>
              </a:rPr>
              <a:t>Kevés  porcsejtet </a:t>
            </a:r>
            <a:r>
              <a:rPr sz="1800" dirty="0">
                <a:solidFill>
                  <a:srgbClr val="333399"/>
                </a:solidFill>
                <a:latin typeface="Times New Roman"/>
                <a:cs typeface="Times New Roman"/>
              </a:rPr>
              <a:t>tartalmazó rostos gyűrű (anulus  fibrocartilagineus) rögzíti a </a:t>
            </a:r>
            <a:r>
              <a:rPr sz="1800" spc="-5" dirty="0">
                <a:solidFill>
                  <a:srgbClr val="333399"/>
                </a:solidFill>
                <a:latin typeface="Times New Roman"/>
                <a:cs typeface="Times New Roman"/>
              </a:rPr>
              <a:t>sulcus</a:t>
            </a:r>
            <a:r>
              <a:rPr sz="1800" spc="-80" dirty="0">
                <a:solidFill>
                  <a:srgbClr val="333399"/>
                </a:solidFill>
                <a:latin typeface="Times New Roman"/>
                <a:cs typeface="Times New Roman"/>
              </a:rPr>
              <a:t> </a:t>
            </a:r>
            <a:r>
              <a:rPr sz="1800" dirty="0">
                <a:solidFill>
                  <a:srgbClr val="333399"/>
                </a:solidFill>
                <a:latin typeface="Times New Roman"/>
                <a:cs typeface="Times New Roman"/>
              </a:rPr>
              <a:t>tympanicushoz</a:t>
            </a:r>
            <a:endParaRPr sz="1800">
              <a:latin typeface="Times New Roman"/>
              <a:cs typeface="Times New Roman"/>
            </a:endParaRPr>
          </a:p>
          <a:p>
            <a:pPr>
              <a:lnSpc>
                <a:spcPct val="100000"/>
              </a:lnSpc>
              <a:spcBef>
                <a:spcPts val="35"/>
              </a:spcBef>
            </a:pPr>
            <a:endParaRPr sz="2600">
              <a:latin typeface="Times New Roman"/>
              <a:cs typeface="Times New Roman"/>
            </a:endParaRPr>
          </a:p>
          <a:p>
            <a:pPr marL="12700">
              <a:lnSpc>
                <a:spcPct val="100000"/>
              </a:lnSpc>
            </a:pPr>
            <a:r>
              <a:rPr sz="1800" dirty="0">
                <a:solidFill>
                  <a:srgbClr val="333399"/>
                </a:solidFill>
                <a:latin typeface="Times New Roman"/>
                <a:cs typeface="Times New Roman"/>
              </a:rPr>
              <a:t>Rétegei:</a:t>
            </a:r>
            <a:endParaRPr sz="1800">
              <a:latin typeface="Times New Roman"/>
              <a:cs typeface="Times New Roman"/>
            </a:endParaRPr>
          </a:p>
          <a:p>
            <a:pPr marL="12700" marR="553085">
              <a:lnSpc>
                <a:spcPct val="100000"/>
              </a:lnSpc>
              <a:spcBef>
                <a:spcPts val="434"/>
              </a:spcBef>
            </a:pPr>
            <a:r>
              <a:rPr sz="1800" dirty="0">
                <a:solidFill>
                  <a:srgbClr val="333399"/>
                </a:solidFill>
                <a:latin typeface="Times New Roman"/>
                <a:cs typeface="Times New Roman"/>
              </a:rPr>
              <a:t>Stratum cutaneum</a:t>
            </a:r>
            <a:r>
              <a:rPr sz="1800" b="1" dirty="0">
                <a:solidFill>
                  <a:srgbClr val="333399"/>
                </a:solidFill>
                <a:latin typeface="Times New Roman"/>
                <a:cs typeface="Times New Roman"/>
              </a:rPr>
              <a:t>: </a:t>
            </a:r>
            <a:r>
              <a:rPr sz="1800" b="1" spc="-5" dirty="0">
                <a:solidFill>
                  <a:srgbClr val="333399"/>
                </a:solidFill>
                <a:latin typeface="Times New Roman"/>
                <a:cs typeface="Times New Roman"/>
              </a:rPr>
              <a:t>többrétegű</a:t>
            </a:r>
            <a:r>
              <a:rPr sz="1800" b="1" spc="-60" dirty="0">
                <a:solidFill>
                  <a:srgbClr val="333399"/>
                </a:solidFill>
                <a:latin typeface="Times New Roman"/>
                <a:cs typeface="Times New Roman"/>
              </a:rPr>
              <a:t> </a:t>
            </a:r>
            <a:r>
              <a:rPr sz="1800" b="1" spc="-5" dirty="0">
                <a:solidFill>
                  <a:srgbClr val="333399"/>
                </a:solidFill>
                <a:latin typeface="Times New Roman"/>
                <a:cs typeface="Times New Roman"/>
              </a:rPr>
              <a:t>elszarusodó  laphámot tartalmazó bőr, </a:t>
            </a:r>
            <a:r>
              <a:rPr sz="1800" b="1" spc="-10" dirty="0">
                <a:solidFill>
                  <a:srgbClr val="333399"/>
                </a:solidFill>
                <a:latin typeface="Times New Roman"/>
                <a:cs typeface="Times New Roman"/>
              </a:rPr>
              <a:t>szőr nélkül </a:t>
            </a:r>
            <a:r>
              <a:rPr sz="1800" b="1" spc="-5" dirty="0">
                <a:solidFill>
                  <a:srgbClr val="333399"/>
                </a:solidFill>
                <a:latin typeface="Times New Roman"/>
                <a:cs typeface="Times New Roman"/>
              </a:rPr>
              <a:t>és  </a:t>
            </a:r>
            <a:r>
              <a:rPr sz="1800" b="1" dirty="0">
                <a:solidFill>
                  <a:srgbClr val="333399"/>
                </a:solidFill>
                <a:latin typeface="Times New Roman"/>
                <a:cs typeface="Times New Roman"/>
              </a:rPr>
              <a:t>mirigyek</a:t>
            </a:r>
            <a:r>
              <a:rPr sz="1800" b="1" spc="-40" dirty="0">
                <a:solidFill>
                  <a:srgbClr val="333399"/>
                </a:solidFill>
                <a:latin typeface="Times New Roman"/>
                <a:cs typeface="Times New Roman"/>
              </a:rPr>
              <a:t> </a:t>
            </a:r>
            <a:r>
              <a:rPr sz="1800" b="1" spc="-5" dirty="0">
                <a:solidFill>
                  <a:srgbClr val="333399"/>
                </a:solidFill>
                <a:latin typeface="Times New Roman"/>
                <a:cs typeface="Times New Roman"/>
              </a:rPr>
              <a:t>nélkül.</a:t>
            </a:r>
            <a:endParaRPr sz="1800">
              <a:latin typeface="Times New Roman"/>
              <a:cs typeface="Times New Roman"/>
            </a:endParaRPr>
          </a:p>
          <a:p>
            <a:pPr marL="12700">
              <a:lnSpc>
                <a:spcPct val="100000"/>
              </a:lnSpc>
              <a:spcBef>
                <a:spcPts val="434"/>
              </a:spcBef>
            </a:pPr>
            <a:r>
              <a:rPr sz="1800" dirty="0">
                <a:solidFill>
                  <a:srgbClr val="333399"/>
                </a:solidFill>
                <a:latin typeface="Times New Roman"/>
                <a:cs typeface="Times New Roman"/>
              </a:rPr>
              <a:t>Stratum </a:t>
            </a:r>
            <a:r>
              <a:rPr sz="1800" spc="-5" dirty="0">
                <a:solidFill>
                  <a:srgbClr val="333399"/>
                </a:solidFill>
                <a:latin typeface="Times New Roman"/>
                <a:cs typeface="Times New Roman"/>
              </a:rPr>
              <a:t>fibrosum: </a:t>
            </a:r>
            <a:r>
              <a:rPr sz="1800" b="1" spc="-5" dirty="0">
                <a:solidFill>
                  <a:srgbClr val="333399"/>
                </a:solidFill>
                <a:latin typeface="Times New Roman"/>
                <a:cs typeface="Times New Roman"/>
              </a:rPr>
              <a:t>kollagénrostos </a:t>
            </a:r>
            <a:r>
              <a:rPr sz="1800" b="1" dirty="0">
                <a:solidFill>
                  <a:srgbClr val="333399"/>
                </a:solidFill>
                <a:latin typeface="Times New Roman"/>
                <a:cs typeface="Times New Roman"/>
              </a:rPr>
              <a:t>réteg</a:t>
            </a:r>
            <a:r>
              <a:rPr sz="1800" dirty="0">
                <a:solidFill>
                  <a:srgbClr val="333399"/>
                </a:solidFill>
                <a:latin typeface="Times New Roman"/>
                <a:cs typeface="Times New Roman"/>
              </a:rPr>
              <a:t>.</a:t>
            </a:r>
            <a:endParaRPr sz="1800">
              <a:latin typeface="Times New Roman"/>
              <a:cs typeface="Times New Roman"/>
            </a:endParaRPr>
          </a:p>
          <a:p>
            <a:pPr marL="12700" marR="5080">
              <a:lnSpc>
                <a:spcPct val="100000"/>
              </a:lnSpc>
              <a:spcBef>
                <a:spcPts val="430"/>
              </a:spcBef>
            </a:pPr>
            <a:r>
              <a:rPr sz="1800" dirty="0">
                <a:solidFill>
                  <a:srgbClr val="333399"/>
                </a:solidFill>
                <a:latin typeface="Times New Roman"/>
                <a:cs typeface="Times New Roman"/>
              </a:rPr>
              <a:t>Stratum </a:t>
            </a:r>
            <a:r>
              <a:rPr sz="1800" spc="-5" dirty="0">
                <a:solidFill>
                  <a:srgbClr val="333399"/>
                </a:solidFill>
                <a:latin typeface="Times New Roman"/>
                <a:cs typeface="Times New Roman"/>
              </a:rPr>
              <a:t>mucosum: </a:t>
            </a:r>
            <a:r>
              <a:rPr sz="1800" b="1" spc="-5" dirty="0">
                <a:solidFill>
                  <a:srgbClr val="333399"/>
                </a:solidFill>
                <a:latin typeface="Times New Roman"/>
                <a:cs typeface="Times New Roman"/>
              </a:rPr>
              <a:t>nyálkahártya, amely belülről  fedi.</a:t>
            </a:r>
            <a:endParaRPr sz="1800">
              <a:latin typeface="Times New Roman"/>
              <a:cs typeface="Times New Roman"/>
            </a:endParaRPr>
          </a:p>
          <a:p>
            <a:pPr>
              <a:lnSpc>
                <a:spcPct val="100000"/>
              </a:lnSpc>
              <a:spcBef>
                <a:spcPts val="35"/>
              </a:spcBef>
            </a:pPr>
            <a:endParaRPr sz="2600">
              <a:latin typeface="Times New Roman"/>
              <a:cs typeface="Times New Roman"/>
            </a:endParaRPr>
          </a:p>
          <a:p>
            <a:pPr marL="12700" marR="119380">
              <a:lnSpc>
                <a:spcPct val="100000"/>
              </a:lnSpc>
            </a:pPr>
            <a:r>
              <a:rPr sz="1800" dirty="0">
                <a:solidFill>
                  <a:srgbClr val="333399"/>
                </a:solidFill>
                <a:latin typeface="Times New Roman"/>
                <a:cs typeface="Times New Roman"/>
              </a:rPr>
              <a:t>Schrapnell-hártya: </a:t>
            </a:r>
            <a:r>
              <a:rPr sz="1800" spc="-5" dirty="0">
                <a:solidFill>
                  <a:srgbClr val="333399"/>
                </a:solidFill>
                <a:latin typeface="Times New Roman"/>
                <a:cs typeface="Times New Roman"/>
              </a:rPr>
              <a:t>a </a:t>
            </a:r>
            <a:r>
              <a:rPr sz="1800" dirty="0">
                <a:solidFill>
                  <a:srgbClr val="333399"/>
                </a:solidFill>
                <a:latin typeface="Times New Roman"/>
                <a:cs typeface="Times New Roman"/>
              </a:rPr>
              <a:t>dobhártya azon területe,  ahonnan </a:t>
            </a:r>
            <a:r>
              <a:rPr sz="1800" spc="-5" dirty="0">
                <a:solidFill>
                  <a:srgbClr val="333399"/>
                </a:solidFill>
                <a:latin typeface="Times New Roman"/>
                <a:cs typeface="Times New Roman"/>
              </a:rPr>
              <a:t>a </a:t>
            </a:r>
            <a:r>
              <a:rPr sz="1800" dirty="0">
                <a:solidFill>
                  <a:srgbClr val="333399"/>
                </a:solidFill>
                <a:latin typeface="Times New Roman"/>
                <a:cs typeface="Times New Roman"/>
              </a:rPr>
              <a:t>kollagénrostok </a:t>
            </a:r>
            <a:r>
              <a:rPr sz="1800" spc="-5" dirty="0">
                <a:solidFill>
                  <a:srgbClr val="333399"/>
                </a:solidFill>
                <a:latin typeface="Times New Roman"/>
                <a:cs typeface="Times New Roman"/>
              </a:rPr>
              <a:t>majdnem teljesen  </a:t>
            </a:r>
            <a:r>
              <a:rPr sz="1800" dirty="0">
                <a:solidFill>
                  <a:srgbClr val="333399"/>
                </a:solidFill>
                <a:latin typeface="Times New Roman"/>
                <a:cs typeface="Times New Roman"/>
              </a:rPr>
              <a:t>hiányoznak, nyomáskiegyenlítésben </a:t>
            </a:r>
            <a:r>
              <a:rPr sz="1800" spc="-5" dirty="0">
                <a:solidFill>
                  <a:srgbClr val="333399"/>
                </a:solidFill>
                <a:latin typeface="Times New Roman"/>
                <a:cs typeface="Times New Roman"/>
              </a:rPr>
              <a:t>van</a:t>
            </a:r>
            <a:r>
              <a:rPr sz="1800" spc="-90" dirty="0">
                <a:solidFill>
                  <a:srgbClr val="333399"/>
                </a:solidFill>
                <a:latin typeface="Times New Roman"/>
                <a:cs typeface="Times New Roman"/>
              </a:rPr>
              <a:t> </a:t>
            </a:r>
            <a:r>
              <a:rPr sz="1800" spc="-5" dirty="0">
                <a:solidFill>
                  <a:srgbClr val="333399"/>
                </a:solidFill>
                <a:latin typeface="Times New Roman"/>
                <a:cs typeface="Times New Roman"/>
              </a:rPr>
              <a:t>szerepe.</a:t>
            </a:r>
            <a:endParaRPr sz="1800">
              <a:latin typeface="Times New Roman"/>
              <a:cs typeface="Times New Roman"/>
            </a:endParaRPr>
          </a:p>
        </p:txBody>
      </p:sp>
      <p:sp>
        <p:nvSpPr>
          <p:cNvPr id="5" name="object 5"/>
          <p:cNvSpPr/>
          <p:nvPr/>
        </p:nvSpPr>
        <p:spPr>
          <a:xfrm>
            <a:off x="4931664" y="1002791"/>
            <a:ext cx="3899916" cy="36957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156959" y="4436364"/>
            <a:ext cx="2540508" cy="22052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0764" y="242442"/>
            <a:ext cx="4522470" cy="574040"/>
          </a:xfrm>
          <a:prstGeom prst="rect">
            <a:avLst/>
          </a:prstGeom>
        </p:spPr>
        <p:txBody>
          <a:bodyPr vert="horz" wrap="square" lIns="0" tIns="12700" rIns="0" bIns="0" rtlCol="0">
            <a:spAutoFit/>
          </a:bodyPr>
          <a:lstStyle/>
          <a:p>
            <a:pPr marL="12700">
              <a:lnSpc>
                <a:spcPct val="100000"/>
              </a:lnSpc>
              <a:spcBef>
                <a:spcPts val="100"/>
              </a:spcBef>
            </a:pPr>
            <a:r>
              <a:rPr dirty="0"/>
              <a:t>Középfül </a:t>
            </a:r>
            <a:r>
              <a:rPr spc="-5" dirty="0"/>
              <a:t>(auris</a:t>
            </a:r>
            <a:r>
              <a:rPr spc="-90" dirty="0"/>
              <a:t> </a:t>
            </a:r>
            <a:r>
              <a:rPr dirty="0"/>
              <a:t>media)</a:t>
            </a:r>
          </a:p>
        </p:txBody>
      </p:sp>
      <p:sp>
        <p:nvSpPr>
          <p:cNvPr id="3" name="object 3"/>
          <p:cNvSpPr txBox="1"/>
          <p:nvPr/>
        </p:nvSpPr>
        <p:spPr>
          <a:xfrm>
            <a:off x="329590" y="1076706"/>
            <a:ext cx="8023225" cy="2708910"/>
          </a:xfrm>
          <a:prstGeom prst="rect">
            <a:avLst/>
          </a:prstGeom>
        </p:spPr>
        <p:txBody>
          <a:bodyPr vert="horz" wrap="square" lIns="0" tIns="13335" rIns="0" bIns="0" rtlCol="0">
            <a:spAutoFit/>
          </a:bodyPr>
          <a:lstStyle/>
          <a:p>
            <a:pPr marL="12700" marR="5080">
              <a:lnSpc>
                <a:spcPct val="100000"/>
              </a:lnSpc>
              <a:spcBef>
                <a:spcPts val="105"/>
              </a:spcBef>
            </a:pPr>
            <a:r>
              <a:rPr sz="2000" spc="-5" dirty="0">
                <a:solidFill>
                  <a:srgbClr val="333399"/>
                </a:solidFill>
                <a:latin typeface="Times New Roman"/>
                <a:cs typeface="Times New Roman"/>
              </a:rPr>
              <a:t>Ingerátalakító. </a:t>
            </a:r>
            <a:r>
              <a:rPr sz="2000" dirty="0">
                <a:solidFill>
                  <a:srgbClr val="333399"/>
                </a:solidFill>
                <a:latin typeface="Times New Roman"/>
                <a:cs typeface="Times New Roman"/>
              </a:rPr>
              <a:t>A dobhártya rezgéseit a </a:t>
            </a:r>
            <a:r>
              <a:rPr sz="2000" spc="-5" dirty="0">
                <a:solidFill>
                  <a:srgbClr val="333399"/>
                </a:solidFill>
                <a:latin typeface="Times New Roman"/>
                <a:cs typeface="Times New Roman"/>
              </a:rPr>
              <a:t>hallócsontocskák közvetítésével </a:t>
            </a:r>
            <a:r>
              <a:rPr sz="2000" dirty="0">
                <a:solidFill>
                  <a:srgbClr val="333399"/>
                </a:solidFill>
                <a:latin typeface="Times New Roman"/>
                <a:cs typeface="Times New Roman"/>
              </a:rPr>
              <a:t>a  belsőfül folyadékterei felé közvetíti. A hallócsontocskák a dobüregben</a:t>
            </a:r>
            <a:r>
              <a:rPr sz="2000" spc="-275" dirty="0">
                <a:solidFill>
                  <a:srgbClr val="333399"/>
                </a:solidFill>
                <a:latin typeface="Times New Roman"/>
                <a:cs typeface="Times New Roman"/>
              </a:rPr>
              <a:t> </a:t>
            </a:r>
            <a:r>
              <a:rPr sz="2000" spc="5" dirty="0">
                <a:solidFill>
                  <a:srgbClr val="333399"/>
                </a:solidFill>
                <a:latin typeface="Times New Roman"/>
                <a:cs typeface="Times New Roman"/>
              </a:rPr>
              <a:t>(cavum  </a:t>
            </a:r>
            <a:r>
              <a:rPr sz="2000" spc="-5" dirty="0">
                <a:solidFill>
                  <a:srgbClr val="333399"/>
                </a:solidFill>
                <a:latin typeface="Times New Roman"/>
                <a:cs typeface="Times New Roman"/>
              </a:rPr>
              <a:t>tympani) </a:t>
            </a:r>
            <a:r>
              <a:rPr sz="2000" dirty="0">
                <a:solidFill>
                  <a:srgbClr val="333399"/>
                </a:solidFill>
                <a:latin typeface="Times New Roman"/>
                <a:cs typeface="Times New Roman"/>
              </a:rPr>
              <a:t>helyezkednek </a:t>
            </a:r>
            <a:r>
              <a:rPr sz="2000" spc="-5" dirty="0">
                <a:solidFill>
                  <a:srgbClr val="333399"/>
                </a:solidFill>
                <a:latin typeface="Times New Roman"/>
                <a:cs typeface="Times New Roman"/>
              </a:rPr>
              <a:t>el. </a:t>
            </a:r>
            <a:r>
              <a:rPr sz="2000" dirty="0">
                <a:solidFill>
                  <a:srgbClr val="333399"/>
                </a:solidFill>
                <a:latin typeface="Times New Roman"/>
                <a:cs typeface="Times New Roman"/>
              </a:rPr>
              <a:t>A garattal is </a:t>
            </a:r>
            <a:r>
              <a:rPr sz="2000" spc="-5" dirty="0">
                <a:solidFill>
                  <a:srgbClr val="333399"/>
                </a:solidFill>
                <a:latin typeface="Times New Roman"/>
                <a:cs typeface="Times New Roman"/>
              </a:rPr>
              <a:t>összeköttetésben áll </a:t>
            </a:r>
            <a:r>
              <a:rPr sz="2000" dirty="0">
                <a:solidFill>
                  <a:srgbClr val="333399"/>
                </a:solidFill>
                <a:latin typeface="Times New Roman"/>
                <a:cs typeface="Times New Roman"/>
              </a:rPr>
              <a:t>a tuba auditiva  (Eustach-féle</a:t>
            </a:r>
            <a:r>
              <a:rPr sz="2000" spc="-40" dirty="0">
                <a:solidFill>
                  <a:srgbClr val="333399"/>
                </a:solidFill>
                <a:latin typeface="Times New Roman"/>
                <a:cs typeface="Times New Roman"/>
              </a:rPr>
              <a:t> </a:t>
            </a:r>
            <a:r>
              <a:rPr sz="2000" spc="-5" dirty="0">
                <a:solidFill>
                  <a:srgbClr val="333399"/>
                </a:solidFill>
                <a:latin typeface="Times New Roman"/>
                <a:cs typeface="Times New Roman"/>
              </a:rPr>
              <a:t>fülkürt).</a:t>
            </a:r>
            <a:endParaRPr sz="2000">
              <a:latin typeface="Times New Roman"/>
              <a:cs typeface="Times New Roman"/>
            </a:endParaRPr>
          </a:p>
          <a:p>
            <a:pPr marL="12700">
              <a:lnSpc>
                <a:spcPct val="100000"/>
              </a:lnSpc>
              <a:spcBef>
                <a:spcPts val="480"/>
              </a:spcBef>
            </a:pPr>
            <a:r>
              <a:rPr sz="2000" spc="-5" dirty="0">
                <a:solidFill>
                  <a:srgbClr val="333399"/>
                </a:solidFill>
                <a:latin typeface="Times New Roman"/>
                <a:cs typeface="Times New Roman"/>
              </a:rPr>
              <a:t>Részei:</a:t>
            </a:r>
            <a:endParaRPr sz="2000">
              <a:latin typeface="Times New Roman"/>
              <a:cs typeface="Times New Roman"/>
            </a:endParaRPr>
          </a:p>
          <a:p>
            <a:pPr marL="355600" indent="-342900">
              <a:lnSpc>
                <a:spcPct val="100000"/>
              </a:lnSpc>
              <a:spcBef>
                <a:spcPts val="480"/>
              </a:spcBef>
              <a:buFont typeface="Times New Roman"/>
              <a:buChar char="•"/>
              <a:tabLst>
                <a:tab pos="354965" algn="l"/>
                <a:tab pos="355600" algn="l"/>
              </a:tabLst>
            </a:pPr>
            <a:r>
              <a:rPr sz="2000" b="1" dirty="0">
                <a:solidFill>
                  <a:srgbClr val="333399"/>
                </a:solidFill>
                <a:latin typeface="Times New Roman"/>
                <a:cs typeface="Times New Roman"/>
              </a:rPr>
              <a:t>dobüreg </a:t>
            </a:r>
            <a:r>
              <a:rPr sz="2000" dirty="0">
                <a:solidFill>
                  <a:srgbClr val="333399"/>
                </a:solidFill>
                <a:latin typeface="Times New Roman"/>
                <a:cs typeface="Times New Roman"/>
              </a:rPr>
              <a:t>(cavum</a:t>
            </a:r>
            <a:r>
              <a:rPr sz="2000" spc="-65" dirty="0">
                <a:solidFill>
                  <a:srgbClr val="333399"/>
                </a:solidFill>
                <a:latin typeface="Times New Roman"/>
                <a:cs typeface="Times New Roman"/>
              </a:rPr>
              <a:t> </a:t>
            </a:r>
            <a:r>
              <a:rPr sz="2000" spc="-5" dirty="0">
                <a:solidFill>
                  <a:srgbClr val="333399"/>
                </a:solidFill>
                <a:latin typeface="Times New Roman"/>
                <a:cs typeface="Times New Roman"/>
              </a:rPr>
              <a:t>thympani)</a:t>
            </a:r>
            <a:endParaRPr sz="2000">
              <a:latin typeface="Times New Roman"/>
              <a:cs typeface="Times New Roman"/>
            </a:endParaRPr>
          </a:p>
          <a:p>
            <a:pPr marL="355600" indent="-342900">
              <a:lnSpc>
                <a:spcPct val="100000"/>
              </a:lnSpc>
              <a:spcBef>
                <a:spcPts val="480"/>
              </a:spcBef>
              <a:buFont typeface="Times New Roman"/>
              <a:buChar char="•"/>
              <a:tabLst>
                <a:tab pos="354965" algn="l"/>
                <a:tab pos="355600" algn="l"/>
              </a:tabLst>
            </a:pPr>
            <a:r>
              <a:rPr sz="2000" b="1" spc="-5" dirty="0">
                <a:solidFill>
                  <a:srgbClr val="333399"/>
                </a:solidFill>
                <a:latin typeface="Times New Roman"/>
                <a:cs typeface="Times New Roman"/>
              </a:rPr>
              <a:t>hallócsontocskák</a:t>
            </a:r>
            <a:endParaRPr sz="2000">
              <a:latin typeface="Times New Roman"/>
              <a:cs typeface="Times New Roman"/>
            </a:endParaRPr>
          </a:p>
          <a:p>
            <a:pPr marL="355600" indent="-342900">
              <a:lnSpc>
                <a:spcPct val="100000"/>
              </a:lnSpc>
              <a:spcBef>
                <a:spcPts val="480"/>
              </a:spcBef>
              <a:buFont typeface="Times New Roman"/>
              <a:buChar char="•"/>
              <a:tabLst>
                <a:tab pos="354965" algn="l"/>
                <a:tab pos="355600" algn="l"/>
              </a:tabLst>
            </a:pPr>
            <a:r>
              <a:rPr sz="2000" b="1" spc="-5" dirty="0">
                <a:solidFill>
                  <a:srgbClr val="333399"/>
                </a:solidFill>
                <a:latin typeface="Times New Roman"/>
                <a:cs typeface="Times New Roman"/>
              </a:rPr>
              <a:t>fülkürt </a:t>
            </a:r>
            <a:r>
              <a:rPr sz="2000" dirty="0">
                <a:solidFill>
                  <a:srgbClr val="333399"/>
                </a:solidFill>
                <a:latin typeface="Times New Roman"/>
                <a:cs typeface="Times New Roman"/>
              </a:rPr>
              <a:t>(tuba</a:t>
            </a:r>
            <a:r>
              <a:rPr sz="2000" spc="-60" dirty="0">
                <a:solidFill>
                  <a:srgbClr val="333399"/>
                </a:solidFill>
                <a:latin typeface="Times New Roman"/>
                <a:cs typeface="Times New Roman"/>
              </a:rPr>
              <a:t> </a:t>
            </a:r>
            <a:r>
              <a:rPr sz="2000" dirty="0">
                <a:solidFill>
                  <a:srgbClr val="333399"/>
                </a:solidFill>
                <a:latin typeface="Times New Roman"/>
                <a:cs typeface="Times New Roman"/>
              </a:rPr>
              <a:t>auditiva)</a:t>
            </a:r>
            <a:endParaRPr sz="2000">
              <a:latin typeface="Times New Roman"/>
              <a:cs typeface="Times New Roman"/>
            </a:endParaRPr>
          </a:p>
        </p:txBody>
      </p:sp>
      <p:sp>
        <p:nvSpPr>
          <p:cNvPr id="4" name="object 4"/>
          <p:cNvSpPr/>
          <p:nvPr/>
        </p:nvSpPr>
        <p:spPr>
          <a:xfrm>
            <a:off x="3058667" y="3563111"/>
            <a:ext cx="6085331" cy="310591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3"/>
          <p:cNvSpPr txBox="1">
            <a:spLocks noChangeArrowheads="1"/>
          </p:cNvSpPr>
          <p:nvPr/>
        </p:nvSpPr>
        <p:spPr bwMode="auto">
          <a:xfrm>
            <a:off x="2316163" y="150813"/>
            <a:ext cx="4687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2400" b="1"/>
              <a:t>A halló- és egyensúlyozószerv </a:t>
            </a:r>
          </a:p>
          <a:p>
            <a:pPr algn="ctr">
              <a:spcBef>
                <a:spcPct val="0"/>
              </a:spcBef>
              <a:buFontTx/>
              <a:buNone/>
            </a:pPr>
            <a:r>
              <a:rPr lang="hu-HU" altLang="hu-HU" sz="2400" b="1"/>
              <a:t>(organum vestibulocochleare)</a:t>
            </a:r>
          </a:p>
        </p:txBody>
      </p:sp>
      <p:sp>
        <p:nvSpPr>
          <p:cNvPr id="108547" name="Text Box 4"/>
          <p:cNvSpPr txBox="1">
            <a:spLocks noChangeArrowheads="1"/>
          </p:cNvSpPr>
          <p:nvPr/>
        </p:nvSpPr>
        <p:spPr bwMode="auto">
          <a:xfrm>
            <a:off x="73025" y="1243013"/>
            <a:ext cx="4133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t>dobüreg</a:t>
            </a:r>
            <a:endParaRPr lang="hu-HU" altLang="hu-HU" sz="1800"/>
          </a:p>
          <a:p>
            <a:pPr eaLnBrk="1" hangingPunct="1">
              <a:spcBef>
                <a:spcPct val="0"/>
              </a:spcBef>
              <a:buFontTx/>
              <a:buNone/>
            </a:pPr>
            <a:r>
              <a:rPr lang="hu-HU" altLang="hu-HU" sz="1800"/>
              <a:t>- halántékcsontban</a:t>
            </a:r>
          </a:p>
          <a:p>
            <a:pPr eaLnBrk="1" hangingPunct="1">
              <a:spcBef>
                <a:spcPct val="0"/>
              </a:spcBef>
              <a:buFontTx/>
              <a:buNone/>
            </a:pPr>
            <a:r>
              <a:rPr lang="hu-HU" altLang="hu-HU" sz="1800"/>
              <a:t>- nyálkahártyával bélelt (köbhám)</a:t>
            </a:r>
          </a:p>
          <a:p>
            <a:pPr eaLnBrk="1" hangingPunct="1">
              <a:spcBef>
                <a:spcPct val="0"/>
              </a:spcBef>
              <a:buFontTx/>
              <a:buNone/>
            </a:pPr>
            <a:r>
              <a:rPr lang="hu-HU" altLang="hu-HU" sz="1800"/>
              <a:t>- levegővel telt</a:t>
            </a:r>
          </a:p>
          <a:p>
            <a:pPr eaLnBrk="1" hangingPunct="1">
              <a:spcBef>
                <a:spcPct val="0"/>
              </a:spcBef>
              <a:buFontTx/>
              <a:buNone/>
            </a:pPr>
            <a:r>
              <a:rPr lang="hu-HU" altLang="hu-HU" sz="1800"/>
              <a:t>- fülkürtön keresztül garattal közlekedik</a:t>
            </a:r>
          </a:p>
        </p:txBody>
      </p:sp>
      <p:sp>
        <p:nvSpPr>
          <p:cNvPr id="108548" name="Text Box 5"/>
          <p:cNvSpPr txBox="1">
            <a:spLocks noChangeArrowheads="1"/>
          </p:cNvSpPr>
          <p:nvPr/>
        </p:nvSpPr>
        <p:spPr bwMode="auto">
          <a:xfrm>
            <a:off x="71438" y="3573463"/>
            <a:ext cx="39243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t>fülkürt</a:t>
            </a:r>
            <a:r>
              <a:rPr lang="hu-HU" altLang="hu-HU" sz="1800"/>
              <a:t> (Eustach-féle kürt)</a:t>
            </a:r>
          </a:p>
          <a:p>
            <a:pPr eaLnBrk="1" hangingPunct="1">
              <a:spcBef>
                <a:spcPct val="0"/>
              </a:spcBef>
              <a:buFontTx/>
              <a:buNone/>
            </a:pPr>
            <a:r>
              <a:rPr lang="hu-HU" altLang="hu-HU" sz="1800"/>
              <a:t>- dobhártya két oldalán lévő nyomást egyenlíti ki</a:t>
            </a:r>
          </a:p>
          <a:p>
            <a:pPr eaLnBrk="1" hangingPunct="1">
              <a:spcBef>
                <a:spcPct val="0"/>
              </a:spcBef>
              <a:buFontTx/>
              <a:buNone/>
            </a:pPr>
            <a:r>
              <a:rPr lang="hu-HU" altLang="hu-HU" sz="1800"/>
              <a:t>- ha elzáródik, a dobüreg levegője gyorsan felszívódik</a:t>
            </a:r>
          </a:p>
          <a:p>
            <a:pPr eaLnBrk="1" hangingPunct="1">
              <a:spcBef>
                <a:spcPct val="0"/>
              </a:spcBef>
              <a:buFontTx/>
              <a:buNone/>
            </a:pPr>
            <a:r>
              <a:rPr lang="hu-HU" altLang="hu-HU" sz="1800"/>
              <a:t>- m. levator veli palatini nyeléskor nyitja</a:t>
            </a:r>
          </a:p>
        </p:txBody>
      </p:sp>
      <p:pic>
        <p:nvPicPr>
          <p:cNvPr id="10854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3475038"/>
            <a:ext cx="52197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908050"/>
            <a:ext cx="4716462"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035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77611" y="216408"/>
            <a:ext cx="3866387" cy="363321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570918" y="22988"/>
            <a:ext cx="3453765" cy="574040"/>
          </a:xfrm>
          <a:prstGeom prst="rect">
            <a:avLst/>
          </a:prstGeom>
        </p:spPr>
        <p:txBody>
          <a:bodyPr vert="horz" wrap="square" lIns="0" tIns="12700" rIns="0" bIns="0" rtlCol="0">
            <a:spAutoFit/>
          </a:bodyPr>
          <a:lstStyle/>
          <a:p>
            <a:pPr marL="12700">
              <a:lnSpc>
                <a:spcPct val="100000"/>
              </a:lnSpc>
              <a:spcBef>
                <a:spcPts val="100"/>
              </a:spcBef>
            </a:pPr>
            <a:r>
              <a:rPr spc="-5" dirty="0"/>
              <a:t>Hallócsontocskák</a:t>
            </a:r>
          </a:p>
        </p:txBody>
      </p:sp>
      <p:sp>
        <p:nvSpPr>
          <p:cNvPr id="4" name="object 4"/>
          <p:cNvSpPr/>
          <p:nvPr/>
        </p:nvSpPr>
        <p:spPr>
          <a:xfrm>
            <a:off x="287401" y="1723784"/>
            <a:ext cx="4166616" cy="452628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522347" y="1438783"/>
            <a:ext cx="4151629" cy="1824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kalapács</a:t>
            </a:r>
            <a:r>
              <a:rPr sz="1800" spc="-25" dirty="0">
                <a:latin typeface="Times New Roman"/>
                <a:cs typeface="Times New Roman"/>
              </a:rPr>
              <a:t> </a:t>
            </a:r>
            <a:r>
              <a:rPr sz="1800" dirty="0">
                <a:latin typeface="Times New Roman"/>
                <a:cs typeface="Times New Roman"/>
              </a:rPr>
              <a:t>(malleus)</a:t>
            </a:r>
          </a:p>
          <a:p>
            <a:pPr>
              <a:lnSpc>
                <a:spcPct val="100000"/>
              </a:lnSpc>
              <a:spcBef>
                <a:spcPts val="15"/>
              </a:spcBef>
            </a:pPr>
            <a:endParaRPr sz="2900" dirty="0">
              <a:latin typeface="Times New Roman"/>
              <a:cs typeface="Times New Roman"/>
            </a:endParaRPr>
          </a:p>
          <a:p>
            <a:pPr marL="2168525">
              <a:lnSpc>
                <a:spcPct val="100000"/>
              </a:lnSpc>
            </a:pPr>
            <a:r>
              <a:rPr sz="1800" dirty="0">
                <a:latin typeface="Times New Roman"/>
                <a:cs typeface="Times New Roman"/>
              </a:rPr>
              <a:t>üllő</a:t>
            </a:r>
            <a:r>
              <a:rPr sz="1800" spc="-20" dirty="0">
                <a:latin typeface="Times New Roman"/>
                <a:cs typeface="Times New Roman"/>
              </a:rPr>
              <a:t> </a:t>
            </a:r>
            <a:r>
              <a:rPr sz="1800" dirty="0">
                <a:latin typeface="Times New Roman"/>
                <a:cs typeface="Times New Roman"/>
              </a:rPr>
              <a:t>(incus)</a:t>
            </a:r>
          </a:p>
          <a:p>
            <a:pPr>
              <a:lnSpc>
                <a:spcPct val="100000"/>
              </a:lnSpc>
            </a:pPr>
            <a:endParaRPr sz="2000" dirty="0">
              <a:latin typeface="Times New Roman"/>
              <a:cs typeface="Times New Roman"/>
            </a:endParaRPr>
          </a:p>
          <a:p>
            <a:pPr>
              <a:lnSpc>
                <a:spcPct val="100000"/>
              </a:lnSpc>
              <a:spcBef>
                <a:spcPts val="20"/>
              </a:spcBef>
            </a:pPr>
            <a:endParaRPr sz="1750" dirty="0">
              <a:latin typeface="Times New Roman"/>
              <a:cs typeface="Times New Roman"/>
            </a:endParaRPr>
          </a:p>
          <a:p>
            <a:pPr marL="2646680">
              <a:lnSpc>
                <a:spcPct val="100000"/>
              </a:lnSpc>
            </a:pPr>
            <a:r>
              <a:rPr sz="1800" dirty="0">
                <a:latin typeface="Times New Roman"/>
                <a:cs typeface="Times New Roman"/>
              </a:rPr>
              <a:t>kengyel</a:t>
            </a:r>
            <a:r>
              <a:rPr sz="1800" spc="-95" dirty="0">
                <a:latin typeface="Times New Roman"/>
                <a:cs typeface="Times New Roman"/>
              </a:rPr>
              <a:t> </a:t>
            </a:r>
            <a:r>
              <a:rPr sz="1800" dirty="0">
                <a:latin typeface="Times New Roman"/>
                <a:cs typeface="Times New Roman"/>
              </a:rPr>
              <a:t>(stapes)</a:t>
            </a:r>
          </a:p>
        </p:txBody>
      </p:sp>
      <p:sp>
        <p:nvSpPr>
          <p:cNvPr id="6" name="object 6"/>
          <p:cNvSpPr/>
          <p:nvPr/>
        </p:nvSpPr>
        <p:spPr>
          <a:xfrm>
            <a:off x="1763267" y="1589658"/>
            <a:ext cx="680720" cy="149860"/>
          </a:xfrm>
          <a:custGeom>
            <a:avLst/>
            <a:gdLst/>
            <a:ahLst/>
            <a:cxnLst/>
            <a:rect l="l" t="t" r="r" b="b"/>
            <a:pathLst>
              <a:path w="680719" h="149860">
                <a:moveTo>
                  <a:pt x="82042" y="44450"/>
                </a:moveTo>
                <a:lnTo>
                  <a:pt x="0" y="110743"/>
                </a:lnTo>
                <a:lnTo>
                  <a:pt x="94106" y="147954"/>
                </a:lnTo>
                <a:lnTo>
                  <a:pt x="98043" y="149605"/>
                </a:lnTo>
                <a:lnTo>
                  <a:pt x="102488" y="147700"/>
                </a:lnTo>
                <a:lnTo>
                  <a:pt x="105537" y="139826"/>
                </a:lnTo>
                <a:lnTo>
                  <a:pt x="103631" y="135381"/>
                </a:lnTo>
                <a:lnTo>
                  <a:pt x="54577" y="115950"/>
                </a:lnTo>
                <a:lnTo>
                  <a:pt x="16001" y="115950"/>
                </a:lnTo>
                <a:lnTo>
                  <a:pt x="13715" y="100837"/>
                </a:lnTo>
                <a:lnTo>
                  <a:pt x="41644" y="96600"/>
                </a:lnTo>
                <a:lnTo>
                  <a:pt x="91693" y="56261"/>
                </a:lnTo>
                <a:lnTo>
                  <a:pt x="92201" y="51562"/>
                </a:lnTo>
                <a:lnTo>
                  <a:pt x="86868" y="44957"/>
                </a:lnTo>
                <a:lnTo>
                  <a:pt x="82042" y="44450"/>
                </a:lnTo>
                <a:close/>
              </a:path>
              <a:path w="680719" h="149860">
                <a:moveTo>
                  <a:pt x="41644" y="96600"/>
                </a:moveTo>
                <a:lnTo>
                  <a:pt x="13715" y="100837"/>
                </a:lnTo>
                <a:lnTo>
                  <a:pt x="16001" y="115950"/>
                </a:lnTo>
                <a:lnTo>
                  <a:pt x="26869" y="114300"/>
                </a:lnTo>
                <a:lnTo>
                  <a:pt x="19684" y="114300"/>
                </a:lnTo>
                <a:lnTo>
                  <a:pt x="17780" y="101345"/>
                </a:lnTo>
                <a:lnTo>
                  <a:pt x="35757" y="101345"/>
                </a:lnTo>
                <a:lnTo>
                  <a:pt x="41644" y="96600"/>
                </a:lnTo>
                <a:close/>
              </a:path>
              <a:path w="680719" h="149860">
                <a:moveTo>
                  <a:pt x="43899" y="111712"/>
                </a:moveTo>
                <a:lnTo>
                  <a:pt x="16001" y="115950"/>
                </a:lnTo>
                <a:lnTo>
                  <a:pt x="54577" y="115950"/>
                </a:lnTo>
                <a:lnTo>
                  <a:pt x="43899" y="111712"/>
                </a:lnTo>
                <a:close/>
              </a:path>
              <a:path w="680719" h="149860">
                <a:moveTo>
                  <a:pt x="17780" y="101345"/>
                </a:moveTo>
                <a:lnTo>
                  <a:pt x="19684" y="114300"/>
                </a:lnTo>
                <a:lnTo>
                  <a:pt x="29825" y="106126"/>
                </a:lnTo>
                <a:lnTo>
                  <a:pt x="17780" y="101345"/>
                </a:lnTo>
                <a:close/>
              </a:path>
              <a:path w="680719" h="149860">
                <a:moveTo>
                  <a:pt x="29825" y="106126"/>
                </a:moveTo>
                <a:lnTo>
                  <a:pt x="19684" y="114300"/>
                </a:lnTo>
                <a:lnTo>
                  <a:pt x="26869" y="114300"/>
                </a:lnTo>
                <a:lnTo>
                  <a:pt x="43899" y="111712"/>
                </a:lnTo>
                <a:lnTo>
                  <a:pt x="29825" y="106126"/>
                </a:lnTo>
                <a:close/>
              </a:path>
              <a:path w="680719" h="149860">
                <a:moveTo>
                  <a:pt x="678307" y="0"/>
                </a:moveTo>
                <a:lnTo>
                  <a:pt x="41644" y="96600"/>
                </a:lnTo>
                <a:lnTo>
                  <a:pt x="29825" y="106126"/>
                </a:lnTo>
                <a:lnTo>
                  <a:pt x="43899" y="111712"/>
                </a:lnTo>
                <a:lnTo>
                  <a:pt x="680593" y="14986"/>
                </a:lnTo>
                <a:lnTo>
                  <a:pt x="678307" y="0"/>
                </a:lnTo>
                <a:close/>
              </a:path>
              <a:path w="680719" h="149860">
                <a:moveTo>
                  <a:pt x="35757" y="101345"/>
                </a:moveTo>
                <a:lnTo>
                  <a:pt x="17780" y="101345"/>
                </a:lnTo>
                <a:lnTo>
                  <a:pt x="29825" y="106126"/>
                </a:lnTo>
                <a:lnTo>
                  <a:pt x="35757" y="101345"/>
                </a:lnTo>
                <a:close/>
              </a:path>
            </a:pathLst>
          </a:custGeom>
          <a:solidFill>
            <a:srgbClr val="000000"/>
          </a:solidFill>
        </p:spPr>
        <p:txBody>
          <a:bodyPr wrap="square" lIns="0" tIns="0" rIns="0" bIns="0" rtlCol="0"/>
          <a:lstStyle/>
          <a:p>
            <a:endParaRPr/>
          </a:p>
        </p:txBody>
      </p:sp>
      <p:sp>
        <p:nvSpPr>
          <p:cNvPr id="7" name="object 7"/>
          <p:cNvSpPr/>
          <p:nvPr/>
        </p:nvSpPr>
        <p:spPr>
          <a:xfrm>
            <a:off x="3995928" y="3115182"/>
            <a:ext cx="1092200" cy="229235"/>
          </a:xfrm>
          <a:custGeom>
            <a:avLst/>
            <a:gdLst/>
            <a:ahLst/>
            <a:cxnLst/>
            <a:rect l="l" t="t" r="r" b="b"/>
            <a:pathLst>
              <a:path w="1092200" h="229235">
                <a:moveTo>
                  <a:pt x="81025" y="124078"/>
                </a:moveTo>
                <a:lnTo>
                  <a:pt x="77724" y="126745"/>
                </a:lnTo>
                <a:lnTo>
                  <a:pt x="0" y="191642"/>
                </a:lnTo>
                <a:lnTo>
                  <a:pt x="94742" y="227456"/>
                </a:lnTo>
                <a:lnTo>
                  <a:pt x="98679" y="228853"/>
                </a:lnTo>
                <a:lnTo>
                  <a:pt x="102997" y="226949"/>
                </a:lnTo>
                <a:lnTo>
                  <a:pt x="106045" y="219075"/>
                </a:lnTo>
                <a:lnTo>
                  <a:pt x="104012" y="214629"/>
                </a:lnTo>
                <a:lnTo>
                  <a:pt x="100075" y="213105"/>
                </a:lnTo>
                <a:lnTo>
                  <a:pt x="56273" y="196595"/>
                </a:lnTo>
                <a:lnTo>
                  <a:pt x="16129" y="196595"/>
                </a:lnTo>
                <a:lnTo>
                  <a:pt x="13588" y="181609"/>
                </a:lnTo>
                <a:lnTo>
                  <a:pt x="41401" y="176914"/>
                </a:lnTo>
                <a:lnTo>
                  <a:pt x="90677" y="135762"/>
                </a:lnTo>
                <a:lnTo>
                  <a:pt x="91186" y="130937"/>
                </a:lnTo>
                <a:lnTo>
                  <a:pt x="85725" y="124459"/>
                </a:lnTo>
                <a:lnTo>
                  <a:pt x="81025" y="124078"/>
                </a:lnTo>
                <a:close/>
              </a:path>
              <a:path w="1092200" h="229235">
                <a:moveTo>
                  <a:pt x="41401" y="176914"/>
                </a:moveTo>
                <a:lnTo>
                  <a:pt x="13588" y="181609"/>
                </a:lnTo>
                <a:lnTo>
                  <a:pt x="16129" y="196595"/>
                </a:lnTo>
                <a:lnTo>
                  <a:pt x="25907" y="194944"/>
                </a:lnTo>
                <a:lnTo>
                  <a:pt x="19812" y="194944"/>
                </a:lnTo>
                <a:lnTo>
                  <a:pt x="17525" y="181990"/>
                </a:lnTo>
                <a:lnTo>
                  <a:pt x="35323" y="181990"/>
                </a:lnTo>
                <a:lnTo>
                  <a:pt x="41401" y="176914"/>
                </a:lnTo>
                <a:close/>
              </a:path>
              <a:path w="1092200" h="229235">
                <a:moveTo>
                  <a:pt x="43854" y="191914"/>
                </a:moveTo>
                <a:lnTo>
                  <a:pt x="16129" y="196595"/>
                </a:lnTo>
                <a:lnTo>
                  <a:pt x="56273" y="196595"/>
                </a:lnTo>
                <a:lnTo>
                  <a:pt x="43854" y="191914"/>
                </a:lnTo>
                <a:close/>
              </a:path>
              <a:path w="1092200" h="229235">
                <a:moveTo>
                  <a:pt x="17525" y="181990"/>
                </a:moveTo>
                <a:lnTo>
                  <a:pt x="19812" y="194944"/>
                </a:lnTo>
                <a:lnTo>
                  <a:pt x="29788" y="186613"/>
                </a:lnTo>
                <a:lnTo>
                  <a:pt x="17525" y="181990"/>
                </a:lnTo>
                <a:close/>
              </a:path>
              <a:path w="1092200" h="229235">
                <a:moveTo>
                  <a:pt x="29788" y="186613"/>
                </a:moveTo>
                <a:lnTo>
                  <a:pt x="19812" y="194944"/>
                </a:lnTo>
                <a:lnTo>
                  <a:pt x="25907" y="194944"/>
                </a:lnTo>
                <a:lnTo>
                  <a:pt x="43854" y="191914"/>
                </a:lnTo>
                <a:lnTo>
                  <a:pt x="29788" y="186613"/>
                </a:lnTo>
                <a:close/>
              </a:path>
              <a:path w="1092200" h="229235">
                <a:moveTo>
                  <a:pt x="1089406" y="0"/>
                </a:moveTo>
                <a:lnTo>
                  <a:pt x="41401" y="176914"/>
                </a:lnTo>
                <a:lnTo>
                  <a:pt x="29788" y="186613"/>
                </a:lnTo>
                <a:lnTo>
                  <a:pt x="43854" y="191914"/>
                </a:lnTo>
                <a:lnTo>
                  <a:pt x="1091819" y="14986"/>
                </a:lnTo>
                <a:lnTo>
                  <a:pt x="1089406" y="0"/>
                </a:lnTo>
                <a:close/>
              </a:path>
              <a:path w="1092200" h="229235">
                <a:moveTo>
                  <a:pt x="35323" y="181990"/>
                </a:moveTo>
                <a:lnTo>
                  <a:pt x="17525" y="181990"/>
                </a:lnTo>
                <a:lnTo>
                  <a:pt x="29788" y="186613"/>
                </a:lnTo>
                <a:lnTo>
                  <a:pt x="35323" y="181990"/>
                </a:lnTo>
                <a:close/>
              </a:path>
            </a:pathLst>
          </a:custGeom>
          <a:solidFill>
            <a:srgbClr val="000000"/>
          </a:solidFill>
        </p:spPr>
        <p:txBody>
          <a:bodyPr wrap="square" lIns="0" tIns="0" rIns="0" bIns="0" rtlCol="0"/>
          <a:lstStyle/>
          <a:p>
            <a:endParaRPr/>
          </a:p>
        </p:txBody>
      </p:sp>
      <p:sp>
        <p:nvSpPr>
          <p:cNvPr id="8" name="object 8"/>
          <p:cNvSpPr/>
          <p:nvPr/>
        </p:nvSpPr>
        <p:spPr>
          <a:xfrm>
            <a:off x="2772155" y="2290698"/>
            <a:ext cx="1828800" cy="381635"/>
          </a:xfrm>
          <a:custGeom>
            <a:avLst/>
            <a:gdLst/>
            <a:ahLst/>
            <a:cxnLst/>
            <a:rect l="l" t="t" r="r" b="b"/>
            <a:pathLst>
              <a:path w="1828800" h="381635">
                <a:moveTo>
                  <a:pt x="79882" y="276733"/>
                </a:moveTo>
                <a:lnTo>
                  <a:pt x="76707" y="279526"/>
                </a:lnTo>
                <a:lnTo>
                  <a:pt x="0" y="345693"/>
                </a:lnTo>
                <a:lnTo>
                  <a:pt x="95250" y="379856"/>
                </a:lnTo>
                <a:lnTo>
                  <a:pt x="99187" y="381380"/>
                </a:lnTo>
                <a:lnTo>
                  <a:pt x="103631" y="379222"/>
                </a:lnTo>
                <a:lnTo>
                  <a:pt x="106425" y="371348"/>
                </a:lnTo>
                <a:lnTo>
                  <a:pt x="104393" y="367029"/>
                </a:lnTo>
                <a:lnTo>
                  <a:pt x="100456" y="365505"/>
                </a:lnTo>
                <a:lnTo>
                  <a:pt x="58397" y="350392"/>
                </a:lnTo>
                <a:lnTo>
                  <a:pt x="16129" y="350392"/>
                </a:lnTo>
                <a:lnTo>
                  <a:pt x="13462" y="335406"/>
                </a:lnTo>
                <a:lnTo>
                  <a:pt x="41083" y="330295"/>
                </a:lnTo>
                <a:lnTo>
                  <a:pt x="86613" y="291084"/>
                </a:lnTo>
                <a:lnTo>
                  <a:pt x="89788" y="288289"/>
                </a:lnTo>
                <a:lnTo>
                  <a:pt x="90169" y="283463"/>
                </a:lnTo>
                <a:lnTo>
                  <a:pt x="87502" y="280288"/>
                </a:lnTo>
                <a:lnTo>
                  <a:pt x="84708" y="277113"/>
                </a:lnTo>
                <a:lnTo>
                  <a:pt x="79882" y="276733"/>
                </a:lnTo>
                <a:close/>
              </a:path>
              <a:path w="1828800" h="381635">
                <a:moveTo>
                  <a:pt x="41083" y="330295"/>
                </a:moveTo>
                <a:lnTo>
                  <a:pt x="13462" y="335406"/>
                </a:lnTo>
                <a:lnTo>
                  <a:pt x="16129" y="350392"/>
                </a:lnTo>
                <a:lnTo>
                  <a:pt x="25736" y="348614"/>
                </a:lnTo>
                <a:lnTo>
                  <a:pt x="19812" y="348614"/>
                </a:lnTo>
                <a:lnTo>
                  <a:pt x="17399" y="335661"/>
                </a:lnTo>
                <a:lnTo>
                  <a:pt x="34853" y="335661"/>
                </a:lnTo>
                <a:lnTo>
                  <a:pt x="41083" y="330295"/>
                </a:lnTo>
                <a:close/>
              </a:path>
              <a:path w="1828800" h="381635">
                <a:moveTo>
                  <a:pt x="44028" y="345229"/>
                </a:moveTo>
                <a:lnTo>
                  <a:pt x="16129" y="350392"/>
                </a:lnTo>
                <a:lnTo>
                  <a:pt x="58397" y="350392"/>
                </a:lnTo>
                <a:lnTo>
                  <a:pt x="44028" y="345229"/>
                </a:lnTo>
                <a:close/>
              </a:path>
              <a:path w="1828800" h="381635">
                <a:moveTo>
                  <a:pt x="17399" y="335661"/>
                </a:moveTo>
                <a:lnTo>
                  <a:pt x="19812" y="348614"/>
                </a:lnTo>
                <a:lnTo>
                  <a:pt x="29714" y="340086"/>
                </a:lnTo>
                <a:lnTo>
                  <a:pt x="17399" y="335661"/>
                </a:lnTo>
                <a:close/>
              </a:path>
              <a:path w="1828800" h="381635">
                <a:moveTo>
                  <a:pt x="29714" y="340086"/>
                </a:moveTo>
                <a:lnTo>
                  <a:pt x="19812" y="348614"/>
                </a:lnTo>
                <a:lnTo>
                  <a:pt x="25736" y="348614"/>
                </a:lnTo>
                <a:lnTo>
                  <a:pt x="44028" y="345229"/>
                </a:lnTo>
                <a:lnTo>
                  <a:pt x="29714" y="340086"/>
                </a:lnTo>
                <a:close/>
              </a:path>
              <a:path w="1828800" h="381635">
                <a:moveTo>
                  <a:pt x="1825879" y="0"/>
                </a:moveTo>
                <a:lnTo>
                  <a:pt x="41083" y="330295"/>
                </a:lnTo>
                <a:lnTo>
                  <a:pt x="29714" y="340086"/>
                </a:lnTo>
                <a:lnTo>
                  <a:pt x="44028" y="345229"/>
                </a:lnTo>
                <a:lnTo>
                  <a:pt x="1828545" y="14986"/>
                </a:lnTo>
                <a:lnTo>
                  <a:pt x="1825879" y="0"/>
                </a:lnTo>
                <a:close/>
              </a:path>
              <a:path w="1828800" h="381635">
                <a:moveTo>
                  <a:pt x="34853" y="335661"/>
                </a:moveTo>
                <a:lnTo>
                  <a:pt x="17399" y="335661"/>
                </a:lnTo>
                <a:lnTo>
                  <a:pt x="29714" y="340086"/>
                </a:lnTo>
                <a:lnTo>
                  <a:pt x="34853" y="335661"/>
                </a:lnTo>
                <a:close/>
              </a:path>
            </a:pathLst>
          </a:custGeom>
          <a:solidFill>
            <a:srgbClr val="000000"/>
          </a:solidFill>
        </p:spPr>
        <p:txBody>
          <a:bodyPr wrap="square" lIns="0" tIns="0" rIns="0" bIns="0" rtlCol="0"/>
          <a:lstStyle/>
          <a:p>
            <a:endParaRPr/>
          </a:p>
        </p:txBody>
      </p:sp>
      <p:sp>
        <p:nvSpPr>
          <p:cNvPr id="9" name="object 9"/>
          <p:cNvSpPr/>
          <p:nvPr/>
        </p:nvSpPr>
        <p:spPr>
          <a:xfrm>
            <a:off x="1559052" y="4821935"/>
            <a:ext cx="782320" cy="142240"/>
          </a:xfrm>
          <a:custGeom>
            <a:avLst/>
            <a:gdLst/>
            <a:ahLst/>
            <a:cxnLst/>
            <a:rect l="l" t="t" r="r" b="b"/>
            <a:pathLst>
              <a:path w="782319" h="142239">
                <a:moveTo>
                  <a:pt x="84200" y="36194"/>
                </a:moveTo>
                <a:lnTo>
                  <a:pt x="80898" y="38734"/>
                </a:lnTo>
                <a:lnTo>
                  <a:pt x="0" y="99694"/>
                </a:lnTo>
                <a:lnTo>
                  <a:pt x="92836" y="140081"/>
                </a:lnTo>
                <a:lnTo>
                  <a:pt x="96647" y="141858"/>
                </a:lnTo>
                <a:lnTo>
                  <a:pt x="101218" y="140081"/>
                </a:lnTo>
                <a:lnTo>
                  <a:pt x="102870" y="136144"/>
                </a:lnTo>
                <a:lnTo>
                  <a:pt x="104521" y="132333"/>
                </a:lnTo>
                <a:lnTo>
                  <a:pt x="102742" y="127888"/>
                </a:lnTo>
                <a:lnTo>
                  <a:pt x="98933" y="126111"/>
                </a:lnTo>
                <a:lnTo>
                  <a:pt x="51620" y="105537"/>
                </a:lnTo>
                <a:lnTo>
                  <a:pt x="15875" y="105537"/>
                </a:lnTo>
                <a:lnTo>
                  <a:pt x="14096" y="90296"/>
                </a:lnTo>
                <a:lnTo>
                  <a:pt x="42161" y="86988"/>
                </a:lnTo>
                <a:lnTo>
                  <a:pt x="90042" y="50926"/>
                </a:lnTo>
                <a:lnTo>
                  <a:pt x="93345" y="48387"/>
                </a:lnTo>
                <a:lnTo>
                  <a:pt x="94106" y="43687"/>
                </a:lnTo>
                <a:lnTo>
                  <a:pt x="91566" y="40258"/>
                </a:lnTo>
                <a:lnTo>
                  <a:pt x="89027" y="36956"/>
                </a:lnTo>
                <a:lnTo>
                  <a:pt x="84200" y="36194"/>
                </a:lnTo>
                <a:close/>
              </a:path>
              <a:path w="782319" h="142239">
                <a:moveTo>
                  <a:pt x="42161" y="86988"/>
                </a:moveTo>
                <a:lnTo>
                  <a:pt x="14096" y="90296"/>
                </a:lnTo>
                <a:lnTo>
                  <a:pt x="15875" y="105537"/>
                </a:lnTo>
                <a:lnTo>
                  <a:pt x="28804" y="104012"/>
                </a:lnTo>
                <a:lnTo>
                  <a:pt x="19557" y="104012"/>
                </a:lnTo>
                <a:lnTo>
                  <a:pt x="18034" y="90931"/>
                </a:lnTo>
                <a:lnTo>
                  <a:pt x="36926" y="90931"/>
                </a:lnTo>
                <a:lnTo>
                  <a:pt x="42161" y="86988"/>
                </a:lnTo>
                <a:close/>
              </a:path>
              <a:path w="782319" h="142239">
                <a:moveTo>
                  <a:pt x="43997" y="102222"/>
                </a:moveTo>
                <a:lnTo>
                  <a:pt x="15875" y="105537"/>
                </a:lnTo>
                <a:lnTo>
                  <a:pt x="51620" y="105537"/>
                </a:lnTo>
                <a:lnTo>
                  <a:pt x="43997" y="102222"/>
                </a:lnTo>
                <a:close/>
              </a:path>
              <a:path w="782319" h="142239">
                <a:moveTo>
                  <a:pt x="18034" y="90931"/>
                </a:moveTo>
                <a:lnTo>
                  <a:pt x="19557" y="104012"/>
                </a:lnTo>
                <a:lnTo>
                  <a:pt x="30011" y="96140"/>
                </a:lnTo>
                <a:lnTo>
                  <a:pt x="18034" y="90931"/>
                </a:lnTo>
                <a:close/>
              </a:path>
              <a:path w="782319" h="142239">
                <a:moveTo>
                  <a:pt x="30011" y="96140"/>
                </a:moveTo>
                <a:lnTo>
                  <a:pt x="19557" y="104012"/>
                </a:lnTo>
                <a:lnTo>
                  <a:pt x="28804" y="104012"/>
                </a:lnTo>
                <a:lnTo>
                  <a:pt x="43997" y="102222"/>
                </a:lnTo>
                <a:lnTo>
                  <a:pt x="30011" y="96140"/>
                </a:lnTo>
                <a:close/>
              </a:path>
              <a:path w="782319" h="142239">
                <a:moveTo>
                  <a:pt x="780160" y="0"/>
                </a:moveTo>
                <a:lnTo>
                  <a:pt x="42161" y="86988"/>
                </a:lnTo>
                <a:lnTo>
                  <a:pt x="30011" y="96140"/>
                </a:lnTo>
                <a:lnTo>
                  <a:pt x="43997" y="102222"/>
                </a:lnTo>
                <a:lnTo>
                  <a:pt x="781939" y="15239"/>
                </a:lnTo>
                <a:lnTo>
                  <a:pt x="780160" y="0"/>
                </a:lnTo>
                <a:close/>
              </a:path>
              <a:path w="782319" h="142239">
                <a:moveTo>
                  <a:pt x="36926" y="90931"/>
                </a:moveTo>
                <a:lnTo>
                  <a:pt x="18034" y="90931"/>
                </a:lnTo>
                <a:lnTo>
                  <a:pt x="30011" y="96140"/>
                </a:lnTo>
                <a:lnTo>
                  <a:pt x="36926" y="90931"/>
                </a:lnTo>
                <a:close/>
              </a:path>
            </a:pathLst>
          </a:custGeom>
          <a:solidFill>
            <a:srgbClr val="000000"/>
          </a:solidFill>
        </p:spPr>
        <p:txBody>
          <a:bodyPr wrap="square" lIns="0" tIns="0" rIns="0" bIns="0" rtlCol="0"/>
          <a:lstStyle/>
          <a:p>
            <a:endParaRPr/>
          </a:p>
        </p:txBody>
      </p:sp>
      <p:sp>
        <p:nvSpPr>
          <p:cNvPr id="10" name="object 10"/>
          <p:cNvSpPr/>
          <p:nvPr/>
        </p:nvSpPr>
        <p:spPr>
          <a:xfrm>
            <a:off x="6732905" y="3128898"/>
            <a:ext cx="792480" cy="210185"/>
          </a:xfrm>
          <a:custGeom>
            <a:avLst/>
            <a:gdLst/>
            <a:ahLst/>
            <a:cxnLst/>
            <a:rect l="l" t="t" r="r" b="b"/>
            <a:pathLst>
              <a:path w="792479" h="210185">
                <a:moveTo>
                  <a:pt x="748438" y="175724"/>
                </a:moveTo>
                <a:lnTo>
                  <a:pt x="687324" y="195706"/>
                </a:lnTo>
                <a:lnTo>
                  <a:pt x="685038" y="200025"/>
                </a:lnTo>
                <a:lnTo>
                  <a:pt x="686435" y="203962"/>
                </a:lnTo>
                <a:lnTo>
                  <a:pt x="687704" y="208025"/>
                </a:lnTo>
                <a:lnTo>
                  <a:pt x="692023" y="210185"/>
                </a:lnTo>
                <a:lnTo>
                  <a:pt x="779416" y="181610"/>
                </a:lnTo>
                <a:lnTo>
                  <a:pt x="775843" y="181610"/>
                </a:lnTo>
                <a:lnTo>
                  <a:pt x="748438" y="175724"/>
                </a:lnTo>
                <a:close/>
              </a:path>
              <a:path w="792479" h="210185">
                <a:moveTo>
                  <a:pt x="762676" y="171064"/>
                </a:moveTo>
                <a:lnTo>
                  <a:pt x="748438" y="175724"/>
                </a:lnTo>
                <a:lnTo>
                  <a:pt x="775843" y="181610"/>
                </a:lnTo>
                <a:lnTo>
                  <a:pt x="776222" y="179831"/>
                </a:lnTo>
                <a:lnTo>
                  <a:pt x="772287" y="179831"/>
                </a:lnTo>
                <a:lnTo>
                  <a:pt x="762676" y="171064"/>
                </a:lnTo>
                <a:close/>
              </a:path>
              <a:path w="792479" h="210185">
                <a:moveTo>
                  <a:pt x="714375" y="106299"/>
                </a:moveTo>
                <a:lnTo>
                  <a:pt x="709549" y="106425"/>
                </a:lnTo>
                <a:lnTo>
                  <a:pt x="703834" y="112649"/>
                </a:lnTo>
                <a:lnTo>
                  <a:pt x="704088" y="117475"/>
                </a:lnTo>
                <a:lnTo>
                  <a:pt x="707136" y="120396"/>
                </a:lnTo>
                <a:lnTo>
                  <a:pt x="751452" y="160825"/>
                </a:lnTo>
                <a:lnTo>
                  <a:pt x="779018" y="166750"/>
                </a:lnTo>
                <a:lnTo>
                  <a:pt x="775843" y="181610"/>
                </a:lnTo>
                <a:lnTo>
                  <a:pt x="779416" y="181610"/>
                </a:lnTo>
                <a:lnTo>
                  <a:pt x="792226" y="177418"/>
                </a:lnTo>
                <a:lnTo>
                  <a:pt x="714375" y="106299"/>
                </a:lnTo>
                <a:close/>
              </a:path>
              <a:path w="792479" h="210185">
                <a:moveTo>
                  <a:pt x="775080" y="167004"/>
                </a:moveTo>
                <a:lnTo>
                  <a:pt x="762676" y="171064"/>
                </a:lnTo>
                <a:lnTo>
                  <a:pt x="772287" y="179831"/>
                </a:lnTo>
                <a:lnTo>
                  <a:pt x="775080" y="167004"/>
                </a:lnTo>
                <a:close/>
              </a:path>
              <a:path w="792479" h="210185">
                <a:moveTo>
                  <a:pt x="778963" y="167004"/>
                </a:moveTo>
                <a:lnTo>
                  <a:pt x="775080" y="167004"/>
                </a:lnTo>
                <a:lnTo>
                  <a:pt x="772287" y="179831"/>
                </a:lnTo>
                <a:lnTo>
                  <a:pt x="776222" y="179831"/>
                </a:lnTo>
                <a:lnTo>
                  <a:pt x="778963" y="167004"/>
                </a:lnTo>
                <a:close/>
              </a:path>
              <a:path w="792479" h="210185">
                <a:moveTo>
                  <a:pt x="3301" y="0"/>
                </a:moveTo>
                <a:lnTo>
                  <a:pt x="0" y="14986"/>
                </a:lnTo>
                <a:lnTo>
                  <a:pt x="748438" y="175724"/>
                </a:lnTo>
                <a:lnTo>
                  <a:pt x="762676" y="171064"/>
                </a:lnTo>
                <a:lnTo>
                  <a:pt x="751452" y="160825"/>
                </a:lnTo>
                <a:lnTo>
                  <a:pt x="3301" y="0"/>
                </a:lnTo>
                <a:close/>
              </a:path>
              <a:path w="792479" h="210185">
                <a:moveTo>
                  <a:pt x="751452" y="160825"/>
                </a:moveTo>
                <a:lnTo>
                  <a:pt x="762676" y="171064"/>
                </a:lnTo>
                <a:lnTo>
                  <a:pt x="775080" y="167004"/>
                </a:lnTo>
                <a:lnTo>
                  <a:pt x="778963" y="167004"/>
                </a:lnTo>
                <a:lnTo>
                  <a:pt x="779018" y="166750"/>
                </a:lnTo>
                <a:lnTo>
                  <a:pt x="751452" y="160825"/>
                </a:lnTo>
                <a:close/>
              </a:path>
            </a:pathLst>
          </a:custGeom>
          <a:solidFill>
            <a:srgbClr val="000000"/>
          </a:solidFill>
        </p:spPr>
        <p:txBody>
          <a:bodyPr wrap="square" lIns="0" tIns="0" rIns="0" bIns="0" rtlCol="0"/>
          <a:lstStyle/>
          <a:p>
            <a:endParaRPr/>
          </a:p>
        </p:txBody>
      </p:sp>
      <p:sp>
        <p:nvSpPr>
          <p:cNvPr id="11" name="object 11"/>
          <p:cNvSpPr/>
          <p:nvPr/>
        </p:nvSpPr>
        <p:spPr>
          <a:xfrm>
            <a:off x="5811011" y="2228214"/>
            <a:ext cx="1714500" cy="106680"/>
          </a:xfrm>
          <a:custGeom>
            <a:avLst/>
            <a:gdLst/>
            <a:ahLst/>
            <a:cxnLst/>
            <a:rect l="l" t="t" r="r" b="b"/>
            <a:pathLst>
              <a:path w="1714500" h="106680">
                <a:moveTo>
                  <a:pt x="1684258" y="53212"/>
                </a:moveTo>
                <a:lnTo>
                  <a:pt x="1615693" y="93218"/>
                </a:lnTo>
                <a:lnTo>
                  <a:pt x="1614551" y="97917"/>
                </a:lnTo>
                <a:lnTo>
                  <a:pt x="1616583" y="101473"/>
                </a:lnTo>
                <a:lnTo>
                  <a:pt x="1618741" y="105156"/>
                </a:lnTo>
                <a:lnTo>
                  <a:pt x="1623440" y="106425"/>
                </a:lnTo>
                <a:lnTo>
                  <a:pt x="1626996" y="104267"/>
                </a:lnTo>
                <a:lnTo>
                  <a:pt x="1701439" y="60833"/>
                </a:lnTo>
                <a:lnTo>
                  <a:pt x="1699387" y="60833"/>
                </a:lnTo>
                <a:lnTo>
                  <a:pt x="1699387" y="59817"/>
                </a:lnTo>
                <a:lnTo>
                  <a:pt x="1695577" y="59817"/>
                </a:lnTo>
                <a:lnTo>
                  <a:pt x="1684258" y="53212"/>
                </a:lnTo>
                <a:close/>
              </a:path>
              <a:path w="1714500" h="106680">
                <a:moveTo>
                  <a:pt x="1671198" y="45593"/>
                </a:moveTo>
                <a:lnTo>
                  <a:pt x="0" y="45593"/>
                </a:lnTo>
                <a:lnTo>
                  <a:pt x="0" y="60833"/>
                </a:lnTo>
                <a:lnTo>
                  <a:pt x="1671198" y="60833"/>
                </a:lnTo>
                <a:lnTo>
                  <a:pt x="1684258" y="53212"/>
                </a:lnTo>
                <a:lnTo>
                  <a:pt x="1671198" y="45593"/>
                </a:lnTo>
                <a:close/>
              </a:path>
              <a:path w="1714500" h="106680">
                <a:moveTo>
                  <a:pt x="1701439" y="45593"/>
                </a:moveTo>
                <a:lnTo>
                  <a:pt x="1699387" y="45593"/>
                </a:lnTo>
                <a:lnTo>
                  <a:pt x="1699387" y="60833"/>
                </a:lnTo>
                <a:lnTo>
                  <a:pt x="1701439" y="60833"/>
                </a:lnTo>
                <a:lnTo>
                  <a:pt x="1714499" y="53212"/>
                </a:lnTo>
                <a:lnTo>
                  <a:pt x="1701439" y="45593"/>
                </a:lnTo>
                <a:close/>
              </a:path>
              <a:path w="1714500" h="106680">
                <a:moveTo>
                  <a:pt x="1695577" y="46609"/>
                </a:moveTo>
                <a:lnTo>
                  <a:pt x="1684258" y="53212"/>
                </a:lnTo>
                <a:lnTo>
                  <a:pt x="1695577" y="59817"/>
                </a:lnTo>
                <a:lnTo>
                  <a:pt x="1695577" y="46609"/>
                </a:lnTo>
                <a:close/>
              </a:path>
              <a:path w="1714500" h="106680">
                <a:moveTo>
                  <a:pt x="1699387" y="46609"/>
                </a:moveTo>
                <a:lnTo>
                  <a:pt x="1695577" y="46609"/>
                </a:lnTo>
                <a:lnTo>
                  <a:pt x="1695577" y="59817"/>
                </a:lnTo>
                <a:lnTo>
                  <a:pt x="1699387" y="59817"/>
                </a:lnTo>
                <a:lnTo>
                  <a:pt x="1699387" y="46609"/>
                </a:lnTo>
                <a:close/>
              </a:path>
              <a:path w="1714500" h="106680">
                <a:moveTo>
                  <a:pt x="1623440" y="0"/>
                </a:moveTo>
                <a:lnTo>
                  <a:pt x="1618741" y="1270"/>
                </a:lnTo>
                <a:lnTo>
                  <a:pt x="1616583" y="4952"/>
                </a:lnTo>
                <a:lnTo>
                  <a:pt x="1614551" y="8509"/>
                </a:lnTo>
                <a:lnTo>
                  <a:pt x="1615693" y="13208"/>
                </a:lnTo>
                <a:lnTo>
                  <a:pt x="1684258" y="53212"/>
                </a:lnTo>
                <a:lnTo>
                  <a:pt x="1695577" y="46609"/>
                </a:lnTo>
                <a:lnTo>
                  <a:pt x="1699387" y="46609"/>
                </a:lnTo>
                <a:lnTo>
                  <a:pt x="1699387" y="45593"/>
                </a:lnTo>
                <a:lnTo>
                  <a:pt x="1701439" y="45593"/>
                </a:lnTo>
                <a:lnTo>
                  <a:pt x="1626996" y="2159"/>
                </a:lnTo>
                <a:lnTo>
                  <a:pt x="1623440" y="0"/>
                </a:lnTo>
                <a:close/>
              </a:path>
            </a:pathLst>
          </a:custGeom>
          <a:solidFill>
            <a:srgbClr val="000000"/>
          </a:solidFill>
        </p:spPr>
        <p:txBody>
          <a:bodyPr wrap="square" lIns="0" tIns="0" rIns="0" bIns="0" rtlCol="0"/>
          <a:lstStyle/>
          <a:p>
            <a:endParaRPr/>
          </a:p>
        </p:txBody>
      </p:sp>
      <p:sp>
        <p:nvSpPr>
          <p:cNvPr id="12" name="object 12"/>
          <p:cNvSpPr/>
          <p:nvPr/>
        </p:nvSpPr>
        <p:spPr>
          <a:xfrm>
            <a:off x="4247388" y="1018921"/>
            <a:ext cx="2701925" cy="586105"/>
          </a:xfrm>
          <a:custGeom>
            <a:avLst/>
            <a:gdLst/>
            <a:ahLst/>
            <a:cxnLst/>
            <a:rect l="l" t="t" r="r" b="b"/>
            <a:pathLst>
              <a:path w="2701925" h="586105">
                <a:moveTo>
                  <a:pt x="2658087" y="35279"/>
                </a:moveTo>
                <a:lnTo>
                  <a:pt x="0" y="571245"/>
                </a:lnTo>
                <a:lnTo>
                  <a:pt x="3048" y="586104"/>
                </a:lnTo>
                <a:lnTo>
                  <a:pt x="2660957" y="50174"/>
                </a:lnTo>
                <a:lnTo>
                  <a:pt x="2672285" y="40112"/>
                </a:lnTo>
                <a:lnTo>
                  <a:pt x="2658087" y="35279"/>
                </a:lnTo>
                <a:close/>
              </a:path>
              <a:path w="2701925" h="586105">
                <a:moveTo>
                  <a:pt x="2688917" y="29717"/>
                </a:moveTo>
                <a:lnTo>
                  <a:pt x="2685668" y="29717"/>
                </a:lnTo>
                <a:lnTo>
                  <a:pt x="2688716" y="44576"/>
                </a:lnTo>
                <a:lnTo>
                  <a:pt x="2660957" y="50174"/>
                </a:lnTo>
                <a:lnTo>
                  <a:pt x="2612897" y="92837"/>
                </a:lnTo>
                <a:lnTo>
                  <a:pt x="2612643" y="97662"/>
                </a:lnTo>
                <a:lnTo>
                  <a:pt x="2618232" y="104012"/>
                </a:lnTo>
                <a:lnTo>
                  <a:pt x="2623058" y="104266"/>
                </a:lnTo>
                <a:lnTo>
                  <a:pt x="2701925" y="34162"/>
                </a:lnTo>
                <a:lnTo>
                  <a:pt x="2688917" y="29717"/>
                </a:lnTo>
                <a:close/>
              </a:path>
              <a:path w="2701925" h="586105">
                <a:moveTo>
                  <a:pt x="2672285" y="40112"/>
                </a:moveTo>
                <a:lnTo>
                  <a:pt x="2660957" y="50174"/>
                </a:lnTo>
                <a:lnTo>
                  <a:pt x="2688716" y="44576"/>
                </a:lnTo>
                <a:lnTo>
                  <a:pt x="2688664" y="44323"/>
                </a:lnTo>
                <a:lnTo>
                  <a:pt x="2684653" y="44323"/>
                </a:lnTo>
                <a:lnTo>
                  <a:pt x="2672285" y="40112"/>
                </a:lnTo>
                <a:close/>
              </a:path>
              <a:path w="2701925" h="586105">
                <a:moveTo>
                  <a:pt x="2681986" y="31495"/>
                </a:moveTo>
                <a:lnTo>
                  <a:pt x="2672285" y="40112"/>
                </a:lnTo>
                <a:lnTo>
                  <a:pt x="2684653" y="44323"/>
                </a:lnTo>
                <a:lnTo>
                  <a:pt x="2681986" y="31495"/>
                </a:lnTo>
                <a:close/>
              </a:path>
              <a:path w="2701925" h="586105">
                <a:moveTo>
                  <a:pt x="2686033" y="31495"/>
                </a:moveTo>
                <a:lnTo>
                  <a:pt x="2681986" y="31495"/>
                </a:lnTo>
                <a:lnTo>
                  <a:pt x="2684653" y="44323"/>
                </a:lnTo>
                <a:lnTo>
                  <a:pt x="2688664" y="44323"/>
                </a:lnTo>
                <a:lnTo>
                  <a:pt x="2686033" y="31495"/>
                </a:lnTo>
                <a:close/>
              </a:path>
              <a:path w="2701925" h="586105">
                <a:moveTo>
                  <a:pt x="2685668" y="29717"/>
                </a:moveTo>
                <a:lnTo>
                  <a:pt x="2658087" y="35279"/>
                </a:lnTo>
                <a:lnTo>
                  <a:pt x="2672285" y="40112"/>
                </a:lnTo>
                <a:lnTo>
                  <a:pt x="2681986" y="31495"/>
                </a:lnTo>
                <a:lnTo>
                  <a:pt x="2686033" y="31495"/>
                </a:lnTo>
                <a:lnTo>
                  <a:pt x="2685668" y="29717"/>
                </a:lnTo>
                <a:close/>
              </a:path>
              <a:path w="2701925" h="586105">
                <a:moveTo>
                  <a:pt x="2602103" y="0"/>
                </a:moveTo>
                <a:lnTo>
                  <a:pt x="2597785" y="2158"/>
                </a:lnTo>
                <a:lnTo>
                  <a:pt x="2596388" y="6223"/>
                </a:lnTo>
                <a:lnTo>
                  <a:pt x="2594991" y="10159"/>
                </a:lnTo>
                <a:lnTo>
                  <a:pt x="2597150" y="14477"/>
                </a:lnTo>
                <a:lnTo>
                  <a:pt x="2601087" y="15875"/>
                </a:lnTo>
                <a:lnTo>
                  <a:pt x="2658087" y="35279"/>
                </a:lnTo>
                <a:lnTo>
                  <a:pt x="2685668" y="29717"/>
                </a:lnTo>
                <a:lnTo>
                  <a:pt x="2688917" y="29717"/>
                </a:lnTo>
                <a:lnTo>
                  <a:pt x="2606040" y="1396"/>
                </a:lnTo>
                <a:lnTo>
                  <a:pt x="2602103" y="0"/>
                </a:lnTo>
                <a:close/>
              </a:path>
            </a:pathLst>
          </a:custGeom>
          <a:solidFill>
            <a:srgbClr val="000000"/>
          </a:solidFill>
        </p:spPr>
        <p:txBody>
          <a:bodyPr wrap="square" lIns="0" tIns="0" rIns="0" bIns="0" rtlCol="0"/>
          <a:lstStyle/>
          <a:p>
            <a:endParaRPr/>
          </a:p>
        </p:txBody>
      </p:sp>
      <p:sp>
        <p:nvSpPr>
          <p:cNvPr id="13" name="object 13"/>
          <p:cNvSpPr txBox="1"/>
          <p:nvPr/>
        </p:nvSpPr>
        <p:spPr>
          <a:xfrm>
            <a:off x="1950212" y="4124223"/>
            <a:ext cx="6797675" cy="2634054"/>
          </a:xfrm>
          <a:prstGeom prst="rect">
            <a:avLst/>
          </a:prstGeom>
        </p:spPr>
        <p:txBody>
          <a:bodyPr vert="horz" wrap="square" lIns="0" tIns="12700" rIns="0" bIns="0" rtlCol="0">
            <a:spAutoFit/>
          </a:bodyPr>
          <a:lstStyle/>
          <a:p>
            <a:pPr marL="4226560">
              <a:lnSpc>
                <a:spcPct val="100000"/>
              </a:lnSpc>
              <a:spcBef>
                <a:spcPts val="100"/>
              </a:spcBef>
            </a:pPr>
            <a:r>
              <a:rPr sz="2000" spc="-5" dirty="0" smtClean="0">
                <a:solidFill>
                  <a:srgbClr val="333399"/>
                </a:solidFill>
                <a:latin typeface="Times New Roman"/>
                <a:cs typeface="Times New Roman"/>
              </a:rPr>
              <a:t>„</a:t>
            </a:r>
            <a:r>
              <a:rPr lang="hu-HU" sz="2000" spc="-5" dirty="0" smtClean="0">
                <a:solidFill>
                  <a:srgbClr val="333399"/>
                </a:solidFill>
                <a:latin typeface="Times New Roman"/>
                <a:cs typeface="Times New Roman"/>
              </a:rPr>
              <a:t>mechanikai erősítő</a:t>
            </a:r>
            <a:r>
              <a:rPr sz="2000" spc="-5" dirty="0" smtClean="0">
                <a:solidFill>
                  <a:srgbClr val="333399"/>
                </a:solidFill>
                <a:latin typeface="Times New Roman"/>
                <a:cs typeface="Times New Roman"/>
              </a:rPr>
              <a:t>”</a:t>
            </a:r>
            <a:endParaRPr sz="2000" dirty="0">
              <a:latin typeface="Times New Roman"/>
              <a:cs typeface="Times New Roman"/>
            </a:endParaRPr>
          </a:p>
          <a:p>
            <a:pPr>
              <a:lnSpc>
                <a:spcPct val="100000"/>
              </a:lnSpc>
            </a:pPr>
            <a:endParaRPr sz="2300" dirty="0">
              <a:latin typeface="Times New Roman"/>
              <a:cs typeface="Times New Roman"/>
            </a:endParaRPr>
          </a:p>
          <a:p>
            <a:pPr marL="480695">
              <a:lnSpc>
                <a:spcPct val="100000"/>
              </a:lnSpc>
              <a:spcBef>
                <a:spcPts val="5"/>
              </a:spcBef>
            </a:pPr>
            <a:r>
              <a:rPr sz="1800" dirty="0">
                <a:latin typeface="Times New Roman"/>
                <a:cs typeface="Times New Roman"/>
              </a:rPr>
              <a:t>dobhártya </a:t>
            </a:r>
            <a:r>
              <a:rPr sz="1800" spc="-5" dirty="0">
                <a:latin typeface="Times New Roman"/>
                <a:cs typeface="Times New Roman"/>
              </a:rPr>
              <a:t>(membrana</a:t>
            </a:r>
            <a:r>
              <a:rPr sz="1800" spc="-45" dirty="0">
                <a:latin typeface="Times New Roman"/>
                <a:cs typeface="Times New Roman"/>
              </a:rPr>
              <a:t> </a:t>
            </a:r>
            <a:r>
              <a:rPr sz="1800" dirty="0">
                <a:latin typeface="Times New Roman"/>
                <a:cs typeface="Times New Roman"/>
              </a:rPr>
              <a:t>thympani)</a:t>
            </a:r>
          </a:p>
          <a:p>
            <a:pPr>
              <a:lnSpc>
                <a:spcPct val="100000"/>
              </a:lnSpc>
              <a:spcBef>
                <a:spcPts val="55"/>
              </a:spcBef>
            </a:pPr>
            <a:endParaRPr sz="2850" dirty="0">
              <a:latin typeface="Times New Roman"/>
              <a:cs typeface="Times New Roman"/>
            </a:endParaRPr>
          </a:p>
          <a:p>
            <a:pPr marL="12700" marR="5080">
              <a:lnSpc>
                <a:spcPct val="100000"/>
              </a:lnSpc>
            </a:pPr>
            <a:r>
              <a:rPr sz="2000" spc="-5" dirty="0">
                <a:solidFill>
                  <a:srgbClr val="333399"/>
                </a:solidFill>
                <a:latin typeface="Times New Roman"/>
                <a:cs typeface="Times New Roman"/>
              </a:rPr>
              <a:t>Amikor </a:t>
            </a:r>
            <a:r>
              <a:rPr sz="2000" dirty="0">
                <a:solidFill>
                  <a:srgbClr val="333399"/>
                </a:solidFill>
                <a:latin typeface="Times New Roman"/>
                <a:cs typeface="Times New Roman"/>
              </a:rPr>
              <a:t>a </a:t>
            </a:r>
            <a:r>
              <a:rPr sz="2000" spc="-5" dirty="0">
                <a:solidFill>
                  <a:srgbClr val="333399"/>
                </a:solidFill>
                <a:latin typeface="Times New Roman"/>
                <a:cs typeface="Times New Roman"/>
              </a:rPr>
              <a:t>hanghullámok </a:t>
            </a:r>
            <a:r>
              <a:rPr sz="2000" dirty="0">
                <a:solidFill>
                  <a:srgbClr val="333399"/>
                </a:solidFill>
                <a:latin typeface="Times New Roman"/>
                <a:cs typeface="Times New Roman"/>
              </a:rPr>
              <a:t>rezgésbe hozzák a dobhártyát, a  hallócsontok a </a:t>
            </a:r>
            <a:r>
              <a:rPr sz="2000" spc="-5" dirty="0">
                <a:solidFill>
                  <a:srgbClr val="333399"/>
                </a:solidFill>
                <a:latin typeface="Times New Roman"/>
                <a:cs typeface="Times New Roman"/>
              </a:rPr>
              <a:t>felfüggesztési </a:t>
            </a:r>
            <a:r>
              <a:rPr sz="2000" dirty="0">
                <a:solidFill>
                  <a:srgbClr val="333399"/>
                </a:solidFill>
                <a:latin typeface="Times New Roman"/>
                <a:cs typeface="Times New Roman"/>
              </a:rPr>
              <a:t>tengely körül befelé </a:t>
            </a:r>
            <a:r>
              <a:rPr sz="2000" spc="-5" dirty="0">
                <a:solidFill>
                  <a:srgbClr val="333399"/>
                </a:solidFill>
                <a:latin typeface="Times New Roman"/>
                <a:cs typeface="Times New Roman"/>
              </a:rPr>
              <a:t>mozdulnak el, </a:t>
            </a:r>
            <a:r>
              <a:rPr sz="2000" dirty="0">
                <a:solidFill>
                  <a:srgbClr val="333399"/>
                </a:solidFill>
                <a:latin typeface="Times New Roman"/>
                <a:cs typeface="Times New Roman"/>
              </a:rPr>
              <a:t>a  </a:t>
            </a:r>
            <a:r>
              <a:rPr sz="2000" spc="-5" dirty="0">
                <a:solidFill>
                  <a:srgbClr val="333399"/>
                </a:solidFill>
                <a:latin typeface="Times New Roman"/>
                <a:cs typeface="Times New Roman"/>
              </a:rPr>
              <a:t>stapest benyomják </a:t>
            </a:r>
            <a:r>
              <a:rPr sz="2000" dirty="0">
                <a:solidFill>
                  <a:srgbClr val="333399"/>
                </a:solidFill>
                <a:latin typeface="Times New Roman"/>
                <a:cs typeface="Times New Roman"/>
              </a:rPr>
              <a:t>az ovális ablakba, és dugattyúszerűen </a:t>
            </a:r>
            <a:r>
              <a:rPr sz="2000" spc="-5" dirty="0">
                <a:solidFill>
                  <a:srgbClr val="333399"/>
                </a:solidFill>
                <a:latin typeface="Times New Roman"/>
                <a:cs typeface="Times New Roman"/>
              </a:rPr>
              <a:t>nyomást  </a:t>
            </a:r>
            <a:r>
              <a:rPr sz="2000" dirty="0">
                <a:solidFill>
                  <a:srgbClr val="333399"/>
                </a:solidFill>
                <a:latin typeface="Times New Roman"/>
                <a:cs typeface="Times New Roman"/>
              </a:rPr>
              <a:t>gyakorol az ablak </a:t>
            </a:r>
            <a:r>
              <a:rPr sz="2000" spc="-5" dirty="0">
                <a:solidFill>
                  <a:srgbClr val="333399"/>
                </a:solidFill>
                <a:latin typeface="Times New Roman"/>
                <a:cs typeface="Times New Roman"/>
              </a:rPr>
              <a:t>másik </a:t>
            </a:r>
            <a:r>
              <a:rPr sz="2000" dirty="0">
                <a:solidFill>
                  <a:srgbClr val="333399"/>
                </a:solidFill>
                <a:latin typeface="Times New Roman"/>
                <a:cs typeface="Times New Roman"/>
              </a:rPr>
              <a:t>oldalán elhelyezkedő zárt</a:t>
            </a:r>
            <a:r>
              <a:rPr sz="2000" spc="-155" dirty="0">
                <a:solidFill>
                  <a:srgbClr val="333399"/>
                </a:solidFill>
                <a:latin typeface="Times New Roman"/>
                <a:cs typeface="Times New Roman"/>
              </a:rPr>
              <a:t> </a:t>
            </a:r>
            <a:r>
              <a:rPr sz="2000" dirty="0">
                <a:solidFill>
                  <a:srgbClr val="333399"/>
                </a:solidFill>
                <a:latin typeface="Times New Roman"/>
                <a:cs typeface="Times New Roman"/>
              </a:rPr>
              <a:t>folyadéktérre.</a:t>
            </a:r>
            <a:endParaRPr sz="2000" dirty="0">
              <a:latin typeface="Times New Roman"/>
              <a:cs typeface="Times New Roman"/>
            </a:endParaRPr>
          </a:p>
        </p:txBody>
      </p:sp>
      <p:sp>
        <p:nvSpPr>
          <p:cNvPr id="14" name="Téglalap 13"/>
          <p:cNvSpPr/>
          <p:nvPr/>
        </p:nvSpPr>
        <p:spPr>
          <a:xfrm>
            <a:off x="494155" y="208736"/>
            <a:ext cx="6172200" cy="1200329"/>
          </a:xfrm>
          <a:prstGeom prst="rect">
            <a:avLst/>
          </a:prstGeom>
        </p:spPr>
        <p:txBody>
          <a:bodyPr wrap="square">
            <a:spAutoFit/>
          </a:bodyPr>
          <a:lstStyle/>
          <a:p>
            <a:pPr>
              <a:spcBef>
                <a:spcPct val="0"/>
              </a:spcBef>
            </a:pPr>
            <a:r>
              <a:rPr lang="hu-HU" altLang="hu-HU" b="1" dirty="0"/>
              <a:t>m. </a:t>
            </a:r>
            <a:r>
              <a:rPr lang="hu-HU" altLang="hu-HU" b="1" dirty="0" err="1"/>
              <a:t>tensor</a:t>
            </a:r>
            <a:r>
              <a:rPr lang="hu-HU" altLang="hu-HU" b="1" dirty="0"/>
              <a:t> </a:t>
            </a:r>
            <a:r>
              <a:rPr lang="hu-HU" altLang="hu-HU" b="1" dirty="0" err="1"/>
              <a:t>tympani</a:t>
            </a:r>
            <a:r>
              <a:rPr lang="hu-HU" altLang="hu-HU" dirty="0"/>
              <a:t>: fülkürt - kalapács markolata</a:t>
            </a:r>
          </a:p>
          <a:p>
            <a:pPr>
              <a:spcBef>
                <a:spcPct val="0"/>
              </a:spcBef>
            </a:pPr>
            <a:r>
              <a:rPr lang="hu-HU" altLang="hu-HU" dirty="0"/>
              <a:t>	dobhártyát feszíti</a:t>
            </a:r>
          </a:p>
          <a:p>
            <a:pPr>
              <a:spcBef>
                <a:spcPct val="0"/>
              </a:spcBef>
            </a:pPr>
            <a:r>
              <a:rPr lang="hu-HU" altLang="hu-HU" dirty="0"/>
              <a:t>-</a:t>
            </a:r>
            <a:r>
              <a:rPr lang="hu-HU" altLang="hu-HU" b="1" dirty="0"/>
              <a:t> m. </a:t>
            </a:r>
            <a:r>
              <a:rPr lang="hu-HU" altLang="hu-HU" b="1" dirty="0" err="1"/>
              <a:t>stapedius</a:t>
            </a:r>
            <a:r>
              <a:rPr lang="hu-HU" altLang="hu-HU" dirty="0"/>
              <a:t>: kengyel fején tapad</a:t>
            </a:r>
          </a:p>
          <a:p>
            <a:pPr>
              <a:spcBef>
                <a:spcPct val="0"/>
              </a:spcBef>
            </a:pPr>
            <a:r>
              <a:rPr lang="hu-HU" altLang="hu-HU" dirty="0"/>
              <a:t>	labirintust védi a túl erős hanghatásoktól</a:t>
            </a:r>
            <a:endParaRPr lang="hu-HU" altLang="hu-H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8157" y="313385"/>
            <a:ext cx="4660265" cy="574675"/>
          </a:xfrm>
          <a:prstGeom prst="rect">
            <a:avLst/>
          </a:prstGeom>
        </p:spPr>
        <p:txBody>
          <a:bodyPr vert="horz" wrap="square" lIns="0" tIns="12700" rIns="0" bIns="0" rtlCol="0">
            <a:spAutoFit/>
          </a:bodyPr>
          <a:lstStyle/>
          <a:p>
            <a:pPr marL="12700">
              <a:lnSpc>
                <a:spcPct val="100000"/>
              </a:lnSpc>
              <a:spcBef>
                <a:spcPts val="100"/>
              </a:spcBef>
            </a:pPr>
            <a:r>
              <a:rPr dirty="0"/>
              <a:t>Belső fül </a:t>
            </a:r>
            <a:r>
              <a:rPr spc="-5" dirty="0"/>
              <a:t>(auris</a:t>
            </a:r>
            <a:r>
              <a:rPr spc="-55" dirty="0"/>
              <a:t> </a:t>
            </a:r>
            <a:r>
              <a:rPr spc="-10" dirty="0"/>
              <a:t>interna)</a:t>
            </a:r>
          </a:p>
        </p:txBody>
      </p:sp>
      <p:sp>
        <p:nvSpPr>
          <p:cNvPr id="3" name="object 3"/>
          <p:cNvSpPr txBox="1"/>
          <p:nvPr/>
        </p:nvSpPr>
        <p:spPr>
          <a:xfrm>
            <a:off x="78739" y="1005332"/>
            <a:ext cx="8612505" cy="4903470"/>
          </a:xfrm>
          <a:prstGeom prst="rect">
            <a:avLst/>
          </a:prstGeom>
        </p:spPr>
        <p:txBody>
          <a:bodyPr vert="horz" wrap="square" lIns="0" tIns="13335" rIns="0" bIns="0" rtlCol="0">
            <a:spAutoFit/>
          </a:bodyPr>
          <a:lstStyle/>
          <a:p>
            <a:pPr marL="390525" marR="5080" indent="-342900">
              <a:lnSpc>
                <a:spcPct val="100000"/>
              </a:lnSpc>
              <a:spcBef>
                <a:spcPts val="105"/>
              </a:spcBef>
              <a:buChar char="•"/>
              <a:tabLst>
                <a:tab pos="390525" algn="l"/>
                <a:tab pos="391160" algn="l"/>
              </a:tabLst>
            </a:pPr>
            <a:r>
              <a:rPr sz="2000" spc="-5" dirty="0">
                <a:solidFill>
                  <a:srgbClr val="333399"/>
                </a:solidFill>
                <a:latin typeface="Times New Roman"/>
                <a:cs typeface="Times New Roman"/>
              </a:rPr>
              <a:t>Tartalmazza </a:t>
            </a:r>
            <a:r>
              <a:rPr sz="2000" dirty="0">
                <a:solidFill>
                  <a:srgbClr val="333399"/>
                </a:solidFill>
                <a:latin typeface="Times New Roman"/>
                <a:cs typeface="Times New Roman"/>
              </a:rPr>
              <a:t>a </a:t>
            </a:r>
            <a:r>
              <a:rPr sz="2000" spc="-5" dirty="0">
                <a:solidFill>
                  <a:srgbClr val="333399"/>
                </a:solidFill>
                <a:latin typeface="Times New Roman"/>
                <a:cs typeface="Times New Roman"/>
              </a:rPr>
              <a:t>hallás </a:t>
            </a:r>
            <a:r>
              <a:rPr sz="2000" dirty="0">
                <a:solidFill>
                  <a:srgbClr val="333399"/>
                </a:solidFill>
                <a:latin typeface="Times New Roman"/>
                <a:cs typeface="Times New Roman"/>
              </a:rPr>
              <a:t>és egyensúlyozás </a:t>
            </a:r>
            <a:r>
              <a:rPr sz="2000" spc="-5" dirty="0">
                <a:solidFill>
                  <a:srgbClr val="333399"/>
                </a:solidFill>
                <a:latin typeface="Times New Roman"/>
                <a:cs typeface="Times New Roman"/>
              </a:rPr>
              <a:t>receptorait. Alapja </a:t>
            </a:r>
            <a:r>
              <a:rPr sz="2000" dirty="0">
                <a:solidFill>
                  <a:srgbClr val="333399"/>
                </a:solidFill>
                <a:latin typeface="Times New Roman"/>
                <a:cs typeface="Times New Roman"/>
              </a:rPr>
              <a:t>a csontos </a:t>
            </a:r>
            <a:r>
              <a:rPr sz="2000" spc="-5" dirty="0">
                <a:solidFill>
                  <a:srgbClr val="333399"/>
                </a:solidFill>
                <a:latin typeface="Times New Roman"/>
                <a:cs typeface="Times New Roman"/>
              </a:rPr>
              <a:t>labyrintus,  </a:t>
            </a:r>
            <a:r>
              <a:rPr sz="2000" spc="-10" dirty="0">
                <a:solidFill>
                  <a:srgbClr val="333399"/>
                </a:solidFill>
                <a:latin typeface="Times New Roman"/>
                <a:cs typeface="Times New Roman"/>
              </a:rPr>
              <a:t>melyet </a:t>
            </a:r>
            <a:r>
              <a:rPr sz="2000" spc="-5" dirty="0">
                <a:solidFill>
                  <a:srgbClr val="333399"/>
                </a:solidFill>
                <a:latin typeface="Times New Roman"/>
                <a:cs typeface="Times New Roman"/>
              </a:rPr>
              <a:t>perilympha </a:t>
            </a:r>
            <a:r>
              <a:rPr sz="2000" dirty="0">
                <a:solidFill>
                  <a:srgbClr val="333399"/>
                </a:solidFill>
                <a:latin typeface="Times New Roman"/>
                <a:cs typeface="Times New Roman"/>
              </a:rPr>
              <a:t>folyadék tölt ki. Ebben a folyadékban </a:t>
            </a:r>
            <a:r>
              <a:rPr sz="2000" spc="-5" dirty="0">
                <a:solidFill>
                  <a:srgbClr val="333399"/>
                </a:solidFill>
                <a:latin typeface="Times New Roman"/>
                <a:cs typeface="Times New Roman"/>
              </a:rPr>
              <a:t>úszik </a:t>
            </a:r>
            <a:r>
              <a:rPr sz="2000" dirty="0">
                <a:solidFill>
                  <a:srgbClr val="333399"/>
                </a:solidFill>
                <a:latin typeface="Times New Roman"/>
                <a:cs typeface="Times New Roman"/>
              </a:rPr>
              <a:t>a receptorokat  </a:t>
            </a:r>
            <a:r>
              <a:rPr sz="2000" spc="-5" dirty="0">
                <a:solidFill>
                  <a:srgbClr val="333399"/>
                </a:solidFill>
                <a:latin typeface="Times New Roman"/>
                <a:cs typeface="Times New Roman"/>
              </a:rPr>
              <a:t>tartalmazó </a:t>
            </a:r>
            <a:r>
              <a:rPr sz="2000" dirty="0">
                <a:solidFill>
                  <a:srgbClr val="333399"/>
                </a:solidFill>
                <a:latin typeface="Times New Roman"/>
                <a:cs typeface="Times New Roman"/>
              </a:rPr>
              <a:t>hártyás </a:t>
            </a:r>
            <a:r>
              <a:rPr sz="2000" spc="-5" dirty="0">
                <a:solidFill>
                  <a:srgbClr val="333399"/>
                </a:solidFill>
                <a:latin typeface="Times New Roman"/>
                <a:cs typeface="Times New Roman"/>
              </a:rPr>
              <a:t>labirintus. </a:t>
            </a:r>
            <a:r>
              <a:rPr sz="2000" dirty="0">
                <a:solidFill>
                  <a:srgbClr val="333399"/>
                </a:solidFill>
                <a:latin typeface="Times New Roman"/>
                <a:cs typeface="Times New Roman"/>
              </a:rPr>
              <a:t>A középfüllel a kerek és ovális ablak köti </a:t>
            </a:r>
            <a:r>
              <a:rPr sz="2000" spc="-5" dirty="0">
                <a:solidFill>
                  <a:srgbClr val="333399"/>
                </a:solidFill>
                <a:latin typeface="Times New Roman"/>
                <a:cs typeface="Times New Roman"/>
              </a:rPr>
              <a:t>össze, </a:t>
            </a:r>
            <a:r>
              <a:rPr sz="2000" dirty="0">
                <a:solidFill>
                  <a:srgbClr val="333399"/>
                </a:solidFill>
                <a:latin typeface="Times New Roman"/>
                <a:cs typeface="Times New Roman"/>
              </a:rPr>
              <a:t>a  belső </a:t>
            </a:r>
            <a:r>
              <a:rPr sz="2000" spc="-5" dirty="0">
                <a:solidFill>
                  <a:srgbClr val="333399"/>
                </a:solidFill>
                <a:latin typeface="Times New Roman"/>
                <a:cs typeface="Times New Roman"/>
              </a:rPr>
              <a:t>hallójáraton </a:t>
            </a:r>
            <a:r>
              <a:rPr sz="2000" dirty="0">
                <a:solidFill>
                  <a:srgbClr val="333399"/>
                </a:solidFill>
                <a:latin typeface="Times New Roman"/>
                <a:cs typeface="Times New Roman"/>
              </a:rPr>
              <a:t>a halló- és egyensúlyozó ideg (n. </a:t>
            </a:r>
            <a:r>
              <a:rPr sz="2000" spc="-5" dirty="0">
                <a:solidFill>
                  <a:srgbClr val="333399"/>
                </a:solidFill>
                <a:latin typeface="Times New Roman"/>
                <a:cs typeface="Times New Roman"/>
              </a:rPr>
              <a:t>vestibulocochlearis, </a:t>
            </a:r>
            <a:r>
              <a:rPr sz="2000" dirty="0">
                <a:solidFill>
                  <a:srgbClr val="333399"/>
                </a:solidFill>
                <a:latin typeface="Times New Roman"/>
                <a:cs typeface="Times New Roman"/>
              </a:rPr>
              <a:t>VIII)</a:t>
            </a:r>
            <a:r>
              <a:rPr sz="2000" spc="-135" dirty="0">
                <a:solidFill>
                  <a:srgbClr val="333399"/>
                </a:solidFill>
                <a:latin typeface="Times New Roman"/>
                <a:cs typeface="Times New Roman"/>
              </a:rPr>
              <a:t> </a:t>
            </a:r>
            <a:r>
              <a:rPr sz="2000" dirty="0">
                <a:solidFill>
                  <a:srgbClr val="333399"/>
                </a:solidFill>
                <a:latin typeface="Times New Roman"/>
                <a:cs typeface="Times New Roman"/>
              </a:rPr>
              <a:t>éri  </a:t>
            </a:r>
            <a:r>
              <a:rPr sz="2000" spc="-5" dirty="0">
                <a:solidFill>
                  <a:srgbClr val="333399"/>
                </a:solidFill>
                <a:latin typeface="Times New Roman"/>
                <a:cs typeface="Times New Roman"/>
              </a:rPr>
              <a:t>el.</a:t>
            </a:r>
            <a:endParaRPr sz="2000">
              <a:latin typeface="Times New Roman"/>
              <a:cs typeface="Times New Roman"/>
            </a:endParaRPr>
          </a:p>
          <a:p>
            <a:pPr marL="355600" marR="4704715" indent="-342900">
              <a:lnSpc>
                <a:spcPct val="100000"/>
              </a:lnSpc>
              <a:spcBef>
                <a:spcPts val="1435"/>
              </a:spcBef>
              <a:buChar char="•"/>
              <a:tabLst>
                <a:tab pos="354965" algn="l"/>
                <a:tab pos="355600" algn="l"/>
              </a:tabLst>
            </a:pPr>
            <a:r>
              <a:rPr sz="2000" dirty="0">
                <a:solidFill>
                  <a:srgbClr val="333399"/>
                </a:solidFill>
                <a:latin typeface="Times New Roman"/>
                <a:cs typeface="Times New Roman"/>
              </a:rPr>
              <a:t>Csontos </a:t>
            </a:r>
            <a:r>
              <a:rPr sz="2000" spc="-5" dirty="0">
                <a:solidFill>
                  <a:srgbClr val="333399"/>
                </a:solidFill>
                <a:latin typeface="Times New Roman"/>
                <a:cs typeface="Times New Roman"/>
              </a:rPr>
              <a:t>labirintus: </a:t>
            </a:r>
            <a:r>
              <a:rPr sz="2000" dirty="0">
                <a:solidFill>
                  <a:srgbClr val="333399"/>
                </a:solidFill>
                <a:latin typeface="Times New Roman"/>
                <a:cs typeface="Times New Roman"/>
              </a:rPr>
              <a:t>középső, nagy  egysége a </a:t>
            </a:r>
            <a:r>
              <a:rPr sz="2000" spc="-5" dirty="0">
                <a:solidFill>
                  <a:srgbClr val="333399"/>
                </a:solidFill>
                <a:latin typeface="Times New Roman"/>
                <a:cs typeface="Times New Roman"/>
              </a:rPr>
              <a:t>vestibulum, </a:t>
            </a:r>
            <a:r>
              <a:rPr sz="2000" dirty="0">
                <a:solidFill>
                  <a:srgbClr val="333399"/>
                </a:solidFill>
                <a:latin typeface="Times New Roman"/>
                <a:cs typeface="Times New Roman"/>
              </a:rPr>
              <a:t>ebből </a:t>
            </a:r>
            <a:r>
              <a:rPr sz="2000" spc="-5" dirty="0">
                <a:solidFill>
                  <a:srgbClr val="333399"/>
                </a:solidFill>
                <a:latin typeface="Times New Roman"/>
                <a:cs typeface="Times New Roman"/>
              </a:rPr>
              <a:t>nyílik  </a:t>
            </a:r>
            <a:r>
              <a:rPr sz="2000" dirty="0">
                <a:solidFill>
                  <a:srgbClr val="333399"/>
                </a:solidFill>
                <a:latin typeface="Times New Roman"/>
                <a:cs typeface="Times New Roman"/>
              </a:rPr>
              <a:t>hátrafelé a csontos </a:t>
            </a:r>
            <a:r>
              <a:rPr sz="2000" spc="-5" dirty="0">
                <a:solidFill>
                  <a:srgbClr val="333399"/>
                </a:solidFill>
                <a:latin typeface="Times New Roman"/>
                <a:cs typeface="Times New Roman"/>
              </a:rPr>
              <a:t>csiga</a:t>
            </a:r>
            <a:r>
              <a:rPr sz="2000" spc="-130" dirty="0">
                <a:solidFill>
                  <a:srgbClr val="333399"/>
                </a:solidFill>
                <a:latin typeface="Times New Roman"/>
                <a:cs typeface="Times New Roman"/>
              </a:rPr>
              <a:t> </a:t>
            </a:r>
            <a:r>
              <a:rPr sz="2000" dirty="0">
                <a:solidFill>
                  <a:srgbClr val="333399"/>
                </a:solidFill>
                <a:latin typeface="Times New Roman"/>
                <a:cs typeface="Times New Roman"/>
              </a:rPr>
              <a:t>(cochlea).  Előrefelé nyílnak a félkörös  ívjáratok (canalis</a:t>
            </a:r>
            <a:r>
              <a:rPr sz="2000" spc="-75" dirty="0">
                <a:solidFill>
                  <a:srgbClr val="333399"/>
                </a:solidFill>
                <a:latin typeface="Times New Roman"/>
                <a:cs typeface="Times New Roman"/>
              </a:rPr>
              <a:t> </a:t>
            </a:r>
            <a:r>
              <a:rPr sz="2000" spc="-5" dirty="0">
                <a:solidFill>
                  <a:srgbClr val="333399"/>
                </a:solidFill>
                <a:latin typeface="Times New Roman"/>
                <a:cs typeface="Times New Roman"/>
              </a:rPr>
              <a:t>semilunares).</a:t>
            </a:r>
            <a:endParaRPr sz="2000">
              <a:latin typeface="Times New Roman"/>
              <a:cs typeface="Times New Roman"/>
            </a:endParaRPr>
          </a:p>
          <a:p>
            <a:pPr>
              <a:lnSpc>
                <a:spcPct val="100000"/>
              </a:lnSpc>
              <a:spcBef>
                <a:spcPts val="30"/>
              </a:spcBef>
              <a:buClr>
                <a:srgbClr val="333399"/>
              </a:buClr>
              <a:buFont typeface="Times New Roman"/>
              <a:buChar char="•"/>
            </a:pPr>
            <a:endParaRPr sz="2900">
              <a:latin typeface="Times New Roman"/>
              <a:cs typeface="Times New Roman"/>
            </a:endParaRPr>
          </a:p>
          <a:p>
            <a:pPr marL="355600" marR="4669155" indent="-342900">
              <a:lnSpc>
                <a:spcPct val="100000"/>
              </a:lnSpc>
              <a:spcBef>
                <a:spcPts val="5"/>
              </a:spcBef>
              <a:buChar char="•"/>
              <a:tabLst>
                <a:tab pos="354965" algn="l"/>
                <a:tab pos="355600" algn="l"/>
              </a:tabLst>
            </a:pPr>
            <a:r>
              <a:rPr sz="2000" spc="-5" dirty="0">
                <a:solidFill>
                  <a:srgbClr val="333399"/>
                </a:solidFill>
                <a:latin typeface="Times New Roman"/>
                <a:cs typeface="Times New Roman"/>
              </a:rPr>
              <a:t>Hártyás labirintus: </a:t>
            </a:r>
            <a:r>
              <a:rPr sz="2000" dirty="0">
                <a:solidFill>
                  <a:srgbClr val="333399"/>
                </a:solidFill>
                <a:latin typeface="Times New Roman"/>
                <a:cs typeface="Times New Roman"/>
              </a:rPr>
              <a:t>követi a</a:t>
            </a:r>
            <a:r>
              <a:rPr sz="2000" spc="-75" dirty="0">
                <a:solidFill>
                  <a:srgbClr val="333399"/>
                </a:solidFill>
                <a:latin typeface="Times New Roman"/>
                <a:cs typeface="Times New Roman"/>
              </a:rPr>
              <a:t> </a:t>
            </a:r>
            <a:r>
              <a:rPr sz="2000" dirty="0">
                <a:solidFill>
                  <a:srgbClr val="333399"/>
                </a:solidFill>
                <a:latin typeface="Times New Roman"/>
                <a:cs typeface="Times New Roman"/>
              </a:rPr>
              <a:t>csontos  </a:t>
            </a:r>
            <a:r>
              <a:rPr sz="2000" spc="-5" dirty="0">
                <a:solidFill>
                  <a:srgbClr val="333399"/>
                </a:solidFill>
                <a:latin typeface="Times New Roman"/>
                <a:cs typeface="Times New Roman"/>
              </a:rPr>
              <a:t>labirintus </a:t>
            </a:r>
            <a:r>
              <a:rPr sz="2000" dirty="0">
                <a:solidFill>
                  <a:srgbClr val="333399"/>
                </a:solidFill>
                <a:latin typeface="Times New Roman"/>
                <a:cs typeface="Times New Roman"/>
              </a:rPr>
              <a:t>vonalát, körülötte  </a:t>
            </a:r>
            <a:r>
              <a:rPr sz="2000" spc="-5" dirty="0">
                <a:solidFill>
                  <a:srgbClr val="333399"/>
                </a:solidFill>
                <a:latin typeface="Times New Roman"/>
                <a:cs typeface="Times New Roman"/>
              </a:rPr>
              <a:t>perilympha </a:t>
            </a:r>
            <a:r>
              <a:rPr sz="2000" dirty="0">
                <a:solidFill>
                  <a:srgbClr val="333399"/>
                </a:solidFill>
                <a:latin typeface="Times New Roman"/>
                <a:cs typeface="Times New Roman"/>
              </a:rPr>
              <a:t>van, belsejét  endolympha </a:t>
            </a:r>
            <a:r>
              <a:rPr sz="2000" spc="-5" dirty="0">
                <a:solidFill>
                  <a:srgbClr val="333399"/>
                </a:solidFill>
                <a:latin typeface="Times New Roman"/>
                <a:cs typeface="Times New Roman"/>
              </a:rPr>
              <a:t>tölti</a:t>
            </a:r>
            <a:r>
              <a:rPr sz="2000" spc="-60" dirty="0">
                <a:solidFill>
                  <a:srgbClr val="333399"/>
                </a:solidFill>
                <a:latin typeface="Times New Roman"/>
                <a:cs typeface="Times New Roman"/>
              </a:rPr>
              <a:t> </a:t>
            </a:r>
            <a:r>
              <a:rPr sz="2000" dirty="0">
                <a:solidFill>
                  <a:srgbClr val="333399"/>
                </a:solidFill>
                <a:latin typeface="Times New Roman"/>
                <a:cs typeface="Times New Roman"/>
              </a:rPr>
              <a:t>ki.</a:t>
            </a:r>
            <a:endParaRPr sz="2000">
              <a:latin typeface="Times New Roman"/>
              <a:cs typeface="Times New Roman"/>
            </a:endParaRPr>
          </a:p>
        </p:txBody>
      </p:sp>
      <p:sp>
        <p:nvSpPr>
          <p:cNvPr id="4" name="object 4"/>
          <p:cNvSpPr/>
          <p:nvPr/>
        </p:nvSpPr>
        <p:spPr>
          <a:xfrm>
            <a:off x="4572000" y="2205227"/>
            <a:ext cx="4305300" cy="406907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3669" y="338454"/>
            <a:ext cx="5292725" cy="391160"/>
          </a:xfrm>
          <a:prstGeom prst="rect">
            <a:avLst/>
          </a:prstGeom>
        </p:spPr>
        <p:txBody>
          <a:bodyPr vert="horz" wrap="square" lIns="0" tIns="12700" rIns="0" bIns="0" rtlCol="0">
            <a:spAutoFit/>
          </a:bodyPr>
          <a:lstStyle/>
          <a:p>
            <a:pPr marL="12700">
              <a:lnSpc>
                <a:spcPct val="100000"/>
              </a:lnSpc>
              <a:spcBef>
                <a:spcPts val="100"/>
              </a:spcBef>
            </a:pPr>
            <a:r>
              <a:rPr sz="2400" spc="-5" dirty="0"/>
              <a:t>A </a:t>
            </a:r>
            <a:r>
              <a:rPr sz="2400" dirty="0"/>
              <a:t>csontos labirintus (labyrinthus</a:t>
            </a:r>
            <a:r>
              <a:rPr sz="2400" spc="-80" dirty="0"/>
              <a:t> </a:t>
            </a:r>
            <a:r>
              <a:rPr sz="2400" spc="-5" dirty="0"/>
              <a:t>osseus)</a:t>
            </a:r>
            <a:endParaRPr sz="2400"/>
          </a:p>
        </p:txBody>
      </p:sp>
      <p:sp>
        <p:nvSpPr>
          <p:cNvPr id="3" name="object 3"/>
          <p:cNvSpPr/>
          <p:nvPr/>
        </p:nvSpPr>
        <p:spPr>
          <a:xfrm>
            <a:off x="3019230" y="3400717"/>
            <a:ext cx="3967104" cy="27329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415660" y="3664711"/>
            <a:ext cx="669925" cy="887730"/>
          </a:xfrm>
          <a:custGeom>
            <a:avLst/>
            <a:gdLst/>
            <a:ahLst/>
            <a:cxnLst/>
            <a:rect l="l" t="t" r="r" b="b"/>
            <a:pathLst>
              <a:path w="669925" h="887729">
                <a:moveTo>
                  <a:pt x="16128" y="840740"/>
                </a:moveTo>
                <a:lnTo>
                  <a:pt x="0" y="864869"/>
                </a:lnTo>
                <a:lnTo>
                  <a:pt x="110871" y="887730"/>
                </a:lnTo>
                <a:lnTo>
                  <a:pt x="124840" y="867410"/>
                </a:lnTo>
                <a:lnTo>
                  <a:pt x="119548" y="859790"/>
                </a:lnTo>
                <a:lnTo>
                  <a:pt x="89788" y="859790"/>
                </a:lnTo>
                <a:lnTo>
                  <a:pt x="71754" y="854710"/>
                </a:lnTo>
                <a:lnTo>
                  <a:pt x="16128" y="840740"/>
                </a:lnTo>
                <a:close/>
              </a:path>
              <a:path w="669925" h="887729">
                <a:moveTo>
                  <a:pt x="60451" y="774700"/>
                </a:moveTo>
                <a:lnTo>
                  <a:pt x="44576" y="798830"/>
                </a:lnTo>
                <a:lnTo>
                  <a:pt x="78104" y="844550"/>
                </a:lnTo>
                <a:lnTo>
                  <a:pt x="81914" y="849630"/>
                </a:lnTo>
                <a:lnTo>
                  <a:pt x="84962" y="853440"/>
                </a:lnTo>
                <a:lnTo>
                  <a:pt x="86867" y="855980"/>
                </a:lnTo>
                <a:lnTo>
                  <a:pt x="89788" y="859790"/>
                </a:lnTo>
                <a:lnTo>
                  <a:pt x="119548" y="859790"/>
                </a:lnTo>
                <a:lnTo>
                  <a:pt x="60451" y="774700"/>
                </a:lnTo>
                <a:close/>
              </a:path>
              <a:path w="669925" h="887729">
                <a:moveTo>
                  <a:pt x="131528" y="707390"/>
                </a:moveTo>
                <a:lnTo>
                  <a:pt x="120903" y="707390"/>
                </a:lnTo>
                <a:lnTo>
                  <a:pt x="111184" y="709930"/>
                </a:lnTo>
                <a:lnTo>
                  <a:pt x="82790" y="737869"/>
                </a:lnTo>
                <a:lnTo>
                  <a:pt x="79412" y="756919"/>
                </a:lnTo>
                <a:lnTo>
                  <a:pt x="80772" y="765810"/>
                </a:lnTo>
                <a:lnTo>
                  <a:pt x="107314" y="800100"/>
                </a:lnTo>
                <a:lnTo>
                  <a:pt x="134246" y="811530"/>
                </a:lnTo>
                <a:lnTo>
                  <a:pt x="143128" y="811530"/>
                </a:lnTo>
                <a:lnTo>
                  <a:pt x="180593" y="787400"/>
                </a:lnTo>
                <a:lnTo>
                  <a:pt x="181426" y="786130"/>
                </a:lnTo>
                <a:lnTo>
                  <a:pt x="142621" y="786130"/>
                </a:lnTo>
                <a:lnTo>
                  <a:pt x="136016" y="784860"/>
                </a:lnTo>
                <a:lnTo>
                  <a:pt x="129031" y="781050"/>
                </a:lnTo>
                <a:lnTo>
                  <a:pt x="135746" y="770890"/>
                </a:lnTo>
                <a:lnTo>
                  <a:pt x="115188" y="770890"/>
                </a:lnTo>
                <a:lnTo>
                  <a:pt x="108838" y="767080"/>
                </a:lnTo>
                <a:lnTo>
                  <a:pt x="104901" y="762000"/>
                </a:lnTo>
                <a:lnTo>
                  <a:pt x="103377" y="755650"/>
                </a:lnTo>
                <a:lnTo>
                  <a:pt x="101853" y="750569"/>
                </a:lnTo>
                <a:lnTo>
                  <a:pt x="102869" y="744219"/>
                </a:lnTo>
                <a:lnTo>
                  <a:pt x="106172" y="739140"/>
                </a:lnTo>
                <a:lnTo>
                  <a:pt x="109347" y="735330"/>
                </a:lnTo>
                <a:lnTo>
                  <a:pt x="113791" y="731519"/>
                </a:lnTo>
                <a:lnTo>
                  <a:pt x="119506" y="731519"/>
                </a:lnTo>
                <a:lnTo>
                  <a:pt x="125094" y="730250"/>
                </a:lnTo>
                <a:lnTo>
                  <a:pt x="162604" y="730250"/>
                </a:lnTo>
                <a:lnTo>
                  <a:pt x="167639" y="722630"/>
                </a:lnTo>
                <a:lnTo>
                  <a:pt x="154872" y="715010"/>
                </a:lnTo>
                <a:lnTo>
                  <a:pt x="142843" y="709930"/>
                </a:lnTo>
                <a:lnTo>
                  <a:pt x="131528" y="707390"/>
                </a:lnTo>
                <a:close/>
              </a:path>
              <a:path w="669925" h="887729">
                <a:moveTo>
                  <a:pt x="179959" y="732790"/>
                </a:moveTo>
                <a:lnTo>
                  <a:pt x="160654" y="753110"/>
                </a:lnTo>
                <a:lnTo>
                  <a:pt x="164211" y="756919"/>
                </a:lnTo>
                <a:lnTo>
                  <a:pt x="166242" y="760730"/>
                </a:lnTo>
                <a:lnTo>
                  <a:pt x="166497" y="764540"/>
                </a:lnTo>
                <a:lnTo>
                  <a:pt x="166877" y="768350"/>
                </a:lnTo>
                <a:lnTo>
                  <a:pt x="165862" y="772160"/>
                </a:lnTo>
                <a:lnTo>
                  <a:pt x="163449" y="775969"/>
                </a:lnTo>
                <a:lnTo>
                  <a:pt x="159892" y="781050"/>
                </a:lnTo>
                <a:lnTo>
                  <a:pt x="155066" y="784860"/>
                </a:lnTo>
                <a:lnTo>
                  <a:pt x="142621" y="786130"/>
                </a:lnTo>
                <a:lnTo>
                  <a:pt x="181426" y="786130"/>
                </a:lnTo>
                <a:lnTo>
                  <a:pt x="184757" y="781050"/>
                </a:lnTo>
                <a:lnTo>
                  <a:pt x="187705" y="773430"/>
                </a:lnTo>
                <a:lnTo>
                  <a:pt x="189416" y="767080"/>
                </a:lnTo>
                <a:lnTo>
                  <a:pt x="189864" y="759460"/>
                </a:lnTo>
                <a:lnTo>
                  <a:pt x="189174" y="753110"/>
                </a:lnTo>
                <a:lnTo>
                  <a:pt x="187293" y="745490"/>
                </a:lnTo>
                <a:lnTo>
                  <a:pt x="184221" y="739140"/>
                </a:lnTo>
                <a:lnTo>
                  <a:pt x="179959" y="732790"/>
                </a:lnTo>
                <a:close/>
              </a:path>
              <a:path w="669925" h="887729">
                <a:moveTo>
                  <a:pt x="162604" y="730250"/>
                </a:moveTo>
                <a:lnTo>
                  <a:pt x="125094" y="730250"/>
                </a:lnTo>
                <a:lnTo>
                  <a:pt x="131317" y="731519"/>
                </a:lnTo>
                <a:lnTo>
                  <a:pt x="138175" y="736600"/>
                </a:lnTo>
                <a:lnTo>
                  <a:pt x="115188" y="770890"/>
                </a:lnTo>
                <a:lnTo>
                  <a:pt x="135746" y="770890"/>
                </a:lnTo>
                <a:lnTo>
                  <a:pt x="162604" y="730250"/>
                </a:lnTo>
                <a:close/>
              </a:path>
              <a:path w="669925" h="887729">
                <a:moveTo>
                  <a:pt x="198881" y="694690"/>
                </a:moveTo>
                <a:lnTo>
                  <a:pt x="186943" y="720090"/>
                </a:lnTo>
                <a:lnTo>
                  <a:pt x="201390" y="722630"/>
                </a:lnTo>
                <a:lnTo>
                  <a:pt x="208553" y="721360"/>
                </a:lnTo>
                <a:lnTo>
                  <a:pt x="222627" y="716280"/>
                </a:lnTo>
                <a:lnTo>
                  <a:pt x="229298" y="711200"/>
                </a:lnTo>
                <a:lnTo>
                  <a:pt x="235684" y="703580"/>
                </a:lnTo>
                <a:lnTo>
                  <a:pt x="240787" y="697230"/>
                </a:lnTo>
                <a:lnTo>
                  <a:pt x="208787" y="697230"/>
                </a:lnTo>
                <a:lnTo>
                  <a:pt x="203962" y="695960"/>
                </a:lnTo>
                <a:lnTo>
                  <a:pt x="198881" y="694690"/>
                </a:lnTo>
                <a:close/>
              </a:path>
              <a:path w="669925" h="887729">
                <a:moveTo>
                  <a:pt x="252856" y="660400"/>
                </a:moveTo>
                <a:lnTo>
                  <a:pt x="224789" y="660400"/>
                </a:lnTo>
                <a:lnTo>
                  <a:pt x="226567" y="661669"/>
                </a:lnTo>
                <a:lnTo>
                  <a:pt x="229108" y="664210"/>
                </a:lnTo>
                <a:lnTo>
                  <a:pt x="230504" y="665480"/>
                </a:lnTo>
                <a:lnTo>
                  <a:pt x="230759" y="669290"/>
                </a:lnTo>
                <a:lnTo>
                  <a:pt x="230886" y="673100"/>
                </a:lnTo>
                <a:lnTo>
                  <a:pt x="228980" y="678180"/>
                </a:lnTo>
                <a:lnTo>
                  <a:pt x="225043" y="684530"/>
                </a:lnTo>
                <a:lnTo>
                  <a:pt x="221361" y="690880"/>
                </a:lnTo>
                <a:lnTo>
                  <a:pt x="217424" y="693419"/>
                </a:lnTo>
                <a:lnTo>
                  <a:pt x="213105" y="694690"/>
                </a:lnTo>
                <a:lnTo>
                  <a:pt x="208787" y="697230"/>
                </a:lnTo>
                <a:lnTo>
                  <a:pt x="240787" y="697230"/>
                </a:lnTo>
                <a:lnTo>
                  <a:pt x="241808" y="695960"/>
                </a:lnTo>
                <a:lnTo>
                  <a:pt x="247374" y="685800"/>
                </a:lnTo>
                <a:lnTo>
                  <a:pt x="251094" y="676910"/>
                </a:lnTo>
                <a:lnTo>
                  <a:pt x="252934" y="668019"/>
                </a:lnTo>
                <a:lnTo>
                  <a:pt x="252856" y="660400"/>
                </a:lnTo>
                <a:close/>
              </a:path>
              <a:path w="669925" h="887729">
                <a:moveTo>
                  <a:pt x="191273" y="612140"/>
                </a:moveTo>
                <a:lnTo>
                  <a:pt x="178597" y="612140"/>
                </a:lnTo>
                <a:lnTo>
                  <a:pt x="172592" y="614680"/>
                </a:lnTo>
                <a:lnTo>
                  <a:pt x="143696" y="646430"/>
                </a:lnTo>
                <a:lnTo>
                  <a:pt x="138275" y="662940"/>
                </a:lnTo>
                <a:lnTo>
                  <a:pt x="138302" y="670560"/>
                </a:lnTo>
                <a:lnTo>
                  <a:pt x="164337" y="695960"/>
                </a:lnTo>
                <a:lnTo>
                  <a:pt x="171100" y="695960"/>
                </a:lnTo>
                <a:lnTo>
                  <a:pt x="178053" y="694690"/>
                </a:lnTo>
                <a:lnTo>
                  <a:pt x="184011" y="690880"/>
                </a:lnTo>
                <a:lnTo>
                  <a:pt x="191801" y="685800"/>
                </a:lnTo>
                <a:lnTo>
                  <a:pt x="209678" y="669290"/>
                </a:lnTo>
                <a:lnTo>
                  <a:pt x="164337" y="669290"/>
                </a:lnTo>
                <a:lnTo>
                  <a:pt x="162687" y="668019"/>
                </a:lnTo>
                <a:lnTo>
                  <a:pt x="160781" y="666750"/>
                </a:lnTo>
                <a:lnTo>
                  <a:pt x="159892" y="665480"/>
                </a:lnTo>
                <a:lnTo>
                  <a:pt x="159892" y="659130"/>
                </a:lnTo>
                <a:lnTo>
                  <a:pt x="161925" y="654050"/>
                </a:lnTo>
                <a:lnTo>
                  <a:pt x="165988" y="647700"/>
                </a:lnTo>
                <a:lnTo>
                  <a:pt x="169163" y="642619"/>
                </a:lnTo>
                <a:lnTo>
                  <a:pt x="172592" y="640080"/>
                </a:lnTo>
                <a:lnTo>
                  <a:pt x="179704" y="636269"/>
                </a:lnTo>
                <a:lnTo>
                  <a:pt x="188006" y="636269"/>
                </a:lnTo>
                <a:lnTo>
                  <a:pt x="197992" y="613410"/>
                </a:lnTo>
                <a:lnTo>
                  <a:pt x="191273" y="612140"/>
                </a:lnTo>
                <a:close/>
              </a:path>
              <a:path w="669925" h="887729">
                <a:moveTo>
                  <a:pt x="224154" y="629919"/>
                </a:moveTo>
                <a:lnTo>
                  <a:pt x="189356" y="651510"/>
                </a:lnTo>
                <a:lnTo>
                  <a:pt x="181905" y="657860"/>
                </a:lnTo>
                <a:lnTo>
                  <a:pt x="175942" y="664210"/>
                </a:lnTo>
                <a:lnTo>
                  <a:pt x="171479" y="666750"/>
                </a:lnTo>
                <a:lnTo>
                  <a:pt x="168528" y="668019"/>
                </a:lnTo>
                <a:lnTo>
                  <a:pt x="166242" y="669290"/>
                </a:lnTo>
                <a:lnTo>
                  <a:pt x="209678" y="669290"/>
                </a:lnTo>
                <a:lnTo>
                  <a:pt x="216535" y="662940"/>
                </a:lnTo>
                <a:lnTo>
                  <a:pt x="219201" y="661669"/>
                </a:lnTo>
                <a:lnTo>
                  <a:pt x="221106" y="660400"/>
                </a:lnTo>
                <a:lnTo>
                  <a:pt x="252856" y="660400"/>
                </a:lnTo>
                <a:lnTo>
                  <a:pt x="251263" y="652780"/>
                </a:lnTo>
                <a:lnTo>
                  <a:pt x="248396" y="646430"/>
                </a:lnTo>
                <a:lnTo>
                  <a:pt x="244266" y="641350"/>
                </a:lnTo>
                <a:lnTo>
                  <a:pt x="238887" y="636269"/>
                </a:lnTo>
                <a:lnTo>
                  <a:pt x="231521" y="631190"/>
                </a:lnTo>
                <a:lnTo>
                  <a:pt x="224154" y="629919"/>
                </a:lnTo>
                <a:close/>
              </a:path>
              <a:path w="669925" h="887729">
                <a:moveTo>
                  <a:pt x="188006" y="636269"/>
                </a:moveTo>
                <a:lnTo>
                  <a:pt x="183387" y="636269"/>
                </a:lnTo>
                <a:lnTo>
                  <a:pt x="187451" y="637540"/>
                </a:lnTo>
                <a:lnTo>
                  <a:pt x="188006" y="636269"/>
                </a:lnTo>
                <a:close/>
              </a:path>
              <a:path w="669925" h="887729">
                <a:moveTo>
                  <a:pt x="262127" y="588010"/>
                </a:moveTo>
                <a:lnTo>
                  <a:pt x="211454" y="588010"/>
                </a:lnTo>
                <a:lnTo>
                  <a:pt x="249554" y="613410"/>
                </a:lnTo>
                <a:lnTo>
                  <a:pt x="257810" y="618490"/>
                </a:lnTo>
                <a:lnTo>
                  <a:pt x="263398" y="621030"/>
                </a:lnTo>
                <a:lnTo>
                  <a:pt x="270637" y="624840"/>
                </a:lnTo>
                <a:lnTo>
                  <a:pt x="274319" y="626110"/>
                </a:lnTo>
                <a:lnTo>
                  <a:pt x="280797" y="626110"/>
                </a:lnTo>
                <a:lnTo>
                  <a:pt x="284352" y="624840"/>
                </a:lnTo>
                <a:lnTo>
                  <a:pt x="287909" y="622300"/>
                </a:lnTo>
                <a:lnTo>
                  <a:pt x="291591" y="619760"/>
                </a:lnTo>
                <a:lnTo>
                  <a:pt x="294766" y="615950"/>
                </a:lnTo>
                <a:lnTo>
                  <a:pt x="302133" y="605790"/>
                </a:lnTo>
                <a:lnTo>
                  <a:pt x="304926" y="598169"/>
                </a:lnTo>
                <a:lnTo>
                  <a:pt x="305435" y="595630"/>
                </a:lnTo>
                <a:lnTo>
                  <a:pt x="273558" y="595630"/>
                </a:lnTo>
                <a:lnTo>
                  <a:pt x="269366" y="591819"/>
                </a:lnTo>
                <a:lnTo>
                  <a:pt x="262127" y="588010"/>
                </a:lnTo>
                <a:close/>
              </a:path>
              <a:path w="669925" h="887729">
                <a:moveTo>
                  <a:pt x="177546" y="530860"/>
                </a:moveTo>
                <a:lnTo>
                  <a:pt x="175640" y="563880"/>
                </a:lnTo>
                <a:lnTo>
                  <a:pt x="193039" y="575310"/>
                </a:lnTo>
                <a:lnTo>
                  <a:pt x="185927" y="585469"/>
                </a:lnTo>
                <a:lnTo>
                  <a:pt x="204342" y="598169"/>
                </a:lnTo>
                <a:lnTo>
                  <a:pt x="211454" y="588010"/>
                </a:lnTo>
                <a:lnTo>
                  <a:pt x="262127" y="588010"/>
                </a:lnTo>
                <a:lnTo>
                  <a:pt x="226949" y="563880"/>
                </a:lnTo>
                <a:lnTo>
                  <a:pt x="234854" y="552450"/>
                </a:lnTo>
                <a:lnTo>
                  <a:pt x="208406" y="552450"/>
                </a:lnTo>
                <a:lnTo>
                  <a:pt x="177546" y="530860"/>
                </a:lnTo>
                <a:close/>
              </a:path>
              <a:path w="669925" h="887729">
                <a:moveTo>
                  <a:pt x="287019" y="581660"/>
                </a:moveTo>
                <a:lnTo>
                  <a:pt x="285750" y="586740"/>
                </a:lnTo>
                <a:lnTo>
                  <a:pt x="284479" y="590550"/>
                </a:lnTo>
                <a:lnTo>
                  <a:pt x="282955" y="591819"/>
                </a:lnTo>
                <a:lnTo>
                  <a:pt x="281939" y="594360"/>
                </a:lnTo>
                <a:lnTo>
                  <a:pt x="280669" y="594360"/>
                </a:lnTo>
                <a:lnTo>
                  <a:pt x="279273" y="595630"/>
                </a:lnTo>
                <a:lnTo>
                  <a:pt x="305435" y="595630"/>
                </a:lnTo>
                <a:lnTo>
                  <a:pt x="306197" y="591819"/>
                </a:lnTo>
                <a:lnTo>
                  <a:pt x="287019" y="581660"/>
                </a:lnTo>
                <a:close/>
              </a:path>
              <a:path w="669925" h="887729">
                <a:moveTo>
                  <a:pt x="244855" y="497840"/>
                </a:moveTo>
                <a:lnTo>
                  <a:pt x="229362" y="520700"/>
                </a:lnTo>
                <a:lnTo>
                  <a:pt x="316864" y="579119"/>
                </a:lnTo>
                <a:lnTo>
                  <a:pt x="332359" y="554990"/>
                </a:lnTo>
                <a:lnTo>
                  <a:pt x="244855" y="497840"/>
                </a:lnTo>
                <a:close/>
              </a:path>
              <a:path w="669925" h="887729">
                <a:moveTo>
                  <a:pt x="218948" y="535940"/>
                </a:moveTo>
                <a:lnTo>
                  <a:pt x="208406" y="552450"/>
                </a:lnTo>
                <a:lnTo>
                  <a:pt x="234854" y="552450"/>
                </a:lnTo>
                <a:lnTo>
                  <a:pt x="237489" y="548640"/>
                </a:lnTo>
                <a:lnTo>
                  <a:pt x="218948" y="535940"/>
                </a:lnTo>
                <a:close/>
              </a:path>
              <a:path w="669925" h="887729">
                <a:moveTo>
                  <a:pt x="242062" y="429260"/>
                </a:moveTo>
                <a:lnTo>
                  <a:pt x="226694" y="452120"/>
                </a:lnTo>
                <a:lnTo>
                  <a:pt x="347472" y="532130"/>
                </a:lnTo>
                <a:lnTo>
                  <a:pt x="361823" y="510540"/>
                </a:lnTo>
                <a:lnTo>
                  <a:pt x="348996" y="502919"/>
                </a:lnTo>
                <a:lnTo>
                  <a:pt x="356235" y="502919"/>
                </a:lnTo>
                <a:lnTo>
                  <a:pt x="362712" y="500380"/>
                </a:lnTo>
                <a:lnTo>
                  <a:pt x="374141" y="494030"/>
                </a:lnTo>
                <a:lnTo>
                  <a:pt x="378713" y="490219"/>
                </a:lnTo>
                <a:lnTo>
                  <a:pt x="379539" y="488950"/>
                </a:lnTo>
                <a:lnTo>
                  <a:pt x="333883" y="488950"/>
                </a:lnTo>
                <a:lnTo>
                  <a:pt x="326263" y="485140"/>
                </a:lnTo>
                <a:lnTo>
                  <a:pt x="317118" y="478789"/>
                </a:lnTo>
                <a:lnTo>
                  <a:pt x="308355" y="473710"/>
                </a:lnTo>
                <a:lnTo>
                  <a:pt x="303022" y="467360"/>
                </a:lnTo>
                <a:lnTo>
                  <a:pt x="301116" y="461010"/>
                </a:lnTo>
                <a:lnTo>
                  <a:pt x="300405" y="458470"/>
                </a:lnTo>
                <a:lnTo>
                  <a:pt x="285623" y="458470"/>
                </a:lnTo>
                <a:lnTo>
                  <a:pt x="242062" y="429260"/>
                </a:lnTo>
                <a:close/>
              </a:path>
              <a:path w="669925" h="887729">
                <a:moveTo>
                  <a:pt x="211581" y="474980"/>
                </a:moveTo>
                <a:lnTo>
                  <a:pt x="196087" y="497840"/>
                </a:lnTo>
                <a:lnTo>
                  <a:pt x="217550" y="513080"/>
                </a:lnTo>
                <a:lnTo>
                  <a:pt x="232917" y="488950"/>
                </a:lnTo>
                <a:lnTo>
                  <a:pt x="211581" y="474980"/>
                </a:lnTo>
                <a:close/>
              </a:path>
              <a:path w="669925" h="887729">
                <a:moveTo>
                  <a:pt x="377761" y="433070"/>
                </a:moveTo>
                <a:lnTo>
                  <a:pt x="325217" y="433070"/>
                </a:lnTo>
                <a:lnTo>
                  <a:pt x="331231" y="434339"/>
                </a:lnTo>
                <a:lnTo>
                  <a:pt x="337841" y="438150"/>
                </a:lnTo>
                <a:lnTo>
                  <a:pt x="364109" y="467360"/>
                </a:lnTo>
                <a:lnTo>
                  <a:pt x="363347" y="473710"/>
                </a:lnTo>
                <a:lnTo>
                  <a:pt x="355600" y="485140"/>
                </a:lnTo>
                <a:lnTo>
                  <a:pt x="348868" y="488950"/>
                </a:lnTo>
                <a:lnTo>
                  <a:pt x="379539" y="488950"/>
                </a:lnTo>
                <a:lnTo>
                  <a:pt x="382015" y="485140"/>
                </a:lnTo>
                <a:lnTo>
                  <a:pt x="386113" y="477520"/>
                </a:lnTo>
                <a:lnTo>
                  <a:pt x="388318" y="468630"/>
                </a:lnTo>
                <a:lnTo>
                  <a:pt x="388641" y="459739"/>
                </a:lnTo>
                <a:lnTo>
                  <a:pt x="387096" y="450850"/>
                </a:lnTo>
                <a:lnTo>
                  <a:pt x="383524" y="441960"/>
                </a:lnTo>
                <a:lnTo>
                  <a:pt x="377761" y="433070"/>
                </a:lnTo>
                <a:close/>
              </a:path>
              <a:path w="669925" h="887729">
                <a:moveTo>
                  <a:pt x="328963" y="405130"/>
                </a:moveTo>
                <a:lnTo>
                  <a:pt x="290322" y="424180"/>
                </a:lnTo>
                <a:lnTo>
                  <a:pt x="283999" y="449580"/>
                </a:lnTo>
                <a:lnTo>
                  <a:pt x="285623" y="458470"/>
                </a:lnTo>
                <a:lnTo>
                  <a:pt x="300405" y="458470"/>
                </a:lnTo>
                <a:lnTo>
                  <a:pt x="299338" y="454660"/>
                </a:lnTo>
                <a:lnTo>
                  <a:pt x="300227" y="448310"/>
                </a:lnTo>
                <a:lnTo>
                  <a:pt x="303911" y="443230"/>
                </a:lnTo>
                <a:lnTo>
                  <a:pt x="307721" y="436880"/>
                </a:lnTo>
                <a:lnTo>
                  <a:pt x="312927" y="434339"/>
                </a:lnTo>
                <a:lnTo>
                  <a:pt x="319786" y="433070"/>
                </a:lnTo>
                <a:lnTo>
                  <a:pt x="377761" y="433070"/>
                </a:lnTo>
                <a:lnTo>
                  <a:pt x="369808" y="425450"/>
                </a:lnTo>
                <a:lnTo>
                  <a:pt x="359663" y="417830"/>
                </a:lnTo>
                <a:lnTo>
                  <a:pt x="349017" y="411480"/>
                </a:lnTo>
                <a:lnTo>
                  <a:pt x="338788" y="407670"/>
                </a:lnTo>
                <a:lnTo>
                  <a:pt x="328963" y="405130"/>
                </a:lnTo>
                <a:close/>
              </a:path>
              <a:path w="669925" h="887729">
                <a:moveTo>
                  <a:pt x="344042" y="347980"/>
                </a:moveTo>
                <a:lnTo>
                  <a:pt x="328675" y="370839"/>
                </a:lnTo>
                <a:lnTo>
                  <a:pt x="384048" y="407670"/>
                </a:lnTo>
                <a:lnTo>
                  <a:pt x="392302" y="414020"/>
                </a:lnTo>
                <a:lnTo>
                  <a:pt x="399414" y="416560"/>
                </a:lnTo>
                <a:lnTo>
                  <a:pt x="411606" y="419100"/>
                </a:lnTo>
                <a:lnTo>
                  <a:pt x="417449" y="417830"/>
                </a:lnTo>
                <a:lnTo>
                  <a:pt x="428878" y="411480"/>
                </a:lnTo>
                <a:lnTo>
                  <a:pt x="433577" y="407670"/>
                </a:lnTo>
                <a:lnTo>
                  <a:pt x="437514" y="401320"/>
                </a:lnTo>
                <a:lnTo>
                  <a:pt x="441325" y="396239"/>
                </a:lnTo>
                <a:lnTo>
                  <a:pt x="443611" y="389889"/>
                </a:lnTo>
                <a:lnTo>
                  <a:pt x="411099" y="389889"/>
                </a:lnTo>
                <a:lnTo>
                  <a:pt x="404465" y="387350"/>
                </a:lnTo>
                <a:lnTo>
                  <a:pt x="399430" y="384810"/>
                </a:lnTo>
                <a:lnTo>
                  <a:pt x="392705" y="379730"/>
                </a:lnTo>
                <a:lnTo>
                  <a:pt x="384301" y="374650"/>
                </a:lnTo>
                <a:lnTo>
                  <a:pt x="344042" y="347980"/>
                </a:lnTo>
                <a:close/>
              </a:path>
              <a:path w="669925" h="887729">
                <a:moveTo>
                  <a:pt x="381635" y="292100"/>
                </a:moveTo>
                <a:lnTo>
                  <a:pt x="366267" y="314960"/>
                </a:lnTo>
                <a:lnTo>
                  <a:pt x="403225" y="339089"/>
                </a:lnTo>
                <a:lnTo>
                  <a:pt x="411628" y="345439"/>
                </a:lnTo>
                <a:lnTo>
                  <a:pt x="429513" y="373380"/>
                </a:lnTo>
                <a:lnTo>
                  <a:pt x="428243" y="377189"/>
                </a:lnTo>
                <a:lnTo>
                  <a:pt x="425576" y="381000"/>
                </a:lnTo>
                <a:lnTo>
                  <a:pt x="423290" y="384810"/>
                </a:lnTo>
                <a:lnTo>
                  <a:pt x="420624" y="387350"/>
                </a:lnTo>
                <a:lnTo>
                  <a:pt x="417449" y="388620"/>
                </a:lnTo>
                <a:lnTo>
                  <a:pt x="414400" y="389889"/>
                </a:lnTo>
                <a:lnTo>
                  <a:pt x="443611" y="389889"/>
                </a:lnTo>
                <a:lnTo>
                  <a:pt x="445135" y="375920"/>
                </a:lnTo>
                <a:lnTo>
                  <a:pt x="444246" y="368300"/>
                </a:lnTo>
                <a:lnTo>
                  <a:pt x="441705" y="361950"/>
                </a:lnTo>
                <a:lnTo>
                  <a:pt x="460770" y="361950"/>
                </a:lnTo>
                <a:lnTo>
                  <a:pt x="469138" y="349250"/>
                </a:lnTo>
                <a:lnTo>
                  <a:pt x="381635" y="292100"/>
                </a:lnTo>
                <a:close/>
              </a:path>
              <a:path w="669925" h="887729">
                <a:moveTo>
                  <a:pt x="460770" y="361950"/>
                </a:moveTo>
                <a:lnTo>
                  <a:pt x="441705" y="361950"/>
                </a:lnTo>
                <a:lnTo>
                  <a:pt x="454913" y="370839"/>
                </a:lnTo>
                <a:lnTo>
                  <a:pt x="460770" y="361950"/>
                </a:lnTo>
                <a:close/>
              </a:path>
              <a:path w="669925" h="887729">
                <a:moveTo>
                  <a:pt x="379475" y="222250"/>
                </a:moveTo>
                <a:lnTo>
                  <a:pt x="364109" y="246380"/>
                </a:lnTo>
                <a:lnTo>
                  <a:pt x="484886" y="326389"/>
                </a:lnTo>
                <a:lnTo>
                  <a:pt x="500379" y="303530"/>
                </a:lnTo>
                <a:lnTo>
                  <a:pt x="379475" y="222250"/>
                </a:lnTo>
                <a:close/>
              </a:path>
              <a:path w="669925" h="887729">
                <a:moveTo>
                  <a:pt x="443738" y="198120"/>
                </a:moveTo>
                <a:lnTo>
                  <a:pt x="428371" y="220980"/>
                </a:lnTo>
                <a:lnTo>
                  <a:pt x="483742" y="257810"/>
                </a:lnTo>
                <a:lnTo>
                  <a:pt x="491871" y="264160"/>
                </a:lnTo>
                <a:lnTo>
                  <a:pt x="499110" y="266700"/>
                </a:lnTo>
                <a:lnTo>
                  <a:pt x="511175" y="269239"/>
                </a:lnTo>
                <a:lnTo>
                  <a:pt x="517016" y="267970"/>
                </a:lnTo>
                <a:lnTo>
                  <a:pt x="528447" y="261620"/>
                </a:lnTo>
                <a:lnTo>
                  <a:pt x="533273" y="257810"/>
                </a:lnTo>
                <a:lnTo>
                  <a:pt x="537210" y="251460"/>
                </a:lnTo>
                <a:lnTo>
                  <a:pt x="541019" y="246380"/>
                </a:lnTo>
                <a:lnTo>
                  <a:pt x="543305" y="240030"/>
                </a:lnTo>
                <a:lnTo>
                  <a:pt x="510793" y="240030"/>
                </a:lnTo>
                <a:lnTo>
                  <a:pt x="507364" y="238760"/>
                </a:lnTo>
                <a:lnTo>
                  <a:pt x="504033" y="237489"/>
                </a:lnTo>
                <a:lnTo>
                  <a:pt x="498998" y="234950"/>
                </a:lnTo>
                <a:lnTo>
                  <a:pt x="492273" y="231139"/>
                </a:lnTo>
                <a:lnTo>
                  <a:pt x="483869" y="224789"/>
                </a:lnTo>
                <a:lnTo>
                  <a:pt x="443738" y="198120"/>
                </a:lnTo>
                <a:close/>
              </a:path>
              <a:path w="669925" h="887729">
                <a:moveTo>
                  <a:pt x="481202" y="142239"/>
                </a:moveTo>
                <a:lnTo>
                  <a:pt x="465836" y="165100"/>
                </a:lnTo>
                <a:lnTo>
                  <a:pt x="502792" y="189230"/>
                </a:lnTo>
                <a:lnTo>
                  <a:pt x="511198" y="195580"/>
                </a:lnTo>
                <a:lnTo>
                  <a:pt x="529081" y="223520"/>
                </a:lnTo>
                <a:lnTo>
                  <a:pt x="527812" y="227330"/>
                </a:lnTo>
                <a:lnTo>
                  <a:pt x="525272" y="231139"/>
                </a:lnTo>
                <a:lnTo>
                  <a:pt x="522859" y="234950"/>
                </a:lnTo>
                <a:lnTo>
                  <a:pt x="520191" y="237489"/>
                </a:lnTo>
                <a:lnTo>
                  <a:pt x="517143" y="238760"/>
                </a:lnTo>
                <a:lnTo>
                  <a:pt x="513968" y="240030"/>
                </a:lnTo>
                <a:lnTo>
                  <a:pt x="543305" y="240030"/>
                </a:lnTo>
                <a:lnTo>
                  <a:pt x="544829" y="226060"/>
                </a:lnTo>
                <a:lnTo>
                  <a:pt x="543940" y="219710"/>
                </a:lnTo>
                <a:lnTo>
                  <a:pt x="541401" y="213360"/>
                </a:lnTo>
                <a:lnTo>
                  <a:pt x="559863" y="213360"/>
                </a:lnTo>
                <a:lnTo>
                  <a:pt x="568833" y="200660"/>
                </a:lnTo>
                <a:lnTo>
                  <a:pt x="481202" y="142239"/>
                </a:lnTo>
                <a:close/>
              </a:path>
              <a:path w="669925" h="887729">
                <a:moveTo>
                  <a:pt x="559863" y="213360"/>
                </a:moveTo>
                <a:lnTo>
                  <a:pt x="541401" y="213360"/>
                </a:lnTo>
                <a:lnTo>
                  <a:pt x="554481" y="220980"/>
                </a:lnTo>
                <a:lnTo>
                  <a:pt x="559863" y="213360"/>
                </a:lnTo>
                <a:close/>
              </a:path>
              <a:path w="669925" h="887729">
                <a:moveTo>
                  <a:pt x="510921" y="97789"/>
                </a:moveTo>
                <a:lnTo>
                  <a:pt x="496697" y="118110"/>
                </a:lnTo>
                <a:lnTo>
                  <a:pt x="584200" y="176530"/>
                </a:lnTo>
                <a:lnTo>
                  <a:pt x="599566" y="153670"/>
                </a:lnTo>
                <a:lnTo>
                  <a:pt x="557149" y="125730"/>
                </a:lnTo>
                <a:lnTo>
                  <a:pt x="548639" y="119380"/>
                </a:lnTo>
                <a:lnTo>
                  <a:pt x="543051" y="115570"/>
                </a:lnTo>
                <a:lnTo>
                  <a:pt x="537463" y="107950"/>
                </a:lnTo>
                <a:lnTo>
                  <a:pt x="536532" y="105410"/>
                </a:lnTo>
                <a:lnTo>
                  <a:pt x="522859" y="105410"/>
                </a:lnTo>
                <a:lnTo>
                  <a:pt x="510921" y="97789"/>
                </a:lnTo>
                <a:close/>
              </a:path>
              <a:path w="669925" h="887729">
                <a:moveTo>
                  <a:pt x="606211" y="81280"/>
                </a:moveTo>
                <a:lnTo>
                  <a:pt x="551179" y="81280"/>
                </a:lnTo>
                <a:lnTo>
                  <a:pt x="554101" y="82550"/>
                </a:lnTo>
                <a:lnTo>
                  <a:pt x="557149" y="82550"/>
                </a:lnTo>
                <a:lnTo>
                  <a:pt x="562990" y="86360"/>
                </a:lnTo>
                <a:lnTo>
                  <a:pt x="571500" y="91439"/>
                </a:lnTo>
                <a:lnTo>
                  <a:pt x="619378" y="124460"/>
                </a:lnTo>
                <a:lnTo>
                  <a:pt x="634873" y="100330"/>
                </a:lnTo>
                <a:lnTo>
                  <a:pt x="606211" y="81280"/>
                </a:lnTo>
                <a:close/>
              </a:path>
              <a:path w="669925" h="887729">
                <a:moveTo>
                  <a:pt x="587628" y="0"/>
                </a:moveTo>
                <a:lnTo>
                  <a:pt x="581660" y="1270"/>
                </a:lnTo>
                <a:lnTo>
                  <a:pt x="570484" y="6350"/>
                </a:lnTo>
                <a:lnTo>
                  <a:pt x="565530" y="11430"/>
                </a:lnTo>
                <a:lnTo>
                  <a:pt x="561339" y="17780"/>
                </a:lnTo>
                <a:lnTo>
                  <a:pt x="557911" y="22860"/>
                </a:lnTo>
                <a:lnTo>
                  <a:pt x="555878" y="27939"/>
                </a:lnTo>
                <a:lnTo>
                  <a:pt x="554609" y="39370"/>
                </a:lnTo>
                <a:lnTo>
                  <a:pt x="555371" y="45720"/>
                </a:lnTo>
                <a:lnTo>
                  <a:pt x="557402" y="53339"/>
                </a:lnTo>
                <a:lnTo>
                  <a:pt x="545338" y="53339"/>
                </a:lnTo>
                <a:lnTo>
                  <a:pt x="520763" y="86360"/>
                </a:lnTo>
                <a:lnTo>
                  <a:pt x="520763" y="95250"/>
                </a:lnTo>
                <a:lnTo>
                  <a:pt x="522859" y="105410"/>
                </a:lnTo>
                <a:lnTo>
                  <a:pt x="536532" y="105410"/>
                </a:lnTo>
                <a:lnTo>
                  <a:pt x="536066" y="104139"/>
                </a:lnTo>
                <a:lnTo>
                  <a:pt x="536066" y="95250"/>
                </a:lnTo>
                <a:lnTo>
                  <a:pt x="537210" y="91439"/>
                </a:lnTo>
                <a:lnTo>
                  <a:pt x="539623" y="88900"/>
                </a:lnTo>
                <a:lnTo>
                  <a:pt x="541527" y="85089"/>
                </a:lnTo>
                <a:lnTo>
                  <a:pt x="543687" y="83820"/>
                </a:lnTo>
                <a:lnTo>
                  <a:pt x="546100" y="82550"/>
                </a:lnTo>
                <a:lnTo>
                  <a:pt x="548386" y="81280"/>
                </a:lnTo>
                <a:lnTo>
                  <a:pt x="606211" y="81280"/>
                </a:lnTo>
                <a:lnTo>
                  <a:pt x="592836" y="72389"/>
                </a:lnTo>
                <a:lnTo>
                  <a:pt x="584580" y="67310"/>
                </a:lnTo>
                <a:lnTo>
                  <a:pt x="578992" y="62230"/>
                </a:lnTo>
                <a:lnTo>
                  <a:pt x="575944" y="58420"/>
                </a:lnTo>
                <a:lnTo>
                  <a:pt x="573024" y="54610"/>
                </a:lnTo>
                <a:lnTo>
                  <a:pt x="571500" y="50800"/>
                </a:lnTo>
                <a:lnTo>
                  <a:pt x="571246" y="43180"/>
                </a:lnTo>
                <a:lnTo>
                  <a:pt x="572388" y="39370"/>
                </a:lnTo>
                <a:lnTo>
                  <a:pt x="574548" y="35560"/>
                </a:lnTo>
                <a:lnTo>
                  <a:pt x="577468" y="31750"/>
                </a:lnTo>
                <a:lnTo>
                  <a:pt x="581278" y="29210"/>
                </a:lnTo>
                <a:lnTo>
                  <a:pt x="641447" y="29210"/>
                </a:lnTo>
                <a:lnTo>
                  <a:pt x="605536" y="5080"/>
                </a:lnTo>
                <a:lnTo>
                  <a:pt x="598931" y="2539"/>
                </a:lnTo>
                <a:lnTo>
                  <a:pt x="594233" y="1270"/>
                </a:lnTo>
                <a:lnTo>
                  <a:pt x="587628" y="0"/>
                </a:lnTo>
                <a:close/>
              </a:path>
              <a:path w="669925" h="887729">
                <a:moveTo>
                  <a:pt x="641447" y="29210"/>
                </a:moveTo>
                <a:lnTo>
                  <a:pt x="589661" y="29210"/>
                </a:lnTo>
                <a:lnTo>
                  <a:pt x="595756" y="31750"/>
                </a:lnTo>
                <a:lnTo>
                  <a:pt x="604392" y="38100"/>
                </a:lnTo>
                <a:lnTo>
                  <a:pt x="654430" y="71120"/>
                </a:lnTo>
                <a:lnTo>
                  <a:pt x="669798" y="48260"/>
                </a:lnTo>
                <a:lnTo>
                  <a:pt x="641447" y="29210"/>
                </a:lnTo>
                <a:close/>
              </a:path>
            </a:pathLst>
          </a:custGeom>
          <a:solidFill>
            <a:srgbClr val="000000"/>
          </a:solidFill>
        </p:spPr>
        <p:txBody>
          <a:bodyPr wrap="square" lIns="0" tIns="0" rIns="0" bIns="0" rtlCol="0"/>
          <a:lstStyle/>
          <a:p>
            <a:endParaRPr/>
          </a:p>
        </p:txBody>
      </p:sp>
      <p:sp>
        <p:nvSpPr>
          <p:cNvPr id="5" name="object 5"/>
          <p:cNvSpPr/>
          <p:nvPr/>
        </p:nvSpPr>
        <p:spPr>
          <a:xfrm>
            <a:off x="4506467" y="5269991"/>
            <a:ext cx="81280" cy="81280"/>
          </a:xfrm>
          <a:custGeom>
            <a:avLst/>
            <a:gdLst/>
            <a:ahLst/>
            <a:cxnLst/>
            <a:rect l="l" t="t" r="r" b="b"/>
            <a:pathLst>
              <a:path w="81279" h="81279">
                <a:moveTo>
                  <a:pt x="53848" y="0"/>
                </a:moveTo>
                <a:lnTo>
                  <a:pt x="0" y="53848"/>
                </a:lnTo>
                <a:lnTo>
                  <a:pt x="80772" y="80772"/>
                </a:lnTo>
                <a:lnTo>
                  <a:pt x="53848" y="0"/>
                </a:lnTo>
                <a:close/>
              </a:path>
            </a:pathLst>
          </a:custGeom>
          <a:solidFill>
            <a:srgbClr val="000000"/>
          </a:solidFill>
        </p:spPr>
        <p:txBody>
          <a:bodyPr wrap="square" lIns="0" tIns="0" rIns="0" bIns="0" rtlCol="0"/>
          <a:lstStyle/>
          <a:p>
            <a:endParaRPr/>
          </a:p>
        </p:txBody>
      </p:sp>
      <p:sp>
        <p:nvSpPr>
          <p:cNvPr id="6" name="object 6"/>
          <p:cNvSpPr/>
          <p:nvPr/>
        </p:nvSpPr>
        <p:spPr>
          <a:xfrm>
            <a:off x="5145278" y="4644390"/>
            <a:ext cx="292100" cy="706755"/>
          </a:xfrm>
          <a:custGeom>
            <a:avLst/>
            <a:gdLst/>
            <a:ahLst/>
            <a:cxnLst/>
            <a:rect l="l" t="t" r="r" b="b"/>
            <a:pathLst>
              <a:path w="292100" h="706754">
                <a:moveTo>
                  <a:pt x="0" y="621538"/>
                </a:moveTo>
                <a:lnTo>
                  <a:pt x="7366" y="706374"/>
                </a:lnTo>
                <a:lnTo>
                  <a:pt x="70723" y="649732"/>
                </a:lnTo>
                <a:lnTo>
                  <a:pt x="36702" y="649732"/>
                </a:lnTo>
                <a:lnTo>
                  <a:pt x="24892" y="645033"/>
                </a:lnTo>
                <a:lnTo>
                  <a:pt x="29561" y="633245"/>
                </a:lnTo>
                <a:lnTo>
                  <a:pt x="0" y="621538"/>
                </a:lnTo>
                <a:close/>
              </a:path>
              <a:path w="292100" h="706754">
                <a:moveTo>
                  <a:pt x="29561" y="633245"/>
                </a:moveTo>
                <a:lnTo>
                  <a:pt x="24892" y="645033"/>
                </a:lnTo>
                <a:lnTo>
                  <a:pt x="36702" y="649732"/>
                </a:lnTo>
                <a:lnTo>
                  <a:pt x="41376" y="637925"/>
                </a:lnTo>
                <a:lnTo>
                  <a:pt x="29561" y="633245"/>
                </a:lnTo>
                <a:close/>
              </a:path>
              <a:path w="292100" h="706754">
                <a:moveTo>
                  <a:pt x="41376" y="637925"/>
                </a:moveTo>
                <a:lnTo>
                  <a:pt x="36702" y="649732"/>
                </a:lnTo>
                <a:lnTo>
                  <a:pt x="70723" y="649732"/>
                </a:lnTo>
                <a:lnTo>
                  <a:pt x="70866" y="649605"/>
                </a:lnTo>
                <a:lnTo>
                  <a:pt x="41376" y="637925"/>
                </a:lnTo>
                <a:close/>
              </a:path>
              <a:path w="292100" h="706754">
                <a:moveTo>
                  <a:pt x="280416" y="0"/>
                </a:moveTo>
                <a:lnTo>
                  <a:pt x="29561" y="633245"/>
                </a:lnTo>
                <a:lnTo>
                  <a:pt x="41376" y="637925"/>
                </a:lnTo>
                <a:lnTo>
                  <a:pt x="292100" y="4572"/>
                </a:lnTo>
                <a:lnTo>
                  <a:pt x="280416" y="0"/>
                </a:lnTo>
                <a:close/>
              </a:path>
            </a:pathLst>
          </a:custGeom>
          <a:solidFill>
            <a:srgbClr val="000000"/>
          </a:solidFill>
        </p:spPr>
        <p:txBody>
          <a:bodyPr wrap="square" lIns="0" tIns="0" rIns="0" bIns="0" rtlCol="0"/>
          <a:lstStyle/>
          <a:p>
            <a:endParaRPr/>
          </a:p>
        </p:txBody>
      </p:sp>
      <p:sp>
        <p:nvSpPr>
          <p:cNvPr id="7" name="object 7"/>
          <p:cNvSpPr txBox="1"/>
          <p:nvPr/>
        </p:nvSpPr>
        <p:spPr>
          <a:xfrm>
            <a:off x="1231188" y="4461764"/>
            <a:ext cx="2136140" cy="513080"/>
          </a:xfrm>
          <a:prstGeom prst="rect">
            <a:avLst/>
          </a:prstGeom>
        </p:spPr>
        <p:txBody>
          <a:bodyPr vert="horz" wrap="square" lIns="0" tIns="12065" rIns="0" bIns="0" rtlCol="0">
            <a:spAutoFit/>
          </a:bodyPr>
          <a:lstStyle/>
          <a:p>
            <a:pPr algn="ctr">
              <a:lnSpc>
                <a:spcPct val="100000"/>
              </a:lnSpc>
              <a:spcBef>
                <a:spcPts val="95"/>
              </a:spcBef>
            </a:pPr>
            <a:r>
              <a:rPr sz="1600" b="1" spc="-5" dirty="0">
                <a:latin typeface="Arial"/>
                <a:cs typeface="Arial"/>
              </a:rPr>
              <a:t>canalis</a:t>
            </a:r>
            <a:r>
              <a:rPr sz="1600" b="1" spc="-15" dirty="0">
                <a:latin typeface="Arial"/>
                <a:cs typeface="Arial"/>
              </a:rPr>
              <a:t> </a:t>
            </a:r>
            <a:r>
              <a:rPr sz="1600" b="1" spc="-5" dirty="0">
                <a:latin typeface="Arial"/>
                <a:cs typeface="Arial"/>
              </a:rPr>
              <a:t>semicircularis</a:t>
            </a:r>
            <a:endParaRPr sz="1600">
              <a:latin typeface="Arial"/>
              <a:cs typeface="Arial"/>
            </a:endParaRPr>
          </a:p>
          <a:p>
            <a:pPr marL="59690" algn="ctr">
              <a:lnSpc>
                <a:spcPct val="100000"/>
              </a:lnSpc>
            </a:pPr>
            <a:r>
              <a:rPr sz="1600" b="1" spc="-5" dirty="0">
                <a:latin typeface="Arial"/>
                <a:cs typeface="Arial"/>
              </a:rPr>
              <a:t>posterior</a:t>
            </a:r>
            <a:endParaRPr sz="1600">
              <a:latin typeface="Arial"/>
              <a:cs typeface="Arial"/>
            </a:endParaRPr>
          </a:p>
        </p:txBody>
      </p:sp>
      <p:sp>
        <p:nvSpPr>
          <p:cNvPr id="8" name="object 8"/>
          <p:cNvSpPr txBox="1"/>
          <p:nvPr/>
        </p:nvSpPr>
        <p:spPr>
          <a:xfrm>
            <a:off x="3494023" y="6135420"/>
            <a:ext cx="843915" cy="5130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fenestra</a:t>
            </a:r>
            <a:endParaRPr sz="1600">
              <a:latin typeface="Arial"/>
              <a:cs typeface="Arial"/>
            </a:endParaRPr>
          </a:p>
          <a:p>
            <a:pPr marL="12700">
              <a:lnSpc>
                <a:spcPct val="100000"/>
              </a:lnSpc>
            </a:pPr>
            <a:r>
              <a:rPr sz="1600" b="1" spc="-10" dirty="0">
                <a:latin typeface="Arial"/>
                <a:cs typeface="Arial"/>
              </a:rPr>
              <a:t>vestibuli</a:t>
            </a:r>
            <a:endParaRPr sz="1600">
              <a:latin typeface="Arial"/>
              <a:cs typeface="Arial"/>
            </a:endParaRPr>
          </a:p>
        </p:txBody>
      </p:sp>
      <p:sp>
        <p:nvSpPr>
          <p:cNvPr id="9" name="object 9"/>
          <p:cNvSpPr txBox="1"/>
          <p:nvPr/>
        </p:nvSpPr>
        <p:spPr>
          <a:xfrm>
            <a:off x="6968108" y="5379211"/>
            <a:ext cx="78041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c</a:t>
            </a:r>
            <a:r>
              <a:rPr sz="1600" b="1" spc="-10" dirty="0">
                <a:latin typeface="Arial"/>
                <a:cs typeface="Arial"/>
              </a:rPr>
              <a:t>o</a:t>
            </a:r>
            <a:r>
              <a:rPr sz="1600" b="1" spc="-5" dirty="0">
                <a:latin typeface="Arial"/>
                <a:cs typeface="Arial"/>
              </a:rPr>
              <a:t>c</a:t>
            </a:r>
            <a:r>
              <a:rPr sz="1600" b="1" spc="-10" dirty="0">
                <a:latin typeface="Arial"/>
                <a:cs typeface="Arial"/>
              </a:rPr>
              <a:t>h</a:t>
            </a:r>
            <a:r>
              <a:rPr sz="1600" b="1" spc="-5" dirty="0">
                <a:latin typeface="Arial"/>
                <a:cs typeface="Arial"/>
              </a:rPr>
              <a:t>lea</a:t>
            </a:r>
            <a:endParaRPr sz="1600">
              <a:latin typeface="Arial"/>
              <a:cs typeface="Arial"/>
            </a:endParaRPr>
          </a:p>
        </p:txBody>
      </p:sp>
      <p:sp>
        <p:nvSpPr>
          <p:cNvPr id="10" name="object 10"/>
          <p:cNvSpPr/>
          <p:nvPr/>
        </p:nvSpPr>
        <p:spPr>
          <a:xfrm>
            <a:off x="5090159" y="5809488"/>
            <a:ext cx="452755" cy="405765"/>
          </a:xfrm>
          <a:custGeom>
            <a:avLst/>
            <a:gdLst/>
            <a:ahLst/>
            <a:cxnLst/>
            <a:rect l="l" t="t" r="r" b="b"/>
            <a:pathLst>
              <a:path w="452754" h="405764">
                <a:moveTo>
                  <a:pt x="61010" y="46057"/>
                </a:moveTo>
                <a:lnTo>
                  <a:pt x="52528" y="55540"/>
                </a:lnTo>
                <a:lnTo>
                  <a:pt x="443864" y="405549"/>
                </a:lnTo>
                <a:lnTo>
                  <a:pt x="452247" y="396074"/>
                </a:lnTo>
                <a:lnTo>
                  <a:pt x="61010" y="46057"/>
                </a:lnTo>
                <a:close/>
              </a:path>
              <a:path w="452754" h="405764">
                <a:moveTo>
                  <a:pt x="0" y="0"/>
                </a:moveTo>
                <a:lnTo>
                  <a:pt x="31368" y="79197"/>
                </a:lnTo>
                <a:lnTo>
                  <a:pt x="52528" y="55540"/>
                </a:lnTo>
                <a:lnTo>
                  <a:pt x="43052" y="47066"/>
                </a:lnTo>
                <a:lnTo>
                  <a:pt x="51562" y="37604"/>
                </a:lnTo>
                <a:lnTo>
                  <a:pt x="68571" y="37604"/>
                </a:lnTo>
                <a:lnTo>
                  <a:pt x="82168" y="22402"/>
                </a:lnTo>
                <a:lnTo>
                  <a:pt x="0" y="0"/>
                </a:lnTo>
                <a:close/>
              </a:path>
              <a:path w="452754" h="405764">
                <a:moveTo>
                  <a:pt x="51562" y="37604"/>
                </a:moveTo>
                <a:lnTo>
                  <a:pt x="43052" y="47066"/>
                </a:lnTo>
                <a:lnTo>
                  <a:pt x="52528" y="55540"/>
                </a:lnTo>
                <a:lnTo>
                  <a:pt x="61010" y="46057"/>
                </a:lnTo>
                <a:lnTo>
                  <a:pt x="51562" y="37604"/>
                </a:lnTo>
                <a:close/>
              </a:path>
              <a:path w="452754" h="405764">
                <a:moveTo>
                  <a:pt x="68571" y="37604"/>
                </a:moveTo>
                <a:lnTo>
                  <a:pt x="51562" y="37604"/>
                </a:lnTo>
                <a:lnTo>
                  <a:pt x="61010" y="46057"/>
                </a:lnTo>
                <a:lnTo>
                  <a:pt x="68571" y="37604"/>
                </a:lnTo>
                <a:close/>
              </a:path>
            </a:pathLst>
          </a:custGeom>
          <a:solidFill>
            <a:srgbClr val="000000"/>
          </a:solidFill>
        </p:spPr>
        <p:txBody>
          <a:bodyPr wrap="square" lIns="0" tIns="0" rIns="0" bIns="0" rtlCol="0"/>
          <a:lstStyle/>
          <a:p>
            <a:endParaRPr/>
          </a:p>
        </p:txBody>
      </p:sp>
      <p:sp>
        <p:nvSpPr>
          <p:cNvPr id="11" name="object 11"/>
          <p:cNvSpPr txBox="1"/>
          <p:nvPr/>
        </p:nvSpPr>
        <p:spPr>
          <a:xfrm>
            <a:off x="5658103" y="6084214"/>
            <a:ext cx="147066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basis</a:t>
            </a:r>
            <a:r>
              <a:rPr sz="1600" b="1" spc="-40" dirty="0">
                <a:latin typeface="Arial"/>
                <a:cs typeface="Arial"/>
              </a:rPr>
              <a:t> </a:t>
            </a:r>
            <a:r>
              <a:rPr sz="1600" b="1" spc="-5" dirty="0">
                <a:latin typeface="Arial"/>
                <a:cs typeface="Arial"/>
              </a:rPr>
              <a:t>cochleae</a:t>
            </a:r>
            <a:endParaRPr sz="1600">
              <a:latin typeface="Arial"/>
              <a:cs typeface="Arial"/>
            </a:endParaRPr>
          </a:p>
        </p:txBody>
      </p:sp>
      <p:sp>
        <p:nvSpPr>
          <p:cNvPr id="12" name="object 12"/>
          <p:cNvSpPr txBox="1"/>
          <p:nvPr/>
        </p:nvSpPr>
        <p:spPr>
          <a:xfrm>
            <a:off x="1505838" y="5488635"/>
            <a:ext cx="1740535" cy="513080"/>
          </a:xfrm>
          <a:prstGeom prst="rect">
            <a:avLst/>
          </a:prstGeom>
        </p:spPr>
        <p:txBody>
          <a:bodyPr vert="horz" wrap="square" lIns="0" tIns="12065" rIns="0" bIns="0" rtlCol="0">
            <a:spAutoFit/>
          </a:bodyPr>
          <a:lstStyle/>
          <a:p>
            <a:pPr algn="ctr">
              <a:lnSpc>
                <a:spcPct val="100000"/>
              </a:lnSpc>
              <a:spcBef>
                <a:spcPts val="95"/>
              </a:spcBef>
            </a:pPr>
            <a:r>
              <a:rPr sz="1600" b="1" spc="-5" dirty="0">
                <a:latin typeface="Times New Roman"/>
                <a:cs typeface="Times New Roman"/>
              </a:rPr>
              <a:t>canalis</a:t>
            </a:r>
            <a:r>
              <a:rPr sz="1600" b="1" spc="-10" dirty="0">
                <a:latin typeface="Times New Roman"/>
                <a:cs typeface="Times New Roman"/>
              </a:rPr>
              <a:t> semircularis</a:t>
            </a:r>
            <a:endParaRPr sz="1600">
              <a:latin typeface="Times New Roman"/>
              <a:cs typeface="Times New Roman"/>
            </a:endParaRPr>
          </a:p>
          <a:p>
            <a:pPr algn="ctr">
              <a:lnSpc>
                <a:spcPct val="100000"/>
              </a:lnSpc>
            </a:pPr>
            <a:r>
              <a:rPr sz="1600" b="1" spc="-5" dirty="0">
                <a:latin typeface="Times New Roman"/>
                <a:cs typeface="Times New Roman"/>
              </a:rPr>
              <a:t>lateralis</a:t>
            </a:r>
            <a:endParaRPr sz="1600">
              <a:latin typeface="Times New Roman"/>
              <a:cs typeface="Times New Roman"/>
            </a:endParaRPr>
          </a:p>
        </p:txBody>
      </p:sp>
      <p:sp>
        <p:nvSpPr>
          <p:cNvPr id="13" name="object 13"/>
          <p:cNvSpPr txBox="1"/>
          <p:nvPr/>
        </p:nvSpPr>
        <p:spPr>
          <a:xfrm>
            <a:off x="312216" y="1149857"/>
            <a:ext cx="7316470" cy="238950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333399"/>
                </a:solidFill>
                <a:latin typeface="Times New Roman"/>
                <a:cs typeface="Times New Roman"/>
              </a:rPr>
              <a:t>Előcsarnok </a:t>
            </a:r>
            <a:r>
              <a:rPr sz="2000" spc="-5" dirty="0">
                <a:solidFill>
                  <a:srgbClr val="333399"/>
                </a:solidFill>
                <a:latin typeface="Times New Roman"/>
                <a:cs typeface="Times New Roman"/>
              </a:rPr>
              <a:t>(</a:t>
            </a:r>
            <a:r>
              <a:rPr sz="2000" b="1" spc="-5" dirty="0">
                <a:solidFill>
                  <a:srgbClr val="333399"/>
                </a:solidFill>
                <a:latin typeface="Times New Roman"/>
                <a:cs typeface="Times New Roman"/>
              </a:rPr>
              <a:t>vestibulum</a:t>
            </a:r>
            <a:r>
              <a:rPr sz="2000" spc="-5" dirty="0">
                <a:solidFill>
                  <a:srgbClr val="333399"/>
                </a:solidFill>
                <a:latin typeface="Times New Roman"/>
                <a:cs typeface="Times New Roman"/>
              </a:rPr>
              <a:t>): </a:t>
            </a:r>
            <a:r>
              <a:rPr sz="2000" dirty="0">
                <a:solidFill>
                  <a:srgbClr val="333399"/>
                </a:solidFill>
                <a:latin typeface="Times New Roman"/>
                <a:cs typeface="Times New Roman"/>
              </a:rPr>
              <a:t>n. </a:t>
            </a:r>
            <a:r>
              <a:rPr sz="2000" spc="-5" dirty="0">
                <a:solidFill>
                  <a:srgbClr val="333399"/>
                </a:solidFill>
                <a:latin typeface="Times New Roman"/>
                <a:cs typeface="Times New Roman"/>
              </a:rPr>
              <a:t>vestibularis </a:t>
            </a:r>
            <a:r>
              <a:rPr sz="2000" dirty="0">
                <a:solidFill>
                  <a:srgbClr val="333399"/>
                </a:solidFill>
                <a:latin typeface="Times New Roman"/>
                <a:cs typeface="Times New Roman"/>
              </a:rPr>
              <a:t>(VIII)</a:t>
            </a:r>
            <a:r>
              <a:rPr sz="2000" spc="-160" dirty="0">
                <a:solidFill>
                  <a:srgbClr val="333399"/>
                </a:solidFill>
                <a:latin typeface="Times New Roman"/>
                <a:cs typeface="Times New Roman"/>
              </a:rPr>
              <a:t> </a:t>
            </a:r>
            <a:r>
              <a:rPr sz="2000" dirty="0">
                <a:solidFill>
                  <a:srgbClr val="333399"/>
                </a:solidFill>
                <a:latin typeface="Times New Roman"/>
                <a:cs typeface="Times New Roman"/>
              </a:rPr>
              <a:t>kilépése.</a:t>
            </a:r>
            <a:endParaRPr sz="2000">
              <a:latin typeface="Times New Roman"/>
              <a:cs typeface="Times New Roman"/>
            </a:endParaRPr>
          </a:p>
          <a:p>
            <a:pPr marL="12700" marR="5080">
              <a:lnSpc>
                <a:spcPts val="4800"/>
              </a:lnSpc>
              <a:spcBef>
                <a:spcPts val="560"/>
              </a:spcBef>
            </a:pPr>
            <a:r>
              <a:rPr sz="2000" spc="-5" dirty="0">
                <a:solidFill>
                  <a:srgbClr val="333399"/>
                </a:solidFill>
                <a:latin typeface="Times New Roman"/>
                <a:cs typeface="Times New Roman"/>
              </a:rPr>
              <a:t>Félkörös </a:t>
            </a:r>
            <a:r>
              <a:rPr sz="2000" dirty="0">
                <a:solidFill>
                  <a:srgbClr val="333399"/>
                </a:solidFill>
                <a:latin typeface="Times New Roman"/>
                <a:cs typeface="Times New Roman"/>
              </a:rPr>
              <a:t>ívjárat (</a:t>
            </a:r>
            <a:r>
              <a:rPr sz="2000" b="1" dirty="0">
                <a:solidFill>
                  <a:srgbClr val="333399"/>
                </a:solidFill>
                <a:latin typeface="Times New Roman"/>
                <a:cs typeface="Times New Roman"/>
              </a:rPr>
              <a:t>canales </a:t>
            </a:r>
            <a:r>
              <a:rPr sz="2000" b="1" spc="-10" dirty="0">
                <a:solidFill>
                  <a:srgbClr val="333399"/>
                </a:solidFill>
                <a:latin typeface="Times New Roman"/>
                <a:cs typeface="Times New Roman"/>
              </a:rPr>
              <a:t>semicirculares</a:t>
            </a:r>
            <a:r>
              <a:rPr sz="2000" spc="-10" dirty="0">
                <a:solidFill>
                  <a:srgbClr val="333399"/>
                </a:solidFill>
                <a:latin typeface="Times New Roman"/>
                <a:cs typeface="Times New Roman"/>
              </a:rPr>
              <a:t>): </a:t>
            </a:r>
            <a:r>
              <a:rPr sz="2000" dirty="0">
                <a:solidFill>
                  <a:srgbClr val="333399"/>
                </a:solidFill>
                <a:latin typeface="Times New Roman"/>
                <a:cs typeface="Times New Roman"/>
              </a:rPr>
              <a:t>közlekedik a</a:t>
            </a:r>
            <a:r>
              <a:rPr sz="2000" spc="-100" dirty="0">
                <a:solidFill>
                  <a:srgbClr val="333399"/>
                </a:solidFill>
                <a:latin typeface="Times New Roman"/>
                <a:cs typeface="Times New Roman"/>
              </a:rPr>
              <a:t> </a:t>
            </a:r>
            <a:r>
              <a:rPr sz="2000" spc="-5" dirty="0">
                <a:solidFill>
                  <a:srgbClr val="333399"/>
                </a:solidFill>
                <a:latin typeface="Times New Roman"/>
                <a:cs typeface="Times New Roman"/>
              </a:rPr>
              <a:t>vestibulummal.  </a:t>
            </a:r>
            <a:r>
              <a:rPr sz="2000" dirty="0">
                <a:solidFill>
                  <a:srgbClr val="333399"/>
                </a:solidFill>
                <a:latin typeface="Times New Roman"/>
                <a:cs typeface="Times New Roman"/>
              </a:rPr>
              <a:t>Csontos </a:t>
            </a:r>
            <a:r>
              <a:rPr sz="2000" spc="-5" dirty="0">
                <a:solidFill>
                  <a:srgbClr val="333399"/>
                </a:solidFill>
                <a:latin typeface="Times New Roman"/>
                <a:cs typeface="Times New Roman"/>
              </a:rPr>
              <a:t>csiga </a:t>
            </a:r>
            <a:r>
              <a:rPr sz="2000" dirty="0">
                <a:solidFill>
                  <a:srgbClr val="333399"/>
                </a:solidFill>
                <a:latin typeface="Times New Roman"/>
                <a:cs typeface="Times New Roman"/>
              </a:rPr>
              <a:t>(</a:t>
            </a:r>
            <a:r>
              <a:rPr sz="2000" b="1" dirty="0">
                <a:solidFill>
                  <a:srgbClr val="333399"/>
                </a:solidFill>
                <a:latin typeface="Times New Roman"/>
                <a:cs typeface="Times New Roman"/>
              </a:rPr>
              <a:t>cochlea</a:t>
            </a:r>
            <a:r>
              <a:rPr sz="2000" dirty="0">
                <a:solidFill>
                  <a:srgbClr val="333399"/>
                </a:solidFill>
                <a:latin typeface="Times New Roman"/>
                <a:cs typeface="Times New Roman"/>
              </a:rPr>
              <a:t>): közlekedik a</a:t>
            </a:r>
            <a:r>
              <a:rPr sz="2000" spc="-140" dirty="0">
                <a:solidFill>
                  <a:srgbClr val="333399"/>
                </a:solidFill>
                <a:latin typeface="Times New Roman"/>
                <a:cs typeface="Times New Roman"/>
              </a:rPr>
              <a:t> </a:t>
            </a:r>
            <a:r>
              <a:rPr sz="2000" spc="-5" dirty="0">
                <a:solidFill>
                  <a:srgbClr val="333399"/>
                </a:solidFill>
                <a:latin typeface="Times New Roman"/>
                <a:cs typeface="Times New Roman"/>
              </a:rPr>
              <a:t>vestibulummal..</a:t>
            </a:r>
            <a:endParaRPr sz="2000">
              <a:latin typeface="Times New Roman"/>
              <a:cs typeface="Times New Roman"/>
            </a:endParaRPr>
          </a:p>
          <a:p>
            <a:pPr>
              <a:lnSpc>
                <a:spcPct val="100000"/>
              </a:lnSpc>
              <a:spcBef>
                <a:spcPts val="20"/>
              </a:spcBef>
            </a:pPr>
            <a:endParaRPr sz="1900">
              <a:latin typeface="Times New Roman"/>
              <a:cs typeface="Times New Roman"/>
            </a:endParaRPr>
          </a:p>
          <a:p>
            <a:pPr marL="2724150" marR="2473325" algn="ctr">
              <a:lnSpc>
                <a:spcPct val="100000"/>
              </a:lnSpc>
            </a:pPr>
            <a:r>
              <a:rPr sz="1600" b="1" spc="-5" dirty="0">
                <a:latin typeface="Arial"/>
                <a:cs typeface="Arial"/>
              </a:rPr>
              <a:t>canalis</a:t>
            </a:r>
            <a:r>
              <a:rPr sz="1600" b="1" spc="-15" dirty="0">
                <a:latin typeface="Arial"/>
                <a:cs typeface="Arial"/>
              </a:rPr>
              <a:t> </a:t>
            </a:r>
            <a:r>
              <a:rPr sz="1600" b="1" spc="-5" dirty="0">
                <a:latin typeface="Arial"/>
                <a:cs typeface="Arial"/>
              </a:rPr>
              <a:t>semicircularis  anterior</a:t>
            </a:r>
            <a:endParaRPr sz="16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6045" y="981455"/>
            <a:ext cx="8840710" cy="54422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24048" y="1530084"/>
            <a:ext cx="6034405" cy="4278630"/>
          </a:xfrm>
          <a:custGeom>
            <a:avLst/>
            <a:gdLst/>
            <a:ahLst/>
            <a:cxnLst/>
            <a:rect l="l" t="t" r="r" b="b"/>
            <a:pathLst>
              <a:path w="6034405" h="4278630">
                <a:moveTo>
                  <a:pt x="1108356" y="1514359"/>
                </a:moveTo>
                <a:lnTo>
                  <a:pt x="1071756" y="1487757"/>
                </a:lnTo>
                <a:lnTo>
                  <a:pt x="1035585" y="1464893"/>
                </a:lnTo>
                <a:lnTo>
                  <a:pt x="999699" y="1448887"/>
                </a:lnTo>
                <a:lnTo>
                  <a:pt x="924623" y="1447333"/>
                </a:lnTo>
                <a:lnTo>
                  <a:pt x="882740" y="1460749"/>
                </a:lnTo>
                <a:lnTo>
                  <a:pt x="845335" y="1483095"/>
                </a:lnTo>
                <a:lnTo>
                  <a:pt x="819431" y="1514359"/>
                </a:lnTo>
                <a:lnTo>
                  <a:pt x="806001" y="1559702"/>
                </a:lnTo>
                <a:lnTo>
                  <a:pt x="801524" y="1617547"/>
                </a:lnTo>
                <a:lnTo>
                  <a:pt x="806001" y="1677772"/>
                </a:lnTo>
                <a:lnTo>
                  <a:pt x="819431" y="1730259"/>
                </a:lnTo>
                <a:lnTo>
                  <a:pt x="841977" y="1773145"/>
                </a:lnTo>
                <a:lnTo>
                  <a:pt x="873787" y="1811412"/>
                </a:lnTo>
                <a:lnTo>
                  <a:pt x="914550" y="1845202"/>
                </a:lnTo>
                <a:lnTo>
                  <a:pt x="963957" y="1874658"/>
                </a:lnTo>
                <a:lnTo>
                  <a:pt x="1001641" y="1891841"/>
                </a:lnTo>
                <a:lnTo>
                  <a:pt x="1043346" y="1906968"/>
                </a:lnTo>
                <a:lnTo>
                  <a:pt x="1089115" y="1920077"/>
                </a:lnTo>
                <a:lnTo>
                  <a:pt x="1138991" y="1931206"/>
                </a:lnTo>
                <a:lnTo>
                  <a:pt x="1193015" y="1940395"/>
                </a:lnTo>
                <a:lnTo>
                  <a:pt x="1251231" y="1947683"/>
                </a:lnTo>
                <a:lnTo>
                  <a:pt x="1294351" y="1951810"/>
                </a:lnTo>
                <a:lnTo>
                  <a:pt x="1342202" y="1955541"/>
                </a:lnTo>
                <a:lnTo>
                  <a:pt x="1393297" y="1958605"/>
                </a:lnTo>
                <a:lnTo>
                  <a:pt x="1446147" y="1960728"/>
                </a:lnTo>
                <a:lnTo>
                  <a:pt x="1499267" y="1961637"/>
                </a:lnTo>
                <a:lnTo>
                  <a:pt x="1551167" y="1961061"/>
                </a:lnTo>
                <a:lnTo>
                  <a:pt x="1600361" y="1958724"/>
                </a:lnTo>
                <a:lnTo>
                  <a:pt x="1645362" y="1954356"/>
                </a:lnTo>
                <a:lnTo>
                  <a:pt x="1684682" y="1947683"/>
                </a:lnTo>
                <a:lnTo>
                  <a:pt x="1745139" y="1930508"/>
                </a:lnTo>
                <a:lnTo>
                  <a:pt x="1796879" y="1907571"/>
                </a:lnTo>
                <a:lnTo>
                  <a:pt x="1839993" y="1878783"/>
                </a:lnTo>
                <a:lnTo>
                  <a:pt x="1874572" y="1844051"/>
                </a:lnTo>
                <a:lnTo>
                  <a:pt x="1900709" y="1803284"/>
                </a:lnTo>
                <a:lnTo>
                  <a:pt x="1915014" y="1764023"/>
                </a:lnTo>
                <a:lnTo>
                  <a:pt x="1922186" y="1719911"/>
                </a:lnTo>
                <a:lnTo>
                  <a:pt x="1923283" y="1671919"/>
                </a:lnTo>
                <a:lnTo>
                  <a:pt x="1919364" y="1621016"/>
                </a:lnTo>
                <a:lnTo>
                  <a:pt x="1911486" y="1568172"/>
                </a:lnTo>
                <a:lnTo>
                  <a:pt x="1900709" y="1514359"/>
                </a:lnTo>
                <a:lnTo>
                  <a:pt x="1890576" y="1472377"/>
                </a:lnTo>
                <a:lnTo>
                  <a:pt x="1878109" y="1427940"/>
                </a:lnTo>
                <a:lnTo>
                  <a:pt x="1863340" y="1381865"/>
                </a:lnTo>
                <a:lnTo>
                  <a:pt x="1846305" y="1334972"/>
                </a:lnTo>
                <a:lnTo>
                  <a:pt x="1827038" y="1288078"/>
                </a:lnTo>
                <a:lnTo>
                  <a:pt x="1805572" y="1242004"/>
                </a:lnTo>
                <a:lnTo>
                  <a:pt x="1781942" y="1197566"/>
                </a:lnTo>
                <a:lnTo>
                  <a:pt x="1756183" y="1155584"/>
                </a:lnTo>
                <a:lnTo>
                  <a:pt x="1728641" y="1115109"/>
                </a:lnTo>
                <a:lnTo>
                  <a:pt x="1699394" y="1074955"/>
                </a:lnTo>
                <a:lnTo>
                  <a:pt x="1668069" y="1035587"/>
                </a:lnTo>
                <a:lnTo>
                  <a:pt x="1634295" y="997469"/>
                </a:lnTo>
                <a:lnTo>
                  <a:pt x="1597698" y="961066"/>
                </a:lnTo>
                <a:lnTo>
                  <a:pt x="1557908" y="926841"/>
                </a:lnTo>
                <a:lnTo>
                  <a:pt x="1514552" y="895260"/>
                </a:lnTo>
                <a:lnTo>
                  <a:pt x="1467258" y="866786"/>
                </a:lnTo>
                <a:lnTo>
                  <a:pt x="1429329" y="847304"/>
                </a:lnTo>
                <a:lnTo>
                  <a:pt x="1387883" y="828083"/>
                </a:lnTo>
                <a:lnTo>
                  <a:pt x="1343569" y="809458"/>
                </a:lnTo>
                <a:lnTo>
                  <a:pt x="1297039" y="791765"/>
                </a:lnTo>
                <a:lnTo>
                  <a:pt x="1248944" y="775341"/>
                </a:lnTo>
                <a:lnTo>
                  <a:pt x="1199935" y="760522"/>
                </a:lnTo>
                <a:lnTo>
                  <a:pt x="1150662" y="747644"/>
                </a:lnTo>
                <a:lnTo>
                  <a:pt x="1101777" y="737043"/>
                </a:lnTo>
                <a:lnTo>
                  <a:pt x="1053931" y="729054"/>
                </a:lnTo>
                <a:lnTo>
                  <a:pt x="1007774" y="724015"/>
                </a:lnTo>
                <a:lnTo>
                  <a:pt x="963957" y="722260"/>
                </a:lnTo>
                <a:lnTo>
                  <a:pt x="912058" y="725230"/>
                </a:lnTo>
                <a:lnTo>
                  <a:pt x="860381" y="733548"/>
                </a:lnTo>
                <a:lnTo>
                  <a:pt x="809247" y="746324"/>
                </a:lnTo>
                <a:lnTo>
                  <a:pt x="758983" y="762669"/>
                </a:lnTo>
                <a:lnTo>
                  <a:pt x="709911" y="781692"/>
                </a:lnTo>
                <a:lnTo>
                  <a:pt x="662355" y="802505"/>
                </a:lnTo>
                <a:lnTo>
                  <a:pt x="616641" y="824218"/>
                </a:lnTo>
                <a:lnTo>
                  <a:pt x="573091" y="845942"/>
                </a:lnTo>
                <a:lnTo>
                  <a:pt x="532030" y="866786"/>
                </a:lnTo>
                <a:lnTo>
                  <a:pt x="482928" y="892735"/>
                </a:lnTo>
                <a:lnTo>
                  <a:pt x="437361" y="919283"/>
                </a:lnTo>
                <a:lnTo>
                  <a:pt x="394773" y="947046"/>
                </a:lnTo>
                <a:lnTo>
                  <a:pt x="354609" y="976640"/>
                </a:lnTo>
                <a:lnTo>
                  <a:pt x="316313" y="1008680"/>
                </a:lnTo>
                <a:lnTo>
                  <a:pt x="279330" y="1043781"/>
                </a:lnTo>
                <a:lnTo>
                  <a:pt x="243105" y="1082559"/>
                </a:lnTo>
                <a:lnTo>
                  <a:pt x="214724" y="1114884"/>
                </a:lnTo>
                <a:lnTo>
                  <a:pt x="186100" y="1148531"/>
                </a:lnTo>
                <a:lnTo>
                  <a:pt x="157808" y="1183759"/>
                </a:lnTo>
                <a:lnTo>
                  <a:pt x="130421" y="1220829"/>
                </a:lnTo>
                <a:lnTo>
                  <a:pt x="104516" y="1259998"/>
                </a:lnTo>
                <a:lnTo>
                  <a:pt x="80667" y="1301526"/>
                </a:lnTo>
                <a:lnTo>
                  <a:pt x="59449" y="1345673"/>
                </a:lnTo>
                <a:lnTo>
                  <a:pt x="41436" y="1392697"/>
                </a:lnTo>
                <a:lnTo>
                  <a:pt x="27205" y="1442858"/>
                </a:lnTo>
                <a:lnTo>
                  <a:pt x="18136" y="1487016"/>
                </a:lnTo>
                <a:lnTo>
                  <a:pt x="10882" y="1534301"/>
                </a:lnTo>
                <a:lnTo>
                  <a:pt x="5441" y="1584218"/>
                </a:lnTo>
                <a:lnTo>
                  <a:pt x="1813" y="1636275"/>
                </a:lnTo>
                <a:lnTo>
                  <a:pt x="0" y="1689976"/>
                </a:lnTo>
                <a:lnTo>
                  <a:pt x="0" y="1744828"/>
                </a:lnTo>
                <a:lnTo>
                  <a:pt x="1813" y="1800337"/>
                </a:lnTo>
                <a:lnTo>
                  <a:pt x="5441" y="1856008"/>
                </a:lnTo>
                <a:lnTo>
                  <a:pt x="10882" y="1911348"/>
                </a:lnTo>
                <a:lnTo>
                  <a:pt x="18136" y="1965862"/>
                </a:lnTo>
                <a:lnTo>
                  <a:pt x="27205" y="2019057"/>
                </a:lnTo>
                <a:lnTo>
                  <a:pt x="35250" y="2063398"/>
                </a:lnTo>
                <a:lnTo>
                  <a:pt x="42897" y="2107734"/>
                </a:lnTo>
                <a:lnTo>
                  <a:pt x="50642" y="2152066"/>
                </a:lnTo>
                <a:lnTo>
                  <a:pt x="58985" y="2196395"/>
                </a:lnTo>
                <a:lnTo>
                  <a:pt x="68422" y="2240721"/>
                </a:lnTo>
                <a:lnTo>
                  <a:pt x="79452" y="2285044"/>
                </a:lnTo>
                <a:lnTo>
                  <a:pt x="92573" y="2329364"/>
                </a:lnTo>
                <a:lnTo>
                  <a:pt x="108284" y="2373683"/>
                </a:lnTo>
                <a:lnTo>
                  <a:pt x="127081" y="2418000"/>
                </a:lnTo>
                <a:lnTo>
                  <a:pt x="149464" y="2462315"/>
                </a:lnTo>
                <a:lnTo>
                  <a:pt x="175930" y="2506629"/>
                </a:lnTo>
                <a:lnTo>
                  <a:pt x="206978" y="2550943"/>
                </a:lnTo>
                <a:lnTo>
                  <a:pt x="243105" y="2595256"/>
                </a:lnTo>
                <a:lnTo>
                  <a:pt x="269830" y="2624586"/>
                </a:lnTo>
                <a:lnTo>
                  <a:pt x="299361" y="2654825"/>
                </a:lnTo>
                <a:lnTo>
                  <a:pt x="331457" y="2685811"/>
                </a:lnTo>
                <a:lnTo>
                  <a:pt x="365876" y="2717384"/>
                </a:lnTo>
                <a:lnTo>
                  <a:pt x="402377" y="2749385"/>
                </a:lnTo>
                <a:lnTo>
                  <a:pt x="440717" y="2781651"/>
                </a:lnTo>
                <a:lnTo>
                  <a:pt x="480655" y="2814023"/>
                </a:lnTo>
                <a:lnTo>
                  <a:pt x="521950" y="2846340"/>
                </a:lnTo>
                <a:lnTo>
                  <a:pt x="564360" y="2878442"/>
                </a:lnTo>
                <a:lnTo>
                  <a:pt x="607642" y="2910169"/>
                </a:lnTo>
                <a:lnTo>
                  <a:pt x="651557" y="2941359"/>
                </a:lnTo>
                <a:lnTo>
                  <a:pt x="695861" y="2971852"/>
                </a:lnTo>
                <a:lnTo>
                  <a:pt x="740313" y="3001488"/>
                </a:lnTo>
                <a:lnTo>
                  <a:pt x="784672" y="3030106"/>
                </a:lnTo>
                <a:lnTo>
                  <a:pt x="828696" y="3057546"/>
                </a:lnTo>
                <a:lnTo>
                  <a:pt x="872143" y="3083647"/>
                </a:lnTo>
                <a:lnTo>
                  <a:pt x="914772" y="3108249"/>
                </a:lnTo>
                <a:lnTo>
                  <a:pt x="956340" y="3131192"/>
                </a:lnTo>
                <a:lnTo>
                  <a:pt x="996607" y="3152314"/>
                </a:lnTo>
                <a:lnTo>
                  <a:pt x="1035331" y="3171455"/>
                </a:lnTo>
                <a:lnTo>
                  <a:pt x="1085222" y="3194158"/>
                </a:lnTo>
                <a:lnTo>
                  <a:pt x="1134033" y="3214136"/>
                </a:lnTo>
                <a:lnTo>
                  <a:pt x="1181952" y="3231583"/>
                </a:lnTo>
                <a:lnTo>
                  <a:pt x="1229167" y="3246694"/>
                </a:lnTo>
                <a:lnTo>
                  <a:pt x="1275869" y="3259664"/>
                </a:lnTo>
                <a:lnTo>
                  <a:pt x="1322245" y="3270686"/>
                </a:lnTo>
                <a:lnTo>
                  <a:pt x="1368485" y="3279955"/>
                </a:lnTo>
                <a:lnTo>
                  <a:pt x="1414778" y="3287666"/>
                </a:lnTo>
                <a:lnTo>
                  <a:pt x="1461313" y="3294012"/>
                </a:lnTo>
                <a:lnTo>
                  <a:pt x="1508279" y="3299189"/>
                </a:lnTo>
                <a:lnTo>
                  <a:pt x="1555864" y="3303390"/>
                </a:lnTo>
                <a:lnTo>
                  <a:pt x="1604258" y="3306811"/>
                </a:lnTo>
                <a:lnTo>
                  <a:pt x="1653650" y="3309645"/>
                </a:lnTo>
                <a:lnTo>
                  <a:pt x="1704229" y="3312086"/>
                </a:lnTo>
                <a:lnTo>
                  <a:pt x="1756183" y="3314330"/>
                </a:lnTo>
                <a:lnTo>
                  <a:pt x="1804347" y="3315473"/>
                </a:lnTo>
                <a:lnTo>
                  <a:pt x="1855481" y="3315075"/>
                </a:lnTo>
                <a:lnTo>
                  <a:pt x="1909055" y="3313309"/>
                </a:lnTo>
                <a:lnTo>
                  <a:pt x="1964542" y="3310352"/>
                </a:lnTo>
                <a:lnTo>
                  <a:pt x="2021415" y="3306377"/>
                </a:lnTo>
                <a:lnTo>
                  <a:pt x="2079146" y="3301560"/>
                </a:lnTo>
                <a:lnTo>
                  <a:pt x="2137208" y="3296075"/>
                </a:lnTo>
                <a:lnTo>
                  <a:pt x="2195072" y="3290097"/>
                </a:lnTo>
                <a:lnTo>
                  <a:pt x="2252211" y="3283801"/>
                </a:lnTo>
                <a:lnTo>
                  <a:pt x="2308098" y="3277361"/>
                </a:lnTo>
                <a:lnTo>
                  <a:pt x="2362204" y="3270954"/>
                </a:lnTo>
                <a:lnTo>
                  <a:pt x="2414003" y="3264752"/>
                </a:lnTo>
                <a:lnTo>
                  <a:pt x="2462966" y="3258931"/>
                </a:lnTo>
                <a:lnTo>
                  <a:pt x="2508566" y="3253667"/>
                </a:lnTo>
                <a:lnTo>
                  <a:pt x="2550275" y="3249133"/>
                </a:lnTo>
                <a:lnTo>
                  <a:pt x="2587565" y="3245504"/>
                </a:lnTo>
                <a:lnTo>
                  <a:pt x="2619910" y="3242956"/>
                </a:lnTo>
                <a:lnTo>
                  <a:pt x="2684855" y="3237418"/>
                </a:lnTo>
                <a:lnTo>
                  <a:pt x="2718763" y="3232683"/>
                </a:lnTo>
                <a:lnTo>
                  <a:pt x="2732654" y="3229812"/>
                </a:lnTo>
                <a:lnTo>
                  <a:pt x="2737549" y="3229861"/>
                </a:lnTo>
                <a:lnTo>
                  <a:pt x="2744470" y="3233890"/>
                </a:lnTo>
                <a:lnTo>
                  <a:pt x="2764436" y="3242956"/>
                </a:lnTo>
                <a:lnTo>
                  <a:pt x="2804263" y="3262521"/>
                </a:lnTo>
                <a:lnTo>
                  <a:pt x="2849119" y="3290328"/>
                </a:lnTo>
                <a:lnTo>
                  <a:pt x="2895652" y="3322792"/>
                </a:lnTo>
                <a:lnTo>
                  <a:pt x="2940509" y="3356330"/>
                </a:lnTo>
                <a:lnTo>
                  <a:pt x="2980336" y="3387355"/>
                </a:lnTo>
                <a:lnTo>
                  <a:pt x="3014741" y="3417930"/>
                </a:lnTo>
                <a:lnTo>
                  <a:pt x="3038883" y="3445077"/>
                </a:lnTo>
                <a:lnTo>
                  <a:pt x="3069883" y="3479081"/>
                </a:lnTo>
                <a:lnTo>
                  <a:pt x="3124862" y="3530230"/>
                </a:lnTo>
                <a:lnTo>
                  <a:pt x="3153474" y="3555425"/>
                </a:lnTo>
                <a:lnTo>
                  <a:pt x="3186103" y="3584601"/>
                </a:lnTo>
                <a:lnTo>
                  <a:pt x="3222121" y="3616936"/>
                </a:lnTo>
                <a:lnTo>
                  <a:pt x="3260897" y="3651606"/>
                </a:lnTo>
                <a:lnTo>
                  <a:pt x="3301801" y="3687788"/>
                </a:lnTo>
                <a:lnTo>
                  <a:pt x="3344204" y="3724659"/>
                </a:lnTo>
                <a:lnTo>
                  <a:pt x="3387477" y="3761395"/>
                </a:lnTo>
                <a:lnTo>
                  <a:pt x="3430988" y="3797173"/>
                </a:lnTo>
                <a:lnTo>
                  <a:pt x="3474110" y="3831171"/>
                </a:lnTo>
                <a:lnTo>
                  <a:pt x="3516211" y="3862564"/>
                </a:lnTo>
                <a:lnTo>
                  <a:pt x="3556662" y="3890529"/>
                </a:lnTo>
                <a:lnTo>
                  <a:pt x="3599973" y="3918091"/>
                </a:lnTo>
                <a:lnTo>
                  <a:pt x="3643206" y="3943767"/>
                </a:lnTo>
                <a:lnTo>
                  <a:pt x="3686379" y="3967766"/>
                </a:lnTo>
                <a:lnTo>
                  <a:pt x="3729512" y="3990298"/>
                </a:lnTo>
                <a:lnTo>
                  <a:pt x="3772625" y="4011571"/>
                </a:lnTo>
                <a:lnTo>
                  <a:pt x="3815739" y="4031796"/>
                </a:lnTo>
                <a:lnTo>
                  <a:pt x="3858872" y="4051181"/>
                </a:lnTo>
                <a:lnTo>
                  <a:pt x="3902045" y="4069935"/>
                </a:lnTo>
                <a:lnTo>
                  <a:pt x="3945277" y="4088269"/>
                </a:lnTo>
                <a:lnTo>
                  <a:pt x="3988589" y="4106391"/>
                </a:lnTo>
                <a:lnTo>
                  <a:pt x="4036670" y="4126446"/>
                </a:lnTo>
                <a:lnTo>
                  <a:pt x="4084664" y="4146200"/>
                </a:lnTo>
                <a:lnTo>
                  <a:pt x="4132597" y="4165354"/>
                </a:lnTo>
                <a:lnTo>
                  <a:pt x="4180496" y="4183607"/>
                </a:lnTo>
                <a:lnTo>
                  <a:pt x="4228387" y="4200658"/>
                </a:lnTo>
                <a:lnTo>
                  <a:pt x="4276296" y="4216207"/>
                </a:lnTo>
                <a:lnTo>
                  <a:pt x="4324248" y="4229951"/>
                </a:lnTo>
                <a:lnTo>
                  <a:pt x="4372270" y="4241592"/>
                </a:lnTo>
                <a:lnTo>
                  <a:pt x="4420389" y="4250828"/>
                </a:lnTo>
                <a:lnTo>
                  <a:pt x="4466940" y="4258668"/>
                </a:lnTo>
                <a:lnTo>
                  <a:pt x="4511043" y="4265919"/>
                </a:lnTo>
                <a:lnTo>
                  <a:pt x="4553903" y="4271995"/>
                </a:lnTo>
                <a:lnTo>
                  <a:pt x="4596723" y="4276307"/>
                </a:lnTo>
                <a:lnTo>
                  <a:pt x="4640704" y="4278266"/>
                </a:lnTo>
                <a:lnTo>
                  <a:pt x="4687051" y="4277287"/>
                </a:lnTo>
                <a:lnTo>
                  <a:pt x="4736967" y="4272779"/>
                </a:lnTo>
                <a:lnTo>
                  <a:pt x="4791654" y="4264155"/>
                </a:lnTo>
                <a:lnTo>
                  <a:pt x="4852316" y="4250828"/>
                </a:lnTo>
                <a:lnTo>
                  <a:pt x="4892722" y="4240374"/>
                </a:lnTo>
                <a:lnTo>
                  <a:pt x="4936741" y="4228139"/>
                </a:lnTo>
                <a:lnTo>
                  <a:pt x="4983793" y="4214247"/>
                </a:lnTo>
                <a:lnTo>
                  <a:pt x="5033295" y="4198823"/>
                </a:lnTo>
                <a:lnTo>
                  <a:pt x="5084665" y="4181991"/>
                </a:lnTo>
                <a:lnTo>
                  <a:pt x="5137320" y="4163875"/>
                </a:lnTo>
                <a:lnTo>
                  <a:pt x="5190679" y="4144600"/>
                </a:lnTo>
                <a:lnTo>
                  <a:pt x="5244160" y="4124289"/>
                </a:lnTo>
                <a:lnTo>
                  <a:pt x="5297181" y="4103067"/>
                </a:lnTo>
                <a:lnTo>
                  <a:pt x="5349159" y="4081057"/>
                </a:lnTo>
                <a:lnTo>
                  <a:pt x="5399512" y="4058385"/>
                </a:lnTo>
                <a:lnTo>
                  <a:pt x="5447659" y="4035175"/>
                </a:lnTo>
                <a:lnTo>
                  <a:pt x="5493018" y="4011550"/>
                </a:lnTo>
                <a:lnTo>
                  <a:pt x="5535006" y="3987635"/>
                </a:lnTo>
                <a:lnTo>
                  <a:pt x="5573041" y="3963554"/>
                </a:lnTo>
                <a:lnTo>
                  <a:pt x="5620274" y="3929774"/>
                </a:lnTo>
                <a:lnTo>
                  <a:pt x="5664186" y="3894359"/>
                </a:lnTo>
                <a:lnTo>
                  <a:pt x="5704919" y="3857478"/>
                </a:lnTo>
                <a:lnTo>
                  <a:pt x="5742617" y="3819303"/>
                </a:lnTo>
                <a:lnTo>
                  <a:pt x="5777421" y="3780005"/>
                </a:lnTo>
                <a:lnTo>
                  <a:pt x="5809474" y="3739756"/>
                </a:lnTo>
                <a:lnTo>
                  <a:pt x="5838919" y="3698727"/>
                </a:lnTo>
                <a:lnTo>
                  <a:pt x="5865898" y="3657089"/>
                </a:lnTo>
                <a:lnTo>
                  <a:pt x="5890554" y="3615012"/>
                </a:lnTo>
                <a:lnTo>
                  <a:pt x="5913030" y="3572669"/>
                </a:lnTo>
                <a:lnTo>
                  <a:pt x="5933467" y="3530230"/>
                </a:lnTo>
                <a:lnTo>
                  <a:pt x="5952542" y="3482880"/>
                </a:lnTo>
                <a:lnTo>
                  <a:pt x="5967286" y="3434314"/>
                </a:lnTo>
                <a:lnTo>
                  <a:pt x="5978331" y="3384740"/>
                </a:lnTo>
                <a:lnTo>
                  <a:pt x="5986305" y="3334368"/>
                </a:lnTo>
                <a:lnTo>
                  <a:pt x="5991839" y="3283406"/>
                </a:lnTo>
                <a:lnTo>
                  <a:pt x="5995564" y="3232063"/>
                </a:lnTo>
                <a:lnTo>
                  <a:pt x="5998109" y="3180547"/>
                </a:lnTo>
                <a:lnTo>
                  <a:pt x="6000104" y="3129069"/>
                </a:lnTo>
                <a:lnTo>
                  <a:pt x="6002181" y="3077835"/>
                </a:lnTo>
                <a:lnTo>
                  <a:pt x="6004968" y="3027056"/>
                </a:lnTo>
                <a:lnTo>
                  <a:pt x="6009281" y="2977218"/>
                </a:lnTo>
                <a:lnTo>
                  <a:pt x="6015002" y="2928383"/>
                </a:lnTo>
                <a:lnTo>
                  <a:pt x="6021242" y="2880121"/>
                </a:lnTo>
                <a:lnTo>
                  <a:pt x="6027115" y="2832002"/>
                </a:lnTo>
                <a:lnTo>
                  <a:pt x="6031733" y="2783597"/>
                </a:lnTo>
                <a:lnTo>
                  <a:pt x="6034210" y="2734476"/>
                </a:lnTo>
                <a:lnTo>
                  <a:pt x="6033659" y="2684208"/>
                </a:lnTo>
                <a:lnTo>
                  <a:pt x="6029193" y="2632365"/>
                </a:lnTo>
                <a:lnTo>
                  <a:pt x="6019925" y="2578516"/>
                </a:lnTo>
                <a:lnTo>
                  <a:pt x="6004968" y="2522231"/>
                </a:lnTo>
                <a:lnTo>
                  <a:pt x="5991802" y="2482462"/>
                </a:lnTo>
                <a:lnTo>
                  <a:pt x="5976520" y="2440262"/>
                </a:lnTo>
                <a:lnTo>
                  <a:pt x="5959254" y="2396082"/>
                </a:lnTo>
                <a:lnTo>
                  <a:pt x="5940132" y="2350368"/>
                </a:lnTo>
                <a:lnTo>
                  <a:pt x="5919285" y="2303570"/>
                </a:lnTo>
                <a:lnTo>
                  <a:pt x="5896843" y="2256137"/>
                </a:lnTo>
                <a:lnTo>
                  <a:pt x="5872936" y="2208516"/>
                </a:lnTo>
                <a:lnTo>
                  <a:pt x="5847694" y="2161158"/>
                </a:lnTo>
                <a:lnTo>
                  <a:pt x="5821247" y="2114509"/>
                </a:lnTo>
                <a:lnTo>
                  <a:pt x="5793724" y="2069020"/>
                </a:lnTo>
                <a:lnTo>
                  <a:pt x="5765257" y="2025138"/>
                </a:lnTo>
                <a:lnTo>
                  <a:pt x="5735976" y="1983312"/>
                </a:lnTo>
                <a:lnTo>
                  <a:pt x="5706009" y="1943991"/>
                </a:lnTo>
                <a:lnTo>
                  <a:pt x="5675488" y="1907624"/>
                </a:lnTo>
                <a:lnTo>
                  <a:pt x="5644542" y="1874658"/>
                </a:lnTo>
                <a:lnTo>
                  <a:pt x="5607002" y="1840114"/>
                </a:lnTo>
                <a:lnTo>
                  <a:pt x="5566517" y="1808185"/>
                </a:lnTo>
                <a:lnTo>
                  <a:pt x="5523580" y="1778725"/>
                </a:lnTo>
                <a:lnTo>
                  <a:pt x="5478688" y="1751586"/>
                </a:lnTo>
                <a:lnTo>
                  <a:pt x="5432333" y="1726620"/>
                </a:lnTo>
                <a:lnTo>
                  <a:pt x="5385011" y="1703678"/>
                </a:lnTo>
                <a:lnTo>
                  <a:pt x="5337216" y="1682615"/>
                </a:lnTo>
                <a:lnTo>
                  <a:pt x="5289443" y="1663281"/>
                </a:lnTo>
                <a:lnTo>
                  <a:pt x="5242186" y="1645529"/>
                </a:lnTo>
                <a:lnTo>
                  <a:pt x="5195940" y="1629211"/>
                </a:lnTo>
                <a:lnTo>
                  <a:pt x="5151200" y="1614179"/>
                </a:lnTo>
                <a:lnTo>
                  <a:pt x="5108461" y="1600286"/>
                </a:lnTo>
                <a:lnTo>
                  <a:pt x="5068216" y="1587384"/>
                </a:lnTo>
                <a:lnTo>
                  <a:pt x="5013474" y="1571599"/>
                </a:lnTo>
                <a:lnTo>
                  <a:pt x="4961188" y="1559886"/>
                </a:lnTo>
                <a:lnTo>
                  <a:pt x="4910990" y="1551740"/>
                </a:lnTo>
                <a:lnTo>
                  <a:pt x="4862513" y="1546650"/>
                </a:lnTo>
                <a:lnTo>
                  <a:pt x="4815392" y="1544110"/>
                </a:lnTo>
                <a:lnTo>
                  <a:pt x="4769258" y="1543612"/>
                </a:lnTo>
                <a:lnTo>
                  <a:pt x="4723745" y="1544646"/>
                </a:lnTo>
                <a:lnTo>
                  <a:pt x="4678486" y="1546707"/>
                </a:lnTo>
                <a:lnTo>
                  <a:pt x="4633114" y="1549284"/>
                </a:lnTo>
                <a:lnTo>
                  <a:pt x="4580661" y="1554583"/>
                </a:lnTo>
                <a:lnTo>
                  <a:pt x="4526626" y="1563818"/>
                </a:lnTo>
                <a:lnTo>
                  <a:pt x="4472404" y="1575850"/>
                </a:lnTo>
                <a:lnTo>
                  <a:pt x="4419389" y="1589543"/>
                </a:lnTo>
                <a:lnTo>
                  <a:pt x="4368975" y="1603760"/>
                </a:lnTo>
                <a:lnTo>
                  <a:pt x="4322557" y="1617364"/>
                </a:lnTo>
                <a:lnTo>
                  <a:pt x="4281530" y="1629218"/>
                </a:lnTo>
                <a:lnTo>
                  <a:pt x="4247288" y="1638184"/>
                </a:lnTo>
                <a:lnTo>
                  <a:pt x="4198673" y="1653900"/>
                </a:lnTo>
                <a:lnTo>
                  <a:pt x="4170119" y="1667521"/>
                </a:lnTo>
                <a:lnTo>
                  <a:pt x="4155544" y="1671617"/>
                </a:lnTo>
                <a:lnTo>
                  <a:pt x="4148863" y="1658758"/>
                </a:lnTo>
                <a:lnTo>
                  <a:pt x="4149003" y="1637987"/>
                </a:lnTo>
                <a:lnTo>
                  <a:pt x="4156080" y="1610669"/>
                </a:lnTo>
                <a:lnTo>
                  <a:pt x="4168650" y="1572146"/>
                </a:lnTo>
                <a:lnTo>
                  <a:pt x="4185268" y="1517762"/>
                </a:lnTo>
                <a:lnTo>
                  <a:pt x="4204489" y="1442858"/>
                </a:lnTo>
                <a:lnTo>
                  <a:pt x="4213074" y="1406889"/>
                </a:lnTo>
                <a:lnTo>
                  <a:pt x="4223259" y="1366085"/>
                </a:lnTo>
                <a:lnTo>
                  <a:pt x="4234723" y="1321136"/>
                </a:lnTo>
                <a:lnTo>
                  <a:pt x="4247144" y="1272731"/>
                </a:lnTo>
                <a:lnTo>
                  <a:pt x="4260201" y="1221559"/>
                </a:lnTo>
                <a:lnTo>
                  <a:pt x="4273572" y="1168310"/>
                </a:lnTo>
                <a:lnTo>
                  <a:pt x="4286938" y="1113673"/>
                </a:lnTo>
                <a:lnTo>
                  <a:pt x="4299976" y="1058336"/>
                </a:lnTo>
                <a:lnTo>
                  <a:pt x="4312366" y="1002989"/>
                </a:lnTo>
                <a:lnTo>
                  <a:pt x="4323786" y="948322"/>
                </a:lnTo>
                <a:lnTo>
                  <a:pt x="4333914" y="895022"/>
                </a:lnTo>
                <a:lnTo>
                  <a:pt x="4342431" y="843781"/>
                </a:lnTo>
                <a:lnTo>
                  <a:pt x="4349015" y="795285"/>
                </a:lnTo>
                <a:lnTo>
                  <a:pt x="4355156" y="743779"/>
                </a:lnTo>
                <a:lnTo>
                  <a:pt x="4361450" y="691203"/>
                </a:lnTo>
                <a:lnTo>
                  <a:pt x="4367517" y="638067"/>
                </a:lnTo>
                <a:lnTo>
                  <a:pt x="4372975" y="584884"/>
                </a:lnTo>
                <a:lnTo>
                  <a:pt x="4377444" y="532164"/>
                </a:lnTo>
                <a:lnTo>
                  <a:pt x="4380543" y="480420"/>
                </a:lnTo>
                <a:lnTo>
                  <a:pt x="4381889" y="430163"/>
                </a:lnTo>
                <a:lnTo>
                  <a:pt x="4381103" y="381905"/>
                </a:lnTo>
                <a:lnTo>
                  <a:pt x="4377804" y="336156"/>
                </a:lnTo>
                <a:lnTo>
                  <a:pt x="4371610" y="293429"/>
                </a:lnTo>
                <a:lnTo>
                  <a:pt x="4362141" y="254235"/>
                </a:lnTo>
                <a:lnTo>
                  <a:pt x="4325069" y="176214"/>
                </a:lnTo>
                <a:lnTo>
                  <a:pt x="4294324" y="135990"/>
                </a:lnTo>
                <a:lnTo>
                  <a:pt x="4257970" y="99302"/>
                </a:lnTo>
                <a:lnTo>
                  <a:pt x="4217194" y="67038"/>
                </a:lnTo>
                <a:lnTo>
                  <a:pt x="4173185" y="40088"/>
                </a:lnTo>
                <a:lnTo>
                  <a:pt x="4127132" y="19339"/>
                </a:lnTo>
                <a:lnTo>
                  <a:pt x="4080222" y="5680"/>
                </a:lnTo>
                <a:lnTo>
                  <a:pt x="4033645" y="0"/>
                </a:lnTo>
                <a:lnTo>
                  <a:pt x="3988589" y="3186"/>
                </a:lnTo>
                <a:lnTo>
                  <a:pt x="3919200" y="27371"/>
                </a:lnTo>
                <a:lnTo>
                  <a:pt x="3882453" y="47698"/>
                </a:lnTo>
                <a:lnTo>
                  <a:pt x="3844829" y="72669"/>
                </a:lnTo>
                <a:lnTo>
                  <a:pt x="3806700" y="101652"/>
                </a:lnTo>
                <a:lnTo>
                  <a:pt x="3768434" y="134012"/>
                </a:lnTo>
                <a:lnTo>
                  <a:pt x="3730401" y="169116"/>
                </a:lnTo>
                <a:lnTo>
                  <a:pt x="3692970" y="206330"/>
                </a:lnTo>
                <a:lnTo>
                  <a:pt x="3656512" y="245020"/>
                </a:lnTo>
                <a:lnTo>
                  <a:pt x="3621394" y="284553"/>
                </a:lnTo>
                <a:lnTo>
                  <a:pt x="3587988" y="324295"/>
                </a:lnTo>
                <a:lnTo>
                  <a:pt x="3556662" y="363612"/>
                </a:lnTo>
                <a:lnTo>
                  <a:pt x="3529242" y="401333"/>
                </a:lnTo>
                <a:lnTo>
                  <a:pt x="3502670" y="442350"/>
                </a:lnTo>
                <a:lnTo>
                  <a:pt x="3476951" y="486064"/>
                </a:lnTo>
                <a:lnTo>
                  <a:pt x="3452090" y="531875"/>
                </a:lnTo>
                <a:lnTo>
                  <a:pt x="3428091" y="579185"/>
                </a:lnTo>
                <a:lnTo>
                  <a:pt x="3404960" y="627394"/>
                </a:lnTo>
                <a:lnTo>
                  <a:pt x="3382701" y="675902"/>
                </a:lnTo>
                <a:lnTo>
                  <a:pt x="3361319" y="724111"/>
                </a:lnTo>
                <a:lnTo>
                  <a:pt x="3340819" y="771421"/>
                </a:lnTo>
                <a:lnTo>
                  <a:pt x="3321206" y="817233"/>
                </a:lnTo>
                <a:lnTo>
                  <a:pt x="3302485" y="860947"/>
                </a:lnTo>
                <a:lnTo>
                  <a:pt x="3284660" y="901964"/>
                </a:lnTo>
                <a:lnTo>
                  <a:pt x="3267737" y="939684"/>
                </a:lnTo>
                <a:lnTo>
                  <a:pt x="3243345" y="996251"/>
                </a:lnTo>
                <a:lnTo>
                  <a:pt x="3223053" y="1049321"/>
                </a:lnTo>
                <a:lnTo>
                  <a:pt x="3205742" y="1098967"/>
                </a:lnTo>
                <a:lnTo>
                  <a:pt x="3190299" y="1145265"/>
                </a:lnTo>
                <a:lnTo>
                  <a:pt x="3175605" y="1188289"/>
                </a:lnTo>
                <a:lnTo>
                  <a:pt x="3160545" y="1228113"/>
                </a:lnTo>
                <a:lnTo>
                  <a:pt x="3144003" y="1264812"/>
                </a:lnTo>
                <a:lnTo>
                  <a:pt x="3124862" y="1298459"/>
                </a:lnTo>
                <a:lnTo>
                  <a:pt x="3089639" y="1340985"/>
                </a:lnTo>
                <a:lnTo>
                  <a:pt x="3051685" y="1370410"/>
                </a:lnTo>
                <a:lnTo>
                  <a:pt x="3012445" y="1393813"/>
                </a:lnTo>
                <a:lnTo>
                  <a:pt x="2973364" y="1418270"/>
                </a:lnTo>
                <a:lnTo>
                  <a:pt x="2935886" y="1450859"/>
                </a:lnTo>
                <a:lnTo>
                  <a:pt x="2913625" y="1482280"/>
                </a:lnTo>
                <a:lnTo>
                  <a:pt x="2896218" y="1519069"/>
                </a:lnTo>
                <a:lnTo>
                  <a:pt x="2880169" y="1558614"/>
                </a:lnTo>
                <a:lnTo>
                  <a:pt x="2861980" y="1598307"/>
                </a:lnTo>
                <a:lnTo>
                  <a:pt x="2838155" y="1635535"/>
                </a:lnTo>
                <a:lnTo>
                  <a:pt x="2805197" y="1667689"/>
                </a:lnTo>
                <a:lnTo>
                  <a:pt x="2759610" y="1692159"/>
                </a:lnTo>
                <a:lnTo>
                  <a:pt x="2685085" y="1708846"/>
                </a:lnTo>
                <a:lnTo>
                  <a:pt x="2639952" y="1713257"/>
                </a:lnTo>
                <a:lnTo>
                  <a:pt x="2590982" y="1715753"/>
                </a:lnTo>
                <a:lnTo>
                  <a:pt x="2539234" y="1716862"/>
                </a:lnTo>
                <a:lnTo>
                  <a:pt x="2485766" y="1717115"/>
                </a:lnTo>
                <a:lnTo>
                  <a:pt x="2431637" y="1717039"/>
                </a:lnTo>
                <a:lnTo>
                  <a:pt x="2377904" y="1717164"/>
                </a:lnTo>
                <a:lnTo>
                  <a:pt x="2325627" y="1718020"/>
                </a:lnTo>
                <a:lnTo>
                  <a:pt x="2275863" y="1720134"/>
                </a:lnTo>
                <a:lnTo>
                  <a:pt x="2229671" y="1724038"/>
                </a:lnTo>
                <a:lnTo>
                  <a:pt x="2188110" y="1730259"/>
                </a:lnTo>
                <a:lnTo>
                  <a:pt x="2131826" y="1742892"/>
                </a:lnTo>
                <a:lnTo>
                  <a:pt x="2079501" y="1757929"/>
                </a:lnTo>
                <a:lnTo>
                  <a:pt x="2030760" y="1774943"/>
                </a:lnTo>
                <a:lnTo>
                  <a:pt x="1985227" y="1793505"/>
                </a:lnTo>
                <a:lnTo>
                  <a:pt x="1942529" y="1813186"/>
                </a:lnTo>
                <a:lnTo>
                  <a:pt x="1902288" y="1833558"/>
                </a:lnTo>
                <a:lnTo>
                  <a:pt x="1864132" y="1854191"/>
                </a:lnTo>
                <a:lnTo>
                  <a:pt x="1827684" y="1874658"/>
                </a:lnTo>
              </a:path>
            </a:pathLst>
          </a:custGeom>
          <a:ln w="19812">
            <a:solidFill>
              <a:srgbClr val="FFFFFF"/>
            </a:solidFill>
          </a:ln>
        </p:spPr>
        <p:txBody>
          <a:bodyPr wrap="square" lIns="0" tIns="0" rIns="0" bIns="0" rtlCol="0"/>
          <a:lstStyle/>
          <a:p>
            <a:endParaRPr/>
          </a:p>
        </p:txBody>
      </p:sp>
      <p:sp>
        <p:nvSpPr>
          <p:cNvPr id="4" name="object 4"/>
          <p:cNvSpPr/>
          <p:nvPr/>
        </p:nvSpPr>
        <p:spPr>
          <a:xfrm>
            <a:off x="5244796" y="3330662"/>
            <a:ext cx="2097405" cy="2099310"/>
          </a:xfrm>
          <a:custGeom>
            <a:avLst/>
            <a:gdLst/>
            <a:ahLst/>
            <a:cxnLst/>
            <a:rect l="l" t="t" r="r" b="b"/>
            <a:pathLst>
              <a:path w="2097404" h="2099310">
                <a:moveTo>
                  <a:pt x="80694" y="1226605"/>
                </a:moveTo>
                <a:lnTo>
                  <a:pt x="85159" y="1280413"/>
                </a:lnTo>
                <a:lnTo>
                  <a:pt x="87838" y="1334555"/>
                </a:lnTo>
                <a:lnTo>
                  <a:pt x="86945" y="1388697"/>
                </a:lnTo>
                <a:lnTo>
                  <a:pt x="80694" y="1442505"/>
                </a:lnTo>
                <a:lnTo>
                  <a:pt x="64712" y="1486637"/>
                </a:lnTo>
                <a:lnTo>
                  <a:pt x="38969" y="1532061"/>
                </a:lnTo>
                <a:lnTo>
                  <a:pt x="13916" y="1577023"/>
                </a:lnTo>
                <a:lnTo>
                  <a:pt x="0" y="1619765"/>
                </a:lnTo>
                <a:lnTo>
                  <a:pt x="7669" y="1658532"/>
                </a:lnTo>
                <a:lnTo>
                  <a:pt x="30152" y="1682367"/>
                </a:lnTo>
                <a:lnTo>
                  <a:pt x="64227" y="1703013"/>
                </a:lnTo>
                <a:lnTo>
                  <a:pt x="106697" y="1721747"/>
                </a:lnTo>
                <a:lnTo>
                  <a:pt x="154366" y="1739843"/>
                </a:lnTo>
                <a:lnTo>
                  <a:pt x="204036" y="1758577"/>
                </a:lnTo>
                <a:lnTo>
                  <a:pt x="252511" y="1779224"/>
                </a:lnTo>
                <a:lnTo>
                  <a:pt x="296594" y="1803058"/>
                </a:lnTo>
                <a:lnTo>
                  <a:pt x="337507" y="1831520"/>
                </a:lnTo>
                <a:lnTo>
                  <a:pt x="378564" y="1863936"/>
                </a:lnTo>
                <a:lnTo>
                  <a:pt x="419708" y="1898414"/>
                </a:lnTo>
                <a:lnTo>
                  <a:pt x="460881" y="1933060"/>
                </a:lnTo>
                <a:lnTo>
                  <a:pt x="502025" y="1965983"/>
                </a:lnTo>
                <a:lnTo>
                  <a:pt x="543082" y="1995289"/>
                </a:lnTo>
                <a:lnTo>
                  <a:pt x="583995" y="2019085"/>
                </a:lnTo>
                <a:lnTo>
                  <a:pt x="631741" y="2040141"/>
                </a:lnTo>
                <a:lnTo>
                  <a:pt x="679702" y="2056301"/>
                </a:lnTo>
                <a:lnTo>
                  <a:pt x="727839" y="2068488"/>
                </a:lnTo>
                <a:lnTo>
                  <a:pt x="776113" y="2077627"/>
                </a:lnTo>
                <a:lnTo>
                  <a:pt x="824487" y="2084643"/>
                </a:lnTo>
                <a:lnTo>
                  <a:pt x="872920" y="2090459"/>
                </a:lnTo>
                <a:lnTo>
                  <a:pt x="919583" y="2095116"/>
                </a:lnTo>
                <a:lnTo>
                  <a:pt x="964026" y="2097910"/>
                </a:lnTo>
                <a:lnTo>
                  <a:pt x="1008286" y="2098841"/>
                </a:lnTo>
                <a:lnTo>
                  <a:pt x="1054399" y="2097910"/>
                </a:lnTo>
                <a:lnTo>
                  <a:pt x="1104398" y="2095116"/>
                </a:lnTo>
                <a:lnTo>
                  <a:pt x="1160321" y="2090459"/>
                </a:lnTo>
                <a:lnTo>
                  <a:pt x="1202950" y="2086301"/>
                </a:lnTo>
                <a:lnTo>
                  <a:pt x="1250418" y="2081196"/>
                </a:lnTo>
                <a:lnTo>
                  <a:pt x="1301225" y="2075144"/>
                </a:lnTo>
                <a:lnTo>
                  <a:pt x="1353870" y="2068148"/>
                </a:lnTo>
                <a:lnTo>
                  <a:pt x="1406851" y="2060211"/>
                </a:lnTo>
                <a:lnTo>
                  <a:pt x="1458668" y="2051334"/>
                </a:lnTo>
                <a:lnTo>
                  <a:pt x="1507819" y="2041519"/>
                </a:lnTo>
                <a:lnTo>
                  <a:pt x="1552804" y="2030769"/>
                </a:lnTo>
                <a:lnTo>
                  <a:pt x="1592121" y="2019085"/>
                </a:lnTo>
                <a:lnTo>
                  <a:pt x="1649226" y="1996861"/>
                </a:lnTo>
                <a:lnTo>
                  <a:pt x="1694260" y="1972967"/>
                </a:lnTo>
                <a:lnTo>
                  <a:pt x="1732345" y="1945732"/>
                </a:lnTo>
                <a:lnTo>
                  <a:pt x="1768600" y="1913486"/>
                </a:lnTo>
                <a:lnTo>
                  <a:pt x="1808148" y="1874559"/>
                </a:lnTo>
                <a:lnTo>
                  <a:pt x="1840082" y="1843703"/>
                </a:lnTo>
                <a:lnTo>
                  <a:pt x="1873833" y="1811569"/>
                </a:lnTo>
                <a:lnTo>
                  <a:pt x="1908092" y="1776881"/>
                </a:lnTo>
                <a:lnTo>
                  <a:pt x="1941552" y="1738360"/>
                </a:lnTo>
                <a:lnTo>
                  <a:pt x="1972904" y="1694730"/>
                </a:lnTo>
                <a:lnTo>
                  <a:pt x="2000839" y="1644713"/>
                </a:lnTo>
                <a:lnTo>
                  <a:pt x="2024048" y="1587031"/>
                </a:lnTo>
                <a:lnTo>
                  <a:pt x="2035490" y="1548542"/>
                </a:lnTo>
                <a:lnTo>
                  <a:pt x="2045994" y="1505834"/>
                </a:lnTo>
                <a:lnTo>
                  <a:pt x="2055550" y="1459652"/>
                </a:lnTo>
                <a:lnTo>
                  <a:pt x="2064147" y="1410741"/>
                </a:lnTo>
                <a:lnTo>
                  <a:pt x="2071774" y="1359846"/>
                </a:lnTo>
                <a:lnTo>
                  <a:pt x="2078420" y="1307710"/>
                </a:lnTo>
                <a:lnTo>
                  <a:pt x="2084074" y="1255081"/>
                </a:lnTo>
                <a:lnTo>
                  <a:pt x="2088724" y="1202701"/>
                </a:lnTo>
                <a:lnTo>
                  <a:pt x="2092360" y="1151316"/>
                </a:lnTo>
                <a:lnTo>
                  <a:pt x="2094971" y="1101671"/>
                </a:lnTo>
                <a:lnTo>
                  <a:pt x="2096546" y="1054510"/>
                </a:lnTo>
                <a:lnTo>
                  <a:pt x="2097073" y="1010578"/>
                </a:lnTo>
                <a:lnTo>
                  <a:pt x="2096137" y="954967"/>
                </a:lnTo>
                <a:lnTo>
                  <a:pt x="2093345" y="900591"/>
                </a:lnTo>
                <a:lnTo>
                  <a:pt x="2088724" y="847736"/>
                </a:lnTo>
                <a:lnTo>
                  <a:pt x="2082300" y="796687"/>
                </a:lnTo>
                <a:lnTo>
                  <a:pt x="2074099" y="747730"/>
                </a:lnTo>
                <a:lnTo>
                  <a:pt x="2064147" y="701150"/>
                </a:lnTo>
                <a:lnTo>
                  <a:pt x="2052471" y="657232"/>
                </a:lnTo>
                <a:lnTo>
                  <a:pt x="2039096" y="616261"/>
                </a:lnTo>
                <a:lnTo>
                  <a:pt x="2024048" y="578524"/>
                </a:lnTo>
                <a:lnTo>
                  <a:pt x="1996476" y="530005"/>
                </a:lnTo>
                <a:lnTo>
                  <a:pt x="1962768" y="490433"/>
                </a:lnTo>
                <a:lnTo>
                  <a:pt x="1925004" y="456858"/>
                </a:lnTo>
                <a:lnTo>
                  <a:pt x="1885261" y="426331"/>
                </a:lnTo>
                <a:lnTo>
                  <a:pt x="1845616" y="395903"/>
                </a:lnTo>
                <a:lnTo>
                  <a:pt x="1808148" y="362624"/>
                </a:lnTo>
                <a:lnTo>
                  <a:pt x="1773943" y="325985"/>
                </a:lnTo>
                <a:lnTo>
                  <a:pt x="1741558" y="288244"/>
                </a:lnTo>
                <a:lnTo>
                  <a:pt x="1709088" y="250420"/>
                </a:lnTo>
                <a:lnTo>
                  <a:pt x="1674629" y="213526"/>
                </a:lnTo>
                <a:lnTo>
                  <a:pt x="1636275" y="178580"/>
                </a:lnTo>
                <a:lnTo>
                  <a:pt x="1592121" y="146597"/>
                </a:lnTo>
                <a:lnTo>
                  <a:pt x="1555215" y="123588"/>
                </a:lnTo>
                <a:lnTo>
                  <a:pt x="1515945" y="100351"/>
                </a:lnTo>
                <a:lnTo>
                  <a:pt x="1474330" y="77707"/>
                </a:lnTo>
                <a:lnTo>
                  <a:pt x="1430387" y="56475"/>
                </a:lnTo>
                <a:lnTo>
                  <a:pt x="1384134" y="37475"/>
                </a:lnTo>
                <a:lnTo>
                  <a:pt x="1335589" y="21528"/>
                </a:lnTo>
                <a:lnTo>
                  <a:pt x="1284770" y="9453"/>
                </a:lnTo>
                <a:lnTo>
                  <a:pt x="1231695" y="2071"/>
                </a:lnTo>
                <a:lnTo>
                  <a:pt x="1186073" y="0"/>
                </a:lnTo>
                <a:lnTo>
                  <a:pt x="1136558" y="1119"/>
                </a:lnTo>
                <a:lnTo>
                  <a:pt x="1084217" y="5002"/>
                </a:lnTo>
                <a:lnTo>
                  <a:pt x="1030119" y="11219"/>
                </a:lnTo>
                <a:lnTo>
                  <a:pt x="975330" y="19343"/>
                </a:lnTo>
                <a:lnTo>
                  <a:pt x="920918" y="28945"/>
                </a:lnTo>
                <a:lnTo>
                  <a:pt x="867951" y="39598"/>
                </a:lnTo>
                <a:lnTo>
                  <a:pt x="817496" y="50872"/>
                </a:lnTo>
                <a:lnTo>
                  <a:pt x="770622" y="62339"/>
                </a:lnTo>
                <a:lnTo>
                  <a:pt x="728394" y="73572"/>
                </a:lnTo>
                <a:lnTo>
                  <a:pt x="676587" y="87383"/>
                </a:lnTo>
                <a:lnTo>
                  <a:pt x="632404" y="99259"/>
                </a:lnTo>
                <a:lnTo>
                  <a:pt x="593377" y="111728"/>
                </a:lnTo>
                <a:lnTo>
                  <a:pt x="557038" y="127318"/>
                </a:lnTo>
                <a:lnTo>
                  <a:pt x="520920" y="148558"/>
                </a:lnTo>
                <a:lnTo>
                  <a:pt x="482553" y="177975"/>
                </a:lnTo>
                <a:lnTo>
                  <a:pt x="439469" y="218098"/>
                </a:lnTo>
                <a:lnTo>
                  <a:pt x="410187" y="248619"/>
                </a:lnTo>
                <a:lnTo>
                  <a:pt x="377060" y="285375"/>
                </a:lnTo>
                <a:lnTo>
                  <a:pt x="341209" y="327120"/>
                </a:lnTo>
                <a:lnTo>
                  <a:pt x="303753" y="372605"/>
                </a:lnTo>
                <a:lnTo>
                  <a:pt x="265813" y="420585"/>
                </a:lnTo>
                <a:lnTo>
                  <a:pt x="228506" y="469812"/>
                </a:lnTo>
                <a:lnTo>
                  <a:pt x="192954" y="519039"/>
                </a:lnTo>
                <a:lnTo>
                  <a:pt x="160276" y="567019"/>
                </a:lnTo>
                <a:lnTo>
                  <a:pt x="131592" y="612505"/>
                </a:lnTo>
                <a:lnTo>
                  <a:pt x="108020" y="654249"/>
                </a:lnTo>
                <a:lnTo>
                  <a:pt x="90681" y="691005"/>
                </a:lnTo>
                <a:lnTo>
                  <a:pt x="79471" y="761603"/>
                </a:lnTo>
                <a:lnTo>
                  <a:pt x="94172" y="790989"/>
                </a:lnTo>
                <a:lnTo>
                  <a:pt x="121656" y="812213"/>
                </a:lnTo>
                <a:lnTo>
                  <a:pt x="158781" y="827803"/>
                </a:lnTo>
                <a:lnTo>
                  <a:pt x="202407" y="840288"/>
                </a:lnTo>
                <a:lnTo>
                  <a:pt x="249392" y="852195"/>
                </a:lnTo>
                <a:lnTo>
                  <a:pt x="296594" y="866052"/>
                </a:lnTo>
                <a:lnTo>
                  <a:pt x="334712" y="878190"/>
                </a:lnTo>
                <a:lnTo>
                  <a:pt x="376697" y="890019"/>
                </a:lnTo>
                <a:lnTo>
                  <a:pt x="421948" y="901241"/>
                </a:lnTo>
                <a:lnTo>
                  <a:pt x="469865" y="911556"/>
                </a:lnTo>
                <a:lnTo>
                  <a:pt x="519846" y="920666"/>
                </a:lnTo>
                <a:lnTo>
                  <a:pt x="571291" y="928273"/>
                </a:lnTo>
                <a:lnTo>
                  <a:pt x="623598" y="934076"/>
                </a:lnTo>
                <a:lnTo>
                  <a:pt x="676166" y="937777"/>
                </a:lnTo>
                <a:lnTo>
                  <a:pt x="728394" y="939077"/>
                </a:lnTo>
                <a:lnTo>
                  <a:pt x="777408" y="937674"/>
                </a:lnTo>
                <a:lnTo>
                  <a:pt x="830164" y="933762"/>
                </a:lnTo>
                <a:lnTo>
                  <a:pt x="885369" y="927792"/>
                </a:lnTo>
                <a:lnTo>
                  <a:pt x="941730" y="920212"/>
                </a:lnTo>
                <a:lnTo>
                  <a:pt x="997952" y="911470"/>
                </a:lnTo>
                <a:lnTo>
                  <a:pt x="1052741" y="902016"/>
                </a:lnTo>
                <a:lnTo>
                  <a:pt x="1104804" y="892299"/>
                </a:lnTo>
                <a:lnTo>
                  <a:pt x="1152847" y="882766"/>
                </a:lnTo>
                <a:lnTo>
                  <a:pt x="1195575" y="873868"/>
                </a:lnTo>
                <a:lnTo>
                  <a:pt x="1296533" y="849951"/>
                </a:lnTo>
                <a:lnTo>
                  <a:pt x="1335581" y="835064"/>
                </a:lnTo>
                <a:lnTo>
                  <a:pt x="1376221" y="794551"/>
                </a:lnTo>
                <a:lnTo>
                  <a:pt x="1403034" y="726479"/>
                </a:lnTo>
                <a:lnTo>
                  <a:pt x="1399671" y="687573"/>
                </a:lnTo>
                <a:lnTo>
                  <a:pt x="1376221" y="650025"/>
                </a:lnTo>
                <a:lnTo>
                  <a:pt x="1345892" y="625323"/>
                </a:lnTo>
                <a:lnTo>
                  <a:pt x="1304532" y="599517"/>
                </a:lnTo>
                <a:lnTo>
                  <a:pt x="1255143" y="573619"/>
                </a:lnTo>
                <a:lnTo>
                  <a:pt x="1200726" y="548641"/>
                </a:lnTo>
                <a:lnTo>
                  <a:pt x="1144285" y="525597"/>
                </a:lnTo>
                <a:lnTo>
                  <a:pt x="1088820" y="505499"/>
                </a:lnTo>
                <a:lnTo>
                  <a:pt x="1041203" y="490735"/>
                </a:lnTo>
                <a:lnTo>
                  <a:pt x="991284" y="477628"/>
                </a:lnTo>
                <a:lnTo>
                  <a:pt x="939670" y="466094"/>
                </a:lnTo>
                <a:lnTo>
                  <a:pt x="886968" y="456048"/>
                </a:lnTo>
                <a:lnTo>
                  <a:pt x="833784" y="447407"/>
                </a:lnTo>
                <a:lnTo>
                  <a:pt x="780723" y="440085"/>
                </a:lnTo>
                <a:lnTo>
                  <a:pt x="728394" y="433998"/>
                </a:lnTo>
                <a:lnTo>
                  <a:pt x="675192" y="429333"/>
                </a:lnTo>
                <a:lnTo>
                  <a:pt x="620017" y="426223"/>
                </a:lnTo>
                <a:lnTo>
                  <a:pt x="564395" y="424668"/>
                </a:lnTo>
                <a:lnTo>
                  <a:pt x="509854" y="424668"/>
                </a:lnTo>
                <a:lnTo>
                  <a:pt x="457918" y="426223"/>
                </a:lnTo>
                <a:lnTo>
                  <a:pt x="410114" y="429333"/>
                </a:lnTo>
                <a:lnTo>
                  <a:pt x="367968" y="433998"/>
                </a:lnTo>
                <a:lnTo>
                  <a:pt x="306663" y="448845"/>
                </a:lnTo>
                <a:lnTo>
                  <a:pt x="257097" y="470193"/>
                </a:lnTo>
                <a:lnTo>
                  <a:pt x="217342" y="492113"/>
                </a:lnTo>
                <a:lnTo>
                  <a:pt x="185469" y="508674"/>
                </a:lnTo>
              </a:path>
            </a:pathLst>
          </a:custGeom>
          <a:ln w="19812">
            <a:solidFill>
              <a:srgbClr val="FFFFFF"/>
            </a:solidFill>
          </a:ln>
        </p:spPr>
        <p:txBody>
          <a:bodyPr wrap="square" lIns="0" tIns="0" rIns="0" bIns="0" rtlCol="0"/>
          <a:lstStyle/>
          <a:p>
            <a:endParaRPr/>
          </a:p>
        </p:txBody>
      </p:sp>
      <p:sp>
        <p:nvSpPr>
          <p:cNvPr id="5" name="object 5"/>
          <p:cNvSpPr/>
          <p:nvPr/>
        </p:nvSpPr>
        <p:spPr>
          <a:xfrm>
            <a:off x="5325617" y="3477005"/>
            <a:ext cx="1656714" cy="1080770"/>
          </a:xfrm>
          <a:custGeom>
            <a:avLst/>
            <a:gdLst/>
            <a:ahLst/>
            <a:cxnLst/>
            <a:rect l="l" t="t" r="r" b="b"/>
            <a:pathLst>
              <a:path w="1656715" h="1080770">
                <a:moveTo>
                  <a:pt x="0" y="1080516"/>
                </a:moveTo>
                <a:lnTo>
                  <a:pt x="53711" y="1072289"/>
                </a:lnTo>
                <a:lnTo>
                  <a:pt x="107412" y="1064154"/>
                </a:lnTo>
                <a:lnTo>
                  <a:pt x="161007" y="1056195"/>
                </a:lnTo>
                <a:lnTo>
                  <a:pt x="214405" y="1048496"/>
                </a:lnTo>
                <a:lnTo>
                  <a:pt x="267511" y="1041142"/>
                </a:lnTo>
                <a:lnTo>
                  <a:pt x="320232" y="1034218"/>
                </a:lnTo>
                <a:lnTo>
                  <a:pt x="372475" y="1027809"/>
                </a:lnTo>
                <a:lnTo>
                  <a:pt x="424147" y="1022000"/>
                </a:lnTo>
                <a:lnTo>
                  <a:pt x="475154" y="1016874"/>
                </a:lnTo>
                <a:lnTo>
                  <a:pt x="525404" y="1012518"/>
                </a:lnTo>
                <a:lnTo>
                  <a:pt x="574802" y="1009015"/>
                </a:lnTo>
                <a:lnTo>
                  <a:pt x="628346" y="1006943"/>
                </a:lnTo>
                <a:lnTo>
                  <a:pt x="681290" y="1007015"/>
                </a:lnTo>
                <a:lnTo>
                  <a:pt x="733605" y="1008598"/>
                </a:lnTo>
                <a:lnTo>
                  <a:pt x="785262" y="1011063"/>
                </a:lnTo>
                <a:lnTo>
                  <a:pt x="836231" y="1013777"/>
                </a:lnTo>
                <a:lnTo>
                  <a:pt x="886484" y="1016110"/>
                </a:lnTo>
                <a:lnTo>
                  <a:pt x="935992" y="1017432"/>
                </a:lnTo>
                <a:lnTo>
                  <a:pt x="984725" y="1017110"/>
                </a:lnTo>
                <a:lnTo>
                  <a:pt x="1032655" y="1014515"/>
                </a:lnTo>
                <a:lnTo>
                  <a:pt x="1079754" y="1009015"/>
                </a:lnTo>
                <a:lnTo>
                  <a:pt x="1132404" y="1000119"/>
                </a:lnTo>
                <a:lnTo>
                  <a:pt x="1186030" y="989369"/>
                </a:lnTo>
                <a:lnTo>
                  <a:pt x="1239712" y="976789"/>
                </a:lnTo>
                <a:lnTo>
                  <a:pt x="1292536" y="962407"/>
                </a:lnTo>
                <a:lnTo>
                  <a:pt x="1343583" y="946247"/>
                </a:lnTo>
                <a:lnTo>
                  <a:pt x="1391938" y="928337"/>
                </a:lnTo>
                <a:lnTo>
                  <a:pt x="1436684" y="908701"/>
                </a:lnTo>
                <a:lnTo>
                  <a:pt x="1476904" y="887368"/>
                </a:lnTo>
                <a:lnTo>
                  <a:pt x="1511681" y="864362"/>
                </a:lnTo>
                <a:lnTo>
                  <a:pt x="1550257" y="830915"/>
                </a:lnTo>
                <a:lnTo>
                  <a:pt x="1583917" y="792714"/>
                </a:lnTo>
                <a:lnTo>
                  <a:pt x="1612021" y="751038"/>
                </a:lnTo>
                <a:lnTo>
                  <a:pt x="1633929" y="707167"/>
                </a:lnTo>
                <a:lnTo>
                  <a:pt x="1649002" y="662382"/>
                </a:lnTo>
                <a:lnTo>
                  <a:pt x="1656598" y="617960"/>
                </a:lnTo>
                <a:lnTo>
                  <a:pt x="1656080" y="575183"/>
                </a:lnTo>
                <a:lnTo>
                  <a:pt x="1646973" y="533163"/>
                </a:lnTo>
                <a:lnTo>
                  <a:pt x="1629550" y="490532"/>
                </a:lnTo>
                <a:lnTo>
                  <a:pt x="1604455" y="447846"/>
                </a:lnTo>
                <a:lnTo>
                  <a:pt x="1572328" y="405660"/>
                </a:lnTo>
                <a:lnTo>
                  <a:pt x="1533811" y="364529"/>
                </a:lnTo>
                <a:lnTo>
                  <a:pt x="1489548" y="325009"/>
                </a:lnTo>
                <a:lnTo>
                  <a:pt x="1440180" y="287655"/>
                </a:lnTo>
                <a:lnTo>
                  <a:pt x="1405018" y="264715"/>
                </a:lnTo>
                <a:lnTo>
                  <a:pt x="1365772" y="241935"/>
                </a:lnTo>
                <a:lnTo>
                  <a:pt x="1323087" y="219482"/>
                </a:lnTo>
                <a:lnTo>
                  <a:pt x="1277608" y="197519"/>
                </a:lnTo>
                <a:lnTo>
                  <a:pt x="1229981" y="176215"/>
                </a:lnTo>
                <a:lnTo>
                  <a:pt x="1180850" y="155735"/>
                </a:lnTo>
                <a:lnTo>
                  <a:pt x="1130861" y="136244"/>
                </a:lnTo>
                <a:lnTo>
                  <a:pt x="1080659" y="117909"/>
                </a:lnTo>
                <a:lnTo>
                  <a:pt x="1030889" y="100896"/>
                </a:lnTo>
                <a:lnTo>
                  <a:pt x="982197" y="85371"/>
                </a:lnTo>
                <a:lnTo>
                  <a:pt x="935228" y="71501"/>
                </a:lnTo>
                <a:lnTo>
                  <a:pt x="882514" y="58227"/>
                </a:lnTo>
                <a:lnTo>
                  <a:pt x="826338" y="46849"/>
                </a:lnTo>
                <a:lnTo>
                  <a:pt x="768195" y="37166"/>
                </a:lnTo>
                <a:lnTo>
                  <a:pt x="709584" y="28977"/>
                </a:lnTo>
                <a:lnTo>
                  <a:pt x="652002" y="22082"/>
                </a:lnTo>
                <a:lnTo>
                  <a:pt x="596945" y="16280"/>
                </a:lnTo>
                <a:lnTo>
                  <a:pt x="545912" y="11371"/>
                </a:lnTo>
                <a:lnTo>
                  <a:pt x="500400" y="7155"/>
                </a:lnTo>
                <a:lnTo>
                  <a:pt x="461905" y="3431"/>
                </a:lnTo>
                <a:lnTo>
                  <a:pt x="431927" y="0"/>
                </a:lnTo>
              </a:path>
            </a:pathLst>
          </a:custGeom>
          <a:ln w="19812">
            <a:solidFill>
              <a:srgbClr val="FFFFFF"/>
            </a:solidFill>
          </a:ln>
        </p:spPr>
        <p:txBody>
          <a:bodyPr wrap="square" lIns="0" tIns="0" rIns="0" bIns="0" rtlCol="0"/>
          <a:lstStyle/>
          <a:p>
            <a:endParaRPr/>
          </a:p>
        </p:txBody>
      </p:sp>
      <p:sp>
        <p:nvSpPr>
          <p:cNvPr id="6" name="object 6"/>
          <p:cNvSpPr/>
          <p:nvPr/>
        </p:nvSpPr>
        <p:spPr>
          <a:xfrm>
            <a:off x="5036439" y="1951513"/>
            <a:ext cx="647700" cy="1952625"/>
          </a:xfrm>
          <a:custGeom>
            <a:avLst/>
            <a:gdLst/>
            <a:ahLst/>
            <a:cxnLst/>
            <a:rect l="l" t="t" r="r" b="b"/>
            <a:pathLst>
              <a:path w="647700" h="1952625">
                <a:moveTo>
                  <a:pt x="361823" y="1369790"/>
                </a:moveTo>
                <a:lnTo>
                  <a:pt x="326628" y="1355397"/>
                </a:lnTo>
                <a:lnTo>
                  <a:pt x="275632" y="1335589"/>
                </a:lnTo>
                <a:lnTo>
                  <a:pt x="216804" y="1312084"/>
                </a:lnTo>
                <a:lnTo>
                  <a:pt x="158114" y="1286600"/>
                </a:lnTo>
                <a:lnTo>
                  <a:pt x="107531" y="1260855"/>
                </a:lnTo>
                <a:lnTo>
                  <a:pt x="73025" y="1236567"/>
                </a:lnTo>
                <a:lnTo>
                  <a:pt x="54719" y="1203092"/>
                </a:lnTo>
                <a:lnTo>
                  <a:pt x="59928" y="1169749"/>
                </a:lnTo>
                <a:lnTo>
                  <a:pt x="71685" y="1133715"/>
                </a:lnTo>
                <a:lnTo>
                  <a:pt x="73025" y="1092168"/>
                </a:lnTo>
                <a:lnTo>
                  <a:pt x="59492" y="1054634"/>
                </a:lnTo>
                <a:lnTo>
                  <a:pt x="38651" y="1014369"/>
                </a:lnTo>
                <a:lnTo>
                  <a:pt x="17274" y="971293"/>
                </a:lnTo>
                <a:lnTo>
                  <a:pt x="2132" y="925328"/>
                </a:lnTo>
                <a:lnTo>
                  <a:pt x="0" y="876395"/>
                </a:lnTo>
                <a:lnTo>
                  <a:pt x="9604" y="839048"/>
                </a:lnTo>
                <a:lnTo>
                  <a:pt x="27138" y="799548"/>
                </a:lnTo>
                <a:lnTo>
                  <a:pt x="50048" y="758449"/>
                </a:lnTo>
                <a:lnTo>
                  <a:pt x="75782" y="716304"/>
                </a:lnTo>
                <a:lnTo>
                  <a:pt x="101786" y="673665"/>
                </a:lnTo>
                <a:lnTo>
                  <a:pt x="125510" y="631086"/>
                </a:lnTo>
                <a:lnTo>
                  <a:pt x="144399" y="589121"/>
                </a:lnTo>
                <a:lnTo>
                  <a:pt x="159810" y="539965"/>
                </a:lnTo>
                <a:lnTo>
                  <a:pt x="171003" y="489920"/>
                </a:lnTo>
                <a:lnTo>
                  <a:pt x="180086" y="439959"/>
                </a:lnTo>
                <a:lnTo>
                  <a:pt x="189168" y="391057"/>
                </a:lnTo>
                <a:lnTo>
                  <a:pt x="200361" y="344187"/>
                </a:lnTo>
                <a:lnTo>
                  <a:pt x="215773" y="300323"/>
                </a:lnTo>
                <a:lnTo>
                  <a:pt x="240263" y="250170"/>
                </a:lnTo>
                <a:lnTo>
                  <a:pt x="268686" y="201767"/>
                </a:lnTo>
                <a:lnTo>
                  <a:pt x="299303" y="156863"/>
                </a:lnTo>
                <a:lnTo>
                  <a:pt x="330377" y="117207"/>
                </a:lnTo>
                <a:lnTo>
                  <a:pt x="360172" y="84550"/>
                </a:lnTo>
                <a:lnTo>
                  <a:pt x="397682" y="54858"/>
                </a:lnTo>
                <a:lnTo>
                  <a:pt x="436514" y="35131"/>
                </a:lnTo>
                <a:lnTo>
                  <a:pt x="473275" y="22238"/>
                </a:lnTo>
                <a:lnTo>
                  <a:pt x="504571" y="13049"/>
                </a:lnTo>
                <a:lnTo>
                  <a:pt x="527760" y="5048"/>
                </a:lnTo>
                <a:lnTo>
                  <a:pt x="545020" y="0"/>
                </a:lnTo>
                <a:lnTo>
                  <a:pt x="559899" y="1476"/>
                </a:lnTo>
                <a:lnTo>
                  <a:pt x="575945" y="13049"/>
                </a:lnTo>
                <a:lnTo>
                  <a:pt x="597116" y="32307"/>
                </a:lnTo>
                <a:lnTo>
                  <a:pt x="620537" y="58531"/>
                </a:lnTo>
                <a:lnTo>
                  <a:pt x="639506" y="98113"/>
                </a:lnTo>
                <a:lnTo>
                  <a:pt x="647319" y="157448"/>
                </a:lnTo>
                <a:lnTo>
                  <a:pt x="645548" y="192739"/>
                </a:lnTo>
                <a:lnTo>
                  <a:pt x="640682" y="234241"/>
                </a:lnTo>
                <a:lnTo>
                  <a:pt x="633386" y="280652"/>
                </a:lnTo>
                <a:lnTo>
                  <a:pt x="624328" y="330665"/>
                </a:lnTo>
                <a:lnTo>
                  <a:pt x="614175" y="382977"/>
                </a:lnTo>
                <a:lnTo>
                  <a:pt x="603593" y="436283"/>
                </a:lnTo>
                <a:lnTo>
                  <a:pt x="593249" y="489279"/>
                </a:lnTo>
                <a:lnTo>
                  <a:pt x="583811" y="540660"/>
                </a:lnTo>
                <a:lnTo>
                  <a:pt x="575945" y="589121"/>
                </a:lnTo>
                <a:lnTo>
                  <a:pt x="571729" y="632375"/>
                </a:lnTo>
                <a:lnTo>
                  <a:pt x="571622" y="670582"/>
                </a:lnTo>
                <a:lnTo>
                  <a:pt x="573729" y="706107"/>
                </a:lnTo>
                <a:lnTo>
                  <a:pt x="576156" y="741314"/>
                </a:lnTo>
                <a:lnTo>
                  <a:pt x="577008" y="778571"/>
                </a:lnTo>
                <a:lnTo>
                  <a:pt x="574392" y="820242"/>
                </a:lnTo>
                <a:lnTo>
                  <a:pt x="566414" y="868692"/>
                </a:lnTo>
                <a:lnTo>
                  <a:pt x="551180" y="926288"/>
                </a:lnTo>
                <a:lnTo>
                  <a:pt x="526796" y="995394"/>
                </a:lnTo>
                <a:lnTo>
                  <a:pt x="496132" y="1067905"/>
                </a:lnTo>
                <a:lnTo>
                  <a:pt x="477241" y="1109324"/>
                </a:lnTo>
                <a:lnTo>
                  <a:pt x="456322" y="1153638"/>
                </a:lnTo>
                <a:lnTo>
                  <a:pt x="433634" y="1200437"/>
                </a:lnTo>
                <a:lnTo>
                  <a:pt x="409436" y="1249309"/>
                </a:lnTo>
                <a:lnTo>
                  <a:pt x="383986" y="1299846"/>
                </a:lnTo>
                <a:lnTo>
                  <a:pt x="357545" y="1351635"/>
                </a:lnTo>
                <a:lnTo>
                  <a:pt x="330369" y="1404268"/>
                </a:lnTo>
                <a:lnTo>
                  <a:pt x="302720" y="1457333"/>
                </a:lnTo>
                <a:lnTo>
                  <a:pt x="274854" y="1510420"/>
                </a:lnTo>
                <a:lnTo>
                  <a:pt x="247031" y="1563119"/>
                </a:lnTo>
                <a:lnTo>
                  <a:pt x="219510" y="1615018"/>
                </a:lnTo>
                <a:lnTo>
                  <a:pt x="192550" y="1665709"/>
                </a:lnTo>
                <a:lnTo>
                  <a:pt x="166410" y="1714780"/>
                </a:lnTo>
                <a:lnTo>
                  <a:pt x="141348" y="1761821"/>
                </a:lnTo>
                <a:lnTo>
                  <a:pt x="117623" y="1806422"/>
                </a:lnTo>
                <a:lnTo>
                  <a:pt x="95495" y="1848172"/>
                </a:lnTo>
                <a:lnTo>
                  <a:pt x="75221" y="1886660"/>
                </a:lnTo>
                <a:lnTo>
                  <a:pt x="57061" y="1921477"/>
                </a:lnTo>
                <a:lnTo>
                  <a:pt x="41275" y="1952212"/>
                </a:lnTo>
              </a:path>
            </a:pathLst>
          </a:custGeom>
          <a:ln w="19812">
            <a:solidFill>
              <a:srgbClr val="FFFFFF"/>
            </a:solidFill>
          </a:ln>
        </p:spPr>
        <p:txBody>
          <a:bodyPr wrap="square" lIns="0" tIns="0" rIns="0" bIns="0" rtlCol="0"/>
          <a:lstStyle/>
          <a:p>
            <a:endParaRPr/>
          </a:p>
        </p:txBody>
      </p:sp>
      <p:sp>
        <p:nvSpPr>
          <p:cNvPr id="7" name="object 7"/>
          <p:cNvSpPr txBox="1">
            <a:spLocks noGrp="1"/>
          </p:cNvSpPr>
          <p:nvPr>
            <p:ph type="title"/>
          </p:nvPr>
        </p:nvSpPr>
        <p:spPr>
          <a:xfrm>
            <a:off x="2451354" y="10109"/>
            <a:ext cx="4242435" cy="574675"/>
          </a:xfrm>
          <a:prstGeom prst="rect">
            <a:avLst/>
          </a:prstGeom>
        </p:spPr>
        <p:txBody>
          <a:bodyPr vert="horz" wrap="square" lIns="0" tIns="12700" rIns="0" bIns="0" rtlCol="0">
            <a:spAutoFit/>
          </a:bodyPr>
          <a:lstStyle/>
          <a:p>
            <a:pPr marL="12700">
              <a:lnSpc>
                <a:spcPct val="100000"/>
              </a:lnSpc>
              <a:spcBef>
                <a:spcPts val="100"/>
              </a:spcBef>
            </a:pPr>
            <a:r>
              <a:rPr dirty="0"/>
              <a:t>A csontos</a:t>
            </a:r>
            <a:r>
              <a:rPr spc="-260" dirty="0"/>
              <a:t> </a:t>
            </a:r>
            <a:r>
              <a:rPr spc="-5" dirty="0"/>
              <a:t>labyrinthus</a:t>
            </a:r>
          </a:p>
        </p:txBody>
      </p:sp>
      <p:sp>
        <p:nvSpPr>
          <p:cNvPr id="8" name="object 8"/>
          <p:cNvSpPr txBox="1"/>
          <p:nvPr/>
        </p:nvSpPr>
        <p:spPr>
          <a:xfrm>
            <a:off x="1771269" y="3455289"/>
            <a:ext cx="2769870" cy="80518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99"/>
                </a:solidFill>
                <a:latin typeface="Times New Roman"/>
                <a:cs typeface="Times New Roman"/>
              </a:rPr>
              <a:t>cochlea</a:t>
            </a:r>
            <a:endParaRPr sz="1800">
              <a:latin typeface="Times New Roman"/>
              <a:cs typeface="Times New Roman"/>
            </a:endParaRPr>
          </a:p>
          <a:p>
            <a:pPr>
              <a:lnSpc>
                <a:spcPct val="100000"/>
              </a:lnSpc>
              <a:spcBef>
                <a:spcPts val="30"/>
              </a:spcBef>
            </a:pPr>
            <a:endParaRPr sz="1550">
              <a:latin typeface="Times New Roman"/>
              <a:cs typeface="Times New Roman"/>
            </a:endParaRPr>
          </a:p>
          <a:p>
            <a:pPr marL="1739900">
              <a:lnSpc>
                <a:spcPct val="100000"/>
              </a:lnSpc>
              <a:spcBef>
                <a:spcPts val="5"/>
              </a:spcBef>
            </a:pPr>
            <a:r>
              <a:rPr sz="1800" spc="-5" dirty="0">
                <a:solidFill>
                  <a:srgbClr val="333399"/>
                </a:solidFill>
                <a:latin typeface="Times New Roman"/>
                <a:cs typeface="Times New Roman"/>
              </a:rPr>
              <a:t>vest</a:t>
            </a:r>
            <a:r>
              <a:rPr sz="1800" spc="5" dirty="0">
                <a:solidFill>
                  <a:srgbClr val="333399"/>
                </a:solidFill>
                <a:latin typeface="Times New Roman"/>
                <a:cs typeface="Times New Roman"/>
              </a:rPr>
              <a:t>i</a:t>
            </a:r>
            <a:r>
              <a:rPr sz="1800" spc="-5" dirty="0">
                <a:solidFill>
                  <a:srgbClr val="333399"/>
                </a:solidFill>
                <a:latin typeface="Times New Roman"/>
                <a:cs typeface="Times New Roman"/>
              </a:rPr>
              <a:t>bulum</a:t>
            </a:r>
            <a:endParaRPr sz="1800">
              <a:latin typeface="Times New Roman"/>
              <a:cs typeface="Times New Roman"/>
            </a:endParaRPr>
          </a:p>
        </p:txBody>
      </p:sp>
      <p:sp>
        <p:nvSpPr>
          <p:cNvPr id="9" name="object 9"/>
          <p:cNvSpPr txBox="1"/>
          <p:nvPr/>
        </p:nvSpPr>
        <p:spPr>
          <a:xfrm>
            <a:off x="6091554" y="2662504"/>
            <a:ext cx="840740"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99"/>
                </a:solidFill>
                <a:latin typeface="Times New Roman"/>
                <a:cs typeface="Times New Roman"/>
              </a:rPr>
              <a:t>ívj</a:t>
            </a:r>
            <a:r>
              <a:rPr sz="1800" spc="5" dirty="0">
                <a:solidFill>
                  <a:srgbClr val="333399"/>
                </a:solidFill>
                <a:latin typeface="Times New Roman"/>
                <a:cs typeface="Times New Roman"/>
              </a:rPr>
              <a:t>á</a:t>
            </a:r>
            <a:r>
              <a:rPr sz="1800" dirty="0">
                <a:solidFill>
                  <a:srgbClr val="333399"/>
                </a:solidFill>
                <a:latin typeface="Times New Roman"/>
                <a:cs typeface="Times New Roman"/>
              </a:rPr>
              <a:t>ra</a:t>
            </a:r>
            <a:r>
              <a:rPr sz="1800" spc="5" dirty="0">
                <a:solidFill>
                  <a:srgbClr val="333399"/>
                </a:solidFill>
                <a:latin typeface="Times New Roman"/>
                <a:cs typeface="Times New Roman"/>
              </a:rPr>
              <a:t>t</a:t>
            </a:r>
            <a:r>
              <a:rPr sz="1800" dirty="0">
                <a:solidFill>
                  <a:srgbClr val="333399"/>
                </a:solidFill>
                <a:latin typeface="Times New Roman"/>
                <a:cs typeface="Times New Roman"/>
              </a:rPr>
              <a:t>ok</a:t>
            </a:r>
            <a:endParaRPr sz="1800">
              <a:latin typeface="Times New Roman"/>
              <a:cs typeface="Times New Roman"/>
            </a:endParaRPr>
          </a:p>
        </p:txBody>
      </p:sp>
      <p:sp>
        <p:nvSpPr>
          <p:cNvPr id="10" name="object 10"/>
          <p:cNvSpPr/>
          <p:nvPr/>
        </p:nvSpPr>
        <p:spPr>
          <a:xfrm>
            <a:off x="5063019" y="3707891"/>
            <a:ext cx="95720" cy="21488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646646"/>
            <a:ext cx="5528682" cy="321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50038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p:cNvSpPr txBox="1">
            <a:spLocks noChangeArrowheads="1"/>
          </p:cNvSpPr>
          <p:nvPr/>
        </p:nvSpPr>
        <p:spPr bwMode="auto">
          <a:xfrm>
            <a:off x="2497138" y="150813"/>
            <a:ext cx="426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2400" b="1"/>
              <a:t>A látószerv (organum visus)</a:t>
            </a:r>
          </a:p>
        </p:txBody>
      </p:sp>
      <p:sp>
        <p:nvSpPr>
          <p:cNvPr id="68613" name="Text Box 5"/>
          <p:cNvSpPr txBox="1">
            <a:spLocks noChangeArrowheads="1"/>
          </p:cNvSpPr>
          <p:nvPr/>
        </p:nvSpPr>
        <p:spPr bwMode="auto">
          <a:xfrm>
            <a:off x="179388" y="3573463"/>
            <a:ext cx="40382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t>sárgafolt </a:t>
            </a:r>
            <a:r>
              <a:rPr lang="hu-HU" altLang="hu-HU" sz="1400" dirty="0"/>
              <a:t>(</a:t>
            </a:r>
            <a:r>
              <a:rPr lang="hu-HU" altLang="hu-HU" sz="1400" dirty="0" err="1"/>
              <a:t>macula</a:t>
            </a:r>
            <a:r>
              <a:rPr lang="hu-HU" altLang="hu-HU" sz="1400" dirty="0"/>
              <a:t> </a:t>
            </a:r>
            <a:r>
              <a:rPr lang="hu-HU" altLang="hu-HU" sz="1400" dirty="0" err="1"/>
              <a:t>lutea</a:t>
            </a:r>
            <a:r>
              <a:rPr lang="hu-HU" altLang="hu-HU" sz="1400" dirty="0"/>
              <a:t>)</a:t>
            </a:r>
            <a:r>
              <a:rPr lang="hu-HU" altLang="hu-HU" sz="1800" b="1" dirty="0"/>
              <a:t> </a:t>
            </a:r>
            <a:r>
              <a:rPr lang="hu-HU" altLang="hu-HU" sz="1800" dirty="0"/>
              <a:t>:</a:t>
            </a:r>
          </a:p>
          <a:p>
            <a:pPr eaLnBrk="1" hangingPunct="1">
              <a:spcBef>
                <a:spcPct val="0"/>
              </a:spcBef>
              <a:buFontTx/>
              <a:buNone/>
            </a:pPr>
            <a:r>
              <a:rPr lang="hu-HU" altLang="hu-HU" sz="1800" dirty="0"/>
              <a:t>- vakfolttól 4 mm-re </a:t>
            </a:r>
            <a:r>
              <a:rPr lang="hu-HU" altLang="hu-HU" sz="1800" dirty="0" err="1"/>
              <a:t>lateral</a:t>
            </a:r>
            <a:r>
              <a:rPr lang="hu-HU" altLang="hu-HU" sz="1800" dirty="0"/>
              <a:t> felé</a:t>
            </a:r>
          </a:p>
          <a:p>
            <a:pPr eaLnBrk="1" hangingPunct="1">
              <a:spcBef>
                <a:spcPct val="0"/>
              </a:spcBef>
              <a:buFontTx/>
              <a:buNone/>
            </a:pPr>
            <a:r>
              <a:rPr lang="hu-HU" altLang="hu-HU" sz="1800" dirty="0"/>
              <a:t>- retina sárgás színű (</a:t>
            </a:r>
            <a:r>
              <a:rPr lang="hu-HU" altLang="hu-HU" sz="1800" dirty="0" err="1"/>
              <a:t>xantophyl</a:t>
            </a:r>
            <a:r>
              <a:rPr lang="hu-HU" altLang="hu-HU" sz="1800" dirty="0"/>
              <a:t>)</a:t>
            </a:r>
          </a:p>
          <a:p>
            <a:pPr marL="285750" indent="-285750" eaLnBrk="1" hangingPunct="1">
              <a:spcBef>
                <a:spcPct val="0"/>
              </a:spcBef>
              <a:buFontTx/>
              <a:buChar char="-"/>
            </a:pPr>
            <a:r>
              <a:rPr lang="hu-HU" altLang="hu-HU" sz="1800" dirty="0" smtClean="0"/>
              <a:t>középső </a:t>
            </a:r>
            <a:r>
              <a:rPr lang="hu-HU" altLang="hu-HU" sz="1800" dirty="0"/>
              <a:t>része bemélyed – </a:t>
            </a:r>
            <a:endParaRPr lang="hu-HU" altLang="hu-HU" sz="1800" dirty="0" smtClean="0"/>
          </a:p>
          <a:p>
            <a:pPr eaLnBrk="1" hangingPunct="1">
              <a:spcBef>
                <a:spcPct val="0"/>
              </a:spcBef>
              <a:buNone/>
            </a:pPr>
            <a:r>
              <a:rPr lang="hu-HU" altLang="hu-HU" sz="1800" dirty="0" smtClean="0"/>
              <a:t>retina </a:t>
            </a:r>
            <a:r>
              <a:rPr lang="hu-HU" altLang="hu-HU" sz="1800" dirty="0"/>
              <a:t>elvékonyodik = </a:t>
            </a:r>
            <a:r>
              <a:rPr lang="hu-HU" altLang="hu-HU" sz="1800" b="1" dirty="0" err="1"/>
              <a:t>fovea</a:t>
            </a:r>
            <a:r>
              <a:rPr lang="hu-HU" altLang="hu-HU" sz="1800" b="1" dirty="0"/>
              <a:t> </a:t>
            </a:r>
            <a:r>
              <a:rPr lang="hu-HU" altLang="hu-HU" sz="1800" b="1" dirty="0" err="1"/>
              <a:t>centralis</a:t>
            </a:r>
            <a:endParaRPr lang="hu-HU" altLang="hu-HU" sz="1800" b="1" dirty="0"/>
          </a:p>
        </p:txBody>
      </p:sp>
    </p:spTree>
    <p:extLst>
      <p:ext uri="{BB962C8B-B14F-4D97-AF65-F5344CB8AC3E}">
        <p14:creationId xmlns:p14="http://schemas.microsoft.com/office/powerpoint/2010/main" val="918373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4611" y="188976"/>
            <a:ext cx="8364592" cy="5452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8739" y="5687974"/>
            <a:ext cx="8870950"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Utriculus, sacculus. </a:t>
            </a:r>
            <a:r>
              <a:rPr sz="1800" dirty="0">
                <a:latin typeface="Times New Roman"/>
                <a:cs typeface="Times New Roman"/>
              </a:rPr>
              <a:t>Perilympha: liquor cerebrospinalisnak megfelelő folyadék, az extracelluláris  tér </a:t>
            </a:r>
            <a:r>
              <a:rPr sz="1800" spc="-5" dirty="0">
                <a:latin typeface="Times New Roman"/>
                <a:cs typeface="Times New Roman"/>
              </a:rPr>
              <a:t>összetételéhez </a:t>
            </a:r>
            <a:r>
              <a:rPr sz="1800" dirty="0">
                <a:latin typeface="Times New Roman"/>
                <a:cs typeface="Times New Roman"/>
              </a:rPr>
              <a:t>hasonló </a:t>
            </a:r>
            <a:r>
              <a:rPr sz="1800" spc="-5" dirty="0">
                <a:latin typeface="Times New Roman"/>
                <a:cs typeface="Times New Roman"/>
              </a:rPr>
              <a:t>magas Na+ </a:t>
            </a:r>
            <a:r>
              <a:rPr sz="1800" dirty="0">
                <a:latin typeface="Times New Roman"/>
                <a:cs typeface="Times New Roman"/>
              </a:rPr>
              <a:t>és </a:t>
            </a:r>
            <a:r>
              <a:rPr sz="1800" spc="-5" dirty="0">
                <a:latin typeface="Times New Roman"/>
                <a:cs typeface="Times New Roman"/>
              </a:rPr>
              <a:t>alacsony K+ </a:t>
            </a:r>
            <a:r>
              <a:rPr sz="1800" dirty="0">
                <a:latin typeface="Times New Roman"/>
                <a:cs typeface="Times New Roman"/>
              </a:rPr>
              <a:t>szintet </a:t>
            </a:r>
            <a:r>
              <a:rPr sz="1800" spc="-5" dirty="0">
                <a:latin typeface="Times New Roman"/>
                <a:cs typeface="Times New Roman"/>
              </a:rPr>
              <a:t>mutat. </a:t>
            </a:r>
            <a:r>
              <a:rPr sz="1800" dirty="0">
                <a:latin typeface="Times New Roman"/>
                <a:cs typeface="Times New Roman"/>
              </a:rPr>
              <a:t>Endolympha: az  intracelluláris tér </a:t>
            </a:r>
            <a:r>
              <a:rPr sz="1800" spc="-5" dirty="0">
                <a:latin typeface="Times New Roman"/>
                <a:cs typeface="Times New Roman"/>
              </a:rPr>
              <a:t>összetételéhez </a:t>
            </a:r>
            <a:r>
              <a:rPr sz="1800" dirty="0">
                <a:latin typeface="Times New Roman"/>
                <a:cs typeface="Times New Roman"/>
              </a:rPr>
              <a:t>hasonló folyadék </a:t>
            </a:r>
            <a:r>
              <a:rPr sz="1800" spc="-5" dirty="0">
                <a:latin typeface="Times New Roman"/>
                <a:cs typeface="Times New Roman"/>
              </a:rPr>
              <a:t>magas K+ </a:t>
            </a:r>
            <a:r>
              <a:rPr sz="1800" dirty="0">
                <a:latin typeface="Times New Roman"/>
                <a:cs typeface="Times New Roman"/>
              </a:rPr>
              <a:t>és </a:t>
            </a:r>
            <a:r>
              <a:rPr sz="1800" spc="-5" dirty="0">
                <a:latin typeface="Times New Roman"/>
                <a:cs typeface="Times New Roman"/>
              </a:rPr>
              <a:t>alacsony Na+</a:t>
            </a:r>
            <a:r>
              <a:rPr sz="1800" spc="-90" dirty="0">
                <a:latin typeface="Times New Roman"/>
                <a:cs typeface="Times New Roman"/>
              </a:rPr>
              <a:t> </a:t>
            </a:r>
            <a:r>
              <a:rPr sz="1800" spc="-5" dirty="0">
                <a:latin typeface="Times New Roman"/>
                <a:cs typeface="Times New Roman"/>
              </a:rPr>
              <a:t>szinttel.</a:t>
            </a:r>
            <a:endParaRPr sz="1800">
              <a:latin typeface="Times New Roman"/>
              <a:cs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4611" y="691895"/>
            <a:ext cx="8421624" cy="54528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76600" y="3500628"/>
            <a:ext cx="502920" cy="504825"/>
          </a:xfrm>
          <a:custGeom>
            <a:avLst/>
            <a:gdLst/>
            <a:ahLst/>
            <a:cxnLst/>
            <a:rect l="l" t="t" r="r" b="b"/>
            <a:pathLst>
              <a:path w="502920" h="504825">
                <a:moveTo>
                  <a:pt x="251460" y="0"/>
                </a:moveTo>
                <a:lnTo>
                  <a:pt x="206243" y="4062"/>
                </a:lnTo>
                <a:lnTo>
                  <a:pt x="163693" y="15777"/>
                </a:lnTo>
                <a:lnTo>
                  <a:pt x="124516" y="34431"/>
                </a:lnTo>
                <a:lnTo>
                  <a:pt x="89422" y="59312"/>
                </a:lnTo>
                <a:lnTo>
                  <a:pt x="59120" y="89710"/>
                </a:lnTo>
                <a:lnTo>
                  <a:pt x="34318" y="124911"/>
                </a:lnTo>
                <a:lnTo>
                  <a:pt x="15725" y="164205"/>
                </a:lnTo>
                <a:lnTo>
                  <a:pt x="4049" y="206879"/>
                </a:lnTo>
                <a:lnTo>
                  <a:pt x="0" y="252222"/>
                </a:lnTo>
                <a:lnTo>
                  <a:pt x="4049" y="297564"/>
                </a:lnTo>
                <a:lnTo>
                  <a:pt x="15725" y="340238"/>
                </a:lnTo>
                <a:lnTo>
                  <a:pt x="34318" y="379532"/>
                </a:lnTo>
                <a:lnTo>
                  <a:pt x="59120" y="414733"/>
                </a:lnTo>
                <a:lnTo>
                  <a:pt x="89422" y="445131"/>
                </a:lnTo>
                <a:lnTo>
                  <a:pt x="124516" y="470012"/>
                </a:lnTo>
                <a:lnTo>
                  <a:pt x="163693" y="488666"/>
                </a:lnTo>
                <a:lnTo>
                  <a:pt x="206243" y="500381"/>
                </a:lnTo>
                <a:lnTo>
                  <a:pt x="251460" y="504444"/>
                </a:lnTo>
                <a:lnTo>
                  <a:pt x="296676" y="500381"/>
                </a:lnTo>
                <a:lnTo>
                  <a:pt x="339226" y="488666"/>
                </a:lnTo>
                <a:lnTo>
                  <a:pt x="378403" y="470012"/>
                </a:lnTo>
                <a:lnTo>
                  <a:pt x="413497" y="445131"/>
                </a:lnTo>
                <a:lnTo>
                  <a:pt x="443799" y="414733"/>
                </a:lnTo>
                <a:lnTo>
                  <a:pt x="468601" y="379532"/>
                </a:lnTo>
                <a:lnTo>
                  <a:pt x="487194" y="340238"/>
                </a:lnTo>
                <a:lnTo>
                  <a:pt x="498870" y="297564"/>
                </a:lnTo>
                <a:lnTo>
                  <a:pt x="502920" y="252222"/>
                </a:lnTo>
                <a:lnTo>
                  <a:pt x="498870" y="206879"/>
                </a:lnTo>
                <a:lnTo>
                  <a:pt x="487194" y="164205"/>
                </a:lnTo>
                <a:lnTo>
                  <a:pt x="468601" y="124911"/>
                </a:lnTo>
                <a:lnTo>
                  <a:pt x="443799" y="89710"/>
                </a:lnTo>
                <a:lnTo>
                  <a:pt x="413497" y="59312"/>
                </a:lnTo>
                <a:lnTo>
                  <a:pt x="378403" y="34431"/>
                </a:lnTo>
                <a:lnTo>
                  <a:pt x="339226" y="15777"/>
                </a:lnTo>
                <a:lnTo>
                  <a:pt x="296676" y="4062"/>
                </a:lnTo>
                <a:lnTo>
                  <a:pt x="251460" y="0"/>
                </a:lnTo>
                <a:close/>
              </a:path>
            </a:pathLst>
          </a:custGeom>
          <a:solidFill>
            <a:srgbClr val="FF3300"/>
          </a:solidFill>
        </p:spPr>
        <p:txBody>
          <a:bodyPr wrap="square" lIns="0" tIns="0" rIns="0" bIns="0" rtlCol="0"/>
          <a:lstStyle/>
          <a:p>
            <a:endParaRPr/>
          </a:p>
        </p:txBody>
      </p:sp>
      <p:sp>
        <p:nvSpPr>
          <p:cNvPr id="4" name="object 4"/>
          <p:cNvSpPr/>
          <p:nvPr/>
        </p:nvSpPr>
        <p:spPr>
          <a:xfrm>
            <a:off x="3276600" y="3500628"/>
            <a:ext cx="502920" cy="504825"/>
          </a:xfrm>
          <a:custGeom>
            <a:avLst/>
            <a:gdLst/>
            <a:ahLst/>
            <a:cxnLst/>
            <a:rect l="l" t="t" r="r" b="b"/>
            <a:pathLst>
              <a:path w="502920" h="504825">
                <a:moveTo>
                  <a:pt x="0" y="252222"/>
                </a:moveTo>
                <a:lnTo>
                  <a:pt x="4049" y="206879"/>
                </a:lnTo>
                <a:lnTo>
                  <a:pt x="15725" y="164205"/>
                </a:lnTo>
                <a:lnTo>
                  <a:pt x="34318" y="124911"/>
                </a:lnTo>
                <a:lnTo>
                  <a:pt x="59120" y="89710"/>
                </a:lnTo>
                <a:lnTo>
                  <a:pt x="89422" y="59312"/>
                </a:lnTo>
                <a:lnTo>
                  <a:pt x="124516" y="34431"/>
                </a:lnTo>
                <a:lnTo>
                  <a:pt x="163693" y="15777"/>
                </a:lnTo>
                <a:lnTo>
                  <a:pt x="206243" y="4062"/>
                </a:lnTo>
                <a:lnTo>
                  <a:pt x="251460" y="0"/>
                </a:lnTo>
                <a:lnTo>
                  <a:pt x="296676" y="4062"/>
                </a:lnTo>
                <a:lnTo>
                  <a:pt x="339226" y="15777"/>
                </a:lnTo>
                <a:lnTo>
                  <a:pt x="378403" y="34431"/>
                </a:lnTo>
                <a:lnTo>
                  <a:pt x="413497" y="59312"/>
                </a:lnTo>
                <a:lnTo>
                  <a:pt x="443799" y="89710"/>
                </a:lnTo>
                <a:lnTo>
                  <a:pt x="468601" y="124911"/>
                </a:lnTo>
                <a:lnTo>
                  <a:pt x="487194" y="164205"/>
                </a:lnTo>
                <a:lnTo>
                  <a:pt x="498870" y="206879"/>
                </a:lnTo>
                <a:lnTo>
                  <a:pt x="502920" y="252222"/>
                </a:lnTo>
                <a:lnTo>
                  <a:pt x="498870" y="297564"/>
                </a:lnTo>
                <a:lnTo>
                  <a:pt x="487194" y="340238"/>
                </a:lnTo>
                <a:lnTo>
                  <a:pt x="468601" y="379532"/>
                </a:lnTo>
                <a:lnTo>
                  <a:pt x="443799" y="414733"/>
                </a:lnTo>
                <a:lnTo>
                  <a:pt x="413497" y="445131"/>
                </a:lnTo>
                <a:lnTo>
                  <a:pt x="378403" y="470012"/>
                </a:lnTo>
                <a:lnTo>
                  <a:pt x="339226" y="488666"/>
                </a:lnTo>
                <a:lnTo>
                  <a:pt x="296676" y="500381"/>
                </a:lnTo>
                <a:lnTo>
                  <a:pt x="251460" y="504444"/>
                </a:lnTo>
                <a:lnTo>
                  <a:pt x="206243" y="500381"/>
                </a:lnTo>
                <a:lnTo>
                  <a:pt x="163693" y="488666"/>
                </a:lnTo>
                <a:lnTo>
                  <a:pt x="124516" y="470012"/>
                </a:lnTo>
                <a:lnTo>
                  <a:pt x="89422" y="445131"/>
                </a:lnTo>
                <a:lnTo>
                  <a:pt x="59120" y="414733"/>
                </a:lnTo>
                <a:lnTo>
                  <a:pt x="34318" y="379532"/>
                </a:lnTo>
                <a:lnTo>
                  <a:pt x="15725" y="340238"/>
                </a:lnTo>
                <a:lnTo>
                  <a:pt x="4049" y="297564"/>
                </a:lnTo>
                <a:lnTo>
                  <a:pt x="0" y="252222"/>
                </a:lnTo>
                <a:close/>
              </a:path>
            </a:pathLst>
          </a:custGeom>
          <a:ln w="9143">
            <a:solidFill>
              <a:srgbClr val="000000"/>
            </a:solidFill>
          </a:ln>
        </p:spPr>
        <p:txBody>
          <a:bodyPr wrap="square" lIns="0" tIns="0" rIns="0" bIns="0" rtlCol="0"/>
          <a:lstStyle/>
          <a:p>
            <a:endParaRPr/>
          </a:p>
        </p:txBody>
      </p:sp>
      <p:sp>
        <p:nvSpPr>
          <p:cNvPr id="5" name="object 5"/>
          <p:cNvSpPr/>
          <p:nvPr/>
        </p:nvSpPr>
        <p:spPr>
          <a:xfrm>
            <a:off x="4106056" y="3120436"/>
            <a:ext cx="716280" cy="1191895"/>
          </a:xfrm>
          <a:custGeom>
            <a:avLst/>
            <a:gdLst/>
            <a:ahLst/>
            <a:cxnLst/>
            <a:rect l="l" t="t" r="r" b="b"/>
            <a:pathLst>
              <a:path w="716279" h="1191895">
                <a:moveTo>
                  <a:pt x="134024" y="0"/>
                </a:moveTo>
                <a:lnTo>
                  <a:pt x="82403" y="9732"/>
                </a:lnTo>
                <a:lnTo>
                  <a:pt x="41943" y="43284"/>
                </a:lnTo>
                <a:lnTo>
                  <a:pt x="15112" y="97597"/>
                </a:lnTo>
                <a:lnTo>
                  <a:pt x="1718" y="169882"/>
                </a:lnTo>
                <a:lnTo>
                  <a:pt x="0" y="211893"/>
                </a:lnTo>
                <a:lnTo>
                  <a:pt x="1567" y="257351"/>
                </a:lnTo>
                <a:lnTo>
                  <a:pt x="6397" y="305907"/>
                </a:lnTo>
                <a:lnTo>
                  <a:pt x="14465" y="357214"/>
                </a:lnTo>
                <a:lnTo>
                  <a:pt x="25747" y="410922"/>
                </a:lnTo>
                <a:lnTo>
                  <a:pt x="40219" y="466682"/>
                </a:lnTo>
                <a:lnTo>
                  <a:pt x="57856" y="524147"/>
                </a:lnTo>
                <a:lnTo>
                  <a:pt x="78635" y="582967"/>
                </a:lnTo>
                <a:lnTo>
                  <a:pt x="102531" y="642794"/>
                </a:lnTo>
                <a:lnTo>
                  <a:pt x="129520" y="703279"/>
                </a:lnTo>
                <a:lnTo>
                  <a:pt x="158889" y="762656"/>
                </a:lnTo>
                <a:lnTo>
                  <a:pt x="189725" y="819229"/>
                </a:lnTo>
                <a:lnTo>
                  <a:pt x="221775" y="872758"/>
                </a:lnTo>
                <a:lnTo>
                  <a:pt x="254785" y="923001"/>
                </a:lnTo>
                <a:lnTo>
                  <a:pt x="288502" y="969719"/>
                </a:lnTo>
                <a:lnTo>
                  <a:pt x="322673" y="1012671"/>
                </a:lnTo>
                <a:lnTo>
                  <a:pt x="357044" y="1051615"/>
                </a:lnTo>
                <a:lnTo>
                  <a:pt x="391362" y="1086311"/>
                </a:lnTo>
                <a:lnTo>
                  <a:pt x="425373" y="1116519"/>
                </a:lnTo>
                <a:lnTo>
                  <a:pt x="458824" y="1141997"/>
                </a:lnTo>
                <a:lnTo>
                  <a:pt x="491462" y="1162506"/>
                </a:lnTo>
                <a:lnTo>
                  <a:pt x="553284" y="1187649"/>
                </a:lnTo>
                <a:lnTo>
                  <a:pt x="581962" y="1191802"/>
                </a:lnTo>
                <a:lnTo>
                  <a:pt x="608812" y="1190023"/>
                </a:lnTo>
                <a:lnTo>
                  <a:pt x="655528" y="1168063"/>
                </a:lnTo>
                <a:lnTo>
                  <a:pt x="689149" y="1123783"/>
                </a:lnTo>
                <a:lnTo>
                  <a:pt x="709237" y="1060135"/>
                </a:lnTo>
                <a:lnTo>
                  <a:pt x="714267" y="1021920"/>
                </a:lnTo>
                <a:lnTo>
                  <a:pt x="715986" y="979909"/>
                </a:lnTo>
                <a:lnTo>
                  <a:pt x="714418" y="934451"/>
                </a:lnTo>
                <a:lnTo>
                  <a:pt x="709588" y="885895"/>
                </a:lnTo>
                <a:lnTo>
                  <a:pt x="701520" y="834588"/>
                </a:lnTo>
                <a:lnTo>
                  <a:pt x="690238" y="780880"/>
                </a:lnTo>
                <a:lnTo>
                  <a:pt x="675766" y="725119"/>
                </a:lnTo>
                <a:lnTo>
                  <a:pt x="658129" y="667655"/>
                </a:lnTo>
                <a:lnTo>
                  <a:pt x="637350" y="608835"/>
                </a:lnTo>
                <a:lnTo>
                  <a:pt x="613455" y="549008"/>
                </a:lnTo>
                <a:lnTo>
                  <a:pt x="586466" y="488522"/>
                </a:lnTo>
                <a:lnTo>
                  <a:pt x="557096" y="429146"/>
                </a:lnTo>
                <a:lnTo>
                  <a:pt x="526260" y="372573"/>
                </a:lnTo>
                <a:lnTo>
                  <a:pt x="494210" y="319044"/>
                </a:lnTo>
                <a:lnTo>
                  <a:pt x="461200" y="268800"/>
                </a:lnTo>
                <a:lnTo>
                  <a:pt x="427483" y="222083"/>
                </a:lnTo>
                <a:lnTo>
                  <a:pt x="393312" y="179131"/>
                </a:lnTo>
                <a:lnTo>
                  <a:pt x="358941" y="140187"/>
                </a:lnTo>
                <a:lnTo>
                  <a:pt x="324623" y="105490"/>
                </a:lnTo>
                <a:lnTo>
                  <a:pt x="290612" y="75283"/>
                </a:lnTo>
                <a:lnTo>
                  <a:pt x="257161" y="49804"/>
                </a:lnTo>
                <a:lnTo>
                  <a:pt x="224523" y="29296"/>
                </a:lnTo>
                <a:lnTo>
                  <a:pt x="162701" y="4153"/>
                </a:lnTo>
                <a:lnTo>
                  <a:pt x="134024" y="0"/>
                </a:lnTo>
                <a:close/>
              </a:path>
            </a:pathLst>
          </a:custGeom>
          <a:solidFill>
            <a:srgbClr val="FF6600"/>
          </a:solidFill>
        </p:spPr>
        <p:txBody>
          <a:bodyPr wrap="square" lIns="0" tIns="0" rIns="0" bIns="0" rtlCol="0"/>
          <a:lstStyle/>
          <a:p>
            <a:endParaRPr/>
          </a:p>
        </p:txBody>
      </p:sp>
      <p:sp>
        <p:nvSpPr>
          <p:cNvPr id="6" name="object 6"/>
          <p:cNvSpPr/>
          <p:nvPr/>
        </p:nvSpPr>
        <p:spPr>
          <a:xfrm>
            <a:off x="4106056" y="3120436"/>
            <a:ext cx="716280" cy="1191895"/>
          </a:xfrm>
          <a:custGeom>
            <a:avLst/>
            <a:gdLst/>
            <a:ahLst/>
            <a:cxnLst/>
            <a:rect l="l" t="t" r="r" b="b"/>
            <a:pathLst>
              <a:path w="716279" h="1191895">
                <a:moveTo>
                  <a:pt x="129520" y="703279"/>
                </a:moveTo>
                <a:lnTo>
                  <a:pt x="102531" y="642794"/>
                </a:lnTo>
                <a:lnTo>
                  <a:pt x="78635" y="582967"/>
                </a:lnTo>
                <a:lnTo>
                  <a:pt x="57856" y="524147"/>
                </a:lnTo>
                <a:lnTo>
                  <a:pt x="40219" y="466682"/>
                </a:lnTo>
                <a:lnTo>
                  <a:pt x="25747" y="410922"/>
                </a:lnTo>
                <a:lnTo>
                  <a:pt x="14465" y="357214"/>
                </a:lnTo>
                <a:lnTo>
                  <a:pt x="6397" y="305907"/>
                </a:lnTo>
                <a:lnTo>
                  <a:pt x="1567" y="257351"/>
                </a:lnTo>
                <a:lnTo>
                  <a:pt x="0" y="211893"/>
                </a:lnTo>
                <a:lnTo>
                  <a:pt x="1718" y="169882"/>
                </a:lnTo>
                <a:lnTo>
                  <a:pt x="6748" y="131667"/>
                </a:lnTo>
                <a:lnTo>
                  <a:pt x="26836" y="68019"/>
                </a:lnTo>
                <a:lnTo>
                  <a:pt x="60457" y="23739"/>
                </a:lnTo>
                <a:lnTo>
                  <a:pt x="107173" y="1779"/>
                </a:lnTo>
                <a:lnTo>
                  <a:pt x="134024" y="0"/>
                </a:lnTo>
                <a:lnTo>
                  <a:pt x="162701" y="4153"/>
                </a:lnTo>
                <a:lnTo>
                  <a:pt x="224523" y="29296"/>
                </a:lnTo>
                <a:lnTo>
                  <a:pt x="257161" y="49804"/>
                </a:lnTo>
                <a:lnTo>
                  <a:pt x="290612" y="75283"/>
                </a:lnTo>
                <a:lnTo>
                  <a:pt x="324623" y="105490"/>
                </a:lnTo>
                <a:lnTo>
                  <a:pt x="358941" y="140187"/>
                </a:lnTo>
                <a:lnTo>
                  <a:pt x="393312" y="179131"/>
                </a:lnTo>
                <a:lnTo>
                  <a:pt x="427483" y="222083"/>
                </a:lnTo>
                <a:lnTo>
                  <a:pt x="461200" y="268800"/>
                </a:lnTo>
                <a:lnTo>
                  <a:pt x="494210" y="319044"/>
                </a:lnTo>
                <a:lnTo>
                  <a:pt x="526260" y="372573"/>
                </a:lnTo>
                <a:lnTo>
                  <a:pt x="557096" y="429146"/>
                </a:lnTo>
                <a:lnTo>
                  <a:pt x="586466" y="488522"/>
                </a:lnTo>
                <a:lnTo>
                  <a:pt x="613455" y="549008"/>
                </a:lnTo>
                <a:lnTo>
                  <a:pt x="637350" y="608835"/>
                </a:lnTo>
                <a:lnTo>
                  <a:pt x="658129" y="667655"/>
                </a:lnTo>
                <a:lnTo>
                  <a:pt x="675766" y="725119"/>
                </a:lnTo>
                <a:lnTo>
                  <a:pt x="690238" y="780880"/>
                </a:lnTo>
                <a:lnTo>
                  <a:pt x="701520" y="834588"/>
                </a:lnTo>
                <a:lnTo>
                  <a:pt x="709588" y="885895"/>
                </a:lnTo>
                <a:lnTo>
                  <a:pt x="714418" y="934451"/>
                </a:lnTo>
                <a:lnTo>
                  <a:pt x="715986" y="979909"/>
                </a:lnTo>
                <a:lnTo>
                  <a:pt x="714267" y="1021920"/>
                </a:lnTo>
                <a:lnTo>
                  <a:pt x="709237" y="1060135"/>
                </a:lnTo>
                <a:lnTo>
                  <a:pt x="689149" y="1123783"/>
                </a:lnTo>
                <a:lnTo>
                  <a:pt x="655528" y="1168063"/>
                </a:lnTo>
                <a:lnTo>
                  <a:pt x="608812" y="1190023"/>
                </a:lnTo>
                <a:lnTo>
                  <a:pt x="581962" y="1191802"/>
                </a:lnTo>
                <a:lnTo>
                  <a:pt x="553284" y="1187649"/>
                </a:lnTo>
                <a:lnTo>
                  <a:pt x="491462" y="1162506"/>
                </a:lnTo>
                <a:lnTo>
                  <a:pt x="458824" y="1141997"/>
                </a:lnTo>
                <a:lnTo>
                  <a:pt x="425373" y="1116519"/>
                </a:lnTo>
                <a:lnTo>
                  <a:pt x="391362" y="1086311"/>
                </a:lnTo>
                <a:lnTo>
                  <a:pt x="357044" y="1051615"/>
                </a:lnTo>
                <a:lnTo>
                  <a:pt x="322673" y="1012671"/>
                </a:lnTo>
                <a:lnTo>
                  <a:pt x="288502" y="969719"/>
                </a:lnTo>
                <a:lnTo>
                  <a:pt x="254785" y="923001"/>
                </a:lnTo>
                <a:lnTo>
                  <a:pt x="221775" y="872758"/>
                </a:lnTo>
                <a:lnTo>
                  <a:pt x="189725" y="819229"/>
                </a:lnTo>
                <a:lnTo>
                  <a:pt x="158889" y="762656"/>
                </a:lnTo>
                <a:lnTo>
                  <a:pt x="129520" y="703279"/>
                </a:lnTo>
                <a:close/>
              </a:path>
            </a:pathLst>
          </a:custGeom>
          <a:ln w="9525">
            <a:solidFill>
              <a:srgbClr val="000000"/>
            </a:solidFill>
          </a:ln>
        </p:spPr>
        <p:txBody>
          <a:bodyPr wrap="square" lIns="0" tIns="0" rIns="0" bIns="0" rtlCol="0"/>
          <a:lstStyle/>
          <a:p>
            <a:endParaRPr/>
          </a:p>
        </p:txBody>
      </p:sp>
      <p:sp>
        <p:nvSpPr>
          <p:cNvPr id="7" name="object 7"/>
          <p:cNvSpPr/>
          <p:nvPr/>
        </p:nvSpPr>
        <p:spPr>
          <a:xfrm>
            <a:off x="4285946" y="2501236"/>
            <a:ext cx="378460" cy="490855"/>
          </a:xfrm>
          <a:custGeom>
            <a:avLst/>
            <a:gdLst/>
            <a:ahLst/>
            <a:cxnLst/>
            <a:rect l="l" t="t" r="r" b="b"/>
            <a:pathLst>
              <a:path w="378460" h="490855">
                <a:moveTo>
                  <a:pt x="233660" y="0"/>
                </a:moveTo>
                <a:lnTo>
                  <a:pt x="191693" y="5085"/>
                </a:lnTo>
                <a:lnTo>
                  <a:pt x="150253" y="21844"/>
                </a:lnTo>
                <a:lnTo>
                  <a:pt x="110869" y="49218"/>
                </a:lnTo>
                <a:lnTo>
                  <a:pt x="75074" y="86148"/>
                </a:lnTo>
                <a:lnTo>
                  <a:pt x="44397" y="131572"/>
                </a:lnTo>
                <a:lnTo>
                  <a:pt x="20369" y="184432"/>
                </a:lnTo>
                <a:lnTo>
                  <a:pt x="5264" y="240506"/>
                </a:lnTo>
                <a:lnTo>
                  <a:pt x="0" y="295079"/>
                </a:lnTo>
                <a:lnTo>
                  <a:pt x="4077" y="346358"/>
                </a:lnTo>
                <a:lnTo>
                  <a:pt x="16997" y="392548"/>
                </a:lnTo>
                <a:lnTo>
                  <a:pt x="38258" y="431853"/>
                </a:lnTo>
                <a:lnTo>
                  <a:pt x="67362" y="462478"/>
                </a:lnTo>
                <a:lnTo>
                  <a:pt x="103808" y="482628"/>
                </a:lnTo>
                <a:lnTo>
                  <a:pt x="144771" y="490277"/>
                </a:lnTo>
                <a:lnTo>
                  <a:pt x="186738" y="485192"/>
                </a:lnTo>
                <a:lnTo>
                  <a:pt x="228179" y="468433"/>
                </a:lnTo>
                <a:lnTo>
                  <a:pt x="267562" y="441058"/>
                </a:lnTo>
                <a:lnTo>
                  <a:pt x="303357" y="404129"/>
                </a:lnTo>
                <a:lnTo>
                  <a:pt x="334034" y="358705"/>
                </a:lnTo>
                <a:lnTo>
                  <a:pt x="358062" y="305844"/>
                </a:lnTo>
                <a:lnTo>
                  <a:pt x="373168" y="249771"/>
                </a:lnTo>
                <a:lnTo>
                  <a:pt x="378432" y="195197"/>
                </a:lnTo>
                <a:lnTo>
                  <a:pt x="374354" y="143918"/>
                </a:lnTo>
                <a:lnTo>
                  <a:pt x="361434" y="97729"/>
                </a:lnTo>
                <a:lnTo>
                  <a:pt x="340173" y="58424"/>
                </a:lnTo>
                <a:lnTo>
                  <a:pt x="311069" y="27799"/>
                </a:lnTo>
                <a:lnTo>
                  <a:pt x="274623" y="7648"/>
                </a:lnTo>
                <a:lnTo>
                  <a:pt x="233660" y="0"/>
                </a:lnTo>
                <a:close/>
              </a:path>
            </a:pathLst>
          </a:custGeom>
          <a:solidFill>
            <a:srgbClr val="BADFE2"/>
          </a:solidFill>
        </p:spPr>
        <p:txBody>
          <a:bodyPr wrap="square" lIns="0" tIns="0" rIns="0" bIns="0" rtlCol="0"/>
          <a:lstStyle/>
          <a:p>
            <a:endParaRPr/>
          </a:p>
        </p:txBody>
      </p:sp>
      <p:sp>
        <p:nvSpPr>
          <p:cNvPr id="8" name="object 8"/>
          <p:cNvSpPr/>
          <p:nvPr/>
        </p:nvSpPr>
        <p:spPr>
          <a:xfrm>
            <a:off x="4285946" y="2501236"/>
            <a:ext cx="378460" cy="490855"/>
          </a:xfrm>
          <a:custGeom>
            <a:avLst/>
            <a:gdLst/>
            <a:ahLst/>
            <a:cxnLst/>
            <a:rect l="l" t="t" r="r" b="b"/>
            <a:pathLst>
              <a:path w="378460" h="490855">
                <a:moveTo>
                  <a:pt x="20369" y="184432"/>
                </a:moveTo>
                <a:lnTo>
                  <a:pt x="44397" y="131572"/>
                </a:lnTo>
                <a:lnTo>
                  <a:pt x="75074" y="86148"/>
                </a:lnTo>
                <a:lnTo>
                  <a:pt x="110869" y="49218"/>
                </a:lnTo>
                <a:lnTo>
                  <a:pt x="150253" y="21844"/>
                </a:lnTo>
                <a:lnTo>
                  <a:pt x="191693" y="5085"/>
                </a:lnTo>
                <a:lnTo>
                  <a:pt x="233660" y="0"/>
                </a:lnTo>
                <a:lnTo>
                  <a:pt x="274623" y="7648"/>
                </a:lnTo>
                <a:lnTo>
                  <a:pt x="311069" y="27799"/>
                </a:lnTo>
                <a:lnTo>
                  <a:pt x="340173" y="58424"/>
                </a:lnTo>
                <a:lnTo>
                  <a:pt x="361434" y="97729"/>
                </a:lnTo>
                <a:lnTo>
                  <a:pt x="374354" y="143918"/>
                </a:lnTo>
                <a:lnTo>
                  <a:pt x="378432" y="195197"/>
                </a:lnTo>
                <a:lnTo>
                  <a:pt x="373168" y="249771"/>
                </a:lnTo>
                <a:lnTo>
                  <a:pt x="358062" y="305844"/>
                </a:lnTo>
                <a:lnTo>
                  <a:pt x="334034" y="358705"/>
                </a:lnTo>
                <a:lnTo>
                  <a:pt x="303357" y="404129"/>
                </a:lnTo>
                <a:lnTo>
                  <a:pt x="267562" y="441058"/>
                </a:lnTo>
                <a:lnTo>
                  <a:pt x="228179" y="468433"/>
                </a:lnTo>
                <a:lnTo>
                  <a:pt x="186738" y="485192"/>
                </a:lnTo>
                <a:lnTo>
                  <a:pt x="144771" y="490277"/>
                </a:lnTo>
                <a:lnTo>
                  <a:pt x="103808" y="482628"/>
                </a:lnTo>
                <a:lnTo>
                  <a:pt x="67362" y="462478"/>
                </a:lnTo>
                <a:lnTo>
                  <a:pt x="38258" y="431853"/>
                </a:lnTo>
                <a:lnTo>
                  <a:pt x="16997" y="392548"/>
                </a:lnTo>
                <a:lnTo>
                  <a:pt x="4077" y="346358"/>
                </a:lnTo>
                <a:lnTo>
                  <a:pt x="0" y="295079"/>
                </a:lnTo>
                <a:lnTo>
                  <a:pt x="5264" y="240506"/>
                </a:lnTo>
                <a:lnTo>
                  <a:pt x="20369" y="184432"/>
                </a:lnTo>
                <a:close/>
              </a:path>
            </a:pathLst>
          </a:custGeom>
          <a:ln w="9524">
            <a:solidFill>
              <a:srgbClr val="000000"/>
            </a:solidFill>
          </a:ln>
        </p:spPr>
        <p:txBody>
          <a:bodyPr wrap="square" lIns="0" tIns="0" rIns="0" bIns="0" rtlCol="0"/>
          <a:lstStyle/>
          <a:p>
            <a:endParaRPr/>
          </a:p>
        </p:txBody>
      </p:sp>
      <p:sp>
        <p:nvSpPr>
          <p:cNvPr id="9" name="object 9"/>
          <p:cNvSpPr/>
          <p:nvPr/>
        </p:nvSpPr>
        <p:spPr>
          <a:xfrm>
            <a:off x="5076444" y="3717035"/>
            <a:ext cx="647700" cy="360045"/>
          </a:xfrm>
          <a:custGeom>
            <a:avLst/>
            <a:gdLst/>
            <a:ahLst/>
            <a:cxnLst/>
            <a:rect l="l" t="t" r="r" b="b"/>
            <a:pathLst>
              <a:path w="647700" h="360045">
                <a:moveTo>
                  <a:pt x="323850" y="0"/>
                </a:moveTo>
                <a:lnTo>
                  <a:pt x="265648" y="2897"/>
                </a:lnTo>
                <a:lnTo>
                  <a:pt x="210864" y="11251"/>
                </a:lnTo>
                <a:lnTo>
                  <a:pt x="160415" y="24553"/>
                </a:lnTo>
                <a:lnTo>
                  <a:pt x="115214" y="42295"/>
                </a:lnTo>
                <a:lnTo>
                  <a:pt x="76179" y="63970"/>
                </a:lnTo>
                <a:lnTo>
                  <a:pt x="44224" y="89069"/>
                </a:lnTo>
                <a:lnTo>
                  <a:pt x="5219" y="147508"/>
                </a:lnTo>
                <a:lnTo>
                  <a:pt x="0" y="179831"/>
                </a:lnTo>
                <a:lnTo>
                  <a:pt x="5219" y="212155"/>
                </a:lnTo>
                <a:lnTo>
                  <a:pt x="44224" y="270594"/>
                </a:lnTo>
                <a:lnTo>
                  <a:pt x="76179" y="295693"/>
                </a:lnTo>
                <a:lnTo>
                  <a:pt x="115214" y="317368"/>
                </a:lnTo>
                <a:lnTo>
                  <a:pt x="160415" y="335110"/>
                </a:lnTo>
                <a:lnTo>
                  <a:pt x="210864" y="348412"/>
                </a:lnTo>
                <a:lnTo>
                  <a:pt x="265648" y="356766"/>
                </a:lnTo>
                <a:lnTo>
                  <a:pt x="323850" y="359663"/>
                </a:lnTo>
                <a:lnTo>
                  <a:pt x="382051" y="356766"/>
                </a:lnTo>
                <a:lnTo>
                  <a:pt x="436835" y="348412"/>
                </a:lnTo>
                <a:lnTo>
                  <a:pt x="487284" y="335110"/>
                </a:lnTo>
                <a:lnTo>
                  <a:pt x="532485" y="317368"/>
                </a:lnTo>
                <a:lnTo>
                  <a:pt x="571520" y="295693"/>
                </a:lnTo>
                <a:lnTo>
                  <a:pt x="603475" y="270594"/>
                </a:lnTo>
                <a:lnTo>
                  <a:pt x="642480" y="212155"/>
                </a:lnTo>
                <a:lnTo>
                  <a:pt x="647700" y="179831"/>
                </a:lnTo>
                <a:lnTo>
                  <a:pt x="642480" y="147508"/>
                </a:lnTo>
                <a:lnTo>
                  <a:pt x="603475" y="89069"/>
                </a:lnTo>
                <a:lnTo>
                  <a:pt x="571520" y="63970"/>
                </a:lnTo>
                <a:lnTo>
                  <a:pt x="532485" y="42295"/>
                </a:lnTo>
                <a:lnTo>
                  <a:pt x="487284" y="24553"/>
                </a:lnTo>
                <a:lnTo>
                  <a:pt x="436835" y="11251"/>
                </a:lnTo>
                <a:lnTo>
                  <a:pt x="382051" y="2897"/>
                </a:lnTo>
                <a:lnTo>
                  <a:pt x="323850" y="0"/>
                </a:lnTo>
                <a:close/>
              </a:path>
            </a:pathLst>
          </a:custGeom>
          <a:solidFill>
            <a:srgbClr val="BADFE2"/>
          </a:solidFill>
        </p:spPr>
        <p:txBody>
          <a:bodyPr wrap="square" lIns="0" tIns="0" rIns="0" bIns="0" rtlCol="0"/>
          <a:lstStyle/>
          <a:p>
            <a:endParaRPr/>
          </a:p>
        </p:txBody>
      </p:sp>
      <p:sp>
        <p:nvSpPr>
          <p:cNvPr id="10" name="object 10"/>
          <p:cNvSpPr/>
          <p:nvPr/>
        </p:nvSpPr>
        <p:spPr>
          <a:xfrm>
            <a:off x="5076444" y="3717035"/>
            <a:ext cx="647700" cy="360045"/>
          </a:xfrm>
          <a:custGeom>
            <a:avLst/>
            <a:gdLst/>
            <a:ahLst/>
            <a:cxnLst/>
            <a:rect l="l" t="t" r="r" b="b"/>
            <a:pathLst>
              <a:path w="647700" h="360045">
                <a:moveTo>
                  <a:pt x="0" y="179831"/>
                </a:moveTo>
                <a:lnTo>
                  <a:pt x="20265" y="117084"/>
                </a:lnTo>
                <a:lnTo>
                  <a:pt x="76179" y="63970"/>
                </a:lnTo>
                <a:lnTo>
                  <a:pt x="115214" y="42295"/>
                </a:lnTo>
                <a:lnTo>
                  <a:pt x="160415" y="24553"/>
                </a:lnTo>
                <a:lnTo>
                  <a:pt x="210864" y="11251"/>
                </a:lnTo>
                <a:lnTo>
                  <a:pt x="265648" y="2897"/>
                </a:lnTo>
                <a:lnTo>
                  <a:pt x="323850" y="0"/>
                </a:lnTo>
                <a:lnTo>
                  <a:pt x="382051" y="2897"/>
                </a:lnTo>
                <a:lnTo>
                  <a:pt x="436835" y="11251"/>
                </a:lnTo>
                <a:lnTo>
                  <a:pt x="487284" y="24553"/>
                </a:lnTo>
                <a:lnTo>
                  <a:pt x="532485" y="42295"/>
                </a:lnTo>
                <a:lnTo>
                  <a:pt x="571520" y="63970"/>
                </a:lnTo>
                <a:lnTo>
                  <a:pt x="603475" y="89069"/>
                </a:lnTo>
                <a:lnTo>
                  <a:pt x="642480" y="147508"/>
                </a:lnTo>
                <a:lnTo>
                  <a:pt x="647700" y="179831"/>
                </a:lnTo>
                <a:lnTo>
                  <a:pt x="642480" y="212155"/>
                </a:lnTo>
                <a:lnTo>
                  <a:pt x="603475" y="270594"/>
                </a:lnTo>
                <a:lnTo>
                  <a:pt x="571520" y="295693"/>
                </a:lnTo>
                <a:lnTo>
                  <a:pt x="532485" y="317368"/>
                </a:lnTo>
                <a:lnTo>
                  <a:pt x="487284" y="335110"/>
                </a:lnTo>
                <a:lnTo>
                  <a:pt x="436835" y="348412"/>
                </a:lnTo>
                <a:lnTo>
                  <a:pt x="382051" y="356766"/>
                </a:lnTo>
                <a:lnTo>
                  <a:pt x="323850" y="359663"/>
                </a:lnTo>
                <a:lnTo>
                  <a:pt x="265648" y="356766"/>
                </a:lnTo>
                <a:lnTo>
                  <a:pt x="210864" y="348412"/>
                </a:lnTo>
                <a:lnTo>
                  <a:pt x="160415" y="335110"/>
                </a:lnTo>
                <a:lnTo>
                  <a:pt x="115214" y="317368"/>
                </a:lnTo>
                <a:lnTo>
                  <a:pt x="76179" y="295693"/>
                </a:lnTo>
                <a:lnTo>
                  <a:pt x="44224" y="270594"/>
                </a:lnTo>
                <a:lnTo>
                  <a:pt x="5219" y="212155"/>
                </a:lnTo>
                <a:lnTo>
                  <a:pt x="0" y="179831"/>
                </a:lnTo>
                <a:close/>
              </a:path>
            </a:pathLst>
          </a:custGeom>
          <a:ln w="9144">
            <a:solidFill>
              <a:srgbClr val="000000"/>
            </a:solidFill>
          </a:ln>
        </p:spPr>
        <p:txBody>
          <a:bodyPr wrap="square" lIns="0" tIns="0" rIns="0" bIns="0" rtlCol="0"/>
          <a:lstStyle/>
          <a:p>
            <a:endParaRPr/>
          </a:p>
        </p:txBody>
      </p:sp>
      <p:sp>
        <p:nvSpPr>
          <p:cNvPr id="11" name="object 11"/>
          <p:cNvSpPr/>
          <p:nvPr/>
        </p:nvSpPr>
        <p:spPr>
          <a:xfrm>
            <a:off x="4900705" y="4519075"/>
            <a:ext cx="708025" cy="556895"/>
          </a:xfrm>
          <a:custGeom>
            <a:avLst/>
            <a:gdLst/>
            <a:ahLst/>
            <a:cxnLst/>
            <a:rect l="l" t="t" r="r" b="b"/>
            <a:pathLst>
              <a:path w="708025" h="556895">
                <a:moveTo>
                  <a:pt x="176213" y="0"/>
                </a:moveTo>
                <a:lnTo>
                  <a:pt x="135232" y="2755"/>
                </a:lnTo>
                <a:lnTo>
                  <a:pt x="66154" y="24616"/>
                </a:lnTo>
                <a:lnTo>
                  <a:pt x="18893" y="68545"/>
                </a:lnTo>
                <a:lnTo>
                  <a:pt x="0" y="130294"/>
                </a:lnTo>
                <a:lnTo>
                  <a:pt x="1745" y="165212"/>
                </a:lnTo>
                <a:lnTo>
                  <a:pt x="25918" y="240096"/>
                </a:lnTo>
                <a:lnTo>
                  <a:pt x="47664" y="278846"/>
                </a:lnTo>
                <a:lnTo>
                  <a:pt x="75396" y="317658"/>
                </a:lnTo>
                <a:lnTo>
                  <a:pt x="108773" y="355922"/>
                </a:lnTo>
                <a:lnTo>
                  <a:pt x="147453" y="393032"/>
                </a:lnTo>
                <a:lnTo>
                  <a:pt x="191098" y="428379"/>
                </a:lnTo>
                <a:lnTo>
                  <a:pt x="239365" y="461356"/>
                </a:lnTo>
                <a:lnTo>
                  <a:pt x="290117" y="490362"/>
                </a:lnTo>
                <a:lnTo>
                  <a:pt x="340980" y="514175"/>
                </a:lnTo>
                <a:lnTo>
                  <a:pt x="391258" y="532757"/>
                </a:lnTo>
                <a:lnTo>
                  <a:pt x="440255" y="546065"/>
                </a:lnTo>
                <a:lnTo>
                  <a:pt x="487275" y="554059"/>
                </a:lnTo>
                <a:lnTo>
                  <a:pt x="531624" y="556698"/>
                </a:lnTo>
                <a:lnTo>
                  <a:pt x="572606" y="553942"/>
                </a:lnTo>
                <a:lnTo>
                  <a:pt x="641684" y="532082"/>
                </a:lnTo>
                <a:lnTo>
                  <a:pt x="688945" y="488153"/>
                </a:lnTo>
                <a:lnTo>
                  <a:pt x="707838" y="426404"/>
                </a:lnTo>
                <a:lnTo>
                  <a:pt x="706092" y="391485"/>
                </a:lnTo>
                <a:lnTo>
                  <a:pt x="681919" y="316601"/>
                </a:lnTo>
                <a:lnTo>
                  <a:pt x="660173" y="277851"/>
                </a:lnTo>
                <a:lnTo>
                  <a:pt x="632442" y="239040"/>
                </a:lnTo>
                <a:lnTo>
                  <a:pt x="599065" y="200775"/>
                </a:lnTo>
                <a:lnTo>
                  <a:pt x="560384" y="163665"/>
                </a:lnTo>
                <a:lnTo>
                  <a:pt x="516740" y="128318"/>
                </a:lnTo>
                <a:lnTo>
                  <a:pt x="468473" y="95342"/>
                </a:lnTo>
                <a:lnTo>
                  <a:pt x="417721" y="66336"/>
                </a:lnTo>
                <a:lnTo>
                  <a:pt x="366858" y="42522"/>
                </a:lnTo>
                <a:lnTo>
                  <a:pt x="316580" y="23941"/>
                </a:lnTo>
                <a:lnTo>
                  <a:pt x="267583" y="10633"/>
                </a:lnTo>
                <a:lnTo>
                  <a:pt x="220562" y="2639"/>
                </a:lnTo>
                <a:lnTo>
                  <a:pt x="176213" y="0"/>
                </a:lnTo>
                <a:close/>
              </a:path>
            </a:pathLst>
          </a:custGeom>
          <a:solidFill>
            <a:srgbClr val="BADFE2"/>
          </a:solidFill>
        </p:spPr>
        <p:txBody>
          <a:bodyPr wrap="square" lIns="0" tIns="0" rIns="0" bIns="0" rtlCol="0"/>
          <a:lstStyle/>
          <a:p>
            <a:endParaRPr/>
          </a:p>
        </p:txBody>
      </p:sp>
      <p:sp>
        <p:nvSpPr>
          <p:cNvPr id="12" name="object 12"/>
          <p:cNvSpPr/>
          <p:nvPr/>
        </p:nvSpPr>
        <p:spPr>
          <a:xfrm>
            <a:off x="4900705" y="4519075"/>
            <a:ext cx="708025" cy="556895"/>
          </a:xfrm>
          <a:custGeom>
            <a:avLst/>
            <a:gdLst/>
            <a:ahLst/>
            <a:cxnLst/>
            <a:rect l="l" t="t" r="r" b="b"/>
            <a:pathLst>
              <a:path w="708025" h="556895">
                <a:moveTo>
                  <a:pt x="18893" y="68545"/>
                </a:moveTo>
                <a:lnTo>
                  <a:pt x="66154" y="24616"/>
                </a:lnTo>
                <a:lnTo>
                  <a:pt x="135232" y="2755"/>
                </a:lnTo>
                <a:lnTo>
                  <a:pt x="176213" y="0"/>
                </a:lnTo>
                <a:lnTo>
                  <a:pt x="220562" y="2639"/>
                </a:lnTo>
                <a:lnTo>
                  <a:pt x="267583" y="10633"/>
                </a:lnTo>
                <a:lnTo>
                  <a:pt x="316580" y="23941"/>
                </a:lnTo>
                <a:lnTo>
                  <a:pt x="366858" y="42522"/>
                </a:lnTo>
                <a:lnTo>
                  <a:pt x="417721" y="66336"/>
                </a:lnTo>
                <a:lnTo>
                  <a:pt x="468473" y="95342"/>
                </a:lnTo>
                <a:lnTo>
                  <a:pt x="516740" y="128318"/>
                </a:lnTo>
                <a:lnTo>
                  <a:pt x="560384" y="163665"/>
                </a:lnTo>
                <a:lnTo>
                  <a:pt x="599065" y="200775"/>
                </a:lnTo>
                <a:lnTo>
                  <a:pt x="632442" y="239040"/>
                </a:lnTo>
                <a:lnTo>
                  <a:pt x="660173" y="277851"/>
                </a:lnTo>
                <a:lnTo>
                  <a:pt x="681919" y="316601"/>
                </a:lnTo>
                <a:lnTo>
                  <a:pt x="697339" y="354682"/>
                </a:lnTo>
                <a:lnTo>
                  <a:pt x="707838" y="426404"/>
                </a:lnTo>
                <a:lnTo>
                  <a:pt x="702236" y="458829"/>
                </a:lnTo>
                <a:lnTo>
                  <a:pt x="668389" y="512896"/>
                </a:lnTo>
                <a:lnTo>
                  <a:pt x="609524" y="545750"/>
                </a:lnTo>
                <a:lnTo>
                  <a:pt x="531624" y="556698"/>
                </a:lnTo>
                <a:lnTo>
                  <a:pt x="487275" y="554059"/>
                </a:lnTo>
                <a:lnTo>
                  <a:pt x="440255" y="546065"/>
                </a:lnTo>
                <a:lnTo>
                  <a:pt x="391258" y="532757"/>
                </a:lnTo>
                <a:lnTo>
                  <a:pt x="340980" y="514175"/>
                </a:lnTo>
                <a:lnTo>
                  <a:pt x="290117" y="490362"/>
                </a:lnTo>
                <a:lnTo>
                  <a:pt x="239365" y="461356"/>
                </a:lnTo>
                <a:lnTo>
                  <a:pt x="191098" y="428379"/>
                </a:lnTo>
                <a:lnTo>
                  <a:pt x="147453" y="393032"/>
                </a:lnTo>
                <a:lnTo>
                  <a:pt x="108773" y="355922"/>
                </a:lnTo>
                <a:lnTo>
                  <a:pt x="75396" y="317658"/>
                </a:lnTo>
                <a:lnTo>
                  <a:pt x="47664" y="278846"/>
                </a:lnTo>
                <a:lnTo>
                  <a:pt x="25918" y="240096"/>
                </a:lnTo>
                <a:lnTo>
                  <a:pt x="10498" y="202015"/>
                </a:lnTo>
                <a:lnTo>
                  <a:pt x="0" y="130294"/>
                </a:lnTo>
                <a:lnTo>
                  <a:pt x="5602" y="97869"/>
                </a:lnTo>
                <a:lnTo>
                  <a:pt x="18893" y="68545"/>
                </a:lnTo>
                <a:close/>
              </a:path>
            </a:pathLst>
          </a:custGeom>
          <a:ln w="9525">
            <a:solidFill>
              <a:srgbClr val="000000"/>
            </a:solidFill>
          </a:ln>
        </p:spPr>
        <p:txBody>
          <a:bodyPr wrap="square" lIns="0" tIns="0" rIns="0" bIns="0" rtlCol="0"/>
          <a:lstStyle/>
          <a:p>
            <a:endParaRPr/>
          </a:p>
        </p:txBody>
      </p:sp>
      <p:sp>
        <p:nvSpPr>
          <p:cNvPr id="13" name="object 13"/>
          <p:cNvSpPr txBox="1"/>
          <p:nvPr/>
        </p:nvSpPr>
        <p:spPr>
          <a:xfrm>
            <a:off x="78739" y="6408826"/>
            <a:ext cx="45440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Utriculus, sacculus: </a:t>
            </a:r>
            <a:r>
              <a:rPr sz="1800" b="1" spc="-5" dirty="0">
                <a:solidFill>
                  <a:srgbClr val="FF3300"/>
                </a:solidFill>
                <a:latin typeface="Times New Roman"/>
                <a:cs typeface="Times New Roman"/>
              </a:rPr>
              <a:t>maculák </a:t>
            </a:r>
            <a:r>
              <a:rPr sz="1800" dirty="0">
                <a:latin typeface="Times New Roman"/>
                <a:cs typeface="Times New Roman"/>
              </a:rPr>
              <a:t>(lineáris</a:t>
            </a:r>
            <a:r>
              <a:rPr sz="1800" spc="-70" dirty="0">
                <a:latin typeface="Times New Roman"/>
                <a:cs typeface="Times New Roman"/>
              </a:rPr>
              <a:t> </a:t>
            </a:r>
            <a:r>
              <a:rPr sz="1800" dirty="0">
                <a:latin typeface="Times New Roman"/>
                <a:cs typeface="Times New Roman"/>
              </a:rPr>
              <a:t>gyorsulás)</a:t>
            </a:r>
            <a:endParaRPr sz="1800">
              <a:latin typeface="Times New Roman"/>
              <a:cs typeface="Times New Roman"/>
            </a:endParaRPr>
          </a:p>
        </p:txBody>
      </p:sp>
      <p:sp>
        <p:nvSpPr>
          <p:cNvPr id="14" name="object 14"/>
          <p:cNvSpPr txBox="1"/>
          <p:nvPr/>
        </p:nvSpPr>
        <p:spPr>
          <a:xfrm>
            <a:off x="4980249" y="6408826"/>
            <a:ext cx="32435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Ampullák: </a:t>
            </a:r>
            <a:r>
              <a:rPr sz="1800" b="1" dirty="0">
                <a:solidFill>
                  <a:srgbClr val="333399"/>
                </a:solidFill>
                <a:latin typeface="Times New Roman"/>
                <a:cs typeface="Times New Roman"/>
              </a:rPr>
              <a:t>cristák</a:t>
            </a:r>
            <a:r>
              <a:rPr sz="1800" b="1" spc="-25" dirty="0">
                <a:solidFill>
                  <a:srgbClr val="333399"/>
                </a:solidFill>
                <a:latin typeface="Times New Roman"/>
                <a:cs typeface="Times New Roman"/>
              </a:rPr>
              <a:t> </a:t>
            </a:r>
            <a:r>
              <a:rPr sz="1800" dirty="0">
                <a:latin typeface="Times New Roman"/>
                <a:cs typeface="Times New Roman"/>
              </a:rPr>
              <a:t>(szöggyorsulás)</a:t>
            </a:r>
            <a:endParaRPr sz="1800">
              <a:latin typeface="Times New Roman"/>
              <a:cs typeface="Times New Roman"/>
            </a:endParaRPr>
          </a:p>
        </p:txBody>
      </p:sp>
      <p:sp>
        <p:nvSpPr>
          <p:cNvPr id="15" name="object 15"/>
          <p:cNvSpPr txBox="1">
            <a:spLocks noGrp="1"/>
          </p:cNvSpPr>
          <p:nvPr>
            <p:ph type="title"/>
          </p:nvPr>
        </p:nvSpPr>
        <p:spPr>
          <a:xfrm>
            <a:off x="386892" y="222630"/>
            <a:ext cx="2116455" cy="391160"/>
          </a:xfrm>
          <a:prstGeom prst="rect">
            <a:avLst/>
          </a:prstGeom>
        </p:spPr>
        <p:txBody>
          <a:bodyPr vert="horz" wrap="square" lIns="0" tIns="12700" rIns="0" bIns="0" rtlCol="0">
            <a:spAutoFit/>
          </a:bodyPr>
          <a:lstStyle/>
          <a:p>
            <a:pPr marL="12700">
              <a:lnSpc>
                <a:spcPct val="100000"/>
              </a:lnSpc>
              <a:spcBef>
                <a:spcPts val="100"/>
              </a:spcBef>
            </a:pPr>
            <a:r>
              <a:rPr sz="2400" b="0" dirty="0">
                <a:solidFill>
                  <a:srgbClr val="000000"/>
                </a:solidFill>
                <a:latin typeface="Times New Roman"/>
                <a:cs typeface="Times New Roman"/>
              </a:rPr>
              <a:t>A</a:t>
            </a:r>
            <a:r>
              <a:rPr sz="2400" b="0" spc="-165" dirty="0">
                <a:solidFill>
                  <a:srgbClr val="000000"/>
                </a:solidFill>
                <a:latin typeface="Times New Roman"/>
                <a:cs typeface="Times New Roman"/>
              </a:rPr>
              <a:t> </a:t>
            </a:r>
            <a:r>
              <a:rPr sz="2400" b="0" spc="-5" dirty="0">
                <a:solidFill>
                  <a:srgbClr val="000000"/>
                </a:solidFill>
                <a:latin typeface="Times New Roman"/>
                <a:cs typeface="Times New Roman"/>
              </a:rPr>
              <a:t>receptormezők</a:t>
            </a:r>
            <a:endParaRPr sz="240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2742" y="974851"/>
            <a:ext cx="7574280" cy="2207656"/>
          </a:xfrm>
          <a:prstGeom prst="rect">
            <a:avLst/>
          </a:prstGeom>
        </p:spPr>
        <p:txBody>
          <a:bodyPr vert="horz" wrap="square" lIns="0" tIns="47625" rIns="0" bIns="0" rtlCol="0">
            <a:spAutoFit/>
          </a:bodyPr>
          <a:lstStyle/>
          <a:p>
            <a:pPr marL="355600" marR="112395" indent="-342900">
              <a:lnSpc>
                <a:spcPts val="2160"/>
              </a:lnSpc>
              <a:spcBef>
                <a:spcPts val="375"/>
              </a:spcBef>
              <a:buChar char="•"/>
              <a:tabLst>
                <a:tab pos="354965" algn="l"/>
                <a:tab pos="355600" algn="l"/>
              </a:tabLst>
            </a:pPr>
            <a:r>
              <a:rPr sz="2000" dirty="0">
                <a:solidFill>
                  <a:srgbClr val="333399"/>
                </a:solidFill>
                <a:latin typeface="Times New Roman"/>
                <a:cs typeface="Times New Roman"/>
              </a:rPr>
              <a:t>A </a:t>
            </a:r>
            <a:r>
              <a:rPr sz="2000" spc="-5" dirty="0">
                <a:solidFill>
                  <a:srgbClr val="333399"/>
                </a:solidFill>
                <a:latin typeface="Times New Roman"/>
                <a:cs typeface="Times New Roman"/>
              </a:rPr>
              <a:t>test </a:t>
            </a:r>
            <a:r>
              <a:rPr sz="2000" dirty="0">
                <a:solidFill>
                  <a:srgbClr val="333399"/>
                </a:solidFill>
                <a:latin typeface="Times New Roman"/>
                <a:cs typeface="Times New Roman"/>
              </a:rPr>
              <a:t>(egész pontosan a fej!) </a:t>
            </a:r>
            <a:r>
              <a:rPr sz="2000" spc="-5" dirty="0">
                <a:solidFill>
                  <a:srgbClr val="333399"/>
                </a:solidFill>
                <a:latin typeface="Times New Roman"/>
                <a:cs typeface="Times New Roman"/>
              </a:rPr>
              <a:t>helyzetének </a:t>
            </a:r>
            <a:r>
              <a:rPr sz="2000" dirty="0">
                <a:solidFill>
                  <a:srgbClr val="333399"/>
                </a:solidFill>
                <a:latin typeface="Times New Roman"/>
                <a:cs typeface="Times New Roman"/>
              </a:rPr>
              <a:t>érzékelése, </a:t>
            </a:r>
            <a:r>
              <a:rPr sz="2000" spc="-5" dirty="0">
                <a:solidFill>
                  <a:srgbClr val="333399"/>
                </a:solidFill>
                <a:latin typeface="Times New Roman"/>
                <a:cs typeface="Times New Roman"/>
              </a:rPr>
              <a:t>ezáltal</a:t>
            </a:r>
            <a:r>
              <a:rPr sz="2000" spc="-95" dirty="0">
                <a:solidFill>
                  <a:srgbClr val="333399"/>
                </a:solidFill>
                <a:latin typeface="Times New Roman"/>
                <a:cs typeface="Times New Roman"/>
              </a:rPr>
              <a:t> </a:t>
            </a:r>
            <a:r>
              <a:rPr sz="2000" spc="-5" dirty="0">
                <a:solidFill>
                  <a:srgbClr val="333399"/>
                </a:solidFill>
                <a:latin typeface="Times New Roman"/>
                <a:cs typeface="Times New Roman"/>
              </a:rPr>
              <a:t>normális  testtartás </a:t>
            </a:r>
            <a:r>
              <a:rPr sz="2000" dirty="0">
                <a:solidFill>
                  <a:srgbClr val="333399"/>
                </a:solidFill>
                <a:latin typeface="Times New Roman"/>
                <a:cs typeface="Times New Roman"/>
              </a:rPr>
              <a:t>biztosítása, az egyensúly</a:t>
            </a:r>
            <a:r>
              <a:rPr sz="2000" spc="-114" dirty="0">
                <a:solidFill>
                  <a:srgbClr val="333399"/>
                </a:solidFill>
                <a:latin typeface="Times New Roman"/>
                <a:cs typeface="Times New Roman"/>
              </a:rPr>
              <a:t> </a:t>
            </a:r>
            <a:r>
              <a:rPr sz="2000" spc="-5" dirty="0">
                <a:solidFill>
                  <a:srgbClr val="333399"/>
                </a:solidFill>
                <a:latin typeface="Times New Roman"/>
                <a:cs typeface="Times New Roman"/>
              </a:rPr>
              <a:t>megőrzése.</a:t>
            </a:r>
            <a:endParaRPr sz="2000" dirty="0">
              <a:latin typeface="Times New Roman"/>
              <a:cs typeface="Times New Roman"/>
            </a:endParaRPr>
          </a:p>
          <a:p>
            <a:pPr marL="355600" indent="-342900">
              <a:lnSpc>
                <a:spcPct val="100000"/>
              </a:lnSpc>
              <a:spcBef>
                <a:spcPts val="209"/>
              </a:spcBef>
              <a:buChar char="•"/>
              <a:tabLst>
                <a:tab pos="354965" algn="l"/>
                <a:tab pos="355600" algn="l"/>
              </a:tabLst>
            </a:pPr>
            <a:r>
              <a:rPr sz="2000" dirty="0">
                <a:solidFill>
                  <a:srgbClr val="333399"/>
                </a:solidFill>
                <a:latin typeface="Times New Roman"/>
                <a:cs typeface="Times New Roman"/>
              </a:rPr>
              <a:t>A </a:t>
            </a:r>
            <a:r>
              <a:rPr sz="2000" spc="-5" dirty="0">
                <a:solidFill>
                  <a:srgbClr val="333399"/>
                </a:solidFill>
                <a:latin typeface="Times New Roman"/>
                <a:cs typeface="Times New Roman"/>
              </a:rPr>
              <a:t>szemmozgások </a:t>
            </a:r>
            <a:r>
              <a:rPr sz="2000" dirty="0">
                <a:solidFill>
                  <a:srgbClr val="333399"/>
                </a:solidFill>
                <a:latin typeface="Times New Roman"/>
                <a:cs typeface="Times New Roman"/>
              </a:rPr>
              <a:t>koordinálása,</a:t>
            </a:r>
            <a:r>
              <a:rPr sz="2000" spc="-45" dirty="0">
                <a:solidFill>
                  <a:srgbClr val="333399"/>
                </a:solidFill>
                <a:latin typeface="Times New Roman"/>
                <a:cs typeface="Times New Roman"/>
              </a:rPr>
              <a:t> </a:t>
            </a:r>
            <a:r>
              <a:rPr sz="2000" spc="-5" dirty="0">
                <a:solidFill>
                  <a:srgbClr val="333399"/>
                </a:solidFill>
                <a:latin typeface="Times New Roman"/>
                <a:cs typeface="Times New Roman"/>
              </a:rPr>
              <a:t>tekintetfixálás.</a:t>
            </a:r>
            <a:endParaRPr sz="2000" dirty="0">
              <a:latin typeface="Times New Roman"/>
              <a:cs typeface="Times New Roman"/>
            </a:endParaRPr>
          </a:p>
          <a:p>
            <a:pPr>
              <a:lnSpc>
                <a:spcPct val="100000"/>
              </a:lnSpc>
              <a:spcBef>
                <a:spcPts val="45"/>
              </a:spcBef>
              <a:buClr>
                <a:srgbClr val="333399"/>
              </a:buClr>
              <a:buFont typeface="Times New Roman"/>
              <a:buChar char="•"/>
            </a:pPr>
            <a:endParaRPr sz="2700" dirty="0">
              <a:latin typeface="Times New Roman"/>
              <a:cs typeface="Times New Roman"/>
            </a:endParaRPr>
          </a:p>
          <a:p>
            <a:pPr marL="355600" marR="5080" indent="-342900">
              <a:lnSpc>
                <a:spcPts val="2160"/>
              </a:lnSpc>
              <a:buFont typeface="Times New Roman"/>
              <a:buChar char="•"/>
              <a:tabLst>
                <a:tab pos="354965" algn="l"/>
                <a:tab pos="355600" algn="l"/>
              </a:tabLst>
            </a:pPr>
            <a:r>
              <a:rPr sz="2000" b="1" dirty="0">
                <a:solidFill>
                  <a:srgbClr val="333399"/>
                </a:solidFill>
                <a:latin typeface="Times New Roman"/>
                <a:cs typeface="Times New Roman"/>
              </a:rPr>
              <a:t>A vestibuláris rendszer károsodása </a:t>
            </a:r>
            <a:r>
              <a:rPr sz="2000" b="1" spc="-5" dirty="0">
                <a:solidFill>
                  <a:srgbClr val="333399"/>
                </a:solidFill>
                <a:latin typeface="Times New Roman"/>
                <a:cs typeface="Times New Roman"/>
              </a:rPr>
              <a:t>szédülést </a:t>
            </a:r>
            <a:r>
              <a:rPr sz="2000" b="1" dirty="0">
                <a:solidFill>
                  <a:srgbClr val="333399"/>
                </a:solidFill>
                <a:latin typeface="Times New Roman"/>
                <a:cs typeface="Times New Roman"/>
              </a:rPr>
              <a:t>és </a:t>
            </a:r>
            <a:r>
              <a:rPr sz="2000" b="1" spc="-5" dirty="0">
                <a:solidFill>
                  <a:srgbClr val="333399"/>
                </a:solidFill>
                <a:latin typeface="Times New Roman"/>
                <a:cs typeface="Times New Roman"/>
              </a:rPr>
              <a:t>szemmozgászavart  </a:t>
            </a:r>
            <a:r>
              <a:rPr sz="2000" b="1" spc="-5" dirty="0" err="1">
                <a:solidFill>
                  <a:srgbClr val="333399"/>
                </a:solidFill>
                <a:latin typeface="Times New Roman"/>
                <a:cs typeface="Times New Roman"/>
              </a:rPr>
              <a:t>eredményez</a:t>
            </a:r>
            <a:r>
              <a:rPr sz="2000" b="1" spc="-5" dirty="0" smtClean="0">
                <a:solidFill>
                  <a:srgbClr val="333399"/>
                </a:solidFill>
                <a:latin typeface="Times New Roman"/>
                <a:cs typeface="Times New Roman"/>
              </a:rPr>
              <a:t>.</a:t>
            </a:r>
            <a:endParaRPr lang="hu-HU" sz="2000" b="1" spc="-5" dirty="0" smtClean="0">
              <a:solidFill>
                <a:srgbClr val="333399"/>
              </a:solidFill>
              <a:latin typeface="Times New Roman"/>
              <a:cs typeface="Times New Roman"/>
            </a:endParaRPr>
          </a:p>
          <a:p>
            <a:pPr marL="355600" marR="5080" indent="-342900">
              <a:lnSpc>
                <a:spcPts val="2160"/>
              </a:lnSpc>
              <a:buFont typeface="Times New Roman"/>
              <a:buChar char="•"/>
              <a:tabLst>
                <a:tab pos="354965" algn="l"/>
                <a:tab pos="355600" algn="l"/>
              </a:tabLst>
            </a:pPr>
            <a:r>
              <a:rPr lang="hu-HU" sz="2000" b="1" spc="-5" dirty="0" err="1" smtClean="0">
                <a:solidFill>
                  <a:srgbClr val="333399"/>
                </a:solidFill>
                <a:latin typeface="Times New Roman"/>
                <a:cs typeface="Times New Roman"/>
              </a:rPr>
              <a:t>Menier</a:t>
            </a:r>
            <a:r>
              <a:rPr lang="hu-HU" sz="2000" b="1" spc="-5" dirty="0" smtClean="0">
                <a:solidFill>
                  <a:srgbClr val="333399"/>
                </a:solidFill>
                <a:latin typeface="Times New Roman"/>
                <a:cs typeface="Times New Roman"/>
              </a:rPr>
              <a:t> szindróma</a:t>
            </a:r>
            <a:endParaRPr sz="2000" dirty="0">
              <a:latin typeface="Times New Roman"/>
              <a:cs typeface="Times New Roman"/>
            </a:endParaRPr>
          </a:p>
        </p:txBody>
      </p:sp>
      <p:sp>
        <p:nvSpPr>
          <p:cNvPr id="3" name="object 3"/>
          <p:cNvSpPr/>
          <p:nvPr/>
        </p:nvSpPr>
        <p:spPr>
          <a:xfrm>
            <a:off x="6519696" y="4149852"/>
            <a:ext cx="2286731" cy="2447165"/>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864357" y="102870"/>
            <a:ext cx="3416935" cy="574040"/>
          </a:xfrm>
          <a:prstGeom prst="rect">
            <a:avLst/>
          </a:prstGeom>
        </p:spPr>
        <p:txBody>
          <a:bodyPr vert="horz" wrap="square" lIns="0" tIns="12700" rIns="0" bIns="0" rtlCol="0">
            <a:spAutoFit/>
          </a:bodyPr>
          <a:lstStyle/>
          <a:p>
            <a:pPr marL="12700">
              <a:lnSpc>
                <a:spcPct val="100000"/>
              </a:lnSpc>
              <a:spcBef>
                <a:spcPts val="100"/>
              </a:spcBef>
            </a:pPr>
            <a:r>
              <a:rPr spc="-5" dirty="0"/>
              <a:t>Az</a:t>
            </a:r>
            <a:r>
              <a:rPr spc="-90" dirty="0"/>
              <a:t> </a:t>
            </a:r>
            <a:r>
              <a:rPr dirty="0"/>
              <a:t>egyensúlyozás</a:t>
            </a:r>
          </a:p>
        </p:txBody>
      </p:sp>
      <p:sp>
        <p:nvSpPr>
          <p:cNvPr id="5" name="object 5"/>
          <p:cNvSpPr/>
          <p:nvPr/>
        </p:nvSpPr>
        <p:spPr>
          <a:xfrm>
            <a:off x="611123" y="3429000"/>
            <a:ext cx="5003292" cy="31683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3"/>
          <p:cNvSpPr txBox="1">
            <a:spLocks noChangeArrowheads="1"/>
          </p:cNvSpPr>
          <p:nvPr/>
        </p:nvSpPr>
        <p:spPr bwMode="auto">
          <a:xfrm>
            <a:off x="2316163" y="-26988"/>
            <a:ext cx="4687887" cy="82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2400" b="1"/>
              <a:t>A halló- és egyensúlyozószerv </a:t>
            </a:r>
          </a:p>
          <a:p>
            <a:pPr algn="ctr">
              <a:spcBef>
                <a:spcPct val="0"/>
              </a:spcBef>
              <a:buFontTx/>
              <a:buNone/>
            </a:pPr>
            <a:r>
              <a:rPr lang="hu-HU" altLang="hu-HU" sz="2400" b="1"/>
              <a:t>(organum vestibulocochleare)</a:t>
            </a:r>
          </a:p>
        </p:txBody>
      </p:sp>
      <p:pic>
        <p:nvPicPr>
          <p:cNvPr id="1157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2600"/>
            <a:ext cx="34194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273300"/>
            <a:ext cx="536416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8"/>
          <p:cNvSpPr>
            <a:spLocks noChangeArrowheads="1"/>
          </p:cNvSpPr>
          <p:nvPr/>
        </p:nvSpPr>
        <p:spPr bwMode="auto">
          <a:xfrm>
            <a:off x="107950" y="976313"/>
            <a:ext cx="5400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77800" algn="l"/>
              </a:tabLst>
              <a:defRPr sz="3200">
                <a:solidFill>
                  <a:schemeClr val="tx1"/>
                </a:solidFill>
                <a:latin typeface="Arial" panose="020B0604020202020204" pitchFamily="34" charset="0"/>
              </a:defRPr>
            </a:lvl1pPr>
            <a:lvl2pPr marL="742950" indent="-285750">
              <a:spcBef>
                <a:spcPct val="20000"/>
              </a:spcBef>
              <a:buChar char="–"/>
              <a:tabLst>
                <a:tab pos="177800" algn="l"/>
              </a:tabLst>
              <a:defRPr sz="2800">
                <a:solidFill>
                  <a:schemeClr val="tx1"/>
                </a:solidFill>
                <a:latin typeface="Arial" panose="020B0604020202020204" pitchFamily="34" charset="0"/>
              </a:defRPr>
            </a:lvl2pPr>
            <a:lvl3pPr marL="1143000" indent="-228600">
              <a:spcBef>
                <a:spcPct val="20000"/>
              </a:spcBef>
              <a:buChar char="•"/>
              <a:tabLst>
                <a:tab pos="177800" algn="l"/>
              </a:tabLst>
              <a:defRPr sz="2400">
                <a:solidFill>
                  <a:schemeClr val="tx1"/>
                </a:solidFill>
                <a:latin typeface="Arial" panose="020B0604020202020204" pitchFamily="34" charset="0"/>
              </a:defRPr>
            </a:lvl3pPr>
            <a:lvl4pPr marL="1600200" indent="-228600">
              <a:spcBef>
                <a:spcPct val="20000"/>
              </a:spcBef>
              <a:buChar char="–"/>
              <a:tabLst>
                <a:tab pos="177800" algn="l"/>
              </a:tabLst>
              <a:defRPr sz="2000">
                <a:solidFill>
                  <a:schemeClr val="tx1"/>
                </a:solidFill>
                <a:latin typeface="Arial" panose="020B0604020202020204" pitchFamily="34" charset="0"/>
              </a:defRPr>
            </a:lvl4pPr>
            <a:lvl5pPr marL="2057400" indent="-228600">
              <a:spcBef>
                <a:spcPct val="20000"/>
              </a:spcBef>
              <a:buChar char="»"/>
              <a:tabLst>
                <a:tab pos="177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77800" algn="l"/>
              </a:tabLst>
              <a:defRPr sz="2000">
                <a:solidFill>
                  <a:schemeClr val="tx1"/>
                </a:solidFill>
                <a:latin typeface="Arial" panose="020B0604020202020204" pitchFamily="34" charset="0"/>
              </a:defRPr>
            </a:lvl9pPr>
          </a:lstStyle>
          <a:p>
            <a:pPr eaLnBrk="1" hangingPunct="1">
              <a:spcBef>
                <a:spcPct val="0"/>
              </a:spcBef>
              <a:buFontTx/>
              <a:buNone/>
            </a:pPr>
            <a:r>
              <a:rPr lang="hu-HU" altLang="hu-HU" sz="1800" b="1"/>
              <a:t>hártyás labirintus</a:t>
            </a:r>
            <a:r>
              <a:rPr lang="hu-HU" altLang="hu-HU" sz="1800"/>
              <a:t> </a:t>
            </a:r>
            <a:r>
              <a:rPr lang="hu-HU" altLang="hu-HU" sz="1400"/>
              <a:t>(labyrinthus membranaceus)</a:t>
            </a:r>
          </a:p>
          <a:p>
            <a:pPr eaLnBrk="1" hangingPunct="1">
              <a:spcBef>
                <a:spcPct val="0"/>
              </a:spcBef>
              <a:buFontTx/>
              <a:buNone/>
            </a:pPr>
            <a:r>
              <a:rPr lang="hu-HU" altLang="hu-HU" sz="1800"/>
              <a:t>- hártyás falú tömlőrendszer</a:t>
            </a:r>
          </a:p>
          <a:p>
            <a:pPr eaLnBrk="1" hangingPunct="1">
              <a:spcBef>
                <a:spcPct val="0"/>
              </a:spcBef>
              <a:buFontTx/>
              <a:buNone/>
            </a:pPr>
            <a:r>
              <a:rPr lang="hu-HU" altLang="hu-HU" sz="1800"/>
              <a:t>- </a:t>
            </a:r>
            <a:r>
              <a:rPr lang="hu-HU" altLang="hu-HU" sz="1800" b="1"/>
              <a:t>endolymphával</a:t>
            </a:r>
            <a:r>
              <a:rPr lang="hu-HU" altLang="hu-HU" sz="1800"/>
              <a:t> telt</a:t>
            </a:r>
          </a:p>
          <a:p>
            <a:pPr eaLnBrk="1" hangingPunct="1">
              <a:spcBef>
                <a:spcPct val="0"/>
              </a:spcBef>
              <a:buFontTx/>
              <a:buNone/>
            </a:pPr>
            <a:r>
              <a:rPr lang="hu-HU" altLang="hu-HU" sz="1800"/>
              <a:t>- </a:t>
            </a:r>
            <a:r>
              <a:rPr lang="hu-HU" altLang="hu-HU" sz="1800" b="1"/>
              <a:t>tömlőcske</a:t>
            </a:r>
            <a:r>
              <a:rPr lang="hu-HU" altLang="hu-HU" sz="1800"/>
              <a:t> </a:t>
            </a:r>
            <a:r>
              <a:rPr lang="hu-HU" altLang="hu-HU" sz="1400"/>
              <a:t>(utriculus)</a:t>
            </a:r>
            <a:r>
              <a:rPr lang="hu-HU" altLang="hu-HU" sz="1800"/>
              <a:t> ide nyílik:</a:t>
            </a:r>
          </a:p>
          <a:p>
            <a:pPr eaLnBrk="1" hangingPunct="1">
              <a:spcBef>
                <a:spcPct val="0"/>
              </a:spcBef>
              <a:buFontTx/>
              <a:buNone/>
            </a:pPr>
            <a:r>
              <a:rPr lang="hu-HU" altLang="hu-HU" sz="1800"/>
              <a:t>	3 félkörös ívjárat 5 nyílással + sacculus </a:t>
            </a:r>
          </a:p>
          <a:p>
            <a:pPr eaLnBrk="1" hangingPunct="1">
              <a:spcBef>
                <a:spcPct val="0"/>
              </a:spcBef>
              <a:buFontTx/>
              <a:buNone/>
            </a:pPr>
            <a:r>
              <a:rPr lang="hu-HU" altLang="hu-HU" sz="1800"/>
              <a:t>(ductus utriculosaccularis)</a:t>
            </a:r>
          </a:p>
          <a:p>
            <a:pPr eaLnBrk="1" hangingPunct="1">
              <a:spcBef>
                <a:spcPct val="0"/>
              </a:spcBef>
              <a:buFontTx/>
              <a:buNone/>
            </a:pPr>
            <a:r>
              <a:rPr lang="hu-HU" altLang="hu-HU" sz="1800" b="1"/>
              <a:t>	</a:t>
            </a:r>
            <a:endParaRPr lang="hu-HU" altLang="hu-HU" sz="1800"/>
          </a:p>
          <a:p>
            <a:pPr eaLnBrk="1" hangingPunct="1">
              <a:spcBef>
                <a:spcPct val="0"/>
              </a:spcBef>
              <a:buFontTx/>
              <a:buNone/>
            </a:pPr>
            <a:endParaRPr lang="hu-HU" altLang="hu-HU" sz="1800"/>
          </a:p>
        </p:txBody>
      </p:sp>
    </p:spTree>
    <p:extLst>
      <p:ext uri="{BB962C8B-B14F-4D97-AF65-F5344CB8AC3E}">
        <p14:creationId xmlns:p14="http://schemas.microsoft.com/office/powerpoint/2010/main" val="13038958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82896" y="1831846"/>
            <a:ext cx="4045876" cy="50139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29590" y="68325"/>
            <a:ext cx="4163695" cy="636270"/>
          </a:xfrm>
          <a:prstGeom prst="rect">
            <a:avLst/>
          </a:prstGeom>
        </p:spPr>
        <p:txBody>
          <a:bodyPr vert="horz" wrap="square" lIns="0" tIns="12700" rIns="0" bIns="0" rtlCol="0">
            <a:spAutoFit/>
          </a:bodyPr>
          <a:lstStyle/>
          <a:p>
            <a:pPr marL="12700">
              <a:lnSpc>
                <a:spcPct val="100000"/>
              </a:lnSpc>
              <a:spcBef>
                <a:spcPts val="100"/>
              </a:spcBef>
              <a:tabLst>
                <a:tab pos="329565" algn="l"/>
                <a:tab pos="1224280" algn="l"/>
                <a:tab pos="2310765" algn="l"/>
                <a:tab pos="3275965" algn="l"/>
              </a:tabLst>
            </a:pPr>
            <a:r>
              <a:rPr sz="2000" b="0" dirty="0">
                <a:latin typeface="Times New Roman"/>
                <a:cs typeface="Times New Roman"/>
              </a:rPr>
              <a:t>A	cs</a:t>
            </a:r>
            <a:r>
              <a:rPr sz="2000" b="0" spc="-10" dirty="0">
                <a:latin typeface="Times New Roman"/>
                <a:cs typeface="Times New Roman"/>
              </a:rPr>
              <a:t>o</a:t>
            </a:r>
            <a:r>
              <a:rPr sz="2000" b="0" dirty="0">
                <a:latin typeface="Times New Roman"/>
                <a:cs typeface="Times New Roman"/>
              </a:rPr>
              <a:t>n</a:t>
            </a:r>
            <a:r>
              <a:rPr sz="2000" b="0" spc="-15" dirty="0">
                <a:latin typeface="Times New Roman"/>
                <a:cs typeface="Times New Roman"/>
              </a:rPr>
              <a:t>t</a:t>
            </a:r>
            <a:r>
              <a:rPr sz="2000" b="0" dirty="0">
                <a:latin typeface="Times New Roman"/>
                <a:cs typeface="Times New Roman"/>
              </a:rPr>
              <a:t>os	l</a:t>
            </a:r>
            <a:r>
              <a:rPr sz="2000" b="0" spc="-20" dirty="0">
                <a:latin typeface="Times New Roman"/>
                <a:cs typeface="Times New Roman"/>
              </a:rPr>
              <a:t>a</a:t>
            </a:r>
            <a:r>
              <a:rPr sz="2000" b="0" dirty="0">
                <a:latin typeface="Times New Roman"/>
                <a:cs typeface="Times New Roman"/>
              </a:rPr>
              <a:t>b</a:t>
            </a:r>
            <a:r>
              <a:rPr sz="2000" b="0" spc="-15" dirty="0">
                <a:latin typeface="Times New Roman"/>
                <a:cs typeface="Times New Roman"/>
              </a:rPr>
              <a:t>i</a:t>
            </a:r>
            <a:r>
              <a:rPr sz="2000" b="0" dirty="0">
                <a:latin typeface="Times New Roman"/>
                <a:cs typeface="Times New Roman"/>
              </a:rPr>
              <a:t>r</a:t>
            </a:r>
            <a:r>
              <a:rPr sz="2000" b="0" spc="-15" dirty="0">
                <a:latin typeface="Times New Roman"/>
                <a:cs typeface="Times New Roman"/>
              </a:rPr>
              <a:t>i</a:t>
            </a:r>
            <a:r>
              <a:rPr sz="2000" b="0" dirty="0">
                <a:latin typeface="Times New Roman"/>
                <a:cs typeface="Times New Roman"/>
              </a:rPr>
              <a:t>n</a:t>
            </a:r>
            <a:r>
              <a:rPr sz="2000" b="0" spc="-15" dirty="0">
                <a:latin typeface="Times New Roman"/>
                <a:cs typeface="Times New Roman"/>
              </a:rPr>
              <a:t>t</a:t>
            </a:r>
            <a:r>
              <a:rPr sz="2000" b="0" dirty="0">
                <a:latin typeface="Times New Roman"/>
                <a:cs typeface="Times New Roman"/>
              </a:rPr>
              <a:t>us	k</a:t>
            </a:r>
            <a:r>
              <a:rPr sz="2000" b="0" spc="10" dirty="0">
                <a:latin typeface="Times New Roman"/>
                <a:cs typeface="Times New Roman"/>
              </a:rPr>
              <a:t>ö</a:t>
            </a:r>
            <a:r>
              <a:rPr sz="2000" b="0" spc="-15" dirty="0">
                <a:latin typeface="Times New Roman"/>
                <a:cs typeface="Times New Roman"/>
              </a:rPr>
              <a:t>z</a:t>
            </a:r>
            <a:r>
              <a:rPr sz="2000" b="0" dirty="0">
                <a:latin typeface="Times New Roman"/>
                <a:cs typeface="Times New Roman"/>
              </a:rPr>
              <a:t>é</a:t>
            </a:r>
            <a:r>
              <a:rPr sz="2000" b="0" spc="-10" dirty="0">
                <a:latin typeface="Times New Roman"/>
                <a:cs typeface="Times New Roman"/>
              </a:rPr>
              <a:t>p</a:t>
            </a:r>
            <a:r>
              <a:rPr sz="2000" b="0" spc="-15" dirty="0">
                <a:latin typeface="Times New Roman"/>
                <a:cs typeface="Times New Roman"/>
              </a:rPr>
              <a:t>s</a:t>
            </a:r>
            <a:r>
              <a:rPr sz="2000" b="0" dirty="0">
                <a:latin typeface="Times New Roman"/>
                <a:cs typeface="Times New Roman"/>
              </a:rPr>
              <a:t>ő	n</a:t>
            </a:r>
            <a:r>
              <a:rPr sz="2000" b="0" spc="-10" dirty="0">
                <a:latin typeface="Times New Roman"/>
                <a:cs typeface="Times New Roman"/>
              </a:rPr>
              <a:t>a</a:t>
            </a:r>
            <a:r>
              <a:rPr sz="2000" b="0" dirty="0">
                <a:latin typeface="Times New Roman"/>
                <a:cs typeface="Times New Roman"/>
              </a:rPr>
              <a:t>gyo</a:t>
            </a:r>
            <a:r>
              <a:rPr sz="2000" b="0" spc="-15" dirty="0">
                <a:latin typeface="Times New Roman"/>
                <a:cs typeface="Times New Roman"/>
              </a:rPr>
              <a:t>b</a:t>
            </a:r>
            <a:r>
              <a:rPr sz="2000" b="0" dirty="0">
                <a:latin typeface="Times New Roman"/>
                <a:cs typeface="Times New Roman"/>
              </a:rPr>
              <a:t>b</a:t>
            </a:r>
            <a:endParaRPr sz="2000">
              <a:latin typeface="Times New Roman"/>
              <a:cs typeface="Times New Roman"/>
            </a:endParaRPr>
          </a:p>
          <a:p>
            <a:pPr marL="12700">
              <a:lnSpc>
                <a:spcPct val="100000"/>
              </a:lnSpc>
              <a:spcBef>
                <a:spcPts val="5"/>
              </a:spcBef>
            </a:pPr>
            <a:r>
              <a:rPr sz="2000" b="0" dirty="0">
                <a:latin typeface="Times New Roman"/>
                <a:cs typeface="Times New Roman"/>
              </a:rPr>
              <a:t>egysége  az  </a:t>
            </a:r>
            <a:r>
              <a:rPr sz="2000" b="0" spc="-5" dirty="0">
                <a:latin typeface="Times New Roman"/>
                <a:cs typeface="Times New Roman"/>
              </a:rPr>
              <a:t>előcsarnok  (vestibulum)</a:t>
            </a:r>
            <a:r>
              <a:rPr sz="2000" b="0" spc="315" dirty="0">
                <a:latin typeface="Times New Roman"/>
                <a:cs typeface="Times New Roman"/>
              </a:rPr>
              <a:t> </a:t>
            </a:r>
            <a:r>
              <a:rPr sz="2000" b="0" spc="-5" dirty="0">
                <a:latin typeface="Times New Roman"/>
                <a:cs typeface="Times New Roman"/>
              </a:rPr>
              <a:t>és</a:t>
            </a:r>
            <a:endParaRPr sz="2000">
              <a:latin typeface="Times New Roman"/>
              <a:cs typeface="Times New Roman"/>
            </a:endParaRPr>
          </a:p>
        </p:txBody>
      </p:sp>
      <p:sp>
        <p:nvSpPr>
          <p:cNvPr id="4" name="object 4"/>
          <p:cNvSpPr txBox="1"/>
          <p:nvPr/>
        </p:nvSpPr>
        <p:spPr>
          <a:xfrm>
            <a:off x="329590" y="678307"/>
            <a:ext cx="4164965" cy="635635"/>
          </a:xfrm>
          <a:prstGeom prst="rect">
            <a:avLst/>
          </a:prstGeom>
        </p:spPr>
        <p:txBody>
          <a:bodyPr vert="horz" wrap="square" lIns="0" tIns="13335" rIns="0" bIns="0" rtlCol="0">
            <a:spAutoFit/>
          </a:bodyPr>
          <a:lstStyle/>
          <a:p>
            <a:pPr marL="12700" marR="5080">
              <a:lnSpc>
                <a:spcPct val="100000"/>
              </a:lnSpc>
              <a:spcBef>
                <a:spcPts val="105"/>
              </a:spcBef>
              <a:tabLst>
                <a:tab pos="823594" algn="l"/>
                <a:tab pos="1087120" algn="l"/>
                <a:tab pos="1830705" algn="l"/>
                <a:tab pos="2009139" algn="l"/>
                <a:tab pos="2960370" algn="l"/>
                <a:tab pos="3319779" algn="l"/>
                <a:tab pos="3967479" algn="l"/>
              </a:tabLst>
            </a:pPr>
            <a:r>
              <a:rPr sz="2000" dirty="0">
                <a:solidFill>
                  <a:srgbClr val="333399"/>
                </a:solidFill>
                <a:latin typeface="Times New Roman"/>
                <a:cs typeface="Times New Roman"/>
              </a:rPr>
              <a:t>ebből	nyí</a:t>
            </a:r>
            <a:r>
              <a:rPr sz="2000" spc="-25" dirty="0">
                <a:solidFill>
                  <a:srgbClr val="333399"/>
                </a:solidFill>
                <a:latin typeface="Times New Roman"/>
                <a:cs typeface="Times New Roman"/>
              </a:rPr>
              <a:t>l</a:t>
            </a:r>
            <a:r>
              <a:rPr sz="2000" dirty="0">
                <a:solidFill>
                  <a:srgbClr val="333399"/>
                </a:solidFill>
                <a:latin typeface="Times New Roman"/>
                <a:cs typeface="Times New Roman"/>
              </a:rPr>
              <a:t>n</a:t>
            </a:r>
            <a:r>
              <a:rPr sz="2000" spc="-10" dirty="0">
                <a:solidFill>
                  <a:srgbClr val="333399"/>
                </a:solidFill>
                <a:latin typeface="Times New Roman"/>
                <a:cs typeface="Times New Roman"/>
              </a:rPr>
              <a:t>a</a:t>
            </a:r>
            <a:r>
              <a:rPr sz="2000" dirty="0">
                <a:solidFill>
                  <a:srgbClr val="333399"/>
                </a:solidFill>
                <a:latin typeface="Times New Roman"/>
                <a:cs typeface="Times New Roman"/>
              </a:rPr>
              <a:t>k	e</a:t>
            </a:r>
            <a:r>
              <a:rPr sz="2000" spc="-20" dirty="0">
                <a:solidFill>
                  <a:srgbClr val="333399"/>
                </a:solidFill>
                <a:latin typeface="Times New Roman"/>
                <a:cs typeface="Times New Roman"/>
              </a:rPr>
              <a:t>l</a:t>
            </a:r>
            <a:r>
              <a:rPr sz="2000" dirty="0">
                <a:solidFill>
                  <a:srgbClr val="333399"/>
                </a:solidFill>
                <a:latin typeface="Times New Roman"/>
                <a:cs typeface="Times New Roman"/>
              </a:rPr>
              <a:t>őr</a:t>
            </a:r>
            <a:r>
              <a:rPr sz="2000" spc="-20" dirty="0">
                <a:solidFill>
                  <a:srgbClr val="333399"/>
                </a:solidFill>
                <a:latin typeface="Times New Roman"/>
                <a:cs typeface="Times New Roman"/>
              </a:rPr>
              <a:t>e</a:t>
            </a:r>
            <a:r>
              <a:rPr sz="2000" dirty="0">
                <a:solidFill>
                  <a:srgbClr val="333399"/>
                </a:solidFill>
                <a:latin typeface="Times New Roman"/>
                <a:cs typeface="Times New Roman"/>
              </a:rPr>
              <a:t>felé	a	f</a:t>
            </a:r>
            <a:r>
              <a:rPr sz="2000" spc="-10" dirty="0">
                <a:solidFill>
                  <a:srgbClr val="333399"/>
                </a:solidFill>
                <a:latin typeface="Times New Roman"/>
                <a:cs typeface="Times New Roman"/>
              </a:rPr>
              <a:t>é</a:t>
            </a:r>
            <a:r>
              <a:rPr sz="2000" dirty="0">
                <a:solidFill>
                  <a:srgbClr val="333399"/>
                </a:solidFill>
                <a:latin typeface="Times New Roman"/>
                <a:cs typeface="Times New Roman"/>
              </a:rPr>
              <a:t>l</a:t>
            </a:r>
            <a:r>
              <a:rPr sz="2000" spc="-15" dirty="0">
                <a:solidFill>
                  <a:srgbClr val="333399"/>
                </a:solidFill>
                <a:latin typeface="Times New Roman"/>
                <a:cs typeface="Times New Roman"/>
              </a:rPr>
              <a:t>k</a:t>
            </a:r>
            <a:r>
              <a:rPr sz="2000" dirty="0">
                <a:solidFill>
                  <a:srgbClr val="333399"/>
                </a:solidFill>
                <a:latin typeface="Times New Roman"/>
                <a:cs typeface="Times New Roman"/>
              </a:rPr>
              <a:t>ör</a:t>
            </a:r>
            <a:r>
              <a:rPr sz="2000" spc="-10" dirty="0">
                <a:solidFill>
                  <a:srgbClr val="333399"/>
                </a:solidFill>
                <a:latin typeface="Times New Roman"/>
                <a:cs typeface="Times New Roman"/>
              </a:rPr>
              <a:t>ö</a:t>
            </a:r>
            <a:r>
              <a:rPr sz="2000" dirty="0">
                <a:solidFill>
                  <a:srgbClr val="333399"/>
                </a:solidFill>
                <a:latin typeface="Times New Roman"/>
                <a:cs typeface="Times New Roman"/>
              </a:rPr>
              <a:t>s  í</a:t>
            </a:r>
            <a:r>
              <a:rPr sz="2000" spc="-15" dirty="0">
                <a:solidFill>
                  <a:srgbClr val="333399"/>
                </a:solidFill>
                <a:latin typeface="Times New Roman"/>
                <a:cs typeface="Times New Roman"/>
              </a:rPr>
              <a:t>v</a:t>
            </a:r>
            <a:r>
              <a:rPr sz="2000" dirty="0">
                <a:solidFill>
                  <a:srgbClr val="333399"/>
                </a:solidFill>
                <a:latin typeface="Times New Roman"/>
                <a:cs typeface="Times New Roman"/>
              </a:rPr>
              <a:t>j</a:t>
            </a:r>
            <a:r>
              <a:rPr sz="2000" spc="-15" dirty="0">
                <a:solidFill>
                  <a:srgbClr val="333399"/>
                </a:solidFill>
                <a:latin typeface="Times New Roman"/>
                <a:cs typeface="Times New Roman"/>
              </a:rPr>
              <a:t>á</a:t>
            </a:r>
            <a:r>
              <a:rPr sz="2000" dirty="0">
                <a:solidFill>
                  <a:srgbClr val="333399"/>
                </a:solidFill>
                <a:latin typeface="Times New Roman"/>
                <a:cs typeface="Times New Roman"/>
              </a:rPr>
              <a:t>ra</a:t>
            </a:r>
            <a:r>
              <a:rPr sz="2000" spc="-15" dirty="0">
                <a:solidFill>
                  <a:srgbClr val="333399"/>
                </a:solidFill>
                <a:latin typeface="Times New Roman"/>
                <a:cs typeface="Times New Roman"/>
              </a:rPr>
              <a:t>t</a:t>
            </a:r>
            <a:r>
              <a:rPr sz="2000" dirty="0">
                <a:solidFill>
                  <a:srgbClr val="333399"/>
                </a:solidFill>
                <a:latin typeface="Times New Roman"/>
                <a:cs typeface="Times New Roman"/>
              </a:rPr>
              <a:t>ok	</a:t>
            </a:r>
            <a:r>
              <a:rPr sz="2000" spc="-10" dirty="0">
                <a:solidFill>
                  <a:srgbClr val="333399"/>
                </a:solidFill>
                <a:latin typeface="Times New Roman"/>
                <a:cs typeface="Times New Roman"/>
              </a:rPr>
              <a:t>(</a:t>
            </a:r>
            <a:r>
              <a:rPr sz="2000" dirty="0">
                <a:solidFill>
                  <a:srgbClr val="333399"/>
                </a:solidFill>
                <a:latin typeface="Times New Roman"/>
                <a:cs typeface="Times New Roman"/>
              </a:rPr>
              <a:t>d</a:t>
            </a:r>
            <a:r>
              <a:rPr sz="2000" spc="10" dirty="0">
                <a:solidFill>
                  <a:srgbClr val="333399"/>
                </a:solidFill>
                <a:latin typeface="Times New Roman"/>
                <a:cs typeface="Times New Roman"/>
              </a:rPr>
              <a:t>u</a:t>
            </a:r>
            <a:r>
              <a:rPr sz="2000" spc="-15" dirty="0">
                <a:solidFill>
                  <a:srgbClr val="333399"/>
                </a:solidFill>
                <a:latin typeface="Times New Roman"/>
                <a:cs typeface="Times New Roman"/>
              </a:rPr>
              <a:t>c</a:t>
            </a:r>
            <a:r>
              <a:rPr sz="2000" dirty="0">
                <a:solidFill>
                  <a:srgbClr val="333399"/>
                </a:solidFill>
                <a:latin typeface="Times New Roman"/>
                <a:cs typeface="Times New Roman"/>
              </a:rPr>
              <a:t>tus	se</a:t>
            </a:r>
            <a:r>
              <a:rPr sz="2000" spc="-25" dirty="0">
                <a:solidFill>
                  <a:srgbClr val="333399"/>
                </a:solidFill>
                <a:latin typeface="Times New Roman"/>
                <a:cs typeface="Times New Roman"/>
              </a:rPr>
              <a:t>m</a:t>
            </a:r>
            <a:r>
              <a:rPr sz="2000" dirty="0">
                <a:solidFill>
                  <a:srgbClr val="333399"/>
                </a:solidFill>
                <a:latin typeface="Times New Roman"/>
                <a:cs typeface="Times New Roman"/>
              </a:rPr>
              <a:t>i</a:t>
            </a:r>
            <a:r>
              <a:rPr sz="2000" spc="-10" dirty="0">
                <a:solidFill>
                  <a:srgbClr val="333399"/>
                </a:solidFill>
                <a:latin typeface="Times New Roman"/>
                <a:cs typeface="Times New Roman"/>
              </a:rPr>
              <a:t>c</a:t>
            </a:r>
            <a:r>
              <a:rPr sz="2000" dirty="0">
                <a:solidFill>
                  <a:srgbClr val="333399"/>
                </a:solidFill>
                <a:latin typeface="Times New Roman"/>
                <a:cs typeface="Times New Roman"/>
              </a:rPr>
              <a:t>ir</a:t>
            </a:r>
            <a:r>
              <a:rPr sz="2000" spc="-15" dirty="0">
                <a:solidFill>
                  <a:srgbClr val="333399"/>
                </a:solidFill>
                <a:latin typeface="Times New Roman"/>
                <a:cs typeface="Times New Roman"/>
              </a:rPr>
              <a:t>c</a:t>
            </a:r>
            <a:r>
              <a:rPr sz="2000" dirty="0">
                <a:solidFill>
                  <a:srgbClr val="333399"/>
                </a:solidFill>
                <a:latin typeface="Times New Roman"/>
                <a:cs typeface="Times New Roman"/>
              </a:rPr>
              <a:t>u</a:t>
            </a:r>
            <a:r>
              <a:rPr sz="2000" spc="-15" dirty="0">
                <a:solidFill>
                  <a:srgbClr val="333399"/>
                </a:solidFill>
                <a:latin typeface="Times New Roman"/>
                <a:cs typeface="Times New Roman"/>
              </a:rPr>
              <a:t>l</a:t>
            </a:r>
            <a:r>
              <a:rPr sz="2000" dirty="0">
                <a:solidFill>
                  <a:srgbClr val="333399"/>
                </a:solidFill>
                <a:latin typeface="Times New Roman"/>
                <a:cs typeface="Times New Roman"/>
              </a:rPr>
              <a:t>are</a:t>
            </a:r>
            <a:r>
              <a:rPr sz="2000" spc="-10" dirty="0">
                <a:solidFill>
                  <a:srgbClr val="333399"/>
                </a:solidFill>
                <a:latin typeface="Times New Roman"/>
                <a:cs typeface="Times New Roman"/>
              </a:rPr>
              <a:t>s</a:t>
            </a:r>
            <a:r>
              <a:rPr sz="2000" spc="5" dirty="0">
                <a:solidFill>
                  <a:srgbClr val="333399"/>
                </a:solidFill>
                <a:latin typeface="Times New Roman"/>
                <a:cs typeface="Times New Roman"/>
              </a:rPr>
              <a:t>)</a:t>
            </a:r>
            <a:r>
              <a:rPr sz="2000" dirty="0">
                <a:solidFill>
                  <a:srgbClr val="333399"/>
                </a:solidFill>
                <a:latin typeface="Times New Roman"/>
                <a:cs typeface="Times New Roman"/>
              </a:rPr>
              <a:t>.	A</a:t>
            </a:r>
            <a:endParaRPr sz="2000">
              <a:latin typeface="Times New Roman"/>
              <a:cs typeface="Times New Roman"/>
            </a:endParaRPr>
          </a:p>
        </p:txBody>
      </p:sp>
      <p:sp>
        <p:nvSpPr>
          <p:cNvPr id="5" name="object 5"/>
          <p:cNvSpPr txBox="1"/>
          <p:nvPr/>
        </p:nvSpPr>
        <p:spPr>
          <a:xfrm>
            <a:off x="329590" y="1287907"/>
            <a:ext cx="4165600" cy="635635"/>
          </a:xfrm>
          <a:prstGeom prst="rect">
            <a:avLst/>
          </a:prstGeom>
        </p:spPr>
        <p:txBody>
          <a:bodyPr vert="horz" wrap="square" lIns="0" tIns="13335" rIns="0" bIns="0" rtlCol="0">
            <a:spAutoFit/>
          </a:bodyPr>
          <a:lstStyle/>
          <a:p>
            <a:pPr marL="12700" marR="5080">
              <a:lnSpc>
                <a:spcPct val="100000"/>
              </a:lnSpc>
              <a:spcBef>
                <a:spcPts val="105"/>
              </a:spcBef>
              <a:tabLst>
                <a:tab pos="1032510" algn="l"/>
                <a:tab pos="1425575" algn="l"/>
                <a:tab pos="1888489" algn="l"/>
                <a:tab pos="3027680" algn="l"/>
                <a:tab pos="3982720" algn="l"/>
              </a:tabLst>
            </a:pPr>
            <a:r>
              <a:rPr sz="2000" spc="-5" dirty="0">
                <a:solidFill>
                  <a:srgbClr val="333399"/>
                </a:solidFill>
                <a:latin typeface="Times New Roman"/>
                <a:cs typeface="Times New Roman"/>
              </a:rPr>
              <a:t>hártyás labirintus </a:t>
            </a:r>
            <a:r>
              <a:rPr sz="2000" dirty="0">
                <a:solidFill>
                  <a:srgbClr val="333399"/>
                </a:solidFill>
                <a:latin typeface="Times New Roman"/>
                <a:cs typeface="Times New Roman"/>
              </a:rPr>
              <a:t>a </a:t>
            </a:r>
            <a:r>
              <a:rPr sz="2000" spc="-5" dirty="0">
                <a:solidFill>
                  <a:srgbClr val="333399"/>
                </a:solidFill>
                <a:latin typeface="Times New Roman"/>
                <a:cs typeface="Times New Roman"/>
              </a:rPr>
              <a:t>csontos labirintushoz  </a:t>
            </a:r>
            <a:r>
              <a:rPr sz="2000" dirty="0">
                <a:solidFill>
                  <a:srgbClr val="333399"/>
                </a:solidFill>
                <a:latin typeface="Times New Roman"/>
                <a:cs typeface="Times New Roman"/>
              </a:rPr>
              <a:t>ha</a:t>
            </a:r>
            <a:r>
              <a:rPr sz="2000" spc="-10" dirty="0">
                <a:solidFill>
                  <a:srgbClr val="333399"/>
                </a:solidFill>
                <a:latin typeface="Times New Roman"/>
                <a:cs typeface="Times New Roman"/>
              </a:rPr>
              <a:t>s</a:t>
            </a:r>
            <a:r>
              <a:rPr sz="2000" dirty="0">
                <a:solidFill>
                  <a:srgbClr val="333399"/>
                </a:solidFill>
                <a:latin typeface="Times New Roman"/>
                <a:cs typeface="Times New Roman"/>
              </a:rPr>
              <a:t>onl</a:t>
            </a:r>
            <a:r>
              <a:rPr sz="2000" spc="-10" dirty="0">
                <a:solidFill>
                  <a:srgbClr val="333399"/>
                </a:solidFill>
                <a:latin typeface="Times New Roman"/>
                <a:cs typeface="Times New Roman"/>
              </a:rPr>
              <a:t>í</a:t>
            </a:r>
            <a:r>
              <a:rPr sz="2000" dirty="0">
                <a:solidFill>
                  <a:srgbClr val="333399"/>
                </a:solidFill>
                <a:latin typeface="Times New Roman"/>
                <a:cs typeface="Times New Roman"/>
              </a:rPr>
              <a:t>t,	</a:t>
            </a:r>
            <a:r>
              <a:rPr sz="2000" spc="5" dirty="0">
                <a:solidFill>
                  <a:srgbClr val="333399"/>
                </a:solidFill>
                <a:latin typeface="Times New Roman"/>
                <a:cs typeface="Times New Roman"/>
              </a:rPr>
              <a:t>d</a:t>
            </a:r>
            <a:r>
              <a:rPr sz="2000" dirty="0">
                <a:solidFill>
                  <a:srgbClr val="333399"/>
                </a:solidFill>
                <a:latin typeface="Times New Roman"/>
                <a:cs typeface="Times New Roman"/>
              </a:rPr>
              <a:t>e	k</a:t>
            </a:r>
            <a:r>
              <a:rPr sz="2000" spc="-10" dirty="0">
                <a:solidFill>
                  <a:srgbClr val="333399"/>
                </a:solidFill>
                <a:latin typeface="Times New Roman"/>
                <a:cs typeface="Times New Roman"/>
              </a:rPr>
              <a:t>é</a:t>
            </a:r>
            <a:r>
              <a:rPr sz="2000" dirty="0">
                <a:solidFill>
                  <a:srgbClr val="333399"/>
                </a:solidFill>
                <a:latin typeface="Times New Roman"/>
                <a:cs typeface="Times New Roman"/>
              </a:rPr>
              <a:t>t	zs</a:t>
            </a:r>
            <a:r>
              <a:rPr sz="2000" spc="-20" dirty="0">
                <a:solidFill>
                  <a:srgbClr val="333399"/>
                </a:solidFill>
                <a:latin typeface="Times New Roman"/>
                <a:cs typeface="Times New Roman"/>
              </a:rPr>
              <a:t>á</a:t>
            </a:r>
            <a:r>
              <a:rPr sz="2000" dirty="0">
                <a:solidFill>
                  <a:srgbClr val="333399"/>
                </a:solidFill>
                <a:latin typeface="Times New Roman"/>
                <a:cs typeface="Times New Roman"/>
              </a:rPr>
              <a:t>ksz</a:t>
            </a:r>
            <a:r>
              <a:rPr sz="2000" spc="-20" dirty="0">
                <a:solidFill>
                  <a:srgbClr val="333399"/>
                </a:solidFill>
                <a:latin typeface="Times New Roman"/>
                <a:cs typeface="Times New Roman"/>
              </a:rPr>
              <a:t>e</a:t>
            </a:r>
            <a:r>
              <a:rPr sz="2000" spc="-10" dirty="0">
                <a:solidFill>
                  <a:srgbClr val="333399"/>
                </a:solidFill>
                <a:latin typeface="Times New Roman"/>
                <a:cs typeface="Times New Roman"/>
              </a:rPr>
              <a:t>r</a:t>
            </a:r>
            <a:r>
              <a:rPr sz="2000" dirty="0">
                <a:solidFill>
                  <a:srgbClr val="333399"/>
                </a:solidFill>
                <a:latin typeface="Times New Roman"/>
                <a:cs typeface="Times New Roman"/>
              </a:rPr>
              <a:t>ű	kép</a:t>
            </a:r>
            <a:r>
              <a:rPr sz="2000" spc="-10" dirty="0">
                <a:solidFill>
                  <a:srgbClr val="333399"/>
                </a:solidFill>
                <a:latin typeface="Times New Roman"/>
                <a:cs typeface="Times New Roman"/>
              </a:rPr>
              <a:t>l</a:t>
            </a:r>
            <a:r>
              <a:rPr sz="2000" dirty="0">
                <a:solidFill>
                  <a:srgbClr val="333399"/>
                </a:solidFill>
                <a:latin typeface="Times New Roman"/>
                <a:cs typeface="Times New Roman"/>
              </a:rPr>
              <a:t>e</a:t>
            </a:r>
            <a:r>
              <a:rPr sz="2000" spc="-10" dirty="0">
                <a:solidFill>
                  <a:srgbClr val="333399"/>
                </a:solidFill>
                <a:latin typeface="Times New Roman"/>
                <a:cs typeface="Times New Roman"/>
              </a:rPr>
              <a:t>t</a:t>
            </a:r>
            <a:r>
              <a:rPr sz="2000" dirty="0">
                <a:solidFill>
                  <a:srgbClr val="333399"/>
                </a:solidFill>
                <a:latin typeface="Times New Roman"/>
                <a:cs typeface="Times New Roman"/>
              </a:rPr>
              <a:t>et	</a:t>
            </a:r>
            <a:r>
              <a:rPr sz="2000" spc="-5" dirty="0">
                <a:solidFill>
                  <a:srgbClr val="333399"/>
                </a:solidFill>
                <a:latin typeface="Times New Roman"/>
                <a:cs typeface="Times New Roman"/>
              </a:rPr>
              <a:t>is</a:t>
            </a:r>
            <a:endParaRPr sz="2000">
              <a:latin typeface="Times New Roman"/>
              <a:cs typeface="Times New Roman"/>
            </a:endParaRPr>
          </a:p>
        </p:txBody>
      </p:sp>
      <p:sp>
        <p:nvSpPr>
          <p:cNvPr id="6" name="object 6"/>
          <p:cNvSpPr txBox="1"/>
          <p:nvPr/>
        </p:nvSpPr>
        <p:spPr>
          <a:xfrm>
            <a:off x="329590" y="1897761"/>
            <a:ext cx="4162425" cy="330835"/>
          </a:xfrm>
          <a:prstGeom prst="rect">
            <a:avLst/>
          </a:prstGeom>
        </p:spPr>
        <p:txBody>
          <a:bodyPr vert="horz" wrap="square" lIns="0" tIns="13335" rIns="0" bIns="0" rtlCol="0">
            <a:spAutoFit/>
          </a:bodyPr>
          <a:lstStyle/>
          <a:p>
            <a:pPr marL="12700">
              <a:lnSpc>
                <a:spcPct val="100000"/>
              </a:lnSpc>
              <a:spcBef>
                <a:spcPts val="105"/>
              </a:spcBef>
              <a:tabLst>
                <a:tab pos="1143635" algn="l"/>
                <a:tab pos="2442210" algn="l"/>
                <a:tab pos="3940175" algn="l"/>
              </a:tabLst>
            </a:pPr>
            <a:r>
              <a:rPr sz="2000" dirty="0">
                <a:solidFill>
                  <a:srgbClr val="333399"/>
                </a:solidFill>
                <a:latin typeface="Times New Roman"/>
                <a:cs typeface="Times New Roman"/>
              </a:rPr>
              <a:t>l</a:t>
            </a:r>
            <a:r>
              <a:rPr sz="2000" spc="-10" dirty="0">
                <a:solidFill>
                  <a:srgbClr val="333399"/>
                </a:solidFill>
                <a:latin typeface="Times New Roman"/>
                <a:cs typeface="Times New Roman"/>
              </a:rPr>
              <a:t>é</a:t>
            </a:r>
            <a:r>
              <a:rPr sz="2000" dirty="0">
                <a:solidFill>
                  <a:srgbClr val="333399"/>
                </a:solidFill>
                <a:latin typeface="Times New Roman"/>
                <a:cs typeface="Times New Roman"/>
              </a:rPr>
              <a:t>tr</a:t>
            </a:r>
            <a:r>
              <a:rPr sz="2000" spc="-15" dirty="0">
                <a:solidFill>
                  <a:srgbClr val="333399"/>
                </a:solidFill>
                <a:latin typeface="Times New Roman"/>
                <a:cs typeface="Times New Roman"/>
              </a:rPr>
              <a:t>e</a:t>
            </a:r>
            <a:r>
              <a:rPr sz="2000" dirty="0">
                <a:solidFill>
                  <a:srgbClr val="333399"/>
                </a:solidFill>
                <a:latin typeface="Times New Roman"/>
                <a:cs typeface="Times New Roman"/>
              </a:rPr>
              <a:t>ho</a:t>
            </a:r>
            <a:r>
              <a:rPr sz="2000" spc="-5" dirty="0">
                <a:solidFill>
                  <a:srgbClr val="333399"/>
                </a:solidFill>
                <a:latin typeface="Times New Roman"/>
                <a:cs typeface="Times New Roman"/>
              </a:rPr>
              <a:t>z</a:t>
            </a:r>
            <a:r>
              <a:rPr sz="2000" dirty="0">
                <a:solidFill>
                  <a:srgbClr val="333399"/>
                </a:solidFill>
                <a:latin typeface="Times New Roman"/>
                <a:cs typeface="Times New Roman"/>
              </a:rPr>
              <a:t>:	</a:t>
            </a:r>
            <a:r>
              <a:rPr sz="2000" b="1" spc="-10" dirty="0">
                <a:solidFill>
                  <a:srgbClr val="333399"/>
                </a:solidFill>
                <a:latin typeface="Times New Roman"/>
                <a:cs typeface="Times New Roman"/>
              </a:rPr>
              <a:t>u</a:t>
            </a:r>
            <a:r>
              <a:rPr sz="2000" b="1" dirty="0">
                <a:solidFill>
                  <a:srgbClr val="333399"/>
                </a:solidFill>
                <a:latin typeface="Times New Roman"/>
                <a:cs typeface="Times New Roman"/>
              </a:rPr>
              <a:t>tr</a:t>
            </a:r>
            <a:r>
              <a:rPr sz="2000" b="1" spc="-15" dirty="0">
                <a:solidFill>
                  <a:srgbClr val="333399"/>
                </a:solidFill>
                <a:latin typeface="Times New Roman"/>
                <a:cs typeface="Times New Roman"/>
              </a:rPr>
              <a:t>i</a:t>
            </a:r>
            <a:r>
              <a:rPr sz="2000" b="1" dirty="0">
                <a:solidFill>
                  <a:srgbClr val="333399"/>
                </a:solidFill>
                <a:latin typeface="Times New Roman"/>
                <a:cs typeface="Times New Roman"/>
              </a:rPr>
              <a:t>culu</a:t>
            </a:r>
            <a:r>
              <a:rPr sz="2000" b="1" spc="-15" dirty="0">
                <a:solidFill>
                  <a:srgbClr val="333399"/>
                </a:solidFill>
                <a:latin typeface="Times New Roman"/>
                <a:cs typeface="Times New Roman"/>
              </a:rPr>
              <a:t>s</a:t>
            </a:r>
            <a:r>
              <a:rPr sz="2000" b="1" dirty="0">
                <a:solidFill>
                  <a:srgbClr val="333399"/>
                </a:solidFill>
                <a:latin typeface="Times New Roman"/>
                <a:cs typeface="Times New Roman"/>
              </a:rPr>
              <a:t>t	(töm</a:t>
            </a:r>
            <a:r>
              <a:rPr sz="2000" b="1" spc="-20" dirty="0">
                <a:solidFill>
                  <a:srgbClr val="333399"/>
                </a:solidFill>
                <a:latin typeface="Times New Roman"/>
                <a:cs typeface="Times New Roman"/>
              </a:rPr>
              <a:t>l</a:t>
            </a:r>
            <a:r>
              <a:rPr sz="2000" b="1" spc="5" dirty="0">
                <a:solidFill>
                  <a:srgbClr val="333399"/>
                </a:solidFill>
                <a:latin typeface="Times New Roman"/>
                <a:cs typeface="Times New Roman"/>
              </a:rPr>
              <a:t>ő</a:t>
            </a:r>
            <a:r>
              <a:rPr sz="2000" b="1" dirty="0">
                <a:solidFill>
                  <a:srgbClr val="333399"/>
                </a:solidFill>
                <a:latin typeface="Times New Roman"/>
                <a:cs typeface="Times New Roman"/>
              </a:rPr>
              <a:t>cs</a:t>
            </a:r>
            <a:r>
              <a:rPr sz="2000" b="1" spc="5" dirty="0">
                <a:solidFill>
                  <a:srgbClr val="333399"/>
                </a:solidFill>
                <a:latin typeface="Times New Roman"/>
                <a:cs typeface="Times New Roman"/>
              </a:rPr>
              <a:t>k</a:t>
            </a:r>
            <a:r>
              <a:rPr sz="2000" b="1" spc="-15" dirty="0">
                <a:solidFill>
                  <a:srgbClr val="333399"/>
                </a:solidFill>
                <a:latin typeface="Times New Roman"/>
                <a:cs typeface="Times New Roman"/>
              </a:rPr>
              <a:t>e</a:t>
            </a:r>
            <a:r>
              <a:rPr sz="2000" b="1" dirty="0">
                <a:solidFill>
                  <a:srgbClr val="333399"/>
                </a:solidFill>
                <a:latin typeface="Times New Roman"/>
                <a:cs typeface="Times New Roman"/>
              </a:rPr>
              <a:t>)	</a:t>
            </a:r>
            <a:r>
              <a:rPr sz="2000" spc="-15" dirty="0">
                <a:solidFill>
                  <a:srgbClr val="333399"/>
                </a:solidFill>
                <a:latin typeface="Times New Roman"/>
                <a:cs typeface="Times New Roman"/>
              </a:rPr>
              <a:t>és</a:t>
            </a:r>
            <a:endParaRPr sz="2000">
              <a:latin typeface="Times New Roman"/>
              <a:cs typeface="Times New Roman"/>
            </a:endParaRPr>
          </a:p>
        </p:txBody>
      </p:sp>
      <p:sp>
        <p:nvSpPr>
          <p:cNvPr id="7" name="object 7"/>
          <p:cNvSpPr txBox="1"/>
          <p:nvPr/>
        </p:nvSpPr>
        <p:spPr>
          <a:xfrm>
            <a:off x="329590" y="2202561"/>
            <a:ext cx="4164329" cy="635635"/>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333399"/>
                </a:solidFill>
                <a:latin typeface="Times New Roman"/>
                <a:cs typeface="Times New Roman"/>
              </a:rPr>
              <a:t>sacculust (zsákocska). Ezek </a:t>
            </a:r>
            <a:r>
              <a:rPr sz="2000" b="1" dirty="0">
                <a:solidFill>
                  <a:srgbClr val="333399"/>
                </a:solidFill>
                <a:latin typeface="Times New Roman"/>
                <a:cs typeface="Times New Roman"/>
              </a:rPr>
              <a:t>a </a:t>
            </a:r>
            <a:r>
              <a:rPr sz="2000" b="1" spc="-5" dirty="0">
                <a:solidFill>
                  <a:srgbClr val="333399"/>
                </a:solidFill>
                <a:latin typeface="Times New Roman"/>
                <a:cs typeface="Times New Roman"/>
              </a:rPr>
              <a:t>lineáris  </a:t>
            </a:r>
            <a:r>
              <a:rPr sz="2000" b="1" dirty="0">
                <a:solidFill>
                  <a:srgbClr val="333399"/>
                </a:solidFill>
                <a:latin typeface="Times New Roman"/>
                <a:cs typeface="Times New Roman"/>
              </a:rPr>
              <a:t>gyorsulás receptorait</a:t>
            </a:r>
            <a:r>
              <a:rPr sz="2000" b="1" spc="-70" dirty="0">
                <a:solidFill>
                  <a:srgbClr val="333399"/>
                </a:solidFill>
                <a:latin typeface="Times New Roman"/>
                <a:cs typeface="Times New Roman"/>
              </a:rPr>
              <a:t> </a:t>
            </a:r>
            <a:r>
              <a:rPr sz="2000" b="1" spc="-5" dirty="0">
                <a:solidFill>
                  <a:srgbClr val="333399"/>
                </a:solidFill>
                <a:latin typeface="Times New Roman"/>
                <a:cs typeface="Times New Roman"/>
              </a:rPr>
              <a:t>tartalmazzák.</a:t>
            </a:r>
            <a:endParaRPr sz="2000">
              <a:latin typeface="Times New Roman"/>
              <a:cs typeface="Times New Roman"/>
            </a:endParaRPr>
          </a:p>
        </p:txBody>
      </p:sp>
      <p:sp>
        <p:nvSpPr>
          <p:cNvPr id="8" name="object 8"/>
          <p:cNvSpPr txBox="1"/>
          <p:nvPr/>
        </p:nvSpPr>
        <p:spPr>
          <a:xfrm>
            <a:off x="329590" y="3116656"/>
            <a:ext cx="4165600" cy="1856105"/>
          </a:xfrm>
          <a:prstGeom prst="rect">
            <a:avLst/>
          </a:prstGeom>
        </p:spPr>
        <p:txBody>
          <a:bodyPr vert="horz" wrap="square" lIns="0" tIns="13335" rIns="0" bIns="0" rtlCol="0">
            <a:spAutoFit/>
          </a:bodyPr>
          <a:lstStyle/>
          <a:p>
            <a:pPr marL="12700">
              <a:lnSpc>
                <a:spcPct val="100000"/>
              </a:lnSpc>
              <a:spcBef>
                <a:spcPts val="105"/>
              </a:spcBef>
              <a:tabLst>
                <a:tab pos="481965" algn="l"/>
                <a:tab pos="1581150" algn="l"/>
                <a:tab pos="2739390" algn="l"/>
                <a:tab pos="4022725" algn="l"/>
              </a:tabLst>
            </a:pPr>
            <a:r>
              <a:rPr sz="2000" b="1" dirty="0">
                <a:solidFill>
                  <a:srgbClr val="333399"/>
                </a:solidFill>
                <a:latin typeface="Times New Roman"/>
                <a:cs typeface="Times New Roman"/>
              </a:rPr>
              <a:t>A	</a:t>
            </a:r>
            <a:r>
              <a:rPr sz="2000" b="1" spc="-15" dirty="0">
                <a:solidFill>
                  <a:srgbClr val="333399"/>
                </a:solidFill>
                <a:latin typeface="Times New Roman"/>
                <a:cs typeface="Times New Roman"/>
              </a:rPr>
              <a:t>h</a:t>
            </a:r>
            <a:r>
              <a:rPr sz="2000" b="1" dirty="0">
                <a:solidFill>
                  <a:srgbClr val="333399"/>
                </a:solidFill>
                <a:latin typeface="Times New Roman"/>
                <a:cs typeface="Times New Roman"/>
              </a:rPr>
              <a:t>á</a:t>
            </a:r>
            <a:r>
              <a:rPr sz="2000" b="1" spc="-10" dirty="0">
                <a:solidFill>
                  <a:srgbClr val="333399"/>
                </a:solidFill>
                <a:latin typeface="Times New Roman"/>
                <a:cs typeface="Times New Roman"/>
              </a:rPr>
              <a:t>r</a:t>
            </a:r>
            <a:r>
              <a:rPr sz="2000" b="1" dirty="0">
                <a:solidFill>
                  <a:srgbClr val="333399"/>
                </a:solidFill>
                <a:latin typeface="Times New Roman"/>
                <a:cs typeface="Times New Roman"/>
              </a:rPr>
              <a:t>ty</a:t>
            </a:r>
            <a:r>
              <a:rPr sz="2000" b="1" spc="-10" dirty="0">
                <a:solidFill>
                  <a:srgbClr val="333399"/>
                </a:solidFill>
                <a:latin typeface="Times New Roman"/>
                <a:cs typeface="Times New Roman"/>
              </a:rPr>
              <a:t>á</a:t>
            </a:r>
            <a:r>
              <a:rPr sz="2000" b="1" dirty="0">
                <a:solidFill>
                  <a:srgbClr val="333399"/>
                </a:solidFill>
                <a:latin typeface="Times New Roman"/>
                <a:cs typeface="Times New Roman"/>
              </a:rPr>
              <a:t>s	fél</a:t>
            </a:r>
            <a:r>
              <a:rPr sz="2000" b="1" spc="-20" dirty="0">
                <a:solidFill>
                  <a:srgbClr val="333399"/>
                </a:solidFill>
                <a:latin typeface="Times New Roman"/>
                <a:cs typeface="Times New Roman"/>
              </a:rPr>
              <a:t>k</a:t>
            </a:r>
            <a:r>
              <a:rPr sz="2000" b="1" dirty="0">
                <a:solidFill>
                  <a:srgbClr val="333399"/>
                </a:solidFill>
                <a:latin typeface="Times New Roman"/>
                <a:cs typeface="Times New Roman"/>
              </a:rPr>
              <a:t>örös	</a:t>
            </a:r>
            <a:r>
              <a:rPr sz="2000" b="1" spc="-20" dirty="0">
                <a:solidFill>
                  <a:srgbClr val="333399"/>
                </a:solidFill>
                <a:latin typeface="Times New Roman"/>
                <a:cs typeface="Times New Roman"/>
              </a:rPr>
              <a:t>í</a:t>
            </a:r>
            <a:r>
              <a:rPr sz="2000" b="1" dirty="0">
                <a:solidFill>
                  <a:srgbClr val="333399"/>
                </a:solidFill>
                <a:latin typeface="Times New Roman"/>
                <a:cs typeface="Times New Roman"/>
              </a:rPr>
              <a:t>vjá</a:t>
            </a:r>
            <a:r>
              <a:rPr sz="2000" b="1" spc="-15" dirty="0">
                <a:solidFill>
                  <a:srgbClr val="333399"/>
                </a:solidFill>
                <a:latin typeface="Times New Roman"/>
                <a:cs typeface="Times New Roman"/>
              </a:rPr>
              <a:t>r</a:t>
            </a:r>
            <a:r>
              <a:rPr sz="2000" b="1" spc="-10" dirty="0">
                <a:solidFill>
                  <a:srgbClr val="333399"/>
                </a:solidFill>
                <a:latin typeface="Times New Roman"/>
                <a:cs typeface="Times New Roman"/>
              </a:rPr>
              <a:t>a</a:t>
            </a:r>
            <a:r>
              <a:rPr sz="2000" b="1" dirty="0">
                <a:solidFill>
                  <a:srgbClr val="333399"/>
                </a:solidFill>
                <a:latin typeface="Times New Roman"/>
                <a:cs typeface="Times New Roman"/>
              </a:rPr>
              <a:t>tok	a</a:t>
            </a:r>
            <a:endParaRPr sz="2000">
              <a:latin typeface="Times New Roman"/>
              <a:cs typeface="Times New Roman"/>
            </a:endParaRPr>
          </a:p>
          <a:p>
            <a:pPr marL="12700">
              <a:lnSpc>
                <a:spcPct val="100000"/>
              </a:lnSpc>
              <a:spcBef>
                <a:spcPts val="5"/>
              </a:spcBef>
            </a:pPr>
            <a:r>
              <a:rPr sz="2000" b="1" dirty="0">
                <a:solidFill>
                  <a:srgbClr val="333399"/>
                </a:solidFill>
                <a:latin typeface="Times New Roman"/>
                <a:cs typeface="Times New Roman"/>
              </a:rPr>
              <a:t>szöggyorsulás</a:t>
            </a:r>
            <a:endParaRPr sz="2000">
              <a:latin typeface="Times New Roman"/>
              <a:cs typeface="Times New Roman"/>
            </a:endParaRPr>
          </a:p>
          <a:p>
            <a:pPr marL="12700">
              <a:lnSpc>
                <a:spcPct val="100000"/>
              </a:lnSpc>
            </a:pPr>
            <a:r>
              <a:rPr sz="2000" b="1" dirty="0">
                <a:solidFill>
                  <a:srgbClr val="333399"/>
                </a:solidFill>
                <a:latin typeface="Times New Roman"/>
                <a:cs typeface="Times New Roman"/>
              </a:rPr>
              <a:t>receptorait</a:t>
            </a:r>
            <a:r>
              <a:rPr sz="2000" b="1" spc="-40" dirty="0">
                <a:solidFill>
                  <a:srgbClr val="333399"/>
                </a:solidFill>
                <a:latin typeface="Times New Roman"/>
                <a:cs typeface="Times New Roman"/>
              </a:rPr>
              <a:t> </a:t>
            </a:r>
            <a:r>
              <a:rPr sz="2000" b="1" spc="-5" dirty="0">
                <a:solidFill>
                  <a:srgbClr val="333399"/>
                </a:solidFill>
                <a:latin typeface="Times New Roman"/>
                <a:cs typeface="Times New Roman"/>
              </a:rPr>
              <a:t>tartalmazzák.</a:t>
            </a:r>
            <a:endParaRPr sz="2000">
              <a:latin typeface="Times New Roman"/>
              <a:cs typeface="Times New Roman"/>
            </a:endParaRPr>
          </a:p>
          <a:p>
            <a:pPr>
              <a:lnSpc>
                <a:spcPct val="100000"/>
              </a:lnSpc>
              <a:spcBef>
                <a:spcPts val="40"/>
              </a:spcBef>
            </a:pPr>
            <a:endParaRPr sz="2050">
              <a:latin typeface="Times New Roman"/>
              <a:cs typeface="Times New Roman"/>
            </a:endParaRPr>
          </a:p>
          <a:p>
            <a:pPr marL="12700">
              <a:lnSpc>
                <a:spcPct val="100000"/>
              </a:lnSpc>
            </a:pPr>
            <a:r>
              <a:rPr sz="2000" dirty="0">
                <a:solidFill>
                  <a:srgbClr val="333399"/>
                </a:solidFill>
                <a:latin typeface="Times New Roman"/>
                <a:cs typeface="Times New Roman"/>
              </a:rPr>
              <a:t>A </a:t>
            </a:r>
            <a:r>
              <a:rPr sz="2000" spc="-5" dirty="0">
                <a:solidFill>
                  <a:srgbClr val="333399"/>
                </a:solidFill>
                <a:latin typeface="Times New Roman"/>
                <a:cs typeface="Times New Roman"/>
              </a:rPr>
              <a:t>receptorokból kiinduló </a:t>
            </a:r>
            <a:r>
              <a:rPr sz="2000" dirty="0">
                <a:solidFill>
                  <a:srgbClr val="333399"/>
                </a:solidFill>
                <a:latin typeface="Times New Roman"/>
                <a:cs typeface="Times New Roman"/>
              </a:rPr>
              <a:t>n. </a:t>
            </a:r>
            <a:r>
              <a:rPr sz="2000" spc="195" dirty="0">
                <a:solidFill>
                  <a:srgbClr val="333399"/>
                </a:solidFill>
                <a:latin typeface="Times New Roman"/>
                <a:cs typeface="Times New Roman"/>
              </a:rPr>
              <a:t> </a:t>
            </a:r>
            <a:r>
              <a:rPr sz="2000" spc="-5" dirty="0">
                <a:solidFill>
                  <a:srgbClr val="333399"/>
                </a:solidFill>
                <a:latin typeface="Times New Roman"/>
                <a:cs typeface="Times New Roman"/>
              </a:rPr>
              <a:t>vestibularis</a:t>
            </a:r>
            <a:endParaRPr sz="2000">
              <a:latin typeface="Times New Roman"/>
              <a:cs typeface="Times New Roman"/>
            </a:endParaRPr>
          </a:p>
          <a:p>
            <a:pPr marL="12700">
              <a:lnSpc>
                <a:spcPct val="100000"/>
              </a:lnSpc>
              <a:spcBef>
                <a:spcPts val="5"/>
              </a:spcBef>
            </a:pPr>
            <a:r>
              <a:rPr sz="2000" spc="-5" dirty="0">
                <a:solidFill>
                  <a:srgbClr val="333399"/>
                </a:solidFill>
                <a:latin typeface="Times New Roman"/>
                <a:cs typeface="Times New Roman"/>
              </a:rPr>
              <a:t>sejtjei  több  magban  végződnek  az</a:t>
            </a:r>
            <a:r>
              <a:rPr sz="2000" spc="145" dirty="0">
                <a:solidFill>
                  <a:srgbClr val="333399"/>
                </a:solidFill>
                <a:latin typeface="Times New Roman"/>
                <a:cs typeface="Times New Roman"/>
              </a:rPr>
              <a:t> </a:t>
            </a:r>
            <a:r>
              <a:rPr sz="2000" spc="-5" dirty="0">
                <a:solidFill>
                  <a:srgbClr val="333399"/>
                </a:solidFill>
                <a:latin typeface="Times New Roman"/>
                <a:cs typeface="Times New Roman"/>
              </a:rPr>
              <a:t>agy</a:t>
            </a:r>
            <a:endParaRPr sz="2000">
              <a:latin typeface="Times New Roman"/>
              <a:cs typeface="Times New Roman"/>
            </a:endParaRPr>
          </a:p>
        </p:txBody>
      </p:sp>
      <p:sp>
        <p:nvSpPr>
          <p:cNvPr id="9" name="object 9"/>
          <p:cNvSpPr txBox="1"/>
          <p:nvPr/>
        </p:nvSpPr>
        <p:spPr>
          <a:xfrm>
            <a:off x="329590" y="4946396"/>
            <a:ext cx="4163695" cy="330835"/>
          </a:xfrm>
          <a:prstGeom prst="rect">
            <a:avLst/>
          </a:prstGeom>
        </p:spPr>
        <p:txBody>
          <a:bodyPr vert="horz" wrap="square" lIns="0" tIns="12700" rIns="0" bIns="0" rtlCol="0">
            <a:spAutoFit/>
          </a:bodyPr>
          <a:lstStyle/>
          <a:p>
            <a:pPr marL="12700">
              <a:lnSpc>
                <a:spcPct val="100000"/>
              </a:lnSpc>
              <a:spcBef>
                <a:spcPts val="100"/>
              </a:spcBef>
              <a:tabLst>
                <a:tab pos="1231900" algn="l"/>
                <a:tab pos="1701164" algn="l"/>
                <a:tab pos="2284730" algn="l"/>
                <a:tab pos="3291204" algn="l"/>
              </a:tabLst>
            </a:pPr>
            <a:r>
              <a:rPr sz="2000" dirty="0">
                <a:solidFill>
                  <a:srgbClr val="333399"/>
                </a:solidFill>
                <a:latin typeface="Times New Roman"/>
                <a:cs typeface="Times New Roman"/>
              </a:rPr>
              <a:t>nyúl</a:t>
            </a:r>
            <a:r>
              <a:rPr sz="2000" spc="-20" dirty="0">
                <a:solidFill>
                  <a:srgbClr val="333399"/>
                </a:solidFill>
                <a:latin typeface="Times New Roman"/>
                <a:cs typeface="Times New Roman"/>
              </a:rPr>
              <a:t>t</a:t>
            </a:r>
            <a:r>
              <a:rPr sz="2000" dirty="0">
                <a:solidFill>
                  <a:srgbClr val="333399"/>
                </a:solidFill>
                <a:latin typeface="Times New Roman"/>
                <a:cs typeface="Times New Roman"/>
              </a:rPr>
              <a:t>ve</a:t>
            </a:r>
            <a:r>
              <a:rPr sz="2000" spc="-15" dirty="0">
                <a:solidFill>
                  <a:srgbClr val="333399"/>
                </a:solidFill>
                <a:latin typeface="Times New Roman"/>
                <a:cs typeface="Times New Roman"/>
              </a:rPr>
              <a:t>l</a:t>
            </a:r>
            <a:r>
              <a:rPr sz="2000" dirty="0">
                <a:solidFill>
                  <a:srgbClr val="333399"/>
                </a:solidFill>
                <a:latin typeface="Times New Roman"/>
                <a:cs typeface="Times New Roman"/>
              </a:rPr>
              <a:t>ő	</a:t>
            </a:r>
            <a:r>
              <a:rPr sz="2000" spc="-15" dirty="0">
                <a:solidFill>
                  <a:srgbClr val="333399"/>
                </a:solidFill>
                <a:latin typeface="Times New Roman"/>
                <a:cs typeface="Times New Roman"/>
              </a:rPr>
              <a:t>é</a:t>
            </a:r>
            <a:r>
              <a:rPr sz="2000" dirty="0">
                <a:solidFill>
                  <a:srgbClr val="333399"/>
                </a:solidFill>
                <a:latin typeface="Times New Roman"/>
                <a:cs typeface="Times New Roman"/>
              </a:rPr>
              <a:t>s	h</a:t>
            </a:r>
            <a:r>
              <a:rPr sz="2000" spc="-15" dirty="0">
                <a:solidFill>
                  <a:srgbClr val="333399"/>
                </a:solidFill>
                <a:latin typeface="Times New Roman"/>
                <a:cs typeface="Times New Roman"/>
              </a:rPr>
              <a:t>í</a:t>
            </a:r>
            <a:r>
              <a:rPr sz="2000" dirty="0">
                <a:solidFill>
                  <a:srgbClr val="333399"/>
                </a:solidFill>
                <a:latin typeface="Times New Roman"/>
                <a:cs typeface="Times New Roman"/>
              </a:rPr>
              <a:t>d	hat</a:t>
            </a:r>
            <a:r>
              <a:rPr sz="2000" spc="-15" dirty="0">
                <a:solidFill>
                  <a:srgbClr val="333399"/>
                </a:solidFill>
                <a:latin typeface="Times New Roman"/>
                <a:cs typeface="Times New Roman"/>
              </a:rPr>
              <a:t>á</a:t>
            </a:r>
            <a:r>
              <a:rPr sz="2000" dirty="0">
                <a:solidFill>
                  <a:srgbClr val="333399"/>
                </a:solidFill>
                <a:latin typeface="Times New Roman"/>
                <a:cs typeface="Times New Roman"/>
              </a:rPr>
              <a:t>r</a:t>
            </a:r>
            <a:r>
              <a:rPr sz="2000" spc="-10" dirty="0">
                <a:solidFill>
                  <a:srgbClr val="333399"/>
                </a:solidFill>
                <a:latin typeface="Times New Roman"/>
                <a:cs typeface="Times New Roman"/>
              </a:rPr>
              <a:t>á</a:t>
            </a:r>
            <a:r>
              <a:rPr sz="2000" dirty="0">
                <a:solidFill>
                  <a:srgbClr val="333399"/>
                </a:solidFill>
                <a:latin typeface="Times New Roman"/>
                <a:cs typeface="Times New Roman"/>
              </a:rPr>
              <a:t>n	</a:t>
            </a:r>
            <a:r>
              <a:rPr sz="2000" spc="-10" dirty="0">
                <a:solidFill>
                  <a:srgbClr val="333399"/>
                </a:solidFill>
                <a:latin typeface="Times New Roman"/>
                <a:cs typeface="Times New Roman"/>
              </a:rPr>
              <a:t>(</a:t>
            </a:r>
            <a:r>
              <a:rPr sz="2000" dirty="0">
                <a:solidFill>
                  <a:srgbClr val="333399"/>
                </a:solidFill>
                <a:latin typeface="Times New Roman"/>
                <a:cs typeface="Times New Roman"/>
              </a:rPr>
              <a:t>n</a:t>
            </a:r>
            <a:r>
              <a:rPr sz="2000" spc="10" dirty="0">
                <a:solidFill>
                  <a:srgbClr val="333399"/>
                </a:solidFill>
                <a:latin typeface="Times New Roman"/>
                <a:cs typeface="Times New Roman"/>
              </a:rPr>
              <a:t>u</a:t>
            </a:r>
            <a:r>
              <a:rPr sz="2000" dirty="0">
                <a:solidFill>
                  <a:srgbClr val="333399"/>
                </a:solidFill>
                <a:latin typeface="Times New Roman"/>
                <a:cs typeface="Times New Roman"/>
              </a:rPr>
              <a:t>c</a:t>
            </a:r>
            <a:r>
              <a:rPr sz="2000" spc="-20" dirty="0">
                <a:solidFill>
                  <a:srgbClr val="333399"/>
                </a:solidFill>
                <a:latin typeface="Times New Roman"/>
                <a:cs typeface="Times New Roman"/>
              </a:rPr>
              <a:t>l</a:t>
            </a:r>
            <a:r>
              <a:rPr sz="2000" dirty="0">
                <a:solidFill>
                  <a:srgbClr val="333399"/>
                </a:solidFill>
                <a:latin typeface="Times New Roman"/>
                <a:cs typeface="Times New Roman"/>
              </a:rPr>
              <a:t>e</a:t>
            </a:r>
            <a:r>
              <a:rPr sz="2000" spc="-10" dirty="0">
                <a:solidFill>
                  <a:srgbClr val="333399"/>
                </a:solidFill>
                <a:latin typeface="Times New Roman"/>
                <a:cs typeface="Times New Roman"/>
              </a:rPr>
              <a:t>u</a:t>
            </a:r>
            <a:r>
              <a:rPr sz="2000" dirty="0">
                <a:solidFill>
                  <a:srgbClr val="333399"/>
                </a:solidFill>
                <a:latin typeface="Times New Roman"/>
                <a:cs typeface="Times New Roman"/>
              </a:rPr>
              <a:t>s</a:t>
            </a:r>
            <a:endParaRPr sz="2000">
              <a:latin typeface="Times New Roman"/>
              <a:cs typeface="Times New Roman"/>
            </a:endParaRPr>
          </a:p>
        </p:txBody>
      </p:sp>
      <p:sp>
        <p:nvSpPr>
          <p:cNvPr id="10" name="object 10"/>
          <p:cNvSpPr txBox="1"/>
          <p:nvPr/>
        </p:nvSpPr>
        <p:spPr>
          <a:xfrm>
            <a:off x="329590" y="5251196"/>
            <a:ext cx="4166235" cy="63627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333399"/>
                </a:solidFill>
                <a:latin typeface="Times New Roman"/>
                <a:cs typeface="Times New Roman"/>
              </a:rPr>
              <a:t>vestibularis  superior,  inferior,</a:t>
            </a:r>
            <a:r>
              <a:rPr sz="2000" spc="114" dirty="0">
                <a:solidFill>
                  <a:srgbClr val="333399"/>
                </a:solidFill>
                <a:latin typeface="Times New Roman"/>
                <a:cs typeface="Times New Roman"/>
              </a:rPr>
              <a:t> </a:t>
            </a:r>
            <a:r>
              <a:rPr sz="2000" spc="-5" dirty="0">
                <a:solidFill>
                  <a:srgbClr val="333399"/>
                </a:solidFill>
                <a:latin typeface="Times New Roman"/>
                <a:cs typeface="Times New Roman"/>
              </a:rPr>
              <a:t>medialis,</a:t>
            </a:r>
            <a:endParaRPr sz="2000">
              <a:latin typeface="Times New Roman"/>
              <a:cs typeface="Times New Roman"/>
            </a:endParaRPr>
          </a:p>
          <a:p>
            <a:pPr marL="12700">
              <a:lnSpc>
                <a:spcPct val="100000"/>
              </a:lnSpc>
              <a:tabLst>
                <a:tab pos="1268730" algn="l"/>
                <a:tab pos="1605280" algn="l"/>
                <a:tab pos="2926715" algn="l"/>
              </a:tabLst>
            </a:pPr>
            <a:r>
              <a:rPr sz="2000" spc="-5" dirty="0">
                <a:solidFill>
                  <a:srgbClr val="333399"/>
                </a:solidFill>
                <a:latin typeface="Times New Roman"/>
                <a:cs typeface="Times New Roman"/>
              </a:rPr>
              <a:t>lateralis).	</a:t>
            </a:r>
            <a:r>
              <a:rPr sz="2000" dirty="0">
                <a:solidFill>
                  <a:srgbClr val="333399"/>
                </a:solidFill>
                <a:latin typeface="Times New Roman"/>
                <a:cs typeface="Times New Roman"/>
              </a:rPr>
              <a:t>A	</a:t>
            </a:r>
            <a:r>
              <a:rPr sz="2000" spc="-5" dirty="0">
                <a:solidFill>
                  <a:srgbClr val="333399"/>
                </a:solidFill>
                <a:latin typeface="Times New Roman"/>
                <a:cs typeface="Times New Roman"/>
              </a:rPr>
              <a:t>részlegesen	feldolgozott</a:t>
            </a:r>
            <a:endParaRPr sz="2000">
              <a:latin typeface="Times New Roman"/>
              <a:cs typeface="Times New Roman"/>
            </a:endParaRPr>
          </a:p>
        </p:txBody>
      </p:sp>
      <p:sp>
        <p:nvSpPr>
          <p:cNvPr id="11" name="object 11"/>
          <p:cNvSpPr txBox="1"/>
          <p:nvPr/>
        </p:nvSpPr>
        <p:spPr>
          <a:xfrm>
            <a:off x="329590" y="5861100"/>
            <a:ext cx="4165600" cy="940435"/>
          </a:xfrm>
          <a:prstGeom prst="rect">
            <a:avLst/>
          </a:prstGeom>
        </p:spPr>
        <p:txBody>
          <a:bodyPr vert="horz" wrap="square" lIns="0" tIns="12700" rIns="0" bIns="0" rtlCol="0">
            <a:spAutoFit/>
          </a:bodyPr>
          <a:lstStyle/>
          <a:p>
            <a:pPr marL="12700" marR="5080" algn="just">
              <a:lnSpc>
                <a:spcPct val="100000"/>
              </a:lnSpc>
              <a:spcBef>
                <a:spcPts val="100"/>
              </a:spcBef>
            </a:pPr>
            <a:r>
              <a:rPr sz="2000" spc="-5" dirty="0">
                <a:solidFill>
                  <a:srgbClr val="333399"/>
                </a:solidFill>
                <a:latin typeface="Times New Roman"/>
                <a:cs typeface="Times New Roman"/>
              </a:rPr>
              <a:t>információ </a:t>
            </a:r>
            <a:r>
              <a:rPr sz="2000" dirty="0">
                <a:solidFill>
                  <a:srgbClr val="333399"/>
                </a:solidFill>
                <a:latin typeface="Times New Roman"/>
                <a:cs typeface="Times New Roman"/>
              </a:rPr>
              <a:t>a </a:t>
            </a:r>
            <a:r>
              <a:rPr sz="2000" spc="-5" dirty="0">
                <a:solidFill>
                  <a:srgbClr val="333399"/>
                </a:solidFill>
                <a:latin typeface="Times New Roman"/>
                <a:cs typeface="Times New Roman"/>
              </a:rPr>
              <a:t>kisagy, agytörzs </a:t>
            </a:r>
            <a:r>
              <a:rPr sz="2000" dirty="0">
                <a:solidFill>
                  <a:srgbClr val="333399"/>
                </a:solidFill>
                <a:latin typeface="Times New Roman"/>
                <a:cs typeface="Times New Roman"/>
              </a:rPr>
              <a:t>felé  </a:t>
            </a:r>
            <a:r>
              <a:rPr sz="2000" spc="-5" dirty="0">
                <a:solidFill>
                  <a:srgbClr val="333399"/>
                </a:solidFill>
                <a:latin typeface="Times New Roman"/>
                <a:cs typeface="Times New Roman"/>
              </a:rPr>
              <a:t>továbbítódik. Szabályozzák </a:t>
            </a:r>
            <a:r>
              <a:rPr sz="2000" dirty="0">
                <a:solidFill>
                  <a:srgbClr val="333399"/>
                </a:solidFill>
                <a:latin typeface="Times New Roman"/>
                <a:cs typeface="Times New Roman"/>
              </a:rPr>
              <a:t>a  </a:t>
            </a:r>
            <a:r>
              <a:rPr sz="2000" spc="-5" dirty="0">
                <a:solidFill>
                  <a:srgbClr val="333399"/>
                </a:solidFill>
                <a:latin typeface="Times New Roman"/>
                <a:cs typeface="Times New Roman"/>
              </a:rPr>
              <a:t>szemmozgásokat, </a:t>
            </a:r>
            <a:r>
              <a:rPr sz="2000" dirty="0">
                <a:solidFill>
                  <a:srgbClr val="333399"/>
                </a:solidFill>
                <a:latin typeface="Times New Roman"/>
                <a:cs typeface="Times New Roman"/>
              </a:rPr>
              <a:t>finom</a:t>
            </a:r>
            <a:r>
              <a:rPr sz="2000" spc="-70" dirty="0">
                <a:solidFill>
                  <a:srgbClr val="333399"/>
                </a:solidFill>
                <a:latin typeface="Times New Roman"/>
                <a:cs typeface="Times New Roman"/>
              </a:rPr>
              <a:t> </a:t>
            </a:r>
            <a:r>
              <a:rPr sz="2000" dirty="0">
                <a:solidFill>
                  <a:srgbClr val="333399"/>
                </a:solidFill>
                <a:latin typeface="Times New Roman"/>
                <a:cs typeface="Times New Roman"/>
              </a:rPr>
              <a:t>mozgásokat…</a:t>
            </a:r>
            <a:endParaRPr sz="2000">
              <a:latin typeface="Times New Roman"/>
              <a:cs typeface="Times New Roman"/>
            </a:endParaRPr>
          </a:p>
        </p:txBody>
      </p:sp>
      <p:sp>
        <p:nvSpPr>
          <p:cNvPr id="12" name="object 12"/>
          <p:cNvSpPr txBox="1"/>
          <p:nvPr/>
        </p:nvSpPr>
        <p:spPr>
          <a:xfrm>
            <a:off x="7604886" y="1900866"/>
            <a:ext cx="1401445" cy="774700"/>
          </a:xfrm>
          <a:prstGeom prst="rect">
            <a:avLst/>
          </a:prstGeom>
        </p:spPr>
        <p:txBody>
          <a:bodyPr vert="horz" wrap="square" lIns="0" tIns="112395" rIns="0" bIns="0" rtlCol="0">
            <a:spAutoFit/>
          </a:bodyPr>
          <a:lstStyle/>
          <a:p>
            <a:pPr marL="12700">
              <a:lnSpc>
                <a:spcPct val="100000"/>
              </a:lnSpc>
              <a:spcBef>
                <a:spcPts val="885"/>
              </a:spcBef>
            </a:pPr>
            <a:r>
              <a:rPr sz="1800" dirty="0">
                <a:latin typeface="Times New Roman"/>
                <a:cs typeface="Times New Roman"/>
              </a:rPr>
              <a:t>utriculus</a:t>
            </a:r>
            <a:endParaRPr sz="1800">
              <a:latin typeface="Times New Roman"/>
              <a:cs typeface="Times New Roman"/>
            </a:endParaRPr>
          </a:p>
          <a:p>
            <a:pPr marL="612775">
              <a:lnSpc>
                <a:spcPct val="100000"/>
              </a:lnSpc>
              <a:spcBef>
                <a:spcPts val="790"/>
              </a:spcBef>
            </a:pPr>
            <a:r>
              <a:rPr sz="1800" dirty="0">
                <a:latin typeface="Times New Roman"/>
                <a:cs typeface="Times New Roman"/>
              </a:rPr>
              <a:t>sacculus</a:t>
            </a:r>
            <a:endParaRPr sz="1800">
              <a:latin typeface="Times New Roman"/>
              <a:cs typeface="Times New Roman"/>
            </a:endParaRPr>
          </a:p>
        </p:txBody>
      </p:sp>
      <p:sp>
        <p:nvSpPr>
          <p:cNvPr id="13" name="object 13"/>
          <p:cNvSpPr txBox="1"/>
          <p:nvPr/>
        </p:nvSpPr>
        <p:spPr>
          <a:xfrm>
            <a:off x="5659628" y="4863845"/>
            <a:ext cx="10420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vest</a:t>
            </a:r>
            <a:r>
              <a:rPr sz="1800" spc="5" dirty="0">
                <a:latin typeface="Times New Roman"/>
                <a:cs typeface="Times New Roman"/>
              </a:rPr>
              <a:t>i</a:t>
            </a:r>
            <a:r>
              <a:rPr sz="1800" spc="-5" dirty="0">
                <a:latin typeface="Times New Roman"/>
                <a:cs typeface="Times New Roman"/>
              </a:rPr>
              <a:t>bulum</a:t>
            </a:r>
            <a:endParaRPr sz="1800">
              <a:latin typeface="Times New Roman"/>
              <a:cs typeface="Times New Roman"/>
            </a:endParaRPr>
          </a:p>
        </p:txBody>
      </p:sp>
      <p:sp>
        <p:nvSpPr>
          <p:cNvPr id="14" name="object 14"/>
          <p:cNvSpPr txBox="1"/>
          <p:nvPr/>
        </p:nvSpPr>
        <p:spPr>
          <a:xfrm>
            <a:off x="7028433" y="1448180"/>
            <a:ext cx="16465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félkörös</a:t>
            </a:r>
            <a:r>
              <a:rPr sz="1800" spc="-80" dirty="0">
                <a:latin typeface="Times New Roman"/>
                <a:cs typeface="Times New Roman"/>
              </a:rPr>
              <a:t> </a:t>
            </a:r>
            <a:r>
              <a:rPr sz="1800" dirty="0">
                <a:latin typeface="Times New Roman"/>
                <a:cs typeface="Times New Roman"/>
              </a:rPr>
              <a:t>ívjáratok</a:t>
            </a:r>
            <a:endParaRPr sz="1800">
              <a:latin typeface="Times New Roman"/>
              <a:cs typeface="Times New Roman"/>
            </a:endParaRPr>
          </a:p>
        </p:txBody>
      </p:sp>
      <p:sp>
        <p:nvSpPr>
          <p:cNvPr id="15" name="object 15"/>
          <p:cNvSpPr/>
          <p:nvPr/>
        </p:nvSpPr>
        <p:spPr>
          <a:xfrm>
            <a:off x="7001256" y="1786635"/>
            <a:ext cx="455930" cy="558165"/>
          </a:xfrm>
          <a:custGeom>
            <a:avLst/>
            <a:gdLst/>
            <a:ahLst/>
            <a:cxnLst/>
            <a:rect l="l" t="t" r="r" b="b"/>
            <a:pathLst>
              <a:path w="455929" h="558164">
                <a:moveTo>
                  <a:pt x="19050" y="454405"/>
                </a:moveTo>
                <a:lnTo>
                  <a:pt x="15875" y="456691"/>
                </a:lnTo>
                <a:lnTo>
                  <a:pt x="15240" y="460248"/>
                </a:lnTo>
                <a:lnTo>
                  <a:pt x="0" y="558164"/>
                </a:lnTo>
                <a:lnTo>
                  <a:pt x="15507" y="552323"/>
                </a:lnTo>
                <a:lnTo>
                  <a:pt x="12826" y="552323"/>
                </a:lnTo>
                <a:lnTo>
                  <a:pt x="3048" y="544322"/>
                </a:lnTo>
                <a:lnTo>
                  <a:pt x="17830" y="526152"/>
                </a:lnTo>
                <a:lnTo>
                  <a:pt x="27813" y="462152"/>
                </a:lnTo>
                <a:lnTo>
                  <a:pt x="28321" y="458724"/>
                </a:lnTo>
                <a:lnTo>
                  <a:pt x="26035" y="455422"/>
                </a:lnTo>
                <a:lnTo>
                  <a:pt x="19050" y="454405"/>
                </a:lnTo>
                <a:close/>
              </a:path>
              <a:path w="455929" h="558164">
                <a:moveTo>
                  <a:pt x="17830" y="526152"/>
                </a:moveTo>
                <a:lnTo>
                  <a:pt x="3048" y="544322"/>
                </a:lnTo>
                <a:lnTo>
                  <a:pt x="12826" y="552323"/>
                </a:lnTo>
                <a:lnTo>
                  <a:pt x="15308" y="549275"/>
                </a:lnTo>
                <a:lnTo>
                  <a:pt x="14224" y="549275"/>
                </a:lnTo>
                <a:lnTo>
                  <a:pt x="5715" y="542416"/>
                </a:lnTo>
                <a:lnTo>
                  <a:pt x="15892" y="538581"/>
                </a:lnTo>
                <a:lnTo>
                  <a:pt x="17830" y="526152"/>
                </a:lnTo>
                <a:close/>
              </a:path>
              <a:path w="455929" h="558164">
                <a:moveTo>
                  <a:pt x="91567" y="510159"/>
                </a:moveTo>
                <a:lnTo>
                  <a:pt x="88265" y="511301"/>
                </a:lnTo>
                <a:lnTo>
                  <a:pt x="27607" y="534165"/>
                </a:lnTo>
                <a:lnTo>
                  <a:pt x="12826" y="552323"/>
                </a:lnTo>
                <a:lnTo>
                  <a:pt x="15507" y="552323"/>
                </a:lnTo>
                <a:lnTo>
                  <a:pt x="96012" y="521969"/>
                </a:lnTo>
                <a:lnTo>
                  <a:pt x="97663" y="518287"/>
                </a:lnTo>
                <a:lnTo>
                  <a:pt x="96393" y="515112"/>
                </a:lnTo>
                <a:lnTo>
                  <a:pt x="95250" y="511810"/>
                </a:lnTo>
                <a:lnTo>
                  <a:pt x="91567" y="510159"/>
                </a:lnTo>
                <a:close/>
              </a:path>
              <a:path w="455929" h="558164">
                <a:moveTo>
                  <a:pt x="15892" y="538581"/>
                </a:moveTo>
                <a:lnTo>
                  <a:pt x="5715" y="542416"/>
                </a:lnTo>
                <a:lnTo>
                  <a:pt x="14224" y="549275"/>
                </a:lnTo>
                <a:lnTo>
                  <a:pt x="15892" y="538581"/>
                </a:lnTo>
                <a:close/>
              </a:path>
              <a:path w="455929" h="558164">
                <a:moveTo>
                  <a:pt x="27607" y="534165"/>
                </a:moveTo>
                <a:lnTo>
                  <a:pt x="15892" y="538581"/>
                </a:lnTo>
                <a:lnTo>
                  <a:pt x="14224" y="549275"/>
                </a:lnTo>
                <a:lnTo>
                  <a:pt x="15308" y="549275"/>
                </a:lnTo>
                <a:lnTo>
                  <a:pt x="27607" y="534165"/>
                </a:lnTo>
                <a:close/>
              </a:path>
              <a:path w="455929" h="558164">
                <a:moveTo>
                  <a:pt x="445897" y="0"/>
                </a:moveTo>
                <a:lnTo>
                  <a:pt x="17830" y="526152"/>
                </a:lnTo>
                <a:lnTo>
                  <a:pt x="15892" y="538581"/>
                </a:lnTo>
                <a:lnTo>
                  <a:pt x="27607" y="534165"/>
                </a:lnTo>
                <a:lnTo>
                  <a:pt x="455802" y="8127"/>
                </a:lnTo>
                <a:lnTo>
                  <a:pt x="445897" y="0"/>
                </a:lnTo>
                <a:close/>
              </a:path>
            </a:pathLst>
          </a:custGeom>
          <a:solidFill>
            <a:srgbClr val="000000"/>
          </a:solidFill>
        </p:spPr>
        <p:txBody>
          <a:bodyPr wrap="square" lIns="0" tIns="0" rIns="0" bIns="0" rtlCol="0"/>
          <a:lstStyle/>
          <a:p>
            <a:endParaRPr/>
          </a:p>
        </p:txBody>
      </p:sp>
      <p:sp>
        <p:nvSpPr>
          <p:cNvPr id="16" name="object 16"/>
          <p:cNvSpPr/>
          <p:nvPr/>
        </p:nvSpPr>
        <p:spPr>
          <a:xfrm>
            <a:off x="6947916" y="2157348"/>
            <a:ext cx="581660" cy="824865"/>
          </a:xfrm>
          <a:custGeom>
            <a:avLst/>
            <a:gdLst/>
            <a:ahLst/>
            <a:cxnLst/>
            <a:rect l="l" t="t" r="r" b="b"/>
            <a:pathLst>
              <a:path w="581659" h="824864">
                <a:moveTo>
                  <a:pt x="11683" y="719581"/>
                </a:moveTo>
                <a:lnTo>
                  <a:pt x="8635" y="722249"/>
                </a:lnTo>
                <a:lnTo>
                  <a:pt x="8254" y="725677"/>
                </a:lnTo>
                <a:lnTo>
                  <a:pt x="0" y="824484"/>
                </a:lnTo>
                <a:lnTo>
                  <a:pt x="14638" y="817752"/>
                </a:lnTo>
                <a:lnTo>
                  <a:pt x="12445" y="817752"/>
                </a:lnTo>
                <a:lnTo>
                  <a:pt x="2031" y="810513"/>
                </a:lnTo>
                <a:lnTo>
                  <a:pt x="15551" y="791259"/>
                </a:lnTo>
                <a:lnTo>
                  <a:pt x="21030" y="725677"/>
                </a:lnTo>
                <a:lnTo>
                  <a:pt x="21208" y="723264"/>
                </a:lnTo>
                <a:lnTo>
                  <a:pt x="18668" y="720216"/>
                </a:lnTo>
                <a:lnTo>
                  <a:pt x="15112" y="719836"/>
                </a:lnTo>
                <a:lnTo>
                  <a:pt x="11683" y="719581"/>
                </a:lnTo>
                <a:close/>
              </a:path>
              <a:path w="581659" h="824864">
                <a:moveTo>
                  <a:pt x="15551" y="791259"/>
                </a:moveTo>
                <a:lnTo>
                  <a:pt x="2031" y="810513"/>
                </a:lnTo>
                <a:lnTo>
                  <a:pt x="12445" y="817752"/>
                </a:lnTo>
                <a:lnTo>
                  <a:pt x="14585" y="814704"/>
                </a:lnTo>
                <a:lnTo>
                  <a:pt x="13588" y="814704"/>
                </a:lnTo>
                <a:lnTo>
                  <a:pt x="4572" y="808354"/>
                </a:lnTo>
                <a:lnTo>
                  <a:pt x="14502" y="803791"/>
                </a:lnTo>
                <a:lnTo>
                  <a:pt x="15551" y="791259"/>
                </a:lnTo>
                <a:close/>
              </a:path>
              <a:path w="581659" h="824864">
                <a:moveTo>
                  <a:pt x="87883" y="770127"/>
                </a:moveTo>
                <a:lnTo>
                  <a:pt x="84708" y="771525"/>
                </a:lnTo>
                <a:lnTo>
                  <a:pt x="25938" y="798535"/>
                </a:lnTo>
                <a:lnTo>
                  <a:pt x="12445" y="817752"/>
                </a:lnTo>
                <a:lnTo>
                  <a:pt x="14638" y="817752"/>
                </a:lnTo>
                <a:lnTo>
                  <a:pt x="90042" y="783081"/>
                </a:lnTo>
                <a:lnTo>
                  <a:pt x="93217" y="781558"/>
                </a:lnTo>
                <a:lnTo>
                  <a:pt x="94614" y="777875"/>
                </a:lnTo>
                <a:lnTo>
                  <a:pt x="93217" y="774700"/>
                </a:lnTo>
                <a:lnTo>
                  <a:pt x="91693" y="771525"/>
                </a:lnTo>
                <a:lnTo>
                  <a:pt x="87883" y="770127"/>
                </a:lnTo>
                <a:close/>
              </a:path>
              <a:path w="581659" h="824864">
                <a:moveTo>
                  <a:pt x="14502" y="803791"/>
                </a:moveTo>
                <a:lnTo>
                  <a:pt x="4572" y="808354"/>
                </a:lnTo>
                <a:lnTo>
                  <a:pt x="13588" y="814704"/>
                </a:lnTo>
                <a:lnTo>
                  <a:pt x="14502" y="803791"/>
                </a:lnTo>
                <a:close/>
              </a:path>
              <a:path w="581659" h="824864">
                <a:moveTo>
                  <a:pt x="25938" y="798535"/>
                </a:moveTo>
                <a:lnTo>
                  <a:pt x="14502" y="803791"/>
                </a:lnTo>
                <a:lnTo>
                  <a:pt x="13588" y="814704"/>
                </a:lnTo>
                <a:lnTo>
                  <a:pt x="14585" y="814704"/>
                </a:lnTo>
                <a:lnTo>
                  <a:pt x="25938" y="798535"/>
                </a:lnTo>
                <a:close/>
              </a:path>
              <a:path w="581659" h="824864">
                <a:moveTo>
                  <a:pt x="571118" y="0"/>
                </a:moveTo>
                <a:lnTo>
                  <a:pt x="15551" y="791259"/>
                </a:lnTo>
                <a:lnTo>
                  <a:pt x="14502" y="803791"/>
                </a:lnTo>
                <a:lnTo>
                  <a:pt x="25938" y="798535"/>
                </a:lnTo>
                <a:lnTo>
                  <a:pt x="581405" y="7365"/>
                </a:lnTo>
                <a:lnTo>
                  <a:pt x="571118" y="0"/>
                </a:lnTo>
                <a:close/>
              </a:path>
            </a:pathLst>
          </a:custGeom>
          <a:solidFill>
            <a:srgbClr val="000000"/>
          </a:solidFill>
        </p:spPr>
        <p:txBody>
          <a:bodyPr wrap="square" lIns="0" tIns="0" rIns="0" bIns="0" rtlCol="0"/>
          <a:lstStyle/>
          <a:p>
            <a:endParaRPr/>
          </a:p>
        </p:txBody>
      </p:sp>
      <p:sp>
        <p:nvSpPr>
          <p:cNvPr id="17" name="object 17"/>
          <p:cNvSpPr/>
          <p:nvPr/>
        </p:nvSpPr>
        <p:spPr>
          <a:xfrm>
            <a:off x="7092695" y="2529585"/>
            <a:ext cx="1036319" cy="900430"/>
          </a:xfrm>
          <a:custGeom>
            <a:avLst/>
            <a:gdLst/>
            <a:ahLst/>
            <a:cxnLst/>
            <a:rect l="l" t="t" r="r" b="b"/>
            <a:pathLst>
              <a:path w="1036320" h="900429">
                <a:moveTo>
                  <a:pt x="36702" y="801242"/>
                </a:moveTo>
                <a:lnTo>
                  <a:pt x="33020" y="803021"/>
                </a:lnTo>
                <a:lnTo>
                  <a:pt x="31876" y="806323"/>
                </a:lnTo>
                <a:lnTo>
                  <a:pt x="0" y="900176"/>
                </a:lnTo>
                <a:lnTo>
                  <a:pt x="18150" y="896747"/>
                </a:lnTo>
                <a:lnTo>
                  <a:pt x="13588" y="896747"/>
                </a:lnTo>
                <a:lnTo>
                  <a:pt x="5333" y="887094"/>
                </a:lnTo>
                <a:lnTo>
                  <a:pt x="23083" y="871694"/>
                </a:lnTo>
                <a:lnTo>
                  <a:pt x="43942" y="810513"/>
                </a:lnTo>
                <a:lnTo>
                  <a:pt x="45084" y="807085"/>
                </a:lnTo>
                <a:lnTo>
                  <a:pt x="43306" y="803528"/>
                </a:lnTo>
                <a:lnTo>
                  <a:pt x="36702" y="801242"/>
                </a:lnTo>
                <a:close/>
              </a:path>
              <a:path w="1036320" h="900429">
                <a:moveTo>
                  <a:pt x="23083" y="871694"/>
                </a:moveTo>
                <a:lnTo>
                  <a:pt x="5333" y="887094"/>
                </a:lnTo>
                <a:lnTo>
                  <a:pt x="13588" y="896747"/>
                </a:lnTo>
                <a:lnTo>
                  <a:pt x="16809" y="893952"/>
                </a:lnTo>
                <a:lnTo>
                  <a:pt x="15494" y="893952"/>
                </a:lnTo>
                <a:lnTo>
                  <a:pt x="8381" y="885698"/>
                </a:lnTo>
                <a:lnTo>
                  <a:pt x="18992" y="883690"/>
                </a:lnTo>
                <a:lnTo>
                  <a:pt x="23083" y="871694"/>
                </a:lnTo>
                <a:close/>
              </a:path>
              <a:path w="1036320" h="900429">
                <a:moveTo>
                  <a:pt x="98425" y="868679"/>
                </a:moveTo>
                <a:lnTo>
                  <a:pt x="31326" y="881358"/>
                </a:lnTo>
                <a:lnTo>
                  <a:pt x="13588" y="896747"/>
                </a:lnTo>
                <a:lnTo>
                  <a:pt x="18150" y="896747"/>
                </a:lnTo>
                <a:lnTo>
                  <a:pt x="100837" y="881126"/>
                </a:lnTo>
                <a:lnTo>
                  <a:pt x="103124" y="877824"/>
                </a:lnTo>
                <a:lnTo>
                  <a:pt x="102361" y="874394"/>
                </a:lnTo>
                <a:lnTo>
                  <a:pt x="101726" y="870965"/>
                </a:lnTo>
                <a:lnTo>
                  <a:pt x="98425" y="868679"/>
                </a:lnTo>
                <a:close/>
              </a:path>
              <a:path w="1036320" h="900429">
                <a:moveTo>
                  <a:pt x="18992" y="883690"/>
                </a:moveTo>
                <a:lnTo>
                  <a:pt x="8381" y="885698"/>
                </a:lnTo>
                <a:lnTo>
                  <a:pt x="15494" y="893952"/>
                </a:lnTo>
                <a:lnTo>
                  <a:pt x="18992" y="883690"/>
                </a:lnTo>
                <a:close/>
              </a:path>
              <a:path w="1036320" h="900429">
                <a:moveTo>
                  <a:pt x="31326" y="881358"/>
                </a:moveTo>
                <a:lnTo>
                  <a:pt x="18992" y="883690"/>
                </a:lnTo>
                <a:lnTo>
                  <a:pt x="15494" y="893952"/>
                </a:lnTo>
                <a:lnTo>
                  <a:pt x="16809" y="893952"/>
                </a:lnTo>
                <a:lnTo>
                  <a:pt x="31326" y="881358"/>
                </a:lnTo>
                <a:close/>
              </a:path>
              <a:path w="1036320" h="900429">
                <a:moveTo>
                  <a:pt x="1027683" y="0"/>
                </a:moveTo>
                <a:lnTo>
                  <a:pt x="23083" y="871694"/>
                </a:lnTo>
                <a:lnTo>
                  <a:pt x="18992" y="883690"/>
                </a:lnTo>
                <a:lnTo>
                  <a:pt x="31326" y="881358"/>
                </a:lnTo>
                <a:lnTo>
                  <a:pt x="1036065" y="9651"/>
                </a:lnTo>
                <a:lnTo>
                  <a:pt x="1027683" y="0"/>
                </a:lnTo>
                <a:close/>
              </a:path>
            </a:pathLst>
          </a:custGeom>
          <a:solidFill>
            <a:srgbClr val="000000"/>
          </a:solidFill>
        </p:spPr>
        <p:txBody>
          <a:bodyPr wrap="square" lIns="0" tIns="0" rIns="0" bIns="0" rtlCol="0"/>
          <a:lstStyle/>
          <a:p>
            <a:endParaRPr/>
          </a:p>
        </p:txBody>
      </p:sp>
      <p:sp>
        <p:nvSpPr>
          <p:cNvPr id="18" name="object 18"/>
          <p:cNvSpPr/>
          <p:nvPr/>
        </p:nvSpPr>
        <p:spPr>
          <a:xfrm>
            <a:off x="6151117" y="3429000"/>
            <a:ext cx="597535" cy="1437640"/>
          </a:xfrm>
          <a:custGeom>
            <a:avLst/>
            <a:gdLst/>
            <a:ahLst/>
            <a:cxnLst/>
            <a:rect l="l" t="t" r="r" b="b"/>
            <a:pathLst>
              <a:path w="597534" h="1437639">
                <a:moveTo>
                  <a:pt x="572699" y="23322"/>
                </a:moveTo>
                <a:lnTo>
                  <a:pt x="562743" y="31079"/>
                </a:lnTo>
                <a:lnTo>
                  <a:pt x="0" y="1432687"/>
                </a:lnTo>
                <a:lnTo>
                  <a:pt x="11684" y="1437513"/>
                </a:lnTo>
                <a:lnTo>
                  <a:pt x="574536" y="35820"/>
                </a:lnTo>
                <a:lnTo>
                  <a:pt x="572699" y="23322"/>
                </a:lnTo>
                <a:close/>
              </a:path>
              <a:path w="597534" h="1437639">
                <a:moveTo>
                  <a:pt x="583525" y="9271"/>
                </a:moveTo>
                <a:lnTo>
                  <a:pt x="571500" y="9271"/>
                </a:lnTo>
                <a:lnTo>
                  <a:pt x="583311" y="13970"/>
                </a:lnTo>
                <a:lnTo>
                  <a:pt x="574536" y="35820"/>
                </a:lnTo>
                <a:lnTo>
                  <a:pt x="583946" y="99822"/>
                </a:lnTo>
                <a:lnTo>
                  <a:pt x="584454" y="103377"/>
                </a:lnTo>
                <a:lnTo>
                  <a:pt x="587756" y="105790"/>
                </a:lnTo>
                <a:lnTo>
                  <a:pt x="594613" y="104775"/>
                </a:lnTo>
                <a:lnTo>
                  <a:pt x="597027" y="101473"/>
                </a:lnTo>
                <a:lnTo>
                  <a:pt x="583525" y="9271"/>
                </a:lnTo>
                <a:close/>
              </a:path>
              <a:path w="597534" h="1437639">
                <a:moveTo>
                  <a:pt x="582167" y="0"/>
                </a:moveTo>
                <a:lnTo>
                  <a:pt x="501141" y="62991"/>
                </a:lnTo>
                <a:lnTo>
                  <a:pt x="500634" y="66928"/>
                </a:lnTo>
                <a:lnTo>
                  <a:pt x="504952" y="72516"/>
                </a:lnTo>
                <a:lnTo>
                  <a:pt x="508888" y="73025"/>
                </a:lnTo>
                <a:lnTo>
                  <a:pt x="562743" y="31079"/>
                </a:lnTo>
                <a:lnTo>
                  <a:pt x="571500" y="9271"/>
                </a:lnTo>
                <a:lnTo>
                  <a:pt x="583525" y="9271"/>
                </a:lnTo>
                <a:lnTo>
                  <a:pt x="582167" y="0"/>
                </a:lnTo>
                <a:close/>
              </a:path>
              <a:path w="597534" h="1437639">
                <a:moveTo>
                  <a:pt x="579799" y="12573"/>
                </a:moveTo>
                <a:lnTo>
                  <a:pt x="571118" y="12573"/>
                </a:lnTo>
                <a:lnTo>
                  <a:pt x="581279" y="16637"/>
                </a:lnTo>
                <a:lnTo>
                  <a:pt x="572699" y="23322"/>
                </a:lnTo>
                <a:lnTo>
                  <a:pt x="574536" y="35820"/>
                </a:lnTo>
                <a:lnTo>
                  <a:pt x="583311" y="13970"/>
                </a:lnTo>
                <a:lnTo>
                  <a:pt x="579799" y="12573"/>
                </a:lnTo>
                <a:close/>
              </a:path>
              <a:path w="597534" h="1437639">
                <a:moveTo>
                  <a:pt x="571500" y="9271"/>
                </a:moveTo>
                <a:lnTo>
                  <a:pt x="562743" y="31079"/>
                </a:lnTo>
                <a:lnTo>
                  <a:pt x="572699" y="23322"/>
                </a:lnTo>
                <a:lnTo>
                  <a:pt x="571118" y="12573"/>
                </a:lnTo>
                <a:lnTo>
                  <a:pt x="579799" y="12573"/>
                </a:lnTo>
                <a:lnTo>
                  <a:pt x="571500" y="9271"/>
                </a:lnTo>
                <a:close/>
              </a:path>
              <a:path w="597534" h="1437639">
                <a:moveTo>
                  <a:pt x="571118" y="12573"/>
                </a:moveTo>
                <a:lnTo>
                  <a:pt x="572699" y="23322"/>
                </a:lnTo>
                <a:lnTo>
                  <a:pt x="581279" y="16637"/>
                </a:lnTo>
                <a:lnTo>
                  <a:pt x="571118" y="12573"/>
                </a:lnTo>
                <a:close/>
              </a:path>
            </a:pathLst>
          </a:custGeom>
          <a:solidFill>
            <a:srgbClr val="000000"/>
          </a:solidFill>
        </p:spPr>
        <p:txBody>
          <a:bodyPr wrap="square" lIns="0" tIns="0" rIns="0" bIns="0" rtlCol="0"/>
          <a:lstStyle/>
          <a:p>
            <a:endParaRPr/>
          </a:p>
        </p:txBody>
      </p:sp>
      <p:sp>
        <p:nvSpPr>
          <p:cNvPr id="19" name="object 19"/>
          <p:cNvSpPr txBox="1"/>
          <p:nvPr/>
        </p:nvSpPr>
        <p:spPr>
          <a:xfrm>
            <a:off x="7275956" y="5231714"/>
            <a:ext cx="1799589"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Nervus</a:t>
            </a:r>
            <a:r>
              <a:rPr sz="1800" spc="-70" dirty="0">
                <a:latin typeface="Times New Roman"/>
                <a:cs typeface="Times New Roman"/>
              </a:rPr>
              <a:t> </a:t>
            </a:r>
            <a:r>
              <a:rPr sz="1800" dirty="0">
                <a:latin typeface="Times New Roman"/>
                <a:cs typeface="Times New Roman"/>
              </a:rPr>
              <a:t>vestibularis</a:t>
            </a:r>
            <a:endParaRPr sz="1800">
              <a:latin typeface="Times New Roman"/>
              <a:cs typeface="Times New Roman"/>
            </a:endParaRPr>
          </a:p>
        </p:txBody>
      </p:sp>
      <p:sp>
        <p:nvSpPr>
          <p:cNvPr id="20" name="object 20"/>
          <p:cNvSpPr/>
          <p:nvPr/>
        </p:nvSpPr>
        <p:spPr>
          <a:xfrm>
            <a:off x="8171433" y="2852927"/>
            <a:ext cx="261620" cy="2353310"/>
          </a:xfrm>
          <a:custGeom>
            <a:avLst/>
            <a:gdLst/>
            <a:ahLst/>
            <a:cxnLst/>
            <a:rect l="l" t="t" r="r" b="b"/>
            <a:pathLst>
              <a:path w="261620" h="2353310">
                <a:moveTo>
                  <a:pt x="215196" y="25113"/>
                </a:moveTo>
                <a:lnTo>
                  <a:pt x="207960" y="35301"/>
                </a:lnTo>
                <a:lnTo>
                  <a:pt x="0" y="2352167"/>
                </a:lnTo>
                <a:lnTo>
                  <a:pt x="12700" y="2353183"/>
                </a:lnTo>
                <a:lnTo>
                  <a:pt x="220531" y="36487"/>
                </a:lnTo>
                <a:lnTo>
                  <a:pt x="215196" y="25113"/>
                </a:lnTo>
                <a:close/>
              </a:path>
              <a:path w="261620" h="2353310">
                <a:moveTo>
                  <a:pt x="223037" y="11937"/>
                </a:moveTo>
                <a:lnTo>
                  <a:pt x="210058" y="11937"/>
                </a:lnTo>
                <a:lnTo>
                  <a:pt x="222631" y="13081"/>
                </a:lnTo>
                <a:lnTo>
                  <a:pt x="220531" y="36487"/>
                </a:lnTo>
                <a:lnTo>
                  <a:pt x="248031" y="95123"/>
                </a:lnTo>
                <a:lnTo>
                  <a:pt x="249555" y="98298"/>
                </a:lnTo>
                <a:lnTo>
                  <a:pt x="253365" y="99568"/>
                </a:lnTo>
                <a:lnTo>
                  <a:pt x="256540" y="98171"/>
                </a:lnTo>
                <a:lnTo>
                  <a:pt x="259715" y="96647"/>
                </a:lnTo>
                <a:lnTo>
                  <a:pt x="261112" y="92837"/>
                </a:lnTo>
                <a:lnTo>
                  <a:pt x="259588" y="89662"/>
                </a:lnTo>
                <a:lnTo>
                  <a:pt x="223037" y="11937"/>
                </a:lnTo>
                <a:close/>
              </a:path>
              <a:path w="261620" h="2353310">
                <a:moveTo>
                  <a:pt x="217424" y="0"/>
                </a:moveTo>
                <a:lnTo>
                  <a:pt x="160147" y="80772"/>
                </a:lnTo>
                <a:lnTo>
                  <a:pt x="158115" y="83566"/>
                </a:lnTo>
                <a:lnTo>
                  <a:pt x="158750" y="87630"/>
                </a:lnTo>
                <a:lnTo>
                  <a:pt x="161544" y="89662"/>
                </a:lnTo>
                <a:lnTo>
                  <a:pt x="164465" y="91694"/>
                </a:lnTo>
                <a:lnTo>
                  <a:pt x="168401" y="90932"/>
                </a:lnTo>
                <a:lnTo>
                  <a:pt x="170434" y="88137"/>
                </a:lnTo>
                <a:lnTo>
                  <a:pt x="207960" y="35301"/>
                </a:lnTo>
                <a:lnTo>
                  <a:pt x="210058" y="11937"/>
                </a:lnTo>
                <a:lnTo>
                  <a:pt x="223037" y="11937"/>
                </a:lnTo>
                <a:lnTo>
                  <a:pt x="217424" y="0"/>
                </a:lnTo>
                <a:close/>
              </a:path>
              <a:path w="261620" h="2353310">
                <a:moveTo>
                  <a:pt x="222437" y="15239"/>
                </a:moveTo>
                <a:lnTo>
                  <a:pt x="210566" y="15239"/>
                </a:lnTo>
                <a:lnTo>
                  <a:pt x="221488" y="16256"/>
                </a:lnTo>
                <a:lnTo>
                  <a:pt x="215196" y="25113"/>
                </a:lnTo>
                <a:lnTo>
                  <a:pt x="220531" y="36487"/>
                </a:lnTo>
                <a:lnTo>
                  <a:pt x="222437" y="15239"/>
                </a:lnTo>
                <a:close/>
              </a:path>
              <a:path w="261620" h="2353310">
                <a:moveTo>
                  <a:pt x="210058" y="11937"/>
                </a:moveTo>
                <a:lnTo>
                  <a:pt x="207960" y="35301"/>
                </a:lnTo>
                <a:lnTo>
                  <a:pt x="215196" y="25113"/>
                </a:lnTo>
                <a:lnTo>
                  <a:pt x="210566" y="15239"/>
                </a:lnTo>
                <a:lnTo>
                  <a:pt x="222437" y="15239"/>
                </a:lnTo>
                <a:lnTo>
                  <a:pt x="222631" y="13081"/>
                </a:lnTo>
                <a:lnTo>
                  <a:pt x="210058" y="11937"/>
                </a:lnTo>
                <a:close/>
              </a:path>
              <a:path w="261620" h="2353310">
                <a:moveTo>
                  <a:pt x="210566" y="15239"/>
                </a:moveTo>
                <a:lnTo>
                  <a:pt x="215196" y="25113"/>
                </a:lnTo>
                <a:lnTo>
                  <a:pt x="221488" y="16256"/>
                </a:lnTo>
                <a:lnTo>
                  <a:pt x="210566" y="15239"/>
                </a:lnTo>
                <a:close/>
              </a:path>
            </a:pathLst>
          </a:custGeom>
          <a:solidFill>
            <a:srgbClr val="000000"/>
          </a:solid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2510" y="313385"/>
            <a:ext cx="7479030" cy="574675"/>
          </a:xfrm>
          <a:prstGeom prst="rect">
            <a:avLst/>
          </a:prstGeom>
        </p:spPr>
        <p:txBody>
          <a:bodyPr vert="horz" wrap="square" lIns="0" tIns="12700" rIns="0" bIns="0" rtlCol="0">
            <a:spAutoFit/>
          </a:bodyPr>
          <a:lstStyle/>
          <a:p>
            <a:pPr marL="12700">
              <a:lnSpc>
                <a:spcPct val="100000"/>
              </a:lnSpc>
              <a:spcBef>
                <a:spcPts val="100"/>
              </a:spcBef>
            </a:pPr>
            <a:r>
              <a:rPr dirty="0"/>
              <a:t>A </a:t>
            </a:r>
            <a:r>
              <a:rPr spc="-5" dirty="0"/>
              <a:t>vestibularis rendszer</a:t>
            </a:r>
            <a:r>
              <a:rPr spc="60" dirty="0"/>
              <a:t> </a:t>
            </a:r>
            <a:r>
              <a:rPr spc="-5" dirty="0"/>
              <a:t>receptorsejtjei</a:t>
            </a:r>
          </a:p>
        </p:txBody>
      </p:sp>
      <p:sp>
        <p:nvSpPr>
          <p:cNvPr id="3" name="object 3"/>
          <p:cNvSpPr txBox="1"/>
          <p:nvPr/>
        </p:nvSpPr>
        <p:spPr>
          <a:xfrm>
            <a:off x="672490" y="2496438"/>
            <a:ext cx="7977505" cy="210248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333399"/>
                </a:solidFill>
                <a:latin typeface="Times New Roman"/>
                <a:cs typeface="Times New Roman"/>
              </a:rPr>
              <a:t>A </a:t>
            </a:r>
            <a:r>
              <a:rPr sz="2000" b="1" spc="-5" dirty="0">
                <a:solidFill>
                  <a:srgbClr val="333399"/>
                </a:solidFill>
                <a:latin typeface="Times New Roman"/>
                <a:cs typeface="Times New Roman"/>
              </a:rPr>
              <a:t>szekunder </a:t>
            </a:r>
            <a:r>
              <a:rPr sz="2000" b="1" dirty="0">
                <a:solidFill>
                  <a:srgbClr val="333399"/>
                </a:solidFill>
                <a:latin typeface="Times New Roman"/>
                <a:cs typeface="Times New Roman"/>
              </a:rPr>
              <a:t>érzékhámsejtek </a:t>
            </a:r>
            <a:r>
              <a:rPr sz="2000" b="1" spc="-5" dirty="0">
                <a:solidFill>
                  <a:srgbClr val="333399"/>
                </a:solidFill>
                <a:latin typeface="Times New Roman"/>
                <a:cs typeface="Times New Roman"/>
              </a:rPr>
              <a:t>(neuroepithelsejtek) </a:t>
            </a:r>
            <a:r>
              <a:rPr sz="2000" b="1" dirty="0">
                <a:solidFill>
                  <a:srgbClr val="333399"/>
                </a:solidFill>
                <a:latin typeface="Times New Roman"/>
                <a:cs typeface="Times New Roman"/>
              </a:rPr>
              <a:t>felépítésüket</a:t>
            </a:r>
            <a:r>
              <a:rPr sz="2000" b="1" spc="-125" dirty="0">
                <a:solidFill>
                  <a:srgbClr val="333399"/>
                </a:solidFill>
                <a:latin typeface="Times New Roman"/>
                <a:cs typeface="Times New Roman"/>
              </a:rPr>
              <a:t> </a:t>
            </a:r>
            <a:r>
              <a:rPr sz="2000" b="1" dirty="0">
                <a:solidFill>
                  <a:srgbClr val="333399"/>
                </a:solidFill>
                <a:latin typeface="Times New Roman"/>
                <a:cs typeface="Times New Roman"/>
              </a:rPr>
              <a:t>és</a:t>
            </a:r>
            <a:endParaRPr sz="2000">
              <a:latin typeface="Times New Roman"/>
              <a:cs typeface="Times New Roman"/>
            </a:endParaRPr>
          </a:p>
          <a:p>
            <a:pPr marL="12700" marR="5080">
              <a:lnSpc>
                <a:spcPct val="140000"/>
              </a:lnSpc>
              <a:spcBef>
                <a:spcPts val="500"/>
              </a:spcBef>
            </a:pPr>
            <a:r>
              <a:rPr sz="2000" b="1" spc="-5" dirty="0">
                <a:solidFill>
                  <a:srgbClr val="333399"/>
                </a:solidFill>
                <a:latin typeface="Times New Roman"/>
                <a:cs typeface="Times New Roman"/>
              </a:rPr>
              <a:t>sejtszintű </a:t>
            </a:r>
            <a:r>
              <a:rPr sz="2000" b="1" dirty="0">
                <a:solidFill>
                  <a:srgbClr val="333399"/>
                </a:solidFill>
                <a:latin typeface="Times New Roman"/>
                <a:cs typeface="Times New Roman"/>
              </a:rPr>
              <a:t>működési </a:t>
            </a:r>
            <a:r>
              <a:rPr sz="2000" b="1" spc="-5" dirty="0">
                <a:solidFill>
                  <a:srgbClr val="333399"/>
                </a:solidFill>
                <a:latin typeface="Times New Roman"/>
                <a:cs typeface="Times New Roman"/>
              </a:rPr>
              <a:t>elvüket </a:t>
            </a:r>
            <a:r>
              <a:rPr sz="2000" b="1" dirty="0">
                <a:solidFill>
                  <a:srgbClr val="333399"/>
                </a:solidFill>
                <a:latin typeface="Times New Roman"/>
                <a:cs typeface="Times New Roman"/>
              </a:rPr>
              <a:t>tekintve is nagyon </a:t>
            </a:r>
            <a:r>
              <a:rPr sz="2000" b="1" spc="-5" dirty="0">
                <a:solidFill>
                  <a:srgbClr val="333399"/>
                </a:solidFill>
                <a:latin typeface="Times New Roman"/>
                <a:cs typeface="Times New Roman"/>
              </a:rPr>
              <a:t>hasonlítanak </a:t>
            </a:r>
            <a:r>
              <a:rPr sz="2000" b="1" dirty="0">
                <a:solidFill>
                  <a:srgbClr val="333399"/>
                </a:solidFill>
                <a:latin typeface="Times New Roman"/>
                <a:cs typeface="Times New Roman"/>
              </a:rPr>
              <a:t>a Corti-szerv  </a:t>
            </a:r>
            <a:r>
              <a:rPr sz="2000" b="1" spc="-5" dirty="0">
                <a:solidFill>
                  <a:srgbClr val="333399"/>
                </a:solidFill>
                <a:latin typeface="Times New Roman"/>
                <a:cs typeface="Times New Roman"/>
              </a:rPr>
              <a:t>hanghullámokat érzékelő szőrsejtjeihez: </a:t>
            </a:r>
            <a:r>
              <a:rPr sz="2000" b="1" dirty="0">
                <a:solidFill>
                  <a:srgbClr val="333399"/>
                </a:solidFill>
                <a:latin typeface="Times New Roman"/>
                <a:cs typeface="Times New Roman"/>
              </a:rPr>
              <a:t>egy nagy </a:t>
            </a:r>
            <a:r>
              <a:rPr sz="2000" b="1" spc="-5" dirty="0">
                <a:solidFill>
                  <a:srgbClr val="333399"/>
                </a:solidFill>
                <a:latin typeface="Times New Roman"/>
                <a:cs typeface="Times New Roman"/>
              </a:rPr>
              <a:t>kinocilliumukhoz </a:t>
            </a:r>
            <a:r>
              <a:rPr sz="2000" b="1" dirty="0">
                <a:solidFill>
                  <a:srgbClr val="333399"/>
                </a:solidFill>
                <a:latin typeface="Times New Roman"/>
                <a:cs typeface="Times New Roman"/>
              </a:rPr>
              <a:t>sok  </a:t>
            </a:r>
            <a:r>
              <a:rPr sz="2000" b="1" spc="-5" dirty="0">
                <a:solidFill>
                  <a:srgbClr val="333399"/>
                </a:solidFill>
                <a:latin typeface="Times New Roman"/>
                <a:cs typeface="Times New Roman"/>
              </a:rPr>
              <a:t>stereocillium </a:t>
            </a:r>
            <a:r>
              <a:rPr sz="2000" b="1" dirty="0">
                <a:solidFill>
                  <a:srgbClr val="333399"/>
                </a:solidFill>
                <a:latin typeface="Times New Roman"/>
                <a:cs typeface="Times New Roman"/>
              </a:rPr>
              <a:t>társul, a mechanoelektromos </a:t>
            </a:r>
            <a:r>
              <a:rPr sz="2000" b="1" spc="-5" dirty="0">
                <a:solidFill>
                  <a:srgbClr val="333399"/>
                </a:solidFill>
                <a:latin typeface="Times New Roman"/>
                <a:cs typeface="Times New Roman"/>
              </a:rPr>
              <a:t>transzdukció </a:t>
            </a:r>
            <a:r>
              <a:rPr sz="2000" b="1" dirty="0">
                <a:solidFill>
                  <a:srgbClr val="333399"/>
                </a:solidFill>
                <a:latin typeface="Times New Roman"/>
                <a:cs typeface="Times New Roman"/>
              </a:rPr>
              <a:t>alapját a  mechanoszenzitív kationcsatornák</a:t>
            </a:r>
            <a:r>
              <a:rPr sz="2000" b="1" spc="-80" dirty="0">
                <a:solidFill>
                  <a:srgbClr val="333399"/>
                </a:solidFill>
                <a:latin typeface="Times New Roman"/>
                <a:cs typeface="Times New Roman"/>
              </a:rPr>
              <a:t> </a:t>
            </a:r>
            <a:r>
              <a:rPr sz="2000" b="1" dirty="0">
                <a:solidFill>
                  <a:srgbClr val="333399"/>
                </a:solidFill>
                <a:latin typeface="Times New Roman"/>
                <a:cs typeface="Times New Roman"/>
              </a:rPr>
              <a:t>jelentik.</a:t>
            </a:r>
            <a:endParaRPr sz="2000">
              <a:latin typeface="Times New Roman"/>
              <a:cs typeface="Times New Roman"/>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80829" y="121935"/>
            <a:ext cx="1409519" cy="4408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36091" y="432777"/>
            <a:ext cx="7692898" cy="67491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algn="ctr">
              <a:lnSpc>
                <a:spcPct val="100000"/>
              </a:lnSpc>
              <a:spcBef>
                <a:spcPts val="100"/>
              </a:spcBef>
            </a:pPr>
            <a:r>
              <a:rPr spc="-5" dirty="0"/>
              <a:t>A</a:t>
            </a:r>
            <a:r>
              <a:rPr spc="-204" dirty="0"/>
              <a:t> </a:t>
            </a:r>
            <a:r>
              <a:rPr spc="-5" dirty="0"/>
              <a:t>hang</a:t>
            </a:r>
          </a:p>
          <a:p>
            <a:pPr algn="ctr">
              <a:lnSpc>
                <a:spcPct val="100000"/>
              </a:lnSpc>
              <a:spcBef>
                <a:spcPts val="35"/>
              </a:spcBef>
            </a:pPr>
            <a:r>
              <a:rPr sz="2400" b="0" dirty="0">
                <a:latin typeface="Times New Roman"/>
                <a:cs typeface="Times New Roman"/>
              </a:rPr>
              <a:t>(részleteiben lásd a biofizika és élettan </a:t>
            </a:r>
            <a:r>
              <a:rPr sz="2400" b="0" spc="-5" dirty="0">
                <a:latin typeface="Times New Roman"/>
                <a:cs typeface="Times New Roman"/>
              </a:rPr>
              <a:t>megfelelő</a:t>
            </a:r>
            <a:r>
              <a:rPr sz="2400" b="0" spc="-195" dirty="0">
                <a:latin typeface="Times New Roman"/>
                <a:cs typeface="Times New Roman"/>
              </a:rPr>
              <a:t> </a:t>
            </a:r>
            <a:r>
              <a:rPr sz="2400" b="0" dirty="0">
                <a:latin typeface="Times New Roman"/>
                <a:cs typeface="Times New Roman"/>
              </a:rPr>
              <a:t>fejezeteit)</a:t>
            </a:r>
            <a:endParaRPr sz="2400">
              <a:latin typeface="Times New Roman"/>
              <a:cs typeface="Times New Roman"/>
            </a:endParaRPr>
          </a:p>
        </p:txBody>
      </p:sp>
      <p:sp>
        <p:nvSpPr>
          <p:cNvPr id="5" name="object 5"/>
          <p:cNvSpPr/>
          <p:nvPr/>
        </p:nvSpPr>
        <p:spPr>
          <a:xfrm>
            <a:off x="251459" y="944880"/>
            <a:ext cx="8494776" cy="26289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8739" y="4392295"/>
            <a:ext cx="8865870" cy="1948814"/>
          </a:xfrm>
          <a:prstGeom prst="rect">
            <a:avLst/>
          </a:prstGeom>
        </p:spPr>
        <p:txBody>
          <a:bodyPr vert="horz" wrap="square" lIns="0" tIns="12700" rIns="0" bIns="0" rtlCol="0">
            <a:spAutoFit/>
          </a:bodyPr>
          <a:lstStyle/>
          <a:p>
            <a:pPr marL="117475" algn="ctr">
              <a:lnSpc>
                <a:spcPct val="100000"/>
              </a:lnSpc>
              <a:spcBef>
                <a:spcPts val="100"/>
              </a:spcBef>
            </a:pPr>
            <a:r>
              <a:rPr sz="1800" dirty="0">
                <a:latin typeface="Times New Roman"/>
                <a:cs typeface="Times New Roman"/>
              </a:rPr>
              <a:t>Biológiai értelemben egy </a:t>
            </a:r>
            <a:r>
              <a:rPr sz="1800" b="1" dirty="0">
                <a:latin typeface="Times New Roman"/>
                <a:cs typeface="Times New Roman"/>
              </a:rPr>
              <a:t>inger</a:t>
            </a:r>
            <a:r>
              <a:rPr sz="1800" dirty="0">
                <a:latin typeface="Times New Roman"/>
                <a:cs typeface="Times New Roman"/>
              </a:rPr>
              <a:t>, amely hangérzetet</a:t>
            </a:r>
            <a:r>
              <a:rPr sz="1800" spc="-80" dirty="0">
                <a:latin typeface="Times New Roman"/>
                <a:cs typeface="Times New Roman"/>
              </a:rPr>
              <a:t> </a:t>
            </a:r>
            <a:r>
              <a:rPr sz="1800" dirty="0">
                <a:latin typeface="Times New Roman"/>
                <a:cs typeface="Times New Roman"/>
              </a:rPr>
              <a:t>kelt.</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25"/>
              </a:spcBef>
            </a:pPr>
            <a:endParaRPr sz="1750">
              <a:latin typeface="Times New Roman"/>
              <a:cs typeface="Times New Roman"/>
            </a:endParaRPr>
          </a:p>
          <a:p>
            <a:pPr marL="12700" marR="5080">
              <a:lnSpc>
                <a:spcPct val="100000"/>
              </a:lnSpc>
            </a:pPr>
            <a:r>
              <a:rPr sz="1800" dirty="0">
                <a:latin typeface="Times New Roman"/>
                <a:cs typeface="Times New Roman"/>
              </a:rPr>
              <a:t>Fizikai értelemben: (1) egy </a:t>
            </a:r>
            <a:r>
              <a:rPr sz="1800" b="1" spc="-5" dirty="0">
                <a:latin typeface="Times New Roman"/>
                <a:cs typeface="Times New Roman"/>
              </a:rPr>
              <a:t>mechanikai hullám </a:t>
            </a:r>
            <a:r>
              <a:rPr sz="1800" dirty="0">
                <a:latin typeface="Times New Roman"/>
                <a:cs typeface="Times New Roman"/>
              </a:rPr>
              <a:t>(zavar vagy </a:t>
            </a:r>
            <a:r>
              <a:rPr sz="1800" spc="-5" dirty="0">
                <a:latin typeface="Times New Roman"/>
                <a:cs typeface="Times New Roman"/>
              </a:rPr>
              <a:t>energiaállapot </a:t>
            </a:r>
            <a:r>
              <a:rPr sz="1800" dirty="0">
                <a:latin typeface="Times New Roman"/>
                <a:cs typeface="Times New Roman"/>
              </a:rPr>
              <a:t>egy adott közegben  való tovaterjedése) (2) rezgőmozgás tovaterjedése rugalmas közegben (3) egy </a:t>
            </a:r>
            <a:r>
              <a:rPr sz="1800" b="1" spc="-5" dirty="0">
                <a:latin typeface="Times New Roman"/>
                <a:cs typeface="Times New Roman"/>
              </a:rPr>
              <a:t>nyomáshullám</a:t>
            </a:r>
            <a:r>
              <a:rPr sz="1800" spc="-5" dirty="0">
                <a:latin typeface="Times New Roman"/>
                <a:cs typeface="Times New Roman"/>
              </a:rPr>
              <a:t>: </a:t>
            </a:r>
            <a:r>
              <a:rPr sz="1800" dirty="0">
                <a:latin typeface="Times New Roman"/>
                <a:cs typeface="Times New Roman"/>
              </a:rPr>
              <a:t>a  közeg </a:t>
            </a:r>
            <a:r>
              <a:rPr sz="1800" spc="5" dirty="0">
                <a:latin typeface="Times New Roman"/>
                <a:cs typeface="Times New Roman"/>
              </a:rPr>
              <a:t>egyes </a:t>
            </a:r>
            <a:r>
              <a:rPr sz="1800" dirty="0">
                <a:latin typeface="Times New Roman"/>
                <a:cs typeface="Times New Roman"/>
              </a:rPr>
              <a:t>régióiban a részecskék </a:t>
            </a:r>
            <a:r>
              <a:rPr sz="1800" spc="-5" dirty="0">
                <a:latin typeface="Times New Roman"/>
                <a:cs typeface="Times New Roman"/>
              </a:rPr>
              <a:t>összesűrűsödnek </a:t>
            </a:r>
            <a:r>
              <a:rPr sz="1800" dirty="0">
                <a:latin typeface="Times New Roman"/>
                <a:cs typeface="Times New Roman"/>
              </a:rPr>
              <a:t>(kondenzálódnak, </a:t>
            </a:r>
            <a:r>
              <a:rPr sz="1800" b="1" spc="-5" dirty="0">
                <a:latin typeface="Times New Roman"/>
                <a:cs typeface="Times New Roman"/>
              </a:rPr>
              <a:t>C</a:t>
            </a:r>
            <a:r>
              <a:rPr sz="1800" spc="-5" dirty="0">
                <a:latin typeface="Times New Roman"/>
                <a:cs typeface="Times New Roman"/>
              </a:rPr>
              <a:t>) míg </a:t>
            </a:r>
            <a:r>
              <a:rPr sz="1800" dirty="0">
                <a:latin typeface="Times New Roman"/>
                <a:cs typeface="Times New Roman"/>
              </a:rPr>
              <a:t>a </a:t>
            </a:r>
            <a:r>
              <a:rPr sz="1800" spc="-5" dirty="0">
                <a:latin typeface="Times New Roman"/>
                <a:cs typeface="Times New Roman"/>
              </a:rPr>
              <a:t>szomszédos  </a:t>
            </a:r>
            <a:r>
              <a:rPr sz="1800" dirty="0">
                <a:latin typeface="Times New Roman"/>
                <a:cs typeface="Times New Roman"/>
              </a:rPr>
              <a:t>régiókban felritkulnak</a:t>
            </a:r>
            <a:r>
              <a:rPr sz="1800" spc="-45" dirty="0">
                <a:latin typeface="Times New Roman"/>
                <a:cs typeface="Times New Roman"/>
              </a:rPr>
              <a:t> </a:t>
            </a:r>
            <a:r>
              <a:rPr sz="1800" dirty="0">
                <a:latin typeface="Times New Roman"/>
                <a:cs typeface="Times New Roman"/>
              </a:rPr>
              <a:t>(</a:t>
            </a:r>
            <a:r>
              <a:rPr sz="1800" b="1" dirty="0">
                <a:latin typeface="Times New Roman"/>
                <a:cs typeface="Times New Roman"/>
              </a:rPr>
              <a:t>R)</a:t>
            </a:r>
            <a:r>
              <a:rPr sz="1800" dirty="0">
                <a:latin typeface="Times New Roman"/>
                <a:cs typeface="Times New Roman"/>
              </a:rPr>
              <a:t>.</a:t>
            </a:r>
            <a:endParaRPr sz="1800">
              <a:latin typeface="Times New Roman"/>
              <a:cs typeface="Times New Roman"/>
            </a:endParaRPr>
          </a:p>
        </p:txBody>
      </p:sp>
      <p:sp>
        <p:nvSpPr>
          <p:cNvPr id="7" name="object 7"/>
          <p:cNvSpPr/>
          <p:nvPr/>
        </p:nvSpPr>
        <p:spPr>
          <a:xfrm>
            <a:off x="4355591" y="3717035"/>
            <a:ext cx="360045" cy="360045"/>
          </a:xfrm>
          <a:custGeom>
            <a:avLst/>
            <a:gdLst/>
            <a:ahLst/>
            <a:cxnLst/>
            <a:rect l="l" t="t" r="r" b="b"/>
            <a:pathLst>
              <a:path w="360045" h="360045">
                <a:moveTo>
                  <a:pt x="179832" y="0"/>
                </a:moveTo>
                <a:lnTo>
                  <a:pt x="132027" y="6424"/>
                </a:lnTo>
                <a:lnTo>
                  <a:pt x="89069" y="24553"/>
                </a:lnTo>
                <a:lnTo>
                  <a:pt x="52673" y="52673"/>
                </a:lnTo>
                <a:lnTo>
                  <a:pt x="24553" y="89069"/>
                </a:lnTo>
                <a:lnTo>
                  <a:pt x="6424" y="132027"/>
                </a:lnTo>
                <a:lnTo>
                  <a:pt x="0" y="179831"/>
                </a:lnTo>
                <a:lnTo>
                  <a:pt x="6424" y="227636"/>
                </a:lnTo>
                <a:lnTo>
                  <a:pt x="24553" y="270594"/>
                </a:lnTo>
                <a:lnTo>
                  <a:pt x="52673" y="306990"/>
                </a:lnTo>
                <a:lnTo>
                  <a:pt x="89069" y="335110"/>
                </a:lnTo>
                <a:lnTo>
                  <a:pt x="132027" y="353239"/>
                </a:lnTo>
                <a:lnTo>
                  <a:pt x="179832" y="359663"/>
                </a:lnTo>
                <a:lnTo>
                  <a:pt x="227636" y="353239"/>
                </a:lnTo>
                <a:lnTo>
                  <a:pt x="270594" y="335110"/>
                </a:lnTo>
                <a:lnTo>
                  <a:pt x="306990" y="306990"/>
                </a:lnTo>
                <a:lnTo>
                  <a:pt x="335110" y="270594"/>
                </a:lnTo>
                <a:lnTo>
                  <a:pt x="353239" y="227636"/>
                </a:lnTo>
                <a:lnTo>
                  <a:pt x="359663" y="179831"/>
                </a:lnTo>
                <a:lnTo>
                  <a:pt x="353239" y="132027"/>
                </a:lnTo>
                <a:lnTo>
                  <a:pt x="335110" y="89069"/>
                </a:lnTo>
                <a:lnTo>
                  <a:pt x="306990" y="52673"/>
                </a:lnTo>
                <a:lnTo>
                  <a:pt x="270594" y="24553"/>
                </a:lnTo>
                <a:lnTo>
                  <a:pt x="227636" y="6424"/>
                </a:lnTo>
                <a:lnTo>
                  <a:pt x="179832" y="0"/>
                </a:lnTo>
                <a:close/>
              </a:path>
            </a:pathLst>
          </a:custGeom>
          <a:solidFill>
            <a:srgbClr val="000000"/>
          </a:solidFill>
        </p:spPr>
        <p:txBody>
          <a:bodyPr wrap="square" lIns="0" tIns="0" rIns="0" bIns="0" rtlCol="0"/>
          <a:lstStyle/>
          <a:p>
            <a:endParaRPr/>
          </a:p>
        </p:txBody>
      </p:sp>
      <p:sp>
        <p:nvSpPr>
          <p:cNvPr id="8" name="object 8"/>
          <p:cNvSpPr/>
          <p:nvPr/>
        </p:nvSpPr>
        <p:spPr>
          <a:xfrm>
            <a:off x="4355591" y="3717035"/>
            <a:ext cx="360045" cy="360045"/>
          </a:xfrm>
          <a:custGeom>
            <a:avLst/>
            <a:gdLst/>
            <a:ahLst/>
            <a:cxnLst/>
            <a:rect l="l" t="t" r="r" b="b"/>
            <a:pathLst>
              <a:path w="360045" h="360045">
                <a:moveTo>
                  <a:pt x="0" y="179831"/>
                </a:moveTo>
                <a:lnTo>
                  <a:pt x="6424" y="132027"/>
                </a:lnTo>
                <a:lnTo>
                  <a:pt x="24553" y="89069"/>
                </a:lnTo>
                <a:lnTo>
                  <a:pt x="52673" y="52673"/>
                </a:lnTo>
                <a:lnTo>
                  <a:pt x="89069" y="24553"/>
                </a:lnTo>
                <a:lnTo>
                  <a:pt x="132027" y="6424"/>
                </a:lnTo>
                <a:lnTo>
                  <a:pt x="179832" y="0"/>
                </a:lnTo>
                <a:lnTo>
                  <a:pt x="227636" y="6424"/>
                </a:lnTo>
                <a:lnTo>
                  <a:pt x="270594" y="24553"/>
                </a:lnTo>
                <a:lnTo>
                  <a:pt x="306990" y="52673"/>
                </a:lnTo>
                <a:lnTo>
                  <a:pt x="335110" y="89069"/>
                </a:lnTo>
                <a:lnTo>
                  <a:pt x="353239" y="132027"/>
                </a:lnTo>
                <a:lnTo>
                  <a:pt x="359663" y="179831"/>
                </a:lnTo>
                <a:lnTo>
                  <a:pt x="353239" y="227636"/>
                </a:lnTo>
                <a:lnTo>
                  <a:pt x="335110" y="270594"/>
                </a:lnTo>
                <a:lnTo>
                  <a:pt x="306990" y="306990"/>
                </a:lnTo>
                <a:lnTo>
                  <a:pt x="270594" y="335110"/>
                </a:lnTo>
                <a:lnTo>
                  <a:pt x="227636" y="353239"/>
                </a:lnTo>
                <a:lnTo>
                  <a:pt x="179832" y="359663"/>
                </a:lnTo>
                <a:lnTo>
                  <a:pt x="132027" y="353239"/>
                </a:lnTo>
                <a:lnTo>
                  <a:pt x="89069" y="335110"/>
                </a:lnTo>
                <a:lnTo>
                  <a:pt x="52673" y="306990"/>
                </a:lnTo>
                <a:lnTo>
                  <a:pt x="24553" y="270594"/>
                </a:lnTo>
                <a:lnTo>
                  <a:pt x="6424" y="227636"/>
                </a:lnTo>
                <a:lnTo>
                  <a:pt x="0" y="179831"/>
                </a:lnTo>
                <a:close/>
              </a:path>
            </a:pathLst>
          </a:custGeom>
          <a:ln w="9144">
            <a:solidFill>
              <a:srgbClr val="000000"/>
            </a:solidFill>
          </a:ln>
        </p:spPr>
        <p:txBody>
          <a:bodyPr wrap="square" lIns="0" tIns="0" rIns="0" bIns="0" rtlCol="0"/>
          <a:lstStyle/>
          <a:p>
            <a:endParaRPr/>
          </a:p>
        </p:txBody>
      </p:sp>
      <p:sp>
        <p:nvSpPr>
          <p:cNvPr id="9" name="object 9"/>
          <p:cNvSpPr/>
          <p:nvPr/>
        </p:nvSpPr>
        <p:spPr>
          <a:xfrm>
            <a:off x="4860035" y="3895344"/>
            <a:ext cx="288290" cy="76200"/>
          </a:xfrm>
          <a:custGeom>
            <a:avLst/>
            <a:gdLst/>
            <a:ahLst/>
            <a:cxnLst/>
            <a:rect l="l" t="t" r="r" b="b"/>
            <a:pathLst>
              <a:path w="288289" h="76200">
                <a:moveTo>
                  <a:pt x="211836" y="0"/>
                </a:moveTo>
                <a:lnTo>
                  <a:pt x="211836" y="76199"/>
                </a:lnTo>
                <a:lnTo>
                  <a:pt x="275336" y="44449"/>
                </a:lnTo>
                <a:lnTo>
                  <a:pt x="224536" y="44449"/>
                </a:lnTo>
                <a:lnTo>
                  <a:pt x="224536" y="31749"/>
                </a:lnTo>
                <a:lnTo>
                  <a:pt x="275336" y="31749"/>
                </a:lnTo>
                <a:lnTo>
                  <a:pt x="211836" y="0"/>
                </a:lnTo>
                <a:close/>
              </a:path>
              <a:path w="288289" h="76200">
                <a:moveTo>
                  <a:pt x="211836" y="31749"/>
                </a:moveTo>
                <a:lnTo>
                  <a:pt x="0" y="31749"/>
                </a:lnTo>
                <a:lnTo>
                  <a:pt x="0" y="44449"/>
                </a:lnTo>
                <a:lnTo>
                  <a:pt x="211836" y="44449"/>
                </a:lnTo>
                <a:lnTo>
                  <a:pt x="211836" y="31749"/>
                </a:lnTo>
                <a:close/>
              </a:path>
              <a:path w="288289" h="76200">
                <a:moveTo>
                  <a:pt x="275336" y="31749"/>
                </a:moveTo>
                <a:lnTo>
                  <a:pt x="224536" y="31749"/>
                </a:lnTo>
                <a:lnTo>
                  <a:pt x="224536" y="44449"/>
                </a:lnTo>
                <a:lnTo>
                  <a:pt x="275336" y="44449"/>
                </a:lnTo>
                <a:lnTo>
                  <a:pt x="288036" y="38099"/>
                </a:lnTo>
                <a:lnTo>
                  <a:pt x="275336" y="31749"/>
                </a:lnTo>
                <a:close/>
              </a:path>
            </a:pathLst>
          </a:custGeom>
          <a:solidFill>
            <a:srgbClr val="000000"/>
          </a:solidFill>
        </p:spPr>
        <p:txBody>
          <a:bodyPr wrap="square" lIns="0" tIns="0" rIns="0" bIns="0" rtlCol="0"/>
          <a:lstStyle/>
          <a:p>
            <a:endParaRPr/>
          </a:p>
        </p:txBody>
      </p:sp>
      <p:sp>
        <p:nvSpPr>
          <p:cNvPr id="10" name="object 10"/>
          <p:cNvSpPr/>
          <p:nvPr/>
        </p:nvSpPr>
        <p:spPr>
          <a:xfrm>
            <a:off x="3924300" y="3895344"/>
            <a:ext cx="289560" cy="76200"/>
          </a:xfrm>
          <a:custGeom>
            <a:avLst/>
            <a:gdLst/>
            <a:ahLst/>
            <a:cxnLst/>
            <a:rect l="l" t="t" r="r" b="b"/>
            <a:pathLst>
              <a:path w="289560" h="76200">
                <a:moveTo>
                  <a:pt x="76200" y="0"/>
                </a:moveTo>
                <a:lnTo>
                  <a:pt x="0" y="38099"/>
                </a:lnTo>
                <a:lnTo>
                  <a:pt x="76200" y="76199"/>
                </a:lnTo>
                <a:lnTo>
                  <a:pt x="76200" y="44449"/>
                </a:lnTo>
                <a:lnTo>
                  <a:pt x="63500" y="44449"/>
                </a:lnTo>
                <a:lnTo>
                  <a:pt x="63500" y="31749"/>
                </a:lnTo>
                <a:lnTo>
                  <a:pt x="76200" y="31749"/>
                </a:lnTo>
                <a:lnTo>
                  <a:pt x="76200" y="0"/>
                </a:lnTo>
                <a:close/>
              </a:path>
              <a:path w="289560" h="76200">
                <a:moveTo>
                  <a:pt x="76200" y="31749"/>
                </a:moveTo>
                <a:lnTo>
                  <a:pt x="63500" y="31749"/>
                </a:lnTo>
                <a:lnTo>
                  <a:pt x="63500" y="44449"/>
                </a:lnTo>
                <a:lnTo>
                  <a:pt x="76200" y="44449"/>
                </a:lnTo>
                <a:lnTo>
                  <a:pt x="76200" y="31749"/>
                </a:lnTo>
                <a:close/>
              </a:path>
              <a:path w="289560" h="76200">
                <a:moveTo>
                  <a:pt x="289560" y="31749"/>
                </a:moveTo>
                <a:lnTo>
                  <a:pt x="76200" y="31749"/>
                </a:lnTo>
                <a:lnTo>
                  <a:pt x="76200" y="44449"/>
                </a:lnTo>
                <a:lnTo>
                  <a:pt x="289560" y="44449"/>
                </a:lnTo>
                <a:lnTo>
                  <a:pt x="289560" y="31749"/>
                </a:lnTo>
                <a:close/>
              </a:path>
            </a:pathLst>
          </a:custGeom>
          <a:solidFill>
            <a:srgbClr val="000000"/>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63347" y="366933"/>
            <a:ext cx="8063524" cy="4465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39597" y="209499"/>
            <a:ext cx="8070215" cy="574675"/>
          </a:xfrm>
          <a:prstGeom prst="rect">
            <a:avLst/>
          </a:prstGeom>
        </p:spPr>
        <p:txBody>
          <a:bodyPr vert="horz" wrap="square" lIns="0" tIns="12700" rIns="0" bIns="0" rtlCol="0">
            <a:spAutoFit/>
          </a:bodyPr>
          <a:lstStyle/>
          <a:p>
            <a:pPr marL="12700">
              <a:lnSpc>
                <a:spcPct val="100000"/>
              </a:lnSpc>
              <a:spcBef>
                <a:spcPts val="100"/>
              </a:spcBef>
            </a:pPr>
            <a:r>
              <a:rPr spc="-5" dirty="0"/>
              <a:t>Hullámokat jellemző fizikai</a:t>
            </a:r>
            <a:r>
              <a:rPr spc="15" dirty="0"/>
              <a:t> </a:t>
            </a:r>
            <a:r>
              <a:rPr dirty="0"/>
              <a:t>mennyiségek</a:t>
            </a:r>
          </a:p>
        </p:txBody>
      </p:sp>
      <p:sp>
        <p:nvSpPr>
          <p:cNvPr id="4" name="object 4"/>
          <p:cNvSpPr/>
          <p:nvPr/>
        </p:nvSpPr>
        <p:spPr>
          <a:xfrm>
            <a:off x="1187196" y="981455"/>
            <a:ext cx="7129272" cy="351129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347722" y="2159634"/>
            <a:ext cx="10185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l</a:t>
            </a:r>
            <a:r>
              <a:rPr sz="1800" spc="5" dirty="0">
                <a:latin typeface="Times New Roman"/>
                <a:cs typeface="Times New Roman"/>
              </a:rPr>
              <a:t>é</a:t>
            </a:r>
            <a:r>
              <a:rPr sz="1800" dirty="0">
                <a:latin typeface="Times New Roman"/>
                <a:cs typeface="Times New Roman"/>
              </a:rPr>
              <a:t>gn</a:t>
            </a:r>
            <a:r>
              <a:rPr sz="1800" spc="20" dirty="0">
                <a:latin typeface="Times New Roman"/>
                <a:cs typeface="Times New Roman"/>
              </a:rPr>
              <a:t>y</a:t>
            </a:r>
            <a:r>
              <a:rPr sz="1800" dirty="0">
                <a:latin typeface="Times New Roman"/>
                <a:cs typeface="Times New Roman"/>
              </a:rPr>
              <a:t>o</a:t>
            </a:r>
            <a:r>
              <a:rPr sz="1800" spc="-10" dirty="0">
                <a:latin typeface="Times New Roman"/>
                <a:cs typeface="Times New Roman"/>
              </a:rPr>
              <a:t>m</a:t>
            </a:r>
            <a:r>
              <a:rPr sz="1800" dirty="0">
                <a:latin typeface="Times New Roman"/>
                <a:cs typeface="Times New Roman"/>
              </a:rPr>
              <a:t>ás</a:t>
            </a:r>
            <a:endParaRPr sz="1800">
              <a:latin typeface="Times New Roman"/>
              <a:cs typeface="Times New Roman"/>
            </a:endParaRPr>
          </a:p>
        </p:txBody>
      </p:sp>
      <p:sp>
        <p:nvSpPr>
          <p:cNvPr id="6" name="object 6"/>
          <p:cNvSpPr txBox="1"/>
          <p:nvPr/>
        </p:nvSpPr>
        <p:spPr>
          <a:xfrm>
            <a:off x="1461642" y="4326382"/>
            <a:ext cx="6338570" cy="2357755"/>
          </a:xfrm>
          <a:prstGeom prst="rect">
            <a:avLst/>
          </a:prstGeom>
        </p:spPr>
        <p:txBody>
          <a:bodyPr vert="horz" wrap="square" lIns="0" tIns="12065" rIns="0" bIns="0" rtlCol="0">
            <a:spAutoFit/>
          </a:bodyPr>
          <a:lstStyle/>
          <a:p>
            <a:pPr marL="12700" marR="5080">
              <a:lnSpc>
                <a:spcPct val="150100"/>
              </a:lnSpc>
              <a:spcBef>
                <a:spcPts val="95"/>
              </a:spcBef>
            </a:pPr>
            <a:r>
              <a:rPr sz="1800" b="1" spc="-5" dirty="0">
                <a:latin typeface="Times New Roman"/>
                <a:cs typeface="Times New Roman"/>
              </a:rPr>
              <a:t>amplitúdó </a:t>
            </a:r>
            <a:r>
              <a:rPr sz="1800" b="1" dirty="0">
                <a:latin typeface="Times New Roman"/>
                <a:cs typeface="Times New Roman"/>
              </a:rPr>
              <a:t>(A)</a:t>
            </a:r>
            <a:r>
              <a:rPr sz="1800" dirty="0">
                <a:latin typeface="Times New Roman"/>
                <a:cs typeface="Times New Roman"/>
              </a:rPr>
              <a:t>: az egyensúlyi helyzettől </a:t>
            </a:r>
            <a:r>
              <a:rPr sz="1800" spc="-5" dirty="0">
                <a:latin typeface="Times New Roman"/>
                <a:cs typeface="Times New Roman"/>
              </a:rPr>
              <a:t>mért maximális </a:t>
            </a:r>
            <a:r>
              <a:rPr sz="1800" dirty="0">
                <a:latin typeface="Times New Roman"/>
                <a:cs typeface="Times New Roman"/>
              </a:rPr>
              <a:t>kitérés  </a:t>
            </a:r>
            <a:r>
              <a:rPr sz="1800" b="1" spc="-5" dirty="0">
                <a:latin typeface="Times New Roman"/>
                <a:cs typeface="Times New Roman"/>
              </a:rPr>
              <a:t>periódus </a:t>
            </a:r>
            <a:r>
              <a:rPr sz="1800" b="1" dirty="0">
                <a:latin typeface="Times New Roman"/>
                <a:cs typeface="Times New Roman"/>
              </a:rPr>
              <a:t>idő (T)</a:t>
            </a:r>
            <a:r>
              <a:rPr sz="1800" dirty="0">
                <a:latin typeface="Times New Roman"/>
                <a:cs typeface="Times New Roman"/>
              </a:rPr>
              <a:t>: a hullám két </a:t>
            </a:r>
            <a:r>
              <a:rPr sz="1800" spc="-5" dirty="0">
                <a:latin typeface="Times New Roman"/>
                <a:cs typeface="Times New Roman"/>
              </a:rPr>
              <a:t>maximuma </a:t>
            </a:r>
            <a:r>
              <a:rPr sz="1800" dirty="0">
                <a:latin typeface="Times New Roman"/>
                <a:cs typeface="Times New Roman"/>
              </a:rPr>
              <a:t>között eltelt idő  </a:t>
            </a:r>
            <a:r>
              <a:rPr sz="1800" b="1" spc="-5" dirty="0">
                <a:latin typeface="Times New Roman"/>
                <a:cs typeface="Times New Roman"/>
              </a:rPr>
              <a:t>frekvencia </a:t>
            </a:r>
            <a:r>
              <a:rPr sz="1800" b="1" dirty="0">
                <a:latin typeface="Times New Roman"/>
                <a:cs typeface="Times New Roman"/>
              </a:rPr>
              <a:t>(f=1/T)</a:t>
            </a:r>
            <a:r>
              <a:rPr sz="1800" dirty="0">
                <a:latin typeface="Times New Roman"/>
                <a:cs typeface="Times New Roman"/>
              </a:rPr>
              <a:t>: időegység alatt kialakuló hullámok</a:t>
            </a:r>
            <a:r>
              <a:rPr sz="1800" spc="-90" dirty="0">
                <a:latin typeface="Times New Roman"/>
                <a:cs typeface="Times New Roman"/>
              </a:rPr>
              <a:t> </a:t>
            </a:r>
            <a:r>
              <a:rPr sz="1800" spc="-5" dirty="0">
                <a:latin typeface="Times New Roman"/>
                <a:cs typeface="Times New Roman"/>
              </a:rPr>
              <a:t>száma</a:t>
            </a:r>
            <a:endParaRPr sz="1800">
              <a:latin typeface="Times New Roman"/>
              <a:cs typeface="Times New Roman"/>
            </a:endParaRPr>
          </a:p>
          <a:p>
            <a:pPr marL="12700" marR="5080">
              <a:lnSpc>
                <a:spcPct val="100000"/>
              </a:lnSpc>
              <a:spcBef>
                <a:spcPts val="1080"/>
              </a:spcBef>
            </a:pPr>
            <a:r>
              <a:rPr sz="1800" b="1" spc="-5" dirty="0">
                <a:latin typeface="Times New Roman"/>
                <a:cs typeface="Times New Roman"/>
              </a:rPr>
              <a:t>hullámhossz (</a:t>
            </a:r>
            <a:r>
              <a:rPr sz="1800" b="1" spc="-5" dirty="0">
                <a:latin typeface="Symbol"/>
                <a:cs typeface="Symbol"/>
              </a:rPr>
              <a:t></a:t>
            </a:r>
            <a:r>
              <a:rPr sz="1800" b="1" spc="-5" dirty="0">
                <a:latin typeface="Times New Roman"/>
                <a:cs typeface="Times New Roman"/>
              </a:rPr>
              <a:t>=</a:t>
            </a:r>
            <a:r>
              <a:rPr sz="1800" spc="-5" dirty="0">
                <a:latin typeface="Times New Roman"/>
                <a:cs typeface="Times New Roman"/>
              </a:rPr>
              <a:t>vT) </a:t>
            </a:r>
            <a:r>
              <a:rPr sz="1800" dirty="0">
                <a:latin typeface="Times New Roman"/>
                <a:cs typeface="Times New Roman"/>
              </a:rPr>
              <a:t>A hullám két egymást követő </a:t>
            </a:r>
            <a:r>
              <a:rPr sz="1800" spc="-5" dirty="0">
                <a:latin typeface="Times New Roman"/>
                <a:cs typeface="Times New Roman"/>
              </a:rPr>
              <a:t>maximuma</a:t>
            </a:r>
            <a:r>
              <a:rPr sz="1800" spc="-225" dirty="0">
                <a:latin typeface="Times New Roman"/>
                <a:cs typeface="Times New Roman"/>
              </a:rPr>
              <a:t> </a:t>
            </a:r>
            <a:r>
              <a:rPr sz="1800" dirty="0">
                <a:latin typeface="Times New Roman"/>
                <a:cs typeface="Times New Roman"/>
              </a:rPr>
              <a:t>(vagy  </a:t>
            </a:r>
            <a:r>
              <a:rPr sz="1800" spc="-5" dirty="0">
                <a:latin typeface="Times New Roman"/>
                <a:cs typeface="Times New Roman"/>
              </a:rPr>
              <a:t>minimuma </a:t>
            </a:r>
            <a:r>
              <a:rPr sz="1800" dirty="0">
                <a:latin typeface="Times New Roman"/>
                <a:cs typeface="Times New Roman"/>
              </a:rPr>
              <a:t>) közötti távolság (két azonos fázisú pont</a:t>
            </a:r>
            <a:r>
              <a:rPr sz="1800" spc="-55" dirty="0">
                <a:latin typeface="Times New Roman"/>
                <a:cs typeface="Times New Roman"/>
              </a:rPr>
              <a:t> </a:t>
            </a:r>
            <a:r>
              <a:rPr sz="1800" dirty="0">
                <a:latin typeface="Times New Roman"/>
                <a:cs typeface="Times New Roman"/>
              </a:rPr>
              <a:t>távolsága)</a:t>
            </a:r>
            <a:endParaRPr sz="1800">
              <a:latin typeface="Times New Roman"/>
              <a:cs typeface="Times New Roman"/>
            </a:endParaRPr>
          </a:p>
          <a:p>
            <a:pPr marL="12700">
              <a:lnSpc>
                <a:spcPct val="100000"/>
              </a:lnSpc>
              <a:spcBef>
                <a:spcPts val="1080"/>
              </a:spcBef>
            </a:pPr>
            <a:r>
              <a:rPr sz="1800" dirty="0">
                <a:latin typeface="Times New Roman"/>
                <a:cs typeface="Times New Roman"/>
              </a:rPr>
              <a:t>rezgés terjedési </a:t>
            </a:r>
            <a:r>
              <a:rPr sz="1800" spc="-5" dirty="0">
                <a:latin typeface="Times New Roman"/>
                <a:cs typeface="Times New Roman"/>
              </a:rPr>
              <a:t>sebessége</a:t>
            </a:r>
            <a:r>
              <a:rPr sz="1800" spc="-40" dirty="0">
                <a:latin typeface="Times New Roman"/>
                <a:cs typeface="Times New Roman"/>
              </a:rPr>
              <a:t> </a:t>
            </a:r>
            <a:r>
              <a:rPr sz="1800" dirty="0">
                <a:latin typeface="Times New Roman"/>
                <a:cs typeface="Times New Roman"/>
              </a:rPr>
              <a:t>(v)</a:t>
            </a:r>
            <a:endParaRPr sz="1800">
              <a:latin typeface="Times New Roman"/>
              <a:cs typeface="Times New Roman"/>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32974" y="366933"/>
            <a:ext cx="3903705" cy="4465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09850" y="209499"/>
            <a:ext cx="3923665" cy="574675"/>
          </a:xfrm>
          <a:prstGeom prst="rect">
            <a:avLst/>
          </a:prstGeom>
        </p:spPr>
        <p:txBody>
          <a:bodyPr vert="horz" wrap="square" lIns="0" tIns="12700" rIns="0" bIns="0" rtlCol="0">
            <a:spAutoFit/>
          </a:bodyPr>
          <a:lstStyle/>
          <a:p>
            <a:pPr marL="12700">
              <a:lnSpc>
                <a:spcPct val="100000"/>
              </a:lnSpc>
              <a:spcBef>
                <a:spcPts val="100"/>
              </a:spcBef>
            </a:pPr>
            <a:r>
              <a:rPr dirty="0"/>
              <a:t>A </a:t>
            </a:r>
            <a:r>
              <a:rPr spc="-5" dirty="0"/>
              <a:t>hang mint</a:t>
            </a:r>
            <a:r>
              <a:rPr spc="-285" dirty="0"/>
              <a:t> </a:t>
            </a:r>
            <a:r>
              <a:rPr spc="-5" dirty="0"/>
              <a:t>hullám</a:t>
            </a:r>
          </a:p>
        </p:txBody>
      </p:sp>
      <p:sp>
        <p:nvSpPr>
          <p:cNvPr id="4" name="object 4"/>
          <p:cNvSpPr txBox="1"/>
          <p:nvPr/>
        </p:nvSpPr>
        <p:spPr>
          <a:xfrm>
            <a:off x="547217" y="933703"/>
            <a:ext cx="7781290" cy="9861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Azokat </a:t>
            </a:r>
            <a:r>
              <a:rPr sz="1800" dirty="0">
                <a:latin typeface="Times New Roman"/>
                <a:cs typeface="Times New Roman"/>
              </a:rPr>
              <a:t>a hullámokat, amelyeket egy közeg közvetít és frekvenciája 16 </a:t>
            </a:r>
            <a:r>
              <a:rPr sz="1800" spc="-5" dirty="0">
                <a:latin typeface="Times New Roman"/>
                <a:cs typeface="Times New Roman"/>
              </a:rPr>
              <a:t>Hz </a:t>
            </a:r>
            <a:r>
              <a:rPr sz="1800" dirty="0">
                <a:latin typeface="Times New Roman"/>
                <a:cs typeface="Times New Roman"/>
              </a:rPr>
              <a:t>és 20</a:t>
            </a:r>
            <a:r>
              <a:rPr sz="1800" spc="-140" dirty="0">
                <a:latin typeface="Times New Roman"/>
                <a:cs typeface="Times New Roman"/>
              </a:rPr>
              <a:t> </a:t>
            </a:r>
            <a:r>
              <a:rPr sz="1800" dirty="0">
                <a:latin typeface="Times New Roman"/>
                <a:cs typeface="Times New Roman"/>
              </a:rPr>
              <a:t>kHz</a:t>
            </a:r>
            <a:endParaRPr sz="1800">
              <a:latin typeface="Times New Roman"/>
              <a:cs typeface="Times New Roman"/>
            </a:endParaRPr>
          </a:p>
          <a:p>
            <a:pPr marL="12700">
              <a:lnSpc>
                <a:spcPct val="100000"/>
              </a:lnSpc>
            </a:pPr>
            <a:r>
              <a:rPr sz="1800" dirty="0">
                <a:latin typeface="Times New Roman"/>
                <a:cs typeface="Times New Roman"/>
              </a:rPr>
              <a:t>között van </a:t>
            </a:r>
            <a:r>
              <a:rPr sz="1800" b="1" spc="-5" dirty="0">
                <a:latin typeface="Times New Roman"/>
                <a:cs typeface="Times New Roman"/>
              </a:rPr>
              <a:t>hallható hangoknak</a:t>
            </a:r>
            <a:r>
              <a:rPr sz="1800" b="1" spc="-10" dirty="0">
                <a:latin typeface="Times New Roman"/>
                <a:cs typeface="Times New Roman"/>
              </a:rPr>
              <a:t> </a:t>
            </a:r>
            <a:r>
              <a:rPr sz="1800" dirty="0">
                <a:latin typeface="Times New Roman"/>
                <a:cs typeface="Times New Roman"/>
              </a:rPr>
              <a:t>nevezzük.</a:t>
            </a:r>
            <a:endParaRPr sz="1800">
              <a:latin typeface="Times New Roman"/>
              <a:cs typeface="Times New Roman"/>
            </a:endParaRPr>
          </a:p>
          <a:p>
            <a:pPr marL="12700">
              <a:lnSpc>
                <a:spcPct val="100000"/>
              </a:lnSpc>
              <a:spcBef>
                <a:spcPts val="1080"/>
              </a:spcBef>
            </a:pPr>
            <a:r>
              <a:rPr sz="1800" spc="-5" dirty="0">
                <a:latin typeface="Times New Roman"/>
                <a:cs typeface="Times New Roman"/>
              </a:rPr>
              <a:t>A </a:t>
            </a:r>
            <a:r>
              <a:rPr sz="1800" dirty="0">
                <a:latin typeface="Times New Roman"/>
                <a:cs typeface="Times New Roman"/>
              </a:rPr>
              <a:t>20 </a:t>
            </a:r>
            <a:r>
              <a:rPr sz="1800" spc="-5" dirty="0">
                <a:latin typeface="Times New Roman"/>
                <a:cs typeface="Times New Roman"/>
              </a:rPr>
              <a:t>kHz </a:t>
            </a:r>
            <a:r>
              <a:rPr sz="1800" dirty="0">
                <a:latin typeface="Times New Roman"/>
                <a:cs typeface="Times New Roman"/>
              </a:rPr>
              <a:t>feletti hangok az </a:t>
            </a:r>
            <a:r>
              <a:rPr sz="1800" b="1" spc="-5" dirty="0">
                <a:latin typeface="Times New Roman"/>
                <a:cs typeface="Times New Roman"/>
              </a:rPr>
              <a:t>ultrahangok</a:t>
            </a:r>
            <a:r>
              <a:rPr sz="1800" spc="-5" dirty="0">
                <a:latin typeface="Times New Roman"/>
                <a:cs typeface="Times New Roman"/>
              </a:rPr>
              <a:t>, </a:t>
            </a:r>
            <a:r>
              <a:rPr sz="1800" dirty="0">
                <a:latin typeface="Times New Roman"/>
                <a:cs typeface="Times New Roman"/>
              </a:rPr>
              <a:t>a 16 </a:t>
            </a:r>
            <a:r>
              <a:rPr sz="1800" spc="-5" dirty="0">
                <a:latin typeface="Times New Roman"/>
                <a:cs typeface="Times New Roman"/>
              </a:rPr>
              <a:t>Hz </a:t>
            </a:r>
            <a:r>
              <a:rPr sz="1800" dirty="0">
                <a:latin typeface="Times New Roman"/>
                <a:cs typeface="Times New Roman"/>
              </a:rPr>
              <a:t>alattiak az</a:t>
            </a:r>
            <a:r>
              <a:rPr sz="1800" spc="-90" dirty="0">
                <a:latin typeface="Times New Roman"/>
                <a:cs typeface="Times New Roman"/>
              </a:rPr>
              <a:t> </a:t>
            </a:r>
            <a:r>
              <a:rPr sz="1800" b="1" spc="-5" dirty="0">
                <a:latin typeface="Times New Roman"/>
                <a:cs typeface="Times New Roman"/>
              </a:rPr>
              <a:t>infrahangok.</a:t>
            </a:r>
            <a:endParaRPr sz="1800">
              <a:latin typeface="Times New Roman"/>
              <a:cs typeface="Times New Roman"/>
            </a:endParaRPr>
          </a:p>
        </p:txBody>
      </p:sp>
      <p:sp>
        <p:nvSpPr>
          <p:cNvPr id="5" name="object 5"/>
          <p:cNvSpPr/>
          <p:nvPr/>
        </p:nvSpPr>
        <p:spPr>
          <a:xfrm>
            <a:off x="3203448" y="2276855"/>
            <a:ext cx="3627120" cy="234696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79831" y="2276855"/>
            <a:ext cx="2929128" cy="2415540"/>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74065" y="4823612"/>
            <a:ext cx="7216775" cy="1946275"/>
          </a:xfrm>
          <a:prstGeom prst="rect">
            <a:avLst/>
          </a:prstGeom>
        </p:spPr>
        <p:txBody>
          <a:bodyPr vert="horz" wrap="square" lIns="0" tIns="149860" rIns="0" bIns="0" rtlCol="0">
            <a:spAutoFit/>
          </a:bodyPr>
          <a:lstStyle/>
          <a:p>
            <a:pPr marL="12700">
              <a:lnSpc>
                <a:spcPct val="100000"/>
              </a:lnSpc>
              <a:spcBef>
                <a:spcPts val="1180"/>
              </a:spcBef>
            </a:pPr>
            <a:r>
              <a:rPr sz="1800" b="1" spc="-10" dirty="0">
                <a:latin typeface="Times New Roman"/>
                <a:cs typeface="Times New Roman"/>
              </a:rPr>
              <a:t>Tiszta </a:t>
            </a:r>
            <a:r>
              <a:rPr sz="1800" b="1" spc="-5" dirty="0">
                <a:latin typeface="Times New Roman"/>
                <a:cs typeface="Times New Roman"/>
              </a:rPr>
              <a:t>hang</a:t>
            </a:r>
            <a:r>
              <a:rPr sz="1800" spc="-5" dirty="0">
                <a:latin typeface="Times New Roman"/>
                <a:cs typeface="Times New Roman"/>
              </a:rPr>
              <a:t>: szinuszos </a:t>
            </a:r>
            <a:r>
              <a:rPr sz="1800" dirty="0">
                <a:latin typeface="Times New Roman"/>
                <a:cs typeface="Times New Roman"/>
              </a:rPr>
              <a:t>rezgés </a:t>
            </a:r>
            <a:r>
              <a:rPr sz="1800" spc="-5" dirty="0">
                <a:latin typeface="Times New Roman"/>
                <a:cs typeface="Times New Roman"/>
              </a:rPr>
              <a:t>(mesterségesen </a:t>
            </a:r>
            <a:r>
              <a:rPr sz="1800" dirty="0">
                <a:latin typeface="Times New Roman"/>
                <a:cs typeface="Times New Roman"/>
              </a:rPr>
              <a:t>generálható pl.</a:t>
            </a:r>
            <a:r>
              <a:rPr sz="1800" spc="-20" dirty="0">
                <a:latin typeface="Times New Roman"/>
                <a:cs typeface="Times New Roman"/>
              </a:rPr>
              <a:t> </a:t>
            </a:r>
            <a:r>
              <a:rPr sz="1800" dirty="0">
                <a:latin typeface="Times New Roman"/>
                <a:cs typeface="Times New Roman"/>
              </a:rPr>
              <a:t>szintetizátorral).</a:t>
            </a:r>
            <a:endParaRPr sz="1800">
              <a:latin typeface="Times New Roman"/>
              <a:cs typeface="Times New Roman"/>
            </a:endParaRPr>
          </a:p>
          <a:p>
            <a:pPr marL="12700" marR="413384">
              <a:lnSpc>
                <a:spcPct val="100000"/>
              </a:lnSpc>
              <a:spcBef>
                <a:spcPts val="1080"/>
              </a:spcBef>
            </a:pPr>
            <a:r>
              <a:rPr sz="1800" b="1" spc="-10" dirty="0">
                <a:latin typeface="Times New Roman"/>
                <a:cs typeface="Times New Roman"/>
              </a:rPr>
              <a:t>Zenei </a:t>
            </a:r>
            <a:r>
              <a:rPr sz="1800" b="1" spc="-5" dirty="0">
                <a:latin typeface="Times New Roman"/>
                <a:cs typeface="Times New Roman"/>
              </a:rPr>
              <a:t>hang</a:t>
            </a:r>
            <a:r>
              <a:rPr sz="1800" spc="-5" dirty="0">
                <a:latin typeface="Times New Roman"/>
                <a:cs typeface="Times New Roman"/>
              </a:rPr>
              <a:t>: </a:t>
            </a:r>
            <a:r>
              <a:rPr sz="1800" dirty="0">
                <a:latin typeface="Times New Roman"/>
                <a:cs typeface="Times New Roman"/>
              </a:rPr>
              <a:t>periodikus rezgés (alaphang + </a:t>
            </a:r>
            <a:r>
              <a:rPr sz="1800" spc="-5" dirty="0">
                <a:latin typeface="Times New Roman"/>
                <a:cs typeface="Times New Roman"/>
              </a:rPr>
              <a:t>felharmonikusok </a:t>
            </a:r>
            <a:r>
              <a:rPr sz="1800" dirty="0">
                <a:latin typeface="Times New Roman"/>
                <a:cs typeface="Times New Roman"/>
              </a:rPr>
              <a:t>(az alaphang  frekvenciájának egész </a:t>
            </a:r>
            <a:r>
              <a:rPr sz="1800" spc="-5" dirty="0">
                <a:latin typeface="Times New Roman"/>
                <a:cs typeface="Times New Roman"/>
              </a:rPr>
              <a:t>számú</a:t>
            </a:r>
            <a:r>
              <a:rPr sz="1800" spc="-45" dirty="0">
                <a:latin typeface="Times New Roman"/>
                <a:cs typeface="Times New Roman"/>
              </a:rPr>
              <a:t> </a:t>
            </a:r>
            <a:r>
              <a:rPr sz="1800" dirty="0">
                <a:latin typeface="Times New Roman"/>
                <a:cs typeface="Times New Roman"/>
              </a:rPr>
              <a:t>többszöröse).</a:t>
            </a:r>
            <a:endParaRPr sz="1800">
              <a:latin typeface="Times New Roman"/>
              <a:cs typeface="Times New Roman"/>
            </a:endParaRPr>
          </a:p>
          <a:p>
            <a:pPr marL="12700">
              <a:lnSpc>
                <a:spcPct val="100000"/>
              </a:lnSpc>
              <a:spcBef>
                <a:spcPts val="1080"/>
              </a:spcBef>
            </a:pPr>
            <a:r>
              <a:rPr sz="1800" b="1" spc="-10" dirty="0">
                <a:latin typeface="Times New Roman"/>
                <a:cs typeface="Times New Roman"/>
              </a:rPr>
              <a:t>Zörej</a:t>
            </a:r>
            <a:r>
              <a:rPr sz="1800" spc="-10" dirty="0">
                <a:latin typeface="Times New Roman"/>
                <a:cs typeface="Times New Roman"/>
              </a:rPr>
              <a:t>: </a:t>
            </a:r>
            <a:r>
              <a:rPr sz="1800" dirty="0">
                <a:latin typeface="Times New Roman"/>
                <a:cs typeface="Times New Roman"/>
              </a:rPr>
              <a:t>nem periodikus</a:t>
            </a:r>
            <a:r>
              <a:rPr sz="1800" spc="-5" dirty="0">
                <a:latin typeface="Times New Roman"/>
                <a:cs typeface="Times New Roman"/>
              </a:rPr>
              <a:t> </a:t>
            </a:r>
            <a:r>
              <a:rPr sz="1800" dirty="0">
                <a:latin typeface="Times New Roman"/>
                <a:cs typeface="Times New Roman"/>
              </a:rPr>
              <a:t>rezgés.</a:t>
            </a:r>
            <a:endParaRPr sz="1800">
              <a:latin typeface="Times New Roman"/>
              <a:cs typeface="Times New Roman"/>
            </a:endParaRPr>
          </a:p>
          <a:p>
            <a:pPr marL="12700">
              <a:lnSpc>
                <a:spcPct val="100000"/>
              </a:lnSpc>
              <a:spcBef>
                <a:spcPts val="1080"/>
              </a:spcBef>
            </a:pPr>
            <a:r>
              <a:rPr sz="1800" b="1" spc="-10" dirty="0">
                <a:latin typeface="Times New Roman"/>
                <a:cs typeface="Times New Roman"/>
              </a:rPr>
              <a:t>Dörej</a:t>
            </a:r>
            <a:r>
              <a:rPr sz="1800" spc="-10" dirty="0">
                <a:latin typeface="Times New Roman"/>
                <a:cs typeface="Times New Roman"/>
              </a:rPr>
              <a:t>: </a:t>
            </a:r>
            <a:r>
              <a:rPr sz="1800" dirty="0">
                <a:latin typeface="Times New Roman"/>
                <a:cs typeface="Times New Roman"/>
              </a:rPr>
              <a:t>lökésszerű, néhány pillanatig tartó</a:t>
            </a:r>
            <a:r>
              <a:rPr sz="1800" spc="-50" dirty="0">
                <a:latin typeface="Times New Roman"/>
                <a:cs typeface="Times New Roman"/>
              </a:rPr>
              <a:t> </a:t>
            </a:r>
            <a:r>
              <a:rPr sz="1800" dirty="0">
                <a:latin typeface="Times New Roman"/>
                <a:cs typeface="Times New Roman"/>
              </a:rPr>
              <a:t>változás.</a:t>
            </a:r>
            <a:endParaRPr sz="1800">
              <a:latin typeface="Times New Roman"/>
              <a:cs typeface="Times New Roman"/>
            </a:endParaRPr>
          </a:p>
        </p:txBody>
      </p:sp>
      <p:sp>
        <p:nvSpPr>
          <p:cNvPr id="8" name="object 8"/>
          <p:cNvSpPr/>
          <p:nvPr/>
        </p:nvSpPr>
        <p:spPr>
          <a:xfrm>
            <a:off x="6804659" y="2708148"/>
            <a:ext cx="2049779" cy="1213103"/>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6812406" y="2591561"/>
            <a:ext cx="2940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zaj</a:t>
            </a:r>
            <a:endParaRPr sz="1800">
              <a:latin typeface="Times New Roman"/>
              <a:cs typeface="Times New Roman"/>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0773" y="288433"/>
            <a:ext cx="3273903" cy="629643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905246" y="717930"/>
            <a:ext cx="6483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333399"/>
                </a:solidFill>
                <a:latin typeface="Times New Roman"/>
                <a:cs typeface="Times New Roman"/>
              </a:rPr>
              <a:t>magas</a:t>
            </a:r>
            <a:endParaRPr sz="1800">
              <a:latin typeface="Times New Roman"/>
              <a:cs typeface="Times New Roman"/>
            </a:endParaRPr>
          </a:p>
        </p:txBody>
      </p:sp>
      <p:sp>
        <p:nvSpPr>
          <p:cNvPr id="4" name="object 4"/>
          <p:cNvSpPr txBox="1"/>
          <p:nvPr/>
        </p:nvSpPr>
        <p:spPr>
          <a:xfrm>
            <a:off x="5979921" y="2302509"/>
            <a:ext cx="49593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333399"/>
                </a:solidFill>
                <a:latin typeface="Times New Roman"/>
                <a:cs typeface="Times New Roman"/>
              </a:rPr>
              <a:t>mély</a:t>
            </a:r>
            <a:endParaRPr sz="1800">
              <a:latin typeface="Times New Roman"/>
              <a:cs typeface="Times New Roman"/>
            </a:endParaRPr>
          </a:p>
        </p:txBody>
      </p:sp>
      <p:sp>
        <p:nvSpPr>
          <p:cNvPr id="5" name="object 5"/>
          <p:cNvSpPr txBox="1"/>
          <p:nvPr/>
        </p:nvSpPr>
        <p:spPr>
          <a:xfrm>
            <a:off x="5999734" y="3815283"/>
            <a:ext cx="457834" cy="30035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333399"/>
                </a:solidFill>
                <a:latin typeface="Times New Roman"/>
                <a:cs typeface="Times New Roman"/>
              </a:rPr>
              <a:t>h</a:t>
            </a:r>
            <a:r>
              <a:rPr sz="1800" b="1" dirty="0">
                <a:solidFill>
                  <a:srgbClr val="333399"/>
                </a:solidFill>
                <a:latin typeface="Times New Roman"/>
                <a:cs typeface="Times New Roman"/>
              </a:rPr>
              <a:t>alk</a:t>
            </a:r>
            <a:endParaRPr sz="1800">
              <a:latin typeface="Times New Roman"/>
              <a:cs typeface="Times New Roman"/>
            </a:endParaRPr>
          </a:p>
        </p:txBody>
      </p:sp>
      <p:sp>
        <p:nvSpPr>
          <p:cNvPr id="6" name="object 6"/>
          <p:cNvSpPr txBox="1"/>
          <p:nvPr/>
        </p:nvSpPr>
        <p:spPr>
          <a:xfrm>
            <a:off x="5946394" y="5400547"/>
            <a:ext cx="71056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333399"/>
                </a:solidFill>
                <a:latin typeface="Times New Roman"/>
                <a:cs typeface="Times New Roman"/>
              </a:rPr>
              <a:t>ha</a:t>
            </a:r>
            <a:r>
              <a:rPr sz="1800" b="1" spc="-15" dirty="0">
                <a:solidFill>
                  <a:srgbClr val="333399"/>
                </a:solidFill>
                <a:latin typeface="Times New Roman"/>
                <a:cs typeface="Times New Roman"/>
              </a:rPr>
              <a:t>n</a:t>
            </a:r>
            <a:r>
              <a:rPr sz="1800" b="1" spc="-5" dirty="0">
                <a:solidFill>
                  <a:srgbClr val="333399"/>
                </a:solidFill>
                <a:latin typeface="Times New Roman"/>
                <a:cs typeface="Times New Roman"/>
              </a:rPr>
              <a:t>gos</a:t>
            </a:r>
            <a:endParaRPr sz="180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84503" y="1813560"/>
            <a:ext cx="1766976" cy="4511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76600" y="1754123"/>
            <a:ext cx="1394460" cy="458724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90575" y="6116828"/>
            <a:ext cx="109410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1F1A17"/>
                </a:solidFill>
                <a:latin typeface="Arial"/>
                <a:cs typeface="Arial"/>
              </a:rPr>
              <a:t>ped</a:t>
            </a:r>
            <a:r>
              <a:rPr sz="1800" b="1" spc="5" dirty="0">
                <a:solidFill>
                  <a:srgbClr val="1F1A17"/>
                </a:solidFill>
                <a:latin typeface="Arial"/>
                <a:cs typeface="Arial"/>
              </a:rPr>
              <a:t>i</a:t>
            </a:r>
            <a:r>
              <a:rPr sz="1800" b="1" dirty="0">
                <a:solidFill>
                  <a:srgbClr val="1F1A17"/>
                </a:solidFill>
                <a:latin typeface="Arial"/>
                <a:cs typeface="Arial"/>
              </a:rPr>
              <a:t>cul</a:t>
            </a:r>
            <a:r>
              <a:rPr sz="1800" b="1" spc="5" dirty="0">
                <a:solidFill>
                  <a:srgbClr val="1F1A17"/>
                </a:solidFill>
                <a:latin typeface="Arial"/>
                <a:cs typeface="Arial"/>
              </a:rPr>
              <a:t>u</a:t>
            </a:r>
            <a:r>
              <a:rPr sz="1800" b="1" spc="-5" dirty="0">
                <a:solidFill>
                  <a:srgbClr val="1F1A17"/>
                </a:solidFill>
                <a:latin typeface="Arial"/>
                <a:cs typeface="Arial"/>
              </a:rPr>
              <a:t>s</a:t>
            </a:r>
            <a:endParaRPr sz="1800">
              <a:latin typeface="Arial"/>
              <a:cs typeface="Arial"/>
            </a:endParaRPr>
          </a:p>
        </p:txBody>
      </p:sp>
      <p:sp>
        <p:nvSpPr>
          <p:cNvPr id="5" name="object 5"/>
          <p:cNvSpPr txBox="1"/>
          <p:nvPr/>
        </p:nvSpPr>
        <p:spPr>
          <a:xfrm>
            <a:off x="250952" y="3042665"/>
            <a:ext cx="1278890" cy="57467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1F1A17"/>
                </a:solidFill>
                <a:latin typeface="Arial"/>
                <a:cs typeface="Arial"/>
              </a:rPr>
              <a:t>membrán-</a:t>
            </a:r>
            <a:endParaRPr sz="1800">
              <a:latin typeface="Arial"/>
              <a:cs typeface="Arial"/>
            </a:endParaRPr>
          </a:p>
          <a:p>
            <a:pPr marL="12700">
              <a:lnSpc>
                <a:spcPct val="100000"/>
              </a:lnSpc>
            </a:pPr>
            <a:r>
              <a:rPr sz="1800" b="1" dirty="0">
                <a:solidFill>
                  <a:srgbClr val="1F1A17"/>
                </a:solidFill>
                <a:latin typeface="Arial"/>
                <a:cs typeface="Arial"/>
              </a:rPr>
              <a:t>in</a:t>
            </a:r>
            <a:r>
              <a:rPr sz="1800" b="1" spc="-45" dirty="0">
                <a:solidFill>
                  <a:srgbClr val="1F1A17"/>
                </a:solidFill>
                <a:latin typeface="Arial"/>
                <a:cs typeface="Arial"/>
              </a:rPr>
              <a:t>v</a:t>
            </a:r>
            <a:r>
              <a:rPr sz="1800" b="1" spc="-10" dirty="0">
                <a:solidFill>
                  <a:srgbClr val="1F1A17"/>
                </a:solidFill>
                <a:latin typeface="Arial"/>
                <a:cs typeface="Arial"/>
              </a:rPr>
              <a:t>a</a:t>
            </a:r>
            <a:r>
              <a:rPr sz="1800" b="1" dirty="0">
                <a:solidFill>
                  <a:srgbClr val="1F1A17"/>
                </a:solidFill>
                <a:latin typeface="Arial"/>
                <a:cs typeface="Arial"/>
              </a:rPr>
              <a:t>giná</a:t>
            </a:r>
            <a:r>
              <a:rPr sz="1800" b="1" spc="-10" dirty="0">
                <a:solidFill>
                  <a:srgbClr val="1F1A17"/>
                </a:solidFill>
                <a:latin typeface="Arial"/>
                <a:cs typeface="Arial"/>
              </a:rPr>
              <a:t>c</a:t>
            </a:r>
            <a:r>
              <a:rPr sz="1800" b="1" dirty="0">
                <a:solidFill>
                  <a:srgbClr val="1F1A17"/>
                </a:solidFill>
                <a:latin typeface="Arial"/>
                <a:cs typeface="Arial"/>
              </a:rPr>
              <a:t>ió</a:t>
            </a:r>
            <a:endParaRPr sz="1800">
              <a:latin typeface="Arial"/>
              <a:cs typeface="Arial"/>
            </a:endParaRPr>
          </a:p>
        </p:txBody>
      </p:sp>
      <p:sp>
        <p:nvSpPr>
          <p:cNvPr id="6" name="object 6"/>
          <p:cNvSpPr txBox="1"/>
          <p:nvPr/>
        </p:nvSpPr>
        <p:spPr>
          <a:xfrm>
            <a:off x="2326004" y="2860261"/>
            <a:ext cx="1691639" cy="831850"/>
          </a:xfrm>
          <a:prstGeom prst="rect">
            <a:avLst/>
          </a:prstGeom>
        </p:spPr>
        <p:txBody>
          <a:bodyPr vert="horz" wrap="square" lIns="0" tIns="140970" rIns="0" bIns="0" rtlCol="0">
            <a:spAutoFit/>
          </a:bodyPr>
          <a:lstStyle/>
          <a:p>
            <a:pPr marL="633095">
              <a:lnSpc>
                <a:spcPct val="100000"/>
              </a:lnSpc>
              <a:spcBef>
                <a:spcPts val="1110"/>
              </a:spcBef>
            </a:pPr>
            <a:r>
              <a:rPr sz="1800" b="1" spc="-5" dirty="0">
                <a:solidFill>
                  <a:srgbClr val="1F1A17"/>
                </a:solidFill>
                <a:latin typeface="Arial"/>
                <a:cs typeface="Arial"/>
              </a:rPr>
              <a:t>kültag</a:t>
            </a:r>
            <a:endParaRPr sz="1800">
              <a:latin typeface="Arial"/>
              <a:cs typeface="Arial"/>
            </a:endParaRPr>
          </a:p>
          <a:p>
            <a:pPr marL="12700">
              <a:lnSpc>
                <a:spcPct val="100000"/>
              </a:lnSpc>
              <a:spcBef>
                <a:spcPts val="1015"/>
              </a:spcBef>
            </a:pPr>
            <a:r>
              <a:rPr sz="1800" b="1" spc="-5" dirty="0">
                <a:solidFill>
                  <a:srgbClr val="1F1A17"/>
                </a:solidFill>
                <a:latin typeface="Arial"/>
                <a:cs typeface="Arial"/>
              </a:rPr>
              <a:t>mitochondrium</a:t>
            </a:r>
            <a:endParaRPr sz="1800">
              <a:latin typeface="Arial"/>
              <a:cs typeface="Arial"/>
            </a:endParaRPr>
          </a:p>
        </p:txBody>
      </p:sp>
      <p:sp>
        <p:nvSpPr>
          <p:cNvPr id="7" name="object 7"/>
          <p:cNvSpPr txBox="1"/>
          <p:nvPr/>
        </p:nvSpPr>
        <p:spPr>
          <a:xfrm>
            <a:off x="223824" y="3928617"/>
            <a:ext cx="3867785" cy="1727835"/>
          </a:xfrm>
          <a:prstGeom prst="rect">
            <a:avLst/>
          </a:prstGeom>
        </p:spPr>
        <p:txBody>
          <a:bodyPr vert="horz" wrap="square" lIns="0" tIns="12700" rIns="0" bIns="0" rtlCol="0">
            <a:spAutoFit/>
          </a:bodyPr>
          <a:lstStyle/>
          <a:p>
            <a:pPr marL="2662555">
              <a:lnSpc>
                <a:spcPct val="100000"/>
              </a:lnSpc>
              <a:spcBef>
                <a:spcPts val="100"/>
              </a:spcBef>
            </a:pPr>
            <a:r>
              <a:rPr sz="1800" b="1" dirty="0">
                <a:solidFill>
                  <a:srgbClr val="1F1A17"/>
                </a:solidFill>
                <a:latin typeface="Arial"/>
                <a:cs typeface="Arial"/>
              </a:rPr>
              <a:t>beltag</a:t>
            </a:r>
            <a:endParaRPr sz="1800">
              <a:latin typeface="Arial"/>
              <a:cs typeface="Arial"/>
            </a:endParaRPr>
          </a:p>
          <a:p>
            <a:pPr marL="2567305" marR="5080" indent="-467359">
              <a:lnSpc>
                <a:spcPct val="173700"/>
              </a:lnSpc>
              <a:spcBef>
                <a:spcPts val="425"/>
              </a:spcBef>
            </a:pPr>
            <a:r>
              <a:rPr sz="1800" b="1" dirty="0">
                <a:solidFill>
                  <a:srgbClr val="1F1A17"/>
                </a:solidFill>
                <a:latin typeface="Arial"/>
                <a:cs typeface="Arial"/>
              </a:rPr>
              <a:t>Golg</a:t>
            </a:r>
            <a:r>
              <a:rPr sz="1800" b="1" spc="5" dirty="0">
                <a:solidFill>
                  <a:srgbClr val="1F1A17"/>
                </a:solidFill>
                <a:latin typeface="Arial"/>
                <a:cs typeface="Arial"/>
              </a:rPr>
              <a:t>i</a:t>
            </a:r>
            <a:r>
              <a:rPr sz="1800" b="1" dirty="0">
                <a:solidFill>
                  <a:srgbClr val="1F1A17"/>
                </a:solidFill>
                <a:latin typeface="Arial"/>
                <a:cs typeface="Arial"/>
              </a:rPr>
              <a:t>-</a:t>
            </a:r>
            <a:r>
              <a:rPr sz="1800" b="1" spc="-5" dirty="0">
                <a:solidFill>
                  <a:srgbClr val="1F1A17"/>
                </a:solidFill>
                <a:latin typeface="Arial"/>
                <a:cs typeface="Arial"/>
              </a:rPr>
              <a:t>appar</a:t>
            </a:r>
            <a:r>
              <a:rPr sz="1800" b="1" spc="-15" dirty="0">
                <a:solidFill>
                  <a:srgbClr val="1F1A17"/>
                </a:solidFill>
                <a:latin typeface="Arial"/>
                <a:cs typeface="Arial"/>
              </a:rPr>
              <a:t>á</a:t>
            </a:r>
            <a:r>
              <a:rPr sz="1800" b="1" dirty="0">
                <a:solidFill>
                  <a:srgbClr val="1F1A17"/>
                </a:solidFill>
                <a:latin typeface="Arial"/>
                <a:cs typeface="Arial"/>
              </a:rPr>
              <a:t>tus  </a:t>
            </a:r>
            <a:r>
              <a:rPr sz="1800" b="1" spc="-5" dirty="0">
                <a:solidFill>
                  <a:srgbClr val="1F1A17"/>
                </a:solidFill>
                <a:latin typeface="Arial"/>
                <a:cs typeface="Arial"/>
              </a:rPr>
              <a:t>mag</a:t>
            </a:r>
            <a:endParaRPr sz="1800">
              <a:latin typeface="Arial"/>
              <a:cs typeface="Arial"/>
            </a:endParaRPr>
          </a:p>
          <a:p>
            <a:pPr marL="12700">
              <a:lnSpc>
                <a:spcPct val="100000"/>
              </a:lnSpc>
              <a:spcBef>
                <a:spcPts val="1150"/>
              </a:spcBef>
            </a:pPr>
            <a:r>
              <a:rPr sz="1800" b="1" dirty="0">
                <a:solidFill>
                  <a:srgbClr val="1F1A17"/>
                </a:solidFill>
                <a:latin typeface="Arial"/>
                <a:cs typeface="Arial"/>
              </a:rPr>
              <a:t>belső</a:t>
            </a:r>
            <a:r>
              <a:rPr sz="1800" b="1" spc="-10" dirty="0">
                <a:solidFill>
                  <a:srgbClr val="1F1A17"/>
                </a:solidFill>
                <a:latin typeface="Arial"/>
                <a:cs typeface="Arial"/>
              </a:rPr>
              <a:t> csaprost</a:t>
            </a:r>
            <a:endParaRPr sz="1800">
              <a:latin typeface="Arial"/>
              <a:cs typeface="Arial"/>
            </a:endParaRPr>
          </a:p>
        </p:txBody>
      </p:sp>
      <p:sp>
        <p:nvSpPr>
          <p:cNvPr id="8" name="object 8"/>
          <p:cNvSpPr txBox="1"/>
          <p:nvPr/>
        </p:nvSpPr>
        <p:spPr>
          <a:xfrm>
            <a:off x="4472685" y="2762834"/>
            <a:ext cx="1129665" cy="87693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1F1A17"/>
                </a:solidFill>
                <a:latin typeface="Arial"/>
                <a:cs typeface="Arial"/>
              </a:rPr>
              <a:t>mem</a:t>
            </a:r>
            <a:r>
              <a:rPr sz="1800" b="1" dirty="0">
                <a:solidFill>
                  <a:srgbClr val="1F1A17"/>
                </a:solidFill>
                <a:latin typeface="Arial"/>
                <a:cs typeface="Arial"/>
              </a:rPr>
              <a:t>br</a:t>
            </a:r>
            <a:r>
              <a:rPr sz="1800" b="1" spc="-10" dirty="0">
                <a:solidFill>
                  <a:srgbClr val="1F1A17"/>
                </a:solidFill>
                <a:latin typeface="Arial"/>
                <a:cs typeface="Arial"/>
              </a:rPr>
              <a:t>á</a:t>
            </a:r>
            <a:r>
              <a:rPr sz="1800" b="1" spc="5" dirty="0">
                <a:solidFill>
                  <a:srgbClr val="1F1A17"/>
                </a:solidFill>
                <a:latin typeface="Arial"/>
                <a:cs typeface="Arial"/>
              </a:rPr>
              <a:t>n</a:t>
            </a:r>
            <a:r>
              <a:rPr sz="1800" b="1" dirty="0">
                <a:solidFill>
                  <a:srgbClr val="1F1A17"/>
                </a:solidFill>
                <a:latin typeface="Arial"/>
                <a:cs typeface="Arial"/>
              </a:rPr>
              <a:t>-</a:t>
            </a:r>
            <a:endParaRPr sz="1800">
              <a:latin typeface="Arial"/>
              <a:cs typeface="Arial"/>
            </a:endParaRPr>
          </a:p>
          <a:p>
            <a:pPr marL="12700">
              <a:lnSpc>
                <a:spcPct val="100000"/>
              </a:lnSpc>
              <a:spcBef>
                <a:spcPts val="5"/>
              </a:spcBef>
            </a:pPr>
            <a:r>
              <a:rPr sz="1800" b="1" dirty="0">
                <a:solidFill>
                  <a:srgbClr val="1F1A17"/>
                </a:solidFill>
                <a:latin typeface="Arial"/>
                <a:cs typeface="Arial"/>
              </a:rPr>
              <a:t>korongok</a:t>
            </a:r>
            <a:endParaRPr sz="1800">
              <a:latin typeface="Arial"/>
              <a:cs typeface="Arial"/>
            </a:endParaRPr>
          </a:p>
          <a:p>
            <a:pPr marL="133350">
              <a:lnSpc>
                <a:spcPct val="100000"/>
              </a:lnSpc>
              <a:spcBef>
                <a:spcPts val="215"/>
              </a:spcBef>
            </a:pPr>
            <a:r>
              <a:rPr sz="1800" b="1" spc="-5" dirty="0">
                <a:solidFill>
                  <a:srgbClr val="1F1A17"/>
                </a:solidFill>
                <a:latin typeface="Arial"/>
                <a:cs typeface="Arial"/>
              </a:rPr>
              <a:t>cilium</a:t>
            </a:r>
            <a:endParaRPr sz="1800">
              <a:latin typeface="Arial"/>
              <a:cs typeface="Arial"/>
            </a:endParaRPr>
          </a:p>
        </p:txBody>
      </p:sp>
      <p:sp>
        <p:nvSpPr>
          <p:cNvPr id="9" name="object 9"/>
          <p:cNvSpPr/>
          <p:nvPr/>
        </p:nvSpPr>
        <p:spPr>
          <a:xfrm>
            <a:off x="5940552" y="1267967"/>
            <a:ext cx="3048000" cy="5334000"/>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4433061" y="6108462"/>
            <a:ext cx="4627880" cy="684530"/>
          </a:xfrm>
          <a:prstGeom prst="rect">
            <a:avLst/>
          </a:prstGeom>
        </p:spPr>
        <p:txBody>
          <a:bodyPr vert="horz" wrap="square" lIns="0" tIns="107950" rIns="0" bIns="0" rtlCol="0">
            <a:spAutoFit/>
          </a:bodyPr>
          <a:lstStyle/>
          <a:p>
            <a:pPr marL="12700">
              <a:lnSpc>
                <a:spcPct val="100000"/>
              </a:lnSpc>
              <a:spcBef>
                <a:spcPts val="850"/>
              </a:spcBef>
            </a:pPr>
            <a:r>
              <a:rPr sz="1800" b="1" spc="-5" dirty="0">
                <a:solidFill>
                  <a:srgbClr val="1F1A17"/>
                </a:solidFill>
                <a:latin typeface="Arial"/>
                <a:cs typeface="Arial"/>
              </a:rPr>
              <a:t>spherulum</a:t>
            </a:r>
            <a:endParaRPr sz="1800">
              <a:latin typeface="Arial"/>
              <a:cs typeface="Arial"/>
            </a:endParaRPr>
          </a:p>
          <a:p>
            <a:pPr marL="673100">
              <a:lnSpc>
                <a:spcPct val="100000"/>
              </a:lnSpc>
              <a:spcBef>
                <a:spcPts val="595"/>
              </a:spcBef>
            </a:pPr>
            <a:r>
              <a:rPr sz="1400" u="sng" spc="-10" dirty="0">
                <a:solidFill>
                  <a:srgbClr val="009999"/>
                </a:solidFill>
                <a:uFill>
                  <a:solidFill>
                    <a:srgbClr val="009999"/>
                  </a:solidFill>
                </a:uFill>
                <a:latin typeface="Times New Roman"/>
                <a:cs typeface="Times New Roman"/>
                <a:hlinkClick r:id="rId5"/>
              </a:rPr>
              <a:t>http://www.retinalmicroscopy.com/photoreceptors.html</a:t>
            </a:r>
            <a:endParaRPr sz="1400">
              <a:latin typeface="Times New Roman"/>
              <a:cs typeface="Times New Roman"/>
            </a:endParaRPr>
          </a:p>
        </p:txBody>
      </p:sp>
      <p:sp>
        <p:nvSpPr>
          <p:cNvPr id="11" name="object 11"/>
          <p:cNvSpPr/>
          <p:nvPr/>
        </p:nvSpPr>
        <p:spPr>
          <a:xfrm>
            <a:off x="897169" y="103044"/>
            <a:ext cx="350909" cy="337236"/>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031747" y="0"/>
            <a:ext cx="3474466" cy="824357"/>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4024884" y="0"/>
            <a:ext cx="4533646" cy="824357"/>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2750820" y="365709"/>
            <a:ext cx="3668140" cy="1007160"/>
          </a:xfrm>
          <a:prstGeom prst="rect">
            <a:avLst/>
          </a:prstGeom>
          <a:blipFill>
            <a:blip r:embed="rId9" cstate="print"/>
            <a:stretch>
              <a:fillRect/>
            </a:stretch>
          </a:blipFill>
        </p:spPr>
        <p:txBody>
          <a:bodyPr wrap="square" lIns="0" tIns="0" rIns="0" bIns="0" rtlCol="0"/>
          <a:lstStyle/>
          <a:p>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2955925" marR="5080" indent="-2138680">
              <a:lnSpc>
                <a:spcPct val="100000"/>
              </a:lnSpc>
              <a:spcBef>
                <a:spcPts val="100"/>
              </a:spcBef>
            </a:pPr>
            <a:r>
              <a:rPr spc="-5" dirty="0"/>
              <a:t>A </a:t>
            </a:r>
            <a:r>
              <a:rPr spc="-10" dirty="0"/>
              <a:t>fotoreceptorok </a:t>
            </a:r>
            <a:r>
              <a:rPr spc="-5" dirty="0"/>
              <a:t>(csapok </a:t>
            </a:r>
            <a:r>
              <a:rPr dirty="0"/>
              <a:t>és</a:t>
            </a:r>
            <a:r>
              <a:rPr spc="-240" dirty="0"/>
              <a:t> </a:t>
            </a:r>
            <a:r>
              <a:rPr spc="-5" dirty="0"/>
              <a:t>pálcikák)  érzékhámsejtek</a:t>
            </a:r>
          </a:p>
        </p:txBody>
      </p:sp>
      <p:sp>
        <p:nvSpPr>
          <p:cNvPr id="16" name="object 16"/>
          <p:cNvSpPr txBox="1"/>
          <p:nvPr/>
        </p:nvSpPr>
        <p:spPr>
          <a:xfrm>
            <a:off x="3527552" y="1078229"/>
            <a:ext cx="1475105" cy="575945"/>
          </a:xfrm>
          <a:prstGeom prst="rect">
            <a:avLst/>
          </a:prstGeom>
        </p:spPr>
        <p:txBody>
          <a:bodyPr vert="horz" wrap="square" lIns="0" tIns="12700" rIns="0" bIns="0" rtlCol="0">
            <a:spAutoFit/>
          </a:bodyPr>
          <a:lstStyle/>
          <a:p>
            <a:pPr marL="356870">
              <a:lnSpc>
                <a:spcPts val="2045"/>
              </a:lnSpc>
              <a:spcBef>
                <a:spcPts val="100"/>
              </a:spcBef>
            </a:pPr>
            <a:r>
              <a:rPr sz="1800" b="1" dirty="0">
                <a:solidFill>
                  <a:srgbClr val="333399"/>
                </a:solidFill>
                <a:latin typeface="Times New Roman"/>
                <a:cs typeface="Times New Roman"/>
              </a:rPr>
              <a:t>bacilus</a:t>
            </a:r>
            <a:endParaRPr sz="1800">
              <a:latin typeface="Times New Roman"/>
              <a:cs typeface="Times New Roman"/>
            </a:endParaRPr>
          </a:p>
          <a:p>
            <a:pPr marL="12700">
              <a:lnSpc>
                <a:spcPts val="2285"/>
              </a:lnSpc>
            </a:pPr>
            <a:r>
              <a:rPr sz="2000" b="1" dirty="0">
                <a:solidFill>
                  <a:srgbClr val="1F1A17"/>
                </a:solidFill>
                <a:latin typeface="Arial Narrow"/>
                <a:cs typeface="Arial Narrow"/>
              </a:rPr>
              <a:t>PÁLCIKASEJT</a:t>
            </a:r>
            <a:endParaRPr sz="2000">
              <a:latin typeface="Arial Narrow"/>
              <a:cs typeface="Arial Narrow"/>
            </a:endParaRPr>
          </a:p>
        </p:txBody>
      </p:sp>
      <p:sp>
        <p:nvSpPr>
          <p:cNvPr id="17" name="object 17"/>
          <p:cNvSpPr txBox="1"/>
          <p:nvPr/>
        </p:nvSpPr>
        <p:spPr>
          <a:xfrm>
            <a:off x="1471422" y="1078229"/>
            <a:ext cx="1125855" cy="588645"/>
          </a:xfrm>
          <a:prstGeom prst="rect">
            <a:avLst/>
          </a:prstGeom>
        </p:spPr>
        <p:txBody>
          <a:bodyPr vert="horz" wrap="square" lIns="0" tIns="12700" rIns="0" bIns="0" rtlCol="0">
            <a:spAutoFit/>
          </a:bodyPr>
          <a:lstStyle/>
          <a:p>
            <a:pPr marR="18415" algn="ctr">
              <a:lnSpc>
                <a:spcPts val="2095"/>
              </a:lnSpc>
              <a:spcBef>
                <a:spcPts val="100"/>
              </a:spcBef>
            </a:pPr>
            <a:r>
              <a:rPr sz="1800" b="1" spc="-5" dirty="0" smtClean="0">
                <a:solidFill>
                  <a:srgbClr val="333399"/>
                </a:solidFill>
                <a:latin typeface="Times New Roman"/>
                <a:cs typeface="Times New Roman"/>
              </a:rPr>
              <a:t>con</a:t>
            </a:r>
            <a:r>
              <a:rPr lang="hu-HU" sz="1800" b="1" spc="-5" dirty="0" err="1" smtClean="0">
                <a:solidFill>
                  <a:srgbClr val="333399"/>
                </a:solidFill>
                <a:latin typeface="Times New Roman"/>
                <a:cs typeface="Times New Roman"/>
              </a:rPr>
              <a:t>us</a:t>
            </a:r>
            <a:endParaRPr sz="1800" dirty="0">
              <a:latin typeface="Times New Roman"/>
              <a:cs typeface="Times New Roman"/>
            </a:endParaRPr>
          </a:p>
          <a:p>
            <a:pPr algn="ctr">
              <a:lnSpc>
                <a:spcPts val="2335"/>
              </a:lnSpc>
            </a:pPr>
            <a:r>
              <a:rPr sz="2000" b="1" spc="-5" dirty="0">
                <a:solidFill>
                  <a:srgbClr val="1F1A17"/>
                </a:solidFill>
                <a:latin typeface="Arial Narrow"/>
                <a:cs typeface="Arial Narrow"/>
              </a:rPr>
              <a:t>CSAPSEJT</a:t>
            </a:r>
            <a:endParaRPr sz="2000" dirty="0">
              <a:latin typeface="Arial Narrow"/>
              <a:cs typeface="Arial Narrow"/>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42848" y="226638"/>
            <a:ext cx="2095002" cy="349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519678" y="66294"/>
            <a:ext cx="2106295" cy="574040"/>
          </a:xfrm>
          <a:prstGeom prst="rect">
            <a:avLst/>
          </a:prstGeom>
        </p:spPr>
        <p:txBody>
          <a:bodyPr vert="horz" wrap="square" lIns="0" tIns="12700" rIns="0" bIns="0" rtlCol="0">
            <a:spAutoFit/>
          </a:bodyPr>
          <a:lstStyle/>
          <a:p>
            <a:pPr marL="12700">
              <a:lnSpc>
                <a:spcPct val="100000"/>
              </a:lnSpc>
              <a:spcBef>
                <a:spcPts val="100"/>
              </a:spcBef>
            </a:pPr>
            <a:r>
              <a:rPr spc="-5" dirty="0"/>
              <a:t>Hallószerv</a:t>
            </a:r>
          </a:p>
        </p:txBody>
      </p:sp>
      <p:sp>
        <p:nvSpPr>
          <p:cNvPr id="4" name="object 4"/>
          <p:cNvSpPr/>
          <p:nvPr/>
        </p:nvSpPr>
        <p:spPr>
          <a:xfrm>
            <a:off x="3348228" y="563880"/>
            <a:ext cx="5795772" cy="473659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48640"/>
            <a:ext cx="3849623" cy="413461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460241" y="875616"/>
            <a:ext cx="2004060" cy="665480"/>
          </a:xfrm>
          <a:prstGeom prst="rect">
            <a:avLst/>
          </a:prstGeom>
        </p:spPr>
        <p:txBody>
          <a:bodyPr vert="horz" wrap="square" lIns="0" tIns="118745" rIns="0" bIns="0" rtlCol="0">
            <a:spAutoFit/>
          </a:bodyPr>
          <a:lstStyle/>
          <a:p>
            <a:pPr marL="1905" algn="ctr">
              <a:lnSpc>
                <a:spcPct val="100000"/>
              </a:lnSpc>
              <a:spcBef>
                <a:spcPts val="935"/>
              </a:spcBef>
            </a:pPr>
            <a:r>
              <a:rPr sz="1400" b="1" spc="-10" dirty="0">
                <a:latin typeface="Times New Roman"/>
                <a:cs typeface="Times New Roman"/>
              </a:rPr>
              <a:t>külső</a:t>
            </a:r>
            <a:r>
              <a:rPr sz="1400" b="1" dirty="0">
                <a:latin typeface="Times New Roman"/>
                <a:cs typeface="Times New Roman"/>
              </a:rPr>
              <a:t> </a:t>
            </a:r>
            <a:r>
              <a:rPr sz="1400" b="1" spc="-5" dirty="0">
                <a:latin typeface="Times New Roman"/>
                <a:cs typeface="Times New Roman"/>
              </a:rPr>
              <a:t>hallójárat</a:t>
            </a:r>
            <a:endParaRPr sz="1400">
              <a:latin typeface="Times New Roman"/>
              <a:cs typeface="Times New Roman"/>
            </a:endParaRPr>
          </a:p>
          <a:p>
            <a:pPr algn="ctr">
              <a:lnSpc>
                <a:spcPct val="100000"/>
              </a:lnSpc>
              <a:spcBef>
                <a:spcPts val="840"/>
              </a:spcBef>
            </a:pPr>
            <a:r>
              <a:rPr sz="1400" b="1" spc="-5" dirty="0">
                <a:latin typeface="Times New Roman"/>
                <a:cs typeface="Times New Roman"/>
              </a:rPr>
              <a:t>meatus </a:t>
            </a:r>
            <a:r>
              <a:rPr sz="1400" b="1" dirty="0">
                <a:latin typeface="Times New Roman"/>
                <a:cs typeface="Times New Roman"/>
              </a:rPr>
              <a:t>acusticus</a:t>
            </a:r>
            <a:r>
              <a:rPr sz="1400" b="1" spc="-60" dirty="0">
                <a:latin typeface="Times New Roman"/>
                <a:cs typeface="Times New Roman"/>
              </a:rPr>
              <a:t> </a:t>
            </a:r>
            <a:r>
              <a:rPr sz="1400" b="1" dirty="0">
                <a:latin typeface="Times New Roman"/>
                <a:cs typeface="Times New Roman"/>
              </a:rPr>
              <a:t>externus</a:t>
            </a:r>
            <a:endParaRPr sz="1400">
              <a:latin typeface="Times New Roman"/>
              <a:cs typeface="Times New Roman"/>
            </a:endParaRPr>
          </a:p>
        </p:txBody>
      </p:sp>
      <p:sp>
        <p:nvSpPr>
          <p:cNvPr id="7" name="object 7"/>
          <p:cNvSpPr txBox="1"/>
          <p:nvPr/>
        </p:nvSpPr>
        <p:spPr>
          <a:xfrm>
            <a:off x="4882641" y="4725415"/>
            <a:ext cx="31432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Times New Roman"/>
                <a:cs typeface="Times New Roman"/>
              </a:rPr>
              <a:t>ü</a:t>
            </a:r>
            <a:r>
              <a:rPr sz="1400" b="1" dirty="0">
                <a:latin typeface="Times New Roman"/>
                <a:cs typeface="Times New Roman"/>
              </a:rPr>
              <a:t>llő</a:t>
            </a:r>
            <a:endParaRPr sz="1400">
              <a:latin typeface="Times New Roman"/>
              <a:cs typeface="Times New Roman"/>
            </a:endParaRPr>
          </a:p>
        </p:txBody>
      </p:sp>
      <p:sp>
        <p:nvSpPr>
          <p:cNvPr id="8" name="object 8"/>
          <p:cNvSpPr txBox="1"/>
          <p:nvPr/>
        </p:nvSpPr>
        <p:spPr>
          <a:xfrm>
            <a:off x="5816346" y="5068570"/>
            <a:ext cx="608330" cy="239395"/>
          </a:xfrm>
          <a:prstGeom prst="rect">
            <a:avLst/>
          </a:prstGeom>
        </p:spPr>
        <p:txBody>
          <a:bodyPr vert="horz" wrap="square" lIns="0" tIns="12700" rIns="0" bIns="0" rtlCol="0">
            <a:spAutoFit/>
          </a:bodyPr>
          <a:lstStyle/>
          <a:p>
            <a:pPr marL="12700">
              <a:lnSpc>
                <a:spcPct val="100000"/>
              </a:lnSpc>
              <a:spcBef>
                <a:spcPts val="100"/>
              </a:spcBef>
            </a:pPr>
            <a:r>
              <a:rPr sz="1400" b="1" spc="-30" dirty="0">
                <a:latin typeface="Times New Roman"/>
                <a:cs typeface="Times New Roman"/>
              </a:rPr>
              <a:t>k</a:t>
            </a:r>
            <a:r>
              <a:rPr sz="1400" b="1" dirty="0">
                <a:latin typeface="Times New Roman"/>
                <a:cs typeface="Times New Roman"/>
              </a:rPr>
              <a:t>engyel</a:t>
            </a:r>
            <a:endParaRPr sz="1400">
              <a:latin typeface="Times New Roman"/>
              <a:cs typeface="Times New Roman"/>
            </a:endParaRPr>
          </a:p>
        </p:txBody>
      </p:sp>
      <p:sp>
        <p:nvSpPr>
          <p:cNvPr id="9" name="object 9"/>
          <p:cNvSpPr/>
          <p:nvPr/>
        </p:nvSpPr>
        <p:spPr>
          <a:xfrm>
            <a:off x="7301103" y="689609"/>
            <a:ext cx="516890" cy="1297940"/>
          </a:xfrm>
          <a:custGeom>
            <a:avLst/>
            <a:gdLst/>
            <a:ahLst/>
            <a:cxnLst/>
            <a:rect l="l" t="t" r="r" b="b"/>
            <a:pathLst>
              <a:path w="516890" h="1297939">
                <a:moveTo>
                  <a:pt x="0" y="1212850"/>
                </a:moveTo>
                <a:lnTo>
                  <a:pt x="8000" y="1297686"/>
                </a:lnTo>
                <a:lnTo>
                  <a:pt x="70700" y="1240789"/>
                </a:lnTo>
                <a:lnTo>
                  <a:pt x="36956" y="1240789"/>
                </a:lnTo>
                <a:lnTo>
                  <a:pt x="25019" y="1236217"/>
                </a:lnTo>
                <a:lnTo>
                  <a:pt x="29633" y="1224332"/>
                </a:lnTo>
                <a:lnTo>
                  <a:pt x="0" y="1212850"/>
                </a:lnTo>
                <a:close/>
              </a:path>
              <a:path w="516890" h="1297939">
                <a:moveTo>
                  <a:pt x="29633" y="1224332"/>
                </a:moveTo>
                <a:lnTo>
                  <a:pt x="25019" y="1236217"/>
                </a:lnTo>
                <a:lnTo>
                  <a:pt x="36956" y="1240789"/>
                </a:lnTo>
                <a:lnTo>
                  <a:pt x="41552" y="1228951"/>
                </a:lnTo>
                <a:lnTo>
                  <a:pt x="29633" y="1224332"/>
                </a:lnTo>
                <a:close/>
              </a:path>
              <a:path w="516890" h="1297939">
                <a:moveTo>
                  <a:pt x="41552" y="1228951"/>
                </a:moveTo>
                <a:lnTo>
                  <a:pt x="36956" y="1240789"/>
                </a:lnTo>
                <a:lnTo>
                  <a:pt x="70700" y="1240789"/>
                </a:lnTo>
                <a:lnTo>
                  <a:pt x="71120" y="1240409"/>
                </a:lnTo>
                <a:lnTo>
                  <a:pt x="41552" y="1228951"/>
                </a:lnTo>
                <a:close/>
              </a:path>
              <a:path w="516890" h="1297939">
                <a:moveTo>
                  <a:pt x="504951" y="0"/>
                </a:moveTo>
                <a:lnTo>
                  <a:pt x="29633" y="1224332"/>
                </a:lnTo>
                <a:lnTo>
                  <a:pt x="41552" y="1228951"/>
                </a:lnTo>
                <a:lnTo>
                  <a:pt x="516890" y="4572"/>
                </a:lnTo>
                <a:lnTo>
                  <a:pt x="504951" y="0"/>
                </a:lnTo>
                <a:close/>
              </a:path>
            </a:pathLst>
          </a:custGeom>
          <a:solidFill>
            <a:srgbClr val="FFFFFF"/>
          </a:solidFill>
        </p:spPr>
        <p:txBody>
          <a:bodyPr wrap="square" lIns="0" tIns="0" rIns="0" bIns="0" rtlCol="0"/>
          <a:lstStyle/>
          <a:p>
            <a:endParaRPr/>
          </a:p>
        </p:txBody>
      </p:sp>
      <p:sp>
        <p:nvSpPr>
          <p:cNvPr id="10" name="object 10"/>
          <p:cNvSpPr txBox="1"/>
          <p:nvPr/>
        </p:nvSpPr>
        <p:spPr>
          <a:xfrm>
            <a:off x="6827011" y="5157342"/>
            <a:ext cx="103441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Times New Roman"/>
                <a:cs typeface="Times New Roman"/>
              </a:rPr>
              <a:t>Eustach-kürt</a:t>
            </a:r>
            <a:endParaRPr sz="1400">
              <a:latin typeface="Times New Roman"/>
              <a:cs typeface="Times New Roman"/>
            </a:endParaRPr>
          </a:p>
        </p:txBody>
      </p:sp>
      <p:sp>
        <p:nvSpPr>
          <p:cNvPr id="11" name="object 11"/>
          <p:cNvSpPr txBox="1"/>
          <p:nvPr/>
        </p:nvSpPr>
        <p:spPr>
          <a:xfrm>
            <a:off x="6862318" y="4149090"/>
            <a:ext cx="676910" cy="239395"/>
          </a:xfrm>
          <a:prstGeom prst="rect">
            <a:avLst/>
          </a:prstGeom>
        </p:spPr>
        <p:txBody>
          <a:bodyPr vert="horz" wrap="square" lIns="0" tIns="12700" rIns="0" bIns="0" rtlCol="0">
            <a:spAutoFit/>
          </a:bodyPr>
          <a:lstStyle/>
          <a:p>
            <a:pPr marL="12700">
              <a:lnSpc>
                <a:spcPct val="100000"/>
              </a:lnSpc>
              <a:spcBef>
                <a:spcPts val="100"/>
              </a:spcBef>
            </a:pPr>
            <a:r>
              <a:rPr sz="1400" b="1" spc="-30" dirty="0">
                <a:latin typeface="Times New Roman"/>
                <a:cs typeface="Times New Roman"/>
              </a:rPr>
              <a:t>k</a:t>
            </a:r>
            <a:r>
              <a:rPr sz="1400" b="1" dirty="0">
                <a:latin typeface="Times New Roman"/>
                <a:cs typeface="Times New Roman"/>
              </a:rPr>
              <a:t>özépfül</a:t>
            </a:r>
            <a:endParaRPr sz="1400">
              <a:latin typeface="Times New Roman"/>
              <a:cs typeface="Times New Roman"/>
            </a:endParaRPr>
          </a:p>
        </p:txBody>
      </p:sp>
      <p:sp>
        <p:nvSpPr>
          <p:cNvPr id="12" name="object 12"/>
          <p:cNvSpPr txBox="1"/>
          <p:nvPr/>
        </p:nvSpPr>
        <p:spPr>
          <a:xfrm>
            <a:off x="7517638" y="404876"/>
            <a:ext cx="664210"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Times New Roman"/>
                <a:cs typeface="Times New Roman"/>
              </a:rPr>
              <a:t>belső</a:t>
            </a:r>
            <a:r>
              <a:rPr sz="1400" b="1" spc="-85" dirty="0">
                <a:latin typeface="Times New Roman"/>
                <a:cs typeface="Times New Roman"/>
              </a:rPr>
              <a:t> </a:t>
            </a:r>
            <a:r>
              <a:rPr sz="1400" b="1" dirty="0">
                <a:latin typeface="Times New Roman"/>
                <a:cs typeface="Times New Roman"/>
              </a:rPr>
              <a:t>fül</a:t>
            </a:r>
            <a:endParaRPr sz="1400">
              <a:latin typeface="Times New Roman"/>
              <a:cs typeface="Times New Roman"/>
            </a:endParaRPr>
          </a:p>
        </p:txBody>
      </p:sp>
      <p:sp>
        <p:nvSpPr>
          <p:cNvPr id="13" name="object 13"/>
          <p:cNvSpPr/>
          <p:nvPr/>
        </p:nvSpPr>
        <p:spPr>
          <a:xfrm>
            <a:off x="179831" y="4436364"/>
            <a:ext cx="3960876" cy="2127504"/>
          </a:xfrm>
          <a:prstGeom prst="rect">
            <a:avLst/>
          </a:prstGeom>
          <a:blipFill>
            <a:blip r:embed="rId5" cstate="print"/>
            <a:stretch>
              <a:fillRect/>
            </a:stretch>
          </a:blipFill>
        </p:spPr>
        <p:txBody>
          <a:bodyPr wrap="square" lIns="0" tIns="0" rIns="0" bIns="0" rtlCol="0"/>
          <a:lstStyle/>
          <a:p>
            <a:endParaRPr/>
          </a:p>
        </p:txBody>
      </p:sp>
      <p:sp>
        <p:nvSpPr>
          <p:cNvPr id="14" name="object 14"/>
          <p:cNvSpPr txBox="1"/>
          <p:nvPr/>
        </p:nvSpPr>
        <p:spPr>
          <a:xfrm>
            <a:off x="479856" y="6481673"/>
            <a:ext cx="767080"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Times New Roman"/>
                <a:cs typeface="Times New Roman"/>
              </a:rPr>
              <a:t>rezonátor</a:t>
            </a:r>
            <a:endParaRPr sz="1400">
              <a:latin typeface="Times New Roman"/>
              <a:cs typeface="Times New Roman"/>
            </a:endParaRPr>
          </a:p>
        </p:txBody>
      </p:sp>
      <p:sp>
        <p:nvSpPr>
          <p:cNvPr id="15" name="object 15"/>
          <p:cNvSpPr txBox="1"/>
          <p:nvPr/>
        </p:nvSpPr>
        <p:spPr>
          <a:xfrm>
            <a:off x="1379600" y="6581647"/>
            <a:ext cx="155511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Times New Roman"/>
                <a:cs typeface="Times New Roman"/>
              </a:rPr>
              <a:t>Impedancia</a:t>
            </a:r>
            <a:r>
              <a:rPr sz="1400" b="1" spc="-65" dirty="0">
                <a:latin typeface="Times New Roman"/>
                <a:cs typeface="Times New Roman"/>
              </a:rPr>
              <a:t> </a:t>
            </a:r>
            <a:r>
              <a:rPr sz="1400" b="1" dirty="0">
                <a:latin typeface="Times New Roman"/>
                <a:cs typeface="Times New Roman"/>
              </a:rPr>
              <a:t>illesztés</a:t>
            </a:r>
            <a:endParaRPr sz="1400">
              <a:latin typeface="Times New Roman"/>
              <a:cs typeface="Times New Roman"/>
            </a:endParaRPr>
          </a:p>
        </p:txBody>
      </p:sp>
      <p:sp>
        <p:nvSpPr>
          <p:cNvPr id="16" name="object 16"/>
          <p:cNvSpPr txBox="1"/>
          <p:nvPr/>
        </p:nvSpPr>
        <p:spPr>
          <a:xfrm>
            <a:off x="4173473" y="5656275"/>
            <a:ext cx="2597785" cy="665480"/>
          </a:xfrm>
          <a:prstGeom prst="rect">
            <a:avLst/>
          </a:prstGeom>
        </p:spPr>
        <p:txBody>
          <a:bodyPr vert="horz" wrap="square" lIns="0" tIns="12700" rIns="0" bIns="0" rtlCol="0">
            <a:spAutoFit/>
          </a:bodyPr>
          <a:lstStyle/>
          <a:p>
            <a:pPr marL="12700" marR="5080" indent="60960">
              <a:lnSpc>
                <a:spcPct val="150000"/>
              </a:lnSpc>
              <a:spcBef>
                <a:spcPts val="100"/>
              </a:spcBef>
            </a:pPr>
            <a:r>
              <a:rPr sz="1400" b="1" spc="-5" dirty="0">
                <a:latin typeface="Times New Roman"/>
                <a:cs typeface="Times New Roman"/>
              </a:rPr>
              <a:t>Frekvencia- </a:t>
            </a:r>
            <a:r>
              <a:rPr sz="1400" b="1" dirty="0">
                <a:latin typeface="Times New Roman"/>
                <a:cs typeface="Times New Roman"/>
              </a:rPr>
              <a:t>és </a:t>
            </a:r>
            <a:r>
              <a:rPr sz="1400" b="1" spc="-5" dirty="0">
                <a:latin typeface="Times New Roman"/>
                <a:cs typeface="Times New Roman"/>
              </a:rPr>
              <a:t>intenzitásanalízis  Mechanoelektromos</a:t>
            </a:r>
            <a:r>
              <a:rPr sz="1400" b="1" spc="-25" dirty="0">
                <a:latin typeface="Times New Roman"/>
                <a:cs typeface="Times New Roman"/>
              </a:rPr>
              <a:t> </a:t>
            </a:r>
            <a:r>
              <a:rPr sz="1400" b="1" spc="-5" dirty="0">
                <a:latin typeface="Times New Roman"/>
                <a:cs typeface="Times New Roman"/>
              </a:rPr>
              <a:t>transzdukció</a:t>
            </a:r>
            <a:endParaRPr sz="1400">
              <a:latin typeface="Times New Roman"/>
              <a:cs typeface="Times New Roman"/>
            </a:endParaRPr>
          </a:p>
        </p:txBody>
      </p:sp>
      <p:sp>
        <p:nvSpPr>
          <p:cNvPr id="17" name="object 17"/>
          <p:cNvSpPr txBox="1"/>
          <p:nvPr/>
        </p:nvSpPr>
        <p:spPr>
          <a:xfrm>
            <a:off x="4444746" y="6402730"/>
            <a:ext cx="205295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Times New Roman"/>
                <a:cs typeface="Times New Roman"/>
              </a:rPr>
              <a:t>Akciós </a:t>
            </a:r>
            <a:r>
              <a:rPr sz="1400" b="1" dirty="0">
                <a:latin typeface="Times New Roman"/>
                <a:cs typeface="Times New Roman"/>
              </a:rPr>
              <a:t>potenciál</a:t>
            </a:r>
            <a:r>
              <a:rPr sz="1400" b="1" spc="-80" dirty="0">
                <a:latin typeface="Times New Roman"/>
                <a:cs typeface="Times New Roman"/>
              </a:rPr>
              <a:t> </a:t>
            </a:r>
            <a:r>
              <a:rPr sz="1400" b="1" dirty="0">
                <a:latin typeface="Times New Roman"/>
                <a:cs typeface="Times New Roman"/>
              </a:rPr>
              <a:t>generáció</a:t>
            </a:r>
            <a:endParaRPr sz="1400">
              <a:latin typeface="Times New Roman"/>
              <a:cs typeface="Times New Roman"/>
            </a:endParaRPr>
          </a:p>
        </p:txBody>
      </p:sp>
      <p:sp>
        <p:nvSpPr>
          <p:cNvPr id="18" name="object 18"/>
          <p:cNvSpPr txBox="1"/>
          <p:nvPr/>
        </p:nvSpPr>
        <p:spPr>
          <a:xfrm>
            <a:off x="2591816" y="3933190"/>
            <a:ext cx="1999614" cy="744220"/>
          </a:xfrm>
          <a:prstGeom prst="rect">
            <a:avLst/>
          </a:prstGeom>
        </p:spPr>
        <p:txBody>
          <a:bodyPr vert="horz" wrap="square" lIns="0" tIns="12700" rIns="0" bIns="0" rtlCol="0">
            <a:spAutoFit/>
          </a:bodyPr>
          <a:lstStyle/>
          <a:p>
            <a:pPr marR="554355" algn="ctr">
              <a:lnSpc>
                <a:spcPct val="100000"/>
              </a:lnSpc>
              <a:spcBef>
                <a:spcPts val="100"/>
              </a:spcBef>
            </a:pPr>
            <a:r>
              <a:rPr sz="1400" b="1" spc="-5" dirty="0">
                <a:latin typeface="Times New Roman"/>
                <a:cs typeface="Times New Roman"/>
              </a:rPr>
              <a:t>dobhártya</a:t>
            </a:r>
            <a:endParaRPr sz="1400">
              <a:latin typeface="Times New Roman"/>
              <a:cs typeface="Times New Roman"/>
            </a:endParaRPr>
          </a:p>
          <a:p>
            <a:pPr marR="550545" algn="ctr">
              <a:lnSpc>
                <a:spcPct val="100000"/>
              </a:lnSpc>
            </a:pPr>
            <a:r>
              <a:rPr sz="1400" spc="-5" dirty="0">
                <a:latin typeface="Times New Roman"/>
                <a:cs typeface="Times New Roman"/>
              </a:rPr>
              <a:t>membrana</a:t>
            </a:r>
            <a:r>
              <a:rPr sz="1400" spc="-40" dirty="0">
                <a:latin typeface="Times New Roman"/>
                <a:cs typeface="Times New Roman"/>
              </a:rPr>
              <a:t> </a:t>
            </a:r>
            <a:r>
              <a:rPr sz="1400" spc="-5" dirty="0">
                <a:latin typeface="Times New Roman"/>
                <a:cs typeface="Times New Roman"/>
              </a:rPr>
              <a:t>tympany</a:t>
            </a:r>
            <a:endParaRPr sz="1400">
              <a:latin typeface="Times New Roman"/>
              <a:cs typeface="Times New Roman"/>
            </a:endParaRPr>
          </a:p>
          <a:p>
            <a:pPr marL="1310640" algn="ctr">
              <a:lnSpc>
                <a:spcPct val="100000"/>
              </a:lnSpc>
              <a:spcBef>
                <a:spcPts val="615"/>
              </a:spcBef>
            </a:pPr>
            <a:r>
              <a:rPr sz="1400" b="1" spc="-30" dirty="0">
                <a:latin typeface="Times New Roman"/>
                <a:cs typeface="Times New Roman"/>
              </a:rPr>
              <a:t>k</a:t>
            </a:r>
            <a:r>
              <a:rPr sz="1400" b="1" dirty="0">
                <a:latin typeface="Times New Roman"/>
                <a:cs typeface="Times New Roman"/>
              </a:rPr>
              <a:t>ala</a:t>
            </a:r>
            <a:r>
              <a:rPr sz="1400" b="1" spc="-5" dirty="0">
                <a:latin typeface="Times New Roman"/>
                <a:cs typeface="Times New Roman"/>
              </a:rPr>
              <a:t>p</a:t>
            </a:r>
            <a:r>
              <a:rPr sz="1400" b="1" dirty="0">
                <a:latin typeface="Times New Roman"/>
                <a:cs typeface="Times New Roman"/>
              </a:rPr>
              <a:t>ács</a:t>
            </a:r>
            <a:endParaRPr sz="140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849" y="244251"/>
            <a:ext cx="1378011" cy="34758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3827" y="508965"/>
            <a:ext cx="3224529" cy="100716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04845" y="80009"/>
            <a:ext cx="2654300" cy="1123315"/>
          </a:xfrm>
          <a:prstGeom prst="rect">
            <a:avLst/>
          </a:prstGeom>
        </p:spPr>
        <p:txBody>
          <a:bodyPr vert="horz" wrap="square" lIns="0" tIns="12700" rIns="0" bIns="0" rtlCol="0">
            <a:spAutoFit/>
          </a:bodyPr>
          <a:lstStyle/>
          <a:p>
            <a:pPr marL="12700" marR="5080" indent="629285">
              <a:lnSpc>
                <a:spcPct val="100000"/>
              </a:lnSpc>
              <a:spcBef>
                <a:spcPts val="100"/>
              </a:spcBef>
            </a:pPr>
            <a:r>
              <a:rPr spc="-5" dirty="0"/>
              <a:t>Cohlea  </a:t>
            </a:r>
            <a:r>
              <a:rPr dirty="0"/>
              <a:t>Csontos</a:t>
            </a:r>
            <a:r>
              <a:rPr spc="-90" dirty="0"/>
              <a:t> </a:t>
            </a:r>
            <a:r>
              <a:rPr spc="-5" dirty="0"/>
              <a:t>csiga</a:t>
            </a:r>
          </a:p>
        </p:txBody>
      </p:sp>
      <p:sp>
        <p:nvSpPr>
          <p:cNvPr id="5" name="object 5"/>
          <p:cNvSpPr/>
          <p:nvPr/>
        </p:nvSpPr>
        <p:spPr>
          <a:xfrm>
            <a:off x="5650991" y="115823"/>
            <a:ext cx="3025140" cy="21625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1773935"/>
            <a:ext cx="6542532" cy="508406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8204" y="115823"/>
            <a:ext cx="2375916" cy="1793748"/>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104952" y="6483197"/>
            <a:ext cx="151511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canalis </a:t>
            </a:r>
            <a:r>
              <a:rPr sz="1200" b="1" dirty="0">
                <a:latin typeface="Times New Roman"/>
                <a:cs typeface="Times New Roman"/>
              </a:rPr>
              <a:t>spiralis</a:t>
            </a:r>
            <a:r>
              <a:rPr sz="1200" b="1" spc="-50" dirty="0">
                <a:latin typeface="Times New Roman"/>
                <a:cs typeface="Times New Roman"/>
              </a:rPr>
              <a:t> </a:t>
            </a:r>
            <a:r>
              <a:rPr sz="1200" b="1" spc="-5" dirty="0">
                <a:latin typeface="Times New Roman"/>
                <a:cs typeface="Times New Roman"/>
              </a:rPr>
              <a:t>modioli</a:t>
            </a:r>
            <a:endParaRPr sz="1200">
              <a:latin typeface="Times New Roman"/>
              <a:cs typeface="Times New Roman"/>
            </a:endParaRPr>
          </a:p>
        </p:txBody>
      </p:sp>
      <p:sp>
        <p:nvSpPr>
          <p:cNvPr id="9" name="object 9"/>
          <p:cNvSpPr/>
          <p:nvPr/>
        </p:nvSpPr>
        <p:spPr>
          <a:xfrm>
            <a:off x="6586728" y="2708148"/>
            <a:ext cx="2557272" cy="374446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5985" y="138429"/>
            <a:ext cx="4815840" cy="574040"/>
          </a:xfrm>
          <a:prstGeom prst="rect">
            <a:avLst/>
          </a:prstGeom>
        </p:spPr>
        <p:txBody>
          <a:bodyPr vert="horz" wrap="square" lIns="0" tIns="12700" rIns="0" bIns="0" rtlCol="0">
            <a:spAutoFit/>
          </a:bodyPr>
          <a:lstStyle/>
          <a:p>
            <a:pPr marL="12700">
              <a:lnSpc>
                <a:spcPct val="100000"/>
              </a:lnSpc>
              <a:spcBef>
                <a:spcPts val="100"/>
              </a:spcBef>
            </a:pPr>
            <a:r>
              <a:rPr spc="-5" dirty="0"/>
              <a:t>A </a:t>
            </a:r>
            <a:r>
              <a:rPr dirty="0"/>
              <a:t>csontos csiga</a:t>
            </a:r>
            <a:r>
              <a:rPr spc="-270" dirty="0"/>
              <a:t> </a:t>
            </a:r>
            <a:r>
              <a:rPr dirty="0"/>
              <a:t>(cochlea)</a:t>
            </a:r>
          </a:p>
        </p:txBody>
      </p:sp>
      <p:sp>
        <p:nvSpPr>
          <p:cNvPr id="3" name="object 3"/>
          <p:cNvSpPr/>
          <p:nvPr/>
        </p:nvSpPr>
        <p:spPr>
          <a:xfrm>
            <a:off x="4671059" y="1336547"/>
            <a:ext cx="4410522" cy="446836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739" y="1006855"/>
            <a:ext cx="4744085" cy="5575885"/>
          </a:xfrm>
          <a:prstGeom prst="rect">
            <a:avLst/>
          </a:prstGeom>
        </p:spPr>
        <p:txBody>
          <a:bodyPr vert="horz" wrap="square" lIns="0" tIns="12700" rIns="0" bIns="0" rtlCol="0">
            <a:spAutoFit/>
          </a:bodyPr>
          <a:lstStyle/>
          <a:p>
            <a:pPr marL="12700" marR="5080">
              <a:lnSpc>
                <a:spcPct val="100000"/>
              </a:lnSpc>
              <a:spcBef>
                <a:spcPts val="100"/>
              </a:spcBef>
            </a:pPr>
            <a:r>
              <a:rPr lang="hu-HU" sz="1800" spc="-5" dirty="0" smtClean="0">
                <a:solidFill>
                  <a:srgbClr val="333399"/>
                </a:solidFill>
                <a:latin typeface="Times New Roman"/>
                <a:cs typeface="Times New Roman"/>
              </a:rPr>
              <a:t>2+3/4 </a:t>
            </a:r>
            <a:r>
              <a:rPr sz="1800" dirty="0" err="1" smtClean="0">
                <a:solidFill>
                  <a:srgbClr val="333399"/>
                </a:solidFill>
                <a:latin typeface="Times New Roman"/>
                <a:cs typeface="Times New Roman"/>
              </a:rPr>
              <a:t>fordulatból</a:t>
            </a:r>
            <a:r>
              <a:rPr sz="1800" dirty="0" smtClean="0">
                <a:solidFill>
                  <a:srgbClr val="333399"/>
                </a:solidFill>
                <a:latin typeface="Times New Roman"/>
                <a:cs typeface="Times New Roman"/>
              </a:rPr>
              <a:t> </a:t>
            </a:r>
            <a:r>
              <a:rPr sz="1800" dirty="0">
                <a:solidFill>
                  <a:srgbClr val="333399"/>
                </a:solidFill>
                <a:latin typeface="Times New Roman"/>
                <a:cs typeface="Times New Roman"/>
              </a:rPr>
              <a:t>áll. </a:t>
            </a:r>
            <a:r>
              <a:rPr sz="1800" spc="-15" dirty="0">
                <a:solidFill>
                  <a:srgbClr val="333399"/>
                </a:solidFill>
                <a:latin typeface="Times New Roman"/>
                <a:cs typeface="Times New Roman"/>
              </a:rPr>
              <a:t>Tengelye </a:t>
            </a:r>
            <a:r>
              <a:rPr sz="1800" dirty="0">
                <a:solidFill>
                  <a:srgbClr val="333399"/>
                </a:solidFill>
                <a:latin typeface="Times New Roman"/>
                <a:cs typeface="Times New Roman"/>
              </a:rPr>
              <a:t>a  </a:t>
            </a:r>
            <a:r>
              <a:rPr sz="1800" b="1" spc="-5" dirty="0">
                <a:solidFill>
                  <a:srgbClr val="333399"/>
                </a:solidFill>
                <a:latin typeface="Times New Roman"/>
                <a:cs typeface="Times New Roman"/>
              </a:rPr>
              <a:t>modiolus</a:t>
            </a:r>
            <a:r>
              <a:rPr sz="1800" spc="-5" dirty="0">
                <a:solidFill>
                  <a:srgbClr val="333399"/>
                </a:solidFill>
                <a:latin typeface="Times New Roman"/>
                <a:cs typeface="Times New Roman"/>
              </a:rPr>
              <a:t>. </a:t>
            </a:r>
            <a:r>
              <a:rPr sz="1800" dirty="0">
                <a:solidFill>
                  <a:srgbClr val="333399"/>
                </a:solidFill>
                <a:latin typeface="Times New Roman"/>
                <a:cs typeface="Times New Roman"/>
              </a:rPr>
              <a:t>Bázisán lépnek be a csiga erei, és a</a:t>
            </a:r>
            <a:r>
              <a:rPr sz="1800" spc="-120" dirty="0">
                <a:solidFill>
                  <a:srgbClr val="333399"/>
                </a:solidFill>
                <a:latin typeface="Times New Roman"/>
                <a:cs typeface="Times New Roman"/>
              </a:rPr>
              <a:t> </a:t>
            </a:r>
            <a:r>
              <a:rPr sz="1800" spc="-5" dirty="0">
                <a:solidFill>
                  <a:srgbClr val="333399"/>
                </a:solidFill>
                <a:latin typeface="Times New Roman"/>
                <a:cs typeface="Times New Roman"/>
              </a:rPr>
              <a:t>VIII.  </a:t>
            </a:r>
            <a:r>
              <a:rPr sz="1800" dirty="0">
                <a:solidFill>
                  <a:srgbClr val="333399"/>
                </a:solidFill>
                <a:latin typeface="Times New Roman"/>
                <a:cs typeface="Times New Roman"/>
              </a:rPr>
              <a:t>ideg n. cochlearisának rostjai, </a:t>
            </a:r>
            <a:r>
              <a:rPr sz="1800" spc="-5" dirty="0">
                <a:solidFill>
                  <a:srgbClr val="333399"/>
                </a:solidFill>
                <a:latin typeface="Times New Roman"/>
                <a:cs typeface="Times New Roman"/>
              </a:rPr>
              <a:t>majd </a:t>
            </a:r>
            <a:r>
              <a:rPr sz="1800" dirty="0">
                <a:solidFill>
                  <a:srgbClr val="333399"/>
                </a:solidFill>
                <a:latin typeface="Times New Roman"/>
                <a:cs typeface="Times New Roman"/>
              </a:rPr>
              <a:t>a </a:t>
            </a:r>
            <a:r>
              <a:rPr sz="1800" spc="-5" dirty="0">
                <a:solidFill>
                  <a:srgbClr val="333399"/>
                </a:solidFill>
                <a:latin typeface="Times New Roman"/>
                <a:cs typeface="Times New Roman"/>
              </a:rPr>
              <a:t>modiolus  </a:t>
            </a:r>
            <a:r>
              <a:rPr sz="1800" dirty="0">
                <a:solidFill>
                  <a:srgbClr val="333399"/>
                </a:solidFill>
                <a:latin typeface="Times New Roman"/>
                <a:cs typeface="Times New Roman"/>
              </a:rPr>
              <a:t>csatornájában haladnak a csiga </a:t>
            </a:r>
            <a:r>
              <a:rPr sz="1800" spc="-5" dirty="0">
                <a:solidFill>
                  <a:srgbClr val="333399"/>
                </a:solidFill>
                <a:latin typeface="Times New Roman"/>
                <a:cs typeface="Times New Roman"/>
              </a:rPr>
              <a:t>csúcsa </a:t>
            </a:r>
            <a:r>
              <a:rPr sz="1800" dirty="0">
                <a:solidFill>
                  <a:srgbClr val="333399"/>
                </a:solidFill>
                <a:latin typeface="Times New Roman"/>
                <a:cs typeface="Times New Roman"/>
              </a:rPr>
              <a:t>felé  </a:t>
            </a:r>
            <a:r>
              <a:rPr sz="1800" spc="-5" dirty="0">
                <a:solidFill>
                  <a:srgbClr val="333399"/>
                </a:solidFill>
                <a:latin typeface="Times New Roman"/>
                <a:cs typeface="Times New Roman"/>
              </a:rPr>
              <a:t>(</a:t>
            </a:r>
            <a:r>
              <a:rPr sz="1800" b="1" spc="-5" dirty="0">
                <a:solidFill>
                  <a:srgbClr val="333399"/>
                </a:solidFill>
                <a:latin typeface="Times New Roman"/>
                <a:cs typeface="Times New Roman"/>
              </a:rPr>
              <a:t>cupula</a:t>
            </a:r>
            <a:r>
              <a:rPr sz="1800" spc="-5" dirty="0">
                <a:solidFill>
                  <a:srgbClr val="333399"/>
                </a:solidFill>
                <a:latin typeface="Times New Roman"/>
                <a:cs typeface="Times New Roman"/>
              </a:rPr>
              <a:t>). </a:t>
            </a:r>
            <a:r>
              <a:rPr sz="1800" dirty="0">
                <a:solidFill>
                  <a:srgbClr val="333399"/>
                </a:solidFill>
                <a:latin typeface="Times New Roman"/>
                <a:cs typeface="Times New Roman"/>
              </a:rPr>
              <a:t>Ezek a modiolusban elhelyezkedő  ganglionok bipoláris sejtjeinek nyúlványai. A  bipoláris </a:t>
            </a:r>
            <a:r>
              <a:rPr sz="1800" spc="-5" dirty="0">
                <a:solidFill>
                  <a:srgbClr val="333399"/>
                </a:solidFill>
                <a:latin typeface="Times New Roman"/>
                <a:cs typeface="Times New Roman"/>
              </a:rPr>
              <a:t>sejtek </a:t>
            </a:r>
            <a:r>
              <a:rPr sz="1800" dirty="0">
                <a:solidFill>
                  <a:srgbClr val="333399"/>
                </a:solidFill>
                <a:latin typeface="Times New Roman"/>
                <a:cs typeface="Times New Roman"/>
              </a:rPr>
              <a:t>perifériás nyúlványai a csiga  </a:t>
            </a:r>
            <a:r>
              <a:rPr sz="1800" spc="-5" dirty="0">
                <a:solidFill>
                  <a:srgbClr val="333399"/>
                </a:solidFill>
                <a:latin typeface="Times New Roman"/>
                <a:cs typeface="Times New Roman"/>
              </a:rPr>
              <a:t>szőrsejtjeihez</a:t>
            </a:r>
            <a:r>
              <a:rPr sz="1800" spc="-30" dirty="0">
                <a:solidFill>
                  <a:srgbClr val="333399"/>
                </a:solidFill>
                <a:latin typeface="Times New Roman"/>
                <a:cs typeface="Times New Roman"/>
              </a:rPr>
              <a:t> </a:t>
            </a:r>
            <a:r>
              <a:rPr sz="1800" dirty="0">
                <a:solidFill>
                  <a:srgbClr val="333399"/>
                </a:solidFill>
                <a:latin typeface="Times New Roman"/>
                <a:cs typeface="Times New Roman"/>
              </a:rPr>
              <a:t>haladnak.</a:t>
            </a:r>
            <a:endParaRPr sz="1800" dirty="0">
              <a:latin typeface="Times New Roman"/>
              <a:cs typeface="Times New Roman"/>
            </a:endParaRPr>
          </a:p>
          <a:p>
            <a:pPr>
              <a:lnSpc>
                <a:spcPct val="100000"/>
              </a:lnSpc>
              <a:spcBef>
                <a:spcPts val="25"/>
              </a:spcBef>
            </a:pPr>
            <a:endParaRPr sz="2800" dirty="0">
              <a:latin typeface="Times New Roman"/>
              <a:cs typeface="Times New Roman"/>
            </a:endParaRPr>
          </a:p>
          <a:p>
            <a:pPr marL="12700" marR="360680">
              <a:lnSpc>
                <a:spcPct val="100000"/>
              </a:lnSpc>
            </a:pPr>
            <a:r>
              <a:rPr sz="1800" dirty="0">
                <a:solidFill>
                  <a:srgbClr val="333399"/>
                </a:solidFill>
                <a:latin typeface="Times New Roman"/>
                <a:cs typeface="Times New Roman"/>
              </a:rPr>
              <a:t>A csiga (cochlea) csontos képződményében  helyezkedő folyadékkal kitöltött terek,</a:t>
            </a:r>
            <a:r>
              <a:rPr sz="1800" spc="-125" dirty="0">
                <a:solidFill>
                  <a:srgbClr val="333399"/>
                </a:solidFill>
                <a:latin typeface="Times New Roman"/>
                <a:cs typeface="Times New Roman"/>
              </a:rPr>
              <a:t> </a:t>
            </a:r>
            <a:r>
              <a:rPr sz="1800" dirty="0">
                <a:solidFill>
                  <a:srgbClr val="333399"/>
                </a:solidFill>
                <a:latin typeface="Times New Roman"/>
                <a:cs typeface="Times New Roman"/>
              </a:rPr>
              <a:t>amelyek  hártyákkal vannak egymástól</a:t>
            </a:r>
            <a:r>
              <a:rPr sz="1800" spc="-85" dirty="0">
                <a:solidFill>
                  <a:srgbClr val="333399"/>
                </a:solidFill>
                <a:latin typeface="Times New Roman"/>
                <a:cs typeface="Times New Roman"/>
              </a:rPr>
              <a:t> </a:t>
            </a:r>
            <a:r>
              <a:rPr sz="1800" dirty="0">
                <a:solidFill>
                  <a:srgbClr val="333399"/>
                </a:solidFill>
                <a:latin typeface="Times New Roman"/>
                <a:cs typeface="Times New Roman"/>
              </a:rPr>
              <a:t>elválasztva</a:t>
            </a:r>
            <a:endParaRPr sz="1800" dirty="0">
              <a:latin typeface="Times New Roman"/>
              <a:cs typeface="Times New Roman"/>
            </a:endParaRPr>
          </a:p>
          <a:p>
            <a:pPr marL="184785" indent="-172720">
              <a:lnSpc>
                <a:spcPct val="100000"/>
              </a:lnSpc>
              <a:spcBef>
                <a:spcPts val="1080"/>
              </a:spcBef>
              <a:buSzPct val="94444"/>
              <a:buAutoNum type="arabicPeriod"/>
              <a:tabLst>
                <a:tab pos="185420" algn="l"/>
              </a:tabLst>
            </a:pPr>
            <a:r>
              <a:rPr sz="1800" b="1" spc="-5" dirty="0">
                <a:solidFill>
                  <a:srgbClr val="333399"/>
                </a:solidFill>
                <a:latin typeface="Times New Roman"/>
                <a:cs typeface="Times New Roman"/>
              </a:rPr>
              <a:t>Scala vestibuli</a:t>
            </a:r>
            <a:r>
              <a:rPr sz="1800" spc="-5" dirty="0">
                <a:solidFill>
                  <a:srgbClr val="333399"/>
                </a:solidFill>
                <a:latin typeface="Times New Roman"/>
                <a:cs typeface="Times New Roman"/>
              </a:rPr>
              <a:t>: </a:t>
            </a:r>
            <a:r>
              <a:rPr sz="1800" dirty="0">
                <a:solidFill>
                  <a:srgbClr val="333399"/>
                </a:solidFill>
                <a:latin typeface="Times New Roman"/>
                <a:cs typeface="Times New Roman"/>
              </a:rPr>
              <a:t>perilymphával</a:t>
            </a:r>
            <a:r>
              <a:rPr sz="1800" spc="-40" dirty="0">
                <a:solidFill>
                  <a:srgbClr val="333399"/>
                </a:solidFill>
                <a:latin typeface="Times New Roman"/>
                <a:cs typeface="Times New Roman"/>
              </a:rPr>
              <a:t> </a:t>
            </a:r>
            <a:r>
              <a:rPr sz="1800" dirty="0">
                <a:solidFill>
                  <a:srgbClr val="333399"/>
                </a:solidFill>
                <a:latin typeface="Times New Roman"/>
                <a:cs typeface="Times New Roman"/>
              </a:rPr>
              <a:t>kitöltött</a:t>
            </a:r>
            <a:endParaRPr sz="1800" dirty="0">
              <a:latin typeface="Times New Roman"/>
              <a:cs typeface="Times New Roman"/>
            </a:endParaRPr>
          </a:p>
          <a:p>
            <a:pPr marL="12700" marR="200025">
              <a:lnSpc>
                <a:spcPct val="100000"/>
              </a:lnSpc>
              <a:spcBef>
                <a:spcPts val="1080"/>
              </a:spcBef>
              <a:buSzPct val="94444"/>
              <a:buAutoNum type="arabicPeriod"/>
              <a:tabLst>
                <a:tab pos="185420" algn="l"/>
              </a:tabLst>
            </a:pPr>
            <a:r>
              <a:rPr sz="1800" b="1" dirty="0">
                <a:solidFill>
                  <a:srgbClr val="333399"/>
                </a:solidFill>
                <a:latin typeface="Times New Roman"/>
                <a:cs typeface="Times New Roman"/>
              </a:rPr>
              <a:t>Scala media </a:t>
            </a:r>
            <a:r>
              <a:rPr sz="1800" dirty="0">
                <a:solidFill>
                  <a:srgbClr val="333399"/>
                </a:solidFill>
                <a:latin typeface="Times New Roman"/>
                <a:cs typeface="Times New Roman"/>
              </a:rPr>
              <a:t>– benne található a hártyás  csigavezeték (ductus cochlearis).</a:t>
            </a:r>
            <a:r>
              <a:rPr sz="1800" spc="-114" dirty="0">
                <a:solidFill>
                  <a:srgbClr val="333399"/>
                </a:solidFill>
                <a:latin typeface="Times New Roman"/>
                <a:cs typeface="Times New Roman"/>
              </a:rPr>
              <a:t> </a:t>
            </a:r>
            <a:r>
              <a:rPr sz="1800" dirty="0">
                <a:solidFill>
                  <a:srgbClr val="333399"/>
                </a:solidFill>
                <a:latin typeface="Times New Roman"/>
                <a:cs typeface="Times New Roman"/>
              </a:rPr>
              <a:t>Endolymphával  telt, vakon végződő tömlő, benne az érzéksejtek  találhatók.</a:t>
            </a:r>
            <a:endParaRPr sz="1800" dirty="0">
              <a:latin typeface="Times New Roman"/>
              <a:cs typeface="Times New Roman"/>
            </a:endParaRPr>
          </a:p>
          <a:p>
            <a:pPr marL="184785" indent="-172720">
              <a:lnSpc>
                <a:spcPct val="100000"/>
              </a:lnSpc>
              <a:spcBef>
                <a:spcPts val="1085"/>
              </a:spcBef>
              <a:buSzPct val="94444"/>
              <a:buAutoNum type="arabicPeriod"/>
              <a:tabLst>
                <a:tab pos="185420" algn="l"/>
              </a:tabLst>
            </a:pPr>
            <a:r>
              <a:rPr sz="1800" b="1" dirty="0">
                <a:solidFill>
                  <a:srgbClr val="333399"/>
                </a:solidFill>
                <a:latin typeface="Times New Roman"/>
                <a:cs typeface="Times New Roman"/>
              </a:rPr>
              <a:t>Scala </a:t>
            </a:r>
            <a:r>
              <a:rPr sz="1800" b="1" spc="-5" dirty="0">
                <a:solidFill>
                  <a:srgbClr val="333399"/>
                </a:solidFill>
                <a:latin typeface="Times New Roman"/>
                <a:cs typeface="Times New Roman"/>
              </a:rPr>
              <a:t>tympani </a:t>
            </a:r>
            <a:r>
              <a:rPr sz="1800" dirty="0">
                <a:solidFill>
                  <a:srgbClr val="333399"/>
                </a:solidFill>
                <a:latin typeface="Times New Roman"/>
                <a:cs typeface="Times New Roman"/>
              </a:rPr>
              <a:t>: perilympha</a:t>
            </a:r>
            <a:endParaRPr sz="1800" dirty="0">
              <a:latin typeface="Times New Roman"/>
              <a:cs typeface="Times New Roman"/>
            </a:endParaRPr>
          </a:p>
        </p:txBody>
      </p:sp>
      <p:cxnSp>
        <p:nvCxnSpPr>
          <p:cNvPr id="6" name="Egyenes összekötő nyíllal 5"/>
          <p:cNvCxnSpPr/>
          <p:nvPr/>
        </p:nvCxnSpPr>
        <p:spPr>
          <a:xfrm flipV="1">
            <a:off x="3962400" y="3810000"/>
            <a:ext cx="1676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V="1">
            <a:off x="3962400" y="4038600"/>
            <a:ext cx="14478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flipV="1">
            <a:off x="2971800" y="4648200"/>
            <a:ext cx="2590800" cy="175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06310" y="295305"/>
            <a:ext cx="1471408" cy="3515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90544" y="19761"/>
            <a:ext cx="2017522" cy="10071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26735" y="19761"/>
            <a:ext cx="2042033" cy="1007160"/>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274189" y="138429"/>
            <a:ext cx="4598035" cy="574040"/>
          </a:xfrm>
          <a:prstGeom prst="rect">
            <a:avLst/>
          </a:prstGeom>
        </p:spPr>
        <p:txBody>
          <a:bodyPr vert="horz" wrap="square" lIns="0" tIns="12700" rIns="0" bIns="0" rtlCol="0">
            <a:spAutoFit/>
          </a:bodyPr>
          <a:lstStyle/>
          <a:p>
            <a:pPr marL="12700">
              <a:lnSpc>
                <a:spcPct val="100000"/>
              </a:lnSpc>
              <a:spcBef>
                <a:spcPts val="100"/>
              </a:spcBef>
            </a:pPr>
            <a:r>
              <a:rPr spc="-5" dirty="0"/>
              <a:t>Canalis spiralis</a:t>
            </a:r>
            <a:r>
              <a:rPr spc="-30" dirty="0"/>
              <a:t> </a:t>
            </a:r>
            <a:r>
              <a:rPr dirty="0"/>
              <a:t>cohleae</a:t>
            </a:r>
          </a:p>
        </p:txBody>
      </p:sp>
      <p:sp>
        <p:nvSpPr>
          <p:cNvPr id="6" name="object 6"/>
          <p:cNvSpPr/>
          <p:nvPr/>
        </p:nvSpPr>
        <p:spPr>
          <a:xfrm>
            <a:off x="2051304" y="908303"/>
            <a:ext cx="5041392" cy="569671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3932301" y="5990945"/>
            <a:ext cx="230314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lamina spiralis </a:t>
            </a:r>
            <a:r>
              <a:rPr sz="1200" b="1" dirty="0">
                <a:latin typeface="Times New Roman"/>
                <a:cs typeface="Times New Roman"/>
              </a:rPr>
              <a:t>ossea </a:t>
            </a:r>
            <a:r>
              <a:rPr sz="1200" b="1" spc="-5" dirty="0">
                <a:latin typeface="Times New Roman"/>
                <a:cs typeface="Times New Roman"/>
              </a:rPr>
              <a:t>/spiral</a:t>
            </a:r>
            <a:r>
              <a:rPr sz="1200" b="1" spc="20" dirty="0">
                <a:latin typeface="Times New Roman"/>
                <a:cs typeface="Times New Roman"/>
              </a:rPr>
              <a:t> </a:t>
            </a:r>
            <a:r>
              <a:rPr sz="1200" b="1" spc="-5" dirty="0">
                <a:latin typeface="Times New Roman"/>
                <a:cs typeface="Times New Roman"/>
              </a:rPr>
              <a:t>lamina</a:t>
            </a:r>
            <a:endParaRPr sz="1200">
              <a:latin typeface="Times New Roman"/>
              <a:cs typeface="Times New Roman"/>
            </a:endParaRPr>
          </a:p>
        </p:txBody>
      </p:sp>
      <p:sp>
        <p:nvSpPr>
          <p:cNvPr id="8" name="object 8"/>
          <p:cNvSpPr txBox="1"/>
          <p:nvPr/>
        </p:nvSpPr>
        <p:spPr>
          <a:xfrm>
            <a:off x="6083934" y="4189933"/>
            <a:ext cx="1515110" cy="20891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canalis spiralis</a:t>
            </a:r>
            <a:r>
              <a:rPr sz="1200" b="1" spc="-15" dirty="0">
                <a:latin typeface="Times New Roman"/>
                <a:cs typeface="Times New Roman"/>
              </a:rPr>
              <a:t> </a:t>
            </a:r>
            <a:r>
              <a:rPr sz="1200" b="1" spc="-5" dirty="0">
                <a:latin typeface="Times New Roman"/>
                <a:cs typeface="Times New Roman"/>
              </a:rPr>
              <a:t>modioli</a:t>
            </a:r>
            <a:endParaRPr sz="120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2764" y="3456430"/>
            <a:ext cx="8124703" cy="322843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26288" y="1076706"/>
            <a:ext cx="6492240" cy="1550670"/>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333399"/>
                </a:solidFill>
                <a:latin typeface="Times New Roman"/>
                <a:cs typeface="Times New Roman"/>
              </a:rPr>
              <a:t>A </a:t>
            </a:r>
            <a:r>
              <a:rPr sz="2000" spc="-5" dirty="0">
                <a:solidFill>
                  <a:srgbClr val="333399"/>
                </a:solidFill>
                <a:latin typeface="Times New Roman"/>
                <a:cs typeface="Times New Roman"/>
              </a:rPr>
              <a:t>csiga csúcsa </a:t>
            </a:r>
            <a:r>
              <a:rPr sz="2000" dirty="0">
                <a:solidFill>
                  <a:srgbClr val="333399"/>
                </a:solidFill>
                <a:latin typeface="Times New Roman"/>
                <a:cs typeface="Times New Roman"/>
              </a:rPr>
              <a:t>felé eső </a:t>
            </a:r>
            <a:r>
              <a:rPr sz="2000" b="1" dirty="0">
                <a:solidFill>
                  <a:srgbClr val="333399"/>
                </a:solidFill>
                <a:latin typeface="Times New Roman"/>
                <a:cs typeface="Times New Roman"/>
              </a:rPr>
              <a:t>scala vestibuli</a:t>
            </a:r>
            <a:r>
              <a:rPr sz="2000" dirty="0">
                <a:solidFill>
                  <a:srgbClr val="333399"/>
                </a:solidFill>
                <a:latin typeface="Times New Roman"/>
                <a:cs typeface="Times New Roman"/>
              </a:rPr>
              <a:t>, a bázis felé eső a </a:t>
            </a:r>
            <a:r>
              <a:rPr sz="2000" b="1" dirty="0">
                <a:solidFill>
                  <a:srgbClr val="333399"/>
                </a:solidFill>
                <a:latin typeface="Times New Roman"/>
                <a:cs typeface="Times New Roman"/>
              </a:rPr>
              <a:t>scala  tympani</a:t>
            </a:r>
            <a:r>
              <a:rPr sz="2000" dirty="0">
                <a:solidFill>
                  <a:srgbClr val="333399"/>
                </a:solidFill>
                <a:latin typeface="Times New Roman"/>
                <a:cs typeface="Times New Roman"/>
              </a:rPr>
              <a:t>. A két térség </a:t>
            </a:r>
            <a:r>
              <a:rPr sz="2000" spc="-5" dirty="0">
                <a:solidFill>
                  <a:srgbClr val="333399"/>
                </a:solidFill>
                <a:latin typeface="Times New Roman"/>
                <a:cs typeface="Times New Roman"/>
              </a:rPr>
              <a:t>elválasztását </a:t>
            </a:r>
            <a:r>
              <a:rPr sz="2000" b="1" dirty="0">
                <a:solidFill>
                  <a:srgbClr val="333399"/>
                </a:solidFill>
                <a:latin typeface="Times New Roman"/>
                <a:cs typeface="Times New Roman"/>
              </a:rPr>
              <a:t>a membrana basilaris </a:t>
            </a:r>
            <a:r>
              <a:rPr sz="2000" dirty="0">
                <a:solidFill>
                  <a:srgbClr val="333399"/>
                </a:solidFill>
                <a:latin typeface="Times New Roman"/>
                <a:cs typeface="Times New Roman"/>
              </a:rPr>
              <a:t>és</a:t>
            </a:r>
            <a:r>
              <a:rPr sz="2000" spc="-165" dirty="0">
                <a:solidFill>
                  <a:srgbClr val="333399"/>
                </a:solidFill>
                <a:latin typeface="Times New Roman"/>
                <a:cs typeface="Times New Roman"/>
              </a:rPr>
              <a:t> </a:t>
            </a:r>
            <a:r>
              <a:rPr sz="2000" dirty="0">
                <a:solidFill>
                  <a:srgbClr val="333399"/>
                </a:solidFill>
                <a:latin typeface="Times New Roman"/>
                <a:cs typeface="Times New Roman"/>
              </a:rPr>
              <a:t>a  </a:t>
            </a:r>
            <a:r>
              <a:rPr sz="2000" b="1" dirty="0">
                <a:solidFill>
                  <a:srgbClr val="333399"/>
                </a:solidFill>
                <a:latin typeface="Times New Roman"/>
                <a:cs typeface="Times New Roman"/>
              </a:rPr>
              <a:t>membrana vestibularis </a:t>
            </a:r>
            <a:r>
              <a:rPr sz="2000" dirty="0">
                <a:solidFill>
                  <a:srgbClr val="333399"/>
                </a:solidFill>
                <a:latin typeface="Times New Roman"/>
                <a:cs typeface="Times New Roman"/>
              </a:rPr>
              <a:t>végzi. A két térségben </a:t>
            </a:r>
            <a:r>
              <a:rPr sz="2000" spc="-5" dirty="0">
                <a:solidFill>
                  <a:srgbClr val="333399"/>
                </a:solidFill>
                <a:latin typeface="Times New Roman"/>
                <a:cs typeface="Times New Roman"/>
              </a:rPr>
              <a:t>megtalálható  perilympha </a:t>
            </a:r>
            <a:r>
              <a:rPr sz="2000" dirty="0">
                <a:solidFill>
                  <a:srgbClr val="333399"/>
                </a:solidFill>
                <a:latin typeface="Times New Roman"/>
                <a:cs typeface="Times New Roman"/>
              </a:rPr>
              <a:t>folyadék funkciója: a kengyel </a:t>
            </a:r>
            <a:r>
              <a:rPr sz="2000" spc="-5" dirty="0">
                <a:solidFill>
                  <a:srgbClr val="333399"/>
                </a:solidFill>
                <a:latin typeface="Times New Roman"/>
                <a:cs typeface="Times New Roman"/>
              </a:rPr>
              <a:t>talpa által </a:t>
            </a:r>
            <a:r>
              <a:rPr sz="2000" dirty="0">
                <a:solidFill>
                  <a:srgbClr val="333399"/>
                </a:solidFill>
                <a:latin typeface="Times New Roman"/>
                <a:cs typeface="Times New Roman"/>
              </a:rPr>
              <a:t>keltett  folyadékrezgés </a:t>
            </a:r>
            <a:r>
              <a:rPr sz="2000" spc="-5" dirty="0">
                <a:solidFill>
                  <a:srgbClr val="333399"/>
                </a:solidFill>
                <a:latin typeface="Times New Roman"/>
                <a:cs typeface="Times New Roman"/>
              </a:rPr>
              <a:t>továbbítása </a:t>
            </a:r>
            <a:r>
              <a:rPr sz="2000" dirty="0">
                <a:solidFill>
                  <a:srgbClr val="333399"/>
                </a:solidFill>
                <a:latin typeface="Times New Roman"/>
                <a:cs typeface="Times New Roman"/>
              </a:rPr>
              <a:t>az </a:t>
            </a:r>
            <a:r>
              <a:rPr sz="2000" spc="-5" dirty="0">
                <a:solidFill>
                  <a:srgbClr val="333399"/>
                </a:solidFill>
                <a:latin typeface="Times New Roman"/>
                <a:cs typeface="Times New Roman"/>
              </a:rPr>
              <a:t>endolymphatikus tér</a:t>
            </a:r>
            <a:r>
              <a:rPr sz="2000" spc="-95" dirty="0">
                <a:solidFill>
                  <a:srgbClr val="333399"/>
                </a:solidFill>
                <a:latin typeface="Times New Roman"/>
                <a:cs typeface="Times New Roman"/>
              </a:rPr>
              <a:t> </a:t>
            </a:r>
            <a:r>
              <a:rPr sz="2000" spc="-5" dirty="0">
                <a:solidFill>
                  <a:srgbClr val="333399"/>
                </a:solidFill>
                <a:latin typeface="Times New Roman"/>
                <a:cs typeface="Times New Roman"/>
              </a:rPr>
              <a:t>felé.</a:t>
            </a:r>
            <a:endParaRPr sz="2000">
              <a:latin typeface="Times New Roman"/>
              <a:cs typeface="Times New Roman"/>
            </a:endParaRPr>
          </a:p>
        </p:txBody>
      </p:sp>
      <p:sp>
        <p:nvSpPr>
          <p:cNvPr id="4" name="object 4"/>
          <p:cNvSpPr txBox="1">
            <a:spLocks noGrp="1"/>
          </p:cNvSpPr>
          <p:nvPr>
            <p:ph type="title"/>
          </p:nvPr>
        </p:nvSpPr>
        <p:spPr>
          <a:xfrm>
            <a:off x="1446657" y="242442"/>
            <a:ext cx="6247130" cy="574040"/>
          </a:xfrm>
          <a:prstGeom prst="rect">
            <a:avLst/>
          </a:prstGeom>
        </p:spPr>
        <p:txBody>
          <a:bodyPr vert="horz" wrap="square" lIns="0" tIns="12700" rIns="0" bIns="0" rtlCol="0">
            <a:spAutoFit/>
          </a:bodyPr>
          <a:lstStyle/>
          <a:p>
            <a:pPr marL="12700">
              <a:lnSpc>
                <a:spcPct val="100000"/>
              </a:lnSpc>
              <a:spcBef>
                <a:spcPts val="100"/>
              </a:spcBef>
            </a:pPr>
            <a:r>
              <a:rPr spc="-5" dirty="0"/>
              <a:t>Scala </a:t>
            </a:r>
            <a:r>
              <a:rPr dirty="0"/>
              <a:t>vestibuli és </a:t>
            </a:r>
            <a:r>
              <a:rPr spc="-5" dirty="0"/>
              <a:t>scala</a:t>
            </a:r>
            <a:r>
              <a:rPr spc="-100" dirty="0"/>
              <a:t> </a:t>
            </a:r>
            <a:r>
              <a:rPr dirty="0"/>
              <a:t>tympany</a:t>
            </a:r>
          </a:p>
        </p:txBody>
      </p:sp>
      <p:sp>
        <p:nvSpPr>
          <p:cNvPr id="5" name="object 5"/>
          <p:cNvSpPr/>
          <p:nvPr/>
        </p:nvSpPr>
        <p:spPr>
          <a:xfrm>
            <a:off x="6443471" y="1126236"/>
            <a:ext cx="2471928" cy="2694432"/>
          </a:xfrm>
          <a:prstGeom prst="rect">
            <a:avLst/>
          </a:prstGeom>
          <a:blipFill>
            <a:blip r:embed="rId3" cstate="print"/>
            <a:stretch>
              <a:fillRect/>
            </a:stretch>
          </a:blipFill>
        </p:spPr>
        <p:txBody>
          <a:bodyPr wrap="square" lIns="0" tIns="0" rIns="0" bIns="0" rtlCol="0"/>
          <a:lstStyle/>
          <a:p>
            <a:endParaRPr/>
          </a:p>
        </p:txBody>
      </p:sp>
      <p:cxnSp>
        <p:nvCxnSpPr>
          <p:cNvPr id="7" name="Egyenes összekötő nyíllal 6"/>
          <p:cNvCxnSpPr/>
          <p:nvPr/>
        </p:nvCxnSpPr>
        <p:spPr>
          <a:xfrm>
            <a:off x="6096000" y="1600200"/>
            <a:ext cx="990600" cy="1027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a:off x="2667000" y="1905000"/>
            <a:ext cx="464820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dirty="0"/>
              <a:t>A </a:t>
            </a:r>
            <a:r>
              <a:rPr spc="-5" dirty="0"/>
              <a:t>csiga </a:t>
            </a:r>
            <a:r>
              <a:rPr dirty="0"/>
              <a:t>harmadik </a:t>
            </a:r>
            <a:r>
              <a:rPr spc="-5" dirty="0"/>
              <a:t>rekesze, </a:t>
            </a:r>
            <a:r>
              <a:rPr dirty="0"/>
              <a:t>a </a:t>
            </a:r>
            <a:r>
              <a:rPr spc="-5" dirty="0"/>
              <a:t>scala </a:t>
            </a:r>
            <a:r>
              <a:rPr dirty="0"/>
              <a:t>vestibuli és </a:t>
            </a:r>
            <a:r>
              <a:rPr spc="-5" dirty="0"/>
              <a:t>scala </a:t>
            </a:r>
            <a:r>
              <a:rPr dirty="0"/>
              <a:t>tympani között  helyezkedik el. A scala vestibulitól a </a:t>
            </a:r>
            <a:r>
              <a:rPr b="1" dirty="0">
                <a:latin typeface="Times New Roman"/>
                <a:cs typeface="Times New Roman"/>
              </a:rPr>
              <a:t>membrana </a:t>
            </a:r>
            <a:r>
              <a:rPr b="1" spc="-5" dirty="0">
                <a:latin typeface="Times New Roman"/>
                <a:cs typeface="Times New Roman"/>
              </a:rPr>
              <a:t>vestibularis</a:t>
            </a:r>
            <a:r>
              <a:rPr spc="-5" dirty="0"/>
              <a:t>, </a:t>
            </a:r>
            <a:r>
              <a:rPr dirty="0"/>
              <a:t>a </a:t>
            </a:r>
            <a:r>
              <a:rPr spc="-5" dirty="0"/>
              <a:t>scala  </a:t>
            </a:r>
            <a:r>
              <a:rPr dirty="0"/>
              <a:t>tympanitól pedig a </a:t>
            </a:r>
            <a:r>
              <a:rPr b="1" dirty="0">
                <a:latin typeface="Times New Roman"/>
                <a:cs typeface="Times New Roman"/>
              </a:rPr>
              <a:t>membrana </a:t>
            </a:r>
            <a:r>
              <a:rPr b="1" spc="-5" dirty="0">
                <a:latin typeface="Times New Roman"/>
                <a:cs typeface="Times New Roman"/>
              </a:rPr>
              <a:t>basilaris </a:t>
            </a:r>
            <a:r>
              <a:rPr dirty="0"/>
              <a:t>választja el. A </a:t>
            </a:r>
            <a:r>
              <a:rPr spc="-5" dirty="0"/>
              <a:t>csiga </a:t>
            </a:r>
            <a:r>
              <a:rPr dirty="0"/>
              <a:t>csúcsát  nem éri el, </a:t>
            </a:r>
            <a:r>
              <a:rPr spc="-5" dirty="0"/>
              <a:t>mert </a:t>
            </a:r>
            <a:r>
              <a:rPr dirty="0"/>
              <a:t>ott a </a:t>
            </a:r>
            <a:r>
              <a:rPr spc="-5" dirty="0"/>
              <a:t>scala </a:t>
            </a:r>
            <a:r>
              <a:rPr dirty="0"/>
              <a:t>vestibuli és </a:t>
            </a:r>
            <a:r>
              <a:rPr spc="-5" dirty="0"/>
              <a:t>scala </a:t>
            </a:r>
            <a:r>
              <a:rPr dirty="0"/>
              <a:t>tympani közlekedik  egymással (</a:t>
            </a:r>
            <a:r>
              <a:rPr b="1" dirty="0">
                <a:latin typeface="Times New Roman"/>
                <a:cs typeface="Times New Roman"/>
              </a:rPr>
              <a:t>helicotrema</a:t>
            </a:r>
            <a:r>
              <a:rPr dirty="0"/>
              <a:t>). A </a:t>
            </a:r>
            <a:r>
              <a:rPr spc="-5" dirty="0"/>
              <a:t>csiga </a:t>
            </a:r>
            <a:r>
              <a:rPr dirty="0"/>
              <a:t>bázisán a két térséget a </a:t>
            </a:r>
            <a:r>
              <a:rPr spc="-5" dirty="0"/>
              <a:t>scala  </a:t>
            </a:r>
            <a:r>
              <a:rPr dirty="0"/>
              <a:t>vestibuli felől az ovális ablak (</a:t>
            </a:r>
            <a:r>
              <a:rPr b="1" dirty="0">
                <a:latin typeface="Times New Roman"/>
                <a:cs typeface="Times New Roman"/>
              </a:rPr>
              <a:t>fenestra ovalis</a:t>
            </a:r>
            <a:r>
              <a:rPr dirty="0"/>
              <a:t>) és a </a:t>
            </a:r>
            <a:r>
              <a:rPr spc="-5" dirty="0"/>
              <a:t>scala </a:t>
            </a:r>
            <a:r>
              <a:rPr dirty="0"/>
              <a:t>tympani</a:t>
            </a:r>
            <a:r>
              <a:rPr spc="-100" dirty="0"/>
              <a:t> </a:t>
            </a:r>
            <a:r>
              <a:rPr dirty="0"/>
              <a:t>felől  a kerek ablak (</a:t>
            </a:r>
            <a:r>
              <a:rPr b="1" dirty="0">
                <a:latin typeface="Times New Roman"/>
                <a:cs typeface="Times New Roman"/>
              </a:rPr>
              <a:t>fenestra </a:t>
            </a:r>
            <a:r>
              <a:rPr b="1" spc="-5" dirty="0">
                <a:latin typeface="Times New Roman"/>
                <a:cs typeface="Times New Roman"/>
              </a:rPr>
              <a:t>rotunda</a:t>
            </a:r>
            <a:r>
              <a:rPr spc="-5" dirty="0"/>
              <a:t>) membránja </a:t>
            </a:r>
            <a:r>
              <a:rPr dirty="0"/>
              <a:t>zárja le. A </a:t>
            </a:r>
            <a:r>
              <a:rPr spc="-5" dirty="0"/>
              <a:t>scala  </a:t>
            </a:r>
            <a:r>
              <a:rPr dirty="0"/>
              <a:t>mediában </a:t>
            </a:r>
            <a:r>
              <a:rPr spc="-5" dirty="0"/>
              <a:t>membrana </a:t>
            </a:r>
            <a:r>
              <a:rPr dirty="0"/>
              <a:t>basilarison található a </a:t>
            </a:r>
            <a:r>
              <a:rPr b="1" dirty="0">
                <a:latin typeface="Times New Roman"/>
                <a:cs typeface="Times New Roman"/>
              </a:rPr>
              <a:t>Corti-féle </a:t>
            </a:r>
            <a:r>
              <a:rPr b="1" spc="-5" dirty="0">
                <a:latin typeface="Times New Roman"/>
                <a:cs typeface="Times New Roman"/>
              </a:rPr>
              <a:t>szerv</a:t>
            </a:r>
            <a:r>
              <a:rPr spc="-5" dirty="0"/>
              <a:t>, </a:t>
            </a:r>
            <a:r>
              <a:rPr dirty="0"/>
              <a:t>a  tulajdonképpeni</a:t>
            </a:r>
            <a:r>
              <a:rPr spc="-35" dirty="0"/>
              <a:t> </a:t>
            </a:r>
            <a:r>
              <a:rPr dirty="0"/>
              <a:t>receptor.</a:t>
            </a:r>
          </a:p>
        </p:txBody>
      </p:sp>
      <p:sp>
        <p:nvSpPr>
          <p:cNvPr id="3" name="object 3"/>
          <p:cNvSpPr txBox="1">
            <a:spLocks noGrp="1"/>
          </p:cNvSpPr>
          <p:nvPr>
            <p:ph type="title"/>
          </p:nvPr>
        </p:nvSpPr>
        <p:spPr>
          <a:xfrm>
            <a:off x="1137310" y="0"/>
            <a:ext cx="6869430" cy="1123315"/>
          </a:xfrm>
          <a:prstGeom prst="rect">
            <a:avLst/>
          </a:prstGeom>
        </p:spPr>
        <p:txBody>
          <a:bodyPr vert="horz" wrap="square" lIns="0" tIns="12700" rIns="0" bIns="0" rtlCol="0">
            <a:spAutoFit/>
          </a:bodyPr>
          <a:lstStyle/>
          <a:p>
            <a:pPr marL="2222500" marR="5080" indent="-2210435">
              <a:lnSpc>
                <a:spcPct val="100000"/>
              </a:lnSpc>
              <a:spcBef>
                <a:spcPts val="100"/>
              </a:spcBef>
            </a:pPr>
            <a:r>
              <a:rPr dirty="0"/>
              <a:t>A </a:t>
            </a:r>
            <a:r>
              <a:rPr spc="-5" dirty="0"/>
              <a:t>hártyás </a:t>
            </a:r>
            <a:r>
              <a:rPr dirty="0"/>
              <a:t>csiga (ductus </a:t>
            </a:r>
            <a:r>
              <a:rPr spc="-5" dirty="0"/>
              <a:t>cochlearis</a:t>
            </a:r>
            <a:r>
              <a:rPr spc="-265" dirty="0"/>
              <a:t> </a:t>
            </a:r>
            <a:r>
              <a:rPr dirty="0"/>
              <a:t>/  scala</a:t>
            </a:r>
            <a:r>
              <a:rPr spc="-5" dirty="0"/>
              <a:t> media)</a:t>
            </a:r>
          </a:p>
        </p:txBody>
      </p:sp>
      <p:sp>
        <p:nvSpPr>
          <p:cNvPr id="4" name="object 4"/>
          <p:cNvSpPr/>
          <p:nvPr/>
        </p:nvSpPr>
        <p:spPr>
          <a:xfrm>
            <a:off x="6804659" y="702563"/>
            <a:ext cx="1994688" cy="278891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55031" y="3781042"/>
            <a:ext cx="7677844" cy="304988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4669" y="313385"/>
            <a:ext cx="4535170" cy="574675"/>
          </a:xfrm>
          <a:prstGeom prst="rect">
            <a:avLst/>
          </a:prstGeom>
        </p:spPr>
        <p:txBody>
          <a:bodyPr vert="horz" wrap="square" lIns="0" tIns="12700" rIns="0" bIns="0" rtlCol="0">
            <a:spAutoFit/>
          </a:bodyPr>
          <a:lstStyle/>
          <a:p>
            <a:pPr marL="12700">
              <a:lnSpc>
                <a:spcPct val="100000"/>
              </a:lnSpc>
              <a:spcBef>
                <a:spcPts val="100"/>
              </a:spcBef>
            </a:pPr>
            <a:r>
              <a:rPr dirty="0"/>
              <a:t>A csiga </a:t>
            </a:r>
            <a:r>
              <a:rPr spc="-5" dirty="0"/>
              <a:t>szövettani</a:t>
            </a:r>
            <a:r>
              <a:rPr spc="-85" dirty="0"/>
              <a:t> </a:t>
            </a:r>
            <a:r>
              <a:rPr spc="-5" dirty="0"/>
              <a:t>képe</a:t>
            </a:r>
          </a:p>
        </p:txBody>
      </p:sp>
      <p:sp>
        <p:nvSpPr>
          <p:cNvPr id="3" name="object 3"/>
          <p:cNvSpPr txBox="1"/>
          <p:nvPr/>
        </p:nvSpPr>
        <p:spPr>
          <a:xfrm>
            <a:off x="4651628" y="1564805"/>
            <a:ext cx="2924175" cy="1856105"/>
          </a:xfrm>
          <a:prstGeom prst="rect">
            <a:avLst/>
          </a:prstGeom>
        </p:spPr>
        <p:txBody>
          <a:bodyPr vert="horz" wrap="square" lIns="0" tIns="74295" rIns="0" bIns="0" rtlCol="0">
            <a:spAutoFit/>
          </a:bodyPr>
          <a:lstStyle/>
          <a:p>
            <a:pPr marL="355600" indent="-342900">
              <a:lnSpc>
                <a:spcPct val="100000"/>
              </a:lnSpc>
              <a:spcBef>
                <a:spcPts val="585"/>
              </a:spcBef>
              <a:buChar char="•"/>
              <a:tabLst>
                <a:tab pos="354965" algn="l"/>
                <a:tab pos="355600" algn="l"/>
              </a:tabLst>
            </a:pPr>
            <a:r>
              <a:rPr sz="2000" dirty="0">
                <a:latin typeface="Arial"/>
                <a:cs typeface="Arial"/>
              </a:rPr>
              <a:t>scala</a:t>
            </a:r>
            <a:r>
              <a:rPr sz="2000" spc="-35" dirty="0">
                <a:latin typeface="Arial"/>
                <a:cs typeface="Arial"/>
              </a:rPr>
              <a:t> </a:t>
            </a:r>
            <a:r>
              <a:rPr sz="2000" dirty="0">
                <a:latin typeface="Arial"/>
                <a:cs typeface="Arial"/>
              </a:rPr>
              <a:t>vestibuli</a:t>
            </a:r>
            <a:endParaRPr sz="2000">
              <a:latin typeface="Arial"/>
              <a:cs typeface="Arial"/>
            </a:endParaRPr>
          </a:p>
          <a:p>
            <a:pPr marL="355600" indent="-342900">
              <a:lnSpc>
                <a:spcPct val="100000"/>
              </a:lnSpc>
              <a:spcBef>
                <a:spcPts val="480"/>
              </a:spcBef>
              <a:buChar char="•"/>
              <a:tabLst>
                <a:tab pos="354965" algn="l"/>
                <a:tab pos="355600" algn="l"/>
              </a:tabLst>
            </a:pPr>
            <a:r>
              <a:rPr sz="2000" dirty="0">
                <a:latin typeface="Arial"/>
                <a:cs typeface="Arial"/>
              </a:rPr>
              <a:t>membrana</a:t>
            </a:r>
            <a:r>
              <a:rPr sz="2000" spc="-90" dirty="0">
                <a:latin typeface="Arial"/>
                <a:cs typeface="Arial"/>
              </a:rPr>
              <a:t> </a:t>
            </a:r>
            <a:r>
              <a:rPr sz="2000" dirty="0">
                <a:latin typeface="Arial"/>
                <a:cs typeface="Arial"/>
              </a:rPr>
              <a:t>vestibularis</a:t>
            </a:r>
            <a:endParaRPr sz="2000">
              <a:latin typeface="Arial"/>
              <a:cs typeface="Arial"/>
            </a:endParaRPr>
          </a:p>
          <a:p>
            <a:pPr marL="355600" indent="-342900">
              <a:lnSpc>
                <a:spcPct val="100000"/>
              </a:lnSpc>
              <a:spcBef>
                <a:spcPts val="480"/>
              </a:spcBef>
              <a:buChar char="•"/>
              <a:tabLst>
                <a:tab pos="354965" algn="l"/>
                <a:tab pos="355600" algn="l"/>
              </a:tabLst>
            </a:pPr>
            <a:r>
              <a:rPr sz="2000" dirty="0">
                <a:latin typeface="Arial"/>
                <a:cs typeface="Arial"/>
              </a:rPr>
              <a:t>scala</a:t>
            </a:r>
            <a:r>
              <a:rPr sz="2000" spc="-30" dirty="0">
                <a:latin typeface="Arial"/>
                <a:cs typeface="Arial"/>
              </a:rPr>
              <a:t> </a:t>
            </a:r>
            <a:r>
              <a:rPr sz="2000" dirty="0">
                <a:latin typeface="Arial"/>
                <a:cs typeface="Arial"/>
              </a:rPr>
              <a:t>media</a:t>
            </a:r>
            <a:endParaRPr sz="2000">
              <a:latin typeface="Arial"/>
              <a:cs typeface="Arial"/>
            </a:endParaRPr>
          </a:p>
          <a:p>
            <a:pPr marL="355600" indent="-342900">
              <a:lnSpc>
                <a:spcPct val="100000"/>
              </a:lnSpc>
              <a:spcBef>
                <a:spcPts val="480"/>
              </a:spcBef>
              <a:buChar char="•"/>
              <a:tabLst>
                <a:tab pos="354965" algn="l"/>
                <a:tab pos="355600" algn="l"/>
              </a:tabLst>
            </a:pPr>
            <a:r>
              <a:rPr sz="2000" dirty="0">
                <a:latin typeface="Arial"/>
                <a:cs typeface="Arial"/>
              </a:rPr>
              <a:t>membrana</a:t>
            </a:r>
            <a:r>
              <a:rPr sz="2000" spc="-45" dirty="0">
                <a:latin typeface="Arial"/>
                <a:cs typeface="Arial"/>
              </a:rPr>
              <a:t> </a:t>
            </a:r>
            <a:r>
              <a:rPr sz="2000" dirty="0">
                <a:latin typeface="Arial"/>
                <a:cs typeface="Arial"/>
              </a:rPr>
              <a:t>basilaris</a:t>
            </a:r>
            <a:endParaRPr sz="2000">
              <a:latin typeface="Arial"/>
              <a:cs typeface="Arial"/>
            </a:endParaRPr>
          </a:p>
          <a:p>
            <a:pPr marL="355600" indent="-342900">
              <a:lnSpc>
                <a:spcPct val="100000"/>
              </a:lnSpc>
              <a:spcBef>
                <a:spcPts val="484"/>
              </a:spcBef>
              <a:buChar char="•"/>
              <a:tabLst>
                <a:tab pos="354965" algn="l"/>
                <a:tab pos="355600" algn="l"/>
              </a:tabLst>
            </a:pPr>
            <a:r>
              <a:rPr sz="2000" dirty="0">
                <a:latin typeface="Arial"/>
                <a:cs typeface="Arial"/>
              </a:rPr>
              <a:t>scala</a:t>
            </a:r>
            <a:r>
              <a:rPr sz="2000" spc="-30" dirty="0">
                <a:latin typeface="Arial"/>
                <a:cs typeface="Arial"/>
              </a:rPr>
              <a:t> </a:t>
            </a:r>
            <a:r>
              <a:rPr sz="2000" spc="-5" dirty="0">
                <a:latin typeface="Arial"/>
                <a:cs typeface="Arial"/>
              </a:rPr>
              <a:t>tympani</a:t>
            </a:r>
            <a:endParaRPr sz="2000">
              <a:latin typeface="Arial"/>
              <a:cs typeface="Arial"/>
            </a:endParaRPr>
          </a:p>
        </p:txBody>
      </p:sp>
      <p:sp>
        <p:nvSpPr>
          <p:cNvPr id="4" name="object 4"/>
          <p:cNvSpPr txBox="1"/>
          <p:nvPr/>
        </p:nvSpPr>
        <p:spPr>
          <a:xfrm>
            <a:off x="4651628" y="4186504"/>
            <a:ext cx="1797050" cy="331470"/>
          </a:xfrm>
          <a:prstGeom prst="rect">
            <a:avLst/>
          </a:prstGeom>
        </p:spPr>
        <p:txBody>
          <a:bodyPr vert="horz" wrap="square" lIns="0" tIns="13335" rIns="0" bIns="0" rtlCol="0">
            <a:spAutoFit/>
          </a:bodyPr>
          <a:lstStyle/>
          <a:p>
            <a:pPr marL="355600" indent="-342900">
              <a:lnSpc>
                <a:spcPct val="100000"/>
              </a:lnSpc>
              <a:spcBef>
                <a:spcPts val="105"/>
              </a:spcBef>
              <a:buChar char="•"/>
              <a:tabLst>
                <a:tab pos="354965" algn="l"/>
                <a:tab pos="355600" algn="l"/>
              </a:tabLst>
            </a:pPr>
            <a:r>
              <a:rPr sz="2000" dirty="0">
                <a:latin typeface="Arial"/>
                <a:cs typeface="Arial"/>
              </a:rPr>
              <a:t>n.</a:t>
            </a:r>
            <a:r>
              <a:rPr sz="2000" spc="-80" dirty="0">
                <a:latin typeface="Arial"/>
                <a:cs typeface="Arial"/>
              </a:rPr>
              <a:t> </a:t>
            </a:r>
            <a:r>
              <a:rPr sz="2000" dirty="0">
                <a:latin typeface="Arial"/>
                <a:cs typeface="Arial"/>
              </a:rPr>
              <a:t>cochlearis</a:t>
            </a:r>
            <a:endParaRPr sz="2000">
              <a:latin typeface="Arial"/>
              <a:cs typeface="Arial"/>
            </a:endParaRPr>
          </a:p>
        </p:txBody>
      </p:sp>
      <p:sp>
        <p:nvSpPr>
          <p:cNvPr id="5" name="object 5"/>
          <p:cNvSpPr/>
          <p:nvPr/>
        </p:nvSpPr>
        <p:spPr>
          <a:xfrm>
            <a:off x="539495" y="1267967"/>
            <a:ext cx="3694176" cy="531571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43783" y="1836547"/>
            <a:ext cx="1828800" cy="381635"/>
          </a:xfrm>
          <a:custGeom>
            <a:avLst/>
            <a:gdLst/>
            <a:ahLst/>
            <a:cxnLst/>
            <a:rect l="l" t="t" r="r" b="b"/>
            <a:pathLst>
              <a:path w="1828800" h="381635">
                <a:moveTo>
                  <a:pt x="79883" y="276732"/>
                </a:moveTo>
                <a:lnTo>
                  <a:pt x="76708" y="279526"/>
                </a:lnTo>
                <a:lnTo>
                  <a:pt x="0" y="345693"/>
                </a:lnTo>
                <a:lnTo>
                  <a:pt x="95250" y="379856"/>
                </a:lnTo>
                <a:lnTo>
                  <a:pt x="99187" y="381380"/>
                </a:lnTo>
                <a:lnTo>
                  <a:pt x="103632" y="379222"/>
                </a:lnTo>
                <a:lnTo>
                  <a:pt x="106426" y="371348"/>
                </a:lnTo>
                <a:lnTo>
                  <a:pt x="104393" y="367029"/>
                </a:lnTo>
                <a:lnTo>
                  <a:pt x="100457" y="365505"/>
                </a:lnTo>
                <a:lnTo>
                  <a:pt x="58397" y="350392"/>
                </a:lnTo>
                <a:lnTo>
                  <a:pt x="16256" y="350392"/>
                </a:lnTo>
                <a:lnTo>
                  <a:pt x="13462" y="335406"/>
                </a:lnTo>
                <a:lnTo>
                  <a:pt x="41083" y="330295"/>
                </a:lnTo>
                <a:lnTo>
                  <a:pt x="86614" y="291083"/>
                </a:lnTo>
                <a:lnTo>
                  <a:pt x="89789" y="288289"/>
                </a:lnTo>
                <a:lnTo>
                  <a:pt x="90170" y="283463"/>
                </a:lnTo>
                <a:lnTo>
                  <a:pt x="87503" y="280288"/>
                </a:lnTo>
                <a:lnTo>
                  <a:pt x="84709" y="277113"/>
                </a:lnTo>
                <a:lnTo>
                  <a:pt x="79883" y="276732"/>
                </a:lnTo>
                <a:close/>
              </a:path>
              <a:path w="1828800" h="381635">
                <a:moveTo>
                  <a:pt x="41083" y="330295"/>
                </a:moveTo>
                <a:lnTo>
                  <a:pt x="13462" y="335406"/>
                </a:lnTo>
                <a:lnTo>
                  <a:pt x="16256" y="350392"/>
                </a:lnTo>
                <a:lnTo>
                  <a:pt x="25862" y="348614"/>
                </a:lnTo>
                <a:lnTo>
                  <a:pt x="19812" y="348614"/>
                </a:lnTo>
                <a:lnTo>
                  <a:pt x="17399" y="335661"/>
                </a:lnTo>
                <a:lnTo>
                  <a:pt x="34853" y="335661"/>
                </a:lnTo>
                <a:lnTo>
                  <a:pt x="41083" y="330295"/>
                </a:lnTo>
                <a:close/>
              </a:path>
              <a:path w="1828800" h="381635">
                <a:moveTo>
                  <a:pt x="44071" y="345245"/>
                </a:moveTo>
                <a:lnTo>
                  <a:pt x="16256" y="350392"/>
                </a:lnTo>
                <a:lnTo>
                  <a:pt x="58397" y="350392"/>
                </a:lnTo>
                <a:lnTo>
                  <a:pt x="44071" y="345245"/>
                </a:lnTo>
                <a:close/>
              </a:path>
              <a:path w="1828800" h="381635">
                <a:moveTo>
                  <a:pt x="17399" y="335661"/>
                </a:moveTo>
                <a:lnTo>
                  <a:pt x="19812" y="348614"/>
                </a:lnTo>
                <a:lnTo>
                  <a:pt x="29714" y="340086"/>
                </a:lnTo>
                <a:lnTo>
                  <a:pt x="17399" y="335661"/>
                </a:lnTo>
                <a:close/>
              </a:path>
              <a:path w="1828800" h="381635">
                <a:moveTo>
                  <a:pt x="29714" y="340086"/>
                </a:moveTo>
                <a:lnTo>
                  <a:pt x="19812" y="348614"/>
                </a:lnTo>
                <a:lnTo>
                  <a:pt x="25862" y="348614"/>
                </a:lnTo>
                <a:lnTo>
                  <a:pt x="44071" y="345245"/>
                </a:lnTo>
                <a:lnTo>
                  <a:pt x="29714" y="340086"/>
                </a:lnTo>
                <a:close/>
              </a:path>
              <a:path w="1828800" h="381635">
                <a:moveTo>
                  <a:pt x="1825879" y="0"/>
                </a:moveTo>
                <a:lnTo>
                  <a:pt x="41083" y="330295"/>
                </a:lnTo>
                <a:lnTo>
                  <a:pt x="29714" y="340086"/>
                </a:lnTo>
                <a:lnTo>
                  <a:pt x="44071" y="345245"/>
                </a:lnTo>
                <a:lnTo>
                  <a:pt x="1828545" y="14986"/>
                </a:lnTo>
                <a:lnTo>
                  <a:pt x="1825879" y="0"/>
                </a:lnTo>
                <a:close/>
              </a:path>
              <a:path w="1828800" h="381635">
                <a:moveTo>
                  <a:pt x="34853" y="335661"/>
                </a:moveTo>
                <a:lnTo>
                  <a:pt x="17399" y="335661"/>
                </a:lnTo>
                <a:lnTo>
                  <a:pt x="29714" y="340086"/>
                </a:lnTo>
                <a:lnTo>
                  <a:pt x="34853" y="335661"/>
                </a:lnTo>
                <a:close/>
              </a:path>
            </a:pathLst>
          </a:custGeom>
          <a:solidFill>
            <a:srgbClr val="000000"/>
          </a:solidFill>
        </p:spPr>
        <p:txBody>
          <a:bodyPr wrap="square" lIns="0" tIns="0" rIns="0" bIns="0" rtlCol="0"/>
          <a:lstStyle/>
          <a:p>
            <a:endParaRPr/>
          </a:p>
        </p:txBody>
      </p:sp>
      <p:sp>
        <p:nvSpPr>
          <p:cNvPr id="7" name="object 7"/>
          <p:cNvSpPr/>
          <p:nvPr/>
        </p:nvSpPr>
        <p:spPr>
          <a:xfrm>
            <a:off x="3320796" y="2557398"/>
            <a:ext cx="1351280" cy="309245"/>
          </a:xfrm>
          <a:custGeom>
            <a:avLst/>
            <a:gdLst/>
            <a:ahLst/>
            <a:cxnLst/>
            <a:rect l="l" t="t" r="r" b="b"/>
            <a:pathLst>
              <a:path w="1351279" h="309244">
                <a:moveTo>
                  <a:pt x="78993" y="204342"/>
                </a:moveTo>
                <a:lnTo>
                  <a:pt x="75945" y="207137"/>
                </a:lnTo>
                <a:lnTo>
                  <a:pt x="0" y="274192"/>
                </a:lnTo>
                <a:lnTo>
                  <a:pt x="99694" y="308737"/>
                </a:lnTo>
                <a:lnTo>
                  <a:pt x="104012" y="306577"/>
                </a:lnTo>
                <a:lnTo>
                  <a:pt x="105409" y="302640"/>
                </a:lnTo>
                <a:lnTo>
                  <a:pt x="106806" y="298576"/>
                </a:lnTo>
                <a:lnTo>
                  <a:pt x="104648" y="294259"/>
                </a:lnTo>
                <a:lnTo>
                  <a:pt x="59910" y="278764"/>
                </a:lnTo>
                <a:lnTo>
                  <a:pt x="16255" y="278764"/>
                </a:lnTo>
                <a:lnTo>
                  <a:pt x="13334" y="263778"/>
                </a:lnTo>
                <a:lnTo>
                  <a:pt x="40958" y="258318"/>
                </a:lnTo>
                <a:lnTo>
                  <a:pt x="89153" y="215773"/>
                </a:lnTo>
                <a:lnTo>
                  <a:pt x="89407" y="210947"/>
                </a:lnTo>
                <a:lnTo>
                  <a:pt x="86613" y="207899"/>
                </a:lnTo>
                <a:lnTo>
                  <a:pt x="83819" y="204724"/>
                </a:lnTo>
                <a:lnTo>
                  <a:pt x="78993" y="204342"/>
                </a:lnTo>
                <a:close/>
              </a:path>
              <a:path w="1351279" h="309244">
                <a:moveTo>
                  <a:pt x="40958" y="258318"/>
                </a:moveTo>
                <a:lnTo>
                  <a:pt x="13334" y="263778"/>
                </a:lnTo>
                <a:lnTo>
                  <a:pt x="16255" y="278764"/>
                </a:lnTo>
                <a:lnTo>
                  <a:pt x="25252" y="276987"/>
                </a:lnTo>
                <a:lnTo>
                  <a:pt x="19812" y="276987"/>
                </a:lnTo>
                <a:lnTo>
                  <a:pt x="17271" y="264033"/>
                </a:lnTo>
                <a:lnTo>
                  <a:pt x="34486" y="264033"/>
                </a:lnTo>
                <a:lnTo>
                  <a:pt x="40958" y="258318"/>
                </a:lnTo>
                <a:close/>
              </a:path>
              <a:path w="1351279" h="309244">
                <a:moveTo>
                  <a:pt x="44025" y="273276"/>
                </a:moveTo>
                <a:lnTo>
                  <a:pt x="16255" y="278764"/>
                </a:lnTo>
                <a:lnTo>
                  <a:pt x="59910" y="278764"/>
                </a:lnTo>
                <a:lnTo>
                  <a:pt x="44025" y="273276"/>
                </a:lnTo>
                <a:close/>
              </a:path>
              <a:path w="1351279" h="309244">
                <a:moveTo>
                  <a:pt x="17271" y="264033"/>
                </a:moveTo>
                <a:lnTo>
                  <a:pt x="19812" y="276987"/>
                </a:lnTo>
                <a:lnTo>
                  <a:pt x="29643" y="268307"/>
                </a:lnTo>
                <a:lnTo>
                  <a:pt x="17271" y="264033"/>
                </a:lnTo>
                <a:close/>
              </a:path>
              <a:path w="1351279" h="309244">
                <a:moveTo>
                  <a:pt x="29643" y="268307"/>
                </a:moveTo>
                <a:lnTo>
                  <a:pt x="19812" y="276987"/>
                </a:lnTo>
                <a:lnTo>
                  <a:pt x="25252" y="276987"/>
                </a:lnTo>
                <a:lnTo>
                  <a:pt x="44025" y="273276"/>
                </a:lnTo>
                <a:lnTo>
                  <a:pt x="29643" y="268307"/>
                </a:lnTo>
                <a:close/>
              </a:path>
              <a:path w="1351279" h="309244">
                <a:moveTo>
                  <a:pt x="1347851" y="0"/>
                </a:moveTo>
                <a:lnTo>
                  <a:pt x="40958" y="258318"/>
                </a:lnTo>
                <a:lnTo>
                  <a:pt x="29643" y="268307"/>
                </a:lnTo>
                <a:lnTo>
                  <a:pt x="44025" y="273276"/>
                </a:lnTo>
                <a:lnTo>
                  <a:pt x="1350899" y="14986"/>
                </a:lnTo>
                <a:lnTo>
                  <a:pt x="1347851" y="0"/>
                </a:lnTo>
                <a:close/>
              </a:path>
              <a:path w="1351279" h="309244">
                <a:moveTo>
                  <a:pt x="34486" y="264033"/>
                </a:moveTo>
                <a:lnTo>
                  <a:pt x="17271" y="264033"/>
                </a:lnTo>
                <a:lnTo>
                  <a:pt x="29643" y="268307"/>
                </a:lnTo>
                <a:lnTo>
                  <a:pt x="34486" y="264033"/>
                </a:lnTo>
                <a:close/>
              </a:path>
            </a:pathLst>
          </a:custGeom>
          <a:solidFill>
            <a:srgbClr val="000000"/>
          </a:solidFill>
        </p:spPr>
        <p:txBody>
          <a:bodyPr wrap="square" lIns="0" tIns="0" rIns="0" bIns="0" rtlCol="0"/>
          <a:lstStyle/>
          <a:p>
            <a:endParaRPr/>
          </a:p>
        </p:txBody>
      </p:sp>
      <p:sp>
        <p:nvSpPr>
          <p:cNvPr id="8" name="object 8"/>
          <p:cNvSpPr/>
          <p:nvPr/>
        </p:nvSpPr>
        <p:spPr>
          <a:xfrm>
            <a:off x="2884932" y="3073654"/>
            <a:ext cx="1786889" cy="219075"/>
          </a:xfrm>
          <a:custGeom>
            <a:avLst/>
            <a:gdLst/>
            <a:ahLst/>
            <a:cxnLst/>
            <a:rect l="l" t="t" r="r" b="b"/>
            <a:pathLst>
              <a:path w="1786889" h="219075">
                <a:moveTo>
                  <a:pt x="43854" y="40851"/>
                </a:moveTo>
                <a:lnTo>
                  <a:pt x="30079" y="47238"/>
                </a:lnTo>
                <a:lnTo>
                  <a:pt x="42458" y="56089"/>
                </a:lnTo>
                <a:lnTo>
                  <a:pt x="1785239" y="218694"/>
                </a:lnTo>
                <a:lnTo>
                  <a:pt x="1786635" y="203581"/>
                </a:lnTo>
                <a:lnTo>
                  <a:pt x="43854" y="40851"/>
                </a:lnTo>
                <a:close/>
              </a:path>
              <a:path w="1786889" h="219075">
                <a:moveTo>
                  <a:pt x="95631" y="0"/>
                </a:moveTo>
                <a:lnTo>
                  <a:pt x="0" y="44450"/>
                </a:lnTo>
                <a:lnTo>
                  <a:pt x="82295" y="103378"/>
                </a:lnTo>
                <a:lnTo>
                  <a:pt x="85725" y="105791"/>
                </a:lnTo>
                <a:lnTo>
                  <a:pt x="90550" y="105029"/>
                </a:lnTo>
                <a:lnTo>
                  <a:pt x="42458" y="56089"/>
                </a:lnTo>
                <a:lnTo>
                  <a:pt x="14350" y="53467"/>
                </a:lnTo>
                <a:lnTo>
                  <a:pt x="15748" y="38226"/>
                </a:lnTo>
                <a:lnTo>
                  <a:pt x="49515" y="38226"/>
                </a:lnTo>
                <a:lnTo>
                  <a:pt x="102107" y="13843"/>
                </a:lnTo>
                <a:lnTo>
                  <a:pt x="103759" y="9271"/>
                </a:lnTo>
                <a:lnTo>
                  <a:pt x="100203" y="1650"/>
                </a:lnTo>
                <a:lnTo>
                  <a:pt x="95631" y="0"/>
                </a:lnTo>
                <a:close/>
              </a:path>
              <a:path w="1786889" h="219075">
                <a:moveTo>
                  <a:pt x="15748" y="38226"/>
                </a:moveTo>
                <a:lnTo>
                  <a:pt x="14350" y="53467"/>
                </a:lnTo>
                <a:lnTo>
                  <a:pt x="42458" y="56089"/>
                </a:lnTo>
                <a:lnTo>
                  <a:pt x="37724" y="52705"/>
                </a:lnTo>
                <a:lnTo>
                  <a:pt x="18287" y="52705"/>
                </a:lnTo>
                <a:lnTo>
                  <a:pt x="19431" y="39624"/>
                </a:lnTo>
                <a:lnTo>
                  <a:pt x="30709" y="39624"/>
                </a:lnTo>
                <a:lnTo>
                  <a:pt x="15748" y="38226"/>
                </a:lnTo>
                <a:close/>
              </a:path>
              <a:path w="1786889" h="219075">
                <a:moveTo>
                  <a:pt x="19431" y="39624"/>
                </a:moveTo>
                <a:lnTo>
                  <a:pt x="18287" y="52705"/>
                </a:lnTo>
                <a:lnTo>
                  <a:pt x="30079" y="47238"/>
                </a:lnTo>
                <a:lnTo>
                  <a:pt x="19431" y="39624"/>
                </a:lnTo>
                <a:close/>
              </a:path>
              <a:path w="1786889" h="219075">
                <a:moveTo>
                  <a:pt x="30079" y="47238"/>
                </a:moveTo>
                <a:lnTo>
                  <a:pt x="18287" y="52705"/>
                </a:lnTo>
                <a:lnTo>
                  <a:pt x="37724" y="52705"/>
                </a:lnTo>
                <a:lnTo>
                  <a:pt x="30079" y="47238"/>
                </a:lnTo>
                <a:close/>
              </a:path>
              <a:path w="1786889" h="219075">
                <a:moveTo>
                  <a:pt x="30709" y="39624"/>
                </a:moveTo>
                <a:lnTo>
                  <a:pt x="19431" y="39624"/>
                </a:lnTo>
                <a:lnTo>
                  <a:pt x="30079" y="47238"/>
                </a:lnTo>
                <a:lnTo>
                  <a:pt x="43854" y="40851"/>
                </a:lnTo>
                <a:lnTo>
                  <a:pt x="30709" y="39624"/>
                </a:lnTo>
                <a:close/>
              </a:path>
              <a:path w="1786889" h="219075">
                <a:moveTo>
                  <a:pt x="49515" y="38226"/>
                </a:moveTo>
                <a:lnTo>
                  <a:pt x="15748" y="38226"/>
                </a:lnTo>
                <a:lnTo>
                  <a:pt x="43854" y="40851"/>
                </a:lnTo>
                <a:lnTo>
                  <a:pt x="49515" y="38226"/>
                </a:lnTo>
                <a:close/>
              </a:path>
            </a:pathLst>
          </a:custGeom>
          <a:solidFill>
            <a:srgbClr val="000000"/>
          </a:solidFill>
        </p:spPr>
        <p:txBody>
          <a:bodyPr wrap="square" lIns="0" tIns="0" rIns="0" bIns="0" rtlCol="0"/>
          <a:lstStyle/>
          <a:p>
            <a:endParaRPr/>
          </a:p>
        </p:txBody>
      </p:sp>
      <p:sp>
        <p:nvSpPr>
          <p:cNvPr id="9" name="object 9"/>
          <p:cNvSpPr/>
          <p:nvPr/>
        </p:nvSpPr>
        <p:spPr>
          <a:xfrm>
            <a:off x="1505711" y="4358894"/>
            <a:ext cx="3167380" cy="807720"/>
          </a:xfrm>
          <a:custGeom>
            <a:avLst/>
            <a:gdLst/>
            <a:ahLst/>
            <a:cxnLst/>
            <a:rect l="l" t="t" r="r" b="b"/>
            <a:pathLst>
              <a:path w="3167379" h="807720">
                <a:moveTo>
                  <a:pt x="75946" y="704087"/>
                </a:moveTo>
                <a:lnTo>
                  <a:pt x="0" y="777366"/>
                </a:lnTo>
                <a:lnTo>
                  <a:pt x="97028" y="806195"/>
                </a:lnTo>
                <a:lnTo>
                  <a:pt x="101091" y="807465"/>
                </a:lnTo>
                <a:lnTo>
                  <a:pt x="105282" y="805179"/>
                </a:lnTo>
                <a:lnTo>
                  <a:pt x="106553" y="801115"/>
                </a:lnTo>
                <a:lnTo>
                  <a:pt x="107696" y="797051"/>
                </a:lnTo>
                <a:lnTo>
                  <a:pt x="105409" y="792860"/>
                </a:lnTo>
                <a:lnTo>
                  <a:pt x="101346" y="791590"/>
                </a:lnTo>
                <a:lnTo>
                  <a:pt x="66369" y="781176"/>
                </a:lnTo>
                <a:lnTo>
                  <a:pt x="16382" y="781176"/>
                </a:lnTo>
                <a:lnTo>
                  <a:pt x="12826" y="766317"/>
                </a:lnTo>
                <a:lnTo>
                  <a:pt x="40317" y="759631"/>
                </a:lnTo>
                <a:lnTo>
                  <a:pt x="86487" y="715136"/>
                </a:lnTo>
                <a:lnTo>
                  <a:pt x="86613" y="710310"/>
                </a:lnTo>
                <a:lnTo>
                  <a:pt x="80772" y="704214"/>
                </a:lnTo>
                <a:lnTo>
                  <a:pt x="75946" y="704087"/>
                </a:lnTo>
                <a:close/>
              </a:path>
              <a:path w="3167379" h="807720">
                <a:moveTo>
                  <a:pt x="40317" y="759631"/>
                </a:moveTo>
                <a:lnTo>
                  <a:pt x="12826" y="766317"/>
                </a:lnTo>
                <a:lnTo>
                  <a:pt x="16382" y="781176"/>
                </a:lnTo>
                <a:lnTo>
                  <a:pt x="24214" y="779271"/>
                </a:lnTo>
                <a:lnTo>
                  <a:pt x="19938" y="779271"/>
                </a:lnTo>
                <a:lnTo>
                  <a:pt x="16890" y="766444"/>
                </a:lnTo>
                <a:lnTo>
                  <a:pt x="33248" y="766444"/>
                </a:lnTo>
                <a:lnTo>
                  <a:pt x="40317" y="759631"/>
                </a:lnTo>
                <a:close/>
              </a:path>
              <a:path w="3167379" h="807720">
                <a:moveTo>
                  <a:pt x="43893" y="774484"/>
                </a:moveTo>
                <a:lnTo>
                  <a:pt x="16382" y="781176"/>
                </a:lnTo>
                <a:lnTo>
                  <a:pt x="66369" y="781176"/>
                </a:lnTo>
                <a:lnTo>
                  <a:pt x="43893" y="774484"/>
                </a:lnTo>
                <a:close/>
              </a:path>
              <a:path w="3167379" h="807720">
                <a:moveTo>
                  <a:pt x="16890" y="766444"/>
                </a:moveTo>
                <a:lnTo>
                  <a:pt x="19938" y="779271"/>
                </a:lnTo>
                <a:lnTo>
                  <a:pt x="29387" y="770165"/>
                </a:lnTo>
                <a:lnTo>
                  <a:pt x="16890" y="766444"/>
                </a:lnTo>
                <a:close/>
              </a:path>
              <a:path w="3167379" h="807720">
                <a:moveTo>
                  <a:pt x="29387" y="770165"/>
                </a:moveTo>
                <a:lnTo>
                  <a:pt x="19938" y="779271"/>
                </a:lnTo>
                <a:lnTo>
                  <a:pt x="24214" y="779271"/>
                </a:lnTo>
                <a:lnTo>
                  <a:pt x="43893" y="774484"/>
                </a:lnTo>
                <a:lnTo>
                  <a:pt x="29387" y="770165"/>
                </a:lnTo>
                <a:close/>
              </a:path>
              <a:path w="3167379" h="807720">
                <a:moveTo>
                  <a:pt x="3163697" y="0"/>
                </a:moveTo>
                <a:lnTo>
                  <a:pt x="40317" y="759631"/>
                </a:lnTo>
                <a:lnTo>
                  <a:pt x="29387" y="770165"/>
                </a:lnTo>
                <a:lnTo>
                  <a:pt x="43893" y="774484"/>
                </a:lnTo>
                <a:lnTo>
                  <a:pt x="3167253" y="14731"/>
                </a:lnTo>
                <a:lnTo>
                  <a:pt x="3163697" y="0"/>
                </a:lnTo>
                <a:close/>
              </a:path>
              <a:path w="3167379" h="807720">
                <a:moveTo>
                  <a:pt x="33248" y="766444"/>
                </a:moveTo>
                <a:lnTo>
                  <a:pt x="16890" y="766444"/>
                </a:lnTo>
                <a:lnTo>
                  <a:pt x="29387" y="770165"/>
                </a:lnTo>
                <a:lnTo>
                  <a:pt x="33248" y="766444"/>
                </a:lnTo>
                <a:close/>
              </a:path>
            </a:pathLst>
          </a:custGeom>
          <a:solidFill>
            <a:srgbClr val="000000"/>
          </a:solidFill>
        </p:spPr>
        <p:txBody>
          <a:bodyPr wrap="square" lIns="0" tIns="0" rIns="0" bIns="0" rtlCol="0"/>
          <a:lstStyle/>
          <a:p>
            <a:endParaRPr/>
          </a:p>
        </p:txBody>
      </p:sp>
      <p:sp>
        <p:nvSpPr>
          <p:cNvPr id="10" name="object 10"/>
          <p:cNvSpPr/>
          <p:nvPr/>
        </p:nvSpPr>
        <p:spPr>
          <a:xfrm>
            <a:off x="2996183" y="2175001"/>
            <a:ext cx="1677035" cy="497840"/>
          </a:xfrm>
          <a:custGeom>
            <a:avLst/>
            <a:gdLst/>
            <a:ahLst/>
            <a:cxnLst/>
            <a:rect l="l" t="t" r="r" b="b"/>
            <a:pathLst>
              <a:path w="1677035" h="497839">
                <a:moveTo>
                  <a:pt x="78486" y="395350"/>
                </a:moveTo>
                <a:lnTo>
                  <a:pt x="73660" y="395350"/>
                </a:lnTo>
                <a:lnTo>
                  <a:pt x="70612" y="398399"/>
                </a:lnTo>
                <a:lnTo>
                  <a:pt x="0" y="470915"/>
                </a:lnTo>
                <a:lnTo>
                  <a:pt x="97917" y="496824"/>
                </a:lnTo>
                <a:lnTo>
                  <a:pt x="101981" y="497839"/>
                </a:lnTo>
                <a:lnTo>
                  <a:pt x="106172" y="495426"/>
                </a:lnTo>
                <a:lnTo>
                  <a:pt x="107188" y="491363"/>
                </a:lnTo>
                <a:lnTo>
                  <a:pt x="108331" y="487299"/>
                </a:lnTo>
                <a:lnTo>
                  <a:pt x="105791" y="483108"/>
                </a:lnTo>
                <a:lnTo>
                  <a:pt x="101727" y="482092"/>
                </a:lnTo>
                <a:lnTo>
                  <a:pt x="72044" y="474218"/>
                </a:lnTo>
                <a:lnTo>
                  <a:pt x="16510" y="474218"/>
                </a:lnTo>
                <a:lnTo>
                  <a:pt x="12446" y="459486"/>
                </a:lnTo>
                <a:lnTo>
                  <a:pt x="39690" y="451946"/>
                </a:lnTo>
                <a:lnTo>
                  <a:pt x="81534" y="409067"/>
                </a:lnTo>
                <a:lnTo>
                  <a:pt x="84455" y="406019"/>
                </a:lnTo>
                <a:lnTo>
                  <a:pt x="84455" y="401193"/>
                </a:lnTo>
                <a:lnTo>
                  <a:pt x="81407" y="398272"/>
                </a:lnTo>
                <a:lnTo>
                  <a:pt x="78486" y="395350"/>
                </a:lnTo>
                <a:close/>
              </a:path>
              <a:path w="1677035" h="497839">
                <a:moveTo>
                  <a:pt x="39690" y="451946"/>
                </a:moveTo>
                <a:lnTo>
                  <a:pt x="12446" y="459486"/>
                </a:lnTo>
                <a:lnTo>
                  <a:pt x="16510" y="474218"/>
                </a:lnTo>
                <a:lnTo>
                  <a:pt x="23852" y="472186"/>
                </a:lnTo>
                <a:lnTo>
                  <a:pt x="19939" y="472186"/>
                </a:lnTo>
                <a:lnTo>
                  <a:pt x="16510" y="459486"/>
                </a:lnTo>
                <a:lnTo>
                  <a:pt x="32332" y="459486"/>
                </a:lnTo>
                <a:lnTo>
                  <a:pt x="39690" y="451946"/>
                </a:lnTo>
                <a:close/>
              </a:path>
              <a:path w="1677035" h="497839">
                <a:moveTo>
                  <a:pt x="43690" y="466696"/>
                </a:moveTo>
                <a:lnTo>
                  <a:pt x="16510" y="474218"/>
                </a:lnTo>
                <a:lnTo>
                  <a:pt x="72044" y="474218"/>
                </a:lnTo>
                <a:lnTo>
                  <a:pt x="43690" y="466696"/>
                </a:lnTo>
                <a:close/>
              </a:path>
              <a:path w="1677035" h="497839">
                <a:moveTo>
                  <a:pt x="16510" y="459486"/>
                </a:moveTo>
                <a:lnTo>
                  <a:pt x="19939" y="472186"/>
                </a:lnTo>
                <a:lnTo>
                  <a:pt x="29078" y="462820"/>
                </a:lnTo>
                <a:lnTo>
                  <a:pt x="16510" y="459486"/>
                </a:lnTo>
                <a:close/>
              </a:path>
              <a:path w="1677035" h="497839">
                <a:moveTo>
                  <a:pt x="29078" y="462820"/>
                </a:moveTo>
                <a:lnTo>
                  <a:pt x="19939" y="472186"/>
                </a:lnTo>
                <a:lnTo>
                  <a:pt x="23852" y="472186"/>
                </a:lnTo>
                <a:lnTo>
                  <a:pt x="43690" y="466696"/>
                </a:lnTo>
                <a:lnTo>
                  <a:pt x="29078" y="462820"/>
                </a:lnTo>
                <a:close/>
              </a:path>
              <a:path w="1677035" h="497839">
                <a:moveTo>
                  <a:pt x="1672717" y="0"/>
                </a:moveTo>
                <a:lnTo>
                  <a:pt x="39690" y="451946"/>
                </a:lnTo>
                <a:lnTo>
                  <a:pt x="29078" y="462820"/>
                </a:lnTo>
                <a:lnTo>
                  <a:pt x="43690" y="466696"/>
                </a:lnTo>
                <a:lnTo>
                  <a:pt x="1676908" y="14732"/>
                </a:lnTo>
                <a:lnTo>
                  <a:pt x="1672717" y="0"/>
                </a:lnTo>
                <a:close/>
              </a:path>
              <a:path w="1677035" h="497839">
                <a:moveTo>
                  <a:pt x="32332" y="459486"/>
                </a:moveTo>
                <a:lnTo>
                  <a:pt x="16510" y="459486"/>
                </a:lnTo>
                <a:lnTo>
                  <a:pt x="29078" y="462820"/>
                </a:lnTo>
                <a:lnTo>
                  <a:pt x="32332" y="459486"/>
                </a:lnTo>
                <a:close/>
              </a:path>
            </a:pathLst>
          </a:custGeom>
          <a:solidFill>
            <a:srgbClr val="000000"/>
          </a:solidFill>
        </p:spPr>
        <p:txBody>
          <a:bodyPr wrap="square" lIns="0" tIns="0" rIns="0" bIns="0" rtlCol="0"/>
          <a:lstStyle/>
          <a:p>
            <a:endParaRPr/>
          </a:p>
        </p:txBody>
      </p:sp>
      <p:sp>
        <p:nvSpPr>
          <p:cNvPr id="11" name="object 11"/>
          <p:cNvSpPr/>
          <p:nvPr/>
        </p:nvSpPr>
        <p:spPr>
          <a:xfrm>
            <a:off x="3203448" y="2910839"/>
            <a:ext cx="1467485" cy="123825"/>
          </a:xfrm>
          <a:custGeom>
            <a:avLst/>
            <a:gdLst/>
            <a:ahLst/>
            <a:cxnLst/>
            <a:rect l="l" t="t" r="r" b="b"/>
            <a:pathLst>
              <a:path w="1467485" h="123825">
                <a:moveTo>
                  <a:pt x="88518" y="17018"/>
                </a:moveTo>
                <a:lnTo>
                  <a:pt x="85089" y="19304"/>
                </a:lnTo>
                <a:lnTo>
                  <a:pt x="0" y="74295"/>
                </a:lnTo>
                <a:lnTo>
                  <a:pt x="89662" y="121285"/>
                </a:lnTo>
                <a:lnTo>
                  <a:pt x="93344" y="123317"/>
                </a:lnTo>
                <a:lnTo>
                  <a:pt x="98043" y="121793"/>
                </a:lnTo>
                <a:lnTo>
                  <a:pt x="99949" y="118110"/>
                </a:lnTo>
                <a:lnTo>
                  <a:pt x="101853" y="114300"/>
                </a:lnTo>
                <a:lnTo>
                  <a:pt x="100456" y="109727"/>
                </a:lnTo>
                <a:lnTo>
                  <a:pt x="46235" y="81280"/>
                </a:lnTo>
                <a:lnTo>
                  <a:pt x="15366" y="81280"/>
                </a:lnTo>
                <a:lnTo>
                  <a:pt x="14731" y="66039"/>
                </a:lnTo>
                <a:lnTo>
                  <a:pt x="42799" y="64763"/>
                </a:lnTo>
                <a:lnTo>
                  <a:pt x="96900" y="29845"/>
                </a:lnTo>
                <a:lnTo>
                  <a:pt x="97916" y="25146"/>
                </a:lnTo>
                <a:lnTo>
                  <a:pt x="93344" y="18034"/>
                </a:lnTo>
                <a:lnTo>
                  <a:pt x="88518" y="17018"/>
                </a:lnTo>
                <a:close/>
              </a:path>
              <a:path w="1467485" h="123825">
                <a:moveTo>
                  <a:pt x="42799" y="64763"/>
                </a:moveTo>
                <a:lnTo>
                  <a:pt x="14731" y="66039"/>
                </a:lnTo>
                <a:lnTo>
                  <a:pt x="15366" y="81280"/>
                </a:lnTo>
                <a:lnTo>
                  <a:pt x="43287" y="80010"/>
                </a:lnTo>
                <a:lnTo>
                  <a:pt x="19176" y="80010"/>
                </a:lnTo>
                <a:lnTo>
                  <a:pt x="18668" y="66801"/>
                </a:lnTo>
                <a:lnTo>
                  <a:pt x="39641" y="66801"/>
                </a:lnTo>
                <a:lnTo>
                  <a:pt x="42799" y="64763"/>
                </a:lnTo>
                <a:close/>
              </a:path>
              <a:path w="1467485" h="123825">
                <a:moveTo>
                  <a:pt x="43775" y="79987"/>
                </a:moveTo>
                <a:lnTo>
                  <a:pt x="15366" y="81280"/>
                </a:lnTo>
                <a:lnTo>
                  <a:pt x="46235" y="81280"/>
                </a:lnTo>
                <a:lnTo>
                  <a:pt x="43775" y="79987"/>
                </a:lnTo>
                <a:close/>
              </a:path>
              <a:path w="1467485" h="123825">
                <a:moveTo>
                  <a:pt x="18668" y="66801"/>
                </a:moveTo>
                <a:lnTo>
                  <a:pt x="19176" y="80010"/>
                </a:lnTo>
                <a:lnTo>
                  <a:pt x="30231" y="72874"/>
                </a:lnTo>
                <a:lnTo>
                  <a:pt x="18668" y="66801"/>
                </a:lnTo>
                <a:close/>
              </a:path>
              <a:path w="1467485" h="123825">
                <a:moveTo>
                  <a:pt x="30231" y="72874"/>
                </a:moveTo>
                <a:lnTo>
                  <a:pt x="19176" y="80010"/>
                </a:lnTo>
                <a:lnTo>
                  <a:pt x="43287" y="80010"/>
                </a:lnTo>
                <a:lnTo>
                  <a:pt x="43775" y="79987"/>
                </a:lnTo>
                <a:lnTo>
                  <a:pt x="30231" y="72874"/>
                </a:lnTo>
                <a:close/>
              </a:path>
              <a:path w="1467485" h="123825">
                <a:moveTo>
                  <a:pt x="1466468" y="0"/>
                </a:moveTo>
                <a:lnTo>
                  <a:pt x="42799" y="64763"/>
                </a:lnTo>
                <a:lnTo>
                  <a:pt x="30231" y="72874"/>
                </a:lnTo>
                <a:lnTo>
                  <a:pt x="43775" y="79987"/>
                </a:lnTo>
                <a:lnTo>
                  <a:pt x="1467230" y="15239"/>
                </a:lnTo>
                <a:lnTo>
                  <a:pt x="1466468" y="0"/>
                </a:lnTo>
                <a:close/>
              </a:path>
              <a:path w="1467485" h="123825">
                <a:moveTo>
                  <a:pt x="39641" y="66801"/>
                </a:moveTo>
                <a:lnTo>
                  <a:pt x="18668" y="66801"/>
                </a:lnTo>
                <a:lnTo>
                  <a:pt x="30231" y="72874"/>
                </a:lnTo>
                <a:lnTo>
                  <a:pt x="39641" y="66801"/>
                </a:lnTo>
                <a:close/>
              </a:path>
            </a:pathLst>
          </a:custGeom>
          <a:solidFill>
            <a:srgbClr val="000000"/>
          </a:solid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36053" y="253976"/>
            <a:ext cx="350909" cy="3386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0632" y="0"/>
            <a:ext cx="1636521" cy="9782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25823" y="0"/>
            <a:ext cx="2893822" cy="978280"/>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623566" y="88849"/>
            <a:ext cx="3901440" cy="574675"/>
          </a:xfrm>
          <a:prstGeom prst="rect">
            <a:avLst/>
          </a:prstGeom>
        </p:spPr>
        <p:txBody>
          <a:bodyPr vert="horz" wrap="square" lIns="0" tIns="12700" rIns="0" bIns="0" rtlCol="0">
            <a:spAutoFit/>
          </a:bodyPr>
          <a:lstStyle/>
          <a:p>
            <a:pPr marL="12700">
              <a:lnSpc>
                <a:spcPct val="100000"/>
              </a:lnSpc>
              <a:spcBef>
                <a:spcPts val="100"/>
              </a:spcBef>
            </a:pPr>
            <a:r>
              <a:rPr dirty="0"/>
              <a:t>A Corti szerv</a:t>
            </a:r>
            <a:r>
              <a:rPr spc="-280" dirty="0"/>
              <a:t> </a:t>
            </a:r>
            <a:r>
              <a:rPr dirty="0"/>
              <a:t>sejtjei</a:t>
            </a:r>
          </a:p>
        </p:txBody>
      </p:sp>
      <p:sp>
        <p:nvSpPr>
          <p:cNvPr id="6" name="object 6"/>
          <p:cNvSpPr/>
          <p:nvPr/>
        </p:nvSpPr>
        <p:spPr>
          <a:xfrm>
            <a:off x="763674" y="1053083"/>
            <a:ext cx="7551269" cy="4608576"/>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807200" y="1381505"/>
            <a:ext cx="107759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reticular</a:t>
            </a:r>
            <a:r>
              <a:rPr sz="1200" b="1" spc="-45" dirty="0">
                <a:latin typeface="Times New Roman"/>
                <a:cs typeface="Times New Roman"/>
              </a:rPr>
              <a:t> </a:t>
            </a:r>
            <a:r>
              <a:rPr sz="1200" b="1" spc="-5" dirty="0">
                <a:latin typeface="Times New Roman"/>
                <a:cs typeface="Times New Roman"/>
              </a:rPr>
              <a:t>lamina</a:t>
            </a:r>
            <a:endParaRPr sz="1200">
              <a:latin typeface="Times New Roman"/>
              <a:cs typeface="Times New Roman"/>
            </a:endParaRPr>
          </a:p>
        </p:txBody>
      </p:sp>
      <p:sp>
        <p:nvSpPr>
          <p:cNvPr id="8" name="object 8"/>
          <p:cNvSpPr txBox="1"/>
          <p:nvPr/>
        </p:nvSpPr>
        <p:spPr>
          <a:xfrm>
            <a:off x="7433818" y="1729232"/>
            <a:ext cx="75882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imes New Roman"/>
                <a:cs typeface="Times New Roman"/>
              </a:rPr>
              <a:t>outer</a:t>
            </a:r>
            <a:r>
              <a:rPr sz="1200" spc="-75" dirty="0">
                <a:latin typeface="Times New Roman"/>
                <a:cs typeface="Times New Roman"/>
              </a:rPr>
              <a:t> </a:t>
            </a:r>
            <a:r>
              <a:rPr sz="1200" dirty="0">
                <a:latin typeface="Times New Roman"/>
                <a:cs typeface="Times New Roman"/>
              </a:rPr>
              <a:t>tunnel</a:t>
            </a:r>
            <a:endParaRPr sz="1200">
              <a:latin typeface="Times New Roman"/>
              <a:cs typeface="Times New Roman"/>
            </a:endParaRPr>
          </a:p>
        </p:txBody>
      </p:sp>
      <p:sp>
        <p:nvSpPr>
          <p:cNvPr id="9" name="object 9"/>
          <p:cNvSpPr txBox="1"/>
          <p:nvPr/>
        </p:nvSpPr>
        <p:spPr>
          <a:xfrm>
            <a:off x="73253" y="1397634"/>
            <a:ext cx="1941195" cy="480059"/>
          </a:xfrm>
          <a:prstGeom prst="rect">
            <a:avLst/>
          </a:prstGeom>
        </p:spPr>
        <p:txBody>
          <a:bodyPr vert="horz" wrap="square" lIns="0" tIns="12700" rIns="0" bIns="0" rtlCol="0">
            <a:spAutoFit/>
          </a:bodyPr>
          <a:lstStyle/>
          <a:p>
            <a:pPr marL="12700" marR="5080" indent="1006475">
              <a:lnSpc>
                <a:spcPct val="124200"/>
              </a:lnSpc>
              <a:spcBef>
                <a:spcPts val="100"/>
              </a:spcBef>
            </a:pPr>
            <a:r>
              <a:rPr sz="1200" b="1" spc="-5" dirty="0">
                <a:latin typeface="Times New Roman"/>
                <a:cs typeface="Times New Roman"/>
              </a:rPr>
              <a:t>inner </a:t>
            </a:r>
            <a:r>
              <a:rPr sz="1200" b="1" dirty="0">
                <a:latin typeface="Times New Roman"/>
                <a:cs typeface="Times New Roman"/>
              </a:rPr>
              <a:t>hair</a:t>
            </a:r>
            <a:r>
              <a:rPr sz="1200" b="1" spc="-110" dirty="0">
                <a:latin typeface="Times New Roman"/>
                <a:cs typeface="Times New Roman"/>
              </a:rPr>
              <a:t> </a:t>
            </a:r>
            <a:r>
              <a:rPr sz="1200" b="1" spc="-5" dirty="0">
                <a:latin typeface="Times New Roman"/>
                <a:cs typeface="Times New Roman"/>
              </a:rPr>
              <a:t>cell  inner phalangeal</a:t>
            </a:r>
            <a:r>
              <a:rPr sz="1200" b="1" spc="-40" dirty="0">
                <a:latin typeface="Times New Roman"/>
                <a:cs typeface="Times New Roman"/>
              </a:rPr>
              <a:t> </a:t>
            </a:r>
            <a:r>
              <a:rPr sz="1200" b="1" spc="-5" dirty="0">
                <a:latin typeface="Times New Roman"/>
                <a:cs typeface="Times New Roman"/>
              </a:rPr>
              <a:t>cells</a:t>
            </a:r>
            <a:endParaRPr sz="1200">
              <a:latin typeface="Times New Roman"/>
              <a:cs typeface="Times New Roman"/>
            </a:endParaRPr>
          </a:p>
        </p:txBody>
      </p:sp>
      <p:sp>
        <p:nvSpPr>
          <p:cNvPr id="10" name="object 10"/>
          <p:cNvSpPr txBox="1"/>
          <p:nvPr/>
        </p:nvSpPr>
        <p:spPr>
          <a:xfrm>
            <a:off x="3232530" y="1884679"/>
            <a:ext cx="823594"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inner</a:t>
            </a:r>
            <a:r>
              <a:rPr sz="1200" b="1" spc="-70" dirty="0">
                <a:latin typeface="Times New Roman"/>
                <a:cs typeface="Times New Roman"/>
              </a:rPr>
              <a:t> </a:t>
            </a:r>
            <a:r>
              <a:rPr sz="1200" b="1" spc="-5" dirty="0">
                <a:latin typeface="Times New Roman"/>
                <a:cs typeface="Times New Roman"/>
              </a:rPr>
              <a:t>tunnel</a:t>
            </a:r>
            <a:endParaRPr sz="1200">
              <a:latin typeface="Times New Roman"/>
              <a:cs typeface="Times New Roman"/>
            </a:endParaRPr>
          </a:p>
        </p:txBody>
      </p:sp>
      <p:sp>
        <p:nvSpPr>
          <p:cNvPr id="11" name="object 11"/>
          <p:cNvSpPr txBox="1"/>
          <p:nvPr/>
        </p:nvSpPr>
        <p:spPr>
          <a:xfrm>
            <a:off x="7563104" y="2089530"/>
            <a:ext cx="1435735" cy="115633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outer phalangeal</a:t>
            </a:r>
            <a:r>
              <a:rPr sz="1200" b="1" spc="-45" dirty="0">
                <a:latin typeface="Times New Roman"/>
                <a:cs typeface="Times New Roman"/>
              </a:rPr>
              <a:t> </a:t>
            </a:r>
            <a:r>
              <a:rPr sz="1200" b="1" spc="-5" dirty="0">
                <a:latin typeface="Times New Roman"/>
                <a:cs typeface="Times New Roman"/>
              </a:rPr>
              <a:t>cells</a:t>
            </a:r>
            <a:endParaRPr sz="1200">
              <a:latin typeface="Times New Roman"/>
              <a:cs typeface="Times New Roman"/>
            </a:endParaRPr>
          </a:p>
          <a:p>
            <a:pPr marL="793750" marR="354965">
              <a:lnSpc>
                <a:spcPct val="242200"/>
              </a:lnSpc>
              <a:spcBef>
                <a:spcPts val="489"/>
              </a:spcBef>
            </a:pPr>
            <a:r>
              <a:rPr sz="1200" spc="-5" dirty="0">
                <a:latin typeface="Times New Roman"/>
                <a:cs typeface="Times New Roman"/>
              </a:rPr>
              <a:t>ce</a:t>
            </a:r>
            <a:r>
              <a:rPr sz="1200" dirty="0">
                <a:latin typeface="Times New Roman"/>
                <a:cs typeface="Times New Roman"/>
              </a:rPr>
              <a:t>ll</a:t>
            </a:r>
            <a:r>
              <a:rPr sz="1200" spc="-5" dirty="0">
                <a:latin typeface="Times New Roman"/>
                <a:cs typeface="Times New Roman"/>
              </a:rPr>
              <a:t>s  ce</a:t>
            </a:r>
            <a:r>
              <a:rPr sz="1200" dirty="0">
                <a:latin typeface="Times New Roman"/>
                <a:cs typeface="Times New Roman"/>
              </a:rPr>
              <a:t>ll</a:t>
            </a:r>
            <a:r>
              <a:rPr sz="1200" spc="-5" dirty="0">
                <a:latin typeface="Times New Roman"/>
                <a:cs typeface="Times New Roman"/>
              </a:rPr>
              <a:t>s</a:t>
            </a:r>
            <a:endParaRPr sz="1200">
              <a:latin typeface="Times New Roman"/>
              <a:cs typeface="Times New Roman"/>
            </a:endParaRPr>
          </a:p>
        </p:txBody>
      </p:sp>
      <p:sp>
        <p:nvSpPr>
          <p:cNvPr id="12" name="object 12"/>
          <p:cNvSpPr txBox="1"/>
          <p:nvPr/>
        </p:nvSpPr>
        <p:spPr>
          <a:xfrm>
            <a:off x="3056889" y="865378"/>
            <a:ext cx="3493770" cy="568960"/>
          </a:xfrm>
          <a:prstGeom prst="rect">
            <a:avLst/>
          </a:prstGeom>
        </p:spPr>
        <p:txBody>
          <a:bodyPr vert="horz" wrap="square" lIns="0" tIns="12700" rIns="0" bIns="0" rtlCol="0">
            <a:spAutoFit/>
          </a:bodyPr>
          <a:lstStyle/>
          <a:p>
            <a:pPr marL="1306830">
              <a:lnSpc>
                <a:spcPts val="1330"/>
              </a:lnSpc>
              <a:spcBef>
                <a:spcPts val="100"/>
              </a:spcBef>
            </a:pPr>
            <a:r>
              <a:rPr sz="1200" b="1" spc="-5" dirty="0">
                <a:latin typeface="Times New Roman"/>
                <a:cs typeface="Times New Roman"/>
              </a:rPr>
              <a:t>tectorial</a:t>
            </a:r>
            <a:r>
              <a:rPr sz="1200" b="1" spc="30" dirty="0">
                <a:latin typeface="Times New Roman"/>
                <a:cs typeface="Times New Roman"/>
              </a:rPr>
              <a:t> </a:t>
            </a:r>
            <a:r>
              <a:rPr sz="1200" b="1" spc="-10" dirty="0">
                <a:latin typeface="Times New Roman"/>
                <a:cs typeface="Times New Roman"/>
              </a:rPr>
              <a:t>membrane</a:t>
            </a:r>
            <a:endParaRPr sz="1200">
              <a:latin typeface="Times New Roman"/>
              <a:cs typeface="Times New Roman"/>
            </a:endParaRPr>
          </a:p>
          <a:p>
            <a:pPr marL="12700">
              <a:lnSpc>
                <a:spcPts val="1330"/>
              </a:lnSpc>
            </a:pPr>
            <a:r>
              <a:rPr sz="1200" dirty="0">
                <a:latin typeface="Times New Roman"/>
                <a:cs typeface="Times New Roman"/>
              </a:rPr>
              <a:t>middle tunnel</a:t>
            </a:r>
            <a:endParaRPr sz="1200">
              <a:latin typeface="Times New Roman"/>
              <a:cs typeface="Times New Roman"/>
            </a:endParaRPr>
          </a:p>
          <a:p>
            <a:pPr marL="2572385">
              <a:lnSpc>
                <a:spcPct val="100000"/>
              </a:lnSpc>
              <a:spcBef>
                <a:spcPts val="170"/>
              </a:spcBef>
            </a:pPr>
            <a:r>
              <a:rPr sz="1200" b="1" spc="-5" dirty="0">
                <a:latin typeface="Times New Roman"/>
                <a:cs typeface="Times New Roman"/>
              </a:rPr>
              <a:t>outer </a:t>
            </a:r>
            <a:r>
              <a:rPr sz="1200" b="1" dirty="0">
                <a:latin typeface="Times New Roman"/>
                <a:cs typeface="Times New Roman"/>
              </a:rPr>
              <a:t>hair</a:t>
            </a:r>
            <a:r>
              <a:rPr sz="1200" b="1" spc="-100" dirty="0">
                <a:latin typeface="Times New Roman"/>
                <a:cs typeface="Times New Roman"/>
              </a:rPr>
              <a:t> </a:t>
            </a:r>
            <a:r>
              <a:rPr sz="1200" b="1" spc="-5" dirty="0">
                <a:latin typeface="Times New Roman"/>
                <a:cs typeface="Times New Roman"/>
              </a:rPr>
              <a:t>cell</a:t>
            </a:r>
            <a:endParaRPr sz="1200">
              <a:latin typeface="Times New Roman"/>
              <a:cs typeface="Times New Roman"/>
            </a:endParaRPr>
          </a:p>
        </p:txBody>
      </p:sp>
      <p:sp>
        <p:nvSpPr>
          <p:cNvPr id="13" name="object 13"/>
          <p:cNvSpPr txBox="1"/>
          <p:nvPr/>
        </p:nvSpPr>
        <p:spPr>
          <a:xfrm>
            <a:off x="5040248" y="4394657"/>
            <a:ext cx="1078865" cy="20891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outer </a:t>
            </a:r>
            <a:r>
              <a:rPr sz="1200" b="1" dirty="0">
                <a:latin typeface="Times New Roman"/>
                <a:cs typeface="Times New Roman"/>
              </a:rPr>
              <a:t>pillar</a:t>
            </a:r>
            <a:r>
              <a:rPr sz="1200" b="1" spc="-90" dirty="0">
                <a:latin typeface="Times New Roman"/>
                <a:cs typeface="Times New Roman"/>
              </a:rPr>
              <a:t> </a:t>
            </a:r>
            <a:r>
              <a:rPr sz="1200" b="1" spc="-5" dirty="0">
                <a:latin typeface="Times New Roman"/>
                <a:cs typeface="Times New Roman"/>
              </a:rPr>
              <a:t>cells</a:t>
            </a:r>
            <a:endParaRPr sz="1200">
              <a:latin typeface="Times New Roman"/>
              <a:cs typeface="Times New Roman"/>
            </a:endParaRPr>
          </a:p>
        </p:txBody>
      </p:sp>
      <p:sp>
        <p:nvSpPr>
          <p:cNvPr id="14" name="object 14"/>
          <p:cNvSpPr txBox="1"/>
          <p:nvPr/>
        </p:nvSpPr>
        <p:spPr>
          <a:xfrm>
            <a:off x="2231517" y="4466590"/>
            <a:ext cx="107886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inner </a:t>
            </a:r>
            <a:r>
              <a:rPr sz="1200" b="1" dirty="0">
                <a:latin typeface="Times New Roman"/>
                <a:cs typeface="Times New Roman"/>
              </a:rPr>
              <a:t>pillar</a:t>
            </a:r>
            <a:r>
              <a:rPr sz="1200" b="1" spc="-95" dirty="0">
                <a:latin typeface="Times New Roman"/>
                <a:cs typeface="Times New Roman"/>
              </a:rPr>
              <a:t> </a:t>
            </a:r>
            <a:r>
              <a:rPr sz="1200" b="1" spc="-5" dirty="0">
                <a:latin typeface="Times New Roman"/>
                <a:cs typeface="Times New Roman"/>
              </a:rPr>
              <a:t>cells</a:t>
            </a:r>
            <a:endParaRPr sz="1200">
              <a:latin typeface="Times New Roman"/>
              <a:cs typeface="Times New Roman"/>
            </a:endParaRPr>
          </a:p>
        </p:txBody>
      </p:sp>
      <p:sp>
        <p:nvSpPr>
          <p:cNvPr id="15" name="object 15"/>
          <p:cNvSpPr/>
          <p:nvPr/>
        </p:nvSpPr>
        <p:spPr>
          <a:xfrm>
            <a:off x="2484120" y="5590032"/>
            <a:ext cx="1367155" cy="287020"/>
          </a:xfrm>
          <a:custGeom>
            <a:avLst/>
            <a:gdLst/>
            <a:ahLst/>
            <a:cxnLst/>
            <a:rect l="l" t="t" r="r" b="b"/>
            <a:pathLst>
              <a:path w="1367154" h="287020">
                <a:moveTo>
                  <a:pt x="1367028" y="0"/>
                </a:moveTo>
                <a:lnTo>
                  <a:pt x="0" y="0"/>
                </a:lnTo>
                <a:lnTo>
                  <a:pt x="0" y="286512"/>
                </a:lnTo>
                <a:lnTo>
                  <a:pt x="1367028" y="286512"/>
                </a:lnTo>
                <a:lnTo>
                  <a:pt x="1367028" y="0"/>
                </a:lnTo>
                <a:close/>
              </a:path>
            </a:pathLst>
          </a:custGeom>
          <a:solidFill>
            <a:srgbClr val="F8FCFC"/>
          </a:solidFill>
        </p:spPr>
        <p:txBody>
          <a:bodyPr wrap="square" lIns="0" tIns="0" rIns="0" bIns="0" rtlCol="0"/>
          <a:lstStyle/>
          <a:p>
            <a:endParaRPr/>
          </a:p>
        </p:txBody>
      </p:sp>
      <p:sp>
        <p:nvSpPr>
          <p:cNvPr id="16" name="object 16"/>
          <p:cNvSpPr/>
          <p:nvPr/>
        </p:nvSpPr>
        <p:spPr>
          <a:xfrm>
            <a:off x="5940552" y="5590032"/>
            <a:ext cx="1369060" cy="287020"/>
          </a:xfrm>
          <a:custGeom>
            <a:avLst/>
            <a:gdLst/>
            <a:ahLst/>
            <a:cxnLst/>
            <a:rect l="l" t="t" r="r" b="b"/>
            <a:pathLst>
              <a:path w="1369059" h="287020">
                <a:moveTo>
                  <a:pt x="1368552" y="0"/>
                </a:moveTo>
                <a:lnTo>
                  <a:pt x="0" y="0"/>
                </a:lnTo>
                <a:lnTo>
                  <a:pt x="0" y="286512"/>
                </a:lnTo>
                <a:lnTo>
                  <a:pt x="1368552" y="286512"/>
                </a:lnTo>
                <a:lnTo>
                  <a:pt x="1368552" y="0"/>
                </a:lnTo>
                <a:close/>
              </a:path>
            </a:pathLst>
          </a:custGeom>
          <a:solidFill>
            <a:srgbClr val="F8FCFC"/>
          </a:solidFill>
        </p:spPr>
        <p:txBody>
          <a:bodyPr wrap="square" lIns="0" tIns="0" rIns="0" bIns="0" rtlCol="0"/>
          <a:lstStyle/>
          <a:p>
            <a:endParaRPr/>
          </a:p>
        </p:txBody>
      </p:sp>
      <p:sp>
        <p:nvSpPr>
          <p:cNvPr id="17" name="object 17"/>
          <p:cNvSpPr txBox="1"/>
          <p:nvPr/>
        </p:nvSpPr>
        <p:spPr>
          <a:xfrm>
            <a:off x="329590" y="5534355"/>
            <a:ext cx="8447405" cy="1099820"/>
          </a:xfrm>
          <a:prstGeom prst="rect">
            <a:avLst/>
          </a:prstGeom>
        </p:spPr>
        <p:txBody>
          <a:bodyPr vert="horz" wrap="square" lIns="0" tIns="12700" rIns="0" bIns="0" rtlCol="0">
            <a:spAutoFit/>
          </a:bodyPr>
          <a:lstStyle/>
          <a:p>
            <a:pPr marL="2245995">
              <a:lnSpc>
                <a:spcPct val="100000"/>
              </a:lnSpc>
              <a:spcBef>
                <a:spcPts val="100"/>
              </a:spcBef>
              <a:tabLst>
                <a:tab pos="5702935" algn="l"/>
              </a:tabLst>
            </a:pPr>
            <a:r>
              <a:rPr sz="1200" b="1" dirty="0">
                <a:latin typeface="Times New Roman"/>
                <a:cs typeface="Times New Roman"/>
              </a:rPr>
              <a:t>basilar</a:t>
            </a:r>
            <a:r>
              <a:rPr sz="1200" b="1" spc="-20" dirty="0">
                <a:latin typeface="Times New Roman"/>
                <a:cs typeface="Times New Roman"/>
              </a:rPr>
              <a:t> </a:t>
            </a:r>
            <a:r>
              <a:rPr sz="1200" b="1" spc="-5" dirty="0">
                <a:latin typeface="Times New Roman"/>
                <a:cs typeface="Times New Roman"/>
              </a:rPr>
              <a:t>membrane	basilar</a:t>
            </a:r>
            <a:r>
              <a:rPr sz="1200" b="1" spc="-35" dirty="0">
                <a:latin typeface="Times New Roman"/>
                <a:cs typeface="Times New Roman"/>
              </a:rPr>
              <a:t> </a:t>
            </a:r>
            <a:r>
              <a:rPr sz="1200" b="1" spc="-10" dirty="0">
                <a:latin typeface="Times New Roman"/>
                <a:cs typeface="Times New Roman"/>
              </a:rPr>
              <a:t>membrane</a:t>
            </a:r>
            <a:endParaRPr sz="1200">
              <a:latin typeface="Times New Roman"/>
              <a:cs typeface="Times New Roman"/>
            </a:endParaRPr>
          </a:p>
          <a:p>
            <a:pPr marL="2245995">
              <a:lnSpc>
                <a:spcPct val="100000"/>
              </a:lnSpc>
              <a:tabLst>
                <a:tab pos="5702935" algn="l"/>
              </a:tabLst>
            </a:pPr>
            <a:r>
              <a:rPr sz="1200" dirty="0">
                <a:latin typeface="Times New Roman"/>
                <a:cs typeface="Times New Roman"/>
              </a:rPr>
              <a:t>zona</a:t>
            </a:r>
            <a:r>
              <a:rPr sz="1200" spc="15" dirty="0">
                <a:latin typeface="Times New Roman"/>
                <a:cs typeface="Times New Roman"/>
              </a:rPr>
              <a:t> </a:t>
            </a:r>
            <a:r>
              <a:rPr sz="1200" spc="-5" dirty="0">
                <a:latin typeface="Times New Roman"/>
                <a:cs typeface="Times New Roman"/>
              </a:rPr>
              <a:t>arcuata	</a:t>
            </a:r>
            <a:r>
              <a:rPr sz="1200" dirty="0">
                <a:latin typeface="Times New Roman"/>
                <a:cs typeface="Times New Roman"/>
              </a:rPr>
              <a:t>zona </a:t>
            </a:r>
            <a:r>
              <a:rPr sz="1200" spc="-5" dirty="0">
                <a:latin typeface="Times New Roman"/>
                <a:cs typeface="Times New Roman"/>
              </a:rPr>
              <a:t>pectinata</a:t>
            </a:r>
            <a:r>
              <a:rPr sz="1200" spc="30" dirty="0">
                <a:latin typeface="Times New Roman"/>
                <a:cs typeface="Times New Roman"/>
              </a:rPr>
              <a:t> </a:t>
            </a:r>
            <a:r>
              <a:rPr sz="1200" b="1" spc="-5" dirty="0">
                <a:latin typeface="Times New Roman"/>
                <a:cs typeface="Times New Roman"/>
              </a:rPr>
              <a:t>(HALLÓHÚROK)</a:t>
            </a:r>
            <a:endParaRPr sz="1200">
              <a:latin typeface="Times New Roman"/>
              <a:cs typeface="Times New Roman"/>
            </a:endParaRPr>
          </a:p>
          <a:p>
            <a:pPr>
              <a:lnSpc>
                <a:spcPct val="100000"/>
              </a:lnSpc>
              <a:spcBef>
                <a:spcPts val="10"/>
              </a:spcBef>
            </a:pPr>
            <a:endParaRPr sz="1500">
              <a:latin typeface="Times New Roman"/>
              <a:cs typeface="Times New Roman"/>
            </a:endParaRPr>
          </a:p>
          <a:p>
            <a:pPr marL="12700" marR="5080">
              <a:lnSpc>
                <a:spcPct val="100000"/>
              </a:lnSpc>
            </a:pPr>
            <a:r>
              <a:rPr sz="1600" b="1" spc="-10" dirty="0">
                <a:solidFill>
                  <a:srgbClr val="333399"/>
                </a:solidFill>
                <a:latin typeface="Times New Roman"/>
                <a:cs typeface="Times New Roman"/>
              </a:rPr>
              <a:t>Membrana </a:t>
            </a:r>
            <a:r>
              <a:rPr sz="1600" b="1" dirty="0">
                <a:solidFill>
                  <a:srgbClr val="333399"/>
                </a:solidFill>
                <a:latin typeface="Times New Roman"/>
                <a:cs typeface="Times New Roman"/>
              </a:rPr>
              <a:t>basilaris</a:t>
            </a:r>
            <a:r>
              <a:rPr sz="1600" dirty="0">
                <a:solidFill>
                  <a:srgbClr val="333399"/>
                </a:solidFill>
                <a:latin typeface="Times New Roman"/>
                <a:cs typeface="Times New Roman"/>
              </a:rPr>
              <a:t>: </a:t>
            </a:r>
            <a:r>
              <a:rPr sz="1600" spc="-10" dirty="0">
                <a:solidFill>
                  <a:srgbClr val="333399"/>
                </a:solidFill>
                <a:latin typeface="Times New Roman"/>
                <a:cs typeface="Times New Roman"/>
              </a:rPr>
              <a:t>perylimpha sejtek </a:t>
            </a:r>
            <a:r>
              <a:rPr sz="1600" spc="-5" dirty="0">
                <a:solidFill>
                  <a:srgbClr val="333399"/>
                </a:solidFill>
                <a:latin typeface="Times New Roman"/>
                <a:cs typeface="Times New Roman"/>
              </a:rPr>
              <a:t>által </a:t>
            </a:r>
            <a:r>
              <a:rPr sz="1600" spc="-10" dirty="0">
                <a:solidFill>
                  <a:srgbClr val="333399"/>
                </a:solidFill>
                <a:latin typeface="Times New Roman"/>
                <a:cs typeface="Times New Roman"/>
              </a:rPr>
              <a:t>termelt </a:t>
            </a:r>
            <a:r>
              <a:rPr sz="1600" spc="-5" dirty="0">
                <a:solidFill>
                  <a:srgbClr val="333399"/>
                </a:solidFill>
                <a:latin typeface="Times New Roman"/>
                <a:cs typeface="Times New Roman"/>
              </a:rPr>
              <a:t>kötőszövetes hártya </a:t>
            </a:r>
            <a:r>
              <a:rPr sz="1600" spc="-10" dirty="0">
                <a:solidFill>
                  <a:srgbClr val="333399"/>
                </a:solidFill>
                <a:latin typeface="Times New Roman"/>
                <a:cs typeface="Times New Roman"/>
              </a:rPr>
              <a:t>(amorf </a:t>
            </a:r>
            <a:r>
              <a:rPr sz="1600" spc="-5" dirty="0">
                <a:solidFill>
                  <a:srgbClr val="333399"/>
                </a:solidFill>
                <a:latin typeface="Times New Roman"/>
                <a:cs typeface="Times New Roman"/>
              </a:rPr>
              <a:t>alapállomány és </a:t>
            </a:r>
            <a:r>
              <a:rPr sz="1600" spc="10" dirty="0">
                <a:solidFill>
                  <a:srgbClr val="333399"/>
                </a:solidFill>
                <a:latin typeface="Times New Roman"/>
                <a:cs typeface="Times New Roman"/>
              </a:rPr>
              <a:t>8-10  </a:t>
            </a:r>
            <a:r>
              <a:rPr sz="1600" spc="-5" dirty="0">
                <a:solidFill>
                  <a:srgbClr val="333399"/>
                </a:solidFill>
                <a:latin typeface="Times New Roman"/>
                <a:cs typeface="Times New Roman"/>
              </a:rPr>
              <a:t>nm vastag filamentumok) és a </a:t>
            </a:r>
            <a:r>
              <a:rPr sz="1600" spc="-10" dirty="0">
                <a:solidFill>
                  <a:srgbClr val="333399"/>
                </a:solidFill>
                <a:latin typeface="Times New Roman"/>
                <a:cs typeface="Times New Roman"/>
              </a:rPr>
              <a:t>hámsejtek membrana</a:t>
            </a:r>
            <a:r>
              <a:rPr sz="1600" spc="229" dirty="0">
                <a:solidFill>
                  <a:srgbClr val="333399"/>
                </a:solidFill>
                <a:latin typeface="Times New Roman"/>
                <a:cs typeface="Times New Roman"/>
              </a:rPr>
              <a:t> </a:t>
            </a:r>
            <a:r>
              <a:rPr sz="1600" spc="-5" dirty="0">
                <a:solidFill>
                  <a:srgbClr val="333399"/>
                </a:solidFill>
                <a:latin typeface="Times New Roman"/>
                <a:cs typeface="Times New Roman"/>
              </a:rPr>
              <a:t>basalisa</a:t>
            </a:r>
            <a:endParaRPr sz="1600">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369" y="242442"/>
            <a:ext cx="6286500" cy="574040"/>
          </a:xfrm>
          <a:prstGeom prst="rect">
            <a:avLst/>
          </a:prstGeom>
        </p:spPr>
        <p:txBody>
          <a:bodyPr vert="horz" wrap="square" lIns="0" tIns="12700" rIns="0" bIns="0" rtlCol="0">
            <a:spAutoFit/>
          </a:bodyPr>
          <a:lstStyle/>
          <a:p>
            <a:pPr marL="12700">
              <a:lnSpc>
                <a:spcPct val="100000"/>
              </a:lnSpc>
              <a:spcBef>
                <a:spcPts val="100"/>
              </a:spcBef>
            </a:pPr>
            <a:r>
              <a:rPr spc="-5" dirty="0"/>
              <a:t>A </a:t>
            </a:r>
            <a:r>
              <a:rPr dirty="0"/>
              <a:t>Corti-szerv (organum</a:t>
            </a:r>
            <a:r>
              <a:rPr spc="-285" dirty="0"/>
              <a:t> </a:t>
            </a:r>
            <a:r>
              <a:rPr dirty="0"/>
              <a:t>spirale)</a:t>
            </a:r>
          </a:p>
        </p:txBody>
      </p:sp>
      <p:sp>
        <p:nvSpPr>
          <p:cNvPr id="3" name="object 3"/>
          <p:cNvSpPr/>
          <p:nvPr/>
        </p:nvSpPr>
        <p:spPr>
          <a:xfrm>
            <a:off x="841247" y="2752342"/>
            <a:ext cx="7172325" cy="40005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588253" y="6048247"/>
            <a:ext cx="18110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membrana</a:t>
            </a:r>
            <a:r>
              <a:rPr sz="1800" spc="-45" dirty="0">
                <a:latin typeface="Times New Roman"/>
                <a:cs typeface="Times New Roman"/>
              </a:rPr>
              <a:t> </a:t>
            </a:r>
            <a:r>
              <a:rPr sz="1800" dirty="0">
                <a:latin typeface="Times New Roman"/>
                <a:cs typeface="Times New Roman"/>
              </a:rPr>
              <a:t>basilaris</a:t>
            </a:r>
            <a:endParaRPr sz="1800">
              <a:latin typeface="Times New Roman"/>
              <a:cs typeface="Times New Roman"/>
            </a:endParaRPr>
          </a:p>
        </p:txBody>
      </p:sp>
      <p:sp>
        <p:nvSpPr>
          <p:cNvPr id="5" name="object 5"/>
          <p:cNvSpPr/>
          <p:nvPr/>
        </p:nvSpPr>
        <p:spPr>
          <a:xfrm>
            <a:off x="5576315" y="5228844"/>
            <a:ext cx="440690" cy="795655"/>
          </a:xfrm>
          <a:custGeom>
            <a:avLst/>
            <a:gdLst/>
            <a:ahLst/>
            <a:cxnLst/>
            <a:rect l="l" t="t" r="r" b="b"/>
            <a:pathLst>
              <a:path w="440689" h="795654">
                <a:moveTo>
                  <a:pt x="15053" y="22077"/>
                </a:moveTo>
                <a:lnTo>
                  <a:pt x="14688" y="34750"/>
                </a:lnTo>
                <a:lnTo>
                  <a:pt x="429260" y="795197"/>
                </a:lnTo>
                <a:lnTo>
                  <a:pt x="440436" y="789127"/>
                </a:lnTo>
                <a:lnTo>
                  <a:pt x="25828" y="28589"/>
                </a:lnTo>
                <a:lnTo>
                  <a:pt x="15053" y="22077"/>
                </a:lnTo>
                <a:close/>
              </a:path>
              <a:path w="440689" h="795654">
                <a:moveTo>
                  <a:pt x="3048" y="0"/>
                </a:moveTo>
                <a:lnTo>
                  <a:pt x="126" y="99059"/>
                </a:lnTo>
                <a:lnTo>
                  <a:pt x="0" y="102488"/>
                </a:lnTo>
                <a:lnTo>
                  <a:pt x="2794" y="105409"/>
                </a:lnTo>
                <a:lnTo>
                  <a:pt x="9779" y="105663"/>
                </a:lnTo>
                <a:lnTo>
                  <a:pt x="12700" y="102869"/>
                </a:lnTo>
                <a:lnTo>
                  <a:pt x="12837" y="99059"/>
                </a:lnTo>
                <a:lnTo>
                  <a:pt x="14688" y="34750"/>
                </a:lnTo>
                <a:lnTo>
                  <a:pt x="3429" y="14096"/>
                </a:lnTo>
                <a:lnTo>
                  <a:pt x="14605" y="8000"/>
                </a:lnTo>
                <a:lnTo>
                  <a:pt x="16310" y="8000"/>
                </a:lnTo>
                <a:lnTo>
                  <a:pt x="3048" y="0"/>
                </a:lnTo>
                <a:close/>
              </a:path>
              <a:path w="440689" h="795654">
                <a:moveTo>
                  <a:pt x="16310" y="8000"/>
                </a:moveTo>
                <a:lnTo>
                  <a:pt x="14605" y="8000"/>
                </a:lnTo>
                <a:lnTo>
                  <a:pt x="25828" y="28589"/>
                </a:lnTo>
                <a:lnTo>
                  <a:pt x="81280" y="62102"/>
                </a:lnTo>
                <a:lnTo>
                  <a:pt x="84328" y="63880"/>
                </a:lnTo>
                <a:lnTo>
                  <a:pt x="88137" y="62991"/>
                </a:lnTo>
                <a:lnTo>
                  <a:pt x="90043" y="59943"/>
                </a:lnTo>
                <a:lnTo>
                  <a:pt x="91821" y="56895"/>
                </a:lnTo>
                <a:lnTo>
                  <a:pt x="90805" y="53085"/>
                </a:lnTo>
                <a:lnTo>
                  <a:pt x="87884" y="51180"/>
                </a:lnTo>
                <a:lnTo>
                  <a:pt x="16310" y="8000"/>
                </a:lnTo>
                <a:close/>
              </a:path>
              <a:path w="440689" h="795654">
                <a:moveTo>
                  <a:pt x="14605" y="8000"/>
                </a:moveTo>
                <a:lnTo>
                  <a:pt x="3429" y="14096"/>
                </a:lnTo>
                <a:lnTo>
                  <a:pt x="14688" y="34750"/>
                </a:lnTo>
                <a:lnTo>
                  <a:pt x="15053" y="22077"/>
                </a:lnTo>
                <a:lnTo>
                  <a:pt x="5842" y="16509"/>
                </a:lnTo>
                <a:lnTo>
                  <a:pt x="15367" y="11175"/>
                </a:lnTo>
                <a:lnTo>
                  <a:pt x="16335" y="11175"/>
                </a:lnTo>
                <a:lnTo>
                  <a:pt x="14605" y="8000"/>
                </a:lnTo>
                <a:close/>
              </a:path>
              <a:path w="440689" h="795654">
                <a:moveTo>
                  <a:pt x="16335" y="11175"/>
                </a:moveTo>
                <a:lnTo>
                  <a:pt x="15367" y="11175"/>
                </a:lnTo>
                <a:lnTo>
                  <a:pt x="15053" y="22077"/>
                </a:lnTo>
                <a:lnTo>
                  <a:pt x="25828" y="28589"/>
                </a:lnTo>
                <a:lnTo>
                  <a:pt x="16335" y="11175"/>
                </a:lnTo>
                <a:close/>
              </a:path>
              <a:path w="440689" h="795654">
                <a:moveTo>
                  <a:pt x="15367" y="11175"/>
                </a:moveTo>
                <a:lnTo>
                  <a:pt x="5842" y="16509"/>
                </a:lnTo>
                <a:lnTo>
                  <a:pt x="15053" y="22077"/>
                </a:lnTo>
                <a:lnTo>
                  <a:pt x="15367" y="11175"/>
                </a:lnTo>
                <a:close/>
              </a:path>
            </a:pathLst>
          </a:custGeom>
          <a:solidFill>
            <a:srgbClr val="000000"/>
          </a:solidFill>
        </p:spPr>
        <p:txBody>
          <a:bodyPr wrap="square" lIns="0" tIns="0" rIns="0" bIns="0" rtlCol="0"/>
          <a:lstStyle/>
          <a:p>
            <a:endParaRPr/>
          </a:p>
        </p:txBody>
      </p:sp>
      <p:sp>
        <p:nvSpPr>
          <p:cNvPr id="6" name="object 6"/>
          <p:cNvSpPr txBox="1"/>
          <p:nvPr/>
        </p:nvSpPr>
        <p:spPr>
          <a:xfrm>
            <a:off x="220167" y="933703"/>
            <a:ext cx="8595360" cy="1597025"/>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333399"/>
                </a:solidFill>
                <a:latin typeface="Times New Roman"/>
                <a:cs typeface="Times New Roman"/>
              </a:rPr>
              <a:t>Pillérsejtekből, </a:t>
            </a:r>
            <a:r>
              <a:rPr sz="1800" dirty="0">
                <a:solidFill>
                  <a:srgbClr val="333399"/>
                </a:solidFill>
                <a:latin typeface="Times New Roman"/>
                <a:cs typeface="Times New Roman"/>
              </a:rPr>
              <a:t>phalanxsejtekből, támasztósejtekből és </a:t>
            </a:r>
            <a:r>
              <a:rPr sz="1800" spc="-5" dirty="0">
                <a:solidFill>
                  <a:srgbClr val="333399"/>
                </a:solidFill>
                <a:latin typeface="Times New Roman"/>
                <a:cs typeface="Times New Roman"/>
              </a:rPr>
              <a:t>szőrsejtekből </a:t>
            </a:r>
            <a:r>
              <a:rPr sz="1800" dirty="0">
                <a:solidFill>
                  <a:srgbClr val="333399"/>
                </a:solidFill>
                <a:latin typeface="Times New Roman"/>
                <a:cs typeface="Times New Roman"/>
              </a:rPr>
              <a:t>épül fel. A </a:t>
            </a:r>
            <a:r>
              <a:rPr sz="1800" spc="-5" dirty="0">
                <a:solidFill>
                  <a:srgbClr val="333399"/>
                </a:solidFill>
                <a:latin typeface="Times New Roman"/>
                <a:cs typeface="Times New Roman"/>
              </a:rPr>
              <a:t>szőrsejtek </a:t>
            </a:r>
            <a:r>
              <a:rPr sz="1800" dirty="0">
                <a:solidFill>
                  <a:srgbClr val="333399"/>
                </a:solidFill>
                <a:latin typeface="Times New Roman"/>
                <a:cs typeface="Times New Roman"/>
              </a:rPr>
              <a:t>a  hallóideg (n. cochlearis, n. </a:t>
            </a:r>
            <a:r>
              <a:rPr sz="1800" spc="-5" dirty="0">
                <a:solidFill>
                  <a:srgbClr val="333399"/>
                </a:solidFill>
                <a:latin typeface="Times New Roman"/>
                <a:cs typeface="Times New Roman"/>
              </a:rPr>
              <a:t>VIII) </a:t>
            </a:r>
            <a:r>
              <a:rPr sz="1800" dirty="0">
                <a:solidFill>
                  <a:srgbClr val="333399"/>
                </a:solidFill>
                <a:latin typeface="Times New Roman"/>
                <a:cs typeface="Times New Roman"/>
              </a:rPr>
              <a:t>végződéseivel </a:t>
            </a:r>
            <a:r>
              <a:rPr sz="1800" spc="-5" dirty="0">
                <a:solidFill>
                  <a:srgbClr val="333399"/>
                </a:solidFill>
                <a:latin typeface="Times New Roman"/>
                <a:cs typeface="Times New Roman"/>
              </a:rPr>
              <a:t>szinaptizálnak. </a:t>
            </a:r>
            <a:r>
              <a:rPr sz="1800" dirty="0">
                <a:solidFill>
                  <a:srgbClr val="333399"/>
                </a:solidFill>
                <a:latin typeface="Times New Roman"/>
                <a:cs typeface="Times New Roman"/>
              </a:rPr>
              <a:t>A </a:t>
            </a:r>
            <a:r>
              <a:rPr sz="1800" spc="-5" dirty="0">
                <a:solidFill>
                  <a:srgbClr val="333399"/>
                </a:solidFill>
                <a:latin typeface="Times New Roman"/>
                <a:cs typeface="Times New Roman"/>
              </a:rPr>
              <a:t>szőrsejtek </a:t>
            </a:r>
            <a:r>
              <a:rPr sz="1800" dirty="0">
                <a:solidFill>
                  <a:srgbClr val="333399"/>
                </a:solidFill>
                <a:latin typeface="Times New Roman"/>
                <a:cs typeface="Times New Roman"/>
              </a:rPr>
              <a:t>apikális </a:t>
            </a:r>
            <a:r>
              <a:rPr sz="1800" spc="-5" dirty="0">
                <a:solidFill>
                  <a:srgbClr val="333399"/>
                </a:solidFill>
                <a:latin typeface="Times New Roman"/>
                <a:cs typeface="Times New Roman"/>
              </a:rPr>
              <a:t>felszínén  </a:t>
            </a:r>
            <a:r>
              <a:rPr sz="1800" dirty="0">
                <a:solidFill>
                  <a:srgbClr val="333399"/>
                </a:solidFill>
                <a:latin typeface="Times New Roman"/>
                <a:cs typeface="Times New Roman"/>
              </a:rPr>
              <a:t>található </a:t>
            </a:r>
            <a:r>
              <a:rPr sz="1800" spc="-5" dirty="0">
                <a:solidFill>
                  <a:srgbClr val="333399"/>
                </a:solidFill>
                <a:latin typeface="Times New Roman"/>
                <a:cs typeface="Times New Roman"/>
              </a:rPr>
              <a:t>stereociliumok </a:t>
            </a:r>
            <a:r>
              <a:rPr sz="1800" dirty="0">
                <a:solidFill>
                  <a:srgbClr val="333399"/>
                </a:solidFill>
                <a:latin typeface="Times New Roman"/>
                <a:cs typeface="Times New Roman"/>
              </a:rPr>
              <a:t>az endolympha elmozdulására reagálnak, a </a:t>
            </a:r>
            <a:r>
              <a:rPr sz="1800" spc="-5" dirty="0">
                <a:solidFill>
                  <a:srgbClr val="333399"/>
                </a:solidFill>
                <a:latin typeface="Times New Roman"/>
                <a:cs typeface="Times New Roman"/>
              </a:rPr>
              <a:t>szőrsejt  </a:t>
            </a:r>
            <a:r>
              <a:rPr sz="1800" dirty="0">
                <a:solidFill>
                  <a:srgbClr val="333399"/>
                </a:solidFill>
                <a:latin typeface="Times New Roman"/>
                <a:cs typeface="Times New Roman"/>
              </a:rPr>
              <a:t>hiperpolarizálódik/depolarizálódik az elmozdulás irányától</a:t>
            </a:r>
            <a:r>
              <a:rPr sz="1800" spc="-100" dirty="0">
                <a:solidFill>
                  <a:srgbClr val="333399"/>
                </a:solidFill>
                <a:latin typeface="Times New Roman"/>
                <a:cs typeface="Times New Roman"/>
              </a:rPr>
              <a:t> </a:t>
            </a:r>
            <a:r>
              <a:rPr sz="1800" dirty="0">
                <a:solidFill>
                  <a:srgbClr val="333399"/>
                </a:solidFill>
                <a:latin typeface="Times New Roman"/>
                <a:cs typeface="Times New Roman"/>
              </a:rPr>
              <a:t>függően.</a:t>
            </a:r>
            <a:endParaRPr sz="1800">
              <a:latin typeface="Times New Roman"/>
              <a:cs typeface="Times New Roman"/>
            </a:endParaRPr>
          </a:p>
          <a:p>
            <a:pPr marL="5164455">
              <a:lnSpc>
                <a:spcPct val="100000"/>
              </a:lnSpc>
              <a:spcBef>
                <a:spcPts val="1575"/>
              </a:spcBef>
            </a:pPr>
            <a:r>
              <a:rPr sz="1800" dirty="0">
                <a:latin typeface="Times New Roman"/>
                <a:cs typeface="Times New Roman"/>
              </a:rPr>
              <a:t>külső</a:t>
            </a:r>
            <a:r>
              <a:rPr sz="1800" spc="-20" dirty="0">
                <a:latin typeface="Times New Roman"/>
                <a:cs typeface="Times New Roman"/>
              </a:rPr>
              <a:t> </a:t>
            </a:r>
            <a:r>
              <a:rPr sz="1800" spc="-5" dirty="0">
                <a:latin typeface="Times New Roman"/>
                <a:cs typeface="Times New Roman"/>
              </a:rPr>
              <a:t>szőrsejtek</a:t>
            </a:r>
            <a:endParaRPr sz="1800">
              <a:latin typeface="Times New Roman"/>
              <a:cs typeface="Times New Roman"/>
            </a:endParaRPr>
          </a:p>
        </p:txBody>
      </p:sp>
      <p:sp>
        <p:nvSpPr>
          <p:cNvPr id="7" name="object 7"/>
          <p:cNvSpPr txBox="1"/>
          <p:nvPr/>
        </p:nvSpPr>
        <p:spPr>
          <a:xfrm>
            <a:off x="1987423" y="2734436"/>
            <a:ext cx="12630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belső</a:t>
            </a:r>
            <a:r>
              <a:rPr sz="1800" spc="-85" dirty="0">
                <a:latin typeface="Times New Roman"/>
                <a:cs typeface="Times New Roman"/>
              </a:rPr>
              <a:t> </a:t>
            </a:r>
            <a:r>
              <a:rPr sz="1800" spc="-5" dirty="0">
                <a:latin typeface="Times New Roman"/>
                <a:cs typeface="Times New Roman"/>
              </a:rPr>
              <a:t>szőrsejt</a:t>
            </a:r>
            <a:endParaRPr sz="1800">
              <a:latin typeface="Times New Roman"/>
              <a:cs typeface="Times New Roman"/>
            </a:endParaRPr>
          </a:p>
        </p:txBody>
      </p:sp>
      <p:sp>
        <p:nvSpPr>
          <p:cNvPr id="8" name="object 8"/>
          <p:cNvSpPr/>
          <p:nvPr/>
        </p:nvSpPr>
        <p:spPr>
          <a:xfrm>
            <a:off x="4427220" y="3002152"/>
            <a:ext cx="1949450" cy="1722755"/>
          </a:xfrm>
          <a:custGeom>
            <a:avLst/>
            <a:gdLst/>
            <a:ahLst/>
            <a:cxnLst/>
            <a:rect l="l" t="t" r="r" b="b"/>
            <a:pathLst>
              <a:path w="1949450" h="1722754">
                <a:moveTo>
                  <a:pt x="35813" y="1623187"/>
                </a:moveTo>
                <a:lnTo>
                  <a:pt x="32130" y="1624965"/>
                </a:lnTo>
                <a:lnTo>
                  <a:pt x="31114" y="1628267"/>
                </a:lnTo>
                <a:lnTo>
                  <a:pt x="0" y="1722374"/>
                </a:lnTo>
                <a:lnTo>
                  <a:pt x="18015" y="1718818"/>
                </a:lnTo>
                <a:lnTo>
                  <a:pt x="13588" y="1718818"/>
                </a:lnTo>
                <a:lnTo>
                  <a:pt x="5206" y="1709293"/>
                </a:lnTo>
                <a:lnTo>
                  <a:pt x="22886" y="1693677"/>
                </a:lnTo>
                <a:lnTo>
                  <a:pt x="43179" y="1632331"/>
                </a:lnTo>
                <a:lnTo>
                  <a:pt x="44195" y="1628902"/>
                </a:lnTo>
                <a:lnTo>
                  <a:pt x="42417" y="1625346"/>
                </a:lnTo>
                <a:lnTo>
                  <a:pt x="39115" y="1624203"/>
                </a:lnTo>
                <a:lnTo>
                  <a:pt x="35813" y="1623187"/>
                </a:lnTo>
                <a:close/>
              </a:path>
              <a:path w="1949450" h="1722754">
                <a:moveTo>
                  <a:pt x="22886" y="1693677"/>
                </a:moveTo>
                <a:lnTo>
                  <a:pt x="5206" y="1709293"/>
                </a:lnTo>
                <a:lnTo>
                  <a:pt x="13588" y="1718818"/>
                </a:lnTo>
                <a:lnTo>
                  <a:pt x="16752" y="1716024"/>
                </a:lnTo>
                <a:lnTo>
                  <a:pt x="15493" y="1716024"/>
                </a:lnTo>
                <a:lnTo>
                  <a:pt x="8127" y="1707769"/>
                </a:lnTo>
                <a:lnTo>
                  <a:pt x="18926" y="1705647"/>
                </a:lnTo>
                <a:lnTo>
                  <a:pt x="22886" y="1693677"/>
                </a:lnTo>
                <a:close/>
              </a:path>
              <a:path w="1949450" h="1722754">
                <a:moveTo>
                  <a:pt x="98170" y="1689989"/>
                </a:moveTo>
                <a:lnTo>
                  <a:pt x="94741" y="1690751"/>
                </a:lnTo>
                <a:lnTo>
                  <a:pt x="31239" y="1703228"/>
                </a:lnTo>
                <a:lnTo>
                  <a:pt x="13588" y="1718818"/>
                </a:lnTo>
                <a:lnTo>
                  <a:pt x="18015" y="1718818"/>
                </a:lnTo>
                <a:lnTo>
                  <a:pt x="97154" y="1703197"/>
                </a:lnTo>
                <a:lnTo>
                  <a:pt x="100583" y="1702435"/>
                </a:lnTo>
                <a:lnTo>
                  <a:pt x="102869" y="1699133"/>
                </a:lnTo>
                <a:lnTo>
                  <a:pt x="102234" y="1695704"/>
                </a:lnTo>
                <a:lnTo>
                  <a:pt x="101472" y="1692275"/>
                </a:lnTo>
                <a:lnTo>
                  <a:pt x="98170" y="1689989"/>
                </a:lnTo>
                <a:close/>
              </a:path>
              <a:path w="1949450" h="1722754">
                <a:moveTo>
                  <a:pt x="18926" y="1705647"/>
                </a:moveTo>
                <a:lnTo>
                  <a:pt x="8127" y="1707769"/>
                </a:lnTo>
                <a:lnTo>
                  <a:pt x="15493" y="1716024"/>
                </a:lnTo>
                <a:lnTo>
                  <a:pt x="18926" y="1705647"/>
                </a:lnTo>
                <a:close/>
              </a:path>
              <a:path w="1949450" h="1722754">
                <a:moveTo>
                  <a:pt x="31239" y="1703228"/>
                </a:moveTo>
                <a:lnTo>
                  <a:pt x="18926" y="1705647"/>
                </a:lnTo>
                <a:lnTo>
                  <a:pt x="15493" y="1716024"/>
                </a:lnTo>
                <a:lnTo>
                  <a:pt x="16752" y="1716024"/>
                </a:lnTo>
                <a:lnTo>
                  <a:pt x="31239" y="1703228"/>
                </a:lnTo>
                <a:close/>
              </a:path>
              <a:path w="1949450" h="1722754">
                <a:moveTo>
                  <a:pt x="1940432" y="0"/>
                </a:moveTo>
                <a:lnTo>
                  <a:pt x="22886" y="1693677"/>
                </a:lnTo>
                <a:lnTo>
                  <a:pt x="18926" y="1705647"/>
                </a:lnTo>
                <a:lnTo>
                  <a:pt x="31239" y="1703228"/>
                </a:lnTo>
                <a:lnTo>
                  <a:pt x="1948941" y="9398"/>
                </a:lnTo>
                <a:lnTo>
                  <a:pt x="1940432" y="0"/>
                </a:lnTo>
                <a:close/>
              </a:path>
            </a:pathLst>
          </a:custGeom>
          <a:solidFill>
            <a:srgbClr val="000000"/>
          </a:solidFill>
        </p:spPr>
        <p:txBody>
          <a:bodyPr wrap="square" lIns="0" tIns="0" rIns="0" bIns="0" rtlCol="0"/>
          <a:lstStyle/>
          <a:p>
            <a:endParaRPr/>
          </a:p>
        </p:txBody>
      </p:sp>
      <p:sp>
        <p:nvSpPr>
          <p:cNvPr id="9" name="object 9"/>
          <p:cNvSpPr/>
          <p:nvPr/>
        </p:nvSpPr>
        <p:spPr>
          <a:xfrm>
            <a:off x="4693920" y="2571369"/>
            <a:ext cx="1035050" cy="1209675"/>
          </a:xfrm>
          <a:custGeom>
            <a:avLst/>
            <a:gdLst/>
            <a:ahLst/>
            <a:cxnLst/>
            <a:rect l="l" t="t" r="r" b="b"/>
            <a:pathLst>
              <a:path w="1035050" h="1209675">
                <a:moveTo>
                  <a:pt x="21589" y="1105915"/>
                </a:moveTo>
                <a:lnTo>
                  <a:pt x="18287" y="1108201"/>
                </a:lnTo>
                <a:lnTo>
                  <a:pt x="17652" y="1111630"/>
                </a:lnTo>
                <a:lnTo>
                  <a:pt x="0" y="1209166"/>
                </a:lnTo>
                <a:lnTo>
                  <a:pt x="15664" y="1203705"/>
                </a:lnTo>
                <a:lnTo>
                  <a:pt x="12953" y="1203705"/>
                </a:lnTo>
                <a:lnTo>
                  <a:pt x="3301" y="1195450"/>
                </a:lnTo>
                <a:lnTo>
                  <a:pt x="18648" y="1177502"/>
                </a:lnTo>
                <a:lnTo>
                  <a:pt x="30099" y="1113916"/>
                </a:lnTo>
                <a:lnTo>
                  <a:pt x="30733" y="1110487"/>
                </a:lnTo>
                <a:lnTo>
                  <a:pt x="28447" y="1107058"/>
                </a:lnTo>
                <a:lnTo>
                  <a:pt x="25018" y="1106550"/>
                </a:lnTo>
                <a:lnTo>
                  <a:pt x="21589" y="1105915"/>
                </a:lnTo>
                <a:close/>
              </a:path>
              <a:path w="1035050" h="1209675">
                <a:moveTo>
                  <a:pt x="18648" y="1177502"/>
                </a:moveTo>
                <a:lnTo>
                  <a:pt x="3301" y="1195450"/>
                </a:lnTo>
                <a:lnTo>
                  <a:pt x="12953" y="1203705"/>
                </a:lnTo>
                <a:lnTo>
                  <a:pt x="15560" y="1200657"/>
                </a:lnTo>
                <a:lnTo>
                  <a:pt x="14477" y="1200657"/>
                </a:lnTo>
                <a:lnTo>
                  <a:pt x="6095" y="1193545"/>
                </a:lnTo>
                <a:lnTo>
                  <a:pt x="16406" y="1189947"/>
                </a:lnTo>
                <a:lnTo>
                  <a:pt x="18648" y="1177502"/>
                </a:lnTo>
                <a:close/>
              </a:path>
              <a:path w="1035050" h="1209675">
                <a:moveTo>
                  <a:pt x="92709" y="1163319"/>
                </a:moveTo>
                <a:lnTo>
                  <a:pt x="28251" y="1185814"/>
                </a:lnTo>
                <a:lnTo>
                  <a:pt x="12953" y="1203705"/>
                </a:lnTo>
                <a:lnTo>
                  <a:pt x="15664" y="1203705"/>
                </a:lnTo>
                <a:lnTo>
                  <a:pt x="96900" y="1175384"/>
                </a:lnTo>
                <a:lnTo>
                  <a:pt x="98678" y="1171701"/>
                </a:lnTo>
                <a:lnTo>
                  <a:pt x="97408" y="1168399"/>
                </a:lnTo>
                <a:lnTo>
                  <a:pt x="96265" y="1165097"/>
                </a:lnTo>
                <a:lnTo>
                  <a:pt x="92709" y="1163319"/>
                </a:lnTo>
                <a:close/>
              </a:path>
              <a:path w="1035050" h="1209675">
                <a:moveTo>
                  <a:pt x="16406" y="1189947"/>
                </a:moveTo>
                <a:lnTo>
                  <a:pt x="6095" y="1193545"/>
                </a:lnTo>
                <a:lnTo>
                  <a:pt x="14477" y="1200657"/>
                </a:lnTo>
                <a:lnTo>
                  <a:pt x="16406" y="1189947"/>
                </a:lnTo>
                <a:close/>
              </a:path>
              <a:path w="1035050" h="1209675">
                <a:moveTo>
                  <a:pt x="28251" y="1185814"/>
                </a:moveTo>
                <a:lnTo>
                  <a:pt x="16406" y="1189947"/>
                </a:lnTo>
                <a:lnTo>
                  <a:pt x="14477" y="1200657"/>
                </a:lnTo>
                <a:lnTo>
                  <a:pt x="15560" y="1200657"/>
                </a:lnTo>
                <a:lnTo>
                  <a:pt x="28251" y="1185814"/>
                </a:lnTo>
                <a:close/>
              </a:path>
              <a:path w="1035050" h="1209675">
                <a:moveTo>
                  <a:pt x="1025397" y="0"/>
                </a:moveTo>
                <a:lnTo>
                  <a:pt x="18648" y="1177502"/>
                </a:lnTo>
                <a:lnTo>
                  <a:pt x="16406" y="1189947"/>
                </a:lnTo>
                <a:lnTo>
                  <a:pt x="28251" y="1185814"/>
                </a:lnTo>
                <a:lnTo>
                  <a:pt x="1035050" y="8254"/>
                </a:lnTo>
                <a:lnTo>
                  <a:pt x="1025397" y="0"/>
                </a:lnTo>
                <a:close/>
              </a:path>
            </a:pathLst>
          </a:custGeom>
          <a:solidFill>
            <a:srgbClr val="000000"/>
          </a:solidFill>
        </p:spPr>
        <p:txBody>
          <a:bodyPr wrap="square" lIns="0" tIns="0" rIns="0" bIns="0" rtlCol="0"/>
          <a:lstStyle/>
          <a:p>
            <a:endParaRPr/>
          </a:p>
        </p:txBody>
      </p:sp>
      <p:sp>
        <p:nvSpPr>
          <p:cNvPr id="10" name="object 10"/>
          <p:cNvSpPr/>
          <p:nvPr/>
        </p:nvSpPr>
        <p:spPr>
          <a:xfrm>
            <a:off x="2550922" y="3054604"/>
            <a:ext cx="868680" cy="1021715"/>
          </a:xfrm>
          <a:custGeom>
            <a:avLst/>
            <a:gdLst/>
            <a:ahLst/>
            <a:cxnLst/>
            <a:rect l="l" t="t" r="r" b="b"/>
            <a:pathLst>
              <a:path w="868679" h="1021714">
                <a:moveTo>
                  <a:pt x="775842" y="975614"/>
                </a:moveTo>
                <a:lnTo>
                  <a:pt x="772287" y="977265"/>
                </a:lnTo>
                <a:lnTo>
                  <a:pt x="770001" y="983869"/>
                </a:lnTo>
                <a:lnTo>
                  <a:pt x="771651" y="987552"/>
                </a:lnTo>
                <a:lnTo>
                  <a:pt x="868426" y="1021715"/>
                </a:lnTo>
                <a:lnTo>
                  <a:pt x="867437" y="1016127"/>
                </a:lnTo>
                <a:lnTo>
                  <a:pt x="855472" y="1016127"/>
                </a:lnTo>
                <a:lnTo>
                  <a:pt x="840350" y="998309"/>
                </a:lnTo>
                <a:lnTo>
                  <a:pt x="775842" y="975614"/>
                </a:lnTo>
                <a:close/>
              </a:path>
              <a:path w="868679" h="1021714">
                <a:moveTo>
                  <a:pt x="840350" y="998309"/>
                </a:moveTo>
                <a:lnTo>
                  <a:pt x="855472" y="1016127"/>
                </a:lnTo>
                <a:lnTo>
                  <a:pt x="858940" y="1013206"/>
                </a:lnTo>
                <a:lnTo>
                  <a:pt x="854075" y="1013206"/>
                </a:lnTo>
                <a:lnTo>
                  <a:pt x="852159" y="1002467"/>
                </a:lnTo>
                <a:lnTo>
                  <a:pt x="840350" y="998309"/>
                </a:lnTo>
                <a:close/>
              </a:path>
              <a:path w="868679" h="1021714">
                <a:moveTo>
                  <a:pt x="847216" y="918337"/>
                </a:moveTo>
                <a:lnTo>
                  <a:pt x="840358" y="919607"/>
                </a:lnTo>
                <a:lnTo>
                  <a:pt x="837945" y="922909"/>
                </a:lnTo>
                <a:lnTo>
                  <a:pt x="838580" y="926338"/>
                </a:lnTo>
                <a:lnTo>
                  <a:pt x="849959" y="990130"/>
                </a:lnTo>
                <a:lnTo>
                  <a:pt x="865124" y="1007999"/>
                </a:lnTo>
                <a:lnTo>
                  <a:pt x="855472" y="1016127"/>
                </a:lnTo>
                <a:lnTo>
                  <a:pt x="867437" y="1016127"/>
                </a:lnTo>
                <a:lnTo>
                  <a:pt x="851153" y="924052"/>
                </a:lnTo>
                <a:lnTo>
                  <a:pt x="850518" y="920623"/>
                </a:lnTo>
                <a:lnTo>
                  <a:pt x="847216" y="918337"/>
                </a:lnTo>
                <a:close/>
              </a:path>
              <a:path w="868679" h="1021714">
                <a:moveTo>
                  <a:pt x="852159" y="1002467"/>
                </a:moveTo>
                <a:lnTo>
                  <a:pt x="854075" y="1013206"/>
                </a:lnTo>
                <a:lnTo>
                  <a:pt x="862456" y="1006094"/>
                </a:lnTo>
                <a:lnTo>
                  <a:pt x="852159" y="1002467"/>
                </a:lnTo>
                <a:close/>
              </a:path>
              <a:path w="868679" h="1021714">
                <a:moveTo>
                  <a:pt x="849959" y="990130"/>
                </a:moveTo>
                <a:lnTo>
                  <a:pt x="852159" y="1002467"/>
                </a:lnTo>
                <a:lnTo>
                  <a:pt x="862456" y="1006094"/>
                </a:lnTo>
                <a:lnTo>
                  <a:pt x="854075" y="1013206"/>
                </a:lnTo>
                <a:lnTo>
                  <a:pt x="858940" y="1013206"/>
                </a:lnTo>
                <a:lnTo>
                  <a:pt x="865124" y="1007999"/>
                </a:lnTo>
                <a:lnTo>
                  <a:pt x="849959" y="990130"/>
                </a:lnTo>
                <a:close/>
              </a:path>
              <a:path w="868679" h="1021714">
                <a:moveTo>
                  <a:pt x="9651" y="0"/>
                </a:moveTo>
                <a:lnTo>
                  <a:pt x="0" y="8128"/>
                </a:lnTo>
                <a:lnTo>
                  <a:pt x="840350" y="998309"/>
                </a:lnTo>
                <a:lnTo>
                  <a:pt x="852159" y="1002467"/>
                </a:lnTo>
                <a:lnTo>
                  <a:pt x="849959" y="990130"/>
                </a:lnTo>
                <a:lnTo>
                  <a:pt x="9651" y="0"/>
                </a:lnTo>
                <a:close/>
              </a:path>
            </a:pathLst>
          </a:custGeom>
          <a:solidFill>
            <a:srgbClr val="000000"/>
          </a:solidFill>
        </p:spPr>
        <p:txBody>
          <a:bodyPr wrap="square" lIns="0" tIns="0" rIns="0" bIns="0" rtlCol="0"/>
          <a:lstStyle/>
          <a:p>
            <a:endParaRPr/>
          </a:p>
        </p:txBody>
      </p:sp>
      <p:sp>
        <p:nvSpPr>
          <p:cNvPr id="11" name="object 11"/>
          <p:cNvSpPr/>
          <p:nvPr/>
        </p:nvSpPr>
        <p:spPr>
          <a:xfrm>
            <a:off x="6012179" y="3423411"/>
            <a:ext cx="1659255" cy="874394"/>
          </a:xfrm>
          <a:custGeom>
            <a:avLst/>
            <a:gdLst/>
            <a:ahLst/>
            <a:cxnLst/>
            <a:rect l="l" t="t" r="r" b="b"/>
            <a:pathLst>
              <a:path w="1659254" h="874395">
                <a:moveTo>
                  <a:pt x="58547" y="781431"/>
                </a:moveTo>
                <a:lnTo>
                  <a:pt x="54610" y="782319"/>
                </a:lnTo>
                <a:lnTo>
                  <a:pt x="52832" y="785368"/>
                </a:lnTo>
                <a:lnTo>
                  <a:pt x="0" y="869188"/>
                </a:lnTo>
                <a:lnTo>
                  <a:pt x="98933" y="873887"/>
                </a:lnTo>
                <a:lnTo>
                  <a:pt x="102489" y="874013"/>
                </a:lnTo>
                <a:lnTo>
                  <a:pt x="105410" y="871346"/>
                </a:lnTo>
                <a:lnTo>
                  <a:pt x="105573" y="869061"/>
                </a:lnTo>
                <a:lnTo>
                  <a:pt x="14097" y="869061"/>
                </a:lnTo>
                <a:lnTo>
                  <a:pt x="8128" y="857757"/>
                </a:lnTo>
                <a:lnTo>
                  <a:pt x="29050" y="846846"/>
                </a:lnTo>
                <a:lnTo>
                  <a:pt x="63500" y="792099"/>
                </a:lnTo>
                <a:lnTo>
                  <a:pt x="65405" y="789177"/>
                </a:lnTo>
                <a:lnTo>
                  <a:pt x="64516" y="785240"/>
                </a:lnTo>
                <a:lnTo>
                  <a:pt x="61595" y="783336"/>
                </a:lnTo>
                <a:lnTo>
                  <a:pt x="58547" y="781431"/>
                </a:lnTo>
                <a:close/>
              </a:path>
              <a:path w="1659254" h="874395">
                <a:moveTo>
                  <a:pt x="29050" y="846846"/>
                </a:moveTo>
                <a:lnTo>
                  <a:pt x="8128" y="857757"/>
                </a:lnTo>
                <a:lnTo>
                  <a:pt x="14097" y="869061"/>
                </a:lnTo>
                <a:lnTo>
                  <a:pt x="18479" y="866775"/>
                </a:lnTo>
                <a:lnTo>
                  <a:pt x="16510" y="866775"/>
                </a:lnTo>
                <a:lnTo>
                  <a:pt x="11430" y="856995"/>
                </a:lnTo>
                <a:lnTo>
                  <a:pt x="22663" y="856995"/>
                </a:lnTo>
                <a:lnTo>
                  <a:pt x="29050" y="846846"/>
                </a:lnTo>
                <a:close/>
              </a:path>
              <a:path w="1659254" h="874395">
                <a:moveTo>
                  <a:pt x="35071" y="858120"/>
                </a:moveTo>
                <a:lnTo>
                  <a:pt x="14097" y="869061"/>
                </a:lnTo>
                <a:lnTo>
                  <a:pt x="105573" y="869061"/>
                </a:lnTo>
                <a:lnTo>
                  <a:pt x="105664" y="867790"/>
                </a:lnTo>
                <a:lnTo>
                  <a:pt x="105791" y="864362"/>
                </a:lnTo>
                <a:lnTo>
                  <a:pt x="103124" y="861313"/>
                </a:lnTo>
                <a:lnTo>
                  <a:pt x="99568" y="861187"/>
                </a:lnTo>
                <a:lnTo>
                  <a:pt x="35071" y="858120"/>
                </a:lnTo>
                <a:close/>
              </a:path>
              <a:path w="1659254" h="874395">
                <a:moveTo>
                  <a:pt x="11430" y="856995"/>
                </a:moveTo>
                <a:lnTo>
                  <a:pt x="16510" y="866775"/>
                </a:lnTo>
                <a:lnTo>
                  <a:pt x="22337" y="857514"/>
                </a:lnTo>
                <a:lnTo>
                  <a:pt x="11430" y="856995"/>
                </a:lnTo>
                <a:close/>
              </a:path>
              <a:path w="1659254" h="874395">
                <a:moveTo>
                  <a:pt x="22337" y="857514"/>
                </a:moveTo>
                <a:lnTo>
                  <a:pt x="16510" y="866775"/>
                </a:lnTo>
                <a:lnTo>
                  <a:pt x="18479" y="866775"/>
                </a:lnTo>
                <a:lnTo>
                  <a:pt x="35071" y="858120"/>
                </a:lnTo>
                <a:lnTo>
                  <a:pt x="22337" y="857514"/>
                </a:lnTo>
                <a:close/>
              </a:path>
              <a:path w="1659254" h="874395">
                <a:moveTo>
                  <a:pt x="1652777" y="0"/>
                </a:moveTo>
                <a:lnTo>
                  <a:pt x="29050" y="846846"/>
                </a:lnTo>
                <a:lnTo>
                  <a:pt x="22337" y="857514"/>
                </a:lnTo>
                <a:lnTo>
                  <a:pt x="35071" y="858120"/>
                </a:lnTo>
                <a:lnTo>
                  <a:pt x="1658747" y="11175"/>
                </a:lnTo>
                <a:lnTo>
                  <a:pt x="1652777" y="0"/>
                </a:lnTo>
                <a:close/>
              </a:path>
              <a:path w="1659254" h="874395">
                <a:moveTo>
                  <a:pt x="22663" y="856995"/>
                </a:moveTo>
                <a:lnTo>
                  <a:pt x="11430" y="856995"/>
                </a:lnTo>
                <a:lnTo>
                  <a:pt x="22337" y="857514"/>
                </a:lnTo>
                <a:lnTo>
                  <a:pt x="22663" y="856995"/>
                </a:lnTo>
                <a:close/>
              </a:path>
            </a:pathLst>
          </a:custGeom>
          <a:solidFill>
            <a:srgbClr val="000000"/>
          </a:solidFill>
        </p:spPr>
        <p:txBody>
          <a:bodyPr wrap="square" lIns="0" tIns="0" rIns="0" bIns="0" rtlCol="0"/>
          <a:lstStyle/>
          <a:p>
            <a:endParaRPr/>
          </a:p>
        </p:txBody>
      </p:sp>
      <p:sp>
        <p:nvSpPr>
          <p:cNvPr id="12" name="object 12"/>
          <p:cNvSpPr txBox="1"/>
          <p:nvPr/>
        </p:nvSpPr>
        <p:spPr>
          <a:xfrm>
            <a:off x="6091554" y="2514158"/>
            <a:ext cx="2381885" cy="1087120"/>
          </a:xfrm>
          <a:prstGeom prst="rect">
            <a:avLst/>
          </a:prstGeom>
        </p:spPr>
        <p:txBody>
          <a:bodyPr vert="horz" wrap="square" lIns="0" tIns="161290" rIns="0" bIns="0" rtlCol="0">
            <a:spAutoFit/>
          </a:bodyPr>
          <a:lstStyle/>
          <a:p>
            <a:pPr marL="228600">
              <a:lnSpc>
                <a:spcPct val="100000"/>
              </a:lnSpc>
              <a:spcBef>
                <a:spcPts val="1270"/>
              </a:spcBef>
            </a:pPr>
            <a:r>
              <a:rPr sz="1800" dirty="0">
                <a:latin typeface="Times New Roman"/>
                <a:cs typeface="Times New Roman"/>
              </a:rPr>
              <a:t>pillérsejtek</a:t>
            </a:r>
            <a:endParaRPr sz="1800">
              <a:latin typeface="Times New Roman"/>
              <a:cs typeface="Times New Roman"/>
            </a:endParaRPr>
          </a:p>
          <a:p>
            <a:pPr marL="12700" marR="5080" indent="1007744">
              <a:lnSpc>
                <a:spcPct val="78800"/>
              </a:lnSpc>
              <a:spcBef>
                <a:spcPts val="1625"/>
              </a:spcBef>
            </a:pPr>
            <a:r>
              <a:rPr sz="1800" dirty="0">
                <a:latin typeface="Times New Roman"/>
                <a:cs typeface="Times New Roman"/>
              </a:rPr>
              <a:t>t</a:t>
            </a:r>
            <a:r>
              <a:rPr sz="1800" spc="5" dirty="0">
                <a:latin typeface="Times New Roman"/>
                <a:cs typeface="Times New Roman"/>
              </a:rPr>
              <a:t>á</a:t>
            </a:r>
            <a:r>
              <a:rPr sz="1800" spc="-10" dirty="0">
                <a:latin typeface="Times New Roman"/>
                <a:cs typeface="Times New Roman"/>
              </a:rPr>
              <a:t>m</a:t>
            </a:r>
            <a:r>
              <a:rPr sz="1800" dirty="0">
                <a:latin typeface="Times New Roman"/>
                <a:cs typeface="Times New Roman"/>
              </a:rPr>
              <a:t>asztóse</a:t>
            </a:r>
            <a:r>
              <a:rPr sz="1800" spc="5" dirty="0">
                <a:latin typeface="Times New Roman"/>
                <a:cs typeface="Times New Roman"/>
              </a:rPr>
              <a:t>j</a:t>
            </a:r>
            <a:r>
              <a:rPr sz="1800" dirty="0">
                <a:latin typeface="Times New Roman"/>
                <a:cs typeface="Times New Roman"/>
              </a:rPr>
              <a:t>t</a:t>
            </a:r>
            <a:r>
              <a:rPr sz="1800" spc="5" dirty="0">
                <a:latin typeface="Times New Roman"/>
                <a:cs typeface="Times New Roman"/>
              </a:rPr>
              <a:t>e</a:t>
            </a:r>
            <a:r>
              <a:rPr sz="1800" dirty="0">
                <a:latin typeface="Times New Roman"/>
                <a:cs typeface="Times New Roman"/>
              </a:rPr>
              <a:t>k  phalanxsejt</a:t>
            </a:r>
            <a:endParaRPr sz="1800">
              <a:latin typeface="Times New Roman"/>
              <a:cs typeface="Times New Roman"/>
            </a:endParaRPr>
          </a:p>
        </p:txBody>
      </p:sp>
      <p:sp>
        <p:nvSpPr>
          <p:cNvPr id="13" name="object 13"/>
          <p:cNvSpPr/>
          <p:nvPr/>
        </p:nvSpPr>
        <p:spPr>
          <a:xfrm>
            <a:off x="5050535" y="3640073"/>
            <a:ext cx="1325880" cy="869315"/>
          </a:xfrm>
          <a:custGeom>
            <a:avLst/>
            <a:gdLst/>
            <a:ahLst/>
            <a:cxnLst/>
            <a:rect l="l" t="t" r="r" b="b"/>
            <a:pathLst>
              <a:path w="1325879" h="869314">
                <a:moveTo>
                  <a:pt x="42925" y="795401"/>
                </a:moveTo>
                <a:lnTo>
                  <a:pt x="0" y="868933"/>
                </a:lnTo>
                <a:lnTo>
                  <a:pt x="84581" y="859155"/>
                </a:lnTo>
                <a:lnTo>
                  <a:pt x="71720" y="839469"/>
                </a:lnTo>
                <a:lnTo>
                  <a:pt x="56641" y="839469"/>
                </a:lnTo>
                <a:lnTo>
                  <a:pt x="49656" y="828928"/>
                </a:lnTo>
                <a:lnTo>
                  <a:pt x="60293" y="821982"/>
                </a:lnTo>
                <a:lnTo>
                  <a:pt x="42925" y="795401"/>
                </a:lnTo>
                <a:close/>
              </a:path>
              <a:path w="1325879" h="869314">
                <a:moveTo>
                  <a:pt x="60293" y="821982"/>
                </a:moveTo>
                <a:lnTo>
                  <a:pt x="49656" y="828928"/>
                </a:lnTo>
                <a:lnTo>
                  <a:pt x="56641" y="839469"/>
                </a:lnTo>
                <a:lnTo>
                  <a:pt x="67210" y="832568"/>
                </a:lnTo>
                <a:lnTo>
                  <a:pt x="60293" y="821982"/>
                </a:lnTo>
                <a:close/>
              </a:path>
              <a:path w="1325879" h="869314">
                <a:moveTo>
                  <a:pt x="67210" y="832568"/>
                </a:moveTo>
                <a:lnTo>
                  <a:pt x="56641" y="839469"/>
                </a:lnTo>
                <a:lnTo>
                  <a:pt x="71720" y="839469"/>
                </a:lnTo>
                <a:lnTo>
                  <a:pt x="67210" y="832568"/>
                </a:lnTo>
                <a:close/>
              </a:path>
              <a:path w="1325879" h="869314">
                <a:moveTo>
                  <a:pt x="1318894" y="0"/>
                </a:moveTo>
                <a:lnTo>
                  <a:pt x="60293" y="821982"/>
                </a:lnTo>
                <a:lnTo>
                  <a:pt x="67210" y="832568"/>
                </a:lnTo>
                <a:lnTo>
                  <a:pt x="1325879" y="10668"/>
                </a:lnTo>
                <a:lnTo>
                  <a:pt x="1318894" y="0"/>
                </a:lnTo>
                <a:close/>
              </a:path>
            </a:pathLst>
          </a:custGeom>
          <a:solidFill>
            <a:srgbClr val="000000"/>
          </a:solid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07489" y="207235"/>
            <a:ext cx="1046612" cy="3485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43911" y="0"/>
            <a:ext cx="748093" cy="93256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496311" y="0"/>
            <a:ext cx="1610740" cy="93256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627120" y="0"/>
            <a:ext cx="748093" cy="93256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779520" y="0"/>
            <a:ext cx="2500629" cy="9325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98820" y="0"/>
            <a:ext cx="1915541" cy="93256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118604" y="0"/>
            <a:ext cx="748093" cy="932561"/>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574672" y="44272"/>
            <a:ext cx="5994400" cy="574675"/>
          </a:xfrm>
          <a:prstGeom prst="rect">
            <a:avLst/>
          </a:prstGeom>
        </p:spPr>
        <p:txBody>
          <a:bodyPr vert="horz" wrap="square" lIns="0" tIns="12700" rIns="0" bIns="0" rtlCol="0">
            <a:spAutoFit/>
          </a:bodyPr>
          <a:lstStyle/>
          <a:p>
            <a:pPr marL="12700">
              <a:lnSpc>
                <a:spcPct val="100000"/>
              </a:lnSpc>
              <a:spcBef>
                <a:spcPts val="100"/>
              </a:spcBef>
            </a:pPr>
            <a:r>
              <a:rPr dirty="0"/>
              <a:t>Corti-szerv </a:t>
            </a:r>
            <a:r>
              <a:rPr spc="-5" dirty="0"/>
              <a:t>(Organum</a:t>
            </a:r>
            <a:r>
              <a:rPr spc="-30" dirty="0"/>
              <a:t> </a:t>
            </a:r>
            <a:r>
              <a:rPr spc="-5" dirty="0"/>
              <a:t>spirale)</a:t>
            </a:r>
          </a:p>
        </p:txBody>
      </p:sp>
      <p:sp>
        <p:nvSpPr>
          <p:cNvPr id="10" name="object 10"/>
          <p:cNvSpPr/>
          <p:nvPr/>
        </p:nvSpPr>
        <p:spPr>
          <a:xfrm>
            <a:off x="4643628" y="3140964"/>
            <a:ext cx="4428744" cy="319735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085332" y="691895"/>
            <a:ext cx="2167127" cy="2447543"/>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79831" y="836675"/>
            <a:ext cx="4320540" cy="3240024"/>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42163" y="4471394"/>
            <a:ext cx="7914005" cy="2378710"/>
          </a:xfrm>
          <a:prstGeom prst="rect">
            <a:avLst/>
          </a:prstGeom>
        </p:spPr>
        <p:txBody>
          <a:bodyPr vert="horz" wrap="square" lIns="0" tIns="149225" rIns="0" bIns="0" rtlCol="0">
            <a:spAutoFit/>
          </a:bodyPr>
          <a:lstStyle/>
          <a:p>
            <a:pPr marL="733425">
              <a:lnSpc>
                <a:spcPct val="100000"/>
              </a:lnSpc>
              <a:spcBef>
                <a:spcPts val="1175"/>
              </a:spcBef>
            </a:pPr>
            <a:r>
              <a:rPr sz="1800" dirty="0">
                <a:latin typeface="Times New Roman"/>
                <a:cs typeface="Times New Roman"/>
              </a:rPr>
              <a:t>Receptor</a:t>
            </a:r>
            <a:r>
              <a:rPr sz="1800" spc="-20" dirty="0">
                <a:latin typeface="Times New Roman"/>
                <a:cs typeface="Times New Roman"/>
              </a:rPr>
              <a:t> </a:t>
            </a:r>
            <a:r>
              <a:rPr sz="1800" dirty="0">
                <a:latin typeface="Times New Roman"/>
                <a:cs typeface="Times New Roman"/>
              </a:rPr>
              <a:t>sejtek:</a:t>
            </a:r>
            <a:endParaRPr sz="1800">
              <a:latin typeface="Times New Roman"/>
              <a:cs typeface="Times New Roman"/>
            </a:endParaRPr>
          </a:p>
          <a:p>
            <a:pPr marL="733425" marR="4337685">
              <a:lnSpc>
                <a:spcPct val="100800"/>
              </a:lnSpc>
              <a:spcBef>
                <a:spcPts val="1060"/>
              </a:spcBef>
            </a:pPr>
            <a:r>
              <a:rPr sz="1800" dirty="0">
                <a:latin typeface="Times New Roman"/>
                <a:cs typeface="Times New Roman"/>
              </a:rPr>
              <a:t>Belső </a:t>
            </a:r>
            <a:r>
              <a:rPr sz="1800" spc="-5" dirty="0">
                <a:latin typeface="Times New Roman"/>
                <a:cs typeface="Times New Roman"/>
              </a:rPr>
              <a:t>szőrsejt: </a:t>
            </a:r>
            <a:r>
              <a:rPr sz="1400" dirty="0">
                <a:latin typeface="Times New Roman"/>
                <a:cs typeface="Times New Roman"/>
              </a:rPr>
              <a:t>mechanoelektromos  transzdukció</a:t>
            </a:r>
            <a:endParaRPr sz="1400">
              <a:latin typeface="Times New Roman"/>
              <a:cs typeface="Times New Roman"/>
            </a:endParaRPr>
          </a:p>
          <a:p>
            <a:pPr marL="733425" marR="4313555">
              <a:lnSpc>
                <a:spcPct val="100699"/>
              </a:lnSpc>
              <a:spcBef>
                <a:spcPts val="1050"/>
              </a:spcBef>
            </a:pPr>
            <a:r>
              <a:rPr sz="1800" spc="-5" dirty="0">
                <a:latin typeface="Times New Roman"/>
                <a:cs typeface="Times New Roman"/>
              </a:rPr>
              <a:t>Külső szőrsejt: </a:t>
            </a:r>
            <a:r>
              <a:rPr sz="1400" dirty="0">
                <a:latin typeface="Times New Roman"/>
                <a:cs typeface="Times New Roman"/>
              </a:rPr>
              <a:t>mechanoelektromos  transzdukció&amp;</a:t>
            </a:r>
            <a:r>
              <a:rPr sz="1400" spc="-20" dirty="0">
                <a:latin typeface="Times New Roman"/>
                <a:cs typeface="Times New Roman"/>
              </a:rPr>
              <a:t> </a:t>
            </a:r>
            <a:r>
              <a:rPr sz="1400" spc="-5" dirty="0">
                <a:latin typeface="Times New Roman"/>
                <a:cs typeface="Times New Roman"/>
              </a:rPr>
              <a:t>hangolás</a:t>
            </a:r>
            <a:endParaRPr sz="1400">
              <a:latin typeface="Times New Roman"/>
              <a:cs typeface="Times New Roman"/>
            </a:endParaRPr>
          </a:p>
          <a:p>
            <a:pPr>
              <a:lnSpc>
                <a:spcPct val="100000"/>
              </a:lnSpc>
              <a:spcBef>
                <a:spcPts val="40"/>
              </a:spcBef>
            </a:pPr>
            <a:endParaRPr sz="1350">
              <a:latin typeface="Times New Roman"/>
              <a:cs typeface="Times New Roman"/>
            </a:endParaRPr>
          </a:p>
          <a:p>
            <a:pPr marL="12700" marR="5080">
              <a:lnSpc>
                <a:spcPct val="100000"/>
              </a:lnSpc>
            </a:pPr>
            <a:r>
              <a:rPr sz="1600" b="1" spc="-10" dirty="0">
                <a:solidFill>
                  <a:srgbClr val="333399"/>
                </a:solidFill>
                <a:latin typeface="Times New Roman"/>
                <a:cs typeface="Times New Roman"/>
              </a:rPr>
              <a:t>Membrana </a:t>
            </a:r>
            <a:r>
              <a:rPr sz="1600" b="1" spc="-5" dirty="0">
                <a:solidFill>
                  <a:srgbClr val="333399"/>
                </a:solidFill>
                <a:latin typeface="Times New Roman"/>
                <a:cs typeface="Times New Roman"/>
              </a:rPr>
              <a:t>tectoria</a:t>
            </a:r>
            <a:r>
              <a:rPr sz="1600" spc="-5" dirty="0">
                <a:solidFill>
                  <a:srgbClr val="333399"/>
                </a:solidFill>
                <a:latin typeface="Times New Roman"/>
                <a:cs typeface="Times New Roman"/>
              </a:rPr>
              <a:t>: </a:t>
            </a:r>
            <a:r>
              <a:rPr sz="1600" spc="-10" dirty="0">
                <a:solidFill>
                  <a:srgbClr val="333399"/>
                </a:solidFill>
                <a:latin typeface="Times New Roman"/>
                <a:cs typeface="Times New Roman"/>
              </a:rPr>
              <a:t>sejtmentes </a:t>
            </a:r>
            <a:r>
              <a:rPr sz="1600" spc="-5" dirty="0">
                <a:solidFill>
                  <a:srgbClr val="333399"/>
                </a:solidFill>
                <a:latin typeface="Times New Roman"/>
                <a:cs typeface="Times New Roman"/>
              </a:rPr>
              <a:t>réteg, </a:t>
            </a:r>
            <a:r>
              <a:rPr sz="1600" b="1" spc="-5" dirty="0">
                <a:solidFill>
                  <a:srgbClr val="333399"/>
                </a:solidFill>
                <a:latin typeface="Times New Roman"/>
                <a:cs typeface="Times New Roman"/>
              </a:rPr>
              <a:t>interdentális </a:t>
            </a:r>
            <a:r>
              <a:rPr sz="1600" b="1" spc="-10" dirty="0">
                <a:solidFill>
                  <a:srgbClr val="333399"/>
                </a:solidFill>
                <a:latin typeface="Times New Roman"/>
                <a:cs typeface="Times New Roman"/>
              </a:rPr>
              <a:t>sejtek </a:t>
            </a:r>
            <a:r>
              <a:rPr sz="1600" spc="-5" dirty="0">
                <a:solidFill>
                  <a:srgbClr val="333399"/>
                </a:solidFill>
                <a:latin typeface="Times New Roman"/>
                <a:cs typeface="Times New Roman"/>
              </a:rPr>
              <a:t>által </a:t>
            </a:r>
            <a:r>
              <a:rPr sz="1600" spc="-10" dirty="0">
                <a:solidFill>
                  <a:srgbClr val="333399"/>
                </a:solidFill>
                <a:latin typeface="Times New Roman"/>
                <a:cs typeface="Times New Roman"/>
              </a:rPr>
              <a:t>termelt </a:t>
            </a:r>
            <a:r>
              <a:rPr sz="1600" spc="-5" dirty="0">
                <a:solidFill>
                  <a:srgbClr val="333399"/>
                </a:solidFill>
                <a:latin typeface="Times New Roman"/>
                <a:cs typeface="Times New Roman"/>
              </a:rPr>
              <a:t>kollagén </a:t>
            </a:r>
            <a:r>
              <a:rPr sz="1600" spc="-10" dirty="0">
                <a:solidFill>
                  <a:srgbClr val="333399"/>
                </a:solidFill>
                <a:latin typeface="Times New Roman"/>
                <a:cs typeface="Times New Roman"/>
              </a:rPr>
              <a:t>(II, </a:t>
            </a:r>
            <a:r>
              <a:rPr sz="1600" spc="-105" dirty="0">
                <a:solidFill>
                  <a:srgbClr val="333399"/>
                </a:solidFill>
                <a:latin typeface="Times New Roman"/>
                <a:cs typeface="Times New Roman"/>
              </a:rPr>
              <a:t>V, </a:t>
            </a:r>
            <a:r>
              <a:rPr sz="1600" spc="-5" dirty="0">
                <a:solidFill>
                  <a:srgbClr val="333399"/>
                </a:solidFill>
                <a:latin typeface="Times New Roman"/>
                <a:cs typeface="Times New Roman"/>
              </a:rPr>
              <a:t>IX, </a:t>
            </a:r>
            <a:r>
              <a:rPr sz="1600" spc="-10" dirty="0">
                <a:solidFill>
                  <a:srgbClr val="333399"/>
                </a:solidFill>
                <a:latin typeface="Times New Roman"/>
                <a:cs typeface="Times New Roman"/>
              </a:rPr>
              <a:t>XI),  </a:t>
            </a:r>
            <a:r>
              <a:rPr sz="1600" spc="-5" dirty="0">
                <a:solidFill>
                  <a:srgbClr val="333399"/>
                </a:solidFill>
                <a:latin typeface="Times New Roman"/>
                <a:cs typeface="Times New Roman"/>
              </a:rPr>
              <a:t>proteoglycánok and proteinek</a:t>
            </a:r>
            <a:r>
              <a:rPr sz="1600" spc="40" dirty="0">
                <a:solidFill>
                  <a:srgbClr val="333399"/>
                </a:solidFill>
                <a:latin typeface="Times New Roman"/>
                <a:cs typeface="Times New Roman"/>
              </a:rPr>
              <a:t> </a:t>
            </a:r>
            <a:r>
              <a:rPr sz="1600" spc="-5" dirty="0">
                <a:solidFill>
                  <a:srgbClr val="333399"/>
                </a:solidFill>
                <a:latin typeface="Times New Roman"/>
                <a:cs typeface="Times New Roman"/>
              </a:rPr>
              <a:t>alkotják</a:t>
            </a:r>
            <a:endParaRPr sz="1600">
              <a:latin typeface="Times New Roman"/>
              <a:cs typeface="Times New Roman"/>
            </a:endParaRPr>
          </a:p>
        </p:txBody>
      </p:sp>
      <p:sp>
        <p:nvSpPr>
          <p:cNvPr id="14" name="object 14"/>
          <p:cNvSpPr txBox="1"/>
          <p:nvPr/>
        </p:nvSpPr>
        <p:spPr>
          <a:xfrm>
            <a:off x="4796154" y="3405885"/>
            <a:ext cx="130492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reticular </a:t>
            </a:r>
            <a:r>
              <a:rPr sz="1600" spc="-10" dirty="0">
                <a:latin typeface="Times New Roman"/>
                <a:cs typeface="Times New Roman"/>
              </a:rPr>
              <a:t>lamina</a:t>
            </a:r>
            <a:endParaRPr sz="1600">
              <a:latin typeface="Times New Roman"/>
              <a:cs typeface="Times New Roman"/>
            </a:endParaRPr>
          </a:p>
        </p:txBody>
      </p:sp>
      <p:sp>
        <p:nvSpPr>
          <p:cNvPr id="15" name="object 15"/>
          <p:cNvSpPr/>
          <p:nvPr/>
        </p:nvSpPr>
        <p:spPr>
          <a:xfrm>
            <a:off x="5936360" y="3640582"/>
            <a:ext cx="580390" cy="509905"/>
          </a:xfrm>
          <a:custGeom>
            <a:avLst/>
            <a:gdLst/>
            <a:ahLst/>
            <a:cxnLst/>
            <a:rect l="l" t="t" r="r" b="b"/>
            <a:pathLst>
              <a:path w="580390" h="509904">
                <a:moveTo>
                  <a:pt x="518908" y="464211"/>
                </a:moveTo>
                <a:lnTo>
                  <a:pt x="497966" y="488061"/>
                </a:lnTo>
                <a:lnTo>
                  <a:pt x="580389" y="509651"/>
                </a:lnTo>
                <a:lnTo>
                  <a:pt x="565281" y="472567"/>
                </a:lnTo>
                <a:lnTo>
                  <a:pt x="528447" y="472567"/>
                </a:lnTo>
                <a:lnTo>
                  <a:pt x="518908" y="464211"/>
                </a:lnTo>
                <a:close/>
              </a:path>
              <a:path w="580390" h="509904">
                <a:moveTo>
                  <a:pt x="527280" y="454675"/>
                </a:moveTo>
                <a:lnTo>
                  <a:pt x="518908" y="464211"/>
                </a:lnTo>
                <a:lnTo>
                  <a:pt x="528447" y="472567"/>
                </a:lnTo>
                <a:lnTo>
                  <a:pt x="536828" y="463042"/>
                </a:lnTo>
                <a:lnTo>
                  <a:pt x="527280" y="454675"/>
                </a:lnTo>
                <a:close/>
              </a:path>
              <a:path w="580390" h="509904">
                <a:moveTo>
                  <a:pt x="548259" y="430784"/>
                </a:moveTo>
                <a:lnTo>
                  <a:pt x="527280" y="454675"/>
                </a:lnTo>
                <a:lnTo>
                  <a:pt x="536828" y="463042"/>
                </a:lnTo>
                <a:lnTo>
                  <a:pt x="528447" y="472567"/>
                </a:lnTo>
                <a:lnTo>
                  <a:pt x="565281" y="472567"/>
                </a:lnTo>
                <a:lnTo>
                  <a:pt x="548259" y="430784"/>
                </a:lnTo>
                <a:close/>
              </a:path>
              <a:path w="580390" h="509904">
                <a:moveTo>
                  <a:pt x="8381" y="0"/>
                </a:moveTo>
                <a:lnTo>
                  <a:pt x="0" y="9652"/>
                </a:lnTo>
                <a:lnTo>
                  <a:pt x="518908" y="464211"/>
                </a:lnTo>
                <a:lnTo>
                  <a:pt x="527280" y="454675"/>
                </a:lnTo>
                <a:lnTo>
                  <a:pt x="8381" y="0"/>
                </a:lnTo>
                <a:close/>
              </a:path>
            </a:pathLst>
          </a:custGeom>
          <a:solidFill>
            <a:srgbClr val="000000"/>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4065" y="5039995"/>
            <a:ext cx="8244840" cy="112331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Megvilágítás </a:t>
            </a:r>
            <a:r>
              <a:rPr sz="1800" dirty="0">
                <a:latin typeface="Times New Roman"/>
                <a:cs typeface="Times New Roman"/>
              </a:rPr>
              <a:t>hatására a retinal conformációváltozása az opsin fehérje alakváltozását</a:t>
            </a:r>
            <a:r>
              <a:rPr sz="1800" spc="-145" dirty="0">
                <a:latin typeface="Times New Roman"/>
                <a:cs typeface="Times New Roman"/>
              </a:rPr>
              <a:t> </a:t>
            </a:r>
            <a:r>
              <a:rPr sz="1800" dirty="0">
                <a:latin typeface="Times New Roman"/>
                <a:cs typeface="Times New Roman"/>
              </a:rPr>
              <a:t>idézi  elő, ami egy G fehérjével </a:t>
            </a:r>
            <a:r>
              <a:rPr sz="1800" spc="-5" dirty="0">
                <a:latin typeface="Times New Roman"/>
                <a:cs typeface="Times New Roman"/>
              </a:rPr>
              <a:t>kapcsolt </a:t>
            </a:r>
            <a:r>
              <a:rPr sz="1800" dirty="0">
                <a:latin typeface="Times New Roman"/>
                <a:cs typeface="Times New Roman"/>
              </a:rPr>
              <a:t>kaszkádot indít el, ami </a:t>
            </a:r>
            <a:r>
              <a:rPr sz="1800" spc="-5" dirty="0">
                <a:latin typeface="Times New Roman"/>
                <a:cs typeface="Times New Roman"/>
              </a:rPr>
              <a:t>ioncsatornák </a:t>
            </a:r>
            <a:r>
              <a:rPr sz="1800" dirty="0">
                <a:latin typeface="Times New Roman"/>
                <a:cs typeface="Times New Roman"/>
              </a:rPr>
              <a:t>nyitását vagy  zárását eredményezi, </a:t>
            </a:r>
            <a:r>
              <a:rPr sz="1800" spc="-5" dirty="0">
                <a:latin typeface="Times New Roman"/>
                <a:cs typeface="Times New Roman"/>
              </a:rPr>
              <a:t>ami </a:t>
            </a:r>
            <a:r>
              <a:rPr sz="1800" dirty="0">
                <a:latin typeface="Times New Roman"/>
                <a:cs typeface="Times New Roman"/>
              </a:rPr>
              <a:t>a membránpotenciál megváltozásához</a:t>
            </a:r>
            <a:r>
              <a:rPr sz="1800" spc="-80" dirty="0">
                <a:latin typeface="Times New Roman"/>
                <a:cs typeface="Times New Roman"/>
              </a:rPr>
              <a:t> </a:t>
            </a:r>
            <a:r>
              <a:rPr sz="1800" dirty="0">
                <a:latin typeface="Times New Roman"/>
                <a:cs typeface="Times New Roman"/>
              </a:rPr>
              <a:t>vezet.</a:t>
            </a:r>
            <a:endParaRPr sz="1800">
              <a:latin typeface="Times New Roman"/>
              <a:cs typeface="Times New Roman"/>
            </a:endParaRPr>
          </a:p>
          <a:p>
            <a:pPr marL="12700">
              <a:lnSpc>
                <a:spcPct val="100000"/>
              </a:lnSpc>
            </a:pPr>
            <a:r>
              <a:rPr sz="1800" dirty="0">
                <a:latin typeface="Times New Roman"/>
                <a:cs typeface="Times New Roman"/>
              </a:rPr>
              <a:t>A fotoreceptorok depolarizáltak </a:t>
            </a:r>
            <a:r>
              <a:rPr sz="1800" spc="-5" dirty="0">
                <a:latin typeface="Times New Roman"/>
                <a:cs typeface="Times New Roman"/>
              </a:rPr>
              <a:t>sötétben </a:t>
            </a:r>
            <a:r>
              <a:rPr sz="1800" dirty="0">
                <a:latin typeface="Times New Roman"/>
                <a:cs typeface="Times New Roman"/>
              </a:rPr>
              <a:t>és hiperpolarizáltak</a:t>
            </a:r>
            <a:r>
              <a:rPr sz="1800" spc="-210" dirty="0">
                <a:latin typeface="Times New Roman"/>
                <a:cs typeface="Times New Roman"/>
              </a:rPr>
              <a:t> </a:t>
            </a:r>
            <a:r>
              <a:rPr sz="1800" dirty="0">
                <a:latin typeface="Times New Roman"/>
                <a:cs typeface="Times New Roman"/>
              </a:rPr>
              <a:t>világosban.</a:t>
            </a:r>
            <a:endParaRPr sz="1800">
              <a:latin typeface="Times New Roman"/>
              <a:cs typeface="Times New Roman"/>
            </a:endParaRPr>
          </a:p>
        </p:txBody>
      </p:sp>
      <p:sp>
        <p:nvSpPr>
          <p:cNvPr id="3" name="object 3"/>
          <p:cNvSpPr/>
          <p:nvPr/>
        </p:nvSpPr>
        <p:spPr>
          <a:xfrm>
            <a:off x="152400" y="685800"/>
            <a:ext cx="5166359" cy="3983735"/>
          </a:xfrm>
          <a:prstGeom prst="rect">
            <a:avLst/>
          </a:prstGeom>
          <a:blipFill>
            <a:blip r:embed="rId2" cstate="print"/>
            <a:stretch>
              <a:fillRect/>
            </a:stretch>
          </a:blipFill>
        </p:spPr>
        <p:txBody>
          <a:bodyPr wrap="square" lIns="0" tIns="0" rIns="0" bIns="0" rtlCol="0"/>
          <a:lstStyle/>
          <a:p>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4800"/>
            <a:ext cx="41275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15561" y="353574"/>
            <a:ext cx="1379078" cy="342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6623" y="68529"/>
            <a:ext cx="2549398" cy="10071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76215" y="68529"/>
            <a:ext cx="748093" cy="10071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928615" y="68529"/>
            <a:ext cx="1560322" cy="100716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009132" y="68529"/>
            <a:ext cx="1788921" cy="100716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202423" y="68529"/>
            <a:ext cx="748093" cy="1007160"/>
          </a:xfrm>
          <a:prstGeom prst="rect">
            <a:avLst/>
          </a:prstGeom>
          <a:blipFill>
            <a:blip r:embed="rId7"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492377" y="187274"/>
            <a:ext cx="6160770" cy="574675"/>
          </a:xfrm>
          <a:prstGeom prst="rect">
            <a:avLst/>
          </a:prstGeom>
        </p:spPr>
        <p:txBody>
          <a:bodyPr vert="horz" wrap="square" lIns="0" tIns="12700" rIns="0" bIns="0" rtlCol="0">
            <a:spAutoFit/>
          </a:bodyPr>
          <a:lstStyle/>
          <a:p>
            <a:pPr marL="12700">
              <a:lnSpc>
                <a:spcPct val="100000"/>
              </a:lnSpc>
              <a:spcBef>
                <a:spcPts val="100"/>
              </a:spcBef>
            </a:pPr>
            <a:r>
              <a:rPr dirty="0"/>
              <a:t>Ductus </a:t>
            </a:r>
            <a:r>
              <a:rPr spc="-5" dirty="0"/>
              <a:t>cochlearis </a:t>
            </a:r>
            <a:r>
              <a:rPr dirty="0"/>
              <a:t>(scala</a:t>
            </a:r>
            <a:r>
              <a:rPr spc="-15" dirty="0"/>
              <a:t> </a:t>
            </a:r>
            <a:r>
              <a:rPr spc="-5" dirty="0"/>
              <a:t>media)</a:t>
            </a:r>
          </a:p>
        </p:txBody>
      </p:sp>
      <p:sp>
        <p:nvSpPr>
          <p:cNvPr id="9" name="object 9"/>
          <p:cNvSpPr/>
          <p:nvPr/>
        </p:nvSpPr>
        <p:spPr>
          <a:xfrm>
            <a:off x="0" y="1415796"/>
            <a:ext cx="4283964" cy="357073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358640" y="1388363"/>
            <a:ext cx="4779264" cy="362559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1544" y="304800"/>
            <a:ext cx="8820912" cy="624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73020" y="817625"/>
            <a:ext cx="499046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00"/>
                </a:solidFill>
                <a:latin typeface="Arial"/>
                <a:cs typeface="Arial"/>
              </a:rPr>
              <a:t>A Corti-szerv szövettani</a:t>
            </a:r>
            <a:r>
              <a:rPr sz="2800" spc="20" dirty="0">
                <a:solidFill>
                  <a:srgbClr val="000000"/>
                </a:solidFill>
                <a:latin typeface="Arial"/>
                <a:cs typeface="Arial"/>
              </a:rPr>
              <a:t> </a:t>
            </a:r>
            <a:r>
              <a:rPr sz="2800" spc="-5" dirty="0">
                <a:solidFill>
                  <a:srgbClr val="000000"/>
                </a:solidFill>
                <a:latin typeface="Arial"/>
                <a:cs typeface="Arial"/>
              </a:rPr>
              <a:t>képe</a:t>
            </a:r>
            <a:endParaRPr sz="2800">
              <a:latin typeface="Arial"/>
              <a:cs typeface="Arial"/>
            </a:endParaRPr>
          </a:p>
        </p:txBody>
      </p:sp>
      <p:sp>
        <p:nvSpPr>
          <p:cNvPr id="4" name="object 4"/>
          <p:cNvSpPr txBox="1"/>
          <p:nvPr/>
        </p:nvSpPr>
        <p:spPr>
          <a:xfrm>
            <a:off x="5588253" y="5687974"/>
            <a:ext cx="18110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membrana</a:t>
            </a:r>
            <a:r>
              <a:rPr sz="1800" spc="-45" dirty="0">
                <a:latin typeface="Times New Roman"/>
                <a:cs typeface="Times New Roman"/>
              </a:rPr>
              <a:t> </a:t>
            </a:r>
            <a:r>
              <a:rPr sz="1800" dirty="0">
                <a:latin typeface="Times New Roman"/>
                <a:cs typeface="Times New Roman"/>
              </a:rPr>
              <a:t>basilaris</a:t>
            </a:r>
            <a:endParaRPr sz="1800">
              <a:latin typeface="Times New Roman"/>
              <a:cs typeface="Times New Roman"/>
            </a:endParaRPr>
          </a:p>
        </p:txBody>
      </p:sp>
      <p:sp>
        <p:nvSpPr>
          <p:cNvPr id="5" name="object 5"/>
          <p:cNvSpPr/>
          <p:nvPr/>
        </p:nvSpPr>
        <p:spPr>
          <a:xfrm>
            <a:off x="5576315" y="4869179"/>
            <a:ext cx="440690" cy="795655"/>
          </a:xfrm>
          <a:custGeom>
            <a:avLst/>
            <a:gdLst/>
            <a:ahLst/>
            <a:cxnLst/>
            <a:rect l="l" t="t" r="r" b="b"/>
            <a:pathLst>
              <a:path w="440689" h="795654">
                <a:moveTo>
                  <a:pt x="15053" y="22077"/>
                </a:moveTo>
                <a:lnTo>
                  <a:pt x="14688" y="34750"/>
                </a:lnTo>
                <a:lnTo>
                  <a:pt x="429260" y="795197"/>
                </a:lnTo>
                <a:lnTo>
                  <a:pt x="440436" y="789127"/>
                </a:lnTo>
                <a:lnTo>
                  <a:pt x="25828" y="28589"/>
                </a:lnTo>
                <a:lnTo>
                  <a:pt x="15053" y="22077"/>
                </a:lnTo>
                <a:close/>
              </a:path>
              <a:path w="440689" h="795654">
                <a:moveTo>
                  <a:pt x="3048" y="0"/>
                </a:moveTo>
                <a:lnTo>
                  <a:pt x="126" y="99060"/>
                </a:lnTo>
                <a:lnTo>
                  <a:pt x="0" y="102489"/>
                </a:lnTo>
                <a:lnTo>
                  <a:pt x="2794" y="105410"/>
                </a:lnTo>
                <a:lnTo>
                  <a:pt x="9779" y="105664"/>
                </a:lnTo>
                <a:lnTo>
                  <a:pt x="12700" y="102870"/>
                </a:lnTo>
                <a:lnTo>
                  <a:pt x="12837" y="99060"/>
                </a:lnTo>
                <a:lnTo>
                  <a:pt x="14688" y="34750"/>
                </a:lnTo>
                <a:lnTo>
                  <a:pt x="3429" y="14097"/>
                </a:lnTo>
                <a:lnTo>
                  <a:pt x="14605" y="8001"/>
                </a:lnTo>
                <a:lnTo>
                  <a:pt x="16310" y="8001"/>
                </a:lnTo>
                <a:lnTo>
                  <a:pt x="3048" y="0"/>
                </a:lnTo>
                <a:close/>
              </a:path>
              <a:path w="440689" h="795654">
                <a:moveTo>
                  <a:pt x="16310" y="8001"/>
                </a:moveTo>
                <a:lnTo>
                  <a:pt x="14605" y="8001"/>
                </a:lnTo>
                <a:lnTo>
                  <a:pt x="25828" y="28589"/>
                </a:lnTo>
                <a:lnTo>
                  <a:pt x="81280" y="62103"/>
                </a:lnTo>
                <a:lnTo>
                  <a:pt x="84328" y="63881"/>
                </a:lnTo>
                <a:lnTo>
                  <a:pt x="88137" y="62992"/>
                </a:lnTo>
                <a:lnTo>
                  <a:pt x="90043" y="59944"/>
                </a:lnTo>
                <a:lnTo>
                  <a:pt x="91821" y="56896"/>
                </a:lnTo>
                <a:lnTo>
                  <a:pt x="90805" y="53086"/>
                </a:lnTo>
                <a:lnTo>
                  <a:pt x="87884" y="51181"/>
                </a:lnTo>
                <a:lnTo>
                  <a:pt x="16310" y="8001"/>
                </a:lnTo>
                <a:close/>
              </a:path>
              <a:path w="440689" h="795654">
                <a:moveTo>
                  <a:pt x="14605" y="8001"/>
                </a:moveTo>
                <a:lnTo>
                  <a:pt x="3429" y="14097"/>
                </a:lnTo>
                <a:lnTo>
                  <a:pt x="14688" y="34750"/>
                </a:lnTo>
                <a:lnTo>
                  <a:pt x="15053" y="22077"/>
                </a:lnTo>
                <a:lnTo>
                  <a:pt x="5842" y="16510"/>
                </a:lnTo>
                <a:lnTo>
                  <a:pt x="15367" y="11176"/>
                </a:lnTo>
                <a:lnTo>
                  <a:pt x="16335" y="11176"/>
                </a:lnTo>
                <a:lnTo>
                  <a:pt x="14605" y="8001"/>
                </a:lnTo>
                <a:close/>
              </a:path>
              <a:path w="440689" h="795654">
                <a:moveTo>
                  <a:pt x="16335" y="11176"/>
                </a:moveTo>
                <a:lnTo>
                  <a:pt x="15367" y="11176"/>
                </a:lnTo>
                <a:lnTo>
                  <a:pt x="15053" y="22077"/>
                </a:lnTo>
                <a:lnTo>
                  <a:pt x="25828" y="28589"/>
                </a:lnTo>
                <a:lnTo>
                  <a:pt x="16335" y="11176"/>
                </a:lnTo>
                <a:close/>
              </a:path>
              <a:path w="440689" h="795654">
                <a:moveTo>
                  <a:pt x="15367" y="11176"/>
                </a:moveTo>
                <a:lnTo>
                  <a:pt x="5842" y="16510"/>
                </a:lnTo>
                <a:lnTo>
                  <a:pt x="15053" y="22077"/>
                </a:lnTo>
                <a:lnTo>
                  <a:pt x="15367" y="11176"/>
                </a:lnTo>
                <a:close/>
              </a:path>
            </a:pathLst>
          </a:custGeom>
          <a:solidFill>
            <a:srgbClr val="000000"/>
          </a:solidFill>
        </p:spPr>
        <p:txBody>
          <a:bodyPr wrap="square" lIns="0" tIns="0" rIns="0" bIns="0" rtlCol="0"/>
          <a:lstStyle/>
          <a:p>
            <a:endParaRPr/>
          </a:p>
        </p:txBody>
      </p:sp>
      <p:sp>
        <p:nvSpPr>
          <p:cNvPr id="6" name="object 6"/>
          <p:cNvSpPr txBox="1"/>
          <p:nvPr/>
        </p:nvSpPr>
        <p:spPr>
          <a:xfrm>
            <a:off x="5755004" y="1870709"/>
            <a:ext cx="14928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külső</a:t>
            </a:r>
            <a:r>
              <a:rPr sz="1800" spc="-70" dirty="0">
                <a:latin typeface="Times New Roman"/>
                <a:cs typeface="Times New Roman"/>
              </a:rPr>
              <a:t> </a:t>
            </a:r>
            <a:r>
              <a:rPr sz="1800" spc="-5" dirty="0">
                <a:latin typeface="Times New Roman"/>
                <a:cs typeface="Times New Roman"/>
              </a:rPr>
              <a:t>szőrsejtek</a:t>
            </a:r>
            <a:endParaRPr sz="1800">
              <a:latin typeface="Times New Roman"/>
              <a:cs typeface="Times New Roman"/>
            </a:endParaRPr>
          </a:p>
        </p:txBody>
      </p:sp>
      <p:sp>
        <p:nvSpPr>
          <p:cNvPr id="7" name="object 7"/>
          <p:cNvSpPr txBox="1"/>
          <p:nvPr/>
        </p:nvSpPr>
        <p:spPr>
          <a:xfrm>
            <a:off x="2490597" y="2086483"/>
            <a:ext cx="12630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belső</a:t>
            </a:r>
            <a:r>
              <a:rPr sz="1800" spc="-85" dirty="0">
                <a:latin typeface="Times New Roman"/>
                <a:cs typeface="Times New Roman"/>
              </a:rPr>
              <a:t> </a:t>
            </a:r>
            <a:r>
              <a:rPr sz="1800" spc="-5" dirty="0">
                <a:latin typeface="Times New Roman"/>
                <a:cs typeface="Times New Roman"/>
              </a:rPr>
              <a:t>szőrsejt</a:t>
            </a:r>
            <a:endParaRPr sz="1800">
              <a:latin typeface="Times New Roman"/>
              <a:cs typeface="Times New Roman"/>
            </a:endParaRPr>
          </a:p>
        </p:txBody>
      </p:sp>
      <p:sp>
        <p:nvSpPr>
          <p:cNvPr id="8" name="object 8"/>
          <p:cNvSpPr txBox="1"/>
          <p:nvPr/>
        </p:nvSpPr>
        <p:spPr>
          <a:xfrm>
            <a:off x="6307582" y="2662504"/>
            <a:ext cx="2454910" cy="516255"/>
          </a:xfrm>
          <a:prstGeom prst="rect">
            <a:avLst/>
          </a:prstGeom>
        </p:spPr>
        <p:txBody>
          <a:bodyPr vert="horz" wrap="square" lIns="0" tIns="12700" rIns="0" bIns="0" rtlCol="0">
            <a:spAutoFit/>
          </a:bodyPr>
          <a:lstStyle/>
          <a:p>
            <a:pPr marL="12700">
              <a:lnSpc>
                <a:spcPts val="1930"/>
              </a:lnSpc>
              <a:spcBef>
                <a:spcPts val="100"/>
              </a:spcBef>
            </a:pPr>
            <a:r>
              <a:rPr sz="1800" dirty="0">
                <a:latin typeface="Times New Roman"/>
                <a:cs typeface="Times New Roman"/>
              </a:rPr>
              <a:t>pillérsejtek</a:t>
            </a:r>
            <a:endParaRPr sz="1800">
              <a:latin typeface="Times New Roman"/>
              <a:cs typeface="Times New Roman"/>
            </a:endParaRPr>
          </a:p>
          <a:p>
            <a:pPr marL="1093470">
              <a:lnSpc>
                <a:spcPts val="1930"/>
              </a:lnSpc>
            </a:pPr>
            <a:r>
              <a:rPr sz="1800" dirty="0">
                <a:latin typeface="Times New Roman"/>
                <a:cs typeface="Times New Roman"/>
              </a:rPr>
              <a:t>t</a:t>
            </a:r>
            <a:r>
              <a:rPr sz="1800" spc="5" dirty="0">
                <a:latin typeface="Times New Roman"/>
                <a:cs typeface="Times New Roman"/>
              </a:rPr>
              <a:t>á</a:t>
            </a:r>
            <a:r>
              <a:rPr sz="1800" spc="-10" dirty="0">
                <a:latin typeface="Times New Roman"/>
                <a:cs typeface="Times New Roman"/>
              </a:rPr>
              <a:t>m</a:t>
            </a:r>
            <a:r>
              <a:rPr sz="1800" dirty="0">
                <a:latin typeface="Times New Roman"/>
                <a:cs typeface="Times New Roman"/>
              </a:rPr>
              <a:t>asztóse</a:t>
            </a:r>
            <a:r>
              <a:rPr sz="1800" spc="5" dirty="0">
                <a:latin typeface="Times New Roman"/>
                <a:cs typeface="Times New Roman"/>
              </a:rPr>
              <a:t>j</a:t>
            </a:r>
            <a:r>
              <a:rPr sz="1800" dirty="0">
                <a:latin typeface="Times New Roman"/>
                <a:cs typeface="Times New Roman"/>
              </a:rPr>
              <a:t>t</a:t>
            </a:r>
            <a:r>
              <a:rPr sz="1800" spc="5" dirty="0">
                <a:latin typeface="Times New Roman"/>
                <a:cs typeface="Times New Roman"/>
              </a:rPr>
              <a:t>e</a:t>
            </a:r>
            <a:r>
              <a:rPr sz="1800" dirty="0">
                <a:latin typeface="Times New Roman"/>
                <a:cs typeface="Times New Roman"/>
              </a:rPr>
              <a:t>k</a:t>
            </a:r>
            <a:endParaRPr sz="1800">
              <a:latin typeface="Times New Roman"/>
              <a:cs typeface="Times New Roman"/>
            </a:endParaRPr>
          </a:p>
        </p:txBody>
      </p:sp>
      <p:sp>
        <p:nvSpPr>
          <p:cNvPr id="9" name="object 9"/>
          <p:cNvSpPr/>
          <p:nvPr/>
        </p:nvSpPr>
        <p:spPr>
          <a:xfrm>
            <a:off x="4716779" y="3001898"/>
            <a:ext cx="1659889" cy="1290955"/>
          </a:xfrm>
          <a:custGeom>
            <a:avLst/>
            <a:gdLst/>
            <a:ahLst/>
            <a:cxnLst/>
            <a:rect l="l" t="t" r="r" b="b"/>
            <a:pathLst>
              <a:path w="1659889" h="1290954">
                <a:moveTo>
                  <a:pt x="41910" y="1194053"/>
                </a:moveTo>
                <a:lnTo>
                  <a:pt x="38227" y="1195705"/>
                </a:lnTo>
                <a:lnTo>
                  <a:pt x="0" y="1290827"/>
                </a:lnTo>
                <a:lnTo>
                  <a:pt x="20015" y="1288161"/>
                </a:lnTo>
                <a:lnTo>
                  <a:pt x="13843" y="1288161"/>
                </a:lnTo>
                <a:lnTo>
                  <a:pt x="5969" y="1278127"/>
                </a:lnTo>
                <a:lnTo>
                  <a:pt x="24659" y="1263613"/>
                </a:lnTo>
                <a:lnTo>
                  <a:pt x="50037" y="1200403"/>
                </a:lnTo>
                <a:lnTo>
                  <a:pt x="48514" y="1196720"/>
                </a:lnTo>
                <a:lnTo>
                  <a:pt x="45212" y="1195324"/>
                </a:lnTo>
                <a:lnTo>
                  <a:pt x="41910" y="1194053"/>
                </a:lnTo>
                <a:close/>
              </a:path>
              <a:path w="1659889" h="1290954">
                <a:moveTo>
                  <a:pt x="24659" y="1263613"/>
                </a:moveTo>
                <a:lnTo>
                  <a:pt x="5969" y="1278127"/>
                </a:lnTo>
                <a:lnTo>
                  <a:pt x="13843" y="1288161"/>
                </a:lnTo>
                <a:lnTo>
                  <a:pt x="17276" y="1285494"/>
                </a:lnTo>
                <a:lnTo>
                  <a:pt x="15875" y="1285494"/>
                </a:lnTo>
                <a:lnTo>
                  <a:pt x="9144" y="1276858"/>
                </a:lnTo>
                <a:lnTo>
                  <a:pt x="19920" y="1275416"/>
                </a:lnTo>
                <a:lnTo>
                  <a:pt x="24659" y="1263613"/>
                </a:lnTo>
                <a:close/>
              </a:path>
              <a:path w="1659889" h="1290954">
                <a:moveTo>
                  <a:pt x="100075" y="1264665"/>
                </a:moveTo>
                <a:lnTo>
                  <a:pt x="32399" y="1273748"/>
                </a:lnTo>
                <a:lnTo>
                  <a:pt x="13843" y="1288161"/>
                </a:lnTo>
                <a:lnTo>
                  <a:pt x="20015" y="1288161"/>
                </a:lnTo>
                <a:lnTo>
                  <a:pt x="98171" y="1277746"/>
                </a:lnTo>
                <a:lnTo>
                  <a:pt x="101727" y="1277365"/>
                </a:lnTo>
                <a:lnTo>
                  <a:pt x="104140" y="1274064"/>
                </a:lnTo>
                <a:lnTo>
                  <a:pt x="103632" y="1270634"/>
                </a:lnTo>
                <a:lnTo>
                  <a:pt x="103250" y="1267206"/>
                </a:lnTo>
                <a:lnTo>
                  <a:pt x="100075" y="1264665"/>
                </a:lnTo>
                <a:close/>
              </a:path>
              <a:path w="1659889" h="1290954">
                <a:moveTo>
                  <a:pt x="19920" y="1275416"/>
                </a:moveTo>
                <a:lnTo>
                  <a:pt x="9144" y="1276858"/>
                </a:lnTo>
                <a:lnTo>
                  <a:pt x="15875" y="1285494"/>
                </a:lnTo>
                <a:lnTo>
                  <a:pt x="19920" y="1275416"/>
                </a:lnTo>
                <a:close/>
              </a:path>
              <a:path w="1659889" h="1290954">
                <a:moveTo>
                  <a:pt x="32399" y="1273748"/>
                </a:moveTo>
                <a:lnTo>
                  <a:pt x="19920" y="1275416"/>
                </a:lnTo>
                <a:lnTo>
                  <a:pt x="15875" y="1285494"/>
                </a:lnTo>
                <a:lnTo>
                  <a:pt x="17276" y="1285494"/>
                </a:lnTo>
                <a:lnTo>
                  <a:pt x="32399" y="1273748"/>
                </a:lnTo>
                <a:close/>
              </a:path>
              <a:path w="1659889" h="1290954">
                <a:moveTo>
                  <a:pt x="1651889" y="0"/>
                </a:moveTo>
                <a:lnTo>
                  <a:pt x="24659" y="1263613"/>
                </a:lnTo>
                <a:lnTo>
                  <a:pt x="19920" y="1275416"/>
                </a:lnTo>
                <a:lnTo>
                  <a:pt x="32399" y="1273748"/>
                </a:lnTo>
                <a:lnTo>
                  <a:pt x="1659636" y="9905"/>
                </a:lnTo>
                <a:lnTo>
                  <a:pt x="1651889" y="0"/>
                </a:lnTo>
                <a:close/>
              </a:path>
            </a:pathLst>
          </a:custGeom>
          <a:solidFill>
            <a:srgbClr val="000000"/>
          </a:solidFill>
        </p:spPr>
        <p:txBody>
          <a:bodyPr wrap="square" lIns="0" tIns="0" rIns="0" bIns="0" rtlCol="0"/>
          <a:lstStyle/>
          <a:p>
            <a:endParaRPr/>
          </a:p>
        </p:txBody>
      </p:sp>
      <p:sp>
        <p:nvSpPr>
          <p:cNvPr id="10" name="object 10"/>
          <p:cNvSpPr/>
          <p:nvPr/>
        </p:nvSpPr>
        <p:spPr>
          <a:xfrm>
            <a:off x="5076444" y="2210180"/>
            <a:ext cx="1035685" cy="1209675"/>
          </a:xfrm>
          <a:custGeom>
            <a:avLst/>
            <a:gdLst/>
            <a:ahLst/>
            <a:cxnLst/>
            <a:rect l="l" t="t" r="r" b="b"/>
            <a:pathLst>
              <a:path w="1035685" h="1209675">
                <a:moveTo>
                  <a:pt x="21589" y="1105916"/>
                </a:moveTo>
                <a:lnTo>
                  <a:pt x="18287" y="1108202"/>
                </a:lnTo>
                <a:lnTo>
                  <a:pt x="17652" y="1111631"/>
                </a:lnTo>
                <a:lnTo>
                  <a:pt x="0" y="1209167"/>
                </a:lnTo>
                <a:lnTo>
                  <a:pt x="15664" y="1203706"/>
                </a:lnTo>
                <a:lnTo>
                  <a:pt x="12953" y="1203706"/>
                </a:lnTo>
                <a:lnTo>
                  <a:pt x="3301" y="1195451"/>
                </a:lnTo>
                <a:lnTo>
                  <a:pt x="18647" y="1177504"/>
                </a:lnTo>
                <a:lnTo>
                  <a:pt x="30098" y="1113917"/>
                </a:lnTo>
                <a:lnTo>
                  <a:pt x="30733" y="1110488"/>
                </a:lnTo>
                <a:lnTo>
                  <a:pt x="28447" y="1107059"/>
                </a:lnTo>
                <a:lnTo>
                  <a:pt x="25018" y="1106551"/>
                </a:lnTo>
                <a:lnTo>
                  <a:pt x="21589" y="1105916"/>
                </a:lnTo>
                <a:close/>
              </a:path>
              <a:path w="1035685" h="1209675">
                <a:moveTo>
                  <a:pt x="18647" y="1177504"/>
                </a:moveTo>
                <a:lnTo>
                  <a:pt x="3301" y="1195451"/>
                </a:lnTo>
                <a:lnTo>
                  <a:pt x="12953" y="1203706"/>
                </a:lnTo>
                <a:lnTo>
                  <a:pt x="15560" y="1200658"/>
                </a:lnTo>
                <a:lnTo>
                  <a:pt x="14477" y="1200658"/>
                </a:lnTo>
                <a:lnTo>
                  <a:pt x="6095" y="1193546"/>
                </a:lnTo>
                <a:lnTo>
                  <a:pt x="16406" y="1189947"/>
                </a:lnTo>
                <a:lnTo>
                  <a:pt x="18647" y="1177504"/>
                </a:lnTo>
                <a:close/>
              </a:path>
              <a:path w="1035685" h="1209675">
                <a:moveTo>
                  <a:pt x="92709" y="1163320"/>
                </a:moveTo>
                <a:lnTo>
                  <a:pt x="28253" y="1185813"/>
                </a:lnTo>
                <a:lnTo>
                  <a:pt x="12953" y="1203706"/>
                </a:lnTo>
                <a:lnTo>
                  <a:pt x="15664" y="1203706"/>
                </a:lnTo>
                <a:lnTo>
                  <a:pt x="96900" y="1175385"/>
                </a:lnTo>
                <a:lnTo>
                  <a:pt x="98678" y="1171702"/>
                </a:lnTo>
                <a:lnTo>
                  <a:pt x="97408" y="1168400"/>
                </a:lnTo>
                <a:lnTo>
                  <a:pt x="96265" y="1165098"/>
                </a:lnTo>
                <a:lnTo>
                  <a:pt x="92709" y="1163320"/>
                </a:lnTo>
                <a:close/>
              </a:path>
              <a:path w="1035685" h="1209675">
                <a:moveTo>
                  <a:pt x="16406" y="1189947"/>
                </a:moveTo>
                <a:lnTo>
                  <a:pt x="6095" y="1193546"/>
                </a:lnTo>
                <a:lnTo>
                  <a:pt x="14477" y="1200658"/>
                </a:lnTo>
                <a:lnTo>
                  <a:pt x="16406" y="1189947"/>
                </a:lnTo>
                <a:close/>
              </a:path>
              <a:path w="1035685" h="1209675">
                <a:moveTo>
                  <a:pt x="28253" y="1185813"/>
                </a:moveTo>
                <a:lnTo>
                  <a:pt x="16406" y="1189947"/>
                </a:lnTo>
                <a:lnTo>
                  <a:pt x="14477" y="1200658"/>
                </a:lnTo>
                <a:lnTo>
                  <a:pt x="15560" y="1200658"/>
                </a:lnTo>
                <a:lnTo>
                  <a:pt x="28253" y="1185813"/>
                </a:lnTo>
                <a:close/>
              </a:path>
              <a:path w="1035685" h="1209675">
                <a:moveTo>
                  <a:pt x="1025525" y="0"/>
                </a:moveTo>
                <a:lnTo>
                  <a:pt x="18647" y="1177504"/>
                </a:lnTo>
                <a:lnTo>
                  <a:pt x="16406" y="1189947"/>
                </a:lnTo>
                <a:lnTo>
                  <a:pt x="28253" y="1185813"/>
                </a:lnTo>
                <a:lnTo>
                  <a:pt x="1035176" y="8255"/>
                </a:lnTo>
                <a:lnTo>
                  <a:pt x="1025525" y="0"/>
                </a:lnTo>
                <a:close/>
              </a:path>
            </a:pathLst>
          </a:custGeom>
          <a:solidFill>
            <a:srgbClr val="000000"/>
          </a:solidFill>
        </p:spPr>
        <p:txBody>
          <a:bodyPr wrap="square" lIns="0" tIns="0" rIns="0" bIns="0" rtlCol="0"/>
          <a:lstStyle/>
          <a:p>
            <a:endParaRPr/>
          </a:p>
        </p:txBody>
      </p:sp>
      <p:sp>
        <p:nvSpPr>
          <p:cNvPr id="11" name="object 11"/>
          <p:cNvSpPr/>
          <p:nvPr/>
        </p:nvSpPr>
        <p:spPr>
          <a:xfrm>
            <a:off x="3054223" y="2406523"/>
            <a:ext cx="1012825" cy="1012825"/>
          </a:xfrm>
          <a:custGeom>
            <a:avLst/>
            <a:gdLst/>
            <a:ahLst/>
            <a:cxnLst/>
            <a:rect l="l" t="t" r="r" b="b"/>
            <a:pathLst>
              <a:path w="1012825" h="1012825">
                <a:moveTo>
                  <a:pt x="916559" y="974089"/>
                </a:moveTo>
                <a:lnTo>
                  <a:pt x="913002" y="976122"/>
                </a:lnTo>
                <a:lnTo>
                  <a:pt x="911225" y="982979"/>
                </a:lnTo>
                <a:lnTo>
                  <a:pt x="913256" y="986409"/>
                </a:lnTo>
                <a:lnTo>
                  <a:pt x="1012571" y="1012571"/>
                </a:lnTo>
                <a:lnTo>
                  <a:pt x="1011399" y="1008126"/>
                </a:lnTo>
                <a:lnTo>
                  <a:pt x="999109" y="1008126"/>
                </a:lnTo>
                <a:lnTo>
                  <a:pt x="982449" y="991464"/>
                </a:lnTo>
                <a:lnTo>
                  <a:pt x="916559" y="974089"/>
                </a:lnTo>
                <a:close/>
              </a:path>
              <a:path w="1012825" h="1012825">
                <a:moveTo>
                  <a:pt x="982449" y="991464"/>
                </a:moveTo>
                <a:lnTo>
                  <a:pt x="999109" y="1008126"/>
                </a:lnTo>
                <a:lnTo>
                  <a:pt x="1002030" y="1005204"/>
                </a:lnTo>
                <a:lnTo>
                  <a:pt x="997457" y="1005204"/>
                </a:lnTo>
                <a:lnTo>
                  <a:pt x="994687" y="994687"/>
                </a:lnTo>
                <a:lnTo>
                  <a:pt x="982449" y="991464"/>
                </a:lnTo>
                <a:close/>
              </a:path>
              <a:path w="1012825" h="1012825">
                <a:moveTo>
                  <a:pt x="982979" y="911225"/>
                </a:moveTo>
                <a:lnTo>
                  <a:pt x="976122" y="913002"/>
                </a:lnTo>
                <a:lnTo>
                  <a:pt x="974089" y="916559"/>
                </a:lnTo>
                <a:lnTo>
                  <a:pt x="974978" y="919861"/>
                </a:lnTo>
                <a:lnTo>
                  <a:pt x="991464" y="982449"/>
                </a:lnTo>
                <a:lnTo>
                  <a:pt x="1008126" y="999109"/>
                </a:lnTo>
                <a:lnTo>
                  <a:pt x="999109" y="1008126"/>
                </a:lnTo>
                <a:lnTo>
                  <a:pt x="1011399" y="1008126"/>
                </a:lnTo>
                <a:lnTo>
                  <a:pt x="987265" y="916559"/>
                </a:lnTo>
                <a:lnTo>
                  <a:pt x="986409" y="913256"/>
                </a:lnTo>
                <a:lnTo>
                  <a:pt x="982979" y="911225"/>
                </a:lnTo>
                <a:close/>
              </a:path>
              <a:path w="1012825" h="1012825">
                <a:moveTo>
                  <a:pt x="994687" y="994687"/>
                </a:moveTo>
                <a:lnTo>
                  <a:pt x="997457" y="1005204"/>
                </a:lnTo>
                <a:lnTo>
                  <a:pt x="1005204" y="997457"/>
                </a:lnTo>
                <a:lnTo>
                  <a:pt x="994687" y="994687"/>
                </a:lnTo>
                <a:close/>
              </a:path>
              <a:path w="1012825" h="1012825">
                <a:moveTo>
                  <a:pt x="991464" y="982449"/>
                </a:moveTo>
                <a:lnTo>
                  <a:pt x="994687" y="994687"/>
                </a:lnTo>
                <a:lnTo>
                  <a:pt x="1005204" y="997457"/>
                </a:lnTo>
                <a:lnTo>
                  <a:pt x="997457" y="1005204"/>
                </a:lnTo>
                <a:lnTo>
                  <a:pt x="1002030" y="1005204"/>
                </a:lnTo>
                <a:lnTo>
                  <a:pt x="1008126" y="999109"/>
                </a:lnTo>
                <a:lnTo>
                  <a:pt x="991464" y="982449"/>
                </a:lnTo>
                <a:close/>
              </a:path>
              <a:path w="1012825" h="1012825">
                <a:moveTo>
                  <a:pt x="8889" y="0"/>
                </a:moveTo>
                <a:lnTo>
                  <a:pt x="0" y="8889"/>
                </a:lnTo>
                <a:lnTo>
                  <a:pt x="982449" y="991464"/>
                </a:lnTo>
                <a:lnTo>
                  <a:pt x="994687" y="994687"/>
                </a:lnTo>
                <a:lnTo>
                  <a:pt x="991464" y="982449"/>
                </a:lnTo>
                <a:lnTo>
                  <a:pt x="8889" y="0"/>
                </a:lnTo>
                <a:close/>
              </a:path>
            </a:pathLst>
          </a:custGeom>
          <a:solidFill>
            <a:srgbClr val="000000"/>
          </a:solidFill>
        </p:spPr>
        <p:txBody>
          <a:bodyPr wrap="square" lIns="0" tIns="0" rIns="0" bIns="0" rtlCol="0"/>
          <a:lstStyle/>
          <a:p>
            <a:endParaRPr/>
          </a:p>
        </p:txBody>
      </p:sp>
      <p:sp>
        <p:nvSpPr>
          <p:cNvPr id="12" name="object 12"/>
          <p:cNvSpPr/>
          <p:nvPr/>
        </p:nvSpPr>
        <p:spPr>
          <a:xfrm>
            <a:off x="6300215" y="3217672"/>
            <a:ext cx="1659255" cy="874394"/>
          </a:xfrm>
          <a:custGeom>
            <a:avLst/>
            <a:gdLst/>
            <a:ahLst/>
            <a:cxnLst/>
            <a:rect l="l" t="t" r="r" b="b"/>
            <a:pathLst>
              <a:path w="1659254" h="874395">
                <a:moveTo>
                  <a:pt x="58547" y="781430"/>
                </a:moveTo>
                <a:lnTo>
                  <a:pt x="54610" y="782319"/>
                </a:lnTo>
                <a:lnTo>
                  <a:pt x="52832" y="785367"/>
                </a:lnTo>
                <a:lnTo>
                  <a:pt x="0" y="869188"/>
                </a:lnTo>
                <a:lnTo>
                  <a:pt x="98933" y="873886"/>
                </a:lnTo>
                <a:lnTo>
                  <a:pt x="102488" y="874013"/>
                </a:lnTo>
                <a:lnTo>
                  <a:pt x="105410" y="871346"/>
                </a:lnTo>
                <a:lnTo>
                  <a:pt x="105573" y="869060"/>
                </a:lnTo>
                <a:lnTo>
                  <a:pt x="14097" y="869060"/>
                </a:lnTo>
                <a:lnTo>
                  <a:pt x="8128" y="857757"/>
                </a:lnTo>
                <a:lnTo>
                  <a:pt x="29050" y="846846"/>
                </a:lnTo>
                <a:lnTo>
                  <a:pt x="63500" y="792098"/>
                </a:lnTo>
                <a:lnTo>
                  <a:pt x="65405" y="789177"/>
                </a:lnTo>
                <a:lnTo>
                  <a:pt x="64516" y="785240"/>
                </a:lnTo>
                <a:lnTo>
                  <a:pt x="61595" y="783335"/>
                </a:lnTo>
                <a:lnTo>
                  <a:pt x="58547" y="781430"/>
                </a:lnTo>
                <a:close/>
              </a:path>
              <a:path w="1659254" h="874395">
                <a:moveTo>
                  <a:pt x="29050" y="846846"/>
                </a:moveTo>
                <a:lnTo>
                  <a:pt x="8128" y="857757"/>
                </a:lnTo>
                <a:lnTo>
                  <a:pt x="14097" y="869060"/>
                </a:lnTo>
                <a:lnTo>
                  <a:pt x="18479" y="866775"/>
                </a:lnTo>
                <a:lnTo>
                  <a:pt x="16510" y="866775"/>
                </a:lnTo>
                <a:lnTo>
                  <a:pt x="11430" y="856995"/>
                </a:lnTo>
                <a:lnTo>
                  <a:pt x="22663" y="856995"/>
                </a:lnTo>
                <a:lnTo>
                  <a:pt x="29050" y="846846"/>
                </a:lnTo>
                <a:close/>
              </a:path>
              <a:path w="1659254" h="874395">
                <a:moveTo>
                  <a:pt x="35071" y="858120"/>
                </a:moveTo>
                <a:lnTo>
                  <a:pt x="14097" y="869060"/>
                </a:lnTo>
                <a:lnTo>
                  <a:pt x="105573" y="869060"/>
                </a:lnTo>
                <a:lnTo>
                  <a:pt x="105663" y="867790"/>
                </a:lnTo>
                <a:lnTo>
                  <a:pt x="105791" y="864361"/>
                </a:lnTo>
                <a:lnTo>
                  <a:pt x="103124" y="861313"/>
                </a:lnTo>
                <a:lnTo>
                  <a:pt x="99568" y="861186"/>
                </a:lnTo>
                <a:lnTo>
                  <a:pt x="35071" y="858120"/>
                </a:lnTo>
                <a:close/>
              </a:path>
              <a:path w="1659254" h="874395">
                <a:moveTo>
                  <a:pt x="11430" y="856995"/>
                </a:moveTo>
                <a:lnTo>
                  <a:pt x="16510" y="866775"/>
                </a:lnTo>
                <a:lnTo>
                  <a:pt x="22337" y="857514"/>
                </a:lnTo>
                <a:lnTo>
                  <a:pt x="11430" y="856995"/>
                </a:lnTo>
                <a:close/>
              </a:path>
              <a:path w="1659254" h="874395">
                <a:moveTo>
                  <a:pt x="22337" y="857514"/>
                </a:moveTo>
                <a:lnTo>
                  <a:pt x="16510" y="866775"/>
                </a:lnTo>
                <a:lnTo>
                  <a:pt x="18479" y="866775"/>
                </a:lnTo>
                <a:lnTo>
                  <a:pt x="35071" y="858120"/>
                </a:lnTo>
                <a:lnTo>
                  <a:pt x="22337" y="857514"/>
                </a:lnTo>
                <a:close/>
              </a:path>
              <a:path w="1659254" h="874395">
                <a:moveTo>
                  <a:pt x="1652778" y="0"/>
                </a:moveTo>
                <a:lnTo>
                  <a:pt x="29050" y="846846"/>
                </a:lnTo>
                <a:lnTo>
                  <a:pt x="22337" y="857514"/>
                </a:lnTo>
                <a:lnTo>
                  <a:pt x="35071" y="858120"/>
                </a:lnTo>
                <a:lnTo>
                  <a:pt x="1658747" y="11175"/>
                </a:lnTo>
                <a:lnTo>
                  <a:pt x="1652778" y="0"/>
                </a:lnTo>
                <a:close/>
              </a:path>
              <a:path w="1659254" h="874395">
                <a:moveTo>
                  <a:pt x="22663" y="856995"/>
                </a:moveTo>
                <a:lnTo>
                  <a:pt x="11430" y="856995"/>
                </a:lnTo>
                <a:lnTo>
                  <a:pt x="22337" y="857514"/>
                </a:lnTo>
                <a:lnTo>
                  <a:pt x="22663" y="856995"/>
                </a:lnTo>
                <a:close/>
              </a:path>
            </a:pathLst>
          </a:custGeom>
          <a:solidFill>
            <a:srgbClr val="000000"/>
          </a:solid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14117" y="265775"/>
            <a:ext cx="2072638" cy="3227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10100" y="0"/>
            <a:ext cx="2122678" cy="94919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693670" y="110743"/>
            <a:ext cx="3756660" cy="543560"/>
          </a:xfrm>
          <a:prstGeom prst="rect">
            <a:avLst/>
          </a:prstGeom>
        </p:spPr>
        <p:txBody>
          <a:bodyPr vert="horz" wrap="square" lIns="0" tIns="12065" rIns="0" bIns="0" rtlCol="0">
            <a:spAutoFit/>
          </a:bodyPr>
          <a:lstStyle/>
          <a:p>
            <a:pPr marL="12700">
              <a:lnSpc>
                <a:spcPct val="100000"/>
              </a:lnSpc>
              <a:spcBef>
                <a:spcPts val="95"/>
              </a:spcBef>
            </a:pPr>
            <a:r>
              <a:rPr sz="3400" spc="-5" dirty="0"/>
              <a:t>Membrana</a:t>
            </a:r>
            <a:r>
              <a:rPr sz="3400" spc="-15" dirty="0"/>
              <a:t> </a:t>
            </a:r>
            <a:r>
              <a:rPr sz="3400" spc="-5" dirty="0"/>
              <a:t>basilaris</a:t>
            </a:r>
            <a:endParaRPr sz="3400"/>
          </a:p>
        </p:txBody>
      </p:sp>
      <p:sp>
        <p:nvSpPr>
          <p:cNvPr id="5" name="object 5"/>
          <p:cNvSpPr/>
          <p:nvPr/>
        </p:nvSpPr>
        <p:spPr>
          <a:xfrm>
            <a:off x="6228351" y="3645408"/>
            <a:ext cx="2722498" cy="272015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151376" y="691895"/>
            <a:ext cx="4992623" cy="29413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88036" y="3396995"/>
            <a:ext cx="5579364" cy="346100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94715" y="620268"/>
            <a:ext cx="3659124" cy="267004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1108" y="308837"/>
            <a:ext cx="331592" cy="32326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51076" y="42621"/>
            <a:ext cx="2576829" cy="9507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75532" y="42621"/>
            <a:ext cx="2122678" cy="9507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45835" y="42621"/>
            <a:ext cx="2267585" cy="950772"/>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611249" y="155193"/>
            <a:ext cx="5919470" cy="543560"/>
          </a:xfrm>
          <a:prstGeom prst="rect">
            <a:avLst/>
          </a:prstGeom>
        </p:spPr>
        <p:txBody>
          <a:bodyPr vert="horz" wrap="square" lIns="0" tIns="12065" rIns="0" bIns="0" rtlCol="0">
            <a:spAutoFit/>
          </a:bodyPr>
          <a:lstStyle/>
          <a:p>
            <a:pPr marL="12700">
              <a:lnSpc>
                <a:spcPct val="100000"/>
              </a:lnSpc>
              <a:spcBef>
                <a:spcPts val="95"/>
              </a:spcBef>
            </a:pPr>
            <a:r>
              <a:rPr sz="3400" spc="-5" dirty="0"/>
              <a:t>A membrana </a:t>
            </a:r>
            <a:r>
              <a:rPr sz="3400" dirty="0"/>
              <a:t>basilaris</a:t>
            </a:r>
            <a:r>
              <a:rPr sz="3400" spc="-190" dirty="0"/>
              <a:t> </a:t>
            </a:r>
            <a:r>
              <a:rPr sz="3400" spc="-5" dirty="0"/>
              <a:t>mozgásai</a:t>
            </a:r>
            <a:endParaRPr sz="3400"/>
          </a:p>
        </p:txBody>
      </p:sp>
      <p:sp>
        <p:nvSpPr>
          <p:cNvPr id="7" name="object 7"/>
          <p:cNvSpPr txBox="1"/>
          <p:nvPr/>
        </p:nvSpPr>
        <p:spPr>
          <a:xfrm>
            <a:off x="78739" y="5551423"/>
            <a:ext cx="8762365" cy="1216025"/>
          </a:xfrm>
          <a:prstGeom prst="rect">
            <a:avLst/>
          </a:prstGeom>
        </p:spPr>
        <p:txBody>
          <a:bodyPr vert="horz" wrap="square" lIns="0" tIns="12700" rIns="0" bIns="0" rtlCol="0">
            <a:spAutoFit/>
          </a:bodyPr>
          <a:lstStyle/>
          <a:p>
            <a:pPr marL="5715" algn="ctr">
              <a:lnSpc>
                <a:spcPct val="100000"/>
              </a:lnSpc>
              <a:spcBef>
                <a:spcPts val="100"/>
              </a:spcBef>
            </a:pPr>
            <a:r>
              <a:rPr sz="1800" u="sng" spc="-5" dirty="0">
                <a:solidFill>
                  <a:srgbClr val="009999"/>
                </a:solidFill>
                <a:uFill>
                  <a:solidFill>
                    <a:srgbClr val="009999"/>
                  </a:solidFill>
                </a:uFill>
                <a:latin typeface="Times New Roman"/>
                <a:cs typeface="Times New Roman"/>
                <a:hlinkClick r:id="rId6"/>
              </a:rPr>
              <a:t>http://auditoryneuroscience.com/ear/bm4_tocata_fugue</a:t>
            </a:r>
            <a:endParaRPr sz="1800" dirty="0">
              <a:latin typeface="Times New Roman"/>
              <a:cs typeface="Times New Roman"/>
            </a:endParaRPr>
          </a:p>
          <a:p>
            <a:pPr>
              <a:lnSpc>
                <a:spcPct val="100000"/>
              </a:lnSpc>
              <a:spcBef>
                <a:spcPts val="10"/>
              </a:spcBef>
            </a:pPr>
            <a:endParaRPr sz="2500" dirty="0">
              <a:latin typeface="Times New Roman"/>
              <a:cs typeface="Times New Roman"/>
            </a:endParaRPr>
          </a:p>
          <a:p>
            <a:pPr marL="12700">
              <a:lnSpc>
                <a:spcPct val="100000"/>
              </a:lnSpc>
              <a:spcBef>
                <a:spcPts val="5"/>
              </a:spcBef>
            </a:pPr>
            <a:r>
              <a:rPr sz="1800" dirty="0">
                <a:latin typeface="Times New Roman"/>
                <a:cs typeface="Times New Roman"/>
              </a:rPr>
              <a:t>This video created by the </a:t>
            </a:r>
            <a:r>
              <a:rPr sz="1800" u="sng" spc="-5" dirty="0">
                <a:solidFill>
                  <a:srgbClr val="009999"/>
                </a:solidFill>
                <a:uFill>
                  <a:solidFill>
                    <a:srgbClr val="009999"/>
                  </a:solidFill>
                </a:uFill>
                <a:latin typeface="Times New Roman"/>
                <a:cs typeface="Times New Roman"/>
                <a:hlinkClick r:id="rId7"/>
              </a:rPr>
              <a:t>Howard Hughes </a:t>
            </a:r>
            <a:r>
              <a:rPr sz="1800" u="sng" dirty="0">
                <a:solidFill>
                  <a:srgbClr val="009999"/>
                </a:solidFill>
                <a:uFill>
                  <a:solidFill>
                    <a:srgbClr val="009999"/>
                  </a:solidFill>
                </a:uFill>
                <a:latin typeface="Times New Roman"/>
                <a:cs typeface="Times New Roman"/>
                <a:hlinkClick r:id="rId7"/>
              </a:rPr>
              <a:t>Medical institute</a:t>
            </a:r>
            <a:r>
              <a:rPr sz="1800" dirty="0">
                <a:solidFill>
                  <a:srgbClr val="009999"/>
                </a:solidFill>
                <a:latin typeface="Times New Roman"/>
                <a:cs typeface="Times New Roman"/>
                <a:hlinkClick r:id="rId7"/>
              </a:rPr>
              <a:t> </a:t>
            </a:r>
            <a:r>
              <a:rPr sz="1800" dirty="0">
                <a:latin typeface="Times New Roman"/>
                <a:cs typeface="Times New Roman"/>
              </a:rPr>
              <a:t>© for </a:t>
            </a:r>
            <a:r>
              <a:rPr sz="1800" u="sng" spc="-5" dirty="0">
                <a:solidFill>
                  <a:srgbClr val="009999"/>
                </a:solidFill>
                <a:uFill>
                  <a:solidFill>
                    <a:srgbClr val="009999"/>
                  </a:solidFill>
                </a:uFill>
                <a:latin typeface="Times New Roman"/>
                <a:cs typeface="Times New Roman"/>
                <a:hlinkClick r:id="rId8"/>
              </a:rPr>
              <a:t>Prof Jim Hudspeth</a:t>
            </a:r>
            <a:r>
              <a:rPr sz="1800" spc="35" dirty="0">
                <a:solidFill>
                  <a:srgbClr val="009999"/>
                </a:solidFill>
                <a:latin typeface="Times New Roman"/>
                <a:cs typeface="Times New Roman"/>
                <a:hlinkClick r:id="rId8"/>
              </a:rPr>
              <a:t> </a:t>
            </a:r>
            <a:r>
              <a:rPr sz="1800" dirty="0">
                <a:latin typeface="Times New Roman"/>
                <a:cs typeface="Times New Roman"/>
              </a:rPr>
              <a:t>illustrates</a:t>
            </a:r>
          </a:p>
          <a:p>
            <a:pPr marL="12700">
              <a:lnSpc>
                <a:spcPct val="100000"/>
              </a:lnSpc>
            </a:pPr>
            <a:r>
              <a:rPr sz="1800" dirty="0">
                <a:latin typeface="Times New Roman"/>
                <a:cs typeface="Times New Roman"/>
              </a:rPr>
              <a:t>basilar </a:t>
            </a:r>
            <a:r>
              <a:rPr sz="1800" spc="-5" dirty="0">
                <a:latin typeface="Times New Roman"/>
                <a:cs typeface="Times New Roman"/>
              </a:rPr>
              <a:t>membrane motion </a:t>
            </a:r>
            <a:r>
              <a:rPr sz="1800" dirty="0">
                <a:latin typeface="Times New Roman"/>
                <a:cs typeface="Times New Roman"/>
              </a:rPr>
              <a:t>in </a:t>
            </a:r>
            <a:r>
              <a:rPr sz="1800" spc="-5" dirty="0">
                <a:latin typeface="Times New Roman"/>
                <a:cs typeface="Times New Roman"/>
              </a:rPr>
              <a:t>response </a:t>
            </a:r>
            <a:r>
              <a:rPr sz="1800" dirty="0">
                <a:latin typeface="Times New Roman"/>
                <a:cs typeface="Times New Roman"/>
              </a:rPr>
              <a:t>to a piece of</a:t>
            </a:r>
            <a:r>
              <a:rPr sz="1800" spc="-15" dirty="0">
                <a:latin typeface="Times New Roman"/>
                <a:cs typeface="Times New Roman"/>
              </a:rPr>
              <a:t> </a:t>
            </a:r>
            <a:r>
              <a:rPr sz="1800" spc="-5" dirty="0">
                <a:latin typeface="Times New Roman"/>
                <a:cs typeface="Times New Roman"/>
              </a:rPr>
              <a:t>music,</a:t>
            </a:r>
            <a:endParaRPr sz="1800" dirty="0">
              <a:latin typeface="Times New Roman"/>
              <a:cs typeface="Times New Roman"/>
            </a:endParaRPr>
          </a:p>
        </p:txBody>
      </p:sp>
      <p:sp>
        <p:nvSpPr>
          <p:cNvPr id="8" name="object 8"/>
          <p:cNvSpPr/>
          <p:nvPr/>
        </p:nvSpPr>
        <p:spPr>
          <a:xfrm>
            <a:off x="324611" y="765048"/>
            <a:ext cx="2447544" cy="4149852"/>
          </a:xfrm>
          <a:prstGeom prst="rect">
            <a:avLst/>
          </a:prstGeom>
          <a:blipFill>
            <a:blip r:embed="rId9" cstate="print"/>
            <a:stretch>
              <a:fillRect/>
            </a:stretch>
          </a:blipFill>
        </p:spPr>
        <p:txBody>
          <a:bodyPr wrap="square" lIns="0" tIns="0" rIns="0" bIns="0" rtlCol="0"/>
          <a:lstStyle/>
          <a:p>
            <a:endParaRPr/>
          </a:p>
        </p:txBody>
      </p:sp>
      <p:sp>
        <p:nvSpPr>
          <p:cNvPr id="9" name="object 9"/>
          <p:cNvSpPr/>
          <p:nvPr/>
        </p:nvSpPr>
        <p:spPr>
          <a:xfrm>
            <a:off x="3131820" y="2205227"/>
            <a:ext cx="3099816" cy="2695956"/>
          </a:xfrm>
          <a:prstGeom prst="rect">
            <a:avLst/>
          </a:prstGeom>
          <a:blipFill>
            <a:blip r:embed="rId10" cstate="print"/>
            <a:stretch>
              <a:fillRect/>
            </a:stretch>
          </a:blipFill>
        </p:spPr>
        <p:txBody>
          <a:bodyPr wrap="square" lIns="0" tIns="0" rIns="0" bIns="0" rtlCol="0"/>
          <a:lstStyle/>
          <a:p>
            <a:endParaRPr/>
          </a:p>
        </p:txBody>
      </p:sp>
      <p:sp>
        <p:nvSpPr>
          <p:cNvPr id="10" name="object 10"/>
          <p:cNvSpPr/>
          <p:nvPr/>
        </p:nvSpPr>
        <p:spPr>
          <a:xfrm>
            <a:off x="6563868" y="765048"/>
            <a:ext cx="2400300" cy="3601212"/>
          </a:xfrm>
          <a:prstGeom prst="rect">
            <a:avLst/>
          </a:prstGeom>
          <a:blipFill>
            <a:blip r:embed="rId11" cstate="print"/>
            <a:stretch>
              <a:fillRect/>
            </a:stretch>
          </a:blipFill>
        </p:spPr>
        <p:txBody>
          <a:bodyPr wrap="square" lIns="0" tIns="0" rIns="0" bIns="0" rtlCol="0"/>
          <a:lstStyle/>
          <a:p>
            <a:endParaRPr/>
          </a:p>
        </p:txBody>
      </p:sp>
      <p:sp>
        <p:nvSpPr>
          <p:cNvPr id="11" name="object 11"/>
          <p:cNvSpPr txBox="1"/>
          <p:nvPr/>
        </p:nvSpPr>
        <p:spPr>
          <a:xfrm>
            <a:off x="3355975" y="4895469"/>
            <a:ext cx="39255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1961 Nobel Prize in Physics and</a:t>
            </a:r>
            <a:r>
              <a:rPr sz="1800" spc="-114" dirty="0">
                <a:latin typeface="Times New Roman"/>
                <a:cs typeface="Times New Roman"/>
              </a:rPr>
              <a:t> </a:t>
            </a:r>
            <a:r>
              <a:rPr sz="1800" dirty="0">
                <a:latin typeface="Times New Roman"/>
                <a:cs typeface="Times New Roman"/>
              </a:rPr>
              <a:t>Medicine</a:t>
            </a:r>
            <a:endParaRPr sz="1800">
              <a:latin typeface="Times New Roman"/>
              <a:cs typeface="Times New Roman"/>
            </a:endParaRPr>
          </a:p>
        </p:txBody>
      </p:sp>
      <p:sp>
        <p:nvSpPr>
          <p:cNvPr id="12" name="object 12"/>
          <p:cNvSpPr txBox="1"/>
          <p:nvPr/>
        </p:nvSpPr>
        <p:spPr>
          <a:xfrm>
            <a:off x="966927" y="4824221"/>
            <a:ext cx="10166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1899-1970</a:t>
            </a:r>
            <a:endParaRPr sz="1800">
              <a:latin typeface="Times New Roman"/>
              <a:cs typeface="Times New Roman"/>
            </a:endParaRPr>
          </a:p>
        </p:txBody>
      </p:sp>
      <p:sp>
        <p:nvSpPr>
          <p:cNvPr id="13" name="object 13"/>
          <p:cNvSpPr/>
          <p:nvPr/>
        </p:nvSpPr>
        <p:spPr>
          <a:xfrm>
            <a:off x="3634740" y="765048"/>
            <a:ext cx="2161032" cy="1397508"/>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MtocataAndFugu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52400"/>
            <a:ext cx="8229600" cy="6172200"/>
          </a:xfrm>
          <a:prstGeom prst="rect">
            <a:avLst/>
          </a:prstGeom>
        </p:spPr>
      </p:pic>
    </p:spTree>
    <p:extLst>
      <p:ext uri="{BB962C8B-B14F-4D97-AF65-F5344CB8AC3E}">
        <p14:creationId xmlns:p14="http://schemas.microsoft.com/office/powerpoint/2010/main" val="2488258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83814" y="143002"/>
            <a:ext cx="297243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333399"/>
                </a:solidFill>
                <a:latin typeface="Times New Roman"/>
                <a:cs typeface="Times New Roman"/>
              </a:rPr>
              <a:t>Belső</a:t>
            </a:r>
            <a:r>
              <a:rPr sz="4000" b="1" spc="-35" dirty="0">
                <a:solidFill>
                  <a:srgbClr val="333399"/>
                </a:solidFill>
                <a:latin typeface="Times New Roman"/>
                <a:cs typeface="Times New Roman"/>
              </a:rPr>
              <a:t> </a:t>
            </a:r>
            <a:r>
              <a:rPr sz="4000" b="1" spc="-10" dirty="0">
                <a:solidFill>
                  <a:srgbClr val="333399"/>
                </a:solidFill>
                <a:latin typeface="Times New Roman"/>
                <a:cs typeface="Times New Roman"/>
              </a:rPr>
              <a:t>szőrsejt</a:t>
            </a:r>
            <a:endParaRPr sz="4000">
              <a:latin typeface="Times New Roman"/>
              <a:cs typeface="Times New Roman"/>
            </a:endParaRPr>
          </a:p>
        </p:txBody>
      </p:sp>
      <p:sp>
        <p:nvSpPr>
          <p:cNvPr id="3" name="object 3"/>
          <p:cNvSpPr/>
          <p:nvPr/>
        </p:nvSpPr>
        <p:spPr>
          <a:xfrm>
            <a:off x="4212335" y="880870"/>
            <a:ext cx="4686300" cy="597712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94715" y="836675"/>
            <a:ext cx="3384804" cy="32369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516623" y="5049010"/>
            <a:ext cx="2089403" cy="169316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24611" y="4233671"/>
            <a:ext cx="3744467" cy="258013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436867" y="933703"/>
            <a:ext cx="210248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333399"/>
                </a:solidFill>
                <a:latin typeface="Times New Roman"/>
                <a:cs typeface="Times New Roman"/>
              </a:rPr>
              <a:t>secunder</a:t>
            </a:r>
            <a:r>
              <a:rPr sz="1800" spc="-30" dirty="0">
                <a:solidFill>
                  <a:srgbClr val="333399"/>
                </a:solidFill>
                <a:latin typeface="Times New Roman"/>
                <a:cs typeface="Times New Roman"/>
              </a:rPr>
              <a:t> </a:t>
            </a:r>
            <a:r>
              <a:rPr sz="1800" spc="-5" dirty="0">
                <a:solidFill>
                  <a:srgbClr val="333399"/>
                </a:solidFill>
                <a:latin typeface="Times New Roman"/>
                <a:cs typeface="Times New Roman"/>
              </a:rPr>
              <a:t>érzékhámsejt</a:t>
            </a:r>
            <a:endParaRPr sz="1800">
              <a:latin typeface="Times New Roman"/>
              <a:cs typeface="Times New Roman"/>
            </a:endParaRPr>
          </a:p>
        </p:txBody>
      </p:sp>
      <p:sp>
        <p:nvSpPr>
          <p:cNvPr id="8" name="object 8"/>
          <p:cNvSpPr txBox="1"/>
          <p:nvPr/>
        </p:nvSpPr>
        <p:spPr>
          <a:xfrm>
            <a:off x="7965185" y="4250258"/>
            <a:ext cx="60833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glu</a:t>
            </a:r>
            <a:r>
              <a:rPr sz="1200" b="1" spc="-5" dirty="0">
                <a:latin typeface="Times New Roman"/>
                <a:cs typeface="Times New Roman"/>
              </a:rPr>
              <a:t>t</a:t>
            </a:r>
            <a:r>
              <a:rPr sz="1200" b="1" dirty="0">
                <a:latin typeface="Times New Roman"/>
                <a:cs typeface="Times New Roman"/>
              </a:rPr>
              <a:t>a</a:t>
            </a:r>
            <a:r>
              <a:rPr sz="1200" b="1" spc="-20" dirty="0">
                <a:latin typeface="Times New Roman"/>
                <a:cs typeface="Times New Roman"/>
              </a:rPr>
              <a:t>m</a:t>
            </a:r>
            <a:r>
              <a:rPr sz="1200" b="1" dirty="0">
                <a:latin typeface="Times New Roman"/>
                <a:cs typeface="Times New Roman"/>
              </a:rPr>
              <a:t>át</a:t>
            </a:r>
            <a:endParaRPr sz="1200">
              <a:latin typeface="Times New Roman"/>
              <a:cs typeface="Times New Roman"/>
            </a:endParaRPr>
          </a:p>
        </p:txBody>
      </p:sp>
      <p:sp>
        <p:nvSpPr>
          <p:cNvPr id="9" name="object 9"/>
          <p:cNvSpPr txBox="1"/>
          <p:nvPr/>
        </p:nvSpPr>
        <p:spPr>
          <a:xfrm>
            <a:off x="258267" y="6515201"/>
            <a:ext cx="11582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ster</a:t>
            </a:r>
            <a:r>
              <a:rPr sz="1800" dirty="0">
                <a:latin typeface="Times New Roman"/>
                <a:cs typeface="Times New Roman"/>
              </a:rPr>
              <a:t>e</a:t>
            </a:r>
            <a:r>
              <a:rPr sz="1800" spc="-5" dirty="0">
                <a:latin typeface="Times New Roman"/>
                <a:cs typeface="Times New Roman"/>
              </a:rPr>
              <a:t>oc</a:t>
            </a:r>
            <a:r>
              <a:rPr sz="1800" spc="5" dirty="0">
                <a:latin typeface="Times New Roman"/>
                <a:cs typeface="Times New Roman"/>
              </a:rPr>
              <a:t>i</a:t>
            </a:r>
            <a:r>
              <a:rPr sz="1800" dirty="0">
                <a:latin typeface="Times New Roman"/>
                <a:cs typeface="Times New Roman"/>
              </a:rPr>
              <a:t>l</a:t>
            </a:r>
            <a:r>
              <a:rPr sz="1800" spc="5" dirty="0">
                <a:latin typeface="Times New Roman"/>
                <a:cs typeface="Times New Roman"/>
              </a:rPr>
              <a:t>i</a:t>
            </a:r>
            <a:r>
              <a:rPr sz="1800" spc="-5" dirty="0">
                <a:latin typeface="Times New Roman"/>
                <a:cs typeface="Times New Roman"/>
              </a:rPr>
              <a:t>um</a:t>
            </a:r>
            <a:endParaRPr sz="1800">
              <a:latin typeface="Times New Roman"/>
              <a:cs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1194" y="143002"/>
            <a:ext cx="7202170" cy="635000"/>
          </a:xfrm>
          <a:prstGeom prst="rect">
            <a:avLst/>
          </a:prstGeom>
        </p:spPr>
        <p:txBody>
          <a:bodyPr vert="horz" wrap="square" lIns="0" tIns="12065" rIns="0" bIns="0" rtlCol="0">
            <a:spAutoFit/>
          </a:bodyPr>
          <a:lstStyle/>
          <a:p>
            <a:pPr marL="12700">
              <a:lnSpc>
                <a:spcPct val="100000"/>
              </a:lnSpc>
              <a:spcBef>
                <a:spcPts val="95"/>
              </a:spcBef>
            </a:pPr>
            <a:r>
              <a:rPr sz="4000" dirty="0"/>
              <a:t>Depolarizáció-”</a:t>
            </a:r>
            <a:r>
              <a:rPr sz="4000" i="1" dirty="0">
                <a:latin typeface="Times New Roman"/>
                <a:cs typeface="Times New Roman"/>
              </a:rPr>
              <a:t>hyperpolarizáció</a:t>
            </a:r>
            <a:r>
              <a:rPr sz="4000" dirty="0"/>
              <a:t>”</a:t>
            </a:r>
            <a:endParaRPr sz="4000">
              <a:latin typeface="Times New Roman"/>
              <a:cs typeface="Times New Roman"/>
            </a:endParaRPr>
          </a:p>
        </p:txBody>
      </p:sp>
      <p:sp>
        <p:nvSpPr>
          <p:cNvPr id="3" name="object 3"/>
          <p:cNvSpPr/>
          <p:nvPr/>
        </p:nvSpPr>
        <p:spPr>
          <a:xfrm>
            <a:off x="198120" y="1267967"/>
            <a:ext cx="8837676" cy="403250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1375" y="5403596"/>
            <a:ext cx="893444" cy="391160"/>
          </a:xfrm>
          <a:prstGeom prst="rect">
            <a:avLst/>
          </a:prstGeom>
        </p:spPr>
        <p:txBody>
          <a:bodyPr vert="horz" wrap="square" lIns="0" tIns="12700" rIns="0" bIns="0" rtlCol="0">
            <a:spAutoFit/>
          </a:bodyPr>
          <a:lstStyle/>
          <a:p>
            <a:pPr marL="12700" marR="5080" indent="130810">
              <a:lnSpc>
                <a:spcPct val="100000"/>
              </a:lnSpc>
              <a:spcBef>
                <a:spcPts val="100"/>
              </a:spcBef>
            </a:pPr>
            <a:r>
              <a:rPr sz="1200" b="1" spc="-5" dirty="0">
                <a:latin typeface="Times New Roman"/>
                <a:cs typeface="Times New Roman"/>
              </a:rPr>
              <a:t>Secunder  érzé</a:t>
            </a:r>
            <a:r>
              <a:rPr sz="1200" b="1" dirty="0">
                <a:latin typeface="Times New Roman"/>
                <a:cs typeface="Times New Roman"/>
              </a:rPr>
              <a:t>khá</a:t>
            </a:r>
            <a:r>
              <a:rPr sz="1200" b="1" spc="-20" dirty="0">
                <a:latin typeface="Times New Roman"/>
                <a:cs typeface="Times New Roman"/>
              </a:rPr>
              <a:t>m</a:t>
            </a:r>
            <a:r>
              <a:rPr sz="1200" b="1" spc="-5" dirty="0">
                <a:latin typeface="Times New Roman"/>
                <a:cs typeface="Times New Roman"/>
              </a:rPr>
              <a:t>se</a:t>
            </a:r>
            <a:r>
              <a:rPr sz="1200" b="1" dirty="0">
                <a:latin typeface="Times New Roman"/>
                <a:cs typeface="Times New Roman"/>
              </a:rPr>
              <a:t>jt</a:t>
            </a:r>
            <a:endParaRPr sz="1200">
              <a:latin typeface="Times New Roman"/>
              <a:cs typeface="Times New Roman"/>
            </a:endParaRPr>
          </a:p>
        </p:txBody>
      </p:sp>
      <p:sp>
        <p:nvSpPr>
          <p:cNvPr id="5" name="object 5"/>
          <p:cNvSpPr/>
          <p:nvPr/>
        </p:nvSpPr>
        <p:spPr>
          <a:xfrm>
            <a:off x="730529" y="3788664"/>
            <a:ext cx="463550" cy="1513205"/>
          </a:xfrm>
          <a:custGeom>
            <a:avLst/>
            <a:gdLst/>
            <a:ahLst/>
            <a:cxnLst/>
            <a:rect l="l" t="t" r="r" b="b"/>
            <a:pathLst>
              <a:path w="463550" h="1513204">
                <a:moveTo>
                  <a:pt x="32304" y="24185"/>
                </a:moveTo>
                <a:lnTo>
                  <a:pt x="29171" y="36466"/>
                </a:lnTo>
                <a:lnTo>
                  <a:pt x="451065" y="1513078"/>
                </a:lnTo>
                <a:lnTo>
                  <a:pt x="463283" y="1509522"/>
                </a:lnTo>
                <a:lnTo>
                  <a:pt x="41384" y="32893"/>
                </a:lnTo>
                <a:lnTo>
                  <a:pt x="32304" y="24185"/>
                </a:lnTo>
                <a:close/>
              </a:path>
              <a:path w="463550" h="1513204">
                <a:moveTo>
                  <a:pt x="25361" y="0"/>
                </a:moveTo>
                <a:lnTo>
                  <a:pt x="0" y="99441"/>
                </a:lnTo>
                <a:lnTo>
                  <a:pt x="2057" y="102869"/>
                </a:lnTo>
                <a:lnTo>
                  <a:pt x="8851" y="104648"/>
                </a:lnTo>
                <a:lnTo>
                  <a:pt x="12306" y="102488"/>
                </a:lnTo>
                <a:lnTo>
                  <a:pt x="13169" y="99187"/>
                </a:lnTo>
                <a:lnTo>
                  <a:pt x="29171" y="36466"/>
                </a:lnTo>
                <a:lnTo>
                  <a:pt x="22707" y="13843"/>
                </a:lnTo>
                <a:lnTo>
                  <a:pt x="34925" y="10287"/>
                </a:lnTo>
                <a:lnTo>
                  <a:pt x="36094" y="10287"/>
                </a:lnTo>
                <a:lnTo>
                  <a:pt x="25361" y="0"/>
                </a:lnTo>
                <a:close/>
              </a:path>
              <a:path w="463550" h="1513204">
                <a:moveTo>
                  <a:pt x="36094" y="10287"/>
                </a:moveTo>
                <a:lnTo>
                  <a:pt x="34925" y="10287"/>
                </a:lnTo>
                <a:lnTo>
                  <a:pt x="41384" y="32893"/>
                </a:lnTo>
                <a:lnTo>
                  <a:pt x="90639" y="80137"/>
                </a:lnTo>
                <a:lnTo>
                  <a:pt x="94653" y="80010"/>
                </a:lnTo>
                <a:lnTo>
                  <a:pt x="97091" y="77597"/>
                </a:lnTo>
                <a:lnTo>
                  <a:pt x="99517" y="75056"/>
                </a:lnTo>
                <a:lnTo>
                  <a:pt x="99428" y="70993"/>
                </a:lnTo>
                <a:lnTo>
                  <a:pt x="36094" y="10287"/>
                </a:lnTo>
                <a:close/>
              </a:path>
              <a:path w="463550" h="1513204">
                <a:moveTo>
                  <a:pt x="34925" y="10287"/>
                </a:moveTo>
                <a:lnTo>
                  <a:pt x="22707" y="13843"/>
                </a:lnTo>
                <a:lnTo>
                  <a:pt x="29171" y="36466"/>
                </a:lnTo>
                <a:lnTo>
                  <a:pt x="32304" y="24185"/>
                </a:lnTo>
                <a:lnTo>
                  <a:pt x="24434" y="16637"/>
                </a:lnTo>
                <a:lnTo>
                  <a:pt x="34975" y="13716"/>
                </a:lnTo>
                <a:lnTo>
                  <a:pt x="35904" y="13716"/>
                </a:lnTo>
                <a:lnTo>
                  <a:pt x="34925" y="10287"/>
                </a:lnTo>
                <a:close/>
              </a:path>
              <a:path w="463550" h="1513204">
                <a:moveTo>
                  <a:pt x="35904" y="13716"/>
                </a:moveTo>
                <a:lnTo>
                  <a:pt x="34975" y="13716"/>
                </a:lnTo>
                <a:lnTo>
                  <a:pt x="32304" y="24185"/>
                </a:lnTo>
                <a:lnTo>
                  <a:pt x="41384" y="32893"/>
                </a:lnTo>
                <a:lnTo>
                  <a:pt x="35904" y="13716"/>
                </a:lnTo>
                <a:close/>
              </a:path>
              <a:path w="463550" h="1513204">
                <a:moveTo>
                  <a:pt x="34975" y="13716"/>
                </a:moveTo>
                <a:lnTo>
                  <a:pt x="24434" y="16637"/>
                </a:lnTo>
                <a:lnTo>
                  <a:pt x="32304" y="24185"/>
                </a:lnTo>
                <a:lnTo>
                  <a:pt x="34975" y="13716"/>
                </a:lnTo>
                <a:close/>
              </a:path>
            </a:pathLst>
          </a:custGeom>
          <a:solidFill>
            <a:srgbClr val="000000"/>
          </a:solid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72917" y="143002"/>
            <a:ext cx="359791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333399"/>
                </a:solidFill>
                <a:latin typeface="Times New Roman"/>
                <a:cs typeface="Times New Roman"/>
              </a:rPr>
              <a:t>Külső</a:t>
            </a:r>
            <a:r>
              <a:rPr sz="4000" b="1" spc="-65" dirty="0">
                <a:solidFill>
                  <a:srgbClr val="333399"/>
                </a:solidFill>
                <a:latin typeface="Times New Roman"/>
                <a:cs typeface="Times New Roman"/>
              </a:rPr>
              <a:t> </a:t>
            </a:r>
            <a:r>
              <a:rPr sz="4000" b="1" dirty="0">
                <a:solidFill>
                  <a:srgbClr val="333399"/>
                </a:solidFill>
                <a:latin typeface="Times New Roman"/>
                <a:cs typeface="Times New Roman"/>
              </a:rPr>
              <a:t>szőrsejtek</a:t>
            </a:r>
            <a:endParaRPr sz="4000">
              <a:latin typeface="Times New Roman"/>
              <a:cs typeface="Times New Roman"/>
            </a:endParaRPr>
          </a:p>
        </p:txBody>
      </p:sp>
      <p:sp>
        <p:nvSpPr>
          <p:cNvPr id="3" name="object 3"/>
          <p:cNvSpPr/>
          <p:nvPr/>
        </p:nvSpPr>
        <p:spPr>
          <a:xfrm>
            <a:off x="5638800" y="1557527"/>
            <a:ext cx="3505199" cy="35509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924555"/>
            <a:ext cx="5436108" cy="363195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1459" y="620268"/>
            <a:ext cx="2304288" cy="220370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452108" y="1078229"/>
            <a:ext cx="11582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ster</a:t>
            </a:r>
            <a:r>
              <a:rPr sz="1800" dirty="0">
                <a:latin typeface="Times New Roman"/>
                <a:cs typeface="Times New Roman"/>
              </a:rPr>
              <a:t>e</a:t>
            </a:r>
            <a:r>
              <a:rPr sz="1800" spc="-5" dirty="0">
                <a:latin typeface="Times New Roman"/>
                <a:cs typeface="Times New Roman"/>
              </a:rPr>
              <a:t>oc</a:t>
            </a:r>
            <a:r>
              <a:rPr sz="1800" spc="5" dirty="0">
                <a:latin typeface="Times New Roman"/>
                <a:cs typeface="Times New Roman"/>
              </a:rPr>
              <a:t>i</a:t>
            </a:r>
            <a:r>
              <a:rPr sz="1800" dirty="0">
                <a:latin typeface="Times New Roman"/>
                <a:cs typeface="Times New Roman"/>
              </a:rPr>
              <a:t>l</a:t>
            </a:r>
            <a:r>
              <a:rPr sz="1800" spc="5" dirty="0">
                <a:latin typeface="Times New Roman"/>
                <a:cs typeface="Times New Roman"/>
              </a:rPr>
              <a:t>i</a:t>
            </a:r>
            <a:r>
              <a:rPr sz="1800" spc="-5" dirty="0">
                <a:latin typeface="Times New Roman"/>
                <a:cs typeface="Times New Roman"/>
              </a:rPr>
              <a:t>um</a:t>
            </a:r>
            <a:endParaRPr sz="1800">
              <a:latin typeface="Times New Roman"/>
              <a:cs typeface="Times New Roman"/>
            </a:endParaRPr>
          </a:p>
        </p:txBody>
      </p:sp>
      <p:sp>
        <p:nvSpPr>
          <p:cNvPr id="7" name="object 7"/>
          <p:cNvSpPr/>
          <p:nvPr/>
        </p:nvSpPr>
        <p:spPr>
          <a:xfrm>
            <a:off x="6300215" y="1408938"/>
            <a:ext cx="220979" cy="291465"/>
          </a:xfrm>
          <a:custGeom>
            <a:avLst/>
            <a:gdLst/>
            <a:ahLst/>
            <a:cxnLst/>
            <a:rect l="l" t="t" r="r" b="b"/>
            <a:pathLst>
              <a:path w="220979" h="291464">
                <a:moveTo>
                  <a:pt x="14986" y="186816"/>
                </a:moveTo>
                <a:lnTo>
                  <a:pt x="11937" y="189229"/>
                </a:lnTo>
                <a:lnTo>
                  <a:pt x="11430" y="192786"/>
                </a:lnTo>
                <a:lnTo>
                  <a:pt x="0" y="291211"/>
                </a:lnTo>
                <a:lnTo>
                  <a:pt x="15066" y="284861"/>
                </a:lnTo>
                <a:lnTo>
                  <a:pt x="12573" y="284861"/>
                </a:lnTo>
                <a:lnTo>
                  <a:pt x="2412" y="277240"/>
                </a:lnTo>
                <a:lnTo>
                  <a:pt x="16594" y="258375"/>
                </a:lnTo>
                <a:lnTo>
                  <a:pt x="24130" y="194183"/>
                </a:lnTo>
                <a:lnTo>
                  <a:pt x="24511" y="190753"/>
                </a:lnTo>
                <a:lnTo>
                  <a:pt x="21971" y="187578"/>
                </a:lnTo>
                <a:lnTo>
                  <a:pt x="14986" y="186816"/>
                </a:lnTo>
                <a:close/>
              </a:path>
              <a:path w="220979" h="291464">
                <a:moveTo>
                  <a:pt x="16594" y="258375"/>
                </a:moveTo>
                <a:lnTo>
                  <a:pt x="2412" y="277240"/>
                </a:lnTo>
                <a:lnTo>
                  <a:pt x="12573" y="284861"/>
                </a:lnTo>
                <a:lnTo>
                  <a:pt x="14864" y="281813"/>
                </a:lnTo>
                <a:lnTo>
                  <a:pt x="13843" y="281813"/>
                </a:lnTo>
                <a:lnTo>
                  <a:pt x="5080" y="275209"/>
                </a:lnTo>
                <a:lnTo>
                  <a:pt x="15113" y="270990"/>
                </a:lnTo>
                <a:lnTo>
                  <a:pt x="16594" y="258375"/>
                </a:lnTo>
                <a:close/>
              </a:path>
              <a:path w="220979" h="291464">
                <a:moveTo>
                  <a:pt x="89662" y="239649"/>
                </a:moveTo>
                <a:lnTo>
                  <a:pt x="26643" y="266143"/>
                </a:lnTo>
                <a:lnTo>
                  <a:pt x="12573" y="284861"/>
                </a:lnTo>
                <a:lnTo>
                  <a:pt x="15066" y="284861"/>
                </a:lnTo>
                <a:lnTo>
                  <a:pt x="94614" y="251333"/>
                </a:lnTo>
                <a:lnTo>
                  <a:pt x="96138" y="247650"/>
                </a:lnTo>
                <a:lnTo>
                  <a:pt x="94742" y="244475"/>
                </a:lnTo>
                <a:lnTo>
                  <a:pt x="93345" y="241173"/>
                </a:lnTo>
                <a:lnTo>
                  <a:pt x="89662" y="239649"/>
                </a:lnTo>
                <a:close/>
              </a:path>
              <a:path w="220979" h="291464">
                <a:moveTo>
                  <a:pt x="15113" y="270990"/>
                </a:moveTo>
                <a:lnTo>
                  <a:pt x="5080" y="275209"/>
                </a:lnTo>
                <a:lnTo>
                  <a:pt x="13843" y="281813"/>
                </a:lnTo>
                <a:lnTo>
                  <a:pt x="15113" y="270990"/>
                </a:lnTo>
                <a:close/>
              </a:path>
              <a:path w="220979" h="291464">
                <a:moveTo>
                  <a:pt x="26643" y="266143"/>
                </a:moveTo>
                <a:lnTo>
                  <a:pt x="15113" y="270990"/>
                </a:lnTo>
                <a:lnTo>
                  <a:pt x="13843" y="281813"/>
                </a:lnTo>
                <a:lnTo>
                  <a:pt x="14864" y="281813"/>
                </a:lnTo>
                <a:lnTo>
                  <a:pt x="26643" y="266143"/>
                </a:lnTo>
                <a:close/>
              </a:path>
              <a:path w="220979" h="291464">
                <a:moveTo>
                  <a:pt x="210819" y="0"/>
                </a:moveTo>
                <a:lnTo>
                  <a:pt x="16594" y="258375"/>
                </a:lnTo>
                <a:lnTo>
                  <a:pt x="15113" y="270990"/>
                </a:lnTo>
                <a:lnTo>
                  <a:pt x="26643" y="266143"/>
                </a:lnTo>
                <a:lnTo>
                  <a:pt x="220980" y="7620"/>
                </a:lnTo>
                <a:lnTo>
                  <a:pt x="210819" y="0"/>
                </a:lnTo>
                <a:close/>
              </a:path>
            </a:pathLst>
          </a:custGeom>
          <a:solidFill>
            <a:srgbClr val="000000"/>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9044" y="366933"/>
            <a:ext cx="3202720" cy="44657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966466" y="209499"/>
            <a:ext cx="3212465" cy="574675"/>
          </a:xfrm>
          <a:prstGeom prst="rect">
            <a:avLst/>
          </a:prstGeom>
        </p:spPr>
        <p:txBody>
          <a:bodyPr vert="horz" wrap="square" lIns="0" tIns="12700" rIns="0" bIns="0" rtlCol="0">
            <a:spAutoFit/>
          </a:bodyPr>
          <a:lstStyle/>
          <a:p>
            <a:pPr marL="12700">
              <a:lnSpc>
                <a:spcPct val="100000"/>
              </a:lnSpc>
              <a:spcBef>
                <a:spcPts val="100"/>
              </a:spcBef>
            </a:pPr>
            <a:r>
              <a:rPr spc="-5" dirty="0"/>
              <a:t>Táncoló</a:t>
            </a:r>
            <a:r>
              <a:rPr spc="-60" dirty="0"/>
              <a:t> </a:t>
            </a:r>
            <a:r>
              <a:rPr spc="-5" dirty="0"/>
              <a:t>szőrsejt</a:t>
            </a:r>
          </a:p>
        </p:txBody>
      </p:sp>
      <p:sp>
        <p:nvSpPr>
          <p:cNvPr id="5" name="object 5"/>
          <p:cNvSpPr txBox="1"/>
          <p:nvPr/>
        </p:nvSpPr>
        <p:spPr>
          <a:xfrm>
            <a:off x="1771269" y="6451193"/>
            <a:ext cx="5490210" cy="300355"/>
          </a:xfrm>
          <a:prstGeom prst="rect">
            <a:avLst/>
          </a:prstGeom>
        </p:spPr>
        <p:txBody>
          <a:bodyPr vert="horz" wrap="square" lIns="0" tIns="12700" rIns="0" bIns="0" rtlCol="0">
            <a:spAutoFit/>
          </a:bodyPr>
          <a:lstStyle/>
          <a:p>
            <a:pPr marL="12700">
              <a:lnSpc>
                <a:spcPct val="100000"/>
              </a:lnSpc>
              <a:spcBef>
                <a:spcPts val="100"/>
              </a:spcBef>
            </a:pPr>
            <a:r>
              <a:rPr sz="1800" u="sng" spc="-5" dirty="0">
                <a:solidFill>
                  <a:srgbClr val="009999"/>
                </a:solidFill>
                <a:uFill>
                  <a:solidFill>
                    <a:srgbClr val="009999"/>
                  </a:solidFill>
                </a:uFill>
                <a:latin typeface="Times New Roman"/>
                <a:cs typeface="Times New Roman"/>
                <a:hlinkClick r:id="rId5"/>
              </a:rPr>
              <a:t>http://auditoryneuroscience.com/ear/dancing-outer-hair-cell</a:t>
            </a:r>
            <a:endParaRPr sz="1800" dirty="0">
              <a:latin typeface="Times New Roman"/>
              <a:cs typeface="Times New Roman"/>
            </a:endParaRPr>
          </a:p>
        </p:txBody>
      </p:sp>
      <p:pic>
        <p:nvPicPr>
          <p:cNvPr id="6" name="dancingHairCe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5400" y="920591"/>
            <a:ext cx="6629400" cy="49582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8557" y="265775"/>
            <a:ext cx="2216986" cy="3227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89376" y="0"/>
            <a:ext cx="2089277" cy="94919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027676" y="0"/>
            <a:ext cx="2959354" cy="94919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437513" y="110743"/>
            <a:ext cx="6267450" cy="543560"/>
          </a:xfrm>
          <a:prstGeom prst="rect">
            <a:avLst/>
          </a:prstGeom>
        </p:spPr>
        <p:txBody>
          <a:bodyPr vert="horz" wrap="square" lIns="0" tIns="12065" rIns="0" bIns="0" rtlCol="0">
            <a:spAutoFit/>
          </a:bodyPr>
          <a:lstStyle/>
          <a:p>
            <a:pPr marL="12700">
              <a:lnSpc>
                <a:spcPct val="100000"/>
              </a:lnSpc>
              <a:spcBef>
                <a:spcPts val="95"/>
              </a:spcBef>
            </a:pPr>
            <a:r>
              <a:rPr sz="3400" spc="-5" dirty="0"/>
              <a:t>Mechanoelektromos</a:t>
            </a:r>
            <a:r>
              <a:rPr sz="3400" spc="-10" dirty="0"/>
              <a:t> </a:t>
            </a:r>
            <a:r>
              <a:rPr sz="3400" spc="-5" dirty="0"/>
              <a:t>transzdukció</a:t>
            </a:r>
            <a:endParaRPr sz="3400"/>
          </a:p>
        </p:txBody>
      </p:sp>
      <p:sp>
        <p:nvSpPr>
          <p:cNvPr id="6" name="object 6"/>
          <p:cNvSpPr/>
          <p:nvPr/>
        </p:nvSpPr>
        <p:spPr>
          <a:xfrm>
            <a:off x="539495" y="620268"/>
            <a:ext cx="4596384" cy="596950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292852" y="2421635"/>
            <a:ext cx="3437642" cy="221127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724144" y="2781300"/>
            <a:ext cx="216535" cy="143510"/>
          </a:xfrm>
          <a:custGeom>
            <a:avLst/>
            <a:gdLst/>
            <a:ahLst/>
            <a:cxnLst/>
            <a:rect l="l" t="t" r="r" b="b"/>
            <a:pathLst>
              <a:path w="216535" h="143510">
                <a:moveTo>
                  <a:pt x="216408" y="0"/>
                </a:moveTo>
                <a:lnTo>
                  <a:pt x="0" y="0"/>
                </a:lnTo>
                <a:lnTo>
                  <a:pt x="0" y="143255"/>
                </a:lnTo>
                <a:lnTo>
                  <a:pt x="216408" y="143255"/>
                </a:lnTo>
                <a:lnTo>
                  <a:pt x="216408" y="0"/>
                </a:lnTo>
                <a:close/>
              </a:path>
            </a:pathLst>
          </a:custGeom>
          <a:solidFill>
            <a:srgbClr val="FFFFFF"/>
          </a:solidFill>
        </p:spPr>
        <p:txBody>
          <a:bodyPr wrap="square" lIns="0" tIns="0" rIns="0" bIns="0" rtlCol="0"/>
          <a:lstStyle/>
          <a:p>
            <a:endParaRPr/>
          </a:p>
        </p:txBody>
      </p:sp>
      <p:sp>
        <p:nvSpPr>
          <p:cNvPr id="9" name="object 9"/>
          <p:cNvSpPr/>
          <p:nvPr/>
        </p:nvSpPr>
        <p:spPr>
          <a:xfrm>
            <a:off x="5724144" y="2781300"/>
            <a:ext cx="216535" cy="143510"/>
          </a:xfrm>
          <a:custGeom>
            <a:avLst/>
            <a:gdLst/>
            <a:ahLst/>
            <a:cxnLst/>
            <a:rect l="l" t="t" r="r" b="b"/>
            <a:pathLst>
              <a:path w="216535" h="143510">
                <a:moveTo>
                  <a:pt x="0" y="143255"/>
                </a:moveTo>
                <a:lnTo>
                  <a:pt x="216408" y="143255"/>
                </a:lnTo>
                <a:lnTo>
                  <a:pt x="216408" y="0"/>
                </a:lnTo>
                <a:lnTo>
                  <a:pt x="0" y="0"/>
                </a:lnTo>
                <a:lnTo>
                  <a:pt x="0" y="143255"/>
                </a:lnTo>
                <a:close/>
              </a:path>
            </a:pathLst>
          </a:custGeom>
          <a:ln w="12700">
            <a:solidFill>
              <a:srgbClr val="FFFFFF"/>
            </a:solidFill>
          </a:ln>
        </p:spPr>
        <p:txBody>
          <a:bodyPr wrap="square" lIns="0" tIns="0" rIns="0" bIns="0" rtlCol="0"/>
          <a:lstStyle/>
          <a:p>
            <a:endParaRPr/>
          </a:p>
        </p:txBody>
      </p:sp>
      <p:sp>
        <p:nvSpPr>
          <p:cNvPr id="10" name="object 10"/>
          <p:cNvSpPr txBox="1"/>
          <p:nvPr/>
        </p:nvSpPr>
        <p:spPr>
          <a:xfrm>
            <a:off x="5588253" y="4895469"/>
            <a:ext cx="314325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imes New Roman"/>
                <a:cs typeface="Times New Roman"/>
              </a:rPr>
              <a:t>A belső </a:t>
            </a:r>
            <a:r>
              <a:rPr sz="1800" spc="-5" dirty="0">
                <a:latin typeface="Times New Roman"/>
                <a:cs typeface="Times New Roman"/>
              </a:rPr>
              <a:t>szőrsejtek</a:t>
            </a:r>
            <a:r>
              <a:rPr sz="1800" spc="-145" dirty="0">
                <a:latin typeface="Times New Roman"/>
                <a:cs typeface="Times New Roman"/>
              </a:rPr>
              <a:t> </a:t>
            </a:r>
            <a:r>
              <a:rPr sz="1800" spc="-5" dirty="0">
                <a:latin typeface="Times New Roman"/>
                <a:cs typeface="Times New Roman"/>
              </a:rPr>
              <a:t>sztereociliumai  </a:t>
            </a:r>
            <a:r>
              <a:rPr sz="1800" dirty="0">
                <a:latin typeface="Times New Roman"/>
                <a:cs typeface="Times New Roman"/>
              </a:rPr>
              <a:t>nem érik el a </a:t>
            </a:r>
            <a:r>
              <a:rPr sz="1800" spc="-5" dirty="0">
                <a:latin typeface="Times New Roman"/>
                <a:cs typeface="Times New Roman"/>
              </a:rPr>
              <a:t>membrana</a:t>
            </a:r>
            <a:r>
              <a:rPr sz="1800" spc="-55" dirty="0">
                <a:latin typeface="Times New Roman"/>
                <a:cs typeface="Times New Roman"/>
              </a:rPr>
              <a:t> </a:t>
            </a:r>
            <a:r>
              <a:rPr sz="1800" dirty="0">
                <a:latin typeface="Times New Roman"/>
                <a:cs typeface="Times New Roman"/>
              </a:rPr>
              <a:t>tectoriát!</a:t>
            </a:r>
            <a:endParaRPr sz="1800">
              <a:latin typeface="Times New Roman"/>
              <a:cs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4088" y="337001"/>
            <a:ext cx="8318267" cy="62741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6888" y="256031"/>
            <a:ext cx="8651875" cy="6360160"/>
          </a:xfrm>
          <a:custGeom>
            <a:avLst/>
            <a:gdLst/>
            <a:ahLst/>
            <a:cxnLst/>
            <a:rect l="l" t="t" r="r" b="b"/>
            <a:pathLst>
              <a:path w="8651875" h="6360159">
                <a:moveTo>
                  <a:pt x="0" y="6359652"/>
                </a:moveTo>
                <a:lnTo>
                  <a:pt x="8651748" y="6359652"/>
                </a:lnTo>
                <a:lnTo>
                  <a:pt x="8651748" y="0"/>
                </a:lnTo>
                <a:lnTo>
                  <a:pt x="0" y="0"/>
                </a:lnTo>
                <a:lnTo>
                  <a:pt x="0" y="6359652"/>
                </a:lnTo>
                <a:close/>
              </a:path>
            </a:pathLst>
          </a:custGeom>
          <a:ln w="9144">
            <a:solidFill>
              <a:srgbClr val="000000"/>
            </a:solidFill>
          </a:ln>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0557" y="120141"/>
            <a:ext cx="3263265" cy="574040"/>
          </a:xfrm>
          <a:prstGeom prst="rect">
            <a:avLst/>
          </a:prstGeom>
        </p:spPr>
        <p:txBody>
          <a:bodyPr vert="horz" wrap="square" lIns="0" tIns="12700" rIns="0" bIns="0" rtlCol="0">
            <a:spAutoFit/>
          </a:bodyPr>
          <a:lstStyle/>
          <a:p>
            <a:pPr marL="12700">
              <a:lnSpc>
                <a:spcPct val="100000"/>
              </a:lnSpc>
              <a:spcBef>
                <a:spcPts val="100"/>
              </a:spcBef>
            </a:pPr>
            <a:r>
              <a:rPr spc="-5" dirty="0"/>
              <a:t>Ganglion</a:t>
            </a:r>
            <a:r>
              <a:rPr spc="-40" dirty="0"/>
              <a:t> </a:t>
            </a:r>
            <a:r>
              <a:rPr spc="-5" dirty="0"/>
              <a:t>spirale</a:t>
            </a:r>
          </a:p>
        </p:txBody>
      </p:sp>
      <p:sp>
        <p:nvSpPr>
          <p:cNvPr id="3" name="object 3"/>
          <p:cNvSpPr/>
          <p:nvPr/>
        </p:nvSpPr>
        <p:spPr>
          <a:xfrm>
            <a:off x="906234" y="3756396"/>
            <a:ext cx="2341409" cy="25978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76600" y="3284220"/>
            <a:ext cx="4248911" cy="33528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788408" y="765048"/>
            <a:ext cx="3742943" cy="247040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775453" y="752094"/>
            <a:ext cx="3769360" cy="2496820"/>
          </a:xfrm>
          <a:custGeom>
            <a:avLst/>
            <a:gdLst/>
            <a:ahLst/>
            <a:cxnLst/>
            <a:rect l="l" t="t" r="r" b="b"/>
            <a:pathLst>
              <a:path w="3769359" h="2496820">
                <a:moveTo>
                  <a:pt x="0" y="2496312"/>
                </a:moveTo>
                <a:lnTo>
                  <a:pt x="3768852" y="2496312"/>
                </a:lnTo>
                <a:lnTo>
                  <a:pt x="3768852" y="0"/>
                </a:lnTo>
                <a:lnTo>
                  <a:pt x="0" y="0"/>
                </a:lnTo>
                <a:lnTo>
                  <a:pt x="0" y="2496312"/>
                </a:lnTo>
                <a:close/>
              </a:path>
            </a:pathLst>
          </a:custGeom>
          <a:ln w="25908">
            <a:solidFill>
              <a:srgbClr val="000000"/>
            </a:solidFill>
          </a:ln>
        </p:spPr>
        <p:txBody>
          <a:bodyPr wrap="square" lIns="0" tIns="0" rIns="0" bIns="0" rtlCol="0"/>
          <a:lstStyle/>
          <a:p>
            <a:endParaRPr/>
          </a:p>
        </p:txBody>
      </p:sp>
      <p:sp>
        <p:nvSpPr>
          <p:cNvPr id="7" name="object 7"/>
          <p:cNvSpPr/>
          <p:nvPr/>
        </p:nvSpPr>
        <p:spPr>
          <a:xfrm>
            <a:off x="539495" y="765048"/>
            <a:ext cx="3960876" cy="293217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26541" y="752094"/>
            <a:ext cx="3987165" cy="2958465"/>
          </a:xfrm>
          <a:custGeom>
            <a:avLst/>
            <a:gdLst/>
            <a:ahLst/>
            <a:cxnLst/>
            <a:rect l="l" t="t" r="r" b="b"/>
            <a:pathLst>
              <a:path w="3987165" h="2958465">
                <a:moveTo>
                  <a:pt x="0" y="2958083"/>
                </a:moveTo>
                <a:lnTo>
                  <a:pt x="3986784" y="2958083"/>
                </a:lnTo>
                <a:lnTo>
                  <a:pt x="3986784" y="0"/>
                </a:lnTo>
                <a:lnTo>
                  <a:pt x="0" y="0"/>
                </a:lnTo>
                <a:lnTo>
                  <a:pt x="0" y="2958083"/>
                </a:lnTo>
                <a:close/>
              </a:path>
            </a:pathLst>
          </a:custGeom>
          <a:ln w="25908">
            <a:solidFill>
              <a:srgbClr val="000000"/>
            </a:solidFill>
          </a:ln>
        </p:spPr>
        <p:txBody>
          <a:bodyPr wrap="square" lIns="0" tIns="0" rIns="0" bIns="0" rtlCol="0"/>
          <a:lstStyle/>
          <a:p>
            <a:endParaRPr/>
          </a:p>
        </p:txBody>
      </p:sp>
      <p:sp>
        <p:nvSpPr>
          <p:cNvPr id="9" name="object 9"/>
          <p:cNvSpPr txBox="1"/>
          <p:nvPr/>
        </p:nvSpPr>
        <p:spPr>
          <a:xfrm>
            <a:off x="78739" y="5400547"/>
            <a:ext cx="8597265" cy="1374140"/>
          </a:xfrm>
          <a:prstGeom prst="rect">
            <a:avLst/>
          </a:prstGeom>
        </p:spPr>
        <p:txBody>
          <a:bodyPr vert="horz" wrap="square" lIns="0" tIns="12700" rIns="0" bIns="0" rtlCol="0">
            <a:spAutoFit/>
          </a:bodyPr>
          <a:lstStyle/>
          <a:p>
            <a:pPr marL="6457315" marR="5080">
              <a:lnSpc>
                <a:spcPct val="100000"/>
              </a:lnSpc>
              <a:spcBef>
                <a:spcPts val="100"/>
              </a:spcBef>
            </a:pPr>
            <a:r>
              <a:rPr sz="1800" dirty="0">
                <a:latin typeface="Times New Roman"/>
                <a:cs typeface="Times New Roman"/>
              </a:rPr>
              <a:t>Érző ganglion. </a:t>
            </a:r>
            <a:r>
              <a:rPr sz="1800" spc="-5" dirty="0">
                <a:latin typeface="Times New Roman"/>
                <a:cs typeface="Times New Roman"/>
              </a:rPr>
              <a:t>Nincs  átkapcsolódás,  </a:t>
            </a:r>
            <a:r>
              <a:rPr sz="1800" dirty="0">
                <a:latin typeface="Times New Roman"/>
                <a:cs typeface="Times New Roman"/>
              </a:rPr>
              <a:t>nincsenek</a:t>
            </a:r>
            <a:r>
              <a:rPr sz="1800" spc="-110" dirty="0">
                <a:latin typeface="Times New Roman"/>
                <a:cs typeface="Times New Roman"/>
              </a:rPr>
              <a:t> </a:t>
            </a:r>
            <a:r>
              <a:rPr sz="1800" dirty="0">
                <a:latin typeface="Times New Roman"/>
                <a:cs typeface="Times New Roman"/>
              </a:rPr>
              <a:t>szinapszisok</a:t>
            </a:r>
            <a:endParaRPr sz="1800">
              <a:latin typeface="Times New Roman"/>
              <a:cs typeface="Times New Roman"/>
            </a:endParaRPr>
          </a:p>
          <a:p>
            <a:pPr>
              <a:lnSpc>
                <a:spcPct val="100000"/>
              </a:lnSpc>
              <a:spcBef>
                <a:spcPts val="30"/>
              </a:spcBef>
            </a:pPr>
            <a:endParaRPr sz="1900">
              <a:latin typeface="Times New Roman"/>
              <a:cs typeface="Times New Roman"/>
            </a:endParaRPr>
          </a:p>
          <a:p>
            <a:pPr marL="12700">
              <a:lnSpc>
                <a:spcPct val="100000"/>
              </a:lnSpc>
            </a:pPr>
            <a:r>
              <a:rPr sz="1600" spc="-10" dirty="0">
                <a:latin typeface="Times New Roman"/>
                <a:cs typeface="Times New Roman"/>
              </a:rPr>
              <a:t>Sejtjei </a:t>
            </a:r>
            <a:r>
              <a:rPr sz="1600" spc="-5" dirty="0">
                <a:latin typeface="Times New Roman"/>
                <a:cs typeface="Times New Roman"/>
              </a:rPr>
              <a:t>bipoláris sejtek. Perifériás nyúlvány szőrsejteken végződik, centrális nyúlvány az</a:t>
            </a:r>
            <a:r>
              <a:rPr sz="1600" spc="315" dirty="0">
                <a:latin typeface="Times New Roman"/>
                <a:cs typeface="Times New Roman"/>
              </a:rPr>
              <a:t> </a:t>
            </a:r>
            <a:r>
              <a:rPr sz="1600" spc="-5" dirty="0">
                <a:latin typeface="Times New Roman"/>
                <a:cs typeface="Times New Roman"/>
              </a:rPr>
              <a:t>agytörzsben.</a:t>
            </a:r>
            <a:endParaRPr sz="1600">
              <a:latin typeface="Times New Roman"/>
              <a:cs typeface="Times New Roman"/>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7888" y="140919"/>
            <a:ext cx="6349365" cy="635000"/>
          </a:xfrm>
          <a:prstGeom prst="rect">
            <a:avLst/>
          </a:prstGeom>
        </p:spPr>
        <p:txBody>
          <a:bodyPr vert="horz" wrap="square" lIns="0" tIns="12065" rIns="0" bIns="0" rtlCol="0">
            <a:spAutoFit/>
          </a:bodyPr>
          <a:lstStyle/>
          <a:p>
            <a:pPr marL="12700">
              <a:lnSpc>
                <a:spcPct val="100000"/>
              </a:lnSpc>
              <a:spcBef>
                <a:spcPts val="95"/>
              </a:spcBef>
            </a:pPr>
            <a:r>
              <a:rPr sz="4000" spc="-10" dirty="0"/>
              <a:t>Rezonancia </a:t>
            </a:r>
            <a:r>
              <a:rPr sz="4000" spc="-5" dirty="0"/>
              <a:t>és</a:t>
            </a:r>
            <a:r>
              <a:rPr sz="4000" dirty="0"/>
              <a:t> „hely-elmélet”</a:t>
            </a:r>
            <a:endParaRPr sz="4000"/>
          </a:p>
        </p:txBody>
      </p:sp>
      <p:sp>
        <p:nvSpPr>
          <p:cNvPr id="3" name="object 3"/>
          <p:cNvSpPr/>
          <p:nvPr/>
        </p:nvSpPr>
        <p:spPr>
          <a:xfrm>
            <a:off x="108204" y="908303"/>
            <a:ext cx="4143755" cy="25694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31664" y="4283976"/>
            <a:ext cx="4212336" cy="220064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9831" y="3776471"/>
            <a:ext cx="4754880" cy="27447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43628" y="908303"/>
            <a:ext cx="4105655" cy="308610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380479" y="1151382"/>
            <a:ext cx="1694814"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Times New Roman"/>
                <a:cs typeface="Times New Roman"/>
              </a:rPr>
              <a:t>fenestra</a:t>
            </a:r>
            <a:r>
              <a:rPr sz="1800" b="1" spc="-25" dirty="0">
                <a:latin typeface="Times New Roman"/>
                <a:cs typeface="Times New Roman"/>
              </a:rPr>
              <a:t> </a:t>
            </a:r>
            <a:r>
              <a:rPr sz="1800" b="1" spc="-5" dirty="0">
                <a:latin typeface="Times New Roman"/>
                <a:cs typeface="Times New Roman"/>
              </a:rPr>
              <a:t>vestibuli</a:t>
            </a:r>
            <a:endParaRPr sz="1800">
              <a:latin typeface="Times New Roman"/>
              <a:cs typeface="Times New Roman"/>
            </a:endParaRPr>
          </a:p>
        </p:txBody>
      </p:sp>
      <p:sp>
        <p:nvSpPr>
          <p:cNvPr id="8" name="object 8"/>
          <p:cNvSpPr txBox="1"/>
          <p:nvPr/>
        </p:nvSpPr>
        <p:spPr>
          <a:xfrm>
            <a:off x="4364228" y="2375103"/>
            <a:ext cx="1652270" cy="300355"/>
          </a:xfrm>
          <a:prstGeom prst="rect">
            <a:avLst/>
          </a:prstGeom>
        </p:spPr>
        <p:txBody>
          <a:bodyPr vert="horz" wrap="square" lIns="0" tIns="12700" rIns="0" bIns="0" rtlCol="0">
            <a:spAutoFit/>
          </a:bodyPr>
          <a:lstStyle/>
          <a:p>
            <a:pPr marL="12700">
              <a:lnSpc>
                <a:spcPct val="100000"/>
              </a:lnSpc>
              <a:spcBef>
                <a:spcPts val="100"/>
              </a:spcBef>
            </a:pPr>
            <a:r>
              <a:rPr sz="1800" b="1" dirty="0">
                <a:latin typeface="Times New Roman"/>
                <a:cs typeface="Times New Roman"/>
              </a:rPr>
              <a:t>fenestra</a:t>
            </a:r>
            <a:r>
              <a:rPr sz="1800" b="1" spc="-75" dirty="0">
                <a:latin typeface="Times New Roman"/>
                <a:cs typeface="Times New Roman"/>
              </a:rPr>
              <a:t> </a:t>
            </a:r>
            <a:r>
              <a:rPr sz="1800" b="1" spc="-10" dirty="0">
                <a:latin typeface="Times New Roman"/>
                <a:cs typeface="Times New Roman"/>
              </a:rPr>
              <a:t>rotunda</a:t>
            </a:r>
            <a:endParaRPr sz="1800">
              <a:latin typeface="Times New Roman"/>
              <a:cs typeface="Times New Roman"/>
            </a:endParaRPr>
          </a:p>
        </p:txBody>
      </p:sp>
      <p:sp>
        <p:nvSpPr>
          <p:cNvPr id="9" name="object 9"/>
          <p:cNvSpPr txBox="1"/>
          <p:nvPr/>
        </p:nvSpPr>
        <p:spPr>
          <a:xfrm>
            <a:off x="3290442" y="4033265"/>
            <a:ext cx="563372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333399"/>
                </a:solidFill>
                <a:latin typeface="Times New Roman"/>
                <a:cs typeface="Times New Roman"/>
              </a:rPr>
              <a:t>MB bázisa feszes és </a:t>
            </a:r>
            <a:r>
              <a:rPr sz="1400" spc="-10" dirty="0">
                <a:solidFill>
                  <a:srgbClr val="333399"/>
                </a:solidFill>
                <a:latin typeface="Times New Roman"/>
                <a:cs typeface="Times New Roman"/>
              </a:rPr>
              <a:t>keskeny, </a:t>
            </a:r>
            <a:r>
              <a:rPr sz="1400" dirty="0">
                <a:solidFill>
                  <a:srgbClr val="333399"/>
                </a:solidFill>
                <a:latin typeface="Times New Roman"/>
                <a:cs typeface="Times New Roman"/>
              </a:rPr>
              <a:t>az apicalis végen szélesebb és lazább</a:t>
            </a:r>
            <a:r>
              <a:rPr sz="1400" spc="15" dirty="0">
                <a:solidFill>
                  <a:srgbClr val="333399"/>
                </a:solidFill>
                <a:latin typeface="Times New Roman"/>
                <a:cs typeface="Times New Roman"/>
              </a:rPr>
              <a:t> </a:t>
            </a:r>
            <a:r>
              <a:rPr sz="1400" dirty="0">
                <a:solidFill>
                  <a:srgbClr val="333399"/>
                </a:solidFill>
                <a:latin typeface="Times New Roman"/>
                <a:cs typeface="Times New Roman"/>
              </a:rPr>
              <a:t>szerkezetű</a:t>
            </a:r>
            <a:endParaRPr sz="1400">
              <a:latin typeface="Times New Roman"/>
              <a:cs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3665" y="69849"/>
            <a:ext cx="2296160" cy="635000"/>
          </a:xfrm>
          <a:prstGeom prst="rect">
            <a:avLst/>
          </a:prstGeom>
        </p:spPr>
        <p:txBody>
          <a:bodyPr vert="horz" wrap="square" lIns="0" tIns="12065" rIns="0" bIns="0" rtlCol="0">
            <a:spAutoFit/>
          </a:bodyPr>
          <a:lstStyle/>
          <a:p>
            <a:pPr marL="12700">
              <a:lnSpc>
                <a:spcPct val="100000"/>
              </a:lnSpc>
              <a:spcBef>
                <a:spcPts val="95"/>
              </a:spcBef>
            </a:pPr>
            <a:r>
              <a:rPr sz="4000" spc="-5" dirty="0"/>
              <a:t>A</a:t>
            </a:r>
            <a:r>
              <a:rPr sz="4000" spc="-85" dirty="0"/>
              <a:t> </a:t>
            </a:r>
            <a:r>
              <a:rPr sz="4000" spc="-5" dirty="0"/>
              <a:t>hangerő</a:t>
            </a:r>
            <a:endParaRPr sz="4000"/>
          </a:p>
        </p:txBody>
      </p:sp>
      <p:sp>
        <p:nvSpPr>
          <p:cNvPr id="3" name="object 3"/>
          <p:cNvSpPr/>
          <p:nvPr/>
        </p:nvSpPr>
        <p:spPr>
          <a:xfrm>
            <a:off x="324611" y="765048"/>
            <a:ext cx="8497824" cy="36073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1658" y="752094"/>
            <a:ext cx="8524240" cy="3633470"/>
          </a:xfrm>
          <a:custGeom>
            <a:avLst/>
            <a:gdLst/>
            <a:ahLst/>
            <a:cxnLst/>
            <a:rect l="l" t="t" r="r" b="b"/>
            <a:pathLst>
              <a:path w="8524240" h="3633470">
                <a:moveTo>
                  <a:pt x="0" y="3633216"/>
                </a:moveTo>
                <a:lnTo>
                  <a:pt x="8523732" y="3633216"/>
                </a:lnTo>
                <a:lnTo>
                  <a:pt x="8523732" y="0"/>
                </a:lnTo>
                <a:lnTo>
                  <a:pt x="0" y="0"/>
                </a:lnTo>
                <a:lnTo>
                  <a:pt x="0" y="3633216"/>
                </a:lnTo>
                <a:close/>
              </a:path>
            </a:pathLst>
          </a:custGeom>
          <a:ln w="25908">
            <a:solidFill>
              <a:srgbClr val="009999"/>
            </a:solidFill>
          </a:ln>
        </p:spPr>
        <p:txBody>
          <a:bodyPr wrap="square" lIns="0" tIns="0" rIns="0" bIns="0" rtlCol="0"/>
          <a:lstStyle/>
          <a:p>
            <a:endParaRPr/>
          </a:p>
        </p:txBody>
      </p:sp>
      <p:sp>
        <p:nvSpPr>
          <p:cNvPr id="5" name="object 5"/>
          <p:cNvSpPr txBox="1"/>
          <p:nvPr/>
        </p:nvSpPr>
        <p:spPr>
          <a:xfrm>
            <a:off x="402742" y="4822012"/>
            <a:ext cx="5076190" cy="155130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333399"/>
                </a:solidFill>
                <a:latin typeface="Times New Roman"/>
                <a:cs typeface="Times New Roman"/>
              </a:rPr>
              <a:t>A hangintenzitás növekedése </a:t>
            </a:r>
            <a:r>
              <a:rPr sz="2000" spc="-5" dirty="0">
                <a:solidFill>
                  <a:srgbClr val="333399"/>
                </a:solidFill>
                <a:latin typeface="Times New Roman"/>
                <a:cs typeface="Times New Roman"/>
              </a:rPr>
              <a:t>magával </a:t>
            </a:r>
            <a:r>
              <a:rPr sz="2000" dirty="0">
                <a:solidFill>
                  <a:srgbClr val="333399"/>
                </a:solidFill>
                <a:latin typeface="Times New Roman"/>
                <a:cs typeface="Times New Roman"/>
              </a:rPr>
              <a:t>vonja</a:t>
            </a:r>
            <a:r>
              <a:rPr sz="2000" spc="-260" dirty="0">
                <a:solidFill>
                  <a:srgbClr val="333399"/>
                </a:solidFill>
                <a:latin typeface="Times New Roman"/>
                <a:cs typeface="Times New Roman"/>
              </a:rPr>
              <a:t> </a:t>
            </a:r>
            <a:r>
              <a:rPr sz="2000" dirty="0">
                <a:solidFill>
                  <a:srgbClr val="333399"/>
                </a:solidFill>
                <a:latin typeface="Times New Roman"/>
                <a:cs typeface="Times New Roman"/>
              </a:rPr>
              <a:t>a</a:t>
            </a:r>
            <a:endParaRPr sz="2000">
              <a:latin typeface="Times New Roman"/>
              <a:cs typeface="Times New Roman"/>
            </a:endParaRPr>
          </a:p>
          <a:p>
            <a:pPr marL="12700" marR="5080">
              <a:lnSpc>
                <a:spcPct val="100000"/>
              </a:lnSpc>
              <a:spcBef>
                <a:spcPts val="5"/>
              </a:spcBef>
            </a:pPr>
            <a:r>
              <a:rPr sz="2000" spc="-5" dirty="0">
                <a:solidFill>
                  <a:srgbClr val="333399"/>
                </a:solidFill>
                <a:latin typeface="Times New Roman"/>
                <a:cs typeface="Times New Roman"/>
              </a:rPr>
              <a:t>„recruitment” </a:t>
            </a:r>
            <a:r>
              <a:rPr sz="2000" dirty="0">
                <a:solidFill>
                  <a:srgbClr val="333399"/>
                </a:solidFill>
                <a:latin typeface="Times New Roman"/>
                <a:cs typeface="Times New Roman"/>
              </a:rPr>
              <a:t>jelenségét. A </a:t>
            </a:r>
            <a:r>
              <a:rPr sz="2000" spc="-5" dirty="0">
                <a:solidFill>
                  <a:srgbClr val="333399"/>
                </a:solidFill>
                <a:latin typeface="Times New Roman"/>
                <a:cs typeface="Times New Roman"/>
              </a:rPr>
              <a:t>membrana</a:t>
            </a:r>
            <a:r>
              <a:rPr sz="2000" spc="-310" dirty="0">
                <a:solidFill>
                  <a:srgbClr val="333399"/>
                </a:solidFill>
                <a:latin typeface="Times New Roman"/>
                <a:cs typeface="Times New Roman"/>
              </a:rPr>
              <a:t> </a:t>
            </a:r>
            <a:r>
              <a:rPr sz="2000" dirty="0">
                <a:solidFill>
                  <a:srgbClr val="333399"/>
                </a:solidFill>
                <a:latin typeface="Times New Roman"/>
                <a:cs typeface="Times New Roman"/>
              </a:rPr>
              <a:t>basilarison  kialakuló hullám </a:t>
            </a:r>
            <a:r>
              <a:rPr sz="2000" spc="-5" dirty="0">
                <a:solidFill>
                  <a:srgbClr val="333399"/>
                </a:solidFill>
                <a:latin typeface="Times New Roman"/>
                <a:cs typeface="Times New Roman"/>
              </a:rPr>
              <a:t>maximális amplitúdója </a:t>
            </a:r>
            <a:r>
              <a:rPr sz="2000" dirty="0">
                <a:solidFill>
                  <a:srgbClr val="333399"/>
                </a:solidFill>
                <a:latin typeface="Times New Roman"/>
                <a:cs typeface="Times New Roman"/>
              </a:rPr>
              <a:t>nagyobb  </a:t>
            </a:r>
            <a:r>
              <a:rPr sz="2000" spc="-5" dirty="0">
                <a:solidFill>
                  <a:srgbClr val="333399"/>
                </a:solidFill>
                <a:latin typeface="Times New Roman"/>
                <a:cs typeface="Times New Roman"/>
              </a:rPr>
              <a:t>területre </a:t>
            </a:r>
            <a:r>
              <a:rPr sz="2000" dirty="0">
                <a:solidFill>
                  <a:srgbClr val="333399"/>
                </a:solidFill>
                <a:latin typeface="Times New Roman"/>
                <a:cs typeface="Times New Roman"/>
              </a:rPr>
              <a:t>terjed ki, </a:t>
            </a:r>
            <a:r>
              <a:rPr sz="2000" spc="-5" dirty="0">
                <a:solidFill>
                  <a:srgbClr val="333399"/>
                </a:solidFill>
                <a:latin typeface="Times New Roman"/>
                <a:cs typeface="Times New Roman"/>
              </a:rPr>
              <a:t>szélesebb </a:t>
            </a:r>
            <a:r>
              <a:rPr sz="2000" dirty="0">
                <a:solidFill>
                  <a:srgbClr val="333399"/>
                </a:solidFill>
                <a:latin typeface="Times New Roman"/>
                <a:cs typeface="Times New Roman"/>
              </a:rPr>
              <a:t>sávban jönnek  ingerületbe a</a:t>
            </a:r>
            <a:r>
              <a:rPr sz="2000" spc="-50" dirty="0">
                <a:solidFill>
                  <a:srgbClr val="333399"/>
                </a:solidFill>
                <a:latin typeface="Times New Roman"/>
                <a:cs typeface="Times New Roman"/>
              </a:rPr>
              <a:t> </a:t>
            </a:r>
            <a:r>
              <a:rPr sz="2000" spc="-5" dirty="0">
                <a:solidFill>
                  <a:srgbClr val="333399"/>
                </a:solidFill>
                <a:latin typeface="Times New Roman"/>
                <a:cs typeface="Times New Roman"/>
              </a:rPr>
              <a:t>szőrsejtek.</a:t>
            </a:r>
            <a:endParaRPr sz="2000">
              <a:latin typeface="Times New Roman"/>
              <a:cs typeface="Times New Roman"/>
            </a:endParaRPr>
          </a:p>
        </p:txBody>
      </p:sp>
      <p:sp>
        <p:nvSpPr>
          <p:cNvPr id="6" name="object 6"/>
          <p:cNvSpPr/>
          <p:nvPr/>
        </p:nvSpPr>
        <p:spPr>
          <a:xfrm>
            <a:off x="5867400" y="4507990"/>
            <a:ext cx="2886455" cy="22783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1776" y="242442"/>
            <a:ext cx="4622165" cy="574040"/>
          </a:xfrm>
          <a:prstGeom prst="rect">
            <a:avLst/>
          </a:prstGeom>
        </p:spPr>
        <p:txBody>
          <a:bodyPr vert="horz" wrap="square" lIns="0" tIns="12700" rIns="0" bIns="0" rtlCol="0">
            <a:spAutoFit/>
          </a:bodyPr>
          <a:lstStyle/>
          <a:p>
            <a:pPr marL="12700">
              <a:lnSpc>
                <a:spcPct val="100000"/>
              </a:lnSpc>
              <a:spcBef>
                <a:spcPts val="100"/>
              </a:spcBef>
            </a:pPr>
            <a:r>
              <a:rPr dirty="0"/>
              <a:t>A </a:t>
            </a:r>
            <a:r>
              <a:rPr spc="-5" dirty="0"/>
              <a:t>hallás</a:t>
            </a:r>
            <a:r>
              <a:rPr spc="-100" dirty="0"/>
              <a:t> </a:t>
            </a:r>
            <a:r>
              <a:rPr dirty="0"/>
              <a:t>mechanizmusa</a:t>
            </a:r>
          </a:p>
        </p:txBody>
      </p:sp>
      <p:sp>
        <p:nvSpPr>
          <p:cNvPr id="3" name="object 3"/>
          <p:cNvSpPr/>
          <p:nvPr/>
        </p:nvSpPr>
        <p:spPr>
          <a:xfrm>
            <a:off x="1405103" y="1276437"/>
            <a:ext cx="6476659" cy="320673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282822" y="3023361"/>
            <a:ext cx="7753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dobüreg</a:t>
            </a:r>
            <a:endParaRPr sz="1800">
              <a:latin typeface="Times New Roman"/>
              <a:cs typeface="Times New Roman"/>
            </a:endParaRPr>
          </a:p>
        </p:txBody>
      </p:sp>
      <p:sp>
        <p:nvSpPr>
          <p:cNvPr id="5" name="object 5"/>
          <p:cNvSpPr txBox="1"/>
          <p:nvPr/>
        </p:nvSpPr>
        <p:spPr>
          <a:xfrm>
            <a:off x="3859148" y="1654555"/>
            <a:ext cx="13652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Scala</a:t>
            </a:r>
            <a:r>
              <a:rPr sz="1800" spc="-90" dirty="0">
                <a:latin typeface="Times New Roman"/>
                <a:cs typeface="Times New Roman"/>
              </a:rPr>
              <a:t> </a:t>
            </a:r>
            <a:r>
              <a:rPr sz="1800" dirty="0">
                <a:latin typeface="Times New Roman"/>
                <a:cs typeface="Times New Roman"/>
              </a:rPr>
              <a:t>vestibuli</a:t>
            </a:r>
            <a:endParaRPr sz="1800">
              <a:latin typeface="Times New Roman"/>
              <a:cs typeface="Times New Roman"/>
            </a:endParaRPr>
          </a:p>
        </p:txBody>
      </p:sp>
      <p:sp>
        <p:nvSpPr>
          <p:cNvPr id="6" name="object 6"/>
          <p:cNvSpPr/>
          <p:nvPr/>
        </p:nvSpPr>
        <p:spPr>
          <a:xfrm>
            <a:off x="4523104" y="1996567"/>
            <a:ext cx="151130" cy="495300"/>
          </a:xfrm>
          <a:custGeom>
            <a:avLst/>
            <a:gdLst/>
            <a:ahLst/>
            <a:cxnLst/>
            <a:rect l="l" t="t" r="r" b="b"/>
            <a:pathLst>
              <a:path w="151129" h="495300">
                <a:moveTo>
                  <a:pt x="55372" y="411607"/>
                </a:moveTo>
                <a:lnTo>
                  <a:pt x="50292" y="416433"/>
                </a:lnTo>
                <a:lnTo>
                  <a:pt x="50165" y="420497"/>
                </a:lnTo>
                <a:lnTo>
                  <a:pt x="120523" y="495173"/>
                </a:lnTo>
                <a:lnTo>
                  <a:pt x="123905" y="484250"/>
                </a:lnTo>
                <a:lnTo>
                  <a:pt x="111506" y="484250"/>
                </a:lnTo>
                <a:lnTo>
                  <a:pt x="106224" y="461446"/>
                </a:lnTo>
                <a:lnTo>
                  <a:pt x="61849" y="414274"/>
                </a:lnTo>
                <a:lnTo>
                  <a:pt x="59436" y="411734"/>
                </a:lnTo>
                <a:lnTo>
                  <a:pt x="55372" y="411607"/>
                </a:lnTo>
                <a:close/>
              </a:path>
              <a:path w="151129" h="495300">
                <a:moveTo>
                  <a:pt x="106224" y="461446"/>
                </a:moveTo>
                <a:lnTo>
                  <a:pt x="111506" y="484250"/>
                </a:lnTo>
                <a:lnTo>
                  <a:pt x="123825" y="481457"/>
                </a:lnTo>
                <a:lnTo>
                  <a:pt x="123707" y="480949"/>
                </a:lnTo>
                <a:lnTo>
                  <a:pt x="111633" y="480949"/>
                </a:lnTo>
                <a:lnTo>
                  <a:pt x="114845" y="470610"/>
                </a:lnTo>
                <a:lnTo>
                  <a:pt x="106224" y="461446"/>
                </a:lnTo>
                <a:close/>
              </a:path>
              <a:path w="151129" h="495300">
                <a:moveTo>
                  <a:pt x="142367" y="391541"/>
                </a:moveTo>
                <a:lnTo>
                  <a:pt x="138811" y="393319"/>
                </a:lnTo>
                <a:lnTo>
                  <a:pt x="137676" y="397129"/>
                </a:lnTo>
                <a:lnTo>
                  <a:pt x="118554" y="458673"/>
                </a:lnTo>
                <a:lnTo>
                  <a:pt x="123825" y="481457"/>
                </a:lnTo>
                <a:lnTo>
                  <a:pt x="111506" y="484250"/>
                </a:lnTo>
                <a:lnTo>
                  <a:pt x="123905" y="484250"/>
                </a:lnTo>
                <a:lnTo>
                  <a:pt x="150875" y="397129"/>
                </a:lnTo>
                <a:lnTo>
                  <a:pt x="148971" y="393573"/>
                </a:lnTo>
                <a:lnTo>
                  <a:pt x="142367" y="391541"/>
                </a:lnTo>
                <a:close/>
              </a:path>
              <a:path w="151129" h="495300">
                <a:moveTo>
                  <a:pt x="114845" y="470610"/>
                </a:moveTo>
                <a:lnTo>
                  <a:pt x="111633" y="480949"/>
                </a:lnTo>
                <a:lnTo>
                  <a:pt x="122300" y="478536"/>
                </a:lnTo>
                <a:lnTo>
                  <a:pt x="114845" y="470610"/>
                </a:lnTo>
                <a:close/>
              </a:path>
              <a:path w="151129" h="495300">
                <a:moveTo>
                  <a:pt x="118554" y="458673"/>
                </a:moveTo>
                <a:lnTo>
                  <a:pt x="114845" y="470610"/>
                </a:lnTo>
                <a:lnTo>
                  <a:pt x="122300" y="478536"/>
                </a:lnTo>
                <a:lnTo>
                  <a:pt x="111633" y="480949"/>
                </a:lnTo>
                <a:lnTo>
                  <a:pt x="123707" y="480949"/>
                </a:lnTo>
                <a:lnTo>
                  <a:pt x="118554" y="458673"/>
                </a:lnTo>
                <a:close/>
              </a:path>
              <a:path w="151129" h="495300">
                <a:moveTo>
                  <a:pt x="12446" y="0"/>
                </a:moveTo>
                <a:lnTo>
                  <a:pt x="0" y="2794"/>
                </a:lnTo>
                <a:lnTo>
                  <a:pt x="106224" y="461446"/>
                </a:lnTo>
                <a:lnTo>
                  <a:pt x="114845" y="470610"/>
                </a:lnTo>
                <a:lnTo>
                  <a:pt x="118554" y="458673"/>
                </a:lnTo>
                <a:lnTo>
                  <a:pt x="12446" y="0"/>
                </a:lnTo>
                <a:close/>
              </a:path>
            </a:pathLst>
          </a:custGeom>
          <a:solidFill>
            <a:srgbClr val="000000"/>
          </a:solidFill>
        </p:spPr>
        <p:txBody>
          <a:bodyPr wrap="square" lIns="0" tIns="0" rIns="0" bIns="0" rtlCol="0"/>
          <a:lstStyle/>
          <a:p>
            <a:endParaRPr/>
          </a:p>
        </p:txBody>
      </p:sp>
      <p:sp>
        <p:nvSpPr>
          <p:cNvPr id="7" name="object 7"/>
          <p:cNvSpPr/>
          <p:nvPr/>
        </p:nvSpPr>
        <p:spPr>
          <a:xfrm>
            <a:off x="6132703" y="4005071"/>
            <a:ext cx="103505" cy="297180"/>
          </a:xfrm>
          <a:custGeom>
            <a:avLst/>
            <a:gdLst/>
            <a:ahLst/>
            <a:cxnLst/>
            <a:rect l="l" t="t" r="r" b="b"/>
            <a:pathLst>
              <a:path w="103504" h="297179">
                <a:moveTo>
                  <a:pt x="51688" y="25109"/>
                </a:moveTo>
                <a:lnTo>
                  <a:pt x="45338" y="35995"/>
                </a:lnTo>
                <a:lnTo>
                  <a:pt x="45338" y="296798"/>
                </a:lnTo>
                <a:lnTo>
                  <a:pt x="58038" y="296798"/>
                </a:lnTo>
                <a:lnTo>
                  <a:pt x="58038" y="35995"/>
                </a:lnTo>
                <a:lnTo>
                  <a:pt x="51688" y="25109"/>
                </a:lnTo>
                <a:close/>
              </a:path>
              <a:path w="103504" h="297179">
                <a:moveTo>
                  <a:pt x="51688" y="0"/>
                </a:moveTo>
                <a:lnTo>
                  <a:pt x="0" y="88645"/>
                </a:lnTo>
                <a:lnTo>
                  <a:pt x="1016" y="92455"/>
                </a:lnTo>
                <a:lnTo>
                  <a:pt x="7112" y="96011"/>
                </a:lnTo>
                <a:lnTo>
                  <a:pt x="10922" y="94995"/>
                </a:lnTo>
                <a:lnTo>
                  <a:pt x="45338" y="35995"/>
                </a:lnTo>
                <a:lnTo>
                  <a:pt x="45338" y="12572"/>
                </a:lnTo>
                <a:lnTo>
                  <a:pt x="59020" y="12572"/>
                </a:lnTo>
                <a:lnTo>
                  <a:pt x="51688" y="0"/>
                </a:lnTo>
                <a:close/>
              </a:path>
              <a:path w="103504" h="297179">
                <a:moveTo>
                  <a:pt x="59020" y="12572"/>
                </a:moveTo>
                <a:lnTo>
                  <a:pt x="58038" y="12572"/>
                </a:lnTo>
                <a:lnTo>
                  <a:pt x="58038" y="35995"/>
                </a:lnTo>
                <a:lnTo>
                  <a:pt x="92456" y="94995"/>
                </a:lnTo>
                <a:lnTo>
                  <a:pt x="96266" y="96011"/>
                </a:lnTo>
                <a:lnTo>
                  <a:pt x="102362" y="92455"/>
                </a:lnTo>
                <a:lnTo>
                  <a:pt x="103377" y="88645"/>
                </a:lnTo>
                <a:lnTo>
                  <a:pt x="59020" y="12572"/>
                </a:lnTo>
                <a:close/>
              </a:path>
              <a:path w="103504" h="297179">
                <a:moveTo>
                  <a:pt x="58038" y="12572"/>
                </a:moveTo>
                <a:lnTo>
                  <a:pt x="45338" y="12572"/>
                </a:lnTo>
                <a:lnTo>
                  <a:pt x="45338" y="35995"/>
                </a:lnTo>
                <a:lnTo>
                  <a:pt x="51688" y="25109"/>
                </a:lnTo>
                <a:lnTo>
                  <a:pt x="46227" y="15747"/>
                </a:lnTo>
                <a:lnTo>
                  <a:pt x="58038" y="15747"/>
                </a:lnTo>
                <a:lnTo>
                  <a:pt x="58038" y="12572"/>
                </a:lnTo>
                <a:close/>
              </a:path>
              <a:path w="103504" h="297179">
                <a:moveTo>
                  <a:pt x="58038" y="15747"/>
                </a:moveTo>
                <a:lnTo>
                  <a:pt x="57150" y="15747"/>
                </a:lnTo>
                <a:lnTo>
                  <a:pt x="51688" y="25109"/>
                </a:lnTo>
                <a:lnTo>
                  <a:pt x="58038" y="35995"/>
                </a:lnTo>
                <a:lnTo>
                  <a:pt x="58038" y="15747"/>
                </a:lnTo>
                <a:close/>
              </a:path>
              <a:path w="103504" h="297179">
                <a:moveTo>
                  <a:pt x="57150" y="15747"/>
                </a:moveTo>
                <a:lnTo>
                  <a:pt x="46227" y="15747"/>
                </a:lnTo>
                <a:lnTo>
                  <a:pt x="51688" y="25109"/>
                </a:lnTo>
                <a:lnTo>
                  <a:pt x="57150" y="15747"/>
                </a:lnTo>
                <a:close/>
              </a:path>
            </a:pathLst>
          </a:custGeom>
          <a:solidFill>
            <a:srgbClr val="000000"/>
          </a:solidFill>
        </p:spPr>
        <p:txBody>
          <a:bodyPr wrap="square" lIns="0" tIns="0" rIns="0" bIns="0" rtlCol="0"/>
          <a:lstStyle/>
          <a:p>
            <a:endParaRPr/>
          </a:p>
        </p:txBody>
      </p:sp>
      <p:sp>
        <p:nvSpPr>
          <p:cNvPr id="8" name="object 8"/>
          <p:cNvSpPr txBox="1"/>
          <p:nvPr/>
        </p:nvSpPr>
        <p:spPr>
          <a:xfrm>
            <a:off x="258267" y="3310890"/>
            <a:ext cx="8722360" cy="3459479"/>
          </a:xfrm>
          <a:prstGeom prst="rect">
            <a:avLst/>
          </a:prstGeom>
        </p:spPr>
        <p:txBody>
          <a:bodyPr vert="horz" wrap="square" lIns="0" tIns="12700" rIns="0" bIns="0" rtlCol="0">
            <a:spAutoFit/>
          </a:bodyPr>
          <a:lstStyle/>
          <a:p>
            <a:pPr marL="7719059" marR="5080">
              <a:lnSpc>
                <a:spcPct val="100000"/>
              </a:lnSpc>
              <a:spcBef>
                <a:spcPts val="100"/>
              </a:spcBef>
            </a:pPr>
            <a:r>
              <a:rPr sz="1800" spc="-5" dirty="0">
                <a:latin typeface="Times New Roman"/>
                <a:cs typeface="Times New Roman"/>
              </a:rPr>
              <a:t>Me</a:t>
            </a:r>
            <a:r>
              <a:rPr sz="1800" spc="-15" dirty="0">
                <a:latin typeface="Times New Roman"/>
                <a:cs typeface="Times New Roman"/>
              </a:rPr>
              <a:t>m</a:t>
            </a:r>
            <a:r>
              <a:rPr sz="1800" spc="-5" dirty="0">
                <a:latin typeface="Times New Roman"/>
                <a:cs typeface="Times New Roman"/>
              </a:rPr>
              <a:t>brana  </a:t>
            </a:r>
            <a:r>
              <a:rPr sz="1800" dirty="0">
                <a:latin typeface="Times New Roman"/>
                <a:cs typeface="Times New Roman"/>
              </a:rPr>
              <a:t>basilaris</a:t>
            </a:r>
            <a:endParaRPr sz="1800">
              <a:latin typeface="Times New Roman"/>
              <a:cs typeface="Times New Roman"/>
            </a:endParaRPr>
          </a:p>
          <a:p>
            <a:pPr>
              <a:lnSpc>
                <a:spcPct val="100000"/>
              </a:lnSpc>
            </a:pPr>
            <a:endParaRPr sz="2000">
              <a:latin typeface="Times New Roman"/>
              <a:cs typeface="Times New Roman"/>
            </a:endParaRPr>
          </a:p>
          <a:p>
            <a:pPr marL="5126355">
              <a:lnSpc>
                <a:spcPct val="100000"/>
              </a:lnSpc>
              <a:spcBef>
                <a:spcPts val="1245"/>
              </a:spcBef>
            </a:pPr>
            <a:r>
              <a:rPr sz="1800" dirty="0">
                <a:latin typeface="Times New Roman"/>
                <a:cs typeface="Times New Roman"/>
              </a:rPr>
              <a:t>Scala</a:t>
            </a:r>
            <a:r>
              <a:rPr sz="1800" spc="-20" dirty="0">
                <a:latin typeface="Times New Roman"/>
                <a:cs typeface="Times New Roman"/>
              </a:rPr>
              <a:t> </a:t>
            </a:r>
            <a:r>
              <a:rPr sz="1800" dirty="0">
                <a:latin typeface="Times New Roman"/>
                <a:cs typeface="Times New Roman"/>
              </a:rPr>
              <a:t>thympani</a:t>
            </a:r>
            <a:endParaRPr sz="1800">
              <a:latin typeface="Times New Roman"/>
              <a:cs typeface="Times New Roman"/>
            </a:endParaRPr>
          </a:p>
          <a:p>
            <a:pPr>
              <a:lnSpc>
                <a:spcPct val="100000"/>
              </a:lnSpc>
              <a:spcBef>
                <a:spcPts val="50"/>
              </a:spcBef>
            </a:pPr>
            <a:endParaRPr sz="1600">
              <a:latin typeface="Times New Roman"/>
              <a:cs typeface="Times New Roman"/>
            </a:endParaRPr>
          </a:p>
          <a:p>
            <a:pPr marL="12700" marR="417830">
              <a:lnSpc>
                <a:spcPct val="100000"/>
              </a:lnSpc>
            </a:pPr>
            <a:r>
              <a:rPr sz="1800" dirty="0">
                <a:solidFill>
                  <a:srgbClr val="333399"/>
                </a:solidFill>
                <a:latin typeface="Times New Roman"/>
                <a:cs typeface="Times New Roman"/>
              </a:rPr>
              <a:t>A hanghullámok a dobhártya és a </a:t>
            </a:r>
            <a:r>
              <a:rPr sz="1800" spc="-5" dirty="0">
                <a:solidFill>
                  <a:srgbClr val="333399"/>
                </a:solidFill>
                <a:latin typeface="Times New Roman"/>
                <a:cs typeface="Times New Roman"/>
              </a:rPr>
              <a:t>hallócsontocskák </a:t>
            </a:r>
            <a:r>
              <a:rPr sz="1800" dirty="0">
                <a:solidFill>
                  <a:srgbClr val="333399"/>
                </a:solidFill>
                <a:latin typeface="Times New Roman"/>
                <a:cs typeface="Times New Roman"/>
              </a:rPr>
              <a:t>közvetítésével rezgésbe hozzák a</a:t>
            </a:r>
            <a:r>
              <a:rPr sz="1800" spc="-220" dirty="0">
                <a:solidFill>
                  <a:srgbClr val="333399"/>
                </a:solidFill>
                <a:latin typeface="Times New Roman"/>
                <a:cs typeface="Times New Roman"/>
              </a:rPr>
              <a:t> </a:t>
            </a:r>
            <a:r>
              <a:rPr sz="1800" spc="-5" dirty="0">
                <a:solidFill>
                  <a:srgbClr val="333399"/>
                </a:solidFill>
                <a:latin typeface="Times New Roman"/>
                <a:cs typeface="Times New Roman"/>
              </a:rPr>
              <a:t>scala  </a:t>
            </a:r>
            <a:r>
              <a:rPr sz="1800" dirty="0">
                <a:solidFill>
                  <a:srgbClr val="333399"/>
                </a:solidFill>
                <a:latin typeface="Times New Roman"/>
                <a:cs typeface="Times New Roman"/>
              </a:rPr>
              <a:t>vestibuli, </a:t>
            </a:r>
            <a:r>
              <a:rPr sz="1800" spc="-5" dirty="0">
                <a:solidFill>
                  <a:srgbClr val="333399"/>
                </a:solidFill>
                <a:latin typeface="Times New Roman"/>
                <a:cs typeface="Times New Roman"/>
              </a:rPr>
              <a:t>majd </a:t>
            </a:r>
            <a:r>
              <a:rPr sz="1800" dirty="0">
                <a:solidFill>
                  <a:srgbClr val="333399"/>
                </a:solidFill>
                <a:latin typeface="Times New Roman"/>
                <a:cs typeface="Times New Roman"/>
              </a:rPr>
              <a:t>a </a:t>
            </a:r>
            <a:r>
              <a:rPr sz="1800" spc="-5" dirty="0">
                <a:solidFill>
                  <a:srgbClr val="333399"/>
                </a:solidFill>
                <a:latin typeface="Times New Roman"/>
                <a:cs typeface="Times New Roman"/>
              </a:rPr>
              <a:t>scala </a:t>
            </a:r>
            <a:r>
              <a:rPr sz="1800" dirty="0">
                <a:solidFill>
                  <a:srgbClr val="333399"/>
                </a:solidFill>
                <a:latin typeface="Times New Roman"/>
                <a:cs typeface="Times New Roman"/>
              </a:rPr>
              <a:t>tympani folyadéktereit. Ezt a rezgést érzékelik a Corti-szerv  receptorai, a </a:t>
            </a:r>
            <a:r>
              <a:rPr sz="1800" spc="-5" dirty="0">
                <a:solidFill>
                  <a:srgbClr val="333399"/>
                </a:solidFill>
                <a:latin typeface="Times New Roman"/>
                <a:cs typeface="Times New Roman"/>
              </a:rPr>
              <a:t>membrana </a:t>
            </a:r>
            <a:r>
              <a:rPr sz="1800" dirty="0">
                <a:solidFill>
                  <a:srgbClr val="333399"/>
                </a:solidFill>
                <a:latin typeface="Times New Roman"/>
                <a:cs typeface="Times New Roman"/>
              </a:rPr>
              <a:t>basilaris közvetítésével. </a:t>
            </a:r>
            <a:r>
              <a:rPr sz="1800" spc="-5" dirty="0">
                <a:solidFill>
                  <a:srgbClr val="333399"/>
                </a:solidFill>
                <a:latin typeface="Times New Roman"/>
                <a:cs typeface="Times New Roman"/>
              </a:rPr>
              <a:t>Tulajdonképpen </a:t>
            </a:r>
            <a:r>
              <a:rPr sz="1800" dirty="0">
                <a:solidFill>
                  <a:srgbClr val="333399"/>
                </a:solidFill>
                <a:latin typeface="Times New Roman"/>
                <a:cs typeface="Times New Roman"/>
              </a:rPr>
              <a:t>két információt kell  dekódolni. </a:t>
            </a:r>
            <a:r>
              <a:rPr sz="1800" spc="-5" dirty="0">
                <a:solidFill>
                  <a:srgbClr val="333399"/>
                </a:solidFill>
                <a:latin typeface="Times New Roman"/>
                <a:cs typeface="Times New Roman"/>
              </a:rPr>
              <a:t>Különböző magasságú </a:t>
            </a:r>
            <a:r>
              <a:rPr sz="1800" dirty="0">
                <a:solidFill>
                  <a:srgbClr val="333399"/>
                </a:solidFill>
                <a:latin typeface="Times New Roman"/>
                <a:cs typeface="Times New Roman"/>
              </a:rPr>
              <a:t>(frekvenciájú) hangokra a csiga más-más részei  rezonálnak </a:t>
            </a:r>
            <a:r>
              <a:rPr sz="1800" spc="-5" dirty="0">
                <a:solidFill>
                  <a:srgbClr val="333399"/>
                </a:solidFill>
                <a:latin typeface="Times New Roman"/>
                <a:cs typeface="Times New Roman"/>
              </a:rPr>
              <a:t>(magas </a:t>
            </a:r>
            <a:r>
              <a:rPr sz="1800" dirty="0">
                <a:solidFill>
                  <a:srgbClr val="333399"/>
                </a:solidFill>
                <a:latin typeface="Times New Roman"/>
                <a:cs typeface="Times New Roman"/>
              </a:rPr>
              <a:t>hangok - bázis, </a:t>
            </a:r>
            <a:r>
              <a:rPr sz="1800" spc="-5" dirty="0">
                <a:solidFill>
                  <a:srgbClr val="333399"/>
                </a:solidFill>
                <a:latin typeface="Times New Roman"/>
                <a:cs typeface="Times New Roman"/>
              </a:rPr>
              <a:t>mély </a:t>
            </a:r>
            <a:r>
              <a:rPr sz="1800" dirty="0">
                <a:solidFill>
                  <a:srgbClr val="333399"/>
                </a:solidFill>
                <a:latin typeface="Times New Roman"/>
                <a:cs typeface="Times New Roman"/>
              </a:rPr>
              <a:t>hangok - csúcs, </a:t>
            </a:r>
            <a:r>
              <a:rPr sz="1800" b="1" spc="-5" dirty="0">
                <a:solidFill>
                  <a:srgbClr val="333399"/>
                </a:solidFill>
                <a:latin typeface="Times New Roman"/>
                <a:cs typeface="Times New Roman"/>
              </a:rPr>
              <a:t>tonotopia</a:t>
            </a:r>
            <a:r>
              <a:rPr sz="1800" spc="-5" dirty="0">
                <a:solidFill>
                  <a:srgbClr val="333399"/>
                </a:solidFill>
                <a:latin typeface="Times New Roman"/>
                <a:cs typeface="Times New Roman"/>
              </a:rPr>
              <a:t>). </a:t>
            </a:r>
            <a:r>
              <a:rPr sz="1800" dirty="0">
                <a:solidFill>
                  <a:srgbClr val="333399"/>
                </a:solidFill>
                <a:latin typeface="Times New Roman"/>
                <a:cs typeface="Times New Roman"/>
              </a:rPr>
              <a:t>A hang </a:t>
            </a:r>
            <a:r>
              <a:rPr sz="1800" spc="-5" dirty="0">
                <a:solidFill>
                  <a:srgbClr val="333399"/>
                </a:solidFill>
                <a:latin typeface="Times New Roman"/>
                <a:cs typeface="Times New Roman"/>
              </a:rPr>
              <a:t>magasságát </a:t>
            </a:r>
            <a:r>
              <a:rPr sz="1800" dirty="0">
                <a:solidFill>
                  <a:srgbClr val="333399"/>
                </a:solidFill>
                <a:latin typeface="Times New Roman"/>
                <a:cs typeface="Times New Roman"/>
              </a:rPr>
              <a:t>a  legerősebben rezgő rész </a:t>
            </a:r>
            <a:r>
              <a:rPr sz="1800" spc="5" dirty="0">
                <a:solidFill>
                  <a:srgbClr val="333399"/>
                </a:solidFill>
                <a:latin typeface="Times New Roman"/>
                <a:cs typeface="Times New Roman"/>
              </a:rPr>
              <a:t>helye </a:t>
            </a:r>
            <a:r>
              <a:rPr sz="1800" dirty="0">
                <a:solidFill>
                  <a:srgbClr val="333399"/>
                </a:solidFill>
                <a:latin typeface="Times New Roman"/>
                <a:cs typeface="Times New Roman"/>
              </a:rPr>
              <a:t>kódolja, a hang erejét pedig a </a:t>
            </a:r>
            <a:r>
              <a:rPr sz="1800" spc="-5" dirty="0">
                <a:solidFill>
                  <a:srgbClr val="333399"/>
                </a:solidFill>
                <a:latin typeface="Times New Roman"/>
                <a:cs typeface="Times New Roman"/>
              </a:rPr>
              <a:t>maximum </a:t>
            </a:r>
            <a:r>
              <a:rPr sz="1800" dirty="0">
                <a:solidFill>
                  <a:srgbClr val="333399"/>
                </a:solidFill>
                <a:latin typeface="Times New Roman"/>
                <a:cs typeface="Times New Roman"/>
              </a:rPr>
              <a:t>rezgés </a:t>
            </a:r>
            <a:r>
              <a:rPr sz="1800" spc="-5" dirty="0">
                <a:solidFill>
                  <a:srgbClr val="333399"/>
                </a:solidFill>
                <a:latin typeface="Times New Roman"/>
                <a:cs typeface="Times New Roman"/>
              </a:rPr>
              <a:t>erőssége  </a:t>
            </a:r>
            <a:r>
              <a:rPr sz="1800" dirty="0">
                <a:solidFill>
                  <a:srgbClr val="333399"/>
                </a:solidFill>
                <a:latin typeface="Times New Roman"/>
                <a:cs typeface="Times New Roman"/>
              </a:rPr>
              <a:t>jelenti.</a:t>
            </a:r>
            <a:r>
              <a:rPr sz="1800" spc="-20" dirty="0">
                <a:solidFill>
                  <a:srgbClr val="333399"/>
                </a:solidFill>
                <a:latin typeface="Times New Roman"/>
                <a:cs typeface="Times New Roman"/>
              </a:rPr>
              <a:t> </a:t>
            </a:r>
            <a:r>
              <a:rPr sz="1800" spc="-5" dirty="0">
                <a:solidFill>
                  <a:srgbClr val="333399"/>
                </a:solidFill>
                <a:latin typeface="Times New Roman"/>
                <a:cs typeface="Times New Roman"/>
              </a:rPr>
              <a:t>https://</a:t>
            </a:r>
            <a:r>
              <a:rPr sz="1800" spc="-5" dirty="0">
                <a:solidFill>
                  <a:srgbClr val="333399"/>
                </a:solidFill>
                <a:latin typeface="Times New Roman"/>
                <a:cs typeface="Times New Roman"/>
                <a:hlinkClick r:id="rId3"/>
              </a:rPr>
              <a:t>www.youtube.com/watch?v=PeTriGTENoc&amp;feature=related</a:t>
            </a:r>
            <a:endParaRPr sz="1800">
              <a:latin typeface="Times New Roman"/>
              <a:cs typeface="Times New Roman"/>
            </a:endParaRPr>
          </a:p>
        </p:txBody>
      </p:sp>
      <p:sp>
        <p:nvSpPr>
          <p:cNvPr id="9" name="object 9"/>
          <p:cNvSpPr/>
          <p:nvPr/>
        </p:nvSpPr>
        <p:spPr>
          <a:xfrm>
            <a:off x="7235952" y="3182111"/>
            <a:ext cx="652780" cy="432434"/>
          </a:xfrm>
          <a:custGeom>
            <a:avLst/>
            <a:gdLst/>
            <a:ahLst/>
            <a:cxnLst/>
            <a:rect l="l" t="t" r="r" b="b"/>
            <a:pathLst>
              <a:path w="652779" h="432435">
                <a:moveTo>
                  <a:pt x="20965" y="13799"/>
                </a:moveTo>
                <a:lnTo>
                  <a:pt x="26563" y="25067"/>
                </a:lnTo>
                <a:lnTo>
                  <a:pt x="645795" y="432307"/>
                </a:lnTo>
                <a:lnTo>
                  <a:pt x="652779" y="421766"/>
                </a:lnTo>
                <a:lnTo>
                  <a:pt x="33485" y="14485"/>
                </a:lnTo>
                <a:lnTo>
                  <a:pt x="20965" y="13799"/>
                </a:lnTo>
                <a:close/>
              </a:path>
              <a:path w="652779" h="432435">
                <a:moveTo>
                  <a:pt x="0" y="0"/>
                </a:moveTo>
                <a:lnTo>
                  <a:pt x="45593" y="91821"/>
                </a:lnTo>
                <a:lnTo>
                  <a:pt x="49402" y="93217"/>
                </a:lnTo>
                <a:lnTo>
                  <a:pt x="52577" y="91566"/>
                </a:lnTo>
                <a:lnTo>
                  <a:pt x="55752" y="90042"/>
                </a:lnTo>
                <a:lnTo>
                  <a:pt x="57023" y="86233"/>
                </a:lnTo>
                <a:lnTo>
                  <a:pt x="55372" y="83058"/>
                </a:lnTo>
                <a:lnTo>
                  <a:pt x="26563" y="25067"/>
                </a:lnTo>
                <a:lnTo>
                  <a:pt x="6984" y="12191"/>
                </a:lnTo>
                <a:lnTo>
                  <a:pt x="13970" y="1650"/>
                </a:lnTo>
                <a:lnTo>
                  <a:pt x="30622" y="1650"/>
                </a:lnTo>
                <a:lnTo>
                  <a:pt x="0" y="0"/>
                </a:lnTo>
                <a:close/>
              </a:path>
              <a:path w="652779" h="432435">
                <a:moveTo>
                  <a:pt x="13970" y="1650"/>
                </a:moveTo>
                <a:lnTo>
                  <a:pt x="6984" y="12191"/>
                </a:lnTo>
                <a:lnTo>
                  <a:pt x="26563" y="25067"/>
                </a:lnTo>
                <a:lnTo>
                  <a:pt x="20965" y="13799"/>
                </a:lnTo>
                <a:lnTo>
                  <a:pt x="10159" y="13208"/>
                </a:lnTo>
                <a:lnTo>
                  <a:pt x="16128" y="4063"/>
                </a:lnTo>
                <a:lnTo>
                  <a:pt x="17639" y="4063"/>
                </a:lnTo>
                <a:lnTo>
                  <a:pt x="13970" y="1650"/>
                </a:lnTo>
                <a:close/>
              </a:path>
              <a:path w="652779" h="432435">
                <a:moveTo>
                  <a:pt x="30622" y="1650"/>
                </a:moveTo>
                <a:lnTo>
                  <a:pt x="13970" y="1650"/>
                </a:lnTo>
                <a:lnTo>
                  <a:pt x="33485" y="14485"/>
                </a:lnTo>
                <a:lnTo>
                  <a:pt x="98298" y="18034"/>
                </a:lnTo>
                <a:lnTo>
                  <a:pt x="101726" y="18161"/>
                </a:lnTo>
                <a:lnTo>
                  <a:pt x="104775" y="15493"/>
                </a:lnTo>
                <a:lnTo>
                  <a:pt x="104901" y="11937"/>
                </a:lnTo>
                <a:lnTo>
                  <a:pt x="105155" y="8509"/>
                </a:lnTo>
                <a:lnTo>
                  <a:pt x="102489" y="5461"/>
                </a:lnTo>
                <a:lnTo>
                  <a:pt x="98932" y="5334"/>
                </a:lnTo>
                <a:lnTo>
                  <a:pt x="30622" y="1650"/>
                </a:lnTo>
                <a:close/>
              </a:path>
              <a:path w="652779" h="432435">
                <a:moveTo>
                  <a:pt x="17639" y="4063"/>
                </a:moveTo>
                <a:lnTo>
                  <a:pt x="16128" y="4063"/>
                </a:lnTo>
                <a:lnTo>
                  <a:pt x="20965" y="13799"/>
                </a:lnTo>
                <a:lnTo>
                  <a:pt x="33485" y="14485"/>
                </a:lnTo>
                <a:lnTo>
                  <a:pt x="17639" y="4063"/>
                </a:lnTo>
                <a:close/>
              </a:path>
              <a:path w="652779" h="432435">
                <a:moveTo>
                  <a:pt x="16128" y="4063"/>
                </a:moveTo>
                <a:lnTo>
                  <a:pt x="10159" y="13208"/>
                </a:lnTo>
                <a:lnTo>
                  <a:pt x="20965" y="13799"/>
                </a:lnTo>
                <a:lnTo>
                  <a:pt x="16128" y="4063"/>
                </a:lnTo>
                <a:close/>
              </a:path>
            </a:pathLst>
          </a:custGeom>
          <a:solidFill>
            <a:srgbClr val="000000"/>
          </a:solidFill>
        </p:spPr>
        <p:txBody>
          <a:bodyPr wrap="square" lIns="0" tIns="0" rIns="0" bIns="0" rtlCol="0"/>
          <a:lstStyle/>
          <a:p>
            <a:endParaRPr/>
          </a:p>
        </p:txBody>
      </p:sp>
      <p:sp>
        <p:nvSpPr>
          <p:cNvPr id="10" name="object 10"/>
          <p:cNvSpPr txBox="1"/>
          <p:nvPr/>
        </p:nvSpPr>
        <p:spPr>
          <a:xfrm>
            <a:off x="8012683" y="1948434"/>
            <a:ext cx="95504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Ductus  </a:t>
            </a:r>
            <a:r>
              <a:rPr sz="1800" dirty="0">
                <a:latin typeface="Times New Roman"/>
                <a:cs typeface="Times New Roman"/>
              </a:rPr>
              <a:t>co</a:t>
            </a:r>
            <a:r>
              <a:rPr sz="1800" spc="5" dirty="0">
                <a:latin typeface="Times New Roman"/>
                <a:cs typeface="Times New Roman"/>
              </a:rPr>
              <a:t>c</a:t>
            </a:r>
            <a:r>
              <a:rPr sz="1800" dirty="0">
                <a:latin typeface="Times New Roman"/>
                <a:cs typeface="Times New Roman"/>
              </a:rPr>
              <a:t>hl</a:t>
            </a:r>
            <a:r>
              <a:rPr sz="1800" spc="5" dirty="0">
                <a:latin typeface="Times New Roman"/>
                <a:cs typeface="Times New Roman"/>
              </a:rPr>
              <a:t>e</a:t>
            </a:r>
            <a:r>
              <a:rPr sz="1800" dirty="0">
                <a:latin typeface="Times New Roman"/>
                <a:cs typeface="Times New Roman"/>
              </a:rPr>
              <a:t>ar</a:t>
            </a:r>
            <a:r>
              <a:rPr sz="1800" spc="5" dirty="0">
                <a:latin typeface="Times New Roman"/>
                <a:cs typeface="Times New Roman"/>
              </a:rPr>
              <a:t>i</a:t>
            </a:r>
            <a:r>
              <a:rPr sz="1800" spc="-5" dirty="0">
                <a:latin typeface="Times New Roman"/>
                <a:cs typeface="Times New Roman"/>
              </a:rPr>
              <a:t>s</a:t>
            </a:r>
            <a:endParaRPr sz="1800">
              <a:latin typeface="Times New Roman"/>
              <a:cs typeface="Times New Roman"/>
            </a:endParaRPr>
          </a:p>
        </p:txBody>
      </p:sp>
      <p:sp>
        <p:nvSpPr>
          <p:cNvPr id="11" name="object 11"/>
          <p:cNvSpPr/>
          <p:nvPr/>
        </p:nvSpPr>
        <p:spPr>
          <a:xfrm>
            <a:off x="6775704" y="1796033"/>
            <a:ext cx="1159510" cy="455295"/>
          </a:xfrm>
          <a:custGeom>
            <a:avLst/>
            <a:gdLst/>
            <a:ahLst/>
            <a:cxnLst/>
            <a:rect l="l" t="t" r="r" b="b"/>
            <a:pathLst>
              <a:path w="1159509" h="455294">
                <a:moveTo>
                  <a:pt x="35966" y="24207"/>
                </a:moveTo>
                <a:lnTo>
                  <a:pt x="23540" y="26348"/>
                </a:lnTo>
                <a:lnTo>
                  <a:pt x="31421" y="35984"/>
                </a:lnTo>
                <a:lnTo>
                  <a:pt x="1155065" y="455294"/>
                </a:lnTo>
                <a:lnTo>
                  <a:pt x="1159510" y="443356"/>
                </a:lnTo>
                <a:lnTo>
                  <a:pt x="35966" y="24207"/>
                </a:lnTo>
                <a:close/>
              </a:path>
              <a:path w="1159509" h="455294">
                <a:moveTo>
                  <a:pt x="101092" y="0"/>
                </a:moveTo>
                <a:lnTo>
                  <a:pt x="97663" y="635"/>
                </a:lnTo>
                <a:lnTo>
                  <a:pt x="0" y="17525"/>
                </a:lnTo>
                <a:lnTo>
                  <a:pt x="62738" y="94233"/>
                </a:lnTo>
                <a:lnTo>
                  <a:pt x="64897" y="96900"/>
                </a:lnTo>
                <a:lnTo>
                  <a:pt x="68961" y="97281"/>
                </a:lnTo>
                <a:lnTo>
                  <a:pt x="74422" y="92837"/>
                </a:lnTo>
                <a:lnTo>
                  <a:pt x="74802" y="88900"/>
                </a:lnTo>
                <a:lnTo>
                  <a:pt x="72517" y="86232"/>
                </a:lnTo>
                <a:lnTo>
                  <a:pt x="31421" y="35984"/>
                </a:lnTo>
                <a:lnTo>
                  <a:pt x="9525" y="27812"/>
                </a:lnTo>
                <a:lnTo>
                  <a:pt x="13970" y="16001"/>
                </a:lnTo>
                <a:lnTo>
                  <a:pt x="83602" y="16001"/>
                </a:lnTo>
                <a:lnTo>
                  <a:pt x="99822" y="13207"/>
                </a:lnTo>
                <a:lnTo>
                  <a:pt x="103250" y="12573"/>
                </a:lnTo>
                <a:lnTo>
                  <a:pt x="105537" y="9270"/>
                </a:lnTo>
                <a:lnTo>
                  <a:pt x="105028" y="5841"/>
                </a:lnTo>
                <a:lnTo>
                  <a:pt x="104394" y="2412"/>
                </a:lnTo>
                <a:lnTo>
                  <a:pt x="101092" y="0"/>
                </a:lnTo>
                <a:close/>
              </a:path>
              <a:path w="1159509" h="455294">
                <a:moveTo>
                  <a:pt x="13970" y="16001"/>
                </a:moveTo>
                <a:lnTo>
                  <a:pt x="9525" y="27812"/>
                </a:lnTo>
                <a:lnTo>
                  <a:pt x="31421" y="35984"/>
                </a:lnTo>
                <a:lnTo>
                  <a:pt x="25050" y="28193"/>
                </a:lnTo>
                <a:lnTo>
                  <a:pt x="12826" y="28193"/>
                </a:lnTo>
                <a:lnTo>
                  <a:pt x="16637" y="17906"/>
                </a:lnTo>
                <a:lnTo>
                  <a:pt x="19076" y="17906"/>
                </a:lnTo>
                <a:lnTo>
                  <a:pt x="13970" y="16001"/>
                </a:lnTo>
                <a:close/>
              </a:path>
              <a:path w="1159509" h="455294">
                <a:moveTo>
                  <a:pt x="16637" y="17906"/>
                </a:moveTo>
                <a:lnTo>
                  <a:pt x="12826" y="28193"/>
                </a:lnTo>
                <a:lnTo>
                  <a:pt x="23540" y="26348"/>
                </a:lnTo>
                <a:lnTo>
                  <a:pt x="16637" y="17906"/>
                </a:lnTo>
                <a:close/>
              </a:path>
              <a:path w="1159509" h="455294">
                <a:moveTo>
                  <a:pt x="23540" y="26348"/>
                </a:moveTo>
                <a:lnTo>
                  <a:pt x="12826" y="28193"/>
                </a:lnTo>
                <a:lnTo>
                  <a:pt x="25050" y="28193"/>
                </a:lnTo>
                <a:lnTo>
                  <a:pt x="23540" y="26348"/>
                </a:lnTo>
                <a:close/>
              </a:path>
              <a:path w="1159509" h="455294">
                <a:moveTo>
                  <a:pt x="19076" y="17906"/>
                </a:moveTo>
                <a:lnTo>
                  <a:pt x="16637" y="17906"/>
                </a:lnTo>
                <a:lnTo>
                  <a:pt x="23540" y="26348"/>
                </a:lnTo>
                <a:lnTo>
                  <a:pt x="35966" y="24207"/>
                </a:lnTo>
                <a:lnTo>
                  <a:pt x="19076" y="17906"/>
                </a:lnTo>
                <a:close/>
              </a:path>
              <a:path w="1159509" h="455294">
                <a:moveTo>
                  <a:pt x="83602" y="16001"/>
                </a:moveTo>
                <a:lnTo>
                  <a:pt x="13970" y="16001"/>
                </a:lnTo>
                <a:lnTo>
                  <a:pt x="35966" y="24207"/>
                </a:lnTo>
                <a:lnTo>
                  <a:pt x="83602" y="16001"/>
                </a:lnTo>
                <a:close/>
              </a:path>
            </a:pathLst>
          </a:custGeom>
          <a:solidFill>
            <a:srgbClr val="000000"/>
          </a:solidFill>
        </p:spPr>
        <p:txBody>
          <a:bodyPr wrap="square" lIns="0" tIns="0" rIns="0" bIns="0" rtlCol="0"/>
          <a:lstStyle/>
          <a:p>
            <a:endParaRPr/>
          </a:p>
        </p:txBody>
      </p:sp>
      <p:sp>
        <p:nvSpPr>
          <p:cNvPr id="12" name="object 12"/>
          <p:cNvSpPr txBox="1"/>
          <p:nvPr/>
        </p:nvSpPr>
        <p:spPr>
          <a:xfrm>
            <a:off x="7965185" y="1008379"/>
            <a:ext cx="95504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Nervus  </a:t>
            </a:r>
            <a:r>
              <a:rPr sz="1800" dirty="0">
                <a:latin typeface="Times New Roman"/>
                <a:cs typeface="Times New Roman"/>
              </a:rPr>
              <a:t>co</a:t>
            </a:r>
            <a:r>
              <a:rPr sz="1800" spc="5" dirty="0">
                <a:latin typeface="Times New Roman"/>
                <a:cs typeface="Times New Roman"/>
              </a:rPr>
              <a:t>c</a:t>
            </a:r>
            <a:r>
              <a:rPr sz="1800" dirty="0">
                <a:latin typeface="Times New Roman"/>
                <a:cs typeface="Times New Roman"/>
              </a:rPr>
              <a:t>hl</a:t>
            </a:r>
            <a:r>
              <a:rPr sz="1800" spc="5" dirty="0">
                <a:latin typeface="Times New Roman"/>
                <a:cs typeface="Times New Roman"/>
              </a:rPr>
              <a:t>e</a:t>
            </a:r>
            <a:r>
              <a:rPr sz="1800" dirty="0">
                <a:latin typeface="Times New Roman"/>
                <a:cs typeface="Times New Roman"/>
              </a:rPr>
              <a:t>ar</a:t>
            </a:r>
            <a:r>
              <a:rPr sz="1800" spc="5" dirty="0">
                <a:latin typeface="Times New Roman"/>
                <a:cs typeface="Times New Roman"/>
              </a:rPr>
              <a:t>i</a:t>
            </a:r>
            <a:r>
              <a:rPr sz="1800" spc="-5" dirty="0">
                <a:latin typeface="Times New Roman"/>
                <a:cs typeface="Times New Roman"/>
              </a:rPr>
              <a:t>s</a:t>
            </a:r>
            <a:endParaRPr sz="1800">
              <a:latin typeface="Times New Roman"/>
              <a:cs typeface="Times New Roman"/>
            </a:endParaRPr>
          </a:p>
        </p:txBody>
      </p:sp>
      <p:sp>
        <p:nvSpPr>
          <p:cNvPr id="13" name="object 13"/>
          <p:cNvSpPr/>
          <p:nvPr/>
        </p:nvSpPr>
        <p:spPr>
          <a:xfrm>
            <a:off x="7559040" y="1298955"/>
            <a:ext cx="328930" cy="187960"/>
          </a:xfrm>
          <a:custGeom>
            <a:avLst/>
            <a:gdLst/>
            <a:ahLst/>
            <a:cxnLst/>
            <a:rect l="l" t="t" r="r" b="b"/>
            <a:pathLst>
              <a:path w="328929" h="187959">
                <a:moveTo>
                  <a:pt x="56514" y="95885"/>
                </a:moveTo>
                <a:lnTo>
                  <a:pt x="52577" y="96901"/>
                </a:lnTo>
                <a:lnTo>
                  <a:pt x="50800" y="99949"/>
                </a:lnTo>
                <a:lnTo>
                  <a:pt x="0" y="185039"/>
                </a:lnTo>
                <a:lnTo>
                  <a:pt x="99059" y="187452"/>
                </a:lnTo>
                <a:lnTo>
                  <a:pt x="102615" y="187452"/>
                </a:lnTo>
                <a:lnTo>
                  <a:pt x="105409" y="184658"/>
                </a:lnTo>
                <a:lnTo>
                  <a:pt x="14096" y="184531"/>
                </a:lnTo>
                <a:lnTo>
                  <a:pt x="8000" y="173355"/>
                </a:lnTo>
                <a:lnTo>
                  <a:pt x="28495" y="162051"/>
                </a:lnTo>
                <a:lnTo>
                  <a:pt x="61721" y="106426"/>
                </a:lnTo>
                <a:lnTo>
                  <a:pt x="63500" y="103505"/>
                </a:lnTo>
                <a:lnTo>
                  <a:pt x="62610" y="99568"/>
                </a:lnTo>
                <a:lnTo>
                  <a:pt x="59562" y="97790"/>
                </a:lnTo>
                <a:lnTo>
                  <a:pt x="56514" y="95885"/>
                </a:lnTo>
                <a:close/>
              </a:path>
              <a:path w="328929" h="187959">
                <a:moveTo>
                  <a:pt x="28495" y="162051"/>
                </a:moveTo>
                <a:lnTo>
                  <a:pt x="8000" y="173355"/>
                </a:lnTo>
                <a:lnTo>
                  <a:pt x="14096" y="184531"/>
                </a:lnTo>
                <a:lnTo>
                  <a:pt x="18473" y="182118"/>
                </a:lnTo>
                <a:lnTo>
                  <a:pt x="16509" y="182118"/>
                </a:lnTo>
                <a:lnTo>
                  <a:pt x="11175" y="172593"/>
                </a:lnTo>
                <a:lnTo>
                  <a:pt x="22199" y="172593"/>
                </a:lnTo>
                <a:lnTo>
                  <a:pt x="28495" y="162051"/>
                </a:lnTo>
                <a:close/>
              </a:path>
              <a:path w="328929" h="187959">
                <a:moveTo>
                  <a:pt x="34706" y="173169"/>
                </a:moveTo>
                <a:lnTo>
                  <a:pt x="14096" y="184531"/>
                </a:lnTo>
                <a:lnTo>
                  <a:pt x="105414" y="184531"/>
                </a:lnTo>
                <a:lnTo>
                  <a:pt x="105663" y="177673"/>
                </a:lnTo>
                <a:lnTo>
                  <a:pt x="102869" y="174752"/>
                </a:lnTo>
                <a:lnTo>
                  <a:pt x="99313" y="174752"/>
                </a:lnTo>
                <a:lnTo>
                  <a:pt x="34706" y="173169"/>
                </a:lnTo>
                <a:close/>
              </a:path>
              <a:path w="328929" h="187959">
                <a:moveTo>
                  <a:pt x="11175" y="172593"/>
                </a:moveTo>
                <a:lnTo>
                  <a:pt x="16509" y="182118"/>
                </a:lnTo>
                <a:lnTo>
                  <a:pt x="22040" y="172859"/>
                </a:lnTo>
                <a:lnTo>
                  <a:pt x="11175" y="172593"/>
                </a:lnTo>
                <a:close/>
              </a:path>
              <a:path w="328929" h="187959">
                <a:moveTo>
                  <a:pt x="22040" y="172859"/>
                </a:moveTo>
                <a:lnTo>
                  <a:pt x="16509" y="182118"/>
                </a:lnTo>
                <a:lnTo>
                  <a:pt x="18473" y="182118"/>
                </a:lnTo>
                <a:lnTo>
                  <a:pt x="34706" y="173169"/>
                </a:lnTo>
                <a:lnTo>
                  <a:pt x="22040" y="172859"/>
                </a:lnTo>
                <a:close/>
              </a:path>
              <a:path w="328929" h="187959">
                <a:moveTo>
                  <a:pt x="322325" y="0"/>
                </a:moveTo>
                <a:lnTo>
                  <a:pt x="28495" y="162051"/>
                </a:lnTo>
                <a:lnTo>
                  <a:pt x="22040" y="172859"/>
                </a:lnTo>
                <a:lnTo>
                  <a:pt x="34706" y="173169"/>
                </a:lnTo>
                <a:lnTo>
                  <a:pt x="328549" y="11176"/>
                </a:lnTo>
                <a:lnTo>
                  <a:pt x="322325" y="0"/>
                </a:lnTo>
                <a:close/>
              </a:path>
              <a:path w="328929" h="187959">
                <a:moveTo>
                  <a:pt x="22199" y="172593"/>
                </a:moveTo>
                <a:lnTo>
                  <a:pt x="11175" y="172593"/>
                </a:lnTo>
                <a:lnTo>
                  <a:pt x="22040" y="172859"/>
                </a:lnTo>
                <a:lnTo>
                  <a:pt x="22199" y="172593"/>
                </a:lnTo>
                <a:close/>
              </a:path>
            </a:pathLst>
          </a:custGeom>
          <a:solidFill>
            <a:srgbClr val="000000"/>
          </a:solidFill>
        </p:spPr>
        <p:txBody>
          <a:bodyPr wrap="square" lIns="0" tIns="0" rIns="0" bIns="0" rtlCol="0"/>
          <a:lstStyle/>
          <a:p>
            <a:endParaRPr/>
          </a:p>
        </p:txBody>
      </p:sp>
      <p:sp>
        <p:nvSpPr>
          <p:cNvPr id="14" name="object 14"/>
          <p:cNvSpPr txBox="1"/>
          <p:nvPr/>
        </p:nvSpPr>
        <p:spPr>
          <a:xfrm>
            <a:off x="204317" y="2524759"/>
            <a:ext cx="89154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Külső  </a:t>
            </a:r>
            <a:r>
              <a:rPr sz="1800" dirty="0">
                <a:latin typeface="Times New Roman"/>
                <a:cs typeface="Times New Roman"/>
              </a:rPr>
              <a:t>ha</a:t>
            </a:r>
            <a:r>
              <a:rPr sz="1800" spc="5" dirty="0">
                <a:latin typeface="Times New Roman"/>
                <a:cs typeface="Times New Roman"/>
              </a:rPr>
              <a:t>l</a:t>
            </a:r>
            <a:r>
              <a:rPr sz="1800" dirty="0">
                <a:latin typeface="Times New Roman"/>
                <a:cs typeface="Times New Roman"/>
              </a:rPr>
              <a:t>ló</a:t>
            </a:r>
            <a:r>
              <a:rPr sz="1800" spc="5" dirty="0">
                <a:latin typeface="Times New Roman"/>
                <a:cs typeface="Times New Roman"/>
              </a:rPr>
              <a:t>j</a:t>
            </a:r>
            <a:r>
              <a:rPr sz="1800" dirty="0">
                <a:latin typeface="Times New Roman"/>
                <a:cs typeface="Times New Roman"/>
              </a:rPr>
              <a:t>ár</a:t>
            </a:r>
            <a:r>
              <a:rPr sz="1800" spc="5" dirty="0">
                <a:latin typeface="Times New Roman"/>
                <a:cs typeface="Times New Roman"/>
              </a:rPr>
              <a:t>a</a:t>
            </a:r>
            <a:r>
              <a:rPr sz="1800" dirty="0">
                <a:latin typeface="Times New Roman"/>
                <a:cs typeface="Times New Roman"/>
              </a:rPr>
              <a:t>t</a:t>
            </a:r>
            <a:endParaRPr sz="1800">
              <a:latin typeface="Times New Roman"/>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9997" y="54991"/>
            <a:ext cx="6139180" cy="635000"/>
          </a:xfrm>
          <a:prstGeom prst="rect">
            <a:avLst/>
          </a:prstGeom>
        </p:spPr>
        <p:txBody>
          <a:bodyPr vert="horz" wrap="square" lIns="0" tIns="12065" rIns="0" bIns="0" rtlCol="0">
            <a:spAutoFit/>
          </a:bodyPr>
          <a:lstStyle/>
          <a:p>
            <a:pPr marL="12700">
              <a:lnSpc>
                <a:spcPct val="100000"/>
              </a:lnSpc>
              <a:spcBef>
                <a:spcPts val="95"/>
              </a:spcBef>
            </a:pPr>
            <a:r>
              <a:rPr sz="4000" spc="-10" dirty="0"/>
              <a:t>Specifikus </a:t>
            </a:r>
            <a:r>
              <a:rPr sz="4000" spc="-5" dirty="0"/>
              <a:t>felszálló</a:t>
            </a:r>
            <a:r>
              <a:rPr sz="4000" spc="30" dirty="0"/>
              <a:t> </a:t>
            </a:r>
            <a:r>
              <a:rPr sz="4000" spc="-15" dirty="0"/>
              <a:t>rendszer</a:t>
            </a:r>
            <a:endParaRPr sz="4000"/>
          </a:p>
        </p:txBody>
      </p:sp>
      <p:sp>
        <p:nvSpPr>
          <p:cNvPr id="3" name="object 3"/>
          <p:cNvSpPr/>
          <p:nvPr/>
        </p:nvSpPr>
        <p:spPr>
          <a:xfrm>
            <a:off x="96268" y="1133249"/>
            <a:ext cx="4139560" cy="30222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61103" y="908303"/>
            <a:ext cx="4847844" cy="549668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8739" y="4181982"/>
            <a:ext cx="4356100" cy="2220595"/>
          </a:xfrm>
          <a:prstGeom prst="rect">
            <a:avLst/>
          </a:prstGeom>
        </p:spPr>
        <p:txBody>
          <a:bodyPr vert="horz" wrap="square" lIns="0" tIns="149860" rIns="0" bIns="0" rtlCol="0">
            <a:spAutoFit/>
          </a:bodyPr>
          <a:lstStyle/>
          <a:p>
            <a:pPr marL="12700">
              <a:lnSpc>
                <a:spcPct val="100000"/>
              </a:lnSpc>
              <a:spcBef>
                <a:spcPts val="1180"/>
              </a:spcBef>
            </a:pPr>
            <a:r>
              <a:rPr sz="1800" dirty="0">
                <a:latin typeface="Times New Roman"/>
                <a:cs typeface="Times New Roman"/>
              </a:rPr>
              <a:t>A központi idegrendszerben kódolt</a:t>
            </a:r>
            <a:r>
              <a:rPr sz="1800" spc="-220" dirty="0">
                <a:latin typeface="Times New Roman"/>
                <a:cs typeface="Times New Roman"/>
              </a:rPr>
              <a:t> </a:t>
            </a:r>
            <a:r>
              <a:rPr sz="1800" dirty="0">
                <a:latin typeface="Times New Roman"/>
                <a:cs typeface="Times New Roman"/>
              </a:rPr>
              <a:t>információ:</a:t>
            </a:r>
            <a:endParaRPr sz="1800">
              <a:latin typeface="Times New Roman"/>
              <a:cs typeface="Times New Roman"/>
            </a:endParaRPr>
          </a:p>
          <a:p>
            <a:pPr marL="93345" indent="-81280">
              <a:lnSpc>
                <a:spcPct val="100000"/>
              </a:lnSpc>
              <a:spcBef>
                <a:spcPts val="1080"/>
              </a:spcBef>
              <a:buSzPct val="94444"/>
              <a:buChar char="•"/>
              <a:tabLst>
                <a:tab pos="93980" algn="l"/>
              </a:tabLst>
            </a:pPr>
            <a:r>
              <a:rPr sz="1800" spc="-5" dirty="0">
                <a:latin typeface="Times New Roman"/>
                <a:cs typeface="Times New Roman"/>
              </a:rPr>
              <a:t>Hanginger </a:t>
            </a:r>
            <a:r>
              <a:rPr sz="1800" dirty="0">
                <a:latin typeface="Times New Roman"/>
                <a:cs typeface="Times New Roman"/>
              </a:rPr>
              <a:t>kezdetének és</a:t>
            </a:r>
            <a:r>
              <a:rPr sz="1800" spc="-30" dirty="0">
                <a:latin typeface="Times New Roman"/>
                <a:cs typeface="Times New Roman"/>
              </a:rPr>
              <a:t> </a:t>
            </a:r>
            <a:r>
              <a:rPr sz="1800" spc="-5" dirty="0">
                <a:latin typeface="Times New Roman"/>
                <a:cs typeface="Times New Roman"/>
              </a:rPr>
              <a:t>megszűnésének</a:t>
            </a:r>
            <a:endParaRPr sz="1800">
              <a:latin typeface="Times New Roman"/>
              <a:cs typeface="Times New Roman"/>
            </a:endParaRPr>
          </a:p>
          <a:p>
            <a:pPr marL="12700">
              <a:lnSpc>
                <a:spcPct val="100000"/>
              </a:lnSpc>
            </a:pPr>
            <a:r>
              <a:rPr sz="1800" dirty="0">
                <a:latin typeface="Times New Roman"/>
                <a:cs typeface="Times New Roman"/>
              </a:rPr>
              <a:t>időpontja</a:t>
            </a:r>
            <a:endParaRPr sz="1800">
              <a:latin typeface="Times New Roman"/>
              <a:cs typeface="Times New Roman"/>
            </a:endParaRPr>
          </a:p>
          <a:p>
            <a:pPr marL="93345" indent="-81280">
              <a:lnSpc>
                <a:spcPct val="100000"/>
              </a:lnSpc>
              <a:spcBef>
                <a:spcPts val="1080"/>
              </a:spcBef>
              <a:buSzPct val="94444"/>
              <a:buChar char="•"/>
              <a:tabLst>
                <a:tab pos="93980" algn="l"/>
              </a:tabLst>
            </a:pPr>
            <a:r>
              <a:rPr sz="1800" spc="-5" dirty="0">
                <a:latin typeface="Times New Roman"/>
                <a:cs typeface="Times New Roman"/>
              </a:rPr>
              <a:t>Hangforrás</a:t>
            </a:r>
            <a:r>
              <a:rPr sz="1800" spc="-20" dirty="0">
                <a:latin typeface="Times New Roman"/>
                <a:cs typeface="Times New Roman"/>
              </a:rPr>
              <a:t> </a:t>
            </a:r>
            <a:r>
              <a:rPr sz="1800" spc="5" dirty="0">
                <a:latin typeface="Times New Roman"/>
                <a:cs typeface="Times New Roman"/>
              </a:rPr>
              <a:t>helye</a:t>
            </a:r>
            <a:endParaRPr sz="1800">
              <a:latin typeface="Times New Roman"/>
              <a:cs typeface="Times New Roman"/>
            </a:endParaRPr>
          </a:p>
          <a:p>
            <a:pPr marL="12700" marR="460375">
              <a:lnSpc>
                <a:spcPct val="100000"/>
              </a:lnSpc>
              <a:spcBef>
                <a:spcPts val="1080"/>
              </a:spcBef>
              <a:buSzPct val="94444"/>
              <a:buChar char="•"/>
              <a:tabLst>
                <a:tab pos="93980" algn="l"/>
              </a:tabLst>
            </a:pPr>
            <a:r>
              <a:rPr sz="1800" spc="-5" dirty="0">
                <a:latin typeface="Times New Roman"/>
                <a:cs typeface="Times New Roman"/>
              </a:rPr>
              <a:t>Hangok </a:t>
            </a:r>
            <a:r>
              <a:rPr sz="1800" dirty="0">
                <a:latin typeface="Times New Roman"/>
                <a:cs typeface="Times New Roman"/>
              </a:rPr>
              <a:t>mintázata</a:t>
            </a:r>
            <a:r>
              <a:rPr sz="1800" spc="-70" dirty="0">
                <a:latin typeface="Times New Roman"/>
                <a:cs typeface="Times New Roman"/>
              </a:rPr>
              <a:t> </a:t>
            </a:r>
            <a:r>
              <a:rPr sz="1800" dirty="0">
                <a:latin typeface="Times New Roman"/>
                <a:cs typeface="Times New Roman"/>
              </a:rPr>
              <a:t>(frekvencia-összetétel,  moduláció,</a:t>
            </a:r>
            <a:r>
              <a:rPr sz="1800" spc="-20" dirty="0">
                <a:latin typeface="Times New Roman"/>
                <a:cs typeface="Times New Roman"/>
              </a:rPr>
              <a:t> </a:t>
            </a:r>
            <a:r>
              <a:rPr sz="1800" dirty="0">
                <a:latin typeface="Times New Roman"/>
                <a:cs typeface="Times New Roman"/>
              </a:rPr>
              <a:t>intenzitásmoduláció)</a:t>
            </a:r>
            <a:endParaRPr sz="1800">
              <a:latin typeface="Times New Roman"/>
              <a:cs typeface="Times New Roman"/>
            </a:endParaRPr>
          </a:p>
        </p:txBody>
      </p:sp>
      <p:sp>
        <p:nvSpPr>
          <p:cNvPr id="6" name="object 6"/>
          <p:cNvSpPr txBox="1"/>
          <p:nvPr/>
        </p:nvSpPr>
        <p:spPr>
          <a:xfrm>
            <a:off x="5659628" y="6481673"/>
            <a:ext cx="2903855" cy="269240"/>
          </a:xfrm>
          <a:prstGeom prst="rect">
            <a:avLst/>
          </a:prstGeom>
        </p:spPr>
        <p:txBody>
          <a:bodyPr vert="horz" wrap="square" lIns="0" tIns="12065" rIns="0" bIns="0" rtlCol="0">
            <a:spAutoFit/>
          </a:bodyPr>
          <a:lstStyle/>
          <a:p>
            <a:pPr marL="12700">
              <a:lnSpc>
                <a:spcPct val="100000"/>
              </a:lnSpc>
              <a:spcBef>
                <a:spcPts val="95"/>
              </a:spcBef>
            </a:pPr>
            <a:r>
              <a:rPr sz="1600" i="1" spc="-5" dirty="0">
                <a:latin typeface="Times New Roman"/>
                <a:cs typeface="Times New Roman"/>
              </a:rPr>
              <a:t>Fonyó: Az orvosi élettan</a:t>
            </a:r>
            <a:r>
              <a:rPr sz="1600" i="1" spc="10" dirty="0">
                <a:latin typeface="Times New Roman"/>
                <a:cs typeface="Times New Roman"/>
              </a:rPr>
              <a:t> </a:t>
            </a:r>
            <a:r>
              <a:rPr sz="1600" i="1" spc="-5" dirty="0">
                <a:latin typeface="Times New Roman"/>
                <a:cs typeface="Times New Roman"/>
              </a:rPr>
              <a:t>tankönyve</a:t>
            </a:r>
            <a:endParaRPr sz="1600">
              <a:latin typeface="Times New Roman"/>
              <a:cs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570" y="69849"/>
            <a:ext cx="8038465" cy="635000"/>
          </a:xfrm>
          <a:prstGeom prst="rect">
            <a:avLst/>
          </a:prstGeom>
        </p:spPr>
        <p:txBody>
          <a:bodyPr vert="horz" wrap="square" lIns="0" tIns="12065" rIns="0" bIns="0" rtlCol="0">
            <a:spAutoFit/>
          </a:bodyPr>
          <a:lstStyle/>
          <a:p>
            <a:pPr marL="12700">
              <a:lnSpc>
                <a:spcPct val="100000"/>
              </a:lnSpc>
              <a:spcBef>
                <a:spcPts val="95"/>
              </a:spcBef>
            </a:pPr>
            <a:r>
              <a:rPr sz="4000" spc="-5" dirty="0"/>
              <a:t>Tonotópia a cochleatól az</a:t>
            </a:r>
            <a:r>
              <a:rPr sz="4000" spc="-20" dirty="0"/>
              <a:t> </a:t>
            </a:r>
            <a:r>
              <a:rPr sz="4000" dirty="0"/>
              <a:t>agykéregig</a:t>
            </a:r>
            <a:endParaRPr sz="4000"/>
          </a:p>
        </p:txBody>
      </p:sp>
      <p:sp>
        <p:nvSpPr>
          <p:cNvPr id="3" name="object 3"/>
          <p:cNvSpPr/>
          <p:nvPr/>
        </p:nvSpPr>
        <p:spPr>
          <a:xfrm>
            <a:off x="251459" y="981455"/>
            <a:ext cx="4203192" cy="23545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87196" y="3284220"/>
            <a:ext cx="6553200" cy="29870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35423" y="1126236"/>
            <a:ext cx="4608575" cy="211988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8739" y="6264351"/>
            <a:ext cx="8524240" cy="574040"/>
          </a:xfrm>
          <a:prstGeom prst="rect">
            <a:avLst/>
          </a:prstGeom>
        </p:spPr>
        <p:txBody>
          <a:bodyPr vert="horz" wrap="square" lIns="0" tIns="12700" rIns="0" bIns="0" rtlCol="0">
            <a:spAutoFit/>
          </a:bodyPr>
          <a:lstStyle/>
          <a:p>
            <a:pPr marL="12700" marR="5080">
              <a:lnSpc>
                <a:spcPct val="100000"/>
              </a:lnSpc>
              <a:spcBef>
                <a:spcPts val="100"/>
              </a:spcBef>
            </a:pPr>
            <a:r>
              <a:rPr sz="1800" spc="-15" dirty="0">
                <a:latin typeface="Times New Roman"/>
                <a:cs typeface="Times New Roman"/>
              </a:rPr>
              <a:t>Tonotópia: </a:t>
            </a:r>
            <a:r>
              <a:rPr sz="1800" dirty="0">
                <a:latin typeface="Times New Roman"/>
                <a:cs typeface="Times New Roman"/>
              </a:rPr>
              <a:t>egymás melletti frekvenciák a cohlea (ill. egy adott </a:t>
            </a:r>
            <a:r>
              <a:rPr sz="1800" spc="-5" dirty="0">
                <a:latin typeface="Times New Roman"/>
                <a:cs typeface="Times New Roman"/>
              </a:rPr>
              <a:t>mag) </a:t>
            </a:r>
            <a:r>
              <a:rPr sz="1800" dirty="0">
                <a:latin typeface="Times New Roman"/>
                <a:cs typeface="Times New Roman"/>
              </a:rPr>
              <a:t>egymás melletti</a:t>
            </a:r>
            <a:r>
              <a:rPr sz="1800" spc="-105" dirty="0">
                <a:latin typeface="Times New Roman"/>
                <a:cs typeface="Times New Roman"/>
              </a:rPr>
              <a:t> </a:t>
            </a:r>
            <a:r>
              <a:rPr sz="1800" dirty="0">
                <a:latin typeface="Times New Roman"/>
                <a:cs typeface="Times New Roman"/>
              </a:rPr>
              <a:t>helyein  hoznak létre ingerületi</a:t>
            </a:r>
            <a:r>
              <a:rPr sz="1800" spc="-45" dirty="0">
                <a:latin typeface="Times New Roman"/>
                <a:cs typeface="Times New Roman"/>
              </a:rPr>
              <a:t> </a:t>
            </a:r>
            <a:r>
              <a:rPr sz="1800" dirty="0">
                <a:latin typeface="Times New Roman"/>
                <a:cs typeface="Times New Roman"/>
              </a:rPr>
              <a:t>állapotot.</a:t>
            </a:r>
            <a:endParaRPr sz="1800">
              <a:latin typeface="Times New Roman"/>
              <a:cs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4294967295"/>
          </p:nvPr>
        </p:nvSpPr>
        <p:spPr>
          <a:xfrm>
            <a:off x="827088" y="1268413"/>
            <a:ext cx="7570787" cy="1181100"/>
          </a:xfrm>
          <a:prstGeom prst="rect">
            <a:avLst/>
          </a:prstGeom>
        </p:spPr>
        <p:txBody>
          <a:bodyPr/>
          <a:lstStyle/>
          <a:p>
            <a:pPr eaLnBrk="1" hangingPunct="1"/>
            <a:r>
              <a:rPr lang="hu-HU" altLang="hu-HU" smtClean="0"/>
              <a:t>Coincidencia detector: oliva superior (agytörzs)</a:t>
            </a:r>
          </a:p>
        </p:txBody>
      </p:sp>
      <p:sp>
        <p:nvSpPr>
          <p:cNvPr id="126979" name="Text Box 5"/>
          <p:cNvSpPr txBox="1">
            <a:spLocks noChangeArrowheads="1"/>
          </p:cNvSpPr>
          <p:nvPr/>
        </p:nvSpPr>
        <p:spPr bwMode="auto">
          <a:xfrm>
            <a:off x="2316163" y="150813"/>
            <a:ext cx="4687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hu-HU" sz="2400" b="1"/>
              <a:t>A halló- és egyensúlyozószerv </a:t>
            </a:r>
          </a:p>
          <a:p>
            <a:pPr algn="ctr">
              <a:spcBef>
                <a:spcPct val="0"/>
              </a:spcBef>
              <a:buFontTx/>
              <a:buNone/>
            </a:pPr>
            <a:r>
              <a:rPr lang="hu-HU" altLang="hu-HU" sz="2400" b="1"/>
              <a:t>(organum vestibulocochleare)</a:t>
            </a:r>
          </a:p>
        </p:txBody>
      </p:sp>
      <p:pic>
        <p:nvPicPr>
          <p:cNvPr id="126980" name="Picture 7" descr="The barn owl auditory system (nucleus laminaris) consists of a decent number of neurons, which all operate as coincidence detectors and which are all connected to axonal delay lines. Depending on the location of the sound source, all the neurons exhibit different activ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279650"/>
            <a:ext cx="8243887"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2941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0379" y="265191"/>
            <a:ext cx="5944719" cy="659280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02742" y="278384"/>
            <a:ext cx="2158365" cy="574040"/>
          </a:xfrm>
          <a:prstGeom prst="rect">
            <a:avLst/>
          </a:prstGeom>
        </p:spPr>
        <p:txBody>
          <a:bodyPr vert="horz" wrap="square" lIns="0" tIns="12700" rIns="0" bIns="0" rtlCol="0">
            <a:spAutoFit/>
          </a:bodyPr>
          <a:lstStyle/>
          <a:p>
            <a:pPr marL="12700">
              <a:lnSpc>
                <a:spcPct val="100000"/>
              </a:lnSpc>
              <a:spcBef>
                <a:spcPts val="100"/>
              </a:spcBef>
            </a:pPr>
            <a:r>
              <a:rPr spc="-5" dirty="0"/>
              <a:t>Hallópálya</a:t>
            </a:r>
          </a:p>
        </p:txBody>
      </p:sp>
      <p:sp>
        <p:nvSpPr>
          <p:cNvPr id="4" name="object 4"/>
          <p:cNvSpPr txBox="1"/>
          <p:nvPr/>
        </p:nvSpPr>
        <p:spPr>
          <a:xfrm>
            <a:off x="59842" y="4895469"/>
            <a:ext cx="3042920" cy="194183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n. cochlearis dorsalis és</a:t>
            </a:r>
            <a:r>
              <a:rPr sz="1800" spc="-110" dirty="0">
                <a:latin typeface="Times New Roman"/>
                <a:cs typeface="Times New Roman"/>
              </a:rPr>
              <a:t> </a:t>
            </a:r>
            <a:r>
              <a:rPr sz="1800" dirty="0">
                <a:latin typeface="Times New Roman"/>
                <a:cs typeface="Times New Roman"/>
              </a:rPr>
              <a:t>ventralis</a:t>
            </a:r>
            <a:endParaRPr sz="1800">
              <a:latin typeface="Times New Roman"/>
              <a:cs typeface="Times New Roman"/>
            </a:endParaRPr>
          </a:p>
          <a:p>
            <a:pPr>
              <a:lnSpc>
                <a:spcPct val="100000"/>
              </a:lnSpc>
            </a:pPr>
            <a:endParaRPr sz="2000">
              <a:latin typeface="Times New Roman"/>
              <a:cs typeface="Times New Roman"/>
            </a:endParaRPr>
          </a:p>
          <a:p>
            <a:pPr marL="46990">
              <a:lnSpc>
                <a:spcPct val="100000"/>
              </a:lnSpc>
              <a:spcBef>
                <a:spcPts val="1215"/>
              </a:spcBef>
            </a:pPr>
            <a:r>
              <a:rPr sz="1800" spc="-5" dirty="0">
                <a:latin typeface="Times New Roman"/>
                <a:cs typeface="Times New Roman"/>
              </a:rPr>
              <a:t>spirális</a:t>
            </a:r>
            <a:r>
              <a:rPr sz="1800" spc="-15" dirty="0">
                <a:latin typeface="Times New Roman"/>
                <a:cs typeface="Times New Roman"/>
              </a:rPr>
              <a:t> </a:t>
            </a:r>
            <a:r>
              <a:rPr sz="1800" dirty="0">
                <a:latin typeface="Times New Roman"/>
                <a:cs typeface="Times New Roman"/>
              </a:rPr>
              <a:t>ganglionok</a:t>
            </a:r>
            <a:endParaRPr sz="1800">
              <a:latin typeface="Times New Roman"/>
              <a:cs typeface="Times New Roman"/>
            </a:endParaRPr>
          </a:p>
          <a:p>
            <a:pPr>
              <a:lnSpc>
                <a:spcPct val="100000"/>
              </a:lnSpc>
              <a:spcBef>
                <a:spcPts val="50"/>
              </a:spcBef>
            </a:pPr>
            <a:endParaRPr sz="2500">
              <a:latin typeface="Times New Roman"/>
              <a:cs typeface="Times New Roman"/>
            </a:endParaRPr>
          </a:p>
          <a:p>
            <a:pPr marL="46990">
              <a:lnSpc>
                <a:spcPct val="100000"/>
              </a:lnSpc>
              <a:spcBef>
                <a:spcPts val="5"/>
              </a:spcBef>
            </a:pPr>
            <a:r>
              <a:rPr sz="1800" dirty="0">
                <a:latin typeface="Times New Roman"/>
                <a:cs typeface="Times New Roman"/>
              </a:rPr>
              <a:t>n. vestibulocochlearis</a:t>
            </a:r>
            <a:r>
              <a:rPr sz="1800" spc="-65" dirty="0">
                <a:latin typeface="Times New Roman"/>
                <a:cs typeface="Times New Roman"/>
              </a:rPr>
              <a:t> </a:t>
            </a:r>
            <a:r>
              <a:rPr sz="1800" dirty="0">
                <a:latin typeface="Times New Roman"/>
                <a:cs typeface="Times New Roman"/>
              </a:rPr>
              <a:t>(n.VIII.)</a:t>
            </a:r>
            <a:endParaRPr sz="1800">
              <a:latin typeface="Times New Roman"/>
              <a:cs typeface="Times New Roman"/>
            </a:endParaRPr>
          </a:p>
          <a:p>
            <a:pPr marL="46990">
              <a:lnSpc>
                <a:spcPct val="100000"/>
              </a:lnSpc>
            </a:pPr>
            <a:r>
              <a:rPr sz="1800" dirty="0">
                <a:latin typeface="Times New Roman"/>
                <a:cs typeface="Times New Roman"/>
              </a:rPr>
              <a:t>csigát ellátó</a:t>
            </a:r>
            <a:r>
              <a:rPr sz="1800" spc="-40" dirty="0">
                <a:latin typeface="Times New Roman"/>
                <a:cs typeface="Times New Roman"/>
              </a:rPr>
              <a:t> </a:t>
            </a:r>
            <a:r>
              <a:rPr sz="1800" dirty="0">
                <a:latin typeface="Times New Roman"/>
                <a:cs typeface="Times New Roman"/>
              </a:rPr>
              <a:t>rostja</a:t>
            </a:r>
            <a:endParaRPr sz="1800">
              <a:latin typeface="Times New Roman"/>
              <a:cs typeface="Times New Roman"/>
            </a:endParaRPr>
          </a:p>
        </p:txBody>
      </p:sp>
      <p:sp>
        <p:nvSpPr>
          <p:cNvPr id="5" name="object 5"/>
          <p:cNvSpPr txBox="1"/>
          <p:nvPr/>
        </p:nvSpPr>
        <p:spPr>
          <a:xfrm>
            <a:off x="123240" y="2734436"/>
            <a:ext cx="3637915"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colliculus</a:t>
            </a:r>
            <a:r>
              <a:rPr sz="1800" spc="-30" dirty="0">
                <a:latin typeface="Times New Roman"/>
                <a:cs typeface="Times New Roman"/>
              </a:rPr>
              <a:t> </a:t>
            </a:r>
            <a:r>
              <a:rPr sz="1800" dirty="0">
                <a:latin typeface="Times New Roman"/>
                <a:cs typeface="Times New Roman"/>
              </a:rPr>
              <a:t>inferior</a:t>
            </a:r>
            <a:endParaRPr sz="1800">
              <a:latin typeface="Times New Roman"/>
              <a:cs typeface="Times New Roman"/>
            </a:endParaRPr>
          </a:p>
          <a:p>
            <a:pPr marL="12700">
              <a:lnSpc>
                <a:spcPct val="100000"/>
              </a:lnSpc>
            </a:pPr>
            <a:r>
              <a:rPr sz="1800" spc="-5" dirty="0">
                <a:latin typeface="Times New Roman"/>
                <a:cs typeface="Times New Roman"/>
              </a:rPr>
              <a:t>corpus </a:t>
            </a:r>
            <a:r>
              <a:rPr sz="1800" dirty="0">
                <a:latin typeface="Times New Roman"/>
                <a:cs typeface="Times New Roman"/>
              </a:rPr>
              <a:t>geniculatum mediale</a:t>
            </a:r>
            <a:r>
              <a:rPr sz="1800" spc="-95" dirty="0">
                <a:latin typeface="Times New Roman"/>
                <a:cs typeface="Times New Roman"/>
              </a:rPr>
              <a:t> </a:t>
            </a:r>
            <a:r>
              <a:rPr sz="1800" dirty="0">
                <a:latin typeface="Times New Roman"/>
                <a:cs typeface="Times New Roman"/>
              </a:rPr>
              <a:t>(thalamus)</a:t>
            </a:r>
            <a:endParaRPr sz="1800">
              <a:latin typeface="Times New Roman"/>
              <a:cs typeface="Times New Roman"/>
            </a:endParaRPr>
          </a:p>
        </p:txBody>
      </p:sp>
      <p:sp>
        <p:nvSpPr>
          <p:cNvPr id="6" name="object 6"/>
          <p:cNvSpPr txBox="1"/>
          <p:nvPr/>
        </p:nvSpPr>
        <p:spPr>
          <a:xfrm>
            <a:off x="85140" y="1294257"/>
            <a:ext cx="251460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a:cs typeface="Times New Roman"/>
              </a:rPr>
              <a:t>elsődleges </a:t>
            </a:r>
            <a:r>
              <a:rPr sz="1800" dirty="0">
                <a:latin typeface="Times New Roman"/>
                <a:cs typeface="Times New Roman"/>
              </a:rPr>
              <a:t>hallókéreg  (gyrus temporalis</a:t>
            </a:r>
            <a:r>
              <a:rPr sz="1800" spc="-120" dirty="0">
                <a:latin typeface="Times New Roman"/>
                <a:cs typeface="Times New Roman"/>
              </a:rPr>
              <a:t> </a:t>
            </a:r>
            <a:r>
              <a:rPr sz="1800" dirty="0">
                <a:latin typeface="Times New Roman"/>
                <a:cs typeface="Times New Roman"/>
              </a:rPr>
              <a:t>superior)</a:t>
            </a:r>
            <a:endParaRPr sz="1800">
              <a:latin typeface="Times New Roman"/>
              <a:cs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05967" y="1508506"/>
            <a:ext cx="7324725" cy="3684904"/>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333399"/>
                </a:solidFill>
                <a:latin typeface="Times New Roman"/>
                <a:cs typeface="Times New Roman"/>
              </a:rPr>
              <a:t>Irodalom:</a:t>
            </a:r>
            <a:endParaRPr sz="2000">
              <a:latin typeface="Times New Roman"/>
              <a:cs typeface="Times New Roman"/>
            </a:endParaRPr>
          </a:p>
          <a:p>
            <a:pPr>
              <a:lnSpc>
                <a:spcPct val="100000"/>
              </a:lnSpc>
              <a:spcBef>
                <a:spcPts val="40"/>
              </a:spcBef>
            </a:pPr>
            <a:endParaRPr sz="2050">
              <a:latin typeface="Times New Roman"/>
              <a:cs typeface="Times New Roman"/>
            </a:endParaRPr>
          </a:p>
          <a:p>
            <a:pPr marL="12700">
              <a:lnSpc>
                <a:spcPct val="100000"/>
              </a:lnSpc>
              <a:spcBef>
                <a:spcPts val="5"/>
              </a:spcBef>
            </a:pPr>
            <a:r>
              <a:rPr sz="2000" b="1" spc="-5" dirty="0">
                <a:solidFill>
                  <a:srgbClr val="333399"/>
                </a:solidFill>
                <a:latin typeface="Times New Roman"/>
                <a:cs typeface="Times New Roman"/>
              </a:rPr>
              <a:t>Röhlich </a:t>
            </a:r>
            <a:r>
              <a:rPr sz="2000" b="1" dirty="0">
                <a:solidFill>
                  <a:srgbClr val="333399"/>
                </a:solidFill>
                <a:latin typeface="Times New Roman"/>
                <a:cs typeface="Times New Roman"/>
              </a:rPr>
              <a:t>Pál: Szövettan. Budapest,</a:t>
            </a:r>
            <a:r>
              <a:rPr sz="2000" b="1" spc="-105" dirty="0">
                <a:solidFill>
                  <a:srgbClr val="333399"/>
                </a:solidFill>
                <a:latin typeface="Times New Roman"/>
                <a:cs typeface="Times New Roman"/>
              </a:rPr>
              <a:t> </a:t>
            </a:r>
            <a:r>
              <a:rPr sz="2000" b="1" dirty="0">
                <a:solidFill>
                  <a:srgbClr val="333399"/>
                </a:solidFill>
                <a:latin typeface="Times New Roman"/>
                <a:cs typeface="Times New Roman"/>
              </a:rPr>
              <a:t>2006</a:t>
            </a:r>
            <a:endParaRPr sz="2000">
              <a:latin typeface="Times New Roman"/>
              <a:cs typeface="Times New Roman"/>
            </a:endParaRPr>
          </a:p>
          <a:p>
            <a:pPr>
              <a:lnSpc>
                <a:spcPct val="100000"/>
              </a:lnSpc>
              <a:spcBef>
                <a:spcPts val="40"/>
              </a:spcBef>
            </a:pPr>
            <a:endParaRPr sz="2050">
              <a:latin typeface="Times New Roman"/>
              <a:cs typeface="Times New Roman"/>
            </a:endParaRPr>
          </a:p>
          <a:p>
            <a:pPr marL="12700">
              <a:lnSpc>
                <a:spcPct val="100000"/>
              </a:lnSpc>
            </a:pPr>
            <a:r>
              <a:rPr sz="2000" b="1" spc="-5" dirty="0">
                <a:solidFill>
                  <a:srgbClr val="333399"/>
                </a:solidFill>
                <a:latin typeface="Times New Roman"/>
                <a:cs typeface="Times New Roman"/>
              </a:rPr>
              <a:t>Eric </a:t>
            </a:r>
            <a:r>
              <a:rPr sz="2000" b="1" dirty="0">
                <a:solidFill>
                  <a:srgbClr val="333399"/>
                </a:solidFill>
                <a:latin typeface="Times New Roman"/>
                <a:cs typeface="Times New Roman"/>
              </a:rPr>
              <a:t>R. Kandel, James H Schwartz and Thomas M Jessel:</a:t>
            </a:r>
            <a:r>
              <a:rPr sz="2000" b="1" spc="-150" dirty="0">
                <a:solidFill>
                  <a:srgbClr val="333399"/>
                </a:solidFill>
                <a:latin typeface="Times New Roman"/>
                <a:cs typeface="Times New Roman"/>
              </a:rPr>
              <a:t> </a:t>
            </a:r>
            <a:r>
              <a:rPr sz="2000" b="1" spc="-5" dirty="0">
                <a:solidFill>
                  <a:srgbClr val="333399"/>
                </a:solidFill>
                <a:latin typeface="Times New Roman"/>
                <a:cs typeface="Times New Roman"/>
              </a:rPr>
              <a:t>Principle</a:t>
            </a:r>
            <a:endParaRPr sz="2000">
              <a:latin typeface="Times New Roman"/>
              <a:cs typeface="Times New Roman"/>
            </a:endParaRPr>
          </a:p>
          <a:p>
            <a:pPr marL="12700">
              <a:lnSpc>
                <a:spcPct val="100000"/>
              </a:lnSpc>
            </a:pPr>
            <a:r>
              <a:rPr sz="2000" b="1" dirty="0">
                <a:solidFill>
                  <a:srgbClr val="333399"/>
                </a:solidFill>
                <a:latin typeface="Times New Roman"/>
                <a:cs typeface="Times New Roman"/>
              </a:rPr>
              <a:t>of neural science, New </a:t>
            </a:r>
            <a:r>
              <a:rPr sz="2000" b="1" spc="-40" dirty="0">
                <a:solidFill>
                  <a:srgbClr val="333399"/>
                </a:solidFill>
                <a:latin typeface="Times New Roman"/>
                <a:cs typeface="Times New Roman"/>
              </a:rPr>
              <a:t>York,</a:t>
            </a:r>
            <a:r>
              <a:rPr sz="2000" b="1" spc="-155" dirty="0">
                <a:solidFill>
                  <a:srgbClr val="333399"/>
                </a:solidFill>
                <a:latin typeface="Times New Roman"/>
                <a:cs typeface="Times New Roman"/>
              </a:rPr>
              <a:t> </a:t>
            </a:r>
            <a:r>
              <a:rPr sz="2000" b="1" dirty="0">
                <a:solidFill>
                  <a:srgbClr val="333399"/>
                </a:solidFill>
                <a:latin typeface="Times New Roman"/>
                <a:cs typeface="Times New Roman"/>
              </a:rPr>
              <a:t>2000</a:t>
            </a:r>
            <a:endParaRPr sz="2000">
              <a:latin typeface="Times New Roman"/>
              <a:cs typeface="Times New Roman"/>
            </a:endParaRPr>
          </a:p>
          <a:p>
            <a:pPr>
              <a:lnSpc>
                <a:spcPct val="100000"/>
              </a:lnSpc>
              <a:spcBef>
                <a:spcPts val="45"/>
              </a:spcBef>
            </a:pPr>
            <a:endParaRPr sz="2050">
              <a:latin typeface="Times New Roman"/>
              <a:cs typeface="Times New Roman"/>
            </a:endParaRPr>
          </a:p>
          <a:p>
            <a:pPr marL="12700" marR="487045">
              <a:lnSpc>
                <a:spcPct val="100000"/>
              </a:lnSpc>
            </a:pPr>
            <a:r>
              <a:rPr sz="2000" b="1" spc="-5" dirty="0">
                <a:solidFill>
                  <a:srgbClr val="333399"/>
                </a:solidFill>
                <a:latin typeface="Times New Roman"/>
                <a:cs typeface="Times New Roman"/>
              </a:rPr>
              <a:t>Réthelyi </a:t>
            </a:r>
            <a:r>
              <a:rPr sz="2000" b="1" dirty="0">
                <a:solidFill>
                  <a:srgbClr val="333399"/>
                </a:solidFill>
                <a:latin typeface="Times New Roman"/>
                <a:cs typeface="Times New Roman"/>
              </a:rPr>
              <a:t>Miklós és Szentágothai János: Funkcionális</a:t>
            </a:r>
            <a:r>
              <a:rPr sz="2000" b="1" spc="-190" dirty="0">
                <a:solidFill>
                  <a:srgbClr val="333399"/>
                </a:solidFill>
                <a:latin typeface="Times New Roman"/>
                <a:cs typeface="Times New Roman"/>
              </a:rPr>
              <a:t> </a:t>
            </a:r>
            <a:r>
              <a:rPr sz="2000" b="1" dirty="0">
                <a:solidFill>
                  <a:srgbClr val="333399"/>
                </a:solidFill>
                <a:latin typeface="Times New Roman"/>
                <a:cs typeface="Times New Roman"/>
              </a:rPr>
              <a:t>anatómia,  Medicina, Budapest,</a:t>
            </a:r>
            <a:r>
              <a:rPr sz="2000" b="1" spc="-65" dirty="0">
                <a:solidFill>
                  <a:srgbClr val="333399"/>
                </a:solidFill>
                <a:latin typeface="Times New Roman"/>
                <a:cs typeface="Times New Roman"/>
              </a:rPr>
              <a:t> </a:t>
            </a:r>
            <a:r>
              <a:rPr sz="2000" b="1" spc="5" dirty="0">
                <a:solidFill>
                  <a:srgbClr val="333399"/>
                </a:solidFill>
                <a:latin typeface="Times New Roman"/>
                <a:cs typeface="Times New Roman"/>
              </a:rPr>
              <a:t>2014.</a:t>
            </a:r>
            <a:endParaRPr sz="2000">
              <a:latin typeface="Times New Roman"/>
              <a:cs typeface="Times New Roman"/>
            </a:endParaRPr>
          </a:p>
          <a:p>
            <a:pPr>
              <a:lnSpc>
                <a:spcPct val="100000"/>
              </a:lnSpc>
              <a:spcBef>
                <a:spcPts val="45"/>
              </a:spcBef>
            </a:pPr>
            <a:endParaRPr sz="2050">
              <a:latin typeface="Times New Roman"/>
              <a:cs typeface="Times New Roman"/>
            </a:endParaRPr>
          </a:p>
          <a:p>
            <a:pPr marL="12700" marR="37465">
              <a:lnSpc>
                <a:spcPct val="100000"/>
              </a:lnSpc>
            </a:pPr>
            <a:r>
              <a:rPr sz="2000" b="1" spc="-60" dirty="0">
                <a:solidFill>
                  <a:srgbClr val="333399"/>
                </a:solidFill>
                <a:latin typeface="Times New Roman"/>
                <a:cs typeface="Times New Roman"/>
              </a:rPr>
              <a:t>Dr. </a:t>
            </a:r>
            <a:r>
              <a:rPr sz="2000" b="1" spc="-10" dirty="0">
                <a:solidFill>
                  <a:srgbClr val="333399"/>
                </a:solidFill>
                <a:latin typeface="Times New Roman"/>
                <a:cs typeface="Times New Roman"/>
              </a:rPr>
              <a:t>Kozsurek </a:t>
            </a:r>
            <a:r>
              <a:rPr sz="2000" b="1" dirty="0">
                <a:solidFill>
                  <a:srgbClr val="333399"/>
                </a:solidFill>
                <a:latin typeface="Times New Roman"/>
                <a:cs typeface="Times New Roman"/>
              </a:rPr>
              <a:t>Márk, </a:t>
            </a:r>
            <a:r>
              <a:rPr sz="2000" b="1" spc="-60" dirty="0">
                <a:solidFill>
                  <a:srgbClr val="333399"/>
                </a:solidFill>
                <a:latin typeface="Times New Roman"/>
                <a:cs typeface="Times New Roman"/>
              </a:rPr>
              <a:t>Dr. </a:t>
            </a:r>
            <a:r>
              <a:rPr sz="2000" b="1" dirty="0">
                <a:solidFill>
                  <a:srgbClr val="333399"/>
                </a:solidFill>
                <a:latin typeface="Times New Roman"/>
                <a:cs typeface="Times New Roman"/>
              </a:rPr>
              <a:t>Tóth </a:t>
            </a:r>
            <a:r>
              <a:rPr sz="2000" b="1" spc="-10" dirty="0">
                <a:solidFill>
                  <a:srgbClr val="333399"/>
                </a:solidFill>
                <a:latin typeface="Times New Roman"/>
                <a:cs typeface="Times New Roman"/>
              </a:rPr>
              <a:t>Zsuzsa, </a:t>
            </a:r>
            <a:r>
              <a:rPr sz="2000" b="1" spc="-60" dirty="0">
                <a:solidFill>
                  <a:srgbClr val="333399"/>
                </a:solidFill>
                <a:latin typeface="Times New Roman"/>
                <a:cs typeface="Times New Roman"/>
              </a:rPr>
              <a:t>Dr. </a:t>
            </a:r>
            <a:r>
              <a:rPr sz="2000" b="1" spc="-5" dirty="0">
                <a:solidFill>
                  <a:srgbClr val="333399"/>
                </a:solidFill>
                <a:latin typeface="Times New Roman"/>
                <a:cs typeface="Times New Roman"/>
              </a:rPr>
              <a:t>Szabó </a:t>
            </a:r>
            <a:r>
              <a:rPr sz="2000" b="1" dirty="0">
                <a:solidFill>
                  <a:srgbClr val="333399"/>
                </a:solidFill>
                <a:latin typeface="Times New Roman"/>
                <a:cs typeface="Times New Roman"/>
              </a:rPr>
              <a:t>Klaudia és </a:t>
            </a:r>
            <a:r>
              <a:rPr sz="2000" b="1" spc="-5" dirty="0">
                <a:solidFill>
                  <a:srgbClr val="333399"/>
                </a:solidFill>
                <a:latin typeface="Times New Roman"/>
                <a:cs typeface="Times New Roman"/>
              </a:rPr>
              <a:t>Dékány  </a:t>
            </a:r>
            <a:r>
              <a:rPr sz="2000" b="1" dirty="0">
                <a:solidFill>
                  <a:srgbClr val="333399"/>
                </a:solidFill>
                <a:latin typeface="Times New Roman"/>
                <a:cs typeface="Times New Roman"/>
              </a:rPr>
              <a:t>Bulcsú</a:t>
            </a:r>
            <a:r>
              <a:rPr sz="2000" b="1" spc="-15" dirty="0">
                <a:solidFill>
                  <a:srgbClr val="333399"/>
                </a:solidFill>
                <a:latin typeface="Times New Roman"/>
                <a:cs typeface="Times New Roman"/>
              </a:rPr>
              <a:t> </a:t>
            </a:r>
            <a:r>
              <a:rPr sz="2000" b="1" dirty="0">
                <a:solidFill>
                  <a:srgbClr val="333399"/>
                </a:solidFill>
                <a:latin typeface="Times New Roman"/>
                <a:cs typeface="Times New Roman"/>
              </a:rPr>
              <a:t>előadásai</a:t>
            </a:r>
            <a:endParaRPr sz="2000">
              <a:latin typeface="Times New Roman"/>
              <a:cs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1375" y="449580"/>
            <a:ext cx="8461248" cy="59588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39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2"/>
          <p:cNvSpPr txBox="1"/>
          <p:nvPr/>
        </p:nvSpPr>
        <p:spPr>
          <a:xfrm>
            <a:off x="1752600" y="87868"/>
            <a:ext cx="6460358" cy="369332"/>
          </a:xfrm>
          <a:prstGeom prst="rect">
            <a:avLst/>
          </a:prstGeom>
          <a:noFill/>
        </p:spPr>
        <p:txBody>
          <a:bodyPr wrap="none" rtlCol="0">
            <a:spAutoFit/>
          </a:bodyPr>
          <a:lstStyle/>
          <a:p>
            <a:r>
              <a:rPr lang="hu-HU" dirty="0" smtClean="0"/>
              <a:t>Komplex hálózat a kontraszt növelésére és a </a:t>
            </a:r>
            <a:r>
              <a:rPr lang="hu-HU" dirty="0" err="1" smtClean="0"/>
              <a:t>stimulusok</a:t>
            </a:r>
            <a:r>
              <a:rPr lang="hu-HU" dirty="0" smtClean="0"/>
              <a:t> erősítésére</a:t>
            </a:r>
            <a:endParaRPr lang="hu-HU" dirty="0"/>
          </a:p>
        </p:txBody>
      </p:sp>
    </p:spTree>
    <p:extLst>
      <p:ext uri="{BB962C8B-B14F-4D97-AF65-F5344CB8AC3E}">
        <p14:creationId xmlns:p14="http://schemas.microsoft.com/office/powerpoint/2010/main" val="4159867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9699" y="304806"/>
            <a:ext cx="3021490" cy="4370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840479" y="19761"/>
            <a:ext cx="4495546" cy="100716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29699" y="0"/>
            <a:ext cx="6931025" cy="574040"/>
          </a:xfrm>
          <a:prstGeom prst="rect">
            <a:avLst/>
          </a:prstGeom>
        </p:spPr>
        <p:txBody>
          <a:bodyPr vert="horz" wrap="square" lIns="0" tIns="12700" rIns="0" bIns="0" rtlCol="0">
            <a:spAutoFit/>
          </a:bodyPr>
          <a:lstStyle/>
          <a:p>
            <a:pPr marL="12700">
              <a:lnSpc>
                <a:spcPct val="100000"/>
              </a:lnSpc>
              <a:spcBef>
                <a:spcPts val="100"/>
              </a:spcBef>
            </a:pPr>
            <a:r>
              <a:rPr spc="-10" dirty="0"/>
              <a:t>Fotoreceptorok: </a:t>
            </a:r>
            <a:r>
              <a:rPr dirty="0"/>
              <a:t>csapok és</a:t>
            </a:r>
            <a:r>
              <a:rPr spc="-30" dirty="0"/>
              <a:t> </a:t>
            </a:r>
            <a:r>
              <a:rPr spc="-10" dirty="0"/>
              <a:t>pálcikák</a:t>
            </a:r>
          </a:p>
        </p:txBody>
      </p:sp>
      <p:sp>
        <p:nvSpPr>
          <p:cNvPr id="5" name="object 5"/>
          <p:cNvSpPr/>
          <p:nvPr/>
        </p:nvSpPr>
        <p:spPr>
          <a:xfrm>
            <a:off x="4724400" y="1196339"/>
            <a:ext cx="4384548" cy="255879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4864" y="4267708"/>
            <a:ext cx="5582412" cy="200366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1168908"/>
            <a:ext cx="4608576" cy="2519172"/>
          </a:xfrm>
          <a:prstGeom prst="rect">
            <a:avLst/>
          </a:prstGeom>
          <a:blipFill>
            <a:blip r:embed="rId6" cstate="print"/>
            <a:stretch>
              <a:fillRect/>
            </a:stretch>
          </a:blipFill>
        </p:spPr>
        <p:txBody>
          <a:bodyPr wrap="square" lIns="0" tIns="0" rIns="0" bIns="0" rtlCol="0"/>
          <a:lstStyle/>
          <a:p>
            <a:endParaRPr/>
          </a:p>
        </p:txBody>
      </p:sp>
      <p:sp>
        <p:nvSpPr>
          <p:cNvPr id="8" name="Szövegdoboz 7"/>
          <p:cNvSpPr txBox="1"/>
          <p:nvPr/>
        </p:nvSpPr>
        <p:spPr>
          <a:xfrm>
            <a:off x="268226" y="6292713"/>
            <a:ext cx="1371600" cy="381000"/>
          </a:xfrm>
          <a:prstGeom prst="rect">
            <a:avLst/>
          </a:prstGeom>
          <a:noFill/>
        </p:spPr>
        <p:txBody>
          <a:bodyPr wrap="square" rtlCol="0">
            <a:spAutoFit/>
          </a:bodyPr>
          <a:lstStyle/>
          <a:p>
            <a:r>
              <a:rPr lang="hu-HU" dirty="0" err="1" smtClean="0"/>
              <a:t>trichromát</a:t>
            </a:r>
            <a:endParaRPr lang="hu-HU" dirty="0"/>
          </a:p>
        </p:txBody>
      </p:sp>
      <p:sp>
        <p:nvSpPr>
          <p:cNvPr id="9" name="Szövegdoboz 8"/>
          <p:cNvSpPr txBox="1"/>
          <p:nvPr/>
        </p:nvSpPr>
        <p:spPr>
          <a:xfrm>
            <a:off x="3276600" y="545202"/>
            <a:ext cx="4648200" cy="646331"/>
          </a:xfrm>
          <a:prstGeom prst="rect">
            <a:avLst/>
          </a:prstGeom>
          <a:noFill/>
        </p:spPr>
        <p:txBody>
          <a:bodyPr wrap="square" rtlCol="0">
            <a:spAutoFit/>
          </a:bodyPr>
          <a:lstStyle/>
          <a:p>
            <a:r>
              <a:rPr lang="hu-HU" sz="3600" b="1" dirty="0" smtClean="0">
                <a:solidFill>
                  <a:srgbClr val="FF0000"/>
                </a:solidFill>
              </a:rPr>
              <a:t>3</a:t>
            </a:r>
            <a:r>
              <a:rPr lang="hu-HU" sz="3600" b="1" dirty="0" smtClean="0"/>
              <a:t> </a:t>
            </a:r>
            <a:r>
              <a:rPr lang="hu-HU" sz="3600" b="1" dirty="0" smtClean="0">
                <a:solidFill>
                  <a:srgbClr val="00B050"/>
                </a:solidFill>
              </a:rPr>
              <a:t>féle</a:t>
            </a:r>
            <a:r>
              <a:rPr lang="hu-HU" sz="3600" b="1" dirty="0" smtClean="0"/>
              <a:t> </a:t>
            </a:r>
            <a:r>
              <a:rPr lang="hu-HU" sz="3600" b="1" dirty="0" smtClean="0">
                <a:solidFill>
                  <a:srgbClr val="00B0F0"/>
                </a:solidFill>
              </a:rPr>
              <a:t>csap</a:t>
            </a:r>
            <a:endParaRPr lang="hu-HU" sz="3600" b="1" dirty="0">
              <a:solidFill>
                <a:srgbClr val="00B0F0"/>
              </a:solidFill>
            </a:endParaRPr>
          </a:p>
        </p:txBody>
      </p:sp>
      <p:sp>
        <p:nvSpPr>
          <p:cNvPr id="10" name="Szövegdoboz 9"/>
          <p:cNvSpPr txBox="1"/>
          <p:nvPr/>
        </p:nvSpPr>
        <p:spPr>
          <a:xfrm>
            <a:off x="2330255" y="6271377"/>
            <a:ext cx="1031629" cy="369332"/>
          </a:xfrm>
          <a:prstGeom prst="rect">
            <a:avLst/>
          </a:prstGeom>
          <a:noFill/>
        </p:spPr>
        <p:txBody>
          <a:bodyPr wrap="none" rtlCol="0">
            <a:spAutoFit/>
          </a:bodyPr>
          <a:lstStyle/>
          <a:p>
            <a:r>
              <a:rPr lang="hu-HU" dirty="0" smtClean="0"/>
              <a:t>bikromát</a:t>
            </a:r>
            <a:endParaRPr lang="hu-HU" dirty="0"/>
          </a:p>
        </p:txBody>
      </p:sp>
      <p:sp>
        <p:nvSpPr>
          <p:cNvPr id="11" name="Szövegdoboz 10"/>
          <p:cNvSpPr txBox="1"/>
          <p:nvPr/>
        </p:nvSpPr>
        <p:spPr>
          <a:xfrm>
            <a:off x="6751129" y="6271377"/>
            <a:ext cx="1401089" cy="369332"/>
          </a:xfrm>
          <a:prstGeom prst="rect">
            <a:avLst/>
          </a:prstGeom>
          <a:noFill/>
        </p:spPr>
        <p:txBody>
          <a:bodyPr wrap="none" rtlCol="0">
            <a:spAutoFit/>
          </a:bodyPr>
          <a:lstStyle/>
          <a:p>
            <a:r>
              <a:rPr lang="hu-HU" dirty="0" err="1" smtClean="0"/>
              <a:t>Tetrakromát</a:t>
            </a:r>
            <a:r>
              <a:rPr lang="hu-HU" dirty="0" smtClean="0"/>
              <a:t>!</a:t>
            </a:r>
            <a:endParaRPr lang="hu-HU" dirty="0"/>
          </a:p>
        </p:txBody>
      </p:sp>
      <p:pic>
        <p:nvPicPr>
          <p:cNvPr id="13314" name="Picture 2" descr="Kapcsolódó ké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237" y="4572000"/>
            <a:ext cx="3355479" cy="1764023"/>
          </a:xfrm>
          <a:prstGeom prst="rect">
            <a:avLst/>
          </a:prstGeom>
          <a:noFill/>
          <a:extLst>
            <a:ext uri="{909E8E84-426E-40DD-AFC4-6F175D3DCCD1}">
              <a14:hiddenFill xmlns:a14="http://schemas.microsoft.com/office/drawing/2010/main">
                <a:solidFill>
                  <a:srgbClr val="FFFFFF"/>
                </a:solidFill>
              </a14:hiddenFill>
            </a:ext>
          </a:extLst>
        </p:spPr>
      </p:pic>
      <p:sp>
        <p:nvSpPr>
          <p:cNvPr id="12" name="Szövegdoboz 11"/>
          <p:cNvSpPr txBox="1"/>
          <p:nvPr/>
        </p:nvSpPr>
        <p:spPr>
          <a:xfrm>
            <a:off x="7162800" y="4202668"/>
            <a:ext cx="974124" cy="369332"/>
          </a:xfrm>
          <a:prstGeom prst="rect">
            <a:avLst/>
          </a:prstGeom>
          <a:noFill/>
        </p:spPr>
        <p:txBody>
          <a:bodyPr wrap="square" rtlCol="0">
            <a:spAutoFit/>
          </a:bodyPr>
          <a:lstStyle/>
          <a:p>
            <a:r>
              <a:rPr lang="hu-HU" dirty="0" err="1" smtClean="0"/>
              <a:t>birds</a:t>
            </a:r>
            <a:endParaRPr lang="hu-HU" dirty="0"/>
          </a:p>
        </p:txBody>
      </p:sp>
      <p:sp>
        <p:nvSpPr>
          <p:cNvPr id="13" name="Szövegdoboz 12"/>
          <p:cNvSpPr txBox="1"/>
          <p:nvPr/>
        </p:nvSpPr>
        <p:spPr>
          <a:xfrm>
            <a:off x="4034025" y="6290044"/>
            <a:ext cx="1406732" cy="369332"/>
          </a:xfrm>
          <a:prstGeom prst="rect">
            <a:avLst/>
          </a:prstGeom>
          <a:noFill/>
        </p:spPr>
        <p:txBody>
          <a:bodyPr wrap="none" rtlCol="0">
            <a:spAutoFit/>
          </a:bodyPr>
          <a:lstStyle/>
          <a:p>
            <a:r>
              <a:rPr lang="hu-HU" dirty="0" err="1" smtClean="0"/>
              <a:t>monokromát</a:t>
            </a:r>
            <a:endParaRPr lang="hu-HU"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4062</TotalTime>
  <Words>2855</Words>
  <Application>Microsoft Office PowerPoint</Application>
  <PresentationFormat>Diavetítés a képernyőre (4:3 oldalarány)</PresentationFormat>
  <Paragraphs>492</Paragraphs>
  <Slides>79</Slides>
  <Notes>3</Notes>
  <HiddenSlides>0</HiddenSlides>
  <MMClips>2</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79</vt:i4>
      </vt:variant>
    </vt:vector>
  </HeadingPairs>
  <TitlesOfParts>
    <vt:vector size="85" baseType="lpstr">
      <vt:lpstr>Arial</vt:lpstr>
      <vt:lpstr>Symbol</vt:lpstr>
      <vt:lpstr>Calibri</vt:lpstr>
      <vt:lpstr>Arial Narrow</vt:lpstr>
      <vt:lpstr>Times New Roman</vt:lpstr>
      <vt:lpstr>Office Theme</vt:lpstr>
      <vt:lpstr>Érzékszervek</vt:lpstr>
      <vt:lpstr>3. Tunica nervosa</vt:lpstr>
      <vt:lpstr>PowerPoint bemutató</vt:lpstr>
      <vt:lpstr>PowerPoint bemutató</vt:lpstr>
      <vt:lpstr>A fotoreceptorok (csapok és pálcikák)  érzékhámsejtek</vt:lpstr>
      <vt:lpstr>PowerPoint bemutató</vt:lpstr>
      <vt:lpstr>PowerPoint bemutató</vt:lpstr>
      <vt:lpstr>PowerPoint bemutató</vt:lpstr>
      <vt:lpstr>Fotoreceptorok: csapok és pálcikák</vt:lpstr>
      <vt:lpstr>PowerPoint bemutató</vt:lpstr>
      <vt:lpstr>Retina</vt:lpstr>
      <vt:lpstr>Retina rétegei</vt:lpstr>
      <vt:lpstr>A retina rétegei radialis szövettani metszeten</vt:lpstr>
      <vt:lpstr>A fény útja</vt:lpstr>
      <vt:lpstr>Szemfenéki kép</vt:lpstr>
      <vt:lpstr>Csapok és pálcikák térbeli eloszlása</vt:lpstr>
      <vt:lpstr>scotopiás látás (pálcikák)</vt:lpstr>
      <vt:lpstr>VAKFOLT</vt:lpstr>
      <vt:lpstr>PowerPoint bemutató</vt:lpstr>
      <vt:lpstr>PowerPoint bemutató</vt:lpstr>
      <vt:lpstr>PowerPoint bemutató</vt:lpstr>
      <vt:lpstr>PowerPoint bemutató</vt:lpstr>
      <vt:lpstr>A szem fénytörő közegei</vt:lpstr>
      <vt:lpstr>PowerPoint bemutató</vt:lpstr>
      <vt:lpstr>PowerPoint bemutató</vt:lpstr>
      <vt:lpstr>Szemgolyó és fényképezőgép</vt:lpstr>
      <vt:lpstr>Látópálya</vt:lpstr>
      <vt:lpstr>Járulékos szervek:</vt:lpstr>
      <vt:lpstr>Járulékos szervek:</vt:lpstr>
      <vt:lpstr>Járulékos szervek:</vt:lpstr>
      <vt:lpstr>Halló- és egyensúlyozó szerv</vt:lpstr>
      <vt:lpstr>Külső fül (auris externa)</vt:lpstr>
      <vt:lpstr>Középfül:  Dobhártya (membrana tympani)</vt:lpstr>
      <vt:lpstr>Középfül (auris media)</vt:lpstr>
      <vt:lpstr>PowerPoint bemutató</vt:lpstr>
      <vt:lpstr>Hallócsontocskák</vt:lpstr>
      <vt:lpstr>Belső fül (auris interna)</vt:lpstr>
      <vt:lpstr>A csontos labirintus (labyrinthus osseus)</vt:lpstr>
      <vt:lpstr>A csontos labyrinthus</vt:lpstr>
      <vt:lpstr>PowerPoint bemutató</vt:lpstr>
      <vt:lpstr>A receptormezők</vt:lpstr>
      <vt:lpstr>Az egyensúlyozás</vt:lpstr>
      <vt:lpstr>PowerPoint bemutató</vt:lpstr>
      <vt:lpstr>A csontos labirintus középső nagyobb egysége  az  előcsarnok  (vestibulum) és</vt:lpstr>
      <vt:lpstr>A vestibularis rendszer receptorsejtjei</vt:lpstr>
      <vt:lpstr>A hang (részleteiben lásd a biofizika és élettan megfelelő fejezeteit)</vt:lpstr>
      <vt:lpstr>Hullámokat jellemző fizikai mennyiségek</vt:lpstr>
      <vt:lpstr>A hang mint hullám</vt:lpstr>
      <vt:lpstr>PowerPoint bemutató</vt:lpstr>
      <vt:lpstr>Hallószerv</vt:lpstr>
      <vt:lpstr>Cohlea  Csontos csiga</vt:lpstr>
      <vt:lpstr>A csontos csiga (cochlea)</vt:lpstr>
      <vt:lpstr>Canalis spiralis cohleae</vt:lpstr>
      <vt:lpstr>Scala vestibuli és scala tympany</vt:lpstr>
      <vt:lpstr>A hártyás csiga (ductus cochlearis /  scala media)</vt:lpstr>
      <vt:lpstr>A csiga szövettani képe</vt:lpstr>
      <vt:lpstr>A Corti szerv sejtjei</vt:lpstr>
      <vt:lpstr>A Corti-szerv (organum spirale)</vt:lpstr>
      <vt:lpstr>Corti-szerv (Organum spirale)</vt:lpstr>
      <vt:lpstr>Ductus cochlearis (scala media)</vt:lpstr>
      <vt:lpstr>A Corti-szerv szövettani képe</vt:lpstr>
      <vt:lpstr>Membrana basilaris</vt:lpstr>
      <vt:lpstr>A membrana basilaris mozgásai</vt:lpstr>
      <vt:lpstr>PowerPoint bemutató</vt:lpstr>
      <vt:lpstr>PowerPoint bemutató</vt:lpstr>
      <vt:lpstr>Depolarizáció-”hyperpolarizáció”</vt:lpstr>
      <vt:lpstr>PowerPoint bemutató</vt:lpstr>
      <vt:lpstr>Táncoló szőrsejt</vt:lpstr>
      <vt:lpstr>Mechanoelektromos transzdukció</vt:lpstr>
      <vt:lpstr>Ganglion spirale</vt:lpstr>
      <vt:lpstr>Rezonancia és „hely-elmélet”</vt:lpstr>
      <vt:lpstr>A hangerő</vt:lpstr>
      <vt:lpstr>A hallás mechanizmusa</vt:lpstr>
      <vt:lpstr>Specifikus felszálló rendszer</vt:lpstr>
      <vt:lpstr>Tonotópia a cochleatól az agykéregig</vt:lpstr>
      <vt:lpstr>PowerPoint bemutató</vt:lpstr>
      <vt:lpstr>Hallópálya</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Stress,gyulladás,neuromoduláció gerincvelői szinten</dc:title>
  <dc:creator>Dr. Puskár Zita</dc:creator>
  <cp:lastModifiedBy>Zachar Gergely</cp:lastModifiedBy>
  <cp:revision>23</cp:revision>
  <dcterms:created xsi:type="dcterms:W3CDTF">2020-03-17T22:29:28Z</dcterms:created>
  <dcterms:modified xsi:type="dcterms:W3CDTF">2020-05-06T07:23:14Z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2019-05-14T00:00:00Z</vt:filetime>
  </property>
  <property fmtid="{D5CDD505-2E9C-101B-9397-08002B2CF9AE}" pid="3" name="Creator">
    <vt:lpwstr>Microsoft® PowerPoint® 2016</vt:lpwstr>
  </property>
  <property fmtid="{D5CDD505-2E9C-101B-9397-08002B2CF9AE}" pid="4" name="LastSaved">
    <vt:filetime>2020-03-17T00:00:00Z</vt:filetime>
  </property>
</Properties>
</file>