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F19BD-3D57-414F-8DDA-31707CB577DE}" type="datetimeFigureOut">
              <a:rPr lang="hu-HU" smtClean="0"/>
              <a:t>2020.05.04.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2479A-0771-4CA3-9E9F-DD652F651CC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1250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secure.wikimedia.org/wikipedia/en/wiki/Exhalation" TargetMode="External"/><Relationship Id="rId13" Type="http://schemas.openxmlformats.org/officeDocument/2006/relationships/hyperlink" Target="https://secure.wikimedia.org/wikipedia/en/wiki/Smound" TargetMode="External"/><Relationship Id="rId18" Type="http://schemas.openxmlformats.org/officeDocument/2006/relationships/hyperlink" Target="https://secure.wikimedia.org/wikipedia/en/wiki/Salty" TargetMode="External"/><Relationship Id="rId3" Type="http://schemas.openxmlformats.org/officeDocument/2006/relationships/hyperlink" Target="https://secure.wikimedia.org/wikipedia/en/wiki/Taste" TargetMode="External"/><Relationship Id="rId21" Type="http://schemas.openxmlformats.org/officeDocument/2006/relationships/hyperlink" Target="https://secure.wikimedia.org/wikipedia/en/wiki/Taste#cite_note-2" TargetMode="External"/><Relationship Id="rId7" Type="http://schemas.openxmlformats.org/officeDocument/2006/relationships/hyperlink" Target="https://secure.wikimedia.org/wikipedia/en/wiki/Tongue" TargetMode="External"/><Relationship Id="rId12" Type="http://schemas.openxmlformats.org/officeDocument/2006/relationships/hyperlink" Target="https://secure.wikimedia.org/wikipedia/en/wiki/Olfaction#cite_note-22" TargetMode="External"/><Relationship Id="rId17" Type="http://schemas.openxmlformats.org/officeDocument/2006/relationships/hyperlink" Target="https://secure.wikimedia.org/wikipedia/en/wiki/Sour" TargetMode="External"/><Relationship Id="rId2" Type="http://schemas.openxmlformats.org/officeDocument/2006/relationships/slide" Target="../slides/slide39.xml"/><Relationship Id="rId16" Type="http://schemas.openxmlformats.org/officeDocument/2006/relationships/hyperlink" Target="https://secure.wikimedia.org/wikipedia/en/wiki/Bitter_%28taste%29#Bitter" TargetMode="External"/><Relationship Id="rId20" Type="http://schemas.openxmlformats.org/officeDocument/2006/relationships/hyperlink" Target="https://secure.wikimedia.org/wikipedia/en/wiki/Western_cuisine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ecure.wikimedia.org/wikipedia/en/wiki/Flavor" TargetMode="External"/><Relationship Id="rId11" Type="http://schemas.openxmlformats.org/officeDocument/2006/relationships/hyperlink" Target="https://secure.wikimedia.org/wikipedia/en/wiki/Rodents" TargetMode="External"/><Relationship Id="rId5" Type="http://schemas.openxmlformats.org/officeDocument/2006/relationships/hyperlink" Target="https://secure.wikimedia.org/wikipedia/en/wiki/Chemesthesis" TargetMode="External"/><Relationship Id="rId15" Type="http://schemas.openxmlformats.org/officeDocument/2006/relationships/hyperlink" Target="https://secure.wikimedia.org/wikipedia/en/wiki/Sweet" TargetMode="External"/><Relationship Id="rId10" Type="http://schemas.openxmlformats.org/officeDocument/2006/relationships/hyperlink" Target="https://secure.wikimedia.org/wikipedia/en/wiki/Sound" TargetMode="External"/><Relationship Id="rId19" Type="http://schemas.openxmlformats.org/officeDocument/2006/relationships/hyperlink" Target="https://secure.wikimedia.org/wikipedia/en/wiki/Umami" TargetMode="External"/><Relationship Id="rId4" Type="http://schemas.openxmlformats.org/officeDocument/2006/relationships/hyperlink" Target="https://secure.wikimedia.org/wikipedia/en/wiki/Trigeminal_nerve" TargetMode="External"/><Relationship Id="rId9" Type="http://schemas.openxmlformats.org/officeDocument/2006/relationships/hyperlink" Target="https://secure.wikimedia.org/wikipedia/en/wiki/Inhalation" TargetMode="External"/><Relationship Id="rId14" Type="http://schemas.openxmlformats.org/officeDocument/2006/relationships/hyperlink" Target="https://secure.wikimedia.org/wikipedia/en/wiki/Olfaction#cite_note-Scientific_American-23" TargetMode="External"/><Relationship Id="rId22" Type="http://schemas.openxmlformats.org/officeDocument/2006/relationships/hyperlink" Target="https://secure.wikimedia.org/wikipedia/en/wiki/Monosodium_glutamate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09EDCC-ECAE-4123-BB54-B6C82A858CC2}" type="slidenum">
              <a:rPr lang="hu-HU" altLang="hu-HU" smtClean="0"/>
              <a:pPr>
                <a:spcBef>
                  <a:spcPct val="0"/>
                </a:spcBef>
              </a:pPr>
              <a:t>39</a:t>
            </a:fld>
            <a:endParaRPr lang="hu-HU" altLang="hu-HU" smtClean="0"/>
          </a:p>
        </p:txBody>
      </p:sp>
      <p:sp>
        <p:nvSpPr>
          <p:cNvPr id="450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hu-HU" smtClean="0">
                <a:latin typeface="Arial" panose="020B0604020202020204" pitchFamily="34" charset="0"/>
              </a:rPr>
              <a:t>Olfaction, </a:t>
            </a:r>
            <a:r>
              <a:rPr lang="hu-HU" altLang="hu-HU" smtClean="0">
                <a:latin typeface="Arial" panose="020B0604020202020204" pitchFamily="34" charset="0"/>
                <a:hlinkClick r:id="rId3" tooltip="Taste"/>
              </a:rPr>
              <a:t>taste</a:t>
            </a:r>
            <a:r>
              <a:rPr lang="hu-HU" altLang="hu-HU" smtClean="0">
                <a:latin typeface="Arial" panose="020B0604020202020204" pitchFamily="34" charset="0"/>
              </a:rPr>
              <a:t> and </a:t>
            </a:r>
            <a:r>
              <a:rPr lang="hu-HU" altLang="hu-HU" smtClean="0">
                <a:latin typeface="Arial" panose="020B0604020202020204" pitchFamily="34" charset="0"/>
                <a:hlinkClick r:id="rId4" tooltip="Trigeminal nerve"/>
              </a:rPr>
              <a:t>trigeminal</a:t>
            </a:r>
            <a:r>
              <a:rPr lang="hu-HU" altLang="hu-HU" smtClean="0">
                <a:latin typeface="Arial" panose="020B0604020202020204" pitchFamily="34" charset="0"/>
              </a:rPr>
              <a:t> receptors (also called </a:t>
            </a:r>
            <a:r>
              <a:rPr lang="hu-HU" altLang="hu-HU" smtClean="0">
                <a:latin typeface="Arial" panose="020B0604020202020204" pitchFamily="34" charset="0"/>
                <a:hlinkClick r:id="rId5" tooltip="Chemesthesis"/>
              </a:rPr>
              <a:t>Chemesthesis</a:t>
            </a:r>
            <a:r>
              <a:rPr lang="hu-HU" altLang="hu-HU" smtClean="0">
                <a:latin typeface="Arial" panose="020B0604020202020204" pitchFamily="34" charset="0"/>
              </a:rPr>
              <a:t>) together contribute to </a:t>
            </a:r>
            <a:r>
              <a:rPr lang="hu-HU" altLang="hu-HU" smtClean="0">
                <a:latin typeface="Arial" panose="020B0604020202020204" pitchFamily="34" charset="0"/>
                <a:hlinkClick r:id="rId6" tooltip="Flavor"/>
              </a:rPr>
              <a:t>flavor</a:t>
            </a:r>
            <a:r>
              <a:rPr lang="hu-HU" altLang="hu-HU" smtClean="0">
                <a:latin typeface="Arial" panose="020B0604020202020204" pitchFamily="34" charset="0"/>
              </a:rPr>
              <a:t>. The human </a:t>
            </a:r>
            <a:r>
              <a:rPr lang="hu-HU" altLang="hu-HU" smtClean="0">
                <a:latin typeface="Arial" panose="020B0604020202020204" pitchFamily="34" charset="0"/>
                <a:hlinkClick r:id="rId7" tooltip="Tongue"/>
              </a:rPr>
              <a:t>tongue</a:t>
            </a:r>
            <a:r>
              <a:rPr lang="hu-HU" altLang="hu-HU" smtClean="0">
                <a:latin typeface="Arial" panose="020B0604020202020204" pitchFamily="34" charset="0"/>
              </a:rPr>
              <a:t> can distinguish only among five distinct qualities of </a:t>
            </a:r>
            <a:r>
              <a:rPr lang="hu-HU" altLang="hu-HU" smtClean="0">
                <a:latin typeface="Arial" panose="020B0604020202020204" pitchFamily="34" charset="0"/>
                <a:hlinkClick r:id="rId3" tooltip="Taste"/>
              </a:rPr>
              <a:t>taste</a:t>
            </a:r>
            <a:r>
              <a:rPr lang="hu-HU" altLang="hu-HU" smtClean="0">
                <a:latin typeface="Arial" panose="020B0604020202020204" pitchFamily="34" charset="0"/>
              </a:rPr>
              <a:t>, while the nose can distinguish among hundreds of substances, even in minute quantities. It is during </a:t>
            </a:r>
            <a:r>
              <a:rPr lang="hu-HU" altLang="hu-HU" smtClean="0">
                <a:latin typeface="Arial" panose="020B0604020202020204" pitchFamily="34" charset="0"/>
                <a:hlinkClick r:id="rId8" tooltip="Exhalation"/>
              </a:rPr>
              <a:t>exhalation</a:t>
            </a:r>
            <a:r>
              <a:rPr lang="hu-HU" altLang="hu-HU" smtClean="0">
                <a:latin typeface="Arial" panose="020B0604020202020204" pitchFamily="34" charset="0"/>
              </a:rPr>
              <a:t> that the olfaction contribution to </a:t>
            </a:r>
            <a:r>
              <a:rPr lang="hu-HU" altLang="hu-HU" smtClean="0">
                <a:latin typeface="Arial" panose="020B0604020202020204" pitchFamily="34" charset="0"/>
                <a:hlinkClick r:id="rId6" tooltip="Flavor"/>
              </a:rPr>
              <a:t>flavor</a:t>
            </a:r>
            <a:r>
              <a:rPr lang="hu-HU" altLang="hu-HU" smtClean="0">
                <a:latin typeface="Arial" panose="020B0604020202020204" pitchFamily="34" charset="0"/>
              </a:rPr>
              <a:t> occurs in contrast to that of proper smell which occurs during the </a:t>
            </a:r>
            <a:r>
              <a:rPr lang="hu-HU" altLang="hu-HU" smtClean="0">
                <a:latin typeface="Arial" panose="020B0604020202020204" pitchFamily="34" charset="0"/>
                <a:hlinkClick r:id="rId9" tooltip="Inhalation"/>
              </a:rPr>
              <a:t>inhalation</a:t>
            </a:r>
            <a:r>
              <a:rPr lang="hu-HU" altLang="hu-HU" smtClean="0">
                <a:latin typeface="Arial" panose="020B0604020202020204" pitchFamily="34" charset="0"/>
              </a:rPr>
              <a:t> phase </a:t>
            </a:r>
          </a:p>
          <a:p>
            <a:pPr eaLnBrk="1" hangingPunct="1"/>
            <a:r>
              <a:rPr lang="hu-HU" altLang="hu-HU" smtClean="0">
                <a:latin typeface="Arial" panose="020B0604020202020204" pitchFamily="34" charset="0"/>
              </a:rPr>
              <a:t>Olfaction and </a:t>
            </a:r>
            <a:r>
              <a:rPr lang="hu-HU" altLang="hu-HU" smtClean="0">
                <a:latin typeface="Arial" panose="020B0604020202020204" pitchFamily="34" charset="0"/>
                <a:hlinkClick r:id="rId10" tooltip="Sound"/>
              </a:rPr>
              <a:t>sound</a:t>
            </a:r>
            <a:r>
              <a:rPr lang="hu-HU" altLang="hu-HU" smtClean="0">
                <a:latin typeface="Arial" panose="020B0604020202020204" pitchFamily="34" charset="0"/>
              </a:rPr>
              <a:t> information has been shown to converge in the olfactory tubercles of </a:t>
            </a:r>
            <a:r>
              <a:rPr lang="hu-HU" altLang="hu-HU" smtClean="0">
                <a:latin typeface="Arial" panose="020B0604020202020204" pitchFamily="34" charset="0"/>
                <a:hlinkClick r:id="rId11" tooltip="Rodents"/>
              </a:rPr>
              <a:t>rodents</a:t>
            </a:r>
            <a:r>
              <a:rPr lang="hu-HU" altLang="hu-HU" smtClean="0">
                <a:latin typeface="Arial" panose="020B0604020202020204" pitchFamily="34" charset="0"/>
              </a:rPr>
              <a:t>.</a:t>
            </a:r>
            <a:r>
              <a:rPr lang="hu-HU" altLang="hu-HU" smtClean="0">
                <a:latin typeface="Arial" panose="020B0604020202020204" pitchFamily="34" charset="0"/>
                <a:hlinkClick r:id="rId12"/>
              </a:rPr>
              <a:t>[23]</a:t>
            </a:r>
            <a:r>
              <a:rPr lang="hu-HU" altLang="hu-HU" smtClean="0">
                <a:latin typeface="Arial" panose="020B0604020202020204" pitchFamily="34" charset="0"/>
              </a:rPr>
              <a:t> This neural convergence is proposed to give rise to a percept termed </a:t>
            </a:r>
            <a:r>
              <a:rPr lang="hu-HU" altLang="hu-HU" smtClean="0">
                <a:latin typeface="Arial" panose="020B0604020202020204" pitchFamily="34" charset="0"/>
                <a:hlinkClick r:id="rId13" tooltip="Smound"/>
              </a:rPr>
              <a:t>smound</a:t>
            </a:r>
            <a:r>
              <a:rPr lang="hu-HU" altLang="hu-HU" smtClean="0">
                <a:latin typeface="Arial" panose="020B0604020202020204" pitchFamily="34" charset="0"/>
              </a:rPr>
              <a:t>.</a:t>
            </a:r>
            <a:r>
              <a:rPr lang="hu-HU" altLang="hu-HU" smtClean="0">
                <a:latin typeface="Arial" panose="020B0604020202020204" pitchFamily="34" charset="0"/>
                <a:hlinkClick r:id="rId14"/>
              </a:rPr>
              <a:t>[24]</a:t>
            </a:r>
            <a:r>
              <a:rPr lang="hu-HU" altLang="hu-HU" smtClean="0">
                <a:latin typeface="Arial" panose="020B0604020202020204" pitchFamily="34" charset="0"/>
              </a:rPr>
              <a:t> Whereas a </a:t>
            </a:r>
            <a:r>
              <a:rPr lang="hu-HU" altLang="hu-HU" smtClean="0">
                <a:latin typeface="Arial" panose="020B0604020202020204" pitchFamily="34" charset="0"/>
                <a:hlinkClick r:id="rId6" tooltip="Flavor"/>
              </a:rPr>
              <a:t>flavor</a:t>
            </a:r>
            <a:r>
              <a:rPr lang="hu-HU" altLang="hu-HU" smtClean="0">
                <a:latin typeface="Arial" panose="020B0604020202020204" pitchFamily="34" charset="0"/>
              </a:rPr>
              <a:t> results from interactions between smell and taste, a smound may result from interactions between smell and sound.</a:t>
            </a:r>
          </a:p>
          <a:p>
            <a:pPr eaLnBrk="1" hangingPunct="1"/>
            <a:r>
              <a:rPr lang="hu-HU" altLang="hu-HU" smtClean="0">
                <a:latin typeface="Arial" panose="020B0604020202020204" pitchFamily="34" charset="0"/>
              </a:rPr>
              <a:t>five basic tastes: </a:t>
            </a:r>
            <a:r>
              <a:rPr lang="hu-HU" altLang="hu-HU" smtClean="0">
                <a:latin typeface="Arial" panose="020B0604020202020204" pitchFamily="34" charset="0"/>
                <a:hlinkClick r:id="rId15" tooltip="Sweet"/>
              </a:rPr>
              <a:t>sweet</a:t>
            </a:r>
            <a:r>
              <a:rPr lang="hu-HU" altLang="hu-HU" smtClean="0">
                <a:latin typeface="Arial" panose="020B0604020202020204" pitchFamily="34" charset="0"/>
              </a:rPr>
              <a:t>, </a:t>
            </a:r>
            <a:r>
              <a:rPr lang="hu-HU" altLang="hu-HU" smtClean="0">
                <a:latin typeface="Arial" panose="020B0604020202020204" pitchFamily="34" charset="0"/>
                <a:hlinkClick r:id="rId16" tooltip="Bitter (taste)"/>
              </a:rPr>
              <a:t>bitterness</a:t>
            </a:r>
            <a:r>
              <a:rPr lang="hu-HU" altLang="hu-HU" smtClean="0">
                <a:latin typeface="Arial" panose="020B0604020202020204" pitchFamily="34" charset="0"/>
              </a:rPr>
              <a:t>, </a:t>
            </a:r>
            <a:r>
              <a:rPr lang="hu-HU" altLang="hu-HU" smtClean="0">
                <a:latin typeface="Arial" panose="020B0604020202020204" pitchFamily="34" charset="0"/>
                <a:hlinkClick r:id="rId17" tooltip="Sour"/>
              </a:rPr>
              <a:t>sour</a:t>
            </a:r>
            <a:r>
              <a:rPr lang="hu-HU" altLang="hu-HU" smtClean="0">
                <a:latin typeface="Arial" panose="020B0604020202020204" pitchFamily="34" charset="0"/>
              </a:rPr>
              <a:t>, </a:t>
            </a:r>
            <a:r>
              <a:rPr lang="hu-HU" altLang="hu-HU" smtClean="0">
                <a:latin typeface="Arial" panose="020B0604020202020204" pitchFamily="34" charset="0"/>
                <a:hlinkClick r:id="rId18" tooltip="Salty"/>
              </a:rPr>
              <a:t>salty</a:t>
            </a:r>
            <a:r>
              <a:rPr lang="hu-HU" altLang="hu-HU" smtClean="0">
                <a:latin typeface="Arial" panose="020B0604020202020204" pitchFamily="34" charset="0"/>
              </a:rPr>
              <a:t>, and </a:t>
            </a:r>
            <a:r>
              <a:rPr lang="hu-HU" altLang="hu-HU" smtClean="0">
                <a:latin typeface="Arial" panose="020B0604020202020204" pitchFamily="34" charset="0"/>
                <a:hlinkClick r:id="rId19" tooltip="Umami"/>
              </a:rPr>
              <a:t>umami</a:t>
            </a:r>
            <a:r>
              <a:rPr lang="hu-HU" altLang="hu-HU" smtClean="0">
                <a:latin typeface="Arial" panose="020B0604020202020204" pitchFamily="34" charset="0"/>
              </a:rPr>
              <a:t>. The recognition and awareness of umami is a relatively recent development in </a:t>
            </a:r>
            <a:r>
              <a:rPr lang="hu-HU" altLang="hu-HU" smtClean="0">
                <a:latin typeface="Arial" panose="020B0604020202020204" pitchFamily="34" charset="0"/>
                <a:hlinkClick r:id="rId20" tooltip="Western cuisine"/>
              </a:rPr>
              <a:t>Western cuisine</a:t>
            </a:r>
            <a:r>
              <a:rPr lang="hu-HU" altLang="hu-HU" smtClean="0">
                <a:latin typeface="Arial" panose="020B0604020202020204" pitchFamily="34" charset="0"/>
              </a:rPr>
              <a:t>.</a:t>
            </a:r>
            <a:r>
              <a:rPr lang="hu-HU" altLang="hu-HU" smtClean="0">
                <a:latin typeface="Arial" panose="020B0604020202020204" pitchFamily="34" charset="0"/>
                <a:hlinkClick r:id="rId21"/>
              </a:rPr>
              <a:t>[3]</a:t>
            </a:r>
            <a:r>
              <a:rPr lang="hu-HU" altLang="hu-HU" smtClean="0">
                <a:latin typeface="Arial" panose="020B0604020202020204" pitchFamily="34" charset="0"/>
              </a:rPr>
              <a:t> </a:t>
            </a:r>
            <a:r>
              <a:rPr lang="hu-HU" altLang="hu-HU" smtClean="0">
                <a:latin typeface="Arial" panose="020B0604020202020204" pitchFamily="34" charset="0"/>
                <a:hlinkClick r:id="rId22" tooltip="Monosodium glutamate"/>
              </a:rPr>
              <a:t>MSG</a:t>
            </a:r>
            <a:r>
              <a:rPr lang="hu-HU" altLang="hu-HU" smtClean="0">
                <a:latin typeface="Arial" panose="020B0604020202020204" pitchFamily="34" charset="0"/>
              </a:rPr>
              <a:t> produces a strong umami taste </a:t>
            </a:r>
          </a:p>
        </p:txBody>
      </p:sp>
    </p:spTree>
    <p:extLst>
      <p:ext uri="{BB962C8B-B14F-4D97-AF65-F5344CB8AC3E}">
        <p14:creationId xmlns:p14="http://schemas.microsoft.com/office/powerpoint/2010/main" val="782227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C47984-FD33-4E42-8353-BB513B054507}" type="slidenum">
              <a:rPr lang="hu-HU" altLang="hu-HU" smtClean="0"/>
              <a:pPr>
                <a:spcBef>
                  <a:spcPct val="0"/>
                </a:spcBef>
              </a:pPr>
              <a:t>48</a:t>
            </a:fld>
            <a:endParaRPr lang="hu-HU" altLang="hu-HU" smtClean="0"/>
          </a:p>
        </p:txBody>
      </p:sp>
      <p:sp>
        <p:nvSpPr>
          <p:cNvPr id="532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hu-HU" smtClean="0">
                <a:latin typeface="Arial" panose="020B0604020202020204" pitchFamily="34" charset="0"/>
              </a:rPr>
              <a:t>cornea szabad szemmel különálló lemeznek tűnik – de nem az</a:t>
            </a:r>
          </a:p>
        </p:txBody>
      </p:sp>
    </p:spTree>
    <p:extLst>
      <p:ext uri="{BB962C8B-B14F-4D97-AF65-F5344CB8AC3E}">
        <p14:creationId xmlns:p14="http://schemas.microsoft.com/office/powerpoint/2010/main" val="1872208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350265-67FE-4264-A7BE-4308BF3D539D}" type="slidenum">
              <a:rPr lang="hu-HU" altLang="hu-HU" smtClean="0"/>
              <a:pPr>
                <a:spcBef>
                  <a:spcPct val="0"/>
                </a:spcBef>
              </a:pPr>
              <a:t>51</a:t>
            </a:fld>
            <a:endParaRPr lang="hu-HU" altLang="hu-HU" smtClean="0"/>
          </a:p>
        </p:txBody>
      </p:sp>
      <p:sp>
        <p:nvSpPr>
          <p:cNvPr id="62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hu-HU" smtClean="0">
                <a:latin typeface="Arial" panose="020B0604020202020204" pitchFamily="34" charset="0"/>
              </a:rPr>
              <a:t>(madár, hüllő: harántcsíkolt) </a:t>
            </a:r>
          </a:p>
          <a:p>
            <a:pPr eaLnBrk="1" hangingPunct="1"/>
            <a:r>
              <a:rPr lang="hu-HU" altLang="hu-HU" smtClean="0">
                <a:latin typeface="Arial" panose="020B0604020202020204" pitchFamily="34" charset="0"/>
              </a:rPr>
              <a:t>– hu: beidegzés és működés is harántcsíkolt jellegű (akaratlagos, gyors, precíz fokozatok)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mtClean="0">
                <a:latin typeface="Arial" panose="020B0604020202020204" pitchFamily="34" charset="0"/>
              </a:rPr>
              <a:t>minden simaizomsejtnek saját beidegzés</a:t>
            </a:r>
          </a:p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394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D1AE-1152-4596-AB83-767EACB9B7A8}" type="datetimeFigureOut">
              <a:rPr lang="hu-HU" smtClean="0"/>
              <a:t>2020.05.04.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61F2-8549-4C58-9CEE-934F941DA7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119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D1AE-1152-4596-AB83-767EACB9B7A8}" type="datetimeFigureOut">
              <a:rPr lang="hu-HU" smtClean="0"/>
              <a:t>2020.05.04.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61F2-8549-4C58-9CEE-934F941DA7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77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D1AE-1152-4596-AB83-767EACB9B7A8}" type="datetimeFigureOut">
              <a:rPr lang="hu-HU" smtClean="0"/>
              <a:t>2020.05.04.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61F2-8549-4C58-9CEE-934F941DA7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0338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33339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7757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33339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3459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7597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D1AE-1152-4596-AB83-767EACB9B7A8}" type="datetimeFigureOut">
              <a:rPr lang="hu-HU" smtClean="0"/>
              <a:t>2020.05.04.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61F2-8549-4C58-9CEE-934F941DA7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4791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D1AE-1152-4596-AB83-767EACB9B7A8}" type="datetimeFigureOut">
              <a:rPr lang="hu-HU" smtClean="0"/>
              <a:t>2020.05.04.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61F2-8549-4C58-9CEE-934F941DA7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6725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D1AE-1152-4596-AB83-767EACB9B7A8}" type="datetimeFigureOut">
              <a:rPr lang="hu-HU" smtClean="0"/>
              <a:t>2020.05.04.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61F2-8549-4C58-9CEE-934F941DA7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628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D1AE-1152-4596-AB83-767EACB9B7A8}" type="datetimeFigureOut">
              <a:rPr lang="hu-HU" smtClean="0"/>
              <a:t>2020.05.04.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61F2-8549-4C58-9CEE-934F941DA7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8276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D1AE-1152-4596-AB83-767EACB9B7A8}" type="datetimeFigureOut">
              <a:rPr lang="hu-HU" smtClean="0"/>
              <a:t>2020.05.04.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61F2-8549-4C58-9CEE-934F941DA7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5386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D1AE-1152-4596-AB83-767EACB9B7A8}" type="datetimeFigureOut">
              <a:rPr lang="hu-HU" smtClean="0"/>
              <a:t>2020.05.04.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61F2-8549-4C58-9CEE-934F941DA7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7648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D1AE-1152-4596-AB83-767EACB9B7A8}" type="datetimeFigureOut">
              <a:rPr lang="hu-HU" smtClean="0"/>
              <a:t>2020.05.04.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61F2-8549-4C58-9CEE-934F941DA7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616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D1AE-1152-4596-AB83-767EACB9B7A8}" type="datetimeFigureOut">
              <a:rPr lang="hu-HU" smtClean="0"/>
              <a:t>2020.05.04.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F61F2-8549-4C58-9CEE-934F941DA7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3014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2D1AE-1152-4596-AB83-767EACB9B7A8}" type="datetimeFigureOut">
              <a:rPr lang="hu-HU" smtClean="0"/>
              <a:t>2020.05.04.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F61F2-8549-4C58-9CEE-934F941DA7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268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png"/><Relationship Id="rId7" Type="http://schemas.openxmlformats.org/officeDocument/2006/relationships/image" Target="../media/image59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61.png"/><Relationship Id="rId7" Type="http://schemas.openxmlformats.org/officeDocument/2006/relationships/image" Target="../media/image63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g"/><Relationship Id="rId5" Type="http://schemas.openxmlformats.org/officeDocument/2006/relationships/image" Target="../media/image57.jp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png"/><Relationship Id="rId7" Type="http://schemas.openxmlformats.org/officeDocument/2006/relationships/image" Target="../media/image70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jpg"/><Relationship Id="rId4" Type="http://schemas.openxmlformats.org/officeDocument/2006/relationships/image" Target="../media/image67.png"/><Relationship Id="rId9" Type="http://schemas.openxmlformats.org/officeDocument/2006/relationships/image" Target="../media/image7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81.png"/><Relationship Id="rId7" Type="http://schemas.openxmlformats.org/officeDocument/2006/relationships/image" Target="../media/image85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jfitzake@d.umn.edu" TargetMode="External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jp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3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8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w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7.jp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g"/><Relationship Id="rId5" Type="http://schemas.openxmlformats.org/officeDocument/2006/relationships/image" Target="../media/image135.jpg"/><Relationship Id="rId4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gif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5991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71800" y="838201"/>
            <a:ext cx="6166104" cy="4554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62552" y="71069"/>
            <a:ext cx="4866640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A bőr mint</a:t>
            </a:r>
            <a:r>
              <a:rPr sz="4000" spc="-35" dirty="0"/>
              <a:t> </a:t>
            </a:r>
            <a:r>
              <a:rPr sz="4000" spc="-5" dirty="0"/>
              <a:t>érzékszerv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7248144" y="1571244"/>
            <a:ext cx="143510" cy="792480"/>
          </a:xfrm>
          <a:custGeom>
            <a:avLst/>
            <a:gdLst/>
            <a:ahLst/>
            <a:cxnLst/>
            <a:rect l="l" t="t" r="r" b="b"/>
            <a:pathLst>
              <a:path w="143510" h="792480">
                <a:moveTo>
                  <a:pt x="0" y="0"/>
                </a:moveTo>
                <a:lnTo>
                  <a:pt x="0" y="792479"/>
                </a:lnTo>
                <a:lnTo>
                  <a:pt x="27854" y="791543"/>
                </a:lnTo>
                <a:lnTo>
                  <a:pt x="50625" y="788987"/>
                </a:lnTo>
                <a:lnTo>
                  <a:pt x="65990" y="785193"/>
                </a:lnTo>
                <a:lnTo>
                  <a:pt x="71627" y="780541"/>
                </a:lnTo>
                <a:lnTo>
                  <a:pt x="71627" y="408177"/>
                </a:lnTo>
                <a:lnTo>
                  <a:pt x="77265" y="403526"/>
                </a:lnTo>
                <a:lnTo>
                  <a:pt x="92630" y="399732"/>
                </a:lnTo>
                <a:lnTo>
                  <a:pt x="115401" y="397176"/>
                </a:lnTo>
                <a:lnTo>
                  <a:pt x="143255" y="396239"/>
                </a:lnTo>
                <a:lnTo>
                  <a:pt x="115401" y="395303"/>
                </a:lnTo>
                <a:lnTo>
                  <a:pt x="92630" y="392747"/>
                </a:lnTo>
                <a:lnTo>
                  <a:pt x="77265" y="388953"/>
                </a:lnTo>
                <a:lnTo>
                  <a:pt x="71627" y="384301"/>
                </a:lnTo>
                <a:lnTo>
                  <a:pt x="71627" y="11937"/>
                </a:lnTo>
                <a:lnTo>
                  <a:pt x="65990" y="7286"/>
                </a:lnTo>
                <a:lnTo>
                  <a:pt x="50625" y="3492"/>
                </a:lnTo>
                <a:lnTo>
                  <a:pt x="27854" y="93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48144" y="1571244"/>
            <a:ext cx="143510" cy="792480"/>
          </a:xfrm>
          <a:custGeom>
            <a:avLst/>
            <a:gdLst/>
            <a:ahLst/>
            <a:cxnLst/>
            <a:rect l="l" t="t" r="r" b="b"/>
            <a:pathLst>
              <a:path w="143510" h="792480">
                <a:moveTo>
                  <a:pt x="0" y="0"/>
                </a:moveTo>
                <a:lnTo>
                  <a:pt x="27854" y="936"/>
                </a:lnTo>
                <a:lnTo>
                  <a:pt x="50625" y="3492"/>
                </a:lnTo>
                <a:lnTo>
                  <a:pt x="65990" y="7286"/>
                </a:lnTo>
                <a:lnTo>
                  <a:pt x="71627" y="11937"/>
                </a:lnTo>
                <a:lnTo>
                  <a:pt x="71627" y="384301"/>
                </a:lnTo>
                <a:lnTo>
                  <a:pt x="77265" y="388953"/>
                </a:lnTo>
                <a:lnTo>
                  <a:pt x="92630" y="392747"/>
                </a:lnTo>
                <a:lnTo>
                  <a:pt x="115401" y="395303"/>
                </a:lnTo>
                <a:lnTo>
                  <a:pt x="143255" y="396239"/>
                </a:lnTo>
                <a:lnTo>
                  <a:pt x="115401" y="397176"/>
                </a:lnTo>
                <a:lnTo>
                  <a:pt x="92630" y="399732"/>
                </a:lnTo>
                <a:lnTo>
                  <a:pt x="77265" y="403526"/>
                </a:lnTo>
                <a:lnTo>
                  <a:pt x="71627" y="408177"/>
                </a:lnTo>
                <a:lnTo>
                  <a:pt x="71627" y="780541"/>
                </a:lnTo>
                <a:lnTo>
                  <a:pt x="65990" y="785193"/>
                </a:lnTo>
                <a:lnTo>
                  <a:pt x="50625" y="788987"/>
                </a:lnTo>
                <a:lnTo>
                  <a:pt x="27854" y="791543"/>
                </a:lnTo>
                <a:lnTo>
                  <a:pt x="0" y="79247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352801" y="5507737"/>
            <a:ext cx="5905755" cy="11355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95"/>
              </a:spcBef>
            </a:pPr>
            <a:r>
              <a:rPr lang="hu-HU" sz="2000" spc="-5" dirty="0">
                <a:solidFill>
                  <a:srgbClr val="333399"/>
                </a:solidFill>
                <a:latin typeface="Times New Roman"/>
                <a:cs typeface="Times New Roman"/>
              </a:rPr>
              <a:t>Hám/</a:t>
            </a:r>
            <a:r>
              <a:rPr sz="2000" spc="-5" dirty="0">
                <a:solidFill>
                  <a:srgbClr val="333399"/>
                </a:solidFill>
                <a:latin typeface="Times New Roman"/>
                <a:cs typeface="Times New Roman"/>
              </a:rPr>
              <a:t>Epidermis</a:t>
            </a:r>
            <a:r>
              <a:rPr sz="2000" spc="-5" dirty="0">
                <a:solidFill>
                  <a:srgbClr val="333399"/>
                </a:solidFill>
                <a:latin typeface="Times New Roman"/>
                <a:cs typeface="Times New Roman"/>
              </a:rPr>
              <a:t>: </a:t>
            </a:r>
            <a:r>
              <a:rPr sz="2000" dirty="0">
                <a:solidFill>
                  <a:srgbClr val="333399"/>
                </a:solidFill>
                <a:latin typeface="Times New Roman"/>
                <a:cs typeface="Times New Roman"/>
              </a:rPr>
              <a:t>többrétegű </a:t>
            </a:r>
            <a:r>
              <a:rPr sz="2000" spc="-5" dirty="0">
                <a:solidFill>
                  <a:srgbClr val="333399"/>
                </a:solidFill>
                <a:latin typeface="Times New Roman"/>
                <a:cs typeface="Times New Roman"/>
              </a:rPr>
              <a:t>elszarusodó</a:t>
            </a:r>
            <a:r>
              <a:rPr sz="2000" spc="-10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dirty="0" err="1">
                <a:solidFill>
                  <a:srgbClr val="333399"/>
                </a:solidFill>
                <a:latin typeface="Times New Roman"/>
                <a:cs typeface="Times New Roman"/>
              </a:rPr>
              <a:t>laphám</a:t>
            </a:r>
            <a:r>
              <a:rPr sz="2000" dirty="0">
                <a:solidFill>
                  <a:srgbClr val="333399"/>
                </a:solidFill>
                <a:latin typeface="Times New Roman"/>
                <a:cs typeface="Times New Roman"/>
              </a:rPr>
              <a:t>  </a:t>
            </a:r>
            <a:endParaRPr lang="hu-HU" sz="2000" dirty="0">
              <a:solidFill>
                <a:srgbClr val="333399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20000"/>
              </a:lnSpc>
              <a:spcBef>
                <a:spcPts val="95"/>
              </a:spcBef>
            </a:pPr>
            <a:r>
              <a:rPr sz="2000" spc="-5" dirty="0">
                <a:solidFill>
                  <a:srgbClr val="333399"/>
                </a:solidFill>
                <a:latin typeface="Times New Roman"/>
                <a:cs typeface="Times New Roman"/>
              </a:rPr>
              <a:t>Dermis </a:t>
            </a:r>
            <a:r>
              <a:rPr sz="2000" dirty="0">
                <a:solidFill>
                  <a:srgbClr val="333399"/>
                </a:solidFill>
                <a:latin typeface="Times New Roman"/>
                <a:cs typeface="Times New Roman"/>
              </a:rPr>
              <a:t>(irha):</a:t>
            </a:r>
            <a:r>
              <a:rPr sz="2000" spc="-6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333399"/>
                </a:solidFill>
                <a:latin typeface="Times New Roman"/>
                <a:cs typeface="Times New Roman"/>
              </a:rPr>
              <a:t>kötőszövet</a:t>
            </a:r>
            <a:endParaRPr sz="2000" dirty="0">
              <a:latin typeface="Times New Roman"/>
              <a:cs typeface="Times New Roman"/>
            </a:endParaRPr>
          </a:p>
          <a:p>
            <a:pPr marL="12700">
              <a:spcBef>
                <a:spcPts val="480"/>
              </a:spcBef>
            </a:pPr>
            <a:r>
              <a:rPr sz="2000" spc="-5" dirty="0">
                <a:solidFill>
                  <a:srgbClr val="333399"/>
                </a:solidFill>
                <a:latin typeface="Times New Roman"/>
                <a:cs typeface="Times New Roman"/>
              </a:rPr>
              <a:t>Hypodermis </a:t>
            </a:r>
            <a:r>
              <a:rPr sz="2000" dirty="0">
                <a:solidFill>
                  <a:srgbClr val="333399"/>
                </a:solidFill>
                <a:latin typeface="Times New Roman"/>
                <a:cs typeface="Times New Roman"/>
              </a:rPr>
              <a:t>(subcutis)</a:t>
            </a:r>
            <a:r>
              <a:rPr sz="2000" spc="-8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333399"/>
                </a:solidFill>
                <a:latin typeface="Times New Roman"/>
                <a:cs typeface="Times New Roman"/>
              </a:rPr>
              <a:t>(bőralja)</a:t>
            </a:r>
            <a:endParaRPr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082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236090"/>
            <a:ext cx="10515600" cy="1583635"/>
          </a:xfrm>
          <a:prstGeom prst="rect">
            <a:avLst/>
          </a:prstGeom>
        </p:spPr>
        <p:txBody>
          <a:bodyPr vert="horz" wrap="square" lIns="0" tIns="349119" rIns="0" bIns="0" rtlCol="0" anchor="ctr">
            <a:spAutoFit/>
          </a:bodyPr>
          <a:lstStyle/>
          <a:p>
            <a:pPr marL="1621155" marR="5080" indent="63500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Receptor </a:t>
            </a:r>
            <a:r>
              <a:rPr sz="4000" spc="-5" dirty="0"/>
              <a:t>készülékek  idegvégződéses</a:t>
            </a:r>
            <a:r>
              <a:rPr sz="4000" spc="-10" dirty="0"/>
              <a:t> </a:t>
            </a:r>
            <a:r>
              <a:rPr sz="4000" spc="-5" dirty="0"/>
              <a:t>receptorok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710639" y="5830926"/>
            <a:ext cx="876046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Az érző dúcsejt perifériás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nyúlványának vége az az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elem,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amelyben adott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ingerre 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az ingerület</a:t>
            </a:r>
            <a:r>
              <a:rPr sz="2000" b="1" spc="-5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keletkezik</a:t>
            </a:r>
            <a:r>
              <a:rPr sz="2000" b="1" spc="-5" dirty="0"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001" y="2514601"/>
            <a:ext cx="4917947" cy="2173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41947" y="1915667"/>
            <a:ext cx="4206972" cy="3352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697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9702" y="25095"/>
            <a:ext cx="6687184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Szabad (csupasz) idegvégződés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1676765" y="984727"/>
            <a:ext cx="5041248" cy="3515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00444" y="1126236"/>
            <a:ext cx="3995928" cy="29580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9051" y="2350007"/>
            <a:ext cx="792480" cy="0"/>
          </a:xfrm>
          <a:custGeom>
            <a:avLst/>
            <a:gdLst/>
            <a:ahLst/>
            <a:cxnLst/>
            <a:rect l="l" t="t" r="r" b="b"/>
            <a:pathLst>
              <a:path w="792480">
                <a:moveTo>
                  <a:pt x="0" y="0"/>
                </a:moveTo>
                <a:lnTo>
                  <a:pt x="79248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59051" y="2781300"/>
            <a:ext cx="792480" cy="0"/>
          </a:xfrm>
          <a:custGeom>
            <a:avLst/>
            <a:gdLst/>
            <a:ahLst/>
            <a:cxnLst/>
            <a:rect l="l" t="t" r="r" b="b"/>
            <a:pathLst>
              <a:path w="792480">
                <a:moveTo>
                  <a:pt x="0" y="0"/>
                </a:moveTo>
                <a:lnTo>
                  <a:pt x="79248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9051" y="2350007"/>
            <a:ext cx="0" cy="431800"/>
          </a:xfrm>
          <a:custGeom>
            <a:avLst/>
            <a:gdLst/>
            <a:ahLst/>
            <a:cxnLst/>
            <a:rect l="l" t="t" r="r" b="b"/>
            <a:pathLst>
              <a:path h="431800">
                <a:moveTo>
                  <a:pt x="0" y="0"/>
                </a:moveTo>
                <a:lnTo>
                  <a:pt x="1" y="431291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51532" y="2350007"/>
            <a:ext cx="0" cy="431800"/>
          </a:xfrm>
          <a:custGeom>
            <a:avLst/>
            <a:gdLst/>
            <a:ahLst/>
            <a:cxnLst/>
            <a:rect l="l" t="t" r="r" b="b"/>
            <a:pathLst>
              <a:path h="431800">
                <a:moveTo>
                  <a:pt x="0" y="0"/>
                </a:moveTo>
                <a:lnTo>
                  <a:pt x="0" y="431291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998066" y="4533088"/>
            <a:ext cx="8212455" cy="2160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Vékony myelin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hüvelyes </a:t>
            </a:r>
            <a:r>
              <a:rPr sz="2000" b="1" spc="5" dirty="0">
                <a:solidFill>
                  <a:srgbClr val="333399"/>
                </a:solidFill>
                <a:latin typeface="Times New Roman"/>
                <a:cs typeface="Times New Roman"/>
              </a:rPr>
              <a:t>(Aδ)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vagy myelin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hüvely nélküli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(Schwann</a:t>
            </a:r>
            <a:r>
              <a:rPr sz="2000" b="1" spc="-21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sejt</a:t>
            </a:r>
            <a:endParaRPr sz="2000">
              <a:latin typeface="Times New Roman"/>
              <a:cs typeface="Times New Roman"/>
            </a:endParaRPr>
          </a:p>
          <a:p>
            <a:pPr marL="12700"/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borítású) axonok</a:t>
            </a:r>
            <a:r>
              <a:rPr sz="2000" b="1" spc="-8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(C)</a:t>
            </a:r>
            <a:endParaRPr sz="2000">
              <a:latin typeface="Times New Roman"/>
              <a:cs typeface="Times New Roman"/>
            </a:endParaRPr>
          </a:p>
          <a:p>
            <a:pPr marL="12700" marR="362585">
              <a:spcBef>
                <a:spcPts val="1200"/>
              </a:spcBef>
            </a:pP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Az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axonvégződés membránjában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receptor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fehérjék vannak</a:t>
            </a:r>
            <a:r>
              <a:rPr sz="2000" b="1" spc="-14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(interstitialis  folyadékkal</a:t>
            </a:r>
            <a:r>
              <a:rPr sz="2000" b="1" spc="-5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érintkezik)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spcBef>
                <a:spcPts val="1205"/>
              </a:spcBef>
            </a:pP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Nociceptorok (szövetkárosító-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mechanikai,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hő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és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kémiai-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hatásra aktiválódó 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receptorok),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meleg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termoreceptorok,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hideg</a:t>
            </a:r>
            <a:r>
              <a:rPr sz="2000" b="1" spc="-9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termoreceptorok</a:t>
            </a:r>
            <a:endParaRPr sz="20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838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8218" y="152400"/>
            <a:ext cx="5956554" cy="627736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hu-HU" sz="4000" spc="-5" dirty="0"/>
              <a:t>Fájdalomérzet (n</a:t>
            </a:r>
            <a:r>
              <a:rPr sz="4000" spc="-5" dirty="0" err="1"/>
              <a:t>ociceptio</a:t>
            </a:r>
            <a:r>
              <a:rPr lang="hu-HU" sz="4000" spc="-5" dirty="0"/>
              <a:t>)</a:t>
            </a:r>
            <a:endParaRPr sz="4000" dirty="0"/>
          </a:p>
        </p:txBody>
      </p:sp>
      <p:sp>
        <p:nvSpPr>
          <p:cNvPr id="3" name="object 3"/>
          <p:cNvSpPr/>
          <p:nvPr/>
        </p:nvSpPr>
        <p:spPr>
          <a:xfrm>
            <a:off x="5024628" y="2046732"/>
            <a:ext cx="5626608" cy="2811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0" y="1143000"/>
            <a:ext cx="3476244" cy="45369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527675" y="5327396"/>
            <a:ext cx="24460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Times New Roman"/>
                <a:cs typeface="Times New Roman"/>
              </a:rPr>
              <a:t>Fájdalomérzés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kialakulása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88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04414" y="140919"/>
            <a:ext cx="5581015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A bőr</a:t>
            </a:r>
            <a:r>
              <a:rPr sz="4000" spc="-30" dirty="0"/>
              <a:t> </a:t>
            </a:r>
            <a:r>
              <a:rPr sz="4000" spc="-5" dirty="0"/>
              <a:t>mechanoreceptorai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1998065" y="5968390"/>
            <a:ext cx="7836534" cy="84836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spcBef>
                <a:spcPts val="1180"/>
              </a:spcBef>
            </a:pPr>
            <a:r>
              <a:rPr b="1" spc="-30" dirty="0">
                <a:solidFill>
                  <a:srgbClr val="333399"/>
                </a:solidFill>
                <a:latin typeface="Times New Roman"/>
                <a:cs typeface="Times New Roman"/>
              </a:rPr>
              <a:t>Vastag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Aβ idegrostok</a:t>
            </a:r>
            <a:r>
              <a:rPr b="1" spc="-7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végződései.</a:t>
            </a:r>
            <a:endParaRPr>
              <a:latin typeface="Times New Roman"/>
              <a:cs typeface="Times New Roman"/>
            </a:endParaRPr>
          </a:p>
          <a:p>
            <a:pPr marL="12700">
              <a:spcBef>
                <a:spcPts val="1080"/>
              </a:spcBef>
            </a:pPr>
            <a:r>
              <a:rPr b="1" spc="-10" dirty="0">
                <a:solidFill>
                  <a:srgbClr val="333399"/>
                </a:solidFill>
                <a:latin typeface="Times New Roman"/>
                <a:cs typeface="Times New Roman"/>
              </a:rPr>
              <a:t>Ingerek,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amelyekre reagálnak: </a:t>
            </a:r>
            <a:r>
              <a:rPr b="1" spc="-10" dirty="0">
                <a:solidFill>
                  <a:srgbClr val="333399"/>
                </a:solidFill>
                <a:latin typeface="Times New Roman"/>
                <a:cs typeface="Times New Roman"/>
              </a:rPr>
              <a:t>rezgések, 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nyomás,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csiklandozás 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és </a:t>
            </a:r>
            <a:r>
              <a:rPr b="1" spc="-10" dirty="0">
                <a:solidFill>
                  <a:srgbClr val="333399"/>
                </a:solidFill>
                <a:latin typeface="Times New Roman"/>
                <a:cs typeface="Times New Roman"/>
              </a:rPr>
              <a:t>szőrszál</a:t>
            </a:r>
            <a:r>
              <a:rPr b="1" spc="10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hajlás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000" y="765048"/>
            <a:ext cx="4518660" cy="3311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51532" y="3860291"/>
            <a:ext cx="1607820" cy="2260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40935" y="3933444"/>
            <a:ext cx="1324356" cy="21610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51220" y="4076700"/>
            <a:ext cx="2592324" cy="16642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71917" y="4005071"/>
            <a:ext cx="1935479" cy="22341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772867" y="3670758"/>
            <a:ext cx="7378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Merkel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40988" y="3670758"/>
            <a:ext cx="9150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Meissner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92736" y="3670758"/>
            <a:ext cx="12433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175" dirty="0">
                <a:solidFill>
                  <a:srgbClr val="333399"/>
                </a:solidFill>
                <a:latin typeface="Times New Roman"/>
                <a:cs typeface="Times New Roman"/>
              </a:rPr>
              <a:t>V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ate</a:t>
            </a:r>
            <a:r>
              <a:rPr b="1" spc="-55" dirty="0">
                <a:solidFill>
                  <a:srgbClr val="333399"/>
                </a:solidFill>
                <a:latin typeface="Times New Roman"/>
                <a:cs typeface="Times New Roman"/>
              </a:rPr>
              <a:t>r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-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Pac</a:t>
            </a:r>
            <a:r>
              <a:rPr b="1" spc="5" dirty="0">
                <a:solidFill>
                  <a:srgbClr val="333399"/>
                </a:solidFill>
                <a:latin typeface="Times New Roman"/>
                <a:cs typeface="Times New Roman"/>
              </a:rPr>
              <a:t>i</a:t>
            </a:r>
            <a:r>
              <a:rPr b="1" spc="-10" dirty="0">
                <a:solidFill>
                  <a:srgbClr val="333399"/>
                </a:solidFill>
                <a:latin typeface="Times New Roman"/>
                <a:cs typeface="Times New Roman"/>
              </a:rPr>
              <a:t>n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i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010561" y="3670758"/>
            <a:ext cx="72326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10" dirty="0">
                <a:solidFill>
                  <a:srgbClr val="333399"/>
                </a:solidFill>
                <a:latin typeface="Times New Roman"/>
                <a:cs typeface="Times New Roman"/>
              </a:rPr>
              <a:t>Ru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ffini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802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1981200" y="1323056"/>
            <a:ext cx="8382000" cy="5164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37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7669" y="286004"/>
            <a:ext cx="5374640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Meissner-féle</a:t>
            </a:r>
            <a:r>
              <a:rPr sz="4000" spc="5" dirty="0"/>
              <a:t> </a:t>
            </a:r>
            <a:r>
              <a:rPr sz="4000" spc="-5" dirty="0"/>
              <a:t>tapintótest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1676765" y="1272794"/>
            <a:ext cx="5041248" cy="35168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1" y="3069335"/>
            <a:ext cx="901065" cy="0"/>
          </a:xfrm>
          <a:custGeom>
            <a:avLst/>
            <a:gdLst/>
            <a:ahLst/>
            <a:cxnLst/>
            <a:rect l="l" t="t" r="r" b="b"/>
            <a:pathLst>
              <a:path w="901065">
                <a:moveTo>
                  <a:pt x="0" y="0"/>
                </a:moveTo>
                <a:lnTo>
                  <a:pt x="90068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1" y="3500628"/>
            <a:ext cx="901065" cy="0"/>
          </a:xfrm>
          <a:custGeom>
            <a:avLst/>
            <a:gdLst/>
            <a:ahLst/>
            <a:cxnLst/>
            <a:rect l="l" t="t" r="r" b="b"/>
            <a:pathLst>
              <a:path w="901065">
                <a:moveTo>
                  <a:pt x="0" y="0"/>
                </a:moveTo>
                <a:lnTo>
                  <a:pt x="90068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4000" y="3069335"/>
            <a:ext cx="0" cy="431800"/>
          </a:xfrm>
          <a:custGeom>
            <a:avLst/>
            <a:gdLst/>
            <a:ahLst/>
            <a:cxnLst/>
            <a:rect l="l" t="t" r="r" b="b"/>
            <a:pathLst>
              <a:path h="431800">
                <a:moveTo>
                  <a:pt x="0" y="0"/>
                </a:moveTo>
                <a:lnTo>
                  <a:pt x="0" y="431291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24683" y="3069335"/>
            <a:ext cx="0" cy="431800"/>
          </a:xfrm>
          <a:custGeom>
            <a:avLst/>
            <a:gdLst/>
            <a:ahLst/>
            <a:cxnLst/>
            <a:rect l="l" t="t" r="r" b="b"/>
            <a:pathLst>
              <a:path h="431800">
                <a:moveTo>
                  <a:pt x="0" y="0"/>
                </a:moveTo>
                <a:lnTo>
                  <a:pt x="0" y="431291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36179" y="620268"/>
            <a:ext cx="2865120" cy="4175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602740" y="4781520"/>
            <a:ext cx="9020175" cy="2037714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ct val="110100"/>
              </a:lnSpc>
              <a:spcBef>
                <a:spcPts val="330"/>
              </a:spcBef>
            </a:pP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Mechanoreceptor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(gyorsan adaptálódó), amely a finom nyomásra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(érintésre)</a:t>
            </a:r>
            <a:r>
              <a:rPr sz="2000" b="1" spc="-24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reagál 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A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bőr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kötőszövetes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papilláiban elhelyezkedő ellipszoid képződmény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( 40x100 μm  nagyságú).</a:t>
            </a:r>
            <a:endParaRPr sz="2000">
              <a:latin typeface="Times New Roman"/>
              <a:cs typeface="Times New Roman"/>
            </a:endParaRPr>
          </a:p>
          <a:p>
            <a:pPr marL="12700" marR="73025" algn="just">
              <a:spcBef>
                <a:spcPts val="480"/>
              </a:spcBef>
            </a:pP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5-10 egymásra fekvő, ék alakú glia jellegű sejtből épül fel, kötőszövetes tok</a:t>
            </a:r>
            <a:r>
              <a:rPr sz="2000" b="1" spc="-31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borítja.  </a:t>
            </a:r>
            <a:r>
              <a:rPr sz="2000" b="1" spc="-25" dirty="0">
                <a:solidFill>
                  <a:srgbClr val="333399"/>
                </a:solidFill>
                <a:latin typeface="Times New Roman"/>
                <a:cs typeface="Times New Roman"/>
              </a:rPr>
              <a:t>Vastag,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myelinhüvelyes </a:t>
            </a:r>
            <a:r>
              <a:rPr sz="2000" b="1" spc="5" dirty="0">
                <a:solidFill>
                  <a:srgbClr val="333399"/>
                </a:solidFill>
                <a:latin typeface="Times New Roman"/>
                <a:cs typeface="Times New Roman"/>
              </a:rPr>
              <a:t>(Aβ) </a:t>
            </a:r>
            <a:r>
              <a:rPr sz="2000" b="1" spc="-10" dirty="0">
                <a:solidFill>
                  <a:srgbClr val="333399"/>
                </a:solidFill>
                <a:latin typeface="Times New Roman"/>
                <a:cs typeface="Times New Roman"/>
              </a:rPr>
              <a:t>rost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elvesztve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hüvelyét belép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a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tapintó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testbe, a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sejtek  között kanyarog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és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varikozitásokat</a:t>
            </a:r>
            <a:r>
              <a:rPr sz="2000" b="1" spc="-11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képez.</a:t>
            </a:r>
            <a:endParaRPr sz="20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297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51532" y="836675"/>
            <a:ext cx="7787640" cy="51846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088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55771" y="25095"/>
            <a:ext cx="3681095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Vater-Pacini</a:t>
            </a:r>
            <a:r>
              <a:rPr sz="4000" spc="-30" dirty="0"/>
              <a:t> </a:t>
            </a:r>
            <a:r>
              <a:rPr sz="4000" dirty="0"/>
              <a:t>test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1676078" y="1342547"/>
            <a:ext cx="5322732" cy="3729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1" y="3991355"/>
            <a:ext cx="901065" cy="0"/>
          </a:xfrm>
          <a:custGeom>
            <a:avLst/>
            <a:gdLst/>
            <a:ahLst/>
            <a:cxnLst/>
            <a:rect l="l" t="t" r="r" b="b"/>
            <a:pathLst>
              <a:path w="901065">
                <a:moveTo>
                  <a:pt x="0" y="0"/>
                </a:moveTo>
                <a:lnTo>
                  <a:pt x="90068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4001" y="4422647"/>
            <a:ext cx="901065" cy="0"/>
          </a:xfrm>
          <a:custGeom>
            <a:avLst/>
            <a:gdLst/>
            <a:ahLst/>
            <a:cxnLst/>
            <a:rect l="l" t="t" r="r" b="b"/>
            <a:pathLst>
              <a:path w="901065">
                <a:moveTo>
                  <a:pt x="0" y="0"/>
                </a:moveTo>
                <a:lnTo>
                  <a:pt x="90068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4000" y="3934967"/>
            <a:ext cx="0" cy="433070"/>
          </a:xfrm>
          <a:custGeom>
            <a:avLst/>
            <a:gdLst/>
            <a:ahLst/>
            <a:cxnLst/>
            <a:rect l="l" t="t" r="r" b="b"/>
            <a:pathLst>
              <a:path h="433070">
                <a:moveTo>
                  <a:pt x="0" y="0"/>
                </a:moveTo>
                <a:lnTo>
                  <a:pt x="0" y="432815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24683" y="3991355"/>
            <a:ext cx="0" cy="431800"/>
          </a:xfrm>
          <a:custGeom>
            <a:avLst/>
            <a:gdLst/>
            <a:ahLst/>
            <a:cxnLst/>
            <a:rect l="l" t="t" r="r" b="b"/>
            <a:pathLst>
              <a:path h="431800">
                <a:moveTo>
                  <a:pt x="0" y="0"/>
                </a:moveTo>
                <a:lnTo>
                  <a:pt x="0" y="43129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32320" y="620268"/>
            <a:ext cx="3284220" cy="43936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602740" y="4988763"/>
            <a:ext cx="8942705" cy="1781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Elasztikus </a:t>
            </a:r>
            <a:r>
              <a:rPr b="1" spc="-10" dirty="0">
                <a:solidFill>
                  <a:srgbClr val="333399"/>
                </a:solidFill>
                <a:latin typeface="Times New Roman"/>
                <a:cs typeface="Times New Roman"/>
              </a:rPr>
              <a:t>rostokat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tartalmazó kötőszövetes tokkal 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ellátott, (gyorsan</a:t>
            </a:r>
            <a:r>
              <a:rPr b="1" spc="7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adaptálódó)</a:t>
            </a:r>
            <a:endParaRPr>
              <a:latin typeface="Times New Roman"/>
              <a:cs typeface="Times New Roman"/>
            </a:endParaRPr>
          </a:p>
          <a:p>
            <a:pPr marL="12700" algn="just">
              <a:spcBef>
                <a:spcPts val="5"/>
              </a:spcBef>
            </a:pPr>
            <a:r>
              <a:rPr b="1" spc="-15" dirty="0">
                <a:solidFill>
                  <a:srgbClr val="333399"/>
                </a:solidFill>
                <a:latin typeface="Times New Roman"/>
                <a:cs typeface="Times New Roman"/>
              </a:rPr>
              <a:t>mechanoreceptor. </a:t>
            </a:r>
            <a:r>
              <a:rPr b="1" spc="-10" dirty="0">
                <a:solidFill>
                  <a:srgbClr val="333399"/>
                </a:solidFill>
                <a:latin typeface="Times New Roman"/>
                <a:cs typeface="Times New Roman"/>
              </a:rPr>
              <a:t>Vibrációra</a:t>
            </a:r>
            <a:r>
              <a:rPr b="1" spc="-4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spc="-15" dirty="0">
                <a:solidFill>
                  <a:srgbClr val="333399"/>
                </a:solidFill>
                <a:latin typeface="Times New Roman"/>
                <a:cs typeface="Times New Roman"/>
              </a:rPr>
              <a:t>érzékeny.</a:t>
            </a:r>
            <a:endParaRPr>
              <a:latin typeface="Times New Roman"/>
              <a:cs typeface="Times New Roman"/>
            </a:endParaRPr>
          </a:p>
          <a:p>
            <a:pPr marL="12700" marR="5080" algn="just">
              <a:spcBef>
                <a:spcPts val="430"/>
              </a:spcBef>
            </a:pP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2-5 mm. Külső lamelláris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tokból 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és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belső hengerből 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áll. Lamellák: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perineurális sejtek </a:t>
            </a:r>
            <a:r>
              <a:rPr b="1" spc="5" dirty="0">
                <a:solidFill>
                  <a:srgbClr val="333399"/>
                </a:solidFill>
                <a:latin typeface="Times New Roman"/>
                <a:cs typeface="Times New Roman"/>
              </a:rPr>
              <a:t>(50-60  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réteg)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közöttük 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folyadék. Belső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henger: középen 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hüvelyét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vesztett idegvégződés, körülöttük  Schwann sejtek 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több</a:t>
            </a:r>
            <a:r>
              <a:rPr b="1" spc="-2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rétegben.</a:t>
            </a:r>
            <a:endParaRPr>
              <a:latin typeface="Times New Roman"/>
              <a:cs typeface="Times New Roman"/>
            </a:endParaRPr>
          </a:p>
          <a:p>
            <a:pPr marL="12700" algn="just">
              <a:spcBef>
                <a:spcPts val="430"/>
              </a:spcBef>
            </a:pP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Előfordulás: bőr 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mélyebb rétegeiben,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pancreas, izomfasciák, periosteum, izületek,</a:t>
            </a:r>
            <a:r>
              <a:rPr b="1" spc="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spc="-10" dirty="0">
                <a:solidFill>
                  <a:srgbClr val="333399"/>
                </a:solidFill>
                <a:latin typeface="Times New Roman"/>
                <a:cs typeface="Times New Roman"/>
              </a:rPr>
              <a:t>erek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954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3145" y="2505454"/>
            <a:ext cx="9134855" cy="43190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35123" y="199645"/>
            <a:ext cx="3023616" cy="22707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60108" y="260604"/>
            <a:ext cx="3342132" cy="25100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960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29220" y="510089"/>
            <a:ext cx="3990452" cy="665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01846" y="425577"/>
            <a:ext cx="3986529" cy="8483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/>
              <a:t>Érzékszervek</a:t>
            </a:r>
            <a:endParaRPr sz="5400"/>
          </a:p>
        </p:txBody>
      </p:sp>
      <p:sp>
        <p:nvSpPr>
          <p:cNvPr id="4" name="object 4"/>
          <p:cNvSpPr txBox="1"/>
          <p:nvPr/>
        </p:nvSpPr>
        <p:spPr>
          <a:xfrm>
            <a:off x="5055870" y="5467144"/>
            <a:ext cx="2081530" cy="1199046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algn="ctr">
              <a:spcBef>
                <a:spcPts val="690"/>
              </a:spcBef>
            </a:pPr>
            <a:r>
              <a:rPr sz="24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Dr. </a:t>
            </a:r>
            <a:r>
              <a:rPr lang="hu-HU" sz="2400" b="1" dirty="0">
                <a:solidFill>
                  <a:srgbClr val="333399"/>
                </a:solidFill>
                <a:latin typeface="Times New Roman"/>
                <a:cs typeface="Times New Roman"/>
              </a:rPr>
              <a:t>Zachar Gergely</a:t>
            </a:r>
            <a:endParaRPr sz="2400" dirty="0">
              <a:latin typeface="Times New Roman"/>
              <a:cs typeface="Times New Roman"/>
            </a:endParaRPr>
          </a:p>
          <a:p>
            <a:pPr algn="ctr">
              <a:spcBef>
                <a:spcPts val="495"/>
              </a:spcBef>
            </a:pP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EÜINF</a:t>
            </a:r>
            <a:r>
              <a:rPr sz="2000" b="1" spc="-1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20</a:t>
            </a:r>
            <a:r>
              <a:rPr lang="hu-HU"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20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28800" y="2276855"/>
            <a:ext cx="8553450" cy="21854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734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40779" y="3573778"/>
            <a:ext cx="4319016" cy="32019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75459" y="836675"/>
            <a:ext cx="4547616" cy="3704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36418" y="60401"/>
            <a:ext cx="5518785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Somatosensoros</a:t>
            </a:r>
            <a:r>
              <a:rPr sz="4000" spc="35" dirty="0"/>
              <a:t> </a:t>
            </a:r>
            <a:r>
              <a:rPr sz="4000" spc="-5" dirty="0"/>
              <a:t>rendszer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3079497" y="5184394"/>
            <a:ext cx="20300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2C2C89"/>
                </a:solidFill>
                <a:latin typeface="Times New Roman"/>
                <a:cs typeface="Times New Roman"/>
              </a:rPr>
              <a:t>„Ingertől </a:t>
            </a:r>
            <a:r>
              <a:rPr b="1" dirty="0">
                <a:solidFill>
                  <a:srgbClr val="2C2C89"/>
                </a:solidFill>
                <a:latin typeface="Times New Roman"/>
                <a:cs typeface="Times New Roman"/>
              </a:rPr>
              <a:t>az</a:t>
            </a:r>
            <a:r>
              <a:rPr b="1" spc="-3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2C2C89"/>
                </a:solidFill>
                <a:latin typeface="Times New Roman"/>
                <a:cs typeface="Times New Roman"/>
              </a:rPr>
              <a:t>érzetig”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72071" y="1126236"/>
            <a:ext cx="3616452" cy="1943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864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955417" y="3590366"/>
            <a:ext cx="16351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000" b="1" spc="-10" dirty="0">
                <a:solidFill>
                  <a:srgbClr val="333399"/>
                </a:solidFill>
                <a:latin typeface="Times New Roman"/>
                <a:cs typeface="Times New Roman"/>
              </a:rPr>
              <a:t>Szagl</a:t>
            </a:r>
            <a:r>
              <a:rPr sz="4000" b="1" spc="5" dirty="0">
                <a:solidFill>
                  <a:srgbClr val="333399"/>
                </a:solidFill>
                <a:latin typeface="Times New Roman"/>
                <a:cs typeface="Times New Roman"/>
              </a:rPr>
              <a:t>á</a:t>
            </a:r>
            <a:r>
              <a:rPr sz="4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s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44363" y="2688335"/>
            <a:ext cx="4431385" cy="3438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441" y="292146"/>
            <a:ext cx="4648200" cy="260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4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4088" y="6151576"/>
            <a:ext cx="869950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000" dirty="0">
                <a:solidFill>
                  <a:srgbClr val="2C2C89"/>
                </a:solidFill>
                <a:latin typeface="Times New Roman"/>
                <a:cs typeface="Times New Roman"/>
              </a:rPr>
              <a:t>A receptorok egy </a:t>
            </a:r>
            <a:r>
              <a:rPr sz="2000" spc="-5" dirty="0">
                <a:solidFill>
                  <a:srgbClr val="2C2C89"/>
                </a:solidFill>
                <a:latin typeface="Times New Roman"/>
                <a:cs typeface="Times New Roman"/>
              </a:rPr>
              <a:t>speciális </a:t>
            </a:r>
            <a:r>
              <a:rPr sz="2000" dirty="0">
                <a:solidFill>
                  <a:srgbClr val="2C2C89"/>
                </a:solidFill>
                <a:latin typeface="Times New Roman"/>
                <a:cs typeface="Times New Roman"/>
              </a:rPr>
              <a:t>érzékhámban, a </a:t>
            </a:r>
            <a:r>
              <a:rPr sz="2000" spc="-5" dirty="0">
                <a:solidFill>
                  <a:srgbClr val="2C2C89"/>
                </a:solidFill>
                <a:latin typeface="Times New Roman"/>
                <a:cs typeface="Times New Roman"/>
              </a:rPr>
              <a:t>szaglóhámban </a:t>
            </a:r>
            <a:r>
              <a:rPr sz="2000" dirty="0">
                <a:solidFill>
                  <a:srgbClr val="2C2C89"/>
                </a:solidFill>
                <a:latin typeface="Times New Roman"/>
                <a:cs typeface="Times New Roman"/>
              </a:rPr>
              <a:t>helyezkednek el az</a:t>
            </a:r>
            <a:r>
              <a:rPr sz="2000" spc="-14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C2C89"/>
                </a:solidFill>
                <a:latin typeface="Times New Roman"/>
                <a:cs typeface="Times New Roman"/>
              </a:rPr>
              <a:t>orrüreg  felső részén (</a:t>
            </a:r>
            <a:r>
              <a:rPr sz="2000" b="1" dirty="0">
                <a:solidFill>
                  <a:srgbClr val="2C2C89"/>
                </a:solidFill>
                <a:latin typeface="Times New Roman"/>
                <a:cs typeface="Times New Roman"/>
              </a:rPr>
              <a:t>regio</a:t>
            </a:r>
            <a:r>
              <a:rPr sz="2000" b="1" spc="-7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2C2C89"/>
                </a:solidFill>
                <a:latin typeface="Times New Roman"/>
                <a:cs typeface="Times New Roman"/>
              </a:rPr>
              <a:t>olfactoria</a:t>
            </a:r>
            <a:r>
              <a:rPr sz="2000" spc="-5" dirty="0">
                <a:solidFill>
                  <a:srgbClr val="2C2C89"/>
                </a:solidFill>
                <a:latin typeface="Times New Roman"/>
                <a:cs typeface="Times New Roman"/>
              </a:rPr>
              <a:t>).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28799" y="15951"/>
            <a:ext cx="7677150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Szaglószerv </a:t>
            </a:r>
            <a:r>
              <a:rPr sz="4000" dirty="0">
                <a:solidFill>
                  <a:srgbClr val="2C2C89"/>
                </a:solidFill>
                <a:latin typeface="Times New Roman"/>
                <a:cs typeface="Times New Roman"/>
              </a:rPr>
              <a:t>(</a:t>
            </a:r>
            <a:r>
              <a:rPr sz="4000" dirty="0">
                <a:solidFill>
                  <a:srgbClr val="2C2C89"/>
                </a:solidFill>
              </a:rPr>
              <a:t>organum</a:t>
            </a:r>
            <a:r>
              <a:rPr sz="4000" spc="-50" dirty="0">
                <a:solidFill>
                  <a:srgbClr val="2C2C89"/>
                </a:solidFill>
              </a:rPr>
              <a:t> </a:t>
            </a:r>
            <a:r>
              <a:rPr sz="4000" dirty="0">
                <a:solidFill>
                  <a:srgbClr val="2C2C89"/>
                </a:solidFill>
              </a:rPr>
              <a:t>olfactorium</a:t>
            </a:r>
            <a:r>
              <a:rPr sz="4000" dirty="0">
                <a:solidFill>
                  <a:srgbClr val="2C2C89"/>
                </a:solidFill>
                <a:latin typeface="Times New Roman"/>
                <a:cs typeface="Times New Roman"/>
              </a:rPr>
              <a:t>)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19656" y="1126237"/>
            <a:ext cx="8473440" cy="47384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21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00445" y="450915"/>
            <a:ext cx="3821037" cy="5311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56227" y="60401"/>
            <a:ext cx="2479675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Sejttípusok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1602739" y="1006855"/>
            <a:ext cx="8530590" cy="58708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5120">
              <a:spcBef>
                <a:spcPts val="100"/>
              </a:spcBef>
            </a:pPr>
            <a:r>
              <a:rPr b="1" spc="-5" dirty="0">
                <a:solidFill>
                  <a:srgbClr val="2C2C89"/>
                </a:solidFill>
                <a:latin typeface="Times New Roman"/>
                <a:cs typeface="Times New Roman"/>
              </a:rPr>
              <a:t>Sejttípusok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: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primer</a:t>
            </a:r>
            <a:r>
              <a:rPr spc="10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érzékhámsejtek</a:t>
            </a:r>
            <a:endParaRPr>
              <a:latin typeface="Times New Roman"/>
              <a:cs typeface="Times New Roman"/>
            </a:endParaRPr>
          </a:p>
          <a:p>
            <a:pPr marL="1491615" marR="5682615"/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t</a:t>
            </a:r>
            <a:r>
              <a:rPr spc="5" dirty="0">
                <a:solidFill>
                  <a:srgbClr val="2C2C89"/>
                </a:solidFill>
                <a:latin typeface="Times New Roman"/>
                <a:cs typeface="Times New Roman"/>
              </a:rPr>
              <a:t>á</a:t>
            </a:r>
            <a:r>
              <a:rPr spc="-10" dirty="0">
                <a:solidFill>
                  <a:srgbClr val="2C2C89"/>
                </a:solidFill>
                <a:latin typeface="Times New Roman"/>
                <a:cs typeface="Times New Roman"/>
              </a:rPr>
              <a:t>m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asztóse</a:t>
            </a:r>
            <a:r>
              <a:rPr spc="5" dirty="0">
                <a:solidFill>
                  <a:srgbClr val="2C2C89"/>
                </a:solidFill>
                <a:latin typeface="Times New Roman"/>
                <a:cs typeface="Times New Roman"/>
              </a:rPr>
              <a:t>j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t</a:t>
            </a:r>
            <a:r>
              <a:rPr spc="5" dirty="0">
                <a:solidFill>
                  <a:srgbClr val="2C2C89"/>
                </a:solidFill>
                <a:latin typeface="Times New Roman"/>
                <a:cs typeface="Times New Roman"/>
              </a:rPr>
              <a:t>e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k  tartalék</a:t>
            </a:r>
            <a:r>
              <a:rPr spc="-6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sejtek</a:t>
            </a:r>
            <a:endParaRPr>
              <a:latin typeface="Times New Roman"/>
              <a:cs typeface="Times New Roman"/>
            </a:endParaRPr>
          </a:p>
          <a:p>
            <a:pPr marL="325120">
              <a:spcBef>
                <a:spcPts val="1080"/>
              </a:spcBef>
            </a:pPr>
            <a:r>
              <a:rPr b="1" dirty="0">
                <a:solidFill>
                  <a:srgbClr val="2C2C89"/>
                </a:solidFill>
                <a:latin typeface="Times New Roman"/>
                <a:cs typeface="Times New Roman"/>
              </a:rPr>
              <a:t>Primer </a:t>
            </a:r>
            <a:r>
              <a:rPr b="1" spc="-5" dirty="0">
                <a:solidFill>
                  <a:srgbClr val="2C2C89"/>
                </a:solidFill>
                <a:latin typeface="Times New Roman"/>
                <a:cs typeface="Times New Roman"/>
              </a:rPr>
              <a:t>érzékhámsejtek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:</a:t>
            </a:r>
            <a:r>
              <a:rPr spc="-30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receptor</a:t>
            </a:r>
            <a:endParaRPr>
              <a:latin typeface="Times New Roman"/>
              <a:cs typeface="Times New Roman"/>
            </a:endParaRPr>
          </a:p>
          <a:p>
            <a:pPr marL="325120"/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molekulák a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szaglócsilló</a:t>
            </a:r>
            <a:r>
              <a:rPr spc="-30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membránban.</a:t>
            </a:r>
            <a:endParaRPr>
              <a:latin typeface="Times New Roman"/>
              <a:cs typeface="Times New Roman"/>
            </a:endParaRPr>
          </a:p>
          <a:p>
            <a:pPr marL="325120">
              <a:spcBef>
                <a:spcPts val="1080"/>
              </a:spcBef>
            </a:pP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Axonszerű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nyúlványaik (</a:t>
            </a:r>
            <a:r>
              <a:rPr b="1" dirty="0">
                <a:solidFill>
                  <a:srgbClr val="2C2C89"/>
                </a:solidFill>
                <a:latin typeface="Times New Roman"/>
                <a:cs typeface="Times New Roman"/>
              </a:rPr>
              <a:t>fila olfactoria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)</a:t>
            </a:r>
            <a:r>
              <a:rPr spc="-6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a</a:t>
            </a:r>
            <a:endParaRPr>
              <a:latin typeface="Times New Roman"/>
              <a:cs typeface="Times New Roman"/>
            </a:endParaRPr>
          </a:p>
          <a:p>
            <a:pPr marL="325120"/>
            <a:r>
              <a:rPr b="1" spc="-5" dirty="0">
                <a:solidFill>
                  <a:srgbClr val="2C2C89"/>
                </a:solidFill>
                <a:latin typeface="Times New Roman"/>
                <a:cs typeface="Times New Roman"/>
              </a:rPr>
              <a:t>bulbus </a:t>
            </a:r>
            <a:r>
              <a:rPr b="1" dirty="0">
                <a:solidFill>
                  <a:srgbClr val="2C2C89"/>
                </a:solidFill>
                <a:latin typeface="Times New Roman"/>
                <a:cs typeface="Times New Roman"/>
              </a:rPr>
              <a:t>olfactorius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ban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végződnek.</a:t>
            </a:r>
            <a:endParaRPr>
              <a:latin typeface="Times New Roman"/>
              <a:cs typeface="Times New Roman"/>
            </a:endParaRPr>
          </a:p>
          <a:p>
            <a:pPr marL="325120" marR="4079240">
              <a:spcBef>
                <a:spcPts val="1085"/>
              </a:spcBef>
            </a:pP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Legalább 6 (inkább 10) alapvető </a:t>
            </a:r>
            <a:r>
              <a:rPr spc="-10" dirty="0">
                <a:solidFill>
                  <a:srgbClr val="2C2C89"/>
                </a:solidFill>
                <a:latin typeface="Times New Roman"/>
                <a:cs typeface="Times New Roman"/>
              </a:rPr>
              <a:t>szaginger, 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több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mint százféle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receptor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molekula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létezik. 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Az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olfactoricus receptorok, </a:t>
            </a:r>
            <a:r>
              <a:rPr b="1" spc="-5" dirty="0">
                <a:solidFill>
                  <a:srgbClr val="2C2C89"/>
                </a:solidFill>
                <a:latin typeface="Times New Roman"/>
                <a:cs typeface="Times New Roman"/>
              </a:rPr>
              <a:t>G-fehérjéhez 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kötött, hét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transzmembrán domainnel 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rendelkező</a:t>
            </a:r>
            <a:r>
              <a:rPr spc="-2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receptorok.</a:t>
            </a:r>
            <a:endParaRPr>
              <a:latin typeface="Times New Roman"/>
              <a:cs typeface="Times New Roman"/>
            </a:endParaRPr>
          </a:p>
          <a:p>
            <a:pPr marL="325120">
              <a:spcBef>
                <a:spcPts val="1080"/>
              </a:spcBef>
            </a:pP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Szaglómirigyek, szaganyag-kötő</a:t>
            </a:r>
            <a:r>
              <a:rPr spc="-80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fehérjék.</a:t>
            </a:r>
            <a:endParaRPr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>
              <a:latin typeface="Times New Roman"/>
              <a:cs typeface="Times New Roman"/>
            </a:endParaRPr>
          </a:p>
          <a:p>
            <a:pPr marL="12700" marR="5080"/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Henger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alakú támasztósejtek között találhatóak a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primer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érzéksejtek: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szagingert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ingerületté  alakítják,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majd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a központba is szállítják. E sejtek perifériás nyúlványainak végén találhatók</a:t>
            </a:r>
            <a:r>
              <a:rPr spc="-19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a  kemoreceptor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molekulák,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amelyeket az orrüreg nyákos váladékában oldott kémiai anyagok  ingerelnek.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688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4" descr="Képtalálat a következőre: „avian brain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0" t="9053" b="46339"/>
          <a:stretch>
            <a:fillRect/>
          </a:stretch>
        </p:blipFill>
        <p:spPr bwMode="auto">
          <a:xfrm>
            <a:off x="1773264" y="3284959"/>
            <a:ext cx="252253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991544" y="6309320"/>
            <a:ext cx="717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csirke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8292244" y="3748390"/>
            <a:ext cx="92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patkány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295801" y="3787147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ember</a:t>
            </a:r>
          </a:p>
        </p:txBody>
      </p:sp>
      <p:pic>
        <p:nvPicPr>
          <p:cNvPr id="39941" name="Picture 5" descr="Poor human olfaction is a 19th-century myth | Sci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188640"/>
            <a:ext cx="7670497" cy="351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7968208" y="548680"/>
            <a:ext cx="648072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5303912" y="1196752"/>
            <a:ext cx="648072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3215680" y="859525"/>
            <a:ext cx="144016" cy="3047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3215680" y="3933056"/>
            <a:ext cx="252028" cy="2912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/>
          </a:p>
        </p:txBody>
      </p:sp>
      <p:pic>
        <p:nvPicPr>
          <p:cNvPr id="39943" name="Picture 7" descr="Untitled Docu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184" y="4168802"/>
            <a:ext cx="3536192" cy="258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5157597" y="6357682"/>
            <a:ext cx="62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cápa</a:t>
            </a:r>
          </a:p>
        </p:txBody>
      </p:sp>
    </p:spTree>
    <p:extLst>
      <p:ext uri="{BB962C8B-B14F-4D97-AF65-F5344CB8AC3E}">
        <p14:creationId xmlns:p14="http://schemas.microsoft.com/office/powerpoint/2010/main" val="232973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57401" y="528830"/>
            <a:ext cx="6745225" cy="63291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1762" y="60401"/>
            <a:ext cx="3806825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Szaglópálya és</a:t>
            </a:r>
            <a:r>
              <a:rPr sz="4000" spc="-75" dirty="0"/>
              <a:t> </a:t>
            </a:r>
            <a:r>
              <a:rPr sz="4000" spc="-5" dirty="0"/>
              <a:t>…</a:t>
            </a:r>
            <a:endParaRPr sz="4000"/>
          </a:p>
        </p:txBody>
      </p:sp>
    </p:spTree>
    <p:extLst>
      <p:ext uri="{BB962C8B-B14F-4D97-AF65-F5344CB8AC3E}">
        <p14:creationId xmlns:p14="http://schemas.microsoft.com/office/powerpoint/2010/main" val="248364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4182" y="60401"/>
            <a:ext cx="7869555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…kapcsolata </a:t>
            </a:r>
            <a:r>
              <a:rPr sz="4000" spc="-5" dirty="0"/>
              <a:t>a limbikus</a:t>
            </a:r>
            <a:r>
              <a:rPr sz="4000" spc="-10" dirty="0"/>
              <a:t> </a:t>
            </a:r>
            <a:r>
              <a:rPr sz="4000" dirty="0"/>
              <a:t>rendszerrel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1661160" y="765048"/>
            <a:ext cx="5231892" cy="3744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72071" y="4104132"/>
            <a:ext cx="3995928" cy="2753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77888" y="1203705"/>
            <a:ext cx="148844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333399"/>
                </a:solidFill>
                <a:latin typeface="Times New Roman"/>
                <a:cs typeface="Times New Roman"/>
              </a:rPr>
              <a:t>bulbus</a:t>
            </a:r>
            <a:r>
              <a:rPr sz="1600" spc="-3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333399"/>
                </a:solidFill>
                <a:latin typeface="Times New Roman"/>
                <a:cs typeface="Times New Roman"/>
              </a:rPr>
              <a:t>olfactorius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951982" y="2277617"/>
            <a:ext cx="1104900" cy="0"/>
          </a:xfrm>
          <a:custGeom>
            <a:avLst/>
            <a:gdLst/>
            <a:ahLst/>
            <a:cxnLst/>
            <a:rect l="l" t="t" r="r" b="b"/>
            <a:pathLst>
              <a:path w="1104900">
                <a:moveTo>
                  <a:pt x="0" y="0"/>
                </a:moveTo>
                <a:lnTo>
                  <a:pt x="1104900" y="0"/>
                </a:lnTo>
              </a:path>
            </a:pathLst>
          </a:custGeom>
          <a:ln w="3810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648156" y="1077590"/>
            <a:ext cx="1047115" cy="74231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43815">
              <a:spcBef>
                <a:spcPts val="1000"/>
              </a:spcBef>
            </a:pPr>
            <a:r>
              <a:rPr sz="1600" spc="-5" dirty="0">
                <a:solidFill>
                  <a:srgbClr val="333399"/>
                </a:solidFill>
                <a:latin typeface="Times New Roman"/>
                <a:cs typeface="Times New Roman"/>
              </a:rPr>
              <a:t>szaglópálya</a:t>
            </a:r>
            <a:endParaRPr sz="1600">
              <a:latin typeface="Times New Roman"/>
              <a:cs typeface="Times New Roman"/>
            </a:endParaRPr>
          </a:p>
          <a:p>
            <a:pPr marL="12700">
              <a:spcBef>
                <a:spcPts val="905"/>
              </a:spcBef>
            </a:pPr>
            <a:r>
              <a:rPr sz="1600" spc="-5" dirty="0">
                <a:solidFill>
                  <a:srgbClr val="333399"/>
                </a:solidFill>
                <a:latin typeface="Times New Roman"/>
                <a:cs typeface="Times New Roman"/>
              </a:rPr>
              <a:t>szagló</a:t>
            </a:r>
            <a:r>
              <a:rPr sz="1600" spc="-6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333399"/>
                </a:solidFill>
                <a:latin typeface="Times New Roman"/>
                <a:cs typeface="Times New Roman"/>
              </a:rPr>
              <a:t>kéreg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24761" y="2853689"/>
            <a:ext cx="1104900" cy="0"/>
          </a:xfrm>
          <a:custGeom>
            <a:avLst/>
            <a:gdLst/>
            <a:ahLst/>
            <a:cxnLst/>
            <a:rect l="l" t="t" r="r" b="b"/>
            <a:pathLst>
              <a:path w="1104900">
                <a:moveTo>
                  <a:pt x="0" y="0"/>
                </a:moveTo>
                <a:lnTo>
                  <a:pt x="1104900" y="0"/>
                </a:lnTo>
              </a:path>
            </a:pathLst>
          </a:custGeom>
          <a:ln w="3810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35429" y="3501390"/>
            <a:ext cx="1104900" cy="0"/>
          </a:xfrm>
          <a:custGeom>
            <a:avLst/>
            <a:gdLst/>
            <a:ahLst/>
            <a:cxnLst/>
            <a:rect l="l" t="t" r="r" b="b"/>
            <a:pathLst>
              <a:path w="1104900">
                <a:moveTo>
                  <a:pt x="0" y="0"/>
                </a:moveTo>
                <a:lnTo>
                  <a:pt x="1104900" y="0"/>
                </a:lnTo>
              </a:path>
            </a:pathLst>
          </a:custGeom>
          <a:ln w="38100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233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t="11906" r="24594" b="4485"/>
          <a:stretch>
            <a:fillRect/>
          </a:stretch>
        </p:blipFill>
        <p:spPr bwMode="auto">
          <a:xfrm>
            <a:off x="1524000" y="12700"/>
            <a:ext cx="9144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95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00445" y="295656"/>
            <a:ext cx="3782567" cy="62476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99841" y="2940761"/>
            <a:ext cx="1380490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Ízlelés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6384035" y="260604"/>
            <a:ext cx="935990" cy="370840"/>
          </a:xfrm>
          <a:custGeom>
            <a:avLst/>
            <a:gdLst/>
            <a:ahLst/>
            <a:cxnLst/>
            <a:rect l="l" t="t" r="r" b="b"/>
            <a:pathLst>
              <a:path w="935989" h="370840">
                <a:moveTo>
                  <a:pt x="935736" y="0"/>
                </a:moveTo>
                <a:lnTo>
                  <a:pt x="0" y="0"/>
                </a:lnTo>
                <a:lnTo>
                  <a:pt x="0" y="370332"/>
                </a:lnTo>
                <a:lnTo>
                  <a:pt x="935736" y="370332"/>
                </a:lnTo>
                <a:lnTo>
                  <a:pt x="9357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51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47514" y="140919"/>
            <a:ext cx="3284220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003399"/>
                </a:solidFill>
              </a:rPr>
              <a:t>Nyelv</a:t>
            </a:r>
            <a:r>
              <a:rPr sz="4000" spc="-50" dirty="0">
                <a:solidFill>
                  <a:srgbClr val="003399"/>
                </a:solidFill>
              </a:rPr>
              <a:t> </a:t>
            </a:r>
            <a:r>
              <a:rPr sz="4000" spc="-5" dirty="0">
                <a:solidFill>
                  <a:srgbClr val="003399"/>
                </a:solidFill>
              </a:rPr>
              <a:t>(Lingua)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3107436" y="908302"/>
            <a:ext cx="5565648" cy="5833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17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8235" y="837009"/>
            <a:ext cx="6172200" cy="55399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altLang="hu-HU" smtClean="0"/>
              <a:t>Az idegrendszer feladata:</a:t>
            </a: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2801542" y="1646635"/>
            <a:ext cx="25919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Környezeti esemény</a:t>
            </a:r>
          </a:p>
        </p:txBody>
      </p:sp>
      <p:pic>
        <p:nvPicPr>
          <p:cNvPr id="4100" name="Picture 8" descr="ANd9GcRQQ2-45Cyf692EmfiMKZwN0y_U3VfgPg24_cMn2EWgn1xIqT5-S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457" y="2888457"/>
            <a:ext cx="3969544" cy="297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Freeform 7"/>
          <p:cNvSpPr>
            <a:spLocks/>
          </p:cNvSpPr>
          <p:nvPr/>
        </p:nvSpPr>
        <p:spPr bwMode="auto">
          <a:xfrm rot="1387119" flipV="1">
            <a:off x="4421982" y="3050383"/>
            <a:ext cx="3014663" cy="1184672"/>
          </a:xfrm>
          <a:custGeom>
            <a:avLst/>
            <a:gdLst>
              <a:gd name="T0" fmla="*/ 0 w 2609"/>
              <a:gd name="T1" fmla="*/ 0 h 726"/>
              <a:gd name="T2" fmla="*/ 2147483646 w 2609"/>
              <a:gd name="T3" fmla="*/ 2147483646 h 726"/>
              <a:gd name="T4" fmla="*/ 2147483646 w 2609"/>
              <a:gd name="T5" fmla="*/ 2147483646 h 726"/>
              <a:gd name="T6" fmla="*/ 2147483646 w 2609"/>
              <a:gd name="T7" fmla="*/ 2147483646 h 72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609" h="726">
                <a:moveTo>
                  <a:pt x="0" y="0"/>
                </a:moveTo>
                <a:cubicBezTo>
                  <a:pt x="590" y="15"/>
                  <a:pt x="1180" y="31"/>
                  <a:pt x="1588" y="137"/>
                </a:cubicBezTo>
                <a:cubicBezTo>
                  <a:pt x="1996" y="243"/>
                  <a:pt x="2291" y="544"/>
                  <a:pt x="2450" y="635"/>
                </a:cubicBezTo>
                <a:cubicBezTo>
                  <a:pt x="2609" y="726"/>
                  <a:pt x="2574" y="703"/>
                  <a:pt x="2540" y="68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 sz="1350"/>
          </a:p>
        </p:txBody>
      </p:sp>
      <p:sp>
        <p:nvSpPr>
          <p:cNvPr id="4102" name="Freeform 9"/>
          <p:cNvSpPr>
            <a:spLocks/>
          </p:cNvSpPr>
          <p:nvPr/>
        </p:nvSpPr>
        <p:spPr bwMode="auto">
          <a:xfrm rot="2226733" flipH="1">
            <a:off x="5500690" y="4508897"/>
            <a:ext cx="1346597" cy="1565672"/>
          </a:xfrm>
          <a:custGeom>
            <a:avLst/>
            <a:gdLst>
              <a:gd name="T0" fmla="*/ 0 w 2609"/>
              <a:gd name="T1" fmla="*/ 0 h 726"/>
              <a:gd name="T2" fmla="*/ 2147483646 w 2609"/>
              <a:gd name="T3" fmla="*/ 2147483646 h 726"/>
              <a:gd name="T4" fmla="*/ 2147483646 w 2609"/>
              <a:gd name="T5" fmla="*/ 2147483646 h 726"/>
              <a:gd name="T6" fmla="*/ 2147483646 w 2609"/>
              <a:gd name="T7" fmla="*/ 2147483646 h 72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609" h="726">
                <a:moveTo>
                  <a:pt x="0" y="0"/>
                </a:moveTo>
                <a:cubicBezTo>
                  <a:pt x="590" y="15"/>
                  <a:pt x="1180" y="31"/>
                  <a:pt x="1588" y="137"/>
                </a:cubicBezTo>
                <a:cubicBezTo>
                  <a:pt x="1996" y="243"/>
                  <a:pt x="2291" y="544"/>
                  <a:pt x="2450" y="635"/>
                </a:cubicBezTo>
                <a:cubicBezTo>
                  <a:pt x="2609" y="726"/>
                  <a:pt x="2574" y="703"/>
                  <a:pt x="2540" y="681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 sz="1350"/>
          </a:p>
        </p:txBody>
      </p:sp>
      <p:sp>
        <p:nvSpPr>
          <p:cNvPr id="4103" name="AutoShape 11" descr="9k="/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350"/>
          </a:p>
        </p:txBody>
      </p:sp>
      <p:sp>
        <p:nvSpPr>
          <p:cNvPr id="4104" name="AutoShape 13" descr="9k="/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350"/>
          </a:p>
        </p:txBody>
      </p:sp>
      <p:sp>
        <p:nvSpPr>
          <p:cNvPr id="4105" name="AutoShape 15" descr="2Q=="/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350"/>
          </a:p>
        </p:txBody>
      </p:sp>
      <p:sp>
        <p:nvSpPr>
          <p:cNvPr id="4106" name="Text Box 16"/>
          <p:cNvSpPr txBox="1">
            <a:spLocks noChangeArrowheads="1"/>
          </p:cNvSpPr>
          <p:nvPr/>
        </p:nvSpPr>
        <p:spPr bwMode="auto">
          <a:xfrm>
            <a:off x="3719514" y="5103019"/>
            <a:ext cx="329446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Adekvát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viselkedésválasz</a:t>
            </a:r>
          </a:p>
        </p:txBody>
      </p:sp>
      <p:pic>
        <p:nvPicPr>
          <p:cNvPr id="4107" name="Picture 18" descr="20070724_070849_fd25doughnut_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541" y="1970485"/>
            <a:ext cx="17287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0" descr="homer-don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766" y="3429001"/>
            <a:ext cx="1982391" cy="264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2" descr="ANd9GcQ5VKHb_zEioiHat6eEGgsEraQwMMuq5jxz6xiroBmrPDVsNKT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907" y="2888458"/>
            <a:ext cx="1512094" cy="87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0" name="Text Box 23"/>
          <p:cNvSpPr txBox="1">
            <a:spLocks noChangeArrowheads="1"/>
          </p:cNvSpPr>
          <p:nvPr/>
        </p:nvSpPr>
        <p:spPr bwMode="auto">
          <a:xfrm>
            <a:off x="5555456" y="1754983"/>
            <a:ext cx="3511154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350"/>
              <a:t>Érzékelés, információfeldolgozás, -tárolás, izommozgatás (viselkedés), hormonális változások beindítása.</a:t>
            </a:r>
          </a:p>
        </p:txBody>
      </p:sp>
    </p:spTree>
    <p:extLst>
      <p:ext uri="{BB962C8B-B14F-4D97-AF65-F5344CB8AC3E}">
        <p14:creationId xmlns:p14="http://schemas.microsoft.com/office/powerpoint/2010/main" val="34103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7329" y="69849"/>
            <a:ext cx="1577340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003399"/>
                </a:solidFill>
              </a:rPr>
              <a:t>Lingua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1603247" y="1484375"/>
            <a:ext cx="4287012" cy="3752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79591" y="1746504"/>
            <a:ext cx="4657344" cy="3489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37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47514" y="140919"/>
            <a:ext cx="3284220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003399"/>
                </a:solidFill>
              </a:rPr>
              <a:t>Nyelv</a:t>
            </a:r>
            <a:r>
              <a:rPr sz="4000" spc="-50" dirty="0">
                <a:solidFill>
                  <a:srgbClr val="003399"/>
                </a:solidFill>
              </a:rPr>
              <a:t> </a:t>
            </a:r>
            <a:r>
              <a:rPr sz="4000" spc="-5" dirty="0">
                <a:solidFill>
                  <a:srgbClr val="003399"/>
                </a:solidFill>
              </a:rPr>
              <a:t>(Lingua)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1918716" y="1344167"/>
            <a:ext cx="4115919" cy="441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84035" y="2058924"/>
            <a:ext cx="3889248" cy="29344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486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5939" y="366934"/>
            <a:ext cx="1578745" cy="4465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89705" y="91389"/>
            <a:ext cx="2473197" cy="1007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84620" y="91389"/>
            <a:ext cx="2931922" cy="1007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72765" y="-186684"/>
            <a:ext cx="6045835" cy="136704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Papillae filiformes</a:t>
            </a:r>
            <a:r>
              <a:rPr spc="45" dirty="0"/>
              <a:t> </a:t>
            </a:r>
            <a:r>
              <a:rPr spc="-5" dirty="0"/>
              <a:t>(fonálszerű)</a:t>
            </a:r>
          </a:p>
        </p:txBody>
      </p:sp>
      <p:sp>
        <p:nvSpPr>
          <p:cNvPr id="6" name="object 6"/>
          <p:cNvSpPr/>
          <p:nvPr/>
        </p:nvSpPr>
        <p:spPr>
          <a:xfrm>
            <a:off x="1848611" y="908303"/>
            <a:ext cx="4175760" cy="23042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79904" y="3429000"/>
            <a:ext cx="3528060" cy="327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27291" y="841247"/>
            <a:ext cx="3139440" cy="25100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93536" y="3457956"/>
            <a:ext cx="4145279" cy="32461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214168" y="3169413"/>
            <a:ext cx="248666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5" dirty="0">
                <a:solidFill>
                  <a:srgbClr val="2C2C89"/>
                </a:solidFill>
                <a:latin typeface="Times New Roman"/>
                <a:cs typeface="Times New Roman"/>
              </a:rPr>
              <a:t>Mechanoreceptorokat</a:t>
            </a:r>
            <a:r>
              <a:rPr sz="1400" b="1" spc="-60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2C2C89"/>
                </a:solidFill>
                <a:latin typeface="Times New Roman"/>
                <a:cs typeface="Times New Roman"/>
              </a:rPr>
              <a:t>tartalmaz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1751355" y="718177"/>
            <a:ext cx="1295400" cy="13422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983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06735" y="366934"/>
            <a:ext cx="1578745" cy="4465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00501" y="91389"/>
            <a:ext cx="2957829" cy="1007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77000" y="91389"/>
            <a:ext cx="3428746" cy="1007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83586" y="209500"/>
            <a:ext cx="7024370" cy="57467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Papillae fungiformes (gomba</a:t>
            </a:r>
            <a:r>
              <a:rPr spc="15" dirty="0"/>
              <a:t> </a:t>
            </a:r>
            <a:r>
              <a:rPr spc="-5" dirty="0"/>
              <a:t>alakú)</a:t>
            </a:r>
          </a:p>
        </p:txBody>
      </p:sp>
      <p:sp>
        <p:nvSpPr>
          <p:cNvPr id="6" name="object 6"/>
          <p:cNvSpPr/>
          <p:nvPr/>
        </p:nvSpPr>
        <p:spPr>
          <a:xfrm>
            <a:off x="1848611" y="908303"/>
            <a:ext cx="4448556" cy="24548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27291" y="841247"/>
            <a:ext cx="3139440" cy="25100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97167" y="3645408"/>
            <a:ext cx="3599688" cy="28102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70759" y="3429000"/>
            <a:ext cx="3332988" cy="2895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églalap 9"/>
          <p:cNvSpPr/>
          <p:nvPr/>
        </p:nvSpPr>
        <p:spPr>
          <a:xfrm>
            <a:off x="1752600" y="2057400"/>
            <a:ext cx="1295400" cy="13422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545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62272" y="295306"/>
            <a:ext cx="1654058" cy="4465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05883" y="19761"/>
            <a:ext cx="1958086" cy="1007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68341" y="19761"/>
            <a:ext cx="748093" cy="1007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20740" y="19761"/>
            <a:ext cx="1915540" cy="1007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56347" y="19761"/>
            <a:ext cx="2093722" cy="1007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39236" y="138429"/>
            <a:ext cx="7400164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Papilla (</a:t>
            </a:r>
            <a:r>
              <a:rPr spc="-5" dirty="0" err="1"/>
              <a:t>circum</a:t>
            </a:r>
            <a:r>
              <a:rPr spc="-5" dirty="0"/>
              <a:t>)</a:t>
            </a:r>
            <a:r>
              <a:rPr spc="-5" dirty="0" err="1"/>
              <a:t>vallata</a:t>
            </a:r>
            <a:r>
              <a:rPr spc="-55" dirty="0"/>
              <a:t> </a:t>
            </a:r>
            <a:r>
              <a:rPr dirty="0" smtClean="0"/>
              <a:t>(</a:t>
            </a:r>
            <a:r>
              <a:rPr lang="hu-HU" dirty="0" smtClean="0"/>
              <a:t>körül</a:t>
            </a:r>
            <a:r>
              <a:rPr dirty="0" err="1" smtClean="0"/>
              <a:t>árkolt</a:t>
            </a:r>
            <a:r>
              <a:rPr dirty="0"/>
              <a:t>)</a:t>
            </a:r>
          </a:p>
        </p:txBody>
      </p:sp>
      <p:sp>
        <p:nvSpPr>
          <p:cNvPr id="8" name="object 8"/>
          <p:cNvSpPr/>
          <p:nvPr/>
        </p:nvSpPr>
        <p:spPr>
          <a:xfrm>
            <a:off x="1848611" y="851917"/>
            <a:ext cx="4565904" cy="25206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18715" y="3622547"/>
            <a:ext cx="3579876" cy="28437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34912" y="851916"/>
            <a:ext cx="3809999" cy="24719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51221" y="3622547"/>
            <a:ext cx="4393691" cy="28437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églalap 11"/>
          <p:cNvSpPr/>
          <p:nvPr/>
        </p:nvSpPr>
        <p:spPr>
          <a:xfrm>
            <a:off x="5110034" y="769993"/>
            <a:ext cx="1295400" cy="13422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984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82854" y="295306"/>
            <a:ext cx="1378181" cy="4465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74108" y="19761"/>
            <a:ext cx="1839341" cy="1007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33515" y="19761"/>
            <a:ext cx="2995930" cy="1007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59860" y="138429"/>
            <a:ext cx="5270500" cy="57404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Papilla foliata (levél</a:t>
            </a:r>
            <a:r>
              <a:rPr spc="25" dirty="0"/>
              <a:t> </a:t>
            </a:r>
            <a:r>
              <a:rPr spc="-5" dirty="0"/>
              <a:t>alakú)</a:t>
            </a:r>
          </a:p>
        </p:txBody>
      </p:sp>
      <p:sp>
        <p:nvSpPr>
          <p:cNvPr id="6" name="object 6"/>
          <p:cNvSpPr/>
          <p:nvPr/>
        </p:nvSpPr>
        <p:spPr>
          <a:xfrm>
            <a:off x="1703831" y="1126236"/>
            <a:ext cx="4930140" cy="27188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55308" y="1053083"/>
            <a:ext cx="3569208" cy="27188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48455" y="3988308"/>
            <a:ext cx="3927348" cy="24627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églalap 8"/>
          <p:cNvSpPr/>
          <p:nvPr/>
        </p:nvSpPr>
        <p:spPr>
          <a:xfrm>
            <a:off x="5218048" y="2412491"/>
            <a:ext cx="1295400" cy="13422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687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1808" y="132416"/>
            <a:ext cx="4006244" cy="539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01611" y="0"/>
            <a:ext cx="2576830" cy="9552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82812" y="0"/>
            <a:ext cx="748093" cy="9552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58464" y="-329686"/>
            <a:ext cx="6275070" cy="136704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Ízlelőbimbó (gemma</a:t>
            </a:r>
            <a:r>
              <a:rPr spc="-45" dirty="0"/>
              <a:t> </a:t>
            </a:r>
            <a:r>
              <a:rPr dirty="0"/>
              <a:t>gustatoria)</a:t>
            </a:r>
          </a:p>
        </p:txBody>
      </p:sp>
      <p:sp>
        <p:nvSpPr>
          <p:cNvPr id="6" name="object 6"/>
          <p:cNvSpPr/>
          <p:nvPr/>
        </p:nvSpPr>
        <p:spPr>
          <a:xfrm>
            <a:off x="2135123" y="720851"/>
            <a:ext cx="3854196" cy="23759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80859" y="844296"/>
            <a:ext cx="2878836" cy="22524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05021" y="3817620"/>
            <a:ext cx="5180098" cy="27355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35123" y="3313176"/>
            <a:ext cx="2592324" cy="32400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069070" y="3455289"/>
            <a:ext cx="1289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Times New Roman"/>
                <a:cs typeface="Times New Roman"/>
              </a:rPr>
              <a:t>Támasztó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sejt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22850" y="5110937"/>
            <a:ext cx="1174750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5" dirty="0">
                <a:latin typeface="Times New Roman"/>
                <a:cs typeface="Times New Roman"/>
              </a:rPr>
              <a:t>Tartalék</a:t>
            </a:r>
            <a:endParaRPr>
              <a:latin typeface="Times New Roman"/>
              <a:cs typeface="Times New Roman"/>
            </a:endParaRPr>
          </a:p>
          <a:p>
            <a:pPr marL="12700">
              <a:spcBef>
                <a:spcPts val="5"/>
              </a:spcBef>
            </a:pPr>
            <a:r>
              <a:rPr dirty="0">
                <a:latin typeface="Times New Roman"/>
                <a:cs typeface="Times New Roman"/>
              </a:rPr>
              <a:t>(basalis)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sejt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562846" y="4608067"/>
            <a:ext cx="954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Times New Roman"/>
                <a:cs typeface="Times New Roman"/>
              </a:rPr>
              <a:t>Ér</a:t>
            </a:r>
            <a:r>
              <a:rPr spc="5" dirty="0">
                <a:latin typeface="Times New Roman"/>
                <a:cs typeface="Times New Roman"/>
              </a:rPr>
              <a:t>z</a:t>
            </a:r>
            <a:r>
              <a:rPr dirty="0">
                <a:latin typeface="Times New Roman"/>
                <a:cs typeface="Times New Roman"/>
              </a:rPr>
              <a:t>ékh</a:t>
            </a:r>
            <a:r>
              <a:rPr spc="5" dirty="0">
                <a:latin typeface="Times New Roman"/>
                <a:cs typeface="Times New Roman"/>
              </a:rPr>
              <a:t>á</a:t>
            </a:r>
            <a:r>
              <a:rPr dirty="0">
                <a:latin typeface="Times New Roman"/>
                <a:cs typeface="Times New Roman"/>
              </a:rPr>
              <a:t>m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015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858000" y="4634657"/>
            <a:ext cx="3544824" cy="22233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3590" y="430529"/>
            <a:ext cx="4286250" cy="57404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0000"/>
                </a:solidFill>
                <a:latin typeface="Times New Roman"/>
                <a:cs typeface="Times New Roman"/>
              </a:rPr>
              <a:t>Egy ízlelőbimbóban 50-150 </a:t>
            </a:r>
            <a:r>
              <a:rPr sz="1800" spc="-5" dirty="0">
                <a:solidFill>
                  <a:srgbClr val="000000"/>
                </a:solidFill>
                <a:latin typeface="Times New Roman"/>
                <a:cs typeface="Times New Roman"/>
              </a:rPr>
              <a:t>érzékhámsejt</a:t>
            </a:r>
            <a:r>
              <a:rPr sz="1800" spc="-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  <a:latin typeface="Times New Roman"/>
                <a:cs typeface="Times New Roman"/>
              </a:rPr>
              <a:t>van,  amelyek apikális régiói egy pórust</a:t>
            </a:r>
            <a:r>
              <a:rPr sz="1800" spc="-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00"/>
                </a:solidFill>
                <a:latin typeface="Times New Roman"/>
                <a:cs typeface="Times New Roman"/>
              </a:rPr>
              <a:t>formálnak.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53590" y="1253491"/>
            <a:ext cx="5091430" cy="519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5" dirty="0">
                <a:latin typeface="Times New Roman"/>
                <a:cs typeface="Times New Roman"/>
              </a:rPr>
              <a:t>Az </a:t>
            </a:r>
            <a:r>
              <a:rPr dirty="0">
                <a:latin typeface="Times New Roman"/>
                <a:cs typeface="Times New Roman"/>
              </a:rPr>
              <a:t>ízérző receptorok az </a:t>
            </a:r>
            <a:r>
              <a:rPr spc="-5" dirty="0">
                <a:latin typeface="Times New Roman"/>
                <a:cs typeface="Times New Roman"/>
              </a:rPr>
              <a:t>érzékhámsejtek </a:t>
            </a:r>
            <a:r>
              <a:rPr dirty="0">
                <a:latin typeface="Times New Roman"/>
                <a:cs typeface="Times New Roman"/>
              </a:rPr>
              <a:t>apikális részén  található mikrobolyszerű nyúlványokon helyezkednek  el és a pórusban érintkeznek a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nyállal.</a:t>
            </a:r>
            <a:endParaRPr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spcBef>
                <a:spcPts val="5"/>
              </a:spcBef>
            </a:pPr>
            <a:r>
              <a:rPr dirty="0">
                <a:latin typeface="Times New Roman"/>
                <a:cs typeface="Times New Roman"/>
              </a:rPr>
              <a:t>Csak a nyálban oldott </a:t>
            </a:r>
            <a:r>
              <a:rPr spc="-5" dirty="0">
                <a:latin typeface="Times New Roman"/>
                <a:cs typeface="Times New Roman"/>
              </a:rPr>
              <a:t>molekulák </a:t>
            </a:r>
            <a:r>
              <a:rPr dirty="0">
                <a:latin typeface="Times New Roman"/>
                <a:cs typeface="Times New Roman"/>
              </a:rPr>
              <a:t>tudják aktiválni</a:t>
            </a:r>
            <a:r>
              <a:rPr spc="-9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a</a:t>
            </a:r>
            <a:endParaRPr>
              <a:latin typeface="Times New Roman"/>
              <a:cs typeface="Times New Roman"/>
            </a:endParaRPr>
          </a:p>
          <a:p>
            <a:pPr marL="12700"/>
            <a:r>
              <a:rPr dirty="0">
                <a:latin typeface="Times New Roman"/>
                <a:cs typeface="Times New Roman"/>
              </a:rPr>
              <a:t>receptorokat.</a:t>
            </a:r>
            <a:endParaRPr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296545">
              <a:spcBef>
                <a:spcPts val="5"/>
              </a:spcBef>
            </a:pPr>
            <a:r>
              <a:rPr dirty="0">
                <a:latin typeface="Times New Roman"/>
                <a:cs typeface="Times New Roman"/>
              </a:rPr>
              <a:t>A </a:t>
            </a:r>
            <a:r>
              <a:rPr spc="-5" dirty="0">
                <a:latin typeface="Times New Roman"/>
                <a:cs typeface="Times New Roman"/>
              </a:rPr>
              <a:t>sejtek </a:t>
            </a:r>
            <a:r>
              <a:rPr dirty="0">
                <a:latin typeface="Times New Roman"/>
                <a:cs typeface="Times New Roman"/>
              </a:rPr>
              <a:t>basalis régiói </a:t>
            </a:r>
            <a:r>
              <a:rPr spc="-5" dirty="0">
                <a:latin typeface="Times New Roman"/>
                <a:cs typeface="Times New Roman"/>
              </a:rPr>
              <a:t>szinapszisokat formálnak </a:t>
            </a:r>
            <a:r>
              <a:rPr dirty="0">
                <a:latin typeface="Times New Roman"/>
                <a:cs typeface="Times New Roman"/>
              </a:rPr>
              <a:t>a  rajtuk végződő axonokkal. (i.e., receptor →</a:t>
            </a:r>
            <a:r>
              <a:rPr spc="-14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primary  </a:t>
            </a:r>
            <a:r>
              <a:rPr spc="-5" dirty="0">
                <a:latin typeface="Times New Roman"/>
                <a:cs typeface="Times New Roman"/>
              </a:rPr>
              <a:t>afferent) Secunder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érzékhámsejt.</a:t>
            </a:r>
            <a:endParaRPr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740410"/>
            <a:r>
              <a:rPr spc="-5" dirty="0">
                <a:latin typeface="Times New Roman"/>
                <a:cs typeface="Times New Roman"/>
              </a:rPr>
              <a:t>Minden </a:t>
            </a:r>
            <a:r>
              <a:rPr spc="5" dirty="0">
                <a:latin typeface="Times New Roman"/>
                <a:cs typeface="Times New Roman"/>
              </a:rPr>
              <a:t>egyes </a:t>
            </a:r>
            <a:r>
              <a:rPr spc="-5" dirty="0">
                <a:latin typeface="Times New Roman"/>
                <a:cs typeface="Times New Roman"/>
              </a:rPr>
              <a:t>érzékhámsejt </a:t>
            </a:r>
            <a:r>
              <a:rPr dirty="0">
                <a:latin typeface="Times New Roman"/>
                <a:cs typeface="Times New Roman"/>
              </a:rPr>
              <a:t>csak egy íz</a:t>
            </a:r>
            <a:r>
              <a:rPr spc="-9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ingerre  aktiválódik.</a:t>
            </a:r>
            <a:endParaRPr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/>
            <a:r>
              <a:rPr dirty="0">
                <a:latin typeface="Times New Roman"/>
                <a:cs typeface="Times New Roman"/>
              </a:rPr>
              <a:t>A </a:t>
            </a:r>
            <a:r>
              <a:rPr spc="-5" dirty="0">
                <a:latin typeface="Times New Roman"/>
                <a:cs typeface="Times New Roman"/>
              </a:rPr>
              <a:t>sejtek </a:t>
            </a:r>
            <a:r>
              <a:rPr dirty="0">
                <a:latin typeface="Times New Roman"/>
                <a:cs typeface="Times New Roman"/>
              </a:rPr>
              <a:t>10 naponként</a:t>
            </a:r>
            <a:r>
              <a:rPr spc="-13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cserélődnek.</a:t>
            </a:r>
            <a:endParaRPr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67055"/>
            <a:r>
              <a:rPr dirty="0">
                <a:latin typeface="Times New Roman"/>
                <a:cs typeface="Times New Roman"/>
              </a:rPr>
              <a:t>Régóta nem áll </a:t>
            </a:r>
            <a:r>
              <a:rPr spc="-5" dirty="0">
                <a:latin typeface="Times New Roman"/>
                <a:cs typeface="Times New Roman"/>
              </a:rPr>
              <a:t>már </a:t>
            </a:r>
            <a:r>
              <a:rPr dirty="0">
                <a:latin typeface="Times New Roman"/>
                <a:cs typeface="Times New Roman"/>
              </a:rPr>
              <a:t>az a nézet, </a:t>
            </a:r>
            <a:r>
              <a:rPr spc="-5" dirty="0">
                <a:latin typeface="Times New Roman"/>
                <a:cs typeface="Times New Roman"/>
              </a:rPr>
              <a:t>miszerint </a:t>
            </a:r>
            <a:r>
              <a:rPr dirty="0">
                <a:latin typeface="Times New Roman"/>
                <a:cs typeface="Times New Roman"/>
              </a:rPr>
              <a:t>a </a:t>
            </a:r>
            <a:r>
              <a:rPr spc="5" dirty="0">
                <a:latin typeface="Times New Roman"/>
                <a:cs typeface="Times New Roman"/>
              </a:rPr>
              <a:t>nyelv  </a:t>
            </a:r>
            <a:r>
              <a:rPr dirty="0">
                <a:latin typeface="Times New Roman"/>
                <a:cs typeface="Times New Roman"/>
              </a:rPr>
              <a:t>különböző területei különböző ízeket</a:t>
            </a:r>
            <a:r>
              <a:rPr spc="-114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érzékelnek.</a:t>
            </a:r>
            <a:endParaRPr>
              <a:latin typeface="Times New Roman"/>
              <a:cs typeface="Times New Roman"/>
            </a:endParaRPr>
          </a:p>
          <a:p>
            <a:pPr marL="12700">
              <a:spcBef>
                <a:spcPts val="20"/>
              </a:spcBef>
            </a:pPr>
            <a:r>
              <a:rPr sz="1000" dirty="0">
                <a:latin typeface="Times New Roman"/>
                <a:cs typeface="Times New Roman"/>
              </a:rPr>
              <a:t>(Taste </a:t>
            </a:r>
            <a:r>
              <a:rPr sz="1000" spc="-5" dirty="0">
                <a:latin typeface="Times New Roman"/>
                <a:cs typeface="Times New Roman"/>
              </a:rPr>
              <a:t>Bud </a:t>
            </a:r>
            <a:r>
              <a:rPr sz="1000" u="sng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Times New Roman"/>
                <a:cs typeface="Times New Roman"/>
                <a:hlinkClick r:id="rId3"/>
              </a:rPr>
              <a:t>Email: Dr. Janet Fitzakerley</a:t>
            </a:r>
            <a:r>
              <a:rPr sz="1000" spc="-5" dirty="0">
                <a:solidFill>
                  <a:srgbClr val="009999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| ©2014 University </a:t>
            </a:r>
            <a:r>
              <a:rPr sz="1000" dirty="0">
                <a:latin typeface="Times New Roman"/>
                <a:cs typeface="Times New Roman"/>
              </a:rPr>
              <a:t>of </a:t>
            </a:r>
            <a:r>
              <a:rPr sz="1000" spc="-5" dirty="0">
                <a:latin typeface="Times New Roman"/>
                <a:cs typeface="Times New Roman"/>
              </a:rPr>
              <a:t>Minnesota Medical School</a:t>
            </a:r>
            <a:r>
              <a:rPr sz="1000" spc="21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Duluth)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51051" y="260604"/>
            <a:ext cx="3118454" cy="4463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65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2739" y="2427066"/>
            <a:ext cx="4777740" cy="218567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spcBef>
                <a:spcPts val="540"/>
              </a:spcBef>
            </a:pP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Három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agyideg közvetítésével jut el a</a:t>
            </a:r>
            <a:r>
              <a:rPr spc="-7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KIR-be:</a:t>
            </a:r>
            <a:endParaRPr dirty="0">
              <a:latin typeface="Times New Roman"/>
              <a:cs typeface="Times New Roman"/>
            </a:endParaRPr>
          </a:p>
          <a:p>
            <a:pPr marL="756285" indent="-287020">
              <a:spcBef>
                <a:spcPts val="395"/>
              </a:spcBef>
              <a:buChar char="–"/>
              <a:tabLst>
                <a:tab pos="756285" algn="l"/>
                <a:tab pos="756920" algn="l"/>
              </a:tabLst>
            </a:pPr>
            <a:r>
              <a:rPr sz="1600" dirty="0">
                <a:solidFill>
                  <a:srgbClr val="2C2C89"/>
                </a:solidFill>
                <a:latin typeface="Times New Roman"/>
                <a:cs typeface="Times New Roman"/>
              </a:rPr>
              <a:t>n. </a:t>
            </a:r>
            <a:r>
              <a:rPr sz="1600" spc="-5" dirty="0">
                <a:solidFill>
                  <a:srgbClr val="2C2C89"/>
                </a:solidFill>
                <a:latin typeface="Times New Roman"/>
                <a:cs typeface="Times New Roman"/>
              </a:rPr>
              <a:t>facialis (VII): nyelv elülső</a:t>
            </a:r>
            <a:r>
              <a:rPr sz="1600" spc="80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C2C89"/>
                </a:solidFill>
                <a:latin typeface="Times New Roman"/>
                <a:cs typeface="Times New Roman"/>
              </a:rPr>
              <a:t>kétharmada</a:t>
            </a:r>
            <a:endParaRPr sz="1600" dirty="0">
              <a:latin typeface="Times New Roman"/>
              <a:cs typeface="Times New Roman"/>
            </a:endParaRPr>
          </a:p>
          <a:p>
            <a:pPr marL="756285" indent="-287020">
              <a:spcBef>
                <a:spcPts val="385"/>
              </a:spcBef>
              <a:buChar char="–"/>
              <a:tabLst>
                <a:tab pos="756285" algn="l"/>
                <a:tab pos="756920" algn="l"/>
              </a:tabLst>
            </a:pPr>
            <a:r>
              <a:rPr sz="1600" dirty="0">
                <a:solidFill>
                  <a:srgbClr val="2C2C89"/>
                </a:solidFill>
                <a:latin typeface="Times New Roman"/>
                <a:cs typeface="Times New Roman"/>
              </a:rPr>
              <a:t>n. </a:t>
            </a:r>
            <a:r>
              <a:rPr sz="1600" spc="-5" dirty="0">
                <a:solidFill>
                  <a:srgbClr val="2C2C89"/>
                </a:solidFill>
                <a:latin typeface="Times New Roman"/>
                <a:cs typeface="Times New Roman"/>
              </a:rPr>
              <a:t>glossopharyneus </a:t>
            </a:r>
            <a:r>
              <a:rPr sz="1600" spc="-10" dirty="0">
                <a:solidFill>
                  <a:srgbClr val="2C2C89"/>
                </a:solidFill>
                <a:latin typeface="Times New Roman"/>
                <a:cs typeface="Times New Roman"/>
              </a:rPr>
              <a:t>(IX): </a:t>
            </a:r>
            <a:r>
              <a:rPr sz="1600" spc="-5" dirty="0">
                <a:solidFill>
                  <a:srgbClr val="2C2C89"/>
                </a:solidFill>
                <a:latin typeface="Times New Roman"/>
                <a:cs typeface="Times New Roman"/>
              </a:rPr>
              <a:t>nyelv hátsó</a:t>
            </a:r>
            <a:r>
              <a:rPr sz="1600" spc="80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C2C89"/>
                </a:solidFill>
                <a:latin typeface="Times New Roman"/>
                <a:cs typeface="Times New Roman"/>
              </a:rPr>
              <a:t>része</a:t>
            </a:r>
            <a:endParaRPr sz="1600" dirty="0">
              <a:latin typeface="Times New Roman"/>
              <a:cs typeface="Times New Roman"/>
            </a:endParaRPr>
          </a:p>
          <a:p>
            <a:pPr marL="756285" indent="-287020">
              <a:spcBef>
                <a:spcPts val="385"/>
              </a:spcBef>
              <a:buChar char="–"/>
              <a:tabLst>
                <a:tab pos="756285" algn="l"/>
                <a:tab pos="756920" algn="l"/>
              </a:tabLst>
            </a:pPr>
            <a:r>
              <a:rPr sz="1600" dirty="0">
                <a:solidFill>
                  <a:srgbClr val="2C2C89"/>
                </a:solidFill>
                <a:latin typeface="Times New Roman"/>
                <a:cs typeface="Times New Roman"/>
              </a:rPr>
              <a:t>n. </a:t>
            </a:r>
            <a:r>
              <a:rPr sz="1600" spc="-5" dirty="0">
                <a:solidFill>
                  <a:srgbClr val="2C2C89"/>
                </a:solidFill>
                <a:latin typeface="Times New Roman"/>
                <a:cs typeface="Times New Roman"/>
              </a:rPr>
              <a:t>vagus (X): nyelvgyök, garat,</a:t>
            </a:r>
            <a:r>
              <a:rPr sz="1600" spc="3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2C2C89"/>
                </a:solidFill>
                <a:latin typeface="Times New Roman"/>
                <a:cs typeface="Times New Roman"/>
              </a:rPr>
              <a:t>gége</a:t>
            </a:r>
            <a:endParaRPr sz="1600" dirty="0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350" dirty="0">
              <a:latin typeface="Times New Roman"/>
              <a:cs typeface="Times New Roman"/>
            </a:endParaRPr>
          </a:p>
          <a:p>
            <a:pPr marL="12700"/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KIR.: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elsődleges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mag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a nyúltvelőben,</a:t>
            </a:r>
            <a:r>
              <a:rPr spc="-40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kérgi</a:t>
            </a:r>
            <a:endParaRPr dirty="0">
              <a:latin typeface="Times New Roman"/>
              <a:cs typeface="Times New Roman"/>
            </a:endParaRPr>
          </a:p>
          <a:p>
            <a:pPr marL="12700">
              <a:spcBef>
                <a:spcPts val="434"/>
              </a:spcBef>
            </a:pP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központ a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szomatoszenzoros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kéregben és</a:t>
            </a:r>
            <a:r>
              <a:rPr spc="-2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insulában.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02740" y="1"/>
            <a:ext cx="8801735" cy="2192655"/>
          </a:xfrm>
          <a:prstGeom prst="rect">
            <a:avLst/>
          </a:prstGeom>
        </p:spPr>
        <p:txBody>
          <a:bodyPr vert="horz" wrap="square" lIns="0" tIns="140335" rIns="0" bIns="0" rtlCol="0" anchor="ctr">
            <a:spAutoFit/>
          </a:bodyPr>
          <a:lstStyle/>
          <a:p>
            <a:pPr marL="182880" algn="ctr">
              <a:lnSpc>
                <a:spcPct val="100000"/>
              </a:lnSpc>
              <a:spcBef>
                <a:spcPts val="1105"/>
              </a:spcBef>
            </a:pPr>
            <a:r>
              <a:rPr sz="4000" spc="-5" dirty="0"/>
              <a:t>Ízlelés</a:t>
            </a:r>
            <a:endParaRPr sz="4000"/>
          </a:p>
          <a:p>
            <a:pPr marL="12700" marR="5080">
              <a:lnSpc>
                <a:spcPct val="100000"/>
              </a:lnSpc>
              <a:spcBef>
                <a:spcPts val="450"/>
              </a:spcBef>
            </a:pPr>
            <a:r>
              <a:rPr sz="1800" spc="-5" dirty="0">
                <a:solidFill>
                  <a:srgbClr val="2C2C89"/>
                </a:solidFill>
                <a:latin typeface="Times New Roman"/>
                <a:cs typeface="Times New Roman"/>
              </a:rPr>
              <a:t>Az </a:t>
            </a:r>
            <a:r>
              <a:rPr sz="1800" dirty="0">
                <a:solidFill>
                  <a:srgbClr val="2C2C89"/>
                </a:solidFill>
                <a:latin typeface="Times New Roman"/>
                <a:cs typeface="Times New Roman"/>
              </a:rPr>
              <a:t>ízlelőszervet az ízlelőbimbók </a:t>
            </a:r>
            <a:r>
              <a:rPr sz="1800" spc="-5" dirty="0">
                <a:solidFill>
                  <a:srgbClr val="2C2C89"/>
                </a:solidFill>
                <a:latin typeface="Times New Roman"/>
                <a:cs typeface="Times New Roman"/>
              </a:rPr>
              <a:t>sokasága </a:t>
            </a:r>
            <a:r>
              <a:rPr sz="1800" dirty="0">
                <a:solidFill>
                  <a:srgbClr val="2C2C89"/>
                </a:solidFill>
                <a:latin typeface="Times New Roman"/>
                <a:cs typeface="Times New Roman"/>
              </a:rPr>
              <a:t>alkotja. Ezek a </a:t>
            </a:r>
            <a:r>
              <a:rPr sz="1800" dirty="0">
                <a:solidFill>
                  <a:srgbClr val="2C2C89"/>
                </a:solidFill>
              </a:rPr>
              <a:t>nyelvben, a lágy </a:t>
            </a:r>
            <a:r>
              <a:rPr sz="1800" spc="-5" dirty="0">
                <a:solidFill>
                  <a:srgbClr val="2C2C89"/>
                </a:solidFill>
              </a:rPr>
              <a:t>szájpadon, </a:t>
            </a:r>
            <a:r>
              <a:rPr sz="1800" dirty="0">
                <a:solidFill>
                  <a:srgbClr val="2C2C89"/>
                </a:solidFill>
              </a:rPr>
              <a:t>a garat  </a:t>
            </a:r>
            <a:r>
              <a:rPr sz="1800" spc="-5" dirty="0">
                <a:solidFill>
                  <a:srgbClr val="2C2C89"/>
                </a:solidFill>
              </a:rPr>
              <a:t>hátsó </a:t>
            </a:r>
            <a:r>
              <a:rPr sz="1800" dirty="0">
                <a:solidFill>
                  <a:srgbClr val="2C2C89"/>
                </a:solidFill>
              </a:rPr>
              <a:t>falán és a </a:t>
            </a:r>
            <a:r>
              <a:rPr sz="1800" spc="-5" dirty="0">
                <a:solidFill>
                  <a:srgbClr val="2C2C89"/>
                </a:solidFill>
              </a:rPr>
              <a:t>gégebemenet környékén </a:t>
            </a:r>
            <a:r>
              <a:rPr sz="1800" dirty="0">
                <a:solidFill>
                  <a:srgbClr val="2C2C89"/>
                </a:solidFill>
              </a:rPr>
              <a:t>találhatók</a:t>
            </a:r>
            <a:r>
              <a:rPr sz="1800" dirty="0">
                <a:solidFill>
                  <a:srgbClr val="2C2C89"/>
                </a:solidFill>
                <a:latin typeface="Times New Roman"/>
                <a:cs typeface="Times New Roman"/>
              </a:rPr>
              <a:t>. </a:t>
            </a:r>
            <a:r>
              <a:rPr sz="1800" spc="-5" dirty="0">
                <a:solidFill>
                  <a:srgbClr val="2C2C89"/>
                </a:solidFill>
                <a:latin typeface="Times New Roman"/>
                <a:cs typeface="Times New Roman"/>
              </a:rPr>
              <a:t>Alkotásában </a:t>
            </a:r>
            <a:r>
              <a:rPr sz="1800" dirty="0">
                <a:solidFill>
                  <a:srgbClr val="2C2C89"/>
                </a:solidFill>
                <a:latin typeface="Times New Roman"/>
                <a:cs typeface="Times New Roman"/>
              </a:rPr>
              <a:t>támasztósejtek, tartalék- és  </a:t>
            </a:r>
            <a:r>
              <a:rPr sz="1800" spc="-5" dirty="0">
                <a:solidFill>
                  <a:srgbClr val="2C2C89"/>
                </a:solidFill>
                <a:latin typeface="Times New Roman"/>
                <a:cs typeface="Times New Roman"/>
              </a:rPr>
              <a:t>érzékhámsejtek </a:t>
            </a:r>
            <a:r>
              <a:rPr sz="1800" dirty="0">
                <a:solidFill>
                  <a:srgbClr val="2C2C89"/>
                </a:solidFill>
                <a:latin typeface="Times New Roman"/>
                <a:cs typeface="Times New Roman"/>
              </a:rPr>
              <a:t>vesznek részt. </a:t>
            </a:r>
            <a:r>
              <a:rPr sz="1800" spc="-5" dirty="0">
                <a:solidFill>
                  <a:srgbClr val="2C2C89"/>
                </a:solidFill>
                <a:latin typeface="Times New Roman"/>
                <a:cs typeface="Times New Roman"/>
              </a:rPr>
              <a:t>Az érzékhámsejtek </a:t>
            </a:r>
            <a:r>
              <a:rPr sz="1800" dirty="0">
                <a:solidFill>
                  <a:srgbClr val="2C2C89"/>
                </a:solidFill>
                <a:latin typeface="Times New Roman"/>
                <a:cs typeface="Times New Roman"/>
              </a:rPr>
              <a:t>területén helyezkednek el a kemoreceptor  </a:t>
            </a:r>
            <a:r>
              <a:rPr sz="1800" spc="-5" dirty="0">
                <a:solidFill>
                  <a:srgbClr val="2C2C89"/>
                </a:solidFill>
                <a:latin typeface="Times New Roman"/>
                <a:cs typeface="Times New Roman"/>
              </a:rPr>
              <a:t>molekulák, </a:t>
            </a:r>
            <a:r>
              <a:rPr sz="1800" dirty="0">
                <a:solidFill>
                  <a:srgbClr val="2C2C89"/>
                </a:solidFill>
                <a:latin typeface="Times New Roman"/>
                <a:cs typeface="Times New Roman"/>
              </a:rPr>
              <a:t>amelyek a nyálban oldott kémiai anyagokat képesek érzékelni. Érző idegsejtekkel  szinaptizálnak.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51533" y="5087112"/>
            <a:ext cx="2817129" cy="17708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70320" y="2708148"/>
            <a:ext cx="4267200" cy="388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367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5"/>
          <p:cNvSpPr txBox="1">
            <a:spLocks noChangeArrowheads="1"/>
          </p:cNvSpPr>
          <p:nvPr/>
        </p:nvSpPr>
        <p:spPr bwMode="auto">
          <a:xfrm>
            <a:off x="3722688" y="150813"/>
            <a:ext cx="4856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Az ízlelőszerv (organum gustus)</a:t>
            </a:r>
          </a:p>
        </p:txBody>
      </p:sp>
      <p:sp>
        <p:nvSpPr>
          <p:cNvPr id="44035" name="Text Box 7"/>
          <p:cNvSpPr txBox="1">
            <a:spLocks noChangeArrowheads="1"/>
          </p:cNvSpPr>
          <p:nvPr/>
        </p:nvSpPr>
        <p:spPr bwMode="auto">
          <a:xfrm>
            <a:off x="1631951" y="692151"/>
            <a:ext cx="59039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hu-HU" sz="1800"/>
              <a:t>nyálkahártyát fedő többrétegű, el nem szarusodó laphám teljes mélységében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1800"/>
              <a:t>legtöbb: körülárkolt szemölcsök, levél alakú szemölcs, gomba alakú szemölcs</a:t>
            </a:r>
          </a:p>
        </p:txBody>
      </p:sp>
      <p:sp>
        <p:nvSpPr>
          <p:cNvPr id="44036" name="Text Box 8"/>
          <p:cNvSpPr txBox="1">
            <a:spLocks noChangeArrowheads="1"/>
          </p:cNvSpPr>
          <p:nvPr/>
        </p:nvSpPr>
        <p:spPr bwMode="auto">
          <a:xfrm>
            <a:off x="1703389" y="1939925"/>
            <a:ext cx="6097587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Ízlelőbimbók:</a:t>
            </a:r>
            <a:r>
              <a:rPr lang="hu-HU" altLang="hu-HU" sz="1800"/>
              <a:t> hagymahéjszerű elrendeződés</a:t>
            </a:r>
            <a:endParaRPr lang="hu-HU" altLang="hu-HU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támasztósejtek</a:t>
            </a:r>
            <a:r>
              <a:rPr lang="hu-HU" altLang="hu-HU" sz="1800"/>
              <a:t> + </a:t>
            </a:r>
            <a:r>
              <a:rPr lang="hu-HU" altLang="hu-HU" sz="1800" b="1"/>
              <a:t>érzéksejtek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érzéksejtek apikális felszínén mikrobolyhok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hám felszíne felől kis nyílás </a:t>
            </a:r>
            <a:r>
              <a:rPr lang="hu-HU" altLang="hu-HU" sz="1400"/>
              <a:t>(porus gustatorius)</a:t>
            </a:r>
            <a:r>
              <a:rPr lang="hu-HU" altLang="hu-HU" sz="1800"/>
              <a:t> </a:t>
            </a:r>
            <a:r>
              <a:rPr lang="hu-HU" altLang="hu-HU" sz="1800">
                <a:sym typeface="Wingdings" panose="05000000000000000000" pitchFamily="2" charset="2"/>
              </a:rPr>
              <a:t></a:t>
            </a:r>
            <a:endParaRPr lang="hu-HU" altLang="hu-HU" sz="1400"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érzéksejtek nyúlványai csak nyállal és oldott anyagokkal érintkeznek</a:t>
            </a:r>
          </a:p>
        </p:txBody>
      </p:sp>
      <p:sp>
        <p:nvSpPr>
          <p:cNvPr id="44037" name="Text Box 13"/>
          <p:cNvSpPr txBox="1">
            <a:spLocks noChangeArrowheads="1"/>
          </p:cNvSpPr>
          <p:nvPr/>
        </p:nvSpPr>
        <p:spPr bwMode="auto">
          <a:xfrm>
            <a:off x="1703388" y="3660775"/>
            <a:ext cx="59055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2563" indent="-1825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másodlagos érzéksejtek</a:t>
            </a:r>
            <a:r>
              <a:rPr lang="hu-HU" altLang="hu-HU" sz="1800"/>
              <a:t> = saját axon nincs!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1800"/>
              <a:t>n. facialis (VII.): nyelv elülső 2/3-a, 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1800"/>
              <a:t>n. glossopharyngeus (IX.): nyelv hátsó 1/3-a és lágyszájpad, 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1800"/>
              <a:t>n. vagus (X.): gégebemenet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neurotranszmitterek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nu. tractus solitarii (agytörzs)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ym typeface="Wingdings" panose="05000000000000000000" pitchFamily="2" charset="2"/>
              </a:rPr>
              <a:t> Thalamus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ym typeface="Wingdings" panose="05000000000000000000" pitchFamily="2" charset="2"/>
              </a:rPr>
              <a:t> Hypothalamus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ym typeface="Wingdings" panose="05000000000000000000" pitchFamily="2" charset="2"/>
              </a:rPr>
              <a:t></a:t>
            </a:r>
            <a:r>
              <a:rPr lang="hu-HU" altLang="hu-HU" sz="1800"/>
              <a:t>ízérzet: </a:t>
            </a:r>
            <a:r>
              <a:rPr lang="hu-HU" altLang="hu-HU" sz="1800" b="1"/>
              <a:t>frontalis és parietalis kéreg</a:t>
            </a:r>
          </a:p>
        </p:txBody>
      </p:sp>
      <p:pic>
        <p:nvPicPr>
          <p:cNvPr id="440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851" y="544514"/>
            <a:ext cx="197802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9" name="Csoportba foglalás 1"/>
          <p:cNvGrpSpPr>
            <a:grpSpLocks/>
          </p:cNvGrpSpPr>
          <p:nvPr/>
        </p:nvGrpSpPr>
        <p:grpSpPr bwMode="auto">
          <a:xfrm>
            <a:off x="6364288" y="4049714"/>
            <a:ext cx="4324350" cy="2808287"/>
            <a:chOff x="4840982" y="4049688"/>
            <a:chExt cx="4323556" cy="2808312"/>
          </a:xfrm>
        </p:grpSpPr>
        <p:pic>
          <p:nvPicPr>
            <p:cNvPr id="4404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43" t="19226" r="31044" b="17715"/>
            <a:stretch>
              <a:fillRect/>
            </a:stretch>
          </p:blipFill>
          <p:spPr bwMode="auto">
            <a:xfrm>
              <a:off x="5657850" y="4049688"/>
              <a:ext cx="3506688" cy="28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1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7" t="59399" r="77576" b="17715"/>
            <a:stretch>
              <a:fillRect/>
            </a:stretch>
          </p:blipFill>
          <p:spPr bwMode="auto">
            <a:xfrm>
              <a:off x="4840982" y="5838801"/>
              <a:ext cx="1008832" cy="1019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529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248145" y="2997708"/>
            <a:ext cx="1801495" cy="862965"/>
          </a:xfrm>
          <a:custGeom>
            <a:avLst/>
            <a:gdLst/>
            <a:ahLst/>
            <a:cxnLst/>
            <a:rect l="l" t="t" r="r" b="b"/>
            <a:pathLst>
              <a:path w="1801495" h="862964">
                <a:moveTo>
                  <a:pt x="900683" y="0"/>
                </a:moveTo>
                <a:lnTo>
                  <a:pt x="836357" y="1082"/>
                </a:lnTo>
                <a:lnTo>
                  <a:pt x="773252" y="4281"/>
                </a:lnTo>
                <a:lnTo>
                  <a:pt x="711521" y="9524"/>
                </a:lnTo>
                <a:lnTo>
                  <a:pt x="651316" y="16738"/>
                </a:lnTo>
                <a:lnTo>
                  <a:pt x="592788" y="25849"/>
                </a:lnTo>
                <a:lnTo>
                  <a:pt x="536092" y="36786"/>
                </a:lnTo>
                <a:lnTo>
                  <a:pt x="481379" y="49475"/>
                </a:lnTo>
                <a:lnTo>
                  <a:pt x="428801" y="63842"/>
                </a:lnTo>
                <a:lnTo>
                  <a:pt x="378511" y="79817"/>
                </a:lnTo>
                <a:lnTo>
                  <a:pt x="330661" y="97324"/>
                </a:lnTo>
                <a:lnTo>
                  <a:pt x="285403" y="116292"/>
                </a:lnTo>
                <a:lnTo>
                  <a:pt x="242891" y="136648"/>
                </a:lnTo>
                <a:lnTo>
                  <a:pt x="203276" y="158318"/>
                </a:lnTo>
                <a:lnTo>
                  <a:pt x="166710" y="181230"/>
                </a:lnTo>
                <a:lnTo>
                  <a:pt x="133347" y="205311"/>
                </a:lnTo>
                <a:lnTo>
                  <a:pt x="103338" y="230488"/>
                </a:lnTo>
                <a:lnTo>
                  <a:pt x="53993" y="283839"/>
                </a:lnTo>
                <a:lnTo>
                  <a:pt x="19894" y="340698"/>
                </a:lnTo>
                <a:lnTo>
                  <a:pt x="2261" y="400484"/>
                </a:lnTo>
                <a:lnTo>
                  <a:pt x="0" y="431291"/>
                </a:lnTo>
                <a:lnTo>
                  <a:pt x="2261" y="462099"/>
                </a:lnTo>
                <a:lnTo>
                  <a:pt x="19894" y="521885"/>
                </a:lnTo>
                <a:lnTo>
                  <a:pt x="53993" y="578744"/>
                </a:lnTo>
                <a:lnTo>
                  <a:pt x="103338" y="632095"/>
                </a:lnTo>
                <a:lnTo>
                  <a:pt x="133347" y="657272"/>
                </a:lnTo>
                <a:lnTo>
                  <a:pt x="166710" y="681353"/>
                </a:lnTo>
                <a:lnTo>
                  <a:pt x="203276" y="704265"/>
                </a:lnTo>
                <a:lnTo>
                  <a:pt x="242891" y="725935"/>
                </a:lnTo>
                <a:lnTo>
                  <a:pt x="285403" y="746291"/>
                </a:lnTo>
                <a:lnTo>
                  <a:pt x="330661" y="765259"/>
                </a:lnTo>
                <a:lnTo>
                  <a:pt x="378511" y="782766"/>
                </a:lnTo>
                <a:lnTo>
                  <a:pt x="428801" y="798741"/>
                </a:lnTo>
                <a:lnTo>
                  <a:pt x="481379" y="813108"/>
                </a:lnTo>
                <a:lnTo>
                  <a:pt x="536092" y="825797"/>
                </a:lnTo>
                <a:lnTo>
                  <a:pt x="592788" y="836734"/>
                </a:lnTo>
                <a:lnTo>
                  <a:pt x="651316" y="845845"/>
                </a:lnTo>
                <a:lnTo>
                  <a:pt x="711521" y="853059"/>
                </a:lnTo>
                <a:lnTo>
                  <a:pt x="773252" y="858302"/>
                </a:lnTo>
                <a:lnTo>
                  <a:pt x="836357" y="861501"/>
                </a:lnTo>
                <a:lnTo>
                  <a:pt x="900683" y="862583"/>
                </a:lnTo>
                <a:lnTo>
                  <a:pt x="965010" y="861501"/>
                </a:lnTo>
                <a:lnTo>
                  <a:pt x="1028115" y="858302"/>
                </a:lnTo>
                <a:lnTo>
                  <a:pt x="1089846" y="853059"/>
                </a:lnTo>
                <a:lnTo>
                  <a:pt x="1150051" y="845845"/>
                </a:lnTo>
                <a:lnTo>
                  <a:pt x="1208579" y="836734"/>
                </a:lnTo>
                <a:lnTo>
                  <a:pt x="1265275" y="825797"/>
                </a:lnTo>
                <a:lnTo>
                  <a:pt x="1319988" y="813108"/>
                </a:lnTo>
                <a:lnTo>
                  <a:pt x="1372566" y="798741"/>
                </a:lnTo>
                <a:lnTo>
                  <a:pt x="1422856" y="782766"/>
                </a:lnTo>
                <a:lnTo>
                  <a:pt x="1470706" y="765259"/>
                </a:lnTo>
                <a:lnTo>
                  <a:pt x="1515964" y="746291"/>
                </a:lnTo>
                <a:lnTo>
                  <a:pt x="1558476" y="725935"/>
                </a:lnTo>
                <a:lnTo>
                  <a:pt x="1598091" y="704265"/>
                </a:lnTo>
                <a:lnTo>
                  <a:pt x="1634657" y="681353"/>
                </a:lnTo>
                <a:lnTo>
                  <a:pt x="1668020" y="657272"/>
                </a:lnTo>
                <a:lnTo>
                  <a:pt x="1698029" y="632095"/>
                </a:lnTo>
                <a:lnTo>
                  <a:pt x="1747374" y="578744"/>
                </a:lnTo>
                <a:lnTo>
                  <a:pt x="1781473" y="521885"/>
                </a:lnTo>
                <a:lnTo>
                  <a:pt x="1799106" y="462099"/>
                </a:lnTo>
                <a:lnTo>
                  <a:pt x="1801367" y="431291"/>
                </a:lnTo>
                <a:lnTo>
                  <a:pt x="1799106" y="400484"/>
                </a:lnTo>
                <a:lnTo>
                  <a:pt x="1781473" y="340698"/>
                </a:lnTo>
                <a:lnTo>
                  <a:pt x="1747374" y="283839"/>
                </a:lnTo>
                <a:lnTo>
                  <a:pt x="1698029" y="230488"/>
                </a:lnTo>
                <a:lnTo>
                  <a:pt x="1668020" y="205311"/>
                </a:lnTo>
                <a:lnTo>
                  <a:pt x="1634657" y="181230"/>
                </a:lnTo>
                <a:lnTo>
                  <a:pt x="1598091" y="158318"/>
                </a:lnTo>
                <a:lnTo>
                  <a:pt x="1558476" y="136648"/>
                </a:lnTo>
                <a:lnTo>
                  <a:pt x="1515964" y="116292"/>
                </a:lnTo>
                <a:lnTo>
                  <a:pt x="1470706" y="97324"/>
                </a:lnTo>
                <a:lnTo>
                  <a:pt x="1422856" y="79817"/>
                </a:lnTo>
                <a:lnTo>
                  <a:pt x="1372566" y="63842"/>
                </a:lnTo>
                <a:lnTo>
                  <a:pt x="1319988" y="49475"/>
                </a:lnTo>
                <a:lnTo>
                  <a:pt x="1265275" y="36786"/>
                </a:lnTo>
                <a:lnTo>
                  <a:pt x="1208579" y="25849"/>
                </a:lnTo>
                <a:lnTo>
                  <a:pt x="1150051" y="16738"/>
                </a:lnTo>
                <a:lnTo>
                  <a:pt x="1089846" y="9524"/>
                </a:lnTo>
                <a:lnTo>
                  <a:pt x="1028115" y="4281"/>
                </a:lnTo>
                <a:lnTo>
                  <a:pt x="965010" y="1082"/>
                </a:lnTo>
                <a:lnTo>
                  <a:pt x="900683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511039" y="1341119"/>
            <a:ext cx="3169920" cy="792480"/>
          </a:xfrm>
          <a:custGeom>
            <a:avLst/>
            <a:gdLst/>
            <a:ahLst/>
            <a:cxnLst/>
            <a:rect l="l" t="t" r="r" b="b"/>
            <a:pathLst>
              <a:path w="3169920" h="792480">
                <a:moveTo>
                  <a:pt x="3169919" y="0"/>
                </a:moveTo>
                <a:lnTo>
                  <a:pt x="0" y="0"/>
                </a:lnTo>
                <a:lnTo>
                  <a:pt x="0" y="792479"/>
                </a:lnTo>
                <a:lnTo>
                  <a:pt x="3169919" y="792479"/>
                </a:lnTo>
                <a:lnTo>
                  <a:pt x="3169919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11039" y="1341119"/>
            <a:ext cx="3169920" cy="792480"/>
          </a:xfrm>
          <a:custGeom>
            <a:avLst/>
            <a:gdLst/>
            <a:ahLst/>
            <a:cxnLst/>
            <a:rect l="l" t="t" r="r" b="b"/>
            <a:pathLst>
              <a:path w="3169920" h="792480">
                <a:moveTo>
                  <a:pt x="0" y="792479"/>
                </a:moveTo>
                <a:lnTo>
                  <a:pt x="3169919" y="792479"/>
                </a:lnTo>
                <a:lnTo>
                  <a:pt x="3169919" y="0"/>
                </a:lnTo>
                <a:lnTo>
                  <a:pt x="0" y="0"/>
                </a:lnTo>
                <a:lnTo>
                  <a:pt x="0" y="79247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45148" y="1675892"/>
            <a:ext cx="720090" cy="3058160"/>
          </a:xfrm>
          <a:custGeom>
            <a:avLst/>
            <a:gdLst/>
            <a:ahLst/>
            <a:cxnLst/>
            <a:rect l="l" t="t" r="r" b="b"/>
            <a:pathLst>
              <a:path w="720090" h="3058160">
                <a:moveTo>
                  <a:pt x="643126" y="2980944"/>
                </a:moveTo>
                <a:lnTo>
                  <a:pt x="680210" y="3057652"/>
                </a:lnTo>
                <a:lnTo>
                  <a:pt x="712959" y="2994279"/>
                </a:lnTo>
                <a:lnTo>
                  <a:pt x="687449" y="2994279"/>
                </a:lnTo>
                <a:lnTo>
                  <a:pt x="674749" y="2994025"/>
                </a:lnTo>
                <a:lnTo>
                  <a:pt x="674891" y="2981367"/>
                </a:lnTo>
                <a:lnTo>
                  <a:pt x="643126" y="2980944"/>
                </a:lnTo>
                <a:close/>
              </a:path>
              <a:path w="720090" h="3058160">
                <a:moveTo>
                  <a:pt x="674891" y="2981367"/>
                </a:moveTo>
                <a:lnTo>
                  <a:pt x="674749" y="2994025"/>
                </a:lnTo>
                <a:lnTo>
                  <a:pt x="687449" y="2994279"/>
                </a:lnTo>
                <a:lnTo>
                  <a:pt x="687592" y="2981536"/>
                </a:lnTo>
                <a:lnTo>
                  <a:pt x="674891" y="2981367"/>
                </a:lnTo>
                <a:close/>
              </a:path>
              <a:path w="720090" h="3058160">
                <a:moveTo>
                  <a:pt x="687592" y="2981536"/>
                </a:moveTo>
                <a:lnTo>
                  <a:pt x="687449" y="2994279"/>
                </a:lnTo>
                <a:lnTo>
                  <a:pt x="712959" y="2994279"/>
                </a:lnTo>
                <a:lnTo>
                  <a:pt x="719326" y="2981960"/>
                </a:lnTo>
                <a:lnTo>
                  <a:pt x="687592" y="2981536"/>
                </a:lnTo>
                <a:close/>
              </a:path>
              <a:path w="720090" h="3058160">
                <a:moveTo>
                  <a:pt x="675384" y="2943352"/>
                </a:moveTo>
                <a:lnTo>
                  <a:pt x="675128" y="2960370"/>
                </a:lnTo>
                <a:lnTo>
                  <a:pt x="674891" y="2981367"/>
                </a:lnTo>
                <a:lnTo>
                  <a:pt x="687592" y="2981536"/>
                </a:lnTo>
                <a:lnTo>
                  <a:pt x="687831" y="2960243"/>
                </a:lnTo>
                <a:lnTo>
                  <a:pt x="688084" y="2943479"/>
                </a:lnTo>
                <a:lnTo>
                  <a:pt x="675384" y="2943352"/>
                </a:lnTo>
                <a:close/>
              </a:path>
              <a:path w="720090" h="3058160">
                <a:moveTo>
                  <a:pt x="676400" y="2854452"/>
                </a:moveTo>
                <a:lnTo>
                  <a:pt x="676144" y="2867279"/>
                </a:lnTo>
                <a:lnTo>
                  <a:pt x="675765" y="2899918"/>
                </a:lnTo>
                <a:lnTo>
                  <a:pt x="675765" y="2905125"/>
                </a:lnTo>
                <a:lnTo>
                  <a:pt x="688465" y="2905379"/>
                </a:lnTo>
                <a:lnTo>
                  <a:pt x="688466" y="2899918"/>
                </a:lnTo>
                <a:lnTo>
                  <a:pt x="688848" y="2867152"/>
                </a:lnTo>
                <a:lnTo>
                  <a:pt x="689100" y="2854579"/>
                </a:lnTo>
                <a:lnTo>
                  <a:pt x="676400" y="2854452"/>
                </a:lnTo>
                <a:close/>
              </a:path>
              <a:path w="720090" h="3058160">
                <a:moveTo>
                  <a:pt x="677289" y="2765552"/>
                </a:moveTo>
                <a:lnTo>
                  <a:pt x="676908" y="2797048"/>
                </a:lnTo>
                <a:lnTo>
                  <a:pt x="676781" y="2816352"/>
                </a:lnTo>
                <a:lnTo>
                  <a:pt x="689481" y="2816479"/>
                </a:lnTo>
                <a:lnTo>
                  <a:pt x="689609" y="2797048"/>
                </a:lnTo>
                <a:lnTo>
                  <a:pt x="689989" y="2765679"/>
                </a:lnTo>
                <a:lnTo>
                  <a:pt x="677289" y="2765552"/>
                </a:lnTo>
                <a:close/>
              </a:path>
              <a:path w="720090" h="3058160">
                <a:moveTo>
                  <a:pt x="678051" y="2676652"/>
                </a:moveTo>
                <a:lnTo>
                  <a:pt x="678051" y="2681605"/>
                </a:lnTo>
                <a:lnTo>
                  <a:pt x="677670" y="2721356"/>
                </a:lnTo>
                <a:lnTo>
                  <a:pt x="677670" y="2727452"/>
                </a:lnTo>
                <a:lnTo>
                  <a:pt x="690370" y="2727579"/>
                </a:lnTo>
                <a:lnTo>
                  <a:pt x="690371" y="2721356"/>
                </a:lnTo>
                <a:lnTo>
                  <a:pt x="690751" y="2681605"/>
                </a:lnTo>
                <a:lnTo>
                  <a:pt x="690751" y="2676779"/>
                </a:lnTo>
                <a:lnTo>
                  <a:pt x="678051" y="2676652"/>
                </a:lnTo>
                <a:close/>
              </a:path>
              <a:path w="720090" h="3058160">
                <a:moveTo>
                  <a:pt x="678813" y="2587752"/>
                </a:moveTo>
                <a:lnTo>
                  <a:pt x="678811" y="2598928"/>
                </a:lnTo>
                <a:lnTo>
                  <a:pt x="678432" y="2638552"/>
                </a:lnTo>
                <a:lnTo>
                  <a:pt x="691132" y="2638679"/>
                </a:lnTo>
                <a:lnTo>
                  <a:pt x="691513" y="2598928"/>
                </a:lnTo>
                <a:lnTo>
                  <a:pt x="691513" y="2587879"/>
                </a:lnTo>
                <a:lnTo>
                  <a:pt x="678813" y="2587752"/>
                </a:lnTo>
                <a:close/>
              </a:path>
              <a:path w="720090" h="3058160">
                <a:moveTo>
                  <a:pt x="679448" y="2498852"/>
                </a:moveTo>
                <a:lnTo>
                  <a:pt x="679320" y="2512441"/>
                </a:lnTo>
                <a:lnTo>
                  <a:pt x="679067" y="2549652"/>
                </a:lnTo>
                <a:lnTo>
                  <a:pt x="691767" y="2549779"/>
                </a:lnTo>
                <a:lnTo>
                  <a:pt x="692021" y="2512441"/>
                </a:lnTo>
                <a:lnTo>
                  <a:pt x="692148" y="2498979"/>
                </a:lnTo>
                <a:lnTo>
                  <a:pt x="679448" y="2498852"/>
                </a:lnTo>
                <a:close/>
              </a:path>
              <a:path w="720090" h="3058160">
                <a:moveTo>
                  <a:pt x="692656" y="2409952"/>
                </a:moveTo>
                <a:lnTo>
                  <a:pt x="679956" y="2409952"/>
                </a:lnTo>
                <a:lnTo>
                  <a:pt x="679955" y="2422906"/>
                </a:lnTo>
                <a:lnTo>
                  <a:pt x="679702" y="2460752"/>
                </a:lnTo>
                <a:lnTo>
                  <a:pt x="692402" y="2460879"/>
                </a:lnTo>
                <a:lnTo>
                  <a:pt x="692656" y="2422906"/>
                </a:lnTo>
                <a:lnTo>
                  <a:pt x="692656" y="2409952"/>
                </a:lnTo>
                <a:close/>
              </a:path>
              <a:path w="720090" h="3058160">
                <a:moveTo>
                  <a:pt x="693164" y="2321052"/>
                </a:moveTo>
                <a:lnTo>
                  <a:pt x="680464" y="2321052"/>
                </a:lnTo>
                <a:lnTo>
                  <a:pt x="680337" y="2330958"/>
                </a:lnTo>
                <a:lnTo>
                  <a:pt x="680210" y="2371852"/>
                </a:lnTo>
                <a:lnTo>
                  <a:pt x="692910" y="2371852"/>
                </a:lnTo>
                <a:lnTo>
                  <a:pt x="693037" y="2330958"/>
                </a:lnTo>
                <a:lnTo>
                  <a:pt x="693164" y="2321052"/>
                </a:lnTo>
                <a:close/>
              </a:path>
              <a:path w="720090" h="3058160">
                <a:moveTo>
                  <a:pt x="693418" y="2232152"/>
                </a:moveTo>
                <a:lnTo>
                  <a:pt x="680718" y="2232152"/>
                </a:lnTo>
                <a:lnTo>
                  <a:pt x="680591" y="2282952"/>
                </a:lnTo>
                <a:lnTo>
                  <a:pt x="693291" y="2282952"/>
                </a:lnTo>
                <a:lnTo>
                  <a:pt x="693418" y="2232152"/>
                </a:lnTo>
                <a:close/>
              </a:path>
              <a:path w="720090" h="3058160">
                <a:moveTo>
                  <a:pt x="693672" y="2143252"/>
                </a:moveTo>
                <a:lnTo>
                  <a:pt x="680972" y="2143252"/>
                </a:lnTo>
                <a:lnTo>
                  <a:pt x="680845" y="2194052"/>
                </a:lnTo>
                <a:lnTo>
                  <a:pt x="693545" y="2194052"/>
                </a:lnTo>
                <a:lnTo>
                  <a:pt x="693672" y="2143252"/>
                </a:lnTo>
                <a:close/>
              </a:path>
              <a:path w="720090" h="3058160">
                <a:moveTo>
                  <a:pt x="693672" y="2054352"/>
                </a:moveTo>
                <a:lnTo>
                  <a:pt x="680972" y="2054352"/>
                </a:lnTo>
                <a:lnTo>
                  <a:pt x="680972" y="2105152"/>
                </a:lnTo>
                <a:lnTo>
                  <a:pt x="693672" y="2105152"/>
                </a:lnTo>
                <a:lnTo>
                  <a:pt x="693672" y="2054352"/>
                </a:lnTo>
                <a:close/>
              </a:path>
              <a:path w="720090" h="3058160">
                <a:moveTo>
                  <a:pt x="693545" y="1965452"/>
                </a:moveTo>
                <a:lnTo>
                  <a:pt x="680845" y="1965452"/>
                </a:lnTo>
                <a:lnTo>
                  <a:pt x="680972" y="2016252"/>
                </a:lnTo>
                <a:lnTo>
                  <a:pt x="693672" y="2016252"/>
                </a:lnTo>
                <a:lnTo>
                  <a:pt x="693545" y="1965452"/>
                </a:lnTo>
                <a:close/>
              </a:path>
              <a:path w="720090" h="3058160">
                <a:moveTo>
                  <a:pt x="693291" y="1876552"/>
                </a:moveTo>
                <a:lnTo>
                  <a:pt x="680591" y="1876552"/>
                </a:lnTo>
                <a:lnTo>
                  <a:pt x="680845" y="1927352"/>
                </a:lnTo>
                <a:lnTo>
                  <a:pt x="693545" y="1927352"/>
                </a:lnTo>
                <a:lnTo>
                  <a:pt x="693291" y="1876552"/>
                </a:lnTo>
                <a:close/>
              </a:path>
              <a:path w="720090" h="3058160">
                <a:moveTo>
                  <a:pt x="692910" y="1787652"/>
                </a:moveTo>
                <a:lnTo>
                  <a:pt x="680210" y="1787779"/>
                </a:lnTo>
                <a:lnTo>
                  <a:pt x="680337" y="1819656"/>
                </a:lnTo>
                <a:lnTo>
                  <a:pt x="680464" y="1838452"/>
                </a:lnTo>
                <a:lnTo>
                  <a:pt x="693164" y="1838452"/>
                </a:lnTo>
                <a:lnTo>
                  <a:pt x="693037" y="1819656"/>
                </a:lnTo>
                <a:lnTo>
                  <a:pt x="692910" y="1787652"/>
                </a:lnTo>
                <a:close/>
              </a:path>
              <a:path w="720090" h="3058160">
                <a:moveTo>
                  <a:pt x="680337" y="1698752"/>
                </a:moveTo>
                <a:lnTo>
                  <a:pt x="679957" y="1730375"/>
                </a:lnTo>
                <a:lnTo>
                  <a:pt x="680083" y="1749552"/>
                </a:lnTo>
                <a:lnTo>
                  <a:pt x="692783" y="1749552"/>
                </a:lnTo>
                <a:lnTo>
                  <a:pt x="692656" y="1730375"/>
                </a:lnTo>
                <a:lnTo>
                  <a:pt x="693037" y="1698879"/>
                </a:lnTo>
                <a:lnTo>
                  <a:pt x="680337" y="1698752"/>
                </a:lnTo>
                <a:close/>
              </a:path>
              <a:path w="720090" h="3058160">
                <a:moveTo>
                  <a:pt x="681861" y="1609725"/>
                </a:moveTo>
                <a:lnTo>
                  <a:pt x="681222" y="1635887"/>
                </a:lnTo>
                <a:lnTo>
                  <a:pt x="680845" y="1660652"/>
                </a:lnTo>
                <a:lnTo>
                  <a:pt x="693545" y="1660779"/>
                </a:lnTo>
                <a:lnTo>
                  <a:pt x="693932" y="1635633"/>
                </a:lnTo>
                <a:lnTo>
                  <a:pt x="694561" y="1610106"/>
                </a:lnTo>
                <a:lnTo>
                  <a:pt x="681861" y="1609725"/>
                </a:lnTo>
                <a:close/>
              </a:path>
              <a:path w="720090" h="3058160">
                <a:moveTo>
                  <a:pt x="684274" y="1520825"/>
                </a:moveTo>
                <a:lnTo>
                  <a:pt x="683882" y="1535938"/>
                </a:lnTo>
                <a:lnTo>
                  <a:pt x="682877" y="1571625"/>
                </a:lnTo>
                <a:lnTo>
                  <a:pt x="695450" y="1572006"/>
                </a:lnTo>
                <a:lnTo>
                  <a:pt x="696479" y="1535557"/>
                </a:lnTo>
                <a:lnTo>
                  <a:pt x="696974" y="1521206"/>
                </a:lnTo>
                <a:lnTo>
                  <a:pt x="684274" y="1520825"/>
                </a:lnTo>
                <a:close/>
              </a:path>
              <a:path w="720090" h="3058160">
                <a:moveTo>
                  <a:pt x="687449" y="1431925"/>
                </a:moveTo>
                <a:lnTo>
                  <a:pt x="685544" y="1482725"/>
                </a:lnTo>
                <a:lnTo>
                  <a:pt x="698244" y="1483233"/>
                </a:lnTo>
                <a:lnTo>
                  <a:pt x="700149" y="1432433"/>
                </a:lnTo>
                <a:lnTo>
                  <a:pt x="687449" y="1431925"/>
                </a:lnTo>
                <a:close/>
              </a:path>
              <a:path w="720090" h="3058160">
                <a:moveTo>
                  <a:pt x="690878" y="1343152"/>
                </a:moveTo>
                <a:lnTo>
                  <a:pt x="688846" y="1393825"/>
                </a:lnTo>
                <a:lnTo>
                  <a:pt x="701546" y="1394333"/>
                </a:lnTo>
                <a:lnTo>
                  <a:pt x="703578" y="1343660"/>
                </a:lnTo>
                <a:lnTo>
                  <a:pt x="690878" y="1343152"/>
                </a:lnTo>
                <a:close/>
              </a:path>
              <a:path w="720090" h="3058160">
                <a:moveTo>
                  <a:pt x="694434" y="1254252"/>
                </a:moveTo>
                <a:lnTo>
                  <a:pt x="693779" y="1270000"/>
                </a:lnTo>
                <a:lnTo>
                  <a:pt x="692402" y="1305052"/>
                </a:lnTo>
                <a:lnTo>
                  <a:pt x="705102" y="1305560"/>
                </a:lnTo>
                <a:lnTo>
                  <a:pt x="706520" y="1269492"/>
                </a:lnTo>
                <a:lnTo>
                  <a:pt x="707134" y="1254760"/>
                </a:lnTo>
                <a:lnTo>
                  <a:pt x="694434" y="1254252"/>
                </a:lnTo>
                <a:close/>
              </a:path>
              <a:path w="720090" h="3058160">
                <a:moveTo>
                  <a:pt x="697863" y="1165479"/>
                </a:moveTo>
                <a:lnTo>
                  <a:pt x="695831" y="1216152"/>
                </a:lnTo>
                <a:lnTo>
                  <a:pt x="708531" y="1216660"/>
                </a:lnTo>
                <a:lnTo>
                  <a:pt x="710436" y="1165987"/>
                </a:lnTo>
                <a:lnTo>
                  <a:pt x="697863" y="1165479"/>
                </a:lnTo>
                <a:close/>
              </a:path>
              <a:path w="720090" h="3058160">
                <a:moveTo>
                  <a:pt x="701038" y="1076579"/>
                </a:moveTo>
                <a:lnTo>
                  <a:pt x="699133" y="1127379"/>
                </a:lnTo>
                <a:lnTo>
                  <a:pt x="711833" y="1127887"/>
                </a:lnTo>
                <a:lnTo>
                  <a:pt x="713611" y="1077087"/>
                </a:lnTo>
                <a:lnTo>
                  <a:pt x="701038" y="1076579"/>
                </a:lnTo>
                <a:close/>
              </a:path>
              <a:path w="720090" h="3058160">
                <a:moveTo>
                  <a:pt x="703705" y="987806"/>
                </a:moveTo>
                <a:lnTo>
                  <a:pt x="702181" y="1038606"/>
                </a:lnTo>
                <a:lnTo>
                  <a:pt x="714881" y="1038987"/>
                </a:lnTo>
                <a:lnTo>
                  <a:pt x="716405" y="988187"/>
                </a:lnTo>
                <a:lnTo>
                  <a:pt x="703705" y="987806"/>
                </a:lnTo>
                <a:close/>
              </a:path>
              <a:path w="720090" h="3058160">
                <a:moveTo>
                  <a:pt x="705737" y="899033"/>
                </a:moveTo>
                <a:lnTo>
                  <a:pt x="704964" y="941070"/>
                </a:lnTo>
                <a:lnTo>
                  <a:pt x="704721" y="949706"/>
                </a:lnTo>
                <a:lnTo>
                  <a:pt x="717421" y="950087"/>
                </a:lnTo>
                <a:lnTo>
                  <a:pt x="717681" y="940688"/>
                </a:lnTo>
                <a:lnTo>
                  <a:pt x="718437" y="899287"/>
                </a:lnTo>
                <a:lnTo>
                  <a:pt x="705737" y="899033"/>
                </a:lnTo>
                <a:close/>
              </a:path>
              <a:path w="720090" h="3058160">
                <a:moveTo>
                  <a:pt x="706880" y="810133"/>
                </a:moveTo>
                <a:lnTo>
                  <a:pt x="706624" y="834009"/>
                </a:lnTo>
                <a:lnTo>
                  <a:pt x="706372" y="860933"/>
                </a:lnTo>
                <a:lnTo>
                  <a:pt x="719072" y="861060"/>
                </a:lnTo>
                <a:lnTo>
                  <a:pt x="719327" y="833882"/>
                </a:lnTo>
                <a:lnTo>
                  <a:pt x="719580" y="810260"/>
                </a:lnTo>
                <a:lnTo>
                  <a:pt x="706880" y="810133"/>
                </a:lnTo>
                <a:close/>
              </a:path>
              <a:path w="720090" h="3058160">
                <a:moveTo>
                  <a:pt x="719326" y="721233"/>
                </a:moveTo>
                <a:lnTo>
                  <a:pt x="706626" y="721360"/>
                </a:lnTo>
                <a:lnTo>
                  <a:pt x="706753" y="730377"/>
                </a:lnTo>
                <a:lnTo>
                  <a:pt x="706880" y="772160"/>
                </a:lnTo>
                <a:lnTo>
                  <a:pt x="719580" y="772160"/>
                </a:lnTo>
                <a:lnTo>
                  <a:pt x="719453" y="730250"/>
                </a:lnTo>
                <a:lnTo>
                  <a:pt x="719326" y="721233"/>
                </a:lnTo>
                <a:close/>
              </a:path>
              <a:path w="720090" h="3058160">
                <a:moveTo>
                  <a:pt x="717548" y="632333"/>
                </a:moveTo>
                <a:lnTo>
                  <a:pt x="704975" y="632587"/>
                </a:lnTo>
                <a:lnTo>
                  <a:pt x="706114" y="680085"/>
                </a:lnTo>
                <a:lnTo>
                  <a:pt x="706118" y="683260"/>
                </a:lnTo>
                <a:lnTo>
                  <a:pt x="718818" y="683133"/>
                </a:lnTo>
                <a:lnTo>
                  <a:pt x="718818" y="680085"/>
                </a:lnTo>
                <a:lnTo>
                  <a:pt x="717548" y="632333"/>
                </a:lnTo>
                <a:close/>
              </a:path>
              <a:path w="720090" h="3058160">
                <a:moveTo>
                  <a:pt x="713484" y="543306"/>
                </a:moveTo>
                <a:lnTo>
                  <a:pt x="700784" y="543941"/>
                </a:lnTo>
                <a:lnTo>
                  <a:pt x="702943" y="583819"/>
                </a:lnTo>
                <a:lnTo>
                  <a:pt x="703451" y="594613"/>
                </a:lnTo>
                <a:lnTo>
                  <a:pt x="716151" y="594106"/>
                </a:lnTo>
                <a:lnTo>
                  <a:pt x="715643" y="583311"/>
                </a:lnTo>
                <a:lnTo>
                  <a:pt x="713484" y="543306"/>
                </a:lnTo>
                <a:close/>
              </a:path>
              <a:path w="720090" h="3058160">
                <a:moveTo>
                  <a:pt x="706245" y="454406"/>
                </a:moveTo>
                <a:lnTo>
                  <a:pt x="693545" y="455675"/>
                </a:lnTo>
                <a:lnTo>
                  <a:pt x="697228" y="493649"/>
                </a:lnTo>
                <a:lnTo>
                  <a:pt x="698117" y="506095"/>
                </a:lnTo>
                <a:lnTo>
                  <a:pt x="710817" y="505206"/>
                </a:lnTo>
                <a:lnTo>
                  <a:pt x="709801" y="492633"/>
                </a:lnTo>
                <a:lnTo>
                  <a:pt x="706245" y="454406"/>
                </a:lnTo>
                <a:close/>
              </a:path>
              <a:path w="720090" h="3058160">
                <a:moveTo>
                  <a:pt x="694434" y="365887"/>
                </a:moveTo>
                <a:lnTo>
                  <a:pt x="681861" y="368046"/>
                </a:lnTo>
                <a:lnTo>
                  <a:pt x="682623" y="372618"/>
                </a:lnTo>
                <a:lnTo>
                  <a:pt x="688338" y="410845"/>
                </a:lnTo>
                <a:lnTo>
                  <a:pt x="689227" y="417957"/>
                </a:lnTo>
                <a:lnTo>
                  <a:pt x="701800" y="416433"/>
                </a:lnTo>
                <a:lnTo>
                  <a:pt x="700911" y="409321"/>
                </a:lnTo>
                <a:lnTo>
                  <a:pt x="695196" y="370713"/>
                </a:lnTo>
                <a:lnTo>
                  <a:pt x="694434" y="365887"/>
                </a:lnTo>
                <a:close/>
              </a:path>
              <a:path w="720090" h="3058160">
                <a:moveTo>
                  <a:pt x="675003" y="278384"/>
                </a:moveTo>
                <a:lnTo>
                  <a:pt x="662811" y="281940"/>
                </a:lnTo>
                <a:lnTo>
                  <a:pt x="664462" y="287528"/>
                </a:lnTo>
                <a:lnTo>
                  <a:pt x="668526" y="303275"/>
                </a:lnTo>
                <a:lnTo>
                  <a:pt x="672463" y="319659"/>
                </a:lnTo>
                <a:lnTo>
                  <a:pt x="674749" y="330835"/>
                </a:lnTo>
                <a:lnTo>
                  <a:pt x="687195" y="328168"/>
                </a:lnTo>
                <a:lnTo>
                  <a:pt x="684909" y="316992"/>
                </a:lnTo>
                <a:lnTo>
                  <a:pt x="680972" y="300355"/>
                </a:lnTo>
                <a:lnTo>
                  <a:pt x="676654" y="284225"/>
                </a:lnTo>
                <a:lnTo>
                  <a:pt x="675003" y="278384"/>
                </a:lnTo>
                <a:close/>
              </a:path>
              <a:path w="720090" h="3058160">
                <a:moveTo>
                  <a:pt x="641475" y="194818"/>
                </a:moveTo>
                <a:lnTo>
                  <a:pt x="630299" y="200913"/>
                </a:lnTo>
                <a:lnTo>
                  <a:pt x="633728" y="207137"/>
                </a:lnTo>
                <a:lnTo>
                  <a:pt x="639570" y="218821"/>
                </a:lnTo>
                <a:lnTo>
                  <a:pt x="645158" y="231267"/>
                </a:lnTo>
                <a:lnTo>
                  <a:pt x="650365" y="244348"/>
                </a:lnTo>
                <a:lnTo>
                  <a:pt x="651000" y="246125"/>
                </a:lnTo>
                <a:lnTo>
                  <a:pt x="663065" y="241935"/>
                </a:lnTo>
                <a:lnTo>
                  <a:pt x="656969" y="226568"/>
                </a:lnTo>
                <a:lnTo>
                  <a:pt x="651254" y="213613"/>
                </a:lnTo>
                <a:lnTo>
                  <a:pt x="645031" y="201422"/>
                </a:lnTo>
                <a:lnTo>
                  <a:pt x="641475" y="194818"/>
                </a:lnTo>
                <a:close/>
              </a:path>
              <a:path w="720090" h="3058160">
                <a:moveTo>
                  <a:pt x="584706" y="124079"/>
                </a:moveTo>
                <a:lnTo>
                  <a:pt x="576324" y="133604"/>
                </a:lnTo>
                <a:lnTo>
                  <a:pt x="583055" y="139446"/>
                </a:lnTo>
                <a:lnTo>
                  <a:pt x="598930" y="156083"/>
                </a:lnTo>
                <a:lnTo>
                  <a:pt x="609979" y="170053"/>
                </a:lnTo>
                <a:lnTo>
                  <a:pt x="619885" y="162179"/>
                </a:lnTo>
                <a:lnTo>
                  <a:pt x="608963" y="148209"/>
                </a:lnTo>
                <a:lnTo>
                  <a:pt x="592199" y="130556"/>
                </a:lnTo>
                <a:lnTo>
                  <a:pt x="584706" y="124079"/>
                </a:lnTo>
                <a:close/>
              </a:path>
              <a:path w="720090" h="3058160">
                <a:moveTo>
                  <a:pt x="508125" y="75692"/>
                </a:moveTo>
                <a:lnTo>
                  <a:pt x="503299" y="87503"/>
                </a:lnTo>
                <a:lnTo>
                  <a:pt x="508760" y="89662"/>
                </a:lnTo>
                <a:lnTo>
                  <a:pt x="528699" y="99822"/>
                </a:lnTo>
                <a:lnTo>
                  <a:pt x="547241" y="110998"/>
                </a:lnTo>
                <a:lnTo>
                  <a:pt x="553718" y="100075"/>
                </a:lnTo>
                <a:lnTo>
                  <a:pt x="535303" y="88900"/>
                </a:lnTo>
                <a:lnTo>
                  <a:pt x="514475" y="78359"/>
                </a:lnTo>
                <a:lnTo>
                  <a:pt x="508125" y="75692"/>
                </a:lnTo>
                <a:close/>
              </a:path>
              <a:path w="720090" h="3058160">
                <a:moveTo>
                  <a:pt x="421892" y="49911"/>
                </a:moveTo>
                <a:lnTo>
                  <a:pt x="419733" y="62484"/>
                </a:lnTo>
                <a:lnTo>
                  <a:pt x="422527" y="62865"/>
                </a:lnTo>
                <a:lnTo>
                  <a:pt x="444879" y="67818"/>
                </a:lnTo>
                <a:lnTo>
                  <a:pt x="466723" y="73913"/>
                </a:lnTo>
                <a:lnTo>
                  <a:pt x="467993" y="74295"/>
                </a:lnTo>
                <a:lnTo>
                  <a:pt x="472184" y="62230"/>
                </a:lnTo>
                <a:lnTo>
                  <a:pt x="470914" y="61849"/>
                </a:lnTo>
                <a:lnTo>
                  <a:pt x="448181" y="55625"/>
                </a:lnTo>
                <a:lnTo>
                  <a:pt x="425194" y="50546"/>
                </a:lnTo>
                <a:lnTo>
                  <a:pt x="421892" y="49911"/>
                </a:lnTo>
                <a:close/>
              </a:path>
              <a:path w="720090" h="3058160">
                <a:moveTo>
                  <a:pt x="332865" y="39878"/>
                </a:moveTo>
                <a:lnTo>
                  <a:pt x="332103" y="52450"/>
                </a:lnTo>
                <a:lnTo>
                  <a:pt x="353439" y="53848"/>
                </a:lnTo>
                <a:lnTo>
                  <a:pt x="376680" y="56007"/>
                </a:lnTo>
                <a:lnTo>
                  <a:pt x="382268" y="56642"/>
                </a:lnTo>
                <a:lnTo>
                  <a:pt x="383919" y="44069"/>
                </a:lnTo>
                <a:lnTo>
                  <a:pt x="378331" y="43307"/>
                </a:lnTo>
                <a:lnTo>
                  <a:pt x="354582" y="41148"/>
                </a:lnTo>
                <a:lnTo>
                  <a:pt x="332865" y="39878"/>
                </a:lnTo>
                <a:close/>
              </a:path>
              <a:path w="720090" h="3058160">
                <a:moveTo>
                  <a:pt x="260602" y="38481"/>
                </a:moveTo>
                <a:lnTo>
                  <a:pt x="243457" y="38735"/>
                </a:lnTo>
                <a:lnTo>
                  <a:pt x="243711" y="51435"/>
                </a:lnTo>
                <a:lnTo>
                  <a:pt x="260475" y="51181"/>
                </a:lnTo>
                <a:lnTo>
                  <a:pt x="294386" y="51181"/>
                </a:lnTo>
                <a:lnTo>
                  <a:pt x="294511" y="38735"/>
                </a:lnTo>
                <a:lnTo>
                  <a:pt x="260602" y="38481"/>
                </a:lnTo>
                <a:close/>
              </a:path>
              <a:path w="720090" h="3058160">
                <a:moveTo>
                  <a:pt x="294386" y="51181"/>
                </a:moveTo>
                <a:lnTo>
                  <a:pt x="260475" y="51181"/>
                </a:lnTo>
                <a:lnTo>
                  <a:pt x="294384" y="51435"/>
                </a:lnTo>
                <a:lnTo>
                  <a:pt x="294386" y="51181"/>
                </a:lnTo>
                <a:close/>
              </a:path>
              <a:path w="720090" h="3058160">
                <a:moveTo>
                  <a:pt x="205357" y="39624"/>
                </a:moveTo>
                <a:lnTo>
                  <a:pt x="154557" y="40894"/>
                </a:lnTo>
                <a:lnTo>
                  <a:pt x="154938" y="53594"/>
                </a:lnTo>
                <a:lnTo>
                  <a:pt x="205738" y="52324"/>
                </a:lnTo>
                <a:lnTo>
                  <a:pt x="205357" y="39624"/>
                </a:lnTo>
                <a:close/>
              </a:path>
              <a:path w="720090" h="3058160">
                <a:moveTo>
                  <a:pt x="44829" y="0"/>
                </a:moveTo>
                <a:lnTo>
                  <a:pt x="5806" y="15984"/>
                </a:lnTo>
                <a:lnTo>
                  <a:pt x="0" y="45065"/>
                </a:lnTo>
                <a:lnTo>
                  <a:pt x="5633" y="58515"/>
                </a:lnTo>
                <a:lnTo>
                  <a:pt x="15910" y="68869"/>
                </a:lnTo>
                <a:lnTo>
                  <a:pt x="29843" y="74675"/>
                </a:lnTo>
                <a:lnTo>
                  <a:pt x="45009" y="74674"/>
                </a:lnTo>
                <a:lnTo>
                  <a:pt x="58497" y="69040"/>
                </a:lnTo>
                <a:lnTo>
                  <a:pt x="68865" y="58763"/>
                </a:lnTo>
                <a:lnTo>
                  <a:pt x="72315" y="50487"/>
                </a:lnTo>
                <a:lnTo>
                  <a:pt x="65022" y="49149"/>
                </a:lnTo>
                <a:lnTo>
                  <a:pt x="67308" y="36575"/>
                </a:lnTo>
                <a:lnTo>
                  <a:pt x="74672" y="36575"/>
                </a:lnTo>
                <a:lnTo>
                  <a:pt x="74672" y="29664"/>
                </a:lnTo>
                <a:lnTo>
                  <a:pt x="69038" y="16176"/>
                </a:lnTo>
                <a:lnTo>
                  <a:pt x="58761" y="5808"/>
                </a:lnTo>
                <a:lnTo>
                  <a:pt x="44829" y="0"/>
                </a:lnTo>
                <a:close/>
              </a:path>
              <a:path w="720090" h="3058160">
                <a:moveTo>
                  <a:pt x="74673" y="38003"/>
                </a:moveTo>
                <a:lnTo>
                  <a:pt x="74576" y="45065"/>
                </a:lnTo>
                <a:lnTo>
                  <a:pt x="72315" y="50487"/>
                </a:lnTo>
                <a:lnTo>
                  <a:pt x="78865" y="51688"/>
                </a:lnTo>
                <a:lnTo>
                  <a:pt x="95756" y="52959"/>
                </a:lnTo>
                <a:lnTo>
                  <a:pt x="113536" y="53594"/>
                </a:lnTo>
                <a:lnTo>
                  <a:pt x="116584" y="53594"/>
                </a:lnTo>
                <a:lnTo>
                  <a:pt x="116711" y="40894"/>
                </a:lnTo>
                <a:lnTo>
                  <a:pt x="113663" y="40894"/>
                </a:lnTo>
                <a:lnTo>
                  <a:pt x="96264" y="40259"/>
                </a:lnTo>
                <a:lnTo>
                  <a:pt x="79754" y="38988"/>
                </a:lnTo>
                <a:lnTo>
                  <a:pt x="74673" y="38003"/>
                </a:lnTo>
                <a:close/>
              </a:path>
              <a:path w="720090" h="3058160">
                <a:moveTo>
                  <a:pt x="67308" y="36575"/>
                </a:moveTo>
                <a:lnTo>
                  <a:pt x="65022" y="49149"/>
                </a:lnTo>
                <a:lnTo>
                  <a:pt x="72315" y="50487"/>
                </a:lnTo>
                <a:lnTo>
                  <a:pt x="74576" y="45065"/>
                </a:lnTo>
                <a:lnTo>
                  <a:pt x="74673" y="38003"/>
                </a:lnTo>
                <a:lnTo>
                  <a:pt x="67308" y="36575"/>
                </a:lnTo>
                <a:close/>
              </a:path>
              <a:path w="720090" h="3058160">
                <a:moveTo>
                  <a:pt x="74672" y="36575"/>
                </a:moveTo>
                <a:lnTo>
                  <a:pt x="67308" y="36575"/>
                </a:lnTo>
                <a:lnTo>
                  <a:pt x="74673" y="38003"/>
                </a:lnTo>
                <a:lnTo>
                  <a:pt x="74672" y="36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48145" y="2997708"/>
            <a:ext cx="1801495" cy="862965"/>
          </a:xfrm>
          <a:custGeom>
            <a:avLst/>
            <a:gdLst/>
            <a:ahLst/>
            <a:cxnLst/>
            <a:rect l="l" t="t" r="r" b="b"/>
            <a:pathLst>
              <a:path w="1801495" h="862964">
                <a:moveTo>
                  <a:pt x="0" y="431291"/>
                </a:moveTo>
                <a:lnTo>
                  <a:pt x="8943" y="370262"/>
                </a:lnTo>
                <a:lnTo>
                  <a:pt x="34962" y="311866"/>
                </a:lnTo>
                <a:lnTo>
                  <a:pt x="76836" y="256688"/>
                </a:lnTo>
                <a:lnTo>
                  <a:pt x="133347" y="205311"/>
                </a:lnTo>
                <a:lnTo>
                  <a:pt x="166710" y="181230"/>
                </a:lnTo>
                <a:lnTo>
                  <a:pt x="203276" y="158318"/>
                </a:lnTo>
                <a:lnTo>
                  <a:pt x="242891" y="136648"/>
                </a:lnTo>
                <a:lnTo>
                  <a:pt x="285403" y="116292"/>
                </a:lnTo>
                <a:lnTo>
                  <a:pt x="330661" y="97324"/>
                </a:lnTo>
                <a:lnTo>
                  <a:pt x="378511" y="79817"/>
                </a:lnTo>
                <a:lnTo>
                  <a:pt x="428801" y="63842"/>
                </a:lnTo>
                <a:lnTo>
                  <a:pt x="481379" y="49475"/>
                </a:lnTo>
                <a:lnTo>
                  <a:pt x="536092" y="36786"/>
                </a:lnTo>
                <a:lnTo>
                  <a:pt x="592788" y="25849"/>
                </a:lnTo>
                <a:lnTo>
                  <a:pt x="651316" y="16738"/>
                </a:lnTo>
                <a:lnTo>
                  <a:pt x="711521" y="9524"/>
                </a:lnTo>
                <a:lnTo>
                  <a:pt x="773252" y="4281"/>
                </a:lnTo>
                <a:lnTo>
                  <a:pt x="836357" y="1082"/>
                </a:lnTo>
                <a:lnTo>
                  <a:pt x="900683" y="0"/>
                </a:lnTo>
                <a:lnTo>
                  <a:pt x="965010" y="1082"/>
                </a:lnTo>
                <a:lnTo>
                  <a:pt x="1028115" y="4281"/>
                </a:lnTo>
                <a:lnTo>
                  <a:pt x="1089846" y="9524"/>
                </a:lnTo>
                <a:lnTo>
                  <a:pt x="1150051" y="16738"/>
                </a:lnTo>
                <a:lnTo>
                  <a:pt x="1208579" y="25849"/>
                </a:lnTo>
                <a:lnTo>
                  <a:pt x="1265275" y="36786"/>
                </a:lnTo>
                <a:lnTo>
                  <a:pt x="1319988" y="49475"/>
                </a:lnTo>
                <a:lnTo>
                  <a:pt x="1372566" y="63842"/>
                </a:lnTo>
                <a:lnTo>
                  <a:pt x="1422856" y="79817"/>
                </a:lnTo>
                <a:lnTo>
                  <a:pt x="1470706" y="97324"/>
                </a:lnTo>
                <a:lnTo>
                  <a:pt x="1515964" y="116292"/>
                </a:lnTo>
                <a:lnTo>
                  <a:pt x="1558476" y="136648"/>
                </a:lnTo>
                <a:lnTo>
                  <a:pt x="1598091" y="158318"/>
                </a:lnTo>
                <a:lnTo>
                  <a:pt x="1634657" y="181230"/>
                </a:lnTo>
                <a:lnTo>
                  <a:pt x="1668020" y="205311"/>
                </a:lnTo>
                <a:lnTo>
                  <a:pt x="1698029" y="230488"/>
                </a:lnTo>
                <a:lnTo>
                  <a:pt x="1747374" y="283839"/>
                </a:lnTo>
                <a:lnTo>
                  <a:pt x="1781473" y="340698"/>
                </a:lnTo>
                <a:lnTo>
                  <a:pt x="1799106" y="400484"/>
                </a:lnTo>
                <a:lnTo>
                  <a:pt x="1801367" y="431291"/>
                </a:lnTo>
                <a:lnTo>
                  <a:pt x="1799106" y="462099"/>
                </a:lnTo>
                <a:lnTo>
                  <a:pt x="1781473" y="521885"/>
                </a:lnTo>
                <a:lnTo>
                  <a:pt x="1747374" y="578744"/>
                </a:lnTo>
                <a:lnTo>
                  <a:pt x="1698029" y="632095"/>
                </a:lnTo>
                <a:lnTo>
                  <a:pt x="1668020" y="657272"/>
                </a:lnTo>
                <a:lnTo>
                  <a:pt x="1634657" y="681353"/>
                </a:lnTo>
                <a:lnTo>
                  <a:pt x="1598091" y="704265"/>
                </a:lnTo>
                <a:lnTo>
                  <a:pt x="1558476" y="725935"/>
                </a:lnTo>
                <a:lnTo>
                  <a:pt x="1515964" y="746291"/>
                </a:lnTo>
                <a:lnTo>
                  <a:pt x="1470706" y="765259"/>
                </a:lnTo>
                <a:lnTo>
                  <a:pt x="1422856" y="782766"/>
                </a:lnTo>
                <a:lnTo>
                  <a:pt x="1372566" y="798741"/>
                </a:lnTo>
                <a:lnTo>
                  <a:pt x="1319988" y="813108"/>
                </a:lnTo>
                <a:lnTo>
                  <a:pt x="1265275" y="825797"/>
                </a:lnTo>
                <a:lnTo>
                  <a:pt x="1208579" y="836734"/>
                </a:lnTo>
                <a:lnTo>
                  <a:pt x="1150051" y="845845"/>
                </a:lnTo>
                <a:lnTo>
                  <a:pt x="1089846" y="853059"/>
                </a:lnTo>
                <a:lnTo>
                  <a:pt x="1028115" y="858302"/>
                </a:lnTo>
                <a:lnTo>
                  <a:pt x="965010" y="861501"/>
                </a:lnTo>
                <a:lnTo>
                  <a:pt x="900683" y="862583"/>
                </a:lnTo>
                <a:lnTo>
                  <a:pt x="836357" y="861501"/>
                </a:lnTo>
                <a:lnTo>
                  <a:pt x="773252" y="858302"/>
                </a:lnTo>
                <a:lnTo>
                  <a:pt x="711521" y="853059"/>
                </a:lnTo>
                <a:lnTo>
                  <a:pt x="651316" y="845845"/>
                </a:lnTo>
                <a:lnTo>
                  <a:pt x="592788" y="836734"/>
                </a:lnTo>
                <a:lnTo>
                  <a:pt x="536092" y="825797"/>
                </a:lnTo>
                <a:lnTo>
                  <a:pt x="481379" y="813108"/>
                </a:lnTo>
                <a:lnTo>
                  <a:pt x="428801" y="798741"/>
                </a:lnTo>
                <a:lnTo>
                  <a:pt x="378511" y="782766"/>
                </a:lnTo>
                <a:lnTo>
                  <a:pt x="330661" y="765259"/>
                </a:lnTo>
                <a:lnTo>
                  <a:pt x="285403" y="746291"/>
                </a:lnTo>
                <a:lnTo>
                  <a:pt x="242891" y="725935"/>
                </a:lnTo>
                <a:lnTo>
                  <a:pt x="203276" y="704265"/>
                </a:lnTo>
                <a:lnTo>
                  <a:pt x="166710" y="681353"/>
                </a:lnTo>
                <a:lnTo>
                  <a:pt x="133347" y="657272"/>
                </a:lnTo>
                <a:lnTo>
                  <a:pt x="103338" y="632095"/>
                </a:lnTo>
                <a:lnTo>
                  <a:pt x="53993" y="578744"/>
                </a:lnTo>
                <a:lnTo>
                  <a:pt x="19894" y="521885"/>
                </a:lnTo>
                <a:lnTo>
                  <a:pt x="2261" y="462099"/>
                </a:lnTo>
                <a:lnTo>
                  <a:pt x="0" y="43129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17545" y="430529"/>
            <a:ext cx="5758180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Érzékelés -</a:t>
            </a:r>
            <a:r>
              <a:rPr sz="4000" spc="-40" dirty="0"/>
              <a:t> </a:t>
            </a:r>
            <a:r>
              <a:rPr sz="4000" dirty="0"/>
              <a:t>válaszreakciók</a:t>
            </a:r>
            <a:endParaRPr sz="4000"/>
          </a:p>
        </p:txBody>
      </p:sp>
      <p:sp>
        <p:nvSpPr>
          <p:cNvPr id="8" name="object 8"/>
          <p:cNvSpPr txBox="1"/>
          <p:nvPr/>
        </p:nvSpPr>
        <p:spPr>
          <a:xfrm>
            <a:off x="4855210" y="1581658"/>
            <a:ext cx="24822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Központi</a:t>
            </a:r>
            <a:r>
              <a:rPr sz="2000" b="1" spc="-7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idegrendszer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72384" y="2997708"/>
            <a:ext cx="1800225" cy="862965"/>
          </a:xfrm>
          <a:custGeom>
            <a:avLst/>
            <a:gdLst/>
            <a:ahLst/>
            <a:cxnLst/>
            <a:rect l="l" t="t" r="r" b="b"/>
            <a:pathLst>
              <a:path w="1800225" h="862964">
                <a:moveTo>
                  <a:pt x="899922" y="0"/>
                </a:moveTo>
                <a:lnTo>
                  <a:pt x="835660" y="1082"/>
                </a:lnTo>
                <a:lnTo>
                  <a:pt x="772617" y="4281"/>
                </a:lnTo>
                <a:lnTo>
                  <a:pt x="710945" y="9524"/>
                </a:lnTo>
                <a:lnTo>
                  <a:pt x="650796" y="16738"/>
                </a:lnTo>
                <a:lnTo>
                  <a:pt x="592322" y="25849"/>
                </a:lnTo>
                <a:lnTo>
                  <a:pt x="535676" y="36786"/>
                </a:lnTo>
                <a:lnTo>
                  <a:pt x="481010" y="49475"/>
                </a:lnTo>
                <a:lnTo>
                  <a:pt x="428477" y="63842"/>
                </a:lnTo>
                <a:lnTo>
                  <a:pt x="378228" y="79817"/>
                </a:lnTo>
                <a:lnTo>
                  <a:pt x="330417" y="97324"/>
                </a:lnTo>
                <a:lnTo>
                  <a:pt x="285196" y="116292"/>
                </a:lnTo>
                <a:lnTo>
                  <a:pt x="242717" y="136648"/>
                </a:lnTo>
                <a:lnTo>
                  <a:pt x="203132" y="158318"/>
                </a:lnTo>
                <a:lnTo>
                  <a:pt x="166594" y="181230"/>
                </a:lnTo>
                <a:lnTo>
                  <a:pt x="133255" y="205311"/>
                </a:lnTo>
                <a:lnTo>
                  <a:pt x="103267" y="230488"/>
                </a:lnTo>
                <a:lnTo>
                  <a:pt x="53957" y="283839"/>
                </a:lnTo>
                <a:lnTo>
                  <a:pt x="19881" y="340698"/>
                </a:lnTo>
                <a:lnTo>
                  <a:pt x="2259" y="400484"/>
                </a:lnTo>
                <a:lnTo>
                  <a:pt x="0" y="431291"/>
                </a:lnTo>
                <a:lnTo>
                  <a:pt x="2259" y="462099"/>
                </a:lnTo>
                <a:lnTo>
                  <a:pt x="19881" y="521885"/>
                </a:lnTo>
                <a:lnTo>
                  <a:pt x="53957" y="578744"/>
                </a:lnTo>
                <a:lnTo>
                  <a:pt x="103267" y="632095"/>
                </a:lnTo>
                <a:lnTo>
                  <a:pt x="133255" y="657272"/>
                </a:lnTo>
                <a:lnTo>
                  <a:pt x="166594" y="681353"/>
                </a:lnTo>
                <a:lnTo>
                  <a:pt x="203132" y="704265"/>
                </a:lnTo>
                <a:lnTo>
                  <a:pt x="242717" y="725935"/>
                </a:lnTo>
                <a:lnTo>
                  <a:pt x="285196" y="746291"/>
                </a:lnTo>
                <a:lnTo>
                  <a:pt x="330417" y="765259"/>
                </a:lnTo>
                <a:lnTo>
                  <a:pt x="378228" y="782766"/>
                </a:lnTo>
                <a:lnTo>
                  <a:pt x="428477" y="798741"/>
                </a:lnTo>
                <a:lnTo>
                  <a:pt x="481010" y="813108"/>
                </a:lnTo>
                <a:lnTo>
                  <a:pt x="535676" y="825797"/>
                </a:lnTo>
                <a:lnTo>
                  <a:pt x="592322" y="836734"/>
                </a:lnTo>
                <a:lnTo>
                  <a:pt x="650796" y="845845"/>
                </a:lnTo>
                <a:lnTo>
                  <a:pt x="710945" y="853059"/>
                </a:lnTo>
                <a:lnTo>
                  <a:pt x="772617" y="858302"/>
                </a:lnTo>
                <a:lnTo>
                  <a:pt x="835660" y="861501"/>
                </a:lnTo>
                <a:lnTo>
                  <a:pt x="899922" y="862583"/>
                </a:lnTo>
                <a:lnTo>
                  <a:pt x="964183" y="861501"/>
                </a:lnTo>
                <a:lnTo>
                  <a:pt x="1027226" y="858302"/>
                </a:lnTo>
                <a:lnTo>
                  <a:pt x="1088898" y="853059"/>
                </a:lnTo>
                <a:lnTo>
                  <a:pt x="1149047" y="845845"/>
                </a:lnTo>
                <a:lnTo>
                  <a:pt x="1207521" y="836734"/>
                </a:lnTo>
                <a:lnTo>
                  <a:pt x="1264167" y="825797"/>
                </a:lnTo>
                <a:lnTo>
                  <a:pt x="1318833" y="813108"/>
                </a:lnTo>
                <a:lnTo>
                  <a:pt x="1371366" y="798741"/>
                </a:lnTo>
                <a:lnTo>
                  <a:pt x="1421615" y="782766"/>
                </a:lnTo>
                <a:lnTo>
                  <a:pt x="1469426" y="765259"/>
                </a:lnTo>
                <a:lnTo>
                  <a:pt x="1514647" y="746291"/>
                </a:lnTo>
                <a:lnTo>
                  <a:pt x="1557126" y="725935"/>
                </a:lnTo>
                <a:lnTo>
                  <a:pt x="1596711" y="704265"/>
                </a:lnTo>
                <a:lnTo>
                  <a:pt x="1633249" y="681353"/>
                </a:lnTo>
                <a:lnTo>
                  <a:pt x="1666588" y="657272"/>
                </a:lnTo>
                <a:lnTo>
                  <a:pt x="1696576" y="632095"/>
                </a:lnTo>
                <a:lnTo>
                  <a:pt x="1745886" y="578744"/>
                </a:lnTo>
                <a:lnTo>
                  <a:pt x="1779962" y="521885"/>
                </a:lnTo>
                <a:lnTo>
                  <a:pt x="1797584" y="462099"/>
                </a:lnTo>
                <a:lnTo>
                  <a:pt x="1799843" y="431291"/>
                </a:lnTo>
                <a:lnTo>
                  <a:pt x="1797584" y="400484"/>
                </a:lnTo>
                <a:lnTo>
                  <a:pt x="1779962" y="340698"/>
                </a:lnTo>
                <a:lnTo>
                  <a:pt x="1745886" y="283839"/>
                </a:lnTo>
                <a:lnTo>
                  <a:pt x="1696576" y="230488"/>
                </a:lnTo>
                <a:lnTo>
                  <a:pt x="1666588" y="205311"/>
                </a:lnTo>
                <a:lnTo>
                  <a:pt x="1633249" y="181230"/>
                </a:lnTo>
                <a:lnTo>
                  <a:pt x="1596711" y="158318"/>
                </a:lnTo>
                <a:lnTo>
                  <a:pt x="1557126" y="136648"/>
                </a:lnTo>
                <a:lnTo>
                  <a:pt x="1514647" y="116292"/>
                </a:lnTo>
                <a:lnTo>
                  <a:pt x="1469426" y="97324"/>
                </a:lnTo>
                <a:lnTo>
                  <a:pt x="1421615" y="79817"/>
                </a:lnTo>
                <a:lnTo>
                  <a:pt x="1371366" y="63842"/>
                </a:lnTo>
                <a:lnTo>
                  <a:pt x="1318833" y="49475"/>
                </a:lnTo>
                <a:lnTo>
                  <a:pt x="1264167" y="36786"/>
                </a:lnTo>
                <a:lnTo>
                  <a:pt x="1207521" y="25849"/>
                </a:lnTo>
                <a:lnTo>
                  <a:pt x="1149047" y="16738"/>
                </a:lnTo>
                <a:lnTo>
                  <a:pt x="1088898" y="9524"/>
                </a:lnTo>
                <a:lnTo>
                  <a:pt x="1027226" y="4281"/>
                </a:lnTo>
                <a:lnTo>
                  <a:pt x="964183" y="1082"/>
                </a:lnTo>
                <a:lnTo>
                  <a:pt x="899922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72384" y="2997708"/>
            <a:ext cx="1800225" cy="862965"/>
          </a:xfrm>
          <a:custGeom>
            <a:avLst/>
            <a:gdLst/>
            <a:ahLst/>
            <a:cxnLst/>
            <a:rect l="l" t="t" r="r" b="b"/>
            <a:pathLst>
              <a:path w="1800225" h="862964">
                <a:moveTo>
                  <a:pt x="0" y="431291"/>
                </a:moveTo>
                <a:lnTo>
                  <a:pt x="8937" y="370262"/>
                </a:lnTo>
                <a:lnTo>
                  <a:pt x="34939" y="311866"/>
                </a:lnTo>
                <a:lnTo>
                  <a:pt x="76784" y="256688"/>
                </a:lnTo>
                <a:lnTo>
                  <a:pt x="133255" y="205311"/>
                </a:lnTo>
                <a:lnTo>
                  <a:pt x="166594" y="181230"/>
                </a:lnTo>
                <a:lnTo>
                  <a:pt x="203132" y="158318"/>
                </a:lnTo>
                <a:lnTo>
                  <a:pt x="242717" y="136648"/>
                </a:lnTo>
                <a:lnTo>
                  <a:pt x="285196" y="116292"/>
                </a:lnTo>
                <a:lnTo>
                  <a:pt x="330417" y="97324"/>
                </a:lnTo>
                <a:lnTo>
                  <a:pt x="378228" y="79817"/>
                </a:lnTo>
                <a:lnTo>
                  <a:pt x="428477" y="63842"/>
                </a:lnTo>
                <a:lnTo>
                  <a:pt x="481010" y="49475"/>
                </a:lnTo>
                <a:lnTo>
                  <a:pt x="535676" y="36786"/>
                </a:lnTo>
                <a:lnTo>
                  <a:pt x="592322" y="25849"/>
                </a:lnTo>
                <a:lnTo>
                  <a:pt x="650796" y="16738"/>
                </a:lnTo>
                <a:lnTo>
                  <a:pt x="710945" y="9524"/>
                </a:lnTo>
                <a:lnTo>
                  <a:pt x="772617" y="4281"/>
                </a:lnTo>
                <a:lnTo>
                  <a:pt x="835660" y="1082"/>
                </a:lnTo>
                <a:lnTo>
                  <a:pt x="899922" y="0"/>
                </a:lnTo>
                <a:lnTo>
                  <a:pt x="964183" y="1082"/>
                </a:lnTo>
                <a:lnTo>
                  <a:pt x="1027226" y="4281"/>
                </a:lnTo>
                <a:lnTo>
                  <a:pt x="1088898" y="9524"/>
                </a:lnTo>
                <a:lnTo>
                  <a:pt x="1149047" y="16738"/>
                </a:lnTo>
                <a:lnTo>
                  <a:pt x="1207521" y="25849"/>
                </a:lnTo>
                <a:lnTo>
                  <a:pt x="1264167" y="36786"/>
                </a:lnTo>
                <a:lnTo>
                  <a:pt x="1318833" y="49475"/>
                </a:lnTo>
                <a:lnTo>
                  <a:pt x="1371366" y="63842"/>
                </a:lnTo>
                <a:lnTo>
                  <a:pt x="1421615" y="79817"/>
                </a:lnTo>
                <a:lnTo>
                  <a:pt x="1469426" y="97324"/>
                </a:lnTo>
                <a:lnTo>
                  <a:pt x="1514647" y="116292"/>
                </a:lnTo>
                <a:lnTo>
                  <a:pt x="1557126" y="136648"/>
                </a:lnTo>
                <a:lnTo>
                  <a:pt x="1596711" y="158318"/>
                </a:lnTo>
                <a:lnTo>
                  <a:pt x="1633249" y="181230"/>
                </a:lnTo>
                <a:lnTo>
                  <a:pt x="1666588" y="205311"/>
                </a:lnTo>
                <a:lnTo>
                  <a:pt x="1696576" y="230488"/>
                </a:lnTo>
                <a:lnTo>
                  <a:pt x="1745886" y="283839"/>
                </a:lnTo>
                <a:lnTo>
                  <a:pt x="1779962" y="340698"/>
                </a:lnTo>
                <a:lnTo>
                  <a:pt x="1797584" y="400484"/>
                </a:lnTo>
                <a:lnTo>
                  <a:pt x="1799843" y="431291"/>
                </a:lnTo>
                <a:lnTo>
                  <a:pt x="1797584" y="462099"/>
                </a:lnTo>
                <a:lnTo>
                  <a:pt x="1779962" y="521885"/>
                </a:lnTo>
                <a:lnTo>
                  <a:pt x="1745886" y="578744"/>
                </a:lnTo>
                <a:lnTo>
                  <a:pt x="1696576" y="632095"/>
                </a:lnTo>
                <a:lnTo>
                  <a:pt x="1666588" y="657272"/>
                </a:lnTo>
                <a:lnTo>
                  <a:pt x="1633249" y="681353"/>
                </a:lnTo>
                <a:lnTo>
                  <a:pt x="1596711" y="704265"/>
                </a:lnTo>
                <a:lnTo>
                  <a:pt x="1557126" y="725935"/>
                </a:lnTo>
                <a:lnTo>
                  <a:pt x="1514647" y="746291"/>
                </a:lnTo>
                <a:lnTo>
                  <a:pt x="1469426" y="765259"/>
                </a:lnTo>
                <a:lnTo>
                  <a:pt x="1421615" y="782766"/>
                </a:lnTo>
                <a:lnTo>
                  <a:pt x="1371366" y="798741"/>
                </a:lnTo>
                <a:lnTo>
                  <a:pt x="1318833" y="813108"/>
                </a:lnTo>
                <a:lnTo>
                  <a:pt x="1264167" y="825797"/>
                </a:lnTo>
                <a:lnTo>
                  <a:pt x="1207521" y="836734"/>
                </a:lnTo>
                <a:lnTo>
                  <a:pt x="1149047" y="845845"/>
                </a:lnTo>
                <a:lnTo>
                  <a:pt x="1088898" y="853059"/>
                </a:lnTo>
                <a:lnTo>
                  <a:pt x="1027226" y="858302"/>
                </a:lnTo>
                <a:lnTo>
                  <a:pt x="964183" y="861501"/>
                </a:lnTo>
                <a:lnTo>
                  <a:pt x="899922" y="862583"/>
                </a:lnTo>
                <a:lnTo>
                  <a:pt x="835660" y="861501"/>
                </a:lnTo>
                <a:lnTo>
                  <a:pt x="772617" y="858302"/>
                </a:lnTo>
                <a:lnTo>
                  <a:pt x="710945" y="853059"/>
                </a:lnTo>
                <a:lnTo>
                  <a:pt x="650796" y="845845"/>
                </a:lnTo>
                <a:lnTo>
                  <a:pt x="592322" y="836734"/>
                </a:lnTo>
                <a:lnTo>
                  <a:pt x="535676" y="825797"/>
                </a:lnTo>
                <a:lnTo>
                  <a:pt x="481010" y="813108"/>
                </a:lnTo>
                <a:lnTo>
                  <a:pt x="428477" y="798741"/>
                </a:lnTo>
                <a:lnTo>
                  <a:pt x="378228" y="782766"/>
                </a:lnTo>
                <a:lnTo>
                  <a:pt x="330417" y="765259"/>
                </a:lnTo>
                <a:lnTo>
                  <a:pt x="285196" y="746291"/>
                </a:lnTo>
                <a:lnTo>
                  <a:pt x="242717" y="725935"/>
                </a:lnTo>
                <a:lnTo>
                  <a:pt x="203132" y="704265"/>
                </a:lnTo>
                <a:lnTo>
                  <a:pt x="166594" y="681353"/>
                </a:lnTo>
                <a:lnTo>
                  <a:pt x="133255" y="657272"/>
                </a:lnTo>
                <a:lnTo>
                  <a:pt x="103267" y="632095"/>
                </a:lnTo>
                <a:lnTo>
                  <a:pt x="53957" y="578744"/>
                </a:lnTo>
                <a:lnTo>
                  <a:pt x="19881" y="521885"/>
                </a:lnTo>
                <a:lnTo>
                  <a:pt x="2259" y="462099"/>
                </a:lnTo>
                <a:lnTo>
                  <a:pt x="0" y="43129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95472" y="3351276"/>
            <a:ext cx="347472" cy="153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44012" y="4724401"/>
            <a:ext cx="1511935" cy="360045"/>
          </a:xfrm>
          <a:custGeom>
            <a:avLst/>
            <a:gdLst/>
            <a:ahLst/>
            <a:cxnLst/>
            <a:rect l="l" t="t" r="r" b="b"/>
            <a:pathLst>
              <a:path w="1511935" h="360045">
                <a:moveTo>
                  <a:pt x="1511808" y="0"/>
                </a:moveTo>
                <a:lnTo>
                  <a:pt x="0" y="0"/>
                </a:lnTo>
                <a:lnTo>
                  <a:pt x="0" y="359663"/>
                </a:lnTo>
                <a:lnTo>
                  <a:pt x="1511808" y="359663"/>
                </a:lnTo>
                <a:lnTo>
                  <a:pt x="1511808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144012" y="4724401"/>
            <a:ext cx="1511935" cy="32829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298450">
              <a:spcBef>
                <a:spcPts val="160"/>
              </a:spcBef>
            </a:pP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receptor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64552" y="4724401"/>
            <a:ext cx="1513840" cy="328295"/>
          </a:xfrm>
          <a:prstGeom prst="rect">
            <a:avLst/>
          </a:prstGeom>
          <a:solidFill>
            <a:srgbClr val="BADFE2"/>
          </a:solidFill>
          <a:ln w="9144">
            <a:solidFill>
              <a:srgbClr val="000000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339725">
              <a:spcBef>
                <a:spcPts val="160"/>
              </a:spcBef>
            </a:pP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effector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393948" y="5157216"/>
            <a:ext cx="76200" cy="360045"/>
          </a:xfrm>
          <a:custGeom>
            <a:avLst/>
            <a:gdLst/>
            <a:ahLst/>
            <a:cxnLst/>
            <a:rect l="l" t="t" r="r" b="b"/>
            <a:pathLst>
              <a:path w="76200" h="360045">
                <a:moveTo>
                  <a:pt x="44450" y="63499"/>
                </a:moveTo>
                <a:lnTo>
                  <a:pt x="31750" y="63499"/>
                </a:lnTo>
                <a:lnTo>
                  <a:pt x="31750" y="359663"/>
                </a:lnTo>
                <a:lnTo>
                  <a:pt x="44450" y="359663"/>
                </a:lnTo>
                <a:lnTo>
                  <a:pt x="44450" y="63499"/>
                </a:lnTo>
                <a:close/>
              </a:path>
              <a:path w="76200" h="360045">
                <a:moveTo>
                  <a:pt x="38100" y="0"/>
                </a:moveTo>
                <a:lnTo>
                  <a:pt x="0" y="76199"/>
                </a:lnTo>
                <a:lnTo>
                  <a:pt x="31750" y="76199"/>
                </a:lnTo>
                <a:lnTo>
                  <a:pt x="31750" y="63499"/>
                </a:lnTo>
                <a:lnTo>
                  <a:pt x="69850" y="63499"/>
                </a:lnTo>
                <a:lnTo>
                  <a:pt x="38100" y="0"/>
                </a:lnTo>
                <a:close/>
              </a:path>
              <a:path w="76200" h="360045">
                <a:moveTo>
                  <a:pt x="69850" y="63499"/>
                </a:moveTo>
                <a:lnTo>
                  <a:pt x="44450" y="63499"/>
                </a:lnTo>
                <a:lnTo>
                  <a:pt x="44450" y="76199"/>
                </a:lnTo>
                <a:lnTo>
                  <a:pt x="76200" y="76199"/>
                </a:lnTo>
                <a:lnTo>
                  <a:pt x="69850" y="634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25239" y="5157216"/>
            <a:ext cx="76200" cy="360045"/>
          </a:xfrm>
          <a:custGeom>
            <a:avLst/>
            <a:gdLst/>
            <a:ahLst/>
            <a:cxnLst/>
            <a:rect l="l" t="t" r="r" b="b"/>
            <a:pathLst>
              <a:path w="76200" h="360045">
                <a:moveTo>
                  <a:pt x="44450" y="63499"/>
                </a:moveTo>
                <a:lnTo>
                  <a:pt x="31750" y="63499"/>
                </a:lnTo>
                <a:lnTo>
                  <a:pt x="31750" y="359663"/>
                </a:lnTo>
                <a:lnTo>
                  <a:pt x="44450" y="359663"/>
                </a:lnTo>
                <a:lnTo>
                  <a:pt x="44450" y="63499"/>
                </a:lnTo>
                <a:close/>
              </a:path>
              <a:path w="76200" h="360045">
                <a:moveTo>
                  <a:pt x="38100" y="0"/>
                </a:moveTo>
                <a:lnTo>
                  <a:pt x="0" y="76199"/>
                </a:lnTo>
                <a:lnTo>
                  <a:pt x="31750" y="76199"/>
                </a:lnTo>
                <a:lnTo>
                  <a:pt x="31750" y="63499"/>
                </a:lnTo>
                <a:lnTo>
                  <a:pt x="69850" y="63499"/>
                </a:lnTo>
                <a:lnTo>
                  <a:pt x="38100" y="0"/>
                </a:lnTo>
                <a:close/>
              </a:path>
              <a:path w="76200" h="360045">
                <a:moveTo>
                  <a:pt x="69850" y="63499"/>
                </a:moveTo>
                <a:lnTo>
                  <a:pt x="44450" y="63499"/>
                </a:lnTo>
                <a:lnTo>
                  <a:pt x="44450" y="76199"/>
                </a:lnTo>
                <a:lnTo>
                  <a:pt x="76200" y="76199"/>
                </a:lnTo>
                <a:lnTo>
                  <a:pt x="69850" y="634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58055" y="5157216"/>
            <a:ext cx="76200" cy="360045"/>
          </a:xfrm>
          <a:custGeom>
            <a:avLst/>
            <a:gdLst/>
            <a:ahLst/>
            <a:cxnLst/>
            <a:rect l="l" t="t" r="r" b="b"/>
            <a:pathLst>
              <a:path w="76200" h="360045">
                <a:moveTo>
                  <a:pt x="44450" y="63499"/>
                </a:moveTo>
                <a:lnTo>
                  <a:pt x="31750" y="63499"/>
                </a:lnTo>
                <a:lnTo>
                  <a:pt x="31750" y="359663"/>
                </a:lnTo>
                <a:lnTo>
                  <a:pt x="44450" y="359663"/>
                </a:lnTo>
                <a:lnTo>
                  <a:pt x="44450" y="63499"/>
                </a:lnTo>
                <a:close/>
              </a:path>
              <a:path w="76200" h="360045">
                <a:moveTo>
                  <a:pt x="38100" y="0"/>
                </a:moveTo>
                <a:lnTo>
                  <a:pt x="0" y="76199"/>
                </a:lnTo>
                <a:lnTo>
                  <a:pt x="31750" y="76199"/>
                </a:lnTo>
                <a:lnTo>
                  <a:pt x="31750" y="63499"/>
                </a:lnTo>
                <a:lnTo>
                  <a:pt x="69850" y="63499"/>
                </a:lnTo>
                <a:lnTo>
                  <a:pt x="38100" y="0"/>
                </a:lnTo>
                <a:close/>
              </a:path>
              <a:path w="76200" h="360045">
                <a:moveTo>
                  <a:pt x="69850" y="63499"/>
                </a:moveTo>
                <a:lnTo>
                  <a:pt x="44450" y="63499"/>
                </a:lnTo>
                <a:lnTo>
                  <a:pt x="44450" y="76199"/>
                </a:lnTo>
                <a:lnTo>
                  <a:pt x="76200" y="76199"/>
                </a:lnTo>
                <a:lnTo>
                  <a:pt x="69850" y="634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567429" y="5541365"/>
            <a:ext cx="59182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inger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742055" y="1544319"/>
            <a:ext cx="768985" cy="3200400"/>
          </a:xfrm>
          <a:custGeom>
            <a:avLst/>
            <a:gdLst/>
            <a:ahLst/>
            <a:cxnLst/>
            <a:rect l="l" t="t" r="r" b="b"/>
            <a:pathLst>
              <a:path w="768985" h="3200400">
                <a:moveTo>
                  <a:pt x="53400" y="3125087"/>
                </a:moveTo>
                <a:lnTo>
                  <a:pt x="44963" y="3126960"/>
                </a:lnTo>
                <a:lnTo>
                  <a:pt x="33035" y="3135360"/>
                </a:lnTo>
                <a:lnTo>
                  <a:pt x="25132" y="3147641"/>
                </a:lnTo>
                <a:lnTo>
                  <a:pt x="22478" y="3162554"/>
                </a:lnTo>
                <a:lnTo>
                  <a:pt x="25747" y="3177335"/>
                </a:lnTo>
                <a:lnTo>
                  <a:pt x="34147" y="3189271"/>
                </a:lnTo>
                <a:lnTo>
                  <a:pt x="46428" y="3197183"/>
                </a:lnTo>
                <a:lnTo>
                  <a:pt x="61340" y="3199891"/>
                </a:lnTo>
                <a:lnTo>
                  <a:pt x="76067" y="3196623"/>
                </a:lnTo>
                <a:lnTo>
                  <a:pt x="87995" y="3188223"/>
                </a:lnTo>
                <a:lnTo>
                  <a:pt x="95898" y="3175942"/>
                </a:lnTo>
                <a:lnTo>
                  <a:pt x="98393" y="3161918"/>
                </a:lnTo>
                <a:lnTo>
                  <a:pt x="54228" y="3161918"/>
                </a:lnTo>
                <a:lnTo>
                  <a:pt x="53400" y="3125087"/>
                </a:lnTo>
                <a:close/>
              </a:path>
              <a:path w="768985" h="3200400">
                <a:moveTo>
                  <a:pt x="59689" y="3123691"/>
                </a:moveTo>
                <a:lnTo>
                  <a:pt x="53400" y="3125087"/>
                </a:lnTo>
                <a:lnTo>
                  <a:pt x="54228" y="3161918"/>
                </a:lnTo>
                <a:lnTo>
                  <a:pt x="66801" y="3161665"/>
                </a:lnTo>
                <a:lnTo>
                  <a:pt x="66086" y="3124853"/>
                </a:lnTo>
                <a:lnTo>
                  <a:pt x="59689" y="3123691"/>
                </a:lnTo>
                <a:close/>
              </a:path>
              <a:path w="768985" h="3200400">
                <a:moveTo>
                  <a:pt x="66086" y="3124853"/>
                </a:moveTo>
                <a:lnTo>
                  <a:pt x="66801" y="3161665"/>
                </a:lnTo>
                <a:lnTo>
                  <a:pt x="54228" y="3161918"/>
                </a:lnTo>
                <a:lnTo>
                  <a:pt x="98393" y="3161918"/>
                </a:lnTo>
                <a:lnTo>
                  <a:pt x="98551" y="3161029"/>
                </a:lnTo>
                <a:lnTo>
                  <a:pt x="95283" y="3146248"/>
                </a:lnTo>
                <a:lnTo>
                  <a:pt x="86883" y="3134312"/>
                </a:lnTo>
                <a:lnTo>
                  <a:pt x="74602" y="3126400"/>
                </a:lnTo>
                <a:lnTo>
                  <a:pt x="66086" y="3124853"/>
                </a:lnTo>
                <a:close/>
              </a:path>
              <a:path w="768985" h="3200400">
                <a:moveTo>
                  <a:pt x="65786" y="3110865"/>
                </a:moveTo>
                <a:lnTo>
                  <a:pt x="53086" y="3111118"/>
                </a:lnTo>
                <a:lnTo>
                  <a:pt x="53400" y="3125087"/>
                </a:lnTo>
                <a:lnTo>
                  <a:pt x="59689" y="3123691"/>
                </a:lnTo>
                <a:lnTo>
                  <a:pt x="66063" y="3123691"/>
                </a:lnTo>
                <a:lnTo>
                  <a:pt x="65912" y="3115944"/>
                </a:lnTo>
                <a:lnTo>
                  <a:pt x="65786" y="3110865"/>
                </a:lnTo>
                <a:close/>
              </a:path>
              <a:path w="768985" h="3200400">
                <a:moveTo>
                  <a:pt x="66063" y="3123691"/>
                </a:moveTo>
                <a:lnTo>
                  <a:pt x="59689" y="3123691"/>
                </a:lnTo>
                <a:lnTo>
                  <a:pt x="66086" y="3124853"/>
                </a:lnTo>
                <a:lnTo>
                  <a:pt x="66063" y="3123691"/>
                </a:lnTo>
                <a:close/>
              </a:path>
              <a:path w="768985" h="3200400">
                <a:moveTo>
                  <a:pt x="63626" y="3021965"/>
                </a:moveTo>
                <a:lnTo>
                  <a:pt x="50926" y="3022346"/>
                </a:lnTo>
                <a:lnTo>
                  <a:pt x="51943" y="3061969"/>
                </a:lnTo>
                <a:lnTo>
                  <a:pt x="52196" y="3073018"/>
                </a:lnTo>
                <a:lnTo>
                  <a:pt x="64896" y="3072765"/>
                </a:lnTo>
                <a:lnTo>
                  <a:pt x="64643" y="3061588"/>
                </a:lnTo>
                <a:lnTo>
                  <a:pt x="63626" y="3021965"/>
                </a:lnTo>
                <a:close/>
              </a:path>
              <a:path w="768985" h="3200400">
                <a:moveTo>
                  <a:pt x="61340" y="2933065"/>
                </a:moveTo>
                <a:lnTo>
                  <a:pt x="48640" y="2933446"/>
                </a:lnTo>
                <a:lnTo>
                  <a:pt x="49530" y="2966466"/>
                </a:lnTo>
                <a:lnTo>
                  <a:pt x="49911" y="2984246"/>
                </a:lnTo>
                <a:lnTo>
                  <a:pt x="62611" y="2983865"/>
                </a:lnTo>
                <a:lnTo>
                  <a:pt x="62230" y="2966085"/>
                </a:lnTo>
                <a:lnTo>
                  <a:pt x="61340" y="2933065"/>
                </a:lnTo>
                <a:close/>
              </a:path>
              <a:path w="768985" h="3200400">
                <a:moveTo>
                  <a:pt x="59055" y="2844165"/>
                </a:moveTo>
                <a:lnTo>
                  <a:pt x="46355" y="2844546"/>
                </a:lnTo>
                <a:lnTo>
                  <a:pt x="46608" y="2855975"/>
                </a:lnTo>
                <a:lnTo>
                  <a:pt x="47614" y="2893948"/>
                </a:lnTo>
                <a:lnTo>
                  <a:pt x="47625" y="2895346"/>
                </a:lnTo>
                <a:lnTo>
                  <a:pt x="60325" y="2894965"/>
                </a:lnTo>
                <a:lnTo>
                  <a:pt x="60325" y="2893948"/>
                </a:lnTo>
                <a:lnTo>
                  <a:pt x="59308" y="2855722"/>
                </a:lnTo>
                <a:lnTo>
                  <a:pt x="59055" y="2844165"/>
                </a:lnTo>
                <a:close/>
              </a:path>
              <a:path w="768985" h="3200400">
                <a:moveTo>
                  <a:pt x="56768" y="2755391"/>
                </a:moveTo>
                <a:lnTo>
                  <a:pt x="44068" y="2755646"/>
                </a:lnTo>
                <a:lnTo>
                  <a:pt x="45338" y="2806446"/>
                </a:lnTo>
                <a:lnTo>
                  <a:pt x="58038" y="2806191"/>
                </a:lnTo>
                <a:lnTo>
                  <a:pt x="56768" y="2755391"/>
                </a:lnTo>
                <a:close/>
              </a:path>
              <a:path w="768985" h="3200400">
                <a:moveTo>
                  <a:pt x="54482" y="2666491"/>
                </a:moveTo>
                <a:lnTo>
                  <a:pt x="41782" y="2666746"/>
                </a:lnTo>
                <a:lnTo>
                  <a:pt x="42418" y="2690367"/>
                </a:lnTo>
                <a:lnTo>
                  <a:pt x="43052" y="2717546"/>
                </a:lnTo>
                <a:lnTo>
                  <a:pt x="55752" y="2717291"/>
                </a:lnTo>
                <a:lnTo>
                  <a:pt x="54990" y="2689986"/>
                </a:lnTo>
                <a:lnTo>
                  <a:pt x="54482" y="2666491"/>
                </a:lnTo>
                <a:close/>
              </a:path>
              <a:path w="768985" h="3200400">
                <a:moveTo>
                  <a:pt x="52450" y="2577591"/>
                </a:moveTo>
                <a:lnTo>
                  <a:pt x="39750" y="2577972"/>
                </a:lnTo>
                <a:lnTo>
                  <a:pt x="40258" y="2601341"/>
                </a:lnTo>
                <a:lnTo>
                  <a:pt x="40893" y="2628646"/>
                </a:lnTo>
                <a:lnTo>
                  <a:pt x="53593" y="2628391"/>
                </a:lnTo>
                <a:lnTo>
                  <a:pt x="52958" y="2600960"/>
                </a:lnTo>
                <a:lnTo>
                  <a:pt x="52450" y="2577591"/>
                </a:lnTo>
                <a:close/>
              </a:path>
              <a:path w="768985" h="3200400">
                <a:moveTo>
                  <a:pt x="50418" y="2488818"/>
                </a:moveTo>
                <a:lnTo>
                  <a:pt x="37718" y="2489072"/>
                </a:lnTo>
                <a:lnTo>
                  <a:pt x="38226" y="2509138"/>
                </a:lnTo>
                <a:lnTo>
                  <a:pt x="38862" y="2539872"/>
                </a:lnTo>
                <a:lnTo>
                  <a:pt x="51562" y="2539491"/>
                </a:lnTo>
                <a:lnTo>
                  <a:pt x="50800" y="2508757"/>
                </a:lnTo>
                <a:lnTo>
                  <a:pt x="50418" y="2488818"/>
                </a:lnTo>
                <a:close/>
              </a:path>
              <a:path w="768985" h="3200400">
                <a:moveTo>
                  <a:pt x="48640" y="2399918"/>
                </a:moveTo>
                <a:lnTo>
                  <a:pt x="35940" y="2400172"/>
                </a:lnTo>
                <a:lnTo>
                  <a:pt x="36321" y="2414523"/>
                </a:lnTo>
                <a:lnTo>
                  <a:pt x="36956" y="2450972"/>
                </a:lnTo>
                <a:lnTo>
                  <a:pt x="49656" y="2450718"/>
                </a:lnTo>
                <a:lnTo>
                  <a:pt x="48894" y="2414269"/>
                </a:lnTo>
                <a:lnTo>
                  <a:pt x="48640" y="2399918"/>
                </a:lnTo>
                <a:close/>
              </a:path>
              <a:path w="768985" h="3200400">
                <a:moveTo>
                  <a:pt x="46989" y="2311018"/>
                </a:moveTo>
                <a:lnTo>
                  <a:pt x="34289" y="2311272"/>
                </a:lnTo>
                <a:lnTo>
                  <a:pt x="34417" y="2318385"/>
                </a:lnTo>
                <a:lnTo>
                  <a:pt x="35306" y="2362072"/>
                </a:lnTo>
                <a:lnTo>
                  <a:pt x="48006" y="2361818"/>
                </a:lnTo>
                <a:lnTo>
                  <a:pt x="47117" y="2318130"/>
                </a:lnTo>
                <a:lnTo>
                  <a:pt x="46989" y="2311018"/>
                </a:lnTo>
                <a:close/>
              </a:path>
              <a:path w="768985" h="3200400">
                <a:moveTo>
                  <a:pt x="45593" y="2222118"/>
                </a:moveTo>
                <a:lnTo>
                  <a:pt x="32893" y="2222372"/>
                </a:lnTo>
                <a:lnTo>
                  <a:pt x="33781" y="2273172"/>
                </a:lnTo>
                <a:lnTo>
                  <a:pt x="46481" y="2272918"/>
                </a:lnTo>
                <a:lnTo>
                  <a:pt x="45593" y="2222118"/>
                </a:lnTo>
                <a:close/>
              </a:path>
              <a:path w="768985" h="3200400">
                <a:moveTo>
                  <a:pt x="44450" y="2133218"/>
                </a:moveTo>
                <a:lnTo>
                  <a:pt x="31750" y="2133472"/>
                </a:lnTo>
                <a:lnTo>
                  <a:pt x="32512" y="2184272"/>
                </a:lnTo>
                <a:lnTo>
                  <a:pt x="45212" y="2184018"/>
                </a:lnTo>
                <a:lnTo>
                  <a:pt x="44450" y="2133218"/>
                </a:lnTo>
                <a:close/>
              </a:path>
              <a:path w="768985" h="3200400">
                <a:moveTo>
                  <a:pt x="43814" y="2044445"/>
                </a:moveTo>
                <a:lnTo>
                  <a:pt x="31114" y="2044445"/>
                </a:lnTo>
                <a:lnTo>
                  <a:pt x="31495" y="2095245"/>
                </a:lnTo>
                <a:lnTo>
                  <a:pt x="44195" y="2095245"/>
                </a:lnTo>
                <a:lnTo>
                  <a:pt x="43814" y="2044445"/>
                </a:lnTo>
                <a:close/>
              </a:path>
              <a:path w="768985" h="3200400">
                <a:moveTo>
                  <a:pt x="43306" y="1955545"/>
                </a:moveTo>
                <a:lnTo>
                  <a:pt x="30606" y="1955545"/>
                </a:lnTo>
                <a:lnTo>
                  <a:pt x="30861" y="2006345"/>
                </a:lnTo>
                <a:lnTo>
                  <a:pt x="43561" y="2006345"/>
                </a:lnTo>
                <a:lnTo>
                  <a:pt x="43306" y="1955545"/>
                </a:lnTo>
                <a:close/>
              </a:path>
              <a:path w="768985" h="3200400">
                <a:moveTo>
                  <a:pt x="43180" y="1866645"/>
                </a:moveTo>
                <a:lnTo>
                  <a:pt x="30480" y="1866645"/>
                </a:lnTo>
                <a:lnTo>
                  <a:pt x="30480" y="1917445"/>
                </a:lnTo>
                <a:lnTo>
                  <a:pt x="43180" y="1917445"/>
                </a:lnTo>
                <a:lnTo>
                  <a:pt x="43180" y="1866645"/>
                </a:lnTo>
                <a:close/>
              </a:path>
              <a:path w="768985" h="3200400">
                <a:moveTo>
                  <a:pt x="43180" y="1777618"/>
                </a:moveTo>
                <a:lnTo>
                  <a:pt x="30480" y="1777872"/>
                </a:lnTo>
                <a:lnTo>
                  <a:pt x="30606" y="1828545"/>
                </a:lnTo>
                <a:lnTo>
                  <a:pt x="43306" y="1828545"/>
                </a:lnTo>
                <a:lnTo>
                  <a:pt x="43433" y="1794128"/>
                </a:lnTo>
                <a:lnTo>
                  <a:pt x="43180" y="1777618"/>
                </a:lnTo>
                <a:close/>
              </a:path>
              <a:path w="768985" h="3200400">
                <a:moveTo>
                  <a:pt x="41656" y="1688718"/>
                </a:moveTo>
                <a:lnTo>
                  <a:pt x="28956" y="1688972"/>
                </a:lnTo>
                <a:lnTo>
                  <a:pt x="29082" y="1696084"/>
                </a:lnTo>
                <a:lnTo>
                  <a:pt x="29971" y="1739772"/>
                </a:lnTo>
                <a:lnTo>
                  <a:pt x="42671" y="1739518"/>
                </a:lnTo>
                <a:lnTo>
                  <a:pt x="41656" y="1688718"/>
                </a:lnTo>
                <a:close/>
              </a:path>
              <a:path w="768985" h="3200400">
                <a:moveTo>
                  <a:pt x="38862" y="1599818"/>
                </a:moveTo>
                <a:lnTo>
                  <a:pt x="26288" y="1600200"/>
                </a:lnTo>
                <a:lnTo>
                  <a:pt x="27812" y="1644777"/>
                </a:lnTo>
                <a:lnTo>
                  <a:pt x="27939" y="1651000"/>
                </a:lnTo>
                <a:lnTo>
                  <a:pt x="40639" y="1650618"/>
                </a:lnTo>
                <a:lnTo>
                  <a:pt x="40512" y="1644395"/>
                </a:lnTo>
                <a:lnTo>
                  <a:pt x="38862" y="1599818"/>
                </a:lnTo>
                <a:close/>
              </a:path>
              <a:path w="768985" h="3200400">
                <a:moveTo>
                  <a:pt x="35687" y="1510918"/>
                </a:moveTo>
                <a:lnTo>
                  <a:pt x="22987" y="1511427"/>
                </a:lnTo>
                <a:lnTo>
                  <a:pt x="24130" y="1538351"/>
                </a:lnTo>
                <a:lnTo>
                  <a:pt x="24892" y="1562100"/>
                </a:lnTo>
                <a:lnTo>
                  <a:pt x="37592" y="1561718"/>
                </a:lnTo>
                <a:lnTo>
                  <a:pt x="35687" y="1510918"/>
                </a:lnTo>
                <a:close/>
              </a:path>
              <a:path w="768985" h="3200400">
                <a:moveTo>
                  <a:pt x="32003" y="1422018"/>
                </a:moveTo>
                <a:lnTo>
                  <a:pt x="19303" y="1422653"/>
                </a:lnTo>
                <a:lnTo>
                  <a:pt x="19557" y="1428114"/>
                </a:lnTo>
                <a:lnTo>
                  <a:pt x="21462" y="1473327"/>
                </a:lnTo>
                <a:lnTo>
                  <a:pt x="34162" y="1472818"/>
                </a:lnTo>
                <a:lnTo>
                  <a:pt x="32257" y="1427606"/>
                </a:lnTo>
                <a:lnTo>
                  <a:pt x="32003" y="1422018"/>
                </a:lnTo>
                <a:close/>
              </a:path>
              <a:path w="768985" h="3200400">
                <a:moveTo>
                  <a:pt x="28193" y="1333245"/>
                </a:moveTo>
                <a:lnTo>
                  <a:pt x="15493" y="1333753"/>
                </a:lnTo>
                <a:lnTo>
                  <a:pt x="17652" y="1384553"/>
                </a:lnTo>
                <a:lnTo>
                  <a:pt x="30352" y="1384045"/>
                </a:lnTo>
                <a:lnTo>
                  <a:pt x="28193" y="1333245"/>
                </a:lnTo>
                <a:close/>
              </a:path>
              <a:path w="768985" h="3200400">
                <a:moveTo>
                  <a:pt x="24383" y="1244472"/>
                </a:moveTo>
                <a:lnTo>
                  <a:pt x="11683" y="1244980"/>
                </a:lnTo>
                <a:lnTo>
                  <a:pt x="13843" y="1295780"/>
                </a:lnTo>
                <a:lnTo>
                  <a:pt x="26543" y="1295145"/>
                </a:lnTo>
                <a:lnTo>
                  <a:pt x="24383" y="1244472"/>
                </a:lnTo>
                <a:close/>
              </a:path>
              <a:path w="768985" h="3200400">
                <a:moveTo>
                  <a:pt x="20827" y="1155572"/>
                </a:moveTo>
                <a:lnTo>
                  <a:pt x="8127" y="1156080"/>
                </a:lnTo>
                <a:lnTo>
                  <a:pt x="9778" y="1200530"/>
                </a:lnTo>
                <a:lnTo>
                  <a:pt x="10032" y="1206880"/>
                </a:lnTo>
                <a:lnTo>
                  <a:pt x="22732" y="1206372"/>
                </a:lnTo>
                <a:lnTo>
                  <a:pt x="20827" y="1155572"/>
                </a:lnTo>
                <a:close/>
              </a:path>
              <a:path w="768985" h="3200400">
                <a:moveTo>
                  <a:pt x="17525" y="1066800"/>
                </a:moveTo>
                <a:lnTo>
                  <a:pt x="4825" y="1067180"/>
                </a:lnTo>
                <a:lnTo>
                  <a:pt x="6603" y="1118107"/>
                </a:lnTo>
                <a:lnTo>
                  <a:pt x="19303" y="1117600"/>
                </a:lnTo>
                <a:lnTo>
                  <a:pt x="18033" y="1085088"/>
                </a:lnTo>
                <a:lnTo>
                  <a:pt x="17525" y="1066800"/>
                </a:lnTo>
                <a:close/>
              </a:path>
              <a:path w="768985" h="3200400">
                <a:moveTo>
                  <a:pt x="14986" y="978026"/>
                </a:moveTo>
                <a:lnTo>
                  <a:pt x="2286" y="978407"/>
                </a:lnTo>
                <a:lnTo>
                  <a:pt x="3809" y="1029080"/>
                </a:lnTo>
                <a:lnTo>
                  <a:pt x="16382" y="1028826"/>
                </a:lnTo>
                <a:lnTo>
                  <a:pt x="14986" y="978026"/>
                </a:lnTo>
                <a:close/>
              </a:path>
              <a:path w="768985" h="3200400">
                <a:moveTo>
                  <a:pt x="13334" y="889126"/>
                </a:moveTo>
                <a:lnTo>
                  <a:pt x="634" y="889380"/>
                </a:lnTo>
                <a:lnTo>
                  <a:pt x="1524" y="940180"/>
                </a:lnTo>
                <a:lnTo>
                  <a:pt x="14224" y="939926"/>
                </a:lnTo>
                <a:lnTo>
                  <a:pt x="13334" y="889126"/>
                </a:lnTo>
                <a:close/>
              </a:path>
              <a:path w="768985" h="3200400">
                <a:moveTo>
                  <a:pt x="12700" y="800353"/>
                </a:moveTo>
                <a:lnTo>
                  <a:pt x="0" y="800353"/>
                </a:lnTo>
                <a:lnTo>
                  <a:pt x="0" y="851153"/>
                </a:lnTo>
                <a:lnTo>
                  <a:pt x="12700" y="851153"/>
                </a:lnTo>
                <a:lnTo>
                  <a:pt x="12700" y="800353"/>
                </a:lnTo>
                <a:close/>
              </a:path>
              <a:path w="768985" h="3200400">
                <a:moveTo>
                  <a:pt x="888" y="711326"/>
                </a:moveTo>
                <a:lnTo>
                  <a:pt x="0" y="751458"/>
                </a:lnTo>
                <a:lnTo>
                  <a:pt x="0" y="762253"/>
                </a:lnTo>
                <a:lnTo>
                  <a:pt x="12700" y="762253"/>
                </a:lnTo>
                <a:lnTo>
                  <a:pt x="12700" y="751458"/>
                </a:lnTo>
                <a:lnTo>
                  <a:pt x="13588" y="711707"/>
                </a:lnTo>
                <a:lnTo>
                  <a:pt x="888" y="711326"/>
                </a:lnTo>
                <a:close/>
              </a:path>
              <a:path w="768985" h="3200400">
                <a:moveTo>
                  <a:pt x="3301" y="622426"/>
                </a:moveTo>
                <a:lnTo>
                  <a:pt x="2279" y="647953"/>
                </a:lnTo>
                <a:lnTo>
                  <a:pt x="1650" y="673226"/>
                </a:lnTo>
                <a:lnTo>
                  <a:pt x="14350" y="673607"/>
                </a:lnTo>
                <a:lnTo>
                  <a:pt x="14996" y="647700"/>
                </a:lnTo>
                <a:lnTo>
                  <a:pt x="16001" y="622934"/>
                </a:lnTo>
                <a:lnTo>
                  <a:pt x="3301" y="622426"/>
                </a:lnTo>
                <a:close/>
              </a:path>
              <a:path w="768985" h="3200400">
                <a:moveTo>
                  <a:pt x="8508" y="533400"/>
                </a:moveTo>
                <a:lnTo>
                  <a:pt x="7238" y="549528"/>
                </a:lnTo>
                <a:lnTo>
                  <a:pt x="5206" y="584200"/>
                </a:lnTo>
                <a:lnTo>
                  <a:pt x="17780" y="584962"/>
                </a:lnTo>
                <a:lnTo>
                  <a:pt x="19938" y="550290"/>
                </a:lnTo>
                <a:lnTo>
                  <a:pt x="21208" y="534415"/>
                </a:lnTo>
                <a:lnTo>
                  <a:pt x="8508" y="533400"/>
                </a:lnTo>
                <a:close/>
              </a:path>
              <a:path w="768985" h="3200400">
                <a:moveTo>
                  <a:pt x="17271" y="444626"/>
                </a:moveTo>
                <a:lnTo>
                  <a:pt x="15367" y="458469"/>
                </a:lnTo>
                <a:lnTo>
                  <a:pt x="11683" y="495300"/>
                </a:lnTo>
                <a:lnTo>
                  <a:pt x="24383" y="496569"/>
                </a:lnTo>
                <a:lnTo>
                  <a:pt x="28067" y="459866"/>
                </a:lnTo>
                <a:lnTo>
                  <a:pt x="29844" y="446277"/>
                </a:lnTo>
                <a:lnTo>
                  <a:pt x="17271" y="444626"/>
                </a:lnTo>
                <a:close/>
              </a:path>
              <a:path w="768985" h="3200400">
                <a:moveTo>
                  <a:pt x="31114" y="356488"/>
                </a:moveTo>
                <a:lnTo>
                  <a:pt x="27431" y="375665"/>
                </a:lnTo>
                <a:lnTo>
                  <a:pt x="22478" y="406653"/>
                </a:lnTo>
                <a:lnTo>
                  <a:pt x="35051" y="408685"/>
                </a:lnTo>
                <a:lnTo>
                  <a:pt x="39877" y="377697"/>
                </a:lnTo>
                <a:lnTo>
                  <a:pt x="43687" y="358901"/>
                </a:lnTo>
                <a:lnTo>
                  <a:pt x="31114" y="356488"/>
                </a:lnTo>
                <a:close/>
              </a:path>
              <a:path w="768985" h="3200400">
                <a:moveTo>
                  <a:pt x="53212" y="269747"/>
                </a:moveTo>
                <a:lnTo>
                  <a:pt x="43433" y="302259"/>
                </a:lnTo>
                <a:lnTo>
                  <a:pt x="39369" y="318896"/>
                </a:lnTo>
                <a:lnTo>
                  <a:pt x="51815" y="321944"/>
                </a:lnTo>
                <a:lnTo>
                  <a:pt x="55880" y="305180"/>
                </a:lnTo>
                <a:lnTo>
                  <a:pt x="65277" y="273303"/>
                </a:lnTo>
                <a:lnTo>
                  <a:pt x="53212" y="269747"/>
                </a:lnTo>
                <a:close/>
              </a:path>
              <a:path w="768985" h="3200400">
                <a:moveTo>
                  <a:pt x="90677" y="187578"/>
                </a:moveTo>
                <a:lnTo>
                  <a:pt x="83946" y="198754"/>
                </a:lnTo>
                <a:lnTo>
                  <a:pt x="76962" y="211708"/>
                </a:lnTo>
                <a:lnTo>
                  <a:pt x="70357" y="225043"/>
                </a:lnTo>
                <a:lnTo>
                  <a:pt x="66801" y="233299"/>
                </a:lnTo>
                <a:lnTo>
                  <a:pt x="78486" y="238378"/>
                </a:lnTo>
                <a:lnTo>
                  <a:pt x="82042" y="230124"/>
                </a:lnTo>
                <a:lnTo>
                  <a:pt x="88264" y="217296"/>
                </a:lnTo>
                <a:lnTo>
                  <a:pt x="94995" y="204850"/>
                </a:lnTo>
                <a:lnTo>
                  <a:pt x="101472" y="194182"/>
                </a:lnTo>
                <a:lnTo>
                  <a:pt x="90677" y="187578"/>
                </a:lnTo>
                <a:close/>
              </a:path>
              <a:path w="768985" h="3200400">
                <a:moveTo>
                  <a:pt x="150494" y="119506"/>
                </a:moveTo>
                <a:lnTo>
                  <a:pt x="143637" y="125094"/>
                </a:lnTo>
                <a:lnTo>
                  <a:pt x="124713" y="143382"/>
                </a:lnTo>
                <a:lnTo>
                  <a:pt x="113792" y="156082"/>
                </a:lnTo>
                <a:lnTo>
                  <a:pt x="123443" y="164337"/>
                </a:lnTo>
                <a:lnTo>
                  <a:pt x="134365" y="151637"/>
                </a:lnTo>
                <a:lnTo>
                  <a:pt x="152526" y="134112"/>
                </a:lnTo>
                <a:lnTo>
                  <a:pt x="158495" y="129285"/>
                </a:lnTo>
                <a:lnTo>
                  <a:pt x="150494" y="119506"/>
                </a:lnTo>
                <a:close/>
              </a:path>
              <a:path w="768985" h="3200400">
                <a:moveTo>
                  <a:pt x="227456" y="72516"/>
                </a:moveTo>
                <a:lnTo>
                  <a:pt x="207771" y="81660"/>
                </a:lnTo>
                <a:lnTo>
                  <a:pt x="185293" y="94233"/>
                </a:lnTo>
                <a:lnTo>
                  <a:pt x="181737" y="96646"/>
                </a:lnTo>
                <a:lnTo>
                  <a:pt x="188721" y="107187"/>
                </a:lnTo>
                <a:lnTo>
                  <a:pt x="192405" y="104775"/>
                </a:lnTo>
                <a:lnTo>
                  <a:pt x="213994" y="92709"/>
                </a:lnTo>
                <a:lnTo>
                  <a:pt x="232790" y="83946"/>
                </a:lnTo>
                <a:lnTo>
                  <a:pt x="227456" y="72516"/>
                </a:lnTo>
                <a:close/>
              </a:path>
              <a:path w="768985" h="3200400">
                <a:moveTo>
                  <a:pt x="313563" y="45465"/>
                </a:moveTo>
                <a:lnTo>
                  <a:pt x="305688" y="47116"/>
                </a:lnTo>
                <a:lnTo>
                  <a:pt x="280162" y="53593"/>
                </a:lnTo>
                <a:lnTo>
                  <a:pt x="263778" y="58674"/>
                </a:lnTo>
                <a:lnTo>
                  <a:pt x="267588" y="70865"/>
                </a:lnTo>
                <a:lnTo>
                  <a:pt x="283971" y="65658"/>
                </a:lnTo>
                <a:lnTo>
                  <a:pt x="308737" y="59308"/>
                </a:lnTo>
                <a:lnTo>
                  <a:pt x="316102" y="57912"/>
                </a:lnTo>
                <a:lnTo>
                  <a:pt x="313563" y="45465"/>
                </a:lnTo>
                <a:close/>
              </a:path>
              <a:path w="768985" h="3200400">
                <a:moveTo>
                  <a:pt x="402208" y="32765"/>
                </a:moveTo>
                <a:lnTo>
                  <a:pt x="384301" y="34289"/>
                </a:lnTo>
                <a:lnTo>
                  <a:pt x="357886" y="37591"/>
                </a:lnTo>
                <a:lnTo>
                  <a:pt x="351281" y="38607"/>
                </a:lnTo>
                <a:lnTo>
                  <a:pt x="353187" y="51180"/>
                </a:lnTo>
                <a:lnTo>
                  <a:pt x="359790" y="50164"/>
                </a:lnTo>
                <a:lnTo>
                  <a:pt x="385952" y="46989"/>
                </a:lnTo>
                <a:lnTo>
                  <a:pt x="403225" y="45465"/>
                </a:lnTo>
                <a:lnTo>
                  <a:pt x="402208" y="32765"/>
                </a:lnTo>
                <a:close/>
              </a:path>
              <a:path w="768985" h="3200400">
                <a:moveTo>
                  <a:pt x="491489" y="29463"/>
                </a:moveTo>
                <a:lnTo>
                  <a:pt x="464312" y="29590"/>
                </a:lnTo>
                <a:lnTo>
                  <a:pt x="440563" y="30352"/>
                </a:lnTo>
                <a:lnTo>
                  <a:pt x="440944" y="43052"/>
                </a:lnTo>
                <a:lnTo>
                  <a:pt x="464819" y="42290"/>
                </a:lnTo>
                <a:lnTo>
                  <a:pt x="491617" y="42163"/>
                </a:lnTo>
                <a:lnTo>
                  <a:pt x="491489" y="29463"/>
                </a:lnTo>
                <a:close/>
              </a:path>
              <a:path w="768985" h="3200400">
                <a:moveTo>
                  <a:pt x="529717" y="29463"/>
                </a:moveTo>
                <a:lnTo>
                  <a:pt x="529463" y="42163"/>
                </a:lnTo>
                <a:lnTo>
                  <a:pt x="542544" y="42290"/>
                </a:lnTo>
                <a:lnTo>
                  <a:pt x="580263" y="43179"/>
                </a:lnTo>
                <a:lnTo>
                  <a:pt x="580644" y="30479"/>
                </a:lnTo>
                <a:lnTo>
                  <a:pt x="542670" y="29590"/>
                </a:lnTo>
                <a:lnTo>
                  <a:pt x="529717" y="29463"/>
                </a:lnTo>
                <a:close/>
              </a:path>
              <a:path w="768985" h="3200400">
                <a:moveTo>
                  <a:pt x="618617" y="31368"/>
                </a:moveTo>
                <a:lnTo>
                  <a:pt x="618363" y="44068"/>
                </a:lnTo>
                <a:lnTo>
                  <a:pt x="639190" y="44450"/>
                </a:lnTo>
                <a:lnTo>
                  <a:pt x="661415" y="44576"/>
                </a:lnTo>
                <a:lnTo>
                  <a:pt x="669289" y="44576"/>
                </a:lnTo>
                <a:lnTo>
                  <a:pt x="669289" y="31876"/>
                </a:lnTo>
                <a:lnTo>
                  <a:pt x="661543" y="31876"/>
                </a:lnTo>
                <a:lnTo>
                  <a:pt x="639318" y="31750"/>
                </a:lnTo>
                <a:lnTo>
                  <a:pt x="618617" y="31368"/>
                </a:lnTo>
                <a:close/>
              </a:path>
              <a:path w="768985" h="3200400">
                <a:moveTo>
                  <a:pt x="688213" y="0"/>
                </a:moveTo>
                <a:lnTo>
                  <a:pt x="698245" y="75564"/>
                </a:lnTo>
                <a:lnTo>
                  <a:pt x="768731" y="27812"/>
                </a:lnTo>
                <a:lnTo>
                  <a:pt x="6882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44766" y="1848993"/>
            <a:ext cx="520065" cy="1542415"/>
          </a:xfrm>
          <a:custGeom>
            <a:avLst/>
            <a:gdLst/>
            <a:ahLst/>
            <a:cxnLst/>
            <a:rect l="l" t="t" r="r" b="b"/>
            <a:pathLst>
              <a:path w="520065" h="1542414">
                <a:moveTo>
                  <a:pt x="443357" y="1464691"/>
                </a:moveTo>
                <a:lnTo>
                  <a:pt x="479425" y="1541907"/>
                </a:lnTo>
                <a:lnTo>
                  <a:pt x="513252" y="1478534"/>
                </a:lnTo>
                <a:lnTo>
                  <a:pt x="487426" y="1478534"/>
                </a:lnTo>
                <a:lnTo>
                  <a:pt x="474853" y="1478280"/>
                </a:lnTo>
                <a:lnTo>
                  <a:pt x="475129" y="1465538"/>
                </a:lnTo>
                <a:lnTo>
                  <a:pt x="443357" y="1464691"/>
                </a:lnTo>
                <a:close/>
              </a:path>
              <a:path w="520065" h="1542414">
                <a:moveTo>
                  <a:pt x="475129" y="1465538"/>
                </a:moveTo>
                <a:lnTo>
                  <a:pt x="474853" y="1478280"/>
                </a:lnTo>
                <a:lnTo>
                  <a:pt x="487426" y="1478534"/>
                </a:lnTo>
                <a:lnTo>
                  <a:pt x="487795" y="1465876"/>
                </a:lnTo>
                <a:lnTo>
                  <a:pt x="475129" y="1465538"/>
                </a:lnTo>
                <a:close/>
              </a:path>
              <a:path w="520065" h="1542414">
                <a:moveTo>
                  <a:pt x="487795" y="1465876"/>
                </a:moveTo>
                <a:lnTo>
                  <a:pt x="487426" y="1478534"/>
                </a:lnTo>
                <a:lnTo>
                  <a:pt x="513252" y="1478534"/>
                </a:lnTo>
                <a:lnTo>
                  <a:pt x="519557" y="1466723"/>
                </a:lnTo>
                <a:lnTo>
                  <a:pt x="487795" y="1465876"/>
                </a:lnTo>
                <a:close/>
              </a:path>
              <a:path w="520065" h="1542414">
                <a:moveTo>
                  <a:pt x="324703" y="49657"/>
                </a:moveTo>
                <a:lnTo>
                  <a:pt x="186436" y="49657"/>
                </a:lnTo>
                <a:lnTo>
                  <a:pt x="216915" y="50292"/>
                </a:lnTo>
                <a:lnTo>
                  <a:pt x="247904" y="51816"/>
                </a:lnTo>
                <a:lnTo>
                  <a:pt x="308863" y="59309"/>
                </a:lnTo>
                <a:lnTo>
                  <a:pt x="351282" y="70358"/>
                </a:lnTo>
                <a:lnTo>
                  <a:pt x="389128" y="87503"/>
                </a:lnTo>
                <a:lnTo>
                  <a:pt x="420878" y="112014"/>
                </a:lnTo>
                <a:lnTo>
                  <a:pt x="445262" y="145161"/>
                </a:lnTo>
                <a:lnTo>
                  <a:pt x="462788" y="189611"/>
                </a:lnTo>
                <a:lnTo>
                  <a:pt x="474980" y="244602"/>
                </a:lnTo>
                <a:lnTo>
                  <a:pt x="480567" y="286385"/>
                </a:lnTo>
                <a:lnTo>
                  <a:pt x="484378" y="331343"/>
                </a:lnTo>
                <a:lnTo>
                  <a:pt x="486537" y="378968"/>
                </a:lnTo>
                <a:lnTo>
                  <a:pt x="487553" y="429133"/>
                </a:lnTo>
                <a:lnTo>
                  <a:pt x="487421" y="480949"/>
                </a:lnTo>
                <a:lnTo>
                  <a:pt x="486526" y="533781"/>
                </a:lnTo>
                <a:lnTo>
                  <a:pt x="484999" y="587121"/>
                </a:lnTo>
                <a:lnTo>
                  <a:pt x="481189" y="693293"/>
                </a:lnTo>
                <a:lnTo>
                  <a:pt x="479418" y="744982"/>
                </a:lnTo>
                <a:lnTo>
                  <a:pt x="478153" y="795020"/>
                </a:lnTo>
                <a:lnTo>
                  <a:pt x="477772" y="819277"/>
                </a:lnTo>
                <a:lnTo>
                  <a:pt x="477646" y="866013"/>
                </a:lnTo>
                <a:lnTo>
                  <a:pt x="477901" y="888365"/>
                </a:lnTo>
                <a:lnTo>
                  <a:pt x="478663" y="932815"/>
                </a:lnTo>
                <a:lnTo>
                  <a:pt x="479298" y="978789"/>
                </a:lnTo>
                <a:lnTo>
                  <a:pt x="479552" y="1025779"/>
                </a:lnTo>
                <a:lnTo>
                  <a:pt x="479552" y="1121156"/>
                </a:lnTo>
                <a:lnTo>
                  <a:pt x="479296" y="1168781"/>
                </a:lnTo>
                <a:lnTo>
                  <a:pt x="478533" y="1261618"/>
                </a:lnTo>
                <a:lnTo>
                  <a:pt x="478026" y="1305941"/>
                </a:lnTo>
                <a:lnTo>
                  <a:pt x="477392" y="1348359"/>
                </a:lnTo>
                <a:lnTo>
                  <a:pt x="476250" y="1407795"/>
                </a:lnTo>
                <a:lnTo>
                  <a:pt x="475484" y="1444244"/>
                </a:lnTo>
                <a:lnTo>
                  <a:pt x="475234" y="1460754"/>
                </a:lnTo>
                <a:lnTo>
                  <a:pt x="475129" y="1465538"/>
                </a:lnTo>
                <a:lnTo>
                  <a:pt x="487795" y="1465876"/>
                </a:lnTo>
                <a:lnTo>
                  <a:pt x="487939" y="1460754"/>
                </a:lnTo>
                <a:lnTo>
                  <a:pt x="488193" y="1443990"/>
                </a:lnTo>
                <a:lnTo>
                  <a:pt x="488568" y="1426464"/>
                </a:lnTo>
                <a:lnTo>
                  <a:pt x="489331" y="1388872"/>
                </a:lnTo>
                <a:lnTo>
                  <a:pt x="489585" y="1369060"/>
                </a:lnTo>
                <a:lnTo>
                  <a:pt x="490729" y="1305814"/>
                </a:lnTo>
                <a:lnTo>
                  <a:pt x="491111" y="1261364"/>
                </a:lnTo>
                <a:lnTo>
                  <a:pt x="491616" y="1215644"/>
                </a:lnTo>
                <a:lnTo>
                  <a:pt x="491998" y="1168654"/>
                </a:lnTo>
                <a:lnTo>
                  <a:pt x="492252" y="1121156"/>
                </a:lnTo>
                <a:lnTo>
                  <a:pt x="492252" y="1025779"/>
                </a:lnTo>
                <a:lnTo>
                  <a:pt x="491870" y="978789"/>
                </a:lnTo>
                <a:lnTo>
                  <a:pt x="491363" y="932688"/>
                </a:lnTo>
                <a:lnTo>
                  <a:pt x="490601" y="888111"/>
                </a:lnTo>
                <a:lnTo>
                  <a:pt x="490346" y="865886"/>
                </a:lnTo>
                <a:lnTo>
                  <a:pt x="490349" y="819150"/>
                </a:lnTo>
                <a:lnTo>
                  <a:pt x="492133" y="744728"/>
                </a:lnTo>
                <a:lnTo>
                  <a:pt x="493789" y="692912"/>
                </a:lnTo>
                <a:lnTo>
                  <a:pt x="497596" y="586740"/>
                </a:lnTo>
                <a:lnTo>
                  <a:pt x="499117" y="533400"/>
                </a:lnTo>
                <a:lnTo>
                  <a:pt x="500126" y="480949"/>
                </a:lnTo>
                <a:lnTo>
                  <a:pt x="500253" y="429133"/>
                </a:lnTo>
                <a:lnTo>
                  <a:pt x="499237" y="378841"/>
                </a:lnTo>
                <a:lnTo>
                  <a:pt x="497078" y="330581"/>
                </a:lnTo>
                <a:lnTo>
                  <a:pt x="493267" y="285115"/>
                </a:lnTo>
                <a:lnTo>
                  <a:pt x="487553" y="242697"/>
                </a:lnTo>
                <a:lnTo>
                  <a:pt x="479806" y="204089"/>
                </a:lnTo>
                <a:lnTo>
                  <a:pt x="463423" y="153924"/>
                </a:lnTo>
                <a:lnTo>
                  <a:pt x="440182" y="114427"/>
                </a:lnTo>
                <a:lnTo>
                  <a:pt x="408178" y="84709"/>
                </a:lnTo>
                <a:lnTo>
                  <a:pt x="369697" y="63754"/>
                </a:lnTo>
                <a:lnTo>
                  <a:pt x="326517" y="50037"/>
                </a:lnTo>
                <a:lnTo>
                  <a:pt x="324703" y="49657"/>
                </a:lnTo>
                <a:close/>
              </a:path>
              <a:path w="520065" h="1542414">
                <a:moveTo>
                  <a:pt x="42672" y="0"/>
                </a:moveTo>
                <a:lnTo>
                  <a:pt x="27592" y="1012"/>
                </a:lnTo>
                <a:lnTo>
                  <a:pt x="14525" y="7524"/>
                </a:lnTo>
                <a:lnTo>
                  <a:pt x="4863" y="18466"/>
                </a:lnTo>
                <a:lnTo>
                  <a:pt x="0" y="32766"/>
                </a:lnTo>
                <a:lnTo>
                  <a:pt x="1012" y="47845"/>
                </a:lnTo>
                <a:lnTo>
                  <a:pt x="7524" y="60912"/>
                </a:lnTo>
                <a:lnTo>
                  <a:pt x="18466" y="70574"/>
                </a:lnTo>
                <a:lnTo>
                  <a:pt x="32765" y="75437"/>
                </a:lnTo>
                <a:lnTo>
                  <a:pt x="47845" y="74425"/>
                </a:lnTo>
                <a:lnTo>
                  <a:pt x="60912" y="67913"/>
                </a:lnTo>
                <a:lnTo>
                  <a:pt x="70574" y="56971"/>
                </a:lnTo>
                <a:lnTo>
                  <a:pt x="73379" y="48723"/>
                </a:lnTo>
                <a:lnTo>
                  <a:pt x="36957" y="44069"/>
                </a:lnTo>
                <a:lnTo>
                  <a:pt x="38481" y="31369"/>
                </a:lnTo>
                <a:lnTo>
                  <a:pt x="74679" y="31369"/>
                </a:lnTo>
                <a:lnTo>
                  <a:pt x="74425" y="27592"/>
                </a:lnTo>
                <a:lnTo>
                  <a:pt x="67913" y="14525"/>
                </a:lnTo>
                <a:lnTo>
                  <a:pt x="56971" y="4863"/>
                </a:lnTo>
                <a:lnTo>
                  <a:pt x="42672" y="0"/>
                </a:lnTo>
                <a:close/>
              </a:path>
              <a:path w="520065" h="1542414">
                <a:moveTo>
                  <a:pt x="75000" y="36158"/>
                </a:moveTo>
                <a:lnTo>
                  <a:pt x="75437" y="42672"/>
                </a:lnTo>
                <a:lnTo>
                  <a:pt x="73379" y="48723"/>
                </a:lnTo>
                <a:lnTo>
                  <a:pt x="76708" y="49149"/>
                </a:lnTo>
                <a:lnTo>
                  <a:pt x="101219" y="49911"/>
                </a:lnTo>
                <a:lnTo>
                  <a:pt x="128015" y="49911"/>
                </a:lnTo>
                <a:lnTo>
                  <a:pt x="324703" y="49657"/>
                </a:lnTo>
                <a:lnTo>
                  <a:pt x="311404" y="46862"/>
                </a:lnTo>
                <a:lnTo>
                  <a:pt x="280670" y="42037"/>
                </a:lnTo>
                <a:lnTo>
                  <a:pt x="249047" y="39116"/>
                </a:lnTo>
                <a:lnTo>
                  <a:pt x="217550" y="37592"/>
                </a:lnTo>
                <a:lnTo>
                  <a:pt x="205155" y="37337"/>
                </a:lnTo>
                <a:lnTo>
                  <a:pt x="114300" y="37337"/>
                </a:lnTo>
                <a:lnTo>
                  <a:pt x="101346" y="37211"/>
                </a:lnTo>
                <a:lnTo>
                  <a:pt x="88900" y="36957"/>
                </a:lnTo>
                <a:lnTo>
                  <a:pt x="77215" y="36449"/>
                </a:lnTo>
                <a:lnTo>
                  <a:pt x="75000" y="36158"/>
                </a:lnTo>
                <a:close/>
              </a:path>
              <a:path w="520065" h="1542414">
                <a:moveTo>
                  <a:pt x="38481" y="31369"/>
                </a:moveTo>
                <a:lnTo>
                  <a:pt x="36957" y="44069"/>
                </a:lnTo>
                <a:lnTo>
                  <a:pt x="73379" y="48723"/>
                </a:lnTo>
                <a:lnTo>
                  <a:pt x="75437" y="42672"/>
                </a:lnTo>
                <a:lnTo>
                  <a:pt x="75000" y="36158"/>
                </a:lnTo>
                <a:lnTo>
                  <a:pt x="38481" y="31369"/>
                </a:lnTo>
                <a:close/>
              </a:path>
              <a:path w="520065" h="1542414">
                <a:moveTo>
                  <a:pt x="186562" y="36957"/>
                </a:moveTo>
                <a:lnTo>
                  <a:pt x="156463" y="36957"/>
                </a:lnTo>
                <a:lnTo>
                  <a:pt x="114300" y="37337"/>
                </a:lnTo>
                <a:lnTo>
                  <a:pt x="205155" y="37337"/>
                </a:lnTo>
                <a:lnTo>
                  <a:pt x="186562" y="36957"/>
                </a:lnTo>
                <a:close/>
              </a:path>
              <a:path w="520065" h="1542414">
                <a:moveTo>
                  <a:pt x="74679" y="31369"/>
                </a:moveTo>
                <a:lnTo>
                  <a:pt x="38481" y="31369"/>
                </a:lnTo>
                <a:lnTo>
                  <a:pt x="75000" y="36158"/>
                </a:lnTo>
                <a:lnTo>
                  <a:pt x="74679" y="31369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074152" y="3500628"/>
            <a:ext cx="76200" cy="1224280"/>
          </a:xfrm>
          <a:custGeom>
            <a:avLst/>
            <a:gdLst/>
            <a:ahLst/>
            <a:cxnLst/>
            <a:rect l="l" t="t" r="r" b="b"/>
            <a:pathLst>
              <a:path w="76200" h="1224279">
                <a:moveTo>
                  <a:pt x="31750" y="1147572"/>
                </a:moveTo>
                <a:lnTo>
                  <a:pt x="0" y="1147572"/>
                </a:lnTo>
                <a:lnTo>
                  <a:pt x="38100" y="1223772"/>
                </a:lnTo>
                <a:lnTo>
                  <a:pt x="69850" y="1160272"/>
                </a:lnTo>
                <a:lnTo>
                  <a:pt x="31750" y="1160272"/>
                </a:lnTo>
                <a:lnTo>
                  <a:pt x="31750" y="1147572"/>
                </a:lnTo>
                <a:close/>
              </a:path>
              <a:path w="76200" h="1224279">
                <a:moveTo>
                  <a:pt x="44450" y="0"/>
                </a:moveTo>
                <a:lnTo>
                  <a:pt x="31750" y="0"/>
                </a:lnTo>
                <a:lnTo>
                  <a:pt x="31750" y="1160272"/>
                </a:lnTo>
                <a:lnTo>
                  <a:pt x="44450" y="1160272"/>
                </a:lnTo>
                <a:lnTo>
                  <a:pt x="44450" y="0"/>
                </a:lnTo>
                <a:close/>
              </a:path>
              <a:path w="76200" h="1224279">
                <a:moveTo>
                  <a:pt x="76200" y="1147572"/>
                </a:moveTo>
                <a:lnTo>
                  <a:pt x="44450" y="1147572"/>
                </a:lnTo>
                <a:lnTo>
                  <a:pt x="44450" y="1160272"/>
                </a:lnTo>
                <a:lnTo>
                  <a:pt x="69850" y="1160272"/>
                </a:lnTo>
                <a:lnTo>
                  <a:pt x="76200" y="1147572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36052" y="3424428"/>
            <a:ext cx="153924" cy="153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69511" y="1685670"/>
            <a:ext cx="539750" cy="3077210"/>
          </a:xfrm>
          <a:custGeom>
            <a:avLst/>
            <a:gdLst/>
            <a:ahLst/>
            <a:cxnLst/>
            <a:rect l="l" t="t" r="r" b="b"/>
            <a:pathLst>
              <a:path w="539750" h="3077210">
                <a:moveTo>
                  <a:pt x="37589" y="3001999"/>
                </a:moveTo>
                <a:lnTo>
                  <a:pt x="29140" y="3003821"/>
                </a:lnTo>
                <a:lnTo>
                  <a:pt x="17160" y="3012170"/>
                </a:lnTo>
                <a:lnTo>
                  <a:pt x="9205" y="3024399"/>
                </a:lnTo>
                <a:lnTo>
                  <a:pt x="6476" y="3039236"/>
                </a:lnTo>
                <a:lnTo>
                  <a:pt x="9651" y="3054040"/>
                </a:lnTo>
                <a:lnTo>
                  <a:pt x="17970" y="3066034"/>
                </a:lnTo>
                <a:lnTo>
                  <a:pt x="30194" y="3074027"/>
                </a:lnTo>
                <a:lnTo>
                  <a:pt x="45085" y="3076829"/>
                </a:lnTo>
                <a:lnTo>
                  <a:pt x="59886" y="3073582"/>
                </a:lnTo>
                <a:lnTo>
                  <a:pt x="71866" y="3065240"/>
                </a:lnTo>
                <a:lnTo>
                  <a:pt x="79821" y="3053040"/>
                </a:lnTo>
                <a:lnTo>
                  <a:pt x="82433" y="3038855"/>
                </a:lnTo>
                <a:lnTo>
                  <a:pt x="38226" y="3038855"/>
                </a:lnTo>
                <a:lnTo>
                  <a:pt x="37589" y="3001999"/>
                </a:lnTo>
                <a:close/>
              </a:path>
              <a:path w="539750" h="3077210">
                <a:moveTo>
                  <a:pt x="43942" y="3000629"/>
                </a:moveTo>
                <a:lnTo>
                  <a:pt x="37589" y="3001999"/>
                </a:lnTo>
                <a:lnTo>
                  <a:pt x="38226" y="3038855"/>
                </a:lnTo>
                <a:lnTo>
                  <a:pt x="50800" y="3038602"/>
                </a:lnTo>
                <a:lnTo>
                  <a:pt x="50259" y="3001817"/>
                </a:lnTo>
                <a:lnTo>
                  <a:pt x="43942" y="3000629"/>
                </a:lnTo>
                <a:close/>
              </a:path>
              <a:path w="539750" h="3077210">
                <a:moveTo>
                  <a:pt x="50259" y="3001817"/>
                </a:moveTo>
                <a:lnTo>
                  <a:pt x="50800" y="3038602"/>
                </a:lnTo>
                <a:lnTo>
                  <a:pt x="38226" y="3038855"/>
                </a:lnTo>
                <a:lnTo>
                  <a:pt x="82433" y="3038855"/>
                </a:lnTo>
                <a:lnTo>
                  <a:pt x="82550" y="3038221"/>
                </a:lnTo>
                <a:lnTo>
                  <a:pt x="79375" y="3023417"/>
                </a:lnTo>
                <a:lnTo>
                  <a:pt x="71056" y="3011423"/>
                </a:lnTo>
                <a:lnTo>
                  <a:pt x="58832" y="3003430"/>
                </a:lnTo>
                <a:lnTo>
                  <a:pt x="50259" y="3001817"/>
                </a:lnTo>
                <a:close/>
              </a:path>
              <a:path w="539750" h="3077210">
                <a:moveTo>
                  <a:pt x="363600" y="28828"/>
                </a:moveTo>
                <a:lnTo>
                  <a:pt x="308101" y="30099"/>
                </a:lnTo>
                <a:lnTo>
                  <a:pt x="251713" y="36956"/>
                </a:lnTo>
                <a:lnTo>
                  <a:pt x="196976" y="52577"/>
                </a:lnTo>
                <a:lnTo>
                  <a:pt x="162179" y="69214"/>
                </a:lnTo>
                <a:lnTo>
                  <a:pt x="129920" y="92075"/>
                </a:lnTo>
                <a:lnTo>
                  <a:pt x="100711" y="121792"/>
                </a:lnTo>
                <a:lnTo>
                  <a:pt x="75056" y="159130"/>
                </a:lnTo>
                <a:lnTo>
                  <a:pt x="53975" y="204977"/>
                </a:lnTo>
                <a:lnTo>
                  <a:pt x="41275" y="245363"/>
                </a:lnTo>
                <a:lnTo>
                  <a:pt x="30606" y="291718"/>
                </a:lnTo>
                <a:lnTo>
                  <a:pt x="21970" y="343662"/>
                </a:lnTo>
                <a:lnTo>
                  <a:pt x="14858" y="400938"/>
                </a:lnTo>
                <a:lnTo>
                  <a:pt x="11049" y="441705"/>
                </a:lnTo>
                <a:lnTo>
                  <a:pt x="7874" y="484504"/>
                </a:lnTo>
                <a:lnTo>
                  <a:pt x="5311" y="529716"/>
                </a:lnTo>
                <a:lnTo>
                  <a:pt x="3289" y="575817"/>
                </a:lnTo>
                <a:lnTo>
                  <a:pt x="1773" y="623569"/>
                </a:lnTo>
                <a:lnTo>
                  <a:pt x="887" y="672718"/>
                </a:lnTo>
                <a:lnTo>
                  <a:pt x="254" y="723138"/>
                </a:lnTo>
                <a:lnTo>
                  <a:pt x="0" y="774700"/>
                </a:lnTo>
                <a:lnTo>
                  <a:pt x="254" y="827151"/>
                </a:lnTo>
                <a:lnTo>
                  <a:pt x="888" y="880617"/>
                </a:lnTo>
                <a:lnTo>
                  <a:pt x="1650" y="934592"/>
                </a:lnTo>
                <a:lnTo>
                  <a:pt x="4063" y="1043939"/>
                </a:lnTo>
                <a:lnTo>
                  <a:pt x="6985" y="1154429"/>
                </a:lnTo>
                <a:lnTo>
                  <a:pt x="10413" y="1264412"/>
                </a:lnTo>
                <a:lnTo>
                  <a:pt x="12192" y="1319021"/>
                </a:lnTo>
                <a:lnTo>
                  <a:pt x="15493" y="1426464"/>
                </a:lnTo>
                <a:lnTo>
                  <a:pt x="17018" y="1479041"/>
                </a:lnTo>
                <a:lnTo>
                  <a:pt x="18414" y="1530730"/>
                </a:lnTo>
                <a:lnTo>
                  <a:pt x="19685" y="1581277"/>
                </a:lnTo>
                <a:lnTo>
                  <a:pt x="20700" y="1630552"/>
                </a:lnTo>
                <a:lnTo>
                  <a:pt x="21336" y="1678431"/>
                </a:lnTo>
                <a:lnTo>
                  <a:pt x="21717" y="1724787"/>
                </a:lnTo>
                <a:lnTo>
                  <a:pt x="21717" y="1858517"/>
                </a:lnTo>
                <a:lnTo>
                  <a:pt x="21970" y="1949703"/>
                </a:lnTo>
                <a:lnTo>
                  <a:pt x="22479" y="2042159"/>
                </a:lnTo>
                <a:lnTo>
                  <a:pt x="23368" y="2135504"/>
                </a:lnTo>
                <a:lnTo>
                  <a:pt x="25654" y="2320924"/>
                </a:lnTo>
                <a:lnTo>
                  <a:pt x="27050" y="2411729"/>
                </a:lnTo>
                <a:lnTo>
                  <a:pt x="27686" y="2456434"/>
                </a:lnTo>
                <a:lnTo>
                  <a:pt x="29210" y="2543429"/>
                </a:lnTo>
                <a:lnTo>
                  <a:pt x="29844" y="2585847"/>
                </a:lnTo>
                <a:lnTo>
                  <a:pt x="31368" y="2667635"/>
                </a:lnTo>
                <a:lnTo>
                  <a:pt x="32893" y="2744978"/>
                </a:lnTo>
                <a:lnTo>
                  <a:pt x="33655" y="2781680"/>
                </a:lnTo>
                <a:lnTo>
                  <a:pt x="34289" y="2817114"/>
                </a:lnTo>
                <a:lnTo>
                  <a:pt x="34925" y="2850896"/>
                </a:lnTo>
                <a:lnTo>
                  <a:pt x="35560" y="2883280"/>
                </a:lnTo>
                <a:lnTo>
                  <a:pt x="36068" y="2913887"/>
                </a:lnTo>
                <a:lnTo>
                  <a:pt x="36702" y="2942716"/>
                </a:lnTo>
                <a:lnTo>
                  <a:pt x="37083" y="2969767"/>
                </a:lnTo>
                <a:lnTo>
                  <a:pt x="37589" y="3001999"/>
                </a:lnTo>
                <a:lnTo>
                  <a:pt x="43942" y="3000629"/>
                </a:lnTo>
                <a:lnTo>
                  <a:pt x="50241" y="3000629"/>
                </a:lnTo>
                <a:lnTo>
                  <a:pt x="49783" y="2969514"/>
                </a:lnTo>
                <a:lnTo>
                  <a:pt x="49275" y="2942462"/>
                </a:lnTo>
                <a:lnTo>
                  <a:pt x="48768" y="2913634"/>
                </a:lnTo>
                <a:lnTo>
                  <a:pt x="48132" y="2883027"/>
                </a:lnTo>
                <a:lnTo>
                  <a:pt x="47625" y="2850641"/>
                </a:lnTo>
                <a:lnTo>
                  <a:pt x="46989" y="2816860"/>
                </a:lnTo>
                <a:lnTo>
                  <a:pt x="46227" y="2781427"/>
                </a:lnTo>
                <a:lnTo>
                  <a:pt x="45465" y="2744723"/>
                </a:lnTo>
                <a:lnTo>
                  <a:pt x="44831" y="2706623"/>
                </a:lnTo>
                <a:lnTo>
                  <a:pt x="44068" y="2667380"/>
                </a:lnTo>
                <a:lnTo>
                  <a:pt x="42544" y="2585592"/>
                </a:lnTo>
                <a:lnTo>
                  <a:pt x="41910" y="2543174"/>
                </a:lnTo>
                <a:lnTo>
                  <a:pt x="40386" y="2456179"/>
                </a:lnTo>
                <a:lnTo>
                  <a:pt x="39750" y="2411476"/>
                </a:lnTo>
                <a:lnTo>
                  <a:pt x="38354" y="2320797"/>
                </a:lnTo>
                <a:lnTo>
                  <a:pt x="37083" y="2228468"/>
                </a:lnTo>
                <a:lnTo>
                  <a:pt x="36068" y="2135251"/>
                </a:lnTo>
                <a:lnTo>
                  <a:pt x="35179" y="2042033"/>
                </a:lnTo>
                <a:lnTo>
                  <a:pt x="34670" y="1949577"/>
                </a:lnTo>
                <a:lnTo>
                  <a:pt x="34417" y="1858517"/>
                </a:lnTo>
                <a:lnTo>
                  <a:pt x="34417" y="1724787"/>
                </a:lnTo>
                <a:lnTo>
                  <a:pt x="34036" y="1678304"/>
                </a:lnTo>
                <a:lnTo>
                  <a:pt x="33274" y="1630426"/>
                </a:lnTo>
                <a:lnTo>
                  <a:pt x="32385" y="1581023"/>
                </a:lnTo>
                <a:lnTo>
                  <a:pt x="31114" y="1530350"/>
                </a:lnTo>
                <a:lnTo>
                  <a:pt x="29718" y="1478661"/>
                </a:lnTo>
                <a:lnTo>
                  <a:pt x="28193" y="1426082"/>
                </a:lnTo>
                <a:lnTo>
                  <a:pt x="24892" y="1318640"/>
                </a:lnTo>
                <a:lnTo>
                  <a:pt x="23113" y="1264030"/>
                </a:lnTo>
                <a:lnTo>
                  <a:pt x="19685" y="1154049"/>
                </a:lnTo>
                <a:lnTo>
                  <a:pt x="16763" y="1043686"/>
                </a:lnTo>
                <a:lnTo>
                  <a:pt x="14350" y="934338"/>
                </a:lnTo>
                <a:lnTo>
                  <a:pt x="13462" y="880363"/>
                </a:lnTo>
                <a:lnTo>
                  <a:pt x="12954" y="827024"/>
                </a:lnTo>
                <a:lnTo>
                  <a:pt x="12700" y="774573"/>
                </a:lnTo>
                <a:lnTo>
                  <a:pt x="12954" y="723138"/>
                </a:lnTo>
                <a:lnTo>
                  <a:pt x="13464" y="672591"/>
                </a:lnTo>
                <a:lnTo>
                  <a:pt x="14486" y="623315"/>
                </a:lnTo>
                <a:lnTo>
                  <a:pt x="16018" y="575437"/>
                </a:lnTo>
                <a:lnTo>
                  <a:pt x="18063" y="529208"/>
                </a:lnTo>
                <a:lnTo>
                  <a:pt x="20574" y="485266"/>
                </a:lnTo>
                <a:lnTo>
                  <a:pt x="23749" y="442721"/>
                </a:lnTo>
                <a:lnTo>
                  <a:pt x="27558" y="402081"/>
                </a:lnTo>
                <a:lnTo>
                  <a:pt x="32004" y="363727"/>
                </a:lnTo>
                <a:lnTo>
                  <a:pt x="40005" y="310514"/>
                </a:lnTo>
                <a:lnTo>
                  <a:pt x="49783" y="262889"/>
                </a:lnTo>
                <a:lnTo>
                  <a:pt x="61468" y="221741"/>
                </a:lnTo>
                <a:lnTo>
                  <a:pt x="75564" y="186054"/>
                </a:lnTo>
                <a:lnTo>
                  <a:pt x="98170" y="146176"/>
                </a:lnTo>
                <a:lnTo>
                  <a:pt x="124332" y="114553"/>
                </a:lnTo>
                <a:lnTo>
                  <a:pt x="153543" y="89915"/>
                </a:lnTo>
                <a:lnTo>
                  <a:pt x="202056" y="64134"/>
                </a:lnTo>
                <a:lnTo>
                  <a:pt x="254507" y="49275"/>
                </a:lnTo>
                <a:lnTo>
                  <a:pt x="308990" y="42799"/>
                </a:lnTo>
                <a:lnTo>
                  <a:pt x="464561" y="41528"/>
                </a:lnTo>
                <a:lnTo>
                  <a:pt x="463178" y="31241"/>
                </a:lnTo>
                <a:lnTo>
                  <a:pt x="449325" y="31241"/>
                </a:lnTo>
                <a:lnTo>
                  <a:pt x="433196" y="30861"/>
                </a:lnTo>
                <a:lnTo>
                  <a:pt x="363600" y="28828"/>
                </a:lnTo>
                <a:close/>
              </a:path>
              <a:path w="539750" h="3077210">
                <a:moveTo>
                  <a:pt x="50241" y="3000629"/>
                </a:moveTo>
                <a:lnTo>
                  <a:pt x="43942" y="3000629"/>
                </a:lnTo>
                <a:lnTo>
                  <a:pt x="50259" y="3001817"/>
                </a:lnTo>
                <a:lnTo>
                  <a:pt x="50241" y="3000629"/>
                </a:lnTo>
                <a:close/>
              </a:path>
              <a:path w="539750" h="3077210">
                <a:moveTo>
                  <a:pt x="536453" y="29717"/>
                </a:moveTo>
                <a:lnTo>
                  <a:pt x="476376" y="29717"/>
                </a:lnTo>
                <a:lnTo>
                  <a:pt x="477012" y="42417"/>
                </a:lnTo>
                <a:lnTo>
                  <a:pt x="464771" y="43085"/>
                </a:lnTo>
                <a:lnTo>
                  <a:pt x="469138" y="75564"/>
                </a:lnTo>
                <a:lnTo>
                  <a:pt x="536453" y="29717"/>
                </a:lnTo>
                <a:close/>
              </a:path>
              <a:path w="539750" h="3077210">
                <a:moveTo>
                  <a:pt x="464561" y="41528"/>
                </a:moveTo>
                <a:lnTo>
                  <a:pt x="363600" y="41528"/>
                </a:lnTo>
                <a:lnTo>
                  <a:pt x="432815" y="43561"/>
                </a:lnTo>
                <a:lnTo>
                  <a:pt x="449071" y="43941"/>
                </a:lnTo>
                <a:lnTo>
                  <a:pt x="464771" y="43085"/>
                </a:lnTo>
                <a:lnTo>
                  <a:pt x="464561" y="41528"/>
                </a:lnTo>
                <a:close/>
              </a:path>
              <a:path w="539750" h="3077210">
                <a:moveTo>
                  <a:pt x="476376" y="29717"/>
                </a:moveTo>
                <a:lnTo>
                  <a:pt x="463074" y="30467"/>
                </a:lnTo>
                <a:lnTo>
                  <a:pt x="464771" y="43085"/>
                </a:lnTo>
                <a:lnTo>
                  <a:pt x="477012" y="42417"/>
                </a:lnTo>
                <a:lnTo>
                  <a:pt x="476376" y="29717"/>
                </a:lnTo>
                <a:close/>
              </a:path>
              <a:path w="539750" h="3077210">
                <a:moveTo>
                  <a:pt x="463074" y="30467"/>
                </a:moveTo>
                <a:lnTo>
                  <a:pt x="449325" y="31241"/>
                </a:lnTo>
                <a:lnTo>
                  <a:pt x="463178" y="31241"/>
                </a:lnTo>
                <a:lnTo>
                  <a:pt x="463074" y="30467"/>
                </a:lnTo>
                <a:close/>
              </a:path>
              <a:path w="539750" h="3077210">
                <a:moveTo>
                  <a:pt x="458977" y="0"/>
                </a:moveTo>
                <a:lnTo>
                  <a:pt x="463074" y="30467"/>
                </a:lnTo>
                <a:lnTo>
                  <a:pt x="476376" y="29717"/>
                </a:lnTo>
                <a:lnTo>
                  <a:pt x="536453" y="29717"/>
                </a:lnTo>
                <a:lnTo>
                  <a:pt x="539623" y="27558"/>
                </a:lnTo>
                <a:lnTo>
                  <a:pt x="458977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02023" y="3352800"/>
            <a:ext cx="371856" cy="1539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848611" y="2276856"/>
            <a:ext cx="1727200" cy="50482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930"/>
              </a:lnSpc>
            </a:pPr>
            <a:r>
              <a:rPr spc="-5" dirty="0">
                <a:latin typeface="Times New Roman"/>
                <a:cs typeface="Times New Roman"/>
              </a:rPr>
              <a:t>somatosensoros</a:t>
            </a:r>
            <a:endParaRPr>
              <a:latin typeface="Times New Roman"/>
              <a:cs typeface="Times New Roman"/>
            </a:endParaRPr>
          </a:p>
          <a:p>
            <a:pPr marL="53975" algn="ctr">
              <a:lnSpc>
                <a:spcPts val="2039"/>
              </a:lnSpc>
            </a:pPr>
            <a:r>
              <a:rPr spc="-5" dirty="0">
                <a:latin typeface="Times New Roman"/>
                <a:cs typeface="Times New Roman"/>
              </a:rPr>
              <a:t>afferens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079748" y="2276856"/>
            <a:ext cx="1728470" cy="504825"/>
          </a:xfrm>
          <a:custGeom>
            <a:avLst/>
            <a:gdLst/>
            <a:ahLst/>
            <a:cxnLst/>
            <a:rect l="l" t="t" r="r" b="b"/>
            <a:pathLst>
              <a:path w="1728470" h="504825">
                <a:moveTo>
                  <a:pt x="1728216" y="0"/>
                </a:moveTo>
                <a:lnTo>
                  <a:pt x="0" y="0"/>
                </a:lnTo>
                <a:lnTo>
                  <a:pt x="0" y="504444"/>
                </a:lnTo>
                <a:lnTo>
                  <a:pt x="1728216" y="504444"/>
                </a:lnTo>
                <a:lnTo>
                  <a:pt x="17282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079748" y="2276856"/>
            <a:ext cx="1728470" cy="504825"/>
          </a:xfrm>
          <a:prstGeom prst="rect">
            <a:avLst/>
          </a:prstGeom>
          <a:ln w="9144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540" algn="ctr">
              <a:lnSpc>
                <a:spcPts val="1930"/>
              </a:lnSpc>
            </a:pP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viscerosensoros</a:t>
            </a:r>
            <a:endParaRPr>
              <a:latin typeface="Times New Roman"/>
              <a:cs typeface="Times New Roman"/>
            </a:endParaRPr>
          </a:p>
          <a:p>
            <a:pPr algn="ctr">
              <a:lnSpc>
                <a:spcPts val="2039"/>
              </a:lnSpc>
            </a:pP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afferens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471916" y="2276856"/>
            <a:ext cx="1728470" cy="50482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ts val="1930"/>
              </a:lnSpc>
            </a:pPr>
            <a:r>
              <a:rPr spc="-5" dirty="0">
                <a:latin typeface="Times New Roman"/>
                <a:cs typeface="Times New Roman"/>
              </a:rPr>
              <a:t>somatomotoros</a:t>
            </a:r>
            <a:endParaRPr>
              <a:latin typeface="Times New Roman"/>
              <a:cs typeface="Times New Roman"/>
            </a:endParaRPr>
          </a:p>
          <a:p>
            <a:pPr marL="57150" algn="ctr">
              <a:lnSpc>
                <a:spcPts val="2039"/>
              </a:lnSpc>
            </a:pPr>
            <a:r>
              <a:rPr spc="-5" dirty="0">
                <a:latin typeface="Times New Roman"/>
                <a:cs typeface="Times New Roman"/>
              </a:rPr>
              <a:t>efferens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239255" y="2276856"/>
            <a:ext cx="1728470" cy="504825"/>
          </a:xfrm>
          <a:custGeom>
            <a:avLst/>
            <a:gdLst/>
            <a:ahLst/>
            <a:cxnLst/>
            <a:rect l="l" t="t" r="r" b="b"/>
            <a:pathLst>
              <a:path w="1728470" h="504825">
                <a:moveTo>
                  <a:pt x="1728216" y="0"/>
                </a:moveTo>
                <a:lnTo>
                  <a:pt x="0" y="0"/>
                </a:lnTo>
                <a:lnTo>
                  <a:pt x="0" y="504444"/>
                </a:lnTo>
                <a:lnTo>
                  <a:pt x="1728216" y="504444"/>
                </a:lnTo>
                <a:lnTo>
                  <a:pt x="17282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239255" y="2276856"/>
            <a:ext cx="1728470" cy="504825"/>
          </a:xfrm>
          <a:prstGeom prst="rect">
            <a:avLst/>
          </a:prstGeom>
          <a:ln w="9144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930"/>
              </a:lnSpc>
            </a:pP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visceromotoros</a:t>
            </a:r>
            <a:endParaRPr>
              <a:latin typeface="Times New Roman"/>
              <a:cs typeface="Times New Roman"/>
            </a:endParaRPr>
          </a:p>
          <a:p>
            <a:pPr algn="ctr">
              <a:lnSpc>
                <a:spcPts val="2039"/>
              </a:lnSpc>
            </a:pP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efferens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848611" y="5949697"/>
            <a:ext cx="1727200" cy="50482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9685">
              <a:lnSpc>
                <a:spcPts val="1939"/>
              </a:lnSpc>
            </a:pPr>
            <a:r>
              <a:rPr dirty="0">
                <a:latin typeface="Times New Roman"/>
                <a:cs typeface="Times New Roman"/>
              </a:rPr>
              <a:t>bőrből,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izmokból,</a:t>
            </a:r>
            <a:endParaRPr>
              <a:latin typeface="Times New Roman"/>
              <a:cs typeface="Times New Roman"/>
            </a:endParaRPr>
          </a:p>
          <a:p>
            <a:pPr marL="40640">
              <a:lnSpc>
                <a:spcPts val="2030"/>
              </a:lnSpc>
            </a:pPr>
            <a:r>
              <a:rPr dirty="0">
                <a:latin typeface="Times New Roman"/>
                <a:cs typeface="Times New Roman"/>
              </a:rPr>
              <a:t>inakból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(külvilág)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793235" y="5949697"/>
            <a:ext cx="2374900" cy="504825"/>
          </a:xfrm>
          <a:prstGeom prst="rect">
            <a:avLst/>
          </a:prstGeom>
          <a:ln w="9144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939"/>
              </a:lnSpc>
            </a:pP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zsigerekből</a:t>
            </a:r>
            <a:endParaRPr>
              <a:latin typeface="Times New Roman"/>
              <a:cs typeface="Times New Roman"/>
            </a:endParaRPr>
          </a:p>
          <a:p>
            <a:pPr marL="635" algn="ctr">
              <a:lnSpc>
                <a:spcPts val="2030"/>
              </a:lnSpc>
            </a:pP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(belső</a:t>
            </a:r>
            <a:r>
              <a:rPr spc="-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állapotváltozások)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454141" y="5949697"/>
            <a:ext cx="1729739" cy="504825"/>
          </a:xfrm>
          <a:prstGeom prst="rect">
            <a:avLst/>
          </a:prstGeom>
          <a:ln w="9144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94970">
              <a:lnSpc>
                <a:spcPts val="1939"/>
              </a:lnSpc>
            </a:pP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mirigyek,</a:t>
            </a:r>
            <a:endParaRPr>
              <a:latin typeface="Times New Roman"/>
              <a:cs typeface="Times New Roman"/>
            </a:endParaRPr>
          </a:p>
          <a:p>
            <a:pPr marL="421005">
              <a:lnSpc>
                <a:spcPts val="2030"/>
              </a:lnSpc>
            </a:pP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simaizom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401811" y="5949697"/>
            <a:ext cx="1727200" cy="504825"/>
          </a:xfrm>
          <a:prstGeom prst="rect">
            <a:avLst/>
          </a:prstGeom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43180" algn="ctr">
              <a:lnSpc>
                <a:spcPts val="1939"/>
              </a:lnSpc>
            </a:pPr>
            <a:r>
              <a:rPr dirty="0">
                <a:latin typeface="Times New Roman"/>
                <a:cs typeface="Times New Roman"/>
              </a:rPr>
              <a:t>harántcsíkolt</a:t>
            </a:r>
            <a:endParaRPr>
              <a:latin typeface="Times New Roman"/>
              <a:cs typeface="Times New Roman"/>
            </a:endParaRPr>
          </a:p>
          <a:p>
            <a:pPr marL="1270" algn="ctr">
              <a:lnSpc>
                <a:spcPts val="2030"/>
              </a:lnSpc>
            </a:pPr>
            <a:r>
              <a:rPr dirty="0">
                <a:latin typeface="Times New Roman"/>
                <a:cs typeface="Times New Roman"/>
              </a:rPr>
              <a:t>izom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37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44011" y="62484"/>
            <a:ext cx="5956988" cy="67955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02739" y="4102685"/>
            <a:ext cx="21983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Times New Roman"/>
                <a:cs typeface="Times New Roman"/>
              </a:rPr>
              <a:t>Nucleus tractus</a:t>
            </a:r>
            <a:r>
              <a:rPr spc="-10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solitarii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98065" y="3023361"/>
            <a:ext cx="1473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Times New Roman"/>
                <a:cs typeface="Times New Roman"/>
              </a:rPr>
              <a:t>Thalamus</a:t>
            </a:r>
            <a:r>
              <a:rPr spc="-13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VPM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15555" y="2942335"/>
            <a:ext cx="22917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Times New Roman"/>
                <a:cs typeface="Times New Roman"/>
              </a:rPr>
              <a:t>Insula és parietális</a:t>
            </a:r>
            <a:r>
              <a:rPr spc="-114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kéreg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719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7535" y="6051313"/>
            <a:ext cx="1451734" cy="3308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77184" y="5833871"/>
            <a:ext cx="938593" cy="784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41065" y="5833871"/>
            <a:ext cx="1392809" cy="784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69180" y="5833871"/>
            <a:ext cx="1392809" cy="7846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85689" y="5833871"/>
            <a:ext cx="1212913" cy="7846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26935" y="5833871"/>
            <a:ext cx="790790" cy="7846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53071" y="5833871"/>
            <a:ext cx="1731010" cy="7846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04859" y="5833871"/>
            <a:ext cx="761784" cy="7846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90432" y="5833871"/>
            <a:ext cx="1412621" cy="7846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738359" y="5833871"/>
            <a:ext cx="731316" cy="7846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95672" y="6277352"/>
            <a:ext cx="2221865" cy="58064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039214" y="5926328"/>
            <a:ext cx="8112759" cy="819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sz="2800" b="1" spc="-20" dirty="0">
                <a:solidFill>
                  <a:srgbClr val="333399"/>
                </a:solidFill>
                <a:latin typeface="Times New Roman"/>
                <a:cs typeface="Times New Roman"/>
              </a:rPr>
              <a:t>„Vision </a:t>
            </a:r>
            <a:r>
              <a:rPr sz="28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is the art </a:t>
            </a:r>
            <a:r>
              <a:rPr sz="2800" b="1" dirty="0">
                <a:solidFill>
                  <a:srgbClr val="333399"/>
                </a:solidFill>
                <a:latin typeface="Times New Roman"/>
                <a:cs typeface="Times New Roman"/>
              </a:rPr>
              <a:t>of </a:t>
            </a:r>
            <a:r>
              <a:rPr sz="28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seeing </a:t>
            </a:r>
            <a:r>
              <a:rPr sz="2800" b="1" spc="-10" dirty="0">
                <a:solidFill>
                  <a:srgbClr val="333399"/>
                </a:solidFill>
                <a:latin typeface="Times New Roman"/>
                <a:cs typeface="Times New Roman"/>
              </a:rPr>
              <a:t>what </a:t>
            </a:r>
            <a:r>
              <a:rPr sz="28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is </a:t>
            </a:r>
            <a:r>
              <a:rPr sz="2800" b="1" dirty="0">
                <a:solidFill>
                  <a:srgbClr val="333399"/>
                </a:solidFill>
                <a:latin typeface="Times New Roman"/>
                <a:cs typeface="Times New Roman"/>
              </a:rPr>
              <a:t>invisible </a:t>
            </a:r>
            <a:r>
              <a:rPr sz="28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to</a:t>
            </a:r>
            <a:r>
              <a:rPr sz="2800" b="1" spc="9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others”</a:t>
            </a:r>
            <a:endParaRPr sz="2800">
              <a:latin typeface="Times New Roman"/>
              <a:cs typeface="Times New Roman"/>
            </a:endParaRPr>
          </a:p>
          <a:p>
            <a:pPr marL="1270" algn="ctr">
              <a:spcBef>
                <a:spcPts val="15"/>
              </a:spcBef>
            </a:pPr>
            <a:r>
              <a:rPr sz="2400" i="1" dirty="0">
                <a:solidFill>
                  <a:srgbClr val="333399"/>
                </a:solidFill>
                <a:latin typeface="Times New Roman"/>
                <a:cs typeface="Times New Roman"/>
              </a:rPr>
              <a:t>Jonathan</a:t>
            </a:r>
            <a:r>
              <a:rPr sz="2400" i="1" spc="-2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400" i="1" dirty="0">
                <a:solidFill>
                  <a:srgbClr val="333399"/>
                </a:solidFill>
                <a:latin typeface="Times New Roman"/>
                <a:cs typeface="Times New Roman"/>
              </a:rPr>
              <a:t>Swift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44952" y="1796795"/>
            <a:ext cx="6102096" cy="406146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476494" y="421386"/>
            <a:ext cx="1239520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Lát</a:t>
            </a:r>
            <a:r>
              <a:rPr sz="4000" spc="5" dirty="0"/>
              <a:t>á</a:t>
            </a:r>
            <a:r>
              <a:rPr sz="4000" spc="-5" dirty="0"/>
              <a:t>s</a:t>
            </a:r>
            <a:endParaRPr sz="4000"/>
          </a:p>
        </p:txBody>
      </p:sp>
    </p:spTree>
    <p:extLst>
      <p:ext uri="{BB962C8B-B14F-4D97-AF65-F5344CB8AC3E}">
        <p14:creationId xmlns:p14="http://schemas.microsoft.com/office/powerpoint/2010/main" val="104882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02660" y="227001"/>
            <a:ext cx="2623491" cy="349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80027" y="-329686"/>
            <a:ext cx="2634615" cy="136704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Látó</a:t>
            </a:r>
            <a:r>
              <a:rPr spc="-70" dirty="0"/>
              <a:t>r</a:t>
            </a:r>
            <a:r>
              <a:rPr dirty="0"/>
              <a:t>endszer</a:t>
            </a:r>
          </a:p>
        </p:txBody>
      </p:sp>
      <p:sp>
        <p:nvSpPr>
          <p:cNvPr id="4" name="object 4"/>
          <p:cNvSpPr/>
          <p:nvPr/>
        </p:nvSpPr>
        <p:spPr>
          <a:xfrm>
            <a:off x="6096000" y="801623"/>
            <a:ext cx="3852672" cy="30434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81801" y="4005070"/>
            <a:ext cx="3601211" cy="27706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10639" y="790703"/>
            <a:ext cx="4168140" cy="58605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0400" marR="728980">
              <a:spcBef>
                <a:spcPts val="100"/>
              </a:spcBef>
            </a:pPr>
            <a:r>
              <a:rPr dirty="0">
                <a:latin typeface="Times New Roman"/>
                <a:cs typeface="Times New Roman"/>
              </a:rPr>
              <a:t>A fényérzékeny receptorokat  tartalmazó </a:t>
            </a:r>
            <a:r>
              <a:rPr b="1" spc="-5" dirty="0">
                <a:solidFill>
                  <a:srgbClr val="2C2C89"/>
                </a:solidFill>
                <a:latin typeface="Times New Roman"/>
                <a:cs typeface="Times New Roman"/>
              </a:rPr>
              <a:t>szemgolyó</a:t>
            </a:r>
            <a:r>
              <a:rPr b="1" spc="-60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(bulbus  oculi) a csontos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szemüregben.</a:t>
            </a:r>
            <a:endParaRPr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660400" marR="709930"/>
            <a:r>
              <a:rPr b="1" dirty="0">
                <a:solidFill>
                  <a:srgbClr val="2C2C89"/>
                </a:solidFill>
                <a:latin typeface="Times New Roman"/>
                <a:cs typeface="Times New Roman"/>
              </a:rPr>
              <a:t>Látópálya </a:t>
            </a:r>
            <a:r>
              <a:rPr dirty="0">
                <a:latin typeface="Times New Roman"/>
                <a:cs typeface="Times New Roman"/>
              </a:rPr>
              <a:t>(nervus and</a:t>
            </a:r>
            <a:r>
              <a:rPr spc="-10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tractus  opticus) és a </a:t>
            </a:r>
            <a:r>
              <a:rPr b="1" spc="-5" dirty="0">
                <a:solidFill>
                  <a:srgbClr val="2C2C89"/>
                </a:solidFill>
                <a:latin typeface="Times New Roman"/>
                <a:cs typeface="Times New Roman"/>
              </a:rPr>
              <a:t>látórendszer  </a:t>
            </a:r>
            <a:r>
              <a:rPr b="1" spc="-10" dirty="0">
                <a:solidFill>
                  <a:srgbClr val="2C2C89"/>
                </a:solidFill>
                <a:latin typeface="Times New Roman"/>
                <a:cs typeface="Times New Roman"/>
              </a:rPr>
              <a:t>központi </a:t>
            </a:r>
            <a:r>
              <a:rPr b="1" dirty="0">
                <a:solidFill>
                  <a:srgbClr val="2C2C89"/>
                </a:solidFill>
                <a:latin typeface="Times New Roman"/>
                <a:cs typeface="Times New Roman"/>
              </a:rPr>
              <a:t>magjai és </a:t>
            </a:r>
            <a:r>
              <a:rPr b="1" spc="-5" dirty="0">
                <a:solidFill>
                  <a:srgbClr val="2C2C89"/>
                </a:solidFill>
                <a:latin typeface="Times New Roman"/>
                <a:cs typeface="Times New Roman"/>
              </a:rPr>
              <a:t>agykérgi  területei</a:t>
            </a:r>
            <a:endParaRPr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660400" marR="1092200"/>
            <a:r>
              <a:rPr spc="-5" dirty="0">
                <a:latin typeface="Times New Roman"/>
                <a:cs typeface="Times New Roman"/>
              </a:rPr>
              <a:t>Járulékos szervek </a:t>
            </a:r>
            <a:r>
              <a:rPr dirty="0">
                <a:latin typeface="Times New Roman"/>
                <a:cs typeface="Times New Roman"/>
              </a:rPr>
              <a:t>(a  szemgolyó </a:t>
            </a:r>
            <a:r>
              <a:rPr spc="-5" dirty="0">
                <a:latin typeface="Times New Roman"/>
                <a:cs typeface="Times New Roman"/>
              </a:rPr>
              <a:t>működésének  </a:t>
            </a:r>
            <a:r>
              <a:rPr dirty="0">
                <a:latin typeface="Times New Roman"/>
                <a:cs typeface="Times New Roman"/>
              </a:rPr>
              <a:t>biztosítására)</a:t>
            </a:r>
            <a:r>
              <a:rPr spc="-105" dirty="0"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2C2C89"/>
                </a:solidFill>
                <a:latin typeface="Times New Roman"/>
                <a:cs typeface="Times New Roman"/>
              </a:rPr>
              <a:t>szemizmok,  </a:t>
            </a:r>
            <a:r>
              <a:rPr b="1" dirty="0">
                <a:solidFill>
                  <a:srgbClr val="2C2C89"/>
                </a:solidFill>
                <a:latin typeface="Times New Roman"/>
                <a:cs typeface="Times New Roman"/>
              </a:rPr>
              <a:t>fasciák, a </a:t>
            </a:r>
            <a:r>
              <a:rPr b="1" spc="-10" dirty="0">
                <a:solidFill>
                  <a:srgbClr val="2C2C89"/>
                </a:solidFill>
                <a:latin typeface="Times New Roman"/>
                <a:cs typeface="Times New Roman"/>
              </a:rPr>
              <a:t>szem  </a:t>
            </a:r>
            <a:r>
              <a:rPr b="1" spc="-5" dirty="0">
                <a:solidFill>
                  <a:srgbClr val="2C2C89"/>
                </a:solidFill>
                <a:latin typeface="Times New Roman"/>
                <a:cs typeface="Times New Roman"/>
              </a:rPr>
              <a:t>védőberendezései </a:t>
            </a:r>
            <a:r>
              <a:rPr b="1" dirty="0">
                <a:solidFill>
                  <a:srgbClr val="2C2C89"/>
                </a:solidFill>
                <a:latin typeface="Times New Roman"/>
                <a:cs typeface="Times New Roman"/>
              </a:rPr>
              <a:t>és a  </a:t>
            </a:r>
            <a:r>
              <a:rPr b="1" spc="-10" dirty="0">
                <a:solidFill>
                  <a:srgbClr val="2C2C89"/>
                </a:solidFill>
                <a:latin typeface="Times New Roman"/>
                <a:cs typeface="Times New Roman"/>
              </a:rPr>
              <a:t>könnykészülék</a:t>
            </a:r>
            <a:endParaRPr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299085" indent="-287020">
              <a:buChar char="•"/>
              <a:tabLst>
                <a:tab pos="299085" algn="l"/>
                <a:tab pos="299720" algn="l"/>
              </a:tabLst>
            </a:pPr>
            <a:r>
              <a:rPr spc="-20" dirty="0">
                <a:solidFill>
                  <a:srgbClr val="333399"/>
                </a:solidFill>
                <a:latin typeface="Times New Roman"/>
                <a:cs typeface="Times New Roman"/>
              </a:rPr>
              <a:t>Világos </a:t>
            </a:r>
            <a:r>
              <a:rPr dirty="0">
                <a:solidFill>
                  <a:srgbClr val="333399"/>
                </a:solidFill>
                <a:latin typeface="Times New Roman"/>
                <a:cs typeface="Times New Roman"/>
              </a:rPr>
              <a:t>és sötét</a:t>
            </a:r>
            <a:r>
              <a:rPr spc="-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333399"/>
                </a:solidFill>
                <a:latin typeface="Times New Roman"/>
                <a:cs typeface="Times New Roman"/>
              </a:rPr>
              <a:t>megkülönböztetése</a:t>
            </a:r>
            <a:endParaRPr>
              <a:latin typeface="Times New Roman"/>
              <a:cs typeface="Times New Roman"/>
            </a:endParaRPr>
          </a:p>
          <a:p>
            <a:pPr marL="299085" marR="5080" indent="-287020">
              <a:buChar char="•"/>
              <a:tabLst>
                <a:tab pos="299085" algn="l"/>
                <a:tab pos="299720" algn="l"/>
              </a:tabLst>
            </a:pPr>
            <a:r>
              <a:rPr dirty="0">
                <a:solidFill>
                  <a:srgbClr val="333399"/>
                </a:solidFill>
                <a:latin typeface="Times New Roman"/>
                <a:cs typeface="Times New Roman"/>
              </a:rPr>
              <a:t>Tárgyak alakjának, színének,</a:t>
            </a:r>
            <a:r>
              <a:rPr spc="-13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333399"/>
                </a:solidFill>
                <a:latin typeface="Times New Roman"/>
                <a:cs typeface="Times New Roman"/>
              </a:rPr>
              <a:t>mozgásának  érzékelése</a:t>
            </a:r>
            <a:endParaRPr>
              <a:latin typeface="Times New Roman"/>
              <a:cs typeface="Times New Roman"/>
            </a:endParaRPr>
          </a:p>
          <a:p>
            <a:pPr marL="299085" marR="292735" indent="-287020">
              <a:spcBef>
                <a:spcPts val="5"/>
              </a:spcBef>
              <a:buChar char="•"/>
              <a:tabLst>
                <a:tab pos="299085" algn="l"/>
                <a:tab pos="299720" algn="l"/>
              </a:tabLst>
            </a:pPr>
            <a:r>
              <a:rPr dirty="0">
                <a:solidFill>
                  <a:srgbClr val="333399"/>
                </a:solidFill>
                <a:latin typeface="Times New Roman"/>
                <a:cs typeface="Times New Roman"/>
              </a:rPr>
              <a:t>Mélység és távolság érzékelése,</a:t>
            </a:r>
            <a:r>
              <a:rPr spc="-12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333399"/>
                </a:solidFill>
                <a:latin typeface="Times New Roman"/>
                <a:cs typeface="Times New Roman"/>
              </a:rPr>
              <a:t>térbeli  viszonyok elemzése (binocularis</a:t>
            </a:r>
            <a:r>
              <a:rPr spc="-10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333399"/>
                </a:solidFill>
                <a:latin typeface="Times New Roman"/>
                <a:cs typeface="Times New Roman"/>
              </a:rPr>
              <a:t>látás)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477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4846" y="227000"/>
            <a:ext cx="3782928" cy="4445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27164" y="0"/>
            <a:ext cx="1788922" cy="9552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20457" y="0"/>
            <a:ext cx="748093" cy="9552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22345" y="66498"/>
            <a:ext cx="5148580" cy="57467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Csontos </a:t>
            </a:r>
            <a:r>
              <a:rPr spc="-15" dirty="0"/>
              <a:t>szemüreg</a:t>
            </a:r>
            <a:r>
              <a:rPr spc="-50" dirty="0"/>
              <a:t> </a:t>
            </a:r>
            <a:r>
              <a:rPr dirty="0"/>
              <a:t>(orbita)</a:t>
            </a:r>
          </a:p>
        </p:txBody>
      </p:sp>
      <p:sp>
        <p:nvSpPr>
          <p:cNvPr id="6" name="object 6"/>
          <p:cNvSpPr/>
          <p:nvPr/>
        </p:nvSpPr>
        <p:spPr>
          <a:xfrm>
            <a:off x="3215639" y="765049"/>
            <a:ext cx="6336792" cy="2993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89532" y="4076700"/>
            <a:ext cx="4798679" cy="26441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20256" y="3788664"/>
            <a:ext cx="3762755" cy="29021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18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5639" y="999745"/>
            <a:ext cx="5689092" cy="52379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94648" y="3742945"/>
            <a:ext cx="47625" cy="125095"/>
          </a:xfrm>
          <a:custGeom>
            <a:avLst/>
            <a:gdLst/>
            <a:ahLst/>
            <a:cxnLst/>
            <a:rect l="l" t="t" r="r" b="b"/>
            <a:pathLst>
              <a:path w="47625" h="125095">
                <a:moveTo>
                  <a:pt x="17652" y="116204"/>
                </a:moveTo>
                <a:lnTo>
                  <a:pt x="6350" y="121792"/>
                </a:lnTo>
                <a:lnTo>
                  <a:pt x="15240" y="124967"/>
                </a:lnTo>
                <a:lnTo>
                  <a:pt x="17652" y="116204"/>
                </a:lnTo>
                <a:close/>
              </a:path>
              <a:path w="47625" h="125095">
                <a:moveTo>
                  <a:pt x="29972" y="0"/>
                </a:moveTo>
                <a:lnTo>
                  <a:pt x="0" y="111378"/>
                </a:lnTo>
                <a:lnTo>
                  <a:pt x="6350" y="121792"/>
                </a:lnTo>
                <a:lnTo>
                  <a:pt x="17652" y="116204"/>
                </a:lnTo>
                <a:lnTo>
                  <a:pt x="47244" y="4317"/>
                </a:lnTo>
                <a:lnTo>
                  <a:pt x="29972" y="0"/>
                </a:lnTo>
                <a:close/>
              </a:path>
            </a:pathLst>
          </a:custGeom>
          <a:solidFill>
            <a:srgbClr val="1F1A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679181" y="3573779"/>
            <a:ext cx="429895" cy="1249680"/>
          </a:xfrm>
          <a:custGeom>
            <a:avLst/>
            <a:gdLst/>
            <a:ahLst/>
            <a:cxnLst/>
            <a:rect l="l" t="t" r="r" b="b"/>
            <a:pathLst>
              <a:path w="429895" h="1249679">
                <a:moveTo>
                  <a:pt x="396113" y="0"/>
                </a:moveTo>
                <a:lnTo>
                  <a:pt x="0" y="1239393"/>
                </a:lnTo>
                <a:lnTo>
                  <a:pt x="33654" y="1249680"/>
                </a:lnTo>
                <a:lnTo>
                  <a:pt x="429768" y="11049"/>
                </a:lnTo>
                <a:lnTo>
                  <a:pt x="3961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12111" y="1386586"/>
            <a:ext cx="89026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0485" marR="5080" indent="-58419">
              <a:spcBef>
                <a:spcPts val="95"/>
              </a:spcBef>
            </a:pPr>
            <a:r>
              <a:rPr sz="1600" b="1" spc="-5" dirty="0">
                <a:solidFill>
                  <a:srgbClr val="1F1A17"/>
                </a:solidFill>
                <a:latin typeface="Times New Roman"/>
                <a:cs typeface="Times New Roman"/>
              </a:rPr>
              <a:t>Schle</a:t>
            </a:r>
            <a:r>
              <a:rPr sz="1600" b="1" spc="-15" dirty="0">
                <a:solidFill>
                  <a:srgbClr val="1F1A17"/>
                </a:solidFill>
                <a:latin typeface="Times New Roman"/>
                <a:cs typeface="Times New Roman"/>
              </a:rPr>
              <a:t>mm</a:t>
            </a:r>
            <a:r>
              <a:rPr sz="1600" b="1" spc="-5" dirty="0">
                <a:solidFill>
                  <a:srgbClr val="1F1A17"/>
                </a:solidFill>
                <a:latin typeface="Times New Roman"/>
                <a:cs typeface="Times New Roman"/>
              </a:rPr>
              <a:t>-  csatorna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56004" y="4488892"/>
            <a:ext cx="17278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Times New Roman"/>
                <a:cs typeface="Times New Roman"/>
              </a:rPr>
              <a:t>szivárványhártya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79777" y="3276091"/>
            <a:ext cx="1205230" cy="805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>
              <a:spcBef>
                <a:spcPts val="100"/>
              </a:spcBef>
            </a:pPr>
            <a:r>
              <a:rPr b="1" spc="-5" dirty="0">
                <a:solidFill>
                  <a:srgbClr val="1F1A17"/>
                </a:solidFill>
                <a:latin typeface="Times New Roman"/>
                <a:cs typeface="Times New Roman"/>
              </a:rPr>
              <a:t>pupilla</a:t>
            </a:r>
            <a:endParaRPr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spcBef>
                <a:spcPts val="5"/>
              </a:spcBef>
            </a:pPr>
            <a:r>
              <a:rPr b="1" spc="-5" dirty="0">
                <a:latin typeface="Times New Roman"/>
                <a:cs typeface="Times New Roman"/>
              </a:rPr>
              <a:t>szaruhártya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49844" y="5570626"/>
            <a:ext cx="8782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Times New Roman"/>
                <a:cs typeface="Times New Roman"/>
              </a:rPr>
              <a:t>érhártya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87843" y="5065218"/>
            <a:ext cx="6064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35" dirty="0">
                <a:latin typeface="Times New Roman"/>
                <a:cs typeface="Times New Roman"/>
              </a:rPr>
              <a:t>r</a:t>
            </a:r>
            <a:r>
              <a:rPr b="1" dirty="0">
                <a:latin typeface="Times New Roman"/>
                <a:cs typeface="Times New Roman"/>
              </a:rPr>
              <a:t>et</a:t>
            </a:r>
            <a:r>
              <a:rPr b="1" spc="5" dirty="0">
                <a:latin typeface="Times New Roman"/>
                <a:cs typeface="Times New Roman"/>
              </a:rPr>
              <a:t>i</a:t>
            </a:r>
            <a:r>
              <a:rPr b="1" spc="-10" dirty="0">
                <a:latin typeface="Times New Roman"/>
                <a:cs typeface="Times New Roman"/>
              </a:rPr>
              <a:t>n</a:t>
            </a:r>
            <a:r>
              <a:rPr b="1" dirty="0">
                <a:latin typeface="Times New Roman"/>
                <a:cs typeface="Times New Roman"/>
              </a:rPr>
              <a:t>a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13595" y="4273422"/>
            <a:ext cx="965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1F1A17"/>
                </a:solidFill>
                <a:latin typeface="Times New Roman"/>
                <a:cs typeface="Times New Roman"/>
              </a:rPr>
              <a:t>n.</a:t>
            </a:r>
            <a:r>
              <a:rPr b="1" spc="-50" dirty="0">
                <a:solidFill>
                  <a:srgbClr val="1F1A17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1F1A17"/>
                </a:solidFill>
                <a:latin typeface="Times New Roman"/>
                <a:cs typeface="Times New Roman"/>
              </a:rPr>
              <a:t>opticus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38038" y="4546472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1F1A17"/>
                </a:solidFill>
                <a:latin typeface="Times New Roman"/>
                <a:cs typeface="Times New Roman"/>
              </a:rPr>
              <a:t>üvegt</a:t>
            </a:r>
            <a:r>
              <a:rPr b="1" dirty="0">
                <a:solidFill>
                  <a:srgbClr val="1F1A17"/>
                </a:solidFill>
                <a:latin typeface="Times New Roman"/>
                <a:cs typeface="Times New Roman"/>
              </a:rPr>
              <a:t>e</a:t>
            </a:r>
            <a:r>
              <a:rPr b="1" spc="-5" dirty="0">
                <a:solidFill>
                  <a:srgbClr val="1F1A17"/>
                </a:solidFill>
                <a:latin typeface="Times New Roman"/>
                <a:cs typeface="Times New Roman"/>
              </a:rPr>
              <a:t>st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15990" y="2766440"/>
            <a:ext cx="14427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solidFill>
                  <a:srgbClr val="1F1A17"/>
                </a:solidFill>
                <a:latin typeface="Times New Roman"/>
                <a:cs typeface="Times New Roman"/>
              </a:rPr>
              <a:t>fovea</a:t>
            </a:r>
            <a:r>
              <a:rPr b="1" spc="-85" dirty="0">
                <a:solidFill>
                  <a:srgbClr val="1F1A17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1F1A17"/>
                </a:solidFill>
                <a:latin typeface="Times New Roman"/>
                <a:cs typeface="Times New Roman"/>
              </a:rPr>
              <a:t>centralis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39334" y="6073546"/>
            <a:ext cx="3335020" cy="5213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9675">
              <a:lnSpc>
                <a:spcPts val="1950"/>
              </a:lnSpc>
              <a:spcBef>
                <a:spcPts val="100"/>
              </a:spcBef>
            </a:pPr>
            <a:r>
              <a:rPr b="1" dirty="0">
                <a:latin typeface="Times New Roman"/>
                <a:cs typeface="Times New Roman"/>
              </a:rPr>
              <a:t>ínhár</a:t>
            </a:r>
            <a:r>
              <a:rPr b="1" spc="5" dirty="0">
                <a:latin typeface="Times New Roman"/>
                <a:cs typeface="Times New Roman"/>
              </a:rPr>
              <a:t>t</a:t>
            </a:r>
            <a:r>
              <a:rPr b="1" spc="10" dirty="0">
                <a:latin typeface="Times New Roman"/>
                <a:cs typeface="Times New Roman"/>
              </a:rPr>
              <a:t>y</a:t>
            </a:r>
            <a:r>
              <a:rPr b="1" dirty="0">
                <a:latin typeface="Times New Roman"/>
                <a:cs typeface="Times New Roman"/>
              </a:rPr>
              <a:t>a</a:t>
            </a:r>
            <a:endParaRPr>
              <a:latin typeface="Times New Roman"/>
              <a:cs typeface="Times New Roman"/>
            </a:endParaRPr>
          </a:p>
          <a:p>
            <a:pPr marL="12700">
              <a:lnSpc>
                <a:spcPts val="1950"/>
              </a:lnSpc>
            </a:pPr>
            <a:r>
              <a:rPr b="1" spc="-5" dirty="0">
                <a:solidFill>
                  <a:srgbClr val="1F1A17"/>
                </a:solidFill>
                <a:latin typeface="Times New Roman"/>
                <a:cs typeface="Times New Roman"/>
              </a:rPr>
              <a:t>külső szemizom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82826" y="2044065"/>
            <a:ext cx="1280795" cy="1028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4445" algn="ctr">
              <a:spcBef>
                <a:spcPts val="100"/>
              </a:spcBef>
            </a:pPr>
            <a:r>
              <a:rPr b="1" spc="-5" dirty="0">
                <a:solidFill>
                  <a:srgbClr val="1F1A17"/>
                </a:solidFill>
                <a:latin typeface="Times New Roman"/>
                <a:cs typeface="Times New Roman"/>
              </a:rPr>
              <a:t>elülső  s</a:t>
            </a:r>
            <a:r>
              <a:rPr b="1" spc="-30" dirty="0">
                <a:solidFill>
                  <a:srgbClr val="1F1A17"/>
                </a:solidFill>
                <a:latin typeface="Times New Roman"/>
                <a:cs typeface="Times New Roman"/>
              </a:rPr>
              <a:t>z</a:t>
            </a:r>
            <a:r>
              <a:rPr b="1" dirty="0">
                <a:solidFill>
                  <a:srgbClr val="1F1A17"/>
                </a:solidFill>
                <a:latin typeface="Times New Roman"/>
                <a:cs typeface="Times New Roman"/>
              </a:rPr>
              <a:t>emcsar</a:t>
            </a:r>
            <a:r>
              <a:rPr b="1" spc="-5" dirty="0">
                <a:solidFill>
                  <a:srgbClr val="1F1A17"/>
                </a:solidFill>
                <a:latin typeface="Times New Roman"/>
                <a:cs typeface="Times New Roman"/>
              </a:rPr>
              <a:t>nok</a:t>
            </a:r>
            <a:endParaRPr>
              <a:latin typeface="Times New Roman"/>
              <a:cs typeface="Times New Roman"/>
            </a:endParaRPr>
          </a:p>
          <a:p>
            <a:pPr marR="42545" algn="ctr">
              <a:spcBef>
                <a:spcPts val="1415"/>
              </a:spcBef>
            </a:pPr>
            <a:r>
              <a:rPr b="1" spc="-5" dirty="0">
                <a:solidFill>
                  <a:srgbClr val="1F1A17"/>
                </a:solidFill>
                <a:latin typeface="Times New Roman"/>
                <a:cs typeface="Times New Roman"/>
              </a:rPr>
              <a:t>szemlencse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22728" y="5016501"/>
            <a:ext cx="1940560" cy="833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64210">
              <a:spcBef>
                <a:spcPts val="100"/>
              </a:spcBef>
            </a:pPr>
            <a:r>
              <a:rPr b="1" spc="-5" dirty="0">
                <a:solidFill>
                  <a:srgbClr val="1F1A17"/>
                </a:solidFill>
                <a:latin typeface="Times New Roman"/>
                <a:cs typeface="Times New Roman"/>
              </a:rPr>
              <a:t>hátulsó  s</a:t>
            </a:r>
            <a:r>
              <a:rPr b="1" spc="-30" dirty="0">
                <a:solidFill>
                  <a:srgbClr val="1F1A17"/>
                </a:solidFill>
                <a:latin typeface="Times New Roman"/>
                <a:cs typeface="Times New Roman"/>
              </a:rPr>
              <a:t>z</a:t>
            </a:r>
            <a:r>
              <a:rPr b="1" dirty="0">
                <a:solidFill>
                  <a:srgbClr val="1F1A17"/>
                </a:solidFill>
                <a:latin typeface="Times New Roman"/>
                <a:cs typeface="Times New Roman"/>
              </a:rPr>
              <a:t>emcsar</a:t>
            </a:r>
            <a:r>
              <a:rPr b="1" spc="-5" dirty="0">
                <a:solidFill>
                  <a:srgbClr val="1F1A17"/>
                </a:solidFill>
                <a:latin typeface="Times New Roman"/>
                <a:cs typeface="Times New Roman"/>
              </a:rPr>
              <a:t>nok</a:t>
            </a:r>
            <a:endParaRPr>
              <a:latin typeface="Times New Roman"/>
              <a:cs typeface="Times New Roman"/>
            </a:endParaRPr>
          </a:p>
          <a:p>
            <a:pPr marL="1036319">
              <a:lnSpc>
                <a:spcPts val="2039"/>
              </a:lnSpc>
            </a:pPr>
            <a:r>
              <a:rPr b="1" spc="-5" dirty="0">
                <a:latin typeface="Times New Roman"/>
                <a:cs typeface="Times New Roman"/>
              </a:rPr>
              <a:t>sugártest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141091" y="3727959"/>
            <a:ext cx="457200" cy="206375"/>
          </a:xfrm>
          <a:custGeom>
            <a:avLst/>
            <a:gdLst/>
            <a:ahLst/>
            <a:cxnLst/>
            <a:rect l="l" t="t" r="r" b="b"/>
            <a:pathLst>
              <a:path w="457200" h="206375">
                <a:moveTo>
                  <a:pt x="413946" y="24175"/>
                </a:moveTo>
                <a:lnTo>
                  <a:pt x="0" y="192024"/>
                </a:lnTo>
                <a:lnTo>
                  <a:pt x="5842" y="206248"/>
                </a:lnTo>
                <a:lnTo>
                  <a:pt x="419724" y="38257"/>
                </a:lnTo>
                <a:lnTo>
                  <a:pt x="428916" y="26332"/>
                </a:lnTo>
                <a:lnTo>
                  <a:pt x="413946" y="24175"/>
                </a:lnTo>
                <a:close/>
              </a:path>
              <a:path w="457200" h="206375">
                <a:moveTo>
                  <a:pt x="447277" y="13589"/>
                </a:moveTo>
                <a:lnTo>
                  <a:pt x="440054" y="13589"/>
                </a:lnTo>
                <a:lnTo>
                  <a:pt x="445770" y="27686"/>
                </a:lnTo>
                <a:lnTo>
                  <a:pt x="419724" y="38257"/>
                </a:lnTo>
                <a:lnTo>
                  <a:pt x="380491" y="89154"/>
                </a:lnTo>
                <a:lnTo>
                  <a:pt x="381127" y="93980"/>
                </a:lnTo>
                <a:lnTo>
                  <a:pt x="387731" y="99060"/>
                </a:lnTo>
                <a:lnTo>
                  <a:pt x="392557" y="98425"/>
                </a:lnTo>
                <a:lnTo>
                  <a:pt x="456946" y="14986"/>
                </a:lnTo>
                <a:lnTo>
                  <a:pt x="447277" y="13589"/>
                </a:lnTo>
                <a:close/>
              </a:path>
              <a:path w="457200" h="206375">
                <a:moveTo>
                  <a:pt x="428916" y="26332"/>
                </a:moveTo>
                <a:lnTo>
                  <a:pt x="419724" y="38257"/>
                </a:lnTo>
                <a:lnTo>
                  <a:pt x="444518" y="28194"/>
                </a:lnTo>
                <a:lnTo>
                  <a:pt x="441833" y="28194"/>
                </a:lnTo>
                <a:lnTo>
                  <a:pt x="428916" y="26332"/>
                </a:lnTo>
                <a:close/>
              </a:path>
              <a:path w="457200" h="206375">
                <a:moveTo>
                  <a:pt x="436879" y="16002"/>
                </a:moveTo>
                <a:lnTo>
                  <a:pt x="428916" y="26332"/>
                </a:lnTo>
                <a:lnTo>
                  <a:pt x="441833" y="28194"/>
                </a:lnTo>
                <a:lnTo>
                  <a:pt x="436879" y="16002"/>
                </a:lnTo>
                <a:close/>
              </a:path>
              <a:path w="457200" h="206375">
                <a:moveTo>
                  <a:pt x="441033" y="16002"/>
                </a:moveTo>
                <a:lnTo>
                  <a:pt x="436879" y="16002"/>
                </a:lnTo>
                <a:lnTo>
                  <a:pt x="441833" y="28194"/>
                </a:lnTo>
                <a:lnTo>
                  <a:pt x="444518" y="28194"/>
                </a:lnTo>
                <a:lnTo>
                  <a:pt x="445770" y="27686"/>
                </a:lnTo>
                <a:lnTo>
                  <a:pt x="441033" y="16002"/>
                </a:lnTo>
                <a:close/>
              </a:path>
              <a:path w="457200" h="206375">
                <a:moveTo>
                  <a:pt x="440054" y="13589"/>
                </a:moveTo>
                <a:lnTo>
                  <a:pt x="413946" y="24175"/>
                </a:lnTo>
                <a:lnTo>
                  <a:pt x="428916" y="26332"/>
                </a:lnTo>
                <a:lnTo>
                  <a:pt x="436879" y="16002"/>
                </a:lnTo>
                <a:lnTo>
                  <a:pt x="441033" y="16002"/>
                </a:lnTo>
                <a:lnTo>
                  <a:pt x="440054" y="13589"/>
                </a:lnTo>
                <a:close/>
              </a:path>
              <a:path w="457200" h="206375">
                <a:moveTo>
                  <a:pt x="352552" y="0"/>
                </a:moveTo>
                <a:lnTo>
                  <a:pt x="348741" y="2794"/>
                </a:lnTo>
                <a:lnTo>
                  <a:pt x="347472" y="11176"/>
                </a:lnTo>
                <a:lnTo>
                  <a:pt x="350392" y="15113"/>
                </a:lnTo>
                <a:lnTo>
                  <a:pt x="354584" y="15621"/>
                </a:lnTo>
                <a:lnTo>
                  <a:pt x="413946" y="24175"/>
                </a:lnTo>
                <a:lnTo>
                  <a:pt x="440054" y="13589"/>
                </a:lnTo>
                <a:lnTo>
                  <a:pt x="447277" y="13589"/>
                </a:lnTo>
                <a:lnTo>
                  <a:pt x="356742" y="508"/>
                </a:lnTo>
                <a:lnTo>
                  <a:pt x="3525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35401" y="2486280"/>
            <a:ext cx="600710" cy="575945"/>
          </a:xfrm>
          <a:custGeom>
            <a:avLst/>
            <a:gdLst/>
            <a:ahLst/>
            <a:cxnLst/>
            <a:rect l="l" t="t" r="r" b="b"/>
            <a:pathLst>
              <a:path w="600710" h="575944">
                <a:moveTo>
                  <a:pt x="501523" y="535940"/>
                </a:moveTo>
                <a:lnTo>
                  <a:pt x="497459" y="538480"/>
                </a:lnTo>
                <a:lnTo>
                  <a:pt x="495426" y="546608"/>
                </a:lnTo>
                <a:lnTo>
                  <a:pt x="497967" y="550799"/>
                </a:lnTo>
                <a:lnTo>
                  <a:pt x="502031" y="551815"/>
                </a:lnTo>
                <a:lnTo>
                  <a:pt x="600582" y="575437"/>
                </a:lnTo>
                <a:lnTo>
                  <a:pt x="599162" y="570484"/>
                </a:lnTo>
                <a:lnTo>
                  <a:pt x="584326" y="570484"/>
                </a:lnTo>
                <a:lnTo>
                  <a:pt x="563910" y="550932"/>
                </a:lnTo>
                <a:lnTo>
                  <a:pt x="505587" y="536956"/>
                </a:lnTo>
                <a:lnTo>
                  <a:pt x="501523" y="535940"/>
                </a:lnTo>
                <a:close/>
              </a:path>
              <a:path w="600710" h="575944">
                <a:moveTo>
                  <a:pt x="563910" y="550932"/>
                </a:moveTo>
                <a:lnTo>
                  <a:pt x="584326" y="570484"/>
                </a:lnTo>
                <a:lnTo>
                  <a:pt x="587598" y="567055"/>
                </a:lnTo>
                <a:lnTo>
                  <a:pt x="582294" y="567055"/>
                </a:lnTo>
                <a:lnTo>
                  <a:pt x="578698" y="554476"/>
                </a:lnTo>
                <a:lnTo>
                  <a:pt x="563910" y="550932"/>
                </a:lnTo>
                <a:close/>
              </a:path>
              <a:path w="600710" h="575944">
                <a:moveTo>
                  <a:pt x="567309" y="471678"/>
                </a:moveTo>
                <a:lnTo>
                  <a:pt x="559181" y="473963"/>
                </a:lnTo>
                <a:lnTo>
                  <a:pt x="556768" y="478155"/>
                </a:lnTo>
                <a:lnTo>
                  <a:pt x="558038" y="482219"/>
                </a:lnTo>
                <a:lnTo>
                  <a:pt x="574557" y="539993"/>
                </a:lnTo>
                <a:lnTo>
                  <a:pt x="594868" y="559435"/>
                </a:lnTo>
                <a:lnTo>
                  <a:pt x="584326" y="570484"/>
                </a:lnTo>
                <a:lnTo>
                  <a:pt x="599162" y="570484"/>
                </a:lnTo>
                <a:lnTo>
                  <a:pt x="572643" y="478028"/>
                </a:lnTo>
                <a:lnTo>
                  <a:pt x="571500" y="473963"/>
                </a:lnTo>
                <a:lnTo>
                  <a:pt x="567309" y="471678"/>
                </a:lnTo>
                <a:close/>
              </a:path>
              <a:path w="600710" h="575944">
                <a:moveTo>
                  <a:pt x="578698" y="554476"/>
                </a:moveTo>
                <a:lnTo>
                  <a:pt x="582294" y="567055"/>
                </a:lnTo>
                <a:lnTo>
                  <a:pt x="591438" y="557530"/>
                </a:lnTo>
                <a:lnTo>
                  <a:pt x="578698" y="554476"/>
                </a:lnTo>
                <a:close/>
              </a:path>
              <a:path w="600710" h="575944">
                <a:moveTo>
                  <a:pt x="574557" y="539993"/>
                </a:moveTo>
                <a:lnTo>
                  <a:pt x="578698" y="554476"/>
                </a:lnTo>
                <a:lnTo>
                  <a:pt x="591438" y="557530"/>
                </a:lnTo>
                <a:lnTo>
                  <a:pt x="582294" y="567055"/>
                </a:lnTo>
                <a:lnTo>
                  <a:pt x="587598" y="567055"/>
                </a:lnTo>
                <a:lnTo>
                  <a:pt x="594868" y="559435"/>
                </a:lnTo>
                <a:lnTo>
                  <a:pt x="574557" y="539993"/>
                </a:lnTo>
                <a:close/>
              </a:path>
              <a:path w="600710" h="575944">
                <a:moveTo>
                  <a:pt x="10413" y="0"/>
                </a:moveTo>
                <a:lnTo>
                  <a:pt x="0" y="10922"/>
                </a:lnTo>
                <a:lnTo>
                  <a:pt x="563910" y="550932"/>
                </a:lnTo>
                <a:lnTo>
                  <a:pt x="578698" y="554476"/>
                </a:lnTo>
                <a:lnTo>
                  <a:pt x="574557" y="539993"/>
                </a:lnTo>
                <a:lnTo>
                  <a:pt x="104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90368" y="2956180"/>
            <a:ext cx="1004569" cy="617855"/>
          </a:xfrm>
          <a:custGeom>
            <a:avLst/>
            <a:gdLst/>
            <a:ahLst/>
            <a:cxnLst/>
            <a:rect l="l" t="t" r="r" b="b"/>
            <a:pathLst>
              <a:path w="1004569" h="617854">
                <a:moveTo>
                  <a:pt x="903096" y="600329"/>
                </a:moveTo>
                <a:lnTo>
                  <a:pt x="898906" y="600329"/>
                </a:lnTo>
                <a:lnTo>
                  <a:pt x="895476" y="603631"/>
                </a:lnTo>
                <a:lnTo>
                  <a:pt x="895222" y="612013"/>
                </a:lnTo>
                <a:lnTo>
                  <a:pt x="898651" y="615569"/>
                </a:lnTo>
                <a:lnTo>
                  <a:pt x="902843" y="615569"/>
                </a:lnTo>
                <a:lnTo>
                  <a:pt x="1004062" y="617728"/>
                </a:lnTo>
                <a:lnTo>
                  <a:pt x="1003309" y="616331"/>
                </a:lnTo>
                <a:lnTo>
                  <a:pt x="987170" y="616331"/>
                </a:lnTo>
                <a:lnTo>
                  <a:pt x="963109" y="601624"/>
                </a:lnTo>
                <a:lnTo>
                  <a:pt x="903096" y="600329"/>
                </a:lnTo>
                <a:close/>
              </a:path>
              <a:path w="1004569" h="617854">
                <a:moveTo>
                  <a:pt x="963109" y="601624"/>
                </a:moveTo>
                <a:lnTo>
                  <a:pt x="987170" y="616331"/>
                </a:lnTo>
                <a:lnTo>
                  <a:pt x="988957" y="613410"/>
                </a:lnTo>
                <a:lnTo>
                  <a:pt x="984503" y="613410"/>
                </a:lnTo>
                <a:lnTo>
                  <a:pt x="978326" y="601952"/>
                </a:lnTo>
                <a:lnTo>
                  <a:pt x="963109" y="601624"/>
                </a:lnTo>
                <a:close/>
              </a:path>
              <a:path w="1004569" h="617854">
                <a:moveTo>
                  <a:pt x="949451" y="523367"/>
                </a:moveTo>
                <a:lnTo>
                  <a:pt x="942085" y="527431"/>
                </a:lnTo>
                <a:lnTo>
                  <a:pt x="940688" y="532003"/>
                </a:lnTo>
                <a:lnTo>
                  <a:pt x="942594" y="535686"/>
                </a:lnTo>
                <a:lnTo>
                  <a:pt x="971092" y="588536"/>
                </a:lnTo>
                <a:lnTo>
                  <a:pt x="995171" y="603250"/>
                </a:lnTo>
                <a:lnTo>
                  <a:pt x="987170" y="616331"/>
                </a:lnTo>
                <a:lnTo>
                  <a:pt x="1003309" y="616331"/>
                </a:lnTo>
                <a:lnTo>
                  <a:pt x="956056" y="528574"/>
                </a:lnTo>
                <a:lnTo>
                  <a:pt x="954024" y="524763"/>
                </a:lnTo>
                <a:lnTo>
                  <a:pt x="949451" y="523367"/>
                </a:lnTo>
                <a:close/>
              </a:path>
              <a:path w="1004569" h="617854">
                <a:moveTo>
                  <a:pt x="978326" y="601952"/>
                </a:moveTo>
                <a:lnTo>
                  <a:pt x="984503" y="613410"/>
                </a:lnTo>
                <a:lnTo>
                  <a:pt x="991362" y="602234"/>
                </a:lnTo>
                <a:lnTo>
                  <a:pt x="978326" y="601952"/>
                </a:lnTo>
                <a:close/>
              </a:path>
              <a:path w="1004569" h="617854">
                <a:moveTo>
                  <a:pt x="971092" y="588536"/>
                </a:moveTo>
                <a:lnTo>
                  <a:pt x="978326" y="601952"/>
                </a:lnTo>
                <a:lnTo>
                  <a:pt x="991362" y="602234"/>
                </a:lnTo>
                <a:lnTo>
                  <a:pt x="984503" y="613410"/>
                </a:lnTo>
                <a:lnTo>
                  <a:pt x="988957" y="613410"/>
                </a:lnTo>
                <a:lnTo>
                  <a:pt x="995171" y="603250"/>
                </a:lnTo>
                <a:lnTo>
                  <a:pt x="971092" y="588536"/>
                </a:lnTo>
                <a:close/>
              </a:path>
              <a:path w="1004569" h="617854">
                <a:moveTo>
                  <a:pt x="7874" y="0"/>
                </a:moveTo>
                <a:lnTo>
                  <a:pt x="0" y="12954"/>
                </a:lnTo>
                <a:lnTo>
                  <a:pt x="963109" y="601624"/>
                </a:lnTo>
                <a:lnTo>
                  <a:pt x="978326" y="601952"/>
                </a:lnTo>
                <a:lnTo>
                  <a:pt x="971092" y="588536"/>
                </a:lnTo>
                <a:lnTo>
                  <a:pt x="7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28439" y="4703827"/>
            <a:ext cx="347980" cy="987425"/>
          </a:xfrm>
          <a:custGeom>
            <a:avLst/>
            <a:gdLst/>
            <a:ahLst/>
            <a:cxnLst/>
            <a:rect l="l" t="t" r="r" b="b"/>
            <a:pathLst>
              <a:path w="347980" h="987425">
                <a:moveTo>
                  <a:pt x="311785" y="37365"/>
                </a:moveTo>
                <a:lnTo>
                  <a:pt x="297221" y="50489"/>
                </a:lnTo>
                <a:lnTo>
                  <a:pt x="0" y="981240"/>
                </a:lnTo>
                <a:lnTo>
                  <a:pt x="18796" y="987259"/>
                </a:lnTo>
                <a:lnTo>
                  <a:pt x="316045" y="56494"/>
                </a:lnTo>
                <a:lnTo>
                  <a:pt x="311785" y="37365"/>
                </a:lnTo>
                <a:close/>
              </a:path>
              <a:path w="347980" h="987425">
                <a:moveTo>
                  <a:pt x="327202" y="15621"/>
                </a:moveTo>
                <a:lnTo>
                  <a:pt x="308356" y="15621"/>
                </a:lnTo>
                <a:lnTo>
                  <a:pt x="327152" y="21717"/>
                </a:lnTo>
                <a:lnTo>
                  <a:pt x="316045" y="56494"/>
                </a:lnTo>
                <a:lnTo>
                  <a:pt x="327279" y="106934"/>
                </a:lnTo>
                <a:lnTo>
                  <a:pt x="328422" y="112268"/>
                </a:lnTo>
                <a:lnTo>
                  <a:pt x="333756" y="115697"/>
                </a:lnTo>
                <a:lnTo>
                  <a:pt x="339090" y="114426"/>
                </a:lnTo>
                <a:lnTo>
                  <a:pt x="344424" y="113284"/>
                </a:lnTo>
                <a:lnTo>
                  <a:pt x="347726" y="107950"/>
                </a:lnTo>
                <a:lnTo>
                  <a:pt x="346583" y="102616"/>
                </a:lnTo>
                <a:lnTo>
                  <a:pt x="327202" y="15621"/>
                </a:lnTo>
                <a:close/>
              </a:path>
              <a:path w="347980" h="987425">
                <a:moveTo>
                  <a:pt x="323723" y="0"/>
                </a:moveTo>
                <a:lnTo>
                  <a:pt x="241554" y="74041"/>
                </a:lnTo>
                <a:lnTo>
                  <a:pt x="241173" y="80263"/>
                </a:lnTo>
                <a:lnTo>
                  <a:pt x="248539" y="88392"/>
                </a:lnTo>
                <a:lnTo>
                  <a:pt x="254762" y="88773"/>
                </a:lnTo>
                <a:lnTo>
                  <a:pt x="297221" y="50489"/>
                </a:lnTo>
                <a:lnTo>
                  <a:pt x="308356" y="15621"/>
                </a:lnTo>
                <a:lnTo>
                  <a:pt x="327202" y="15621"/>
                </a:lnTo>
                <a:lnTo>
                  <a:pt x="323723" y="0"/>
                </a:lnTo>
                <a:close/>
              </a:path>
              <a:path w="347980" h="987425">
                <a:moveTo>
                  <a:pt x="324410" y="20828"/>
                </a:moveTo>
                <a:lnTo>
                  <a:pt x="308102" y="20828"/>
                </a:lnTo>
                <a:lnTo>
                  <a:pt x="324358" y="26035"/>
                </a:lnTo>
                <a:lnTo>
                  <a:pt x="311785" y="37365"/>
                </a:lnTo>
                <a:lnTo>
                  <a:pt x="316045" y="56494"/>
                </a:lnTo>
                <a:lnTo>
                  <a:pt x="327152" y="21717"/>
                </a:lnTo>
                <a:lnTo>
                  <a:pt x="324410" y="20828"/>
                </a:lnTo>
                <a:close/>
              </a:path>
              <a:path w="347980" h="987425">
                <a:moveTo>
                  <a:pt x="308356" y="15621"/>
                </a:moveTo>
                <a:lnTo>
                  <a:pt x="297221" y="50489"/>
                </a:lnTo>
                <a:lnTo>
                  <a:pt x="311785" y="37365"/>
                </a:lnTo>
                <a:lnTo>
                  <a:pt x="308102" y="20828"/>
                </a:lnTo>
                <a:lnTo>
                  <a:pt x="324410" y="20828"/>
                </a:lnTo>
                <a:lnTo>
                  <a:pt x="308356" y="15621"/>
                </a:lnTo>
                <a:close/>
              </a:path>
              <a:path w="347980" h="987425">
                <a:moveTo>
                  <a:pt x="308102" y="20828"/>
                </a:moveTo>
                <a:lnTo>
                  <a:pt x="311785" y="37365"/>
                </a:lnTo>
                <a:lnTo>
                  <a:pt x="324358" y="26035"/>
                </a:lnTo>
                <a:lnTo>
                  <a:pt x="308102" y="208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786405" y="3421379"/>
            <a:ext cx="1106170" cy="193040"/>
          </a:xfrm>
          <a:custGeom>
            <a:avLst/>
            <a:gdLst/>
            <a:ahLst/>
            <a:cxnLst/>
            <a:rect l="l" t="t" r="r" b="b"/>
            <a:pathLst>
              <a:path w="1106170" h="193039">
                <a:moveTo>
                  <a:pt x="1061935" y="154076"/>
                </a:moveTo>
                <a:lnTo>
                  <a:pt x="1002766" y="178943"/>
                </a:lnTo>
                <a:lnTo>
                  <a:pt x="1000988" y="183387"/>
                </a:lnTo>
                <a:lnTo>
                  <a:pt x="1002639" y="187325"/>
                </a:lnTo>
                <a:lnTo>
                  <a:pt x="1004163" y="191135"/>
                </a:lnTo>
                <a:lnTo>
                  <a:pt x="1008735" y="193040"/>
                </a:lnTo>
                <a:lnTo>
                  <a:pt x="1012545" y="191389"/>
                </a:lnTo>
                <a:lnTo>
                  <a:pt x="1092598" y="157734"/>
                </a:lnTo>
                <a:lnTo>
                  <a:pt x="1089888" y="157734"/>
                </a:lnTo>
                <a:lnTo>
                  <a:pt x="1061935" y="154076"/>
                </a:lnTo>
                <a:close/>
              </a:path>
              <a:path w="1106170" h="193039">
                <a:moveTo>
                  <a:pt x="1075879" y="148216"/>
                </a:moveTo>
                <a:lnTo>
                  <a:pt x="1061935" y="154076"/>
                </a:lnTo>
                <a:lnTo>
                  <a:pt x="1089888" y="157734"/>
                </a:lnTo>
                <a:lnTo>
                  <a:pt x="1090093" y="156210"/>
                </a:lnTo>
                <a:lnTo>
                  <a:pt x="1086205" y="156210"/>
                </a:lnTo>
                <a:lnTo>
                  <a:pt x="1075879" y="148216"/>
                </a:lnTo>
                <a:close/>
              </a:path>
              <a:path w="1106170" h="193039">
                <a:moveTo>
                  <a:pt x="1022451" y="87630"/>
                </a:moveTo>
                <a:lnTo>
                  <a:pt x="1017625" y="88137"/>
                </a:lnTo>
                <a:lnTo>
                  <a:pt x="1015085" y="91567"/>
                </a:lnTo>
                <a:lnTo>
                  <a:pt x="1012545" y="94869"/>
                </a:lnTo>
                <a:lnTo>
                  <a:pt x="1013180" y="99568"/>
                </a:lnTo>
                <a:lnTo>
                  <a:pt x="1016482" y="102235"/>
                </a:lnTo>
                <a:lnTo>
                  <a:pt x="1063918" y="138956"/>
                </a:lnTo>
                <a:lnTo>
                  <a:pt x="1091920" y="142621"/>
                </a:lnTo>
                <a:lnTo>
                  <a:pt x="1089888" y="157734"/>
                </a:lnTo>
                <a:lnTo>
                  <a:pt x="1092598" y="157734"/>
                </a:lnTo>
                <a:lnTo>
                  <a:pt x="1105890" y="152146"/>
                </a:lnTo>
                <a:lnTo>
                  <a:pt x="1022451" y="87630"/>
                </a:lnTo>
                <a:close/>
              </a:path>
              <a:path w="1106170" h="193039">
                <a:moveTo>
                  <a:pt x="1087983" y="143129"/>
                </a:moveTo>
                <a:lnTo>
                  <a:pt x="1075879" y="148216"/>
                </a:lnTo>
                <a:lnTo>
                  <a:pt x="1086205" y="156210"/>
                </a:lnTo>
                <a:lnTo>
                  <a:pt x="1087983" y="143129"/>
                </a:lnTo>
                <a:close/>
              </a:path>
              <a:path w="1106170" h="193039">
                <a:moveTo>
                  <a:pt x="1091852" y="143129"/>
                </a:moveTo>
                <a:lnTo>
                  <a:pt x="1087983" y="143129"/>
                </a:lnTo>
                <a:lnTo>
                  <a:pt x="1086205" y="156210"/>
                </a:lnTo>
                <a:lnTo>
                  <a:pt x="1090093" y="156210"/>
                </a:lnTo>
                <a:lnTo>
                  <a:pt x="1091852" y="143129"/>
                </a:lnTo>
                <a:close/>
              </a:path>
              <a:path w="1106170" h="193039">
                <a:moveTo>
                  <a:pt x="1981" y="0"/>
                </a:moveTo>
                <a:lnTo>
                  <a:pt x="0" y="15112"/>
                </a:lnTo>
                <a:lnTo>
                  <a:pt x="1061935" y="154076"/>
                </a:lnTo>
                <a:lnTo>
                  <a:pt x="1075879" y="148216"/>
                </a:lnTo>
                <a:lnTo>
                  <a:pt x="1063918" y="138956"/>
                </a:lnTo>
                <a:lnTo>
                  <a:pt x="1981" y="0"/>
                </a:lnTo>
                <a:close/>
              </a:path>
              <a:path w="1106170" h="193039">
                <a:moveTo>
                  <a:pt x="1063918" y="138956"/>
                </a:moveTo>
                <a:lnTo>
                  <a:pt x="1075879" y="148216"/>
                </a:lnTo>
                <a:lnTo>
                  <a:pt x="1087983" y="143129"/>
                </a:lnTo>
                <a:lnTo>
                  <a:pt x="1091852" y="143129"/>
                </a:lnTo>
                <a:lnTo>
                  <a:pt x="1091920" y="142621"/>
                </a:lnTo>
                <a:lnTo>
                  <a:pt x="1063918" y="138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17442" y="4330446"/>
            <a:ext cx="806450" cy="989330"/>
          </a:xfrm>
          <a:custGeom>
            <a:avLst/>
            <a:gdLst/>
            <a:ahLst/>
            <a:cxnLst/>
            <a:rect l="l" t="t" r="r" b="b"/>
            <a:pathLst>
              <a:path w="806450" h="989329">
                <a:moveTo>
                  <a:pt x="781476" y="30525"/>
                </a:moveTo>
                <a:lnTo>
                  <a:pt x="763165" y="37427"/>
                </a:lnTo>
                <a:lnTo>
                  <a:pt x="0" y="976375"/>
                </a:lnTo>
                <a:lnTo>
                  <a:pt x="15493" y="988948"/>
                </a:lnTo>
                <a:lnTo>
                  <a:pt x="778439" y="49996"/>
                </a:lnTo>
                <a:lnTo>
                  <a:pt x="781476" y="30525"/>
                </a:lnTo>
                <a:close/>
              </a:path>
              <a:path w="806450" h="989329">
                <a:moveTo>
                  <a:pt x="804912" y="9016"/>
                </a:moveTo>
                <a:lnTo>
                  <a:pt x="786257" y="9016"/>
                </a:lnTo>
                <a:lnTo>
                  <a:pt x="801624" y="21462"/>
                </a:lnTo>
                <a:lnTo>
                  <a:pt x="778439" y="49996"/>
                </a:lnTo>
                <a:lnTo>
                  <a:pt x="770508" y="100837"/>
                </a:lnTo>
                <a:lnTo>
                  <a:pt x="769746" y="106298"/>
                </a:lnTo>
                <a:lnTo>
                  <a:pt x="773430" y="111378"/>
                </a:lnTo>
                <a:lnTo>
                  <a:pt x="778763" y="112140"/>
                </a:lnTo>
                <a:lnTo>
                  <a:pt x="784225" y="113029"/>
                </a:lnTo>
                <a:lnTo>
                  <a:pt x="789305" y="109346"/>
                </a:lnTo>
                <a:lnTo>
                  <a:pt x="790067" y="103885"/>
                </a:lnTo>
                <a:lnTo>
                  <a:pt x="804912" y="9016"/>
                </a:lnTo>
                <a:close/>
              </a:path>
              <a:path w="806450" h="989329">
                <a:moveTo>
                  <a:pt x="806323" y="0"/>
                </a:moveTo>
                <a:lnTo>
                  <a:pt x="707898" y="37083"/>
                </a:lnTo>
                <a:lnTo>
                  <a:pt x="702690" y="38988"/>
                </a:lnTo>
                <a:lnTo>
                  <a:pt x="700151" y="44703"/>
                </a:lnTo>
                <a:lnTo>
                  <a:pt x="702133" y="49996"/>
                </a:lnTo>
                <a:lnTo>
                  <a:pt x="703961" y="54990"/>
                </a:lnTo>
                <a:lnTo>
                  <a:pt x="709676" y="57530"/>
                </a:lnTo>
                <a:lnTo>
                  <a:pt x="714882" y="55625"/>
                </a:lnTo>
                <a:lnTo>
                  <a:pt x="763165" y="37427"/>
                </a:lnTo>
                <a:lnTo>
                  <a:pt x="786257" y="9016"/>
                </a:lnTo>
                <a:lnTo>
                  <a:pt x="804912" y="9016"/>
                </a:lnTo>
                <a:lnTo>
                  <a:pt x="806323" y="0"/>
                </a:lnTo>
                <a:close/>
              </a:path>
              <a:path w="806450" h="989329">
                <a:moveTo>
                  <a:pt x="792058" y="13715"/>
                </a:moveTo>
                <a:lnTo>
                  <a:pt x="784098" y="13715"/>
                </a:lnTo>
                <a:lnTo>
                  <a:pt x="797432" y="24510"/>
                </a:lnTo>
                <a:lnTo>
                  <a:pt x="781476" y="30525"/>
                </a:lnTo>
                <a:lnTo>
                  <a:pt x="778439" y="49996"/>
                </a:lnTo>
                <a:lnTo>
                  <a:pt x="801624" y="21462"/>
                </a:lnTo>
                <a:lnTo>
                  <a:pt x="792058" y="13715"/>
                </a:lnTo>
                <a:close/>
              </a:path>
              <a:path w="806450" h="989329">
                <a:moveTo>
                  <a:pt x="786257" y="9016"/>
                </a:moveTo>
                <a:lnTo>
                  <a:pt x="763165" y="37427"/>
                </a:lnTo>
                <a:lnTo>
                  <a:pt x="781476" y="30525"/>
                </a:lnTo>
                <a:lnTo>
                  <a:pt x="784098" y="13715"/>
                </a:lnTo>
                <a:lnTo>
                  <a:pt x="792058" y="13715"/>
                </a:lnTo>
                <a:lnTo>
                  <a:pt x="786257" y="9016"/>
                </a:lnTo>
                <a:close/>
              </a:path>
              <a:path w="806450" h="989329">
                <a:moveTo>
                  <a:pt x="784098" y="13715"/>
                </a:moveTo>
                <a:lnTo>
                  <a:pt x="781476" y="30525"/>
                </a:lnTo>
                <a:lnTo>
                  <a:pt x="797432" y="24510"/>
                </a:lnTo>
                <a:lnTo>
                  <a:pt x="784098" y="137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91306" y="1892045"/>
            <a:ext cx="602615" cy="600710"/>
          </a:xfrm>
          <a:custGeom>
            <a:avLst/>
            <a:gdLst/>
            <a:ahLst/>
            <a:cxnLst/>
            <a:rect l="l" t="t" r="r" b="b"/>
            <a:pathLst>
              <a:path w="602614" h="600710">
                <a:moveTo>
                  <a:pt x="504063" y="559180"/>
                </a:moveTo>
                <a:lnTo>
                  <a:pt x="499871" y="561593"/>
                </a:lnTo>
                <a:lnTo>
                  <a:pt x="498856" y="565784"/>
                </a:lnTo>
                <a:lnTo>
                  <a:pt x="497713" y="569849"/>
                </a:lnTo>
                <a:lnTo>
                  <a:pt x="500252" y="573913"/>
                </a:lnTo>
                <a:lnTo>
                  <a:pt x="504317" y="575055"/>
                </a:lnTo>
                <a:lnTo>
                  <a:pt x="602233" y="600709"/>
                </a:lnTo>
                <a:lnTo>
                  <a:pt x="600822" y="595376"/>
                </a:lnTo>
                <a:lnTo>
                  <a:pt x="586232" y="595376"/>
                </a:lnTo>
                <a:lnTo>
                  <a:pt x="566386" y="575582"/>
                </a:lnTo>
                <a:lnTo>
                  <a:pt x="508126" y="560324"/>
                </a:lnTo>
                <a:lnTo>
                  <a:pt x="504063" y="559180"/>
                </a:lnTo>
                <a:close/>
              </a:path>
              <a:path w="602614" h="600710">
                <a:moveTo>
                  <a:pt x="566386" y="575582"/>
                </a:moveTo>
                <a:lnTo>
                  <a:pt x="586232" y="595376"/>
                </a:lnTo>
                <a:lnTo>
                  <a:pt x="589620" y="591946"/>
                </a:lnTo>
                <a:lnTo>
                  <a:pt x="584200" y="591946"/>
                </a:lnTo>
                <a:lnTo>
                  <a:pt x="580870" y="579375"/>
                </a:lnTo>
                <a:lnTo>
                  <a:pt x="566386" y="575582"/>
                </a:lnTo>
                <a:close/>
              </a:path>
              <a:path w="602614" h="600710">
                <a:moveTo>
                  <a:pt x="571119" y="496315"/>
                </a:moveTo>
                <a:lnTo>
                  <a:pt x="567055" y="497331"/>
                </a:lnTo>
                <a:lnTo>
                  <a:pt x="562991" y="498475"/>
                </a:lnTo>
                <a:lnTo>
                  <a:pt x="560577" y="502538"/>
                </a:lnTo>
                <a:lnTo>
                  <a:pt x="561594" y="506602"/>
                </a:lnTo>
                <a:lnTo>
                  <a:pt x="576989" y="564727"/>
                </a:lnTo>
                <a:lnTo>
                  <a:pt x="596900" y="584580"/>
                </a:lnTo>
                <a:lnTo>
                  <a:pt x="586232" y="595376"/>
                </a:lnTo>
                <a:lnTo>
                  <a:pt x="600822" y="595376"/>
                </a:lnTo>
                <a:lnTo>
                  <a:pt x="576262" y="502538"/>
                </a:lnTo>
                <a:lnTo>
                  <a:pt x="575310" y="498728"/>
                </a:lnTo>
                <a:lnTo>
                  <a:pt x="571119" y="496315"/>
                </a:lnTo>
                <a:close/>
              </a:path>
              <a:path w="602614" h="600710">
                <a:moveTo>
                  <a:pt x="580870" y="579375"/>
                </a:moveTo>
                <a:lnTo>
                  <a:pt x="584200" y="591946"/>
                </a:lnTo>
                <a:lnTo>
                  <a:pt x="593470" y="582676"/>
                </a:lnTo>
                <a:lnTo>
                  <a:pt x="580870" y="579375"/>
                </a:lnTo>
                <a:close/>
              </a:path>
              <a:path w="602614" h="600710">
                <a:moveTo>
                  <a:pt x="576989" y="564727"/>
                </a:moveTo>
                <a:lnTo>
                  <a:pt x="580870" y="579375"/>
                </a:lnTo>
                <a:lnTo>
                  <a:pt x="593470" y="582676"/>
                </a:lnTo>
                <a:lnTo>
                  <a:pt x="584200" y="591946"/>
                </a:lnTo>
                <a:lnTo>
                  <a:pt x="589620" y="591946"/>
                </a:lnTo>
                <a:lnTo>
                  <a:pt x="596900" y="584580"/>
                </a:lnTo>
                <a:lnTo>
                  <a:pt x="576989" y="564727"/>
                </a:lnTo>
                <a:close/>
              </a:path>
              <a:path w="602614" h="600710">
                <a:moveTo>
                  <a:pt x="10668" y="0"/>
                </a:moveTo>
                <a:lnTo>
                  <a:pt x="0" y="10667"/>
                </a:lnTo>
                <a:lnTo>
                  <a:pt x="566386" y="575582"/>
                </a:lnTo>
                <a:lnTo>
                  <a:pt x="580870" y="579375"/>
                </a:lnTo>
                <a:lnTo>
                  <a:pt x="576989" y="564727"/>
                </a:lnTo>
                <a:lnTo>
                  <a:pt x="106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820912" y="4344796"/>
            <a:ext cx="324485" cy="125730"/>
          </a:xfrm>
          <a:custGeom>
            <a:avLst/>
            <a:gdLst/>
            <a:ahLst/>
            <a:cxnLst/>
            <a:rect l="l" t="t" r="r" b="b"/>
            <a:pathLst>
              <a:path w="324484" h="125729">
                <a:moveTo>
                  <a:pt x="43739" y="30600"/>
                </a:moveTo>
                <a:lnTo>
                  <a:pt x="29115" y="34337"/>
                </a:lnTo>
                <a:lnTo>
                  <a:pt x="39535" y="45212"/>
                </a:lnTo>
                <a:lnTo>
                  <a:pt x="320167" y="125475"/>
                </a:lnTo>
                <a:lnTo>
                  <a:pt x="324358" y="110743"/>
                </a:lnTo>
                <a:lnTo>
                  <a:pt x="43739" y="30600"/>
                </a:lnTo>
                <a:close/>
              </a:path>
              <a:path w="324484" h="125729">
                <a:moveTo>
                  <a:pt x="102235" y="0"/>
                </a:moveTo>
                <a:lnTo>
                  <a:pt x="98044" y="1015"/>
                </a:lnTo>
                <a:lnTo>
                  <a:pt x="0" y="26034"/>
                </a:lnTo>
                <a:lnTo>
                  <a:pt x="70231" y="99313"/>
                </a:lnTo>
                <a:lnTo>
                  <a:pt x="73025" y="102107"/>
                </a:lnTo>
                <a:lnTo>
                  <a:pt x="77851" y="102234"/>
                </a:lnTo>
                <a:lnTo>
                  <a:pt x="81025" y="99186"/>
                </a:lnTo>
                <a:lnTo>
                  <a:pt x="83820" y="96392"/>
                </a:lnTo>
                <a:lnTo>
                  <a:pt x="83947" y="91566"/>
                </a:lnTo>
                <a:lnTo>
                  <a:pt x="39535" y="45212"/>
                </a:lnTo>
                <a:lnTo>
                  <a:pt x="12446" y="37464"/>
                </a:lnTo>
                <a:lnTo>
                  <a:pt x="16637" y="22859"/>
                </a:lnTo>
                <a:lnTo>
                  <a:pt x="74026" y="22859"/>
                </a:lnTo>
                <a:lnTo>
                  <a:pt x="105918" y="14731"/>
                </a:lnTo>
                <a:lnTo>
                  <a:pt x="108458" y="10540"/>
                </a:lnTo>
                <a:lnTo>
                  <a:pt x="107315" y="6476"/>
                </a:lnTo>
                <a:lnTo>
                  <a:pt x="106299" y="2412"/>
                </a:lnTo>
                <a:lnTo>
                  <a:pt x="102235" y="0"/>
                </a:lnTo>
                <a:close/>
              </a:path>
              <a:path w="324484" h="125729">
                <a:moveTo>
                  <a:pt x="16637" y="22859"/>
                </a:moveTo>
                <a:lnTo>
                  <a:pt x="12446" y="37464"/>
                </a:lnTo>
                <a:lnTo>
                  <a:pt x="39535" y="45212"/>
                </a:lnTo>
                <a:lnTo>
                  <a:pt x="32233" y="37591"/>
                </a:lnTo>
                <a:lnTo>
                  <a:pt x="16383" y="37591"/>
                </a:lnTo>
                <a:lnTo>
                  <a:pt x="20066" y="24891"/>
                </a:lnTo>
                <a:lnTo>
                  <a:pt x="23751" y="24891"/>
                </a:lnTo>
                <a:lnTo>
                  <a:pt x="16637" y="22859"/>
                </a:lnTo>
                <a:close/>
              </a:path>
              <a:path w="324484" h="125729">
                <a:moveTo>
                  <a:pt x="20066" y="24891"/>
                </a:moveTo>
                <a:lnTo>
                  <a:pt x="16383" y="37591"/>
                </a:lnTo>
                <a:lnTo>
                  <a:pt x="29115" y="34337"/>
                </a:lnTo>
                <a:lnTo>
                  <a:pt x="20066" y="24891"/>
                </a:lnTo>
                <a:close/>
              </a:path>
              <a:path w="324484" h="125729">
                <a:moveTo>
                  <a:pt x="29115" y="34337"/>
                </a:moveTo>
                <a:lnTo>
                  <a:pt x="16383" y="37591"/>
                </a:lnTo>
                <a:lnTo>
                  <a:pt x="32233" y="37591"/>
                </a:lnTo>
                <a:lnTo>
                  <a:pt x="29115" y="34337"/>
                </a:lnTo>
                <a:close/>
              </a:path>
              <a:path w="324484" h="125729">
                <a:moveTo>
                  <a:pt x="23751" y="24891"/>
                </a:moveTo>
                <a:lnTo>
                  <a:pt x="20066" y="24891"/>
                </a:lnTo>
                <a:lnTo>
                  <a:pt x="29115" y="34337"/>
                </a:lnTo>
                <a:lnTo>
                  <a:pt x="43739" y="30600"/>
                </a:lnTo>
                <a:lnTo>
                  <a:pt x="23751" y="24891"/>
                </a:lnTo>
                <a:close/>
              </a:path>
              <a:path w="324484" h="125729">
                <a:moveTo>
                  <a:pt x="74026" y="22859"/>
                </a:moveTo>
                <a:lnTo>
                  <a:pt x="16637" y="22859"/>
                </a:lnTo>
                <a:lnTo>
                  <a:pt x="43739" y="30600"/>
                </a:lnTo>
                <a:lnTo>
                  <a:pt x="74026" y="228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664196" y="4565903"/>
            <a:ext cx="669290" cy="617220"/>
          </a:xfrm>
          <a:custGeom>
            <a:avLst/>
            <a:gdLst/>
            <a:ahLst/>
            <a:cxnLst/>
            <a:rect l="l" t="t" r="r" b="b"/>
            <a:pathLst>
              <a:path w="669290" h="617220">
                <a:moveTo>
                  <a:pt x="22246" y="20472"/>
                </a:moveTo>
                <a:lnTo>
                  <a:pt x="26701" y="34973"/>
                </a:lnTo>
                <a:lnTo>
                  <a:pt x="658368" y="616839"/>
                </a:lnTo>
                <a:lnTo>
                  <a:pt x="668781" y="605536"/>
                </a:lnTo>
                <a:lnTo>
                  <a:pt x="37046" y="23719"/>
                </a:lnTo>
                <a:lnTo>
                  <a:pt x="22246" y="20472"/>
                </a:lnTo>
                <a:close/>
              </a:path>
              <a:path w="669290" h="617220">
                <a:moveTo>
                  <a:pt x="0" y="0"/>
                </a:moveTo>
                <a:lnTo>
                  <a:pt x="29717" y="96774"/>
                </a:lnTo>
                <a:lnTo>
                  <a:pt x="30987" y="100838"/>
                </a:lnTo>
                <a:lnTo>
                  <a:pt x="35305" y="102997"/>
                </a:lnTo>
                <a:lnTo>
                  <a:pt x="39242" y="101854"/>
                </a:lnTo>
                <a:lnTo>
                  <a:pt x="43306" y="100584"/>
                </a:lnTo>
                <a:lnTo>
                  <a:pt x="45592" y="96266"/>
                </a:lnTo>
                <a:lnTo>
                  <a:pt x="44323" y="92329"/>
                </a:lnTo>
                <a:lnTo>
                  <a:pt x="26701" y="34973"/>
                </a:lnTo>
                <a:lnTo>
                  <a:pt x="5968" y="15875"/>
                </a:lnTo>
                <a:lnTo>
                  <a:pt x="16255" y="4572"/>
                </a:lnTo>
                <a:lnTo>
                  <a:pt x="20830" y="4572"/>
                </a:lnTo>
                <a:lnTo>
                  <a:pt x="0" y="0"/>
                </a:lnTo>
                <a:close/>
              </a:path>
              <a:path w="669290" h="617220">
                <a:moveTo>
                  <a:pt x="20830" y="4572"/>
                </a:moveTo>
                <a:lnTo>
                  <a:pt x="16255" y="4572"/>
                </a:lnTo>
                <a:lnTo>
                  <a:pt x="37046" y="23719"/>
                </a:lnTo>
                <a:lnTo>
                  <a:pt x="99694" y="37465"/>
                </a:lnTo>
                <a:lnTo>
                  <a:pt x="103758" y="34925"/>
                </a:lnTo>
                <a:lnTo>
                  <a:pt x="104648" y="30734"/>
                </a:lnTo>
                <a:lnTo>
                  <a:pt x="105663" y="26670"/>
                </a:lnTo>
                <a:lnTo>
                  <a:pt x="102996" y="22606"/>
                </a:lnTo>
                <a:lnTo>
                  <a:pt x="20830" y="4572"/>
                </a:lnTo>
                <a:close/>
              </a:path>
              <a:path w="669290" h="617220">
                <a:moveTo>
                  <a:pt x="16255" y="4572"/>
                </a:moveTo>
                <a:lnTo>
                  <a:pt x="5968" y="15875"/>
                </a:lnTo>
                <a:lnTo>
                  <a:pt x="26701" y="34973"/>
                </a:lnTo>
                <a:lnTo>
                  <a:pt x="22246" y="20472"/>
                </a:lnTo>
                <a:lnTo>
                  <a:pt x="9398" y="17653"/>
                </a:lnTo>
                <a:lnTo>
                  <a:pt x="18414" y="8001"/>
                </a:lnTo>
                <a:lnTo>
                  <a:pt x="19979" y="8001"/>
                </a:lnTo>
                <a:lnTo>
                  <a:pt x="16255" y="4572"/>
                </a:lnTo>
                <a:close/>
              </a:path>
              <a:path w="669290" h="617220">
                <a:moveTo>
                  <a:pt x="19979" y="8001"/>
                </a:moveTo>
                <a:lnTo>
                  <a:pt x="18414" y="8001"/>
                </a:lnTo>
                <a:lnTo>
                  <a:pt x="22246" y="20472"/>
                </a:lnTo>
                <a:lnTo>
                  <a:pt x="37046" y="23719"/>
                </a:lnTo>
                <a:lnTo>
                  <a:pt x="19979" y="8001"/>
                </a:lnTo>
                <a:close/>
              </a:path>
              <a:path w="669290" h="617220">
                <a:moveTo>
                  <a:pt x="18414" y="8001"/>
                </a:moveTo>
                <a:lnTo>
                  <a:pt x="9398" y="17653"/>
                </a:lnTo>
                <a:lnTo>
                  <a:pt x="22246" y="20472"/>
                </a:lnTo>
                <a:lnTo>
                  <a:pt x="18414" y="8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464552" y="5050535"/>
            <a:ext cx="669290" cy="617220"/>
          </a:xfrm>
          <a:custGeom>
            <a:avLst/>
            <a:gdLst/>
            <a:ahLst/>
            <a:cxnLst/>
            <a:rect l="l" t="t" r="r" b="b"/>
            <a:pathLst>
              <a:path w="669290" h="617220">
                <a:moveTo>
                  <a:pt x="22238" y="20446"/>
                </a:moveTo>
                <a:lnTo>
                  <a:pt x="26700" y="34970"/>
                </a:lnTo>
                <a:lnTo>
                  <a:pt x="658368" y="616788"/>
                </a:lnTo>
                <a:lnTo>
                  <a:pt x="668781" y="605586"/>
                </a:lnTo>
                <a:lnTo>
                  <a:pt x="37016" y="23693"/>
                </a:lnTo>
                <a:lnTo>
                  <a:pt x="22238" y="20446"/>
                </a:lnTo>
                <a:close/>
              </a:path>
              <a:path w="669290" h="617220">
                <a:moveTo>
                  <a:pt x="0" y="0"/>
                </a:moveTo>
                <a:lnTo>
                  <a:pt x="29718" y="96774"/>
                </a:lnTo>
                <a:lnTo>
                  <a:pt x="30987" y="100837"/>
                </a:lnTo>
                <a:lnTo>
                  <a:pt x="35306" y="102996"/>
                </a:lnTo>
                <a:lnTo>
                  <a:pt x="39243" y="101853"/>
                </a:lnTo>
                <a:lnTo>
                  <a:pt x="43307" y="100583"/>
                </a:lnTo>
                <a:lnTo>
                  <a:pt x="45593" y="96265"/>
                </a:lnTo>
                <a:lnTo>
                  <a:pt x="44323" y="92328"/>
                </a:lnTo>
                <a:lnTo>
                  <a:pt x="26700" y="34970"/>
                </a:lnTo>
                <a:lnTo>
                  <a:pt x="5969" y="15875"/>
                </a:lnTo>
                <a:lnTo>
                  <a:pt x="16256" y="4571"/>
                </a:lnTo>
                <a:lnTo>
                  <a:pt x="20830" y="4571"/>
                </a:lnTo>
                <a:lnTo>
                  <a:pt x="0" y="0"/>
                </a:lnTo>
                <a:close/>
              </a:path>
              <a:path w="669290" h="617220">
                <a:moveTo>
                  <a:pt x="20830" y="4571"/>
                </a:moveTo>
                <a:lnTo>
                  <a:pt x="16256" y="4571"/>
                </a:lnTo>
                <a:lnTo>
                  <a:pt x="37016" y="23693"/>
                </a:lnTo>
                <a:lnTo>
                  <a:pt x="99695" y="37464"/>
                </a:lnTo>
                <a:lnTo>
                  <a:pt x="103759" y="34925"/>
                </a:lnTo>
                <a:lnTo>
                  <a:pt x="104648" y="30733"/>
                </a:lnTo>
                <a:lnTo>
                  <a:pt x="105663" y="26669"/>
                </a:lnTo>
                <a:lnTo>
                  <a:pt x="102997" y="22606"/>
                </a:lnTo>
                <a:lnTo>
                  <a:pt x="20830" y="4571"/>
                </a:lnTo>
                <a:close/>
              </a:path>
              <a:path w="669290" h="617220">
                <a:moveTo>
                  <a:pt x="16256" y="4571"/>
                </a:moveTo>
                <a:lnTo>
                  <a:pt x="5969" y="15875"/>
                </a:lnTo>
                <a:lnTo>
                  <a:pt x="26700" y="34970"/>
                </a:lnTo>
                <a:lnTo>
                  <a:pt x="22238" y="20446"/>
                </a:lnTo>
                <a:lnTo>
                  <a:pt x="9525" y="17652"/>
                </a:lnTo>
                <a:lnTo>
                  <a:pt x="18414" y="8000"/>
                </a:lnTo>
                <a:lnTo>
                  <a:pt x="19978" y="8000"/>
                </a:lnTo>
                <a:lnTo>
                  <a:pt x="16256" y="4571"/>
                </a:lnTo>
                <a:close/>
              </a:path>
              <a:path w="669290" h="617220">
                <a:moveTo>
                  <a:pt x="19978" y="8000"/>
                </a:moveTo>
                <a:lnTo>
                  <a:pt x="18414" y="8000"/>
                </a:lnTo>
                <a:lnTo>
                  <a:pt x="22238" y="20446"/>
                </a:lnTo>
                <a:lnTo>
                  <a:pt x="37016" y="23693"/>
                </a:lnTo>
                <a:lnTo>
                  <a:pt x="19978" y="8000"/>
                </a:lnTo>
                <a:close/>
              </a:path>
              <a:path w="669290" h="617220">
                <a:moveTo>
                  <a:pt x="18414" y="8000"/>
                </a:moveTo>
                <a:lnTo>
                  <a:pt x="9525" y="17652"/>
                </a:lnTo>
                <a:lnTo>
                  <a:pt x="22238" y="20446"/>
                </a:lnTo>
                <a:lnTo>
                  <a:pt x="18414" y="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03364" y="5554979"/>
            <a:ext cx="669290" cy="617220"/>
          </a:xfrm>
          <a:custGeom>
            <a:avLst/>
            <a:gdLst/>
            <a:ahLst/>
            <a:cxnLst/>
            <a:rect l="l" t="t" r="r" b="b"/>
            <a:pathLst>
              <a:path w="669289" h="617220">
                <a:moveTo>
                  <a:pt x="22241" y="20450"/>
                </a:moveTo>
                <a:lnTo>
                  <a:pt x="26704" y="34973"/>
                </a:lnTo>
                <a:lnTo>
                  <a:pt x="658368" y="616788"/>
                </a:lnTo>
                <a:lnTo>
                  <a:pt x="668782" y="605586"/>
                </a:lnTo>
                <a:lnTo>
                  <a:pt x="37027" y="23703"/>
                </a:lnTo>
                <a:lnTo>
                  <a:pt x="22241" y="20450"/>
                </a:lnTo>
                <a:close/>
              </a:path>
              <a:path w="669289" h="617220">
                <a:moveTo>
                  <a:pt x="0" y="0"/>
                </a:moveTo>
                <a:lnTo>
                  <a:pt x="29718" y="96774"/>
                </a:lnTo>
                <a:lnTo>
                  <a:pt x="30987" y="100799"/>
                </a:lnTo>
                <a:lnTo>
                  <a:pt x="35306" y="103060"/>
                </a:lnTo>
                <a:lnTo>
                  <a:pt x="43307" y="100584"/>
                </a:lnTo>
                <a:lnTo>
                  <a:pt x="45593" y="96316"/>
                </a:lnTo>
                <a:lnTo>
                  <a:pt x="44323" y="92303"/>
                </a:lnTo>
                <a:lnTo>
                  <a:pt x="26704" y="34973"/>
                </a:lnTo>
                <a:lnTo>
                  <a:pt x="5969" y="15875"/>
                </a:lnTo>
                <a:lnTo>
                  <a:pt x="16256" y="4572"/>
                </a:lnTo>
                <a:lnTo>
                  <a:pt x="20830" y="4572"/>
                </a:lnTo>
                <a:lnTo>
                  <a:pt x="0" y="0"/>
                </a:lnTo>
                <a:close/>
              </a:path>
              <a:path w="669289" h="617220">
                <a:moveTo>
                  <a:pt x="20830" y="4572"/>
                </a:moveTo>
                <a:lnTo>
                  <a:pt x="16256" y="4572"/>
                </a:lnTo>
                <a:lnTo>
                  <a:pt x="37027" y="23703"/>
                </a:lnTo>
                <a:lnTo>
                  <a:pt x="99695" y="37490"/>
                </a:lnTo>
                <a:lnTo>
                  <a:pt x="103759" y="34899"/>
                </a:lnTo>
                <a:lnTo>
                  <a:pt x="104648" y="30734"/>
                </a:lnTo>
                <a:lnTo>
                  <a:pt x="105663" y="26670"/>
                </a:lnTo>
                <a:lnTo>
                  <a:pt x="102997" y="22606"/>
                </a:lnTo>
                <a:lnTo>
                  <a:pt x="20830" y="4572"/>
                </a:lnTo>
                <a:close/>
              </a:path>
              <a:path w="669289" h="617220">
                <a:moveTo>
                  <a:pt x="16256" y="4572"/>
                </a:moveTo>
                <a:lnTo>
                  <a:pt x="5969" y="15875"/>
                </a:lnTo>
                <a:lnTo>
                  <a:pt x="26704" y="34973"/>
                </a:lnTo>
                <a:lnTo>
                  <a:pt x="22241" y="20450"/>
                </a:lnTo>
                <a:lnTo>
                  <a:pt x="9525" y="17653"/>
                </a:lnTo>
                <a:lnTo>
                  <a:pt x="18414" y="8001"/>
                </a:lnTo>
                <a:lnTo>
                  <a:pt x="19978" y="8001"/>
                </a:lnTo>
                <a:lnTo>
                  <a:pt x="16256" y="4572"/>
                </a:lnTo>
                <a:close/>
              </a:path>
              <a:path w="669289" h="617220">
                <a:moveTo>
                  <a:pt x="19978" y="8001"/>
                </a:moveTo>
                <a:lnTo>
                  <a:pt x="18414" y="8001"/>
                </a:lnTo>
                <a:lnTo>
                  <a:pt x="22241" y="20450"/>
                </a:lnTo>
                <a:lnTo>
                  <a:pt x="37027" y="23703"/>
                </a:lnTo>
                <a:lnTo>
                  <a:pt x="19978" y="8001"/>
                </a:lnTo>
                <a:close/>
              </a:path>
              <a:path w="669289" h="617220">
                <a:moveTo>
                  <a:pt x="18414" y="8001"/>
                </a:moveTo>
                <a:lnTo>
                  <a:pt x="9525" y="17653"/>
                </a:lnTo>
                <a:lnTo>
                  <a:pt x="22241" y="20450"/>
                </a:lnTo>
                <a:lnTo>
                  <a:pt x="18414" y="8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31660" y="3081147"/>
            <a:ext cx="450215" cy="276860"/>
          </a:xfrm>
          <a:custGeom>
            <a:avLst/>
            <a:gdLst/>
            <a:ahLst/>
            <a:cxnLst/>
            <a:rect l="l" t="t" r="r" b="b"/>
            <a:pathLst>
              <a:path w="450214" h="276860">
                <a:moveTo>
                  <a:pt x="348995" y="259461"/>
                </a:moveTo>
                <a:lnTo>
                  <a:pt x="344804" y="259461"/>
                </a:lnTo>
                <a:lnTo>
                  <a:pt x="341375" y="262763"/>
                </a:lnTo>
                <a:lnTo>
                  <a:pt x="341249" y="271272"/>
                </a:lnTo>
                <a:lnTo>
                  <a:pt x="344550" y="274700"/>
                </a:lnTo>
                <a:lnTo>
                  <a:pt x="348741" y="274700"/>
                </a:lnTo>
                <a:lnTo>
                  <a:pt x="450088" y="276351"/>
                </a:lnTo>
                <a:lnTo>
                  <a:pt x="449394" y="275081"/>
                </a:lnTo>
                <a:lnTo>
                  <a:pt x="433196" y="275081"/>
                </a:lnTo>
                <a:lnTo>
                  <a:pt x="409096" y="260498"/>
                </a:lnTo>
                <a:lnTo>
                  <a:pt x="348995" y="259461"/>
                </a:lnTo>
                <a:close/>
              </a:path>
              <a:path w="450214" h="276860">
                <a:moveTo>
                  <a:pt x="409096" y="260498"/>
                </a:moveTo>
                <a:lnTo>
                  <a:pt x="433196" y="275081"/>
                </a:lnTo>
                <a:lnTo>
                  <a:pt x="434955" y="272161"/>
                </a:lnTo>
                <a:lnTo>
                  <a:pt x="430402" y="272161"/>
                </a:lnTo>
                <a:lnTo>
                  <a:pt x="424197" y="260759"/>
                </a:lnTo>
                <a:lnTo>
                  <a:pt x="409096" y="260498"/>
                </a:lnTo>
                <a:close/>
              </a:path>
              <a:path w="450214" h="276860">
                <a:moveTo>
                  <a:pt x="394969" y="182372"/>
                </a:moveTo>
                <a:lnTo>
                  <a:pt x="387603" y="186436"/>
                </a:lnTo>
                <a:lnTo>
                  <a:pt x="386206" y="191007"/>
                </a:lnTo>
                <a:lnTo>
                  <a:pt x="388238" y="194690"/>
                </a:lnTo>
                <a:lnTo>
                  <a:pt x="416925" y="247397"/>
                </a:lnTo>
                <a:lnTo>
                  <a:pt x="441070" y="262000"/>
                </a:lnTo>
                <a:lnTo>
                  <a:pt x="433196" y="275081"/>
                </a:lnTo>
                <a:lnTo>
                  <a:pt x="449394" y="275081"/>
                </a:lnTo>
                <a:lnTo>
                  <a:pt x="401574" y="187451"/>
                </a:lnTo>
                <a:lnTo>
                  <a:pt x="399541" y="183768"/>
                </a:lnTo>
                <a:lnTo>
                  <a:pt x="394969" y="182372"/>
                </a:lnTo>
                <a:close/>
              </a:path>
              <a:path w="450214" h="276860">
                <a:moveTo>
                  <a:pt x="424197" y="260759"/>
                </a:moveTo>
                <a:lnTo>
                  <a:pt x="430402" y="272161"/>
                </a:lnTo>
                <a:lnTo>
                  <a:pt x="437261" y="260985"/>
                </a:lnTo>
                <a:lnTo>
                  <a:pt x="424197" y="260759"/>
                </a:lnTo>
                <a:close/>
              </a:path>
              <a:path w="450214" h="276860">
                <a:moveTo>
                  <a:pt x="416925" y="247397"/>
                </a:moveTo>
                <a:lnTo>
                  <a:pt x="424197" y="260759"/>
                </a:lnTo>
                <a:lnTo>
                  <a:pt x="437261" y="260985"/>
                </a:lnTo>
                <a:lnTo>
                  <a:pt x="430402" y="272161"/>
                </a:lnTo>
                <a:lnTo>
                  <a:pt x="434955" y="272161"/>
                </a:lnTo>
                <a:lnTo>
                  <a:pt x="441070" y="262000"/>
                </a:lnTo>
                <a:lnTo>
                  <a:pt x="416925" y="247397"/>
                </a:lnTo>
                <a:close/>
              </a:path>
              <a:path w="450214" h="276860">
                <a:moveTo>
                  <a:pt x="7874" y="0"/>
                </a:moveTo>
                <a:lnTo>
                  <a:pt x="0" y="12953"/>
                </a:lnTo>
                <a:lnTo>
                  <a:pt x="409096" y="260498"/>
                </a:lnTo>
                <a:lnTo>
                  <a:pt x="424197" y="260759"/>
                </a:lnTo>
                <a:lnTo>
                  <a:pt x="416925" y="247397"/>
                </a:lnTo>
                <a:lnTo>
                  <a:pt x="7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593338" y="4198621"/>
            <a:ext cx="455930" cy="372745"/>
          </a:xfrm>
          <a:custGeom>
            <a:avLst/>
            <a:gdLst/>
            <a:ahLst/>
            <a:cxnLst/>
            <a:rect l="l" t="t" r="r" b="b"/>
            <a:pathLst>
              <a:path w="455930" h="372745">
                <a:moveTo>
                  <a:pt x="432295" y="19020"/>
                </a:moveTo>
                <a:lnTo>
                  <a:pt x="417275" y="21363"/>
                </a:lnTo>
                <a:lnTo>
                  <a:pt x="0" y="360806"/>
                </a:lnTo>
                <a:lnTo>
                  <a:pt x="9651" y="372617"/>
                </a:lnTo>
                <a:lnTo>
                  <a:pt x="426909" y="33309"/>
                </a:lnTo>
                <a:lnTo>
                  <a:pt x="432295" y="19020"/>
                </a:lnTo>
                <a:close/>
              </a:path>
              <a:path w="455930" h="372745">
                <a:moveTo>
                  <a:pt x="454336" y="3555"/>
                </a:moveTo>
                <a:lnTo>
                  <a:pt x="439166" y="3555"/>
                </a:lnTo>
                <a:lnTo>
                  <a:pt x="448818" y="15493"/>
                </a:lnTo>
                <a:lnTo>
                  <a:pt x="426909" y="33309"/>
                </a:lnTo>
                <a:lnTo>
                  <a:pt x="405764" y="89407"/>
                </a:lnTo>
                <a:lnTo>
                  <a:pt x="404241" y="93344"/>
                </a:lnTo>
                <a:lnTo>
                  <a:pt x="406273" y="97789"/>
                </a:lnTo>
                <a:lnTo>
                  <a:pt x="410210" y="99186"/>
                </a:lnTo>
                <a:lnTo>
                  <a:pt x="414147" y="100710"/>
                </a:lnTo>
                <a:lnTo>
                  <a:pt x="418592" y="98678"/>
                </a:lnTo>
                <a:lnTo>
                  <a:pt x="419988" y="94741"/>
                </a:lnTo>
                <a:lnTo>
                  <a:pt x="454336" y="3555"/>
                </a:lnTo>
                <a:close/>
              </a:path>
              <a:path w="455930" h="372745">
                <a:moveTo>
                  <a:pt x="441835" y="6857"/>
                </a:moveTo>
                <a:lnTo>
                  <a:pt x="436880" y="6857"/>
                </a:lnTo>
                <a:lnTo>
                  <a:pt x="445135" y="17017"/>
                </a:lnTo>
                <a:lnTo>
                  <a:pt x="432295" y="19020"/>
                </a:lnTo>
                <a:lnTo>
                  <a:pt x="426909" y="33309"/>
                </a:lnTo>
                <a:lnTo>
                  <a:pt x="448818" y="15493"/>
                </a:lnTo>
                <a:lnTo>
                  <a:pt x="441835" y="6857"/>
                </a:lnTo>
                <a:close/>
              </a:path>
              <a:path w="455930" h="372745">
                <a:moveTo>
                  <a:pt x="455675" y="0"/>
                </a:moveTo>
                <a:lnTo>
                  <a:pt x="351536" y="16255"/>
                </a:lnTo>
                <a:lnTo>
                  <a:pt x="348614" y="20192"/>
                </a:lnTo>
                <a:lnTo>
                  <a:pt x="349885" y="28447"/>
                </a:lnTo>
                <a:lnTo>
                  <a:pt x="353822" y="31241"/>
                </a:lnTo>
                <a:lnTo>
                  <a:pt x="417275" y="21363"/>
                </a:lnTo>
                <a:lnTo>
                  <a:pt x="439166" y="3555"/>
                </a:lnTo>
                <a:lnTo>
                  <a:pt x="454336" y="3555"/>
                </a:lnTo>
                <a:lnTo>
                  <a:pt x="455675" y="0"/>
                </a:lnTo>
                <a:close/>
              </a:path>
              <a:path w="455930" h="372745">
                <a:moveTo>
                  <a:pt x="439166" y="3555"/>
                </a:moveTo>
                <a:lnTo>
                  <a:pt x="417275" y="21363"/>
                </a:lnTo>
                <a:lnTo>
                  <a:pt x="432295" y="19020"/>
                </a:lnTo>
                <a:lnTo>
                  <a:pt x="436880" y="6857"/>
                </a:lnTo>
                <a:lnTo>
                  <a:pt x="441835" y="6857"/>
                </a:lnTo>
                <a:lnTo>
                  <a:pt x="439166" y="3555"/>
                </a:lnTo>
                <a:close/>
              </a:path>
              <a:path w="455930" h="372745">
                <a:moveTo>
                  <a:pt x="436880" y="6857"/>
                </a:moveTo>
                <a:lnTo>
                  <a:pt x="432295" y="19020"/>
                </a:lnTo>
                <a:lnTo>
                  <a:pt x="445135" y="17017"/>
                </a:lnTo>
                <a:lnTo>
                  <a:pt x="436880" y="68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78215" y="227000"/>
            <a:ext cx="2356612" cy="4445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24145" y="0"/>
            <a:ext cx="1918589" cy="9552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158229" y="0"/>
            <a:ext cx="1534541" cy="9552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097012" y="0"/>
            <a:ext cx="748093" cy="9552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3645790" y="-329686"/>
            <a:ext cx="4901565" cy="136704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Szemgolyó </a:t>
            </a:r>
            <a:r>
              <a:rPr dirty="0"/>
              <a:t>(bulbus</a:t>
            </a:r>
            <a:r>
              <a:rPr spc="-70" dirty="0"/>
              <a:t> </a:t>
            </a:r>
            <a:r>
              <a:rPr spc="-5" dirty="0"/>
              <a:t>oculi)</a:t>
            </a:r>
          </a:p>
        </p:txBody>
      </p:sp>
      <p:sp>
        <p:nvSpPr>
          <p:cNvPr id="34" name="object 34"/>
          <p:cNvSpPr/>
          <p:nvPr/>
        </p:nvSpPr>
        <p:spPr>
          <a:xfrm>
            <a:off x="8040623" y="836676"/>
            <a:ext cx="2482596" cy="16504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160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05171" y="1443227"/>
            <a:ext cx="5682996" cy="5236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396222" y="6517030"/>
            <a:ext cx="865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latin typeface="Times New Roman"/>
                <a:cs typeface="Times New Roman"/>
              </a:rPr>
              <a:t>ín</a:t>
            </a:r>
            <a:r>
              <a:rPr b="1" spc="-10" dirty="0">
                <a:latin typeface="Times New Roman"/>
                <a:cs typeface="Times New Roman"/>
              </a:rPr>
              <a:t>h</a:t>
            </a:r>
            <a:r>
              <a:rPr b="1" dirty="0">
                <a:latin typeface="Times New Roman"/>
                <a:cs typeface="Times New Roman"/>
              </a:rPr>
              <a:t>árt</a:t>
            </a:r>
            <a:r>
              <a:rPr b="1" spc="10" dirty="0">
                <a:latin typeface="Times New Roman"/>
                <a:cs typeface="Times New Roman"/>
              </a:rPr>
              <a:t>y</a:t>
            </a:r>
            <a:r>
              <a:rPr b="1" dirty="0">
                <a:latin typeface="Times New Roman"/>
                <a:cs typeface="Times New Roman"/>
              </a:rPr>
              <a:t>a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39122" y="6013805"/>
            <a:ext cx="8782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Times New Roman"/>
                <a:cs typeface="Times New Roman"/>
              </a:rPr>
              <a:t>érhártya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78897" y="5508752"/>
            <a:ext cx="607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35" dirty="0">
                <a:latin typeface="Times New Roman"/>
                <a:cs typeface="Times New Roman"/>
              </a:rPr>
              <a:t>r</a:t>
            </a:r>
            <a:r>
              <a:rPr b="1" dirty="0">
                <a:latin typeface="Times New Roman"/>
                <a:cs typeface="Times New Roman"/>
              </a:rPr>
              <a:t>et</a:t>
            </a:r>
            <a:r>
              <a:rPr b="1" spc="5" dirty="0">
                <a:latin typeface="Times New Roman"/>
                <a:cs typeface="Times New Roman"/>
              </a:rPr>
              <a:t>i</a:t>
            </a:r>
            <a:r>
              <a:rPr b="1" spc="-5" dirty="0">
                <a:latin typeface="Times New Roman"/>
                <a:cs typeface="Times New Roman"/>
              </a:rPr>
              <a:t>na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53728" y="5007864"/>
            <a:ext cx="669290" cy="617220"/>
          </a:xfrm>
          <a:custGeom>
            <a:avLst/>
            <a:gdLst/>
            <a:ahLst/>
            <a:cxnLst/>
            <a:rect l="l" t="t" r="r" b="b"/>
            <a:pathLst>
              <a:path w="669290" h="617220">
                <a:moveTo>
                  <a:pt x="22238" y="20446"/>
                </a:moveTo>
                <a:lnTo>
                  <a:pt x="26700" y="34970"/>
                </a:lnTo>
                <a:lnTo>
                  <a:pt x="658368" y="616788"/>
                </a:lnTo>
                <a:lnTo>
                  <a:pt x="668781" y="605586"/>
                </a:lnTo>
                <a:lnTo>
                  <a:pt x="37016" y="23693"/>
                </a:lnTo>
                <a:lnTo>
                  <a:pt x="22238" y="20446"/>
                </a:lnTo>
                <a:close/>
              </a:path>
              <a:path w="669290" h="617220">
                <a:moveTo>
                  <a:pt x="0" y="0"/>
                </a:moveTo>
                <a:lnTo>
                  <a:pt x="29718" y="96774"/>
                </a:lnTo>
                <a:lnTo>
                  <a:pt x="30988" y="100837"/>
                </a:lnTo>
                <a:lnTo>
                  <a:pt x="35305" y="102997"/>
                </a:lnTo>
                <a:lnTo>
                  <a:pt x="39243" y="101854"/>
                </a:lnTo>
                <a:lnTo>
                  <a:pt x="43306" y="100584"/>
                </a:lnTo>
                <a:lnTo>
                  <a:pt x="45593" y="96266"/>
                </a:lnTo>
                <a:lnTo>
                  <a:pt x="44323" y="92329"/>
                </a:lnTo>
                <a:lnTo>
                  <a:pt x="26700" y="34970"/>
                </a:lnTo>
                <a:lnTo>
                  <a:pt x="5969" y="15875"/>
                </a:lnTo>
                <a:lnTo>
                  <a:pt x="16255" y="4572"/>
                </a:lnTo>
                <a:lnTo>
                  <a:pt x="20830" y="4572"/>
                </a:lnTo>
                <a:lnTo>
                  <a:pt x="0" y="0"/>
                </a:lnTo>
                <a:close/>
              </a:path>
              <a:path w="669290" h="617220">
                <a:moveTo>
                  <a:pt x="20830" y="4572"/>
                </a:moveTo>
                <a:lnTo>
                  <a:pt x="16255" y="4572"/>
                </a:lnTo>
                <a:lnTo>
                  <a:pt x="37016" y="23693"/>
                </a:lnTo>
                <a:lnTo>
                  <a:pt x="99695" y="37465"/>
                </a:lnTo>
                <a:lnTo>
                  <a:pt x="103758" y="34925"/>
                </a:lnTo>
                <a:lnTo>
                  <a:pt x="104648" y="30734"/>
                </a:lnTo>
                <a:lnTo>
                  <a:pt x="105664" y="26669"/>
                </a:lnTo>
                <a:lnTo>
                  <a:pt x="102997" y="22606"/>
                </a:lnTo>
                <a:lnTo>
                  <a:pt x="20830" y="4572"/>
                </a:lnTo>
                <a:close/>
              </a:path>
              <a:path w="669290" h="617220">
                <a:moveTo>
                  <a:pt x="16255" y="4572"/>
                </a:moveTo>
                <a:lnTo>
                  <a:pt x="5969" y="15875"/>
                </a:lnTo>
                <a:lnTo>
                  <a:pt x="26700" y="34970"/>
                </a:lnTo>
                <a:lnTo>
                  <a:pt x="22238" y="20446"/>
                </a:lnTo>
                <a:lnTo>
                  <a:pt x="9525" y="17653"/>
                </a:lnTo>
                <a:lnTo>
                  <a:pt x="18415" y="8000"/>
                </a:lnTo>
                <a:lnTo>
                  <a:pt x="19978" y="8000"/>
                </a:lnTo>
                <a:lnTo>
                  <a:pt x="16255" y="4572"/>
                </a:lnTo>
                <a:close/>
              </a:path>
              <a:path w="669290" h="617220">
                <a:moveTo>
                  <a:pt x="19978" y="8000"/>
                </a:moveTo>
                <a:lnTo>
                  <a:pt x="18415" y="8000"/>
                </a:lnTo>
                <a:lnTo>
                  <a:pt x="22238" y="20446"/>
                </a:lnTo>
                <a:lnTo>
                  <a:pt x="37016" y="23693"/>
                </a:lnTo>
                <a:lnTo>
                  <a:pt x="19978" y="8000"/>
                </a:lnTo>
                <a:close/>
              </a:path>
              <a:path w="669290" h="617220">
                <a:moveTo>
                  <a:pt x="18415" y="8000"/>
                </a:moveTo>
                <a:lnTo>
                  <a:pt x="9525" y="17653"/>
                </a:lnTo>
                <a:lnTo>
                  <a:pt x="22238" y="20446"/>
                </a:lnTo>
                <a:lnTo>
                  <a:pt x="18415" y="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54083" y="5492496"/>
            <a:ext cx="669290" cy="617220"/>
          </a:xfrm>
          <a:custGeom>
            <a:avLst/>
            <a:gdLst/>
            <a:ahLst/>
            <a:cxnLst/>
            <a:rect l="l" t="t" r="r" b="b"/>
            <a:pathLst>
              <a:path w="669290" h="617220">
                <a:moveTo>
                  <a:pt x="22246" y="20472"/>
                </a:moveTo>
                <a:lnTo>
                  <a:pt x="26700" y="34970"/>
                </a:lnTo>
                <a:lnTo>
                  <a:pt x="658368" y="616788"/>
                </a:lnTo>
                <a:lnTo>
                  <a:pt x="668782" y="605586"/>
                </a:lnTo>
                <a:lnTo>
                  <a:pt x="37043" y="23718"/>
                </a:lnTo>
                <a:lnTo>
                  <a:pt x="22246" y="20472"/>
                </a:lnTo>
                <a:close/>
              </a:path>
              <a:path w="669290" h="617220">
                <a:moveTo>
                  <a:pt x="0" y="0"/>
                </a:moveTo>
                <a:lnTo>
                  <a:pt x="29718" y="96773"/>
                </a:lnTo>
                <a:lnTo>
                  <a:pt x="30988" y="100799"/>
                </a:lnTo>
                <a:lnTo>
                  <a:pt x="35306" y="103060"/>
                </a:lnTo>
                <a:lnTo>
                  <a:pt x="43307" y="100583"/>
                </a:lnTo>
                <a:lnTo>
                  <a:pt x="45593" y="96316"/>
                </a:lnTo>
                <a:lnTo>
                  <a:pt x="44323" y="92328"/>
                </a:lnTo>
                <a:lnTo>
                  <a:pt x="26700" y="34970"/>
                </a:lnTo>
                <a:lnTo>
                  <a:pt x="5969" y="15874"/>
                </a:lnTo>
                <a:lnTo>
                  <a:pt x="16256" y="4571"/>
                </a:lnTo>
                <a:lnTo>
                  <a:pt x="20830" y="4571"/>
                </a:lnTo>
                <a:lnTo>
                  <a:pt x="0" y="0"/>
                </a:lnTo>
                <a:close/>
              </a:path>
              <a:path w="669290" h="617220">
                <a:moveTo>
                  <a:pt x="20830" y="4571"/>
                </a:moveTo>
                <a:lnTo>
                  <a:pt x="16256" y="4571"/>
                </a:lnTo>
                <a:lnTo>
                  <a:pt x="37043" y="23718"/>
                </a:lnTo>
                <a:lnTo>
                  <a:pt x="99695" y="37464"/>
                </a:lnTo>
                <a:lnTo>
                  <a:pt x="103759" y="34924"/>
                </a:lnTo>
                <a:lnTo>
                  <a:pt x="104648" y="30733"/>
                </a:lnTo>
                <a:lnTo>
                  <a:pt x="105664" y="26669"/>
                </a:lnTo>
                <a:lnTo>
                  <a:pt x="102997" y="22605"/>
                </a:lnTo>
                <a:lnTo>
                  <a:pt x="20830" y="4571"/>
                </a:lnTo>
                <a:close/>
              </a:path>
              <a:path w="669290" h="617220">
                <a:moveTo>
                  <a:pt x="16256" y="4571"/>
                </a:moveTo>
                <a:lnTo>
                  <a:pt x="5969" y="15874"/>
                </a:lnTo>
                <a:lnTo>
                  <a:pt x="26700" y="34970"/>
                </a:lnTo>
                <a:lnTo>
                  <a:pt x="22246" y="20472"/>
                </a:lnTo>
                <a:lnTo>
                  <a:pt x="9398" y="17652"/>
                </a:lnTo>
                <a:lnTo>
                  <a:pt x="18415" y="8000"/>
                </a:lnTo>
                <a:lnTo>
                  <a:pt x="19978" y="8000"/>
                </a:lnTo>
                <a:lnTo>
                  <a:pt x="16256" y="4571"/>
                </a:lnTo>
                <a:close/>
              </a:path>
              <a:path w="669290" h="617220">
                <a:moveTo>
                  <a:pt x="19978" y="8000"/>
                </a:moveTo>
                <a:lnTo>
                  <a:pt x="18415" y="8000"/>
                </a:lnTo>
                <a:lnTo>
                  <a:pt x="22246" y="20472"/>
                </a:lnTo>
                <a:lnTo>
                  <a:pt x="37043" y="23718"/>
                </a:lnTo>
                <a:lnTo>
                  <a:pt x="19978" y="8000"/>
                </a:lnTo>
                <a:close/>
              </a:path>
              <a:path w="669290" h="617220">
                <a:moveTo>
                  <a:pt x="18415" y="8000"/>
                </a:moveTo>
                <a:lnTo>
                  <a:pt x="9398" y="17652"/>
                </a:lnTo>
                <a:lnTo>
                  <a:pt x="22246" y="20472"/>
                </a:lnTo>
                <a:lnTo>
                  <a:pt x="18415" y="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692895" y="5996914"/>
            <a:ext cx="669290" cy="617220"/>
          </a:xfrm>
          <a:custGeom>
            <a:avLst/>
            <a:gdLst/>
            <a:ahLst/>
            <a:cxnLst/>
            <a:rect l="l" t="t" r="r" b="b"/>
            <a:pathLst>
              <a:path w="669290" h="617220">
                <a:moveTo>
                  <a:pt x="22259" y="20514"/>
                </a:moveTo>
                <a:lnTo>
                  <a:pt x="26690" y="34937"/>
                </a:lnTo>
                <a:lnTo>
                  <a:pt x="658368" y="616813"/>
                </a:lnTo>
                <a:lnTo>
                  <a:pt x="668781" y="605612"/>
                </a:lnTo>
                <a:lnTo>
                  <a:pt x="37014" y="23754"/>
                </a:lnTo>
                <a:lnTo>
                  <a:pt x="22259" y="20514"/>
                </a:lnTo>
                <a:close/>
              </a:path>
              <a:path w="669290" h="617220">
                <a:moveTo>
                  <a:pt x="0" y="0"/>
                </a:moveTo>
                <a:lnTo>
                  <a:pt x="29718" y="96799"/>
                </a:lnTo>
                <a:lnTo>
                  <a:pt x="30987" y="100825"/>
                </a:lnTo>
                <a:lnTo>
                  <a:pt x="35305" y="103085"/>
                </a:lnTo>
                <a:lnTo>
                  <a:pt x="43306" y="100609"/>
                </a:lnTo>
                <a:lnTo>
                  <a:pt x="45593" y="96342"/>
                </a:lnTo>
                <a:lnTo>
                  <a:pt x="44323" y="92329"/>
                </a:lnTo>
                <a:lnTo>
                  <a:pt x="26677" y="34925"/>
                </a:lnTo>
                <a:lnTo>
                  <a:pt x="5969" y="15849"/>
                </a:lnTo>
                <a:lnTo>
                  <a:pt x="16255" y="4635"/>
                </a:lnTo>
                <a:lnTo>
                  <a:pt x="21096" y="4635"/>
                </a:lnTo>
                <a:lnTo>
                  <a:pt x="0" y="0"/>
                </a:lnTo>
                <a:close/>
              </a:path>
              <a:path w="669290" h="617220">
                <a:moveTo>
                  <a:pt x="21096" y="4635"/>
                </a:moveTo>
                <a:lnTo>
                  <a:pt x="16255" y="4635"/>
                </a:lnTo>
                <a:lnTo>
                  <a:pt x="37014" y="23754"/>
                </a:lnTo>
                <a:lnTo>
                  <a:pt x="99695" y="37515"/>
                </a:lnTo>
                <a:lnTo>
                  <a:pt x="103758" y="34925"/>
                </a:lnTo>
                <a:lnTo>
                  <a:pt x="104648" y="30810"/>
                </a:lnTo>
                <a:lnTo>
                  <a:pt x="105663" y="26695"/>
                </a:lnTo>
                <a:lnTo>
                  <a:pt x="102997" y="22631"/>
                </a:lnTo>
                <a:lnTo>
                  <a:pt x="21096" y="4635"/>
                </a:lnTo>
                <a:close/>
              </a:path>
              <a:path w="669290" h="617220">
                <a:moveTo>
                  <a:pt x="16255" y="4635"/>
                </a:moveTo>
                <a:lnTo>
                  <a:pt x="5969" y="15849"/>
                </a:lnTo>
                <a:lnTo>
                  <a:pt x="26690" y="34937"/>
                </a:lnTo>
                <a:lnTo>
                  <a:pt x="22259" y="20514"/>
                </a:lnTo>
                <a:lnTo>
                  <a:pt x="9398" y="17691"/>
                </a:lnTo>
                <a:lnTo>
                  <a:pt x="18414" y="8001"/>
                </a:lnTo>
                <a:lnTo>
                  <a:pt x="19910" y="8001"/>
                </a:lnTo>
                <a:lnTo>
                  <a:pt x="16255" y="4635"/>
                </a:lnTo>
                <a:close/>
              </a:path>
              <a:path w="669290" h="617220">
                <a:moveTo>
                  <a:pt x="19910" y="8001"/>
                </a:moveTo>
                <a:lnTo>
                  <a:pt x="18414" y="8001"/>
                </a:lnTo>
                <a:lnTo>
                  <a:pt x="22259" y="20514"/>
                </a:lnTo>
                <a:lnTo>
                  <a:pt x="37014" y="23754"/>
                </a:lnTo>
                <a:lnTo>
                  <a:pt x="19910" y="8001"/>
                </a:lnTo>
                <a:close/>
              </a:path>
              <a:path w="669290" h="617220">
                <a:moveTo>
                  <a:pt x="18414" y="8001"/>
                </a:moveTo>
                <a:lnTo>
                  <a:pt x="9398" y="17691"/>
                </a:lnTo>
                <a:lnTo>
                  <a:pt x="22259" y="20514"/>
                </a:lnTo>
                <a:lnTo>
                  <a:pt x="18414" y="80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998066" y="2158112"/>
            <a:ext cx="2745105" cy="261417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7685" marR="5080" indent="-515620">
              <a:spcBef>
                <a:spcPts val="10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000" dirty="0">
                <a:solidFill>
                  <a:srgbClr val="2C2C89"/>
                </a:solidFill>
                <a:latin typeface="Times New Roman"/>
                <a:cs typeface="Times New Roman"/>
              </a:rPr>
              <a:t>Külső vagy rostos  </a:t>
            </a:r>
            <a:r>
              <a:rPr sz="2000" spc="5" dirty="0">
                <a:solidFill>
                  <a:srgbClr val="2C2C89"/>
                </a:solidFill>
                <a:latin typeface="Times New Roman"/>
                <a:cs typeface="Times New Roman"/>
              </a:rPr>
              <a:t>burok </a:t>
            </a:r>
            <a:r>
              <a:rPr sz="2000" dirty="0">
                <a:solidFill>
                  <a:srgbClr val="2C2C89"/>
                </a:solidFill>
                <a:latin typeface="Times New Roman"/>
                <a:cs typeface="Times New Roman"/>
              </a:rPr>
              <a:t>(tunica</a:t>
            </a:r>
            <a:r>
              <a:rPr sz="2000" spc="-120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C2C89"/>
                </a:solidFill>
                <a:latin typeface="Times New Roman"/>
                <a:cs typeface="Times New Roman"/>
              </a:rPr>
              <a:t>fibrosa;  </a:t>
            </a:r>
            <a:r>
              <a:rPr sz="2000" b="1" dirty="0">
                <a:solidFill>
                  <a:srgbClr val="2C2C89"/>
                </a:solidFill>
                <a:latin typeface="Times New Roman"/>
                <a:cs typeface="Times New Roman"/>
              </a:rPr>
              <a:t>szaruhártya </a:t>
            </a:r>
            <a:r>
              <a:rPr sz="2000" dirty="0">
                <a:solidFill>
                  <a:srgbClr val="2C2C89"/>
                </a:solidFill>
                <a:latin typeface="Times New Roman"/>
                <a:cs typeface="Times New Roman"/>
              </a:rPr>
              <a:t>és  </a:t>
            </a:r>
            <a:r>
              <a:rPr sz="2000" b="1" dirty="0">
                <a:solidFill>
                  <a:srgbClr val="2C2C89"/>
                </a:solidFill>
                <a:latin typeface="Times New Roman"/>
                <a:cs typeface="Times New Roman"/>
              </a:rPr>
              <a:t>ínhártya</a:t>
            </a:r>
            <a:r>
              <a:rPr sz="2000" dirty="0">
                <a:solidFill>
                  <a:srgbClr val="2C2C89"/>
                </a:solidFill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  <a:buClr>
                <a:srgbClr val="2C2C89"/>
              </a:buClr>
              <a:buFont typeface="Times New Roman"/>
              <a:buAutoNum type="arabicPeriod"/>
            </a:pPr>
            <a:endParaRPr sz="2900">
              <a:latin typeface="Times New Roman"/>
              <a:cs typeface="Times New Roman"/>
            </a:endParaRPr>
          </a:p>
          <a:p>
            <a:pPr marL="527685" marR="102870" indent="-515620">
              <a:buAutoNum type="arabicPeriod"/>
              <a:tabLst>
                <a:tab pos="527685" algn="l"/>
                <a:tab pos="528320" algn="l"/>
              </a:tabLst>
            </a:pPr>
            <a:r>
              <a:rPr sz="2000" dirty="0">
                <a:solidFill>
                  <a:srgbClr val="2C2C89"/>
                </a:solidFill>
                <a:latin typeface="Times New Roman"/>
                <a:cs typeface="Times New Roman"/>
              </a:rPr>
              <a:t>Középső </a:t>
            </a:r>
            <a:r>
              <a:rPr sz="2000" spc="5" dirty="0">
                <a:solidFill>
                  <a:srgbClr val="2C2C89"/>
                </a:solidFill>
                <a:latin typeface="Times New Roman"/>
                <a:cs typeface="Times New Roman"/>
              </a:rPr>
              <a:t>burok</a:t>
            </a:r>
            <a:r>
              <a:rPr sz="2000" spc="-114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C2C89"/>
                </a:solidFill>
                <a:latin typeface="Times New Roman"/>
                <a:cs typeface="Times New Roman"/>
              </a:rPr>
              <a:t>vagy  </a:t>
            </a:r>
            <a:r>
              <a:rPr sz="2000" b="1" dirty="0">
                <a:solidFill>
                  <a:srgbClr val="2C2C89"/>
                </a:solidFill>
                <a:latin typeface="Times New Roman"/>
                <a:cs typeface="Times New Roman"/>
              </a:rPr>
              <a:t>érhártya </a:t>
            </a:r>
            <a:r>
              <a:rPr sz="2000" dirty="0">
                <a:solidFill>
                  <a:srgbClr val="2C2C89"/>
                </a:solidFill>
                <a:latin typeface="Times New Roman"/>
                <a:cs typeface="Times New Roman"/>
              </a:rPr>
              <a:t>(tunica  vascularis,</a:t>
            </a:r>
            <a:r>
              <a:rPr sz="2000" spc="-4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C2C89"/>
                </a:solidFill>
                <a:latin typeface="Times New Roman"/>
                <a:cs typeface="Times New Roman"/>
              </a:rPr>
              <a:t>uvea)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98066" y="5145786"/>
            <a:ext cx="2386965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685" marR="5080" indent="-515620" algn="just">
              <a:spcBef>
                <a:spcPts val="100"/>
              </a:spcBef>
            </a:pPr>
            <a:r>
              <a:rPr sz="2000" dirty="0">
                <a:solidFill>
                  <a:srgbClr val="2C2C89"/>
                </a:solidFill>
                <a:latin typeface="Times New Roman"/>
                <a:cs typeface="Times New Roman"/>
              </a:rPr>
              <a:t>3. Belső </a:t>
            </a:r>
            <a:r>
              <a:rPr sz="2000" spc="5" dirty="0">
                <a:solidFill>
                  <a:srgbClr val="2C2C89"/>
                </a:solidFill>
                <a:latin typeface="Times New Roman"/>
                <a:cs typeface="Times New Roman"/>
              </a:rPr>
              <a:t>burok </a:t>
            </a:r>
            <a:r>
              <a:rPr sz="2000" dirty="0">
                <a:solidFill>
                  <a:srgbClr val="2C2C89"/>
                </a:solidFill>
                <a:latin typeface="Times New Roman"/>
                <a:cs typeface="Times New Roman"/>
              </a:rPr>
              <a:t>vagy  ideghártya</a:t>
            </a:r>
            <a:r>
              <a:rPr sz="2000" spc="-7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C2C89"/>
                </a:solidFill>
                <a:latin typeface="Times New Roman"/>
                <a:cs typeface="Times New Roman"/>
              </a:rPr>
              <a:t>(tunica  nervosa</a:t>
            </a:r>
            <a:r>
              <a:rPr sz="2000" b="1" dirty="0">
                <a:solidFill>
                  <a:srgbClr val="2C2C89"/>
                </a:solidFill>
                <a:latin typeface="Times New Roman"/>
                <a:cs typeface="Times New Roman"/>
              </a:rPr>
              <a:t>,</a:t>
            </a:r>
            <a:r>
              <a:rPr sz="2000" b="1" spc="-5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2C2C89"/>
                </a:solidFill>
                <a:latin typeface="Times New Roman"/>
                <a:cs typeface="Times New Roman"/>
              </a:rPr>
              <a:t>retina</a:t>
            </a:r>
            <a:r>
              <a:rPr sz="2000" dirty="0"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77257" y="5773319"/>
            <a:ext cx="107696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Arial Narrow"/>
                <a:cs typeface="Arial Narrow"/>
              </a:rPr>
              <a:t>szaruhártya</a:t>
            </a:r>
            <a:endParaRPr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50510" y="6517030"/>
            <a:ext cx="913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Times New Roman"/>
                <a:cs typeface="Times New Roman"/>
              </a:rPr>
              <a:t>sugártest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08219" y="4710685"/>
            <a:ext cx="106680" cy="1095375"/>
          </a:xfrm>
          <a:custGeom>
            <a:avLst/>
            <a:gdLst/>
            <a:ahLst/>
            <a:cxnLst/>
            <a:rect l="l" t="t" r="r" b="b"/>
            <a:pathLst>
              <a:path w="106679" h="1095375">
                <a:moveTo>
                  <a:pt x="53212" y="30241"/>
                </a:moveTo>
                <a:lnTo>
                  <a:pt x="45592" y="43301"/>
                </a:lnTo>
                <a:lnTo>
                  <a:pt x="45592" y="1095375"/>
                </a:lnTo>
                <a:lnTo>
                  <a:pt x="60832" y="1095375"/>
                </a:lnTo>
                <a:lnTo>
                  <a:pt x="60832" y="43301"/>
                </a:lnTo>
                <a:lnTo>
                  <a:pt x="53212" y="30241"/>
                </a:lnTo>
                <a:close/>
              </a:path>
              <a:path w="106679" h="1095375">
                <a:moveTo>
                  <a:pt x="53212" y="0"/>
                </a:moveTo>
                <a:lnTo>
                  <a:pt x="2158" y="87503"/>
                </a:lnTo>
                <a:lnTo>
                  <a:pt x="0" y="91059"/>
                </a:lnTo>
                <a:lnTo>
                  <a:pt x="1269" y="95758"/>
                </a:lnTo>
                <a:lnTo>
                  <a:pt x="4952" y="97917"/>
                </a:lnTo>
                <a:lnTo>
                  <a:pt x="8508" y="99949"/>
                </a:lnTo>
                <a:lnTo>
                  <a:pt x="13207" y="98806"/>
                </a:lnTo>
                <a:lnTo>
                  <a:pt x="45592" y="43301"/>
                </a:lnTo>
                <a:lnTo>
                  <a:pt x="45592" y="15113"/>
                </a:lnTo>
                <a:lnTo>
                  <a:pt x="62030" y="15113"/>
                </a:lnTo>
                <a:lnTo>
                  <a:pt x="53212" y="0"/>
                </a:lnTo>
                <a:close/>
              </a:path>
              <a:path w="106679" h="1095375">
                <a:moveTo>
                  <a:pt x="62030" y="15113"/>
                </a:moveTo>
                <a:lnTo>
                  <a:pt x="60832" y="15113"/>
                </a:lnTo>
                <a:lnTo>
                  <a:pt x="60832" y="43301"/>
                </a:lnTo>
                <a:lnTo>
                  <a:pt x="93217" y="98806"/>
                </a:lnTo>
                <a:lnTo>
                  <a:pt x="97916" y="99949"/>
                </a:lnTo>
                <a:lnTo>
                  <a:pt x="101472" y="97917"/>
                </a:lnTo>
                <a:lnTo>
                  <a:pt x="105155" y="95758"/>
                </a:lnTo>
                <a:lnTo>
                  <a:pt x="106425" y="91059"/>
                </a:lnTo>
                <a:lnTo>
                  <a:pt x="104266" y="87503"/>
                </a:lnTo>
                <a:lnTo>
                  <a:pt x="62030" y="15113"/>
                </a:lnTo>
                <a:close/>
              </a:path>
              <a:path w="106679" h="1095375">
                <a:moveTo>
                  <a:pt x="60832" y="15113"/>
                </a:moveTo>
                <a:lnTo>
                  <a:pt x="45592" y="15113"/>
                </a:lnTo>
                <a:lnTo>
                  <a:pt x="45592" y="43301"/>
                </a:lnTo>
                <a:lnTo>
                  <a:pt x="53212" y="30241"/>
                </a:lnTo>
                <a:lnTo>
                  <a:pt x="46608" y="18923"/>
                </a:lnTo>
                <a:lnTo>
                  <a:pt x="60832" y="18923"/>
                </a:lnTo>
                <a:lnTo>
                  <a:pt x="60832" y="15113"/>
                </a:lnTo>
                <a:close/>
              </a:path>
              <a:path w="106679" h="1095375">
                <a:moveTo>
                  <a:pt x="60832" y="18923"/>
                </a:moveTo>
                <a:lnTo>
                  <a:pt x="59816" y="18923"/>
                </a:lnTo>
                <a:lnTo>
                  <a:pt x="53212" y="30241"/>
                </a:lnTo>
                <a:lnTo>
                  <a:pt x="60832" y="43301"/>
                </a:lnTo>
                <a:lnTo>
                  <a:pt x="60832" y="18923"/>
                </a:lnTo>
                <a:close/>
              </a:path>
              <a:path w="106679" h="1095375">
                <a:moveTo>
                  <a:pt x="59816" y="18923"/>
                </a:moveTo>
                <a:lnTo>
                  <a:pt x="46608" y="18923"/>
                </a:lnTo>
                <a:lnTo>
                  <a:pt x="53212" y="30241"/>
                </a:lnTo>
                <a:lnTo>
                  <a:pt x="59816" y="189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830061" y="5147310"/>
            <a:ext cx="111760" cy="1378585"/>
          </a:xfrm>
          <a:custGeom>
            <a:avLst/>
            <a:gdLst/>
            <a:ahLst/>
            <a:cxnLst/>
            <a:rect l="l" t="t" r="r" b="b"/>
            <a:pathLst>
              <a:path w="111760" h="1378584">
                <a:moveTo>
                  <a:pt x="54368" y="39180"/>
                </a:moveTo>
                <a:lnTo>
                  <a:pt x="44871" y="56497"/>
                </a:lnTo>
                <a:lnTo>
                  <a:pt x="78359" y="1378203"/>
                </a:lnTo>
                <a:lnTo>
                  <a:pt x="98171" y="1377695"/>
                </a:lnTo>
                <a:lnTo>
                  <a:pt x="64680" y="55876"/>
                </a:lnTo>
                <a:lnTo>
                  <a:pt x="54368" y="39180"/>
                </a:lnTo>
                <a:close/>
              </a:path>
              <a:path w="111760" h="1378584">
                <a:moveTo>
                  <a:pt x="53339" y="0"/>
                </a:moveTo>
                <a:lnTo>
                  <a:pt x="0" y="96900"/>
                </a:lnTo>
                <a:lnTo>
                  <a:pt x="1777" y="102996"/>
                </a:lnTo>
                <a:lnTo>
                  <a:pt x="6603" y="105536"/>
                </a:lnTo>
                <a:lnTo>
                  <a:pt x="11302" y="108203"/>
                </a:lnTo>
                <a:lnTo>
                  <a:pt x="17399" y="106425"/>
                </a:lnTo>
                <a:lnTo>
                  <a:pt x="20065" y="101726"/>
                </a:lnTo>
                <a:lnTo>
                  <a:pt x="44871" y="56497"/>
                </a:lnTo>
                <a:lnTo>
                  <a:pt x="43941" y="19812"/>
                </a:lnTo>
                <a:lnTo>
                  <a:pt x="63753" y="19303"/>
                </a:lnTo>
                <a:lnTo>
                  <a:pt x="65267" y="19303"/>
                </a:lnTo>
                <a:lnTo>
                  <a:pt x="53339" y="0"/>
                </a:lnTo>
                <a:close/>
              </a:path>
              <a:path w="111760" h="1378584">
                <a:moveTo>
                  <a:pt x="65267" y="19303"/>
                </a:moveTo>
                <a:lnTo>
                  <a:pt x="63753" y="19303"/>
                </a:lnTo>
                <a:lnTo>
                  <a:pt x="64680" y="55876"/>
                </a:lnTo>
                <a:lnTo>
                  <a:pt x="91821" y="99821"/>
                </a:lnTo>
                <a:lnTo>
                  <a:pt x="94614" y="104520"/>
                </a:lnTo>
                <a:lnTo>
                  <a:pt x="100711" y="105917"/>
                </a:lnTo>
                <a:lnTo>
                  <a:pt x="105410" y="103123"/>
                </a:lnTo>
                <a:lnTo>
                  <a:pt x="110109" y="100202"/>
                </a:lnTo>
                <a:lnTo>
                  <a:pt x="111505" y="94106"/>
                </a:lnTo>
                <a:lnTo>
                  <a:pt x="65267" y="19303"/>
                </a:lnTo>
                <a:close/>
              </a:path>
              <a:path w="111760" h="1378584">
                <a:moveTo>
                  <a:pt x="63753" y="19303"/>
                </a:moveTo>
                <a:lnTo>
                  <a:pt x="43941" y="19812"/>
                </a:lnTo>
                <a:lnTo>
                  <a:pt x="44871" y="56497"/>
                </a:lnTo>
                <a:lnTo>
                  <a:pt x="54368" y="39180"/>
                </a:lnTo>
                <a:lnTo>
                  <a:pt x="45465" y="24764"/>
                </a:lnTo>
                <a:lnTo>
                  <a:pt x="62484" y="24383"/>
                </a:lnTo>
                <a:lnTo>
                  <a:pt x="63882" y="24383"/>
                </a:lnTo>
                <a:lnTo>
                  <a:pt x="63753" y="19303"/>
                </a:lnTo>
                <a:close/>
              </a:path>
              <a:path w="111760" h="1378584">
                <a:moveTo>
                  <a:pt x="63882" y="24383"/>
                </a:moveTo>
                <a:lnTo>
                  <a:pt x="62484" y="24383"/>
                </a:lnTo>
                <a:lnTo>
                  <a:pt x="54368" y="39180"/>
                </a:lnTo>
                <a:lnTo>
                  <a:pt x="64680" y="55876"/>
                </a:lnTo>
                <a:lnTo>
                  <a:pt x="63882" y="24383"/>
                </a:lnTo>
                <a:close/>
              </a:path>
              <a:path w="111760" h="1378584">
                <a:moveTo>
                  <a:pt x="62484" y="24383"/>
                </a:moveTo>
                <a:lnTo>
                  <a:pt x="45465" y="24764"/>
                </a:lnTo>
                <a:lnTo>
                  <a:pt x="54368" y="39180"/>
                </a:lnTo>
                <a:lnTo>
                  <a:pt x="62484" y="24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96203" y="366933"/>
            <a:ext cx="2834760" cy="351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673346" y="-186684"/>
            <a:ext cx="2846705" cy="136704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 szem</a:t>
            </a:r>
            <a:r>
              <a:rPr spc="-290" dirty="0"/>
              <a:t> </a:t>
            </a:r>
            <a:r>
              <a:rPr dirty="0"/>
              <a:t>burkai</a:t>
            </a:r>
          </a:p>
        </p:txBody>
      </p:sp>
      <p:sp>
        <p:nvSpPr>
          <p:cNvPr id="17" name="object 17"/>
          <p:cNvSpPr/>
          <p:nvPr/>
        </p:nvSpPr>
        <p:spPr>
          <a:xfrm>
            <a:off x="4727449" y="6237733"/>
            <a:ext cx="216535" cy="441959"/>
          </a:xfrm>
          <a:custGeom>
            <a:avLst/>
            <a:gdLst/>
            <a:ahLst/>
            <a:cxnLst/>
            <a:rect l="l" t="t" r="r" b="b"/>
            <a:pathLst>
              <a:path w="216535" h="441959">
                <a:moveTo>
                  <a:pt x="216408" y="0"/>
                </a:moveTo>
                <a:lnTo>
                  <a:pt x="0" y="0"/>
                </a:lnTo>
                <a:lnTo>
                  <a:pt x="0" y="441959"/>
                </a:lnTo>
                <a:lnTo>
                  <a:pt x="216408" y="441959"/>
                </a:lnTo>
                <a:lnTo>
                  <a:pt x="2164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585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75362" y="227000"/>
            <a:ext cx="3876454" cy="4445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52138" y="-329686"/>
            <a:ext cx="3887470" cy="136704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 </a:t>
            </a:r>
            <a:r>
              <a:rPr spc="-5" dirty="0"/>
              <a:t>szemgolyó</a:t>
            </a:r>
            <a:r>
              <a:rPr spc="-280" dirty="0"/>
              <a:t> </a:t>
            </a:r>
            <a:r>
              <a:rPr dirty="0"/>
              <a:t>burkai</a:t>
            </a:r>
          </a:p>
        </p:txBody>
      </p:sp>
      <p:sp>
        <p:nvSpPr>
          <p:cNvPr id="4" name="object 4"/>
          <p:cNvSpPr/>
          <p:nvPr/>
        </p:nvSpPr>
        <p:spPr>
          <a:xfrm>
            <a:off x="5125789" y="1246712"/>
            <a:ext cx="5278009" cy="4979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705213" y="3293110"/>
            <a:ext cx="47879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25" dirty="0">
                <a:solidFill>
                  <a:srgbClr val="333399"/>
                </a:solidFill>
                <a:latin typeface="Times New Roman"/>
                <a:cs typeface="Times New Roman"/>
              </a:rPr>
              <a:t>r</a:t>
            </a:r>
            <a:r>
              <a:rPr sz="1400" b="1" dirty="0">
                <a:solidFill>
                  <a:srgbClr val="333399"/>
                </a:solidFill>
                <a:latin typeface="Times New Roman"/>
                <a:cs typeface="Times New Roman"/>
              </a:rPr>
              <a:t>et</a:t>
            </a:r>
            <a:r>
              <a:rPr sz="1400" b="1" spc="5" dirty="0">
                <a:solidFill>
                  <a:srgbClr val="333399"/>
                </a:solidFill>
                <a:latin typeface="Times New Roman"/>
                <a:cs typeface="Times New Roman"/>
              </a:rPr>
              <a:t>i</a:t>
            </a:r>
            <a:r>
              <a:rPr sz="1400" b="1" dirty="0">
                <a:solidFill>
                  <a:srgbClr val="333399"/>
                </a:solidFill>
                <a:latin typeface="Times New Roman"/>
                <a:cs typeface="Times New Roman"/>
              </a:rPr>
              <a:t>na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39961" y="1995933"/>
            <a:ext cx="47244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dirty="0">
                <a:solidFill>
                  <a:srgbClr val="333399"/>
                </a:solidFill>
                <a:latin typeface="Times New Roman"/>
                <a:cs typeface="Times New Roman"/>
              </a:rPr>
              <a:t>sclera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83149" y="2735962"/>
            <a:ext cx="54165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dirty="0">
                <a:solidFill>
                  <a:srgbClr val="333399"/>
                </a:solidFill>
                <a:latin typeface="Times New Roman"/>
                <a:cs typeface="Times New Roman"/>
              </a:rPr>
              <a:t>c</a:t>
            </a:r>
            <a:r>
              <a:rPr sz="1400" b="1" spc="5" dirty="0">
                <a:solidFill>
                  <a:srgbClr val="333399"/>
                </a:solidFill>
                <a:latin typeface="Times New Roman"/>
                <a:cs typeface="Times New Roman"/>
              </a:rPr>
              <a:t>o</a:t>
            </a:r>
            <a:r>
              <a:rPr sz="1400" b="1" dirty="0">
                <a:solidFill>
                  <a:srgbClr val="333399"/>
                </a:solidFill>
                <a:latin typeface="Times New Roman"/>
                <a:cs typeface="Times New Roman"/>
              </a:rPr>
              <a:t>rnea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43702" y="5525820"/>
            <a:ext cx="35433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solidFill>
                  <a:srgbClr val="333399"/>
                </a:solidFill>
                <a:latin typeface="Times New Roman"/>
                <a:cs typeface="Times New Roman"/>
              </a:rPr>
              <a:t>írisz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54777" y="1995933"/>
            <a:ext cx="105918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dirty="0">
                <a:solidFill>
                  <a:srgbClr val="333399"/>
                </a:solidFill>
                <a:latin typeface="Times New Roman"/>
                <a:cs typeface="Times New Roman"/>
              </a:rPr>
              <a:t>corpus</a:t>
            </a:r>
            <a:r>
              <a:rPr sz="1400" b="1" spc="-6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ciliare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71507" y="5238369"/>
            <a:ext cx="113284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solidFill>
                  <a:srgbClr val="333399"/>
                </a:solidFill>
                <a:latin typeface="Times New Roman"/>
                <a:cs typeface="Times New Roman"/>
              </a:rPr>
              <a:t>nervus</a:t>
            </a:r>
            <a:r>
              <a:rPr sz="1400" b="1" spc="-6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333399"/>
                </a:solidFill>
                <a:latin typeface="Times New Roman"/>
                <a:cs typeface="Times New Roman"/>
              </a:rPr>
              <a:t>opticus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22851" y="4733290"/>
            <a:ext cx="11715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solidFill>
                  <a:srgbClr val="333399"/>
                </a:solidFill>
                <a:latin typeface="Times New Roman"/>
                <a:cs typeface="Times New Roman"/>
              </a:rPr>
              <a:t>lens</a:t>
            </a:r>
            <a:r>
              <a:rPr sz="1400" b="1" spc="-7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333399"/>
                </a:solidFill>
                <a:latin typeface="Times New Roman"/>
                <a:cs typeface="Times New Roman"/>
              </a:rPr>
              <a:t>crystallina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63509" y="6049772"/>
            <a:ext cx="11868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solidFill>
                  <a:srgbClr val="333399"/>
                </a:solidFill>
                <a:latin typeface="Times New Roman"/>
                <a:cs typeface="Times New Roman"/>
              </a:rPr>
              <a:t>corpus</a:t>
            </a:r>
            <a:r>
              <a:rPr sz="1400" b="1" spc="-6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vitreum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344659" y="3796665"/>
            <a:ext cx="126746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solidFill>
                  <a:srgbClr val="333399"/>
                </a:solidFill>
                <a:latin typeface="Times New Roman"/>
                <a:cs typeface="Times New Roman"/>
              </a:rPr>
              <a:t>foveola</a:t>
            </a:r>
            <a:r>
              <a:rPr sz="1400" b="1" spc="-9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333399"/>
                </a:solidFill>
                <a:latin typeface="Times New Roman"/>
                <a:cs typeface="Times New Roman"/>
              </a:rPr>
              <a:t>centralis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489185" y="4373117"/>
            <a:ext cx="9613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solidFill>
                  <a:srgbClr val="333399"/>
                </a:solidFill>
                <a:latin typeface="Times New Roman"/>
                <a:cs typeface="Times New Roman"/>
              </a:rPr>
              <a:t>discus</a:t>
            </a:r>
            <a:r>
              <a:rPr sz="1400" b="1" spc="-8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333399"/>
                </a:solidFill>
                <a:latin typeface="Times New Roman"/>
                <a:cs typeface="Times New Roman"/>
              </a:rPr>
              <a:t>optici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10639" y="652654"/>
            <a:ext cx="424688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b="1" dirty="0">
                <a:latin typeface="Times New Roman"/>
                <a:cs typeface="Times New Roman"/>
              </a:rPr>
              <a:t>1. Külső vagy </a:t>
            </a:r>
            <a:r>
              <a:rPr b="1" spc="-10" dirty="0">
                <a:latin typeface="Times New Roman"/>
                <a:cs typeface="Times New Roman"/>
              </a:rPr>
              <a:t>rostos burok </a:t>
            </a:r>
            <a:r>
              <a:rPr dirty="0">
                <a:latin typeface="Times New Roman"/>
                <a:cs typeface="Times New Roman"/>
              </a:rPr>
              <a:t>(tunica fibrosa)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a  központi idegrendszer dura materének  folytatása, </a:t>
            </a:r>
            <a:r>
              <a:rPr spc="-5" dirty="0">
                <a:latin typeface="Times New Roman"/>
                <a:cs typeface="Times New Roman"/>
              </a:rPr>
              <a:t>tömött rostos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kötőszövet.</a:t>
            </a:r>
            <a:endParaRPr>
              <a:latin typeface="Times New Roman"/>
              <a:cs typeface="Times New Roman"/>
            </a:endParaRPr>
          </a:p>
          <a:p>
            <a:pPr marL="12700"/>
            <a:r>
              <a:rPr dirty="0">
                <a:latin typeface="Times New Roman"/>
                <a:cs typeface="Times New Roman"/>
              </a:rPr>
              <a:t>Részei:</a:t>
            </a:r>
            <a:endParaRPr>
              <a:latin typeface="Times New Roman"/>
              <a:cs typeface="Times New Roman"/>
            </a:endParaRPr>
          </a:p>
          <a:p>
            <a:pPr marL="355600"/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Szaruhártya 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(cornea) </a:t>
            </a:r>
            <a:r>
              <a:rPr dirty="0">
                <a:latin typeface="Times New Roman"/>
                <a:cs typeface="Times New Roman"/>
              </a:rPr>
              <a:t>-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átlátszó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10640" y="2024635"/>
            <a:ext cx="3550285" cy="2677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80670">
              <a:spcBef>
                <a:spcPts val="100"/>
              </a:spcBef>
            </a:pP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Ínhártya (sclera) </a:t>
            </a:r>
            <a:r>
              <a:rPr dirty="0">
                <a:latin typeface="Times New Roman"/>
                <a:cs typeface="Times New Roman"/>
              </a:rPr>
              <a:t>–</a:t>
            </a:r>
            <a:r>
              <a:rPr spc="-10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átlátszatlan  (a cornea óraüvegszerűen  illeszkedika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scleraba)</a:t>
            </a:r>
            <a:endParaRPr>
              <a:latin typeface="Times New Roman"/>
              <a:cs typeface="Times New Roman"/>
            </a:endParaRPr>
          </a:p>
          <a:p>
            <a:pPr marL="12700" marR="5080">
              <a:spcBef>
                <a:spcPts val="1440"/>
              </a:spcBef>
            </a:pPr>
            <a:r>
              <a:rPr b="1" dirty="0">
                <a:latin typeface="Times New Roman"/>
                <a:cs typeface="Times New Roman"/>
              </a:rPr>
              <a:t>2. </a:t>
            </a:r>
            <a:r>
              <a:rPr b="1" spc="-5" dirty="0">
                <a:latin typeface="Times New Roman"/>
                <a:cs typeface="Times New Roman"/>
              </a:rPr>
              <a:t>Középső </a:t>
            </a:r>
            <a:r>
              <a:rPr b="1" spc="-10" dirty="0">
                <a:latin typeface="Times New Roman"/>
                <a:cs typeface="Times New Roman"/>
              </a:rPr>
              <a:t>burok </a:t>
            </a:r>
            <a:r>
              <a:rPr b="1" dirty="0">
                <a:latin typeface="Times New Roman"/>
                <a:cs typeface="Times New Roman"/>
              </a:rPr>
              <a:t>vagy </a:t>
            </a:r>
            <a:r>
              <a:rPr b="1" spc="-5" dirty="0">
                <a:latin typeface="Times New Roman"/>
                <a:cs typeface="Times New Roman"/>
              </a:rPr>
              <a:t>érhártya  </a:t>
            </a:r>
            <a:r>
              <a:rPr dirty="0">
                <a:latin typeface="Times New Roman"/>
                <a:cs typeface="Times New Roman"/>
              </a:rPr>
              <a:t>(tunica vasculosa) eret és </a:t>
            </a:r>
            <a:r>
              <a:rPr spc="-5" dirty="0">
                <a:latin typeface="Times New Roman"/>
                <a:cs typeface="Times New Roman"/>
              </a:rPr>
              <a:t>simaizmot  </a:t>
            </a:r>
            <a:r>
              <a:rPr dirty="0">
                <a:latin typeface="Times New Roman"/>
                <a:cs typeface="Times New Roman"/>
              </a:rPr>
              <a:t>tartalmazó kötőszövetes </a:t>
            </a:r>
            <a:r>
              <a:rPr spc="-15" dirty="0">
                <a:latin typeface="Times New Roman"/>
                <a:cs typeface="Times New Roman"/>
              </a:rPr>
              <a:t>állomány,  </a:t>
            </a:r>
            <a:r>
              <a:rPr dirty="0">
                <a:latin typeface="Times New Roman"/>
                <a:cs typeface="Times New Roman"/>
              </a:rPr>
              <a:t>amelyhez a </a:t>
            </a:r>
            <a:r>
              <a:rPr spc="-5" dirty="0">
                <a:latin typeface="Times New Roman"/>
                <a:cs typeface="Times New Roman"/>
              </a:rPr>
              <a:t>sugártestben </a:t>
            </a:r>
            <a:r>
              <a:rPr dirty="0">
                <a:latin typeface="Times New Roman"/>
                <a:cs typeface="Times New Roman"/>
              </a:rPr>
              <a:t>és az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iriszben  belülről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neuroectodermalis</a:t>
            </a:r>
            <a:endParaRPr>
              <a:latin typeface="Times New Roman"/>
              <a:cs typeface="Times New Roman"/>
            </a:endParaRPr>
          </a:p>
          <a:p>
            <a:pPr marL="12700"/>
            <a:r>
              <a:rPr dirty="0">
                <a:latin typeface="Times New Roman"/>
                <a:cs typeface="Times New Roman"/>
              </a:rPr>
              <a:t>eredetű hám</a:t>
            </a:r>
            <a:r>
              <a:rPr spc="-3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csatlakozik)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10639" y="4676902"/>
            <a:ext cx="699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Times New Roman"/>
                <a:cs typeface="Times New Roman"/>
              </a:rPr>
              <a:t>Rész</a:t>
            </a:r>
            <a:r>
              <a:rPr spc="5" dirty="0">
                <a:latin typeface="Times New Roman"/>
                <a:cs typeface="Times New Roman"/>
              </a:rPr>
              <a:t>e</a:t>
            </a:r>
            <a:r>
              <a:rPr dirty="0">
                <a:latin typeface="Times New Roman"/>
                <a:cs typeface="Times New Roman"/>
              </a:rPr>
              <a:t>i: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10639" y="4950917"/>
            <a:ext cx="336804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Choroidea </a:t>
            </a:r>
            <a:r>
              <a:rPr dirty="0">
                <a:latin typeface="Times New Roman"/>
                <a:cs typeface="Times New Roman"/>
              </a:rPr>
              <a:t>(szűkebb értelemeben</a:t>
            </a:r>
            <a:r>
              <a:rPr spc="-9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az</a:t>
            </a:r>
            <a:endParaRPr>
              <a:latin typeface="Times New Roman"/>
              <a:cs typeface="Times New Roman"/>
            </a:endParaRPr>
          </a:p>
          <a:p>
            <a:pPr marL="12700">
              <a:spcBef>
                <a:spcPts val="5"/>
              </a:spcBef>
            </a:pPr>
            <a:r>
              <a:rPr dirty="0">
                <a:latin typeface="Times New Roman"/>
                <a:cs typeface="Times New Roman"/>
              </a:rPr>
              <a:t>érhártya)</a:t>
            </a:r>
            <a:endParaRPr>
              <a:latin typeface="Times New Roman"/>
              <a:cs typeface="Times New Roman"/>
            </a:endParaRPr>
          </a:p>
          <a:p>
            <a:pPr marL="12700" marR="885825"/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Sugártest 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(corpus</a:t>
            </a:r>
            <a:r>
              <a:rPr b="1" spc="-5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ciliare)  Szivárványhártya</a:t>
            </a:r>
            <a:r>
              <a:rPr b="1" spc="-2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(irisz)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710640" y="6102198"/>
            <a:ext cx="5012055" cy="704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350"/>
              </a:lnSpc>
              <a:spcBef>
                <a:spcPts val="100"/>
              </a:spcBef>
            </a:pPr>
            <a:r>
              <a:rPr sz="1400" b="1" dirty="0">
                <a:solidFill>
                  <a:srgbClr val="333399"/>
                </a:solidFill>
                <a:latin typeface="Times New Roman"/>
                <a:cs typeface="Times New Roman"/>
              </a:rPr>
              <a:t>zonulae</a:t>
            </a:r>
            <a:r>
              <a:rPr sz="1400" b="1" spc="-10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ciliares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830"/>
              </a:lnSpc>
            </a:pPr>
            <a:r>
              <a:rPr b="1" dirty="0">
                <a:latin typeface="Times New Roman"/>
                <a:cs typeface="Times New Roman"/>
              </a:rPr>
              <a:t>3. Belső </a:t>
            </a:r>
            <a:r>
              <a:rPr b="1" spc="-10" dirty="0">
                <a:latin typeface="Times New Roman"/>
                <a:cs typeface="Times New Roman"/>
              </a:rPr>
              <a:t>burok </a:t>
            </a:r>
            <a:r>
              <a:rPr b="1" dirty="0">
                <a:latin typeface="Times New Roman"/>
                <a:cs typeface="Times New Roman"/>
              </a:rPr>
              <a:t>vagy ideghártya</a:t>
            </a:r>
            <a:r>
              <a:rPr b="1" spc="-45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Times New Roman"/>
                <a:cs typeface="Times New Roman"/>
              </a:rPr>
              <a:t>(tunica</a:t>
            </a:r>
            <a:endParaRPr>
              <a:latin typeface="Times New Roman"/>
              <a:cs typeface="Times New Roman"/>
            </a:endParaRPr>
          </a:p>
          <a:p>
            <a:pPr marL="12700">
              <a:spcBef>
                <a:spcPts val="5"/>
              </a:spcBef>
            </a:pPr>
            <a:r>
              <a:rPr b="1" spc="-5" dirty="0">
                <a:latin typeface="Times New Roman"/>
                <a:cs typeface="Times New Roman"/>
              </a:rPr>
              <a:t>nervosa</a:t>
            </a:r>
            <a:r>
              <a:rPr spc="-5" dirty="0">
                <a:latin typeface="Times New Roman"/>
                <a:cs typeface="Times New Roman"/>
              </a:rPr>
              <a:t>) - </a:t>
            </a:r>
            <a:r>
              <a:rPr b="1" spc="-10" dirty="0">
                <a:solidFill>
                  <a:srgbClr val="333399"/>
                </a:solidFill>
                <a:latin typeface="Times New Roman"/>
                <a:cs typeface="Times New Roman"/>
              </a:rPr>
              <a:t>retina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385047" y="91440"/>
            <a:ext cx="2174748" cy="18272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1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72071" y="3428998"/>
            <a:ext cx="3933444" cy="3334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26457" y="-82798"/>
            <a:ext cx="3341370" cy="136704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2C2C89"/>
                </a:solidFill>
              </a:rPr>
              <a:t>1. </a:t>
            </a:r>
            <a:r>
              <a:rPr dirty="0">
                <a:solidFill>
                  <a:srgbClr val="2C2C89"/>
                </a:solidFill>
              </a:rPr>
              <a:t>Tunica</a:t>
            </a:r>
            <a:r>
              <a:rPr spc="-90" dirty="0">
                <a:solidFill>
                  <a:srgbClr val="2C2C89"/>
                </a:solidFill>
              </a:rPr>
              <a:t> </a:t>
            </a:r>
            <a:r>
              <a:rPr dirty="0">
                <a:solidFill>
                  <a:srgbClr val="2C2C89"/>
                </a:solidFill>
              </a:rPr>
              <a:t>fibrosa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7065" y="1222628"/>
            <a:ext cx="8065770" cy="36343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A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tunica fibrosa a központi idegrendszer </a:t>
            </a:r>
            <a:r>
              <a:rPr b="1" spc="-5" dirty="0">
                <a:solidFill>
                  <a:srgbClr val="2C2C89"/>
                </a:solidFill>
                <a:latin typeface="Times New Roman"/>
                <a:cs typeface="Times New Roman"/>
              </a:rPr>
              <a:t>dura materének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folytatása, erős tömött</a:t>
            </a:r>
            <a:r>
              <a:rPr spc="-70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rostos</a:t>
            </a:r>
            <a:endParaRPr>
              <a:latin typeface="Times New Roman"/>
              <a:cs typeface="Times New Roman"/>
            </a:endParaRPr>
          </a:p>
          <a:p>
            <a:pPr marL="12700"/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kötőszövetes</a:t>
            </a:r>
            <a:r>
              <a:rPr spc="-2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réteg.</a:t>
            </a:r>
            <a:endParaRPr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2600">
              <a:latin typeface="Times New Roman"/>
              <a:cs typeface="Times New Roman"/>
            </a:endParaRPr>
          </a:p>
          <a:p>
            <a:pPr marL="12700"/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Két</a:t>
            </a:r>
            <a:r>
              <a:rPr spc="-10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része:</a:t>
            </a:r>
            <a:endParaRPr>
              <a:latin typeface="Times New Roman"/>
              <a:cs typeface="Times New Roman"/>
            </a:endParaRPr>
          </a:p>
          <a:p>
            <a:pPr marL="195580" marR="154305">
              <a:spcBef>
                <a:spcPts val="434"/>
              </a:spcBef>
            </a:pP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Szaruhártya </a:t>
            </a:r>
            <a:r>
              <a:rPr b="1" dirty="0">
                <a:solidFill>
                  <a:srgbClr val="2C2C89"/>
                </a:solidFill>
                <a:latin typeface="Times New Roman"/>
                <a:cs typeface="Times New Roman"/>
              </a:rPr>
              <a:t>(cornea):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az ínhártyánál kisebb a görbületi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sugara,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óraüvegszerűen  kiemelkedik az ínhártyából. A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szem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törőképességének jelentős részét adja.</a:t>
            </a:r>
            <a:r>
              <a:rPr spc="-130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Átlátszó,  mert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érmentes, nem pigmentált, kollagénrostok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szabályszerűen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rendeződnek el  benne.</a:t>
            </a:r>
            <a:endParaRPr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2600">
              <a:latin typeface="Times New Roman"/>
              <a:cs typeface="Times New Roman"/>
            </a:endParaRPr>
          </a:p>
          <a:p>
            <a:pPr marL="195580" marR="201295"/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Ínhártya </a:t>
            </a:r>
            <a:r>
              <a:rPr b="1" dirty="0">
                <a:solidFill>
                  <a:srgbClr val="2C2C89"/>
                </a:solidFill>
                <a:latin typeface="Times New Roman"/>
                <a:cs typeface="Times New Roman"/>
              </a:rPr>
              <a:t>(sclera):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fenntartja a szem alakját, lapos kollagénrost kötegekből épül fel,  amelyek az ínhártya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felszínével párhuzamosan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futnak, de különböző irányokban. Itt  tapadnak a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szemmozgató izmok</a:t>
            </a:r>
            <a:r>
              <a:rPr spc="-2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inai.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55692" y="4215891"/>
            <a:ext cx="2668905" cy="1449070"/>
          </a:xfrm>
          <a:custGeom>
            <a:avLst/>
            <a:gdLst/>
            <a:ahLst/>
            <a:cxnLst/>
            <a:rect l="l" t="t" r="r" b="b"/>
            <a:pathLst>
              <a:path w="2668904" h="1449070">
                <a:moveTo>
                  <a:pt x="2633725" y="1433899"/>
                </a:moveTo>
                <a:lnTo>
                  <a:pt x="2565527" y="1436128"/>
                </a:lnTo>
                <a:lnTo>
                  <a:pt x="2562733" y="1439062"/>
                </a:lnTo>
                <a:lnTo>
                  <a:pt x="2562987" y="1446072"/>
                </a:lnTo>
                <a:lnTo>
                  <a:pt x="2565908" y="1448828"/>
                </a:lnTo>
                <a:lnTo>
                  <a:pt x="2668524" y="1445463"/>
                </a:lnTo>
                <a:lnTo>
                  <a:pt x="2668291" y="1445082"/>
                </a:lnTo>
                <a:lnTo>
                  <a:pt x="2654427" y="1445082"/>
                </a:lnTo>
                <a:lnTo>
                  <a:pt x="2633725" y="1433899"/>
                </a:lnTo>
                <a:close/>
              </a:path>
              <a:path w="2668904" h="1449070">
                <a:moveTo>
                  <a:pt x="2646344" y="1433487"/>
                </a:moveTo>
                <a:lnTo>
                  <a:pt x="2633725" y="1433899"/>
                </a:lnTo>
                <a:lnTo>
                  <a:pt x="2654427" y="1445082"/>
                </a:lnTo>
                <a:lnTo>
                  <a:pt x="2655654" y="1442783"/>
                </a:lnTo>
                <a:lnTo>
                  <a:pt x="2652014" y="1442783"/>
                </a:lnTo>
                <a:lnTo>
                  <a:pt x="2646344" y="1433487"/>
                </a:lnTo>
                <a:close/>
              </a:path>
              <a:path w="2668904" h="1449070">
                <a:moveTo>
                  <a:pt x="2611120" y="1356867"/>
                </a:moveTo>
                <a:lnTo>
                  <a:pt x="2608199" y="1358772"/>
                </a:lnTo>
                <a:lnTo>
                  <a:pt x="2605151" y="1360550"/>
                </a:lnTo>
                <a:lnTo>
                  <a:pt x="2604262" y="1364487"/>
                </a:lnTo>
                <a:lnTo>
                  <a:pt x="2639820" y="1422791"/>
                </a:lnTo>
                <a:lnTo>
                  <a:pt x="2660396" y="1433906"/>
                </a:lnTo>
                <a:lnTo>
                  <a:pt x="2654427" y="1445082"/>
                </a:lnTo>
                <a:lnTo>
                  <a:pt x="2668291" y="1445082"/>
                </a:lnTo>
                <a:lnTo>
                  <a:pt x="2616962" y="1360804"/>
                </a:lnTo>
                <a:lnTo>
                  <a:pt x="2615057" y="1357883"/>
                </a:lnTo>
                <a:lnTo>
                  <a:pt x="2611120" y="1356867"/>
                </a:lnTo>
                <a:close/>
              </a:path>
              <a:path w="2668904" h="1449070">
                <a:moveTo>
                  <a:pt x="2657221" y="1433131"/>
                </a:moveTo>
                <a:lnTo>
                  <a:pt x="2646344" y="1433487"/>
                </a:lnTo>
                <a:lnTo>
                  <a:pt x="2652014" y="1442783"/>
                </a:lnTo>
                <a:lnTo>
                  <a:pt x="2657221" y="1433131"/>
                </a:lnTo>
                <a:close/>
              </a:path>
              <a:path w="2668904" h="1449070">
                <a:moveTo>
                  <a:pt x="2658961" y="1433131"/>
                </a:moveTo>
                <a:lnTo>
                  <a:pt x="2657221" y="1433131"/>
                </a:lnTo>
                <a:lnTo>
                  <a:pt x="2652014" y="1442783"/>
                </a:lnTo>
                <a:lnTo>
                  <a:pt x="2655654" y="1442783"/>
                </a:lnTo>
                <a:lnTo>
                  <a:pt x="2660396" y="1433906"/>
                </a:lnTo>
                <a:lnTo>
                  <a:pt x="2658961" y="1433131"/>
                </a:lnTo>
                <a:close/>
              </a:path>
              <a:path w="2668904" h="1449070">
                <a:moveTo>
                  <a:pt x="6096" y="0"/>
                </a:moveTo>
                <a:lnTo>
                  <a:pt x="0" y="11175"/>
                </a:lnTo>
                <a:lnTo>
                  <a:pt x="2633725" y="1433899"/>
                </a:lnTo>
                <a:lnTo>
                  <a:pt x="2646344" y="1433487"/>
                </a:lnTo>
                <a:lnTo>
                  <a:pt x="2639820" y="1422791"/>
                </a:lnTo>
                <a:lnTo>
                  <a:pt x="6096" y="0"/>
                </a:lnTo>
                <a:close/>
              </a:path>
              <a:path w="2668904" h="1449070">
                <a:moveTo>
                  <a:pt x="2639820" y="1422791"/>
                </a:moveTo>
                <a:lnTo>
                  <a:pt x="2646344" y="1433487"/>
                </a:lnTo>
                <a:lnTo>
                  <a:pt x="2657221" y="1433131"/>
                </a:lnTo>
                <a:lnTo>
                  <a:pt x="2658961" y="1433131"/>
                </a:lnTo>
                <a:lnTo>
                  <a:pt x="2639820" y="14227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85910" y="2994280"/>
            <a:ext cx="654685" cy="1011555"/>
          </a:xfrm>
          <a:custGeom>
            <a:avLst/>
            <a:gdLst/>
            <a:ahLst/>
            <a:cxnLst/>
            <a:rect l="l" t="t" r="r" b="b"/>
            <a:pathLst>
              <a:path w="654684" h="1011554">
                <a:moveTo>
                  <a:pt x="568960" y="953643"/>
                </a:moveTo>
                <a:lnTo>
                  <a:pt x="565150" y="954913"/>
                </a:lnTo>
                <a:lnTo>
                  <a:pt x="563499" y="958088"/>
                </a:lnTo>
                <a:lnTo>
                  <a:pt x="561975" y="961136"/>
                </a:lnTo>
                <a:lnTo>
                  <a:pt x="563118" y="964946"/>
                </a:lnTo>
                <a:lnTo>
                  <a:pt x="566293" y="966597"/>
                </a:lnTo>
                <a:lnTo>
                  <a:pt x="654685" y="1011555"/>
                </a:lnTo>
                <a:lnTo>
                  <a:pt x="654360" y="1004316"/>
                </a:lnTo>
                <a:lnTo>
                  <a:pt x="642493" y="1004316"/>
                </a:lnTo>
                <a:lnTo>
                  <a:pt x="629843" y="984678"/>
                </a:lnTo>
                <a:lnTo>
                  <a:pt x="572008" y="955294"/>
                </a:lnTo>
                <a:lnTo>
                  <a:pt x="568960" y="953643"/>
                </a:lnTo>
                <a:close/>
              </a:path>
              <a:path w="654684" h="1011554">
                <a:moveTo>
                  <a:pt x="629843" y="984678"/>
                </a:moveTo>
                <a:lnTo>
                  <a:pt x="642493" y="1004316"/>
                </a:lnTo>
                <a:lnTo>
                  <a:pt x="647431" y="1001141"/>
                </a:lnTo>
                <a:lnTo>
                  <a:pt x="641476" y="1001141"/>
                </a:lnTo>
                <a:lnTo>
                  <a:pt x="640993" y="990343"/>
                </a:lnTo>
                <a:lnTo>
                  <a:pt x="629843" y="984678"/>
                </a:lnTo>
                <a:close/>
              </a:path>
              <a:path w="654684" h="1011554">
                <a:moveTo>
                  <a:pt x="647192" y="906272"/>
                </a:moveTo>
                <a:lnTo>
                  <a:pt x="643636" y="906399"/>
                </a:lnTo>
                <a:lnTo>
                  <a:pt x="640080" y="906653"/>
                </a:lnTo>
                <a:lnTo>
                  <a:pt x="637413" y="909574"/>
                </a:lnTo>
                <a:lnTo>
                  <a:pt x="637540" y="913130"/>
                </a:lnTo>
                <a:lnTo>
                  <a:pt x="640427" y="977690"/>
                </a:lnTo>
                <a:lnTo>
                  <a:pt x="653161" y="997458"/>
                </a:lnTo>
                <a:lnTo>
                  <a:pt x="642493" y="1004316"/>
                </a:lnTo>
                <a:lnTo>
                  <a:pt x="654360" y="1004316"/>
                </a:lnTo>
                <a:lnTo>
                  <a:pt x="650240" y="912495"/>
                </a:lnTo>
                <a:lnTo>
                  <a:pt x="650113" y="909066"/>
                </a:lnTo>
                <a:lnTo>
                  <a:pt x="647192" y="906272"/>
                </a:lnTo>
                <a:close/>
              </a:path>
              <a:path w="654684" h="1011554">
                <a:moveTo>
                  <a:pt x="640993" y="990343"/>
                </a:moveTo>
                <a:lnTo>
                  <a:pt x="641476" y="1001141"/>
                </a:lnTo>
                <a:lnTo>
                  <a:pt x="650748" y="995299"/>
                </a:lnTo>
                <a:lnTo>
                  <a:pt x="640993" y="990343"/>
                </a:lnTo>
                <a:close/>
              </a:path>
              <a:path w="654684" h="1011554">
                <a:moveTo>
                  <a:pt x="640427" y="977690"/>
                </a:moveTo>
                <a:lnTo>
                  <a:pt x="640993" y="990343"/>
                </a:lnTo>
                <a:lnTo>
                  <a:pt x="650748" y="995299"/>
                </a:lnTo>
                <a:lnTo>
                  <a:pt x="641476" y="1001141"/>
                </a:lnTo>
                <a:lnTo>
                  <a:pt x="647431" y="1001141"/>
                </a:lnTo>
                <a:lnTo>
                  <a:pt x="653161" y="997458"/>
                </a:lnTo>
                <a:lnTo>
                  <a:pt x="640427" y="977690"/>
                </a:lnTo>
                <a:close/>
              </a:path>
              <a:path w="654684" h="1011554">
                <a:moveTo>
                  <a:pt x="10668" y="0"/>
                </a:moveTo>
                <a:lnTo>
                  <a:pt x="0" y="6858"/>
                </a:lnTo>
                <a:lnTo>
                  <a:pt x="629843" y="984678"/>
                </a:lnTo>
                <a:lnTo>
                  <a:pt x="640993" y="990343"/>
                </a:lnTo>
                <a:lnTo>
                  <a:pt x="640427" y="977690"/>
                </a:lnTo>
                <a:lnTo>
                  <a:pt x="106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00445" y="3429000"/>
            <a:ext cx="719455" cy="370840"/>
          </a:xfrm>
          <a:custGeom>
            <a:avLst/>
            <a:gdLst/>
            <a:ahLst/>
            <a:cxnLst/>
            <a:rect l="l" t="t" r="r" b="b"/>
            <a:pathLst>
              <a:path w="719454" h="370839">
                <a:moveTo>
                  <a:pt x="719327" y="0"/>
                </a:moveTo>
                <a:lnTo>
                  <a:pt x="0" y="0"/>
                </a:lnTo>
                <a:lnTo>
                  <a:pt x="0" y="370331"/>
                </a:lnTo>
                <a:lnTo>
                  <a:pt x="719327" y="370331"/>
                </a:lnTo>
                <a:lnTo>
                  <a:pt x="7193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169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4"/>
          <p:cNvSpPr txBox="1">
            <a:spLocks noChangeArrowheads="1"/>
          </p:cNvSpPr>
          <p:nvPr/>
        </p:nvSpPr>
        <p:spPr bwMode="auto">
          <a:xfrm>
            <a:off x="4021138" y="150813"/>
            <a:ext cx="4265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A látószerv (organum visus)</a:t>
            </a:r>
          </a:p>
        </p:txBody>
      </p:sp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1755775" y="784225"/>
            <a:ext cx="572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szaruhártya</a:t>
            </a:r>
            <a:r>
              <a:rPr lang="hu-HU" altLang="hu-HU" sz="1800"/>
              <a:t> </a:t>
            </a:r>
            <a:r>
              <a:rPr lang="hu-HU" altLang="hu-HU" sz="1400"/>
              <a:t>(cornea)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folyamatosan megy át (óraüvegszerűen) az ínhártyába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Átlátszó </a:t>
            </a:r>
          </a:p>
        </p:txBody>
      </p:sp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1755775" y="1700213"/>
            <a:ext cx="45212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u="sng"/>
              <a:t>szöveti rétegei</a:t>
            </a:r>
            <a:r>
              <a:rPr lang="hu-HU" altLang="hu-HU" sz="1800"/>
              <a:t>: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hu-HU" altLang="hu-HU" sz="1800"/>
              <a:t>hám </a:t>
            </a:r>
            <a:r>
              <a:rPr lang="hu-HU" altLang="hu-HU" sz="1400"/>
              <a:t>(epithelium)</a:t>
            </a: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hu-HU" altLang="hu-HU" sz="1800"/>
              <a:t>lamina limitans anterior </a:t>
            </a:r>
            <a:r>
              <a:rPr lang="hu-HU" altLang="hu-HU" sz="1400"/>
              <a:t>(Bowmann-hártya)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hu-HU" altLang="hu-HU" sz="1800"/>
              <a:t>substantia propria corneae </a:t>
            </a:r>
            <a:r>
              <a:rPr lang="hu-HU" altLang="hu-HU" sz="1400"/>
              <a:t>(ld. stroma)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hu-HU" altLang="hu-HU" sz="1800"/>
              <a:t>lamina limitans posterior </a:t>
            </a:r>
            <a:r>
              <a:rPr lang="hu-HU" altLang="hu-HU" sz="1400"/>
              <a:t>(Descemet-hártya)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hu-HU" altLang="hu-HU" sz="1800"/>
              <a:t>endothelium camerae anterioris</a:t>
            </a:r>
          </a:p>
        </p:txBody>
      </p:sp>
      <p:pic>
        <p:nvPicPr>
          <p:cNvPr id="5222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92488"/>
            <a:ext cx="5867400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38"/>
          <a:stretch>
            <a:fillRect/>
          </a:stretch>
        </p:blipFill>
        <p:spPr bwMode="auto">
          <a:xfrm>
            <a:off x="8472489" y="549276"/>
            <a:ext cx="198437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Text Box 11"/>
          <p:cNvSpPr txBox="1">
            <a:spLocks noChangeArrowheads="1"/>
          </p:cNvSpPr>
          <p:nvPr/>
        </p:nvSpPr>
        <p:spPr bwMode="auto">
          <a:xfrm>
            <a:off x="1847851" y="4581526"/>
            <a:ext cx="2016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H-E festés:</a:t>
            </a:r>
          </a:p>
        </p:txBody>
      </p:sp>
    </p:spTree>
    <p:extLst>
      <p:ext uri="{BB962C8B-B14F-4D97-AF65-F5344CB8AC3E}">
        <p14:creationId xmlns:p14="http://schemas.microsoft.com/office/powerpoint/2010/main" val="428947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5459" y="504443"/>
            <a:ext cx="4696968" cy="63535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615178" y="646303"/>
            <a:ext cx="2923540" cy="129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Times New Roman"/>
                <a:cs typeface="Times New Roman"/>
              </a:rPr>
              <a:t>Szivárványhártya</a:t>
            </a:r>
            <a:endParaRPr>
              <a:latin typeface="Times New Roman"/>
              <a:cs typeface="Times New Roman"/>
            </a:endParaRPr>
          </a:p>
          <a:p>
            <a:pPr marL="12700"/>
            <a:r>
              <a:rPr dirty="0">
                <a:latin typeface="Times New Roman"/>
                <a:cs typeface="Times New Roman"/>
              </a:rPr>
              <a:t>(iris)</a:t>
            </a:r>
            <a:endParaRPr>
              <a:latin typeface="Times New Roman"/>
              <a:cs typeface="Times New Roman"/>
            </a:endParaRPr>
          </a:p>
          <a:p>
            <a:pPr marL="949325">
              <a:spcBef>
                <a:spcPts val="1355"/>
              </a:spcBef>
            </a:pPr>
            <a:r>
              <a:rPr spc="-5" dirty="0">
                <a:latin typeface="Times New Roman"/>
                <a:cs typeface="Times New Roman"/>
              </a:rPr>
              <a:t>Sugártest</a:t>
            </a:r>
            <a:endParaRPr>
              <a:latin typeface="Times New Roman"/>
              <a:cs typeface="Times New Roman"/>
            </a:endParaRPr>
          </a:p>
          <a:p>
            <a:pPr marL="949325">
              <a:tabLst>
                <a:tab pos="2750185" algn="l"/>
              </a:tabLst>
            </a:pPr>
            <a:r>
              <a:rPr dirty="0">
                <a:latin typeface="Times New Roman"/>
                <a:cs typeface="Times New Roman"/>
              </a:rPr>
              <a:t>(corpus</a:t>
            </a:r>
            <a:r>
              <a:rPr spc="-100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ciliare)	</a:t>
            </a:r>
            <a:r>
              <a:rPr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u="heavy" spc="-9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54977" y="2734436"/>
            <a:ext cx="10833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5" dirty="0">
                <a:latin typeface="Times New Roman"/>
                <a:cs typeface="Times New Roman"/>
              </a:rPr>
              <a:t>Érhártya  </a:t>
            </a:r>
            <a:r>
              <a:rPr dirty="0">
                <a:latin typeface="Times New Roman"/>
                <a:cs typeface="Times New Roman"/>
              </a:rPr>
              <a:t>(</a:t>
            </a:r>
            <a:r>
              <a:rPr spc="5" dirty="0">
                <a:latin typeface="Times New Roman"/>
                <a:cs typeface="Times New Roman"/>
              </a:rPr>
              <a:t>c</a:t>
            </a:r>
            <a:r>
              <a:rPr dirty="0">
                <a:latin typeface="Times New Roman"/>
                <a:cs typeface="Times New Roman"/>
              </a:rPr>
              <a:t>ho</a:t>
            </a:r>
            <a:r>
              <a:rPr spc="5" dirty="0">
                <a:latin typeface="Times New Roman"/>
                <a:cs typeface="Times New Roman"/>
              </a:rPr>
              <a:t>r</a:t>
            </a:r>
            <a:r>
              <a:rPr dirty="0">
                <a:latin typeface="Times New Roman"/>
                <a:cs typeface="Times New Roman"/>
              </a:rPr>
              <a:t>o</a:t>
            </a:r>
            <a:r>
              <a:rPr spc="5" dirty="0">
                <a:latin typeface="Times New Roman"/>
                <a:cs typeface="Times New Roman"/>
              </a:rPr>
              <a:t>i</a:t>
            </a:r>
            <a:r>
              <a:rPr dirty="0">
                <a:latin typeface="Times New Roman"/>
                <a:cs typeface="Times New Roman"/>
              </a:rPr>
              <a:t>d</a:t>
            </a:r>
            <a:r>
              <a:rPr spc="5" dirty="0">
                <a:latin typeface="Times New Roman"/>
                <a:cs typeface="Times New Roman"/>
              </a:rPr>
              <a:t>ea</a:t>
            </a:r>
            <a:r>
              <a:rPr dirty="0">
                <a:latin typeface="Times New Roman"/>
                <a:cs typeface="Times New Roman"/>
              </a:rPr>
              <a:t>)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66617" y="938911"/>
            <a:ext cx="1370965" cy="561340"/>
          </a:xfrm>
          <a:custGeom>
            <a:avLst/>
            <a:gdLst/>
            <a:ahLst/>
            <a:cxnLst/>
            <a:rect l="l" t="t" r="r" b="b"/>
            <a:pathLst>
              <a:path w="1370964" h="561340">
                <a:moveTo>
                  <a:pt x="67436" y="464692"/>
                </a:moveTo>
                <a:lnTo>
                  <a:pt x="63500" y="465074"/>
                </a:lnTo>
                <a:lnTo>
                  <a:pt x="61340" y="467867"/>
                </a:lnTo>
                <a:lnTo>
                  <a:pt x="0" y="545718"/>
                </a:lnTo>
                <a:lnTo>
                  <a:pt x="101345" y="561339"/>
                </a:lnTo>
                <a:lnTo>
                  <a:pt x="104647" y="558926"/>
                </a:lnTo>
                <a:lnTo>
                  <a:pt x="105663" y="551941"/>
                </a:lnTo>
                <a:lnTo>
                  <a:pt x="103377" y="548766"/>
                </a:lnTo>
                <a:lnTo>
                  <a:pt x="99821" y="548259"/>
                </a:lnTo>
                <a:lnTo>
                  <a:pt x="91602" y="546988"/>
                </a:lnTo>
                <a:lnTo>
                  <a:pt x="13969" y="546988"/>
                </a:lnTo>
                <a:lnTo>
                  <a:pt x="9397" y="535177"/>
                </a:lnTo>
                <a:lnTo>
                  <a:pt x="31216" y="526571"/>
                </a:lnTo>
                <a:lnTo>
                  <a:pt x="71246" y="475741"/>
                </a:lnTo>
                <a:lnTo>
                  <a:pt x="73406" y="472948"/>
                </a:lnTo>
                <a:lnTo>
                  <a:pt x="72897" y="469011"/>
                </a:lnTo>
                <a:lnTo>
                  <a:pt x="70231" y="466851"/>
                </a:lnTo>
                <a:lnTo>
                  <a:pt x="67436" y="464692"/>
                </a:lnTo>
                <a:close/>
              </a:path>
              <a:path w="1370964" h="561340">
                <a:moveTo>
                  <a:pt x="31216" y="526571"/>
                </a:moveTo>
                <a:lnTo>
                  <a:pt x="9397" y="535177"/>
                </a:lnTo>
                <a:lnTo>
                  <a:pt x="13969" y="546988"/>
                </a:lnTo>
                <a:lnTo>
                  <a:pt x="18800" y="545084"/>
                </a:lnTo>
                <a:lnTo>
                  <a:pt x="16636" y="545084"/>
                </a:lnTo>
                <a:lnTo>
                  <a:pt x="12700" y="534797"/>
                </a:lnTo>
                <a:lnTo>
                  <a:pt x="24738" y="534797"/>
                </a:lnTo>
                <a:lnTo>
                  <a:pt x="31216" y="526571"/>
                </a:lnTo>
                <a:close/>
              </a:path>
              <a:path w="1370964" h="561340">
                <a:moveTo>
                  <a:pt x="35824" y="538370"/>
                </a:moveTo>
                <a:lnTo>
                  <a:pt x="13969" y="546988"/>
                </a:lnTo>
                <a:lnTo>
                  <a:pt x="91602" y="546988"/>
                </a:lnTo>
                <a:lnTo>
                  <a:pt x="35824" y="538370"/>
                </a:lnTo>
                <a:close/>
              </a:path>
              <a:path w="1370964" h="561340">
                <a:moveTo>
                  <a:pt x="12700" y="534797"/>
                </a:moveTo>
                <a:lnTo>
                  <a:pt x="16636" y="545084"/>
                </a:lnTo>
                <a:lnTo>
                  <a:pt x="23432" y="536455"/>
                </a:lnTo>
                <a:lnTo>
                  <a:pt x="12700" y="534797"/>
                </a:lnTo>
                <a:close/>
              </a:path>
              <a:path w="1370964" h="561340">
                <a:moveTo>
                  <a:pt x="23432" y="536455"/>
                </a:moveTo>
                <a:lnTo>
                  <a:pt x="16636" y="545084"/>
                </a:lnTo>
                <a:lnTo>
                  <a:pt x="18800" y="545084"/>
                </a:lnTo>
                <a:lnTo>
                  <a:pt x="35824" y="538370"/>
                </a:lnTo>
                <a:lnTo>
                  <a:pt x="23432" y="536455"/>
                </a:lnTo>
                <a:close/>
              </a:path>
              <a:path w="1370964" h="561340">
                <a:moveTo>
                  <a:pt x="1366138" y="0"/>
                </a:moveTo>
                <a:lnTo>
                  <a:pt x="31216" y="526571"/>
                </a:lnTo>
                <a:lnTo>
                  <a:pt x="23432" y="536455"/>
                </a:lnTo>
                <a:lnTo>
                  <a:pt x="35824" y="538370"/>
                </a:lnTo>
                <a:lnTo>
                  <a:pt x="1370710" y="11937"/>
                </a:lnTo>
                <a:lnTo>
                  <a:pt x="1366138" y="0"/>
                </a:lnTo>
                <a:close/>
              </a:path>
              <a:path w="1370964" h="561340">
                <a:moveTo>
                  <a:pt x="24738" y="534797"/>
                </a:moveTo>
                <a:lnTo>
                  <a:pt x="12700" y="534797"/>
                </a:lnTo>
                <a:lnTo>
                  <a:pt x="23432" y="536455"/>
                </a:lnTo>
                <a:lnTo>
                  <a:pt x="24738" y="5347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03876" y="1623060"/>
            <a:ext cx="1370330" cy="392430"/>
          </a:xfrm>
          <a:custGeom>
            <a:avLst/>
            <a:gdLst/>
            <a:ahLst/>
            <a:cxnLst/>
            <a:rect l="l" t="t" r="r" b="b"/>
            <a:pathLst>
              <a:path w="1370329" h="392430">
                <a:moveTo>
                  <a:pt x="76581" y="292353"/>
                </a:moveTo>
                <a:lnTo>
                  <a:pt x="72644" y="292353"/>
                </a:lnTo>
                <a:lnTo>
                  <a:pt x="0" y="364870"/>
                </a:lnTo>
                <a:lnTo>
                  <a:pt x="95376" y="391413"/>
                </a:lnTo>
                <a:lnTo>
                  <a:pt x="98806" y="392429"/>
                </a:lnTo>
                <a:lnTo>
                  <a:pt x="102362" y="390398"/>
                </a:lnTo>
                <a:lnTo>
                  <a:pt x="103250" y="387095"/>
                </a:lnTo>
                <a:lnTo>
                  <a:pt x="104139" y="383666"/>
                </a:lnTo>
                <a:lnTo>
                  <a:pt x="102235" y="380238"/>
                </a:lnTo>
                <a:lnTo>
                  <a:pt x="98806" y="379222"/>
                </a:lnTo>
                <a:lnTo>
                  <a:pt x="57694" y="367791"/>
                </a:lnTo>
                <a:lnTo>
                  <a:pt x="13715" y="367791"/>
                </a:lnTo>
                <a:lnTo>
                  <a:pt x="10540" y="355600"/>
                </a:lnTo>
                <a:lnTo>
                  <a:pt x="33181" y="349663"/>
                </a:lnTo>
                <a:lnTo>
                  <a:pt x="79121" y="303911"/>
                </a:lnTo>
                <a:lnTo>
                  <a:pt x="81534" y="301370"/>
                </a:lnTo>
                <a:lnTo>
                  <a:pt x="81534" y="297306"/>
                </a:lnTo>
                <a:lnTo>
                  <a:pt x="76581" y="292353"/>
                </a:lnTo>
                <a:close/>
              </a:path>
              <a:path w="1370329" h="392430">
                <a:moveTo>
                  <a:pt x="33181" y="349663"/>
                </a:moveTo>
                <a:lnTo>
                  <a:pt x="10540" y="355600"/>
                </a:lnTo>
                <a:lnTo>
                  <a:pt x="13715" y="367791"/>
                </a:lnTo>
                <a:lnTo>
                  <a:pt x="20013" y="366140"/>
                </a:lnTo>
                <a:lnTo>
                  <a:pt x="16637" y="366140"/>
                </a:lnTo>
                <a:lnTo>
                  <a:pt x="13843" y="355600"/>
                </a:lnTo>
                <a:lnTo>
                  <a:pt x="27221" y="355600"/>
                </a:lnTo>
                <a:lnTo>
                  <a:pt x="33181" y="349663"/>
                </a:lnTo>
                <a:close/>
              </a:path>
              <a:path w="1370329" h="392430">
                <a:moveTo>
                  <a:pt x="36350" y="361857"/>
                </a:moveTo>
                <a:lnTo>
                  <a:pt x="13715" y="367791"/>
                </a:lnTo>
                <a:lnTo>
                  <a:pt x="57694" y="367791"/>
                </a:lnTo>
                <a:lnTo>
                  <a:pt x="36350" y="361857"/>
                </a:lnTo>
                <a:close/>
              </a:path>
              <a:path w="1370329" h="392430">
                <a:moveTo>
                  <a:pt x="13843" y="355600"/>
                </a:moveTo>
                <a:lnTo>
                  <a:pt x="16637" y="366140"/>
                </a:lnTo>
                <a:lnTo>
                  <a:pt x="24301" y="358507"/>
                </a:lnTo>
                <a:lnTo>
                  <a:pt x="13843" y="355600"/>
                </a:lnTo>
                <a:close/>
              </a:path>
              <a:path w="1370329" h="392430">
                <a:moveTo>
                  <a:pt x="24301" y="358507"/>
                </a:moveTo>
                <a:lnTo>
                  <a:pt x="16637" y="366140"/>
                </a:lnTo>
                <a:lnTo>
                  <a:pt x="20013" y="366140"/>
                </a:lnTo>
                <a:lnTo>
                  <a:pt x="36350" y="361857"/>
                </a:lnTo>
                <a:lnTo>
                  <a:pt x="24301" y="358507"/>
                </a:lnTo>
                <a:close/>
              </a:path>
              <a:path w="1370329" h="392430">
                <a:moveTo>
                  <a:pt x="1366774" y="0"/>
                </a:moveTo>
                <a:lnTo>
                  <a:pt x="33181" y="349663"/>
                </a:lnTo>
                <a:lnTo>
                  <a:pt x="24301" y="358507"/>
                </a:lnTo>
                <a:lnTo>
                  <a:pt x="36350" y="361857"/>
                </a:lnTo>
                <a:lnTo>
                  <a:pt x="1370076" y="12191"/>
                </a:lnTo>
                <a:lnTo>
                  <a:pt x="1366774" y="0"/>
                </a:lnTo>
                <a:close/>
              </a:path>
              <a:path w="1370329" h="392430">
                <a:moveTo>
                  <a:pt x="27221" y="355600"/>
                </a:moveTo>
                <a:lnTo>
                  <a:pt x="13843" y="355600"/>
                </a:lnTo>
                <a:lnTo>
                  <a:pt x="24301" y="358507"/>
                </a:lnTo>
                <a:lnTo>
                  <a:pt x="27221" y="3556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31765" y="3026536"/>
            <a:ext cx="1243965" cy="224154"/>
          </a:xfrm>
          <a:custGeom>
            <a:avLst/>
            <a:gdLst/>
            <a:ahLst/>
            <a:cxnLst/>
            <a:rect l="l" t="t" r="r" b="b"/>
            <a:pathLst>
              <a:path w="1243964" h="224155">
                <a:moveTo>
                  <a:pt x="80263" y="121792"/>
                </a:moveTo>
                <a:lnTo>
                  <a:pt x="77597" y="123951"/>
                </a:lnTo>
                <a:lnTo>
                  <a:pt x="0" y="185674"/>
                </a:lnTo>
                <a:lnTo>
                  <a:pt x="91821" y="222758"/>
                </a:lnTo>
                <a:lnTo>
                  <a:pt x="95123" y="224154"/>
                </a:lnTo>
                <a:lnTo>
                  <a:pt x="98806" y="222503"/>
                </a:lnTo>
                <a:lnTo>
                  <a:pt x="100075" y="219328"/>
                </a:lnTo>
                <a:lnTo>
                  <a:pt x="101473" y="216026"/>
                </a:lnTo>
                <a:lnTo>
                  <a:pt x="99822" y="212343"/>
                </a:lnTo>
                <a:lnTo>
                  <a:pt x="44941" y="190118"/>
                </a:lnTo>
                <a:lnTo>
                  <a:pt x="13335" y="190118"/>
                </a:lnTo>
                <a:lnTo>
                  <a:pt x="11557" y="177546"/>
                </a:lnTo>
                <a:lnTo>
                  <a:pt x="34796" y="174192"/>
                </a:lnTo>
                <a:lnTo>
                  <a:pt x="85471" y="133858"/>
                </a:lnTo>
                <a:lnTo>
                  <a:pt x="88264" y="131699"/>
                </a:lnTo>
                <a:lnTo>
                  <a:pt x="88646" y="127762"/>
                </a:lnTo>
                <a:lnTo>
                  <a:pt x="86487" y="124967"/>
                </a:lnTo>
                <a:lnTo>
                  <a:pt x="84327" y="122300"/>
                </a:lnTo>
                <a:lnTo>
                  <a:pt x="80263" y="121792"/>
                </a:lnTo>
                <a:close/>
              </a:path>
              <a:path w="1243964" h="224155">
                <a:moveTo>
                  <a:pt x="34796" y="174192"/>
                </a:moveTo>
                <a:lnTo>
                  <a:pt x="11557" y="177546"/>
                </a:lnTo>
                <a:lnTo>
                  <a:pt x="13335" y="190118"/>
                </a:lnTo>
                <a:lnTo>
                  <a:pt x="22131" y="188849"/>
                </a:lnTo>
                <a:lnTo>
                  <a:pt x="16383" y="188849"/>
                </a:lnTo>
                <a:lnTo>
                  <a:pt x="14859" y="177926"/>
                </a:lnTo>
                <a:lnTo>
                  <a:pt x="30104" y="177926"/>
                </a:lnTo>
                <a:lnTo>
                  <a:pt x="34796" y="174192"/>
                </a:lnTo>
                <a:close/>
              </a:path>
              <a:path w="1243964" h="224155">
                <a:moveTo>
                  <a:pt x="36639" y="186754"/>
                </a:moveTo>
                <a:lnTo>
                  <a:pt x="13335" y="190118"/>
                </a:lnTo>
                <a:lnTo>
                  <a:pt x="44941" y="190118"/>
                </a:lnTo>
                <a:lnTo>
                  <a:pt x="36639" y="186754"/>
                </a:lnTo>
                <a:close/>
              </a:path>
              <a:path w="1243964" h="224155">
                <a:moveTo>
                  <a:pt x="14859" y="177926"/>
                </a:moveTo>
                <a:lnTo>
                  <a:pt x="16383" y="188849"/>
                </a:lnTo>
                <a:lnTo>
                  <a:pt x="24961" y="182021"/>
                </a:lnTo>
                <a:lnTo>
                  <a:pt x="14859" y="177926"/>
                </a:lnTo>
                <a:close/>
              </a:path>
              <a:path w="1243964" h="224155">
                <a:moveTo>
                  <a:pt x="24961" y="182021"/>
                </a:moveTo>
                <a:lnTo>
                  <a:pt x="16383" y="188849"/>
                </a:lnTo>
                <a:lnTo>
                  <a:pt x="22131" y="188849"/>
                </a:lnTo>
                <a:lnTo>
                  <a:pt x="36639" y="186754"/>
                </a:lnTo>
                <a:lnTo>
                  <a:pt x="24961" y="182021"/>
                </a:lnTo>
                <a:close/>
              </a:path>
              <a:path w="1243964" h="224155">
                <a:moveTo>
                  <a:pt x="1242060" y="0"/>
                </a:moveTo>
                <a:lnTo>
                  <a:pt x="34796" y="174192"/>
                </a:lnTo>
                <a:lnTo>
                  <a:pt x="24961" y="182021"/>
                </a:lnTo>
                <a:lnTo>
                  <a:pt x="36639" y="186754"/>
                </a:lnTo>
                <a:lnTo>
                  <a:pt x="1243964" y="12446"/>
                </a:lnTo>
                <a:lnTo>
                  <a:pt x="1242060" y="0"/>
                </a:lnTo>
                <a:close/>
              </a:path>
              <a:path w="1243964" h="224155">
                <a:moveTo>
                  <a:pt x="30104" y="177926"/>
                </a:moveTo>
                <a:lnTo>
                  <a:pt x="14859" y="177926"/>
                </a:lnTo>
                <a:lnTo>
                  <a:pt x="24961" y="182021"/>
                </a:lnTo>
                <a:lnTo>
                  <a:pt x="30104" y="1779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768333" y="1689608"/>
            <a:ext cx="168211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Times New Roman"/>
                <a:cs typeface="Times New Roman"/>
              </a:rPr>
              <a:t>Érhártya</a:t>
            </a:r>
            <a:endParaRPr>
              <a:latin typeface="Times New Roman"/>
              <a:cs typeface="Times New Roman"/>
            </a:endParaRPr>
          </a:p>
          <a:p>
            <a:pPr marL="12700"/>
            <a:r>
              <a:rPr dirty="0">
                <a:latin typeface="Times New Roman"/>
                <a:cs typeface="Times New Roman"/>
              </a:rPr>
              <a:t>(tunica</a:t>
            </a:r>
            <a:r>
              <a:rPr spc="-9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vasculosa)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32205" y="504445"/>
            <a:ext cx="719455" cy="368935"/>
          </a:xfrm>
          <a:custGeom>
            <a:avLst/>
            <a:gdLst/>
            <a:ahLst/>
            <a:cxnLst/>
            <a:rect l="l" t="t" r="r" b="b"/>
            <a:pathLst>
              <a:path w="719455" h="368934">
                <a:moveTo>
                  <a:pt x="719328" y="0"/>
                </a:moveTo>
                <a:lnTo>
                  <a:pt x="0" y="0"/>
                </a:lnTo>
                <a:lnTo>
                  <a:pt x="0" y="368808"/>
                </a:lnTo>
                <a:lnTo>
                  <a:pt x="719328" y="368808"/>
                </a:lnTo>
                <a:lnTo>
                  <a:pt x="7193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308476"/>
            <a:ext cx="3668647" cy="357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71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30217" y="140919"/>
            <a:ext cx="4129404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Receptor</a:t>
            </a:r>
            <a:r>
              <a:rPr sz="4000" spc="-40" dirty="0"/>
              <a:t> </a:t>
            </a:r>
            <a:r>
              <a:rPr sz="4000" spc="-5" dirty="0"/>
              <a:t>molekula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1524000" y="1053083"/>
            <a:ext cx="6012180" cy="5102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37792" y="1157732"/>
            <a:ext cx="8956040" cy="556113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882005" marR="655320">
              <a:spcBef>
                <a:spcPts val="105"/>
              </a:spcBef>
            </a:pP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Receptorok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–</a:t>
            </a:r>
            <a:r>
              <a:rPr sz="2000" b="1" spc="-5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speciális 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fehérje</a:t>
            </a:r>
            <a:r>
              <a:rPr sz="2000" b="1" spc="-3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komplexek</a:t>
            </a:r>
            <a:endParaRPr sz="2000">
              <a:latin typeface="Times New Roman"/>
              <a:cs typeface="Times New Roman"/>
            </a:endParaRPr>
          </a:p>
          <a:p>
            <a:pPr marL="5882005" marR="468630">
              <a:spcBef>
                <a:spcPts val="1200"/>
              </a:spcBef>
            </a:pP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Elhelyezkedés: 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membránban, 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citoplazmában,</a:t>
            </a:r>
            <a:r>
              <a:rPr sz="2000" b="1" spc="-7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magban</a:t>
            </a:r>
            <a:endParaRPr sz="2000">
              <a:latin typeface="Times New Roman"/>
              <a:cs typeface="Times New Roman"/>
            </a:endParaRPr>
          </a:p>
          <a:p>
            <a:pPr marL="5882005" marR="5080">
              <a:spcBef>
                <a:spcPts val="1200"/>
              </a:spcBef>
            </a:pP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Aktiváció: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specifikus 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molekulák (ligand)</a:t>
            </a:r>
            <a:r>
              <a:rPr sz="2000" b="1" spc="-15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kötődése  vagy </a:t>
            </a:r>
            <a:r>
              <a:rPr sz="2000" b="1" spc="-10" dirty="0">
                <a:solidFill>
                  <a:srgbClr val="333399"/>
                </a:solidFill>
                <a:latin typeface="Times New Roman"/>
                <a:cs typeface="Times New Roman"/>
              </a:rPr>
              <a:t>direkt</a:t>
            </a:r>
            <a:r>
              <a:rPr sz="2000" b="1" spc="-6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energiaközlés</a:t>
            </a:r>
            <a:endParaRPr sz="2000">
              <a:latin typeface="Times New Roman"/>
              <a:cs typeface="Times New Roman"/>
            </a:endParaRPr>
          </a:p>
          <a:p>
            <a:pPr marL="5882005" marR="31115">
              <a:spcBef>
                <a:spcPts val="1200"/>
              </a:spcBef>
            </a:pP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Az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aktiváció</a:t>
            </a:r>
            <a:r>
              <a:rPr sz="2000" b="1" spc="-7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ionmozgásokat 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és/vagy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hírvivő 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molekulákon </a:t>
            </a:r>
            <a:r>
              <a:rPr sz="2000" b="1" spc="-10" dirty="0">
                <a:solidFill>
                  <a:srgbClr val="333399"/>
                </a:solidFill>
                <a:latin typeface="Times New Roman"/>
                <a:cs typeface="Times New Roman"/>
              </a:rPr>
              <a:t>keresztül 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specifikus sejtválaszt  eredményez.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2450">
              <a:latin typeface="Times New Roman"/>
              <a:cs typeface="Times New Roman"/>
            </a:endParaRPr>
          </a:p>
          <a:p>
            <a:pPr marL="12700"/>
            <a:r>
              <a:rPr sz="2400" b="1" spc="-5" dirty="0">
                <a:latin typeface="Times New Roman"/>
                <a:cs typeface="Times New Roman"/>
              </a:rPr>
              <a:t>érzékelés: </a:t>
            </a:r>
            <a:r>
              <a:rPr sz="2400" b="1" dirty="0">
                <a:latin typeface="Times New Roman"/>
                <a:cs typeface="Times New Roman"/>
              </a:rPr>
              <a:t>inger </a:t>
            </a:r>
            <a:r>
              <a:rPr sz="2400" b="1" spc="-5" dirty="0">
                <a:latin typeface="Times New Roman"/>
                <a:cs typeface="Times New Roman"/>
              </a:rPr>
              <a:t>→receptoraktiváció </a:t>
            </a:r>
            <a:r>
              <a:rPr sz="2400" b="1" dirty="0">
                <a:latin typeface="Times New Roman"/>
                <a:cs typeface="Times New Roman"/>
              </a:rPr>
              <a:t>(energiaátalakítás) →</a:t>
            </a:r>
            <a:r>
              <a:rPr sz="2400" b="1" spc="-14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ingerület</a:t>
            </a:r>
            <a:endParaRPr sz="24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449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84142" y="-82798"/>
            <a:ext cx="3824604" cy="136704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2C2C89"/>
                </a:solidFill>
              </a:rPr>
              <a:t>2. </a:t>
            </a:r>
            <a:r>
              <a:rPr dirty="0">
                <a:solidFill>
                  <a:srgbClr val="2C2C89"/>
                </a:solidFill>
              </a:rPr>
              <a:t>Tunica</a:t>
            </a:r>
            <a:r>
              <a:rPr spc="-85" dirty="0">
                <a:solidFill>
                  <a:srgbClr val="2C2C89"/>
                </a:solidFill>
              </a:rPr>
              <a:t> </a:t>
            </a:r>
            <a:r>
              <a:rPr dirty="0">
                <a:solidFill>
                  <a:srgbClr val="2C2C89"/>
                </a:solidFill>
              </a:rPr>
              <a:t>vasculosa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59941" y="1221105"/>
            <a:ext cx="8019415" cy="5281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solidFill>
                  <a:srgbClr val="2C2C89"/>
                </a:solidFill>
                <a:latin typeface="Times New Roman"/>
                <a:cs typeface="Times New Roman"/>
              </a:rPr>
              <a:t>Központi idegrendszer </a:t>
            </a:r>
            <a:r>
              <a:rPr sz="2000" b="1" dirty="0">
                <a:solidFill>
                  <a:srgbClr val="2C2C89"/>
                </a:solidFill>
                <a:latin typeface="Times New Roman"/>
                <a:cs typeface="Times New Roman"/>
              </a:rPr>
              <a:t>lágy agyhártyájának </a:t>
            </a:r>
            <a:r>
              <a:rPr sz="2000" spc="-5" dirty="0">
                <a:solidFill>
                  <a:srgbClr val="2C2C89"/>
                </a:solidFill>
                <a:latin typeface="Times New Roman"/>
                <a:cs typeface="Times New Roman"/>
              </a:rPr>
              <a:t>származéka, </a:t>
            </a:r>
            <a:r>
              <a:rPr sz="2000" dirty="0">
                <a:solidFill>
                  <a:srgbClr val="2C2C89"/>
                </a:solidFill>
                <a:latin typeface="Times New Roman"/>
                <a:cs typeface="Times New Roman"/>
              </a:rPr>
              <a:t>erekkel</a:t>
            </a:r>
            <a:r>
              <a:rPr sz="2000" spc="-180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C2C89"/>
                </a:solidFill>
                <a:latin typeface="Times New Roman"/>
                <a:cs typeface="Times New Roman"/>
              </a:rPr>
              <a:t>sűrűn</a:t>
            </a:r>
            <a:endParaRPr sz="2000">
              <a:latin typeface="Times New Roman"/>
              <a:cs typeface="Times New Roman"/>
            </a:endParaRPr>
          </a:p>
          <a:p>
            <a:pPr marL="12700"/>
            <a:r>
              <a:rPr sz="2000" dirty="0">
                <a:solidFill>
                  <a:srgbClr val="2C2C89"/>
                </a:solidFill>
                <a:latin typeface="Times New Roman"/>
                <a:cs typeface="Times New Roman"/>
              </a:rPr>
              <a:t>behálózott.</a:t>
            </a:r>
            <a:endParaRPr sz="2000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/>
            <a:r>
              <a:rPr sz="2000" dirty="0">
                <a:solidFill>
                  <a:srgbClr val="2C2C89"/>
                </a:solidFill>
                <a:latin typeface="Times New Roman"/>
                <a:cs typeface="Times New Roman"/>
              </a:rPr>
              <a:t>Három</a:t>
            </a:r>
            <a:r>
              <a:rPr sz="2000" spc="-3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2C2C89"/>
                </a:solidFill>
                <a:latin typeface="Times New Roman"/>
                <a:cs typeface="Times New Roman"/>
              </a:rPr>
              <a:t>része:</a:t>
            </a:r>
            <a:endParaRPr sz="2000">
              <a:latin typeface="Times New Roman"/>
              <a:cs typeface="Times New Roman"/>
            </a:endParaRPr>
          </a:p>
          <a:p>
            <a:pPr marL="469900">
              <a:spcBef>
                <a:spcPts val="440"/>
              </a:spcBef>
            </a:pP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Érhártya (</a:t>
            </a:r>
            <a:r>
              <a:rPr b="1" dirty="0">
                <a:solidFill>
                  <a:srgbClr val="2C2C89"/>
                </a:solidFill>
                <a:latin typeface="Times New Roman"/>
                <a:cs typeface="Times New Roman"/>
              </a:rPr>
              <a:t>choroidea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): retina vérellátásának biztosítása, pigmentált:</a:t>
            </a:r>
            <a:r>
              <a:rPr spc="-12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fénysugarak</a:t>
            </a:r>
            <a:endParaRPr>
              <a:latin typeface="Times New Roman"/>
              <a:cs typeface="Times New Roman"/>
            </a:endParaRPr>
          </a:p>
          <a:p>
            <a:pPr marL="469900">
              <a:spcBef>
                <a:spcPts val="5"/>
              </a:spcBef>
            </a:pP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kiszűrése,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fény</a:t>
            </a:r>
            <a:r>
              <a:rPr spc="-2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elnyelése</a:t>
            </a:r>
            <a:endParaRPr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2600">
              <a:latin typeface="Times New Roman"/>
              <a:cs typeface="Times New Roman"/>
            </a:endParaRPr>
          </a:p>
          <a:p>
            <a:pPr marL="469900" marR="348615"/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Sugártest (</a:t>
            </a:r>
            <a:r>
              <a:rPr b="1" spc="-5" dirty="0">
                <a:solidFill>
                  <a:srgbClr val="2C2C89"/>
                </a:solidFill>
                <a:latin typeface="Times New Roman"/>
                <a:cs typeface="Times New Roman"/>
              </a:rPr>
              <a:t>corpus </a:t>
            </a:r>
            <a:r>
              <a:rPr b="1" dirty="0">
                <a:solidFill>
                  <a:srgbClr val="2C2C89"/>
                </a:solidFill>
                <a:latin typeface="Times New Roman"/>
                <a:cs typeface="Times New Roman"/>
              </a:rPr>
              <a:t>ciliare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):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szemlencse felfüggesztése,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részt vesz az  akkomodációban és a csarnokvíz termelésében (!).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Összehúzódásakor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a  lencsefüggesztő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rostok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ellazulnak és a lencse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rugalmassága miatt összeugrik,  domború lesz,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közel nézéshez akkomodálódik, fénytörő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képessége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nő. Távolra  nézéskor ellazul, a rostok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megfeszülnek,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a lencse laposabbá</a:t>
            </a:r>
            <a:r>
              <a:rPr spc="-6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válik.</a:t>
            </a:r>
            <a:endParaRPr>
              <a:latin typeface="Times New Roman"/>
              <a:cs typeface="Times New Roman"/>
            </a:endParaRPr>
          </a:p>
          <a:p>
            <a:pPr>
              <a:spcBef>
                <a:spcPts val="35"/>
              </a:spcBef>
            </a:pPr>
            <a:endParaRPr sz="2600">
              <a:latin typeface="Times New Roman"/>
              <a:cs typeface="Times New Roman"/>
            </a:endParaRPr>
          </a:p>
          <a:p>
            <a:pPr marL="469900" marR="5080">
              <a:spcBef>
                <a:spcPts val="5"/>
              </a:spcBef>
            </a:pP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Szivárványhártya (</a:t>
            </a:r>
            <a:r>
              <a:rPr b="1" dirty="0">
                <a:solidFill>
                  <a:srgbClr val="2C2C89"/>
                </a:solidFill>
                <a:latin typeface="Times New Roman"/>
                <a:cs typeface="Times New Roman"/>
              </a:rPr>
              <a:t>iris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):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sugártest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folytatása, elülső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felszíne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az elülső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szemcsarnok 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felé néz, a hátsó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felszíne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hozzáfekszik a lencséhez. Blende,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szembe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jutó fény  mennyiségét szabályozza a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m.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dilatator és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m.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spinchter pupillae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segítségével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a  pupillán keresztül,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erősen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erezett és pigmentált laza rostos kötőszövetből</a:t>
            </a:r>
            <a:r>
              <a:rPr spc="-100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áll.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717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5"/>
          <p:cNvSpPr txBox="1">
            <a:spLocks noChangeArrowheads="1"/>
          </p:cNvSpPr>
          <p:nvPr/>
        </p:nvSpPr>
        <p:spPr bwMode="auto">
          <a:xfrm>
            <a:off x="4021138" y="150813"/>
            <a:ext cx="4265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A látószerv (organum visus)</a:t>
            </a:r>
          </a:p>
        </p:txBody>
      </p:sp>
      <p:sp>
        <p:nvSpPr>
          <p:cNvPr id="61443" name="Text Box 6"/>
          <p:cNvSpPr txBox="1">
            <a:spLocks noChangeArrowheads="1"/>
          </p:cNvSpPr>
          <p:nvPr/>
        </p:nvSpPr>
        <p:spPr bwMode="auto">
          <a:xfrm>
            <a:off x="1703388" y="765175"/>
            <a:ext cx="55435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sugárizom</a:t>
            </a:r>
            <a:r>
              <a:rPr lang="hu-HU" altLang="hu-HU" sz="1800"/>
              <a:t> </a:t>
            </a:r>
            <a:r>
              <a:rPr lang="hu-HU" altLang="hu-HU" sz="1400"/>
              <a:t>(musculus ciliaris)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corneoscleralis határon ered, legyezőszerűen széttér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simaizom</a:t>
            </a:r>
          </a:p>
        </p:txBody>
      </p:sp>
      <p:pic>
        <p:nvPicPr>
          <p:cNvPr id="6144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773239"/>
            <a:ext cx="529272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 Box 8"/>
          <p:cNvSpPr txBox="1">
            <a:spLocks noChangeArrowheads="1"/>
          </p:cNvSpPr>
          <p:nvPr/>
        </p:nvSpPr>
        <p:spPr bwMode="auto">
          <a:xfrm>
            <a:off x="7080250" y="2636839"/>
            <a:ext cx="3587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belül kétrétegű köbhám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= retina folytatása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külső sejtek pigmentáltak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belső sejtek csarnokvizet termelik</a:t>
            </a:r>
          </a:p>
        </p:txBody>
      </p:sp>
      <p:pic>
        <p:nvPicPr>
          <p:cNvPr id="6144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986214"/>
            <a:ext cx="5795962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79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4021138" y="150813"/>
            <a:ext cx="4265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/>
              <a:t>A látószerv (organum visus)</a:t>
            </a:r>
          </a:p>
        </p:txBody>
      </p:sp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1703389" y="1052513"/>
            <a:ext cx="453707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sugártest</a:t>
            </a:r>
            <a:r>
              <a:rPr lang="hu-HU" altLang="hu-HU" sz="1800"/>
              <a:t> </a:t>
            </a:r>
            <a:r>
              <a:rPr lang="hu-HU" altLang="hu-HU" sz="1400"/>
              <a:t>(corpus ciliare)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choroidea folytatása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hátsó laposabb rész </a:t>
            </a:r>
            <a:r>
              <a:rPr lang="hu-HU" altLang="hu-HU" sz="1400"/>
              <a:t>(orbicus ciliaris)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elülső megvastagodott rész </a:t>
            </a:r>
            <a:r>
              <a:rPr lang="hu-HU" altLang="hu-HU" sz="1400"/>
              <a:t>(corona ciliaris)</a:t>
            </a:r>
            <a:r>
              <a:rPr lang="hu-HU" altLang="hu-HU" sz="1800"/>
              <a:t> = m. ciliaris + processus ciliares</a:t>
            </a:r>
          </a:p>
        </p:txBody>
      </p:sp>
      <p:sp>
        <p:nvSpPr>
          <p:cNvPr id="60420" name="Text Box 8"/>
          <p:cNvSpPr txBox="1">
            <a:spLocks noChangeArrowheads="1"/>
          </p:cNvSpPr>
          <p:nvPr/>
        </p:nvSpPr>
        <p:spPr bwMode="auto">
          <a:xfrm>
            <a:off x="7035801" y="4529139"/>
            <a:ext cx="3236913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proc. ciliares</a:t>
            </a:r>
            <a:r>
              <a:rPr lang="hu-HU" altLang="hu-HU" sz="1800"/>
              <a:t>: vaskos redők, bennük kapillárisfonatok csarnokvizet termelik</a:t>
            </a:r>
          </a:p>
        </p:txBody>
      </p:sp>
      <p:pic>
        <p:nvPicPr>
          <p:cNvPr id="6042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037" y="838201"/>
            <a:ext cx="4889964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36864"/>
            <a:ext cx="4716463" cy="402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15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49500" y="295306"/>
            <a:ext cx="3751313" cy="4465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90815" y="19761"/>
            <a:ext cx="1229690" cy="1007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24801" y="19761"/>
            <a:ext cx="748093" cy="1007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16477" y="-258071"/>
            <a:ext cx="4558665" cy="136704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Szivárványhártya</a:t>
            </a:r>
            <a:r>
              <a:rPr spc="-80" dirty="0"/>
              <a:t> </a:t>
            </a:r>
            <a:r>
              <a:rPr dirty="0"/>
              <a:t>(iris)</a:t>
            </a:r>
          </a:p>
        </p:txBody>
      </p:sp>
      <p:sp>
        <p:nvSpPr>
          <p:cNvPr id="6" name="object 6"/>
          <p:cNvSpPr/>
          <p:nvPr/>
        </p:nvSpPr>
        <p:spPr>
          <a:xfrm>
            <a:off x="6167628" y="3652935"/>
            <a:ext cx="4126584" cy="27415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74535" y="726948"/>
            <a:ext cx="3454908" cy="28849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44395" y="819911"/>
            <a:ext cx="4668012" cy="3273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13832" y="1694689"/>
            <a:ext cx="1305560" cy="382905"/>
          </a:xfrm>
          <a:custGeom>
            <a:avLst/>
            <a:gdLst/>
            <a:ahLst/>
            <a:cxnLst/>
            <a:rect l="l" t="t" r="r" b="b"/>
            <a:pathLst>
              <a:path w="1305560" h="382905">
                <a:moveTo>
                  <a:pt x="63245" y="309372"/>
                </a:moveTo>
                <a:lnTo>
                  <a:pt x="0" y="366395"/>
                </a:lnTo>
                <a:lnTo>
                  <a:pt x="83565" y="382904"/>
                </a:lnTo>
                <a:lnTo>
                  <a:pt x="76020" y="355600"/>
                </a:lnTo>
                <a:lnTo>
                  <a:pt x="62864" y="355600"/>
                </a:lnTo>
                <a:lnTo>
                  <a:pt x="59562" y="343408"/>
                </a:lnTo>
                <a:lnTo>
                  <a:pt x="71722" y="340046"/>
                </a:lnTo>
                <a:lnTo>
                  <a:pt x="63245" y="309372"/>
                </a:lnTo>
                <a:close/>
              </a:path>
              <a:path w="1305560" h="382905">
                <a:moveTo>
                  <a:pt x="71722" y="340046"/>
                </a:moveTo>
                <a:lnTo>
                  <a:pt x="59562" y="343408"/>
                </a:lnTo>
                <a:lnTo>
                  <a:pt x="62864" y="355600"/>
                </a:lnTo>
                <a:lnTo>
                  <a:pt x="75086" y="352221"/>
                </a:lnTo>
                <a:lnTo>
                  <a:pt x="71722" y="340046"/>
                </a:lnTo>
                <a:close/>
              </a:path>
              <a:path w="1305560" h="382905">
                <a:moveTo>
                  <a:pt x="75086" y="352221"/>
                </a:moveTo>
                <a:lnTo>
                  <a:pt x="62864" y="355600"/>
                </a:lnTo>
                <a:lnTo>
                  <a:pt x="76020" y="355600"/>
                </a:lnTo>
                <a:lnTo>
                  <a:pt x="75086" y="352221"/>
                </a:lnTo>
                <a:close/>
              </a:path>
              <a:path w="1305560" h="382905">
                <a:moveTo>
                  <a:pt x="1301622" y="0"/>
                </a:moveTo>
                <a:lnTo>
                  <a:pt x="71722" y="340046"/>
                </a:lnTo>
                <a:lnTo>
                  <a:pt x="75086" y="352221"/>
                </a:lnTo>
                <a:lnTo>
                  <a:pt x="1305052" y="12191"/>
                </a:lnTo>
                <a:lnTo>
                  <a:pt x="13016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104002" y="6480149"/>
            <a:ext cx="4215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Times New Roman"/>
                <a:cs typeface="Times New Roman"/>
              </a:rPr>
              <a:t>m. sphinchter </a:t>
            </a:r>
            <a:r>
              <a:rPr dirty="0">
                <a:latin typeface="Times New Roman"/>
                <a:cs typeface="Times New Roman"/>
              </a:rPr>
              <a:t>pupillae és </a:t>
            </a:r>
            <a:r>
              <a:rPr spc="-5" dirty="0">
                <a:latin typeface="Times New Roman"/>
                <a:cs typeface="Times New Roman"/>
              </a:rPr>
              <a:t>m. </a:t>
            </a:r>
            <a:r>
              <a:rPr dirty="0">
                <a:latin typeface="Times New Roman"/>
                <a:cs typeface="Times New Roman"/>
              </a:rPr>
              <a:t>dilatator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pupillae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989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74076" y="295305"/>
            <a:ext cx="2469629" cy="351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51653" y="-258071"/>
            <a:ext cx="2487930" cy="136704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 </a:t>
            </a:r>
            <a:r>
              <a:rPr spc="-5" dirty="0"/>
              <a:t>szem</a:t>
            </a:r>
            <a:r>
              <a:rPr spc="-295" dirty="0"/>
              <a:t> </a:t>
            </a:r>
            <a:r>
              <a:rPr spc="-5" dirty="0"/>
              <a:t>színe</a:t>
            </a:r>
          </a:p>
        </p:txBody>
      </p:sp>
      <p:sp>
        <p:nvSpPr>
          <p:cNvPr id="4" name="object 4"/>
          <p:cNvSpPr/>
          <p:nvPr/>
        </p:nvSpPr>
        <p:spPr>
          <a:xfrm>
            <a:off x="1685545" y="1126236"/>
            <a:ext cx="8773231" cy="44150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82268" y="5759297"/>
            <a:ext cx="85502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dirty="0">
                <a:latin typeface="Times New Roman"/>
                <a:cs typeface="Times New Roman"/>
              </a:rPr>
              <a:t>A </a:t>
            </a:r>
            <a:r>
              <a:rPr spc="-5" dirty="0">
                <a:latin typeface="Times New Roman"/>
                <a:cs typeface="Times New Roman"/>
              </a:rPr>
              <a:t>(szem) </a:t>
            </a:r>
            <a:r>
              <a:rPr dirty="0">
                <a:latin typeface="Times New Roman"/>
                <a:cs typeface="Times New Roman"/>
              </a:rPr>
              <a:t>szivárványhártya </a:t>
            </a:r>
            <a:r>
              <a:rPr spc="-5" dirty="0">
                <a:latin typeface="Times New Roman"/>
                <a:cs typeface="Times New Roman"/>
              </a:rPr>
              <a:t>színét </a:t>
            </a:r>
            <a:r>
              <a:rPr dirty="0">
                <a:latin typeface="Times New Roman"/>
                <a:cs typeface="Times New Roman"/>
              </a:rPr>
              <a:t>az iris </a:t>
            </a:r>
            <a:r>
              <a:rPr spc="-5" dirty="0">
                <a:latin typeface="Times New Roman"/>
                <a:cs typeface="Times New Roman"/>
              </a:rPr>
              <a:t>stromájábsn </a:t>
            </a:r>
            <a:r>
              <a:rPr dirty="0">
                <a:latin typeface="Times New Roman"/>
                <a:cs typeface="Times New Roman"/>
              </a:rPr>
              <a:t>elhelyezkedő kötőszöveti</a:t>
            </a:r>
            <a:r>
              <a:rPr spc="-18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pigmentsejtek  </a:t>
            </a:r>
            <a:r>
              <a:rPr spc="-5" dirty="0">
                <a:latin typeface="Times New Roman"/>
                <a:cs typeface="Times New Roman"/>
              </a:rPr>
              <a:t>száma, </a:t>
            </a:r>
            <a:r>
              <a:rPr dirty="0">
                <a:latin typeface="Times New Roman"/>
                <a:cs typeface="Times New Roman"/>
              </a:rPr>
              <a:t>pigmenttartalma és elrendeződése határozza </a:t>
            </a:r>
            <a:r>
              <a:rPr spc="-5" dirty="0">
                <a:latin typeface="Times New Roman"/>
                <a:cs typeface="Times New Roman"/>
              </a:rPr>
              <a:t>meg. </a:t>
            </a:r>
            <a:r>
              <a:rPr spc="-15" dirty="0">
                <a:latin typeface="Times New Roman"/>
                <a:cs typeface="Times New Roman"/>
              </a:rPr>
              <a:t>Világoskék </a:t>
            </a:r>
            <a:r>
              <a:rPr spc="-5" dirty="0">
                <a:latin typeface="Times New Roman"/>
                <a:cs typeface="Times New Roman"/>
              </a:rPr>
              <a:t>színnél </a:t>
            </a:r>
            <a:r>
              <a:rPr dirty="0">
                <a:latin typeface="Times New Roman"/>
                <a:cs typeface="Times New Roman"/>
              </a:rPr>
              <a:t>igen kevés a  </a:t>
            </a:r>
            <a:r>
              <a:rPr spc="-5" dirty="0">
                <a:latin typeface="Times New Roman"/>
                <a:cs typeface="Times New Roman"/>
              </a:rPr>
              <a:t>pigmentsejt </a:t>
            </a:r>
            <a:r>
              <a:rPr dirty="0">
                <a:latin typeface="Times New Roman"/>
                <a:cs typeface="Times New Roman"/>
              </a:rPr>
              <a:t>ezért a színét a </a:t>
            </a:r>
            <a:r>
              <a:rPr spc="-5" dirty="0">
                <a:latin typeface="Times New Roman"/>
                <a:cs typeface="Times New Roman"/>
              </a:rPr>
              <a:t>szivárványhártya </a:t>
            </a:r>
            <a:r>
              <a:rPr dirty="0">
                <a:latin typeface="Times New Roman"/>
                <a:cs typeface="Times New Roman"/>
              </a:rPr>
              <a:t>hátsó rétegét adó </a:t>
            </a:r>
            <a:r>
              <a:rPr spc="-5" dirty="0">
                <a:latin typeface="Times New Roman"/>
                <a:cs typeface="Times New Roman"/>
              </a:rPr>
              <a:t>pigmenthám </a:t>
            </a:r>
            <a:r>
              <a:rPr dirty="0">
                <a:latin typeface="Times New Roman"/>
                <a:cs typeface="Times New Roman"/>
              </a:rPr>
              <a:t>áttűnése</a:t>
            </a:r>
            <a:r>
              <a:rPr spc="-55" dirty="0">
                <a:latin typeface="Times New Roman"/>
                <a:cs typeface="Times New Roman"/>
              </a:rPr>
              <a:t> </a:t>
            </a:r>
            <a:r>
              <a:rPr dirty="0">
                <a:latin typeface="Times New Roman"/>
                <a:cs typeface="Times New Roman"/>
              </a:rPr>
              <a:t>adja.</a:t>
            </a:r>
            <a:endParaRPr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058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971800" y="3810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Egyedi mintázat (írisz-szkenner)</a:t>
            </a:r>
          </a:p>
        </p:txBody>
      </p:sp>
      <p:pic>
        <p:nvPicPr>
          <p:cNvPr id="1026" name="Picture 2" descr="The World of Biometric Technology | EAGLE | B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50332"/>
            <a:ext cx="524256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ris Recognition and &quot;The Simpsons Movi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484" y="750333"/>
            <a:ext cx="3626597" cy="162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re Advanced Iris Scanner | Inc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961" y="2360566"/>
            <a:ext cx="3591947" cy="166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886200" y="4051316"/>
            <a:ext cx="159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Heterochromia</a:t>
            </a:r>
            <a:endParaRPr lang="hu-HU" dirty="0"/>
          </a:p>
        </p:txBody>
      </p:sp>
      <p:pic>
        <p:nvPicPr>
          <p:cNvPr id="1032" name="Picture 8" descr="Kapcsolódó ké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534402"/>
            <a:ext cx="5646146" cy="220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pcsolódó ké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26744"/>
            <a:ext cx="4143438" cy="223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25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50257" y="-73031"/>
            <a:ext cx="3492500" cy="136704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2C2C89"/>
                </a:solidFill>
              </a:rPr>
              <a:t>3. </a:t>
            </a:r>
            <a:r>
              <a:rPr spc="-5" dirty="0">
                <a:solidFill>
                  <a:srgbClr val="2C2C89"/>
                </a:solidFill>
              </a:rPr>
              <a:t>Tunica</a:t>
            </a:r>
            <a:r>
              <a:rPr spc="-75" dirty="0">
                <a:solidFill>
                  <a:srgbClr val="2C2C89"/>
                </a:solidFill>
              </a:rPr>
              <a:t> </a:t>
            </a:r>
            <a:r>
              <a:rPr dirty="0">
                <a:solidFill>
                  <a:srgbClr val="2C2C89"/>
                </a:solidFill>
              </a:rPr>
              <a:t>nervosa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53590" y="1007619"/>
            <a:ext cx="7696834" cy="156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A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retina az </a:t>
            </a:r>
            <a:r>
              <a:rPr b="1" dirty="0">
                <a:solidFill>
                  <a:srgbClr val="2C2C89"/>
                </a:solidFill>
                <a:latin typeface="Times New Roman"/>
                <a:cs typeface="Times New Roman"/>
              </a:rPr>
              <a:t>agyhólyagból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türemkedik ki, itt történik az inger felvétel és az</a:t>
            </a:r>
            <a:r>
              <a:rPr spc="-14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ingerület  feldolgozásának</a:t>
            </a:r>
            <a:r>
              <a:rPr spc="-3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kezdete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12700">
              <a:spcBef>
                <a:spcPts val="5"/>
              </a:spcBef>
            </a:pP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Fotoreceptorok</a:t>
            </a:r>
            <a:endParaRPr dirty="0">
              <a:latin typeface="Times New Roman"/>
              <a:cs typeface="Times New Roman"/>
            </a:endParaRPr>
          </a:p>
          <a:p>
            <a:pPr marL="4585335">
              <a:spcBef>
                <a:spcPts val="434"/>
              </a:spcBef>
            </a:pP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Horizontális</a:t>
            </a:r>
            <a:r>
              <a:rPr spc="-30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sejtek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53591" y="2885694"/>
            <a:ext cx="1453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Bipoláris</a:t>
            </a:r>
            <a:r>
              <a:rPr spc="-80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sejtek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82745" y="2885694"/>
            <a:ext cx="23444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vertikális</a:t>
            </a:r>
            <a:r>
              <a:rPr spc="-90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neuronrendszer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85174" y="2666365"/>
            <a:ext cx="1936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horizontális</a:t>
            </a:r>
            <a:r>
              <a:rPr spc="-9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rendszer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12763" y="3129281"/>
            <a:ext cx="14300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2C2C89"/>
                </a:solidFill>
                <a:latin typeface="Times New Roman"/>
                <a:cs typeface="Times New Roman"/>
              </a:rPr>
              <a:t>Amakrin</a:t>
            </a:r>
            <a:r>
              <a:rPr spc="-5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sejtek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53590" y="3543758"/>
            <a:ext cx="14693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Ganglion</a:t>
            </a:r>
            <a:r>
              <a:rPr spc="-75" dirty="0">
                <a:solidFill>
                  <a:srgbClr val="2C2C89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2C2C89"/>
                </a:solidFill>
                <a:latin typeface="Times New Roman"/>
                <a:cs typeface="Times New Roman"/>
              </a:rPr>
              <a:t>sejtek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58896" y="2276855"/>
            <a:ext cx="216535" cy="1583690"/>
          </a:xfrm>
          <a:custGeom>
            <a:avLst/>
            <a:gdLst/>
            <a:ahLst/>
            <a:cxnLst/>
            <a:rect l="l" t="t" r="r" b="b"/>
            <a:pathLst>
              <a:path w="216535" h="1583689">
                <a:moveTo>
                  <a:pt x="0" y="0"/>
                </a:moveTo>
                <a:lnTo>
                  <a:pt x="42142" y="1424"/>
                </a:lnTo>
                <a:lnTo>
                  <a:pt x="76533" y="5302"/>
                </a:lnTo>
                <a:lnTo>
                  <a:pt x="99708" y="11037"/>
                </a:lnTo>
                <a:lnTo>
                  <a:pt x="108204" y="18034"/>
                </a:lnTo>
                <a:lnTo>
                  <a:pt x="108204" y="773684"/>
                </a:lnTo>
                <a:lnTo>
                  <a:pt x="116699" y="780680"/>
                </a:lnTo>
                <a:lnTo>
                  <a:pt x="139874" y="786415"/>
                </a:lnTo>
                <a:lnTo>
                  <a:pt x="174265" y="790293"/>
                </a:lnTo>
                <a:lnTo>
                  <a:pt x="216408" y="791718"/>
                </a:lnTo>
                <a:lnTo>
                  <a:pt x="174265" y="793142"/>
                </a:lnTo>
                <a:lnTo>
                  <a:pt x="139874" y="797020"/>
                </a:lnTo>
                <a:lnTo>
                  <a:pt x="116699" y="802755"/>
                </a:lnTo>
                <a:lnTo>
                  <a:pt x="108204" y="809752"/>
                </a:lnTo>
                <a:lnTo>
                  <a:pt x="108204" y="1565402"/>
                </a:lnTo>
                <a:lnTo>
                  <a:pt x="99708" y="1572398"/>
                </a:lnTo>
                <a:lnTo>
                  <a:pt x="76533" y="1578133"/>
                </a:lnTo>
                <a:lnTo>
                  <a:pt x="42142" y="1582011"/>
                </a:lnTo>
                <a:lnTo>
                  <a:pt x="0" y="158343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225154" y="2366519"/>
            <a:ext cx="144780" cy="1009015"/>
          </a:xfrm>
          <a:custGeom>
            <a:avLst/>
            <a:gdLst/>
            <a:ahLst/>
            <a:cxnLst/>
            <a:rect l="l" t="t" r="r" b="b"/>
            <a:pathLst>
              <a:path w="144779" h="1009014">
                <a:moveTo>
                  <a:pt x="0" y="0"/>
                </a:moveTo>
                <a:lnTo>
                  <a:pt x="28188" y="956"/>
                </a:lnTo>
                <a:lnTo>
                  <a:pt x="51196" y="3555"/>
                </a:lnTo>
                <a:lnTo>
                  <a:pt x="66704" y="7393"/>
                </a:lnTo>
                <a:lnTo>
                  <a:pt x="72390" y="12064"/>
                </a:lnTo>
                <a:lnTo>
                  <a:pt x="72390" y="492378"/>
                </a:lnTo>
                <a:lnTo>
                  <a:pt x="78075" y="497050"/>
                </a:lnTo>
                <a:lnTo>
                  <a:pt x="93583" y="500888"/>
                </a:lnTo>
                <a:lnTo>
                  <a:pt x="116591" y="503487"/>
                </a:lnTo>
                <a:lnTo>
                  <a:pt x="144779" y="504443"/>
                </a:lnTo>
                <a:lnTo>
                  <a:pt x="116591" y="505400"/>
                </a:lnTo>
                <a:lnTo>
                  <a:pt x="93583" y="507999"/>
                </a:lnTo>
                <a:lnTo>
                  <a:pt x="78075" y="511837"/>
                </a:lnTo>
                <a:lnTo>
                  <a:pt x="72390" y="516508"/>
                </a:lnTo>
                <a:lnTo>
                  <a:pt x="72390" y="996822"/>
                </a:lnTo>
                <a:lnTo>
                  <a:pt x="66704" y="1001494"/>
                </a:lnTo>
                <a:lnTo>
                  <a:pt x="51196" y="1005332"/>
                </a:lnTo>
                <a:lnTo>
                  <a:pt x="28188" y="1007931"/>
                </a:lnTo>
                <a:lnTo>
                  <a:pt x="0" y="1008887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53200" y="3429001"/>
            <a:ext cx="4114800" cy="33253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40251" y="3901440"/>
            <a:ext cx="3313176" cy="27919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9156" y="3968495"/>
            <a:ext cx="1786127" cy="28895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142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5654" y="25095"/>
            <a:ext cx="2887980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Receptor</a:t>
            </a:r>
            <a:r>
              <a:rPr sz="4000" spc="-65" dirty="0"/>
              <a:t> </a:t>
            </a:r>
            <a:r>
              <a:rPr sz="4000" dirty="0"/>
              <a:t>sejt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1524000" y="1556264"/>
            <a:ext cx="4225034" cy="51615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40779" y="877824"/>
            <a:ext cx="4319016" cy="2863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55664" y="3921030"/>
            <a:ext cx="3456432" cy="29369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543294" y="25400"/>
            <a:ext cx="3716654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secunder érzékhámsejt 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–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ingerületét 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a 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sejten végződő érző idegrost szállítja  szőrsejt</a:t>
            </a:r>
            <a:r>
              <a:rPr b="1" spc="1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(</a:t>
            </a:r>
            <a:r>
              <a:rPr b="1" dirty="0" err="1">
                <a:solidFill>
                  <a:srgbClr val="333399"/>
                </a:solidFill>
                <a:latin typeface="Times New Roman"/>
                <a:cs typeface="Times New Roman"/>
              </a:rPr>
              <a:t>cochle</a:t>
            </a:r>
            <a:r>
              <a:rPr lang="hu-HU" b="1" dirty="0">
                <a:solidFill>
                  <a:srgbClr val="333399"/>
                </a:solidFill>
                <a:latin typeface="Times New Roman"/>
                <a:cs typeface="Times New Roman"/>
              </a:rPr>
              <a:t>a, fül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)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07071" y="3670758"/>
            <a:ext cx="21132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szőrsejt</a:t>
            </a:r>
            <a:r>
              <a:rPr b="1" spc="-1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(ízlelőbimbó)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82267" y="862329"/>
            <a:ext cx="4052570" cy="1452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primer érzékhámsejt: 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a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sejt 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alapjáról 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induló nyúlvány továbbítja 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az </a:t>
            </a: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ingerületet  </a:t>
            </a:r>
            <a:r>
              <a:rPr b="1" dirty="0">
                <a:solidFill>
                  <a:srgbClr val="333399"/>
                </a:solidFill>
                <a:latin typeface="Times New Roman"/>
                <a:cs typeface="Times New Roman"/>
              </a:rPr>
              <a:t>a</a:t>
            </a:r>
            <a:r>
              <a:rPr b="1" spc="-1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b="1" spc="-10" dirty="0">
                <a:solidFill>
                  <a:srgbClr val="333399"/>
                </a:solidFill>
                <a:latin typeface="Times New Roman"/>
                <a:cs typeface="Times New Roman"/>
              </a:rPr>
              <a:t>központba.</a:t>
            </a:r>
            <a:endParaRPr dirty="0"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83820">
              <a:spcBef>
                <a:spcPts val="5"/>
              </a:spcBef>
            </a:pPr>
            <a:r>
              <a:rPr b="1" spc="-5" dirty="0">
                <a:solidFill>
                  <a:srgbClr val="333399"/>
                </a:solidFill>
                <a:latin typeface="Times New Roman"/>
                <a:cs typeface="Times New Roman"/>
              </a:rPr>
              <a:t>szaglóhámsejt</a:t>
            </a:r>
            <a:endParaRPr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272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2200" y="140919"/>
            <a:ext cx="5924550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Az érzékelés</a:t>
            </a:r>
            <a:r>
              <a:rPr sz="4000" dirty="0"/>
              <a:t> </a:t>
            </a:r>
            <a:r>
              <a:rPr sz="4000" spc="-5" dirty="0"/>
              <a:t>csoportosítása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2882264" y="819334"/>
            <a:ext cx="2143760" cy="941069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algn="ctr">
              <a:spcBef>
                <a:spcPts val="1305"/>
              </a:spcBef>
            </a:pPr>
            <a:r>
              <a:rPr sz="2000" b="1" i="1" spc="-5" dirty="0">
                <a:solidFill>
                  <a:srgbClr val="333399"/>
                </a:solidFill>
                <a:latin typeface="Times New Roman"/>
                <a:cs typeface="Times New Roman"/>
              </a:rPr>
              <a:t>Speciális</a:t>
            </a:r>
            <a:endParaRPr sz="2000">
              <a:latin typeface="Times New Roman"/>
              <a:cs typeface="Times New Roman"/>
            </a:endParaRPr>
          </a:p>
          <a:p>
            <a:pPr algn="ctr">
              <a:spcBef>
                <a:spcPts val="1200"/>
              </a:spcBef>
            </a:pP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speciális</a:t>
            </a:r>
            <a:r>
              <a:rPr sz="2000" b="1" spc="-7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érzékszerv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72886" y="819334"/>
            <a:ext cx="4510405" cy="941069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1905" algn="ctr">
              <a:spcBef>
                <a:spcPts val="1305"/>
              </a:spcBef>
            </a:pPr>
            <a:r>
              <a:rPr sz="2000" b="1" i="1" dirty="0">
                <a:solidFill>
                  <a:srgbClr val="333399"/>
                </a:solidFill>
                <a:latin typeface="Times New Roman"/>
                <a:cs typeface="Times New Roman"/>
              </a:rPr>
              <a:t>Általános</a:t>
            </a:r>
            <a:endParaRPr sz="2000">
              <a:latin typeface="Times New Roman"/>
              <a:cs typeface="Times New Roman"/>
            </a:endParaRPr>
          </a:p>
          <a:p>
            <a:pPr algn="ctr">
              <a:spcBef>
                <a:spcPts val="1200"/>
              </a:spcBef>
            </a:pP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nem,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vagy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kevésbé specializált</a:t>
            </a:r>
            <a:r>
              <a:rPr sz="2000" b="1" spc="-7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érzékszerv</a:t>
            </a:r>
            <a:endParaRPr sz="2000">
              <a:latin typeface="Times New Roman"/>
              <a:cs typeface="Times New Roman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517651" y="2960752"/>
          <a:ext cx="9144633" cy="23145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5150"/>
                <a:gridCol w="3745229"/>
                <a:gridCol w="3564254"/>
              </a:tblGrid>
              <a:tr h="5045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000" b="1" i="1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besorolás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333399"/>
                      </a:solidFill>
                      <a:prstDash val="solid"/>
                    </a:lnL>
                    <a:lnR w="12700">
                      <a:solidFill>
                        <a:srgbClr val="333399"/>
                      </a:solidFill>
                      <a:prstDash val="solid"/>
                    </a:lnR>
                    <a:lnT w="12700">
                      <a:solidFill>
                        <a:srgbClr val="333399"/>
                      </a:solidFill>
                      <a:prstDash val="solid"/>
                    </a:lnT>
                    <a:lnB w="12700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000" b="1" i="1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elhelyezkedés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333399"/>
                      </a:solidFill>
                      <a:prstDash val="solid"/>
                    </a:lnL>
                    <a:lnR w="12700">
                      <a:solidFill>
                        <a:srgbClr val="333399"/>
                      </a:solidFill>
                      <a:prstDash val="solid"/>
                    </a:lnR>
                    <a:lnT w="12700">
                      <a:solidFill>
                        <a:srgbClr val="333399"/>
                      </a:solidFill>
                      <a:prstDash val="solid"/>
                    </a:lnT>
                    <a:lnB w="12700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000" b="1" i="1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funkció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333399"/>
                      </a:solidFill>
                      <a:prstDash val="solid"/>
                    </a:lnL>
                    <a:lnR w="12700">
                      <a:solidFill>
                        <a:srgbClr val="333399"/>
                      </a:solidFill>
                      <a:prstDash val="solid"/>
                    </a:lnR>
                    <a:lnT w="12700">
                      <a:solidFill>
                        <a:srgbClr val="333399"/>
                      </a:solidFill>
                      <a:prstDash val="solid"/>
                    </a:lnT>
                    <a:lnB w="12700">
                      <a:solidFill>
                        <a:srgbClr val="333399"/>
                      </a:solidFill>
                      <a:prstDash val="solid"/>
                    </a:lnB>
                  </a:tcPr>
                </a:tc>
              </a:tr>
              <a:tr h="7010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000" b="1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exteroceptor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333399"/>
                      </a:solidFill>
                      <a:prstDash val="solid"/>
                    </a:lnL>
                    <a:lnR w="12700">
                      <a:solidFill>
                        <a:srgbClr val="333399"/>
                      </a:solidFill>
                      <a:prstDash val="solid"/>
                    </a:lnR>
                    <a:lnT w="12700">
                      <a:solidFill>
                        <a:srgbClr val="333399"/>
                      </a:solidFill>
                      <a:prstDash val="solid"/>
                    </a:lnT>
                    <a:lnB w="12700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000" b="1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bőr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333399"/>
                      </a:solidFill>
                      <a:prstDash val="solid"/>
                    </a:lnL>
                    <a:lnR w="12700">
                      <a:solidFill>
                        <a:srgbClr val="333399"/>
                      </a:solidFill>
                      <a:prstDash val="solid"/>
                    </a:lnR>
                    <a:lnT w="12700">
                      <a:solidFill>
                        <a:srgbClr val="333399"/>
                      </a:solidFill>
                      <a:prstDash val="solid"/>
                    </a:lnT>
                    <a:lnB w="12700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6095" marR="459740" indent="-381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000" b="1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tapintás, </a:t>
                      </a:r>
                      <a:r>
                        <a:rPr sz="2000" b="1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nyomás,</a:t>
                      </a:r>
                      <a:r>
                        <a:rPr sz="2000" b="1" spc="-12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rezgés  </a:t>
                      </a:r>
                      <a:r>
                        <a:rPr sz="2000" b="1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(vibráció), hő,</a:t>
                      </a:r>
                      <a:r>
                        <a:rPr sz="2000" b="1" spc="-11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fájdalom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333399"/>
                      </a:solidFill>
                      <a:prstDash val="solid"/>
                    </a:lnL>
                    <a:lnR w="12700">
                      <a:solidFill>
                        <a:srgbClr val="333399"/>
                      </a:solidFill>
                      <a:prstDash val="solid"/>
                    </a:lnR>
                    <a:lnT w="12700">
                      <a:solidFill>
                        <a:srgbClr val="333399"/>
                      </a:solidFill>
                      <a:prstDash val="solid"/>
                    </a:lnT>
                    <a:lnB w="12700">
                      <a:solidFill>
                        <a:srgbClr val="333399"/>
                      </a:solidFill>
                      <a:prstDash val="solid"/>
                    </a:lnB>
                  </a:tcPr>
                </a:tc>
              </a:tr>
              <a:tr h="7010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000" b="1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proprioceptor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333399"/>
                      </a:solidFill>
                      <a:prstDash val="solid"/>
                    </a:lnL>
                    <a:lnR w="12700">
                      <a:solidFill>
                        <a:srgbClr val="333399"/>
                      </a:solidFill>
                      <a:prstDash val="solid"/>
                    </a:lnR>
                    <a:lnT w="12700">
                      <a:solidFill>
                        <a:srgbClr val="333399"/>
                      </a:solidFill>
                      <a:prstDash val="solid"/>
                    </a:lnT>
                    <a:lnB w="12700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13155" marR="135255" indent="-972819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000" b="1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izom, izület, </a:t>
                      </a:r>
                      <a:r>
                        <a:rPr sz="2000" b="1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ín, bőr alatti</a:t>
                      </a:r>
                      <a:r>
                        <a:rPr sz="2000" b="1" spc="-16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(mély)  szövetek,</a:t>
                      </a:r>
                      <a:r>
                        <a:rPr sz="2000" b="1" spc="-3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-1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erek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333399"/>
                      </a:solidFill>
                      <a:prstDash val="solid"/>
                    </a:lnL>
                    <a:lnR w="12700">
                      <a:solidFill>
                        <a:srgbClr val="333399"/>
                      </a:solidFill>
                      <a:prstDash val="solid"/>
                    </a:lnR>
                    <a:lnT w="12700">
                      <a:solidFill>
                        <a:srgbClr val="333399"/>
                      </a:solidFill>
                      <a:prstDash val="solid"/>
                    </a:lnT>
                    <a:lnB w="12700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8140" marR="305435" indent="-4445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000" b="1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testtartás </a:t>
                      </a:r>
                      <a:r>
                        <a:rPr sz="2000" b="1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(pozíció),</a:t>
                      </a:r>
                      <a:r>
                        <a:rPr sz="2000" b="1" spc="-1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mozgás  (kinesthesia) </a:t>
                      </a:r>
                      <a:r>
                        <a:rPr sz="2000" b="1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mély</a:t>
                      </a:r>
                      <a:r>
                        <a:rPr sz="2000" b="1" spc="-1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nyomás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333399"/>
                      </a:solidFill>
                      <a:prstDash val="solid"/>
                    </a:lnL>
                    <a:lnR w="12700">
                      <a:solidFill>
                        <a:srgbClr val="333399"/>
                      </a:solidFill>
                      <a:prstDash val="solid"/>
                    </a:lnR>
                    <a:lnT w="12700">
                      <a:solidFill>
                        <a:srgbClr val="333399"/>
                      </a:solidFill>
                      <a:prstDash val="solid"/>
                    </a:lnT>
                    <a:lnB w="12700">
                      <a:solidFill>
                        <a:srgbClr val="333399"/>
                      </a:solidFill>
                      <a:prstDash val="solid"/>
                    </a:lnB>
                  </a:tcPr>
                </a:tc>
              </a:tr>
              <a:tr h="4079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000" b="1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interoceptor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333399"/>
                      </a:solidFill>
                      <a:prstDash val="solid"/>
                    </a:lnL>
                    <a:lnR w="12700">
                      <a:solidFill>
                        <a:srgbClr val="333399"/>
                      </a:solidFill>
                      <a:prstDash val="solid"/>
                    </a:lnR>
                    <a:lnT w="12700">
                      <a:solidFill>
                        <a:srgbClr val="333399"/>
                      </a:solidFill>
                      <a:prstDash val="solid"/>
                    </a:lnT>
                    <a:lnB w="12700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000" b="1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belső szervek</a:t>
                      </a:r>
                      <a:r>
                        <a:rPr sz="2000" b="1" spc="-3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(viscera)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333399"/>
                      </a:solidFill>
                      <a:prstDash val="solid"/>
                    </a:lnL>
                    <a:lnR w="12700">
                      <a:solidFill>
                        <a:srgbClr val="333399"/>
                      </a:solidFill>
                      <a:prstDash val="solid"/>
                    </a:lnR>
                    <a:lnT w="12700">
                      <a:solidFill>
                        <a:srgbClr val="333399"/>
                      </a:solidFill>
                      <a:prstDash val="solid"/>
                    </a:lnT>
                    <a:lnB w="12700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000" b="1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homeosztázis,</a:t>
                      </a:r>
                      <a:r>
                        <a:rPr sz="2000" b="1" spc="-5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b="1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szervfunkciók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333399"/>
                      </a:solidFill>
                      <a:prstDash val="solid"/>
                    </a:lnL>
                    <a:lnR w="12700">
                      <a:solidFill>
                        <a:srgbClr val="333399"/>
                      </a:solidFill>
                      <a:prstDash val="solid"/>
                    </a:lnR>
                    <a:lnT w="12700">
                      <a:solidFill>
                        <a:srgbClr val="333399"/>
                      </a:solidFill>
                      <a:prstDash val="solid"/>
                    </a:lnT>
                    <a:lnB w="12700">
                      <a:solidFill>
                        <a:srgbClr val="33339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652118" y="1886458"/>
            <a:ext cx="8336915" cy="10045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5026025" algn="l"/>
              </a:tabLst>
            </a:pP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látás, hallás, egyensúlyozás,</a:t>
            </a:r>
            <a:r>
              <a:rPr sz="2000" b="1" spc="-8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szaglás,</a:t>
            </a:r>
            <a:r>
              <a:rPr sz="2000" b="1" spc="-25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ízlelés	tapintás,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hő,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fájdalom,</a:t>
            </a:r>
            <a:r>
              <a:rPr sz="2000" b="1" spc="-10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mozgás</a:t>
            </a:r>
            <a:endParaRPr sz="2000"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500">
              <a:latin typeface="Times New Roman"/>
              <a:cs typeface="Times New Roman"/>
            </a:endParaRPr>
          </a:p>
          <a:p>
            <a:pPr marL="550545" algn="ctr"/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Általános</a:t>
            </a:r>
            <a:r>
              <a:rPr sz="2000" b="1" spc="-4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érzékelés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02740" y="5527650"/>
            <a:ext cx="787844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b="1" i="1" dirty="0">
                <a:solidFill>
                  <a:srgbClr val="333399"/>
                </a:solidFill>
                <a:latin typeface="Times New Roman"/>
                <a:cs typeface="Times New Roman"/>
              </a:rPr>
              <a:t>Exteroceptor: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a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külvilágról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ad</a:t>
            </a:r>
            <a:r>
              <a:rPr sz="2000" b="1" spc="-9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információt</a:t>
            </a:r>
            <a:endParaRPr sz="2000">
              <a:latin typeface="Times New Roman"/>
              <a:cs typeface="Times New Roman"/>
            </a:endParaRPr>
          </a:p>
          <a:p>
            <a:pPr marL="12700"/>
            <a:r>
              <a:rPr sz="2000" b="1" i="1" dirty="0">
                <a:solidFill>
                  <a:srgbClr val="333399"/>
                </a:solidFill>
                <a:latin typeface="Times New Roman"/>
                <a:cs typeface="Times New Roman"/>
              </a:rPr>
              <a:t>Proprioceptor: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a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skeleto-muscularis,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bőr alatti szövetek állapotát</a:t>
            </a:r>
            <a:r>
              <a:rPr sz="2000" b="1" spc="-13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érzékeli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02740" y="6137250"/>
            <a:ext cx="60026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b="1" i="1" dirty="0">
                <a:solidFill>
                  <a:srgbClr val="333399"/>
                </a:solidFill>
                <a:latin typeface="Times New Roman"/>
                <a:cs typeface="Times New Roman"/>
              </a:rPr>
              <a:t>Interoceptor: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a </a:t>
            </a:r>
            <a:r>
              <a:rPr sz="2000" b="1" spc="-5" dirty="0">
                <a:solidFill>
                  <a:srgbClr val="333399"/>
                </a:solidFill>
                <a:latin typeface="Times New Roman"/>
                <a:cs typeface="Times New Roman"/>
              </a:rPr>
              <a:t>belső szervek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állapotáról ad</a:t>
            </a:r>
            <a:r>
              <a:rPr sz="2000" b="1" spc="-13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333399"/>
                </a:solidFill>
                <a:latin typeface="Times New Roman"/>
                <a:cs typeface="Times New Roman"/>
              </a:rPr>
              <a:t>információt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46057" y="6189065"/>
            <a:ext cx="163576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i="1" spc="-5" dirty="0">
                <a:solidFill>
                  <a:srgbClr val="333399"/>
                </a:solidFill>
                <a:latin typeface="Times New Roman"/>
                <a:cs typeface="Times New Roman"/>
              </a:rPr>
              <a:t>Sherrington</a:t>
            </a:r>
            <a:r>
              <a:rPr sz="1600" b="1" i="1" spc="-30" dirty="0">
                <a:solidFill>
                  <a:srgbClr val="333399"/>
                </a:solidFill>
                <a:latin typeface="Times New Roman"/>
                <a:cs typeface="Times New Roman"/>
              </a:rPr>
              <a:t> </a:t>
            </a:r>
            <a:r>
              <a:rPr sz="1600" b="1" i="1" spc="-5" dirty="0">
                <a:solidFill>
                  <a:srgbClr val="333399"/>
                </a:solidFill>
                <a:latin typeface="Times New Roman"/>
                <a:cs typeface="Times New Roman"/>
              </a:rPr>
              <a:t>(1906)</a:t>
            </a:r>
            <a:endParaRPr sz="16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785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3586" y="-281172"/>
            <a:ext cx="7024370" cy="1367041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Sensoros rendszerek </a:t>
            </a:r>
            <a:r>
              <a:rPr dirty="0"/>
              <a:t>és</a:t>
            </a:r>
            <a:r>
              <a:rPr spc="-30" dirty="0"/>
              <a:t> </a:t>
            </a:r>
            <a:r>
              <a:rPr dirty="0"/>
              <a:t>modalitások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509713" y="677862"/>
          <a:ext cx="9109074" cy="60897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2275"/>
                <a:gridCol w="1727200"/>
                <a:gridCol w="1297304"/>
                <a:gridCol w="2019300"/>
                <a:gridCol w="182245"/>
                <a:gridCol w="2190750"/>
              </a:tblGrid>
              <a:tr h="6400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b="1" i="1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Sensoros rsz.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b="1" i="1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modalitás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b="1" i="1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inger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9878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b="1" i="1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receptor</a:t>
                      </a:r>
                      <a:r>
                        <a:rPr sz="1800" b="1" i="1" spc="-2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i="1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típusa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6595" marR="255270" indent="-43307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b="1" i="1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receptor sejttípus,  készülék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látó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látás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fény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54102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fotoreceptor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csap,</a:t>
                      </a:r>
                      <a:r>
                        <a:rPr sz="1800" spc="-1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pálcika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halló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hallás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hang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1242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mechanoreceptor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szőrsejt</a:t>
                      </a:r>
                      <a:r>
                        <a:rPr sz="1800" spc="-1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(cochlea)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</a:tr>
              <a:tr h="639952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vesztibuláris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egyensúlyozás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gyorsulás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1242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mechanoreceptor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szőrsejt</a:t>
                      </a:r>
                      <a:r>
                        <a:rPr sz="1800" spc="-2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(vestibularis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apparátus)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10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somatosensoros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>
                  <a:txBody>
                    <a:bodyPr/>
                    <a:lstStyle/>
                    <a:p>
                      <a:pPr marL="506730" marR="169545" indent="-33083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finom</a:t>
                      </a:r>
                      <a:r>
                        <a:rPr sz="1800" spc="-9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nyomás,  tapintás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>
                  <a:txBody>
                    <a:bodyPr/>
                    <a:lstStyle/>
                    <a:p>
                      <a:pPr marL="356235" marR="231140" indent="-11938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800" spc="1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y</a:t>
                      </a: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1800" spc="-1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ás,  rezgés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124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mechanoreceptor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7955" marR="139065" indent="116839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Merkel, </a:t>
                      </a:r>
                      <a:r>
                        <a:rPr sz="1800" spc="-1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Meissner,  </a:t>
                      </a:r>
                      <a:r>
                        <a:rPr sz="1800" spc="-2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Vater-Pacini,</a:t>
                      </a:r>
                      <a:r>
                        <a:rPr sz="1800" spc="-5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1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Ruffini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</a:tr>
              <a:tr h="6949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somatosensoros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propriocepció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feszülés,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34861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nyúlás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124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mechanoreceptor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ínorsó,</a:t>
                      </a:r>
                      <a:r>
                        <a:rPr sz="1800" spc="-1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izomorsó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800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somatosensoros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9369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hőérzés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9369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hő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9369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8470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termoreceptor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9369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800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szabad</a:t>
                      </a:r>
                      <a:r>
                        <a:rPr sz="1800" spc="-2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idegvégződés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9369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somatosensoros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fájdalom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>
                  <a:txBody>
                    <a:bodyPr/>
                    <a:lstStyle/>
                    <a:p>
                      <a:pPr marL="120014" marR="114935" indent="165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kémiai, hő,  </a:t>
                      </a:r>
                      <a:r>
                        <a:rPr sz="1800" spc="-1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800" spc="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han</a:t>
                      </a:r>
                      <a:r>
                        <a:rPr sz="1800" spc="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kai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27635" marR="121285" indent="135255" algn="just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kemo(noci)ceptor,  termo(noci)ceptor,  </a:t>
                      </a:r>
                      <a:r>
                        <a:rPr sz="1800" spc="-1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800" spc="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hano(noc</a:t>
                      </a:r>
                      <a:r>
                        <a:rPr sz="1800" spc="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)c</a:t>
                      </a:r>
                      <a:r>
                        <a:rPr sz="1800" spc="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ptor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800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szabad</a:t>
                      </a:r>
                      <a:r>
                        <a:rPr sz="1800" spc="-2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idegvégződés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</a:tr>
              <a:tr h="3657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somatosensoros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viszketés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kémiai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981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kemo(noci)receptor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ismeretlen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</a:tr>
              <a:tr h="36573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viscerosensoros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i="1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részleteiben kevéssé ismert (kemo-, </a:t>
                      </a:r>
                      <a:r>
                        <a:rPr sz="1800" i="1" spc="-1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baro-,</a:t>
                      </a:r>
                      <a:r>
                        <a:rPr sz="1800" i="1" spc="2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i="1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mechanoreceptor)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  <a:solidFill>
                      <a:srgbClr val="BADF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657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ízérző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ízérzés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kémiai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kemoreceptor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szőrsejt </a:t>
                      </a: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(izlelő</a:t>
                      </a:r>
                      <a:r>
                        <a:rPr sz="1800" spc="-4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bimbó)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657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szagló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szaglás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kémiai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0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kemoreceptor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7346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800" spc="-5" dirty="0">
                          <a:solidFill>
                            <a:srgbClr val="333399"/>
                          </a:solidFill>
                          <a:latin typeface="Times New Roman"/>
                          <a:cs typeface="Times New Roman"/>
                        </a:rPr>
                        <a:t>szaglósejt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333399"/>
                      </a:solidFill>
                      <a:prstDash val="solid"/>
                    </a:lnL>
                    <a:lnR w="28575">
                      <a:solidFill>
                        <a:srgbClr val="333399"/>
                      </a:solidFill>
                      <a:prstDash val="solid"/>
                    </a:lnR>
                    <a:lnT w="28575">
                      <a:solidFill>
                        <a:srgbClr val="333399"/>
                      </a:solidFill>
                      <a:prstDash val="solid"/>
                    </a:lnT>
                    <a:lnB w="28575">
                      <a:solidFill>
                        <a:srgbClr val="33339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847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01261" y="2734436"/>
            <a:ext cx="4185920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Általános</a:t>
            </a:r>
            <a:r>
              <a:rPr sz="4000" spc="-45" dirty="0"/>
              <a:t> </a:t>
            </a:r>
            <a:r>
              <a:rPr sz="4000" spc="-5" dirty="0"/>
              <a:t>érzékelés</a:t>
            </a:r>
            <a:endParaRPr sz="4000"/>
          </a:p>
        </p:txBody>
      </p:sp>
    </p:spTree>
    <p:extLst>
      <p:ext uri="{BB962C8B-B14F-4D97-AF65-F5344CB8AC3E}">
        <p14:creationId xmlns:p14="http://schemas.microsoft.com/office/powerpoint/2010/main" val="193941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2124</Words>
  <Application>Microsoft Office PowerPoint</Application>
  <PresentationFormat>Szélesvásznú</PresentationFormat>
  <Paragraphs>381</Paragraphs>
  <Slides>56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56</vt:i4>
      </vt:variant>
    </vt:vector>
  </HeadingPairs>
  <TitlesOfParts>
    <vt:vector size="63" baseType="lpstr">
      <vt:lpstr>Arial</vt:lpstr>
      <vt:lpstr>Arial Narrow</vt:lpstr>
      <vt:lpstr>Calibri</vt:lpstr>
      <vt:lpstr>Calibri Light</vt:lpstr>
      <vt:lpstr>Times New Roman</vt:lpstr>
      <vt:lpstr>Wingdings</vt:lpstr>
      <vt:lpstr>Office-téma</vt:lpstr>
      <vt:lpstr>PowerPoint bemutató</vt:lpstr>
      <vt:lpstr>Érzékszervek</vt:lpstr>
      <vt:lpstr>Az idegrendszer feladata:</vt:lpstr>
      <vt:lpstr>Érzékelés - válaszreakciók</vt:lpstr>
      <vt:lpstr>Receptor molekula</vt:lpstr>
      <vt:lpstr>Receptor sejt</vt:lpstr>
      <vt:lpstr>Az érzékelés csoportosítása</vt:lpstr>
      <vt:lpstr>Sensoros rendszerek és modalitások</vt:lpstr>
      <vt:lpstr>Általános érzékelés</vt:lpstr>
      <vt:lpstr>A bőr mint érzékszerv</vt:lpstr>
      <vt:lpstr>Receptor készülékek  idegvégződéses receptorok</vt:lpstr>
      <vt:lpstr>Szabad (csupasz) idegvégződés</vt:lpstr>
      <vt:lpstr>Fájdalomérzet (nociceptio)</vt:lpstr>
      <vt:lpstr>A bőr mechanoreceptorai</vt:lpstr>
      <vt:lpstr>PowerPoint bemutató</vt:lpstr>
      <vt:lpstr>Meissner-féle tapintótest</vt:lpstr>
      <vt:lpstr>PowerPoint bemutató</vt:lpstr>
      <vt:lpstr>Vater-Pacini test</vt:lpstr>
      <vt:lpstr>PowerPoint bemutató</vt:lpstr>
      <vt:lpstr>Somatosensoros rendszer</vt:lpstr>
      <vt:lpstr>PowerPoint bemutató</vt:lpstr>
      <vt:lpstr>Szaglószerv (organum olfactorium)</vt:lpstr>
      <vt:lpstr>Sejttípusok</vt:lpstr>
      <vt:lpstr>PowerPoint bemutató</vt:lpstr>
      <vt:lpstr>Szaglópálya és …</vt:lpstr>
      <vt:lpstr>…kapcsolata a limbikus rendszerrel</vt:lpstr>
      <vt:lpstr>PowerPoint bemutató</vt:lpstr>
      <vt:lpstr>Ízlelés</vt:lpstr>
      <vt:lpstr>Nyelv (Lingua)</vt:lpstr>
      <vt:lpstr>Lingua</vt:lpstr>
      <vt:lpstr>Nyelv (Lingua)</vt:lpstr>
      <vt:lpstr>Papillae filiformes (fonálszerű)</vt:lpstr>
      <vt:lpstr>Papillae fungiformes (gomba alakú)</vt:lpstr>
      <vt:lpstr>Papilla (circum)vallata (körülárkolt)</vt:lpstr>
      <vt:lpstr>Papilla foliata (levél alakú)</vt:lpstr>
      <vt:lpstr>Ízlelőbimbó (gemma gustatoria)</vt:lpstr>
      <vt:lpstr>Egy ízlelőbimbóban 50-150 érzékhámsejt van,  amelyek apikális régiói egy pórust formálnak.</vt:lpstr>
      <vt:lpstr>Ízlelés Az ízlelőszervet az ízlelőbimbók sokasága alkotja. Ezek a nyelvben, a lágy szájpadon, a garat  hátsó falán és a gégebemenet környékén találhatók. Alkotásában támasztósejtek, tartalék- és  érzékhámsejtek vesznek részt. Az érzékhámsejtek területén helyezkednek el a kemoreceptor  molekulák, amelyek a nyálban oldott kémiai anyagokat képesek érzékelni. Érző idegsejtekkel  szinaptizálnak.</vt:lpstr>
      <vt:lpstr>PowerPoint bemutató</vt:lpstr>
      <vt:lpstr>PowerPoint bemutató</vt:lpstr>
      <vt:lpstr>Látás</vt:lpstr>
      <vt:lpstr>Látórendszer</vt:lpstr>
      <vt:lpstr>Csontos szemüreg (orbita)</vt:lpstr>
      <vt:lpstr>Szemgolyó (bulbus oculi)</vt:lpstr>
      <vt:lpstr>A szem burkai</vt:lpstr>
      <vt:lpstr>A szemgolyó burkai</vt:lpstr>
      <vt:lpstr>1. Tunica fibrosa</vt:lpstr>
      <vt:lpstr>PowerPoint bemutató</vt:lpstr>
      <vt:lpstr>PowerPoint bemutató</vt:lpstr>
      <vt:lpstr>2. Tunica vasculosa</vt:lpstr>
      <vt:lpstr>PowerPoint bemutató</vt:lpstr>
      <vt:lpstr>PowerPoint bemutató</vt:lpstr>
      <vt:lpstr>Szivárványhártya (iris)</vt:lpstr>
      <vt:lpstr>A szem színe</vt:lpstr>
      <vt:lpstr>PowerPoint bemutató</vt:lpstr>
      <vt:lpstr>3. Tunica nervosa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Zachar Gergely</dc:creator>
  <cp:lastModifiedBy>Zachar Gergely</cp:lastModifiedBy>
  <cp:revision>1</cp:revision>
  <dcterms:created xsi:type="dcterms:W3CDTF">2020-05-04T08:24:26Z</dcterms:created>
  <dcterms:modified xsi:type="dcterms:W3CDTF">2020-05-04T08:25:28Z</dcterms:modified>
</cp:coreProperties>
</file>