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8" r:id="rId39"/>
    <p:sldId id="299" r:id="rId40"/>
    <p:sldId id="300" r:id="rId41"/>
    <p:sldId id="297" r:id="rId42"/>
  </p:sldIdLst>
  <p:sldSz cx="12192000" cy="6858000"/>
  <p:notesSz cx="6858000" cy="12192000"/>
  <p:defaultTextStyle>
    <a:defPPr>
      <a:defRPr lang="hu-H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Cím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Kép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711"/>
            <a:ext cx="12195050" cy="6856287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ctrTitle"/>
          </p:nvPr>
        </p:nvSpPr>
        <p:spPr bwMode="auto">
          <a:xfrm>
            <a:off x="985838" y="485776"/>
            <a:ext cx="5929312" cy="4143374"/>
          </a:xfrm>
        </p:spPr>
        <p:txBody>
          <a:bodyPr anchor="ctr"/>
          <a:lstStyle>
            <a:lvl1pPr algn="r">
              <a:defRPr sz="60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6" name="Alcím 2"/>
          <p:cNvSpPr>
            <a:spLocks noGrp="1"/>
          </p:cNvSpPr>
          <p:nvPr>
            <p:ph type="subTitle" idx="1"/>
          </p:nvPr>
        </p:nvSpPr>
        <p:spPr bwMode="auto">
          <a:xfrm>
            <a:off x="985838" y="4786312"/>
            <a:ext cx="5929312" cy="1328737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/>
          <p:cNvSpPr/>
          <p:nvPr/>
        </p:nvSpPr>
        <p:spPr bwMode="auto">
          <a:xfrm>
            <a:off x="77584" y="58478"/>
            <a:ext cx="10895214" cy="6799522"/>
          </a:xfrm>
          <a:prstGeom prst="rect">
            <a:avLst/>
          </a:prstGeom>
          <a:blipFill>
            <a:blip r:embed="rId3">
              <a:alphaModFix amt="20000"/>
            </a:blip>
            <a:srcRect b="661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8" name="Kép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95820" y="0"/>
            <a:ext cx="3718559" cy="6858000"/>
          </a:xfrm>
          <a:prstGeom prst="rect">
            <a:avLst/>
          </a:prstGeom>
        </p:spPr>
      </p:pic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Cím és tartal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191750" cy="1325563"/>
          </a:xfrm>
        </p:spPr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191750" cy="435133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419350" cy="365125"/>
          </a:xfrm>
        </p:spPr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zakaszfejléc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14095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140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2 tartalomrés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Tartalom helye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6" name="Tartalom helye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4800600" cy="435133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Összehasonlítá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133012" cy="1325563"/>
          </a:xfrm>
        </p:spPr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6" name="Tartalom helye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4800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8" name="Tartalom helye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4800600" cy="3684588"/>
          </a:xfrm>
        </p:spPr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9" name="Dátum hely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10" name="Élőláb hely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Dia számának hely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Csak cí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Dátum hely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Ü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átum hely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5" name="Élőláb hely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Tartalomrész képaláíráss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57896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6" name="Szöveg hely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Kép képaláíráss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Kép helye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57896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hu-HU"/>
              <a:t>Kép beszúrásához kattintson az ikonra</a:t>
            </a:r>
          </a:p>
        </p:txBody>
      </p:sp>
      <p:sp>
        <p:nvSpPr>
          <p:cNvPr id="6" name="Szöveg hely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hu-HU"/>
              <a:t>Mintaszöveg szerkesztése</a:t>
            </a:r>
            <a:endParaRPr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</p:spTree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134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hu-HU"/>
              <a:t>Mintacím szerkesztése</a:t>
            </a:r>
          </a:p>
        </p:txBody>
      </p:sp>
      <p:sp>
        <p:nvSpPr>
          <p:cNvPr id="5" name="Téglalap 12"/>
          <p:cNvSpPr/>
          <p:nvPr/>
        </p:nvSpPr>
        <p:spPr bwMode="auto">
          <a:xfrm>
            <a:off x="77584" y="58478"/>
            <a:ext cx="10895214" cy="6799522"/>
          </a:xfrm>
          <a:prstGeom prst="rect">
            <a:avLst/>
          </a:prstGeom>
          <a:blipFill>
            <a:blip r:embed="rId11">
              <a:alphaModFix amt="20000"/>
            </a:blip>
            <a:srcRect b="661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13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BAD155-DBC3-4B60-8A04-A2273339DFB8}" type="datetimeFigureOut">
              <a:t>2020. 04. 28.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362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428843-A586-4872-853B-94F6D20815B0}" type="slidenum">
              <a:t>‹#›</a:t>
            </a:fld>
            <a:endParaRPr lang="hu-HU"/>
          </a:p>
        </p:txBody>
      </p:sp>
      <p:pic>
        <p:nvPicPr>
          <p:cNvPr id="10" name="Kép 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1130791" y="3540545"/>
            <a:ext cx="903217" cy="26364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/>
  <p:txStyles>
    <p:titleStyle>
      <a:lvl1pPr algn="l" defTabSz="914400">
        <a:lnSpc>
          <a:spcPct val="90000"/>
        </a:lnSpc>
        <a:spcBef>
          <a:spcPts val="0"/>
        </a:spcBef>
        <a:buNone/>
        <a:defRPr sz="4400" b="1">
          <a:solidFill>
            <a:srgbClr val="5B5A50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>
        <a:lnSpc>
          <a:spcPct val="100000"/>
        </a:lnSpc>
        <a:spcBef>
          <a:spcPts val="1000"/>
        </a:spcBef>
        <a:buFont typeface="Arial"/>
        <a:buChar char="•"/>
        <a:defRPr sz="2800">
          <a:solidFill>
            <a:srgbClr val="5B5A50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100000"/>
        </a:lnSpc>
        <a:spcBef>
          <a:spcPts val="500"/>
        </a:spcBef>
        <a:buFont typeface="Arial"/>
        <a:buChar char="•"/>
        <a:defRPr sz="2400">
          <a:solidFill>
            <a:srgbClr val="5B5A50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100000"/>
        </a:lnSpc>
        <a:spcBef>
          <a:spcPts val="500"/>
        </a:spcBef>
        <a:buFont typeface="Arial"/>
        <a:buChar char="•"/>
        <a:defRPr sz="2000">
          <a:solidFill>
            <a:srgbClr val="5B5A50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100000"/>
        </a:lnSpc>
        <a:spcBef>
          <a:spcPts val="500"/>
        </a:spcBef>
        <a:buFont typeface="Arial"/>
        <a:buChar char="•"/>
        <a:defRPr sz="1800">
          <a:solidFill>
            <a:srgbClr val="5B5A50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100000"/>
        </a:lnSpc>
        <a:spcBef>
          <a:spcPts val="500"/>
        </a:spcBef>
        <a:buFont typeface="Arial"/>
        <a:buChar char="•"/>
        <a:defRPr sz="1800">
          <a:solidFill>
            <a:srgbClr val="5B5A50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 algn="ctr">
              <a:defRPr/>
            </a:pPr>
            <a:r>
              <a:rPr lang="hu-HU" dirty="0"/>
              <a:t>Máj, hasnyálmirigy, hasüreg, hashártya, és a hasfal szerkezete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r>
              <a:rPr lang="hu-HU" dirty="0"/>
              <a:t>Sípos Klaudia</a:t>
            </a:r>
          </a:p>
          <a:p>
            <a:r>
              <a:rPr lang="hu-HU" dirty="0"/>
              <a:t>2020. 03. 23.</a:t>
            </a:r>
            <a:endParaRPr lang="en-US" dirty="0"/>
          </a:p>
          <a:p>
            <a:pPr>
              <a:defRPr/>
            </a:pP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48343" y="246743"/>
            <a:ext cx="4955569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Hashártya (</a:t>
            </a:r>
            <a:r>
              <a:rPr lang="hu-HU" sz="3500" b="1" i="1" dirty="0" err="1">
                <a:latin typeface="+mj-lt"/>
              </a:rPr>
              <a:t>peritoneum</a:t>
            </a:r>
            <a:r>
              <a:rPr lang="hu-HU" sz="3500" b="1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hasüreget kibélelő, savós hártya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két lemeze van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fali </a:t>
            </a:r>
            <a:r>
              <a:rPr lang="hu-HU" sz="2500" i="1" dirty="0">
                <a:latin typeface="+mj-lt"/>
              </a:rPr>
              <a:t>(</a:t>
            </a:r>
            <a:r>
              <a:rPr lang="hu-HU" sz="2500" i="1" dirty="0" err="1">
                <a:latin typeface="+mj-lt"/>
              </a:rPr>
              <a:t>peritoneum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parietale</a:t>
            </a:r>
            <a:r>
              <a:rPr lang="hu-HU" sz="2500" i="1" dirty="0">
                <a:latin typeface="+mj-lt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zsigereket borító </a:t>
            </a:r>
            <a:r>
              <a:rPr lang="hu-HU" sz="2500" i="1" dirty="0">
                <a:latin typeface="+mj-lt"/>
              </a:rPr>
              <a:t>(</a:t>
            </a:r>
            <a:r>
              <a:rPr lang="hu-HU" sz="2500" i="1" dirty="0" err="1">
                <a:latin typeface="+mj-lt"/>
              </a:rPr>
              <a:t>peritoneum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viscerale</a:t>
            </a:r>
            <a:r>
              <a:rPr lang="hu-HU" sz="2500" i="1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két lemez között néhány csepp folyadék van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kettőzetei</a:t>
            </a:r>
            <a:r>
              <a:rPr lang="hu-HU" sz="2500" dirty="0">
                <a:latin typeface="+mj-lt"/>
              </a:rPr>
              <a:t> a szerveket rögzítik (pl. </a:t>
            </a:r>
            <a:r>
              <a:rPr lang="hu-HU" sz="2500" dirty="0" err="1">
                <a:latin typeface="+mj-lt"/>
              </a:rPr>
              <a:t>kiscseplesz</a:t>
            </a:r>
            <a:r>
              <a:rPr lang="hu-HU" sz="2500" dirty="0">
                <a:latin typeface="+mj-lt"/>
              </a:rPr>
              <a:t> – </a:t>
            </a:r>
            <a:r>
              <a:rPr lang="hu-HU" sz="2500" i="1" dirty="0" err="1">
                <a:latin typeface="+mj-lt"/>
              </a:rPr>
              <a:t>omentum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minus</a:t>
            </a:r>
            <a:r>
              <a:rPr lang="hu-HU" sz="2500" dirty="0">
                <a:latin typeface="+mj-lt"/>
              </a:rPr>
              <a:t>), illetve vérellátottságukat, idegellátását és nyirokelvezetését biztosítják (pl. </a:t>
            </a:r>
            <a:r>
              <a:rPr lang="hu-HU" sz="2500" dirty="0" err="1">
                <a:latin typeface="+mj-lt"/>
              </a:rPr>
              <a:t>mesenterium</a:t>
            </a:r>
            <a:r>
              <a:rPr lang="hu-HU" sz="2500" dirty="0">
                <a:latin typeface="+mj-lt"/>
              </a:rPr>
              <a:t>, </a:t>
            </a:r>
            <a:r>
              <a:rPr lang="hu-HU" sz="2500" dirty="0" err="1">
                <a:latin typeface="+mj-lt"/>
              </a:rPr>
              <a:t>mesocolon</a:t>
            </a:r>
            <a:r>
              <a:rPr lang="hu-HU" sz="2500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500" dirty="0">
              <a:latin typeface="+mj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820679"/>
            <a:ext cx="501367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63352" y="188640"/>
            <a:ext cx="106571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Hasvíz (</a:t>
            </a:r>
            <a:r>
              <a:rPr lang="hu-HU" sz="3500" b="1" dirty="0" err="1">
                <a:latin typeface="+mj-lt"/>
              </a:rPr>
              <a:t>ascites</a:t>
            </a:r>
            <a:r>
              <a:rPr lang="hu-HU" sz="3500" b="1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hasüregben, a hashártya lemezei között felszaporodott kóros mennyiségű folyadék. (vér – </a:t>
            </a:r>
            <a:r>
              <a:rPr lang="hu-HU" sz="2500" dirty="0" err="1">
                <a:latin typeface="+mj-lt"/>
              </a:rPr>
              <a:t>haemascosnak</a:t>
            </a:r>
            <a:r>
              <a:rPr lang="hu-HU" sz="2500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okai: </a:t>
            </a:r>
            <a:r>
              <a:rPr lang="hu-HU" sz="2500" dirty="0" err="1">
                <a:latin typeface="+mj-lt"/>
              </a:rPr>
              <a:t>májcirrhosis</a:t>
            </a:r>
            <a:r>
              <a:rPr lang="hu-HU" sz="2500" dirty="0">
                <a:latin typeface="+mj-lt"/>
              </a:rPr>
              <a:t> (az esetek 80%-a), </a:t>
            </a:r>
            <a:r>
              <a:rPr lang="hu-HU" sz="2500" dirty="0" err="1">
                <a:latin typeface="+mj-lt"/>
              </a:rPr>
              <a:t>Malignus</a:t>
            </a:r>
            <a:r>
              <a:rPr lang="hu-HU" sz="2500" dirty="0">
                <a:latin typeface="+mj-lt"/>
              </a:rPr>
              <a:t> betegségek, Infekciós betegségek, </a:t>
            </a:r>
            <a:r>
              <a:rPr lang="hu-HU" sz="2500" dirty="0" err="1">
                <a:latin typeface="+mj-lt"/>
              </a:rPr>
              <a:t>pancreatis</a:t>
            </a:r>
            <a:r>
              <a:rPr lang="hu-HU" sz="2500" dirty="0">
                <a:latin typeface="+mj-lt"/>
              </a:rPr>
              <a:t>, súlyos </a:t>
            </a:r>
            <a:r>
              <a:rPr lang="hu-HU" sz="2500" dirty="0" err="1">
                <a:latin typeface="+mj-lt"/>
              </a:rPr>
              <a:t>hypalbuminaemia</a:t>
            </a:r>
            <a:r>
              <a:rPr lang="hu-HU" sz="2500" dirty="0">
                <a:latin typeface="+mj-lt"/>
              </a:rPr>
              <a:t>, stb.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tapintással, „kopogtatással”, de az UH pontosabb és érzékenyebb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vizet lecsapolni, kiváltó okot kezelni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sérv alakulhat ki a nyomás növekedés miatt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amikor eltávolítják a vizet a hasfalból, nagyon fontos az aszeptikus feltételek betartása → szekunder infekció elkerülése</a:t>
            </a:r>
          </a:p>
        </p:txBody>
      </p:sp>
    </p:spTree>
    <p:extLst>
      <p:ext uri="{BB962C8B-B14F-4D97-AF65-F5344CB8AC3E}">
        <p14:creationId xmlns:p14="http://schemas.microsoft.com/office/powerpoint/2010/main" val="297115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9314" y="261257"/>
            <a:ext cx="8969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Máj (</a:t>
            </a:r>
            <a:r>
              <a:rPr lang="hu-HU" sz="3500" b="1" dirty="0" err="1">
                <a:latin typeface="+mj-lt"/>
              </a:rPr>
              <a:t>hepar</a:t>
            </a:r>
            <a:r>
              <a:rPr lang="hu-HU" sz="3500" b="1" dirty="0">
                <a:latin typeface="+mj-lt"/>
              </a:rPr>
              <a:t>)</a:t>
            </a:r>
          </a:p>
          <a:p>
            <a:endParaRPr lang="en-US" sz="2500" dirty="0"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4" y="0"/>
            <a:ext cx="7881257" cy="63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3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88640"/>
            <a:ext cx="8389257" cy="60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1344" y="260648"/>
            <a:ext cx="106571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Az ember legnagyobb mirigye, tömege felnőttben a testtömeg 2%-a (1,2 – 1,5 kg).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Fontos szerepe van az anyagcsere-folyamatokban, méregtelenítésben, bizonyos vegyületek termelésében illetve tárolásában.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Epét választ ki, melynek </a:t>
            </a:r>
            <a:r>
              <a:rPr lang="hu-HU" sz="2500" dirty="0" err="1"/>
              <a:t>epesavai</a:t>
            </a:r>
            <a:r>
              <a:rPr lang="hu-HU" sz="2500" dirty="0"/>
              <a:t> a zsírok emésztésében játszanak szerepet → tárolás az epehólyagban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jellegzetes színét pedig a vérfesték (hemoglobin) bomlástermékétől, a bilirubintól kapja.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A májjal kapcsolatos orvosi kifejezések gyakran </a:t>
            </a:r>
            <a:r>
              <a:rPr lang="hu-HU" sz="2500" dirty="0" err="1"/>
              <a:t>hepato</a:t>
            </a:r>
            <a:r>
              <a:rPr lang="hu-HU" sz="2500" dirty="0"/>
              <a:t>- vagy </a:t>
            </a:r>
            <a:r>
              <a:rPr lang="hu-HU" sz="2500" dirty="0" err="1"/>
              <a:t>hepatikus</a:t>
            </a:r>
            <a:r>
              <a:rPr lang="hu-HU" sz="2500" dirty="0"/>
              <a:t> kifejezéseket tartalmaznak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4 lebenye van: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jobb (</a:t>
            </a:r>
            <a:r>
              <a:rPr lang="hu-HU" sz="2500" i="1" dirty="0"/>
              <a:t>lobus </a:t>
            </a:r>
            <a:r>
              <a:rPr lang="hu-HU" sz="2500" i="1" dirty="0" err="1"/>
              <a:t>hepatis</a:t>
            </a:r>
            <a:r>
              <a:rPr lang="hu-HU" sz="2500" i="1" dirty="0"/>
              <a:t> </a:t>
            </a:r>
            <a:r>
              <a:rPr lang="hu-HU" sz="2500" i="1" dirty="0" err="1"/>
              <a:t>dexter</a:t>
            </a:r>
            <a:r>
              <a:rPr lang="hu-HU" sz="2500" dirty="0"/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/>
              <a:t>bal (</a:t>
            </a:r>
            <a:r>
              <a:rPr lang="hu-HU" sz="2500" i="1" dirty="0"/>
              <a:t>l. </a:t>
            </a:r>
            <a:r>
              <a:rPr lang="hu-HU" sz="2500" i="1" dirty="0" err="1"/>
              <a:t>hepatis</a:t>
            </a:r>
            <a:r>
              <a:rPr lang="hu-HU" sz="2500" i="1" dirty="0"/>
              <a:t> </a:t>
            </a:r>
            <a:r>
              <a:rPr lang="hu-HU" sz="2500" i="1" dirty="0" err="1"/>
              <a:t>sinister</a:t>
            </a:r>
            <a:r>
              <a:rPr lang="hu-HU" sz="2500" dirty="0"/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 err="1"/>
              <a:t>kaudális</a:t>
            </a:r>
            <a:r>
              <a:rPr lang="hu-HU" sz="2500" dirty="0"/>
              <a:t> </a:t>
            </a:r>
            <a:r>
              <a:rPr lang="hu-HU" sz="2500" i="1" dirty="0"/>
              <a:t>(l. </a:t>
            </a:r>
            <a:r>
              <a:rPr lang="hu-HU" sz="2500" i="1" dirty="0" err="1"/>
              <a:t>caudatus</a:t>
            </a:r>
            <a:r>
              <a:rPr lang="hu-HU" sz="2500" dirty="0"/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i="1" dirty="0"/>
              <a:t>l. </a:t>
            </a:r>
            <a:r>
              <a:rPr lang="hu-HU" sz="2500" i="1" dirty="0" err="1"/>
              <a:t>quadratus</a:t>
            </a:r>
            <a:endParaRPr lang="hu-HU" sz="25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hu-HU" sz="2500" dirty="0"/>
          </a:p>
        </p:txBody>
      </p:sp>
    </p:spTree>
    <p:extLst>
      <p:ext uri="{BB962C8B-B14F-4D97-AF65-F5344CB8AC3E}">
        <p14:creationId xmlns:p14="http://schemas.microsoft.com/office/powerpoint/2010/main" val="293331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8272" t="18765" r="6345" b="29383"/>
          <a:stretch/>
        </p:blipFill>
        <p:spPr>
          <a:xfrm>
            <a:off x="1524000" y="848223"/>
            <a:ext cx="8485632" cy="538363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30614" y="114297"/>
            <a:ext cx="185525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500" b="1" dirty="0">
                <a:solidFill>
                  <a:prstClr val="black"/>
                </a:solidFill>
                <a:latin typeface="Calibri Light" panose="020F0302020204030204"/>
              </a:rPr>
              <a:t>Funkciói: </a:t>
            </a:r>
          </a:p>
        </p:txBody>
      </p:sp>
    </p:spTree>
    <p:extLst>
      <p:ext uri="{BB962C8B-B14F-4D97-AF65-F5344CB8AC3E}">
        <p14:creationId xmlns:p14="http://schemas.microsoft.com/office/powerpoint/2010/main" val="1686118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2571" y="158496"/>
            <a:ext cx="10919973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>
                <a:latin typeface="+mj-lt"/>
              </a:rPr>
              <a:t>szénhidrát anyagcsere:</a:t>
            </a:r>
            <a:r>
              <a:rPr lang="hu-HU" sz="2500" dirty="0">
                <a:latin typeface="+mj-lt"/>
              </a:rPr>
              <a:t> normális glükózszint fenntartása, glikogén lebontás (</a:t>
            </a:r>
            <a:r>
              <a:rPr lang="hu-HU" sz="2500" dirty="0" err="1">
                <a:latin typeface="+mj-lt"/>
              </a:rPr>
              <a:t>glikogenolízis</a:t>
            </a:r>
            <a:r>
              <a:rPr lang="hu-HU" sz="2500" dirty="0">
                <a:latin typeface="+mj-lt"/>
              </a:rPr>
              <a:t>), glükóz szintézise hosszú éhezés során nem szénhidrát alapanyagokból (</a:t>
            </a:r>
            <a:r>
              <a:rPr lang="hu-HU" sz="2500" dirty="0" err="1">
                <a:latin typeface="+mj-lt"/>
              </a:rPr>
              <a:t>glükoneogenezis</a:t>
            </a:r>
            <a:r>
              <a:rPr lang="hu-HU" sz="2500" dirty="0">
                <a:latin typeface="+mj-lt"/>
              </a:rPr>
              <a:t>), glikogén szintézis (</a:t>
            </a:r>
            <a:r>
              <a:rPr lang="hu-HU" sz="2500" dirty="0" err="1">
                <a:latin typeface="+mj-lt"/>
              </a:rPr>
              <a:t>glikogenezis</a:t>
            </a:r>
            <a:r>
              <a:rPr lang="hu-HU" sz="2500" dirty="0">
                <a:latin typeface="+mj-lt"/>
              </a:rPr>
              <a:t>), fruktóz, galaktóz glükózzá alakítása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>
                <a:latin typeface="+mj-lt"/>
              </a:rPr>
              <a:t>fehérje anyagcsere:</a:t>
            </a:r>
            <a:r>
              <a:rPr lang="hu-HU" sz="2500" dirty="0">
                <a:latin typeface="+mj-lt"/>
              </a:rPr>
              <a:t> plazmafehérjék szintézise (</a:t>
            </a:r>
            <a:r>
              <a:rPr lang="hu-HU" sz="2500" dirty="0" err="1">
                <a:latin typeface="+mj-lt"/>
              </a:rPr>
              <a:t>immunoglobulin</a:t>
            </a:r>
            <a:r>
              <a:rPr lang="hu-HU" sz="2500" dirty="0">
                <a:latin typeface="+mj-lt"/>
              </a:rPr>
              <a:t> és komplement nem), véralvadási faktorok szintézise (II, V, VII, IX, X, XI, XII faktorok; C és S protein), </a:t>
            </a:r>
            <a:r>
              <a:rPr lang="hu-HU" sz="2500" dirty="0" err="1">
                <a:latin typeface="+mj-lt"/>
              </a:rPr>
              <a:t>urea</a:t>
            </a:r>
            <a:r>
              <a:rPr lang="hu-HU" sz="2500" dirty="0">
                <a:latin typeface="+mj-lt"/>
              </a:rPr>
              <a:t> szintézis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>
                <a:latin typeface="+mj-lt"/>
              </a:rPr>
              <a:t>aminosav anyagcsere:</a:t>
            </a:r>
            <a:r>
              <a:rPr lang="hu-HU" sz="2500" dirty="0">
                <a:latin typeface="+mj-lt"/>
              </a:rPr>
              <a:t> K vitamin </a:t>
            </a:r>
            <a:r>
              <a:rPr lang="hu-HU" sz="2500" dirty="0" err="1">
                <a:latin typeface="+mj-lt"/>
              </a:rPr>
              <a:t>dependens</a:t>
            </a:r>
            <a:r>
              <a:rPr lang="hu-HU" sz="2500" dirty="0">
                <a:latin typeface="+mj-lt"/>
              </a:rPr>
              <a:t> faktorok szintézise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 err="1">
                <a:latin typeface="+mj-lt"/>
              </a:rPr>
              <a:t>lipid</a:t>
            </a:r>
            <a:r>
              <a:rPr lang="hu-HU" sz="2500" u="sng" dirty="0">
                <a:latin typeface="+mj-lt"/>
              </a:rPr>
              <a:t> anyagcsere</a:t>
            </a:r>
            <a:r>
              <a:rPr lang="hu-HU" sz="2500" dirty="0">
                <a:latin typeface="+mj-lt"/>
              </a:rPr>
              <a:t>: zsírsav szintézis és lebontás, koleszterin szintézis és kiválasztás, </a:t>
            </a:r>
            <a:r>
              <a:rPr lang="hu-HU" sz="2500" dirty="0" err="1">
                <a:latin typeface="+mj-lt"/>
              </a:rPr>
              <a:t>lipoproteinek</a:t>
            </a:r>
            <a:r>
              <a:rPr lang="hu-HU" sz="2500" dirty="0">
                <a:latin typeface="+mj-lt"/>
              </a:rPr>
              <a:t> szintézise, </a:t>
            </a:r>
            <a:r>
              <a:rPr lang="hu-HU" sz="2500" dirty="0" err="1">
                <a:latin typeface="+mj-lt"/>
              </a:rPr>
              <a:t>ketogenezis</a:t>
            </a:r>
            <a:r>
              <a:rPr lang="hu-HU" sz="2500" dirty="0">
                <a:latin typeface="+mj-lt"/>
              </a:rPr>
              <a:t>, epesav szintézis, D-vitamin 25-hidroxilációja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>
                <a:latin typeface="+mj-lt"/>
              </a:rPr>
              <a:t>hormon anyagcsere</a:t>
            </a:r>
            <a:r>
              <a:rPr lang="hu-HU" sz="2500" dirty="0">
                <a:latin typeface="+mj-lt"/>
              </a:rPr>
              <a:t>: szteroid hormonok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polipeptid</a:t>
            </a:r>
            <a:r>
              <a:rPr lang="hu-HU" sz="2500" dirty="0">
                <a:latin typeface="+mj-lt"/>
              </a:rPr>
              <a:t> hormonok (inzulin, </a:t>
            </a:r>
            <a:r>
              <a:rPr lang="hu-HU" sz="2500" dirty="0" err="1">
                <a:latin typeface="+mj-lt"/>
              </a:rPr>
              <a:t>glukagon</a:t>
            </a:r>
            <a:r>
              <a:rPr lang="hu-HU" sz="2500" dirty="0">
                <a:latin typeface="+mj-lt"/>
              </a:rPr>
              <a:t>, ösztrogén lebontás)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>
                <a:latin typeface="+mj-lt"/>
              </a:rPr>
              <a:t>méregtelenítés</a:t>
            </a:r>
            <a:r>
              <a:rPr lang="hu-HU" sz="2500" dirty="0">
                <a:latin typeface="+mj-lt"/>
              </a:rPr>
              <a:t>: gyógyszerek, mérgek, toxikus anyagcseretermékek lebontása, kiválasztása (fehérjéhez kötéssel vagy kémiai átalakítással),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filtráló mechanizmusok: a </a:t>
            </a:r>
            <a:r>
              <a:rPr lang="hu-HU" sz="2500" dirty="0" err="1">
                <a:latin typeface="+mj-lt"/>
              </a:rPr>
              <a:t>Kupffer</a:t>
            </a:r>
            <a:r>
              <a:rPr lang="hu-HU" sz="2500" dirty="0">
                <a:latin typeface="+mj-lt"/>
              </a:rPr>
              <a:t> sejtek a </a:t>
            </a:r>
            <a:r>
              <a:rPr lang="hu-HU" sz="2500" dirty="0" err="1">
                <a:latin typeface="+mj-lt"/>
              </a:rPr>
              <a:t>mononukleáris</a:t>
            </a:r>
            <a:r>
              <a:rPr lang="hu-HU" sz="2500" dirty="0">
                <a:latin typeface="+mj-lt"/>
              </a:rPr>
              <a:t> fagocitarendszer tagjai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u="sng" dirty="0">
                <a:latin typeface="+mj-lt"/>
              </a:rPr>
              <a:t>tárolás:</a:t>
            </a:r>
            <a:r>
              <a:rPr lang="hu-HU" sz="2500" dirty="0">
                <a:latin typeface="+mj-lt"/>
              </a:rPr>
              <a:t> glikogén,  A, D, B12 vitamin, vas (ferritin vagy </a:t>
            </a:r>
            <a:r>
              <a:rPr lang="hu-HU" sz="2500" dirty="0" err="1">
                <a:latin typeface="+mj-lt"/>
              </a:rPr>
              <a:t>hemosziderin</a:t>
            </a:r>
            <a:r>
              <a:rPr lang="hu-HU" sz="2500" dirty="0">
                <a:latin typeface="+mj-lt"/>
              </a:rPr>
              <a:t> formájában)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bilirubin metabolizmus és kiválasztás</a:t>
            </a:r>
          </a:p>
        </p:txBody>
      </p:sp>
    </p:spTree>
    <p:extLst>
      <p:ext uri="{BB962C8B-B14F-4D97-AF65-F5344CB8AC3E}">
        <p14:creationId xmlns:p14="http://schemas.microsoft.com/office/powerpoint/2010/main" val="170461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9521952" cy="63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92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0688" y="182880"/>
            <a:ext cx="527724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 err="1">
                <a:latin typeface="+mj-lt"/>
              </a:rPr>
              <a:t>Portális</a:t>
            </a:r>
            <a:r>
              <a:rPr lang="hu-HU" sz="3500" b="1" dirty="0">
                <a:latin typeface="+mj-lt"/>
              </a:rPr>
              <a:t> keringés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Bemenő: </a:t>
            </a:r>
            <a:r>
              <a:rPr lang="hu-HU" sz="2500" i="1" dirty="0" err="1">
                <a:latin typeface="+mj-lt"/>
              </a:rPr>
              <a:t>vena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portae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dirty="0">
                <a:latin typeface="+mj-lt"/>
              </a:rPr>
              <a:t>(75%, oxigénben szegény, tápanyagokban és </a:t>
            </a:r>
            <a:r>
              <a:rPr lang="hu-HU" sz="2500" dirty="0" err="1">
                <a:latin typeface="+mj-lt"/>
              </a:rPr>
              <a:t>pancreas</a:t>
            </a:r>
            <a:r>
              <a:rPr lang="hu-HU" sz="2500" dirty="0">
                <a:latin typeface="+mj-lt"/>
              </a:rPr>
              <a:t> hormonokban (bélből) és, hemoglobin </a:t>
            </a:r>
            <a:r>
              <a:rPr lang="hu-HU" sz="2500" dirty="0" err="1">
                <a:latin typeface="+mj-lt"/>
              </a:rPr>
              <a:t>metabolitokban</a:t>
            </a:r>
            <a:r>
              <a:rPr lang="hu-HU" sz="2500" dirty="0">
                <a:latin typeface="+mj-lt"/>
              </a:rPr>
              <a:t> (</a:t>
            </a:r>
            <a:r>
              <a:rPr lang="hu-HU" sz="2500" dirty="0" err="1">
                <a:latin typeface="+mj-lt"/>
              </a:rPr>
              <a:t>bilirubin</a:t>
            </a:r>
            <a:r>
              <a:rPr lang="hu-HU" sz="2500" dirty="0">
                <a:latin typeface="+mj-lt"/>
              </a:rPr>
              <a:t>, </a:t>
            </a:r>
            <a:r>
              <a:rPr lang="hu-HU" sz="2500" dirty="0" err="1">
                <a:latin typeface="+mj-lt"/>
              </a:rPr>
              <a:t>hem</a:t>
            </a:r>
            <a:r>
              <a:rPr lang="hu-HU" sz="2500" dirty="0">
                <a:latin typeface="+mj-lt"/>
              </a:rPr>
              <a:t>) is gazdag (lép felől))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arteria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hepatica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dirty="0">
                <a:latin typeface="+mj-lt"/>
              </a:rPr>
              <a:t>(25%, </a:t>
            </a:r>
            <a:r>
              <a:rPr lang="hu-HU" sz="2500" dirty="0" err="1">
                <a:latin typeface="+mj-lt"/>
              </a:rPr>
              <a:t>oxigéndús</a:t>
            </a:r>
            <a:r>
              <a:rPr lang="hu-HU" sz="2500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i="1" dirty="0">
                <a:latin typeface="+mj-lt"/>
              </a:rPr>
              <a:t>V. </a:t>
            </a:r>
            <a:r>
              <a:rPr lang="hu-HU" sz="2500" i="1" dirty="0" err="1">
                <a:latin typeface="+mj-lt"/>
              </a:rPr>
              <a:t>portae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dirty="0">
                <a:latin typeface="+mj-lt"/>
              </a:rPr>
              <a:t>gyűjtőterülete: gyomor, vékony-, és vastagbél (kivéve az alsó kétharmadát), lép és hasnyálmirigy → gyógyszerek és mérgek elsőnek a májba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Elvezetés: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venae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hepaticae</a:t>
            </a:r>
            <a:r>
              <a:rPr lang="hu-HU" sz="2500" i="1" dirty="0">
                <a:latin typeface="+mj-lt"/>
              </a:rPr>
              <a:t> →  </a:t>
            </a:r>
            <a:r>
              <a:rPr lang="hu-HU" sz="2500" i="1" dirty="0" err="1">
                <a:latin typeface="+mj-lt"/>
              </a:rPr>
              <a:t>vena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cava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inferior</a:t>
            </a:r>
            <a:endParaRPr lang="hu-HU" sz="2500" i="1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i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7968" y="692695"/>
            <a:ext cx="5119398" cy="548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84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332656"/>
            <a:ext cx="7784970" cy="59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>
            <a:spLocks noGrp="1"/>
          </p:cNvSpPr>
          <p:nvPr>
            <p:ph idx="1"/>
          </p:nvPr>
        </p:nvSpPr>
        <p:spPr bwMode="auto">
          <a:xfrm>
            <a:off x="351070" y="260648"/>
            <a:ext cx="10406558" cy="1800200"/>
          </a:xfrm>
        </p:spPr>
        <p:txBody>
          <a:bodyPr/>
          <a:lstStyle/>
          <a:p>
            <a:pPr marL="0" indent="0" algn="just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Has (</a:t>
            </a:r>
            <a:r>
              <a:rPr lang="hu-HU" sz="3600" b="1" dirty="0" err="1">
                <a:solidFill>
                  <a:schemeClr val="tx1"/>
                </a:solidFill>
                <a:latin typeface="+mj-lt"/>
              </a:rPr>
              <a:t>abdomen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+mj-lt"/>
              </a:rPr>
              <a:t>A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z ember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törzsének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középső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a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bordaívtől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arcus </a:t>
            </a:r>
            <a:r>
              <a:rPr lang="en-US" i="1" dirty="0" err="1">
                <a:solidFill>
                  <a:schemeClr val="tx1"/>
                </a:solidFill>
                <a:latin typeface="+mj-lt"/>
              </a:rPr>
              <a:t>costale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 a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medencecsont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i="1" dirty="0" err="1">
                <a:solidFill>
                  <a:schemeClr val="tx1"/>
                </a:solidFill>
                <a:latin typeface="+mj-lt"/>
              </a:rPr>
              <a:t>os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coxae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felső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széle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közötti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része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>
              <a:defRPr/>
            </a:pPr>
            <a:endParaRPr lang="hu-HU" dirty="0"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204864"/>
            <a:ext cx="5685450" cy="42640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412866"/>
            <a:ext cx="4826889" cy="419568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6304" y="97536"/>
            <a:ext cx="754684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A máj szövettana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Lobulus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hepatis</a:t>
            </a:r>
            <a:r>
              <a:rPr lang="hu-HU" sz="2500" dirty="0">
                <a:latin typeface="+mj-lt"/>
              </a:rPr>
              <a:t> - Hatszögletű szövettani és funkcionális egység, </a:t>
            </a:r>
            <a:r>
              <a:rPr lang="hu-HU" sz="2500" dirty="0" err="1">
                <a:latin typeface="+mj-lt"/>
              </a:rPr>
              <a:t>hepatocitákból</a:t>
            </a:r>
            <a:r>
              <a:rPr lang="hu-HU" sz="2500" dirty="0">
                <a:latin typeface="+mj-lt"/>
              </a:rPr>
              <a:t> áll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Középen: </a:t>
            </a:r>
            <a:r>
              <a:rPr lang="hu-HU" sz="2500" i="1" dirty="0" err="1">
                <a:latin typeface="+mj-lt"/>
              </a:rPr>
              <a:t>vena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centralis</a:t>
            </a: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Portális</a:t>
            </a:r>
            <a:r>
              <a:rPr lang="hu-HU" sz="2500" dirty="0">
                <a:latin typeface="+mj-lt"/>
              </a:rPr>
              <a:t> triász: artéria (piros), </a:t>
            </a:r>
            <a:r>
              <a:rPr lang="hu-HU" sz="2500" i="1" dirty="0" err="1">
                <a:latin typeface="+mj-lt"/>
              </a:rPr>
              <a:t>vena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portae</a:t>
            </a:r>
            <a:r>
              <a:rPr lang="hu-HU" sz="2500" i="1" dirty="0">
                <a:latin typeface="+mj-lt"/>
              </a:rPr>
              <a:t> (kék)</a:t>
            </a:r>
            <a:r>
              <a:rPr lang="hu-HU" sz="2500" dirty="0">
                <a:latin typeface="+mj-lt"/>
              </a:rPr>
              <a:t>, epevezeték (zöld)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Szinuszoidok</a:t>
            </a:r>
            <a:r>
              <a:rPr lang="hu-HU" sz="2500" dirty="0">
                <a:latin typeface="+mj-lt"/>
              </a:rPr>
              <a:t> (lila): májgerendák között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Sejttípusok: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Parenchimális</a:t>
            </a:r>
            <a:r>
              <a:rPr lang="hu-HU" sz="2500" dirty="0">
                <a:latin typeface="+mj-lt"/>
              </a:rPr>
              <a:t> (pl. </a:t>
            </a:r>
            <a:r>
              <a:rPr lang="hu-HU" sz="2500" dirty="0" err="1">
                <a:latin typeface="+mj-lt"/>
              </a:rPr>
              <a:t>hepatocita</a:t>
            </a:r>
            <a:r>
              <a:rPr lang="hu-HU" sz="2500" dirty="0">
                <a:latin typeface="+mj-lt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Nem-parenchimális</a:t>
            </a:r>
            <a:r>
              <a:rPr lang="hu-HU" sz="2500" dirty="0">
                <a:latin typeface="+mj-lt"/>
              </a:rPr>
              <a:t> (pl. </a:t>
            </a:r>
            <a:r>
              <a:rPr lang="hu-HU" sz="2500" dirty="0" err="1">
                <a:latin typeface="+mj-lt"/>
              </a:rPr>
              <a:t>Kupffer-sejtek</a:t>
            </a:r>
            <a:r>
              <a:rPr lang="hu-HU" sz="2500" dirty="0">
                <a:latin typeface="+mj-lt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874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10131552" cy="456711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3840" y="109728"/>
            <a:ext cx="7181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Sejtek, vezetékek és vérerek</a:t>
            </a:r>
          </a:p>
        </p:txBody>
      </p:sp>
    </p:spTree>
    <p:extLst>
      <p:ext uri="{BB962C8B-B14F-4D97-AF65-F5344CB8AC3E}">
        <p14:creationId xmlns:p14="http://schemas.microsoft.com/office/powerpoint/2010/main" val="2283925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0416" y="143179"/>
            <a:ext cx="1158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500" b="1" dirty="0" err="1">
                <a:latin typeface="+mj-lt"/>
              </a:rPr>
              <a:t>Hepatocita</a:t>
            </a:r>
            <a:endParaRPr lang="hu-HU" sz="35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Nagy kerek sejtmag, </a:t>
            </a:r>
            <a:r>
              <a:rPr lang="hu-HU" sz="2500" dirty="0" err="1">
                <a:latin typeface="+mj-lt"/>
              </a:rPr>
              <a:t>heterokromatikus</a:t>
            </a:r>
            <a:r>
              <a:rPr lang="hu-HU" sz="2500" dirty="0">
                <a:latin typeface="+mj-lt"/>
              </a:rPr>
              <a:t> („erősen festődő”),  több sejtmag is lehetséges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7966" y="1916832"/>
            <a:ext cx="4735448" cy="442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280416" y="1158842"/>
            <a:ext cx="5455543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hu-HU" sz="2500" dirty="0">
                <a:latin typeface="+mj-lt"/>
              </a:rPr>
              <a:t>glikogén </a:t>
            </a:r>
            <a:r>
              <a:rPr lang="hu-HU" sz="2500" dirty="0" err="1">
                <a:latin typeface="+mj-lt"/>
              </a:rPr>
              <a:t>granulumok</a:t>
            </a:r>
            <a:r>
              <a:rPr lang="hu-HU" sz="2500" dirty="0">
                <a:latin typeface="+mj-lt"/>
              </a:rPr>
              <a:t>, </a:t>
            </a:r>
            <a:r>
              <a:rPr lang="hu-HU" sz="2500" dirty="0" err="1">
                <a:latin typeface="+mj-lt"/>
              </a:rPr>
              <a:t>lipid</a:t>
            </a:r>
            <a:r>
              <a:rPr lang="hu-HU" sz="2500" dirty="0">
                <a:latin typeface="+mj-lt"/>
              </a:rPr>
              <a:t> cseppek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hu-HU" sz="2500" dirty="0">
                <a:latin typeface="+mj-lt"/>
              </a:rPr>
              <a:t>sok </a:t>
            </a:r>
            <a:r>
              <a:rPr lang="hu-HU" sz="2500" dirty="0" err="1">
                <a:latin typeface="+mj-lt"/>
              </a:rPr>
              <a:t>peroxiszóma</a:t>
            </a:r>
            <a:r>
              <a:rPr lang="hu-HU" sz="2500" dirty="0">
                <a:latin typeface="+mj-lt"/>
              </a:rPr>
              <a:t> - alkohol és </a:t>
            </a:r>
            <a:r>
              <a:rPr lang="hu-HU" sz="2500" dirty="0" err="1">
                <a:latin typeface="+mj-lt"/>
              </a:rPr>
              <a:t>hi</a:t>
            </a:r>
            <a:r>
              <a:rPr lang="en-US" sz="2500" dirty="0" err="1">
                <a:latin typeface="+mj-lt"/>
              </a:rPr>
              <a:t>drog</a:t>
            </a:r>
            <a:r>
              <a:rPr lang="hu-HU" sz="2500" dirty="0">
                <a:latin typeface="+mj-lt"/>
              </a:rPr>
              <a:t>é</a:t>
            </a:r>
            <a:r>
              <a:rPr lang="en-US" sz="2500" dirty="0">
                <a:latin typeface="+mj-lt"/>
              </a:rPr>
              <a:t>n </a:t>
            </a:r>
            <a:r>
              <a:rPr lang="en-US" sz="2500" dirty="0" err="1">
                <a:latin typeface="+mj-lt"/>
              </a:rPr>
              <a:t>peroxid</a:t>
            </a:r>
            <a:r>
              <a:rPr lang="hu-HU" sz="2500" dirty="0">
                <a:latin typeface="+mj-lt"/>
              </a:rPr>
              <a:t> lebontása</a:t>
            </a:r>
            <a:r>
              <a:rPr lang="en-US" sz="2500" dirty="0">
                <a:latin typeface="+mj-lt"/>
              </a:rPr>
              <a:t> </a:t>
            </a:r>
            <a:r>
              <a:rPr lang="hu-HU" sz="2500" dirty="0">
                <a:latin typeface="+mj-lt"/>
              </a:rPr>
              <a:t> 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hu-HU" sz="2500" dirty="0">
                <a:latin typeface="+mj-lt"/>
              </a:rPr>
              <a:t>Golgi - szekréciós aktivitás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hu-HU" sz="2500" dirty="0">
                <a:latin typeface="+mj-lt"/>
              </a:rPr>
              <a:t>számos mitokondrium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hu-HU" sz="2500" dirty="0">
                <a:latin typeface="+mj-lt"/>
              </a:rPr>
              <a:t>Polarizáció:</a:t>
            </a:r>
          </a:p>
          <a:p>
            <a:pPr marL="800100" lvl="1" indent="-342900" algn="just">
              <a:buSzPct val="5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 szinuszok felé </a:t>
            </a:r>
            <a:r>
              <a:rPr lang="hu-HU" sz="2500" dirty="0" err="1">
                <a:latin typeface="+mj-lt"/>
              </a:rPr>
              <a:t>mikrovillusok</a:t>
            </a:r>
            <a:endParaRPr lang="hu-HU" sz="2500" dirty="0">
              <a:latin typeface="+mj-lt"/>
            </a:endParaRPr>
          </a:p>
          <a:p>
            <a:pPr marL="800100" lvl="1" indent="-342900" algn="just">
              <a:buSzPct val="5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 szomszédos sejtek közt </a:t>
            </a:r>
            <a:r>
              <a:rPr lang="hu-HU" sz="2500" dirty="0" err="1">
                <a:latin typeface="+mj-lt"/>
              </a:rPr>
              <a:t>epekapillárisok</a:t>
            </a:r>
            <a:r>
              <a:rPr lang="hu-HU" sz="2500" dirty="0">
                <a:latin typeface="+mj-lt"/>
              </a:rPr>
              <a:t>: </a:t>
            </a:r>
          </a:p>
          <a:p>
            <a:pPr lvl="2" algn="just"/>
            <a:r>
              <a:rPr lang="hu-HU" sz="2500" dirty="0">
                <a:latin typeface="+mj-lt"/>
              </a:rPr>
              <a:t>- a plazmamembránok alakítják ki </a:t>
            </a:r>
          </a:p>
          <a:p>
            <a:pPr lvl="2" algn="just"/>
            <a:r>
              <a:rPr lang="hu-HU" sz="2500" dirty="0">
                <a:latin typeface="+mj-lt"/>
              </a:rPr>
              <a:t>- </a:t>
            </a:r>
            <a:r>
              <a:rPr lang="hu-HU" sz="2500" i="1" dirty="0" err="1">
                <a:latin typeface="+mj-lt"/>
              </a:rPr>
              <a:t>zonula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occludens</a:t>
            </a:r>
            <a:r>
              <a:rPr lang="hu-HU" sz="2500" dirty="0">
                <a:latin typeface="+mj-lt"/>
              </a:rPr>
              <a:t> zárja le két oldalról</a:t>
            </a:r>
          </a:p>
          <a:p>
            <a:pPr marL="171450" indent="-171450" algn="just">
              <a:buFont typeface="Arial" charset="0"/>
              <a:buChar char="•"/>
            </a:pPr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7845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1958" y="0"/>
            <a:ext cx="976046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 err="1">
                <a:latin typeface="+mj-lt"/>
              </a:rPr>
              <a:t>Kupffer-sejtek</a:t>
            </a:r>
            <a:endParaRPr lang="hu-HU" sz="3500" b="1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nyúlványos, változó alakú, vándorló, kisebb sejtek a szinuszokban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az immunrendszer tagjai  - diffúz </a:t>
            </a:r>
            <a:r>
              <a:rPr lang="hu-HU" sz="2500" i="1" dirty="0" err="1">
                <a:latin typeface="+mj-lt"/>
              </a:rPr>
              <a:t>mononuclearis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phagocytarendszer</a:t>
            </a:r>
            <a:r>
              <a:rPr lang="hu-HU" sz="2500" dirty="0">
                <a:latin typeface="+mj-lt"/>
              </a:rPr>
              <a:t>  (MPS)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felveszik és lebontják az idegen és káros anyagokat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proliferálnak</a:t>
            </a:r>
            <a:r>
              <a:rPr lang="hu-HU" sz="2500" dirty="0">
                <a:latin typeface="+mj-lt"/>
              </a:rPr>
              <a:t> és megnövekednek sérülés, baktérium toxinok stb. hatására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bekebelezik az elöregedett vörösvértesteket, lebontják a hemoglobint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033789" y="3402646"/>
            <a:ext cx="4700588" cy="3095625"/>
            <a:chOff x="228600" y="1512332"/>
            <a:chExt cx="4700454" cy="309624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b="6267"/>
            <a:stretch>
              <a:fillRect/>
            </a:stretch>
          </p:blipFill>
          <p:spPr bwMode="auto">
            <a:xfrm>
              <a:off x="304800" y="1792224"/>
              <a:ext cx="4495800" cy="2816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228600" y="1512332"/>
              <a:ext cx="47004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>
                  <a:latin typeface="Calibri" pitchFamily="34" charset="0"/>
                </a:rPr>
                <a:t>A Kupffer sejtek phagocytálják az iv. beadott tus részecskéket. </a:t>
              </a:r>
              <a:endParaRPr lang="en-US" sz="1400">
                <a:latin typeface="Calibri" pitchFamily="34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" r="24579"/>
          <a:stretch>
            <a:fillRect/>
          </a:stretch>
        </p:blipFill>
        <p:spPr bwMode="auto">
          <a:xfrm>
            <a:off x="6616207" y="3708708"/>
            <a:ext cx="36576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997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4112" y="146304"/>
            <a:ext cx="11009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500" u="sng" dirty="0" err="1">
                <a:latin typeface="+mj-lt"/>
              </a:rPr>
              <a:t>Szinuszoidok</a:t>
            </a:r>
            <a:r>
              <a:rPr lang="hu-HU" sz="2500" u="sng" dirty="0">
                <a:latin typeface="+mj-lt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kitágult </a:t>
            </a:r>
            <a:r>
              <a:rPr lang="hu-HU" sz="2500" dirty="0" err="1">
                <a:latin typeface="+mj-lt"/>
              </a:rPr>
              <a:t>kapillarisok-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fenesztrált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endothel</a:t>
            </a:r>
            <a:r>
              <a:rPr lang="hu-HU" sz="2500" dirty="0">
                <a:latin typeface="+mj-lt"/>
              </a:rPr>
              <a:t> borítja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</a:t>
            </a:r>
            <a:r>
              <a:rPr lang="hu-HU" sz="2500" dirty="0" err="1">
                <a:latin typeface="+mj-lt"/>
              </a:rPr>
              <a:t>perilobularis</a:t>
            </a:r>
            <a:r>
              <a:rPr lang="hu-HU" sz="2500" dirty="0">
                <a:latin typeface="+mj-lt"/>
              </a:rPr>
              <a:t> erekből vezetik a  vért   a </a:t>
            </a:r>
            <a:r>
              <a:rPr lang="hu-HU" sz="2500" i="1" dirty="0">
                <a:latin typeface="+mj-lt"/>
              </a:rPr>
              <a:t>v. </a:t>
            </a:r>
            <a:r>
              <a:rPr lang="hu-HU" sz="2500" i="1" dirty="0" err="1">
                <a:latin typeface="+mj-lt"/>
              </a:rPr>
              <a:t>centralis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dirty="0">
                <a:latin typeface="+mj-lt"/>
              </a:rPr>
              <a:t>felé , kevert vért tartalmaznak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elválasztják a </a:t>
            </a:r>
            <a:r>
              <a:rPr lang="hu-HU" sz="2500" dirty="0" err="1">
                <a:latin typeface="+mj-lt"/>
              </a:rPr>
              <a:t>májsejtlemezeket</a:t>
            </a:r>
            <a:r>
              <a:rPr lang="hu-HU" sz="2500" dirty="0">
                <a:latin typeface="+mj-lt"/>
              </a:rPr>
              <a:t>, </a:t>
            </a:r>
            <a:r>
              <a:rPr lang="hu-HU" sz="2500" dirty="0" err="1">
                <a:latin typeface="+mj-lt"/>
              </a:rPr>
              <a:t>radier</a:t>
            </a:r>
            <a:r>
              <a:rPr lang="hu-HU" sz="2500" dirty="0">
                <a:latin typeface="+mj-lt"/>
              </a:rPr>
              <a:t> helyzetűek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anasztomizálnak</a:t>
            </a:r>
            <a:r>
              <a:rPr lang="hu-HU" sz="2500" dirty="0">
                <a:latin typeface="+mj-lt"/>
              </a:rPr>
              <a:t>, így a </a:t>
            </a:r>
            <a:r>
              <a:rPr lang="hu-HU" sz="2500" dirty="0" err="1">
                <a:latin typeface="+mj-lt"/>
              </a:rPr>
              <a:t>hepatocitáknak</a:t>
            </a:r>
            <a:r>
              <a:rPr lang="hu-HU" sz="2500" dirty="0">
                <a:latin typeface="+mj-lt"/>
              </a:rPr>
              <a:t> minimum egy felszíne  érintkezik a vérrel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  <a:p>
            <a:r>
              <a:rPr lang="hu-HU" sz="2500" u="sng" dirty="0">
                <a:latin typeface="+mj-lt"/>
              </a:rPr>
              <a:t>Májsejt lemezek: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</a:t>
            </a:r>
            <a:r>
              <a:rPr lang="hu-HU" sz="2500" dirty="0" err="1">
                <a:latin typeface="+mj-lt"/>
              </a:rPr>
              <a:t>hepatociták</a:t>
            </a:r>
            <a:r>
              <a:rPr lang="hu-HU" sz="2500" dirty="0">
                <a:latin typeface="+mj-lt"/>
              </a:rPr>
              <a:t> egy sejt vastagságú lyukacsos rétege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lemezeken belül radiális irányú sejtgerendák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sejtgerendák elágazóak a lemezeket sejthidak kötik össze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kötőszövet felé </a:t>
            </a:r>
            <a:r>
              <a:rPr lang="hu-HU" sz="2500" dirty="0" err="1">
                <a:latin typeface="+mj-lt"/>
              </a:rPr>
              <a:t>zárólemez</a:t>
            </a:r>
            <a:r>
              <a:rPr lang="hu-HU" sz="2500" dirty="0">
                <a:latin typeface="+mj-lt"/>
              </a:rPr>
              <a:t> határolja</a:t>
            </a:r>
          </a:p>
          <a:p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317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7264" y="170688"/>
            <a:ext cx="104607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A máj betegségei: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akut </a:t>
            </a:r>
            <a:r>
              <a:rPr lang="hu-HU" sz="2500" dirty="0" err="1">
                <a:latin typeface="+mj-lt"/>
              </a:rPr>
              <a:t>vírushepatitis</a:t>
            </a:r>
            <a:r>
              <a:rPr lang="hu-HU" sz="2500" dirty="0">
                <a:latin typeface="+mj-lt"/>
              </a:rPr>
              <a:t> vagy krónikus hepatitis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   alkoholos májártalom, májzsugor (</a:t>
            </a:r>
            <a:r>
              <a:rPr lang="hu-HU" sz="2500" dirty="0" err="1">
                <a:latin typeface="+mj-lt"/>
              </a:rPr>
              <a:t>cirrhosis</a:t>
            </a:r>
            <a:r>
              <a:rPr lang="hu-HU" sz="2500" dirty="0">
                <a:latin typeface="+mj-lt"/>
              </a:rPr>
              <a:t>), májnagyobbodás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   gyógyszer vagy toxikus vegyületek okozta májártalom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   </a:t>
            </a:r>
            <a:r>
              <a:rPr lang="hu-HU" sz="2500" dirty="0" err="1">
                <a:latin typeface="+mj-lt"/>
              </a:rPr>
              <a:t>májtumor</a:t>
            </a: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   szelén hiány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   metabolikus betegségek: </a:t>
            </a:r>
            <a:r>
              <a:rPr lang="hu-HU" sz="2500" dirty="0" err="1">
                <a:latin typeface="+mj-lt"/>
              </a:rPr>
              <a:t>hemokromatózis</a:t>
            </a:r>
            <a:r>
              <a:rPr lang="hu-HU" sz="2500" dirty="0">
                <a:latin typeface="+mj-lt"/>
              </a:rPr>
              <a:t>, Wilson-kór, alfa1-antitripszin hiány, </a:t>
            </a:r>
            <a:r>
              <a:rPr lang="hu-HU" sz="2500" dirty="0" err="1">
                <a:latin typeface="+mj-lt"/>
              </a:rPr>
              <a:t>Reye-szindróma</a:t>
            </a: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szisztémás betegségek: szív-, vese-, és </a:t>
            </a:r>
            <a:r>
              <a:rPr lang="hu-HU" sz="2500" dirty="0" err="1">
                <a:latin typeface="+mj-lt"/>
              </a:rPr>
              <a:t>gasztrointesztinális</a:t>
            </a:r>
            <a:r>
              <a:rPr lang="hu-HU" sz="2500" dirty="0">
                <a:latin typeface="+mj-lt"/>
              </a:rPr>
              <a:t> betegség, Gilbert-szindróma </a:t>
            </a:r>
          </a:p>
        </p:txBody>
      </p:sp>
    </p:spTree>
    <p:extLst>
      <p:ext uri="{BB962C8B-B14F-4D97-AF65-F5344CB8AC3E}">
        <p14:creationId xmlns:p14="http://schemas.microsoft.com/office/powerpoint/2010/main" val="342144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2608" y="195072"/>
            <a:ext cx="62354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Érdekességek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máj az egyetlen humán szerv ami képes a regenerálódásra → kompenzáló növekedés, csak a funkció helyreállítása (nem valódi regeneráció, mint </a:t>
            </a:r>
            <a:r>
              <a:rPr lang="hu-HU" sz="2500" dirty="0" err="1">
                <a:latin typeface="+mj-lt"/>
              </a:rPr>
              <a:t>pl</a:t>
            </a:r>
            <a:r>
              <a:rPr lang="hu-HU" sz="2500" dirty="0">
                <a:latin typeface="+mj-lt"/>
              </a:rPr>
              <a:t> a zebrahalnál)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Egyes északi sarkon élő állatok mája (pl. jegesmedve) mérgező mennyiségű A-vitamint tartalmaz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i="1" dirty="0" err="1">
                <a:latin typeface="+mj-lt"/>
              </a:rPr>
              <a:t>Umm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nyolokh</a:t>
            </a:r>
            <a:r>
              <a:rPr lang="hu-HU" sz="2500" dirty="0">
                <a:latin typeface="+mj-lt"/>
              </a:rPr>
              <a:t>: zsiráf májból, csontvelőből készült ital, valószínűleg hallucinogén</a:t>
            </a:r>
            <a:endParaRPr lang="hu-HU" sz="2500" i="1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548680"/>
            <a:ext cx="4116585" cy="5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76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1920" y="103444"/>
            <a:ext cx="460592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Epehólyag (</a:t>
            </a:r>
            <a:r>
              <a:rPr lang="hu-HU" sz="3500" b="1" i="1" dirty="0" err="1">
                <a:latin typeface="+mj-lt"/>
              </a:rPr>
              <a:t>vesica</a:t>
            </a:r>
            <a:r>
              <a:rPr lang="hu-HU" sz="3500" b="1" i="1" dirty="0">
                <a:latin typeface="+mj-lt"/>
              </a:rPr>
              <a:t> </a:t>
            </a:r>
            <a:r>
              <a:rPr lang="hu-HU" sz="3500" b="1" i="1" dirty="0" err="1">
                <a:latin typeface="+mj-lt"/>
              </a:rPr>
              <a:t>fellea</a:t>
            </a:r>
            <a:r>
              <a:rPr lang="hu-HU" sz="3500" b="1" dirty="0">
                <a:latin typeface="+mj-l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Nem termeli, csak tárolja az epét (az étkezések között) és módosítja az összetételét, </a:t>
            </a:r>
            <a:r>
              <a:rPr lang="hu-HU" sz="2500" dirty="0" err="1">
                <a:latin typeface="+mj-lt"/>
              </a:rPr>
              <a:t>koncetrációját</a:t>
            </a: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Máj alatt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Körte alakú, zöldes színű, páratlan, üreges szerv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Epe: zsírok emulgálása, emésztés elősegítése, közvetlenül a patkóbélbe (</a:t>
            </a:r>
            <a:r>
              <a:rPr lang="hu-HU" sz="2500" i="1" dirty="0" err="1">
                <a:latin typeface="+mj-lt"/>
              </a:rPr>
              <a:t>duodenum</a:t>
            </a:r>
            <a:r>
              <a:rPr lang="hu-HU" sz="2500" dirty="0">
                <a:latin typeface="+mj-lt"/>
              </a:rPr>
              <a:t>) ürül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6031"/>
            <a:ext cx="2946456" cy="591657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862872"/>
            <a:ext cx="2117005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8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194497" y="900563"/>
            <a:ext cx="7595679" cy="5390510"/>
            <a:chOff x="950637" y="1026920"/>
            <a:chExt cx="7115740" cy="5069076"/>
          </a:xfrm>
        </p:grpSpPr>
        <p:sp>
          <p:nvSpPr>
            <p:cNvPr id="3" name="TextBox 2"/>
            <p:cNvSpPr txBox="1">
              <a:spLocks noChangeArrowheads="1"/>
            </p:cNvSpPr>
            <p:nvPr/>
          </p:nvSpPr>
          <p:spPr bwMode="auto">
            <a:xfrm>
              <a:off x="1600201" y="1026920"/>
              <a:ext cx="1469183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b="1" dirty="0" err="1">
                  <a:latin typeface="Calibri" pitchFamily="34" charset="0"/>
                </a:rPr>
                <a:t>ductus</a:t>
              </a:r>
              <a:endParaRPr lang="hu-HU" b="1" dirty="0">
                <a:latin typeface="Calibri" pitchFamily="34" charset="0"/>
              </a:endParaRPr>
            </a:p>
            <a:p>
              <a:pPr algn="ctr"/>
              <a:r>
                <a:rPr lang="hu-HU" b="1" dirty="0" err="1">
                  <a:latin typeface="Calibri" pitchFamily="34" charset="0"/>
                </a:rPr>
                <a:t>interlobularis</a:t>
              </a:r>
              <a:endParaRPr lang="en-US" b="1" dirty="0">
                <a:latin typeface="Calibri" pitchFamily="34" charset="0"/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6185" y="1670191"/>
              <a:ext cx="6520192" cy="4425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3124201" y="1383268"/>
              <a:ext cx="19179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>
                  <a:latin typeface="Calibri" pitchFamily="34" charset="0"/>
                </a:rPr>
                <a:t> Hering - csatorna </a:t>
              </a:r>
              <a:endParaRPr lang="en-US" b="1">
                <a:latin typeface="Calibri" pitchFamily="34" charset="0"/>
              </a:endParaRP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501551" y="1215038"/>
              <a:ext cx="1395318" cy="536684"/>
              <a:chOff x="6553854" y="1085125"/>
              <a:chExt cx="1395316" cy="536683"/>
            </a:xfrm>
          </p:grpSpPr>
          <p:sp>
            <p:nvSpPr>
              <p:cNvPr id="8" name="TextBox 1"/>
              <p:cNvSpPr txBox="1">
                <a:spLocks noChangeArrowheads="1"/>
              </p:cNvSpPr>
              <p:nvPr/>
            </p:nvSpPr>
            <p:spPr bwMode="auto">
              <a:xfrm>
                <a:off x="6553854" y="1085125"/>
                <a:ext cx="1395316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b="1">
                    <a:latin typeface="Calibri" pitchFamily="34" charset="0"/>
                  </a:rPr>
                  <a:t>epekapilláris</a:t>
                </a:r>
                <a:endParaRPr lang="en-US" b="1">
                  <a:latin typeface="Calibri" pitchFamily="34" charset="0"/>
                </a:endParaRPr>
              </a:p>
            </p:txBody>
          </p: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6757905" y="1283255"/>
                <a:ext cx="982063" cy="338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1600" i="1">
                    <a:latin typeface="Calibri" pitchFamily="34" charset="0"/>
                  </a:rPr>
                  <a:t>hálózatos</a:t>
                </a:r>
                <a:endParaRPr lang="en-US" sz="1600" i="1">
                  <a:latin typeface="Calibri" pitchFamily="34" charset="0"/>
                </a:endParaRPr>
              </a:p>
            </p:txBody>
          </p:sp>
        </p:grp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950637" y="1670192"/>
              <a:ext cx="131132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latin typeface="Calibri" pitchFamily="34" charset="0"/>
                </a:rPr>
                <a:t>vena portae</a:t>
              </a:r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205294" y="184276"/>
            <a:ext cx="51694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Epevezetékek a májon belül</a:t>
            </a:r>
          </a:p>
        </p:txBody>
      </p:sp>
    </p:spTree>
    <p:extLst>
      <p:ext uri="{BB962C8B-B14F-4D97-AF65-F5344CB8AC3E}">
        <p14:creationId xmlns:p14="http://schemas.microsoft.com/office/powerpoint/2010/main" val="521050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2780928"/>
            <a:ext cx="3742650" cy="384657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31648" y="229184"/>
            <a:ext cx="94647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A </a:t>
            </a: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koleszterol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 és a </a:t>
            </a: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lecithin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 (epesavak)  </a:t>
            </a: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vissszaszívódnak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 és újrahasznosulnak.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kolecisztokinin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 (CCK): stimulálja az epehólyag összehúzódását, a vékonybél </a:t>
            </a: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enteroendokrin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 sejtjei termelik, zsírok hatására szabadul fel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Egyrétegű hengerhám borítja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hu-HU" sz="25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hu-HU" sz="25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78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>
            <a:spLocks noGrp="1"/>
          </p:cNvSpPr>
          <p:nvPr>
            <p:ph idx="1"/>
          </p:nvPr>
        </p:nvSpPr>
        <p:spPr bwMode="auto">
          <a:xfrm>
            <a:off x="263352" y="332656"/>
            <a:ext cx="5976664" cy="57722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3500" dirty="0">
                <a:solidFill>
                  <a:schemeClr val="tx1"/>
                </a:solidFill>
                <a:latin typeface="+mj-lt"/>
              </a:rPr>
              <a:t>A fűző okozta torzulás (19. sz.)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Szervek összenyomva, normális elhelyezkedésüktől elmozdulva: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Gyomor a derékvonal felett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Máj dv. Alatt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Keresztirányú vastagbél lentebb, elszorítva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Tüdő alsó lebenye nem képes kitágulni légzéskor → légzéselégtelenség, ájulás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Gyomor nem tud tágulni → elégtelen táplálkozás, székrekedés (</a:t>
            </a:r>
            <a:r>
              <a:rPr lang="hu-HU" sz="2500" dirty="0" err="1">
                <a:solidFill>
                  <a:schemeClr val="tx1"/>
                </a:solidFill>
                <a:latin typeface="+mj-lt"/>
              </a:rPr>
              <a:t>bélmotilitás</a:t>
            </a:r>
            <a:r>
              <a:rPr lang="hu-HU" sz="2500" dirty="0">
                <a:solidFill>
                  <a:schemeClr val="tx1"/>
                </a:solidFill>
                <a:latin typeface="+mj-lt"/>
              </a:rPr>
              <a:t> csökken)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Izmok meggyengülnek → szükség lesz a fűzőre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  <a:p>
            <a:pPr>
              <a:defRPr/>
            </a:pPr>
            <a:endParaRPr lang="hu-HU" dirty="0"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124744"/>
            <a:ext cx="4267678" cy="38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72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916832"/>
            <a:ext cx="5885942" cy="506464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5360" y="116632"/>
            <a:ext cx="83880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Hasnyálmirigy (</a:t>
            </a:r>
            <a:r>
              <a:rPr lang="hu-HU" sz="3500" b="1" dirty="0" err="1">
                <a:latin typeface="+mj-lt"/>
              </a:rPr>
              <a:t>pancreas</a:t>
            </a:r>
            <a:r>
              <a:rPr lang="hu-HU" sz="3500" b="1" dirty="0">
                <a:latin typeface="+mj-lt"/>
              </a:rPr>
              <a:t>)</a:t>
            </a:r>
          </a:p>
          <a:p>
            <a:r>
              <a:rPr lang="hu-HU" sz="2500" dirty="0">
                <a:latin typeface="+mj-lt"/>
              </a:rPr>
              <a:t>1. Hasnyálmirigy fej</a:t>
            </a:r>
          </a:p>
          <a:p>
            <a:r>
              <a:rPr lang="hu-HU" sz="2500" dirty="0">
                <a:latin typeface="+mj-lt"/>
              </a:rPr>
              <a:t>2. </a:t>
            </a:r>
            <a:r>
              <a:rPr lang="hu-HU" sz="2500" dirty="0" err="1">
                <a:latin typeface="+mj-lt"/>
              </a:rPr>
              <a:t>Processus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uncinatus</a:t>
            </a:r>
            <a:endParaRPr lang="hu-HU" sz="2500" dirty="0">
              <a:latin typeface="+mj-lt"/>
            </a:endParaRPr>
          </a:p>
          <a:p>
            <a:r>
              <a:rPr lang="hu-HU" sz="2500" dirty="0">
                <a:latin typeface="+mj-lt"/>
              </a:rPr>
              <a:t>3. Hasnyálmirigy fő </a:t>
            </a:r>
            <a:r>
              <a:rPr lang="hu-HU" sz="2500" dirty="0" err="1">
                <a:latin typeface="+mj-lt"/>
              </a:rPr>
              <a:t>kivezetőcsöve</a:t>
            </a:r>
            <a:r>
              <a:rPr lang="hu-HU" sz="2500" dirty="0">
                <a:latin typeface="+mj-lt"/>
              </a:rPr>
              <a:t> (</a:t>
            </a:r>
            <a:r>
              <a:rPr lang="hu-HU" sz="2500" dirty="0" err="1">
                <a:latin typeface="+mj-lt"/>
              </a:rPr>
              <a:t>Wirsung</a:t>
            </a:r>
            <a:r>
              <a:rPr lang="hu-HU" sz="2500" dirty="0">
                <a:latin typeface="+mj-lt"/>
              </a:rPr>
              <a:t> vezeték)</a:t>
            </a:r>
          </a:p>
          <a:p>
            <a:r>
              <a:rPr lang="hu-HU" sz="2500" dirty="0">
                <a:latin typeface="+mj-lt"/>
              </a:rPr>
              <a:t>4. Hasnyálmirigy test</a:t>
            </a:r>
          </a:p>
          <a:p>
            <a:r>
              <a:rPr lang="hu-HU" sz="2500" dirty="0">
                <a:latin typeface="+mj-lt"/>
              </a:rPr>
              <a:t>5. A hasnyálmirigy elülső felszíne</a:t>
            </a:r>
          </a:p>
          <a:p>
            <a:r>
              <a:rPr lang="hu-HU" sz="2500" dirty="0">
                <a:latin typeface="+mj-lt"/>
              </a:rPr>
              <a:t>6. Hasnyálmirigy hátsó felszíne</a:t>
            </a:r>
          </a:p>
          <a:p>
            <a:r>
              <a:rPr lang="hu-HU" sz="2500" dirty="0">
                <a:latin typeface="+mj-lt"/>
              </a:rPr>
              <a:t>7. Hasnyálmirigy felső széle</a:t>
            </a:r>
          </a:p>
          <a:p>
            <a:r>
              <a:rPr lang="hu-HU" sz="2500" dirty="0">
                <a:latin typeface="+mj-lt"/>
              </a:rPr>
              <a:t>8. Hasnyálmirigy elülső széle</a:t>
            </a:r>
          </a:p>
          <a:p>
            <a:r>
              <a:rPr lang="hu-HU" sz="2500" dirty="0">
                <a:latin typeface="+mj-lt"/>
              </a:rPr>
              <a:t>9. Hasnyálmirigy alsó széle</a:t>
            </a:r>
          </a:p>
          <a:p>
            <a:r>
              <a:rPr lang="hu-HU" sz="2500" dirty="0">
                <a:latin typeface="+mj-lt"/>
              </a:rPr>
              <a:t>10. </a:t>
            </a:r>
            <a:r>
              <a:rPr lang="hu-HU" sz="2500" dirty="0" err="1">
                <a:latin typeface="+mj-lt"/>
              </a:rPr>
              <a:t>Tuber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omentale</a:t>
            </a:r>
            <a:endParaRPr lang="hu-HU" sz="2500" dirty="0">
              <a:latin typeface="+mj-lt"/>
            </a:endParaRPr>
          </a:p>
          <a:p>
            <a:r>
              <a:rPr lang="hu-HU" sz="2500" dirty="0">
                <a:latin typeface="+mj-lt"/>
              </a:rPr>
              <a:t>11. Hasnyálmirigy farok</a:t>
            </a:r>
          </a:p>
          <a:p>
            <a:r>
              <a:rPr lang="hu-HU" sz="2500" dirty="0">
                <a:latin typeface="+mj-lt"/>
              </a:rPr>
              <a:t>12. Patkóbél</a:t>
            </a:r>
          </a:p>
          <a:p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7156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5552"/>
            <a:ext cx="4902115" cy="48950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0" y="868865"/>
            <a:ext cx="7466436" cy="3424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13740" y="114750"/>
            <a:ext cx="94910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A </a:t>
            </a:r>
            <a:r>
              <a:rPr lang="hu-HU" sz="3500" b="1" dirty="0" err="1">
                <a:latin typeface="+mj-lt"/>
              </a:rPr>
              <a:t>pancreas</a:t>
            </a:r>
            <a:r>
              <a:rPr lang="hu-HU" sz="3500" b="1" dirty="0">
                <a:latin typeface="+mj-lt"/>
              </a:rPr>
              <a:t> vérellátása és elhelyezkedése</a:t>
            </a:r>
          </a:p>
        </p:txBody>
      </p:sp>
    </p:spTree>
    <p:extLst>
      <p:ext uri="{BB962C8B-B14F-4D97-AF65-F5344CB8AC3E}">
        <p14:creationId xmlns:p14="http://schemas.microsoft.com/office/powerpoint/2010/main" val="971587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044" y="932688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1130198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500" b="1" dirty="0">
                <a:solidFill>
                  <a:prstClr val="black"/>
                </a:solidFill>
                <a:latin typeface="Calibri Light" panose="020F0302020204030204"/>
              </a:rPr>
              <a:t>Külső (</a:t>
            </a:r>
            <a:r>
              <a:rPr lang="hu-HU" sz="3500" b="1" dirty="0" err="1">
                <a:solidFill>
                  <a:prstClr val="black"/>
                </a:solidFill>
                <a:latin typeface="Calibri Light" panose="020F0302020204030204"/>
              </a:rPr>
              <a:t>exokrin</a:t>
            </a:r>
            <a:r>
              <a:rPr lang="hu-HU" sz="3500" b="1" dirty="0">
                <a:solidFill>
                  <a:prstClr val="black"/>
                </a:solidFill>
                <a:latin typeface="Calibri Light" panose="020F0302020204030204"/>
              </a:rPr>
              <a:t>) és belső (endokrin) elválasztású mirigy</a:t>
            </a:r>
          </a:p>
        </p:txBody>
      </p:sp>
    </p:spTree>
    <p:extLst>
      <p:ext uri="{BB962C8B-B14F-4D97-AF65-F5344CB8AC3E}">
        <p14:creationId xmlns:p14="http://schemas.microsoft.com/office/powerpoint/2010/main" val="712425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863824" y="3883676"/>
            <a:ext cx="3055938" cy="2236787"/>
            <a:chOff x="1859" y="3935075"/>
            <a:chExt cx="3053658" cy="2237125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/>
            <a:srcRect l="11263" r="456"/>
            <a:stretch>
              <a:fillRect/>
            </a:stretch>
          </p:blipFill>
          <p:spPr bwMode="auto">
            <a:xfrm>
              <a:off x="91440" y="4238625"/>
              <a:ext cx="2926080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1395896" y="3935075"/>
              <a:ext cx="165962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>
                  <a:latin typeface="Calibri" pitchFamily="34" charset="0"/>
                </a:rPr>
                <a:t>kerek, sötét sejtmag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5" name="TextBox 18"/>
            <p:cNvSpPr txBox="1">
              <a:spLocks noChangeArrowheads="1"/>
            </p:cNvSpPr>
            <p:nvPr/>
          </p:nvSpPr>
          <p:spPr bwMode="auto">
            <a:xfrm>
              <a:off x="189627" y="4445303"/>
              <a:ext cx="1015145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hu-HU" sz="1400">
                  <a:latin typeface="Calibri" pitchFamily="34" charset="0"/>
                </a:rPr>
                <a:t>RER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6" name="TextBox 19"/>
            <p:cNvSpPr txBox="1">
              <a:spLocks noChangeArrowheads="1"/>
            </p:cNvSpPr>
            <p:nvPr/>
          </p:nvSpPr>
          <p:spPr bwMode="auto">
            <a:xfrm>
              <a:off x="189627" y="4739236"/>
              <a:ext cx="77405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hu-HU" sz="1400">
                  <a:latin typeface="Calibri" pitchFamily="34" charset="0"/>
                </a:rPr>
                <a:t>Golgi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7" name="TextBox 20"/>
            <p:cNvSpPr txBox="1">
              <a:spLocks noChangeArrowheads="1"/>
            </p:cNvSpPr>
            <p:nvPr/>
          </p:nvSpPr>
          <p:spPr bwMode="auto">
            <a:xfrm>
              <a:off x="1859" y="5063116"/>
              <a:ext cx="159834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hu-HU" sz="1400">
                  <a:latin typeface="Calibri" pitchFamily="34" charset="0"/>
                </a:rPr>
                <a:t>zymogen granulumok</a:t>
              </a:r>
              <a:endParaRPr lang="en-US" sz="1400">
                <a:latin typeface="Calibri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470166" y="4238333"/>
              <a:ext cx="11105" cy="4429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zövegdoboz 8"/>
          <p:cNvSpPr txBox="1"/>
          <p:nvPr/>
        </p:nvSpPr>
        <p:spPr>
          <a:xfrm>
            <a:off x="195072" y="121920"/>
            <a:ext cx="8643542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 err="1">
                <a:latin typeface="+mj-lt"/>
              </a:rPr>
              <a:t>Exokrin</a:t>
            </a:r>
            <a:r>
              <a:rPr lang="hu-HU" sz="3500" b="1" dirty="0">
                <a:latin typeface="+mj-lt"/>
              </a:rPr>
              <a:t> funkció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Emésztő enzimek, a kivezető rendszeren keresztül a </a:t>
            </a:r>
            <a:r>
              <a:rPr lang="hu-HU" sz="2500" dirty="0" err="1">
                <a:latin typeface="+mj-lt"/>
              </a:rPr>
              <a:t>duodeumba</a:t>
            </a:r>
            <a:endParaRPr lang="hu-HU" sz="25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Sejttípusok és </a:t>
            </a:r>
            <a:r>
              <a:rPr lang="hu-HU" sz="2500" dirty="0" err="1">
                <a:latin typeface="+mj-lt"/>
              </a:rPr>
              <a:t>termékel</a:t>
            </a:r>
            <a:r>
              <a:rPr lang="hu-HU" sz="2500" dirty="0">
                <a:latin typeface="+mj-lt"/>
              </a:rPr>
              <a:t>: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Centroacinaris sejtek: bikarbonát ion – semlegesíti a gyomorból érkező savat, optimális pH létrehozása a </a:t>
            </a:r>
            <a:r>
              <a:rPr lang="hu-HU" sz="2500" dirty="0" err="1">
                <a:latin typeface="+mj-lt"/>
              </a:rPr>
              <a:t>pancreas</a:t>
            </a:r>
            <a:r>
              <a:rPr lang="hu-HU" sz="2500" dirty="0">
                <a:latin typeface="+mj-lt"/>
              </a:rPr>
              <a:t> enzimeinek működéséhez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 err="1">
                <a:latin typeface="+mj-lt"/>
              </a:rPr>
              <a:t>Acinus</a:t>
            </a:r>
            <a:r>
              <a:rPr lang="hu-HU" sz="2500" dirty="0">
                <a:latin typeface="+mj-lt"/>
              </a:rPr>
              <a:t> sejtek: emésztő enzimek termelése, fehérje szintézis  a </a:t>
            </a:r>
            <a:r>
              <a:rPr lang="hu-HU" sz="2500" dirty="0" err="1">
                <a:latin typeface="+mj-lt"/>
              </a:rPr>
              <a:t>RER-ben</a:t>
            </a:r>
            <a:r>
              <a:rPr lang="hu-HU" sz="2500" dirty="0">
                <a:latin typeface="+mj-lt"/>
              </a:rPr>
              <a:t>; </a:t>
            </a:r>
            <a:r>
              <a:rPr lang="hu-HU" sz="2500" dirty="0" err="1">
                <a:latin typeface="+mj-lt"/>
              </a:rPr>
              <a:t>a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basalis</a:t>
            </a:r>
            <a:r>
              <a:rPr lang="hu-HU" sz="2500" dirty="0">
                <a:latin typeface="+mj-lt"/>
              </a:rPr>
              <a:t> sejtfelszín </a:t>
            </a:r>
            <a:r>
              <a:rPr lang="hu-HU" sz="2500" dirty="0" err="1">
                <a:latin typeface="+mj-lt"/>
              </a:rPr>
              <a:t>basophil</a:t>
            </a:r>
            <a:r>
              <a:rPr lang="hu-HU" sz="2500" dirty="0">
                <a:latin typeface="+mj-lt"/>
              </a:rPr>
              <a:t>, raktározás </a:t>
            </a:r>
            <a:r>
              <a:rPr lang="hu-HU" sz="2500" dirty="0" err="1">
                <a:latin typeface="+mj-lt"/>
              </a:rPr>
              <a:t>zymogenként</a:t>
            </a:r>
            <a:r>
              <a:rPr lang="hu-HU" sz="2500" dirty="0">
                <a:latin typeface="+mj-lt"/>
              </a:rPr>
              <a:t>; az </a:t>
            </a:r>
            <a:r>
              <a:rPr lang="hu-HU" sz="2500" dirty="0" err="1">
                <a:latin typeface="+mj-lt"/>
              </a:rPr>
              <a:t>apikális</a:t>
            </a:r>
            <a:r>
              <a:rPr lang="hu-HU" sz="2500" dirty="0">
                <a:latin typeface="+mj-lt"/>
              </a:rPr>
              <a:t> sejtfelszín </a:t>
            </a:r>
            <a:r>
              <a:rPr lang="hu-HU" sz="2500" dirty="0" err="1">
                <a:latin typeface="+mj-lt"/>
              </a:rPr>
              <a:t>eozinophil</a:t>
            </a:r>
            <a:endParaRPr lang="hu-HU" sz="2500" dirty="0">
              <a:latin typeface="+mj-lt"/>
            </a:endParaRP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Önemésztés kivédése: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 </a:t>
            </a:r>
            <a:r>
              <a:rPr lang="hu-HU" sz="2500" dirty="0" err="1">
                <a:latin typeface="+mj-lt"/>
              </a:rPr>
              <a:t>proteázok</a:t>
            </a:r>
            <a:r>
              <a:rPr lang="hu-HU" sz="2500" dirty="0">
                <a:latin typeface="+mj-lt"/>
              </a:rPr>
              <a:t> inaktív </a:t>
            </a:r>
            <a:r>
              <a:rPr lang="hu-HU" sz="2500" dirty="0" err="1">
                <a:latin typeface="+mj-lt"/>
              </a:rPr>
              <a:t>proenzimek</a:t>
            </a:r>
            <a:r>
              <a:rPr lang="hu-HU" sz="2500" dirty="0">
                <a:latin typeface="+mj-lt"/>
              </a:rPr>
              <a:t>, melyek csak a </a:t>
            </a:r>
            <a:r>
              <a:rPr lang="hu-HU" sz="2500" dirty="0" err="1">
                <a:latin typeface="+mj-lt"/>
              </a:rPr>
              <a:t>duodenumban</a:t>
            </a:r>
            <a:r>
              <a:rPr lang="hu-HU" sz="2500" dirty="0">
                <a:latin typeface="+mj-lt"/>
              </a:rPr>
              <a:t> aktiválódnak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az </a:t>
            </a:r>
            <a:r>
              <a:rPr lang="hu-HU" sz="2500" dirty="0" err="1">
                <a:latin typeface="+mj-lt"/>
              </a:rPr>
              <a:t>acinus</a:t>
            </a:r>
            <a:r>
              <a:rPr lang="hu-HU" sz="2500" dirty="0">
                <a:latin typeface="+mj-lt"/>
              </a:rPr>
              <a:t> sejtek </a:t>
            </a:r>
            <a:r>
              <a:rPr lang="hu-HU" sz="2500" dirty="0" err="1">
                <a:latin typeface="+mj-lt"/>
              </a:rPr>
              <a:t>proteáz</a:t>
            </a:r>
            <a:r>
              <a:rPr lang="hu-HU" sz="2500" dirty="0">
                <a:latin typeface="+mj-lt"/>
              </a:rPr>
              <a:t> inhibitorokat és </a:t>
            </a:r>
            <a:r>
              <a:rPr lang="hu-HU" sz="2500" dirty="0" err="1">
                <a:latin typeface="+mj-lt"/>
              </a:rPr>
              <a:t>mucint</a:t>
            </a:r>
            <a:r>
              <a:rPr lang="hu-HU" sz="2500" dirty="0">
                <a:latin typeface="+mj-lt"/>
              </a:rPr>
              <a:t> is termelnek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akut </a:t>
            </a:r>
            <a:r>
              <a:rPr lang="hu-HU" sz="2500" dirty="0" err="1">
                <a:latin typeface="+mj-lt"/>
              </a:rPr>
              <a:t>pancreatitis</a:t>
            </a:r>
            <a:r>
              <a:rPr lang="hu-HU" sz="2500" dirty="0">
                <a:latin typeface="+mj-lt"/>
              </a:rPr>
              <a:t> esetén történhet önemésztés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endParaRPr lang="hu-HU" sz="2500" dirty="0">
              <a:latin typeface="+mj-lt"/>
            </a:endParaRPr>
          </a:p>
          <a:p>
            <a:pPr marL="1371600" lvl="2" indent="-457200">
              <a:buSzPct val="60000"/>
              <a:buFont typeface="Courier New" panose="02070309020205020404" pitchFamily="49" charset="0"/>
              <a:buChar char="o"/>
            </a:pPr>
            <a:endParaRPr lang="hu-HU" sz="25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u-HU" sz="2500" dirty="0">
              <a:latin typeface="+mj-lt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622650" y="603274"/>
            <a:ext cx="2297112" cy="2593975"/>
            <a:chOff x="522681" y="990600"/>
            <a:chExt cx="2296719" cy="259377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2618" y="990600"/>
              <a:ext cx="1619250" cy="2355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522681" y="3276600"/>
              <a:ext cx="22967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>
                  <a:latin typeface="Calibri" pitchFamily="34" charset="0"/>
                </a:rPr>
                <a:t>lapított alak, világos sejtmag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864377" y="3007318"/>
              <a:ext cx="1613327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>
                  <a:latin typeface="Calibri" pitchFamily="34" charset="0"/>
                </a:rPr>
                <a:t>centroaciner sejt</a:t>
              </a:r>
              <a:endParaRPr lang="en-US" sz="1600" b="1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368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232716"/>
              </p:ext>
            </p:extLst>
          </p:nvPr>
        </p:nvGraphicFramePr>
        <p:xfrm>
          <a:off x="371856" y="874452"/>
          <a:ext cx="5580129" cy="42290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6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04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Csoport</a:t>
                      </a:r>
                      <a:endPara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Enz</a:t>
                      </a:r>
                      <a:r>
                        <a:rPr lang="hu-HU" dirty="0"/>
                        <a:t>i</a:t>
                      </a:r>
                      <a:r>
                        <a:rPr lang="en-US" dirty="0"/>
                        <a:t>m</a:t>
                      </a:r>
                      <a:endPara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r>
                        <a:rPr lang="hu-HU" dirty="0"/>
                        <a:t>z</a:t>
                      </a:r>
                      <a:r>
                        <a:rPr lang="en-US" dirty="0" err="1"/>
                        <a:t>ubs</a:t>
                      </a:r>
                      <a:r>
                        <a:rPr lang="hu-HU" dirty="0"/>
                        <a:t>z</a:t>
                      </a:r>
                      <a:r>
                        <a:rPr lang="en-US" dirty="0" err="1"/>
                        <a:t>tr</a:t>
                      </a:r>
                      <a:r>
                        <a:rPr lang="hu-HU" dirty="0"/>
                        <a:t>á</a:t>
                      </a:r>
                      <a:r>
                        <a:rPr lang="en-US" dirty="0"/>
                        <a:t>t</a:t>
                      </a:r>
                      <a:endPara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/>
                        <a:t>Szénhidrátok és</a:t>
                      </a:r>
                      <a:r>
                        <a:rPr lang="hu-HU" sz="1600" baseline="0" dirty="0"/>
                        <a:t> keményítő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</a:t>
                      </a:r>
                      <a:r>
                        <a:rPr lang="hu-HU" sz="1600" dirty="0"/>
                        <a:t>i</a:t>
                      </a:r>
                      <a:r>
                        <a:rPr lang="en-US" sz="1600" dirty="0"/>
                        <a:t>l</a:t>
                      </a:r>
                      <a:r>
                        <a:rPr lang="hu-HU" sz="1600" dirty="0" err="1"/>
                        <a:t>áz</a:t>
                      </a: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Keményítő</a:t>
                      </a: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/>
                        <a:t>Zsírok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Lip</a:t>
                      </a:r>
                      <a:r>
                        <a:rPr lang="hu-HU" sz="1600" dirty="0" err="1"/>
                        <a:t>áz</a:t>
                      </a:r>
                      <a:r>
                        <a:rPr lang="en-US" sz="1600" dirty="0"/>
                        <a:t> &amp; </a:t>
                      </a:r>
                      <a:r>
                        <a:rPr lang="hu-HU" sz="1600" dirty="0"/>
                        <a:t>K</a:t>
                      </a:r>
                      <a:r>
                        <a:rPr lang="en-US" sz="1600" dirty="0" err="1"/>
                        <a:t>olip</a:t>
                      </a:r>
                      <a:r>
                        <a:rPr lang="hu-HU" sz="1600" dirty="0" err="1"/>
                        <a:t>áz</a:t>
                      </a:r>
                      <a:br>
                        <a:rPr lang="en-US" sz="1600" dirty="0"/>
                      </a:br>
                      <a:r>
                        <a:rPr lang="hu-HU" sz="1600" dirty="0"/>
                        <a:t>F</a:t>
                      </a:r>
                      <a:r>
                        <a:rPr lang="en-US" sz="1600" dirty="0" err="1"/>
                        <a:t>os</a:t>
                      </a:r>
                      <a:r>
                        <a:rPr lang="hu-HU" sz="1600" dirty="0" err="1"/>
                        <a:t>zf</a:t>
                      </a:r>
                      <a:r>
                        <a:rPr lang="en-US" sz="1600" dirty="0" err="1"/>
                        <a:t>olip</a:t>
                      </a:r>
                      <a:r>
                        <a:rPr lang="hu-HU" sz="1600" dirty="0" err="1"/>
                        <a:t>áz</a:t>
                      </a:r>
                      <a:br>
                        <a:rPr lang="en-US" sz="1600" dirty="0"/>
                      </a:br>
                      <a:r>
                        <a:rPr lang="hu-HU" sz="1600" dirty="0"/>
                        <a:t>k</a:t>
                      </a:r>
                      <a:r>
                        <a:rPr lang="en-US" sz="1600" dirty="0" err="1"/>
                        <a:t>oles</a:t>
                      </a:r>
                      <a:r>
                        <a:rPr lang="hu-HU" sz="1600" dirty="0"/>
                        <a:t>z</a:t>
                      </a:r>
                      <a:r>
                        <a:rPr lang="en-US" sz="1600" dirty="0" err="1"/>
                        <a:t>terol</a:t>
                      </a:r>
                      <a:r>
                        <a:rPr lang="en-US" sz="1600" dirty="0"/>
                        <a:t> </a:t>
                      </a:r>
                      <a:r>
                        <a:rPr lang="hu-HU" sz="1600" dirty="0"/>
                        <a:t>é</a:t>
                      </a:r>
                      <a:r>
                        <a:rPr lang="en-US" sz="1600" dirty="0"/>
                        <a:t>s</a:t>
                      </a:r>
                      <a:r>
                        <a:rPr lang="hu-HU" sz="1600" dirty="0"/>
                        <a:t>z</a:t>
                      </a:r>
                      <a:r>
                        <a:rPr lang="en-US" sz="1600" dirty="0" err="1"/>
                        <a:t>ter</a:t>
                      </a:r>
                      <a:r>
                        <a:rPr lang="hu-HU" sz="1600" dirty="0" err="1"/>
                        <a:t>áz</a:t>
                      </a: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Trigl</a:t>
                      </a:r>
                      <a:r>
                        <a:rPr lang="hu-HU" sz="1600" dirty="0"/>
                        <a:t>i</a:t>
                      </a:r>
                      <a:r>
                        <a:rPr lang="en-US" sz="1600" dirty="0" err="1"/>
                        <a:t>ceride</a:t>
                      </a:r>
                      <a:r>
                        <a:rPr lang="hu-HU" sz="1600" dirty="0"/>
                        <a:t>k</a:t>
                      </a:r>
                      <a:br>
                        <a:rPr lang="en-US" sz="1600" dirty="0"/>
                      </a:br>
                      <a:r>
                        <a:rPr lang="hu-HU" sz="1600" dirty="0"/>
                        <a:t>F</a:t>
                      </a:r>
                      <a:r>
                        <a:rPr lang="en-US" sz="1600" dirty="0" err="1"/>
                        <a:t>os</a:t>
                      </a:r>
                      <a:r>
                        <a:rPr lang="hu-HU" sz="1600" dirty="0" err="1"/>
                        <a:t>zf</a:t>
                      </a:r>
                      <a:r>
                        <a:rPr lang="en-US" sz="1600" dirty="0" err="1"/>
                        <a:t>olipid</a:t>
                      </a:r>
                      <a:r>
                        <a:rPr lang="hu-HU" sz="1600" dirty="0" err="1"/>
                        <a:t>ek</a:t>
                      </a:r>
                      <a:br>
                        <a:rPr lang="en-US" sz="1600" dirty="0"/>
                      </a:br>
                      <a:r>
                        <a:rPr lang="hu-HU" sz="1600" dirty="0"/>
                        <a:t>k</a:t>
                      </a:r>
                      <a:r>
                        <a:rPr lang="en-US" sz="1600" dirty="0" err="1"/>
                        <a:t>oles</a:t>
                      </a:r>
                      <a:r>
                        <a:rPr lang="hu-HU" sz="1600" dirty="0"/>
                        <a:t>z</a:t>
                      </a:r>
                      <a:r>
                        <a:rPr lang="en-US" sz="1600" dirty="0" err="1"/>
                        <a:t>terol</a:t>
                      </a:r>
                      <a:r>
                        <a:rPr lang="en-US" sz="1600" dirty="0"/>
                        <a:t> </a:t>
                      </a:r>
                      <a:r>
                        <a:rPr lang="hu-HU" sz="1600" dirty="0"/>
                        <a:t>é</a:t>
                      </a:r>
                      <a:r>
                        <a:rPr lang="en-US" sz="1600" dirty="0"/>
                        <a:t>s</a:t>
                      </a:r>
                      <a:r>
                        <a:rPr lang="hu-HU" sz="1600" dirty="0"/>
                        <a:t>z</a:t>
                      </a:r>
                      <a:r>
                        <a:rPr lang="en-US" sz="1600" dirty="0" err="1"/>
                        <a:t>ter</a:t>
                      </a:r>
                      <a:r>
                        <a:rPr lang="hu-HU" sz="1600" dirty="0" err="1"/>
                        <a:t>ek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hi</a:t>
                      </a:r>
                      <a:r>
                        <a:rPr lang="en-US" sz="1600" dirty="0" err="1"/>
                        <a:t>drol</a:t>
                      </a:r>
                      <a:r>
                        <a:rPr lang="hu-HU" sz="1600" dirty="0"/>
                        <a:t>íz</a:t>
                      </a:r>
                      <a:r>
                        <a:rPr lang="en-US" sz="1600" dirty="0"/>
                        <a:t>is</a:t>
                      </a:r>
                      <a:r>
                        <a:rPr lang="hu-HU" sz="1600" dirty="0"/>
                        <a:t>e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7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Protein</a:t>
                      </a:r>
                      <a:r>
                        <a:rPr lang="hu-HU" sz="1600" dirty="0" err="1"/>
                        <a:t>ek</a:t>
                      </a:r>
                      <a:r>
                        <a:rPr lang="en-US" sz="1600" dirty="0"/>
                        <a:t> </a:t>
                      </a:r>
                      <a:r>
                        <a:rPr lang="hu-HU" sz="1600" dirty="0"/>
                        <a:t>és</a:t>
                      </a:r>
                      <a:r>
                        <a:rPr lang="en-US" sz="1600" dirty="0"/>
                        <a:t> Peptide</a:t>
                      </a:r>
                      <a:r>
                        <a:rPr lang="hu-HU" sz="1600" dirty="0"/>
                        <a:t>k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Tr</a:t>
                      </a:r>
                      <a:r>
                        <a:rPr lang="hu-HU" sz="1600" b="1" dirty="0"/>
                        <a:t>i</a:t>
                      </a:r>
                      <a:r>
                        <a:rPr lang="en-US" sz="1600" b="1" dirty="0" err="1"/>
                        <a:t>ps</a:t>
                      </a:r>
                      <a:r>
                        <a:rPr lang="hu-HU" sz="1600" b="1" dirty="0"/>
                        <a:t>z</a:t>
                      </a:r>
                      <a:r>
                        <a:rPr lang="en-US" sz="1600" b="1" dirty="0"/>
                        <a:t>in (Trips</a:t>
                      </a:r>
                      <a:r>
                        <a:rPr lang="hu-HU" sz="1600" b="1" dirty="0"/>
                        <a:t>z</a:t>
                      </a:r>
                      <a:r>
                        <a:rPr lang="en-US" sz="1600" b="1" dirty="0" err="1"/>
                        <a:t>inog</a:t>
                      </a:r>
                      <a:r>
                        <a:rPr lang="hu-HU" sz="1600" b="1" dirty="0"/>
                        <a:t>é</a:t>
                      </a:r>
                      <a:r>
                        <a:rPr lang="en-US" sz="1600" b="1" dirty="0"/>
                        <a:t>n)</a:t>
                      </a:r>
                      <a:br>
                        <a:rPr lang="en-US" sz="1600" b="1" dirty="0"/>
                      </a:br>
                      <a:r>
                        <a:rPr lang="hu-HU" sz="1600" dirty="0"/>
                        <a:t>Ki</a:t>
                      </a:r>
                      <a:r>
                        <a:rPr lang="en-US" sz="1600" dirty="0" err="1"/>
                        <a:t>motrips</a:t>
                      </a:r>
                      <a:r>
                        <a:rPr lang="hu-HU" sz="1600" dirty="0"/>
                        <a:t>z</a:t>
                      </a:r>
                      <a:r>
                        <a:rPr lang="en-US" sz="1600" dirty="0"/>
                        <a:t>in (</a:t>
                      </a:r>
                      <a:r>
                        <a:rPr lang="hu-HU" sz="1600" dirty="0"/>
                        <a:t>Ki</a:t>
                      </a:r>
                      <a:r>
                        <a:rPr lang="en-US" sz="1600" dirty="0" err="1"/>
                        <a:t>motrip</a:t>
                      </a:r>
                      <a:r>
                        <a:rPr lang="hu-HU" sz="1600" dirty="0" err="1"/>
                        <a:t>sz</a:t>
                      </a:r>
                      <a:r>
                        <a:rPr lang="en-US" sz="1600" dirty="0" err="1"/>
                        <a:t>inog</a:t>
                      </a:r>
                      <a:r>
                        <a:rPr lang="hu-HU" sz="1600" dirty="0"/>
                        <a:t>é</a:t>
                      </a:r>
                      <a:r>
                        <a:rPr lang="en-US" sz="1600" dirty="0"/>
                        <a:t>n) </a:t>
                      </a:r>
                      <a:r>
                        <a:rPr lang="hu-HU" sz="1600" dirty="0"/>
                        <a:t>K</a:t>
                      </a:r>
                      <a:r>
                        <a:rPr lang="en-US" sz="1600" dirty="0" err="1"/>
                        <a:t>arbox</a:t>
                      </a:r>
                      <a:r>
                        <a:rPr lang="hu-HU" sz="1600" dirty="0"/>
                        <a:t>i</a:t>
                      </a:r>
                      <a:r>
                        <a:rPr lang="en-US" sz="1600" dirty="0"/>
                        <a:t>pol</a:t>
                      </a:r>
                      <a:r>
                        <a:rPr lang="hu-HU" sz="1600" dirty="0"/>
                        <a:t>i</a:t>
                      </a:r>
                      <a:r>
                        <a:rPr lang="en-US" sz="1600" dirty="0" err="1"/>
                        <a:t>peptid</a:t>
                      </a:r>
                      <a:r>
                        <a:rPr lang="hu-HU" sz="1600" dirty="0" err="1"/>
                        <a:t>áz</a:t>
                      </a:r>
                      <a:br>
                        <a:rPr lang="en-US" sz="1600" dirty="0"/>
                      </a:b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Peptide</a:t>
                      </a:r>
                      <a:r>
                        <a:rPr lang="hu-HU" sz="1600" dirty="0"/>
                        <a:t>k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Peptide</a:t>
                      </a:r>
                      <a:r>
                        <a:rPr lang="hu-HU" sz="1600" dirty="0"/>
                        <a:t>k</a:t>
                      </a:r>
                    </a:p>
                    <a:p>
                      <a:br>
                        <a:rPr lang="en-US" sz="1600" dirty="0"/>
                      </a:br>
                      <a:r>
                        <a:rPr lang="en-US" sz="1600" dirty="0"/>
                        <a:t>Peptide</a:t>
                      </a:r>
                      <a:r>
                        <a:rPr lang="hu-HU" sz="1600" dirty="0"/>
                        <a:t>k</a:t>
                      </a: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604">
                <a:tc>
                  <a:txBody>
                    <a:bodyPr/>
                    <a:lstStyle/>
                    <a:p>
                      <a:r>
                        <a:rPr lang="hu-HU" sz="1600" dirty="0"/>
                        <a:t>Nukleinsavak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nucleázok</a:t>
                      </a: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RNS, DNS</a:t>
                      </a:r>
                      <a:endParaRPr lang="en-US" sz="1600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églalap 2"/>
          <p:cNvSpPr/>
          <p:nvPr/>
        </p:nvSpPr>
        <p:spPr>
          <a:xfrm>
            <a:off x="207264" y="153960"/>
            <a:ext cx="11814952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500" b="1" dirty="0" err="1">
                <a:latin typeface="+mj-lt"/>
              </a:rPr>
              <a:t>Pancreas</a:t>
            </a:r>
            <a:r>
              <a:rPr lang="hu-HU" sz="3500" b="1" dirty="0">
                <a:latin typeface="+mj-lt"/>
              </a:rPr>
              <a:t> emésztő enzimei, a bikarbonát ion szekréciója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016" y="980728"/>
            <a:ext cx="4860305" cy="3869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816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60648"/>
            <a:ext cx="4171110" cy="352839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6303" y="97536"/>
            <a:ext cx="7605881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Endokrin funkció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Hormonok, vérbe jutnak a kapillárisokon keresztül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Langerhans</a:t>
            </a:r>
            <a:r>
              <a:rPr lang="hu-HU" sz="2500" dirty="0">
                <a:latin typeface="+mj-lt"/>
              </a:rPr>
              <a:t> szigetek, 4 sejttípus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béta sejtek: Inzulin és </a:t>
            </a:r>
            <a:r>
              <a:rPr lang="hu-HU" sz="2500" dirty="0" err="1">
                <a:latin typeface="+mj-lt"/>
              </a:rPr>
              <a:t>Amylin</a:t>
            </a:r>
            <a:r>
              <a:rPr lang="hu-HU" sz="2500" dirty="0">
                <a:latin typeface="+mj-lt"/>
              </a:rPr>
              <a:t> - vércukor csökkentése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alfa sejtek: </a:t>
            </a:r>
            <a:r>
              <a:rPr lang="hu-HU" sz="2500" dirty="0" err="1">
                <a:latin typeface="+mj-lt"/>
              </a:rPr>
              <a:t>Glükagon</a:t>
            </a:r>
            <a:r>
              <a:rPr lang="hu-HU" sz="2500" dirty="0">
                <a:latin typeface="+mj-lt"/>
              </a:rPr>
              <a:t> - vércukor emelése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delta sejtek: </a:t>
            </a:r>
            <a:r>
              <a:rPr lang="hu-HU" sz="2500" dirty="0" err="1">
                <a:latin typeface="+mj-lt"/>
              </a:rPr>
              <a:t>Szomatosztatin</a:t>
            </a:r>
            <a:r>
              <a:rPr lang="hu-HU" sz="2500" dirty="0">
                <a:latin typeface="+mj-lt"/>
              </a:rPr>
              <a:t> -	endokrin működés csökkentése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PP sejtek: </a:t>
            </a:r>
            <a:r>
              <a:rPr lang="hu-HU" sz="2500" dirty="0" err="1">
                <a:latin typeface="+mj-lt"/>
              </a:rPr>
              <a:t>Pancreas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polipeptid</a:t>
            </a:r>
            <a:r>
              <a:rPr lang="hu-HU" sz="2500" dirty="0">
                <a:latin typeface="+mj-lt"/>
              </a:rPr>
              <a:t> - </a:t>
            </a:r>
            <a:r>
              <a:rPr lang="hu-HU" sz="2500" dirty="0" err="1">
                <a:latin typeface="+mj-lt"/>
              </a:rPr>
              <a:t>exokrin</a:t>
            </a:r>
            <a:r>
              <a:rPr lang="hu-HU" sz="2500" dirty="0">
                <a:latin typeface="+mj-lt"/>
              </a:rPr>
              <a:t> működés csökkentése 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paracrin</a:t>
            </a:r>
            <a:r>
              <a:rPr lang="hu-HU" sz="2500" dirty="0">
                <a:latin typeface="+mj-lt"/>
              </a:rPr>
              <a:t> működés: sejtek közötti kommunikáció, serkentő és gátló hatások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u-HU" sz="25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u-HU" sz="25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500" dirty="0">
              <a:latin typeface="+mj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46303" y="4941168"/>
            <a:ext cx="1120773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Inzulin: béta sejteket aktiválja, az alfa sejteket gátolja.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Glükagon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: alfa sejteket aktiválja amelyek tovább aktiválják a béta és a delta sejteket.</a:t>
            </a:r>
          </a:p>
          <a:p>
            <a:pPr marL="800100" lvl="1" indent="-342900">
              <a:buSzPct val="80000"/>
              <a:buFont typeface="Wingdings" panose="05000000000000000000" pitchFamily="2" charset="2"/>
              <a:buChar char="§"/>
            </a:pPr>
            <a:r>
              <a:rPr lang="hu-HU" sz="2500" dirty="0" err="1">
                <a:solidFill>
                  <a:prstClr val="black"/>
                </a:solidFill>
                <a:latin typeface="Calibri Light" panose="020F0302020204030204"/>
              </a:rPr>
              <a:t>Szomatosztatin</a:t>
            </a:r>
            <a:r>
              <a:rPr lang="hu-HU" sz="2500" dirty="0">
                <a:solidFill>
                  <a:prstClr val="black"/>
                </a:solidFill>
                <a:latin typeface="Calibri Light" panose="020F0302020204030204"/>
              </a:rPr>
              <a:t>: gátolja az alfa és béta sejteket.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hu-HU" sz="25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2550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79" y="1273852"/>
            <a:ext cx="7766977" cy="489551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8101" y="0"/>
            <a:ext cx="91591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500" b="1" dirty="0">
                <a:latin typeface="+mj-lt"/>
              </a:rPr>
              <a:t>A hasnyálmirigy enzimszekréciójának szabályozása</a:t>
            </a:r>
          </a:p>
        </p:txBody>
      </p:sp>
    </p:spTree>
    <p:extLst>
      <p:ext uri="{BB962C8B-B14F-4D97-AF65-F5344CB8AC3E}">
        <p14:creationId xmlns:p14="http://schemas.microsoft.com/office/powerpoint/2010/main" val="2889752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3352" y="188640"/>
            <a:ext cx="107291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latin typeface="+mj-lt"/>
              </a:rPr>
              <a:t>Diabetes mellitus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 glükóz feldolgozási zavara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 hasnyálmirigy </a:t>
            </a:r>
            <a:r>
              <a:rPr lang="hu-HU" sz="2500" dirty="0" err="1">
                <a:latin typeface="+mj-lt"/>
              </a:rPr>
              <a:t>Langerhans</a:t>
            </a:r>
            <a:r>
              <a:rPr lang="hu-HU" sz="2500" dirty="0">
                <a:latin typeface="+mj-lt"/>
              </a:rPr>
              <a:t>-szigetei által termelt inzulin hiánya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a szervezet inzulinnal szembeni érzéketlensége (inzulinrezisztencia)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 esetleg mindkettő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A szükséges mennyiségű inzulin hiányában a sejtek nem képesek a vérből a glükóz felvételére → vércukorszint megemelkedik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Minden táplálékkal felvett összetett (emészthető) szénhidrát glükózra bomlik 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Vércukorszint állandó tartományban: májban </a:t>
            </a:r>
            <a:r>
              <a:rPr lang="hu-HU" sz="2500" dirty="0" err="1">
                <a:latin typeface="+mj-lt"/>
              </a:rPr>
              <a:t>glükoneogenezis</a:t>
            </a:r>
            <a:r>
              <a:rPr lang="hu-HU" sz="2500" dirty="0">
                <a:latin typeface="+mj-lt"/>
              </a:rPr>
              <a:t> vagyis glükóz szintézis (inzulin ↓, </a:t>
            </a:r>
            <a:r>
              <a:rPr lang="hu-HU" sz="2500" dirty="0" err="1">
                <a:latin typeface="+mj-lt"/>
              </a:rPr>
              <a:t>glukagon</a:t>
            </a:r>
            <a:r>
              <a:rPr lang="hu-HU" sz="2500" dirty="0">
                <a:latin typeface="+mj-lt"/>
              </a:rPr>
              <a:t> ↑)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Típusai: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1-es típusú (inzulin hiány, autoimmun betegség)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2-es típusú (inzulinrezisztencia, </a:t>
            </a:r>
            <a:r>
              <a:rPr lang="el-GR" sz="2500" dirty="0">
                <a:latin typeface="+mj-lt"/>
              </a:rPr>
              <a:t>β</a:t>
            </a:r>
            <a:r>
              <a:rPr lang="hu-HU" sz="2500" dirty="0">
                <a:latin typeface="+mj-lt"/>
              </a:rPr>
              <a:t>-sejtek „kimerülnek”)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Terhességi (</a:t>
            </a:r>
            <a:r>
              <a:rPr lang="hu-HU" sz="2500" dirty="0" err="1">
                <a:latin typeface="+mj-lt"/>
              </a:rPr>
              <a:t>gesztációs</a:t>
            </a:r>
            <a:r>
              <a:rPr lang="hu-HU" sz="2500" dirty="0">
                <a:latin typeface="+mj-lt"/>
              </a:rPr>
              <a:t>, 3. trimeszterben jelentkezik, elmúlik)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500" dirty="0">
                <a:latin typeface="+mj-lt"/>
              </a:rPr>
              <a:t>MODY-típus (nagyon ritka, glükóz anyagcsere gének mutációja okozza)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hu-HU" sz="25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hu-HU" sz="25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295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797608-C3EF-4608-B18F-FF1D0C2FE067}" type="datetime1">
              <a:rPr lang="en-US" smtClean="0"/>
              <a:t>4/28/2020</a:t>
            </a:fld>
            <a:endParaRPr lang="hu-HU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185420"/>
              </p:ext>
            </p:extLst>
          </p:nvPr>
        </p:nvGraphicFramePr>
        <p:xfrm>
          <a:off x="263352" y="915719"/>
          <a:ext cx="10441161" cy="4404447"/>
        </p:xfrm>
        <a:graphic>
          <a:graphicData uri="http://schemas.openxmlformats.org/drawingml/2006/table">
            <a:tbl>
              <a:tblPr/>
              <a:tblGrid>
                <a:gridCol w="2551267">
                  <a:extLst>
                    <a:ext uri="{9D8B030D-6E8A-4147-A177-3AD203B41FA5}">
                      <a16:colId xmlns:a16="http://schemas.microsoft.com/office/drawing/2014/main" val="2458313412"/>
                    </a:ext>
                  </a:extLst>
                </a:gridCol>
                <a:gridCol w="3694940">
                  <a:extLst>
                    <a:ext uri="{9D8B030D-6E8A-4147-A177-3AD203B41FA5}">
                      <a16:colId xmlns:a16="http://schemas.microsoft.com/office/drawing/2014/main" val="437082476"/>
                    </a:ext>
                  </a:extLst>
                </a:gridCol>
                <a:gridCol w="4194954">
                  <a:extLst>
                    <a:ext uri="{9D8B030D-6E8A-4147-A177-3AD203B41FA5}">
                      <a16:colId xmlns:a16="http://schemas.microsoft.com/office/drawing/2014/main" val="1368053975"/>
                    </a:ext>
                  </a:extLst>
                </a:gridCol>
              </a:tblGrid>
              <a:tr h="55722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+mj-lt"/>
                        </a:rPr>
                        <a:t>Szempontok</a:t>
                      </a:r>
                      <a:endParaRPr lang="en-US" sz="2000" b="1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j-lt"/>
                        </a:rPr>
                        <a:t>1-es </a:t>
                      </a:r>
                      <a:r>
                        <a:rPr lang="en-US" sz="2000" b="1" dirty="0" err="1">
                          <a:effectLst/>
                          <a:latin typeface="+mj-lt"/>
                        </a:rPr>
                        <a:t>típusú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 diabetes mellitus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j-lt"/>
                        </a:rPr>
                        <a:t>2-es </a:t>
                      </a:r>
                      <a:r>
                        <a:rPr lang="en-US" sz="2000" b="1" dirty="0" err="1">
                          <a:effectLst/>
                          <a:latin typeface="+mj-lt"/>
                        </a:rPr>
                        <a:t>típusú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 diabetes mellitus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18495"/>
                  </a:ext>
                </a:extLst>
              </a:tr>
              <a:tr h="37977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Oka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inzulinhiány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inzulinrezisztencia/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relatív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inzulinhiány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008609"/>
                  </a:ext>
                </a:extLst>
              </a:tr>
              <a:tr h="51593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Életkor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bármely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életkor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gyakrabban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gyerek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vagy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fiatalkor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felnőttkor (40. életévtől), a korhatár csökken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978900"/>
                  </a:ext>
                </a:extLst>
              </a:tr>
              <a:tr h="37082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Testsúly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általában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normális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normális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vagy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elhízott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(2b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típus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149127"/>
                  </a:ext>
                </a:extLst>
              </a:tr>
              <a:tr h="290766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Kialakulása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általában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gyors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lassú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541271"/>
                  </a:ext>
                </a:extLst>
              </a:tr>
              <a:tr h="379777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Béta-sejtek száma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kevesebb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mint 10%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kezdetben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normális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később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csökken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678413"/>
                  </a:ext>
                </a:extLst>
              </a:tr>
              <a:tr h="37082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Vérinzulin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alacsony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vagy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teljesen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hiányzik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+mj-lt"/>
                        </a:rPr>
                        <a:t>a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betegség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elején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magas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2383"/>
                  </a:ext>
                </a:extLst>
              </a:tr>
              <a:tr h="290766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Autoantitestek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igen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nem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429066"/>
                  </a:ext>
                </a:extLst>
              </a:tr>
              <a:tr h="290766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Ketózisra való hajlam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kifejezett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nem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jellemző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05662"/>
                  </a:ext>
                </a:extLst>
              </a:tr>
              <a:tr h="290766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Inzulinterápia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+mj-lt"/>
                        </a:rPr>
                        <a:t>szükséges</a:t>
                      </a: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</a:rPr>
                        <a:t>nem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feltétlenül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szükséges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88803" marR="88803" marT="44401" marB="4440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65350"/>
                  </a:ext>
                </a:extLst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263352" y="73887"/>
            <a:ext cx="26642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Főbb típusai:</a:t>
            </a:r>
            <a:endParaRPr lang="en-US" sz="3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6151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91344" y="188640"/>
            <a:ext cx="11233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Tünetek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Általános tünetek: fáradtság, teljesítménycsökkenés.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Emelkedett vérinzulinszint miatt kialakuló tünetek (a 2-es típus kezdeti fázisa): farkasétvágy, izzadás, fejfájás.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Magas vércukorszint (</a:t>
            </a:r>
            <a:r>
              <a:rPr lang="hu-HU" sz="2500" dirty="0" err="1">
                <a:latin typeface="+mj-lt"/>
              </a:rPr>
              <a:t>hiperglikémia</a:t>
            </a:r>
            <a:r>
              <a:rPr lang="hu-HU" sz="2500" dirty="0">
                <a:latin typeface="+mj-lt"/>
              </a:rPr>
              <a:t>) miatt jelentkező tünetek: nagy mennyiségű vizelet gyakori ürítése (</a:t>
            </a:r>
            <a:r>
              <a:rPr lang="hu-HU" sz="2500" dirty="0" err="1">
                <a:latin typeface="+mj-lt"/>
              </a:rPr>
              <a:t>polyuria</a:t>
            </a:r>
            <a:r>
              <a:rPr lang="hu-HU" sz="2500" dirty="0">
                <a:latin typeface="+mj-lt"/>
              </a:rPr>
              <a:t>), szomjúságérzet, nagy mennyiségű víz ivása, testsúlycsökkenés.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Folyadék és elektrolitháztartási zavar (</a:t>
            </a:r>
            <a:r>
              <a:rPr lang="hu-HU" sz="2500" dirty="0" err="1">
                <a:latin typeface="+mj-lt"/>
              </a:rPr>
              <a:t>homeosztázis</a:t>
            </a:r>
            <a:r>
              <a:rPr lang="hu-HU" sz="2500" dirty="0">
                <a:latin typeface="+mj-lt"/>
              </a:rPr>
              <a:t> zavara) miatt jelentkező tünetek: éjszakai vádligörcsök, látászavarok (a szemlencse víztartalmának változása miatt).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Bőrtünetek: viszketés (gyakran a nemi szervek és a végbélnyílás környékén), bakteriális és gombás bőrfertőzések, vöröses arcszín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Potencia- vagy menstruációs zavarok.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724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>
            <a:spLocks noGrp="1"/>
          </p:cNvSpPr>
          <p:nvPr>
            <p:ph idx="1"/>
          </p:nvPr>
        </p:nvSpPr>
        <p:spPr bwMode="auto">
          <a:xfrm>
            <a:off x="623392" y="404664"/>
            <a:ext cx="5472608" cy="57722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3500" b="1" dirty="0">
                <a:solidFill>
                  <a:schemeClr val="tx1"/>
                </a:solidFill>
                <a:latin typeface="+mj-lt"/>
              </a:rPr>
              <a:t>Hasfal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Elöl és oldalt a hasizmok és kötőszövetes rendszerük határolják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A hasfal rétegei: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bőr,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bőralatti kötőszövet,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az izmok felületes kötőszövetes lemeze (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fascia</a:t>
            </a:r>
            <a:r>
              <a:rPr lang="hu-HU" sz="25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superficialis</a:t>
            </a:r>
            <a:r>
              <a:rPr lang="hu-HU" sz="25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abdominis</a:t>
            </a:r>
            <a:r>
              <a:rPr lang="hu-HU" sz="2500" dirty="0">
                <a:solidFill>
                  <a:schemeClr val="tx1"/>
                </a:solidFill>
                <a:latin typeface="+mj-lt"/>
              </a:rPr>
              <a:t>),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hasizmok (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musculi</a:t>
            </a:r>
            <a:r>
              <a:rPr lang="hu-HU" sz="25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abdominis</a:t>
            </a:r>
            <a:r>
              <a:rPr lang="hu-HU" sz="2500" dirty="0">
                <a:solidFill>
                  <a:schemeClr val="tx1"/>
                </a:solidFill>
                <a:latin typeface="+mj-lt"/>
              </a:rPr>
              <a:t>),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egy belső kötőszövetes lemez (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fascia</a:t>
            </a:r>
            <a:r>
              <a:rPr lang="hu-HU" sz="25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transversa</a:t>
            </a:r>
            <a:r>
              <a:rPr lang="hu-HU" sz="2500" dirty="0">
                <a:solidFill>
                  <a:schemeClr val="tx1"/>
                </a:solidFill>
                <a:latin typeface="+mj-lt"/>
              </a:rPr>
              <a:t>)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hashártya (</a:t>
            </a:r>
            <a:r>
              <a:rPr lang="hu-HU" sz="2500" i="1" dirty="0" err="1">
                <a:solidFill>
                  <a:schemeClr val="tx1"/>
                </a:solidFill>
                <a:latin typeface="+mj-lt"/>
              </a:rPr>
              <a:t>peritoneum</a:t>
            </a:r>
            <a:r>
              <a:rPr lang="hu-HU" sz="25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algn="just"/>
            <a:endParaRPr lang="en-US" sz="2500" dirty="0">
              <a:latin typeface="+mj-lt"/>
            </a:endParaRPr>
          </a:p>
          <a:p>
            <a:pPr>
              <a:defRPr/>
            </a:pPr>
            <a:endParaRPr lang="hu-HU" dirty="0"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625224"/>
            <a:ext cx="4258129" cy="53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16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263352" y="260648"/>
            <a:ext cx="1044116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Szövődmények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Artériák, kapillárisok károsodása, szívinfarktus, érelmeszedés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Diabéteszes </a:t>
            </a:r>
            <a:r>
              <a:rPr lang="hu-HU" sz="2500" dirty="0" err="1">
                <a:latin typeface="+mj-lt"/>
              </a:rPr>
              <a:t>nefropátia</a:t>
            </a:r>
            <a:r>
              <a:rPr lang="hu-HU" sz="2500" dirty="0">
                <a:latin typeface="+mj-lt"/>
              </a:rPr>
              <a:t>: vesekárosodás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D. </a:t>
            </a:r>
            <a:r>
              <a:rPr lang="hu-HU" sz="2500" dirty="0" err="1">
                <a:latin typeface="+mj-lt"/>
              </a:rPr>
              <a:t>retinopátia</a:t>
            </a:r>
            <a:r>
              <a:rPr lang="hu-HU" sz="2500" dirty="0">
                <a:latin typeface="+mj-lt"/>
              </a:rPr>
              <a:t>: retina károsodás (egyik tünet is lehet a látásproblémák)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D. </a:t>
            </a:r>
            <a:r>
              <a:rPr lang="hu-HU" sz="2500" dirty="0" err="1">
                <a:latin typeface="+mj-lt"/>
              </a:rPr>
              <a:t>neuropátia</a:t>
            </a:r>
            <a:r>
              <a:rPr lang="hu-HU" sz="2500" dirty="0">
                <a:latin typeface="+mj-lt"/>
              </a:rPr>
              <a:t>: idegek károsodása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Diabéteszes láb szindróma: perifériás érző-, mozgatóidegek + erek károsodása → sérülések észrevétlenül maradnak, izomsorvadás, a bőr sérülékenyebb, kiszárad → talpon megváltozik a nyomás eloszlása → fekély → lassan, nehezen gyógyul → elfertőződik → lábujjak, lábfej, lábszár, vagy teljes láb amputációja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Sebek lassabban gyógyulnak (már diagnosztizálás előtt 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Vérben a trigliceridek szintje nő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Alacsony </a:t>
            </a:r>
            <a:r>
              <a:rPr lang="hu-HU" sz="2500" dirty="0" err="1">
                <a:latin typeface="+mj-lt"/>
              </a:rPr>
              <a:t>reninszint</a:t>
            </a:r>
            <a:r>
              <a:rPr lang="hu-HU" sz="2500" dirty="0">
                <a:latin typeface="+mj-lt"/>
              </a:rPr>
              <a:t> → </a:t>
            </a:r>
            <a:r>
              <a:rPr lang="hu-HU" sz="2500" dirty="0" err="1">
                <a:latin typeface="+mj-lt"/>
              </a:rPr>
              <a:t>hyperkalémiát</a:t>
            </a:r>
            <a:r>
              <a:rPr lang="hu-HU" sz="2500" dirty="0">
                <a:latin typeface="+mj-lt"/>
              </a:rPr>
              <a:t>, </a:t>
            </a:r>
            <a:r>
              <a:rPr lang="hu-HU" sz="2500" dirty="0" err="1">
                <a:latin typeface="+mj-lt"/>
              </a:rPr>
              <a:t>hyponatriémiát</a:t>
            </a:r>
            <a:r>
              <a:rPr lang="hu-HU" sz="2500" dirty="0">
                <a:latin typeface="+mj-lt"/>
              </a:rPr>
              <a:t>, metabolikus acidózist és egyes esetekben alacsony vérnyomást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7802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196752"/>
            <a:ext cx="3713955" cy="53214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223792" y="2708920"/>
            <a:ext cx="1889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latin typeface="+mj-lt"/>
              </a:rPr>
              <a:t>Vége!</a:t>
            </a:r>
          </a:p>
        </p:txBody>
      </p:sp>
    </p:spTree>
    <p:extLst>
      <p:ext uri="{BB962C8B-B14F-4D97-AF65-F5344CB8AC3E}">
        <p14:creationId xmlns:p14="http://schemas.microsoft.com/office/powerpoint/2010/main" val="2400902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908720"/>
            <a:ext cx="9970061" cy="51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268760"/>
            <a:ext cx="5360849" cy="41270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0440" y="0"/>
            <a:ext cx="5923552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500" b="1" dirty="0">
                <a:latin typeface="+mj-lt"/>
              </a:rPr>
              <a:t>A hasfal izomzata:</a:t>
            </a:r>
          </a:p>
          <a:p>
            <a:pPr marL="4000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három réteg</a:t>
            </a:r>
          </a:p>
          <a:p>
            <a:pPr marL="4000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Kívülről befelé: </a:t>
            </a:r>
          </a:p>
          <a:p>
            <a:pPr marL="85725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külső ferde (m. </a:t>
            </a:r>
            <a:r>
              <a:rPr lang="hu-HU" sz="2500" dirty="0" err="1">
                <a:latin typeface="+mj-lt"/>
              </a:rPr>
              <a:t>obliquus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abdomonis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externus</a:t>
            </a:r>
            <a:r>
              <a:rPr lang="hu-HU" sz="2500" dirty="0">
                <a:latin typeface="+mj-lt"/>
              </a:rPr>
              <a:t>), </a:t>
            </a:r>
          </a:p>
          <a:p>
            <a:pPr marL="85725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belső ferde (m. </a:t>
            </a:r>
            <a:r>
              <a:rPr lang="hu-HU" sz="2500" dirty="0" err="1">
                <a:latin typeface="+mj-lt"/>
              </a:rPr>
              <a:t>obliquus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abdominis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internus</a:t>
            </a:r>
            <a:r>
              <a:rPr lang="hu-HU" sz="2500" dirty="0">
                <a:latin typeface="+mj-lt"/>
              </a:rPr>
              <a:t>),</a:t>
            </a:r>
          </a:p>
          <a:p>
            <a:pPr marL="85725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 haránt hasizom (m. </a:t>
            </a:r>
            <a:r>
              <a:rPr lang="hu-HU" sz="2500" dirty="0" err="1">
                <a:latin typeface="+mj-lt"/>
              </a:rPr>
              <a:t>transversus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abdominis</a:t>
            </a:r>
            <a:r>
              <a:rPr lang="hu-HU" sz="2500" dirty="0">
                <a:latin typeface="+mj-lt"/>
              </a:rPr>
              <a:t>),</a:t>
            </a:r>
          </a:p>
          <a:p>
            <a:pPr marL="857250" lvl="1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egyenes hasizmokat (m. </a:t>
            </a:r>
            <a:r>
              <a:rPr lang="hu-HU" sz="2500" dirty="0" err="1">
                <a:latin typeface="+mj-lt"/>
              </a:rPr>
              <a:t>rectus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abdominis</a:t>
            </a:r>
            <a:r>
              <a:rPr lang="hu-HU" sz="2500" dirty="0">
                <a:latin typeface="+mj-lt"/>
              </a:rPr>
              <a:t>) </a:t>
            </a:r>
          </a:p>
          <a:p>
            <a:pPr marL="400050" indent="-342900" algn="just">
              <a:buFont typeface="Arial" panose="020B0604020202020204" pitchFamily="34" charset="0"/>
              <a:buChar char="•"/>
            </a:pPr>
            <a:r>
              <a:rPr lang="hu-HU" sz="2500" dirty="0" err="1">
                <a:latin typeface="+mj-lt"/>
              </a:rPr>
              <a:t>linea</a:t>
            </a:r>
            <a:r>
              <a:rPr lang="hu-HU" sz="2500" dirty="0">
                <a:latin typeface="+mj-lt"/>
              </a:rPr>
              <a:t> alba: összefonódott tömött kötőszövetből (a ferde és haránt hasizmok közös tapadási vonala)</a:t>
            </a:r>
          </a:p>
          <a:p>
            <a:pPr marL="400050" indent="-342900" algn="just">
              <a:buFont typeface="Arial" panose="020B0604020202020204" pitchFamily="34" charset="0"/>
              <a:buChar char="•"/>
            </a:pPr>
            <a:endParaRPr lang="hu-HU" sz="2500" dirty="0">
              <a:solidFill>
                <a:srgbClr val="5B5A50"/>
              </a:solidFill>
              <a:latin typeface="+mj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0440" y="5478423"/>
            <a:ext cx="1067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latin typeface="Calibri Light" panose="020F0302020204030204"/>
              </a:rPr>
              <a:t> </a:t>
            </a:r>
            <a:r>
              <a:rPr lang="hu-HU" sz="2500" dirty="0">
                <a:latin typeface="+mj-lt"/>
              </a:rPr>
              <a:t>Az egyenes hasizom a mellkas aljának középső részén ered, és a csípőcsont elülső-középső részén (</a:t>
            </a:r>
            <a:r>
              <a:rPr lang="hu-HU" sz="2500" dirty="0" err="1">
                <a:latin typeface="+mj-lt"/>
              </a:rPr>
              <a:t>symphisis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pubica</a:t>
            </a:r>
            <a:r>
              <a:rPr lang="hu-HU" sz="2500" dirty="0">
                <a:latin typeface="+mj-lt"/>
              </a:rPr>
              <a:t>) tapad.</a:t>
            </a:r>
          </a:p>
        </p:txBody>
      </p:sp>
    </p:spTree>
    <p:extLst>
      <p:ext uri="{BB962C8B-B14F-4D97-AF65-F5344CB8AC3E}">
        <p14:creationId xmlns:p14="http://schemas.microsoft.com/office/powerpoint/2010/main" val="286973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399470"/>
            <a:ext cx="4447251" cy="38430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2"/>
          <p:cNvSpPr>
            <a:spLocks noGrp="1"/>
          </p:cNvSpPr>
          <p:nvPr>
            <p:ph idx="1"/>
          </p:nvPr>
        </p:nvSpPr>
        <p:spPr bwMode="auto">
          <a:xfrm>
            <a:off x="407368" y="404662"/>
            <a:ext cx="6336704" cy="5772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Sérv (</a:t>
            </a:r>
            <a:r>
              <a:rPr lang="hu-HU" sz="3600" b="1" dirty="0" err="1">
                <a:solidFill>
                  <a:schemeClr val="tx1"/>
                </a:solidFill>
                <a:latin typeface="+mj-lt"/>
              </a:rPr>
              <a:t>hernia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2857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egy bélrészlet vagy egyéb hasüregi szerv </a:t>
            </a:r>
            <a:r>
              <a:rPr lang="hu-HU" sz="2500" dirty="0" err="1">
                <a:solidFill>
                  <a:schemeClr val="tx1"/>
                </a:solidFill>
                <a:latin typeface="+mj-lt"/>
              </a:rPr>
              <a:t>átpréselődik</a:t>
            </a:r>
            <a:r>
              <a:rPr lang="hu-HU" sz="2500" dirty="0">
                <a:solidFill>
                  <a:schemeClr val="tx1"/>
                </a:solidFill>
                <a:latin typeface="+mj-lt"/>
              </a:rPr>
              <a:t> a meggyengült izomfalon.</a:t>
            </a:r>
          </a:p>
          <a:p>
            <a:pPr marL="2857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lehet veleszületett is</a:t>
            </a:r>
          </a:p>
          <a:p>
            <a:pPr marL="2857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leggyakrabban a kisdedeknél, az időseknél és az elhízottaknál alakul ki. </a:t>
            </a:r>
          </a:p>
          <a:p>
            <a:pPr marL="2857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Az erős hasprés, pl. nehéz terhek emelése, az erős köhögés, a súlyos székrekedés hajlamosítanak rá.</a:t>
            </a:r>
          </a:p>
          <a:p>
            <a:pPr marL="285750" indent="-342900" algn="just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tx1"/>
                </a:solidFill>
                <a:latin typeface="+mj-lt"/>
              </a:rPr>
              <a:t>Tünetek: puha hasi vagy lágyéki duzzanat, amely enyhén vagy közepesen fájdalmas lehet.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en-US" dirty="0"/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791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4" y="1095548"/>
            <a:ext cx="2721648" cy="39883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5" y="1095548"/>
            <a:ext cx="3289848" cy="369903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8838" y="306500"/>
            <a:ext cx="48467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 err="1">
                <a:latin typeface="+mj-lt"/>
              </a:rPr>
              <a:t>Inderekt</a:t>
            </a:r>
            <a:r>
              <a:rPr lang="hu-HU" sz="2500" dirty="0">
                <a:latin typeface="+mj-lt"/>
              </a:rPr>
              <a:t> </a:t>
            </a:r>
            <a:r>
              <a:rPr lang="hu-HU" sz="2500" dirty="0" err="1">
                <a:latin typeface="+mj-lt"/>
              </a:rPr>
              <a:t>inguinalis</a:t>
            </a:r>
            <a:r>
              <a:rPr lang="hu-HU" sz="2500" dirty="0">
                <a:latin typeface="+mj-lt"/>
              </a:rPr>
              <a:t> sérv - gyenge hasfal, időskor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448422" y="306500"/>
            <a:ext cx="4258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+mj-lt"/>
              </a:rPr>
              <a:t>Direkt </a:t>
            </a:r>
            <a:r>
              <a:rPr lang="hu-HU" sz="2500" dirty="0" err="1">
                <a:latin typeface="+mj-lt"/>
              </a:rPr>
              <a:t>inguinalis</a:t>
            </a:r>
            <a:r>
              <a:rPr lang="hu-HU" sz="2500" dirty="0">
                <a:latin typeface="+mj-lt"/>
              </a:rPr>
              <a:t> sérv - veleszületett</a:t>
            </a:r>
          </a:p>
        </p:txBody>
      </p:sp>
      <p:sp>
        <p:nvSpPr>
          <p:cNvPr id="8" name="Téglalap 7"/>
          <p:cNvSpPr/>
          <p:nvPr/>
        </p:nvSpPr>
        <p:spPr>
          <a:xfrm>
            <a:off x="545385" y="5152748"/>
            <a:ext cx="103031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i="0" dirty="0">
                <a:effectLst/>
                <a:latin typeface="+mj-lt"/>
              </a:rPr>
              <a:t>A </a:t>
            </a:r>
            <a:r>
              <a:rPr lang="en-US" sz="2500" i="0" dirty="0" err="1">
                <a:effectLst/>
                <a:latin typeface="+mj-lt"/>
              </a:rPr>
              <a:t>legtöbb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sérv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nem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súlyos</a:t>
            </a:r>
            <a:r>
              <a:rPr lang="en-US" sz="2500" i="0" dirty="0">
                <a:effectLst/>
                <a:latin typeface="+mj-lt"/>
              </a:rPr>
              <a:t>. </a:t>
            </a:r>
            <a:r>
              <a:rPr lang="en-US" sz="2500" i="0" dirty="0" err="1">
                <a:effectLst/>
                <a:latin typeface="+mj-lt"/>
              </a:rPr>
              <a:t>Viszont</a:t>
            </a:r>
            <a:r>
              <a:rPr lang="en-US" sz="2500" i="0" dirty="0">
                <a:effectLst/>
                <a:latin typeface="+mj-lt"/>
              </a:rPr>
              <a:t> ha a </a:t>
            </a:r>
            <a:r>
              <a:rPr lang="en-US" sz="2500" i="0" dirty="0" err="1">
                <a:effectLst/>
                <a:latin typeface="+mj-lt"/>
              </a:rPr>
              <a:t>sérvben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kitüremkedő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szervek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vérellátása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romlik</a:t>
            </a:r>
            <a:r>
              <a:rPr lang="en-US" sz="2500" i="0" dirty="0">
                <a:effectLst/>
                <a:latin typeface="+mj-lt"/>
              </a:rPr>
              <a:t> – pl. ha a </a:t>
            </a:r>
            <a:r>
              <a:rPr lang="en-US" sz="2500" i="0" dirty="0" err="1">
                <a:effectLst/>
                <a:latin typeface="+mj-lt"/>
              </a:rPr>
              <a:t>sérv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kizáródik</a:t>
            </a:r>
            <a:r>
              <a:rPr lang="en-US" sz="2500" i="0" dirty="0">
                <a:effectLst/>
                <a:latin typeface="+mj-lt"/>
              </a:rPr>
              <a:t> – </a:t>
            </a:r>
            <a:r>
              <a:rPr lang="en-US" sz="2500" i="0" dirty="0" err="1">
                <a:effectLst/>
                <a:latin typeface="+mj-lt"/>
              </a:rPr>
              <a:t>szövetelhalás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következhet</a:t>
            </a:r>
            <a:r>
              <a:rPr lang="en-US" sz="2500" i="0" dirty="0">
                <a:effectLst/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be→életveszélyes</a:t>
            </a:r>
            <a:r>
              <a:rPr lang="en-US" sz="2500" dirty="0">
                <a:latin typeface="+mj-lt"/>
              </a:rPr>
              <a:t> </a:t>
            </a:r>
            <a:r>
              <a:rPr lang="en-US" sz="2500" i="0" dirty="0" err="1">
                <a:effectLst/>
                <a:latin typeface="+mj-lt"/>
              </a:rPr>
              <a:t>állapot</a:t>
            </a:r>
            <a:r>
              <a:rPr lang="en-US" sz="2500" i="0" dirty="0">
                <a:effectLst/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653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82" y="3031217"/>
            <a:ext cx="3337757" cy="376027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01924" y="476672"/>
            <a:ext cx="64861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b="1" dirty="0">
                <a:latin typeface="+mj-lt"/>
              </a:rPr>
              <a:t>Hasüreg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dirty="0">
                <a:latin typeface="+mj-lt"/>
              </a:rPr>
              <a:t>határai: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+mj-lt"/>
              </a:rPr>
              <a:t>Felül</a:t>
            </a:r>
            <a:r>
              <a:rPr lang="en-US" sz="2500" dirty="0">
                <a:latin typeface="+mj-lt"/>
              </a:rPr>
              <a:t>:</a:t>
            </a:r>
            <a:r>
              <a:rPr lang="hu-HU" sz="2500" dirty="0">
                <a:latin typeface="+mj-lt"/>
              </a:rPr>
              <a:t> rekeszizom (</a:t>
            </a:r>
            <a:r>
              <a:rPr lang="en-US" sz="2500" i="1" dirty="0">
                <a:latin typeface="+mj-lt"/>
              </a:rPr>
              <a:t>diaphragma</a:t>
            </a:r>
            <a:r>
              <a:rPr lang="hu-HU" sz="2500" dirty="0">
                <a:latin typeface="+mj-lt"/>
              </a:rPr>
              <a:t>)</a:t>
            </a:r>
            <a:r>
              <a:rPr lang="en-US" sz="2500" dirty="0">
                <a:latin typeface="+mj-lt"/>
              </a:rPr>
              <a:t> </a:t>
            </a:r>
            <a:endParaRPr lang="hu-HU" sz="25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+mj-lt"/>
              </a:rPr>
              <a:t>Alul</a:t>
            </a:r>
            <a:r>
              <a:rPr lang="en-US" sz="2500" dirty="0">
                <a:latin typeface="+mj-lt"/>
              </a:rPr>
              <a:t>: </a:t>
            </a:r>
            <a:r>
              <a:rPr lang="en-US" sz="2500" dirty="0" err="1">
                <a:latin typeface="+mj-lt"/>
              </a:rPr>
              <a:t>mednecebemenet</a:t>
            </a:r>
            <a:endParaRPr lang="en-US" sz="25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+mj-lt"/>
              </a:rPr>
              <a:t>Hátul</a:t>
            </a:r>
            <a:r>
              <a:rPr lang="en-US" sz="2500" dirty="0">
                <a:latin typeface="+mj-lt"/>
              </a:rPr>
              <a:t>:</a:t>
            </a:r>
            <a:r>
              <a:rPr lang="hu-HU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lumbális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csigolyák</a:t>
            </a:r>
            <a:r>
              <a:rPr lang="en-US" sz="2500" dirty="0">
                <a:latin typeface="+mj-lt"/>
              </a:rPr>
              <a:t> </a:t>
            </a:r>
            <a:endParaRPr lang="hu-HU" sz="25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+mj-lt"/>
              </a:rPr>
              <a:t>Elöl</a:t>
            </a:r>
            <a:r>
              <a:rPr lang="hu-HU" sz="2500" dirty="0">
                <a:latin typeface="+mj-lt"/>
              </a:rPr>
              <a:t>,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oldalt</a:t>
            </a:r>
            <a:r>
              <a:rPr lang="en-US" sz="2500" dirty="0">
                <a:latin typeface="+mj-lt"/>
              </a:rPr>
              <a:t>: </a:t>
            </a:r>
            <a:r>
              <a:rPr lang="en-US" sz="2500" dirty="0" err="1">
                <a:latin typeface="+mj-lt"/>
              </a:rPr>
              <a:t>hasfal</a:t>
            </a:r>
            <a:r>
              <a:rPr lang="en-US" sz="2500" dirty="0">
                <a:latin typeface="+mj-lt"/>
              </a:rPr>
              <a:t> (</a:t>
            </a:r>
            <a:r>
              <a:rPr lang="en-US" sz="2500" dirty="0" err="1">
                <a:latin typeface="+mj-lt"/>
              </a:rPr>
              <a:t>hasizmok</a:t>
            </a:r>
            <a:r>
              <a:rPr lang="en-US" sz="2500" dirty="0">
                <a:latin typeface="+mj-lt"/>
              </a:rPr>
              <a:t>)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476672"/>
            <a:ext cx="4395237" cy="42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4713"/>
      </p:ext>
    </p:extLst>
  </p:cSld>
  <p:clrMapOvr>
    <a:masterClrMapping/>
  </p:clrMapOvr>
</p:sld>
</file>

<file path=ppt/theme/theme1.xml><?xml version="1.0" encoding="utf-8"?>
<a:theme xmlns:a="http://schemas.openxmlformats.org/drawingml/2006/main" name="DEI_HU1">
  <a:themeElements>
    <a:clrScheme name="EMK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5A50"/>
      </a:accent1>
      <a:accent2>
        <a:srgbClr val="57A7B3"/>
      </a:accent2>
      <a:accent3>
        <a:srgbClr val="66C3D0"/>
      </a:accent3>
      <a:accent4>
        <a:srgbClr val="FFC000"/>
      </a:accent4>
      <a:accent5>
        <a:srgbClr val="C5C6C6"/>
      </a:accent5>
      <a:accent6>
        <a:srgbClr val="EBECEB"/>
      </a:accent6>
      <a:hlink>
        <a:srgbClr val="37E7FF"/>
      </a:hlink>
      <a:folHlink>
        <a:srgbClr val="0C0C0C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2120</Words>
  <Application>Microsoft Office PowerPoint</Application>
  <PresentationFormat>Szélesvásznú</PresentationFormat>
  <Paragraphs>280</Paragraphs>
  <Slides>41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Wingdings</vt:lpstr>
      <vt:lpstr>DEI_HU1</vt:lpstr>
      <vt:lpstr>Máj, hasnyálmirigy, hasüreg, hashártya, és a hasfal szerkezete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Máj, hasnyálmirigy, hasüreg, hashártya, és a hasfal szerkezete</dc:title>
  <dc:creator>Home</dc:creator>
  <cp:lastModifiedBy>Kriszta</cp:lastModifiedBy>
  <cp:revision>12</cp:revision>
  <dcterms:modified xsi:type="dcterms:W3CDTF">2020-04-28T13:03:53Z</dcterms:modified>
</cp:coreProperties>
</file>