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66" r:id="rId5"/>
    <p:sldId id="267" r:id="rId6"/>
    <p:sldId id="268" r:id="rId7"/>
    <p:sldId id="269" r:id="rId8"/>
    <p:sldId id="258" r:id="rId9"/>
    <p:sldId id="259" r:id="rId10"/>
    <p:sldId id="261" r:id="rId11"/>
    <p:sldId id="273" r:id="rId12"/>
    <p:sldId id="278" r:id="rId13"/>
    <p:sldId id="270" r:id="rId14"/>
    <p:sldId id="272" r:id="rId15"/>
    <p:sldId id="279" r:id="rId16"/>
    <p:sldId id="271" r:id="rId17"/>
    <p:sldId id="281" r:id="rId18"/>
    <p:sldId id="274" r:id="rId19"/>
    <p:sldId id="275" r:id="rId20"/>
    <p:sldId id="280" r:id="rId21"/>
    <p:sldId id="277" r:id="rId22"/>
    <p:sldId id="263" r:id="rId23"/>
    <p:sldId id="260" r:id="rId24"/>
    <p:sldId id="288" r:id="rId25"/>
    <p:sldId id="286" r:id="rId26"/>
    <p:sldId id="287" r:id="rId27"/>
    <p:sldId id="289" r:id="rId28"/>
    <p:sldId id="290" r:id="rId29"/>
    <p:sldId id="262" r:id="rId30"/>
    <p:sldId id="282" r:id="rId31"/>
    <p:sldId id="283" r:id="rId32"/>
    <p:sldId id="284" r:id="rId3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DC1E-24E8-46D0-BD59-CA3669EE5503}" type="datetimeFigureOut">
              <a:rPr lang="hu-HU" smtClean="0"/>
              <a:t>2020.03.13.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A63E-32AA-4546-ACDB-5A0AC87934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7118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DC1E-24E8-46D0-BD59-CA3669EE5503}" type="datetimeFigureOut">
              <a:rPr lang="hu-HU" smtClean="0"/>
              <a:t>2020.03.13.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A63E-32AA-4546-ACDB-5A0AC87934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2023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DC1E-24E8-46D0-BD59-CA3669EE5503}" type="datetimeFigureOut">
              <a:rPr lang="hu-HU" smtClean="0"/>
              <a:t>2020.03.13.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A63E-32AA-4546-ACDB-5A0AC87934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581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DC1E-24E8-46D0-BD59-CA3669EE5503}" type="datetimeFigureOut">
              <a:rPr lang="hu-HU" smtClean="0"/>
              <a:t>2020.03.13.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A63E-32AA-4546-ACDB-5A0AC87934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815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DC1E-24E8-46D0-BD59-CA3669EE5503}" type="datetimeFigureOut">
              <a:rPr lang="hu-HU" smtClean="0"/>
              <a:t>2020.03.13.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A63E-32AA-4546-ACDB-5A0AC87934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273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DC1E-24E8-46D0-BD59-CA3669EE5503}" type="datetimeFigureOut">
              <a:rPr lang="hu-HU" smtClean="0"/>
              <a:t>2020.03.13.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A63E-32AA-4546-ACDB-5A0AC87934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721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DC1E-24E8-46D0-BD59-CA3669EE5503}" type="datetimeFigureOut">
              <a:rPr lang="hu-HU" smtClean="0"/>
              <a:t>2020.03.13.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A63E-32AA-4546-ACDB-5A0AC87934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04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DC1E-24E8-46D0-BD59-CA3669EE5503}" type="datetimeFigureOut">
              <a:rPr lang="hu-HU" smtClean="0"/>
              <a:t>2020.03.13.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A63E-32AA-4546-ACDB-5A0AC87934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0641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DC1E-24E8-46D0-BD59-CA3669EE5503}" type="datetimeFigureOut">
              <a:rPr lang="hu-HU" smtClean="0"/>
              <a:t>2020.03.13.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A63E-32AA-4546-ACDB-5A0AC87934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986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DC1E-24E8-46D0-BD59-CA3669EE5503}" type="datetimeFigureOut">
              <a:rPr lang="hu-HU" smtClean="0"/>
              <a:t>2020.03.13.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A63E-32AA-4546-ACDB-5A0AC87934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955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7DC1E-24E8-46D0-BD59-CA3669EE5503}" type="datetimeFigureOut">
              <a:rPr lang="hu-HU" smtClean="0"/>
              <a:t>2020.03.13.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A63E-32AA-4546-ACDB-5A0AC87934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7707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7DC1E-24E8-46D0-BD59-CA3669EE5503}" type="datetimeFigureOut">
              <a:rPr lang="hu-HU" smtClean="0"/>
              <a:t>2020.03.13.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0A63E-32AA-4546-ACDB-5A0AC87934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889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légzőrendszer szövettana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4109114"/>
            <a:ext cx="9144000" cy="1655762"/>
          </a:xfrm>
        </p:spPr>
        <p:txBody>
          <a:bodyPr/>
          <a:lstStyle/>
          <a:p>
            <a:r>
              <a:rPr lang="hu-HU" dirty="0" smtClean="0"/>
              <a:t>Humán anatómia</a:t>
            </a:r>
          </a:p>
          <a:p>
            <a:r>
              <a:rPr lang="hu-HU" dirty="0" err="1" smtClean="0"/>
              <a:t>Halasy</a:t>
            </a:r>
            <a:r>
              <a:rPr lang="hu-HU" dirty="0" smtClean="0"/>
              <a:t> Viktória</a:t>
            </a:r>
          </a:p>
          <a:p>
            <a:r>
              <a:rPr lang="hu-HU" dirty="0" smtClean="0"/>
              <a:t>2020.03.11.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854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Bronchusok</a:t>
            </a:r>
            <a:r>
              <a:rPr lang="hu-HU" dirty="0" smtClean="0"/>
              <a:t> és </a:t>
            </a:r>
            <a:r>
              <a:rPr lang="hu-HU" dirty="0" err="1" smtClean="0"/>
              <a:t>bronchiolus</a:t>
            </a:r>
            <a:r>
              <a:rPr lang="hu-HU" dirty="0" smtClean="0"/>
              <a:t> szerkezete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7905" r="22830" b="50448"/>
          <a:stretch/>
        </p:blipFill>
        <p:spPr>
          <a:xfrm>
            <a:off x="648393" y="1970116"/>
            <a:ext cx="4713316" cy="4391039"/>
          </a:xfrm>
        </p:spPr>
      </p:pic>
      <p:pic>
        <p:nvPicPr>
          <p:cNvPr id="5" name="Tartalom hely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t="51271" r="13967" b="8229"/>
          <a:stretch/>
        </p:blipFill>
        <p:spPr>
          <a:xfrm>
            <a:off x="5677593" y="1970116"/>
            <a:ext cx="5478087" cy="4192616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3880" y="5934075"/>
            <a:ext cx="47529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hu-HU" altLang="hu-HU" sz="1800" dirty="0"/>
              <a:t>A </a:t>
            </a:r>
            <a:r>
              <a:rPr lang="hu-HU" altLang="hu-HU" sz="1800" b="1" dirty="0" err="1"/>
              <a:t>bronchusok</a:t>
            </a:r>
            <a:r>
              <a:rPr lang="hu-HU" altLang="hu-HU" sz="1800" b="1" dirty="0"/>
              <a:t> </a:t>
            </a:r>
            <a:r>
              <a:rPr lang="hu-HU" altLang="hu-HU" sz="1800" dirty="0" err="1"/>
              <a:t>hyalinporcot</a:t>
            </a:r>
            <a:r>
              <a:rPr lang="hu-HU" altLang="hu-HU" sz="1800" dirty="0"/>
              <a:t> és mirigyeket is tartalmaznak a falukban. A hám többmagsoros csillószőrös hengerhám.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970905" y="5899192"/>
            <a:ext cx="51847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hu-HU" altLang="hu-HU" sz="1800" dirty="0"/>
              <a:t>A </a:t>
            </a:r>
            <a:r>
              <a:rPr lang="hu-HU" altLang="hu-HU" sz="1800" b="1" dirty="0" err="1"/>
              <a:t>bronchiolusok</a:t>
            </a:r>
            <a:r>
              <a:rPr lang="hu-HU" altLang="hu-HU" sz="1800" dirty="0"/>
              <a:t> </a:t>
            </a:r>
            <a:r>
              <a:rPr lang="hu-HU" altLang="hu-HU" sz="1800" b="1" dirty="0"/>
              <a:t>SEM</a:t>
            </a:r>
            <a:r>
              <a:rPr lang="hu-HU" altLang="hu-HU" sz="1800" dirty="0"/>
              <a:t> porcot, </a:t>
            </a:r>
            <a:r>
              <a:rPr lang="hu-HU" altLang="hu-HU" sz="1800" b="1" dirty="0"/>
              <a:t>SEM</a:t>
            </a:r>
            <a:r>
              <a:rPr lang="hu-HU" altLang="hu-HU" sz="1800" dirty="0"/>
              <a:t> mirigyeket nem tartalmaznak. The </a:t>
            </a:r>
            <a:r>
              <a:rPr lang="hu-HU" altLang="hu-HU" sz="1800" dirty="0" err="1"/>
              <a:t>wall</a:t>
            </a:r>
            <a:r>
              <a:rPr lang="hu-HU" altLang="hu-HU" sz="1800" dirty="0"/>
              <a:t> </a:t>
            </a:r>
            <a:r>
              <a:rPr lang="hu-HU" altLang="hu-HU" sz="1800" dirty="0" err="1"/>
              <a:t>contains</a:t>
            </a:r>
            <a:r>
              <a:rPr lang="hu-HU" altLang="hu-HU" sz="1800" dirty="0"/>
              <a:t> </a:t>
            </a:r>
            <a:r>
              <a:rPr lang="hu-HU" altLang="hu-HU" sz="1800" dirty="0" err="1"/>
              <a:t>smooth</a:t>
            </a:r>
            <a:r>
              <a:rPr lang="hu-HU" altLang="hu-HU" sz="1800" dirty="0"/>
              <a:t> </a:t>
            </a:r>
            <a:r>
              <a:rPr lang="hu-HU" altLang="hu-HU" sz="1800" dirty="0" err="1"/>
              <a:t>muscle</a:t>
            </a:r>
            <a:r>
              <a:rPr lang="hu-HU" altLang="hu-HU" sz="1800" dirty="0"/>
              <a:t>. A hám egyrétegű hengerhám vagy köbhám.</a:t>
            </a:r>
          </a:p>
        </p:txBody>
      </p:sp>
    </p:spTree>
    <p:extLst>
      <p:ext uri="{BB962C8B-B14F-4D97-AF65-F5344CB8AC3E}">
        <p14:creationId xmlns:p14="http://schemas.microsoft.com/office/powerpoint/2010/main" val="1226303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Bronchusok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5119" y="3313231"/>
            <a:ext cx="10515600" cy="3544769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Szövettani szerkezete alapvetően megtartja a tracheára jellemző felépítési elvet, szerkezetük viszont egyre egyszerűbbé válik.</a:t>
            </a:r>
          </a:p>
          <a:p>
            <a:r>
              <a:rPr lang="hu-HU" dirty="0" smtClean="0"/>
              <a:t>A porcok fokozatosan elvesztik C alakjukat és szabálytalan alakú, egyre kisebb </a:t>
            </a:r>
            <a:r>
              <a:rPr lang="hu-HU" dirty="0" smtClean="0">
                <a:solidFill>
                  <a:srgbClr val="FF0000"/>
                </a:solidFill>
              </a:rPr>
              <a:t>porclemezek</a:t>
            </a:r>
            <a:r>
              <a:rPr lang="hu-HU" dirty="0" smtClean="0"/>
              <a:t> formájában maradnak </a:t>
            </a:r>
            <a:r>
              <a:rPr lang="hu-HU" dirty="0"/>
              <a:t>meg (számuk, kiterjedésük egyre csökken.</a:t>
            </a:r>
            <a:endParaRPr lang="hu-HU" dirty="0" smtClean="0"/>
          </a:p>
          <a:p>
            <a:r>
              <a:rPr lang="hu-HU" dirty="0" smtClean="0"/>
              <a:t>A porcok eltűnésével előtérbe kerülnek a </a:t>
            </a:r>
            <a:r>
              <a:rPr lang="hu-HU" dirty="0" smtClean="0">
                <a:solidFill>
                  <a:srgbClr val="FF0000"/>
                </a:solidFill>
              </a:rPr>
              <a:t>simaizom-elemek</a:t>
            </a:r>
            <a:r>
              <a:rPr lang="hu-HU" dirty="0" smtClean="0"/>
              <a:t>.</a:t>
            </a:r>
          </a:p>
          <a:p>
            <a:r>
              <a:rPr lang="hu-HU" dirty="0" smtClean="0"/>
              <a:t>A simaizomzat önálló </a:t>
            </a:r>
            <a:r>
              <a:rPr lang="hu-HU" dirty="0" err="1" smtClean="0">
                <a:solidFill>
                  <a:srgbClr val="FF0000"/>
                </a:solidFill>
              </a:rPr>
              <a:t>tunica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muscularist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smtClean="0"/>
              <a:t>alkot a </a:t>
            </a:r>
            <a:r>
              <a:rPr lang="hu-HU" dirty="0" err="1" smtClean="0"/>
              <a:t>mucosa</a:t>
            </a:r>
            <a:r>
              <a:rPr lang="hu-HU" dirty="0" smtClean="0"/>
              <a:t> és </a:t>
            </a:r>
            <a:r>
              <a:rPr lang="hu-HU" dirty="0" err="1" smtClean="0"/>
              <a:t>submucosa</a:t>
            </a:r>
            <a:r>
              <a:rPr lang="hu-HU" dirty="0" smtClean="0"/>
              <a:t> </a:t>
            </a:r>
            <a:r>
              <a:rPr lang="hu-HU" dirty="0"/>
              <a:t>határán: a nagyobb </a:t>
            </a:r>
            <a:r>
              <a:rPr lang="hu-HU" dirty="0" err="1"/>
              <a:t>bronchusokban</a:t>
            </a:r>
            <a:r>
              <a:rPr lang="hu-HU" dirty="0"/>
              <a:t> összefüggő réteg, a kisebbekben spirális lefutású lazábban rendezett kötegekből </a:t>
            </a:r>
            <a:r>
              <a:rPr lang="hu-HU" dirty="0" smtClean="0"/>
              <a:t>áll.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r="30232"/>
          <a:stretch/>
        </p:blipFill>
        <p:spPr>
          <a:xfrm>
            <a:off x="8164898" y="0"/>
            <a:ext cx="4027102" cy="320116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8269634" y="2880470"/>
            <a:ext cx="533172" cy="176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9513855" y="2880470"/>
            <a:ext cx="626432" cy="176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527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bronchusok</a:t>
            </a:r>
            <a:r>
              <a:rPr lang="hu-HU" dirty="0" smtClean="0"/>
              <a:t> szöveti szerkezete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7326698" cy="5257563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Nyálkahártya: hámja a jellegzetes </a:t>
            </a:r>
            <a:r>
              <a:rPr lang="hu-HU" dirty="0" smtClean="0">
                <a:solidFill>
                  <a:srgbClr val="FF0000"/>
                </a:solidFill>
              </a:rPr>
              <a:t>légúti hám</a:t>
            </a:r>
            <a:r>
              <a:rPr lang="hu-HU" dirty="0" smtClean="0"/>
              <a:t>, tehát többmagsoros csillós hengerhám, kehelysejtekkel, néhol endokrin sejtekkel. A hám fokozatosan alacsonyodik, ugyanígy a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tunica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propria</a:t>
            </a:r>
            <a:r>
              <a:rPr lang="hu-HU" dirty="0" smtClean="0"/>
              <a:t> is fogy a kisebb </a:t>
            </a:r>
            <a:r>
              <a:rPr lang="hu-HU" dirty="0" err="1" smtClean="0"/>
              <a:t>bronchusok</a:t>
            </a:r>
            <a:r>
              <a:rPr lang="hu-HU" dirty="0" smtClean="0"/>
              <a:t> felé haladva.</a:t>
            </a:r>
          </a:p>
          <a:p>
            <a:r>
              <a:rPr lang="hu-HU" dirty="0" err="1" smtClean="0">
                <a:solidFill>
                  <a:srgbClr val="FF0000"/>
                </a:solidFill>
              </a:rPr>
              <a:t>Tunica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muscularis</a:t>
            </a:r>
            <a:r>
              <a:rPr lang="hu-HU" dirty="0" smtClean="0"/>
              <a:t>: a nagyobb </a:t>
            </a:r>
            <a:r>
              <a:rPr lang="hu-HU" dirty="0" err="1" smtClean="0"/>
              <a:t>bronchusokban</a:t>
            </a:r>
            <a:r>
              <a:rPr lang="hu-HU" dirty="0" smtClean="0"/>
              <a:t> összefüggő réteg, a kisebbekben spirális lefutású lazábban rendezett kötegekből áll.</a:t>
            </a:r>
          </a:p>
          <a:p>
            <a:r>
              <a:rPr lang="hu-HU" dirty="0" err="1" smtClean="0">
                <a:solidFill>
                  <a:srgbClr val="FF0000"/>
                </a:solidFill>
              </a:rPr>
              <a:t>Adventitia</a:t>
            </a:r>
            <a:r>
              <a:rPr lang="hu-HU" dirty="0" smtClean="0"/>
              <a:t>: a környező struktúrák felé kapcsolatot létesítő kollagénkötegek.</a:t>
            </a:r>
          </a:p>
          <a:p>
            <a:pPr marL="0" indent="0">
              <a:buNone/>
            </a:pPr>
            <a:r>
              <a:rPr lang="hu-HU" dirty="0" smtClean="0"/>
              <a:t>A </a:t>
            </a:r>
            <a:r>
              <a:rPr lang="hu-HU" dirty="0" err="1" smtClean="0"/>
              <a:t>bronchusok</a:t>
            </a:r>
            <a:r>
              <a:rPr lang="hu-HU" dirty="0" smtClean="0"/>
              <a:t> falában többnyire az izomréteg alatt, kis </a:t>
            </a:r>
            <a:r>
              <a:rPr lang="hu-HU" dirty="0" smtClean="0">
                <a:solidFill>
                  <a:srgbClr val="FF0000"/>
                </a:solidFill>
              </a:rPr>
              <a:t>nyálmirigyek</a:t>
            </a:r>
            <a:r>
              <a:rPr lang="hu-HU" dirty="0" smtClean="0"/>
              <a:t> is előfordulnak.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r="30232"/>
          <a:stretch/>
        </p:blipFill>
        <p:spPr>
          <a:xfrm>
            <a:off x="8164898" y="0"/>
            <a:ext cx="4027102" cy="320116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0178449" y="2894117"/>
            <a:ext cx="533172" cy="176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10820627" y="2894117"/>
            <a:ext cx="670787" cy="176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8952705" y="2894117"/>
            <a:ext cx="533172" cy="176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11532105" y="2894117"/>
            <a:ext cx="670787" cy="176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370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9" y="153092"/>
            <a:ext cx="11996281" cy="670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99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Bronchiolusok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6801853" cy="5032375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1 mm-nél kisebb légutak.</a:t>
            </a:r>
          </a:p>
          <a:p>
            <a:r>
              <a:rPr lang="hu-HU" b="1" dirty="0" smtClean="0"/>
              <a:t>Porcsziget és mirigy </a:t>
            </a:r>
            <a:r>
              <a:rPr lang="hu-HU" dirty="0" smtClean="0"/>
              <a:t>már </a:t>
            </a:r>
            <a:r>
              <a:rPr lang="hu-HU" b="1" u="sng" dirty="0" smtClean="0"/>
              <a:t>NEM</a:t>
            </a:r>
            <a:r>
              <a:rPr lang="hu-HU" dirty="0" smtClean="0"/>
              <a:t> fordul elő bennük.</a:t>
            </a:r>
          </a:p>
          <a:p>
            <a:r>
              <a:rPr lang="hu-HU" dirty="0" err="1" smtClean="0"/>
              <a:t>Végein</a:t>
            </a:r>
            <a:r>
              <a:rPr lang="hu-HU" dirty="0" smtClean="0"/>
              <a:t> </a:t>
            </a:r>
            <a:r>
              <a:rPr lang="hu-HU" dirty="0" err="1" smtClean="0"/>
              <a:t>bronchiolus</a:t>
            </a:r>
            <a:r>
              <a:rPr lang="hu-HU" dirty="0" smtClean="0"/>
              <a:t> </a:t>
            </a:r>
            <a:r>
              <a:rPr lang="hu-HU" dirty="0" err="1" smtClean="0"/>
              <a:t>terminalisokra</a:t>
            </a:r>
            <a:r>
              <a:rPr lang="hu-HU" dirty="0" smtClean="0"/>
              <a:t>, majd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</a:t>
            </a:r>
            <a:r>
              <a:rPr lang="hu-HU" dirty="0" err="1" smtClean="0"/>
              <a:t>bronchiolus</a:t>
            </a:r>
            <a:r>
              <a:rPr lang="hu-HU" dirty="0" smtClean="0"/>
              <a:t> </a:t>
            </a:r>
            <a:r>
              <a:rPr lang="hu-HU" dirty="0" err="1" smtClean="0"/>
              <a:t>respiratoriusokra</a:t>
            </a:r>
            <a:r>
              <a:rPr lang="hu-HU" dirty="0" smtClean="0"/>
              <a:t> ágaznak.</a:t>
            </a:r>
          </a:p>
          <a:p>
            <a:r>
              <a:rPr lang="hu-HU" dirty="0" smtClean="0"/>
              <a:t>Utóbbiak falában már megjelennek az </a:t>
            </a:r>
            <a:r>
              <a:rPr lang="hu-HU" dirty="0" err="1" smtClean="0"/>
              <a:t>alveolusok</a:t>
            </a:r>
            <a:r>
              <a:rPr lang="hu-HU" dirty="0" smtClean="0"/>
              <a:t>, átmenetet képezve az </a:t>
            </a:r>
            <a:r>
              <a:rPr lang="hu-HU" dirty="0" err="1" smtClean="0"/>
              <a:t>alveoralis</a:t>
            </a:r>
            <a:r>
              <a:rPr lang="hu-HU" dirty="0" smtClean="0"/>
              <a:t> rendszer felé.</a:t>
            </a:r>
          </a:p>
          <a:p>
            <a:r>
              <a:rPr lang="hu-HU" dirty="0" smtClean="0"/>
              <a:t>Nincsenek porclemezek, helyette a </a:t>
            </a:r>
            <a:r>
              <a:rPr lang="hu-HU" dirty="0" err="1" smtClean="0"/>
              <a:t>bronchiolusok</a:t>
            </a:r>
            <a:r>
              <a:rPr lang="hu-HU" dirty="0" smtClean="0"/>
              <a:t> </a:t>
            </a:r>
            <a:r>
              <a:rPr lang="hu-HU" dirty="0" err="1" smtClean="0"/>
              <a:t>adventitiáját</a:t>
            </a:r>
            <a:r>
              <a:rPr lang="hu-HU" dirty="0" smtClean="0"/>
              <a:t> képező és a tüdőt átszövő rugalmas rostok húzó hatása biztosítja a légutak nyitott állapotát.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r="29882"/>
          <a:stretch/>
        </p:blipFill>
        <p:spPr>
          <a:xfrm>
            <a:off x="8477556" y="94091"/>
            <a:ext cx="3602380" cy="3328132"/>
          </a:xfrm>
          <a:prstGeom prst="rect">
            <a:avLst/>
          </a:prstGeom>
        </p:spPr>
      </p:pic>
      <p:pic>
        <p:nvPicPr>
          <p:cNvPr id="5" name="Picture 4" descr="bronci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576" y="3422223"/>
            <a:ext cx="4655424" cy="327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8736136" y="4023047"/>
            <a:ext cx="1033505" cy="2120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8820357" y="4341811"/>
            <a:ext cx="533172" cy="374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10191957" y="5065443"/>
            <a:ext cx="533172" cy="3728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6062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39526" cy="1325563"/>
          </a:xfrm>
        </p:spPr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bronchiolusok</a:t>
            </a:r>
            <a:r>
              <a:rPr lang="hu-HU" dirty="0" smtClean="0"/>
              <a:t> szöveti szerkezete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1948" y="3693257"/>
            <a:ext cx="9954126" cy="4351338"/>
          </a:xfrm>
        </p:spPr>
        <p:txBody>
          <a:bodyPr/>
          <a:lstStyle/>
          <a:p>
            <a:r>
              <a:rPr lang="hu-HU" dirty="0" smtClean="0"/>
              <a:t>Csökken a kehelysejtek száma is.</a:t>
            </a:r>
          </a:p>
          <a:p>
            <a:r>
              <a:rPr lang="hu-HU" dirty="0" smtClean="0"/>
              <a:t>A hám alatt nagyon vékony </a:t>
            </a:r>
            <a:r>
              <a:rPr lang="hu-HU" dirty="0" err="1" smtClean="0">
                <a:solidFill>
                  <a:srgbClr val="FF0000"/>
                </a:solidFill>
              </a:rPr>
              <a:t>lamina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propriát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smtClean="0"/>
              <a:t>találunk rugalmas rostokkal, hámon kívüli mirigyek nincsenek.</a:t>
            </a:r>
          </a:p>
          <a:p>
            <a:r>
              <a:rPr lang="hu-HU" dirty="0" smtClean="0"/>
              <a:t>A </a:t>
            </a:r>
            <a:r>
              <a:rPr lang="hu-HU" dirty="0" err="1" smtClean="0"/>
              <a:t>bronchiolus</a:t>
            </a:r>
            <a:r>
              <a:rPr lang="hu-HU" dirty="0" smtClean="0"/>
              <a:t> igazi falát a körkörösen vagy spirálisan futó </a:t>
            </a:r>
            <a:r>
              <a:rPr lang="hu-HU" dirty="0" smtClean="0">
                <a:solidFill>
                  <a:srgbClr val="FF0000"/>
                </a:solidFill>
              </a:rPr>
              <a:t>simaizomkötegek</a:t>
            </a:r>
            <a:r>
              <a:rPr lang="hu-HU" dirty="0" smtClean="0"/>
              <a:t> alkotják → légutak átmérőjének szabályozása.</a:t>
            </a:r>
          </a:p>
          <a:p>
            <a:r>
              <a:rPr lang="hu-HU" dirty="0" smtClean="0"/>
              <a:t>A </a:t>
            </a:r>
            <a:r>
              <a:rPr lang="hu-HU" dirty="0" err="1" smtClean="0"/>
              <a:t>bronchiolusok</a:t>
            </a:r>
            <a:r>
              <a:rPr lang="hu-HU" dirty="0" smtClean="0"/>
              <a:t> csillag alakú </a:t>
            </a:r>
            <a:r>
              <a:rPr lang="hu-HU" dirty="0" err="1" smtClean="0"/>
              <a:t>lumene</a:t>
            </a:r>
            <a:r>
              <a:rPr lang="hu-HU" dirty="0" smtClean="0"/>
              <a:t> fixálási műtermék!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r="29882"/>
          <a:stretch/>
        </p:blipFill>
        <p:spPr>
          <a:xfrm>
            <a:off x="8477556" y="94091"/>
            <a:ext cx="3602380" cy="332813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41948" y="1849443"/>
            <a:ext cx="75357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A nyálkahártya hámja a kezdeti többmagsoros csillós hámból kiindulva egyre veszt magasságából és a </a:t>
            </a:r>
            <a:r>
              <a:rPr lang="hu-HU" sz="2800" dirty="0" err="1"/>
              <a:t>bronchiolus</a:t>
            </a:r>
            <a:r>
              <a:rPr lang="hu-HU" sz="2800" dirty="0"/>
              <a:t> </a:t>
            </a:r>
            <a:r>
              <a:rPr lang="hu-HU" sz="2800" dirty="0" err="1"/>
              <a:t>terminalisokban</a:t>
            </a:r>
            <a:r>
              <a:rPr lang="hu-HU" sz="2800" dirty="0"/>
              <a:t> már csak </a:t>
            </a:r>
            <a:r>
              <a:rPr lang="hu-HU" sz="2800" dirty="0">
                <a:solidFill>
                  <a:srgbClr val="FF0000"/>
                </a:solidFill>
              </a:rPr>
              <a:t>egyrétegű csillós hengerhám </a:t>
            </a:r>
            <a:r>
              <a:rPr lang="hu-HU" sz="2800" dirty="0"/>
              <a:t>van.</a:t>
            </a:r>
          </a:p>
        </p:txBody>
      </p:sp>
    </p:spTree>
    <p:extLst>
      <p:ext uri="{BB962C8B-B14F-4D97-AF65-F5344CB8AC3E}">
        <p14:creationId xmlns:p14="http://schemas.microsoft.com/office/powerpoint/2010/main" val="4002199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5544"/>
            <a:ext cx="10500879" cy="68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67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95467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Brochiolus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sz="3300" dirty="0" smtClean="0"/>
              <a:t>A </a:t>
            </a:r>
            <a:r>
              <a:rPr lang="hu-HU" sz="3300" dirty="0" err="1" smtClean="0"/>
              <a:t>bronchusok</a:t>
            </a:r>
            <a:r>
              <a:rPr lang="hu-HU" sz="3300" dirty="0" smtClean="0"/>
              <a:t> és </a:t>
            </a:r>
            <a:r>
              <a:rPr lang="hu-HU" sz="3300" dirty="0" err="1" smtClean="0"/>
              <a:t>bronchiolusok</a:t>
            </a:r>
            <a:r>
              <a:rPr lang="hu-HU" sz="3300" dirty="0" smtClean="0"/>
              <a:t> közötti fő különbségek:</a:t>
            </a:r>
            <a:endParaRPr lang="hu-HU" sz="33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992688"/>
            <a:ext cx="10515600" cy="503237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dirty="0" smtClean="0"/>
              <a:t>a </a:t>
            </a:r>
            <a:r>
              <a:rPr lang="hu-HU" dirty="0" err="1" smtClean="0"/>
              <a:t>bronchiolusban</a:t>
            </a:r>
            <a:r>
              <a:rPr lang="hu-HU" dirty="0" smtClean="0"/>
              <a:t> </a:t>
            </a:r>
            <a:r>
              <a:rPr lang="hu-HU" b="1" dirty="0" smtClean="0"/>
              <a:t>nincs porc.</a:t>
            </a:r>
          </a:p>
          <a:p>
            <a:pPr marL="514350" indent="-514350">
              <a:buFont typeface="+mj-lt"/>
              <a:buAutoNum type="arabicPeriod"/>
            </a:pPr>
            <a:r>
              <a:rPr lang="hu-HU" b="1" dirty="0" smtClean="0"/>
              <a:t>nincsenek mirigyek (kevert mirigyek, kehelysejtek).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A </a:t>
            </a:r>
            <a:r>
              <a:rPr lang="hu-HU" dirty="0" err="1" smtClean="0"/>
              <a:t>lamina</a:t>
            </a:r>
            <a:r>
              <a:rPr lang="hu-HU" dirty="0" smtClean="0"/>
              <a:t> </a:t>
            </a:r>
            <a:r>
              <a:rPr lang="hu-HU" dirty="0" err="1" smtClean="0"/>
              <a:t>propriában</a:t>
            </a:r>
            <a:r>
              <a:rPr lang="hu-HU" dirty="0" smtClean="0"/>
              <a:t> megnő a </a:t>
            </a:r>
            <a:r>
              <a:rPr lang="hu-HU" b="1" dirty="0" smtClean="0"/>
              <a:t>simaizom</a:t>
            </a:r>
            <a:r>
              <a:rPr lang="hu-HU" dirty="0" smtClean="0"/>
              <a:t> és a </a:t>
            </a:r>
            <a:r>
              <a:rPr lang="hu-HU" b="1" dirty="0" smtClean="0"/>
              <a:t>rugalmas rostok </a:t>
            </a:r>
            <a:r>
              <a:rPr lang="hu-HU" dirty="0" smtClean="0"/>
              <a:t>mennyisége.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Az </a:t>
            </a:r>
            <a:r>
              <a:rPr lang="hu-HU" dirty="0" err="1" smtClean="0"/>
              <a:t>epithelium</a:t>
            </a:r>
            <a:r>
              <a:rPr lang="hu-HU" dirty="0" smtClean="0"/>
              <a:t> többmagsoros csillószőrös hengerhámból fokozatosan átmegy </a:t>
            </a:r>
            <a:r>
              <a:rPr lang="hu-HU" b="1" dirty="0" smtClean="0"/>
              <a:t>egyrétegű csillós hengerhám</a:t>
            </a:r>
            <a:r>
              <a:rPr lang="hu-HU" dirty="0" smtClean="0"/>
              <a:t>ba.</a:t>
            </a:r>
          </a:p>
        </p:txBody>
      </p:sp>
    </p:spTree>
    <p:extLst>
      <p:ext uri="{BB962C8B-B14F-4D97-AF65-F5344CB8AC3E}">
        <p14:creationId xmlns:p14="http://schemas.microsoft.com/office/powerpoint/2010/main" val="2260529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Alveolusok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7126705" cy="5032375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Ellapult hámmal bélelt és kívülről sűrű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kapillárishálózattal borított hólyagocskák.</a:t>
            </a:r>
          </a:p>
          <a:p>
            <a:r>
              <a:rPr lang="hu-HU" dirty="0" smtClean="0"/>
              <a:t>A légcsere színhelyei!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dirty="0" smtClean="0"/>
              <a:t>Az </a:t>
            </a:r>
            <a:r>
              <a:rPr lang="hu-HU" dirty="0" err="1" smtClean="0"/>
              <a:t>alveolus</a:t>
            </a:r>
            <a:r>
              <a:rPr lang="hu-HU" dirty="0" smtClean="0"/>
              <a:t> fala:</a:t>
            </a:r>
            <a:endParaRPr lang="hu-HU" dirty="0"/>
          </a:p>
          <a:p>
            <a:r>
              <a:rPr lang="hu-HU" dirty="0" smtClean="0"/>
              <a:t>Kör alakú bejáratot rugalmas rostokból</a:t>
            </a:r>
            <a:br>
              <a:rPr lang="hu-HU" dirty="0" smtClean="0"/>
            </a:br>
            <a:r>
              <a:rPr lang="hu-HU" dirty="0" smtClean="0"/>
              <a:t>álló gyűrű veszi körbe</a:t>
            </a:r>
          </a:p>
          <a:p>
            <a:r>
              <a:rPr lang="hu-HU" dirty="0" smtClean="0"/>
              <a:t>Vékony laphám, melyhez finom</a:t>
            </a:r>
            <a:br>
              <a:rPr lang="hu-HU" dirty="0" smtClean="0"/>
            </a:br>
            <a:r>
              <a:rPr lang="hu-HU" dirty="0" smtClean="0"/>
              <a:t>rácsrost hálózat illeszkedik és ad támasztékot</a:t>
            </a:r>
          </a:p>
          <a:p>
            <a:r>
              <a:rPr lang="hu-HU" dirty="0" smtClean="0"/>
              <a:t>Hám-kötőszövet határon szokásos</a:t>
            </a:r>
          </a:p>
          <a:p>
            <a:pPr marL="0" indent="0">
              <a:buNone/>
            </a:pPr>
            <a:r>
              <a:rPr lang="hu-HU" dirty="0" smtClean="0"/>
              <a:t>   </a:t>
            </a:r>
            <a:r>
              <a:rPr lang="hu-HU" dirty="0" err="1" smtClean="0"/>
              <a:t>lamina</a:t>
            </a:r>
            <a:r>
              <a:rPr lang="hu-HU" dirty="0" smtClean="0"/>
              <a:t> </a:t>
            </a:r>
            <a:r>
              <a:rPr lang="hu-HU" dirty="0" err="1" smtClean="0"/>
              <a:t>basalist</a:t>
            </a:r>
            <a:r>
              <a:rPr lang="hu-HU" dirty="0" smtClean="0"/>
              <a:t> találunk</a:t>
            </a:r>
          </a:p>
          <a:p>
            <a:r>
              <a:rPr lang="hu-HU" dirty="0" err="1" smtClean="0"/>
              <a:t>Septum</a:t>
            </a:r>
            <a:r>
              <a:rPr lang="hu-HU" dirty="0" smtClean="0"/>
              <a:t> </a:t>
            </a:r>
            <a:r>
              <a:rPr lang="hu-HU" dirty="0" err="1" smtClean="0"/>
              <a:t>interalveolare</a:t>
            </a:r>
            <a:r>
              <a:rPr lang="hu-HU" dirty="0" smtClean="0"/>
              <a:t>-k → „habos” szerkezet</a:t>
            </a:r>
          </a:p>
          <a:p>
            <a:r>
              <a:rPr lang="hu-HU" dirty="0" err="1" smtClean="0"/>
              <a:t>Interalveolaris</a:t>
            </a:r>
            <a:r>
              <a:rPr lang="hu-HU" dirty="0" smtClean="0"/>
              <a:t> résekben </a:t>
            </a:r>
            <a:r>
              <a:rPr lang="hu-HU" dirty="0" err="1" smtClean="0"/>
              <a:t>capillarisok</a:t>
            </a:r>
            <a:r>
              <a:rPr lang="hu-HU" dirty="0" smtClean="0"/>
              <a:t>, </a:t>
            </a:r>
            <a:r>
              <a:rPr lang="hu-HU" dirty="0" err="1" smtClean="0"/>
              <a:t>fibrocyták</a:t>
            </a:r>
            <a:r>
              <a:rPr lang="hu-HU" dirty="0" smtClean="0"/>
              <a:t>,</a:t>
            </a:r>
            <a:br>
              <a:rPr lang="hu-HU" dirty="0" smtClean="0"/>
            </a:br>
            <a:r>
              <a:rPr lang="hu-HU" dirty="0" err="1" smtClean="0"/>
              <a:t>macrophagok</a:t>
            </a:r>
            <a:r>
              <a:rPr lang="hu-HU" dirty="0" smtClean="0"/>
              <a:t>, rács- és kollagénrostok, idegrostok,</a:t>
            </a:r>
            <a:br>
              <a:rPr lang="hu-HU" dirty="0" smtClean="0"/>
            </a:br>
            <a:r>
              <a:rPr lang="hu-HU" dirty="0" smtClean="0"/>
              <a:t>néhány simaizomsejt, rugalmas rostok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233" y="3616036"/>
            <a:ext cx="4195074" cy="3241964"/>
          </a:xfrm>
          <a:prstGeom prst="rect">
            <a:avLst/>
          </a:prstGeom>
        </p:spPr>
      </p:pic>
      <p:pic>
        <p:nvPicPr>
          <p:cNvPr id="5" name="Picture 4" descr="bronci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58" y="186193"/>
            <a:ext cx="4655424" cy="327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11237494" y="276810"/>
            <a:ext cx="382891" cy="216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10155863" y="2316601"/>
            <a:ext cx="533172" cy="2701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10276179" y="2937606"/>
            <a:ext cx="533172" cy="176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10276179" y="3194633"/>
            <a:ext cx="533172" cy="2704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11620385" y="1233759"/>
            <a:ext cx="533172" cy="3303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11251468" y="797331"/>
            <a:ext cx="623699" cy="1772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11778916" y="1933809"/>
            <a:ext cx="413084" cy="382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9931895" y="3805552"/>
            <a:ext cx="757140" cy="176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9577137" y="4064730"/>
            <a:ext cx="664555" cy="3147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1586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34500" cy="5419725"/>
          </a:xfrm>
          <a:prstGeom prst="rect">
            <a:avLst/>
          </a:prstGeom>
        </p:spPr>
      </p:pic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73142" y="1977785"/>
            <a:ext cx="4039969" cy="488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Légzőrendszer felosztása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38200" y="1825625"/>
            <a:ext cx="6077989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dirty="0" smtClean="0"/>
              <a:t>Funkcionális szempontból:</a:t>
            </a:r>
          </a:p>
          <a:p>
            <a:r>
              <a:rPr lang="hu-HU" dirty="0" smtClean="0"/>
              <a:t>Légutak (levegőt a gázcsere helyére vezető, holtteret képező)</a:t>
            </a:r>
          </a:p>
          <a:p>
            <a:r>
              <a:rPr lang="hu-HU" dirty="0" smtClean="0"/>
              <a:t>Légzőfelület (gázcsere)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dirty="0" smtClean="0"/>
              <a:t>Légutak tüdőhöz viszonyított helyzete szerint:</a:t>
            </a:r>
          </a:p>
          <a:p>
            <a:r>
              <a:rPr lang="hu-HU" dirty="0" err="1" smtClean="0"/>
              <a:t>Extrapulmonáris</a:t>
            </a:r>
            <a:r>
              <a:rPr lang="hu-HU" dirty="0" smtClean="0"/>
              <a:t> légutak (orrüreg, pars </a:t>
            </a:r>
            <a:r>
              <a:rPr lang="hu-HU" dirty="0" err="1" smtClean="0"/>
              <a:t>nasalis</a:t>
            </a:r>
            <a:r>
              <a:rPr lang="hu-HU" dirty="0" smtClean="0"/>
              <a:t> és </a:t>
            </a:r>
            <a:r>
              <a:rPr lang="hu-HU" dirty="0" err="1" smtClean="0"/>
              <a:t>oralis</a:t>
            </a:r>
            <a:r>
              <a:rPr lang="hu-HU" dirty="0" smtClean="0"/>
              <a:t> </a:t>
            </a:r>
            <a:r>
              <a:rPr lang="hu-HU" dirty="0" err="1" smtClean="0"/>
              <a:t>pharyngis</a:t>
            </a:r>
            <a:r>
              <a:rPr lang="hu-HU" dirty="0" smtClean="0"/>
              <a:t>, </a:t>
            </a:r>
            <a:r>
              <a:rPr lang="hu-HU" dirty="0" err="1" smtClean="0"/>
              <a:t>larynx</a:t>
            </a:r>
            <a:r>
              <a:rPr lang="hu-HU" dirty="0" smtClean="0"/>
              <a:t>, trachea és a tüdőbe vezető két </a:t>
            </a:r>
            <a:r>
              <a:rPr lang="hu-HU" dirty="0" err="1" smtClean="0"/>
              <a:t>főbronchus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Intrapulmonáris</a:t>
            </a:r>
            <a:r>
              <a:rPr lang="hu-HU" dirty="0" smtClean="0"/>
              <a:t> légutak (a </a:t>
            </a:r>
            <a:r>
              <a:rPr lang="hu-HU" dirty="0" err="1" smtClean="0"/>
              <a:t>bronchusok</a:t>
            </a:r>
            <a:r>
              <a:rPr lang="hu-HU" dirty="0" smtClean="0"/>
              <a:t> elágazási rendszere, </a:t>
            </a:r>
            <a:r>
              <a:rPr lang="hu-HU" dirty="0" err="1" smtClean="0"/>
              <a:t>bronchiolus</a:t>
            </a:r>
            <a:r>
              <a:rPr lang="hu-HU" dirty="0" smtClean="0"/>
              <a:t> </a:t>
            </a:r>
            <a:r>
              <a:rPr lang="hu-HU" dirty="0" err="1" smtClean="0"/>
              <a:t>terminalisok</a:t>
            </a:r>
            <a:r>
              <a:rPr lang="hu-HU" dirty="0" smtClean="0"/>
              <a:t>)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dirty="0" smtClean="0"/>
              <a:t>A légzőrendszer „légző” része:</a:t>
            </a:r>
          </a:p>
          <a:p>
            <a:r>
              <a:rPr lang="hu-HU" dirty="0" err="1" smtClean="0"/>
              <a:t>Bronchiolus</a:t>
            </a:r>
            <a:r>
              <a:rPr lang="hu-HU" dirty="0" smtClean="0"/>
              <a:t> </a:t>
            </a:r>
            <a:r>
              <a:rPr lang="hu-HU" dirty="0" err="1" smtClean="0"/>
              <a:t>respiratoriusok</a:t>
            </a:r>
            <a:endParaRPr lang="hu-HU" dirty="0" smtClean="0"/>
          </a:p>
          <a:p>
            <a:r>
              <a:rPr lang="hu-HU" dirty="0" err="1" smtClean="0"/>
              <a:t>ductus</a:t>
            </a:r>
            <a:r>
              <a:rPr lang="hu-HU" dirty="0" smtClean="0"/>
              <a:t> </a:t>
            </a:r>
            <a:r>
              <a:rPr lang="hu-HU" dirty="0" err="1" smtClean="0"/>
              <a:t>alveoralisok</a:t>
            </a:r>
            <a:endParaRPr lang="hu-HU" dirty="0"/>
          </a:p>
          <a:p>
            <a:r>
              <a:rPr lang="hu-HU" dirty="0" smtClean="0"/>
              <a:t>és főként az </a:t>
            </a:r>
            <a:r>
              <a:rPr lang="hu-HU" dirty="0" err="1" smtClean="0"/>
              <a:t>alveolusok</a:t>
            </a:r>
            <a:endParaRPr lang="hu-HU" dirty="0"/>
          </a:p>
        </p:txBody>
      </p:sp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6459" r="9995" b="7177"/>
          <a:stretch/>
        </p:blipFill>
        <p:spPr>
          <a:xfrm>
            <a:off x="7168646" y="108065"/>
            <a:ext cx="4884809" cy="664186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1"/>
          <a:stretch/>
        </p:blipFill>
        <p:spPr>
          <a:xfrm>
            <a:off x="4465646" y="4318941"/>
            <a:ext cx="1630354" cy="21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9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Alveolushám</a:t>
            </a:r>
            <a:r>
              <a:rPr lang="hu-HU" dirty="0" smtClean="0"/>
              <a:t> (légzőhám)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5221" y="2214354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dirty="0" smtClean="0"/>
              <a:t>I-es típusú </a:t>
            </a:r>
            <a:r>
              <a:rPr lang="hu-HU" dirty="0" err="1" smtClean="0"/>
              <a:t>alveolaris</a:t>
            </a:r>
            <a:r>
              <a:rPr lang="hu-HU" dirty="0" smtClean="0"/>
              <a:t> hámsejt:</a:t>
            </a:r>
          </a:p>
          <a:p>
            <a:r>
              <a:rPr lang="hu-HU" dirty="0" smtClean="0"/>
              <a:t>Az </a:t>
            </a:r>
            <a:r>
              <a:rPr lang="hu-HU" dirty="0" err="1" smtClean="0"/>
              <a:t>alveolusok</a:t>
            </a:r>
            <a:r>
              <a:rPr lang="hu-HU" dirty="0" smtClean="0"/>
              <a:t> belső felületének 95%-át borítja be (</a:t>
            </a:r>
            <a:r>
              <a:rPr lang="hu-HU" dirty="0"/>
              <a:t>fedősejt</a:t>
            </a:r>
            <a:r>
              <a:rPr lang="hu-HU" dirty="0" smtClean="0"/>
              <a:t>)</a:t>
            </a:r>
          </a:p>
          <a:p>
            <a:r>
              <a:rPr lang="hu-HU" dirty="0" smtClean="0"/>
              <a:t>A II-es típusú </a:t>
            </a:r>
            <a:r>
              <a:rPr lang="hu-HU" dirty="0" err="1" smtClean="0"/>
              <a:t>alveolaris</a:t>
            </a:r>
            <a:r>
              <a:rPr lang="hu-HU" dirty="0" smtClean="0"/>
              <a:t> sejtből alakulnak ki.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dirty="0" smtClean="0"/>
              <a:t>II-es típusú sejtek:</a:t>
            </a:r>
          </a:p>
          <a:p>
            <a:r>
              <a:rPr lang="hu-HU" dirty="0" smtClean="0"/>
              <a:t>Elszórva helyezkednek el a többi </a:t>
            </a:r>
            <a:r>
              <a:rPr lang="hu-HU" dirty="0" err="1" smtClean="0"/>
              <a:t>alveolaris</a:t>
            </a:r>
            <a:r>
              <a:rPr lang="hu-HU" dirty="0" smtClean="0"/>
              <a:t> sejt között.</a:t>
            </a:r>
          </a:p>
          <a:p>
            <a:r>
              <a:rPr lang="hu-HU" dirty="0" smtClean="0"/>
              <a:t>Gyakran több </a:t>
            </a:r>
            <a:r>
              <a:rPr lang="hu-HU" dirty="0" err="1" smtClean="0"/>
              <a:t>alveolus</a:t>
            </a:r>
            <a:r>
              <a:rPr lang="hu-HU" dirty="0" smtClean="0"/>
              <a:t> találkozási pontjánál figyelhetjük meg őket kisebb csoportokban.</a:t>
            </a:r>
          </a:p>
          <a:p>
            <a:r>
              <a:rPr lang="hu-HU" dirty="0" err="1" smtClean="0"/>
              <a:t>Köbösek</a:t>
            </a:r>
            <a:r>
              <a:rPr lang="hu-HU" dirty="0" smtClean="0"/>
              <a:t>, erősen bedomborodnak az </a:t>
            </a:r>
            <a:r>
              <a:rPr lang="hu-HU" dirty="0" err="1" smtClean="0"/>
              <a:t>alveolus</a:t>
            </a:r>
            <a:r>
              <a:rPr lang="hu-HU" dirty="0" smtClean="0"/>
              <a:t> lumenébe, </a:t>
            </a:r>
            <a:r>
              <a:rPr lang="hu-HU" dirty="0" err="1" smtClean="0"/>
              <a:t>proliferációra</a:t>
            </a:r>
            <a:r>
              <a:rPr lang="hu-HU" dirty="0" smtClean="0"/>
              <a:t> hajlamosak.</a:t>
            </a:r>
          </a:p>
          <a:p>
            <a:r>
              <a:rPr lang="hu-HU" dirty="0" smtClean="0"/>
              <a:t>Habos </a:t>
            </a:r>
            <a:r>
              <a:rPr lang="hu-HU" dirty="0" err="1" smtClean="0"/>
              <a:t>cytoplasmájuk</a:t>
            </a:r>
            <a:r>
              <a:rPr lang="hu-HU" dirty="0" smtClean="0"/>
              <a:t> </a:t>
            </a:r>
            <a:r>
              <a:rPr lang="hu-HU" dirty="0" err="1" smtClean="0"/>
              <a:t>multilammeláris</a:t>
            </a:r>
            <a:r>
              <a:rPr lang="hu-HU" dirty="0" smtClean="0"/>
              <a:t> testekre vezethető vissza.</a:t>
            </a:r>
          </a:p>
          <a:p>
            <a:r>
              <a:rPr lang="hu-HU" dirty="0" smtClean="0"/>
              <a:t>Ezek kiszabadulva adják a </a:t>
            </a:r>
            <a:r>
              <a:rPr lang="hu-HU" dirty="0" err="1" smtClean="0"/>
              <a:t>surfactant</a:t>
            </a:r>
            <a:r>
              <a:rPr lang="hu-HU" dirty="0" smtClean="0"/>
              <a:t> (</a:t>
            </a:r>
            <a:r>
              <a:rPr lang="hu-HU" dirty="0" err="1" smtClean="0"/>
              <a:t>antiatelectasiás</a:t>
            </a:r>
            <a:r>
              <a:rPr lang="hu-HU" dirty="0" smtClean="0"/>
              <a:t> faktor) protein-</a:t>
            </a:r>
            <a:r>
              <a:rPr lang="hu-HU" dirty="0" err="1" smtClean="0"/>
              <a:t>foszfolipid</a:t>
            </a:r>
            <a:r>
              <a:rPr lang="hu-HU" dirty="0" smtClean="0"/>
              <a:t> rétegét.</a:t>
            </a:r>
          </a:p>
          <a:p>
            <a:r>
              <a:rPr lang="hu-HU" dirty="0" smtClean="0"/>
              <a:t>A felületi feszültség csökkentése révén az </a:t>
            </a:r>
            <a:r>
              <a:rPr lang="hu-HU" dirty="0" err="1" smtClean="0"/>
              <a:t>alveolusokat</a:t>
            </a:r>
            <a:r>
              <a:rPr lang="hu-HU" dirty="0" smtClean="0"/>
              <a:t> kilégzéskor nem engedi teljesen </a:t>
            </a:r>
            <a:r>
              <a:rPr lang="hu-HU" dirty="0" err="1" smtClean="0"/>
              <a:t>collabálni</a:t>
            </a:r>
            <a:r>
              <a:rPr lang="hu-HU" dirty="0" smtClean="0"/>
              <a:t>, így azok tágan tartásában igen fontos szerepe van! Immunvédekezésben is szerepet játszik!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184" y="0"/>
            <a:ext cx="4834816" cy="402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3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532" y="809539"/>
            <a:ext cx="902970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7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Vér-levegő </a:t>
            </a:r>
            <a:r>
              <a:rPr lang="hu-HU" dirty="0" err="1" smtClean="0"/>
              <a:t>barrier</a:t>
            </a:r>
            <a:r>
              <a:rPr lang="hu-HU" dirty="0" smtClean="0"/>
              <a:t>, </a:t>
            </a:r>
            <a:r>
              <a:rPr lang="hu-HU" dirty="0" err="1" smtClean="0"/>
              <a:t>surfactant</a:t>
            </a:r>
            <a:r>
              <a:rPr lang="hu-HU" dirty="0" smtClean="0"/>
              <a:t> szerepe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A diffúzióban részt vevő rétegek:</a:t>
            </a:r>
          </a:p>
          <a:p>
            <a:r>
              <a:rPr lang="hu-HU" dirty="0" smtClean="0"/>
              <a:t>A </a:t>
            </a:r>
            <a:r>
              <a:rPr lang="hu-HU" dirty="0" err="1" smtClean="0"/>
              <a:t>capillaris</a:t>
            </a:r>
            <a:r>
              <a:rPr lang="hu-HU" dirty="0" smtClean="0"/>
              <a:t> </a:t>
            </a:r>
            <a:r>
              <a:rPr lang="hu-HU" dirty="0" err="1" smtClean="0"/>
              <a:t>endothel</a:t>
            </a:r>
            <a:r>
              <a:rPr lang="hu-HU" dirty="0" smtClean="0"/>
              <a:t> </a:t>
            </a:r>
            <a:r>
              <a:rPr lang="hu-HU" dirty="0" err="1" smtClean="0"/>
              <a:t>cytoplasmája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 err="1" smtClean="0"/>
              <a:t>capillarisendothel</a:t>
            </a:r>
            <a:r>
              <a:rPr lang="hu-HU" dirty="0" smtClean="0"/>
              <a:t> és </a:t>
            </a:r>
            <a:r>
              <a:rPr lang="hu-HU" dirty="0" err="1" smtClean="0"/>
              <a:t>alveolaris</a:t>
            </a:r>
            <a:r>
              <a:rPr lang="hu-HU" dirty="0" smtClean="0"/>
              <a:t> </a:t>
            </a:r>
            <a:r>
              <a:rPr lang="hu-HU" dirty="0" err="1" smtClean="0"/>
              <a:t>epithel</a:t>
            </a:r>
            <a:r>
              <a:rPr lang="hu-HU" dirty="0" smtClean="0"/>
              <a:t> közös </a:t>
            </a:r>
            <a:r>
              <a:rPr lang="hu-HU" dirty="0" err="1" smtClean="0"/>
              <a:t>lamina</a:t>
            </a:r>
            <a:r>
              <a:rPr lang="hu-HU" dirty="0" smtClean="0"/>
              <a:t> </a:t>
            </a:r>
            <a:r>
              <a:rPr lang="hu-HU" dirty="0" err="1" smtClean="0"/>
              <a:t>basalisa</a:t>
            </a:r>
            <a:endParaRPr lang="hu-HU" dirty="0" smtClean="0"/>
          </a:p>
          <a:p>
            <a:r>
              <a:rPr lang="hu-HU" dirty="0" smtClean="0"/>
              <a:t>Az I-es típusú </a:t>
            </a:r>
            <a:r>
              <a:rPr lang="hu-HU" dirty="0" err="1" smtClean="0"/>
              <a:t>alveolaris</a:t>
            </a:r>
            <a:r>
              <a:rPr lang="hu-HU" dirty="0" smtClean="0"/>
              <a:t> hám igen vékony rétege</a:t>
            </a:r>
            <a:br>
              <a:rPr lang="hu-HU" dirty="0" smtClean="0"/>
            </a:br>
            <a:r>
              <a:rPr lang="hu-HU" dirty="0" smtClean="0"/>
              <a:t>és az azt borító molekuláris film, a </a:t>
            </a:r>
            <a:r>
              <a:rPr lang="hu-HU" dirty="0" err="1" smtClean="0"/>
              <a:t>surfactant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410" y="4468957"/>
            <a:ext cx="85915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9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7286" r="10134" b="6521"/>
          <a:stretch/>
        </p:blipFill>
        <p:spPr>
          <a:xfrm>
            <a:off x="-190096" y="753533"/>
            <a:ext cx="12356698" cy="6104467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Tüdő 58. (H+E)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9628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0" y="-440991"/>
            <a:ext cx="10515600" cy="1325563"/>
          </a:xfrm>
        </p:spPr>
        <p:txBody>
          <a:bodyPr>
            <a:normAutofit/>
          </a:bodyPr>
          <a:lstStyle/>
          <a:p>
            <a:r>
              <a:rPr lang="hu-HU" sz="2000" dirty="0" smtClean="0"/>
              <a:t>Tüdő 58. (H+E) </a:t>
            </a:r>
            <a:endParaRPr lang="hu-HU" sz="2000" dirty="0"/>
          </a:p>
        </p:txBody>
      </p:sp>
      <p:pic>
        <p:nvPicPr>
          <p:cNvPr id="6" name="Kép 5" descr="clipboard.jpg"/>
          <p:cNvPicPr>
            <a:picLocks/>
          </p:cNvPicPr>
          <p:nvPr/>
        </p:nvPicPr>
        <p:blipFill rotWithShape="1">
          <a:blip r:embed="rId2" cstate="print"/>
          <a:srcRect b="5461"/>
          <a:stretch/>
        </p:blipFill>
        <p:spPr>
          <a:xfrm>
            <a:off x="1227221" y="481263"/>
            <a:ext cx="10160000" cy="576312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3999457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0" y="-440991"/>
            <a:ext cx="10515600" cy="1325563"/>
          </a:xfrm>
        </p:spPr>
        <p:txBody>
          <a:bodyPr>
            <a:normAutofit/>
          </a:bodyPr>
          <a:lstStyle/>
          <a:p>
            <a:r>
              <a:rPr lang="hu-HU" sz="2000" dirty="0" smtClean="0"/>
              <a:t>Tüdő 58. (H+E) </a:t>
            </a:r>
            <a:endParaRPr lang="hu-HU" sz="2000" dirty="0"/>
          </a:p>
        </p:txBody>
      </p:sp>
      <p:pic>
        <p:nvPicPr>
          <p:cNvPr id="6" name="Kép 5" descr="clipboard(1).jpg"/>
          <p:cNvPicPr>
            <a:picLocks/>
          </p:cNvPicPr>
          <p:nvPr/>
        </p:nvPicPr>
        <p:blipFill rotWithShape="1">
          <a:blip r:embed="rId2" cstate="print"/>
          <a:srcRect b="5658"/>
          <a:stretch/>
        </p:blipFill>
        <p:spPr>
          <a:xfrm>
            <a:off x="1167063" y="601579"/>
            <a:ext cx="10160000" cy="575109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1527195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lipboard(2).jpg"/>
          <p:cNvPicPr>
            <a:picLocks/>
          </p:cNvPicPr>
          <p:nvPr/>
        </p:nvPicPr>
        <p:blipFill rotWithShape="1">
          <a:blip r:embed="rId2" cstate="print"/>
          <a:srcRect b="5264"/>
          <a:stretch/>
        </p:blipFill>
        <p:spPr>
          <a:xfrm>
            <a:off x="938463" y="565485"/>
            <a:ext cx="10160000" cy="577515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0" y="8839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000" smtClean="0"/>
              <a:t>Tüdő 58. (H+E)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067632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0" y="8839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000" smtClean="0"/>
              <a:t>Tüdő 58. (H+E) </a:t>
            </a:r>
            <a:endParaRPr lang="hu-HU" sz="2000" dirty="0"/>
          </a:p>
        </p:txBody>
      </p:sp>
      <p:pic>
        <p:nvPicPr>
          <p:cNvPr id="4" name="Kép 3" descr="clipboard(4).jpg"/>
          <p:cNvPicPr>
            <a:picLocks/>
          </p:cNvPicPr>
          <p:nvPr/>
        </p:nvPicPr>
        <p:blipFill rotWithShape="1">
          <a:blip r:embed="rId2" cstate="print"/>
          <a:srcRect b="5264"/>
          <a:stretch/>
        </p:blipFill>
        <p:spPr>
          <a:xfrm>
            <a:off x="1058779" y="577516"/>
            <a:ext cx="10160000" cy="577515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3412935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0" y="8839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000" smtClean="0"/>
              <a:t>Tüdő 58. (H+E) </a:t>
            </a:r>
            <a:endParaRPr lang="hu-HU" sz="2000" dirty="0"/>
          </a:p>
        </p:txBody>
      </p:sp>
      <p:pic>
        <p:nvPicPr>
          <p:cNvPr id="5" name="Kép 4" descr="clipboard(5).jpg"/>
          <p:cNvPicPr>
            <a:picLocks/>
          </p:cNvPicPr>
          <p:nvPr/>
        </p:nvPicPr>
        <p:blipFill rotWithShape="1">
          <a:blip r:embed="rId2" cstate="print"/>
          <a:srcRect b="5264"/>
          <a:stretch/>
        </p:blipFill>
        <p:spPr>
          <a:xfrm>
            <a:off x="0" y="457200"/>
            <a:ext cx="10160000" cy="577515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2" name="Téglalap 1"/>
          <p:cNvSpPr/>
          <p:nvPr/>
        </p:nvSpPr>
        <p:spPr>
          <a:xfrm>
            <a:off x="10160001" y="3857944"/>
            <a:ext cx="18354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Ezeket a képleteket érdemes a 60-as (</a:t>
            </a:r>
            <a:r>
              <a:rPr lang="hu-HU" dirty="0" err="1" smtClean="0"/>
              <a:t>félvékony</a:t>
            </a:r>
            <a:r>
              <a:rPr lang="hu-HU" dirty="0" smtClean="0"/>
              <a:t>) tüdő metszeten is megnézni.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98542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468"/>
            <a:ext cx="11912138" cy="5993295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3385" y="115743"/>
            <a:ext cx="10515600" cy="1325563"/>
          </a:xfrm>
        </p:spPr>
        <p:txBody>
          <a:bodyPr/>
          <a:lstStyle/>
          <a:p>
            <a:r>
              <a:rPr lang="hu-HU" dirty="0" smtClean="0"/>
              <a:t>Tüdő félvékony 60. (</a:t>
            </a:r>
            <a:r>
              <a:rPr lang="hu-HU" dirty="0" err="1" smtClean="0"/>
              <a:t>touidinkék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7939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466060" cy="68580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8635902" y="5231388"/>
            <a:ext cx="433670" cy="184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7423522" y="5233660"/>
            <a:ext cx="433670" cy="184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10100758" y="3816922"/>
            <a:ext cx="503552" cy="7687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265736" y="4935684"/>
            <a:ext cx="926634" cy="1958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015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submandibu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25638"/>
            <a:ext cx="5478463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/>
          </p:cNvSpPr>
          <p:nvPr>
            <p:ph type="body" idx="1"/>
          </p:nvPr>
        </p:nvSpPr>
        <p:spPr>
          <a:xfrm>
            <a:off x="1847850" y="923925"/>
            <a:ext cx="7886700" cy="4351338"/>
          </a:xfrm>
        </p:spPr>
        <p:txBody>
          <a:bodyPr/>
          <a:lstStyle/>
          <a:p>
            <a:pPr eaLnBrk="1" hangingPunct="1"/>
            <a:r>
              <a:rPr lang="hu-HU" altLang="hu-HU" dirty="0" err="1" smtClean="0">
                <a:latin typeface="Arial" panose="020B0604020202020204" pitchFamily="34" charset="0"/>
              </a:rPr>
              <a:t>Glandula</a:t>
            </a:r>
            <a:r>
              <a:rPr lang="hu-HU" altLang="hu-HU" dirty="0" smtClean="0">
                <a:latin typeface="Arial" panose="020B0604020202020204" pitchFamily="34" charset="0"/>
              </a:rPr>
              <a:t> </a:t>
            </a:r>
            <a:r>
              <a:rPr lang="hu-HU" altLang="hu-HU" dirty="0" err="1" smtClean="0">
                <a:latin typeface="Arial" panose="020B0604020202020204" pitchFamily="34" charset="0"/>
              </a:rPr>
              <a:t>submandibularis</a:t>
            </a:r>
            <a:endParaRPr lang="hu-HU" altLang="hu-HU" dirty="0" smtClean="0">
              <a:latin typeface="Arial" panose="020B0604020202020204" pitchFamily="34" charset="0"/>
            </a:endParaRPr>
          </a:p>
          <a:p>
            <a:pPr lvl="1" eaLnBrk="1" hangingPunct="1"/>
            <a:r>
              <a:rPr lang="hu-HU" altLang="hu-HU" dirty="0" smtClean="0">
                <a:latin typeface="Arial" panose="020B0604020202020204" pitchFamily="34" charset="0"/>
              </a:rPr>
              <a:t>Kevert mirigy: </a:t>
            </a:r>
            <a:r>
              <a:rPr lang="hu-HU" altLang="hu-HU" dirty="0" err="1" smtClean="0">
                <a:latin typeface="Arial" panose="020B0604020202020204" pitchFamily="34" charset="0"/>
              </a:rPr>
              <a:t>serosus</a:t>
            </a:r>
            <a:r>
              <a:rPr lang="hu-HU" altLang="hu-HU" dirty="0" smtClean="0">
                <a:latin typeface="Arial" panose="020B0604020202020204" pitchFamily="34" charset="0"/>
              </a:rPr>
              <a:t>, </a:t>
            </a:r>
            <a:r>
              <a:rPr lang="hu-HU" altLang="hu-HU" dirty="0" err="1" smtClean="0">
                <a:latin typeface="Arial" panose="020B0604020202020204" pitchFamily="34" charset="0"/>
              </a:rPr>
              <a:t>mucinosus</a:t>
            </a:r>
            <a:endParaRPr lang="hu-HU" altLang="hu-HU" dirty="0" smtClean="0">
              <a:latin typeface="Arial" panose="020B0604020202020204" pitchFamily="34" charset="0"/>
            </a:endParaRPr>
          </a:p>
        </p:txBody>
      </p:sp>
      <p:sp>
        <p:nvSpPr>
          <p:cNvPr id="9220" name="Rectangle 5"/>
          <p:cNvSpPr>
            <a:spLocks noGrp="1"/>
          </p:cNvSpPr>
          <p:nvPr>
            <p:ph type="title"/>
          </p:nvPr>
        </p:nvSpPr>
        <p:spPr>
          <a:xfrm>
            <a:off x="2139950" y="1"/>
            <a:ext cx="7886700" cy="1325563"/>
          </a:xfrm>
        </p:spPr>
        <p:txBody>
          <a:bodyPr/>
          <a:lstStyle/>
          <a:p>
            <a:pPr algn="ctr" eaLnBrk="1" hangingPunct="1"/>
            <a:r>
              <a:rPr lang="hu-HU" altLang="hu-HU" dirty="0" smtClean="0"/>
              <a:t>Nyálmirigy</a:t>
            </a:r>
          </a:p>
        </p:txBody>
      </p:sp>
      <p:pic>
        <p:nvPicPr>
          <p:cNvPr id="9221" name="Picture 6" descr="salvg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3384550"/>
            <a:ext cx="4646612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82554" y="5906241"/>
            <a:ext cx="45007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dirty="0" err="1"/>
              <a:t>Glandula</a:t>
            </a:r>
            <a:r>
              <a:rPr lang="hu-HU" altLang="hu-HU" sz="1600" dirty="0"/>
              <a:t> </a:t>
            </a:r>
            <a:r>
              <a:rPr lang="hu-HU" altLang="hu-HU" sz="1600" dirty="0" err="1"/>
              <a:t>parotidea</a:t>
            </a:r>
            <a:r>
              <a:rPr lang="hu-HU" altLang="hu-HU" sz="1600" dirty="0"/>
              <a:t>  (fültőmirigy)</a:t>
            </a:r>
          </a:p>
          <a:p>
            <a:r>
              <a:rPr lang="hu-HU" altLang="hu-HU" sz="1600" dirty="0" err="1"/>
              <a:t>Glandula</a:t>
            </a:r>
            <a:r>
              <a:rPr lang="hu-HU" altLang="hu-HU" sz="1600" dirty="0"/>
              <a:t> </a:t>
            </a:r>
            <a:r>
              <a:rPr lang="hu-HU" altLang="hu-HU" sz="1600" dirty="0" err="1"/>
              <a:t>submandibularis</a:t>
            </a:r>
            <a:r>
              <a:rPr lang="hu-HU" altLang="hu-HU" sz="1600" dirty="0"/>
              <a:t>  (állkapocs alatti mirigy)</a:t>
            </a:r>
          </a:p>
          <a:p>
            <a:r>
              <a:rPr lang="hu-HU" altLang="hu-HU" sz="1600" dirty="0" err="1"/>
              <a:t>Glandula</a:t>
            </a:r>
            <a:r>
              <a:rPr lang="hu-HU" altLang="hu-HU" sz="1600" dirty="0"/>
              <a:t> </a:t>
            </a:r>
            <a:r>
              <a:rPr lang="hu-HU" altLang="hu-HU" sz="1600" dirty="0" err="1"/>
              <a:t>sublingualis</a:t>
            </a:r>
            <a:r>
              <a:rPr lang="hu-HU" altLang="hu-HU" sz="1600" dirty="0"/>
              <a:t> (nyelv alatti mirigy)</a:t>
            </a:r>
          </a:p>
        </p:txBody>
      </p:sp>
      <p:cxnSp>
        <p:nvCxnSpPr>
          <p:cNvPr id="3" name="Egyenes összekötő nyíllal 2"/>
          <p:cNvCxnSpPr/>
          <p:nvPr/>
        </p:nvCxnSpPr>
        <p:spPr>
          <a:xfrm flipH="1">
            <a:off x="3269674" y="1698172"/>
            <a:ext cx="1769423" cy="6531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>
            <a:off x="4154384" y="1726532"/>
            <a:ext cx="2347728" cy="16580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076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78"/>
            <a:ext cx="5776480" cy="6545992"/>
          </a:xfrm>
          <a:prstGeom prst="rect">
            <a:avLst/>
          </a:prstGeom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6886576" y="2160692"/>
            <a:ext cx="38216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dirty="0" err="1"/>
              <a:t>Ductus</a:t>
            </a:r>
            <a:r>
              <a:rPr lang="hu-HU" altLang="hu-HU" dirty="0"/>
              <a:t> </a:t>
            </a:r>
            <a:r>
              <a:rPr lang="hu-HU" altLang="hu-HU" dirty="0" err="1"/>
              <a:t>intercalaris</a:t>
            </a:r>
            <a:endParaRPr lang="hu-HU" altLang="hu-HU" dirty="0"/>
          </a:p>
          <a:p>
            <a:r>
              <a:rPr lang="hu-HU" altLang="hu-HU" dirty="0" err="1"/>
              <a:t>Ductus</a:t>
            </a:r>
            <a:r>
              <a:rPr lang="hu-HU" altLang="hu-HU" dirty="0"/>
              <a:t> </a:t>
            </a:r>
            <a:r>
              <a:rPr lang="hu-HU" altLang="hu-HU" dirty="0" err="1"/>
              <a:t>salivaris</a:t>
            </a:r>
            <a:endParaRPr lang="hu-HU" altLang="hu-HU" dirty="0"/>
          </a:p>
          <a:p>
            <a:r>
              <a:rPr lang="hu-HU" altLang="hu-HU" dirty="0" err="1"/>
              <a:t>Ductus</a:t>
            </a:r>
            <a:r>
              <a:rPr lang="hu-HU" altLang="hu-HU" dirty="0"/>
              <a:t> </a:t>
            </a:r>
            <a:r>
              <a:rPr lang="hu-HU" altLang="hu-HU" dirty="0" err="1"/>
              <a:t>interlobularis</a:t>
            </a:r>
            <a:r>
              <a:rPr lang="hu-HU" altLang="hu-HU" dirty="0"/>
              <a:t>: lebenykék között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886576" y="556780"/>
            <a:ext cx="48581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dirty="0" err="1"/>
              <a:t>Serosus</a:t>
            </a:r>
            <a:r>
              <a:rPr lang="hu-HU" altLang="hu-HU" dirty="0"/>
              <a:t>: fehérjében gazdag, hígan folyó váladék, végkamra alakja gömbölyded, bogyós</a:t>
            </a:r>
          </a:p>
          <a:p>
            <a:r>
              <a:rPr lang="hu-HU" altLang="hu-HU" dirty="0" err="1"/>
              <a:t>Mucinosus</a:t>
            </a:r>
            <a:r>
              <a:rPr lang="hu-HU" altLang="hu-HU" dirty="0"/>
              <a:t>: viszkózus, nyúlós mucin, végkamra csőszerű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885" y="3210606"/>
            <a:ext cx="4259172" cy="3290922"/>
          </a:xfrm>
          <a:prstGeom prst="rect">
            <a:avLst/>
          </a:prstGeom>
        </p:spPr>
      </p:pic>
      <p:sp>
        <p:nvSpPr>
          <p:cNvPr id="6" name="Jobb oldali kapcsos zárójel 5"/>
          <p:cNvSpPr/>
          <p:nvPr/>
        </p:nvSpPr>
        <p:spPr>
          <a:xfrm>
            <a:off x="8799616" y="2315688"/>
            <a:ext cx="45719" cy="36813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8845335" y="2314491"/>
            <a:ext cx="3009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dirty="0" smtClean="0"/>
              <a:t>Módosítják a nyál összetételét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0270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122_intercalated_du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4" y="2209800"/>
            <a:ext cx="384968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stri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290988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interlobu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254001"/>
            <a:ext cx="4821238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Grp="1"/>
          </p:cNvSpPr>
          <p:nvPr>
            <p:ph type="title"/>
          </p:nvPr>
        </p:nvSpPr>
        <p:spPr>
          <a:xfrm>
            <a:off x="5159876" y="254001"/>
            <a:ext cx="7886700" cy="1325563"/>
          </a:xfrm>
        </p:spPr>
        <p:txBody>
          <a:bodyPr/>
          <a:lstStyle/>
          <a:p>
            <a:pPr algn="ctr"/>
            <a:r>
              <a:rPr lang="hu-HU" altLang="hu-HU" dirty="0"/>
              <a:t>9</a:t>
            </a:r>
            <a:r>
              <a:rPr lang="hu-HU" altLang="hu-HU" dirty="0" smtClean="0"/>
              <a:t>. Nyálmirigy</a:t>
            </a:r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423670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Trachea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7200014" cy="2438031"/>
          </a:xfrm>
        </p:spPr>
        <p:txBody>
          <a:bodyPr>
            <a:normAutofit/>
          </a:bodyPr>
          <a:lstStyle/>
          <a:p>
            <a:pPr marL="265113" indent="-265113"/>
            <a:r>
              <a:rPr lang="hu-HU" sz="2400" dirty="0" smtClean="0"/>
              <a:t>Vázát egymás fölé rendeződő C-alakú porcok képezik (</a:t>
            </a:r>
            <a:r>
              <a:rPr lang="hu-HU" sz="2400" dirty="0" err="1" smtClean="0">
                <a:solidFill>
                  <a:srgbClr val="FF0000"/>
                </a:solidFill>
              </a:rPr>
              <a:t>hyalinporc</a:t>
            </a:r>
            <a:r>
              <a:rPr lang="hu-HU" sz="2400" dirty="0" smtClean="0"/>
              <a:t>), melyet keskeny kötőszövetes lemezek kötnek össze hosszanti irányban.</a:t>
            </a:r>
          </a:p>
          <a:p>
            <a:pPr marL="265113" indent="-265113"/>
            <a:r>
              <a:rPr lang="hu-HU" sz="2400" dirty="0" smtClean="0"/>
              <a:t>A porcot nem tartalmazó </a:t>
            </a:r>
            <a:r>
              <a:rPr lang="hu-HU" sz="2400" dirty="0" err="1" smtClean="0"/>
              <a:t>dorsalis</a:t>
            </a:r>
            <a:r>
              <a:rPr lang="hu-HU" sz="2400" dirty="0" smtClean="0"/>
              <a:t> falat </a:t>
            </a:r>
            <a:r>
              <a:rPr lang="hu-HU" sz="2400" dirty="0" smtClean="0">
                <a:solidFill>
                  <a:srgbClr val="FF0000"/>
                </a:solidFill>
              </a:rPr>
              <a:t>elasztikus rostok és harántirányú simaizomkötegek</a:t>
            </a:r>
            <a:r>
              <a:rPr lang="hu-HU" sz="2400" dirty="0" smtClean="0"/>
              <a:t> építik fel: </a:t>
            </a:r>
            <a:r>
              <a:rPr lang="hu-HU" sz="2400" dirty="0" err="1" smtClean="0">
                <a:solidFill>
                  <a:srgbClr val="FF0000"/>
                </a:solidFill>
              </a:rPr>
              <a:t>paries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membranacea</a:t>
            </a:r>
            <a:r>
              <a:rPr lang="hu-HU" sz="2400" dirty="0" smtClean="0"/>
              <a:t>.</a:t>
            </a:r>
          </a:p>
          <a:p>
            <a:pPr marL="0" indent="0">
              <a:buNone/>
            </a:pP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804" y="0"/>
            <a:ext cx="4045196" cy="28857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838200" y="3952743"/>
            <a:ext cx="72000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 tracheafalnak ezt a rostokból, simaizomból és porcból felépülő vázát </a:t>
            </a:r>
            <a:r>
              <a:rPr lang="hu-HU" sz="2400" dirty="0" err="1"/>
              <a:t>tunica</a:t>
            </a:r>
            <a:r>
              <a:rPr lang="hu-HU" sz="2400" dirty="0"/>
              <a:t> </a:t>
            </a:r>
            <a:r>
              <a:rPr lang="hu-HU" sz="2400" dirty="0" err="1"/>
              <a:t>fibro-musculo-cartilagineának</a:t>
            </a:r>
            <a:r>
              <a:rPr lang="hu-HU" sz="2400" dirty="0"/>
              <a:t> nevezik.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 cső belső oldalát a </a:t>
            </a:r>
            <a:r>
              <a:rPr lang="hu-HU" sz="2400" dirty="0" err="1">
                <a:solidFill>
                  <a:srgbClr val="FF0000"/>
                </a:solidFill>
              </a:rPr>
              <a:t>tunica</a:t>
            </a:r>
            <a:r>
              <a:rPr lang="hu-HU" sz="2400" dirty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submucosa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/>
              <a:t>(laza rostos ktsz.) közvetítésével </a:t>
            </a:r>
            <a:r>
              <a:rPr lang="hu-HU" sz="2400" dirty="0"/>
              <a:t>a nyálkahártya borítja.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 külső oldalhoz durvább rostkötegek csatlakoznak (</a:t>
            </a:r>
            <a:r>
              <a:rPr lang="hu-HU" sz="2400" dirty="0" err="1">
                <a:solidFill>
                  <a:srgbClr val="FF0000"/>
                </a:solidFill>
              </a:rPr>
              <a:t>adventitia</a:t>
            </a:r>
            <a:r>
              <a:rPr lang="hu-HU" sz="2400" dirty="0"/>
              <a:t>) és kötik a légcsövet környezetéhez.</a:t>
            </a:r>
          </a:p>
        </p:txBody>
      </p:sp>
      <p:sp>
        <p:nvSpPr>
          <p:cNvPr id="6" name="Téglalap 5"/>
          <p:cNvSpPr/>
          <p:nvPr/>
        </p:nvSpPr>
        <p:spPr>
          <a:xfrm>
            <a:off x="10253820" y="0"/>
            <a:ext cx="433670" cy="184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8146804" y="1159118"/>
            <a:ext cx="433670" cy="184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11705805" y="-1809"/>
            <a:ext cx="433670" cy="184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87" y="3250899"/>
            <a:ext cx="3347830" cy="178949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8"/>
          <a:stretch/>
        </p:blipFill>
        <p:spPr>
          <a:xfrm>
            <a:off x="9314565" y="5291571"/>
            <a:ext cx="1709674" cy="155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99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nyálkahártya hámja 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típusos légúti hám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6763174" cy="4351338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Egyrétegű többmagsoros csillós hengerhám </a:t>
            </a:r>
            <a:r>
              <a:rPr lang="hu-HU" dirty="0" smtClean="0"/>
              <a:t>kehelysejtekkel</a:t>
            </a:r>
          </a:p>
          <a:p>
            <a:r>
              <a:rPr lang="hu-HU" dirty="0" smtClean="0"/>
              <a:t>Elszórtan savós váladékot termelő szekréciós sejtek és endokrin sejtek</a:t>
            </a:r>
          </a:p>
          <a:p>
            <a:r>
              <a:rPr lang="hu-HU" dirty="0" err="1" smtClean="0"/>
              <a:t>Basalis</a:t>
            </a:r>
            <a:r>
              <a:rPr lang="hu-HU" dirty="0" smtClean="0"/>
              <a:t> részen kis, gömbölyű sejtek, ezek </a:t>
            </a:r>
            <a:r>
              <a:rPr lang="hu-HU" dirty="0" err="1" smtClean="0"/>
              <a:t>differenciálatlan</a:t>
            </a:r>
            <a:r>
              <a:rPr lang="hu-HU" dirty="0" smtClean="0"/>
              <a:t> tartaléksejtek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6297" t="35833" r="55787" b="25957"/>
          <a:stretch/>
        </p:blipFill>
        <p:spPr>
          <a:xfrm>
            <a:off x="7601374" y="3519941"/>
            <a:ext cx="4335702" cy="333805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0889673" y="4001294"/>
            <a:ext cx="1180407" cy="404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11862262" y="4314305"/>
            <a:ext cx="207818" cy="10806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11812385" y="5926975"/>
            <a:ext cx="257695" cy="173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11540837" y="6176963"/>
            <a:ext cx="651163" cy="606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04" y="0"/>
            <a:ext cx="4045196" cy="2885774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8146804" y="180753"/>
            <a:ext cx="433670" cy="184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8878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Lamina</a:t>
            </a:r>
            <a:r>
              <a:rPr lang="hu-HU" dirty="0" smtClean="0"/>
              <a:t> </a:t>
            </a:r>
            <a:r>
              <a:rPr lang="hu-HU" dirty="0" err="1" smtClean="0"/>
              <a:t>propria</a:t>
            </a:r>
            <a:r>
              <a:rPr lang="hu-HU" dirty="0" smtClean="0"/>
              <a:t>: </a:t>
            </a:r>
            <a:br>
              <a:rPr lang="hu-HU" dirty="0" smtClean="0"/>
            </a:br>
            <a:r>
              <a:rPr lang="hu-HU" dirty="0" smtClean="0"/>
              <a:t>laza rostos kötőszövet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A hámmal határos zónája vastag </a:t>
            </a:r>
            <a:r>
              <a:rPr lang="hu-HU" dirty="0" err="1" smtClean="0"/>
              <a:t>basalis</a:t>
            </a:r>
            <a:r>
              <a:rPr lang="hu-HU" dirty="0" smtClean="0"/>
              <a:t>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membránnak tűnik, amely finom rostokból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álló vastag szövedék.</a:t>
            </a:r>
          </a:p>
          <a:p>
            <a:r>
              <a:rPr lang="hu-HU" dirty="0" smtClean="0"/>
              <a:t>A </a:t>
            </a:r>
            <a:r>
              <a:rPr lang="hu-HU" dirty="0" err="1" smtClean="0"/>
              <a:t>tunica</a:t>
            </a:r>
            <a:r>
              <a:rPr lang="hu-HU" dirty="0" smtClean="0"/>
              <a:t> </a:t>
            </a:r>
            <a:r>
              <a:rPr lang="hu-HU" dirty="0" err="1" smtClean="0"/>
              <a:t>propria</a:t>
            </a:r>
            <a:r>
              <a:rPr lang="hu-HU" dirty="0" smtClean="0"/>
              <a:t> </a:t>
            </a:r>
            <a:r>
              <a:rPr lang="hu-HU" dirty="0" err="1" smtClean="0"/>
              <a:t>kötőszövete</a:t>
            </a:r>
            <a:r>
              <a:rPr lang="hu-HU" dirty="0" smtClean="0"/>
              <a:t> meglehetősen </a:t>
            </a:r>
            <a:r>
              <a:rPr lang="hu-HU" dirty="0" smtClean="0">
                <a:solidFill>
                  <a:srgbClr val="FF0000"/>
                </a:solidFill>
              </a:rPr>
              <a:t>sejtdús</a:t>
            </a:r>
            <a:r>
              <a:rPr lang="hu-HU" dirty="0" smtClean="0"/>
              <a:t>, az ide bevándorló </a:t>
            </a:r>
            <a:r>
              <a:rPr lang="hu-HU" dirty="0" err="1" smtClean="0"/>
              <a:t>lymphocyták</a:t>
            </a:r>
            <a:r>
              <a:rPr lang="hu-HU" dirty="0" smtClean="0"/>
              <a:t>, plazmasejtek, hízósejtek és </a:t>
            </a:r>
            <a:r>
              <a:rPr lang="hu-HU" dirty="0" err="1" smtClean="0"/>
              <a:t>eosinophil</a:t>
            </a:r>
            <a:r>
              <a:rPr lang="hu-HU" dirty="0" smtClean="0"/>
              <a:t> </a:t>
            </a:r>
            <a:r>
              <a:rPr lang="hu-HU" dirty="0" err="1" smtClean="0"/>
              <a:t>granulocyták</a:t>
            </a:r>
            <a:r>
              <a:rPr lang="hu-HU" dirty="0" smtClean="0"/>
              <a:t> miatt → immunvédekezés!</a:t>
            </a:r>
          </a:p>
          <a:p>
            <a:r>
              <a:rPr lang="hu-HU" dirty="0" smtClean="0"/>
              <a:t>A </a:t>
            </a:r>
            <a:r>
              <a:rPr lang="hu-HU" dirty="0" err="1" smtClean="0"/>
              <a:t>lamina</a:t>
            </a:r>
            <a:r>
              <a:rPr lang="hu-HU" dirty="0" smtClean="0"/>
              <a:t> </a:t>
            </a:r>
            <a:r>
              <a:rPr lang="hu-HU" dirty="0" err="1" smtClean="0"/>
              <a:t>propria</a:t>
            </a:r>
            <a:r>
              <a:rPr lang="hu-HU" dirty="0" smtClean="0"/>
              <a:t> és a laza szerkezetű </a:t>
            </a:r>
            <a:r>
              <a:rPr lang="hu-HU" dirty="0" err="1" smtClean="0"/>
              <a:t>submucosa</a:t>
            </a:r>
            <a:r>
              <a:rPr lang="hu-HU" dirty="0" smtClean="0"/>
              <a:t> határán a rugalmas rostok sűrűsödése rugalmas membránt hoz létre.</a:t>
            </a:r>
          </a:p>
          <a:p>
            <a:r>
              <a:rPr lang="hu-HU" dirty="0" smtClean="0"/>
              <a:t>A </a:t>
            </a:r>
            <a:r>
              <a:rPr lang="hu-HU" dirty="0" err="1" smtClean="0"/>
              <a:t>lamina</a:t>
            </a:r>
            <a:r>
              <a:rPr lang="hu-HU" dirty="0" smtClean="0"/>
              <a:t> </a:t>
            </a:r>
            <a:r>
              <a:rPr lang="hu-HU" dirty="0" err="1" smtClean="0"/>
              <a:t>propria</a:t>
            </a:r>
            <a:r>
              <a:rPr lang="hu-HU" dirty="0" smtClean="0"/>
              <a:t> és a </a:t>
            </a:r>
            <a:r>
              <a:rPr lang="hu-HU" dirty="0" err="1" smtClean="0"/>
              <a:t>tunica</a:t>
            </a:r>
            <a:r>
              <a:rPr lang="hu-HU" dirty="0" smtClean="0"/>
              <a:t> </a:t>
            </a:r>
            <a:r>
              <a:rPr lang="hu-HU" dirty="0" err="1" smtClean="0"/>
              <a:t>submucosa</a:t>
            </a:r>
            <a:r>
              <a:rPr lang="hu-HU" dirty="0" smtClean="0"/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seromucionosus</a:t>
            </a:r>
            <a:r>
              <a:rPr lang="hu-HU" dirty="0" smtClean="0">
                <a:solidFill>
                  <a:srgbClr val="FF0000"/>
                </a:solidFill>
              </a:rPr>
              <a:t> mirigyeket </a:t>
            </a:r>
            <a:r>
              <a:rPr lang="hu-HU" dirty="0" smtClean="0"/>
              <a:t>tartalmaz, melyek váladékukat a lumeni felszínre ürítik.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804" y="0"/>
            <a:ext cx="4045196" cy="28857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8146804" y="478464"/>
            <a:ext cx="433670" cy="184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8146804" y="790431"/>
            <a:ext cx="433670" cy="2375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5195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61" y="77672"/>
            <a:ext cx="9504478" cy="67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76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9360" r="25928" b="4052"/>
          <a:stretch/>
        </p:blipFill>
        <p:spPr>
          <a:xfrm>
            <a:off x="3031067" y="155345"/>
            <a:ext cx="8991600" cy="6702655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Trachea 57. (H+E)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4851565" y="5530334"/>
            <a:ext cx="1975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Pars </a:t>
            </a:r>
            <a:r>
              <a:rPr lang="hu-HU" dirty="0" err="1" smtClean="0"/>
              <a:t>membranacea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9712244" y="569313"/>
            <a:ext cx="1159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hyalinporc</a:t>
            </a:r>
            <a:endParaRPr lang="hu-HU" dirty="0"/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8927432" y="721895"/>
            <a:ext cx="745957" cy="709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10046677" y="6079776"/>
            <a:ext cx="1132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/>
              <a:t>Nyirokcsomó</a:t>
            </a:r>
            <a:endParaRPr lang="hu-HU" sz="1400" dirty="0"/>
          </a:p>
        </p:txBody>
      </p:sp>
      <p:sp>
        <p:nvSpPr>
          <p:cNvPr id="11" name="Téglalap 10"/>
          <p:cNvSpPr/>
          <p:nvPr/>
        </p:nvSpPr>
        <p:spPr>
          <a:xfrm>
            <a:off x="3357960" y="6233664"/>
            <a:ext cx="13520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/>
              <a:t>Barna zsírszövet</a:t>
            </a:r>
            <a:endParaRPr lang="hu-HU" sz="1400" dirty="0"/>
          </a:p>
        </p:txBody>
      </p:sp>
      <p:cxnSp>
        <p:nvCxnSpPr>
          <p:cNvPr id="13" name="Egyenes összekötő nyíllal 12"/>
          <p:cNvCxnSpPr/>
          <p:nvPr/>
        </p:nvCxnSpPr>
        <p:spPr>
          <a:xfrm flipV="1">
            <a:off x="4030579" y="5899666"/>
            <a:ext cx="192505" cy="333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9680786" y="721894"/>
            <a:ext cx="810751" cy="25494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5573874" y="721894"/>
            <a:ext cx="4099515" cy="10982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704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1876" cy="4292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33" y="3273610"/>
            <a:ext cx="7171267" cy="360804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9288141" y="306151"/>
            <a:ext cx="27434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u-HU" dirty="0" err="1" smtClean="0"/>
              <a:t>Adventitia</a:t>
            </a:r>
            <a:endParaRPr lang="hu-HU" dirty="0" smtClean="0"/>
          </a:p>
          <a:p>
            <a:pPr marL="342900" indent="-342900">
              <a:buFont typeface="+mj-lt"/>
              <a:buAutoNum type="arabicPeriod"/>
            </a:pPr>
            <a:r>
              <a:rPr lang="hu-HU" dirty="0" err="1" smtClean="0"/>
              <a:t>Perichondrium</a:t>
            </a:r>
            <a:endParaRPr lang="hu-HU" dirty="0" smtClean="0"/>
          </a:p>
          <a:p>
            <a:pPr marL="342900" indent="-342900">
              <a:buFont typeface="+mj-lt"/>
              <a:buAutoNum type="arabicPeriod"/>
            </a:pPr>
            <a:r>
              <a:rPr lang="hu-HU" dirty="0" err="1" smtClean="0"/>
              <a:t>Hyalinporc</a:t>
            </a:r>
            <a:endParaRPr lang="hu-HU" dirty="0" smtClean="0"/>
          </a:p>
          <a:p>
            <a:pPr marL="342900" indent="-342900">
              <a:buFont typeface="+mj-lt"/>
              <a:buAutoNum type="arabicPeriod"/>
            </a:pPr>
            <a:r>
              <a:rPr lang="hu-HU" dirty="0" err="1" smtClean="0"/>
              <a:t>Tunica</a:t>
            </a:r>
            <a:r>
              <a:rPr lang="hu-HU" dirty="0" smtClean="0"/>
              <a:t> </a:t>
            </a:r>
            <a:r>
              <a:rPr lang="hu-HU" dirty="0" err="1" smtClean="0"/>
              <a:t>submucosa</a:t>
            </a:r>
            <a:r>
              <a:rPr lang="hu-HU" dirty="0" smtClean="0"/>
              <a:t> (</a:t>
            </a:r>
            <a:r>
              <a:rPr lang="hu-HU" dirty="0" err="1" smtClean="0"/>
              <a:t>sero-mucinosus</a:t>
            </a:r>
            <a:r>
              <a:rPr lang="hu-HU" dirty="0" smtClean="0"/>
              <a:t> mirigyekkel)</a:t>
            </a:r>
            <a:endParaRPr lang="hu-HU" dirty="0" smtClean="0"/>
          </a:p>
          <a:p>
            <a:pPr marL="342900" indent="-342900">
              <a:buFont typeface="+mj-lt"/>
              <a:buAutoNum type="arabicPeriod"/>
            </a:pPr>
            <a:r>
              <a:rPr lang="hu-HU" dirty="0" err="1" smtClean="0"/>
              <a:t>Sero-mucinosus</a:t>
            </a:r>
            <a:r>
              <a:rPr lang="hu-HU" dirty="0" smtClean="0"/>
              <a:t> mirigyek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err="1" smtClean="0"/>
              <a:t>Lamina</a:t>
            </a:r>
            <a:r>
              <a:rPr lang="hu-HU" dirty="0" smtClean="0"/>
              <a:t> </a:t>
            </a:r>
            <a:r>
              <a:rPr lang="hu-HU" dirty="0" err="1" smtClean="0"/>
              <a:t>propria</a:t>
            </a:r>
            <a:endParaRPr lang="hu-HU" dirty="0" smtClean="0"/>
          </a:p>
          <a:p>
            <a:pPr marL="342900" indent="-342900">
              <a:buFont typeface="+mj-lt"/>
              <a:buAutoNum type="arabicPeriod"/>
            </a:pPr>
            <a:r>
              <a:rPr lang="hu-HU" dirty="0" smtClean="0"/>
              <a:t>Légúti hám</a:t>
            </a:r>
          </a:p>
          <a:p>
            <a:endParaRPr lang="hu-HU" dirty="0"/>
          </a:p>
        </p:txBody>
      </p:sp>
      <p:cxnSp>
        <p:nvCxnSpPr>
          <p:cNvPr id="10" name="Egyenes összekötő 9"/>
          <p:cNvCxnSpPr/>
          <p:nvPr/>
        </p:nvCxnSpPr>
        <p:spPr>
          <a:xfrm flipV="1">
            <a:off x="10964091" y="3605349"/>
            <a:ext cx="200298" cy="1045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V="1">
            <a:off x="11011989" y="3967568"/>
            <a:ext cx="152400" cy="740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8821784" y="4206240"/>
            <a:ext cx="2190205" cy="12069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V="1">
            <a:off x="8455676" y="5199831"/>
            <a:ext cx="152400" cy="740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8194766" y="5904411"/>
            <a:ext cx="627018" cy="3709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V="1">
            <a:off x="7141029" y="5721531"/>
            <a:ext cx="400594" cy="1828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 flipV="1">
            <a:off x="6888481" y="5615259"/>
            <a:ext cx="152400" cy="740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églalap 21"/>
          <p:cNvSpPr/>
          <p:nvPr/>
        </p:nvSpPr>
        <p:spPr>
          <a:xfrm>
            <a:off x="10861146" y="334051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</a:t>
            </a:r>
            <a:endParaRPr lang="hu-HU" dirty="0"/>
          </a:p>
        </p:txBody>
      </p:sp>
      <p:sp>
        <p:nvSpPr>
          <p:cNvPr id="23" name="Téglalap 22"/>
          <p:cNvSpPr/>
          <p:nvPr/>
        </p:nvSpPr>
        <p:spPr>
          <a:xfrm>
            <a:off x="10861146" y="372265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</a:t>
            </a:r>
            <a:endParaRPr lang="hu-HU" dirty="0"/>
          </a:p>
        </p:txBody>
      </p:sp>
      <p:sp>
        <p:nvSpPr>
          <p:cNvPr id="24" name="Téglalap 23"/>
          <p:cNvSpPr/>
          <p:nvPr/>
        </p:nvSpPr>
        <p:spPr>
          <a:xfrm>
            <a:off x="8306858" y="494710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</a:t>
            </a:r>
            <a:endParaRPr lang="hu-HU" dirty="0"/>
          </a:p>
        </p:txBody>
      </p:sp>
      <p:sp>
        <p:nvSpPr>
          <p:cNvPr id="25" name="Téglalap 24"/>
          <p:cNvSpPr/>
          <p:nvPr/>
        </p:nvSpPr>
        <p:spPr>
          <a:xfrm>
            <a:off x="9766043" y="444038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3</a:t>
            </a:r>
            <a:endParaRPr lang="hu-HU" dirty="0"/>
          </a:p>
        </p:txBody>
      </p:sp>
      <p:sp>
        <p:nvSpPr>
          <p:cNvPr id="26" name="Téglalap 25"/>
          <p:cNvSpPr/>
          <p:nvPr/>
        </p:nvSpPr>
        <p:spPr>
          <a:xfrm>
            <a:off x="8230190" y="576233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4</a:t>
            </a:r>
            <a:endParaRPr lang="hu-HU" dirty="0"/>
          </a:p>
        </p:txBody>
      </p:sp>
      <p:sp>
        <p:nvSpPr>
          <p:cNvPr id="28" name="Téglalap 27"/>
          <p:cNvSpPr/>
          <p:nvPr/>
        </p:nvSpPr>
        <p:spPr>
          <a:xfrm>
            <a:off x="7390562" y="474859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5</a:t>
            </a:r>
            <a:endParaRPr lang="hu-HU" dirty="0"/>
          </a:p>
        </p:txBody>
      </p:sp>
      <p:sp>
        <p:nvSpPr>
          <p:cNvPr id="29" name="Téglalap 28"/>
          <p:cNvSpPr/>
          <p:nvPr/>
        </p:nvSpPr>
        <p:spPr>
          <a:xfrm>
            <a:off x="6910254" y="383690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5</a:t>
            </a:r>
            <a:endParaRPr lang="hu-HU" dirty="0"/>
          </a:p>
        </p:txBody>
      </p:sp>
      <p:sp>
        <p:nvSpPr>
          <p:cNvPr id="30" name="Téglalap 29"/>
          <p:cNvSpPr/>
          <p:nvPr/>
        </p:nvSpPr>
        <p:spPr>
          <a:xfrm>
            <a:off x="7141029" y="550461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6</a:t>
            </a:r>
            <a:endParaRPr lang="hu-HU" dirty="0"/>
          </a:p>
        </p:txBody>
      </p:sp>
      <p:sp>
        <p:nvSpPr>
          <p:cNvPr id="31" name="Téglalap 30"/>
          <p:cNvSpPr/>
          <p:nvPr/>
        </p:nvSpPr>
        <p:spPr>
          <a:xfrm>
            <a:off x="6759080" y="535219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7</a:t>
            </a:r>
            <a:endParaRPr lang="hu-HU" dirty="0"/>
          </a:p>
        </p:txBody>
      </p:sp>
      <p:sp>
        <p:nvSpPr>
          <p:cNvPr id="32" name="Cím 1"/>
          <p:cNvSpPr>
            <a:spLocks noGrp="1"/>
          </p:cNvSpPr>
          <p:nvPr>
            <p:ph type="title"/>
          </p:nvPr>
        </p:nvSpPr>
        <p:spPr>
          <a:xfrm>
            <a:off x="496389" y="5427093"/>
            <a:ext cx="10515600" cy="1325563"/>
          </a:xfrm>
        </p:spPr>
        <p:txBody>
          <a:bodyPr/>
          <a:lstStyle/>
          <a:p>
            <a:r>
              <a:rPr lang="hu-HU" dirty="0" smtClean="0"/>
              <a:t>Trachea 57. (H+E)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3940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974</Words>
  <Application>Microsoft Office PowerPoint</Application>
  <PresentationFormat>Szélesvásznú</PresentationFormat>
  <Paragraphs>137</Paragraphs>
  <Slides>32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Office-téma</vt:lpstr>
      <vt:lpstr>A légzőrendszer szövettana</vt:lpstr>
      <vt:lpstr>Légzőrendszer felosztása</vt:lpstr>
      <vt:lpstr>PowerPoint bemutató</vt:lpstr>
      <vt:lpstr>Trachea</vt:lpstr>
      <vt:lpstr>A nyálkahártya hámja  típusos légúti hám</vt:lpstr>
      <vt:lpstr>Lamina propria:  laza rostos kötőszövet</vt:lpstr>
      <vt:lpstr>PowerPoint bemutató</vt:lpstr>
      <vt:lpstr>Trachea 57. (H+E)</vt:lpstr>
      <vt:lpstr>Trachea 57. (H+E)</vt:lpstr>
      <vt:lpstr>Bronchusok és bronchiolus szerkezete</vt:lpstr>
      <vt:lpstr>Bronchusok</vt:lpstr>
      <vt:lpstr>A bronchusok szöveti szerkezete</vt:lpstr>
      <vt:lpstr>PowerPoint bemutató</vt:lpstr>
      <vt:lpstr>Bronchiolusok</vt:lpstr>
      <vt:lpstr>A bronchiolusok szöveti szerkezete</vt:lpstr>
      <vt:lpstr>PowerPoint bemutató</vt:lpstr>
      <vt:lpstr>Brochiolus  A bronchusok és bronchiolusok közötti fő különbségek:</vt:lpstr>
      <vt:lpstr>Alveolusok</vt:lpstr>
      <vt:lpstr>PowerPoint bemutató</vt:lpstr>
      <vt:lpstr>Alveolushám (légzőhám)</vt:lpstr>
      <vt:lpstr>PowerPoint bemutató</vt:lpstr>
      <vt:lpstr>Vér-levegő barrier, surfactant szerepe</vt:lpstr>
      <vt:lpstr>Tüdő 58. (H+E) </vt:lpstr>
      <vt:lpstr>Tüdő 58. (H+E) </vt:lpstr>
      <vt:lpstr>Tüdő 58. (H+E) </vt:lpstr>
      <vt:lpstr>PowerPoint bemutató</vt:lpstr>
      <vt:lpstr>PowerPoint bemutató</vt:lpstr>
      <vt:lpstr>PowerPoint bemutató</vt:lpstr>
      <vt:lpstr>Tüdő félvékony 60. (touidinkék)</vt:lpstr>
      <vt:lpstr>Nyálmirigy</vt:lpstr>
      <vt:lpstr>PowerPoint bemutató</vt:lpstr>
      <vt:lpstr>9. Nyálmirigy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kovtam</dc:creator>
  <cp:lastModifiedBy>hminkokriszta@gmail.com</cp:lastModifiedBy>
  <cp:revision>49</cp:revision>
  <dcterms:created xsi:type="dcterms:W3CDTF">2019-03-13T09:23:48Z</dcterms:created>
  <dcterms:modified xsi:type="dcterms:W3CDTF">2020-03-13T11:32:03Z</dcterms:modified>
</cp:coreProperties>
</file>