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1"/>
  </p:notesMasterIdLst>
  <p:sldIdLst>
    <p:sldId id="428" r:id="rId2"/>
    <p:sldId id="429" r:id="rId3"/>
    <p:sldId id="356" r:id="rId4"/>
    <p:sldId id="430" r:id="rId5"/>
    <p:sldId id="461" r:id="rId6"/>
    <p:sldId id="467" r:id="rId7"/>
    <p:sldId id="469" r:id="rId8"/>
    <p:sldId id="470" r:id="rId9"/>
    <p:sldId id="463" r:id="rId10"/>
    <p:sldId id="431" r:id="rId11"/>
    <p:sldId id="432" r:id="rId12"/>
    <p:sldId id="381" r:id="rId13"/>
    <p:sldId id="529" r:id="rId14"/>
    <p:sldId id="357" r:id="rId15"/>
    <p:sldId id="490" r:id="rId16"/>
    <p:sldId id="395" r:id="rId17"/>
    <p:sldId id="396" r:id="rId18"/>
    <p:sldId id="398" r:id="rId19"/>
    <p:sldId id="527" r:id="rId20"/>
    <p:sldId id="433" r:id="rId21"/>
    <p:sldId id="546" r:id="rId22"/>
    <p:sldId id="544" r:id="rId23"/>
    <p:sldId id="545" r:id="rId24"/>
    <p:sldId id="547" r:id="rId25"/>
    <p:sldId id="549" r:id="rId26"/>
    <p:sldId id="550" r:id="rId27"/>
    <p:sldId id="548" r:id="rId28"/>
    <p:sldId id="551" r:id="rId29"/>
    <p:sldId id="552" r:id="rId30"/>
    <p:sldId id="367" r:id="rId31"/>
    <p:sldId id="471" r:id="rId32"/>
    <p:sldId id="436" r:id="rId33"/>
    <p:sldId id="437" r:id="rId34"/>
    <p:sldId id="435" r:id="rId35"/>
    <p:sldId id="528" r:id="rId36"/>
    <p:sldId id="438" r:id="rId37"/>
    <p:sldId id="442" r:id="rId38"/>
    <p:sldId id="444" r:id="rId39"/>
    <p:sldId id="446" r:id="rId40"/>
    <p:sldId id="445" r:id="rId41"/>
    <p:sldId id="448" r:id="rId42"/>
    <p:sldId id="451" r:id="rId43"/>
    <p:sldId id="454" r:id="rId44"/>
    <p:sldId id="453" r:id="rId45"/>
    <p:sldId id="455" r:id="rId46"/>
    <p:sldId id="370" r:id="rId47"/>
    <p:sldId id="530" r:id="rId48"/>
    <p:sldId id="276" r:id="rId49"/>
    <p:sldId id="380" r:id="rId50"/>
    <p:sldId id="531" r:id="rId51"/>
    <p:sldId id="272" r:id="rId52"/>
    <p:sldId id="543" r:id="rId53"/>
    <p:sldId id="542" r:id="rId54"/>
    <p:sldId id="295" r:id="rId55"/>
    <p:sldId id="532" r:id="rId56"/>
    <p:sldId id="289" r:id="rId57"/>
    <p:sldId id="533" r:id="rId58"/>
    <p:sldId id="536" r:id="rId59"/>
    <p:sldId id="534" r:id="rId60"/>
    <p:sldId id="263" r:id="rId61"/>
    <p:sldId id="264" r:id="rId62"/>
    <p:sldId id="539" r:id="rId63"/>
    <p:sldId id="540" r:id="rId64"/>
    <p:sldId id="535" r:id="rId65"/>
    <p:sldId id="541" r:id="rId66"/>
    <p:sldId id="538" r:id="rId67"/>
    <p:sldId id="267" r:id="rId68"/>
    <p:sldId id="268" r:id="rId69"/>
    <p:sldId id="417" r:id="rId70"/>
  </p:sldIdLst>
  <p:sldSz cx="9144000" cy="6858000" type="screen4x3"/>
  <p:notesSz cx="6858000" cy="9144000"/>
  <p:defaultTextStyle>
    <a:defPPr>
      <a:defRPr lang="hu-H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0404"/>
    <a:srgbClr val="5155AF"/>
    <a:srgbClr val="FFC216"/>
    <a:srgbClr val="E79600"/>
    <a:srgbClr val="A10404"/>
    <a:srgbClr val="3E7303"/>
    <a:srgbClr val="1A1F60"/>
    <a:srgbClr val="3333FF"/>
    <a:srgbClr val="8D7FC5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249" autoAdjust="0"/>
  </p:normalViewPr>
  <p:slideViewPr>
    <p:cSldViewPr>
      <p:cViewPr varScale="1">
        <p:scale>
          <a:sx n="65" d="100"/>
          <a:sy n="65" d="100"/>
        </p:scale>
        <p:origin x="1452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" d="100"/>
        <a:sy n="20" d="100"/>
      </p:scale>
      <p:origin x="0" y="-59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982DEF5C-C641-4BCB-B5F5-DF52CEA9076C}" type="datetimeFigureOut">
              <a:rPr lang="hu-HU"/>
              <a:pPr>
                <a:defRPr/>
              </a:pPr>
              <a:t>2019.09.08.</a:t>
            </a:fld>
            <a:endParaRPr lang="hu-HU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noProof="0"/>
              <a:t>Mintaszöveg szerkesztése</a:t>
            </a:r>
          </a:p>
          <a:p>
            <a:pPr lvl="1"/>
            <a:r>
              <a:rPr lang="hu-HU" noProof="0"/>
              <a:t>Második szint</a:t>
            </a:r>
          </a:p>
          <a:p>
            <a:pPr lvl="2"/>
            <a:r>
              <a:rPr lang="hu-HU" noProof="0"/>
              <a:t>Harmadik szint</a:t>
            </a:r>
          </a:p>
          <a:p>
            <a:pPr lvl="3"/>
            <a:r>
              <a:rPr lang="hu-HU" noProof="0"/>
              <a:t>Negyedik szint</a:t>
            </a:r>
          </a:p>
          <a:p>
            <a:pPr lvl="4"/>
            <a:r>
              <a:rPr lang="hu-HU" noProof="0"/>
              <a:t>Ötödik szint</a:t>
            </a:r>
          </a:p>
        </p:txBody>
      </p:sp>
      <p:sp>
        <p:nvSpPr>
          <p:cNvPr id="880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880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7E41E4D4-6B83-43C2-9680-BA0A2882EB75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http://www.sciencemag.org/content/vol274/issue5290/images/large/se4564323002.jpeg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41E4D4-6B83-43C2-9680-BA0A2882EB75}" type="slidenum">
              <a:rPr lang="hu-HU" smtClean="0"/>
              <a:pPr>
                <a:defRPr/>
              </a:pPr>
              <a:t>6</a:t>
            </a:fld>
            <a:endParaRPr lang="hu-H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Diakép helye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4754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hu-HU"/>
              <a:t>O’Rahilly, Teratology, 2002</a:t>
            </a:r>
            <a:endParaRPr lang="de-DE"/>
          </a:p>
        </p:txBody>
      </p:sp>
      <p:sp>
        <p:nvSpPr>
          <p:cNvPr id="74755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33E72E3-798C-4DA5-9075-F9E75F664303}" type="slidenum">
              <a:rPr lang="hu-HU" smtClean="0"/>
              <a:pPr/>
              <a:t>20</a:t>
            </a:fld>
            <a:endParaRPr lang="hu-H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err="1"/>
              <a:t>Hunrichsen</a:t>
            </a:r>
            <a:r>
              <a:rPr lang="hu-HU" dirty="0"/>
              <a:t> </a:t>
            </a:r>
            <a:r>
              <a:rPr lang="hu-HU" dirty="0" err="1"/>
              <a:t>Humanembryologie</a:t>
            </a:r>
            <a:r>
              <a:rPr lang="hu-HU" dirty="0"/>
              <a:t>, Springer, 1991</a:t>
            </a:r>
            <a:endParaRPr lang="de-DE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41E4D4-6B83-43C2-9680-BA0A2882EB75}" type="slidenum">
              <a:rPr lang="hu-HU" smtClean="0"/>
              <a:pPr>
                <a:defRPr/>
              </a:pPr>
              <a:t>23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942034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err="1"/>
              <a:t>Hunrichsen</a:t>
            </a:r>
            <a:r>
              <a:rPr lang="hu-HU" dirty="0"/>
              <a:t> </a:t>
            </a:r>
            <a:r>
              <a:rPr lang="hu-HU" dirty="0" err="1"/>
              <a:t>Humanembryologie</a:t>
            </a:r>
            <a:r>
              <a:rPr lang="hu-HU" dirty="0"/>
              <a:t>, Springer, 1991</a:t>
            </a:r>
            <a:endParaRPr lang="de-DE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41E4D4-6B83-43C2-9680-BA0A2882EB75}" type="slidenum">
              <a:rPr lang="hu-HU" smtClean="0"/>
              <a:pPr>
                <a:defRPr/>
              </a:pPr>
              <a:t>24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127253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err="1"/>
              <a:t>Wikipedia</a:t>
            </a:r>
            <a:endParaRPr lang="de-DE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41E4D4-6B83-43C2-9680-BA0A2882EB75}" type="slidenum">
              <a:rPr lang="hu-HU" smtClean="0"/>
              <a:pPr>
                <a:defRPr/>
              </a:pPr>
              <a:t>25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392988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err="1"/>
              <a:t>Hunrichsen</a:t>
            </a:r>
            <a:r>
              <a:rPr lang="hu-HU" dirty="0"/>
              <a:t> </a:t>
            </a:r>
            <a:r>
              <a:rPr lang="hu-HU" dirty="0" err="1"/>
              <a:t>Humanembryologie</a:t>
            </a:r>
            <a:r>
              <a:rPr lang="hu-HU" dirty="0"/>
              <a:t>, Springer, 1991</a:t>
            </a:r>
            <a:endParaRPr lang="de-DE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41E4D4-6B83-43C2-9680-BA0A2882EB75}" type="slidenum">
              <a:rPr lang="hu-HU" smtClean="0"/>
              <a:pPr>
                <a:defRPr/>
              </a:pPr>
              <a:t>26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378115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Hinrichsen</a:t>
            </a:r>
            <a:endParaRPr lang="de-DE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41E4D4-6B83-43C2-9680-BA0A2882EB75}" type="slidenum">
              <a:rPr lang="hu-HU" smtClean="0"/>
              <a:pPr>
                <a:defRPr/>
              </a:pPr>
              <a:t>27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840332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Diakép helye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1202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hu-HU"/>
              <a:t>Gilbert, Developmental Biology, 9. Auflage, Sinauer, 2010</a:t>
            </a:r>
          </a:p>
          <a:p>
            <a:endParaRPr lang="de-DE"/>
          </a:p>
          <a:p>
            <a:endParaRPr lang="de-DE"/>
          </a:p>
        </p:txBody>
      </p:sp>
      <p:sp>
        <p:nvSpPr>
          <p:cNvPr id="51203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63D9DE9-7608-4607-9B72-1DF37A40CC87}" type="slidenum">
              <a:rPr lang="hu-HU" smtClean="0"/>
              <a:pPr/>
              <a:t>29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680495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Diakép helye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6802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hu-HU"/>
              <a:t>Gilbert, Developmental Biology, 9. Auflage, Sinauer, 2010</a:t>
            </a:r>
          </a:p>
          <a:p>
            <a:endParaRPr lang="de-DE"/>
          </a:p>
        </p:txBody>
      </p:sp>
      <p:sp>
        <p:nvSpPr>
          <p:cNvPr id="76803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DCF89AE-6672-4DB0-B9F8-4EB02D8FBE0E}" type="slidenum">
              <a:rPr lang="hu-HU" smtClean="0"/>
              <a:pPr/>
              <a:t>34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351640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Diakép helye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91138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hu-HU"/>
              <a:t>O’Rahilly&amp;Müller: Embyrologie und Teratologie des Menschen, Huber, 1999</a:t>
            </a:r>
            <a:endParaRPr lang="de-DE"/>
          </a:p>
        </p:txBody>
      </p:sp>
      <p:sp>
        <p:nvSpPr>
          <p:cNvPr id="91139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9D8695F-46D3-4E66-BEA3-8A6F56403F68}" type="slidenum">
              <a:rPr lang="hu-HU" smtClean="0"/>
              <a:pPr/>
              <a:t>36</a:t>
            </a:fld>
            <a:endParaRPr lang="hu-H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1795" name="Jegyzetek helye 2"/>
          <p:cNvSpPr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r>
              <a:rPr lang="hu-HU"/>
              <a:t>links: http://imgbuddy.com/cranial-meningocele.asp</a:t>
            </a:r>
          </a:p>
          <a:p>
            <a:r>
              <a:rPr lang="hu-HU"/>
              <a:t>rechts: http://medicine.academic.ru/21332/encephalocele</a:t>
            </a:r>
            <a:endParaRPr lang="de-DE"/>
          </a:p>
        </p:txBody>
      </p:sp>
      <p:sp>
        <p:nvSpPr>
          <p:cNvPr id="161796" name="Dia számának helye 3"/>
          <p:cNvSpPr txBox="1">
            <a:spLocks noGrp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7AA706F4-D7A0-4B15-BFFB-7E759CA2E825}" type="slidenum">
              <a:rPr lang="hu-HU" sz="1200">
                <a:latin typeface="Times New Roman" pitchFamily="18" charset="0"/>
              </a:rPr>
              <a:pPr algn="r" eaLnBrk="0" hangingPunct="0"/>
              <a:t>38</a:t>
            </a:fld>
            <a:endParaRPr lang="hu-HU" sz="120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Diakép helye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5058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hu-HU"/>
              <a:t>Sanes-Reh-Harris, Development of the nervous system, Academic Press, 2006</a:t>
            </a:r>
            <a:endParaRPr lang="de-DE"/>
          </a:p>
          <a:p>
            <a:endParaRPr lang="de-DE"/>
          </a:p>
        </p:txBody>
      </p:sp>
      <p:sp>
        <p:nvSpPr>
          <p:cNvPr id="45059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CAB9A4-EE36-413C-8348-3D1610F9EC57}" type="slidenum">
              <a:rPr lang="hu-HU" smtClean="0"/>
              <a:pPr/>
              <a:t>9</a:t>
            </a:fld>
            <a:endParaRPr lang="hu-H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2035" name="Jegyzetek helye 2"/>
          <p:cNvSpPr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r>
              <a:rPr lang="de-DE"/>
              <a:t>Kaptanoglu,</a:t>
            </a:r>
            <a:r>
              <a:rPr lang="hu-HU"/>
              <a:t> </a:t>
            </a:r>
            <a:r>
              <a:rPr lang="de-DE"/>
              <a:t>Ann Dermatol Vol. 23, Suppl. 3, 2011</a:t>
            </a:r>
          </a:p>
        </p:txBody>
      </p:sp>
      <p:sp>
        <p:nvSpPr>
          <p:cNvPr id="172036" name="Dia számának helye 3"/>
          <p:cNvSpPr txBox="1">
            <a:spLocks noGrp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849C4442-1DAD-483F-B794-A38934FB0F9E}" type="slidenum">
              <a:rPr lang="hu-HU" sz="1200">
                <a:latin typeface="Times New Roman" pitchFamily="18" charset="0"/>
              </a:rPr>
              <a:pPr algn="r" eaLnBrk="0" hangingPunct="0"/>
              <a:t>42</a:t>
            </a:fld>
            <a:endParaRPr lang="hu-HU" sz="120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8179" name="Jegyzetek helye 2"/>
          <p:cNvSpPr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r>
              <a:rPr lang="hu-HU"/>
              <a:t>links: </a:t>
            </a:r>
            <a:r>
              <a:rPr lang="de-DE"/>
              <a:t>http://bestpractice.bmj.com/best-practice/monograph/709/resources/images/print/30.html</a:t>
            </a:r>
            <a:endParaRPr lang="hu-HU"/>
          </a:p>
          <a:p>
            <a:r>
              <a:rPr lang="hu-HU"/>
              <a:t>rechts: http://dcs.uqroo.mx/paginas/atlaspediatria/atlas014e1.html</a:t>
            </a:r>
            <a:endParaRPr lang="de-DE"/>
          </a:p>
        </p:txBody>
      </p:sp>
      <p:sp>
        <p:nvSpPr>
          <p:cNvPr id="178180" name="Dia számának helye 3"/>
          <p:cNvSpPr txBox="1">
            <a:spLocks noGrp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F7E4017C-4BDD-4C29-BC2F-4DD41A7D8531}" type="slidenum">
              <a:rPr lang="hu-HU" sz="1200">
                <a:latin typeface="Times New Roman" pitchFamily="18" charset="0"/>
              </a:rPr>
              <a:pPr algn="r" eaLnBrk="0" hangingPunct="0"/>
              <a:t>43</a:t>
            </a:fld>
            <a:endParaRPr lang="hu-HU" sz="120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6131" name="Jegyzetek helye 2"/>
          <p:cNvSpPr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endParaRPr lang="de-DE"/>
          </a:p>
        </p:txBody>
      </p:sp>
      <p:sp>
        <p:nvSpPr>
          <p:cNvPr id="176132" name="Dia számának helye 3"/>
          <p:cNvSpPr txBox="1">
            <a:spLocks noGrp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C28AD3D4-EF3D-4A04-85F4-0DE16560FB55}" type="slidenum">
              <a:rPr lang="hu-HU" sz="1200">
                <a:latin typeface="Times New Roman" pitchFamily="18" charset="0"/>
              </a:rPr>
              <a:pPr algn="r" eaLnBrk="0" hangingPunct="0"/>
              <a:t>44</a:t>
            </a:fld>
            <a:endParaRPr lang="hu-HU" sz="120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0227" name="Jegyzetek helye 2"/>
          <p:cNvSpPr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r>
              <a:rPr lang="hu-HU"/>
              <a:t>O’Rahilly&amp;Müller: Embyrologie und Teratologie des Menschen, Huber, 1999</a:t>
            </a:r>
            <a:endParaRPr lang="de-DE"/>
          </a:p>
          <a:p>
            <a:endParaRPr lang="de-DE"/>
          </a:p>
        </p:txBody>
      </p:sp>
      <p:sp>
        <p:nvSpPr>
          <p:cNvPr id="180228" name="Dia számának helye 3"/>
          <p:cNvSpPr txBox="1">
            <a:spLocks noGrp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09DBDC1F-BDDC-43BA-81FE-EAD9CADF1E8F}" type="slidenum">
              <a:rPr lang="hu-HU" sz="1200">
                <a:latin typeface="Times New Roman" pitchFamily="18" charset="0"/>
              </a:rPr>
              <a:pPr algn="r" eaLnBrk="0" hangingPunct="0"/>
              <a:t>45</a:t>
            </a:fld>
            <a:endParaRPr lang="hu-HU" sz="120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sz="1200" dirty="0" err="1">
                <a:latin typeface="Lucida Sans Unicode" pitchFamily="34" charset="0"/>
              </a:rPr>
              <a:t>Carlson</a:t>
            </a:r>
            <a:r>
              <a:rPr lang="hu-HU" sz="1200" dirty="0">
                <a:latin typeface="Lucida Sans Unicode" pitchFamily="34" charset="0"/>
              </a:rPr>
              <a:t>, Human </a:t>
            </a:r>
            <a:r>
              <a:rPr lang="hu-HU" sz="1200" dirty="0" err="1">
                <a:latin typeface="Lucida Sans Unicode" pitchFamily="34" charset="0"/>
              </a:rPr>
              <a:t>embryology</a:t>
            </a:r>
            <a:r>
              <a:rPr lang="hu-HU" sz="1200" dirty="0">
                <a:latin typeface="Lucida Sans Unicode" pitchFamily="34" charset="0"/>
              </a:rPr>
              <a:t> and </a:t>
            </a:r>
            <a:r>
              <a:rPr lang="hu-HU" sz="1200" dirty="0" err="1">
                <a:latin typeface="Lucida Sans Unicode" pitchFamily="34" charset="0"/>
              </a:rPr>
              <a:t>developmental</a:t>
            </a:r>
            <a:r>
              <a:rPr lang="hu-HU" sz="1200" dirty="0">
                <a:latin typeface="Lucida Sans Unicode" pitchFamily="34" charset="0"/>
              </a:rPr>
              <a:t> </a:t>
            </a:r>
            <a:r>
              <a:rPr lang="hu-HU" sz="1200" dirty="0" err="1">
                <a:latin typeface="Lucida Sans Unicode" pitchFamily="34" charset="0"/>
              </a:rPr>
              <a:t>biology</a:t>
            </a:r>
            <a:r>
              <a:rPr lang="hu-HU" sz="1200" dirty="0">
                <a:latin typeface="Lucida Sans Unicode" pitchFamily="34" charset="0"/>
              </a:rPr>
              <a:t>, </a:t>
            </a:r>
            <a:r>
              <a:rPr lang="hu-HU" sz="1200" dirty="0" err="1">
                <a:latin typeface="Lucida Sans Unicode" pitchFamily="34" charset="0"/>
              </a:rPr>
              <a:t>Elsevier</a:t>
            </a:r>
            <a:r>
              <a:rPr lang="hu-HU" sz="1200" dirty="0">
                <a:latin typeface="Lucida Sans Unicode" pitchFamily="34" charset="0"/>
              </a:rPr>
              <a:t>, 2008</a:t>
            </a:r>
          </a:p>
          <a:p>
            <a:endParaRPr lang="de-DE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5E60F3-34AD-4B59-8435-8F76AD536FDD}" type="slidenum">
              <a:rPr lang="hu-HU" smtClean="0"/>
              <a:pPr>
                <a:defRPr/>
              </a:pPr>
              <a:t>48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3224236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Diakép helye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38242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hu-HU"/>
              <a:t>Gilbert, Developmental Biology, 9. Auflage, Sinauer, 2010</a:t>
            </a:r>
          </a:p>
          <a:p>
            <a:endParaRPr lang="de-DE"/>
          </a:p>
        </p:txBody>
      </p:sp>
      <p:sp>
        <p:nvSpPr>
          <p:cNvPr id="138243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D70D033-4014-4D70-8E4A-ABCE24987B06}" type="slidenum">
              <a:rPr lang="hu-HU" smtClean="0"/>
              <a:pPr/>
              <a:t>49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7058237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Diakép helye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25954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hu-HU"/>
              <a:t>Hinrichsen, Humanembryologie, Springer, 1990</a:t>
            </a:r>
            <a:endParaRPr lang="de-DE"/>
          </a:p>
        </p:txBody>
      </p:sp>
      <p:sp>
        <p:nvSpPr>
          <p:cNvPr id="125955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5A0B088-E5A1-46BB-9EB0-A5D8782B2BD4}" type="slidenum">
              <a:rPr lang="hu-HU" smtClean="0"/>
              <a:pPr/>
              <a:t>66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3656627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Diakép helye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23906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hu-HU"/>
              <a:t>O’Rahilly-Müller, Embryologie und Teratologie des Menschen Huber, 1999</a:t>
            </a:r>
            <a:endParaRPr lang="de-DE"/>
          </a:p>
        </p:txBody>
      </p:sp>
      <p:sp>
        <p:nvSpPr>
          <p:cNvPr id="123907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0E822AE-74FC-4958-B7EC-149C36F73BC6}" type="slidenum">
              <a:rPr lang="hu-HU" smtClean="0"/>
              <a:pPr/>
              <a:t>69</a:t>
            </a:fld>
            <a:endParaRPr lang="hu-H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Diakép helye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3554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hu-HU">
                <a:latin typeface="Arial" charset="0"/>
              </a:rPr>
              <a:t>Larsen’s Human Embryology, 4. Auflage, Churchill-Livingstone, 2009</a:t>
            </a:r>
            <a:r>
              <a:rPr lang="hu-HU"/>
              <a:t> </a:t>
            </a:r>
          </a:p>
          <a:p>
            <a:endParaRPr lang="de-DE"/>
          </a:p>
        </p:txBody>
      </p:sp>
      <p:sp>
        <p:nvSpPr>
          <p:cNvPr id="23555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88A8D18-6639-41ED-BEE5-FBC4DE297404}" type="slidenum">
              <a:rPr lang="hu-HU" smtClean="0"/>
              <a:pPr/>
              <a:t>11</a:t>
            </a:fld>
            <a:endParaRPr lang="hu-H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Diakép helye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5602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hu-HU"/>
              <a:t>O’Rahilly-Müller, Embryologie und Teratologie des Menschen Huber, 1999</a:t>
            </a:r>
            <a:endParaRPr lang="de-DE"/>
          </a:p>
        </p:txBody>
      </p:sp>
      <p:sp>
        <p:nvSpPr>
          <p:cNvPr id="25603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88FC689-AD1E-439B-9ED3-5277E23BA3D8}" type="slidenum">
              <a:rPr lang="hu-HU" smtClean="0"/>
              <a:pPr/>
              <a:t>12</a:t>
            </a:fld>
            <a:endParaRPr lang="hu-H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sz="1200" dirty="0"/>
              <a:t>Gilbert, </a:t>
            </a:r>
            <a:r>
              <a:rPr lang="hu-HU" sz="1200" dirty="0" err="1"/>
              <a:t>Developmental</a:t>
            </a:r>
            <a:r>
              <a:rPr lang="hu-HU" sz="1200" dirty="0"/>
              <a:t> </a:t>
            </a:r>
            <a:r>
              <a:rPr lang="hu-HU" sz="1200" dirty="0" err="1"/>
              <a:t>Biology</a:t>
            </a:r>
            <a:r>
              <a:rPr lang="hu-HU" sz="1200" dirty="0"/>
              <a:t>, 9. </a:t>
            </a:r>
            <a:r>
              <a:rPr lang="hu-HU" sz="1200" dirty="0" err="1"/>
              <a:t>Auflage</a:t>
            </a:r>
            <a:r>
              <a:rPr lang="hu-HU" sz="1200" dirty="0"/>
              <a:t>, </a:t>
            </a:r>
            <a:r>
              <a:rPr lang="hu-HU" sz="1200" dirty="0" err="1"/>
              <a:t>Sinauer</a:t>
            </a:r>
            <a:r>
              <a:rPr lang="hu-HU" sz="1200" dirty="0"/>
              <a:t>, 2010</a:t>
            </a:r>
            <a:endParaRPr lang="hu-HU" dirty="0"/>
          </a:p>
          <a:p>
            <a:endParaRPr lang="de-DE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5E60F3-34AD-4B59-8435-8F76AD536FDD}" type="slidenum">
              <a:rPr lang="hu-HU" smtClean="0"/>
              <a:pPr>
                <a:defRPr/>
              </a:pPr>
              <a:t>15</a:t>
            </a:fld>
            <a:endParaRPr lang="hu-H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Diakép helye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8370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hu-HU"/>
              <a:t>Hinrichsen, Humanembryologie, Springer, 1990</a:t>
            </a:r>
            <a:endParaRPr lang="de-DE"/>
          </a:p>
        </p:txBody>
      </p:sp>
      <p:sp>
        <p:nvSpPr>
          <p:cNvPr id="58371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1576F74-F28E-4603-AAD1-2D074B51945D}" type="slidenum">
              <a:rPr lang="hu-HU" smtClean="0"/>
              <a:pPr/>
              <a:t>16</a:t>
            </a:fld>
            <a:endParaRPr lang="hu-H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Diakép helye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60418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hu-HU"/>
              <a:t>Hinrichsen, Humanembryologie, Springer, 1990</a:t>
            </a:r>
            <a:endParaRPr lang="de-DE"/>
          </a:p>
        </p:txBody>
      </p:sp>
      <p:sp>
        <p:nvSpPr>
          <p:cNvPr id="60419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84392F-7700-4F41-A8CF-43C3E1E211DD}" type="slidenum">
              <a:rPr lang="hu-HU" smtClean="0"/>
              <a:pPr/>
              <a:t>17</a:t>
            </a:fld>
            <a:endParaRPr lang="hu-H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Diakép helye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64514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hu-HU"/>
              <a:t>Hinrichsen, Humanembryologie, Springer, 1990</a:t>
            </a:r>
            <a:endParaRPr lang="de-DE"/>
          </a:p>
        </p:txBody>
      </p:sp>
      <p:sp>
        <p:nvSpPr>
          <p:cNvPr id="64515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4ECF7E0-FD19-4470-87F1-9C65A9C0C3D6}" type="slidenum">
              <a:rPr lang="hu-HU" smtClean="0"/>
              <a:pPr/>
              <a:t>18</a:t>
            </a:fld>
            <a:endParaRPr lang="hu-H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Massarwa WIREs Dev Biol 2014</a:t>
            </a:r>
            <a:endParaRPr lang="de-DE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E41E4D4-6B83-43C2-9680-BA0A2882EB75}" type="slidenum">
              <a:rPr lang="hu-HU" smtClean="0"/>
              <a:pPr>
                <a:defRPr/>
              </a:pPr>
              <a:t>19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093273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E236B2-C815-4892-AA58-7A6CC107E65A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12ABB2-F7A4-4573-99FD-7B57D31980FE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F820A6-CC18-4FF8-BF85-DE5D64D17AD6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B5814D-7149-4B93-89B0-2ACF8670B21F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8AB12E-F78D-4A46-80CB-0B8CB1BB7C7D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A30836-87E8-4C2C-85D8-35CAFA139BC8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FF816C-F7C8-4653-8F68-0168F445DAE4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7003DA-ACCF-413F-BE90-4EC20C5D557A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497832-C14B-4EB6-936A-2198B7B07553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2FE86C-A9EC-40CA-8259-F4EEEC80BE3D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4280DA-3D9A-42D5-B173-9023E40C7D59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E70568-8351-42B5-A211-B582BA2629D2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/>
              <a:t>Mintacím szerkesztése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28D3875D-502C-4CB9-B10A-5DF6F2A1EC48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9" r:id="rId2"/>
    <p:sldLayoutId id="2147483658" r:id="rId3"/>
    <p:sldLayoutId id="2147483657" r:id="rId4"/>
    <p:sldLayoutId id="2147483656" r:id="rId5"/>
    <p:sldLayoutId id="2147483655" r:id="rId6"/>
    <p:sldLayoutId id="2147483654" r:id="rId7"/>
    <p:sldLayoutId id="2147483653" r:id="rId8"/>
    <p:sldLayoutId id="2147483652" r:id="rId9"/>
    <p:sldLayoutId id="2147483651" r:id="rId10"/>
    <p:sldLayoutId id="2147483650" r:id="rId11"/>
    <p:sldLayoutId id="214748364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.png"/><Relationship Id="rId4" Type="http://schemas.openxmlformats.org/officeDocument/2006/relationships/oleObject" Target="../embeddings/oleObject1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9.png"/><Relationship Id="rId4" Type="http://schemas.openxmlformats.org/officeDocument/2006/relationships/oleObject" Target="../embeddings/oleObject2.bin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787" y="1862138"/>
            <a:ext cx="7772400" cy="3330575"/>
          </a:xfrm>
        </p:spPr>
        <p:txBody>
          <a:bodyPr/>
          <a:lstStyle/>
          <a:p>
            <a:pPr eaLnBrk="1" hangingPunct="1"/>
            <a:r>
              <a:rPr lang="hu-HU" b="1" dirty="0">
                <a:latin typeface="+mn-lt"/>
                <a:cs typeface="Lucida Sans Unicode" pitchFamily="34" charset="0"/>
              </a:rPr>
              <a:t>Az idegrendszer fejlődése</a:t>
            </a:r>
            <a:br>
              <a:rPr lang="hu-HU" b="1" dirty="0">
                <a:latin typeface="+mn-lt"/>
                <a:cs typeface="Lucida Sans Unicode" pitchFamily="34" charset="0"/>
              </a:rPr>
            </a:br>
            <a:r>
              <a:rPr lang="hu-HU" b="1" dirty="0">
                <a:latin typeface="+mn-lt"/>
                <a:cs typeface="Lucida Sans Unicode" pitchFamily="34" charset="0"/>
              </a:rPr>
              <a:t>I.</a:t>
            </a:r>
            <a:br>
              <a:rPr lang="hu-HU" sz="4000" b="1" dirty="0">
                <a:latin typeface="+mn-lt"/>
                <a:cs typeface="Lucida Sans Unicode" pitchFamily="34" charset="0"/>
              </a:rPr>
            </a:br>
            <a:r>
              <a:rPr lang="hu-HU" sz="3200" b="1" dirty="0"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A velőcső kialakulása; </a:t>
            </a:r>
            <a:r>
              <a:rPr lang="hu-HU" sz="3200" b="1" dirty="0" err="1"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kraniokaudális</a:t>
            </a:r>
            <a:r>
              <a:rPr lang="hu-HU" sz="3200" b="1" dirty="0"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 és </a:t>
            </a:r>
            <a:r>
              <a:rPr lang="hu-HU" sz="3200" b="1" dirty="0" err="1"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dorzoventrális</a:t>
            </a:r>
            <a:r>
              <a:rPr lang="hu-HU" sz="3200" b="1" dirty="0"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 differenciálódása</a:t>
            </a:r>
            <a:r>
              <a:rPr lang="de-DE" sz="3200" b="1" dirty="0"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hu-HU" sz="3200" b="1" dirty="0"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Fejlődési rendellenességek</a:t>
            </a:r>
            <a:br>
              <a:rPr lang="de-DE" sz="3200" dirty="0">
                <a:latin typeface="+mn-lt"/>
              </a:rPr>
            </a:br>
            <a:endParaRPr lang="hu-HU" sz="3200" dirty="0">
              <a:latin typeface="+mn-lt"/>
            </a:endParaRPr>
          </a:p>
        </p:txBody>
      </p:sp>
      <p:sp>
        <p:nvSpPr>
          <p:cNvPr id="15362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463637" y="5157192"/>
            <a:ext cx="4283968" cy="911250"/>
          </a:xfrm>
        </p:spPr>
        <p:txBody>
          <a:bodyPr/>
          <a:lstStyle/>
          <a:p>
            <a:pPr eaLnBrk="1" hangingPunct="1"/>
            <a:r>
              <a:rPr lang="hu-HU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dr. Magyar Attila </a:t>
            </a:r>
          </a:p>
          <a:p>
            <a:pPr eaLnBrk="1" hangingPunct="1"/>
            <a:r>
              <a:rPr lang="hu-HU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2019</a:t>
            </a:r>
          </a:p>
        </p:txBody>
      </p:sp>
      <p:grpSp>
        <p:nvGrpSpPr>
          <p:cNvPr id="15363" name="Group 43"/>
          <p:cNvGrpSpPr>
            <a:grpSpLocks/>
          </p:cNvGrpSpPr>
          <p:nvPr/>
        </p:nvGrpSpPr>
        <p:grpSpPr bwMode="auto">
          <a:xfrm>
            <a:off x="0" y="-15875"/>
            <a:ext cx="4608513" cy="647700"/>
            <a:chOff x="0" y="0"/>
            <a:chExt cx="2903" cy="408"/>
          </a:xfrm>
        </p:grpSpPr>
        <p:grpSp>
          <p:nvGrpSpPr>
            <p:cNvPr id="15393" name="Csoportba foglalás 8"/>
            <p:cNvGrpSpPr>
              <a:grpSpLocks/>
            </p:cNvGrpSpPr>
            <p:nvPr/>
          </p:nvGrpSpPr>
          <p:grpSpPr bwMode="auto">
            <a:xfrm>
              <a:off x="0" y="0"/>
              <a:ext cx="975" cy="408"/>
              <a:chOff x="0" y="0"/>
              <a:chExt cx="1548363" cy="648370"/>
            </a:xfrm>
          </p:grpSpPr>
          <p:pic>
            <p:nvPicPr>
              <p:cNvPr id="15400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0" y="0"/>
                <a:ext cx="792787" cy="6483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401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755576" y="0"/>
                <a:ext cx="792787" cy="6483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15394" name="Csoportba foglalás 10"/>
            <p:cNvGrpSpPr>
              <a:grpSpLocks/>
            </p:cNvGrpSpPr>
            <p:nvPr/>
          </p:nvGrpSpPr>
          <p:grpSpPr bwMode="auto">
            <a:xfrm>
              <a:off x="978" y="0"/>
              <a:ext cx="975" cy="408"/>
              <a:chOff x="0" y="0"/>
              <a:chExt cx="1548363" cy="648370"/>
            </a:xfrm>
          </p:grpSpPr>
          <p:pic>
            <p:nvPicPr>
              <p:cNvPr id="15398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0" y="0"/>
                <a:ext cx="792787" cy="6483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399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755576" y="0"/>
                <a:ext cx="792787" cy="6483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15395" name="Csoportba foglalás 13"/>
            <p:cNvGrpSpPr>
              <a:grpSpLocks/>
            </p:cNvGrpSpPr>
            <p:nvPr/>
          </p:nvGrpSpPr>
          <p:grpSpPr bwMode="auto">
            <a:xfrm>
              <a:off x="1927" y="0"/>
              <a:ext cx="976" cy="408"/>
              <a:chOff x="0" y="0"/>
              <a:chExt cx="1548363" cy="648370"/>
            </a:xfrm>
          </p:grpSpPr>
          <p:pic>
            <p:nvPicPr>
              <p:cNvPr id="15396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0" y="0"/>
                <a:ext cx="792787" cy="6483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397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755576" y="0"/>
                <a:ext cx="792787" cy="6483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grpSp>
        <p:nvGrpSpPr>
          <p:cNvPr id="15364" name="Group 44"/>
          <p:cNvGrpSpPr>
            <a:grpSpLocks/>
          </p:cNvGrpSpPr>
          <p:nvPr/>
        </p:nvGrpSpPr>
        <p:grpSpPr bwMode="auto">
          <a:xfrm>
            <a:off x="4572000" y="-15875"/>
            <a:ext cx="4576763" cy="636588"/>
            <a:chOff x="2880" y="-10"/>
            <a:chExt cx="2883" cy="413"/>
          </a:xfrm>
        </p:grpSpPr>
        <p:grpSp>
          <p:nvGrpSpPr>
            <p:cNvPr id="15384" name="Csoportba foglalás 18"/>
            <p:cNvGrpSpPr>
              <a:grpSpLocks/>
            </p:cNvGrpSpPr>
            <p:nvPr/>
          </p:nvGrpSpPr>
          <p:grpSpPr bwMode="auto">
            <a:xfrm>
              <a:off x="2880" y="-10"/>
              <a:ext cx="1001" cy="413"/>
              <a:chOff x="4491318" y="-16048"/>
              <a:chExt cx="1588943" cy="655878"/>
            </a:xfrm>
          </p:grpSpPr>
          <p:pic>
            <p:nvPicPr>
              <p:cNvPr id="15391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 flipH="1">
                <a:off x="4491318" y="-16048"/>
                <a:ext cx="809376" cy="6558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392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 flipH="1">
                <a:off x="5278632" y="-16048"/>
                <a:ext cx="801629" cy="6558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15385" name="Csoportba foglalás 19"/>
            <p:cNvGrpSpPr>
              <a:grpSpLocks/>
            </p:cNvGrpSpPr>
            <p:nvPr/>
          </p:nvGrpSpPr>
          <p:grpSpPr bwMode="auto">
            <a:xfrm>
              <a:off x="3866" y="-10"/>
              <a:ext cx="950" cy="413"/>
              <a:chOff x="4572000" y="-16048"/>
              <a:chExt cx="1508261" cy="655878"/>
            </a:xfrm>
          </p:grpSpPr>
          <p:pic>
            <p:nvPicPr>
              <p:cNvPr id="15389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 flipH="1">
                <a:off x="4572000" y="-16048"/>
                <a:ext cx="727712" cy="6558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390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 flipH="1">
                <a:off x="5278632" y="-16048"/>
                <a:ext cx="801629" cy="6558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15386" name="Csoportba foglalás 22"/>
            <p:cNvGrpSpPr>
              <a:grpSpLocks/>
            </p:cNvGrpSpPr>
            <p:nvPr/>
          </p:nvGrpSpPr>
          <p:grpSpPr bwMode="auto">
            <a:xfrm>
              <a:off x="4813" y="-10"/>
              <a:ext cx="950" cy="413"/>
              <a:chOff x="4572000" y="-16048"/>
              <a:chExt cx="1508261" cy="655878"/>
            </a:xfrm>
          </p:grpSpPr>
          <p:pic>
            <p:nvPicPr>
              <p:cNvPr id="15387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 flipH="1">
                <a:off x="4572000" y="-16048"/>
                <a:ext cx="727712" cy="6558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388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 flipH="1">
                <a:off x="5278632" y="-16048"/>
                <a:ext cx="801629" cy="6558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grpSp>
        <p:nvGrpSpPr>
          <p:cNvPr id="15365" name="Csoportba foglalás 26"/>
          <p:cNvGrpSpPr>
            <a:grpSpLocks/>
          </p:cNvGrpSpPr>
          <p:nvPr/>
        </p:nvGrpSpPr>
        <p:grpSpPr bwMode="auto">
          <a:xfrm rot="10800000">
            <a:off x="4763" y="6210300"/>
            <a:ext cx="9139237" cy="647700"/>
            <a:chOff x="0" y="0"/>
            <a:chExt cx="9139210" cy="648370"/>
          </a:xfrm>
        </p:grpSpPr>
        <p:grpSp>
          <p:nvGrpSpPr>
            <p:cNvPr id="15366" name="Csoportba foglalás 8"/>
            <p:cNvGrpSpPr>
              <a:grpSpLocks/>
            </p:cNvGrpSpPr>
            <p:nvPr/>
          </p:nvGrpSpPr>
          <p:grpSpPr bwMode="auto">
            <a:xfrm>
              <a:off x="0" y="0"/>
              <a:ext cx="1548363" cy="648370"/>
              <a:chOff x="0" y="0"/>
              <a:chExt cx="1548363" cy="648370"/>
            </a:xfrm>
          </p:grpSpPr>
          <p:pic>
            <p:nvPicPr>
              <p:cNvPr id="15382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0" y="0"/>
                <a:ext cx="792787" cy="6483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383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755576" y="0"/>
                <a:ext cx="792787" cy="6483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15367" name="Csoportba foglalás 10"/>
            <p:cNvGrpSpPr>
              <a:grpSpLocks/>
            </p:cNvGrpSpPr>
            <p:nvPr/>
          </p:nvGrpSpPr>
          <p:grpSpPr bwMode="auto">
            <a:xfrm>
              <a:off x="1552437" y="0"/>
              <a:ext cx="1548363" cy="648370"/>
              <a:chOff x="0" y="0"/>
              <a:chExt cx="1548363" cy="648370"/>
            </a:xfrm>
          </p:grpSpPr>
          <p:pic>
            <p:nvPicPr>
              <p:cNvPr id="15380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0" y="0"/>
                <a:ext cx="792787" cy="6483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381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755576" y="0"/>
                <a:ext cx="792787" cy="6483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15368" name="Csoportba foglalás 13"/>
            <p:cNvGrpSpPr>
              <a:grpSpLocks/>
            </p:cNvGrpSpPr>
            <p:nvPr/>
          </p:nvGrpSpPr>
          <p:grpSpPr bwMode="auto">
            <a:xfrm>
              <a:off x="3059832" y="0"/>
              <a:ext cx="1548363" cy="648370"/>
              <a:chOff x="0" y="0"/>
              <a:chExt cx="1548363" cy="648370"/>
            </a:xfrm>
          </p:grpSpPr>
          <p:pic>
            <p:nvPicPr>
              <p:cNvPr id="15378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0" y="0"/>
                <a:ext cx="792787" cy="6483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379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755576" y="0"/>
                <a:ext cx="792787" cy="6483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15369" name="Csoportba foglalás 18"/>
            <p:cNvGrpSpPr>
              <a:grpSpLocks/>
            </p:cNvGrpSpPr>
            <p:nvPr/>
          </p:nvGrpSpPr>
          <p:grpSpPr bwMode="auto">
            <a:xfrm>
              <a:off x="4572000" y="0"/>
              <a:ext cx="1579315" cy="648000"/>
              <a:chOff x="4491318" y="0"/>
              <a:chExt cx="1579315" cy="648000"/>
            </a:xfrm>
          </p:grpSpPr>
          <p:pic>
            <p:nvPicPr>
              <p:cNvPr id="15376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 flipH="1">
                <a:off x="4491318" y="0"/>
                <a:ext cx="799654" cy="648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377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 flipH="1">
                <a:off x="5278633" y="0"/>
                <a:ext cx="792000" cy="648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15370" name="Csoportba foglalás 19"/>
            <p:cNvGrpSpPr>
              <a:grpSpLocks/>
            </p:cNvGrpSpPr>
            <p:nvPr/>
          </p:nvGrpSpPr>
          <p:grpSpPr bwMode="auto">
            <a:xfrm>
              <a:off x="6137956" y="0"/>
              <a:ext cx="1498632" cy="648000"/>
              <a:chOff x="4572001" y="0"/>
              <a:chExt cx="1498632" cy="648000"/>
            </a:xfrm>
          </p:grpSpPr>
          <p:pic>
            <p:nvPicPr>
              <p:cNvPr id="15374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 flipH="1">
                <a:off x="4572001" y="0"/>
                <a:ext cx="718971" cy="648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375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 flipH="1">
                <a:off x="5278633" y="0"/>
                <a:ext cx="792000" cy="648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15371" name="Csoportba foglalás 22"/>
            <p:cNvGrpSpPr>
              <a:grpSpLocks/>
            </p:cNvGrpSpPr>
            <p:nvPr/>
          </p:nvGrpSpPr>
          <p:grpSpPr bwMode="auto">
            <a:xfrm>
              <a:off x="7640578" y="0"/>
              <a:ext cx="1498632" cy="648000"/>
              <a:chOff x="4572001" y="0"/>
              <a:chExt cx="1498632" cy="648000"/>
            </a:xfrm>
          </p:grpSpPr>
          <p:pic>
            <p:nvPicPr>
              <p:cNvPr id="15372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 flipH="1">
                <a:off x="4572001" y="0"/>
                <a:ext cx="718971" cy="648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373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 flipH="1">
                <a:off x="5278633" y="0"/>
                <a:ext cx="792000" cy="648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Korai események</a:t>
            </a:r>
          </a:p>
        </p:txBody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2800" b="1" dirty="0">
                <a:solidFill>
                  <a:srgbClr val="A50021"/>
                </a:solidFill>
              </a:rPr>
              <a:t>neurális indukció</a:t>
            </a:r>
            <a:r>
              <a:rPr lang="hu-HU" sz="2800" dirty="0"/>
              <a:t> (szövettanilag nem látható; sejtbiológiai  módszerekkel </a:t>
            </a:r>
            <a:r>
              <a:rPr lang="hu-HU" sz="2800" dirty="0" err="1"/>
              <a:t>viszpont</a:t>
            </a:r>
            <a:r>
              <a:rPr lang="hu-HU" sz="2800" dirty="0"/>
              <a:t> az indukált sejtekben különböző TF-ok mutathatók ki);</a:t>
            </a:r>
          </a:p>
          <a:p>
            <a:r>
              <a:rPr lang="hu-HU" sz="2800" dirty="0"/>
              <a:t>létrejön a </a:t>
            </a:r>
            <a:r>
              <a:rPr lang="hu-HU" sz="2800" b="1" dirty="0">
                <a:solidFill>
                  <a:srgbClr val="A50021"/>
                </a:solidFill>
              </a:rPr>
              <a:t>velőlemez </a:t>
            </a:r>
            <a:r>
              <a:rPr lang="hu-HU" sz="2800" dirty="0"/>
              <a:t>(a </a:t>
            </a:r>
            <a:r>
              <a:rPr lang="hu-HU" sz="2800" dirty="0" err="1"/>
              <a:t>neuroektoderm</a:t>
            </a:r>
            <a:r>
              <a:rPr lang="hu-HU" sz="2800" dirty="0"/>
              <a:t> a neurális indukció hatására magasabb, hengeres hám lesz</a:t>
            </a:r>
          </a:p>
          <a:p>
            <a:r>
              <a:rPr lang="hu-HU" sz="2800" dirty="0" err="1"/>
              <a:t>kialkulnak</a:t>
            </a:r>
            <a:r>
              <a:rPr lang="hu-HU" sz="2800" dirty="0"/>
              <a:t> a </a:t>
            </a:r>
            <a:r>
              <a:rPr lang="hu-HU" sz="2800" b="1" dirty="0">
                <a:solidFill>
                  <a:srgbClr val="A50021"/>
                </a:solidFill>
              </a:rPr>
              <a:t>velősáncok, velőbarázda</a:t>
            </a:r>
            <a:endParaRPr lang="hu-HU" sz="2800" dirty="0"/>
          </a:p>
          <a:p>
            <a:r>
              <a:rPr lang="hu-HU" sz="2800" dirty="0"/>
              <a:t>a velősáncok </a:t>
            </a:r>
            <a:r>
              <a:rPr lang="hu-HU" sz="2800" b="1" dirty="0">
                <a:solidFill>
                  <a:srgbClr val="A50021"/>
                </a:solidFill>
              </a:rPr>
              <a:t>velőcsővé </a:t>
            </a:r>
            <a:r>
              <a:rPr lang="hu-HU" sz="2800" dirty="0"/>
              <a:t>olvadnak össze</a:t>
            </a:r>
            <a:endParaRPr lang="hu-HU" sz="2800" dirty="0">
              <a:solidFill>
                <a:srgbClr val="A50021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ext Box 4"/>
          <p:cNvSpPr txBox="1">
            <a:spLocks noChangeArrowheads="1"/>
          </p:cNvSpPr>
          <p:nvPr/>
        </p:nvSpPr>
        <p:spPr bwMode="auto">
          <a:xfrm>
            <a:off x="990600" y="4419600"/>
            <a:ext cx="7467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b="1">
                <a:latin typeface="Arial" charset="0"/>
              </a:rPr>
              <a:t>A velőlemez megjelenése, kiterjedése kaudál felé, a primitívcsík retrakciója</a:t>
            </a:r>
          </a:p>
        </p:txBody>
      </p:sp>
      <p:graphicFrame>
        <p:nvGraphicFramePr>
          <p:cNvPr id="22532" name="Object 4"/>
          <p:cNvGraphicFramePr>
            <a:graphicFrameLocks noChangeAspect="1"/>
          </p:cNvGraphicFramePr>
          <p:nvPr/>
        </p:nvGraphicFramePr>
        <p:xfrm>
          <a:off x="0" y="0"/>
          <a:ext cx="9124950" cy="3990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71" name="Image" r:id="rId4" imgW="12165079" imgH="5320635" progId="Photoshop.Image.7">
                  <p:embed/>
                </p:oleObj>
              </mc:Choice>
              <mc:Fallback>
                <p:oleObj name="Image" r:id="rId4" imgW="12165079" imgH="5320635" progId="Photoshop.Image.7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24950" cy="3990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115888"/>
            <a:ext cx="8524875" cy="576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395536" y="5997846"/>
            <a:ext cx="838016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2000" b="1" dirty="0">
                <a:latin typeface="Arial" charset="0"/>
              </a:rPr>
              <a:t>Kb. 3 hetes humán embrió (</a:t>
            </a:r>
            <a:r>
              <a:rPr lang="hu-HU" sz="2000" b="1" dirty="0" err="1">
                <a:latin typeface="Arial" charset="0"/>
              </a:rPr>
              <a:t>felülről</a:t>
            </a:r>
            <a:r>
              <a:rPr lang="hu-HU" sz="2000" b="1" dirty="0">
                <a:latin typeface="Arial" charset="0"/>
              </a:rPr>
              <a:t>, azaz az </a:t>
            </a:r>
            <a:r>
              <a:rPr lang="hu-HU" sz="2000" b="1" dirty="0" err="1">
                <a:latin typeface="Arial" charset="0"/>
              </a:rPr>
              <a:t>amnionüreg</a:t>
            </a:r>
            <a:r>
              <a:rPr lang="hu-HU" sz="2000" b="1" dirty="0">
                <a:latin typeface="Arial" charset="0"/>
              </a:rPr>
              <a:t> felől nézve)</a:t>
            </a:r>
            <a:br>
              <a:rPr lang="hu-HU" sz="2000" b="1" dirty="0">
                <a:latin typeface="Arial" charset="0"/>
              </a:rPr>
            </a:br>
            <a:r>
              <a:rPr lang="hu-HU" sz="2000" b="1" dirty="0">
                <a:latin typeface="Arial" charset="0"/>
              </a:rPr>
              <a:t>A velőlemez alig kivehető!</a:t>
            </a: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EB818E8B-2D82-4329-A940-8EDFCE186E8C}"/>
              </a:ext>
            </a:extLst>
          </p:cNvPr>
          <p:cNvSpPr txBox="1"/>
          <p:nvPr/>
        </p:nvSpPr>
        <p:spPr>
          <a:xfrm>
            <a:off x="259648" y="172867"/>
            <a:ext cx="1512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dirty="0">
                <a:solidFill>
                  <a:srgbClr val="FFFF00"/>
                </a:solidFill>
              </a:rPr>
              <a:t>szikzacskó (lelóg)</a:t>
            </a:r>
            <a:endParaRPr lang="de-DE" sz="1400" dirty="0">
              <a:solidFill>
                <a:srgbClr val="FFFF00"/>
              </a:solidFill>
            </a:endParaRPr>
          </a:p>
        </p:txBody>
      </p:sp>
      <p:cxnSp>
        <p:nvCxnSpPr>
          <p:cNvPr id="4" name="Egyenes összekötő nyíllal 3">
            <a:extLst>
              <a:ext uri="{FF2B5EF4-FFF2-40B4-BE49-F238E27FC236}">
                <a16:creationId xmlns:a16="http://schemas.microsoft.com/office/drawing/2014/main" id="{DDF2DE9F-8535-4C00-A4EF-67CB4778973F}"/>
              </a:ext>
            </a:extLst>
          </p:cNvPr>
          <p:cNvCxnSpPr>
            <a:cxnSpLocks/>
          </p:cNvCxnSpPr>
          <p:nvPr/>
        </p:nvCxnSpPr>
        <p:spPr>
          <a:xfrm>
            <a:off x="1187624" y="692696"/>
            <a:ext cx="432048" cy="288379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nyíllal 7">
            <a:extLst>
              <a:ext uri="{FF2B5EF4-FFF2-40B4-BE49-F238E27FC236}">
                <a16:creationId xmlns:a16="http://schemas.microsoft.com/office/drawing/2014/main" id="{D727C111-8EFD-4636-9D2D-1D879EDA0BDD}"/>
              </a:ext>
            </a:extLst>
          </p:cNvPr>
          <p:cNvCxnSpPr>
            <a:cxnSpLocks/>
          </p:cNvCxnSpPr>
          <p:nvPr/>
        </p:nvCxnSpPr>
        <p:spPr>
          <a:xfrm>
            <a:off x="2123728" y="3429000"/>
            <a:ext cx="864096" cy="41096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zövegdoboz 9">
            <a:extLst>
              <a:ext uri="{FF2B5EF4-FFF2-40B4-BE49-F238E27FC236}">
                <a16:creationId xmlns:a16="http://schemas.microsoft.com/office/drawing/2014/main" id="{94D9307A-FF71-4E3F-8041-3B7E06EA44DE}"/>
              </a:ext>
            </a:extLst>
          </p:cNvPr>
          <p:cNvSpPr txBox="1"/>
          <p:nvPr/>
        </p:nvSpPr>
        <p:spPr>
          <a:xfrm>
            <a:off x="1379455" y="3162319"/>
            <a:ext cx="9721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dirty="0">
                <a:solidFill>
                  <a:srgbClr val="FFFF00"/>
                </a:solidFill>
              </a:rPr>
              <a:t>őscsomó</a:t>
            </a:r>
            <a:endParaRPr lang="de-DE" sz="1400" dirty="0">
              <a:solidFill>
                <a:srgbClr val="FFFF00"/>
              </a:solidFill>
            </a:endParaRPr>
          </a:p>
        </p:txBody>
      </p:sp>
      <p:cxnSp>
        <p:nvCxnSpPr>
          <p:cNvPr id="11" name="Egyenes összekötő nyíllal 10">
            <a:extLst>
              <a:ext uri="{FF2B5EF4-FFF2-40B4-BE49-F238E27FC236}">
                <a16:creationId xmlns:a16="http://schemas.microsoft.com/office/drawing/2014/main" id="{D44C86CA-4784-4FAC-AEEB-C0A0DAE55A8F}"/>
              </a:ext>
            </a:extLst>
          </p:cNvPr>
          <p:cNvCxnSpPr>
            <a:cxnSpLocks/>
          </p:cNvCxnSpPr>
          <p:nvPr/>
        </p:nvCxnSpPr>
        <p:spPr>
          <a:xfrm flipH="1" flipV="1">
            <a:off x="3068306" y="3861048"/>
            <a:ext cx="783614" cy="216024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zövegdoboz 13">
            <a:extLst>
              <a:ext uri="{FF2B5EF4-FFF2-40B4-BE49-F238E27FC236}">
                <a16:creationId xmlns:a16="http://schemas.microsoft.com/office/drawing/2014/main" id="{36B7A534-5977-4D72-A978-5CA43663BC3A}"/>
              </a:ext>
            </a:extLst>
          </p:cNvPr>
          <p:cNvSpPr txBox="1"/>
          <p:nvPr/>
        </p:nvSpPr>
        <p:spPr>
          <a:xfrm>
            <a:off x="3541154" y="4031134"/>
            <a:ext cx="9721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dirty="0">
                <a:solidFill>
                  <a:srgbClr val="FFFF00"/>
                </a:solidFill>
              </a:rPr>
              <a:t>őscsík</a:t>
            </a:r>
            <a:endParaRPr lang="de-DE" sz="1400" dirty="0">
              <a:solidFill>
                <a:srgbClr val="FFFF00"/>
              </a:solidFill>
            </a:endParaRPr>
          </a:p>
        </p:txBody>
      </p:sp>
      <p:cxnSp>
        <p:nvCxnSpPr>
          <p:cNvPr id="15" name="Egyenes összekötő nyíllal 14">
            <a:extLst>
              <a:ext uri="{FF2B5EF4-FFF2-40B4-BE49-F238E27FC236}">
                <a16:creationId xmlns:a16="http://schemas.microsoft.com/office/drawing/2014/main" id="{30E25025-3F5F-4592-88F9-4E0E06997E68}"/>
              </a:ext>
            </a:extLst>
          </p:cNvPr>
          <p:cNvCxnSpPr>
            <a:cxnSpLocks/>
          </p:cNvCxnSpPr>
          <p:nvPr/>
        </p:nvCxnSpPr>
        <p:spPr>
          <a:xfrm>
            <a:off x="1403648" y="2780928"/>
            <a:ext cx="1584176" cy="158471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Szövegdoboz 16">
            <a:extLst>
              <a:ext uri="{FF2B5EF4-FFF2-40B4-BE49-F238E27FC236}">
                <a16:creationId xmlns:a16="http://schemas.microsoft.com/office/drawing/2014/main" id="{9C10B24B-C102-4198-B934-81378F802AE8}"/>
              </a:ext>
            </a:extLst>
          </p:cNvPr>
          <p:cNvSpPr txBox="1"/>
          <p:nvPr/>
        </p:nvSpPr>
        <p:spPr>
          <a:xfrm>
            <a:off x="701570" y="2515580"/>
            <a:ext cx="10702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dirty="0" err="1">
                <a:solidFill>
                  <a:srgbClr val="FFFF00"/>
                </a:solidFill>
              </a:rPr>
              <a:t>notochord</a:t>
            </a:r>
            <a:endParaRPr lang="de-DE" sz="14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DCAA85A-3E6F-4AC8-938D-8D34D6F405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Neurális indukció jelentősége</a:t>
            </a:r>
            <a:endParaRPr lang="de-DE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3949298-498C-4345-BE3E-B3A0F271CF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sz="2400" dirty="0"/>
              <a:t>az indukált területen (későbbi velőlemez) bekapcsolódnak azok a gének (</a:t>
            </a:r>
            <a:r>
              <a:rPr lang="hu-HU" sz="2400" b="1" dirty="0" err="1"/>
              <a:t>proneurális</a:t>
            </a:r>
            <a:r>
              <a:rPr lang="hu-HU" sz="2400" dirty="0"/>
              <a:t> gének, mint pl. </a:t>
            </a:r>
            <a:r>
              <a:rPr lang="hu-HU" sz="2400" dirty="0" err="1"/>
              <a:t>Math</a:t>
            </a:r>
            <a:r>
              <a:rPr lang="hu-HU" sz="2400" dirty="0"/>
              <a:t>, </a:t>
            </a:r>
            <a:r>
              <a:rPr lang="hu-HU" sz="2400" dirty="0" err="1"/>
              <a:t>Mash</a:t>
            </a:r>
            <a:r>
              <a:rPr lang="hu-HU" sz="2400" dirty="0"/>
              <a:t>, </a:t>
            </a:r>
            <a:r>
              <a:rPr lang="hu-HU" sz="2400" dirty="0" err="1"/>
              <a:t>NeuroD</a:t>
            </a:r>
            <a:r>
              <a:rPr lang="hu-HU" sz="2400" dirty="0"/>
              <a:t>), amelyek </a:t>
            </a:r>
            <a:r>
              <a:rPr lang="hu-HU" sz="2400" b="1" dirty="0"/>
              <a:t>megindítják a neurális </a:t>
            </a:r>
            <a:r>
              <a:rPr lang="hu-HU" sz="2400" dirty="0"/>
              <a:t>(neuron plusz </a:t>
            </a:r>
            <a:r>
              <a:rPr lang="hu-HU" sz="2400" dirty="0" err="1"/>
              <a:t>glia</a:t>
            </a:r>
            <a:r>
              <a:rPr lang="hu-HU" sz="2400" dirty="0"/>
              <a:t>) </a:t>
            </a:r>
            <a:r>
              <a:rPr lang="hu-HU" sz="2400" b="1" dirty="0"/>
              <a:t>differenciálódást</a:t>
            </a:r>
            <a:r>
              <a:rPr lang="hu-HU" sz="2400" dirty="0"/>
              <a:t>, amely már </a:t>
            </a:r>
            <a:r>
              <a:rPr lang="hu-HU" sz="2400" b="1" dirty="0"/>
              <a:t>nem fordítható vissza</a:t>
            </a:r>
            <a:r>
              <a:rPr lang="hu-HU" sz="2400" dirty="0"/>
              <a:t>.</a:t>
            </a:r>
          </a:p>
          <a:p>
            <a:r>
              <a:rPr lang="hu-HU" sz="2400" dirty="0"/>
              <a:t>Ezzel egyidejűleg a </a:t>
            </a:r>
            <a:r>
              <a:rPr lang="hu-HU" sz="2400" b="1" dirty="0"/>
              <a:t>későbbi velőlemez felosztásra </a:t>
            </a:r>
            <a:r>
              <a:rPr lang="hu-HU" sz="2400" dirty="0"/>
              <a:t>kerül (elülső: agyhólyagokat képző és hátulsó: gerincvelőt képző részre, sőt ezen belüli részekre).</a:t>
            </a:r>
          </a:p>
          <a:p>
            <a:r>
              <a:rPr lang="hu-HU" sz="2400" dirty="0"/>
              <a:t>Az indukcióval </a:t>
            </a:r>
            <a:r>
              <a:rPr lang="hu-HU" sz="2400" b="1" dirty="0"/>
              <a:t>elköteleződnek</a:t>
            </a:r>
            <a:r>
              <a:rPr lang="hu-HU" sz="2400" dirty="0"/>
              <a:t> az </a:t>
            </a:r>
            <a:r>
              <a:rPr lang="hu-HU" sz="2400" dirty="0" err="1"/>
              <a:t>epiblaszt</a:t>
            </a:r>
            <a:r>
              <a:rPr lang="hu-HU" sz="2400" dirty="0"/>
              <a:t> sejtek </a:t>
            </a:r>
            <a:r>
              <a:rPr lang="hu-HU" sz="2400" b="1" dirty="0"/>
              <a:t>idegi irányba</a:t>
            </a:r>
            <a:r>
              <a:rPr lang="hu-HU" sz="2400" dirty="0"/>
              <a:t>, igy </a:t>
            </a:r>
            <a:r>
              <a:rPr lang="hu-HU" sz="2400" b="1" dirty="0"/>
              <a:t>ugyanazok</a:t>
            </a:r>
            <a:r>
              <a:rPr lang="hu-HU" sz="2400" dirty="0"/>
              <a:t> a jelmolekulák (lásd majd a velőcsőnél a BMP-ket) már </a:t>
            </a:r>
            <a:r>
              <a:rPr lang="hu-HU" sz="2400" b="1" dirty="0"/>
              <a:t>más hatással </a:t>
            </a:r>
            <a:r>
              <a:rPr lang="hu-HU" sz="2400" dirty="0"/>
              <a:t>lesznek a velőcső sejtjeire.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22035208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2492896"/>
            <a:ext cx="7772400" cy="1251570"/>
          </a:xfrm>
        </p:spPr>
        <p:txBody>
          <a:bodyPr/>
          <a:lstStyle/>
          <a:p>
            <a:r>
              <a:rPr lang="hu-HU" dirty="0">
                <a:latin typeface="+mn-lt"/>
              </a:rPr>
              <a:t>2. A velőcső kialakulása, </a:t>
            </a:r>
            <a:r>
              <a:rPr lang="hu-HU" dirty="0" err="1">
                <a:latin typeface="+mn-lt"/>
              </a:rPr>
              <a:t>neuruláció</a:t>
            </a:r>
            <a:endParaRPr lang="hu-HU" dirty="0">
              <a:latin typeface="+mn-lt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5" name="Text Box 4"/>
          <p:cNvSpPr txBox="1">
            <a:spLocks noChangeArrowheads="1"/>
          </p:cNvSpPr>
          <p:nvPr/>
        </p:nvSpPr>
        <p:spPr bwMode="auto">
          <a:xfrm>
            <a:off x="5344616" y="332656"/>
            <a:ext cx="29718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2800" b="1" dirty="0" err="1"/>
              <a:t>Neuruláció</a:t>
            </a:r>
            <a:r>
              <a:rPr lang="hu-HU" sz="2800" b="1" dirty="0"/>
              <a:t> a csirkeembrióban</a:t>
            </a: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-22566"/>
            <a:ext cx="4320480" cy="6891614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4788024" y="1628800"/>
            <a:ext cx="403244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/>
              <a:t>A velőlemez 3 hosszanti (</a:t>
            </a:r>
            <a:r>
              <a:rPr lang="hu-HU" sz="2400" dirty="0" err="1"/>
              <a:t>kraniokaudális</a:t>
            </a:r>
            <a:r>
              <a:rPr lang="hu-HU" sz="2400" dirty="0"/>
              <a:t>) vonal mentén hajlik meg. Keresztmetszeten az ezeknek a vonalaknak megfelelő helyeket (a sejtjeikkel) meghajlásnak, zsanérpontnak nevezzük (angolul </a:t>
            </a:r>
            <a:r>
              <a:rPr lang="hu-HU" sz="2400" dirty="0" err="1"/>
              <a:t>hinge</a:t>
            </a:r>
            <a:r>
              <a:rPr lang="hu-HU" sz="2400" dirty="0"/>
              <a:t> </a:t>
            </a:r>
            <a:r>
              <a:rPr lang="hu-HU" sz="2400" dirty="0" err="1"/>
              <a:t>point</a:t>
            </a:r>
            <a:r>
              <a:rPr lang="hu-HU" sz="2400" dirty="0"/>
              <a:t>). Van egy medián (MHP) és két </a:t>
            </a:r>
            <a:r>
              <a:rPr lang="hu-HU" sz="2400" dirty="0" err="1"/>
              <a:t>dorzolaterális</a:t>
            </a:r>
            <a:r>
              <a:rPr lang="hu-HU" sz="2400" dirty="0"/>
              <a:t> (DLHP) zsanérpont. </a:t>
            </a:r>
            <a:endParaRPr lang="de-DE" sz="24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36625" y="0"/>
            <a:ext cx="46434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7" name="Szövegdoboz 2"/>
          <p:cNvSpPr txBox="1">
            <a:spLocks noChangeArrowheads="1"/>
          </p:cNvSpPr>
          <p:nvPr/>
        </p:nvSpPr>
        <p:spPr bwMode="auto">
          <a:xfrm>
            <a:off x="5795963" y="1916113"/>
            <a:ext cx="2879725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1600">
                <a:solidFill>
                  <a:schemeClr val="bg1"/>
                </a:solidFill>
              </a:rPr>
              <a:t>3 szomitapár, még nyitott velőbarázda, Canalis neuroentericus (nyíl)</a:t>
            </a:r>
            <a:endParaRPr lang="de-DE" sz="1600">
              <a:solidFill>
                <a:schemeClr val="bg1"/>
              </a:solidFill>
            </a:endParaRPr>
          </a:p>
        </p:txBody>
      </p:sp>
      <p:sp>
        <p:nvSpPr>
          <p:cNvPr id="57348" name="Téglalap 3"/>
          <p:cNvSpPr>
            <a:spLocks noChangeArrowheads="1"/>
          </p:cNvSpPr>
          <p:nvPr/>
        </p:nvSpPr>
        <p:spPr bwMode="auto">
          <a:xfrm>
            <a:off x="971550" y="0"/>
            <a:ext cx="20081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>
                <a:solidFill>
                  <a:schemeClr val="bg1"/>
                </a:solidFill>
              </a:rPr>
              <a:t>20 napos, 1,5 mm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6417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5963" y="0"/>
            <a:ext cx="33480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6" name="Szövegdoboz 3"/>
          <p:cNvSpPr txBox="1">
            <a:spLocks noChangeArrowheads="1"/>
          </p:cNvSpPr>
          <p:nvPr/>
        </p:nvSpPr>
        <p:spPr bwMode="auto">
          <a:xfrm>
            <a:off x="0" y="0"/>
            <a:ext cx="12588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>
                <a:solidFill>
                  <a:schemeClr val="bg1"/>
                </a:solidFill>
              </a:rPr>
              <a:t>21 napos</a:t>
            </a:r>
            <a:endParaRPr lang="de-DE">
              <a:solidFill>
                <a:schemeClr val="bg1"/>
              </a:solidFill>
            </a:endParaRPr>
          </a:p>
        </p:txBody>
      </p:sp>
      <p:sp>
        <p:nvSpPr>
          <p:cNvPr id="59397" name="Szövegdoboz 4"/>
          <p:cNvSpPr txBox="1">
            <a:spLocks noChangeArrowheads="1"/>
          </p:cNvSpPr>
          <p:nvPr/>
        </p:nvSpPr>
        <p:spPr bwMode="auto">
          <a:xfrm>
            <a:off x="7956550" y="0"/>
            <a:ext cx="1187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>
                <a:solidFill>
                  <a:schemeClr val="bg1"/>
                </a:solidFill>
              </a:rPr>
              <a:t>22 napos</a:t>
            </a:r>
            <a:endParaRPr lang="de-DE">
              <a:solidFill>
                <a:schemeClr val="bg1"/>
              </a:solidFill>
            </a:endParaRPr>
          </a:p>
        </p:txBody>
      </p:sp>
      <p:sp>
        <p:nvSpPr>
          <p:cNvPr id="59398" name="Szövegdoboz 5"/>
          <p:cNvSpPr txBox="1">
            <a:spLocks noChangeArrowheads="1"/>
          </p:cNvSpPr>
          <p:nvPr/>
        </p:nvSpPr>
        <p:spPr bwMode="auto">
          <a:xfrm>
            <a:off x="1908175" y="0"/>
            <a:ext cx="2087563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1400">
                <a:solidFill>
                  <a:schemeClr val="bg1"/>
                </a:solidFill>
              </a:rPr>
              <a:t>7 szomitapár, </a:t>
            </a:r>
          </a:p>
          <a:p>
            <a:r>
              <a:rPr lang="hu-HU" sz="1400">
                <a:solidFill>
                  <a:schemeClr val="bg1"/>
                </a:solidFill>
              </a:rPr>
              <a:t>kezdődő záródás</a:t>
            </a:r>
            <a:endParaRPr lang="de-DE" sz="1400">
              <a:solidFill>
                <a:schemeClr val="bg1"/>
              </a:solidFill>
            </a:endParaRPr>
          </a:p>
        </p:txBody>
      </p:sp>
      <p:sp>
        <p:nvSpPr>
          <p:cNvPr id="59399" name="Szövegdoboz 6"/>
          <p:cNvSpPr txBox="1">
            <a:spLocks noChangeArrowheads="1"/>
          </p:cNvSpPr>
          <p:nvPr/>
        </p:nvSpPr>
        <p:spPr bwMode="auto">
          <a:xfrm>
            <a:off x="4337844" y="6093296"/>
            <a:ext cx="2916238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1400" dirty="0">
                <a:solidFill>
                  <a:schemeClr val="bg1"/>
                </a:solidFill>
              </a:rPr>
              <a:t>10 </a:t>
            </a:r>
            <a:r>
              <a:rPr lang="hu-HU" sz="1400" dirty="0" err="1">
                <a:solidFill>
                  <a:schemeClr val="bg1"/>
                </a:solidFill>
              </a:rPr>
              <a:t>szomitapár</a:t>
            </a:r>
            <a:r>
              <a:rPr lang="hu-HU" sz="1400" dirty="0">
                <a:solidFill>
                  <a:schemeClr val="bg1"/>
                </a:solidFill>
              </a:rPr>
              <a:t>, a velőcső a 2-6 </a:t>
            </a:r>
            <a:r>
              <a:rPr lang="hu-HU" sz="1400" dirty="0" err="1">
                <a:solidFill>
                  <a:schemeClr val="bg1"/>
                </a:solidFill>
              </a:rPr>
              <a:t>szomiták</a:t>
            </a:r>
            <a:r>
              <a:rPr lang="hu-HU" sz="1400" dirty="0">
                <a:solidFill>
                  <a:schemeClr val="bg1"/>
                </a:solidFill>
              </a:rPr>
              <a:t> között már záródott</a:t>
            </a:r>
            <a:endParaRPr lang="de-DE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188" y="0"/>
            <a:ext cx="4321175" cy="681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1" name="Szövegdoboz 2"/>
          <p:cNvSpPr txBox="1">
            <a:spLocks noChangeArrowheads="1"/>
          </p:cNvSpPr>
          <p:nvPr/>
        </p:nvSpPr>
        <p:spPr bwMode="auto">
          <a:xfrm>
            <a:off x="5508625" y="5949950"/>
            <a:ext cx="136683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/>
              <a:t>24 ET</a:t>
            </a:r>
            <a:endParaRPr lang="de-DE"/>
          </a:p>
        </p:txBody>
      </p:sp>
      <p:sp>
        <p:nvSpPr>
          <p:cNvPr id="63492" name="Szövegdoboz 2"/>
          <p:cNvSpPr txBox="1">
            <a:spLocks noChangeArrowheads="1"/>
          </p:cNvSpPr>
          <p:nvPr/>
        </p:nvSpPr>
        <p:spPr bwMode="auto">
          <a:xfrm>
            <a:off x="0" y="0"/>
            <a:ext cx="12954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>
                <a:solidFill>
                  <a:schemeClr val="bg1"/>
                </a:solidFill>
              </a:rPr>
              <a:t>24 napos</a:t>
            </a:r>
            <a:endParaRPr lang="de-DE">
              <a:solidFill>
                <a:schemeClr val="bg1"/>
              </a:solidFill>
            </a:endParaRPr>
          </a:p>
        </p:txBody>
      </p:sp>
      <p:sp>
        <p:nvSpPr>
          <p:cNvPr id="63493" name="Szövegdoboz 4"/>
          <p:cNvSpPr txBox="1">
            <a:spLocks noChangeArrowheads="1"/>
          </p:cNvSpPr>
          <p:nvPr/>
        </p:nvSpPr>
        <p:spPr bwMode="auto">
          <a:xfrm>
            <a:off x="4140200" y="188913"/>
            <a:ext cx="4824413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1400">
                <a:solidFill>
                  <a:schemeClr val="bg1"/>
                </a:solidFill>
              </a:rPr>
              <a:t>14 szomitapár, neuroporus ant. záródik, neuropor. post még nyitott.</a:t>
            </a:r>
            <a:endParaRPr lang="de-DE" sz="1400">
              <a:solidFill>
                <a:schemeClr val="bg1"/>
              </a:solidFill>
            </a:endParaRPr>
          </a:p>
        </p:txBody>
      </p:sp>
      <p:sp>
        <p:nvSpPr>
          <p:cNvPr id="2" name="Téglalap 1">
            <a:extLst>
              <a:ext uri="{FF2B5EF4-FFF2-40B4-BE49-F238E27FC236}">
                <a16:creationId xmlns:a16="http://schemas.microsoft.com/office/drawing/2014/main" id="{FF83D925-0D4A-46B0-BC24-BEB648F8952E}"/>
              </a:ext>
            </a:extLst>
          </p:cNvPr>
          <p:cNvSpPr/>
          <p:nvPr/>
        </p:nvSpPr>
        <p:spPr>
          <a:xfrm>
            <a:off x="5036195" y="2655610"/>
            <a:ext cx="384284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hu-HU" sz="2000" b="1" dirty="0">
                <a:solidFill>
                  <a:srgbClr val="FFFF00"/>
                </a:solidFill>
              </a:rPr>
              <a:t>A velőcső záródása az </a:t>
            </a:r>
            <a:r>
              <a:rPr lang="hu-HU" sz="2000" b="1" dirty="0" err="1">
                <a:solidFill>
                  <a:srgbClr val="FFFF00"/>
                </a:solidFill>
              </a:rPr>
              <a:t>okcipitális</a:t>
            </a:r>
            <a:r>
              <a:rPr lang="hu-HU" sz="2000" b="1" dirty="0">
                <a:solidFill>
                  <a:srgbClr val="FFFF00"/>
                </a:solidFill>
              </a:rPr>
              <a:t> </a:t>
            </a:r>
            <a:r>
              <a:rPr lang="hu-HU" sz="2000" b="1" dirty="0" err="1">
                <a:solidFill>
                  <a:srgbClr val="FFFF00"/>
                </a:solidFill>
              </a:rPr>
              <a:t>régiban</a:t>
            </a:r>
            <a:r>
              <a:rPr lang="hu-HU" sz="2000" b="1" dirty="0">
                <a:solidFill>
                  <a:srgbClr val="FFFF00"/>
                </a:solidFill>
              </a:rPr>
              <a:t> kezdődik a 22. nap körül. Az elülső </a:t>
            </a:r>
            <a:r>
              <a:rPr lang="hu-HU" sz="2000" b="1" dirty="0" err="1">
                <a:solidFill>
                  <a:srgbClr val="FFFF00"/>
                </a:solidFill>
              </a:rPr>
              <a:t>neuropórius</a:t>
            </a:r>
            <a:r>
              <a:rPr lang="hu-HU" sz="2000" b="1" dirty="0">
                <a:solidFill>
                  <a:srgbClr val="FFFF00"/>
                </a:solidFill>
              </a:rPr>
              <a:t> a 24-25., a hátulsó a 26-28. nap körül záródik.</a:t>
            </a:r>
            <a:br>
              <a:rPr lang="hu-HU" sz="2000" b="1" dirty="0">
                <a:solidFill>
                  <a:srgbClr val="FFFF00"/>
                </a:solidFill>
              </a:rPr>
            </a:br>
            <a:endParaRPr lang="hu-HU" sz="20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dev120-sup-0002-Movie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340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Cím 3"/>
          <p:cNvSpPr>
            <a:spLocks noGrp="1"/>
          </p:cNvSpPr>
          <p:nvPr>
            <p:ph type="title"/>
          </p:nvPr>
        </p:nvSpPr>
        <p:spPr>
          <a:xfrm>
            <a:off x="444205" y="476672"/>
            <a:ext cx="8229600" cy="1143000"/>
          </a:xfrm>
        </p:spPr>
        <p:txBody>
          <a:bodyPr/>
          <a:lstStyle/>
          <a:p>
            <a:r>
              <a:rPr lang="hu-HU" sz="3600" dirty="0"/>
              <a:t>A központi idegrendszer fejlődése</a:t>
            </a:r>
            <a:br>
              <a:rPr lang="hu-HU" sz="3600" dirty="0"/>
            </a:br>
            <a:r>
              <a:rPr lang="hu-HU" sz="3600" dirty="0"/>
              <a:t>ismétlés (az első 20 dia)</a:t>
            </a:r>
            <a:br>
              <a:rPr lang="hu-HU" sz="3600" dirty="0"/>
            </a:br>
            <a:r>
              <a:rPr lang="hu-HU" sz="3600" b="1" dirty="0"/>
              <a:t>kell ehhez a vizsgához is!</a:t>
            </a:r>
            <a:endParaRPr lang="de-DE" sz="3600" b="1" dirty="0"/>
          </a:p>
        </p:txBody>
      </p:sp>
      <p:sp>
        <p:nvSpPr>
          <p:cNvPr id="16386" name="Tartalom helye 4"/>
          <p:cNvSpPr>
            <a:spLocks noGrp="1"/>
          </p:cNvSpPr>
          <p:nvPr>
            <p:ph idx="1"/>
          </p:nvPr>
        </p:nvSpPr>
        <p:spPr>
          <a:xfrm>
            <a:off x="457200" y="2564904"/>
            <a:ext cx="8229600" cy="3561259"/>
          </a:xfrm>
        </p:spPr>
        <p:txBody>
          <a:bodyPr/>
          <a:lstStyle/>
          <a:p>
            <a:r>
              <a:rPr lang="hu-HU" sz="2400" dirty="0"/>
              <a:t>A velőlemez indukciója az ektodermában (</a:t>
            </a:r>
            <a:r>
              <a:rPr lang="hu-HU" sz="2400" b="1" dirty="0"/>
              <a:t>neurális indukció</a:t>
            </a:r>
            <a:r>
              <a:rPr lang="hu-HU" sz="2400" dirty="0"/>
              <a:t>): E14/E15-E19</a:t>
            </a:r>
          </a:p>
          <a:p>
            <a:r>
              <a:rPr lang="hu-HU" sz="2400" dirty="0"/>
              <a:t>a velőcső kialakulása (</a:t>
            </a:r>
            <a:r>
              <a:rPr lang="hu-HU" sz="2400" b="1" dirty="0" err="1"/>
              <a:t>neuruláció</a:t>
            </a:r>
            <a:r>
              <a:rPr lang="hu-HU" sz="2400" dirty="0"/>
              <a:t>) E19-E28</a:t>
            </a:r>
          </a:p>
          <a:p>
            <a:r>
              <a:rPr lang="hu-HU" sz="2400" dirty="0"/>
              <a:t>a velőcső </a:t>
            </a:r>
            <a:r>
              <a:rPr lang="hu-HU" sz="2400" b="1" dirty="0" err="1"/>
              <a:t>hisztogenezise</a:t>
            </a:r>
            <a:endParaRPr lang="hu-HU" sz="2400" b="1" dirty="0"/>
          </a:p>
          <a:p>
            <a:r>
              <a:rPr lang="hu-HU" sz="2400" dirty="0"/>
              <a:t>a velőcső </a:t>
            </a:r>
            <a:r>
              <a:rPr lang="hu-HU" sz="2400" b="1" dirty="0"/>
              <a:t>A-P mintázatának </a:t>
            </a:r>
            <a:r>
              <a:rPr lang="hu-HU" sz="2400" dirty="0"/>
              <a:t>kialakulása: agyhólyagok, gerincvelőtelep</a:t>
            </a:r>
          </a:p>
          <a:p>
            <a:r>
              <a:rPr lang="hu-HU" sz="2400" dirty="0"/>
              <a:t>a velőcső </a:t>
            </a:r>
            <a:r>
              <a:rPr lang="hu-HU" sz="2400" b="1" dirty="0"/>
              <a:t>D-V mintázatának </a:t>
            </a:r>
            <a:r>
              <a:rPr lang="hu-HU" sz="2400" dirty="0"/>
              <a:t>kialakulása: érző és </a:t>
            </a:r>
            <a:r>
              <a:rPr lang="hu-HU" sz="2400" dirty="0" err="1"/>
              <a:t>motoneuron</a:t>
            </a:r>
            <a:r>
              <a:rPr lang="hu-HU" sz="2400" dirty="0"/>
              <a:t> differenciálódás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Téglalap 1"/>
          <p:cNvSpPr>
            <a:spLocks noChangeArrowheads="1"/>
          </p:cNvSpPr>
          <p:nvPr/>
        </p:nvSpPr>
        <p:spPr bwMode="auto">
          <a:xfrm>
            <a:off x="5292725" y="0"/>
            <a:ext cx="3851275" cy="2985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sz="1400" dirty="0">
                <a:latin typeface="Arial" charset="0"/>
                <a:cs typeface="Arial" charset="0"/>
              </a:rPr>
              <a:t>The neural tube at the middle of Stage 12, showing the two</a:t>
            </a:r>
            <a:r>
              <a:rPr lang="hu-HU" sz="1400" dirty="0">
                <a:latin typeface="Arial" charset="0"/>
                <a:cs typeface="Arial" charset="0"/>
              </a:rPr>
              <a:t> </a:t>
            </a:r>
            <a:r>
              <a:rPr lang="en-US" sz="1400" dirty="0">
                <a:latin typeface="Arial" charset="0"/>
                <a:cs typeface="Arial" charset="0"/>
              </a:rPr>
              <a:t>regions of fusion of the neural folds. Arrows indicate the direction of</a:t>
            </a:r>
            <a:r>
              <a:rPr lang="hu-HU" sz="1400" dirty="0">
                <a:latin typeface="Arial" charset="0"/>
                <a:cs typeface="Arial" charset="0"/>
              </a:rPr>
              <a:t> </a:t>
            </a:r>
            <a:r>
              <a:rPr lang="en-US" sz="1400" dirty="0">
                <a:latin typeface="Arial" charset="0"/>
                <a:cs typeface="Arial" charset="0"/>
              </a:rPr>
              <a:t>fusion, and black dots show the position of the two neuropores. The</a:t>
            </a:r>
            <a:r>
              <a:rPr lang="hu-HU" sz="1400" dirty="0">
                <a:latin typeface="Arial" charset="0"/>
                <a:cs typeface="Arial" charset="0"/>
              </a:rPr>
              <a:t> </a:t>
            </a:r>
            <a:r>
              <a:rPr lang="en-US" sz="1400" dirty="0">
                <a:latin typeface="Arial" charset="0"/>
                <a:cs typeface="Arial" charset="0"/>
              </a:rPr>
              <a:t>fusion of the neural folds begins first at </a:t>
            </a:r>
            <a:r>
              <a:rPr lang="en-US" sz="2000" b="1" dirty="0">
                <a:solidFill>
                  <a:srgbClr val="C00000"/>
                </a:solidFill>
                <a:latin typeface="Arial" charset="0"/>
                <a:cs typeface="Arial" charset="0"/>
              </a:rPr>
              <a:t>Site </a:t>
            </a:r>
            <a:r>
              <a:rPr lang="hu-HU" sz="2000" b="1" dirty="0">
                <a:solidFill>
                  <a:srgbClr val="C00000"/>
                </a:solidFill>
                <a:latin typeface="Symbol" pitchFamily="18" charset="2"/>
                <a:cs typeface="Arial" charset="0"/>
              </a:rPr>
              <a:t>a</a:t>
            </a:r>
            <a:r>
              <a:rPr lang="en-US" sz="2000" b="1" dirty="0">
                <a:solidFill>
                  <a:srgbClr val="C00000"/>
                </a:solidFill>
                <a:latin typeface="Arial" charset="0"/>
                <a:cs typeface="Arial" charset="0"/>
              </a:rPr>
              <a:t> </a:t>
            </a:r>
            <a:r>
              <a:rPr lang="en-US" sz="1400" dirty="0">
                <a:latin typeface="Arial" charset="0"/>
                <a:cs typeface="Arial" charset="0"/>
              </a:rPr>
              <a:t>and </a:t>
            </a:r>
            <a:r>
              <a:rPr lang="en-US" sz="1400" b="1" dirty="0">
                <a:latin typeface="Arial" charset="0"/>
                <a:cs typeface="Arial" charset="0"/>
              </a:rPr>
              <a:t>then</a:t>
            </a:r>
            <a:r>
              <a:rPr lang="en-US" sz="1400" dirty="0">
                <a:latin typeface="Arial" charset="0"/>
                <a:cs typeface="Arial" charset="0"/>
              </a:rPr>
              <a:t> at </a:t>
            </a:r>
            <a:r>
              <a:rPr lang="en-US" sz="2000" b="1" dirty="0">
                <a:solidFill>
                  <a:srgbClr val="C00000"/>
                </a:solidFill>
                <a:latin typeface="Arial" charset="0"/>
                <a:cs typeface="Arial" charset="0"/>
              </a:rPr>
              <a:t>Site </a:t>
            </a:r>
            <a:r>
              <a:rPr lang="hu-HU" sz="2000" b="1" dirty="0">
                <a:solidFill>
                  <a:srgbClr val="C00000"/>
                </a:solidFill>
                <a:latin typeface="Symbol" pitchFamily="18" charset="2"/>
                <a:cs typeface="Arial" charset="0"/>
              </a:rPr>
              <a:t>b</a:t>
            </a:r>
            <a:r>
              <a:rPr lang="en-US" sz="1400" dirty="0">
                <a:latin typeface="Arial" charset="0"/>
                <a:cs typeface="Arial" charset="0"/>
              </a:rPr>
              <a:t>. At</a:t>
            </a:r>
            <a:r>
              <a:rPr lang="hu-HU" sz="1400" dirty="0">
                <a:latin typeface="Arial" charset="0"/>
                <a:cs typeface="Arial" charset="0"/>
              </a:rPr>
              <a:t> </a:t>
            </a:r>
            <a:r>
              <a:rPr lang="en-US" sz="1400" dirty="0">
                <a:latin typeface="Arial" charset="0"/>
                <a:cs typeface="Arial" charset="0"/>
              </a:rPr>
              <a:t> it spreads in both directions, ending rostrally as the dorsal lip of the</a:t>
            </a:r>
            <a:r>
              <a:rPr lang="hu-HU" sz="1400" dirty="0">
                <a:latin typeface="Arial" charset="0"/>
                <a:cs typeface="Arial" charset="0"/>
              </a:rPr>
              <a:t> </a:t>
            </a:r>
            <a:r>
              <a:rPr lang="en-US" sz="1400" dirty="0">
                <a:latin typeface="Arial" charset="0"/>
                <a:cs typeface="Arial" charset="0"/>
              </a:rPr>
              <a:t>rostral neuropore, which meets the terminal lip from . The first four</a:t>
            </a:r>
            <a:r>
              <a:rPr lang="hu-HU" sz="1400" dirty="0">
                <a:latin typeface="Arial" charset="0"/>
                <a:cs typeface="Arial" charset="0"/>
              </a:rPr>
              <a:t> </a:t>
            </a:r>
            <a:r>
              <a:rPr lang="en-US" sz="1400" dirty="0" err="1">
                <a:latin typeface="Arial" charset="0"/>
                <a:cs typeface="Arial" charset="0"/>
              </a:rPr>
              <a:t>somites</a:t>
            </a:r>
            <a:r>
              <a:rPr lang="en-US" sz="1400" dirty="0">
                <a:latin typeface="Arial" charset="0"/>
                <a:cs typeface="Arial" charset="0"/>
              </a:rPr>
              <a:t> are occipital and are stippled, as is also the mesencephalon.</a:t>
            </a:r>
            <a:r>
              <a:rPr lang="hu-HU" sz="1400" dirty="0">
                <a:latin typeface="Arial" charset="0"/>
                <a:cs typeface="Arial" charset="0"/>
              </a:rPr>
              <a:t> </a:t>
            </a:r>
            <a:r>
              <a:rPr lang="en-US" sz="1400" dirty="0">
                <a:latin typeface="Arial" charset="0"/>
                <a:cs typeface="Arial" charset="0"/>
              </a:rPr>
              <a:t>The outlines of </a:t>
            </a:r>
            <a:r>
              <a:rPr lang="en-US" sz="1400" dirty="0" err="1">
                <a:latin typeface="Arial" charset="0"/>
                <a:cs typeface="Arial" charset="0"/>
              </a:rPr>
              <a:t>somites</a:t>
            </a:r>
            <a:r>
              <a:rPr lang="en-US" sz="1400" dirty="0">
                <a:latin typeface="Arial" charset="0"/>
                <a:cs typeface="Arial" charset="0"/>
              </a:rPr>
              <a:t> 10, 15, 20, and 25 are included.</a:t>
            </a:r>
            <a:endParaRPr lang="de-DE" sz="1400" dirty="0">
              <a:latin typeface="Arial" charset="0"/>
              <a:cs typeface="Arial" charset="0"/>
            </a:endParaRPr>
          </a:p>
        </p:txBody>
      </p:sp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2514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31" name="Szövegdoboz 3"/>
          <p:cNvSpPr txBox="1">
            <a:spLocks noChangeArrowheads="1"/>
          </p:cNvSpPr>
          <p:nvPr/>
        </p:nvSpPr>
        <p:spPr bwMode="auto">
          <a:xfrm>
            <a:off x="5364162" y="3499783"/>
            <a:ext cx="3708400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b="1" dirty="0">
                <a:latin typeface="Arial" charset="0"/>
                <a:cs typeface="Arial" charset="0"/>
              </a:rPr>
              <a:t>A humán embriókban a velőcső záródása az </a:t>
            </a:r>
            <a:r>
              <a:rPr lang="hu-HU" b="1" dirty="0" err="1">
                <a:solidFill>
                  <a:srgbClr val="C00000"/>
                </a:solidFill>
                <a:latin typeface="Arial" charset="0"/>
                <a:cs typeface="Arial" charset="0"/>
              </a:rPr>
              <a:t>okcipitális</a:t>
            </a:r>
            <a:r>
              <a:rPr lang="hu-HU" b="1" dirty="0">
                <a:solidFill>
                  <a:srgbClr val="C00000"/>
                </a:solidFill>
                <a:latin typeface="Arial" charset="0"/>
                <a:cs typeface="Arial" charset="0"/>
              </a:rPr>
              <a:t> </a:t>
            </a:r>
            <a:r>
              <a:rPr lang="hu-HU" b="1" dirty="0" err="1">
                <a:solidFill>
                  <a:srgbClr val="C00000"/>
                </a:solidFill>
                <a:latin typeface="Arial" charset="0"/>
                <a:cs typeface="Arial" charset="0"/>
              </a:rPr>
              <a:t>szomiták</a:t>
            </a:r>
            <a:r>
              <a:rPr lang="hu-HU" b="1" dirty="0">
                <a:solidFill>
                  <a:srgbClr val="C00000"/>
                </a:solidFill>
                <a:latin typeface="Arial" charset="0"/>
                <a:cs typeface="Arial" charset="0"/>
              </a:rPr>
              <a:t> magasságában</a:t>
            </a:r>
            <a:r>
              <a:rPr lang="hu-HU" b="1" dirty="0">
                <a:latin typeface="Arial" charset="0"/>
                <a:cs typeface="Arial" charset="0"/>
              </a:rPr>
              <a:t> (</a:t>
            </a:r>
            <a:r>
              <a:rPr lang="hu-HU" b="1" dirty="0">
                <a:latin typeface="Symbol" panose="05050102010706020507" pitchFamily="18" charset="2"/>
                <a:cs typeface="Arial" charset="0"/>
              </a:rPr>
              <a:t>a</a:t>
            </a:r>
            <a:r>
              <a:rPr lang="hu-HU" b="1" dirty="0">
                <a:latin typeface="Arial" charset="0"/>
                <a:cs typeface="Arial" charset="0"/>
              </a:rPr>
              <a:t>) kezdődik (az négy </a:t>
            </a:r>
            <a:r>
              <a:rPr lang="hu-HU" b="1" dirty="0" err="1">
                <a:latin typeface="Arial" charset="0"/>
                <a:cs typeface="Arial" charset="0"/>
              </a:rPr>
              <a:t>okcipitális</a:t>
            </a:r>
            <a:r>
              <a:rPr lang="hu-HU" b="1" dirty="0">
                <a:latin typeface="Arial" charset="0"/>
                <a:cs typeface="Arial" charset="0"/>
              </a:rPr>
              <a:t> </a:t>
            </a:r>
            <a:r>
              <a:rPr lang="hu-HU" b="1" dirty="0" err="1">
                <a:latin typeface="Arial" charset="0"/>
                <a:cs typeface="Arial" charset="0"/>
              </a:rPr>
              <a:t>szomita</a:t>
            </a:r>
            <a:r>
              <a:rPr lang="hu-HU" b="1" dirty="0">
                <a:latin typeface="Arial" charset="0"/>
                <a:cs typeface="Arial" charset="0"/>
              </a:rPr>
              <a:t> sávozott gömböcként látható).</a:t>
            </a:r>
          </a:p>
          <a:p>
            <a:r>
              <a:rPr lang="hu-HU" b="1" dirty="0">
                <a:latin typeface="Arial" charset="0"/>
                <a:cs typeface="Arial" charset="0"/>
              </a:rPr>
              <a:t>Van egy másik, egésze </a:t>
            </a:r>
            <a:r>
              <a:rPr lang="hu-HU" b="1" dirty="0" err="1">
                <a:latin typeface="Arial" charset="0"/>
                <a:cs typeface="Arial" charset="0"/>
              </a:rPr>
              <a:t>rosztrálisan</a:t>
            </a:r>
            <a:r>
              <a:rPr lang="hu-HU" b="1" dirty="0">
                <a:latin typeface="Arial" charset="0"/>
                <a:cs typeface="Arial" charset="0"/>
              </a:rPr>
              <a:t> (az </a:t>
            </a:r>
            <a:r>
              <a:rPr lang="hu-HU" b="1" dirty="0" err="1">
                <a:latin typeface="Arial" charset="0"/>
                <a:cs typeface="Arial" charset="0"/>
              </a:rPr>
              <a:t>anterior</a:t>
            </a:r>
            <a:r>
              <a:rPr lang="hu-HU" b="1" dirty="0">
                <a:latin typeface="Arial" charset="0"/>
                <a:cs typeface="Arial" charset="0"/>
              </a:rPr>
              <a:t> </a:t>
            </a:r>
            <a:r>
              <a:rPr lang="hu-HU" b="1" dirty="0" err="1">
                <a:latin typeface="Arial" charset="0"/>
                <a:cs typeface="Arial" charset="0"/>
              </a:rPr>
              <a:t>neural</a:t>
            </a:r>
            <a:r>
              <a:rPr lang="hu-HU" b="1" dirty="0">
                <a:latin typeface="Arial" charset="0"/>
                <a:cs typeface="Arial" charset="0"/>
              </a:rPr>
              <a:t> </a:t>
            </a:r>
            <a:r>
              <a:rPr lang="hu-HU" b="1" dirty="0" err="1">
                <a:latin typeface="Arial" charset="0"/>
                <a:cs typeface="Arial" charset="0"/>
              </a:rPr>
              <a:t>ridge</a:t>
            </a:r>
            <a:r>
              <a:rPr lang="hu-HU" b="1" dirty="0">
                <a:latin typeface="Arial" charset="0"/>
                <a:cs typeface="Arial" charset="0"/>
              </a:rPr>
              <a:t>-nél, lásd később) elhelyezkedő záródási pont is (</a:t>
            </a:r>
            <a:r>
              <a:rPr lang="hu-HU" b="1" dirty="0">
                <a:latin typeface="Symbol" panose="05050102010706020507" pitchFamily="18" charset="2"/>
                <a:cs typeface="Arial" charset="0"/>
              </a:rPr>
              <a:t>b</a:t>
            </a:r>
            <a:r>
              <a:rPr lang="hu-HU" b="1" dirty="0">
                <a:latin typeface="Arial" charset="0"/>
                <a:cs typeface="Arial" charset="0"/>
              </a:rPr>
              <a:t>).</a:t>
            </a:r>
            <a:endParaRPr lang="de-DE" b="1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/>
              <a:t>3. A velőcső</a:t>
            </a:r>
            <a:endParaRPr lang="de-DE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178679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 velőcső</a:t>
            </a:r>
            <a:endParaRPr lang="de-DE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08525"/>
          </a:xfrm>
        </p:spPr>
        <p:txBody>
          <a:bodyPr/>
          <a:lstStyle/>
          <a:p>
            <a:r>
              <a:rPr lang="hu-HU" sz="2000" dirty="0"/>
              <a:t>A </a:t>
            </a:r>
            <a:r>
              <a:rPr lang="hu-HU" sz="2000" dirty="0" err="1"/>
              <a:t>neurulációval</a:t>
            </a:r>
            <a:r>
              <a:rPr lang="hu-HU" sz="2000" dirty="0"/>
              <a:t> kialakuló struktúra, a velőcső eleinte valóban </a:t>
            </a:r>
            <a:r>
              <a:rPr lang="hu-HU" sz="2000" b="1" dirty="0"/>
              <a:t>zárt</a:t>
            </a:r>
            <a:r>
              <a:rPr lang="hu-HU" sz="2000" dirty="0"/>
              <a:t> cső alakú képlet, de </a:t>
            </a:r>
            <a:r>
              <a:rPr lang="hu-HU" sz="2000" b="1" dirty="0"/>
              <a:t>nem egyenes</a:t>
            </a:r>
            <a:r>
              <a:rPr lang="hu-HU" sz="2000" dirty="0"/>
              <a:t>.</a:t>
            </a:r>
          </a:p>
          <a:p>
            <a:r>
              <a:rPr lang="hu-HU" sz="2000" dirty="0"/>
              <a:t>Két részre tagolódik: a gerincvelőt kialakító kaudális és az agyvelőt kialakító kraniális részre. A két rész egy majdnem derékszögű hajlással (</a:t>
            </a:r>
            <a:r>
              <a:rPr lang="hu-HU" sz="2000" b="1" dirty="0" err="1"/>
              <a:t>flexura</a:t>
            </a:r>
            <a:r>
              <a:rPr lang="hu-HU" sz="2000" b="1" dirty="0"/>
              <a:t> cervicalis</a:t>
            </a:r>
            <a:r>
              <a:rPr lang="hu-HU" sz="2000" dirty="0"/>
              <a:t>) megy át egymásba.</a:t>
            </a:r>
          </a:p>
          <a:p>
            <a:r>
              <a:rPr lang="hu-HU" sz="2000" dirty="0"/>
              <a:t>A </a:t>
            </a:r>
            <a:r>
              <a:rPr lang="hu-HU" sz="2000" b="1" dirty="0"/>
              <a:t>kraniális</a:t>
            </a:r>
            <a:r>
              <a:rPr lang="hu-HU" sz="2000" dirty="0"/>
              <a:t> velőcső </a:t>
            </a:r>
            <a:r>
              <a:rPr lang="hu-HU" sz="2000" b="1" dirty="0"/>
              <a:t>agyhólyagokra</a:t>
            </a:r>
            <a:r>
              <a:rPr lang="hu-HU" sz="2000" dirty="0"/>
              <a:t> tagozódik (primer, majd szekunder). Az agyhólyagok, mint hólyagok igazából csak az 5. héttől láthatók jól.</a:t>
            </a:r>
          </a:p>
          <a:p>
            <a:r>
              <a:rPr lang="hu-HU" sz="2000" dirty="0"/>
              <a:t>A zárt velőcső ürege </a:t>
            </a:r>
            <a:r>
              <a:rPr lang="hu-HU" sz="2000" b="1" dirty="0"/>
              <a:t>folyadékot</a:t>
            </a:r>
            <a:r>
              <a:rPr lang="hu-HU" sz="2000" dirty="0"/>
              <a:t> tartalmaz, melyet a fetális kortól kezdve </a:t>
            </a:r>
            <a:r>
              <a:rPr lang="hu-HU" sz="2000" b="1" dirty="0" err="1"/>
              <a:t>liquor</a:t>
            </a:r>
            <a:r>
              <a:rPr lang="hu-HU" sz="2000" b="1" dirty="0"/>
              <a:t> </a:t>
            </a:r>
            <a:r>
              <a:rPr lang="hu-HU" sz="2000" b="1" dirty="0" err="1"/>
              <a:t>cerebrospinalisnak</a:t>
            </a:r>
            <a:r>
              <a:rPr lang="hu-HU" sz="2000" b="1" dirty="0"/>
              <a:t> </a:t>
            </a:r>
            <a:r>
              <a:rPr lang="hu-HU" sz="2000" dirty="0"/>
              <a:t>(agy-gerincvelői folyadéknak, az angol rövidítés után CSF-</a:t>
            </a:r>
            <a:r>
              <a:rPr lang="hu-HU" sz="2000" dirty="0" err="1"/>
              <a:t>nek</a:t>
            </a:r>
            <a:r>
              <a:rPr lang="hu-HU" sz="2000" dirty="0"/>
              <a:t>) hívunk. Ez a zárt üregrendszer </a:t>
            </a:r>
            <a:r>
              <a:rPr lang="hu-HU" sz="2000" dirty="0" err="1"/>
              <a:t>képzi</a:t>
            </a:r>
            <a:r>
              <a:rPr lang="hu-HU" sz="2000" dirty="0"/>
              <a:t> a későbbiekben az egymással kommunikáló agykamrákat, összeköttetéseiket és a folytatásukat jelentő </a:t>
            </a:r>
            <a:r>
              <a:rPr lang="hu-HU" sz="2000" dirty="0" err="1"/>
              <a:t>canalis</a:t>
            </a:r>
            <a:r>
              <a:rPr lang="hu-HU" sz="2000" dirty="0"/>
              <a:t> centralist a gerincvelőben.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19262907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040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0"/>
            <a:ext cx="6336704" cy="6858000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6444208" y="6021288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rgbClr val="FFC000"/>
                </a:solidFill>
              </a:rPr>
              <a:t>kb. 5 hetes emberi embrió</a:t>
            </a:r>
            <a:endParaRPr lang="de-DE" dirty="0">
              <a:solidFill>
                <a:srgbClr val="FFC000"/>
              </a:solidFill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6741767" y="0"/>
            <a:ext cx="23762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rgbClr val="FFC000"/>
                </a:solidFill>
              </a:rPr>
              <a:t>A velőcső szinte a teljes hosszában látszik, de itt már a szekunder agyhólyagokkal</a:t>
            </a:r>
            <a:endParaRPr lang="de-DE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8216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040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-19170"/>
            <a:ext cx="6336704" cy="6896340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5518527" y="5903394"/>
            <a:ext cx="34563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rgbClr val="FFC000"/>
                </a:solidFill>
              </a:rPr>
              <a:t>kb. 5 hetes emberi embrió: a számozott képleteket ki lehet találni</a:t>
            </a:r>
            <a:endParaRPr lang="de-DE" dirty="0">
              <a:solidFill>
                <a:srgbClr val="FFC000"/>
              </a:solidFill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4932040" y="3789040"/>
            <a:ext cx="3600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b="1" dirty="0">
                <a:solidFill>
                  <a:srgbClr val="FF0000"/>
                </a:solidFill>
              </a:rPr>
              <a:t>T</a:t>
            </a:r>
            <a:endParaRPr lang="de-DE" sz="1600" b="1" dirty="0">
              <a:solidFill>
                <a:srgbClr val="FF0000"/>
              </a:solidFill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5050475" y="3215479"/>
            <a:ext cx="4680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b="1" dirty="0" err="1">
                <a:solidFill>
                  <a:srgbClr val="FF0000"/>
                </a:solidFill>
              </a:rPr>
              <a:t>sz</a:t>
            </a:r>
            <a:endParaRPr lang="de-DE" sz="1600" b="1" dirty="0">
              <a:solidFill>
                <a:srgbClr val="FF0000"/>
              </a:solidFill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6451183" y="4127594"/>
            <a:ext cx="5676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b="1" dirty="0" err="1">
                <a:solidFill>
                  <a:srgbClr val="FF0000"/>
                </a:solidFill>
              </a:rPr>
              <a:t>Mes</a:t>
            </a:r>
            <a:endParaRPr lang="de-DE" sz="1600" b="1" dirty="0">
              <a:solidFill>
                <a:srgbClr val="FF0000"/>
              </a:solidFill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6838843" y="3046202"/>
            <a:ext cx="3600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b="1" dirty="0">
                <a:solidFill>
                  <a:srgbClr val="FF0000"/>
                </a:solidFill>
              </a:rPr>
              <a:t>I</a:t>
            </a:r>
            <a:endParaRPr lang="de-DE" sz="1600" b="1" dirty="0">
              <a:solidFill>
                <a:srgbClr val="FF0000"/>
              </a:solidFill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5292080" y="1428878"/>
            <a:ext cx="3600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b="1" dirty="0">
                <a:solidFill>
                  <a:srgbClr val="FF0000"/>
                </a:solidFill>
              </a:rPr>
              <a:t>R</a:t>
            </a:r>
            <a:endParaRPr lang="de-DE" sz="1600" b="1" dirty="0">
              <a:solidFill>
                <a:srgbClr val="FF0000"/>
              </a:solidFill>
            </a:endParaRPr>
          </a:p>
        </p:txBody>
      </p:sp>
      <p:sp>
        <p:nvSpPr>
          <p:cNvPr id="11" name="Szövegdoboz 10"/>
          <p:cNvSpPr txBox="1"/>
          <p:nvPr/>
        </p:nvSpPr>
        <p:spPr>
          <a:xfrm>
            <a:off x="4690435" y="2759422"/>
            <a:ext cx="3600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b="1" dirty="0">
                <a:solidFill>
                  <a:srgbClr val="040404"/>
                </a:solidFill>
              </a:rPr>
              <a:t>1</a:t>
            </a:r>
            <a:endParaRPr lang="de-DE" sz="1600" b="1" dirty="0">
              <a:solidFill>
                <a:srgbClr val="040404"/>
              </a:solidFill>
            </a:endParaRPr>
          </a:p>
        </p:txBody>
      </p:sp>
      <p:sp>
        <p:nvSpPr>
          <p:cNvPr id="12" name="Szövegdoboz 11"/>
          <p:cNvSpPr txBox="1"/>
          <p:nvPr/>
        </p:nvSpPr>
        <p:spPr>
          <a:xfrm>
            <a:off x="4404565" y="3389736"/>
            <a:ext cx="3600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b="1" dirty="0">
                <a:solidFill>
                  <a:srgbClr val="040404"/>
                </a:solidFill>
              </a:rPr>
              <a:t>2</a:t>
            </a:r>
            <a:endParaRPr lang="de-DE" sz="1600" b="1" dirty="0">
              <a:solidFill>
                <a:srgbClr val="040404"/>
              </a:solidFill>
            </a:endParaRPr>
          </a:p>
        </p:txBody>
      </p:sp>
      <p:sp>
        <p:nvSpPr>
          <p:cNvPr id="13" name="Szövegdoboz 12"/>
          <p:cNvSpPr txBox="1"/>
          <p:nvPr/>
        </p:nvSpPr>
        <p:spPr>
          <a:xfrm>
            <a:off x="3010079" y="2928699"/>
            <a:ext cx="3600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b="1" dirty="0">
                <a:solidFill>
                  <a:srgbClr val="040404"/>
                </a:solidFill>
              </a:rPr>
              <a:t>3</a:t>
            </a:r>
            <a:endParaRPr lang="de-DE" sz="1600" b="1" dirty="0">
              <a:solidFill>
                <a:srgbClr val="040404"/>
              </a:solidFill>
            </a:endParaRPr>
          </a:p>
        </p:txBody>
      </p:sp>
      <p:sp>
        <p:nvSpPr>
          <p:cNvPr id="14" name="Szövegdoboz 13"/>
          <p:cNvSpPr txBox="1"/>
          <p:nvPr/>
        </p:nvSpPr>
        <p:spPr>
          <a:xfrm>
            <a:off x="2845744" y="4503012"/>
            <a:ext cx="3600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b="1" dirty="0">
                <a:solidFill>
                  <a:srgbClr val="040404"/>
                </a:solidFill>
              </a:rPr>
              <a:t>4</a:t>
            </a:r>
            <a:endParaRPr lang="de-DE" sz="1600" b="1" dirty="0">
              <a:solidFill>
                <a:srgbClr val="040404"/>
              </a:solidFill>
            </a:endParaRPr>
          </a:p>
        </p:txBody>
      </p:sp>
      <p:cxnSp>
        <p:nvCxnSpPr>
          <p:cNvPr id="3" name="Egyenes összekötő nyíllal 2"/>
          <p:cNvCxnSpPr/>
          <p:nvPr/>
        </p:nvCxnSpPr>
        <p:spPr>
          <a:xfrm>
            <a:off x="1835696" y="1196752"/>
            <a:ext cx="576064" cy="57068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41001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2816"/>
            <a:ext cx="9144000" cy="3276192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2483768" y="836712"/>
            <a:ext cx="511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A kraniális velőcsőből képződő agyhólyagok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279023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040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0"/>
            <a:ext cx="6336704" cy="6858000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6444208" y="6021288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rgbClr val="FFC000"/>
                </a:solidFill>
              </a:rPr>
              <a:t>kb. 5 hetes emberi embrió</a:t>
            </a:r>
            <a:endParaRPr lang="de-DE" dirty="0">
              <a:solidFill>
                <a:srgbClr val="FFC000"/>
              </a:solidFill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6444208" y="0"/>
            <a:ext cx="267382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rgbClr val="FFC000"/>
                </a:solidFill>
              </a:rPr>
              <a:t>Az öt agyhólyagos stádiumban már látható a harmadik görbület: a </a:t>
            </a:r>
            <a:r>
              <a:rPr lang="hu-HU" b="1" dirty="0" err="1">
                <a:solidFill>
                  <a:srgbClr val="FFC000"/>
                </a:solidFill>
              </a:rPr>
              <a:t>flexura</a:t>
            </a:r>
            <a:r>
              <a:rPr lang="hu-HU" b="1" dirty="0">
                <a:solidFill>
                  <a:srgbClr val="FFC000"/>
                </a:solidFill>
              </a:rPr>
              <a:t> </a:t>
            </a:r>
            <a:r>
              <a:rPr lang="hu-HU" b="1" dirty="0" err="1">
                <a:solidFill>
                  <a:srgbClr val="FFC000"/>
                </a:solidFill>
              </a:rPr>
              <a:t>pontis</a:t>
            </a:r>
            <a:r>
              <a:rPr lang="hu-HU" dirty="0">
                <a:solidFill>
                  <a:srgbClr val="FFC000"/>
                </a:solidFill>
              </a:rPr>
              <a:t>; és az utóagyra jellemző szegmentáltság: a </a:t>
            </a:r>
            <a:r>
              <a:rPr lang="hu-HU" b="1" dirty="0" err="1">
                <a:solidFill>
                  <a:srgbClr val="FFC000"/>
                </a:solidFill>
              </a:rPr>
              <a:t>rhombomérek</a:t>
            </a:r>
            <a:endParaRPr lang="de-DE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5586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779776" cy="2005584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2779776" y="188640"/>
            <a:ext cx="47445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4 hetes emberi embrió kraniális  </a:t>
            </a:r>
            <a:r>
              <a:rPr lang="hu-HU" dirty="0" err="1"/>
              <a:t>velőcsövének</a:t>
            </a:r>
            <a:r>
              <a:rPr lang="hu-HU" dirty="0"/>
              <a:t> (agyhólyagok) makettje, a </a:t>
            </a:r>
            <a:r>
              <a:rPr lang="hu-HU" b="1" dirty="0"/>
              <a:t>primer</a:t>
            </a:r>
            <a:r>
              <a:rPr lang="hu-HU" dirty="0"/>
              <a:t> agyhólyagokkal; illetve SEM felvételen: az ektoderma le lett preparálva</a:t>
            </a:r>
            <a:endParaRPr lang="de-DE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683037"/>
            <a:ext cx="6228184" cy="5174963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0" y="2005584"/>
            <a:ext cx="269979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/>
              <a:t>1: szemhólyag (SZ)</a:t>
            </a:r>
          </a:p>
          <a:p>
            <a:r>
              <a:rPr lang="hu-HU" sz="1600" dirty="0"/>
              <a:t>2: prosencephalon (P)</a:t>
            </a:r>
          </a:p>
          <a:p>
            <a:r>
              <a:rPr lang="hu-HU" sz="1600" dirty="0"/>
              <a:t>3: </a:t>
            </a:r>
            <a:r>
              <a:rPr lang="hu-HU" sz="1600" dirty="0" err="1"/>
              <a:t>rhombomérek</a:t>
            </a:r>
            <a:endParaRPr lang="hu-HU" sz="1600" dirty="0"/>
          </a:p>
          <a:p>
            <a:r>
              <a:rPr lang="hu-HU" sz="1600" dirty="0"/>
              <a:t>4,5: agyidegek</a:t>
            </a:r>
          </a:p>
          <a:p>
            <a:r>
              <a:rPr lang="hu-HU" sz="1600" dirty="0"/>
              <a:t>baloldali vastag nyíl, ill. piros nyíl: </a:t>
            </a:r>
            <a:r>
              <a:rPr lang="hu-HU" sz="1600" b="1" dirty="0" err="1"/>
              <a:t>flexura</a:t>
            </a:r>
            <a:r>
              <a:rPr lang="hu-HU" sz="1600" b="1" dirty="0"/>
              <a:t> </a:t>
            </a:r>
            <a:r>
              <a:rPr lang="hu-HU" sz="1600" b="1" dirty="0" err="1"/>
              <a:t>mesencephalica</a:t>
            </a:r>
            <a:r>
              <a:rPr lang="hu-HU" sz="1600" dirty="0"/>
              <a:t>;</a:t>
            </a:r>
          </a:p>
          <a:p>
            <a:r>
              <a:rPr lang="hu-HU" sz="1600" dirty="0"/>
              <a:t>jobb oldali, illetve zöld nyíl: </a:t>
            </a:r>
            <a:r>
              <a:rPr lang="hu-HU" sz="1600" b="1" dirty="0" err="1"/>
              <a:t>flexura</a:t>
            </a:r>
            <a:r>
              <a:rPr lang="hu-HU" sz="1600" b="1" dirty="0"/>
              <a:t> cervicalis</a:t>
            </a:r>
          </a:p>
          <a:p>
            <a:r>
              <a:rPr lang="hu-HU" sz="1600" dirty="0"/>
              <a:t>M: mesencephalon</a:t>
            </a:r>
          </a:p>
          <a:p>
            <a:r>
              <a:rPr lang="hu-HU" sz="1600" dirty="0"/>
              <a:t>R: </a:t>
            </a:r>
            <a:r>
              <a:rPr lang="hu-HU" sz="1600" dirty="0" err="1"/>
              <a:t>rhombencephalon</a:t>
            </a:r>
            <a:endParaRPr lang="de-DE" sz="1050" dirty="0"/>
          </a:p>
        </p:txBody>
      </p:sp>
      <p:sp>
        <p:nvSpPr>
          <p:cNvPr id="6" name="Szövegdoboz 5"/>
          <p:cNvSpPr txBox="1"/>
          <p:nvPr/>
        </p:nvSpPr>
        <p:spPr>
          <a:xfrm>
            <a:off x="8100392" y="4437112"/>
            <a:ext cx="3600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b="1" dirty="0">
                <a:solidFill>
                  <a:srgbClr val="FF0000"/>
                </a:solidFill>
              </a:rPr>
              <a:t>P</a:t>
            </a:r>
            <a:endParaRPr lang="de-DE" sz="1600" b="1" dirty="0">
              <a:solidFill>
                <a:srgbClr val="FF0000"/>
              </a:solidFill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7276492" y="4941168"/>
            <a:ext cx="4956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b="1" dirty="0">
                <a:solidFill>
                  <a:srgbClr val="FF0000"/>
                </a:solidFill>
              </a:rPr>
              <a:t>SZ</a:t>
            </a:r>
            <a:endParaRPr lang="de-DE" sz="1600" b="1" dirty="0">
              <a:solidFill>
                <a:srgbClr val="FF0000"/>
              </a:solidFill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8168992" y="3595330"/>
            <a:ext cx="3600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b="1" dirty="0">
                <a:solidFill>
                  <a:srgbClr val="FF0000"/>
                </a:solidFill>
              </a:rPr>
              <a:t>M</a:t>
            </a:r>
            <a:endParaRPr lang="de-DE" sz="1600" b="1" dirty="0">
              <a:solidFill>
                <a:srgbClr val="FF0000"/>
              </a:solidFill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6029908" y="3213607"/>
            <a:ext cx="3600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b="1" dirty="0">
                <a:solidFill>
                  <a:srgbClr val="FF0000"/>
                </a:solidFill>
              </a:rPr>
              <a:t>R</a:t>
            </a:r>
            <a:endParaRPr lang="de-DE" sz="1600" b="1" dirty="0">
              <a:solidFill>
                <a:srgbClr val="FF0000"/>
              </a:solidFill>
            </a:endParaRPr>
          </a:p>
        </p:txBody>
      </p:sp>
      <p:cxnSp>
        <p:nvCxnSpPr>
          <p:cNvPr id="11" name="Egyenes összekötő nyíllal 10"/>
          <p:cNvCxnSpPr/>
          <p:nvPr/>
        </p:nvCxnSpPr>
        <p:spPr>
          <a:xfrm flipV="1">
            <a:off x="6804248" y="4149080"/>
            <a:ext cx="360040" cy="14401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Egyenes összekötő nyíllal 11"/>
          <p:cNvCxnSpPr/>
          <p:nvPr/>
        </p:nvCxnSpPr>
        <p:spPr>
          <a:xfrm flipH="1" flipV="1">
            <a:off x="4499992" y="4806810"/>
            <a:ext cx="288032" cy="304093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84579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73113"/>
            <a:ext cx="8229600" cy="1143000"/>
          </a:xfrm>
        </p:spPr>
        <p:txBody>
          <a:bodyPr/>
          <a:lstStyle/>
          <a:p>
            <a:r>
              <a:rPr lang="hu-HU"/>
              <a:t>Az epiblasztból képződő idegi elemek</a:t>
            </a:r>
          </a:p>
        </p:txBody>
      </p:sp>
      <p:sp>
        <p:nvSpPr>
          <p:cNvPr id="7885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2852738"/>
            <a:ext cx="8229600" cy="2333625"/>
          </a:xfrm>
        </p:spPr>
        <p:txBody>
          <a:bodyPr/>
          <a:lstStyle/>
          <a:p>
            <a:r>
              <a:rPr lang="hu-HU" sz="3600"/>
              <a:t>velőcső</a:t>
            </a:r>
          </a:p>
          <a:p>
            <a:r>
              <a:rPr lang="hu-HU" sz="3600"/>
              <a:t>dúcléc</a:t>
            </a:r>
          </a:p>
          <a:p>
            <a:r>
              <a:rPr lang="hu-HU" sz="3600"/>
              <a:t>plakodok</a:t>
            </a:r>
          </a:p>
        </p:txBody>
      </p:sp>
    </p:spTree>
    <p:extLst>
      <p:ext uri="{BB962C8B-B14F-4D97-AF65-F5344CB8AC3E}">
        <p14:creationId xmlns:p14="http://schemas.microsoft.com/office/powerpoint/2010/main" val="26024557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Text Box 3"/>
          <p:cNvSpPr txBox="1">
            <a:spLocks noChangeArrowheads="1"/>
          </p:cNvSpPr>
          <p:nvPr/>
        </p:nvSpPr>
        <p:spPr bwMode="auto">
          <a:xfrm>
            <a:off x="395288" y="5949950"/>
            <a:ext cx="8424862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b="1" dirty="0" err="1">
                <a:latin typeface="Arial" charset="0"/>
              </a:rPr>
              <a:t>Szignalizáció</a:t>
            </a:r>
            <a:r>
              <a:rPr lang="hu-HU" b="1" dirty="0">
                <a:latin typeface="Arial" charset="0"/>
              </a:rPr>
              <a:t> a csírapajzs területén</a:t>
            </a:r>
          </a:p>
          <a:p>
            <a:pPr algn="ctr">
              <a:spcBef>
                <a:spcPct val="50000"/>
              </a:spcBef>
            </a:pPr>
            <a:r>
              <a:rPr lang="hu-HU" b="1" dirty="0">
                <a:latin typeface="Arial" charset="0"/>
              </a:rPr>
              <a:t>(a velőcső aránytalanul, csak egy fehér csíkként van feltüntetve!)</a:t>
            </a:r>
          </a:p>
        </p:txBody>
      </p:sp>
      <p:grpSp>
        <p:nvGrpSpPr>
          <p:cNvPr id="5" name="Csoportba foglalás 4">
            <a:extLst>
              <a:ext uri="{FF2B5EF4-FFF2-40B4-BE49-F238E27FC236}">
                <a16:creationId xmlns:a16="http://schemas.microsoft.com/office/drawing/2014/main" id="{5CFD1694-DEFA-4C85-B905-91FADF4B0C7B}"/>
              </a:ext>
            </a:extLst>
          </p:cNvPr>
          <p:cNvGrpSpPr/>
          <p:nvPr/>
        </p:nvGrpSpPr>
        <p:grpSpPr>
          <a:xfrm>
            <a:off x="0" y="70590"/>
            <a:ext cx="9144000" cy="5382843"/>
            <a:chOff x="0" y="70590"/>
            <a:chExt cx="9144000" cy="5382843"/>
          </a:xfrm>
        </p:grpSpPr>
        <p:pic>
          <p:nvPicPr>
            <p:cNvPr id="3" name="Kép 2">
              <a:extLst>
                <a:ext uri="{FF2B5EF4-FFF2-40B4-BE49-F238E27FC236}">
                  <a16:creationId xmlns:a16="http://schemas.microsoft.com/office/drawing/2014/main" id="{A9CBA1B6-BC2F-42FE-B753-03A43168B6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25216"/>
              <a:ext cx="9144000" cy="5228217"/>
            </a:xfrm>
            <a:prstGeom prst="rect">
              <a:avLst/>
            </a:prstGeom>
          </p:spPr>
        </p:pic>
        <p:sp>
          <p:nvSpPr>
            <p:cNvPr id="4" name="Szövegdoboz 3">
              <a:extLst>
                <a:ext uri="{FF2B5EF4-FFF2-40B4-BE49-F238E27FC236}">
                  <a16:creationId xmlns:a16="http://schemas.microsoft.com/office/drawing/2014/main" id="{95AEE00B-5EEB-4C86-ADE8-3FF525F0A974}"/>
                </a:ext>
              </a:extLst>
            </p:cNvPr>
            <p:cNvSpPr txBox="1"/>
            <p:nvPr/>
          </p:nvSpPr>
          <p:spPr>
            <a:xfrm>
              <a:off x="1258517" y="70590"/>
              <a:ext cx="208823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9600" b="1" dirty="0">
                  <a:solidFill>
                    <a:srgbClr val="FF0000"/>
                  </a:solidFill>
                </a:rPr>
                <a:t>X</a:t>
              </a:r>
              <a:endParaRPr lang="de-DE" sz="96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6118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2246313"/>
            <a:ext cx="7772400" cy="1470025"/>
          </a:xfrm>
        </p:spPr>
        <p:txBody>
          <a:bodyPr/>
          <a:lstStyle/>
          <a:p>
            <a:r>
              <a:rPr lang="hu-HU" dirty="0">
                <a:latin typeface="+mn-lt"/>
              </a:rPr>
              <a:t>1. Neurális indukció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0825" y="2130425"/>
            <a:ext cx="8569325" cy="1470025"/>
          </a:xfrm>
        </p:spPr>
        <p:txBody>
          <a:bodyPr/>
          <a:lstStyle/>
          <a:p>
            <a:r>
              <a:rPr lang="hu-HU" sz="4000" dirty="0">
                <a:latin typeface="+mn-lt"/>
              </a:rPr>
              <a:t>4. Velőcső-záródási rendellenességek</a:t>
            </a:r>
            <a:br>
              <a:rPr lang="hu-HU" sz="4000" dirty="0">
                <a:latin typeface="+mn-lt"/>
              </a:rPr>
            </a:br>
            <a:r>
              <a:rPr lang="hu-HU" sz="4000" dirty="0">
                <a:latin typeface="+mn-lt"/>
              </a:rPr>
              <a:t>(</a:t>
            </a:r>
            <a:r>
              <a:rPr lang="hu-HU" sz="4000" dirty="0" err="1">
                <a:latin typeface="+mn-lt"/>
              </a:rPr>
              <a:t>neural</a:t>
            </a:r>
            <a:r>
              <a:rPr lang="hu-HU" sz="4000" dirty="0">
                <a:latin typeface="+mn-lt"/>
              </a:rPr>
              <a:t> </a:t>
            </a:r>
            <a:r>
              <a:rPr lang="hu-HU" sz="4000" dirty="0" err="1">
                <a:latin typeface="+mn-lt"/>
              </a:rPr>
              <a:t>tube</a:t>
            </a:r>
            <a:r>
              <a:rPr lang="hu-HU" sz="4000" dirty="0">
                <a:latin typeface="+mn-lt"/>
              </a:rPr>
              <a:t> </a:t>
            </a:r>
            <a:r>
              <a:rPr lang="hu-HU" sz="4000" dirty="0" err="1">
                <a:latin typeface="+mn-lt"/>
              </a:rPr>
              <a:t>defects</a:t>
            </a:r>
            <a:r>
              <a:rPr lang="hu-HU" sz="4000" dirty="0">
                <a:latin typeface="+mn-lt"/>
              </a:rPr>
              <a:t>: </a:t>
            </a:r>
            <a:r>
              <a:rPr lang="hu-HU" sz="4000" dirty="0" err="1">
                <a:latin typeface="+mn-lt"/>
              </a:rPr>
              <a:t>NTDs</a:t>
            </a:r>
            <a:r>
              <a:rPr lang="hu-HU" sz="4000" dirty="0">
                <a:latin typeface="+mn-lt"/>
              </a:rPr>
              <a:t> vagy </a:t>
            </a:r>
            <a:r>
              <a:rPr lang="hu-HU" sz="4000" dirty="0" err="1">
                <a:latin typeface="+mn-lt"/>
              </a:rPr>
              <a:t>dysraphiák</a:t>
            </a:r>
            <a:r>
              <a:rPr lang="hu-HU" sz="4000" dirty="0">
                <a:latin typeface="+mn-lt"/>
              </a:rPr>
              <a:t>)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3200" b="1" dirty="0">
                <a:latin typeface="Arial" panose="020B0604020202020204" pitchFamily="34" charset="0"/>
                <a:cs typeface="Arial" panose="020B0604020202020204" pitchFamily="34" charset="0"/>
              </a:rPr>
              <a:t>A leggyakoribb 10 fejlődési rendellenesség Magyarországon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1. ajakhasadék szájpadhasadékkal vagy anélkül</a:t>
            </a:r>
          </a:p>
          <a:p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kongenitális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hipertrófiás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pilorussztenózis</a:t>
            </a: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3. dongaláb</a:t>
            </a:r>
          </a:p>
          <a:p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4. Down-kór</a:t>
            </a:r>
          </a:p>
          <a:p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5.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hipospádiázis</a:t>
            </a: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6. kamrai sövénydefektus</a:t>
            </a:r>
          </a:p>
          <a:p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7.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rejtettheréjűség</a:t>
            </a: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8. veleszületett csípőficam(hajlam)</a:t>
            </a:r>
          </a:p>
          <a:p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9. veleszületett lágyéksérv</a:t>
            </a: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10. velőcsőzáródási rendellenességek</a:t>
            </a:r>
          </a:p>
          <a:p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(autizmus; 1:68; megjelenése)</a:t>
            </a:r>
          </a:p>
        </p:txBody>
      </p:sp>
    </p:spTree>
    <p:extLst>
      <p:ext uri="{BB962C8B-B14F-4D97-AF65-F5344CB8AC3E}">
        <p14:creationId xmlns:p14="http://schemas.microsoft.com/office/powerpoint/2010/main" val="27452172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7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hu-HU" sz="3600" b="1">
                <a:cs typeface="Arial" charset="0"/>
              </a:rPr>
              <a:t>Velőcső záródási rendellenességek</a:t>
            </a:r>
          </a:p>
        </p:txBody>
      </p:sp>
      <p:sp>
        <p:nvSpPr>
          <p:cNvPr id="88065" name="Tartalom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2800" dirty="0">
                <a:cs typeface="Arial" charset="0"/>
              </a:rPr>
              <a:t>Amikor a </a:t>
            </a:r>
            <a:r>
              <a:rPr lang="hu-HU" sz="2800" dirty="0" err="1">
                <a:cs typeface="Arial" charset="0"/>
              </a:rPr>
              <a:t>neuruláció</a:t>
            </a:r>
            <a:r>
              <a:rPr lang="hu-HU" sz="2800" dirty="0">
                <a:cs typeface="Arial" charset="0"/>
              </a:rPr>
              <a:t> hibásan zajlik.</a:t>
            </a:r>
          </a:p>
          <a:p>
            <a:r>
              <a:rPr lang="hu-HU" sz="2800" dirty="0">
                <a:cs typeface="Arial" charset="0"/>
              </a:rPr>
              <a:t>Vannak enyhe és súlyos esetei. </a:t>
            </a:r>
          </a:p>
          <a:p>
            <a:r>
              <a:rPr lang="hu-HU" sz="2800" dirty="0">
                <a:cs typeface="Arial" charset="0"/>
              </a:rPr>
              <a:t>Súlyos formái: adott helyen (vagy egészben) nyitva marad a velőcső.</a:t>
            </a:r>
          </a:p>
          <a:p>
            <a:r>
              <a:rPr lang="hu-HU" sz="2800" dirty="0">
                <a:cs typeface="Arial" charset="0"/>
              </a:rPr>
              <a:t>Enyhe formái: a velőcső záródik, csak az őt körülvevő struktúrák (gerinccsatorna vagy koponya) maradnak nyitva.</a:t>
            </a:r>
            <a:endParaRPr lang="de-DE" sz="2800" dirty="0">
              <a:cs typeface="Arial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artalom helye 2"/>
          <p:cNvSpPr>
            <a:spLocks noGrp="1"/>
          </p:cNvSpPr>
          <p:nvPr>
            <p:ph idx="1"/>
          </p:nvPr>
        </p:nvSpPr>
        <p:spPr>
          <a:xfrm>
            <a:off x="685800" y="1412875"/>
            <a:ext cx="8001000" cy="4683125"/>
          </a:xfrm>
        </p:spPr>
        <p:txBody>
          <a:bodyPr/>
          <a:lstStyle/>
          <a:p>
            <a:r>
              <a:rPr lang="hu-HU" sz="2400" b="1" dirty="0">
                <a:solidFill>
                  <a:srgbClr val="3333FF"/>
                </a:solidFill>
                <a:cs typeface="Arial" charset="0"/>
              </a:rPr>
              <a:t>Agyvelő</a:t>
            </a:r>
            <a:r>
              <a:rPr lang="hu-HU" sz="2400" dirty="0">
                <a:cs typeface="Arial" charset="0"/>
              </a:rPr>
              <a:t> vagy </a:t>
            </a:r>
            <a:r>
              <a:rPr lang="hu-HU" sz="2400" b="1" dirty="0">
                <a:solidFill>
                  <a:srgbClr val="C00000"/>
                </a:solidFill>
                <a:cs typeface="Arial" charset="0"/>
              </a:rPr>
              <a:t>gerincvelő</a:t>
            </a:r>
            <a:br>
              <a:rPr lang="hu-HU" sz="2400" b="1" dirty="0">
                <a:solidFill>
                  <a:srgbClr val="C00000"/>
                </a:solidFill>
                <a:cs typeface="Arial" charset="0"/>
              </a:rPr>
            </a:br>
            <a:endParaRPr lang="hu-HU" sz="2400" b="1" dirty="0">
              <a:solidFill>
                <a:srgbClr val="C00000"/>
              </a:solidFill>
              <a:cs typeface="Arial" charset="0"/>
            </a:endParaRPr>
          </a:p>
          <a:p>
            <a:r>
              <a:rPr lang="hu-HU" sz="2400" b="1" dirty="0">
                <a:cs typeface="Arial" charset="0"/>
              </a:rPr>
              <a:t>Enyhe formái</a:t>
            </a:r>
            <a:r>
              <a:rPr lang="hu-HU" sz="2400" dirty="0">
                <a:cs typeface="Arial" charset="0"/>
              </a:rPr>
              <a:t>:</a:t>
            </a:r>
            <a:br>
              <a:rPr lang="hu-HU" sz="2400" dirty="0">
                <a:cs typeface="Arial" charset="0"/>
              </a:rPr>
            </a:br>
            <a:r>
              <a:rPr lang="hu-HU" sz="2400" dirty="0" err="1">
                <a:solidFill>
                  <a:srgbClr val="CC0000"/>
                </a:solidFill>
                <a:cs typeface="Arial" charset="0"/>
              </a:rPr>
              <a:t>Spina</a:t>
            </a:r>
            <a:r>
              <a:rPr lang="hu-HU" sz="2400" dirty="0">
                <a:solidFill>
                  <a:srgbClr val="CC0000"/>
                </a:solidFill>
                <a:cs typeface="Arial" charset="0"/>
              </a:rPr>
              <a:t> </a:t>
            </a:r>
            <a:r>
              <a:rPr lang="hu-HU" sz="2400" dirty="0" err="1">
                <a:solidFill>
                  <a:srgbClr val="CC0000"/>
                </a:solidFill>
                <a:cs typeface="Arial" charset="0"/>
              </a:rPr>
              <a:t>bifida</a:t>
            </a:r>
            <a:r>
              <a:rPr lang="hu-HU" sz="2400" dirty="0">
                <a:solidFill>
                  <a:srgbClr val="CC0000"/>
                </a:solidFill>
                <a:cs typeface="Arial" charset="0"/>
              </a:rPr>
              <a:t> </a:t>
            </a:r>
            <a:r>
              <a:rPr lang="hu-HU" sz="2400" dirty="0" err="1">
                <a:solidFill>
                  <a:srgbClr val="CC0000"/>
                </a:solidFill>
                <a:cs typeface="Arial" charset="0"/>
              </a:rPr>
              <a:t>occulta</a:t>
            </a:r>
            <a:r>
              <a:rPr lang="hu-HU" sz="2400" dirty="0">
                <a:solidFill>
                  <a:srgbClr val="CC0000"/>
                </a:solidFill>
                <a:cs typeface="Arial" charset="0"/>
              </a:rPr>
              <a:t> (</a:t>
            </a:r>
            <a:r>
              <a:rPr lang="hu-HU" sz="2400" dirty="0" err="1">
                <a:solidFill>
                  <a:srgbClr val="CC0000"/>
                </a:solidFill>
                <a:cs typeface="Arial" charset="0"/>
              </a:rPr>
              <a:t>gv</a:t>
            </a:r>
            <a:r>
              <a:rPr lang="hu-HU" sz="2400" dirty="0">
                <a:solidFill>
                  <a:srgbClr val="CC0000"/>
                </a:solidFill>
                <a:cs typeface="Arial" charset="0"/>
              </a:rPr>
              <a:t>)</a:t>
            </a:r>
            <a:r>
              <a:rPr lang="hu-HU" sz="2400" dirty="0">
                <a:cs typeface="Arial" charset="0"/>
              </a:rPr>
              <a:t>, </a:t>
            </a:r>
            <a:r>
              <a:rPr lang="hu-HU" sz="2400" dirty="0" err="1">
                <a:solidFill>
                  <a:srgbClr val="3333FF"/>
                </a:solidFill>
                <a:cs typeface="Arial" charset="0"/>
              </a:rPr>
              <a:t>Cranium</a:t>
            </a:r>
            <a:r>
              <a:rPr lang="hu-HU" sz="2400" dirty="0">
                <a:solidFill>
                  <a:srgbClr val="3333FF"/>
                </a:solidFill>
                <a:cs typeface="Arial" charset="0"/>
              </a:rPr>
              <a:t> </a:t>
            </a:r>
            <a:r>
              <a:rPr lang="hu-HU" sz="2400" dirty="0" err="1">
                <a:solidFill>
                  <a:srgbClr val="3333FF"/>
                </a:solidFill>
                <a:cs typeface="Arial" charset="0"/>
              </a:rPr>
              <a:t>bifidum</a:t>
            </a:r>
            <a:r>
              <a:rPr lang="hu-HU" sz="2400" dirty="0">
                <a:solidFill>
                  <a:srgbClr val="3333FF"/>
                </a:solidFill>
                <a:cs typeface="Arial" charset="0"/>
              </a:rPr>
              <a:t> </a:t>
            </a:r>
            <a:r>
              <a:rPr lang="hu-HU" sz="2400" dirty="0" err="1">
                <a:solidFill>
                  <a:srgbClr val="3333FF"/>
                </a:solidFill>
                <a:cs typeface="Arial" charset="0"/>
              </a:rPr>
              <a:t>occultum</a:t>
            </a:r>
            <a:r>
              <a:rPr lang="hu-HU" sz="2400" dirty="0">
                <a:solidFill>
                  <a:srgbClr val="3333FF"/>
                </a:solidFill>
                <a:cs typeface="Arial" charset="0"/>
              </a:rPr>
              <a:t> (agy)</a:t>
            </a:r>
            <a:br>
              <a:rPr lang="hu-HU" sz="2400" dirty="0">
                <a:solidFill>
                  <a:srgbClr val="3333FF"/>
                </a:solidFill>
                <a:cs typeface="Arial" charset="0"/>
              </a:rPr>
            </a:br>
            <a:endParaRPr lang="hu-HU" sz="2400" dirty="0">
              <a:solidFill>
                <a:srgbClr val="3333FF"/>
              </a:solidFill>
              <a:cs typeface="Arial" charset="0"/>
            </a:endParaRPr>
          </a:p>
          <a:p>
            <a:r>
              <a:rPr lang="hu-HU" sz="2400" b="1" dirty="0">
                <a:cs typeface="Arial" charset="0"/>
              </a:rPr>
              <a:t>Közepesen súlyos formái</a:t>
            </a:r>
            <a:r>
              <a:rPr lang="hu-HU" sz="2400" dirty="0">
                <a:cs typeface="Arial" charset="0"/>
              </a:rPr>
              <a:t>: </a:t>
            </a:r>
            <a:r>
              <a:rPr lang="hu-HU" sz="2400" dirty="0" err="1">
                <a:solidFill>
                  <a:srgbClr val="CC0000"/>
                </a:solidFill>
                <a:cs typeface="Arial" charset="0"/>
              </a:rPr>
              <a:t>mening</a:t>
            </a:r>
            <a:r>
              <a:rPr lang="hu-HU" sz="2400" dirty="0" err="1">
                <a:solidFill>
                  <a:srgbClr val="3333FF"/>
                </a:solidFill>
                <a:cs typeface="Arial" charset="0"/>
              </a:rPr>
              <a:t>ocele</a:t>
            </a:r>
            <a:r>
              <a:rPr lang="hu-HU" sz="2400" dirty="0">
                <a:cs typeface="Arial" charset="0"/>
              </a:rPr>
              <a:t> (</a:t>
            </a:r>
            <a:r>
              <a:rPr lang="hu-HU" sz="2400" dirty="0" err="1">
                <a:solidFill>
                  <a:srgbClr val="CC0000"/>
                </a:solidFill>
                <a:cs typeface="Arial" charset="0"/>
              </a:rPr>
              <a:t>gv</a:t>
            </a:r>
            <a:r>
              <a:rPr lang="hu-HU" sz="2400" dirty="0">
                <a:cs typeface="Arial" charset="0"/>
              </a:rPr>
              <a:t> vagy </a:t>
            </a:r>
            <a:r>
              <a:rPr lang="hu-HU" sz="2400" dirty="0">
                <a:solidFill>
                  <a:srgbClr val="3333FF"/>
                </a:solidFill>
                <a:cs typeface="Arial" charset="0"/>
              </a:rPr>
              <a:t>agy</a:t>
            </a:r>
            <a:r>
              <a:rPr lang="hu-HU" sz="2400" dirty="0">
                <a:cs typeface="Arial" charset="0"/>
              </a:rPr>
              <a:t>)</a:t>
            </a:r>
            <a:br>
              <a:rPr lang="hu-HU" sz="2400" dirty="0">
                <a:cs typeface="Arial" charset="0"/>
              </a:rPr>
            </a:br>
            <a:endParaRPr lang="hu-HU" sz="2400" dirty="0">
              <a:cs typeface="Arial" charset="0"/>
            </a:endParaRPr>
          </a:p>
          <a:p>
            <a:r>
              <a:rPr lang="hu-HU" sz="2400" b="1" dirty="0">
                <a:cs typeface="Arial" charset="0"/>
              </a:rPr>
              <a:t>Súlyos formái</a:t>
            </a:r>
            <a:r>
              <a:rPr lang="hu-HU" sz="2400" dirty="0">
                <a:cs typeface="Arial" charset="0"/>
              </a:rPr>
              <a:t>: </a:t>
            </a:r>
            <a:r>
              <a:rPr lang="hu-HU" sz="2400" dirty="0" err="1">
                <a:solidFill>
                  <a:srgbClr val="CC0000"/>
                </a:solidFill>
                <a:cs typeface="Arial" charset="0"/>
              </a:rPr>
              <a:t>myelomeningocele</a:t>
            </a:r>
            <a:r>
              <a:rPr lang="hu-HU" sz="2400" dirty="0">
                <a:solidFill>
                  <a:srgbClr val="CC0000"/>
                </a:solidFill>
                <a:cs typeface="Arial" charset="0"/>
              </a:rPr>
              <a:t> (</a:t>
            </a:r>
            <a:r>
              <a:rPr lang="hu-HU" sz="2400" dirty="0" err="1">
                <a:solidFill>
                  <a:srgbClr val="CC0000"/>
                </a:solidFill>
                <a:cs typeface="Arial" charset="0"/>
              </a:rPr>
              <a:t>gv</a:t>
            </a:r>
            <a:r>
              <a:rPr lang="hu-HU" sz="2400" dirty="0">
                <a:solidFill>
                  <a:srgbClr val="CC0000"/>
                </a:solidFill>
                <a:cs typeface="Arial" charset="0"/>
              </a:rPr>
              <a:t>)</a:t>
            </a:r>
            <a:r>
              <a:rPr lang="hu-HU" sz="2400" dirty="0">
                <a:cs typeface="Arial" charset="0"/>
              </a:rPr>
              <a:t>, </a:t>
            </a:r>
            <a:r>
              <a:rPr lang="hu-HU" sz="2400" dirty="0" err="1">
                <a:solidFill>
                  <a:srgbClr val="3333FF"/>
                </a:solidFill>
                <a:cs typeface="Arial" charset="0"/>
              </a:rPr>
              <a:t>anencephalia</a:t>
            </a:r>
            <a:r>
              <a:rPr lang="hu-HU" sz="2400" dirty="0">
                <a:solidFill>
                  <a:srgbClr val="3333FF"/>
                </a:solidFill>
                <a:cs typeface="Arial" charset="0"/>
              </a:rPr>
              <a:t> vagy </a:t>
            </a:r>
            <a:r>
              <a:rPr lang="hu-HU" sz="2400" dirty="0" err="1">
                <a:solidFill>
                  <a:srgbClr val="3333FF"/>
                </a:solidFill>
                <a:cs typeface="Arial" charset="0"/>
              </a:rPr>
              <a:t>cranioschisis</a:t>
            </a:r>
            <a:r>
              <a:rPr lang="hu-HU" sz="2400" dirty="0">
                <a:solidFill>
                  <a:srgbClr val="3333FF"/>
                </a:solidFill>
                <a:cs typeface="Arial" charset="0"/>
              </a:rPr>
              <a:t> (agy) vagy </a:t>
            </a:r>
            <a:r>
              <a:rPr lang="hu-HU" sz="2400" dirty="0" err="1">
                <a:solidFill>
                  <a:srgbClr val="3333FF"/>
                </a:solidFill>
                <a:cs typeface="Arial" charset="0"/>
              </a:rPr>
              <a:t>cranio</a:t>
            </a:r>
            <a:r>
              <a:rPr lang="hu-HU" sz="2400" dirty="0" err="1">
                <a:solidFill>
                  <a:srgbClr val="C00000"/>
                </a:solidFill>
                <a:cs typeface="Arial" charset="0"/>
              </a:rPr>
              <a:t>rachischisis</a:t>
            </a:r>
            <a:r>
              <a:rPr lang="hu-HU" sz="2400" dirty="0">
                <a:solidFill>
                  <a:srgbClr val="3333FF"/>
                </a:solidFill>
                <a:cs typeface="Arial" charset="0"/>
              </a:rPr>
              <a:t> (a velőcső a teljes hosszában nyitott marad)</a:t>
            </a:r>
            <a:endParaRPr lang="de-DE" sz="2400" dirty="0">
              <a:solidFill>
                <a:srgbClr val="3333FF"/>
              </a:solidFill>
              <a:cs typeface="Arial" charset="0"/>
            </a:endParaRPr>
          </a:p>
        </p:txBody>
      </p:sp>
      <p:sp>
        <p:nvSpPr>
          <p:cNvPr id="89092" name="Rectangle 4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hu-HU" sz="3600" b="1">
                <a:solidFill>
                  <a:schemeClr val="tx2"/>
                </a:solidFill>
                <a:latin typeface="Arial" charset="0"/>
                <a:cs typeface="Arial" charset="0"/>
              </a:rPr>
              <a:t>Velőcső záródási rendellenességek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ext Box 4"/>
          <p:cNvSpPr txBox="1">
            <a:spLocks noChangeArrowheads="1"/>
          </p:cNvSpPr>
          <p:nvPr/>
        </p:nvSpPr>
        <p:spPr bwMode="auto">
          <a:xfrm>
            <a:off x="251520" y="4077072"/>
            <a:ext cx="8144768" cy="1892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hu-HU" dirty="0">
                <a:latin typeface="Arial" charset="0"/>
              </a:rPr>
              <a:t>A velőcső záródási rendellenességek hatékony megelőzése: a </a:t>
            </a:r>
            <a:r>
              <a:rPr lang="hu-HU" b="1" dirty="0" err="1">
                <a:latin typeface="Arial" charset="0"/>
              </a:rPr>
              <a:t>fólsav</a:t>
            </a:r>
            <a:r>
              <a:rPr lang="hu-HU" dirty="0">
                <a:latin typeface="Arial" charset="0"/>
              </a:rPr>
              <a:t> extra bevitele. A terhességet </a:t>
            </a:r>
            <a:r>
              <a:rPr lang="hu-HU" b="1" dirty="0">
                <a:latin typeface="Arial" charset="0"/>
              </a:rPr>
              <a:t>megelőző egy hónapban </a:t>
            </a:r>
            <a:r>
              <a:rPr lang="hu-HU" dirty="0">
                <a:latin typeface="Arial" charset="0"/>
              </a:rPr>
              <a:t>és </a:t>
            </a:r>
            <a:r>
              <a:rPr lang="hu-HU" b="1" dirty="0">
                <a:latin typeface="Arial" charset="0"/>
              </a:rPr>
              <a:t>az első trimeszterben napi 400 </a:t>
            </a:r>
            <a:r>
              <a:rPr lang="hu-HU" b="1" dirty="0" err="1">
                <a:latin typeface="Arial" charset="0"/>
              </a:rPr>
              <a:t>mikrogramm</a:t>
            </a:r>
            <a:r>
              <a:rPr lang="hu-HU" b="1" dirty="0">
                <a:latin typeface="Arial" charset="0"/>
              </a:rPr>
              <a:t> </a:t>
            </a:r>
            <a:r>
              <a:rPr lang="hu-HU" dirty="0">
                <a:latin typeface="Arial" charset="0"/>
              </a:rPr>
              <a:t>FS óriási mértékben csökkenti a velőcsőzáródási rendellenességek gyakoriságát. </a:t>
            </a:r>
          </a:p>
          <a:p>
            <a:pPr>
              <a:spcBef>
                <a:spcPct val="50000"/>
              </a:spcBef>
            </a:pPr>
            <a:r>
              <a:rPr lang="hu-HU" dirty="0">
                <a:latin typeface="Arial" charset="0"/>
              </a:rPr>
              <a:t>A </a:t>
            </a:r>
            <a:r>
              <a:rPr lang="hu-HU" dirty="0" err="1">
                <a:latin typeface="Arial" charset="0"/>
              </a:rPr>
              <a:t>fólsavat</a:t>
            </a:r>
            <a:r>
              <a:rPr lang="hu-HU" dirty="0">
                <a:latin typeface="Arial" charset="0"/>
              </a:rPr>
              <a:t> megkötő fehérje (itt: </a:t>
            </a:r>
            <a:r>
              <a:rPr lang="hu-HU" dirty="0" err="1">
                <a:latin typeface="Arial" charset="0"/>
              </a:rPr>
              <a:t>folate</a:t>
            </a:r>
            <a:r>
              <a:rPr lang="hu-HU" dirty="0">
                <a:latin typeface="Arial" charset="0"/>
              </a:rPr>
              <a:t> </a:t>
            </a:r>
            <a:r>
              <a:rPr lang="hu-HU" dirty="0" err="1">
                <a:latin typeface="Arial" charset="0"/>
              </a:rPr>
              <a:t>binding</a:t>
            </a:r>
            <a:r>
              <a:rPr lang="hu-HU" dirty="0">
                <a:latin typeface="Arial" charset="0"/>
              </a:rPr>
              <a:t> protein) </a:t>
            </a:r>
            <a:r>
              <a:rPr lang="hu-HU" dirty="0" err="1">
                <a:latin typeface="Arial" charset="0"/>
              </a:rPr>
              <a:t>mRNS</a:t>
            </a:r>
            <a:r>
              <a:rPr lang="hu-HU" dirty="0">
                <a:latin typeface="Arial" charset="0"/>
              </a:rPr>
              <a:t>-t kimutató in situ hibridizáció látható a képen (a sejtek elkékülése jelzi az adott </a:t>
            </a:r>
            <a:r>
              <a:rPr lang="hu-HU" dirty="0" err="1">
                <a:latin typeface="Arial" charset="0"/>
              </a:rPr>
              <a:t>mRNS</a:t>
            </a:r>
            <a:r>
              <a:rPr lang="hu-HU" dirty="0">
                <a:latin typeface="Arial" charset="0"/>
              </a:rPr>
              <a:t> jelenlétét.</a:t>
            </a:r>
          </a:p>
        </p:txBody>
      </p:sp>
      <p:graphicFrame>
        <p:nvGraphicFramePr>
          <p:cNvPr id="75780" name="Object 4"/>
          <p:cNvGraphicFramePr>
            <a:graphicFrameLocks noChangeAspect="1"/>
          </p:cNvGraphicFramePr>
          <p:nvPr/>
        </p:nvGraphicFramePr>
        <p:xfrm>
          <a:off x="0" y="333375"/>
          <a:ext cx="9144000" cy="3602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656" name="Image" r:id="rId4" imgW="9993651" imgH="3936508" progId="Photoshop.Image.7">
                  <p:embed/>
                </p:oleObj>
              </mc:Choice>
              <mc:Fallback>
                <p:oleObj name="Image" r:id="rId4" imgW="9993651" imgH="3936508" progId="Photoshop.Image.7">
                  <p:embed/>
                  <p:pic>
                    <p:nvPicPr>
                      <p:cNvPr id="7578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33375"/>
                        <a:ext cx="9144000" cy="3602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290809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A3372C0B-D626-4C69-BFD8-5F56D0160F9C}"/>
              </a:ext>
            </a:extLst>
          </p:cNvPr>
          <p:cNvSpPr txBox="1"/>
          <p:nvPr/>
        </p:nvSpPr>
        <p:spPr>
          <a:xfrm>
            <a:off x="6228184" y="548680"/>
            <a:ext cx="2376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Dr. </a:t>
            </a:r>
            <a:r>
              <a:rPr lang="hu-HU" dirty="0" err="1"/>
              <a:t>Czeizel</a:t>
            </a:r>
            <a:r>
              <a:rPr lang="hu-HU" dirty="0"/>
              <a:t> Endre</a:t>
            </a:r>
          </a:p>
          <a:p>
            <a:r>
              <a:rPr lang="hu-HU" dirty="0"/>
              <a:t>(1935-2015)</a:t>
            </a:r>
            <a:endParaRPr lang="de-DE" dirty="0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B5C82F0B-9860-47D4-AC4E-06F5D4E62A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347846"/>
            <a:ext cx="5932305" cy="4161274"/>
          </a:xfrm>
          <a:prstGeom prst="rect">
            <a:avLst/>
          </a:prstGeom>
        </p:spPr>
      </p:pic>
      <p:sp>
        <p:nvSpPr>
          <p:cNvPr id="5" name="Téglalap 4">
            <a:extLst>
              <a:ext uri="{FF2B5EF4-FFF2-40B4-BE49-F238E27FC236}">
                <a16:creationId xmlns:a16="http://schemas.microsoft.com/office/drawing/2014/main" id="{5428FE5D-1F43-492E-ABE9-BDA60A577563}"/>
              </a:ext>
            </a:extLst>
          </p:cNvPr>
          <p:cNvSpPr/>
          <p:nvPr/>
        </p:nvSpPr>
        <p:spPr>
          <a:xfrm>
            <a:off x="304447" y="4869160"/>
            <a:ext cx="71287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>
                <a:latin typeface="AJensonPro-Bold"/>
              </a:rPr>
              <a:t>Czeizel</a:t>
            </a:r>
            <a:r>
              <a:rPr lang="en-US" b="1" dirty="0">
                <a:latin typeface="AJensonPro-Bold"/>
              </a:rPr>
              <a:t>, A.E.</a:t>
            </a:r>
            <a:r>
              <a:rPr lang="en-US" dirty="0">
                <a:latin typeface="AJensonPro-Regular"/>
              </a:rPr>
              <a:t>: prevention of congenital abnormalities by periconceptional</a:t>
            </a:r>
          </a:p>
          <a:p>
            <a:r>
              <a:rPr lang="de-DE" dirty="0" err="1">
                <a:latin typeface="AJensonPro-Regular"/>
              </a:rPr>
              <a:t>multivitamin</a:t>
            </a:r>
            <a:r>
              <a:rPr lang="de-DE" dirty="0">
                <a:latin typeface="AJensonPro-Regular"/>
              </a:rPr>
              <a:t> </a:t>
            </a:r>
            <a:r>
              <a:rPr lang="de-DE" dirty="0" err="1">
                <a:latin typeface="AJensonPro-Regular"/>
              </a:rPr>
              <a:t>supplementation</a:t>
            </a:r>
            <a:r>
              <a:rPr lang="de-DE" dirty="0">
                <a:latin typeface="AJensonPro-Regular"/>
              </a:rPr>
              <a:t>. Brit </a:t>
            </a:r>
            <a:r>
              <a:rPr lang="de-DE" dirty="0" err="1">
                <a:latin typeface="AJensonPro-Regular"/>
              </a:rPr>
              <a:t>Med</a:t>
            </a:r>
            <a:r>
              <a:rPr lang="de-DE" dirty="0">
                <a:latin typeface="AJensonPro-Regular"/>
              </a:rPr>
              <a:t> J. 306:</a:t>
            </a:r>
            <a:r>
              <a:rPr lang="hu-HU" dirty="0">
                <a:latin typeface="AJensonPro-Regular"/>
              </a:rPr>
              <a:t> </a:t>
            </a:r>
            <a:r>
              <a:rPr lang="de-DE" dirty="0">
                <a:latin typeface="AJensonPro-Regular"/>
              </a:rPr>
              <a:t>1645-1648 (1993)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946658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BF3DDFC4-6508-4123-8CE3-058E0E9169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914" y="0"/>
            <a:ext cx="727617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Cím 1"/>
          <p:cNvSpPr>
            <a:spLocks noGrp="1"/>
          </p:cNvSpPr>
          <p:nvPr>
            <p:ph type="ctrTitle" idx="4294967295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>
                <a:cs typeface="Arial" charset="0"/>
              </a:rPr>
              <a:t>Cerebrális dysraphiák</a:t>
            </a:r>
            <a:endParaRPr lang="de-DE">
              <a:cs typeface="Arial" charset="0"/>
            </a:endParaRPr>
          </a:p>
        </p:txBody>
      </p:sp>
      <p:sp>
        <p:nvSpPr>
          <p:cNvPr id="158723" name="Alcím 2"/>
          <p:cNvSpPr>
            <a:spLocks noGrp="1"/>
          </p:cNvSpPr>
          <p:nvPr>
            <p:ph type="subTitle" idx="4294967295"/>
          </p:nvPr>
        </p:nvSpPr>
        <p:spPr>
          <a:xfrm>
            <a:off x="1182688" y="3695700"/>
            <a:ext cx="6778625" cy="1927225"/>
          </a:xfrm>
        </p:spPr>
        <p:txBody>
          <a:bodyPr/>
          <a:lstStyle/>
          <a:p>
            <a:pPr marL="0" indent="0" algn="ctr">
              <a:buFontTx/>
              <a:buNone/>
            </a:pPr>
            <a:endParaRPr lang="de-DE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Szövegdoboz 4"/>
          <p:cNvSpPr txBox="1">
            <a:spLocks noChangeArrowheads="1"/>
          </p:cNvSpPr>
          <p:nvPr/>
        </p:nvSpPr>
        <p:spPr bwMode="auto">
          <a:xfrm>
            <a:off x="611188" y="5157788"/>
            <a:ext cx="32400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2400">
                <a:latin typeface="Arial" charset="0"/>
                <a:cs typeface="Arial" charset="0"/>
              </a:rPr>
              <a:t>Kraniális meningocele</a:t>
            </a:r>
            <a:endParaRPr lang="de-DE" sz="2400">
              <a:latin typeface="Arial" charset="0"/>
              <a:cs typeface="Arial" charset="0"/>
            </a:endParaRPr>
          </a:p>
        </p:txBody>
      </p:sp>
      <p:pic>
        <p:nvPicPr>
          <p:cNvPr id="160771" name="Picture 4" descr="http://medicine.academic.ru/pictures/medicine/5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5025" y="3716338"/>
            <a:ext cx="4244975" cy="283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0772" name="Picture 6" descr="http://www.pediatricsconsultantlive.com/sites/default/files/peds/1637739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750" y="620713"/>
            <a:ext cx="4286250" cy="346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2" name="Picture 3" descr="Anencephyaly 1Matthew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096000" cy="4049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43" name="Picture 4" descr="Anencephaly Maryann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3800" y="2801938"/>
            <a:ext cx="5410200" cy="405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44" name="Text Box 5"/>
          <p:cNvSpPr txBox="1">
            <a:spLocks noChangeArrowheads="1"/>
          </p:cNvSpPr>
          <p:nvPr/>
        </p:nvSpPr>
        <p:spPr bwMode="auto">
          <a:xfrm>
            <a:off x="228600" y="4267200"/>
            <a:ext cx="3429000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2000" dirty="0" err="1">
                <a:latin typeface="+mn-lt"/>
              </a:rPr>
              <a:t>Anencephalia</a:t>
            </a:r>
            <a:r>
              <a:rPr lang="hu-HU" sz="2000" dirty="0">
                <a:latin typeface="+mn-lt"/>
              </a:rPr>
              <a:t>: </a:t>
            </a:r>
            <a:br>
              <a:rPr lang="hu-HU" sz="2000" dirty="0">
                <a:latin typeface="+mn-lt"/>
              </a:rPr>
            </a:br>
            <a:r>
              <a:rPr lang="hu-HU" sz="2000" dirty="0">
                <a:latin typeface="+mn-lt"/>
              </a:rPr>
              <a:t>információ ezekről a gyerekekről:</a:t>
            </a:r>
          </a:p>
          <a:p>
            <a:pPr>
              <a:spcBef>
                <a:spcPct val="50000"/>
              </a:spcBef>
            </a:pPr>
            <a:r>
              <a:rPr lang="hu-HU" sz="2000" dirty="0">
                <a:latin typeface="+mn-lt"/>
              </a:rPr>
              <a:t>http://www.anencephalie-info.org</a:t>
            </a:r>
          </a:p>
        </p:txBody>
      </p:sp>
      <p:sp>
        <p:nvSpPr>
          <p:cNvPr id="163845" name="Téglalap 4"/>
          <p:cNvSpPr>
            <a:spLocks noChangeArrowheads="1"/>
          </p:cNvSpPr>
          <p:nvPr/>
        </p:nvSpPr>
        <p:spPr bwMode="auto">
          <a:xfrm>
            <a:off x="6011863" y="0"/>
            <a:ext cx="3132137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dirty="0">
                <a:latin typeface="Arial" charset="0"/>
                <a:cs typeface="Arial" charset="0"/>
              </a:rPr>
              <a:t>7% </a:t>
            </a:r>
            <a:r>
              <a:rPr lang="hu-HU" sz="1600" dirty="0">
                <a:latin typeface="Arial" charset="0"/>
                <a:cs typeface="Arial" charset="0"/>
              </a:rPr>
              <a:t>in </a:t>
            </a:r>
            <a:r>
              <a:rPr lang="hu-HU" sz="1600" dirty="0" err="1">
                <a:latin typeface="Arial" charset="0"/>
                <a:cs typeface="Arial" charset="0"/>
              </a:rPr>
              <a:t>utero</a:t>
            </a:r>
            <a:r>
              <a:rPr lang="hu-HU" sz="1600" dirty="0">
                <a:latin typeface="Arial" charset="0"/>
                <a:cs typeface="Arial" charset="0"/>
              </a:rPr>
              <a:t> meghal</a:t>
            </a:r>
            <a:br>
              <a:rPr lang="en-US" sz="1600" dirty="0">
                <a:latin typeface="Arial" charset="0"/>
                <a:cs typeface="Arial" charset="0"/>
              </a:rPr>
            </a:br>
            <a:r>
              <a:rPr lang="en-US" sz="1600" dirty="0">
                <a:latin typeface="Arial" charset="0"/>
                <a:cs typeface="Arial" charset="0"/>
              </a:rPr>
              <a:t>18% </a:t>
            </a:r>
            <a:r>
              <a:rPr lang="hu-HU" sz="1600" dirty="0">
                <a:latin typeface="Arial" charset="0"/>
                <a:cs typeface="Arial" charset="0"/>
              </a:rPr>
              <a:t>szülés során meghal</a:t>
            </a:r>
            <a:br>
              <a:rPr lang="en-US" sz="1600" dirty="0">
                <a:latin typeface="Arial" charset="0"/>
                <a:cs typeface="Arial" charset="0"/>
              </a:rPr>
            </a:br>
            <a:r>
              <a:rPr lang="en-US" sz="1600" dirty="0">
                <a:latin typeface="Arial" charset="0"/>
                <a:cs typeface="Arial" charset="0"/>
              </a:rPr>
              <a:t>26% </a:t>
            </a:r>
            <a:r>
              <a:rPr lang="hu-HU" sz="1600" dirty="0">
                <a:latin typeface="Arial" charset="0"/>
                <a:cs typeface="Arial" charset="0"/>
              </a:rPr>
              <a:t>élnek </a:t>
            </a:r>
            <a:r>
              <a:rPr lang="en-US" sz="1600" dirty="0">
                <a:latin typeface="Arial" charset="0"/>
                <a:cs typeface="Arial" charset="0"/>
              </a:rPr>
              <a:t>1 </a:t>
            </a:r>
            <a:r>
              <a:rPr lang="hu-HU" sz="1600" dirty="0">
                <a:latin typeface="Arial" charset="0"/>
                <a:cs typeface="Arial" charset="0"/>
              </a:rPr>
              <a:t>és </a:t>
            </a:r>
            <a:r>
              <a:rPr lang="en-US" sz="1600" dirty="0">
                <a:latin typeface="Arial" charset="0"/>
                <a:cs typeface="Arial" charset="0"/>
              </a:rPr>
              <a:t>60 </a:t>
            </a:r>
            <a:r>
              <a:rPr lang="hu-HU" sz="1600" dirty="0">
                <a:latin typeface="Arial" charset="0"/>
                <a:cs typeface="Arial" charset="0"/>
              </a:rPr>
              <a:t>perc közötti időtartamot</a:t>
            </a:r>
            <a:br>
              <a:rPr lang="en-US" sz="1600" dirty="0">
                <a:latin typeface="Arial" charset="0"/>
                <a:cs typeface="Arial" charset="0"/>
              </a:rPr>
            </a:br>
            <a:r>
              <a:rPr lang="en-US" sz="1600" dirty="0">
                <a:latin typeface="Arial" charset="0"/>
                <a:cs typeface="Arial" charset="0"/>
              </a:rPr>
              <a:t>27% </a:t>
            </a:r>
            <a:r>
              <a:rPr lang="hu-HU" sz="1600" dirty="0">
                <a:latin typeface="Arial" charset="0"/>
                <a:cs typeface="Arial" charset="0"/>
              </a:rPr>
              <a:t>élnek </a:t>
            </a:r>
            <a:r>
              <a:rPr lang="en-US" sz="1600" dirty="0">
                <a:latin typeface="Arial" charset="0"/>
                <a:cs typeface="Arial" charset="0"/>
              </a:rPr>
              <a:t>1 </a:t>
            </a:r>
            <a:r>
              <a:rPr lang="hu-HU" sz="1600" dirty="0">
                <a:latin typeface="Arial" charset="0"/>
                <a:cs typeface="Arial" charset="0"/>
              </a:rPr>
              <a:t>és </a:t>
            </a:r>
            <a:r>
              <a:rPr lang="en-US" sz="1600" dirty="0">
                <a:latin typeface="Arial" charset="0"/>
                <a:cs typeface="Arial" charset="0"/>
              </a:rPr>
              <a:t>24 </a:t>
            </a:r>
            <a:r>
              <a:rPr lang="hu-HU" sz="1600" dirty="0">
                <a:latin typeface="Arial" charset="0"/>
                <a:cs typeface="Arial" charset="0"/>
              </a:rPr>
              <a:t>óra közötti időtartamot</a:t>
            </a:r>
            <a:br>
              <a:rPr lang="en-US" sz="1600" dirty="0">
                <a:latin typeface="Arial" charset="0"/>
                <a:cs typeface="Arial" charset="0"/>
              </a:rPr>
            </a:br>
            <a:r>
              <a:rPr lang="en-US" sz="1600" dirty="0">
                <a:latin typeface="Arial" charset="0"/>
                <a:cs typeface="Arial" charset="0"/>
              </a:rPr>
              <a:t>17% l</a:t>
            </a:r>
            <a:r>
              <a:rPr lang="hu-HU" sz="1600" dirty="0">
                <a:latin typeface="Arial" charset="0"/>
                <a:cs typeface="Arial" charset="0"/>
              </a:rPr>
              <a:t>élnek </a:t>
            </a:r>
            <a:r>
              <a:rPr lang="en-US" sz="1600" dirty="0">
                <a:latin typeface="Arial" charset="0"/>
                <a:cs typeface="Arial" charset="0"/>
              </a:rPr>
              <a:t>1 </a:t>
            </a:r>
            <a:r>
              <a:rPr lang="hu-HU" sz="1600" dirty="0">
                <a:latin typeface="Arial" charset="0"/>
                <a:cs typeface="Arial" charset="0"/>
              </a:rPr>
              <a:t>és </a:t>
            </a:r>
            <a:r>
              <a:rPr lang="en-US" sz="1600" dirty="0">
                <a:latin typeface="Arial" charset="0"/>
                <a:cs typeface="Arial" charset="0"/>
              </a:rPr>
              <a:t>5 </a:t>
            </a:r>
            <a:r>
              <a:rPr lang="hu-HU" sz="1600" dirty="0">
                <a:latin typeface="Arial" charset="0"/>
                <a:cs typeface="Arial" charset="0"/>
              </a:rPr>
              <a:t>nap közötti időtartamot</a:t>
            </a:r>
            <a:br>
              <a:rPr lang="en-US" sz="1600" dirty="0">
                <a:latin typeface="Arial" charset="0"/>
                <a:cs typeface="Arial" charset="0"/>
              </a:rPr>
            </a:br>
            <a:r>
              <a:rPr lang="en-US" sz="1600" dirty="0">
                <a:latin typeface="Arial" charset="0"/>
                <a:cs typeface="Arial" charset="0"/>
              </a:rPr>
              <a:t>5% </a:t>
            </a:r>
            <a:r>
              <a:rPr lang="hu-HU" sz="1600" dirty="0">
                <a:latin typeface="Arial" charset="0"/>
                <a:cs typeface="Arial" charset="0"/>
              </a:rPr>
              <a:t>él több, mint </a:t>
            </a:r>
            <a:r>
              <a:rPr lang="en-US" sz="1600" dirty="0">
                <a:latin typeface="Arial" charset="0"/>
                <a:cs typeface="Arial" charset="0"/>
              </a:rPr>
              <a:t>6</a:t>
            </a:r>
            <a:r>
              <a:rPr lang="hu-HU" sz="1600" dirty="0">
                <a:latin typeface="Arial" charset="0"/>
                <a:cs typeface="Arial" charset="0"/>
              </a:rPr>
              <a:t> napot</a:t>
            </a:r>
          </a:p>
          <a:p>
            <a:r>
              <a:rPr lang="hu-HU" sz="1600" dirty="0" err="1">
                <a:latin typeface="Arial" charset="0"/>
                <a:cs typeface="Arial" charset="0"/>
              </a:rPr>
              <a:t>Vitoria</a:t>
            </a:r>
            <a:r>
              <a:rPr lang="hu-HU" sz="1600" dirty="0">
                <a:latin typeface="Arial" charset="0"/>
                <a:cs typeface="Arial" charset="0"/>
              </a:rPr>
              <a:t> de </a:t>
            </a:r>
            <a:r>
              <a:rPr lang="hu-HU" sz="1600" dirty="0" err="1">
                <a:latin typeface="Arial" charset="0"/>
                <a:cs typeface="Arial" charset="0"/>
              </a:rPr>
              <a:t>Cristo</a:t>
            </a:r>
            <a:r>
              <a:rPr lang="hu-HU" sz="1600" dirty="0">
                <a:latin typeface="Arial" charset="0"/>
                <a:cs typeface="Arial" charset="0"/>
              </a:rPr>
              <a:t>: 2,5 évet élt, nemrég halt meg</a:t>
            </a:r>
            <a:br>
              <a:rPr lang="en-US" sz="1600" dirty="0">
                <a:latin typeface="Arial" charset="0"/>
                <a:cs typeface="Arial" charset="0"/>
              </a:rPr>
            </a:br>
            <a:endParaRPr lang="de-DE" sz="1600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r>
              <a:rPr lang="hu-HU" sz="4000" b="1" dirty="0"/>
              <a:t>Neurális indukció I.</a:t>
            </a:r>
          </a:p>
        </p:txBody>
      </p:sp>
      <p:sp>
        <p:nvSpPr>
          <p:cNvPr id="2048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24744"/>
            <a:ext cx="8229600" cy="5329237"/>
          </a:xfrm>
        </p:spPr>
        <p:txBody>
          <a:bodyPr/>
          <a:lstStyle/>
          <a:p>
            <a:pPr>
              <a:lnSpc>
                <a:spcPct val="80000"/>
              </a:lnSpc>
            </a:pPr>
            <a:endParaRPr lang="hu-HU" sz="1400" dirty="0"/>
          </a:p>
          <a:p>
            <a:pPr>
              <a:lnSpc>
                <a:spcPct val="80000"/>
              </a:lnSpc>
            </a:pPr>
            <a:r>
              <a:rPr lang="hu-HU" sz="2400" dirty="0"/>
              <a:t>Ez az idegrendszer telepének, a </a:t>
            </a:r>
            <a:r>
              <a:rPr lang="hu-HU" sz="2400" b="1" dirty="0"/>
              <a:t>velőlemeznek</a:t>
            </a:r>
            <a:r>
              <a:rPr lang="hu-HU" sz="2400" dirty="0"/>
              <a:t> az indukálását jelenti. Az indukciós során az ektoderma axiális része olyan jeleket kap, amelyek elindítják az idegszövetté való differenciálódást. </a:t>
            </a:r>
          </a:p>
          <a:p>
            <a:pPr>
              <a:lnSpc>
                <a:spcPct val="80000"/>
              </a:lnSpc>
            </a:pPr>
            <a:r>
              <a:rPr lang="hu-HU" sz="2400" dirty="0"/>
              <a:t>Az idegrendszer az </a:t>
            </a:r>
            <a:r>
              <a:rPr lang="hu-HU" sz="2400" b="1" dirty="0"/>
              <a:t>ektodermából</a:t>
            </a:r>
            <a:r>
              <a:rPr lang="hu-HU" sz="2400" dirty="0"/>
              <a:t> fejlődik.</a:t>
            </a:r>
          </a:p>
          <a:p>
            <a:pPr>
              <a:lnSpc>
                <a:spcPct val="80000"/>
              </a:lnSpc>
            </a:pPr>
            <a:r>
              <a:rPr lang="hu-HU" sz="2400" dirty="0"/>
              <a:t>Az idegrendszer kialakulását indukáló jelek (parakrin faktorok) gátolják az ektoderma továbbdifferenciálódását epidermisz irányba, és beindítják az idegszöveti differenciálódási irányt.</a:t>
            </a:r>
          </a:p>
          <a:p>
            <a:pPr>
              <a:lnSpc>
                <a:spcPct val="80000"/>
              </a:lnSpc>
            </a:pPr>
            <a:r>
              <a:rPr lang="hu-HU" sz="2400" dirty="0"/>
              <a:t>A jelek egyrészt az </a:t>
            </a:r>
            <a:r>
              <a:rPr lang="hu-HU" sz="2400" b="1" dirty="0"/>
              <a:t>őscsomó</a:t>
            </a:r>
            <a:r>
              <a:rPr lang="hu-HU" sz="2400" dirty="0"/>
              <a:t> területéről (az ektoderma „mögül”). </a:t>
            </a:r>
          </a:p>
          <a:p>
            <a:pPr>
              <a:lnSpc>
                <a:spcPct val="80000"/>
              </a:lnSpc>
            </a:pPr>
            <a:r>
              <a:rPr lang="hu-HU" sz="2400" dirty="0"/>
              <a:t>másrészt az ektoderma </a:t>
            </a:r>
            <a:r>
              <a:rPr lang="hu-HU" sz="2400" b="1" dirty="0"/>
              <a:t>alól</a:t>
            </a:r>
            <a:r>
              <a:rPr lang="hu-HU" sz="2400" dirty="0"/>
              <a:t> származnak: egyrészt a hipoblasztból (egérben ezt elülső, </a:t>
            </a:r>
            <a:r>
              <a:rPr lang="hu-HU" sz="2400" dirty="0" err="1"/>
              <a:t>anterior</a:t>
            </a:r>
            <a:r>
              <a:rPr lang="hu-HU" sz="2400" dirty="0"/>
              <a:t> </a:t>
            </a:r>
            <a:r>
              <a:rPr lang="hu-HU" sz="2400" dirty="0" err="1"/>
              <a:t>viscerális</a:t>
            </a:r>
            <a:r>
              <a:rPr lang="hu-HU" sz="2400" dirty="0"/>
              <a:t> </a:t>
            </a:r>
            <a:r>
              <a:rPr lang="hu-HU" sz="2400" dirty="0" err="1"/>
              <a:t>endodermának</a:t>
            </a:r>
            <a:r>
              <a:rPr lang="hu-HU" sz="2400" dirty="0"/>
              <a:t> </a:t>
            </a:r>
            <a:r>
              <a:rPr lang="hu-HU" sz="2400" dirty="0" err="1"/>
              <a:t>neveziok</a:t>
            </a:r>
            <a:r>
              <a:rPr lang="hu-HU" sz="2400" dirty="0"/>
              <a:t>, AVE), illetve az őscsomóból </a:t>
            </a:r>
            <a:r>
              <a:rPr lang="hu-HU" sz="2400" dirty="0" err="1"/>
              <a:t>kinövő</a:t>
            </a:r>
            <a:r>
              <a:rPr lang="hu-HU" sz="2400" dirty="0"/>
              <a:t> </a:t>
            </a:r>
            <a:r>
              <a:rPr lang="hu-HU" sz="2400" dirty="0" err="1"/>
              <a:t>chrodából</a:t>
            </a:r>
            <a:r>
              <a:rPr lang="hu-HU" sz="2400" dirty="0"/>
              <a:t> és </a:t>
            </a:r>
            <a:r>
              <a:rPr lang="hu-HU" sz="2400" dirty="0" err="1"/>
              <a:t>prechordális</a:t>
            </a:r>
            <a:r>
              <a:rPr lang="hu-HU" sz="2400" dirty="0"/>
              <a:t> lemezből.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600" y="215900"/>
            <a:ext cx="8950325" cy="640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9EDDCA3A-254D-4EA5-9E65-35B2A0DE6CE9}"/>
              </a:ext>
            </a:extLst>
          </p:cNvPr>
          <p:cNvSpPr txBox="1"/>
          <p:nvPr/>
        </p:nvSpPr>
        <p:spPr>
          <a:xfrm>
            <a:off x="5364088" y="2852936"/>
            <a:ext cx="309634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Nyitott fejtető (sebészileg ellátható)</a:t>
            </a:r>
          </a:p>
          <a:p>
            <a:endParaRPr lang="hu-HU" dirty="0"/>
          </a:p>
          <a:p>
            <a:r>
              <a:rPr lang="hu-HU" dirty="0"/>
              <a:t>agytörzs, kisagy, középagy és köztiagy: többé-kevésbé rendben (pl., van működő hipofízisük), de a nagyagy helyett szervezetlen idegszövet, ami a bőrhámba megy át.</a:t>
            </a:r>
            <a:endParaRPr lang="de-DE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Cím 1"/>
          <p:cNvSpPr>
            <a:spLocks noGrp="1"/>
          </p:cNvSpPr>
          <p:nvPr>
            <p:ph type="ctrTitle" idx="4294967295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>
                <a:cs typeface="Arial" charset="0"/>
              </a:rPr>
              <a:t>Spina bifida</a:t>
            </a:r>
            <a:endParaRPr lang="de-DE">
              <a:cs typeface="Arial" charset="0"/>
            </a:endParaRPr>
          </a:p>
        </p:txBody>
      </p:sp>
      <p:sp>
        <p:nvSpPr>
          <p:cNvPr id="165891" name="Alcím 2"/>
          <p:cNvSpPr>
            <a:spLocks noGrp="1"/>
          </p:cNvSpPr>
          <p:nvPr>
            <p:ph type="subTitle" idx="4294967295"/>
          </p:nvPr>
        </p:nvSpPr>
        <p:spPr>
          <a:xfrm>
            <a:off x="1182688" y="3695700"/>
            <a:ext cx="6778625" cy="1927225"/>
          </a:xfrm>
        </p:spPr>
        <p:txBody>
          <a:bodyPr/>
          <a:lstStyle/>
          <a:p>
            <a:pPr marL="0" indent="0" algn="ctr">
              <a:buFontTx/>
              <a:buNone/>
            </a:pPr>
            <a:endParaRPr lang="de-DE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781800" cy="646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1011" name="Szövegdoboz 2"/>
          <p:cNvSpPr txBox="1">
            <a:spLocks noChangeArrowheads="1"/>
          </p:cNvSpPr>
          <p:nvPr/>
        </p:nvSpPr>
        <p:spPr bwMode="auto">
          <a:xfrm>
            <a:off x="7308850" y="6488113"/>
            <a:ext cx="1835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>
                <a:latin typeface="Arial" charset="0"/>
                <a:cs typeface="Arial" charset="0"/>
              </a:rPr>
              <a:t>13 éves lány</a:t>
            </a:r>
            <a:endParaRPr lang="de-DE">
              <a:latin typeface="Arial" charset="0"/>
              <a:cs typeface="Arial" charset="0"/>
            </a:endParaRPr>
          </a:p>
        </p:txBody>
      </p:sp>
      <p:sp>
        <p:nvSpPr>
          <p:cNvPr id="171012" name="Szövegdoboz 3"/>
          <p:cNvSpPr txBox="1">
            <a:spLocks noChangeArrowheads="1"/>
          </p:cNvSpPr>
          <p:nvPr/>
        </p:nvSpPr>
        <p:spPr bwMode="auto">
          <a:xfrm>
            <a:off x="7019925" y="981075"/>
            <a:ext cx="158432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2400">
                <a:latin typeface="Arial" charset="0"/>
                <a:cs typeface="Arial" charset="0"/>
              </a:rPr>
              <a:t>Faun farok</a:t>
            </a:r>
            <a:endParaRPr lang="de-DE" sz="2400"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154" name="Picture 2" descr="http://bestpractice.bmj.com/best-practice/images/bp/en-gb/709-32_defaul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618163" cy="32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715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06688" y="3500438"/>
            <a:ext cx="6437312" cy="33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7156" name="Szövegdoboz 3"/>
          <p:cNvSpPr txBox="1">
            <a:spLocks noChangeArrowheads="1"/>
          </p:cNvSpPr>
          <p:nvPr/>
        </p:nvSpPr>
        <p:spPr bwMode="auto">
          <a:xfrm>
            <a:off x="5867400" y="333375"/>
            <a:ext cx="2881064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hu-HU" sz="2800" dirty="0">
                <a:latin typeface="+mn-lt"/>
              </a:rPr>
              <a:t>szakrális (felül) és </a:t>
            </a:r>
            <a:r>
              <a:rPr lang="hu-HU" sz="2800" dirty="0" err="1">
                <a:latin typeface="+mn-lt"/>
              </a:rPr>
              <a:t>cervikális</a:t>
            </a:r>
            <a:r>
              <a:rPr lang="hu-HU" sz="2800" dirty="0">
                <a:latin typeface="+mn-lt"/>
              </a:rPr>
              <a:t>(alul)  </a:t>
            </a:r>
            <a:r>
              <a:rPr lang="hu-HU" sz="2800" dirty="0" err="1">
                <a:latin typeface="+mn-lt"/>
              </a:rPr>
              <a:t>meningocele</a:t>
            </a:r>
            <a:endParaRPr lang="de-DE" sz="2800" dirty="0">
              <a:latin typeface="+mn-lt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106" name="Picture 2" descr="C:\Documents and Settings\Dr. Magyar Atilla\Dokumentumok\Képek\PEDIA01-01-007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64935" y="273050"/>
            <a:ext cx="6986587" cy="435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5107" name="Text Box 5"/>
          <p:cNvSpPr txBox="1">
            <a:spLocks noChangeArrowheads="1"/>
          </p:cNvSpPr>
          <p:nvPr/>
        </p:nvSpPr>
        <p:spPr bwMode="auto">
          <a:xfrm>
            <a:off x="1021737" y="5229200"/>
            <a:ext cx="727298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0" hangingPunct="0">
              <a:spcBef>
                <a:spcPct val="50000"/>
              </a:spcBef>
            </a:pPr>
            <a:r>
              <a:rPr lang="hu-HU" sz="2400" b="1" dirty="0" err="1">
                <a:latin typeface="+mn-lt"/>
              </a:rPr>
              <a:t>Spina</a:t>
            </a:r>
            <a:r>
              <a:rPr lang="hu-HU" sz="2400" b="1" dirty="0">
                <a:latin typeface="+mn-lt"/>
              </a:rPr>
              <a:t> </a:t>
            </a:r>
            <a:r>
              <a:rPr lang="hu-HU" sz="2400" b="1" dirty="0" err="1">
                <a:latin typeface="+mn-lt"/>
              </a:rPr>
              <a:t>bifida</a:t>
            </a:r>
            <a:r>
              <a:rPr lang="hu-HU" sz="2400" b="1" dirty="0">
                <a:latin typeface="+mn-lt"/>
              </a:rPr>
              <a:t> </a:t>
            </a:r>
            <a:r>
              <a:rPr lang="hu-HU" sz="2400" b="1" dirty="0" err="1">
                <a:latin typeface="+mn-lt"/>
              </a:rPr>
              <a:t>aperta</a:t>
            </a:r>
            <a:r>
              <a:rPr lang="hu-HU" sz="2400" dirty="0">
                <a:latin typeface="+mn-lt"/>
              </a:rPr>
              <a:t>: </a:t>
            </a:r>
            <a:r>
              <a:rPr lang="hu-HU" sz="2400" dirty="0" err="1">
                <a:latin typeface="+mn-lt"/>
              </a:rPr>
              <a:t>myelomeningocele</a:t>
            </a:r>
            <a:r>
              <a:rPr lang="hu-HU" sz="2400" dirty="0">
                <a:latin typeface="+mn-lt"/>
              </a:rPr>
              <a:t> a </a:t>
            </a:r>
            <a:r>
              <a:rPr lang="hu-HU" sz="2400" dirty="0" err="1">
                <a:latin typeface="+mn-lt"/>
              </a:rPr>
              <a:t>thorakolumbális</a:t>
            </a:r>
            <a:r>
              <a:rPr lang="hu-HU" sz="2400" dirty="0">
                <a:latin typeface="+mn-lt"/>
              </a:rPr>
              <a:t> régióban</a:t>
            </a:r>
          </a:p>
        </p:txBody>
      </p:sp>
      <p:sp>
        <p:nvSpPr>
          <p:cNvPr id="4" name="Szövegdoboz 3">
            <a:extLst/>
          </p:cNvPr>
          <p:cNvSpPr txBox="1"/>
          <p:nvPr/>
        </p:nvSpPr>
        <p:spPr>
          <a:xfrm>
            <a:off x="6732240" y="5930645"/>
            <a:ext cx="22322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/>
              <a:t>kerekesszék, inkontinencia</a:t>
            </a:r>
            <a:endParaRPr lang="de-DE" sz="2400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20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53975"/>
            <a:ext cx="5400675" cy="677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A38518B2-11E7-4D4D-B57C-5849213FA106}"/>
              </a:ext>
            </a:extLst>
          </p:cNvPr>
          <p:cNvSpPr txBox="1"/>
          <p:nvPr/>
        </p:nvSpPr>
        <p:spPr>
          <a:xfrm>
            <a:off x="5795963" y="332656"/>
            <a:ext cx="309651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/>
              <a:t>A </a:t>
            </a:r>
            <a:r>
              <a:rPr lang="hu-HU" sz="2400" dirty="0" err="1"/>
              <a:t>myelomeningocele</a:t>
            </a:r>
            <a:r>
              <a:rPr lang="hu-HU" sz="2400" dirty="0"/>
              <a:t> és a </a:t>
            </a:r>
            <a:r>
              <a:rPr lang="hu-HU" sz="2400" dirty="0" err="1"/>
              <a:t>meningocele</a:t>
            </a:r>
            <a:r>
              <a:rPr lang="hu-HU" sz="2400" dirty="0"/>
              <a:t> </a:t>
            </a:r>
            <a:r>
              <a:rPr lang="hu-HU" sz="2400" b="1" dirty="0"/>
              <a:t>gyakorisága</a:t>
            </a:r>
            <a:r>
              <a:rPr lang="hu-HU" sz="2400" dirty="0"/>
              <a:t> (</a:t>
            </a:r>
            <a:r>
              <a:rPr lang="hu-HU" sz="2400" dirty="0" err="1"/>
              <a:t>relative</a:t>
            </a:r>
            <a:r>
              <a:rPr lang="hu-HU" sz="2400" dirty="0"/>
              <a:t> </a:t>
            </a:r>
            <a:r>
              <a:rPr lang="hu-HU" sz="2400" dirty="0" err="1"/>
              <a:t>Häufigkeit</a:t>
            </a:r>
            <a:r>
              <a:rPr lang="hu-HU" sz="2400" dirty="0"/>
              <a:t>) a gerincoszlop mentén (C: </a:t>
            </a:r>
            <a:r>
              <a:rPr lang="hu-HU" sz="2400" dirty="0" err="1"/>
              <a:t>cervikális</a:t>
            </a:r>
            <a:r>
              <a:rPr lang="hu-HU" sz="2400" dirty="0"/>
              <a:t> gerinc, T: </a:t>
            </a:r>
            <a:r>
              <a:rPr lang="hu-HU" sz="2400" dirty="0" err="1"/>
              <a:t>thoirakális</a:t>
            </a:r>
            <a:r>
              <a:rPr lang="hu-HU" sz="2400" dirty="0"/>
              <a:t> gerinc, stb.)</a:t>
            </a:r>
            <a:endParaRPr lang="de-DE" sz="2400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>
                <a:latin typeface="+mn-lt"/>
              </a:rPr>
              <a:t>6. A velőcső </a:t>
            </a:r>
            <a:r>
              <a:rPr lang="hu-HU" dirty="0" err="1">
                <a:latin typeface="+mn-lt"/>
              </a:rPr>
              <a:t>regionalizációja</a:t>
            </a:r>
            <a:endParaRPr lang="hu-HU" dirty="0">
              <a:latin typeface="+mn-lt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9ED116F-9345-40C7-AD0D-D3D3A74E7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Dorzoventrális</a:t>
            </a:r>
            <a:r>
              <a:rPr lang="hu-HU" dirty="0"/>
              <a:t> </a:t>
            </a:r>
            <a:r>
              <a:rPr lang="hu-HU" dirty="0" err="1"/>
              <a:t>regionalizáció</a:t>
            </a:r>
            <a:endParaRPr lang="de-DE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315ED972-56B2-46A8-AE15-941F6691EB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sz="2400" dirty="0"/>
              <a:t>A </a:t>
            </a:r>
            <a:r>
              <a:rPr lang="hu-HU" sz="2400" dirty="0" err="1"/>
              <a:t>velőcsőn</a:t>
            </a:r>
            <a:r>
              <a:rPr lang="hu-HU" sz="2400" dirty="0"/>
              <a:t> kívül elhelyezkedő organizátorok befolyásolják a </a:t>
            </a:r>
            <a:r>
              <a:rPr lang="hu-HU" sz="2400" dirty="0" err="1"/>
              <a:t>neuronális</a:t>
            </a:r>
            <a:r>
              <a:rPr lang="hu-HU" sz="2400" dirty="0"/>
              <a:t> fejlődést</a:t>
            </a:r>
          </a:p>
          <a:p>
            <a:r>
              <a:rPr lang="hu-HU" sz="2400" b="1" dirty="0"/>
              <a:t>chorda</a:t>
            </a:r>
            <a:r>
              <a:rPr lang="hu-HU" sz="2400" dirty="0"/>
              <a:t>: </a:t>
            </a:r>
            <a:r>
              <a:rPr lang="hu-HU" sz="2400" b="1" dirty="0" err="1">
                <a:solidFill>
                  <a:srgbClr val="C00000"/>
                </a:solidFill>
              </a:rPr>
              <a:t>Shh</a:t>
            </a:r>
            <a:r>
              <a:rPr lang="hu-HU" sz="2400" dirty="0"/>
              <a:t> szekréció (</a:t>
            </a:r>
            <a:r>
              <a:rPr lang="hu-HU" sz="2400" b="1" dirty="0"/>
              <a:t>később a fenéklemez </a:t>
            </a:r>
            <a:r>
              <a:rPr lang="hu-HU" sz="2400" dirty="0"/>
              <a:t>területén is): </a:t>
            </a:r>
            <a:r>
              <a:rPr lang="hu-HU" sz="2400" dirty="0" err="1"/>
              <a:t>motoneuron</a:t>
            </a:r>
            <a:r>
              <a:rPr lang="hu-HU" sz="2400" dirty="0"/>
              <a:t> </a:t>
            </a:r>
            <a:r>
              <a:rPr lang="hu-HU" sz="2400" dirty="0" err="1"/>
              <a:t>differencilódás</a:t>
            </a:r>
            <a:endParaRPr lang="hu-HU" sz="2400" dirty="0"/>
          </a:p>
          <a:p>
            <a:r>
              <a:rPr lang="hu-HU" sz="2400" b="1" dirty="0"/>
              <a:t>epidermisz</a:t>
            </a:r>
            <a:r>
              <a:rPr lang="hu-HU" sz="2400" dirty="0"/>
              <a:t> (</a:t>
            </a:r>
            <a:r>
              <a:rPr lang="hu-HU" sz="2400" b="1" dirty="0"/>
              <a:t>később a tetőlemez </a:t>
            </a:r>
            <a:r>
              <a:rPr lang="hu-HU" sz="2400" dirty="0"/>
              <a:t>területén is): </a:t>
            </a:r>
            <a:r>
              <a:rPr lang="hu-HU" sz="2400" b="1" dirty="0">
                <a:solidFill>
                  <a:srgbClr val="C00000"/>
                </a:solidFill>
              </a:rPr>
              <a:t>BMP</a:t>
            </a:r>
            <a:r>
              <a:rPr lang="hu-HU" sz="2400" dirty="0"/>
              <a:t> szekréció: érzőidegsejt </a:t>
            </a:r>
            <a:r>
              <a:rPr lang="hu-HU" sz="2400" dirty="0" err="1"/>
              <a:t>differencilódás</a:t>
            </a:r>
            <a:endParaRPr lang="hu-HU" sz="2400" dirty="0"/>
          </a:p>
          <a:p>
            <a:r>
              <a:rPr lang="hu-HU" sz="2400" dirty="0" err="1"/>
              <a:t>grádiensek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77986687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60648"/>
            <a:ext cx="8280584" cy="6301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88881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Text Box 4"/>
          <p:cNvSpPr txBox="1">
            <a:spLocks noChangeArrowheads="1"/>
          </p:cNvSpPr>
          <p:nvPr/>
        </p:nvSpPr>
        <p:spPr bwMode="auto">
          <a:xfrm>
            <a:off x="6468989" y="4653136"/>
            <a:ext cx="2644849" cy="2169825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hu-HU" b="1" dirty="0"/>
              <a:t>G. ISH: </a:t>
            </a:r>
            <a:br>
              <a:rPr lang="hu-HU" b="1" dirty="0"/>
            </a:br>
            <a:r>
              <a:rPr lang="hu-HU" b="1" dirty="0">
                <a:solidFill>
                  <a:srgbClr val="1A1F60"/>
                </a:solidFill>
              </a:rPr>
              <a:t>Pax7 (kék)</a:t>
            </a:r>
          </a:p>
          <a:p>
            <a:pPr>
              <a:spcBef>
                <a:spcPct val="50000"/>
              </a:spcBef>
            </a:pPr>
            <a:r>
              <a:rPr lang="hu-HU" b="1" dirty="0">
                <a:solidFill>
                  <a:srgbClr val="3E7303"/>
                </a:solidFill>
              </a:rPr>
              <a:t>Pax6 (zöld)</a:t>
            </a:r>
          </a:p>
          <a:p>
            <a:pPr>
              <a:spcBef>
                <a:spcPct val="50000"/>
              </a:spcBef>
            </a:pPr>
            <a:r>
              <a:rPr lang="hu-HU" b="1" dirty="0">
                <a:solidFill>
                  <a:srgbClr val="A10404"/>
                </a:solidFill>
              </a:rPr>
              <a:t>Nkx6.1 (vörös)</a:t>
            </a:r>
          </a:p>
          <a:p>
            <a:pPr>
              <a:spcBef>
                <a:spcPct val="50000"/>
              </a:spcBef>
            </a:pPr>
            <a:r>
              <a:rPr lang="hu-HU" b="1" dirty="0">
                <a:solidFill>
                  <a:srgbClr val="FFC216"/>
                </a:solidFill>
              </a:rPr>
              <a:t>sárga Pax6 és Nkx6.1 átfedés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6006133C-E1CB-49B9-B93C-2B9EEEE1E7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024"/>
            <a:ext cx="6499151" cy="6858000"/>
          </a:xfrm>
          <a:prstGeom prst="rect">
            <a:avLst/>
          </a:prstGeom>
        </p:spPr>
      </p:pic>
      <p:sp>
        <p:nvSpPr>
          <p:cNvPr id="7" name="Text Box 4">
            <a:extLst>
              <a:ext uri="{FF2B5EF4-FFF2-40B4-BE49-F238E27FC236}">
                <a16:creationId xmlns:a16="http://schemas.microsoft.com/office/drawing/2014/main" id="{6CA7D49D-F784-48B5-B296-E40185B2A4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6046" y="2470563"/>
            <a:ext cx="2644849" cy="1892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hu-HU" b="1" dirty="0"/>
              <a:t>F. Immunfluoreszcens festés: </a:t>
            </a:r>
          </a:p>
          <a:p>
            <a:pPr>
              <a:spcBef>
                <a:spcPct val="50000"/>
              </a:spcBef>
            </a:pPr>
            <a:r>
              <a:rPr lang="hu-HU" b="1" dirty="0" err="1">
                <a:solidFill>
                  <a:srgbClr val="5155AF"/>
                </a:solidFill>
              </a:rPr>
              <a:t>dorsalin</a:t>
            </a:r>
            <a:r>
              <a:rPr lang="hu-HU" b="1" dirty="0">
                <a:solidFill>
                  <a:srgbClr val="5155AF"/>
                </a:solidFill>
              </a:rPr>
              <a:t> TGF-</a:t>
            </a:r>
            <a:r>
              <a:rPr lang="hu-HU" b="1" dirty="0">
                <a:solidFill>
                  <a:srgbClr val="5155AF"/>
                </a:solidFill>
                <a:latin typeface="Symbol" pitchFamily="18" charset="2"/>
              </a:rPr>
              <a:t>b</a:t>
            </a:r>
            <a:endParaRPr lang="hu-HU" b="1" dirty="0">
              <a:solidFill>
                <a:srgbClr val="5155AF"/>
              </a:solidFill>
            </a:endParaRPr>
          </a:p>
          <a:p>
            <a:pPr>
              <a:spcBef>
                <a:spcPct val="50000"/>
              </a:spcBef>
            </a:pPr>
            <a:r>
              <a:rPr lang="hu-HU" b="1" dirty="0" err="1">
                <a:solidFill>
                  <a:srgbClr val="FF0000"/>
                </a:solidFill>
              </a:rPr>
              <a:t>Motoneuron</a:t>
            </a:r>
            <a:endParaRPr lang="hu-HU" b="1" dirty="0">
              <a:solidFill>
                <a:srgbClr val="0070C0"/>
              </a:solidFill>
              <a:latin typeface="Symbol" pitchFamily="18" charset="2"/>
            </a:endParaRPr>
          </a:p>
          <a:p>
            <a:pPr>
              <a:spcBef>
                <a:spcPct val="50000"/>
              </a:spcBef>
            </a:pPr>
            <a:r>
              <a:rPr lang="hu-HU" b="1" dirty="0" err="1">
                <a:solidFill>
                  <a:srgbClr val="006600"/>
                </a:solidFill>
              </a:rPr>
              <a:t>Shh</a:t>
            </a:r>
            <a:endParaRPr lang="hu-HU" b="1" dirty="0"/>
          </a:p>
        </p:txBody>
      </p:sp>
    </p:spTree>
    <p:extLst>
      <p:ext uri="{BB962C8B-B14F-4D97-AF65-F5344CB8AC3E}">
        <p14:creationId xmlns:p14="http://schemas.microsoft.com/office/powerpoint/2010/main" val="25143241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Neurális indukció II.</a:t>
            </a:r>
          </a:p>
        </p:txBody>
      </p:sp>
      <p:sp>
        <p:nvSpPr>
          <p:cNvPr id="2048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68413"/>
            <a:ext cx="8229600" cy="5329237"/>
          </a:xfrm>
        </p:spPr>
        <p:txBody>
          <a:bodyPr/>
          <a:lstStyle/>
          <a:p>
            <a:pPr>
              <a:lnSpc>
                <a:spcPct val="80000"/>
              </a:lnSpc>
            </a:pPr>
            <a:endParaRPr lang="hu-HU" sz="1400" dirty="0"/>
          </a:p>
          <a:p>
            <a:pPr>
              <a:lnSpc>
                <a:spcPct val="80000"/>
              </a:lnSpc>
            </a:pPr>
            <a:r>
              <a:rPr lang="hu-HU" sz="2800" dirty="0"/>
              <a:t>A különböző területekről származó jelek egy </a:t>
            </a:r>
            <a:r>
              <a:rPr lang="hu-HU" sz="2800" b="1" dirty="0"/>
              <a:t>autokrin</a:t>
            </a:r>
            <a:r>
              <a:rPr lang="hu-HU" sz="2800" dirty="0"/>
              <a:t> jelátviteli folyamatot </a:t>
            </a:r>
            <a:r>
              <a:rPr lang="hu-HU" sz="2800" b="1" dirty="0"/>
              <a:t>gátolnak</a:t>
            </a:r>
            <a:r>
              <a:rPr lang="hu-HU" sz="2800" dirty="0"/>
              <a:t>: az ektoderma </a:t>
            </a:r>
            <a:r>
              <a:rPr lang="hu-HU" sz="2800" b="1" dirty="0"/>
              <a:t>BMP</a:t>
            </a:r>
            <a:r>
              <a:rPr lang="hu-HU" sz="2800" dirty="0"/>
              <a:t> „</a:t>
            </a:r>
            <a:r>
              <a:rPr lang="hu-HU" sz="2800" dirty="0" err="1"/>
              <a:t>önszignalizációját</a:t>
            </a:r>
            <a:r>
              <a:rPr lang="hu-HU" sz="2800" dirty="0"/>
              <a:t>”.</a:t>
            </a:r>
          </a:p>
          <a:p>
            <a:pPr>
              <a:lnSpc>
                <a:spcPct val="80000"/>
              </a:lnSpc>
            </a:pPr>
            <a:r>
              <a:rPr lang="hu-HU" sz="2800" dirty="0"/>
              <a:t>Másrészt az FGF is szükséges a neurális indukcióhoz.</a:t>
            </a:r>
          </a:p>
          <a:p>
            <a:pPr>
              <a:lnSpc>
                <a:spcPct val="80000"/>
              </a:lnSpc>
            </a:pPr>
            <a:endParaRPr lang="hu-HU" sz="2400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E086566-9FBF-4739-839F-1D8DD6933E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Kraniokaudális</a:t>
            </a:r>
            <a:r>
              <a:rPr lang="hu-HU" dirty="0"/>
              <a:t> </a:t>
            </a:r>
            <a:r>
              <a:rPr lang="hu-HU" dirty="0" err="1"/>
              <a:t>regionalizáció</a:t>
            </a:r>
            <a:endParaRPr lang="de-DE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3D6D30F4-3843-489E-B261-D55ACB63AB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elülső és hátulsó velőlemez: eltérő indukció</a:t>
            </a:r>
          </a:p>
          <a:p>
            <a:r>
              <a:rPr lang="hu-HU" dirty="0"/>
              <a:t>elülső velőlemez Otx2 </a:t>
            </a:r>
            <a:r>
              <a:rPr lang="hu-HU" dirty="0" err="1"/>
              <a:t>expresszió</a:t>
            </a:r>
            <a:r>
              <a:rPr lang="hu-HU" dirty="0"/>
              <a:t>: agyhólyagok (középagyig)</a:t>
            </a:r>
          </a:p>
          <a:p>
            <a:r>
              <a:rPr lang="hu-HU" dirty="0"/>
              <a:t>hátulsó velőlemez: Gbx2 </a:t>
            </a:r>
            <a:r>
              <a:rPr lang="hu-HU" dirty="0" err="1"/>
              <a:t>expresszió</a:t>
            </a:r>
            <a:r>
              <a:rPr lang="hu-HU" dirty="0"/>
              <a:t> (utóagytól gerincvelő végéig)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8000604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C5D51E69-CB98-4FAC-B536-08B1AF0AFD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06" y="-4576"/>
            <a:ext cx="88471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13278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991B01A-6DDD-420D-B76D-388D4487D3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Velőcső szegmentáltsága</a:t>
            </a:r>
            <a:endParaRPr lang="de-DE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CA39B070-1407-4CCA-85DE-352CD594EA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sz="2800" dirty="0"/>
              <a:t>nem túl feltűnő</a:t>
            </a:r>
          </a:p>
          <a:p>
            <a:r>
              <a:rPr lang="hu-HU" sz="2800" dirty="0"/>
              <a:t>bizonyos szakaszokon </a:t>
            </a:r>
            <a:r>
              <a:rPr lang="hu-HU" sz="2800" b="1" dirty="0" err="1"/>
              <a:t>morfológiailag</a:t>
            </a:r>
            <a:r>
              <a:rPr lang="hu-HU" sz="2800" dirty="0"/>
              <a:t> is jól látszik: </a:t>
            </a:r>
            <a:r>
              <a:rPr lang="hu-HU" sz="2800" b="1" dirty="0"/>
              <a:t>utóagy – </a:t>
            </a:r>
            <a:r>
              <a:rPr lang="hu-HU" sz="2800" b="1" dirty="0" err="1"/>
              <a:t>rhombomérák</a:t>
            </a:r>
            <a:endParaRPr lang="hu-HU" sz="2800" b="1" dirty="0"/>
          </a:p>
          <a:p>
            <a:r>
              <a:rPr lang="hu-HU" sz="2800" dirty="0"/>
              <a:t>más szakaszokon gyakorlatilag csak </a:t>
            </a:r>
            <a:r>
              <a:rPr lang="hu-HU" sz="2800" b="1" dirty="0" err="1"/>
              <a:t>fehérjeexpressziós</a:t>
            </a:r>
            <a:r>
              <a:rPr lang="hu-HU" sz="2800" dirty="0"/>
              <a:t> szinten lehet meghatározni: </a:t>
            </a:r>
            <a:r>
              <a:rPr lang="hu-HU" sz="2800" b="1" dirty="0"/>
              <a:t>középagy, köztiagy, végagy</a:t>
            </a:r>
          </a:p>
          <a:p>
            <a:r>
              <a:rPr lang="hu-HU" sz="2800" dirty="0"/>
              <a:t>és a </a:t>
            </a:r>
            <a:r>
              <a:rPr lang="hu-HU" sz="2800" b="1" dirty="0" err="1"/>
              <a:t>gericvelő</a:t>
            </a:r>
            <a:r>
              <a:rPr lang="hu-HU" sz="2800" dirty="0"/>
              <a:t> mentén </a:t>
            </a:r>
            <a:r>
              <a:rPr lang="hu-HU" sz="2800" dirty="0" err="1"/>
              <a:t>gyakolatilag</a:t>
            </a:r>
            <a:r>
              <a:rPr lang="hu-HU" sz="2800" dirty="0"/>
              <a:t> </a:t>
            </a:r>
            <a:r>
              <a:rPr lang="hu-HU" sz="2800" b="1" dirty="0"/>
              <a:t>nem ismert </a:t>
            </a:r>
            <a:endParaRPr lang="de-DE" sz="2800" b="1" dirty="0"/>
          </a:p>
        </p:txBody>
      </p:sp>
    </p:spTree>
    <p:extLst>
      <p:ext uri="{BB962C8B-B14F-4D97-AF65-F5344CB8AC3E}">
        <p14:creationId xmlns:p14="http://schemas.microsoft.com/office/powerpoint/2010/main" val="416738566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E086566-9FBF-4739-839F-1D8DD6933E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Kraniokaudális</a:t>
            </a:r>
            <a:r>
              <a:rPr lang="hu-HU" dirty="0"/>
              <a:t> </a:t>
            </a:r>
            <a:r>
              <a:rPr lang="hu-HU" dirty="0" err="1"/>
              <a:t>regionalizáció</a:t>
            </a:r>
            <a:endParaRPr lang="de-DE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3D6D30F4-3843-489E-B261-D55ACB63AB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sz="2800" dirty="0"/>
              <a:t>ahogy a csigolyák esetében létezik a </a:t>
            </a:r>
            <a:r>
              <a:rPr lang="hu-HU" sz="2800" dirty="0" err="1"/>
              <a:t>Hox</a:t>
            </a:r>
            <a:r>
              <a:rPr lang="hu-HU" sz="2800" dirty="0"/>
              <a:t> kód, amely megszabja, melyik </a:t>
            </a:r>
            <a:r>
              <a:rPr lang="hu-HU" sz="2800" dirty="0" err="1"/>
              <a:t>szomitából</a:t>
            </a:r>
            <a:r>
              <a:rPr lang="hu-HU" sz="2800" dirty="0"/>
              <a:t> milyen csigolya legyen, úgy van egy </a:t>
            </a:r>
            <a:r>
              <a:rPr lang="hu-HU" sz="2800" dirty="0" err="1"/>
              <a:t>Hox</a:t>
            </a:r>
            <a:r>
              <a:rPr lang="hu-HU" sz="2800" dirty="0"/>
              <a:t> kód a velőcsőre is.</a:t>
            </a:r>
          </a:p>
          <a:p>
            <a:r>
              <a:rPr lang="hu-HU" sz="2800" dirty="0" err="1"/>
              <a:t>Hox</a:t>
            </a:r>
            <a:r>
              <a:rPr lang="hu-HU" sz="2800" dirty="0"/>
              <a:t> gén </a:t>
            </a:r>
            <a:r>
              <a:rPr lang="hu-HU" sz="2800" dirty="0" err="1"/>
              <a:t>expresszió</a:t>
            </a:r>
            <a:r>
              <a:rPr lang="hu-HU" sz="2800" dirty="0"/>
              <a:t>: csak az utóagy </a:t>
            </a:r>
            <a:r>
              <a:rPr lang="hu-HU" sz="2800" dirty="0" err="1"/>
              <a:t>teületén</a:t>
            </a:r>
            <a:r>
              <a:rPr lang="hu-HU" sz="2800" dirty="0"/>
              <a:t> kezdődik (közép- és előagy, valamint az első </a:t>
            </a:r>
            <a:r>
              <a:rPr lang="hu-HU" sz="2800" dirty="0" err="1"/>
              <a:t>rhomboméra</a:t>
            </a:r>
            <a:r>
              <a:rPr lang="hu-HU" sz="2800" dirty="0"/>
              <a:t>: nincs!)</a:t>
            </a:r>
          </a:p>
          <a:p>
            <a:r>
              <a:rPr lang="hu-HU" sz="2800" dirty="0"/>
              <a:t>az utóagyi </a:t>
            </a:r>
            <a:r>
              <a:rPr lang="hu-HU" sz="2800" dirty="0" err="1"/>
              <a:t>rhombomérákra</a:t>
            </a:r>
            <a:r>
              <a:rPr lang="hu-HU" sz="2800" dirty="0"/>
              <a:t> szintén egy </a:t>
            </a:r>
            <a:r>
              <a:rPr lang="hu-HU" sz="2800" dirty="0" err="1"/>
              <a:t>Hox</a:t>
            </a:r>
            <a:r>
              <a:rPr lang="hu-HU" sz="2800" dirty="0"/>
              <a:t> kód jellemző (lásd agyhólyagok fejlődése)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5052906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C1845B58-F2C7-4B13-B6A9-7075E497FA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292" y="0"/>
            <a:ext cx="836341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6786FC0-9ED7-420F-A839-0B56A1070B6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/>
              <a:t>7. A velőcső szöveti fejlődése</a:t>
            </a:r>
            <a:endParaRPr lang="de-DE" dirty="0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C415A8A6-CAEB-4E50-9D07-6F334409CDB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5878596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646" y="-1"/>
            <a:ext cx="9111354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090FDB56-60C5-4578-A78D-B3969956AB6E}"/>
              </a:ext>
            </a:extLst>
          </p:cNvPr>
          <p:cNvSpPr txBox="1"/>
          <p:nvPr/>
        </p:nvSpPr>
        <p:spPr>
          <a:xfrm>
            <a:off x="251520" y="260648"/>
            <a:ext cx="17281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050" dirty="0"/>
              <a:t>1: a velőcső ürege (</a:t>
            </a:r>
            <a:r>
              <a:rPr lang="hu-HU" sz="1050" dirty="0" err="1"/>
              <a:t>c.c</a:t>
            </a:r>
            <a:r>
              <a:rPr lang="hu-HU" sz="1050" dirty="0"/>
              <a:t>.)</a:t>
            </a:r>
          </a:p>
          <a:p>
            <a:r>
              <a:rPr lang="hu-HU" sz="1050" dirty="0"/>
              <a:t>2: ektoderma</a:t>
            </a:r>
            <a:br>
              <a:rPr lang="hu-HU" sz="1050" dirty="0"/>
            </a:br>
            <a:r>
              <a:rPr lang="hu-HU" sz="1050" dirty="0"/>
              <a:t>3: </a:t>
            </a:r>
            <a:r>
              <a:rPr lang="hu-HU" sz="1050" dirty="0" err="1"/>
              <a:t>szomita</a:t>
            </a:r>
            <a:br>
              <a:rPr lang="hu-HU" sz="1050" dirty="0"/>
            </a:br>
            <a:r>
              <a:rPr lang="hu-HU" sz="1050" dirty="0"/>
              <a:t>4: </a:t>
            </a:r>
            <a:r>
              <a:rPr lang="hu-HU" sz="1050" dirty="0" err="1"/>
              <a:t>chorda</a:t>
            </a:r>
            <a:r>
              <a:rPr lang="hu-HU" sz="1050" dirty="0"/>
              <a:t> </a:t>
            </a:r>
            <a:endParaRPr lang="de-DE" sz="1050" dirty="0"/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53ED452E-6EFA-45F5-9153-ACBAB3A8CA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99312"/>
            <a:ext cx="1979712" cy="873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r>
              <a:rPr lang="hu-HU" sz="1400" b="1" dirty="0">
                <a:solidFill>
                  <a:srgbClr val="C00000"/>
                </a:solidFill>
                <a:latin typeface="+mn-lt"/>
              </a:rPr>
              <a:t>Neuroepithel</a:t>
            </a:r>
          </a:p>
          <a:p>
            <a:pPr algn="ctr"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r>
              <a:rPr lang="hu-HU" sz="1050" dirty="0">
                <a:solidFill>
                  <a:srgbClr val="C00000"/>
                </a:solidFill>
              </a:rPr>
              <a:t>Többmagsoros hengerhám alkotja a korai velőcső falát (SEM felvétel)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7" name="Text Box 3"/>
          <p:cNvSpPr txBox="1">
            <a:spLocks noChangeArrowheads="1"/>
          </p:cNvSpPr>
          <p:nvPr/>
        </p:nvSpPr>
        <p:spPr bwMode="auto">
          <a:xfrm>
            <a:off x="0" y="1701800"/>
            <a:ext cx="3505200" cy="1492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r>
              <a:rPr lang="hu-HU" sz="2800" b="1" dirty="0">
                <a:latin typeface="+mn-lt"/>
              </a:rPr>
              <a:t>Neuroepithel</a:t>
            </a:r>
          </a:p>
          <a:p>
            <a:pPr algn="ctr"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r>
              <a:rPr lang="hu-HU" dirty="0"/>
              <a:t>Többmagsoros hengerhám alkotja a korai velőcső falát (SEM felvétel)</a:t>
            </a:r>
          </a:p>
        </p:txBody>
      </p:sp>
      <p:pic>
        <p:nvPicPr>
          <p:cNvPr id="15362" name="Kép 2" descr="Larsen 9-3.t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5975" y="39688"/>
            <a:ext cx="5145088" cy="678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ép 10">
            <a:extLst>
              <a:ext uri="{FF2B5EF4-FFF2-40B4-BE49-F238E27FC236}">
                <a16:creationId xmlns:a16="http://schemas.microsoft.com/office/drawing/2014/main" id="{F4D0B51E-DD36-4E8C-B4EE-1675031262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264"/>
            <a:ext cx="9144000" cy="6685472"/>
          </a:xfrm>
          <a:prstGeom prst="rect">
            <a:avLst/>
          </a:prstGeom>
        </p:spPr>
      </p:pic>
      <p:cxnSp>
        <p:nvCxnSpPr>
          <p:cNvPr id="5" name="Egyenes összekötő nyíllal 4">
            <a:extLst>
              <a:ext uri="{FF2B5EF4-FFF2-40B4-BE49-F238E27FC236}">
                <a16:creationId xmlns:a16="http://schemas.microsoft.com/office/drawing/2014/main" id="{0088CBE6-01EA-442A-899A-B1DA468B8692}"/>
              </a:ext>
            </a:extLst>
          </p:cNvPr>
          <p:cNvCxnSpPr>
            <a:cxnSpLocks/>
          </p:cNvCxnSpPr>
          <p:nvPr/>
        </p:nvCxnSpPr>
        <p:spPr>
          <a:xfrm flipH="1">
            <a:off x="7373372" y="522765"/>
            <a:ext cx="792088" cy="36004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zövegdoboz 7">
            <a:extLst>
              <a:ext uri="{FF2B5EF4-FFF2-40B4-BE49-F238E27FC236}">
                <a16:creationId xmlns:a16="http://schemas.microsoft.com/office/drawing/2014/main" id="{B109D291-34C0-499A-B1A1-32BFDF2108E7}"/>
              </a:ext>
            </a:extLst>
          </p:cNvPr>
          <p:cNvSpPr txBox="1"/>
          <p:nvPr/>
        </p:nvSpPr>
        <p:spPr>
          <a:xfrm>
            <a:off x="8030090" y="306741"/>
            <a:ext cx="8640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050" dirty="0"/>
              <a:t>ektoderma</a:t>
            </a:r>
            <a:endParaRPr lang="de-DE" sz="1050" dirty="0"/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46DC50D3-BAB6-4469-9022-EA2ADEB1FC33}"/>
              </a:ext>
            </a:extLst>
          </p:cNvPr>
          <p:cNvSpPr txBox="1"/>
          <p:nvPr/>
        </p:nvSpPr>
        <p:spPr>
          <a:xfrm>
            <a:off x="7190591" y="6348410"/>
            <a:ext cx="127154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050" dirty="0" err="1"/>
              <a:t>canalis</a:t>
            </a:r>
            <a:r>
              <a:rPr lang="hu-HU" sz="1050" dirty="0"/>
              <a:t> centralis</a:t>
            </a:r>
            <a:endParaRPr lang="de-DE" sz="1050" dirty="0"/>
          </a:p>
        </p:txBody>
      </p:sp>
      <p:cxnSp>
        <p:nvCxnSpPr>
          <p:cNvPr id="13" name="Egyenes összekötő nyíllal 12">
            <a:extLst>
              <a:ext uri="{FF2B5EF4-FFF2-40B4-BE49-F238E27FC236}">
                <a16:creationId xmlns:a16="http://schemas.microsoft.com/office/drawing/2014/main" id="{2CF1C1E9-9DE7-4BC6-8940-4032422825D8}"/>
              </a:ext>
            </a:extLst>
          </p:cNvPr>
          <p:cNvCxnSpPr>
            <a:cxnSpLocks/>
          </p:cNvCxnSpPr>
          <p:nvPr/>
        </p:nvCxnSpPr>
        <p:spPr>
          <a:xfrm>
            <a:off x="8321866" y="1916832"/>
            <a:ext cx="0" cy="4248472"/>
          </a:xfrm>
          <a:prstGeom prst="straightConnector1">
            <a:avLst/>
          </a:prstGeom>
          <a:ln w="28575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Egyenes összekötő nyíllal 18">
            <a:extLst>
              <a:ext uri="{FF2B5EF4-FFF2-40B4-BE49-F238E27FC236}">
                <a16:creationId xmlns:a16="http://schemas.microsoft.com/office/drawing/2014/main" id="{93AC80BF-BC91-46AE-8643-9ED569B6FBCD}"/>
              </a:ext>
            </a:extLst>
          </p:cNvPr>
          <p:cNvCxnSpPr/>
          <p:nvPr/>
        </p:nvCxnSpPr>
        <p:spPr>
          <a:xfrm flipV="1">
            <a:off x="5062676" y="6202855"/>
            <a:ext cx="144016" cy="31006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Egyenes összekötő nyíllal 20">
            <a:extLst>
              <a:ext uri="{FF2B5EF4-FFF2-40B4-BE49-F238E27FC236}">
                <a16:creationId xmlns:a16="http://schemas.microsoft.com/office/drawing/2014/main" id="{0CF59608-61D0-4540-8B5F-571FF8A0CF63}"/>
              </a:ext>
            </a:extLst>
          </p:cNvPr>
          <p:cNvCxnSpPr>
            <a:cxnSpLocks/>
          </p:cNvCxnSpPr>
          <p:nvPr/>
        </p:nvCxnSpPr>
        <p:spPr>
          <a:xfrm flipV="1">
            <a:off x="6876256" y="6287493"/>
            <a:ext cx="157986" cy="31483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Egyenes összekötő nyíllal 23">
            <a:extLst>
              <a:ext uri="{FF2B5EF4-FFF2-40B4-BE49-F238E27FC236}">
                <a16:creationId xmlns:a16="http://schemas.microsoft.com/office/drawing/2014/main" id="{62C3E528-D565-4F65-8676-87991240CE2E}"/>
              </a:ext>
            </a:extLst>
          </p:cNvPr>
          <p:cNvCxnSpPr>
            <a:cxnSpLocks/>
          </p:cNvCxnSpPr>
          <p:nvPr/>
        </p:nvCxnSpPr>
        <p:spPr>
          <a:xfrm flipV="1">
            <a:off x="5792542" y="6287493"/>
            <a:ext cx="157986" cy="31483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177350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3"/>
          <p:cNvSpPr txBox="1">
            <a:spLocks noChangeArrowheads="1"/>
          </p:cNvSpPr>
          <p:nvPr/>
        </p:nvSpPr>
        <p:spPr bwMode="auto">
          <a:xfrm>
            <a:off x="2987824" y="5517232"/>
            <a:ext cx="3315444" cy="374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hu-HU" dirty="0"/>
              <a:t>a velőcső ürege</a:t>
            </a:r>
          </a:p>
        </p:txBody>
      </p:sp>
      <p:grpSp>
        <p:nvGrpSpPr>
          <p:cNvPr id="26" name="Csoportba foglalás 25"/>
          <p:cNvGrpSpPr/>
          <p:nvPr/>
        </p:nvGrpSpPr>
        <p:grpSpPr>
          <a:xfrm>
            <a:off x="0" y="764704"/>
            <a:ext cx="9144000" cy="4759469"/>
            <a:chOff x="0" y="1147619"/>
            <a:chExt cx="9144000" cy="4759469"/>
          </a:xfrm>
        </p:grpSpPr>
        <p:pic>
          <p:nvPicPr>
            <p:cNvPr id="16385" name="Picture 2" descr="histogenesis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1343025"/>
              <a:ext cx="9144000" cy="45640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388" name="Text Box 5"/>
            <p:cNvSpPr txBox="1">
              <a:spLocks noChangeArrowheads="1"/>
            </p:cNvSpPr>
            <p:nvPr/>
          </p:nvSpPr>
          <p:spPr bwMode="auto">
            <a:xfrm>
              <a:off x="35496" y="1171600"/>
              <a:ext cx="81280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hu-HU" dirty="0"/>
                <a:t>G1</a:t>
              </a:r>
            </a:p>
          </p:txBody>
        </p:sp>
        <p:sp>
          <p:nvSpPr>
            <p:cNvPr id="16389" name="Text Box 6"/>
            <p:cNvSpPr txBox="1">
              <a:spLocks noChangeArrowheads="1"/>
            </p:cNvSpPr>
            <p:nvPr/>
          </p:nvSpPr>
          <p:spPr bwMode="auto">
            <a:xfrm>
              <a:off x="4495800" y="1174158"/>
              <a:ext cx="81280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hu-HU" dirty="0"/>
                <a:t>G2</a:t>
              </a:r>
            </a:p>
          </p:txBody>
        </p:sp>
        <p:sp>
          <p:nvSpPr>
            <p:cNvPr id="16390" name="Text Box 7"/>
            <p:cNvSpPr txBox="1">
              <a:spLocks noChangeArrowheads="1"/>
            </p:cNvSpPr>
            <p:nvPr/>
          </p:nvSpPr>
          <p:spPr bwMode="auto">
            <a:xfrm>
              <a:off x="7624602" y="1164310"/>
              <a:ext cx="8128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hu-HU" dirty="0"/>
                <a:t>G1</a:t>
              </a:r>
            </a:p>
          </p:txBody>
        </p:sp>
        <p:sp>
          <p:nvSpPr>
            <p:cNvPr id="16391" name="Text Box 8"/>
            <p:cNvSpPr txBox="1">
              <a:spLocks noChangeArrowheads="1"/>
            </p:cNvSpPr>
            <p:nvPr/>
          </p:nvSpPr>
          <p:spPr bwMode="auto">
            <a:xfrm>
              <a:off x="1921837" y="1173327"/>
              <a:ext cx="8001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hu-HU" dirty="0"/>
                <a:t>S</a:t>
              </a:r>
              <a:endParaRPr lang="hu-HU" sz="1400" dirty="0"/>
            </a:p>
          </p:txBody>
        </p:sp>
        <p:sp>
          <p:nvSpPr>
            <p:cNvPr id="16392" name="Text Box 9"/>
            <p:cNvSpPr txBox="1">
              <a:spLocks noChangeArrowheads="1"/>
            </p:cNvSpPr>
            <p:nvPr/>
          </p:nvSpPr>
          <p:spPr bwMode="auto">
            <a:xfrm>
              <a:off x="6146800" y="1147619"/>
              <a:ext cx="8255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hu-HU" dirty="0"/>
                <a:t>M</a:t>
              </a:r>
              <a:endParaRPr lang="hu-HU" sz="1400" dirty="0"/>
            </a:p>
          </p:txBody>
        </p:sp>
      </p:grpSp>
      <p:sp>
        <p:nvSpPr>
          <p:cNvPr id="16393" name="Text Box 10"/>
          <p:cNvSpPr txBox="1">
            <a:spLocks noChangeArrowheads="1"/>
          </p:cNvSpPr>
          <p:nvPr/>
        </p:nvSpPr>
        <p:spPr bwMode="auto">
          <a:xfrm>
            <a:off x="7092280" y="5517232"/>
            <a:ext cx="18288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hu-HU" b="1" dirty="0">
                <a:solidFill>
                  <a:srgbClr val="C00000"/>
                </a:solidFill>
              </a:rPr>
              <a:t>„vertikális osztódás”</a:t>
            </a:r>
          </a:p>
        </p:txBody>
      </p:sp>
      <p:sp>
        <p:nvSpPr>
          <p:cNvPr id="16394" name="Line 11"/>
          <p:cNvSpPr>
            <a:spLocks noChangeShapeType="1"/>
          </p:cNvSpPr>
          <p:nvPr/>
        </p:nvSpPr>
        <p:spPr bwMode="auto">
          <a:xfrm>
            <a:off x="7937500" y="2019300"/>
            <a:ext cx="0" cy="863600"/>
          </a:xfrm>
          <a:prstGeom prst="line">
            <a:avLst/>
          </a:prstGeom>
          <a:noFill/>
          <a:ln w="76200">
            <a:solidFill>
              <a:srgbClr val="C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grpSp>
        <p:nvGrpSpPr>
          <p:cNvPr id="28" name="Csoportba foglalás 27"/>
          <p:cNvGrpSpPr/>
          <p:nvPr/>
        </p:nvGrpSpPr>
        <p:grpSpPr>
          <a:xfrm rot="5400000">
            <a:off x="409228" y="5647556"/>
            <a:ext cx="1340768" cy="1080120"/>
            <a:chOff x="395536" y="5589240"/>
            <a:chExt cx="1698254" cy="1268760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95536" y="5589240"/>
              <a:ext cx="1698254" cy="12687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" name="Téglalap 26"/>
            <p:cNvSpPr/>
            <p:nvPr/>
          </p:nvSpPr>
          <p:spPr>
            <a:xfrm>
              <a:off x="827584" y="5949280"/>
              <a:ext cx="504056" cy="21602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176132" name="Text Box 4"/>
          <p:cNvSpPr txBox="1">
            <a:spLocks noChangeArrowheads="1"/>
          </p:cNvSpPr>
          <p:nvPr/>
        </p:nvSpPr>
        <p:spPr bwMode="auto">
          <a:xfrm>
            <a:off x="0" y="-4737"/>
            <a:ext cx="9144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r>
              <a:rPr lang="hu-HU" sz="2800" b="1" dirty="0">
                <a:latin typeface="Arial" pitchFamily="34" charset="0"/>
                <a:cs typeface="Arial" pitchFamily="34" charset="0"/>
              </a:rPr>
              <a:t>A sejtciklus stádiumai a velőcső falában: „a sejtmag vándorlása”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C8CFB0A2-C73F-4A82-9709-9125F2A25B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46" y="0"/>
            <a:ext cx="8205107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94D43851-2511-4C0F-A3C9-02CD92D167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369"/>
            <a:ext cx="9144000" cy="6757261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5A51E86B-2CAF-4329-BB78-24BB1E9411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9940"/>
            <a:ext cx="9144000" cy="5338119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35C5833-90B4-42E4-9292-97CEBE2F2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31837"/>
            <a:ext cx="8229600" cy="1143000"/>
          </a:xfrm>
        </p:spPr>
        <p:txBody>
          <a:bodyPr/>
          <a:lstStyle/>
          <a:p>
            <a:r>
              <a:rPr lang="hu-HU" dirty="0"/>
              <a:t>A velőcső falában 3 zóna alakul ki</a:t>
            </a:r>
            <a:endParaRPr lang="de-DE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D72B4442-B287-4DF7-9B4C-29B542139D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636912"/>
            <a:ext cx="8229600" cy="3489251"/>
          </a:xfrm>
        </p:spPr>
        <p:txBody>
          <a:bodyPr/>
          <a:lstStyle/>
          <a:p>
            <a:r>
              <a:rPr lang="hu-HU" b="1" dirty="0"/>
              <a:t>ventrikuláris</a:t>
            </a:r>
            <a:r>
              <a:rPr lang="hu-HU" dirty="0"/>
              <a:t> zóna (mitózisok)</a:t>
            </a:r>
          </a:p>
          <a:p>
            <a:r>
              <a:rPr lang="hu-HU" b="1" dirty="0"/>
              <a:t>köpenyzóna</a:t>
            </a:r>
            <a:r>
              <a:rPr lang="hu-HU" dirty="0"/>
              <a:t> (intermedier zóna): a kivándorló neuroglioblasztok rétege</a:t>
            </a:r>
          </a:p>
          <a:p>
            <a:r>
              <a:rPr lang="hu-HU" b="1" dirty="0"/>
              <a:t>marginális</a:t>
            </a:r>
            <a:r>
              <a:rPr lang="hu-HU" dirty="0"/>
              <a:t> zóna (sejtszegény felszíni zóna)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8079714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ép 10">
            <a:extLst>
              <a:ext uri="{FF2B5EF4-FFF2-40B4-BE49-F238E27FC236}">
                <a16:creationId xmlns:a16="http://schemas.microsoft.com/office/drawing/2014/main" id="{F4D0B51E-DD36-4E8C-B4EE-1675031262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264"/>
            <a:ext cx="9144000" cy="6685472"/>
          </a:xfrm>
          <a:prstGeom prst="rect">
            <a:avLst/>
          </a:prstGeom>
        </p:spPr>
      </p:pic>
      <p:cxnSp>
        <p:nvCxnSpPr>
          <p:cNvPr id="5" name="Egyenes összekötő nyíllal 4">
            <a:extLst>
              <a:ext uri="{FF2B5EF4-FFF2-40B4-BE49-F238E27FC236}">
                <a16:creationId xmlns:a16="http://schemas.microsoft.com/office/drawing/2014/main" id="{0088CBE6-01EA-442A-899A-B1DA468B8692}"/>
              </a:ext>
            </a:extLst>
          </p:cNvPr>
          <p:cNvCxnSpPr>
            <a:cxnSpLocks/>
          </p:cNvCxnSpPr>
          <p:nvPr/>
        </p:nvCxnSpPr>
        <p:spPr>
          <a:xfrm flipH="1">
            <a:off x="7373372" y="522765"/>
            <a:ext cx="792088" cy="36004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zövegdoboz 7">
            <a:extLst>
              <a:ext uri="{FF2B5EF4-FFF2-40B4-BE49-F238E27FC236}">
                <a16:creationId xmlns:a16="http://schemas.microsoft.com/office/drawing/2014/main" id="{B109D291-34C0-499A-B1A1-32BFDF2108E7}"/>
              </a:ext>
            </a:extLst>
          </p:cNvPr>
          <p:cNvSpPr txBox="1"/>
          <p:nvPr/>
        </p:nvSpPr>
        <p:spPr>
          <a:xfrm>
            <a:off x="8030090" y="306741"/>
            <a:ext cx="8640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050" dirty="0"/>
              <a:t>ektoderma</a:t>
            </a:r>
            <a:endParaRPr lang="de-DE" sz="1050" dirty="0"/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46DC50D3-BAB6-4469-9022-EA2ADEB1FC33}"/>
              </a:ext>
            </a:extLst>
          </p:cNvPr>
          <p:cNvSpPr txBox="1"/>
          <p:nvPr/>
        </p:nvSpPr>
        <p:spPr>
          <a:xfrm>
            <a:off x="7190591" y="6348410"/>
            <a:ext cx="127154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050" dirty="0" err="1"/>
              <a:t>canalis</a:t>
            </a:r>
            <a:r>
              <a:rPr lang="hu-HU" sz="1050" dirty="0"/>
              <a:t> centralis</a:t>
            </a:r>
            <a:endParaRPr lang="de-DE" sz="1050" dirty="0"/>
          </a:p>
        </p:txBody>
      </p:sp>
      <p:cxnSp>
        <p:nvCxnSpPr>
          <p:cNvPr id="13" name="Egyenes összekötő nyíllal 12">
            <a:extLst>
              <a:ext uri="{FF2B5EF4-FFF2-40B4-BE49-F238E27FC236}">
                <a16:creationId xmlns:a16="http://schemas.microsoft.com/office/drawing/2014/main" id="{2CF1C1E9-9DE7-4BC6-8940-4032422825D8}"/>
              </a:ext>
            </a:extLst>
          </p:cNvPr>
          <p:cNvCxnSpPr>
            <a:cxnSpLocks/>
          </p:cNvCxnSpPr>
          <p:nvPr/>
        </p:nvCxnSpPr>
        <p:spPr>
          <a:xfrm>
            <a:off x="8321866" y="1916832"/>
            <a:ext cx="0" cy="4248472"/>
          </a:xfrm>
          <a:prstGeom prst="straightConnector1">
            <a:avLst/>
          </a:prstGeom>
          <a:ln w="28575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Jobb oldali kapcsos zárójel 15">
            <a:extLst>
              <a:ext uri="{FF2B5EF4-FFF2-40B4-BE49-F238E27FC236}">
                <a16:creationId xmlns:a16="http://schemas.microsoft.com/office/drawing/2014/main" id="{4DC971E0-8DD6-4C63-BA28-DA9658146710}"/>
              </a:ext>
            </a:extLst>
          </p:cNvPr>
          <p:cNvSpPr/>
          <p:nvPr/>
        </p:nvSpPr>
        <p:spPr>
          <a:xfrm flipH="1">
            <a:off x="608836" y="1772816"/>
            <a:ext cx="426591" cy="4575594"/>
          </a:xfrm>
          <a:prstGeom prst="rightBrace">
            <a:avLst>
              <a:gd name="adj1" fmla="val 55519"/>
              <a:gd name="adj2" fmla="val 50000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Szövegdoboz 17">
            <a:extLst>
              <a:ext uri="{FF2B5EF4-FFF2-40B4-BE49-F238E27FC236}">
                <a16:creationId xmlns:a16="http://schemas.microsoft.com/office/drawing/2014/main" id="{527EDD46-EEEA-4562-AAF8-52B8380BD92E}"/>
              </a:ext>
            </a:extLst>
          </p:cNvPr>
          <p:cNvSpPr txBox="1"/>
          <p:nvPr/>
        </p:nvSpPr>
        <p:spPr>
          <a:xfrm rot="16200000">
            <a:off x="7755" y="3899432"/>
            <a:ext cx="906748" cy="25391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hu-HU" sz="1050" dirty="0">
                <a:solidFill>
                  <a:srgbClr val="FF0000"/>
                </a:solidFill>
              </a:rPr>
              <a:t>köpenyzóna</a:t>
            </a:r>
            <a:endParaRPr lang="de-DE" sz="1050" dirty="0">
              <a:solidFill>
                <a:srgbClr val="FF0000"/>
              </a:solidFill>
            </a:endParaRPr>
          </a:p>
        </p:txBody>
      </p:sp>
      <p:cxnSp>
        <p:nvCxnSpPr>
          <p:cNvPr id="19" name="Egyenes összekötő nyíllal 18">
            <a:extLst>
              <a:ext uri="{FF2B5EF4-FFF2-40B4-BE49-F238E27FC236}">
                <a16:creationId xmlns:a16="http://schemas.microsoft.com/office/drawing/2014/main" id="{93AC80BF-BC91-46AE-8643-9ED569B6FBCD}"/>
              </a:ext>
            </a:extLst>
          </p:cNvPr>
          <p:cNvCxnSpPr/>
          <p:nvPr/>
        </p:nvCxnSpPr>
        <p:spPr>
          <a:xfrm flipV="1">
            <a:off x="5062676" y="6202855"/>
            <a:ext cx="144016" cy="31006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Egyenes összekötő nyíllal 20">
            <a:extLst>
              <a:ext uri="{FF2B5EF4-FFF2-40B4-BE49-F238E27FC236}">
                <a16:creationId xmlns:a16="http://schemas.microsoft.com/office/drawing/2014/main" id="{0CF59608-61D0-4540-8B5F-571FF8A0CF63}"/>
              </a:ext>
            </a:extLst>
          </p:cNvPr>
          <p:cNvCxnSpPr>
            <a:cxnSpLocks/>
          </p:cNvCxnSpPr>
          <p:nvPr/>
        </p:nvCxnSpPr>
        <p:spPr>
          <a:xfrm flipV="1">
            <a:off x="6876256" y="6287493"/>
            <a:ext cx="157986" cy="31483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Egyenes összekötő nyíllal 23">
            <a:extLst>
              <a:ext uri="{FF2B5EF4-FFF2-40B4-BE49-F238E27FC236}">
                <a16:creationId xmlns:a16="http://schemas.microsoft.com/office/drawing/2014/main" id="{62C3E528-D565-4F65-8676-87991240CE2E}"/>
              </a:ext>
            </a:extLst>
          </p:cNvPr>
          <p:cNvCxnSpPr>
            <a:cxnSpLocks/>
          </p:cNvCxnSpPr>
          <p:nvPr/>
        </p:nvCxnSpPr>
        <p:spPr>
          <a:xfrm flipV="1">
            <a:off x="5792542" y="6287493"/>
            <a:ext cx="157986" cy="31483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Jobb oldali kapcsos zárójel 11">
            <a:extLst>
              <a:ext uri="{FF2B5EF4-FFF2-40B4-BE49-F238E27FC236}">
                <a16:creationId xmlns:a16="http://schemas.microsoft.com/office/drawing/2014/main" id="{58A143F5-2A12-47BC-B5A9-08D67EDEFFAE}"/>
              </a:ext>
            </a:extLst>
          </p:cNvPr>
          <p:cNvSpPr/>
          <p:nvPr/>
        </p:nvSpPr>
        <p:spPr>
          <a:xfrm flipH="1">
            <a:off x="603206" y="1052736"/>
            <a:ext cx="432220" cy="720080"/>
          </a:xfrm>
          <a:prstGeom prst="rightBrace">
            <a:avLst>
              <a:gd name="adj1" fmla="val 55519"/>
              <a:gd name="adj2" fmla="val 50000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Szövegdoboz 13">
            <a:extLst>
              <a:ext uri="{FF2B5EF4-FFF2-40B4-BE49-F238E27FC236}">
                <a16:creationId xmlns:a16="http://schemas.microsoft.com/office/drawing/2014/main" id="{7E3A6467-BBB4-4B3A-8E7F-27471AAF9CB5}"/>
              </a:ext>
            </a:extLst>
          </p:cNvPr>
          <p:cNvSpPr txBox="1"/>
          <p:nvPr/>
        </p:nvSpPr>
        <p:spPr>
          <a:xfrm rot="16200000">
            <a:off x="-146083" y="1357429"/>
            <a:ext cx="1203164" cy="25391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hu-HU" sz="1050" dirty="0">
                <a:solidFill>
                  <a:srgbClr val="FF0000"/>
                </a:solidFill>
              </a:rPr>
              <a:t>marginális zóna</a:t>
            </a:r>
            <a:endParaRPr lang="de-DE" sz="1050" dirty="0">
              <a:solidFill>
                <a:srgbClr val="FF0000"/>
              </a:solidFill>
            </a:endParaRPr>
          </a:p>
        </p:txBody>
      </p:sp>
      <p:sp>
        <p:nvSpPr>
          <p:cNvPr id="15" name="Jobb oldali kapcsos zárójel 14">
            <a:extLst>
              <a:ext uri="{FF2B5EF4-FFF2-40B4-BE49-F238E27FC236}">
                <a16:creationId xmlns:a16="http://schemas.microsoft.com/office/drawing/2014/main" id="{2578034D-68A0-4729-BBEA-1A0D7600D516}"/>
              </a:ext>
            </a:extLst>
          </p:cNvPr>
          <p:cNvSpPr/>
          <p:nvPr/>
        </p:nvSpPr>
        <p:spPr>
          <a:xfrm flipH="1">
            <a:off x="623956" y="6287493"/>
            <a:ext cx="437850" cy="484243"/>
          </a:xfrm>
          <a:prstGeom prst="rightBrace">
            <a:avLst>
              <a:gd name="adj1" fmla="val 55519"/>
              <a:gd name="adj2" fmla="val 50000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Szövegdoboz 16">
            <a:extLst>
              <a:ext uri="{FF2B5EF4-FFF2-40B4-BE49-F238E27FC236}">
                <a16:creationId xmlns:a16="http://schemas.microsoft.com/office/drawing/2014/main" id="{B6191C28-9346-443B-9478-A88031B7A74D}"/>
              </a:ext>
            </a:extLst>
          </p:cNvPr>
          <p:cNvSpPr txBox="1"/>
          <p:nvPr/>
        </p:nvSpPr>
        <p:spPr>
          <a:xfrm rot="16200000">
            <a:off x="-219129" y="5979311"/>
            <a:ext cx="1084083" cy="41549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hu-HU" sz="1050" dirty="0">
                <a:solidFill>
                  <a:srgbClr val="FF0000"/>
                </a:solidFill>
              </a:rPr>
              <a:t>ventrikuláris zóna</a:t>
            </a:r>
            <a:endParaRPr lang="de-DE" sz="105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77179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Csoportba foglalás 16">
            <a:extLst>
              <a:ext uri="{FF2B5EF4-FFF2-40B4-BE49-F238E27FC236}">
                <a16:creationId xmlns:a16="http://schemas.microsoft.com/office/drawing/2014/main" id="{97C06EEB-9B44-49D2-9A1C-3A228F4497B7}"/>
              </a:ext>
            </a:extLst>
          </p:cNvPr>
          <p:cNvGrpSpPr/>
          <p:nvPr/>
        </p:nvGrpSpPr>
        <p:grpSpPr>
          <a:xfrm>
            <a:off x="0" y="41456"/>
            <a:ext cx="9144000" cy="6775088"/>
            <a:chOff x="0" y="41456"/>
            <a:chExt cx="9144000" cy="6775088"/>
          </a:xfrm>
        </p:grpSpPr>
        <p:pic>
          <p:nvPicPr>
            <p:cNvPr id="3" name="Kép 2">
              <a:extLst>
                <a:ext uri="{FF2B5EF4-FFF2-40B4-BE49-F238E27FC236}">
                  <a16:creationId xmlns:a16="http://schemas.microsoft.com/office/drawing/2014/main" id="{202CE5D8-2786-43A5-BEB5-E7DB430933F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1456"/>
              <a:ext cx="9144000" cy="6775088"/>
            </a:xfrm>
            <a:prstGeom prst="rect">
              <a:avLst/>
            </a:prstGeom>
          </p:spPr>
        </p:pic>
        <p:sp>
          <p:nvSpPr>
            <p:cNvPr id="2" name="Szövegdoboz 1">
              <a:extLst>
                <a:ext uri="{FF2B5EF4-FFF2-40B4-BE49-F238E27FC236}">
                  <a16:creationId xmlns:a16="http://schemas.microsoft.com/office/drawing/2014/main" id="{B86E2425-F348-46A1-AF6C-A1B75A608A41}"/>
                </a:ext>
              </a:extLst>
            </p:cNvPr>
            <p:cNvSpPr txBox="1"/>
            <p:nvPr/>
          </p:nvSpPr>
          <p:spPr>
            <a:xfrm>
              <a:off x="6136402" y="498217"/>
              <a:ext cx="21602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dirty="0"/>
                <a:t>ventrikuláris zóna</a:t>
              </a:r>
              <a:endParaRPr lang="de-DE" dirty="0"/>
            </a:p>
          </p:txBody>
        </p:sp>
        <p:cxnSp>
          <p:nvCxnSpPr>
            <p:cNvPr id="5" name="Egyenes összekötő nyíllal 4">
              <a:extLst>
                <a:ext uri="{FF2B5EF4-FFF2-40B4-BE49-F238E27FC236}">
                  <a16:creationId xmlns:a16="http://schemas.microsoft.com/office/drawing/2014/main" id="{9092E77D-36F8-4C57-86A5-231E2EFB0597}"/>
                </a:ext>
              </a:extLst>
            </p:cNvPr>
            <p:cNvCxnSpPr/>
            <p:nvPr/>
          </p:nvCxnSpPr>
          <p:spPr>
            <a:xfrm flipH="1">
              <a:off x="4644008" y="764704"/>
              <a:ext cx="1440160" cy="1008112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Szövegdoboz 5">
              <a:extLst>
                <a:ext uri="{FF2B5EF4-FFF2-40B4-BE49-F238E27FC236}">
                  <a16:creationId xmlns:a16="http://schemas.microsoft.com/office/drawing/2014/main" id="{D20A2CC2-FF69-4C14-A2A6-1496FABDB021}"/>
                </a:ext>
              </a:extLst>
            </p:cNvPr>
            <p:cNvSpPr txBox="1"/>
            <p:nvPr/>
          </p:nvSpPr>
          <p:spPr>
            <a:xfrm>
              <a:off x="6588224" y="954978"/>
              <a:ext cx="15955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dirty="0"/>
                <a:t>köpenyzóna</a:t>
              </a:r>
              <a:endParaRPr lang="de-DE" dirty="0"/>
            </a:p>
          </p:txBody>
        </p:sp>
        <p:cxnSp>
          <p:nvCxnSpPr>
            <p:cNvPr id="7" name="Egyenes összekötő nyíllal 6">
              <a:extLst>
                <a:ext uri="{FF2B5EF4-FFF2-40B4-BE49-F238E27FC236}">
                  <a16:creationId xmlns:a16="http://schemas.microsoft.com/office/drawing/2014/main" id="{BB4A7281-EAC9-4C69-A38B-EEFFF8B91BF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76056" y="1268760"/>
              <a:ext cx="1512169" cy="64731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Egyenes összekötő nyíllal 9">
              <a:extLst>
                <a:ext uri="{FF2B5EF4-FFF2-40B4-BE49-F238E27FC236}">
                  <a16:creationId xmlns:a16="http://schemas.microsoft.com/office/drawing/2014/main" id="{236DE793-7B36-416E-8A39-7CB00263152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511465" y="1745041"/>
              <a:ext cx="1187618" cy="417128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Szövegdoboz 11">
              <a:extLst>
                <a:ext uri="{FF2B5EF4-FFF2-40B4-BE49-F238E27FC236}">
                  <a16:creationId xmlns:a16="http://schemas.microsoft.com/office/drawing/2014/main" id="{0612AF32-79E0-41EF-9BC5-639C626E3CB3}"/>
                </a:ext>
              </a:extLst>
            </p:cNvPr>
            <p:cNvSpPr txBox="1"/>
            <p:nvPr/>
          </p:nvSpPr>
          <p:spPr>
            <a:xfrm>
              <a:off x="6740754" y="1490913"/>
              <a:ext cx="17916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dirty="0"/>
                <a:t>marginális zóna</a:t>
              </a:r>
              <a:endParaRPr lang="de-DE" dirty="0"/>
            </a:p>
          </p:txBody>
        </p:sp>
        <p:cxnSp>
          <p:nvCxnSpPr>
            <p:cNvPr id="13" name="Egyenes összekötő nyíllal 12">
              <a:extLst>
                <a:ext uri="{FF2B5EF4-FFF2-40B4-BE49-F238E27FC236}">
                  <a16:creationId xmlns:a16="http://schemas.microsoft.com/office/drawing/2014/main" id="{954F360E-3048-4B87-9728-B6E73E20310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52120" y="2261456"/>
              <a:ext cx="1344051" cy="293743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Szövegdoboz 14">
              <a:extLst>
                <a:ext uri="{FF2B5EF4-FFF2-40B4-BE49-F238E27FC236}">
                  <a16:creationId xmlns:a16="http://schemas.microsoft.com/office/drawing/2014/main" id="{721AAEC5-FABD-4D9D-8C22-A14D1365C592}"/>
                </a:ext>
              </a:extLst>
            </p:cNvPr>
            <p:cNvSpPr txBox="1"/>
            <p:nvPr/>
          </p:nvSpPr>
          <p:spPr>
            <a:xfrm>
              <a:off x="7010934" y="2038995"/>
              <a:ext cx="21183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dirty="0"/>
                <a:t>bazális membrán</a:t>
              </a:r>
              <a:endParaRPr lang="de-DE" dirty="0"/>
            </a:p>
          </p:txBody>
        </p:sp>
      </p:grp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FFF780E-7D2D-4928-9863-042DCDDCD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 velőcső kaudális részén</a:t>
            </a:r>
            <a:endParaRPr lang="de-DE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7416F8F-8F25-47E2-959D-902D5C699F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sz="2400" dirty="0"/>
              <a:t>a </a:t>
            </a:r>
            <a:r>
              <a:rPr lang="hu-HU" sz="2400" dirty="0" err="1"/>
              <a:t>dorzoventrális</a:t>
            </a:r>
            <a:r>
              <a:rPr lang="hu-HU" sz="2400" dirty="0"/>
              <a:t> </a:t>
            </a:r>
            <a:r>
              <a:rPr lang="hu-HU" sz="2400" dirty="0" err="1"/>
              <a:t>differenciáció</a:t>
            </a:r>
            <a:r>
              <a:rPr lang="hu-HU" sz="2400" dirty="0"/>
              <a:t> következtében a következő részek alakulnak ki:</a:t>
            </a:r>
          </a:p>
          <a:p>
            <a:r>
              <a:rPr lang="hu-HU" sz="2400" b="1" dirty="0"/>
              <a:t>fenéklemez</a:t>
            </a:r>
          </a:p>
          <a:p>
            <a:r>
              <a:rPr lang="hu-HU" sz="2400" b="1" dirty="0"/>
              <a:t>alaplemez</a:t>
            </a:r>
          </a:p>
          <a:p>
            <a:r>
              <a:rPr lang="hu-HU" sz="2400" b="1" dirty="0"/>
              <a:t>szárnylemez</a:t>
            </a:r>
          </a:p>
          <a:p>
            <a:r>
              <a:rPr lang="hu-HU" sz="2400" b="1" dirty="0"/>
              <a:t>tetőlemez</a:t>
            </a:r>
          </a:p>
          <a:p>
            <a:r>
              <a:rPr lang="hu-HU" sz="2400" dirty="0"/>
              <a:t>az alap- és szárnylemez között két oldalon húzódik a </a:t>
            </a:r>
            <a:r>
              <a:rPr lang="hu-HU" sz="2400" dirty="0" err="1"/>
              <a:t>sulcus</a:t>
            </a:r>
            <a:r>
              <a:rPr lang="hu-HU" sz="2400" dirty="0"/>
              <a:t> </a:t>
            </a:r>
            <a:r>
              <a:rPr lang="hu-HU" sz="2400" dirty="0" err="1"/>
              <a:t>limitans</a:t>
            </a:r>
            <a:endParaRPr lang="hu-HU" sz="2400" dirty="0"/>
          </a:p>
          <a:p>
            <a:r>
              <a:rPr lang="hu-HU" sz="2400" dirty="0"/>
              <a:t>Ez a szerkezet az utóagyig egyértelműen megmarad, de a </a:t>
            </a:r>
            <a:r>
              <a:rPr lang="hu-HU" sz="2400" dirty="0" err="1"/>
              <a:t>sulcus</a:t>
            </a:r>
            <a:r>
              <a:rPr lang="hu-HU" sz="2400" dirty="0"/>
              <a:t> </a:t>
            </a:r>
            <a:r>
              <a:rPr lang="hu-HU" sz="2400" dirty="0" err="1"/>
              <a:t>limitans</a:t>
            </a:r>
            <a:r>
              <a:rPr lang="hu-HU" sz="2400" dirty="0"/>
              <a:t> és a velőcső ventrális-</a:t>
            </a:r>
            <a:r>
              <a:rPr lang="hu-HU" sz="2400" dirty="0" err="1"/>
              <a:t>dorzális</a:t>
            </a:r>
            <a:r>
              <a:rPr lang="hu-HU" sz="2400" dirty="0"/>
              <a:t> elkülönülése a köztiagyig követhető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285364484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2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088" y="0"/>
            <a:ext cx="83169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4930" name="Szövegdoboz 2"/>
          <p:cNvSpPr txBox="1">
            <a:spLocks noChangeArrowheads="1"/>
          </p:cNvSpPr>
          <p:nvPr/>
        </p:nvSpPr>
        <p:spPr bwMode="auto">
          <a:xfrm>
            <a:off x="0" y="14990"/>
            <a:ext cx="399593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hu-HU" sz="2000" dirty="0"/>
              <a:t>nyaki gerincvelő, az 5. hét vége</a:t>
            </a:r>
            <a:endParaRPr lang="de-DE" sz="2000" dirty="0"/>
          </a:p>
        </p:txBody>
      </p:sp>
      <p:sp>
        <p:nvSpPr>
          <p:cNvPr id="124931" name="Szövegdoboz 4"/>
          <p:cNvSpPr txBox="1">
            <a:spLocks noChangeArrowheads="1"/>
          </p:cNvSpPr>
          <p:nvPr/>
        </p:nvSpPr>
        <p:spPr bwMode="auto">
          <a:xfrm>
            <a:off x="0" y="1484313"/>
            <a:ext cx="169168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hu-HU" sz="1400" dirty="0"/>
              <a:t>1: alaplemez</a:t>
            </a:r>
          </a:p>
          <a:p>
            <a:r>
              <a:rPr lang="hu-HU" sz="1400" dirty="0"/>
              <a:t>2: szárnylemez</a:t>
            </a:r>
          </a:p>
          <a:p>
            <a:r>
              <a:rPr lang="hu-HU" sz="1400" dirty="0"/>
              <a:t>3: </a:t>
            </a:r>
            <a:r>
              <a:rPr lang="hu-HU" sz="1400" dirty="0" err="1"/>
              <a:t>sulcus</a:t>
            </a:r>
            <a:r>
              <a:rPr lang="hu-HU" sz="1400" dirty="0"/>
              <a:t> </a:t>
            </a:r>
            <a:r>
              <a:rPr lang="hu-HU" sz="1400" dirty="0" err="1"/>
              <a:t>limitans</a:t>
            </a:r>
            <a:endParaRPr lang="hu-HU" sz="1400" dirty="0"/>
          </a:p>
          <a:p>
            <a:r>
              <a:rPr lang="hu-HU" sz="1400" dirty="0"/>
              <a:t>4: elülső gyökér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119983489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7171"/>
            <a:ext cx="9144000" cy="5710914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107504" y="0"/>
            <a:ext cx="89289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Az idegsejtképzés/-kivándorlás alapvető formái: </a:t>
            </a:r>
            <a:r>
              <a:rPr lang="hu-HU" b="1" dirty="0"/>
              <a:t>kezdetben</a:t>
            </a:r>
            <a:r>
              <a:rPr lang="hu-HU" dirty="0"/>
              <a:t> a </a:t>
            </a:r>
            <a:r>
              <a:rPr lang="hu-HU" b="1" dirty="0"/>
              <a:t>velőcsőben</a:t>
            </a:r>
            <a:r>
              <a:rPr lang="hu-HU" dirty="0"/>
              <a:t> (balra), illetve </a:t>
            </a:r>
            <a:r>
              <a:rPr lang="hu-HU" b="1" dirty="0"/>
              <a:t>később</a:t>
            </a:r>
            <a:r>
              <a:rPr lang="hu-HU" dirty="0"/>
              <a:t> a </a:t>
            </a:r>
            <a:r>
              <a:rPr lang="hu-HU" b="1" dirty="0"/>
              <a:t>gerincvelőben</a:t>
            </a:r>
            <a:r>
              <a:rPr lang="hu-HU" dirty="0"/>
              <a:t> (jobbra fent), illetve a „kérgekben”:  a </a:t>
            </a:r>
            <a:r>
              <a:rPr lang="hu-HU" b="1" dirty="0"/>
              <a:t>kisagykéregben</a:t>
            </a:r>
            <a:r>
              <a:rPr lang="hu-HU" dirty="0"/>
              <a:t> (jobbra középen) és a </a:t>
            </a:r>
            <a:r>
              <a:rPr lang="hu-HU" b="1" dirty="0"/>
              <a:t>nagyagykéregben</a:t>
            </a:r>
            <a:r>
              <a:rPr lang="hu-HU" dirty="0"/>
              <a:t> (jobbra lent).</a:t>
            </a:r>
            <a:endParaRPr lang="de-DE" dirty="0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28613"/>
            <a:ext cx="8382000" cy="620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29" y="0"/>
            <a:ext cx="7694341" cy="6858000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5868144" y="5949280"/>
            <a:ext cx="2232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L1, S1 csigolyák: pontozva</a:t>
            </a:r>
            <a:endParaRPr lang="de-DE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724D0E8-BB1A-4E2D-ADDB-C740D6C466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hu-HU" sz="4000" b="1" dirty="0"/>
              <a:t>Neurális indukció II.</a:t>
            </a:r>
            <a:endParaRPr lang="de-DE" sz="4000" b="1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3FC92185-8473-41C1-94C2-EF12F309B9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sz="2400" dirty="0"/>
              <a:t>A gasztruláció megindulásával – sőt azt megelőzően – az </a:t>
            </a:r>
            <a:r>
              <a:rPr lang="hu-HU" sz="2400" b="1" dirty="0"/>
              <a:t>őscsomóból</a:t>
            </a:r>
            <a:r>
              <a:rPr lang="hu-HU" sz="2400" dirty="0"/>
              <a:t> származó </a:t>
            </a:r>
            <a:r>
              <a:rPr lang="hu-HU" sz="2400" b="1" dirty="0"/>
              <a:t>chordin-noggin-follistatin </a:t>
            </a:r>
            <a:r>
              <a:rPr lang="hu-HU" sz="2400" dirty="0"/>
              <a:t>(mind BMP jelátvitelt gátló) indukálják az őscsomó </a:t>
            </a:r>
            <a:r>
              <a:rPr lang="hu-HU" sz="2400" b="1" dirty="0"/>
              <a:t>előtti</a:t>
            </a:r>
            <a:r>
              <a:rPr lang="hu-HU" sz="2400" dirty="0"/>
              <a:t> és </a:t>
            </a:r>
            <a:r>
              <a:rPr lang="hu-HU" sz="2400" b="1" dirty="0"/>
              <a:t>melletti</a:t>
            </a:r>
            <a:r>
              <a:rPr lang="hu-HU" sz="2400" dirty="0"/>
              <a:t> területen a velőlemez kialakulását, egészen pontosan az elülső velőlemezét, amelyből az </a:t>
            </a:r>
            <a:r>
              <a:rPr lang="hu-HU" sz="2400" b="1" dirty="0"/>
              <a:t>agyhólyagok</a:t>
            </a:r>
            <a:r>
              <a:rPr lang="hu-HU" sz="2400" dirty="0"/>
              <a:t> fejlődnek.</a:t>
            </a:r>
          </a:p>
          <a:p>
            <a:r>
              <a:rPr lang="hu-HU" sz="2400" dirty="0"/>
              <a:t>A velőlemeznek ez a része fontos </a:t>
            </a:r>
            <a:r>
              <a:rPr lang="hu-HU" sz="2400" b="1" dirty="0"/>
              <a:t>megerősítő</a:t>
            </a:r>
            <a:r>
              <a:rPr lang="hu-HU" sz="2400" dirty="0"/>
              <a:t> jeleket kap az alatta fekvő </a:t>
            </a:r>
            <a:r>
              <a:rPr lang="hu-HU" sz="2400" b="1" dirty="0"/>
              <a:t>hipoblasztból</a:t>
            </a:r>
            <a:r>
              <a:rPr lang="hu-HU" sz="2400" dirty="0"/>
              <a:t> (egérben ez az AVE): más BMP és </a:t>
            </a:r>
            <a:r>
              <a:rPr lang="hu-HU" sz="2400" dirty="0" err="1"/>
              <a:t>Wnt</a:t>
            </a:r>
            <a:r>
              <a:rPr lang="hu-HU" sz="2400" dirty="0"/>
              <a:t> jelátvitelt gátló molekulák (</a:t>
            </a:r>
            <a:r>
              <a:rPr lang="hu-HU" sz="2400" b="1" dirty="0"/>
              <a:t>cerberus1, Lefty1</a:t>
            </a:r>
            <a:r>
              <a:rPr lang="hu-HU" sz="2400" dirty="0"/>
              <a:t>) szekréciója révén. Ezek a molekulák is az </a:t>
            </a:r>
            <a:r>
              <a:rPr lang="hu-HU" sz="2400" b="1" dirty="0"/>
              <a:t>agyhólyagok</a:t>
            </a:r>
            <a:r>
              <a:rPr lang="hu-HU" sz="2400" dirty="0"/>
              <a:t> differenciálódásáért felelősek.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11460231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7D33090-35C4-4F65-93DC-9040296367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4000" b="1" dirty="0"/>
              <a:t>Neurális indukció III.</a:t>
            </a:r>
            <a:endParaRPr lang="de-DE" sz="4000" b="1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9E1B8996-F364-4F70-85FF-9A26E58285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sz="2400" dirty="0"/>
              <a:t>Amint az őscsomóból </a:t>
            </a:r>
            <a:r>
              <a:rPr lang="hu-HU" sz="2400" b="1" dirty="0"/>
              <a:t>kinő</a:t>
            </a:r>
            <a:r>
              <a:rPr lang="hu-HU" sz="2400" dirty="0"/>
              <a:t> a </a:t>
            </a:r>
            <a:r>
              <a:rPr lang="hu-HU" sz="2400" b="1" dirty="0" err="1"/>
              <a:t>prechordális</a:t>
            </a:r>
            <a:r>
              <a:rPr lang="hu-HU" sz="2400" b="1" dirty="0"/>
              <a:t> lemez </a:t>
            </a:r>
            <a:r>
              <a:rPr lang="hu-HU" sz="2400" dirty="0"/>
              <a:t>és a </a:t>
            </a:r>
            <a:r>
              <a:rPr lang="hu-HU" sz="2400" b="1" dirty="0" err="1"/>
              <a:t>chorda</a:t>
            </a:r>
            <a:r>
              <a:rPr lang="hu-HU" sz="2400" dirty="0"/>
              <a:t>, ezek szintén BMP/</a:t>
            </a:r>
            <a:r>
              <a:rPr lang="hu-HU" sz="2400" dirty="0" err="1"/>
              <a:t>Wnt</a:t>
            </a:r>
            <a:r>
              <a:rPr lang="hu-HU" sz="2400" dirty="0"/>
              <a:t> jelátvitelt gátló molekulákat </a:t>
            </a:r>
            <a:r>
              <a:rPr lang="hu-HU" sz="2400" dirty="0" err="1"/>
              <a:t>szekretálnak</a:t>
            </a:r>
            <a:r>
              <a:rPr lang="hu-HU" sz="2400" dirty="0"/>
              <a:t> (</a:t>
            </a:r>
            <a:r>
              <a:rPr lang="hu-HU" sz="2400" dirty="0" err="1"/>
              <a:t>chordin</a:t>
            </a:r>
            <a:r>
              <a:rPr lang="hu-HU" sz="2400" dirty="0"/>
              <a:t>/</a:t>
            </a:r>
            <a:r>
              <a:rPr lang="hu-HU" sz="2400" dirty="0" err="1"/>
              <a:t>noggin</a:t>
            </a:r>
            <a:r>
              <a:rPr lang="hu-HU" sz="2400" dirty="0"/>
              <a:t>), így biztosítják az indukált állapot </a:t>
            </a:r>
            <a:r>
              <a:rPr lang="hu-HU" sz="2400" b="1" dirty="0"/>
              <a:t>fenntartását</a:t>
            </a:r>
            <a:r>
              <a:rPr lang="hu-HU" sz="2400" dirty="0"/>
              <a:t>.</a:t>
            </a:r>
          </a:p>
          <a:p>
            <a:r>
              <a:rPr lang="hu-HU" sz="2400" dirty="0"/>
              <a:t>A maradandó </a:t>
            </a:r>
            <a:r>
              <a:rPr lang="hu-HU" sz="2400" dirty="0" err="1"/>
              <a:t>endoderma</a:t>
            </a:r>
            <a:r>
              <a:rPr lang="hu-HU" sz="2400" dirty="0"/>
              <a:t> kivándorlásával a </a:t>
            </a:r>
            <a:r>
              <a:rPr lang="hu-HU" sz="2400" b="1" dirty="0" err="1"/>
              <a:t>hipoblaszt</a:t>
            </a:r>
            <a:r>
              <a:rPr lang="hu-HU" sz="2400" dirty="0"/>
              <a:t> (AVE) egyre jobban </a:t>
            </a:r>
            <a:r>
              <a:rPr lang="hu-HU" sz="2400" b="1" dirty="0" err="1"/>
              <a:t>előretolódik</a:t>
            </a:r>
            <a:r>
              <a:rPr lang="hu-HU" sz="2400" dirty="0"/>
              <a:t>, </a:t>
            </a:r>
            <a:r>
              <a:rPr lang="hu-HU" sz="2400" b="1" dirty="0"/>
              <a:t>vele</a:t>
            </a:r>
            <a:r>
              <a:rPr lang="hu-HU" sz="2400" dirty="0"/>
              <a:t> együtt az </a:t>
            </a:r>
            <a:r>
              <a:rPr lang="hu-HU" sz="2400" b="1" dirty="0"/>
              <a:t>agyhólyagokat</a:t>
            </a:r>
            <a:r>
              <a:rPr lang="hu-HU" sz="2400" dirty="0"/>
              <a:t> képző velőlemez.</a:t>
            </a:r>
          </a:p>
          <a:p>
            <a:r>
              <a:rPr lang="hu-HU" sz="2400" b="1" dirty="0"/>
              <a:t>Oldalról</a:t>
            </a:r>
            <a:r>
              <a:rPr lang="hu-HU" sz="2400" dirty="0"/>
              <a:t> az elülső velőlemez mögé vándorló </a:t>
            </a:r>
            <a:r>
              <a:rPr lang="hu-HU" sz="2400" dirty="0" err="1"/>
              <a:t>epiblasztsejteket</a:t>
            </a:r>
            <a:r>
              <a:rPr lang="hu-HU" sz="2400" dirty="0"/>
              <a:t> indukálja az őscsomó, de a közben beinduló </a:t>
            </a:r>
            <a:r>
              <a:rPr lang="hu-HU" sz="2400" b="1" dirty="0"/>
              <a:t>FGF</a:t>
            </a:r>
            <a:r>
              <a:rPr lang="hu-HU" sz="2400" dirty="0"/>
              <a:t> (Fgf8) és </a:t>
            </a:r>
            <a:r>
              <a:rPr lang="hu-HU" sz="2400" b="1" dirty="0" err="1"/>
              <a:t>retinsav</a:t>
            </a:r>
            <a:r>
              <a:rPr lang="hu-HU" sz="2400" dirty="0"/>
              <a:t> (RA) szintézis révén már nem elülső velőlemez, hanem hátulsó, azaz a gerincvelőt képző, </a:t>
            </a:r>
            <a:r>
              <a:rPr lang="hu-HU" sz="2400" dirty="0" err="1"/>
              <a:t>indukálódik</a:t>
            </a:r>
            <a:r>
              <a:rPr lang="hu-HU" sz="2400" dirty="0"/>
              <a:t>.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10886511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2" descr="1FF2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609600"/>
            <a:ext cx="7620000" cy="387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4" name="Text Box 3"/>
          <p:cNvSpPr txBox="1">
            <a:spLocks noChangeArrowheads="1"/>
          </p:cNvSpPr>
          <p:nvPr/>
        </p:nvSpPr>
        <p:spPr bwMode="auto">
          <a:xfrm>
            <a:off x="609600" y="4800600"/>
            <a:ext cx="82296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hu-HU" sz="2400" dirty="0">
                <a:latin typeface="Calibri" pitchFamily="34" charset="0"/>
              </a:rPr>
              <a:t>Balra vad típus, középen </a:t>
            </a:r>
            <a:r>
              <a:rPr lang="hu-HU" sz="2400" dirty="0" err="1">
                <a:latin typeface="Calibri" pitchFamily="34" charset="0"/>
              </a:rPr>
              <a:t>noggin</a:t>
            </a:r>
            <a:r>
              <a:rPr lang="hu-HU" sz="2400" dirty="0">
                <a:latin typeface="Calibri" pitchFamily="34" charset="0"/>
              </a:rPr>
              <a:t> </a:t>
            </a:r>
            <a:r>
              <a:rPr lang="hu-HU" sz="2400" baseline="30000" dirty="0">
                <a:latin typeface="Calibri" pitchFamily="34" charset="0"/>
              </a:rPr>
              <a:t>-/-</a:t>
            </a:r>
            <a:r>
              <a:rPr lang="hu-HU" sz="2400" dirty="0">
                <a:latin typeface="Calibri" pitchFamily="34" charset="0"/>
              </a:rPr>
              <a:t>, jobbra a </a:t>
            </a:r>
            <a:r>
              <a:rPr lang="hu-HU" sz="2400" dirty="0" err="1">
                <a:latin typeface="Calibri" pitchFamily="34" charset="0"/>
              </a:rPr>
              <a:t>chordin</a:t>
            </a:r>
            <a:r>
              <a:rPr lang="hu-HU" sz="2400" baseline="30000" dirty="0">
                <a:latin typeface="Calibri" pitchFamily="34" charset="0"/>
              </a:rPr>
              <a:t>-/-</a:t>
            </a:r>
            <a:r>
              <a:rPr lang="hu-HU" sz="2400" dirty="0">
                <a:latin typeface="Calibri" pitchFamily="34" charset="0"/>
              </a:rPr>
              <a:t> és </a:t>
            </a:r>
            <a:r>
              <a:rPr lang="hu-HU" sz="2400" dirty="0" err="1">
                <a:latin typeface="Calibri" pitchFamily="34" charset="0"/>
              </a:rPr>
              <a:t>noggin</a:t>
            </a:r>
            <a:r>
              <a:rPr lang="hu-HU" sz="2400" baseline="30000" dirty="0">
                <a:latin typeface="Calibri" pitchFamily="34" charset="0"/>
              </a:rPr>
              <a:t>-/-</a:t>
            </a:r>
            <a:r>
              <a:rPr lang="hu-HU" sz="2400" dirty="0">
                <a:latin typeface="Calibri" pitchFamily="34" charset="0"/>
              </a:rPr>
              <a:t>mutáns egér.</a:t>
            </a:r>
          </a:p>
          <a:p>
            <a:pPr algn="ctr" eaLnBrk="0" hangingPunct="0">
              <a:spcBef>
                <a:spcPct val="50000"/>
              </a:spcBef>
            </a:pPr>
            <a:r>
              <a:rPr lang="hu-HU" sz="2400" dirty="0">
                <a:latin typeface="Calibri" pitchFamily="34" charset="0"/>
              </a:rPr>
              <a:t>A kettős KO egérnek nincsenek agyhólyag-származékai, de gerincvelőkezdeménye van.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Alapértelmezett terv">
  <a:themeElements>
    <a:clrScheme name="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lapértelmezett terv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é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2256</TotalTime>
  <Words>2126</Words>
  <Application>Microsoft Office PowerPoint</Application>
  <PresentationFormat>Diavetítés a képernyőre (4:3 oldalarány)</PresentationFormat>
  <Paragraphs>275</Paragraphs>
  <Slides>69</Slides>
  <Notes>27</Notes>
  <HiddenSlides>0</HiddenSlides>
  <MMClips>1</MMClips>
  <ScaleCrop>false</ScaleCrop>
  <HeadingPairs>
    <vt:vector size="8" baseType="variant">
      <vt:variant>
        <vt:lpstr>Használt betűtípusok</vt:lpstr>
      </vt:variant>
      <vt:variant>
        <vt:i4>8</vt:i4>
      </vt:variant>
      <vt:variant>
        <vt:lpstr>Téma</vt:lpstr>
      </vt:variant>
      <vt:variant>
        <vt:i4>1</vt:i4>
      </vt:variant>
      <vt:variant>
        <vt:lpstr>Beágyazott OLE kiszolgálók</vt:lpstr>
      </vt:variant>
      <vt:variant>
        <vt:i4>1</vt:i4>
      </vt:variant>
      <vt:variant>
        <vt:lpstr>Diacímek</vt:lpstr>
      </vt:variant>
      <vt:variant>
        <vt:i4>69</vt:i4>
      </vt:variant>
    </vt:vector>
  </HeadingPairs>
  <TitlesOfParts>
    <vt:vector size="79" baseType="lpstr">
      <vt:lpstr>AJensonPro-Bold</vt:lpstr>
      <vt:lpstr>AJensonPro-Regular</vt:lpstr>
      <vt:lpstr>Arial</vt:lpstr>
      <vt:lpstr>Calibri</vt:lpstr>
      <vt:lpstr>Lucida Sans Unicode</vt:lpstr>
      <vt:lpstr>Symbol</vt:lpstr>
      <vt:lpstr>Times New Roman</vt:lpstr>
      <vt:lpstr>Trebuchet MS</vt:lpstr>
      <vt:lpstr>Alapértelmezett terv</vt:lpstr>
      <vt:lpstr>Image</vt:lpstr>
      <vt:lpstr>Az idegrendszer fejlődése I. A velőcső kialakulása; kraniokaudális és dorzoventrális differenciálódása. Fejlődési rendellenességek </vt:lpstr>
      <vt:lpstr>A központi idegrendszer fejlődése ismétlés (az első 20 dia) kell ehhez a vizsgához is!</vt:lpstr>
      <vt:lpstr>1. Neurális indukció</vt:lpstr>
      <vt:lpstr>Neurális indukció I.</vt:lpstr>
      <vt:lpstr>Neurális indukció II.</vt:lpstr>
      <vt:lpstr>PowerPoint-bemutató</vt:lpstr>
      <vt:lpstr>Neurális indukció II.</vt:lpstr>
      <vt:lpstr>Neurális indukció III.</vt:lpstr>
      <vt:lpstr>PowerPoint-bemutató</vt:lpstr>
      <vt:lpstr>Korai események</vt:lpstr>
      <vt:lpstr>PowerPoint-bemutató</vt:lpstr>
      <vt:lpstr>PowerPoint-bemutató</vt:lpstr>
      <vt:lpstr>Neurális indukció jelentősége</vt:lpstr>
      <vt:lpstr>2. A velőcső kialakulása, neuruláció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3. A velőcső</vt:lpstr>
      <vt:lpstr>A velőcső</vt:lpstr>
      <vt:lpstr>PowerPoint-bemutató</vt:lpstr>
      <vt:lpstr>PowerPoint-bemutató</vt:lpstr>
      <vt:lpstr>PowerPoint-bemutató</vt:lpstr>
      <vt:lpstr>PowerPoint-bemutató</vt:lpstr>
      <vt:lpstr>PowerPoint-bemutató</vt:lpstr>
      <vt:lpstr>Az epiblasztból képződő idegi elemek</vt:lpstr>
      <vt:lpstr>PowerPoint-bemutató</vt:lpstr>
      <vt:lpstr>4. Velőcső-záródási rendellenességek (neural tube defects: NTDs vagy dysraphiák)</vt:lpstr>
      <vt:lpstr>A leggyakoribb 10 fejlődési rendellenesség Magyarországon</vt:lpstr>
      <vt:lpstr>Velőcső záródási rendellenességek</vt:lpstr>
      <vt:lpstr>PowerPoint-bemutató</vt:lpstr>
      <vt:lpstr>PowerPoint-bemutató</vt:lpstr>
      <vt:lpstr>PowerPoint-bemutató</vt:lpstr>
      <vt:lpstr>PowerPoint-bemutató</vt:lpstr>
      <vt:lpstr>Cerebrális dysraphiák</vt:lpstr>
      <vt:lpstr>PowerPoint-bemutató</vt:lpstr>
      <vt:lpstr>PowerPoint-bemutató</vt:lpstr>
      <vt:lpstr>PowerPoint-bemutató</vt:lpstr>
      <vt:lpstr>Spina bifida</vt:lpstr>
      <vt:lpstr>PowerPoint-bemutató</vt:lpstr>
      <vt:lpstr>PowerPoint-bemutató</vt:lpstr>
      <vt:lpstr>PowerPoint-bemutató</vt:lpstr>
      <vt:lpstr>PowerPoint-bemutató</vt:lpstr>
      <vt:lpstr>6. A velőcső regionalizációja</vt:lpstr>
      <vt:lpstr>Dorzoventrális regionalizáció</vt:lpstr>
      <vt:lpstr>PowerPoint-bemutató</vt:lpstr>
      <vt:lpstr>PowerPoint-bemutató</vt:lpstr>
      <vt:lpstr>Kraniokaudális regionalizáció</vt:lpstr>
      <vt:lpstr>PowerPoint-bemutató</vt:lpstr>
      <vt:lpstr>Velőcső szegmentáltsága</vt:lpstr>
      <vt:lpstr>Kraniokaudális regionalizáció</vt:lpstr>
      <vt:lpstr>PowerPoint-bemutató</vt:lpstr>
      <vt:lpstr>7. A velőcső szöveti fejlődése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A velőcső falában 3 zóna alakul ki</vt:lpstr>
      <vt:lpstr>PowerPoint-bemutató</vt:lpstr>
      <vt:lpstr>PowerPoint-bemutató</vt:lpstr>
      <vt:lpstr>A velőcső kaudális részén</vt:lpstr>
      <vt:lpstr>PowerPoint-bemutató</vt:lpstr>
      <vt:lpstr>PowerPoint-bemutató</vt:lpstr>
      <vt:lpstr>PowerPoint-bemutató</vt:lpstr>
      <vt:lpstr>PowerPoint-bemutató</vt:lpstr>
    </vt:vector>
  </TitlesOfParts>
  <Company>Humánmorfológiai Intézet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Formatio reticularis</dc:title>
  <dc:creator>Magyar</dc:creator>
  <cp:lastModifiedBy>M</cp:lastModifiedBy>
  <cp:revision>115</cp:revision>
  <dcterms:created xsi:type="dcterms:W3CDTF">2003-04-01T15:32:52Z</dcterms:created>
  <dcterms:modified xsi:type="dcterms:W3CDTF">2019-09-08T17:28:56Z</dcterms:modified>
</cp:coreProperties>
</file>