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2" r:id="rId4"/>
    <p:sldId id="303" r:id="rId5"/>
    <p:sldId id="305" r:id="rId6"/>
    <p:sldId id="306" r:id="rId7"/>
    <p:sldId id="290" r:id="rId8"/>
    <p:sldId id="291" r:id="rId9"/>
    <p:sldId id="292" r:id="rId10"/>
    <p:sldId id="294" r:id="rId11"/>
    <p:sldId id="295" r:id="rId12"/>
    <p:sldId id="301" r:id="rId13"/>
    <p:sldId id="308" r:id="rId14"/>
    <p:sldId id="293" r:id="rId15"/>
    <p:sldId id="296" r:id="rId16"/>
    <p:sldId id="297" r:id="rId17"/>
    <p:sldId id="298" r:id="rId18"/>
    <p:sldId id="300" r:id="rId19"/>
    <p:sldId id="299" r:id="rId20"/>
    <p:sldId id="262" r:id="rId21"/>
    <p:sldId id="263" r:id="rId22"/>
    <p:sldId id="264" r:id="rId23"/>
    <p:sldId id="265" r:id="rId24"/>
    <p:sldId id="309" r:id="rId2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F6CC08-D317-4A20-92FA-61A1A586E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EDC996B-8992-49FC-8C10-9494C6A80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81DEF8E-F694-4435-B651-A5FD5272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DB4823-E009-4986-A315-A3ABF42F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F5EDB79-259E-4876-B4EA-7488FB70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31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2B95F9-6E10-435A-B5BF-FFC522A4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2100E84-1354-4AEC-9710-EADCA1FBB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D4A982-07EE-483E-A102-735958A70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BE738CD-EC7A-41B3-A2F1-BE0BAECC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2D9826-5353-47CC-AEBD-D59E8AF43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1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6230FBF-2812-4295-9642-DAFB1E6A1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22EE860-9C60-45C6-8E29-44F9EE071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339C97-0572-49A1-9185-853A321A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557A222-69C6-43FE-9442-00B560985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643E4B-11B5-44A0-A2A9-3ED355F0E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5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808393-1A11-4D9D-9562-641E2D55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9188D7-58AE-4148-B623-F196EC5C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E7CFFE-7B2F-4F62-AEF8-BB5007E9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AFD478D-860C-4F2B-A1D7-255147BE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562903-C15B-4E80-8F91-0063A298A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805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831366-A361-4A32-BD51-F6C1B002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D21D0A-3115-435A-86B9-E553C5B34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66E0D7-E3D4-4175-948C-21891CB9F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5F797E-9F7E-44B4-A989-C707B6AE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F5FE02-CBDC-4F65-86DE-F5BAD816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510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EA2B7E-0ADF-473B-9C43-4EC2BC0E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FED6E10-7C15-47C0-9E0B-8818EFF77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AC87AB4-90DC-4787-A7B9-38AAC767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75199D-96F4-4207-AC75-3C6A47D4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46CC65E-7BAA-4F8D-A6D5-F3245E1AF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216A135-5A19-4B6B-9255-FFBCBC10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50FF8B-02A4-4780-803E-19D73B38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575C3F9-6D14-4450-8EF2-9808ED97E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9AAE3F-8E16-4F08-8F67-EB6E5C8F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C40E38B-6D73-4A55-97AD-1F1AC6ECF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DAD2974-0C27-46C4-AFA4-C24F08AA4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A88E8CD-D230-4B8C-AF70-E30174A5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B1FE374-2C9D-4D72-AC4E-96CABD02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1F67320-A3F0-4FAB-B38E-AFB950E13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7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12A4D4-A0D5-46D8-8AA4-CC47980DE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1DAF891-BC19-43F9-87D6-C4AFE8650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6382820-D1F5-494A-B7CD-BB6557A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FEE980D-28BD-45C7-AD93-B558D88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719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0085A93-7445-4D38-887E-6F707140E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ED9BC12-96F4-40A2-BDE7-7C525163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D1E30C1-927D-4D23-A5BF-F0EE26D2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0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B7F795-EF08-4047-8E78-588DB209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858A0A-9708-48EB-A8F6-F09EB3B10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AACE410-4FCA-4094-BEE6-1C21F2C3CC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49E28A-693D-49CC-BF32-68589ED4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4040A6F-7FAB-4357-A145-DF9A0EE5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CCBAD1-C78D-450A-BD4B-D3D8771D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12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0CBF7D-BC81-4097-9127-BC734884E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4B04144-2ED0-4364-90F4-07F8E0E90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F2E9FC7-2412-41AC-A02A-833E812C2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62F368-3052-4F07-A84D-DECE3F60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28C1199-CA26-4E75-BBBB-6D261F4A6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97FCDE-6B9A-47B5-8138-D180061B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16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16641BBE-9DC2-4E91-840C-521CA901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5652378-554F-46F3-B54B-656F1B4E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AAB035-5413-474B-83DB-880B9413C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A43D6-A7B6-421A-871E-0A9F35E62AED}" type="datetimeFigureOut">
              <a:rPr lang="hu-HU" smtClean="0"/>
              <a:t>2019. 10. 15.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CFBAB1-3FCC-4D87-9E77-7F33BA2A9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3D755F-A406-4B47-9AF4-DD3CF8085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6872-F23A-4A05-9CA7-43706A05F47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19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8236F8-34B8-4AC8-8090-64A8E16A44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1069B08-E30B-48BE-A601-884B0958C0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4D08DC9-BA8C-4482-87A6-CBBE93C34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600" b="1" dirty="0">
                <a:solidFill>
                  <a:srgbClr val="000066"/>
                </a:solidFill>
              </a:rPr>
              <a:t>Meniszkuszok</a:t>
            </a:r>
          </a:p>
        </p:txBody>
      </p:sp>
      <p:pic>
        <p:nvPicPr>
          <p:cNvPr id="44035" name="Picture 3" descr="meniscusok">
            <a:extLst>
              <a:ext uri="{FF2B5EF4-FFF2-40B4-BE49-F238E27FC236}">
                <a16:creationId xmlns:a16="http://schemas.microsoft.com/office/drawing/2014/main" id="{E662D334-9362-4FA2-91EF-79A66565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49" y="1381126"/>
            <a:ext cx="4321175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C1E6D49D-948A-4309-B35A-6595C8E85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484313"/>
            <a:ext cx="32400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/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6CCCFBF7-715D-41F9-937D-AE98996A5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505" y="1484313"/>
            <a:ext cx="3887787" cy="272382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dirty="0" err="1"/>
              <a:t>Incongruentia</a:t>
            </a:r>
            <a:r>
              <a:rPr lang="hu-HU" altLang="hu-HU" dirty="0"/>
              <a:t> ellensúlyozására.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Rögzítettek, de mozgékonyak: mozgás flexióban és rotációban. Megakadályozzák a </a:t>
            </a:r>
            <a:r>
              <a:rPr lang="hu-HU" altLang="hu-HU" dirty="0" err="1"/>
              <a:t>hyperextenziót</a:t>
            </a:r>
            <a:endParaRPr lang="hu-HU" altLang="hu-HU" dirty="0"/>
          </a:p>
          <a:p>
            <a:pPr algn="ctr">
              <a:spcBef>
                <a:spcPct val="50000"/>
              </a:spcBef>
            </a:pPr>
            <a:r>
              <a:rPr lang="hu-HU" altLang="hu-HU" dirty="0" err="1"/>
              <a:t>Lig</a:t>
            </a:r>
            <a:r>
              <a:rPr lang="hu-HU" altLang="hu-HU" dirty="0"/>
              <a:t>. </a:t>
            </a:r>
            <a:r>
              <a:rPr lang="hu-HU" altLang="hu-HU" dirty="0" err="1"/>
              <a:t>cruc</a:t>
            </a:r>
            <a:r>
              <a:rPr lang="hu-HU" altLang="hu-HU" dirty="0"/>
              <a:t>. </a:t>
            </a:r>
            <a:r>
              <a:rPr lang="hu-HU" altLang="hu-HU" dirty="0" err="1"/>
              <a:t>med</a:t>
            </a:r>
            <a:r>
              <a:rPr lang="hu-HU" altLang="hu-HU" dirty="0"/>
              <a:t>. gyakrabban sérül (</a:t>
            </a:r>
            <a:r>
              <a:rPr lang="hu-HU" altLang="hu-HU" dirty="0" err="1"/>
              <a:t>rögzítettebb</a:t>
            </a:r>
            <a:r>
              <a:rPr lang="hu-HU" altLang="hu-HU" dirty="0"/>
              <a:t>).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Sérülés jele: fájdalom és nem folyamatos mozgás.</a:t>
            </a:r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81B06275-BE0E-4C41-870C-7E337DCF8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4" y="5084764"/>
            <a:ext cx="3887787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eniscusok 3">
            <a:extLst>
              <a:ext uri="{FF2B5EF4-FFF2-40B4-BE49-F238E27FC236}">
                <a16:creationId xmlns:a16="http://schemas.microsoft.com/office/drawing/2014/main" id="{7D32AA4B-890B-410A-A31C-6839B3DAE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752601"/>
            <a:ext cx="40322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meniscusok 2">
            <a:extLst>
              <a:ext uri="{FF2B5EF4-FFF2-40B4-BE49-F238E27FC236}">
                <a16:creationId xmlns:a16="http://schemas.microsoft.com/office/drawing/2014/main" id="{DFC3B5E4-E3CB-4782-B6F9-4BF980E35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1484314"/>
            <a:ext cx="42195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4">
            <a:extLst>
              <a:ext uri="{FF2B5EF4-FFF2-40B4-BE49-F238E27FC236}">
                <a16:creationId xmlns:a16="http://schemas.microsoft.com/office/drawing/2014/main" id="{E46E0C8B-CF5C-4E77-A1C9-8D041DE29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A meniszkuszok mozgásai (passzív!)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F930C4BB-81B9-45FB-8778-C57A03B73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5805489"/>
            <a:ext cx="3887788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  <p:cxnSp>
        <p:nvCxnSpPr>
          <p:cNvPr id="3" name="Egyenes összekötő nyíllal 2">
            <a:extLst>
              <a:ext uri="{FF2B5EF4-FFF2-40B4-BE49-F238E27FC236}">
                <a16:creationId xmlns:a16="http://schemas.microsoft.com/office/drawing/2014/main" id="{6F242F4C-FF65-499F-9202-1AF8255C9A9D}"/>
              </a:ext>
            </a:extLst>
          </p:cNvPr>
          <p:cNvCxnSpPr>
            <a:cxnSpLocks/>
          </p:cNvCxnSpPr>
          <p:nvPr/>
        </p:nvCxnSpPr>
        <p:spPr>
          <a:xfrm flipH="1" flipV="1">
            <a:off x="9935912" y="3200401"/>
            <a:ext cx="128955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D1613FEE-E42F-495D-917C-59B2548BA669}"/>
              </a:ext>
            </a:extLst>
          </p:cNvPr>
          <p:cNvCxnSpPr>
            <a:cxnSpLocks/>
          </p:cNvCxnSpPr>
          <p:nvPr/>
        </p:nvCxnSpPr>
        <p:spPr>
          <a:xfrm flipH="1" flipV="1">
            <a:off x="7322887" y="3275013"/>
            <a:ext cx="1289551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térd funk">
            <a:extLst>
              <a:ext uri="{FF2B5EF4-FFF2-40B4-BE49-F238E27FC236}">
                <a16:creationId xmlns:a16="http://schemas.microsoft.com/office/drawing/2014/main" id="{D1FD43C2-9F29-40BF-81F7-DD6A3F17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0" y="190077"/>
            <a:ext cx="6164179" cy="373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Tartalom helye 2">
            <a:extLst>
              <a:ext uri="{FF2B5EF4-FFF2-40B4-BE49-F238E27FC236}">
                <a16:creationId xmlns:a16="http://schemas.microsoft.com/office/drawing/2014/main" id="{509A8D90-6F5B-4DE3-AB4C-35B2826B0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36964"/>
            <a:ext cx="59436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9BCC5E40-BCB9-4C02-847E-F7212D64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3449" y="1001213"/>
            <a:ext cx="4460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hu-HU" altLang="hu-HU" sz="2400" b="1" dirty="0">
                <a:solidFill>
                  <a:srgbClr val="000066"/>
                </a:solidFill>
              </a:rPr>
              <a:t>A térdízületi mozgások tengelyei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BCBA6F7-C5E0-4B94-A65E-7C87E18B7A1B}"/>
              </a:ext>
            </a:extLst>
          </p:cNvPr>
          <p:cNvSpPr/>
          <p:nvPr/>
        </p:nvSpPr>
        <p:spPr>
          <a:xfrm>
            <a:off x="595745" y="110444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https://tse2.mm.bing.net/th?id=OIP.-mFSRaf_0eSrfpKT7EjYKgHaHk&amp;pid=Api&amp;P=0&amp;w=300&amp;h=300</a:t>
            </a:r>
          </a:p>
        </p:txBody>
      </p:sp>
      <p:graphicFrame>
        <p:nvGraphicFramePr>
          <p:cNvPr id="4" name="Objektum 3">
            <a:extLst>
              <a:ext uri="{FF2B5EF4-FFF2-40B4-BE49-F238E27FC236}">
                <a16:creationId xmlns:a16="http://schemas.microsoft.com/office/drawing/2014/main" id="{0CE87404-841B-4C0A-9FDB-CCFC42867E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614565"/>
              </p:ext>
            </p:extLst>
          </p:nvPr>
        </p:nvGraphicFramePr>
        <p:xfrm>
          <a:off x="264695" y="264696"/>
          <a:ext cx="6406459" cy="6523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" r:id="rId3" imgW="8952120" imgH="9142560" progId="Photoshop.Image.13">
                  <p:embed/>
                </p:oleObj>
              </mc:Choice>
              <mc:Fallback>
                <p:oleObj name="Image" r:id="rId3" imgW="8952120" imgH="9142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695" y="264696"/>
                        <a:ext cx="6406459" cy="6523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>
            <a:extLst>
              <a:ext uri="{FF2B5EF4-FFF2-40B4-BE49-F238E27FC236}">
                <a16:creationId xmlns:a16="http://schemas.microsoft.com/office/drawing/2014/main" id="{E0555927-CB3D-40D2-A5B2-FFC61F0D0BEA}"/>
              </a:ext>
            </a:extLst>
          </p:cNvPr>
          <p:cNvSpPr/>
          <p:nvPr/>
        </p:nvSpPr>
        <p:spPr>
          <a:xfrm>
            <a:off x="698776" y="660842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https://study.com/cimages/multimages/16/1c0a1b72-fbac-4447-8f43-5eefe04a6fd9_knee_bursa.jpg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17D2853-C7C5-49DD-8ADF-09E51848A179}"/>
              </a:ext>
            </a:extLst>
          </p:cNvPr>
          <p:cNvSpPr txBox="1"/>
          <p:nvPr/>
        </p:nvSpPr>
        <p:spPr>
          <a:xfrm>
            <a:off x="7184096" y="1038016"/>
            <a:ext cx="429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/>
              <a:t>A térdízület </a:t>
            </a:r>
            <a:r>
              <a:rPr lang="hu-HU" sz="3600" b="1" dirty="0" err="1"/>
              <a:t>burzái</a:t>
            </a:r>
            <a:endParaRPr lang="hu-HU" sz="3600" b="1" dirty="0"/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25A8FEAD-8327-4F53-8CCA-2190CA7EBEBE}"/>
              </a:ext>
            </a:extLst>
          </p:cNvPr>
          <p:cNvGrpSpPr/>
          <p:nvPr/>
        </p:nvGrpSpPr>
        <p:grpSpPr>
          <a:xfrm>
            <a:off x="7130761" y="3156886"/>
            <a:ext cx="4479712" cy="3574485"/>
            <a:chOff x="7130761" y="3156886"/>
            <a:chExt cx="4479712" cy="357448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E3AF1F9-F80B-41EA-8187-70656D7216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0761" y="3838074"/>
              <a:ext cx="4348608" cy="2893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3ABED65A-2987-4405-8614-A004D55B2445}"/>
                </a:ext>
              </a:extLst>
            </p:cNvPr>
            <p:cNvSpPr txBox="1"/>
            <p:nvPr/>
          </p:nvSpPr>
          <p:spPr>
            <a:xfrm>
              <a:off x="7591926" y="3156886"/>
              <a:ext cx="4018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400" b="1" dirty="0" err="1"/>
                <a:t>Bursitis</a:t>
              </a:r>
              <a:r>
                <a:rPr lang="hu-HU" sz="2400" b="1" dirty="0"/>
                <a:t> (</a:t>
              </a:r>
              <a:r>
                <a:rPr lang="hu-HU" sz="2400" b="1" dirty="0" err="1"/>
                <a:t>burza</a:t>
              </a:r>
              <a:r>
                <a:rPr lang="hu-HU" sz="2400" b="1" dirty="0"/>
                <a:t> gyulladás</a:t>
              </a:r>
              <a:r>
                <a:rPr lang="hu-HU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015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rt ellátás 2">
            <a:extLst>
              <a:ext uri="{FF2B5EF4-FFF2-40B4-BE49-F238E27FC236}">
                <a16:creationId xmlns:a16="http://schemas.microsoft.com/office/drawing/2014/main" id="{2F4DFD0C-8C05-4456-BF35-32B2C974435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1575" y="0"/>
            <a:ext cx="6851650" cy="6858000"/>
          </a:xfrm>
        </p:spPr>
      </p:pic>
      <p:sp>
        <p:nvSpPr>
          <p:cNvPr id="43011" name="Text Box 3">
            <a:extLst>
              <a:ext uri="{FF2B5EF4-FFF2-40B4-BE49-F238E27FC236}">
                <a16:creationId xmlns:a16="http://schemas.microsoft.com/office/drawing/2014/main" id="{142A6A8B-FD3B-43B9-993D-28588A88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1075" y="158751"/>
            <a:ext cx="42821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 dirty="0">
                <a:solidFill>
                  <a:srgbClr val="000066"/>
                </a:solidFill>
              </a:rPr>
              <a:t>A térdízület artériás vérellátása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7EC5CE6-9DEF-4737-9630-E927847C6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A térdízület röntgen képe</a:t>
            </a:r>
          </a:p>
        </p:txBody>
      </p:sp>
      <p:pic>
        <p:nvPicPr>
          <p:cNvPr id="47108" name="Picture 4" descr="terd norm ap">
            <a:extLst>
              <a:ext uri="{FF2B5EF4-FFF2-40B4-BE49-F238E27FC236}">
                <a16:creationId xmlns:a16="http://schemas.microsoft.com/office/drawing/2014/main" id="{42C399DD-D06E-48BC-A978-2A1DA370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497014"/>
            <a:ext cx="47879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5B4FF729-2ED1-40E2-91F2-8FDED53E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66" y="1521796"/>
            <a:ext cx="4823556" cy="47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terd norm gyerek">
            <a:extLst>
              <a:ext uri="{FF2B5EF4-FFF2-40B4-BE49-F238E27FC236}">
                <a16:creationId xmlns:a16="http://schemas.microsoft.com/office/drawing/2014/main" id="{0188F8F1-7279-4CF5-9240-51EDCE26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4" y="1273175"/>
            <a:ext cx="74961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>
            <a:extLst>
              <a:ext uri="{FF2B5EF4-FFF2-40B4-BE49-F238E27FC236}">
                <a16:creationId xmlns:a16="http://schemas.microsoft.com/office/drawing/2014/main" id="{6F41F3BE-20D4-43AA-8E21-C246612F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Gyermek térdízület röntgen képe </a:t>
            </a:r>
          </a:p>
          <a:p>
            <a:pPr algn="ctr" eaLnBrk="0" hangingPunct="0"/>
            <a:endParaRPr lang="hu-HU" altLang="hu-HU" sz="3200" b="1" dirty="0">
              <a:solidFill>
                <a:srgbClr val="000066"/>
              </a:solidFill>
            </a:endParaRP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F3CAA038-6CFB-47A9-AC0E-3EEECF66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3429001"/>
            <a:ext cx="2268538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/>
              <a:t>Growth’s cartilage</a:t>
            </a:r>
          </a:p>
        </p:txBody>
      </p:sp>
      <p:sp>
        <p:nvSpPr>
          <p:cNvPr id="48133" name="Line 5">
            <a:extLst>
              <a:ext uri="{FF2B5EF4-FFF2-40B4-BE49-F238E27FC236}">
                <a16:creationId xmlns:a16="http://schemas.microsoft.com/office/drawing/2014/main" id="{4F173190-33DC-4E3C-8B4B-1DFB683C85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3573464"/>
            <a:ext cx="863600" cy="142875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B245180F-C567-47CB-AD2A-9DB1B57EF6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3975" y="3789364"/>
            <a:ext cx="1079500" cy="935037"/>
          </a:xfrm>
          <a:prstGeom prst="line">
            <a:avLst/>
          </a:prstGeom>
          <a:noFill/>
          <a:ln w="38100">
            <a:solidFill>
              <a:srgbClr val="CC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A81C2F9-BCC3-4A95-AB4A-66778DA6A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 err="1">
                <a:solidFill>
                  <a:srgbClr val="000066"/>
                </a:solidFill>
              </a:rPr>
              <a:t>Patella</a:t>
            </a:r>
            <a:r>
              <a:rPr lang="hu-HU" altLang="hu-HU" sz="3200" b="1" dirty="0">
                <a:solidFill>
                  <a:srgbClr val="000066"/>
                </a:solidFill>
              </a:rPr>
              <a:t> törés</a:t>
            </a:r>
          </a:p>
        </p:txBody>
      </p:sp>
      <p:pic>
        <p:nvPicPr>
          <p:cNvPr id="49155" name="Picture 3" descr="patellatores">
            <a:extLst>
              <a:ext uri="{FF2B5EF4-FFF2-40B4-BE49-F238E27FC236}">
                <a16:creationId xmlns:a16="http://schemas.microsoft.com/office/drawing/2014/main" id="{582E44D9-97D4-4829-B650-8F32FCFB2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341438"/>
            <a:ext cx="655161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>
            <a:extLst>
              <a:ext uri="{FF2B5EF4-FFF2-40B4-BE49-F238E27FC236}">
                <a16:creationId xmlns:a16="http://schemas.microsoft.com/office/drawing/2014/main" id="{9D571A70-4364-4691-888B-4651C2DA1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5" y="6237288"/>
            <a:ext cx="7596188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dirty="0"/>
              <a:t>A m </a:t>
            </a:r>
            <a:r>
              <a:rPr lang="hu-HU" altLang="hu-HU" dirty="0" err="1"/>
              <a:t>quadriceps</a:t>
            </a:r>
            <a:r>
              <a:rPr lang="hu-HU" altLang="hu-HU" dirty="0"/>
              <a:t> </a:t>
            </a:r>
            <a:r>
              <a:rPr lang="hu-HU" altLang="hu-HU" dirty="0" err="1"/>
              <a:t>femoris</a:t>
            </a:r>
            <a:r>
              <a:rPr lang="hu-HU" altLang="hu-HU" dirty="0"/>
              <a:t> a </a:t>
            </a:r>
            <a:r>
              <a:rPr lang="hu-HU" altLang="hu-HU" dirty="0" err="1"/>
              <a:t>proximális</a:t>
            </a:r>
            <a:r>
              <a:rPr lang="hu-HU" altLang="hu-HU" dirty="0"/>
              <a:t> részt elhúzza.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57">
            <a:extLst>
              <a:ext uri="{FF2B5EF4-FFF2-40B4-BE49-F238E27FC236}">
                <a16:creationId xmlns:a16="http://schemas.microsoft.com/office/drawing/2014/main" id="{F098A82C-A70A-4A43-B99A-AC76CC09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/>
          <a:stretch>
            <a:fillRect/>
          </a:stretch>
        </p:blipFill>
        <p:spPr bwMode="auto">
          <a:xfrm>
            <a:off x="1797051" y="631826"/>
            <a:ext cx="3425825" cy="55229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3" name="Picture 3" descr="56">
            <a:extLst>
              <a:ext uri="{FF2B5EF4-FFF2-40B4-BE49-F238E27FC236}">
                <a16:creationId xmlns:a16="http://schemas.microsoft.com/office/drawing/2014/main" id="{8AFBA8D9-0B47-48BC-A7BC-FA5FE1825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5"/>
          <a:stretch>
            <a:fillRect/>
          </a:stretch>
        </p:blipFill>
        <p:spPr bwMode="auto">
          <a:xfrm>
            <a:off x="5368925" y="1438275"/>
            <a:ext cx="5118100" cy="414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4">
            <a:extLst>
              <a:ext uri="{FF2B5EF4-FFF2-40B4-BE49-F238E27FC236}">
                <a16:creationId xmlns:a16="http://schemas.microsoft.com/office/drawing/2014/main" id="{F4160170-9E5E-4E85-83D0-80B42DE84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101" y="250826"/>
            <a:ext cx="3332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3200" b="1" dirty="0">
                <a:solidFill>
                  <a:srgbClr val="000066"/>
                </a:solidFill>
              </a:rPr>
              <a:t>Térdízület </a:t>
            </a:r>
            <a:r>
              <a:rPr lang="hu-HU" altLang="hu-HU" sz="3200" b="1" dirty="0" err="1">
                <a:solidFill>
                  <a:srgbClr val="000066"/>
                </a:solidFill>
              </a:rPr>
              <a:t>necrosis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46C7F4-B589-4886-890F-2B03FA741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Térdízületi protézis</a:t>
            </a:r>
          </a:p>
        </p:txBody>
      </p:sp>
      <p:pic>
        <p:nvPicPr>
          <p:cNvPr id="50179" name="Picture 3" descr="terd prot">
            <a:extLst>
              <a:ext uri="{FF2B5EF4-FFF2-40B4-BE49-F238E27FC236}">
                <a16:creationId xmlns:a16="http://schemas.microsoft.com/office/drawing/2014/main" id="{4A6A3C61-6F48-4551-A843-8CC6180C1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1125539"/>
            <a:ext cx="63373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>
            <a:extLst>
              <a:ext uri="{FF2B5EF4-FFF2-40B4-BE49-F238E27FC236}">
                <a16:creationId xmlns:a16="http://schemas.microsoft.com/office/drawing/2014/main" id="{B92F11D6-7904-4A94-8DAF-F98A9EC7A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425" y="1125539"/>
            <a:ext cx="3203575" cy="92333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dirty="0">
                <a:solidFill>
                  <a:srgbClr val="FFFF99"/>
                </a:solidFill>
              </a:rPr>
              <a:t>A </a:t>
            </a:r>
            <a:r>
              <a:rPr lang="hu-HU" altLang="hu-HU" dirty="0" err="1">
                <a:solidFill>
                  <a:srgbClr val="FFFF99"/>
                </a:solidFill>
              </a:rPr>
              <a:t>szinoviális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izületi</a:t>
            </a:r>
            <a:r>
              <a:rPr lang="hu-HU" altLang="hu-HU" dirty="0">
                <a:solidFill>
                  <a:srgbClr val="FFFF99"/>
                </a:solidFill>
              </a:rPr>
              <a:t> </a:t>
            </a:r>
            <a:r>
              <a:rPr lang="hu-HU" altLang="hu-HU" dirty="0" err="1">
                <a:solidFill>
                  <a:srgbClr val="FFFF99"/>
                </a:solidFill>
              </a:rPr>
              <a:t>hyalin</a:t>
            </a:r>
            <a:r>
              <a:rPr lang="hu-HU" altLang="hu-HU" dirty="0">
                <a:solidFill>
                  <a:srgbClr val="FFFF99"/>
                </a:solidFill>
              </a:rPr>
              <a:t> porc nem regenerálódik! (nincs </a:t>
            </a:r>
            <a:r>
              <a:rPr lang="hu-HU" altLang="hu-HU" dirty="0" err="1">
                <a:solidFill>
                  <a:srgbClr val="FFFF99"/>
                </a:solidFill>
              </a:rPr>
              <a:t>perichondrium</a:t>
            </a:r>
            <a:r>
              <a:rPr lang="hu-HU" altLang="hu-HU" dirty="0">
                <a:solidFill>
                  <a:srgbClr val="FFFF99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44B289E-AED1-42FF-A15D-9DADBC51E3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35188" y="188914"/>
            <a:ext cx="7772400" cy="1470025"/>
          </a:xfrm>
        </p:spPr>
        <p:txBody>
          <a:bodyPr anchor="ctr">
            <a:normAutofit/>
          </a:bodyPr>
          <a:lstStyle/>
          <a:p>
            <a:r>
              <a:rPr lang="hu-HU" altLang="hu-HU" sz="4000" b="1" dirty="0">
                <a:solidFill>
                  <a:srgbClr val="000066"/>
                </a:solidFill>
              </a:rPr>
              <a:t>Az  </a:t>
            </a:r>
            <a:r>
              <a:rPr lang="hu-HU" altLang="hu-HU" sz="4000" b="1" dirty="0" err="1">
                <a:solidFill>
                  <a:srgbClr val="000066"/>
                </a:solidFill>
              </a:rPr>
              <a:t>articulatio</a:t>
            </a:r>
            <a:r>
              <a:rPr lang="hu-HU" altLang="hu-HU" sz="4000" b="1" dirty="0">
                <a:solidFill>
                  <a:srgbClr val="000066"/>
                </a:solidFill>
              </a:rPr>
              <a:t> genus anatómiája</a:t>
            </a:r>
            <a:br>
              <a:rPr lang="hu-HU" altLang="hu-HU" sz="4000" b="1" dirty="0">
                <a:solidFill>
                  <a:srgbClr val="000066"/>
                </a:solidFill>
              </a:rPr>
            </a:br>
            <a:r>
              <a:rPr lang="hu-HU" altLang="hu-HU" sz="3200" b="1" dirty="0">
                <a:solidFill>
                  <a:srgbClr val="000066"/>
                </a:solidFill>
              </a:rPr>
              <a:t>Funkcionális és klinikai vonatkozások </a:t>
            </a:r>
            <a:endParaRPr lang="hu-HU" altLang="hu-HU" sz="3200" b="1" dirty="0">
              <a:solidFill>
                <a:schemeClr val="accent2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4EB9FA3-F01C-4C78-AB50-0CA59CD3BE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89676" y="1916364"/>
            <a:ext cx="4818063" cy="1752600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sz="2800" b="1" dirty="0"/>
              <a:t>Makroszkópos anatómia előadás</a:t>
            </a:r>
          </a:p>
          <a:p>
            <a:r>
              <a:rPr lang="hu-HU" altLang="hu-HU" sz="2800" b="1" dirty="0"/>
              <a:t>ÁOK 1. </a:t>
            </a:r>
            <a:r>
              <a:rPr lang="hu-HU" altLang="hu-HU" sz="2800" b="1"/>
              <a:t>évf.</a:t>
            </a:r>
            <a:endParaRPr lang="hu-HU" altLang="hu-HU" sz="2800" b="1" dirty="0"/>
          </a:p>
          <a:p>
            <a:r>
              <a:rPr lang="hu-HU" altLang="hu-HU" sz="2800" b="1" dirty="0"/>
              <a:t>2019, október 15.</a:t>
            </a:r>
          </a:p>
          <a:p>
            <a:r>
              <a:rPr lang="hu-HU" altLang="hu-HU" sz="2800" b="1" dirty="0"/>
              <a:t>Dr. Wenger Tibor</a:t>
            </a:r>
          </a:p>
          <a:p>
            <a:endParaRPr lang="hu-HU" altLang="hu-HU" sz="2800" b="1" dirty="0"/>
          </a:p>
        </p:txBody>
      </p:sp>
      <p:pic>
        <p:nvPicPr>
          <p:cNvPr id="2052" name="Picture 2" descr="TFix_3">
            <a:extLst>
              <a:ext uri="{FF2B5EF4-FFF2-40B4-BE49-F238E27FC236}">
                <a16:creationId xmlns:a16="http://schemas.microsoft.com/office/drawing/2014/main" id="{898A0141-4181-4E02-8431-FFF6ACA7C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2" y="1382001"/>
            <a:ext cx="5409434" cy="5107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94">
            <a:extLst>
              <a:ext uri="{FF2B5EF4-FFF2-40B4-BE49-F238E27FC236}">
                <a16:creationId xmlns:a16="http://schemas.microsoft.com/office/drawing/2014/main" id="{3987A7D1-E464-486C-96DB-213AB2AB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4" y="1484314"/>
            <a:ext cx="3843337" cy="503713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195">
            <a:extLst>
              <a:ext uri="{FF2B5EF4-FFF2-40B4-BE49-F238E27FC236}">
                <a16:creationId xmlns:a16="http://schemas.microsoft.com/office/drawing/2014/main" id="{B1D7FEC2-2DF4-4F0A-A1F8-3E9C2D1C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1485901"/>
            <a:ext cx="3735388" cy="50387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BEC6920C-9384-4DAD-9F4D-7A8E25FEE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4358" y="407096"/>
            <a:ext cx="60156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Veleszületett </a:t>
            </a:r>
            <a:r>
              <a:rPr lang="hu-HU" altLang="hu-HU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térdizületi</a:t>
            </a:r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ficam</a:t>
            </a:r>
          </a:p>
          <a:p>
            <a:pPr algn="ctr"/>
            <a:r>
              <a:rPr lang="hu-HU" altLang="hu-H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hu-HU" altLang="hu-HU" sz="2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hyperextenzió</a:t>
            </a:r>
            <a:r>
              <a:rPr lang="hu-HU" altLang="hu-H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96">
            <a:extLst>
              <a:ext uri="{FF2B5EF4-FFF2-40B4-BE49-F238E27FC236}">
                <a16:creationId xmlns:a16="http://schemas.microsoft.com/office/drawing/2014/main" id="{10114963-4924-48F4-A2C4-4EA30616F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6" y="776288"/>
            <a:ext cx="3717925" cy="5410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197">
            <a:extLst>
              <a:ext uri="{FF2B5EF4-FFF2-40B4-BE49-F238E27FC236}">
                <a16:creationId xmlns:a16="http://schemas.microsoft.com/office/drawing/2014/main" id="{5251F3F8-F194-4B2C-BFAA-4892FB73C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6" y="792163"/>
            <a:ext cx="4213225" cy="5372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7188E1BE-8F95-41A3-96EE-8A1ABCCB2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115888"/>
            <a:ext cx="93082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Veleszületett </a:t>
            </a:r>
            <a:r>
              <a:rPr lang="hu-HU" altLang="hu-HU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térdizületi</a:t>
            </a:r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ficam</a:t>
            </a:r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hu-HU" alt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sebészeti megoldás)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01">
            <a:extLst>
              <a:ext uri="{FF2B5EF4-FFF2-40B4-BE49-F238E27FC236}">
                <a16:creationId xmlns:a16="http://schemas.microsoft.com/office/drawing/2014/main" id="{B0D85B91-C21E-4204-B45F-EC9C294C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88914"/>
            <a:ext cx="4537075" cy="64293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26B5A707-15AB-4F56-912B-F423B036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567" y="440908"/>
            <a:ext cx="500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Veleszületett </a:t>
            </a:r>
            <a:r>
              <a:rPr lang="hu-HU" altLang="hu-HU" sz="36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térdizületi</a:t>
            </a:r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ficam</a:t>
            </a:r>
            <a:r>
              <a:rPr lang="hu-HU" altLang="hu-H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hu-HU" altLang="hu-HU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(RTG kép műtét után)</a:t>
            </a:r>
            <a:endParaRPr lang="hu-HU" altLang="hu-H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98">
            <a:extLst>
              <a:ext uri="{FF2B5EF4-FFF2-40B4-BE49-F238E27FC236}">
                <a16:creationId xmlns:a16="http://schemas.microsoft.com/office/drawing/2014/main" id="{1691AFDD-0C64-4D1C-B849-426F9009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8" r="15259"/>
          <a:stretch>
            <a:fillRect/>
          </a:stretch>
        </p:blipFill>
        <p:spPr bwMode="auto">
          <a:xfrm>
            <a:off x="1905000" y="830264"/>
            <a:ext cx="2008188" cy="52593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199">
            <a:extLst>
              <a:ext uri="{FF2B5EF4-FFF2-40B4-BE49-F238E27FC236}">
                <a16:creationId xmlns:a16="http://schemas.microsoft.com/office/drawing/2014/main" id="{4B86B89C-EE11-49E1-9743-654A681D4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r="20689"/>
          <a:stretch>
            <a:fillRect/>
          </a:stretch>
        </p:blipFill>
        <p:spPr bwMode="auto">
          <a:xfrm>
            <a:off x="4370389" y="801688"/>
            <a:ext cx="2238375" cy="529431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200">
            <a:extLst>
              <a:ext uri="{FF2B5EF4-FFF2-40B4-BE49-F238E27FC236}">
                <a16:creationId xmlns:a16="http://schemas.microsoft.com/office/drawing/2014/main" id="{B9181E9F-DFB7-48DB-AC38-D14E44B2C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804863"/>
            <a:ext cx="3462338" cy="52244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Tartalom helye 4">
            <a:extLst>
              <a:ext uri="{FF2B5EF4-FFF2-40B4-BE49-F238E27FC236}">
                <a16:creationId xmlns:a16="http://schemas.microsoft.com/office/drawing/2014/main" id="{DAF75C6A-A1D3-49C5-93EC-64AA6A89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b="8527"/>
          <a:stretch>
            <a:fillRect/>
          </a:stretch>
        </p:blipFill>
        <p:spPr bwMode="auto">
          <a:xfrm>
            <a:off x="1015995" y="586248"/>
            <a:ext cx="10310762" cy="5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6">
            <a:extLst>
              <a:ext uri="{FF2B5EF4-FFF2-40B4-BE49-F238E27FC236}">
                <a16:creationId xmlns:a16="http://schemas.microsoft.com/office/drawing/2014/main" id="{8571168D-9666-41EC-BF6D-7DF11499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356" y="4292601"/>
            <a:ext cx="7886700" cy="99377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4050" b="1" dirty="0">
                <a:solidFill>
                  <a:srgbClr val="FFFF00"/>
                </a:solidFill>
              </a:rPr>
              <a:t>KÖSZÖNÖM A FIGYELMET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62A07F-538E-4EC0-A6F1-54BC1436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6650" y="365125"/>
            <a:ext cx="571715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Articulatio</a:t>
            </a:r>
            <a:r>
              <a:rPr lang="hu-HU" b="1" dirty="0"/>
              <a:t> genus</a:t>
            </a:r>
            <a:br>
              <a:rPr lang="hu-HU" b="1" dirty="0"/>
            </a:br>
            <a:r>
              <a:rPr lang="hu-HU" sz="3600" b="1" dirty="0"/>
              <a:t>(</a:t>
            </a:r>
            <a:r>
              <a:rPr lang="hu-HU" sz="3600" b="1" dirty="0" err="1"/>
              <a:t>aspectus</a:t>
            </a:r>
            <a:r>
              <a:rPr lang="hu-HU" sz="3600" b="1" dirty="0"/>
              <a:t> </a:t>
            </a:r>
            <a:r>
              <a:rPr lang="hu-HU" sz="3600" b="1" dirty="0" err="1"/>
              <a:t>anterior</a:t>
            </a:r>
            <a:r>
              <a:rPr lang="hu-HU" sz="3600" b="1" dirty="0"/>
              <a:t>)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B3173760-034A-4F7D-AC7C-0D3E672E5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57" y="299069"/>
            <a:ext cx="50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47251C08-5DBF-416B-AF74-6D8A92A8FAE0}"/>
              </a:ext>
            </a:extLst>
          </p:cNvPr>
          <p:cNvSpPr/>
          <p:nvPr/>
        </p:nvSpPr>
        <p:spPr>
          <a:xfrm>
            <a:off x="8485164" y="6362070"/>
            <a:ext cx="41542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dirty="0"/>
              <a:t>https://www.innerbody.com/assets/knee_joint.png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DD2821D1-946C-4617-829C-1B4DDD8B4DFF}"/>
              </a:ext>
            </a:extLst>
          </p:cNvPr>
          <p:cNvCxnSpPr>
            <a:cxnSpLocks/>
          </p:cNvCxnSpPr>
          <p:nvPr/>
        </p:nvCxnSpPr>
        <p:spPr>
          <a:xfrm flipH="1" flipV="1">
            <a:off x="3824749" y="1661191"/>
            <a:ext cx="1410928" cy="359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5FC864A2-0BD5-4458-BF9B-850452D4BE0A}"/>
              </a:ext>
            </a:extLst>
          </p:cNvPr>
          <p:cNvCxnSpPr>
            <a:cxnSpLocks/>
          </p:cNvCxnSpPr>
          <p:nvPr/>
        </p:nvCxnSpPr>
        <p:spPr>
          <a:xfrm flipH="1" flipV="1">
            <a:off x="3947652" y="3069662"/>
            <a:ext cx="1410928" cy="359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6EC59DA9-4012-4C3C-954A-B546FD7B348C}"/>
              </a:ext>
            </a:extLst>
          </p:cNvPr>
          <p:cNvCxnSpPr>
            <a:cxnSpLocks/>
          </p:cNvCxnSpPr>
          <p:nvPr/>
        </p:nvCxnSpPr>
        <p:spPr>
          <a:xfrm flipH="1" flipV="1">
            <a:off x="3711678" y="5544933"/>
            <a:ext cx="1410928" cy="3593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4CC765AE-8621-4BD7-9380-131E09778B4D}"/>
              </a:ext>
            </a:extLst>
          </p:cNvPr>
          <p:cNvCxnSpPr>
            <a:cxnSpLocks/>
          </p:cNvCxnSpPr>
          <p:nvPr/>
        </p:nvCxnSpPr>
        <p:spPr>
          <a:xfrm>
            <a:off x="1150374" y="5176684"/>
            <a:ext cx="1017922" cy="5599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2155089-801D-4E5F-ABEA-7FDCF072BC36}"/>
              </a:ext>
            </a:extLst>
          </p:cNvPr>
          <p:cNvSpPr txBox="1"/>
          <p:nvPr/>
        </p:nvSpPr>
        <p:spPr>
          <a:xfrm>
            <a:off x="5358580" y="2168013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C00000"/>
                </a:solidFill>
              </a:rPr>
              <a:t>femur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2A0FE1EC-5B1C-4193-A20D-8516121ACA23}"/>
              </a:ext>
            </a:extLst>
          </p:cNvPr>
          <p:cNvSpPr txBox="1"/>
          <p:nvPr/>
        </p:nvSpPr>
        <p:spPr>
          <a:xfrm>
            <a:off x="5358579" y="3099158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C00000"/>
                </a:solidFill>
              </a:rPr>
              <a:t>patella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86D3FD04-EC11-4A91-B9D8-64E0819969B4}"/>
              </a:ext>
            </a:extLst>
          </p:cNvPr>
          <p:cNvSpPr txBox="1"/>
          <p:nvPr/>
        </p:nvSpPr>
        <p:spPr>
          <a:xfrm>
            <a:off x="5122606" y="5642661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C00000"/>
                </a:solidFill>
              </a:rPr>
              <a:t>tibia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2B9A603F-92D9-4354-A6B4-49CF5165507D}"/>
              </a:ext>
            </a:extLst>
          </p:cNvPr>
          <p:cNvSpPr txBox="1"/>
          <p:nvPr/>
        </p:nvSpPr>
        <p:spPr>
          <a:xfrm>
            <a:off x="147482" y="4895066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fibula</a:t>
            </a:r>
          </a:p>
        </p:txBody>
      </p:sp>
    </p:spTree>
    <p:extLst>
      <p:ext uri="{BB962C8B-B14F-4D97-AF65-F5344CB8AC3E}">
        <p14:creationId xmlns:p14="http://schemas.microsoft.com/office/powerpoint/2010/main" val="21101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4CA0789-6897-4485-8CDD-5C67C072E8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90" y="796012"/>
            <a:ext cx="600341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643690D-E7FD-4AE3-B3BD-5E87574D95D3}"/>
              </a:ext>
            </a:extLst>
          </p:cNvPr>
          <p:cNvSpPr/>
          <p:nvPr/>
        </p:nvSpPr>
        <p:spPr>
          <a:xfrm>
            <a:off x="6322142" y="63119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http://1.bp.blogspot.com/-MjA7naudakQ/USvDuPMtRDI/AAAAAAAAAOQ/9qKwi8R3wKE/s1600/Stuctures+of+Knee+Joint.jpg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9F27E11-21BA-4600-85AC-966760A5243A}"/>
              </a:ext>
            </a:extLst>
          </p:cNvPr>
          <p:cNvSpPr txBox="1">
            <a:spLocks/>
          </p:cNvSpPr>
          <p:nvPr/>
        </p:nvSpPr>
        <p:spPr>
          <a:xfrm>
            <a:off x="5592404" y="306131"/>
            <a:ext cx="6095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 err="1"/>
              <a:t>Articulatio</a:t>
            </a:r>
            <a:r>
              <a:rPr lang="hu-HU" b="1" dirty="0"/>
              <a:t> genus sin.</a:t>
            </a:r>
          </a:p>
          <a:p>
            <a:pPr algn="ctr"/>
            <a:r>
              <a:rPr lang="hu-HU" sz="3600" b="1" dirty="0"/>
              <a:t>(</a:t>
            </a:r>
            <a:r>
              <a:rPr lang="hu-HU" sz="3600" b="1" dirty="0" err="1"/>
              <a:t>aspectusposterior</a:t>
            </a:r>
            <a:r>
              <a:rPr lang="hu-HU" sz="3600" b="1" dirty="0"/>
              <a:t>)</a:t>
            </a:r>
            <a:br>
              <a:rPr lang="hu-HU" sz="3600" b="1" dirty="0"/>
            </a:br>
            <a:endParaRPr lang="hu-HU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41009F1-877B-4D25-8BE2-77A49A329148}"/>
              </a:ext>
            </a:extLst>
          </p:cNvPr>
          <p:cNvSpPr txBox="1"/>
          <p:nvPr/>
        </p:nvSpPr>
        <p:spPr>
          <a:xfrm>
            <a:off x="6690850" y="1721465"/>
            <a:ext cx="1076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femur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F160141-31FF-4B2F-B541-E27E66813F2A}"/>
              </a:ext>
            </a:extLst>
          </p:cNvPr>
          <p:cNvSpPr txBox="1"/>
          <p:nvPr/>
        </p:nvSpPr>
        <p:spPr>
          <a:xfrm>
            <a:off x="6690850" y="2753736"/>
            <a:ext cx="2855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B4C5BA-4FEE-4353-87FA-CDA9F7319D84}"/>
              </a:ext>
            </a:extLst>
          </p:cNvPr>
          <p:cNvSpPr txBox="1"/>
          <p:nvPr/>
        </p:nvSpPr>
        <p:spPr>
          <a:xfrm>
            <a:off x="6563339" y="3903414"/>
            <a:ext cx="2184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meniscus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089DDD3-7298-4C64-A095-0E9DDABCB50F}"/>
              </a:ext>
            </a:extLst>
          </p:cNvPr>
          <p:cNvSpPr txBox="1"/>
          <p:nvPr/>
        </p:nvSpPr>
        <p:spPr>
          <a:xfrm>
            <a:off x="6285272" y="4855800"/>
            <a:ext cx="27284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post.</a:t>
            </a: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A5FB33C-91FA-43B6-9D13-75268FE60F04}"/>
              </a:ext>
            </a:extLst>
          </p:cNvPr>
          <p:cNvSpPr txBox="1"/>
          <p:nvPr/>
        </p:nvSpPr>
        <p:spPr>
          <a:xfrm>
            <a:off x="6285272" y="5861933"/>
            <a:ext cx="1076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tibia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1661D44-7175-4089-9D16-862FF239FA6F}"/>
              </a:ext>
            </a:extLst>
          </p:cNvPr>
          <p:cNvSpPr/>
          <p:nvPr/>
        </p:nvSpPr>
        <p:spPr>
          <a:xfrm>
            <a:off x="3318286" y="6451753"/>
            <a:ext cx="2300748" cy="29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AB5B2C3-CF87-4C24-8366-AA209FF110A4}"/>
              </a:ext>
            </a:extLst>
          </p:cNvPr>
          <p:cNvSpPr txBox="1"/>
          <p:nvPr/>
        </p:nvSpPr>
        <p:spPr>
          <a:xfrm>
            <a:off x="1477296" y="2172164"/>
            <a:ext cx="12953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ant</a:t>
            </a:r>
            <a:r>
              <a:rPr lang="hu-HU" sz="2000" b="1">
                <a:solidFill>
                  <a:srgbClr val="C00000"/>
                </a:solidFill>
              </a:rPr>
              <a:t>.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9689C02-84C6-4A63-A42E-E1229BD2C3A6}"/>
              </a:ext>
            </a:extLst>
          </p:cNvPr>
          <p:cNvSpPr txBox="1"/>
          <p:nvPr/>
        </p:nvSpPr>
        <p:spPr>
          <a:xfrm>
            <a:off x="1007564" y="3268108"/>
            <a:ext cx="17575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cartilago</a:t>
            </a:r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b="1" dirty="0" err="1">
                <a:solidFill>
                  <a:srgbClr val="C00000"/>
                </a:solidFill>
              </a:rPr>
              <a:t>articulationis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F8114B0E-2F63-4FD9-95B8-E7597E616560}"/>
              </a:ext>
            </a:extLst>
          </p:cNvPr>
          <p:cNvCxnSpPr>
            <a:cxnSpLocks/>
          </p:cNvCxnSpPr>
          <p:nvPr/>
        </p:nvCxnSpPr>
        <p:spPr>
          <a:xfrm>
            <a:off x="2645184" y="2669179"/>
            <a:ext cx="307566" cy="103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B9F4478-DDC5-41EC-9938-1C107A93B763}"/>
              </a:ext>
            </a:extLst>
          </p:cNvPr>
          <p:cNvCxnSpPr>
            <a:cxnSpLocks/>
          </p:cNvCxnSpPr>
          <p:nvPr/>
        </p:nvCxnSpPr>
        <p:spPr>
          <a:xfrm flipV="1">
            <a:off x="2490783" y="3537372"/>
            <a:ext cx="279091" cy="29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>
            <a:extLst>
              <a:ext uri="{FF2B5EF4-FFF2-40B4-BE49-F238E27FC236}">
                <a16:creationId xmlns:a16="http://schemas.microsoft.com/office/drawing/2014/main" id="{D028C244-E2B6-4B73-A30B-CF6A6BC62956}"/>
              </a:ext>
            </a:extLst>
          </p:cNvPr>
          <p:cNvSpPr/>
          <p:nvPr/>
        </p:nvSpPr>
        <p:spPr>
          <a:xfrm>
            <a:off x="3451021" y="939884"/>
            <a:ext cx="2300748" cy="29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3B3C6E3-AD47-434C-AB3D-8D030B295546}"/>
              </a:ext>
            </a:extLst>
          </p:cNvPr>
          <p:cNvSpPr txBox="1"/>
          <p:nvPr/>
        </p:nvSpPr>
        <p:spPr>
          <a:xfrm>
            <a:off x="613240" y="4269073"/>
            <a:ext cx="2199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lat.</a:t>
            </a: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243DF0EC-B9C5-4B40-9B5C-F7D3EE0910DD}"/>
              </a:ext>
            </a:extLst>
          </p:cNvPr>
          <p:cNvSpPr txBox="1"/>
          <p:nvPr/>
        </p:nvSpPr>
        <p:spPr>
          <a:xfrm>
            <a:off x="1589948" y="5911790"/>
            <a:ext cx="8355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fibula</a:t>
            </a:r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AA8FB65-4BF2-4B56-AD47-8AC0249C6F93}"/>
              </a:ext>
            </a:extLst>
          </p:cNvPr>
          <p:cNvCxnSpPr>
            <a:cxnSpLocks/>
          </p:cNvCxnSpPr>
          <p:nvPr/>
        </p:nvCxnSpPr>
        <p:spPr>
          <a:xfrm flipV="1">
            <a:off x="2586038" y="4434008"/>
            <a:ext cx="233154" cy="71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2F74999-2065-457C-A4AD-4AC83245FBFB}"/>
              </a:ext>
            </a:extLst>
          </p:cNvPr>
          <p:cNvCxnSpPr>
            <a:cxnSpLocks/>
          </p:cNvCxnSpPr>
          <p:nvPr/>
        </p:nvCxnSpPr>
        <p:spPr>
          <a:xfrm flipV="1">
            <a:off x="2313133" y="6096393"/>
            <a:ext cx="279091" cy="29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1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>
            <a:extLst>
              <a:ext uri="{FF2B5EF4-FFF2-40B4-BE49-F238E27FC236}">
                <a16:creationId xmlns:a16="http://schemas.microsoft.com/office/drawing/2014/main" id="{7859CA01-5AE9-4596-974B-9981AB2E7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907249"/>
              </p:ext>
            </p:extLst>
          </p:nvPr>
        </p:nvGraphicFramePr>
        <p:xfrm>
          <a:off x="1412424" y="159204"/>
          <a:ext cx="6362700" cy="65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3" imgW="8406000" imgH="8647560" progId="Photoshop.Image.13">
                  <p:embed/>
                </p:oleObj>
              </mc:Choice>
              <mc:Fallback>
                <p:oleObj name="Image" r:id="rId3" imgW="8406000" imgH="8647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2424" y="159204"/>
                        <a:ext cx="6362700" cy="652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>
            <a:extLst>
              <a:ext uri="{FF2B5EF4-FFF2-40B4-BE49-F238E27FC236}">
                <a16:creationId xmlns:a16="http://schemas.microsoft.com/office/drawing/2014/main" id="{CA387126-AE61-4DEE-B77A-124E47EE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405" y="277503"/>
            <a:ext cx="415527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Art. Genus</a:t>
            </a:r>
            <a:br>
              <a:rPr lang="hu-HU" dirty="0"/>
            </a:br>
            <a:r>
              <a:rPr lang="hu-HU" sz="3100" b="1" dirty="0"/>
              <a:t>szalagok (</a:t>
            </a:r>
            <a:r>
              <a:rPr lang="hu-HU" sz="3100" b="1" dirty="0" err="1"/>
              <a:t>aspectus</a:t>
            </a:r>
            <a:r>
              <a:rPr lang="hu-HU" sz="3100" b="1" dirty="0"/>
              <a:t> </a:t>
            </a:r>
            <a:r>
              <a:rPr lang="hu-HU" sz="3100" b="1" dirty="0" err="1"/>
              <a:t>anterior</a:t>
            </a:r>
            <a:r>
              <a:rPr lang="hu-HU" sz="3100" b="1" dirty="0"/>
              <a:t>)</a:t>
            </a:r>
            <a:br>
              <a:rPr lang="hu-HU" sz="3100" b="1" dirty="0"/>
            </a:br>
            <a:r>
              <a:rPr lang="hu-HU" dirty="0"/>
              <a:t>(</a:t>
            </a:r>
            <a:r>
              <a:rPr lang="hu-HU" sz="2800" b="1" dirty="0" err="1"/>
              <a:t>patella</a:t>
            </a:r>
            <a:r>
              <a:rPr lang="hu-HU" sz="2800" b="1" dirty="0"/>
              <a:t> eltávolítva)</a:t>
            </a:r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42D829D-85FA-49BB-BF03-272706E3FC46}"/>
              </a:ext>
            </a:extLst>
          </p:cNvPr>
          <p:cNvSpPr/>
          <p:nvPr/>
        </p:nvSpPr>
        <p:spPr>
          <a:xfrm>
            <a:off x="7310284" y="63271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https://www.knee-pain-explained.com/images/knee-joint-anatomy-guide.jpg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999E7C2-8207-4C86-947D-DFDF51F05325}"/>
              </a:ext>
            </a:extLst>
          </p:cNvPr>
          <p:cNvSpPr txBox="1"/>
          <p:nvPr/>
        </p:nvSpPr>
        <p:spPr>
          <a:xfrm>
            <a:off x="6104269" y="2575201"/>
            <a:ext cx="28559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22B4A4-448C-44C1-82D8-42F652E1AA1A}"/>
              </a:ext>
            </a:extLst>
          </p:cNvPr>
          <p:cNvSpPr txBox="1"/>
          <p:nvPr/>
        </p:nvSpPr>
        <p:spPr>
          <a:xfrm>
            <a:off x="6439795" y="3221461"/>
            <a:ext cx="2184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meniscus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32C202-FFE2-4FB9-9330-F21203C6DA6C}"/>
              </a:ext>
            </a:extLst>
          </p:cNvPr>
          <p:cNvSpPr txBox="1"/>
          <p:nvPr/>
        </p:nvSpPr>
        <p:spPr>
          <a:xfrm>
            <a:off x="1167559" y="3123726"/>
            <a:ext cx="168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meniscus</a:t>
            </a:r>
            <a:r>
              <a:rPr lang="hu-HU" sz="2000" b="1" dirty="0">
                <a:solidFill>
                  <a:srgbClr val="C00000"/>
                </a:solidFill>
              </a:rPr>
              <a:t> lat.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2F10E44D-1D2B-49B6-A373-229E94CFA93F}"/>
              </a:ext>
            </a:extLst>
          </p:cNvPr>
          <p:cNvSpPr txBox="1"/>
          <p:nvPr/>
        </p:nvSpPr>
        <p:spPr>
          <a:xfrm>
            <a:off x="1103091" y="2575201"/>
            <a:ext cx="2257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lat.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5C8B287-FAD5-4080-B35A-C0B9ED6DCB56}"/>
              </a:ext>
            </a:extLst>
          </p:cNvPr>
          <p:cNvSpPr txBox="1"/>
          <p:nvPr/>
        </p:nvSpPr>
        <p:spPr>
          <a:xfrm>
            <a:off x="1972506" y="5278103"/>
            <a:ext cx="95120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fibula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5061A23-FAC5-46E1-B289-A9E8B4169A20}"/>
              </a:ext>
            </a:extLst>
          </p:cNvPr>
          <p:cNvSpPr txBox="1"/>
          <p:nvPr/>
        </p:nvSpPr>
        <p:spPr>
          <a:xfrm>
            <a:off x="5750854" y="5702884"/>
            <a:ext cx="16327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patellae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367D9EB-8EF7-4EB6-9C83-D328E16E57FF}"/>
              </a:ext>
            </a:extLst>
          </p:cNvPr>
          <p:cNvSpPr txBox="1"/>
          <p:nvPr/>
        </p:nvSpPr>
        <p:spPr>
          <a:xfrm>
            <a:off x="1760555" y="1318790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epicondylus</a:t>
            </a:r>
            <a:r>
              <a:rPr lang="hu-HU" sz="2000" b="1" dirty="0">
                <a:solidFill>
                  <a:srgbClr val="C00000"/>
                </a:solidFill>
              </a:rPr>
              <a:t> lat. </a:t>
            </a:r>
            <a:r>
              <a:rPr lang="hu-HU" sz="2000" b="1" dirty="0" err="1">
                <a:solidFill>
                  <a:srgbClr val="C00000"/>
                </a:solidFill>
              </a:rPr>
              <a:t>femoris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4E3555B6-EE6D-4DB5-B6B2-086607F215F8}"/>
              </a:ext>
            </a:extLst>
          </p:cNvPr>
          <p:cNvSpPr txBox="1"/>
          <p:nvPr/>
        </p:nvSpPr>
        <p:spPr>
          <a:xfrm>
            <a:off x="5883169" y="1249123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epicondylus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femoris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03754CB5-D102-49DE-9237-7618E53A35C7}"/>
              </a:ext>
            </a:extLst>
          </p:cNvPr>
          <p:cNvSpPr txBox="1"/>
          <p:nvPr/>
        </p:nvSpPr>
        <p:spPr>
          <a:xfrm>
            <a:off x="3062510" y="403614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ant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637363CB-EA96-49D1-A81A-C1F745F791C5}"/>
              </a:ext>
            </a:extLst>
          </p:cNvPr>
          <p:cNvSpPr txBox="1"/>
          <p:nvPr/>
        </p:nvSpPr>
        <p:spPr>
          <a:xfrm>
            <a:off x="635410" y="4013316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Tendo</a:t>
            </a:r>
            <a:r>
              <a:rPr lang="hu-HU" sz="2000" b="1" dirty="0">
                <a:solidFill>
                  <a:srgbClr val="C00000"/>
                </a:solidFill>
              </a:rPr>
              <a:t> m. </a:t>
            </a:r>
            <a:r>
              <a:rPr lang="hu-HU" sz="2000" b="1" dirty="0" err="1">
                <a:solidFill>
                  <a:srgbClr val="C00000"/>
                </a:solidFill>
              </a:rPr>
              <a:t>bicipitis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femoris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CC40A4C-11C2-4F62-9639-AA0DA5EE588E}"/>
              </a:ext>
            </a:extLst>
          </p:cNvPr>
          <p:cNvSpPr txBox="1"/>
          <p:nvPr/>
        </p:nvSpPr>
        <p:spPr>
          <a:xfrm>
            <a:off x="5246412" y="515902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post.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C34233B-C3DE-421C-A184-08C6A68F5DFB}"/>
              </a:ext>
            </a:extLst>
          </p:cNvPr>
          <p:cNvSpPr txBox="1"/>
          <p:nvPr/>
        </p:nvSpPr>
        <p:spPr>
          <a:xfrm>
            <a:off x="6157793" y="4038322"/>
            <a:ext cx="2046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transversum</a:t>
            </a:r>
            <a:r>
              <a:rPr lang="hu-HU" sz="2000" b="1" dirty="0">
                <a:solidFill>
                  <a:srgbClr val="C00000"/>
                </a:solidFill>
              </a:rPr>
              <a:t> genus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0FBC1F0C-7C45-4CA3-BA71-38D2C7FB211B}"/>
              </a:ext>
            </a:extLst>
          </p:cNvPr>
          <p:cNvSpPr txBox="1"/>
          <p:nvPr/>
        </p:nvSpPr>
        <p:spPr>
          <a:xfrm>
            <a:off x="6089230" y="5001841"/>
            <a:ext cx="20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tibia</a:t>
            </a:r>
            <a:endParaRPr lang="hu-H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67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64CA0789-6897-4485-8CDD-5C67C072E8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690" y="796012"/>
            <a:ext cx="6003410" cy="5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F643690D-E7FD-4AE3-B3BD-5E87574D95D3}"/>
              </a:ext>
            </a:extLst>
          </p:cNvPr>
          <p:cNvSpPr/>
          <p:nvPr/>
        </p:nvSpPr>
        <p:spPr>
          <a:xfrm>
            <a:off x="6322142" y="631190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100" dirty="0"/>
              <a:t>http://1.bp.blogspot.com/-MjA7naudakQ/USvDuPMtRDI/AAAAAAAAAOQ/9qKwi8R3wKE/s1600/Stuctures+of+Knee+Joint.jpg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69F27E11-21BA-4600-85AC-966760A5243A}"/>
              </a:ext>
            </a:extLst>
          </p:cNvPr>
          <p:cNvSpPr txBox="1">
            <a:spLocks/>
          </p:cNvSpPr>
          <p:nvPr/>
        </p:nvSpPr>
        <p:spPr>
          <a:xfrm>
            <a:off x="5592404" y="306131"/>
            <a:ext cx="60959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b="1" dirty="0"/>
              <a:t>A térdízület szalagai</a:t>
            </a:r>
          </a:p>
          <a:p>
            <a:pPr algn="ctr"/>
            <a:r>
              <a:rPr lang="hu-HU" sz="3600" b="1" dirty="0"/>
              <a:t>(</a:t>
            </a:r>
            <a:r>
              <a:rPr lang="hu-HU" sz="3600" b="1" dirty="0" err="1"/>
              <a:t>aspectus</a:t>
            </a:r>
            <a:r>
              <a:rPr lang="hu-HU" sz="3600" b="1" dirty="0"/>
              <a:t> </a:t>
            </a:r>
            <a:r>
              <a:rPr lang="hu-HU" sz="3600" b="1" dirty="0" err="1"/>
              <a:t>posterior</a:t>
            </a:r>
            <a:r>
              <a:rPr lang="hu-HU" sz="3600" b="1" dirty="0"/>
              <a:t>)</a:t>
            </a:r>
            <a:br>
              <a:rPr lang="hu-HU" sz="3600" b="1" dirty="0"/>
            </a:br>
            <a:endParaRPr lang="hu-HU" b="1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41009F1-877B-4D25-8BE2-77A49A329148}"/>
              </a:ext>
            </a:extLst>
          </p:cNvPr>
          <p:cNvSpPr txBox="1"/>
          <p:nvPr/>
        </p:nvSpPr>
        <p:spPr>
          <a:xfrm>
            <a:off x="6690850" y="1721465"/>
            <a:ext cx="1076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femur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F160141-31FF-4B2F-B541-E27E66813F2A}"/>
              </a:ext>
            </a:extLst>
          </p:cNvPr>
          <p:cNvSpPr txBox="1"/>
          <p:nvPr/>
        </p:nvSpPr>
        <p:spPr>
          <a:xfrm>
            <a:off x="6690850" y="2753736"/>
            <a:ext cx="2855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09B4C5BA-4FEE-4353-87FA-CDA9F7319D84}"/>
              </a:ext>
            </a:extLst>
          </p:cNvPr>
          <p:cNvSpPr txBox="1"/>
          <p:nvPr/>
        </p:nvSpPr>
        <p:spPr>
          <a:xfrm>
            <a:off x="6563339" y="3903414"/>
            <a:ext cx="2184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meniscus</a:t>
            </a:r>
            <a:r>
              <a:rPr lang="hu-HU" sz="2000" b="1" dirty="0">
                <a:solidFill>
                  <a:srgbClr val="C00000"/>
                </a:solidFill>
              </a:rPr>
              <a:t> </a:t>
            </a:r>
            <a:r>
              <a:rPr lang="hu-HU" sz="2000" b="1" dirty="0" err="1">
                <a:solidFill>
                  <a:srgbClr val="C00000"/>
                </a:solidFill>
              </a:rPr>
              <a:t>med</a:t>
            </a:r>
            <a:r>
              <a:rPr lang="hu-HU" sz="20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089DDD3-7298-4C64-A095-0E9DDABCB50F}"/>
              </a:ext>
            </a:extLst>
          </p:cNvPr>
          <p:cNvSpPr txBox="1"/>
          <p:nvPr/>
        </p:nvSpPr>
        <p:spPr>
          <a:xfrm>
            <a:off x="6285272" y="4855800"/>
            <a:ext cx="272845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post.</a:t>
            </a:r>
          </a:p>
          <a:p>
            <a:endParaRPr lang="hu-HU" sz="2000" b="1" dirty="0">
              <a:solidFill>
                <a:srgbClr val="C00000"/>
              </a:solidFill>
            </a:endParaRP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A5FB33C-91FA-43B6-9D13-75268FE60F04}"/>
              </a:ext>
            </a:extLst>
          </p:cNvPr>
          <p:cNvSpPr txBox="1"/>
          <p:nvPr/>
        </p:nvSpPr>
        <p:spPr>
          <a:xfrm>
            <a:off x="6285272" y="5861933"/>
            <a:ext cx="10766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tibia</a:t>
            </a:r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1661D44-7175-4089-9D16-862FF239FA6F}"/>
              </a:ext>
            </a:extLst>
          </p:cNvPr>
          <p:cNvSpPr/>
          <p:nvPr/>
        </p:nvSpPr>
        <p:spPr>
          <a:xfrm>
            <a:off x="3318286" y="6451753"/>
            <a:ext cx="2300748" cy="29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7AB5B2C3-CF87-4C24-8366-AA209FF110A4}"/>
              </a:ext>
            </a:extLst>
          </p:cNvPr>
          <p:cNvSpPr txBox="1"/>
          <p:nvPr/>
        </p:nvSpPr>
        <p:spPr>
          <a:xfrm>
            <a:off x="1477296" y="2172164"/>
            <a:ext cx="12953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cruciatum</a:t>
            </a:r>
            <a:r>
              <a:rPr lang="hu-HU" sz="2000" b="1" dirty="0">
                <a:solidFill>
                  <a:srgbClr val="C00000"/>
                </a:solidFill>
              </a:rPr>
              <a:t> post.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9689C02-84C6-4A63-A42E-E1229BD2C3A6}"/>
              </a:ext>
            </a:extLst>
          </p:cNvPr>
          <p:cNvSpPr txBox="1"/>
          <p:nvPr/>
        </p:nvSpPr>
        <p:spPr>
          <a:xfrm>
            <a:off x="1007564" y="3268108"/>
            <a:ext cx="175751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cartilago</a:t>
            </a:r>
            <a:endParaRPr lang="hu-HU" sz="2000" b="1" dirty="0">
              <a:solidFill>
                <a:srgbClr val="C00000"/>
              </a:solidFill>
            </a:endParaRPr>
          </a:p>
          <a:p>
            <a:r>
              <a:rPr lang="hu-HU" sz="2000" b="1" dirty="0" err="1">
                <a:solidFill>
                  <a:srgbClr val="C00000"/>
                </a:solidFill>
              </a:rPr>
              <a:t>articulationis</a:t>
            </a:r>
            <a:endParaRPr lang="hu-HU" sz="2000" b="1" dirty="0">
              <a:solidFill>
                <a:srgbClr val="C00000"/>
              </a:solidFill>
            </a:endParaRPr>
          </a:p>
        </p:txBody>
      </p:sp>
      <p:cxnSp>
        <p:nvCxnSpPr>
          <p:cNvPr id="14" name="Egyenes összekötő 13">
            <a:extLst>
              <a:ext uri="{FF2B5EF4-FFF2-40B4-BE49-F238E27FC236}">
                <a16:creationId xmlns:a16="http://schemas.microsoft.com/office/drawing/2014/main" id="{F8114B0E-2F63-4FD9-95B8-E7597E616560}"/>
              </a:ext>
            </a:extLst>
          </p:cNvPr>
          <p:cNvCxnSpPr>
            <a:cxnSpLocks/>
          </p:cNvCxnSpPr>
          <p:nvPr/>
        </p:nvCxnSpPr>
        <p:spPr>
          <a:xfrm>
            <a:off x="2645184" y="2669179"/>
            <a:ext cx="307566" cy="1036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>
            <a:extLst>
              <a:ext uri="{FF2B5EF4-FFF2-40B4-BE49-F238E27FC236}">
                <a16:creationId xmlns:a16="http://schemas.microsoft.com/office/drawing/2014/main" id="{7B9F4478-DDC5-41EC-9938-1C107A93B763}"/>
              </a:ext>
            </a:extLst>
          </p:cNvPr>
          <p:cNvCxnSpPr>
            <a:cxnSpLocks/>
          </p:cNvCxnSpPr>
          <p:nvPr/>
        </p:nvCxnSpPr>
        <p:spPr>
          <a:xfrm flipV="1">
            <a:off x="2490783" y="3537372"/>
            <a:ext cx="279091" cy="29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>
            <a:extLst>
              <a:ext uri="{FF2B5EF4-FFF2-40B4-BE49-F238E27FC236}">
                <a16:creationId xmlns:a16="http://schemas.microsoft.com/office/drawing/2014/main" id="{D028C244-E2B6-4B73-A30B-CF6A6BC62956}"/>
              </a:ext>
            </a:extLst>
          </p:cNvPr>
          <p:cNvSpPr/>
          <p:nvPr/>
        </p:nvSpPr>
        <p:spPr>
          <a:xfrm>
            <a:off x="3451021" y="939884"/>
            <a:ext cx="2300748" cy="291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63B3C6E3-AD47-434C-AB3D-8D030B295546}"/>
              </a:ext>
            </a:extLst>
          </p:cNvPr>
          <p:cNvSpPr txBox="1"/>
          <p:nvPr/>
        </p:nvSpPr>
        <p:spPr>
          <a:xfrm>
            <a:off x="613240" y="4269073"/>
            <a:ext cx="219996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rgbClr val="C00000"/>
                </a:solidFill>
              </a:rPr>
              <a:t>lig</a:t>
            </a:r>
            <a:r>
              <a:rPr lang="hu-HU" sz="2000" b="1" dirty="0">
                <a:solidFill>
                  <a:srgbClr val="C00000"/>
                </a:solidFill>
              </a:rPr>
              <a:t>. </a:t>
            </a:r>
            <a:r>
              <a:rPr lang="hu-HU" sz="2000" b="1" dirty="0" err="1">
                <a:solidFill>
                  <a:srgbClr val="C00000"/>
                </a:solidFill>
              </a:rPr>
              <a:t>collaterale</a:t>
            </a:r>
            <a:r>
              <a:rPr lang="hu-HU" sz="2000" b="1" dirty="0">
                <a:solidFill>
                  <a:srgbClr val="C00000"/>
                </a:solidFill>
              </a:rPr>
              <a:t> lat.</a:t>
            </a:r>
          </a:p>
          <a:p>
            <a:endParaRPr lang="hu-HU" sz="2000" b="1" dirty="0">
              <a:solidFill>
                <a:srgbClr val="C00000"/>
              </a:solidFill>
            </a:endParaRP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243DF0EC-B9C5-4B40-9B5C-F7D3EE0910DD}"/>
              </a:ext>
            </a:extLst>
          </p:cNvPr>
          <p:cNvSpPr txBox="1"/>
          <p:nvPr/>
        </p:nvSpPr>
        <p:spPr>
          <a:xfrm>
            <a:off x="1589948" y="5911790"/>
            <a:ext cx="8355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C00000"/>
                </a:solidFill>
              </a:rPr>
              <a:t>fibula</a:t>
            </a:r>
          </a:p>
        </p:txBody>
      </p:sp>
      <p:cxnSp>
        <p:nvCxnSpPr>
          <p:cNvPr id="29" name="Egyenes összekötő 28">
            <a:extLst>
              <a:ext uri="{FF2B5EF4-FFF2-40B4-BE49-F238E27FC236}">
                <a16:creationId xmlns:a16="http://schemas.microsoft.com/office/drawing/2014/main" id="{1AA8FB65-4BF2-4B56-AD47-8AC0249C6F93}"/>
              </a:ext>
            </a:extLst>
          </p:cNvPr>
          <p:cNvCxnSpPr>
            <a:cxnSpLocks/>
          </p:cNvCxnSpPr>
          <p:nvPr/>
        </p:nvCxnSpPr>
        <p:spPr>
          <a:xfrm flipV="1">
            <a:off x="2586038" y="4434008"/>
            <a:ext cx="233154" cy="71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>
            <a:extLst>
              <a:ext uri="{FF2B5EF4-FFF2-40B4-BE49-F238E27FC236}">
                <a16:creationId xmlns:a16="http://schemas.microsoft.com/office/drawing/2014/main" id="{F2F74999-2065-457C-A4AD-4AC83245FBFB}"/>
              </a:ext>
            </a:extLst>
          </p:cNvPr>
          <p:cNvCxnSpPr>
            <a:cxnSpLocks/>
          </p:cNvCxnSpPr>
          <p:nvPr/>
        </p:nvCxnSpPr>
        <p:spPr>
          <a:xfrm flipV="1">
            <a:off x="2313133" y="6096393"/>
            <a:ext cx="279091" cy="297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36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2A8E3734-591A-40F5-A68A-4AEC3B467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600" b="1" dirty="0">
                <a:solidFill>
                  <a:srgbClr val="000066"/>
                </a:solidFill>
              </a:rPr>
              <a:t>Art. genus, </a:t>
            </a:r>
            <a:r>
              <a:rPr lang="hu-HU" altLang="hu-HU" sz="3600" b="1" dirty="0" err="1">
                <a:solidFill>
                  <a:srgbClr val="000066"/>
                </a:solidFill>
              </a:rPr>
              <a:t>sectio</a:t>
            </a:r>
            <a:r>
              <a:rPr lang="hu-HU" altLang="hu-HU" sz="3600" b="1" dirty="0">
                <a:solidFill>
                  <a:srgbClr val="000066"/>
                </a:solidFill>
              </a:rPr>
              <a:t> </a:t>
            </a:r>
            <a:r>
              <a:rPr lang="hu-HU" altLang="hu-HU" sz="3600" b="1" dirty="0" err="1">
                <a:solidFill>
                  <a:srgbClr val="000066"/>
                </a:solidFill>
              </a:rPr>
              <a:t>sag</a:t>
            </a:r>
            <a:r>
              <a:rPr lang="hu-HU" altLang="hu-HU" sz="3600" b="1" dirty="0">
                <a:solidFill>
                  <a:srgbClr val="000066"/>
                </a:solidFill>
              </a:rPr>
              <a:t>.</a:t>
            </a:r>
          </a:p>
        </p:txBody>
      </p:sp>
      <p:pic>
        <p:nvPicPr>
          <p:cNvPr id="39939" name="Picture 3" descr="terd medsag">
            <a:extLst>
              <a:ext uri="{FF2B5EF4-FFF2-40B4-BE49-F238E27FC236}">
                <a16:creationId xmlns:a16="http://schemas.microsoft.com/office/drawing/2014/main" id="{89C5A5A2-7134-4765-8241-EA7984D7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268414"/>
            <a:ext cx="32750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>
            <a:extLst>
              <a:ext uri="{FF2B5EF4-FFF2-40B4-BE49-F238E27FC236}">
                <a16:creationId xmlns:a16="http://schemas.microsoft.com/office/drawing/2014/main" id="{B414A01D-FF76-4C33-89F0-FD4F6021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773239"/>
            <a:ext cx="3960813" cy="32778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hu-HU" altLang="hu-HU" dirty="0"/>
          </a:p>
          <a:p>
            <a:pPr>
              <a:spcBef>
                <a:spcPct val="50000"/>
              </a:spcBef>
            </a:pPr>
            <a:r>
              <a:rPr lang="hu-HU" altLang="hu-HU" dirty="0"/>
              <a:t>Mechanizmus: </a:t>
            </a:r>
            <a:r>
              <a:rPr lang="hu-HU" altLang="hu-HU" dirty="0" err="1"/>
              <a:t>trochoginglymus</a:t>
            </a:r>
            <a:r>
              <a:rPr lang="hu-HU" altLang="hu-HU" dirty="0"/>
              <a:t> !!!</a:t>
            </a:r>
          </a:p>
          <a:p>
            <a:pPr>
              <a:spcBef>
                <a:spcPct val="50000"/>
              </a:spcBef>
            </a:pPr>
            <a:r>
              <a:rPr lang="hu-HU" altLang="hu-HU" dirty="0"/>
              <a:t>A filogenezis folyamán a két ízületet közös kapszula borítja: „4” </a:t>
            </a:r>
            <a:r>
              <a:rPr lang="hu-HU" altLang="hu-HU" dirty="0" err="1"/>
              <a:t>kollaterális</a:t>
            </a:r>
            <a:r>
              <a:rPr lang="hu-HU" altLang="hu-HU" dirty="0"/>
              <a:t> szalag!</a:t>
            </a:r>
          </a:p>
          <a:p>
            <a:pPr>
              <a:spcBef>
                <a:spcPct val="50000"/>
              </a:spcBef>
            </a:pPr>
            <a:r>
              <a:rPr lang="hu-HU" altLang="hu-HU" dirty="0" err="1"/>
              <a:t>Incongruentia</a:t>
            </a:r>
            <a:r>
              <a:rPr lang="hu-HU" altLang="hu-HU" dirty="0"/>
              <a:t>: </a:t>
            </a:r>
            <a:r>
              <a:rPr lang="hu-HU" altLang="hu-HU" dirty="0" err="1"/>
              <a:t>meniscusok</a:t>
            </a:r>
            <a:endParaRPr lang="hu-HU" altLang="hu-HU" dirty="0"/>
          </a:p>
          <a:p>
            <a:pPr>
              <a:spcBef>
                <a:spcPct val="50000"/>
              </a:spcBef>
            </a:pPr>
            <a:r>
              <a:rPr lang="hu-HU" altLang="hu-HU" dirty="0"/>
              <a:t>Gyakori sérülések (szalagok, </a:t>
            </a:r>
            <a:r>
              <a:rPr lang="hu-HU" altLang="hu-HU" dirty="0" err="1"/>
              <a:t>meniscusok</a:t>
            </a:r>
            <a:r>
              <a:rPr lang="hu-HU" altLang="hu-HU" dirty="0"/>
              <a:t>).</a:t>
            </a:r>
          </a:p>
          <a:p>
            <a:pPr>
              <a:spcBef>
                <a:spcPct val="50000"/>
              </a:spcBef>
            </a:pPr>
            <a:endParaRPr lang="hu-HU" altLang="hu-HU" dirty="0"/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333BCEA-978E-4149-AC53-31A20A2B6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5889626"/>
            <a:ext cx="6877050" cy="78483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/>
              <a:t>Mozgások: flexio:130</a:t>
            </a:r>
            <a:r>
              <a:rPr lang="en-US" altLang="hu-HU" dirty="0">
                <a:cs typeface="Arial" panose="020B0604020202020204" pitchFamily="34" charset="0"/>
              </a:rPr>
              <a:t>°</a:t>
            </a:r>
            <a:r>
              <a:rPr lang="hu-HU" altLang="hu-HU" dirty="0">
                <a:cs typeface="Arial" panose="020B0604020202020204" pitchFamily="34" charset="0"/>
              </a:rPr>
              <a:t> ; extensio:0-5</a:t>
            </a:r>
            <a:r>
              <a:rPr lang="en-US" altLang="hu-HU" dirty="0"/>
              <a:t>°</a:t>
            </a:r>
            <a:r>
              <a:rPr lang="hu-HU" altLang="hu-HU" dirty="0"/>
              <a:t> ; </a:t>
            </a:r>
          </a:p>
          <a:p>
            <a:pPr>
              <a:spcBef>
                <a:spcPct val="50000"/>
              </a:spcBef>
            </a:pPr>
            <a:r>
              <a:rPr lang="hu-HU" altLang="hu-HU" dirty="0"/>
              <a:t>	    </a:t>
            </a:r>
            <a:r>
              <a:rPr lang="hu-HU" altLang="hu-HU" dirty="0" err="1"/>
              <a:t>lateralis</a:t>
            </a:r>
            <a:r>
              <a:rPr lang="hu-HU" altLang="hu-HU" dirty="0"/>
              <a:t> és </a:t>
            </a:r>
            <a:r>
              <a:rPr lang="hu-HU" altLang="hu-HU" dirty="0" err="1"/>
              <a:t>medialis</a:t>
            </a:r>
            <a:r>
              <a:rPr lang="hu-HU" altLang="hu-HU" dirty="0"/>
              <a:t> rotació:50</a:t>
            </a:r>
            <a:r>
              <a:rPr lang="en-US" altLang="hu-HU" dirty="0"/>
              <a:t>°</a:t>
            </a:r>
            <a:r>
              <a:rPr lang="hu-HU" altLang="hu-HU" dirty="0"/>
              <a:t> (csak </a:t>
            </a:r>
            <a:r>
              <a:rPr lang="hu-HU" altLang="hu-HU" dirty="0" err="1"/>
              <a:t>flexioban</a:t>
            </a:r>
            <a:r>
              <a:rPr lang="hu-HU" altLang="hu-HU" dirty="0"/>
              <a:t>!!!)</a:t>
            </a:r>
            <a:endParaRPr lang="en-US" altLang="hu-HU" dirty="0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EA9DFCDE-973C-4AC8-9FA8-ADE5E48F0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5084764"/>
            <a:ext cx="3887787" cy="24447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terd oldalsz">
            <a:extLst>
              <a:ext uri="{FF2B5EF4-FFF2-40B4-BE49-F238E27FC236}">
                <a16:creationId xmlns:a16="http://schemas.microsoft.com/office/drawing/2014/main" id="{E5535649-4105-4E87-A26B-C75C5CC60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196975"/>
            <a:ext cx="54006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>
            <a:extLst>
              <a:ext uri="{FF2B5EF4-FFF2-40B4-BE49-F238E27FC236}">
                <a16:creationId xmlns:a16="http://schemas.microsoft.com/office/drawing/2014/main" id="{15D8BED8-53DF-4907-AA09-5810166FA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Ligamenta </a:t>
            </a:r>
            <a:r>
              <a:rPr lang="hu-HU" altLang="hu-HU" sz="3200" b="1" dirty="0" err="1">
                <a:solidFill>
                  <a:srgbClr val="000066"/>
                </a:solidFill>
              </a:rPr>
              <a:t>collateralia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326AE108-925A-4AAE-BCE5-28806E42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916114"/>
            <a:ext cx="2952750" cy="34163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hu-HU" altLang="hu-HU" dirty="0" err="1"/>
              <a:t>Extenzióban</a:t>
            </a:r>
            <a:r>
              <a:rPr lang="hu-HU" altLang="hu-HU" dirty="0"/>
              <a:t> megfeszülnek, flexióban ellazulnak (ez teszi lehetővé a rotációt)</a:t>
            </a:r>
          </a:p>
          <a:p>
            <a:pPr algn="ctr"/>
            <a:endParaRPr lang="hu-HU" altLang="hu-HU" dirty="0"/>
          </a:p>
          <a:p>
            <a:pPr algn="ctr"/>
            <a:r>
              <a:rPr lang="hu-HU" altLang="hu-HU" dirty="0"/>
              <a:t>Klinikai vizsgálatot lehetőleg </a:t>
            </a:r>
            <a:r>
              <a:rPr lang="hu-HU" altLang="hu-HU" dirty="0" err="1"/>
              <a:t>extenzióban</a:t>
            </a:r>
            <a:r>
              <a:rPr lang="hu-HU" altLang="hu-HU" dirty="0"/>
              <a:t> végezzük.</a:t>
            </a:r>
          </a:p>
          <a:p>
            <a:pPr algn="ctr"/>
            <a:endParaRPr lang="hu-HU" altLang="hu-HU" dirty="0"/>
          </a:p>
          <a:p>
            <a:pPr algn="ctr"/>
            <a:r>
              <a:rPr lang="hu-HU" altLang="hu-HU" dirty="0"/>
              <a:t>A 30</a:t>
            </a:r>
            <a:r>
              <a:rPr lang="hu-HU" altLang="hu-HU" baseline="30000" dirty="0"/>
              <a:t>0</a:t>
            </a:r>
            <a:r>
              <a:rPr lang="hu-HU" altLang="hu-HU" dirty="0"/>
              <a:t>–</a:t>
            </a:r>
            <a:r>
              <a:rPr lang="hu-HU" altLang="hu-HU" dirty="0" err="1"/>
              <a:t>nál</a:t>
            </a:r>
            <a:r>
              <a:rPr lang="hu-HU" altLang="hu-HU" dirty="0"/>
              <a:t> már flexióban a belső kereszt szalagok gátolják a további rotációt.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C3ACDE25-7B4A-4C41-9656-DE9172777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9" y="5876926"/>
            <a:ext cx="3887787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A9E11CA-A787-40BE-B520-E976C4F00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74639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hu-HU" altLang="hu-HU" sz="3200" b="1" dirty="0">
                <a:solidFill>
                  <a:srgbClr val="000066"/>
                </a:solidFill>
              </a:rPr>
              <a:t>Ligamenta </a:t>
            </a:r>
            <a:r>
              <a:rPr lang="hu-HU" altLang="hu-HU" sz="3200" b="1" dirty="0" err="1">
                <a:solidFill>
                  <a:srgbClr val="000066"/>
                </a:solidFill>
              </a:rPr>
              <a:t>cruciata</a:t>
            </a:r>
            <a:endParaRPr lang="hu-HU" altLang="hu-HU" sz="3200" b="1" dirty="0">
              <a:solidFill>
                <a:srgbClr val="000066"/>
              </a:solidFill>
            </a:endParaRPr>
          </a:p>
        </p:txBody>
      </p:sp>
      <p:pic>
        <p:nvPicPr>
          <p:cNvPr id="41987" name="Picture 3" descr="terd xszalagok">
            <a:extLst>
              <a:ext uri="{FF2B5EF4-FFF2-40B4-BE49-F238E27FC236}">
                <a16:creationId xmlns:a16="http://schemas.microsoft.com/office/drawing/2014/main" id="{BB980E31-72B5-41BD-BD8E-55F9CA59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341438"/>
            <a:ext cx="314166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76031063-ECE0-42D6-B028-4AEE8311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1739900"/>
            <a:ext cx="52197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hu-HU" altLang="hu-HU" dirty="0"/>
              <a:t>Minden helyzetben feszesek. Fokozottabb a megterhelés flexióban (pl. síelésnél).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Gátolják: rotációt, A-P mozgást, oldalra nyílást.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/>
              <a:t>Teszt: oldal nyílás: „fiók” jelenség.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err="1"/>
              <a:t>Anterior</a:t>
            </a:r>
            <a:r>
              <a:rPr lang="hu-HU" altLang="hu-HU" dirty="0"/>
              <a:t> „fiók” jel: </a:t>
            </a:r>
            <a:r>
              <a:rPr lang="hu-HU" altLang="hu-HU" dirty="0" err="1"/>
              <a:t>lig</a:t>
            </a:r>
            <a:r>
              <a:rPr lang="hu-HU" altLang="hu-HU" dirty="0"/>
              <a:t>. </a:t>
            </a:r>
            <a:r>
              <a:rPr lang="hu-HU" altLang="hu-HU" dirty="0" err="1"/>
              <a:t>cruciatum</a:t>
            </a:r>
            <a:r>
              <a:rPr lang="hu-HU" altLang="hu-HU" dirty="0"/>
              <a:t> </a:t>
            </a:r>
            <a:r>
              <a:rPr lang="hu-HU" altLang="hu-HU" dirty="0" err="1"/>
              <a:t>ant</a:t>
            </a:r>
            <a:r>
              <a:rPr lang="hu-HU" altLang="hu-HU" dirty="0"/>
              <a:t>. sérülés.</a:t>
            </a:r>
          </a:p>
          <a:p>
            <a:pPr algn="ctr">
              <a:spcBef>
                <a:spcPct val="50000"/>
              </a:spcBef>
            </a:pPr>
            <a:r>
              <a:rPr lang="hu-HU" altLang="hu-HU" dirty="0" err="1"/>
              <a:t>Posterior</a:t>
            </a:r>
            <a:r>
              <a:rPr lang="hu-HU" altLang="hu-HU" dirty="0"/>
              <a:t> „fiók” jel: </a:t>
            </a:r>
            <a:r>
              <a:rPr lang="hu-HU" altLang="hu-HU" dirty="0" err="1"/>
              <a:t>lig</a:t>
            </a:r>
            <a:r>
              <a:rPr lang="hu-HU" altLang="hu-HU" dirty="0"/>
              <a:t>. </a:t>
            </a:r>
            <a:r>
              <a:rPr lang="hu-HU" altLang="hu-HU" dirty="0" err="1"/>
              <a:t>cruciatum</a:t>
            </a:r>
            <a:r>
              <a:rPr lang="hu-HU" altLang="hu-HU" dirty="0"/>
              <a:t> post. sérülés. 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CE9D5F94-C067-4597-95A9-6E42B2DD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5949951"/>
            <a:ext cx="3168650" cy="2444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u-HU" altLang="hu-HU" sz="1000"/>
              <a:t>Source: </a:t>
            </a:r>
            <a:r>
              <a:rPr lang="en-US" altLang="hu-HU" sz="1000"/>
              <a:t>Sobot</a:t>
            </a:r>
            <a:r>
              <a:rPr lang="hu-HU" altLang="hu-HU" sz="1000"/>
              <a:t>a -</a:t>
            </a:r>
            <a:r>
              <a:rPr lang="en-US" altLang="hu-HU" sz="1000"/>
              <a:t> Atlas of Human Anatomy</a:t>
            </a:r>
            <a:endParaRPr lang="hu-HU" altLang="hu-HU" sz="1000"/>
          </a:p>
        </p:txBody>
      </p:sp>
      <p:sp>
        <p:nvSpPr>
          <p:cNvPr id="2" name="AutoShape 2" descr="knee joint ligaments">
            <a:extLst>
              <a:ext uri="{FF2B5EF4-FFF2-40B4-BE49-F238E27FC236}">
                <a16:creationId xmlns:a16="http://schemas.microsoft.com/office/drawing/2014/main" id="{37408245-D27F-4228-8128-50DADD569E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597</Words>
  <Application>Microsoft Office PowerPoint</Application>
  <PresentationFormat>Szélesvásznú</PresentationFormat>
  <Paragraphs>103</Paragraphs>
  <Slides>24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Office-téma</vt:lpstr>
      <vt:lpstr>Image</vt:lpstr>
      <vt:lpstr>PowerPoint-bemutató</vt:lpstr>
      <vt:lpstr>Az  articulatio genus anatómiája Funkcionális és klinikai vonatkozások </vt:lpstr>
      <vt:lpstr>Articulatio genus (aspectus anterior)</vt:lpstr>
      <vt:lpstr>PowerPoint-bemutató</vt:lpstr>
      <vt:lpstr>Art. Genus szalagok (aspectus anterior) (patella eltávolítva)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tibor wenger</dc:creator>
  <cp:lastModifiedBy>tibor wenger</cp:lastModifiedBy>
  <cp:revision>27</cp:revision>
  <dcterms:created xsi:type="dcterms:W3CDTF">2019-09-10T14:33:47Z</dcterms:created>
  <dcterms:modified xsi:type="dcterms:W3CDTF">2019-10-15T16:17:02Z</dcterms:modified>
</cp:coreProperties>
</file>