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15"/>
  </p:notesMasterIdLst>
  <p:sldIdLst>
    <p:sldId id="270" r:id="rId3"/>
    <p:sldId id="317" r:id="rId4"/>
    <p:sldId id="363" r:id="rId5"/>
    <p:sldId id="351" r:id="rId6"/>
    <p:sldId id="350" r:id="rId7"/>
    <p:sldId id="352" r:id="rId8"/>
    <p:sldId id="345" r:id="rId9"/>
    <p:sldId id="365" r:id="rId10"/>
    <p:sldId id="353" r:id="rId11"/>
    <p:sldId id="354" r:id="rId12"/>
    <p:sldId id="355" r:id="rId13"/>
    <p:sldId id="359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FFFFFF"/>
    <a:srgbClr val="33CCFF"/>
    <a:srgbClr val="B9DEFB"/>
    <a:srgbClr val="FEFEFE"/>
    <a:srgbClr val="E2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674" autoAdjust="0"/>
    <p:restoredTop sz="94664" autoAdjust="0"/>
  </p:normalViewPr>
  <p:slideViewPr>
    <p:cSldViewPr>
      <p:cViewPr varScale="1">
        <p:scale>
          <a:sx n="109" d="100"/>
          <a:sy n="109" d="100"/>
        </p:scale>
        <p:origin x="12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38915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noProof="0"/>
              <a:t>Mintaszöveg szerkesztése</a:t>
            </a:r>
          </a:p>
          <a:p>
            <a:pPr lvl="1"/>
            <a:r>
              <a:rPr lang="en-GB" altLang="hu-HU" noProof="0"/>
              <a:t>Második szint</a:t>
            </a:r>
          </a:p>
          <a:p>
            <a:pPr lvl="2"/>
            <a:r>
              <a:rPr lang="en-GB" altLang="hu-HU" noProof="0"/>
              <a:t>Harmadik szint</a:t>
            </a:r>
          </a:p>
          <a:p>
            <a:pPr lvl="3"/>
            <a:r>
              <a:rPr lang="en-GB" altLang="hu-HU" noProof="0"/>
              <a:t>Negyedik szint</a:t>
            </a:r>
          </a:p>
          <a:p>
            <a:pPr lvl="4"/>
            <a:r>
              <a:rPr lang="en-GB" altLang="hu-HU" noProof="0"/>
              <a:t>Ötödik szint</a:t>
            </a:r>
          </a:p>
        </p:txBody>
      </p:sp>
      <p:sp>
        <p:nvSpPr>
          <p:cNvPr id="38918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38919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EBC796-6FE5-4D5A-8BE9-4888F4E212E0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6301-F985-44FC-BC93-E9DA7A3EE3C9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1487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586E-3EC8-4EE6-8263-A5C8C5D62FC5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20945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7D3-FB91-463D-B1FF-417640757CC0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22147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7449-1EDE-45F9-A7D5-ED96C2FDD770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0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FBF7B-BD58-407D-B03C-D05E4140C5EC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9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C267-2DDB-4B74-864D-2A4528A45031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0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AB7DD-77FF-4A28-8C54-92FED2D36FD2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8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2AFAC-B6BB-4D16-9280-B5A3D63FE04B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9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2F4DC-FDAA-49DA-8D80-14ADCDD347E0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2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3F04-C37C-48AF-B021-E2490FCC6BAE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8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6C6ED-6D66-4044-ABBB-3C4A1F8411D3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8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C718-2A9D-47C7-812F-91A6427874FE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72032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ED259-C481-4C5F-8F50-F1A98B04726E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1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31C3B-4C5A-44EE-A5FA-8FBD3A3BE4D2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23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9606A-472B-4EF4-9258-21B5F0C41CA5}" type="slidenum">
              <a:rPr lang="fr-FR" altLang="hu-HU">
                <a:solidFill>
                  <a:srgbClr val="000000"/>
                </a:solidFill>
              </a:rPr>
              <a:pPr/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7B16-79C1-423C-9381-ACBF360C88EB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53731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7E65-99BF-444B-A071-28FB6FB95214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66855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EA4B-B831-4520-B7A7-D5262CA923D6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05180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6CFB-7568-436B-B393-9ECEE8C751A1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14689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F7EB-2C27-4138-9D99-AE314858B445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44251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F3A8-F722-437A-9F91-1A6902EEFE9D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57696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9FDF-6D02-441D-9DC6-C53C638DA7F5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97902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de-DE" altLang="hu-HU" smtClean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de-DE" altLang="hu-HU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40B11E-5F6F-4C7F-90D8-43F04A241F7A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  <a:p>
            <a:pPr lvl="4"/>
            <a:r>
              <a:rPr lang="fr-FR" altLang="hu-HU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F5E6309-BFED-40DC-8EE3-7C183E946902}" type="slidenum">
              <a:rPr lang="fr-FR" altLang="hu-H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1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916832"/>
            <a:ext cx="8636000" cy="1368425"/>
          </a:xfrm>
        </p:spPr>
        <p:txBody>
          <a:bodyPr/>
          <a:lstStyle/>
          <a:p>
            <a:pPr eaLnBrk="1" hangingPunct="1"/>
            <a:r>
              <a:rPr lang="hu-HU" altLang="hu-HU" sz="3600" dirty="0" smtClean="0"/>
              <a:t>	</a:t>
            </a:r>
            <a:r>
              <a:rPr lang="hu-HU" altLang="hu-HU" sz="5400" b="1" dirty="0" smtClean="0"/>
              <a:t>Nyakizmok, nyaki háromszögek, nyaki </a:t>
            </a:r>
            <a:r>
              <a:rPr lang="hu-HU" altLang="hu-HU" sz="5400" b="1" dirty="0" err="1" smtClean="0"/>
              <a:t>fasciák</a:t>
            </a:r>
            <a:r>
              <a:rPr lang="hu-HU" altLang="hu-HU" sz="5400" b="1" dirty="0" smtClean="0"/>
              <a:t> </a:t>
            </a:r>
            <a:endParaRPr lang="en-GB" altLang="hu-HU" sz="3600" b="1" dirty="0" smtClean="0"/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Kép 1" descr="danger_eng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705802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 bwMode="auto">
          <a:xfrm>
            <a:off x="6875463" y="5732463"/>
            <a:ext cx="1441450" cy="563562"/>
          </a:xfrm>
          <a:prstGeom prst="ellips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hu-HU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1087438" y="1916113"/>
            <a:ext cx="1755775" cy="1355725"/>
          </a:xfrm>
          <a:prstGeom prst="ellips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hu-HU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749" name="Ellipszis 5"/>
          <p:cNvSpPr>
            <a:spLocks noChangeArrowheads="1"/>
          </p:cNvSpPr>
          <p:nvPr/>
        </p:nvSpPr>
        <p:spPr bwMode="auto">
          <a:xfrm>
            <a:off x="2627313" y="5589588"/>
            <a:ext cx="4248150" cy="64770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Ellipszis 6"/>
          <p:cNvSpPr>
            <a:spLocks noChangeArrowheads="1"/>
          </p:cNvSpPr>
          <p:nvPr/>
        </p:nvSpPr>
        <p:spPr bwMode="auto">
          <a:xfrm>
            <a:off x="7235825" y="5445125"/>
            <a:ext cx="1008063" cy="4318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Szövegdoboz 7"/>
          <p:cNvSpPr txBox="1">
            <a:spLocks noChangeArrowheads="1"/>
          </p:cNvSpPr>
          <p:nvPr/>
        </p:nvSpPr>
        <p:spPr bwMode="auto">
          <a:xfrm>
            <a:off x="5327650" y="44450"/>
            <a:ext cx="3816350" cy="147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hu-HU" altLang="hu-HU" sz="1800">
                <a:solidFill>
                  <a:srgbClr val="000000"/>
                </a:solidFill>
              </a:rPr>
              <a:t>spatium superficiale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	spatium parapharyngeum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	spatium retropharyngeum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	</a:t>
            </a:r>
            <a:r>
              <a:rPr lang="hu-HU" altLang="hu-HU" sz="1800">
                <a:solidFill>
                  <a:srgbClr val="FF0000"/>
                </a:solidFill>
              </a:rPr>
              <a:t>danger space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	spatium prevertebrale </a:t>
            </a:r>
            <a:r>
              <a:rPr lang="hu-HU" altLang="hu-HU" sz="1400">
                <a:solidFill>
                  <a:srgbClr val="000000"/>
                </a:solidFill>
              </a:rPr>
              <a:t>(izmok)</a:t>
            </a:r>
            <a:endParaRPr lang="hu-HU" altLang="hu-HU" sz="2000">
              <a:solidFill>
                <a:srgbClr val="000000"/>
              </a:solidFill>
            </a:endParaRPr>
          </a:p>
        </p:txBody>
      </p:sp>
      <p:sp>
        <p:nvSpPr>
          <p:cNvPr id="31752" name="Szövegdoboz 8"/>
          <p:cNvSpPr txBox="1">
            <a:spLocks noChangeArrowheads="1"/>
          </p:cNvSpPr>
          <p:nvPr/>
        </p:nvSpPr>
        <p:spPr bwMode="auto">
          <a:xfrm>
            <a:off x="5957888" y="1830388"/>
            <a:ext cx="20351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</a:rPr>
              <a:t>Spatium parapharyngeum</a:t>
            </a:r>
          </a:p>
        </p:txBody>
      </p:sp>
      <p:sp>
        <p:nvSpPr>
          <p:cNvPr id="31753" name="Szövegdoboz 9"/>
          <p:cNvSpPr txBox="1">
            <a:spLocks noChangeArrowheads="1"/>
          </p:cNvSpPr>
          <p:nvPr/>
        </p:nvSpPr>
        <p:spPr bwMode="auto">
          <a:xfrm>
            <a:off x="-31750" y="522288"/>
            <a:ext cx="504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A fascia prevertebralis </a:t>
            </a:r>
            <a:r>
              <a:rPr lang="hu-HU" altLang="hu-HU" sz="1800">
                <a:solidFill>
                  <a:srgbClr val="000000"/>
                </a:solidFill>
              </a:rPr>
              <a:t>tulajdonképp két lemezből áll egy hátsó réteg és a </a:t>
            </a:r>
            <a:r>
              <a:rPr lang="hu-HU" altLang="hu-HU" sz="1800" b="1">
                <a:solidFill>
                  <a:srgbClr val="000000"/>
                </a:solidFill>
              </a:rPr>
              <a:t>fascia alaris</a:t>
            </a:r>
            <a:r>
              <a:rPr lang="hu-HU" altLang="hu-HU" sz="180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31754" name="Egyenes összekötő nyíllal 11"/>
          <p:cNvCxnSpPr>
            <a:cxnSpLocks noChangeShapeType="1"/>
          </p:cNvCxnSpPr>
          <p:nvPr/>
        </p:nvCxnSpPr>
        <p:spPr bwMode="auto">
          <a:xfrm>
            <a:off x="3333750" y="1125538"/>
            <a:ext cx="3038475" cy="1920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Kép 1" descr="longfasc_eng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5901"/>
          <a:stretch>
            <a:fillRect/>
          </a:stretch>
        </p:blipFill>
        <p:spPr bwMode="auto">
          <a:xfrm>
            <a:off x="3708400" y="404813"/>
            <a:ext cx="49815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zövegdoboz 2"/>
          <p:cNvSpPr txBox="1">
            <a:spLocks noChangeArrowheads="1"/>
          </p:cNvSpPr>
          <p:nvPr/>
        </p:nvSpPr>
        <p:spPr bwMode="auto">
          <a:xfrm>
            <a:off x="179388" y="255588"/>
            <a:ext cx="396081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Spatium retropharyngeum: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A fascia alaris lefelé előrefelé a 4. thoracalis csigolya magasságában összeolvad a fascia buccopharyngeával.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rgbClr val="000000"/>
                </a:solidFill>
              </a:rPr>
              <a:t>Danger space: </a:t>
            </a:r>
            <a:r>
              <a:rPr lang="hu-HU" altLang="hu-HU" sz="1800">
                <a:solidFill>
                  <a:srgbClr val="000000"/>
                </a:solidFill>
              </a:rPr>
              <a:t>A fascia alaris mögött kialakuló térség, lefelé a mellkasba folytatódik.</a:t>
            </a:r>
            <a:endParaRPr lang="hu-HU" altLang="hu-HU" sz="1800" b="1" i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hu-HU" altLang="hu-HU" sz="1800" b="1" i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rgbClr val="000000"/>
                </a:solidFill>
              </a:rPr>
              <a:t>Spatium prevertebralis: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A fascia prevertebralis mögötti térben a mély nyakizmok találhatóak.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17929"/>
          <a:stretch/>
        </p:blipFill>
        <p:spPr>
          <a:xfrm>
            <a:off x="0" y="2"/>
            <a:ext cx="6660232" cy="192065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0654"/>
            <a:ext cx="8788079" cy="7882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887" y="2708920"/>
            <a:ext cx="6868185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éptalálat a következőre: „neck anatom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350"/>
            <a:ext cx="6086475" cy="6305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>
            <a:extLst/>
          </p:cNvPr>
          <p:cNvCxnSpPr/>
          <p:nvPr/>
        </p:nvCxnSpPr>
        <p:spPr>
          <a:xfrm flipH="1" flipV="1">
            <a:off x="2611438" y="2209800"/>
            <a:ext cx="1528762" cy="355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Szövegdoboz 3"/>
          <p:cNvSpPr txBox="1">
            <a:spLocks noChangeArrowheads="1"/>
          </p:cNvSpPr>
          <p:nvPr/>
        </p:nvSpPr>
        <p:spPr bwMode="auto">
          <a:xfrm>
            <a:off x="4194175" y="2425700"/>
            <a:ext cx="1512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latin typeface="Arial" panose="020B0604020202020204" pitchFamily="34" charset="0"/>
                <a:cs typeface="Arial" panose="020B0604020202020204" pitchFamily="34" charset="0"/>
              </a:rPr>
              <a:t>Os hyoideum</a:t>
            </a:r>
          </a:p>
        </p:txBody>
      </p:sp>
      <p:sp>
        <p:nvSpPr>
          <p:cNvPr id="9221" name="Szövegdoboz 4"/>
          <p:cNvSpPr txBox="1">
            <a:spLocks noChangeArrowheads="1"/>
          </p:cNvSpPr>
          <p:nvPr/>
        </p:nvSpPr>
        <p:spPr bwMode="auto">
          <a:xfrm>
            <a:off x="6337300" y="1628775"/>
            <a:ext cx="2806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/>
              <a:t>Nyelvcsont felettiek: </a:t>
            </a:r>
            <a:r>
              <a:rPr lang="hu-HU" altLang="hu-HU" sz="1800"/>
              <a:t>a szájfenék alkotásában van szerepük.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/>
              <a:t>(a képen csak a m. geniohyoideus nem látszik, mert a m. mylohyoideus felett van.)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/>
              <a:t>Nyelcsont alattiak: </a:t>
            </a:r>
            <a:r>
              <a:rPr lang="hu-HU" altLang="hu-HU" sz="1800"/>
              <a:t>a gége és a trachea előtt vannak. (segítenek a szájnyitásnál és a nyelésnél, és a nyaki vénák tágan tartásában is résztvesznek).</a:t>
            </a:r>
          </a:p>
        </p:txBody>
      </p:sp>
      <p:cxnSp>
        <p:nvCxnSpPr>
          <p:cNvPr id="7" name="Egyenes összekötő 6">
            <a:extLst/>
          </p:cNvPr>
          <p:cNvCxnSpPr/>
          <p:nvPr/>
        </p:nvCxnSpPr>
        <p:spPr>
          <a:xfrm>
            <a:off x="1187450" y="2133600"/>
            <a:ext cx="28432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/>
          </p:cNvPr>
          <p:cNvCxnSpPr/>
          <p:nvPr/>
        </p:nvCxnSpPr>
        <p:spPr>
          <a:xfrm>
            <a:off x="406400" y="3608388"/>
            <a:ext cx="79216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/>
          </p:cNvPr>
          <p:cNvCxnSpPr/>
          <p:nvPr/>
        </p:nvCxnSpPr>
        <p:spPr>
          <a:xfrm>
            <a:off x="3633788" y="3573463"/>
            <a:ext cx="100965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/>
          </p:cNvPr>
          <p:cNvCxnSpPr/>
          <p:nvPr/>
        </p:nvCxnSpPr>
        <p:spPr>
          <a:xfrm>
            <a:off x="3743325" y="3068638"/>
            <a:ext cx="12065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/>
          </p:cNvPr>
          <p:cNvCxnSpPr/>
          <p:nvPr/>
        </p:nvCxnSpPr>
        <p:spPr>
          <a:xfrm>
            <a:off x="388938" y="2060575"/>
            <a:ext cx="79216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Jobb oldali kapcsos zárójel 15">
            <a:extLst/>
          </p:cNvPr>
          <p:cNvSpPr/>
          <p:nvPr/>
        </p:nvSpPr>
        <p:spPr>
          <a:xfrm>
            <a:off x="5030788" y="3068638"/>
            <a:ext cx="144462" cy="50482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228" name="Szövegdoboz 17"/>
          <p:cNvSpPr txBox="1">
            <a:spLocks noChangeArrowheads="1"/>
          </p:cNvSpPr>
          <p:nvPr/>
        </p:nvSpPr>
        <p:spPr bwMode="auto">
          <a:xfrm>
            <a:off x="5175250" y="3167063"/>
            <a:ext cx="1271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rgbClr val="0070C0"/>
                </a:solidFill>
              </a:rPr>
              <a:t>oberflächlich</a:t>
            </a:r>
          </a:p>
        </p:txBody>
      </p:sp>
      <p:sp>
        <p:nvSpPr>
          <p:cNvPr id="9229" name="Szövegdoboz 19"/>
          <p:cNvSpPr txBox="1">
            <a:spLocks noChangeArrowheads="1"/>
          </p:cNvSpPr>
          <p:nvPr/>
        </p:nvSpPr>
        <p:spPr bwMode="auto">
          <a:xfrm>
            <a:off x="257175" y="2441575"/>
            <a:ext cx="1090613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hu-HU" altLang="hu-HU" sz="140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rgbClr val="0070C0"/>
                </a:solidFill>
              </a:rPr>
              <a:t>tiefer</a:t>
            </a:r>
          </a:p>
        </p:txBody>
      </p:sp>
      <p:sp>
        <p:nvSpPr>
          <p:cNvPr id="21" name="Jobb oldali kapcsos zárójel 20">
            <a:extLst/>
          </p:cNvPr>
          <p:cNvSpPr/>
          <p:nvPr/>
        </p:nvSpPr>
        <p:spPr>
          <a:xfrm flipH="1">
            <a:off x="236538" y="2060575"/>
            <a:ext cx="127000" cy="151288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0" y="652031"/>
            <a:ext cx="8955800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\\10.50.22.12\Queue\Queue\d9\6a\d96ae18f-c43c-4857-92c5-1778a5c6a039.docbook\unzip\images\image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68413"/>
            <a:ext cx="449421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4621213" y="1014413"/>
            <a:ext cx="4522787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1" dirty="0">
                <a:solidFill>
                  <a:srgbClr val="000000"/>
                </a:solidFill>
              </a:rPr>
              <a:t>AREA</a:t>
            </a:r>
            <a:r>
              <a:rPr lang="hu-HU" sz="1600" dirty="0">
                <a:solidFill>
                  <a:srgbClr val="000000"/>
                </a:solidFill>
              </a:rPr>
              <a:t>:</a:t>
            </a:r>
            <a:r>
              <a:rPr lang="hu-HU" sz="1600" b="1" dirty="0">
                <a:solidFill>
                  <a:srgbClr val="000000"/>
                </a:solidFill>
              </a:rPr>
              <a:t>ANTERIOR </a:t>
            </a:r>
            <a:r>
              <a:rPr lang="hu-HU" sz="1600" dirty="0">
                <a:solidFill>
                  <a:srgbClr val="000000"/>
                </a:solidFill>
              </a:rPr>
              <a:t>(M. </a:t>
            </a:r>
            <a:r>
              <a:rPr lang="hu-HU" sz="1600" dirty="0" err="1">
                <a:solidFill>
                  <a:srgbClr val="000000"/>
                </a:solidFill>
              </a:rPr>
              <a:t>sternocleidomastoideus</a:t>
            </a:r>
            <a:r>
              <a:rPr lang="hu-HU" sz="1600" dirty="0">
                <a:solidFill>
                  <a:srgbClr val="000000"/>
                </a:solidFill>
              </a:rPr>
              <a:t> előtt)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hu-HU" sz="1600" u="sng" dirty="0" err="1">
                <a:solidFill>
                  <a:srgbClr val="000000"/>
                </a:solidFill>
              </a:rPr>
              <a:t>Trigonum</a:t>
            </a:r>
            <a:r>
              <a:rPr lang="hu-HU" sz="1600" u="sng" dirty="0">
                <a:solidFill>
                  <a:srgbClr val="000000"/>
                </a:solidFill>
              </a:rPr>
              <a:t> </a:t>
            </a:r>
            <a:r>
              <a:rPr lang="hu-HU" sz="1600" u="sng" dirty="0" err="1">
                <a:solidFill>
                  <a:srgbClr val="000000"/>
                </a:solidFill>
              </a:rPr>
              <a:t>submandibulare</a:t>
            </a:r>
            <a:r>
              <a:rPr lang="hu-HU" sz="1600" dirty="0">
                <a:solidFill>
                  <a:srgbClr val="000000"/>
                </a:solidFill>
              </a:rPr>
              <a:t>:  </a:t>
            </a:r>
          </a:p>
          <a:p>
            <a:pPr marL="342900" indent="-342900">
              <a:defRPr/>
            </a:pPr>
            <a:r>
              <a:rPr lang="hu-HU" sz="1600" i="1" dirty="0">
                <a:solidFill>
                  <a:srgbClr val="000000"/>
                </a:solidFill>
              </a:rPr>
              <a:t>	M. </a:t>
            </a:r>
            <a:r>
              <a:rPr lang="hu-HU" sz="1600" i="1" dirty="0" err="1">
                <a:solidFill>
                  <a:srgbClr val="000000"/>
                </a:solidFill>
              </a:rPr>
              <a:t>digastricus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venter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anterior</a:t>
            </a:r>
            <a:r>
              <a:rPr lang="hu-HU" sz="1600" i="1" dirty="0">
                <a:solidFill>
                  <a:srgbClr val="000000"/>
                </a:solidFill>
              </a:rPr>
              <a:t> és </a:t>
            </a:r>
            <a:r>
              <a:rPr lang="hu-HU" sz="1600" i="1" dirty="0" err="1">
                <a:solidFill>
                  <a:srgbClr val="000000"/>
                </a:solidFill>
              </a:rPr>
              <a:t>posterior</a:t>
            </a:r>
            <a:r>
              <a:rPr lang="hu-HU" sz="1600" i="1" dirty="0">
                <a:solidFill>
                  <a:srgbClr val="000000"/>
                </a:solidFill>
              </a:rPr>
              <a:t>, </a:t>
            </a:r>
          </a:p>
          <a:p>
            <a:pPr marL="342900" indent="-342900">
              <a:defRPr/>
            </a:pPr>
            <a:r>
              <a:rPr lang="hu-HU" sz="1600" i="1" dirty="0">
                <a:solidFill>
                  <a:srgbClr val="000000"/>
                </a:solidFill>
              </a:rPr>
              <a:t>	</a:t>
            </a:r>
            <a:r>
              <a:rPr lang="hu-HU" sz="1600" i="1" dirty="0" err="1">
                <a:solidFill>
                  <a:srgbClr val="000000"/>
                </a:solidFill>
              </a:rPr>
              <a:t>basis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mandibulae</a:t>
            </a:r>
            <a:endParaRPr lang="hu-HU" sz="16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 Alap: M. </a:t>
            </a:r>
            <a:r>
              <a:rPr lang="hu-HU" sz="1600" i="1" dirty="0" err="1">
                <a:solidFill>
                  <a:srgbClr val="000000"/>
                </a:solidFill>
              </a:rPr>
              <a:t>mylohyoideus</a:t>
            </a:r>
            <a:r>
              <a:rPr lang="hu-HU" sz="1600" i="1" dirty="0">
                <a:solidFill>
                  <a:srgbClr val="000000"/>
                </a:solidFill>
              </a:rPr>
              <a:t> (M. </a:t>
            </a:r>
            <a:r>
              <a:rPr lang="hu-HU" sz="1600" i="1" dirty="0" err="1">
                <a:solidFill>
                  <a:srgbClr val="000000"/>
                </a:solidFill>
              </a:rPr>
              <a:t>hyoglossus</a:t>
            </a:r>
            <a:r>
              <a:rPr lang="hu-HU" sz="1600" i="1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defRPr/>
            </a:pPr>
            <a:r>
              <a:rPr lang="hu-HU" sz="1600" i="1" dirty="0">
                <a:solidFill>
                  <a:srgbClr val="000000"/>
                </a:solidFill>
              </a:rPr>
              <a:t> Tartalom: </a:t>
            </a:r>
            <a:r>
              <a:rPr lang="hu-HU" sz="1600" i="1" dirty="0" err="1">
                <a:solidFill>
                  <a:srgbClr val="000000"/>
                </a:solidFill>
              </a:rPr>
              <a:t>Glandula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submandibularis</a:t>
            </a:r>
            <a:r>
              <a:rPr lang="hu-HU" sz="1600" i="1" dirty="0">
                <a:solidFill>
                  <a:srgbClr val="000000"/>
                </a:solidFill>
              </a:rPr>
              <a:t>  és </a:t>
            </a:r>
            <a:r>
              <a:rPr lang="hu-HU" sz="1600" i="1" dirty="0" err="1">
                <a:solidFill>
                  <a:srgbClr val="000000"/>
                </a:solidFill>
              </a:rPr>
              <a:t>nodi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lymphatici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submandibulares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és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sulcus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lateralis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linguae</a:t>
            </a:r>
            <a:r>
              <a:rPr lang="hu-HU" sz="1600" i="1" dirty="0">
                <a:solidFill>
                  <a:srgbClr val="000000"/>
                </a:solidFill>
              </a:rPr>
              <a:t> bejárata</a:t>
            </a:r>
          </a:p>
          <a:p>
            <a:pPr marL="342900" indent="-342900">
              <a:defRPr/>
            </a:pPr>
            <a:endParaRPr lang="hu-HU" sz="1600" i="1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r>
              <a:rPr lang="hu-HU" sz="1600" i="1" dirty="0">
                <a:solidFill>
                  <a:srgbClr val="000000"/>
                </a:solidFill>
              </a:rPr>
              <a:t>2. </a:t>
            </a:r>
            <a:r>
              <a:rPr lang="hu-HU" sz="1600" u="sng" dirty="0" err="1">
                <a:solidFill>
                  <a:srgbClr val="000000"/>
                </a:solidFill>
              </a:rPr>
              <a:t>Trigonum</a:t>
            </a:r>
            <a:r>
              <a:rPr lang="hu-HU" sz="1600" u="sng" dirty="0">
                <a:solidFill>
                  <a:srgbClr val="000000"/>
                </a:solidFill>
              </a:rPr>
              <a:t> </a:t>
            </a:r>
            <a:r>
              <a:rPr lang="hu-HU" sz="1600" u="sng" dirty="0" err="1">
                <a:solidFill>
                  <a:srgbClr val="000000"/>
                </a:solidFill>
              </a:rPr>
              <a:t>submentale</a:t>
            </a:r>
            <a:r>
              <a:rPr lang="hu-HU" sz="1600" i="1" u="sng" dirty="0">
                <a:solidFill>
                  <a:srgbClr val="000000"/>
                </a:solidFill>
              </a:rPr>
              <a:t>: </a:t>
            </a:r>
          </a:p>
          <a:p>
            <a:pPr marL="342900" indent="-342900">
              <a:defRPr/>
            </a:pPr>
            <a:r>
              <a:rPr lang="hu-HU" sz="1600" i="1" dirty="0">
                <a:solidFill>
                  <a:srgbClr val="000000"/>
                </a:solidFill>
              </a:rPr>
              <a:t>	M. </a:t>
            </a:r>
            <a:r>
              <a:rPr lang="hu-HU" sz="1600" i="1" dirty="0" err="1">
                <a:solidFill>
                  <a:srgbClr val="000000"/>
                </a:solidFill>
              </a:rPr>
              <a:t>digastricus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venter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anteriores</a:t>
            </a:r>
            <a:r>
              <a:rPr lang="hu-HU" sz="1600" i="1" dirty="0">
                <a:solidFill>
                  <a:srgbClr val="000000"/>
                </a:solidFill>
              </a:rPr>
              <a:t> és </a:t>
            </a:r>
            <a:r>
              <a:rPr lang="hu-HU" sz="1600" i="1" dirty="0" err="1">
                <a:solidFill>
                  <a:srgbClr val="000000"/>
                </a:solidFill>
              </a:rPr>
              <a:t>os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hyoideum</a:t>
            </a:r>
            <a:endParaRPr lang="hu-HU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       Alap: </a:t>
            </a:r>
            <a:r>
              <a:rPr lang="hu-HU" sz="1600" i="1" dirty="0" err="1">
                <a:solidFill>
                  <a:srgbClr val="000000"/>
                </a:solidFill>
              </a:rPr>
              <a:t>M.mylohyoideus</a:t>
            </a:r>
            <a:endParaRPr lang="hu-HU" sz="16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Tartalom: </a:t>
            </a:r>
            <a:r>
              <a:rPr lang="hu-HU" sz="1600" i="1" dirty="0" err="1">
                <a:solidFill>
                  <a:srgbClr val="000000"/>
                </a:solidFill>
              </a:rPr>
              <a:t>Nodi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lymphytici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submentales</a:t>
            </a:r>
            <a:endParaRPr lang="hu-HU" sz="1600" i="1" dirty="0">
              <a:solidFill>
                <a:srgbClr val="000000"/>
              </a:solidFill>
            </a:endParaRPr>
          </a:p>
          <a:p>
            <a:pPr>
              <a:defRPr/>
            </a:pPr>
            <a:endParaRPr lang="hu-HU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u-HU" sz="1600" dirty="0">
                <a:solidFill>
                  <a:srgbClr val="000000"/>
                </a:solidFill>
              </a:rPr>
              <a:t>3. </a:t>
            </a:r>
            <a:r>
              <a:rPr lang="hu-HU" sz="1600" u="sng" dirty="0" err="1">
                <a:solidFill>
                  <a:srgbClr val="000000"/>
                </a:solidFill>
              </a:rPr>
              <a:t>Trigonum</a:t>
            </a:r>
            <a:r>
              <a:rPr lang="hu-HU" sz="1600" u="sng" dirty="0">
                <a:solidFill>
                  <a:srgbClr val="000000"/>
                </a:solidFill>
              </a:rPr>
              <a:t> </a:t>
            </a:r>
            <a:r>
              <a:rPr lang="hu-HU" sz="1600" u="sng" dirty="0" err="1">
                <a:solidFill>
                  <a:srgbClr val="000000"/>
                </a:solidFill>
              </a:rPr>
              <a:t>caroticum</a:t>
            </a:r>
            <a:r>
              <a:rPr lang="hu-HU" sz="1600" u="sng" dirty="0">
                <a:solidFill>
                  <a:srgbClr val="000000"/>
                </a:solidFill>
              </a:rPr>
              <a:t> : 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       </a:t>
            </a:r>
            <a:r>
              <a:rPr lang="hu-HU" sz="1600" i="1" dirty="0" err="1">
                <a:solidFill>
                  <a:srgbClr val="000000"/>
                </a:solidFill>
              </a:rPr>
              <a:t>M.sternocleidomastoideus</a:t>
            </a:r>
            <a:r>
              <a:rPr lang="hu-HU" sz="1600" i="1" dirty="0">
                <a:solidFill>
                  <a:srgbClr val="000000"/>
                </a:solidFill>
              </a:rPr>
              <a:t>, 	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       </a:t>
            </a:r>
            <a:r>
              <a:rPr lang="hu-HU" sz="1600" i="1" dirty="0" err="1">
                <a:solidFill>
                  <a:srgbClr val="000000"/>
                </a:solidFill>
              </a:rPr>
              <a:t>M.omohyoideus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venter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superior</a:t>
            </a:r>
            <a:endParaRPr lang="hu-HU" sz="16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       M. </a:t>
            </a:r>
            <a:r>
              <a:rPr lang="hu-HU" sz="1600" i="1" dirty="0" err="1">
                <a:solidFill>
                  <a:srgbClr val="000000"/>
                </a:solidFill>
              </a:rPr>
              <a:t>digastricus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venter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posterior</a:t>
            </a:r>
            <a:endParaRPr lang="hu-HU" sz="16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Tartalom: vagina </a:t>
            </a:r>
            <a:r>
              <a:rPr lang="hu-HU" sz="1600" i="1" dirty="0" err="1">
                <a:solidFill>
                  <a:srgbClr val="000000"/>
                </a:solidFill>
              </a:rPr>
              <a:t>carotica</a:t>
            </a:r>
            <a:r>
              <a:rPr lang="hu-HU" sz="1600" i="1" dirty="0">
                <a:solidFill>
                  <a:srgbClr val="000000"/>
                </a:solidFill>
              </a:rPr>
              <a:t> (</a:t>
            </a:r>
            <a:r>
              <a:rPr lang="hu-HU" sz="1600" i="1" dirty="0" err="1">
                <a:solidFill>
                  <a:srgbClr val="000000"/>
                </a:solidFill>
              </a:rPr>
              <a:t>Bifurcatio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art.carotis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communis</a:t>
            </a:r>
            <a:r>
              <a:rPr lang="hu-HU" sz="1600" i="1" dirty="0">
                <a:solidFill>
                  <a:srgbClr val="000000"/>
                </a:solidFill>
              </a:rPr>
              <a:t>, </a:t>
            </a:r>
            <a:r>
              <a:rPr lang="hu-HU" sz="1600" i="1" dirty="0" err="1">
                <a:solidFill>
                  <a:srgbClr val="000000"/>
                </a:solidFill>
              </a:rPr>
              <a:t>Vena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jugularis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interna</a:t>
            </a:r>
            <a:r>
              <a:rPr lang="hu-HU" sz="1600" i="1" dirty="0">
                <a:solidFill>
                  <a:srgbClr val="000000"/>
                </a:solidFill>
              </a:rPr>
              <a:t>, </a:t>
            </a:r>
            <a:r>
              <a:rPr lang="hu-HU" sz="1600" i="1" dirty="0" err="1">
                <a:solidFill>
                  <a:srgbClr val="000000"/>
                </a:solidFill>
              </a:rPr>
              <a:t>Nervus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vagus</a:t>
            </a:r>
            <a:r>
              <a:rPr lang="hu-HU" sz="1600" i="1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Pulzus!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14340" name="Szövegdoboz 4"/>
          <p:cNvSpPr txBox="1">
            <a:spLocks noChangeArrowheads="1"/>
          </p:cNvSpPr>
          <p:nvPr/>
        </p:nvSpPr>
        <p:spPr bwMode="auto">
          <a:xfrm>
            <a:off x="0" y="765175"/>
            <a:ext cx="4621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de-DE" sz="1800">
                <a:solidFill>
                  <a:srgbClr val="000000"/>
                </a:solidFill>
              </a:rPr>
              <a:t>	Area antero-lateralis</a:t>
            </a:r>
          </a:p>
        </p:txBody>
      </p:sp>
      <p:cxnSp>
        <p:nvCxnSpPr>
          <p:cNvPr id="14341" name="Egyenes összekötő nyíllal 8"/>
          <p:cNvCxnSpPr>
            <a:cxnSpLocks noChangeShapeType="1"/>
          </p:cNvCxnSpPr>
          <p:nvPr/>
        </p:nvCxnSpPr>
        <p:spPr bwMode="auto">
          <a:xfrm>
            <a:off x="2627313" y="1196975"/>
            <a:ext cx="0" cy="10795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Egyenes összekötő nyíllal 10"/>
          <p:cNvCxnSpPr>
            <a:cxnSpLocks noChangeShapeType="1"/>
          </p:cNvCxnSpPr>
          <p:nvPr/>
        </p:nvCxnSpPr>
        <p:spPr bwMode="auto">
          <a:xfrm flipH="1">
            <a:off x="2195513" y="1196975"/>
            <a:ext cx="431800" cy="10795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zövegdoboz 9"/>
          <p:cNvSpPr txBox="1"/>
          <p:nvPr/>
        </p:nvSpPr>
        <p:spPr>
          <a:xfrm>
            <a:off x="3203575" y="142875"/>
            <a:ext cx="3344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dirty="0">
                <a:latin typeface="+mj-lt"/>
              </a:rPr>
              <a:t>Nyaki háromszögek</a:t>
            </a:r>
            <a:endParaRPr lang="de-DE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572000" y="742950"/>
            <a:ext cx="4572000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1" dirty="0">
                <a:solidFill>
                  <a:srgbClr val="000000"/>
                </a:solidFill>
              </a:rPr>
              <a:t>AREA LATERALIS </a:t>
            </a:r>
            <a:r>
              <a:rPr lang="hu-HU" sz="1600" dirty="0">
                <a:solidFill>
                  <a:srgbClr val="000000"/>
                </a:solidFill>
              </a:rPr>
              <a:t>:</a:t>
            </a:r>
          </a:p>
          <a:p>
            <a:pPr>
              <a:defRPr/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Trigonum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supraclaviculare</a:t>
            </a:r>
            <a:r>
              <a:rPr lang="hu-HU" sz="1600" i="1" dirty="0">
                <a:solidFill>
                  <a:srgbClr val="000000"/>
                </a:solidFill>
              </a:rPr>
              <a:t>   -   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(M. </a:t>
            </a:r>
            <a:r>
              <a:rPr lang="hu-HU" sz="1600" i="1" dirty="0" err="1">
                <a:solidFill>
                  <a:srgbClr val="000000"/>
                </a:solidFill>
              </a:rPr>
              <a:t>omohyoideus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venter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inferior</a:t>
            </a:r>
            <a:r>
              <a:rPr lang="hu-HU" sz="1600" i="1" dirty="0">
                <a:solidFill>
                  <a:srgbClr val="000000"/>
                </a:solidFill>
              </a:rPr>
              <a:t> osztja fel)</a:t>
            </a:r>
          </a:p>
          <a:p>
            <a:pPr>
              <a:defRPr/>
            </a:pPr>
            <a:endParaRPr lang="hu-HU" sz="1600" i="1" dirty="0">
              <a:solidFill>
                <a:srgbClr val="000000"/>
              </a:solidFill>
            </a:endParaRPr>
          </a:p>
          <a:p>
            <a:pPr>
              <a:buFontTx/>
              <a:buAutoNum type="arabicPeriod"/>
              <a:defRPr/>
            </a:pPr>
            <a:r>
              <a:rPr lang="hu-HU" sz="1600" u="sng" dirty="0" err="1">
                <a:solidFill>
                  <a:srgbClr val="000000"/>
                </a:solidFill>
              </a:rPr>
              <a:t>Trignum</a:t>
            </a:r>
            <a:r>
              <a:rPr lang="hu-HU" sz="1600" u="sng" dirty="0">
                <a:solidFill>
                  <a:srgbClr val="000000"/>
                </a:solidFill>
              </a:rPr>
              <a:t> </a:t>
            </a:r>
            <a:r>
              <a:rPr lang="hu-HU" sz="1600" u="sng" dirty="0" err="1">
                <a:solidFill>
                  <a:srgbClr val="000000"/>
                </a:solidFill>
              </a:rPr>
              <a:t>omotrapezoideun</a:t>
            </a:r>
            <a:r>
              <a:rPr lang="hu-HU" sz="1600" u="sng" dirty="0">
                <a:solidFill>
                  <a:srgbClr val="000000"/>
                </a:solidFill>
              </a:rPr>
              <a:t> </a:t>
            </a:r>
            <a:r>
              <a:rPr lang="hu-HU" sz="1600" i="1" dirty="0">
                <a:solidFill>
                  <a:srgbClr val="000000"/>
                </a:solidFill>
              </a:rPr>
              <a:t>: 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	M. </a:t>
            </a:r>
            <a:r>
              <a:rPr lang="hu-HU" sz="1600" i="1" dirty="0" err="1">
                <a:solidFill>
                  <a:srgbClr val="000000"/>
                </a:solidFill>
              </a:rPr>
              <a:t>sternocleidomastoideus</a:t>
            </a:r>
            <a:r>
              <a:rPr lang="hu-HU" sz="1600" i="1" dirty="0">
                <a:solidFill>
                  <a:srgbClr val="000000"/>
                </a:solidFill>
              </a:rPr>
              <a:t>, 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	M. </a:t>
            </a:r>
            <a:r>
              <a:rPr lang="hu-HU" sz="1600" i="1" dirty="0" err="1">
                <a:solidFill>
                  <a:srgbClr val="000000"/>
                </a:solidFill>
              </a:rPr>
              <a:t>omohyoideus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	M. </a:t>
            </a:r>
            <a:r>
              <a:rPr lang="hu-HU" sz="1600" i="1" dirty="0" err="1">
                <a:solidFill>
                  <a:srgbClr val="000000"/>
                </a:solidFill>
              </a:rPr>
              <a:t>trapezius</a:t>
            </a:r>
            <a:endParaRPr lang="hu-HU" sz="16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       Alap:  mély nyakizmok 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       Tartalom: </a:t>
            </a:r>
            <a:r>
              <a:rPr lang="hu-HU" sz="1600" i="1" dirty="0" err="1">
                <a:solidFill>
                  <a:srgbClr val="000000"/>
                </a:solidFill>
              </a:rPr>
              <a:t>Plexus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cervicalis</a:t>
            </a:r>
            <a:r>
              <a:rPr lang="hu-HU" sz="1600" i="1" dirty="0">
                <a:solidFill>
                  <a:srgbClr val="000000"/>
                </a:solidFill>
              </a:rPr>
              <a:t> (</a:t>
            </a:r>
            <a:r>
              <a:rPr lang="hu-HU" sz="1600" i="1" dirty="0" err="1">
                <a:solidFill>
                  <a:srgbClr val="000000"/>
                </a:solidFill>
              </a:rPr>
              <a:t>Erb-Pont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-Punctum</a:t>
            </a:r>
            <a:r>
              <a:rPr lang="hu-HU" sz="1600" i="1" dirty="0">
                <a:solidFill>
                  <a:srgbClr val="000000"/>
                </a:solidFill>
              </a:rPr>
              <a:t> 	</a:t>
            </a:r>
            <a:r>
              <a:rPr lang="hu-HU" sz="1600" i="1" dirty="0" err="1">
                <a:solidFill>
                  <a:srgbClr val="000000"/>
                </a:solidFill>
              </a:rPr>
              <a:t>nervosum</a:t>
            </a:r>
            <a:r>
              <a:rPr lang="hu-HU" sz="1600" i="1" dirty="0">
                <a:solidFill>
                  <a:srgbClr val="000000"/>
                </a:solidFill>
              </a:rPr>
              <a:t>) </a:t>
            </a:r>
          </a:p>
          <a:p>
            <a:pPr>
              <a:defRPr/>
            </a:pPr>
            <a:r>
              <a:rPr lang="hu-HU" sz="1600" i="1" dirty="0">
                <a:solidFill>
                  <a:srgbClr val="000000"/>
                </a:solidFill>
              </a:rPr>
              <a:t>	(</a:t>
            </a:r>
            <a:r>
              <a:rPr lang="hu-HU" sz="1600" i="1" dirty="0" err="1">
                <a:solidFill>
                  <a:srgbClr val="000000"/>
                </a:solidFill>
              </a:rPr>
              <a:t>Plexus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brachialis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trunci</a:t>
            </a:r>
            <a:r>
              <a:rPr lang="hu-HU" sz="1600" i="1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defRPr/>
            </a:pPr>
            <a:endParaRPr lang="hu-HU" sz="1600" i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hu-HU" sz="1600" u="sng" dirty="0" err="1">
                <a:solidFill>
                  <a:srgbClr val="000000"/>
                </a:solidFill>
              </a:rPr>
              <a:t>Trigonum</a:t>
            </a:r>
            <a:r>
              <a:rPr lang="hu-HU" sz="1600" u="sng" dirty="0">
                <a:solidFill>
                  <a:srgbClr val="000000"/>
                </a:solidFill>
              </a:rPr>
              <a:t> </a:t>
            </a:r>
            <a:r>
              <a:rPr lang="hu-HU" sz="1600" u="sng" dirty="0" err="1">
                <a:solidFill>
                  <a:srgbClr val="000000"/>
                </a:solidFill>
              </a:rPr>
              <a:t>omoclaviculare</a:t>
            </a:r>
            <a:r>
              <a:rPr lang="hu-HU" sz="1600" u="sng" dirty="0">
                <a:solidFill>
                  <a:srgbClr val="000000"/>
                </a:solidFill>
              </a:rPr>
              <a:t> : </a:t>
            </a:r>
          </a:p>
          <a:p>
            <a:pPr marL="342900" indent="-342900">
              <a:defRPr/>
            </a:pPr>
            <a:r>
              <a:rPr lang="hu-HU" sz="1600" i="1" dirty="0">
                <a:solidFill>
                  <a:srgbClr val="000000"/>
                </a:solidFill>
              </a:rPr>
              <a:t>		M. </a:t>
            </a:r>
            <a:r>
              <a:rPr lang="hu-HU" sz="1600" i="1" dirty="0" err="1">
                <a:solidFill>
                  <a:srgbClr val="000000"/>
                </a:solidFill>
              </a:rPr>
              <a:t>sternocleidomastoideus</a:t>
            </a:r>
            <a:r>
              <a:rPr lang="hu-HU" sz="1600" i="1" dirty="0">
                <a:solidFill>
                  <a:srgbClr val="000000"/>
                </a:solidFill>
              </a:rPr>
              <a:t>, </a:t>
            </a:r>
          </a:p>
          <a:p>
            <a:pPr marL="342900" indent="-342900">
              <a:defRPr/>
            </a:pPr>
            <a:r>
              <a:rPr lang="hu-HU" sz="1600" i="1" dirty="0">
                <a:solidFill>
                  <a:srgbClr val="000000"/>
                </a:solidFill>
              </a:rPr>
              <a:t>		M. </a:t>
            </a:r>
            <a:r>
              <a:rPr lang="hu-HU" sz="1600" i="1" dirty="0" err="1">
                <a:solidFill>
                  <a:srgbClr val="000000"/>
                </a:solidFill>
              </a:rPr>
              <a:t>omohyoideus</a:t>
            </a:r>
            <a:r>
              <a:rPr lang="hu-HU" sz="1600" i="1" dirty="0">
                <a:solidFill>
                  <a:srgbClr val="000000"/>
                </a:solidFill>
              </a:rPr>
              <a:t> és a </a:t>
            </a:r>
            <a:r>
              <a:rPr lang="hu-HU" sz="1600" i="1" dirty="0" err="1">
                <a:solidFill>
                  <a:srgbClr val="000000"/>
                </a:solidFill>
              </a:rPr>
              <a:t>clavicula</a:t>
            </a:r>
            <a:endParaRPr lang="hu-HU" sz="1600" i="1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r>
              <a:rPr lang="hu-HU" sz="1600" i="1" dirty="0">
                <a:solidFill>
                  <a:srgbClr val="000000"/>
                </a:solidFill>
              </a:rPr>
              <a:t>       Tartalom: </a:t>
            </a:r>
            <a:r>
              <a:rPr lang="hu-HU" sz="1600" i="1" dirty="0" err="1">
                <a:solidFill>
                  <a:srgbClr val="000000"/>
                </a:solidFill>
              </a:rPr>
              <a:t>Hiatus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scaleni</a:t>
            </a:r>
            <a:r>
              <a:rPr lang="hu-HU" sz="1600" i="1" dirty="0">
                <a:solidFill>
                  <a:srgbClr val="000000"/>
                </a:solidFill>
              </a:rPr>
              <a:t>: </a:t>
            </a:r>
            <a:r>
              <a:rPr lang="hu-HU" sz="1600" i="1" dirty="0" err="1">
                <a:solidFill>
                  <a:srgbClr val="000000"/>
                </a:solidFill>
              </a:rPr>
              <a:t>Arteria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subclavia</a:t>
            </a:r>
            <a:r>
              <a:rPr lang="hu-HU" sz="1600" i="1" dirty="0">
                <a:solidFill>
                  <a:srgbClr val="000000"/>
                </a:solidFill>
              </a:rPr>
              <a:t>, </a:t>
            </a:r>
            <a:r>
              <a:rPr lang="hu-HU" sz="1600" i="1" dirty="0" err="1">
                <a:solidFill>
                  <a:srgbClr val="000000"/>
                </a:solidFill>
              </a:rPr>
              <a:t>Plexus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brachialis</a:t>
            </a:r>
            <a:endParaRPr lang="hu-HU" sz="1600" i="1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hu-HU" sz="1600" dirty="0">
              <a:solidFill>
                <a:srgbClr val="000000"/>
              </a:solidFill>
            </a:endParaRPr>
          </a:p>
        </p:txBody>
      </p:sp>
      <p:pic>
        <p:nvPicPr>
          <p:cNvPr id="15363" name="\\10.50.22.12\Queue\Queue\d9\6a\d96ae18f-c43c-4857-92c5-1778a5c6a039.docbook\unzip\images\image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68413"/>
            <a:ext cx="449421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771775" y="115888"/>
            <a:ext cx="3344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dirty="0">
                <a:latin typeface="+mj-lt"/>
              </a:rPr>
              <a:t>Nyaki háromszögek</a:t>
            </a:r>
            <a:endParaRPr lang="de-DE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ép 1" descr="nyaki f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66762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dirty="0" err="1">
                <a:latin typeface="+mj-lt"/>
              </a:rPr>
              <a:t>Fascia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cervicalis</a:t>
            </a:r>
            <a:endParaRPr lang="hu-HU" sz="2800" dirty="0">
              <a:latin typeface="+mj-lt"/>
            </a:endParaRPr>
          </a:p>
          <a:p>
            <a:pPr>
              <a:defRPr/>
            </a:pPr>
            <a:r>
              <a:rPr lang="hu-HU" sz="2000" dirty="0"/>
              <a:t>.</a:t>
            </a:r>
          </a:p>
          <a:p>
            <a:pPr algn="ctr">
              <a:defRPr/>
            </a:pPr>
            <a:endParaRPr lang="hu-HU" sz="2000" b="1" dirty="0"/>
          </a:p>
        </p:txBody>
      </p:sp>
      <p:sp>
        <p:nvSpPr>
          <p:cNvPr id="27652" name="Szövegdoboz 3"/>
          <p:cNvSpPr txBox="1">
            <a:spLocks noChangeArrowheads="1"/>
          </p:cNvSpPr>
          <p:nvPr/>
        </p:nvSpPr>
        <p:spPr bwMode="auto">
          <a:xfrm>
            <a:off x="395288" y="2997200"/>
            <a:ext cx="20764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de-DE" sz="1800"/>
              <a:t>Lamina superficialis</a:t>
            </a:r>
          </a:p>
        </p:txBody>
      </p:sp>
      <p:sp>
        <p:nvSpPr>
          <p:cNvPr id="27653" name="Szövegdoboz 4"/>
          <p:cNvSpPr txBox="1">
            <a:spLocks noChangeArrowheads="1"/>
          </p:cNvSpPr>
          <p:nvPr/>
        </p:nvSpPr>
        <p:spPr bwMode="auto">
          <a:xfrm>
            <a:off x="6227763" y="4076700"/>
            <a:ext cx="21272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de-DE" sz="1800"/>
              <a:t>Lamina pretrachealis</a:t>
            </a:r>
          </a:p>
        </p:txBody>
      </p:sp>
      <p:sp>
        <p:nvSpPr>
          <p:cNvPr id="27654" name="Szövegdoboz 5"/>
          <p:cNvSpPr txBox="1">
            <a:spLocks noChangeArrowheads="1"/>
          </p:cNvSpPr>
          <p:nvPr/>
        </p:nvSpPr>
        <p:spPr bwMode="auto">
          <a:xfrm>
            <a:off x="6869113" y="4581525"/>
            <a:ext cx="22748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de-DE" sz="1800"/>
              <a:t>Lamina  prevertebralis</a:t>
            </a:r>
          </a:p>
        </p:txBody>
      </p:sp>
      <p:cxnSp>
        <p:nvCxnSpPr>
          <p:cNvPr id="27655" name="Egyenes összekötő nyíllal 7"/>
          <p:cNvCxnSpPr>
            <a:cxnSpLocks noChangeShapeType="1"/>
          </p:cNvCxnSpPr>
          <p:nvPr/>
        </p:nvCxnSpPr>
        <p:spPr bwMode="auto">
          <a:xfrm flipH="1">
            <a:off x="4859338" y="4221163"/>
            <a:ext cx="136842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6" name="Egyenes összekötő nyíllal 8"/>
          <p:cNvCxnSpPr>
            <a:cxnSpLocks noChangeShapeType="1"/>
          </p:cNvCxnSpPr>
          <p:nvPr/>
        </p:nvCxnSpPr>
        <p:spPr bwMode="auto">
          <a:xfrm flipV="1">
            <a:off x="2471738" y="2492375"/>
            <a:ext cx="1308100" cy="685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7" name="Egyenes összekötő nyíllal 9"/>
          <p:cNvCxnSpPr>
            <a:cxnSpLocks noChangeShapeType="1"/>
          </p:cNvCxnSpPr>
          <p:nvPr/>
        </p:nvCxnSpPr>
        <p:spPr bwMode="auto">
          <a:xfrm flipH="1">
            <a:off x="5695950" y="4765675"/>
            <a:ext cx="1163638" cy="1841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8" name="Egyenes összekötő nyíllal 13"/>
          <p:cNvCxnSpPr>
            <a:cxnSpLocks noChangeShapeType="1"/>
          </p:cNvCxnSpPr>
          <p:nvPr/>
        </p:nvCxnSpPr>
        <p:spPr bwMode="auto">
          <a:xfrm>
            <a:off x="2471738" y="3181350"/>
            <a:ext cx="654050" cy="10810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9" name="Szövegdoboz 10"/>
          <p:cNvSpPr txBox="1">
            <a:spLocks noChangeArrowheads="1"/>
          </p:cNvSpPr>
          <p:nvPr/>
        </p:nvSpPr>
        <p:spPr bwMode="auto">
          <a:xfrm>
            <a:off x="323850" y="622300"/>
            <a:ext cx="831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de-DE" sz="1800"/>
              <a:t>Kötőszövetborítás: beborítja az izmokat, szerveket segít a vénás visszafolyásban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30NYAKIZ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80645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79388" y="204788"/>
            <a:ext cx="2808287" cy="1192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de-DE" sz="1800">
                <a:solidFill>
                  <a:srgbClr val="FF0000"/>
                </a:solidFill>
              </a:rPr>
              <a:t>Lamina superficialis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de-DE" sz="1800">
                <a:solidFill>
                  <a:srgbClr val="92D050"/>
                </a:solidFill>
              </a:rPr>
              <a:t>Lamina pretrachealis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de-DE" sz="1800">
                <a:solidFill>
                  <a:srgbClr val="0066FF"/>
                </a:solidFill>
              </a:rPr>
              <a:t>Lamina prevertebralis</a:t>
            </a:r>
          </a:p>
        </p:txBody>
      </p:sp>
      <p:sp>
        <p:nvSpPr>
          <p:cNvPr id="29700" name="Szövegdoboz 1"/>
          <p:cNvSpPr txBox="1">
            <a:spLocks noChangeArrowheads="1"/>
          </p:cNvSpPr>
          <p:nvPr/>
        </p:nvSpPr>
        <p:spPr bwMode="auto">
          <a:xfrm>
            <a:off x="3419475" y="188913"/>
            <a:ext cx="282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de-DE" sz="2800"/>
              <a:t>Fascia cervicalis</a:t>
            </a:r>
            <a:endParaRPr lang="de-DE" altLang="de-DE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9380"/>
            <a:ext cx="8209557" cy="63387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 bwMode="auto">
          <a:xfrm>
            <a:off x="1691680" y="5877272"/>
            <a:ext cx="4320480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903369"/>
            <a:ext cx="2726718" cy="28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Kép 1" descr="danger_eng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705802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zövegdoboz 2"/>
          <p:cNvSpPr txBox="1">
            <a:spLocks noChangeArrowheads="1"/>
          </p:cNvSpPr>
          <p:nvPr/>
        </p:nvSpPr>
        <p:spPr bwMode="auto">
          <a:xfrm>
            <a:off x="0" y="533400"/>
            <a:ext cx="39100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de-DE" sz="1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de-DE" sz="1600">
                <a:solidFill>
                  <a:srgbClr val="000000"/>
                </a:solidFill>
              </a:rPr>
              <a:t>Pretrachealis fascia – Fascia buccopharyngea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de-DE" sz="1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de-DE" sz="1800">
              <a:solidFill>
                <a:srgbClr val="000000"/>
              </a:solidFill>
            </a:endParaRPr>
          </a:p>
        </p:txBody>
      </p:sp>
      <p:sp>
        <p:nvSpPr>
          <p:cNvPr id="4" name="Ellipszis 3"/>
          <p:cNvSpPr/>
          <p:nvPr/>
        </p:nvSpPr>
        <p:spPr bwMode="auto">
          <a:xfrm>
            <a:off x="6875463" y="5732463"/>
            <a:ext cx="1441450" cy="563562"/>
          </a:xfrm>
          <a:prstGeom prst="ellips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hu-HU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725" name="Ellipszis 5"/>
          <p:cNvSpPr>
            <a:spLocks noChangeArrowheads="1"/>
          </p:cNvSpPr>
          <p:nvPr/>
        </p:nvSpPr>
        <p:spPr bwMode="auto">
          <a:xfrm>
            <a:off x="2627313" y="5589588"/>
            <a:ext cx="4248150" cy="64770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de-DE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Ellipszis 6"/>
          <p:cNvSpPr>
            <a:spLocks noChangeArrowheads="1"/>
          </p:cNvSpPr>
          <p:nvPr/>
        </p:nvSpPr>
        <p:spPr bwMode="auto">
          <a:xfrm>
            <a:off x="7235825" y="5445125"/>
            <a:ext cx="1008063" cy="4318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de-DE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27" name="Szövegdoboz 7"/>
          <p:cNvSpPr txBox="1">
            <a:spLocks noChangeArrowheads="1"/>
          </p:cNvSpPr>
          <p:nvPr/>
        </p:nvSpPr>
        <p:spPr bwMode="auto">
          <a:xfrm>
            <a:off x="5272088" y="225425"/>
            <a:ext cx="3816350" cy="147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de-DE" sz="1800">
                <a:solidFill>
                  <a:srgbClr val="000000"/>
                </a:solidFill>
                <a:cs typeface="Times New Roman" panose="02020603050405020304" pitchFamily="18" charset="0"/>
              </a:rPr>
              <a:t>	S</a:t>
            </a:r>
            <a:r>
              <a:rPr lang="hu-HU" altLang="de-DE" sz="1800">
                <a:solidFill>
                  <a:srgbClr val="000000"/>
                </a:solidFill>
              </a:rPr>
              <a:t>patium superficiale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de-DE" sz="1800">
                <a:solidFill>
                  <a:srgbClr val="000000"/>
                </a:solidFill>
              </a:rPr>
              <a:t>	Spatium parapharyngeum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de-DE" sz="1800">
                <a:solidFill>
                  <a:srgbClr val="000000"/>
                </a:solidFill>
              </a:rPr>
              <a:t>	Spatium retropharyngeum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de-DE" sz="1800">
                <a:solidFill>
                  <a:srgbClr val="000000"/>
                </a:solidFill>
              </a:rPr>
              <a:t>	Spatium prevertebrale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de-DE" sz="1800">
              <a:solidFill>
                <a:srgbClr val="000000"/>
              </a:solidFill>
            </a:endParaRPr>
          </a:p>
        </p:txBody>
      </p:sp>
      <p:sp>
        <p:nvSpPr>
          <p:cNvPr id="30728" name="Szövegdoboz 8"/>
          <p:cNvSpPr txBox="1">
            <a:spLocks noChangeArrowheads="1"/>
          </p:cNvSpPr>
          <p:nvPr/>
        </p:nvSpPr>
        <p:spPr bwMode="auto">
          <a:xfrm>
            <a:off x="6011863" y="1844675"/>
            <a:ext cx="23050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de-DE" sz="1400">
                <a:solidFill>
                  <a:srgbClr val="000000"/>
                </a:solidFill>
              </a:rPr>
              <a:t>Spatium parapharyngeum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843213" y="225425"/>
            <a:ext cx="2409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 err="1">
                <a:latin typeface="+mj-lt"/>
              </a:rPr>
              <a:t>Fascia</a:t>
            </a:r>
            <a:r>
              <a:rPr lang="hu-HU" sz="2400" dirty="0">
                <a:latin typeface="+mj-lt"/>
              </a:rPr>
              <a:t> rekeszek</a:t>
            </a:r>
            <a:endParaRPr lang="de-DE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zikus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lank Presentation">
  <a:themeElements>
    <a:clrScheme name="Blank Presentatio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hu-HU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hu-HU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194</Words>
  <Application>Microsoft Office PowerPoint</Application>
  <PresentationFormat>Diavetítés a képernyőre (4:3 oldalarány)</PresentationFormat>
  <Paragraphs>78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Times</vt:lpstr>
      <vt:lpstr>Times New Roman</vt:lpstr>
      <vt:lpstr>Office-téma</vt:lpstr>
      <vt:lpstr>8_Blank Presentation</vt:lpstr>
      <vt:lpstr> Nyakizmok, nyaki háromszögek, nyaki fasciák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család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Kozsurek-IBM-T42</dc:creator>
  <cp:lastModifiedBy>nagyn</cp:lastModifiedBy>
  <cp:revision>256</cp:revision>
  <dcterms:created xsi:type="dcterms:W3CDTF">2012-11-01T14:11:25Z</dcterms:created>
  <dcterms:modified xsi:type="dcterms:W3CDTF">2019-11-27T14:26:54Z</dcterms:modified>
</cp:coreProperties>
</file>