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4" r:id="rId4"/>
    <p:sldId id="259" r:id="rId5"/>
    <p:sldId id="277" r:id="rId6"/>
    <p:sldId id="260" r:id="rId7"/>
    <p:sldId id="285" r:id="rId8"/>
    <p:sldId id="261" r:id="rId9"/>
    <p:sldId id="262" r:id="rId10"/>
    <p:sldId id="283" r:id="rId11"/>
    <p:sldId id="286" r:id="rId12"/>
    <p:sldId id="287" r:id="rId13"/>
    <p:sldId id="265" r:id="rId14"/>
    <p:sldId id="273" r:id="rId15"/>
    <p:sldId id="280" r:id="rId16"/>
    <p:sldId id="281" r:id="rId17"/>
    <p:sldId id="289" r:id="rId18"/>
    <p:sldId id="282" r:id="rId19"/>
    <p:sldId id="275" r:id="rId20"/>
    <p:sldId id="288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20" d="100"/>
          <a:sy n="120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7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6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4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2019. 09. 24.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7.wdp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0.wdp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hu/url?sa=i&amp;rct=j&amp;q=&amp;esrc=s&amp;source=images&amp;cd=&amp;cad=rja&amp;uact=8&amp;ved=&amp;url=http://www.anatomy.med.keio.ac.jp/funatoka/anatomy/Rauber-Kopsch/band1/290.html&amp;bvm=bv.105454873,d.bGQ&amp;psig=AFQjCNHEKNHjii0N9LLghNxrOCRhtWMmIQ&amp;ust=144524445367482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59" y="1139260"/>
            <a:ext cx="83512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könyökízület (</a:t>
            </a:r>
            <a:r>
              <a:rPr lang="hu-HU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</a:t>
            </a:r>
            <a:r>
              <a:rPr lang="hu-H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cubiti</a:t>
            </a:r>
            <a:r>
              <a:rPr lang="hu-H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hu-H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ráható izmok</a:t>
            </a:r>
          </a:p>
          <a:p>
            <a:pPr algn="ctr"/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657" y="2924944"/>
            <a:ext cx="62680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hu-HU" sz="2800" dirty="0">
                <a:solidFill>
                  <a:srgbClr val="002060"/>
                </a:solidFill>
                <a:latin typeface="Arial" charset="0"/>
              </a:rPr>
            </a:br>
            <a:r>
              <a:rPr lang="hu-HU" sz="2800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hu-HU" sz="2800" dirty="0">
                <a:solidFill>
                  <a:srgbClr val="002060"/>
                </a:solidFill>
                <a:latin typeface="Arial" charset="0"/>
              </a:rPr>
            </a:br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L. Kiss Anna</a:t>
            </a:r>
          </a:p>
          <a:p>
            <a:pPr algn="ctr"/>
            <a:r>
              <a:rPr lang="hu-H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u-H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Németh </a:t>
            </a:r>
            <a:r>
              <a:rPr lang="hu-H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</a:t>
            </a:r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Anatómiai Szövet- és Fejlődéstani Intézet </a:t>
            </a:r>
          </a:p>
          <a:p>
            <a:pPr algn="ctr"/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</a:t>
            </a:r>
          </a:p>
          <a:p>
            <a:pPr algn="ctr"/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endParaRPr lang="hu-H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hu-H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215"/>
          <a:stretch/>
        </p:blipFill>
        <p:spPr>
          <a:xfrm>
            <a:off x="263648" y="2924944"/>
            <a:ext cx="8060994" cy="2721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9" y="111370"/>
            <a:ext cx="703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könyökizület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mozgások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699792" y="5342028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Calibri"/>
              </a:rPr>
              <a:t>→ „</a:t>
            </a:r>
            <a:r>
              <a:rPr lang="hu-HU" dirty="0" err="1">
                <a:latin typeface="Calibri"/>
              </a:rPr>
              <a:t>physiologiás</a:t>
            </a:r>
            <a:r>
              <a:rPr lang="hu-HU" dirty="0">
                <a:latin typeface="Calibri"/>
              </a:rPr>
              <a:t> </a:t>
            </a:r>
            <a:r>
              <a:rPr lang="hu-HU" dirty="0" err="1" smtClean="0">
                <a:latin typeface="Calibri"/>
              </a:rPr>
              <a:t>Abductio</a:t>
            </a:r>
            <a:r>
              <a:rPr lang="hu-HU" dirty="0">
                <a:solidFill>
                  <a:srgbClr val="002060"/>
                </a:solidFill>
                <a:latin typeface="Calibri"/>
              </a:rPr>
              <a:t>”</a:t>
            </a:r>
          </a:p>
        </p:txBody>
      </p:sp>
      <p:sp>
        <p:nvSpPr>
          <p:cNvPr id="9" name="Téglalap 8"/>
          <p:cNvSpPr/>
          <p:nvPr/>
        </p:nvSpPr>
        <p:spPr>
          <a:xfrm>
            <a:off x="5293571" y="5711360"/>
            <a:ext cx="37086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 smtClean="0">
                <a:solidFill>
                  <a:srgbClr val="FFFF00"/>
                </a:solidFill>
              </a:rPr>
              <a:t>tengely: konstrukciós tengely:</a:t>
            </a:r>
            <a:endParaRPr lang="hu-HU" u="sng" dirty="0">
              <a:solidFill>
                <a:srgbClr val="FFFF00"/>
              </a:solidFill>
            </a:endParaRPr>
          </a:p>
          <a:p>
            <a:r>
              <a:rPr lang="hu-HU" sz="1400" dirty="0">
                <a:solidFill>
                  <a:srgbClr val="FFFF00"/>
                </a:solidFill>
                <a:latin typeface="Calibri"/>
              </a:rPr>
              <a:t>    </a:t>
            </a:r>
            <a:r>
              <a:rPr lang="hu-HU" sz="1400" dirty="0" err="1" smtClean="0">
                <a:solidFill>
                  <a:srgbClr val="FFFF00"/>
                </a:solidFill>
                <a:latin typeface="Calibri"/>
              </a:rPr>
              <a:t>caput</a:t>
            </a:r>
            <a:r>
              <a:rPr lang="hu-HU" sz="14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hu-HU" sz="1400" dirty="0" err="1">
                <a:solidFill>
                  <a:srgbClr val="FFFF00"/>
                </a:solidFill>
                <a:latin typeface="Calibri"/>
              </a:rPr>
              <a:t>humeri</a:t>
            </a:r>
            <a:r>
              <a:rPr lang="hu-HU" sz="1400" dirty="0">
                <a:solidFill>
                  <a:srgbClr val="FFFF00"/>
                </a:solidFill>
                <a:latin typeface="Calibri"/>
              </a:rPr>
              <a:t>→ </a:t>
            </a:r>
            <a:r>
              <a:rPr lang="hu-HU" sz="1400" dirty="0" err="1" smtClean="0">
                <a:solidFill>
                  <a:srgbClr val="FFFF00"/>
                </a:solidFill>
                <a:latin typeface="Calibri"/>
              </a:rPr>
              <a:t>capitulum</a:t>
            </a:r>
            <a:r>
              <a:rPr lang="hu-HU" sz="14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hu-HU" sz="1400" dirty="0" err="1">
                <a:solidFill>
                  <a:srgbClr val="FFFF00"/>
                </a:solidFill>
                <a:latin typeface="Calibri"/>
              </a:rPr>
              <a:t>humeri</a:t>
            </a:r>
            <a:r>
              <a:rPr lang="hu-HU" sz="1400" dirty="0">
                <a:solidFill>
                  <a:srgbClr val="FFFF00"/>
                </a:solidFill>
                <a:latin typeface="Calibri"/>
              </a:rPr>
              <a:t>→</a:t>
            </a:r>
          </a:p>
          <a:p>
            <a:r>
              <a:rPr lang="hu-HU" sz="1400" dirty="0">
                <a:solidFill>
                  <a:srgbClr val="FFFF00"/>
                </a:solidFill>
                <a:latin typeface="Calibri"/>
              </a:rPr>
              <a:t>    </a:t>
            </a:r>
            <a:r>
              <a:rPr lang="hu-HU" sz="1400" dirty="0" err="1" smtClean="0">
                <a:solidFill>
                  <a:srgbClr val="FFFF00"/>
                </a:solidFill>
                <a:latin typeface="Calibri"/>
              </a:rPr>
              <a:t>tuberositas</a:t>
            </a:r>
            <a:r>
              <a:rPr lang="hu-HU" sz="14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hu-HU" sz="1400" dirty="0" err="1">
                <a:solidFill>
                  <a:srgbClr val="FFFF00"/>
                </a:solidFill>
                <a:latin typeface="Calibri"/>
              </a:rPr>
              <a:t>radii</a:t>
            </a:r>
            <a:r>
              <a:rPr lang="hu-HU" sz="1400" dirty="0" err="1" smtClean="0">
                <a:solidFill>
                  <a:srgbClr val="FFFF00"/>
                </a:solidFill>
                <a:latin typeface="Calibri"/>
              </a:rPr>
              <a:t>→processus</a:t>
            </a:r>
            <a:r>
              <a:rPr lang="hu-HU" sz="14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hu-HU" sz="1400" dirty="0" err="1">
                <a:solidFill>
                  <a:srgbClr val="FFFF00"/>
                </a:solidFill>
                <a:latin typeface="Calibri"/>
              </a:rPr>
              <a:t>styloideus</a:t>
            </a:r>
            <a:r>
              <a:rPr lang="hu-HU" sz="1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hu-HU" sz="1400" dirty="0" err="1">
                <a:solidFill>
                  <a:srgbClr val="FFFF00"/>
                </a:solidFill>
                <a:latin typeface="Calibri"/>
              </a:rPr>
              <a:t>ulnae</a:t>
            </a:r>
            <a:endParaRPr lang="hu-HU" sz="1400" dirty="0">
              <a:solidFill>
                <a:srgbClr val="FFFF00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24"/>
          <a:stretch/>
        </p:blipFill>
        <p:spPr>
          <a:xfrm>
            <a:off x="3635896" y="692696"/>
            <a:ext cx="1316498" cy="4770312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3492377" y="5713325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(168,5° 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5" y="259135"/>
            <a:ext cx="2045447" cy="356681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4479" y="5661248"/>
            <a:ext cx="345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rgbClr val="FFFF00"/>
                </a:solidFill>
              </a:rPr>
              <a:t>tengely:</a:t>
            </a:r>
          </a:p>
          <a:p>
            <a:r>
              <a:rPr lang="hu-HU" sz="14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transversalis</a:t>
            </a:r>
            <a:r>
              <a:rPr lang="hu-HU" sz="1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>
                <a:solidFill>
                  <a:srgbClr val="FFFF00"/>
                </a:solidFill>
                <a:latin typeface="Calibri" panose="020F0502020204030204" pitchFamily="34" charset="0"/>
              </a:rPr>
              <a:t>(</a:t>
            </a:r>
            <a:r>
              <a:rPr lang="hu-HU" sz="1400" dirty="0" err="1">
                <a:solidFill>
                  <a:srgbClr val="FFFF00"/>
                </a:solidFill>
                <a:latin typeface="Calibri" panose="020F0502020204030204" pitchFamily="34" charset="0"/>
              </a:rPr>
              <a:t>radio-ulnaris</a:t>
            </a:r>
            <a:r>
              <a:rPr lang="hu-HU" sz="140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endParaRPr lang="de-DE" sz="1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699792" y="371703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907704" y="5301208"/>
            <a:ext cx="720080" cy="345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960506" y="4869160"/>
            <a:ext cx="6277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7184642" y="4149080"/>
            <a:ext cx="6277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72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 descr="elbow_mov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07506"/>
            <a:ext cx="50657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4" descr="elbow_mov2.jpg"/>
          <p:cNvPicPr>
            <a:picLocks noChangeAspect="1"/>
          </p:cNvPicPr>
          <p:nvPr/>
        </p:nvPicPr>
        <p:blipFill>
          <a:blip r:embed="rId3" cstate="print"/>
          <a:srcRect l="3266" b="12084"/>
          <a:stretch>
            <a:fillRect/>
          </a:stretch>
        </p:blipFill>
        <p:spPr bwMode="auto">
          <a:xfrm>
            <a:off x="6183387" y="3212976"/>
            <a:ext cx="21330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203848" y="476672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Mozgások</a:t>
            </a:r>
            <a:endParaRPr lang="de-DE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23928" y="1609611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Flexio</a:t>
            </a:r>
            <a:r>
              <a:rPr lang="hu-HU" dirty="0"/>
              <a:t> - </a:t>
            </a:r>
            <a:r>
              <a:rPr lang="hu-HU" dirty="0" err="1"/>
              <a:t>Extensio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24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3" descr="Bice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260" y="984879"/>
            <a:ext cx="1174966" cy="237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-36512" y="1988840"/>
            <a:ext cx="428899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brachialis</a:t>
            </a:r>
            <a:endParaRPr lang="hu-HU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biceps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brachii</a:t>
            </a:r>
            <a:endParaRPr lang="hu-HU" sz="1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m.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brachioradialis</a:t>
            </a:r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hu-HU" sz="1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triceps</a:t>
            </a:r>
            <a:r>
              <a:rPr lang="hu-H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brachii</a:t>
            </a:r>
            <a:endParaRPr lang="hu-HU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anconeus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Pronatio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(az art.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radioulnaris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proximalis-ban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	</a:t>
            </a:r>
            <a:r>
              <a:rPr lang="hu-H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pronator</a:t>
            </a:r>
            <a:r>
              <a:rPr lang="hu-H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</a:t>
            </a:r>
          </a:p>
          <a:p>
            <a:r>
              <a:rPr lang="hu-H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brachioradialis</a:t>
            </a:r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Supinatio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hu-HU" sz="1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supinator</a:t>
            </a:r>
            <a:endParaRPr lang="hu-HU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biceps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brachii</a:t>
            </a:r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brachioradialis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Hyperextensio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elsősorban 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nőknél (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10°)</a:t>
            </a:r>
          </a:p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55776" y="249870"/>
            <a:ext cx="410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Könyökizületre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ható izmok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93" y="861285"/>
            <a:ext cx="1787994" cy="25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Ã©ptalÃ¡lat a kÃ¶vetkezÅre: âm brachialis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75" y="1381127"/>
            <a:ext cx="2402218" cy="18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Ã©ptalÃ¡lat a kÃ¶vetkezÅre: âm pronator teres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05" y="3645024"/>
            <a:ext cx="29749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Ã©ptalÃ¡lat a kÃ¶vetkezÅre: âm supinatorâ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09" y="3573016"/>
            <a:ext cx="1992587" cy="20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Ã©ptalÃ¡lat a kÃ¶vetkezÅre: âm brachioradialis supinatorâ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1150" y="5191284"/>
            <a:ext cx="1419045" cy="18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0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94" y="1196752"/>
            <a:ext cx="3868651" cy="208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3909093" cy="201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034"/>
          <a:stretch/>
        </p:blipFill>
        <p:spPr>
          <a:xfrm>
            <a:off x="756874" y="1148659"/>
            <a:ext cx="3292931" cy="2424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2576" y="264803"/>
            <a:ext cx="464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 radioulnaris distalis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343451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7" name="Ellipszis 6"/>
          <p:cNvSpPr/>
          <p:nvPr/>
        </p:nvSpPr>
        <p:spPr>
          <a:xfrm>
            <a:off x="4932040" y="263691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9880"/>
            <a:ext cx="2268480" cy="4931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397"/>
            <a:ext cx="3024336" cy="49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5656" y="2004603"/>
            <a:ext cx="2060440" cy="2648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7026" y="39149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Faller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365" y="332227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Braus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29030" y="97468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radio-ulnaris</a:t>
            </a:r>
            <a:endParaRPr lang="de-DE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5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6/6e/Bursitis_Elbow_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708275"/>
            <a:ext cx="5280025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4" descr="http://img.webmd.com/dtmcms/live/webmd/consumer_assets/site_images/media/medical/hw/h9991547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815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741863" y="620713"/>
            <a:ext cx="4149725" cy="546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hu-HU" sz="2800" b="0" kern="0" dirty="0" err="1">
                <a:solidFill>
                  <a:srgbClr val="FFFF00"/>
                </a:solidFill>
                <a:effectLst/>
              </a:rPr>
              <a:t>Bursitis</a:t>
            </a:r>
            <a:r>
              <a:rPr lang="hu-HU" sz="2800" b="0" kern="0" dirty="0">
                <a:solidFill>
                  <a:srgbClr val="FFFF00"/>
                </a:solidFill>
                <a:effectLst/>
              </a:rPr>
              <a:t> </a:t>
            </a:r>
            <a:r>
              <a:rPr lang="hu-HU" sz="2800" b="0" kern="0" dirty="0" err="1">
                <a:solidFill>
                  <a:srgbClr val="FFFF00"/>
                </a:solidFill>
                <a:effectLst/>
              </a:rPr>
              <a:t>olecrani</a:t>
            </a:r>
            <a:endParaRPr lang="hu-HU" sz="2800" b="0" kern="0" dirty="0">
              <a:solidFill>
                <a:srgbClr val="FFFF00"/>
              </a:solidFill>
              <a:effectLst/>
            </a:endParaRPr>
          </a:p>
        </p:txBody>
      </p:sp>
      <p:sp>
        <p:nvSpPr>
          <p:cNvPr id="22533" name="Szövegdoboz 1"/>
          <p:cNvSpPr txBox="1">
            <a:spLocks noChangeArrowheads="1"/>
          </p:cNvSpPr>
          <p:nvPr/>
        </p:nvSpPr>
        <p:spPr bwMode="auto">
          <a:xfrm>
            <a:off x="143966" y="4149080"/>
            <a:ext cx="3563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</a:rPr>
              <a:t>A bőr alatti nyálkatömlő gyulladása traumás sérülés, autoimmun betegség vagy (bakteriális) fertőzés következtében.</a:t>
            </a:r>
          </a:p>
        </p:txBody>
      </p:sp>
    </p:spTree>
    <p:extLst>
      <p:ext uri="{BB962C8B-B14F-4D97-AF65-F5344CB8AC3E}">
        <p14:creationId xmlns:p14="http://schemas.microsoft.com/office/powerpoint/2010/main" val="199892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755650" y="260350"/>
            <a:ext cx="7488238" cy="546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hu-HU" sz="2800" b="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Teniszkönyök, golfkönyök</a:t>
            </a:r>
          </a:p>
        </p:txBody>
      </p:sp>
      <p:pic>
        <p:nvPicPr>
          <p:cNvPr id="23555" name="Picture 2" descr="http://cdn2.hubspot.net/hub/30688/file-25662651-jpg/images/tennis_golfers.jpg?t=14128782155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25538"/>
            <a:ext cx="8448675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Szövegdoboz 2"/>
          <p:cNvSpPr txBox="1">
            <a:spLocks noChangeArrowheads="1"/>
          </p:cNvSpPr>
          <p:nvPr/>
        </p:nvSpPr>
        <p:spPr bwMode="auto">
          <a:xfrm>
            <a:off x="274638" y="4724400"/>
            <a:ext cx="84486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epicondylus</a:t>
            </a:r>
            <a:r>
              <a:rPr lang="hu-HU" altLang="hu-HU" sz="1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lateralisról</a:t>
            </a:r>
            <a:r>
              <a:rPr lang="hu-HU" altLang="hu-HU" sz="1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eredő </a:t>
            </a:r>
            <a:r>
              <a:rPr lang="hu-HU" altLang="hu-H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extensorok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teniszkönyök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jóval ritkábban az </a:t>
            </a:r>
            <a:r>
              <a:rPr lang="hu-HU" alt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epicondylus</a:t>
            </a:r>
            <a:r>
              <a:rPr lang="hu-HU" altLang="hu-HU" sz="1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medialisról</a:t>
            </a:r>
            <a:r>
              <a:rPr lang="hu-HU" altLang="hu-HU" sz="1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induló </a:t>
            </a:r>
            <a:r>
              <a:rPr lang="hu-HU" altLang="hu-H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flexorok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golfkönyök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inának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eredési helyhez közeli </a:t>
            </a:r>
            <a:r>
              <a:rPr lang="hu-HU" altLang="hu-H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mikrotraumája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vagy a környező csonthártya sérülése, bevérzése következtében kiinduló gyulladás és a vele járó fájdalom </a:t>
            </a:r>
            <a:r>
              <a:rPr lang="hu-HU" altLang="hu-H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jellemzi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92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Ã©ptalÃ¡lat a kÃ¶vetkezÅre: âtenisz kÃ¶nyÃ¶k, golf kÃ¶nyÃ¶k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81" y="4149080"/>
            <a:ext cx="5256584" cy="23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314603" y="1052736"/>
            <a:ext cx="336185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tenisz könyök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4725144"/>
            <a:ext cx="336185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golf könyök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4104" name="Picture 8" descr="KÃ©ptalÃ¡lat a kÃ¶vetkezÅre: âtenisz kÃ¶nyÃ¶k, golf kÃ¶nyÃ¶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9" y="413040"/>
            <a:ext cx="3794167" cy="26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6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755650" y="260350"/>
            <a:ext cx="7488238" cy="546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hu-HU" sz="2800" b="0" kern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Nursemaid’s</a:t>
            </a:r>
            <a:r>
              <a:rPr lang="hu-HU" sz="2800" b="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0" kern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elbow</a:t>
            </a:r>
            <a:endParaRPr lang="hu-HU" sz="2800" b="0" kern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 descr="http://classconnection.s3.amazonaws.com/966/flashcards/1923966/png/screen_shot_2013-05-10_at_114610_am-13E8F1F2BE138E9CB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268413"/>
            <a:ext cx="8774112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Szövegdoboz 2"/>
          <p:cNvSpPr txBox="1">
            <a:spLocks noChangeArrowheads="1"/>
          </p:cNvSpPr>
          <p:nvPr/>
        </p:nvSpPr>
        <p:spPr bwMode="auto">
          <a:xfrm>
            <a:off x="539750" y="5589588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Luxatio</a:t>
            </a:r>
            <a:r>
              <a:rPr lang="hu-HU" altLang="hu-H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capitis</a:t>
            </a:r>
            <a:r>
              <a:rPr lang="hu-HU" altLang="hu-H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radii</a:t>
            </a:r>
            <a:endParaRPr lang="hu-HU" altLang="hu-HU" sz="1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Kerüljük </a:t>
            </a:r>
            <a:r>
              <a:rPr lang="hu-HU" altLang="hu-H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gyermekek „rángatását”!</a:t>
            </a:r>
          </a:p>
        </p:txBody>
      </p:sp>
    </p:spTree>
    <p:extLst>
      <p:ext uri="{BB962C8B-B14F-4D97-AF65-F5344CB8AC3E}">
        <p14:creationId xmlns:p14="http://schemas.microsoft.com/office/powerpoint/2010/main" val="429378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2040" y="6248345"/>
            <a:ext cx="2151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www.phd.lib.uni-miskolc.hu</a:t>
            </a:r>
          </a:p>
        </p:txBody>
      </p:sp>
      <p:pic>
        <p:nvPicPr>
          <p:cNvPr id="1028" name="Picture 4" descr="KÃ©ptalÃ¡lat a kÃ¶vetkezÅre: âinjury of the elbow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8" y="620688"/>
            <a:ext cx="8126840" cy="55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9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0" y="2276872"/>
            <a:ext cx="2337140" cy="331236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411760" y="1772816"/>
            <a:ext cx="84765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1021" y="1372706"/>
            <a:ext cx="267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C000"/>
                </a:solidFill>
              </a:rPr>
              <a:t>1. Az ízület </a:t>
            </a:r>
            <a:r>
              <a:rPr lang="hu-HU" sz="2000" dirty="0" smtClean="0">
                <a:solidFill>
                  <a:srgbClr val="FFC000"/>
                </a:solidFill>
              </a:rPr>
              <a:t>felépítése</a:t>
            </a:r>
            <a:endParaRPr lang="hu-HU" sz="20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68144" y="1772816"/>
            <a:ext cx="720080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4088" y="1372706"/>
            <a:ext cx="354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C000"/>
                </a:solidFill>
              </a:rPr>
              <a:t>2. Tengelyek és mechanizmus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8144" y="5373216"/>
            <a:ext cx="720080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216" y="5549170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C000"/>
                </a:solidFill>
              </a:rPr>
              <a:t>3. Mozgások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83768" y="5373216"/>
            <a:ext cx="775646" cy="17595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5445224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C000"/>
                </a:solidFill>
              </a:rPr>
              <a:t>4. Izmok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5776" y="332656"/>
            <a:ext cx="484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Könyökízület– Articulatio cubiti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6256" y="6597352"/>
            <a:ext cx="2252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002060"/>
                </a:solidFill>
              </a:rPr>
              <a:t>Bild: www.commons.wikimedia.org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3065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Ã©ptalÃ¡lat a kÃ¶vetkezÅre: âm pronator tere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32656"/>
            <a:ext cx="6720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3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anatomy.med.keio.ac.jp/funatoka/anatomy/Rauber-Kopsch/band1/png144/416-41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42427"/>
            <a:ext cx="4760183" cy="5855781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3491880" y="116632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>
                <a:solidFill>
                  <a:srgbClr val="FFFF00"/>
                </a:solidFill>
              </a:rPr>
              <a:t>Articulatio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cubiti</a:t>
            </a:r>
            <a:endParaRPr lang="hu-H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9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272"/>
            <a:ext cx="231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Csontfelszinek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019588" cy="3816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60" y="1052736"/>
            <a:ext cx="2117036" cy="504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4" y="3717032"/>
            <a:ext cx="3087087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403" y="472514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6730" y="6032321"/>
            <a:ext cx="1749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www.en.wikipedia.org</a:t>
            </a:r>
          </a:p>
        </p:txBody>
      </p:sp>
      <p:sp>
        <p:nvSpPr>
          <p:cNvPr id="8" name="Téglalap 7"/>
          <p:cNvSpPr/>
          <p:nvPr/>
        </p:nvSpPr>
        <p:spPr>
          <a:xfrm>
            <a:off x="3275857" y="1268760"/>
            <a:ext cx="352839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humerus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epiphysis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epiphysis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hu-HU" sz="1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epiphysis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16508" y="2132856"/>
            <a:ext cx="7873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411760" y="2132856"/>
            <a:ext cx="7873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56268" y="1988840"/>
            <a:ext cx="7873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79512" y="2924944"/>
            <a:ext cx="7873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78403" y="2636912"/>
            <a:ext cx="88122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267744" y="3140968"/>
            <a:ext cx="7873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8" y="958371"/>
            <a:ext cx="3019588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6785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FFFF00"/>
                </a:solidFill>
              </a:rPr>
              <a:t>Articulatio</a:t>
            </a:r>
            <a:r>
              <a:rPr lang="hu-HU" sz="2800" dirty="0" smtClean="0">
                <a:solidFill>
                  <a:srgbClr val="FFFF00"/>
                </a:solidFill>
              </a:rPr>
              <a:t> </a:t>
            </a:r>
            <a:r>
              <a:rPr lang="hu-HU" sz="2800" dirty="0" err="1" smtClean="0">
                <a:solidFill>
                  <a:srgbClr val="FFFF00"/>
                </a:solidFill>
              </a:rPr>
              <a:t>cubiti</a:t>
            </a:r>
            <a:r>
              <a:rPr lang="hu-HU" sz="2800" dirty="0" smtClean="0">
                <a:solidFill>
                  <a:srgbClr val="FFFF00"/>
                </a:solidFill>
              </a:rPr>
              <a:t>: 3 </a:t>
            </a:r>
            <a:r>
              <a:rPr lang="hu-HU" sz="2800" dirty="0" err="1" smtClean="0">
                <a:solidFill>
                  <a:srgbClr val="FFFF00"/>
                </a:solidFill>
              </a:rPr>
              <a:t>izület</a:t>
            </a:r>
            <a:r>
              <a:rPr lang="hu-HU" sz="2800" dirty="0" smtClean="0">
                <a:solidFill>
                  <a:srgbClr val="FFFF00"/>
                </a:solidFill>
              </a:rPr>
              <a:t> egy tokon belül</a:t>
            </a:r>
            <a:endParaRPr lang="hu-HU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20072" y="2492896"/>
            <a:ext cx="100811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17" y="2204865"/>
            <a:ext cx="2880319" cy="82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</a:t>
            </a:r>
            <a:r>
              <a:rPr lang="hu-H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humeroulnaris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csuklóízület (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ginglymus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tengely: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transverzális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60237" y="2439474"/>
            <a:ext cx="1155938" cy="4471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326" y="2060848"/>
            <a:ext cx="2744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</a:t>
            </a:r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humeroradialis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gömbízület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spheroidea)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tengely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alárendelt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3356992"/>
            <a:ext cx="0" cy="13681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76509" y="4941168"/>
            <a:ext cx="3319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</a:t>
            </a:r>
            <a:r>
              <a:rPr lang="hu-H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radioulnaris proximalis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forgóízület (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trochoidea)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tengely: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longitudinalis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3023358" cy="16319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0112" y="414152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6381328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Articulatio radioulnaris distalis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6093296"/>
            <a:ext cx="5942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Articulatio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cubiti</a:t>
            </a:r>
            <a:r>
              <a:rPr lang="hu-HU" dirty="0">
                <a:solidFill>
                  <a:srgbClr val="FF0000"/>
                </a:solidFill>
              </a:rPr>
              <a:t>: forgó-csuklóízület (trochoginglymus)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1720" y="888975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43678" y="4520153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</p:spTree>
    <p:extLst>
      <p:ext uri="{BB962C8B-B14F-4D97-AF65-F5344CB8AC3E}">
        <p14:creationId xmlns:p14="http://schemas.microsoft.com/office/powerpoint/2010/main" val="34138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77326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Capsula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articularis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2952328" cy="3494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941169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600" i="1" dirty="0" smtClean="0">
                <a:solidFill>
                  <a:srgbClr val="FFFF00"/>
                </a:solidFill>
              </a:rPr>
              <a:t>Eredés</a:t>
            </a:r>
            <a:r>
              <a:rPr lang="hu-HU" sz="1600" dirty="0" smtClean="0">
                <a:solidFill>
                  <a:srgbClr val="FFFF00"/>
                </a:solidFill>
              </a:rPr>
              <a:t>: elől, </a:t>
            </a:r>
            <a:r>
              <a:rPr lang="hu-HU" sz="1600" dirty="0" err="1" smtClean="0">
                <a:solidFill>
                  <a:srgbClr val="FFFF00"/>
                </a:solidFill>
              </a:rPr>
              <a:t>proximálisan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>
                <a:solidFill>
                  <a:srgbClr val="FFFF00"/>
                </a:solidFill>
              </a:rPr>
              <a:t>a tokon belül helyezkedik el a fossa </a:t>
            </a:r>
            <a:r>
              <a:rPr lang="hu-HU" sz="1600" dirty="0" err="1" smtClean="0">
                <a:solidFill>
                  <a:srgbClr val="FFFF00"/>
                </a:solidFill>
              </a:rPr>
              <a:t>coronoidea</a:t>
            </a:r>
            <a:endParaRPr lang="hu-HU" sz="16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FF00"/>
                </a:solidFill>
              </a:rPr>
              <a:t>és </a:t>
            </a:r>
            <a:r>
              <a:rPr lang="hu-HU" sz="1600" dirty="0">
                <a:solidFill>
                  <a:srgbClr val="FFFF00"/>
                </a:solidFill>
              </a:rPr>
              <a:t>fossa </a:t>
            </a:r>
            <a:r>
              <a:rPr lang="hu-HU" sz="1600" dirty="0" err="1">
                <a:solidFill>
                  <a:srgbClr val="FFFF00"/>
                </a:solidFill>
              </a:rPr>
              <a:t>radialis</a:t>
            </a:r>
            <a:r>
              <a:rPr lang="hu-HU" sz="1600" dirty="0">
                <a:solidFill>
                  <a:srgbClr val="FFFF00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FF00"/>
                </a:solidFill>
              </a:rPr>
              <a:t>hátul, </a:t>
            </a:r>
            <a:r>
              <a:rPr lang="hu-HU" sz="1600" dirty="0" err="1" smtClean="0">
                <a:solidFill>
                  <a:srgbClr val="FFFF00"/>
                </a:solidFill>
              </a:rPr>
              <a:t>proximálisan</a:t>
            </a:r>
            <a:r>
              <a:rPr lang="hu-HU" sz="1600" dirty="0" smtClean="0">
                <a:solidFill>
                  <a:srgbClr val="FFFF00"/>
                </a:solidFill>
              </a:rPr>
              <a:t> a </a:t>
            </a:r>
            <a:r>
              <a:rPr lang="hu-HU" sz="1600" dirty="0">
                <a:solidFill>
                  <a:srgbClr val="FFFF00"/>
                </a:solidFill>
              </a:rPr>
              <a:t>fossa </a:t>
            </a:r>
            <a:r>
              <a:rPr lang="hu-HU" sz="1600" dirty="0" err="1">
                <a:solidFill>
                  <a:srgbClr val="FFFF00"/>
                </a:solidFill>
              </a:rPr>
              <a:t>olecrani</a:t>
            </a:r>
            <a:r>
              <a:rPr lang="hu-HU" sz="1600" dirty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FF00"/>
                </a:solidFill>
              </a:rPr>
              <a:t>a </a:t>
            </a:r>
            <a:r>
              <a:rPr lang="hu-HU" sz="1600" dirty="0">
                <a:solidFill>
                  <a:srgbClr val="FFFF00"/>
                </a:solidFill>
              </a:rPr>
              <a:t>két </a:t>
            </a:r>
            <a:r>
              <a:rPr lang="hu-HU" sz="1600" dirty="0" err="1">
                <a:solidFill>
                  <a:srgbClr val="FFFF00"/>
                </a:solidFill>
              </a:rPr>
              <a:t>epicondylus</a:t>
            </a:r>
            <a:r>
              <a:rPr lang="hu-HU" sz="1600" dirty="0">
                <a:solidFill>
                  <a:srgbClr val="FFFF00"/>
                </a:solidFill>
              </a:rPr>
              <a:t> a tokon kívül </a:t>
            </a:r>
            <a:r>
              <a:rPr lang="hu-HU" sz="1600" dirty="0" smtClean="0">
                <a:solidFill>
                  <a:srgbClr val="FFFF00"/>
                </a:solidFill>
              </a:rPr>
              <a:t>esik!!!! Izmok eredése!!!</a:t>
            </a:r>
            <a:endParaRPr lang="hu-HU" sz="1600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i="1" dirty="0" smtClean="0">
                <a:solidFill>
                  <a:srgbClr val="FFFF00"/>
                </a:solidFill>
              </a:rPr>
              <a:t>Tapadás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>
                <a:solidFill>
                  <a:srgbClr val="FFFF00"/>
                </a:solidFill>
              </a:rPr>
              <a:t>az </a:t>
            </a:r>
            <a:r>
              <a:rPr lang="hu-HU" sz="1600" dirty="0" err="1">
                <a:solidFill>
                  <a:srgbClr val="FFFF00"/>
                </a:solidFill>
              </a:rPr>
              <a:t>ulnán</a:t>
            </a:r>
            <a:r>
              <a:rPr lang="hu-HU" sz="1600" dirty="0">
                <a:solidFill>
                  <a:srgbClr val="FFFF00"/>
                </a:solidFill>
              </a:rPr>
              <a:t>: a </a:t>
            </a:r>
            <a:r>
              <a:rPr lang="hu-HU" sz="1600" dirty="0" err="1">
                <a:solidFill>
                  <a:srgbClr val="FFFF00"/>
                </a:solidFill>
              </a:rPr>
              <a:t>processus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coronoideus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smtClean="0">
                <a:solidFill>
                  <a:srgbClr val="FFFF00"/>
                </a:solidFill>
              </a:rPr>
              <a:t>alatt.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smtClean="0">
                <a:solidFill>
                  <a:srgbClr val="FFFF00"/>
                </a:solidFill>
              </a:rPr>
              <a:t>              a </a:t>
            </a:r>
            <a:r>
              <a:rPr lang="hu-HU" sz="1600" dirty="0" err="1" smtClean="0">
                <a:solidFill>
                  <a:srgbClr val="FFFF00"/>
                </a:solidFill>
              </a:rPr>
              <a:t>radiuson</a:t>
            </a:r>
            <a:r>
              <a:rPr lang="hu-HU" sz="1600" dirty="0">
                <a:solidFill>
                  <a:srgbClr val="FFFF00"/>
                </a:solidFill>
              </a:rPr>
              <a:t>: kb. 1,5 cm </a:t>
            </a:r>
            <a:r>
              <a:rPr lang="hu-HU" sz="1600" dirty="0" smtClean="0">
                <a:solidFill>
                  <a:srgbClr val="FFFF00"/>
                </a:solidFill>
              </a:rPr>
              <a:t>a </a:t>
            </a:r>
            <a:r>
              <a:rPr lang="hu-HU" sz="1600" dirty="0" err="1" smtClean="0">
                <a:solidFill>
                  <a:srgbClr val="FFFF00"/>
                </a:solidFill>
              </a:rPr>
              <a:t>circumferentia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articularis</a:t>
            </a:r>
            <a:r>
              <a:rPr lang="hu-HU" sz="1600" dirty="0" smtClean="0">
                <a:solidFill>
                  <a:srgbClr val="FFFF00"/>
                </a:solidFill>
              </a:rPr>
              <a:t> alatt </a:t>
            </a:r>
            <a:endParaRPr lang="hu-HU" sz="1600" dirty="0">
              <a:solidFill>
                <a:srgbClr val="FFFF00"/>
              </a:solidFill>
            </a:endParaRPr>
          </a:p>
          <a:p>
            <a:r>
              <a:rPr lang="hu-HU" sz="1600" dirty="0" smtClean="0">
                <a:solidFill>
                  <a:srgbClr val="FFFF00"/>
                </a:solidFill>
              </a:rPr>
              <a:t>	  (</a:t>
            </a:r>
            <a:r>
              <a:rPr lang="hu-HU" sz="1600" dirty="0">
                <a:solidFill>
                  <a:srgbClr val="FFFF00"/>
                </a:solidFill>
              </a:rPr>
              <a:t>tartalék a </a:t>
            </a:r>
            <a:r>
              <a:rPr lang="hu-HU" sz="1600" dirty="0" err="1">
                <a:solidFill>
                  <a:srgbClr val="FFFF00"/>
                </a:solidFill>
              </a:rPr>
              <a:t>pronatio-supinatio</a:t>
            </a:r>
            <a:r>
              <a:rPr lang="hu-HU" sz="1600" dirty="0">
                <a:solidFill>
                  <a:srgbClr val="FFFF00"/>
                </a:solidFill>
              </a:rPr>
              <a:t> mozgásnak): </a:t>
            </a:r>
            <a:r>
              <a:rPr lang="hu-HU" sz="1600" dirty="0" err="1">
                <a:solidFill>
                  <a:srgbClr val="FF0000"/>
                </a:solidFill>
              </a:rPr>
              <a:t>recessus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err="1">
                <a:solidFill>
                  <a:srgbClr val="FF0000"/>
                </a:solidFill>
              </a:rPr>
              <a:t>sacciformis</a:t>
            </a:r>
            <a:r>
              <a:rPr lang="hu-HU" sz="1600" dirty="0">
                <a:solidFill>
                  <a:srgbClr val="FF0000"/>
                </a:solidFill>
              </a:rPr>
              <a:t> (</a:t>
            </a:r>
            <a:r>
              <a:rPr lang="hu-HU" sz="1600" dirty="0" err="1">
                <a:solidFill>
                  <a:srgbClr val="FF0000"/>
                </a:solidFill>
              </a:rPr>
              <a:t>sup</a:t>
            </a:r>
            <a:r>
              <a:rPr lang="hu-HU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0920" y="1138611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4062"/>
            <a:ext cx="2808312" cy="43271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779912" y="2767640"/>
            <a:ext cx="360040" cy="661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851920" y="4437112"/>
            <a:ext cx="43204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5436096" y="764704"/>
            <a:ext cx="1368151" cy="421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758104" y="48690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fibrosa</a:t>
            </a:r>
            <a:endParaRPr lang="de-DE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5209079" y="1307594"/>
            <a:ext cx="1416961" cy="442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626040" y="1107833"/>
            <a:ext cx="1970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synovialis</a:t>
            </a:r>
            <a:endParaRPr lang="de-DE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5391217" y="1204808"/>
            <a:ext cx="602304" cy="344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752356" y="980728"/>
            <a:ext cx="97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zsírszövet</a:t>
            </a:r>
            <a:endParaRPr lang="de-DE" sz="1400" dirty="0"/>
          </a:p>
        </p:txBody>
      </p:sp>
      <p:sp>
        <p:nvSpPr>
          <p:cNvPr id="19" name="Téglalap 18"/>
          <p:cNvSpPr/>
          <p:nvPr/>
        </p:nvSpPr>
        <p:spPr>
          <a:xfrm>
            <a:off x="6660232" y="2924944"/>
            <a:ext cx="235320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elöl és hátul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laza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oldalt: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feszes oldalszalagok!!!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1" descr="Szalagok.jpg"/>
          <p:cNvPicPr>
            <a:picLocks noChangeAspect="1"/>
          </p:cNvPicPr>
          <p:nvPr/>
        </p:nvPicPr>
        <p:blipFill>
          <a:blip r:embed="rId2" cstate="print"/>
          <a:srcRect l="-7" t="7396" b="34082"/>
          <a:stretch>
            <a:fillRect/>
          </a:stretch>
        </p:blipFill>
        <p:spPr bwMode="auto">
          <a:xfrm>
            <a:off x="755576" y="1395016"/>
            <a:ext cx="7376046" cy="48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651500" y="1916113"/>
            <a:ext cx="1296988" cy="216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484439" y="1988840"/>
            <a:ext cx="1295398" cy="21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411761" y="2276872"/>
            <a:ext cx="1080120" cy="271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3995738" y="4581525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3995738" y="443706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églalap 17"/>
          <p:cNvSpPr>
            <a:spLocks noChangeArrowheads="1"/>
          </p:cNvSpPr>
          <p:nvPr/>
        </p:nvSpPr>
        <p:spPr bwMode="auto">
          <a:xfrm>
            <a:off x="4572000" y="6334780"/>
            <a:ext cx="4183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 </a:t>
            </a:r>
            <a:r>
              <a:rPr 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ant.; </a:t>
            </a:r>
            <a:r>
              <a:rPr lang="hu-H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 </a:t>
            </a:r>
            <a:r>
              <a:rPr 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post.; </a:t>
            </a:r>
            <a:r>
              <a:rPr lang="hu-H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Cooperi = </a:t>
            </a:r>
            <a:r>
              <a:rPr lang="hu-H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 </a:t>
            </a:r>
            <a:r>
              <a:rPr lang="hu-H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olecranocoronoideum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 flipV="1">
            <a:off x="6227763" y="5804495"/>
            <a:ext cx="431800" cy="504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5508104" y="2735342"/>
            <a:ext cx="201622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100" dirty="0"/>
              <a:t>M. </a:t>
            </a:r>
            <a:r>
              <a:rPr lang="hu-HU" sz="1100" dirty="0" err="1"/>
              <a:t>brachialis</a:t>
            </a:r>
            <a:r>
              <a:rPr lang="hu-HU" sz="1100" dirty="0"/>
              <a:t> </a:t>
            </a:r>
            <a:r>
              <a:rPr lang="hu-HU" sz="1100" dirty="0" smtClean="0"/>
              <a:t> tapadása</a:t>
            </a:r>
            <a:endParaRPr lang="hu-HU" sz="1100" dirty="0"/>
          </a:p>
        </p:txBody>
      </p:sp>
      <p:sp>
        <p:nvSpPr>
          <p:cNvPr id="19" name="TextBox 1"/>
          <p:cNvSpPr txBox="1"/>
          <p:nvPr/>
        </p:nvSpPr>
        <p:spPr>
          <a:xfrm>
            <a:off x="1259632" y="169476"/>
            <a:ext cx="767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Szalagok: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ligamentum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collaterale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ulnare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radiale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0" y="436510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182996" y="5229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4337449" y="72332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elölről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652864" y="2276476"/>
            <a:ext cx="1079376" cy="2715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771800" y="4563318"/>
            <a:ext cx="1296144" cy="3058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251482" y="4437063"/>
            <a:ext cx="1120718" cy="2160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82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9349" y="260458"/>
            <a:ext cx="377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FF00"/>
                </a:solidFill>
              </a:rPr>
              <a:t>Tok- és szalagrendszer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2952328" cy="3494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3"/>
          <a:stretch/>
        </p:blipFill>
        <p:spPr>
          <a:xfrm>
            <a:off x="5436096" y="4304705"/>
            <a:ext cx="2880320" cy="2284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" t="3107" r="12387" b="50000"/>
          <a:stretch/>
        </p:blipFill>
        <p:spPr>
          <a:xfrm>
            <a:off x="4211960" y="908720"/>
            <a:ext cx="4392488" cy="31781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246158" y="3239610"/>
            <a:ext cx="360040" cy="50405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4437112"/>
            <a:ext cx="44037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Ligamentum collaterale ulnare (mediale):</a:t>
            </a: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(köteg-szerű)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(legyező alakú)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olecranocoronoideum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(Cooper)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3938" y="692696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62068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3914" y="6392361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836" y="234253"/>
            <a:ext cx="2755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Tok- </a:t>
            </a:r>
            <a:r>
              <a:rPr lang="hu-HU" sz="2000" dirty="0">
                <a:solidFill>
                  <a:srgbClr val="FFFF00"/>
                </a:solidFill>
              </a:rPr>
              <a:t>és </a:t>
            </a:r>
            <a:r>
              <a:rPr lang="hu-HU" sz="2000" dirty="0" smtClean="0">
                <a:solidFill>
                  <a:srgbClr val="FFFF00"/>
                </a:solidFill>
              </a:rPr>
              <a:t>szalagrendszer</a:t>
            </a:r>
            <a:endParaRPr lang="hu-HU" sz="20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4149080"/>
            <a:ext cx="2060440" cy="2648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725144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Ligamentum collaterale radiale (laterale):</a:t>
            </a:r>
          </a:p>
          <a:p>
            <a:endParaRPr lang="hu-HU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hu-H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anulare</a:t>
            </a:r>
            <a:r>
              <a:rPr lang="hu-H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radii</a:t>
            </a:r>
            <a:r>
              <a:rPr lang="hu-HU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</a:t>
            </a:r>
            <a:r>
              <a:rPr lang="hu-HU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tapad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3938" y="764704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62068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7832" y="660623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Braus</a:t>
            </a:r>
          </a:p>
        </p:txBody>
      </p:sp>
      <p:pic>
        <p:nvPicPr>
          <p:cNvPr id="1026" name="Picture 2" descr="KÃ©ptalÃ¡lat a kÃ¶vetkezÅre: âlig. collaterale radiale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5" y="896997"/>
            <a:ext cx="3806606" cy="37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lig. collaterale radiale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8762"/>
            <a:ext cx="2973187" cy="29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Custom 2">
      <a:dk1>
        <a:srgbClr val="3F3F3F"/>
      </a:dk1>
      <a:lt1>
        <a:srgbClr val="FFFFFF"/>
      </a:lt1>
      <a:dk2>
        <a:srgbClr val="EDF4F7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403</Words>
  <Application>Microsoft Office PowerPoint</Application>
  <PresentationFormat>Diavetítés a képernyőre (4:3 oldalarány)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Palatino Linotype</vt:lpstr>
      <vt:lpstr>Times New Roman</vt:lpstr>
      <vt:lpstr>Tradeshow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Baksa Gábor</dc:creator>
  <cp:lastModifiedBy>kissa</cp:lastModifiedBy>
  <cp:revision>101</cp:revision>
  <dcterms:created xsi:type="dcterms:W3CDTF">2013-10-19T16:25:09Z</dcterms:created>
  <dcterms:modified xsi:type="dcterms:W3CDTF">2019-09-24T07:46:59Z</dcterms:modified>
</cp:coreProperties>
</file>