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68"/>
  </p:notesMasterIdLst>
  <p:handoutMasterIdLst>
    <p:handoutMasterId r:id="rId69"/>
  </p:handoutMasterIdLst>
  <p:sldIdLst>
    <p:sldId id="257" r:id="rId2"/>
    <p:sldId id="433" r:id="rId3"/>
    <p:sldId id="434" r:id="rId4"/>
    <p:sldId id="435" r:id="rId5"/>
    <p:sldId id="436" r:id="rId6"/>
    <p:sldId id="437" r:id="rId7"/>
    <p:sldId id="438" r:id="rId8"/>
    <p:sldId id="439" r:id="rId9"/>
    <p:sldId id="440" r:id="rId10"/>
    <p:sldId id="441" r:id="rId11"/>
    <p:sldId id="442" r:id="rId12"/>
    <p:sldId id="443" r:id="rId13"/>
    <p:sldId id="374" r:id="rId14"/>
    <p:sldId id="355" r:id="rId15"/>
    <p:sldId id="361" r:id="rId16"/>
    <p:sldId id="362" r:id="rId17"/>
    <p:sldId id="334" r:id="rId18"/>
    <p:sldId id="341" r:id="rId19"/>
    <p:sldId id="359" r:id="rId20"/>
    <p:sldId id="427" r:id="rId21"/>
    <p:sldId id="428" r:id="rId22"/>
    <p:sldId id="429" r:id="rId23"/>
    <p:sldId id="430" r:id="rId24"/>
    <p:sldId id="283" r:id="rId25"/>
    <p:sldId id="286" r:id="rId26"/>
    <p:sldId id="287" r:id="rId27"/>
    <p:sldId id="284" r:id="rId28"/>
    <p:sldId id="282" r:id="rId29"/>
    <p:sldId id="329" r:id="rId30"/>
    <p:sldId id="335" r:id="rId31"/>
    <p:sldId id="277" r:id="rId32"/>
    <p:sldId id="376" r:id="rId33"/>
    <p:sldId id="377" r:id="rId34"/>
    <p:sldId id="261" r:id="rId35"/>
    <p:sldId id="379" r:id="rId36"/>
    <p:sldId id="380" r:id="rId37"/>
    <p:sldId id="381" r:id="rId38"/>
    <p:sldId id="383" r:id="rId39"/>
    <p:sldId id="385" r:id="rId40"/>
    <p:sldId id="392" r:id="rId41"/>
    <p:sldId id="393" r:id="rId42"/>
    <p:sldId id="322" r:id="rId43"/>
    <p:sldId id="388" r:id="rId44"/>
    <p:sldId id="348" r:id="rId45"/>
    <p:sldId id="364" r:id="rId46"/>
    <p:sldId id="365" r:id="rId47"/>
    <p:sldId id="396" r:id="rId48"/>
    <p:sldId id="350" r:id="rId49"/>
    <p:sldId id="353" r:id="rId50"/>
    <p:sldId id="363" r:id="rId51"/>
    <p:sldId id="395" r:id="rId52"/>
    <p:sldId id="398" r:id="rId53"/>
    <p:sldId id="399" r:id="rId54"/>
    <p:sldId id="403" r:id="rId55"/>
    <p:sldId id="404" r:id="rId56"/>
    <p:sldId id="407" r:id="rId57"/>
    <p:sldId id="406" r:id="rId58"/>
    <p:sldId id="408" r:id="rId59"/>
    <p:sldId id="413" r:id="rId60"/>
    <p:sldId id="432" r:id="rId61"/>
    <p:sldId id="416" r:id="rId62"/>
    <p:sldId id="417" r:id="rId63"/>
    <p:sldId id="418" r:id="rId64"/>
    <p:sldId id="420" r:id="rId65"/>
    <p:sldId id="389" r:id="rId66"/>
    <p:sldId id="321" r:id="rId67"/>
  </p:sldIdLst>
  <p:sldSz cx="9144000" cy="6858000" type="screen4x3"/>
  <p:notesSz cx="971073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66"/>
    <a:srgbClr val="FF99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903" autoAdjust="0"/>
    <p:restoredTop sz="96144" autoAdjust="0"/>
  </p:normalViewPr>
  <p:slideViewPr>
    <p:cSldViewPr snapToGrid="0">
      <p:cViewPr varScale="1">
        <p:scale>
          <a:sx n="94" d="100"/>
          <a:sy n="94" d="100"/>
        </p:scale>
        <p:origin x="84" y="29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42084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61443" name="Rectangle 3"/>
          <p:cNvSpPr>
            <a:spLocks noGrp="1" noChangeArrowheads="1"/>
          </p:cNvSpPr>
          <p:nvPr>
            <p:ph type="dt" sz="quarter" idx="1"/>
          </p:nvPr>
        </p:nvSpPr>
        <p:spPr bwMode="auto">
          <a:xfrm>
            <a:off x="5500688" y="0"/>
            <a:ext cx="42084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61444" name="Rectangle 4"/>
          <p:cNvSpPr>
            <a:spLocks noGrp="1" noChangeArrowheads="1"/>
          </p:cNvSpPr>
          <p:nvPr>
            <p:ph type="ftr" sz="quarter" idx="2"/>
          </p:nvPr>
        </p:nvSpPr>
        <p:spPr bwMode="auto">
          <a:xfrm>
            <a:off x="0" y="6513513"/>
            <a:ext cx="42084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61445" name="Rectangle 5"/>
          <p:cNvSpPr>
            <a:spLocks noGrp="1" noChangeArrowheads="1"/>
          </p:cNvSpPr>
          <p:nvPr>
            <p:ph type="sldNum" sz="quarter" idx="3"/>
          </p:nvPr>
        </p:nvSpPr>
        <p:spPr bwMode="auto">
          <a:xfrm>
            <a:off x="5500688" y="6513513"/>
            <a:ext cx="42084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4DE04A02-32AC-46CA-9186-028C3E5BEA35}" type="slidenum">
              <a:rPr lang="hu-HU" altLang="hu-HU"/>
              <a:pPr>
                <a:defRPr/>
              </a:pPr>
              <a:t>‹#›</a:t>
            </a:fld>
            <a:endParaRPr lang="hu-HU" altLang="hu-HU"/>
          </a:p>
        </p:txBody>
      </p:sp>
    </p:spTree>
    <p:extLst>
      <p:ext uri="{BB962C8B-B14F-4D97-AF65-F5344CB8AC3E}">
        <p14:creationId xmlns:p14="http://schemas.microsoft.com/office/powerpoint/2010/main" val="4153368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4208463"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74755" name="Rectangle 3"/>
          <p:cNvSpPr>
            <a:spLocks noGrp="1" noChangeArrowheads="1"/>
          </p:cNvSpPr>
          <p:nvPr>
            <p:ph type="dt" idx="1"/>
          </p:nvPr>
        </p:nvSpPr>
        <p:spPr bwMode="auto">
          <a:xfrm>
            <a:off x="5500688" y="0"/>
            <a:ext cx="4208462"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2052" name="Rectangle 4"/>
          <p:cNvSpPr>
            <a:spLocks noGrp="1" noRot="1" noChangeAspect="1" noChangeArrowheads="1" noTextEdit="1"/>
          </p:cNvSpPr>
          <p:nvPr>
            <p:ph type="sldImg" idx="2"/>
          </p:nvPr>
        </p:nvSpPr>
        <p:spPr bwMode="auto">
          <a:xfrm>
            <a:off x="3140075"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71550" y="3257550"/>
            <a:ext cx="7767638"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74758" name="Rectangle 6"/>
          <p:cNvSpPr>
            <a:spLocks noGrp="1" noChangeArrowheads="1"/>
          </p:cNvSpPr>
          <p:nvPr>
            <p:ph type="ftr" sz="quarter" idx="4"/>
          </p:nvPr>
        </p:nvSpPr>
        <p:spPr bwMode="auto">
          <a:xfrm>
            <a:off x="0" y="6513513"/>
            <a:ext cx="4208463"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74759" name="Rectangle 7"/>
          <p:cNvSpPr>
            <a:spLocks noGrp="1" noChangeArrowheads="1"/>
          </p:cNvSpPr>
          <p:nvPr>
            <p:ph type="sldNum" sz="quarter" idx="5"/>
          </p:nvPr>
        </p:nvSpPr>
        <p:spPr bwMode="auto">
          <a:xfrm>
            <a:off x="5500688" y="6513513"/>
            <a:ext cx="4208462"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9D54920-301F-443C-8A6B-6A7BA30C77AE}" type="slidenum">
              <a:rPr lang="hu-HU" altLang="hu-HU"/>
              <a:pPr>
                <a:defRPr/>
              </a:pPr>
              <a:t>‹#›</a:t>
            </a:fld>
            <a:endParaRPr lang="hu-HU" altLang="hu-HU"/>
          </a:p>
        </p:txBody>
      </p:sp>
    </p:spTree>
    <p:extLst>
      <p:ext uri="{BB962C8B-B14F-4D97-AF65-F5344CB8AC3E}">
        <p14:creationId xmlns:p14="http://schemas.microsoft.com/office/powerpoint/2010/main" val="1426248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5500688" y="6513513"/>
            <a:ext cx="42084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F4BEABA-900D-4E14-86A2-BE6F0224B0E9}" type="slidenum">
              <a:rPr lang="hu-HU" altLang="hu-HU" b="0">
                <a:latin typeface="Times New Roman" panose="02020603050405020304" pitchFamily="18" charset="0"/>
              </a:rPr>
              <a:pPr algn="r">
                <a:spcBef>
                  <a:spcPct val="0"/>
                </a:spcBef>
              </a:pPr>
              <a:t>19</a:t>
            </a:fld>
            <a:endParaRPr lang="hu-HU" altLang="hu-HU" b="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latin typeface="Arial" panose="020B0604020202020204" pitchFamily="34" charset="0"/>
            </a:endParaRPr>
          </a:p>
        </p:txBody>
      </p:sp>
    </p:spTree>
    <p:extLst>
      <p:ext uri="{BB962C8B-B14F-4D97-AF65-F5344CB8AC3E}">
        <p14:creationId xmlns:p14="http://schemas.microsoft.com/office/powerpoint/2010/main" val="160351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5500688" y="6513513"/>
            <a:ext cx="42084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D749742-9FDD-4349-887D-3717D83DD525}" type="slidenum">
              <a:rPr lang="hu-HU" altLang="hu-HU" b="0">
                <a:latin typeface="Times New Roman" panose="02020603050405020304" pitchFamily="18" charset="0"/>
              </a:rPr>
              <a:pPr algn="r">
                <a:spcBef>
                  <a:spcPct val="0"/>
                </a:spcBef>
              </a:pPr>
              <a:t>20</a:t>
            </a:fld>
            <a:endParaRPr lang="hu-HU" altLang="hu-HU" b="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hu-HU" smtClean="0">
              <a:latin typeface="Arial" panose="020B0604020202020204" pitchFamily="34" charset="0"/>
            </a:endParaRPr>
          </a:p>
        </p:txBody>
      </p:sp>
    </p:spTree>
    <p:extLst>
      <p:ext uri="{BB962C8B-B14F-4D97-AF65-F5344CB8AC3E}">
        <p14:creationId xmlns:p14="http://schemas.microsoft.com/office/powerpoint/2010/main" val="201244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latin typeface="Arial" panose="020B0604020202020204" pitchFamily="34" charset="0"/>
                <a:ea typeface="msgothic" charset="0"/>
                <a:cs typeface="msgothic" charset="0"/>
              </a:rPr>
              <a:t>The integrin family. Solid lines indicate α,β pairings that have been identified to date on mammalian cells. Since, despite near completion of the human and murine genomes, no new integrin subunit has been identified in the past 2 years, it is likely that this subunit list is near complete. Additional heterodimeric pairings may remain to be identified.</a:t>
            </a:r>
          </a:p>
        </p:txBody>
      </p:sp>
    </p:spTree>
    <p:extLst>
      <p:ext uri="{BB962C8B-B14F-4D97-AF65-F5344CB8AC3E}">
        <p14:creationId xmlns:p14="http://schemas.microsoft.com/office/powerpoint/2010/main" val="395006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a:latin typeface="Arial" panose="020B0604020202020204" pitchFamily="34" charset="0"/>
                <a:ea typeface="msgothic" charset="0"/>
                <a:cs typeface="msgothic" charset="0"/>
              </a:rPr>
              <a:t>Simplified model of integrin signaling complexes. The model depicts the types of components that are organized by integrins at points of close apposition to integrin ligands. These include kinases, such as src family members, dual kinase/adaptor proteins, such as the focal adhesion kinase (FAK), scaffolding proteins, such as paxillin, and links to the actin cytoskeleton, such as α-actinin and vinculin.</a:t>
            </a:r>
          </a:p>
        </p:txBody>
      </p:sp>
    </p:spTree>
    <p:extLst>
      <p:ext uri="{BB962C8B-B14F-4D97-AF65-F5344CB8AC3E}">
        <p14:creationId xmlns:p14="http://schemas.microsoft.com/office/powerpoint/2010/main" val="319015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hu-HU" dirty="0">
                <a:latin typeface="Arial" panose="020B0604020202020204" pitchFamily="34" charset="0"/>
                <a:cs typeface="msgothic" charset="0"/>
              </a:rPr>
              <a:t>Branching morphogenesis drives the development of multiple organs. Some examples include the nervous system, vascular network,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mammary gland, ureteric network in the developing kidney and the airway epithelium in the lung. Diffusible signalling factors direct branching events; however, these factors are often specific to those particular tissues. These signals can regulate terminal branch locations and densities, as observed in nerve </a:t>
            </a:r>
            <a:r>
              <a:rPr lang="en-GB" altLang="hu-HU" dirty="0" err="1">
                <a:latin typeface="Arial" panose="020B0604020202020204" pitchFamily="34" charset="0"/>
                <a:cs typeface="msgothic" charset="0"/>
              </a:rPr>
              <a:t>arborization</a:t>
            </a:r>
            <a:r>
              <a:rPr lang="en-GB" altLang="hu-HU" dirty="0">
                <a:latin typeface="Arial" panose="020B0604020202020204" pitchFamily="34" charset="0"/>
                <a:cs typeface="msgothic" charset="0"/>
              </a:rPr>
              <a:t>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terminal tip cells. Additionally, these signalling pathways work to specify cells within cohorts undergoing branching, such as blood vessel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dorsal branch tip cell selection, as well as highly proliferative Ret</a:t>
            </a:r>
            <a:r>
              <a:rPr lang="en-GB" altLang="hu-HU" baseline="33000" dirty="0">
                <a:latin typeface="Arial" panose="020B0604020202020204" pitchFamily="34" charset="0"/>
                <a:cs typeface="msgothic" charset="0"/>
              </a:rPr>
              <a:t>+</a:t>
            </a:r>
            <a:r>
              <a:rPr lang="en-GB" altLang="hu-HU" dirty="0">
                <a:latin typeface="Arial" panose="020B0604020202020204" pitchFamily="34" charset="0"/>
                <a:cs typeface="msgothic" charset="0"/>
              </a:rPr>
              <a:t> cells in ureteric branch tips. Mesenchyme-derived growth factors also facilitate collective migration of mammary epithelial cells to the terminal end bud (</a:t>
            </a:r>
            <a:r>
              <a:rPr lang="en-GB" altLang="hu-HU" dirty="0" err="1">
                <a:latin typeface="Arial" panose="020B0604020202020204" pitchFamily="34" charset="0"/>
                <a:cs typeface="msgothic" charset="0"/>
              </a:rPr>
              <a:t>TEB</a:t>
            </a:r>
            <a:r>
              <a:rPr lang="en-GB" altLang="hu-HU" dirty="0">
                <a:latin typeface="Arial" panose="020B0604020202020204" pitchFamily="34" charset="0"/>
                <a:cs typeface="msgothic" charset="0"/>
              </a:rPr>
              <a:t>). Growth factors found in the pulmonary mesenchyme promote airway epithelial branching, which requires airway smooth muscle differentiation and changes in epithelial cell shape. Top row: tissues that form branches by the action of single cells (nerves and </a:t>
            </a:r>
            <a:r>
              <a:rPr lang="en-GB" altLang="hu-HU" i="1" dirty="0">
                <a:latin typeface="Arial" panose="020B0604020202020204" pitchFamily="34" charset="0"/>
                <a:cs typeface="msgothic" charset="0"/>
              </a:rPr>
              <a:t>Drosophila</a:t>
            </a:r>
            <a:r>
              <a:rPr lang="en-GB" altLang="hu-HU" dirty="0">
                <a:latin typeface="Arial" panose="020B0604020202020204" pitchFamily="34" charset="0"/>
                <a:cs typeface="msgothic" charset="0"/>
              </a:rPr>
              <a:t> trachea terminal cells), or few cells within a cohort undergoing branching. Bottom row: branching systems that coordinate the behaviour of many cells within a cohort to drive branching. Cells that direct branching within a cohort are highlighted in green.</a:t>
            </a:r>
          </a:p>
        </p:txBody>
      </p:sp>
    </p:spTree>
    <p:extLst>
      <p:ext uri="{BB962C8B-B14F-4D97-AF65-F5344CB8AC3E}">
        <p14:creationId xmlns:p14="http://schemas.microsoft.com/office/powerpoint/2010/main" val="316250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39D54920-301F-443C-8A6B-6A7BA30C77AE}" type="slidenum">
              <a:rPr lang="hu-HU" altLang="hu-HU" smtClean="0"/>
              <a:pPr>
                <a:defRPr/>
              </a:pPr>
              <a:t>64</a:t>
            </a:fld>
            <a:endParaRPr lang="hu-HU" altLang="hu-HU"/>
          </a:p>
        </p:txBody>
      </p:sp>
    </p:spTree>
    <p:extLst>
      <p:ext uri="{BB962C8B-B14F-4D97-AF65-F5344CB8AC3E}">
        <p14:creationId xmlns:p14="http://schemas.microsoft.com/office/powerpoint/2010/main" val="21482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hu-HU" smtClean="0"/>
              <a:t>Mintacím szerkesztése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a:xfrm>
            <a:off x="7325773" y="6117336"/>
            <a:ext cx="857473" cy="365125"/>
          </a:xfrm>
        </p:spPr>
        <p:txBody>
          <a:bodyPr/>
          <a:lstStyle/>
          <a:p>
            <a:pPr>
              <a:defRPr/>
            </a:pPr>
            <a:endParaRPr lang="hu-HU"/>
          </a:p>
        </p:txBody>
      </p:sp>
      <p:sp>
        <p:nvSpPr>
          <p:cNvPr id="5" name="Footer Placeholder 4"/>
          <p:cNvSpPr>
            <a:spLocks noGrp="1"/>
          </p:cNvSpPr>
          <p:nvPr>
            <p:ph type="ftr" sz="quarter" idx="11"/>
          </p:nvPr>
        </p:nvSpPr>
        <p:spPr>
          <a:xfrm>
            <a:off x="3623733" y="6117336"/>
            <a:ext cx="3609438" cy="365125"/>
          </a:xfrm>
        </p:spPr>
        <p:txBody>
          <a:bodyPr/>
          <a:lstStyle/>
          <a:p>
            <a:pPr>
              <a:defRPr/>
            </a:pPr>
            <a:endParaRPr lang="hu-HU"/>
          </a:p>
        </p:txBody>
      </p:sp>
      <p:sp>
        <p:nvSpPr>
          <p:cNvPr id="6" name="Slide Number Placeholder 5"/>
          <p:cNvSpPr>
            <a:spLocks noGrp="1"/>
          </p:cNvSpPr>
          <p:nvPr>
            <p:ph type="sldNum" sz="quarter" idx="12"/>
          </p:nvPr>
        </p:nvSpPr>
        <p:spPr>
          <a:xfrm>
            <a:off x="8275320" y="6117336"/>
            <a:ext cx="411480" cy="365125"/>
          </a:xfrm>
        </p:spPr>
        <p:txBody>
          <a:bodyPr/>
          <a:lstStyle/>
          <a:p>
            <a:pPr>
              <a:defRPr/>
            </a:pPr>
            <a:fld id="{79AD12F6-9D2B-4B61-85A1-C09D37018CF0}" type="slidenum">
              <a:rPr lang="hu-HU" altLang="hu-HU" smtClean="0"/>
              <a:pPr>
                <a:defRPr/>
              </a:pPr>
              <a:t>‹#›</a:t>
            </a:fld>
            <a:endParaRPr lang="hu-HU" altLang="hu-HU"/>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19752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hu-HU" smtClean="0"/>
              <a:t>Mintacím szerkesztése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92135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hu-HU" smtClean="0"/>
              <a:t>Mintacím szerkesztése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63822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99811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hu-HU" smtClean="0"/>
              <a:t>Mintacím szerkesztése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428169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82547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4055249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8EE38AF5-A7D0-4D55-97A9-453350B1E44D}" type="slidenum">
              <a:rPr lang="hu-HU" altLang="hu-HU" smtClean="0"/>
              <a:pPr>
                <a:defRPr/>
              </a:pPr>
              <a:t>‹#›</a:t>
            </a:fld>
            <a:endParaRPr lang="hu-HU" altLang="hu-HU"/>
          </a:p>
        </p:txBody>
      </p:sp>
    </p:spTree>
    <p:extLst>
      <p:ext uri="{BB962C8B-B14F-4D97-AF65-F5344CB8AC3E}">
        <p14:creationId xmlns:p14="http://schemas.microsoft.com/office/powerpoint/2010/main" val="429202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p:txBody>
          <a:bodyPr/>
          <a:lstStyle/>
          <a:p>
            <a:pPr>
              <a:defRPr/>
            </a:pPr>
            <a:fld id="{B186ADBF-2042-4030-BA32-E2054ED88418}" type="slidenum">
              <a:rPr lang="hu-HU" altLang="hu-HU" smtClean="0"/>
              <a:pPr>
                <a:defRPr/>
              </a:pPr>
              <a:t>‹#›</a:t>
            </a:fld>
            <a:endParaRPr lang="hu-HU" altLang="hu-HU"/>
          </a:p>
        </p:txBody>
      </p:sp>
    </p:spTree>
    <p:extLst>
      <p:ext uri="{BB962C8B-B14F-4D97-AF65-F5344CB8AC3E}">
        <p14:creationId xmlns:p14="http://schemas.microsoft.com/office/powerpoint/2010/main" val="138749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hu-HU" smtClean="0"/>
              <a:t>Mintacím szerkesztése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7344329" y="6108173"/>
            <a:ext cx="857473" cy="365125"/>
          </a:xfrm>
        </p:spPr>
        <p:txBody>
          <a:bodyPr/>
          <a:lstStyle/>
          <a:p>
            <a:pPr>
              <a:defRPr/>
            </a:pPr>
            <a:endParaRPr lang="hu-HU"/>
          </a:p>
        </p:txBody>
      </p:sp>
      <p:sp>
        <p:nvSpPr>
          <p:cNvPr id="5" name="Footer Placeholder 4"/>
          <p:cNvSpPr>
            <a:spLocks noGrp="1"/>
          </p:cNvSpPr>
          <p:nvPr>
            <p:ph type="ftr" sz="quarter" idx="11"/>
          </p:nvPr>
        </p:nvSpPr>
        <p:spPr>
          <a:xfrm>
            <a:off x="1972647" y="6108173"/>
            <a:ext cx="5314517" cy="365125"/>
          </a:xfrm>
        </p:spPr>
        <p:txBody>
          <a:bodyPr/>
          <a:lstStyle/>
          <a:p>
            <a:pPr>
              <a:defRPr/>
            </a:pPr>
            <a:endParaRPr lang="hu-HU"/>
          </a:p>
        </p:txBody>
      </p:sp>
      <p:sp>
        <p:nvSpPr>
          <p:cNvPr id="6" name="Slide Number Placeholder 5"/>
          <p:cNvSpPr>
            <a:spLocks noGrp="1"/>
          </p:cNvSpPr>
          <p:nvPr>
            <p:ph type="sldNum" sz="quarter" idx="12"/>
          </p:nvPr>
        </p:nvSpPr>
        <p:spPr>
          <a:xfrm>
            <a:off x="8258967" y="6108173"/>
            <a:ext cx="427833" cy="365125"/>
          </a:xfrm>
        </p:spPr>
        <p:txBody>
          <a:bodyPr/>
          <a:lstStyle/>
          <a:p>
            <a:pPr>
              <a:defRPr/>
            </a:pPr>
            <a:fld id="{9A911F8A-0E7B-416B-B2E2-A388F1BAF343}" type="slidenum">
              <a:rPr lang="hu-HU" altLang="hu-HU" smtClean="0"/>
              <a:pPr>
                <a:defRPr/>
              </a:pPr>
              <a:t>‹#›</a:t>
            </a:fld>
            <a:endParaRPr lang="hu-HU" altLang="hu-HU"/>
          </a:p>
        </p:txBody>
      </p:sp>
    </p:spTree>
    <p:extLst>
      <p:ext uri="{BB962C8B-B14F-4D97-AF65-F5344CB8AC3E}">
        <p14:creationId xmlns:p14="http://schemas.microsoft.com/office/powerpoint/2010/main" val="170093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hu-HU" smtClean="0"/>
              <a:t>Mintacím szerkesztése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a:defRPr/>
            </a:pPr>
            <a:endParaRPr lang="hu-HU"/>
          </a:p>
        </p:txBody>
      </p:sp>
      <p:sp>
        <p:nvSpPr>
          <p:cNvPr id="5" name="Footer Placeholder 4"/>
          <p:cNvSpPr>
            <a:spLocks noGrp="1"/>
          </p:cNvSpPr>
          <p:nvPr>
            <p:ph type="ftr" sz="quarter" idx="11"/>
          </p:nvPr>
        </p:nvSpPr>
        <p:spPr/>
        <p:txBody>
          <a:bodyPr/>
          <a:lstStyle/>
          <a:p>
            <a:pPr>
              <a:defRPr/>
            </a:pPr>
            <a:endParaRPr lang="hu-HU"/>
          </a:p>
        </p:txBody>
      </p:sp>
      <p:sp>
        <p:nvSpPr>
          <p:cNvPr id="6" name="Slide Number Placeholder 5"/>
          <p:cNvSpPr>
            <a:spLocks noGrp="1"/>
          </p:cNvSpPr>
          <p:nvPr>
            <p:ph type="sldNum" sz="quarter" idx="12"/>
          </p:nvPr>
        </p:nvSpPr>
        <p:spPr>
          <a:xfrm>
            <a:off x="8273317" y="6116070"/>
            <a:ext cx="413483" cy="365125"/>
          </a:xfrm>
        </p:spPr>
        <p:txBody>
          <a:bodyPr/>
          <a:lstStyle/>
          <a:p>
            <a:pPr>
              <a:defRPr/>
            </a:pPr>
            <a:fld id="{DDD8A93D-82E4-4BE4-BBAC-C066DEDBAEBC}" type="slidenum">
              <a:rPr lang="hu-HU" altLang="hu-HU" smtClean="0"/>
              <a:pPr>
                <a:defRPr/>
              </a:pPr>
              <a:t>‹#›</a:t>
            </a:fld>
            <a:endParaRPr lang="hu-HU" altLang="hu-HU"/>
          </a:p>
        </p:txBody>
      </p:sp>
    </p:spTree>
    <p:extLst>
      <p:ext uri="{BB962C8B-B14F-4D97-AF65-F5344CB8AC3E}">
        <p14:creationId xmlns:p14="http://schemas.microsoft.com/office/powerpoint/2010/main" val="185128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hu-HU" smtClean="0"/>
              <a:t>Mintacím szerkesztése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234573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pPr>
              <a:defRPr/>
            </a:pPr>
            <a:endParaRPr lang="hu-HU"/>
          </a:p>
        </p:txBody>
      </p:sp>
      <p:sp>
        <p:nvSpPr>
          <p:cNvPr id="8" name="Footer Placeholder 7"/>
          <p:cNvSpPr>
            <a:spLocks noGrp="1"/>
          </p:cNvSpPr>
          <p:nvPr>
            <p:ph type="ftr" sz="quarter" idx="11"/>
          </p:nvPr>
        </p:nvSpPr>
        <p:spPr/>
        <p:txBody>
          <a:bodyPr/>
          <a:lstStyle/>
          <a:p>
            <a:pPr>
              <a:defRPr/>
            </a:pPr>
            <a:endParaRPr lang="hu-HU"/>
          </a:p>
        </p:txBody>
      </p:sp>
      <p:sp>
        <p:nvSpPr>
          <p:cNvPr id="9" name="Slide Number Placeholder 8"/>
          <p:cNvSpPr>
            <a:spLocks noGrp="1"/>
          </p:cNvSpPr>
          <p:nvPr>
            <p:ph type="sldNum" sz="quarter" idx="12"/>
          </p:nvPr>
        </p:nvSpPr>
        <p:spPr/>
        <p:txBody>
          <a:bodyPr/>
          <a:lstStyle/>
          <a:p>
            <a:pPr>
              <a:defRPr/>
            </a:pPr>
            <a:fld id="{3FA59CE1-6CA5-48B8-A39D-460371BEF96D}" type="slidenum">
              <a:rPr lang="hu-HU" altLang="hu-HU" smtClean="0"/>
              <a:pPr>
                <a:defRPr/>
              </a:pPr>
              <a:t>‹#›</a:t>
            </a:fld>
            <a:endParaRPr lang="hu-HU" altLang="hu-HU"/>
          </a:p>
        </p:txBody>
      </p:sp>
    </p:spTree>
    <p:extLst>
      <p:ext uri="{BB962C8B-B14F-4D97-AF65-F5344CB8AC3E}">
        <p14:creationId xmlns:p14="http://schemas.microsoft.com/office/powerpoint/2010/main" val="360575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pPr>
              <a:defRPr/>
            </a:pPr>
            <a:endParaRPr lang="hu-HU"/>
          </a:p>
        </p:txBody>
      </p:sp>
      <p:sp>
        <p:nvSpPr>
          <p:cNvPr id="4" name="Footer Placeholder 3"/>
          <p:cNvSpPr>
            <a:spLocks noGrp="1"/>
          </p:cNvSpPr>
          <p:nvPr>
            <p:ph type="ftr" sz="quarter" idx="11"/>
          </p:nvPr>
        </p:nvSpPr>
        <p:spPr/>
        <p:txBody>
          <a:bodyPr/>
          <a:lstStyle/>
          <a:p>
            <a:pPr>
              <a:defRPr/>
            </a:pPr>
            <a:endParaRPr lang="hu-HU"/>
          </a:p>
        </p:txBody>
      </p:sp>
      <p:sp>
        <p:nvSpPr>
          <p:cNvPr id="5" name="Slide Number Placeholder 4"/>
          <p:cNvSpPr>
            <a:spLocks noGrp="1"/>
          </p:cNvSpPr>
          <p:nvPr>
            <p:ph type="sldNum" sz="quarter" idx="12"/>
          </p:nvPr>
        </p:nvSpPr>
        <p:spPr/>
        <p:txBody>
          <a:bodyPr/>
          <a:lstStyle/>
          <a:p>
            <a:pPr>
              <a:defRPr/>
            </a:pPr>
            <a:fld id="{6FF88003-6843-4AC4-83C0-D976E03EF75A}" type="slidenum">
              <a:rPr lang="hu-HU" altLang="hu-HU" smtClean="0"/>
              <a:pPr>
                <a:defRPr/>
              </a:pPr>
              <a:t>‹#›</a:t>
            </a:fld>
            <a:endParaRPr lang="hu-HU" altLang="hu-HU"/>
          </a:p>
        </p:txBody>
      </p:sp>
    </p:spTree>
    <p:extLst>
      <p:ext uri="{BB962C8B-B14F-4D97-AF65-F5344CB8AC3E}">
        <p14:creationId xmlns:p14="http://schemas.microsoft.com/office/powerpoint/2010/main" val="266634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hu-HU"/>
          </a:p>
        </p:txBody>
      </p:sp>
      <p:sp>
        <p:nvSpPr>
          <p:cNvPr id="3" name="Footer Placeholder 2"/>
          <p:cNvSpPr>
            <a:spLocks noGrp="1"/>
          </p:cNvSpPr>
          <p:nvPr>
            <p:ph type="ftr" sz="quarter" idx="11"/>
          </p:nvPr>
        </p:nvSpPr>
        <p:spPr/>
        <p:txBody>
          <a:bodyPr/>
          <a:lstStyle/>
          <a:p>
            <a:pPr>
              <a:defRPr/>
            </a:pPr>
            <a:endParaRPr lang="hu-HU"/>
          </a:p>
        </p:txBody>
      </p:sp>
      <p:sp>
        <p:nvSpPr>
          <p:cNvPr id="4" name="Slide Number Placeholder 3"/>
          <p:cNvSpPr>
            <a:spLocks noGrp="1"/>
          </p:cNvSpPr>
          <p:nvPr>
            <p:ph type="sldNum" sz="quarter" idx="12"/>
          </p:nvPr>
        </p:nvSpPr>
        <p:spPr/>
        <p:txBody>
          <a:bodyPr/>
          <a:lstStyle/>
          <a:p>
            <a:pPr>
              <a:defRPr/>
            </a:pPr>
            <a:fld id="{E16C2CCD-0EAE-4AF1-899A-A4BE8DB1EAA9}" type="slidenum">
              <a:rPr lang="hu-HU" altLang="hu-HU" smtClean="0"/>
              <a:pPr>
                <a:defRPr/>
              </a:pPr>
              <a:t>‹#›</a:t>
            </a:fld>
            <a:endParaRPr lang="hu-HU" altLang="hu-HU"/>
          </a:p>
        </p:txBody>
      </p:sp>
    </p:spTree>
    <p:extLst>
      <p:ext uri="{BB962C8B-B14F-4D97-AF65-F5344CB8AC3E}">
        <p14:creationId xmlns:p14="http://schemas.microsoft.com/office/powerpoint/2010/main" val="229720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hu-HU" smtClean="0"/>
              <a:t>Mintacím szerkesztése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01C961DF-CD2B-4CB4-94DA-6828D1F12B29}" type="slidenum">
              <a:rPr lang="hu-HU" altLang="hu-HU" smtClean="0"/>
              <a:pPr>
                <a:defRPr/>
              </a:pPr>
              <a:t>‹#›</a:t>
            </a:fld>
            <a:endParaRPr lang="hu-HU" altLang="hu-HU"/>
          </a:p>
        </p:txBody>
      </p:sp>
    </p:spTree>
    <p:extLst>
      <p:ext uri="{BB962C8B-B14F-4D97-AF65-F5344CB8AC3E}">
        <p14:creationId xmlns:p14="http://schemas.microsoft.com/office/powerpoint/2010/main" val="327195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pPr>
              <a:defRPr/>
            </a:pPr>
            <a:endParaRPr lang="hu-HU"/>
          </a:p>
        </p:txBody>
      </p:sp>
      <p:sp>
        <p:nvSpPr>
          <p:cNvPr id="6" name="Footer Placeholder 5"/>
          <p:cNvSpPr>
            <a:spLocks noGrp="1"/>
          </p:cNvSpPr>
          <p:nvPr>
            <p:ph type="ftr" sz="quarter" idx="11"/>
          </p:nvPr>
        </p:nvSpPr>
        <p:spPr/>
        <p:txBody>
          <a:bodyPr/>
          <a:lstStyle/>
          <a:p>
            <a:pPr>
              <a:defRPr/>
            </a:pPr>
            <a:endParaRPr lang="hu-HU"/>
          </a:p>
        </p:txBody>
      </p:sp>
      <p:sp>
        <p:nvSpPr>
          <p:cNvPr id="7" name="Slide Number Placeholder 6"/>
          <p:cNvSpPr>
            <a:spLocks noGrp="1"/>
          </p:cNvSpPr>
          <p:nvPr>
            <p:ph type="sldNum" sz="quarter" idx="12"/>
          </p:nvPr>
        </p:nvSpPr>
        <p:spPr/>
        <p:txBody>
          <a:body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57280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hu-HU"/>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hu-HU"/>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B32779AF-630A-4257-B47E-594A7C32381D}" type="slidenum">
              <a:rPr lang="hu-HU" altLang="hu-HU" smtClean="0"/>
              <a:pPr>
                <a:defRPr/>
              </a:pPr>
              <a:t>‹#›</a:t>
            </a:fld>
            <a:endParaRPr lang="hu-HU" altLang="hu-HU"/>
          </a:p>
        </p:txBody>
      </p:sp>
    </p:spTree>
    <p:extLst>
      <p:ext uri="{BB962C8B-B14F-4D97-AF65-F5344CB8AC3E}">
        <p14:creationId xmlns:p14="http://schemas.microsoft.com/office/powerpoint/2010/main" val="320247472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oleObject" Target="../embeddings/oleObject6.bin"/><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1.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ncbi.nlm.nih.gov/pubmed/20729930" TargetMode="External"/><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ckintosh rozsa 5"/>
          <p:cNvPicPr>
            <a:picLocks noChangeAspect="1" noChangeArrowheads="1"/>
          </p:cNvPicPr>
          <p:nvPr/>
        </p:nvPicPr>
        <p:blipFill>
          <a:blip r:embed="rId2">
            <a:extLst>
              <a:ext uri="{28A0092B-C50C-407E-A947-70E740481C1C}">
                <a14:useLocalDpi xmlns:a14="http://schemas.microsoft.com/office/drawing/2010/main" val="0"/>
              </a:ext>
            </a:extLst>
          </a:blip>
          <a:srcRect l="21167" t="18134" r="19867" b="18367"/>
          <a:stretch>
            <a:fillRect/>
          </a:stretch>
        </p:blipFill>
        <p:spPr bwMode="auto">
          <a:xfrm>
            <a:off x="2743200" y="2254250"/>
            <a:ext cx="32543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5851525"/>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2000" b="0" dirty="0"/>
              <a:t>Semmelweis Egyetem, </a:t>
            </a:r>
            <a:r>
              <a:rPr lang="hu-HU" altLang="hu-HU" sz="2000" b="0" dirty="0" err="1"/>
              <a:t>ÁOK</a:t>
            </a:r>
            <a:r>
              <a:rPr lang="hu-HU" altLang="hu-HU" sz="2000" b="0" dirty="0"/>
              <a:t>, </a:t>
            </a:r>
            <a:r>
              <a:rPr lang="hu-HU" altLang="hu-HU" sz="2000" b="0" dirty="0" smtClean="0"/>
              <a:t>Anatómiai, Szövet- és Fejlődéstani Intézet</a:t>
            </a:r>
            <a:endParaRPr lang="hu-HU" altLang="hu-HU" sz="2000" b="0" dirty="0"/>
          </a:p>
          <a:p>
            <a:pPr algn="ctr" eaLnBrk="1" hangingPunct="1">
              <a:spcBef>
                <a:spcPct val="0"/>
              </a:spcBef>
              <a:buFontTx/>
              <a:buNone/>
            </a:pPr>
            <a:r>
              <a:rPr lang="hu-HU" altLang="hu-HU" sz="2000" b="0" dirty="0"/>
              <a:t>Dr. Kocsis Katalin</a:t>
            </a:r>
          </a:p>
          <a:p>
            <a:pPr algn="ctr" eaLnBrk="1" hangingPunct="1">
              <a:spcBef>
                <a:spcPct val="0"/>
              </a:spcBef>
              <a:buFontTx/>
              <a:buNone/>
            </a:pPr>
            <a:r>
              <a:rPr lang="hu-HU" altLang="hu-HU" sz="2000" b="0" smtClean="0"/>
              <a:t>2019.10.30.</a:t>
            </a:r>
            <a:endParaRPr lang="hu-HU" altLang="hu-HU" sz="2000" b="0" dirty="0"/>
          </a:p>
        </p:txBody>
      </p:sp>
      <p:sp>
        <p:nvSpPr>
          <p:cNvPr id="4100" name="Text Box 4"/>
          <p:cNvSpPr txBox="1">
            <a:spLocks noChangeArrowheads="1"/>
          </p:cNvSpPr>
          <p:nvPr/>
        </p:nvSpPr>
        <p:spPr bwMode="auto">
          <a:xfrm>
            <a:off x="0" y="34925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sz="2000" dirty="0" smtClean="0"/>
              <a:t>(Sejt-sejt </a:t>
            </a:r>
            <a:r>
              <a:rPr lang="hu-HU" sz="2000" dirty="0"/>
              <a:t>kölcsönhatások, </a:t>
            </a:r>
            <a:r>
              <a:rPr lang="hu-HU" sz="2000" dirty="0" err="1"/>
              <a:t>extracelluláris</a:t>
            </a:r>
            <a:r>
              <a:rPr lang="hu-HU" sz="2000" dirty="0"/>
              <a:t> mátrix és </a:t>
            </a:r>
            <a:r>
              <a:rPr lang="hu-HU" sz="2000" dirty="0" err="1"/>
              <a:t>integrinek</a:t>
            </a:r>
            <a:r>
              <a:rPr lang="hu-HU" sz="2000" dirty="0"/>
              <a:t> az </a:t>
            </a:r>
            <a:r>
              <a:rPr lang="hu-HU" sz="2000" dirty="0" smtClean="0"/>
              <a:t>embrióban)</a:t>
            </a:r>
          </a:p>
          <a:p>
            <a:pPr algn="ctr" eaLnBrk="1" hangingPunct="1">
              <a:spcBef>
                <a:spcPct val="0"/>
              </a:spcBef>
              <a:buFontTx/>
              <a:buNone/>
            </a:pPr>
            <a:r>
              <a:rPr lang="hu-HU" sz="2800" dirty="0" err="1"/>
              <a:t>Epitheliális</a:t>
            </a:r>
            <a:r>
              <a:rPr lang="hu-HU" sz="2800" dirty="0"/>
              <a:t> </a:t>
            </a:r>
            <a:r>
              <a:rPr lang="hu-HU" sz="2800" dirty="0" err="1"/>
              <a:t>morfogenezis</a:t>
            </a:r>
            <a:r>
              <a:rPr lang="hu-HU" sz="2800" dirty="0"/>
              <a:t>: a </a:t>
            </a:r>
            <a:r>
              <a:rPr lang="hu-HU" sz="2800" dirty="0" err="1"/>
              <a:t>lamina</a:t>
            </a:r>
            <a:r>
              <a:rPr lang="hu-HU" sz="2800" dirty="0"/>
              <a:t> </a:t>
            </a:r>
            <a:r>
              <a:rPr lang="hu-HU" sz="2800" dirty="0" err="1"/>
              <a:t>basalis</a:t>
            </a:r>
            <a:r>
              <a:rPr lang="hu-HU" sz="2800" dirty="0"/>
              <a:t> szerepe a sejtmigrációban és a hám-lefűződésben </a:t>
            </a:r>
            <a:endParaRPr lang="hu-HU" altLang="hu-HU" sz="2800"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4639" y="728649"/>
            <a:ext cx="7442879" cy="5558942"/>
          </a:xfrm>
          <a:prstGeom prst="rect">
            <a:avLst/>
          </a:prstGeom>
        </p:spPr>
      </p:pic>
    </p:spTree>
    <p:extLst>
      <p:ext uri="{BB962C8B-B14F-4D97-AF65-F5344CB8AC3E}">
        <p14:creationId xmlns:p14="http://schemas.microsoft.com/office/powerpoint/2010/main" val="189162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8544" y="221249"/>
            <a:ext cx="5272597" cy="461665"/>
          </a:xfrm>
          <a:prstGeom prst="rect">
            <a:avLst/>
          </a:prstGeom>
          <a:noFill/>
        </p:spPr>
        <p:txBody>
          <a:bodyPr wrap="none" rtlCol="0">
            <a:spAutoFit/>
          </a:bodyPr>
          <a:lstStyle/>
          <a:p>
            <a:r>
              <a:rPr lang="en-US" sz="2400" dirty="0" err="1" smtClean="0"/>
              <a:t>Desmosom</a:t>
            </a:r>
            <a:r>
              <a:rPr lang="hu-HU" sz="2400" dirty="0"/>
              <a:t>a</a:t>
            </a:r>
            <a:r>
              <a:rPr lang="en-US" sz="2400" dirty="0" smtClean="0"/>
              <a:t>: </a:t>
            </a:r>
            <a:r>
              <a:rPr lang="hu-HU" sz="2400" dirty="0" smtClean="0"/>
              <a:t>erős mechanikai kapcsolat</a:t>
            </a:r>
            <a:endParaRPr lang="en-US" sz="2400" dirty="0"/>
          </a:p>
        </p:txBody>
      </p:sp>
      <p:pic>
        <p:nvPicPr>
          <p:cNvPr id="3" name="Picture 2"/>
          <p:cNvPicPr>
            <a:picLocks noChangeAspect="1"/>
          </p:cNvPicPr>
          <p:nvPr/>
        </p:nvPicPr>
        <p:blipFill>
          <a:blip r:embed="rId2"/>
          <a:stretch>
            <a:fillRect/>
          </a:stretch>
        </p:blipFill>
        <p:spPr>
          <a:xfrm>
            <a:off x="145332" y="1271597"/>
            <a:ext cx="4684773" cy="4434128"/>
          </a:xfrm>
          <a:prstGeom prst="rect">
            <a:avLst/>
          </a:prstGeom>
        </p:spPr>
      </p:pic>
      <p:pic>
        <p:nvPicPr>
          <p:cNvPr id="4" name="Picture 3"/>
          <p:cNvPicPr>
            <a:picLocks noChangeAspect="1"/>
          </p:cNvPicPr>
          <p:nvPr/>
        </p:nvPicPr>
        <p:blipFill>
          <a:blip r:embed="rId3"/>
          <a:stretch>
            <a:fillRect/>
          </a:stretch>
        </p:blipFill>
        <p:spPr>
          <a:xfrm>
            <a:off x="4485461" y="2343833"/>
            <a:ext cx="4566886" cy="3044591"/>
          </a:xfrm>
          <a:prstGeom prst="rect">
            <a:avLst/>
          </a:prstGeom>
        </p:spPr>
      </p:pic>
    </p:spTree>
    <p:extLst>
      <p:ext uri="{BB962C8B-B14F-4D97-AF65-F5344CB8AC3E}">
        <p14:creationId xmlns:p14="http://schemas.microsoft.com/office/powerpoint/2010/main" val="207188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5850" y="117846"/>
            <a:ext cx="4334840" cy="461665"/>
          </a:xfrm>
          <a:prstGeom prst="rect">
            <a:avLst/>
          </a:prstGeom>
          <a:noFill/>
        </p:spPr>
        <p:txBody>
          <a:bodyPr wrap="none" rtlCol="0">
            <a:spAutoFit/>
          </a:bodyPr>
          <a:lstStyle/>
          <a:p>
            <a:pPr algn="ctr"/>
            <a:r>
              <a:rPr lang="en-US" sz="2400" dirty="0" err="1" smtClean="0"/>
              <a:t>Desmosomális</a:t>
            </a:r>
            <a:r>
              <a:rPr lang="en-US" sz="2400" dirty="0" smtClean="0"/>
              <a:t> </a:t>
            </a:r>
            <a:r>
              <a:rPr lang="en-US" sz="2400" dirty="0" err="1" smtClean="0"/>
              <a:t>rendellenességek</a:t>
            </a:r>
            <a:endParaRPr lang="en-US" sz="2400" dirty="0" smtClean="0"/>
          </a:p>
        </p:txBody>
      </p:sp>
      <p:pic>
        <p:nvPicPr>
          <p:cNvPr id="3" name="Picture 2"/>
          <p:cNvPicPr>
            <a:picLocks noChangeAspect="1"/>
          </p:cNvPicPr>
          <p:nvPr/>
        </p:nvPicPr>
        <p:blipFill>
          <a:blip r:embed="rId2"/>
          <a:stretch>
            <a:fillRect/>
          </a:stretch>
        </p:blipFill>
        <p:spPr>
          <a:xfrm>
            <a:off x="662947" y="3383150"/>
            <a:ext cx="3834150" cy="2166144"/>
          </a:xfrm>
          <a:prstGeom prst="rect">
            <a:avLst/>
          </a:prstGeom>
        </p:spPr>
      </p:pic>
      <p:sp>
        <p:nvSpPr>
          <p:cNvPr id="4" name="TextBox 3"/>
          <p:cNvSpPr txBox="1"/>
          <p:nvPr/>
        </p:nvSpPr>
        <p:spPr>
          <a:xfrm>
            <a:off x="967347" y="825027"/>
            <a:ext cx="3608039" cy="2031325"/>
          </a:xfrm>
          <a:prstGeom prst="rect">
            <a:avLst/>
          </a:prstGeom>
          <a:noFill/>
        </p:spPr>
        <p:txBody>
          <a:bodyPr wrap="none" rtlCol="0">
            <a:spAutoFit/>
          </a:bodyPr>
          <a:lstStyle/>
          <a:p>
            <a:r>
              <a:rPr lang="hu-HU" dirty="0" err="1" smtClean="0"/>
              <a:t>Naxos</a:t>
            </a:r>
            <a:r>
              <a:rPr lang="hu-HU" dirty="0" smtClean="0"/>
              <a:t>-szindróma</a:t>
            </a:r>
          </a:p>
          <a:p>
            <a:endParaRPr lang="hu-HU" dirty="0" smtClean="0"/>
          </a:p>
          <a:p>
            <a:r>
              <a:rPr lang="en-US" dirty="0" smtClean="0"/>
              <a:t>-</a:t>
            </a:r>
            <a:r>
              <a:rPr lang="en-US" dirty="0" err="1" smtClean="0"/>
              <a:t>gyapjas</a:t>
            </a:r>
            <a:r>
              <a:rPr lang="en-US" dirty="0" smtClean="0"/>
              <a:t> haj</a:t>
            </a:r>
          </a:p>
          <a:p>
            <a:r>
              <a:rPr lang="en-US" dirty="0" smtClean="0"/>
              <a:t>-</a:t>
            </a:r>
            <a:r>
              <a:rPr lang="hu-HU" dirty="0" smtClean="0"/>
              <a:t>p</a:t>
            </a:r>
            <a:r>
              <a:rPr lang="en-US" dirty="0" err="1" smtClean="0"/>
              <a:t>almoplantar</a:t>
            </a:r>
            <a:r>
              <a:rPr lang="en-US" dirty="0" smtClean="0"/>
              <a:t> </a:t>
            </a:r>
            <a:r>
              <a:rPr lang="en-US" dirty="0" err="1" smtClean="0"/>
              <a:t>keratoma</a:t>
            </a:r>
            <a:endParaRPr lang="en-US" dirty="0" smtClean="0"/>
          </a:p>
          <a:p>
            <a:r>
              <a:rPr lang="en-US" dirty="0" smtClean="0"/>
              <a:t>-</a:t>
            </a:r>
            <a:r>
              <a:rPr lang="en-US" dirty="0" err="1" smtClean="0"/>
              <a:t>kardiomyopathia</a:t>
            </a:r>
            <a:endParaRPr lang="hu-HU" dirty="0" smtClean="0"/>
          </a:p>
          <a:p>
            <a:endParaRPr lang="hu-HU" dirty="0"/>
          </a:p>
          <a:p>
            <a:r>
              <a:rPr lang="hu-HU" dirty="0" smtClean="0"/>
              <a:t>(</a:t>
            </a:r>
            <a:r>
              <a:rPr lang="hu-HU" dirty="0" err="1" smtClean="0"/>
              <a:t>desmoglobin</a:t>
            </a:r>
            <a:r>
              <a:rPr lang="hu-HU" dirty="0" smtClean="0"/>
              <a:t>, </a:t>
            </a:r>
            <a:r>
              <a:rPr lang="hu-HU" dirty="0" err="1" smtClean="0"/>
              <a:t>plakoglobin</a:t>
            </a:r>
            <a:r>
              <a:rPr lang="hu-HU" dirty="0" smtClean="0"/>
              <a:t> mutáció)</a:t>
            </a:r>
            <a:endParaRPr lang="en-US" dirty="0"/>
          </a:p>
        </p:txBody>
      </p:sp>
      <p:sp>
        <p:nvSpPr>
          <p:cNvPr id="5" name="Rectangle 4"/>
          <p:cNvSpPr/>
          <p:nvPr/>
        </p:nvSpPr>
        <p:spPr>
          <a:xfrm>
            <a:off x="837417" y="5549294"/>
            <a:ext cx="3485210" cy="246221"/>
          </a:xfrm>
          <a:prstGeom prst="rect">
            <a:avLst/>
          </a:prstGeom>
        </p:spPr>
        <p:txBody>
          <a:bodyPr wrap="square">
            <a:spAutoFit/>
          </a:bodyPr>
          <a:lstStyle/>
          <a:p>
            <a:r>
              <a:rPr lang="en-US" sz="1000" dirty="0" smtClean="0"/>
              <a:t>http://</a:t>
            </a:r>
            <a:r>
              <a:rPr lang="en-US" sz="1000" dirty="0" err="1" smtClean="0"/>
              <a:t>commons.wikimedia.org</a:t>
            </a:r>
            <a:r>
              <a:rPr lang="en-US" sz="1000" dirty="0" smtClean="0"/>
              <a:t>/wiki/</a:t>
            </a:r>
            <a:r>
              <a:rPr lang="en-US" sz="1000" dirty="0" err="1" smtClean="0"/>
              <a:t>Image:Naxos_disease.jpg</a:t>
            </a:r>
            <a:endParaRPr lang="en-US" sz="1000" dirty="0"/>
          </a:p>
        </p:txBody>
      </p:sp>
      <p:pic>
        <p:nvPicPr>
          <p:cNvPr id="6" name="Picture 1"/>
          <p:cNvPicPr>
            <a:picLocks noChangeAspect="1"/>
          </p:cNvPicPr>
          <p:nvPr/>
        </p:nvPicPr>
        <p:blipFill>
          <a:blip r:embed="rId3"/>
          <a:stretch>
            <a:fillRect/>
          </a:stretch>
        </p:blipFill>
        <p:spPr>
          <a:xfrm>
            <a:off x="5923280" y="4074811"/>
            <a:ext cx="2842160" cy="2708237"/>
          </a:xfrm>
          <a:prstGeom prst="rect">
            <a:avLst/>
          </a:prstGeom>
        </p:spPr>
      </p:pic>
      <p:pic>
        <p:nvPicPr>
          <p:cNvPr id="7" name="Picture 2"/>
          <p:cNvPicPr>
            <a:picLocks noChangeAspect="1"/>
          </p:cNvPicPr>
          <p:nvPr/>
        </p:nvPicPr>
        <p:blipFill>
          <a:blip r:embed="rId4"/>
          <a:stretch>
            <a:fillRect/>
          </a:stretch>
        </p:blipFill>
        <p:spPr>
          <a:xfrm>
            <a:off x="5923280" y="1840690"/>
            <a:ext cx="2842160" cy="2129447"/>
          </a:xfrm>
          <a:prstGeom prst="rect">
            <a:avLst/>
          </a:prstGeom>
        </p:spPr>
      </p:pic>
      <p:sp>
        <p:nvSpPr>
          <p:cNvPr id="8" name="TextBox 3"/>
          <p:cNvSpPr txBox="1"/>
          <p:nvPr/>
        </p:nvSpPr>
        <p:spPr>
          <a:xfrm>
            <a:off x="6105341" y="579159"/>
            <a:ext cx="2478038" cy="1261884"/>
          </a:xfrm>
          <a:prstGeom prst="rect">
            <a:avLst/>
          </a:prstGeom>
          <a:noFill/>
        </p:spPr>
        <p:txBody>
          <a:bodyPr wrap="square" rtlCol="0">
            <a:spAutoFit/>
          </a:bodyPr>
          <a:lstStyle/>
          <a:p>
            <a:r>
              <a:rPr lang="en-US" sz="2000" dirty="0" smtClean="0"/>
              <a:t>Pemphigus vulgaris</a:t>
            </a:r>
          </a:p>
          <a:p>
            <a:endParaRPr lang="en-US" sz="2000" dirty="0" smtClean="0"/>
          </a:p>
          <a:p>
            <a:r>
              <a:rPr lang="en-US" dirty="0" smtClean="0"/>
              <a:t>Desmoglein1</a:t>
            </a:r>
          </a:p>
          <a:p>
            <a:r>
              <a:rPr lang="en-US" dirty="0"/>
              <a:t>D</a:t>
            </a:r>
            <a:r>
              <a:rPr lang="en-US" dirty="0" smtClean="0"/>
              <a:t>esmoglein3</a:t>
            </a:r>
            <a:endParaRPr lang="en-US" dirty="0"/>
          </a:p>
        </p:txBody>
      </p:sp>
    </p:spTree>
    <p:extLst>
      <p:ext uri="{BB962C8B-B14F-4D97-AF65-F5344CB8AC3E}">
        <p14:creationId xmlns:p14="http://schemas.microsoft.com/office/powerpoint/2010/main" val="227721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79307" y="2686368"/>
            <a:ext cx="4312439" cy="584775"/>
          </a:xfrm>
          <a:prstGeom prst="rect">
            <a:avLst/>
          </a:prstGeom>
          <a:noFill/>
        </p:spPr>
        <p:txBody>
          <a:bodyPr wrap="square" rtlCol="0">
            <a:spAutoFit/>
          </a:bodyPr>
          <a:lstStyle/>
          <a:p>
            <a:pPr algn="ctr"/>
            <a:r>
              <a:rPr lang="hu-HU" sz="3200" dirty="0" err="1" smtClean="0"/>
              <a:t>ECM</a:t>
            </a:r>
            <a:endParaRPr lang="hu-HU" sz="3200" dirty="0"/>
          </a:p>
        </p:txBody>
      </p:sp>
    </p:spTree>
    <p:extLst>
      <p:ext uri="{BB962C8B-B14F-4D97-AF65-F5344CB8AC3E}">
        <p14:creationId xmlns:p14="http://schemas.microsoft.com/office/powerpoint/2010/main" val="184973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2065"/>
          <a:stretch>
            <a:fillRect/>
          </a:stretch>
        </p:blipFill>
        <p:spPr bwMode="auto">
          <a:xfrm>
            <a:off x="706438" y="190500"/>
            <a:ext cx="7454900" cy="65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 Box 2"/>
          <p:cNvSpPr txBox="1">
            <a:spLocks noChangeArrowheads="1"/>
          </p:cNvSpPr>
          <p:nvPr/>
        </p:nvSpPr>
        <p:spPr bwMode="auto">
          <a:xfrm>
            <a:off x="190500" y="4852988"/>
            <a:ext cx="66103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179388" eaLnBrk="0" hangingPunct="0">
              <a:defRPr sz="2000" b="1">
                <a:solidFill>
                  <a:schemeClr val="tx1"/>
                </a:solidFill>
                <a:latin typeface="Arial" panose="020B0604020202020204" pitchFamily="34" charset="0"/>
              </a:defRPr>
            </a:lvl2pPr>
            <a:lvl3pPr marL="358775" indent="3175" eaLnBrk="0" hangingPunct="0">
              <a:defRPr sz="2000" b="1">
                <a:solidFill>
                  <a:schemeClr val="tx1"/>
                </a:solidFill>
                <a:latin typeface="Arial" panose="020B0604020202020204" pitchFamily="34" charset="0"/>
              </a:defRPr>
            </a:lvl3pPr>
            <a:lvl4pPr marL="541338"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lvl="3" eaLnBrk="1" hangingPunct="1">
              <a:defRPr/>
            </a:pPr>
            <a:r>
              <a:rPr lang="hu-HU" altLang="hu-HU" sz="1800" smtClean="0">
                <a:effectLst>
                  <a:outerShdw blurRad="38100" dist="38100" dir="2700000" algn="tl">
                    <a:srgbClr val="FFFFFF"/>
                  </a:outerShdw>
                </a:effectLst>
              </a:rPr>
              <a:t>Extracellular matrix (E</a:t>
            </a:r>
            <a:r>
              <a:rPr lang="en-US" altLang="hu-HU" sz="1800" smtClean="0">
                <a:effectLst>
                  <a:outerShdw blurRad="38100" dist="38100" dir="2700000" algn="tl">
                    <a:srgbClr val="FFFFFF"/>
                  </a:outerShdw>
                </a:effectLst>
              </a:rPr>
              <a:t>CM</a:t>
            </a:r>
            <a:r>
              <a:rPr lang="hu-HU" altLang="hu-HU" sz="1800" smtClean="0">
                <a:effectLst>
                  <a:outerShdw blurRad="38100" dist="38100" dir="2700000" algn="tl">
                    <a:srgbClr val="FFFFFF"/>
                  </a:outerShdw>
                </a:effectLst>
              </a:rPr>
              <a:t>)</a:t>
            </a:r>
          </a:p>
          <a:p>
            <a:pPr lvl="3" eaLnBrk="1" hangingPunct="1">
              <a:defRPr/>
            </a:pPr>
            <a:endParaRPr lang="hu-HU" altLang="hu-HU" sz="1800" smtClean="0">
              <a:effectLst>
                <a:outerShdw blurRad="38100" dist="38100" dir="2700000" algn="tl">
                  <a:srgbClr val="FFFFFF"/>
                </a:outerShdw>
              </a:effectLst>
            </a:endParaRPr>
          </a:p>
          <a:p>
            <a:pPr lvl="3" eaLnBrk="1" hangingPunct="1">
              <a:defRPr/>
            </a:pPr>
            <a:r>
              <a:rPr lang="en-US" altLang="hu-HU" sz="1800" smtClean="0">
                <a:effectLst>
                  <a:outerShdw blurRad="38100" dist="38100" dir="2700000" algn="tl">
                    <a:srgbClr val="FFFFFF"/>
                  </a:outerShdw>
                </a:effectLst>
              </a:rPr>
              <a:t>a) </a:t>
            </a:r>
            <a:r>
              <a:rPr lang="hu-HU" altLang="hu-HU" sz="1800" smtClean="0">
                <a:effectLst>
                  <a:outerShdw blurRad="38100" dist="38100" dir="2700000" algn="tl">
                    <a:srgbClr val="FFFFFF"/>
                  </a:outerShdw>
                </a:effectLst>
              </a:rPr>
              <a:t>kollagének</a:t>
            </a:r>
          </a:p>
          <a:p>
            <a:pPr lvl="3" eaLnBrk="1" hangingPunct="1">
              <a:defRPr/>
            </a:pPr>
            <a:r>
              <a:rPr lang="en-US" altLang="hu-HU" sz="1800" smtClean="0">
                <a:effectLst>
                  <a:outerShdw blurRad="38100" dist="38100" dir="2700000" algn="tl">
                    <a:srgbClr val="FFFFFF"/>
                  </a:outerShdw>
                </a:effectLst>
              </a:rPr>
              <a:t>b) proteogl</a:t>
            </a:r>
            <a:r>
              <a:rPr lang="hu-HU" altLang="hu-HU" sz="1800" smtClean="0">
                <a:effectLst>
                  <a:outerShdw blurRad="38100" dist="38100" dir="2700000" algn="tl">
                    <a:srgbClr val="FFFFFF"/>
                  </a:outerShdw>
                </a:effectLst>
              </a:rPr>
              <a:t>iká</a:t>
            </a:r>
            <a:r>
              <a:rPr lang="en-US" altLang="hu-HU" sz="1800" smtClean="0">
                <a:effectLst>
                  <a:outerShdw blurRad="38100" dist="38100" dir="2700000" algn="tl">
                    <a:srgbClr val="FFFFFF"/>
                  </a:outerShdw>
                </a:effectLst>
              </a:rPr>
              <a:t>n</a:t>
            </a:r>
            <a:r>
              <a:rPr lang="hu-HU" altLang="hu-HU" sz="1800" smtClean="0">
                <a:effectLst>
                  <a:outerShdw blurRad="38100" dist="38100" dir="2700000" algn="tl">
                    <a:srgbClr val="FFFFFF"/>
                  </a:outerShdw>
                </a:effectLst>
              </a:rPr>
              <a:t>ok, hyaluronsav</a:t>
            </a:r>
          </a:p>
          <a:p>
            <a:pPr lvl="3" eaLnBrk="1" hangingPunct="1">
              <a:defRPr/>
            </a:pPr>
            <a:r>
              <a:rPr lang="hu-HU" altLang="hu-HU" sz="1800" smtClean="0">
                <a:effectLst>
                  <a:outerShdw blurRad="38100" dist="38100" dir="2700000" algn="tl">
                    <a:srgbClr val="FFFFFF"/>
                  </a:outerShdw>
                </a:effectLst>
              </a:rPr>
              <a:t>c) elasztin</a:t>
            </a:r>
          </a:p>
          <a:p>
            <a:pPr lvl="3" eaLnBrk="1" hangingPunct="1">
              <a:defRPr/>
            </a:pPr>
            <a:r>
              <a:rPr lang="hu-HU" altLang="hu-HU" sz="1800" smtClean="0">
                <a:effectLst>
                  <a:outerShdw blurRad="38100" dist="38100" dir="2700000" algn="tl">
                    <a:srgbClr val="FFFFFF"/>
                  </a:outerShdw>
                </a:effectLst>
              </a:rPr>
              <a:t>d) glikoproteinek, pl.: </a:t>
            </a:r>
            <a:r>
              <a:rPr lang="en-US" altLang="hu-HU" sz="1800" smtClean="0">
                <a:effectLst>
                  <a:outerShdw blurRad="38100" dist="38100" dir="2700000" algn="tl">
                    <a:srgbClr val="FFFFFF"/>
                  </a:outerShdw>
                </a:effectLst>
              </a:rPr>
              <a:t>fibronectin</a:t>
            </a:r>
            <a:r>
              <a:rPr lang="hu-HU" altLang="hu-HU" sz="1800" smtClean="0">
                <a:effectLst>
                  <a:outerShdw blurRad="38100" dist="38100" dir="2700000" algn="tl">
                    <a:srgbClr val="FFFFFF"/>
                  </a:outerShdw>
                </a:effectLst>
              </a:rPr>
              <a:t>, </a:t>
            </a:r>
            <a:r>
              <a:rPr lang="en-US" altLang="hu-HU" sz="1800" smtClean="0">
                <a:effectLst>
                  <a:outerShdw blurRad="38100" dist="38100" dir="2700000" algn="tl">
                    <a:srgbClr val="FFFFFF"/>
                  </a:outerShdw>
                </a:effectLst>
              </a:rPr>
              <a:t>laminin</a:t>
            </a:r>
            <a:r>
              <a:rPr lang="hu-HU" altLang="hu-HU" sz="1800" smtClean="0">
                <a:effectLst>
                  <a:outerShdw blurRad="38100" dist="38100" dir="2700000" algn="tl">
                    <a:srgbClr val="FFFFFF"/>
                  </a:outerShdw>
                </a:effectLst>
              </a:rPr>
              <a:t>, tenascin</a:t>
            </a:r>
          </a:p>
          <a:p>
            <a:pPr lvl="3" eaLnBrk="1" hangingPunct="1">
              <a:defRPr/>
            </a:pPr>
            <a:r>
              <a:rPr lang="hu-HU" altLang="hu-HU" sz="1800" smtClean="0">
                <a:effectLst>
                  <a:outerShdw blurRad="38100" dist="38100" dir="2700000" algn="tl">
                    <a:srgbClr val="FFFFFF"/>
                  </a:outerShdw>
                </a:effectLst>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matrixome.co.jp/wp/wp-content/themes/habakiri-child/images/about/sekiguchi02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596" y="701748"/>
            <a:ext cx="7244390" cy="497738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857080" y="6089715"/>
            <a:ext cx="5909118" cy="400110"/>
          </a:xfrm>
          <a:prstGeom prst="rect">
            <a:avLst/>
          </a:prstGeom>
          <a:noFill/>
        </p:spPr>
        <p:txBody>
          <a:bodyPr wrap="none" rtlCol="0">
            <a:spAutoFit/>
          </a:bodyPr>
          <a:lstStyle/>
          <a:p>
            <a:r>
              <a:rPr lang="hu-HU" dirty="0"/>
              <a:t>http://www.matrixome.co.jp/en/about/sekiguchi</a:t>
            </a:r>
          </a:p>
        </p:txBody>
      </p:sp>
    </p:spTree>
    <p:extLst>
      <p:ext uri="{BB962C8B-B14F-4D97-AF65-F5344CB8AC3E}">
        <p14:creationId xmlns:p14="http://schemas.microsoft.com/office/powerpoint/2010/main" val="957483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matrixome.co.jp/wp/wp-content/themes/habakiri-child/images/about/sekiguchi03_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715" y="701749"/>
            <a:ext cx="7514662" cy="525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98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796" y="255181"/>
            <a:ext cx="7653177" cy="574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l="14848" r="3249" b="94357"/>
          <a:stretch>
            <a:fillRect/>
          </a:stretch>
        </p:blipFill>
        <p:spPr bwMode="auto">
          <a:xfrm>
            <a:off x="1416050" y="0"/>
            <a:ext cx="66960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t="77699" b="1608"/>
          <a:stretch>
            <a:fillRect/>
          </a:stretch>
        </p:blipFill>
        <p:spPr bwMode="auto">
          <a:xfrm>
            <a:off x="223837" y="3610733"/>
            <a:ext cx="45402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t="5498" b="23312"/>
          <a:stretch>
            <a:fillRect/>
          </a:stretch>
        </p:blipFill>
        <p:spPr bwMode="auto">
          <a:xfrm>
            <a:off x="4764087" y="1341438"/>
            <a:ext cx="443388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1803400" y="236835"/>
            <a:ext cx="6908800" cy="461665"/>
          </a:xfrm>
          <a:prstGeom prst="rect">
            <a:avLst/>
          </a:prstGeom>
          <a:noFill/>
          <a:ln w="9525">
            <a:noFill/>
            <a:miter lim="800000"/>
            <a:headEnd/>
            <a:tailEnd/>
          </a:ln>
          <a:effectLst/>
        </p:spPr>
        <p:txBody>
          <a:bodyPr wrap="square">
            <a:spAutoFit/>
          </a:bodyPr>
          <a:lstStyle/>
          <a:p>
            <a:pPr algn="ctr">
              <a:spcBef>
                <a:spcPct val="50000"/>
              </a:spcBef>
              <a:defRPr/>
            </a:pPr>
            <a:r>
              <a:rPr lang="hu-HU" sz="2400" dirty="0" err="1">
                <a:solidFill>
                  <a:srgbClr val="800080"/>
                </a:solidFill>
                <a:latin typeface="Arial" panose="020B0604020202020204" pitchFamily="34" charset="0"/>
                <a:cs typeface="Arial" panose="020B0604020202020204" pitchFamily="34" charset="0"/>
              </a:rPr>
              <a:t>Factors</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Influencing</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the</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Migration</a:t>
            </a:r>
            <a:r>
              <a:rPr lang="hu-HU" sz="2400" dirty="0">
                <a:solidFill>
                  <a:srgbClr val="800080"/>
                </a:solidFill>
                <a:latin typeface="Arial" panose="020B0604020202020204" pitchFamily="34" charset="0"/>
                <a:cs typeface="Arial" panose="020B0604020202020204" pitchFamily="34" charset="0"/>
              </a:rPr>
              <a:t> of </a:t>
            </a:r>
            <a:r>
              <a:rPr lang="hu-HU" sz="2400" dirty="0" err="1">
                <a:solidFill>
                  <a:srgbClr val="800080"/>
                </a:solidFill>
                <a:latin typeface="Arial" panose="020B0604020202020204" pitchFamily="34" charset="0"/>
                <a:cs typeface="Arial" panose="020B0604020202020204" pitchFamily="34" charset="0"/>
              </a:rPr>
              <a:t>Crest</a:t>
            </a:r>
            <a:r>
              <a:rPr lang="hu-HU" sz="2400" dirty="0">
                <a:solidFill>
                  <a:srgbClr val="800080"/>
                </a:solidFill>
                <a:latin typeface="Arial" panose="020B0604020202020204" pitchFamily="34" charset="0"/>
                <a:cs typeface="Arial" panose="020B0604020202020204" pitchFamily="34" charset="0"/>
              </a:rPr>
              <a:t> </a:t>
            </a:r>
            <a:r>
              <a:rPr lang="hu-HU" sz="2400" dirty="0" err="1">
                <a:solidFill>
                  <a:srgbClr val="800080"/>
                </a:solidFill>
                <a:latin typeface="Arial" panose="020B0604020202020204" pitchFamily="34" charset="0"/>
                <a:cs typeface="Arial" panose="020B0604020202020204" pitchFamily="34" charset="0"/>
              </a:rPr>
              <a:t>Cells</a:t>
            </a:r>
            <a:endParaRPr lang="hu-HU" sz="2400" dirty="0">
              <a:solidFill>
                <a:srgbClr val="800080"/>
              </a:solidFill>
              <a:latin typeface="Arial" panose="020B0604020202020204" pitchFamily="34" charset="0"/>
              <a:cs typeface="Arial" panose="020B0604020202020204" pitchFamily="34" charset="0"/>
            </a:endParaRPr>
          </a:p>
        </p:txBody>
      </p:sp>
      <p:sp>
        <p:nvSpPr>
          <p:cNvPr id="7171" name="Text Box 3"/>
          <p:cNvSpPr txBox="1">
            <a:spLocks noChangeArrowheads="1"/>
          </p:cNvSpPr>
          <p:nvPr/>
        </p:nvSpPr>
        <p:spPr bwMode="auto">
          <a:xfrm>
            <a:off x="1235440" y="1790700"/>
            <a:ext cx="37465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a:latin typeface="Times New Roman" panose="02020603050405020304" pitchFamily="18" charset="0"/>
              </a:rPr>
              <a:t>dissociation of lamina basalis of neural tube:</a:t>
            </a:r>
            <a:r>
              <a:rPr lang="hu-HU" altLang="hu-HU" sz="2400" b="0">
                <a:latin typeface="Times New Roman" panose="02020603050405020304" pitchFamily="18" charset="0"/>
              </a:rPr>
              <a:t> plasminogene activator</a:t>
            </a:r>
          </a:p>
        </p:txBody>
      </p:sp>
      <p:sp>
        <p:nvSpPr>
          <p:cNvPr id="7172" name="Text Box 4"/>
          <p:cNvSpPr txBox="1">
            <a:spLocks noChangeArrowheads="1"/>
          </p:cNvSpPr>
          <p:nvPr/>
        </p:nvSpPr>
        <p:spPr bwMode="auto">
          <a:xfrm>
            <a:off x="1273540" y="3302000"/>
            <a:ext cx="36449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a:latin typeface="Times New Roman" panose="02020603050405020304" pitchFamily="18" charset="0"/>
              </a:rPr>
              <a:t>ECM components:</a:t>
            </a:r>
            <a:r>
              <a:rPr lang="hu-HU" altLang="hu-HU" sz="2400" b="0">
                <a:latin typeface="Times New Roman" panose="02020603050405020304" pitchFamily="18" charset="0"/>
              </a:rPr>
              <a:t> laminin, fibronectin, tenascin, collagene typ. IV</a:t>
            </a:r>
          </a:p>
        </p:txBody>
      </p:sp>
      <p:sp>
        <p:nvSpPr>
          <p:cNvPr id="7173" name="Text Box 5"/>
          <p:cNvSpPr txBox="1">
            <a:spLocks noChangeArrowheads="1"/>
          </p:cNvSpPr>
          <p:nvPr/>
        </p:nvSpPr>
        <p:spPr bwMode="auto">
          <a:xfrm>
            <a:off x="1286240" y="4660900"/>
            <a:ext cx="3632200" cy="831850"/>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u="sng">
                <a:latin typeface="Times New Roman" panose="02020603050405020304" pitchFamily="18" charset="0"/>
              </a:rPr>
              <a:t>Cell adhesion molecules:</a:t>
            </a:r>
            <a:r>
              <a:rPr lang="hu-HU" altLang="hu-HU" sz="2400" b="0">
                <a:latin typeface="Times New Roman" panose="02020603050405020304" pitchFamily="18" charset="0"/>
              </a:rPr>
              <a:t> (cadherin)</a:t>
            </a:r>
          </a:p>
        </p:txBody>
      </p:sp>
      <p:sp>
        <p:nvSpPr>
          <p:cNvPr id="240646" name="Text Box 6"/>
          <p:cNvSpPr txBox="1">
            <a:spLocks noChangeArrowheads="1"/>
          </p:cNvSpPr>
          <p:nvPr/>
        </p:nvSpPr>
        <p:spPr bwMode="auto">
          <a:xfrm>
            <a:off x="1273540" y="5613400"/>
            <a:ext cx="3644900" cy="1196975"/>
          </a:xfrm>
          <a:prstGeom prst="rect">
            <a:avLst/>
          </a:prstGeom>
          <a:solidFill>
            <a:srgbClr val="FFCCCC"/>
          </a:solidFill>
          <a:ln w="9525">
            <a:solidFill>
              <a:srgbClr val="CC3300"/>
            </a:solid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2400" u="sng">
                <a:latin typeface="Times New Roman" pitchFamily="18" charset="0"/>
              </a:rPr>
              <a:t>Growth factors:</a:t>
            </a:r>
            <a:r>
              <a:rPr lang="en-US" sz="2400" b="0">
                <a:latin typeface="Times New Roman" pitchFamily="18" charset="0"/>
              </a:rPr>
              <a:t> </a:t>
            </a:r>
            <a:r>
              <a:rPr lang="hu-HU" sz="2400" b="0" dirty="0" err="1">
                <a:latin typeface="Times New Roman" pitchFamily="18" charset="0"/>
              </a:rPr>
              <a:t>Mash1</a:t>
            </a:r>
            <a:r>
              <a:rPr lang="hu-HU" sz="2400" b="0" dirty="0">
                <a:latin typeface="Times New Roman" pitchFamily="18" charset="0"/>
              </a:rPr>
              <a:t>, </a:t>
            </a:r>
            <a:r>
              <a:rPr lang="hu-HU" sz="2400" b="0" dirty="0" err="1">
                <a:latin typeface="Times New Roman" pitchFamily="18" charset="0"/>
              </a:rPr>
              <a:t>endothelin</a:t>
            </a:r>
            <a:r>
              <a:rPr lang="hu-HU" sz="2400" b="0" dirty="0">
                <a:latin typeface="Times New Roman" pitchFamily="18" charset="0"/>
              </a:rPr>
              <a:t>-3, </a:t>
            </a:r>
            <a:r>
              <a:rPr lang="hu-HU" sz="2400" b="0" dirty="0" err="1">
                <a:latin typeface="Times New Roman" pitchFamily="18" charset="0"/>
              </a:rPr>
              <a:t>neurogenin</a:t>
            </a:r>
            <a:r>
              <a:rPr lang="hu-HU" sz="2400" b="0" dirty="0">
                <a:latin typeface="Times New Roman" pitchFamily="18" charset="0"/>
              </a:rPr>
              <a:t>, </a:t>
            </a:r>
            <a:r>
              <a:rPr lang="en-US" sz="2400" b="0" dirty="0" err="1">
                <a:latin typeface="Times New Roman" pitchFamily="18" charset="0"/>
              </a:rPr>
              <a:t>GDNF</a:t>
            </a:r>
            <a:r>
              <a:rPr lang="hu-HU" sz="2400" b="0" dirty="0">
                <a:latin typeface="Times New Roman" pitchFamily="18" charset="0"/>
              </a:rPr>
              <a:t>.</a:t>
            </a:r>
          </a:p>
        </p:txBody>
      </p:sp>
      <p:sp>
        <p:nvSpPr>
          <p:cNvPr id="7175" name="Text Box 7"/>
          <p:cNvSpPr txBox="1">
            <a:spLocks noChangeArrowheads="1"/>
          </p:cNvSpPr>
          <p:nvPr/>
        </p:nvSpPr>
        <p:spPr bwMode="auto">
          <a:xfrm>
            <a:off x="5257800" y="3184525"/>
            <a:ext cx="3663950" cy="1569660"/>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u="sng" dirty="0" err="1">
                <a:latin typeface="Times New Roman" panose="02020603050405020304" pitchFamily="18" charset="0"/>
              </a:rPr>
              <a:t>ECM</a:t>
            </a:r>
            <a:r>
              <a:rPr lang="hu-HU" altLang="hu-HU" sz="2400" u="sng" dirty="0">
                <a:latin typeface="Times New Roman" panose="02020603050405020304" pitchFamily="18" charset="0"/>
              </a:rPr>
              <a:t> </a:t>
            </a:r>
            <a:r>
              <a:rPr lang="hu-HU" altLang="hu-HU" sz="2400" u="sng" dirty="0" err="1">
                <a:latin typeface="Times New Roman" panose="02020603050405020304" pitchFamily="18" charset="0"/>
              </a:rPr>
              <a:t>components</a:t>
            </a:r>
            <a:r>
              <a:rPr lang="hu-HU" altLang="hu-HU" sz="2400" u="sng" dirty="0">
                <a:latin typeface="Times New Roman" panose="02020603050405020304" pitchFamily="18" charset="0"/>
              </a:rPr>
              <a:t>:</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chondroitin-sulphate</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aggrecan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versican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collagen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type</a:t>
            </a:r>
            <a:r>
              <a:rPr lang="hu-HU" altLang="hu-HU" sz="2400" b="0" dirty="0">
                <a:latin typeface="Times New Roman" panose="02020603050405020304" pitchFamily="18" charset="0"/>
              </a:rPr>
              <a:t> IX. </a:t>
            </a:r>
          </a:p>
        </p:txBody>
      </p:sp>
      <p:sp>
        <p:nvSpPr>
          <p:cNvPr id="7176" name="Text Box 8"/>
          <p:cNvSpPr txBox="1">
            <a:spLocks noChangeArrowheads="1"/>
          </p:cNvSpPr>
          <p:nvPr/>
        </p:nvSpPr>
        <p:spPr bwMode="auto">
          <a:xfrm>
            <a:off x="5746750" y="4958972"/>
            <a:ext cx="2819400" cy="1379538"/>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b="0" dirty="0" err="1">
                <a:latin typeface="Times New Roman" panose="02020603050405020304" pitchFamily="18" charset="0"/>
              </a:rPr>
              <a:t>Ephrin-proteins</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Ephrin</a:t>
            </a:r>
            <a:r>
              <a:rPr lang="hu-HU" altLang="hu-HU" sz="2400" b="0" dirty="0">
                <a:latin typeface="Times New Roman" panose="02020603050405020304" pitchFamily="18" charset="0"/>
              </a:rPr>
              <a:t> B2 and B1)</a:t>
            </a:r>
          </a:p>
          <a:p>
            <a:pPr algn="ctr">
              <a:spcBef>
                <a:spcPct val="50000"/>
              </a:spcBef>
              <a:buFontTx/>
              <a:buNone/>
            </a:pPr>
            <a:r>
              <a:rPr lang="hu-HU" altLang="hu-HU" sz="2400" b="0" dirty="0" err="1">
                <a:latin typeface="Times New Roman" panose="02020603050405020304" pitchFamily="18" charset="0"/>
              </a:rPr>
              <a:t>on</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Eph</a:t>
            </a:r>
            <a:r>
              <a:rPr lang="hu-HU" altLang="hu-HU" sz="2400" b="0" dirty="0">
                <a:latin typeface="Times New Roman" panose="02020603050405020304" pitchFamily="18" charset="0"/>
              </a:rPr>
              <a:t> </a:t>
            </a:r>
            <a:r>
              <a:rPr lang="hu-HU" altLang="hu-HU" sz="2400" b="0" dirty="0" err="1">
                <a:latin typeface="Times New Roman" panose="02020603050405020304" pitchFamily="18" charset="0"/>
              </a:rPr>
              <a:t>receptors</a:t>
            </a:r>
            <a:endParaRPr lang="hu-HU" altLang="hu-HU" sz="2400" b="0" dirty="0">
              <a:latin typeface="Times New Roman" panose="02020603050405020304" pitchFamily="18" charset="0"/>
            </a:endParaRPr>
          </a:p>
        </p:txBody>
      </p:sp>
      <p:sp>
        <p:nvSpPr>
          <p:cNvPr id="7177" name="Text Box 9"/>
          <p:cNvSpPr txBox="1">
            <a:spLocks noChangeArrowheads="1"/>
          </p:cNvSpPr>
          <p:nvPr/>
        </p:nvSpPr>
        <p:spPr bwMode="auto">
          <a:xfrm>
            <a:off x="5600700" y="2044700"/>
            <a:ext cx="3111500" cy="831850"/>
          </a:xfrm>
          <a:prstGeom prst="rect">
            <a:avLst/>
          </a:prstGeom>
          <a:solidFill>
            <a:srgbClr val="CCFFFF"/>
          </a:solidFill>
          <a:ln w="9525">
            <a:solidFill>
              <a:srgbClr val="0033CC"/>
            </a:solidFill>
            <a:miter lim="800000"/>
            <a:headEnd/>
            <a:tailEnd/>
          </a:ln>
          <a:effectLst>
            <a:outerShdw dist="35921" dir="2700000" algn="ctr" rotWithShape="0">
              <a:schemeClr val="bg2"/>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b="0">
                <a:latin typeface="Times New Roman" panose="02020603050405020304" pitchFamily="18" charset="0"/>
              </a:rPr>
              <a:t>F-spondin (thrombospondin)</a:t>
            </a:r>
          </a:p>
        </p:txBody>
      </p:sp>
      <p:sp>
        <p:nvSpPr>
          <p:cNvPr id="7178" name="Text Box 10"/>
          <p:cNvSpPr txBox="1">
            <a:spLocks noChangeArrowheads="1"/>
          </p:cNvSpPr>
          <p:nvPr/>
        </p:nvSpPr>
        <p:spPr bwMode="auto">
          <a:xfrm>
            <a:off x="1756140" y="1104900"/>
            <a:ext cx="3000375" cy="4667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hu-HU" sz="2400">
                <a:solidFill>
                  <a:srgbClr val="CC3300"/>
                </a:solidFill>
                <a:latin typeface="Times New Roman" panose="02020603050405020304" pitchFamily="18" charset="0"/>
              </a:rPr>
              <a:t>Permissive molecules</a:t>
            </a:r>
            <a:endParaRPr lang="hu-HU" altLang="hu-HU" sz="2400" b="0">
              <a:latin typeface="Times New Roman" panose="02020603050405020304" pitchFamily="18" charset="0"/>
            </a:endParaRPr>
          </a:p>
        </p:txBody>
      </p:sp>
      <p:sp>
        <p:nvSpPr>
          <p:cNvPr id="7179" name="Text Box 11"/>
          <p:cNvSpPr txBox="1">
            <a:spLocks noChangeArrowheads="1"/>
          </p:cNvSpPr>
          <p:nvPr/>
        </p:nvSpPr>
        <p:spPr bwMode="auto">
          <a:xfrm>
            <a:off x="5299075" y="117803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u-HU" altLang="hu-HU" sz="2400">
                <a:solidFill>
                  <a:schemeClr val="accent2"/>
                </a:solidFill>
                <a:latin typeface="Times New Roman" panose="02020603050405020304" pitchFamily="18" charset="0"/>
              </a:rPr>
              <a:t>Inhibit</a:t>
            </a:r>
            <a:r>
              <a:rPr lang="en-US" altLang="hu-HU" sz="2400">
                <a:solidFill>
                  <a:schemeClr val="accent2"/>
                </a:solidFill>
                <a:latin typeface="Times New Roman" panose="02020603050405020304" pitchFamily="18" charset="0"/>
              </a:rPr>
              <a:t>ory molecules</a:t>
            </a:r>
            <a:endParaRPr lang="hu-HU" altLang="hu-HU" sz="2400">
              <a:solidFill>
                <a:schemeClr val="accent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14289" y="2769494"/>
            <a:ext cx="5538566" cy="1077218"/>
          </a:xfrm>
          <a:prstGeom prst="rect">
            <a:avLst/>
          </a:prstGeom>
          <a:noFill/>
        </p:spPr>
        <p:txBody>
          <a:bodyPr wrap="square" rtlCol="0">
            <a:spAutoFit/>
          </a:bodyPr>
          <a:lstStyle/>
          <a:p>
            <a:pPr algn="ctr"/>
            <a:r>
              <a:rPr lang="hu-HU" sz="3200" dirty="0" smtClean="0"/>
              <a:t>Hámok</a:t>
            </a:r>
            <a:br>
              <a:rPr lang="hu-HU" sz="3200" dirty="0" smtClean="0"/>
            </a:br>
            <a:r>
              <a:rPr lang="hu-HU" sz="3200" dirty="0" smtClean="0"/>
              <a:t>Sejt-sejt kapcsoló struktúrák</a:t>
            </a:r>
            <a:endParaRPr lang="hu-HU" sz="3200" dirty="0"/>
          </a:p>
        </p:txBody>
      </p:sp>
    </p:spTree>
    <p:extLst>
      <p:ext uri="{BB962C8B-B14F-4D97-AF65-F5344CB8AC3E}">
        <p14:creationId xmlns:p14="http://schemas.microsoft.com/office/powerpoint/2010/main" val="140259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evbio8e-fig-13-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28600"/>
            <a:ext cx="8531225"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devbio8e-fig-13-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3500"/>
            <a:ext cx="1527175" cy="2024063"/>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8"/>
          <p:cNvSpPr>
            <a:spLocks noChangeArrowheads="1"/>
          </p:cNvSpPr>
          <p:nvPr/>
        </p:nvSpPr>
        <p:spPr bwMode="auto">
          <a:xfrm>
            <a:off x="2390775" y="215900"/>
            <a:ext cx="530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ko-KR" sz="2400" b="0" u="sng">
                <a:solidFill>
                  <a:schemeClr val="accent2"/>
                </a:solidFill>
                <a:ea typeface="굴림" panose="020B0600000101010101" pitchFamily="34" charset="-127"/>
              </a:rPr>
              <a:t>Neural crest cell migration in the trunk</a:t>
            </a:r>
            <a:endParaRPr lang="en-US" altLang="hu-HU" sz="2400" b="0" u="sng">
              <a:solidFill>
                <a:schemeClr val="accent2"/>
              </a:solidFill>
            </a:endParaRPr>
          </a:p>
        </p:txBody>
      </p:sp>
      <p:sp>
        <p:nvSpPr>
          <p:cNvPr id="9221" name="Text Box 9"/>
          <p:cNvSpPr txBox="1">
            <a:spLocks noChangeArrowheads="1"/>
          </p:cNvSpPr>
          <p:nvPr/>
        </p:nvSpPr>
        <p:spPr bwMode="auto">
          <a:xfrm>
            <a:off x="171450" y="6048375"/>
            <a:ext cx="8909050" cy="711200"/>
          </a:xfrm>
          <a:prstGeom prst="rect">
            <a:avLst/>
          </a:prstGeom>
          <a:solidFill>
            <a:schemeClr val="bg1"/>
          </a:solidFill>
          <a:ln w="9525">
            <a:solidFill>
              <a:srgbClr val="FFCC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ko-KR" sz="2000" b="0">
                <a:solidFill>
                  <a:srgbClr val="FF3300"/>
                </a:solidFill>
                <a:ea typeface="굴림" panose="020B0600000101010101" pitchFamily="34" charset="-127"/>
              </a:rPr>
              <a:t>Thrombospondin</a:t>
            </a:r>
            <a:r>
              <a:rPr lang="en-US" altLang="ko-KR" sz="2000" b="0">
                <a:ea typeface="굴림" panose="020B0600000101010101" pitchFamily="34" charset="-127"/>
              </a:rPr>
              <a:t> is expressed in the anterior section of sclerotomes, and cooperates with </a:t>
            </a:r>
            <a:r>
              <a:rPr lang="en-US" altLang="ko-KR" sz="2000" b="0">
                <a:solidFill>
                  <a:srgbClr val="FF3300"/>
                </a:solidFill>
                <a:ea typeface="굴림" panose="020B0600000101010101" pitchFamily="34" charset="-127"/>
              </a:rPr>
              <a:t>fibronectin and laminin</a:t>
            </a:r>
            <a:r>
              <a:rPr lang="en-US" altLang="ko-KR" sz="2000" b="0">
                <a:ea typeface="굴림" panose="020B0600000101010101" pitchFamily="34" charset="-127"/>
              </a:rPr>
              <a:t> to promote NC migration</a:t>
            </a:r>
            <a:endParaRPr lang="en-US" altLang="hu-HU" sz="2000" b="0"/>
          </a:p>
        </p:txBody>
      </p:sp>
    </p:spTree>
    <p:extLst>
      <p:ext uri="{BB962C8B-B14F-4D97-AF65-F5344CB8AC3E}">
        <p14:creationId xmlns:p14="http://schemas.microsoft.com/office/powerpoint/2010/main" val="1650847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9780323053853-014-f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0"/>
            <a:ext cx="786288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0" y="5054600"/>
            <a:ext cx="91440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600"/>
              <a:t>Figure 14-17 A, Inductive interactions during tooth development. Molecules associated with the </a:t>
            </a:r>
            <a:r>
              <a:rPr lang="hu-HU" altLang="hu-HU" sz="1600" i="1"/>
              <a:t>green arrow</a:t>
            </a:r>
            <a:r>
              <a:rPr lang="hu-HU" altLang="hu-HU" sz="1600"/>
              <a:t> represent components of the signal from dental lamina ectoderm to underlying neural crest mesenchyme; molecules associated with the </a:t>
            </a:r>
            <a:r>
              <a:rPr lang="hu-HU" altLang="hu-HU" sz="1600" i="1"/>
              <a:t>violet arrow</a:t>
            </a:r>
            <a:r>
              <a:rPr lang="hu-HU" altLang="hu-HU" sz="1600"/>
              <a:t> are signals from the dental papilla to the overlying ectoderm; molecules associated with the </a:t>
            </a:r>
            <a:r>
              <a:rPr lang="hu-HU" altLang="hu-HU" sz="1600" i="1"/>
              <a:t>pink arrow</a:t>
            </a:r>
            <a:r>
              <a:rPr lang="hu-HU" altLang="hu-HU" sz="1600"/>
              <a:t> are signals from the enamel knot to dental papilla. B, In vitro experiment showing that a bead releasing BMP-4 can induce dental mesenchyme to express specific markers (Msx-1, Msx-2, and Egr-1). </a:t>
            </a:r>
          </a:p>
        </p:txBody>
      </p:sp>
    </p:spTree>
    <p:extLst>
      <p:ext uri="{BB962C8B-B14F-4D97-AF65-F5344CB8AC3E}">
        <p14:creationId xmlns:p14="http://schemas.microsoft.com/office/powerpoint/2010/main" val="1382666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946150" y="5972175"/>
            <a:ext cx="581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Proximalis kanyarulatos csatorna falának fejlődése</a:t>
            </a:r>
          </a:p>
        </p:txBody>
      </p:sp>
      <p:sp>
        <p:nvSpPr>
          <p:cNvPr id="13315" name="Text Box 8"/>
          <p:cNvSpPr txBox="1">
            <a:spLocks noChangeArrowheads="1"/>
          </p:cNvSpPr>
          <p:nvPr/>
        </p:nvSpPr>
        <p:spPr bwMode="auto">
          <a:xfrm>
            <a:off x="0" y="3581400"/>
            <a:ext cx="542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Nephron fejlődése során expresszálódó molekulák (szövettenyészet)</a:t>
            </a:r>
          </a:p>
        </p:txBody>
      </p:sp>
      <p:sp>
        <p:nvSpPr>
          <p:cNvPr id="13316" name="Text Box 7"/>
          <p:cNvSpPr txBox="1">
            <a:spLocks noChangeArrowheads="1"/>
          </p:cNvSpPr>
          <p:nvPr/>
        </p:nvSpPr>
        <p:spPr bwMode="auto">
          <a:xfrm>
            <a:off x="1123950" y="6400800"/>
            <a:ext cx="597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Proximal convoluted tubule: development of the wall</a:t>
            </a:r>
          </a:p>
        </p:txBody>
      </p:sp>
      <p:sp>
        <p:nvSpPr>
          <p:cNvPr id="13317" name="Text Box 8"/>
          <p:cNvSpPr txBox="1">
            <a:spLocks noChangeArrowheads="1"/>
          </p:cNvSpPr>
          <p:nvPr/>
        </p:nvSpPr>
        <p:spPr bwMode="auto">
          <a:xfrm>
            <a:off x="0" y="4752975"/>
            <a:ext cx="542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400"/>
              <a:t>Molecules expressed during the development of the nephron</a:t>
            </a:r>
          </a:p>
        </p:txBody>
      </p:sp>
      <p:pic>
        <p:nvPicPr>
          <p:cNvPr id="13318" name="Picture 2" descr="D:\Kati\Kati munkahelyi 20121206\oktatasi segedanyagok\konyvek\elsevier\carlson abrak\M9780323053853-016-f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58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descr="D:\Kati\Kati munkahelyi 20121206\oktatasi segedanyagok\konyvek\elsevier\carlson abrak\M9780323053853-016-f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0"/>
            <a:ext cx="37147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899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zövegdoboz 2"/>
          <p:cNvSpPr txBox="1">
            <a:spLocks noChangeArrowheads="1"/>
          </p:cNvSpPr>
          <p:nvPr/>
        </p:nvSpPr>
        <p:spPr bwMode="auto">
          <a:xfrm>
            <a:off x="7315200" y="0"/>
            <a:ext cx="1700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a:t>Figure 15-26 Molecular aspects of outgrowth and branching of the respiratory tree. A, The tip of an elongating respiratory duct. FGF-10 secretion in the mesenchyme stimulates the growth of the tip of the epithelial duct toward it. B, The prelude to branching. Inhibition of FGF-10 signaling at the tip of the duct leads to stabilization of that area. C, Cleft formation. </a:t>
            </a:r>
          </a:p>
        </p:txBody>
      </p:sp>
    </p:spTree>
    <p:extLst>
      <p:ext uri="{BB962C8B-B14F-4D97-AF65-F5344CB8AC3E}">
        <p14:creationId xmlns:p14="http://schemas.microsoft.com/office/powerpoint/2010/main" val="4160983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0" y="541338"/>
          <a:ext cx="9144000" cy="4146550"/>
        </p:xfrm>
        <a:graphic>
          <a:graphicData uri="http://schemas.openxmlformats.org/presentationml/2006/ole">
            <mc:AlternateContent xmlns:mc="http://schemas.openxmlformats.org/markup-compatibility/2006">
              <mc:Choice xmlns:v="urn:schemas-microsoft-com:vml" Requires="v">
                <p:oleObj spid="_x0000_s17463" name="Image" r:id="rId3" imgW="6341377" imgH="3762764" progId="Photoshop.Image.7">
                  <p:embed/>
                </p:oleObj>
              </mc:Choice>
              <mc:Fallback>
                <p:oleObj name="Image" r:id="rId3" imgW="6341377" imgH="3762764"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9979" b="13579"/>
                      <a:stretch>
                        <a:fillRect/>
                      </a:stretch>
                    </p:blipFill>
                    <p:spPr bwMode="auto">
                      <a:xfrm>
                        <a:off x="0" y="541338"/>
                        <a:ext cx="91440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ext Box 3"/>
          <p:cNvSpPr txBox="1">
            <a:spLocks noChangeArrowheads="1"/>
          </p:cNvSpPr>
          <p:nvPr/>
        </p:nvSpPr>
        <p:spPr bwMode="auto">
          <a:xfrm>
            <a:off x="3327400" y="5994400"/>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53"/>
          <p:cNvGraphicFramePr>
            <a:graphicFrameLocks noChangeAspect="1"/>
          </p:cNvGraphicFramePr>
          <p:nvPr/>
        </p:nvGraphicFramePr>
        <p:xfrm>
          <a:off x="0" y="0"/>
          <a:ext cx="6416675" cy="6858000"/>
        </p:xfrm>
        <a:graphic>
          <a:graphicData uri="http://schemas.openxmlformats.org/presentationml/2006/ole">
            <mc:AlternateContent xmlns:mc="http://schemas.openxmlformats.org/markup-compatibility/2006">
              <mc:Choice xmlns:v="urn:schemas-microsoft-com:vml" Requires="v">
                <p:oleObj spid="_x0000_s18487" name="Image" r:id="rId3" imgW="12609524" imgH="9117460" progId="Photoshop.Image.9">
                  <p:embed/>
                </p:oleObj>
              </mc:Choice>
              <mc:Fallback>
                <p:oleObj name="Image" r:id="rId3" imgW="12609524" imgH="9117460" progId="Photoshop.Image.9">
                  <p:embed/>
                  <p:pic>
                    <p:nvPicPr>
                      <p:cNvPr id="0" name="Object 253"/>
                      <p:cNvPicPr>
                        <a:picLocks noChangeAspect="1" noChangeArrowheads="1"/>
                      </p:cNvPicPr>
                      <p:nvPr/>
                    </p:nvPicPr>
                    <p:blipFill>
                      <a:blip r:embed="rId4">
                        <a:extLst>
                          <a:ext uri="{28A0092B-C50C-407E-A947-70E740481C1C}">
                            <a14:useLocalDpi xmlns:a14="http://schemas.microsoft.com/office/drawing/2010/main" val="0"/>
                          </a:ext>
                        </a:extLst>
                      </a:blip>
                      <a:srcRect r="32361"/>
                      <a:stretch>
                        <a:fillRect/>
                      </a:stretch>
                    </p:blipFill>
                    <p:spPr bwMode="auto">
                      <a:xfrm>
                        <a:off x="0" y="0"/>
                        <a:ext cx="6416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Text Box 254"/>
          <p:cNvSpPr txBox="1">
            <a:spLocks noChangeArrowheads="1"/>
          </p:cNvSpPr>
          <p:nvPr/>
        </p:nvSpPr>
        <p:spPr bwMode="auto">
          <a:xfrm>
            <a:off x="7604125" y="6273800"/>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3" y="4222750"/>
            <a:ext cx="3875087"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746125" y="6264275"/>
            <a:ext cx="153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Kollagének</a:t>
            </a:r>
          </a:p>
        </p:txBody>
      </p:sp>
      <p:pic>
        <p:nvPicPr>
          <p:cNvPr id="194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33115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p:cNvPicPr>
            <a:picLocks noChangeAspect="1" noChangeArrowheads="1"/>
          </p:cNvPicPr>
          <p:nvPr/>
        </p:nvPicPr>
        <p:blipFill>
          <a:blip r:embed="rId4">
            <a:extLst>
              <a:ext uri="{28A0092B-C50C-407E-A947-70E740481C1C}">
                <a14:useLocalDpi xmlns:a14="http://schemas.microsoft.com/office/drawing/2010/main" val="0"/>
              </a:ext>
            </a:extLst>
          </a:blip>
          <a:srcRect r="2078" b="16634"/>
          <a:stretch>
            <a:fillRect/>
          </a:stretch>
        </p:blipFill>
        <p:spPr bwMode="auto">
          <a:xfrm>
            <a:off x="0" y="2663825"/>
            <a:ext cx="48688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763" y="0"/>
            <a:ext cx="3424237"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986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Szövegdoboz 1"/>
          <p:cNvSpPr txBox="1">
            <a:spLocks noChangeArrowheads="1"/>
          </p:cNvSpPr>
          <p:nvPr/>
        </p:nvSpPr>
        <p:spPr bwMode="auto">
          <a:xfrm>
            <a:off x="5172075" y="3221038"/>
            <a:ext cx="3971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hu-HU" sz="1000" b="0"/>
              <a:t>Artist: Julian Voss-Andreae</a:t>
            </a:r>
          </a:p>
          <a:p>
            <a:r>
              <a:rPr lang="en-US" altLang="hu-HU" sz="1000" b="0"/>
              <a:t>Sculpture shown: "Unraveling Collagen", 2005, stainless steel, height: 11'3' (3.40 m).</a:t>
            </a:r>
          </a:p>
          <a:p>
            <a:r>
              <a:rPr lang="en-US" altLang="hu-HU" sz="1000" b="0"/>
              <a:t>Location: Orange Memorial Park Sculpture Garden, City of South San Francisco, CA. Right panel shows the top.</a:t>
            </a:r>
          </a:p>
          <a:p>
            <a:endParaRPr lang="hu-HU" altLang="hu-HU" sz="1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0"/>
          <a:ext cx="9144000" cy="4637088"/>
        </p:xfrm>
        <a:graphic>
          <a:graphicData uri="http://schemas.openxmlformats.org/presentationml/2006/ole">
            <mc:AlternateContent xmlns:mc="http://schemas.openxmlformats.org/markup-compatibility/2006">
              <mc:Choice xmlns:v="urn:schemas-microsoft-com:vml" Requires="v">
                <p:oleObj spid="_x0000_s20535" name="Image" r:id="rId3" imgW="6176784" imgH="3131826" progId="Photoshop.Image.7">
                  <p:embed/>
                </p:oleObj>
              </mc:Choice>
              <mc:Fallback>
                <p:oleObj name="Image" r:id="rId3" imgW="6176784" imgH="3131826"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3"/>
          <p:cNvSpPr txBox="1">
            <a:spLocks noChangeArrowheads="1"/>
          </p:cNvSpPr>
          <p:nvPr/>
        </p:nvSpPr>
        <p:spPr bwMode="auto">
          <a:xfrm>
            <a:off x="3227388" y="5694363"/>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Proteoglikánok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ChangeAspect="1"/>
          </p:cNvGraphicFramePr>
          <p:nvPr/>
        </p:nvGraphicFramePr>
        <p:xfrm>
          <a:off x="0" y="3497263"/>
          <a:ext cx="2957513" cy="1009650"/>
        </p:xfrm>
        <a:graphic>
          <a:graphicData uri="http://schemas.openxmlformats.org/presentationml/2006/ole">
            <mc:AlternateContent xmlns:mc="http://schemas.openxmlformats.org/markup-compatibility/2006">
              <mc:Choice xmlns:v="urn:schemas-microsoft-com:vml" Requires="v">
                <p:oleObj spid="_x0000_s21717" name="Image" r:id="rId3" imgW="2957714" imgH="1010157" progId="Photoshop.Image.7">
                  <p:embed/>
                </p:oleObj>
              </mc:Choice>
              <mc:Fallback>
                <p:oleObj name="Image" r:id="rId3" imgW="2957714" imgH="1010157" progId="Photoshop.Image.7">
                  <p:embed/>
                  <p:pic>
                    <p:nvPicPr>
                      <p:cNvPr id="0" name="Object 3"/>
                      <p:cNvPicPr>
                        <a:picLocks noChangeAspect="1" noChangeArrowheads="1"/>
                      </p:cNvPicPr>
                      <p:nvPr/>
                    </p:nvPicPr>
                    <p:blipFill>
                      <a:blip r:embed="rId4">
                        <a:lum bright="-24000" contrast="30000"/>
                        <a:extLst>
                          <a:ext uri="{28A0092B-C50C-407E-A947-70E740481C1C}">
                            <a14:useLocalDpi xmlns:a14="http://schemas.microsoft.com/office/drawing/2010/main" val="0"/>
                          </a:ext>
                        </a:extLst>
                      </a:blip>
                      <a:srcRect/>
                      <a:stretch>
                        <a:fillRect/>
                      </a:stretch>
                    </p:blipFill>
                    <p:spPr bwMode="auto">
                      <a:xfrm>
                        <a:off x="0" y="3497263"/>
                        <a:ext cx="295751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4"/>
          <p:cNvGraphicFramePr>
            <a:graphicFrameLocks noChangeAspect="1"/>
          </p:cNvGraphicFramePr>
          <p:nvPr/>
        </p:nvGraphicFramePr>
        <p:xfrm>
          <a:off x="0" y="4540250"/>
          <a:ext cx="4768850" cy="2317750"/>
        </p:xfrm>
        <a:graphic>
          <a:graphicData uri="http://schemas.openxmlformats.org/presentationml/2006/ole">
            <mc:AlternateContent xmlns:mc="http://schemas.openxmlformats.org/markup-compatibility/2006">
              <mc:Choice xmlns:v="urn:schemas-microsoft-com:vml" Requires="v">
                <p:oleObj spid="_x0000_s21718" name="Image" r:id="rId5" imgW="4768606" imgH="2317714" progId="Photoshop.Image.7">
                  <p:embed/>
                </p:oleObj>
              </mc:Choice>
              <mc:Fallback>
                <p:oleObj name="Image" r:id="rId5" imgW="4768606" imgH="2317714" progId="Photoshop.Image.7">
                  <p:embed/>
                  <p:pic>
                    <p:nvPicPr>
                      <p:cNvPr id="0" name="Object 4"/>
                      <p:cNvPicPr>
                        <a:picLocks noChangeAspect="1" noChangeArrowheads="1"/>
                      </p:cNvPicPr>
                      <p:nvPr/>
                    </p:nvPicPr>
                    <p:blipFill>
                      <a:blip r:embed="rId6">
                        <a:lum bright="-24000" contrast="24000"/>
                        <a:extLst>
                          <a:ext uri="{28A0092B-C50C-407E-A947-70E740481C1C}">
                            <a14:useLocalDpi xmlns:a14="http://schemas.microsoft.com/office/drawing/2010/main" val="0"/>
                          </a:ext>
                        </a:extLst>
                      </a:blip>
                      <a:srcRect/>
                      <a:stretch>
                        <a:fillRect/>
                      </a:stretch>
                    </p:blipFill>
                    <p:spPr bwMode="auto">
                      <a:xfrm>
                        <a:off x="0" y="4540250"/>
                        <a:ext cx="476885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8" name="Object 5"/>
          <p:cNvGraphicFramePr>
            <a:graphicFrameLocks noChangeAspect="1"/>
          </p:cNvGraphicFramePr>
          <p:nvPr/>
        </p:nvGraphicFramePr>
        <p:xfrm>
          <a:off x="0" y="0"/>
          <a:ext cx="4940300" cy="2811463"/>
        </p:xfrm>
        <a:graphic>
          <a:graphicData uri="http://schemas.openxmlformats.org/presentationml/2006/ole">
            <mc:AlternateContent xmlns:mc="http://schemas.openxmlformats.org/markup-compatibility/2006">
              <mc:Choice xmlns:v="urn:schemas-microsoft-com:vml" Requires="v">
                <p:oleObj spid="_x0000_s21719" name="Image" r:id="rId7" imgW="4626873" imgH="2633477" progId="Photoshop.Image.7">
                  <p:embed/>
                </p:oleObj>
              </mc:Choice>
              <mc:Fallback>
                <p:oleObj name="Image" r:id="rId7" imgW="4626873" imgH="2633477" progId="Photoshop.Image.7">
                  <p:embed/>
                  <p:pic>
                    <p:nvPicPr>
                      <p:cNvPr id="0" name="Object 5"/>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0" y="0"/>
                        <a:ext cx="49403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9" name="Object 6"/>
          <p:cNvGraphicFramePr>
            <a:graphicFrameLocks noChangeAspect="1"/>
          </p:cNvGraphicFramePr>
          <p:nvPr/>
        </p:nvGraphicFramePr>
        <p:xfrm>
          <a:off x="5189538" y="0"/>
          <a:ext cx="3954462" cy="1722438"/>
        </p:xfrm>
        <a:graphic>
          <a:graphicData uri="http://schemas.openxmlformats.org/presentationml/2006/ole">
            <mc:AlternateContent xmlns:mc="http://schemas.openxmlformats.org/markup-compatibility/2006">
              <mc:Choice xmlns:v="urn:schemas-microsoft-com:vml" Requires="v">
                <p:oleObj spid="_x0000_s21720" name="Image" r:id="rId9" imgW="3886208" imgH="1691643" progId="Photoshop.Image.7">
                  <p:embed/>
                </p:oleObj>
              </mc:Choice>
              <mc:Fallback>
                <p:oleObj name="Image" r:id="rId9" imgW="3886208" imgH="1691643" progId="Photoshop.Image.7">
                  <p:embed/>
                  <p:pic>
                    <p:nvPicPr>
                      <p:cNvPr id="0" name="Object 6"/>
                      <p:cNvPicPr>
                        <a:picLocks noChangeAspect="1" noChangeArrowheads="1"/>
                      </p:cNvPicPr>
                      <p:nvPr/>
                    </p:nvPicPr>
                    <p:blipFill>
                      <a:blip r:embed="rId10">
                        <a:lum bright="-18000" contrast="24000"/>
                        <a:extLst>
                          <a:ext uri="{28A0092B-C50C-407E-A947-70E740481C1C}">
                            <a14:useLocalDpi xmlns:a14="http://schemas.microsoft.com/office/drawing/2010/main" val="0"/>
                          </a:ext>
                        </a:extLst>
                      </a:blip>
                      <a:srcRect/>
                      <a:stretch>
                        <a:fillRect/>
                      </a:stretch>
                    </p:blipFill>
                    <p:spPr bwMode="auto">
                      <a:xfrm>
                        <a:off x="5189538" y="0"/>
                        <a:ext cx="3954462" cy="17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0" name="Text Box 7"/>
          <p:cNvSpPr txBox="1">
            <a:spLocks noChangeArrowheads="1"/>
          </p:cNvSpPr>
          <p:nvPr/>
        </p:nvSpPr>
        <p:spPr bwMode="auto">
          <a:xfrm>
            <a:off x="2935288" y="2871788"/>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Proteoglikánok</a:t>
            </a:r>
          </a:p>
        </p:txBody>
      </p:sp>
      <p:pic>
        <p:nvPicPr>
          <p:cNvPr id="21511" name="Picture 8"/>
          <p:cNvPicPr>
            <a:picLocks noChangeAspect="1" noChangeArrowheads="1"/>
          </p:cNvPicPr>
          <p:nvPr/>
        </p:nvPicPr>
        <p:blipFill>
          <a:blip r:embed="rId11">
            <a:extLst>
              <a:ext uri="{28A0092B-C50C-407E-A947-70E740481C1C}">
                <a14:useLocalDpi xmlns:a14="http://schemas.microsoft.com/office/drawing/2010/main" val="0"/>
              </a:ext>
            </a:extLst>
          </a:blip>
          <a:srcRect r="1976"/>
          <a:stretch>
            <a:fillRect/>
          </a:stretch>
        </p:blipFill>
        <p:spPr bwMode="auto">
          <a:xfrm>
            <a:off x="5191125" y="1789113"/>
            <a:ext cx="39528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4750" y="3622675"/>
            <a:ext cx="28733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b="52994"/>
          <a:stretch>
            <a:fillRect/>
          </a:stretch>
        </p:blipFill>
        <p:spPr bwMode="auto">
          <a:xfrm>
            <a:off x="0" y="0"/>
            <a:ext cx="38354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p:cNvPicPr>
            <a:picLocks noChangeAspect="1" noChangeArrowheads="1"/>
          </p:cNvPicPr>
          <p:nvPr/>
        </p:nvPicPr>
        <p:blipFill>
          <a:blip r:embed="rId3">
            <a:extLst>
              <a:ext uri="{28A0092B-C50C-407E-A947-70E740481C1C}">
                <a14:useLocalDpi xmlns:a14="http://schemas.microsoft.com/office/drawing/2010/main" val="0"/>
              </a:ext>
            </a:extLst>
          </a:blip>
          <a:srcRect l="1137" t="3711" r="1450" b="59688"/>
          <a:stretch>
            <a:fillRect/>
          </a:stretch>
        </p:blipFill>
        <p:spPr bwMode="auto">
          <a:xfrm>
            <a:off x="431800" y="2401888"/>
            <a:ext cx="27162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p:cNvPicPr>
            <a:picLocks noChangeAspect="1" noChangeArrowheads="1"/>
          </p:cNvPicPr>
          <p:nvPr/>
        </p:nvPicPr>
        <p:blipFill>
          <a:blip r:embed="rId4">
            <a:extLst>
              <a:ext uri="{28A0092B-C50C-407E-A947-70E740481C1C}">
                <a14:useLocalDpi xmlns:a14="http://schemas.microsoft.com/office/drawing/2010/main" val="0"/>
              </a:ext>
            </a:extLst>
          </a:blip>
          <a:srcRect t="1860" r="1503" b="15723"/>
          <a:stretch>
            <a:fillRect/>
          </a:stretch>
        </p:blipFill>
        <p:spPr bwMode="auto">
          <a:xfrm>
            <a:off x="4311650" y="0"/>
            <a:ext cx="48323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670175"/>
            <a:ext cx="48768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4"/>
          <p:cNvSpPr txBox="1">
            <a:spLocks noChangeArrowheads="1"/>
          </p:cNvSpPr>
          <p:nvPr/>
        </p:nvSpPr>
        <p:spPr bwMode="auto">
          <a:xfrm>
            <a:off x="7124700" y="6097588"/>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Proteoglikánok</a:t>
            </a:r>
          </a:p>
        </p:txBody>
      </p:sp>
      <p:grpSp>
        <p:nvGrpSpPr>
          <p:cNvPr id="22535" name="Group 17"/>
          <p:cNvGrpSpPr>
            <a:grpSpLocks/>
          </p:cNvGrpSpPr>
          <p:nvPr/>
        </p:nvGrpSpPr>
        <p:grpSpPr bwMode="auto">
          <a:xfrm>
            <a:off x="382588" y="5357813"/>
            <a:ext cx="3084512" cy="1500187"/>
            <a:chOff x="0" y="3365"/>
            <a:chExt cx="1943" cy="945"/>
          </a:xfrm>
        </p:grpSpPr>
        <p:pic>
          <p:nvPicPr>
            <p:cNvPr id="2253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65"/>
              <a:ext cx="1943"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6"/>
            <p:cNvSpPr txBox="1">
              <a:spLocks noChangeArrowheads="1"/>
            </p:cNvSpPr>
            <p:nvPr/>
          </p:nvSpPr>
          <p:spPr bwMode="auto">
            <a:xfrm>
              <a:off x="487" y="343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000" b="0"/>
                <a:t>perlecan</a:t>
              </a:r>
            </a:p>
          </p:txBody>
        </p:sp>
      </p:grpSp>
      <p:sp>
        <p:nvSpPr>
          <p:cNvPr id="22536" name="Text Box 18"/>
          <p:cNvSpPr txBox="1">
            <a:spLocks noChangeArrowheads="1"/>
          </p:cNvSpPr>
          <p:nvPr/>
        </p:nvSpPr>
        <p:spPr bwMode="auto">
          <a:xfrm>
            <a:off x="5727700" y="2341563"/>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aggrecan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20" y="419009"/>
            <a:ext cx="8855949" cy="1569660"/>
          </a:xfrm>
          <a:prstGeom prst="rect">
            <a:avLst/>
          </a:prstGeom>
          <a:noFill/>
        </p:spPr>
        <p:txBody>
          <a:bodyPr wrap="square" rtlCol="0">
            <a:spAutoFit/>
          </a:bodyPr>
          <a:lstStyle/>
          <a:p>
            <a:pPr algn="just"/>
            <a:r>
              <a:rPr lang="en-US" sz="1600" i="1" dirty="0" smtClean="0"/>
              <a:t>During </a:t>
            </a:r>
            <a:r>
              <a:rPr lang="en-US" sz="1600" i="1" dirty="0" err="1" smtClean="0"/>
              <a:t>embryogenezis</a:t>
            </a:r>
            <a:r>
              <a:rPr lang="en-US" sz="1600" i="1" dirty="0" smtClean="0"/>
              <a:t>, simple epithelial sheets are converted into functional three-dimensional tissues and organs.</a:t>
            </a:r>
          </a:p>
          <a:p>
            <a:pPr algn="just"/>
            <a:r>
              <a:rPr lang="en-US" sz="1600" b="1" dirty="0" smtClean="0"/>
              <a:t>Epithelial architecture:</a:t>
            </a:r>
          </a:p>
          <a:p>
            <a:pPr algn="just"/>
            <a:r>
              <a:rPr lang="en-US" sz="1600" dirty="0" smtClean="0"/>
              <a:t>Epithelia form the covering of all body surfaces with specialized function.</a:t>
            </a:r>
            <a:endParaRPr lang="en-US" sz="1600" dirty="0"/>
          </a:p>
          <a:p>
            <a:pPr algn="just"/>
            <a:r>
              <a:rPr lang="en-US" sz="1600" dirty="0" smtClean="0"/>
              <a:t>- filtration – kidney tubules	 absorption – intestine   	 	- secretion – exocrine glands</a:t>
            </a:r>
            <a:endParaRPr lang="en-US" sz="1600" dirty="0"/>
          </a:p>
        </p:txBody>
      </p:sp>
      <p:pic>
        <p:nvPicPr>
          <p:cNvPr id="5" name="Picture 4"/>
          <p:cNvPicPr>
            <a:picLocks noChangeAspect="1"/>
          </p:cNvPicPr>
          <p:nvPr/>
        </p:nvPicPr>
        <p:blipFill>
          <a:blip r:embed="rId2"/>
          <a:stretch>
            <a:fillRect/>
          </a:stretch>
        </p:blipFill>
        <p:spPr>
          <a:xfrm>
            <a:off x="288050" y="4269859"/>
            <a:ext cx="1753800" cy="2397943"/>
          </a:xfrm>
          <a:prstGeom prst="rect">
            <a:avLst/>
          </a:prstGeom>
        </p:spPr>
      </p:pic>
      <p:pic>
        <p:nvPicPr>
          <p:cNvPr id="6" name="Picture 5"/>
          <p:cNvPicPr>
            <a:picLocks noChangeAspect="1"/>
          </p:cNvPicPr>
          <p:nvPr/>
        </p:nvPicPr>
        <p:blipFill>
          <a:blip r:embed="rId3"/>
          <a:stretch>
            <a:fillRect/>
          </a:stretch>
        </p:blipFill>
        <p:spPr>
          <a:xfrm>
            <a:off x="2660430" y="4269859"/>
            <a:ext cx="2459428" cy="2397942"/>
          </a:xfrm>
          <a:prstGeom prst="rect">
            <a:avLst/>
          </a:prstGeom>
        </p:spPr>
      </p:pic>
      <p:pic>
        <p:nvPicPr>
          <p:cNvPr id="7" name="Picture 6"/>
          <p:cNvPicPr>
            <a:picLocks noChangeAspect="1"/>
          </p:cNvPicPr>
          <p:nvPr/>
        </p:nvPicPr>
        <p:blipFill>
          <a:blip r:embed="rId4"/>
          <a:stretch>
            <a:fillRect/>
          </a:stretch>
        </p:blipFill>
        <p:spPr>
          <a:xfrm>
            <a:off x="5369645" y="4269860"/>
            <a:ext cx="3578838" cy="2397942"/>
          </a:xfrm>
          <a:prstGeom prst="rect">
            <a:avLst/>
          </a:prstGeom>
        </p:spPr>
      </p:pic>
      <p:sp>
        <p:nvSpPr>
          <p:cNvPr id="8" name="TextBox 3"/>
          <p:cNvSpPr txBox="1"/>
          <p:nvPr/>
        </p:nvSpPr>
        <p:spPr>
          <a:xfrm>
            <a:off x="157119" y="2344434"/>
            <a:ext cx="8855949" cy="1569660"/>
          </a:xfrm>
          <a:prstGeom prst="rect">
            <a:avLst/>
          </a:prstGeom>
          <a:noFill/>
        </p:spPr>
        <p:txBody>
          <a:bodyPr wrap="square" rtlCol="0">
            <a:spAutoFit/>
          </a:bodyPr>
          <a:lstStyle/>
          <a:p>
            <a:pPr algn="just"/>
            <a:r>
              <a:rPr lang="en-US" sz="1600" i="1" dirty="0" err="1" smtClean="0"/>
              <a:t>Az</a:t>
            </a:r>
            <a:r>
              <a:rPr lang="en-US" sz="1600" i="1" dirty="0" smtClean="0"/>
              <a:t> </a:t>
            </a:r>
            <a:r>
              <a:rPr lang="en-US" sz="1600" i="1" dirty="0" err="1" smtClean="0"/>
              <a:t>egy</a:t>
            </a:r>
            <a:r>
              <a:rPr lang="en-US" sz="1600" i="1" dirty="0" smtClean="0"/>
              <a:t> </a:t>
            </a:r>
            <a:r>
              <a:rPr lang="en-US" sz="1600" i="1" dirty="0" err="1" smtClean="0"/>
              <a:t>rétegű</a:t>
            </a:r>
            <a:r>
              <a:rPr lang="en-US" sz="1600" i="1" dirty="0" smtClean="0"/>
              <a:t> </a:t>
            </a:r>
            <a:r>
              <a:rPr lang="en-US" sz="1600" i="1" dirty="0" err="1" smtClean="0"/>
              <a:t>hámból</a:t>
            </a:r>
            <a:r>
              <a:rPr lang="en-US" sz="1600" i="1" dirty="0" smtClean="0"/>
              <a:t>, </a:t>
            </a:r>
            <a:r>
              <a:rPr lang="en-US" sz="1600" i="1" dirty="0" err="1" smtClean="0"/>
              <a:t>hogyan</a:t>
            </a:r>
            <a:r>
              <a:rPr lang="en-US" sz="1600" i="1" dirty="0" smtClean="0"/>
              <a:t> </a:t>
            </a:r>
            <a:r>
              <a:rPr lang="en-US" sz="1600" i="1" dirty="0" err="1" smtClean="0"/>
              <a:t>alakul</a:t>
            </a:r>
            <a:r>
              <a:rPr lang="en-US" sz="1600" i="1" dirty="0" smtClean="0"/>
              <a:t> </a:t>
            </a:r>
            <a:r>
              <a:rPr lang="en-US" sz="1600" i="1" dirty="0" err="1" smtClean="0"/>
              <a:t>ki</a:t>
            </a:r>
            <a:r>
              <a:rPr lang="en-US" sz="1600" i="1" dirty="0" smtClean="0"/>
              <a:t> a 3 </a:t>
            </a:r>
            <a:r>
              <a:rPr lang="en-US" sz="1600" i="1" dirty="0" err="1" smtClean="0"/>
              <a:t>dimenziós</a:t>
            </a:r>
            <a:r>
              <a:rPr lang="en-US" sz="1600" i="1" dirty="0" smtClean="0"/>
              <a:t>, </a:t>
            </a:r>
            <a:r>
              <a:rPr lang="en-US" sz="1600" i="1" dirty="0" err="1" smtClean="0"/>
              <a:t>funkcióval</a:t>
            </a:r>
            <a:r>
              <a:rPr lang="en-US" sz="1600" i="1" dirty="0" smtClean="0"/>
              <a:t> </a:t>
            </a:r>
            <a:r>
              <a:rPr lang="en-US" sz="1600" i="1" dirty="0" err="1" smtClean="0"/>
              <a:t>rendelkező</a:t>
            </a:r>
            <a:r>
              <a:rPr lang="en-US" sz="1600" i="1" dirty="0" smtClean="0"/>
              <a:t> </a:t>
            </a:r>
            <a:r>
              <a:rPr lang="en-US" sz="1600" i="1" dirty="0" err="1" smtClean="0"/>
              <a:t>szövet</a:t>
            </a:r>
            <a:r>
              <a:rPr lang="en-US" sz="1600" i="1" dirty="0" smtClean="0"/>
              <a:t>? </a:t>
            </a:r>
          </a:p>
          <a:p>
            <a:pPr algn="just"/>
            <a:r>
              <a:rPr lang="en-US" sz="1600" b="1" dirty="0" err="1" smtClean="0"/>
              <a:t>Hámszövet</a:t>
            </a:r>
            <a:r>
              <a:rPr lang="en-US" sz="1600" b="1" dirty="0" smtClean="0"/>
              <a:t>:</a:t>
            </a:r>
          </a:p>
          <a:p>
            <a:pPr algn="just"/>
            <a:r>
              <a:rPr lang="en-US" sz="1600" dirty="0" err="1" smtClean="0"/>
              <a:t>szorosan</a:t>
            </a:r>
            <a:r>
              <a:rPr lang="en-US" sz="1600" dirty="0" smtClean="0"/>
              <a:t> </a:t>
            </a:r>
            <a:r>
              <a:rPr lang="en-US" sz="1600" dirty="0" err="1" smtClean="0"/>
              <a:t>egymás</a:t>
            </a:r>
            <a:r>
              <a:rPr lang="en-US" sz="1600" dirty="0" smtClean="0"/>
              <a:t> </a:t>
            </a:r>
            <a:r>
              <a:rPr lang="en-US" sz="1600" dirty="0" err="1" smtClean="0"/>
              <a:t>mellett</a:t>
            </a:r>
            <a:r>
              <a:rPr lang="en-US" sz="1600" dirty="0" smtClean="0"/>
              <a:t> </a:t>
            </a:r>
            <a:r>
              <a:rPr lang="en-US" sz="1600" dirty="0" err="1" smtClean="0"/>
              <a:t>elhelyezkedő</a:t>
            </a:r>
            <a:r>
              <a:rPr lang="en-US" sz="1600" dirty="0" smtClean="0"/>
              <a:t> </a:t>
            </a:r>
            <a:r>
              <a:rPr lang="en-US" sz="1600" dirty="0" err="1" smtClean="0"/>
              <a:t>sejtekből</a:t>
            </a:r>
            <a:r>
              <a:rPr lang="en-US" sz="1600" dirty="0" smtClean="0"/>
              <a:t> </a:t>
            </a:r>
            <a:r>
              <a:rPr lang="en-US" sz="1600" dirty="0" err="1" smtClean="0"/>
              <a:t>áll</a:t>
            </a:r>
            <a:r>
              <a:rPr lang="en-US" sz="1600" dirty="0" smtClean="0"/>
              <a:t>, </a:t>
            </a:r>
            <a:r>
              <a:rPr lang="en-US" sz="1600" dirty="0" err="1" smtClean="0"/>
              <a:t>amelyeket</a:t>
            </a:r>
            <a:r>
              <a:rPr lang="en-US" sz="1600" dirty="0" smtClean="0"/>
              <a:t> </a:t>
            </a:r>
            <a:r>
              <a:rPr lang="en-US" sz="1600" dirty="0" err="1" smtClean="0"/>
              <a:t>sejtkapcsoló</a:t>
            </a:r>
            <a:r>
              <a:rPr lang="en-US" sz="1600" dirty="0" smtClean="0"/>
              <a:t> </a:t>
            </a:r>
            <a:r>
              <a:rPr lang="en-US" sz="1600" dirty="0" err="1" smtClean="0"/>
              <a:t>struktúrák</a:t>
            </a:r>
            <a:r>
              <a:rPr lang="en-US" sz="1600" dirty="0" smtClean="0"/>
              <a:t> </a:t>
            </a:r>
            <a:r>
              <a:rPr lang="en-US" sz="1600" dirty="0" err="1" smtClean="0"/>
              <a:t>kapcsolnak</a:t>
            </a:r>
            <a:r>
              <a:rPr lang="en-US" sz="1600" dirty="0" smtClean="0"/>
              <a:t> </a:t>
            </a:r>
            <a:r>
              <a:rPr lang="en-US" sz="1600" dirty="0" err="1" smtClean="0"/>
              <a:t>össze</a:t>
            </a:r>
            <a:r>
              <a:rPr lang="en-US" sz="1600" dirty="0" smtClean="0"/>
              <a:t>. 	</a:t>
            </a:r>
            <a:r>
              <a:rPr lang="en-US" sz="1600" dirty="0"/>
              <a:t>	</a:t>
            </a:r>
            <a:endParaRPr lang="en-US" sz="1600" dirty="0" smtClean="0"/>
          </a:p>
          <a:p>
            <a:pPr algn="just"/>
            <a:r>
              <a:rPr lang="en-US" sz="1600" dirty="0" smtClean="0"/>
              <a:t>A test </a:t>
            </a:r>
            <a:r>
              <a:rPr lang="en-US" sz="1600" dirty="0" err="1" smtClean="0"/>
              <a:t>külső</a:t>
            </a:r>
            <a:r>
              <a:rPr lang="en-US" sz="1600" dirty="0" smtClean="0"/>
              <a:t> </a:t>
            </a:r>
            <a:r>
              <a:rPr lang="en-US" sz="1600" dirty="0" err="1" smtClean="0"/>
              <a:t>és</a:t>
            </a:r>
            <a:r>
              <a:rPr lang="en-US" sz="1600" dirty="0" smtClean="0"/>
              <a:t> </a:t>
            </a:r>
            <a:r>
              <a:rPr lang="en-US" sz="1600" dirty="0" err="1" smtClean="0"/>
              <a:t>belső</a:t>
            </a:r>
            <a:r>
              <a:rPr lang="en-US" sz="1600" dirty="0" smtClean="0"/>
              <a:t> </a:t>
            </a:r>
            <a:r>
              <a:rPr lang="en-US" sz="1600" dirty="0" err="1" smtClean="0"/>
              <a:t>felszínén</a:t>
            </a:r>
            <a:r>
              <a:rPr lang="en-US" sz="1600" dirty="0" smtClean="0"/>
              <a:t> </a:t>
            </a:r>
            <a:r>
              <a:rPr lang="en-US" sz="1600" dirty="0" err="1" smtClean="0"/>
              <a:t>mindenhol</a:t>
            </a:r>
            <a:r>
              <a:rPr lang="en-US" sz="1600" dirty="0" smtClean="0"/>
              <a:t>, </a:t>
            </a:r>
            <a:r>
              <a:rPr lang="en-US" sz="1600" dirty="0" err="1" smtClean="0"/>
              <a:t>specializálódott</a:t>
            </a:r>
            <a:r>
              <a:rPr lang="en-US" sz="1600" dirty="0" smtClean="0"/>
              <a:t> </a:t>
            </a:r>
            <a:r>
              <a:rPr lang="en-US" sz="1600" dirty="0" err="1" smtClean="0"/>
              <a:t>funkcióval</a:t>
            </a:r>
            <a:r>
              <a:rPr lang="en-US" sz="1600" dirty="0" smtClean="0"/>
              <a:t> </a:t>
            </a:r>
            <a:r>
              <a:rPr lang="en-US" sz="1600" dirty="0" err="1" smtClean="0"/>
              <a:t>ellátott</a:t>
            </a:r>
            <a:r>
              <a:rPr lang="en-US" sz="1600" dirty="0" smtClean="0"/>
              <a:t> </a:t>
            </a:r>
            <a:r>
              <a:rPr lang="en-US" sz="1600" dirty="0" err="1" smtClean="0"/>
              <a:t>szövettípus</a:t>
            </a:r>
            <a:r>
              <a:rPr lang="en-US" sz="1600" dirty="0" smtClean="0"/>
              <a:t>:</a:t>
            </a:r>
            <a:r>
              <a:rPr lang="hu-HU" sz="1600" dirty="0" smtClean="0"/>
              <a:t> </a:t>
            </a:r>
            <a:r>
              <a:rPr lang="en-US" sz="1600" dirty="0" smtClean="0"/>
              <a:t>- </a:t>
            </a:r>
            <a:r>
              <a:rPr lang="en-US" sz="1600" dirty="0" err="1" smtClean="0"/>
              <a:t>filtráció</a:t>
            </a:r>
            <a:r>
              <a:rPr lang="en-US" sz="1600" dirty="0" smtClean="0"/>
              <a:t> – </a:t>
            </a:r>
            <a:r>
              <a:rPr lang="en-US" sz="1600" dirty="0" err="1" smtClean="0"/>
              <a:t>vese</a:t>
            </a:r>
            <a:r>
              <a:rPr lang="en-US" sz="1600" dirty="0" smtClean="0"/>
              <a:t> - </a:t>
            </a:r>
            <a:r>
              <a:rPr lang="en-US" sz="1600" dirty="0" err="1" smtClean="0"/>
              <a:t>abszorpció</a:t>
            </a:r>
            <a:r>
              <a:rPr lang="en-US" sz="1600" dirty="0" smtClean="0"/>
              <a:t> – </a:t>
            </a:r>
            <a:r>
              <a:rPr lang="en-US" sz="1600" dirty="0" err="1" smtClean="0"/>
              <a:t>bélhám</a:t>
            </a:r>
            <a:r>
              <a:rPr lang="en-US" sz="1600" dirty="0" smtClean="0"/>
              <a:t>  </a:t>
            </a:r>
            <a:r>
              <a:rPr lang="hu-HU" sz="1600" dirty="0" smtClean="0"/>
              <a:t>-</a:t>
            </a:r>
            <a:r>
              <a:rPr lang="en-US" sz="1600" dirty="0" smtClean="0"/>
              <a:t> </a:t>
            </a:r>
            <a:r>
              <a:rPr lang="en-US" sz="1600" dirty="0" err="1" smtClean="0"/>
              <a:t>szekréció</a:t>
            </a:r>
            <a:r>
              <a:rPr lang="en-US" sz="1600" dirty="0" smtClean="0"/>
              <a:t> – </a:t>
            </a:r>
            <a:r>
              <a:rPr lang="en-US" sz="1600" dirty="0" err="1" smtClean="0"/>
              <a:t>exokrin</a:t>
            </a:r>
            <a:r>
              <a:rPr lang="en-US" sz="1600" dirty="0" smtClean="0"/>
              <a:t> </a:t>
            </a:r>
            <a:r>
              <a:rPr lang="en-US" sz="1600" dirty="0" err="1" smtClean="0"/>
              <a:t>mirigyek</a:t>
            </a:r>
            <a:endParaRPr lang="en-US" sz="1600" dirty="0"/>
          </a:p>
        </p:txBody>
      </p:sp>
    </p:spTree>
    <p:extLst>
      <p:ext uri="{BB962C8B-B14F-4D97-AF65-F5344CB8AC3E}">
        <p14:creationId xmlns:p14="http://schemas.microsoft.com/office/powerpoint/2010/main" val="111257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6688138" y="779463"/>
            <a:ext cx="156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Fibronectin</a:t>
            </a: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08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8075"/>
            <a:ext cx="422751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r="548"/>
          <a:stretch>
            <a:fillRect/>
          </a:stretch>
        </p:blipFill>
        <p:spPr bwMode="auto">
          <a:xfrm>
            <a:off x="2220913" y="4392613"/>
            <a:ext cx="692308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5" y="1593850"/>
            <a:ext cx="48736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0" y="4019550"/>
            <a:ext cx="9144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6.32. </a:t>
            </a:r>
          </a:p>
          <a:p>
            <a:pPr eaLnBrk="1" hangingPunct="1">
              <a:spcBef>
                <a:spcPct val="0"/>
              </a:spcBef>
              <a:buFontTx/>
              <a:buNone/>
            </a:pPr>
            <a:r>
              <a:rPr lang="hu-HU" altLang="hu-HU" sz="1800" b="0"/>
              <a:t>Fibronectin in the developing frog embryo. (A) Fluorescent antibodies to fibronectin show fibronectin deposition as a green band in the </a:t>
            </a:r>
            <a:r>
              <a:rPr lang="hu-HU" altLang="hu-HU" sz="1800" b="0" i="1"/>
              <a:t>Xenopus</a:t>
            </a:r>
            <a:r>
              <a:rPr lang="hu-HU" altLang="hu-HU" sz="1800" b="0"/>
              <a:t> embryo during gastrulation. The fibronectin will orient the mesoderm movements of the cells. (B) Structure and binding domains of fibronectin. The rectangles represent protease-resistant domains. The fibroblast-binding domain consists of two units, the RGD site and the high-affinity site, both of which are essential for cell binding. Avian neural crest cells have another site that is necessary for them to migrate on a fibronectin substrate. Other regions of fibronectin enable it to bind to collagen, heparin, and other molecules of the extracellular matrix.</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63494" y="2603240"/>
            <a:ext cx="5947462" cy="584775"/>
          </a:xfrm>
          <a:prstGeom prst="rect">
            <a:avLst/>
          </a:prstGeom>
          <a:noFill/>
        </p:spPr>
        <p:txBody>
          <a:bodyPr wrap="none" rtlCol="0">
            <a:spAutoFit/>
          </a:bodyPr>
          <a:lstStyle/>
          <a:p>
            <a:pPr algn="ctr"/>
            <a:r>
              <a:rPr lang="hu-HU" sz="3200" dirty="0" err="1" smtClean="0"/>
              <a:t>Lamina</a:t>
            </a:r>
            <a:r>
              <a:rPr lang="hu-HU" sz="3200" dirty="0" smtClean="0"/>
              <a:t> </a:t>
            </a:r>
            <a:r>
              <a:rPr lang="hu-HU" sz="3200" dirty="0" err="1" smtClean="0"/>
              <a:t>basalis</a:t>
            </a:r>
            <a:r>
              <a:rPr lang="hu-HU" sz="3200" dirty="0" smtClean="0"/>
              <a:t>, </a:t>
            </a:r>
            <a:r>
              <a:rPr lang="hu-HU" sz="3200" dirty="0" err="1" smtClean="0"/>
              <a:t>membrana</a:t>
            </a:r>
            <a:r>
              <a:rPr lang="hu-HU" sz="3200" dirty="0" smtClean="0"/>
              <a:t> </a:t>
            </a:r>
            <a:r>
              <a:rPr lang="hu-HU" sz="3200" dirty="0" err="1" smtClean="0"/>
              <a:t>basalis</a:t>
            </a:r>
            <a:endParaRPr lang="hu-HU" sz="3200" dirty="0" smtClean="0"/>
          </a:p>
        </p:txBody>
      </p:sp>
    </p:spTree>
    <p:extLst>
      <p:ext uri="{BB962C8B-B14F-4D97-AF65-F5344CB8AC3E}">
        <p14:creationId xmlns:p14="http://schemas.microsoft.com/office/powerpoint/2010/main" val="3774477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a:spLocks/>
          </p:cNvSpPr>
          <p:nvPr/>
        </p:nvSpPr>
        <p:spPr>
          <a:xfrm>
            <a:off x="836613" y="226689"/>
            <a:ext cx="3741576" cy="830997"/>
          </a:xfrm>
          <a:prstGeom prst="rect">
            <a:avLst/>
          </a:prstGeom>
          <a:noFill/>
        </p:spPr>
        <p:txBody>
          <a:bodyPr wrap="square" rtlCol="0">
            <a:spAutoFit/>
          </a:bodyPr>
          <a:lstStyle/>
          <a:p>
            <a:pPr algn="ctr"/>
            <a:r>
              <a:rPr lang="hu-HU" sz="2400" b="1" dirty="0" err="1" smtClean="0">
                <a:uFillTx/>
              </a:rPr>
              <a:t>membrana</a:t>
            </a:r>
            <a:r>
              <a:rPr lang="hu-HU" sz="2400" b="1" dirty="0" smtClean="0">
                <a:uFillTx/>
              </a:rPr>
              <a:t> </a:t>
            </a:r>
            <a:r>
              <a:rPr lang="hu-HU" sz="2400" b="1" dirty="0" err="1" smtClean="0">
                <a:uFillTx/>
              </a:rPr>
              <a:t>basalis</a:t>
            </a:r>
            <a:r>
              <a:rPr lang="hu-HU" sz="2400" b="1" dirty="0" smtClean="0">
                <a:uFillTx/>
              </a:rPr>
              <a:t> / </a:t>
            </a:r>
          </a:p>
          <a:p>
            <a:pPr algn="ctr"/>
            <a:r>
              <a:rPr lang="hu-HU" sz="2400" b="1" dirty="0" err="1" smtClean="0">
                <a:uFillTx/>
              </a:rPr>
              <a:t>lamina</a:t>
            </a:r>
            <a:r>
              <a:rPr lang="hu-HU" sz="2400" b="1" dirty="0" smtClean="0">
                <a:uFillTx/>
              </a:rPr>
              <a:t> </a:t>
            </a:r>
            <a:r>
              <a:rPr lang="hu-HU" sz="2400" b="1" dirty="0" err="1" smtClean="0">
                <a:uFillTx/>
              </a:rPr>
              <a:t>basalis</a:t>
            </a:r>
            <a:endParaRPr lang="hu-HU" sz="2400" b="1" dirty="0">
              <a:uFillTx/>
            </a:endParaRPr>
          </a:p>
        </p:txBody>
      </p:sp>
      <p:sp>
        <p:nvSpPr>
          <p:cNvPr id="6" name="Téglalap 5"/>
          <p:cNvSpPr>
            <a:spLocks/>
          </p:cNvSpPr>
          <p:nvPr/>
        </p:nvSpPr>
        <p:spPr>
          <a:xfrm>
            <a:off x="836613" y="1057686"/>
            <a:ext cx="3923928" cy="4154984"/>
          </a:xfrm>
          <a:prstGeom prst="rect">
            <a:avLst/>
          </a:prstGeom>
        </p:spPr>
        <p:txBody>
          <a:bodyPr wrap="square">
            <a:spAutoFit/>
          </a:bodyPr>
          <a:lstStyle/>
          <a:p>
            <a:pPr>
              <a:buFont typeface="Arial" pitchFamily="34" charset="0"/>
              <a:buChar char="•"/>
            </a:pPr>
            <a:r>
              <a:rPr lang="hu-HU" sz="1800" dirty="0" smtClean="0">
                <a:uFillTx/>
              </a:rPr>
              <a:t>a hámszövetek </a:t>
            </a:r>
            <a:r>
              <a:rPr lang="hu-HU" sz="1800" dirty="0" err="1" smtClean="0">
                <a:uFillTx/>
              </a:rPr>
              <a:t>lamina</a:t>
            </a:r>
            <a:r>
              <a:rPr lang="hu-HU" sz="1800" dirty="0" smtClean="0">
                <a:uFillTx/>
              </a:rPr>
              <a:t> </a:t>
            </a:r>
            <a:r>
              <a:rPr lang="hu-HU" sz="1800" dirty="0" err="1" smtClean="0">
                <a:uFillTx/>
              </a:rPr>
              <a:t>basalishoz</a:t>
            </a:r>
            <a:r>
              <a:rPr lang="hu-HU" sz="1800" dirty="0" smtClean="0">
                <a:uFillTx/>
              </a:rPr>
              <a:t> kötődnek.</a:t>
            </a:r>
          </a:p>
          <a:p>
            <a:pPr>
              <a:buFont typeface="Arial" pitchFamily="34" charset="0"/>
              <a:buChar char="•"/>
            </a:pPr>
            <a:endParaRPr lang="hu-HU" sz="1800" dirty="0" smtClean="0">
              <a:uFillTx/>
            </a:endParaRPr>
          </a:p>
          <a:p>
            <a:pPr>
              <a:buFont typeface="Arial" pitchFamily="34" charset="0"/>
              <a:buChar char="•"/>
            </a:pPr>
            <a:r>
              <a:rPr lang="hu-HU" sz="1800" dirty="0" err="1" smtClean="0">
                <a:uFillTx/>
              </a:rPr>
              <a:t>lamina</a:t>
            </a:r>
            <a:r>
              <a:rPr lang="hu-HU" sz="1800" dirty="0" smtClean="0">
                <a:uFillTx/>
              </a:rPr>
              <a:t> </a:t>
            </a:r>
            <a:r>
              <a:rPr lang="hu-HU" sz="1800" dirty="0" err="1" smtClean="0">
                <a:uFillTx/>
              </a:rPr>
              <a:t>basalis</a:t>
            </a:r>
            <a:r>
              <a:rPr lang="hu-HU" sz="1800" dirty="0" smtClean="0">
                <a:uFillTx/>
              </a:rPr>
              <a:t> sejtmentes </a:t>
            </a:r>
            <a:r>
              <a:rPr lang="hu-HU" sz="1800" dirty="0" err="1" smtClean="0">
                <a:uFillTx/>
              </a:rPr>
              <a:t>matrix</a:t>
            </a:r>
            <a:endParaRPr lang="hu-HU" sz="1800" dirty="0" smtClean="0">
              <a:uFillTx/>
            </a:endParaRPr>
          </a:p>
          <a:p>
            <a:endParaRPr lang="hu-HU" sz="1800" dirty="0" smtClean="0">
              <a:uFillTx/>
            </a:endParaRPr>
          </a:p>
          <a:p>
            <a:endParaRPr lang="hu-HU" sz="1800" baseline="30000" dirty="0" smtClean="0">
              <a:uFillTx/>
            </a:endParaRPr>
          </a:p>
          <a:p>
            <a:pPr>
              <a:buFont typeface="Arial" pitchFamily="34" charset="0"/>
              <a:buChar char="•"/>
            </a:pPr>
            <a:r>
              <a:rPr lang="hu-HU" sz="1800" dirty="0" smtClean="0">
                <a:uFillTx/>
              </a:rPr>
              <a:t>a </a:t>
            </a:r>
            <a:r>
              <a:rPr lang="hu-HU" sz="1800" dirty="0" err="1" smtClean="0">
                <a:uFillTx/>
              </a:rPr>
              <a:t>lamina</a:t>
            </a:r>
            <a:r>
              <a:rPr lang="hu-HU" sz="1800" dirty="0" smtClean="0">
                <a:uFillTx/>
              </a:rPr>
              <a:t> </a:t>
            </a:r>
            <a:r>
              <a:rPr lang="hu-HU" sz="1800" dirty="0" err="1" smtClean="0">
                <a:uFillTx/>
              </a:rPr>
              <a:t>basalis</a:t>
            </a:r>
            <a:r>
              <a:rPr lang="hu-HU" sz="1800" dirty="0" smtClean="0">
                <a:uFillTx/>
              </a:rPr>
              <a:t> vékony</a:t>
            </a:r>
          </a:p>
          <a:p>
            <a:pPr>
              <a:buFont typeface="Arial" pitchFamily="34" charset="0"/>
              <a:buChar char="•"/>
            </a:pPr>
            <a:endParaRPr lang="hu-HU" sz="1800" dirty="0" smtClean="0">
              <a:uFillTx/>
            </a:endParaRPr>
          </a:p>
          <a:p>
            <a:r>
              <a:rPr lang="hu-HU" sz="1800" b="1" dirty="0" smtClean="0">
                <a:uFillTx/>
              </a:rPr>
              <a:t>szerepe:</a:t>
            </a:r>
            <a:r>
              <a:rPr lang="hu-HU" sz="1800" dirty="0" smtClean="0">
                <a:uFillTx/>
              </a:rPr>
              <a:t> </a:t>
            </a:r>
          </a:p>
          <a:p>
            <a:pPr>
              <a:lnSpc>
                <a:spcPct val="150000"/>
              </a:lnSpc>
            </a:pPr>
            <a:r>
              <a:rPr lang="hu-HU" sz="1800" dirty="0" err="1" smtClean="0">
                <a:uFillTx/>
              </a:rPr>
              <a:t>sejtpolaritás</a:t>
            </a:r>
            <a:r>
              <a:rPr lang="hu-HU" sz="1800" dirty="0" smtClean="0">
                <a:uFillTx/>
              </a:rPr>
              <a:t> befolyásolása</a:t>
            </a:r>
          </a:p>
          <a:p>
            <a:pPr>
              <a:lnSpc>
                <a:spcPct val="150000"/>
              </a:lnSpc>
            </a:pPr>
            <a:r>
              <a:rPr lang="hu-HU" dirty="0" err="1" smtClean="0"/>
              <a:t>proliferáció</a:t>
            </a:r>
            <a:r>
              <a:rPr lang="hu-HU" dirty="0" smtClean="0"/>
              <a:t> szabályozása</a:t>
            </a:r>
          </a:p>
          <a:p>
            <a:pPr>
              <a:lnSpc>
                <a:spcPct val="150000"/>
              </a:lnSpc>
            </a:pPr>
            <a:r>
              <a:rPr lang="hu-HU" sz="1800" dirty="0" smtClean="0">
                <a:uFillTx/>
              </a:rPr>
              <a:t>szűrő funkció</a:t>
            </a:r>
          </a:p>
          <a:p>
            <a:pPr>
              <a:lnSpc>
                <a:spcPct val="150000"/>
              </a:lnSpc>
            </a:pPr>
            <a:r>
              <a:rPr lang="hu-HU" sz="1800" dirty="0" smtClean="0">
                <a:uFillTx/>
              </a:rPr>
              <a:t> </a:t>
            </a:r>
          </a:p>
        </p:txBody>
      </p:sp>
      <p:pic>
        <p:nvPicPr>
          <p:cNvPr id="7" name="Picture 6" descr="chapter 4 the tissue level of organization ppt download"/>
          <p:cNvPicPr>
            <a:picLocks noChangeAspect="1" noChangeArrowheads="1"/>
          </p:cNvPicPr>
          <p:nvPr/>
        </p:nvPicPr>
        <p:blipFill rotWithShape="1">
          <a:blip r:embed="rId2"/>
          <a:srcRect l="2551" t="32517" r="47959" b="9524"/>
          <a:stretch/>
        </p:blipFill>
        <p:spPr bwMode="auto">
          <a:xfrm>
            <a:off x="4662832" y="2621280"/>
            <a:ext cx="4234312" cy="3719210"/>
          </a:xfrm>
          <a:prstGeom prst="rect">
            <a:avLst/>
          </a:prstGeom>
          <a:noFill/>
        </p:spPr>
      </p:pic>
      <p:pic>
        <p:nvPicPr>
          <p:cNvPr id="8" name="Picture 2" descr="Képtalálat a következőre: „basal lamina”"/>
          <p:cNvPicPr>
            <a:picLocks noChangeAspect="1" noChangeArrowheads="1"/>
          </p:cNvPicPr>
          <p:nvPr/>
        </p:nvPicPr>
        <p:blipFill>
          <a:blip r:embed="rId3"/>
          <a:srcRect/>
          <a:stretch>
            <a:fillRect/>
          </a:stretch>
        </p:blipFill>
        <p:spPr bwMode="auto">
          <a:xfrm>
            <a:off x="4429575" y="118257"/>
            <a:ext cx="4467569" cy="2269344"/>
          </a:xfrm>
          <a:prstGeom prst="rect">
            <a:avLst/>
          </a:prstGeom>
          <a:noFill/>
        </p:spPr>
      </p:pic>
    </p:spTree>
    <p:extLst>
      <p:ext uri="{BB962C8B-B14F-4D97-AF65-F5344CB8AC3E}">
        <p14:creationId xmlns:p14="http://schemas.microsoft.com/office/powerpoint/2010/main" val="2181318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587115" y="0"/>
            <a:ext cx="244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2000">
                <a:latin typeface="Comic Sans MS" panose="030F0702030302020204" pitchFamily="66" charset="0"/>
              </a:rPr>
              <a:t>Lamina basalis</a:t>
            </a:r>
          </a:p>
        </p:txBody>
      </p:sp>
      <p:sp>
        <p:nvSpPr>
          <p:cNvPr id="27651" name="Text Box 3"/>
          <p:cNvSpPr txBox="1">
            <a:spLocks noChangeArrowheads="1"/>
          </p:cNvSpPr>
          <p:nvPr/>
        </p:nvSpPr>
        <p:spPr bwMode="auto">
          <a:xfrm>
            <a:off x="1068864" y="232294"/>
            <a:ext cx="6620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400" b="0" dirty="0"/>
              <a:t>A hámréteg </a:t>
            </a:r>
            <a:r>
              <a:rPr lang="hu-HU" altLang="hu-HU" sz="1400" b="0" dirty="0" err="1"/>
              <a:t>basalis</a:t>
            </a:r>
            <a:r>
              <a:rPr lang="hu-HU" altLang="hu-HU" sz="1400" b="0" dirty="0"/>
              <a:t> felszínéhez illeszkedő vékony réteg (40-120 nm vastag, fénymikroszkóppal alig, elektronmikroszkóppal jól látható).</a:t>
            </a:r>
          </a:p>
        </p:txBody>
      </p:sp>
      <p:pic>
        <p:nvPicPr>
          <p:cNvPr id="27652" name="Picture 4" descr="hemides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178" y="693738"/>
            <a:ext cx="44704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283653" y="836613"/>
            <a:ext cx="26638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400"/>
              <a:t>EM</a:t>
            </a:r>
            <a:r>
              <a:rPr lang="hu-HU" altLang="hu-HU" sz="1400" b="0"/>
              <a:t>: két rétegből áll</a:t>
            </a:r>
          </a:p>
          <a:p>
            <a:pPr eaLnBrk="1" hangingPunct="1">
              <a:spcBef>
                <a:spcPct val="50000"/>
              </a:spcBef>
              <a:buFontTx/>
              <a:buNone/>
            </a:pPr>
            <a:r>
              <a:rPr lang="hu-HU" altLang="hu-HU" sz="1400"/>
              <a:t>lamina rara</a:t>
            </a:r>
            <a:r>
              <a:rPr lang="hu-HU" altLang="hu-HU" sz="1400" b="0"/>
              <a:t> (sejtmembránhoz közelebb)</a:t>
            </a:r>
          </a:p>
          <a:p>
            <a:pPr eaLnBrk="1" hangingPunct="1">
              <a:spcBef>
                <a:spcPct val="50000"/>
              </a:spcBef>
              <a:buFontTx/>
              <a:buNone/>
            </a:pPr>
            <a:r>
              <a:rPr lang="hu-HU" altLang="hu-HU" sz="1400"/>
              <a:t>lamina densa</a:t>
            </a:r>
          </a:p>
        </p:txBody>
      </p:sp>
      <p:sp>
        <p:nvSpPr>
          <p:cNvPr id="27654" name="Text Box 6"/>
          <p:cNvSpPr txBox="1">
            <a:spLocks noChangeArrowheads="1"/>
          </p:cNvSpPr>
          <p:nvPr/>
        </p:nvSpPr>
        <p:spPr bwMode="auto">
          <a:xfrm>
            <a:off x="3010853" y="18446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lamina rara</a:t>
            </a:r>
          </a:p>
        </p:txBody>
      </p:sp>
      <p:sp>
        <p:nvSpPr>
          <p:cNvPr id="27655" name="Text Box 7"/>
          <p:cNvSpPr txBox="1">
            <a:spLocks noChangeArrowheads="1"/>
          </p:cNvSpPr>
          <p:nvPr/>
        </p:nvSpPr>
        <p:spPr bwMode="auto">
          <a:xfrm>
            <a:off x="3010853" y="2420938"/>
            <a:ext cx="1368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lamina densa</a:t>
            </a:r>
          </a:p>
        </p:txBody>
      </p:sp>
      <p:sp>
        <p:nvSpPr>
          <p:cNvPr id="27656" name="Line 8"/>
          <p:cNvSpPr>
            <a:spLocks noChangeShapeType="1"/>
          </p:cNvSpPr>
          <p:nvPr/>
        </p:nvSpPr>
        <p:spPr bwMode="auto">
          <a:xfrm flipV="1">
            <a:off x="4379278" y="2276475"/>
            <a:ext cx="288925" cy="2889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7" name="Line 9"/>
          <p:cNvSpPr>
            <a:spLocks noChangeShapeType="1"/>
          </p:cNvSpPr>
          <p:nvPr/>
        </p:nvSpPr>
        <p:spPr bwMode="auto">
          <a:xfrm>
            <a:off x="4307840" y="1990725"/>
            <a:ext cx="360363" cy="1428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8" name="Line 10"/>
          <p:cNvSpPr>
            <a:spLocks noChangeShapeType="1"/>
          </p:cNvSpPr>
          <p:nvPr/>
        </p:nvSpPr>
        <p:spPr bwMode="auto">
          <a:xfrm flipV="1">
            <a:off x="4450715" y="2565400"/>
            <a:ext cx="792163"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59" name="Text Box 11"/>
          <p:cNvSpPr txBox="1">
            <a:spLocks noChangeArrowheads="1"/>
          </p:cNvSpPr>
          <p:nvPr/>
        </p:nvSpPr>
        <p:spPr bwMode="auto">
          <a:xfrm>
            <a:off x="2867978" y="2852738"/>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lamina fibroreticularis</a:t>
            </a:r>
          </a:p>
        </p:txBody>
      </p:sp>
      <p:sp>
        <p:nvSpPr>
          <p:cNvPr id="27660" name="Text Box 14"/>
          <p:cNvSpPr txBox="1">
            <a:spLocks noChangeArrowheads="1"/>
          </p:cNvSpPr>
          <p:nvPr/>
        </p:nvSpPr>
        <p:spPr bwMode="auto">
          <a:xfrm>
            <a:off x="8627428" y="2709863"/>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sym typeface="Wingdings" panose="05000000000000000000" pitchFamily="2" charset="2"/>
              </a:rPr>
              <a:t></a:t>
            </a:r>
          </a:p>
        </p:txBody>
      </p:sp>
      <p:grpSp>
        <p:nvGrpSpPr>
          <p:cNvPr id="27661" name="Group 15"/>
          <p:cNvGrpSpPr>
            <a:grpSpLocks noChangeAspect="1"/>
          </p:cNvGrpSpPr>
          <p:nvPr/>
        </p:nvGrpSpPr>
        <p:grpSpPr bwMode="auto">
          <a:xfrm>
            <a:off x="1782763" y="2959100"/>
            <a:ext cx="7359650" cy="3898900"/>
            <a:chOff x="657" y="1752"/>
            <a:chExt cx="4190" cy="2220"/>
          </a:xfrm>
        </p:grpSpPr>
        <p:pic>
          <p:nvPicPr>
            <p:cNvPr id="27662" name="Picture 16" descr="lambasváz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 y="1933"/>
              <a:ext cx="3541"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 Box 17"/>
            <p:cNvSpPr txBox="1">
              <a:spLocks noChangeAspect="1" noChangeArrowheads="1"/>
            </p:cNvSpPr>
            <p:nvPr/>
          </p:nvSpPr>
          <p:spPr bwMode="auto">
            <a:xfrm>
              <a:off x="1610" y="1932"/>
              <a:ext cx="54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integrin</a:t>
              </a:r>
            </a:p>
          </p:txBody>
        </p:sp>
        <p:sp>
          <p:nvSpPr>
            <p:cNvPr id="27664" name="Text Box 18"/>
            <p:cNvSpPr txBox="1">
              <a:spLocks noChangeAspect="1" noChangeArrowheads="1"/>
            </p:cNvSpPr>
            <p:nvPr/>
          </p:nvSpPr>
          <p:spPr bwMode="auto">
            <a:xfrm>
              <a:off x="3696" y="1797"/>
              <a:ext cx="77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dystroglycan</a:t>
              </a:r>
            </a:p>
          </p:txBody>
        </p:sp>
        <p:sp>
          <p:nvSpPr>
            <p:cNvPr id="27665" name="Text Box 19"/>
            <p:cNvSpPr txBox="1">
              <a:spLocks noChangeAspect="1" noChangeArrowheads="1"/>
            </p:cNvSpPr>
            <p:nvPr/>
          </p:nvSpPr>
          <p:spPr bwMode="auto">
            <a:xfrm>
              <a:off x="657" y="2431"/>
              <a:ext cx="68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laminin</a:t>
              </a:r>
            </a:p>
          </p:txBody>
        </p:sp>
        <p:sp>
          <p:nvSpPr>
            <p:cNvPr id="27666" name="Text Box 20"/>
            <p:cNvSpPr txBox="1">
              <a:spLocks noChangeAspect="1" noChangeArrowheads="1"/>
            </p:cNvSpPr>
            <p:nvPr/>
          </p:nvSpPr>
          <p:spPr bwMode="auto">
            <a:xfrm rot="5231853">
              <a:off x="4309" y="3208"/>
              <a:ext cx="8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lamina densa IV-es kollagén</a:t>
              </a:r>
            </a:p>
          </p:txBody>
        </p:sp>
        <p:sp>
          <p:nvSpPr>
            <p:cNvPr id="27667" name="Text Box 21"/>
            <p:cNvSpPr txBox="1">
              <a:spLocks noChangeAspect="1" noChangeArrowheads="1"/>
            </p:cNvSpPr>
            <p:nvPr/>
          </p:nvSpPr>
          <p:spPr bwMode="auto">
            <a:xfrm>
              <a:off x="2789" y="3702"/>
              <a:ext cx="90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u-HU" altLang="hu-HU" sz="1200"/>
                <a:t>fibronectin</a:t>
              </a:r>
            </a:p>
          </p:txBody>
        </p:sp>
        <p:sp>
          <p:nvSpPr>
            <p:cNvPr id="27668" name="Text Box 22"/>
            <p:cNvSpPr txBox="1">
              <a:spLocks noChangeAspect="1" noChangeArrowheads="1"/>
            </p:cNvSpPr>
            <p:nvPr/>
          </p:nvSpPr>
          <p:spPr bwMode="auto">
            <a:xfrm>
              <a:off x="703" y="2704"/>
              <a:ext cx="68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u-HU" altLang="hu-HU" sz="1200"/>
                <a:t>nidogen</a:t>
              </a:r>
            </a:p>
          </p:txBody>
        </p:sp>
        <p:sp>
          <p:nvSpPr>
            <p:cNvPr id="27669" name="Text Box 23"/>
            <p:cNvSpPr txBox="1">
              <a:spLocks noChangeAspect="1" noChangeArrowheads="1"/>
            </p:cNvSpPr>
            <p:nvPr/>
          </p:nvSpPr>
          <p:spPr bwMode="auto">
            <a:xfrm>
              <a:off x="2425" y="1752"/>
              <a:ext cx="54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200"/>
                <a:t>perlecan</a:t>
              </a:r>
            </a:p>
          </p:txBody>
        </p:sp>
        <p:sp>
          <p:nvSpPr>
            <p:cNvPr id="27670" name="Line 24"/>
            <p:cNvSpPr>
              <a:spLocks noChangeAspect="1" noChangeShapeType="1"/>
            </p:cNvSpPr>
            <p:nvPr/>
          </p:nvSpPr>
          <p:spPr bwMode="auto">
            <a:xfrm>
              <a:off x="1338" y="2523"/>
              <a:ext cx="408" cy="181"/>
            </a:xfrm>
            <a:prstGeom prst="line">
              <a:avLst/>
            </a:prstGeom>
            <a:noFill/>
            <a:ln w="9525">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71" name="Line 25"/>
            <p:cNvSpPr>
              <a:spLocks noChangeAspect="1" noChangeShapeType="1"/>
            </p:cNvSpPr>
            <p:nvPr/>
          </p:nvSpPr>
          <p:spPr bwMode="auto">
            <a:xfrm>
              <a:off x="1338" y="2795"/>
              <a:ext cx="272" cy="91"/>
            </a:xfrm>
            <a:prstGeom prst="line">
              <a:avLst/>
            </a:prstGeom>
            <a:noFill/>
            <a:ln w="9525">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72" name="Line 26"/>
            <p:cNvSpPr>
              <a:spLocks noChangeAspect="1" noChangeShapeType="1"/>
            </p:cNvSpPr>
            <p:nvPr/>
          </p:nvSpPr>
          <p:spPr bwMode="auto">
            <a:xfrm>
              <a:off x="2699" y="1933"/>
              <a:ext cx="0" cy="726"/>
            </a:xfrm>
            <a:prstGeom prst="line">
              <a:avLst/>
            </a:prstGeom>
            <a:noFill/>
            <a:ln w="9525">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7673" name="Text Box 27"/>
            <p:cNvSpPr txBox="1">
              <a:spLocks noChangeAspect="1" noChangeArrowheads="1"/>
            </p:cNvSpPr>
            <p:nvPr/>
          </p:nvSpPr>
          <p:spPr bwMode="auto">
            <a:xfrm>
              <a:off x="840" y="3475"/>
              <a:ext cx="22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solidFill>
                    <a:srgbClr val="FF9900"/>
                  </a:solidFill>
                  <a:sym typeface="Wingdings" panose="05000000000000000000" pitchFamily="2" charset="2"/>
                </a:rPr>
                <a:t></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p:cNvPicPr>
            <a:picLocks noChangeAspect="1" noChangeArrowheads="1"/>
          </p:cNvPicPr>
          <p:nvPr/>
        </p:nvPicPr>
        <p:blipFill>
          <a:blip r:embed="rId2"/>
          <a:srcRect/>
          <a:stretch>
            <a:fillRect/>
          </a:stretch>
        </p:blipFill>
        <p:spPr bwMode="auto">
          <a:xfrm>
            <a:off x="0" y="0"/>
            <a:ext cx="9144000" cy="6850063"/>
          </a:xfrm>
          <a:prstGeom prst="rect">
            <a:avLst/>
          </a:prstGeom>
          <a:noFill/>
          <a:ln>
            <a:noFill/>
          </a:ln>
        </p:spPr>
      </p:pic>
      <p:sp>
        <p:nvSpPr>
          <p:cNvPr id="26627" name="Text Box 8"/>
          <p:cNvSpPr txBox="1">
            <a:spLocks noChangeArrowheads="1"/>
          </p:cNvSpPr>
          <p:nvPr/>
        </p:nvSpPr>
        <p:spPr bwMode="auto">
          <a:xfrm>
            <a:off x="392113" y="6275388"/>
            <a:ext cx="2003425" cy="396875"/>
          </a:xfrm>
          <a:prstGeom prst="rect">
            <a:avLst/>
          </a:prstGeom>
          <a:noFill/>
          <a:ln>
            <a:noFill/>
          </a:ln>
        </p:spPr>
        <p:txBody>
          <a:bodyPr wrap="none">
            <a:spAutoFit/>
          </a:bodyPr>
          <a:lstStyle>
            <a:lvl1pPr>
              <a:spcBef>
                <a:spcPct val="20000"/>
              </a:spcBef>
              <a:buChar char="•"/>
              <a:defRPr sz="3200">
                <a:solidFill>
                  <a:schemeClr val="tx1"/>
                </a:solidFill>
                <a:uFillTx/>
                <a:latin typeface="Arial" panose="020B0604020202020204" pitchFamily="34" charset="0"/>
              </a:defRPr>
            </a:lvl1pPr>
            <a:lvl2pPr marL="742950" indent="-285750">
              <a:spcBef>
                <a:spcPct val="20000"/>
              </a:spcBef>
              <a:buChar char="–"/>
              <a:defRPr sz="2800">
                <a:solidFill>
                  <a:schemeClr val="tx1"/>
                </a:solidFill>
                <a:uFillTx/>
                <a:latin typeface="Arial" panose="020B0604020202020204" pitchFamily="34" charset="0"/>
              </a:defRPr>
            </a:lvl2pPr>
            <a:lvl3pPr marL="1143000" indent="-228600">
              <a:spcBef>
                <a:spcPct val="20000"/>
              </a:spcBef>
              <a:buChar char="•"/>
              <a:defRPr sz="2400">
                <a:solidFill>
                  <a:schemeClr val="tx1"/>
                </a:solidFill>
                <a:uFillTx/>
                <a:latin typeface="Arial" panose="020B0604020202020204" pitchFamily="34" charset="0"/>
              </a:defRPr>
            </a:lvl3pPr>
            <a:lvl4pPr marL="1600200" indent="-228600">
              <a:spcBef>
                <a:spcPct val="20000"/>
              </a:spcBef>
              <a:buChar char="–"/>
              <a:defRPr sz="2000">
                <a:solidFill>
                  <a:schemeClr val="tx1"/>
                </a:solidFill>
                <a:uFillTx/>
                <a:latin typeface="Arial" panose="020B0604020202020204" pitchFamily="34" charset="0"/>
              </a:defRPr>
            </a:lvl4pPr>
            <a:lvl5pPr marL="2057400" indent="-228600">
              <a:spcBef>
                <a:spcPct val="20000"/>
              </a:spcBef>
              <a:buChar char="»"/>
              <a:defRPr sz="2000">
                <a:solidFill>
                  <a:schemeClr val="tx1"/>
                </a:solidFill>
                <a:uFillTx/>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uFillTx/>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uFillTx/>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uFillTx/>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uFillTx/>
                <a:latin typeface="Arial" panose="020B0604020202020204" pitchFamily="34" charset="0"/>
              </a:defRPr>
            </a:lvl9pPr>
          </a:lstStyle>
          <a:p>
            <a:pPr eaLnBrk="1" hangingPunct="1">
              <a:spcBef>
                <a:spcPct val="0"/>
              </a:spcBef>
              <a:buFontTx/>
              <a:buNone/>
            </a:pPr>
            <a:r>
              <a:rPr lang="hu-HU" altLang="hu-HU" sz="2000">
                <a:uFillTx/>
              </a:rPr>
              <a:t>Lamina basalis</a:t>
            </a:r>
          </a:p>
        </p:txBody>
      </p:sp>
    </p:spTree>
    <p:extLst>
      <p:ext uri="{BB962C8B-B14F-4D97-AF65-F5344CB8AC3E}">
        <p14:creationId xmlns:p14="http://schemas.microsoft.com/office/powerpoint/2010/main" val="639555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31967" y="91440"/>
            <a:ext cx="6949324" cy="6268720"/>
          </a:xfrm>
          <a:prstGeom prst="rect">
            <a:avLst/>
          </a:prstGeom>
        </p:spPr>
      </p:pic>
    </p:spTree>
    <p:extLst>
      <p:ext uri="{BB962C8B-B14F-4D97-AF65-F5344CB8AC3E}">
        <p14:creationId xmlns:p14="http://schemas.microsoft.com/office/powerpoint/2010/main" val="3267300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t="6210" b="8208"/>
          <a:stretch>
            <a:fillRect/>
          </a:stretch>
        </p:blipFill>
        <p:spPr bwMode="auto">
          <a:xfrm>
            <a:off x="0" y="2655888"/>
            <a:ext cx="4289425" cy="20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6"/>
          <p:cNvSpPr txBox="1">
            <a:spLocks noChangeArrowheads="1"/>
          </p:cNvSpPr>
          <p:nvPr/>
        </p:nvSpPr>
        <p:spPr bwMode="auto">
          <a:xfrm>
            <a:off x="644525" y="2297113"/>
            <a:ext cx="2185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collagen type IV.</a:t>
            </a:r>
          </a:p>
        </p:txBody>
      </p:sp>
      <p:pic>
        <p:nvPicPr>
          <p:cNvPr id="27652" name="Picture 8"/>
          <p:cNvPicPr>
            <a:picLocks noChangeAspect="1" noChangeArrowheads="1"/>
          </p:cNvPicPr>
          <p:nvPr/>
        </p:nvPicPr>
        <p:blipFill>
          <a:blip r:embed="rId3">
            <a:extLst>
              <a:ext uri="{28A0092B-C50C-407E-A947-70E740481C1C}">
                <a14:useLocalDpi xmlns:a14="http://schemas.microsoft.com/office/drawing/2010/main" val="0"/>
              </a:ext>
            </a:extLst>
          </a:blip>
          <a:srcRect l="3265" t="40794" r="2332" b="4393"/>
          <a:stretch>
            <a:fillRect/>
          </a:stretch>
        </p:blipFill>
        <p:spPr bwMode="auto">
          <a:xfrm>
            <a:off x="0" y="0"/>
            <a:ext cx="4294188"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9"/>
          <p:cNvSpPr txBox="1">
            <a:spLocks noChangeArrowheads="1"/>
          </p:cNvSpPr>
          <p:nvPr/>
        </p:nvSpPr>
        <p:spPr bwMode="auto">
          <a:xfrm>
            <a:off x="6843713" y="290513"/>
            <a:ext cx="200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Lamina basalis</a:t>
            </a:r>
          </a:p>
        </p:txBody>
      </p:sp>
      <p:grpSp>
        <p:nvGrpSpPr>
          <p:cNvPr id="27654" name="Group 13"/>
          <p:cNvGrpSpPr>
            <a:grpSpLocks/>
          </p:cNvGrpSpPr>
          <p:nvPr/>
        </p:nvGrpSpPr>
        <p:grpSpPr bwMode="auto">
          <a:xfrm>
            <a:off x="4470400" y="3376613"/>
            <a:ext cx="4673600" cy="3352800"/>
            <a:chOff x="3727" y="0"/>
            <a:chExt cx="2033" cy="1542"/>
          </a:xfrm>
        </p:grpSpPr>
        <p:pic>
          <p:nvPicPr>
            <p:cNvPr id="27658" name="Picture 11"/>
            <p:cNvPicPr>
              <a:picLocks noChangeAspect="1" noChangeArrowheads="1"/>
            </p:cNvPicPr>
            <p:nvPr/>
          </p:nvPicPr>
          <p:blipFill>
            <a:blip r:embed="rId4">
              <a:extLst>
                <a:ext uri="{28A0092B-C50C-407E-A947-70E740481C1C}">
                  <a14:useLocalDpi xmlns:a14="http://schemas.microsoft.com/office/drawing/2010/main" val="0"/>
                </a:ext>
              </a:extLst>
            </a:blip>
            <a:srcRect b="73393"/>
            <a:stretch>
              <a:fillRect/>
            </a:stretch>
          </p:blipFill>
          <p:spPr bwMode="auto">
            <a:xfrm>
              <a:off x="3727" y="0"/>
              <a:ext cx="2033" cy="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12"/>
            <p:cNvPicPr>
              <a:picLocks noChangeAspect="1" noChangeArrowheads="1"/>
            </p:cNvPicPr>
            <p:nvPr/>
          </p:nvPicPr>
          <p:blipFill>
            <a:blip r:embed="rId4">
              <a:extLst>
                <a:ext uri="{28A0092B-C50C-407E-A947-70E740481C1C}">
                  <a14:useLocalDpi xmlns:a14="http://schemas.microsoft.com/office/drawing/2010/main" val="0"/>
                </a:ext>
              </a:extLst>
            </a:blip>
            <a:srcRect t="79271"/>
            <a:stretch>
              <a:fillRect/>
            </a:stretch>
          </p:blipFill>
          <p:spPr bwMode="auto">
            <a:xfrm>
              <a:off x="3727" y="865"/>
              <a:ext cx="2033"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65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1104900"/>
            <a:ext cx="46831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88000"/>
            <a:ext cx="4259263"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7" name="Text Box 19"/>
          <p:cNvSpPr txBox="1">
            <a:spLocks noChangeArrowheads="1"/>
          </p:cNvSpPr>
          <p:nvPr/>
        </p:nvSpPr>
        <p:spPr bwMode="auto">
          <a:xfrm>
            <a:off x="787083" y="5058961"/>
            <a:ext cx="221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nidogen</a:t>
            </a:r>
            <a:r>
              <a:rPr lang="hu-HU" altLang="hu-HU" sz="2000" dirty="0"/>
              <a:t>/</a:t>
            </a:r>
            <a:r>
              <a:rPr lang="hu-HU" altLang="hu-HU" sz="2000" dirty="0" err="1"/>
              <a:t>entactin</a:t>
            </a:r>
            <a:endParaRPr lang="hu-HU" altLang="hu-HU" sz="2000" dirty="0"/>
          </a:p>
        </p:txBody>
      </p:sp>
    </p:spTree>
    <p:extLst>
      <p:ext uri="{BB962C8B-B14F-4D97-AF65-F5344CB8AC3E}">
        <p14:creationId xmlns:p14="http://schemas.microsoft.com/office/powerpoint/2010/main" val="3006674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3530600"/>
            <a:ext cx="1844675"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10"/>
          <p:cNvPicPr>
            <a:picLocks noChangeAspect="1" noChangeArrowheads="1"/>
          </p:cNvPicPr>
          <p:nvPr/>
        </p:nvPicPr>
        <p:blipFill>
          <a:blip r:embed="rId3">
            <a:extLst>
              <a:ext uri="{28A0092B-C50C-407E-A947-70E740481C1C}">
                <a14:useLocalDpi xmlns:a14="http://schemas.microsoft.com/office/drawing/2010/main" val="0"/>
              </a:ext>
            </a:extLst>
          </a:blip>
          <a:srcRect r="1546"/>
          <a:stretch>
            <a:fillRect/>
          </a:stretch>
        </p:blipFill>
        <p:spPr bwMode="auto">
          <a:xfrm>
            <a:off x="6294438" y="0"/>
            <a:ext cx="2849562"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11"/>
          <p:cNvSpPr txBox="1">
            <a:spLocks noChangeArrowheads="1"/>
          </p:cNvSpPr>
          <p:nvPr/>
        </p:nvSpPr>
        <p:spPr bwMode="auto">
          <a:xfrm>
            <a:off x="3524250" y="6032500"/>
            <a:ext cx="1157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Laminin</a:t>
            </a:r>
          </a:p>
        </p:txBody>
      </p:sp>
      <p:pic>
        <p:nvPicPr>
          <p:cNvPr id="2560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19825"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0738"/>
            <a:ext cx="3335338" cy="349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88" y="4714875"/>
            <a:ext cx="285591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200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t="2879"/>
          <a:stretch>
            <a:fillRect/>
          </a:stretch>
        </p:blipFill>
        <p:spPr bwMode="auto">
          <a:xfrm>
            <a:off x="1925361" y="0"/>
            <a:ext cx="7070683" cy="667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32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5943" y="262307"/>
            <a:ext cx="8602824" cy="6173019"/>
          </a:xfrm>
          <a:prstGeom prst="rect">
            <a:avLst/>
          </a:prstGeom>
        </p:spPr>
      </p:pic>
    </p:spTree>
    <p:extLst>
      <p:ext uri="{BB962C8B-B14F-4D97-AF65-F5344CB8AC3E}">
        <p14:creationId xmlns:p14="http://schemas.microsoft.com/office/powerpoint/2010/main" val="2454338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253" y="0"/>
            <a:ext cx="5738812"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1981200" y="5392738"/>
            <a:ext cx="716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b="0" dirty="0" err="1"/>
              <a:t>Figure</a:t>
            </a:r>
            <a:r>
              <a:rPr lang="hu-HU" altLang="hu-HU" sz="1600" b="0" dirty="0"/>
              <a:t> 6.35. </a:t>
            </a:r>
          </a:p>
          <a:p>
            <a:pPr eaLnBrk="1" hangingPunct="1">
              <a:spcBef>
                <a:spcPct val="0"/>
              </a:spcBef>
              <a:buFontTx/>
              <a:buNone/>
            </a:pPr>
            <a:r>
              <a:rPr lang="hu-HU" altLang="hu-HU" sz="1600" b="0" dirty="0" err="1"/>
              <a:t>Role</a:t>
            </a:r>
            <a:r>
              <a:rPr lang="hu-HU" altLang="hu-HU" sz="1600" b="0" dirty="0"/>
              <a:t> of </a:t>
            </a:r>
            <a:r>
              <a:rPr lang="hu-HU" altLang="hu-HU" sz="1600" b="0" dirty="0" err="1"/>
              <a:t>the</a:t>
            </a:r>
            <a:r>
              <a:rPr lang="hu-HU" altLang="hu-HU" sz="1600" b="0" dirty="0"/>
              <a:t> </a:t>
            </a:r>
            <a:r>
              <a:rPr lang="hu-HU" altLang="hu-HU" sz="1600" b="0" dirty="0" err="1"/>
              <a:t>extracellular</a:t>
            </a:r>
            <a:r>
              <a:rPr lang="hu-HU" altLang="hu-HU" sz="1600" b="0" dirty="0"/>
              <a:t> </a:t>
            </a:r>
            <a:r>
              <a:rPr lang="hu-HU" altLang="hu-HU" sz="1600" b="0" dirty="0" err="1"/>
              <a:t>matrix</a:t>
            </a:r>
            <a:r>
              <a:rPr lang="hu-HU" altLang="hu-HU" sz="1600" b="0" dirty="0"/>
              <a:t> in </a:t>
            </a:r>
            <a:r>
              <a:rPr lang="hu-HU" altLang="hu-HU" sz="1600" b="0" dirty="0" err="1"/>
              <a:t>cell</a:t>
            </a:r>
            <a:r>
              <a:rPr lang="hu-HU" altLang="hu-HU" sz="1600" b="0" dirty="0"/>
              <a:t> </a:t>
            </a:r>
            <a:r>
              <a:rPr lang="hu-HU" altLang="hu-HU" sz="1600" b="0" dirty="0" err="1"/>
              <a:t>differentiation</a:t>
            </a:r>
            <a:r>
              <a:rPr lang="hu-HU" altLang="hu-HU" sz="1600" b="0" dirty="0"/>
              <a:t>. </a:t>
            </a:r>
            <a:r>
              <a:rPr lang="hu-HU" altLang="hu-HU" sz="1600" b="0" dirty="0" err="1"/>
              <a:t>Light</a:t>
            </a:r>
            <a:r>
              <a:rPr lang="hu-HU" altLang="hu-HU" sz="1600" b="0" dirty="0"/>
              <a:t> </a:t>
            </a:r>
            <a:r>
              <a:rPr lang="hu-HU" altLang="hu-HU" sz="1600" b="0" dirty="0" err="1"/>
              <a:t>micrographs</a:t>
            </a:r>
            <a:r>
              <a:rPr lang="hu-HU" altLang="hu-HU" sz="1600" b="0" dirty="0"/>
              <a:t> of </a:t>
            </a:r>
            <a:r>
              <a:rPr lang="hu-HU" altLang="hu-HU" sz="1600" b="0" dirty="0" err="1"/>
              <a:t>rat</a:t>
            </a:r>
            <a:r>
              <a:rPr lang="hu-HU" altLang="hu-HU" sz="1600" b="0" dirty="0"/>
              <a:t> </a:t>
            </a:r>
            <a:r>
              <a:rPr lang="hu-HU" altLang="hu-HU" sz="1600" b="0" dirty="0" err="1"/>
              <a:t>Sertoli</a:t>
            </a:r>
            <a:r>
              <a:rPr lang="hu-HU" altLang="hu-HU" sz="1600" b="0" dirty="0"/>
              <a:t> </a:t>
            </a:r>
            <a:r>
              <a:rPr lang="hu-HU" altLang="hu-HU" sz="1600" b="0" dirty="0" err="1"/>
              <a:t>testis</a:t>
            </a:r>
            <a:r>
              <a:rPr lang="hu-HU" altLang="hu-HU" sz="1600" b="0" dirty="0"/>
              <a:t> </a:t>
            </a:r>
            <a:r>
              <a:rPr lang="hu-HU" altLang="hu-HU" sz="1600" b="0" dirty="0" err="1"/>
              <a:t>cells</a:t>
            </a:r>
            <a:r>
              <a:rPr lang="hu-HU" altLang="hu-HU" sz="1600" b="0" dirty="0"/>
              <a:t> </a:t>
            </a:r>
            <a:r>
              <a:rPr lang="hu-HU" altLang="hu-HU" sz="1600" b="0" dirty="0" err="1"/>
              <a:t>grown</a:t>
            </a:r>
            <a:r>
              <a:rPr lang="hu-HU" altLang="hu-HU" sz="1600" b="0" dirty="0"/>
              <a:t> </a:t>
            </a:r>
            <a:r>
              <a:rPr lang="hu-HU" altLang="hu-HU" sz="1600" b="0" dirty="0" err="1"/>
              <a:t>for</a:t>
            </a:r>
            <a:r>
              <a:rPr lang="hu-HU" altLang="hu-HU" sz="1600" b="0" dirty="0"/>
              <a:t> </a:t>
            </a:r>
            <a:r>
              <a:rPr lang="hu-HU" altLang="hu-HU" sz="1600" b="0" dirty="0" err="1"/>
              <a:t>two</a:t>
            </a:r>
            <a:r>
              <a:rPr lang="hu-HU" altLang="hu-HU" sz="1600" b="0" dirty="0"/>
              <a:t> </a:t>
            </a:r>
            <a:r>
              <a:rPr lang="hu-HU" altLang="hu-HU" sz="1600" b="0" dirty="0" err="1"/>
              <a:t>weeks</a:t>
            </a:r>
            <a:r>
              <a:rPr lang="hu-HU" altLang="hu-HU" sz="1600" b="0" dirty="0"/>
              <a:t> (A) </a:t>
            </a:r>
            <a:r>
              <a:rPr lang="hu-HU" altLang="hu-HU" sz="1600" b="0" dirty="0" err="1"/>
              <a:t>on</a:t>
            </a:r>
            <a:r>
              <a:rPr lang="hu-HU" altLang="hu-HU" sz="1600" b="0" dirty="0"/>
              <a:t> </a:t>
            </a:r>
            <a:r>
              <a:rPr lang="hu-HU" altLang="hu-HU" sz="1600" b="0" dirty="0" err="1"/>
              <a:t>tissue</a:t>
            </a:r>
            <a:r>
              <a:rPr lang="hu-HU" altLang="hu-HU" sz="1600" b="0" dirty="0"/>
              <a:t> </a:t>
            </a:r>
            <a:r>
              <a:rPr lang="hu-HU" altLang="hu-HU" sz="1600" b="0" dirty="0" err="1"/>
              <a:t>culture</a:t>
            </a:r>
            <a:r>
              <a:rPr lang="hu-HU" altLang="hu-HU" sz="1600" b="0" dirty="0"/>
              <a:t> </a:t>
            </a:r>
            <a:r>
              <a:rPr lang="hu-HU" altLang="hu-HU" sz="1600" b="0" dirty="0" err="1"/>
              <a:t>plastic</a:t>
            </a:r>
            <a:r>
              <a:rPr lang="hu-HU" altLang="hu-HU" sz="1600" b="0" dirty="0"/>
              <a:t> </a:t>
            </a:r>
            <a:r>
              <a:rPr lang="hu-HU" altLang="hu-HU" sz="1600" b="0" dirty="0" err="1"/>
              <a:t>dishes</a:t>
            </a:r>
            <a:r>
              <a:rPr lang="hu-HU" altLang="hu-HU" sz="1600" b="0" dirty="0"/>
              <a:t> and (B) </a:t>
            </a:r>
            <a:r>
              <a:rPr lang="hu-HU" altLang="hu-HU" sz="1600" b="0" dirty="0" err="1"/>
              <a:t>on</a:t>
            </a:r>
            <a:r>
              <a:rPr lang="hu-HU" altLang="hu-HU" sz="1600" b="0" dirty="0"/>
              <a:t> </a:t>
            </a:r>
            <a:r>
              <a:rPr lang="hu-HU" altLang="hu-HU" sz="1600" b="0" dirty="0" err="1"/>
              <a:t>dishes</a:t>
            </a:r>
            <a:r>
              <a:rPr lang="hu-HU" altLang="hu-HU" sz="1600" b="0" dirty="0"/>
              <a:t> </a:t>
            </a:r>
            <a:r>
              <a:rPr lang="hu-HU" altLang="hu-HU" sz="1600" b="0" dirty="0" err="1"/>
              <a:t>coated</a:t>
            </a:r>
            <a:r>
              <a:rPr lang="hu-HU" altLang="hu-HU" sz="1600" b="0" dirty="0"/>
              <a:t> </a:t>
            </a:r>
            <a:r>
              <a:rPr lang="hu-HU" altLang="hu-HU" sz="1600" b="0" dirty="0" err="1"/>
              <a:t>with</a:t>
            </a:r>
            <a:r>
              <a:rPr lang="hu-HU" altLang="hu-HU" sz="1600" b="0" dirty="0"/>
              <a:t> </a:t>
            </a:r>
            <a:r>
              <a:rPr lang="hu-HU" altLang="hu-HU" sz="1600" b="0" dirty="0" err="1"/>
              <a:t>basal</a:t>
            </a:r>
            <a:r>
              <a:rPr lang="hu-HU" altLang="hu-HU" sz="1600" b="0" dirty="0"/>
              <a:t> </a:t>
            </a:r>
            <a:r>
              <a:rPr lang="hu-HU" altLang="hu-HU" sz="1600" b="0" dirty="0" err="1"/>
              <a:t>lamina</a:t>
            </a:r>
            <a:r>
              <a:rPr lang="hu-HU" altLang="hu-HU" sz="1600" b="0" dirty="0"/>
              <a:t>. The </a:t>
            </a:r>
            <a:r>
              <a:rPr lang="hu-HU" altLang="hu-HU" sz="1600" b="0" dirty="0" err="1"/>
              <a:t>two</a:t>
            </a:r>
            <a:r>
              <a:rPr lang="hu-HU" altLang="hu-HU" sz="1600" b="0" dirty="0"/>
              <a:t> </a:t>
            </a:r>
            <a:r>
              <a:rPr lang="hu-HU" altLang="hu-HU" sz="1600" b="0" dirty="0" err="1"/>
              <a:t>photographs</a:t>
            </a:r>
            <a:r>
              <a:rPr lang="hu-HU" altLang="hu-HU" sz="1600" b="0" dirty="0"/>
              <a:t> </a:t>
            </a:r>
            <a:r>
              <a:rPr lang="hu-HU" altLang="hu-HU" sz="1600" b="0" dirty="0" err="1"/>
              <a:t>were</a:t>
            </a:r>
            <a:r>
              <a:rPr lang="hu-HU" altLang="hu-HU" sz="1600" b="0" dirty="0"/>
              <a:t> </a:t>
            </a:r>
            <a:r>
              <a:rPr lang="hu-HU" altLang="hu-HU" sz="1600" b="0" dirty="0" err="1"/>
              <a:t>taken</a:t>
            </a:r>
            <a:r>
              <a:rPr lang="hu-HU" altLang="hu-HU" sz="1600" b="0" dirty="0"/>
              <a:t> </a:t>
            </a:r>
            <a:r>
              <a:rPr lang="hu-HU" altLang="hu-HU" sz="1600" b="0" dirty="0" err="1"/>
              <a:t>at</a:t>
            </a:r>
            <a:r>
              <a:rPr lang="hu-HU" altLang="hu-HU" sz="1600" b="0" dirty="0"/>
              <a:t> </a:t>
            </a:r>
            <a:r>
              <a:rPr lang="hu-HU" altLang="hu-HU" sz="1600" b="0" dirty="0" err="1"/>
              <a:t>the</a:t>
            </a:r>
            <a:r>
              <a:rPr lang="hu-HU" altLang="hu-HU" sz="1600" b="0" dirty="0"/>
              <a:t> </a:t>
            </a:r>
            <a:r>
              <a:rPr lang="hu-HU" altLang="hu-HU" sz="1600" b="0" dirty="0" err="1"/>
              <a:t>same</a:t>
            </a:r>
            <a:r>
              <a:rPr lang="hu-HU" altLang="hu-HU" sz="1600" b="0" dirty="0"/>
              <a:t> </a:t>
            </a:r>
            <a:r>
              <a:rPr lang="hu-HU" altLang="hu-HU" sz="1600" b="0" dirty="0" err="1"/>
              <a:t>magnification</a:t>
            </a:r>
            <a:r>
              <a:rPr lang="hu-HU" altLang="hu-HU" sz="1600" b="0" dirty="0"/>
              <a:t>, 1200×. </a:t>
            </a:r>
          </a:p>
        </p:txBody>
      </p:sp>
    </p:spTree>
    <p:extLst>
      <p:ext uri="{BB962C8B-B14F-4D97-AF65-F5344CB8AC3E}">
        <p14:creationId xmlns:p14="http://schemas.microsoft.com/office/powerpoint/2010/main" val="2804899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20" y="238125"/>
            <a:ext cx="3677920" cy="60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5638800" y="238125"/>
            <a:ext cx="32797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600" b="0" dirty="0" err="1"/>
              <a:t>Figure</a:t>
            </a:r>
            <a:r>
              <a:rPr lang="hu-HU" altLang="hu-HU" sz="1600" b="0" dirty="0"/>
              <a:t> 6.36. </a:t>
            </a:r>
          </a:p>
          <a:p>
            <a:pPr eaLnBrk="1" hangingPunct="1">
              <a:spcBef>
                <a:spcPct val="0"/>
              </a:spcBef>
              <a:buFontTx/>
              <a:buNone/>
            </a:pPr>
            <a:r>
              <a:rPr lang="hu-HU" altLang="hu-HU" sz="1600" b="0" dirty="0" err="1"/>
              <a:t>Basement</a:t>
            </a:r>
            <a:r>
              <a:rPr lang="hu-HU" altLang="hu-HU" sz="1600" b="0" dirty="0"/>
              <a:t> </a:t>
            </a:r>
            <a:r>
              <a:rPr lang="hu-HU" altLang="hu-HU" sz="1600" b="0" dirty="0" err="1"/>
              <a:t>membrane-directed</a:t>
            </a:r>
            <a:r>
              <a:rPr lang="hu-HU" altLang="hu-HU" sz="1600" b="0" dirty="0"/>
              <a:t> </a:t>
            </a:r>
            <a:r>
              <a:rPr lang="hu-HU" altLang="hu-HU" sz="1600" b="0" dirty="0" err="1"/>
              <a:t>gene</a:t>
            </a:r>
            <a:r>
              <a:rPr lang="hu-HU" altLang="hu-HU" sz="1600" b="0" dirty="0"/>
              <a:t> </a:t>
            </a:r>
            <a:r>
              <a:rPr lang="hu-HU" altLang="hu-HU" sz="1600" b="0" dirty="0" err="1"/>
              <a:t>expression</a:t>
            </a:r>
            <a:r>
              <a:rPr lang="hu-HU" altLang="hu-HU" sz="1600" b="0" dirty="0"/>
              <a:t> in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tissue</a:t>
            </a:r>
            <a:r>
              <a:rPr lang="hu-HU" altLang="hu-HU" sz="1600" b="0" dirty="0"/>
              <a:t>. (A) Mouse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tissue</a:t>
            </a:r>
            <a:r>
              <a:rPr lang="hu-HU" altLang="hu-HU" sz="1600" b="0" dirty="0"/>
              <a:t> </a:t>
            </a:r>
            <a:r>
              <a:rPr lang="hu-HU" altLang="hu-HU" sz="1600" b="0" dirty="0" err="1"/>
              <a:t>divides</a:t>
            </a:r>
            <a:r>
              <a:rPr lang="hu-HU" altLang="hu-HU" sz="1600" b="0" dirty="0"/>
              <a:t> </a:t>
            </a:r>
            <a:r>
              <a:rPr lang="hu-HU" altLang="hu-HU" sz="1600" b="0" dirty="0" err="1"/>
              <a:t>when</a:t>
            </a:r>
            <a:r>
              <a:rPr lang="hu-HU" altLang="hu-HU" sz="1600" b="0" dirty="0"/>
              <a:t> </a:t>
            </a:r>
            <a:r>
              <a:rPr lang="hu-HU" altLang="hu-HU" sz="1600" b="0" dirty="0" err="1"/>
              <a:t>placed</a:t>
            </a:r>
            <a:r>
              <a:rPr lang="hu-HU" altLang="hu-HU" sz="1600" b="0" dirty="0"/>
              <a:t> </a:t>
            </a:r>
            <a:r>
              <a:rPr lang="hu-HU" altLang="hu-HU" sz="1600" b="0" dirty="0" err="1"/>
              <a:t>on</a:t>
            </a:r>
            <a:r>
              <a:rPr lang="hu-HU" altLang="hu-HU" sz="1600" b="0" dirty="0"/>
              <a:t> </a:t>
            </a:r>
            <a:r>
              <a:rPr lang="hu-HU" altLang="hu-HU" sz="1600" b="0" dirty="0" err="1"/>
              <a:t>tissue</a:t>
            </a:r>
            <a:r>
              <a:rPr lang="hu-HU" altLang="hu-HU" sz="1600" b="0" dirty="0"/>
              <a:t> </a:t>
            </a:r>
            <a:r>
              <a:rPr lang="hu-HU" altLang="hu-HU" sz="1600" b="0" dirty="0" err="1"/>
              <a:t>culture</a:t>
            </a:r>
            <a:r>
              <a:rPr lang="hu-HU" altLang="hu-HU" sz="1600" b="0" dirty="0"/>
              <a:t> </a:t>
            </a:r>
            <a:r>
              <a:rPr lang="hu-HU" altLang="hu-HU" sz="1600" b="0" dirty="0" err="1"/>
              <a:t>plastic</a:t>
            </a:r>
            <a:r>
              <a:rPr lang="hu-HU" altLang="hu-HU" sz="1600" b="0" dirty="0"/>
              <a:t>. </a:t>
            </a:r>
            <a:r>
              <a:rPr lang="hu-HU" altLang="hu-HU" sz="1600" b="0" dirty="0" err="1"/>
              <a:t>Cell</a:t>
            </a:r>
            <a:r>
              <a:rPr lang="hu-HU" altLang="hu-HU" sz="1600" b="0" dirty="0"/>
              <a:t> </a:t>
            </a:r>
            <a:r>
              <a:rPr lang="hu-HU" altLang="hu-HU" sz="1600" b="0" dirty="0" err="1"/>
              <a:t>division</a:t>
            </a:r>
            <a:r>
              <a:rPr lang="hu-HU" altLang="hu-HU" sz="1600" b="0" dirty="0"/>
              <a:t> </a:t>
            </a:r>
            <a:r>
              <a:rPr lang="hu-HU" altLang="hu-HU" sz="1600" b="0" dirty="0" err="1"/>
              <a:t>genes</a:t>
            </a:r>
            <a:r>
              <a:rPr lang="hu-HU" altLang="hu-HU" sz="1600" b="0" dirty="0"/>
              <a:t> </a:t>
            </a:r>
            <a:r>
              <a:rPr lang="hu-HU" altLang="hu-HU" sz="1600" b="0" dirty="0" err="1"/>
              <a:t>are</a:t>
            </a:r>
            <a:r>
              <a:rPr lang="hu-HU" altLang="hu-HU" sz="1600" b="0" dirty="0"/>
              <a:t> </a:t>
            </a:r>
            <a:r>
              <a:rPr lang="hu-HU" altLang="hu-HU" sz="1600" b="0" dirty="0" err="1"/>
              <a:t>on</a:t>
            </a:r>
            <a:r>
              <a:rPr lang="hu-HU" altLang="hu-HU" sz="1600" b="0" dirty="0"/>
              <a:t>, and </a:t>
            </a:r>
            <a:r>
              <a:rPr lang="hu-HU" altLang="hu-HU" sz="1600" b="0" dirty="0" err="1"/>
              <a:t>the</a:t>
            </a:r>
            <a:r>
              <a:rPr lang="hu-HU" altLang="hu-HU" sz="1600" b="0" dirty="0"/>
              <a:t> </a:t>
            </a:r>
            <a:r>
              <a:rPr lang="hu-HU" altLang="hu-HU" sz="1600" b="0" dirty="0" err="1"/>
              <a:t>genes</a:t>
            </a:r>
            <a:r>
              <a:rPr lang="hu-HU" altLang="hu-HU" sz="1600" b="0" dirty="0"/>
              <a:t> </a:t>
            </a:r>
            <a:r>
              <a:rPr lang="hu-HU" altLang="hu-HU" sz="1600" b="0" dirty="0" err="1"/>
              <a:t>capable</a:t>
            </a:r>
            <a:r>
              <a:rPr lang="hu-HU" altLang="hu-HU" sz="1600" b="0" dirty="0"/>
              <a:t> of </a:t>
            </a:r>
            <a:r>
              <a:rPr lang="hu-HU" altLang="hu-HU" sz="1600" b="0" dirty="0" err="1"/>
              <a:t>synthesizing</a:t>
            </a:r>
            <a:r>
              <a:rPr lang="hu-HU" altLang="hu-HU" sz="1600" b="0" dirty="0"/>
              <a:t> </a:t>
            </a:r>
            <a:r>
              <a:rPr lang="hu-HU" altLang="hu-HU" sz="1600" b="0" dirty="0" err="1"/>
              <a:t>the</a:t>
            </a:r>
            <a:r>
              <a:rPr lang="hu-HU" altLang="hu-HU" sz="1600" b="0" dirty="0"/>
              <a:t> </a:t>
            </a:r>
            <a:r>
              <a:rPr lang="hu-HU" altLang="hu-HU" sz="1600" b="0" dirty="0" err="1"/>
              <a:t>differentiated</a:t>
            </a:r>
            <a:r>
              <a:rPr lang="hu-HU" altLang="hu-HU" sz="1600" b="0" dirty="0"/>
              <a:t> </a:t>
            </a:r>
            <a:r>
              <a:rPr lang="hu-HU" altLang="hu-HU" sz="1600" b="0" dirty="0" err="1"/>
              <a:t>products</a:t>
            </a:r>
            <a:r>
              <a:rPr lang="hu-HU" altLang="hu-HU" sz="1600" b="0" dirty="0"/>
              <a:t> of </a:t>
            </a:r>
            <a:r>
              <a:rPr lang="hu-HU" altLang="hu-HU" sz="1600" b="0" dirty="0" err="1"/>
              <a:t>the</a:t>
            </a:r>
            <a:r>
              <a:rPr lang="hu-HU" altLang="hu-HU" sz="1600" b="0" dirty="0"/>
              <a:t>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lactoferrin</a:t>
            </a:r>
            <a:r>
              <a:rPr lang="hu-HU" altLang="hu-HU" sz="1600" b="0" dirty="0"/>
              <a:t>, </a:t>
            </a:r>
            <a:r>
              <a:rPr lang="hu-HU" altLang="hu-HU" sz="1600" b="0" dirty="0" err="1"/>
              <a:t>casein</a:t>
            </a:r>
            <a:r>
              <a:rPr lang="hu-HU" altLang="hu-HU" sz="1600" b="0" dirty="0"/>
              <a:t>, </a:t>
            </a:r>
            <a:r>
              <a:rPr lang="hu-HU" altLang="hu-HU" sz="1600" b="0" dirty="0" err="1"/>
              <a:t>whey</a:t>
            </a:r>
            <a:r>
              <a:rPr lang="hu-HU" altLang="hu-HU" sz="1600" b="0" dirty="0"/>
              <a:t> </a:t>
            </a:r>
            <a:r>
              <a:rPr lang="hu-HU" altLang="hu-HU" sz="1600" b="0" dirty="0" err="1"/>
              <a:t>acidic</a:t>
            </a:r>
            <a:r>
              <a:rPr lang="hu-HU" altLang="hu-HU" sz="1600" b="0" dirty="0"/>
              <a:t> protein) </a:t>
            </a:r>
            <a:r>
              <a:rPr lang="hu-HU" altLang="hu-HU" sz="1600" b="0" dirty="0" err="1"/>
              <a:t>are</a:t>
            </a:r>
            <a:r>
              <a:rPr lang="hu-HU" altLang="hu-HU" sz="1600" b="0" dirty="0"/>
              <a:t> </a:t>
            </a:r>
            <a:r>
              <a:rPr lang="hu-HU" altLang="hu-HU" sz="1600" b="0" dirty="0" err="1"/>
              <a:t>off</a:t>
            </a:r>
            <a:r>
              <a:rPr lang="hu-HU" altLang="hu-HU" sz="1600" b="0" dirty="0"/>
              <a:t>. (B) </a:t>
            </a:r>
            <a:r>
              <a:rPr lang="hu-HU" altLang="hu-HU" sz="1600" b="0" dirty="0" err="1"/>
              <a:t>When</a:t>
            </a:r>
            <a:r>
              <a:rPr lang="hu-HU" altLang="hu-HU" sz="1600" b="0" dirty="0"/>
              <a:t> </a:t>
            </a:r>
            <a:r>
              <a:rPr lang="hu-HU" altLang="hu-HU" sz="1600" b="0" dirty="0" err="1"/>
              <a:t>presented</a:t>
            </a:r>
            <a:r>
              <a:rPr lang="hu-HU" altLang="hu-HU" sz="1600" b="0" dirty="0"/>
              <a:t> </a:t>
            </a:r>
            <a:r>
              <a:rPr lang="hu-HU" altLang="hu-HU" sz="1600" b="0" dirty="0" err="1"/>
              <a:t>with</a:t>
            </a:r>
            <a:r>
              <a:rPr lang="hu-HU" altLang="hu-HU" sz="1600" b="0" dirty="0"/>
              <a:t> </a:t>
            </a:r>
            <a:r>
              <a:rPr lang="hu-HU" altLang="hu-HU" sz="1600" b="0" dirty="0" err="1"/>
              <a:t>basement</a:t>
            </a:r>
            <a:r>
              <a:rPr lang="hu-HU" altLang="hu-HU" sz="1600" b="0" dirty="0"/>
              <a:t> </a:t>
            </a:r>
            <a:r>
              <a:rPr lang="hu-HU" altLang="hu-HU" sz="1600" b="0" dirty="0" err="1"/>
              <a:t>membrane</a:t>
            </a:r>
            <a:r>
              <a:rPr lang="hu-HU" altLang="hu-HU" sz="1600" b="0" dirty="0"/>
              <a:t> </a:t>
            </a:r>
            <a:r>
              <a:rPr lang="hu-HU" altLang="hu-HU" sz="1600" b="0" dirty="0" err="1"/>
              <a:t>that</a:t>
            </a:r>
            <a:r>
              <a:rPr lang="hu-HU" altLang="hu-HU" sz="1600" b="0" dirty="0"/>
              <a:t> </a:t>
            </a:r>
            <a:r>
              <a:rPr lang="hu-HU" altLang="hu-HU" sz="1600" b="0" dirty="0" err="1"/>
              <a:t>contains</a:t>
            </a:r>
            <a:r>
              <a:rPr lang="hu-HU" altLang="hu-HU" sz="1600" b="0" dirty="0"/>
              <a:t> </a:t>
            </a:r>
            <a:r>
              <a:rPr lang="hu-HU" altLang="hu-HU" sz="1600" b="0" dirty="0" err="1"/>
              <a:t>laminin</a:t>
            </a:r>
            <a:r>
              <a:rPr lang="hu-HU" altLang="hu-HU" sz="1600" b="0" dirty="0"/>
              <a:t>, </a:t>
            </a:r>
            <a:r>
              <a:rPr lang="hu-HU" altLang="hu-HU" sz="1600" b="0" dirty="0" err="1"/>
              <a:t>the</a:t>
            </a:r>
            <a:r>
              <a:rPr lang="hu-HU" altLang="hu-HU" sz="1600" b="0" dirty="0"/>
              <a:t> </a:t>
            </a:r>
            <a:r>
              <a:rPr lang="hu-HU" altLang="hu-HU" sz="1600" b="0" dirty="0" err="1"/>
              <a:t>genes</a:t>
            </a:r>
            <a:r>
              <a:rPr lang="hu-HU" altLang="hu-HU" sz="1600" b="0" dirty="0"/>
              <a:t> </a:t>
            </a:r>
            <a:r>
              <a:rPr lang="hu-HU" altLang="hu-HU" sz="1600" b="0" dirty="0" err="1"/>
              <a:t>for</a:t>
            </a:r>
            <a:r>
              <a:rPr lang="hu-HU" altLang="hu-HU" sz="1600" b="0" dirty="0"/>
              <a:t> </a:t>
            </a:r>
            <a:r>
              <a:rPr lang="hu-HU" altLang="hu-HU" sz="1600" b="0" dirty="0" err="1"/>
              <a:t>cell</a:t>
            </a:r>
            <a:r>
              <a:rPr lang="hu-HU" altLang="hu-HU" sz="1600" b="0" dirty="0"/>
              <a:t> </a:t>
            </a:r>
            <a:r>
              <a:rPr lang="hu-HU" altLang="hu-HU" sz="1600" b="0" dirty="0" err="1"/>
              <a:t>division</a:t>
            </a:r>
            <a:r>
              <a:rPr lang="hu-HU" altLang="hu-HU" sz="1600" b="0" dirty="0"/>
              <a:t> </a:t>
            </a:r>
            <a:r>
              <a:rPr lang="hu-HU" altLang="hu-HU" sz="1600" b="0" dirty="0" err="1"/>
              <a:t>proteins</a:t>
            </a:r>
            <a:r>
              <a:rPr lang="hu-HU" altLang="hu-HU" sz="1600" b="0" dirty="0"/>
              <a:t> </a:t>
            </a:r>
            <a:r>
              <a:rPr lang="hu-HU" altLang="hu-HU" sz="1600" b="0" dirty="0" err="1"/>
              <a:t>are</a:t>
            </a:r>
            <a:r>
              <a:rPr lang="hu-HU" altLang="hu-HU" sz="1600" b="0" dirty="0"/>
              <a:t> </a:t>
            </a:r>
            <a:r>
              <a:rPr lang="hu-HU" altLang="hu-HU" sz="1600" b="0" dirty="0" err="1"/>
              <a:t>turned</a:t>
            </a:r>
            <a:r>
              <a:rPr lang="hu-HU" altLang="hu-HU" sz="1600" b="0" dirty="0"/>
              <a:t> </a:t>
            </a:r>
            <a:r>
              <a:rPr lang="hu-HU" altLang="hu-HU" sz="1600" b="0" dirty="0" err="1"/>
              <a:t>off</a:t>
            </a:r>
            <a:r>
              <a:rPr lang="hu-HU" altLang="hu-HU" sz="1600" b="0" dirty="0"/>
              <a:t>, </a:t>
            </a:r>
            <a:r>
              <a:rPr lang="hu-HU" altLang="hu-HU" sz="1600" b="0" dirty="0" err="1"/>
              <a:t>while</a:t>
            </a:r>
            <a:r>
              <a:rPr lang="hu-HU" altLang="hu-HU" sz="1600" b="0" dirty="0"/>
              <a:t> </a:t>
            </a:r>
            <a:r>
              <a:rPr lang="hu-HU" altLang="hu-HU" sz="1600" b="0" dirty="0" err="1"/>
              <a:t>the</a:t>
            </a:r>
            <a:r>
              <a:rPr lang="hu-HU" altLang="hu-HU" sz="1600" b="0" dirty="0"/>
              <a:t> </a:t>
            </a:r>
            <a:r>
              <a:rPr lang="hu-HU" altLang="hu-HU" sz="1600" b="0" dirty="0" err="1"/>
              <a:t>gene</a:t>
            </a:r>
            <a:r>
              <a:rPr lang="hu-HU" altLang="hu-HU" sz="1600" b="0" dirty="0"/>
              <a:t> </a:t>
            </a:r>
            <a:r>
              <a:rPr lang="hu-HU" altLang="hu-HU" sz="1600" b="0" dirty="0" err="1"/>
              <a:t>inhibiting</a:t>
            </a:r>
            <a:r>
              <a:rPr lang="hu-HU" altLang="hu-HU" sz="1600" b="0" dirty="0"/>
              <a:t> </a:t>
            </a:r>
            <a:r>
              <a:rPr lang="hu-HU" altLang="hu-HU" sz="1600" b="0" dirty="0" err="1"/>
              <a:t>cell</a:t>
            </a:r>
            <a:r>
              <a:rPr lang="hu-HU" altLang="hu-HU" sz="1600" b="0" dirty="0"/>
              <a:t> </a:t>
            </a:r>
            <a:r>
              <a:rPr lang="hu-HU" altLang="hu-HU" sz="1600" b="0" dirty="0" err="1"/>
              <a:t>division</a:t>
            </a:r>
            <a:r>
              <a:rPr lang="hu-HU" altLang="hu-HU" sz="1600" b="0" dirty="0"/>
              <a:t> (</a:t>
            </a:r>
            <a:r>
              <a:rPr lang="hu-HU" altLang="hu-HU" sz="1600" b="0" dirty="0" err="1"/>
              <a:t>p21</a:t>
            </a:r>
            <a:r>
              <a:rPr lang="hu-HU" altLang="hu-HU" sz="1600" b="0" dirty="0"/>
              <a:t>) and </a:t>
            </a:r>
            <a:r>
              <a:rPr lang="hu-HU" altLang="hu-HU" sz="1600" b="0" dirty="0" err="1"/>
              <a:t>the</a:t>
            </a:r>
            <a:r>
              <a:rPr lang="hu-HU" altLang="hu-HU" sz="1600" b="0" dirty="0"/>
              <a:t> </a:t>
            </a:r>
            <a:r>
              <a:rPr lang="hu-HU" altLang="hu-HU" sz="1600" b="0" dirty="0" err="1"/>
              <a:t>gene</a:t>
            </a:r>
            <a:r>
              <a:rPr lang="hu-HU" altLang="hu-HU" sz="1600" b="0" dirty="0"/>
              <a:t> </a:t>
            </a:r>
            <a:r>
              <a:rPr lang="hu-HU" altLang="hu-HU" sz="1600" b="0" dirty="0" err="1"/>
              <a:t>for</a:t>
            </a:r>
            <a:r>
              <a:rPr lang="hu-HU" altLang="hu-HU" sz="1600" b="0" dirty="0"/>
              <a:t> </a:t>
            </a:r>
            <a:r>
              <a:rPr lang="hu-HU" altLang="hu-HU" sz="1600" b="0" dirty="0" err="1"/>
              <a:t>lactoferrin</a:t>
            </a:r>
            <a:r>
              <a:rPr lang="hu-HU" altLang="hu-HU" sz="1600" b="0" dirty="0"/>
              <a:t> </a:t>
            </a:r>
            <a:r>
              <a:rPr lang="hu-HU" altLang="hu-HU" sz="1600" b="0" dirty="0" err="1"/>
              <a:t>are</a:t>
            </a:r>
            <a:r>
              <a:rPr lang="hu-HU" altLang="hu-HU" sz="1600" b="0" dirty="0"/>
              <a:t> </a:t>
            </a:r>
            <a:r>
              <a:rPr lang="hu-HU" altLang="hu-HU" sz="1600" b="0" dirty="0" err="1"/>
              <a:t>turned</a:t>
            </a:r>
            <a:r>
              <a:rPr lang="hu-HU" altLang="hu-HU" sz="1600" b="0" dirty="0"/>
              <a:t> </a:t>
            </a:r>
            <a:r>
              <a:rPr lang="hu-HU" altLang="hu-HU" sz="1600" b="0" dirty="0" err="1"/>
              <a:t>on</a:t>
            </a:r>
            <a:r>
              <a:rPr lang="hu-HU" altLang="hu-HU" sz="1600" b="0" dirty="0"/>
              <a:t>. (C, D) </a:t>
            </a:r>
            <a:r>
              <a:rPr lang="hu-HU" altLang="hu-HU" sz="1600" b="0" dirty="0" err="1"/>
              <a:t>Mammary</a:t>
            </a:r>
            <a:r>
              <a:rPr lang="hu-HU" altLang="hu-HU" sz="1600" b="0" dirty="0"/>
              <a:t> </a:t>
            </a:r>
            <a:r>
              <a:rPr lang="hu-HU" altLang="hu-HU" sz="1600" b="0" dirty="0" err="1"/>
              <a:t>gland</a:t>
            </a:r>
            <a:r>
              <a:rPr lang="hu-HU" altLang="hu-HU" sz="1600" b="0" dirty="0"/>
              <a:t> </a:t>
            </a:r>
            <a:r>
              <a:rPr lang="hu-HU" altLang="hu-HU" sz="1600" b="0" dirty="0" err="1"/>
              <a:t>cells</a:t>
            </a:r>
            <a:r>
              <a:rPr lang="hu-HU" altLang="hu-HU" sz="1600" b="0" dirty="0"/>
              <a:t> </a:t>
            </a:r>
            <a:r>
              <a:rPr lang="hu-HU" altLang="hu-HU" sz="1600" b="0" dirty="0" err="1"/>
              <a:t>wrap</a:t>
            </a:r>
            <a:r>
              <a:rPr lang="hu-HU" altLang="hu-HU" sz="1600" b="0" dirty="0"/>
              <a:t> </a:t>
            </a:r>
            <a:r>
              <a:rPr lang="hu-HU" altLang="hu-HU" sz="1600" b="0" dirty="0" err="1"/>
              <a:t>the</a:t>
            </a:r>
            <a:r>
              <a:rPr lang="hu-HU" altLang="hu-HU" sz="1600" b="0" dirty="0"/>
              <a:t> </a:t>
            </a:r>
            <a:r>
              <a:rPr lang="hu-HU" altLang="hu-HU" sz="1600" b="0" dirty="0" err="1"/>
              <a:t>basement</a:t>
            </a:r>
            <a:r>
              <a:rPr lang="hu-HU" altLang="hu-HU" sz="1600" b="0" dirty="0"/>
              <a:t> </a:t>
            </a:r>
            <a:r>
              <a:rPr lang="hu-HU" altLang="hu-HU" sz="1600" b="0" dirty="0" err="1"/>
              <a:t>membrane</a:t>
            </a:r>
            <a:r>
              <a:rPr lang="hu-HU" altLang="hu-HU" sz="1600" b="0" dirty="0"/>
              <a:t> </a:t>
            </a:r>
            <a:r>
              <a:rPr lang="hu-HU" altLang="hu-HU" sz="1600" b="0" dirty="0" err="1"/>
              <a:t>about</a:t>
            </a:r>
            <a:r>
              <a:rPr lang="hu-HU" altLang="hu-HU" sz="1600" b="0" dirty="0"/>
              <a:t> </a:t>
            </a:r>
            <a:r>
              <a:rPr lang="hu-HU" altLang="hu-HU" sz="1600" b="0" dirty="0" err="1"/>
              <a:t>them</a:t>
            </a:r>
            <a:r>
              <a:rPr lang="hu-HU" altLang="hu-HU" sz="1600" b="0" dirty="0"/>
              <a:t>, </a:t>
            </a:r>
            <a:r>
              <a:rPr lang="hu-HU" altLang="hu-HU" sz="1600" b="0" dirty="0" err="1"/>
              <a:t>forming</a:t>
            </a:r>
            <a:r>
              <a:rPr lang="hu-HU" altLang="hu-HU" sz="1600" b="0" dirty="0"/>
              <a:t> a </a:t>
            </a:r>
            <a:r>
              <a:rPr lang="hu-HU" altLang="hu-HU" sz="1600" b="0" dirty="0" err="1"/>
              <a:t>secretory</a:t>
            </a:r>
            <a:r>
              <a:rPr lang="hu-HU" altLang="hu-HU" sz="1600" b="0" dirty="0"/>
              <a:t> </a:t>
            </a:r>
            <a:r>
              <a:rPr lang="hu-HU" altLang="hu-HU" sz="1600" b="0" dirty="0" err="1"/>
              <a:t>epithelium</a:t>
            </a:r>
            <a:r>
              <a:rPr lang="hu-HU" altLang="hu-HU" sz="1600" b="0" dirty="0"/>
              <a:t>. The </a:t>
            </a:r>
            <a:r>
              <a:rPr lang="hu-HU" altLang="hu-HU" sz="1600" b="0" dirty="0" err="1"/>
              <a:t>genes</a:t>
            </a:r>
            <a:r>
              <a:rPr lang="hu-HU" altLang="hu-HU" sz="1600" b="0" dirty="0"/>
              <a:t> </a:t>
            </a:r>
            <a:r>
              <a:rPr lang="hu-HU" altLang="hu-HU" sz="1600" b="0" dirty="0" err="1"/>
              <a:t>for</a:t>
            </a:r>
            <a:r>
              <a:rPr lang="hu-HU" altLang="hu-HU" sz="1600" b="0" dirty="0"/>
              <a:t> </a:t>
            </a:r>
            <a:r>
              <a:rPr lang="hu-HU" altLang="hu-HU" sz="1600" b="0" dirty="0" err="1"/>
              <a:t>casein</a:t>
            </a:r>
            <a:r>
              <a:rPr lang="hu-HU" altLang="hu-HU" sz="1600" b="0" dirty="0"/>
              <a:t> and </a:t>
            </a:r>
            <a:r>
              <a:rPr lang="hu-HU" altLang="hu-HU" sz="1600" b="0" dirty="0" err="1"/>
              <a:t>whey</a:t>
            </a:r>
            <a:r>
              <a:rPr lang="hu-HU" altLang="hu-HU" sz="1600" b="0" dirty="0"/>
              <a:t> protein </a:t>
            </a:r>
            <a:r>
              <a:rPr lang="hu-HU" altLang="hu-HU" sz="1600" b="0" dirty="0" err="1"/>
              <a:t>are</a:t>
            </a:r>
            <a:r>
              <a:rPr lang="hu-HU" altLang="hu-HU" sz="1600" b="0" dirty="0"/>
              <a:t> </a:t>
            </a:r>
            <a:r>
              <a:rPr lang="hu-HU" altLang="hu-HU" sz="1600" b="0" dirty="0" err="1"/>
              <a:t>sequentially</a:t>
            </a:r>
            <a:r>
              <a:rPr lang="hu-HU" altLang="hu-HU" sz="1600" b="0" dirty="0"/>
              <a:t> </a:t>
            </a:r>
            <a:r>
              <a:rPr lang="hu-HU" altLang="hu-HU" sz="1600" b="0" dirty="0" err="1"/>
              <a:t>activated</a:t>
            </a:r>
            <a:r>
              <a:rPr lang="hu-HU" altLang="hu-HU" sz="1600" b="0" dirty="0"/>
              <a:t>.</a:t>
            </a:r>
          </a:p>
        </p:txBody>
      </p:sp>
    </p:spTree>
    <p:extLst>
      <p:ext uri="{BB962C8B-B14F-4D97-AF65-F5344CB8AC3E}">
        <p14:creationId xmlns:p14="http://schemas.microsoft.com/office/powerpoint/2010/main" val="827210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l="6462" r="6718"/>
          <a:stretch>
            <a:fillRect/>
          </a:stretch>
        </p:blipFill>
        <p:spPr bwMode="auto">
          <a:xfrm>
            <a:off x="1283000" y="160972"/>
            <a:ext cx="3078180" cy="315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430" y="0"/>
            <a:ext cx="3115570" cy="307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8"/>
          <p:cNvSpPr txBox="1">
            <a:spLocks noChangeArrowheads="1"/>
          </p:cNvSpPr>
          <p:nvPr/>
        </p:nvSpPr>
        <p:spPr bwMode="auto">
          <a:xfrm>
            <a:off x="4479608" y="496253"/>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Dystroglycan</a:t>
            </a:r>
            <a:endParaRPr lang="hu-HU" altLang="hu-HU" sz="2000" dirty="0"/>
          </a:p>
        </p:txBody>
      </p:sp>
      <p:pic>
        <p:nvPicPr>
          <p:cNvPr id="32773" name="Picture 9"/>
          <p:cNvPicPr>
            <a:picLocks noChangeAspect="1" noChangeArrowheads="1"/>
          </p:cNvPicPr>
          <p:nvPr/>
        </p:nvPicPr>
        <p:blipFill>
          <a:blip r:embed="rId4">
            <a:extLst>
              <a:ext uri="{28A0092B-C50C-407E-A947-70E740481C1C}">
                <a14:useLocalDpi xmlns:a14="http://schemas.microsoft.com/office/drawing/2010/main" val="0"/>
              </a:ext>
            </a:extLst>
          </a:blip>
          <a:srcRect r="740" b="16368"/>
          <a:stretch>
            <a:fillRect/>
          </a:stretch>
        </p:blipFill>
        <p:spPr bwMode="auto">
          <a:xfrm>
            <a:off x="1675448" y="3809425"/>
            <a:ext cx="4043680" cy="265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izom_kötőszövet_angol"/>
          <p:cNvPicPr>
            <a:picLocks noChangeAspect="1" noChangeArrowheads="1"/>
          </p:cNvPicPr>
          <p:nvPr/>
        </p:nvPicPr>
        <p:blipFill>
          <a:blip r:embed="rId5">
            <a:extLst>
              <a:ext uri="{28A0092B-C50C-407E-A947-70E740481C1C}">
                <a14:useLocalDpi xmlns:a14="http://schemas.microsoft.com/office/drawing/2010/main" val="0"/>
              </a:ext>
            </a:extLst>
          </a:blip>
          <a:srcRect l="8226" r="16928"/>
          <a:stretch>
            <a:fillRect/>
          </a:stretch>
        </p:blipFill>
        <p:spPr bwMode="auto">
          <a:xfrm>
            <a:off x="5859264" y="3651250"/>
            <a:ext cx="3284736" cy="267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99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086313" y="2562600"/>
            <a:ext cx="4219425" cy="1569660"/>
          </a:xfrm>
          <a:prstGeom prst="rect">
            <a:avLst/>
          </a:prstGeom>
          <a:noFill/>
        </p:spPr>
        <p:txBody>
          <a:bodyPr wrap="none" rtlCol="0">
            <a:spAutoFit/>
          </a:bodyPr>
          <a:lstStyle/>
          <a:p>
            <a:pPr algn="ctr"/>
            <a:r>
              <a:rPr lang="hu-HU" sz="3200" dirty="0" err="1" smtClean="0"/>
              <a:t>Integrinek</a:t>
            </a:r>
            <a:endParaRPr lang="hu-HU" sz="3200" dirty="0" smtClean="0"/>
          </a:p>
          <a:p>
            <a:pPr algn="ctr"/>
            <a:r>
              <a:rPr lang="hu-HU" sz="3200" dirty="0" smtClean="0"/>
              <a:t>Sejt-</a:t>
            </a:r>
            <a:r>
              <a:rPr lang="hu-HU" sz="3200" dirty="0" err="1" smtClean="0"/>
              <a:t>matrix</a:t>
            </a:r>
            <a:r>
              <a:rPr lang="hu-HU" sz="3200" dirty="0" smtClean="0"/>
              <a:t> kapcsolatok</a:t>
            </a:r>
            <a:endParaRPr lang="hu-HU" sz="3200" dirty="0"/>
          </a:p>
          <a:p>
            <a:pPr algn="ctr"/>
            <a:endParaRPr lang="hu-HU" sz="3200" dirty="0"/>
          </a:p>
        </p:txBody>
      </p:sp>
    </p:spTree>
    <p:extLst>
      <p:ext uri="{BB962C8B-B14F-4D97-AF65-F5344CB8AC3E}">
        <p14:creationId xmlns:p14="http://schemas.microsoft.com/office/powerpoint/2010/main" val="996891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5653881" y="1635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a:t>Integrinek</a:t>
            </a:r>
            <a:endParaRPr lang="hu-HU" altLang="hu-HU" sz="2000" dirty="0"/>
          </a:p>
        </p:txBody>
      </p:sp>
      <p:pic>
        <p:nvPicPr>
          <p:cNvPr id="368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0"/>
            <a:ext cx="33670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5" descr="integrin"/>
          <p:cNvPicPr>
            <a:picLocks noChangeAspect="1" noChangeArrowheads="1"/>
          </p:cNvPicPr>
          <p:nvPr/>
        </p:nvPicPr>
        <p:blipFill>
          <a:blip r:embed="rId3">
            <a:extLst>
              <a:ext uri="{28A0092B-C50C-407E-A947-70E740481C1C}">
                <a14:useLocalDpi xmlns:a14="http://schemas.microsoft.com/office/drawing/2010/main" val="0"/>
              </a:ext>
            </a:extLst>
          </a:blip>
          <a:srcRect r="-1184"/>
          <a:stretch>
            <a:fillRect/>
          </a:stretch>
        </p:blipFill>
        <p:spPr bwMode="auto">
          <a:xfrm>
            <a:off x="7636667" y="104775"/>
            <a:ext cx="1046163"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6"/>
          <p:cNvPicPr>
            <a:picLocks noChangeAspect="1" noChangeArrowheads="1"/>
          </p:cNvPicPr>
          <p:nvPr/>
        </p:nvPicPr>
        <p:blipFill>
          <a:blip r:embed="rId4">
            <a:extLst>
              <a:ext uri="{28A0092B-C50C-407E-A947-70E740481C1C}">
                <a14:useLocalDpi xmlns:a14="http://schemas.microsoft.com/office/drawing/2010/main" val="0"/>
              </a:ext>
            </a:extLst>
          </a:blip>
          <a:srcRect l="49547"/>
          <a:stretch>
            <a:fillRect/>
          </a:stretch>
        </p:blipFill>
        <p:spPr bwMode="auto">
          <a:xfrm>
            <a:off x="1177925" y="2879725"/>
            <a:ext cx="2466753" cy="308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p:cNvPicPr>
            <a:picLocks noChangeAspect="1" noChangeArrowheads="1"/>
          </p:cNvPicPr>
          <p:nvPr/>
        </p:nvPicPr>
        <p:blipFill>
          <a:blip r:embed="rId5">
            <a:extLst>
              <a:ext uri="{28A0092B-C50C-407E-A947-70E740481C1C}">
                <a14:useLocalDpi xmlns:a14="http://schemas.microsoft.com/office/drawing/2010/main" val="0"/>
              </a:ext>
            </a:extLst>
          </a:blip>
          <a:srcRect l="6189" t="19164" r="7578" b="8357"/>
          <a:stretch>
            <a:fillRect/>
          </a:stretch>
        </p:blipFill>
        <p:spPr bwMode="auto">
          <a:xfrm>
            <a:off x="3961958" y="2879725"/>
            <a:ext cx="5139106" cy="332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17"/>
          <p:cNvSpPr txBox="1">
            <a:spLocks noChangeArrowheads="1"/>
          </p:cNvSpPr>
          <p:nvPr/>
        </p:nvSpPr>
        <p:spPr bwMode="auto">
          <a:xfrm>
            <a:off x="5230813" y="1084263"/>
            <a:ext cx="2278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2000" b="0" dirty="0" err="1"/>
              <a:t>arg</a:t>
            </a:r>
            <a:r>
              <a:rPr lang="en-US" altLang="hu-HU" sz="2000" b="0" dirty="0"/>
              <a:t>-</a:t>
            </a:r>
            <a:r>
              <a:rPr lang="en-US" altLang="hu-HU" sz="2000" b="0" dirty="0" err="1"/>
              <a:t>gly</a:t>
            </a:r>
            <a:r>
              <a:rPr lang="en-US" altLang="hu-HU" sz="2000" b="0" dirty="0"/>
              <a:t>-asp (</a:t>
            </a:r>
            <a:r>
              <a:rPr lang="en-US" altLang="hu-HU" sz="2000" b="0" dirty="0" err="1" smtClean="0"/>
              <a:t>RG</a:t>
            </a:r>
            <a:r>
              <a:rPr lang="hu-HU" altLang="hu-HU" sz="2000" b="0" dirty="0" smtClean="0"/>
              <a:t>D</a:t>
            </a:r>
            <a:r>
              <a:rPr lang="en-US" altLang="hu-HU" sz="2000" b="0" dirty="0" smtClean="0"/>
              <a:t>)</a:t>
            </a:r>
            <a:endParaRPr lang="hu-HU" altLang="hu-HU" sz="2000" b="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hu-HU" sz="1451">
                <a:latin typeface="Arial" panose="020B0604020202020204" pitchFamily="34" charset="0"/>
              </a:rPr>
              <a:t>The integrin family.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841" y="979561"/>
            <a:ext cx="64526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3478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hu-HU" sz="1089">
                <a:latin typeface="Arial" panose="020B0604020202020204" pitchFamily="34" charset="0"/>
              </a:rPr>
              <a:t>DEAN SHEPPARD Physiol Rev 2003;83:673-686</a:t>
            </a:r>
          </a:p>
        </p:txBody>
      </p:sp>
    </p:spTree>
    <p:extLst>
      <p:ext uri="{BB962C8B-B14F-4D97-AF65-F5344CB8AC3E}">
        <p14:creationId xmlns:p14="http://schemas.microsoft.com/office/powerpoint/2010/main" val="36635657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hu-HU" sz="1451">
                <a:latin typeface="Arial" panose="020B0604020202020204" pitchFamily="34" charset="0"/>
              </a:rPr>
              <a:t>Simplified model of integrin signaling complexes.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167" y="1169581"/>
            <a:ext cx="7088612" cy="4264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27972" y="5490873"/>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hu-HU" sz="1089">
                <a:latin typeface="Arial" panose="020B0604020202020204" pitchFamily="34" charset="0"/>
              </a:rPr>
              <a:t>DEAN SHEPPARD Physiol Rev 2003;83:673-686</a:t>
            </a:r>
          </a:p>
        </p:txBody>
      </p:sp>
    </p:spTree>
    <p:extLst>
      <p:ext uri="{BB962C8B-B14F-4D97-AF65-F5344CB8AC3E}">
        <p14:creationId xmlns:p14="http://schemas.microsoft.com/office/powerpoint/2010/main" val="3498185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p:cNvPicPr>
            <a:picLocks noChangeAspect="1" noChangeArrowheads="1"/>
          </p:cNvPicPr>
          <p:nvPr/>
        </p:nvPicPr>
        <p:blipFill>
          <a:blip r:embed="rId2">
            <a:extLst>
              <a:ext uri="{28A0092B-C50C-407E-A947-70E740481C1C}">
                <a14:useLocalDpi xmlns:a14="http://schemas.microsoft.com/office/drawing/2010/main" val="0"/>
              </a:ext>
            </a:extLst>
          </a:blip>
          <a:srcRect l="15121" r="18607"/>
          <a:stretch>
            <a:fillRect/>
          </a:stretch>
        </p:blipFill>
        <p:spPr bwMode="auto">
          <a:xfrm>
            <a:off x="4894399" y="1511174"/>
            <a:ext cx="4084320" cy="513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12"/>
          <p:cNvSpPr txBox="1">
            <a:spLocks noChangeArrowheads="1"/>
          </p:cNvSpPr>
          <p:nvPr/>
        </p:nvSpPr>
        <p:spPr bwMode="auto">
          <a:xfrm>
            <a:off x="4762500" y="342900"/>
            <a:ext cx="42162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dirty="0" err="1" smtClean="0"/>
              <a:t>Hemidesmosoma</a:t>
            </a:r>
            <a:r>
              <a:rPr lang="hu-HU" altLang="hu-HU" sz="2000" dirty="0" smtClean="0"/>
              <a:t>, </a:t>
            </a:r>
            <a:r>
              <a:rPr lang="hu-HU" altLang="hu-HU" sz="2000" dirty="0" err="1" smtClean="0"/>
              <a:t>focalis</a:t>
            </a:r>
            <a:r>
              <a:rPr lang="hu-HU" altLang="hu-HU" sz="2000" dirty="0" smtClean="0"/>
              <a:t> </a:t>
            </a:r>
            <a:r>
              <a:rPr lang="hu-HU" altLang="hu-HU" sz="2000" dirty="0" err="1" smtClean="0"/>
              <a:t>contactus</a:t>
            </a:r>
            <a:endParaRPr lang="hu-HU" altLang="hu-HU" sz="2000" dirty="0"/>
          </a:p>
        </p:txBody>
      </p:sp>
      <p:pic>
        <p:nvPicPr>
          <p:cNvPr id="3379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20903"/>
          <a:stretch>
            <a:fillRect/>
          </a:stretch>
        </p:blipFill>
        <p:spPr bwMode="auto">
          <a:xfrm>
            <a:off x="1126172" y="178880"/>
            <a:ext cx="3636328" cy="3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184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ntegrin ta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385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integrin aktí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38" y="4237038"/>
            <a:ext cx="3878262"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p:cNvSpPr txBox="1">
            <a:spLocks noChangeArrowheads="1"/>
          </p:cNvSpPr>
          <p:nvPr/>
        </p:nvSpPr>
        <p:spPr bwMode="auto">
          <a:xfrm>
            <a:off x="0" y="3921125"/>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2000"/>
              <a:t>Integrinek</a:t>
            </a:r>
          </a:p>
        </p:txBody>
      </p:sp>
      <p:pic>
        <p:nvPicPr>
          <p:cNvPr id="378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713" y="4237038"/>
            <a:ext cx="395922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775" y="0"/>
            <a:ext cx="52292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311150" y="4294188"/>
            <a:ext cx="8193088"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Figure 6.37. </a:t>
            </a:r>
          </a:p>
          <a:p>
            <a:pPr eaLnBrk="1" hangingPunct="1">
              <a:spcBef>
                <a:spcPct val="0"/>
              </a:spcBef>
              <a:buFontTx/>
              <a:buNone/>
            </a:pPr>
            <a:r>
              <a:rPr lang="hu-HU" altLang="hu-HU" sz="1800" b="0"/>
              <a:t>Two types of activation by cell adhesion molecules. (A) Cell-substrate adhesion molecules such as integrins may transmit a signal from the cytoplasmic portion of the integrin protein to the Ras G protein through a cascade involving caveolin and Fyn proteins. (B) The FGF receptors may be “hijacked” by cell adhesion molecules and dimerized. They may be brought together by the interaction of opposite cell adhesion molecules, or the “crosslinking” of FGF receptors by the apposing cell membrane may activate their kinase domains.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709"/>
          <a:stretch/>
        </p:blipFill>
        <p:spPr>
          <a:xfrm>
            <a:off x="313735" y="490438"/>
            <a:ext cx="8628991" cy="6296442"/>
          </a:xfrm>
          <a:prstGeom prst="rect">
            <a:avLst/>
          </a:prstGeom>
        </p:spPr>
      </p:pic>
      <p:sp>
        <p:nvSpPr>
          <p:cNvPr id="5" name="TextBox 4"/>
          <p:cNvSpPr txBox="1"/>
          <p:nvPr/>
        </p:nvSpPr>
        <p:spPr>
          <a:xfrm>
            <a:off x="432077" y="166849"/>
            <a:ext cx="8379682" cy="830997"/>
          </a:xfrm>
          <a:prstGeom prst="rect">
            <a:avLst/>
          </a:prstGeom>
          <a:noFill/>
        </p:spPr>
        <p:txBody>
          <a:bodyPr wrap="square" rtlCol="0">
            <a:spAutoFit/>
          </a:bodyPr>
          <a:lstStyle/>
          <a:p>
            <a:pPr algn="ctr"/>
            <a:r>
              <a:rPr lang="en-US" sz="2400" dirty="0" smtClean="0"/>
              <a:t>Polarity of the cell and cell-cell contacts</a:t>
            </a:r>
            <a:endParaRPr lang="en-US" sz="2400" dirty="0"/>
          </a:p>
          <a:p>
            <a:endParaRPr lang="en-US" sz="2400" dirty="0"/>
          </a:p>
        </p:txBody>
      </p:sp>
      <p:sp>
        <p:nvSpPr>
          <p:cNvPr id="7" name="TextBox 4"/>
          <p:cNvSpPr txBox="1"/>
          <p:nvPr/>
        </p:nvSpPr>
        <p:spPr>
          <a:xfrm>
            <a:off x="432077" y="582347"/>
            <a:ext cx="8379682" cy="830997"/>
          </a:xfrm>
          <a:prstGeom prst="rect">
            <a:avLst/>
          </a:prstGeom>
          <a:noFill/>
        </p:spPr>
        <p:txBody>
          <a:bodyPr wrap="square" rtlCol="0">
            <a:spAutoFit/>
          </a:bodyPr>
          <a:lstStyle/>
          <a:p>
            <a:pPr algn="ctr"/>
            <a:r>
              <a:rPr lang="en-US" sz="2400" dirty="0" err="1" smtClean="0"/>
              <a:t>Sejtek</a:t>
            </a:r>
            <a:r>
              <a:rPr lang="en-US" sz="2400" dirty="0" smtClean="0"/>
              <a:t> </a:t>
            </a:r>
            <a:r>
              <a:rPr lang="en-US" sz="2400" dirty="0" err="1" smtClean="0"/>
              <a:t>polaritása</a:t>
            </a:r>
            <a:r>
              <a:rPr lang="en-US" sz="2400" dirty="0" smtClean="0"/>
              <a:t>, </a:t>
            </a:r>
            <a:r>
              <a:rPr lang="en-US" sz="2400" dirty="0" err="1" smtClean="0"/>
              <a:t>sejtkapcsoló</a:t>
            </a:r>
            <a:r>
              <a:rPr lang="en-US" sz="2400" dirty="0" smtClean="0"/>
              <a:t> </a:t>
            </a:r>
            <a:r>
              <a:rPr lang="en-US" sz="2400" dirty="0" err="1" smtClean="0"/>
              <a:t>struktúrák</a:t>
            </a:r>
            <a:endParaRPr lang="en-US" sz="2400" dirty="0"/>
          </a:p>
          <a:p>
            <a:endParaRPr lang="en-US" sz="2400" dirty="0"/>
          </a:p>
        </p:txBody>
      </p:sp>
    </p:spTree>
    <p:extLst>
      <p:ext uri="{BB962C8B-B14F-4D97-AF65-F5344CB8AC3E}">
        <p14:creationId xmlns:p14="http://schemas.microsoft.com/office/powerpoint/2010/main" val="50762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Kép 4"/>
          <p:cNvPicPr>
            <a:picLocks noChangeAspect="1"/>
          </p:cNvPicPr>
          <p:nvPr/>
        </p:nvPicPr>
        <p:blipFill>
          <a:blip r:embed="rId2">
            <a:extLst>
              <a:ext uri="{28A0092B-C50C-407E-A947-70E740481C1C}">
                <a14:useLocalDpi xmlns:a14="http://schemas.microsoft.com/office/drawing/2010/main" val="0"/>
              </a:ext>
            </a:extLst>
          </a:blip>
          <a:srcRect l="11562" t="18190" r="42648" b="3735"/>
          <a:stretch>
            <a:fillRect/>
          </a:stretch>
        </p:blipFill>
        <p:spPr bwMode="auto">
          <a:xfrm>
            <a:off x="1214438" y="0"/>
            <a:ext cx="41751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Kép 5"/>
          <p:cNvPicPr>
            <a:picLocks noChangeAspect="1"/>
          </p:cNvPicPr>
          <p:nvPr/>
        </p:nvPicPr>
        <p:blipFill>
          <a:blip r:embed="rId3">
            <a:extLst>
              <a:ext uri="{28A0092B-C50C-407E-A947-70E740481C1C}">
                <a14:useLocalDpi xmlns:a14="http://schemas.microsoft.com/office/drawing/2010/main" val="0"/>
              </a:ext>
            </a:extLst>
          </a:blip>
          <a:srcRect l="18947" t="9991" r="49211" b="322"/>
          <a:stretch>
            <a:fillRect/>
          </a:stretch>
        </p:blipFill>
        <p:spPr bwMode="auto">
          <a:xfrm>
            <a:off x="5719763" y="0"/>
            <a:ext cx="3167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12"/>
          <p:cNvSpPr txBox="1">
            <a:spLocks noChangeArrowheads="1"/>
          </p:cNvSpPr>
          <p:nvPr/>
        </p:nvSpPr>
        <p:spPr bwMode="auto">
          <a:xfrm>
            <a:off x="1134354" y="5472113"/>
            <a:ext cx="427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err="1"/>
              <a:t>integrins</a:t>
            </a:r>
            <a:r>
              <a:rPr lang="hu-HU" altLang="hu-HU" sz="1800" dirty="0"/>
              <a:t> in </a:t>
            </a:r>
            <a:r>
              <a:rPr lang="hu-HU" altLang="hu-HU" sz="1800" dirty="0" err="1"/>
              <a:t>the</a:t>
            </a:r>
            <a:r>
              <a:rPr lang="hu-HU" altLang="hu-HU" sz="1800" dirty="0"/>
              <a:t> </a:t>
            </a:r>
            <a:r>
              <a:rPr lang="hu-HU" altLang="hu-HU" sz="1800" dirty="0" err="1"/>
              <a:t>preimplantation</a:t>
            </a:r>
            <a:r>
              <a:rPr lang="hu-HU" altLang="hu-HU" sz="1800" dirty="0"/>
              <a:t> </a:t>
            </a:r>
            <a:r>
              <a:rPr lang="hu-HU" altLang="hu-HU" sz="1800" dirty="0" err="1"/>
              <a:t>embryos</a:t>
            </a:r>
            <a:endParaRPr lang="hu-HU" altLang="hu-HU" sz="1800" dirty="0"/>
          </a:p>
        </p:txBody>
      </p:sp>
      <p:sp>
        <p:nvSpPr>
          <p:cNvPr id="35845" name="Szövegdoboz 9"/>
          <p:cNvSpPr txBox="1">
            <a:spLocks noChangeArrowheads="1"/>
          </p:cNvSpPr>
          <p:nvPr/>
        </p:nvSpPr>
        <p:spPr bwMode="auto">
          <a:xfrm>
            <a:off x="1134354" y="5841445"/>
            <a:ext cx="5165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hu-HU" altLang="hu-HU" sz="800" dirty="0"/>
              <a:t>Expression of </a:t>
            </a:r>
            <a:r>
              <a:rPr lang="hu-HU" altLang="hu-HU" sz="800" dirty="0" err="1"/>
              <a:t>cell</a:t>
            </a:r>
            <a:r>
              <a:rPr lang="hu-HU" altLang="hu-HU" sz="800" dirty="0"/>
              <a:t> </a:t>
            </a:r>
            <a:r>
              <a:rPr lang="hu-HU" altLang="hu-HU" sz="800" dirty="0" err="1"/>
              <a:t>adhesion</a:t>
            </a:r>
            <a:r>
              <a:rPr lang="hu-HU" altLang="hu-HU" sz="800" dirty="0"/>
              <a:t> </a:t>
            </a:r>
            <a:r>
              <a:rPr lang="hu-HU" altLang="hu-HU" sz="800" dirty="0" err="1"/>
              <a:t>molecules</a:t>
            </a:r>
            <a:r>
              <a:rPr lang="hu-HU" altLang="hu-HU" sz="800" dirty="0"/>
              <a:t> during human </a:t>
            </a:r>
            <a:r>
              <a:rPr lang="hu-HU" altLang="hu-HU" sz="800" dirty="0" err="1"/>
              <a:t>preimplantation</a:t>
            </a:r>
            <a:r>
              <a:rPr lang="hu-HU" altLang="hu-HU" sz="800" dirty="0"/>
              <a:t> </a:t>
            </a:r>
            <a:r>
              <a:rPr lang="hu-HU" altLang="hu-HU" sz="800" dirty="0" err="1"/>
              <a:t>embryo</a:t>
            </a:r>
            <a:r>
              <a:rPr lang="hu-HU" altLang="hu-HU" sz="800" dirty="0"/>
              <a:t> </a:t>
            </a:r>
            <a:r>
              <a:rPr lang="hu-HU" altLang="hu-HU" sz="800" dirty="0" err="1"/>
              <a:t>development</a:t>
            </a:r>
            <a:r>
              <a:rPr lang="hu-HU" altLang="hu-HU" sz="800" dirty="0"/>
              <a:t>.</a:t>
            </a:r>
          </a:p>
          <a:p>
            <a:r>
              <a:rPr lang="hu-HU" altLang="hu-HU" sz="800" b="0" u="sng" dirty="0" err="1"/>
              <a:t>Bloor</a:t>
            </a:r>
            <a:r>
              <a:rPr lang="hu-HU" altLang="hu-HU" sz="800" b="0" u="sng" dirty="0"/>
              <a:t> </a:t>
            </a:r>
            <a:r>
              <a:rPr lang="hu-HU" altLang="hu-HU" sz="800" b="0" u="sng" dirty="0" err="1"/>
              <a:t>DJ</a:t>
            </a:r>
            <a:r>
              <a:rPr lang="hu-HU" altLang="hu-HU" sz="800" b="0" baseline="30000" dirty="0" err="1"/>
              <a:t>1</a:t>
            </a:r>
            <a:r>
              <a:rPr lang="hu-HU" altLang="hu-HU" sz="800" b="0" dirty="0"/>
              <a:t>, </a:t>
            </a:r>
            <a:r>
              <a:rPr lang="hu-HU" altLang="hu-HU" sz="800" b="0" u="sng" dirty="0" err="1"/>
              <a:t>Metcalfe</a:t>
            </a:r>
            <a:r>
              <a:rPr lang="hu-HU" altLang="hu-HU" sz="800" b="0" u="sng" dirty="0"/>
              <a:t> AD</a:t>
            </a:r>
            <a:r>
              <a:rPr lang="hu-HU" altLang="hu-HU" sz="800" b="0" dirty="0"/>
              <a:t>, </a:t>
            </a:r>
            <a:r>
              <a:rPr lang="hu-HU" altLang="hu-HU" sz="800" b="0" u="sng" dirty="0"/>
              <a:t>Rutherford A</a:t>
            </a:r>
            <a:r>
              <a:rPr lang="hu-HU" altLang="hu-HU" sz="800" b="0" dirty="0"/>
              <a:t>, </a:t>
            </a:r>
            <a:r>
              <a:rPr lang="hu-HU" altLang="hu-HU" sz="800" b="0" u="sng" dirty="0" err="1"/>
              <a:t>Brison</a:t>
            </a:r>
            <a:r>
              <a:rPr lang="hu-HU" altLang="hu-HU" sz="800" b="0" u="sng" dirty="0"/>
              <a:t> </a:t>
            </a:r>
            <a:r>
              <a:rPr lang="hu-HU" altLang="hu-HU" sz="800" b="0" u="sng" dirty="0" err="1"/>
              <a:t>DR</a:t>
            </a:r>
            <a:r>
              <a:rPr lang="hu-HU" altLang="hu-HU" sz="800" b="0" dirty="0"/>
              <a:t>, </a:t>
            </a:r>
            <a:r>
              <a:rPr lang="hu-HU" altLang="hu-HU" sz="800" b="0" u="sng" dirty="0" err="1"/>
              <a:t>Kimber</a:t>
            </a:r>
            <a:r>
              <a:rPr lang="hu-HU" altLang="hu-HU" sz="800" b="0" u="sng" dirty="0"/>
              <a:t> </a:t>
            </a:r>
            <a:r>
              <a:rPr lang="hu-HU" altLang="hu-HU" sz="800" b="0" u="sng" dirty="0" err="1"/>
              <a:t>SJ</a:t>
            </a:r>
            <a:r>
              <a:rPr lang="hu-HU" altLang="hu-HU" sz="800" b="0" dirty="0"/>
              <a:t>.</a:t>
            </a:r>
          </a:p>
          <a:p>
            <a:r>
              <a:rPr lang="pt-BR" altLang="hu-HU" sz="800" b="0" u="sng" dirty="0"/>
              <a:t>Mol Hum Reprod.</a:t>
            </a:r>
            <a:r>
              <a:rPr lang="pt-BR" altLang="hu-HU" sz="800" b="0" dirty="0"/>
              <a:t> 2002 Mar;8(3):237-45.</a:t>
            </a:r>
            <a:endParaRPr lang="hu-HU" altLang="hu-HU" sz="800" dirty="0"/>
          </a:p>
        </p:txBody>
      </p:sp>
    </p:spTree>
    <p:extLst>
      <p:ext uri="{BB962C8B-B14F-4D97-AF65-F5344CB8AC3E}">
        <p14:creationId xmlns:p14="http://schemas.microsoft.com/office/powerpoint/2010/main" val="1679521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44168" y="3099420"/>
            <a:ext cx="8155992" cy="584775"/>
          </a:xfrm>
          <a:prstGeom prst="rect">
            <a:avLst/>
          </a:prstGeom>
          <a:noFill/>
        </p:spPr>
        <p:txBody>
          <a:bodyPr wrap="square" rtlCol="0">
            <a:spAutoFit/>
          </a:bodyPr>
          <a:lstStyle/>
          <a:p>
            <a:pPr algn="ctr"/>
            <a:r>
              <a:rPr lang="hu-HU" sz="3200" dirty="0" smtClean="0"/>
              <a:t>Sejt-migráció</a:t>
            </a:r>
            <a:endParaRPr lang="hu-HU" sz="3200" dirty="0"/>
          </a:p>
        </p:txBody>
      </p:sp>
    </p:spTree>
    <p:extLst>
      <p:ext uri="{BB962C8B-B14F-4D97-AF65-F5344CB8AC3E}">
        <p14:creationId xmlns:p14="http://schemas.microsoft.com/office/powerpoint/2010/main" val="3572290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10616.fig.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23" y="0"/>
            <a:ext cx="5715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53115" y="4907071"/>
            <a:ext cx="7847045" cy="1169551"/>
          </a:xfrm>
          <a:prstGeom prst="rect">
            <a:avLst/>
          </a:prstGeom>
        </p:spPr>
        <p:txBody>
          <a:bodyPr wrap="square">
            <a:spAutoFit/>
          </a:bodyPr>
          <a:lstStyle/>
          <a:p>
            <a:r>
              <a:rPr lang="en-US" sz="1400" dirty="0">
                <a:solidFill>
                  <a:srgbClr val="000000"/>
                </a:solidFill>
                <a:latin typeface="Minion W08 Bold"/>
              </a:rPr>
              <a:t>Figure 1: </a:t>
            </a:r>
            <a:r>
              <a:rPr lang="en-US" sz="1400" dirty="0">
                <a:solidFill>
                  <a:srgbClr val="000000"/>
                </a:solidFill>
                <a:latin typeface="Minion W08 Regular_1167271"/>
              </a:rPr>
              <a:t>Integrin-mediated cell adhesion to the ECM. (a) Suspended cells adhere to the surface of ECM via </a:t>
            </a:r>
            <a:r>
              <a:rPr lang="en-US" sz="1400" dirty="0" err="1">
                <a:solidFill>
                  <a:srgbClr val="000000"/>
                </a:solidFill>
                <a:latin typeface="Minion W08 Regular_1167271"/>
              </a:rPr>
              <a:t>integrins</a:t>
            </a:r>
            <a:r>
              <a:rPr lang="en-US" sz="1400" dirty="0">
                <a:solidFill>
                  <a:srgbClr val="000000"/>
                </a:solidFill>
                <a:latin typeface="Minion W08 Regular_1167271"/>
              </a:rPr>
              <a:t>. Some of the nascent adhesion contacts grow and form mature focal adhesions (FAs). (b) </a:t>
            </a:r>
            <a:r>
              <a:rPr lang="en-US" sz="1400" dirty="0" err="1">
                <a:solidFill>
                  <a:srgbClr val="000000"/>
                </a:solidFill>
                <a:latin typeface="Minion W08 Regular_1167271"/>
              </a:rPr>
              <a:t>Integrins</a:t>
            </a:r>
            <a:r>
              <a:rPr lang="en-US" sz="1400" dirty="0">
                <a:solidFill>
                  <a:srgbClr val="000000"/>
                </a:solidFill>
                <a:latin typeface="Minion W08 Regular_1167271"/>
              </a:rPr>
              <a:t> function as a heterodimer composed of </a:t>
            </a:r>
            <a:r>
              <a:rPr lang="en-US" sz="1400" dirty="0">
                <a:solidFill>
                  <a:srgbClr val="000000"/>
                </a:solidFill>
                <a:latin typeface="Minion W08 Italic"/>
              </a:rPr>
              <a:t>α</a:t>
            </a:r>
            <a:r>
              <a:rPr lang="en-US" sz="1400" dirty="0">
                <a:solidFill>
                  <a:srgbClr val="000000"/>
                </a:solidFill>
                <a:latin typeface="Minion W08 Regular_1167271"/>
              </a:rPr>
              <a:t>- and </a:t>
            </a:r>
            <a:r>
              <a:rPr lang="en-US" sz="1400" dirty="0">
                <a:solidFill>
                  <a:srgbClr val="000000"/>
                </a:solidFill>
                <a:latin typeface="Minion W08 Italic"/>
              </a:rPr>
              <a:t>β</a:t>
            </a:r>
            <a:r>
              <a:rPr lang="en-US" sz="1400" dirty="0">
                <a:solidFill>
                  <a:srgbClr val="000000"/>
                </a:solidFill>
                <a:latin typeface="Minion W08 Regular_1167271"/>
              </a:rPr>
              <a:t>-chains. (c) The cytoplasmic portions of </a:t>
            </a:r>
            <a:r>
              <a:rPr lang="en-US" sz="1400" dirty="0" err="1">
                <a:solidFill>
                  <a:srgbClr val="000000"/>
                </a:solidFill>
                <a:latin typeface="Minion W08 Regular_1167271"/>
              </a:rPr>
              <a:t>integrins</a:t>
            </a:r>
            <a:r>
              <a:rPr lang="en-US" sz="1400" dirty="0">
                <a:solidFill>
                  <a:srgbClr val="000000"/>
                </a:solidFill>
                <a:latin typeface="Minion W08 Regular_1167271"/>
              </a:rPr>
              <a:t> recruit multiple cellular proteins and form cross-linked platforms to regulate both the actin cytoskeleton and signal transduction.</a:t>
            </a:r>
            <a:endParaRPr lang="hu-HU" sz="1400" dirty="0"/>
          </a:p>
        </p:txBody>
      </p:sp>
      <p:sp>
        <p:nvSpPr>
          <p:cNvPr id="3" name="Szövegdoboz 2"/>
          <p:cNvSpPr txBox="1"/>
          <p:nvPr/>
        </p:nvSpPr>
        <p:spPr>
          <a:xfrm>
            <a:off x="2069115" y="6080530"/>
            <a:ext cx="6484776" cy="369332"/>
          </a:xfrm>
          <a:prstGeom prst="rect">
            <a:avLst/>
          </a:prstGeom>
          <a:noFill/>
        </p:spPr>
        <p:txBody>
          <a:bodyPr wrap="square" rtlCol="0">
            <a:spAutoFit/>
          </a:bodyPr>
          <a:lstStyle/>
          <a:p>
            <a:r>
              <a:rPr lang="hu-HU" dirty="0"/>
              <a:t>https://www.hindawi.com/journals/ijcb/2012/310616/fig1/</a:t>
            </a:r>
          </a:p>
        </p:txBody>
      </p:sp>
    </p:spTree>
    <p:extLst>
      <p:ext uri="{BB962C8B-B14F-4D97-AF65-F5344CB8AC3E}">
        <p14:creationId xmlns:p14="http://schemas.microsoft.com/office/powerpoint/2010/main" val="61572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13" y="0"/>
            <a:ext cx="6120882" cy="4800521"/>
          </a:xfrm>
          <a:prstGeom prst="rect">
            <a:avLst/>
          </a:prstGeom>
        </p:spPr>
      </p:pic>
      <p:sp>
        <p:nvSpPr>
          <p:cNvPr id="3" name="Szövegdoboz 2"/>
          <p:cNvSpPr txBox="1"/>
          <p:nvPr/>
        </p:nvSpPr>
        <p:spPr>
          <a:xfrm>
            <a:off x="1971040" y="4720830"/>
            <a:ext cx="6913239" cy="2123658"/>
          </a:xfrm>
          <a:prstGeom prst="rect">
            <a:avLst/>
          </a:prstGeom>
          <a:noFill/>
        </p:spPr>
        <p:txBody>
          <a:bodyPr wrap="square" rtlCol="0">
            <a:spAutoFit/>
          </a:bodyPr>
          <a:lstStyle/>
          <a:p>
            <a:r>
              <a:rPr lang="en-US" sz="1200" dirty="0"/>
              <a:t>Focal adhesion migrating cell</a:t>
            </a:r>
          </a:p>
          <a:p>
            <a:r>
              <a:rPr lang="en-US" sz="1200" dirty="0"/>
              <a:t>Adhesion is closely coupled with the protrusions of the leading edge of the cell (</a:t>
            </a:r>
            <a:r>
              <a:rPr lang="en-US" sz="1200" dirty="0" err="1"/>
              <a:t>filopodia</a:t>
            </a:r>
            <a:r>
              <a:rPr lang="en-US" sz="1200" dirty="0"/>
              <a:t> and </a:t>
            </a:r>
            <a:r>
              <a:rPr lang="en-US" sz="1200" dirty="0" err="1"/>
              <a:t>lamellipodia</a:t>
            </a:r>
            <a:r>
              <a:rPr lang="en-US" sz="1200" dirty="0"/>
              <a:t>). Adhesions (nascent adhesions) initially form in the </a:t>
            </a:r>
            <a:r>
              <a:rPr lang="en-US" sz="1200" dirty="0" err="1"/>
              <a:t>lamellipodium</a:t>
            </a:r>
            <a:r>
              <a:rPr lang="en-US" sz="1200" dirty="0"/>
              <a:t> (although adhesions may also be associated with </a:t>
            </a:r>
            <a:r>
              <a:rPr lang="en-US" sz="1200" dirty="0" err="1"/>
              <a:t>filopodia</a:t>
            </a:r>
            <a:r>
              <a:rPr lang="en-US" sz="1200" dirty="0"/>
              <a:t>) and the rate of nascent adhesion assembly correlates with the rate of protrusion. Nascent adhesions either disassemble or elongate at the convergence of the </a:t>
            </a:r>
            <a:r>
              <a:rPr lang="en-US" sz="1200" dirty="0" err="1"/>
              <a:t>lamellipodium</a:t>
            </a:r>
            <a:r>
              <a:rPr lang="en-US" sz="1200" dirty="0"/>
              <a:t> and </a:t>
            </a:r>
            <a:r>
              <a:rPr lang="en-US" sz="1200" dirty="0" err="1"/>
              <a:t>lamellum</a:t>
            </a:r>
            <a:r>
              <a:rPr lang="en-US" sz="1200" dirty="0"/>
              <a:t> (the transition zone). Adhesion maturation to focal complexes and focal adhesions is accompanied by the bundling and cross-bridging of actin filaments, and </a:t>
            </a:r>
            <a:r>
              <a:rPr lang="en-US" sz="1200" dirty="0" err="1"/>
              <a:t>actomyosin</a:t>
            </a:r>
            <a:r>
              <a:rPr lang="en-US" sz="1200" dirty="0"/>
              <a:t>-induced contractility stabilizes adhesion formation and increases adhesion size.</a:t>
            </a:r>
          </a:p>
          <a:p>
            <a:r>
              <a:rPr lang="en-US" sz="1200" dirty="0"/>
              <a:t>Reference</a:t>
            </a:r>
          </a:p>
          <a:p>
            <a:r>
              <a:rPr lang="en-US" sz="1200" dirty="0"/>
              <a:t>J Thomas Parsons, Alan Rick Horwitz, Martin A Schwartz </a:t>
            </a:r>
            <a:r>
              <a:rPr lang="en-US" sz="1200" b="1" dirty="0"/>
              <a:t>Cell adhesion: integrating cytoskeletal dynamics and cellular tension.</a:t>
            </a:r>
            <a:r>
              <a:rPr lang="en-US" sz="1200" dirty="0"/>
              <a:t> Nat. Rev. Mol. Cell Biol.: 2010, 11(9);633-43 </a:t>
            </a:r>
            <a:r>
              <a:rPr lang="en-US" sz="1200" dirty="0">
                <a:hlinkClick r:id="rId3"/>
              </a:rPr>
              <a:t>PubMed 20729930</a:t>
            </a:r>
            <a:endParaRPr lang="en-US" sz="1200" dirty="0"/>
          </a:p>
        </p:txBody>
      </p:sp>
    </p:spTree>
    <p:extLst>
      <p:ext uri="{BB962C8B-B14F-4D97-AF65-F5344CB8AC3E}">
        <p14:creationId xmlns:p14="http://schemas.microsoft.com/office/powerpoint/2010/main" val="3577781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21006" y="3046807"/>
            <a:ext cx="6105954" cy="1569660"/>
          </a:xfrm>
          <a:prstGeom prst="rect">
            <a:avLst/>
          </a:prstGeom>
          <a:noFill/>
        </p:spPr>
        <p:txBody>
          <a:bodyPr wrap="square" rtlCol="0">
            <a:spAutoFit/>
          </a:bodyPr>
          <a:lstStyle/>
          <a:p>
            <a:pPr algn="ctr"/>
            <a:r>
              <a:rPr lang="hu-HU" sz="3200" dirty="0" err="1" smtClean="0"/>
              <a:t>Epithelialis</a:t>
            </a:r>
            <a:r>
              <a:rPr lang="hu-HU" sz="3200" dirty="0" smtClean="0"/>
              <a:t> </a:t>
            </a:r>
            <a:r>
              <a:rPr lang="hu-HU" sz="3200" dirty="0" err="1" smtClean="0"/>
              <a:t>transformatio</a:t>
            </a:r>
            <a:r>
              <a:rPr lang="hu-HU" sz="3200" dirty="0" smtClean="0"/>
              <a:t>, </a:t>
            </a:r>
          </a:p>
          <a:p>
            <a:pPr algn="ctr"/>
            <a:r>
              <a:rPr lang="hu-HU" sz="3200" dirty="0" err="1" smtClean="0"/>
              <a:t>tubulus</a:t>
            </a:r>
            <a:r>
              <a:rPr lang="hu-HU" sz="3200" dirty="0" smtClean="0"/>
              <a:t> képződés </a:t>
            </a:r>
          </a:p>
          <a:p>
            <a:pPr algn="ctr"/>
            <a:r>
              <a:rPr lang="hu-HU" sz="3200" dirty="0" smtClean="0"/>
              <a:t>különböző fajtái</a:t>
            </a:r>
            <a:endParaRPr lang="hu-HU" sz="3200" dirty="0"/>
          </a:p>
        </p:txBody>
      </p:sp>
    </p:spTree>
    <p:extLst>
      <p:ext uri="{BB962C8B-B14F-4D97-AF65-F5344CB8AC3E}">
        <p14:creationId xmlns:p14="http://schemas.microsoft.com/office/powerpoint/2010/main" val="1386898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orms.zoology.wisc.edu/frogs/gast/epibo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809" y="152399"/>
            <a:ext cx="5745258" cy="2761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chanical forces in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625" y="3063000"/>
            <a:ext cx="5251626" cy="372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81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4240" y="2675094"/>
            <a:ext cx="3765520" cy="3972342"/>
          </a:xfrm>
          <a:prstGeom prst="rect">
            <a:avLst/>
          </a:prstGeom>
        </p:spPr>
      </p:pic>
      <p:sp>
        <p:nvSpPr>
          <p:cNvPr id="3" name="Rectangle 2"/>
          <p:cNvSpPr/>
          <p:nvPr/>
        </p:nvSpPr>
        <p:spPr>
          <a:xfrm>
            <a:off x="904240" y="635160"/>
            <a:ext cx="8106508" cy="2031325"/>
          </a:xfrm>
          <a:prstGeom prst="rect">
            <a:avLst/>
          </a:prstGeom>
        </p:spPr>
        <p:txBody>
          <a:bodyPr wrap="square">
            <a:spAutoFit/>
          </a:bodyPr>
          <a:lstStyle/>
          <a:p>
            <a:endParaRPr lang="en-US" sz="1400" dirty="0"/>
          </a:p>
          <a:p>
            <a:r>
              <a:rPr lang="en-US" sz="1400" b="1" dirty="0"/>
              <a:t>Wrapping</a:t>
            </a:r>
            <a:r>
              <a:rPr lang="en-US" sz="1400" dirty="0"/>
              <a:t>: a portion of an epithelial sheet </a:t>
            </a:r>
            <a:r>
              <a:rPr lang="en-US" sz="1400" dirty="0" err="1"/>
              <a:t>invaginates</a:t>
            </a:r>
            <a:r>
              <a:rPr lang="en-US" sz="1400" dirty="0"/>
              <a:t> and curls until the edges of the </a:t>
            </a:r>
            <a:r>
              <a:rPr lang="en-US" sz="1400" dirty="0" err="1"/>
              <a:t>invaginating</a:t>
            </a:r>
            <a:r>
              <a:rPr lang="en-US" sz="1400" dirty="0"/>
              <a:t> region meet and seal, forming a tube that runs parallel to the plane of the sheet.</a:t>
            </a:r>
          </a:p>
          <a:p>
            <a:r>
              <a:rPr lang="en-US" sz="1400" b="1" dirty="0"/>
              <a:t>Budding</a:t>
            </a:r>
            <a:r>
              <a:rPr lang="en-US" sz="1400" dirty="0"/>
              <a:t>: a group of cells in an existing epithelial tube (or sheet) migrates out and forms a new tube as the bud extends. The new tube is a direct extension of the original tube.</a:t>
            </a:r>
          </a:p>
          <a:p>
            <a:r>
              <a:rPr lang="en-US" sz="1400" b="1" dirty="0"/>
              <a:t>Cavitation</a:t>
            </a:r>
            <a:r>
              <a:rPr lang="en-US" sz="1400" dirty="0"/>
              <a:t>: the central cells of a solid cylindrical mass of cells are eliminated to convert it into a tube.</a:t>
            </a:r>
          </a:p>
          <a:p>
            <a:r>
              <a:rPr lang="en-US" sz="1400" b="1" dirty="0"/>
              <a:t>Cord hollowing</a:t>
            </a:r>
            <a:r>
              <a:rPr lang="en-US" sz="1400" dirty="0"/>
              <a:t>: a lumen is created de novo between cells in a thin cylindrical cord.</a:t>
            </a:r>
          </a:p>
          <a:p>
            <a:r>
              <a:rPr lang="en-US" sz="1400" b="1" dirty="0"/>
              <a:t>Cell hollowing: </a:t>
            </a:r>
            <a:r>
              <a:rPr lang="en-US" sz="1400" dirty="0"/>
              <a:t>a lumen forms within the cytoplasm of a single cell, spanning the length of the cell.</a:t>
            </a:r>
          </a:p>
          <a:p>
            <a:r>
              <a:rPr lang="en-US" sz="1400" dirty="0"/>
              <a:t>caption</a:t>
            </a:r>
          </a:p>
        </p:txBody>
      </p:sp>
      <p:sp>
        <p:nvSpPr>
          <p:cNvPr id="4" name="Rectangle 3"/>
          <p:cNvSpPr/>
          <p:nvPr/>
        </p:nvSpPr>
        <p:spPr>
          <a:xfrm>
            <a:off x="1934836" y="173495"/>
            <a:ext cx="5686773" cy="461665"/>
          </a:xfrm>
          <a:prstGeom prst="rect">
            <a:avLst/>
          </a:prstGeom>
        </p:spPr>
        <p:txBody>
          <a:bodyPr wrap="none">
            <a:spAutoFit/>
          </a:bodyPr>
          <a:lstStyle/>
          <a:p>
            <a:r>
              <a:rPr lang="en-US" sz="2400" dirty="0"/>
              <a:t>Morphological Processes of Tube Formation</a:t>
            </a:r>
          </a:p>
        </p:txBody>
      </p:sp>
      <p:pic>
        <p:nvPicPr>
          <p:cNvPr id="5" name="Picture 1"/>
          <p:cNvPicPr>
            <a:picLocks noChangeAspect="1"/>
          </p:cNvPicPr>
          <p:nvPr/>
        </p:nvPicPr>
        <p:blipFill>
          <a:blip r:embed="rId3"/>
          <a:stretch>
            <a:fillRect/>
          </a:stretch>
        </p:blipFill>
        <p:spPr>
          <a:xfrm>
            <a:off x="4957494" y="2666485"/>
            <a:ext cx="4004694" cy="3980951"/>
          </a:xfrm>
          <a:prstGeom prst="rect">
            <a:avLst/>
          </a:prstGeom>
        </p:spPr>
      </p:pic>
    </p:spTree>
    <p:extLst>
      <p:ext uri="{BB962C8B-B14F-4D97-AF65-F5344CB8AC3E}">
        <p14:creationId xmlns:p14="http://schemas.microsoft.com/office/powerpoint/2010/main" val="204323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2081" y="1049079"/>
            <a:ext cx="6378739" cy="2728369"/>
          </a:xfrm>
          <a:prstGeom prst="rect">
            <a:avLst/>
          </a:prstGeom>
        </p:spPr>
      </p:pic>
      <p:sp>
        <p:nvSpPr>
          <p:cNvPr id="3" name="TextBox 2"/>
          <p:cNvSpPr txBox="1"/>
          <p:nvPr/>
        </p:nvSpPr>
        <p:spPr>
          <a:xfrm>
            <a:off x="1019048" y="188159"/>
            <a:ext cx="7713413" cy="461665"/>
          </a:xfrm>
          <a:prstGeom prst="rect">
            <a:avLst/>
          </a:prstGeom>
          <a:noFill/>
        </p:spPr>
        <p:txBody>
          <a:bodyPr wrap="square" rtlCol="0">
            <a:spAutoFit/>
          </a:bodyPr>
          <a:lstStyle/>
          <a:p>
            <a:pPr algn="ctr"/>
            <a:r>
              <a:rPr lang="hu-HU" sz="2400" dirty="0" err="1" smtClean="0"/>
              <a:t>Tubulus</a:t>
            </a:r>
            <a:r>
              <a:rPr lang="hu-HU" sz="2400" dirty="0" smtClean="0"/>
              <a:t> képződés</a:t>
            </a:r>
            <a:endParaRPr lang="en-US" sz="2400" dirty="0"/>
          </a:p>
        </p:txBody>
      </p:sp>
      <p:sp>
        <p:nvSpPr>
          <p:cNvPr id="4" name="Rectangle 3"/>
          <p:cNvSpPr/>
          <p:nvPr/>
        </p:nvSpPr>
        <p:spPr>
          <a:xfrm>
            <a:off x="1720088" y="3777448"/>
            <a:ext cx="7180072" cy="2862322"/>
          </a:xfrm>
          <a:prstGeom prst="rect">
            <a:avLst/>
          </a:prstGeom>
        </p:spPr>
        <p:txBody>
          <a:bodyPr wrap="square">
            <a:spAutoFit/>
          </a:bodyPr>
          <a:lstStyle/>
          <a:p>
            <a:r>
              <a:rPr lang="en-US" b="1" dirty="0"/>
              <a:t>Types of Simple Epithelial Tubes</a:t>
            </a:r>
          </a:p>
          <a:p>
            <a:r>
              <a:rPr lang="en-US" dirty="0"/>
              <a:t>Tube walls are formed by polarized epithelial cells with their apical membrane surface (red) facing inward toward the lumen space, and their basal surface (green) exposed to the extracellular matrix.</a:t>
            </a:r>
          </a:p>
          <a:p>
            <a:r>
              <a:rPr lang="en-US" dirty="0"/>
              <a:t>(A) A multicellular tube with four curved cells in the cross-section of the tube.</a:t>
            </a:r>
          </a:p>
          <a:p>
            <a:r>
              <a:rPr lang="en-US" dirty="0"/>
              <a:t>(B) A unicellular tube formed by a single cell, rolled up to enclose the lumen, and sealed with an </a:t>
            </a:r>
            <a:r>
              <a:rPr lang="en-US" dirty="0" err="1"/>
              <a:t>autocellular</a:t>
            </a:r>
            <a:r>
              <a:rPr lang="en-US" dirty="0"/>
              <a:t> junction.</a:t>
            </a:r>
          </a:p>
          <a:p>
            <a:r>
              <a:rPr lang="en-US" dirty="0"/>
              <a:t>(C) A unicellular tube with the lumen in the cytoplasm of the cell. There is no </a:t>
            </a:r>
            <a:r>
              <a:rPr lang="en-US" dirty="0" err="1"/>
              <a:t>autocellular</a:t>
            </a:r>
            <a:r>
              <a:rPr lang="en-US" dirty="0"/>
              <a:t> junction; the tube is “seamless.”</a:t>
            </a:r>
          </a:p>
        </p:txBody>
      </p:sp>
    </p:spTree>
    <p:extLst>
      <p:ext uri="{BB962C8B-B14F-4D97-AF65-F5344CB8AC3E}">
        <p14:creationId xmlns:p14="http://schemas.microsoft.com/office/powerpoint/2010/main" val="329744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456" y="540399"/>
            <a:ext cx="8086544" cy="5879221"/>
          </a:xfrm>
          <a:prstGeom prst="rect">
            <a:avLst/>
          </a:prstGeom>
        </p:spPr>
      </p:pic>
      <p:sp>
        <p:nvSpPr>
          <p:cNvPr id="3" name="TextBox 2"/>
          <p:cNvSpPr txBox="1"/>
          <p:nvPr/>
        </p:nvSpPr>
        <p:spPr>
          <a:xfrm>
            <a:off x="1647901" y="2985924"/>
            <a:ext cx="1313343" cy="307777"/>
          </a:xfrm>
          <a:prstGeom prst="rect">
            <a:avLst/>
          </a:prstGeom>
          <a:noFill/>
        </p:spPr>
        <p:txBody>
          <a:bodyPr wrap="none" rtlCol="0">
            <a:spAutoFit/>
          </a:bodyPr>
          <a:lstStyle/>
          <a:p>
            <a:r>
              <a:rPr lang="en-US" sz="1400" dirty="0" smtClean="0"/>
              <a:t>Chorda </a:t>
            </a:r>
            <a:r>
              <a:rPr lang="en-US" sz="1400" dirty="0" err="1" smtClean="0"/>
              <a:t>dorsalis</a:t>
            </a:r>
            <a:endParaRPr lang="en-US" sz="1400" dirty="0"/>
          </a:p>
        </p:txBody>
      </p:sp>
      <p:sp>
        <p:nvSpPr>
          <p:cNvPr id="6" name="TextBox 5"/>
          <p:cNvSpPr txBox="1"/>
          <p:nvPr/>
        </p:nvSpPr>
        <p:spPr>
          <a:xfrm>
            <a:off x="1380383" y="762000"/>
            <a:ext cx="3161723" cy="461665"/>
          </a:xfrm>
          <a:prstGeom prst="rect">
            <a:avLst/>
          </a:prstGeom>
          <a:noFill/>
        </p:spPr>
        <p:txBody>
          <a:bodyPr wrap="square" rtlCol="0">
            <a:spAutoFit/>
          </a:bodyPr>
          <a:lstStyle/>
          <a:p>
            <a:r>
              <a:rPr lang="en-US" sz="2400" dirty="0" err="1" smtClean="0"/>
              <a:t>Neurulation</a:t>
            </a:r>
            <a:endParaRPr lang="en-US" sz="2400" dirty="0"/>
          </a:p>
        </p:txBody>
      </p:sp>
    </p:spTree>
    <p:extLst>
      <p:ext uri="{BB962C8B-B14F-4D97-AF65-F5344CB8AC3E}">
        <p14:creationId xmlns:p14="http://schemas.microsoft.com/office/powerpoint/2010/main" val="26211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50329" y="3174532"/>
            <a:ext cx="7633821" cy="584775"/>
          </a:xfrm>
          <a:prstGeom prst="rect">
            <a:avLst/>
          </a:prstGeom>
          <a:noFill/>
        </p:spPr>
        <p:txBody>
          <a:bodyPr wrap="none" rtlCol="0">
            <a:spAutoFit/>
          </a:bodyPr>
          <a:lstStyle/>
          <a:p>
            <a:r>
              <a:rPr lang="hu-HU" sz="3200" dirty="0" smtClean="0"/>
              <a:t>Elágazódások (</a:t>
            </a:r>
            <a:r>
              <a:rPr lang="hu-HU" sz="3200" dirty="0" err="1" smtClean="0"/>
              <a:t>branching</a:t>
            </a:r>
            <a:r>
              <a:rPr lang="hu-HU" sz="3200" dirty="0" smtClean="0"/>
              <a:t>) különböző formái</a:t>
            </a:r>
            <a:endParaRPr lang="hu-HU" sz="3200" dirty="0"/>
          </a:p>
        </p:txBody>
      </p:sp>
    </p:spTree>
    <p:extLst>
      <p:ext uri="{BB962C8B-B14F-4D97-AF65-F5344CB8AC3E}">
        <p14:creationId xmlns:p14="http://schemas.microsoft.com/office/powerpoint/2010/main" val="2769115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69605" y="721666"/>
            <a:ext cx="4763594" cy="5611905"/>
          </a:xfrm>
          <a:prstGeom prst="rect">
            <a:avLst/>
          </a:prstGeom>
        </p:spPr>
      </p:pic>
      <p:sp>
        <p:nvSpPr>
          <p:cNvPr id="2" name="TextBox 1"/>
          <p:cNvSpPr txBox="1"/>
          <p:nvPr/>
        </p:nvSpPr>
        <p:spPr>
          <a:xfrm>
            <a:off x="471911" y="3527618"/>
            <a:ext cx="4336765" cy="830997"/>
          </a:xfrm>
          <a:prstGeom prst="rect">
            <a:avLst/>
          </a:prstGeom>
          <a:noFill/>
        </p:spPr>
        <p:txBody>
          <a:bodyPr wrap="none" rtlCol="0">
            <a:spAutoFit/>
          </a:bodyPr>
          <a:lstStyle/>
          <a:p>
            <a:pPr algn="ctr"/>
            <a:r>
              <a:rPr lang="en-US" sz="2400" dirty="0" smtClean="0"/>
              <a:t>Tight junction/</a:t>
            </a:r>
            <a:r>
              <a:rPr lang="en-US" sz="2400" dirty="0" err="1" smtClean="0"/>
              <a:t>Zonula</a:t>
            </a:r>
            <a:r>
              <a:rPr lang="en-US" sz="2400" dirty="0" smtClean="0"/>
              <a:t> </a:t>
            </a:r>
            <a:r>
              <a:rPr lang="en-US" sz="2400" dirty="0" err="1" smtClean="0"/>
              <a:t>occludens</a:t>
            </a:r>
            <a:r>
              <a:rPr lang="en-US" sz="2400" dirty="0" smtClean="0"/>
              <a:t>:</a:t>
            </a:r>
          </a:p>
          <a:p>
            <a:pPr algn="ctr"/>
            <a:r>
              <a:rPr lang="en-US" sz="2400" dirty="0" smtClean="0"/>
              <a:t>			</a:t>
            </a:r>
            <a:endParaRPr lang="en-US" sz="2400" dirty="0"/>
          </a:p>
        </p:txBody>
      </p:sp>
    </p:spTree>
    <p:extLst>
      <p:ext uri="{BB962C8B-B14F-4D97-AF65-F5344CB8AC3E}">
        <p14:creationId xmlns:p14="http://schemas.microsoft.com/office/powerpoint/2010/main" val="594245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hu-HU" sz="1451" b="1">
                <a:latin typeface="Arial" panose="020B0604020202020204" pitchFamily="34" charset="0"/>
              </a:rPr>
              <a:t>Branching morphogenesis drives the development of multiple organs.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61" y="979561"/>
            <a:ext cx="73958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7696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hu-HU" sz="1089" b="1">
                <a:latin typeface="Arial" panose="020B0604020202020204" pitchFamily="34" charset="0"/>
              </a:rPr>
              <a:t>James W. Spurlin III, and Celeste M. Nelson Phil. Trans. R. Soc. B 2017;372:20150527</a:t>
            </a:r>
          </a:p>
        </p:txBody>
      </p:sp>
      <p:sp>
        <p:nvSpPr>
          <p:cNvPr id="3077" name="Text Box 5"/>
          <p:cNvSpPr txBox="1">
            <a:spLocks noChangeArrowheads="1"/>
          </p:cNvSpPr>
          <p:nvPr/>
        </p:nvSpPr>
        <p:spPr bwMode="auto">
          <a:xfrm>
            <a:off x="97920" y="6450121"/>
            <a:ext cx="4930560" cy="25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hu-HU" sz="907">
                <a:latin typeface="Arial" panose="020B0604020202020204" pitchFamily="34" charset="0"/>
              </a:rPr>
              <a:t>© 2017 The Author(s)</a:t>
            </a:r>
            <a:r>
              <a:rPr lang="ar-SA" altLang="hu-HU" sz="907">
                <a:latin typeface="Arial" panose="020B0604020202020204" pitchFamily="34" charset="0"/>
              </a:rPr>
              <a:t>‏</a:t>
            </a:r>
            <a:endParaRPr lang="en-GB" altLang="hu-HU" sz="907">
              <a:latin typeface="Arial" panose="020B0604020202020204" pitchFamily="34" charset="0"/>
            </a:endParaRPr>
          </a:p>
        </p:txBody>
      </p:sp>
    </p:spTree>
    <p:extLst>
      <p:ext uri="{BB962C8B-B14F-4D97-AF65-F5344CB8AC3E}">
        <p14:creationId xmlns:p14="http://schemas.microsoft.com/office/powerpoint/2010/main" val="1099414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8737" y="115677"/>
            <a:ext cx="3506088" cy="461665"/>
          </a:xfrm>
          <a:prstGeom prst="rect">
            <a:avLst/>
          </a:prstGeom>
          <a:noFill/>
        </p:spPr>
        <p:txBody>
          <a:bodyPr wrap="none" rtlCol="0">
            <a:spAutoFit/>
          </a:bodyPr>
          <a:lstStyle/>
          <a:p>
            <a:r>
              <a:rPr lang="en-US" sz="2400" dirty="0" smtClean="0"/>
              <a:t>Branching </a:t>
            </a:r>
            <a:r>
              <a:rPr lang="en-US" sz="2400" dirty="0" err="1" smtClean="0"/>
              <a:t>morphogene</a:t>
            </a:r>
            <a:r>
              <a:rPr lang="hu-HU" sz="2400" dirty="0" smtClean="0"/>
              <a:t>s</a:t>
            </a:r>
            <a:r>
              <a:rPr lang="en-US" sz="2400" dirty="0" smtClean="0"/>
              <a:t>is</a:t>
            </a:r>
            <a:endParaRPr lang="en-US" sz="2400" dirty="0"/>
          </a:p>
        </p:txBody>
      </p:sp>
      <p:pic>
        <p:nvPicPr>
          <p:cNvPr id="3" name="Picture 2"/>
          <p:cNvPicPr>
            <a:picLocks noChangeAspect="1"/>
          </p:cNvPicPr>
          <p:nvPr/>
        </p:nvPicPr>
        <p:blipFill>
          <a:blip r:embed="rId2"/>
          <a:stretch>
            <a:fillRect/>
          </a:stretch>
        </p:blipFill>
        <p:spPr>
          <a:xfrm>
            <a:off x="907286" y="963422"/>
            <a:ext cx="4782971" cy="4888789"/>
          </a:xfrm>
          <a:prstGeom prst="rect">
            <a:avLst/>
          </a:prstGeom>
        </p:spPr>
      </p:pic>
      <p:sp>
        <p:nvSpPr>
          <p:cNvPr id="4" name="Rectangle 3"/>
          <p:cNvSpPr/>
          <p:nvPr/>
        </p:nvSpPr>
        <p:spPr>
          <a:xfrm>
            <a:off x="5722282" y="963422"/>
            <a:ext cx="3604786" cy="4524315"/>
          </a:xfrm>
          <a:prstGeom prst="rect">
            <a:avLst/>
          </a:prstGeom>
        </p:spPr>
        <p:txBody>
          <a:bodyPr wrap="square">
            <a:spAutoFit/>
          </a:bodyPr>
          <a:lstStyle/>
          <a:p>
            <a:r>
              <a:rPr lang="en-US" sz="1600" dirty="0"/>
              <a:t>(A) The tracheal system of a stage 15 embryo, as visualized with a luminal antibody, 2A12.</a:t>
            </a:r>
          </a:p>
          <a:p>
            <a:r>
              <a:rPr lang="en-US" sz="1600" dirty="0"/>
              <a:t>(B) In white, preparation of the lung of an adult human using acryl polyester to fill in the airways. View from behind. The left lung has been filled less than the right half. Courtesy of H. </a:t>
            </a:r>
            <a:r>
              <a:rPr lang="en-US" sz="1600" dirty="0" err="1"/>
              <a:t>Kurz</a:t>
            </a:r>
            <a:r>
              <a:rPr lang="en-US" sz="1600" dirty="0"/>
              <a:t>, Anatomical Museum, University of Basel, Switzerland. In red, the descending aorta is visible.</a:t>
            </a:r>
          </a:p>
          <a:p>
            <a:r>
              <a:rPr lang="en-US" sz="1600" dirty="0"/>
              <a:t>(C) Collecting ducts of an adult kidney derived from the branched ureteric bud, filled with colored polyester. Courtesy of H. </a:t>
            </a:r>
            <a:r>
              <a:rPr lang="en-US" sz="1600" dirty="0" err="1"/>
              <a:t>Kurz</a:t>
            </a:r>
            <a:r>
              <a:rPr lang="en-US" sz="1600" dirty="0"/>
              <a:t>, Anatomical Museum, University of Basel, Switzerland.</a:t>
            </a:r>
          </a:p>
          <a:p>
            <a:r>
              <a:rPr lang="en-US" sz="1600" dirty="0"/>
              <a:t>(D) Branching in the mammary gland of a mouse in early pregnancy.</a:t>
            </a:r>
          </a:p>
        </p:txBody>
      </p:sp>
    </p:spTree>
    <p:extLst>
      <p:ext uri="{BB962C8B-B14F-4D97-AF65-F5344CB8AC3E}">
        <p14:creationId xmlns:p14="http://schemas.microsoft.com/office/powerpoint/2010/main" val="328701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4694" y="0"/>
            <a:ext cx="6390604" cy="3076539"/>
          </a:xfrm>
          <a:prstGeom prst="rect">
            <a:avLst/>
          </a:prstGeom>
        </p:spPr>
      </p:pic>
      <p:sp>
        <p:nvSpPr>
          <p:cNvPr id="3" name="Rectangle 2"/>
          <p:cNvSpPr/>
          <p:nvPr/>
        </p:nvSpPr>
        <p:spPr>
          <a:xfrm>
            <a:off x="1584694" y="3160807"/>
            <a:ext cx="7194799" cy="3539430"/>
          </a:xfrm>
          <a:prstGeom prst="rect">
            <a:avLst/>
          </a:prstGeom>
        </p:spPr>
        <p:txBody>
          <a:bodyPr wrap="square">
            <a:spAutoFit/>
          </a:bodyPr>
          <a:lstStyle/>
          <a:p>
            <a:r>
              <a:rPr lang="en-US" sz="1600" b="1" dirty="0"/>
              <a:t>Branching Morphogenesis at the Cellular Level</a:t>
            </a:r>
          </a:p>
          <a:p>
            <a:r>
              <a:rPr lang="en-US" sz="1600" dirty="0"/>
              <a:t>Schematic representation of a typical branching process. In many cases, a subgroup of cells (schematically illustrated in black in [B]) of a preexisting epithelium (A) is assigned to undergo branching morphogenesis by the expression of a specific subset of transcription factors and/or signaling mediators. As a consequence of this determination step, these cells </a:t>
            </a:r>
            <a:r>
              <a:rPr lang="en-US" sz="1600" dirty="0" err="1"/>
              <a:t>invaginate</a:t>
            </a:r>
            <a:r>
              <a:rPr lang="en-US" sz="1600" dirty="0"/>
              <a:t> or form a primary bud (C). Branch formation is then initiated in the </a:t>
            </a:r>
            <a:r>
              <a:rPr lang="en-US" sz="1600" dirty="0" err="1"/>
              <a:t>invaginated</a:t>
            </a:r>
            <a:r>
              <a:rPr lang="en-US" sz="1600" dirty="0"/>
              <a:t> (or budded) structure (from [D] to [E]) and the branching process can be reiterated numerous times (F). In addition, lateral branches can be induced. After the branching process, complex processes lead to the development of specialized terminal structures, a process that is different in different branched organs. Because the development of the vascular system does not in general follow the scheme outlined in this figure, we have excluded in this review a description of how the branched aspects of the arterial and venous network arises.</a:t>
            </a:r>
          </a:p>
        </p:txBody>
      </p:sp>
    </p:spTree>
    <p:extLst>
      <p:ext uri="{BB962C8B-B14F-4D97-AF65-F5344CB8AC3E}">
        <p14:creationId xmlns:p14="http://schemas.microsoft.com/office/powerpoint/2010/main" val="220050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791" y="11321"/>
            <a:ext cx="6468993" cy="3938644"/>
          </a:xfrm>
          <a:prstGeom prst="rect">
            <a:avLst/>
          </a:prstGeom>
        </p:spPr>
      </p:pic>
      <p:sp>
        <p:nvSpPr>
          <p:cNvPr id="3" name="Rectangle 2"/>
          <p:cNvSpPr/>
          <p:nvPr/>
        </p:nvSpPr>
        <p:spPr>
          <a:xfrm>
            <a:off x="1706880" y="3949965"/>
            <a:ext cx="7546866" cy="2800767"/>
          </a:xfrm>
          <a:prstGeom prst="rect">
            <a:avLst/>
          </a:prstGeom>
        </p:spPr>
        <p:txBody>
          <a:bodyPr wrap="square">
            <a:spAutoFit/>
          </a:bodyPr>
          <a:lstStyle/>
          <a:p>
            <a:r>
              <a:rPr lang="en-US" sz="1600" b="1" dirty="0"/>
              <a:t>Branching Morphogenesis at the Subcellular Level</a:t>
            </a:r>
          </a:p>
          <a:p>
            <a:r>
              <a:rPr lang="en-US" sz="1600" dirty="0"/>
              <a:t>Control of branch formation at the subcellular level in the Drosophila tracheal system. The FGF receptor tyrosine kinase Breathless is expressed in all tracheal cells. The activation of the receptor in the cells at the tip of the outgrowing branches, presumably due to their proximity to the localized source of the FGF ligand Branchless (blue), leads to the formation of </a:t>
            </a:r>
            <a:r>
              <a:rPr lang="en-US" sz="1600" dirty="0" err="1"/>
              <a:t>filopodial</a:t>
            </a:r>
            <a:r>
              <a:rPr lang="en-US" sz="1600" dirty="0"/>
              <a:t> cell extensions (A). Cells at the tip of the bud subsequently form broader cell extensions (B), and ultimately move toward the </a:t>
            </a:r>
            <a:r>
              <a:rPr lang="en-US" sz="1600" dirty="0" err="1"/>
              <a:t>Bnl</a:t>
            </a:r>
            <a:r>
              <a:rPr lang="en-US" sz="1600" dirty="0"/>
              <a:t> source (C and D). In (E) is shown a confocal image of a tracheal branch of a stage 14 Drosophila embryo expressing a membrane-bound version of GFP specifically in tracheal cells. One can clearly see that only the two leading cells produce </a:t>
            </a:r>
            <a:r>
              <a:rPr lang="en-US" sz="1600" dirty="0" err="1"/>
              <a:t>filopodia</a:t>
            </a:r>
            <a:r>
              <a:rPr lang="en-US" sz="1600" dirty="0"/>
              <a:t> (see also Sutherland et al. 1996 and </a:t>
            </a:r>
            <a:r>
              <a:rPr lang="en-US" sz="1600" dirty="0" err="1"/>
              <a:t>Ribeiro</a:t>
            </a:r>
            <a:r>
              <a:rPr lang="en-US" sz="1600" dirty="0"/>
              <a:t> et al. 2002).</a:t>
            </a:r>
          </a:p>
        </p:txBody>
      </p:sp>
    </p:spTree>
    <p:extLst>
      <p:ext uri="{BB962C8B-B14F-4D97-AF65-F5344CB8AC3E}">
        <p14:creationId xmlns:p14="http://schemas.microsoft.com/office/powerpoint/2010/main" val="287481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8148"/>
            <a:ext cx="9144000" cy="2663190"/>
          </a:xfrm>
          <a:prstGeom prst="rect">
            <a:avLst/>
          </a:prstGeom>
        </p:spPr>
      </p:pic>
      <p:sp>
        <p:nvSpPr>
          <p:cNvPr id="3" name="TextBox 2"/>
          <p:cNvSpPr txBox="1"/>
          <p:nvPr/>
        </p:nvSpPr>
        <p:spPr>
          <a:xfrm>
            <a:off x="2213025" y="203812"/>
            <a:ext cx="4561615" cy="461665"/>
          </a:xfrm>
          <a:prstGeom prst="rect">
            <a:avLst/>
          </a:prstGeom>
          <a:noFill/>
        </p:spPr>
        <p:txBody>
          <a:bodyPr wrap="none" rtlCol="0">
            <a:spAutoFit/>
          </a:bodyPr>
          <a:lstStyle/>
          <a:p>
            <a:r>
              <a:rPr lang="en-US" sz="2400" dirty="0" smtClean="0"/>
              <a:t>Development of mammalian’s lung</a:t>
            </a:r>
            <a:endParaRPr lang="en-US" sz="2400" dirty="0"/>
          </a:p>
        </p:txBody>
      </p:sp>
      <p:sp>
        <p:nvSpPr>
          <p:cNvPr id="4" name="Rectangle 3"/>
          <p:cNvSpPr/>
          <p:nvPr/>
        </p:nvSpPr>
        <p:spPr>
          <a:xfrm>
            <a:off x="0" y="3828554"/>
            <a:ext cx="9269422" cy="2862323"/>
          </a:xfrm>
          <a:prstGeom prst="rect">
            <a:avLst/>
          </a:prstGeom>
        </p:spPr>
        <p:txBody>
          <a:bodyPr wrap="square">
            <a:spAutoFit/>
          </a:bodyPr>
          <a:lstStyle/>
          <a:p>
            <a:r>
              <a:rPr lang="en-US" dirty="0"/>
              <a:t>The underlying principle is again a </a:t>
            </a:r>
            <a:r>
              <a:rPr lang="en-US" dirty="0" err="1"/>
              <a:t>mesenchymal</a:t>
            </a:r>
            <a:r>
              <a:rPr lang="en-US" dirty="0"/>
              <a:t>-epithelial cell-cell interaction mediated by FGF. Epithelial cells, expressing </a:t>
            </a:r>
            <a:r>
              <a:rPr lang="en-US" i="1" dirty="0"/>
              <a:t>FGF receptor</a:t>
            </a:r>
            <a:r>
              <a:rPr lang="en-US" dirty="0"/>
              <a:t>, respond to the secretion of FGF from nearby mesenchyme by bud formation and bud extension towards the FGF source. Exposure of the branch tip to high concentrations of FGF induces the expression of secondary genes in the tip such as bone morphogenetic protein 4 </a:t>
            </a:r>
            <a:r>
              <a:rPr lang="en-US" i="1" dirty="0"/>
              <a:t>(BMP4)</a:t>
            </a:r>
            <a:r>
              <a:rPr lang="en-US" dirty="0"/>
              <a:t>, sonic hedgehog</a:t>
            </a:r>
            <a:r>
              <a:rPr lang="en-US" i="1" dirty="0"/>
              <a:t> (</a:t>
            </a:r>
            <a:r>
              <a:rPr lang="en-US" i="1" dirty="0" err="1"/>
              <a:t>Shh</a:t>
            </a:r>
            <a:r>
              <a:rPr lang="en-US" i="1" dirty="0"/>
              <a:t>)</a:t>
            </a:r>
            <a:r>
              <a:rPr lang="en-US" dirty="0"/>
              <a:t> and a mammalian </a:t>
            </a:r>
            <a:r>
              <a:rPr lang="en-US" dirty="0" err="1"/>
              <a:t>sprouty</a:t>
            </a:r>
            <a:r>
              <a:rPr lang="en-US" dirty="0"/>
              <a:t> </a:t>
            </a:r>
            <a:r>
              <a:rPr lang="en-US" dirty="0" err="1"/>
              <a:t>ortholog</a:t>
            </a:r>
            <a:r>
              <a:rPr lang="en-US" dirty="0"/>
              <a:t> </a:t>
            </a:r>
            <a:r>
              <a:rPr lang="en-US" i="1" dirty="0"/>
              <a:t>(</a:t>
            </a:r>
            <a:r>
              <a:rPr lang="en-US" i="1" dirty="0" err="1"/>
              <a:t>Sprouty</a:t>
            </a:r>
            <a:r>
              <a:rPr lang="en-US" i="1" dirty="0"/>
              <a:t> 2)</a:t>
            </a:r>
            <a:r>
              <a:rPr lang="en-US" dirty="0"/>
              <a:t>, thus, turning the tips of the bronchial branches into signaling centers. BMP4 inhibits epithelial cell proliferation limiting branch extension. </a:t>
            </a:r>
            <a:r>
              <a:rPr lang="en-US" dirty="0" err="1"/>
              <a:t>Shh</a:t>
            </a:r>
            <a:r>
              <a:rPr lang="en-US" dirty="0"/>
              <a:t> is proposed to inhibit </a:t>
            </a:r>
            <a:r>
              <a:rPr lang="en-US" i="1" dirty="0"/>
              <a:t>FGF10</a:t>
            </a:r>
            <a:r>
              <a:rPr lang="en-US" dirty="0"/>
              <a:t> expression in the mesenchyme near the tip, which splits </a:t>
            </a:r>
            <a:r>
              <a:rPr lang="en-US" i="1" dirty="0"/>
              <a:t>FGF10</a:t>
            </a:r>
            <a:r>
              <a:rPr lang="en-US" dirty="0"/>
              <a:t> expression promoting the next round of branching and Sprouty2 (like drosophila </a:t>
            </a:r>
            <a:r>
              <a:rPr lang="en-US" i="1" dirty="0" err="1"/>
              <a:t>sprouty</a:t>
            </a:r>
            <a:r>
              <a:rPr lang="en-US" i="1" dirty="0"/>
              <a:t>)</a:t>
            </a:r>
            <a:r>
              <a:rPr lang="en-US" dirty="0"/>
              <a:t> restricts branching to the tip of the branch.</a:t>
            </a:r>
          </a:p>
        </p:txBody>
      </p:sp>
    </p:spTree>
    <p:extLst>
      <p:ext uri="{BB962C8B-B14F-4D97-AF65-F5344CB8AC3E}">
        <p14:creationId xmlns:p14="http://schemas.microsoft.com/office/powerpoint/2010/main" val="159558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zövegdoboz 2"/>
          <p:cNvSpPr txBox="1">
            <a:spLocks noChangeArrowheads="1"/>
          </p:cNvSpPr>
          <p:nvPr/>
        </p:nvSpPr>
        <p:spPr bwMode="auto">
          <a:xfrm>
            <a:off x="7315200" y="0"/>
            <a:ext cx="17002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400"/>
              <a:t>Figure 15-26 Molecular aspects of outgrowth and branching of the respiratory tree. A, The tip of an elongating respiratory duct. FGF-10 secretion in the mesenchyme stimulates the growth of the tip of the epithelial duct toward it. B, The prelude to branching. Inhibition of FGF-10 signaling at the tip of the duct leads to stabilization of that area. C, Cleft formation. </a:t>
            </a:r>
          </a:p>
        </p:txBody>
      </p:sp>
    </p:spTree>
    <p:extLst>
      <p:ext uri="{BB962C8B-B14F-4D97-AF65-F5344CB8AC3E}">
        <p14:creationId xmlns:p14="http://schemas.microsoft.com/office/powerpoint/2010/main" val="1243555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Mackintosh rozsa 6"/>
          <p:cNvPicPr>
            <a:picLocks noChangeAspect="1" noChangeArrowheads="1"/>
          </p:cNvPicPr>
          <p:nvPr/>
        </p:nvPicPr>
        <p:blipFill>
          <a:blip r:embed="rId2">
            <a:extLst>
              <a:ext uri="{28A0092B-C50C-407E-A947-70E740481C1C}">
                <a14:useLocalDpi xmlns:a14="http://schemas.microsoft.com/office/drawing/2010/main" val="0"/>
              </a:ext>
            </a:extLst>
          </a:blip>
          <a:srcRect l="16849" t="15758" r="17220" b="17313"/>
          <a:stretch>
            <a:fillRect/>
          </a:stretch>
        </p:blipFill>
        <p:spPr bwMode="auto">
          <a:xfrm>
            <a:off x="6232469" y="3901440"/>
            <a:ext cx="2792645"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KapcsolÃ³dÃ³ kÃ©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134" y="294322"/>
            <a:ext cx="6883831" cy="5964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455" y="838019"/>
            <a:ext cx="8104057" cy="5347575"/>
          </a:xfrm>
          <a:prstGeom prst="rect">
            <a:avLst/>
          </a:prstGeom>
        </p:spPr>
      </p:pic>
      <p:sp>
        <p:nvSpPr>
          <p:cNvPr id="3" name="TextBox 2"/>
          <p:cNvSpPr txBox="1"/>
          <p:nvPr/>
        </p:nvSpPr>
        <p:spPr>
          <a:xfrm>
            <a:off x="2140628" y="149422"/>
            <a:ext cx="5908477" cy="461665"/>
          </a:xfrm>
          <a:prstGeom prst="rect">
            <a:avLst/>
          </a:prstGeom>
          <a:noFill/>
        </p:spPr>
        <p:txBody>
          <a:bodyPr wrap="none" rtlCol="0">
            <a:spAutoFit/>
          </a:bodyPr>
          <a:lstStyle/>
          <a:p>
            <a:r>
              <a:rPr lang="en-US" sz="2400" dirty="0" smtClean="0"/>
              <a:t>Zonula </a:t>
            </a:r>
            <a:r>
              <a:rPr lang="en-US" sz="2400" dirty="0" err="1" smtClean="0"/>
              <a:t>adherens</a:t>
            </a:r>
            <a:r>
              <a:rPr lang="en-US" sz="2400" dirty="0" smtClean="0"/>
              <a:t>: </a:t>
            </a:r>
            <a:r>
              <a:rPr lang="en-US" sz="2400" dirty="0" err="1" smtClean="0"/>
              <a:t>MECHANI</a:t>
            </a:r>
            <a:r>
              <a:rPr lang="hu-HU" sz="2400" dirty="0" err="1" smtClean="0"/>
              <a:t>KAI</a:t>
            </a:r>
            <a:r>
              <a:rPr lang="hu-HU" sz="2400" dirty="0" smtClean="0"/>
              <a:t> KAPCSOLAT</a:t>
            </a:r>
            <a:endParaRPr lang="en-US" sz="2400" dirty="0"/>
          </a:p>
        </p:txBody>
      </p:sp>
      <p:pic>
        <p:nvPicPr>
          <p:cNvPr id="5" name="Picture 4"/>
          <p:cNvPicPr>
            <a:picLocks noChangeAspect="1"/>
          </p:cNvPicPr>
          <p:nvPr/>
        </p:nvPicPr>
        <p:blipFill>
          <a:blip r:embed="rId3"/>
          <a:stretch>
            <a:fillRect/>
          </a:stretch>
        </p:blipFill>
        <p:spPr>
          <a:xfrm>
            <a:off x="5577725" y="3457971"/>
            <a:ext cx="3054880" cy="3410098"/>
          </a:xfrm>
          <a:prstGeom prst="rect">
            <a:avLst/>
          </a:prstGeom>
        </p:spPr>
      </p:pic>
    </p:spTree>
    <p:extLst>
      <p:ext uri="{BB962C8B-B14F-4D97-AF65-F5344CB8AC3E}">
        <p14:creationId xmlns:p14="http://schemas.microsoft.com/office/powerpoint/2010/main" val="235466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8893175" cy="6858000"/>
            <a:chOff x="158" y="0"/>
            <a:chExt cx="5602" cy="4320"/>
          </a:xfrm>
        </p:grpSpPr>
        <p:pic>
          <p:nvPicPr>
            <p:cNvPr id="33797" name="Picture 3" descr="Gilbert kék cadherin"/>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8" y="0"/>
              <a:ext cx="30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4"/>
            <p:cNvSpPr txBox="1">
              <a:spLocks noChangeArrowheads="1"/>
            </p:cNvSpPr>
            <p:nvPr/>
          </p:nvSpPr>
          <p:spPr bwMode="auto">
            <a:xfrm>
              <a:off x="3560" y="1480"/>
              <a:ext cx="2200"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a:t>Cadherinek</a:t>
              </a:r>
              <a:r>
                <a:rPr lang="hu-HU" altLang="hu-HU" sz="1800" b="0"/>
                <a:t> közvetítette sejtadhézió:</a:t>
              </a:r>
            </a:p>
            <a:p>
              <a:pPr eaLnBrk="1" hangingPunct="1">
                <a:spcBef>
                  <a:spcPct val="50000"/>
                </a:spcBef>
                <a:buFontTx/>
                <a:buNone/>
              </a:pPr>
              <a:r>
                <a:rPr lang="hu-HU" altLang="hu-HU" sz="1800" b="0"/>
                <a:t>CADHERIN</a:t>
              </a:r>
            </a:p>
          </p:txBody>
        </p:sp>
        <p:sp>
          <p:nvSpPr>
            <p:cNvPr id="33799" name="Text Box 5"/>
            <p:cNvSpPr txBox="1">
              <a:spLocks noChangeArrowheads="1"/>
            </p:cNvSpPr>
            <p:nvPr/>
          </p:nvSpPr>
          <p:spPr bwMode="auto">
            <a:xfrm>
              <a:off x="3243" y="2659"/>
              <a:ext cx="104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solidFill>
                    <a:srgbClr val="FF3300"/>
                  </a:solidFill>
                </a:rPr>
                <a:t>Ca</a:t>
              </a:r>
              <a:r>
                <a:rPr lang="hu-HU" altLang="hu-HU" sz="1800" b="0"/>
                <a:t> -dependens</a:t>
              </a:r>
            </a:p>
          </p:txBody>
        </p:sp>
        <p:sp>
          <p:nvSpPr>
            <p:cNvPr id="33800" name="Text Box 6"/>
            <p:cNvSpPr txBox="1">
              <a:spLocks noChangeArrowheads="1"/>
            </p:cNvSpPr>
            <p:nvPr/>
          </p:nvSpPr>
          <p:spPr bwMode="auto">
            <a:xfrm>
              <a:off x="4422" y="265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sejt</a:t>
              </a:r>
              <a:r>
                <a:rPr lang="hu-HU" altLang="hu-HU" sz="1800" b="0">
                  <a:solidFill>
                    <a:srgbClr val="FF3300"/>
                  </a:solidFill>
                </a:rPr>
                <a:t>adhézió</a:t>
              </a:r>
            </a:p>
          </p:txBody>
        </p:sp>
        <p:sp>
          <p:nvSpPr>
            <p:cNvPr id="33801" name="Line 7"/>
            <p:cNvSpPr>
              <a:spLocks noChangeShapeType="1"/>
            </p:cNvSpPr>
            <p:nvPr/>
          </p:nvSpPr>
          <p:spPr bwMode="auto">
            <a:xfrm flipV="1">
              <a:off x="3424" y="2160"/>
              <a:ext cx="318"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3802" name="Line 8"/>
            <p:cNvSpPr>
              <a:spLocks noChangeShapeType="1"/>
            </p:cNvSpPr>
            <p:nvPr/>
          </p:nvSpPr>
          <p:spPr bwMode="auto">
            <a:xfrm flipH="1" flipV="1">
              <a:off x="4104" y="2173"/>
              <a:ext cx="863" cy="4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pic>
        <p:nvPicPr>
          <p:cNvPr id="33795" name="Picture 9" descr="cadherin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138" y="4532313"/>
            <a:ext cx="1947862"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0" descr="cadherinm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5" y="0"/>
            <a:ext cx="4162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3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0" y="1449388"/>
          <a:ext cx="5943600" cy="4794250"/>
        </p:xfrm>
        <a:graphic>
          <a:graphicData uri="http://schemas.openxmlformats.org/presentationml/2006/ole">
            <mc:AlternateContent xmlns:mc="http://schemas.openxmlformats.org/markup-compatibility/2006">
              <mc:Choice xmlns:v="urn:schemas-microsoft-com:vml" Requires="v">
                <p:oleObj spid="_x0000_s36869" name="Image" r:id="rId3" imgW="4990476" imgH="4025397" progId="Photoshop.Image.9">
                  <p:embed/>
                </p:oleObj>
              </mc:Choice>
              <mc:Fallback>
                <p:oleObj name="Image" r:id="rId3" imgW="4990476" imgH="4025397" progId="Photoshop.Image.9">
                  <p:embed/>
                  <p:pic>
                    <p:nvPicPr>
                      <p:cNvPr id="348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9388"/>
                        <a:ext cx="5943600"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Rectangle 3"/>
          <p:cNvSpPr>
            <a:spLocks noChangeArrowheads="1"/>
          </p:cNvSpPr>
          <p:nvPr/>
        </p:nvSpPr>
        <p:spPr bwMode="auto">
          <a:xfrm>
            <a:off x="2667000" y="304800"/>
            <a:ext cx="537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A kompaktizáció - E-cadherin expressio fontossága</a:t>
            </a:r>
          </a:p>
        </p:txBody>
      </p:sp>
      <p:graphicFrame>
        <p:nvGraphicFramePr>
          <p:cNvPr id="71684" name="Group 4"/>
          <p:cNvGraphicFramePr>
            <a:graphicFrameLocks noGrp="1"/>
          </p:cNvGraphicFramePr>
          <p:nvPr/>
        </p:nvGraphicFramePr>
        <p:xfrm>
          <a:off x="1781175" y="1082675"/>
          <a:ext cx="5581650" cy="4694238"/>
        </p:xfrm>
        <a:graphic>
          <a:graphicData uri="http://schemas.openxmlformats.org/drawingml/2006/table">
            <a:tbl>
              <a:tblPr/>
              <a:tblGrid>
                <a:gridCol w="5581650">
                  <a:extLst>
                    <a:ext uri="{9D8B030D-6E8A-4147-A177-3AD203B41FA5}">
                      <a16:colId xmlns:a16="http://schemas.microsoft.com/office/drawing/2014/main" val="20000"/>
                    </a:ext>
                  </a:extLst>
                </a:gridCol>
              </a:tblGrid>
              <a:tr h="518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Arial" charset="0"/>
                      </a:endParaRPr>
                    </a:p>
                  </a:txBody>
                  <a:tcPr marT="45723" marB="45723"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1760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  </a:t>
                      </a:r>
                      <a:r>
                        <a:rPr kumimoji="0" lang="en-US" sz="25900" b="0" i="0" u="none" strike="noStrike" cap="none" normalizeH="0" baseline="0" smtClean="0">
                          <a:ln>
                            <a:noFill/>
                          </a:ln>
                          <a:solidFill>
                            <a:schemeClr val="tx1"/>
                          </a:solidFill>
                          <a:effectLst/>
                          <a:latin typeface="Arial" charset="0"/>
                        </a:rPr>
                        <a:t> </a:t>
                      </a:r>
                      <a:r>
                        <a:rPr kumimoji="0" lang="en-US" sz="900" b="0" i="0" u="none" strike="noStrike" cap="none" normalizeH="0" baseline="0" smtClean="0">
                          <a:ln>
                            <a:noFill/>
                          </a:ln>
                          <a:solidFill>
                            <a:schemeClr val="tx1"/>
                          </a:solidFill>
                          <a:effectLst/>
                          <a:latin typeface="Arial" charset="0"/>
                        </a:rPr>
                        <a:t>                                                                                                                                                                       </a:t>
                      </a:r>
                    </a:p>
                  </a:txBody>
                  <a:tcPr marT="45723" marB="45723"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4823" name="Picture 11" descr="Fig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412875"/>
            <a:ext cx="30622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12"/>
          <p:cNvSpPr>
            <a:spLocks noChangeArrowheads="1"/>
          </p:cNvSpPr>
          <p:nvPr/>
        </p:nvSpPr>
        <p:spPr bwMode="auto">
          <a:xfrm>
            <a:off x="2209800" y="2971800"/>
            <a:ext cx="128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u-HU" altLang="hu-HU" sz="1800" b="0"/>
              <a:t>E-cadherin</a:t>
            </a:r>
          </a:p>
        </p:txBody>
      </p:sp>
      <p:sp>
        <p:nvSpPr>
          <p:cNvPr id="34825" name="Line 13"/>
          <p:cNvSpPr>
            <a:spLocks noChangeShapeType="1"/>
          </p:cNvSpPr>
          <p:nvPr/>
        </p:nvSpPr>
        <p:spPr bwMode="auto">
          <a:xfrm flipH="1">
            <a:off x="3581400" y="2895600"/>
            <a:ext cx="533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826" name="Text Box 14"/>
          <p:cNvSpPr txBox="1">
            <a:spLocks noChangeArrowheads="1"/>
          </p:cNvSpPr>
          <p:nvPr/>
        </p:nvSpPr>
        <p:spPr bwMode="auto">
          <a:xfrm>
            <a:off x="1508125" y="6361113"/>
            <a:ext cx="590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0"/>
              <a:t>E-kadherin=uvomorulin: 54,000 D sejtadhéziós molekula</a:t>
            </a:r>
          </a:p>
        </p:txBody>
      </p:sp>
    </p:spTree>
    <p:extLst>
      <p:ext uri="{BB962C8B-B14F-4D97-AF65-F5344CB8AC3E}">
        <p14:creationId xmlns:p14="http://schemas.microsoft.com/office/powerpoint/2010/main" val="342248747"/>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is">
  <a:themeElements>
    <a:clrScheme name="Parallaxis">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i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i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3135</TotalTime>
  <Words>2614</Words>
  <Application>Microsoft Office PowerPoint</Application>
  <PresentationFormat>Diavetítés a képernyőre (4:3 oldalarány)</PresentationFormat>
  <Paragraphs>189</Paragraphs>
  <Slides>66</Slides>
  <Notes>6</Notes>
  <HiddenSlides>0</HiddenSlides>
  <MMClips>0</MMClips>
  <ScaleCrop>false</ScaleCrop>
  <HeadingPairs>
    <vt:vector size="8" baseType="variant">
      <vt:variant>
        <vt:lpstr>Használt betűtípusok</vt:lpstr>
      </vt:variant>
      <vt:variant>
        <vt:i4>12</vt:i4>
      </vt:variant>
      <vt:variant>
        <vt:lpstr>Téma</vt:lpstr>
      </vt:variant>
      <vt:variant>
        <vt:i4>1</vt:i4>
      </vt:variant>
      <vt:variant>
        <vt:lpstr>Beágyazott OLE kiszolgálók</vt:lpstr>
      </vt:variant>
      <vt:variant>
        <vt:i4>1</vt:i4>
      </vt:variant>
      <vt:variant>
        <vt:lpstr>Diacímek</vt:lpstr>
      </vt:variant>
      <vt:variant>
        <vt:i4>66</vt:i4>
      </vt:variant>
    </vt:vector>
  </HeadingPairs>
  <TitlesOfParts>
    <vt:vector size="80" baseType="lpstr">
      <vt:lpstr>Arial</vt:lpstr>
      <vt:lpstr>Calibri</vt:lpstr>
      <vt:lpstr>Comic Sans MS</vt:lpstr>
      <vt:lpstr>Corbel</vt:lpstr>
      <vt:lpstr>굴림</vt:lpstr>
      <vt:lpstr>Minion W08 Bold</vt:lpstr>
      <vt:lpstr>Minion W08 Italic</vt:lpstr>
      <vt:lpstr>Minion W08 Regular_1167271</vt:lpstr>
      <vt:lpstr>msgothic</vt:lpstr>
      <vt:lpstr>Tahoma</vt:lpstr>
      <vt:lpstr>Times New Roman</vt:lpstr>
      <vt:lpstr>Wingdings</vt:lpstr>
      <vt:lpstr>Parallaxis</vt:lpstr>
      <vt:lpstr>Image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szasz</dc:creator>
  <cp:lastModifiedBy>kkocsis</cp:lastModifiedBy>
  <cp:revision>166</cp:revision>
  <cp:lastPrinted>1601-01-01T00:00:00Z</cp:lastPrinted>
  <dcterms:created xsi:type="dcterms:W3CDTF">1601-01-01T00:00:00Z</dcterms:created>
  <dcterms:modified xsi:type="dcterms:W3CDTF">2019-10-30T13:23:03Z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