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81" r:id="rId2"/>
    <p:sldId id="280" r:id="rId3"/>
    <p:sldId id="258" r:id="rId4"/>
    <p:sldId id="259" r:id="rId5"/>
    <p:sldId id="349" r:id="rId6"/>
    <p:sldId id="371" r:id="rId7"/>
    <p:sldId id="321" r:id="rId8"/>
    <p:sldId id="260" r:id="rId9"/>
    <p:sldId id="282" r:id="rId10"/>
    <p:sldId id="287" r:id="rId11"/>
    <p:sldId id="284" r:id="rId12"/>
    <p:sldId id="290" r:id="rId13"/>
    <p:sldId id="283" r:id="rId14"/>
    <p:sldId id="291" r:id="rId15"/>
    <p:sldId id="357" r:id="rId16"/>
    <p:sldId id="285" r:id="rId17"/>
    <p:sldId id="289" r:id="rId18"/>
    <p:sldId id="300" r:id="rId19"/>
    <p:sldId id="370" r:id="rId20"/>
    <p:sldId id="345" r:id="rId21"/>
    <p:sldId id="367" r:id="rId22"/>
    <p:sldId id="297" r:id="rId23"/>
    <p:sldId id="341" r:id="rId24"/>
    <p:sldId id="293" r:id="rId25"/>
    <p:sldId id="296" r:id="rId26"/>
    <p:sldId id="298" r:id="rId27"/>
    <p:sldId id="312" r:id="rId28"/>
    <p:sldId id="313" r:id="rId29"/>
    <p:sldId id="308" r:id="rId30"/>
    <p:sldId id="358" r:id="rId31"/>
    <p:sldId id="359" r:id="rId32"/>
    <p:sldId id="360" r:id="rId33"/>
    <p:sldId id="361" r:id="rId34"/>
    <p:sldId id="318" r:id="rId35"/>
    <p:sldId id="311" r:id="rId36"/>
    <p:sldId id="305" r:id="rId37"/>
    <p:sldId id="387" r:id="rId38"/>
    <p:sldId id="388" r:id="rId39"/>
    <p:sldId id="363" r:id="rId40"/>
    <p:sldId id="386" r:id="rId41"/>
    <p:sldId id="304" r:id="rId42"/>
    <p:sldId id="374" r:id="rId43"/>
    <p:sldId id="384" r:id="rId44"/>
    <p:sldId id="390" r:id="rId45"/>
    <p:sldId id="383" r:id="rId46"/>
    <p:sldId id="353" r:id="rId47"/>
    <p:sldId id="378" r:id="rId48"/>
    <p:sldId id="352" r:id="rId49"/>
    <p:sldId id="377" r:id="rId50"/>
    <p:sldId id="338" r:id="rId51"/>
    <p:sldId id="355" r:id="rId52"/>
    <p:sldId id="330" r:id="rId53"/>
    <p:sldId id="344" r:id="rId54"/>
    <p:sldId id="391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ADB7D-0A49-4054-AA55-F756DC62BDC2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A115B-344E-4F14-90EA-B66DB48E5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46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F91E88-4FE0-4BB5-86EE-BF95D46848EB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773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991D60-E42C-4E54-8064-A83FF90EF5BF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40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9DECAE-32B6-4758-97D8-1F91A1055D18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31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808949-919F-40E7-B016-E65584AC3B3B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178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D46266-C893-4830-A24C-7DC75653045C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46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025C35-A87E-4072-8CC3-619BF73592F0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6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5DD41-BCBD-4933-85EF-091883B66DC5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051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30E8CC-2F0F-4F94-849B-0BE0DA0AC2F0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583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6CFD92-6892-46EA-9EB3-AE693823B487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986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9EAA7D-FC38-44CC-B2E7-44EC4ED2DC1C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805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F485C-494D-4FFF-ACB6-E70DB621704F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64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Mintaszöveg szerkesztése</a:t>
            </a:r>
          </a:p>
          <a:p>
            <a:pPr lvl="1"/>
            <a:r>
              <a:rPr lang="hu-HU" altLang="en-US" smtClean="0"/>
              <a:t>Második szint</a:t>
            </a:r>
          </a:p>
          <a:p>
            <a:pPr lvl="2"/>
            <a:r>
              <a:rPr lang="hu-HU" altLang="en-US" smtClean="0"/>
              <a:t>Harmadik szint</a:t>
            </a:r>
          </a:p>
          <a:p>
            <a:pPr lvl="3"/>
            <a:r>
              <a:rPr lang="hu-HU" altLang="en-US" smtClean="0"/>
              <a:t>Negyedik szint</a:t>
            </a:r>
          </a:p>
          <a:p>
            <a:pPr lvl="4"/>
            <a:r>
              <a:rPr lang="hu-HU" altLang="en-US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81F77D-1EAD-4B85-92E5-5130C5E197D2}" type="slidenum">
              <a:rPr lang="hu-HU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881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728192"/>
          </a:xfrm>
        </p:spPr>
        <p:txBody>
          <a:bodyPr/>
          <a:lstStyle/>
          <a:p>
            <a:r>
              <a:rPr lang="hu-HU" sz="4400" dirty="0">
                <a:solidFill>
                  <a:srgbClr val="FFFF00"/>
                </a:solidFill>
              </a:rPr>
              <a:t>Idegrendszeri bevezető. </a:t>
            </a:r>
            <a:r>
              <a:rPr lang="en-US" sz="4400" dirty="0" err="1" smtClean="0">
                <a:solidFill>
                  <a:srgbClr val="FFFF00"/>
                </a:solidFill>
              </a:rPr>
              <a:t>Agyburkok</a:t>
            </a:r>
            <a:r>
              <a:rPr lang="en-US" sz="4400" dirty="0">
                <a:solidFill>
                  <a:srgbClr val="FFFF00"/>
                </a:solidFill>
              </a:rPr>
              <a:t>, </a:t>
            </a:r>
            <a:r>
              <a:rPr lang="en-US" sz="4400" dirty="0" err="1" smtClean="0">
                <a:solidFill>
                  <a:srgbClr val="FFFF00"/>
                </a:solidFill>
              </a:rPr>
              <a:t>hemispheriumok</a:t>
            </a:r>
            <a:r>
              <a:rPr lang="hu-HU" sz="4400" dirty="0" smtClean="0">
                <a:solidFill>
                  <a:srgbClr val="FFFF00"/>
                </a:solidFill>
              </a:rPr>
              <a:t>,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oldalkamrák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0" y="4941168"/>
            <a:ext cx="9144000" cy="1728192"/>
          </a:xfrm>
        </p:spPr>
        <p:txBody>
          <a:bodyPr/>
          <a:lstStyle/>
          <a:p>
            <a:r>
              <a:rPr lang="hu-HU" dirty="0" smtClean="0">
                <a:solidFill>
                  <a:srgbClr val="FFFF00"/>
                </a:solidFill>
              </a:rPr>
              <a:t>Dr. Molnár </a:t>
            </a:r>
            <a:r>
              <a:rPr lang="hu-HU" dirty="0" err="1" smtClean="0">
                <a:solidFill>
                  <a:srgbClr val="FFFF00"/>
                </a:solidFill>
              </a:rPr>
              <a:t>Judith</a:t>
            </a:r>
            <a:endParaRPr lang="hu-HU" dirty="0">
              <a:solidFill>
                <a:srgbClr val="FFFF00"/>
              </a:solidFill>
            </a:endParaRPr>
          </a:p>
          <a:p>
            <a:r>
              <a:rPr lang="hu-HU" dirty="0">
                <a:solidFill>
                  <a:srgbClr val="FFFF00"/>
                </a:solidFill>
              </a:rPr>
              <a:t>Anatómiai, Szövet és Fejlődéstani Intézet</a:t>
            </a:r>
          </a:p>
          <a:p>
            <a:r>
              <a:rPr lang="hu-HU" dirty="0" smtClean="0">
                <a:solidFill>
                  <a:srgbClr val="FFFF00"/>
                </a:solidFill>
              </a:rPr>
              <a:t>2019</a:t>
            </a:r>
            <a:endParaRPr lang="hu-HU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32856"/>
            <a:ext cx="326427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96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58" y="1484784"/>
            <a:ext cx="5339114" cy="533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Dura</a:t>
            </a:r>
            <a:r>
              <a:rPr lang="hu-HU" dirty="0" smtClean="0"/>
              <a:t> mater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57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hu-HU" dirty="0" smtClean="0"/>
              <a:t>Agyburkok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43000"/>
            <a:ext cx="45243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24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52973"/>
            <a:ext cx="4893156" cy="568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dura</a:t>
            </a:r>
            <a:r>
              <a:rPr lang="hu-HU" dirty="0" smtClean="0"/>
              <a:t> mater rétegei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6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hu-HU" dirty="0" err="1" smtClean="0"/>
              <a:t>Dura</a:t>
            </a:r>
            <a:r>
              <a:rPr lang="hu-HU" dirty="0" smtClean="0"/>
              <a:t> mater </a:t>
            </a:r>
            <a:r>
              <a:rPr lang="hu-HU" dirty="0" err="1" smtClean="0"/>
              <a:t>encephali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124744"/>
            <a:ext cx="8363272" cy="5472608"/>
          </a:xfrm>
        </p:spPr>
        <p:txBody>
          <a:bodyPr/>
          <a:lstStyle/>
          <a:p>
            <a:r>
              <a:rPr lang="hu-HU" sz="2800" dirty="0" smtClean="0"/>
              <a:t>A </a:t>
            </a:r>
            <a:r>
              <a:rPr lang="hu-HU" sz="2800" dirty="0" err="1" smtClean="0"/>
              <a:t>dura</a:t>
            </a:r>
            <a:r>
              <a:rPr lang="hu-HU" sz="2800" dirty="0" smtClean="0"/>
              <a:t> mater képződményei</a:t>
            </a:r>
          </a:p>
          <a:p>
            <a:pPr lvl="1"/>
            <a:r>
              <a:rPr lang="hu-HU" sz="2400" dirty="0" err="1" smtClean="0"/>
              <a:t>Falx</a:t>
            </a:r>
            <a:r>
              <a:rPr lang="hu-HU" sz="2400" dirty="0" smtClean="0"/>
              <a:t> </a:t>
            </a:r>
            <a:r>
              <a:rPr lang="hu-HU" sz="2400" dirty="0" err="1" smtClean="0"/>
              <a:t>cerebri</a:t>
            </a:r>
            <a:endParaRPr lang="hu-HU" sz="2400" dirty="0" smtClean="0"/>
          </a:p>
          <a:p>
            <a:pPr lvl="1"/>
            <a:r>
              <a:rPr lang="hu-HU" sz="2400" dirty="0" err="1" smtClean="0"/>
              <a:t>Falx</a:t>
            </a:r>
            <a:r>
              <a:rPr lang="hu-HU" sz="2400" dirty="0" smtClean="0"/>
              <a:t> </a:t>
            </a:r>
            <a:r>
              <a:rPr lang="hu-HU" sz="2400" dirty="0" err="1" smtClean="0"/>
              <a:t>cerebelli</a:t>
            </a:r>
            <a:endParaRPr lang="hu-HU" sz="2400" dirty="0" smtClean="0"/>
          </a:p>
          <a:p>
            <a:pPr lvl="1"/>
            <a:r>
              <a:rPr lang="hu-HU" sz="2400" dirty="0" err="1" smtClean="0"/>
              <a:t>Tentorium</a:t>
            </a:r>
            <a:r>
              <a:rPr lang="hu-HU" sz="2400" dirty="0" smtClean="0"/>
              <a:t> </a:t>
            </a:r>
            <a:r>
              <a:rPr lang="hu-HU" sz="2400" dirty="0" err="1" smtClean="0"/>
              <a:t>cerebelli</a:t>
            </a:r>
            <a:endParaRPr lang="hu-HU" sz="2400" dirty="0" smtClean="0"/>
          </a:p>
          <a:p>
            <a:pPr lvl="1"/>
            <a:r>
              <a:rPr lang="hu-HU" sz="2400" dirty="0" err="1" smtClean="0"/>
              <a:t>Cavum</a:t>
            </a:r>
            <a:r>
              <a:rPr lang="hu-HU" sz="2400" dirty="0" smtClean="0"/>
              <a:t> </a:t>
            </a:r>
            <a:r>
              <a:rPr lang="hu-HU" sz="2400" dirty="0" err="1" smtClean="0"/>
              <a:t>trigeminale</a:t>
            </a:r>
            <a:endParaRPr lang="hu-HU" sz="2400" dirty="0" smtClean="0"/>
          </a:p>
          <a:p>
            <a:pPr lvl="1"/>
            <a:r>
              <a:rPr lang="hu-HU" sz="2400" dirty="0" err="1" smtClean="0"/>
              <a:t>Diaphragma</a:t>
            </a:r>
            <a:r>
              <a:rPr lang="hu-HU" sz="2400" dirty="0" smtClean="0"/>
              <a:t> </a:t>
            </a:r>
            <a:r>
              <a:rPr lang="hu-HU" sz="2400" dirty="0" err="1" smtClean="0"/>
              <a:t>sellae</a:t>
            </a:r>
            <a:endParaRPr lang="hu-HU" sz="2400" dirty="0" smtClean="0"/>
          </a:p>
          <a:p>
            <a:pPr lvl="1"/>
            <a:r>
              <a:rPr lang="hu-HU" sz="2400" dirty="0" smtClean="0"/>
              <a:t>Sinusok </a:t>
            </a:r>
          </a:p>
          <a:p>
            <a:pPr lvl="2"/>
            <a:r>
              <a:rPr lang="hu-HU" sz="2000" dirty="0" smtClean="0"/>
              <a:t>Sinus </a:t>
            </a:r>
            <a:r>
              <a:rPr lang="hu-HU" sz="2000" dirty="0" err="1" smtClean="0"/>
              <a:t>sagittalis</a:t>
            </a:r>
            <a:r>
              <a:rPr lang="hu-HU" sz="2000" dirty="0" smtClean="0"/>
              <a:t> </a:t>
            </a:r>
            <a:r>
              <a:rPr lang="hu-HU" sz="2000" dirty="0" err="1" smtClean="0"/>
              <a:t>sup</a:t>
            </a:r>
            <a:r>
              <a:rPr lang="hu-HU" sz="2000" dirty="0" smtClean="0"/>
              <a:t>. et </a:t>
            </a:r>
            <a:r>
              <a:rPr lang="hu-HU" sz="2000" dirty="0" err="1" smtClean="0"/>
              <a:t>inf</a:t>
            </a:r>
            <a:r>
              <a:rPr lang="hu-HU" sz="2000" dirty="0" smtClean="0"/>
              <a:t>.</a:t>
            </a:r>
          </a:p>
          <a:p>
            <a:pPr lvl="2"/>
            <a:r>
              <a:rPr lang="hu-HU" sz="2000" dirty="0" smtClean="0"/>
              <a:t>Sinus </a:t>
            </a:r>
            <a:r>
              <a:rPr lang="hu-HU" sz="2000" dirty="0" err="1" smtClean="0"/>
              <a:t>petrosus</a:t>
            </a:r>
            <a:r>
              <a:rPr lang="hu-HU" sz="2000" dirty="0" smtClean="0"/>
              <a:t> </a:t>
            </a:r>
            <a:r>
              <a:rPr lang="hu-HU" sz="2000" dirty="0" err="1" smtClean="0"/>
              <a:t>sup</a:t>
            </a:r>
            <a:r>
              <a:rPr lang="hu-HU" sz="2000" dirty="0" smtClean="0"/>
              <a:t>. et </a:t>
            </a:r>
            <a:r>
              <a:rPr lang="hu-HU" sz="2000" dirty="0" err="1" smtClean="0"/>
              <a:t>inf</a:t>
            </a:r>
            <a:r>
              <a:rPr lang="hu-HU" sz="2000" dirty="0" smtClean="0"/>
              <a:t>.</a:t>
            </a:r>
          </a:p>
          <a:p>
            <a:pPr lvl="2"/>
            <a:r>
              <a:rPr lang="hu-HU" sz="2000" dirty="0" smtClean="0"/>
              <a:t>Sinus </a:t>
            </a:r>
            <a:r>
              <a:rPr lang="hu-HU" sz="2000" dirty="0" err="1" smtClean="0"/>
              <a:t>cavernosus</a:t>
            </a:r>
            <a:r>
              <a:rPr lang="hu-HU" sz="2000" dirty="0" smtClean="0"/>
              <a:t> (a. </a:t>
            </a:r>
            <a:r>
              <a:rPr lang="hu-HU" sz="2000" dirty="0" err="1" smtClean="0"/>
              <a:t>carotis</a:t>
            </a:r>
            <a:r>
              <a:rPr lang="hu-HU" sz="2000" dirty="0" smtClean="0"/>
              <a:t> int., </a:t>
            </a:r>
            <a:r>
              <a:rPr lang="hu-HU" sz="2000" dirty="0" err="1" smtClean="0"/>
              <a:t>nn</a:t>
            </a:r>
            <a:r>
              <a:rPr lang="hu-HU" sz="2000" dirty="0" smtClean="0"/>
              <a:t>. III., IV., VI., V/1., 5/2)</a:t>
            </a:r>
          </a:p>
          <a:p>
            <a:pPr lvl="2"/>
            <a:r>
              <a:rPr lang="hu-HU" sz="2000" dirty="0" smtClean="0"/>
              <a:t>Sinus </a:t>
            </a:r>
            <a:r>
              <a:rPr lang="hu-HU" sz="2000" dirty="0" err="1" smtClean="0"/>
              <a:t>rectus</a:t>
            </a:r>
            <a:endParaRPr lang="hu-HU" sz="2000" dirty="0" smtClean="0"/>
          </a:p>
          <a:p>
            <a:pPr lvl="2"/>
            <a:r>
              <a:rPr lang="hu-HU" sz="2000" dirty="0" smtClean="0"/>
              <a:t>Sinus </a:t>
            </a:r>
            <a:r>
              <a:rPr lang="hu-HU" sz="2000" dirty="0" err="1" smtClean="0"/>
              <a:t>transversus</a:t>
            </a:r>
            <a:endParaRPr lang="hu-HU" sz="2000" dirty="0" smtClean="0"/>
          </a:p>
          <a:p>
            <a:pPr lvl="2"/>
            <a:r>
              <a:rPr lang="hu-HU" sz="2000" dirty="0" smtClean="0"/>
              <a:t>Sinus </a:t>
            </a:r>
            <a:r>
              <a:rPr lang="hu-HU" sz="2000" dirty="0" err="1" smtClean="0"/>
              <a:t>sigmoideus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08755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Dura</a:t>
            </a:r>
            <a:r>
              <a:rPr lang="hu-HU" dirty="0" smtClean="0"/>
              <a:t> mater erei, idegei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Érellátás</a:t>
            </a:r>
          </a:p>
          <a:p>
            <a:pPr lvl="1"/>
            <a:r>
              <a:rPr lang="hu-HU" dirty="0" smtClean="0"/>
              <a:t>a. </a:t>
            </a:r>
            <a:r>
              <a:rPr lang="hu-HU" dirty="0" err="1" smtClean="0"/>
              <a:t>meningea</a:t>
            </a:r>
            <a:r>
              <a:rPr lang="hu-HU" dirty="0" smtClean="0"/>
              <a:t> </a:t>
            </a:r>
            <a:r>
              <a:rPr lang="hu-HU" dirty="0" err="1" smtClean="0"/>
              <a:t>anterior</a:t>
            </a:r>
            <a:r>
              <a:rPr lang="hu-HU" dirty="0" smtClean="0"/>
              <a:t> – </a:t>
            </a:r>
            <a:r>
              <a:rPr lang="hu-HU" dirty="0" err="1" smtClean="0"/>
              <a:t>ant</a:t>
            </a:r>
            <a:r>
              <a:rPr lang="hu-HU" dirty="0" smtClean="0"/>
              <a:t>. </a:t>
            </a:r>
            <a:r>
              <a:rPr lang="hu-HU" dirty="0" err="1" smtClean="0"/>
              <a:t>ethmoidalis</a:t>
            </a:r>
            <a:r>
              <a:rPr lang="hu-HU" dirty="0" smtClean="0"/>
              <a:t> </a:t>
            </a:r>
            <a:r>
              <a:rPr lang="hu-HU" dirty="0" err="1" smtClean="0"/>
              <a:t>ant</a:t>
            </a:r>
            <a:r>
              <a:rPr lang="hu-HU" dirty="0" smtClean="0"/>
              <a:t>. </a:t>
            </a:r>
          </a:p>
          <a:p>
            <a:pPr lvl="1"/>
            <a:r>
              <a:rPr lang="hu-HU" dirty="0"/>
              <a:t>a. </a:t>
            </a:r>
            <a:r>
              <a:rPr lang="hu-HU" dirty="0" err="1"/>
              <a:t>meningea</a:t>
            </a:r>
            <a:r>
              <a:rPr lang="hu-HU" dirty="0"/>
              <a:t> </a:t>
            </a:r>
            <a:r>
              <a:rPr lang="hu-HU" dirty="0" err="1" smtClean="0"/>
              <a:t>media</a:t>
            </a:r>
            <a:r>
              <a:rPr lang="hu-HU" dirty="0" smtClean="0"/>
              <a:t> – a. </a:t>
            </a:r>
            <a:r>
              <a:rPr lang="hu-HU" dirty="0" err="1" smtClean="0"/>
              <a:t>maxillaris</a:t>
            </a:r>
            <a:endParaRPr lang="hu-HU" dirty="0" smtClean="0"/>
          </a:p>
          <a:p>
            <a:pPr lvl="1"/>
            <a:r>
              <a:rPr lang="hu-HU" dirty="0"/>
              <a:t>a. </a:t>
            </a:r>
            <a:r>
              <a:rPr lang="hu-HU" dirty="0" err="1"/>
              <a:t>meningea</a:t>
            </a:r>
            <a:r>
              <a:rPr lang="hu-HU" dirty="0"/>
              <a:t> </a:t>
            </a:r>
            <a:r>
              <a:rPr lang="hu-HU" dirty="0" err="1" smtClean="0"/>
              <a:t>posterior</a:t>
            </a:r>
            <a:r>
              <a:rPr lang="hu-HU" dirty="0" smtClean="0"/>
              <a:t> – a. </a:t>
            </a:r>
            <a:r>
              <a:rPr lang="hu-HU" dirty="0" err="1" smtClean="0"/>
              <a:t>pharyngea</a:t>
            </a:r>
            <a:r>
              <a:rPr lang="hu-HU" dirty="0" smtClean="0"/>
              <a:t> </a:t>
            </a:r>
            <a:r>
              <a:rPr lang="hu-HU" dirty="0" err="1" smtClean="0"/>
              <a:t>ascendens</a:t>
            </a:r>
            <a:r>
              <a:rPr lang="hu-HU" dirty="0" smtClean="0"/>
              <a:t>, a. </a:t>
            </a:r>
            <a:r>
              <a:rPr lang="hu-HU" dirty="0" err="1" smtClean="0"/>
              <a:t>vertebralis</a:t>
            </a:r>
            <a:endParaRPr lang="hu-HU" dirty="0" smtClean="0"/>
          </a:p>
          <a:p>
            <a:r>
              <a:rPr lang="hu-HU" dirty="0" smtClean="0"/>
              <a:t>Beidegzés</a:t>
            </a:r>
          </a:p>
          <a:p>
            <a:pPr lvl="1"/>
            <a:r>
              <a:rPr lang="hu-HU" dirty="0" smtClean="0"/>
              <a:t>n. </a:t>
            </a:r>
            <a:r>
              <a:rPr lang="hu-HU" dirty="0" err="1" smtClean="0"/>
              <a:t>trigeminus</a:t>
            </a:r>
            <a:r>
              <a:rPr lang="hu-HU" dirty="0" smtClean="0"/>
              <a:t> – V/1, V/2, V/3 a </a:t>
            </a:r>
            <a:r>
              <a:rPr lang="hu-HU" dirty="0" err="1" smtClean="0"/>
              <a:t>tentorium</a:t>
            </a:r>
            <a:r>
              <a:rPr lang="hu-HU" dirty="0" smtClean="0"/>
              <a:t> </a:t>
            </a:r>
            <a:r>
              <a:rPr lang="hu-HU" dirty="0" err="1" smtClean="0"/>
              <a:t>cerebelli</a:t>
            </a:r>
            <a:r>
              <a:rPr lang="hu-HU" dirty="0" smtClean="0"/>
              <a:t> felett</a:t>
            </a:r>
          </a:p>
          <a:p>
            <a:pPr lvl="1"/>
            <a:r>
              <a:rPr lang="hu-HU" dirty="0" err="1" smtClean="0"/>
              <a:t>cervicalis</a:t>
            </a:r>
            <a:r>
              <a:rPr lang="hu-HU" dirty="0" smtClean="0"/>
              <a:t> </a:t>
            </a:r>
            <a:r>
              <a:rPr lang="hu-HU" dirty="0" err="1" smtClean="0"/>
              <a:t>segmentumok</a:t>
            </a:r>
            <a:r>
              <a:rPr lang="hu-HU" dirty="0" smtClean="0"/>
              <a:t> a </a:t>
            </a:r>
            <a:r>
              <a:rPr lang="hu-HU" dirty="0" err="1" smtClean="0"/>
              <a:t>tentorium</a:t>
            </a:r>
            <a:r>
              <a:rPr lang="hu-HU" dirty="0" smtClean="0"/>
              <a:t> alatt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997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dura</a:t>
            </a:r>
            <a:r>
              <a:rPr lang="hu-HU" dirty="0" smtClean="0"/>
              <a:t> mater sinusai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en-US" dirty="0" smtClean="0"/>
              <a:t>Sinus </a:t>
            </a:r>
            <a:r>
              <a:rPr lang="en-US" dirty="0" err="1"/>
              <a:t>sagittalis</a:t>
            </a:r>
            <a:r>
              <a:rPr lang="en-US" dirty="0"/>
              <a:t> sup. et inf</a:t>
            </a:r>
            <a:r>
              <a:rPr lang="en-US" dirty="0" smtClean="0"/>
              <a:t>.</a:t>
            </a:r>
            <a:endParaRPr lang="hu-HU" dirty="0" smtClean="0"/>
          </a:p>
          <a:p>
            <a:r>
              <a:rPr lang="en-US" dirty="0"/>
              <a:t>Sinus rectus</a:t>
            </a:r>
          </a:p>
          <a:p>
            <a:r>
              <a:rPr lang="en-US" dirty="0" smtClean="0"/>
              <a:t>Sinus </a:t>
            </a:r>
            <a:r>
              <a:rPr lang="en-US" dirty="0" err="1"/>
              <a:t>petrosus</a:t>
            </a:r>
            <a:r>
              <a:rPr lang="en-US" dirty="0"/>
              <a:t> sup. et inf.</a:t>
            </a:r>
          </a:p>
          <a:p>
            <a:r>
              <a:rPr lang="en-US" dirty="0"/>
              <a:t>Sinus </a:t>
            </a:r>
            <a:r>
              <a:rPr lang="en-US" dirty="0" err="1"/>
              <a:t>cavernosus</a:t>
            </a:r>
            <a:r>
              <a:rPr lang="en-US" dirty="0"/>
              <a:t> (a. </a:t>
            </a:r>
            <a:r>
              <a:rPr lang="en-US" dirty="0" err="1"/>
              <a:t>carotis</a:t>
            </a:r>
            <a:r>
              <a:rPr lang="en-US" dirty="0"/>
              <a:t> int., </a:t>
            </a:r>
            <a:r>
              <a:rPr lang="en-US" dirty="0" err="1"/>
              <a:t>nn</a:t>
            </a:r>
            <a:r>
              <a:rPr lang="en-US" dirty="0"/>
              <a:t>. III., IV., VI., V/1., 5/2)</a:t>
            </a:r>
          </a:p>
          <a:p>
            <a:r>
              <a:rPr lang="en-US" dirty="0" smtClean="0"/>
              <a:t>Sinus </a:t>
            </a:r>
            <a:r>
              <a:rPr lang="en-US" dirty="0"/>
              <a:t>transversus</a:t>
            </a:r>
          </a:p>
          <a:p>
            <a:r>
              <a:rPr lang="en-US" dirty="0"/>
              <a:t>Sinus </a:t>
            </a:r>
            <a:r>
              <a:rPr lang="en-US" dirty="0" err="1" smtClean="0"/>
              <a:t>sigmoideus</a:t>
            </a:r>
            <a:endParaRPr lang="hu-HU" dirty="0" smtClean="0"/>
          </a:p>
          <a:p>
            <a:r>
              <a:rPr lang="hu-HU" dirty="0" smtClean="0"/>
              <a:t>Etc.</a:t>
            </a:r>
            <a:endParaRPr lang="en-US" dirty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49080"/>
            <a:ext cx="34956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4860032" y="364502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Sinus </a:t>
            </a:r>
            <a:r>
              <a:rPr lang="hu-HU" dirty="0" err="1" smtClean="0"/>
              <a:t>cavernosus</a:t>
            </a:r>
            <a:r>
              <a:rPr lang="hu-HU" dirty="0" smtClean="0"/>
              <a:t> km.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507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" y="692697"/>
            <a:ext cx="9143089" cy="547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65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14" y="0"/>
            <a:ext cx="7399293" cy="680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149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81942"/>
            <a:ext cx="5517232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hu-HU" dirty="0" smtClean="0"/>
              <a:t>Koponya alapi sinusok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865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Angiográfia</a:t>
            </a:r>
            <a:r>
              <a:rPr lang="hu-HU" dirty="0" smtClean="0"/>
              <a:t>, sinusok  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4355976" cy="474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4409271" cy="48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286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Systema</a:t>
            </a:r>
            <a:r>
              <a:rPr lang="hu-HU" dirty="0" smtClean="0"/>
              <a:t> </a:t>
            </a:r>
            <a:r>
              <a:rPr lang="hu-HU" dirty="0" err="1" smtClean="0"/>
              <a:t>nervosum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4968552"/>
          </a:xfrm>
        </p:spPr>
        <p:txBody>
          <a:bodyPr/>
          <a:lstStyle/>
          <a:p>
            <a:r>
              <a:rPr lang="hu-HU" sz="2800" dirty="0" err="1"/>
              <a:t>Systema</a:t>
            </a:r>
            <a:r>
              <a:rPr lang="hu-HU" sz="2800" dirty="0"/>
              <a:t> </a:t>
            </a:r>
            <a:r>
              <a:rPr lang="hu-HU" sz="2800" dirty="0" err="1"/>
              <a:t>nervosum</a:t>
            </a:r>
            <a:r>
              <a:rPr lang="hu-HU" sz="2800" dirty="0"/>
              <a:t> </a:t>
            </a:r>
            <a:r>
              <a:rPr lang="hu-HU" sz="2800" dirty="0" err="1"/>
              <a:t>periferale</a:t>
            </a:r>
            <a:endParaRPr lang="hu-HU" sz="2800" dirty="0"/>
          </a:p>
          <a:p>
            <a:r>
              <a:rPr lang="hu-HU" sz="2800" dirty="0" err="1"/>
              <a:t>Systema</a:t>
            </a:r>
            <a:r>
              <a:rPr lang="hu-HU" sz="2800" dirty="0"/>
              <a:t> </a:t>
            </a:r>
            <a:r>
              <a:rPr lang="hu-HU" sz="2800" dirty="0" err="1"/>
              <a:t>nervosum</a:t>
            </a:r>
            <a:r>
              <a:rPr lang="hu-HU" sz="2800" dirty="0"/>
              <a:t> </a:t>
            </a:r>
            <a:r>
              <a:rPr lang="hu-HU" sz="2800" dirty="0" err="1"/>
              <a:t>centrale</a:t>
            </a:r>
            <a:endParaRPr lang="hu-HU" sz="2800" dirty="0"/>
          </a:p>
          <a:p>
            <a:pPr lvl="1"/>
            <a:r>
              <a:rPr lang="hu-HU" sz="2400" dirty="0"/>
              <a:t>Gerincvelő – </a:t>
            </a:r>
            <a:r>
              <a:rPr lang="hu-HU" sz="2400" dirty="0" err="1"/>
              <a:t>medulla</a:t>
            </a:r>
            <a:r>
              <a:rPr lang="hu-HU" sz="2400" dirty="0"/>
              <a:t> </a:t>
            </a:r>
            <a:r>
              <a:rPr lang="hu-HU" sz="2400" dirty="0" err="1"/>
              <a:t>spinalis</a:t>
            </a:r>
            <a:endParaRPr lang="hu-HU" sz="2400" dirty="0"/>
          </a:p>
          <a:p>
            <a:pPr lvl="1"/>
            <a:r>
              <a:rPr lang="hu-HU" sz="2400" dirty="0"/>
              <a:t>Agyvelő – </a:t>
            </a:r>
            <a:r>
              <a:rPr lang="hu-HU" sz="2400" dirty="0" err="1"/>
              <a:t>medulla</a:t>
            </a:r>
            <a:r>
              <a:rPr lang="hu-HU" sz="2400" dirty="0"/>
              <a:t> </a:t>
            </a:r>
            <a:r>
              <a:rPr lang="hu-HU" sz="2400" dirty="0" err="1"/>
              <a:t>cranialis</a:t>
            </a:r>
            <a:endParaRPr lang="hu-HU" sz="2400" dirty="0"/>
          </a:p>
          <a:p>
            <a:pPr lvl="2"/>
            <a:r>
              <a:rPr lang="hu-HU" dirty="0"/>
              <a:t>Agytörzs </a:t>
            </a:r>
          </a:p>
          <a:p>
            <a:pPr lvl="3"/>
            <a:r>
              <a:rPr lang="hu-HU" dirty="0" err="1"/>
              <a:t>Nyúltvelő</a:t>
            </a:r>
            <a:r>
              <a:rPr lang="hu-HU" dirty="0"/>
              <a:t> – </a:t>
            </a:r>
            <a:r>
              <a:rPr lang="hu-HU" dirty="0" err="1"/>
              <a:t>medulla</a:t>
            </a:r>
            <a:r>
              <a:rPr lang="hu-HU" dirty="0"/>
              <a:t> </a:t>
            </a:r>
            <a:r>
              <a:rPr lang="hu-HU" dirty="0" err="1"/>
              <a:t>oblongata</a:t>
            </a:r>
            <a:endParaRPr lang="hu-HU" dirty="0"/>
          </a:p>
          <a:p>
            <a:pPr lvl="3"/>
            <a:r>
              <a:rPr lang="hu-HU" dirty="0"/>
              <a:t>Híd – </a:t>
            </a:r>
            <a:r>
              <a:rPr lang="hu-HU" dirty="0" err="1"/>
              <a:t>pons</a:t>
            </a:r>
            <a:r>
              <a:rPr lang="hu-HU" dirty="0"/>
              <a:t> </a:t>
            </a:r>
          </a:p>
          <a:p>
            <a:pPr lvl="3"/>
            <a:r>
              <a:rPr lang="hu-HU" dirty="0"/>
              <a:t>Középagy – </a:t>
            </a:r>
            <a:r>
              <a:rPr lang="hu-HU" dirty="0" err="1"/>
              <a:t>mesencephalon</a:t>
            </a:r>
            <a:r>
              <a:rPr lang="hu-HU" dirty="0"/>
              <a:t> </a:t>
            </a:r>
          </a:p>
          <a:p>
            <a:pPr lvl="2"/>
            <a:r>
              <a:rPr lang="hu-HU" dirty="0"/>
              <a:t>Kisagy – </a:t>
            </a:r>
            <a:r>
              <a:rPr lang="hu-HU" dirty="0" err="1"/>
              <a:t>cerebellum</a:t>
            </a:r>
            <a:endParaRPr lang="hu-HU" dirty="0"/>
          </a:p>
          <a:p>
            <a:pPr lvl="2"/>
            <a:r>
              <a:rPr lang="hu-HU" dirty="0"/>
              <a:t>Köztiagy – </a:t>
            </a:r>
            <a:r>
              <a:rPr lang="hu-HU" dirty="0" err="1"/>
              <a:t>diencephalon</a:t>
            </a:r>
            <a:endParaRPr lang="hu-HU" dirty="0"/>
          </a:p>
          <a:p>
            <a:pPr lvl="2"/>
            <a:r>
              <a:rPr lang="hu-HU" dirty="0"/>
              <a:t>Nagyagy </a:t>
            </a:r>
            <a:r>
              <a:rPr lang="hu-HU" dirty="0" smtClean="0"/>
              <a:t>– telencephalon </a:t>
            </a:r>
            <a:endParaRPr lang="hu-H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495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Agyburkok által létrehozott terek</a:t>
            </a:r>
            <a:endParaRPr lang="en-US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Epidurális</a:t>
            </a:r>
            <a:r>
              <a:rPr lang="hu-HU" dirty="0" smtClean="0"/>
              <a:t> tér – erek </a:t>
            </a:r>
          </a:p>
          <a:p>
            <a:r>
              <a:rPr lang="hu-HU" dirty="0" err="1" smtClean="0"/>
              <a:t>Subdurális</a:t>
            </a:r>
            <a:r>
              <a:rPr lang="hu-HU" dirty="0" smtClean="0"/>
              <a:t> tér – virtuális tér</a:t>
            </a:r>
          </a:p>
          <a:p>
            <a:r>
              <a:rPr lang="hu-HU" dirty="0" err="1" smtClean="0"/>
              <a:t>Subarachnoidális</a:t>
            </a:r>
            <a:r>
              <a:rPr lang="hu-HU" dirty="0" smtClean="0"/>
              <a:t> tér – </a:t>
            </a:r>
            <a:r>
              <a:rPr lang="hu-HU" dirty="0" err="1" smtClean="0"/>
              <a:t>liquor</a:t>
            </a:r>
            <a:r>
              <a:rPr lang="hu-HU" dirty="0" smtClean="0"/>
              <a:t>/CSF</a:t>
            </a:r>
          </a:p>
          <a:p>
            <a:pPr lvl="1"/>
            <a:r>
              <a:rPr lang="hu-HU" dirty="0" err="1" smtClean="0"/>
              <a:t>Cysternák</a:t>
            </a:r>
            <a:r>
              <a:rPr lang="hu-HU" dirty="0" smtClean="0"/>
              <a:t> 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193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hu-HU" dirty="0" err="1" smtClean="0"/>
              <a:t>Subarachnoidális</a:t>
            </a:r>
            <a:r>
              <a:rPr lang="hu-HU" dirty="0" smtClean="0"/>
              <a:t> tér, </a:t>
            </a:r>
            <a:r>
              <a:rPr lang="hu-HU" dirty="0" err="1" smtClean="0"/>
              <a:t>cysternák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hu-HU" dirty="0" smtClean="0"/>
              <a:t>IV. kamra </a:t>
            </a:r>
            <a:r>
              <a:rPr lang="hu-HU" sz="2400" dirty="0"/>
              <a:t>nyílásain </a:t>
            </a:r>
            <a:r>
              <a:rPr lang="hu-HU" sz="2400" dirty="0" smtClean="0"/>
              <a:t>keresztül a </a:t>
            </a:r>
            <a:r>
              <a:rPr lang="hu-HU" sz="2400" dirty="0" err="1" smtClean="0"/>
              <a:t>subarachnoidális</a:t>
            </a:r>
            <a:r>
              <a:rPr lang="hu-HU" sz="2400" dirty="0" smtClean="0"/>
              <a:t> térbe jut és a </a:t>
            </a:r>
            <a:r>
              <a:rPr lang="hu-HU" sz="2400" dirty="0" err="1" smtClean="0"/>
              <a:t>granulationes</a:t>
            </a:r>
            <a:r>
              <a:rPr lang="hu-HU" sz="2400" dirty="0" smtClean="0"/>
              <a:t> </a:t>
            </a:r>
            <a:r>
              <a:rPr lang="hu-HU" sz="2400" dirty="0" err="1" smtClean="0"/>
              <a:t>arachnoideán</a:t>
            </a:r>
            <a:r>
              <a:rPr lang="hu-HU" sz="2400" dirty="0" smtClean="0"/>
              <a:t> keresztül </a:t>
            </a:r>
            <a:r>
              <a:rPr lang="hu-HU" sz="2400" dirty="0" err="1" smtClean="0"/>
              <a:t>felszívődik</a:t>
            </a:r>
            <a:r>
              <a:rPr lang="hu-HU" sz="2400" dirty="0" smtClean="0"/>
              <a:t> a </a:t>
            </a:r>
            <a:r>
              <a:rPr lang="hu-HU" sz="2400" dirty="0" err="1" smtClean="0"/>
              <a:t>liquor</a:t>
            </a:r>
            <a:endParaRPr lang="hu-HU" sz="2400" dirty="0" smtClean="0"/>
          </a:p>
          <a:p>
            <a:r>
              <a:rPr lang="hu-HU" dirty="0" err="1" smtClean="0"/>
              <a:t>Cysternák</a:t>
            </a:r>
            <a:endParaRPr lang="hu-HU" dirty="0" smtClean="0"/>
          </a:p>
          <a:p>
            <a:pPr lvl="1"/>
            <a:r>
              <a:rPr lang="hu-HU" dirty="0" err="1" smtClean="0"/>
              <a:t>Cysterna</a:t>
            </a:r>
            <a:r>
              <a:rPr lang="hu-HU" dirty="0" smtClean="0"/>
              <a:t> </a:t>
            </a:r>
            <a:r>
              <a:rPr lang="hu-HU" dirty="0" err="1" smtClean="0"/>
              <a:t>cerebellomedullaris</a:t>
            </a:r>
            <a:endParaRPr lang="hu-HU" dirty="0" smtClean="0"/>
          </a:p>
          <a:p>
            <a:pPr lvl="1"/>
            <a:r>
              <a:rPr lang="hu-HU" dirty="0" err="1" smtClean="0"/>
              <a:t>Cysterna</a:t>
            </a:r>
            <a:r>
              <a:rPr lang="hu-HU" dirty="0" smtClean="0"/>
              <a:t> </a:t>
            </a:r>
            <a:r>
              <a:rPr lang="hu-HU" dirty="0" err="1" smtClean="0"/>
              <a:t>pontocerebellaris</a:t>
            </a:r>
            <a:endParaRPr lang="hu-HU" dirty="0" smtClean="0"/>
          </a:p>
          <a:p>
            <a:pPr lvl="1"/>
            <a:r>
              <a:rPr lang="hu-HU" dirty="0" err="1" smtClean="0"/>
              <a:t>Cysterna</a:t>
            </a:r>
            <a:r>
              <a:rPr lang="hu-HU" dirty="0" smtClean="0"/>
              <a:t> </a:t>
            </a:r>
            <a:r>
              <a:rPr lang="hu-HU" dirty="0" err="1" smtClean="0"/>
              <a:t>lateralis</a:t>
            </a:r>
            <a:endParaRPr lang="hu-HU" dirty="0" smtClean="0"/>
          </a:p>
          <a:p>
            <a:pPr lvl="1"/>
            <a:r>
              <a:rPr lang="hu-HU" dirty="0" err="1" smtClean="0"/>
              <a:t>Cysterna</a:t>
            </a:r>
            <a:r>
              <a:rPr lang="hu-HU" dirty="0" smtClean="0"/>
              <a:t> </a:t>
            </a:r>
            <a:r>
              <a:rPr lang="hu-HU" dirty="0" err="1" smtClean="0"/>
              <a:t>interpeduncularis</a:t>
            </a:r>
            <a:endParaRPr lang="hu-HU" dirty="0" smtClean="0"/>
          </a:p>
          <a:p>
            <a:pPr lvl="1"/>
            <a:r>
              <a:rPr lang="hu-HU" dirty="0" err="1" smtClean="0"/>
              <a:t>Cysterna</a:t>
            </a:r>
            <a:r>
              <a:rPr lang="hu-HU" dirty="0" smtClean="0"/>
              <a:t> </a:t>
            </a:r>
            <a:r>
              <a:rPr lang="hu-HU" dirty="0" err="1" smtClean="0"/>
              <a:t>ambiens</a:t>
            </a:r>
            <a:r>
              <a:rPr lang="hu-HU" dirty="0" smtClean="0"/>
              <a:t>, etc.</a:t>
            </a:r>
          </a:p>
          <a:p>
            <a:pPr lvl="1"/>
            <a:r>
              <a:rPr lang="en-US" dirty="0" err="1" smtClean="0"/>
              <a:t>Cysterna</a:t>
            </a:r>
            <a:r>
              <a:rPr lang="hu-HU" dirty="0" smtClean="0"/>
              <a:t> </a:t>
            </a:r>
            <a:r>
              <a:rPr lang="hu-HU" dirty="0" err="1" smtClean="0"/>
              <a:t>lumbalis</a:t>
            </a:r>
            <a:r>
              <a:rPr lang="hu-HU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94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dirty="0" err="1" smtClean="0"/>
              <a:t>Liquor</a:t>
            </a:r>
            <a:r>
              <a:rPr lang="hu-HU" sz="4000" dirty="0" smtClean="0"/>
              <a:t> terek, agykamrák </a:t>
            </a:r>
            <a:r>
              <a:rPr lang="hu-HU" sz="4000" dirty="0" err="1" smtClean="0"/>
              <a:t>subarachnoidális</a:t>
            </a:r>
            <a:r>
              <a:rPr lang="hu-HU" sz="4000" dirty="0" smtClean="0"/>
              <a:t> tér  </a:t>
            </a:r>
            <a:endParaRPr lang="en-US" sz="4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31037"/>
            <a:ext cx="4204692" cy="539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64904"/>
            <a:ext cx="4379261" cy="277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789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hu-HU" dirty="0" smtClean="0"/>
              <a:t>Agykamrák 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268760"/>
            <a:ext cx="8291264" cy="5040560"/>
          </a:xfrm>
        </p:spPr>
        <p:txBody>
          <a:bodyPr/>
          <a:lstStyle/>
          <a:p>
            <a:r>
              <a:rPr lang="hu-HU" dirty="0" err="1" smtClean="0"/>
              <a:t>Telecephalon</a:t>
            </a:r>
            <a:endParaRPr lang="hu-HU" dirty="0" smtClean="0"/>
          </a:p>
          <a:p>
            <a:pPr lvl="1"/>
            <a:r>
              <a:rPr lang="hu-HU" dirty="0" err="1" smtClean="0"/>
              <a:t>Cornu</a:t>
            </a:r>
            <a:r>
              <a:rPr lang="hu-HU" dirty="0" smtClean="0"/>
              <a:t> </a:t>
            </a:r>
            <a:r>
              <a:rPr lang="hu-HU" dirty="0" err="1" smtClean="0"/>
              <a:t>anterius</a:t>
            </a:r>
            <a:r>
              <a:rPr lang="hu-HU" dirty="0" smtClean="0"/>
              <a:t> – </a:t>
            </a:r>
            <a:r>
              <a:rPr lang="hu-HU" dirty="0" err="1" smtClean="0"/>
              <a:t>lobus</a:t>
            </a:r>
            <a:r>
              <a:rPr lang="hu-HU" dirty="0" smtClean="0"/>
              <a:t> </a:t>
            </a:r>
            <a:r>
              <a:rPr lang="hu-HU" dirty="0" err="1" smtClean="0"/>
              <a:t>frontals</a:t>
            </a:r>
            <a:endParaRPr lang="hu-HU" dirty="0" smtClean="0"/>
          </a:p>
          <a:p>
            <a:pPr lvl="1"/>
            <a:r>
              <a:rPr lang="hu-HU" dirty="0" err="1" smtClean="0"/>
              <a:t>Pars</a:t>
            </a:r>
            <a:r>
              <a:rPr lang="hu-HU" dirty="0" smtClean="0"/>
              <a:t> </a:t>
            </a:r>
            <a:r>
              <a:rPr lang="hu-HU" dirty="0" err="1" smtClean="0"/>
              <a:t>centralis</a:t>
            </a:r>
            <a:r>
              <a:rPr lang="hu-HU" dirty="0" smtClean="0"/>
              <a:t> – </a:t>
            </a:r>
            <a:r>
              <a:rPr lang="hu-HU" dirty="0" err="1" smtClean="0"/>
              <a:t>lobus</a:t>
            </a:r>
            <a:r>
              <a:rPr lang="hu-HU" dirty="0" smtClean="0"/>
              <a:t> parietalis</a:t>
            </a:r>
          </a:p>
          <a:p>
            <a:pPr lvl="1"/>
            <a:r>
              <a:rPr lang="hu-HU" dirty="0" err="1" smtClean="0"/>
              <a:t>Cornu</a:t>
            </a:r>
            <a:r>
              <a:rPr lang="hu-HU" dirty="0" smtClean="0"/>
              <a:t> </a:t>
            </a:r>
            <a:r>
              <a:rPr lang="hu-HU" dirty="0" err="1" smtClean="0"/>
              <a:t>posterius</a:t>
            </a:r>
            <a:r>
              <a:rPr lang="hu-HU" dirty="0" smtClean="0"/>
              <a:t> – </a:t>
            </a:r>
            <a:r>
              <a:rPr lang="hu-HU" dirty="0" err="1" smtClean="0"/>
              <a:t>lobus</a:t>
            </a:r>
            <a:r>
              <a:rPr lang="hu-HU" dirty="0" smtClean="0"/>
              <a:t> occipitalis</a:t>
            </a:r>
          </a:p>
          <a:p>
            <a:pPr lvl="1"/>
            <a:r>
              <a:rPr lang="hu-HU" dirty="0" err="1" smtClean="0"/>
              <a:t>Cornu</a:t>
            </a:r>
            <a:r>
              <a:rPr lang="hu-HU" dirty="0" smtClean="0"/>
              <a:t> </a:t>
            </a:r>
            <a:r>
              <a:rPr lang="hu-HU" dirty="0" err="1" smtClean="0"/>
              <a:t>inferius</a:t>
            </a:r>
            <a:r>
              <a:rPr lang="hu-HU" dirty="0" smtClean="0"/>
              <a:t> – </a:t>
            </a:r>
            <a:r>
              <a:rPr lang="hu-HU" dirty="0" err="1" smtClean="0"/>
              <a:t>lobus</a:t>
            </a:r>
            <a:r>
              <a:rPr lang="hu-HU" dirty="0" smtClean="0"/>
              <a:t> temporalis</a:t>
            </a:r>
          </a:p>
          <a:p>
            <a:r>
              <a:rPr lang="hu-HU" dirty="0" err="1" smtClean="0"/>
              <a:t>Diencephalon</a:t>
            </a:r>
            <a:r>
              <a:rPr lang="hu-HU" dirty="0" smtClean="0"/>
              <a:t> – III. kamra </a:t>
            </a:r>
          </a:p>
          <a:p>
            <a:r>
              <a:rPr lang="hu-HU" dirty="0" err="1" smtClean="0"/>
              <a:t>Mesencephalon</a:t>
            </a:r>
            <a:r>
              <a:rPr lang="hu-HU" dirty="0" smtClean="0"/>
              <a:t> – </a:t>
            </a:r>
            <a:r>
              <a:rPr lang="hu-HU" dirty="0" err="1" smtClean="0"/>
              <a:t>aqueductus</a:t>
            </a:r>
            <a:r>
              <a:rPr lang="hu-HU" dirty="0" smtClean="0"/>
              <a:t> </a:t>
            </a:r>
            <a:r>
              <a:rPr lang="hu-HU" dirty="0" err="1" smtClean="0"/>
              <a:t>cerebri</a:t>
            </a:r>
            <a:r>
              <a:rPr lang="hu-HU" dirty="0" smtClean="0"/>
              <a:t> </a:t>
            </a:r>
          </a:p>
          <a:p>
            <a:r>
              <a:rPr lang="hu-HU" dirty="0" err="1" smtClean="0"/>
              <a:t>Rhombencephalon</a:t>
            </a:r>
            <a:r>
              <a:rPr lang="hu-HU" dirty="0" smtClean="0"/>
              <a:t> – IV. kamra</a:t>
            </a:r>
          </a:p>
          <a:p>
            <a:r>
              <a:rPr lang="hu-HU" dirty="0" smtClean="0"/>
              <a:t>Gerincvelő – </a:t>
            </a:r>
            <a:r>
              <a:rPr lang="hu-HU" dirty="0" err="1" smtClean="0"/>
              <a:t>canalis</a:t>
            </a:r>
            <a:r>
              <a:rPr lang="hu-HU" dirty="0" smtClean="0"/>
              <a:t> </a:t>
            </a:r>
            <a:r>
              <a:rPr lang="hu-HU" dirty="0" err="1" smtClean="0"/>
              <a:t>centralis</a:t>
            </a:r>
            <a:r>
              <a:rPr lang="hu-HU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704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Agykamrák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62778"/>
            <a:ext cx="6322768" cy="53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67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2101180"/>
            <a:ext cx="846772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817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CSF áramlási iránya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8781"/>
            <a:ext cx="4927898" cy="534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076056" y="1857013"/>
            <a:ext cx="39604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Oldalkamra</a:t>
            </a:r>
          </a:p>
          <a:p>
            <a:r>
              <a:rPr lang="hu-HU" sz="2400" dirty="0" err="1" smtClean="0"/>
              <a:t>Foramen</a:t>
            </a:r>
            <a:r>
              <a:rPr lang="hu-HU" sz="2400" dirty="0" smtClean="0"/>
              <a:t> </a:t>
            </a:r>
            <a:r>
              <a:rPr lang="hu-HU" sz="2400" dirty="0" err="1" smtClean="0"/>
              <a:t>interventriculare</a:t>
            </a:r>
            <a:endParaRPr lang="hu-HU" sz="2400" dirty="0" smtClean="0"/>
          </a:p>
          <a:p>
            <a:r>
              <a:rPr lang="hu-HU" sz="2400" dirty="0" smtClean="0"/>
              <a:t>III. Kamra</a:t>
            </a:r>
          </a:p>
          <a:p>
            <a:r>
              <a:rPr lang="hu-HU" sz="2400" dirty="0" err="1" smtClean="0"/>
              <a:t>Aqueductus</a:t>
            </a:r>
            <a:r>
              <a:rPr lang="hu-HU" sz="2400" dirty="0" smtClean="0"/>
              <a:t> </a:t>
            </a:r>
            <a:r>
              <a:rPr lang="hu-HU" sz="2400" dirty="0" err="1" smtClean="0"/>
              <a:t>cerebri</a:t>
            </a:r>
            <a:endParaRPr lang="hu-HU" sz="2400" dirty="0" smtClean="0"/>
          </a:p>
          <a:p>
            <a:r>
              <a:rPr lang="hu-HU" sz="2400" dirty="0" smtClean="0"/>
              <a:t>IV. Kamra</a:t>
            </a:r>
          </a:p>
          <a:p>
            <a:r>
              <a:rPr lang="hu-HU" sz="2400" dirty="0" err="1" smtClean="0"/>
              <a:t>Apertuda</a:t>
            </a:r>
            <a:r>
              <a:rPr lang="hu-HU" sz="2400" dirty="0" smtClean="0"/>
              <a:t> </a:t>
            </a:r>
            <a:r>
              <a:rPr lang="hu-HU" sz="2400" dirty="0" err="1" smtClean="0"/>
              <a:t>mediana</a:t>
            </a:r>
            <a:r>
              <a:rPr lang="hu-HU" sz="2400" dirty="0" smtClean="0"/>
              <a:t> et </a:t>
            </a:r>
            <a:r>
              <a:rPr lang="hu-HU" sz="2400" dirty="0" err="1" smtClean="0"/>
              <a:t>laterales</a:t>
            </a:r>
            <a:endParaRPr lang="hu-HU" sz="2400" dirty="0" smtClean="0"/>
          </a:p>
          <a:p>
            <a:r>
              <a:rPr lang="hu-HU" sz="2400" dirty="0" err="1" smtClean="0"/>
              <a:t>ventriculi</a:t>
            </a:r>
            <a:r>
              <a:rPr lang="hu-HU" sz="2400" dirty="0" smtClean="0"/>
              <a:t> </a:t>
            </a:r>
            <a:r>
              <a:rPr lang="hu-HU" sz="2400" dirty="0" err="1" smtClean="0"/>
              <a:t>quarti</a:t>
            </a:r>
            <a:endParaRPr lang="hu-HU" sz="2400" dirty="0" smtClean="0"/>
          </a:p>
          <a:p>
            <a:r>
              <a:rPr lang="hu-HU" sz="2400" dirty="0" err="1" smtClean="0"/>
              <a:t>Subarachnoidális</a:t>
            </a:r>
            <a:r>
              <a:rPr lang="hu-HU" sz="2400" dirty="0" smtClean="0"/>
              <a:t> tér</a:t>
            </a:r>
          </a:p>
          <a:p>
            <a:r>
              <a:rPr lang="hu-HU" sz="2400" dirty="0" err="1" smtClean="0"/>
              <a:t>Granulationes</a:t>
            </a:r>
            <a:r>
              <a:rPr lang="hu-HU" sz="2400" dirty="0" smtClean="0"/>
              <a:t> </a:t>
            </a:r>
            <a:r>
              <a:rPr lang="hu-HU" sz="2400" dirty="0" err="1" smtClean="0"/>
              <a:t>arachnoidei</a:t>
            </a:r>
            <a:r>
              <a:rPr lang="hu-HU" sz="2400" dirty="0" smtClean="0"/>
              <a:t> </a:t>
            </a:r>
          </a:p>
          <a:p>
            <a:r>
              <a:rPr lang="hu-HU" sz="2400" dirty="0" smtClean="0"/>
              <a:t>felszívódás – sinus </a:t>
            </a:r>
            <a:r>
              <a:rPr lang="hu-HU" sz="2400" dirty="0" err="1" smtClean="0"/>
              <a:t>sagittális</a:t>
            </a:r>
            <a:r>
              <a:rPr lang="hu-HU" sz="2400" dirty="0" smtClean="0"/>
              <a:t> </a:t>
            </a:r>
            <a:r>
              <a:rPr lang="hu-HU" sz="2400" dirty="0" err="1" smtClean="0"/>
              <a:t>sup</a:t>
            </a:r>
            <a:r>
              <a:rPr lang="hu-HU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38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plexus</a:t>
            </a:r>
            <a:r>
              <a:rPr lang="hu-HU" dirty="0" smtClean="0"/>
              <a:t> </a:t>
            </a:r>
            <a:r>
              <a:rPr lang="hu-HU" dirty="0" err="1" smtClean="0"/>
              <a:t>choroideus</a:t>
            </a:r>
            <a:r>
              <a:rPr lang="hu-HU" dirty="0" smtClean="0"/>
              <a:t> kialakulása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9" y="1477857"/>
            <a:ext cx="6181145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33638"/>
            <a:ext cx="2785901" cy="25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6372200" y="2564904"/>
            <a:ext cx="576064" cy="9361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églalap 3"/>
          <p:cNvSpPr/>
          <p:nvPr/>
        </p:nvSpPr>
        <p:spPr>
          <a:xfrm>
            <a:off x="6948264" y="2708920"/>
            <a:ext cx="57606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églalap 4"/>
          <p:cNvSpPr/>
          <p:nvPr/>
        </p:nvSpPr>
        <p:spPr>
          <a:xfrm>
            <a:off x="6804248" y="2708920"/>
            <a:ext cx="720080" cy="5760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églalap 5"/>
          <p:cNvSpPr/>
          <p:nvPr/>
        </p:nvSpPr>
        <p:spPr>
          <a:xfrm>
            <a:off x="6372200" y="4164465"/>
            <a:ext cx="288032" cy="4886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18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4784"/>
            <a:ext cx="5458120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065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546" y="1398601"/>
            <a:ext cx="5093742" cy="543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98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idegrendszer fejődése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Velőlemez</a:t>
            </a:r>
          </a:p>
          <a:p>
            <a:r>
              <a:rPr lang="hu-HU" dirty="0" smtClean="0"/>
              <a:t>Velőcső</a:t>
            </a:r>
          </a:p>
          <a:p>
            <a:pPr lvl="1"/>
            <a:r>
              <a:rPr lang="hu-HU" dirty="0" smtClean="0"/>
              <a:t>Gerincvelő – </a:t>
            </a:r>
            <a:r>
              <a:rPr lang="hu-HU" dirty="0" err="1" smtClean="0"/>
              <a:t>caudalis</a:t>
            </a:r>
            <a:r>
              <a:rPr lang="hu-HU" dirty="0" smtClean="0"/>
              <a:t> rész</a:t>
            </a:r>
          </a:p>
          <a:p>
            <a:pPr lvl="1"/>
            <a:r>
              <a:rPr lang="hu-HU" dirty="0" smtClean="0"/>
              <a:t>Agyvelő – </a:t>
            </a:r>
            <a:r>
              <a:rPr lang="hu-HU" dirty="0" err="1" smtClean="0"/>
              <a:t>cranialis</a:t>
            </a:r>
            <a:r>
              <a:rPr lang="hu-HU" dirty="0" smtClean="0"/>
              <a:t> rész – agyhólyagok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340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Cornu</a:t>
            </a:r>
            <a:r>
              <a:rPr lang="en-US" dirty="0"/>
              <a:t> anterior: </a:t>
            </a:r>
            <a:r>
              <a:rPr lang="en-US" dirty="0" err="1"/>
              <a:t>frontális</a:t>
            </a:r>
            <a:r>
              <a:rPr lang="en-US" dirty="0"/>
              <a:t> </a:t>
            </a:r>
            <a:r>
              <a:rPr lang="en-US" dirty="0" err="1"/>
              <a:t>lebeny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Falai, határai</a:t>
            </a:r>
            <a:r>
              <a:rPr lang="hu-HU" dirty="0"/>
              <a:t>	</a:t>
            </a:r>
            <a:endParaRPr lang="hu-HU" dirty="0" smtClean="0"/>
          </a:p>
          <a:p>
            <a:pPr lvl="1"/>
            <a:r>
              <a:rPr lang="hu-HU" dirty="0" smtClean="0"/>
              <a:t>alul</a:t>
            </a:r>
            <a:r>
              <a:rPr lang="hu-HU" dirty="0"/>
              <a:t>: </a:t>
            </a:r>
            <a:r>
              <a:rPr lang="hu-HU" dirty="0" smtClean="0"/>
              <a:t>rostrum </a:t>
            </a:r>
            <a:r>
              <a:rPr lang="hu-HU" dirty="0" err="1" smtClean="0"/>
              <a:t>corporis</a:t>
            </a:r>
            <a:r>
              <a:rPr lang="hu-HU" dirty="0" smtClean="0"/>
              <a:t> </a:t>
            </a:r>
            <a:r>
              <a:rPr lang="hu-HU" dirty="0" err="1" smtClean="0"/>
              <a:t>callosi</a:t>
            </a:r>
            <a:endParaRPr lang="hu-HU" dirty="0" smtClean="0"/>
          </a:p>
          <a:p>
            <a:pPr lvl="1"/>
            <a:r>
              <a:rPr lang="hu-HU" dirty="0" smtClean="0"/>
              <a:t>felül</a:t>
            </a:r>
            <a:r>
              <a:rPr lang="hu-HU" dirty="0"/>
              <a:t>: corpus </a:t>
            </a:r>
            <a:r>
              <a:rPr lang="hu-HU" dirty="0" err="1"/>
              <a:t>corporis</a:t>
            </a:r>
            <a:r>
              <a:rPr lang="hu-HU" dirty="0"/>
              <a:t> </a:t>
            </a:r>
            <a:r>
              <a:rPr lang="hu-HU" dirty="0" err="1" smtClean="0"/>
              <a:t>callosi</a:t>
            </a:r>
            <a:r>
              <a:rPr lang="hu-HU" dirty="0" smtClean="0"/>
              <a:t> </a:t>
            </a:r>
          </a:p>
          <a:p>
            <a:pPr lvl="1"/>
            <a:r>
              <a:rPr lang="hu-HU" dirty="0" smtClean="0"/>
              <a:t>laterálisan</a:t>
            </a:r>
            <a:r>
              <a:rPr lang="hu-HU" dirty="0"/>
              <a:t>: </a:t>
            </a:r>
            <a:r>
              <a:rPr lang="hu-HU" dirty="0" err="1"/>
              <a:t>caput</a:t>
            </a:r>
            <a:r>
              <a:rPr lang="hu-HU" dirty="0"/>
              <a:t> </a:t>
            </a:r>
            <a:r>
              <a:rPr lang="hu-HU" dirty="0" err="1"/>
              <a:t>nuclei</a:t>
            </a:r>
            <a:r>
              <a:rPr lang="hu-HU" dirty="0"/>
              <a:t> </a:t>
            </a:r>
            <a:r>
              <a:rPr lang="hu-HU" dirty="0" err="1" smtClean="0"/>
              <a:t>caudati</a:t>
            </a:r>
            <a:r>
              <a:rPr lang="hu-HU" dirty="0" smtClean="0"/>
              <a:t> </a:t>
            </a:r>
          </a:p>
          <a:p>
            <a:pPr lvl="1"/>
            <a:r>
              <a:rPr lang="hu-HU" dirty="0" smtClean="0"/>
              <a:t>mediálisan</a:t>
            </a:r>
            <a:r>
              <a:rPr lang="hu-HU" dirty="0"/>
              <a:t>: </a:t>
            </a:r>
            <a:r>
              <a:rPr lang="hu-HU" dirty="0" err="1"/>
              <a:t>septum</a:t>
            </a:r>
            <a:r>
              <a:rPr lang="hu-HU" dirty="0"/>
              <a:t> </a:t>
            </a:r>
            <a:r>
              <a:rPr lang="hu-HU" dirty="0" err="1" smtClean="0"/>
              <a:t>pellucidum</a:t>
            </a:r>
            <a:endParaRPr lang="hu-HU" dirty="0" smtClean="0"/>
          </a:p>
          <a:p>
            <a:pPr lvl="1"/>
            <a:r>
              <a:rPr lang="hu-HU" dirty="0" err="1" smtClean="0"/>
              <a:t>foramen</a:t>
            </a:r>
            <a:r>
              <a:rPr lang="hu-HU" dirty="0" smtClean="0"/>
              <a:t> </a:t>
            </a:r>
            <a:r>
              <a:rPr lang="hu-HU" dirty="0" err="1" smtClean="0"/>
              <a:t>interventriculare</a:t>
            </a:r>
            <a:r>
              <a:rPr lang="hu-HU" dirty="0" smtClean="0"/>
              <a:t> előtt</a:t>
            </a:r>
            <a:endParaRPr lang="hu-H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44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/>
          <a:lstStyle/>
          <a:p>
            <a:r>
              <a:rPr lang="en-US" dirty="0"/>
              <a:t>Pars </a:t>
            </a:r>
            <a:r>
              <a:rPr lang="en-US" dirty="0" err="1"/>
              <a:t>centralis</a:t>
            </a:r>
            <a:r>
              <a:rPr lang="en-US" dirty="0"/>
              <a:t>: </a:t>
            </a:r>
            <a:r>
              <a:rPr lang="en-US" dirty="0" err="1"/>
              <a:t>parietális</a:t>
            </a:r>
            <a:r>
              <a:rPr lang="en-US" dirty="0"/>
              <a:t> </a:t>
            </a:r>
            <a:r>
              <a:rPr lang="en-US" dirty="0" err="1"/>
              <a:t>lebeny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Falai, határai</a:t>
            </a:r>
          </a:p>
          <a:p>
            <a:pPr lvl="1"/>
            <a:r>
              <a:rPr lang="hu-HU" dirty="0" smtClean="0"/>
              <a:t>felül</a:t>
            </a:r>
            <a:r>
              <a:rPr lang="hu-HU" dirty="0"/>
              <a:t>: corpus </a:t>
            </a:r>
            <a:r>
              <a:rPr lang="hu-HU" dirty="0" err="1"/>
              <a:t>corporis</a:t>
            </a:r>
            <a:r>
              <a:rPr lang="hu-HU" dirty="0"/>
              <a:t> </a:t>
            </a:r>
            <a:r>
              <a:rPr lang="hu-HU" dirty="0" err="1" smtClean="0"/>
              <a:t>callosi</a:t>
            </a:r>
            <a:r>
              <a:rPr lang="hu-HU" dirty="0" smtClean="0"/>
              <a:t> </a:t>
            </a:r>
          </a:p>
          <a:p>
            <a:pPr lvl="1"/>
            <a:r>
              <a:rPr lang="hu-HU" dirty="0" smtClean="0"/>
              <a:t>mediálisan</a:t>
            </a:r>
            <a:r>
              <a:rPr lang="hu-HU" dirty="0"/>
              <a:t>: </a:t>
            </a:r>
            <a:r>
              <a:rPr lang="hu-HU" dirty="0" err="1"/>
              <a:t>fornix</a:t>
            </a:r>
            <a:r>
              <a:rPr lang="hu-HU" dirty="0"/>
              <a:t> (corpus </a:t>
            </a:r>
            <a:r>
              <a:rPr lang="hu-HU" dirty="0" err="1"/>
              <a:t>fornicis</a:t>
            </a:r>
            <a:r>
              <a:rPr lang="hu-HU" dirty="0" smtClean="0"/>
              <a:t>) </a:t>
            </a:r>
          </a:p>
          <a:p>
            <a:pPr lvl="1"/>
            <a:r>
              <a:rPr lang="hu-HU" dirty="0" smtClean="0"/>
              <a:t>laterálisan</a:t>
            </a:r>
            <a:r>
              <a:rPr lang="hu-HU" dirty="0"/>
              <a:t>: </a:t>
            </a:r>
            <a:r>
              <a:rPr lang="hu-HU" dirty="0" err="1"/>
              <a:t>stria</a:t>
            </a:r>
            <a:r>
              <a:rPr lang="hu-HU" dirty="0"/>
              <a:t> </a:t>
            </a:r>
            <a:r>
              <a:rPr lang="hu-HU" dirty="0" err="1"/>
              <a:t>terminalis</a:t>
            </a:r>
            <a:r>
              <a:rPr lang="hu-HU" dirty="0"/>
              <a:t> (v. </a:t>
            </a:r>
            <a:r>
              <a:rPr lang="hu-HU" dirty="0" err="1"/>
              <a:t>thalamostriata</a:t>
            </a:r>
            <a:r>
              <a:rPr lang="hu-HU" dirty="0" smtClean="0"/>
              <a:t>) </a:t>
            </a:r>
          </a:p>
          <a:p>
            <a:pPr lvl="1"/>
            <a:r>
              <a:rPr lang="hu-HU" dirty="0" smtClean="0"/>
              <a:t>alul</a:t>
            </a:r>
            <a:r>
              <a:rPr lang="hu-HU" dirty="0"/>
              <a:t>: a </a:t>
            </a:r>
            <a:r>
              <a:rPr lang="hu-HU" dirty="0" err="1"/>
              <a:t>thalamus</a:t>
            </a:r>
            <a:r>
              <a:rPr lang="hu-HU" dirty="0"/>
              <a:t> felszínét </a:t>
            </a:r>
            <a:r>
              <a:rPr lang="hu-HU" dirty="0" err="1"/>
              <a:t>boritó</a:t>
            </a:r>
            <a:r>
              <a:rPr lang="hu-HU" dirty="0"/>
              <a:t> egyrétegű hámlemez (</a:t>
            </a:r>
            <a:r>
              <a:rPr lang="hu-HU" dirty="0" err="1"/>
              <a:t>lamina</a:t>
            </a:r>
            <a:r>
              <a:rPr lang="hu-HU" dirty="0"/>
              <a:t> </a:t>
            </a:r>
            <a:r>
              <a:rPr lang="hu-HU" dirty="0" err="1"/>
              <a:t>affixa</a:t>
            </a:r>
            <a:r>
              <a:rPr lang="hu-HU" dirty="0" smtClean="0"/>
              <a:t>)</a:t>
            </a:r>
          </a:p>
          <a:p>
            <a:pPr lvl="1"/>
            <a:r>
              <a:rPr lang="hu-HU" dirty="0" err="1" smtClean="0"/>
              <a:t>foramen</a:t>
            </a:r>
            <a:r>
              <a:rPr lang="hu-HU" dirty="0" smtClean="0"/>
              <a:t> </a:t>
            </a:r>
            <a:r>
              <a:rPr lang="hu-HU" dirty="0" err="1" smtClean="0"/>
              <a:t>interventriculare</a:t>
            </a:r>
            <a:r>
              <a:rPr lang="hu-HU" dirty="0" smtClean="0"/>
              <a:t> mögött</a:t>
            </a:r>
          </a:p>
          <a:p>
            <a:pPr lvl="1"/>
            <a:r>
              <a:rPr lang="hu-HU" dirty="0" err="1" smtClean="0"/>
              <a:t>plexus</a:t>
            </a:r>
            <a:r>
              <a:rPr lang="hu-HU" dirty="0" smtClean="0"/>
              <a:t> </a:t>
            </a:r>
            <a:r>
              <a:rPr lang="hu-HU" dirty="0" err="1" smtClean="0"/>
              <a:t>choroideus</a:t>
            </a:r>
            <a:endParaRPr lang="hu-H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119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52128"/>
          </a:xfrm>
        </p:spPr>
        <p:txBody>
          <a:bodyPr/>
          <a:lstStyle/>
          <a:p>
            <a:r>
              <a:rPr lang="en-US" dirty="0" err="1"/>
              <a:t>Cornu</a:t>
            </a:r>
            <a:r>
              <a:rPr lang="en-US" dirty="0"/>
              <a:t> </a:t>
            </a:r>
            <a:r>
              <a:rPr lang="en-US" dirty="0" err="1"/>
              <a:t>posterius</a:t>
            </a:r>
            <a:r>
              <a:rPr lang="en-US" dirty="0"/>
              <a:t>: </a:t>
            </a:r>
            <a:r>
              <a:rPr lang="en-US" dirty="0" err="1"/>
              <a:t>occipitális</a:t>
            </a:r>
            <a:r>
              <a:rPr lang="en-US" dirty="0"/>
              <a:t> </a:t>
            </a:r>
            <a:r>
              <a:rPr lang="en-US" dirty="0" err="1"/>
              <a:t>lebeny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Falai </a:t>
            </a:r>
          </a:p>
          <a:p>
            <a:pPr lvl="1"/>
            <a:r>
              <a:rPr lang="en-US" dirty="0" err="1" smtClean="0"/>
              <a:t>felül</a:t>
            </a:r>
            <a:r>
              <a:rPr lang="en-US" dirty="0"/>
              <a:t>, </a:t>
            </a:r>
            <a:r>
              <a:rPr lang="en-US" dirty="0" err="1"/>
              <a:t>oldalt</a:t>
            </a:r>
            <a:r>
              <a:rPr lang="en-US" dirty="0"/>
              <a:t>: splenium </a:t>
            </a:r>
            <a:r>
              <a:rPr lang="en-US" dirty="0" err="1"/>
              <a:t>corporis</a:t>
            </a:r>
            <a:r>
              <a:rPr lang="en-US" dirty="0"/>
              <a:t> </a:t>
            </a:r>
            <a:r>
              <a:rPr lang="en-US" dirty="0" err="1"/>
              <a:t>callosi</a:t>
            </a:r>
            <a:r>
              <a:rPr lang="en-US" dirty="0"/>
              <a:t> </a:t>
            </a:r>
            <a:r>
              <a:rPr lang="en-US" dirty="0" err="1" smtClean="0"/>
              <a:t>kisugárzása</a:t>
            </a:r>
            <a:r>
              <a:rPr lang="hu-HU" dirty="0" smtClean="0"/>
              <a:t> </a:t>
            </a:r>
          </a:p>
          <a:p>
            <a:pPr lvl="1"/>
            <a:r>
              <a:rPr lang="en-US" dirty="0" err="1" smtClean="0"/>
              <a:t>mediálisan</a:t>
            </a:r>
            <a:r>
              <a:rPr lang="en-US" dirty="0"/>
              <a:t>: sulcus </a:t>
            </a:r>
            <a:r>
              <a:rPr lang="en-US" dirty="0" err="1"/>
              <a:t>calcarinus</a:t>
            </a:r>
            <a:r>
              <a:rPr lang="en-US" dirty="0"/>
              <a:t> </a:t>
            </a:r>
            <a:r>
              <a:rPr lang="en-US" dirty="0" err="1"/>
              <a:t>benyomata</a:t>
            </a:r>
            <a:r>
              <a:rPr lang="en-US" dirty="0"/>
              <a:t> (calcar </a:t>
            </a:r>
            <a:r>
              <a:rPr lang="en-US" dirty="0" err="1"/>
              <a:t>avis</a:t>
            </a:r>
            <a:r>
              <a:rPr lang="en-US" dirty="0" smtClean="0"/>
              <a:t>)</a:t>
            </a:r>
            <a:endParaRPr lang="hu-HU" dirty="0" smtClean="0"/>
          </a:p>
          <a:p>
            <a:pPr lvl="1"/>
            <a:r>
              <a:rPr lang="hu-HU" dirty="0" smtClean="0"/>
              <a:t>alul: </a:t>
            </a:r>
            <a:r>
              <a:rPr lang="hu-HU" dirty="0" err="1" smtClean="0"/>
              <a:t>trigonum</a:t>
            </a:r>
            <a:r>
              <a:rPr lang="hu-HU" dirty="0" smtClean="0"/>
              <a:t> </a:t>
            </a:r>
            <a:r>
              <a:rPr lang="hu-HU" dirty="0" err="1" smtClean="0"/>
              <a:t>collaterale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267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Cornu</a:t>
            </a:r>
            <a:r>
              <a:rPr lang="hu-HU" dirty="0" smtClean="0"/>
              <a:t> </a:t>
            </a:r>
            <a:r>
              <a:rPr lang="hu-HU" dirty="0" err="1" smtClean="0"/>
              <a:t>inferius</a:t>
            </a:r>
            <a:r>
              <a:rPr lang="hu-HU" dirty="0" smtClean="0"/>
              <a:t>: temporalis lebeny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Falai, határai</a:t>
            </a:r>
          </a:p>
          <a:p>
            <a:pPr lvl="1"/>
            <a:r>
              <a:rPr lang="en-US" dirty="0" err="1" smtClean="0"/>
              <a:t>felül</a:t>
            </a:r>
            <a:r>
              <a:rPr lang="en-US" dirty="0"/>
              <a:t>, </a:t>
            </a:r>
            <a:r>
              <a:rPr lang="en-US" dirty="0" err="1"/>
              <a:t>oldalt</a:t>
            </a:r>
            <a:r>
              <a:rPr lang="en-US" dirty="0"/>
              <a:t>: corpus callosum </a:t>
            </a:r>
            <a:r>
              <a:rPr lang="en-US" dirty="0" err="1"/>
              <a:t>kisugárzása</a:t>
            </a:r>
            <a:r>
              <a:rPr lang="en-US" dirty="0"/>
              <a:t> (</a:t>
            </a:r>
            <a:r>
              <a:rPr lang="en-US" dirty="0" err="1"/>
              <a:t>tapetum</a:t>
            </a:r>
            <a:r>
              <a:rPr lang="en-US" dirty="0" smtClean="0"/>
              <a:t>)</a:t>
            </a:r>
            <a:r>
              <a:rPr lang="hu-HU" dirty="0" smtClean="0"/>
              <a:t> </a:t>
            </a:r>
          </a:p>
          <a:p>
            <a:pPr lvl="1"/>
            <a:r>
              <a:rPr lang="en-US" dirty="0" err="1" smtClean="0"/>
              <a:t>alul</a:t>
            </a:r>
            <a:r>
              <a:rPr lang="en-US" dirty="0"/>
              <a:t>: sulcus </a:t>
            </a:r>
            <a:r>
              <a:rPr lang="en-US" dirty="0" err="1"/>
              <a:t>collateralis</a:t>
            </a:r>
            <a:r>
              <a:rPr lang="en-US" dirty="0"/>
              <a:t> </a:t>
            </a:r>
            <a:r>
              <a:rPr lang="en-US" dirty="0" err="1"/>
              <a:t>benyomata</a:t>
            </a:r>
            <a:r>
              <a:rPr lang="en-US" dirty="0"/>
              <a:t>: </a:t>
            </a:r>
            <a:r>
              <a:rPr lang="en-US" dirty="0" err="1"/>
              <a:t>eminentia</a:t>
            </a:r>
            <a:r>
              <a:rPr lang="en-US" dirty="0"/>
              <a:t> </a:t>
            </a:r>
            <a:r>
              <a:rPr lang="en-US" dirty="0" err="1" smtClean="0"/>
              <a:t>collateralis</a:t>
            </a:r>
            <a:r>
              <a:rPr lang="hu-HU" dirty="0" smtClean="0"/>
              <a:t> </a:t>
            </a:r>
          </a:p>
          <a:p>
            <a:pPr lvl="1"/>
            <a:r>
              <a:rPr lang="en-US" dirty="0" err="1" smtClean="0"/>
              <a:t>mediálisan</a:t>
            </a:r>
            <a:r>
              <a:rPr lang="en-US" dirty="0"/>
              <a:t>: </a:t>
            </a:r>
            <a:r>
              <a:rPr lang="en-US" dirty="0" smtClean="0"/>
              <a:t>hippocampus</a:t>
            </a:r>
            <a:endParaRPr lang="hu-HU" dirty="0" smtClean="0"/>
          </a:p>
          <a:p>
            <a:pPr lvl="1"/>
            <a:r>
              <a:rPr lang="hu-HU" dirty="0" err="1" smtClean="0"/>
              <a:t>plexus</a:t>
            </a:r>
            <a:r>
              <a:rPr lang="hu-HU" dirty="0" smtClean="0"/>
              <a:t> </a:t>
            </a:r>
            <a:r>
              <a:rPr lang="hu-HU" dirty="0" err="1" smtClean="0"/>
              <a:t>choroideus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22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Plexus</a:t>
            </a:r>
            <a:r>
              <a:rPr lang="hu-HU" dirty="0" smtClean="0"/>
              <a:t> </a:t>
            </a:r>
            <a:r>
              <a:rPr lang="hu-HU" dirty="0" err="1" smtClean="0"/>
              <a:t>choroideus</a:t>
            </a:r>
            <a:r>
              <a:rPr lang="hu-HU" dirty="0" smtClean="0"/>
              <a:t>, </a:t>
            </a:r>
            <a:r>
              <a:rPr lang="hu-HU" dirty="0" err="1" smtClean="0"/>
              <a:t>taeniae</a:t>
            </a:r>
            <a:endParaRPr lang="en-US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/>
          <a:lstStyle/>
          <a:p>
            <a:r>
              <a:rPr lang="hu-HU" dirty="0" smtClean="0"/>
              <a:t>Oldalkamra </a:t>
            </a:r>
          </a:p>
          <a:p>
            <a:pPr lvl="1"/>
            <a:r>
              <a:rPr lang="hu-HU" dirty="0" err="1" smtClean="0"/>
              <a:t>Pars</a:t>
            </a:r>
            <a:r>
              <a:rPr lang="hu-HU" dirty="0" smtClean="0"/>
              <a:t> </a:t>
            </a:r>
            <a:r>
              <a:rPr lang="hu-HU" dirty="0" err="1" smtClean="0"/>
              <a:t>centals</a:t>
            </a:r>
            <a:r>
              <a:rPr lang="hu-HU" dirty="0" smtClean="0"/>
              <a:t>	</a:t>
            </a:r>
          </a:p>
          <a:p>
            <a:pPr lvl="2"/>
            <a:r>
              <a:rPr lang="hu-HU" dirty="0" err="1" smtClean="0"/>
              <a:t>Taenia</a:t>
            </a:r>
            <a:r>
              <a:rPr lang="hu-HU" dirty="0" smtClean="0"/>
              <a:t> </a:t>
            </a:r>
            <a:r>
              <a:rPr lang="hu-HU" dirty="0" err="1" smtClean="0"/>
              <a:t>fornicis</a:t>
            </a:r>
            <a:endParaRPr lang="hu-HU" dirty="0" smtClean="0"/>
          </a:p>
          <a:p>
            <a:pPr lvl="2"/>
            <a:r>
              <a:rPr lang="hu-HU" dirty="0" err="1" smtClean="0"/>
              <a:t>Taenia</a:t>
            </a:r>
            <a:r>
              <a:rPr lang="hu-HU" dirty="0" smtClean="0"/>
              <a:t> </a:t>
            </a:r>
            <a:r>
              <a:rPr lang="hu-HU" dirty="0" err="1" smtClean="0"/>
              <a:t>choroidea</a:t>
            </a:r>
            <a:endParaRPr lang="hu-HU" dirty="0" smtClean="0"/>
          </a:p>
          <a:p>
            <a:pPr lvl="1"/>
            <a:r>
              <a:rPr lang="hu-HU" dirty="0" err="1" smtClean="0"/>
              <a:t>Cornu</a:t>
            </a:r>
            <a:r>
              <a:rPr lang="hu-HU" dirty="0" smtClean="0"/>
              <a:t> </a:t>
            </a:r>
            <a:r>
              <a:rPr lang="hu-HU" dirty="0" err="1" smtClean="0"/>
              <a:t>inferior</a:t>
            </a:r>
            <a:endParaRPr lang="hu-HU" dirty="0" smtClean="0"/>
          </a:p>
          <a:p>
            <a:pPr lvl="2"/>
            <a:r>
              <a:rPr lang="hu-HU" dirty="0" err="1" smtClean="0"/>
              <a:t>Taenia</a:t>
            </a:r>
            <a:r>
              <a:rPr lang="hu-HU" dirty="0" smtClean="0"/>
              <a:t> </a:t>
            </a:r>
            <a:r>
              <a:rPr lang="hu-HU" dirty="0" err="1" smtClean="0"/>
              <a:t>terminals</a:t>
            </a:r>
            <a:r>
              <a:rPr lang="hu-HU" dirty="0" smtClean="0"/>
              <a:t>/</a:t>
            </a:r>
            <a:r>
              <a:rPr lang="hu-HU" dirty="0" err="1" smtClean="0"/>
              <a:t>choroidea</a:t>
            </a:r>
            <a:endParaRPr lang="hu-HU" dirty="0" smtClean="0"/>
          </a:p>
          <a:p>
            <a:pPr lvl="2"/>
            <a:r>
              <a:rPr lang="hu-HU" dirty="0" err="1" smtClean="0"/>
              <a:t>Taenia</a:t>
            </a:r>
            <a:r>
              <a:rPr lang="hu-HU" dirty="0" smtClean="0"/>
              <a:t> </a:t>
            </a:r>
            <a:r>
              <a:rPr lang="hu-HU" dirty="0" err="1" smtClean="0"/>
              <a:t>fimbriae</a:t>
            </a:r>
            <a:endParaRPr lang="hu-HU" dirty="0" smtClean="0"/>
          </a:p>
          <a:p>
            <a:r>
              <a:rPr lang="hu-HU" dirty="0" smtClean="0"/>
              <a:t>III. kamra</a:t>
            </a:r>
          </a:p>
          <a:p>
            <a:pPr lvl="2"/>
            <a:r>
              <a:rPr lang="hu-HU" dirty="0" err="1" smtClean="0"/>
              <a:t>Taenia</a:t>
            </a:r>
            <a:r>
              <a:rPr lang="hu-HU" dirty="0" smtClean="0"/>
              <a:t> </a:t>
            </a:r>
            <a:r>
              <a:rPr lang="hu-HU" dirty="0" err="1" smtClean="0"/>
              <a:t>thalami</a:t>
            </a:r>
            <a:endParaRPr lang="hu-HU" dirty="0" smtClean="0"/>
          </a:p>
          <a:p>
            <a:r>
              <a:rPr lang="hu-HU" dirty="0" smtClean="0"/>
              <a:t>IV. kamra</a:t>
            </a:r>
          </a:p>
          <a:p>
            <a:pPr lvl="2"/>
            <a:r>
              <a:rPr lang="hu-HU" dirty="0" err="1" smtClean="0"/>
              <a:t>Taenia</a:t>
            </a:r>
            <a:r>
              <a:rPr lang="hu-HU" dirty="0" smtClean="0"/>
              <a:t> </a:t>
            </a:r>
            <a:r>
              <a:rPr lang="hu-HU" dirty="0" err="1" smtClean="0"/>
              <a:t>ventriculi</a:t>
            </a:r>
            <a:r>
              <a:rPr lang="hu-HU" dirty="0" smtClean="0"/>
              <a:t> </a:t>
            </a:r>
            <a:r>
              <a:rPr lang="hu-HU" dirty="0" err="1" smtClean="0"/>
              <a:t>quarti</a:t>
            </a:r>
            <a:r>
              <a:rPr lang="hu-HU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5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Plexus</a:t>
            </a:r>
            <a:r>
              <a:rPr lang="hu-HU" dirty="0" smtClean="0"/>
              <a:t> </a:t>
            </a:r>
            <a:r>
              <a:rPr lang="hu-HU" dirty="0" err="1" smtClean="0"/>
              <a:t>choroideus</a:t>
            </a:r>
            <a:r>
              <a:rPr lang="hu-HU" dirty="0" smtClean="0"/>
              <a:t>, </a:t>
            </a:r>
            <a:r>
              <a:rPr lang="hu-HU" dirty="0" err="1" smtClean="0"/>
              <a:t>taeniae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52" y="1432082"/>
            <a:ext cx="8413220" cy="542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464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Plexus</a:t>
            </a:r>
            <a:r>
              <a:rPr lang="hu-HU" dirty="0" smtClean="0"/>
              <a:t> </a:t>
            </a:r>
            <a:r>
              <a:rPr lang="hu-HU" dirty="0" err="1" smtClean="0"/>
              <a:t>choroideus</a:t>
            </a:r>
            <a:r>
              <a:rPr lang="hu-HU" dirty="0" smtClean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22" y="1484784"/>
            <a:ext cx="6076506" cy="53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830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24745"/>
            <a:ext cx="7645191" cy="5733256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648072"/>
          </a:xfrm>
        </p:spPr>
        <p:txBody>
          <a:bodyPr/>
          <a:lstStyle/>
          <a:p>
            <a:r>
              <a:rPr lang="hu-HU" dirty="0" smtClean="0"/>
              <a:t>Az agy </a:t>
            </a:r>
            <a:r>
              <a:rPr lang="hu-HU" dirty="0" err="1" smtClean="0"/>
              <a:t>dorsalis</a:t>
            </a:r>
            <a:r>
              <a:rPr lang="hu-HU" dirty="0" smtClean="0"/>
              <a:t> felszíne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946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680" y="44624"/>
            <a:ext cx="6227425" cy="6813376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923928" y="3212976"/>
            <a:ext cx="1152128" cy="5760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églalap 3"/>
          <p:cNvSpPr/>
          <p:nvPr/>
        </p:nvSpPr>
        <p:spPr>
          <a:xfrm flipV="1">
            <a:off x="3779912" y="2996952"/>
            <a:ext cx="1296144" cy="9361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églalap 4"/>
          <p:cNvSpPr/>
          <p:nvPr/>
        </p:nvSpPr>
        <p:spPr>
          <a:xfrm>
            <a:off x="5004048" y="3356992"/>
            <a:ext cx="144016" cy="4320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églalap 5"/>
          <p:cNvSpPr/>
          <p:nvPr/>
        </p:nvSpPr>
        <p:spPr>
          <a:xfrm>
            <a:off x="6012160" y="5661248"/>
            <a:ext cx="648072" cy="149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églalap 6"/>
          <p:cNvSpPr/>
          <p:nvPr/>
        </p:nvSpPr>
        <p:spPr>
          <a:xfrm>
            <a:off x="4932040" y="3284984"/>
            <a:ext cx="576064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églalap 7"/>
          <p:cNvSpPr/>
          <p:nvPr/>
        </p:nvSpPr>
        <p:spPr>
          <a:xfrm>
            <a:off x="6660232" y="6597352"/>
            <a:ext cx="1008112" cy="260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89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3"/>
            <a:ext cx="7238221" cy="561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hu-HU" dirty="0" smtClean="0"/>
              <a:t>Az agy </a:t>
            </a:r>
            <a:r>
              <a:rPr lang="hu-HU" dirty="0" err="1" smtClean="0"/>
              <a:t>ventralis</a:t>
            </a:r>
            <a:r>
              <a:rPr lang="hu-HU" dirty="0" smtClean="0"/>
              <a:t> felszíne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1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agy fejlődése, agyhólyagok kialakulása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78" y="2132856"/>
            <a:ext cx="885144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99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65" y="0"/>
            <a:ext cx="8344015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891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18503"/>
            <a:ext cx="4427984" cy="573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34" y="1124744"/>
            <a:ext cx="3249361" cy="5776642"/>
          </a:xfrm>
          <a:prstGeom prst="rect">
            <a:avLst/>
          </a:prstGeo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hu-HU" dirty="0" smtClean="0"/>
              <a:t>Agytörzs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76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hu-HU" dirty="0" smtClean="0"/>
              <a:t>Agyideg magok, idegek kilépése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2752328" cy="491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40768"/>
            <a:ext cx="2742581" cy="29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453" y="3645024"/>
            <a:ext cx="2880320" cy="298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444208" y="191683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Lateralis</a:t>
            </a:r>
            <a:r>
              <a:rPr lang="hu-HU" sz="2400" dirty="0" smtClean="0"/>
              <a:t> nézet</a:t>
            </a:r>
            <a:endParaRPr lang="en-US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79512" y="6453336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/>
              <a:t>Dorsalis</a:t>
            </a:r>
            <a:r>
              <a:rPr lang="hu-HU" sz="2000" dirty="0" smtClean="0"/>
              <a:t> nézet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115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1" y="0"/>
            <a:ext cx="6901698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71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telencephalon lebenyei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Lobus frontalis </a:t>
            </a:r>
          </a:p>
          <a:p>
            <a:r>
              <a:rPr lang="en-US" dirty="0" smtClean="0"/>
              <a:t>Lobus</a:t>
            </a:r>
            <a:r>
              <a:rPr lang="hu-HU" dirty="0" smtClean="0"/>
              <a:t> parietalis</a:t>
            </a:r>
          </a:p>
          <a:p>
            <a:r>
              <a:rPr lang="en-US" dirty="0" smtClean="0"/>
              <a:t>Lobus</a:t>
            </a:r>
            <a:r>
              <a:rPr lang="hu-HU" dirty="0" smtClean="0"/>
              <a:t> occipitalis</a:t>
            </a:r>
          </a:p>
          <a:p>
            <a:r>
              <a:rPr lang="hu-HU" dirty="0" smtClean="0"/>
              <a:t>Lobus temporalis</a:t>
            </a:r>
          </a:p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Lobus</a:t>
            </a:r>
            <a:r>
              <a:rPr lang="hu-H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limbicus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594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Primer sulcusok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Sulcus</a:t>
            </a:r>
            <a:r>
              <a:rPr lang="hu-HU" dirty="0" smtClean="0"/>
              <a:t> c</a:t>
            </a:r>
            <a:r>
              <a:rPr lang="en-US" dirty="0" err="1" smtClean="0"/>
              <a:t>entral</a:t>
            </a:r>
            <a:r>
              <a:rPr lang="hu-HU" dirty="0" smtClean="0"/>
              <a:t>is</a:t>
            </a:r>
          </a:p>
          <a:p>
            <a:r>
              <a:rPr lang="en-US" dirty="0" smtClean="0"/>
              <a:t>Sulcus/</a:t>
            </a:r>
            <a:r>
              <a:rPr lang="en-US" dirty="0" err="1" smtClean="0"/>
              <a:t>fissura</a:t>
            </a:r>
            <a:r>
              <a:rPr lang="en-US" dirty="0" smtClean="0"/>
              <a:t> </a:t>
            </a:r>
            <a:r>
              <a:rPr lang="en-US" dirty="0" err="1"/>
              <a:t>lateralis</a:t>
            </a:r>
            <a:r>
              <a:rPr lang="en-US" dirty="0"/>
              <a:t> </a:t>
            </a:r>
          </a:p>
          <a:p>
            <a:r>
              <a:rPr lang="en-US" dirty="0" smtClean="0"/>
              <a:t>Sulcus </a:t>
            </a:r>
            <a:r>
              <a:rPr lang="en-US" dirty="0" err="1"/>
              <a:t>cinguli</a:t>
            </a:r>
            <a:r>
              <a:rPr lang="en-US" dirty="0"/>
              <a:t> </a:t>
            </a:r>
          </a:p>
          <a:p>
            <a:r>
              <a:rPr lang="en-US" dirty="0" smtClean="0"/>
              <a:t>Sulcus</a:t>
            </a:r>
            <a:r>
              <a:rPr lang="hu-HU" dirty="0" smtClean="0"/>
              <a:t> </a:t>
            </a:r>
            <a:r>
              <a:rPr lang="en-US" dirty="0" err="1" smtClean="0"/>
              <a:t>parietooccipital</a:t>
            </a:r>
            <a:r>
              <a:rPr lang="hu-HU" dirty="0" smtClean="0"/>
              <a:t>is</a:t>
            </a:r>
          </a:p>
          <a:p>
            <a:r>
              <a:rPr lang="en-US" dirty="0"/>
              <a:t>Sulcus </a:t>
            </a:r>
            <a:r>
              <a:rPr lang="en-US" dirty="0" err="1" smtClean="0"/>
              <a:t>calcarin</a:t>
            </a:r>
            <a:r>
              <a:rPr lang="hu-HU" dirty="0" smtClean="0"/>
              <a:t>u</a:t>
            </a:r>
            <a:r>
              <a:rPr lang="en-US" dirty="0" smtClean="0"/>
              <a:t>s </a:t>
            </a:r>
            <a:endParaRPr lang="hu-HU" dirty="0" smtClean="0"/>
          </a:p>
          <a:p>
            <a:r>
              <a:rPr lang="en-US" dirty="0"/>
              <a:t>Sulcus </a:t>
            </a:r>
            <a:r>
              <a:rPr lang="en-US" dirty="0" err="1" smtClean="0"/>
              <a:t>parahippocampalis</a:t>
            </a:r>
            <a:endParaRPr lang="hu-HU" dirty="0" smtClean="0"/>
          </a:p>
          <a:p>
            <a:r>
              <a:rPr lang="hu-HU" dirty="0" err="1" smtClean="0"/>
              <a:t>Sulcus</a:t>
            </a:r>
            <a:r>
              <a:rPr lang="hu-HU" dirty="0" smtClean="0"/>
              <a:t> </a:t>
            </a:r>
            <a:r>
              <a:rPr lang="hu-HU" dirty="0" err="1" smtClean="0"/>
              <a:t>collateralis</a:t>
            </a:r>
            <a:endParaRPr lang="en-US" dirty="0"/>
          </a:p>
          <a:p>
            <a:r>
              <a:rPr lang="en-US" dirty="0"/>
              <a:t>Sulcus </a:t>
            </a:r>
            <a:r>
              <a:rPr lang="en-US" dirty="0" err="1"/>
              <a:t>olfactorius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5815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060900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agy lebenyei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513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39" y="980728"/>
            <a:ext cx="8204151" cy="504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17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57" y="1657350"/>
            <a:ext cx="7325359" cy="508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Agy</a:t>
            </a:r>
            <a:r>
              <a:rPr lang="en-US" dirty="0"/>
              <a:t> </a:t>
            </a:r>
            <a:r>
              <a:rPr lang="hu-HU" dirty="0" err="1" smtClean="0"/>
              <a:t>lateralis</a:t>
            </a:r>
            <a:r>
              <a:rPr lang="hu-HU" dirty="0" smtClean="0"/>
              <a:t> </a:t>
            </a:r>
            <a:r>
              <a:rPr lang="en-US" dirty="0" err="1" smtClean="0"/>
              <a:t>felszíne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16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2425"/>
            <a:ext cx="76200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28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264372" y="1323925"/>
            <a:ext cx="4395491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err="1">
                <a:latin typeface="Arial" panose="020B0604020202020204" pitchFamily="34" charset="0"/>
              </a:rPr>
              <a:t>Prosencephalo</a:t>
            </a:r>
            <a:r>
              <a:rPr lang="hu-HU" altLang="hu-HU" sz="2000" dirty="0" err="1">
                <a:latin typeface="Arial" panose="020B0604020202020204" pitchFamily="34" charset="0"/>
              </a:rPr>
              <a:t>n</a:t>
            </a:r>
            <a:r>
              <a:rPr lang="hu-HU" altLang="hu-HU" sz="2000" dirty="0">
                <a:latin typeface="Arial" panose="020B0604020202020204" pitchFamily="34" charset="0"/>
              </a:rPr>
              <a:t> (</a:t>
            </a:r>
            <a:r>
              <a:rPr lang="hu-HU" altLang="hu-HU" sz="2000" dirty="0" err="1">
                <a:latin typeface="Arial" panose="020B0604020202020204" pitchFamily="34" charset="0"/>
              </a:rPr>
              <a:t>sárga+piros</a:t>
            </a:r>
            <a:r>
              <a:rPr lang="hu-HU" altLang="hu-HU" sz="2000" dirty="0">
                <a:latin typeface="Arial" panose="020B0604020202020204" pitchFamily="34" charset="0"/>
              </a:rPr>
              <a:t>)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latin typeface="Arial" panose="020B0604020202020204" pitchFamily="34" charset="0"/>
              </a:rPr>
              <a:t>telencephalon (I.,II. oldalkamra)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err="1">
                <a:latin typeface="Arial" panose="020B0604020202020204" pitchFamily="34" charset="0"/>
              </a:rPr>
              <a:t>diencephalon</a:t>
            </a:r>
            <a:r>
              <a:rPr lang="hu-HU" altLang="hu-HU" sz="2000" dirty="0">
                <a:latin typeface="Arial" panose="020B0604020202020204" pitchFamily="34" charset="0"/>
              </a:rPr>
              <a:t> (III. kamra)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err="1">
                <a:latin typeface="Arial" panose="020B0604020202020204" pitchFamily="34" charset="0"/>
              </a:rPr>
              <a:t>Mesencephalon</a:t>
            </a:r>
            <a:r>
              <a:rPr lang="hu-HU" altLang="hu-HU" sz="2000" dirty="0">
                <a:latin typeface="Arial" panose="020B0604020202020204" pitchFamily="34" charset="0"/>
              </a:rPr>
              <a:t> (zöld)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latin typeface="Arial" panose="020B0604020202020204" pitchFamily="34" charset="0"/>
              </a:rPr>
              <a:t>        </a:t>
            </a:r>
            <a:r>
              <a:rPr lang="hu-HU" altLang="hu-HU" sz="2000" dirty="0" err="1">
                <a:latin typeface="Arial" panose="020B0604020202020204" pitchFamily="34" charset="0"/>
              </a:rPr>
              <a:t>aqueductus</a:t>
            </a:r>
            <a:r>
              <a:rPr lang="hu-HU" altLang="hu-HU" sz="2000" dirty="0">
                <a:latin typeface="Arial" panose="020B0604020202020204" pitchFamily="34" charset="0"/>
              </a:rPr>
              <a:t> </a:t>
            </a:r>
            <a:r>
              <a:rPr lang="hu-HU" altLang="hu-HU" sz="2000" dirty="0" err="1">
                <a:latin typeface="Arial" panose="020B0604020202020204" pitchFamily="34" charset="0"/>
              </a:rPr>
              <a:t>cerebri</a:t>
            </a:r>
            <a:endParaRPr lang="hu-HU" altLang="hu-HU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err="1">
                <a:latin typeface="Arial" panose="020B0604020202020204" pitchFamily="34" charset="0"/>
              </a:rPr>
              <a:t>Rhombencephalon</a:t>
            </a:r>
            <a:r>
              <a:rPr lang="hu-HU" altLang="hu-HU" sz="2000" b="1" dirty="0">
                <a:latin typeface="Arial" panose="020B0604020202020204" pitchFamily="34" charset="0"/>
              </a:rPr>
              <a:t> </a:t>
            </a:r>
            <a:r>
              <a:rPr lang="hu-HU" altLang="hu-HU" sz="2000" dirty="0">
                <a:latin typeface="Arial" panose="020B0604020202020204" pitchFamily="34" charset="0"/>
              </a:rPr>
              <a:t>(kék)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latin typeface="Arial" panose="020B0604020202020204" pitchFamily="34" charset="0"/>
              </a:rPr>
              <a:t>       (</a:t>
            </a:r>
            <a:r>
              <a:rPr lang="hu-HU" altLang="hu-HU" sz="2000" dirty="0" err="1">
                <a:latin typeface="Arial" panose="020B0604020202020204" pitchFamily="34" charset="0"/>
              </a:rPr>
              <a:t>IV.kamra</a:t>
            </a:r>
            <a:r>
              <a:rPr lang="hu-HU" altLang="hu-HU" sz="2000" dirty="0">
                <a:latin typeface="Arial" panose="020B0604020202020204" pitchFamily="34" charset="0"/>
              </a:rPr>
              <a:t>)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err="1">
                <a:latin typeface="Arial" panose="020B0604020202020204" pitchFamily="34" charset="0"/>
              </a:rPr>
              <a:t>metencephalon</a:t>
            </a:r>
            <a:r>
              <a:rPr lang="hu-HU" altLang="hu-HU" sz="2000" dirty="0">
                <a:latin typeface="Arial" panose="020B0604020202020204" pitchFamily="34" charset="0"/>
              </a:rPr>
              <a:t> - </a:t>
            </a:r>
            <a:r>
              <a:rPr lang="hu-HU" altLang="hu-HU" sz="2000" dirty="0" err="1">
                <a:latin typeface="Arial" panose="020B0604020202020204" pitchFamily="34" charset="0"/>
              </a:rPr>
              <a:t>pons</a:t>
            </a:r>
            <a:r>
              <a:rPr lang="hu-HU" altLang="hu-HU" sz="2000" dirty="0">
                <a:latin typeface="Arial" panose="020B0604020202020204" pitchFamily="34" charset="0"/>
              </a:rPr>
              <a:t> és </a:t>
            </a:r>
            <a:r>
              <a:rPr lang="hu-HU" altLang="hu-HU" sz="2000" dirty="0" err="1">
                <a:latin typeface="Arial" panose="020B0604020202020204" pitchFamily="34" charset="0"/>
              </a:rPr>
              <a:t>cerebellum</a:t>
            </a:r>
            <a:endParaRPr lang="hu-HU" altLang="hu-HU" sz="2000" dirty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err="1">
                <a:latin typeface="Arial" panose="020B0604020202020204" pitchFamily="34" charset="0"/>
              </a:rPr>
              <a:t>myelencephalon</a:t>
            </a:r>
            <a:r>
              <a:rPr lang="hu-HU" altLang="hu-HU" sz="2000" dirty="0">
                <a:latin typeface="Arial" panose="020B0604020202020204" pitchFamily="34" charset="0"/>
              </a:rPr>
              <a:t> – </a:t>
            </a:r>
            <a:r>
              <a:rPr lang="hu-HU" altLang="hu-HU" sz="2000" dirty="0" err="1">
                <a:latin typeface="Arial" panose="020B0604020202020204" pitchFamily="34" charset="0"/>
              </a:rPr>
              <a:t>medulla</a:t>
            </a:r>
            <a:r>
              <a:rPr lang="hu-HU" altLang="hu-HU" sz="2000" dirty="0">
                <a:latin typeface="Arial" panose="020B0604020202020204" pitchFamily="34" charset="0"/>
              </a:rPr>
              <a:t> </a:t>
            </a:r>
            <a:r>
              <a:rPr lang="hu-HU" altLang="hu-HU" sz="2000" dirty="0" err="1" smtClean="0">
                <a:latin typeface="Arial" panose="020B0604020202020204" pitchFamily="34" charset="0"/>
              </a:rPr>
              <a:t>oblongata</a:t>
            </a:r>
            <a:endParaRPr lang="hu-HU" altLang="hu-HU" sz="2000" dirty="0" smtClean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hu-HU" altLang="hu-HU" sz="2000" dirty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hu-HU" altLang="hu-HU" sz="2000" dirty="0" smtClean="0">
              <a:latin typeface="Arial" panose="020B0604020202020204" pitchFamily="34" charset="0"/>
            </a:endParaRPr>
          </a:p>
        </p:txBody>
      </p:sp>
      <p:pic>
        <p:nvPicPr>
          <p:cNvPr id="23556" name="Picture 7" descr="CN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918" y="722997"/>
            <a:ext cx="3658691" cy="613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AutoShape 8"/>
          <p:cNvSpPr>
            <a:spLocks noChangeArrowheads="1"/>
          </p:cNvSpPr>
          <p:nvPr/>
        </p:nvSpPr>
        <p:spPr bwMode="auto">
          <a:xfrm rot="5400000">
            <a:off x="7488510" y="5164351"/>
            <a:ext cx="647700" cy="72008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lnTo>
                  <a:pt x="15662" y="14285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5118918" y="2708920"/>
            <a:ext cx="11092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4. hét</a:t>
            </a:r>
          </a:p>
          <a:p>
            <a:endParaRPr lang="hu-HU" dirty="0" smtClean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7. hét</a:t>
            </a:r>
          </a:p>
          <a:p>
            <a:endParaRPr lang="hu-HU" dirty="0" smtClean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12. hét</a:t>
            </a:r>
          </a:p>
          <a:p>
            <a:endParaRPr lang="hu-HU" dirty="0" smtClean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33. hét </a:t>
            </a:r>
            <a:r>
              <a:rPr lang="hu-HU" dirty="0" smtClean="0"/>
              <a:t>4. </a:t>
            </a:r>
            <a:endParaRPr lang="en-US" dirty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 anchor="t"/>
          <a:lstStyle/>
          <a:p>
            <a:r>
              <a:rPr lang="hu-HU" sz="3200" dirty="0" smtClean="0"/>
              <a:t>Az agyhólyagok további fejlődése </a:t>
            </a:r>
            <a:r>
              <a:rPr lang="hu-HU" dirty="0"/>
              <a:t/>
            </a:r>
            <a:br>
              <a:rPr lang="hu-HU" dirty="0"/>
            </a:br>
            <a:endParaRPr lang="en-US" dirty="0"/>
          </a:p>
        </p:txBody>
      </p:sp>
      <p:sp>
        <p:nvSpPr>
          <p:cNvPr id="6" name="Téglalap 5"/>
          <p:cNvSpPr/>
          <p:nvPr/>
        </p:nvSpPr>
        <p:spPr>
          <a:xfrm>
            <a:off x="5118918" y="6597352"/>
            <a:ext cx="3658691" cy="26008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9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638" y="0"/>
            <a:ext cx="65207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92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167613"/>
            <a:ext cx="6925673" cy="565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8328"/>
          </a:xfrm>
        </p:spPr>
        <p:txBody>
          <a:bodyPr/>
          <a:lstStyle/>
          <a:p>
            <a:r>
              <a:rPr lang="hu-HU" dirty="0" smtClean="0"/>
              <a:t>Agy </a:t>
            </a:r>
            <a:r>
              <a:rPr lang="hu-HU" dirty="0" err="1" smtClean="0"/>
              <a:t>ventralis</a:t>
            </a:r>
            <a:r>
              <a:rPr lang="hu-HU" dirty="0" smtClean="0"/>
              <a:t> felszíne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91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502000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531245"/>
            <a:ext cx="3737172" cy="4462659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Agy MRI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9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agy </a:t>
            </a:r>
            <a:r>
              <a:rPr lang="hu-HU" dirty="0" err="1" smtClean="0"/>
              <a:t>evolutiója</a:t>
            </a:r>
            <a:r>
              <a:rPr lang="hu-HU" dirty="0" smtClean="0"/>
              <a:t> 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28" y="1520074"/>
            <a:ext cx="7105972" cy="535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5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dirty="0" smtClean="0"/>
              <a:t>Az agykéreg funkcionális térképe</a:t>
            </a:r>
            <a:endParaRPr 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39634"/>
            <a:ext cx="7596336" cy="541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144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/>
          <a:lstStyle/>
          <a:p>
            <a:r>
              <a:rPr lang="hu-HU" sz="4000" dirty="0" smtClean="0"/>
              <a:t>Központi idegrendszer szerkezete  </a:t>
            </a:r>
            <a:endParaRPr lang="en-US" sz="4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976664"/>
          </a:xfrm>
        </p:spPr>
        <p:txBody>
          <a:bodyPr/>
          <a:lstStyle/>
          <a:p>
            <a:r>
              <a:rPr lang="hu-HU" dirty="0" smtClean="0"/>
              <a:t>Szürkeállomány </a:t>
            </a:r>
          </a:p>
          <a:p>
            <a:pPr lvl="1"/>
            <a:r>
              <a:rPr lang="hu-HU" dirty="0" smtClean="0"/>
              <a:t>Idegsejtek – centrális elhelyezkedés</a:t>
            </a:r>
          </a:p>
          <a:p>
            <a:r>
              <a:rPr lang="hu-HU" dirty="0" smtClean="0"/>
              <a:t>Fehérállomány </a:t>
            </a:r>
          </a:p>
          <a:p>
            <a:pPr lvl="1"/>
            <a:r>
              <a:rPr lang="hu-HU" dirty="0" smtClean="0"/>
              <a:t>Idegrostok – perifériás elhelyezkedés</a:t>
            </a:r>
          </a:p>
          <a:p>
            <a:pPr lvl="2"/>
            <a:r>
              <a:rPr lang="hu-HU" dirty="0" smtClean="0"/>
              <a:t>Ki/belépő rostok (</a:t>
            </a:r>
            <a:r>
              <a:rPr lang="hu-HU" dirty="0" err="1" smtClean="0"/>
              <a:t>radicularis</a:t>
            </a:r>
            <a:r>
              <a:rPr lang="hu-HU" dirty="0" smtClean="0"/>
              <a:t>/agyidegek)</a:t>
            </a:r>
          </a:p>
          <a:p>
            <a:pPr lvl="2"/>
            <a:r>
              <a:rPr lang="hu-HU" dirty="0"/>
              <a:t>Fel és leszálló rostok (</a:t>
            </a:r>
            <a:r>
              <a:rPr lang="hu-HU" dirty="0" err="1"/>
              <a:t>funicularis</a:t>
            </a:r>
            <a:r>
              <a:rPr lang="hu-HU" dirty="0"/>
              <a:t>/</a:t>
            </a:r>
            <a:r>
              <a:rPr lang="hu-HU" dirty="0" err="1"/>
              <a:t>projectiós</a:t>
            </a:r>
            <a:r>
              <a:rPr lang="hu-HU" dirty="0"/>
              <a:t>) </a:t>
            </a:r>
          </a:p>
          <a:p>
            <a:pPr lvl="2"/>
            <a:r>
              <a:rPr lang="hu-HU" dirty="0" smtClean="0"/>
              <a:t>Oldalakat </a:t>
            </a:r>
            <a:r>
              <a:rPr lang="hu-HU" dirty="0" err="1" smtClean="0"/>
              <a:t>öszekötő</a:t>
            </a:r>
            <a:r>
              <a:rPr lang="hu-HU" dirty="0" smtClean="0"/>
              <a:t> rostok (</a:t>
            </a:r>
            <a:r>
              <a:rPr lang="hu-HU" dirty="0" err="1" smtClean="0"/>
              <a:t>comissuralis</a:t>
            </a:r>
            <a:r>
              <a:rPr lang="hu-HU" dirty="0" smtClean="0"/>
              <a:t>)</a:t>
            </a:r>
          </a:p>
          <a:p>
            <a:pPr lvl="2"/>
            <a:r>
              <a:rPr lang="hu-HU" dirty="0" err="1" smtClean="0"/>
              <a:t>Associácios</a:t>
            </a:r>
            <a:r>
              <a:rPr lang="hu-HU" dirty="0" smtClean="0"/>
              <a:t> rostok (azonos oldal)</a:t>
            </a:r>
          </a:p>
          <a:p>
            <a:r>
              <a:rPr lang="hu-HU" dirty="0" smtClean="0"/>
              <a:t>Telencephalon </a:t>
            </a:r>
          </a:p>
          <a:p>
            <a:pPr lvl="1"/>
            <a:r>
              <a:rPr lang="hu-HU" dirty="0" smtClean="0"/>
              <a:t>Szürkeállomány </a:t>
            </a:r>
            <a:r>
              <a:rPr lang="hu-HU" dirty="0" err="1" smtClean="0"/>
              <a:t>periferális</a:t>
            </a:r>
            <a:r>
              <a:rPr lang="hu-HU" dirty="0" smtClean="0"/>
              <a:t> – </a:t>
            </a:r>
            <a:r>
              <a:rPr lang="hu-HU" dirty="0" err="1" smtClean="0"/>
              <a:t>cortex</a:t>
            </a:r>
            <a:r>
              <a:rPr lang="hu-HU" dirty="0" smtClean="0"/>
              <a:t>, </a:t>
            </a:r>
            <a:r>
              <a:rPr lang="hu-HU" dirty="0" err="1" smtClean="0"/>
              <a:t>centralis</a:t>
            </a:r>
            <a:r>
              <a:rPr lang="hu-HU" dirty="0" smtClean="0"/>
              <a:t> – </a:t>
            </a:r>
            <a:r>
              <a:rPr lang="hu-HU" dirty="0" err="1" smtClean="0"/>
              <a:t>neostriatumból</a:t>
            </a:r>
            <a:r>
              <a:rPr lang="hu-HU" dirty="0" smtClean="0"/>
              <a:t> fejlődő részek  </a:t>
            </a:r>
          </a:p>
          <a:p>
            <a:pPr lvl="1"/>
            <a:r>
              <a:rPr lang="hu-HU" dirty="0" smtClean="0"/>
              <a:t>Fehérállomány centrális</a:t>
            </a:r>
          </a:p>
          <a:p>
            <a:pPr lvl="1"/>
            <a:endParaRPr lang="hu-HU" dirty="0" smtClean="0"/>
          </a:p>
          <a:p>
            <a:endParaRPr lang="hu-HU" dirty="0" smtClean="0"/>
          </a:p>
          <a:p>
            <a:pPr lvl="2"/>
            <a:endParaRPr lang="hu-H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174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telencephalon fejlődése</a:t>
            </a:r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22146" cy="418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0" y="5805264"/>
            <a:ext cx="9036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embryonic hemispheric vesicle (A) clearly shows the subdivision of the telencephalon into four parts, some of which develop early (phylogenetically old </a:t>
            </a:r>
            <a:r>
              <a:rPr lang="en-US" dirty="0" err="1"/>
              <a:t>por-tions</a:t>
            </a:r>
            <a:r>
              <a:rPr lang="en-US" dirty="0"/>
              <a:t>), while others develop late (</a:t>
            </a:r>
            <a:r>
              <a:rPr lang="en-US" dirty="0" err="1"/>
              <a:t>phylo</a:t>
            </a:r>
            <a:r>
              <a:rPr lang="en-US" dirty="0"/>
              <a:t>-genetically new portions).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0" y="4619534"/>
            <a:ext cx="1475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rgbClr val="002060"/>
                </a:solidFill>
              </a:rPr>
              <a:t>Paleopallium-1</a:t>
            </a:r>
          </a:p>
          <a:p>
            <a:r>
              <a:rPr lang="hu-HU" sz="1400" dirty="0" err="1" smtClean="0">
                <a:solidFill>
                  <a:srgbClr val="002060"/>
                </a:solidFill>
              </a:rPr>
              <a:t>Neostriatum</a:t>
            </a:r>
            <a:r>
              <a:rPr lang="hu-HU" sz="1400" dirty="0" smtClean="0">
                <a:solidFill>
                  <a:srgbClr val="002060"/>
                </a:solidFill>
              </a:rPr>
              <a:t>  3</a:t>
            </a:r>
          </a:p>
          <a:p>
            <a:r>
              <a:rPr lang="hu-HU" sz="1400" dirty="0" err="1" smtClean="0">
                <a:solidFill>
                  <a:srgbClr val="002060"/>
                </a:solidFill>
              </a:rPr>
              <a:t>Archipallium-</a:t>
            </a:r>
            <a:r>
              <a:rPr lang="hu-HU" sz="1400" dirty="0" smtClean="0">
                <a:solidFill>
                  <a:srgbClr val="002060"/>
                </a:solidFill>
              </a:rPr>
              <a:t> 5</a:t>
            </a:r>
          </a:p>
          <a:p>
            <a:r>
              <a:rPr lang="hu-HU" sz="1400" dirty="0" err="1" smtClean="0">
                <a:solidFill>
                  <a:srgbClr val="002060"/>
                </a:solidFill>
              </a:rPr>
              <a:t>Neopallium-</a:t>
            </a:r>
            <a:r>
              <a:rPr lang="hu-HU" sz="1400" dirty="0" smtClean="0">
                <a:solidFill>
                  <a:srgbClr val="002060"/>
                </a:solidFill>
              </a:rPr>
              <a:t>   4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Másodlagos agyhólyagok (MRI)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04992"/>
            <a:ext cx="6189290" cy="528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107504" y="4725144"/>
            <a:ext cx="1440160" cy="1656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Week</a:t>
            </a:r>
            <a:r>
              <a:rPr lang="hu-HU" dirty="0" smtClean="0"/>
              <a:t> 13, Carnegie </a:t>
            </a:r>
            <a:r>
              <a:rPr lang="hu-HU" dirty="0" err="1" smtClean="0"/>
              <a:t>stage</a:t>
            </a:r>
            <a:r>
              <a:rPr lang="hu-HU" dirty="0" smtClean="0"/>
              <a:t> 23 </a:t>
            </a:r>
            <a:r>
              <a:rPr lang="hu-HU" dirty="0" err="1" smtClean="0"/>
              <a:t>sagittal</a:t>
            </a:r>
            <a:r>
              <a:rPr lang="hu-HU" dirty="0" smtClean="0"/>
              <a:t> MRI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508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Agyburkok (</a:t>
            </a:r>
            <a:r>
              <a:rPr lang="hu-HU" dirty="0" err="1" smtClean="0"/>
              <a:t>meninges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Kemény agyhártya – </a:t>
            </a:r>
            <a:r>
              <a:rPr lang="hu-HU" dirty="0" err="1" smtClean="0"/>
              <a:t>dura</a:t>
            </a:r>
            <a:r>
              <a:rPr lang="hu-HU" dirty="0" smtClean="0"/>
              <a:t> mater – </a:t>
            </a:r>
            <a:r>
              <a:rPr lang="hu-HU" dirty="0" err="1" smtClean="0"/>
              <a:t>pachimeningx</a:t>
            </a:r>
            <a:r>
              <a:rPr lang="hu-HU" dirty="0" smtClean="0"/>
              <a:t> </a:t>
            </a:r>
          </a:p>
          <a:p>
            <a:pPr lvl="1"/>
            <a:r>
              <a:rPr lang="hu-HU" dirty="0" err="1" smtClean="0"/>
              <a:t>Dura</a:t>
            </a:r>
            <a:r>
              <a:rPr lang="hu-HU" dirty="0" smtClean="0"/>
              <a:t> mater </a:t>
            </a:r>
            <a:r>
              <a:rPr lang="hu-HU" dirty="0" err="1" smtClean="0"/>
              <a:t>spinalis</a:t>
            </a:r>
            <a:endParaRPr lang="hu-HU" dirty="0" smtClean="0"/>
          </a:p>
          <a:p>
            <a:pPr lvl="1"/>
            <a:r>
              <a:rPr lang="hu-HU" dirty="0" err="1" smtClean="0"/>
              <a:t>Dura</a:t>
            </a:r>
            <a:r>
              <a:rPr lang="hu-HU" dirty="0" smtClean="0"/>
              <a:t> mater </a:t>
            </a:r>
            <a:r>
              <a:rPr lang="hu-HU" dirty="0" err="1" smtClean="0"/>
              <a:t>encephali</a:t>
            </a:r>
            <a:endParaRPr lang="hu-HU" dirty="0" smtClean="0"/>
          </a:p>
          <a:p>
            <a:r>
              <a:rPr lang="hu-HU" dirty="0" smtClean="0"/>
              <a:t>Lágy agyhártyák – </a:t>
            </a:r>
            <a:r>
              <a:rPr lang="hu-HU" dirty="0" err="1" smtClean="0"/>
              <a:t>leptomeninges</a:t>
            </a:r>
            <a:endParaRPr lang="hu-HU" dirty="0" smtClean="0"/>
          </a:p>
          <a:p>
            <a:pPr lvl="1"/>
            <a:r>
              <a:rPr lang="hu-HU" dirty="0" err="1" smtClean="0"/>
              <a:t>Arachnoidea</a:t>
            </a:r>
            <a:endParaRPr lang="hu-HU" dirty="0" smtClean="0"/>
          </a:p>
          <a:p>
            <a:pPr lvl="1"/>
            <a:r>
              <a:rPr lang="hu-HU" dirty="0"/>
              <a:t>Pia mater</a:t>
            </a:r>
          </a:p>
          <a:p>
            <a:pPr marL="457200" lvl="1" indent="0">
              <a:buNone/>
            </a:pPr>
            <a:r>
              <a:rPr lang="hu-HU" dirty="0" smtClean="0"/>
              <a:t> </a:t>
            </a:r>
          </a:p>
          <a:p>
            <a:endParaRPr lang="hu-H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205364"/>
      </p:ext>
    </p:extLst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1826</TotalTime>
  <Words>762</Words>
  <Application>Microsoft Office PowerPoint</Application>
  <PresentationFormat>Diavetítés a képernyőre (4:3 oldalarány)</PresentationFormat>
  <Paragraphs>215</Paragraphs>
  <Slides>54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54</vt:i4>
      </vt:variant>
    </vt:vector>
  </HeadingPairs>
  <TitlesOfParts>
    <vt:vector size="57" baseType="lpstr">
      <vt:lpstr>Arial</vt:lpstr>
      <vt:lpstr>Calibri</vt:lpstr>
      <vt:lpstr>Alapértelmezett terv</vt:lpstr>
      <vt:lpstr>Idegrendszeri bevezető. Agyburkok, hemispheriumok, oldalkamrák</vt:lpstr>
      <vt:lpstr>Systema nervosum</vt:lpstr>
      <vt:lpstr>Az idegrendszer fejődése</vt:lpstr>
      <vt:lpstr>Az agy fejlődése, agyhólyagok kialakulása</vt:lpstr>
      <vt:lpstr>Az agyhólyagok további fejlődése  </vt:lpstr>
      <vt:lpstr>Központi idegrendszer szerkezete  </vt:lpstr>
      <vt:lpstr>A telencephalon fejlődése</vt:lpstr>
      <vt:lpstr>Másodlagos agyhólyagok (MRI)</vt:lpstr>
      <vt:lpstr>Agyburkok (meninges)</vt:lpstr>
      <vt:lpstr>Dura mater</vt:lpstr>
      <vt:lpstr>Agyburkok </vt:lpstr>
      <vt:lpstr>A dura mater rétegei </vt:lpstr>
      <vt:lpstr>Dura mater encephali</vt:lpstr>
      <vt:lpstr>Dura mater erei, idegei</vt:lpstr>
      <vt:lpstr>A dura mater sinusai</vt:lpstr>
      <vt:lpstr>PowerPoint bemutató</vt:lpstr>
      <vt:lpstr>PowerPoint bemutató</vt:lpstr>
      <vt:lpstr>Koponya alapi sinusok </vt:lpstr>
      <vt:lpstr>Angiográfia, sinusok  </vt:lpstr>
      <vt:lpstr>Agyburkok által létrehozott terek</vt:lpstr>
      <vt:lpstr>Subarachnoidális tér, cysternák</vt:lpstr>
      <vt:lpstr>Liquor terek, agykamrák subarachnoidális tér  </vt:lpstr>
      <vt:lpstr>Agykamrák </vt:lpstr>
      <vt:lpstr>Agykamrák </vt:lpstr>
      <vt:lpstr>PowerPoint bemutató</vt:lpstr>
      <vt:lpstr>A CSF áramlási iránya</vt:lpstr>
      <vt:lpstr>A plexus choroideus kialakulása</vt:lpstr>
      <vt:lpstr>PowerPoint bemutató</vt:lpstr>
      <vt:lpstr>PowerPoint bemutató</vt:lpstr>
      <vt:lpstr>Cornu anterior: frontális lebeny </vt:lpstr>
      <vt:lpstr>Pars centralis: parietális lebeny </vt:lpstr>
      <vt:lpstr>Cornu posterius: occipitális lebeny </vt:lpstr>
      <vt:lpstr>Cornu inferius: temporalis lebeny</vt:lpstr>
      <vt:lpstr>Plexus choroideus, taeniae</vt:lpstr>
      <vt:lpstr>Plexus choroideus, taeniae</vt:lpstr>
      <vt:lpstr>Plexus choroideus </vt:lpstr>
      <vt:lpstr>Az agy dorsalis felszíne </vt:lpstr>
      <vt:lpstr>PowerPoint bemutató</vt:lpstr>
      <vt:lpstr>Az agy ventralis felszíne </vt:lpstr>
      <vt:lpstr>PowerPoint bemutató</vt:lpstr>
      <vt:lpstr>Agytörzs </vt:lpstr>
      <vt:lpstr>Agyideg magok, idegek kilépése</vt:lpstr>
      <vt:lpstr>PowerPoint bemutató</vt:lpstr>
      <vt:lpstr>A telencephalon lebenyei</vt:lpstr>
      <vt:lpstr>Primer sulcusok</vt:lpstr>
      <vt:lpstr>Az agy lebenyei </vt:lpstr>
      <vt:lpstr>PowerPoint bemutató</vt:lpstr>
      <vt:lpstr>Agy lateralis felszíne</vt:lpstr>
      <vt:lpstr>PowerPoint bemutató</vt:lpstr>
      <vt:lpstr>PowerPoint bemutató</vt:lpstr>
      <vt:lpstr>Agy ventralis felszíne</vt:lpstr>
      <vt:lpstr>Agy MRI</vt:lpstr>
      <vt:lpstr>Az agy evolutiója </vt:lpstr>
      <vt:lpstr>Az agykéreg funkcionális térképe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idegrendszer</dc:title>
  <dc:creator>Admin</dc:creator>
  <cp:lastModifiedBy>molnar</cp:lastModifiedBy>
  <cp:revision>119</cp:revision>
  <dcterms:created xsi:type="dcterms:W3CDTF">2019-09-02T14:52:21Z</dcterms:created>
  <dcterms:modified xsi:type="dcterms:W3CDTF">2019-09-11T07:30:06Z</dcterms:modified>
</cp:coreProperties>
</file>