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</p:sldMasterIdLst>
  <p:notesMasterIdLst>
    <p:notesMasterId r:id="rId43"/>
  </p:notesMasterIdLst>
  <p:sldIdLst>
    <p:sldId id="256" r:id="rId2"/>
    <p:sldId id="432" r:id="rId3"/>
    <p:sldId id="258" r:id="rId4"/>
    <p:sldId id="262" r:id="rId5"/>
    <p:sldId id="323" r:id="rId6"/>
    <p:sldId id="322" r:id="rId7"/>
    <p:sldId id="411" r:id="rId8"/>
    <p:sldId id="260" r:id="rId9"/>
    <p:sldId id="407" r:id="rId10"/>
    <p:sldId id="408" r:id="rId11"/>
    <p:sldId id="410" r:id="rId12"/>
    <p:sldId id="409" r:id="rId13"/>
    <p:sldId id="413" r:id="rId14"/>
    <p:sldId id="412" r:id="rId15"/>
    <p:sldId id="433" r:id="rId16"/>
    <p:sldId id="435" r:id="rId17"/>
    <p:sldId id="436" r:id="rId18"/>
    <p:sldId id="437" r:id="rId19"/>
    <p:sldId id="257" r:id="rId20"/>
    <p:sldId id="268" r:id="rId21"/>
    <p:sldId id="271" r:id="rId22"/>
    <p:sldId id="280" r:id="rId23"/>
    <p:sldId id="270" r:id="rId24"/>
    <p:sldId id="348" r:id="rId25"/>
    <p:sldId id="440" r:id="rId26"/>
    <p:sldId id="441" r:id="rId27"/>
    <p:sldId id="320" r:id="rId28"/>
    <p:sldId id="442" r:id="rId29"/>
    <p:sldId id="314" r:id="rId30"/>
    <p:sldId id="443" r:id="rId31"/>
    <p:sldId id="444" r:id="rId32"/>
    <p:sldId id="445" r:id="rId33"/>
    <p:sldId id="446" r:id="rId34"/>
    <p:sldId id="293" r:id="rId35"/>
    <p:sldId id="311" r:id="rId36"/>
    <p:sldId id="294" r:id="rId37"/>
    <p:sldId id="295" r:id="rId38"/>
    <p:sldId id="289" r:id="rId39"/>
    <p:sldId id="448" r:id="rId40"/>
    <p:sldId id="450" r:id="rId41"/>
    <p:sldId id="449" r:id="rId42"/>
  </p:sldIdLst>
  <p:sldSz cx="9144000" cy="6858000" type="screen4x3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C1FF"/>
    <a:srgbClr val="FFFFFF"/>
    <a:srgbClr val="000000"/>
    <a:srgbClr val="F8F8F8"/>
    <a:srgbClr val="C27BAB"/>
    <a:srgbClr val="0000CC"/>
    <a:srgbClr val="A3899E"/>
    <a:srgbClr val="DB9D5F"/>
    <a:srgbClr val="8367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27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>
            <a:extLst>
              <a:ext uri="{FF2B5EF4-FFF2-40B4-BE49-F238E27FC236}">
                <a16:creationId xmlns:a16="http://schemas.microsoft.com/office/drawing/2014/main" id="{743A1266-B0A8-40D5-93C6-73E6E8231E7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B009861B-94FC-41D9-9557-CBE4F8F9D07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451A2C6-FB61-4944-9AFA-98B7A6A451B7}" type="datetimeFigureOut">
              <a:rPr lang="hu-HU"/>
              <a:pPr>
                <a:defRPr/>
              </a:pPr>
              <a:t>2019. 11. 29.</a:t>
            </a:fld>
            <a:endParaRPr lang="hu-HU"/>
          </a:p>
        </p:txBody>
      </p:sp>
      <p:sp>
        <p:nvSpPr>
          <p:cNvPr id="4" name="Diakép helye 3">
            <a:extLst>
              <a:ext uri="{FF2B5EF4-FFF2-40B4-BE49-F238E27FC236}">
                <a16:creationId xmlns:a16="http://schemas.microsoft.com/office/drawing/2014/main" id="{CC51706D-3F5D-45B4-8F70-A3BE2EA979D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/>
          </a:p>
        </p:txBody>
      </p:sp>
      <p:sp>
        <p:nvSpPr>
          <p:cNvPr id="5" name="Jegyzetek helye 4">
            <a:extLst>
              <a:ext uri="{FF2B5EF4-FFF2-40B4-BE49-F238E27FC236}">
                <a16:creationId xmlns:a16="http://schemas.microsoft.com/office/drawing/2014/main" id="{7F12D20C-3540-4247-8B5B-6B7309D00A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1B86A754-A43C-4C3C-A95C-2748FD1FB01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40C7A71E-24AD-4F09-AE41-96823E9530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F8394D7-67A7-411C-8597-2F379F31F90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iakép helye 1">
            <a:extLst>
              <a:ext uri="{FF2B5EF4-FFF2-40B4-BE49-F238E27FC236}">
                <a16:creationId xmlns:a16="http://schemas.microsoft.com/office/drawing/2014/main" id="{F3EF2A41-9B27-49FD-BCCF-705B8565C01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Jegyzetek helye 2">
            <a:extLst>
              <a:ext uri="{FF2B5EF4-FFF2-40B4-BE49-F238E27FC236}">
                <a16:creationId xmlns:a16="http://schemas.microsoft.com/office/drawing/2014/main" id="{D00FDFC5-4F48-4870-A3BB-DB2EDE4380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hu-HU"/>
          </a:p>
        </p:txBody>
      </p:sp>
      <p:sp>
        <p:nvSpPr>
          <p:cNvPr id="44036" name="Dia számának helye 3">
            <a:extLst>
              <a:ext uri="{FF2B5EF4-FFF2-40B4-BE49-F238E27FC236}">
                <a16:creationId xmlns:a16="http://schemas.microsoft.com/office/drawing/2014/main" id="{45A33F55-F457-494F-9343-101986AEF9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D77B3F0-657C-4A1A-8DF3-14D3843E2D02}" type="slidenum">
              <a:rPr lang="hu-HU" altLang="hu-HU" sz="1200"/>
              <a:pPr eaLnBrk="1" hangingPunct="1"/>
              <a:t>20</a:t>
            </a:fld>
            <a:endParaRPr lang="hu-HU" altLang="hu-HU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8394D7-67A7-411C-8597-2F379F31F90D}" type="slidenum">
              <a:rPr lang="hu-HU" smtClean="0"/>
              <a:pPr>
                <a:defRPr/>
              </a:pPr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36118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8394D7-67A7-411C-8597-2F379F31F90D}" type="slidenum">
              <a:rPr lang="hu-HU" smtClean="0"/>
              <a:pPr>
                <a:defRPr/>
              </a:pPr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71423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88CB5C92-2F9D-4C8A-8E15-22BB0CA59D6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57FBA02F-1A09-4977-834C-4D39E0DE117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043"/>
            </a:xfrm>
            <a:custGeom>
              <a:avLst/>
              <a:gdLst>
                <a:gd name="T0" fmla="*/ 5740 w 5740"/>
                <a:gd name="T1" fmla="*/ 1043 h 1043"/>
                <a:gd name="T2" fmla="*/ 0 w 5740"/>
                <a:gd name="T3" fmla="*/ 1043 h 1043"/>
                <a:gd name="T4" fmla="*/ 0 w 5740"/>
                <a:gd name="T5" fmla="*/ 0 h 1043"/>
                <a:gd name="T6" fmla="*/ 5740 w 5740"/>
                <a:gd name="T7" fmla="*/ 0 h 1043"/>
                <a:gd name="T8" fmla="*/ 5740 w 5740"/>
                <a:gd name="T9" fmla="*/ 1043 h 1043"/>
                <a:gd name="T10" fmla="*/ 5740 w 5740"/>
                <a:gd name="T11" fmla="*/ 1043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hu-HU"/>
            </a:p>
          </p:txBody>
        </p:sp>
        <p:grpSp>
          <p:nvGrpSpPr>
            <p:cNvPr id="6" name="Group 4">
              <a:extLst>
                <a:ext uri="{FF2B5EF4-FFF2-40B4-BE49-F238E27FC236}">
                  <a16:creationId xmlns:a16="http://schemas.microsoft.com/office/drawing/2014/main" id="{4827F73C-88D7-4D90-BB08-EBF0E54B3C21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id="{940DCD1C-3793-49B0-B746-D8D730B5217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" y="1040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7CE68CAF-A6F9-48BA-AC41-0A5FE3BA34A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3988"/>
                <a:ext cx="5758" cy="42"/>
              </a:xfrm>
              <a:custGeom>
                <a:avLst/>
                <a:gdLst>
                  <a:gd name="T0" fmla="*/ 0 w 5740"/>
                  <a:gd name="T1" fmla="*/ 42 h 42"/>
                  <a:gd name="T2" fmla="*/ 5740 w 5740"/>
                  <a:gd name="T3" fmla="*/ 42 h 42"/>
                  <a:gd name="T4" fmla="*/ 5740 w 5740"/>
                  <a:gd name="T5" fmla="*/ 0 h 42"/>
                  <a:gd name="T6" fmla="*/ 0 w 5740"/>
                  <a:gd name="T7" fmla="*/ 0 h 42"/>
                  <a:gd name="T8" fmla="*/ 0 w 5740"/>
                  <a:gd name="T9" fmla="*/ 42 h 42"/>
                  <a:gd name="T10" fmla="*/ 0 w 5740"/>
                  <a:gd name="T11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32A9F065-911B-4A71-B3E7-853DF2341AD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3665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244E6E9D-6006-472F-8692-63DAE1C229D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3364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40495B70-6B89-4A4C-B07E-4862575F91C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3105"/>
                <a:ext cx="5758" cy="31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BC9CA0CD-A19E-4846-B5B1-DD1C0DD6106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2859"/>
                <a:ext cx="5758" cy="36"/>
              </a:xfrm>
              <a:custGeom>
                <a:avLst/>
                <a:gdLst>
                  <a:gd name="T0" fmla="*/ 574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740 w 5740"/>
                  <a:gd name="T7" fmla="*/ 36 h 36"/>
                  <a:gd name="T8" fmla="*/ 5740 w 5740"/>
                  <a:gd name="T9" fmla="*/ 0 h 36"/>
                  <a:gd name="T10" fmla="*/ 5740 w 5740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164218DE-29A2-4DD2-AB3E-16336ADD7B5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2644"/>
                <a:ext cx="5758" cy="30"/>
              </a:xfrm>
              <a:custGeom>
                <a:avLst/>
                <a:gdLst>
                  <a:gd name="T0" fmla="*/ 574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740 w 5740"/>
                  <a:gd name="T7" fmla="*/ 30 h 30"/>
                  <a:gd name="T8" fmla="*/ 5740 w 5740"/>
                  <a:gd name="T9" fmla="*/ 0 h 30"/>
                  <a:gd name="T10" fmla="*/ 5740 w 574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sp>
            <p:nvSpPr>
              <p:cNvPr id="14" name="Freeform 12">
                <a:extLst>
                  <a:ext uri="{FF2B5EF4-FFF2-40B4-BE49-F238E27FC236}">
                    <a16:creationId xmlns:a16="http://schemas.microsoft.com/office/drawing/2014/main" id="{87BAE30B-0D2C-4900-99D3-EA75A04C83C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2433"/>
                <a:ext cx="5758" cy="36"/>
              </a:xfrm>
              <a:custGeom>
                <a:avLst/>
                <a:gdLst>
                  <a:gd name="T0" fmla="*/ 574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740 w 5740"/>
                  <a:gd name="T7" fmla="*/ 36 h 36"/>
                  <a:gd name="T8" fmla="*/ 5740 w 5740"/>
                  <a:gd name="T9" fmla="*/ 0 h 36"/>
                  <a:gd name="T10" fmla="*/ 5740 w 5740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sp>
            <p:nvSpPr>
              <p:cNvPr id="15" name="Freeform 13">
                <a:extLst>
                  <a:ext uri="{FF2B5EF4-FFF2-40B4-BE49-F238E27FC236}">
                    <a16:creationId xmlns:a16="http://schemas.microsoft.com/office/drawing/2014/main" id="{9E5CA38F-0F32-497B-92F7-F7CE387ECDD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2259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sp>
            <p:nvSpPr>
              <p:cNvPr id="16" name="Freeform 14">
                <a:extLst>
                  <a:ext uri="{FF2B5EF4-FFF2-40B4-BE49-F238E27FC236}">
                    <a16:creationId xmlns:a16="http://schemas.microsoft.com/office/drawing/2014/main" id="{63EC174D-1424-4985-B90B-BFFD240B177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2090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sp>
            <p:nvSpPr>
              <p:cNvPr id="17" name="Freeform 15">
                <a:extLst>
                  <a:ext uri="{FF2B5EF4-FFF2-40B4-BE49-F238E27FC236}">
                    <a16:creationId xmlns:a16="http://schemas.microsoft.com/office/drawing/2014/main" id="{61AC25A5-88E4-4BFB-84C1-73077BC8C4C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928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sp>
            <p:nvSpPr>
              <p:cNvPr id="18" name="Freeform 16">
                <a:extLst>
                  <a:ext uri="{FF2B5EF4-FFF2-40B4-BE49-F238E27FC236}">
                    <a16:creationId xmlns:a16="http://schemas.microsoft.com/office/drawing/2014/main" id="{0635B4DF-3CFA-4578-B53B-9A778659426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645"/>
                <a:ext cx="5758" cy="12"/>
              </a:xfrm>
              <a:custGeom>
                <a:avLst/>
                <a:gdLst>
                  <a:gd name="T0" fmla="*/ 574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740 w 5740"/>
                  <a:gd name="T7" fmla="*/ 12 h 12"/>
                  <a:gd name="T8" fmla="*/ 5740 w 5740"/>
                  <a:gd name="T9" fmla="*/ 0 h 12"/>
                  <a:gd name="T10" fmla="*/ 5740 w 57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sp>
            <p:nvSpPr>
              <p:cNvPr id="19" name="Freeform 17">
                <a:extLst>
                  <a:ext uri="{FF2B5EF4-FFF2-40B4-BE49-F238E27FC236}">
                    <a16:creationId xmlns:a16="http://schemas.microsoft.com/office/drawing/2014/main" id="{D344C801-D256-4C17-B1C9-BDA51F8828B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778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sp>
            <p:nvSpPr>
              <p:cNvPr id="20" name="Freeform 18">
                <a:extLst>
                  <a:ext uri="{FF2B5EF4-FFF2-40B4-BE49-F238E27FC236}">
                    <a16:creationId xmlns:a16="http://schemas.microsoft.com/office/drawing/2014/main" id="{6B385E50-9A3A-4407-ABE2-CEFC74204D1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520"/>
                <a:ext cx="5758" cy="12"/>
              </a:xfrm>
              <a:custGeom>
                <a:avLst/>
                <a:gdLst>
                  <a:gd name="T0" fmla="*/ 574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740 w 5740"/>
                  <a:gd name="T7" fmla="*/ 12 h 12"/>
                  <a:gd name="T8" fmla="*/ 5740 w 5740"/>
                  <a:gd name="T9" fmla="*/ 0 h 12"/>
                  <a:gd name="T10" fmla="*/ 5740 w 57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sp>
            <p:nvSpPr>
              <p:cNvPr id="21" name="Freeform 19">
                <a:extLst>
                  <a:ext uri="{FF2B5EF4-FFF2-40B4-BE49-F238E27FC236}">
                    <a16:creationId xmlns:a16="http://schemas.microsoft.com/office/drawing/2014/main" id="{020AD72E-45AC-422E-BE2A-768E7606AC9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394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sp>
            <p:nvSpPr>
              <p:cNvPr id="22" name="Freeform 20">
                <a:extLst>
                  <a:ext uri="{FF2B5EF4-FFF2-40B4-BE49-F238E27FC236}">
                    <a16:creationId xmlns:a16="http://schemas.microsoft.com/office/drawing/2014/main" id="{0B069A92-5D67-4A6D-B63A-4E3AEE2DE8D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280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sp>
            <p:nvSpPr>
              <p:cNvPr id="23" name="Freeform 21">
                <a:extLst>
                  <a:ext uri="{FF2B5EF4-FFF2-40B4-BE49-F238E27FC236}">
                    <a16:creationId xmlns:a16="http://schemas.microsoft.com/office/drawing/2014/main" id="{81676EF7-D68D-4B55-B2A2-0ED77778D5A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177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sp>
            <p:nvSpPr>
              <p:cNvPr id="24" name="Freeform 22">
                <a:extLst>
                  <a:ext uri="{FF2B5EF4-FFF2-40B4-BE49-F238E27FC236}">
                    <a16:creationId xmlns:a16="http://schemas.microsoft.com/office/drawing/2014/main" id="{BCD4530F-E66B-4431-9E89-E445AD5D0AF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24"/>
                <a:ext cx="5758" cy="30"/>
              </a:xfrm>
              <a:custGeom>
                <a:avLst/>
                <a:gdLst>
                  <a:gd name="T0" fmla="*/ 574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740 w 5740"/>
                  <a:gd name="T7" fmla="*/ 30 h 30"/>
                  <a:gd name="T8" fmla="*/ 5740 w 5740"/>
                  <a:gd name="T9" fmla="*/ 0 h 30"/>
                  <a:gd name="T10" fmla="*/ 5740 w 574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sp>
            <p:nvSpPr>
              <p:cNvPr id="25" name="Freeform 23">
                <a:extLst>
                  <a:ext uri="{FF2B5EF4-FFF2-40B4-BE49-F238E27FC236}">
                    <a16:creationId xmlns:a16="http://schemas.microsoft.com/office/drawing/2014/main" id="{AF7C6859-2C5B-41C9-9DE3-B11223526BA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86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sp>
            <p:nvSpPr>
              <p:cNvPr id="26" name="Freeform 24">
                <a:extLst>
                  <a:ext uri="{FF2B5EF4-FFF2-40B4-BE49-F238E27FC236}">
                    <a16:creationId xmlns:a16="http://schemas.microsoft.com/office/drawing/2014/main" id="{DBB16729-63B8-48BC-9C79-88CCB62BEC7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475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sp>
            <p:nvSpPr>
              <p:cNvPr id="27" name="Freeform 25">
                <a:extLst>
                  <a:ext uri="{FF2B5EF4-FFF2-40B4-BE49-F238E27FC236}">
                    <a16:creationId xmlns:a16="http://schemas.microsoft.com/office/drawing/2014/main" id="{0F61C1DD-6ACC-4871-BDF2-629635EE91E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337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sp>
            <p:nvSpPr>
              <p:cNvPr id="28" name="Freeform 26">
                <a:extLst>
                  <a:ext uri="{FF2B5EF4-FFF2-40B4-BE49-F238E27FC236}">
                    <a16:creationId xmlns:a16="http://schemas.microsoft.com/office/drawing/2014/main" id="{3236BE94-F6E7-4D62-9112-8734BADE877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600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sp>
            <p:nvSpPr>
              <p:cNvPr id="29" name="Freeform 27">
                <a:extLst>
                  <a:ext uri="{FF2B5EF4-FFF2-40B4-BE49-F238E27FC236}">
                    <a16:creationId xmlns:a16="http://schemas.microsoft.com/office/drawing/2014/main" id="{3C0F76EF-441E-4685-AA3B-52D197BC23B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727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sp>
            <p:nvSpPr>
              <p:cNvPr id="30" name="Freeform 28">
                <a:extLst>
                  <a:ext uri="{FF2B5EF4-FFF2-40B4-BE49-F238E27FC236}">
                    <a16:creationId xmlns:a16="http://schemas.microsoft.com/office/drawing/2014/main" id="{5A77B0CD-6E78-4586-AEE1-22D05FB43E6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841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sp>
            <p:nvSpPr>
              <p:cNvPr id="31" name="Freeform 29">
                <a:extLst>
                  <a:ext uri="{FF2B5EF4-FFF2-40B4-BE49-F238E27FC236}">
                    <a16:creationId xmlns:a16="http://schemas.microsoft.com/office/drawing/2014/main" id="{2BEBF095-DE36-4ED2-9609-F2F8373D8EF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943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grpSp>
            <p:nvGrpSpPr>
              <p:cNvPr id="32" name="Group 30">
                <a:extLst>
                  <a:ext uri="{FF2B5EF4-FFF2-40B4-BE49-F238E27FC236}">
                    <a16:creationId xmlns:a16="http://schemas.microsoft.com/office/drawing/2014/main" id="{334C17D4-521F-4726-817B-D8197F853EA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54" name="Freeform 31">
                  <a:extLst>
                    <a:ext uri="{FF2B5EF4-FFF2-40B4-BE49-F238E27FC236}">
                      <a16:creationId xmlns:a16="http://schemas.microsoft.com/office/drawing/2014/main" id="{F1942E2C-7374-4303-9858-A41CDFA1122E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>
                    <a:gd name="T0" fmla="*/ 18 w 42"/>
                    <a:gd name="T1" fmla="*/ 1043 h 1043"/>
                    <a:gd name="T2" fmla="*/ 42 w 42"/>
                    <a:gd name="T3" fmla="*/ 1043 h 1043"/>
                    <a:gd name="T4" fmla="*/ 42 w 42"/>
                    <a:gd name="T5" fmla="*/ 0 h 1043"/>
                    <a:gd name="T6" fmla="*/ 0 w 42"/>
                    <a:gd name="T7" fmla="*/ 0 h 1043"/>
                    <a:gd name="T8" fmla="*/ 0 w 42"/>
                    <a:gd name="T9" fmla="*/ 1043 h 1043"/>
                    <a:gd name="T10" fmla="*/ 18 w 42"/>
                    <a:gd name="T11" fmla="*/ 1043 h 1043"/>
                    <a:gd name="T12" fmla="*/ 18 w 42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hu-HU"/>
                </a:p>
              </p:txBody>
            </p:sp>
            <p:sp>
              <p:nvSpPr>
                <p:cNvPr id="55" name="Freeform 32">
                  <a:extLst>
                    <a:ext uri="{FF2B5EF4-FFF2-40B4-BE49-F238E27FC236}">
                      <a16:creationId xmlns:a16="http://schemas.microsoft.com/office/drawing/2014/main" id="{AA672869-94AA-4E60-8FD1-6C8342039CA9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>
                    <a:gd name="T0" fmla="*/ 131 w 155"/>
                    <a:gd name="T1" fmla="*/ 1043 h 1043"/>
                    <a:gd name="T2" fmla="*/ 155 w 155"/>
                    <a:gd name="T3" fmla="*/ 1043 h 1043"/>
                    <a:gd name="T4" fmla="*/ 42 w 155"/>
                    <a:gd name="T5" fmla="*/ 0 h 1043"/>
                    <a:gd name="T6" fmla="*/ 0 w 155"/>
                    <a:gd name="T7" fmla="*/ 0 h 1043"/>
                    <a:gd name="T8" fmla="*/ 113 w 155"/>
                    <a:gd name="T9" fmla="*/ 1043 h 1043"/>
                    <a:gd name="T10" fmla="*/ 131 w 155"/>
                    <a:gd name="T11" fmla="*/ 1043 h 1043"/>
                    <a:gd name="T12" fmla="*/ 131 w 155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hu-HU"/>
                </a:p>
              </p:txBody>
            </p:sp>
            <p:sp>
              <p:nvSpPr>
                <p:cNvPr id="56" name="Freeform 33">
                  <a:extLst>
                    <a:ext uri="{FF2B5EF4-FFF2-40B4-BE49-F238E27FC236}">
                      <a16:creationId xmlns:a16="http://schemas.microsoft.com/office/drawing/2014/main" id="{C346CC81-2331-4FE0-A809-714AC8AEE12F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>
                    <a:gd name="T0" fmla="*/ 221 w 239"/>
                    <a:gd name="T1" fmla="*/ 1043 h 1043"/>
                    <a:gd name="T2" fmla="*/ 239 w 239"/>
                    <a:gd name="T3" fmla="*/ 1043 h 1043"/>
                    <a:gd name="T4" fmla="*/ 36 w 239"/>
                    <a:gd name="T5" fmla="*/ 0 h 1043"/>
                    <a:gd name="T6" fmla="*/ 0 w 239"/>
                    <a:gd name="T7" fmla="*/ 0 h 1043"/>
                    <a:gd name="T8" fmla="*/ 203 w 239"/>
                    <a:gd name="T9" fmla="*/ 1043 h 1043"/>
                    <a:gd name="T10" fmla="*/ 221 w 239"/>
                    <a:gd name="T11" fmla="*/ 1043 h 1043"/>
                    <a:gd name="T12" fmla="*/ 221 w 2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hu-HU"/>
                </a:p>
              </p:txBody>
            </p:sp>
            <p:sp>
              <p:nvSpPr>
                <p:cNvPr id="57" name="Freeform 34">
                  <a:extLst>
                    <a:ext uri="{FF2B5EF4-FFF2-40B4-BE49-F238E27FC236}">
                      <a16:creationId xmlns:a16="http://schemas.microsoft.com/office/drawing/2014/main" id="{3033803E-4A97-4093-B1B6-CE02FD1B3FFD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>
                    <a:gd name="T0" fmla="*/ 334 w 352"/>
                    <a:gd name="T1" fmla="*/ 1043 h 1043"/>
                    <a:gd name="T2" fmla="*/ 352 w 352"/>
                    <a:gd name="T3" fmla="*/ 1043 h 1043"/>
                    <a:gd name="T4" fmla="*/ 41 w 352"/>
                    <a:gd name="T5" fmla="*/ 0 h 1043"/>
                    <a:gd name="T6" fmla="*/ 0 w 352"/>
                    <a:gd name="T7" fmla="*/ 0 h 1043"/>
                    <a:gd name="T8" fmla="*/ 311 w 352"/>
                    <a:gd name="T9" fmla="*/ 1043 h 1043"/>
                    <a:gd name="T10" fmla="*/ 334 w 352"/>
                    <a:gd name="T11" fmla="*/ 1043 h 1043"/>
                    <a:gd name="T12" fmla="*/ 334 w 352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hu-HU"/>
                </a:p>
              </p:txBody>
            </p:sp>
            <p:sp>
              <p:nvSpPr>
                <p:cNvPr id="58" name="Freeform 35">
                  <a:extLst>
                    <a:ext uri="{FF2B5EF4-FFF2-40B4-BE49-F238E27FC236}">
                      <a16:creationId xmlns:a16="http://schemas.microsoft.com/office/drawing/2014/main" id="{41C894F7-1F70-472A-B4D9-9CEC74A81A31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>
                    <a:gd name="T0" fmla="*/ 425 w 449"/>
                    <a:gd name="T1" fmla="*/ 1043 h 1043"/>
                    <a:gd name="T2" fmla="*/ 449 w 449"/>
                    <a:gd name="T3" fmla="*/ 1043 h 1043"/>
                    <a:gd name="T4" fmla="*/ 42 w 449"/>
                    <a:gd name="T5" fmla="*/ 0 h 1043"/>
                    <a:gd name="T6" fmla="*/ 0 w 449"/>
                    <a:gd name="T7" fmla="*/ 0 h 1043"/>
                    <a:gd name="T8" fmla="*/ 407 w 449"/>
                    <a:gd name="T9" fmla="*/ 1043 h 1043"/>
                    <a:gd name="T10" fmla="*/ 425 w 449"/>
                    <a:gd name="T11" fmla="*/ 1043 h 1043"/>
                    <a:gd name="T12" fmla="*/ 425 w 44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hu-HU"/>
                </a:p>
              </p:txBody>
            </p:sp>
            <p:sp>
              <p:nvSpPr>
                <p:cNvPr id="59" name="Freeform 36">
                  <a:extLst>
                    <a:ext uri="{FF2B5EF4-FFF2-40B4-BE49-F238E27FC236}">
                      <a16:creationId xmlns:a16="http://schemas.microsoft.com/office/drawing/2014/main" id="{F5EC75B0-C355-44D0-A414-51E7068DE3A0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>
                    <a:gd name="T0" fmla="*/ 520 w 538"/>
                    <a:gd name="T1" fmla="*/ 1043 h 1043"/>
                    <a:gd name="T2" fmla="*/ 538 w 538"/>
                    <a:gd name="T3" fmla="*/ 1043 h 1043"/>
                    <a:gd name="T4" fmla="*/ 41 w 538"/>
                    <a:gd name="T5" fmla="*/ 0 h 1043"/>
                    <a:gd name="T6" fmla="*/ 0 w 538"/>
                    <a:gd name="T7" fmla="*/ 0 h 1043"/>
                    <a:gd name="T8" fmla="*/ 496 w 538"/>
                    <a:gd name="T9" fmla="*/ 1043 h 1043"/>
                    <a:gd name="T10" fmla="*/ 520 w 538"/>
                    <a:gd name="T11" fmla="*/ 1043 h 1043"/>
                    <a:gd name="T12" fmla="*/ 520 w 53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hu-HU"/>
                </a:p>
              </p:txBody>
            </p:sp>
            <p:sp>
              <p:nvSpPr>
                <p:cNvPr id="60" name="Freeform 37">
                  <a:extLst>
                    <a:ext uri="{FF2B5EF4-FFF2-40B4-BE49-F238E27FC236}">
                      <a16:creationId xmlns:a16="http://schemas.microsoft.com/office/drawing/2014/main" id="{B9800AAD-D0DB-44EF-A19B-C03CED73DE97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>
                    <a:gd name="T0" fmla="*/ 622 w 640"/>
                    <a:gd name="T1" fmla="*/ 1043 h 1043"/>
                    <a:gd name="T2" fmla="*/ 640 w 640"/>
                    <a:gd name="T3" fmla="*/ 1043 h 1043"/>
                    <a:gd name="T4" fmla="*/ 48 w 640"/>
                    <a:gd name="T5" fmla="*/ 0 h 1043"/>
                    <a:gd name="T6" fmla="*/ 0 w 640"/>
                    <a:gd name="T7" fmla="*/ 0 h 1043"/>
                    <a:gd name="T8" fmla="*/ 598 w 640"/>
                    <a:gd name="T9" fmla="*/ 1043 h 1043"/>
                    <a:gd name="T10" fmla="*/ 622 w 640"/>
                    <a:gd name="T11" fmla="*/ 1043 h 1043"/>
                    <a:gd name="T12" fmla="*/ 622 w 640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hu-HU"/>
                </a:p>
              </p:txBody>
            </p:sp>
            <p:sp>
              <p:nvSpPr>
                <p:cNvPr id="61" name="Freeform 38">
                  <a:extLst>
                    <a:ext uri="{FF2B5EF4-FFF2-40B4-BE49-F238E27FC236}">
                      <a16:creationId xmlns:a16="http://schemas.microsoft.com/office/drawing/2014/main" id="{8B4490B8-B866-41DA-A9BB-31F6DDBC5265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>
                    <a:gd name="T0" fmla="*/ 604 w 628"/>
                    <a:gd name="T1" fmla="*/ 935 h 935"/>
                    <a:gd name="T2" fmla="*/ 628 w 628"/>
                    <a:gd name="T3" fmla="*/ 935 h 935"/>
                    <a:gd name="T4" fmla="*/ 0 w 628"/>
                    <a:gd name="T5" fmla="*/ 0 h 935"/>
                    <a:gd name="T6" fmla="*/ 0 w 628"/>
                    <a:gd name="T7" fmla="*/ 66 h 935"/>
                    <a:gd name="T8" fmla="*/ 580 w 628"/>
                    <a:gd name="T9" fmla="*/ 935 h 935"/>
                    <a:gd name="T10" fmla="*/ 604 w 628"/>
                    <a:gd name="T11" fmla="*/ 935 h 935"/>
                    <a:gd name="T12" fmla="*/ 604 w 628"/>
                    <a:gd name="T13" fmla="*/ 935 h 9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hu-HU"/>
                </a:p>
              </p:txBody>
            </p:sp>
            <p:sp>
              <p:nvSpPr>
                <p:cNvPr id="62" name="Freeform 39">
                  <a:extLst>
                    <a:ext uri="{FF2B5EF4-FFF2-40B4-BE49-F238E27FC236}">
                      <a16:creationId xmlns:a16="http://schemas.microsoft.com/office/drawing/2014/main" id="{EDAC5097-3B48-4A39-BCD5-05C42DDFB0D2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>
                    <a:gd name="T0" fmla="*/ 18 w 155"/>
                    <a:gd name="T1" fmla="*/ 1043 h 1043"/>
                    <a:gd name="T2" fmla="*/ 42 w 155"/>
                    <a:gd name="T3" fmla="*/ 1043 h 1043"/>
                    <a:gd name="T4" fmla="*/ 155 w 155"/>
                    <a:gd name="T5" fmla="*/ 0 h 1043"/>
                    <a:gd name="T6" fmla="*/ 114 w 155"/>
                    <a:gd name="T7" fmla="*/ 0 h 1043"/>
                    <a:gd name="T8" fmla="*/ 0 w 155"/>
                    <a:gd name="T9" fmla="*/ 1043 h 1043"/>
                    <a:gd name="T10" fmla="*/ 18 w 155"/>
                    <a:gd name="T11" fmla="*/ 1043 h 1043"/>
                    <a:gd name="T12" fmla="*/ 18 w 155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hu-HU"/>
                </a:p>
              </p:txBody>
            </p:sp>
            <p:sp>
              <p:nvSpPr>
                <p:cNvPr id="63" name="Freeform 40">
                  <a:extLst>
                    <a:ext uri="{FF2B5EF4-FFF2-40B4-BE49-F238E27FC236}">
                      <a16:creationId xmlns:a16="http://schemas.microsoft.com/office/drawing/2014/main" id="{0267D89E-25AE-41BC-B8B8-3E5C26DB7DBB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>
                    <a:gd name="T0" fmla="*/ 18 w 239"/>
                    <a:gd name="T1" fmla="*/ 1043 h 1043"/>
                    <a:gd name="T2" fmla="*/ 36 w 239"/>
                    <a:gd name="T3" fmla="*/ 1043 h 1043"/>
                    <a:gd name="T4" fmla="*/ 239 w 239"/>
                    <a:gd name="T5" fmla="*/ 0 h 1043"/>
                    <a:gd name="T6" fmla="*/ 203 w 239"/>
                    <a:gd name="T7" fmla="*/ 0 h 1043"/>
                    <a:gd name="T8" fmla="*/ 0 w 239"/>
                    <a:gd name="T9" fmla="*/ 1043 h 1043"/>
                    <a:gd name="T10" fmla="*/ 18 w 239"/>
                    <a:gd name="T11" fmla="*/ 1043 h 1043"/>
                    <a:gd name="T12" fmla="*/ 18 w 2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hu-HU"/>
                </a:p>
              </p:txBody>
            </p:sp>
            <p:sp>
              <p:nvSpPr>
                <p:cNvPr id="64" name="Freeform 41">
                  <a:extLst>
                    <a:ext uri="{FF2B5EF4-FFF2-40B4-BE49-F238E27FC236}">
                      <a16:creationId xmlns:a16="http://schemas.microsoft.com/office/drawing/2014/main" id="{200BE228-234B-4D4A-A696-650F67064937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>
                    <a:gd name="T0" fmla="*/ 24 w 358"/>
                    <a:gd name="T1" fmla="*/ 1043 h 1043"/>
                    <a:gd name="T2" fmla="*/ 42 w 358"/>
                    <a:gd name="T3" fmla="*/ 1043 h 1043"/>
                    <a:gd name="T4" fmla="*/ 358 w 358"/>
                    <a:gd name="T5" fmla="*/ 0 h 1043"/>
                    <a:gd name="T6" fmla="*/ 317 w 358"/>
                    <a:gd name="T7" fmla="*/ 0 h 1043"/>
                    <a:gd name="T8" fmla="*/ 0 w 358"/>
                    <a:gd name="T9" fmla="*/ 1043 h 1043"/>
                    <a:gd name="T10" fmla="*/ 24 w 358"/>
                    <a:gd name="T11" fmla="*/ 1043 h 1043"/>
                    <a:gd name="T12" fmla="*/ 24 w 35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hu-HU"/>
                </a:p>
              </p:txBody>
            </p:sp>
            <p:sp>
              <p:nvSpPr>
                <p:cNvPr id="65" name="Freeform 42">
                  <a:extLst>
                    <a:ext uri="{FF2B5EF4-FFF2-40B4-BE49-F238E27FC236}">
                      <a16:creationId xmlns:a16="http://schemas.microsoft.com/office/drawing/2014/main" id="{4D1D2CBD-CD58-4A60-A628-D5B820F9FD8D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>
                    <a:gd name="T0" fmla="*/ 18 w 448"/>
                    <a:gd name="T1" fmla="*/ 1043 h 1043"/>
                    <a:gd name="T2" fmla="*/ 41 w 448"/>
                    <a:gd name="T3" fmla="*/ 1043 h 1043"/>
                    <a:gd name="T4" fmla="*/ 448 w 448"/>
                    <a:gd name="T5" fmla="*/ 0 h 1043"/>
                    <a:gd name="T6" fmla="*/ 406 w 448"/>
                    <a:gd name="T7" fmla="*/ 0 h 1043"/>
                    <a:gd name="T8" fmla="*/ 0 w 448"/>
                    <a:gd name="T9" fmla="*/ 1043 h 1043"/>
                    <a:gd name="T10" fmla="*/ 18 w 448"/>
                    <a:gd name="T11" fmla="*/ 1043 h 1043"/>
                    <a:gd name="T12" fmla="*/ 18 w 44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hu-HU"/>
                </a:p>
              </p:txBody>
            </p:sp>
            <p:sp>
              <p:nvSpPr>
                <p:cNvPr id="66" name="Freeform 43">
                  <a:extLst>
                    <a:ext uri="{FF2B5EF4-FFF2-40B4-BE49-F238E27FC236}">
                      <a16:creationId xmlns:a16="http://schemas.microsoft.com/office/drawing/2014/main" id="{5F546A9C-5F19-4D1C-A55B-6D5CBFBDE587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>
                    <a:gd name="T0" fmla="*/ 18 w 539"/>
                    <a:gd name="T1" fmla="*/ 1043 h 1043"/>
                    <a:gd name="T2" fmla="*/ 42 w 539"/>
                    <a:gd name="T3" fmla="*/ 1043 h 1043"/>
                    <a:gd name="T4" fmla="*/ 539 w 539"/>
                    <a:gd name="T5" fmla="*/ 0 h 1043"/>
                    <a:gd name="T6" fmla="*/ 497 w 539"/>
                    <a:gd name="T7" fmla="*/ 0 h 1043"/>
                    <a:gd name="T8" fmla="*/ 0 w 539"/>
                    <a:gd name="T9" fmla="*/ 1043 h 1043"/>
                    <a:gd name="T10" fmla="*/ 18 w 539"/>
                    <a:gd name="T11" fmla="*/ 1043 h 1043"/>
                    <a:gd name="T12" fmla="*/ 18 w 5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hu-HU"/>
                </a:p>
              </p:txBody>
            </p:sp>
            <p:sp>
              <p:nvSpPr>
                <p:cNvPr id="67" name="Freeform 44">
                  <a:extLst>
                    <a:ext uri="{FF2B5EF4-FFF2-40B4-BE49-F238E27FC236}">
                      <a16:creationId xmlns:a16="http://schemas.microsoft.com/office/drawing/2014/main" id="{2614D195-89C3-4104-BD27-97A41B780836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>
                    <a:gd name="T0" fmla="*/ 18 w 640"/>
                    <a:gd name="T1" fmla="*/ 1043 h 1043"/>
                    <a:gd name="T2" fmla="*/ 42 w 640"/>
                    <a:gd name="T3" fmla="*/ 1043 h 1043"/>
                    <a:gd name="T4" fmla="*/ 640 w 640"/>
                    <a:gd name="T5" fmla="*/ 0 h 1043"/>
                    <a:gd name="T6" fmla="*/ 592 w 640"/>
                    <a:gd name="T7" fmla="*/ 0 h 1043"/>
                    <a:gd name="T8" fmla="*/ 0 w 640"/>
                    <a:gd name="T9" fmla="*/ 1043 h 1043"/>
                    <a:gd name="T10" fmla="*/ 18 w 640"/>
                    <a:gd name="T11" fmla="*/ 1043 h 1043"/>
                    <a:gd name="T12" fmla="*/ 18 w 640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hu-HU"/>
                </a:p>
              </p:txBody>
            </p:sp>
            <p:sp>
              <p:nvSpPr>
                <p:cNvPr id="68" name="Freeform 45">
                  <a:extLst>
                    <a:ext uri="{FF2B5EF4-FFF2-40B4-BE49-F238E27FC236}">
                      <a16:creationId xmlns:a16="http://schemas.microsoft.com/office/drawing/2014/main" id="{80ECFEEC-D573-4402-A321-0C991B593D72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>
                    <a:gd name="T0" fmla="*/ 24 w 670"/>
                    <a:gd name="T1" fmla="*/ 995 h 995"/>
                    <a:gd name="T2" fmla="*/ 48 w 670"/>
                    <a:gd name="T3" fmla="*/ 995 h 995"/>
                    <a:gd name="T4" fmla="*/ 670 w 670"/>
                    <a:gd name="T5" fmla="*/ 72 h 995"/>
                    <a:gd name="T6" fmla="*/ 670 w 670"/>
                    <a:gd name="T7" fmla="*/ 0 h 995"/>
                    <a:gd name="T8" fmla="*/ 0 w 670"/>
                    <a:gd name="T9" fmla="*/ 995 h 995"/>
                    <a:gd name="T10" fmla="*/ 24 w 670"/>
                    <a:gd name="T11" fmla="*/ 995 h 995"/>
                    <a:gd name="T12" fmla="*/ 24 w 670"/>
                    <a:gd name="T13" fmla="*/ 995 h 9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hu-HU"/>
                </a:p>
              </p:txBody>
            </p:sp>
          </p:grpSp>
          <p:grpSp>
            <p:nvGrpSpPr>
              <p:cNvPr id="33" name="Group 46">
                <a:extLst>
                  <a:ext uri="{FF2B5EF4-FFF2-40B4-BE49-F238E27FC236}">
                    <a16:creationId xmlns:a16="http://schemas.microsoft.com/office/drawing/2014/main" id="{1119D938-40B8-45F3-958A-6BEB78AB4C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52" name="Freeform 47">
                  <a:extLst>
                    <a:ext uri="{FF2B5EF4-FFF2-40B4-BE49-F238E27FC236}">
                      <a16:creationId xmlns:a16="http://schemas.microsoft.com/office/drawing/2014/main" id="{F0E6919A-0C42-45B5-9E69-771A8CD259AC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>
                    <a:gd name="T0" fmla="*/ 290 w 305"/>
                    <a:gd name="T1" fmla="*/ 435 h 426"/>
                    <a:gd name="T2" fmla="*/ 314 w 305"/>
                    <a:gd name="T3" fmla="*/ 435 h 426"/>
                    <a:gd name="T4" fmla="*/ 0 w 305"/>
                    <a:gd name="T5" fmla="*/ 0 h 426"/>
                    <a:gd name="T6" fmla="*/ 0 w 305"/>
                    <a:gd name="T7" fmla="*/ 66 h 426"/>
                    <a:gd name="T8" fmla="*/ 260 w 305"/>
                    <a:gd name="T9" fmla="*/ 435 h 426"/>
                    <a:gd name="T10" fmla="*/ 290 w 305"/>
                    <a:gd name="T11" fmla="*/ 435 h 426"/>
                    <a:gd name="T12" fmla="*/ 290 w 305"/>
                    <a:gd name="T13" fmla="*/ 435 h 42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53" name="Freeform 48">
                  <a:extLst>
                    <a:ext uri="{FF2B5EF4-FFF2-40B4-BE49-F238E27FC236}">
                      <a16:creationId xmlns:a16="http://schemas.microsoft.com/office/drawing/2014/main" id="{1D621535-9D1E-4C6E-B04F-75469B5A79C5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>
                    <a:gd name="T0" fmla="*/ 24 w 347"/>
                    <a:gd name="T1" fmla="*/ 495 h 486"/>
                    <a:gd name="T2" fmla="*/ 48 w 347"/>
                    <a:gd name="T3" fmla="*/ 495 h 486"/>
                    <a:gd name="T4" fmla="*/ 356 w 347"/>
                    <a:gd name="T5" fmla="*/ 72 h 486"/>
                    <a:gd name="T6" fmla="*/ 356 w 347"/>
                    <a:gd name="T7" fmla="*/ 0 h 486"/>
                    <a:gd name="T8" fmla="*/ 0 w 347"/>
                    <a:gd name="T9" fmla="*/ 495 h 486"/>
                    <a:gd name="T10" fmla="*/ 24 w 347"/>
                    <a:gd name="T11" fmla="*/ 495 h 486"/>
                    <a:gd name="T12" fmla="*/ 24 w 347"/>
                    <a:gd name="T13" fmla="*/ 495 h 48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grpSp>
            <p:nvGrpSpPr>
              <p:cNvPr id="34" name="Group 49">
                <a:extLst>
                  <a:ext uri="{FF2B5EF4-FFF2-40B4-BE49-F238E27FC236}">
                    <a16:creationId xmlns:a16="http://schemas.microsoft.com/office/drawing/2014/main" id="{C5BFF529-C3FA-4E48-A7E9-597389A88DA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43" name="Freeform 50">
                  <a:extLst>
                    <a:ext uri="{FF2B5EF4-FFF2-40B4-BE49-F238E27FC236}">
                      <a16:creationId xmlns:a16="http://schemas.microsoft.com/office/drawing/2014/main" id="{B718C58D-BBA1-4588-9D99-B573F144949D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>
                    <a:gd name="T0" fmla="*/ 18 w 42"/>
                    <a:gd name="T1" fmla="*/ 0 h 3273"/>
                    <a:gd name="T2" fmla="*/ 0 w 42"/>
                    <a:gd name="T3" fmla="*/ 0 h 3273"/>
                    <a:gd name="T4" fmla="*/ 0 w 42"/>
                    <a:gd name="T5" fmla="*/ 3273 h 3273"/>
                    <a:gd name="T6" fmla="*/ 42 w 42"/>
                    <a:gd name="T7" fmla="*/ 3273 h 3273"/>
                    <a:gd name="T8" fmla="*/ 42 w 42"/>
                    <a:gd name="T9" fmla="*/ 0 h 3273"/>
                    <a:gd name="T10" fmla="*/ 18 w 42"/>
                    <a:gd name="T11" fmla="*/ 0 h 3273"/>
                    <a:gd name="T12" fmla="*/ 18 w 42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hu-HU"/>
                </a:p>
              </p:txBody>
            </p:sp>
            <p:sp>
              <p:nvSpPr>
                <p:cNvPr id="44" name="Freeform 51">
                  <a:extLst>
                    <a:ext uri="{FF2B5EF4-FFF2-40B4-BE49-F238E27FC236}">
                      <a16:creationId xmlns:a16="http://schemas.microsoft.com/office/drawing/2014/main" id="{4ED0FC87-4957-4F14-ABFB-0B5120F9DB6A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>
                    <a:gd name="T0" fmla="*/ 376 w 400"/>
                    <a:gd name="T1" fmla="*/ 0 h 3273"/>
                    <a:gd name="T2" fmla="*/ 358 w 400"/>
                    <a:gd name="T3" fmla="*/ 0 h 3273"/>
                    <a:gd name="T4" fmla="*/ 0 w 400"/>
                    <a:gd name="T5" fmla="*/ 3273 h 3273"/>
                    <a:gd name="T6" fmla="*/ 41 w 400"/>
                    <a:gd name="T7" fmla="*/ 3273 h 3273"/>
                    <a:gd name="T8" fmla="*/ 400 w 400"/>
                    <a:gd name="T9" fmla="*/ 0 h 3273"/>
                    <a:gd name="T10" fmla="*/ 376 w 400"/>
                    <a:gd name="T11" fmla="*/ 0 h 3273"/>
                    <a:gd name="T12" fmla="*/ 376 w 400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hu-HU"/>
                </a:p>
              </p:txBody>
            </p:sp>
            <p:sp>
              <p:nvSpPr>
                <p:cNvPr id="45" name="Freeform 52">
                  <a:extLst>
                    <a:ext uri="{FF2B5EF4-FFF2-40B4-BE49-F238E27FC236}">
                      <a16:creationId xmlns:a16="http://schemas.microsoft.com/office/drawing/2014/main" id="{37D534BD-9311-4F98-ACAF-4DE7B6E13950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>
                    <a:gd name="T0" fmla="*/ 657 w 675"/>
                    <a:gd name="T1" fmla="*/ 0 h 3273"/>
                    <a:gd name="T2" fmla="*/ 639 w 675"/>
                    <a:gd name="T3" fmla="*/ 0 h 3273"/>
                    <a:gd name="T4" fmla="*/ 0 w 675"/>
                    <a:gd name="T5" fmla="*/ 3273 h 3273"/>
                    <a:gd name="T6" fmla="*/ 42 w 675"/>
                    <a:gd name="T7" fmla="*/ 3273 h 3273"/>
                    <a:gd name="T8" fmla="*/ 675 w 675"/>
                    <a:gd name="T9" fmla="*/ 0 h 3273"/>
                    <a:gd name="T10" fmla="*/ 657 w 675"/>
                    <a:gd name="T11" fmla="*/ 0 h 3273"/>
                    <a:gd name="T12" fmla="*/ 657 w 675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hu-HU"/>
                </a:p>
              </p:txBody>
            </p:sp>
            <p:sp>
              <p:nvSpPr>
                <p:cNvPr id="46" name="Freeform 53">
                  <a:extLst>
                    <a:ext uri="{FF2B5EF4-FFF2-40B4-BE49-F238E27FC236}">
                      <a16:creationId xmlns:a16="http://schemas.microsoft.com/office/drawing/2014/main" id="{B264D5EA-DEEC-4F89-89E4-73DC596213CE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>
                    <a:gd name="T0" fmla="*/ 1013 w 1031"/>
                    <a:gd name="T1" fmla="*/ 0 h 3280"/>
                    <a:gd name="T2" fmla="*/ 990 w 1031"/>
                    <a:gd name="T3" fmla="*/ 0 h 3280"/>
                    <a:gd name="T4" fmla="*/ 0 w 1031"/>
                    <a:gd name="T5" fmla="*/ 3280 h 3280"/>
                    <a:gd name="T6" fmla="*/ 42 w 1031"/>
                    <a:gd name="T7" fmla="*/ 3280 h 3280"/>
                    <a:gd name="T8" fmla="*/ 1031 w 1031"/>
                    <a:gd name="T9" fmla="*/ 4 h 3280"/>
                    <a:gd name="T10" fmla="*/ 1013 w 1031"/>
                    <a:gd name="T11" fmla="*/ 0 h 3280"/>
                    <a:gd name="T12" fmla="*/ 1013 w 1031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hu-HU"/>
                </a:p>
              </p:txBody>
            </p:sp>
            <p:sp>
              <p:nvSpPr>
                <p:cNvPr id="47" name="Freeform 54">
                  <a:extLst>
                    <a:ext uri="{FF2B5EF4-FFF2-40B4-BE49-F238E27FC236}">
                      <a16:creationId xmlns:a16="http://schemas.microsoft.com/office/drawing/2014/main" id="{D5B6B509-DA21-4628-AEC7-00992CF5721D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>
                    <a:gd name="T0" fmla="*/ 1296 w 1319"/>
                    <a:gd name="T1" fmla="*/ 0 h 3280"/>
                    <a:gd name="T2" fmla="*/ 1278 w 1319"/>
                    <a:gd name="T3" fmla="*/ 0 h 3280"/>
                    <a:gd name="T4" fmla="*/ 0 w 1319"/>
                    <a:gd name="T5" fmla="*/ 3280 h 3280"/>
                    <a:gd name="T6" fmla="*/ 42 w 1319"/>
                    <a:gd name="T7" fmla="*/ 3280 h 3280"/>
                    <a:gd name="T8" fmla="*/ 1319 w 1319"/>
                    <a:gd name="T9" fmla="*/ 5 h 3280"/>
                    <a:gd name="T10" fmla="*/ 1296 w 1319"/>
                    <a:gd name="T11" fmla="*/ 0 h 3280"/>
                    <a:gd name="T12" fmla="*/ 1296 w 1319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hu-HU"/>
                </a:p>
              </p:txBody>
            </p:sp>
            <p:sp>
              <p:nvSpPr>
                <p:cNvPr id="48" name="Freeform 55">
                  <a:extLst>
                    <a:ext uri="{FF2B5EF4-FFF2-40B4-BE49-F238E27FC236}">
                      <a16:creationId xmlns:a16="http://schemas.microsoft.com/office/drawing/2014/main" id="{DF5605EE-DC9B-4BAF-9A7A-A7B8CC2A9480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>
                    <a:gd name="T0" fmla="*/ 18 w 401"/>
                    <a:gd name="T1" fmla="*/ 0 h 3273"/>
                    <a:gd name="T2" fmla="*/ 0 w 401"/>
                    <a:gd name="T3" fmla="*/ 0 h 3273"/>
                    <a:gd name="T4" fmla="*/ 359 w 401"/>
                    <a:gd name="T5" fmla="*/ 3273 h 3273"/>
                    <a:gd name="T6" fmla="*/ 401 w 401"/>
                    <a:gd name="T7" fmla="*/ 3273 h 3273"/>
                    <a:gd name="T8" fmla="*/ 42 w 401"/>
                    <a:gd name="T9" fmla="*/ 0 h 3273"/>
                    <a:gd name="T10" fmla="*/ 18 w 401"/>
                    <a:gd name="T11" fmla="*/ 0 h 3273"/>
                    <a:gd name="T12" fmla="*/ 18 w 401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hu-HU"/>
                </a:p>
              </p:txBody>
            </p:sp>
            <p:sp>
              <p:nvSpPr>
                <p:cNvPr id="49" name="Freeform 56">
                  <a:extLst>
                    <a:ext uri="{FF2B5EF4-FFF2-40B4-BE49-F238E27FC236}">
                      <a16:creationId xmlns:a16="http://schemas.microsoft.com/office/drawing/2014/main" id="{B147A5CA-39C3-45B1-AAD6-10FE0B4C43DD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>
                    <a:gd name="T0" fmla="*/ 18 w 675"/>
                    <a:gd name="T1" fmla="*/ 0 h 3273"/>
                    <a:gd name="T2" fmla="*/ 0 w 675"/>
                    <a:gd name="T3" fmla="*/ 0 h 3273"/>
                    <a:gd name="T4" fmla="*/ 640 w 675"/>
                    <a:gd name="T5" fmla="*/ 3273 h 3273"/>
                    <a:gd name="T6" fmla="*/ 675 w 675"/>
                    <a:gd name="T7" fmla="*/ 3273 h 3273"/>
                    <a:gd name="T8" fmla="*/ 36 w 675"/>
                    <a:gd name="T9" fmla="*/ 0 h 3273"/>
                    <a:gd name="T10" fmla="*/ 18 w 675"/>
                    <a:gd name="T11" fmla="*/ 0 h 3273"/>
                    <a:gd name="T12" fmla="*/ 18 w 675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hu-HU"/>
                </a:p>
              </p:txBody>
            </p:sp>
            <p:sp>
              <p:nvSpPr>
                <p:cNvPr id="50" name="Freeform 57">
                  <a:extLst>
                    <a:ext uri="{FF2B5EF4-FFF2-40B4-BE49-F238E27FC236}">
                      <a16:creationId xmlns:a16="http://schemas.microsoft.com/office/drawing/2014/main" id="{8A8B6578-705D-4690-AC27-83EE3A3DD4F5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>
                    <a:gd name="T0" fmla="*/ 23 w 1036"/>
                    <a:gd name="T1" fmla="*/ 0 h 3280"/>
                    <a:gd name="T2" fmla="*/ 0 w 1036"/>
                    <a:gd name="T3" fmla="*/ 5 h 3280"/>
                    <a:gd name="T4" fmla="*/ 994 w 1036"/>
                    <a:gd name="T5" fmla="*/ 3280 h 3280"/>
                    <a:gd name="T6" fmla="*/ 1036 w 1036"/>
                    <a:gd name="T7" fmla="*/ 3280 h 3280"/>
                    <a:gd name="T8" fmla="*/ 41 w 1036"/>
                    <a:gd name="T9" fmla="*/ 0 h 3280"/>
                    <a:gd name="T10" fmla="*/ 23 w 1036"/>
                    <a:gd name="T11" fmla="*/ 0 h 3280"/>
                    <a:gd name="T12" fmla="*/ 23 w 1036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hu-HU"/>
                </a:p>
              </p:txBody>
            </p:sp>
            <p:sp>
              <p:nvSpPr>
                <p:cNvPr id="51" name="Freeform 58">
                  <a:extLst>
                    <a:ext uri="{FF2B5EF4-FFF2-40B4-BE49-F238E27FC236}">
                      <a16:creationId xmlns:a16="http://schemas.microsoft.com/office/drawing/2014/main" id="{68D0DCD7-D5FD-41E3-BDE0-E3EC7A9BF70C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>
                    <a:gd name="T0" fmla="*/ 20 w 1327"/>
                    <a:gd name="T1" fmla="*/ 0 h 3280"/>
                    <a:gd name="T2" fmla="*/ 0 w 1327"/>
                    <a:gd name="T3" fmla="*/ 7 h 3280"/>
                    <a:gd name="T4" fmla="*/ 1285 w 1327"/>
                    <a:gd name="T5" fmla="*/ 3280 h 3280"/>
                    <a:gd name="T6" fmla="*/ 1327 w 1327"/>
                    <a:gd name="T7" fmla="*/ 3280 h 3280"/>
                    <a:gd name="T8" fmla="*/ 43 w 1327"/>
                    <a:gd name="T9" fmla="*/ 0 h 3280"/>
                    <a:gd name="T10" fmla="*/ 20 w 1327"/>
                    <a:gd name="T11" fmla="*/ 0 h 3280"/>
                    <a:gd name="T12" fmla="*/ 20 w 1327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hu-HU"/>
                </a:p>
              </p:txBody>
            </p:sp>
          </p:grpSp>
          <p:sp>
            <p:nvSpPr>
              <p:cNvPr id="35" name="Freeform 59">
                <a:extLst>
                  <a:ext uri="{FF2B5EF4-FFF2-40B4-BE49-F238E27FC236}">
                    <a16:creationId xmlns:a16="http://schemas.microsoft.com/office/drawing/2014/main" id="{02F2678F-C1C4-4C76-9F36-E7AF269C906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039"/>
                <a:ext cx="1254" cy="2632"/>
              </a:xfrm>
              <a:custGeom>
                <a:avLst/>
                <a:gdLst>
                  <a:gd name="T0" fmla="*/ 1236 w 1254"/>
                  <a:gd name="T1" fmla="*/ 0 h 2632"/>
                  <a:gd name="T2" fmla="*/ 1212 w 1254"/>
                  <a:gd name="T3" fmla="*/ 0 h 2632"/>
                  <a:gd name="T4" fmla="*/ 0 w 1254"/>
                  <a:gd name="T5" fmla="*/ 2542 h 2632"/>
                  <a:gd name="T6" fmla="*/ 0 w 1254"/>
                  <a:gd name="T7" fmla="*/ 2632 h 2632"/>
                  <a:gd name="T8" fmla="*/ 1254 w 1254"/>
                  <a:gd name="T9" fmla="*/ 7 h 2632"/>
                  <a:gd name="T10" fmla="*/ 1236 w 1254"/>
                  <a:gd name="T11" fmla="*/ 0 h 2632"/>
                  <a:gd name="T12" fmla="*/ 1236 w 1254"/>
                  <a:gd name="T13" fmla="*/ 0 h 2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sp>
            <p:nvSpPr>
              <p:cNvPr id="36" name="Freeform 60">
                <a:extLst>
                  <a:ext uri="{FF2B5EF4-FFF2-40B4-BE49-F238E27FC236}">
                    <a16:creationId xmlns:a16="http://schemas.microsoft.com/office/drawing/2014/main" id="{87D26697-7800-47F2-AE15-364B438FCCB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039"/>
                <a:ext cx="948" cy="1676"/>
              </a:xfrm>
              <a:custGeom>
                <a:avLst/>
                <a:gdLst>
                  <a:gd name="T0" fmla="*/ 930 w 948"/>
                  <a:gd name="T1" fmla="*/ 0 h 1676"/>
                  <a:gd name="T2" fmla="*/ 906 w 948"/>
                  <a:gd name="T3" fmla="*/ 0 h 1676"/>
                  <a:gd name="T4" fmla="*/ 0 w 948"/>
                  <a:gd name="T5" fmla="*/ 1593 h 1676"/>
                  <a:gd name="T6" fmla="*/ 0 w 948"/>
                  <a:gd name="T7" fmla="*/ 1676 h 1676"/>
                  <a:gd name="T8" fmla="*/ 948 w 948"/>
                  <a:gd name="T9" fmla="*/ 5 h 1676"/>
                  <a:gd name="T10" fmla="*/ 930 w 948"/>
                  <a:gd name="T11" fmla="*/ 0 h 1676"/>
                  <a:gd name="T12" fmla="*/ 930 w 948"/>
                  <a:gd name="T13" fmla="*/ 0 h 167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37" name="Freeform 61">
                <a:extLst>
                  <a:ext uri="{FF2B5EF4-FFF2-40B4-BE49-F238E27FC236}">
                    <a16:creationId xmlns:a16="http://schemas.microsoft.com/office/drawing/2014/main" id="{57E36DB6-6D4C-4BFE-9429-90D8E598E45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039"/>
                <a:ext cx="629" cy="937"/>
              </a:xfrm>
              <a:custGeom>
                <a:avLst/>
                <a:gdLst>
                  <a:gd name="T0" fmla="*/ 606 w 629"/>
                  <a:gd name="T1" fmla="*/ 0 h 937"/>
                  <a:gd name="T2" fmla="*/ 582 w 629"/>
                  <a:gd name="T3" fmla="*/ 0 h 937"/>
                  <a:gd name="T4" fmla="*/ 0 w 629"/>
                  <a:gd name="T5" fmla="*/ 871 h 937"/>
                  <a:gd name="T6" fmla="*/ 0 w 629"/>
                  <a:gd name="T7" fmla="*/ 937 h 937"/>
                  <a:gd name="T8" fmla="*/ 629 w 629"/>
                  <a:gd name="T9" fmla="*/ 4 h 937"/>
                  <a:gd name="T10" fmla="*/ 606 w 629"/>
                  <a:gd name="T11" fmla="*/ 0 h 937"/>
                  <a:gd name="T12" fmla="*/ 606 w 629"/>
                  <a:gd name="T13" fmla="*/ 0 h 93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38" name="Freeform 62">
                <a:extLst>
                  <a:ext uri="{FF2B5EF4-FFF2-40B4-BE49-F238E27FC236}">
                    <a16:creationId xmlns:a16="http://schemas.microsoft.com/office/drawing/2014/main" id="{E74992C0-4BF3-4493-B6C3-A4D48FB7DBC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039"/>
                <a:ext cx="305" cy="427"/>
              </a:xfrm>
              <a:custGeom>
                <a:avLst/>
                <a:gdLst>
                  <a:gd name="T0" fmla="*/ 282 w 305"/>
                  <a:gd name="T1" fmla="*/ 0 h 427"/>
                  <a:gd name="T2" fmla="*/ 252 w 305"/>
                  <a:gd name="T3" fmla="*/ 0 h 427"/>
                  <a:gd name="T4" fmla="*/ 0 w 305"/>
                  <a:gd name="T5" fmla="*/ 361 h 427"/>
                  <a:gd name="T6" fmla="*/ 0 w 305"/>
                  <a:gd name="T7" fmla="*/ 427 h 427"/>
                  <a:gd name="T8" fmla="*/ 305 w 305"/>
                  <a:gd name="T9" fmla="*/ 5 h 427"/>
                  <a:gd name="T10" fmla="*/ 282 w 305"/>
                  <a:gd name="T11" fmla="*/ 0 h 427"/>
                  <a:gd name="T12" fmla="*/ 282 w 305"/>
                  <a:gd name="T13" fmla="*/ 0 h 4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39" name="Freeform 63">
                <a:extLst>
                  <a:ext uri="{FF2B5EF4-FFF2-40B4-BE49-F238E27FC236}">
                    <a16:creationId xmlns:a16="http://schemas.microsoft.com/office/drawing/2014/main" id="{FCA2B5BF-895F-4DF0-A5F9-2A41569ED4B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481" y="1039"/>
                <a:ext cx="1277" cy="2686"/>
              </a:xfrm>
              <a:custGeom>
                <a:avLst/>
                <a:gdLst>
                  <a:gd name="T0" fmla="*/ 41 w 1277"/>
                  <a:gd name="T1" fmla="*/ 0 h 2686"/>
                  <a:gd name="T2" fmla="*/ 17 w 1277"/>
                  <a:gd name="T3" fmla="*/ 0 h 2686"/>
                  <a:gd name="T4" fmla="*/ 0 w 1277"/>
                  <a:gd name="T5" fmla="*/ 4 h 2686"/>
                  <a:gd name="T6" fmla="*/ 1277 w 1277"/>
                  <a:gd name="T7" fmla="*/ 2686 h 2686"/>
                  <a:gd name="T8" fmla="*/ 1277 w 1277"/>
                  <a:gd name="T9" fmla="*/ 2596 h 2686"/>
                  <a:gd name="T10" fmla="*/ 41 w 1277"/>
                  <a:gd name="T11" fmla="*/ 0 h 2686"/>
                  <a:gd name="T12" fmla="*/ 41 w 1277"/>
                  <a:gd name="T13" fmla="*/ 0 h 2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sp>
            <p:nvSpPr>
              <p:cNvPr id="40" name="Freeform 64">
                <a:extLst>
                  <a:ext uri="{FF2B5EF4-FFF2-40B4-BE49-F238E27FC236}">
                    <a16:creationId xmlns:a16="http://schemas.microsoft.com/office/drawing/2014/main" id="{0ADC06E7-95CF-4308-8F4C-EF852D9408B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770" y="1039"/>
                <a:ext cx="988" cy="1730"/>
              </a:xfrm>
              <a:custGeom>
                <a:avLst/>
                <a:gdLst>
                  <a:gd name="T0" fmla="*/ 16 w 988"/>
                  <a:gd name="T1" fmla="*/ 0 h 1730"/>
                  <a:gd name="T2" fmla="*/ 0 w 988"/>
                  <a:gd name="T3" fmla="*/ 7 h 1730"/>
                  <a:gd name="T4" fmla="*/ 988 w 988"/>
                  <a:gd name="T5" fmla="*/ 1730 h 1730"/>
                  <a:gd name="T6" fmla="*/ 988 w 988"/>
                  <a:gd name="T7" fmla="*/ 1653 h 1730"/>
                  <a:gd name="T8" fmla="*/ 40 w 988"/>
                  <a:gd name="T9" fmla="*/ 0 h 1730"/>
                  <a:gd name="T10" fmla="*/ 16 w 988"/>
                  <a:gd name="T11" fmla="*/ 0 h 1730"/>
                  <a:gd name="T12" fmla="*/ 16 w 988"/>
                  <a:gd name="T13" fmla="*/ 0 h 17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1" name="Freeform 65">
                <a:extLst>
                  <a:ext uri="{FF2B5EF4-FFF2-40B4-BE49-F238E27FC236}">
                    <a16:creationId xmlns:a16="http://schemas.microsoft.com/office/drawing/2014/main" id="{98FC68B2-9342-45DF-9E66-DC307B4AE1C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088" y="1039"/>
                <a:ext cx="670" cy="997"/>
              </a:xfrm>
              <a:custGeom>
                <a:avLst/>
                <a:gdLst>
                  <a:gd name="T0" fmla="*/ 22 w 670"/>
                  <a:gd name="T1" fmla="*/ 0 h 997"/>
                  <a:gd name="T2" fmla="*/ 0 w 670"/>
                  <a:gd name="T3" fmla="*/ 4 h 997"/>
                  <a:gd name="T4" fmla="*/ 670 w 670"/>
                  <a:gd name="T5" fmla="*/ 997 h 997"/>
                  <a:gd name="T6" fmla="*/ 670 w 670"/>
                  <a:gd name="T7" fmla="*/ 925 h 997"/>
                  <a:gd name="T8" fmla="*/ 46 w 670"/>
                  <a:gd name="T9" fmla="*/ 0 h 997"/>
                  <a:gd name="T10" fmla="*/ 22 w 670"/>
                  <a:gd name="T11" fmla="*/ 0 h 997"/>
                  <a:gd name="T12" fmla="*/ 22 w 670"/>
                  <a:gd name="T13" fmla="*/ 0 h 9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2" name="Freeform 66">
                <a:extLst>
                  <a:ext uri="{FF2B5EF4-FFF2-40B4-BE49-F238E27FC236}">
                    <a16:creationId xmlns:a16="http://schemas.microsoft.com/office/drawing/2014/main" id="{F18C22D5-BF98-4397-943B-203406D8AE9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412" y="1039"/>
                <a:ext cx="346" cy="487"/>
              </a:xfrm>
              <a:custGeom>
                <a:avLst/>
                <a:gdLst>
                  <a:gd name="T0" fmla="*/ 22 w 346"/>
                  <a:gd name="T1" fmla="*/ 0 h 487"/>
                  <a:gd name="T2" fmla="*/ 0 w 346"/>
                  <a:gd name="T3" fmla="*/ 7 h 487"/>
                  <a:gd name="T4" fmla="*/ 346 w 346"/>
                  <a:gd name="T5" fmla="*/ 487 h 487"/>
                  <a:gd name="T6" fmla="*/ 346 w 346"/>
                  <a:gd name="T7" fmla="*/ 415 h 487"/>
                  <a:gd name="T8" fmla="*/ 46 w 346"/>
                  <a:gd name="T9" fmla="*/ 0 h 487"/>
                  <a:gd name="T10" fmla="*/ 22 w 346"/>
                  <a:gd name="T11" fmla="*/ 0 h 487"/>
                  <a:gd name="T12" fmla="*/ 22 w 346"/>
                  <a:gd name="T13" fmla="*/ 0 h 4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</p:grpSp>
      <p:sp>
        <p:nvSpPr>
          <p:cNvPr id="15427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455613" y="1920875"/>
            <a:ext cx="8226425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hu-HU" altLang="hu-HU" noProof="0"/>
              <a:t>Mintacím szerkesztése</a:t>
            </a:r>
          </a:p>
        </p:txBody>
      </p:sp>
      <p:sp>
        <p:nvSpPr>
          <p:cNvPr id="15428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hu-HU" altLang="hu-HU" noProof="0"/>
              <a:t>Alcím mintájának szerkesztése</a:t>
            </a:r>
          </a:p>
        </p:txBody>
      </p:sp>
      <p:sp>
        <p:nvSpPr>
          <p:cNvPr id="69" name="Rectangle 69">
            <a:extLst>
              <a:ext uri="{FF2B5EF4-FFF2-40B4-BE49-F238E27FC236}">
                <a16:creationId xmlns:a16="http://schemas.microsoft.com/office/drawing/2014/main" id="{7BD605B2-0136-475F-8EA3-51115074BFDF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0" name="Rectangle 70">
            <a:extLst>
              <a:ext uri="{FF2B5EF4-FFF2-40B4-BE49-F238E27FC236}">
                <a16:creationId xmlns:a16="http://schemas.microsoft.com/office/drawing/2014/main" id="{7FA6C6FE-578B-4731-9D05-C62F0EA1D3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1" name="Rectangle 71">
            <a:extLst>
              <a:ext uri="{FF2B5EF4-FFF2-40B4-BE49-F238E27FC236}">
                <a16:creationId xmlns:a16="http://schemas.microsoft.com/office/drawing/2014/main" id="{4916A527-097A-4DE7-BDF0-97B6DD0C7E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76166-5331-4B58-BB74-E4CD6D47FBB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804643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68">
            <a:extLst>
              <a:ext uri="{FF2B5EF4-FFF2-40B4-BE49-F238E27FC236}">
                <a16:creationId xmlns:a16="http://schemas.microsoft.com/office/drawing/2014/main" id="{FB04C93C-8313-4417-9EFC-B39E8BFAFD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69">
            <a:extLst>
              <a:ext uri="{FF2B5EF4-FFF2-40B4-BE49-F238E27FC236}">
                <a16:creationId xmlns:a16="http://schemas.microsoft.com/office/drawing/2014/main" id="{9C8996F6-B95A-4215-9BD4-406510C426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70">
            <a:extLst>
              <a:ext uri="{FF2B5EF4-FFF2-40B4-BE49-F238E27FC236}">
                <a16:creationId xmlns:a16="http://schemas.microsoft.com/office/drawing/2014/main" id="{264DA124-5189-4820-9DC6-A6D4EE6F6F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18449-2BA4-4967-BA7D-CE9617316B7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126868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6225" y="273050"/>
            <a:ext cx="2055813" cy="5822950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5613" y="273050"/>
            <a:ext cx="6018212" cy="582295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68">
            <a:extLst>
              <a:ext uri="{FF2B5EF4-FFF2-40B4-BE49-F238E27FC236}">
                <a16:creationId xmlns:a16="http://schemas.microsoft.com/office/drawing/2014/main" id="{95F6C678-9DDA-48B2-BCC0-D92B2F7182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69">
            <a:extLst>
              <a:ext uri="{FF2B5EF4-FFF2-40B4-BE49-F238E27FC236}">
                <a16:creationId xmlns:a16="http://schemas.microsoft.com/office/drawing/2014/main" id="{AB0D84ED-6B6D-46D6-825F-26B318A65E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70">
            <a:extLst>
              <a:ext uri="{FF2B5EF4-FFF2-40B4-BE49-F238E27FC236}">
                <a16:creationId xmlns:a16="http://schemas.microsoft.com/office/drawing/2014/main" id="{E4584DA8-3300-48D9-B6C9-2328AA306B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0FECA-87A8-45E0-87E2-11DA360E3890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114320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68">
            <a:extLst>
              <a:ext uri="{FF2B5EF4-FFF2-40B4-BE49-F238E27FC236}">
                <a16:creationId xmlns:a16="http://schemas.microsoft.com/office/drawing/2014/main" id="{59432D7C-71C7-4596-A889-4C69F1F891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69">
            <a:extLst>
              <a:ext uri="{FF2B5EF4-FFF2-40B4-BE49-F238E27FC236}">
                <a16:creationId xmlns:a16="http://schemas.microsoft.com/office/drawing/2014/main" id="{04E6B384-7F87-48BE-B071-3600A96B29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70">
            <a:extLst>
              <a:ext uri="{FF2B5EF4-FFF2-40B4-BE49-F238E27FC236}">
                <a16:creationId xmlns:a16="http://schemas.microsoft.com/office/drawing/2014/main" id="{3AF63F5F-79A9-4FD7-AF21-7E19571C0F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5FE370-1398-4CC6-9DE2-6931262A81C6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473252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68">
            <a:extLst>
              <a:ext uri="{FF2B5EF4-FFF2-40B4-BE49-F238E27FC236}">
                <a16:creationId xmlns:a16="http://schemas.microsoft.com/office/drawing/2014/main" id="{50E06E61-28AE-4DEF-9394-C7F7918210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69">
            <a:extLst>
              <a:ext uri="{FF2B5EF4-FFF2-40B4-BE49-F238E27FC236}">
                <a16:creationId xmlns:a16="http://schemas.microsoft.com/office/drawing/2014/main" id="{01EFD33A-F0F2-454D-B521-D469805E57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70">
            <a:extLst>
              <a:ext uri="{FF2B5EF4-FFF2-40B4-BE49-F238E27FC236}">
                <a16:creationId xmlns:a16="http://schemas.microsoft.com/office/drawing/2014/main" id="{E4EB405F-B64B-4D5A-A9F7-2C53F5CC2D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B7DFD-2E03-4963-A836-30E1EE830BF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785276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49738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5025" y="1598613"/>
            <a:ext cx="4037013" cy="449738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id="{4DD79862-4721-4B98-AD73-B9D42C8BF4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9">
            <a:extLst>
              <a:ext uri="{FF2B5EF4-FFF2-40B4-BE49-F238E27FC236}">
                <a16:creationId xmlns:a16="http://schemas.microsoft.com/office/drawing/2014/main" id="{A31416C4-4A20-40CA-8E04-2087720893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70">
            <a:extLst>
              <a:ext uri="{FF2B5EF4-FFF2-40B4-BE49-F238E27FC236}">
                <a16:creationId xmlns:a16="http://schemas.microsoft.com/office/drawing/2014/main" id="{1D22BA80-F826-490E-BC76-C73D2AE220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B2A70-5828-41AE-9877-49F062115DCD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481520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68">
            <a:extLst>
              <a:ext uri="{FF2B5EF4-FFF2-40B4-BE49-F238E27FC236}">
                <a16:creationId xmlns:a16="http://schemas.microsoft.com/office/drawing/2014/main" id="{987D0444-B916-4550-B324-9C13E05D8C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8" name="Rectangle 69">
            <a:extLst>
              <a:ext uri="{FF2B5EF4-FFF2-40B4-BE49-F238E27FC236}">
                <a16:creationId xmlns:a16="http://schemas.microsoft.com/office/drawing/2014/main" id="{DAA6B736-1E02-4F61-A1E8-5E376CEDAA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9" name="Rectangle 70">
            <a:extLst>
              <a:ext uri="{FF2B5EF4-FFF2-40B4-BE49-F238E27FC236}">
                <a16:creationId xmlns:a16="http://schemas.microsoft.com/office/drawing/2014/main" id="{025BEB1E-6F80-47EC-80AB-A226EC0547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5EC901-D876-4C15-BE42-9F56DC303E05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138733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68">
            <a:extLst>
              <a:ext uri="{FF2B5EF4-FFF2-40B4-BE49-F238E27FC236}">
                <a16:creationId xmlns:a16="http://schemas.microsoft.com/office/drawing/2014/main" id="{3F6441AC-DE96-4282-87E8-F8447514AF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Rectangle 69">
            <a:extLst>
              <a:ext uri="{FF2B5EF4-FFF2-40B4-BE49-F238E27FC236}">
                <a16:creationId xmlns:a16="http://schemas.microsoft.com/office/drawing/2014/main" id="{DE7CCE38-E626-4708-9050-4AEFF5DB2A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70">
            <a:extLst>
              <a:ext uri="{FF2B5EF4-FFF2-40B4-BE49-F238E27FC236}">
                <a16:creationId xmlns:a16="http://schemas.microsoft.com/office/drawing/2014/main" id="{63C95A74-1982-4182-8449-5C30AFD468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2BD9E-0F74-4C95-BF4F-C7DE62BE9C26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597479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8">
            <a:extLst>
              <a:ext uri="{FF2B5EF4-FFF2-40B4-BE49-F238E27FC236}">
                <a16:creationId xmlns:a16="http://schemas.microsoft.com/office/drawing/2014/main" id="{98B179EF-CFD7-4DE4-820F-E46C056170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3" name="Rectangle 69">
            <a:extLst>
              <a:ext uri="{FF2B5EF4-FFF2-40B4-BE49-F238E27FC236}">
                <a16:creationId xmlns:a16="http://schemas.microsoft.com/office/drawing/2014/main" id="{38FEADA5-835B-4F23-81DD-DEA3BDEB59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Rectangle 70">
            <a:extLst>
              <a:ext uri="{FF2B5EF4-FFF2-40B4-BE49-F238E27FC236}">
                <a16:creationId xmlns:a16="http://schemas.microsoft.com/office/drawing/2014/main" id="{06C4C484-5054-4F5F-9008-C46C89359D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DFF00-105A-4B9A-AEBE-119FC3886980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504195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id="{2000935C-445D-4F8F-8B28-D6A57A16BA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9">
            <a:extLst>
              <a:ext uri="{FF2B5EF4-FFF2-40B4-BE49-F238E27FC236}">
                <a16:creationId xmlns:a16="http://schemas.microsoft.com/office/drawing/2014/main" id="{42292B6E-92EA-4CC8-8E02-0B0D28CA34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70">
            <a:extLst>
              <a:ext uri="{FF2B5EF4-FFF2-40B4-BE49-F238E27FC236}">
                <a16:creationId xmlns:a16="http://schemas.microsoft.com/office/drawing/2014/main" id="{B3EED70E-12F2-4097-BC76-EF3BBEC71A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710B77-5887-42CB-99D9-A9D864A866AC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86062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id="{253029CC-8EF7-4CB0-8025-0AFAAB3022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9">
            <a:extLst>
              <a:ext uri="{FF2B5EF4-FFF2-40B4-BE49-F238E27FC236}">
                <a16:creationId xmlns:a16="http://schemas.microsoft.com/office/drawing/2014/main" id="{19AF3120-1D38-4BF8-A780-11EF406720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70">
            <a:extLst>
              <a:ext uri="{FF2B5EF4-FFF2-40B4-BE49-F238E27FC236}">
                <a16:creationId xmlns:a16="http://schemas.microsoft.com/office/drawing/2014/main" id="{85A915D2-B2A1-465D-A744-02A0AFB731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413A31-B21C-48E8-9207-EC0791D498D4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1123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41416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30A889D5-BD3C-4C8E-A924-5E44E7FE61F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14339" name="Freeform 3">
              <a:extLst>
                <a:ext uri="{FF2B5EF4-FFF2-40B4-BE49-F238E27FC236}">
                  <a16:creationId xmlns:a16="http://schemas.microsoft.com/office/drawing/2014/main" id="{71BB9475-7634-48DA-8099-2033DE454159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0" y="0"/>
              <a:ext cx="5758" cy="1043"/>
            </a:xfrm>
            <a:custGeom>
              <a:avLst/>
              <a:gdLst>
                <a:gd name="T0" fmla="*/ 5740 w 5740"/>
                <a:gd name="T1" fmla="*/ 1043 h 1043"/>
                <a:gd name="T2" fmla="*/ 0 w 5740"/>
                <a:gd name="T3" fmla="*/ 1043 h 1043"/>
                <a:gd name="T4" fmla="*/ 0 w 5740"/>
                <a:gd name="T5" fmla="*/ 0 h 1043"/>
                <a:gd name="T6" fmla="*/ 5740 w 5740"/>
                <a:gd name="T7" fmla="*/ 0 h 1043"/>
                <a:gd name="T8" fmla="*/ 5740 w 5740"/>
                <a:gd name="T9" fmla="*/ 1043 h 1043"/>
                <a:gd name="T10" fmla="*/ 5740 w 5740"/>
                <a:gd name="T11" fmla="*/ 1043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hu-HU"/>
            </a:p>
          </p:txBody>
        </p:sp>
        <p:grpSp>
          <p:nvGrpSpPr>
            <p:cNvPr id="1033" name="Group 4">
              <a:extLst>
                <a:ext uri="{FF2B5EF4-FFF2-40B4-BE49-F238E27FC236}">
                  <a16:creationId xmlns:a16="http://schemas.microsoft.com/office/drawing/2014/main" id="{0915B5BA-9DFA-4ED0-9112-BFC8B32A28BF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14341" name="Freeform 5">
                <a:extLst>
                  <a:ext uri="{FF2B5EF4-FFF2-40B4-BE49-F238E27FC236}">
                    <a16:creationId xmlns:a16="http://schemas.microsoft.com/office/drawing/2014/main" id="{0B50D891-AAAA-4090-A1CE-BD6ADC757D5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" y="1040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sp>
            <p:nvSpPr>
              <p:cNvPr id="14342" name="Freeform 6">
                <a:extLst>
                  <a:ext uri="{FF2B5EF4-FFF2-40B4-BE49-F238E27FC236}">
                    <a16:creationId xmlns:a16="http://schemas.microsoft.com/office/drawing/2014/main" id="{C027FE7D-C87B-4CC4-BD1D-98E2DFAF8D5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3988"/>
                <a:ext cx="5758" cy="42"/>
              </a:xfrm>
              <a:custGeom>
                <a:avLst/>
                <a:gdLst>
                  <a:gd name="T0" fmla="*/ 0 w 5740"/>
                  <a:gd name="T1" fmla="*/ 42 h 42"/>
                  <a:gd name="T2" fmla="*/ 5740 w 5740"/>
                  <a:gd name="T3" fmla="*/ 42 h 42"/>
                  <a:gd name="T4" fmla="*/ 5740 w 5740"/>
                  <a:gd name="T5" fmla="*/ 0 h 42"/>
                  <a:gd name="T6" fmla="*/ 0 w 5740"/>
                  <a:gd name="T7" fmla="*/ 0 h 42"/>
                  <a:gd name="T8" fmla="*/ 0 w 5740"/>
                  <a:gd name="T9" fmla="*/ 42 h 42"/>
                  <a:gd name="T10" fmla="*/ 0 w 5740"/>
                  <a:gd name="T11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sp>
            <p:nvSpPr>
              <p:cNvPr id="14343" name="Freeform 7">
                <a:extLst>
                  <a:ext uri="{FF2B5EF4-FFF2-40B4-BE49-F238E27FC236}">
                    <a16:creationId xmlns:a16="http://schemas.microsoft.com/office/drawing/2014/main" id="{52ACA91A-2FC5-4073-8015-8611EC61766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3665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sp>
            <p:nvSpPr>
              <p:cNvPr id="14344" name="Freeform 8">
                <a:extLst>
                  <a:ext uri="{FF2B5EF4-FFF2-40B4-BE49-F238E27FC236}">
                    <a16:creationId xmlns:a16="http://schemas.microsoft.com/office/drawing/2014/main" id="{3E99465E-5272-464A-8FEF-956029B3839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3364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sp>
            <p:nvSpPr>
              <p:cNvPr id="14345" name="Freeform 9">
                <a:extLst>
                  <a:ext uri="{FF2B5EF4-FFF2-40B4-BE49-F238E27FC236}">
                    <a16:creationId xmlns:a16="http://schemas.microsoft.com/office/drawing/2014/main" id="{357FCBD6-A891-449A-BAF4-EB45D417CA2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3105"/>
                <a:ext cx="5758" cy="31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sp>
            <p:nvSpPr>
              <p:cNvPr id="14346" name="Freeform 10">
                <a:extLst>
                  <a:ext uri="{FF2B5EF4-FFF2-40B4-BE49-F238E27FC236}">
                    <a16:creationId xmlns:a16="http://schemas.microsoft.com/office/drawing/2014/main" id="{CCBE6B68-4D07-40CE-8278-B957D31315B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2859"/>
                <a:ext cx="5758" cy="36"/>
              </a:xfrm>
              <a:custGeom>
                <a:avLst/>
                <a:gdLst>
                  <a:gd name="T0" fmla="*/ 574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740 w 5740"/>
                  <a:gd name="T7" fmla="*/ 36 h 36"/>
                  <a:gd name="T8" fmla="*/ 5740 w 5740"/>
                  <a:gd name="T9" fmla="*/ 0 h 36"/>
                  <a:gd name="T10" fmla="*/ 5740 w 5740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sp>
            <p:nvSpPr>
              <p:cNvPr id="14347" name="Freeform 11">
                <a:extLst>
                  <a:ext uri="{FF2B5EF4-FFF2-40B4-BE49-F238E27FC236}">
                    <a16:creationId xmlns:a16="http://schemas.microsoft.com/office/drawing/2014/main" id="{192344E5-81C2-4B5D-92DC-6E85FA86E4B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2644"/>
                <a:ext cx="5758" cy="30"/>
              </a:xfrm>
              <a:custGeom>
                <a:avLst/>
                <a:gdLst>
                  <a:gd name="T0" fmla="*/ 574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740 w 5740"/>
                  <a:gd name="T7" fmla="*/ 30 h 30"/>
                  <a:gd name="T8" fmla="*/ 5740 w 5740"/>
                  <a:gd name="T9" fmla="*/ 0 h 30"/>
                  <a:gd name="T10" fmla="*/ 5740 w 574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sp>
            <p:nvSpPr>
              <p:cNvPr id="14348" name="Freeform 12">
                <a:extLst>
                  <a:ext uri="{FF2B5EF4-FFF2-40B4-BE49-F238E27FC236}">
                    <a16:creationId xmlns:a16="http://schemas.microsoft.com/office/drawing/2014/main" id="{8A956FD5-522E-4F9D-BB10-85B13738792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2433"/>
                <a:ext cx="5758" cy="36"/>
              </a:xfrm>
              <a:custGeom>
                <a:avLst/>
                <a:gdLst>
                  <a:gd name="T0" fmla="*/ 574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740 w 5740"/>
                  <a:gd name="T7" fmla="*/ 36 h 36"/>
                  <a:gd name="T8" fmla="*/ 5740 w 5740"/>
                  <a:gd name="T9" fmla="*/ 0 h 36"/>
                  <a:gd name="T10" fmla="*/ 5740 w 5740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sp>
            <p:nvSpPr>
              <p:cNvPr id="14349" name="Freeform 13">
                <a:extLst>
                  <a:ext uri="{FF2B5EF4-FFF2-40B4-BE49-F238E27FC236}">
                    <a16:creationId xmlns:a16="http://schemas.microsoft.com/office/drawing/2014/main" id="{52774F28-7296-4ED6-963B-B898EC2AFBC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2259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sp>
            <p:nvSpPr>
              <p:cNvPr id="14350" name="Freeform 14">
                <a:extLst>
                  <a:ext uri="{FF2B5EF4-FFF2-40B4-BE49-F238E27FC236}">
                    <a16:creationId xmlns:a16="http://schemas.microsoft.com/office/drawing/2014/main" id="{82AD3886-0B44-43EE-BF12-98D7A74E576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2090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sp>
            <p:nvSpPr>
              <p:cNvPr id="14351" name="Freeform 15">
                <a:extLst>
                  <a:ext uri="{FF2B5EF4-FFF2-40B4-BE49-F238E27FC236}">
                    <a16:creationId xmlns:a16="http://schemas.microsoft.com/office/drawing/2014/main" id="{A0823E69-70CC-4E8C-ACD4-E12CFDCCCE0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928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sp>
            <p:nvSpPr>
              <p:cNvPr id="14352" name="Freeform 16">
                <a:extLst>
                  <a:ext uri="{FF2B5EF4-FFF2-40B4-BE49-F238E27FC236}">
                    <a16:creationId xmlns:a16="http://schemas.microsoft.com/office/drawing/2014/main" id="{3216E69E-6AF7-4E71-ADD5-4FD3B0911B3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645"/>
                <a:ext cx="5758" cy="12"/>
              </a:xfrm>
              <a:custGeom>
                <a:avLst/>
                <a:gdLst>
                  <a:gd name="T0" fmla="*/ 574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740 w 5740"/>
                  <a:gd name="T7" fmla="*/ 12 h 12"/>
                  <a:gd name="T8" fmla="*/ 5740 w 5740"/>
                  <a:gd name="T9" fmla="*/ 0 h 12"/>
                  <a:gd name="T10" fmla="*/ 5740 w 57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sp>
            <p:nvSpPr>
              <p:cNvPr id="14353" name="Freeform 17">
                <a:extLst>
                  <a:ext uri="{FF2B5EF4-FFF2-40B4-BE49-F238E27FC236}">
                    <a16:creationId xmlns:a16="http://schemas.microsoft.com/office/drawing/2014/main" id="{856A300B-8338-403E-9BF9-FC7AB8BD44C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778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sp>
            <p:nvSpPr>
              <p:cNvPr id="14354" name="Freeform 18">
                <a:extLst>
                  <a:ext uri="{FF2B5EF4-FFF2-40B4-BE49-F238E27FC236}">
                    <a16:creationId xmlns:a16="http://schemas.microsoft.com/office/drawing/2014/main" id="{9BFA83E8-9934-4EF6-91E8-BC29EEEC809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520"/>
                <a:ext cx="5758" cy="12"/>
              </a:xfrm>
              <a:custGeom>
                <a:avLst/>
                <a:gdLst>
                  <a:gd name="T0" fmla="*/ 574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740 w 5740"/>
                  <a:gd name="T7" fmla="*/ 12 h 12"/>
                  <a:gd name="T8" fmla="*/ 5740 w 5740"/>
                  <a:gd name="T9" fmla="*/ 0 h 12"/>
                  <a:gd name="T10" fmla="*/ 5740 w 57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sp>
            <p:nvSpPr>
              <p:cNvPr id="14355" name="Freeform 19">
                <a:extLst>
                  <a:ext uri="{FF2B5EF4-FFF2-40B4-BE49-F238E27FC236}">
                    <a16:creationId xmlns:a16="http://schemas.microsoft.com/office/drawing/2014/main" id="{E5E822D9-4B21-4E01-B995-0A780C4323F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394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sp>
            <p:nvSpPr>
              <p:cNvPr id="14356" name="Freeform 20">
                <a:extLst>
                  <a:ext uri="{FF2B5EF4-FFF2-40B4-BE49-F238E27FC236}">
                    <a16:creationId xmlns:a16="http://schemas.microsoft.com/office/drawing/2014/main" id="{1B147814-762C-45AC-A268-9F10A85325E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280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sp>
            <p:nvSpPr>
              <p:cNvPr id="14357" name="Freeform 21">
                <a:extLst>
                  <a:ext uri="{FF2B5EF4-FFF2-40B4-BE49-F238E27FC236}">
                    <a16:creationId xmlns:a16="http://schemas.microsoft.com/office/drawing/2014/main" id="{BA38F73A-9552-4576-9A9E-483FA87CC10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177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sp>
            <p:nvSpPr>
              <p:cNvPr id="14358" name="Freeform 22">
                <a:extLst>
                  <a:ext uri="{FF2B5EF4-FFF2-40B4-BE49-F238E27FC236}">
                    <a16:creationId xmlns:a16="http://schemas.microsoft.com/office/drawing/2014/main" id="{CB0DB02F-3942-47E7-BA77-BB2D6CCEC2D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24"/>
                <a:ext cx="5758" cy="30"/>
              </a:xfrm>
              <a:custGeom>
                <a:avLst/>
                <a:gdLst>
                  <a:gd name="T0" fmla="*/ 574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740 w 5740"/>
                  <a:gd name="T7" fmla="*/ 30 h 30"/>
                  <a:gd name="T8" fmla="*/ 5740 w 5740"/>
                  <a:gd name="T9" fmla="*/ 0 h 30"/>
                  <a:gd name="T10" fmla="*/ 5740 w 574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sp>
            <p:nvSpPr>
              <p:cNvPr id="14359" name="Freeform 23">
                <a:extLst>
                  <a:ext uri="{FF2B5EF4-FFF2-40B4-BE49-F238E27FC236}">
                    <a16:creationId xmlns:a16="http://schemas.microsoft.com/office/drawing/2014/main" id="{EF8EF64C-A33F-49B2-A631-447B063D31B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86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sp>
            <p:nvSpPr>
              <p:cNvPr id="14360" name="Freeform 24">
                <a:extLst>
                  <a:ext uri="{FF2B5EF4-FFF2-40B4-BE49-F238E27FC236}">
                    <a16:creationId xmlns:a16="http://schemas.microsoft.com/office/drawing/2014/main" id="{D9D14999-9C72-499A-B7A9-16773E1F6DB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475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sp>
            <p:nvSpPr>
              <p:cNvPr id="14361" name="Freeform 25">
                <a:extLst>
                  <a:ext uri="{FF2B5EF4-FFF2-40B4-BE49-F238E27FC236}">
                    <a16:creationId xmlns:a16="http://schemas.microsoft.com/office/drawing/2014/main" id="{83307DBB-63BA-4FC2-8085-47FA4D8B288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337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sp>
            <p:nvSpPr>
              <p:cNvPr id="14362" name="Freeform 26">
                <a:extLst>
                  <a:ext uri="{FF2B5EF4-FFF2-40B4-BE49-F238E27FC236}">
                    <a16:creationId xmlns:a16="http://schemas.microsoft.com/office/drawing/2014/main" id="{9934D149-30A4-4A6E-981F-92CB3CFD3FC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600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sp>
            <p:nvSpPr>
              <p:cNvPr id="14363" name="Freeform 27">
                <a:extLst>
                  <a:ext uri="{FF2B5EF4-FFF2-40B4-BE49-F238E27FC236}">
                    <a16:creationId xmlns:a16="http://schemas.microsoft.com/office/drawing/2014/main" id="{D9727FEB-082C-4262-A585-52DB724515C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727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sp>
            <p:nvSpPr>
              <p:cNvPr id="14364" name="Freeform 28">
                <a:extLst>
                  <a:ext uri="{FF2B5EF4-FFF2-40B4-BE49-F238E27FC236}">
                    <a16:creationId xmlns:a16="http://schemas.microsoft.com/office/drawing/2014/main" id="{963E1257-CEF2-47CC-B865-710B53B336E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841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sp>
            <p:nvSpPr>
              <p:cNvPr id="14365" name="Freeform 29">
                <a:extLst>
                  <a:ext uri="{FF2B5EF4-FFF2-40B4-BE49-F238E27FC236}">
                    <a16:creationId xmlns:a16="http://schemas.microsoft.com/office/drawing/2014/main" id="{F14B172E-C80D-4816-9337-44F22C8046F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943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grpSp>
            <p:nvGrpSpPr>
              <p:cNvPr id="1059" name="Group 30">
                <a:extLst>
                  <a:ext uri="{FF2B5EF4-FFF2-40B4-BE49-F238E27FC236}">
                    <a16:creationId xmlns:a16="http://schemas.microsoft.com/office/drawing/2014/main" id="{6500AB0E-3134-4923-B216-90CD33206B82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14367" name="Freeform 31">
                  <a:extLst>
                    <a:ext uri="{FF2B5EF4-FFF2-40B4-BE49-F238E27FC236}">
                      <a16:creationId xmlns:a16="http://schemas.microsoft.com/office/drawing/2014/main" id="{DFD1F621-6912-447B-8D78-FC1AE7EDB847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>
                    <a:gd name="T0" fmla="*/ 18 w 42"/>
                    <a:gd name="T1" fmla="*/ 1043 h 1043"/>
                    <a:gd name="T2" fmla="*/ 42 w 42"/>
                    <a:gd name="T3" fmla="*/ 1043 h 1043"/>
                    <a:gd name="T4" fmla="*/ 42 w 42"/>
                    <a:gd name="T5" fmla="*/ 0 h 1043"/>
                    <a:gd name="T6" fmla="*/ 0 w 42"/>
                    <a:gd name="T7" fmla="*/ 0 h 1043"/>
                    <a:gd name="T8" fmla="*/ 0 w 42"/>
                    <a:gd name="T9" fmla="*/ 1043 h 1043"/>
                    <a:gd name="T10" fmla="*/ 18 w 42"/>
                    <a:gd name="T11" fmla="*/ 1043 h 1043"/>
                    <a:gd name="T12" fmla="*/ 18 w 42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hu-HU"/>
                </a:p>
              </p:txBody>
            </p:sp>
            <p:sp>
              <p:nvSpPr>
                <p:cNvPr id="14368" name="Freeform 32">
                  <a:extLst>
                    <a:ext uri="{FF2B5EF4-FFF2-40B4-BE49-F238E27FC236}">
                      <a16:creationId xmlns:a16="http://schemas.microsoft.com/office/drawing/2014/main" id="{35E2095C-6E4C-4568-8295-71F2E3FF69FF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>
                    <a:gd name="T0" fmla="*/ 131 w 155"/>
                    <a:gd name="T1" fmla="*/ 1043 h 1043"/>
                    <a:gd name="T2" fmla="*/ 155 w 155"/>
                    <a:gd name="T3" fmla="*/ 1043 h 1043"/>
                    <a:gd name="T4" fmla="*/ 42 w 155"/>
                    <a:gd name="T5" fmla="*/ 0 h 1043"/>
                    <a:gd name="T6" fmla="*/ 0 w 155"/>
                    <a:gd name="T7" fmla="*/ 0 h 1043"/>
                    <a:gd name="T8" fmla="*/ 113 w 155"/>
                    <a:gd name="T9" fmla="*/ 1043 h 1043"/>
                    <a:gd name="T10" fmla="*/ 131 w 155"/>
                    <a:gd name="T11" fmla="*/ 1043 h 1043"/>
                    <a:gd name="T12" fmla="*/ 131 w 155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hu-HU"/>
                </a:p>
              </p:txBody>
            </p:sp>
            <p:sp>
              <p:nvSpPr>
                <p:cNvPr id="14369" name="Freeform 33">
                  <a:extLst>
                    <a:ext uri="{FF2B5EF4-FFF2-40B4-BE49-F238E27FC236}">
                      <a16:creationId xmlns:a16="http://schemas.microsoft.com/office/drawing/2014/main" id="{CFD4AAFB-D15F-4C44-9DAE-2CB23514BCA3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>
                    <a:gd name="T0" fmla="*/ 221 w 239"/>
                    <a:gd name="T1" fmla="*/ 1043 h 1043"/>
                    <a:gd name="T2" fmla="*/ 239 w 239"/>
                    <a:gd name="T3" fmla="*/ 1043 h 1043"/>
                    <a:gd name="T4" fmla="*/ 36 w 239"/>
                    <a:gd name="T5" fmla="*/ 0 h 1043"/>
                    <a:gd name="T6" fmla="*/ 0 w 239"/>
                    <a:gd name="T7" fmla="*/ 0 h 1043"/>
                    <a:gd name="T8" fmla="*/ 203 w 239"/>
                    <a:gd name="T9" fmla="*/ 1043 h 1043"/>
                    <a:gd name="T10" fmla="*/ 221 w 239"/>
                    <a:gd name="T11" fmla="*/ 1043 h 1043"/>
                    <a:gd name="T12" fmla="*/ 221 w 2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hu-HU"/>
                </a:p>
              </p:txBody>
            </p:sp>
            <p:sp>
              <p:nvSpPr>
                <p:cNvPr id="14370" name="Freeform 34">
                  <a:extLst>
                    <a:ext uri="{FF2B5EF4-FFF2-40B4-BE49-F238E27FC236}">
                      <a16:creationId xmlns:a16="http://schemas.microsoft.com/office/drawing/2014/main" id="{2800296C-955E-43D0-921C-594885E48232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>
                    <a:gd name="T0" fmla="*/ 334 w 352"/>
                    <a:gd name="T1" fmla="*/ 1043 h 1043"/>
                    <a:gd name="T2" fmla="*/ 352 w 352"/>
                    <a:gd name="T3" fmla="*/ 1043 h 1043"/>
                    <a:gd name="T4" fmla="*/ 41 w 352"/>
                    <a:gd name="T5" fmla="*/ 0 h 1043"/>
                    <a:gd name="T6" fmla="*/ 0 w 352"/>
                    <a:gd name="T7" fmla="*/ 0 h 1043"/>
                    <a:gd name="T8" fmla="*/ 311 w 352"/>
                    <a:gd name="T9" fmla="*/ 1043 h 1043"/>
                    <a:gd name="T10" fmla="*/ 334 w 352"/>
                    <a:gd name="T11" fmla="*/ 1043 h 1043"/>
                    <a:gd name="T12" fmla="*/ 334 w 352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hu-HU"/>
                </a:p>
              </p:txBody>
            </p:sp>
            <p:sp>
              <p:nvSpPr>
                <p:cNvPr id="14371" name="Freeform 35">
                  <a:extLst>
                    <a:ext uri="{FF2B5EF4-FFF2-40B4-BE49-F238E27FC236}">
                      <a16:creationId xmlns:a16="http://schemas.microsoft.com/office/drawing/2014/main" id="{60F201A3-A6A8-4B03-A162-FA1E55A781AD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>
                    <a:gd name="T0" fmla="*/ 425 w 449"/>
                    <a:gd name="T1" fmla="*/ 1043 h 1043"/>
                    <a:gd name="T2" fmla="*/ 449 w 449"/>
                    <a:gd name="T3" fmla="*/ 1043 h 1043"/>
                    <a:gd name="T4" fmla="*/ 42 w 449"/>
                    <a:gd name="T5" fmla="*/ 0 h 1043"/>
                    <a:gd name="T6" fmla="*/ 0 w 449"/>
                    <a:gd name="T7" fmla="*/ 0 h 1043"/>
                    <a:gd name="T8" fmla="*/ 407 w 449"/>
                    <a:gd name="T9" fmla="*/ 1043 h 1043"/>
                    <a:gd name="T10" fmla="*/ 425 w 449"/>
                    <a:gd name="T11" fmla="*/ 1043 h 1043"/>
                    <a:gd name="T12" fmla="*/ 425 w 44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hu-HU"/>
                </a:p>
              </p:txBody>
            </p:sp>
            <p:sp>
              <p:nvSpPr>
                <p:cNvPr id="14372" name="Freeform 36">
                  <a:extLst>
                    <a:ext uri="{FF2B5EF4-FFF2-40B4-BE49-F238E27FC236}">
                      <a16:creationId xmlns:a16="http://schemas.microsoft.com/office/drawing/2014/main" id="{A3C40254-17C0-4593-ACB0-F6F5B77339DB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>
                    <a:gd name="T0" fmla="*/ 520 w 538"/>
                    <a:gd name="T1" fmla="*/ 1043 h 1043"/>
                    <a:gd name="T2" fmla="*/ 538 w 538"/>
                    <a:gd name="T3" fmla="*/ 1043 h 1043"/>
                    <a:gd name="T4" fmla="*/ 41 w 538"/>
                    <a:gd name="T5" fmla="*/ 0 h 1043"/>
                    <a:gd name="T6" fmla="*/ 0 w 538"/>
                    <a:gd name="T7" fmla="*/ 0 h 1043"/>
                    <a:gd name="T8" fmla="*/ 496 w 538"/>
                    <a:gd name="T9" fmla="*/ 1043 h 1043"/>
                    <a:gd name="T10" fmla="*/ 520 w 538"/>
                    <a:gd name="T11" fmla="*/ 1043 h 1043"/>
                    <a:gd name="T12" fmla="*/ 520 w 53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hu-HU"/>
                </a:p>
              </p:txBody>
            </p:sp>
            <p:sp>
              <p:nvSpPr>
                <p:cNvPr id="14373" name="Freeform 37">
                  <a:extLst>
                    <a:ext uri="{FF2B5EF4-FFF2-40B4-BE49-F238E27FC236}">
                      <a16:creationId xmlns:a16="http://schemas.microsoft.com/office/drawing/2014/main" id="{B58923DB-6301-48EC-A955-325439431C61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>
                    <a:gd name="T0" fmla="*/ 622 w 640"/>
                    <a:gd name="T1" fmla="*/ 1043 h 1043"/>
                    <a:gd name="T2" fmla="*/ 640 w 640"/>
                    <a:gd name="T3" fmla="*/ 1043 h 1043"/>
                    <a:gd name="T4" fmla="*/ 48 w 640"/>
                    <a:gd name="T5" fmla="*/ 0 h 1043"/>
                    <a:gd name="T6" fmla="*/ 0 w 640"/>
                    <a:gd name="T7" fmla="*/ 0 h 1043"/>
                    <a:gd name="T8" fmla="*/ 598 w 640"/>
                    <a:gd name="T9" fmla="*/ 1043 h 1043"/>
                    <a:gd name="T10" fmla="*/ 622 w 640"/>
                    <a:gd name="T11" fmla="*/ 1043 h 1043"/>
                    <a:gd name="T12" fmla="*/ 622 w 640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hu-HU"/>
                </a:p>
              </p:txBody>
            </p:sp>
            <p:sp>
              <p:nvSpPr>
                <p:cNvPr id="14374" name="Freeform 38">
                  <a:extLst>
                    <a:ext uri="{FF2B5EF4-FFF2-40B4-BE49-F238E27FC236}">
                      <a16:creationId xmlns:a16="http://schemas.microsoft.com/office/drawing/2014/main" id="{6E861B19-BA20-475E-8E14-230097E9DD49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>
                    <a:gd name="T0" fmla="*/ 604 w 628"/>
                    <a:gd name="T1" fmla="*/ 935 h 935"/>
                    <a:gd name="T2" fmla="*/ 628 w 628"/>
                    <a:gd name="T3" fmla="*/ 935 h 935"/>
                    <a:gd name="T4" fmla="*/ 0 w 628"/>
                    <a:gd name="T5" fmla="*/ 0 h 935"/>
                    <a:gd name="T6" fmla="*/ 0 w 628"/>
                    <a:gd name="T7" fmla="*/ 66 h 935"/>
                    <a:gd name="T8" fmla="*/ 580 w 628"/>
                    <a:gd name="T9" fmla="*/ 935 h 935"/>
                    <a:gd name="T10" fmla="*/ 604 w 628"/>
                    <a:gd name="T11" fmla="*/ 935 h 935"/>
                    <a:gd name="T12" fmla="*/ 604 w 628"/>
                    <a:gd name="T13" fmla="*/ 935 h 9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hu-HU"/>
                </a:p>
              </p:txBody>
            </p:sp>
            <p:sp>
              <p:nvSpPr>
                <p:cNvPr id="14375" name="Freeform 39">
                  <a:extLst>
                    <a:ext uri="{FF2B5EF4-FFF2-40B4-BE49-F238E27FC236}">
                      <a16:creationId xmlns:a16="http://schemas.microsoft.com/office/drawing/2014/main" id="{22603341-5EB2-4841-9D97-BB1380C6DE15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>
                    <a:gd name="T0" fmla="*/ 18 w 155"/>
                    <a:gd name="T1" fmla="*/ 1043 h 1043"/>
                    <a:gd name="T2" fmla="*/ 42 w 155"/>
                    <a:gd name="T3" fmla="*/ 1043 h 1043"/>
                    <a:gd name="T4" fmla="*/ 155 w 155"/>
                    <a:gd name="T5" fmla="*/ 0 h 1043"/>
                    <a:gd name="T6" fmla="*/ 114 w 155"/>
                    <a:gd name="T7" fmla="*/ 0 h 1043"/>
                    <a:gd name="T8" fmla="*/ 0 w 155"/>
                    <a:gd name="T9" fmla="*/ 1043 h 1043"/>
                    <a:gd name="T10" fmla="*/ 18 w 155"/>
                    <a:gd name="T11" fmla="*/ 1043 h 1043"/>
                    <a:gd name="T12" fmla="*/ 18 w 155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hu-HU"/>
                </a:p>
              </p:txBody>
            </p:sp>
            <p:sp>
              <p:nvSpPr>
                <p:cNvPr id="14376" name="Freeform 40">
                  <a:extLst>
                    <a:ext uri="{FF2B5EF4-FFF2-40B4-BE49-F238E27FC236}">
                      <a16:creationId xmlns:a16="http://schemas.microsoft.com/office/drawing/2014/main" id="{2801742A-4EC8-4DD3-8364-8FA20E13383E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>
                    <a:gd name="T0" fmla="*/ 18 w 239"/>
                    <a:gd name="T1" fmla="*/ 1043 h 1043"/>
                    <a:gd name="T2" fmla="*/ 36 w 239"/>
                    <a:gd name="T3" fmla="*/ 1043 h 1043"/>
                    <a:gd name="T4" fmla="*/ 239 w 239"/>
                    <a:gd name="T5" fmla="*/ 0 h 1043"/>
                    <a:gd name="T6" fmla="*/ 203 w 239"/>
                    <a:gd name="T7" fmla="*/ 0 h 1043"/>
                    <a:gd name="T8" fmla="*/ 0 w 239"/>
                    <a:gd name="T9" fmla="*/ 1043 h 1043"/>
                    <a:gd name="T10" fmla="*/ 18 w 239"/>
                    <a:gd name="T11" fmla="*/ 1043 h 1043"/>
                    <a:gd name="T12" fmla="*/ 18 w 2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hu-HU"/>
                </a:p>
              </p:txBody>
            </p:sp>
            <p:sp>
              <p:nvSpPr>
                <p:cNvPr id="14377" name="Freeform 41">
                  <a:extLst>
                    <a:ext uri="{FF2B5EF4-FFF2-40B4-BE49-F238E27FC236}">
                      <a16:creationId xmlns:a16="http://schemas.microsoft.com/office/drawing/2014/main" id="{3A96E7FD-BA7E-47D4-BCD4-9EAAB17E6705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>
                    <a:gd name="T0" fmla="*/ 24 w 358"/>
                    <a:gd name="T1" fmla="*/ 1043 h 1043"/>
                    <a:gd name="T2" fmla="*/ 42 w 358"/>
                    <a:gd name="T3" fmla="*/ 1043 h 1043"/>
                    <a:gd name="T4" fmla="*/ 358 w 358"/>
                    <a:gd name="T5" fmla="*/ 0 h 1043"/>
                    <a:gd name="T6" fmla="*/ 317 w 358"/>
                    <a:gd name="T7" fmla="*/ 0 h 1043"/>
                    <a:gd name="T8" fmla="*/ 0 w 358"/>
                    <a:gd name="T9" fmla="*/ 1043 h 1043"/>
                    <a:gd name="T10" fmla="*/ 24 w 358"/>
                    <a:gd name="T11" fmla="*/ 1043 h 1043"/>
                    <a:gd name="T12" fmla="*/ 24 w 35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hu-HU"/>
                </a:p>
              </p:txBody>
            </p:sp>
            <p:sp>
              <p:nvSpPr>
                <p:cNvPr id="14378" name="Freeform 42">
                  <a:extLst>
                    <a:ext uri="{FF2B5EF4-FFF2-40B4-BE49-F238E27FC236}">
                      <a16:creationId xmlns:a16="http://schemas.microsoft.com/office/drawing/2014/main" id="{061ACB6D-2668-4764-B8C6-DFB909CA7A69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>
                    <a:gd name="T0" fmla="*/ 18 w 448"/>
                    <a:gd name="T1" fmla="*/ 1043 h 1043"/>
                    <a:gd name="T2" fmla="*/ 41 w 448"/>
                    <a:gd name="T3" fmla="*/ 1043 h 1043"/>
                    <a:gd name="T4" fmla="*/ 448 w 448"/>
                    <a:gd name="T5" fmla="*/ 0 h 1043"/>
                    <a:gd name="T6" fmla="*/ 406 w 448"/>
                    <a:gd name="T7" fmla="*/ 0 h 1043"/>
                    <a:gd name="T8" fmla="*/ 0 w 448"/>
                    <a:gd name="T9" fmla="*/ 1043 h 1043"/>
                    <a:gd name="T10" fmla="*/ 18 w 448"/>
                    <a:gd name="T11" fmla="*/ 1043 h 1043"/>
                    <a:gd name="T12" fmla="*/ 18 w 44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hu-HU"/>
                </a:p>
              </p:txBody>
            </p:sp>
            <p:sp>
              <p:nvSpPr>
                <p:cNvPr id="14379" name="Freeform 43">
                  <a:extLst>
                    <a:ext uri="{FF2B5EF4-FFF2-40B4-BE49-F238E27FC236}">
                      <a16:creationId xmlns:a16="http://schemas.microsoft.com/office/drawing/2014/main" id="{730AEEC6-B4E4-4D14-90AC-0E935935E3C6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>
                    <a:gd name="T0" fmla="*/ 18 w 539"/>
                    <a:gd name="T1" fmla="*/ 1043 h 1043"/>
                    <a:gd name="T2" fmla="*/ 42 w 539"/>
                    <a:gd name="T3" fmla="*/ 1043 h 1043"/>
                    <a:gd name="T4" fmla="*/ 539 w 539"/>
                    <a:gd name="T5" fmla="*/ 0 h 1043"/>
                    <a:gd name="T6" fmla="*/ 497 w 539"/>
                    <a:gd name="T7" fmla="*/ 0 h 1043"/>
                    <a:gd name="T8" fmla="*/ 0 w 539"/>
                    <a:gd name="T9" fmla="*/ 1043 h 1043"/>
                    <a:gd name="T10" fmla="*/ 18 w 539"/>
                    <a:gd name="T11" fmla="*/ 1043 h 1043"/>
                    <a:gd name="T12" fmla="*/ 18 w 5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hu-HU"/>
                </a:p>
              </p:txBody>
            </p:sp>
            <p:sp>
              <p:nvSpPr>
                <p:cNvPr id="14380" name="Freeform 44">
                  <a:extLst>
                    <a:ext uri="{FF2B5EF4-FFF2-40B4-BE49-F238E27FC236}">
                      <a16:creationId xmlns:a16="http://schemas.microsoft.com/office/drawing/2014/main" id="{3122D4E9-B4FF-4663-BFC9-467A92E90FA5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>
                    <a:gd name="T0" fmla="*/ 18 w 640"/>
                    <a:gd name="T1" fmla="*/ 1043 h 1043"/>
                    <a:gd name="T2" fmla="*/ 42 w 640"/>
                    <a:gd name="T3" fmla="*/ 1043 h 1043"/>
                    <a:gd name="T4" fmla="*/ 640 w 640"/>
                    <a:gd name="T5" fmla="*/ 0 h 1043"/>
                    <a:gd name="T6" fmla="*/ 592 w 640"/>
                    <a:gd name="T7" fmla="*/ 0 h 1043"/>
                    <a:gd name="T8" fmla="*/ 0 w 640"/>
                    <a:gd name="T9" fmla="*/ 1043 h 1043"/>
                    <a:gd name="T10" fmla="*/ 18 w 640"/>
                    <a:gd name="T11" fmla="*/ 1043 h 1043"/>
                    <a:gd name="T12" fmla="*/ 18 w 640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hu-HU"/>
                </a:p>
              </p:txBody>
            </p:sp>
            <p:sp>
              <p:nvSpPr>
                <p:cNvPr id="14381" name="Freeform 45">
                  <a:extLst>
                    <a:ext uri="{FF2B5EF4-FFF2-40B4-BE49-F238E27FC236}">
                      <a16:creationId xmlns:a16="http://schemas.microsoft.com/office/drawing/2014/main" id="{6526759E-C4B6-43F9-9787-E3C3B2748B62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>
                    <a:gd name="T0" fmla="*/ 24 w 670"/>
                    <a:gd name="T1" fmla="*/ 995 h 995"/>
                    <a:gd name="T2" fmla="*/ 48 w 670"/>
                    <a:gd name="T3" fmla="*/ 995 h 995"/>
                    <a:gd name="T4" fmla="*/ 670 w 670"/>
                    <a:gd name="T5" fmla="*/ 72 h 995"/>
                    <a:gd name="T6" fmla="*/ 670 w 670"/>
                    <a:gd name="T7" fmla="*/ 0 h 995"/>
                    <a:gd name="T8" fmla="*/ 0 w 670"/>
                    <a:gd name="T9" fmla="*/ 995 h 995"/>
                    <a:gd name="T10" fmla="*/ 24 w 670"/>
                    <a:gd name="T11" fmla="*/ 995 h 995"/>
                    <a:gd name="T12" fmla="*/ 24 w 670"/>
                    <a:gd name="T13" fmla="*/ 995 h 9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hu-HU"/>
                </a:p>
              </p:txBody>
            </p:sp>
          </p:grpSp>
          <p:grpSp>
            <p:nvGrpSpPr>
              <p:cNvPr id="1060" name="Group 46">
                <a:extLst>
                  <a:ext uri="{FF2B5EF4-FFF2-40B4-BE49-F238E27FC236}">
                    <a16:creationId xmlns:a16="http://schemas.microsoft.com/office/drawing/2014/main" id="{14CD11D6-A1E2-4FED-8852-52FF9C185988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1079" name="Freeform 47">
                  <a:extLst>
                    <a:ext uri="{FF2B5EF4-FFF2-40B4-BE49-F238E27FC236}">
                      <a16:creationId xmlns:a16="http://schemas.microsoft.com/office/drawing/2014/main" id="{E6582A9F-4290-428D-A61B-6072CA0A65F6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>
                    <a:gd name="T0" fmla="*/ 290 w 305"/>
                    <a:gd name="T1" fmla="*/ 435 h 426"/>
                    <a:gd name="T2" fmla="*/ 314 w 305"/>
                    <a:gd name="T3" fmla="*/ 435 h 426"/>
                    <a:gd name="T4" fmla="*/ 0 w 305"/>
                    <a:gd name="T5" fmla="*/ 0 h 426"/>
                    <a:gd name="T6" fmla="*/ 0 w 305"/>
                    <a:gd name="T7" fmla="*/ 66 h 426"/>
                    <a:gd name="T8" fmla="*/ 260 w 305"/>
                    <a:gd name="T9" fmla="*/ 435 h 426"/>
                    <a:gd name="T10" fmla="*/ 290 w 305"/>
                    <a:gd name="T11" fmla="*/ 435 h 426"/>
                    <a:gd name="T12" fmla="*/ 290 w 305"/>
                    <a:gd name="T13" fmla="*/ 435 h 42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080" name="Freeform 48">
                  <a:extLst>
                    <a:ext uri="{FF2B5EF4-FFF2-40B4-BE49-F238E27FC236}">
                      <a16:creationId xmlns:a16="http://schemas.microsoft.com/office/drawing/2014/main" id="{5ABD6D2E-1B00-476B-970B-A8AAE9A94AE7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>
                    <a:gd name="T0" fmla="*/ 24 w 347"/>
                    <a:gd name="T1" fmla="*/ 495 h 486"/>
                    <a:gd name="T2" fmla="*/ 48 w 347"/>
                    <a:gd name="T3" fmla="*/ 495 h 486"/>
                    <a:gd name="T4" fmla="*/ 356 w 347"/>
                    <a:gd name="T5" fmla="*/ 72 h 486"/>
                    <a:gd name="T6" fmla="*/ 356 w 347"/>
                    <a:gd name="T7" fmla="*/ 0 h 486"/>
                    <a:gd name="T8" fmla="*/ 0 w 347"/>
                    <a:gd name="T9" fmla="*/ 495 h 486"/>
                    <a:gd name="T10" fmla="*/ 24 w 347"/>
                    <a:gd name="T11" fmla="*/ 495 h 486"/>
                    <a:gd name="T12" fmla="*/ 24 w 347"/>
                    <a:gd name="T13" fmla="*/ 495 h 48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grpSp>
            <p:nvGrpSpPr>
              <p:cNvPr id="1061" name="Group 49">
                <a:extLst>
                  <a:ext uri="{FF2B5EF4-FFF2-40B4-BE49-F238E27FC236}">
                    <a16:creationId xmlns:a16="http://schemas.microsoft.com/office/drawing/2014/main" id="{70F6C396-4D1C-48E9-9FE0-0EDB662EB70E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14386" name="Freeform 50">
                  <a:extLst>
                    <a:ext uri="{FF2B5EF4-FFF2-40B4-BE49-F238E27FC236}">
                      <a16:creationId xmlns:a16="http://schemas.microsoft.com/office/drawing/2014/main" id="{BD072EE2-CA03-4A56-945E-D1B24C4ED4D0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>
                    <a:gd name="T0" fmla="*/ 18 w 42"/>
                    <a:gd name="T1" fmla="*/ 0 h 3273"/>
                    <a:gd name="T2" fmla="*/ 0 w 42"/>
                    <a:gd name="T3" fmla="*/ 0 h 3273"/>
                    <a:gd name="T4" fmla="*/ 0 w 42"/>
                    <a:gd name="T5" fmla="*/ 3273 h 3273"/>
                    <a:gd name="T6" fmla="*/ 42 w 42"/>
                    <a:gd name="T7" fmla="*/ 3273 h 3273"/>
                    <a:gd name="T8" fmla="*/ 42 w 42"/>
                    <a:gd name="T9" fmla="*/ 0 h 3273"/>
                    <a:gd name="T10" fmla="*/ 18 w 42"/>
                    <a:gd name="T11" fmla="*/ 0 h 3273"/>
                    <a:gd name="T12" fmla="*/ 18 w 42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hu-HU"/>
                </a:p>
              </p:txBody>
            </p:sp>
            <p:sp>
              <p:nvSpPr>
                <p:cNvPr id="14387" name="Freeform 51">
                  <a:extLst>
                    <a:ext uri="{FF2B5EF4-FFF2-40B4-BE49-F238E27FC236}">
                      <a16:creationId xmlns:a16="http://schemas.microsoft.com/office/drawing/2014/main" id="{0BAC6F26-BE0E-4E62-AA22-56839C45B54A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>
                    <a:gd name="T0" fmla="*/ 376 w 400"/>
                    <a:gd name="T1" fmla="*/ 0 h 3273"/>
                    <a:gd name="T2" fmla="*/ 358 w 400"/>
                    <a:gd name="T3" fmla="*/ 0 h 3273"/>
                    <a:gd name="T4" fmla="*/ 0 w 400"/>
                    <a:gd name="T5" fmla="*/ 3273 h 3273"/>
                    <a:gd name="T6" fmla="*/ 41 w 400"/>
                    <a:gd name="T7" fmla="*/ 3273 h 3273"/>
                    <a:gd name="T8" fmla="*/ 400 w 400"/>
                    <a:gd name="T9" fmla="*/ 0 h 3273"/>
                    <a:gd name="T10" fmla="*/ 376 w 400"/>
                    <a:gd name="T11" fmla="*/ 0 h 3273"/>
                    <a:gd name="T12" fmla="*/ 376 w 400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hu-HU"/>
                </a:p>
              </p:txBody>
            </p:sp>
            <p:sp>
              <p:nvSpPr>
                <p:cNvPr id="14388" name="Freeform 52">
                  <a:extLst>
                    <a:ext uri="{FF2B5EF4-FFF2-40B4-BE49-F238E27FC236}">
                      <a16:creationId xmlns:a16="http://schemas.microsoft.com/office/drawing/2014/main" id="{AE5078DB-9633-4995-9E07-40DDAE09D031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>
                    <a:gd name="T0" fmla="*/ 657 w 675"/>
                    <a:gd name="T1" fmla="*/ 0 h 3273"/>
                    <a:gd name="T2" fmla="*/ 639 w 675"/>
                    <a:gd name="T3" fmla="*/ 0 h 3273"/>
                    <a:gd name="T4" fmla="*/ 0 w 675"/>
                    <a:gd name="T5" fmla="*/ 3273 h 3273"/>
                    <a:gd name="T6" fmla="*/ 42 w 675"/>
                    <a:gd name="T7" fmla="*/ 3273 h 3273"/>
                    <a:gd name="T8" fmla="*/ 675 w 675"/>
                    <a:gd name="T9" fmla="*/ 0 h 3273"/>
                    <a:gd name="T10" fmla="*/ 657 w 675"/>
                    <a:gd name="T11" fmla="*/ 0 h 3273"/>
                    <a:gd name="T12" fmla="*/ 657 w 675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hu-HU"/>
                </a:p>
              </p:txBody>
            </p:sp>
            <p:sp>
              <p:nvSpPr>
                <p:cNvPr id="14389" name="Freeform 53">
                  <a:extLst>
                    <a:ext uri="{FF2B5EF4-FFF2-40B4-BE49-F238E27FC236}">
                      <a16:creationId xmlns:a16="http://schemas.microsoft.com/office/drawing/2014/main" id="{B83DAC36-A312-43C9-90ED-B83B8D844494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>
                    <a:gd name="T0" fmla="*/ 1013 w 1031"/>
                    <a:gd name="T1" fmla="*/ 0 h 3280"/>
                    <a:gd name="T2" fmla="*/ 990 w 1031"/>
                    <a:gd name="T3" fmla="*/ 0 h 3280"/>
                    <a:gd name="T4" fmla="*/ 0 w 1031"/>
                    <a:gd name="T5" fmla="*/ 3280 h 3280"/>
                    <a:gd name="T6" fmla="*/ 42 w 1031"/>
                    <a:gd name="T7" fmla="*/ 3280 h 3280"/>
                    <a:gd name="T8" fmla="*/ 1031 w 1031"/>
                    <a:gd name="T9" fmla="*/ 4 h 3280"/>
                    <a:gd name="T10" fmla="*/ 1013 w 1031"/>
                    <a:gd name="T11" fmla="*/ 0 h 3280"/>
                    <a:gd name="T12" fmla="*/ 1013 w 1031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hu-HU"/>
                </a:p>
              </p:txBody>
            </p:sp>
            <p:sp>
              <p:nvSpPr>
                <p:cNvPr id="14390" name="Freeform 54">
                  <a:extLst>
                    <a:ext uri="{FF2B5EF4-FFF2-40B4-BE49-F238E27FC236}">
                      <a16:creationId xmlns:a16="http://schemas.microsoft.com/office/drawing/2014/main" id="{8663B761-3CC9-4D20-8D5D-484F1AAA8896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>
                    <a:gd name="T0" fmla="*/ 1296 w 1319"/>
                    <a:gd name="T1" fmla="*/ 0 h 3280"/>
                    <a:gd name="T2" fmla="*/ 1278 w 1319"/>
                    <a:gd name="T3" fmla="*/ 0 h 3280"/>
                    <a:gd name="T4" fmla="*/ 0 w 1319"/>
                    <a:gd name="T5" fmla="*/ 3280 h 3280"/>
                    <a:gd name="T6" fmla="*/ 42 w 1319"/>
                    <a:gd name="T7" fmla="*/ 3280 h 3280"/>
                    <a:gd name="T8" fmla="*/ 1319 w 1319"/>
                    <a:gd name="T9" fmla="*/ 5 h 3280"/>
                    <a:gd name="T10" fmla="*/ 1296 w 1319"/>
                    <a:gd name="T11" fmla="*/ 0 h 3280"/>
                    <a:gd name="T12" fmla="*/ 1296 w 1319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hu-HU"/>
                </a:p>
              </p:txBody>
            </p:sp>
            <p:sp>
              <p:nvSpPr>
                <p:cNvPr id="14391" name="Freeform 55">
                  <a:extLst>
                    <a:ext uri="{FF2B5EF4-FFF2-40B4-BE49-F238E27FC236}">
                      <a16:creationId xmlns:a16="http://schemas.microsoft.com/office/drawing/2014/main" id="{A775CBE4-327F-4D1F-A902-FF0985D51911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>
                    <a:gd name="T0" fmla="*/ 18 w 401"/>
                    <a:gd name="T1" fmla="*/ 0 h 3273"/>
                    <a:gd name="T2" fmla="*/ 0 w 401"/>
                    <a:gd name="T3" fmla="*/ 0 h 3273"/>
                    <a:gd name="T4" fmla="*/ 359 w 401"/>
                    <a:gd name="T5" fmla="*/ 3273 h 3273"/>
                    <a:gd name="T6" fmla="*/ 401 w 401"/>
                    <a:gd name="T7" fmla="*/ 3273 h 3273"/>
                    <a:gd name="T8" fmla="*/ 42 w 401"/>
                    <a:gd name="T9" fmla="*/ 0 h 3273"/>
                    <a:gd name="T10" fmla="*/ 18 w 401"/>
                    <a:gd name="T11" fmla="*/ 0 h 3273"/>
                    <a:gd name="T12" fmla="*/ 18 w 401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hu-HU"/>
                </a:p>
              </p:txBody>
            </p:sp>
            <p:sp>
              <p:nvSpPr>
                <p:cNvPr id="14392" name="Freeform 56">
                  <a:extLst>
                    <a:ext uri="{FF2B5EF4-FFF2-40B4-BE49-F238E27FC236}">
                      <a16:creationId xmlns:a16="http://schemas.microsoft.com/office/drawing/2014/main" id="{7E33B3A1-8C2A-4214-B4BA-C924C4FCA7A5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>
                    <a:gd name="T0" fmla="*/ 18 w 675"/>
                    <a:gd name="T1" fmla="*/ 0 h 3273"/>
                    <a:gd name="T2" fmla="*/ 0 w 675"/>
                    <a:gd name="T3" fmla="*/ 0 h 3273"/>
                    <a:gd name="T4" fmla="*/ 640 w 675"/>
                    <a:gd name="T5" fmla="*/ 3273 h 3273"/>
                    <a:gd name="T6" fmla="*/ 675 w 675"/>
                    <a:gd name="T7" fmla="*/ 3273 h 3273"/>
                    <a:gd name="T8" fmla="*/ 36 w 675"/>
                    <a:gd name="T9" fmla="*/ 0 h 3273"/>
                    <a:gd name="T10" fmla="*/ 18 w 675"/>
                    <a:gd name="T11" fmla="*/ 0 h 3273"/>
                    <a:gd name="T12" fmla="*/ 18 w 675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hu-HU"/>
                </a:p>
              </p:txBody>
            </p:sp>
            <p:sp>
              <p:nvSpPr>
                <p:cNvPr id="14393" name="Freeform 57">
                  <a:extLst>
                    <a:ext uri="{FF2B5EF4-FFF2-40B4-BE49-F238E27FC236}">
                      <a16:creationId xmlns:a16="http://schemas.microsoft.com/office/drawing/2014/main" id="{FC876826-0266-4ED6-A62A-7A094AEA6516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>
                    <a:gd name="T0" fmla="*/ 23 w 1036"/>
                    <a:gd name="T1" fmla="*/ 0 h 3280"/>
                    <a:gd name="T2" fmla="*/ 0 w 1036"/>
                    <a:gd name="T3" fmla="*/ 5 h 3280"/>
                    <a:gd name="T4" fmla="*/ 994 w 1036"/>
                    <a:gd name="T5" fmla="*/ 3280 h 3280"/>
                    <a:gd name="T6" fmla="*/ 1036 w 1036"/>
                    <a:gd name="T7" fmla="*/ 3280 h 3280"/>
                    <a:gd name="T8" fmla="*/ 41 w 1036"/>
                    <a:gd name="T9" fmla="*/ 0 h 3280"/>
                    <a:gd name="T10" fmla="*/ 23 w 1036"/>
                    <a:gd name="T11" fmla="*/ 0 h 3280"/>
                    <a:gd name="T12" fmla="*/ 23 w 1036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hu-HU"/>
                </a:p>
              </p:txBody>
            </p:sp>
            <p:sp>
              <p:nvSpPr>
                <p:cNvPr id="14394" name="Freeform 58">
                  <a:extLst>
                    <a:ext uri="{FF2B5EF4-FFF2-40B4-BE49-F238E27FC236}">
                      <a16:creationId xmlns:a16="http://schemas.microsoft.com/office/drawing/2014/main" id="{F9E8EFAE-7FBB-407C-B731-DD98347D7AEA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>
                    <a:gd name="T0" fmla="*/ 20 w 1327"/>
                    <a:gd name="T1" fmla="*/ 0 h 3280"/>
                    <a:gd name="T2" fmla="*/ 0 w 1327"/>
                    <a:gd name="T3" fmla="*/ 7 h 3280"/>
                    <a:gd name="T4" fmla="*/ 1285 w 1327"/>
                    <a:gd name="T5" fmla="*/ 3280 h 3280"/>
                    <a:gd name="T6" fmla="*/ 1327 w 1327"/>
                    <a:gd name="T7" fmla="*/ 3280 h 3280"/>
                    <a:gd name="T8" fmla="*/ 43 w 1327"/>
                    <a:gd name="T9" fmla="*/ 0 h 3280"/>
                    <a:gd name="T10" fmla="*/ 20 w 1327"/>
                    <a:gd name="T11" fmla="*/ 0 h 3280"/>
                    <a:gd name="T12" fmla="*/ 20 w 1327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hu-HU"/>
                </a:p>
              </p:txBody>
            </p:sp>
          </p:grpSp>
          <p:sp>
            <p:nvSpPr>
              <p:cNvPr id="14395" name="Freeform 59">
                <a:extLst>
                  <a:ext uri="{FF2B5EF4-FFF2-40B4-BE49-F238E27FC236}">
                    <a16:creationId xmlns:a16="http://schemas.microsoft.com/office/drawing/2014/main" id="{7D52494C-F629-44A5-8BFD-C50285D849B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039"/>
                <a:ext cx="1254" cy="2632"/>
              </a:xfrm>
              <a:custGeom>
                <a:avLst/>
                <a:gdLst>
                  <a:gd name="T0" fmla="*/ 1236 w 1254"/>
                  <a:gd name="T1" fmla="*/ 0 h 2632"/>
                  <a:gd name="T2" fmla="*/ 1212 w 1254"/>
                  <a:gd name="T3" fmla="*/ 0 h 2632"/>
                  <a:gd name="T4" fmla="*/ 0 w 1254"/>
                  <a:gd name="T5" fmla="*/ 2542 h 2632"/>
                  <a:gd name="T6" fmla="*/ 0 w 1254"/>
                  <a:gd name="T7" fmla="*/ 2632 h 2632"/>
                  <a:gd name="T8" fmla="*/ 1254 w 1254"/>
                  <a:gd name="T9" fmla="*/ 7 h 2632"/>
                  <a:gd name="T10" fmla="*/ 1236 w 1254"/>
                  <a:gd name="T11" fmla="*/ 0 h 2632"/>
                  <a:gd name="T12" fmla="*/ 1236 w 1254"/>
                  <a:gd name="T13" fmla="*/ 0 h 2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sp>
            <p:nvSpPr>
              <p:cNvPr id="1063" name="Freeform 60">
                <a:extLst>
                  <a:ext uri="{FF2B5EF4-FFF2-40B4-BE49-F238E27FC236}">
                    <a16:creationId xmlns:a16="http://schemas.microsoft.com/office/drawing/2014/main" id="{56EB358C-0D33-4FBF-8716-D8371A38404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039"/>
                <a:ext cx="948" cy="1676"/>
              </a:xfrm>
              <a:custGeom>
                <a:avLst/>
                <a:gdLst>
                  <a:gd name="T0" fmla="*/ 930 w 948"/>
                  <a:gd name="T1" fmla="*/ 0 h 1676"/>
                  <a:gd name="T2" fmla="*/ 906 w 948"/>
                  <a:gd name="T3" fmla="*/ 0 h 1676"/>
                  <a:gd name="T4" fmla="*/ 0 w 948"/>
                  <a:gd name="T5" fmla="*/ 1593 h 1676"/>
                  <a:gd name="T6" fmla="*/ 0 w 948"/>
                  <a:gd name="T7" fmla="*/ 1676 h 1676"/>
                  <a:gd name="T8" fmla="*/ 948 w 948"/>
                  <a:gd name="T9" fmla="*/ 5 h 1676"/>
                  <a:gd name="T10" fmla="*/ 930 w 948"/>
                  <a:gd name="T11" fmla="*/ 0 h 1676"/>
                  <a:gd name="T12" fmla="*/ 930 w 948"/>
                  <a:gd name="T13" fmla="*/ 0 h 167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064" name="Freeform 61">
                <a:extLst>
                  <a:ext uri="{FF2B5EF4-FFF2-40B4-BE49-F238E27FC236}">
                    <a16:creationId xmlns:a16="http://schemas.microsoft.com/office/drawing/2014/main" id="{DE73142A-0058-4BFC-B567-67F2FEFDEAF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039"/>
                <a:ext cx="629" cy="937"/>
              </a:xfrm>
              <a:custGeom>
                <a:avLst/>
                <a:gdLst>
                  <a:gd name="T0" fmla="*/ 606 w 629"/>
                  <a:gd name="T1" fmla="*/ 0 h 937"/>
                  <a:gd name="T2" fmla="*/ 582 w 629"/>
                  <a:gd name="T3" fmla="*/ 0 h 937"/>
                  <a:gd name="T4" fmla="*/ 0 w 629"/>
                  <a:gd name="T5" fmla="*/ 871 h 937"/>
                  <a:gd name="T6" fmla="*/ 0 w 629"/>
                  <a:gd name="T7" fmla="*/ 937 h 937"/>
                  <a:gd name="T8" fmla="*/ 629 w 629"/>
                  <a:gd name="T9" fmla="*/ 4 h 937"/>
                  <a:gd name="T10" fmla="*/ 606 w 629"/>
                  <a:gd name="T11" fmla="*/ 0 h 937"/>
                  <a:gd name="T12" fmla="*/ 606 w 629"/>
                  <a:gd name="T13" fmla="*/ 0 h 93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065" name="Freeform 62">
                <a:extLst>
                  <a:ext uri="{FF2B5EF4-FFF2-40B4-BE49-F238E27FC236}">
                    <a16:creationId xmlns:a16="http://schemas.microsoft.com/office/drawing/2014/main" id="{B42E3872-EEFE-47F6-9171-CEA741B7D77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039"/>
                <a:ext cx="305" cy="427"/>
              </a:xfrm>
              <a:custGeom>
                <a:avLst/>
                <a:gdLst>
                  <a:gd name="T0" fmla="*/ 282 w 305"/>
                  <a:gd name="T1" fmla="*/ 0 h 427"/>
                  <a:gd name="T2" fmla="*/ 252 w 305"/>
                  <a:gd name="T3" fmla="*/ 0 h 427"/>
                  <a:gd name="T4" fmla="*/ 0 w 305"/>
                  <a:gd name="T5" fmla="*/ 361 h 427"/>
                  <a:gd name="T6" fmla="*/ 0 w 305"/>
                  <a:gd name="T7" fmla="*/ 427 h 427"/>
                  <a:gd name="T8" fmla="*/ 305 w 305"/>
                  <a:gd name="T9" fmla="*/ 5 h 427"/>
                  <a:gd name="T10" fmla="*/ 282 w 305"/>
                  <a:gd name="T11" fmla="*/ 0 h 427"/>
                  <a:gd name="T12" fmla="*/ 282 w 305"/>
                  <a:gd name="T13" fmla="*/ 0 h 4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4399" name="Freeform 63">
                <a:extLst>
                  <a:ext uri="{FF2B5EF4-FFF2-40B4-BE49-F238E27FC236}">
                    <a16:creationId xmlns:a16="http://schemas.microsoft.com/office/drawing/2014/main" id="{92EF30F3-96F0-4D9D-8250-FDF1BBB0002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481" y="1039"/>
                <a:ext cx="1277" cy="2686"/>
              </a:xfrm>
              <a:custGeom>
                <a:avLst/>
                <a:gdLst>
                  <a:gd name="T0" fmla="*/ 41 w 1277"/>
                  <a:gd name="T1" fmla="*/ 0 h 2686"/>
                  <a:gd name="T2" fmla="*/ 17 w 1277"/>
                  <a:gd name="T3" fmla="*/ 0 h 2686"/>
                  <a:gd name="T4" fmla="*/ 0 w 1277"/>
                  <a:gd name="T5" fmla="*/ 4 h 2686"/>
                  <a:gd name="T6" fmla="*/ 1277 w 1277"/>
                  <a:gd name="T7" fmla="*/ 2686 h 2686"/>
                  <a:gd name="T8" fmla="*/ 1277 w 1277"/>
                  <a:gd name="T9" fmla="*/ 2596 h 2686"/>
                  <a:gd name="T10" fmla="*/ 41 w 1277"/>
                  <a:gd name="T11" fmla="*/ 0 h 2686"/>
                  <a:gd name="T12" fmla="*/ 41 w 1277"/>
                  <a:gd name="T13" fmla="*/ 0 h 2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/>
              </a:p>
            </p:txBody>
          </p:sp>
          <p:sp>
            <p:nvSpPr>
              <p:cNvPr id="1067" name="Freeform 64">
                <a:extLst>
                  <a:ext uri="{FF2B5EF4-FFF2-40B4-BE49-F238E27FC236}">
                    <a16:creationId xmlns:a16="http://schemas.microsoft.com/office/drawing/2014/main" id="{73BF2733-9D0E-4CF6-AA0D-972B6B9A300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770" y="1039"/>
                <a:ext cx="988" cy="1730"/>
              </a:xfrm>
              <a:custGeom>
                <a:avLst/>
                <a:gdLst>
                  <a:gd name="T0" fmla="*/ 16 w 988"/>
                  <a:gd name="T1" fmla="*/ 0 h 1730"/>
                  <a:gd name="T2" fmla="*/ 0 w 988"/>
                  <a:gd name="T3" fmla="*/ 7 h 1730"/>
                  <a:gd name="T4" fmla="*/ 988 w 988"/>
                  <a:gd name="T5" fmla="*/ 1730 h 1730"/>
                  <a:gd name="T6" fmla="*/ 988 w 988"/>
                  <a:gd name="T7" fmla="*/ 1653 h 1730"/>
                  <a:gd name="T8" fmla="*/ 40 w 988"/>
                  <a:gd name="T9" fmla="*/ 0 h 1730"/>
                  <a:gd name="T10" fmla="*/ 16 w 988"/>
                  <a:gd name="T11" fmla="*/ 0 h 1730"/>
                  <a:gd name="T12" fmla="*/ 16 w 988"/>
                  <a:gd name="T13" fmla="*/ 0 h 17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068" name="Freeform 65">
                <a:extLst>
                  <a:ext uri="{FF2B5EF4-FFF2-40B4-BE49-F238E27FC236}">
                    <a16:creationId xmlns:a16="http://schemas.microsoft.com/office/drawing/2014/main" id="{A63C75D1-C99F-4E10-87A6-16B174F91D0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088" y="1039"/>
                <a:ext cx="670" cy="997"/>
              </a:xfrm>
              <a:custGeom>
                <a:avLst/>
                <a:gdLst>
                  <a:gd name="T0" fmla="*/ 22 w 670"/>
                  <a:gd name="T1" fmla="*/ 0 h 997"/>
                  <a:gd name="T2" fmla="*/ 0 w 670"/>
                  <a:gd name="T3" fmla="*/ 4 h 997"/>
                  <a:gd name="T4" fmla="*/ 670 w 670"/>
                  <a:gd name="T5" fmla="*/ 997 h 997"/>
                  <a:gd name="T6" fmla="*/ 670 w 670"/>
                  <a:gd name="T7" fmla="*/ 925 h 997"/>
                  <a:gd name="T8" fmla="*/ 46 w 670"/>
                  <a:gd name="T9" fmla="*/ 0 h 997"/>
                  <a:gd name="T10" fmla="*/ 22 w 670"/>
                  <a:gd name="T11" fmla="*/ 0 h 997"/>
                  <a:gd name="T12" fmla="*/ 22 w 670"/>
                  <a:gd name="T13" fmla="*/ 0 h 9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069" name="Freeform 66">
                <a:extLst>
                  <a:ext uri="{FF2B5EF4-FFF2-40B4-BE49-F238E27FC236}">
                    <a16:creationId xmlns:a16="http://schemas.microsoft.com/office/drawing/2014/main" id="{518F49C8-1BF4-4692-B2E0-AA5F49DEBDF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412" y="1039"/>
                <a:ext cx="346" cy="487"/>
              </a:xfrm>
              <a:custGeom>
                <a:avLst/>
                <a:gdLst>
                  <a:gd name="T0" fmla="*/ 22 w 346"/>
                  <a:gd name="T1" fmla="*/ 0 h 487"/>
                  <a:gd name="T2" fmla="*/ 0 w 346"/>
                  <a:gd name="T3" fmla="*/ 7 h 487"/>
                  <a:gd name="T4" fmla="*/ 346 w 346"/>
                  <a:gd name="T5" fmla="*/ 487 h 487"/>
                  <a:gd name="T6" fmla="*/ 346 w 346"/>
                  <a:gd name="T7" fmla="*/ 415 h 487"/>
                  <a:gd name="T8" fmla="*/ 46 w 346"/>
                  <a:gd name="T9" fmla="*/ 0 h 487"/>
                  <a:gd name="T10" fmla="*/ 22 w 346"/>
                  <a:gd name="T11" fmla="*/ 0 h 487"/>
                  <a:gd name="T12" fmla="*/ 22 w 346"/>
                  <a:gd name="T13" fmla="*/ 0 h 4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</p:grpSp>
      <p:sp>
        <p:nvSpPr>
          <p:cNvPr id="14403" name="Rectangle 67">
            <a:extLst>
              <a:ext uri="{FF2B5EF4-FFF2-40B4-BE49-F238E27FC236}">
                <a16:creationId xmlns:a16="http://schemas.microsoft.com/office/drawing/2014/main" id="{E3E9639D-AB8D-46C6-A184-CB96757BE5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273050"/>
            <a:ext cx="8226425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14404" name="Rectangle 68">
            <a:extLst>
              <a:ext uri="{FF2B5EF4-FFF2-40B4-BE49-F238E27FC236}">
                <a16:creationId xmlns:a16="http://schemas.microsoft.com/office/drawing/2014/main" id="{E9D59519-5BFD-4370-832A-94A817DA836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5613" y="6242050"/>
            <a:ext cx="2130425" cy="4746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14405" name="Rectangle 69">
            <a:extLst>
              <a:ext uri="{FF2B5EF4-FFF2-40B4-BE49-F238E27FC236}">
                <a16:creationId xmlns:a16="http://schemas.microsoft.com/office/drawing/2014/main" id="{BE6228E5-333C-4F5E-9D14-8C0929D44F6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2050"/>
            <a:ext cx="2895600" cy="4746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14406" name="Rectangle 70">
            <a:extLst>
              <a:ext uri="{FF2B5EF4-FFF2-40B4-BE49-F238E27FC236}">
                <a16:creationId xmlns:a16="http://schemas.microsoft.com/office/drawing/2014/main" id="{37784247-8150-46C6-9005-573CC9E2630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2050"/>
            <a:ext cx="2130425" cy="4746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2FEC1C05-A972-4CD6-A2ED-C54F6E6B489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14407" name="Rectangle 71">
            <a:extLst>
              <a:ext uri="{FF2B5EF4-FFF2-40B4-BE49-F238E27FC236}">
                <a16:creationId xmlns:a16="http://schemas.microsoft.com/office/drawing/2014/main" id="{84F15357-80DF-4C26-B065-1FED2D1C3D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598613"/>
            <a:ext cx="8226425" cy="44973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8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anose="05000000000000000000" pitchFamily="2" charset="2"/>
        <a:buChar char="§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\\KKT\VOL_ANA\TEMP\Kozsurek\idegr_bevez_fok1_kom2019\aneurism_clipping.wmv" TargetMode="External"/><Relationship Id="rId1" Type="http://schemas.microsoft.com/office/2007/relationships/media" Target="file:///\\KKT\VOL_ANA\TEMP\Kozsurek\idegr_bevez_fok1_kom2019\aneurism_clipping.wmv" TargetMode="Externa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\\KKT\VOL_ANA\TEMP\Kozsurek\idegr_bevez_fok1_kom2019\endovasc_coiling.wmv" TargetMode="External"/><Relationship Id="rId1" Type="http://schemas.microsoft.com/office/2007/relationships/media" Target="file:///\\KKT\VOL_ANA\TEMP\Kozsurek\idegr_bevez_fok1_kom2019\endovasc_coiling.wmv" TargetMode="Externa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9EAA6C01-DE68-4B87-BD76-39611942A19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11560" y="82550"/>
            <a:ext cx="8226425" cy="2231777"/>
          </a:xfrm>
        </p:spPr>
        <p:txBody>
          <a:bodyPr/>
          <a:lstStyle/>
          <a:p>
            <a:pPr eaLnBrk="1" hangingPunct="1">
              <a:defRPr/>
            </a:pPr>
            <a:r>
              <a:rPr lang="hu-HU" altLang="hu-HU" sz="3600" dirty="0"/>
              <a:t>Központi idegrendszeri bevezető:</a:t>
            </a:r>
            <a:br>
              <a:rPr lang="en-US" altLang="hu-HU" sz="3600" dirty="0"/>
            </a:br>
            <a:r>
              <a:rPr lang="en-US" altLang="hu-HU" sz="3600" dirty="0"/>
              <a:t> </a:t>
            </a:r>
            <a:r>
              <a:rPr lang="hu-HU" altLang="hu-HU" sz="3600" b="1" dirty="0"/>
              <a:t>agyburkok, vérellátás, </a:t>
            </a:r>
            <a:r>
              <a:rPr lang="hu-HU" altLang="hu-HU" sz="3600" b="1" dirty="0" err="1"/>
              <a:t>cerebrospinalis</a:t>
            </a:r>
            <a:r>
              <a:rPr lang="hu-HU" altLang="hu-HU" sz="3600" b="1" dirty="0"/>
              <a:t> folyadék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833E8ADE-783D-41EE-A98E-49FC384EB18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599" y="5685041"/>
            <a:ext cx="6400800" cy="1104900"/>
          </a:xfrm>
        </p:spPr>
        <p:txBody>
          <a:bodyPr/>
          <a:lstStyle/>
          <a:p>
            <a:pPr eaLnBrk="1" hangingPunct="1">
              <a:defRPr/>
            </a:pPr>
            <a:r>
              <a:rPr lang="hu-HU" altLang="hu-HU" dirty="0"/>
              <a:t>Dr. Kozsurek Márk, </a:t>
            </a:r>
            <a:r>
              <a:rPr lang="hu-HU" altLang="hu-HU" dirty="0" err="1"/>
              <a:t>Ph.D</a:t>
            </a:r>
            <a:r>
              <a:rPr lang="hu-HU" altLang="hu-HU" dirty="0"/>
              <a:t>.</a:t>
            </a:r>
          </a:p>
          <a:p>
            <a:pPr eaLnBrk="1" hangingPunct="1">
              <a:defRPr/>
            </a:pPr>
            <a:r>
              <a:rPr lang="hu-HU" altLang="hu-HU" sz="2400" dirty="0">
                <a:solidFill>
                  <a:schemeClr val="tx2">
                    <a:lumMod val="90000"/>
                  </a:schemeClr>
                </a:solidFill>
              </a:rPr>
              <a:t>mark@kozsurek.hu</a:t>
            </a:r>
          </a:p>
          <a:p>
            <a:pPr eaLnBrk="1" hangingPunct="1">
              <a:defRPr/>
            </a:pPr>
            <a:endParaRPr lang="hu-HU" altLang="hu-HU" dirty="0"/>
          </a:p>
        </p:txBody>
      </p:sp>
      <p:sp>
        <p:nvSpPr>
          <p:cNvPr id="4100" name="Szövegdoboz 1">
            <a:extLst>
              <a:ext uri="{FF2B5EF4-FFF2-40B4-BE49-F238E27FC236}">
                <a16:creationId xmlns:a16="http://schemas.microsoft.com/office/drawing/2014/main" id="{8F5C5103-9C5A-4337-AF93-FF8835C54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328" y="6551801"/>
            <a:ext cx="16995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200" dirty="0"/>
              <a:t>FOK I., 2019. 11. 29.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EE73447A-E02A-4871-89F2-3331B4465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2636912"/>
            <a:ext cx="4762501" cy="2857500"/>
          </a:xfrm>
          <a:prstGeom prst="rect">
            <a:avLst/>
          </a:prstGeom>
          <a:ln>
            <a:solidFill>
              <a:srgbClr val="59C1FF"/>
            </a:solidFill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619F7AA-494A-488A-9D8A-9A679AA5F6B7}"/>
              </a:ext>
            </a:extLst>
          </p:cNvPr>
          <p:cNvSpPr txBox="1">
            <a:spLocks noChangeArrowheads="1"/>
          </p:cNvSpPr>
          <p:nvPr/>
        </p:nvSpPr>
        <p:spPr>
          <a:xfrm>
            <a:off x="90488" y="0"/>
            <a:ext cx="6057900" cy="588963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r>
              <a:rPr lang="hu-HU" altLang="hu-HU" sz="3200" dirty="0"/>
              <a:t>A </a:t>
            </a:r>
            <a:r>
              <a:rPr lang="hu-HU" altLang="hu-HU" sz="3200" dirty="0" err="1"/>
              <a:t>dura</a:t>
            </a:r>
            <a:r>
              <a:rPr lang="hu-HU" altLang="hu-HU" sz="3200" dirty="0"/>
              <a:t> vérellátása</a:t>
            </a:r>
          </a:p>
        </p:txBody>
      </p:sp>
      <p:grpSp>
        <p:nvGrpSpPr>
          <p:cNvPr id="14339" name="Csoportba foglalás 10">
            <a:extLst>
              <a:ext uri="{FF2B5EF4-FFF2-40B4-BE49-F238E27FC236}">
                <a16:creationId xmlns:a16="http://schemas.microsoft.com/office/drawing/2014/main" id="{B873724D-4A43-42DE-9E85-9F24ABDEDD31}"/>
              </a:ext>
            </a:extLst>
          </p:cNvPr>
          <p:cNvGrpSpPr>
            <a:grpSpLocks/>
          </p:cNvGrpSpPr>
          <p:nvPr/>
        </p:nvGrpSpPr>
        <p:grpSpPr bwMode="auto">
          <a:xfrm>
            <a:off x="166688" y="692150"/>
            <a:ext cx="5845175" cy="4064000"/>
            <a:chOff x="166011" y="692696"/>
            <a:chExt cx="6057900" cy="4188290"/>
          </a:xfrm>
        </p:grpSpPr>
        <p:pic>
          <p:nvPicPr>
            <p:cNvPr id="5" name="Kép 4">
              <a:extLst>
                <a:ext uri="{FF2B5EF4-FFF2-40B4-BE49-F238E27FC236}">
                  <a16:creationId xmlns:a16="http://schemas.microsoft.com/office/drawing/2014/main" id="{B1262CB4-8E7C-4741-84B2-38EB56FE06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2718"/>
            <a:stretch/>
          </p:blipFill>
          <p:spPr>
            <a:xfrm>
              <a:off x="166011" y="692696"/>
              <a:ext cx="6057900" cy="4188290"/>
            </a:xfrm>
            <a:prstGeom prst="rect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</p:pic>
        <p:sp>
          <p:nvSpPr>
            <p:cNvPr id="6" name="Szabadkézi sokszög: alakzat 5">
              <a:extLst>
                <a:ext uri="{FF2B5EF4-FFF2-40B4-BE49-F238E27FC236}">
                  <a16:creationId xmlns:a16="http://schemas.microsoft.com/office/drawing/2014/main" id="{49BACAA7-3993-4AC7-B03C-0363232D66F0}"/>
                </a:ext>
              </a:extLst>
            </p:cNvPr>
            <p:cNvSpPr/>
            <p:nvPr/>
          </p:nvSpPr>
          <p:spPr>
            <a:xfrm>
              <a:off x="1745474" y="1883741"/>
              <a:ext cx="1255344" cy="836022"/>
            </a:xfrm>
            <a:custGeom>
              <a:avLst/>
              <a:gdLst>
                <a:gd name="connsiteX0" fmla="*/ 0 w 1254868"/>
                <a:gd name="connsiteY0" fmla="*/ 0 h 836578"/>
                <a:gd name="connsiteX1" fmla="*/ 145915 w 1254868"/>
                <a:gd name="connsiteY1" fmla="*/ 223736 h 836578"/>
                <a:gd name="connsiteX2" fmla="*/ 369651 w 1254868"/>
                <a:gd name="connsiteY2" fmla="*/ 398834 h 836578"/>
                <a:gd name="connsiteX3" fmla="*/ 573932 w 1254868"/>
                <a:gd name="connsiteY3" fmla="*/ 476655 h 836578"/>
                <a:gd name="connsiteX4" fmla="*/ 846306 w 1254868"/>
                <a:gd name="connsiteY4" fmla="*/ 593387 h 836578"/>
                <a:gd name="connsiteX5" fmla="*/ 1099225 w 1254868"/>
                <a:gd name="connsiteY5" fmla="*/ 729574 h 836578"/>
                <a:gd name="connsiteX6" fmla="*/ 1254868 w 1254868"/>
                <a:gd name="connsiteY6" fmla="*/ 836578 h 83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4868" h="836578">
                  <a:moveTo>
                    <a:pt x="0" y="0"/>
                  </a:moveTo>
                  <a:cubicBezTo>
                    <a:pt x="42153" y="78632"/>
                    <a:pt x="84306" y="157264"/>
                    <a:pt x="145915" y="223736"/>
                  </a:cubicBezTo>
                  <a:cubicBezTo>
                    <a:pt x="207524" y="290208"/>
                    <a:pt x="298315" y="356681"/>
                    <a:pt x="369651" y="398834"/>
                  </a:cubicBezTo>
                  <a:cubicBezTo>
                    <a:pt x="440987" y="440987"/>
                    <a:pt x="494489" y="444229"/>
                    <a:pt x="573932" y="476655"/>
                  </a:cubicBezTo>
                  <a:cubicBezTo>
                    <a:pt x="653375" y="509081"/>
                    <a:pt x="758757" y="551234"/>
                    <a:pt x="846306" y="593387"/>
                  </a:cubicBezTo>
                  <a:cubicBezTo>
                    <a:pt x="933855" y="635540"/>
                    <a:pt x="1031131" y="689042"/>
                    <a:pt x="1099225" y="729574"/>
                  </a:cubicBezTo>
                  <a:cubicBezTo>
                    <a:pt x="1167319" y="770106"/>
                    <a:pt x="1211093" y="803342"/>
                    <a:pt x="1254868" y="836578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sp>
          <p:nvSpPr>
            <p:cNvPr id="7" name="Szabadkézi sokszög: alakzat 6">
              <a:extLst>
                <a:ext uri="{FF2B5EF4-FFF2-40B4-BE49-F238E27FC236}">
                  <a16:creationId xmlns:a16="http://schemas.microsoft.com/office/drawing/2014/main" id="{95338894-01AA-40E8-A4BC-D1D3185DC7F4}"/>
                </a:ext>
              </a:extLst>
            </p:cNvPr>
            <p:cNvSpPr/>
            <p:nvPr/>
          </p:nvSpPr>
          <p:spPr>
            <a:xfrm>
              <a:off x="3155474" y="2116060"/>
              <a:ext cx="1946360" cy="682234"/>
            </a:xfrm>
            <a:custGeom>
              <a:avLst/>
              <a:gdLst>
                <a:gd name="connsiteX0" fmla="*/ 0 w 1945531"/>
                <a:gd name="connsiteY0" fmla="*/ 642026 h 682391"/>
                <a:gd name="connsiteX1" fmla="*/ 223736 w 1945531"/>
                <a:gd name="connsiteY1" fmla="*/ 671209 h 682391"/>
                <a:gd name="connsiteX2" fmla="*/ 642025 w 1945531"/>
                <a:gd name="connsiteY2" fmla="*/ 632298 h 682391"/>
                <a:gd name="connsiteX3" fmla="*/ 982493 w 1945531"/>
                <a:gd name="connsiteY3" fmla="*/ 680937 h 682391"/>
                <a:gd name="connsiteX4" fmla="*/ 1381327 w 1945531"/>
                <a:gd name="connsiteY4" fmla="*/ 632298 h 682391"/>
                <a:gd name="connsiteX5" fmla="*/ 1741251 w 1945531"/>
                <a:gd name="connsiteY5" fmla="*/ 301558 h 682391"/>
                <a:gd name="connsiteX6" fmla="*/ 1945531 w 1945531"/>
                <a:gd name="connsiteY6" fmla="*/ 0 h 682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5531" h="682391">
                  <a:moveTo>
                    <a:pt x="0" y="642026"/>
                  </a:moveTo>
                  <a:cubicBezTo>
                    <a:pt x="58366" y="657428"/>
                    <a:pt x="116732" y="672830"/>
                    <a:pt x="223736" y="671209"/>
                  </a:cubicBezTo>
                  <a:cubicBezTo>
                    <a:pt x="330740" y="669588"/>
                    <a:pt x="515566" y="630677"/>
                    <a:pt x="642025" y="632298"/>
                  </a:cubicBezTo>
                  <a:cubicBezTo>
                    <a:pt x="768484" y="633919"/>
                    <a:pt x="859276" y="680937"/>
                    <a:pt x="982493" y="680937"/>
                  </a:cubicBezTo>
                  <a:cubicBezTo>
                    <a:pt x="1105710" y="680937"/>
                    <a:pt x="1254868" y="695528"/>
                    <a:pt x="1381327" y="632298"/>
                  </a:cubicBezTo>
                  <a:cubicBezTo>
                    <a:pt x="1507786" y="569068"/>
                    <a:pt x="1647217" y="406941"/>
                    <a:pt x="1741251" y="301558"/>
                  </a:cubicBezTo>
                  <a:cubicBezTo>
                    <a:pt x="1835285" y="196175"/>
                    <a:pt x="1890408" y="98087"/>
                    <a:pt x="1945531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</p:grpSp>
      <p:pic>
        <p:nvPicPr>
          <p:cNvPr id="8" name="Kép 7">
            <a:extLst>
              <a:ext uri="{FF2B5EF4-FFF2-40B4-BE49-F238E27FC236}">
                <a16:creationId xmlns:a16="http://schemas.microsoft.com/office/drawing/2014/main" id="{AF2A2119-5B74-4D04-817A-A32B88DAFD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2" t="9859" r="3992" b="4507"/>
          <a:stretch/>
        </p:blipFill>
        <p:spPr>
          <a:xfrm>
            <a:off x="5364163" y="4135438"/>
            <a:ext cx="3644900" cy="2651125"/>
          </a:xfrm>
          <a:prstGeom prst="rect">
            <a:avLst/>
          </a:prstGeom>
          <a:ln>
            <a:solidFill>
              <a:schemeClr val="tx2">
                <a:lumMod val="90000"/>
              </a:schemeClr>
            </a:solidFill>
          </a:ln>
        </p:spPr>
      </p:pic>
      <p:sp>
        <p:nvSpPr>
          <p:cNvPr id="12293" name="Szövegdoboz 8">
            <a:extLst>
              <a:ext uri="{FF2B5EF4-FFF2-40B4-BE49-F238E27FC236}">
                <a16:creationId xmlns:a16="http://schemas.microsoft.com/office/drawing/2014/main" id="{4EB34818-F60F-4B91-BF13-432928CF8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192" y="1122363"/>
            <a:ext cx="2691408" cy="258532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hu-HU" altLang="hu-HU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hu-HU" altLang="hu-HU" sz="1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dura</a:t>
            </a:r>
            <a:r>
              <a:rPr lang="hu-HU" altLang="hu-HU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legnagyobb részét a fossa </a:t>
            </a:r>
            <a:r>
              <a:rPr lang="hu-HU" altLang="hu-HU" sz="1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cerebri</a:t>
            </a:r>
            <a:r>
              <a:rPr lang="hu-HU" altLang="hu-HU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altLang="hu-HU" sz="1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mediába</a:t>
            </a:r>
            <a:r>
              <a:rPr lang="hu-HU" altLang="hu-HU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hu-HU" altLang="hu-HU" sz="1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foramen</a:t>
            </a:r>
            <a:r>
              <a:rPr lang="hu-HU" altLang="hu-HU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altLang="hu-HU" sz="1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spinosumon</a:t>
            </a:r>
            <a:r>
              <a:rPr lang="hu-HU" altLang="hu-HU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keresztül belépő </a:t>
            </a:r>
            <a:r>
              <a:rPr lang="hu-HU" altLang="hu-HU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</a:t>
            </a:r>
            <a:r>
              <a:rPr lang="hu-HU" altLang="hu-HU" sz="1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meningea</a:t>
            </a:r>
            <a:r>
              <a:rPr lang="hu-HU" altLang="hu-HU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altLang="hu-HU" sz="1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media</a:t>
            </a:r>
            <a:r>
              <a:rPr lang="hu-HU" altLang="hu-HU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altLang="hu-HU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(MMA) táplálja, mely az a. </a:t>
            </a:r>
            <a:r>
              <a:rPr lang="hu-HU" altLang="hu-HU" sz="1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carotis</a:t>
            </a:r>
            <a:r>
              <a:rPr lang="hu-HU" altLang="hu-HU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altLang="hu-HU" sz="1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externából</a:t>
            </a:r>
            <a:r>
              <a:rPr lang="hu-HU" altLang="hu-HU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leváló a. </a:t>
            </a:r>
            <a:r>
              <a:rPr lang="hu-HU" altLang="hu-HU" sz="1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maxillaris</a:t>
            </a:r>
            <a:r>
              <a:rPr lang="hu-HU" altLang="hu-HU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ága.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B739A29F-17B6-484A-91BA-6CFC2AF12AA4}"/>
              </a:ext>
            </a:extLst>
          </p:cNvPr>
          <p:cNvSpPr txBox="1"/>
          <p:nvPr/>
        </p:nvSpPr>
        <p:spPr>
          <a:xfrm>
            <a:off x="0" y="4787900"/>
            <a:ext cx="536416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elülső koponyaárokban az </a:t>
            </a:r>
            <a:r>
              <a:rPr lang="hu-H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</a:t>
            </a:r>
            <a:r>
              <a:rPr lang="hu-HU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meningea</a:t>
            </a:r>
            <a:r>
              <a:rPr lang="hu-H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anterior</a:t>
            </a:r>
            <a:r>
              <a:rPr lang="hu-H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(az a. </a:t>
            </a:r>
            <a:r>
              <a:rPr lang="hu-HU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carotis</a:t>
            </a:r>
            <a:r>
              <a:rPr 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</a:t>
            </a:r>
            <a:r>
              <a:rPr 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a. </a:t>
            </a:r>
            <a:r>
              <a:rPr lang="hu-HU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ophthalmica</a:t>
            </a:r>
            <a:r>
              <a:rPr 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nevű ágából közvetve), a </a:t>
            </a:r>
            <a:r>
              <a:rPr lang="hu-HU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scala</a:t>
            </a:r>
            <a:r>
              <a:rPr 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posteriorban</a:t>
            </a:r>
            <a:r>
              <a:rPr 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az </a:t>
            </a:r>
            <a:r>
              <a:rPr lang="hu-H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</a:t>
            </a:r>
            <a:r>
              <a:rPr lang="hu-HU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meningea</a:t>
            </a:r>
            <a:r>
              <a:rPr lang="hu-H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posterior</a:t>
            </a:r>
            <a:r>
              <a:rPr lang="hu-H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(az a. </a:t>
            </a:r>
            <a:r>
              <a:rPr lang="hu-HU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carotis</a:t>
            </a:r>
            <a:r>
              <a:rPr 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externából</a:t>
            </a:r>
            <a:r>
              <a:rPr 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leágazó a. </a:t>
            </a:r>
            <a:r>
              <a:rPr lang="hu-HU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pharyngea</a:t>
            </a:r>
            <a:r>
              <a:rPr 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ascendens</a:t>
            </a:r>
            <a:r>
              <a:rPr 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végága) játszik főszerepet. A hátsó koponyaárokban még megemlíthetők az a. vertebralis és a. </a:t>
            </a:r>
            <a:r>
              <a:rPr lang="hu-HU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occipitalis</a:t>
            </a:r>
            <a:r>
              <a:rPr 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meningealis</a:t>
            </a:r>
            <a:r>
              <a:rPr 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ágai is.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290A117-D9B4-4712-A166-B2F9173D75BD}"/>
              </a:ext>
            </a:extLst>
          </p:cNvPr>
          <p:cNvSpPr txBox="1">
            <a:spLocks noChangeArrowheads="1"/>
          </p:cNvSpPr>
          <p:nvPr/>
        </p:nvSpPr>
        <p:spPr>
          <a:xfrm>
            <a:off x="90488" y="0"/>
            <a:ext cx="6497637" cy="588963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r>
              <a:rPr lang="hu-HU" altLang="hu-HU" sz="3200" dirty="0" err="1"/>
              <a:t>Epiduralis</a:t>
            </a:r>
            <a:r>
              <a:rPr lang="hu-HU" altLang="hu-HU" sz="3200" dirty="0"/>
              <a:t> vérzés</a:t>
            </a:r>
          </a:p>
        </p:txBody>
      </p:sp>
      <p:pic>
        <p:nvPicPr>
          <p:cNvPr id="15363" name="Picture 5" descr="epidur">
            <a:extLst>
              <a:ext uri="{FF2B5EF4-FFF2-40B4-BE49-F238E27FC236}">
                <a16:creationId xmlns:a16="http://schemas.microsoft.com/office/drawing/2014/main" id="{7FF3A4FA-4EE4-4268-AB3B-D74384B85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692150"/>
            <a:ext cx="5761038" cy="34321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2">
            <a:extLst>
              <a:ext uri="{FF2B5EF4-FFF2-40B4-BE49-F238E27FC236}">
                <a16:creationId xmlns:a16="http://schemas.microsoft.com/office/drawing/2014/main" id="{59F21B87-3457-4D6D-BB9B-B809A3DA5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546350"/>
            <a:ext cx="3695700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FD86C3EE-F72D-4F25-8D4B-D3B200BF0B13}"/>
              </a:ext>
            </a:extLst>
          </p:cNvPr>
          <p:cNvSpPr txBox="1"/>
          <p:nvPr/>
        </p:nvSpPr>
        <p:spPr>
          <a:xfrm>
            <a:off x="98317" y="4186209"/>
            <a:ext cx="520223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Tekintettel arra, hogy a </a:t>
            </a:r>
            <a:r>
              <a:rPr lang="hu-H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dura</a:t>
            </a: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szorosan tapad a koponya </a:t>
            </a:r>
            <a:r>
              <a:rPr lang="hu-H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belfelszínéhez</a:t>
            </a: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hu-H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epiduralis</a:t>
            </a: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tér normálisan nem létezik, így virtuálisnak tekintjük. A két réteg között futnak a </a:t>
            </a:r>
            <a:r>
              <a:rPr lang="hu-H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durát</a:t>
            </a: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tápláló </a:t>
            </a:r>
            <a:r>
              <a:rPr lang="hu-H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meningealis</a:t>
            </a: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erek. Csonttöréssel járó koponyatrauma esetén a tört csontszélek elnyírják a </a:t>
            </a:r>
            <a:r>
              <a:rPr lang="hu-H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meningealis</a:t>
            </a: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ereket</a:t>
            </a: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, így </a:t>
            </a:r>
            <a:r>
              <a:rPr lang="hu-H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epiduralis</a:t>
            </a: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vérzés és </a:t>
            </a:r>
            <a:r>
              <a:rPr lang="hu-H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epiduralis</a:t>
            </a: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hematoma</a:t>
            </a: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(vérömleny) keletkezik. </a:t>
            </a:r>
            <a:r>
              <a:rPr lang="hu-H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Arteriás</a:t>
            </a: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vérzésről lévén szó, a tünetek percek alatt kialakulhatnak.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8189C11-AF92-440B-9E45-812E0858F062}"/>
              </a:ext>
            </a:extLst>
          </p:cNvPr>
          <p:cNvSpPr txBox="1">
            <a:spLocks noChangeArrowheads="1"/>
          </p:cNvSpPr>
          <p:nvPr/>
        </p:nvSpPr>
        <p:spPr>
          <a:xfrm>
            <a:off x="107950" y="28575"/>
            <a:ext cx="7127875" cy="588963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r>
              <a:rPr lang="hu-HU" altLang="hu-HU" sz="3200" dirty="0"/>
              <a:t>A </a:t>
            </a:r>
            <a:r>
              <a:rPr lang="hu-HU" altLang="hu-HU" sz="3200" dirty="0" err="1"/>
              <a:t>dura</a:t>
            </a:r>
            <a:r>
              <a:rPr lang="hu-HU" altLang="hu-HU" sz="3200" dirty="0"/>
              <a:t> beidegzése</a:t>
            </a:r>
          </a:p>
        </p:txBody>
      </p:sp>
      <p:pic>
        <p:nvPicPr>
          <p:cNvPr id="16387" name="Kép 2">
            <a:extLst>
              <a:ext uri="{FF2B5EF4-FFF2-40B4-BE49-F238E27FC236}">
                <a16:creationId xmlns:a16="http://schemas.microsoft.com/office/drawing/2014/main" id="{7FA84996-81F6-4A03-8FAE-6D44019FB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631825"/>
            <a:ext cx="5759450" cy="498792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8" name="Szövegdoboz 8">
            <a:extLst>
              <a:ext uri="{FF2B5EF4-FFF2-40B4-BE49-F238E27FC236}">
                <a16:creationId xmlns:a16="http://schemas.microsoft.com/office/drawing/2014/main" id="{6D42287F-E680-4EFF-B8EE-C9BAAA17F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631825"/>
            <a:ext cx="2087562" cy="2619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100">
                <a:solidFill>
                  <a:srgbClr val="000000"/>
                </a:solidFill>
              </a:rPr>
              <a:t>Meningeal branch of vagus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DE9207CF-EBE5-4DF7-8635-041F56EE190F}"/>
              </a:ext>
            </a:extLst>
          </p:cNvPr>
          <p:cNvSpPr txBox="1"/>
          <p:nvPr/>
        </p:nvSpPr>
        <p:spPr>
          <a:xfrm>
            <a:off x="139700" y="5635625"/>
            <a:ext cx="88963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hu-HU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n.</a:t>
            </a:r>
            <a:r>
              <a:rPr 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trigeminus</a:t>
            </a:r>
            <a:r>
              <a:rPr 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n.</a:t>
            </a:r>
            <a:r>
              <a:rPr 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ophthalmicus</a:t>
            </a:r>
            <a:r>
              <a:rPr 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nevű ága látja el a legnagyobb területet: fossa </a:t>
            </a:r>
            <a:r>
              <a:rPr lang="hu-HU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cranii</a:t>
            </a:r>
            <a:r>
              <a:rPr 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anterior</a:t>
            </a:r>
            <a:r>
              <a:rPr 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hu-HU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falx</a:t>
            </a:r>
            <a:r>
              <a:rPr 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cerebri</a:t>
            </a:r>
            <a:r>
              <a:rPr 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hu-HU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tentorium</a:t>
            </a:r>
            <a:r>
              <a:rPr 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cerebelli</a:t>
            </a:r>
            <a:r>
              <a:rPr 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A középső koponyaárokban az V/2. (</a:t>
            </a:r>
            <a:r>
              <a:rPr lang="hu-HU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n.</a:t>
            </a:r>
            <a:r>
              <a:rPr 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maxillaris</a:t>
            </a:r>
            <a:r>
              <a:rPr 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és V/3. (</a:t>
            </a:r>
            <a:r>
              <a:rPr lang="hu-HU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n.</a:t>
            </a:r>
            <a:r>
              <a:rPr 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mandibularis</a:t>
            </a:r>
            <a:r>
              <a:rPr 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említendő, hátul a </a:t>
            </a:r>
            <a:r>
              <a:rPr lang="hu-HU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nervus</a:t>
            </a:r>
            <a:r>
              <a:rPr 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vagus</a:t>
            </a:r>
            <a:r>
              <a:rPr 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meningealis</a:t>
            </a:r>
            <a:r>
              <a:rPr 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ága, ill. néhány kisebb </a:t>
            </a:r>
            <a:r>
              <a:rPr lang="hu-HU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cervicalis</a:t>
            </a:r>
            <a:r>
              <a:rPr 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gerincvelői idegág játszik szerepet.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>
            <a:extLst>
              <a:ext uri="{FF2B5EF4-FFF2-40B4-BE49-F238E27FC236}">
                <a16:creationId xmlns:a16="http://schemas.microsoft.com/office/drawing/2014/main" id="{5C0CDBD1-93AC-4BC9-AD94-123B896E04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08520" y="38100"/>
            <a:ext cx="9252520" cy="763588"/>
          </a:xfrm>
        </p:spPr>
        <p:txBody>
          <a:bodyPr/>
          <a:lstStyle/>
          <a:p>
            <a:pPr eaLnBrk="1" hangingPunct="1">
              <a:defRPr/>
            </a:pPr>
            <a:r>
              <a:rPr lang="hu-HU" altLang="hu-HU" b="1" dirty="0"/>
              <a:t>2. Az </a:t>
            </a:r>
            <a:r>
              <a:rPr lang="hu-HU" altLang="hu-HU" b="1" dirty="0" err="1"/>
              <a:t>arachnoidea</a:t>
            </a:r>
            <a:r>
              <a:rPr lang="hu-HU" altLang="hu-HU" b="1" dirty="0"/>
              <a:t> és a pia mater</a:t>
            </a:r>
          </a:p>
        </p:txBody>
      </p:sp>
      <p:pic>
        <p:nvPicPr>
          <p:cNvPr id="17411" name="Kép 2">
            <a:extLst>
              <a:ext uri="{FF2B5EF4-FFF2-40B4-BE49-F238E27FC236}">
                <a16:creationId xmlns:a16="http://schemas.microsoft.com/office/drawing/2014/main" id="{80A8C5E0-C149-4B7D-BB9F-CC4F05C36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270" y="864995"/>
            <a:ext cx="6409457" cy="4410149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3">
            <a:extLst>
              <a:ext uri="{FF2B5EF4-FFF2-40B4-BE49-F238E27FC236}">
                <a16:creationId xmlns:a16="http://schemas.microsoft.com/office/drawing/2014/main" id="{FFF2D326-2083-4F7B-82EE-F9BEB1883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3" y="5275144"/>
            <a:ext cx="864235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</a:t>
            </a:r>
            <a:r>
              <a:rPr lang="hu-HU" altLang="hu-H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arachnoideát</a:t>
            </a:r>
            <a:r>
              <a:rPr lang="hu-HU" altLang="hu-H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és pia matert együttesen lágyagyhártyáknak, </a:t>
            </a:r>
            <a:r>
              <a:rPr lang="hu-HU" altLang="hu-H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leptomeninxeknek</a:t>
            </a:r>
            <a:r>
              <a:rPr lang="hu-HU" altLang="hu-H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nevezzük. Az </a:t>
            </a:r>
            <a:r>
              <a:rPr lang="hu-HU" altLang="hu-H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arachnoidea</a:t>
            </a:r>
            <a:r>
              <a:rPr lang="hu-HU" altLang="hu-H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egy összefüggő lemezzel a </a:t>
            </a:r>
            <a:r>
              <a:rPr lang="hu-HU" altLang="hu-H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dura</a:t>
            </a:r>
            <a:r>
              <a:rPr lang="hu-HU" altLang="hu-H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belső felszínéhez tapad, ahonnan </a:t>
            </a:r>
            <a:r>
              <a:rPr lang="hu-HU" altLang="hu-H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trabeculák</a:t>
            </a:r>
            <a:r>
              <a:rPr lang="hu-HU" altLang="hu-H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szövevényes rendszerét küldi az agyat közvetlenül beborító pia mater felé. A pia mater hűen követi az agytekervényeket és mélyen benyomul a </a:t>
            </a:r>
            <a:r>
              <a:rPr lang="hu-HU" altLang="hu-H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sulcusokba</a:t>
            </a:r>
            <a:r>
              <a:rPr lang="hu-HU" altLang="hu-H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hu-HU" altLang="hu-HU" sz="20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C974E8E-E847-4DA5-900E-B67EB1DF156F}"/>
              </a:ext>
            </a:extLst>
          </p:cNvPr>
          <p:cNvSpPr txBox="1">
            <a:spLocks noChangeArrowheads="1"/>
          </p:cNvSpPr>
          <p:nvPr/>
        </p:nvSpPr>
        <p:spPr>
          <a:xfrm>
            <a:off x="90488" y="0"/>
            <a:ext cx="6497637" cy="588963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r>
              <a:rPr lang="hu-HU" altLang="hu-HU" sz="3200" dirty="0" err="1"/>
              <a:t>Subduralis</a:t>
            </a:r>
            <a:r>
              <a:rPr lang="hu-HU" altLang="hu-HU" sz="3200" dirty="0"/>
              <a:t> vérzés</a:t>
            </a:r>
          </a:p>
        </p:txBody>
      </p:sp>
      <p:pic>
        <p:nvPicPr>
          <p:cNvPr id="18435" name="Picture 5" descr="t1_axial_sdh">
            <a:extLst>
              <a:ext uri="{FF2B5EF4-FFF2-40B4-BE49-F238E27FC236}">
                <a16:creationId xmlns:a16="http://schemas.microsoft.com/office/drawing/2014/main" id="{1D985CB7-BB8D-4AE8-9BAF-2D02399C4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969" y="640776"/>
            <a:ext cx="3411170" cy="4104000"/>
          </a:xfrm>
          <a:prstGeom prst="rect">
            <a:avLst/>
          </a:prstGeom>
          <a:noFill/>
          <a:ln w="9525">
            <a:solidFill>
              <a:srgbClr val="59C1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subdural_b">
            <a:extLst>
              <a:ext uri="{FF2B5EF4-FFF2-40B4-BE49-F238E27FC236}">
                <a16:creationId xmlns:a16="http://schemas.microsoft.com/office/drawing/2014/main" id="{D432127F-3764-40B4-8D27-D239758A06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3"/>
          <a:stretch/>
        </p:blipFill>
        <p:spPr bwMode="auto">
          <a:xfrm>
            <a:off x="277547" y="641338"/>
            <a:ext cx="4783948" cy="4103438"/>
          </a:xfrm>
          <a:prstGeom prst="rect">
            <a:avLst/>
          </a:prstGeom>
          <a:noFill/>
          <a:ln w="9525">
            <a:solidFill>
              <a:srgbClr val="59C1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0BF75974-DD00-4824-88EE-67B42BBC5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868" y="4797152"/>
            <a:ext cx="8710263" cy="2060848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marL="0" indent="0" algn="just" eaLnBrk="1" hangingPunct="1">
              <a:buFont typeface="Wingdings" panose="05000000000000000000" pitchFamily="2" charset="2"/>
              <a:buNone/>
              <a:defRPr/>
            </a:pPr>
            <a:r>
              <a:rPr lang="hu-HU" altLang="hu-HU" sz="1800" dirty="0"/>
              <a:t>A </a:t>
            </a:r>
            <a:r>
              <a:rPr lang="hu-HU" altLang="hu-HU" sz="1800" dirty="0" err="1"/>
              <a:t>dura</a:t>
            </a:r>
            <a:r>
              <a:rPr lang="hu-HU" altLang="hu-HU" sz="1800" dirty="0"/>
              <a:t> alatt, de az </a:t>
            </a:r>
            <a:r>
              <a:rPr lang="hu-HU" altLang="hu-HU" sz="1800" dirty="0" err="1"/>
              <a:t>arachnoidea</a:t>
            </a:r>
            <a:r>
              <a:rPr lang="hu-HU" altLang="hu-HU" sz="1800" dirty="0"/>
              <a:t> egységes rétegén kívül egy újabb virtuális tér, a </a:t>
            </a:r>
            <a:r>
              <a:rPr lang="hu-HU" altLang="hu-HU" sz="1800" dirty="0" err="1"/>
              <a:t>subduralis</a:t>
            </a:r>
            <a:r>
              <a:rPr lang="hu-HU" altLang="hu-HU" sz="1800" dirty="0"/>
              <a:t> rés található. Az agy felszínéről elemelkedő vénák át kell lépjenek az </a:t>
            </a:r>
            <a:r>
              <a:rPr lang="hu-HU" altLang="hu-HU" sz="1800" dirty="0" err="1"/>
              <a:t>arachnoideán</a:t>
            </a:r>
            <a:r>
              <a:rPr lang="hu-HU" altLang="hu-HU" sz="1800" dirty="0"/>
              <a:t> és a </a:t>
            </a:r>
            <a:r>
              <a:rPr lang="hu-HU" altLang="hu-HU" sz="1800" dirty="0" err="1"/>
              <a:t>dura</a:t>
            </a:r>
            <a:r>
              <a:rPr lang="hu-HU" altLang="hu-HU" sz="1800" dirty="0"/>
              <a:t> materen, hogy megérkezzenek a </a:t>
            </a:r>
            <a:r>
              <a:rPr lang="hu-HU" altLang="hu-HU" sz="1800" dirty="0" err="1"/>
              <a:t>dura</a:t>
            </a:r>
            <a:r>
              <a:rPr lang="hu-HU" altLang="hu-HU" sz="1800" dirty="0"/>
              <a:t> sinusaiba. Ezen ”hídvénák”, „áthidaló vénák” a legsérülékenyebbek ott, ahol a burkokon átlépnek. Az évek haladtával az agy fiziológiásan is veszít térfogatából, a vénák ezért mintegy kifeszülnek. Kicsi koponyatrauma is a vénák szakadását okozhatja. Az inkább szivárgó vérzés esetleg csak napok, hetek múlva okoz tüneteket.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EBFCFBE-BF86-4249-B363-6E0A5AA978E8}"/>
              </a:ext>
            </a:extLst>
          </p:cNvPr>
          <p:cNvSpPr txBox="1">
            <a:spLocks noChangeArrowheads="1"/>
          </p:cNvSpPr>
          <p:nvPr/>
        </p:nvSpPr>
        <p:spPr>
          <a:xfrm>
            <a:off x="90488" y="0"/>
            <a:ext cx="6497637" cy="588963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r>
              <a:rPr lang="hu-HU" altLang="hu-HU" sz="3200" dirty="0"/>
              <a:t>A </a:t>
            </a:r>
            <a:r>
              <a:rPr lang="hu-HU" altLang="hu-HU" sz="3200" dirty="0" err="1"/>
              <a:t>subarachnoidalis</a:t>
            </a:r>
            <a:r>
              <a:rPr lang="hu-HU" altLang="hu-HU" sz="3200" dirty="0"/>
              <a:t> tér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21C4BBAA-584E-46E2-90B9-7F4B9AEA793E}"/>
              </a:ext>
            </a:extLst>
          </p:cNvPr>
          <p:cNvSpPr txBox="1"/>
          <p:nvPr/>
        </p:nvSpPr>
        <p:spPr>
          <a:xfrm>
            <a:off x="467544" y="804932"/>
            <a:ext cx="8263707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Szemben az </a:t>
            </a:r>
            <a:r>
              <a:rPr 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epiduralis</a:t>
            </a:r>
            <a:r>
              <a:rPr 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és </a:t>
            </a:r>
            <a:r>
              <a:rPr 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subduralis</a:t>
            </a:r>
            <a:r>
              <a:rPr 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térrel ez valódi térség: </a:t>
            </a:r>
            <a:r>
              <a:rPr 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cerebro-spinalis</a:t>
            </a:r>
            <a:r>
              <a:rPr 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folyadék (</a:t>
            </a:r>
            <a:r>
              <a:rPr 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liquor</a:t>
            </a:r>
            <a:r>
              <a:rPr 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tölti ki, s az agyat tápláló </a:t>
            </a:r>
            <a:r>
              <a:rPr 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arteriák</a:t>
            </a:r>
            <a:r>
              <a:rPr 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haladnak benne.</a:t>
            </a:r>
          </a:p>
          <a:p>
            <a:pPr algn="just">
              <a:defRPr/>
            </a:pPr>
            <a:endParaRPr lang="hu-HU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defRPr/>
            </a:pPr>
            <a:endParaRPr lang="hu-HU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defRPr/>
            </a:pPr>
            <a:endParaRPr lang="hu-HU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defRPr/>
            </a:pPr>
            <a:endParaRPr lang="hu-HU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defRPr/>
            </a:pPr>
            <a:endParaRPr lang="hu-HU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defRPr/>
            </a:pPr>
            <a:endParaRPr lang="hu-HU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defRPr/>
            </a:pPr>
            <a:endParaRPr lang="hu-HU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defRPr/>
            </a:pPr>
            <a:endParaRPr lang="hu-HU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defRPr/>
            </a:pPr>
            <a:endParaRPr lang="hu-HU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defRPr/>
            </a:pPr>
            <a:endParaRPr lang="hu-HU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defRPr/>
            </a:pPr>
            <a:endParaRPr lang="hu-HU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defRPr/>
            </a:pPr>
            <a:endParaRPr lang="hu-HU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defRPr/>
            </a:pPr>
            <a:endParaRPr lang="hu-HU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defRPr/>
            </a:pPr>
            <a:endParaRPr lang="hu-HU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defRPr/>
            </a:pPr>
            <a:r>
              <a:rPr 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subarachnoidalis</a:t>
            </a:r>
            <a:r>
              <a:rPr 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cisternák</a:t>
            </a:r>
            <a:r>
              <a:rPr 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subarachnoidalis</a:t>
            </a:r>
            <a:r>
              <a:rPr 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tér tágulatai, ahol az </a:t>
            </a:r>
            <a:r>
              <a:rPr 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arachnoidea</a:t>
            </a:r>
            <a:r>
              <a:rPr 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és a pia mater viszonylag távol fekszik egymástól. </a:t>
            </a:r>
          </a:p>
        </p:txBody>
      </p:sp>
      <p:pic>
        <p:nvPicPr>
          <p:cNvPr id="19460" name="Kép 3">
            <a:extLst>
              <a:ext uri="{FF2B5EF4-FFF2-40B4-BE49-F238E27FC236}">
                <a16:creationId xmlns:a16="http://schemas.microsoft.com/office/drawing/2014/main" id="{2BDB983D-B9F8-450D-97DB-09E477DCA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6" r="5466"/>
          <a:stretch>
            <a:fillRect/>
          </a:stretch>
        </p:blipFill>
        <p:spPr bwMode="auto">
          <a:xfrm>
            <a:off x="1638300" y="1700213"/>
            <a:ext cx="5867400" cy="3841750"/>
          </a:xfrm>
          <a:prstGeom prst="rect">
            <a:avLst/>
          </a:prstGeom>
          <a:noFill/>
          <a:ln w="9525">
            <a:solidFill>
              <a:srgbClr val="59C1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>
            <a:extLst>
              <a:ext uri="{FF2B5EF4-FFF2-40B4-BE49-F238E27FC236}">
                <a16:creationId xmlns:a16="http://schemas.microsoft.com/office/drawing/2014/main" id="{6A450922-0621-436B-B8F0-8868E4815D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5612" y="2276872"/>
            <a:ext cx="8229600" cy="3311525"/>
          </a:xfrm>
        </p:spPr>
        <p:txBody>
          <a:bodyPr/>
          <a:lstStyle/>
          <a:p>
            <a:pPr eaLnBrk="1" hangingPunct="1">
              <a:defRPr/>
            </a:pPr>
            <a:r>
              <a:rPr lang="hu-HU" altLang="hu-HU" sz="2400" u="sng" dirty="0"/>
              <a:t>Az agynak extrém nagy a tápanyag- és oxigénigénye</a:t>
            </a:r>
            <a:r>
              <a:rPr lang="hu-HU" altLang="hu-HU" sz="2400" dirty="0"/>
              <a:t>: az emberi agy a testtömeg</a:t>
            </a:r>
            <a:r>
              <a:rPr lang="en-US" altLang="hu-HU" sz="2400" dirty="0"/>
              <a:t> 2%</a:t>
            </a:r>
            <a:r>
              <a:rPr lang="hu-HU" altLang="hu-HU" sz="2400" dirty="0" err="1"/>
              <a:t>-át</a:t>
            </a:r>
            <a:r>
              <a:rPr lang="hu-HU" altLang="hu-HU" sz="2400" dirty="0"/>
              <a:t> teszi ki, de a perctérfogat </a:t>
            </a:r>
            <a:r>
              <a:rPr lang="en-US" altLang="hu-HU" sz="2400" dirty="0"/>
              <a:t>15%</a:t>
            </a:r>
            <a:r>
              <a:rPr lang="hu-HU" altLang="hu-HU" sz="2400" dirty="0" err="1"/>
              <a:t>-át</a:t>
            </a:r>
            <a:r>
              <a:rPr lang="hu-HU" altLang="hu-HU" sz="2400" dirty="0"/>
              <a:t> igényli, a teljes oxigénfogyasztás </a:t>
            </a:r>
            <a:r>
              <a:rPr lang="en-US" altLang="hu-HU" sz="2400" dirty="0"/>
              <a:t>20%</a:t>
            </a:r>
            <a:r>
              <a:rPr lang="hu-HU" altLang="hu-HU" sz="2400" dirty="0" err="1"/>
              <a:t>-áért</a:t>
            </a:r>
            <a:r>
              <a:rPr lang="hu-HU" altLang="hu-HU" sz="2400" dirty="0"/>
              <a:t> és a </a:t>
            </a:r>
            <a:r>
              <a:rPr lang="hu-HU" altLang="hu-HU" sz="2400" dirty="0" err="1"/>
              <a:t>glükózfogyasztás</a:t>
            </a:r>
            <a:r>
              <a:rPr lang="en-US" altLang="hu-HU" sz="2400" dirty="0"/>
              <a:t> 25%</a:t>
            </a:r>
            <a:r>
              <a:rPr lang="hu-HU" altLang="hu-HU" sz="2400" dirty="0" err="1"/>
              <a:t>-áért</a:t>
            </a:r>
            <a:r>
              <a:rPr lang="hu-HU" altLang="hu-HU" sz="2400" dirty="0"/>
              <a:t> felelős!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hu-HU" altLang="hu-HU" sz="2400" u="sng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hu-HU" altLang="hu-HU" sz="2400" u="sng" dirty="0"/>
          </a:p>
          <a:p>
            <a:pPr eaLnBrk="1" hangingPunct="1">
              <a:defRPr/>
            </a:pPr>
            <a:r>
              <a:rPr lang="hu-HU" altLang="hu-HU" sz="2400" u="sng" dirty="0"/>
              <a:t>A </a:t>
            </a:r>
            <a:r>
              <a:rPr lang="hu-HU" altLang="hu-HU" sz="2400" u="sng" dirty="0" err="1"/>
              <a:t>cerebrovascularis</a:t>
            </a:r>
            <a:r>
              <a:rPr lang="hu-HU" altLang="hu-HU" sz="2400" u="sng" dirty="0"/>
              <a:t> </a:t>
            </a:r>
            <a:r>
              <a:rPr lang="hu-HU" altLang="hu-HU" sz="2400" dirty="0"/>
              <a:t>betegségek (agyvérzés, stroke) a vezető halálokok között vannak.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A5852D2-0058-4F08-B4EB-184AF538E9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8787" y="404664"/>
            <a:ext cx="8226425" cy="763588"/>
          </a:xfrm>
        </p:spPr>
        <p:txBody>
          <a:bodyPr/>
          <a:lstStyle/>
          <a:p>
            <a:pPr eaLnBrk="1" hangingPunct="1">
              <a:defRPr/>
            </a:pPr>
            <a:r>
              <a:rPr lang="hu-HU" altLang="hu-HU" b="1" dirty="0"/>
              <a:t>II. Az agy vérellátása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verellatas">
            <a:extLst>
              <a:ext uri="{FF2B5EF4-FFF2-40B4-BE49-F238E27FC236}">
                <a16:creationId xmlns:a16="http://schemas.microsoft.com/office/drawing/2014/main" id="{DBD78FF0-077E-4B09-B2FF-A92524D88E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31913" y="188913"/>
            <a:ext cx="6119812" cy="6408737"/>
          </a:xfrm>
          <a:prstGeom prst="rect">
            <a:avLst/>
          </a:prstGeom>
          <a:noFill/>
          <a:ln w="9525">
            <a:solidFill>
              <a:srgbClr val="59C1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Rectangle 5">
            <a:extLst>
              <a:ext uri="{FF2B5EF4-FFF2-40B4-BE49-F238E27FC236}">
                <a16:creationId xmlns:a16="http://schemas.microsoft.com/office/drawing/2014/main" id="{2EAF4C33-4BAB-4363-AA62-ADA050FE9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5013325"/>
            <a:ext cx="863600" cy="4318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6148" name="Rectangle 6">
            <a:extLst>
              <a:ext uri="{FF2B5EF4-FFF2-40B4-BE49-F238E27FC236}">
                <a16:creationId xmlns:a16="http://schemas.microsoft.com/office/drawing/2014/main" id="{C9CDFDD7-8061-4FE4-8566-B7C3417DB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3357563"/>
            <a:ext cx="1008062" cy="57626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6149" name="Text Box 7">
            <a:extLst>
              <a:ext uri="{FF2B5EF4-FFF2-40B4-BE49-F238E27FC236}">
                <a16:creationId xmlns:a16="http://schemas.microsoft.com/office/drawing/2014/main" id="{45C43491-1728-42C5-8681-5CD4D3FDA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4076700"/>
            <a:ext cx="23764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hu-HU" altLang="hu-HU" sz="2000" dirty="0"/>
              <a:t>két forrás:</a:t>
            </a:r>
          </a:p>
          <a:p>
            <a:pPr algn="ctr" eaLnBrk="1" hangingPunct="1">
              <a:spcBef>
                <a:spcPct val="0"/>
              </a:spcBef>
            </a:pPr>
            <a:r>
              <a:rPr lang="hu-HU" altLang="hu-HU" sz="2000" b="0" dirty="0"/>
              <a:t>a. </a:t>
            </a:r>
            <a:r>
              <a:rPr lang="hu-HU" altLang="hu-HU" sz="2000" b="0" dirty="0" err="1"/>
              <a:t>carotis</a:t>
            </a:r>
            <a:r>
              <a:rPr lang="hu-HU" altLang="hu-HU" sz="2000" b="0" dirty="0"/>
              <a:t> </a:t>
            </a:r>
            <a:r>
              <a:rPr lang="hu-HU" altLang="hu-HU" sz="2000" b="0" dirty="0" err="1"/>
              <a:t>interna</a:t>
            </a:r>
            <a:endParaRPr lang="hu-HU" altLang="hu-HU" sz="2000" b="0" dirty="0"/>
          </a:p>
          <a:p>
            <a:pPr algn="ctr" eaLnBrk="1" hangingPunct="1">
              <a:spcBef>
                <a:spcPct val="0"/>
              </a:spcBef>
            </a:pPr>
            <a:r>
              <a:rPr lang="hu-HU" altLang="hu-HU" sz="2000" b="0" dirty="0"/>
              <a:t>a. vertebralis</a:t>
            </a:r>
          </a:p>
        </p:txBody>
      </p:sp>
      <p:sp>
        <p:nvSpPr>
          <p:cNvPr id="6150" name="Rectangle 8">
            <a:extLst>
              <a:ext uri="{FF2B5EF4-FFF2-40B4-BE49-F238E27FC236}">
                <a16:creationId xmlns:a16="http://schemas.microsoft.com/office/drawing/2014/main" id="{0E763355-B088-4E08-B62E-56E969D9A3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5013325"/>
            <a:ext cx="863600" cy="431800"/>
          </a:xfrm>
          <a:prstGeom prst="rect">
            <a:avLst/>
          </a:prstGeom>
          <a:solidFill>
            <a:srgbClr val="FF0000">
              <a:alpha val="50195"/>
            </a:srgbClr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6151" name="Rectangle 6">
            <a:extLst>
              <a:ext uri="{FF2B5EF4-FFF2-40B4-BE49-F238E27FC236}">
                <a16:creationId xmlns:a16="http://schemas.microsoft.com/office/drawing/2014/main" id="{B7D1B355-1709-496B-A041-4B60B523A2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3357563"/>
            <a:ext cx="1008062" cy="576262"/>
          </a:xfrm>
          <a:prstGeom prst="rect">
            <a:avLst/>
          </a:prstGeom>
          <a:solidFill>
            <a:srgbClr val="FF0000">
              <a:alpha val="50195"/>
            </a:srgbClr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pic>
        <p:nvPicPr>
          <p:cNvPr id="6152" name="Picture 8" descr="https://encrypted-tbn0.gstatic.com/images?q=tbn:ANd9GcQBZXTIZKZaxQkxK-CdzWuXbfnv_zPOSIDkM3lqgQtk1rBrTYOgsA">
            <a:extLst>
              <a:ext uri="{FF2B5EF4-FFF2-40B4-BE49-F238E27FC236}">
                <a16:creationId xmlns:a16="http://schemas.microsoft.com/office/drawing/2014/main" id="{3334387E-C823-40F9-880A-6FEC5D0F0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3" t="17496" r="18459" b="16522"/>
          <a:stretch>
            <a:fillRect/>
          </a:stretch>
        </p:blipFill>
        <p:spPr bwMode="auto">
          <a:xfrm>
            <a:off x="6310313" y="5157788"/>
            <a:ext cx="1125537" cy="1439862"/>
          </a:xfrm>
          <a:prstGeom prst="rect">
            <a:avLst/>
          </a:prstGeom>
          <a:noFill/>
          <a:ln w="9525">
            <a:solidFill>
              <a:srgbClr val="59C1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8">
            <a:extLst>
              <a:ext uri="{FF2B5EF4-FFF2-40B4-BE49-F238E27FC236}">
                <a16:creationId xmlns:a16="http://schemas.microsoft.com/office/drawing/2014/main" id="{94285DBB-181B-4A87-86A6-DE2603492310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188913"/>
            <a:ext cx="8380412" cy="6478587"/>
            <a:chOff x="396" y="147"/>
            <a:chExt cx="5279" cy="4081"/>
          </a:xfrm>
        </p:grpSpPr>
        <p:pic>
          <p:nvPicPr>
            <p:cNvPr id="7181" name="Picture 4" descr="311e1d4c56739cde139670bf59f825">
              <a:extLst>
                <a:ext uri="{FF2B5EF4-FFF2-40B4-BE49-F238E27FC236}">
                  <a16:creationId xmlns:a16="http://schemas.microsoft.com/office/drawing/2014/main" id="{ACCA21AA-8283-4BD2-A999-31F4651FC3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" y="148"/>
              <a:ext cx="3618" cy="4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2" name="Picture 7" descr="Kép1">
              <a:extLst>
                <a:ext uri="{FF2B5EF4-FFF2-40B4-BE49-F238E27FC236}">
                  <a16:creationId xmlns:a16="http://schemas.microsoft.com/office/drawing/2014/main" id="{40EBEE4B-BF78-4218-8E3C-A56177B5A0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2" y="147"/>
              <a:ext cx="2523" cy="4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1" name="Text Box 9">
            <a:extLst>
              <a:ext uri="{FF2B5EF4-FFF2-40B4-BE49-F238E27FC236}">
                <a16:creationId xmlns:a16="http://schemas.microsoft.com/office/drawing/2014/main" id="{562ED563-71C3-40E7-90DA-3DA77D7C26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2565400"/>
            <a:ext cx="7207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1800"/>
              <a:t>atlas</a:t>
            </a:r>
          </a:p>
        </p:txBody>
      </p:sp>
      <p:sp>
        <p:nvSpPr>
          <p:cNvPr id="7172" name="Text Box 10">
            <a:extLst>
              <a:ext uri="{FF2B5EF4-FFF2-40B4-BE49-F238E27FC236}">
                <a16:creationId xmlns:a16="http://schemas.microsoft.com/office/drawing/2014/main" id="{29DC1A75-65FF-466C-86A0-2DA29630F7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4825" y="2997200"/>
            <a:ext cx="7207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1800"/>
              <a:t>axis</a:t>
            </a:r>
          </a:p>
        </p:txBody>
      </p:sp>
      <p:sp>
        <p:nvSpPr>
          <p:cNvPr id="15371" name="Text Box 11">
            <a:extLst>
              <a:ext uri="{FF2B5EF4-FFF2-40B4-BE49-F238E27FC236}">
                <a16:creationId xmlns:a16="http://schemas.microsoft.com/office/drawing/2014/main" id="{1A3F9CB2-C74C-4C11-AF38-116C11CF1E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88913"/>
            <a:ext cx="4537075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u-HU" altLang="hu-H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 </a:t>
            </a:r>
            <a:r>
              <a:rPr lang="hu-HU" altLang="hu-HU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vertebro-basilaris</a:t>
            </a:r>
            <a:r>
              <a:rPr lang="hu-HU" altLang="hu-H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rendszer</a:t>
            </a:r>
          </a:p>
        </p:txBody>
      </p:sp>
      <p:sp>
        <p:nvSpPr>
          <p:cNvPr id="7178" name="Text Box 21">
            <a:extLst>
              <a:ext uri="{FF2B5EF4-FFF2-40B4-BE49-F238E27FC236}">
                <a16:creationId xmlns:a16="http://schemas.microsoft.com/office/drawing/2014/main" id="{8F45B4D4-7C61-4A12-BC5C-8CF83C6366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888" y="260350"/>
            <a:ext cx="2590800" cy="3667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1800" b="0">
                <a:solidFill>
                  <a:schemeClr val="tx1"/>
                </a:solidFill>
              </a:rPr>
              <a:t>CTA: CT angiographia</a:t>
            </a:r>
          </a:p>
        </p:txBody>
      </p:sp>
      <p:sp>
        <p:nvSpPr>
          <p:cNvPr id="7179" name="Text Box 22">
            <a:extLst>
              <a:ext uri="{FF2B5EF4-FFF2-40B4-BE49-F238E27FC236}">
                <a16:creationId xmlns:a16="http://schemas.microsoft.com/office/drawing/2014/main" id="{3182771B-E732-4C2E-ADFA-1F131523DB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13" y="530066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1800"/>
              <a:t>C6</a:t>
            </a:r>
          </a:p>
        </p:txBody>
      </p:sp>
      <p:sp>
        <p:nvSpPr>
          <p:cNvPr id="7180" name="Text Box 23">
            <a:extLst>
              <a:ext uri="{FF2B5EF4-FFF2-40B4-BE49-F238E27FC236}">
                <a16:creationId xmlns:a16="http://schemas.microsoft.com/office/drawing/2014/main" id="{72B9A713-4E84-411B-AB68-6EED14A3F5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3068638"/>
            <a:ext cx="14398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1400" b="0">
                <a:solidFill>
                  <a:schemeClr val="tx1"/>
                </a:solidFill>
              </a:rPr>
              <a:t>oldalra</a:t>
            </a:r>
          </a:p>
          <a:p>
            <a:pPr eaLnBrk="1" hangingPunct="1"/>
            <a:r>
              <a:rPr lang="hu-HU" altLang="hu-HU" sz="1400" b="0">
                <a:solidFill>
                  <a:schemeClr val="tx1"/>
                </a:solidFill>
              </a:rPr>
              <a:t>fölfelé</a:t>
            </a:r>
          </a:p>
          <a:p>
            <a:pPr eaLnBrk="1" hangingPunct="1"/>
            <a:r>
              <a:rPr lang="hu-HU" altLang="hu-HU" sz="1400" b="0">
                <a:solidFill>
                  <a:schemeClr val="tx1"/>
                </a:solidFill>
              </a:rPr>
              <a:t>hátrafelé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Kép 1">
            <a:extLst>
              <a:ext uri="{FF2B5EF4-FFF2-40B4-BE49-F238E27FC236}">
                <a16:creationId xmlns:a16="http://schemas.microsoft.com/office/drawing/2014/main" id="{21B2A8F7-C5CC-478E-A53C-C7A6F3A078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0"/>
            <a:ext cx="8064500" cy="6858000"/>
          </a:xfrm>
          <a:prstGeom prst="rect">
            <a:avLst/>
          </a:prstGeom>
          <a:noFill/>
          <a:ln w="9525">
            <a:solidFill>
              <a:srgbClr val="59C1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Kép 2">
            <a:extLst>
              <a:ext uri="{FF2B5EF4-FFF2-40B4-BE49-F238E27FC236}">
                <a16:creationId xmlns:a16="http://schemas.microsoft.com/office/drawing/2014/main" id="{6916C0AE-2A3C-4487-B16B-BB363264C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419725"/>
            <a:ext cx="1058863" cy="1439863"/>
          </a:xfrm>
          <a:prstGeom prst="rect">
            <a:avLst/>
          </a:prstGeom>
          <a:noFill/>
          <a:ln w="9525">
            <a:solidFill>
              <a:srgbClr val="59C1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1">
            <a:extLst>
              <a:ext uri="{FF2B5EF4-FFF2-40B4-BE49-F238E27FC236}">
                <a16:creationId xmlns:a16="http://schemas.microsoft.com/office/drawing/2014/main" id="{5C33048C-234B-496F-A36D-DCD442687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2702" y="34220"/>
            <a:ext cx="2865835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hu-HU" altLang="hu-H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A. </a:t>
            </a:r>
            <a:r>
              <a:rPr lang="hu-HU" altLang="hu-HU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carotis</a:t>
            </a:r>
            <a:r>
              <a:rPr lang="hu-HU" altLang="hu-H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hu-HU" altLang="hu-HU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interna</a:t>
            </a:r>
            <a:endParaRPr lang="hu-HU" altLang="hu-H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cxnSp>
        <p:nvCxnSpPr>
          <p:cNvPr id="4" name="Egyenes összekötő 3">
            <a:extLst>
              <a:ext uri="{FF2B5EF4-FFF2-40B4-BE49-F238E27FC236}">
                <a16:creationId xmlns:a16="http://schemas.microsoft.com/office/drawing/2014/main" id="{A479E54D-4463-444E-8159-8644F85C4E9D}"/>
              </a:ext>
            </a:extLst>
          </p:cNvPr>
          <p:cNvCxnSpPr/>
          <p:nvPr/>
        </p:nvCxnSpPr>
        <p:spPr>
          <a:xfrm>
            <a:off x="1979712" y="620688"/>
            <a:ext cx="10081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>
            <a:extLst>
              <a:ext uri="{FF2B5EF4-FFF2-40B4-BE49-F238E27FC236}">
                <a16:creationId xmlns:a16="http://schemas.microsoft.com/office/drawing/2014/main" id="{94A4FDCE-7C51-492E-AE2A-8EC7487354AC}"/>
              </a:ext>
            </a:extLst>
          </p:cNvPr>
          <p:cNvCxnSpPr>
            <a:cxnSpLocks/>
          </p:cNvCxnSpPr>
          <p:nvPr/>
        </p:nvCxnSpPr>
        <p:spPr>
          <a:xfrm>
            <a:off x="3131840" y="641608"/>
            <a:ext cx="12241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>
            <a:extLst>
              <a:ext uri="{FF2B5EF4-FFF2-40B4-BE49-F238E27FC236}">
                <a16:creationId xmlns:a16="http://schemas.microsoft.com/office/drawing/2014/main" id="{019BC705-281C-4A17-87DE-9551802B3EBF}"/>
              </a:ext>
            </a:extLst>
          </p:cNvPr>
          <p:cNvCxnSpPr>
            <a:cxnSpLocks/>
          </p:cNvCxnSpPr>
          <p:nvPr/>
        </p:nvCxnSpPr>
        <p:spPr>
          <a:xfrm>
            <a:off x="4355976" y="1124744"/>
            <a:ext cx="19442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CB220DFB-80F8-441D-8D6E-C7541DCEC5BA}"/>
              </a:ext>
            </a:extLst>
          </p:cNvPr>
          <p:cNvCxnSpPr>
            <a:cxnSpLocks/>
          </p:cNvCxnSpPr>
          <p:nvPr/>
        </p:nvCxnSpPr>
        <p:spPr>
          <a:xfrm>
            <a:off x="5515063" y="1628800"/>
            <a:ext cx="15702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13">
            <a:extLst>
              <a:ext uri="{FF2B5EF4-FFF2-40B4-BE49-F238E27FC236}">
                <a16:creationId xmlns:a16="http://schemas.microsoft.com/office/drawing/2014/main" id="{BA64CEFF-767B-4F28-8DA2-3A5428E8781A}"/>
              </a:ext>
            </a:extLst>
          </p:cNvPr>
          <p:cNvCxnSpPr>
            <a:cxnSpLocks/>
          </p:cNvCxnSpPr>
          <p:nvPr/>
        </p:nvCxnSpPr>
        <p:spPr>
          <a:xfrm>
            <a:off x="6681563" y="3435172"/>
            <a:ext cx="163485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15">
            <a:extLst>
              <a:ext uri="{FF2B5EF4-FFF2-40B4-BE49-F238E27FC236}">
                <a16:creationId xmlns:a16="http://schemas.microsoft.com/office/drawing/2014/main" id="{5B8C72FB-CE84-4623-8E79-D35EA60FC77D}"/>
              </a:ext>
            </a:extLst>
          </p:cNvPr>
          <p:cNvCxnSpPr>
            <a:cxnSpLocks/>
          </p:cNvCxnSpPr>
          <p:nvPr/>
        </p:nvCxnSpPr>
        <p:spPr>
          <a:xfrm>
            <a:off x="7498989" y="5661248"/>
            <a:ext cx="8174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Kép 2">
            <a:extLst>
              <a:ext uri="{FF2B5EF4-FFF2-40B4-BE49-F238E27FC236}">
                <a16:creationId xmlns:a16="http://schemas.microsoft.com/office/drawing/2014/main" id="{ACADB26D-54B3-4A7E-BA40-8BEBD4664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" t="4457" r="58662" b="12738"/>
          <a:stretch>
            <a:fillRect/>
          </a:stretch>
        </p:blipFill>
        <p:spPr bwMode="auto">
          <a:xfrm>
            <a:off x="168275" y="333375"/>
            <a:ext cx="3671888" cy="4319588"/>
          </a:xfrm>
          <a:prstGeom prst="rect">
            <a:avLst/>
          </a:prstGeom>
          <a:noFill/>
          <a:ln w="9525">
            <a:solidFill>
              <a:srgbClr val="59C1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Kép 3">
            <a:extLst>
              <a:ext uri="{FF2B5EF4-FFF2-40B4-BE49-F238E27FC236}">
                <a16:creationId xmlns:a16="http://schemas.microsoft.com/office/drawing/2014/main" id="{215E8107-B83A-429D-92DE-FA24B3644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32" t="4724" r="1384" b="11890"/>
          <a:stretch>
            <a:fillRect/>
          </a:stretch>
        </p:blipFill>
        <p:spPr bwMode="auto">
          <a:xfrm>
            <a:off x="3938588" y="333375"/>
            <a:ext cx="5037137" cy="4319588"/>
          </a:xfrm>
          <a:prstGeom prst="rect">
            <a:avLst/>
          </a:prstGeom>
          <a:noFill/>
          <a:ln w="9525">
            <a:solidFill>
              <a:srgbClr val="59C1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E3360897-2350-4B57-A8AE-C112579B6230}"/>
              </a:ext>
            </a:extLst>
          </p:cNvPr>
          <p:cNvSpPr txBox="1"/>
          <p:nvPr/>
        </p:nvSpPr>
        <p:spPr>
          <a:xfrm>
            <a:off x="287784" y="4797153"/>
            <a:ext cx="428421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hu-HU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Alapfogalmak: </a:t>
            </a:r>
            <a:r>
              <a:rPr 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központi idegrendszer, agy, kisagy, agytörzs, gerincvelő, </a:t>
            </a:r>
            <a:r>
              <a:rPr 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hemispheriumok</a:t>
            </a:r>
            <a:r>
              <a:rPr 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agykamrák, </a:t>
            </a:r>
            <a:r>
              <a:rPr 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gyrusok</a:t>
            </a:r>
            <a:r>
              <a:rPr 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és </a:t>
            </a:r>
            <a:r>
              <a:rPr 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sulcusok</a:t>
            </a:r>
            <a:r>
              <a:rPr 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szürkeállomány, fehérállomány</a:t>
            </a:r>
          </a:p>
        </p:txBody>
      </p:sp>
      <p:pic>
        <p:nvPicPr>
          <p:cNvPr id="1026" name="Picture 2" descr="Képtalálat a következőre: „neuron”">
            <a:extLst>
              <a:ext uri="{FF2B5EF4-FFF2-40B4-BE49-F238E27FC236}">
                <a16:creationId xmlns:a16="http://schemas.microsoft.com/office/drawing/2014/main" id="{2294EF2A-582E-4476-BEA0-4606CC75C5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15" b="13064"/>
          <a:stretch/>
        </p:blipFill>
        <p:spPr bwMode="auto">
          <a:xfrm>
            <a:off x="4725688" y="4797153"/>
            <a:ext cx="4244457" cy="1732274"/>
          </a:xfrm>
          <a:prstGeom prst="rect">
            <a:avLst/>
          </a:prstGeom>
          <a:noFill/>
          <a:ln>
            <a:solidFill>
              <a:srgbClr val="59C1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>
            <a:extLst>
              <a:ext uri="{FF2B5EF4-FFF2-40B4-BE49-F238E27FC236}">
                <a16:creationId xmlns:a16="http://schemas.microsoft.com/office/drawing/2014/main" id="{15111F31-F928-40B3-BA56-05C4E7431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" t="10419" b="2368"/>
          <a:stretch>
            <a:fillRect/>
          </a:stretch>
        </p:blipFill>
        <p:spPr bwMode="auto">
          <a:xfrm>
            <a:off x="179388" y="196850"/>
            <a:ext cx="4235450" cy="647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Text Box 13">
            <a:extLst>
              <a:ext uri="{FF2B5EF4-FFF2-40B4-BE49-F238E27FC236}">
                <a16:creationId xmlns:a16="http://schemas.microsoft.com/office/drawing/2014/main" id="{F4918174-4BFA-42A1-8ADB-D91BFA3D2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60350"/>
            <a:ext cx="3457079" cy="400050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Circulus</a:t>
            </a:r>
            <a:r>
              <a:rPr lang="hu-HU" altLang="hu-H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altLang="hu-HU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arteriosus</a:t>
            </a:r>
            <a:r>
              <a:rPr lang="hu-HU" altLang="hu-H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Willisii</a:t>
            </a:r>
          </a:p>
        </p:txBody>
      </p:sp>
      <p:grpSp>
        <p:nvGrpSpPr>
          <p:cNvPr id="12292" name="Group 19">
            <a:extLst>
              <a:ext uri="{FF2B5EF4-FFF2-40B4-BE49-F238E27FC236}">
                <a16:creationId xmlns:a16="http://schemas.microsoft.com/office/drawing/2014/main" id="{0A2DF593-FF49-49A1-BDE4-616AE0661E60}"/>
              </a:ext>
            </a:extLst>
          </p:cNvPr>
          <p:cNvGrpSpPr>
            <a:grpSpLocks/>
          </p:cNvGrpSpPr>
          <p:nvPr/>
        </p:nvGrpSpPr>
        <p:grpSpPr bwMode="auto">
          <a:xfrm>
            <a:off x="3924300" y="201613"/>
            <a:ext cx="5133975" cy="6478587"/>
            <a:chOff x="2472" y="127"/>
            <a:chExt cx="3234" cy="4081"/>
          </a:xfrm>
        </p:grpSpPr>
        <p:pic>
          <p:nvPicPr>
            <p:cNvPr id="12302" name="Picture 14" descr="Brain">
              <a:extLst>
                <a:ext uri="{FF2B5EF4-FFF2-40B4-BE49-F238E27FC236}">
                  <a16:creationId xmlns:a16="http://schemas.microsoft.com/office/drawing/2014/main" id="{88B05282-F169-4298-AFA5-AA28B0FD1A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3" y="127"/>
              <a:ext cx="3233" cy="408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303" name="Text Box 15">
              <a:extLst>
                <a:ext uri="{FF2B5EF4-FFF2-40B4-BE49-F238E27FC236}">
                  <a16:creationId xmlns:a16="http://schemas.microsoft.com/office/drawing/2014/main" id="{9A6C741F-BE20-43CD-ABE5-BB8B7BB48D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2" y="1705"/>
              <a:ext cx="1229" cy="23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rgbClr val="000000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 b="1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 b="1"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 b="1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 b="1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hu-HU" altLang="hu-HU" sz="1800" b="0" dirty="0" err="1"/>
                <a:t>n.</a:t>
              </a:r>
              <a:r>
                <a:rPr lang="hu-HU" altLang="hu-HU" sz="1800" b="0" dirty="0"/>
                <a:t> </a:t>
              </a:r>
              <a:r>
                <a:rPr lang="hu-HU" altLang="hu-HU" sz="1800" b="0" dirty="0" err="1"/>
                <a:t>oculomotorius</a:t>
              </a:r>
              <a:endParaRPr lang="hu-HU" altLang="hu-HU" sz="1800" b="0" dirty="0"/>
            </a:p>
          </p:txBody>
        </p:sp>
        <p:sp>
          <p:nvSpPr>
            <p:cNvPr id="12304" name="Line 16">
              <a:extLst>
                <a:ext uri="{FF2B5EF4-FFF2-40B4-BE49-F238E27FC236}">
                  <a16:creationId xmlns:a16="http://schemas.microsoft.com/office/drawing/2014/main" id="{443D9C32-94FC-4F57-83DF-E5E30B706F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06" y="1841"/>
              <a:ext cx="276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2305" name="Text Box 17">
              <a:extLst>
                <a:ext uri="{FF2B5EF4-FFF2-40B4-BE49-F238E27FC236}">
                  <a16:creationId xmlns:a16="http://schemas.microsoft.com/office/drawing/2014/main" id="{E994D7B7-0973-4A61-A497-CBA4C78276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8" y="2478"/>
              <a:ext cx="816" cy="17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 b="1">
                  <a:solidFill>
                    <a:srgbClr val="000000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 b="1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 b="1"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 b="1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 b="1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hu-HU" altLang="hu-HU" sz="1800" b="0" dirty="0" err="1"/>
                <a:t>n.</a:t>
              </a:r>
              <a:r>
                <a:rPr lang="hu-HU" altLang="hu-HU" sz="1800" b="0" dirty="0"/>
                <a:t> </a:t>
              </a:r>
              <a:r>
                <a:rPr lang="hu-HU" altLang="hu-HU" sz="1800" b="0" dirty="0" err="1"/>
                <a:t>abducens</a:t>
              </a:r>
              <a:endParaRPr lang="hu-HU" altLang="hu-HU" sz="1800" b="0" dirty="0"/>
            </a:p>
          </p:txBody>
        </p:sp>
        <p:sp>
          <p:nvSpPr>
            <p:cNvPr id="12306" name="Line 18">
              <a:extLst>
                <a:ext uri="{FF2B5EF4-FFF2-40B4-BE49-F238E27FC236}">
                  <a16:creationId xmlns:a16="http://schemas.microsoft.com/office/drawing/2014/main" id="{AD31D187-DE72-4717-A0D2-B43D4A88C5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24" y="2568"/>
              <a:ext cx="589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12293" name="Text Box 24">
            <a:extLst>
              <a:ext uri="{FF2B5EF4-FFF2-40B4-BE49-F238E27FC236}">
                <a16:creationId xmlns:a16="http://schemas.microsoft.com/office/drawing/2014/main" id="{05AAE465-D734-4DA5-BFFF-1CBE43B4D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1773238"/>
            <a:ext cx="1944687" cy="3698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1800" b="0"/>
              <a:t>chiasma opticum</a:t>
            </a:r>
          </a:p>
        </p:txBody>
      </p:sp>
      <p:sp>
        <p:nvSpPr>
          <p:cNvPr id="12294" name="Line 25">
            <a:extLst>
              <a:ext uri="{FF2B5EF4-FFF2-40B4-BE49-F238E27FC236}">
                <a16:creationId xmlns:a16="http://schemas.microsoft.com/office/drawing/2014/main" id="{5D8EC8EE-0CCC-4E54-8DB2-E9BAD2CCACC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88125" y="2133600"/>
            <a:ext cx="647700" cy="2159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2295" name="Text Box 26">
            <a:extLst>
              <a:ext uri="{FF2B5EF4-FFF2-40B4-BE49-F238E27FC236}">
                <a16:creationId xmlns:a16="http://schemas.microsoft.com/office/drawing/2014/main" id="{2F0DD117-745C-4856-9AD8-0F525E3461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0" y="3068638"/>
            <a:ext cx="1295400" cy="6461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1800" b="0"/>
              <a:t>corpora mamillaria</a:t>
            </a:r>
          </a:p>
        </p:txBody>
      </p:sp>
      <p:sp>
        <p:nvSpPr>
          <p:cNvPr id="12296" name="Line 27">
            <a:extLst>
              <a:ext uri="{FF2B5EF4-FFF2-40B4-BE49-F238E27FC236}">
                <a16:creationId xmlns:a16="http://schemas.microsoft.com/office/drawing/2014/main" id="{20BE6604-5515-4001-AFC8-B157B1850CD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59563" y="2852738"/>
            <a:ext cx="936625" cy="4318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2297" name="Text Box 28">
            <a:extLst>
              <a:ext uri="{FF2B5EF4-FFF2-40B4-BE49-F238E27FC236}">
                <a16:creationId xmlns:a16="http://schemas.microsoft.com/office/drawing/2014/main" id="{CBC7EE04-0B1E-4328-B89C-9C58FF600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1628775"/>
            <a:ext cx="1509712" cy="6461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1800" b="0"/>
              <a:t>hypophysis nyél</a:t>
            </a:r>
          </a:p>
        </p:txBody>
      </p:sp>
      <p:sp>
        <p:nvSpPr>
          <p:cNvPr id="12298" name="Line 29">
            <a:extLst>
              <a:ext uri="{FF2B5EF4-FFF2-40B4-BE49-F238E27FC236}">
                <a16:creationId xmlns:a16="http://schemas.microsoft.com/office/drawing/2014/main" id="{1627FDDA-83D3-472D-96DA-992360620997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4525" y="1989138"/>
            <a:ext cx="863600" cy="6477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2299" name="Line 30">
            <a:extLst>
              <a:ext uri="{FF2B5EF4-FFF2-40B4-BE49-F238E27FC236}">
                <a16:creationId xmlns:a16="http://schemas.microsoft.com/office/drawing/2014/main" id="{41F152D8-BB2C-4171-ADE8-235F6290F69B}"/>
              </a:ext>
            </a:extLst>
          </p:cNvPr>
          <p:cNvSpPr>
            <a:spLocks noChangeShapeType="1"/>
          </p:cNvSpPr>
          <p:nvPr/>
        </p:nvSpPr>
        <p:spPr bwMode="auto">
          <a:xfrm>
            <a:off x="2008188" y="2024063"/>
            <a:ext cx="215900" cy="12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2300" name="Freeform 31">
            <a:extLst>
              <a:ext uri="{FF2B5EF4-FFF2-40B4-BE49-F238E27FC236}">
                <a16:creationId xmlns:a16="http://schemas.microsoft.com/office/drawing/2014/main" id="{68BB9894-6FB4-47F3-9DEA-0077FE42EDBF}"/>
              </a:ext>
            </a:extLst>
          </p:cNvPr>
          <p:cNvSpPr>
            <a:spLocks/>
          </p:cNvSpPr>
          <p:nvPr/>
        </p:nvSpPr>
        <p:spPr bwMode="auto">
          <a:xfrm>
            <a:off x="1619250" y="2636838"/>
            <a:ext cx="215900" cy="504825"/>
          </a:xfrm>
          <a:custGeom>
            <a:avLst/>
            <a:gdLst>
              <a:gd name="T0" fmla="*/ 0 w 136"/>
              <a:gd name="T1" fmla="*/ 0 h 318"/>
              <a:gd name="T2" fmla="*/ 2147483647 w 136"/>
              <a:gd name="T3" fmla="*/ 2147483647 h 318"/>
              <a:gd name="T4" fmla="*/ 2147483647 w 136"/>
              <a:gd name="T5" fmla="*/ 2147483647 h 318"/>
              <a:gd name="T6" fmla="*/ 0 60000 65536"/>
              <a:gd name="T7" fmla="*/ 0 60000 65536"/>
              <a:gd name="T8" fmla="*/ 0 60000 65536"/>
              <a:gd name="T9" fmla="*/ 0 w 136"/>
              <a:gd name="T10" fmla="*/ 0 h 318"/>
              <a:gd name="T11" fmla="*/ 136 w 136"/>
              <a:gd name="T12" fmla="*/ 318 h 3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6" h="318">
                <a:moveTo>
                  <a:pt x="0" y="0"/>
                </a:moveTo>
                <a:cubicBezTo>
                  <a:pt x="6" y="30"/>
                  <a:pt x="14" y="127"/>
                  <a:pt x="37" y="180"/>
                </a:cubicBezTo>
                <a:cubicBezTo>
                  <a:pt x="60" y="233"/>
                  <a:pt x="116" y="289"/>
                  <a:pt x="136" y="318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2301" name="Freeform 32">
            <a:extLst>
              <a:ext uri="{FF2B5EF4-FFF2-40B4-BE49-F238E27FC236}">
                <a16:creationId xmlns:a16="http://schemas.microsoft.com/office/drawing/2014/main" id="{98FF2723-9642-4B12-9AC4-C3B39CCAC23D}"/>
              </a:ext>
            </a:extLst>
          </p:cNvPr>
          <p:cNvSpPr>
            <a:spLocks/>
          </p:cNvSpPr>
          <p:nvPr/>
        </p:nvSpPr>
        <p:spPr bwMode="auto">
          <a:xfrm>
            <a:off x="2233613" y="2565400"/>
            <a:ext cx="323850" cy="573088"/>
          </a:xfrm>
          <a:custGeom>
            <a:avLst/>
            <a:gdLst>
              <a:gd name="T0" fmla="*/ 2147483647 w 204"/>
              <a:gd name="T1" fmla="*/ 0 h 361"/>
              <a:gd name="T2" fmla="*/ 2147483647 w 204"/>
              <a:gd name="T3" fmla="*/ 2147483647 h 361"/>
              <a:gd name="T4" fmla="*/ 0 w 204"/>
              <a:gd name="T5" fmla="*/ 2147483647 h 361"/>
              <a:gd name="T6" fmla="*/ 0 60000 65536"/>
              <a:gd name="T7" fmla="*/ 0 60000 65536"/>
              <a:gd name="T8" fmla="*/ 0 60000 65536"/>
              <a:gd name="T9" fmla="*/ 0 w 204"/>
              <a:gd name="T10" fmla="*/ 0 h 361"/>
              <a:gd name="T11" fmla="*/ 204 w 204"/>
              <a:gd name="T12" fmla="*/ 361 h 36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4" h="361">
                <a:moveTo>
                  <a:pt x="204" y="0"/>
                </a:moveTo>
                <a:cubicBezTo>
                  <a:pt x="198" y="34"/>
                  <a:pt x="201" y="147"/>
                  <a:pt x="167" y="207"/>
                </a:cubicBezTo>
                <a:cubicBezTo>
                  <a:pt x="133" y="267"/>
                  <a:pt x="35" y="329"/>
                  <a:pt x="0" y="361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5">
            <a:extLst>
              <a:ext uri="{FF2B5EF4-FFF2-40B4-BE49-F238E27FC236}">
                <a16:creationId xmlns:a16="http://schemas.microsoft.com/office/drawing/2014/main" id="{58687828-6867-454D-BE76-A32D774D3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412875"/>
            <a:ext cx="777557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AutoNum type="arabicPeriod"/>
            </a:pPr>
            <a:r>
              <a:rPr lang="hu-HU" altLang="hu-HU" b="0">
                <a:solidFill>
                  <a:schemeClr val="tx1"/>
                </a:solidFill>
              </a:rPr>
              <a:t>A circulus arteriosus a chiasma opticumot, az infundibulumot és a corpora mamillariát zárja körbe.</a:t>
            </a:r>
          </a:p>
          <a:p>
            <a:pPr algn="just" eaLnBrk="1" hangingPunct="1">
              <a:buFontTx/>
              <a:buAutoNum type="arabicPeriod"/>
            </a:pPr>
            <a:endParaRPr lang="hu-HU" altLang="hu-HU" b="0">
              <a:solidFill>
                <a:schemeClr val="tx1"/>
              </a:solidFill>
            </a:endParaRPr>
          </a:p>
          <a:p>
            <a:pPr algn="just" eaLnBrk="1" hangingPunct="1"/>
            <a:r>
              <a:rPr lang="hu-HU" altLang="hu-HU" b="0">
                <a:solidFill>
                  <a:schemeClr val="tx1"/>
                </a:solidFill>
              </a:rPr>
              <a:t>2. A n. oculomotorius az a. cerebelli sup. és az a. cerebri posterior között lép elő.</a:t>
            </a:r>
          </a:p>
          <a:p>
            <a:pPr algn="just" eaLnBrk="1" hangingPunct="1"/>
            <a:endParaRPr lang="hu-HU" altLang="hu-HU" b="0">
              <a:solidFill>
                <a:schemeClr val="tx1"/>
              </a:solidFill>
            </a:endParaRPr>
          </a:p>
          <a:p>
            <a:pPr algn="just" eaLnBrk="1" hangingPunct="1"/>
            <a:r>
              <a:rPr lang="hu-HU" altLang="hu-HU" b="0">
                <a:solidFill>
                  <a:schemeClr val="tx1"/>
                </a:solidFill>
              </a:rPr>
              <a:t>3. Az a. vertebralisok a pontomedullaris átmenetnél egyesülnek a. basillarissá. Itt található a n. abducens gyökere, s körülbelül ebben a magasságban ágaznak le az a. cerebellaris inferior anteriorok is.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>
            <a:extLst>
              <a:ext uri="{FF2B5EF4-FFF2-40B4-BE49-F238E27FC236}">
                <a16:creationId xmlns:a16="http://schemas.microsoft.com/office/drawing/2014/main" id="{0264257C-EF84-4C58-A616-65B6F161F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0"/>
            <a:ext cx="8064500" cy="5578475"/>
          </a:xfrm>
          <a:prstGeom prst="rect">
            <a:avLst/>
          </a:prstGeom>
          <a:noFill/>
          <a:ln w="9525">
            <a:solidFill>
              <a:schemeClr val="tx2">
                <a:lumMod val="9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Text Box 6">
            <a:extLst>
              <a:ext uri="{FF2B5EF4-FFF2-40B4-BE49-F238E27FC236}">
                <a16:creationId xmlns:a16="http://schemas.microsoft.com/office/drawing/2014/main" id="{F2534E94-347A-40DC-AFF7-ACD9195A94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3825" y="3241675"/>
            <a:ext cx="1439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/>
              <a:t>ACA</a:t>
            </a:r>
            <a:endParaRPr lang="en-US" altLang="hu-HU"/>
          </a:p>
        </p:txBody>
      </p:sp>
      <p:sp>
        <p:nvSpPr>
          <p:cNvPr id="16388" name="Text Box 7">
            <a:extLst>
              <a:ext uri="{FF2B5EF4-FFF2-40B4-BE49-F238E27FC236}">
                <a16:creationId xmlns:a16="http://schemas.microsoft.com/office/drawing/2014/main" id="{28A4F5EB-E18A-4589-94E4-1BD7FA0D93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1712" y="4257676"/>
            <a:ext cx="1439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dirty="0"/>
              <a:t>ACM</a:t>
            </a:r>
            <a:endParaRPr lang="en-US" altLang="hu-HU" dirty="0"/>
          </a:p>
        </p:txBody>
      </p:sp>
      <p:sp>
        <p:nvSpPr>
          <p:cNvPr id="16389" name="Text Box 8">
            <a:extLst>
              <a:ext uri="{FF2B5EF4-FFF2-40B4-BE49-F238E27FC236}">
                <a16:creationId xmlns:a16="http://schemas.microsoft.com/office/drawing/2014/main" id="{CB4722DF-9FAE-4D1C-B4A2-A8C43CC8EF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2120" y="3887788"/>
            <a:ext cx="863600" cy="3698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dirty="0"/>
              <a:t>ACP</a:t>
            </a:r>
            <a:endParaRPr lang="en-US" altLang="hu-HU" dirty="0"/>
          </a:p>
        </p:txBody>
      </p:sp>
      <p:sp>
        <p:nvSpPr>
          <p:cNvPr id="16390" name="Freeform 9">
            <a:extLst>
              <a:ext uri="{FF2B5EF4-FFF2-40B4-BE49-F238E27FC236}">
                <a16:creationId xmlns:a16="http://schemas.microsoft.com/office/drawing/2014/main" id="{623E9943-B690-4BE2-B787-DD633420EBC8}"/>
              </a:ext>
            </a:extLst>
          </p:cNvPr>
          <p:cNvSpPr>
            <a:spLocks/>
          </p:cNvSpPr>
          <p:nvPr/>
        </p:nvSpPr>
        <p:spPr bwMode="auto">
          <a:xfrm>
            <a:off x="6751638" y="1008063"/>
            <a:ext cx="1312862" cy="2343150"/>
          </a:xfrm>
          <a:custGeom>
            <a:avLst/>
            <a:gdLst>
              <a:gd name="T0" fmla="*/ 2147483647 w 827"/>
              <a:gd name="T1" fmla="*/ 0 h 1476"/>
              <a:gd name="T2" fmla="*/ 2147483647 w 827"/>
              <a:gd name="T3" fmla="*/ 2147483647 h 1476"/>
              <a:gd name="T4" fmla="*/ 0 w 827"/>
              <a:gd name="T5" fmla="*/ 2147483647 h 1476"/>
              <a:gd name="T6" fmla="*/ 0 60000 65536"/>
              <a:gd name="T7" fmla="*/ 0 60000 65536"/>
              <a:gd name="T8" fmla="*/ 0 60000 65536"/>
              <a:gd name="T9" fmla="*/ 0 w 827"/>
              <a:gd name="T10" fmla="*/ 0 h 1476"/>
              <a:gd name="T11" fmla="*/ 827 w 827"/>
              <a:gd name="T12" fmla="*/ 1476 h 14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27" h="1476">
                <a:moveTo>
                  <a:pt x="827" y="0"/>
                </a:moveTo>
                <a:lnTo>
                  <a:pt x="475" y="930"/>
                </a:lnTo>
                <a:lnTo>
                  <a:pt x="0" y="1476"/>
                </a:lnTo>
              </a:path>
            </a:pathLst>
          </a:custGeom>
          <a:noFill/>
          <a:ln w="762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6391" name="Text Box 10">
            <a:extLst>
              <a:ext uri="{FF2B5EF4-FFF2-40B4-BE49-F238E27FC236}">
                <a16:creationId xmlns:a16="http://schemas.microsoft.com/office/drawing/2014/main" id="{5EA0F58B-E57C-4A40-8589-8259F38A8074}"/>
              </a:ext>
            </a:extLst>
          </p:cNvPr>
          <p:cNvSpPr txBox="1">
            <a:spLocks noChangeArrowheads="1"/>
          </p:cNvSpPr>
          <p:nvPr/>
        </p:nvSpPr>
        <p:spPr bwMode="auto">
          <a:xfrm rot="2473551">
            <a:off x="6999952" y="390561"/>
            <a:ext cx="26273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2000" dirty="0" err="1"/>
              <a:t>sulcus</a:t>
            </a:r>
            <a:r>
              <a:rPr lang="hu-HU" altLang="hu-HU" sz="2000" dirty="0"/>
              <a:t> </a:t>
            </a:r>
            <a:r>
              <a:rPr lang="hu-HU" altLang="hu-HU" sz="2000" dirty="0" err="1"/>
              <a:t>parietooccipitalis</a:t>
            </a:r>
            <a:endParaRPr lang="hu-HU" altLang="hu-HU" sz="2000" dirty="0"/>
          </a:p>
        </p:txBody>
      </p:sp>
      <p:pic>
        <p:nvPicPr>
          <p:cNvPr id="16392" name="Picture 4" descr="ellatasi terlet">
            <a:extLst>
              <a:ext uri="{FF2B5EF4-FFF2-40B4-BE49-F238E27FC236}">
                <a16:creationId xmlns:a16="http://schemas.microsoft.com/office/drawing/2014/main" id="{FED4EB18-37B3-47B3-98E1-682EEFFDB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3" b="7191"/>
          <a:stretch>
            <a:fillRect/>
          </a:stretch>
        </p:blipFill>
        <p:spPr bwMode="auto">
          <a:xfrm>
            <a:off x="23813" y="3887788"/>
            <a:ext cx="2462212" cy="2938462"/>
          </a:xfrm>
          <a:prstGeom prst="rect">
            <a:avLst/>
          </a:prstGeom>
          <a:noFill/>
          <a:ln w="9525">
            <a:solidFill>
              <a:schemeClr val="tx2">
                <a:lumMod val="9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8B46E6D2-F9F8-4E17-8683-722440ACB9AD}"/>
              </a:ext>
            </a:extLst>
          </p:cNvPr>
          <p:cNvSpPr txBox="1"/>
          <p:nvPr/>
        </p:nvSpPr>
        <p:spPr>
          <a:xfrm>
            <a:off x="4504920" y="5711264"/>
            <a:ext cx="2811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ACA: a. </a:t>
            </a:r>
            <a:r>
              <a:rPr lang="hu-HU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cerebri</a:t>
            </a:r>
            <a:r>
              <a:rPr 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anterior</a:t>
            </a:r>
            <a:endParaRPr lang="hu-HU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ACM: a. </a:t>
            </a:r>
            <a:r>
              <a:rPr lang="hu-HU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cerebri</a:t>
            </a:r>
            <a:r>
              <a:rPr 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media</a:t>
            </a:r>
            <a:endParaRPr lang="hu-HU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ACP: a. </a:t>
            </a:r>
            <a:r>
              <a:rPr lang="hu-HU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cerebri</a:t>
            </a:r>
            <a:r>
              <a:rPr 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posterior</a:t>
            </a:r>
            <a:endParaRPr lang="hu-HU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>
            <a:extLst>
              <a:ext uri="{FF2B5EF4-FFF2-40B4-BE49-F238E27FC236}">
                <a16:creationId xmlns:a16="http://schemas.microsoft.com/office/drawing/2014/main" id="{52612070-AE79-4BD3-AC98-0CD2D1C14B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5"/>
          <a:stretch/>
        </p:blipFill>
        <p:spPr bwMode="auto">
          <a:xfrm>
            <a:off x="646113" y="-1588"/>
            <a:ext cx="8497887" cy="5995988"/>
          </a:xfrm>
          <a:prstGeom prst="rect">
            <a:avLst/>
          </a:prstGeom>
          <a:noFill/>
          <a:ln w="9525">
            <a:solidFill>
              <a:schemeClr val="tx2">
                <a:lumMod val="9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Text Box 5">
            <a:extLst>
              <a:ext uri="{FF2B5EF4-FFF2-40B4-BE49-F238E27FC236}">
                <a16:creationId xmlns:a16="http://schemas.microsoft.com/office/drawing/2014/main" id="{D5630B2F-9696-4A2C-AC99-B1103DC7B6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8950" y="430213"/>
            <a:ext cx="22320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/>
              <a:t>n. oculomot.</a:t>
            </a:r>
          </a:p>
        </p:txBody>
      </p:sp>
      <p:sp>
        <p:nvSpPr>
          <p:cNvPr id="17412" name="Line 6">
            <a:extLst>
              <a:ext uri="{FF2B5EF4-FFF2-40B4-BE49-F238E27FC236}">
                <a16:creationId xmlns:a16="http://schemas.microsoft.com/office/drawing/2014/main" id="{B60C63A6-F084-4C1B-8CD0-87683F34B8F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15213" y="863600"/>
            <a:ext cx="288925" cy="4318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7413" name="Line 7">
            <a:extLst>
              <a:ext uri="{FF2B5EF4-FFF2-40B4-BE49-F238E27FC236}">
                <a16:creationId xmlns:a16="http://schemas.microsoft.com/office/drawing/2014/main" id="{AFF0DC3E-0C69-408B-B097-A989378E4D8A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1475" y="863600"/>
            <a:ext cx="288925" cy="8636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7414" name="Text Box 9">
            <a:extLst>
              <a:ext uri="{FF2B5EF4-FFF2-40B4-BE49-F238E27FC236}">
                <a16:creationId xmlns:a16="http://schemas.microsoft.com/office/drawing/2014/main" id="{3AC8B1CC-1D42-41B3-8A11-D19BEBEF61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5713" y="863600"/>
            <a:ext cx="863600" cy="369888"/>
          </a:xfrm>
          <a:prstGeom prst="rect">
            <a:avLst/>
          </a:prstGeom>
          <a:solidFill>
            <a:schemeClr val="tx1">
              <a:alpha val="50195"/>
            </a:schemeClr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/>
              <a:t>ACP</a:t>
            </a:r>
            <a:endParaRPr lang="en-US" altLang="hu-HU"/>
          </a:p>
        </p:txBody>
      </p:sp>
      <p:sp>
        <p:nvSpPr>
          <p:cNvPr id="17415" name="Text Box 10">
            <a:extLst>
              <a:ext uri="{FF2B5EF4-FFF2-40B4-BE49-F238E27FC236}">
                <a16:creationId xmlns:a16="http://schemas.microsoft.com/office/drawing/2014/main" id="{71F7E160-CE22-4C02-B6FA-32451FF8A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9813" y="1511300"/>
            <a:ext cx="863600" cy="369888"/>
          </a:xfrm>
          <a:prstGeom prst="rect">
            <a:avLst/>
          </a:prstGeom>
          <a:solidFill>
            <a:schemeClr val="tx1">
              <a:alpha val="50195"/>
            </a:schemeClr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/>
              <a:t>acs</a:t>
            </a:r>
            <a:endParaRPr lang="en-US" altLang="hu-HU"/>
          </a:p>
        </p:txBody>
      </p:sp>
      <p:sp>
        <p:nvSpPr>
          <p:cNvPr id="17416" name="Text Box 12">
            <a:extLst>
              <a:ext uri="{FF2B5EF4-FFF2-40B4-BE49-F238E27FC236}">
                <a16:creationId xmlns:a16="http://schemas.microsoft.com/office/drawing/2014/main" id="{3104AC85-8843-49A0-85F3-816650881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5213" y="2446338"/>
            <a:ext cx="576262" cy="369887"/>
          </a:xfrm>
          <a:prstGeom prst="rect">
            <a:avLst/>
          </a:prstGeom>
          <a:solidFill>
            <a:schemeClr val="tx1">
              <a:alpha val="50195"/>
            </a:schemeClr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/>
              <a:t>AB</a:t>
            </a:r>
            <a:endParaRPr lang="en-US" altLang="hu-HU"/>
          </a:p>
        </p:txBody>
      </p:sp>
      <p:sp>
        <p:nvSpPr>
          <p:cNvPr id="17417" name="Text Box 13">
            <a:extLst>
              <a:ext uri="{FF2B5EF4-FFF2-40B4-BE49-F238E27FC236}">
                <a16:creationId xmlns:a16="http://schemas.microsoft.com/office/drawing/2014/main" id="{7934C30C-004F-4258-A208-50CE6C5C8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0888" y="4462463"/>
            <a:ext cx="504825" cy="369887"/>
          </a:xfrm>
          <a:prstGeom prst="rect">
            <a:avLst/>
          </a:prstGeom>
          <a:solidFill>
            <a:schemeClr val="tx1">
              <a:alpha val="50195"/>
            </a:schemeClr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/>
              <a:t>AV</a:t>
            </a:r>
            <a:endParaRPr lang="en-US" altLang="hu-HU"/>
          </a:p>
        </p:txBody>
      </p:sp>
      <p:sp>
        <p:nvSpPr>
          <p:cNvPr id="17418" name="Text Box 14">
            <a:extLst>
              <a:ext uri="{FF2B5EF4-FFF2-40B4-BE49-F238E27FC236}">
                <a16:creationId xmlns:a16="http://schemas.microsoft.com/office/drawing/2014/main" id="{39E38A0A-8601-4D41-8965-4C325D265E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9450" y="3382963"/>
            <a:ext cx="863600" cy="369887"/>
          </a:xfrm>
          <a:prstGeom prst="rect">
            <a:avLst/>
          </a:prstGeom>
          <a:solidFill>
            <a:schemeClr val="tx1">
              <a:alpha val="50195"/>
            </a:schemeClr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/>
              <a:t>acia</a:t>
            </a:r>
            <a:endParaRPr lang="en-US" altLang="hu-HU"/>
          </a:p>
        </p:txBody>
      </p:sp>
      <p:sp>
        <p:nvSpPr>
          <p:cNvPr id="17419" name="Text Box 15">
            <a:extLst>
              <a:ext uri="{FF2B5EF4-FFF2-40B4-BE49-F238E27FC236}">
                <a16:creationId xmlns:a16="http://schemas.microsoft.com/office/drawing/2014/main" id="{5F6063AB-1C0F-4E3E-9C48-BABAEF8D4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1888" y="4822825"/>
            <a:ext cx="863600" cy="369888"/>
          </a:xfrm>
          <a:prstGeom prst="rect">
            <a:avLst/>
          </a:prstGeom>
          <a:solidFill>
            <a:schemeClr val="tx1">
              <a:alpha val="50195"/>
            </a:schemeClr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/>
              <a:t>acip</a:t>
            </a:r>
            <a:endParaRPr lang="en-US" altLang="hu-HU"/>
          </a:p>
        </p:txBody>
      </p:sp>
      <p:sp>
        <p:nvSpPr>
          <p:cNvPr id="17420" name="Text Box 16">
            <a:extLst>
              <a:ext uri="{FF2B5EF4-FFF2-40B4-BE49-F238E27FC236}">
                <a16:creationId xmlns:a16="http://schemas.microsoft.com/office/drawing/2014/main" id="{4E888B14-8EDA-4BAC-A3BE-DBD015D1E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4726" y="5990586"/>
            <a:ext cx="314650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1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acs</a:t>
            </a:r>
            <a:r>
              <a:rPr lang="hu-HU" altLang="hu-H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hu-HU" altLang="hu-HU" sz="16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</a:t>
            </a:r>
            <a:r>
              <a:rPr lang="hu-HU" altLang="hu-HU" sz="1600" b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cerebelli</a:t>
            </a:r>
            <a:r>
              <a:rPr lang="hu-HU" altLang="hu-HU" sz="16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altLang="hu-HU" sz="1600" b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</a:t>
            </a:r>
            <a:r>
              <a:rPr lang="hu-HU" altLang="hu-HU" sz="16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eaLnBrk="1" hangingPunct="1"/>
            <a:r>
              <a:rPr lang="hu-HU" altLang="hu-HU" sz="1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acia</a:t>
            </a:r>
            <a:r>
              <a:rPr lang="hu-HU" altLang="hu-H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hu-HU" altLang="hu-HU" sz="16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</a:t>
            </a:r>
            <a:r>
              <a:rPr lang="hu-HU" altLang="hu-HU" sz="1600" b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cerebelli</a:t>
            </a:r>
            <a:r>
              <a:rPr lang="hu-HU" altLang="hu-HU" sz="16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altLang="hu-HU" sz="1600" b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inferior</a:t>
            </a:r>
            <a:r>
              <a:rPr lang="hu-HU" altLang="hu-HU" sz="16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altLang="hu-HU" sz="1600" b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anterior</a:t>
            </a:r>
            <a:endParaRPr lang="hu-HU" altLang="hu-HU" sz="1600" b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hu-HU" altLang="hu-HU" sz="1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acip</a:t>
            </a:r>
            <a:r>
              <a:rPr lang="hu-HU" altLang="hu-H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hu-HU" altLang="hu-HU" sz="16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</a:t>
            </a:r>
            <a:r>
              <a:rPr lang="hu-HU" altLang="hu-HU" sz="1600" b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cerebelli</a:t>
            </a:r>
            <a:r>
              <a:rPr lang="hu-HU" altLang="hu-HU" sz="16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altLang="hu-HU" sz="1600" b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</a:t>
            </a:r>
            <a:r>
              <a:rPr lang="hu-HU" altLang="hu-HU" sz="16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post.</a:t>
            </a:r>
          </a:p>
        </p:txBody>
      </p:sp>
      <p:pic>
        <p:nvPicPr>
          <p:cNvPr id="17421" name="Picture 4" descr="ellatasi terlet">
            <a:extLst>
              <a:ext uri="{FF2B5EF4-FFF2-40B4-BE49-F238E27FC236}">
                <a16:creationId xmlns:a16="http://schemas.microsoft.com/office/drawing/2014/main" id="{C8F8ED37-67EC-4E5A-98FD-B6B6E6C28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3" b="7191"/>
          <a:stretch>
            <a:fillRect/>
          </a:stretch>
        </p:blipFill>
        <p:spPr bwMode="auto">
          <a:xfrm>
            <a:off x="23813" y="3887788"/>
            <a:ext cx="2462212" cy="2938462"/>
          </a:xfrm>
          <a:prstGeom prst="rect">
            <a:avLst/>
          </a:prstGeom>
          <a:noFill/>
          <a:ln w="9525">
            <a:solidFill>
              <a:schemeClr val="tx2">
                <a:lumMod val="9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16">
            <a:extLst>
              <a:ext uri="{FF2B5EF4-FFF2-40B4-BE49-F238E27FC236}">
                <a16:creationId xmlns:a16="http://schemas.microsoft.com/office/drawing/2014/main" id="{02432458-AB81-43FC-A29D-3DC84C337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2854" y="5990586"/>
            <a:ext cx="222803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ACP: </a:t>
            </a:r>
            <a:r>
              <a:rPr lang="hu-HU" altLang="hu-HU" sz="16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</a:t>
            </a:r>
            <a:r>
              <a:rPr lang="hu-HU" altLang="hu-HU" sz="1600" b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cerebri</a:t>
            </a:r>
            <a:r>
              <a:rPr lang="hu-HU" altLang="hu-HU" sz="16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post.</a:t>
            </a:r>
          </a:p>
          <a:p>
            <a:pPr eaLnBrk="1" hangingPunct="1"/>
            <a:r>
              <a:rPr lang="hu-HU" altLang="hu-H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AV: </a:t>
            </a:r>
            <a:r>
              <a:rPr lang="hu-HU" altLang="hu-HU" sz="16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vertebralis</a:t>
            </a:r>
          </a:p>
          <a:p>
            <a:pPr eaLnBrk="1" hangingPunct="1"/>
            <a:r>
              <a:rPr lang="hu-HU" altLang="hu-H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AB: </a:t>
            </a:r>
            <a:r>
              <a:rPr lang="hu-HU" altLang="hu-HU" sz="16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</a:t>
            </a:r>
            <a:r>
              <a:rPr lang="hu-HU" altLang="hu-HU" sz="1600" b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basilaris</a:t>
            </a:r>
            <a:endParaRPr lang="hu-HU" altLang="hu-HU" sz="1600" b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images.medicinenet.com/images/illustrations/2011-brain-aneurysm.jpg">
            <a:extLst>
              <a:ext uri="{FF2B5EF4-FFF2-40B4-BE49-F238E27FC236}">
                <a16:creationId xmlns:a16="http://schemas.microsoft.com/office/drawing/2014/main" id="{966C5365-4EAE-40E1-97C4-272A9E101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3"/>
          <a:stretch>
            <a:fillRect/>
          </a:stretch>
        </p:blipFill>
        <p:spPr bwMode="auto">
          <a:xfrm>
            <a:off x="4067944" y="724822"/>
            <a:ext cx="3873772" cy="4670208"/>
          </a:xfrm>
          <a:prstGeom prst="rect">
            <a:avLst/>
          </a:prstGeom>
          <a:noFill/>
          <a:ln w="9525">
            <a:solidFill>
              <a:srgbClr val="59C1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4" descr="https://encrypted-tbn0.gstatic.com/images?q=tbn:ANd9GcTgy2ZMTsoaOh6lDtcfzlIaxMAOH2aQZCM6b2i2P6kdWP2_baGt">
            <a:extLst>
              <a:ext uri="{FF2B5EF4-FFF2-40B4-BE49-F238E27FC236}">
                <a16:creationId xmlns:a16="http://schemas.microsoft.com/office/drawing/2014/main" id="{10A95592-ABD3-46BB-9315-96ADA79D3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320" y="3055756"/>
            <a:ext cx="2588871" cy="2346387"/>
          </a:xfrm>
          <a:prstGeom prst="rect">
            <a:avLst/>
          </a:prstGeom>
          <a:noFill/>
          <a:ln w="9525">
            <a:solidFill>
              <a:srgbClr val="59C1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6" descr="http://www.mdguidelines.com/images/Illustrations/subh_non.jpg">
            <a:extLst>
              <a:ext uri="{FF2B5EF4-FFF2-40B4-BE49-F238E27FC236}">
                <a16:creationId xmlns:a16="http://schemas.microsoft.com/office/drawing/2014/main" id="{C85CCE5A-887D-4BF0-A6BA-5F9B1469A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24822"/>
            <a:ext cx="2570559" cy="2096104"/>
          </a:xfrm>
          <a:prstGeom prst="rect">
            <a:avLst/>
          </a:prstGeom>
          <a:noFill/>
          <a:ln w="9525">
            <a:solidFill>
              <a:srgbClr val="59C1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2DECAA86-AF0C-4EA8-BD44-CC97833FFB99}"/>
              </a:ext>
            </a:extLst>
          </p:cNvPr>
          <p:cNvSpPr txBox="1">
            <a:spLocks noChangeArrowheads="1"/>
          </p:cNvSpPr>
          <p:nvPr/>
        </p:nvSpPr>
        <p:spPr>
          <a:xfrm>
            <a:off x="90488" y="0"/>
            <a:ext cx="6497637" cy="588963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r>
              <a:rPr lang="hu-HU" altLang="hu-HU" sz="3200" dirty="0" err="1"/>
              <a:t>Subarachnoidalis</a:t>
            </a:r>
            <a:r>
              <a:rPr lang="hu-HU" altLang="hu-HU" sz="3200" dirty="0"/>
              <a:t> vérzés</a:t>
            </a:r>
          </a:p>
        </p:txBody>
      </p:sp>
      <p:sp>
        <p:nvSpPr>
          <p:cNvPr id="29702" name="Szövegdoboz 1">
            <a:extLst>
              <a:ext uri="{FF2B5EF4-FFF2-40B4-BE49-F238E27FC236}">
                <a16:creationId xmlns:a16="http://schemas.microsoft.com/office/drawing/2014/main" id="{8E3A2B13-4927-4ED1-9618-AFB19562F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524" y="5493863"/>
            <a:ext cx="856895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hu-HU" altLang="hu-HU" sz="1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cerebralis</a:t>
            </a:r>
            <a:r>
              <a:rPr lang="hu-HU" altLang="hu-H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erek a </a:t>
            </a:r>
            <a:r>
              <a:rPr lang="hu-HU" altLang="hu-HU" sz="1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subarachnoidalis</a:t>
            </a:r>
            <a:r>
              <a:rPr lang="hu-HU" altLang="hu-H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térben (az </a:t>
            </a:r>
            <a:r>
              <a:rPr lang="hu-HU" altLang="hu-HU" sz="1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arachnoidea</a:t>
            </a:r>
            <a:r>
              <a:rPr lang="hu-HU" altLang="hu-H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és a pia mater között) futnak, így </a:t>
            </a:r>
            <a:r>
              <a:rPr lang="hu-HU" altLang="hu-HU" sz="1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cerebrospinalis</a:t>
            </a:r>
            <a:r>
              <a:rPr lang="hu-HU" altLang="hu-H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folyadék veszi őket körül. Az </a:t>
            </a:r>
            <a:r>
              <a:rPr lang="hu-HU" altLang="hu-HU" sz="1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érfal</a:t>
            </a:r>
            <a:r>
              <a:rPr lang="hu-HU" altLang="hu-H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veleszületett gyengesége évtizedek alatt bogyószerű tágulat, </a:t>
            </a:r>
            <a:r>
              <a:rPr lang="hu-HU" altLang="hu-HU" sz="1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aneurisma</a:t>
            </a:r>
            <a:r>
              <a:rPr lang="hu-HU" altLang="hu-H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kialakulásához </a:t>
            </a:r>
            <a:r>
              <a:rPr lang="hu-HU" altLang="hu-HU" sz="1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vezethet,melyek</a:t>
            </a:r>
            <a:r>
              <a:rPr lang="hu-HU" altLang="hu-H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akár teljesen spontán megrepedhetnek. Artériás vérzésről lévén szó, a tünetek gyorsan </a:t>
            </a:r>
            <a:r>
              <a:rPr lang="hu-HU" altLang="hu-HU" sz="1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progrediálnak</a:t>
            </a:r>
            <a:r>
              <a:rPr lang="hu-HU" altLang="hu-H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gyakori a halálos kimenetel.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neurism_clipping.wmv">
            <a:hlinkClick r:id="" action="ppaction://media"/>
            <a:extLst>
              <a:ext uri="{FF2B5EF4-FFF2-40B4-BE49-F238E27FC236}">
                <a16:creationId xmlns:a16="http://schemas.microsoft.com/office/drawing/2014/main" id="{03401728-5B43-4231-8DAD-496D352D3C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628775"/>
            <a:ext cx="8351838" cy="4713288"/>
          </a:xfrm>
          <a:prstGeom prst="rect">
            <a:avLst/>
          </a:prstGeom>
          <a:noFill/>
          <a:ln w="9525">
            <a:solidFill>
              <a:srgbClr val="59C1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BE38EE21-44FE-4055-8AC6-158DE63C26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14313"/>
            <a:ext cx="8226425" cy="71913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hu-HU" altLang="hu-HU" sz="4200" dirty="0" err="1"/>
              <a:t>Aneurisma</a:t>
            </a:r>
            <a:r>
              <a:rPr lang="hu-HU" altLang="hu-HU" sz="4200" dirty="0"/>
              <a:t> „klippelése”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ndovasc_coiling.wmv">
            <a:hlinkClick r:id="" action="ppaction://media"/>
            <a:extLst>
              <a:ext uri="{FF2B5EF4-FFF2-40B4-BE49-F238E27FC236}">
                <a16:creationId xmlns:a16="http://schemas.microsoft.com/office/drawing/2014/main" id="{9E09CF9E-6772-4A69-88C7-1D120584DC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00213"/>
            <a:ext cx="8350250" cy="4681537"/>
          </a:xfrm>
          <a:prstGeom prst="rect">
            <a:avLst/>
          </a:prstGeom>
          <a:noFill/>
          <a:ln w="9525">
            <a:solidFill>
              <a:srgbClr val="59C1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7">
            <a:extLst>
              <a:ext uri="{FF2B5EF4-FFF2-40B4-BE49-F238E27FC236}">
                <a16:creationId xmlns:a16="http://schemas.microsoft.com/office/drawing/2014/main" id="{251DDC2F-0C89-4641-ACE2-F8B1ABB710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14313"/>
            <a:ext cx="8226425" cy="71913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hu-HU" altLang="hu-HU" sz="4200" dirty="0"/>
              <a:t>„</a:t>
            </a:r>
            <a:r>
              <a:rPr lang="hu-HU" altLang="hu-HU" sz="4200" dirty="0" err="1"/>
              <a:t>Endovascular</a:t>
            </a:r>
            <a:r>
              <a:rPr lang="hu-HU" altLang="hu-HU" sz="4200" dirty="0"/>
              <a:t>  </a:t>
            </a:r>
            <a:r>
              <a:rPr lang="hu-HU" altLang="hu-HU" sz="4200" dirty="0" err="1"/>
              <a:t>coiling</a:t>
            </a:r>
            <a:r>
              <a:rPr lang="hu-HU" altLang="hu-HU" sz="4200" dirty="0"/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11" name="Rectangle 7">
            <a:extLst>
              <a:ext uri="{FF2B5EF4-FFF2-40B4-BE49-F238E27FC236}">
                <a16:creationId xmlns:a16="http://schemas.microsoft.com/office/drawing/2014/main" id="{F7608025-345E-4EA6-8769-1CA7C65557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88913"/>
            <a:ext cx="8226425" cy="71913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hu-HU" altLang="hu-HU" sz="4200" dirty="0"/>
              <a:t>Vér-agy gát (BBB)</a:t>
            </a:r>
          </a:p>
        </p:txBody>
      </p:sp>
      <p:sp>
        <p:nvSpPr>
          <p:cNvPr id="72713" name="Rectangle 9">
            <a:extLst>
              <a:ext uri="{FF2B5EF4-FFF2-40B4-BE49-F238E27FC236}">
                <a16:creationId xmlns:a16="http://schemas.microsoft.com/office/drawing/2014/main" id="{9D2A4187-B7DA-46EA-A607-CDCFCF5D4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981075"/>
            <a:ext cx="8353425" cy="266382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hu-HU" altLang="hu-HU" sz="2000" b="0" dirty="0"/>
              <a:t>A központi idegrendszer </a:t>
            </a:r>
            <a:r>
              <a:rPr lang="hu-HU" altLang="hu-HU" sz="2000" b="0" dirty="0" err="1"/>
              <a:t>extracelluláris</a:t>
            </a:r>
            <a:r>
              <a:rPr lang="hu-HU" altLang="hu-HU" sz="2000" b="0" dirty="0"/>
              <a:t> folyadéktereit a vértől a vér-agy gát választja el, melyen keresztül a makromolekulák csak erős kontroll alatt és főként különböző transzportfehérjék közvetítésével juthatnak át.</a:t>
            </a:r>
          </a:p>
          <a:p>
            <a:pPr>
              <a:defRPr/>
            </a:pPr>
            <a:r>
              <a:rPr lang="hu-HU" altLang="hu-HU" sz="2000" b="0" dirty="0"/>
              <a:t>Az egymáshoz szorosan kapcsolódó (</a:t>
            </a:r>
            <a:r>
              <a:rPr lang="hu-HU" altLang="hu-HU" sz="2000" b="0" dirty="0" err="1"/>
              <a:t>tight</a:t>
            </a:r>
            <a:r>
              <a:rPr lang="hu-HU" altLang="hu-HU" sz="2000" b="0" dirty="0"/>
              <a:t> </a:t>
            </a:r>
            <a:r>
              <a:rPr lang="hu-HU" altLang="hu-HU" sz="2000" b="0" dirty="0" err="1"/>
              <a:t>junctions</a:t>
            </a:r>
            <a:r>
              <a:rPr lang="hu-HU" altLang="hu-HU" sz="2000" b="0" dirty="0"/>
              <a:t>) </a:t>
            </a:r>
            <a:r>
              <a:rPr lang="hu-HU" altLang="hu-HU" sz="2000" b="0" dirty="0" err="1"/>
              <a:t>endothel</a:t>
            </a:r>
            <a:r>
              <a:rPr lang="hu-HU" altLang="hu-HU" sz="2000" b="0" dirty="0"/>
              <a:t> sejtek, a </a:t>
            </a:r>
            <a:r>
              <a:rPr lang="hu-HU" altLang="hu-HU" sz="2000" b="0" dirty="0" err="1"/>
              <a:t>basalis</a:t>
            </a:r>
            <a:r>
              <a:rPr lang="hu-HU" altLang="hu-HU" sz="2000" b="0" dirty="0"/>
              <a:t> membrán és az </a:t>
            </a:r>
            <a:r>
              <a:rPr lang="hu-HU" altLang="hu-HU" sz="2000" b="0" dirty="0" err="1"/>
              <a:t>astrocyták</a:t>
            </a:r>
            <a:r>
              <a:rPr lang="hu-HU" altLang="hu-HU" sz="2000" b="0" dirty="0"/>
              <a:t> talpnyúlványai képezik.</a:t>
            </a:r>
          </a:p>
          <a:p>
            <a:pPr>
              <a:defRPr/>
            </a:pPr>
            <a:r>
              <a:rPr lang="hu-HU" altLang="hu-HU" sz="2000" b="0" dirty="0"/>
              <a:t>Védi az idegszövetet a toxikus anyagoktól, de gátolja egyes gyógyszerek (pl. antibiotikumok) bejutását is!</a:t>
            </a:r>
          </a:p>
        </p:txBody>
      </p:sp>
      <p:pic>
        <p:nvPicPr>
          <p:cNvPr id="23556" name="Picture 10" descr="blood-brain_barrier_2">
            <a:extLst>
              <a:ext uri="{FF2B5EF4-FFF2-40B4-BE49-F238E27FC236}">
                <a16:creationId xmlns:a16="http://schemas.microsoft.com/office/drawing/2014/main" id="{871AEEE0-0962-4FBA-932D-85FDEEA47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644900"/>
            <a:ext cx="8064500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>
            <a:extLst>
              <a:ext uri="{FF2B5EF4-FFF2-40B4-BE49-F238E27FC236}">
                <a16:creationId xmlns:a16="http://schemas.microsoft.com/office/drawing/2014/main" id="{0012049D-1F5A-4E41-8029-98DCA03F2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88913"/>
            <a:ext cx="8785225" cy="64531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pic>
        <p:nvPicPr>
          <p:cNvPr id="28675" name="Picture 2" descr="~LWF0001">
            <a:extLst>
              <a:ext uri="{FF2B5EF4-FFF2-40B4-BE49-F238E27FC236}">
                <a16:creationId xmlns:a16="http://schemas.microsoft.com/office/drawing/2014/main" id="{D45C8803-BF91-43C8-951A-C94E4C4B7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8424863" cy="585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 Box 10">
            <a:extLst>
              <a:ext uri="{FF2B5EF4-FFF2-40B4-BE49-F238E27FC236}">
                <a16:creationId xmlns:a16="http://schemas.microsoft.com/office/drawing/2014/main" id="{928E1870-348E-4A65-942E-C89110D50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188913"/>
            <a:ext cx="42497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/>
              <a:t>sinus sagittalis superior</a:t>
            </a:r>
          </a:p>
        </p:txBody>
      </p:sp>
      <p:sp>
        <p:nvSpPr>
          <p:cNvPr id="28677" name="Line 12">
            <a:extLst>
              <a:ext uri="{FF2B5EF4-FFF2-40B4-BE49-F238E27FC236}">
                <a16:creationId xmlns:a16="http://schemas.microsoft.com/office/drawing/2014/main" id="{2C85B397-9B5D-4052-AA49-134F3403416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555875" y="765175"/>
            <a:ext cx="71438" cy="287338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28678" name="Line 13">
            <a:extLst>
              <a:ext uri="{FF2B5EF4-FFF2-40B4-BE49-F238E27FC236}">
                <a16:creationId xmlns:a16="http://schemas.microsoft.com/office/drawing/2014/main" id="{4665DC63-7CA9-4BEE-B7B2-7E4DCD1060D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547813" y="1268413"/>
            <a:ext cx="142875" cy="287337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28679" name="Line 14">
            <a:extLst>
              <a:ext uri="{FF2B5EF4-FFF2-40B4-BE49-F238E27FC236}">
                <a16:creationId xmlns:a16="http://schemas.microsoft.com/office/drawing/2014/main" id="{62ADA757-0FDD-430A-B00B-8E46FEC2E1B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19700" y="549275"/>
            <a:ext cx="73025" cy="287338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28680" name="Line 15">
            <a:extLst>
              <a:ext uri="{FF2B5EF4-FFF2-40B4-BE49-F238E27FC236}">
                <a16:creationId xmlns:a16="http://schemas.microsoft.com/office/drawing/2014/main" id="{6534407F-1932-438A-86E8-8C27DC6AE24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35375" y="620713"/>
            <a:ext cx="0" cy="2159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28681" name="Line 16">
            <a:extLst>
              <a:ext uri="{FF2B5EF4-FFF2-40B4-BE49-F238E27FC236}">
                <a16:creationId xmlns:a16="http://schemas.microsoft.com/office/drawing/2014/main" id="{DDEDA555-CC3D-45E8-A076-60B8A44CD31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24075" y="4581525"/>
            <a:ext cx="719138" cy="10795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28682" name="Text Box 17">
            <a:extLst>
              <a:ext uri="{FF2B5EF4-FFF2-40B4-BE49-F238E27FC236}">
                <a16:creationId xmlns:a16="http://schemas.microsoft.com/office/drawing/2014/main" id="{D366F46B-C775-4430-B5D9-015930CF6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805488"/>
            <a:ext cx="28797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/>
              <a:t>sinus cavernosus</a:t>
            </a:r>
          </a:p>
        </p:txBody>
      </p:sp>
      <p:sp>
        <p:nvSpPr>
          <p:cNvPr id="28683" name="Text Box 18">
            <a:extLst>
              <a:ext uri="{FF2B5EF4-FFF2-40B4-BE49-F238E27FC236}">
                <a16:creationId xmlns:a16="http://schemas.microsoft.com/office/drawing/2014/main" id="{E9467700-9028-4D28-88F4-B25F8ED34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602138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/>
              <a:t>sinus transversus</a:t>
            </a:r>
          </a:p>
        </p:txBody>
      </p:sp>
      <p:sp>
        <p:nvSpPr>
          <p:cNvPr id="28684" name="Line 19">
            <a:extLst>
              <a:ext uri="{FF2B5EF4-FFF2-40B4-BE49-F238E27FC236}">
                <a16:creationId xmlns:a16="http://schemas.microsoft.com/office/drawing/2014/main" id="{AE7891F0-D488-446D-A803-2C9C8C6C47E5}"/>
              </a:ext>
            </a:extLst>
          </p:cNvPr>
          <p:cNvSpPr>
            <a:spLocks noChangeShapeType="1"/>
          </p:cNvSpPr>
          <p:nvPr/>
        </p:nvSpPr>
        <p:spPr bwMode="auto">
          <a:xfrm>
            <a:off x="6156325" y="5661025"/>
            <a:ext cx="71438" cy="2889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28685" name="Line 20">
            <a:extLst>
              <a:ext uri="{FF2B5EF4-FFF2-40B4-BE49-F238E27FC236}">
                <a16:creationId xmlns:a16="http://schemas.microsoft.com/office/drawing/2014/main" id="{F3EEA51F-9F3F-4302-8DC4-1740D76E6137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3663" y="5589588"/>
            <a:ext cx="73025" cy="287337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28686" name="Line 21">
            <a:extLst>
              <a:ext uri="{FF2B5EF4-FFF2-40B4-BE49-F238E27FC236}">
                <a16:creationId xmlns:a16="http://schemas.microsoft.com/office/drawing/2014/main" id="{AFC9BEE3-41FC-4020-B6BD-B195911698EE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4025" y="5589588"/>
            <a:ext cx="0" cy="287337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28687" name="Text Box 22">
            <a:extLst>
              <a:ext uri="{FF2B5EF4-FFF2-40B4-BE49-F238E27FC236}">
                <a16:creationId xmlns:a16="http://schemas.microsoft.com/office/drawing/2014/main" id="{2B746F21-4BC4-4711-AC58-9F0C241483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2781300"/>
            <a:ext cx="2016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>
                <a:solidFill>
                  <a:srgbClr val="000099"/>
                </a:solidFill>
              </a:rPr>
              <a:t>TROLARD</a:t>
            </a:r>
          </a:p>
        </p:txBody>
      </p:sp>
      <p:sp>
        <p:nvSpPr>
          <p:cNvPr id="28688" name="Text Box 23">
            <a:extLst>
              <a:ext uri="{FF2B5EF4-FFF2-40B4-BE49-F238E27FC236}">
                <a16:creationId xmlns:a16="http://schemas.microsoft.com/office/drawing/2014/main" id="{D35B5BC2-EA45-422C-847F-3AC658A35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3789363"/>
            <a:ext cx="2016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>
                <a:solidFill>
                  <a:srgbClr val="000099"/>
                </a:solidFill>
              </a:rPr>
              <a:t>LABBE</a:t>
            </a:r>
          </a:p>
        </p:txBody>
      </p:sp>
      <p:sp>
        <p:nvSpPr>
          <p:cNvPr id="28689" name="Text Box 11">
            <a:extLst>
              <a:ext uri="{FF2B5EF4-FFF2-40B4-BE49-F238E27FC236}">
                <a16:creationId xmlns:a16="http://schemas.microsoft.com/office/drawing/2014/main" id="{C03825C2-9001-450D-BF59-3220F317C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80988"/>
            <a:ext cx="25209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>
                <a:solidFill>
                  <a:srgbClr val="0000CC"/>
                </a:solidFill>
              </a:rPr>
              <a:t>SUPERFICIALIS VENÁK</a:t>
            </a:r>
            <a:endParaRPr lang="en-US" altLang="hu-HU">
              <a:solidFill>
                <a:srgbClr val="0000CC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~LWF0002">
            <a:extLst>
              <a:ext uri="{FF2B5EF4-FFF2-40B4-BE49-F238E27FC236}">
                <a16:creationId xmlns:a16="http://schemas.microsoft.com/office/drawing/2014/main" id="{5A3FACFB-15ED-4A77-8F57-1E0FFC379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4240212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Freeform 14">
            <a:extLst>
              <a:ext uri="{FF2B5EF4-FFF2-40B4-BE49-F238E27FC236}">
                <a16:creationId xmlns:a16="http://schemas.microsoft.com/office/drawing/2014/main" id="{9A10F5A7-9197-4264-BF64-78DADE5983E0}"/>
              </a:ext>
            </a:extLst>
          </p:cNvPr>
          <p:cNvSpPr>
            <a:spLocks/>
          </p:cNvSpPr>
          <p:nvPr/>
        </p:nvSpPr>
        <p:spPr bwMode="auto">
          <a:xfrm>
            <a:off x="6212637" y="1377950"/>
            <a:ext cx="885265" cy="4538663"/>
          </a:xfrm>
          <a:custGeom>
            <a:avLst/>
            <a:gdLst>
              <a:gd name="T0" fmla="*/ 2147483647 w 507"/>
              <a:gd name="T1" fmla="*/ 0 h 2859"/>
              <a:gd name="T2" fmla="*/ 2147483647 w 507"/>
              <a:gd name="T3" fmla="*/ 2147483647 h 2859"/>
              <a:gd name="T4" fmla="*/ 2147483647 w 507"/>
              <a:gd name="T5" fmla="*/ 2147483647 h 2859"/>
              <a:gd name="T6" fmla="*/ 2147483647 w 507"/>
              <a:gd name="T7" fmla="*/ 2147483647 h 2859"/>
              <a:gd name="T8" fmla="*/ 2147483647 w 507"/>
              <a:gd name="T9" fmla="*/ 2147483647 h 28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07"/>
              <a:gd name="T16" fmla="*/ 0 h 2859"/>
              <a:gd name="T17" fmla="*/ 507 w 507"/>
              <a:gd name="T18" fmla="*/ 2859 h 2859"/>
              <a:gd name="connsiteX0" fmla="*/ 6307 w 9388"/>
              <a:gd name="connsiteY0" fmla="*/ 0 h 10000"/>
              <a:gd name="connsiteX1" fmla="*/ 5971 w 9388"/>
              <a:gd name="connsiteY1" fmla="*/ 1892 h 10000"/>
              <a:gd name="connsiteX2" fmla="*/ 1297 w 9388"/>
              <a:gd name="connsiteY2" fmla="*/ 3012 h 10000"/>
              <a:gd name="connsiteX3" fmla="*/ 606 w 9388"/>
              <a:gd name="connsiteY3" fmla="*/ 5754 h 10000"/>
              <a:gd name="connsiteX4" fmla="*/ 9388 w 9388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88" h="10000">
                <a:moveTo>
                  <a:pt x="6307" y="0"/>
                </a:moveTo>
                <a:cubicBezTo>
                  <a:pt x="6228" y="311"/>
                  <a:pt x="6800" y="1392"/>
                  <a:pt x="5971" y="1892"/>
                </a:cubicBezTo>
                <a:cubicBezTo>
                  <a:pt x="5123" y="2392"/>
                  <a:pt x="2184" y="2368"/>
                  <a:pt x="1297" y="3012"/>
                </a:cubicBezTo>
                <a:cubicBezTo>
                  <a:pt x="409" y="3655"/>
                  <a:pt x="-715" y="4589"/>
                  <a:pt x="606" y="5754"/>
                </a:cubicBezTo>
                <a:cubicBezTo>
                  <a:pt x="1928" y="6919"/>
                  <a:pt x="7573" y="9115"/>
                  <a:pt x="9388" y="10000"/>
                </a:cubicBezTo>
              </a:path>
            </a:pathLst>
          </a:custGeom>
          <a:noFill/>
          <a:ln w="38100" cap="flat" cmpd="sng">
            <a:solidFill>
              <a:srgbClr val="59C1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29700" name="Freeform 15">
            <a:extLst>
              <a:ext uri="{FF2B5EF4-FFF2-40B4-BE49-F238E27FC236}">
                <a16:creationId xmlns:a16="http://schemas.microsoft.com/office/drawing/2014/main" id="{0A0E829F-51CF-4951-B235-34531A81626C}"/>
              </a:ext>
            </a:extLst>
          </p:cNvPr>
          <p:cNvSpPr>
            <a:spLocks/>
          </p:cNvSpPr>
          <p:nvPr/>
        </p:nvSpPr>
        <p:spPr bwMode="auto">
          <a:xfrm>
            <a:off x="5746750" y="2636838"/>
            <a:ext cx="539750" cy="2189162"/>
          </a:xfrm>
          <a:custGeom>
            <a:avLst/>
            <a:gdLst>
              <a:gd name="T0" fmla="*/ 2147483647 w 342"/>
              <a:gd name="T1" fmla="*/ 2147483647 h 1379"/>
              <a:gd name="T2" fmla="*/ 2147483647 w 342"/>
              <a:gd name="T3" fmla="*/ 2147483647 h 1379"/>
              <a:gd name="T4" fmla="*/ 2147483647 w 342"/>
              <a:gd name="T5" fmla="*/ 2147483647 h 1379"/>
              <a:gd name="T6" fmla="*/ 2147483647 w 342"/>
              <a:gd name="T7" fmla="*/ 2147483647 h 1379"/>
              <a:gd name="T8" fmla="*/ 2147483647 w 342"/>
              <a:gd name="T9" fmla="*/ 2147483647 h 1379"/>
              <a:gd name="T10" fmla="*/ 2147483647 w 342"/>
              <a:gd name="T11" fmla="*/ 0 h 1379"/>
              <a:gd name="T12" fmla="*/ 2147483647 w 342"/>
              <a:gd name="T13" fmla="*/ 2147483647 h 137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2"/>
              <a:gd name="T22" fmla="*/ 0 h 1379"/>
              <a:gd name="T23" fmla="*/ 342 w 342"/>
              <a:gd name="T24" fmla="*/ 1379 h 137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2" h="1379">
                <a:moveTo>
                  <a:pt x="193" y="1379"/>
                </a:moveTo>
                <a:cubicBezTo>
                  <a:pt x="173" y="1332"/>
                  <a:pt x="101" y="1204"/>
                  <a:pt x="70" y="1088"/>
                </a:cubicBezTo>
                <a:cubicBezTo>
                  <a:pt x="39" y="972"/>
                  <a:pt x="10" y="804"/>
                  <a:pt x="5" y="685"/>
                </a:cubicBezTo>
                <a:cubicBezTo>
                  <a:pt x="0" y="566"/>
                  <a:pt x="14" y="472"/>
                  <a:pt x="40" y="373"/>
                </a:cubicBezTo>
                <a:cubicBezTo>
                  <a:pt x="66" y="274"/>
                  <a:pt x="125" y="152"/>
                  <a:pt x="160" y="90"/>
                </a:cubicBezTo>
                <a:cubicBezTo>
                  <a:pt x="195" y="28"/>
                  <a:pt x="221" y="0"/>
                  <a:pt x="251" y="0"/>
                </a:cubicBezTo>
                <a:cubicBezTo>
                  <a:pt x="281" y="0"/>
                  <a:pt x="311" y="45"/>
                  <a:pt x="342" y="90"/>
                </a:cubicBezTo>
              </a:path>
            </a:pathLst>
          </a:custGeom>
          <a:noFill/>
          <a:ln w="38100" cap="flat" cmpd="sng">
            <a:solidFill>
              <a:srgbClr val="59C1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29701" name="Freeform 16">
            <a:extLst>
              <a:ext uri="{FF2B5EF4-FFF2-40B4-BE49-F238E27FC236}">
                <a16:creationId xmlns:a16="http://schemas.microsoft.com/office/drawing/2014/main" id="{3AF042CC-11DD-44AC-8A8C-326AC86C869E}"/>
              </a:ext>
            </a:extLst>
          </p:cNvPr>
          <p:cNvSpPr>
            <a:spLocks/>
          </p:cNvSpPr>
          <p:nvPr/>
        </p:nvSpPr>
        <p:spPr bwMode="auto">
          <a:xfrm>
            <a:off x="5380038" y="2187575"/>
            <a:ext cx="933450" cy="2682875"/>
          </a:xfrm>
          <a:custGeom>
            <a:avLst/>
            <a:gdLst>
              <a:gd name="T0" fmla="*/ 2147483647 w 591"/>
              <a:gd name="T1" fmla="*/ 2147483647 h 1690"/>
              <a:gd name="T2" fmla="*/ 2147483647 w 591"/>
              <a:gd name="T3" fmla="*/ 2147483647 h 1690"/>
              <a:gd name="T4" fmla="*/ 2147483647 w 591"/>
              <a:gd name="T5" fmla="*/ 2147483647 h 1690"/>
              <a:gd name="T6" fmla="*/ 2147483647 w 591"/>
              <a:gd name="T7" fmla="*/ 2147483647 h 1690"/>
              <a:gd name="T8" fmla="*/ 2147483647 w 591"/>
              <a:gd name="T9" fmla="*/ 2147483647 h 1690"/>
              <a:gd name="T10" fmla="*/ 2147483647 w 591"/>
              <a:gd name="T11" fmla="*/ 2147483647 h 16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91"/>
              <a:gd name="T19" fmla="*/ 0 h 1690"/>
              <a:gd name="T20" fmla="*/ 591 w 591"/>
              <a:gd name="T21" fmla="*/ 1690 h 169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91" h="1690">
                <a:moveTo>
                  <a:pt x="286" y="1690"/>
                </a:moveTo>
                <a:cubicBezTo>
                  <a:pt x="245" y="1574"/>
                  <a:pt x="72" y="1196"/>
                  <a:pt x="36" y="996"/>
                </a:cubicBezTo>
                <a:cubicBezTo>
                  <a:pt x="0" y="796"/>
                  <a:pt x="39" y="624"/>
                  <a:pt x="71" y="489"/>
                </a:cubicBezTo>
                <a:cubicBezTo>
                  <a:pt x="103" y="354"/>
                  <a:pt x="161" y="259"/>
                  <a:pt x="230" y="184"/>
                </a:cubicBezTo>
                <a:cubicBezTo>
                  <a:pt x="299" y="109"/>
                  <a:pt x="427" y="0"/>
                  <a:pt x="487" y="38"/>
                </a:cubicBezTo>
                <a:cubicBezTo>
                  <a:pt x="547" y="76"/>
                  <a:pt x="569" y="335"/>
                  <a:pt x="591" y="413"/>
                </a:cubicBezTo>
              </a:path>
            </a:pathLst>
          </a:custGeom>
          <a:noFill/>
          <a:ln w="38100" cap="flat" cmpd="sng">
            <a:solidFill>
              <a:srgbClr val="59C1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grpSp>
        <p:nvGrpSpPr>
          <p:cNvPr id="29702" name="Group 25">
            <a:extLst>
              <a:ext uri="{FF2B5EF4-FFF2-40B4-BE49-F238E27FC236}">
                <a16:creationId xmlns:a16="http://schemas.microsoft.com/office/drawing/2014/main" id="{5B96D391-22B6-4494-AF42-B07A15AE09F0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476250"/>
            <a:ext cx="4572000" cy="5781675"/>
            <a:chOff x="2880" y="300"/>
            <a:chExt cx="2880" cy="3642"/>
          </a:xfrm>
        </p:grpSpPr>
        <p:sp>
          <p:nvSpPr>
            <p:cNvPr id="29716" name="Freeform 12">
              <a:extLst>
                <a:ext uri="{FF2B5EF4-FFF2-40B4-BE49-F238E27FC236}">
                  <a16:creationId xmlns:a16="http://schemas.microsoft.com/office/drawing/2014/main" id="{29112934-7F15-4294-9186-E8B6F8521A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300"/>
              <a:ext cx="1275" cy="987"/>
            </a:xfrm>
            <a:custGeom>
              <a:avLst/>
              <a:gdLst>
                <a:gd name="T0" fmla="*/ 1204 w 1282"/>
                <a:gd name="T1" fmla="*/ 0 h 987"/>
                <a:gd name="T2" fmla="*/ 1204 w 1282"/>
                <a:gd name="T3" fmla="*/ 227 h 987"/>
                <a:gd name="T4" fmla="*/ 1122 w 1282"/>
                <a:gd name="T5" fmla="*/ 635 h 987"/>
                <a:gd name="T6" fmla="*/ 836 w 1282"/>
                <a:gd name="T7" fmla="*/ 957 h 987"/>
                <a:gd name="T8" fmla="*/ 641 w 1282"/>
                <a:gd name="T9" fmla="*/ 816 h 987"/>
                <a:gd name="T10" fmla="*/ 0 w 1282"/>
                <a:gd name="T11" fmla="*/ 617 h 98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82"/>
                <a:gd name="T19" fmla="*/ 0 h 987"/>
                <a:gd name="T20" fmla="*/ 1282 w 1282"/>
                <a:gd name="T21" fmla="*/ 987 h 98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82" h="987">
                  <a:moveTo>
                    <a:pt x="1267" y="0"/>
                  </a:moveTo>
                  <a:cubicBezTo>
                    <a:pt x="1274" y="60"/>
                    <a:pt x="1282" y="121"/>
                    <a:pt x="1267" y="227"/>
                  </a:cubicBezTo>
                  <a:cubicBezTo>
                    <a:pt x="1252" y="333"/>
                    <a:pt x="1240" y="513"/>
                    <a:pt x="1176" y="635"/>
                  </a:cubicBezTo>
                  <a:cubicBezTo>
                    <a:pt x="1112" y="757"/>
                    <a:pt x="964" y="927"/>
                    <a:pt x="881" y="957"/>
                  </a:cubicBezTo>
                  <a:cubicBezTo>
                    <a:pt x="798" y="987"/>
                    <a:pt x="824" y="873"/>
                    <a:pt x="677" y="816"/>
                  </a:cubicBezTo>
                  <a:cubicBezTo>
                    <a:pt x="530" y="759"/>
                    <a:pt x="141" y="658"/>
                    <a:pt x="0" y="617"/>
                  </a:cubicBezTo>
                </a:path>
              </a:pathLst>
            </a:custGeom>
            <a:noFill/>
            <a:ln w="38100" cap="flat" cmpd="sng">
              <a:solidFill>
                <a:schemeClr val="tx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hu-HU"/>
            </a:p>
          </p:txBody>
        </p:sp>
        <p:sp>
          <p:nvSpPr>
            <p:cNvPr id="29717" name="Freeform 13">
              <a:extLst>
                <a:ext uri="{FF2B5EF4-FFF2-40B4-BE49-F238E27FC236}">
                  <a16:creationId xmlns:a16="http://schemas.microsoft.com/office/drawing/2014/main" id="{F7104965-D40C-4093-AC4C-6AE9D73C61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1" y="1187"/>
              <a:ext cx="1305" cy="2755"/>
            </a:xfrm>
            <a:custGeom>
              <a:avLst/>
              <a:gdLst>
                <a:gd name="T0" fmla="*/ 2474 w 1115"/>
                <a:gd name="T1" fmla="*/ 0 h 2755"/>
                <a:gd name="T2" fmla="*/ 915 w 1115"/>
                <a:gd name="T3" fmla="*/ 375 h 2755"/>
                <a:gd name="T4" fmla="*/ 90 w 1115"/>
                <a:gd name="T5" fmla="*/ 951 h 2755"/>
                <a:gd name="T6" fmla="*/ 749 w 1115"/>
                <a:gd name="T7" fmla="*/ 1770 h 2755"/>
                <a:gd name="T8" fmla="*/ 4593 w 1115"/>
                <a:gd name="T9" fmla="*/ 2755 h 27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15"/>
                <a:gd name="T16" fmla="*/ 0 h 2755"/>
                <a:gd name="T17" fmla="*/ 1115 w 1115"/>
                <a:gd name="T18" fmla="*/ 2755 h 27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15" h="2755">
                  <a:moveTo>
                    <a:pt x="600" y="0"/>
                  </a:moveTo>
                  <a:cubicBezTo>
                    <a:pt x="537" y="62"/>
                    <a:pt x="318" y="216"/>
                    <a:pt x="222" y="375"/>
                  </a:cubicBezTo>
                  <a:cubicBezTo>
                    <a:pt x="126" y="534"/>
                    <a:pt x="29" y="718"/>
                    <a:pt x="22" y="951"/>
                  </a:cubicBezTo>
                  <a:cubicBezTo>
                    <a:pt x="15" y="1184"/>
                    <a:pt x="0" y="1469"/>
                    <a:pt x="182" y="1770"/>
                  </a:cubicBezTo>
                  <a:cubicBezTo>
                    <a:pt x="364" y="2071"/>
                    <a:pt x="921" y="2550"/>
                    <a:pt x="1115" y="2755"/>
                  </a:cubicBezTo>
                </a:path>
              </a:pathLst>
            </a:custGeom>
            <a:noFill/>
            <a:ln w="38100" cap="flat" cmpd="sng">
              <a:solidFill>
                <a:schemeClr val="tx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hu-HU"/>
            </a:p>
          </p:txBody>
        </p:sp>
        <p:sp>
          <p:nvSpPr>
            <p:cNvPr id="29718" name="Freeform 18">
              <a:extLst>
                <a:ext uri="{FF2B5EF4-FFF2-40B4-BE49-F238E27FC236}">
                  <a16:creationId xmlns:a16="http://schemas.microsoft.com/office/drawing/2014/main" id="{92220738-0D5C-46E4-BBA9-1DCA3C0CA1C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788" y="300"/>
              <a:ext cx="972" cy="987"/>
            </a:xfrm>
            <a:custGeom>
              <a:avLst/>
              <a:gdLst>
                <a:gd name="T0" fmla="*/ 105 w 1282"/>
                <a:gd name="T1" fmla="*/ 0 h 987"/>
                <a:gd name="T2" fmla="*/ 105 w 1282"/>
                <a:gd name="T3" fmla="*/ 227 h 987"/>
                <a:gd name="T4" fmla="*/ 98 w 1282"/>
                <a:gd name="T5" fmla="*/ 635 h 987"/>
                <a:gd name="T6" fmla="*/ 73 w 1282"/>
                <a:gd name="T7" fmla="*/ 957 h 987"/>
                <a:gd name="T8" fmla="*/ 56 w 1282"/>
                <a:gd name="T9" fmla="*/ 816 h 987"/>
                <a:gd name="T10" fmla="*/ 0 w 1282"/>
                <a:gd name="T11" fmla="*/ 617 h 98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82"/>
                <a:gd name="T19" fmla="*/ 0 h 987"/>
                <a:gd name="T20" fmla="*/ 1282 w 1282"/>
                <a:gd name="T21" fmla="*/ 987 h 98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82" h="987">
                  <a:moveTo>
                    <a:pt x="1267" y="0"/>
                  </a:moveTo>
                  <a:cubicBezTo>
                    <a:pt x="1274" y="60"/>
                    <a:pt x="1282" y="121"/>
                    <a:pt x="1267" y="227"/>
                  </a:cubicBezTo>
                  <a:cubicBezTo>
                    <a:pt x="1252" y="333"/>
                    <a:pt x="1240" y="513"/>
                    <a:pt x="1176" y="635"/>
                  </a:cubicBezTo>
                  <a:cubicBezTo>
                    <a:pt x="1112" y="757"/>
                    <a:pt x="964" y="927"/>
                    <a:pt x="881" y="957"/>
                  </a:cubicBezTo>
                  <a:cubicBezTo>
                    <a:pt x="798" y="987"/>
                    <a:pt x="824" y="873"/>
                    <a:pt x="677" y="816"/>
                  </a:cubicBezTo>
                  <a:cubicBezTo>
                    <a:pt x="530" y="759"/>
                    <a:pt x="141" y="658"/>
                    <a:pt x="0" y="617"/>
                  </a:cubicBezTo>
                </a:path>
              </a:pathLst>
            </a:custGeom>
            <a:noFill/>
            <a:ln w="38100" cap="flat" cmpd="sng">
              <a:solidFill>
                <a:schemeClr val="tx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hu-HU"/>
            </a:p>
          </p:txBody>
        </p:sp>
        <p:sp>
          <p:nvSpPr>
            <p:cNvPr id="29719" name="Freeform 19">
              <a:extLst>
                <a:ext uri="{FF2B5EF4-FFF2-40B4-BE49-F238E27FC236}">
                  <a16:creationId xmlns:a16="http://schemas.microsoft.com/office/drawing/2014/main" id="{AAF864FA-E6D7-44B1-842C-786ACB1C74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3" y="1187"/>
              <a:ext cx="1095" cy="2741"/>
            </a:xfrm>
            <a:custGeom>
              <a:avLst/>
              <a:gdLst>
                <a:gd name="T0" fmla="*/ 1931 w 935"/>
                <a:gd name="T1" fmla="*/ 0 h 2741"/>
                <a:gd name="T2" fmla="*/ 3120 w 935"/>
                <a:gd name="T3" fmla="*/ 375 h 2741"/>
                <a:gd name="T4" fmla="*/ 3757 w 935"/>
                <a:gd name="T5" fmla="*/ 951 h 2741"/>
                <a:gd name="T6" fmla="*/ 3246 w 935"/>
                <a:gd name="T7" fmla="*/ 1770 h 2741"/>
                <a:gd name="T8" fmla="*/ 0 w 935"/>
                <a:gd name="T9" fmla="*/ 2741 h 27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35"/>
                <a:gd name="T16" fmla="*/ 0 h 2741"/>
                <a:gd name="T17" fmla="*/ 935 w 935"/>
                <a:gd name="T18" fmla="*/ 2741 h 27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35" h="2741">
                  <a:moveTo>
                    <a:pt x="466" y="0"/>
                  </a:moveTo>
                  <a:cubicBezTo>
                    <a:pt x="513" y="62"/>
                    <a:pt x="680" y="216"/>
                    <a:pt x="753" y="375"/>
                  </a:cubicBezTo>
                  <a:cubicBezTo>
                    <a:pt x="826" y="534"/>
                    <a:pt x="901" y="718"/>
                    <a:pt x="906" y="951"/>
                  </a:cubicBezTo>
                  <a:cubicBezTo>
                    <a:pt x="911" y="1184"/>
                    <a:pt x="935" y="1472"/>
                    <a:pt x="784" y="1770"/>
                  </a:cubicBezTo>
                  <a:cubicBezTo>
                    <a:pt x="633" y="2068"/>
                    <a:pt x="163" y="2539"/>
                    <a:pt x="0" y="2741"/>
                  </a:cubicBezTo>
                </a:path>
              </a:pathLst>
            </a:custGeom>
            <a:noFill/>
            <a:ln w="38100" cap="flat" cmpd="sng">
              <a:solidFill>
                <a:schemeClr val="tx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hu-HU"/>
            </a:p>
          </p:txBody>
        </p:sp>
      </p:grpSp>
      <p:sp>
        <p:nvSpPr>
          <p:cNvPr id="29703" name="Freeform 20">
            <a:extLst>
              <a:ext uri="{FF2B5EF4-FFF2-40B4-BE49-F238E27FC236}">
                <a16:creationId xmlns:a16="http://schemas.microsoft.com/office/drawing/2014/main" id="{B1012057-7CEF-4EA4-BB94-4B028C0FADEE}"/>
              </a:ext>
            </a:extLst>
          </p:cNvPr>
          <p:cNvSpPr>
            <a:spLocks/>
          </p:cNvSpPr>
          <p:nvPr/>
        </p:nvSpPr>
        <p:spPr bwMode="auto">
          <a:xfrm>
            <a:off x="7090318" y="1377950"/>
            <a:ext cx="809821" cy="4499685"/>
          </a:xfrm>
          <a:custGeom>
            <a:avLst/>
            <a:gdLst>
              <a:gd name="T0" fmla="*/ 2147483647 w 441"/>
              <a:gd name="T1" fmla="*/ 0 h 2810"/>
              <a:gd name="T2" fmla="*/ 2147483647 w 441"/>
              <a:gd name="T3" fmla="*/ 2147483647 h 2810"/>
              <a:gd name="T4" fmla="*/ 2147483647 w 441"/>
              <a:gd name="T5" fmla="*/ 2147483647 h 2810"/>
              <a:gd name="T6" fmla="*/ 2147483647 w 441"/>
              <a:gd name="T7" fmla="*/ 2147483647 h 2810"/>
              <a:gd name="T8" fmla="*/ 0 w 441"/>
              <a:gd name="T9" fmla="*/ 2147483647 h 28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41"/>
              <a:gd name="T16" fmla="*/ 0 h 2810"/>
              <a:gd name="T17" fmla="*/ 441 w 441"/>
              <a:gd name="T18" fmla="*/ 2810 h 2810"/>
              <a:gd name="connsiteX0" fmla="*/ 4266 w 9867"/>
              <a:gd name="connsiteY0" fmla="*/ 0 h 10087"/>
              <a:gd name="connsiteX1" fmla="*/ 4561 w 9867"/>
              <a:gd name="connsiteY1" fmla="*/ 1925 h 10087"/>
              <a:gd name="connsiteX2" fmla="*/ 8643 w 9867"/>
              <a:gd name="connsiteY2" fmla="*/ 3064 h 10087"/>
              <a:gd name="connsiteX3" fmla="*/ 9255 w 9867"/>
              <a:gd name="connsiteY3" fmla="*/ 5854 h 10087"/>
              <a:gd name="connsiteX4" fmla="*/ 0 w 9867"/>
              <a:gd name="connsiteY4" fmla="*/ 10087 h 1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67" h="10087">
                <a:moveTo>
                  <a:pt x="4266" y="0"/>
                </a:moveTo>
                <a:cubicBezTo>
                  <a:pt x="4334" y="317"/>
                  <a:pt x="3836" y="1416"/>
                  <a:pt x="4561" y="1925"/>
                </a:cubicBezTo>
                <a:cubicBezTo>
                  <a:pt x="5310" y="2434"/>
                  <a:pt x="7872" y="2409"/>
                  <a:pt x="8643" y="3064"/>
                </a:cubicBezTo>
                <a:cubicBezTo>
                  <a:pt x="9437" y="3719"/>
                  <a:pt x="10593" y="4698"/>
                  <a:pt x="9255" y="5854"/>
                </a:cubicBezTo>
                <a:cubicBezTo>
                  <a:pt x="7917" y="7011"/>
                  <a:pt x="1814" y="9222"/>
                  <a:pt x="0" y="10087"/>
                </a:cubicBezTo>
              </a:path>
            </a:pathLst>
          </a:custGeom>
          <a:noFill/>
          <a:ln w="38100" cap="flat" cmpd="sng">
            <a:solidFill>
              <a:srgbClr val="59C1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29704" name="Freeform 21">
            <a:extLst>
              <a:ext uri="{FF2B5EF4-FFF2-40B4-BE49-F238E27FC236}">
                <a16:creationId xmlns:a16="http://schemas.microsoft.com/office/drawing/2014/main" id="{5F383FF3-5F1A-4B17-B5E0-89BB50AEAB65}"/>
              </a:ext>
            </a:extLst>
          </p:cNvPr>
          <p:cNvSpPr>
            <a:spLocks/>
          </p:cNvSpPr>
          <p:nvPr/>
        </p:nvSpPr>
        <p:spPr bwMode="auto">
          <a:xfrm flipH="1">
            <a:off x="7834313" y="2636838"/>
            <a:ext cx="412750" cy="2189162"/>
          </a:xfrm>
          <a:custGeom>
            <a:avLst/>
            <a:gdLst>
              <a:gd name="T0" fmla="*/ 2147483647 w 342"/>
              <a:gd name="T1" fmla="*/ 2147483647 h 1379"/>
              <a:gd name="T2" fmla="*/ 2147483647 w 342"/>
              <a:gd name="T3" fmla="*/ 2147483647 h 1379"/>
              <a:gd name="T4" fmla="*/ 2147483647 w 342"/>
              <a:gd name="T5" fmla="*/ 2147483647 h 1379"/>
              <a:gd name="T6" fmla="*/ 2147483647 w 342"/>
              <a:gd name="T7" fmla="*/ 2147483647 h 1379"/>
              <a:gd name="T8" fmla="*/ 2147483647 w 342"/>
              <a:gd name="T9" fmla="*/ 2147483647 h 1379"/>
              <a:gd name="T10" fmla="*/ 2147483647 w 342"/>
              <a:gd name="T11" fmla="*/ 0 h 1379"/>
              <a:gd name="T12" fmla="*/ 2147483647 w 342"/>
              <a:gd name="T13" fmla="*/ 2147483647 h 137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2"/>
              <a:gd name="T22" fmla="*/ 0 h 1379"/>
              <a:gd name="T23" fmla="*/ 342 w 342"/>
              <a:gd name="T24" fmla="*/ 1379 h 137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2" h="1379">
                <a:moveTo>
                  <a:pt x="193" y="1379"/>
                </a:moveTo>
                <a:cubicBezTo>
                  <a:pt x="173" y="1332"/>
                  <a:pt x="101" y="1204"/>
                  <a:pt x="70" y="1088"/>
                </a:cubicBezTo>
                <a:cubicBezTo>
                  <a:pt x="39" y="972"/>
                  <a:pt x="10" y="804"/>
                  <a:pt x="5" y="685"/>
                </a:cubicBezTo>
                <a:cubicBezTo>
                  <a:pt x="0" y="566"/>
                  <a:pt x="14" y="472"/>
                  <a:pt x="40" y="373"/>
                </a:cubicBezTo>
                <a:cubicBezTo>
                  <a:pt x="66" y="274"/>
                  <a:pt x="125" y="152"/>
                  <a:pt x="160" y="90"/>
                </a:cubicBezTo>
                <a:cubicBezTo>
                  <a:pt x="195" y="28"/>
                  <a:pt x="221" y="0"/>
                  <a:pt x="251" y="0"/>
                </a:cubicBezTo>
                <a:cubicBezTo>
                  <a:pt x="281" y="0"/>
                  <a:pt x="311" y="45"/>
                  <a:pt x="342" y="90"/>
                </a:cubicBezTo>
              </a:path>
            </a:pathLst>
          </a:custGeom>
          <a:noFill/>
          <a:ln w="38100" cap="flat" cmpd="sng">
            <a:solidFill>
              <a:srgbClr val="59C1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29705" name="Freeform 22">
            <a:extLst>
              <a:ext uri="{FF2B5EF4-FFF2-40B4-BE49-F238E27FC236}">
                <a16:creationId xmlns:a16="http://schemas.microsoft.com/office/drawing/2014/main" id="{AD067427-8984-4EEF-83A7-65663E23E791}"/>
              </a:ext>
            </a:extLst>
          </p:cNvPr>
          <p:cNvSpPr>
            <a:spLocks/>
          </p:cNvSpPr>
          <p:nvPr/>
        </p:nvSpPr>
        <p:spPr bwMode="auto">
          <a:xfrm flipH="1">
            <a:off x="7815263" y="2187575"/>
            <a:ext cx="711200" cy="2682875"/>
          </a:xfrm>
          <a:custGeom>
            <a:avLst/>
            <a:gdLst>
              <a:gd name="T0" fmla="*/ 2147483647 w 591"/>
              <a:gd name="T1" fmla="*/ 2147483647 h 1690"/>
              <a:gd name="T2" fmla="*/ 2147483647 w 591"/>
              <a:gd name="T3" fmla="*/ 2147483647 h 1690"/>
              <a:gd name="T4" fmla="*/ 2147483647 w 591"/>
              <a:gd name="T5" fmla="*/ 2147483647 h 1690"/>
              <a:gd name="T6" fmla="*/ 2147483647 w 591"/>
              <a:gd name="T7" fmla="*/ 2147483647 h 1690"/>
              <a:gd name="T8" fmla="*/ 2147483647 w 591"/>
              <a:gd name="T9" fmla="*/ 2147483647 h 1690"/>
              <a:gd name="T10" fmla="*/ 2147483647 w 591"/>
              <a:gd name="T11" fmla="*/ 2147483647 h 16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91"/>
              <a:gd name="T19" fmla="*/ 0 h 1690"/>
              <a:gd name="T20" fmla="*/ 591 w 591"/>
              <a:gd name="T21" fmla="*/ 1690 h 169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91" h="1690">
                <a:moveTo>
                  <a:pt x="286" y="1690"/>
                </a:moveTo>
                <a:cubicBezTo>
                  <a:pt x="245" y="1574"/>
                  <a:pt x="72" y="1196"/>
                  <a:pt x="36" y="996"/>
                </a:cubicBezTo>
                <a:cubicBezTo>
                  <a:pt x="0" y="796"/>
                  <a:pt x="39" y="624"/>
                  <a:pt x="71" y="489"/>
                </a:cubicBezTo>
                <a:cubicBezTo>
                  <a:pt x="103" y="354"/>
                  <a:pt x="161" y="259"/>
                  <a:pt x="230" y="184"/>
                </a:cubicBezTo>
                <a:cubicBezTo>
                  <a:pt x="299" y="109"/>
                  <a:pt x="427" y="0"/>
                  <a:pt x="487" y="38"/>
                </a:cubicBezTo>
                <a:cubicBezTo>
                  <a:pt x="547" y="76"/>
                  <a:pt x="569" y="335"/>
                  <a:pt x="591" y="413"/>
                </a:cubicBezTo>
              </a:path>
            </a:pathLst>
          </a:custGeom>
          <a:noFill/>
          <a:ln w="38100" cap="flat" cmpd="sng">
            <a:solidFill>
              <a:srgbClr val="59C1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29706" name="Line 23">
            <a:extLst>
              <a:ext uri="{FF2B5EF4-FFF2-40B4-BE49-F238E27FC236}">
                <a16:creationId xmlns:a16="http://schemas.microsoft.com/office/drawing/2014/main" id="{9A2C41FF-BD9A-4923-B99F-5677F1EF44E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74058" y="5814503"/>
            <a:ext cx="9525" cy="719137"/>
          </a:xfrm>
          <a:prstGeom prst="line">
            <a:avLst/>
          </a:prstGeom>
          <a:noFill/>
          <a:ln w="76200">
            <a:solidFill>
              <a:srgbClr val="59C1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29707" name="Text Box 26">
            <a:extLst>
              <a:ext uri="{FF2B5EF4-FFF2-40B4-BE49-F238E27FC236}">
                <a16:creationId xmlns:a16="http://schemas.microsoft.com/office/drawing/2014/main" id="{E2B4FAEF-B990-456C-900C-4A6E41E1058D}"/>
              </a:ext>
            </a:extLst>
          </p:cNvPr>
          <p:cNvSpPr txBox="1">
            <a:spLocks noChangeArrowheads="1"/>
          </p:cNvSpPr>
          <p:nvPr/>
        </p:nvSpPr>
        <p:spPr bwMode="auto">
          <a:xfrm rot="-4566309">
            <a:off x="5156993" y="746919"/>
            <a:ext cx="230505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1600" b="0">
                <a:solidFill>
                  <a:schemeClr val="tx1"/>
                </a:solidFill>
              </a:rPr>
              <a:t>v. cerebri anterior</a:t>
            </a:r>
            <a:endParaRPr lang="en-US" altLang="hu-HU" sz="1600" b="0">
              <a:solidFill>
                <a:schemeClr val="tx1"/>
              </a:solidFill>
            </a:endParaRPr>
          </a:p>
        </p:txBody>
      </p:sp>
      <p:sp>
        <p:nvSpPr>
          <p:cNvPr id="29708" name="Text Box 27">
            <a:extLst>
              <a:ext uri="{FF2B5EF4-FFF2-40B4-BE49-F238E27FC236}">
                <a16:creationId xmlns:a16="http://schemas.microsoft.com/office/drawing/2014/main" id="{F9F9C369-687E-4628-8CA9-9E49238A76BE}"/>
              </a:ext>
            </a:extLst>
          </p:cNvPr>
          <p:cNvSpPr txBox="1">
            <a:spLocks noChangeArrowheads="1"/>
          </p:cNvSpPr>
          <p:nvPr/>
        </p:nvSpPr>
        <p:spPr bwMode="auto">
          <a:xfrm rot="1065823">
            <a:off x="4327525" y="1119188"/>
            <a:ext cx="194468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1600" b="0">
                <a:solidFill>
                  <a:schemeClr val="tx1"/>
                </a:solidFill>
              </a:rPr>
              <a:t>v. cerebri media profunda</a:t>
            </a:r>
            <a:endParaRPr lang="en-US" altLang="hu-HU" sz="1600" b="0">
              <a:solidFill>
                <a:schemeClr val="tx1"/>
              </a:solidFill>
            </a:endParaRPr>
          </a:p>
        </p:txBody>
      </p:sp>
      <p:sp>
        <p:nvSpPr>
          <p:cNvPr id="29709" name="Text Box 28">
            <a:extLst>
              <a:ext uri="{FF2B5EF4-FFF2-40B4-BE49-F238E27FC236}">
                <a16:creationId xmlns:a16="http://schemas.microsoft.com/office/drawing/2014/main" id="{1EB6DC84-B06F-4AB6-8815-0BC6F94C5A32}"/>
              </a:ext>
            </a:extLst>
          </p:cNvPr>
          <p:cNvSpPr txBox="1">
            <a:spLocks noChangeArrowheads="1"/>
          </p:cNvSpPr>
          <p:nvPr/>
        </p:nvSpPr>
        <p:spPr bwMode="auto">
          <a:xfrm rot="2535856">
            <a:off x="5100638" y="5308600"/>
            <a:ext cx="13208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1600" b="0">
                <a:solidFill>
                  <a:schemeClr val="tx1"/>
                </a:solidFill>
              </a:rPr>
              <a:t>v. basalis (Rosenthal)</a:t>
            </a:r>
            <a:endParaRPr lang="en-US" altLang="hu-HU" sz="1600" b="0">
              <a:solidFill>
                <a:schemeClr val="tx1"/>
              </a:solidFill>
            </a:endParaRPr>
          </a:p>
        </p:txBody>
      </p:sp>
      <p:sp>
        <p:nvSpPr>
          <p:cNvPr id="29710" name="Text Box 29">
            <a:extLst>
              <a:ext uri="{FF2B5EF4-FFF2-40B4-BE49-F238E27FC236}">
                <a16:creationId xmlns:a16="http://schemas.microsoft.com/office/drawing/2014/main" id="{D0E05C6F-9A4E-482D-B011-17DFAF80929B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6109495" y="1170781"/>
            <a:ext cx="23034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1600" b="0">
                <a:solidFill>
                  <a:schemeClr val="hlink"/>
                </a:solidFill>
              </a:rPr>
              <a:t>vena septi pellucidi</a:t>
            </a:r>
            <a:endParaRPr lang="en-US" altLang="hu-HU" sz="1600" b="0">
              <a:solidFill>
                <a:schemeClr val="hlink"/>
              </a:solidFill>
            </a:endParaRPr>
          </a:p>
        </p:txBody>
      </p:sp>
      <p:sp>
        <p:nvSpPr>
          <p:cNvPr id="29711" name="Text Box 30">
            <a:extLst>
              <a:ext uri="{FF2B5EF4-FFF2-40B4-BE49-F238E27FC236}">
                <a16:creationId xmlns:a16="http://schemas.microsoft.com/office/drawing/2014/main" id="{CA1A0E2D-6B9B-4F29-A40E-8528EFF966A4}"/>
              </a:ext>
            </a:extLst>
          </p:cNvPr>
          <p:cNvSpPr txBox="1">
            <a:spLocks noChangeArrowheads="1"/>
          </p:cNvSpPr>
          <p:nvPr/>
        </p:nvSpPr>
        <p:spPr bwMode="auto">
          <a:xfrm rot="5784274">
            <a:off x="7710488" y="3711575"/>
            <a:ext cx="17414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1600" b="0">
                <a:solidFill>
                  <a:schemeClr val="hlink"/>
                </a:solidFill>
              </a:rPr>
              <a:t>v.thalamostriata</a:t>
            </a:r>
            <a:endParaRPr lang="en-US" altLang="hu-HU" sz="1600" b="0">
              <a:solidFill>
                <a:schemeClr val="hlink"/>
              </a:solidFill>
            </a:endParaRPr>
          </a:p>
        </p:txBody>
      </p:sp>
      <p:sp>
        <p:nvSpPr>
          <p:cNvPr id="29712" name="Text Box 31">
            <a:extLst>
              <a:ext uri="{FF2B5EF4-FFF2-40B4-BE49-F238E27FC236}">
                <a16:creationId xmlns:a16="http://schemas.microsoft.com/office/drawing/2014/main" id="{37196979-20F8-465A-9656-A53ADE580D0F}"/>
              </a:ext>
            </a:extLst>
          </p:cNvPr>
          <p:cNvSpPr txBox="1">
            <a:spLocks noChangeArrowheads="1"/>
          </p:cNvSpPr>
          <p:nvPr/>
        </p:nvSpPr>
        <p:spPr bwMode="auto">
          <a:xfrm rot="5092257">
            <a:off x="7406481" y="3477419"/>
            <a:ext cx="14192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1600" b="0">
                <a:solidFill>
                  <a:schemeClr val="hlink"/>
                </a:solidFill>
              </a:rPr>
              <a:t>v. choroidea</a:t>
            </a:r>
            <a:endParaRPr lang="en-US" altLang="hu-HU" sz="1600" b="0">
              <a:solidFill>
                <a:schemeClr val="hlink"/>
              </a:solidFill>
            </a:endParaRPr>
          </a:p>
        </p:txBody>
      </p:sp>
      <p:sp>
        <p:nvSpPr>
          <p:cNvPr id="29713" name="Text Box 32">
            <a:extLst>
              <a:ext uri="{FF2B5EF4-FFF2-40B4-BE49-F238E27FC236}">
                <a16:creationId xmlns:a16="http://schemas.microsoft.com/office/drawing/2014/main" id="{11B40FCA-B4AE-4966-8C91-F125180B74D1}"/>
              </a:ext>
            </a:extLst>
          </p:cNvPr>
          <p:cNvSpPr txBox="1">
            <a:spLocks noChangeArrowheads="1"/>
          </p:cNvSpPr>
          <p:nvPr/>
        </p:nvSpPr>
        <p:spPr bwMode="auto">
          <a:xfrm rot="-4264243">
            <a:off x="6539707" y="4555331"/>
            <a:ext cx="17287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1600" b="0">
                <a:solidFill>
                  <a:schemeClr val="hlink"/>
                </a:solidFill>
              </a:rPr>
              <a:t>v. cerebri interna</a:t>
            </a:r>
            <a:endParaRPr lang="en-US" altLang="hu-HU" sz="1600" b="0">
              <a:solidFill>
                <a:schemeClr val="hlink"/>
              </a:solidFill>
            </a:endParaRPr>
          </a:p>
        </p:txBody>
      </p:sp>
      <p:sp>
        <p:nvSpPr>
          <p:cNvPr id="29714" name="Text Box 33">
            <a:extLst>
              <a:ext uri="{FF2B5EF4-FFF2-40B4-BE49-F238E27FC236}">
                <a16:creationId xmlns:a16="http://schemas.microsoft.com/office/drawing/2014/main" id="{6D7BD17A-2A7C-4673-B5C2-DD72FFB02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5" y="6519863"/>
            <a:ext cx="26638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1600" b="0">
                <a:solidFill>
                  <a:schemeClr val="hlink"/>
                </a:solidFill>
              </a:rPr>
              <a:t>v. cerebri magna (Galeni)</a:t>
            </a:r>
            <a:endParaRPr lang="en-US" altLang="hu-HU" sz="1600" b="0">
              <a:solidFill>
                <a:schemeClr val="hlink"/>
              </a:solidFill>
            </a:endParaRPr>
          </a:p>
        </p:txBody>
      </p:sp>
      <p:sp>
        <p:nvSpPr>
          <p:cNvPr id="29715" name="Text Box 11">
            <a:extLst>
              <a:ext uri="{FF2B5EF4-FFF2-40B4-BE49-F238E27FC236}">
                <a16:creationId xmlns:a16="http://schemas.microsoft.com/office/drawing/2014/main" id="{70244627-44D1-48CF-B0A1-B3616E728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442" y="108075"/>
            <a:ext cx="27741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dirty="0">
                <a:solidFill>
                  <a:srgbClr val="0000CC"/>
                </a:solidFill>
              </a:rPr>
              <a:t>BASALIS VENÁK,</a:t>
            </a:r>
          </a:p>
          <a:p>
            <a:pPr algn="ctr" eaLnBrk="1" hangingPunct="1"/>
            <a:r>
              <a:rPr lang="hu-HU" altLang="hu-HU" dirty="0">
                <a:solidFill>
                  <a:srgbClr val="0000CC"/>
                </a:solidFill>
              </a:rPr>
              <a:t>MÉLY VENÁK</a:t>
            </a:r>
            <a:endParaRPr lang="en-US" altLang="hu-HU" dirty="0">
              <a:solidFill>
                <a:srgbClr val="0000CC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>
            <a:extLst>
              <a:ext uri="{FF2B5EF4-FFF2-40B4-BE49-F238E27FC236}">
                <a16:creationId xmlns:a16="http://schemas.microsoft.com/office/drawing/2014/main" id="{5FB0D881-A90C-46DD-AF2F-61A55CCE72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8788" y="38100"/>
            <a:ext cx="8226425" cy="763588"/>
          </a:xfrm>
        </p:spPr>
        <p:txBody>
          <a:bodyPr/>
          <a:lstStyle/>
          <a:p>
            <a:pPr eaLnBrk="1" hangingPunct="1">
              <a:defRPr/>
            </a:pPr>
            <a:r>
              <a:rPr lang="hu-HU" altLang="hu-HU" b="1" dirty="0"/>
              <a:t>I. Agyburkok</a:t>
            </a:r>
          </a:p>
        </p:txBody>
      </p:sp>
      <p:sp>
        <p:nvSpPr>
          <p:cNvPr id="5123" name="Szövegdoboz 4">
            <a:extLst>
              <a:ext uri="{FF2B5EF4-FFF2-40B4-BE49-F238E27FC236}">
                <a16:creationId xmlns:a16="http://schemas.microsoft.com/office/drawing/2014/main" id="{52213A60-1ECC-4A7B-AD14-1DCE7449D9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622726"/>
            <a:ext cx="85105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 dirty="0">
                <a:solidFill>
                  <a:srgbClr val="FFFFFF"/>
                </a:solidFill>
              </a:rPr>
              <a:t>Az agy és gerincvelő körül három burok található: védik és érzékelik a központi idegrendszert, kompartmenteket hoznak létre a koponyán belül, hozzájárulnak az agy vénás vérének elvezetéséhez, biztosítják a </a:t>
            </a:r>
            <a:r>
              <a:rPr lang="hu-HU" altLang="hu-HU" sz="1800" dirty="0" err="1">
                <a:solidFill>
                  <a:srgbClr val="FFFFFF"/>
                </a:solidFill>
              </a:rPr>
              <a:t>liquor</a:t>
            </a:r>
            <a:r>
              <a:rPr lang="hu-HU" altLang="hu-HU" sz="1800" dirty="0">
                <a:solidFill>
                  <a:srgbClr val="FFFFFF"/>
                </a:solidFill>
              </a:rPr>
              <a:t> áramlását és felszívódását.</a:t>
            </a:r>
          </a:p>
        </p:txBody>
      </p:sp>
      <p:pic>
        <p:nvPicPr>
          <p:cNvPr id="5124" name="Kép 6">
            <a:extLst>
              <a:ext uri="{FF2B5EF4-FFF2-40B4-BE49-F238E27FC236}">
                <a16:creationId xmlns:a16="http://schemas.microsoft.com/office/drawing/2014/main" id="{21CF2542-5EC5-4083-84D5-F3CD2C27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08050"/>
            <a:ext cx="8510588" cy="457200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239E7C85-8E13-4436-82F7-AFD0D3481E2B}"/>
              </a:ext>
            </a:extLst>
          </p:cNvPr>
          <p:cNvSpPr/>
          <p:nvPr/>
        </p:nvSpPr>
        <p:spPr>
          <a:xfrm>
            <a:off x="8045450" y="2506663"/>
            <a:ext cx="738188" cy="38417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593F6BED-3DF4-4C99-B62E-18D6F9411EED}"/>
              </a:ext>
            </a:extLst>
          </p:cNvPr>
          <p:cNvSpPr/>
          <p:nvPr/>
        </p:nvSpPr>
        <p:spPr>
          <a:xfrm>
            <a:off x="7019925" y="2935288"/>
            <a:ext cx="1763713" cy="18415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43E555BE-D263-4D01-86E4-E694B7EE42FA}"/>
              </a:ext>
            </a:extLst>
          </p:cNvPr>
          <p:cNvSpPr/>
          <p:nvPr/>
        </p:nvSpPr>
        <p:spPr>
          <a:xfrm>
            <a:off x="7019925" y="3155950"/>
            <a:ext cx="1025525" cy="192088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3">
            <a:extLst>
              <a:ext uri="{FF2B5EF4-FFF2-40B4-BE49-F238E27FC236}">
                <a16:creationId xmlns:a16="http://schemas.microsoft.com/office/drawing/2014/main" id="{44E3A0DE-5C13-40C2-ADE2-3257D3C147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3197225"/>
          </a:xfrm>
        </p:spPr>
        <p:txBody>
          <a:bodyPr/>
          <a:lstStyle/>
          <a:p>
            <a:pPr eaLnBrk="1" hangingPunct="1">
              <a:defRPr/>
            </a:pPr>
            <a:r>
              <a:rPr lang="hu-HU" altLang="hu-HU" sz="2400" dirty="0"/>
              <a:t>Az agyból összegyűjtött vénás vér túlnyomórészt a </a:t>
            </a:r>
            <a:r>
              <a:rPr lang="hu-HU" altLang="hu-HU" sz="2400" dirty="0" err="1"/>
              <a:t>foramen</a:t>
            </a:r>
            <a:r>
              <a:rPr lang="hu-HU" altLang="hu-HU" sz="2400" dirty="0"/>
              <a:t> </a:t>
            </a:r>
            <a:r>
              <a:rPr lang="hu-HU" altLang="hu-HU" sz="2400" dirty="0" err="1"/>
              <a:t>jugularén</a:t>
            </a:r>
            <a:r>
              <a:rPr lang="hu-HU" altLang="hu-HU" sz="2400" dirty="0"/>
              <a:t> és a v. </a:t>
            </a:r>
            <a:r>
              <a:rPr lang="hu-HU" altLang="hu-HU" sz="2400" dirty="0" err="1"/>
              <a:t>jugularis</a:t>
            </a:r>
            <a:r>
              <a:rPr lang="hu-HU" altLang="hu-HU" sz="2400" dirty="0"/>
              <a:t> </a:t>
            </a:r>
            <a:r>
              <a:rPr lang="hu-HU" altLang="hu-HU" sz="2400" dirty="0" err="1"/>
              <a:t>internán</a:t>
            </a:r>
            <a:r>
              <a:rPr lang="hu-HU" altLang="hu-HU" sz="2400" dirty="0"/>
              <a:t> keresztül lép ki a koponyából.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hu-HU" altLang="hu-HU" sz="2400" dirty="0"/>
          </a:p>
          <a:p>
            <a:pPr eaLnBrk="1" hangingPunct="1">
              <a:defRPr/>
            </a:pPr>
            <a:r>
              <a:rPr lang="hu-HU" altLang="hu-HU" sz="2400" dirty="0"/>
              <a:t>A </a:t>
            </a:r>
            <a:r>
              <a:rPr lang="hu-HU" altLang="hu-HU" sz="2400" dirty="0" err="1"/>
              <a:t>foramen</a:t>
            </a:r>
            <a:r>
              <a:rPr lang="hu-HU" altLang="hu-HU" sz="2400" dirty="0"/>
              <a:t> </a:t>
            </a:r>
            <a:r>
              <a:rPr lang="hu-HU" altLang="hu-HU" sz="2400" dirty="0" err="1"/>
              <a:t>jugulare</a:t>
            </a:r>
            <a:r>
              <a:rPr lang="hu-HU" altLang="hu-HU" sz="2400" dirty="0"/>
              <a:t> vagy a v. </a:t>
            </a:r>
            <a:r>
              <a:rPr lang="hu-HU" altLang="hu-HU" sz="2400" dirty="0" err="1"/>
              <a:t>jugularis</a:t>
            </a:r>
            <a:r>
              <a:rPr lang="hu-HU" altLang="hu-HU" sz="2400" dirty="0"/>
              <a:t> int. elzáródása esetén a vénás vér az ún. </a:t>
            </a:r>
            <a:r>
              <a:rPr lang="hu-HU" altLang="hu-HU" sz="2400" dirty="0" err="1"/>
              <a:t>diploe</a:t>
            </a:r>
            <a:r>
              <a:rPr lang="hu-HU" altLang="hu-HU" sz="2400" dirty="0"/>
              <a:t> vénákon és a vénás </a:t>
            </a:r>
            <a:r>
              <a:rPr lang="hu-HU" altLang="hu-HU" sz="2400" dirty="0" err="1"/>
              <a:t>emissariumokon</a:t>
            </a:r>
            <a:r>
              <a:rPr lang="hu-HU" altLang="hu-HU" sz="2400" dirty="0"/>
              <a:t> keresztül nyer egérutat a skalp vénái felé.</a:t>
            </a:r>
            <a:endParaRPr lang="en-US" altLang="hu-HU" sz="24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>
            <a:extLst>
              <a:ext uri="{FF2B5EF4-FFF2-40B4-BE49-F238E27FC236}">
                <a16:creationId xmlns:a16="http://schemas.microsoft.com/office/drawing/2014/main" id="{FAD7F68B-A3E1-460E-B497-F04D562203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44"/>
          <a:stretch/>
        </p:blipFill>
        <p:spPr bwMode="auto">
          <a:xfrm>
            <a:off x="1619250" y="260351"/>
            <a:ext cx="5832475" cy="4320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5">
            <a:extLst>
              <a:ext uri="{FF2B5EF4-FFF2-40B4-BE49-F238E27FC236}">
                <a16:creationId xmlns:a16="http://schemas.microsoft.com/office/drawing/2014/main" id="{B77E1648-5B8C-4BF1-A509-D1BF2B857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106" y="4691098"/>
            <a:ext cx="871378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Vénás </a:t>
            </a:r>
            <a:r>
              <a:rPr lang="hu-HU" alt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emissariumok</a:t>
            </a:r>
            <a:r>
              <a:rPr lang="hu-HU" altLang="hu-HU" sz="20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hu-HU" altLang="hu-HU" sz="2000" b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occipitalis</a:t>
            </a:r>
            <a:r>
              <a:rPr lang="hu-HU" altLang="hu-HU" sz="20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hu-HU" altLang="hu-HU" sz="2000" b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parietalis</a:t>
            </a:r>
            <a:r>
              <a:rPr lang="hu-HU" altLang="hu-HU" sz="20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hu-HU" altLang="hu-HU" sz="2000" b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condylaris</a:t>
            </a:r>
            <a:r>
              <a:rPr lang="hu-HU" altLang="hu-HU" sz="20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hu-HU" altLang="hu-HU" sz="2000" b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mastoidea</a:t>
            </a:r>
            <a:r>
              <a:rPr lang="hu-HU" altLang="hu-HU" sz="20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): egyenesen átfúrják a koponyát, így kötve össze a külső és belső (</a:t>
            </a:r>
            <a:r>
              <a:rPr lang="hu-HU" altLang="hu-HU" sz="2000" b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durasinusok</a:t>
            </a:r>
            <a:r>
              <a:rPr lang="hu-HU" altLang="hu-HU" sz="20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vénás rendszert.</a:t>
            </a:r>
          </a:p>
        </p:txBody>
      </p:sp>
      <p:sp>
        <p:nvSpPr>
          <p:cNvPr id="32772" name="Text Box 6">
            <a:extLst>
              <a:ext uri="{FF2B5EF4-FFF2-40B4-BE49-F238E27FC236}">
                <a16:creationId xmlns:a16="http://schemas.microsoft.com/office/drawing/2014/main" id="{492244DE-51FD-47B9-AA4D-AEF16EBD1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2541" y="806748"/>
            <a:ext cx="21591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dirty="0" err="1"/>
              <a:t>diploe</a:t>
            </a:r>
            <a:r>
              <a:rPr lang="hu-HU" altLang="hu-HU" dirty="0"/>
              <a:t> vénák</a:t>
            </a:r>
            <a:endParaRPr lang="en-US" altLang="hu-HU" dirty="0"/>
          </a:p>
        </p:txBody>
      </p:sp>
      <p:sp>
        <p:nvSpPr>
          <p:cNvPr id="32773" name="Text Box 7">
            <a:extLst>
              <a:ext uri="{FF2B5EF4-FFF2-40B4-BE49-F238E27FC236}">
                <a16:creationId xmlns:a16="http://schemas.microsoft.com/office/drawing/2014/main" id="{8D458584-6584-4C31-914D-45DD2FCE8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4866" y="681979"/>
            <a:ext cx="36718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dirty="0"/>
              <a:t>vénás </a:t>
            </a:r>
            <a:r>
              <a:rPr lang="hu-HU" altLang="hu-HU" dirty="0" err="1"/>
              <a:t>emissariumok</a:t>
            </a:r>
            <a:endParaRPr lang="en-US" altLang="hu-HU" dirty="0"/>
          </a:p>
        </p:txBody>
      </p:sp>
      <p:sp>
        <p:nvSpPr>
          <p:cNvPr id="32774" name="Line 8">
            <a:extLst>
              <a:ext uri="{FF2B5EF4-FFF2-40B4-BE49-F238E27FC236}">
                <a16:creationId xmlns:a16="http://schemas.microsoft.com/office/drawing/2014/main" id="{56ABCA64-56F5-4F28-A8CD-38B4EFF9B500}"/>
              </a:ext>
            </a:extLst>
          </p:cNvPr>
          <p:cNvSpPr>
            <a:spLocks noChangeShapeType="1"/>
          </p:cNvSpPr>
          <p:nvPr/>
        </p:nvSpPr>
        <p:spPr bwMode="auto">
          <a:xfrm>
            <a:off x="2843213" y="1196975"/>
            <a:ext cx="649287" cy="57626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32775" name="Line 9">
            <a:extLst>
              <a:ext uri="{FF2B5EF4-FFF2-40B4-BE49-F238E27FC236}">
                <a16:creationId xmlns:a16="http://schemas.microsoft.com/office/drawing/2014/main" id="{0E931F8E-8374-42D4-8C80-AE38B419F6F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56325" y="1268413"/>
            <a:ext cx="503238" cy="57626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4FD6C484-45E3-4A6C-9B65-BEFE819DB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106" y="5738910"/>
            <a:ext cx="871378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Diploe</a:t>
            </a:r>
            <a:r>
              <a:rPr lang="hu-HU" alt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vénák</a:t>
            </a:r>
            <a:r>
              <a:rPr lang="hu-HU" altLang="hu-HU" sz="20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hu-HU" altLang="hu-HU" sz="2000" b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frontalis</a:t>
            </a:r>
            <a:r>
              <a:rPr lang="hu-HU" altLang="hu-HU" sz="20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hu-HU" altLang="hu-HU" sz="2000" b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temporalis</a:t>
            </a:r>
            <a:r>
              <a:rPr lang="hu-HU" altLang="hu-HU" sz="20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altLang="hu-HU" sz="2000" b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anterior</a:t>
            </a:r>
            <a:r>
              <a:rPr lang="hu-HU" altLang="hu-HU" sz="20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altLang="hu-HU" sz="2000" b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</a:t>
            </a:r>
            <a:r>
              <a:rPr lang="hu-HU" altLang="hu-HU" sz="20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altLang="hu-HU" sz="2000" b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posterior</a:t>
            </a:r>
            <a:r>
              <a:rPr lang="hu-HU" altLang="hu-HU" sz="20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hu-HU" altLang="hu-HU" sz="2000" b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occipitalis</a:t>
            </a:r>
            <a:r>
              <a:rPr lang="hu-HU" altLang="hu-HU" sz="20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): a koponyatető külső és belső kompakt lemeze között hoznak létre </a:t>
            </a:r>
            <a:r>
              <a:rPr lang="hu-HU" altLang="hu-HU" sz="2000" b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hálózatos</a:t>
            </a:r>
            <a:r>
              <a:rPr lang="hu-HU" altLang="hu-HU" sz="20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üregrendszert.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F825C7A-F82A-49E3-A432-F6563D299A12}"/>
              </a:ext>
            </a:extLst>
          </p:cNvPr>
          <p:cNvSpPr txBox="1">
            <a:spLocks noChangeArrowheads="1"/>
          </p:cNvSpPr>
          <p:nvPr/>
        </p:nvSpPr>
        <p:spPr>
          <a:xfrm>
            <a:off x="555607" y="188640"/>
            <a:ext cx="8229600" cy="15128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hu-HU" altLang="hu-HU" kern="0" dirty="0"/>
              <a:t>III. A </a:t>
            </a:r>
            <a:r>
              <a:rPr lang="hu-HU" altLang="hu-HU" kern="0" dirty="0" err="1"/>
              <a:t>cerebrospinalis</a:t>
            </a:r>
            <a:r>
              <a:rPr lang="hu-HU" altLang="hu-HU" kern="0" dirty="0"/>
              <a:t> folyadék (CSF, </a:t>
            </a:r>
            <a:r>
              <a:rPr lang="hu-HU" altLang="hu-HU" kern="0" dirty="0" err="1"/>
              <a:t>liquor</a:t>
            </a:r>
            <a:r>
              <a:rPr lang="hu-HU" altLang="hu-HU" kern="0" dirty="0"/>
              <a:t>)</a:t>
            </a:r>
            <a:endParaRPr lang="en-US" altLang="hu-HU" kern="0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8320C86-86B0-40D4-8576-D2B09598A07A}"/>
              </a:ext>
            </a:extLst>
          </p:cNvPr>
          <p:cNvSpPr txBox="1">
            <a:spLocks noChangeArrowheads="1"/>
          </p:cNvSpPr>
          <p:nvPr/>
        </p:nvSpPr>
        <p:spPr>
          <a:xfrm>
            <a:off x="477051" y="4149080"/>
            <a:ext cx="8308156" cy="129614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algn="ctr" eaLnBrk="1" hangingPunct="1">
              <a:spcBef>
                <a:spcPct val="50000"/>
              </a:spcBef>
              <a:buNone/>
              <a:defRPr/>
            </a:pPr>
            <a:endParaRPr lang="hu-HU" altLang="hu-HU" sz="2400" b="0" kern="0" dirty="0">
              <a:solidFill>
                <a:srgbClr val="FFFFFF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60B964D-DB66-4F5C-8289-2969442D0F1C}"/>
              </a:ext>
            </a:extLst>
          </p:cNvPr>
          <p:cNvSpPr txBox="1">
            <a:spLocks noChangeArrowheads="1"/>
          </p:cNvSpPr>
          <p:nvPr/>
        </p:nvSpPr>
        <p:spPr>
          <a:xfrm>
            <a:off x="233148" y="2564904"/>
            <a:ext cx="8677703" cy="381642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hu-HU" altLang="hu-HU" sz="2000" dirty="0"/>
              <a:t>A </a:t>
            </a:r>
            <a:r>
              <a:rPr lang="hu-HU" altLang="hu-HU" sz="2000" dirty="0" err="1"/>
              <a:t>liquor</a:t>
            </a:r>
            <a:r>
              <a:rPr lang="hu-HU" altLang="hu-HU" sz="2000" dirty="0"/>
              <a:t> a </a:t>
            </a:r>
            <a:r>
              <a:rPr lang="hu-HU" altLang="hu-HU" sz="2000" dirty="0" err="1"/>
              <a:t>subarachnoidalis</a:t>
            </a:r>
            <a:r>
              <a:rPr lang="hu-HU" altLang="hu-HU" sz="2000" dirty="0"/>
              <a:t> teret kitöltve elsősorban mechanikai védelmet biztosít az agy és a gerincvelő számára. Ütődések, rázkódások energiája nagy felületen egyenletesen oszlik szét, az agyat deformáló hatás minimális.</a:t>
            </a:r>
          </a:p>
          <a:p>
            <a:pPr marL="0" indent="0">
              <a:lnSpc>
                <a:spcPct val="90000"/>
              </a:lnSpc>
              <a:spcBef>
                <a:spcPct val="50000"/>
              </a:spcBef>
              <a:buNone/>
            </a:pPr>
            <a:endParaRPr lang="hu-HU" altLang="hu-HU" sz="2000" dirty="0"/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hu-HU" altLang="hu-HU" sz="2000" kern="0" dirty="0">
                <a:solidFill>
                  <a:srgbClr val="FFFFFF"/>
                </a:solidFill>
              </a:rPr>
              <a:t>Az archimédeszi elveknek megfelelően (felhajtóerő!) a CSF-ben lebegő agy súlya csak annyi, mintha a tömege mindössze 50 g volna!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endParaRPr lang="hu-HU" altLang="hu-HU" sz="2000" dirty="0"/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hu-HU" altLang="hu-HU" sz="2000" dirty="0"/>
              <a:t>Egyes idegrendszeri  betegségekben a </a:t>
            </a:r>
            <a:r>
              <a:rPr lang="hu-HU" altLang="hu-HU" sz="2000" dirty="0" err="1"/>
              <a:t>liquorvizsgálat</a:t>
            </a:r>
            <a:r>
              <a:rPr lang="hu-HU" altLang="hu-HU" sz="2000" dirty="0"/>
              <a:t> diagnosztikus értékű (fertőző betegségek: </a:t>
            </a:r>
            <a:r>
              <a:rPr lang="hu-HU" altLang="hu-HU" sz="2000" dirty="0" err="1"/>
              <a:t>meningitis</a:t>
            </a:r>
            <a:r>
              <a:rPr lang="hu-HU" altLang="hu-HU" sz="2000" dirty="0"/>
              <a:t>, </a:t>
            </a:r>
            <a:r>
              <a:rPr lang="hu-HU" altLang="hu-HU" sz="2000" dirty="0" err="1"/>
              <a:t>encephalitis</a:t>
            </a:r>
            <a:r>
              <a:rPr lang="hu-HU" altLang="hu-HU" sz="2000" dirty="0"/>
              <a:t>, gyulladások: sclerosis multiplex, stb.)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schematic_lg">
            <a:extLst>
              <a:ext uri="{FF2B5EF4-FFF2-40B4-BE49-F238E27FC236}">
                <a16:creationId xmlns:a16="http://schemas.microsoft.com/office/drawing/2014/main" id="{D156A223-DBB1-413D-AEEE-1C2BD0247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"/>
          <a:stretch>
            <a:fillRect/>
          </a:stretch>
        </p:blipFill>
        <p:spPr bwMode="auto">
          <a:xfrm>
            <a:off x="1547813" y="188913"/>
            <a:ext cx="5483225" cy="6119812"/>
          </a:xfrm>
          <a:prstGeom prst="rect">
            <a:avLst/>
          </a:prstGeom>
          <a:noFill/>
          <a:ln w="9525">
            <a:solidFill>
              <a:srgbClr val="59C1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9" name="Text Box 5">
            <a:extLst>
              <a:ext uri="{FF2B5EF4-FFF2-40B4-BE49-F238E27FC236}">
                <a16:creationId xmlns:a16="http://schemas.microsoft.com/office/drawing/2014/main" id="{A72232F9-CFD6-421F-ACA8-BFE2628102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88913"/>
            <a:ext cx="28082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2000"/>
              <a:t>belső és külső liquorterek</a:t>
            </a:r>
            <a:endParaRPr lang="en-US" altLang="hu-HU" sz="2000"/>
          </a:p>
        </p:txBody>
      </p:sp>
      <p:sp>
        <p:nvSpPr>
          <p:cNvPr id="34820" name="Text Box 7">
            <a:extLst>
              <a:ext uri="{FF2B5EF4-FFF2-40B4-BE49-F238E27FC236}">
                <a16:creationId xmlns:a16="http://schemas.microsoft.com/office/drawing/2014/main" id="{1EB8A472-C573-486E-A33B-1B4B35BBE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308725"/>
            <a:ext cx="87137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belső = kamrák                                             külső = </a:t>
            </a:r>
            <a:r>
              <a:rPr lang="hu-HU" altLang="hu-HU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subarachnoidal</a:t>
            </a:r>
            <a:r>
              <a:rPr lang="hu-HU" altLang="hu-H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tér</a:t>
            </a:r>
            <a:endParaRPr lang="en-US" altLang="hu-H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7" name="Rectangle 5">
            <a:extLst>
              <a:ext uri="{FF2B5EF4-FFF2-40B4-BE49-F238E27FC236}">
                <a16:creationId xmlns:a16="http://schemas.microsoft.com/office/drawing/2014/main" id="{20DA7617-16D7-4612-BA41-BFA079B85B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6425" cy="1143000"/>
          </a:xfrm>
        </p:spPr>
        <p:txBody>
          <a:bodyPr/>
          <a:lstStyle/>
          <a:p>
            <a:r>
              <a:rPr lang="hu-HU" altLang="hu-HU" sz="3200" dirty="0"/>
              <a:t>a) A </a:t>
            </a:r>
            <a:r>
              <a:rPr lang="hu-HU" altLang="hu-HU" sz="3200" dirty="0" err="1"/>
              <a:t>cerebrospinalis</a:t>
            </a:r>
            <a:r>
              <a:rPr lang="hu-HU" altLang="hu-HU" sz="3200" dirty="0"/>
              <a:t> folyadék keletkezése</a:t>
            </a:r>
          </a:p>
        </p:txBody>
      </p:sp>
      <p:sp>
        <p:nvSpPr>
          <p:cNvPr id="69641" name="Text Box 9">
            <a:extLst>
              <a:ext uri="{FF2B5EF4-FFF2-40B4-BE49-F238E27FC236}">
                <a16:creationId xmlns:a16="http://schemas.microsoft.com/office/drawing/2014/main" id="{783295D2-6313-452D-9B56-1BFD13F92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300663"/>
            <a:ext cx="86423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hu-HU" alt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liquort</a:t>
            </a:r>
            <a:r>
              <a:rPr lang="hu-HU" alt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az agykamrákba betüremkedő érgomolyagok (</a:t>
            </a:r>
            <a:r>
              <a:rPr lang="hu-HU" alt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plexus</a:t>
            </a:r>
            <a:r>
              <a:rPr lang="hu-HU" alt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alt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choroideusok</a:t>
            </a:r>
            <a:r>
              <a:rPr lang="hu-HU" alt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filtrációval termelik. (A folyamat hasonlít ahhoz, ahogy a vesében a vizelet képződik.) Jobbra a </a:t>
            </a:r>
            <a:r>
              <a:rPr lang="hu-HU" alt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plexus</a:t>
            </a:r>
            <a:r>
              <a:rPr lang="hu-HU" alt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felszínének színezett </a:t>
            </a:r>
            <a:r>
              <a:rPr lang="hu-HU" alt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scanning</a:t>
            </a:r>
            <a:r>
              <a:rPr lang="hu-HU" alt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elektronmikroszkópos képe.</a:t>
            </a:r>
          </a:p>
        </p:txBody>
      </p:sp>
      <p:pic>
        <p:nvPicPr>
          <p:cNvPr id="69642" name="Picture 10" descr="SPL_ItB_P330321-Choroid_plexus_secretory_cells,_SEM">
            <a:extLst>
              <a:ext uri="{FF2B5EF4-FFF2-40B4-BE49-F238E27FC236}">
                <a16:creationId xmlns:a16="http://schemas.microsoft.com/office/drawing/2014/main" id="{A36E225D-63F2-4083-ABE2-5447E4788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412875"/>
            <a:ext cx="3887787" cy="3441700"/>
          </a:xfrm>
          <a:prstGeom prst="rect">
            <a:avLst/>
          </a:prstGeom>
          <a:noFill/>
          <a:ln w="22225">
            <a:solidFill>
              <a:srgbClr val="59C1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4" name="Picture 12" descr="Chroid%20plexus">
            <a:extLst>
              <a:ext uri="{FF2B5EF4-FFF2-40B4-BE49-F238E27FC236}">
                <a16:creationId xmlns:a16="http://schemas.microsoft.com/office/drawing/2014/main" id="{8609F31F-CF5F-4593-9C83-C4AE8CC022E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412875"/>
            <a:ext cx="4392613" cy="3446463"/>
          </a:xfrm>
          <a:noFill/>
          <a:ln w="22225">
            <a:solidFill>
              <a:srgbClr val="59C1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 descr="1_iih-large">
            <a:extLst>
              <a:ext uri="{FF2B5EF4-FFF2-40B4-BE49-F238E27FC236}">
                <a16:creationId xmlns:a16="http://schemas.microsoft.com/office/drawing/2014/main" id="{145BA29D-9435-439B-A715-BD5B8B33E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9275"/>
            <a:ext cx="8569325" cy="5745163"/>
          </a:xfrm>
          <a:prstGeom prst="rect">
            <a:avLst/>
          </a:prstGeom>
          <a:noFill/>
          <a:ln w="9525">
            <a:solidFill>
              <a:srgbClr val="59C1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867" name="Group 15">
            <a:extLst>
              <a:ext uri="{FF2B5EF4-FFF2-40B4-BE49-F238E27FC236}">
                <a16:creationId xmlns:a16="http://schemas.microsoft.com/office/drawing/2014/main" id="{0FFEB483-4D2B-474B-B9C3-B7A52CA05730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2205038"/>
            <a:ext cx="7200900" cy="3867150"/>
            <a:chOff x="249" y="1389"/>
            <a:chExt cx="4536" cy="2436"/>
          </a:xfrm>
        </p:grpSpPr>
        <p:sp>
          <p:nvSpPr>
            <p:cNvPr id="36868" name="Line 9">
              <a:extLst>
                <a:ext uri="{FF2B5EF4-FFF2-40B4-BE49-F238E27FC236}">
                  <a16:creationId xmlns:a16="http://schemas.microsoft.com/office/drawing/2014/main" id="{428BCEB0-17CC-49A1-9C50-F93B409BF4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0" y="2296"/>
              <a:ext cx="363" cy="40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hu-HU"/>
            </a:p>
          </p:txBody>
        </p:sp>
        <p:sp>
          <p:nvSpPr>
            <p:cNvPr id="36869" name="Text Box 10">
              <a:extLst>
                <a:ext uri="{FF2B5EF4-FFF2-40B4-BE49-F238E27FC236}">
                  <a16:creationId xmlns:a16="http://schemas.microsoft.com/office/drawing/2014/main" id="{F80EEB98-7D6D-4C83-84F6-59569EDD16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9" y="2659"/>
              <a:ext cx="208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rgbClr val="000000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 b="1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 b="1"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 b="1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 b="1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hu-HU" altLang="hu-HU" sz="1600">
                  <a:solidFill>
                    <a:srgbClr val="FF0000"/>
                  </a:solidFill>
                </a:rPr>
                <a:t>a. choroidea ant. ex ACI/ACM</a:t>
              </a:r>
            </a:p>
          </p:txBody>
        </p:sp>
        <p:sp>
          <p:nvSpPr>
            <p:cNvPr id="36870" name="Line 11">
              <a:extLst>
                <a:ext uri="{FF2B5EF4-FFF2-40B4-BE49-F238E27FC236}">
                  <a16:creationId xmlns:a16="http://schemas.microsoft.com/office/drawing/2014/main" id="{3C79C694-FC1E-4E6E-AA8D-457BEAB54A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29" y="1616"/>
              <a:ext cx="589" cy="36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hu-HU"/>
            </a:p>
          </p:txBody>
        </p:sp>
        <p:sp>
          <p:nvSpPr>
            <p:cNvPr id="36871" name="Text Box 12">
              <a:extLst>
                <a:ext uri="{FF2B5EF4-FFF2-40B4-BE49-F238E27FC236}">
                  <a16:creationId xmlns:a16="http://schemas.microsoft.com/office/drawing/2014/main" id="{6077C9C2-8F41-46FB-BBA7-B0202035E5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7" y="1389"/>
              <a:ext cx="176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rgbClr val="000000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 b="1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 b="1"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 b="1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 b="1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hu-HU" altLang="hu-HU" sz="1600">
                  <a:solidFill>
                    <a:srgbClr val="FF0000"/>
                  </a:solidFill>
                </a:rPr>
                <a:t>a. choroidea post. ex ACP</a:t>
              </a:r>
            </a:p>
          </p:txBody>
        </p:sp>
        <p:sp>
          <p:nvSpPr>
            <p:cNvPr id="36872" name="Line 13">
              <a:extLst>
                <a:ext uri="{FF2B5EF4-FFF2-40B4-BE49-F238E27FC236}">
                  <a16:creationId xmlns:a16="http://schemas.microsoft.com/office/drawing/2014/main" id="{598AABA5-B0BA-4C26-8564-3F435C8E9C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11" y="3022"/>
              <a:ext cx="635" cy="59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hu-HU"/>
            </a:p>
          </p:txBody>
        </p:sp>
        <p:sp>
          <p:nvSpPr>
            <p:cNvPr id="36873" name="Text Box 14">
              <a:extLst>
                <a:ext uri="{FF2B5EF4-FFF2-40B4-BE49-F238E27FC236}">
                  <a16:creationId xmlns:a16="http://schemas.microsoft.com/office/drawing/2014/main" id="{5674D3C6-B966-4CD2-AC67-86A96A9557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" y="3612"/>
              <a:ext cx="2631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rgbClr val="000000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 b="1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 b="1"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 b="1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 b="1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hu-HU" altLang="hu-HU" sz="1600">
                  <a:solidFill>
                    <a:srgbClr val="FF0000"/>
                  </a:solidFill>
                </a:rPr>
                <a:t>a choroidea ventriculi quarti ex acip</a:t>
              </a:r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7" name="Rectangle 5">
            <a:extLst>
              <a:ext uri="{FF2B5EF4-FFF2-40B4-BE49-F238E27FC236}">
                <a16:creationId xmlns:a16="http://schemas.microsoft.com/office/drawing/2014/main" id="{954E04A0-0F3B-4BAD-ACA9-D7AC0F29F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0"/>
            <a:ext cx="8226425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hu-HU" altLang="hu-HU" sz="3200" dirty="0"/>
              <a:t>b) A </a:t>
            </a:r>
            <a:r>
              <a:rPr lang="hu-HU" altLang="hu-HU" sz="3200" dirty="0" err="1"/>
              <a:t>liquor</a:t>
            </a:r>
            <a:r>
              <a:rPr lang="hu-HU" altLang="hu-HU" sz="3200" dirty="0"/>
              <a:t> keringése</a:t>
            </a:r>
          </a:p>
        </p:txBody>
      </p:sp>
      <p:pic>
        <p:nvPicPr>
          <p:cNvPr id="74762" name="Picture 10" descr="kamrák">
            <a:extLst>
              <a:ext uri="{FF2B5EF4-FFF2-40B4-BE49-F238E27FC236}">
                <a16:creationId xmlns:a16="http://schemas.microsoft.com/office/drawing/2014/main" id="{48C7A9F2-55B6-48A9-9A37-387B51FAB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65175"/>
            <a:ext cx="6985000" cy="4310063"/>
          </a:xfrm>
          <a:prstGeom prst="rect">
            <a:avLst/>
          </a:prstGeom>
          <a:noFill/>
          <a:ln w="22225">
            <a:solidFill>
              <a:srgbClr val="59C1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6" name="Picture 4" descr="ventricles">
            <a:extLst>
              <a:ext uri="{FF2B5EF4-FFF2-40B4-BE49-F238E27FC236}">
                <a16:creationId xmlns:a16="http://schemas.microsoft.com/office/drawing/2014/main" id="{679AF269-A503-4407-A903-23121F7FE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852863"/>
            <a:ext cx="3384550" cy="2784475"/>
          </a:xfrm>
          <a:prstGeom prst="rect">
            <a:avLst/>
          </a:prstGeom>
          <a:noFill/>
          <a:ln w="22225">
            <a:solidFill>
              <a:srgbClr val="59C1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63" name="Text Box 11">
            <a:extLst>
              <a:ext uri="{FF2B5EF4-FFF2-40B4-BE49-F238E27FC236}">
                <a16:creationId xmlns:a16="http://schemas.microsoft.com/office/drawing/2014/main" id="{AE9829EF-166D-47DC-A2F3-ED63D7568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445125"/>
            <a:ext cx="50419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hu-HU" alt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liquor</a:t>
            </a:r>
            <a:r>
              <a:rPr lang="hu-HU" alt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az oldalkamrákból a középvonali III. kamrába jut, majd tovább halad az </a:t>
            </a:r>
            <a:r>
              <a:rPr lang="hu-HU" alt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aqueductus</a:t>
            </a:r>
            <a:r>
              <a:rPr lang="hu-HU" alt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alt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mesencephalin</a:t>
            </a:r>
            <a:r>
              <a:rPr lang="hu-HU" alt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keresztül a IV. agykamrába.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 descr="csfoligoclonalbanding_1">
            <a:extLst>
              <a:ext uri="{FF2B5EF4-FFF2-40B4-BE49-F238E27FC236}">
                <a16:creationId xmlns:a16="http://schemas.microsoft.com/office/drawing/2014/main" id="{1E4D43D1-C9F1-4A19-8D5C-60A45108B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" r="51024" b="8858"/>
          <a:stretch>
            <a:fillRect/>
          </a:stretch>
        </p:blipFill>
        <p:spPr bwMode="auto">
          <a:xfrm>
            <a:off x="5168900" y="260350"/>
            <a:ext cx="3651250" cy="532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1" name="Picture 5" descr="schematic_lg">
            <a:extLst>
              <a:ext uri="{FF2B5EF4-FFF2-40B4-BE49-F238E27FC236}">
                <a16:creationId xmlns:a16="http://schemas.microsoft.com/office/drawing/2014/main" id="{1CDFD403-773D-4C5B-A552-21C026E6E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"/>
          <a:stretch>
            <a:fillRect/>
          </a:stretch>
        </p:blipFill>
        <p:spPr bwMode="auto">
          <a:xfrm>
            <a:off x="250825" y="260350"/>
            <a:ext cx="4762500" cy="531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2" name="Text Box 6">
            <a:extLst>
              <a:ext uri="{FF2B5EF4-FFF2-40B4-BE49-F238E27FC236}">
                <a16:creationId xmlns:a16="http://schemas.microsoft.com/office/drawing/2014/main" id="{BCB32197-5697-4DCD-8085-F48BDEFF3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5576888"/>
            <a:ext cx="892899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hu-HU" altLang="hu-HU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liquor</a:t>
            </a:r>
            <a:r>
              <a:rPr lang="hu-HU" alt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IV. kamrából három nyíláson keresztül jut ki a </a:t>
            </a:r>
            <a:r>
              <a:rPr lang="hu-HU" altLang="hu-HU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subarachnoidalis</a:t>
            </a:r>
            <a:r>
              <a:rPr lang="hu-HU" alt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térbe: középen hátra az </a:t>
            </a:r>
            <a:r>
              <a:rPr lang="hu-HU" altLang="hu-HU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apertura</a:t>
            </a:r>
            <a:r>
              <a:rPr lang="hu-HU" alt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altLang="hu-HU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mediana</a:t>
            </a:r>
            <a:r>
              <a:rPr lang="hu-HU" alt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(Magendi) a </a:t>
            </a:r>
            <a:r>
              <a:rPr lang="hu-HU" altLang="hu-HU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cisterna</a:t>
            </a:r>
            <a:r>
              <a:rPr lang="hu-HU" alt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altLang="hu-HU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magnába</a:t>
            </a:r>
            <a:r>
              <a:rPr lang="hu-HU" alt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 két </a:t>
            </a:r>
            <a:r>
              <a:rPr lang="hu-HU" altLang="hu-HU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apertura</a:t>
            </a:r>
            <a:r>
              <a:rPr lang="hu-HU" alt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altLang="hu-HU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lateralis</a:t>
            </a:r>
            <a:r>
              <a:rPr lang="hu-HU" alt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hu-HU" altLang="hu-HU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Luschkae</a:t>
            </a:r>
            <a:r>
              <a:rPr lang="hu-HU" alt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pedig a </a:t>
            </a:r>
            <a:r>
              <a:rPr lang="hu-HU" altLang="hu-HU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pontocerebellaris</a:t>
            </a:r>
            <a:r>
              <a:rPr lang="hu-HU" alt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altLang="hu-HU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cisternákba</a:t>
            </a:r>
            <a:r>
              <a:rPr lang="hu-HU" alt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vezet. A </a:t>
            </a:r>
            <a:r>
              <a:rPr lang="hu-HU" altLang="hu-HU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liquor</a:t>
            </a:r>
            <a:r>
              <a:rPr lang="hu-HU" alt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gerincvelő mögött lefelé, előtte lassan felfelé áramlik, majd az agy konvex felszínére jut.</a:t>
            </a:r>
          </a:p>
        </p:txBody>
      </p:sp>
      <p:sp>
        <p:nvSpPr>
          <p:cNvPr id="75783" name="Line 7">
            <a:extLst>
              <a:ext uri="{FF2B5EF4-FFF2-40B4-BE49-F238E27FC236}">
                <a16:creationId xmlns:a16="http://schemas.microsoft.com/office/drawing/2014/main" id="{1B67E5B8-61F8-4A21-8500-D31B6BF1077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591991" y="3645024"/>
            <a:ext cx="504825" cy="50323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" name="Line 7">
            <a:extLst>
              <a:ext uri="{FF2B5EF4-FFF2-40B4-BE49-F238E27FC236}">
                <a16:creationId xmlns:a16="http://schemas.microsoft.com/office/drawing/2014/main" id="{1988080A-924C-486A-B382-2BE28485B27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87624" y="3511532"/>
            <a:ext cx="719981" cy="50323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 descr="2_iih">
            <a:extLst>
              <a:ext uri="{FF2B5EF4-FFF2-40B4-BE49-F238E27FC236}">
                <a16:creationId xmlns:a16="http://schemas.microsoft.com/office/drawing/2014/main" id="{28AC4EB3-C610-45E4-9D32-B3FBE9681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788378"/>
            <a:ext cx="7848600" cy="5138737"/>
          </a:xfrm>
          <a:prstGeom prst="rect">
            <a:avLst/>
          </a:prstGeom>
          <a:noFill/>
          <a:ln w="22225">
            <a:solidFill>
              <a:srgbClr val="59C1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5" name="Text Box 4">
            <a:extLst>
              <a:ext uri="{FF2B5EF4-FFF2-40B4-BE49-F238E27FC236}">
                <a16:creationId xmlns:a16="http://schemas.microsoft.com/office/drawing/2014/main" id="{EEAEF80A-10F3-493F-B1C2-46242FE79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5956898"/>
            <a:ext cx="7848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2000" b="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CSF </a:t>
            </a:r>
            <a:r>
              <a:rPr lang="hu-HU" altLang="hu-HU" sz="2000" b="0" dirty="0" err="1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reszorpciója</a:t>
            </a:r>
            <a:r>
              <a:rPr lang="hu-HU" altLang="hu-HU" sz="2000" b="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hu-HU" altLang="hu-HU" sz="2000" b="0" dirty="0" err="1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granulationes</a:t>
            </a:r>
            <a:r>
              <a:rPr lang="hu-HU" altLang="hu-HU" sz="2000" b="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altLang="hu-HU" sz="2000" b="0" dirty="0" err="1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arachnoideales</a:t>
            </a:r>
            <a:r>
              <a:rPr lang="hu-HU" altLang="hu-HU" sz="2000" b="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sinus </a:t>
            </a:r>
            <a:r>
              <a:rPr lang="hu-HU" altLang="hu-HU" sz="2000" b="0" dirty="0" err="1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sagittalis</a:t>
            </a:r>
            <a:r>
              <a:rPr lang="hu-HU" altLang="hu-HU" sz="2000" b="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altLang="hu-HU" sz="2000" b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superiorban</a:t>
            </a:r>
            <a:r>
              <a:rPr lang="hu-HU" altLang="hu-HU" sz="2000" b="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ill. </a:t>
            </a:r>
            <a:r>
              <a:rPr lang="hu-HU" altLang="hu-HU" sz="2000" b="0" dirty="0" err="1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lacunae</a:t>
            </a:r>
            <a:r>
              <a:rPr lang="hu-HU" altLang="hu-HU" sz="2000" b="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altLang="hu-HU" sz="2000" b="0" dirty="0" err="1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lateralesben</a:t>
            </a:r>
            <a:r>
              <a:rPr lang="hu-HU" altLang="hu-HU" sz="2000" b="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36F39B46-A8C6-49F5-B877-1A00D9D4B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0"/>
            <a:ext cx="8226425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hu-HU" altLang="hu-HU" sz="3200" dirty="0"/>
              <a:t>c) A </a:t>
            </a:r>
            <a:r>
              <a:rPr lang="hu-HU" altLang="hu-HU" sz="3200" dirty="0" err="1"/>
              <a:t>liquor</a:t>
            </a:r>
            <a:r>
              <a:rPr lang="hu-HU" altLang="hu-HU" sz="3200" dirty="0"/>
              <a:t> felszívódása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B820D902-38F3-4948-93C6-BC190FB61CB5}"/>
              </a:ext>
            </a:extLst>
          </p:cNvPr>
          <p:cNvSpPr txBox="1">
            <a:spLocks noChangeArrowheads="1"/>
          </p:cNvSpPr>
          <p:nvPr/>
        </p:nvSpPr>
        <p:spPr>
          <a:xfrm>
            <a:off x="376238" y="1179513"/>
            <a:ext cx="8391525" cy="88133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algn="just" eaLnBrk="1" hangingPunct="1">
              <a:spcBef>
                <a:spcPct val="50000"/>
              </a:spcBef>
              <a:buNone/>
              <a:defRPr/>
            </a:pPr>
            <a:r>
              <a:rPr lang="hu-HU" altLang="hu-HU" sz="2000" b="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CSF megemelkedett nyomása vagy térfogata fokozott termelés, zavart keringés vagy akadályozott felszívódás miatt.</a:t>
            </a:r>
          </a:p>
        </p:txBody>
      </p:sp>
      <p:pic>
        <p:nvPicPr>
          <p:cNvPr id="53250" name="Picture 2" descr="http://www.lpch.org/media/images/conditions/ei_0433.gif">
            <a:extLst>
              <a:ext uri="{FF2B5EF4-FFF2-40B4-BE49-F238E27FC236}">
                <a16:creationId xmlns:a16="http://schemas.microsoft.com/office/drawing/2014/main" id="{4BDBAE80-0022-49CF-A82F-2D0A83671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276" y="2046606"/>
            <a:ext cx="3873697" cy="4387776"/>
          </a:xfrm>
          <a:prstGeom prst="rect">
            <a:avLst/>
          </a:prstGeom>
          <a:noFill/>
          <a:ln w="9525">
            <a:solidFill>
              <a:srgbClr val="59C1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2" name="Picture 4" descr="http://byebyedoctor.com/wp-content/uploads/2011/08/hydrocephalus-pictures.jpg">
            <a:extLst>
              <a:ext uri="{FF2B5EF4-FFF2-40B4-BE49-F238E27FC236}">
                <a16:creationId xmlns:a16="http://schemas.microsoft.com/office/drawing/2014/main" id="{DE60218E-C92C-4632-B8C9-F6E4CC618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47" y="2046606"/>
            <a:ext cx="3744912" cy="4387776"/>
          </a:xfrm>
          <a:prstGeom prst="rect">
            <a:avLst/>
          </a:prstGeom>
          <a:noFill/>
          <a:ln w="9525">
            <a:solidFill>
              <a:srgbClr val="59C1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8F1084BB-A4A7-4962-A123-72BC5533CFBC}"/>
              </a:ext>
            </a:extLst>
          </p:cNvPr>
          <p:cNvSpPr txBox="1">
            <a:spLocks noChangeArrowheads="1"/>
          </p:cNvSpPr>
          <p:nvPr/>
        </p:nvSpPr>
        <p:spPr>
          <a:xfrm>
            <a:off x="90488" y="0"/>
            <a:ext cx="6497637" cy="588963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r>
              <a:rPr lang="hu-HU" altLang="hu-HU" sz="3200" dirty="0" err="1"/>
              <a:t>Hydrocephalus</a:t>
            </a:r>
            <a:endParaRPr lang="hu-HU" altLang="hu-HU" sz="3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10FBB3FD-56FF-4FA6-9186-AE37AC2BD8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6425" cy="763587"/>
          </a:xfrm>
        </p:spPr>
        <p:txBody>
          <a:bodyPr/>
          <a:lstStyle/>
          <a:p>
            <a:pPr eaLnBrk="1" hangingPunct="1">
              <a:defRPr/>
            </a:pPr>
            <a:r>
              <a:rPr lang="hu-HU" altLang="hu-HU" b="1" dirty="0"/>
              <a:t>1. Dura mater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0C768BBF-76C1-4897-8B2C-76214C67C7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14325" y="2132856"/>
            <a:ext cx="8515350" cy="3887788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defRPr/>
            </a:pPr>
            <a:r>
              <a:rPr lang="hu-HU" altLang="hu-HU" sz="2000" dirty="0" err="1">
                <a:solidFill>
                  <a:srgbClr val="FFFFFF"/>
                </a:solidFill>
              </a:rPr>
              <a:t>Periostealis</a:t>
            </a:r>
            <a:r>
              <a:rPr lang="hu-HU" altLang="hu-HU" sz="2000" dirty="0">
                <a:solidFill>
                  <a:srgbClr val="FFFFFF"/>
                </a:solidFill>
              </a:rPr>
              <a:t> és </a:t>
            </a:r>
            <a:r>
              <a:rPr lang="hu-HU" altLang="hu-HU" sz="2000" dirty="0" err="1">
                <a:solidFill>
                  <a:srgbClr val="FFFFFF"/>
                </a:solidFill>
              </a:rPr>
              <a:t>meningealis</a:t>
            </a:r>
            <a:r>
              <a:rPr lang="hu-HU" altLang="hu-HU" sz="2000" dirty="0">
                <a:solidFill>
                  <a:srgbClr val="FFFFFF"/>
                </a:solidFill>
              </a:rPr>
              <a:t> rétegre tagolható, az előbbi lényegében a koponya csonthártyája. A </a:t>
            </a:r>
            <a:r>
              <a:rPr lang="hu-HU" altLang="hu-HU" sz="2000" dirty="0" err="1">
                <a:solidFill>
                  <a:srgbClr val="FFFFFF"/>
                </a:solidFill>
              </a:rPr>
              <a:t>dura</a:t>
            </a:r>
            <a:r>
              <a:rPr lang="hu-HU" altLang="hu-HU" sz="2000" dirty="0">
                <a:solidFill>
                  <a:srgbClr val="FFFFFF"/>
                </a:solidFill>
              </a:rPr>
              <a:t> szorosan rögzül a koponya belső felszínéhez, annak domborzatát hűen követi. </a:t>
            </a:r>
            <a:endParaRPr lang="hu-HU" altLang="hu-HU" sz="2000" dirty="0">
              <a:solidFill>
                <a:schemeClr val="tx2">
                  <a:lumMod val="90000"/>
                </a:schemeClr>
              </a:solidFill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hu-HU" altLang="hu-HU" sz="2000" dirty="0">
                <a:solidFill>
                  <a:srgbClr val="FFFFFF"/>
                </a:solidFill>
              </a:rPr>
              <a:t>Lemezeket, </a:t>
            </a:r>
            <a:r>
              <a:rPr lang="hu-HU" altLang="hu-HU" sz="2000" dirty="0" err="1">
                <a:solidFill>
                  <a:srgbClr val="FFFFFF"/>
                </a:solidFill>
              </a:rPr>
              <a:t>durakettőzeteket</a:t>
            </a:r>
            <a:r>
              <a:rPr lang="hu-HU" altLang="hu-HU" sz="2000" dirty="0">
                <a:solidFill>
                  <a:srgbClr val="FFFFFF"/>
                </a:solidFill>
              </a:rPr>
              <a:t> képezve (</a:t>
            </a:r>
            <a:r>
              <a:rPr lang="hu-HU" altLang="hu-HU" sz="2000" dirty="0" err="1">
                <a:solidFill>
                  <a:srgbClr val="FFFFFF"/>
                </a:solidFill>
              </a:rPr>
              <a:t>falx</a:t>
            </a:r>
            <a:r>
              <a:rPr lang="hu-HU" altLang="hu-HU" sz="2000" dirty="0">
                <a:solidFill>
                  <a:srgbClr val="FFFFFF"/>
                </a:solidFill>
              </a:rPr>
              <a:t> </a:t>
            </a:r>
            <a:r>
              <a:rPr lang="hu-HU" altLang="hu-HU" sz="2000" dirty="0" err="1">
                <a:solidFill>
                  <a:srgbClr val="FFFFFF"/>
                </a:solidFill>
              </a:rPr>
              <a:t>cerebri</a:t>
            </a:r>
            <a:r>
              <a:rPr lang="hu-HU" altLang="hu-HU" sz="2000" dirty="0">
                <a:solidFill>
                  <a:srgbClr val="FFFFFF"/>
                </a:solidFill>
              </a:rPr>
              <a:t>, </a:t>
            </a:r>
            <a:r>
              <a:rPr lang="hu-HU" altLang="hu-HU" sz="2000" dirty="0" err="1">
                <a:solidFill>
                  <a:srgbClr val="FFFFFF"/>
                </a:solidFill>
              </a:rPr>
              <a:t>falx</a:t>
            </a:r>
            <a:r>
              <a:rPr lang="hu-HU" altLang="hu-HU" sz="2000" dirty="0">
                <a:solidFill>
                  <a:srgbClr val="FFFFFF"/>
                </a:solidFill>
              </a:rPr>
              <a:t> </a:t>
            </a:r>
            <a:r>
              <a:rPr lang="hu-HU" altLang="hu-HU" sz="2000" dirty="0" err="1">
                <a:solidFill>
                  <a:srgbClr val="FFFFFF"/>
                </a:solidFill>
              </a:rPr>
              <a:t>cerebelli</a:t>
            </a:r>
            <a:r>
              <a:rPr lang="hu-HU" altLang="hu-HU" sz="2000" dirty="0">
                <a:solidFill>
                  <a:srgbClr val="FFFFFF"/>
                </a:solidFill>
              </a:rPr>
              <a:t>, </a:t>
            </a:r>
            <a:r>
              <a:rPr lang="hu-HU" altLang="hu-HU" sz="2000" dirty="0" err="1">
                <a:solidFill>
                  <a:srgbClr val="FFFFFF"/>
                </a:solidFill>
              </a:rPr>
              <a:t>tentorium</a:t>
            </a:r>
            <a:r>
              <a:rPr lang="hu-HU" altLang="hu-HU" sz="2000" dirty="0">
                <a:solidFill>
                  <a:srgbClr val="FFFFFF"/>
                </a:solidFill>
              </a:rPr>
              <a:t> </a:t>
            </a:r>
            <a:r>
              <a:rPr lang="hu-HU" altLang="hu-HU" sz="2000" dirty="0" err="1">
                <a:solidFill>
                  <a:srgbClr val="FFFFFF"/>
                </a:solidFill>
              </a:rPr>
              <a:t>cerebelli</a:t>
            </a:r>
            <a:r>
              <a:rPr lang="hu-HU" altLang="hu-HU" sz="2000" dirty="0">
                <a:solidFill>
                  <a:srgbClr val="FFFFFF"/>
                </a:solidFill>
              </a:rPr>
              <a:t>) rekeszeket különít el a koponya üregén belül.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hu-HU" altLang="hu-HU" sz="2000" dirty="0">
                <a:solidFill>
                  <a:srgbClr val="FFFFFF"/>
                </a:solidFill>
              </a:rPr>
              <a:t>Lemezei különválva vénás öblöket, </a:t>
            </a:r>
            <a:r>
              <a:rPr lang="hu-HU" altLang="hu-HU" sz="2000" dirty="0" err="1">
                <a:solidFill>
                  <a:srgbClr val="FFFFFF"/>
                </a:solidFill>
              </a:rPr>
              <a:t>dura</a:t>
            </a:r>
            <a:r>
              <a:rPr lang="hu-HU" altLang="hu-HU" sz="2000" dirty="0">
                <a:solidFill>
                  <a:srgbClr val="FFFFFF"/>
                </a:solidFill>
              </a:rPr>
              <a:t> sinusokat ölelnek körül.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hu-HU" altLang="hu-HU" sz="2000" dirty="0">
                <a:solidFill>
                  <a:srgbClr val="FFFFFF"/>
                </a:solidFill>
              </a:rPr>
              <a:t>A </a:t>
            </a:r>
            <a:r>
              <a:rPr lang="hu-HU" altLang="hu-HU" sz="2000" dirty="0" err="1">
                <a:solidFill>
                  <a:srgbClr val="FFFFFF"/>
                </a:solidFill>
              </a:rPr>
              <a:t>dura</a:t>
            </a:r>
            <a:r>
              <a:rPr lang="hu-HU" altLang="hu-HU" sz="2000" dirty="0">
                <a:solidFill>
                  <a:srgbClr val="FFFFFF"/>
                </a:solidFill>
              </a:rPr>
              <a:t> mater az agy körüli utolsó struktúra, mely még érző beidegzéssel rendelkezik: az agy saját magát nem tudja érzékelni! (Agyi műtétek a beteg éber állapotában is végezhetők, sőt, ez olykor kívánatos is!)</a:t>
            </a:r>
            <a:endParaRPr lang="hu-HU" altLang="hu-HU" sz="20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DE4F47B-89A1-46F1-96E5-7A346A56BF76}"/>
              </a:ext>
            </a:extLst>
          </p:cNvPr>
          <p:cNvSpPr txBox="1">
            <a:spLocks noChangeArrowheads="1"/>
          </p:cNvSpPr>
          <p:nvPr/>
        </p:nvSpPr>
        <p:spPr>
          <a:xfrm>
            <a:off x="90488" y="0"/>
            <a:ext cx="6497637" cy="588963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r>
              <a:rPr lang="hu-HU" altLang="hu-HU" sz="3200" dirty="0" err="1"/>
              <a:t>Lumbalpunctio</a:t>
            </a:r>
            <a:r>
              <a:rPr lang="hu-HU" altLang="hu-HU" sz="3200" dirty="0"/>
              <a:t>, </a:t>
            </a:r>
            <a:r>
              <a:rPr lang="hu-HU" altLang="hu-HU" sz="3200" dirty="0" err="1"/>
              <a:t>cisternapunctio</a:t>
            </a:r>
            <a:endParaRPr lang="hu-HU" altLang="hu-HU" sz="3200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C7778B45-AF96-484F-A9DC-CAAD1F829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2" y="692697"/>
            <a:ext cx="4654174" cy="381642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12988D8-CB4F-482D-B3C4-2E00D47ED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923" y="3573016"/>
            <a:ext cx="4800447" cy="3096344"/>
          </a:xfrm>
          <a:prstGeom prst="rect">
            <a:avLst/>
          </a:prstGeom>
          <a:noFill/>
          <a:ln>
            <a:solidFill>
              <a:srgbClr val="59C1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5705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 descr="Lateral_ventricle">
            <a:extLst>
              <a:ext uri="{FF2B5EF4-FFF2-40B4-BE49-F238E27FC236}">
                <a16:creationId xmlns:a16="http://schemas.microsoft.com/office/drawing/2014/main" id="{68D67958-8B03-47E1-A532-F2811F83B3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0"/>
            <a:ext cx="6840537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6">
            <a:extLst>
              <a:ext uri="{FF2B5EF4-FFF2-40B4-BE49-F238E27FC236}">
                <a16:creationId xmlns:a16="http://schemas.microsoft.com/office/drawing/2014/main" id="{B1662257-2CE4-4AA2-8F20-4DEAB9721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5876925"/>
            <a:ext cx="53292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2800"/>
              <a:t>Köszönöm a figyelmet!</a:t>
            </a:r>
            <a:endParaRPr lang="en-US" altLang="hu-HU" sz="2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2" descr="Kapcsolódó kép">
            <a:extLst>
              <a:ext uri="{FF2B5EF4-FFF2-40B4-BE49-F238E27FC236}">
                <a16:creationId xmlns:a16="http://schemas.microsoft.com/office/drawing/2014/main" id="{26197F98-C071-4030-BBCB-E0780A7E5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863" y="620713"/>
            <a:ext cx="4368800" cy="4824412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4">
            <a:extLst>
              <a:ext uri="{FF2B5EF4-FFF2-40B4-BE49-F238E27FC236}">
                <a16:creationId xmlns:a16="http://schemas.microsoft.com/office/drawing/2014/main" id="{D9F2331D-9CA6-4573-A748-6658FECF0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20713"/>
            <a:ext cx="4375150" cy="4824412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AF6FA1B1-8A5C-440F-9F8A-54BE83F24A2E}"/>
              </a:ext>
            </a:extLst>
          </p:cNvPr>
          <p:cNvSpPr txBox="1">
            <a:spLocks noChangeArrowheads="1"/>
          </p:cNvSpPr>
          <p:nvPr/>
        </p:nvSpPr>
        <p:spPr>
          <a:xfrm>
            <a:off x="128588" y="31750"/>
            <a:ext cx="3075260" cy="588963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hu-HU" sz="3200" dirty="0"/>
              <a:t>Dura </a:t>
            </a:r>
            <a:r>
              <a:rPr lang="hu-HU" altLang="hu-HU" sz="3200" dirty="0" err="1"/>
              <a:t>kettőzetek</a:t>
            </a:r>
            <a:endParaRPr lang="hu-HU" altLang="hu-HU" sz="3200" dirty="0"/>
          </a:p>
        </p:txBody>
      </p:sp>
      <p:sp>
        <p:nvSpPr>
          <p:cNvPr id="8197" name="Téglalap 1">
            <a:extLst>
              <a:ext uri="{FF2B5EF4-FFF2-40B4-BE49-F238E27FC236}">
                <a16:creationId xmlns:a16="http://schemas.microsoft.com/office/drawing/2014/main" id="{5E634E87-EE0E-4124-8174-08F02BA2E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338" y="5199063"/>
            <a:ext cx="64627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000"/>
              <a:t>http://biodrawing.com/Neurology_modules/NervousSystemSite/Neuroanatomy/meninges/Dural_partitions.html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92A38C0E-FA2D-4F1F-811E-C76F79F4B0F9}"/>
              </a:ext>
            </a:extLst>
          </p:cNvPr>
          <p:cNvSpPr txBox="1"/>
          <p:nvPr/>
        </p:nvSpPr>
        <p:spPr>
          <a:xfrm>
            <a:off x="180975" y="5445125"/>
            <a:ext cx="8802688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kisagy a fossa </a:t>
            </a:r>
            <a:r>
              <a:rPr 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cranii</a:t>
            </a:r>
            <a:r>
              <a:rPr 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posteriorban</a:t>
            </a:r>
            <a:r>
              <a:rPr 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található és egy közel horizontális állású </a:t>
            </a:r>
            <a:r>
              <a:rPr 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duralemez</a:t>
            </a:r>
            <a:r>
              <a:rPr 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 </a:t>
            </a:r>
            <a:r>
              <a:rPr 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tentorium</a:t>
            </a:r>
            <a:r>
              <a:rPr 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cerebelli</a:t>
            </a:r>
            <a:r>
              <a:rPr 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választja el az agytól. A </a:t>
            </a:r>
            <a:r>
              <a:rPr 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falx</a:t>
            </a:r>
            <a:r>
              <a:rPr 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cerebri</a:t>
            </a:r>
            <a:r>
              <a:rPr 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és </a:t>
            </a:r>
            <a:r>
              <a:rPr 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falx</a:t>
            </a:r>
            <a:r>
              <a:rPr 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cerebelli</a:t>
            </a:r>
            <a:r>
              <a:rPr 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mediansagittalis</a:t>
            </a:r>
            <a:r>
              <a:rPr 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síkban helyezkedik el, és az agy féltekéi, ill.  a kisagy </a:t>
            </a:r>
            <a:r>
              <a:rPr 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hemispheriumai</a:t>
            </a:r>
            <a:r>
              <a:rPr 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közé nyomulnak.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Kép 1">
            <a:extLst>
              <a:ext uri="{FF2B5EF4-FFF2-40B4-BE49-F238E27FC236}">
                <a16:creationId xmlns:a16="http://schemas.microsoft.com/office/drawing/2014/main" id="{71959F19-2A1A-460B-AEED-CF9BDFD43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"/>
          <a:stretch>
            <a:fillRect/>
          </a:stretch>
        </p:blipFill>
        <p:spPr bwMode="auto">
          <a:xfrm>
            <a:off x="4389438" y="765175"/>
            <a:ext cx="4575175" cy="3814763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0FE30C6-597B-4D2A-A75F-4C568EF0D18A}"/>
              </a:ext>
            </a:extLst>
          </p:cNvPr>
          <p:cNvSpPr txBox="1">
            <a:spLocks noChangeArrowheads="1"/>
          </p:cNvSpPr>
          <p:nvPr/>
        </p:nvSpPr>
        <p:spPr>
          <a:xfrm>
            <a:off x="-180975" y="28575"/>
            <a:ext cx="3240088" cy="588963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hu-HU" sz="3200" dirty="0"/>
              <a:t>Dura sinusok</a:t>
            </a:r>
          </a:p>
        </p:txBody>
      </p:sp>
      <p:pic>
        <p:nvPicPr>
          <p:cNvPr id="9220" name="Kép 1">
            <a:extLst>
              <a:ext uri="{FF2B5EF4-FFF2-40B4-BE49-F238E27FC236}">
                <a16:creationId xmlns:a16="http://schemas.microsoft.com/office/drawing/2014/main" id="{A78E47E3-72A2-4B8A-B3AF-EC7393B27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" t="3500" r="9338"/>
          <a:stretch>
            <a:fillRect/>
          </a:stretch>
        </p:blipFill>
        <p:spPr bwMode="auto">
          <a:xfrm>
            <a:off x="160338" y="765175"/>
            <a:ext cx="4124325" cy="381635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3EE55772-4201-40A2-B8E7-9E08A1109344}"/>
              </a:ext>
            </a:extLst>
          </p:cNvPr>
          <p:cNvSpPr txBox="1"/>
          <p:nvPr/>
        </p:nvSpPr>
        <p:spPr>
          <a:xfrm>
            <a:off x="160338" y="4797425"/>
            <a:ext cx="8804275" cy="16312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dura</a:t>
            </a:r>
            <a:r>
              <a:rPr 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vénás öbleit, sinusait a </a:t>
            </a:r>
            <a:r>
              <a:rPr 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dura</a:t>
            </a:r>
            <a:r>
              <a:rPr 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periostealis</a:t>
            </a:r>
            <a:r>
              <a:rPr 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és </a:t>
            </a:r>
            <a:r>
              <a:rPr 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meningealis</a:t>
            </a:r>
            <a:r>
              <a:rPr 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lemeze öleli körül, melyeket a lumen felé az </a:t>
            </a:r>
            <a:r>
              <a:rPr 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erekre</a:t>
            </a:r>
            <a:r>
              <a:rPr 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jellemző </a:t>
            </a:r>
            <a:r>
              <a:rPr 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endothelium</a:t>
            </a:r>
            <a:r>
              <a:rPr 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bélel. A </a:t>
            </a:r>
            <a:r>
              <a:rPr 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dura</a:t>
            </a:r>
            <a:r>
              <a:rPr 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sinusaiban a vér a </a:t>
            </a:r>
            <a:r>
              <a:rPr 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confluens</a:t>
            </a:r>
            <a:r>
              <a:rPr 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sinuum</a:t>
            </a:r>
            <a:r>
              <a:rPr 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majd a sinus </a:t>
            </a:r>
            <a:r>
              <a:rPr 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transversus</a:t>
            </a:r>
            <a:r>
              <a:rPr 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és </a:t>
            </a:r>
            <a:r>
              <a:rPr 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sigmoideus</a:t>
            </a:r>
            <a:r>
              <a:rPr 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irányába áramlik, hogy aztán a </a:t>
            </a:r>
            <a:r>
              <a:rPr 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foramen</a:t>
            </a:r>
            <a:r>
              <a:rPr 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jugularén</a:t>
            </a:r>
            <a:r>
              <a:rPr 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át elhagyja a koponyát.</a:t>
            </a:r>
          </a:p>
        </p:txBody>
      </p:sp>
      <p:sp>
        <p:nvSpPr>
          <p:cNvPr id="9222" name="Téglalap 6">
            <a:extLst>
              <a:ext uri="{FF2B5EF4-FFF2-40B4-BE49-F238E27FC236}">
                <a16:creationId xmlns:a16="http://schemas.microsoft.com/office/drawing/2014/main" id="{5BBB8B8B-BA5D-4EBF-A7AE-75AFADA6E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338" y="4337050"/>
            <a:ext cx="4392612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000">
                <a:solidFill>
                  <a:srgbClr val="000000"/>
                </a:solidFill>
              </a:rPr>
              <a:t>https://step1.medbullets.com/neurology/113024/dural-venous-sinuses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6C1C6E7-9E56-487B-A8D6-12213C33EB6C}"/>
              </a:ext>
            </a:extLst>
          </p:cNvPr>
          <p:cNvSpPr txBox="1">
            <a:spLocks noChangeArrowheads="1"/>
          </p:cNvSpPr>
          <p:nvPr/>
        </p:nvSpPr>
        <p:spPr>
          <a:xfrm>
            <a:off x="158750" y="149225"/>
            <a:ext cx="8374063" cy="588963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r>
              <a:rPr lang="hu-HU" altLang="hu-HU" sz="3200" dirty="0"/>
              <a:t>Kiemelt jelentőségű sinusok - SSS</a:t>
            </a:r>
          </a:p>
        </p:txBody>
      </p:sp>
      <p:pic>
        <p:nvPicPr>
          <p:cNvPr id="11267" name="Kép 3">
            <a:extLst>
              <a:ext uri="{FF2B5EF4-FFF2-40B4-BE49-F238E27FC236}">
                <a16:creationId xmlns:a16="http://schemas.microsoft.com/office/drawing/2014/main" id="{6313BF6C-289B-4BB4-878C-25AC035DA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0" y="1109663"/>
            <a:ext cx="5256213" cy="2881312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2">
            <a:extLst>
              <a:ext uri="{FF2B5EF4-FFF2-40B4-BE49-F238E27FC236}">
                <a16:creationId xmlns:a16="http://schemas.microsoft.com/office/drawing/2014/main" id="{DA14E103-C735-481E-B491-6EC2C8378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1109663"/>
            <a:ext cx="3468688" cy="2881312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C6C48594-7AE8-4277-A7B5-0A0D4C8B3D11}"/>
              </a:ext>
            </a:extLst>
          </p:cNvPr>
          <p:cNvSpPr txBox="1"/>
          <p:nvPr/>
        </p:nvSpPr>
        <p:spPr>
          <a:xfrm>
            <a:off x="122238" y="4483100"/>
            <a:ext cx="8785225" cy="224676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sinus </a:t>
            </a:r>
            <a:r>
              <a:rPr 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sagittalis</a:t>
            </a:r>
            <a:r>
              <a:rPr 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superior</a:t>
            </a:r>
            <a:r>
              <a:rPr 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crista</a:t>
            </a:r>
            <a:r>
              <a:rPr 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frontalistól</a:t>
            </a:r>
            <a:r>
              <a:rPr 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protuberantia</a:t>
            </a:r>
            <a:r>
              <a:rPr 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internáig</a:t>
            </a:r>
            <a:r>
              <a:rPr 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terjed a </a:t>
            </a:r>
            <a:r>
              <a:rPr 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falx</a:t>
            </a:r>
            <a:r>
              <a:rPr 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cerebri</a:t>
            </a:r>
            <a:r>
              <a:rPr 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koponyai rögzülésének megfelelően. A sinus két oldalán vele közlekedő üregek, </a:t>
            </a:r>
            <a:r>
              <a:rPr 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lacunae</a:t>
            </a:r>
            <a:r>
              <a:rPr 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laterales</a:t>
            </a:r>
            <a:r>
              <a:rPr 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találhatók. (Ezeknek megfelelően alakulnak ki a </a:t>
            </a:r>
            <a:r>
              <a:rPr 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calvaria</a:t>
            </a:r>
            <a:r>
              <a:rPr 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foveolae</a:t>
            </a:r>
            <a:r>
              <a:rPr 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granulares</a:t>
            </a:r>
            <a:r>
              <a:rPr 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nevezetű mélyedései.) A </a:t>
            </a:r>
            <a:r>
              <a:rPr 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granulationes</a:t>
            </a:r>
            <a:r>
              <a:rPr 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arachnoideales</a:t>
            </a:r>
            <a:r>
              <a:rPr 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nevezetű karfiolszerű képződmények vagy a </a:t>
            </a:r>
            <a:r>
              <a:rPr 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lacunákba</a:t>
            </a:r>
            <a:r>
              <a:rPr 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vagy magába a sinus </a:t>
            </a:r>
            <a:r>
              <a:rPr 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sagittalis</a:t>
            </a:r>
            <a:r>
              <a:rPr 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superiorba</a:t>
            </a:r>
            <a:r>
              <a:rPr 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türemkedve a </a:t>
            </a:r>
            <a:r>
              <a:rPr 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liquor</a:t>
            </a:r>
            <a:r>
              <a:rPr 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resorptiójáért</a:t>
            </a:r>
            <a:r>
              <a:rPr lang="hu-H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felelősek.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0">
            <a:extLst>
              <a:ext uri="{FF2B5EF4-FFF2-40B4-BE49-F238E27FC236}">
                <a16:creationId xmlns:a16="http://schemas.microsoft.com/office/drawing/2014/main" id="{DC1582A4-DDF0-43C1-ABAF-B67D21E357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55" y="4237037"/>
            <a:ext cx="311785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u-HU" altLang="hu-HU" sz="2000" dirty="0">
                <a:solidFill>
                  <a:srgbClr val="FFFFFF"/>
                </a:solidFill>
              </a:rPr>
              <a:t>A sinus </a:t>
            </a:r>
            <a:r>
              <a:rPr lang="hu-HU" altLang="hu-HU" sz="2000" dirty="0" err="1">
                <a:solidFill>
                  <a:srgbClr val="FFFFFF"/>
                </a:solidFill>
              </a:rPr>
              <a:t>cavernosus</a:t>
            </a:r>
            <a:r>
              <a:rPr lang="hu-HU" altLang="hu-HU" sz="2000" dirty="0">
                <a:solidFill>
                  <a:srgbClr val="FFFFFF"/>
                </a:solidFill>
              </a:rPr>
              <a:t> oldalfalát képező </a:t>
            </a:r>
            <a:r>
              <a:rPr lang="hu-HU" altLang="hu-HU" sz="2000" dirty="0" err="1">
                <a:solidFill>
                  <a:srgbClr val="FFFFFF"/>
                </a:solidFill>
              </a:rPr>
              <a:t>durában</a:t>
            </a:r>
            <a:r>
              <a:rPr lang="hu-HU" altLang="hu-HU" sz="2000" dirty="0">
                <a:solidFill>
                  <a:srgbClr val="FFFFFF"/>
                </a:solidFill>
              </a:rPr>
              <a:t> négy agyideg fut. A sinusban magában az a. </a:t>
            </a:r>
            <a:r>
              <a:rPr lang="hu-HU" altLang="hu-HU" sz="2000" dirty="0" err="1">
                <a:solidFill>
                  <a:srgbClr val="FFFFFF"/>
                </a:solidFill>
              </a:rPr>
              <a:t>carotis</a:t>
            </a:r>
            <a:r>
              <a:rPr lang="hu-HU" altLang="hu-HU" sz="2000" dirty="0">
                <a:solidFill>
                  <a:srgbClr val="FFFFFF"/>
                </a:solidFill>
              </a:rPr>
              <a:t> </a:t>
            </a:r>
            <a:r>
              <a:rPr lang="hu-HU" altLang="hu-HU" sz="2000" dirty="0" err="1">
                <a:solidFill>
                  <a:srgbClr val="FFFFFF"/>
                </a:solidFill>
              </a:rPr>
              <a:t>interna</a:t>
            </a:r>
            <a:r>
              <a:rPr lang="hu-HU" altLang="hu-HU" sz="2000" dirty="0">
                <a:solidFill>
                  <a:srgbClr val="FFFFFF"/>
                </a:solidFill>
              </a:rPr>
              <a:t> társaságában a </a:t>
            </a:r>
            <a:r>
              <a:rPr lang="hu-HU" altLang="hu-HU" sz="2000" dirty="0" err="1">
                <a:solidFill>
                  <a:srgbClr val="FFFFFF"/>
                </a:solidFill>
              </a:rPr>
              <a:t>n.</a:t>
            </a:r>
            <a:r>
              <a:rPr lang="hu-HU" altLang="hu-HU" sz="2000" dirty="0">
                <a:solidFill>
                  <a:srgbClr val="FFFFFF"/>
                </a:solidFill>
              </a:rPr>
              <a:t> </a:t>
            </a:r>
            <a:r>
              <a:rPr lang="hu-HU" altLang="hu-HU" sz="2000" dirty="0" err="1">
                <a:solidFill>
                  <a:srgbClr val="FFFFFF"/>
                </a:solidFill>
              </a:rPr>
              <a:t>abducenst</a:t>
            </a:r>
            <a:r>
              <a:rPr lang="hu-HU" altLang="hu-HU" sz="2000" dirty="0">
                <a:solidFill>
                  <a:srgbClr val="FFFFFF"/>
                </a:solidFill>
              </a:rPr>
              <a:t> találjuk.</a:t>
            </a:r>
          </a:p>
        </p:txBody>
      </p:sp>
      <p:pic>
        <p:nvPicPr>
          <p:cNvPr id="12291" name="Picture 5">
            <a:extLst>
              <a:ext uri="{FF2B5EF4-FFF2-40B4-BE49-F238E27FC236}">
                <a16:creationId xmlns:a16="http://schemas.microsoft.com/office/drawing/2014/main" id="{D802E936-54E6-4448-BB90-8A0B99DD3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0" t="23399" r="9050" b="10335"/>
          <a:stretch>
            <a:fillRect/>
          </a:stretch>
        </p:blipFill>
        <p:spPr bwMode="auto">
          <a:xfrm>
            <a:off x="323850" y="866775"/>
            <a:ext cx="5616575" cy="324167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577FF36F-5059-4DD8-A748-F1576E880227}"/>
              </a:ext>
            </a:extLst>
          </p:cNvPr>
          <p:cNvSpPr txBox="1">
            <a:spLocks noChangeArrowheads="1"/>
          </p:cNvSpPr>
          <p:nvPr/>
        </p:nvSpPr>
        <p:spPr>
          <a:xfrm>
            <a:off x="158750" y="149225"/>
            <a:ext cx="8805863" cy="588963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r>
              <a:rPr lang="hu-HU" altLang="hu-HU" sz="3200" dirty="0"/>
              <a:t>Kiemelt jelentőségű sinusok – sinus </a:t>
            </a:r>
            <a:r>
              <a:rPr lang="hu-HU" altLang="hu-HU" sz="3200" dirty="0" err="1"/>
              <a:t>cavernosus</a:t>
            </a:r>
            <a:endParaRPr lang="hu-HU" altLang="hu-HU" sz="3200" dirty="0"/>
          </a:p>
        </p:txBody>
      </p:sp>
      <p:pic>
        <p:nvPicPr>
          <p:cNvPr id="12293" name="Kép 1">
            <a:extLst>
              <a:ext uri="{FF2B5EF4-FFF2-40B4-BE49-F238E27FC236}">
                <a16:creationId xmlns:a16="http://schemas.microsoft.com/office/drawing/2014/main" id="{8705FAFC-BD49-4446-9821-C7FCE5CA0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" r="5753" b="11562"/>
          <a:stretch>
            <a:fillRect/>
          </a:stretch>
        </p:blipFill>
        <p:spPr bwMode="auto">
          <a:xfrm>
            <a:off x="3300413" y="3984625"/>
            <a:ext cx="5694362" cy="272415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4" name="Rectangle 10">
            <a:extLst>
              <a:ext uri="{FF2B5EF4-FFF2-40B4-BE49-F238E27FC236}">
                <a16:creationId xmlns:a16="http://schemas.microsoft.com/office/drawing/2014/main" id="{57E8B6B9-F678-4650-9BBC-14EC7E7A9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5838" y="1773238"/>
            <a:ext cx="277177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u-HU" altLang="hu-HU" sz="2000" dirty="0">
                <a:solidFill>
                  <a:srgbClr val="FFFFFF"/>
                </a:solidFill>
              </a:rPr>
              <a:t>A sinus </a:t>
            </a:r>
            <a:r>
              <a:rPr lang="hu-HU" altLang="hu-HU" sz="2000" dirty="0" err="1">
                <a:solidFill>
                  <a:srgbClr val="FFFFFF"/>
                </a:solidFill>
              </a:rPr>
              <a:t>cavernosus</a:t>
            </a:r>
            <a:r>
              <a:rPr lang="hu-HU" altLang="hu-HU" sz="2000" dirty="0">
                <a:solidFill>
                  <a:srgbClr val="FFFFFF"/>
                </a:solidFill>
              </a:rPr>
              <a:t> a fossa </a:t>
            </a:r>
            <a:r>
              <a:rPr lang="hu-HU" altLang="hu-HU" sz="2000" dirty="0" err="1">
                <a:solidFill>
                  <a:srgbClr val="FFFFFF"/>
                </a:solidFill>
              </a:rPr>
              <a:t>hypophysialis</a:t>
            </a:r>
            <a:r>
              <a:rPr lang="hu-HU" altLang="hu-HU" sz="2000" dirty="0">
                <a:solidFill>
                  <a:srgbClr val="FFFFFF"/>
                </a:solidFill>
              </a:rPr>
              <a:t> két oldalán elhelyezkedő páros sinus.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Kép 4">
            <a:extLst>
              <a:ext uri="{FF2B5EF4-FFF2-40B4-BE49-F238E27FC236}">
                <a16:creationId xmlns:a16="http://schemas.microsoft.com/office/drawing/2014/main" id="{83A3458A-3F1F-4FEE-AB6F-4E4FEC7E7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57175"/>
            <a:ext cx="2598738" cy="3459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Szövegdoboz 5">
            <a:extLst>
              <a:ext uri="{FF2B5EF4-FFF2-40B4-BE49-F238E27FC236}">
                <a16:creationId xmlns:a16="http://schemas.microsoft.com/office/drawing/2014/main" id="{4A13696B-FEC6-4DE3-AB95-7FF615D6E6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0225" y="4653136"/>
            <a:ext cx="5822950" cy="20313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hu-HU" altLang="hu-HU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arc „háromszögletű veszélyzónája”: </a:t>
            </a:r>
            <a:r>
              <a:rPr lang="hu-HU" alt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arc vénás vérét elvezető v. </a:t>
            </a:r>
            <a:r>
              <a:rPr lang="hu-HU" altLang="hu-HU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facialis</a:t>
            </a:r>
            <a:r>
              <a:rPr lang="hu-HU" alt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összeköttetésben áll az </a:t>
            </a:r>
            <a:r>
              <a:rPr lang="hu-HU" altLang="hu-HU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orbitában</a:t>
            </a:r>
            <a:r>
              <a:rPr lang="hu-HU" alt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található </a:t>
            </a:r>
            <a:r>
              <a:rPr lang="hu-HU" altLang="hu-HU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vv</a:t>
            </a:r>
            <a:r>
              <a:rPr lang="hu-HU" alt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hu-HU" altLang="hu-HU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ophthalmicaevel</a:t>
            </a:r>
            <a:r>
              <a:rPr lang="hu-HU" alt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melyek a sinus </a:t>
            </a:r>
            <a:r>
              <a:rPr lang="hu-HU" altLang="hu-HU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cavernosus</a:t>
            </a:r>
            <a:r>
              <a:rPr lang="hu-HU" alt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felé viszik a vért. Így az arc bakteriális bőrfertőzései viszonylag könnyedén terjedhetnek a koponya üregébe, tályogot, </a:t>
            </a:r>
            <a:r>
              <a:rPr lang="hu-HU" altLang="hu-HU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meningitist</a:t>
            </a:r>
            <a:r>
              <a:rPr lang="hu-HU" alt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vagy a sinus </a:t>
            </a:r>
            <a:r>
              <a:rPr lang="hu-HU" altLang="hu-HU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cavernosus</a:t>
            </a:r>
            <a:r>
              <a:rPr lang="hu-HU" alt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altLang="hu-HU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thrombosisát</a:t>
            </a:r>
            <a:r>
              <a:rPr lang="hu-HU" alt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okozva.</a:t>
            </a:r>
          </a:p>
        </p:txBody>
      </p:sp>
      <p:pic>
        <p:nvPicPr>
          <p:cNvPr id="13316" name="Kép 7">
            <a:extLst>
              <a:ext uri="{FF2B5EF4-FFF2-40B4-BE49-F238E27FC236}">
                <a16:creationId xmlns:a16="http://schemas.microsoft.com/office/drawing/2014/main" id="{E8081757-6D2C-4393-AFF8-F4D7DC67C1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 r="30598"/>
          <a:stretch>
            <a:fillRect/>
          </a:stretch>
        </p:blipFill>
        <p:spPr bwMode="auto">
          <a:xfrm>
            <a:off x="250825" y="3843338"/>
            <a:ext cx="2598738" cy="2757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Kép 8">
            <a:extLst>
              <a:ext uri="{FF2B5EF4-FFF2-40B4-BE49-F238E27FC236}">
                <a16:creationId xmlns:a16="http://schemas.microsoft.com/office/drawing/2014/main" id="{8AA97571-3B9C-4CFA-A1F2-8E492FA83A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3"/>
          <a:stretch>
            <a:fillRect/>
          </a:stretch>
        </p:blipFill>
        <p:spPr bwMode="auto">
          <a:xfrm>
            <a:off x="3635375" y="257175"/>
            <a:ext cx="4510088" cy="424180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erspektíva">
  <a:themeElements>
    <a:clrScheme name="Perspektíva 4">
      <a:dk1>
        <a:srgbClr val="6B6B99"/>
      </a:dk1>
      <a:lt1>
        <a:srgbClr val="EAEAEA"/>
      </a:lt1>
      <a:dk2>
        <a:srgbClr val="666699"/>
      </a:dk2>
      <a:lt2>
        <a:srgbClr val="CCECFF"/>
      </a:lt2>
      <a:accent1>
        <a:srgbClr val="00CC66"/>
      </a:accent1>
      <a:accent2>
        <a:srgbClr val="54547A"/>
      </a:accent2>
      <a:accent3>
        <a:srgbClr val="B8B8CA"/>
      </a:accent3>
      <a:accent4>
        <a:srgbClr val="C8C8C8"/>
      </a:accent4>
      <a:accent5>
        <a:srgbClr val="AAE2B8"/>
      </a:accent5>
      <a:accent6>
        <a:srgbClr val="4B4B6E"/>
      </a:accent6>
      <a:hlink>
        <a:srgbClr val="65B2FF"/>
      </a:hlink>
      <a:folHlink>
        <a:srgbClr val="9900FF"/>
      </a:folHlink>
    </a:clrScheme>
    <a:fontScheme name="Perspektív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erspektíva 1">
        <a:dk1>
          <a:srgbClr val="7E0000"/>
        </a:dk1>
        <a:lt1>
          <a:srgbClr val="FFFFFF"/>
        </a:lt1>
        <a:dk2>
          <a:srgbClr val="800000"/>
        </a:dk2>
        <a:lt2>
          <a:srgbClr val="FCF0B2"/>
        </a:lt2>
        <a:accent1>
          <a:srgbClr val="C5543D"/>
        </a:accent1>
        <a:accent2>
          <a:srgbClr val="660000"/>
        </a:accent2>
        <a:accent3>
          <a:srgbClr val="C0AAAA"/>
        </a:accent3>
        <a:accent4>
          <a:srgbClr val="DADADA"/>
        </a:accent4>
        <a:accent5>
          <a:srgbClr val="DFB3AF"/>
        </a:accent5>
        <a:accent6>
          <a:srgbClr val="5C0000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pektíva 2">
        <a:dk1>
          <a:srgbClr val="000066"/>
        </a:dk1>
        <a:lt1>
          <a:srgbClr val="FFFFFF"/>
        </a:lt1>
        <a:dk2>
          <a:srgbClr val="000066"/>
        </a:dk2>
        <a:lt2>
          <a:srgbClr val="B2B8C8"/>
        </a:lt2>
        <a:accent1>
          <a:srgbClr val="008080"/>
        </a:accent1>
        <a:accent2>
          <a:srgbClr val="00004E"/>
        </a:accent2>
        <a:accent3>
          <a:srgbClr val="AAAAB8"/>
        </a:accent3>
        <a:accent4>
          <a:srgbClr val="DADADA"/>
        </a:accent4>
        <a:accent5>
          <a:srgbClr val="AAC0C0"/>
        </a:accent5>
        <a:accent6>
          <a:srgbClr val="000046"/>
        </a:accent6>
        <a:hlink>
          <a:srgbClr val="00FF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pektíva 3">
        <a:dk1>
          <a:srgbClr val="010199"/>
        </a:dk1>
        <a:lt1>
          <a:srgbClr val="FFFFFF"/>
        </a:lt1>
        <a:dk2>
          <a:srgbClr val="000099"/>
        </a:dk2>
        <a:lt2>
          <a:srgbClr val="CCFFFF"/>
        </a:lt2>
        <a:accent1>
          <a:srgbClr val="00C600"/>
        </a:accent1>
        <a:accent2>
          <a:srgbClr val="01017D"/>
        </a:accent2>
        <a:accent3>
          <a:srgbClr val="AAAACA"/>
        </a:accent3>
        <a:accent4>
          <a:srgbClr val="DADADA"/>
        </a:accent4>
        <a:accent5>
          <a:srgbClr val="AADFAA"/>
        </a:accent5>
        <a:accent6>
          <a:srgbClr val="010171"/>
        </a:accent6>
        <a:hlink>
          <a:srgbClr val="FFE701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pektíva 4">
        <a:dk1>
          <a:srgbClr val="6B6B99"/>
        </a:dk1>
        <a:lt1>
          <a:srgbClr val="EAEAEA"/>
        </a:lt1>
        <a:dk2>
          <a:srgbClr val="666699"/>
        </a:dk2>
        <a:lt2>
          <a:srgbClr val="CCECFF"/>
        </a:lt2>
        <a:accent1>
          <a:srgbClr val="00CC66"/>
        </a:accent1>
        <a:accent2>
          <a:srgbClr val="54547A"/>
        </a:accent2>
        <a:accent3>
          <a:srgbClr val="B8B8CA"/>
        </a:accent3>
        <a:accent4>
          <a:srgbClr val="C8C8C8"/>
        </a:accent4>
        <a:accent5>
          <a:srgbClr val="AAE2B8"/>
        </a:accent5>
        <a:accent6>
          <a:srgbClr val="4B4B6E"/>
        </a:accent6>
        <a:hlink>
          <a:srgbClr val="65B2FF"/>
        </a:hlink>
        <a:folHlink>
          <a:srgbClr val="99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pektíva 5">
        <a:dk1>
          <a:srgbClr val="00827F"/>
        </a:dk1>
        <a:lt1>
          <a:srgbClr val="FFFFFF"/>
        </a:lt1>
        <a:dk2>
          <a:srgbClr val="008080"/>
        </a:dk2>
        <a:lt2>
          <a:srgbClr val="FFFFCC"/>
        </a:lt2>
        <a:accent1>
          <a:srgbClr val="6D6FC7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BABBE0"/>
        </a:accent5>
        <a:accent6>
          <a:srgbClr val="005A58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pektíva 6">
        <a:dk1>
          <a:srgbClr val="4D4D4D"/>
        </a:dk1>
        <a:lt1>
          <a:srgbClr val="FFFFFF"/>
        </a:lt1>
        <a:dk2>
          <a:srgbClr val="525252"/>
        </a:dk2>
        <a:lt2>
          <a:srgbClr val="C0C0C0"/>
        </a:lt2>
        <a:accent1>
          <a:srgbClr val="527C3A"/>
        </a:accent1>
        <a:accent2>
          <a:srgbClr val="444444"/>
        </a:accent2>
        <a:accent3>
          <a:srgbClr val="B3B3B3"/>
        </a:accent3>
        <a:accent4>
          <a:srgbClr val="DADADA"/>
        </a:accent4>
        <a:accent5>
          <a:srgbClr val="B3BFAE"/>
        </a:accent5>
        <a:accent6>
          <a:srgbClr val="3D3D3D"/>
        </a:accent6>
        <a:hlink>
          <a:srgbClr val="FAC458"/>
        </a:hlink>
        <a:folHlink>
          <a:srgbClr val="C7780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pektíva 7">
        <a:dk1>
          <a:srgbClr val="516032"/>
        </a:dk1>
        <a:lt1>
          <a:srgbClr val="FFFFFF"/>
        </a:lt1>
        <a:dk2>
          <a:srgbClr val="546434"/>
        </a:dk2>
        <a:lt2>
          <a:srgbClr val="B2B68A"/>
        </a:lt2>
        <a:accent1>
          <a:srgbClr val="7D8C70"/>
        </a:accent1>
        <a:accent2>
          <a:srgbClr val="414E28"/>
        </a:accent2>
        <a:accent3>
          <a:srgbClr val="B3B8AE"/>
        </a:accent3>
        <a:accent4>
          <a:srgbClr val="DADADA"/>
        </a:accent4>
        <a:accent5>
          <a:srgbClr val="BFC5BB"/>
        </a:accent5>
        <a:accent6>
          <a:srgbClr val="3A4623"/>
        </a:accent6>
        <a:hlink>
          <a:srgbClr val="80C579"/>
        </a:hlink>
        <a:folHlink>
          <a:srgbClr val="7FADA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pektíva 8">
        <a:dk1>
          <a:srgbClr val="D1CC00"/>
        </a:dk1>
        <a:lt1>
          <a:srgbClr val="FFFFFF"/>
        </a:lt1>
        <a:dk2>
          <a:srgbClr val="CCCC00"/>
        </a:dk2>
        <a:lt2>
          <a:srgbClr val="F3F5B1"/>
        </a:lt2>
        <a:accent1>
          <a:srgbClr val="808000"/>
        </a:accent1>
        <a:accent2>
          <a:srgbClr val="AEAA00"/>
        </a:accent2>
        <a:accent3>
          <a:srgbClr val="E2E2AA"/>
        </a:accent3>
        <a:accent4>
          <a:srgbClr val="DADADA"/>
        </a:accent4>
        <a:accent5>
          <a:srgbClr val="C0C0AA"/>
        </a:accent5>
        <a:accent6>
          <a:srgbClr val="9D9A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pektíva 9">
        <a:dk1>
          <a:srgbClr val="000000"/>
        </a:dk1>
        <a:lt1>
          <a:srgbClr val="F8F8F8"/>
        </a:lt1>
        <a:dk2>
          <a:srgbClr val="336600"/>
        </a:dk2>
        <a:lt2>
          <a:srgbClr val="FBFBFB"/>
        </a:lt2>
        <a:accent1>
          <a:srgbClr val="009900"/>
        </a:accent1>
        <a:accent2>
          <a:srgbClr val="C6C6C6"/>
        </a:accent2>
        <a:accent3>
          <a:srgbClr val="FBFBFB"/>
        </a:accent3>
        <a:accent4>
          <a:srgbClr val="000000"/>
        </a:accent4>
        <a:accent5>
          <a:srgbClr val="AACAAA"/>
        </a:accent5>
        <a:accent6>
          <a:srgbClr val="B3B3B3"/>
        </a:accent6>
        <a:hlink>
          <a:srgbClr val="0066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Fading Grid</Template>
  <TotalTime>1993</TotalTime>
  <Words>1806</Words>
  <Application>Microsoft Office PowerPoint</Application>
  <PresentationFormat>Diavetítés a képernyőre (4:3 oldalarány)</PresentationFormat>
  <Paragraphs>157</Paragraphs>
  <Slides>41</Slides>
  <Notes>3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41</vt:i4>
      </vt:variant>
    </vt:vector>
  </HeadingPairs>
  <TitlesOfParts>
    <vt:vector size="45" baseType="lpstr">
      <vt:lpstr>Arial</vt:lpstr>
      <vt:lpstr>Calibri</vt:lpstr>
      <vt:lpstr>Wingdings</vt:lpstr>
      <vt:lpstr>Perspektíva</vt:lpstr>
      <vt:lpstr>Központi idegrendszeri bevezető:  agyburkok, vérellátás, cerebrospinalis folyadék</vt:lpstr>
      <vt:lpstr>PowerPoint-bemutató</vt:lpstr>
      <vt:lpstr>I. Agyburkok</vt:lpstr>
      <vt:lpstr>1. Dura mater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2. Az arachnoidea és a pia mater</vt:lpstr>
      <vt:lpstr>PowerPoint-bemutató</vt:lpstr>
      <vt:lpstr>PowerPoint-bemutató</vt:lpstr>
      <vt:lpstr>II. Az agy vérellátása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a) A cerebrospinalis folyadék keletkezése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otthon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központi idegrendszer burkai és vérellátása. A liquor</dc:title>
  <dc:creator>Dr. Kozsurek Márk</dc:creator>
  <cp:lastModifiedBy>Márk Kozsurek</cp:lastModifiedBy>
  <cp:revision>95</cp:revision>
  <dcterms:created xsi:type="dcterms:W3CDTF">2006-03-23T20:36:33Z</dcterms:created>
  <dcterms:modified xsi:type="dcterms:W3CDTF">2019-11-29T09:48:25Z</dcterms:modified>
</cp:coreProperties>
</file>