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6" r:id="rId4"/>
    <p:sldId id="298" r:id="rId5"/>
    <p:sldId id="303" r:id="rId6"/>
    <p:sldId id="299" r:id="rId7"/>
    <p:sldId id="300" r:id="rId8"/>
    <p:sldId id="301" r:id="rId9"/>
    <p:sldId id="277" r:id="rId10"/>
    <p:sldId id="259" r:id="rId11"/>
    <p:sldId id="279" r:id="rId12"/>
    <p:sldId id="304" r:id="rId13"/>
    <p:sldId id="281" r:id="rId14"/>
    <p:sldId id="287" r:id="rId15"/>
    <p:sldId id="264" r:id="rId16"/>
    <p:sldId id="263" r:id="rId17"/>
    <p:sldId id="289" r:id="rId18"/>
    <p:sldId id="286" r:id="rId19"/>
    <p:sldId id="283" r:id="rId20"/>
    <p:sldId id="267" r:id="rId21"/>
    <p:sldId id="288" r:id="rId22"/>
    <p:sldId id="276" r:id="rId23"/>
    <p:sldId id="291" r:id="rId24"/>
    <p:sldId id="292" r:id="rId25"/>
    <p:sldId id="293" r:id="rId26"/>
    <p:sldId id="284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2019.12.07.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2019.12.07.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2019.12.07.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B3CF6F-3ABC-4B74-B7B5-6F83C0AEE1D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2019.12.07.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2019.12.07.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2019.12.07.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2019.12.07.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2019.12.07.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2019.12.07.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2019.12.07.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9189-7E1D-41E7-B00A-FB578DFF6DCF}" type="datetimeFigureOut">
              <a:rPr lang="hu-HU" smtClean="0"/>
              <a:pPr/>
              <a:t>2019.12.07.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9189-7E1D-41E7-B00A-FB578DFF6DCF}" type="datetimeFigureOut">
              <a:rPr lang="hu-HU" smtClean="0"/>
              <a:pPr/>
              <a:t>2019.12.07.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06BD8-56EB-4AF0-8377-4F1C4B80D2B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7/Gray780.pn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hu-HU" dirty="0" smtClean="0"/>
              <a:t>Orrüreg, gége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6400800" cy="17526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Dr. Altdorfer</a:t>
            </a:r>
            <a:endParaRPr lang="hu-HU" sz="24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3055992" cy="46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aditus laryng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" y="0"/>
            <a:ext cx="63584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024880" y="1981472"/>
            <a:ext cx="2097194" cy="70788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algn="ctr"/>
            <a:r>
              <a:rPr lang="hu-HU" sz="2000" dirty="0" err="1">
                <a:latin typeface="Calibri" pitchFamily="34" charset="0"/>
              </a:rPr>
              <a:t>Plica</a:t>
            </a:r>
            <a:r>
              <a:rPr lang="hu-HU" sz="2000" dirty="0">
                <a:latin typeface="Calibri" pitchFamily="34" charset="0"/>
              </a:rPr>
              <a:t> a</a:t>
            </a:r>
            <a:r>
              <a:rPr lang="en-US" sz="2000" dirty="0" err="1">
                <a:latin typeface="Calibri" pitchFamily="34" charset="0"/>
              </a:rPr>
              <a:t>ryepiglottic</a:t>
            </a:r>
            <a:r>
              <a:rPr lang="hu-HU" sz="2000" dirty="0">
                <a:latin typeface="Calibri" pitchFamily="34" charset="0"/>
              </a:rPr>
              <a:t>a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 flipV="1">
            <a:off x="3491880" y="2148023"/>
            <a:ext cx="2502520" cy="16410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 flipV="1">
            <a:off x="3492501" y="2148024"/>
            <a:ext cx="2530686" cy="19284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 flipV="1">
            <a:off x="3395980" y="4180114"/>
            <a:ext cx="2569633" cy="5363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H="1" flipV="1">
            <a:off x="3265594" y="4340134"/>
            <a:ext cx="2757593" cy="4490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5936627" y="4362178"/>
            <a:ext cx="2911240" cy="70788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/>
            <a:r>
              <a:rPr lang="hu-HU" sz="2000" dirty="0" err="1">
                <a:latin typeface="Calibri" pitchFamily="34" charset="0"/>
              </a:rPr>
              <a:t>Tuberculum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corniculatum</a:t>
            </a:r>
            <a:r>
              <a:rPr lang="hu-HU" sz="2000" dirty="0">
                <a:latin typeface="Calibri" pitchFamily="34" charset="0"/>
              </a:rPr>
              <a:t> </a:t>
            </a:r>
          </a:p>
          <a:p>
            <a:pPr algn="ctr"/>
            <a:r>
              <a:rPr lang="hu-HU" sz="2000" dirty="0">
                <a:latin typeface="Calibri" pitchFamily="34" charset="0"/>
              </a:rPr>
              <a:t>et </a:t>
            </a:r>
            <a:r>
              <a:rPr lang="hu-HU" sz="2000" dirty="0" err="1">
                <a:latin typeface="Calibri" pitchFamily="34" charset="0"/>
              </a:rPr>
              <a:t>cuneiforme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1306407" y="5935436"/>
            <a:ext cx="3119966" cy="400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</a:rPr>
              <a:t>Incisura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interarytenoidea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 flipH="1" flipV="1">
            <a:off x="3152987" y="4390753"/>
            <a:ext cx="18627" cy="1485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179494" y="3716383"/>
            <a:ext cx="1551093" cy="7013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437" tIns="45719" rIns="91437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</a:rPr>
              <a:t>Recessus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</a:rPr>
              <a:t>piriformis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 flipV="1">
            <a:off x="1480820" y="3948249"/>
            <a:ext cx="1160780" cy="996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1493520" y="4046220"/>
            <a:ext cx="1175173" cy="1763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7" tIns="45719" rIns="91437" bIns="45719"/>
          <a:lstStyle/>
          <a:p>
            <a:endParaRPr lang="hu-HU"/>
          </a:p>
        </p:txBody>
      </p:sp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5292080" y="2924944"/>
            <a:ext cx="385192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algn="ctr" eaLnBrk="0" hangingPunct="0"/>
            <a:r>
              <a:rPr lang="hu-HU" sz="2800" dirty="0" smtClean="0">
                <a:solidFill>
                  <a:srgbClr val="003300"/>
                </a:solidFill>
                <a:latin typeface="Calibri" pitchFamily="34" charset="0"/>
              </a:rPr>
              <a:t>ADITUS LARYNGIS</a:t>
            </a:r>
            <a:endParaRPr lang="hu-HU" sz="280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19471" name="Téglalap 10"/>
          <p:cNvSpPr>
            <a:spLocks noChangeArrowheads="1"/>
          </p:cNvSpPr>
          <p:nvPr/>
        </p:nvSpPr>
        <p:spPr bwMode="auto">
          <a:xfrm>
            <a:off x="6105586" y="46537"/>
            <a:ext cx="2818009" cy="58477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/>
            <a:r>
              <a:rPr lang="hu-HU" sz="3200" u="sng" dirty="0" err="1"/>
              <a:t>Pharynx</a:t>
            </a:r>
            <a:r>
              <a:rPr lang="hu-HU" sz="3200" u="sng" dirty="0"/>
              <a:t>, </a:t>
            </a:r>
            <a:r>
              <a:rPr lang="hu-HU" sz="3200" u="sng" dirty="0" err="1"/>
              <a:t>Larynx</a:t>
            </a:r>
            <a:endParaRPr lang="hu-HU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angres"/>
          <p:cNvPicPr>
            <a:picLocks noChangeAspect="1" noChangeArrowheads="1"/>
          </p:cNvPicPr>
          <p:nvPr/>
        </p:nvPicPr>
        <p:blipFill>
          <a:blip r:embed="rId2" cstate="print"/>
          <a:srcRect l="51799" t="750" r="-1143" b="21813"/>
          <a:stretch>
            <a:fillRect/>
          </a:stretch>
        </p:blipFill>
        <p:spPr bwMode="auto">
          <a:xfrm>
            <a:off x="107504" y="0"/>
            <a:ext cx="25922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843808" y="836712"/>
            <a:ext cx="1358636" cy="276997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 sz="1200" dirty="0" err="1">
                <a:latin typeface="Calibri" pitchFamily="34" charset="0"/>
              </a:rPr>
              <a:t>Plica</a:t>
            </a:r>
            <a:r>
              <a:rPr lang="hu-HU" sz="1200" dirty="0">
                <a:latin typeface="Calibri" pitchFamily="34" charset="0"/>
              </a:rPr>
              <a:t> </a:t>
            </a:r>
            <a:r>
              <a:rPr lang="hu-HU" sz="1200" dirty="0" err="1">
                <a:latin typeface="Calibri" pitchFamily="34" charset="0"/>
              </a:rPr>
              <a:t>aryepiglottica</a:t>
            </a:r>
            <a:endParaRPr lang="hu-HU" sz="1200" dirty="0">
              <a:latin typeface="Calibri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1520" y="404664"/>
            <a:ext cx="761164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 sz="1200" dirty="0" err="1">
                <a:latin typeface="Calibri" pitchFamily="34" charset="0"/>
              </a:rPr>
              <a:t>Epiglottis</a:t>
            </a:r>
            <a:endParaRPr lang="hu-HU" sz="1200" dirty="0">
              <a:latin typeface="Calibri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699792" y="2276872"/>
            <a:ext cx="1037457" cy="2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 sz="1000" dirty="0">
                <a:latin typeface="Calibri" pitchFamily="34" charset="0"/>
              </a:rPr>
              <a:t>M. </a:t>
            </a:r>
            <a:r>
              <a:rPr lang="hu-HU" sz="1000" dirty="0" err="1">
                <a:latin typeface="Calibri" pitchFamily="34" charset="0"/>
              </a:rPr>
              <a:t>arytenoideus</a:t>
            </a:r>
            <a:endParaRPr lang="hu-HU" sz="1000" dirty="0">
              <a:latin typeface="Calibri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043608" y="3933056"/>
            <a:ext cx="1584280" cy="246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algn="ctr"/>
            <a:r>
              <a:rPr lang="hu-HU" sz="1000" dirty="0">
                <a:latin typeface="Calibri" pitchFamily="34" charset="0"/>
              </a:rPr>
              <a:t>Lamina </a:t>
            </a:r>
            <a:r>
              <a:rPr lang="hu-HU" sz="1000" dirty="0" err="1">
                <a:latin typeface="Calibri" pitchFamily="34" charset="0"/>
              </a:rPr>
              <a:t>cricoidea</a:t>
            </a:r>
            <a:endParaRPr lang="hu-HU" sz="1000" dirty="0">
              <a:latin typeface="Calibri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51520" y="3861048"/>
            <a:ext cx="599838" cy="2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 sz="1000" dirty="0" smtClean="0">
                <a:latin typeface="Calibri" pitchFamily="34" charset="0"/>
              </a:rPr>
              <a:t>Trachea</a:t>
            </a:r>
            <a:endParaRPr lang="hu-HU" sz="1000" dirty="0">
              <a:latin typeface="Calibri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910970" y="2852936"/>
            <a:ext cx="829580" cy="276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/>
            <a:r>
              <a:rPr lang="hu-HU" sz="1200" dirty="0" smtClean="0">
                <a:latin typeface="Calibri" pitchFamily="34" charset="0"/>
              </a:rPr>
              <a:t>Lig. </a:t>
            </a:r>
            <a:r>
              <a:rPr lang="hu-HU" sz="1200" dirty="0" err="1">
                <a:latin typeface="Calibri" pitchFamily="34" charset="0"/>
              </a:rPr>
              <a:t>vocale</a:t>
            </a:r>
            <a:endParaRPr lang="hu-HU" sz="1200" dirty="0">
              <a:latin typeface="Calibri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195736" y="2060848"/>
            <a:ext cx="1415766" cy="2616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 sz="1100" dirty="0" err="1">
                <a:latin typeface="Calibri" pitchFamily="34" charset="0"/>
              </a:rPr>
              <a:t>Cartilago</a:t>
            </a:r>
            <a:r>
              <a:rPr lang="hu-HU" sz="1100" dirty="0">
                <a:latin typeface="Calibri" pitchFamily="34" charset="0"/>
              </a:rPr>
              <a:t> </a:t>
            </a:r>
            <a:r>
              <a:rPr lang="hu-HU" sz="1100" dirty="0" err="1">
                <a:latin typeface="Calibri" pitchFamily="34" charset="0"/>
              </a:rPr>
              <a:t>arytenoidea</a:t>
            </a:r>
            <a:endParaRPr lang="hu-HU" sz="1100" dirty="0">
              <a:latin typeface="Calibri" pitchFamily="34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051720" y="476672"/>
            <a:ext cx="2232248" cy="338552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r>
              <a:rPr lang="hu-HU" sz="1600" b="1" dirty="0" err="1" smtClean="0">
                <a:latin typeface="Calibri" pitchFamily="34" charset="0"/>
              </a:rPr>
              <a:t>Membr</a:t>
            </a:r>
            <a:r>
              <a:rPr lang="hu-HU" sz="1600" b="1" dirty="0" smtClean="0">
                <a:latin typeface="Calibri" pitchFamily="34" charset="0"/>
              </a:rPr>
              <a:t>. </a:t>
            </a:r>
            <a:r>
              <a:rPr lang="hu-HU" sz="1600" b="1" dirty="0" err="1" smtClean="0">
                <a:latin typeface="Calibri" pitchFamily="34" charset="0"/>
              </a:rPr>
              <a:t>quadrangularis</a:t>
            </a:r>
            <a:endParaRPr lang="hu-HU" sz="1600" b="1" dirty="0">
              <a:latin typeface="Calibri" pitchFamily="34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720187" y="0"/>
            <a:ext cx="5786513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 eaLnBrk="0" hangingPunct="0"/>
            <a:r>
              <a:rPr lang="hu-HU" dirty="0">
                <a:solidFill>
                  <a:srgbClr val="003300"/>
                </a:solidFill>
                <a:latin typeface="Calibri" pitchFamily="34" charset="0"/>
              </a:rPr>
              <a:t>MEMBRANA FIBRO-ELASTICA </a:t>
            </a:r>
            <a:r>
              <a:rPr lang="hu-HU" dirty="0" smtClean="0">
                <a:solidFill>
                  <a:srgbClr val="003300"/>
                </a:solidFill>
                <a:latin typeface="Calibri" pitchFamily="34" charset="0"/>
              </a:rPr>
              <a:t>LARYNGIS (</a:t>
            </a:r>
            <a:r>
              <a:rPr lang="hu-HU" dirty="0" smtClean="0">
                <a:solidFill>
                  <a:srgbClr val="FF0000"/>
                </a:solidFill>
                <a:latin typeface="Calibri" pitchFamily="34" charset="0"/>
              </a:rPr>
              <a:t>sagittalis metszet</a:t>
            </a:r>
            <a:r>
              <a:rPr lang="hu-HU" dirty="0" smtClean="0">
                <a:solidFill>
                  <a:srgbClr val="003300"/>
                </a:solidFill>
                <a:latin typeface="Calibri" pitchFamily="34" charset="0"/>
              </a:rPr>
              <a:t>)</a:t>
            </a:r>
            <a:endParaRPr lang="hu-HU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20495" name="Téglalap 14"/>
          <p:cNvSpPr>
            <a:spLocks noChangeArrowheads="1"/>
          </p:cNvSpPr>
          <p:nvPr/>
        </p:nvSpPr>
        <p:spPr bwMode="auto">
          <a:xfrm>
            <a:off x="2843808" y="1196752"/>
            <a:ext cx="1368152" cy="276997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r>
              <a:rPr lang="hu-HU" sz="1200" dirty="0" smtClean="0">
                <a:solidFill>
                  <a:srgbClr val="000000"/>
                </a:solidFill>
                <a:latin typeface="Calibri" pitchFamily="34" charset="0"/>
              </a:rPr>
              <a:t>Lig. </a:t>
            </a:r>
            <a:r>
              <a:rPr lang="hu-HU" sz="1200" dirty="0" err="1">
                <a:solidFill>
                  <a:srgbClr val="000000"/>
                </a:solidFill>
                <a:latin typeface="Calibri" pitchFamily="34" charset="0"/>
              </a:rPr>
              <a:t>vestibulare</a:t>
            </a:r>
            <a:endParaRPr lang="hu-H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 flipH="1">
            <a:off x="899592" y="1340768"/>
            <a:ext cx="1944216" cy="864096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9" name="Téglalap 24"/>
          <p:cNvSpPr>
            <a:spLocks noChangeArrowheads="1"/>
          </p:cNvSpPr>
          <p:nvPr/>
        </p:nvSpPr>
        <p:spPr bwMode="auto">
          <a:xfrm>
            <a:off x="2483768" y="3212976"/>
            <a:ext cx="3024336" cy="307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algn="ctr"/>
            <a:r>
              <a:rPr lang="hu-HU" sz="1400" b="1" dirty="0" err="1" smtClean="0">
                <a:solidFill>
                  <a:srgbClr val="000000"/>
                </a:solidFill>
                <a:latin typeface="Calibri" pitchFamily="34" charset="0"/>
              </a:rPr>
              <a:t>Membr</a:t>
            </a:r>
            <a:r>
              <a:rPr lang="hu-HU" sz="1400" b="1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hu-HU" sz="1400" b="1" dirty="0" err="1">
                <a:solidFill>
                  <a:srgbClr val="000000"/>
                </a:solidFill>
                <a:latin typeface="Calibri" pitchFamily="34" charset="0"/>
              </a:rPr>
              <a:t>triangularis</a:t>
            </a:r>
            <a:r>
              <a:rPr lang="hu-HU" sz="14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hu-HU" sz="1400" i="1" dirty="0" err="1" smtClean="0">
                <a:solidFill>
                  <a:srgbClr val="000000"/>
                </a:solidFill>
                <a:latin typeface="Calibri" pitchFamily="34" charset="0"/>
              </a:rPr>
              <a:t>Conus</a:t>
            </a:r>
            <a:r>
              <a:rPr lang="hu-HU" sz="14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hu-HU" sz="1400" i="1" dirty="0" err="1">
                <a:solidFill>
                  <a:srgbClr val="000000"/>
                </a:solidFill>
                <a:latin typeface="Calibri" pitchFamily="34" charset="0"/>
              </a:rPr>
              <a:t>elasticus</a:t>
            </a:r>
            <a:endParaRPr lang="hu-HU" sz="14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500" name="Picture 3" descr="D:\Dokumentumok\anatomia\eloadasaim\hals\kép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288" y="1196752"/>
            <a:ext cx="21318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Egyenes összekötő 26"/>
          <p:cNvCxnSpPr>
            <a:stCxn id="20487" idx="1"/>
          </p:cNvCxnSpPr>
          <p:nvPr/>
        </p:nvCxnSpPr>
        <p:spPr>
          <a:xfrm flipH="1">
            <a:off x="1619672" y="2399982"/>
            <a:ext cx="1080120" cy="92914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627784" y="3717032"/>
            <a:ext cx="2924770" cy="276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/>
            <a:r>
              <a:rPr lang="hu-HU" sz="1200" dirty="0" smtClean="0">
                <a:latin typeface="Calibri" pitchFamily="34" charset="0"/>
              </a:rPr>
              <a:t>Lig. </a:t>
            </a:r>
            <a:r>
              <a:rPr lang="hu-HU" sz="1200" dirty="0" err="1" smtClean="0">
                <a:solidFill>
                  <a:srgbClr val="002060"/>
                </a:solidFill>
                <a:latin typeface="Calibri" pitchFamily="34" charset="0"/>
              </a:rPr>
              <a:t>cricothyroideum</a:t>
            </a: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200" dirty="0" err="1" smtClean="0">
                <a:solidFill>
                  <a:srgbClr val="002060"/>
                </a:solidFill>
                <a:latin typeface="Calibri" pitchFamily="34" charset="0"/>
              </a:rPr>
              <a:t>medium</a:t>
            </a: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 (Lig. </a:t>
            </a:r>
            <a:r>
              <a:rPr lang="hu-HU" sz="1200" b="1" dirty="0" err="1" smtClean="0">
                <a:solidFill>
                  <a:srgbClr val="002060"/>
                </a:solidFill>
                <a:latin typeface="Calibri" pitchFamily="34" charset="0"/>
              </a:rPr>
              <a:t>conicum</a:t>
            </a: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hu-HU" sz="1200" dirty="0">
              <a:latin typeface="Calibri" pitchFamily="34" charset="0"/>
            </a:endParaRPr>
          </a:p>
        </p:txBody>
      </p:sp>
      <p:cxnSp>
        <p:nvCxnSpPr>
          <p:cNvPr id="34" name="Egyenes összekötő 33"/>
          <p:cNvCxnSpPr/>
          <p:nvPr/>
        </p:nvCxnSpPr>
        <p:spPr>
          <a:xfrm flipH="1" flipV="1">
            <a:off x="683568" y="2441794"/>
            <a:ext cx="2160240" cy="555158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flipH="1" flipV="1">
            <a:off x="179512" y="2780928"/>
            <a:ext cx="2520280" cy="108012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20483" idx="1"/>
          </p:cNvCxnSpPr>
          <p:nvPr/>
        </p:nvCxnSpPr>
        <p:spPr>
          <a:xfrm flipH="1">
            <a:off x="1259632" y="975211"/>
            <a:ext cx="1584176" cy="221541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flipH="1" flipV="1">
            <a:off x="1187624" y="3521914"/>
            <a:ext cx="216024" cy="48315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 flipH="1" flipV="1">
            <a:off x="1259632" y="2225770"/>
            <a:ext cx="936104" cy="51102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1"/>
          <p:cNvSpPr txBox="1">
            <a:spLocks noChangeArrowheads="1"/>
          </p:cNvSpPr>
          <p:nvPr/>
        </p:nvSpPr>
        <p:spPr bwMode="auto">
          <a:xfrm>
            <a:off x="5580112" y="3645024"/>
            <a:ext cx="1609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Calibri" pitchFamily="34" charset="0"/>
              </a:rPr>
              <a:t>CONICOTOMIA</a:t>
            </a:r>
            <a:endParaRPr lang="hu-HU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kumentumok\Dropbox\2019\altdorfer-orrureg-gege.jpg"/>
          <p:cNvPicPr>
            <a:picLocks noChangeAspect="1" noChangeArrowheads="1"/>
          </p:cNvPicPr>
          <p:nvPr/>
        </p:nvPicPr>
        <p:blipFill>
          <a:blip r:embed="rId2" cstate="print"/>
          <a:srcRect b="38450"/>
          <a:stretch>
            <a:fillRect/>
          </a:stretch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33375"/>
            <a:ext cx="3908053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65320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500563" y="623888"/>
            <a:ext cx="45672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u-HU" b="1" dirty="0" smtClean="0">
                <a:solidFill>
                  <a:srgbClr val="002060"/>
                </a:solidFill>
                <a:latin typeface="Calibri" pitchFamily="34" charset="0"/>
              </a:rPr>
              <a:t>Hangrés</a:t>
            </a:r>
            <a:r>
              <a:rPr lang="hu-HU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dirty="0">
                <a:solidFill>
                  <a:srgbClr val="002060"/>
                </a:solidFill>
                <a:latin typeface="Calibri" pitchFamily="34" charset="0"/>
              </a:rPr>
              <a:t>(Rima </a:t>
            </a:r>
            <a:r>
              <a:rPr lang="hu-HU" dirty="0" err="1">
                <a:solidFill>
                  <a:srgbClr val="002060"/>
                </a:solidFill>
                <a:latin typeface="Calibri" pitchFamily="34" charset="0"/>
              </a:rPr>
              <a:t>glottidis</a:t>
            </a:r>
            <a:r>
              <a:rPr lang="hu-HU" dirty="0">
                <a:solidFill>
                  <a:srgbClr val="002060"/>
                </a:solidFill>
                <a:latin typeface="Calibri" pitchFamily="34" charset="0"/>
              </a:rPr>
              <a:t>) = </a:t>
            </a:r>
            <a:r>
              <a:rPr lang="hu-HU" b="1" dirty="0" err="1">
                <a:solidFill>
                  <a:srgbClr val="002060"/>
                </a:solidFill>
                <a:latin typeface="Calibri" pitchFamily="34" charset="0"/>
              </a:rPr>
              <a:t>Glottis</a:t>
            </a:r>
            <a:endParaRPr lang="hu-HU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hu-HU" dirty="0">
                <a:solidFill>
                  <a:srgbClr val="002060"/>
                </a:solidFill>
                <a:latin typeface="Calibri" pitchFamily="34" charset="0"/>
              </a:rPr>
              <a:t>1. </a:t>
            </a:r>
            <a:r>
              <a:rPr lang="hu-HU" b="1" dirty="0">
                <a:solidFill>
                  <a:srgbClr val="002060"/>
                </a:solidFill>
                <a:latin typeface="Calibri" pitchFamily="34" charset="0"/>
              </a:rPr>
              <a:t>Pars </a:t>
            </a:r>
            <a:r>
              <a:rPr lang="hu-HU" b="1" dirty="0" err="1">
                <a:solidFill>
                  <a:srgbClr val="002060"/>
                </a:solidFill>
                <a:latin typeface="Calibri" pitchFamily="34" charset="0"/>
              </a:rPr>
              <a:t>intermembranacea</a:t>
            </a:r>
            <a:r>
              <a:rPr lang="hu-HU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i="1" dirty="0">
                <a:solidFill>
                  <a:srgbClr val="002060"/>
                </a:solidFill>
                <a:latin typeface="Calibri" pitchFamily="34" charset="0"/>
              </a:rPr>
              <a:t>= </a:t>
            </a:r>
            <a:r>
              <a:rPr lang="hu-HU" i="1" dirty="0" err="1">
                <a:solidFill>
                  <a:srgbClr val="002060"/>
                </a:solidFill>
                <a:latin typeface="Calibri" pitchFamily="34" charset="0"/>
              </a:rPr>
              <a:t>Glottis</a:t>
            </a:r>
            <a:r>
              <a:rPr lang="hu-HU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i="1" dirty="0" err="1">
                <a:solidFill>
                  <a:srgbClr val="002060"/>
                </a:solidFill>
                <a:latin typeface="Calibri" pitchFamily="34" charset="0"/>
              </a:rPr>
              <a:t>Phonatoria</a:t>
            </a:r>
            <a:endParaRPr lang="hu-HU" i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hu-HU" dirty="0">
                <a:solidFill>
                  <a:srgbClr val="002060"/>
                </a:solidFill>
                <a:latin typeface="Calibri" pitchFamily="34" charset="0"/>
              </a:rPr>
              <a:t>2. </a:t>
            </a:r>
            <a:r>
              <a:rPr lang="hu-HU" b="1" dirty="0">
                <a:solidFill>
                  <a:srgbClr val="002060"/>
                </a:solidFill>
                <a:latin typeface="Calibri" pitchFamily="34" charset="0"/>
              </a:rPr>
              <a:t>Pars </a:t>
            </a:r>
            <a:r>
              <a:rPr lang="hu-HU" b="1" dirty="0" err="1">
                <a:solidFill>
                  <a:srgbClr val="002060"/>
                </a:solidFill>
                <a:latin typeface="Calibri" pitchFamily="34" charset="0"/>
              </a:rPr>
              <a:t>intercartilaginea</a:t>
            </a:r>
            <a:r>
              <a:rPr lang="hu-HU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i="1" dirty="0">
                <a:solidFill>
                  <a:srgbClr val="002060"/>
                </a:solidFill>
                <a:latin typeface="Calibri" pitchFamily="34" charset="0"/>
              </a:rPr>
              <a:t>= </a:t>
            </a:r>
            <a:r>
              <a:rPr lang="hu-HU" i="1" dirty="0" err="1">
                <a:solidFill>
                  <a:srgbClr val="002060"/>
                </a:solidFill>
                <a:latin typeface="Calibri" pitchFamily="34" charset="0"/>
              </a:rPr>
              <a:t>Glottis</a:t>
            </a:r>
            <a:r>
              <a:rPr lang="hu-HU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i="1" dirty="0" err="1">
                <a:solidFill>
                  <a:srgbClr val="002060"/>
                </a:solidFill>
                <a:latin typeface="Calibri" pitchFamily="34" charset="0"/>
              </a:rPr>
              <a:t>Respiratoria</a:t>
            </a:r>
            <a:endParaRPr lang="hu-HU" i="1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31468" y="1124744"/>
            <a:ext cx="1440532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746047" y="0"/>
            <a:ext cx="3734798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 eaLnBrk="0" hangingPunct="0"/>
            <a:r>
              <a:rPr lang="hu-HU" dirty="0" smtClean="0">
                <a:solidFill>
                  <a:srgbClr val="003300"/>
                </a:solidFill>
                <a:latin typeface="Calibri" pitchFamily="34" charset="0"/>
              </a:rPr>
              <a:t>Rima </a:t>
            </a:r>
            <a:r>
              <a:rPr lang="hu-HU" dirty="0" err="1" smtClean="0">
                <a:solidFill>
                  <a:srgbClr val="003300"/>
                </a:solidFill>
                <a:latin typeface="Calibri" pitchFamily="34" charset="0"/>
              </a:rPr>
              <a:t>glottidis</a:t>
            </a:r>
            <a:r>
              <a:rPr lang="hu-HU" dirty="0" smtClean="0">
                <a:solidFill>
                  <a:srgbClr val="003300"/>
                </a:solidFill>
                <a:latin typeface="Calibri" pitchFamily="34" charset="0"/>
              </a:rPr>
              <a:t> (</a:t>
            </a:r>
            <a:r>
              <a:rPr lang="hu-HU" dirty="0" smtClean="0">
                <a:solidFill>
                  <a:srgbClr val="FF0000"/>
                </a:solidFill>
                <a:latin typeface="Calibri" pitchFamily="34" charset="0"/>
              </a:rPr>
              <a:t>„</a:t>
            </a:r>
            <a:r>
              <a:rPr lang="hu-HU" dirty="0" err="1" smtClean="0">
                <a:solidFill>
                  <a:srgbClr val="FF0000"/>
                </a:solidFill>
                <a:latin typeface="Calibri" pitchFamily="34" charset="0"/>
              </a:rPr>
              <a:t>horizontalis</a:t>
            </a:r>
            <a:r>
              <a:rPr lang="hu-HU" dirty="0" smtClean="0">
                <a:solidFill>
                  <a:srgbClr val="FF0000"/>
                </a:solidFill>
                <a:latin typeface="Calibri" pitchFamily="34" charset="0"/>
              </a:rPr>
              <a:t> metszet”</a:t>
            </a:r>
            <a:r>
              <a:rPr lang="hu-HU" dirty="0" smtClean="0">
                <a:solidFill>
                  <a:srgbClr val="003300"/>
                </a:solidFill>
                <a:latin typeface="Calibri" pitchFamily="34" charset="0"/>
              </a:rPr>
              <a:t>)</a:t>
            </a:r>
            <a:endParaRPr lang="hu-HU" dirty="0">
              <a:solidFill>
                <a:srgbClr val="003300"/>
              </a:solidFill>
              <a:latin typeface="Calibri" pitchFamily="34" charset="0"/>
            </a:endParaRPr>
          </a:p>
        </p:txBody>
      </p:sp>
      <p:cxnSp>
        <p:nvCxnSpPr>
          <p:cNvPr id="15" name="Straight Arrow Connector 10"/>
          <p:cNvCxnSpPr/>
          <p:nvPr/>
        </p:nvCxnSpPr>
        <p:spPr>
          <a:xfrm flipH="1">
            <a:off x="3203848" y="1556792"/>
            <a:ext cx="1368152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laryngoscopia"/>
          <p:cNvPicPr>
            <a:picLocks noChangeAspect="1" noChangeArrowheads="1"/>
          </p:cNvPicPr>
          <p:nvPr/>
        </p:nvPicPr>
        <p:blipFill>
          <a:blip r:embed="rId4" cstate="print"/>
          <a:srcRect l="1096" t="-24" r="59459" b="12644"/>
          <a:stretch>
            <a:fillRect/>
          </a:stretch>
        </p:blipFill>
        <p:spPr>
          <a:xfrm>
            <a:off x="6948264" y="2204864"/>
            <a:ext cx="2025225" cy="1800200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483190" y="4005064"/>
            <a:ext cx="10068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1200" dirty="0" smtClean="0">
                <a:solidFill>
                  <a:srgbClr val="003300"/>
                </a:solidFill>
                <a:latin typeface="Calibri" pitchFamily="34" charset="0"/>
              </a:rPr>
              <a:t>gégetükrözés</a:t>
            </a:r>
            <a:endParaRPr lang="hu-HU" sz="1200" dirty="0">
              <a:solidFill>
                <a:srgbClr val="00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angrésinvivo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5856" y="1484784"/>
            <a:ext cx="2087562" cy="2217738"/>
          </a:xfrm>
          <a:noFill/>
          <a:ln/>
        </p:spPr>
      </p:pic>
      <p:pic>
        <p:nvPicPr>
          <p:cNvPr id="52227" name="Picture 3" descr="hangrésinvivo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484784"/>
            <a:ext cx="2311400" cy="1981200"/>
          </a:xfrm>
          <a:noFill/>
          <a:ln/>
        </p:spPr>
      </p:pic>
      <p:pic>
        <p:nvPicPr>
          <p:cNvPr id="52228" name="Picture 4" descr="hangrésinvivo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84168" y="1484784"/>
            <a:ext cx="2232025" cy="2209800"/>
          </a:xfrm>
          <a:noFill/>
          <a:ln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92967" y="3573016"/>
            <a:ext cx="2172647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i="1" dirty="0" smtClean="0">
                <a:solidFill>
                  <a:srgbClr val="003300"/>
                </a:solidFill>
                <a:latin typeface="Calibri" pitchFamily="34" charset="0"/>
              </a:rPr>
              <a:t>rima </a:t>
            </a:r>
            <a:r>
              <a:rPr lang="hu-HU" sz="2000" i="1" dirty="0" err="1">
                <a:solidFill>
                  <a:srgbClr val="003300"/>
                </a:solidFill>
                <a:latin typeface="Calibri" pitchFamily="34" charset="0"/>
              </a:rPr>
              <a:t>glottidis</a:t>
            </a:r>
            <a:r>
              <a:rPr lang="hu-HU" sz="20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hu-HU" sz="2000" dirty="0" smtClean="0">
                <a:solidFill>
                  <a:srgbClr val="003300"/>
                </a:solidFill>
                <a:latin typeface="Calibri" pitchFamily="34" charset="0"/>
              </a:rPr>
              <a:t>zárva</a:t>
            </a:r>
            <a:endParaRPr lang="hu-HU" sz="200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347864" y="3861048"/>
            <a:ext cx="1966913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sz="2000" dirty="0" smtClean="0">
                <a:solidFill>
                  <a:srgbClr val="003300"/>
                </a:solidFill>
                <a:latin typeface="Calibri" pitchFamily="34" charset="0"/>
              </a:rPr>
              <a:t>suttogás</a:t>
            </a:r>
            <a:endParaRPr lang="hu-HU" sz="200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043098" y="3501008"/>
            <a:ext cx="2328586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sz="2000" dirty="0" err="1" smtClean="0">
                <a:solidFill>
                  <a:srgbClr val="003300"/>
                </a:solidFill>
                <a:latin typeface="Calibri" pitchFamily="34" charset="0"/>
              </a:rPr>
              <a:t>Maximalis</a:t>
            </a:r>
            <a:r>
              <a:rPr lang="hu-HU" sz="2000" dirty="0" smtClean="0">
                <a:solidFill>
                  <a:srgbClr val="003300"/>
                </a:solidFill>
                <a:latin typeface="Calibri" pitchFamily="34" charset="0"/>
              </a:rPr>
              <a:t> belégzés:</a:t>
            </a:r>
            <a:endParaRPr lang="hu-HU" sz="2000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r>
              <a:rPr lang="hu-HU" sz="2000" i="1" dirty="0">
                <a:solidFill>
                  <a:srgbClr val="003300"/>
                </a:solidFill>
                <a:latin typeface="Calibri" pitchFamily="34" charset="0"/>
              </a:rPr>
              <a:t>rima </a:t>
            </a:r>
            <a:r>
              <a:rPr lang="hu-HU" sz="2000" i="1" dirty="0" err="1">
                <a:solidFill>
                  <a:srgbClr val="003300"/>
                </a:solidFill>
                <a:latin typeface="Calibri" pitchFamily="34" charset="0"/>
              </a:rPr>
              <a:t>glottidis</a:t>
            </a:r>
            <a:r>
              <a:rPr lang="hu-HU" sz="20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hu-HU" sz="2000" dirty="0" smtClean="0">
                <a:solidFill>
                  <a:srgbClr val="003300"/>
                </a:solidFill>
                <a:latin typeface="Calibri" pitchFamily="34" charset="0"/>
              </a:rPr>
              <a:t>nyitva</a:t>
            </a:r>
            <a:endParaRPr lang="hu-HU" sz="200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94764" y="333375"/>
            <a:ext cx="29179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3600" b="1" dirty="0" err="1" smtClean="0">
                <a:solidFill>
                  <a:srgbClr val="003300"/>
                </a:solidFill>
                <a:latin typeface="Calibri" pitchFamily="34" charset="0"/>
              </a:rPr>
              <a:t>Laryngoscopia</a:t>
            </a:r>
            <a:endParaRPr lang="hu-HU" sz="3600" b="1" dirty="0">
              <a:solidFill>
                <a:srgbClr val="00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laryngoscopi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052736"/>
            <a:ext cx="4320499" cy="1733678"/>
          </a:xfrm>
        </p:spPr>
      </p:pic>
      <p:pic>
        <p:nvPicPr>
          <p:cNvPr id="24579" name="Picture 4" descr="laringoscopias ke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124744"/>
            <a:ext cx="1941406" cy="1736544"/>
          </a:xfrm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835696" y="188640"/>
            <a:ext cx="4898066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r>
              <a:rPr lang="hu-HU" sz="3600" dirty="0" err="1" smtClean="0">
                <a:solidFill>
                  <a:srgbClr val="003300"/>
                </a:solidFill>
                <a:latin typeface="Calibri" pitchFamily="34" charset="0"/>
              </a:rPr>
              <a:t>Laryngoskopia</a:t>
            </a:r>
            <a:r>
              <a:rPr lang="hu-HU" sz="3600" dirty="0" smtClean="0">
                <a:solidFill>
                  <a:srgbClr val="003300"/>
                </a:solidFill>
                <a:latin typeface="Calibri" pitchFamily="34" charset="0"/>
              </a:rPr>
              <a:t>, </a:t>
            </a:r>
            <a:r>
              <a:rPr lang="hu-HU" sz="3600" dirty="0" err="1" smtClean="0">
                <a:solidFill>
                  <a:srgbClr val="003300"/>
                </a:solidFill>
                <a:latin typeface="Calibri" pitchFamily="34" charset="0"/>
              </a:rPr>
              <a:t>intubatio</a:t>
            </a:r>
            <a:endParaRPr lang="hu-HU" sz="3600" dirty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24581" name="Picture 2" descr="Intub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9909" y="1124744"/>
            <a:ext cx="229409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7788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D:\Dokumentumok\Dropbox\2015\hals1\scan2\k‚p2.jpg"/>
          <p:cNvPicPr>
            <a:picLocks noChangeAspect="1" noChangeArrowheads="1"/>
          </p:cNvPicPr>
          <p:nvPr/>
        </p:nvPicPr>
        <p:blipFill>
          <a:blip r:embed="rId3" cstate="print"/>
          <a:srcRect b="9348"/>
          <a:stretch>
            <a:fillRect/>
          </a:stretch>
        </p:blipFill>
        <p:spPr bwMode="auto">
          <a:xfrm>
            <a:off x="4644008" y="260648"/>
            <a:ext cx="248308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D:\Dokumentumok\Dropbox\2015\hals1\scan2\k‚p1.jpg"/>
          <p:cNvPicPr>
            <a:picLocks noChangeAspect="1" noChangeArrowheads="1"/>
          </p:cNvPicPr>
          <p:nvPr/>
        </p:nvPicPr>
        <p:blipFill>
          <a:blip r:embed="rId4" cstate="print"/>
          <a:srcRect r="40971" b="11398"/>
          <a:stretch>
            <a:fillRect/>
          </a:stretch>
        </p:blipFill>
        <p:spPr bwMode="auto">
          <a:xfrm>
            <a:off x="7178248" y="0"/>
            <a:ext cx="196575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690564" y="0"/>
            <a:ext cx="1845756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7" tIns="45719" rIns="91437" bIns="45719">
            <a:spAutoFit/>
          </a:bodyPr>
          <a:lstStyle/>
          <a:p>
            <a:pPr algn="ctr" eaLnBrk="0" hangingPunct="0"/>
            <a:r>
              <a:rPr lang="hu-HU" dirty="0" smtClean="0">
                <a:solidFill>
                  <a:srgbClr val="003300"/>
                </a:solidFill>
                <a:latin typeface="Calibri" pitchFamily="34" charset="0"/>
              </a:rPr>
              <a:t>LARYNX (</a:t>
            </a:r>
            <a:r>
              <a:rPr lang="hu-HU" dirty="0" smtClean="0">
                <a:solidFill>
                  <a:srgbClr val="FF0000"/>
                </a:solidFill>
                <a:latin typeface="Calibri" pitchFamily="34" charset="0"/>
              </a:rPr>
              <a:t>hátulról</a:t>
            </a:r>
            <a:r>
              <a:rPr lang="hu-HU" dirty="0" smtClean="0">
                <a:solidFill>
                  <a:srgbClr val="003300"/>
                </a:solidFill>
                <a:latin typeface="Calibri" pitchFamily="34" charset="0"/>
              </a:rPr>
              <a:t>)</a:t>
            </a:r>
            <a:endParaRPr lang="hu-HU" dirty="0">
              <a:solidFill>
                <a:srgbClr val="00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tracheostom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908720"/>
            <a:ext cx="3705308" cy="4325100"/>
          </a:xfrm>
          <a:noFill/>
          <a:ln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876256" y="2492896"/>
            <a:ext cx="207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dirty="0">
                <a:latin typeface="Calibri" pitchFamily="34" charset="0"/>
              </a:rPr>
              <a:t>C</a:t>
            </a:r>
            <a:r>
              <a:rPr lang="en-US" sz="2000" dirty="0" err="1" smtClean="0">
                <a:latin typeface="Calibri" pitchFamily="34" charset="0"/>
              </a:rPr>
              <a:t>onicotomi</a:t>
            </a:r>
            <a:r>
              <a:rPr lang="hu-HU" sz="2000" dirty="0" smtClean="0">
                <a:latin typeface="Calibri" pitchFamily="34" charset="0"/>
              </a:rPr>
              <a:t>a</a:t>
            </a:r>
            <a:endParaRPr lang="hu-HU" sz="2000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hu-HU" sz="2400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000" dirty="0" err="1" smtClean="0">
                <a:latin typeface="Calibri" pitchFamily="34" charset="0"/>
              </a:rPr>
              <a:t>Tracheotomia</a:t>
            </a:r>
            <a:endParaRPr lang="hu-HU" sz="2000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H="1">
            <a:off x="5724128" y="2708920"/>
            <a:ext cx="1440160" cy="143222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5580112" y="3789040"/>
            <a:ext cx="1512168" cy="72529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7" name="Picture 2" descr="nyaki haromszogek"/>
          <p:cNvPicPr>
            <a:picLocks noChangeAspect="1" noChangeArrowheads="1"/>
          </p:cNvPicPr>
          <p:nvPr/>
        </p:nvPicPr>
        <p:blipFill>
          <a:blip r:embed="rId3" cstate="print"/>
          <a:srcRect l="18778" r="17361"/>
          <a:stretch>
            <a:fillRect/>
          </a:stretch>
        </p:blipFill>
        <p:spPr bwMode="auto">
          <a:xfrm>
            <a:off x="251520" y="980728"/>
            <a:ext cx="3528392" cy="425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749177" y="2476897"/>
            <a:ext cx="493556" cy="187220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folHlink">
              <a:alpha val="31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88" y="709613"/>
            <a:ext cx="24082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903139" y="82550"/>
            <a:ext cx="556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400" dirty="0" smtClean="0">
                <a:solidFill>
                  <a:srgbClr val="002060"/>
                </a:solidFill>
                <a:latin typeface="Calibri" pitchFamily="34" charset="0"/>
              </a:rPr>
              <a:t>Gége ízületei: 1. </a:t>
            </a:r>
            <a:r>
              <a:rPr lang="hu-HU" sz="2400" dirty="0" err="1" smtClean="0">
                <a:solidFill>
                  <a:srgbClr val="002060"/>
                </a:solidFill>
                <a:latin typeface="Calibri" pitchFamily="34" charset="0"/>
              </a:rPr>
              <a:t>Articulatio</a:t>
            </a:r>
            <a:r>
              <a:rPr lang="hu-HU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2400" dirty="0" err="1">
                <a:solidFill>
                  <a:srgbClr val="002060"/>
                </a:solidFill>
                <a:latin typeface="Calibri" pitchFamily="34" charset="0"/>
              </a:rPr>
              <a:t>cricothyroidea</a:t>
            </a:r>
            <a:endParaRPr lang="hu-HU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92696"/>
            <a:ext cx="240823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179512" y="2708920"/>
            <a:ext cx="2448272" cy="64807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2" name="TextBox 13"/>
          <p:cNvSpPr txBox="1">
            <a:spLocks noChangeArrowheads="1"/>
          </p:cNvSpPr>
          <p:nvPr/>
        </p:nvSpPr>
        <p:spPr bwMode="auto">
          <a:xfrm>
            <a:off x="5412081" y="1052736"/>
            <a:ext cx="37319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  <a:latin typeface="Calibri" pitchFamily="34" charset="0"/>
              </a:rPr>
              <a:t>M. </a:t>
            </a:r>
            <a:r>
              <a:rPr lang="hu-HU" sz="1200" dirty="0" err="1" smtClean="0">
                <a:solidFill>
                  <a:srgbClr val="FF0000"/>
                </a:solidFill>
                <a:latin typeface="Calibri" pitchFamily="34" charset="0"/>
              </a:rPr>
              <a:t>cricothyroideus</a:t>
            </a:r>
            <a:r>
              <a:rPr lang="hu-HU" sz="12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(Pars </a:t>
            </a:r>
            <a:r>
              <a:rPr lang="hu-HU" sz="1200" dirty="0" err="1" smtClean="0">
                <a:solidFill>
                  <a:srgbClr val="002060"/>
                </a:solidFill>
                <a:latin typeface="Calibri" pitchFamily="34" charset="0"/>
              </a:rPr>
              <a:t>obliqua</a:t>
            </a: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 et Pars </a:t>
            </a:r>
            <a:r>
              <a:rPr lang="hu-HU" sz="1200" dirty="0" err="1" smtClean="0">
                <a:solidFill>
                  <a:srgbClr val="002060"/>
                </a:solidFill>
                <a:latin typeface="Calibri" pitchFamily="34" charset="0"/>
              </a:rPr>
              <a:t>recta</a:t>
            </a: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 )</a:t>
            </a:r>
          </a:p>
          <a:p>
            <a:endParaRPr lang="hu-HU" sz="12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u-HU" sz="1200" dirty="0" err="1" smtClean="0">
                <a:solidFill>
                  <a:srgbClr val="002060"/>
                </a:solidFill>
                <a:latin typeface="Calibri" pitchFamily="34" charset="0"/>
              </a:rPr>
              <a:t>-</a:t>
            </a:r>
            <a:r>
              <a:rPr lang="hu-HU" sz="1200" dirty="0" err="1" smtClean="0">
                <a:solidFill>
                  <a:srgbClr val="FF0000"/>
                </a:solidFill>
                <a:latin typeface="Calibri" pitchFamily="34" charset="0"/>
              </a:rPr>
              <a:t>transversalis</a:t>
            </a:r>
            <a:r>
              <a:rPr lang="hu-HU" sz="1200" dirty="0" smtClean="0">
                <a:solidFill>
                  <a:srgbClr val="FF0000"/>
                </a:solidFill>
                <a:latin typeface="Calibri" pitchFamily="34" charset="0"/>
              </a:rPr>
              <a:t> tengely</a:t>
            </a:r>
            <a:endParaRPr lang="hu-HU" sz="1200" dirty="0">
              <a:solidFill>
                <a:srgbClr val="002060"/>
              </a:solidFill>
              <a:latin typeface="Calibri" pitchFamily="34" charset="0"/>
            </a:endParaRPr>
          </a:p>
          <a:p>
            <a:endParaRPr lang="hu-HU" sz="12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u-HU" sz="1200" dirty="0" err="1" smtClean="0">
                <a:solidFill>
                  <a:srgbClr val="002060"/>
                </a:solidFill>
                <a:latin typeface="Calibri" pitchFamily="34" charset="0"/>
              </a:rPr>
              <a:t>-hangszalagok</a:t>
            </a: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200" i="1" dirty="0" smtClean="0">
                <a:solidFill>
                  <a:srgbClr val="002060"/>
                </a:solidFill>
                <a:latin typeface="Calibri" pitchFamily="34" charset="0"/>
              </a:rPr>
              <a:t>durva megfeszítése</a:t>
            </a: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hu-HU" sz="1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20688"/>
            <a:ext cx="19230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13"/>
          <p:cNvSpPr txBox="1">
            <a:spLocks noChangeArrowheads="1"/>
          </p:cNvSpPr>
          <p:nvPr/>
        </p:nvSpPr>
        <p:spPr bwMode="auto">
          <a:xfrm>
            <a:off x="4211960" y="836712"/>
            <a:ext cx="28921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hu-HU" sz="1050" dirty="0" smtClean="0">
                <a:solidFill>
                  <a:srgbClr val="002060"/>
                </a:solidFill>
                <a:latin typeface="Calibri" pitchFamily="34" charset="0"/>
              </a:rPr>
              <a:t>Gyűrűporc</a:t>
            </a:r>
            <a:endParaRPr lang="hu-HU" sz="105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hu-HU" sz="1050" dirty="0" smtClean="0">
                <a:solidFill>
                  <a:srgbClr val="002060"/>
                </a:solidFill>
                <a:latin typeface="Calibri" pitchFamily="34" charset="0"/>
              </a:rPr>
              <a:t>Kannaporc</a:t>
            </a:r>
            <a:endParaRPr lang="hu-HU" sz="105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hu-HU" sz="1050" dirty="0">
                <a:solidFill>
                  <a:srgbClr val="FF0000"/>
                </a:solidFill>
                <a:latin typeface="Calibri" pitchFamily="34" charset="0"/>
              </a:rPr>
              <a:t>M. </a:t>
            </a:r>
            <a:r>
              <a:rPr lang="hu-HU" sz="1050" dirty="0" err="1">
                <a:solidFill>
                  <a:srgbClr val="FF0000"/>
                </a:solidFill>
                <a:latin typeface="Calibri" pitchFamily="34" charset="0"/>
              </a:rPr>
              <a:t>cricoarytenoideus</a:t>
            </a:r>
            <a:r>
              <a:rPr lang="hu-HU" sz="105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hu-HU" sz="1050" dirty="0" err="1">
                <a:solidFill>
                  <a:srgbClr val="FF0000"/>
                </a:solidFill>
                <a:latin typeface="Calibri" pitchFamily="34" charset="0"/>
              </a:rPr>
              <a:t>posterior</a:t>
            </a:r>
            <a:r>
              <a:rPr lang="hu-HU" sz="1050" dirty="0">
                <a:solidFill>
                  <a:srgbClr val="FF0000"/>
                </a:solidFill>
                <a:latin typeface="Calibri" pitchFamily="34" charset="0"/>
              </a:rPr>
              <a:t> („</a:t>
            </a:r>
            <a:r>
              <a:rPr lang="hu-HU" sz="1050" dirty="0" err="1">
                <a:solidFill>
                  <a:srgbClr val="FF0000"/>
                </a:solidFill>
                <a:latin typeface="Calibri" pitchFamily="34" charset="0"/>
              </a:rPr>
              <a:t>Posticus</a:t>
            </a:r>
            <a:r>
              <a:rPr lang="hu-HU" sz="1050" dirty="0">
                <a:solidFill>
                  <a:srgbClr val="FF0000"/>
                </a:solidFill>
                <a:latin typeface="Calibri" pitchFamily="34" charset="0"/>
              </a:rPr>
              <a:t>”)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hu-HU" sz="1050" dirty="0">
                <a:solidFill>
                  <a:srgbClr val="002060"/>
                </a:solidFill>
                <a:latin typeface="Calibri" pitchFamily="34" charset="0"/>
              </a:rPr>
              <a:t>M. </a:t>
            </a:r>
            <a:r>
              <a:rPr lang="hu-HU" sz="1050" dirty="0" err="1">
                <a:solidFill>
                  <a:srgbClr val="002060"/>
                </a:solidFill>
                <a:latin typeface="Calibri" pitchFamily="34" charset="0"/>
              </a:rPr>
              <a:t>cricoarytenoideus</a:t>
            </a:r>
            <a:r>
              <a:rPr lang="hu-HU" sz="1050" dirty="0">
                <a:solidFill>
                  <a:srgbClr val="002060"/>
                </a:solidFill>
                <a:latin typeface="Calibri" pitchFamily="34" charset="0"/>
              </a:rPr>
              <a:t> lateralis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hu-HU" sz="1050" dirty="0" smtClean="0">
                <a:solidFill>
                  <a:srgbClr val="002060"/>
                </a:solidFill>
                <a:latin typeface="Calibri" pitchFamily="34" charset="0"/>
              </a:rPr>
              <a:t>Hangszalag</a:t>
            </a:r>
            <a:endParaRPr lang="hu-HU" sz="105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hu-HU" sz="1050" dirty="0" smtClean="0">
                <a:solidFill>
                  <a:srgbClr val="002060"/>
                </a:solidFill>
                <a:latin typeface="Calibri" pitchFamily="34" charset="0"/>
              </a:rPr>
              <a:t>Pajzsporc</a:t>
            </a:r>
            <a:endParaRPr lang="hu-HU" sz="105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2195736" y="188640"/>
            <a:ext cx="58779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400" dirty="0" smtClean="0">
                <a:solidFill>
                  <a:srgbClr val="002060"/>
                </a:solidFill>
                <a:latin typeface="Calibri" pitchFamily="34" charset="0"/>
              </a:rPr>
              <a:t>Gége ízületei: 2. </a:t>
            </a:r>
            <a:r>
              <a:rPr lang="hu-HU" sz="2400" dirty="0" err="1" smtClean="0">
                <a:solidFill>
                  <a:srgbClr val="002060"/>
                </a:solidFill>
                <a:latin typeface="Calibri" pitchFamily="34" charset="0"/>
              </a:rPr>
              <a:t>Articulatio</a:t>
            </a:r>
            <a:r>
              <a:rPr lang="hu-HU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2400" dirty="0" err="1">
                <a:solidFill>
                  <a:srgbClr val="002060"/>
                </a:solidFill>
                <a:latin typeface="Calibri" pitchFamily="34" charset="0"/>
              </a:rPr>
              <a:t>cricoarytenoidea</a:t>
            </a:r>
            <a:endParaRPr lang="hu-HU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7654" name="TextBox 14"/>
          <p:cNvSpPr txBox="1">
            <a:spLocks noChangeArrowheads="1"/>
          </p:cNvSpPr>
          <p:nvPr/>
        </p:nvSpPr>
        <p:spPr bwMode="auto">
          <a:xfrm>
            <a:off x="4499992" y="3429000"/>
            <a:ext cx="4173900" cy="5847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  <a:latin typeface="Calibri" pitchFamily="34" charset="0"/>
              </a:rPr>
              <a:t>M. </a:t>
            </a:r>
            <a:r>
              <a:rPr lang="hu-HU" b="1" dirty="0" err="1">
                <a:solidFill>
                  <a:srgbClr val="FF0000"/>
                </a:solidFill>
                <a:latin typeface="Calibri" pitchFamily="34" charset="0"/>
              </a:rPr>
              <a:t>cricoarytenoideus</a:t>
            </a:r>
            <a:r>
              <a:rPr lang="hu-HU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  <a:latin typeface="Calibri" pitchFamily="34" charset="0"/>
              </a:rPr>
              <a:t>posterior</a:t>
            </a:r>
            <a:r>
              <a:rPr lang="hu-HU" b="1" dirty="0" smtClean="0">
                <a:solidFill>
                  <a:srgbClr val="FF0000"/>
                </a:solidFill>
                <a:latin typeface="Calibri" pitchFamily="34" charset="0"/>
              </a:rPr>
              <a:t> (</a:t>
            </a:r>
            <a:r>
              <a:rPr lang="hu-HU" b="1" dirty="0" err="1" smtClean="0">
                <a:solidFill>
                  <a:srgbClr val="FF0000"/>
                </a:solidFill>
                <a:latin typeface="Calibri" pitchFamily="34" charset="0"/>
              </a:rPr>
              <a:t>Posticus</a:t>
            </a:r>
            <a:r>
              <a:rPr lang="hu-HU" b="1" dirty="0" smtClean="0">
                <a:solidFill>
                  <a:srgbClr val="FF0000"/>
                </a:solidFill>
                <a:latin typeface="Calibri" pitchFamily="34" charset="0"/>
              </a:rPr>
              <a:t>):</a:t>
            </a:r>
            <a:endParaRPr lang="hu-HU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hu-HU" sz="1400" dirty="0" smtClean="0">
                <a:solidFill>
                  <a:srgbClr val="FF0000"/>
                </a:solidFill>
                <a:latin typeface="Calibri" pitchFamily="34" charset="0"/>
              </a:rPr>
              <a:t>egyedüli hangrés-tágító! (légzés!)</a:t>
            </a:r>
            <a:endParaRPr lang="hu-HU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7655" name="Picture 15"/>
          <p:cNvPicPr>
            <a:picLocks noChangeAspect="1"/>
          </p:cNvPicPr>
          <p:nvPr/>
        </p:nvPicPr>
        <p:blipFill>
          <a:blip r:embed="rId3" cstate="print"/>
          <a:srcRect l="13782" t="11880" r="14351" b="13310"/>
          <a:stretch>
            <a:fillRect/>
          </a:stretch>
        </p:blipFill>
        <p:spPr bwMode="auto">
          <a:xfrm>
            <a:off x="107950" y="2312988"/>
            <a:ext cx="41894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Rectangle 22"/>
          <p:cNvSpPr>
            <a:spLocks noChangeArrowheads="1"/>
          </p:cNvSpPr>
          <p:nvPr/>
        </p:nvSpPr>
        <p:spPr bwMode="auto">
          <a:xfrm>
            <a:off x="12700" y="2125663"/>
            <a:ext cx="6715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latin typeface="Calibri" pitchFamily="34" charset="0"/>
              </a:rPr>
              <a:t>Sobotta</a:t>
            </a: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40552" cy="23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9"/>
          <p:cNvCxnSpPr/>
          <p:nvPr/>
        </p:nvCxnSpPr>
        <p:spPr>
          <a:xfrm flipV="1">
            <a:off x="3635896" y="2204864"/>
            <a:ext cx="0" cy="122413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9"/>
          <p:cNvCxnSpPr/>
          <p:nvPr/>
        </p:nvCxnSpPr>
        <p:spPr>
          <a:xfrm flipV="1">
            <a:off x="1043608" y="188640"/>
            <a:ext cx="0" cy="194421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411760" y="4509120"/>
            <a:ext cx="550879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M</a:t>
            </a:r>
            <a:r>
              <a:rPr lang="hu-HU" sz="1200" dirty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hu-HU" sz="1200" dirty="0" err="1">
                <a:solidFill>
                  <a:srgbClr val="002060"/>
                </a:solidFill>
                <a:latin typeface="Calibri" pitchFamily="34" charset="0"/>
              </a:rPr>
              <a:t>cricoarytenoideus</a:t>
            </a:r>
            <a:r>
              <a:rPr lang="hu-HU" sz="1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200" dirty="0">
                <a:solidFill>
                  <a:srgbClr val="FF0000"/>
                </a:solidFill>
                <a:latin typeface="Calibri" pitchFamily="34" charset="0"/>
              </a:rPr>
              <a:t>lateralis</a:t>
            </a:r>
            <a:r>
              <a:rPr lang="hu-HU" sz="1200" dirty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Pars </a:t>
            </a:r>
            <a:r>
              <a:rPr lang="hu-HU" sz="1200" dirty="0" err="1">
                <a:solidFill>
                  <a:srgbClr val="002060"/>
                </a:solidFill>
                <a:latin typeface="Calibri" pitchFamily="34" charset="0"/>
              </a:rPr>
              <a:t>intermembranacea</a:t>
            </a:r>
            <a:r>
              <a:rPr lang="hu-HU" sz="1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200" dirty="0" err="1">
                <a:solidFill>
                  <a:srgbClr val="002060"/>
                </a:solidFill>
                <a:latin typeface="Calibri" pitchFamily="34" charset="0"/>
              </a:rPr>
              <a:t>glottidis</a:t>
            </a:r>
            <a:r>
              <a:rPr lang="hu-HU" sz="1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zárása</a:t>
            </a:r>
            <a:endParaRPr lang="hu-HU" sz="12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1200" dirty="0" smtClean="0">
                <a:solidFill>
                  <a:srgbClr val="FF0000"/>
                </a:solidFill>
                <a:latin typeface="Calibri" pitchFamily="34" charset="0"/>
              </a:rPr>
              <a:t>Mm</a:t>
            </a:r>
            <a:r>
              <a:rPr lang="hu-HU" sz="1200" dirty="0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hu-HU" sz="1200" dirty="0" err="1">
                <a:solidFill>
                  <a:srgbClr val="FF0000"/>
                </a:solidFill>
                <a:latin typeface="Calibri" pitchFamily="34" charset="0"/>
              </a:rPr>
              <a:t>arytenoidei</a:t>
            </a:r>
            <a:r>
              <a:rPr lang="hu-HU" sz="1200" dirty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Pars </a:t>
            </a:r>
            <a:r>
              <a:rPr lang="hu-HU" sz="1200" dirty="0" err="1">
                <a:solidFill>
                  <a:srgbClr val="002060"/>
                </a:solidFill>
                <a:latin typeface="Calibri" pitchFamily="34" charset="0"/>
              </a:rPr>
              <a:t>intercartilaginea</a:t>
            </a:r>
            <a:r>
              <a:rPr lang="hu-HU" sz="1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200" dirty="0" err="1">
                <a:solidFill>
                  <a:srgbClr val="002060"/>
                </a:solidFill>
                <a:latin typeface="Calibri" pitchFamily="34" charset="0"/>
              </a:rPr>
              <a:t>glottidis</a:t>
            </a:r>
            <a:r>
              <a:rPr lang="hu-HU" sz="1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zárása</a:t>
            </a:r>
            <a:endParaRPr lang="hu-HU" sz="12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1200" i="1" dirty="0" smtClean="0">
                <a:solidFill>
                  <a:srgbClr val="002060"/>
                </a:solidFill>
                <a:latin typeface="Calibri" pitchFamily="34" charset="0"/>
              </a:rPr>
              <a:t>M</a:t>
            </a:r>
            <a:r>
              <a:rPr lang="hu-HU" sz="1200" i="1" dirty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hu-HU" sz="1200" i="1" dirty="0" err="1">
                <a:solidFill>
                  <a:srgbClr val="002060"/>
                </a:solidFill>
                <a:latin typeface="Calibri" pitchFamily="34" charset="0"/>
              </a:rPr>
              <a:t>thyroarytenoideus</a:t>
            </a:r>
            <a:r>
              <a:rPr lang="hu-HU" sz="120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200" i="1" dirty="0" err="1">
                <a:solidFill>
                  <a:srgbClr val="002060"/>
                </a:solidFill>
                <a:latin typeface="Calibri" pitchFamily="34" charset="0"/>
              </a:rPr>
              <a:t>medialis</a:t>
            </a:r>
            <a:r>
              <a:rPr lang="hu-HU" sz="1200" i="1" dirty="0">
                <a:solidFill>
                  <a:srgbClr val="002060"/>
                </a:solidFill>
                <a:latin typeface="Calibri" pitchFamily="34" charset="0"/>
              </a:rPr>
              <a:t> (M. </a:t>
            </a:r>
            <a:r>
              <a:rPr lang="hu-HU" sz="1200" i="1" dirty="0" err="1">
                <a:solidFill>
                  <a:srgbClr val="002060"/>
                </a:solidFill>
                <a:latin typeface="Calibri" pitchFamily="34" charset="0"/>
              </a:rPr>
              <a:t>vocalis</a:t>
            </a:r>
            <a:r>
              <a:rPr lang="hu-HU" sz="1200" i="1" dirty="0" smtClean="0">
                <a:solidFill>
                  <a:srgbClr val="002060"/>
                </a:solidFill>
                <a:latin typeface="Calibri" pitchFamily="34" charset="0"/>
              </a:rPr>
              <a:t>): </a:t>
            </a: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hangszalagok finom beállítása</a:t>
            </a:r>
            <a:endParaRPr lang="hu-HU" sz="12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endParaRPr lang="hu-HU" sz="1200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0" y="4764"/>
            <a:ext cx="5077558" cy="4797425"/>
            <a:chOff x="0" y="1316038"/>
            <a:chExt cx="4197350" cy="3887787"/>
          </a:xfrm>
        </p:grpSpPr>
        <p:pic>
          <p:nvPicPr>
            <p:cNvPr id="10252" name="Picture 2" descr="orrüleg lat fala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16038"/>
              <a:ext cx="4197350" cy="388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930275" y="3124200"/>
              <a:ext cx="235037" cy="3030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000" tIns="32760" rIns="63000" bIns="32760">
              <a:spAutoFit/>
            </a:bodyPr>
            <a:lstStyle/>
            <a:p>
              <a:pPr defTabSz="639763" eaLnBrk="1" hangingPunct="1"/>
              <a:r>
                <a:rPr lang="hu-HU" altLang="hu-HU" sz="20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1270000" y="3074988"/>
              <a:ext cx="235037" cy="3030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000" tIns="32760" rIns="63000" bIns="32760">
              <a:spAutoFit/>
            </a:bodyPr>
            <a:lstStyle/>
            <a:p>
              <a:pPr defTabSz="639763" eaLnBrk="1" hangingPunct="1"/>
              <a:r>
                <a:rPr lang="hu-HU" altLang="hu-HU" sz="200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1566863" y="2636838"/>
              <a:ext cx="235037" cy="3030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000" tIns="32760" rIns="63000" bIns="32760">
              <a:spAutoFit/>
            </a:bodyPr>
            <a:lstStyle/>
            <a:p>
              <a:pPr defTabSz="639763" eaLnBrk="1" hangingPunct="1"/>
              <a:r>
                <a:rPr lang="hu-HU" altLang="hu-HU" sz="200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2276475" y="2746375"/>
              <a:ext cx="213835" cy="3030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000" tIns="32760" rIns="63000" bIns="32760">
              <a:spAutoFit/>
            </a:bodyPr>
            <a:lstStyle/>
            <a:p>
              <a:pPr defTabSz="639763" eaLnBrk="1" hangingPunct="1"/>
              <a:r>
                <a:rPr lang="hu-HU" altLang="hu-HU" sz="2000">
                  <a:latin typeface="Comic Sans MS" pitchFamily="66" charset="0"/>
                </a:rPr>
                <a:t>a</a:t>
              </a:r>
            </a:p>
          </p:txBody>
        </p:sp>
        <p:sp>
          <p:nvSpPr>
            <p:cNvPr id="10257" name="Text Box 17"/>
            <p:cNvSpPr txBox="1">
              <a:spLocks noChangeArrowheads="1"/>
            </p:cNvSpPr>
            <p:nvPr/>
          </p:nvSpPr>
          <p:spPr bwMode="auto">
            <a:xfrm>
              <a:off x="2000250" y="3030538"/>
              <a:ext cx="213835" cy="3030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000" tIns="32760" rIns="63000" bIns="32760">
              <a:spAutoFit/>
            </a:bodyPr>
            <a:lstStyle/>
            <a:p>
              <a:pPr defTabSz="639763" eaLnBrk="1" hangingPunct="1"/>
              <a:r>
                <a:rPr lang="hu-HU" altLang="hu-HU" sz="2000">
                  <a:latin typeface="Comic Sans MS" pitchFamily="66" charset="0"/>
                </a:rPr>
                <a:t>c</a:t>
              </a:r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2484438" y="2536825"/>
              <a:ext cx="231061" cy="3030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000" tIns="32760" rIns="63000" bIns="32760">
              <a:spAutoFit/>
            </a:bodyPr>
            <a:lstStyle/>
            <a:p>
              <a:pPr defTabSz="639763" eaLnBrk="1" hangingPunct="1"/>
              <a:r>
                <a:rPr lang="hu-HU" altLang="hu-HU" sz="2000">
                  <a:latin typeface="Comic Sans MS" pitchFamily="66" charset="0"/>
                </a:rPr>
                <a:t>b</a:t>
              </a:r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1739900" y="3278188"/>
              <a:ext cx="217810" cy="27809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000" tIns="32760" rIns="63000" bIns="32760">
              <a:spAutoFit/>
            </a:bodyPr>
            <a:lstStyle/>
            <a:p>
              <a:pPr defTabSz="639763" eaLnBrk="1" hangingPunct="1"/>
              <a:r>
                <a:rPr lang="hu-HU" altLang="hu-HU">
                  <a:latin typeface="Comic Sans MS" pitchFamily="66" charset="0"/>
                </a:rPr>
                <a:t>d</a:t>
              </a: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1739900" y="3624263"/>
              <a:ext cx="235037" cy="3030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000" tIns="32760" rIns="63000" bIns="32760">
              <a:spAutoFit/>
            </a:bodyPr>
            <a:lstStyle/>
            <a:p>
              <a:pPr defTabSz="639763" eaLnBrk="1" hangingPunct="1"/>
              <a:r>
                <a:rPr lang="hu-HU" altLang="hu-HU" sz="2000">
                  <a:latin typeface="Comic Sans MS" pitchFamily="66" charset="0"/>
                </a:rPr>
                <a:t>5</a:t>
              </a:r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1344017" y="3943237"/>
              <a:ext cx="221785" cy="27809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000" tIns="32760" rIns="63000" bIns="32760">
              <a:spAutoFit/>
            </a:bodyPr>
            <a:lstStyle/>
            <a:p>
              <a:pPr defTabSz="639763" eaLnBrk="1" hangingPunct="1"/>
              <a:r>
                <a:rPr lang="hu-HU" altLang="hu-HU">
                  <a:latin typeface="Comic Sans MS" pitchFamily="66" charset="0"/>
                </a:rPr>
                <a:t>6</a:t>
              </a:r>
            </a:p>
          </p:txBody>
        </p:sp>
        <p:sp>
          <p:nvSpPr>
            <p:cNvPr id="10262" name="Text Box 22"/>
            <p:cNvSpPr txBox="1">
              <a:spLocks noChangeArrowheads="1"/>
            </p:cNvSpPr>
            <p:nvPr/>
          </p:nvSpPr>
          <p:spPr bwMode="auto">
            <a:xfrm>
              <a:off x="2665413" y="3798888"/>
              <a:ext cx="235037" cy="3030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000" tIns="32760" rIns="63000" bIns="32760">
              <a:spAutoFit/>
            </a:bodyPr>
            <a:lstStyle/>
            <a:p>
              <a:pPr defTabSz="639763" eaLnBrk="1" hangingPunct="1"/>
              <a:r>
                <a:rPr lang="hu-HU" altLang="hu-HU" sz="2000">
                  <a:latin typeface="Comic Sans MS" pitchFamily="66" charset="0"/>
                </a:rPr>
                <a:t>7</a:t>
              </a:r>
            </a:p>
          </p:txBody>
        </p: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2941638" y="3963988"/>
              <a:ext cx="235037" cy="3030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000" tIns="32760" rIns="63000" bIns="32760">
              <a:spAutoFit/>
            </a:bodyPr>
            <a:lstStyle/>
            <a:p>
              <a:pPr defTabSz="639763" eaLnBrk="1" hangingPunct="1"/>
              <a:r>
                <a:rPr lang="hu-HU" altLang="hu-HU" sz="2000">
                  <a:latin typeface="Comic Sans MS" pitchFamily="66" charset="0"/>
                </a:rPr>
                <a:t>8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24204" y="3233738"/>
            <a:ext cx="478738" cy="938212"/>
            <a:chOff x="206" y="2829"/>
            <a:chExt cx="439" cy="821"/>
          </a:xfrm>
        </p:grpSpPr>
        <p:sp>
          <p:nvSpPr>
            <p:cNvPr id="10248" name="Text Box 25"/>
            <p:cNvSpPr txBox="1">
              <a:spLocks noChangeArrowheads="1"/>
            </p:cNvSpPr>
            <p:nvPr/>
          </p:nvSpPr>
          <p:spPr bwMode="auto">
            <a:xfrm>
              <a:off x="432" y="2829"/>
              <a:ext cx="117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000" tIns="32760" rIns="63000" bIns="32760">
              <a:spAutoFit/>
            </a:bodyPr>
            <a:lstStyle/>
            <a:p>
              <a:pPr defTabSz="639763" eaLnBrk="1" hangingPunct="1"/>
              <a:endParaRPr lang="hu-HU" altLang="hu-HU" sz="2000">
                <a:latin typeface="Comic Sans MS" pitchFamily="66" charset="0"/>
              </a:endParaRPr>
            </a:p>
          </p:txBody>
        </p:sp>
        <p:sp>
          <p:nvSpPr>
            <p:cNvPr id="10249" name="Text Box 26"/>
            <p:cNvSpPr txBox="1">
              <a:spLocks noChangeArrowheads="1"/>
            </p:cNvSpPr>
            <p:nvPr/>
          </p:nvSpPr>
          <p:spPr bwMode="auto">
            <a:xfrm>
              <a:off x="206" y="3219"/>
              <a:ext cx="117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000" tIns="32760" rIns="63000" bIns="32760">
              <a:spAutoFit/>
            </a:bodyPr>
            <a:lstStyle/>
            <a:p>
              <a:pPr defTabSz="639763" eaLnBrk="1" hangingPunct="1"/>
              <a:endParaRPr lang="hu-HU" altLang="hu-HU" sz="2000">
                <a:latin typeface="Comic Sans MS" pitchFamily="66" charset="0"/>
              </a:endParaRPr>
            </a:p>
          </p:txBody>
        </p:sp>
        <p:sp>
          <p:nvSpPr>
            <p:cNvPr id="10250" name="Text Box 27"/>
            <p:cNvSpPr txBox="1">
              <a:spLocks noChangeArrowheads="1"/>
            </p:cNvSpPr>
            <p:nvPr/>
          </p:nvSpPr>
          <p:spPr bwMode="auto">
            <a:xfrm>
              <a:off x="286" y="3098"/>
              <a:ext cx="117" cy="2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000" tIns="32760" rIns="63000" bIns="32760">
              <a:spAutoFit/>
            </a:bodyPr>
            <a:lstStyle/>
            <a:p>
              <a:pPr defTabSz="639763" eaLnBrk="1" hangingPunct="1"/>
              <a:endParaRPr lang="hu-HU" altLang="hu-HU" sz="1400">
                <a:latin typeface="Comic Sans MS" pitchFamily="66" charset="0"/>
              </a:endParaRPr>
            </a:p>
          </p:txBody>
        </p:sp>
        <p:sp>
          <p:nvSpPr>
            <p:cNvPr id="10251" name="Text Box 28"/>
            <p:cNvSpPr txBox="1">
              <a:spLocks noChangeArrowheads="1"/>
            </p:cNvSpPr>
            <p:nvPr/>
          </p:nvSpPr>
          <p:spPr bwMode="auto">
            <a:xfrm>
              <a:off x="528" y="3323"/>
              <a:ext cx="117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63000" tIns="32760" rIns="63000" bIns="32760">
              <a:spAutoFit/>
            </a:bodyPr>
            <a:lstStyle/>
            <a:p>
              <a:pPr defTabSz="639763" eaLnBrk="1" hangingPunct="1"/>
              <a:endParaRPr lang="hu-HU" altLang="hu-HU" sz="2000">
                <a:latin typeface="Comic Sans MS" pitchFamily="66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184531" y="4764"/>
            <a:ext cx="3996104" cy="240860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hu-HU" altLang="hu-HU" sz="800" dirty="0">
                <a:solidFill>
                  <a:srgbClr val="FFFF00"/>
                </a:solidFill>
                <a:latin typeface="Arial" charset="0"/>
                <a:cs typeface="Arial" charset="0"/>
              </a:rPr>
              <a:t>1 Os nasale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altLang="hu-HU" sz="800" dirty="0">
                <a:solidFill>
                  <a:srgbClr val="FF6699"/>
                </a:solidFill>
                <a:latin typeface="Arial" charset="0"/>
                <a:cs typeface="Arial" charset="0"/>
              </a:rPr>
              <a:t>2 Processus frontalis </a:t>
            </a:r>
            <a:r>
              <a:rPr lang="hu-HU" altLang="hu-HU" sz="800" u="sng" dirty="0">
                <a:solidFill>
                  <a:srgbClr val="FF6699"/>
                </a:solidFill>
                <a:latin typeface="Arial" charset="0"/>
                <a:cs typeface="Arial" charset="0"/>
              </a:rPr>
              <a:t>maxillae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altLang="hu-HU" sz="8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3 Hamulus ossis lacrimalis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altLang="hu-HU" sz="800" dirty="0">
                <a:solidFill>
                  <a:srgbClr val="FF00FF"/>
                </a:solidFill>
                <a:latin typeface="Arial" charset="0"/>
                <a:cs typeface="Arial" charset="0"/>
              </a:rPr>
              <a:t>4 Lamina labirynthica </a:t>
            </a:r>
            <a:r>
              <a:rPr lang="hu-HU" altLang="hu-HU" sz="800" u="sng" dirty="0">
                <a:solidFill>
                  <a:srgbClr val="FF00FF"/>
                </a:solidFill>
                <a:latin typeface="Arial" charset="0"/>
                <a:cs typeface="Arial" charset="0"/>
              </a:rPr>
              <a:t>ossis ethmoidalis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u-HU" altLang="hu-HU" sz="800" dirty="0">
                <a:solidFill>
                  <a:srgbClr val="FF00FF"/>
                </a:solidFill>
                <a:latin typeface="Arial" charset="0"/>
                <a:cs typeface="Arial" charset="0"/>
              </a:rPr>
              <a:t>          a, </a:t>
            </a:r>
            <a:r>
              <a:rPr lang="hu-HU" altLang="hu-HU" sz="800" dirty="0" err="1">
                <a:solidFill>
                  <a:srgbClr val="FF00FF"/>
                </a:solidFill>
                <a:latin typeface="Arial" charset="0"/>
                <a:cs typeface="Arial" charset="0"/>
              </a:rPr>
              <a:t>Concha</a:t>
            </a:r>
            <a:r>
              <a:rPr lang="hu-HU" altLang="hu-HU" sz="800" dirty="0">
                <a:solidFill>
                  <a:srgbClr val="FF00FF"/>
                </a:solidFill>
                <a:latin typeface="Arial" charset="0"/>
                <a:cs typeface="Arial" charset="0"/>
              </a:rPr>
              <a:t> nasalis superior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u-HU" altLang="hu-HU" sz="800" i="1" dirty="0">
                <a:solidFill>
                  <a:srgbClr val="FF00FF"/>
                </a:solidFill>
                <a:latin typeface="Arial" charset="0"/>
                <a:cs typeface="Arial" charset="0"/>
              </a:rPr>
              <a:t>           (b, </a:t>
            </a:r>
            <a:r>
              <a:rPr lang="hu-HU" altLang="hu-HU" sz="800" i="1" dirty="0" err="1">
                <a:solidFill>
                  <a:srgbClr val="FF00FF"/>
                </a:solidFill>
                <a:latin typeface="Arial" charset="0"/>
                <a:cs typeface="Arial" charset="0"/>
              </a:rPr>
              <a:t>Concha</a:t>
            </a:r>
            <a:r>
              <a:rPr lang="hu-HU" altLang="hu-HU" sz="800" i="1" dirty="0">
                <a:solidFill>
                  <a:srgbClr val="FF00FF"/>
                </a:solidFill>
                <a:latin typeface="Arial" charset="0"/>
                <a:cs typeface="Arial" charset="0"/>
              </a:rPr>
              <a:t> </a:t>
            </a:r>
            <a:r>
              <a:rPr lang="hu-HU" altLang="hu-HU" sz="800" i="1" dirty="0" err="1">
                <a:solidFill>
                  <a:srgbClr val="FF00FF"/>
                </a:solidFill>
                <a:latin typeface="Arial" charset="0"/>
                <a:cs typeface="Arial" charset="0"/>
              </a:rPr>
              <a:t>nasalis</a:t>
            </a:r>
            <a:r>
              <a:rPr lang="hu-HU" altLang="hu-HU" sz="800" i="1" dirty="0">
                <a:solidFill>
                  <a:srgbClr val="FF00FF"/>
                </a:solidFill>
                <a:latin typeface="Arial" charset="0"/>
                <a:cs typeface="Arial" charset="0"/>
              </a:rPr>
              <a:t> </a:t>
            </a:r>
            <a:r>
              <a:rPr lang="hu-HU" altLang="hu-HU" sz="800" i="1" dirty="0" err="1">
                <a:solidFill>
                  <a:srgbClr val="FF00FF"/>
                </a:solidFill>
                <a:latin typeface="Arial" charset="0"/>
                <a:cs typeface="Arial" charset="0"/>
              </a:rPr>
              <a:t>suprema</a:t>
            </a:r>
            <a:r>
              <a:rPr lang="hu-HU" altLang="hu-HU" sz="800" i="1" dirty="0">
                <a:solidFill>
                  <a:srgbClr val="FF00FF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u-HU" altLang="hu-HU" sz="800" dirty="0">
                <a:solidFill>
                  <a:srgbClr val="FF00FF"/>
                </a:solidFill>
                <a:latin typeface="Arial" charset="0"/>
                <a:cs typeface="Arial" charset="0"/>
              </a:rPr>
              <a:t>           c, </a:t>
            </a:r>
            <a:r>
              <a:rPr lang="hu-HU" altLang="hu-HU" sz="800" dirty="0" err="1">
                <a:solidFill>
                  <a:srgbClr val="FF00FF"/>
                </a:solidFill>
                <a:latin typeface="Arial" charset="0"/>
                <a:cs typeface="Arial" charset="0"/>
              </a:rPr>
              <a:t>Concha</a:t>
            </a:r>
            <a:r>
              <a:rPr lang="hu-HU" altLang="hu-HU" sz="800" dirty="0">
                <a:solidFill>
                  <a:srgbClr val="FF00FF"/>
                </a:solidFill>
                <a:latin typeface="Arial" charset="0"/>
                <a:cs typeface="Arial" charset="0"/>
              </a:rPr>
              <a:t> nasalis media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u-HU" altLang="hu-HU" sz="800" dirty="0">
                <a:solidFill>
                  <a:srgbClr val="FF00FF"/>
                </a:solidFill>
                <a:latin typeface="Arial" charset="0"/>
                <a:cs typeface="Arial" charset="0"/>
              </a:rPr>
              <a:t>           d, Processus </a:t>
            </a:r>
            <a:r>
              <a:rPr lang="hu-HU" altLang="hu-HU" sz="800" dirty="0" err="1">
                <a:solidFill>
                  <a:srgbClr val="FF00FF"/>
                </a:solidFill>
                <a:latin typeface="Arial" charset="0"/>
                <a:cs typeface="Arial" charset="0"/>
              </a:rPr>
              <a:t>uncinatus</a:t>
            </a:r>
            <a:r>
              <a:rPr lang="hu-HU" altLang="hu-HU" sz="800" dirty="0">
                <a:solidFill>
                  <a:srgbClr val="FF00FF"/>
                </a:solidFill>
                <a:latin typeface="Arial" charset="0"/>
                <a:cs typeface="Arial" charset="0"/>
              </a:rPr>
              <a:t> </a:t>
            </a:r>
            <a:r>
              <a:rPr lang="hu-HU" altLang="hu-HU" sz="800" dirty="0" smtClean="0">
                <a:solidFill>
                  <a:srgbClr val="FF00FF"/>
                </a:solidFill>
                <a:latin typeface="Arial" charset="0"/>
                <a:cs typeface="Arial" charset="0"/>
              </a:rPr>
              <a:t>(és bulla </a:t>
            </a:r>
            <a:r>
              <a:rPr lang="hu-HU" altLang="hu-HU" sz="800" dirty="0" err="1">
                <a:solidFill>
                  <a:srgbClr val="FF00FF"/>
                </a:solidFill>
                <a:latin typeface="Arial" charset="0"/>
                <a:cs typeface="Arial" charset="0"/>
              </a:rPr>
              <a:t>ethm</a:t>
            </a:r>
            <a:r>
              <a:rPr lang="hu-HU" altLang="hu-HU" sz="800" dirty="0">
                <a:solidFill>
                  <a:srgbClr val="FF00FF"/>
                </a:solidFill>
                <a:latin typeface="Arial" charset="0"/>
                <a:cs typeface="Arial" charset="0"/>
              </a:rPr>
              <a:t>.)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hu-HU" altLang="hu-HU" sz="800" dirty="0">
                <a:solidFill>
                  <a:srgbClr val="FFFFCC"/>
                </a:solidFill>
                <a:latin typeface="Arial" charset="0"/>
                <a:cs typeface="Arial" charset="0"/>
              </a:rPr>
              <a:t>5 </a:t>
            </a:r>
            <a:r>
              <a:rPr lang="hu-HU" altLang="hu-HU" sz="800" u="sng" dirty="0">
                <a:solidFill>
                  <a:srgbClr val="FFFFCC"/>
                </a:solidFill>
                <a:latin typeface="Arial" charset="0"/>
                <a:cs typeface="Arial" charset="0"/>
              </a:rPr>
              <a:t>Concha nasalis inferior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hu-HU" altLang="hu-HU" sz="800" dirty="0">
                <a:solidFill>
                  <a:srgbClr val="FF6699"/>
                </a:solidFill>
                <a:latin typeface="Arial" charset="0"/>
                <a:cs typeface="Arial" charset="0"/>
              </a:rPr>
              <a:t>6 Corpus </a:t>
            </a:r>
            <a:r>
              <a:rPr lang="hu-HU" altLang="hu-HU" sz="800" u="sng" dirty="0">
                <a:solidFill>
                  <a:srgbClr val="FF6699"/>
                </a:solidFill>
                <a:latin typeface="Arial" charset="0"/>
                <a:cs typeface="Arial" charset="0"/>
              </a:rPr>
              <a:t>maxilla</a:t>
            </a:r>
            <a:r>
              <a:rPr lang="hu-HU" altLang="hu-HU" sz="800" dirty="0">
                <a:solidFill>
                  <a:srgbClr val="FF6699"/>
                </a:solidFill>
                <a:latin typeface="Arial" charset="0"/>
                <a:cs typeface="Arial" charset="0"/>
              </a:rPr>
              <a:t>e, Facies nasalis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altLang="hu-HU" sz="800" dirty="0">
                <a:solidFill>
                  <a:srgbClr val="9966FF"/>
                </a:solidFill>
                <a:latin typeface="Arial" charset="0"/>
                <a:cs typeface="Arial" charset="0"/>
              </a:rPr>
              <a:t>7 </a:t>
            </a:r>
            <a:r>
              <a:rPr lang="hu-HU" altLang="hu-HU" sz="800" u="sng" dirty="0">
                <a:solidFill>
                  <a:srgbClr val="9966FF"/>
                </a:solidFill>
                <a:latin typeface="Arial" charset="0"/>
                <a:cs typeface="Arial" charset="0"/>
              </a:rPr>
              <a:t>Os palatinum</a:t>
            </a:r>
            <a:r>
              <a:rPr lang="hu-HU" altLang="hu-HU" sz="800" dirty="0">
                <a:solidFill>
                  <a:srgbClr val="9966FF"/>
                </a:solidFill>
                <a:latin typeface="Arial" charset="0"/>
                <a:cs typeface="Arial" charset="0"/>
              </a:rPr>
              <a:t>, Lamina perpendicularis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u-HU" altLang="hu-HU" sz="800" dirty="0">
                <a:solidFill>
                  <a:srgbClr val="FF3300"/>
                </a:solidFill>
                <a:latin typeface="Arial" charset="0"/>
                <a:cs typeface="Arial" charset="0"/>
              </a:rPr>
              <a:t>8 Lamina medialis </a:t>
            </a:r>
            <a:r>
              <a:rPr lang="hu-HU" altLang="hu-HU" sz="800" u="sng" dirty="0">
                <a:solidFill>
                  <a:srgbClr val="FF3300"/>
                </a:solidFill>
                <a:latin typeface="Arial" charset="0"/>
                <a:cs typeface="Arial" charset="0"/>
              </a:rPr>
              <a:t>proc. pterygoidei</a:t>
            </a:r>
            <a:endParaRPr lang="hu-HU" sz="800" u="sng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10245" name="TextBox 42"/>
          <p:cNvSpPr txBox="1">
            <a:spLocks noChangeArrowheads="1"/>
          </p:cNvSpPr>
          <p:nvPr/>
        </p:nvSpPr>
        <p:spPr bwMode="auto">
          <a:xfrm>
            <a:off x="968620" y="1524000"/>
            <a:ext cx="36634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2000">
                <a:latin typeface="Comic Sans MS" pitchFamily="66" charset="0"/>
              </a:rPr>
              <a:t>1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763688" y="404664"/>
            <a:ext cx="2448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3" indent="-188913" eaLnBrk="1" hangingPunct="1">
              <a:spcBef>
                <a:spcPct val="50000"/>
              </a:spcBef>
              <a:tabLst>
                <a:tab pos="476250" algn="l"/>
              </a:tabLst>
            </a:pPr>
            <a:r>
              <a:rPr lang="hu-HU" altLang="hu-HU" sz="2000" dirty="0" smtClean="0">
                <a:solidFill>
                  <a:srgbClr val="003399"/>
                </a:solidFill>
                <a:latin typeface="Comic Sans MS" pitchFamily="66" charset="0"/>
              </a:rPr>
              <a:t>Lateralis fal</a:t>
            </a:r>
            <a:endParaRPr lang="de-DE" altLang="hu-HU" sz="2000" dirty="0">
              <a:solidFill>
                <a:srgbClr val="003399"/>
              </a:solidFill>
              <a:latin typeface="Comic Sans MS" pitchFamily="66" charset="0"/>
            </a:endParaRPr>
          </a:p>
        </p:txBody>
      </p:sp>
      <p:pic>
        <p:nvPicPr>
          <p:cNvPr id="24" name="Picture 5" descr="arc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351923"/>
            <a:ext cx="2762912" cy="150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 descr="orrfront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662487"/>
            <a:ext cx="23780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20888"/>
            <a:ext cx="3314340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 l="17654" t="24680" r="9210" b="45589"/>
          <a:stretch>
            <a:fillRect/>
          </a:stretch>
        </p:blipFill>
        <p:spPr bwMode="auto">
          <a:xfrm>
            <a:off x="323528" y="476672"/>
            <a:ext cx="2808312" cy="3461179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3" cstate="print"/>
          <a:srcRect t="5028" r="5852" b="81602"/>
          <a:stretch>
            <a:fillRect/>
          </a:stretch>
        </p:blipFill>
        <p:spPr bwMode="auto">
          <a:xfrm>
            <a:off x="6444208" y="620688"/>
            <a:ext cx="2464646" cy="1061357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2915817" y="764704"/>
            <a:ext cx="33843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200" dirty="0">
                <a:solidFill>
                  <a:srgbClr val="002060"/>
                </a:solidFill>
                <a:latin typeface="Calibri" pitchFamily="34" charset="0"/>
              </a:rPr>
              <a:t>N. </a:t>
            </a:r>
            <a:r>
              <a:rPr lang="hu-HU" sz="1200" dirty="0" err="1">
                <a:solidFill>
                  <a:srgbClr val="002060"/>
                </a:solidFill>
                <a:latin typeface="Calibri" pitchFamily="34" charset="0"/>
              </a:rPr>
              <a:t>laryngeus</a:t>
            </a:r>
            <a:r>
              <a:rPr lang="hu-HU" sz="1200" dirty="0">
                <a:solidFill>
                  <a:srgbClr val="002060"/>
                </a:solidFill>
                <a:latin typeface="Calibri" pitchFamily="34" charset="0"/>
              </a:rPr>
              <a:t> sup. et </a:t>
            </a:r>
            <a:r>
              <a:rPr lang="hu-HU" sz="1200" dirty="0" err="1" smtClean="0">
                <a:solidFill>
                  <a:srgbClr val="002060"/>
                </a:solidFill>
                <a:latin typeface="Calibri" pitchFamily="34" charset="0"/>
              </a:rPr>
              <a:t>recurrens</a:t>
            </a: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hu-HU" sz="1200" dirty="0" err="1">
                <a:solidFill>
                  <a:srgbClr val="002060"/>
                </a:solidFill>
                <a:latin typeface="Calibri" pitchFamily="34" charset="0"/>
              </a:rPr>
              <a:t>Nervus</a:t>
            </a:r>
            <a:r>
              <a:rPr lang="hu-HU" sz="1200" dirty="0">
                <a:solidFill>
                  <a:srgbClr val="002060"/>
                </a:solidFill>
                <a:latin typeface="Calibri" pitchFamily="34" charset="0"/>
              </a:rPr>
              <a:t> vagus (X</a:t>
            </a:r>
            <a:r>
              <a:rPr lang="hu-HU" sz="1200" dirty="0" smtClean="0">
                <a:solidFill>
                  <a:srgbClr val="002060"/>
                </a:solidFill>
                <a:latin typeface="Calibri" pitchFamily="34" charset="0"/>
              </a:rPr>
              <a:t>.)</a:t>
            </a:r>
            <a:endParaRPr lang="hu-HU" sz="1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3923859" y="188913"/>
            <a:ext cx="1424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400" dirty="0" smtClean="0">
                <a:solidFill>
                  <a:srgbClr val="002060"/>
                </a:solidFill>
                <a:latin typeface="Calibri" pitchFamily="34" charset="0"/>
              </a:rPr>
              <a:t>Beidegzés</a:t>
            </a:r>
            <a:endParaRPr lang="hu-HU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136100"/>
            <a:ext cx="3456384" cy="47219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ege er ide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62375" cy="6858000"/>
          </a:xfrm>
          <a:prstGeom prst="rect">
            <a:avLst/>
          </a:prstGeo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923928" y="1052736"/>
            <a:ext cx="49686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>
                <a:solidFill>
                  <a:srgbClr val="FF3300"/>
                </a:solidFill>
                <a:latin typeface="Calibri" pitchFamily="34" charset="0"/>
              </a:rPr>
              <a:t>N. </a:t>
            </a:r>
            <a:r>
              <a:rPr lang="en-US" sz="2000" dirty="0" err="1">
                <a:solidFill>
                  <a:srgbClr val="FF3300"/>
                </a:solidFill>
                <a:latin typeface="Calibri" pitchFamily="34" charset="0"/>
              </a:rPr>
              <a:t>larynge</a:t>
            </a:r>
            <a:r>
              <a:rPr lang="hu-HU" sz="2000" dirty="0" err="1">
                <a:solidFill>
                  <a:srgbClr val="FF3300"/>
                </a:solidFill>
                <a:latin typeface="Calibri" pitchFamily="34" charset="0"/>
              </a:rPr>
              <a:t>us</a:t>
            </a:r>
            <a:r>
              <a:rPr lang="hu-HU" sz="2000" dirty="0">
                <a:solidFill>
                  <a:srgbClr val="FF3300"/>
                </a:solidFill>
                <a:latin typeface="Calibri" pitchFamily="34" charset="0"/>
              </a:rPr>
              <a:t> s</a:t>
            </a:r>
            <a:r>
              <a:rPr lang="en-US" sz="2000" dirty="0" err="1">
                <a:solidFill>
                  <a:srgbClr val="FF3300"/>
                </a:solidFill>
                <a:latin typeface="Calibri" pitchFamily="34" charset="0"/>
              </a:rPr>
              <a:t>uperior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3300"/>
                </a:solidFill>
                <a:latin typeface="Calibri" pitchFamily="34" charset="0"/>
              </a:rPr>
              <a:t>(X.)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	- </a:t>
            </a:r>
            <a:r>
              <a:rPr lang="hu-HU" sz="2000" dirty="0" smtClean="0">
                <a:latin typeface="Calibri" pitchFamily="34" charset="0"/>
              </a:rPr>
              <a:t>M. </a:t>
            </a:r>
            <a:r>
              <a:rPr lang="en-US" sz="2000" dirty="0" err="1">
                <a:latin typeface="Calibri" pitchFamily="34" charset="0"/>
              </a:rPr>
              <a:t>cricothyroid</a:t>
            </a:r>
            <a:r>
              <a:rPr lang="hu-HU" sz="2000" dirty="0" err="1">
                <a:latin typeface="Calibri" pitchFamily="34" charset="0"/>
              </a:rPr>
              <a:t>eus</a:t>
            </a:r>
            <a:endParaRPr lang="en-US" sz="20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	- </a:t>
            </a:r>
            <a:r>
              <a:rPr lang="hu-HU" sz="2000" dirty="0" smtClean="0">
                <a:latin typeface="Calibri" pitchFamily="34" charset="0"/>
              </a:rPr>
              <a:t>nyálkahártya a hangszalag fölött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995936" y="4797152"/>
            <a:ext cx="48245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>
                <a:solidFill>
                  <a:srgbClr val="FF3300"/>
                </a:solidFill>
                <a:latin typeface="Calibri" pitchFamily="34" charset="0"/>
              </a:rPr>
              <a:t>N. </a:t>
            </a:r>
            <a:r>
              <a:rPr lang="en-US" sz="2000" dirty="0" err="1">
                <a:solidFill>
                  <a:srgbClr val="FF3300"/>
                </a:solidFill>
                <a:latin typeface="Calibri" pitchFamily="34" charset="0"/>
              </a:rPr>
              <a:t>larynge</a:t>
            </a:r>
            <a:r>
              <a:rPr lang="hu-HU" sz="2000" dirty="0" err="1">
                <a:solidFill>
                  <a:srgbClr val="FF3300"/>
                </a:solidFill>
                <a:latin typeface="Calibri" pitchFamily="34" charset="0"/>
              </a:rPr>
              <a:t>us</a:t>
            </a:r>
            <a:r>
              <a:rPr lang="hu-HU" sz="2000" dirty="0">
                <a:solidFill>
                  <a:srgbClr val="FF3300"/>
                </a:solidFill>
                <a:latin typeface="Calibri" pitchFamily="34" charset="0"/>
              </a:rPr>
              <a:t> i</a:t>
            </a:r>
            <a:r>
              <a:rPr lang="en-US" sz="2000" dirty="0" err="1">
                <a:solidFill>
                  <a:srgbClr val="FF3300"/>
                </a:solidFill>
                <a:latin typeface="Calibri" pitchFamily="34" charset="0"/>
              </a:rPr>
              <a:t>nferior</a:t>
            </a:r>
            <a:r>
              <a:rPr lang="en-US" sz="2000" dirty="0">
                <a:solidFill>
                  <a:srgbClr val="FF3300"/>
                </a:solidFill>
                <a:latin typeface="Calibri" pitchFamily="34" charset="0"/>
              </a:rPr>
              <a:t> (</a:t>
            </a:r>
            <a:r>
              <a:rPr lang="en-US" sz="2000" dirty="0" err="1">
                <a:solidFill>
                  <a:srgbClr val="FF3300"/>
                </a:solidFill>
                <a:latin typeface="Calibri" pitchFamily="34" charset="0"/>
              </a:rPr>
              <a:t>recurren</a:t>
            </a:r>
            <a:r>
              <a:rPr lang="hu-HU" sz="2000" dirty="0">
                <a:solidFill>
                  <a:srgbClr val="FF3300"/>
                </a:solidFill>
                <a:latin typeface="Calibri" pitchFamily="34" charset="0"/>
              </a:rPr>
              <a:t>s</a:t>
            </a:r>
            <a:r>
              <a:rPr lang="en-US" sz="2000" dirty="0">
                <a:solidFill>
                  <a:srgbClr val="FF3300"/>
                </a:solidFill>
                <a:latin typeface="Calibri" pitchFamily="34" charset="0"/>
              </a:rPr>
              <a:t>) (X.)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	- </a:t>
            </a:r>
            <a:r>
              <a:rPr lang="hu-HU" sz="2000" dirty="0" smtClean="0">
                <a:latin typeface="Calibri" pitchFamily="34" charset="0"/>
              </a:rPr>
              <a:t>az összes (többi) gégeizom</a:t>
            </a:r>
            <a:endParaRPr lang="en-US" sz="20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	- </a:t>
            </a:r>
            <a:r>
              <a:rPr lang="hu-HU" sz="2000" dirty="0" smtClean="0">
                <a:latin typeface="Calibri" pitchFamily="34" charset="0"/>
              </a:rPr>
              <a:t>nyálkahártya a hangszalag alatt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H="1">
            <a:off x="2582862" y="5013176"/>
            <a:ext cx="1341065" cy="953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H="1">
            <a:off x="3513138" y="1103313"/>
            <a:ext cx="376237" cy="1073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995738" y="3213100"/>
            <a:ext cx="4760912" cy="55399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>
                <a:latin typeface="Calibri" pitchFamily="34" charset="0"/>
              </a:rPr>
              <a:t>A. </a:t>
            </a:r>
            <a:r>
              <a:rPr lang="en-US" sz="1200" dirty="0" err="1">
                <a:latin typeface="Calibri" pitchFamily="34" charset="0"/>
              </a:rPr>
              <a:t>laryngea</a:t>
            </a:r>
            <a:r>
              <a:rPr lang="hu-HU" sz="1200" dirty="0">
                <a:latin typeface="Calibri" pitchFamily="34" charset="0"/>
              </a:rPr>
              <a:t> s</a:t>
            </a:r>
            <a:r>
              <a:rPr lang="en-US" sz="1200" dirty="0" err="1">
                <a:latin typeface="Calibri" pitchFamily="34" charset="0"/>
              </a:rPr>
              <a:t>uperior</a:t>
            </a:r>
            <a:r>
              <a:rPr lang="en-US" sz="1200" dirty="0">
                <a:latin typeface="Calibri" pitchFamily="34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libri" pitchFamily="34" charset="0"/>
              </a:rPr>
              <a:t>(</a:t>
            </a:r>
            <a:r>
              <a:rPr lang="hu-HU" sz="1200" dirty="0" smtClean="0">
                <a:latin typeface="Calibri" pitchFamily="34" charset="0"/>
              </a:rPr>
              <a:t>ex </a:t>
            </a:r>
            <a:r>
              <a:rPr lang="hu-HU" sz="1200" dirty="0">
                <a:latin typeface="Calibri" pitchFamily="34" charset="0"/>
              </a:rPr>
              <a:t>A.</a:t>
            </a:r>
            <a:r>
              <a:rPr lang="en-US" sz="1200" dirty="0">
                <a:latin typeface="Calibri" pitchFamily="34" charset="0"/>
              </a:rPr>
              <a:t> thyroid</a:t>
            </a:r>
            <a:r>
              <a:rPr lang="hu-HU" sz="1200" dirty="0" err="1">
                <a:latin typeface="Calibri" pitchFamily="34" charset="0"/>
              </a:rPr>
              <a:t>ea</a:t>
            </a:r>
            <a:r>
              <a:rPr lang="hu-HU" sz="1200" dirty="0">
                <a:latin typeface="Calibri" pitchFamily="34" charset="0"/>
              </a:rPr>
              <a:t> </a:t>
            </a:r>
            <a:r>
              <a:rPr lang="hu-HU" sz="1200" dirty="0" smtClean="0">
                <a:latin typeface="Calibri" pitchFamily="34" charset="0"/>
              </a:rPr>
              <a:t>sup.</a:t>
            </a:r>
            <a:r>
              <a:rPr lang="en-US" sz="1200" dirty="0" smtClean="0">
                <a:latin typeface="Calibri" pitchFamily="34" charset="0"/>
              </a:rPr>
              <a:t>)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971643" y="260350"/>
            <a:ext cx="2080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3600" b="1" dirty="0" smtClean="0">
                <a:solidFill>
                  <a:srgbClr val="003300"/>
                </a:solidFill>
                <a:latin typeface="Calibri" pitchFamily="34" charset="0"/>
              </a:rPr>
              <a:t>Beidegzés</a:t>
            </a:r>
            <a:endParaRPr lang="hu-HU" sz="3600" b="1" dirty="0">
              <a:solidFill>
                <a:srgbClr val="00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0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allAtOnce"/>
      <p:bldP spid="46084" grpId="0" build="allAtOnce"/>
      <p:bldP spid="46088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317379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 t="4519"/>
          <a:stretch>
            <a:fillRect/>
          </a:stretch>
        </p:blipFill>
        <p:spPr bwMode="auto">
          <a:xfrm>
            <a:off x="0" y="1484784"/>
            <a:ext cx="4139952" cy="477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504" y="3068960"/>
            <a:ext cx="2232248" cy="5693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algn="ctr"/>
            <a:r>
              <a:rPr lang="hu-HU" sz="2000" dirty="0" smtClean="0">
                <a:latin typeface="Calibri" pitchFamily="34" charset="0"/>
              </a:rPr>
              <a:t> </a:t>
            </a:r>
          </a:p>
          <a:p>
            <a:pPr algn="ctr"/>
            <a:endParaRPr lang="en-US" sz="1100" dirty="0">
              <a:latin typeface="Calibri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30085" y="188640"/>
            <a:ext cx="4208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1400" dirty="0" smtClean="0">
                <a:solidFill>
                  <a:srgbClr val="002060"/>
                </a:solidFill>
                <a:latin typeface="Calibri" pitchFamily="34" charset="0"/>
              </a:rPr>
              <a:t>Pajzsmirigy-műtétek: n. </a:t>
            </a:r>
            <a:r>
              <a:rPr lang="hu-HU" sz="1400" dirty="0" err="1" smtClean="0">
                <a:solidFill>
                  <a:srgbClr val="002060"/>
                </a:solidFill>
                <a:latin typeface="Calibri" pitchFamily="34" charset="0"/>
              </a:rPr>
              <a:t>laryngeus</a:t>
            </a:r>
            <a:r>
              <a:rPr lang="hu-HU" sz="1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400" dirty="0" err="1" smtClean="0">
                <a:solidFill>
                  <a:srgbClr val="002060"/>
                </a:solidFill>
                <a:latin typeface="Calibri" pitchFamily="34" charset="0"/>
              </a:rPr>
              <a:t>recurrensre</a:t>
            </a:r>
            <a:r>
              <a:rPr lang="hu-HU" sz="1400" dirty="0" smtClean="0">
                <a:solidFill>
                  <a:srgbClr val="002060"/>
                </a:solidFill>
                <a:latin typeface="Calibri" pitchFamily="34" charset="0"/>
              </a:rPr>
              <a:t> vigyázni!</a:t>
            </a:r>
            <a:endParaRPr lang="hu-HU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" name="Picture 2" descr="Untitled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17032"/>
            <a:ext cx="3347864" cy="243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796136" y="3717032"/>
            <a:ext cx="648072" cy="5693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37" tIns="45719" rIns="91437" bIns="45719">
            <a:spAutoFit/>
          </a:bodyPr>
          <a:lstStyle/>
          <a:p>
            <a:pPr algn="ctr"/>
            <a:r>
              <a:rPr lang="hu-HU" sz="2000" dirty="0" smtClean="0">
                <a:latin typeface="Calibri" pitchFamily="34" charset="0"/>
              </a:rPr>
              <a:t> </a:t>
            </a:r>
          </a:p>
          <a:p>
            <a:pPr algn="ctr"/>
            <a:endParaRPr lang="en-US" sz="11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aryngoscopy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635896" y="1556792"/>
            <a:ext cx="2790374" cy="2089010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31640" y="116632"/>
            <a:ext cx="6090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2800" b="1" dirty="0" err="1" smtClean="0">
                <a:solidFill>
                  <a:srgbClr val="003300"/>
                </a:solidFill>
                <a:latin typeface="Calibri" pitchFamily="34" charset="0"/>
              </a:rPr>
              <a:t>Pathologia</a:t>
            </a:r>
            <a:endParaRPr lang="hu-HU" sz="2800" b="1" dirty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7172" name="Picture 4" descr="https://encrypted-tbn1.gstatic.com/images?q=tbn:ANd9GcSJKJ5MHGptIE4X63Ow-136s193ruuBVoykQCljHAdzVcgZPl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556792"/>
            <a:ext cx="1944216" cy="2134969"/>
          </a:xfrm>
          <a:prstGeom prst="rect">
            <a:avLst/>
          </a:prstGeom>
          <a:noFill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580112" y="3717032"/>
            <a:ext cx="95866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dirty="0" smtClean="0">
                <a:solidFill>
                  <a:srgbClr val="003300"/>
                </a:solidFill>
                <a:latin typeface="Calibri" pitchFamily="34" charset="0"/>
              </a:rPr>
              <a:t>Gégerák</a:t>
            </a:r>
            <a:endParaRPr lang="hu-HU" dirty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7174" name="Picture 6" descr="http://image.slidesharecdn.com/benigntumoursoflarynx-120826011259-phpapp01/95/slide-14-728.jpg?cb=1345961770"/>
          <p:cNvPicPr>
            <a:picLocks noChangeAspect="1" noChangeArrowheads="1"/>
          </p:cNvPicPr>
          <p:nvPr/>
        </p:nvPicPr>
        <p:blipFill>
          <a:blip r:embed="rId4" cstate="print"/>
          <a:srcRect l="2564" t="3419" r="28205" b="4274"/>
          <a:stretch>
            <a:fillRect/>
          </a:stretch>
        </p:blipFill>
        <p:spPr bwMode="auto">
          <a:xfrm>
            <a:off x="3203848" y="4149080"/>
            <a:ext cx="1944216" cy="1944216"/>
          </a:xfrm>
          <a:prstGeom prst="rect">
            <a:avLst/>
          </a:prstGeom>
          <a:noFill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491880" y="6093296"/>
            <a:ext cx="154766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hu-HU" dirty="0" err="1" smtClean="0">
                <a:solidFill>
                  <a:srgbClr val="003300"/>
                </a:solidFill>
                <a:latin typeface="Calibri" pitchFamily="34" charset="0"/>
              </a:rPr>
              <a:t>Reinke</a:t>
            </a:r>
            <a:r>
              <a:rPr lang="hu-HU" dirty="0" smtClean="0">
                <a:solidFill>
                  <a:srgbClr val="003300"/>
                </a:solidFill>
                <a:latin typeface="Calibri" pitchFamily="34" charset="0"/>
              </a:rPr>
              <a:t> ödéma</a:t>
            </a:r>
            <a:endParaRPr lang="hu-HU" dirty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7176" name="Picture 8" descr="http://image.slidesharecdn.com/benigntumoursoflarynx-120826011259-phpapp01/95/slide-11-728.jpg?cb=1345961770"/>
          <p:cNvPicPr>
            <a:picLocks noChangeAspect="1" noChangeArrowheads="1"/>
          </p:cNvPicPr>
          <p:nvPr/>
        </p:nvPicPr>
        <p:blipFill>
          <a:blip r:embed="rId5" cstate="print"/>
          <a:srcRect l="2564" t="3419" r="2564" b="4274"/>
          <a:stretch>
            <a:fillRect/>
          </a:stretch>
        </p:blipFill>
        <p:spPr bwMode="auto">
          <a:xfrm>
            <a:off x="323528" y="4149080"/>
            <a:ext cx="2664296" cy="1944216"/>
          </a:xfrm>
          <a:prstGeom prst="rect">
            <a:avLst/>
          </a:prstGeom>
          <a:noFill/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87624" y="6093296"/>
            <a:ext cx="69942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dirty="0" err="1" smtClean="0">
                <a:solidFill>
                  <a:srgbClr val="003300"/>
                </a:solidFill>
                <a:latin typeface="Calibri" pitchFamily="34" charset="0"/>
              </a:rPr>
              <a:t>Polyp</a:t>
            </a:r>
            <a:endParaRPr lang="hu-HU" dirty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7178" name="Picture 10" descr="http://image.slidesharecdn.com/benigntumoursoflarynx-120826011259-phpapp01/95/slide-6-728.jpg?cb=1345961770"/>
          <p:cNvPicPr>
            <a:picLocks noChangeAspect="1" noChangeArrowheads="1"/>
          </p:cNvPicPr>
          <p:nvPr/>
        </p:nvPicPr>
        <p:blipFill>
          <a:blip r:embed="rId6" cstate="print"/>
          <a:srcRect l="2500" t="3333" r="2500" b="3333"/>
          <a:stretch>
            <a:fillRect/>
          </a:stretch>
        </p:blipFill>
        <p:spPr bwMode="auto">
          <a:xfrm>
            <a:off x="323528" y="1628800"/>
            <a:ext cx="2736304" cy="2016224"/>
          </a:xfrm>
          <a:prstGeom prst="rect">
            <a:avLst/>
          </a:prstGeom>
          <a:noFill/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544" y="3645024"/>
            <a:ext cx="244656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dirty="0" err="1" smtClean="0">
                <a:solidFill>
                  <a:srgbClr val="003300"/>
                </a:solidFill>
                <a:latin typeface="Calibri" pitchFamily="34" charset="0"/>
              </a:rPr>
              <a:t>Énekescsomó</a:t>
            </a:r>
            <a:r>
              <a:rPr lang="hu-HU" dirty="0" smtClean="0">
                <a:solidFill>
                  <a:srgbClr val="003300"/>
                </a:solidFill>
                <a:latin typeface="Calibri" pitchFamily="34" charset="0"/>
              </a:rPr>
              <a:t> = </a:t>
            </a:r>
            <a:r>
              <a:rPr lang="hu-HU" dirty="0" err="1" smtClean="0">
                <a:solidFill>
                  <a:srgbClr val="003300"/>
                </a:solidFill>
                <a:latin typeface="Calibri" pitchFamily="34" charset="0"/>
              </a:rPr>
              <a:t>Fibroma</a:t>
            </a:r>
            <a:endParaRPr lang="hu-HU" dirty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7180" name="Picture 12" descr="http://a248.e.akamai.net/7/248/432/20101213121659/www.msdlatinamerica.com/ebooks/HeadNeckSurgeryOtolaryngology/files/25188326904db0171872093b5364591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149080"/>
            <a:ext cx="230854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31640" y="116632"/>
            <a:ext cx="6090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hu-HU" b="1" dirty="0" err="1" smtClean="0">
                <a:solidFill>
                  <a:srgbClr val="003300"/>
                </a:solidFill>
                <a:latin typeface="Calibri" pitchFamily="34" charset="0"/>
              </a:rPr>
              <a:t>Laryngectomia</a:t>
            </a:r>
            <a:r>
              <a:rPr lang="hu-HU" b="1" dirty="0" smtClean="0">
                <a:solidFill>
                  <a:srgbClr val="003300"/>
                </a:solidFill>
                <a:latin typeface="Calibri" pitchFamily="34" charset="0"/>
              </a:rPr>
              <a:t> – gége eltávolítása</a:t>
            </a:r>
            <a:endParaRPr lang="hu-HU" b="1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150791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hu-HU" dirty="0" smtClean="0">
                <a:solidFill>
                  <a:srgbClr val="003300"/>
                </a:solidFill>
                <a:latin typeface="Calibri" pitchFamily="34" charset="0"/>
              </a:rPr>
              <a:t>Gégerák miatt</a:t>
            </a:r>
            <a:endParaRPr lang="hu-HU" dirty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41990" name="Picture 6" descr="http://a248.e.akamai.net/7/248/432/20101213121752/www.msdlatinamerica.com/ebooks/HeadNeckSurgeryOtolaryngology/files/eec241d6cda6fe466743bcf656e11a7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008081" cy="2808312"/>
          </a:xfrm>
          <a:prstGeom prst="rect">
            <a:avLst/>
          </a:prstGeom>
          <a:noFill/>
        </p:spPr>
      </p:pic>
      <p:pic>
        <p:nvPicPr>
          <p:cNvPr id="41992" name="Picture 8" descr="http://a248.e.akamai.net/7/248/432/20101213121748/www.msdlatinamerica.com/ebooks/HeadNeckSurgeryOtolaryngology/files/deba8044e16cb38f778b421e435b05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3096344" cy="3603241"/>
          </a:xfrm>
          <a:prstGeom prst="rect">
            <a:avLst/>
          </a:prstGeom>
          <a:noFill/>
        </p:spPr>
      </p:pic>
      <p:pic>
        <p:nvPicPr>
          <p:cNvPr id="41994" name="Picture 10" descr="http://www.cancer.org/acs/groups/cid/documents/webcontent/%7Eexport/ACSPC-024190%7E16%7EDYN_ACS_CID_TEMPLATE/171245-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717032"/>
            <a:ext cx="2376264" cy="280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ublimebehavior.com/knowledge/habit-lens/wp-content/uploads/2011/06/stoma.png"/>
          <p:cNvPicPr>
            <a:picLocks noChangeAspect="1" noChangeArrowheads="1"/>
          </p:cNvPicPr>
          <p:nvPr/>
        </p:nvPicPr>
        <p:blipFill>
          <a:blip r:embed="rId2" cstate="print"/>
          <a:srcRect b="33984"/>
          <a:stretch>
            <a:fillRect/>
          </a:stretch>
        </p:blipFill>
        <p:spPr bwMode="auto">
          <a:xfrm>
            <a:off x="0" y="-53712"/>
            <a:ext cx="9144000" cy="4562832"/>
          </a:xfrm>
          <a:prstGeom prst="rect">
            <a:avLst/>
          </a:prstGeom>
          <a:noFill/>
        </p:spPr>
      </p:pic>
      <p:pic>
        <p:nvPicPr>
          <p:cNvPr id="1026" name="Picture 2" descr="http://sublimebehavior.com/knowledge/habit-lens/wp-content/uploads/2011/06/stoma.png"/>
          <p:cNvPicPr>
            <a:picLocks noChangeAspect="1" noChangeArrowheads="1"/>
          </p:cNvPicPr>
          <p:nvPr/>
        </p:nvPicPr>
        <p:blipFill>
          <a:blip r:embed="rId2" cstate="print"/>
          <a:srcRect t="64197"/>
          <a:stretch>
            <a:fillRect/>
          </a:stretch>
        </p:blipFill>
        <p:spPr bwMode="auto">
          <a:xfrm>
            <a:off x="6532" y="4365104"/>
            <a:ext cx="9144000" cy="247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3565525" y="188913"/>
            <a:ext cx="16945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Calibri" pitchFamily="34" charset="0"/>
              </a:rPr>
              <a:t>Irodalom</a:t>
            </a:r>
            <a:endParaRPr lang="hu-HU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179388" y="981075"/>
            <a:ext cx="604364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Faller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Anatomie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in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Stichworten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Enke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1980.)</a:t>
            </a:r>
          </a:p>
          <a:p>
            <a:endParaRPr lang="hu-HU" sz="11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Kiss F.: Rendszeres bonctan (Medicina 1960.)</a:t>
            </a:r>
          </a:p>
          <a:p>
            <a:endParaRPr lang="hu-HU" sz="11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Pernkopf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: Atlas der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topographischen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und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angewandten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Anatomie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des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Menschen</a:t>
            </a:r>
            <a:endParaRPr lang="hu-HU" sz="11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(Urban &amp; Schwarzenberg 1963.)</a:t>
            </a:r>
          </a:p>
          <a:p>
            <a:endParaRPr lang="hu-HU" sz="11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Rohen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–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Yokochi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Anatomie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des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Menschen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Schattauer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1982.)</a:t>
            </a:r>
          </a:p>
          <a:p>
            <a:endParaRPr lang="hu-HU" sz="11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Sobotta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: Az ember anatómiájának atlasza (Urban &amp; Fischer 2000.)</a:t>
            </a:r>
          </a:p>
          <a:p>
            <a:endParaRPr lang="hu-HU" sz="11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Toldt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: Az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emberboncolástan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atlasza (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Universitas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1920.)</a:t>
            </a:r>
          </a:p>
          <a:p>
            <a:endParaRPr lang="hu-HU" sz="11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www.die-hno-plus-aerzte.de</a:t>
            </a:r>
            <a:endParaRPr lang="hu-HU" sz="11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Röhrer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–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Weber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-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Smentkowski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: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Fehler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und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Gefahren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bei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Schilddrüsenoperationen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www.aekno.de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endParaRPr lang="hu-HU" sz="11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Eingeweidekomplex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vom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Hals: Dr. András Grimm (I.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Preis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hu-HU" sz="1100" b="1" dirty="0" err="1">
                <a:solidFill>
                  <a:srgbClr val="002060"/>
                </a:solidFill>
                <a:latin typeface="Calibri" pitchFamily="34" charset="0"/>
              </a:rPr>
              <a:t>Mihálkovics-Wettbewerb</a:t>
            </a:r>
            <a:r>
              <a:rPr lang="hu-HU" sz="1100" b="1" dirty="0">
                <a:solidFill>
                  <a:srgbClr val="002060"/>
                </a:solidFill>
                <a:latin typeface="Calibri" pitchFamily="34" charset="0"/>
              </a:rPr>
              <a:t> 2011</a:t>
            </a:r>
            <a:r>
              <a:rPr lang="hu-HU" sz="1100" b="1" dirty="0" smtClean="0">
                <a:solidFill>
                  <a:srgbClr val="002060"/>
                </a:solidFill>
                <a:latin typeface="Calibri" pitchFamily="34" charset="0"/>
              </a:rPr>
              <a:t>.)</a:t>
            </a:r>
            <a:endParaRPr lang="hu-HU" sz="11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rcü"/>
          <p:cNvPicPr>
            <a:picLocks noChangeAspect="1" noChangeArrowheads="1"/>
          </p:cNvPicPr>
          <p:nvPr/>
        </p:nvPicPr>
        <p:blipFill>
          <a:blip r:embed="rId2" cstate="print"/>
          <a:srcRect b="21967"/>
          <a:stretch>
            <a:fillRect/>
          </a:stretch>
        </p:blipFill>
        <p:spPr bwMode="auto">
          <a:xfrm>
            <a:off x="0" y="-36513"/>
            <a:ext cx="9144000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arcü"/>
          <p:cNvPicPr>
            <a:picLocks noChangeAspect="1" noChangeArrowheads="1"/>
          </p:cNvPicPr>
          <p:nvPr/>
        </p:nvPicPr>
        <p:blipFill>
          <a:blip r:embed="rId2" cstate="print"/>
          <a:srcRect l="12897" t="78951" r="62692" b="6508"/>
          <a:stretch>
            <a:fillRect/>
          </a:stretch>
        </p:blipFill>
        <p:spPr bwMode="auto">
          <a:xfrm>
            <a:off x="1" y="549276"/>
            <a:ext cx="2231781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2378320" y="5534026"/>
            <a:ext cx="202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altLang="hu-HU" sz="2000">
                <a:solidFill>
                  <a:srgbClr val="002060"/>
                </a:solidFill>
              </a:rPr>
              <a:t>Regio olfactoria</a:t>
            </a:r>
          </a:p>
          <a:p>
            <a:pPr eaLnBrk="1" hangingPunct="1"/>
            <a:r>
              <a:rPr lang="hu-HU" altLang="hu-HU" sz="2000">
                <a:solidFill>
                  <a:srgbClr val="002060"/>
                </a:solidFill>
              </a:rPr>
              <a:t>Regio respiratoria</a:t>
            </a:r>
          </a:p>
        </p:txBody>
      </p:sp>
      <p:sp>
        <p:nvSpPr>
          <p:cNvPr id="16389" name="Szövegdoboz 4"/>
          <p:cNvSpPr txBox="1">
            <a:spLocks noChangeArrowheads="1"/>
          </p:cNvSpPr>
          <p:nvPr/>
        </p:nvSpPr>
        <p:spPr bwMode="auto">
          <a:xfrm>
            <a:off x="6447749" y="5419145"/>
            <a:ext cx="2696251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hu-HU" altLang="hu-HU" sz="2000" b="0" dirty="0" err="1">
                <a:solidFill>
                  <a:srgbClr val="002060"/>
                </a:solidFill>
              </a:rPr>
              <a:t>Nares</a:t>
            </a:r>
            <a:endParaRPr lang="hu-HU" altLang="hu-HU" sz="2000" b="0" dirty="0">
              <a:solidFill>
                <a:srgbClr val="002060"/>
              </a:solidFill>
            </a:endParaRPr>
          </a:p>
          <a:p>
            <a:pPr marL="285750" indent="-285750"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hu-HU" altLang="hu-HU" sz="2000" i="1" dirty="0" err="1">
                <a:solidFill>
                  <a:srgbClr val="002060"/>
                </a:solidFill>
              </a:rPr>
              <a:t>Vestibulum</a:t>
            </a:r>
            <a:r>
              <a:rPr lang="hu-HU" altLang="hu-HU" sz="2000" i="1" dirty="0">
                <a:solidFill>
                  <a:srgbClr val="002060"/>
                </a:solidFill>
              </a:rPr>
              <a:t> </a:t>
            </a:r>
            <a:r>
              <a:rPr lang="hu-HU" altLang="hu-HU" sz="2000" i="1" dirty="0" err="1">
                <a:solidFill>
                  <a:srgbClr val="002060"/>
                </a:solidFill>
              </a:rPr>
              <a:t>nasi</a:t>
            </a:r>
            <a:endParaRPr lang="hu-HU" altLang="hu-HU" sz="2000" i="1" dirty="0">
              <a:solidFill>
                <a:srgbClr val="002060"/>
              </a:solidFill>
            </a:endParaRPr>
          </a:p>
          <a:p>
            <a:pPr marL="285750" indent="-285750"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hu-HU" altLang="hu-HU" sz="2000" i="1" dirty="0" smtClean="0">
                <a:solidFill>
                  <a:srgbClr val="002060"/>
                </a:solidFill>
              </a:rPr>
              <a:t>Cavum </a:t>
            </a:r>
            <a:r>
              <a:rPr lang="hu-HU" altLang="hu-HU" sz="2000" i="1" dirty="0" err="1">
                <a:solidFill>
                  <a:srgbClr val="002060"/>
                </a:solidFill>
              </a:rPr>
              <a:t>nasi</a:t>
            </a:r>
            <a:r>
              <a:rPr lang="hu-HU" altLang="hu-HU" sz="2000" i="1" dirty="0">
                <a:solidFill>
                  <a:srgbClr val="002060"/>
                </a:solidFill>
              </a:rPr>
              <a:t> proprium</a:t>
            </a:r>
          </a:p>
          <a:p>
            <a:pPr marL="285750" indent="-285750"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hu-HU" altLang="hu-HU" sz="2000" b="0" dirty="0" err="1">
                <a:solidFill>
                  <a:srgbClr val="002060"/>
                </a:solidFill>
              </a:rPr>
              <a:t>Choanae</a:t>
            </a:r>
            <a:endParaRPr lang="hu-HU" altLang="hu-HU" sz="2000" b="0" dirty="0">
              <a:solidFill>
                <a:srgbClr val="002060"/>
              </a:solidFill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8204689" y="2997200"/>
            <a:ext cx="872355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eaLnBrk="1" hangingPunct="1">
              <a:spcAft>
                <a:spcPts val="300"/>
              </a:spcAft>
            </a:pPr>
            <a:r>
              <a:rPr lang="hu-HU" altLang="hu-HU" b="0">
                <a:solidFill>
                  <a:srgbClr val="002060"/>
                </a:solidFill>
              </a:rPr>
              <a:t>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arc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31623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Untitled-16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70426"/>
            <a:ext cx="3049466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Szövegdoboz 3"/>
          <p:cNvSpPr txBox="1">
            <a:spLocks noChangeArrowheads="1"/>
          </p:cNvSpPr>
          <p:nvPr/>
        </p:nvSpPr>
        <p:spPr bwMode="auto">
          <a:xfrm>
            <a:off x="3242896" y="4221163"/>
            <a:ext cx="465259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dirty="0" smtClean="0"/>
              <a:t>Vérellátás, beidegzés:</a:t>
            </a:r>
            <a:endParaRPr lang="hu-HU" altLang="hu-HU" dirty="0"/>
          </a:p>
          <a:p>
            <a:pPr eaLnBrk="1" hangingPunct="1"/>
            <a:r>
              <a:rPr lang="hu-HU" altLang="hu-HU" dirty="0"/>
              <a:t>A. </a:t>
            </a:r>
            <a:r>
              <a:rPr lang="hu-HU" altLang="hu-HU" dirty="0" smtClean="0"/>
              <a:t>et </a:t>
            </a:r>
            <a:r>
              <a:rPr lang="hu-HU" altLang="hu-HU" dirty="0"/>
              <a:t>N. </a:t>
            </a:r>
            <a:r>
              <a:rPr lang="hu-HU" altLang="hu-HU" dirty="0" err="1">
                <a:solidFill>
                  <a:srgbClr val="FF0000"/>
                </a:solidFill>
              </a:rPr>
              <a:t>ophtalmica</a:t>
            </a:r>
            <a:r>
              <a:rPr lang="hu-HU" altLang="hu-HU" dirty="0">
                <a:solidFill>
                  <a:srgbClr val="FF0000"/>
                </a:solidFill>
              </a:rPr>
              <a:t> </a:t>
            </a:r>
            <a:r>
              <a:rPr lang="hu-HU" altLang="hu-HU" dirty="0" smtClean="0">
                <a:solidFill>
                  <a:srgbClr val="FF0000"/>
                </a:solidFill>
              </a:rPr>
              <a:t>et </a:t>
            </a:r>
            <a:r>
              <a:rPr lang="hu-HU" altLang="hu-HU" dirty="0" err="1">
                <a:solidFill>
                  <a:srgbClr val="FF0000"/>
                </a:solidFill>
              </a:rPr>
              <a:t>maxillaris</a:t>
            </a:r>
            <a:endParaRPr lang="hu-HU" altLang="hu-HU" b="0" dirty="0"/>
          </a:p>
        </p:txBody>
      </p:sp>
      <p:sp>
        <p:nvSpPr>
          <p:cNvPr id="21509" name="Téglalap 4"/>
          <p:cNvSpPr>
            <a:spLocks noChangeArrowheads="1"/>
          </p:cNvSpPr>
          <p:nvPr/>
        </p:nvSpPr>
        <p:spPr bwMode="auto">
          <a:xfrm>
            <a:off x="3995936" y="5373216"/>
            <a:ext cx="45720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hu-HU" altLang="hu-HU" dirty="0" err="1">
                <a:solidFill>
                  <a:srgbClr val="FF0000"/>
                </a:solidFill>
              </a:rPr>
              <a:t>Locus</a:t>
            </a:r>
            <a:r>
              <a:rPr lang="hu-HU" altLang="hu-HU" dirty="0">
                <a:solidFill>
                  <a:srgbClr val="FF0000"/>
                </a:solidFill>
              </a:rPr>
              <a:t> </a:t>
            </a:r>
            <a:r>
              <a:rPr lang="hu-HU" altLang="hu-HU" dirty="0" err="1">
                <a:solidFill>
                  <a:srgbClr val="FF0000"/>
                </a:solidFill>
              </a:rPr>
              <a:t>Kiesselbachi</a:t>
            </a:r>
            <a:r>
              <a:rPr lang="hu-HU" altLang="hu-HU" dirty="0">
                <a:solidFill>
                  <a:srgbClr val="FF0000"/>
                </a:solidFill>
              </a:rPr>
              <a:t>: </a:t>
            </a:r>
            <a:r>
              <a:rPr lang="hu-HU" altLang="hu-HU" dirty="0" err="1" smtClean="0">
                <a:solidFill>
                  <a:srgbClr val="FF0000"/>
                </a:solidFill>
              </a:rPr>
              <a:t>s</a:t>
            </a:r>
            <a:r>
              <a:rPr lang="hu-HU" altLang="hu-HU" b="0" dirty="0" err="1" smtClean="0">
                <a:solidFill>
                  <a:srgbClr val="FF0000"/>
                </a:solidFill>
              </a:rPr>
              <a:t>eptumon</a:t>
            </a:r>
            <a:r>
              <a:rPr lang="hu-HU" altLang="hu-HU" b="0" dirty="0" smtClean="0">
                <a:solidFill>
                  <a:srgbClr val="FF0000"/>
                </a:solidFill>
              </a:rPr>
              <a:t>, elöl</a:t>
            </a:r>
            <a:endParaRPr lang="hu-HU" altLang="hu-HU" b="0" dirty="0">
              <a:solidFill>
                <a:srgbClr val="FF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hu-HU" altLang="hu-HU" b="0" dirty="0" smtClean="0">
                <a:solidFill>
                  <a:srgbClr val="FF0000"/>
                </a:solidFill>
              </a:rPr>
              <a:t>(anastomosis </a:t>
            </a:r>
            <a:r>
              <a:rPr lang="hu-HU" altLang="hu-HU" b="1" dirty="0">
                <a:solidFill>
                  <a:srgbClr val="FF0000"/>
                </a:solidFill>
              </a:rPr>
              <a:t>ACI </a:t>
            </a:r>
            <a:r>
              <a:rPr lang="hu-HU" altLang="hu-HU" b="1" dirty="0" smtClean="0">
                <a:solidFill>
                  <a:srgbClr val="FF0000"/>
                </a:solidFill>
              </a:rPr>
              <a:t>et ACE </a:t>
            </a:r>
            <a:r>
              <a:rPr lang="hu-HU" altLang="hu-HU" dirty="0" smtClean="0">
                <a:solidFill>
                  <a:srgbClr val="FF0000"/>
                </a:solidFill>
              </a:rPr>
              <a:t>között</a:t>
            </a:r>
            <a:r>
              <a:rPr lang="hu-HU" altLang="hu-HU" b="0" dirty="0" smtClean="0">
                <a:solidFill>
                  <a:srgbClr val="FF0000"/>
                </a:solidFill>
              </a:rPr>
              <a:t>)</a:t>
            </a:r>
            <a:endParaRPr lang="hu-HU" altLang="hu-HU" b="0" dirty="0">
              <a:solidFill>
                <a:srgbClr val="FF0000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5767754" y="2924176"/>
            <a:ext cx="997927" cy="36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7" name="Picture 2" descr="http://academic.amc.edu/martino/grossanatomy/site/Medical/CASES/GI/pop%20ups/pop%20up%20images/nasalseptum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0564" y="1"/>
            <a:ext cx="245343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8" name="Straight Arrow Connector 9"/>
          <p:cNvCxnSpPr/>
          <p:nvPr/>
        </p:nvCxnSpPr>
        <p:spPr>
          <a:xfrm flipV="1">
            <a:off x="539552" y="4869160"/>
            <a:ext cx="2880320" cy="144016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 l="18912" t="16762" r="19540" b="17716"/>
          <a:stretch>
            <a:fillRect/>
          </a:stretch>
        </p:blipFill>
        <p:spPr bwMode="auto">
          <a:xfrm>
            <a:off x="0" y="404664"/>
            <a:ext cx="892229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zis 5"/>
          <p:cNvSpPr/>
          <p:nvPr/>
        </p:nvSpPr>
        <p:spPr>
          <a:xfrm>
            <a:off x="179512" y="1772816"/>
            <a:ext cx="936381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6228184" y="1988840"/>
            <a:ext cx="936381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arc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086" y="116632"/>
            <a:ext cx="7359914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zövegdoboz 3"/>
          <p:cNvSpPr txBox="1">
            <a:spLocks noChangeArrowheads="1"/>
          </p:cNvSpPr>
          <p:nvPr/>
        </p:nvSpPr>
        <p:spPr bwMode="auto">
          <a:xfrm>
            <a:off x="370743" y="4797152"/>
            <a:ext cx="87732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dirty="0" smtClean="0"/>
              <a:t>Beidegzés (érző):</a:t>
            </a:r>
            <a:endParaRPr lang="hu-HU" altLang="hu-HU" dirty="0"/>
          </a:p>
          <a:p>
            <a:pPr eaLnBrk="1" hangingPunct="1"/>
            <a:r>
              <a:rPr lang="hu-HU" altLang="hu-HU" sz="1400" dirty="0">
                <a:solidFill>
                  <a:srgbClr val="FFC000"/>
                </a:solidFill>
              </a:rPr>
              <a:t>N. </a:t>
            </a:r>
            <a:r>
              <a:rPr lang="hu-HU" altLang="hu-HU" sz="1400" dirty="0" err="1">
                <a:solidFill>
                  <a:srgbClr val="FFC000"/>
                </a:solidFill>
              </a:rPr>
              <a:t>ophtalmicus</a:t>
            </a:r>
            <a:r>
              <a:rPr lang="hu-HU" altLang="hu-HU" sz="1400" dirty="0">
                <a:solidFill>
                  <a:srgbClr val="FFC000"/>
                </a:solidFill>
              </a:rPr>
              <a:t> </a:t>
            </a:r>
            <a:r>
              <a:rPr lang="hu-HU" altLang="hu-HU" sz="1400" dirty="0">
                <a:solidFill>
                  <a:srgbClr val="FFC000"/>
                </a:solidFill>
                <a:sym typeface="Wingdings" pitchFamily="2" charset="2"/>
              </a:rPr>
              <a:t> N. </a:t>
            </a:r>
            <a:r>
              <a:rPr lang="hu-HU" altLang="hu-HU" sz="1400" dirty="0" err="1">
                <a:solidFill>
                  <a:srgbClr val="FFC000"/>
                </a:solidFill>
                <a:sym typeface="Wingdings" pitchFamily="2" charset="2"/>
              </a:rPr>
              <a:t>ethmoidalis</a:t>
            </a:r>
            <a:r>
              <a:rPr lang="hu-HU" altLang="hu-HU" sz="1400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hu-HU" altLang="hu-HU" sz="1400" dirty="0" err="1">
                <a:solidFill>
                  <a:srgbClr val="FFC000"/>
                </a:solidFill>
                <a:sym typeface="Wingdings" pitchFamily="2" charset="2"/>
              </a:rPr>
              <a:t>ant</a:t>
            </a:r>
            <a:r>
              <a:rPr lang="hu-HU" altLang="hu-HU" sz="1400" dirty="0">
                <a:solidFill>
                  <a:srgbClr val="FFC000"/>
                </a:solidFill>
                <a:sym typeface="Wingdings" pitchFamily="2" charset="2"/>
              </a:rPr>
              <a:t>. &amp; post.</a:t>
            </a:r>
            <a:r>
              <a:rPr lang="hu-HU" altLang="hu-HU" sz="1400" dirty="0">
                <a:solidFill>
                  <a:srgbClr val="FFC000"/>
                </a:solidFill>
              </a:rPr>
              <a:t> (V/1)</a:t>
            </a:r>
          </a:p>
          <a:p>
            <a:pPr eaLnBrk="1" hangingPunct="1"/>
            <a:r>
              <a:rPr lang="hu-HU" altLang="hu-HU" sz="1400" b="0" dirty="0" smtClean="0"/>
              <a:t>et </a:t>
            </a:r>
            <a:endParaRPr lang="hu-HU" altLang="hu-HU" sz="1400" b="0" dirty="0"/>
          </a:p>
          <a:p>
            <a:pPr eaLnBrk="1" hangingPunct="1"/>
            <a:r>
              <a:rPr lang="hu-HU" altLang="hu-HU" sz="1400" dirty="0">
                <a:solidFill>
                  <a:srgbClr val="FFC000"/>
                </a:solidFill>
              </a:rPr>
              <a:t>N. </a:t>
            </a:r>
            <a:r>
              <a:rPr lang="hu-HU" altLang="hu-HU" sz="1400" dirty="0" err="1">
                <a:solidFill>
                  <a:srgbClr val="FFC000"/>
                </a:solidFill>
              </a:rPr>
              <a:t>maxillaris</a:t>
            </a:r>
            <a:r>
              <a:rPr lang="hu-HU" altLang="hu-HU" sz="1400" dirty="0">
                <a:solidFill>
                  <a:srgbClr val="FFC000"/>
                </a:solidFill>
              </a:rPr>
              <a:t> </a:t>
            </a:r>
            <a:r>
              <a:rPr lang="hu-HU" altLang="hu-HU" sz="1400" dirty="0">
                <a:solidFill>
                  <a:srgbClr val="FFC000"/>
                </a:solidFill>
                <a:sym typeface="Wingdings" pitchFamily="2" charset="2"/>
              </a:rPr>
              <a:t> </a:t>
            </a:r>
            <a:r>
              <a:rPr lang="hu-HU" altLang="hu-HU" sz="1400" dirty="0" err="1">
                <a:solidFill>
                  <a:srgbClr val="FFC000"/>
                </a:solidFill>
                <a:sym typeface="Wingdings" pitchFamily="2" charset="2"/>
              </a:rPr>
              <a:t>Nn</a:t>
            </a:r>
            <a:r>
              <a:rPr lang="hu-HU" altLang="hu-HU" sz="1400" dirty="0">
                <a:solidFill>
                  <a:srgbClr val="FFC000"/>
                </a:solidFill>
                <a:sym typeface="Wingdings" pitchFamily="2" charset="2"/>
              </a:rPr>
              <a:t>. </a:t>
            </a:r>
            <a:r>
              <a:rPr lang="hu-HU" altLang="hu-HU" sz="1400" dirty="0" err="1">
                <a:solidFill>
                  <a:srgbClr val="FFC000"/>
                </a:solidFill>
                <a:sym typeface="Wingdings" pitchFamily="2" charset="2"/>
              </a:rPr>
              <a:t>nasales</a:t>
            </a:r>
            <a:r>
              <a:rPr lang="hu-HU" altLang="hu-HU" sz="1400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hu-HU" altLang="hu-HU" sz="1400" dirty="0" err="1">
                <a:solidFill>
                  <a:srgbClr val="FFC000"/>
                </a:solidFill>
                <a:sym typeface="Wingdings" pitchFamily="2" charset="2"/>
              </a:rPr>
              <a:t>postt</a:t>
            </a:r>
            <a:r>
              <a:rPr lang="hu-HU" altLang="hu-HU" sz="1400" dirty="0">
                <a:solidFill>
                  <a:srgbClr val="FFC000"/>
                </a:solidFill>
                <a:sym typeface="Wingdings" pitchFamily="2" charset="2"/>
              </a:rPr>
              <a:t>. </a:t>
            </a:r>
            <a:r>
              <a:rPr lang="hu-HU" altLang="hu-HU" sz="1400" dirty="0" err="1">
                <a:solidFill>
                  <a:srgbClr val="FFC000"/>
                </a:solidFill>
                <a:sym typeface="Wingdings" pitchFamily="2" charset="2"/>
              </a:rPr>
              <a:t>supp</a:t>
            </a:r>
            <a:r>
              <a:rPr lang="hu-HU" altLang="hu-HU" sz="1400" dirty="0">
                <a:solidFill>
                  <a:srgbClr val="FFC000"/>
                </a:solidFill>
                <a:sym typeface="Wingdings" pitchFamily="2" charset="2"/>
              </a:rPr>
              <a:t>./</a:t>
            </a:r>
            <a:r>
              <a:rPr lang="hu-HU" altLang="hu-HU" sz="1400" dirty="0" err="1">
                <a:solidFill>
                  <a:srgbClr val="FFC000"/>
                </a:solidFill>
                <a:sym typeface="Wingdings" pitchFamily="2" charset="2"/>
              </a:rPr>
              <a:t>inff</a:t>
            </a:r>
            <a:r>
              <a:rPr lang="hu-HU" altLang="hu-HU" sz="1400" dirty="0">
                <a:solidFill>
                  <a:srgbClr val="FFC000"/>
                </a:solidFill>
                <a:sym typeface="Wingdings" pitchFamily="2" charset="2"/>
              </a:rPr>
              <a:t>. </a:t>
            </a:r>
            <a:r>
              <a:rPr lang="hu-HU" altLang="hu-HU" sz="1400" b="0" dirty="0">
                <a:solidFill>
                  <a:srgbClr val="FFC000"/>
                </a:solidFill>
                <a:sym typeface="Wingdings" pitchFamily="2" charset="2"/>
              </a:rPr>
              <a:t>( </a:t>
            </a:r>
            <a:r>
              <a:rPr lang="hu-HU" altLang="hu-HU" sz="1400" b="0" dirty="0" err="1">
                <a:solidFill>
                  <a:srgbClr val="FFC000"/>
                </a:solidFill>
                <a:sym typeface="Wingdings" pitchFamily="2" charset="2"/>
              </a:rPr>
              <a:t>Rami</a:t>
            </a:r>
            <a:r>
              <a:rPr lang="hu-HU" altLang="hu-HU" sz="1400" b="0" dirty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hu-HU" altLang="hu-HU" sz="1400" b="0" dirty="0" err="1">
                <a:solidFill>
                  <a:srgbClr val="FFC000"/>
                </a:solidFill>
                <a:sym typeface="Wingdings" pitchFamily="2" charset="2"/>
              </a:rPr>
              <a:t>septales</a:t>
            </a:r>
            <a:r>
              <a:rPr lang="hu-HU" altLang="hu-HU" sz="1400" b="0" dirty="0">
                <a:solidFill>
                  <a:srgbClr val="FFC000"/>
                </a:solidFill>
                <a:sym typeface="Wingdings" pitchFamily="2" charset="2"/>
              </a:rPr>
              <a:t>/</a:t>
            </a:r>
            <a:r>
              <a:rPr lang="hu-HU" altLang="hu-HU" sz="1400" b="0" dirty="0" err="1">
                <a:solidFill>
                  <a:srgbClr val="FFC000"/>
                </a:solidFill>
                <a:sym typeface="Wingdings" pitchFamily="2" charset="2"/>
              </a:rPr>
              <a:t>laterales</a:t>
            </a:r>
            <a:r>
              <a:rPr lang="hu-HU" altLang="hu-HU" sz="1400" b="0" dirty="0">
                <a:solidFill>
                  <a:srgbClr val="FFC000"/>
                </a:solidFill>
                <a:sym typeface="Wingdings" pitchFamily="2" charset="2"/>
              </a:rPr>
              <a:t>) </a:t>
            </a:r>
            <a:r>
              <a:rPr lang="hu-HU" altLang="hu-HU" sz="1400" dirty="0">
                <a:solidFill>
                  <a:srgbClr val="FFC000"/>
                </a:solidFill>
              </a:rPr>
              <a:t>(V/2)</a:t>
            </a:r>
            <a:endParaRPr lang="hu-HU" altLang="hu-HU" sz="1400" b="0" dirty="0">
              <a:solidFill>
                <a:srgbClr val="FFC000"/>
              </a:solidFill>
            </a:endParaRPr>
          </a:p>
        </p:txBody>
      </p:sp>
      <p:pic>
        <p:nvPicPr>
          <p:cNvPr id="5" name="Picture 2" descr="http://academic.amc.edu/martino/grossanatomy/site/Medical/CASES/GI/pop%20ups/pop%20up%20images/nasalseptum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2" y="188641"/>
            <a:ext cx="261864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Ellipszis 5"/>
          <p:cNvSpPr/>
          <p:nvPr/>
        </p:nvSpPr>
        <p:spPr>
          <a:xfrm>
            <a:off x="7884368" y="3212976"/>
            <a:ext cx="1129811" cy="358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8" name="Straight Arrow Connector 9"/>
          <p:cNvCxnSpPr/>
          <p:nvPr/>
        </p:nvCxnSpPr>
        <p:spPr>
          <a:xfrm flipH="1" flipV="1">
            <a:off x="4932040" y="1772816"/>
            <a:ext cx="2736304" cy="129614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arcü"/>
          <p:cNvPicPr>
            <a:picLocks noChangeAspect="1" noChangeArrowheads="1"/>
          </p:cNvPicPr>
          <p:nvPr/>
        </p:nvPicPr>
        <p:blipFill>
          <a:blip r:embed="rId2" cstate="print"/>
          <a:srcRect r="33624" b="38728"/>
          <a:stretch>
            <a:fillRect/>
          </a:stretch>
        </p:blipFill>
        <p:spPr bwMode="auto">
          <a:xfrm>
            <a:off x="2958910" y="49215"/>
            <a:ext cx="5604798" cy="424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Image:Gray78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0457" r="11780" b="7974"/>
          <a:stretch>
            <a:fillRect/>
          </a:stretch>
        </p:blipFill>
        <p:spPr bwMode="auto">
          <a:xfrm>
            <a:off x="0" y="1"/>
            <a:ext cx="3641481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zis 3"/>
          <p:cNvSpPr/>
          <p:nvPr/>
        </p:nvSpPr>
        <p:spPr>
          <a:xfrm>
            <a:off x="6588224" y="2132856"/>
            <a:ext cx="864577" cy="10080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260648"/>
            <a:ext cx="252024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u="sng" dirty="0" smtClean="0">
                <a:solidFill>
                  <a:srgbClr val="002060"/>
                </a:solidFill>
                <a:latin typeface="+mn-lt"/>
              </a:rPr>
              <a:t>Gége </a:t>
            </a:r>
            <a:r>
              <a:rPr lang="hu-HU" sz="3200" b="1" u="sng" dirty="0">
                <a:solidFill>
                  <a:srgbClr val="002060"/>
                </a:solidFill>
                <a:latin typeface="+mn-lt"/>
              </a:rPr>
              <a:t>(</a:t>
            </a:r>
            <a:r>
              <a:rPr lang="hu-HU" sz="3200" b="1" u="sng" dirty="0" err="1">
                <a:solidFill>
                  <a:srgbClr val="002060"/>
                </a:solidFill>
                <a:latin typeface="+mn-lt"/>
              </a:rPr>
              <a:t>Larynx</a:t>
            </a:r>
            <a:r>
              <a:rPr lang="hu-HU" sz="3200" b="1" u="sng" dirty="0" smtClean="0">
                <a:solidFill>
                  <a:srgbClr val="002060"/>
                </a:solidFill>
                <a:latin typeface="+mn-lt"/>
              </a:rPr>
              <a:t>)</a:t>
            </a:r>
            <a:endParaRPr lang="hu-HU" sz="32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3" descr="homok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2880320" cy="37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3800" y="666750"/>
            <a:ext cx="1561261" cy="14311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u="sng" dirty="0" smtClean="0">
                <a:solidFill>
                  <a:srgbClr val="002060"/>
                </a:solidFill>
                <a:latin typeface="+mn-lt"/>
              </a:rPr>
              <a:t>Gége </a:t>
            </a:r>
            <a:r>
              <a:rPr lang="hu-HU" b="1" u="sng" dirty="0">
                <a:solidFill>
                  <a:srgbClr val="002060"/>
                </a:solidFill>
                <a:latin typeface="+mn-lt"/>
              </a:rPr>
              <a:t>(Larynx):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600" dirty="0">
              <a:solidFill>
                <a:srgbClr val="00206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200" dirty="0" err="1" smtClean="0">
                <a:solidFill>
                  <a:srgbClr val="002060"/>
                </a:solidFill>
                <a:latin typeface="+mn-lt"/>
              </a:rPr>
              <a:t>phonatio</a:t>
            </a:r>
            <a:endParaRPr lang="hu-HU" sz="1200" dirty="0">
              <a:solidFill>
                <a:srgbClr val="00206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200" dirty="0" smtClean="0">
                <a:solidFill>
                  <a:srgbClr val="002060"/>
                </a:solidFill>
                <a:latin typeface="+mn-lt"/>
              </a:rPr>
              <a:t>légzés</a:t>
            </a:r>
            <a:endParaRPr lang="hu-HU" sz="1200" dirty="0">
              <a:solidFill>
                <a:srgbClr val="00206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200" dirty="0" smtClean="0">
                <a:solidFill>
                  <a:srgbClr val="002060"/>
                </a:solidFill>
              </a:rPr>
              <a:t>k</a:t>
            </a:r>
            <a:r>
              <a:rPr lang="hu-HU" sz="1200" dirty="0" smtClean="0">
                <a:solidFill>
                  <a:srgbClr val="002060"/>
                </a:solidFill>
                <a:latin typeface="+mn-lt"/>
              </a:rPr>
              <a:t>öhögés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200" dirty="0" err="1" smtClean="0">
                <a:solidFill>
                  <a:srgbClr val="002060"/>
                </a:solidFill>
                <a:latin typeface="+mn-lt"/>
              </a:rPr>
              <a:t>hasprés</a:t>
            </a:r>
            <a:endParaRPr lang="hu-HU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564904"/>
            <a:ext cx="410445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u="sng" dirty="0" smtClean="0">
                <a:solidFill>
                  <a:srgbClr val="002060"/>
                </a:solidFill>
                <a:latin typeface="+mn-lt"/>
              </a:rPr>
              <a:t>Orvosi jelentőség</a:t>
            </a:r>
            <a:endParaRPr lang="hu-HU" b="1" u="sng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dirty="0" smtClean="0">
                <a:solidFill>
                  <a:srgbClr val="002060"/>
                </a:solidFill>
              </a:rPr>
              <a:t>pl</a:t>
            </a:r>
            <a:r>
              <a:rPr lang="hu-HU" sz="1200" dirty="0" smtClean="0">
                <a:solidFill>
                  <a:srgbClr val="002060"/>
                </a:solidFill>
                <a:latin typeface="+mn-lt"/>
              </a:rPr>
              <a:t>.:</a:t>
            </a:r>
            <a:endParaRPr lang="hu-HU" sz="1200" dirty="0">
              <a:solidFill>
                <a:srgbClr val="00206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200" dirty="0" smtClean="0">
                <a:solidFill>
                  <a:srgbClr val="002060"/>
                </a:solidFill>
              </a:rPr>
              <a:t>l</a:t>
            </a:r>
            <a:r>
              <a:rPr lang="hu-HU" sz="1200" dirty="0" smtClean="0">
                <a:solidFill>
                  <a:srgbClr val="002060"/>
                </a:solidFill>
                <a:latin typeface="+mn-lt"/>
              </a:rPr>
              <a:t>aza submucosa (ödéma!)</a:t>
            </a:r>
            <a:endParaRPr lang="hu-HU" sz="1200" dirty="0">
              <a:solidFill>
                <a:srgbClr val="00206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200" dirty="0" smtClean="0">
                <a:solidFill>
                  <a:srgbClr val="002060"/>
                </a:solidFill>
              </a:rPr>
              <a:t>o</a:t>
            </a:r>
            <a:r>
              <a:rPr lang="hu-HU" sz="1200" dirty="0" smtClean="0">
                <a:solidFill>
                  <a:srgbClr val="002060"/>
                </a:solidFill>
                <a:latin typeface="+mn-lt"/>
              </a:rPr>
              <a:t>nkológia (gégerák)</a:t>
            </a:r>
            <a:endParaRPr lang="hu-HU" sz="1200" dirty="0">
              <a:solidFill>
                <a:srgbClr val="00206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200" dirty="0" smtClean="0">
                <a:solidFill>
                  <a:srgbClr val="002060"/>
                </a:solidFill>
                <a:latin typeface="+mn-lt"/>
              </a:rPr>
              <a:t>lélegeztetés (</a:t>
            </a:r>
            <a:r>
              <a:rPr lang="hu-HU" sz="1200" dirty="0" err="1" smtClean="0">
                <a:solidFill>
                  <a:srgbClr val="002060"/>
                </a:solidFill>
              </a:rPr>
              <a:t>c</a:t>
            </a:r>
            <a:r>
              <a:rPr lang="hu-HU" sz="1200" dirty="0" err="1" smtClean="0">
                <a:solidFill>
                  <a:srgbClr val="002060"/>
                </a:solidFill>
                <a:latin typeface="+mn-lt"/>
              </a:rPr>
              <a:t>onicotomia</a:t>
            </a:r>
            <a:r>
              <a:rPr lang="hu-HU" sz="12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hu-HU" sz="1200" dirty="0" err="1" smtClean="0">
                <a:solidFill>
                  <a:srgbClr val="002060"/>
                </a:solidFill>
                <a:latin typeface="+mn-lt"/>
              </a:rPr>
              <a:t>intubatio</a:t>
            </a:r>
            <a:r>
              <a:rPr lang="hu-HU" sz="1200" dirty="0" smtClean="0">
                <a:solidFill>
                  <a:srgbClr val="002060"/>
                </a:solidFill>
                <a:latin typeface="+mn-lt"/>
              </a:rPr>
              <a:t>)</a:t>
            </a:r>
            <a:endParaRPr lang="hu-HU" sz="1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3" descr="homok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880320" cy="37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5536" y="4221088"/>
            <a:ext cx="287052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hu-HU" sz="1400" i="1" dirty="0" err="1" smtClean="0">
                <a:solidFill>
                  <a:srgbClr val="002060"/>
                </a:solidFill>
                <a:latin typeface="Calibri" pitchFamily="34" charset="0"/>
              </a:rPr>
              <a:t>Cartilago</a:t>
            </a:r>
            <a:r>
              <a:rPr lang="hu-HU" sz="1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400" i="1" dirty="0" err="1">
                <a:solidFill>
                  <a:srgbClr val="002060"/>
                </a:solidFill>
                <a:latin typeface="Calibri" pitchFamily="34" charset="0"/>
              </a:rPr>
              <a:t>thyroidea</a:t>
            </a:r>
            <a:endParaRPr lang="hu-HU" sz="1400" i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hu-HU" sz="1400" i="1" dirty="0" err="1" smtClean="0">
                <a:solidFill>
                  <a:srgbClr val="002060"/>
                </a:solidFill>
                <a:latin typeface="Calibri" pitchFamily="34" charset="0"/>
              </a:rPr>
              <a:t>Cartilago</a:t>
            </a:r>
            <a:r>
              <a:rPr lang="hu-HU" sz="1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400" i="1" dirty="0" err="1">
                <a:solidFill>
                  <a:srgbClr val="002060"/>
                </a:solidFill>
                <a:latin typeface="Calibri" pitchFamily="34" charset="0"/>
              </a:rPr>
              <a:t>cricoidea</a:t>
            </a:r>
            <a:endParaRPr lang="hu-HU" sz="1400" i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hu-HU" sz="1400" i="1" dirty="0" err="1" smtClean="0">
                <a:solidFill>
                  <a:srgbClr val="002060"/>
                </a:solidFill>
                <a:latin typeface="Calibri" pitchFamily="34" charset="0"/>
              </a:rPr>
              <a:t>Epiglottis</a:t>
            </a:r>
            <a:endParaRPr lang="hu-HU" sz="1400" i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hu-HU" sz="1400" i="1" dirty="0" err="1" smtClean="0">
                <a:solidFill>
                  <a:srgbClr val="002060"/>
                </a:solidFill>
                <a:latin typeface="Calibri" pitchFamily="34" charset="0"/>
              </a:rPr>
              <a:t>Cartilago</a:t>
            </a:r>
            <a:r>
              <a:rPr lang="hu-HU" sz="1400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400" i="1" dirty="0" err="1" smtClean="0">
                <a:solidFill>
                  <a:srgbClr val="002060"/>
                </a:solidFill>
                <a:latin typeface="Calibri" pitchFamily="34" charset="0"/>
              </a:rPr>
              <a:t>arytenoidea</a:t>
            </a:r>
            <a:endParaRPr lang="hu-HU" sz="1400" i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hu-HU" sz="1400" i="1" dirty="0" err="1">
                <a:solidFill>
                  <a:srgbClr val="002060"/>
                </a:solidFill>
                <a:latin typeface="Calibri" pitchFamily="34" charset="0"/>
              </a:rPr>
              <a:t>Cartilago</a:t>
            </a:r>
            <a:r>
              <a:rPr lang="hu-HU" sz="140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400" i="1" dirty="0" err="1">
                <a:solidFill>
                  <a:srgbClr val="002060"/>
                </a:solidFill>
                <a:latin typeface="Calibri" pitchFamily="34" charset="0"/>
              </a:rPr>
              <a:t>corniculata</a:t>
            </a:r>
            <a:r>
              <a:rPr lang="hu-HU" sz="1400" i="1" dirty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hu-HU" sz="1400" i="1" dirty="0" err="1">
                <a:solidFill>
                  <a:srgbClr val="002060"/>
                </a:solidFill>
                <a:latin typeface="Calibri" pitchFamily="34" charset="0"/>
              </a:rPr>
              <a:t>Santorini</a:t>
            </a:r>
            <a:r>
              <a:rPr lang="hu-HU" sz="1400" i="1" dirty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hu-HU" sz="1400" i="1" dirty="0" err="1">
                <a:solidFill>
                  <a:srgbClr val="002060"/>
                </a:solidFill>
                <a:latin typeface="Calibri" pitchFamily="34" charset="0"/>
              </a:rPr>
              <a:t>Cartilago</a:t>
            </a:r>
            <a:r>
              <a:rPr lang="hu-HU" sz="140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400" i="1" dirty="0" err="1">
                <a:solidFill>
                  <a:srgbClr val="002060"/>
                </a:solidFill>
                <a:latin typeface="Calibri" pitchFamily="34" charset="0"/>
              </a:rPr>
              <a:t>cunieforme</a:t>
            </a:r>
            <a:r>
              <a:rPr lang="hu-HU" sz="1400" i="1" dirty="0">
                <a:solidFill>
                  <a:srgbClr val="002060"/>
                </a:solidFill>
                <a:latin typeface="Calibri" pitchFamily="34" charset="0"/>
              </a:rPr>
              <a:t> (</a:t>
            </a:r>
            <a:r>
              <a:rPr lang="hu-HU" sz="1400" i="1" dirty="0" err="1">
                <a:solidFill>
                  <a:srgbClr val="002060"/>
                </a:solidFill>
                <a:latin typeface="Calibri" pitchFamily="34" charset="0"/>
              </a:rPr>
              <a:t>Wrisberg</a:t>
            </a:r>
            <a:r>
              <a:rPr lang="hu-HU" sz="1400" i="1" dirty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hu-HU" sz="1400" i="1" dirty="0" err="1">
                <a:solidFill>
                  <a:srgbClr val="002060"/>
                </a:solidFill>
                <a:latin typeface="Calibri" pitchFamily="34" charset="0"/>
              </a:rPr>
              <a:t>Cartilago</a:t>
            </a:r>
            <a:r>
              <a:rPr lang="hu-HU" sz="140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u-HU" sz="1400" i="1" dirty="0" err="1">
                <a:solidFill>
                  <a:srgbClr val="002060"/>
                </a:solidFill>
                <a:latin typeface="Calibri" pitchFamily="34" charset="0"/>
              </a:rPr>
              <a:t>triticea</a:t>
            </a:r>
            <a:endParaRPr lang="hu-HU" sz="1400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589</Words>
  <Application>Microsoft Office PowerPoint</Application>
  <PresentationFormat>Diavetítés a képernyőre (4:3 oldalarány)</PresentationFormat>
  <Paragraphs>154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Orrüreg, gége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ak</dc:creator>
  <cp:lastModifiedBy>ak</cp:lastModifiedBy>
  <cp:revision>34</cp:revision>
  <dcterms:created xsi:type="dcterms:W3CDTF">2018-02-22T16:55:21Z</dcterms:created>
  <dcterms:modified xsi:type="dcterms:W3CDTF">2019-12-07T21:12:11Z</dcterms:modified>
</cp:coreProperties>
</file>