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9" r:id="rId4"/>
    <p:sldMasterId id="2147483703" r:id="rId5"/>
    <p:sldMasterId id="2147483717" r:id="rId6"/>
    <p:sldMasterId id="2147483731" r:id="rId7"/>
  </p:sldMasterIdLst>
  <p:notesMasterIdLst>
    <p:notesMasterId r:id="rId59"/>
  </p:notesMasterIdLst>
  <p:sldIdLst>
    <p:sldId id="256" r:id="rId8"/>
    <p:sldId id="278" r:id="rId9"/>
    <p:sldId id="258" r:id="rId10"/>
    <p:sldId id="260" r:id="rId11"/>
    <p:sldId id="322" r:id="rId12"/>
    <p:sldId id="279" r:id="rId13"/>
    <p:sldId id="280" r:id="rId14"/>
    <p:sldId id="284" r:id="rId15"/>
    <p:sldId id="262" r:id="rId16"/>
    <p:sldId id="285" r:id="rId17"/>
    <p:sldId id="286" r:id="rId18"/>
    <p:sldId id="287" r:id="rId19"/>
    <p:sldId id="319" r:id="rId20"/>
    <p:sldId id="264" r:id="rId21"/>
    <p:sldId id="282" r:id="rId22"/>
    <p:sldId id="281" r:id="rId23"/>
    <p:sldId id="288" r:id="rId24"/>
    <p:sldId id="276" r:id="rId25"/>
    <p:sldId id="263" r:id="rId26"/>
    <p:sldId id="306" r:id="rId27"/>
    <p:sldId id="299" r:id="rId28"/>
    <p:sldId id="300" r:id="rId29"/>
    <p:sldId id="307" r:id="rId30"/>
    <p:sldId id="302" r:id="rId31"/>
    <p:sldId id="301" r:id="rId32"/>
    <p:sldId id="308" r:id="rId33"/>
    <p:sldId id="265" r:id="rId34"/>
    <p:sldId id="268" r:id="rId35"/>
    <p:sldId id="274" r:id="rId36"/>
    <p:sldId id="291" r:id="rId37"/>
    <p:sldId id="316" r:id="rId38"/>
    <p:sldId id="266" r:id="rId39"/>
    <p:sldId id="293" r:id="rId40"/>
    <p:sldId id="295" r:id="rId41"/>
    <p:sldId id="271" r:id="rId42"/>
    <p:sldId id="298" r:id="rId43"/>
    <p:sldId id="297" r:id="rId44"/>
    <p:sldId id="267" r:id="rId45"/>
    <p:sldId id="292" r:id="rId46"/>
    <p:sldId id="310" r:id="rId47"/>
    <p:sldId id="311" r:id="rId48"/>
    <p:sldId id="312" r:id="rId49"/>
    <p:sldId id="313" r:id="rId50"/>
    <p:sldId id="318" r:id="rId51"/>
    <p:sldId id="325" r:id="rId52"/>
    <p:sldId id="314" r:id="rId53"/>
    <p:sldId id="315" r:id="rId54"/>
    <p:sldId id="270" r:id="rId55"/>
    <p:sldId id="269" r:id="rId56"/>
    <p:sldId id="317" r:id="rId57"/>
    <p:sldId id="275" r:id="rId5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3" autoAdjust="0"/>
    <p:restoredTop sz="94716" autoAdjust="0"/>
  </p:normalViewPr>
  <p:slideViewPr>
    <p:cSldViewPr>
      <p:cViewPr varScale="1">
        <p:scale>
          <a:sx n="60" d="100"/>
          <a:sy n="60" d="100"/>
        </p:scale>
        <p:origin x="85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A0C66-F864-411F-8B2A-A899552D55EA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C29AA-A81E-4840-9EB9-14EFAFBFEB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014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C29AA-A81E-4840-9EB9-14EFAFBFEB8C}" type="slidenum">
              <a:rPr lang="hu-HU" smtClean="0"/>
              <a:pPr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46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394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383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86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1410-A703-4438-8305-0BC77FBAD99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3399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88E3-23BE-4BBE-9A06-96F000F892C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1633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87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76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47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64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57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1966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44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64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31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21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77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64D09-5EA3-4B93-9D4C-D29B9C75B7E9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65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09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91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51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1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4476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12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02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58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20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9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00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78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1410-A703-4438-8305-0BC77FBAD99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87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88E3-23BE-4BBE-9A06-96F000F892C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10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5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417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43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90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72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54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37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31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935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325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4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3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6725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1410-A703-4438-8305-0BC77FBAD99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87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88E3-23BE-4BBE-9A06-96F000F892C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30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62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9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64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20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78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22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417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2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5452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62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0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55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1410-A703-4438-8305-0BC77FBAD99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722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88E3-23BE-4BBE-9A06-96F000F892C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107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283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43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35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916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1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06812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005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550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177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158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111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737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1410-A703-4438-8305-0BC77FBAD99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197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88E3-23BE-4BBE-9A06-96F000F892C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00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204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1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3437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976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217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96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759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23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913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399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047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684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64D09-5EA3-4B93-9D4C-D29B9C75B7E9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2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353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1411-1EFC-4F1B-ABF9-441A4BF99387}" type="datetimeFigureOut">
              <a:rPr lang="hu-HU" smtClean="0"/>
              <a:pPr/>
              <a:t>2019. 09. 20.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D4105-FC58-49C4-8408-CE9CF40F29D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421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0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4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0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1411-1EFC-4F1B-ABF9-441A4BF9938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D4105-FC58-49C4-8408-CE9CF40F29D7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4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3D57-0406-4BBA-9AC5-1DA005DC53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C3FED-0F92-41F6-AC7C-C2F3A0B79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6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22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5.wdp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7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0.wdp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1.wdp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Relationship Id="rId5" Type="http://schemas.microsoft.com/office/2007/relationships/hdphoto" Target="../media/hdphoto34.wdp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Relationship Id="rId5" Type="http://schemas.microsoft.com/office/2007/relationships/hdphoto" Target="../media/hdphoto38.wdp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41.wdp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3.gif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Relationship Id="rId6" Type="http://schemas.microsoft.com/office/2007/relationships/hdphoto" Target="../media/hdphoto43.wdp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5.wdp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0"/>
          <a:stretch/>
        </p:blipFill>
        <p:spPr>
          <a:xfrm>
            <a:off x="4688153" y="2544030"/>
            <a:ext cx="4226313" cy="230425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71600" y="698124"/>
            <a:ext cx="68788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	Általános ízület- és izomtan</a:t>
            </a:r>
          </a:p>
          <a:p>
            <a:r>
              <a:rPr lang="hu-HU" sz="3200" dirty="0"/>
              <a:t> A vállöv és váll ízületei, izmai, mozgásai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27" b="20885"/>
          <a:stretch/>
        </p:blipFill>
        <p:spPr>
          <a:xfrm>
            <a:off x="261145" y="2678594"/>
            <a:ext cx="3989499" cy="218226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083720" y="5517232"/>
            <a:ext cx="37627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/>
              <a:t>Dr. H.-</a:t>
            </a:r>
            <a:r>
              <a:rPr lang="hu-HU" sz="1600" dirty="0" err="1"/>
              <a:t>Minkó</a:t>
            </a:r>
            <a:r>
              <a:rPr lang="hu-HU" sz="1600" dirty="0"/>
              <a:t> Krisztina, Dr. Csáki Ágnes</a:t>
            </a:r>
          </a:p>
          <a:p>
            <a:pPr algn="ctr"/>
            <a:r>
              <a:rPr lang="hu-HU" sz="1600" dirty="0"/>
              <a:t>2019. szeptember 17.</a:t>
            </a:r>
          </a:p>
          <a:p>
            <a:pPr algn="ctr"/>
            <a:r>
              <a:rPr lang="hu-HU" sz="1600" dirty="0"/>
              <a:t>Anatómiai, Szövet- és Fejlődéstani Intézet </a:t>
            </a:r>
          </a:p>
          <a:p>
            <a:pPr algn="ctr"/>
            <a:r>
              <a:rPr lang="hu-HU" sz="1600" dirty="0"/>
              <a:t>Semmelweis Egyetem</a:t>
            </a:r>
          </a:p>
          <a:p>
            <a:pPr algn="ctr"/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895598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9532" y="260648"/>
            <a:ext cx="84249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 	</a:t>
            </a:r>
            <a:r>
              <a:rPr lang="hu-HU" sz="2800" b="1" dirty="0">
                <a:latin typeface="+mn-lt"/>
              </a:rPr>
              <a:t>Járulékos ízületalkotók</a:t>
            </a:r>
          </a:p>
          <a:p>
            <a:r>
              <a:rPr lang="hu-HU" dirty="0"/>
              <a:t>		</a:t>
            </a:r>
          </a:p>
          <a:p>
            <a:pPr hangingPunct="0"/>
            <a:r>
              <a:rPr lang="hu-HU" dirty="0"/>
              <a:t> </a:t>
            </a:r>
            <a:r>
              <a:rPr lang="hu-HU" sz="2400" b="1" dirty="0" err="1"/>
              <a:t>Labrum</a:t>
            </a:r>
            <a:r>
              <a:rPr lang="hu-HU" sz="2400" b="1" dirty="0"/>
              <a:t> articulare</a:t>
            </a:r>
            <a:r>
              <a:rPr lang="hu-HU" dirty="0"/>
              <a:t>– </a:t>
            </a:r>
            <a:r>
              <a:rPr lang="hu-HU" sz="2000" dirty="0"/>
              <a:t>ízvápaajak  (tsz: </a:t>
            </a:r>
            <a:r>
              <a:rPr lang="hu-HU" sz="2000" dirty="0" err="1"/>
              <a:t>labia</a:t>
            </a:r>
            <a:r>
              <a:rPr lang="hu-HU" sz="2000" dirty="0"/>
              <a:t> </a:t>
            </a:r>
            <a:r>
              <a:rPr lang="hu-HU" sz="2000" dirty="0" err="1"/>
              <a:t>articularia</a:t>
            </a:r>
            <a:r>
              <a:rPr lang="hu-HU" sz="2000" dirty="0"/>
              <a:t>)</a:t>
            </a:r>
          </a:p>
          <a:p>
            <a:pPr lvl="0" hangingPunct="0"/>
            <a:r>
              <a:rPr lang="hu-HU" sz="2000" dirty="0"/>
              <a:t>	rostos porc alkotja</a:t>
            </a:r>
          </a:p>
          <a:p>
            <a:pPr lvl="0" hangingPunct="0"/>
            <a:r>
              <a:rPr lang="hu-HU" sz="2000" dirty="0"/>
              <a:t>	körkörösen helyezkedik el, ezáltal az ízvápa mélyebb lesz</a:t>
            </a:r>
          </a:p>
          <a:p>
            <a:pPr lvl="0" hangingPunct="0"/>
            <a:r>
              <a:rPr lang="hu-HU" sz="2000" dirty="0"/>
              <a:t>	előfordulás:	art. </a:t>
            </a:r>
            <a:r>
              <a:rPr lang="hu-HU" sz="2000" dirty="0" err="1"/>
              <a:t>humeri</a:t>
            </a:r>
            <a:r>
              <a:rPr lang="hu-HU" sz="2000" dirty="0"/>
              <a:t> </a:t>
            </a:r>
            <a:r>
              <a:rPr lang="hu-HU" sz="2000" dirty="0">
                <a:sym typeface="Symbol"/>
              </a:rPr>
              <a:t></a:t>
            </a:r>
            <a:r>
              <a:rPr lang="hu-HU" sz="2000" dirty="0"/>
              <a:t> </a:t>
            </a:r>
            <a:r>
              <a:rPr lang="hu-HU" sz="2000" dirty="0" err="1"/>
              <a:t>labrum</a:t>
            </a:r>
            <a:r>
              <a:rPr lang="hu-HU" sz="2000" dirty="0"/>
              <a:t> </a:t>
            </a:r>
            <a:r>
              <a:rPr lang="hu-HU" sz="2000" dirty="0" err="1"/>
              <a:t>glenoidale</a:t>
            </a:r>
            <a:endParaRPr lang="hu-HU" sz="2000" dirty="0"/>
          </a:p>
          <a:p>
            <a:pPr hangingPunct="0"/>
            <a:r>
              <a:rPr lang="hu-HU" sz="2000" dirty="0"/>
              <a:t>			art. </a:t>
            </a:r>
            <a:r>
              <a:rPr lang="hu-HU" sz="2000" dirty="0" err="1"/>
              <a:t>coxae</a:t>
            </a:r>
            <a:r>
              <a:rPr lang="hu-HU" sz="2000" dirty="0"/>
              <a:t> </a:t>
            </a:r>
            <a:r>
              <a:rPr lang="hu-HU" sz="2000" dirty="0">
                <a:sym typeface="Symbol"/>
              </a:rPr>
              <a:t></a:t>
            </a:r>
            <a:r>
              <a:rPr lang="hu-HU" sz="2000" dirty="0"/>
              <a:t> </a:t>
            </a:r>
            <a:r>
              <a:rPr lang="hu-HU" sz="2000" dirty="0" err="1"/>
              <a:t>labrum</a:t>
            </a:r>
            <a:r>
              <a:rPr lang="hu-HU" sz="2000" dirty="0"/>
              <a:t> </a:t>
            </a:r>
            <a:r>
              <a:rPr lang="hu-HU" sz="2000" dirty="0" err="1"/>
              <a:t>acetabulare</a:t>
            </a:r>
            <a:endParaRPr lang="hu-HU" sz="2000" dirty="0"/>
          </a:p>
        </p:txBody>
      </p:sp>
      <p:pic>
        <p:nvPicPr>
          <p:cNvPr id="7" name="Kép 6" descr="3d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941" y="2825865"/>
            <a:ext cx="3384376" cy="3765714"/>
          </a:xfrm>
          <a:prstGeom prst="rect">
            <a:avLst/>
          </a:prstGeom>
        </p:spPr>
      </p:pic>
      <p:pic>
        <p:nvPicPr>
          <p:cNvPr id="4" name="Picture 2" descr="KÃ©ptalÃ¡lat a kÃ¶vetkezÅre: âlabrum acetabulareâ">
            <a:extLst>
              <a:ext uri="{FF2B5EF4-FFF2-40B4-BE49-F238E27FC236}">
                <a16:creationId xmlns:a16="http://schemas.microsoft.com/office/drawing/2014/main" id="{65A66367-C0FF-46B0-B93B-4AE72C109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8"/>
          <a:stretch/>
        </p:blipFill>
        <p:spPr bwMode="auto">
          <a:xfrm>
            <a:off x="4716016" y="2733657"/>
            <a:ext cx="3592773" cy="386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53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3d bursa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525" t="6951" r="5290" b="11150"/>
          <a:stretch>
            <a:fillRect/>
          </a:stretch>
        </p:blipFill>
        <p:spPr>
          <a:xfrm>
            <a:off x="323528" y="3090225"/>
            <a:ext cx="3888432" cy="3664098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59532" y="260648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 </a:t>
            </a:r>
            <a:r>
              <a:rPr lang="hu-HU" sz="2800" b="1" dirty="0">
                <a:latin typeface="+mn-lt"/>
              </a:rPr>
              <a:t>Járulékos ízületalkotók</a:t>
            </a:r>
          </a:p>
          <a:p>
            <a:endParaRPr lang="hu-HU" sz="2800" b="1" dirty="0">
              <a:latin typeface="+mn-lt"/>
            </a:endParaRPr>
          </a:p>
          <a:p>
            <a:pPr hangingPunct="0"/>
            <a:r>
              <a:rPr lang="hu-HU" sz="2400" b="1" dirty="0" err="1"/>
              <a:t>bursa</a:t>
            </a:r>
            <a:r>
              <a:rPr lang="hu-HU" sz="2400" b="1" dirty="0"/>
              <a:t> </a:t>
            </a:r>
            <a:r>
              <a:rPr lang="hu-HU" sz="2400" b="1" dirty="0" err="1"/>
              <a:t>articularis</a:t>
            </a:r>
            <a:endParaRPr lang="hu-HU" sz="2400" b="1" dirty="0"/>
          </a:p>
          <a:p>
            <a:pPr lvl="0" hangingPunct="0"/>
            <a:r>
              <a:rPr lang="hu-HU" dirty="0"/>
              <a:t>	az </a:t>
            </a:r>
            <a:r>
              <a:rPr lang="hu-HU" sz="2000" b="1" dirty="0"/>
              <a:t>ízületi tok zsákszerű kiöblösödése vagy önálló lapos zsák 	</a:t>
            </a:r>
            <a:r>
              <a:rPr lang="hu-HU" dirty="0"/>
              <a:t>(</a:t>
            </a:r>
            <a:r>
              <a:rPr lang="hu-HU" dirty="0" err="1"/>
              <a:t>szövettanilag</a:t>
            </a:r>
            <a:r>
              <a:rPr lang="hu-HU" dirty="0"/>
              <a:t> a tokhoz hasonló)</a:t>
            </a:r>
          </a:p>
          <a:p>
            <a:pPr lvl="0" hangingPunct="0"/>
            <a:r>
              <a:rPr lang="hu-HU" dirty="0"/>
              <a:t>	feladata az ízület és a környező szövetek védelme, elcsúszás segítése</a:t>
            </a:r>
          </a:p>
          <a:p>
            <a:pPr lvl="0" hangingPunct="0"/>
            <a:r>
              <a:rPr lang="hu-HU" dirty="0"/>
              <a:t>	előfordulás pl.: art. </a:t>
            </a:r>
            <a:r>
              <a:rPr lang="hu-HU" dirty="0" err="1"/>
              <a:t>humeri</a:t>
            </a:r>
            <a:r>
              <a:rPr lang="hu-HU" dirty="0"/>
              <a:t>, art. </a:t>
            </a:r>
            <a:r>
              <a:rPr lang="hu-HU" dirty="0" err="1"/>
              <a:t>genu</a:t>
            </a:r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</p:txBody>
      </p:sp>
      <p:pic>
        <p:nvPicPr>
          <p:cNvPr id="9" name="Kép 8" descr="bursa.jpe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649326"/>
            <a:ext cx="4312553" cy="3456384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7751273" y="3266975"/>
            <a:ext cx="140364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7616089" y="5104630"/>
            <a:ext cx="140364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0137641-55E7-40C7-87FD-D0B403AE5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32" y="3354926"/>
            <a:ext cx="1188823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53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842493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/>
              <a:t> </a:t>
            </a:r>
            <a:r>
              <a:rPr lang="hu-HU" sz="2800" b="1" dirty="0">
                <a:latin typeface="+mn-lt"/>
              </a:rPr>
              <a:t>Járulékos ízületalkotók</a:t>
            </a:r>
          </a:p>
          <a:p>
            <a:pPr hangingPunct="0"/>
            <a:r>
              <a:rPr lang="hu-HU" sz="2400" b="1" dirty="0"/>
              <a:t>vagina </a:t>
            </a:r>
            <a:r>
              <a:rPr lang="hu-HU" sz="2400" b="1" dirty="0" err="1"/>
              <a:t>synovialis</a:t>
            </a:r>
            <a:r>
              <a:rPr lang="hu-HU" sz="2400" b="1" dirty="0"/>
              <a:t> </a:t>
            </a:r>
            <a:r>
              <a:rPr lang="hu-HU" sz="2400" dirty="0"/>
              <a:t>– </a:t>
            </a:r>
            <a:r>
              <a:rPr lang="hu-HU" dirty="0"/>
              <a:t>ínhüvely: nyákkal telt zsák</a:t>
            </a:r>
          </a:p>
          <a:p>
            <a:pPr lvl="0" hangingPunct="0"/>
            <a:r>
              <a:rPr lang="hu-HU" dirty="0"/>
              <a:t>		segíti az inak mozgását </a:t>
            </a:r>
            <a:r>
              <a:rPr lang="hu-HU" dirty="0" err="1"/>
              <a:t>osteofibrosus</a:t>
            </a:r>
            <a:r>
              <a:rPr lang="hu-HU" dirty="0"/>
              <a:t> rekeszekben 				előfordulás </a:t>
            </a:r>
            <a:r>
              <a:rPr lang="hu-HU" dirty="0" err="1"/>
              <a:t>pl</a:t>
            </a:r>
            <a:r>
              <a:rPr lang="hu-HU" dirty="0"/>
              <a:t>: art. </a:t>
            </a:r>
            <a:r>
              <a:rPr lang="hu-HU" dirty="0" err="1"/>
              <a:t>humeri</a:t>
            </a:r>
            <a:r>
              <a:rPr lang="hu-HU" dirty="0"/>
              <a:t>, kéz</a:t>
            </a:r>
          </a:p>
          <a:p>
            <a:pPr lvl="0" hangingPunct="0"/>
            <a:r>
              <a:rPr lang="hu-HU" dirty="0"/>
              <a:t>		vérellátás</a:t>
            </a:r>
          </a:p>
          <a:p>
            <a:pPr lvl="0" hangingPunct="0"/>
            <a:endParaRPr lang="hu-HU" dirty="0"/>
          </a:p>
          <a:p>
            <a:pPr lvl="0" algn="r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hangingPunct="0"/>
            <a:r>
              <a:rPr lang="hu-HU" b="1" dirty="0"/>
              <a:t>- </a:t>
            </a:r>
          </a:p>
          <a:p>
            <a:pPr hangingPunct="0"/>
            <a:endParaRPr lang="hu-HU" b="1" dirty="0"/>
          </a:p>
          <a:p>
            <a:pPr hangingPunct="0"/>
            <a:endParaRPr lang="hu-HU" b="1" dirty="0"/>
          </a:p>
          <a:p>
            <a:pPr hangingPunct="0"/>
            <a:endParaRPr lang="hu-HU" b="1" dirty="0"/>
          </a:p>
          <a:p>
            <a:pPr hangingPunct="0"/>
            <a:endParaRPr lang="hu-HU" b="1" dirty="0"/>
          </a:p>
          <a:p>
            <a:pPr hangingPunct="0"/>
            <a:endParaRPr lang="hu-HU" b="1" dirty="0"/>
          </a:p>
          <a:p>
            <a:pPr hangingPunct="0"/>
            <a:endParaRPr lang="hu-HU" b="1" dirty="0"/>
          </a:p>
          <a:p>
            <a:pPr hangingPunct="0"/>
            <a:endParaRPr lang="hu-HU" b="1" dirty="0"/>
          </a:p>
          <a:p>
            <a:pPr hangingPunct="0"/>
            <a:r>
              <a:rPr lang="hu-HU" sz="2400" b="1" dirty="0" err="1"/>
              <a:t>musculi</a:t>
            </a:r>
            <a:r>
              <a:rPr lang="hu-HU" sz="2400" b="1" dirty="0"/>
              <a:t> </a:t>
            </a:r>
            <a:r>
              <a:rPr lang="hu-HU" sz="2400" b="1" dirty="0" err="1"/>
              <a:t>articulares</a:t>
            </a:r>
            <a:endParaRPr lang="hu-HU" sz="2400" b="1" dirty="0"/>
          </a:p>
          <a:p>
            <a:pPr lvl="0" hangingPunct="0"/>
            <a:r>
              <a:rPr lang="hu-HU" dirty="0"/>
              <a:t>az ízületi tokon eredő v. tapadó izmok, melyek az ízületi tok feszítésével megakadályozzák a mozgás során a tok becsípődését</a:t>
            </a: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5295600" y="1864200"/>
            <a:ext cx="3600400" cy="4171402"/>
            <a:chOff x="4572000" y="524657"/>
            <a:chExt cx="4012828" cy="4722690"/>
          </a:xfrm>
        </p:grpSpPr>
        <p:pic>
          <p:nvPicPr>
            <p:cNvPr id="8" name="Kép 7" descr="inhüv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99012" y="524657"/>
              <a:ext cx="3985816" cy="4722690"/>
            </a:xfrm>
            <a:prstGeom prst="rect">
              <a:avLst/>
            </a:prstGeom>
          </p:spPr>
        </p:pic>
        <p:sp>
          <p:nvSpPr>
            <p:cNvPr id="9" name="Téglalap 8"/>
            <p:cNvSpPr/>
            <p:nvPr/>
          </p:nvSpPr>
          <p:spPr>
            <a:xfrm>
              <a:off x="4572000" y="620688"/>
              <a:ext cx="1944216" cy="2736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Ellipszis 9"/>
            <p:cNvSpPr/>
            <p:nvPr/>
          </p:nvSpPr>
          <p:spPr>
            <a:xfrm>
              <a:off x="6444208" y="1052736"/>
              <a:ext cx="288032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6372200" y="1844824"/>
              <a:ext cx="360040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6372200" y="2276872"/>
              <a:ext cx="360040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4" name="Kép 13" descr="3d bursa.jpg"/>
          <p:cNvPicPr>
            <a:picLocks noChangeAspect="1"/>
          </p:cNvPicPr>
          <p:nvPr/>
        </p:nvPicPr>
        <p:blipFill>
          <a:blip r:embed="rId3" cstate="print"/>
          <a:srcRect l="29525" t="6951" r="27018" b="11150"/>
          <a:stretch>
            <a:fillRect/>
          </a:stretch>
        </p:blipFill>
        <p:spPr>
          <a:xfrm>
            <a:off x="395536" y="1871291"/>
            <a:ext cx="2448272" cy="3460537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395536" y="2910025"/>
            <a:ext cx="864096" cy="138307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79024" y="2099672"/>
            <a:ext cx="3476253" cy="114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1153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36712"/>
            <a:ext cx="5220071" cy="391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512" y="1628972"/>
            <a:ext cx="3528392" cy="116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441794" y="3420575"/>
            <a:ext cx="1725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prstClr val="black"/>
                </a:solidFill>
              </a:rPr>
              <a:t>Mesotendineum</a:t>
            </a:r>
            <a:endParaRPr lang="hu-HU" dirty="0">
              <a:solidFill>
                <a:prstClr val="black"/>
              </a:solidFill>
            </a:endParaRPr>
          </a:p>
          <a:p>
            <a:r>
              <a:rPr lang="hu-HU" dirty="0" err="1">
                <a:solidFill>
                  <a:prstClr val="black"/>
                </a:solidFill>
              </a:rPr>
              <a:t>vérallátás</a:t>
            </a:r>
            <a:r>
              <a:rPr lang="hu-HU" dirty="0">
                <a:solidFill>
                  <a:prstClr val="black"/>
                </a:solidFill>
              </a:rPr>
              <a:t>!</a:t>
            </a:r>
          </a:p>
        </p:txBody>
      </p:sp>
      <p:pic>
        <p:nvPicPr>
          <p:cNvPr id="6" name="Kép 4" descr="inas ujj palm.jpg"/>
          <p:cNvPicPr>
            <a:picLocks noChangeAspect="1"/>
          </p:cNvPicPr>
          <p:nvPr/>
        </p:nvPicPr>
        <p:blipFill>
          <a:blip r:embed="rId6" cstate="print"/>
          <a:srcRect l="25361" t="4999" r="35819" b="6428"/>
          <a:stretch>
            <a:fillRect/>
          </a:stretch>
        </p:blipFill>
        <p:spPr bwMode="auto">
          <a:xfrm rot="16200000">
            <a:off x="3241269" y="-2785653"/>
            <a:ext cx="1254937" cy="68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ujj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7" y="4707289"/>
            <a:ext cx="6408711" cy="2183470"/>
          </a:xfrm>
          <a:prstGeom prst="rect">
            <a:avLst/>
          </a:prstGeom>
          <a:noFill/>
        </p:spPr>
      </p:pic>
      <p:sp>
        <p:nvSpPr>
          <p:cNvPr id="3" name="Ellipszis 2"/>
          <p:cNvSpPr/>
          <p:nvPr/>
        </p:nvSpPr>
        <p:spPr>
          <a:xfrm>
            <a:off x="1979712" y="6381328"/>
            <a:ext cx="1296144" cy="5094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3563888" y="6381328"/>
            <a:ext cx="1008112" cy="5094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86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05013"/>
            <a:ext cx="864096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Ízületek osztályozása</a:t>
            </a:r>
          </a:p>
          <a:p>
            <a:endParaRPr lang="hu-HU" sz="2000" b="1" dirty="0"/>
          </a:p>
          <a:p>
            <a:r>
              <a:rPr lang="hu-HU" sz="2400" b="1" dirty="0"/>
              <a:t>- az </a:t>
            </a:r>
            <a:r>
              <a:rPr lang="hu-HU" sz="2400" b="1" u="sng" dirty="0"/>
              <a:t>alkotó csontfelszínek</a:t>
            </a:r>
            <a:r>
              <a:rPr lang="hu-HU" sz="2400" b="1" dirty="0"/>
              <a:t> száma szerint:</a:t>
            </a:r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 sz="2400" b="1" dirty="0"/>
              <a:t>egyszerű </a:t>
            </a:r>
            <a:r>
              <a:rPr lang="hu-HU" dirty="0"/>
              <a:t>- csak két felszín egy tokon belül</a:t>
            </a:r>
          </a:p>
          <a:p>
            <a:r>
              <a:rPr lang="hu-HU" dirty="0"/>
              <a:t>		</a:t>
            </a:r>
            <a:r>
              <a:rPr lang="hu-HU" sz="2400" b="1" dirty="0"/>
              <a:t>összetett </a:t>
            </a:r>
            <a:r>
              <a:rPr lang="hu-HU" dirty="0"/>
              <a:t>–több felszín egy tokon belül</a:t>
            </a:r>
          </a:p>
          <a:p>
            <a:endParaRPr lang="hu-HU" sz="2400" b="1" dirty="0"/>
          </a:p>
          <a:p>
            <a:pPr hangingPunct="0"/>
            <a:r>
              <a:rPr lang="hu-HU" sz="2400" b="1" u="sng" dirty="0"/>
              <a:t>- ízületi tengely száma szerint</a:t>
            </a:r>
          </a:p>
          <a:p>
            <a:pPr hangingPunct="0"/>
            <a:r>
              <a:rPr lang="hu-HU" sz="2000" dirty="0"/>
              <a:t>Egytengelyű ízületek: </a:t>
            </a:r>
            <a:r>
              <a:rPr lang="hu-HU" sz="2000" b="1" dirty="0" err="1"/>
              <a:t>uniaxialis</a:t>
            </a:r>
            <a:r>
              <a:rPr lang="hu-HU" sz="2000" b="1" dirty="0"/>
              <a:t> </a:t>
            </a:r>
          </a:p>
          <a:p>
            <a:pPr hangingPunct="0"/>
            <a:r>
              <a:rPr lang="hu-HU" sz="2000" dirty="0"/>
              <a:t>1. </a:t>
            </a:r>
            <a:r>
              <a:rPr lang="hu-HU" sz="2000" dirty="0" err="1">
                <a:solidFill>
                  <a:srgbClr val="C00000"/>
                </a:solidFill>
              </a:rPr>
              <a:t>articulatio</a:t>
            </a:r>
            <a:r>
              <a:rPr lang="hu-HU" sz="2000" dirty="0">
                <a:solidFill>
                  <a:srgbClr val="C00000"/>
                </a:solidFill>
              </a:rPr>
              <a:t> </a:t>
            </a:r>
            <a:r>
              <a:rPr lang="hu-HU" sz="2000" dirty="0" err="1">
                <a:solidFill>
                  <a:srgbClr val="C00000"/>
                </a:solidFill>
              </a:rPr>
              <a:t>plana</a:t>
            </a:r>
            <a:endParaRPr lang="hu-HU" sz="2000" dirty="0">
              <a:solidFill>
                <a:srgbClr val="C00000"/>
              </a:solidFill>
            </a:endParaRPr>
          </a:p>
          <a:p>
            <a:pPr hangingPunct="0"/>
            <a:r>
              <a:rPr lang="hu-HU" sz="2000" dirty="0"/>
              <a:t>2. </a:t>
            </a:r>
            <a:r>
              <a:rPr lang="hu-HU" sz="2000" dirty="0" err="1">
                <a:solidFill>
                  <a:srgbClr val="C00000"/>
                </a:solidFill>
              </a:rPr>
              <a:t>articulatio</a:t>
            </a:r>
            <a:r>
              <a:rPr lang="hu-HU" sz="2000" dirty="0">
                <a:solidFill>
                  <a:srgbClr val="C00000"/>
                </a:solidFill>
              </a:rPr>
              <a:t> </a:t>
            </a:r>
            <a:r>
              <a:rPr lang="hu-HU" sz="2000" dirty="0" err="1">
                <a:solidFill>
                  <a:srgbClr val="C00000"/>
                </a:solidFill>
              </a:rPr>
              <a:t>trochoidea</a:t>
            </a:r>
            <a:endParaRPr lang="hu-HU" sz="2000" dirty="0">
              <a:solidFill>
                <a:srgbClr val="C00000"/>
              </a:solidFill>
            </a:endParaRPr>
          </a:p>
          <a:p>
            <a:pPr hangingPunct="0"/>
            <a:r>
              <a:rPr lang="hu-HU" sz="2000" dirty="0"/>
              <a:t>3. </a:t>
            </a:r>
            <a:r>
              <a:rPr lang="hu-HU" sz="2000" dirty="0" err="1">
                <a:solidFill>
                  <a:srgbClr val="C00000"/>
                </a:solidFill>
              </a:rPr>
              <a:t>ginglymus</a:t>
            </a:r>
            <a:endParaRPr lang="hu-HU" sz="2000" dirty="0">
              <a:solidFill>
                <a:srgbClr val="C00000"/>
              </a:solidFill>
            </a:endParaRPr>
          </a:p>
          <a:p>
            <a:pPr hangingPunct="0"/>
            <a:r>
              <a:rPr lang="hu-HU" sz="2000" dirty="0"/>
              <a:t> </a:t>
            </a:r>
          </a:p>
          <a:p>
            <a:pPr hangingPunct="0"/>
            <a:r>
              <a:rPr lang="hu-HU" sz="2000" dirty="0"/>
              <a:t>Kéttengelyű ízületek: </a:t>
            </a:r>
            <a:r>
              <a:rPr lang="hu-HU" sz="2000" b="1" dirty="0" err="1"/>
              <a:t>biaxialis</a:t>
            </a:r>
            <a:endParaRPr lang="hu-HU" sz="2000" b="1" dirty="0"/>
          </a:p>
          <a:p>
            <a:pPr hangingPunct="0"/>
            <a:r>
              <a:rPr lang="hu-HU" sz="2000" dirty="0"/>
              <a:t>1. </a:t>
            </a:r>
            <a:r>
              <a:rPr lang="hu-HU" sz="2000" dirty="0" err="1">
                <a:solidFill>
                  <a:srgbClr val="C00000"/>
                </a:solidFill>
              </a:rPr>
              <a:t>articulatio</a:t>
            </a:r>
            <a:r>
              <a:rPr lang="hu-HU" sz="2000" dirty="0">
                <a:solidFill>
                  <a:srgbClr val="C00000"/>
                </a:solidFill>
              </a:rPr>
              <a:t> </a:t>
            </a:r>
            <a:r>
              <a:rPr lang="hu-HU" sz="2000" dirty="0" err="1">
                <a:solidFill>
                  <a:srgbClr val="C00000"/>
                </a:solidFill>
              </a:rPr>
              <a:t>ellipsoidea</a:t>
            </a:r>
            <a:endParaRPr lang="hu-HU" sz="2000" dirty="0">
              <a:solidFill>
                <a:srgbClr val="C00000"/>
              </a:solidFill>
            </a:endParaRPr>
          </a:p>
          <a:p>
            <a:pPr hangingPunct="0"/>
            <a:r>
              <a:rPr lang="hu-HU" sz="2000" dirty="0"/>
              <a:t>2. </a:t>
            </a:r>
            <a:r>
              <a:rPr lang="hu-HU" sz="2000" dirty="0" err="1">
                <a:solidFill>
                  <a:srgbClr val="C00000"/>
                </a:solidFill>
              </a:rPr>
              <a:t>articulatio</a:t>
            </a:r>
            <a:r>
              <a:rPr lang="hu-HU" sz="2000" dirty="0">
                <a:solidFill>
                  <a:srgbClr val="C00000"/>
                </a:solidFill>
              </a:rPr>
              <a:t> </a:t>
            </a:r>
            <a:r>
              <a:rPr lang="hu-HU" sz="2000" dirty="0" err="1">
                <a:solidFill>
                  <a:srgbClr val="C00000"/>
                </a:solidFill>
              </a:rPr>
              <a:t>sellaris</a:t>
            </a:r>
            <a:endParaRPr lang="hu-HU" sz="2000" dirty="0">
              <a:solidFill>
                <a:srgbClr val="C00000"/>
              </a:solidFill>
            </a:endParaRPr>
          </a:p>
          <a:p>
            <a:pPr hangingPunct="0"/>
            <a:r>
              <a:rPr lang="hu-HU" sz="2000" dirty="0"/>
              <a:t>3. </a:t>
            </a:r>
            <a:r>
              <a:rPr lang="hu-HU" sz="2000" dirty="0">
                <a:solidFill>
                  <a:srgbClr val="C00000"/>
                </a:solidFill>
              </a:rPr>
              <a:t>(</a:t>
            </a:r>
            <a:r>
              <a:rPr lang="hu-HU" sz="2000" dirty="0" err="1">
                <a:solidFill>
                  <a:srgbClr val="C00000"/>
                </a:solidFill>
              </a:rPr>
              <a:t>articulatio</a:t>
            </a:r>
            <a:r>
              <a:rPr lang="hu-HU" sz="2000" dirty="0">
                <a:solidFill>
                  <a:srgbClr val="C00000"/>
                </a:solidFill>
              </a:rPr>
              <a:t> </a:t>
            </a:r>
            <a:r>
              <a:rPr lang="hu-HU" sz="2000" dirty="0" err="1">
                <a:solidFill>
                  <a:srgbClr val="C00000"/>
                </a:solidFill>
              </a:rPr>
              <a:t>condyloidea</a:t>
            </a:r>
            <a:r>
              <a:rPr lang="hu-HU" sz="2000" dirty="0">
                <a:solidFill>
                  <a:srgbClr val="C00000"/>
                </a:solidFill>
              </a:rPr>
              <a:t>)</a:t>
            </a:r>
          </a:p>
          <a:p>
            <a:pPr hangingPunct="0"/>
            <a:r>
              <a:rPr lang="hu-HU" sz="2000" dirty="0"/>
              <a:t> </a:t>
            </a:r>
          </a:p>
          <a:p>
            <a:pPr hangingPunct="0"/>
            <a:r>
              <a:rPr lang="hu-HU" sz="2000" dirty="0"/>
              <a:t>Soktengelyű v. szabad ízületek: </a:t>
            </a:r>
            <a:r>
              <a:rPr lang="hu-HU" sz="2000" b="1" dirty="0" err="1"/>
              <a:t>multiaxialis</a:t>
            </a:r>
            <a:endParaRPr lang="hu-HU" sz="2000" b="1" dirty="0"/>
          </a:p>
          <a:p>
            <a:pPr hangingPunct="0"/>
            <a:r>
              <a:rPr lang="hu-HU" sz="2000" dirty="0"/>
              <a:t>1. </a:t>
            </a:r>
            <a:r>
              <a:rPr lang="hu-HU" sz="2000" dirty="0" err="1">
                <a:solidFill>
                  <a:srgbClr val="C00000"/>
                </a:solidFill>
              </a:rPr>
              <a:t>articulatio</a:t>
            </a:r>
            <a:r>
              <a:rPr lang="hu-HU" sz="2000" dirty="0">
                <a:solidFill>
                  <a:srgbClr val="C00000"/>
                </a:solidFill>
              </a:rPr>
              <a:t> </a:t>
            </a:r>
            <a:r>
              <a:rPr lang="hu-HU" sz="2000" dirty="0" err="1">
                <a:solidFill>
                  <a:srgbClr val="C00000"/>
                </a:solidFill>
              </a:rPr>
              <a:t>spheroidea</a:t>
            </a:r>
            <a:endParaRPr lang="hu-HU" sz="2000" dirty="0">
              <a:solidFill>
                <a:srgbClr val="C00000"/>
              </a:solidFill>
            </a:endParaRPr>
          </a:p>
        </p:txBody>
      </p:sp>
      <p:pic>
        <p:nvPicPr>
          <p:cNvPr id="3" name="Picture 2" descr="This composite image shows the different types of synovial joints in the body. In the center of the figure is a skeleton, and call outs from each joint show their names and locations.">
            <a:extLst>
              <a:ext uri="{FF2B5EF4-FFF2-40B4-BE49-F238E27FC236}">
                <a16:creationId xmlns:a16="http://schemas.microsoft.com/office/drawing/2014/main" id="{1ACF0CF3-A2C8-4B8F-BCBA-30722728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25" y="2348880"/>
            <a:ext cx="3544060" cy="42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992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864096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Ízületek osztályozása a  </a:t>
            </a:r>
            <a:r>
              <a:rPr lang="hu-HU" sz="2400" b="1" u="sng" dirty="0"/>
              <a:t>felszínek alakja</a:t>
            </a:r>
            <a:r>
              <a:rPr lang="hu-HU" sz="2400" b="1" dirty="0"/>
              <a:t> szerint:</a:t>
            </a:r>
          </a:p>
          <a:p>
            <a:endParaRPr lang="hu-HU" dirty="0"/>
          </a:p>
          <a:p>
            <a:pPr hangingPunct="0"/>
            <a:r>
              <a:rPr lang="hu-HU" sz="2000" dirty="0" err="1"/>
              <a:t>-</a:t>
            </a:r>
            <a:r>
              <a:rPr lang="hu-HU" sz="2000" b="1" dirty="0" err="1"/>
              <a:t>articulatio</a:t>
            </a:r>
            <a:r>
              <a:rPr lang="hu-HU" sz="2000" b="1" dirty="0"/>
              <a:t> </a:t>
            </a:r>
            <a:r>
              <a:rPr lang="hu-HU" sz="2000" b="1" dirty="0" err="1"/>
              <a:t>plana</a:t>
            </a:r>
            <a:endParaRPr lang="hu-HU" sz="2000" b="1" dirty="0"/>
          </a:p>
          <a:p>
            <a:pPr lvl="0" hangingPunct="0"/>
            <a:r>
              <a:rPr lang="hu-HU" dirty="0"/>
              <a:t>a csontfelszínek síkfelszínek - egymáson elcsúszva mozognak</a:t>
            </a:r>
          </a:p>
          <a:p>
            <a:pPr lvl="0" hangingPunct="0"/>
            <a:r>
              <a:rPr lang="hu-HU" dirty="0"/>
              <a:t>speciális típusa az </a:t>
            </a:r>
            <a:r>
              <a:rPr lang="hu-HU" b="1" dirty="0" err="1"/>
              <a:t>amphiarthrosis</a:t>
            </a:r>
            <a:r>
              <a:rPr lang="hu-HU" b="1" dirty="0"/>
              <a:t>, </a:t>
            </a:r>
          </a:p>
          <a:p>
            <a:pPr lvl="0" hangingPunct="0"/>
            <a:r>
              <a:rPr lang="hu-HU" dirty="0"/>
              <a:t>amely rendkívül feszes, alig mozog</a:t>
            </a:r>
          </a:p>
          <a:p>
            <a:endParaRPr lang="hu-HU" dirty="0"/>
          </a:p>
          <a:p>
            <a:r>
              <a:rPr lang="hu-HU" dirty="0"/>
              <a:t>egytengelyű ízületek:</a:t>
            </a:r>
          </a:p>
          <a:p>
            <a:pPr marL="285750" indent="-285750"/>
            <a:r>
              <a:rPr lang="hu-HU" sz="2000" b="1" dirty="0" err="1"/>
              <a:t>-ginglymus</a:t>
            </a:r>
            <a:r>
              <a:rPr lang="hu-HU" sz="2000" b="1" dirty="0"/>
              <a:t> </a:t>
            </a:r>
            <a:r>
              <a:rPr lang="hu-HU" dirty="0"/>
              <a:t>vagy „csukló”</a:t>
            </a:r>
          </a:p>
          <a:p>
            <a:pPr marL="285750" indent="-285750"/>
            <a:r>
              <a:rPr lang="hu-HU" dirty="0"/>
              <a:t>mozgás:</a:t>
            </a:r>
            <a:r>
              <a:rPr lang="hu-HU" dirty="0" err="1"/>
              <a:t>flexio-extensio</a:t>
            </a:r>
            <a:r>
              <a:rPr lang="hu-HU" dirty="0"/>
              <a:t>:</a:t>
            </a:r>
          </a:p>
          <a:p>
            <a:r>
              <a:rPr lang="hu-HU" dirty="0"/>
              <a:t>a mozgástengely merőleges a csont hossztengelyére, </a:t>
            </a:r>
          </a:p>
          <a:p>
            <a:r>
              <a:rPr lang="hu-HU" dirty="0"/>
              <a:t>az oldal felé elcsúszást erős oldalszalagok un. ligamenta </a:t>
            </a:r>
            <a:r>
              <a:rPr lang="hu-HU" dirty="0" err="1"/>
              <a:t>collateralia</a:t>
            </a:r>
            <a:r>
              <a:rPr lang="hu-HU" dirty="0"/>
              <a:t> </a:t>
            </a:r>
          </a:p>
          <a:p>
            <a:pPr lvl="0"/>
            <a:r>
              <a:rPr lang="hu-HU" dirty="0"/>
              <a:t>és az </a:t>
            </a:r>
            <a:r>
              <a:rPr lang="hu-HU" dirty="0" err="1"/>
              <a:t>ízárokban</a:t>
            </a:r>
            <a:r>
              <a:rPr lang="hu-HU" dirty="0"/>
              <a:t> vezető léc gátolják</a:t>
            </a:r>
          </a:p>
          <a:p>
            <a:pPr lvl="0"/>
            <a:r>
              <a:rPr lang="hu-HU" dirty="0"/>
              <a:t>Pl.: </a:t>
            </a:r>
            <a:r>
              <a:rPr lang="hu-HU" dirty="0" err="1"/>
              <a:t>articulatio</a:t>
            </a:r>
            <a:r>
              <a:rPr lang="hu-HU" dirty="0"/>
              <a:t> </a:t>
            </a:r>
            <a:r>
              <a:rPr lang="hu-HU" dirty="0" err="1"/>
              <a:t>interphalangea</a:t>
            </a:r>
            <a:r>
              <a:rPr lang="hu-HU" dirty="0"/>
              <a:t>, art. </a:t>
            </a:r>
            <a:r>
              <a:rPr lang="hu-HU" dirty="0" err="1"/>
              <a:t>humeroulnaris</a:t>
            </a: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/>
            <a:endParaRPr lang="hu-HU" dirty="0"/>
          </a:p>
          <a:p>
            <a:pPr>
              <a:buFontTx/>
              <a:buChar char="-"/>
            </a:pPr>
            <a:r>
              <a:rPr lang="hu-HU" sz="2000" b="1" dirty="0"/>
              <a:t>art. </a:t>
            </a:r>
            <a:r>
              <a:rPr lang="hu-HU" sz="2000" b="1" dirty="0" err="1"/>
              <a:t>trochoidea</a:t>
            </a:r>
            <a:r>
              <a:rPr lang="hu-HU" sz="2000" b="1" dirty="0"/>
              <a:t>, </a:t>
            </a:r>
            <a:r>
              <a:rPr lang="hu-HU" dirty="0"/>
              <a:t>kb. hengerfelszín</a:t>
            </a:r>
          </a:p>
          <a:p>
            <a:r>
              <a:rPr lang="hu-HU" dirty="0"/>
              <a:t>mozgás: </a:t>
            </a:r>
            <a:r>
              <a:rPr lang="hu-HU" dirty="0" err="1"/>
              <a:t>rotatio</a:t>
            </a:r>
            <a:r>
              <a:rPr lang="hu-HU" dirty="0"/>
              <a:t> </a:t>
            </a:r>
            <a:endParaRPr lang="hu-HU" b="1" dirty="0"/>
          </a:p>
          <a:p>
            <a:r>
              <a:rPr lang="hu-HU" dirty="0"/>
              <a:t>mozgástengely a csont hossztengelye mentén</a:t>
            </a:r>
          </a:p>
          <a:p>
            <a:r>
              <a:rPr lang="hu-HU" dirty="0"/>
              <a:t>nincs </a:t>
            </a:r>
            <a:r>
              <a:rPr lang="hu-HU" dirty="0" err="1"/>
              <a:t>ligg</a:t>
            </a:r>
            <a:r>
              <a:rPr lang="hu-HU" dirty="0"/>
              <a:t>. </a:t>
            </a:r>
            <a:r>
              <a:rPr lang="hu-HU" dirty="0" err="1"/>
              <a:t>collateralia</a:t>
            </a:r>
            <a:endParaRPr lang="hu-HU" dirty="0"/>
          </a:p>
          <a:p>
            <a:r>
              <a:rPr lang="hu-HU" dirty="0"/>
              <a:t>(két lehetőség: vagy a </a:t>
            </a:r>
            <a:r>
              <a:rPr lang="hu-HU" dirty="0" err="1"/>
              <a:t>caput</a:t>
            </a:r>
            <a:r>
              <a:rPr lang="hu-HU" dirty="0"/>
              <a:t> vagy a </a:t>
            </a:r>
            <a:r>
              <a:rPr lang="hu-HU" dirty="0" err="1"/>
              <a:t>cavum</a:t>
            </a:r>
            <a:r>
              <a:rPr lang="hu-HU" dirty="0"/>
              <a:t> forog)</a:t>
            </a:r>
          </a:p>
          <a:p>
            <a:r>
              <a:rPr lang="hu-HU" dirty="0"/>
              <a:t>Pl.: </a:t>
            </a:r>
            <a:r>
              <a:rPr lang="hu-HU" dirty="0" err="1"/>
              <a:t>articulatio</a:t>
            </a:r>
            <a:r>
              <a:rPr lang="hu-HU" dirty="0"/>
              <a:t> </a:t>
            </a:r>
            <a:r>
              <a:rPr lang="hu-HU" dirty="0" err="1"/>
              <a:t>radioulnaris</a:t>
            </a:r>
            <a:r>
              <a:rPr lang="hu-HU" dirty="0"/>
              <a:t> </a:t>
            </a:r>
            <a:r>
              <a:rPr lang="hu-HU" dirty="0" err="1"/>
              <a:t>proximalis</a:t>
            </a:r>
            <a:r>
              <a:rPr lang="hu-HU" dirty="0"/>
              <a:t> et </a:t>
            </a:r>
            <a:r>
              <a:rPr lang="hu-HU" dirty="0" err="1"/>
              <a:t>distalis</a:t>
            </a:r>
            <a:endParaRPr lang="hu-HU" dirty="0"/>
          </a:p>
          <a:p>
            <a:r>
              <a:rPr lang="hu-HU" dirty="0"/>
              <a:t> </a:t>
            </a:r>
          </a:p>
        </p:txBody>
      </p:sp>
      <p:pic>
        <p:nvPicPr>
          <p:cNvPr id="3" name="Kép 2" descr="izül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50000" b="66361"/>
          <a:stretch/>
        </p:blipFill>
        <p:spPr>
          <a:xfrm>
            <a:off x="6177335" y="418723"/>
            <a:ext cx="2470026" cy="1991797"/>
          </a:xfrm>
          <a:prstGeom prst="rect">
            <a:avLst/>
          </a:prstGeom>
        </p:spPr>
      </p:pic>
      <p:pic>
        <p:nvPicPr>
          <p:cNvPr id="4" name="Kép 3" descr="izül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31183" r="50000" b="171"/>
          <a:stretch/>
        </p:blipFill>
        <p:spPr>
          <a:xfrm>
            <a:off x="6516216" y="2640603"/>
            <a:ext cx="2448272" cy="402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37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88640"/>
            <a:ext cx="864096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err="1"/>
              <a:t>biaxialis</a:t>
            </a:r>
            <a:r>
              <a:rPr lang="hu-HU" sz="2000" dirty="0"/>
              <a:t> ízületek:</a:t>
            </a:r>
          </a:p>
          <a:p>
            <a:pPr>
              <a:buFontTx/>
              <a:buChar char="-"/>
            </a:pPr>
            <a:r>
              <a:rPr lang="hu-HU" sz="2000" b="1" dirty="0"/>
              <a:t>art. </a:t>
            </a:r>
            <a:r>
              <a:rPr lang="hu-HU" sz="2000" b="1" dirty="0" err="1"/>
              <a:t>ellipsoidea</a:t>
            </a:r>
            <a:r>
              <a:rPr lang="hu-HU" sz="2000" b="1" dirty="0"/>
              <a:t> </a:t>
            </a:r>
            <a:r>
              <a:rPr lang="hu-HU" sz="2000" dirty="0"/>
              <a:t>(„tojás a kanálban”)</a:t>
            </a:r>
            <a:r>
              <a:rPr lang="hu-HU" sz="2000" b="1" dirty="0"/>
              <a:t> </a:t>
            </a:r>
            <a:r>
              <a:rPr lang="hu-HU" sz="2000" dirty="0"/>
              <a:t>	</a:t>
            </a:r>
          </a:p>
          <a:p>
            <a:r>
              <a:rPr lang="hu-HU" sz="2000" dirty="0"/>
              <a:t>mozgás: </a:t>
            </a:r>
            <a:r>
              <a:rPr lang="hu-HU" sz="2000" dirty="0" err="1"/>
              <a:t>flexio</a:t>
            </a:r>
            <a:r>
              <a:rPr lang="hu-HU" sz="2000" dirty="0"/>
              <a:t> –</a:t>
            </a:r>
            <a:r>
              <a:rPr lang="hu-HU" sz="2000" dirty="0" err="1"/>
              <a:t>extensio</a:t>
            </a:r>
            <a:r>
              <a:rPr lang="hu-HU" sz="2000" dirty="0"/>
              <a:t>, </a:t>
            </a:r>
            <a:r>
              <a:rPr lang="hu-HU" sz="2000" dirty="0" err="1"/>
              <a:t>abductio-adductio</a:t>
            </a:r>
            <a:endParaRPr lang="hu-HU" sz="2000" dirty="0"/>
          </a:p>
          <a:p>
            <a:r>
              <a:rPr lang="hu-HU" sz="2000" dirty="0" err="1"/>
              <a:t>circumductio</a:t>
            </a:r>
            <a:r>
              <a:rPr lang="hu-HU" sz="2000" dirty="0"/>
              <a:t> is	</a:t>
            </a:r>
          </a:p>
          <a:p>
            <a:r>
              <a:rPr lang="hu-HU" sz="2000" dirty="0"/>
              <a:t>Pl.: </a:t>
            </a:r>
            <a:r>
              <a:rPr lang="hu-HU" sz="2000" dirty="0" err="1"/>
              <a:t>articulatio</a:t>
            </a:r>
            <a:r>
              <a:rPr lang="hu-HU" sz="2000" dirty="0"/>
              <a:t> </a:t>
            </a:r>
            <a:r>
              <a:rPr lang="hu-HU" sz="2000" dirty="0" err="1"/>
              <a:t>radiocarpea</a:t>
            </a:r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/>
              <a:t> - </a:t>
            </a:r>
            <a:r>
              <a:rPr lang="hu-HU" sz="2000" b="1" dirty="0"/>
              <a:t>art. </a:t>
            </a:r>
            <a:r>
              <a:rPr lang="hu-HU" sz="2000" b="1" dirty="0" err="1"/>
              <a:t>sellaris</a:t>
            </a:r>
            <a:r>
              <a:rPr lang="hu-HU" sz="2000" dirty="0"/>
              <a:t>, nyereg alakú felszínek</a:t>
            </a:r>
          </a:p>
          <a:p>
            <a:r>
              <a:rPr lang="hu-HU" sz="2000" dirty="0"/>
              <a:t>merőlegesen egymáson</a:t>
            </a:r>
          </a:p>
          <a:p>
            <a:r>
              <a:rPr lang="hu-HU" sz="2000" dirty="0"/>
              <a:t>mozgás: </a:t>
            </a:r>
            <a:r>
              <a:rPr lang="hu-HU" sz="2000" dirty="0" err="1"/>
              <a:t>oppositio-repositio</a:t>
            </a:r>
            <a:r>
              <a:rPr lang="hu-HU" sz="2000" dirty="0"/>
              <a:t>, </a:t>
            </a:r>
            <a:r>
              <a:rPr lang="hu-HU" sz="2000" dirty="0" err="1"/>
              <a:t>abductio-adductio</a:t>
            </a:r>
            <a:r>
              <a:rPr lang="hu-HU" sz="2000" dirty="0"/>
              <a:t> </a:t>
            </a:r>
          </a:p>
          <a:p>
            <a:r>
              <a:rPr lang="hu-HU" sz="2000" dirty="0"/>
              <a:t>Pl.:</a:t>
            </a:r>
            <a:r>
              <a:rPr lang="hu-HU" sz="2000" dirty="0" err="1"/>
              <a:t>articulatio</a:t>
            </a:r>
            <a:r>
              <a:rPr lang="hu-HU" sz="2000" dirty="0"/>
              <a:t> </a:t>
            </a:r>
            <a:r>
              <a:rPr lang="hu-HU" sz="2000" dirty="0" err="1"/>
              <a:t>carpometacarpea</a:t>
            </a:r>
            <a:r>
              <a:rPr lang="hu-HU" sz="2000" dirty="0"/>
              <a:t> </a:t>
            </a:r>
            <a:r>
              <a:rPr lang="hu-HU" sz="2000" dirty="0" err="1"/>
              <a:t>pollicis</a:t>
            </a:r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pPr>
              <a:buFontTx/>
              <a:buChar char="-"/>
            </a:pPr>
            <a:r>
              <a:rPr lang="hu-HU" sz="2000" b="1" dirty="0"/>
              <a:t> art. </a:t>
            </a:r>
            <a:r>
              <a:rPr lang="hu-HU" sz="2000" b="1" dirty="0" err="1"/>
              <a:t>condyloidea</a:t>
            </a:r>
            <a:endParaRPr lang="hu-HU" sz="2000" b="1" dirty="0"/>
          </a:p>
          <a:p>
            <a:r>
              <a:rPr lang="hu-HU" sz="2000" dirty="0"/>
              <a:t>Pl. : art </a:t>
            </a:r>
            <a:r>
              <a:rPr lang="hu-HU" sz="2000" dirty="0" err="1"/>
              <a:t>genu</a:t>
            </a:r>
            <a:r>
              <a:rPr lang="hu-HU" sz="2000" dirty="0"/>
              <a:t> (nagy a különbség a </a:t>
            </a:r>
            <a:r>
              <a:rPr lang="hu-HU" sz="2000" dirty="0" err="1"/>
              <a:t>condylusok</a:t>
            </a:r>
            <a:r>
              <a:rPr lang="hu-HU" sz="2000" dirty="0"/>
              <a:t>  íve között)</a:t>
            </a:r>
          </a:p>
          <a:p>
            <a:r>
              <a:rPr lang="hu-HU" sz="2000" dirty="0" err="1"/>
              <a:t>Condylus</a:t>
            </a:r>
            <a:r>
              <a:rPr lang="hu-HU" sz="2000" dirty="0"/>
              <a:t> jelentése: ízületet alkotó csontvég!</a:t>
            </a:r>
          </a:p>
          <a:p>
            <a:endParaRPr lang="hu-HU" dirty="0"/>
          </a:p>
        </p:txBody>
      </p:sp>
      <p:pic>
        <p:nvPicPr>
          <p:cNvPr id="6" name="Kép 5" descr="izül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7163" b="38367"/>
          <a:stretch/>
        </p:blipFill>
        <p:spPr>
          <a:xfrm>
            <a:off x="5364088" y="188640"/>
            <a:ext cx="3590307" cy="50197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izül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575" t="66816"/>
          <a:stretch/>
        </p:blipFill>
        <p:spPr>
          <a:xfrm>
            <a:off x="5636232" y="3284984"/>
            <a:ext cx="3273650" cy="2392376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0" y="260648"/>
            <a:ext cx="864096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000" dirty="0"/>
          </a:p>
          <a:p>
            <a:r>
              <a:rPr lang="hu-HU" sz="2000" dirty="0"/>
              <a:t>  </a:t>
            </a:r>
            <a:r>
              <a:rPr lang="hu-HU" sz="2000" dirty="0" err="1"/>
              <a:t>multiaxialis</a:t>
            </a:r>
            <a:r>
              <a:rPr lang="hu-HU" sz="2000" dirty="0"/>
              <a:t> ízület:</a:t>
            </a:r>
          </a:p>
          <a:p>
            <a:pPr lvl="0">
              <a:buFontTx/>
              <a:buChar char="-"/>
            </a:pPr>
            <a:r>
              <a:rPr lang="hu-HU" sz="2000" b="1" dirty="0" err="1"/>
              <a:t>articulatio</a:t>
            </a:r>
            <a:r>
              <a:rPr lang="hu-HU" sz="2000" b="1" dirty="0"/>
              <a:t> </a:t>
            </a:r>
            <a:r>
              <a:rPr lang="hu-HU" sz="2000" b="1" dirty="0" err="1"/>
              <a:t>spheroidea</a:t>
            </a:r>
            <a:r>
              <a:rPr lang="hu-HU" sz="2000" b="1" dirty="0"/>
              <a:t> </a:t>
            </a:r>
            <a:r>
              <a:rPr lang="hu-HU" sz="2000" dirty="0"/>
              <a:t>gömb vagy szabadízület</a:t>
            </a:r>
          </a:p>
          <a:p>
            <a:pPr lvl="0"/>
            <a:r>
              <a:rPr lang="hu-HU" sz="2000" dirty="0"/>
              <a:t> </a:t>
            </a:r>
          </a:p>
          <a:p>
            <a:pPr lvl="0"/>
            <a:r>
              <a:rPr lang="hu-HU" sz="2000" dirty="0"/>
              <a:t>mozgás:  </a:t>
            </a:r>
            <a:r>
              <a:rPr lang="hu-HU" sz="2000" dirty="0" err="1"/>
              <a:t>flexio</a:t>
            </a:r>
            <a:r>
              <a:rPr lang="hu-HU" sz="2000" dirty="0"/>
              <a:t>–</a:t>
            </a:r>
            <a:r>
              <a:rPr lang="hu-HU" sz="2000" dirty="0" err="1"/>
              <a:t>extensio</a:t>
            </a:r>
            <a:r>
              <a:rPr lang="hu-HU" sz="2000" dirty="0"/>
              <a:t>, </a:t>
            </a:r>
          </a:p>
          <a:p>
            <a:pPr lvl="0"/>
            <a:r>
              <a:rPr lang="hu-HU" sz="2000" dirty="0"/>
              <a:t> 	</a:t>
            </a:r>
            <a:r>
              <a:rPr lang="hu-HU" sz="2000" dirty="0" err="1"/>
              <a:t>abductio-adductio</a:t>
            </a:r>
            <a:r>
              <a:rPr lang="hu-HU" sz="2000" dirty="0"/>
              <a:t>, </a:t>
            </a:r>
          </a:p>
          <a:p>
            <a:pPr lvl="0"/>
            <a:r>
              <a:rPr lang="hu-HU" sz="2000" dirty="0"/>
              <a:t> 	</a:t>
            </a:r>
            <a:r>
              <a:rPr lang="hu-HU" sz="2000" dirty="0" err="1"/>
              <a:t>rotatio</a:t>
            </a:r>
            <a:r>
              <a:rPr lang="hu-HU" sz="2000" dirty="0"/>
              <a:t> </a:t>
            </a:r>
          </a:p>
          <a:p>
            <a:pPr lvl="0"/>
            <a:r>
              <a:rPr lang="hu-HU" sz="2000" dirty="0"/>
              <a:t> 	és </a:t>
            </a:r>
            <a:r>
              <a:rPr lang="hu-HU" sz="2000" dirty="0" err="1"/>
              <a:t>circumductio</a:t>
            </a:r>
            <a:endParaRPr lang="hu-HU" sz="2000" dirty="0"/>
          </a:p>
          <a:p>
            <a:pPr lvl="0"/>
            <a:r>
              <a:rPr lang="hu-HU" sz="2000" dirty="0"/>
              <a:t>Pl.: art. </a:t>
            </a:r>
            <a:r>
              <a:rPr lang="hu-HU" sz="2000" dirty="0" err="1"/>
              <a:t>humeri</a:t>
            </a:r>
            <a:endParaRPr lang="hu-HU" sz="2000" dirty="0"/>
          </a:p>
          <a:p>
            <a:pPr lvl="0"/>
            <a:endParaRPr lang="hu-HU" sz="2000" dirty="0"/>
          </a:p>
          <a:p>
            <a:pPr lvl="0"/>
            <a:endParaRPr lang="hu-HU" sz="2000" dirty="0"/>
          </a:p>
          <a:p>
            <a:pPr lvl="0"/>
            <a:endParaRPr lang="hu-HU" sz="2000" dirty="0"/>
          </a:p>
          <a:p>
            <a:pPr lvl="0"/>
            <a:endParaRPr lang="hu-HU" sz="2000" dirty="0"/>
          </a:p>
          <a:p>
            <a:pPr lvl="0"/>
            <a:endParaRPr lang="hu-HU" sz="2000" dirty="0"/>
          </a:p>
          <a:p>
            <a:pPr lvl="0"/>
            <a:endParaRPr lang="hu-HU" sz="2000" dirty="0"/>
          </a:p>
          <a:p>
            <a:pPr lvl="0" hangingPunct="0"/>
            <a:r>
              <a:rPr lang="hu-HU" sz="2000" dirty="0"/>
              <a:t>Ha az ízvápa fejet az </a:t>
            </a:r>
            <a:r>
              <a:rPr lang="hu-HU" sz="2000" dirty="0" err="1"/>
              <a:t>equatorán</a:t>
            </a:r>
            <a:r>
              <a:rPr lang="hu-HU" sz="2000" dirty="0"/>
              <a:t> túl is magába foglalja, </a:t>
            </a:r>
          </a:p>
          <a:p>
            <a:pPr lvl="0" hangingPunct="0"/>
            <a:r>
              <a:rPr lang="hu-HU" sz="2000" dirty="0"/>
              <a:t>nagy stabilitást biztosít az ízületnek </a:t>
            </a:r>
          </a:p>
          <a:p>
            <a:pPr lvl="0" hangingPunct="0"/>
            <a:r>
              <a:rPr lang="hu-HU" sz="2000" dirty="0"/>
              <a:t>(rostporcos </a:t>
            </a:r>
            <a:r>
              <a:rPr lang="hu-HU" sz="2000" dirty="0" err="1"/>
              <a:t>labrum</a:t>
            </a:r>
            <a:r>
              <a:rPr lang="hu-HU" sz="2000" dirty="0"/>
              <a:t> </a:t>
            </a:r>
            <a:r>
              <a:rPr lang="hu-HU" sz="2000" dirty="0" err="1"/>
              <a:t>articulare</a:t>
            </a:r>
            <a:r>
              <a:rPr lang="hu-HU" sz="2000" dirty="0"/>
              <a:t> tartozik hozzá)</a:t>
            </a:r>
          </a:p>
          <a:p>
            <a:pPr hangingPunct="0"/>
            <a:r>
              <a:rPr lang="hu-HU" sz="2000" b="1" dirty="0" err="1"/>
              <a:t>Articulatio</a:t>
            </a:r>
            <a:r>
              <a:rPr lang="hu-HU" sz="2000" b="1" dirty="0"/>
              <a:t> </a:t>
            </a:r>
            <a:r>
              <a:rPr lang="hu-HU" sz="2000" b="1" dirty="0" err="1"/>
              <a:t>cotylica</a:t>
            </a:r>
            <a:r>
              <a:rPr lang="hu-HU" sz="2000" b="1" dirty="0"/>
              <a:t>  </a:t>
            </a:r>
            <a:r>
              <a:rPr lang="hu-HU" sz="2000" dirty="0"/>
              <a:t>[</a:t>
            </a:r>
            <a:r>
              <a:rPr lang="hu-HU" sz="2000" dirty="0" err="1"/>
              <a:t>enarthrosis</a:t>
            </a:r>
            <a:r>
              <a:rPr lang="hu-HU" sz="2000" dirty="0">
                <a:sym typeface="Symbol"/>
              </a:rPr>
              <a:t>, d</a:t>
            </a:r>
            <a:r>
              <a:rPr lang="hu-HU" sz="2000" dirty="0"/>
              <a:t>ióízület ]	</a:t>
            </a:r>
            <a:r>
              <a:rPr lang="hu-HU" dirty="0"/>
              <a:t>	pl.: </a:t>
            </a:r>
            <a:r>
              <a:rPr lang="hu-HU" dirty="0" err="1"/>
              <a:t>articulatio</a:t>
            </a:r>
            <a:r>
              <a:rPr lang="hu-HU" dirty="0"/>
              <a:t> </a:t>
            </a:r>
            <a:r>
              <a:rPr lang="hu-HU" dirty="0" err="1"/>
              <a:t>coxae</a:t>
            </a:r>
            <a:endParaRPr lang="hu-HU" dirty="0"/>
          </a:p>
          <a:p>
            <a:pPr lvl="0"/>
            <a:endParaRPr lang="hu-HU" dirty="0"/>
          </a:p>
        </p:txBody>
      </p:sp>
      <p:pic>
        <p:nvPicPr>
          <p:cNvPr id="5" name="Kép 4" descr="14459518_dyn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1339" t="66333"/>
          <a:stretch>
            <a:fillRect/>
          </a:stretch>
        </p:blipFill>
        <p:spPr>
          <a:xfrm>
            <a:off x="5076056" y="509004"/>
            <a:ext cx="3849963" cy="23923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202883" y="195605"/>
            <a:ext cx="3097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/>
              <a:t>Mozgások a térben </a:t>
            </a:r>
          </a:p>
        </p:txBody>
      </p:sp>
      <p:sp>
        <p:nvSpPr>
          <p:cNvPr id="4" name="Téglalap 3"/>
          <p:cNvSpPr/>
          <p:nvPr/>
        </p:nvSpPr>
        <p:spPr>
          <a:xfrm>
            <a:off x="179512" y="62068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hangingPunct="0"/>
            <a:r>
              <a:rPr lang="hu-HU" sz="2000" dirty="0"/>
              <a:t>kitüntetett mozgások:</a:t>
            </a:r>
          </a:p>
          <a:p>
            <a:pPr hangingPunct="0"/>
            <a:r>
              <a:rPr lang="hu-HU" sz="2000" dirty="0"/>
              <a:t>Haránttengely mentén: </a:t>
            </a:r>
            <a:r>
              <a:rPr lang="hu-HU" sz="2000" b="1" dirty="0"/>
              <a:t> </a:t>
            </a:r>
            <a:r>
              <a:rPr lang="hu-HU" sz="2000" b="1" dirty="0" err="1"/>
              <a:t>flexio-extensio</a:t>
            </a:r>
            <a:endParaRPr lang="hu-HU" sz="2000" dirty="0"/>
          </a:p>
          <a:p>
            <a:pPr hangingPunct="0"/>
            <a:r>
              <a:rPr lang="hu-HU" sz="2000" dirty="0" err="1"/>
              <a:t>saggitalis</a:t>
            </a:r>
            <a:r>
              <a:rPr lang="hu-HU" sz="2000" dirty="0"/>
              <a:t>  tengely mentén : </a:t>
            </a:r>
            <a:r>
              <a:rPr lang="hu-HU" sz="2000" b="1" dirty="0" err="1"/>
              <a:t>adductio-abductio</a:t>
            </a:r>
            <a:endParaRPr lang="hu-HU" sz="2000" dirty="0"/>
          </a:p>
          <a:p>
            <a:pPr hangingPunct="0"/>
            <a:r>
              <a:rPr lang="hu-HU" sz="2000" dirty="0" err="1"/>
              <a:t>longitudinalis</a:t>
            </a:r>
            <a:r>
              <a:rPr lang="hu-HU" sz="2000" dirty="0"/>
              <a:t> tengely mentén: </a:t>
            </a:r>
            <a:r>
              <a:rPr lang="hu-HU" sz="2000" b="1" dirty="0" err="1"/>
              <a:t>rotatio</a:t>
            </a:r>
            <a:endParaRPr lang="hu-HU" sz="2000" dirty="0"/>
          </a:p>
          <a:p>
            <a:pPr hangingPunct="0"/>
            <a:r>
              <a:rPr lang="hu-HU" sz="2000" dirty="0"/>
              <a:t>kombinált mozgás: </a:t>
            </a:r>
            <a:r>
              <a:rPr lang="hu-HU" sz="2000" b="1" dirty="0" err="1"/>
              <a:t>circumductio</a:t>
            </a:r>
            <a:endParaRPr lang="hu-HU" sz="2000" b="1" dirty="0"/>
          </a:p>
          <a:p>
            <a:pPr hangingPunct="0"/>
            <a:endParaRPr lang="hu-HU" sz="2000" b="1" dirty="0"/>
          </a:p>
          <a:p>
            <a:pPr hangingPunct="0"/>
            <a:r>
              <a:rPr lang="hu-HU" sz="2000" b="1" dirty="0" err="1"/>
              <a:t>stb</a:t>
            </a:r>
            <a:r>
              <a:rPr lang="hu-HU" sz="2000" b="1" dirty="0"/>
              <a:t> , </a:t>
            </a:r>
            <a:r>
              <a:rPr lang="hu-HU" sz="2000" dirty="0"/>
              <a:t>az egyes ízületeknél</a:t>
            </a:r>
          </a:p>
        </p:txBody>
      </p:sp>
      <p:sp>
        <p:nvSpPr>
          <p:cNvPr id="5" name="Téglalap 4"/>
          <p:cNvSpPr/>
          <p:nvPr/>
        </p:nvSpPr>
        <p:spPr>
          <a:xfrm>
            <a:off x="179512" y="4077072"/>
            <a:ext cx="896448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  <a:p>
            <a:endParaRPr lang="hu-HU" dirty="0"/>
          </a:p>
          <a:p>
            <a:r>
              <a:rPr lang="hu-HU" sz="2000" dirty="0"/>
              <a:t>A fenti mozgások </a:t>
            </a:r>
            <a:r>
              <a:rPr lang="hu-HU" sz="2000" b="1" u="sng" dirty="0"/>
              <a:t>aktív</a:t>
            </a:r>
            <a:r>
              <a:rPr lang="hu-HU" sz="2000" dirty="0"/>
              <a:t> (izmok által generált) mozgások, és helyzetváltoztatásban nyilvánulnak meg. </a:t>
            </a:r>
          </a:p>
          <a:p>
            <a:endParaRPr lang="hu-HU" sz="2000" dirty="0"/>
          </a:p>
          <a:p>
            <a:r>
              <a:rPr lang="hu-HU" sz="2000" dirty="0"/>
              <a:t>Az ízületekben </a:t>
            </a:r>
            <a:r>
              <a:rPr lang="hu-HU" sz="2000" b="1" u="sng" dirty="0"/>
              <a:t>passzív</a:t>
            </a:r>
            <a:r>
              <a:rPr lang="hu-HU" sz="2000" dirty="0"/>
              <a:t> mozgások is vannak, amelyek az </a:t>
            </a:r>
            <a:r>
              <a:rPr lang="hu-HU" sz="2000" dirty="0" err="1"/>
              <a:t>ízfelszínek</a:t>
            </a:r>
            <a:r>
              <a:rPr lang="hu-HU" sz="2000" dirty="0"/>
              <a:t> egymáson történő elcsúszásai - ezek az aktív mozgásokat kísérik és az ízületi felszínek alakjából következnek.</a:t>
            </a:r>
          </a:p>
          <a:p>
            <a:endParaRPr lang="hu-HU" sz="2000" dirty="0"/>
          </a:p>
          <a:p>
            <a:endParaRPr lang="hu-HU" dirty="0"/>
          </a:p>
        </p:txBody>
      </p:sp>
      <p:pic>
        <p:nvPicPr>
          <p:cNvPr id="7" name="Kép 6" descr="circumductio.gif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2755" y="169538"/>
            <a:ext cx="2304256" cy="2664738"/>
          </a:xfrm>
          <a:prstGeom prst="rect">
            <a:avLst/>
          </a:prstGeom>
        </p:spPr>
      </p:pic>
      <p:pic>
        <p:nvPicPr>
          <p:cNvPr id="8" name="Kép 7" descr="Anatomical_Planes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349" y="2124803"/>
            <a:ext cx="2336955" cy="21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3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Ízületet összetartó erők: </a:t>
            </a:r>
            <a:r>
              <a:rPr lang="hu-HU" sz="2000" dirty="0"/>
              <a:t>izmok, </a:t>
            </a:r>
            <a:r>
              <a:rPr lang="hu-HU" sz="2000" dirty="0" err="1"/>
              <a:t>ligamentumok</a:t>
            </a:r>
            <a:r>
              <a:rPr lang="hu-HU" sz="2000" dirty="0"/>
              <a:t>, </a:t>
            </a:r>
            <a:r>
              <a:rPr lang="hu-HU" sz="2000" dirty="0" err="1"/>
              <a:t>adhezio</a:t>
            </a:r>
            <a:r>
              <a:rPr lang="hu-HU" sz="2000" dirty="0"/>
              <a:t>, atmoszférikus nyomás</a:t>
            </a:r>
          </a:p>
          <a:p>
            <a:endParaRPr lang="hu-HU" sz="2000" dirty="0"/>
          </a:p>
          <a:p>
            <a:r>
              <a:rPr lang="hu-HU" sz="2400" b="1" dirty="0"/>
              <a:t>Stabilitást biztosító erők: </a:t>
            </a:r>
            <a:r>
              <a:rPr lang="hu-HU" sz="2000" dirty="0"/>
              <a:t>felszínek alakja, tok, szalagok, izmok!</a:t>
            </a:r>
          </a:p>
          <a:p>
            <a:endParaRPr lang="hu-HU" sz="2000" dirty="0"/>
          </a:p>
          <a:p>
            <a:r>
              <a:rPr lang="hu-HU" sz="2000" dirty="0"/>
              <a:t>A mozgást </a:t>
            </a:r>
            <a:r>
              <a:rPr lang="hu-HU" sz="2400" b="1" dirty="0"/>
              <a:t>korlátozhatja: </a:t>
            </a:r>
            <a:r>
              <a:rPr lang="hu-HU" sz="2000" dirty="0"/>
              <a:t>szalag, csont-vagy lágyrész</a:t>
            </a:r>
          </a:p>
          <a:p>
            <a:r>
              <a:rPr lang="hu-HU" sz="2000" dirty="0"/>
              <a:t>Az ízület mechanizmusa szempontjából közömbös, vajon két csont között az ízesülés egy, vagy több helyen, azaz anatómiailag különálló ízületben történik (art. </a:t>
            </a:r>
            <a:r>
              <a:rPr lang="hu-HU" sz="2000" dirty="0" err="1"/>
              <a:t>radioulnaris</a:t>
            </a:r>
            <a:r>
              <a:rPr lang="hu-HU" sz="2000" dirty="0"/>
              <a:t> </a:t>
            </a:r>
            <a:r>
              <a:rPr lang="hu-HU" sz="2000" dirty="0" err="1"/>
              <a:t>dist</a:t>
            </a:r>
            <a:r>
              <a:rPr lang="hu-HU" sz="2000" dirty="0"/>
              <a:t>. és </a:t>
            </a:r>
            <a:r>
              <a:rPr lang="hu-HU" sz="2000" dirty="0" err="1"/>
              <a:t>prox</a:t>
            </a:r>
            <a:r>
              <a:rPr lang="hu-HU" sz="2000" dirty="0"/>
              <a:t>.)</a:t>
            </a:r>
          </a:p>
          <a:p>
            <a:r>
              <a:rPr lang="hu-HU" sz="2000" dirty="0"/>
              <a:t>anatómiai alaphelyzet</a:t>
            </a:r>
          </a:p>
          <a:p>
            <a:endParaRPr lang="hu-HU" sz="2000" dirty="0"/>
          </a:p>
          <a:p>
            <a:r>
              <a:rPr lang="hu-HU" sz="2000" dirty="0"/>
              <a:t>mozgás szöge: a kezdeti és végpont közti szög!</a:t>
            </a:r>
          </a:p>
          <a:p>
            <a:endParaRPr lang="hu-HU" sz="2000" dirty="0"/>
          </a:p>
          <a:p>
            <a:r>
              <a:rPr lang="hu-HU" sz="2000" dirty="0"/>
              <a:t>klinikai középhelyzet:</a:t>
            </a:r>
          </a:p>
          <a:p>
            <a:pPr hangingPunct="0"/>
            <a:r>
              <a:rPr lang="hu-HU" sz="2000" b="1" dirty="0"/>
              <a:t>Laza pozíció (</a:t>
            </a:r>
            <a:r>
              <a:rPr lang="hu-HU" sz="2000" b="1" dirty="0" err="1"/>
              <a:t>loose-packed</a:t>
            </a:r>
            <a:r>
              <a:rPr lang="hu-HU" sz="2000" b="1" dirty="0"/>
              <a:t> </a:t>
            </a:r>
            <a:r>
              <a:rPr lang="hu-HU" sz="2000" b="1" dirty="0" err="1"/>
              <a:t>position</a:t>
            </a:r>
            <a:r>
              <a:rPr lang="hu-HU" sz="2000" b="1" dirty="0"/>
              <a:t>):</a:t>
            </a:r>
            <a:r>
              <a:rPr lang="hu-HU" sz="2000" dirty="0"/>
              <a:t> az ízületi tok feszülése </a:t>
            </a:r>
          </a:p>
          <a:p>
            <a:pPr hangingPunct="0"/>
            <a:r>
              <a:rPr lang="hu-HU" sz="2000" dirty="0"/>
              <a:t>minimális és a csontvégek megfelelően illeszkednek. </a:t>
            </a:r>
          </a:p>
          <a:p>
            <a:pPr hangingPunct="0"/>
            <a:r>
              <a:rPr lang="hu-HU" sz="2000" dirty="0"/>
              <a:t>(betegség, törés miatt az ízületet a legkevésbé megterhelő helyzetbe kell hozni)</a:t>
            </a:r>
          </a:p>
          <a:p>
            <a:pPr hangingPunct="0"/>
            <a:r>
              <a:rPr lang="hu-HU" sz="2000" b="1" dirty="0" err="1"/>
              <a:t>arthritis</a:t>
            </a:r>
            <a:r>
              <a:rPr lang="hu-HU" sz="2000" dirty="0"/>
              <a:t> </a:t>
            </a:r>
            <a:r>
              <a:rPr lang="hu-HU" sz="2000" dirty="0">
                <a:sym typeface="Symbol"/>
              </a:rPr>
              <a:t>:</a:t>
            </a:r>
            <a:r>
              <a:rPr lang="hu-HU" sz="2000" dirty="0"/>
              <a:t> ízületi gyulladás</a:t>
            </a:r>
          </a:p>
          <a:p>
            <a:r>
              <a:rPr lang="hu-HU" sz="2000" dirty="0"/>
              <a:t>Hosszantartó ízületi fertőzések az ízületi porcot elpusztíthatják és a csupasz csontvégek összenőnek, összecsontosodnak, és az ízület elveszíti mozgathatóságát, magát az összenövést </a:t>
            </a:r>
            <a:r>
              <a:rPr lang="hu-HU" sz="2000" b="1" dirty="0" err="1"/>
              <a:t>ankylosis</a:t>
            </a:r>
            <a:r>
              <a:rPr lang="hu-HU" sz="2000" dirty="0" err="1"/>
              <a:t>nak</a:t>
            </a:r>
            <a:r>
              <a:rPr lang="hu-HU" sz="2000" dirty="0"/>
              <a:t> nevezzük.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44208" y="2780928"/>
            <a:ext cx="2604377" cy="215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028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4653" y="354014"/>
            <a:ext cx="71104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>
                <a:latin typeface="+mj-lt"/>
              </a:rPr>
              <a:t>Csontok közötti összeköttetések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4337" y="1544639"/>
            <a:ext cx="3958829" cy="2923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latin typeface="+mn-lt"/>
              </a:rPr>
              <a:t>Synarthrosis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i="1" dirty="0">
                <a:latin typeface="+mn-lt"/>
              </a:rPr>
              <a:t>Folytonos összeköttetés két csont között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000" b="1" dirty="0">
                <a:latin typeface="+mn-lt"/>
              </a:rPr>
              <a:t>Syndesmosis</a:t>
            </a:r>
            <a:r>
              <a:rPr lang="hu-HU" sz="2000" dirty="0">
                <a:latin typeface="+mn-lt"/>
              </a:rPr>
              <a:t>	  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2000" b="1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000" b="1" dirty="0" err="1">
                <a:latin typeface="+mn-lt"/>
              </a:rPr>
              <a:t>Synchondrosis</a:t>
            </a:r>
            <a:r>
              <a:rPr lang="hu-HU" sz="2000" b="1" dirty="0">
                <a:latin typeface="+mn-lt"/>
              </a:rPr>
              <a:t>  </a:t>
            </a:r>
            <a:endParaRPr lang="hu-HU" sz="1600" i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000" b="1" dirty="0">
                <a:latin typeface="+mn-lt"/>
              </a:rPr>
              <a:t>Synostosis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9953" y="1544639"/>
            <a:ext cx="4896544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err="1">
                <a:latin typeface="+mn-lt"/>
              </a:rPr>
              <a:t>Diarthrosis</a:t>
            </a:r>
            <a:endParaRPr lang="hu-HU" sz="24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i="1" dirty="0">
                <a:latin typeface="+mn-lt"/>
              </a:rPr>
              <a:t>Folytonosság-megszakadással járó összeköttetés két csont között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latin typeface="+mn-lt"/>
            </a:endParaRPr>
          </a:p>
          <a:p>
            <a:pPr marL="800100" lvl="1" indent="-342900">
              <a:buFontTx/>
              <a:buChar char="-"/>
              <a:defRPr/>
            </a:pPr>
            <a:r>
              <a:rPr lang="hu-HU" sz="2000" b="1" dirty="0">
                <a:latin typeface="+mn-lt"/>
              </a:rPr>
              <a:t>Obligát ízületalkotók	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latin typeface="+mn-lt"/>
              </a:rPr>
              <a:t>		</a:t>
            </a:r>
          </a:p>
          <a:p>
            <a:pPr marL="800100" lvl="1" indent="-342900">
              <a:buFontTx/>
              <a:buChar char="-"/>
              <a:defRPr/>
            </a:pPr>
            <a:r>
              <a:rPr lang="hu-HU" sz="2000" b="1" dirty="0">
                <a:latin typeface="+mn-lt"/>
              </a:rPr>
              <a:t>Járulékos ízületalkotók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2000" b="1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2000" b="1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2000" b="1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2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i="1" dirty="0">
                <a:latin typeface="+mn-lt"/>
              </a:rPr>
              <a:t>	</a:t>
            </a:r>
            <a:endParaRPr lang="hu-HU" sz="1600" b="1" i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>
                <a:latin typeface="+mn-lt"/>
              </a:rPr>
              <a:t>	Egyszerű ízület 	</a:t>
            </a:r>
            <a:r>
              <a:rPr lang="hu-HU" b="1" i="1" dirty="0"/>
              <a:t>Összetett ízület</a:t>
            </a:r>
            <a:endParaRPr lang="hu-HU" b="1" i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	csak két felszín 	 több felszín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	egy tokon belül </a:t>
            </a:r>
            <a:r>
              <a:rPr lang="hu-HU" b="1" i="1" dirty="0">
                <a:latin typeface="+mn-lt"/>
              </a:rPr>
              <a:t>	</a:t>
            </a:r>
            <a:r>
              <a:rPr lang="hu-HU" dirty="0"/>
              <a:t>egy tokon belül</a:t>
            </a:r>
            <a:r>
              <a:rPr lang="hu-HU" b="1" i="1" dirty="0">
                <a:latin typeface="+mn-lt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0978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836712"/>
            <a:ext cx="828092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prstClr val="black"/>
                </a:solidFill>
              </a:rPr>
              <a:t>Ízületek leírása a vizsgán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1.</a:t>
            </a:r>
            <a:r>
              <a:rPr lang="hu-HU" sz="2400" dirty="0">
                <a:solidFill>
                  <a:prstClr val="black"/>
                </a:solidFill>
              </a:rPr>
              <a:t>Ízület neve, latin</a:t>
            </a:r>
            <a:endParaRPr lang="en-US" sz="2400" dirty="0">
              <a:solidFill>
                <a:prstClr val="black"/>
              </a:solidFill>
            </a:endParaRPr>
          </a:p>
          <a:p>
            <a:r>
              <a:rPr lang="hu-HU" sz="2400" dirty="0">
                <a:solidFill>
                  <a:prstClr val="black"/>
                </a:solidFill>
              </a:rPr>
              <a:t>2. Ízesülő csontfelszínek neve (</a:t>
            </a:r>
            <a:r>
              <a:rPr lang="hu-HU" sz="2400" dirty="0" err="1">
                <a:solidFill>
                  <a:prstClr val="black"/>
                </a:solidFill>
              </a:rPr>
              <a:t>caput</a:t>
            </a:r>
            <a:r>
              <a:rPr lang="hu-HU" sz="2400" dirty="0">
                <a:solidFill>
                  <a:prstClr val="black"/>
                </a:solidFill>
              </a:rPr>
              <a:t> és </a:t>
            </a:r>
            <a:r>
              <a:rPr lang="hu-HU" sz="2400" dirty="0" err="1">
                <a:solidFill>
                  <a:prstClr val="black"/>
                </a:solidFill>
              </a:rPr>
              <a:t>cavum</a:t>
            </a:r>
            <a:r>
              <a:rPr lang="hu-HU" sz="2400" dirty="0">
                <a:solidFill>
                  <a:prstClr val="black"/>
                </a:solidFill>
              </a:rPr>
              <a:t>)</a:t>
            </a:r>
          </a:p>
          <a:p>
            <a:r>
              <a:rPr lang="en-US" sz="2400" dirty="0">
                <a:solidFill>
                  <a:prstClr val="black"/>
                </a:solidFill>
              </a:rPr>
              <a:t>3.</a:t>
            </a:r>
            <a:r>
              <a:rPr lang="hu-HU" sz="2400" dirty="0">
                <a:solidFill>
                  <a:prstClr val="black"/>
                </a:solidFill>
              </a:rPr>
              <a:t>Ízület típusa</a:t>
            </a:r>
          </a:p>
          <a:p>
            <a:r>
              <a:rPr lang="hu-HU" sz="2400" dirty="0">
                <a:solidFill>
                  <a:prstClr val="black"/>
                </a:solidFill>
              </a:rPr>
              <a:t>	</a:t>
            </a:r>
            <a:r>
              <a:rPr lang="en-US" sz="2400" dirty="0">
                <a:solidFill>
                  <a:prstClr val="black"/>
                </a:solidFill>
              </a:rPr>
              <a:t>a)</a:t>
            </a:r>
            <a:r>
              <a:rPr lang="hu-HU" sz="2400" dirty="0">
                <a:solidFill>
                  <a:prstClr val="black"/>
                </a:solidFill>
              </a:rPr>
              <a:t> egyszerű vagy összetett</a:t>
            </a:r>
          </a:p>
          <a:p>
            <a:r>
              <a:rPr lang="hu-HU" sz="2400" dirty="0">
                <a:solidFill>
                  <a:prstClr val="black"/>
                </a:solidFill>
              </a:rPr>
              <a:t>	</a:t>
            </a:r>
            <a:r>
              <a:rPr lang="en-US" sz="2400" dirty="0">
                <a:solidFill>
                  <a:prstClr val="black"/>
                </a:solidFill>
              </a:rPr>
              <a:t>b)</a:t>
            </a:r>
            <a:r>
              <a:rPr lang="hu-HU" sz="2400" dirty="0">
                <a:solidFill>
                  <a:prstClr val="black"/>
                </a:solidFill>
              </a:rPr>
              <a:t> felszínek alakja szerint</a:t>
            </a:r>
            <a:endParaRPr lang="en-US" sz="2400" dirty="0">
              <a:solidFill>
                <a:prstClr val="black"/>
              </a:solidFill>
            </a:endParaRPr>
          </a:p>
          <a:p>
            <a:r>
              <a:rPr lang="hu-HU" sz="2400" dirty="0">
                <a:solidFill>
                  <a:prstClr val="black"/>
                </a:solidFill>
              </a:rPr>
              <a:t>	</a:t>
            </a:r>
            <a:r>
              <a:rPr lang="en-US" sz="2400" dirty="0">
                <a:solidFill>
                  <a:prstClr val="black"/>
                </a:solidFill>
              </a:rPr>
              <a:t>c)</a:t>
            </a:r>
            <a:r>
              <a:rPr lang="hu-HU" sz="2400" dirty="0">
                <a:solidFill>
                  <a:prstClr val="black"/>
                </a:solidFill>
              </a:rPr>
              <a:t> tengelyek szerint</a:t>
            </a:r>
          </a:p>
          <a:p>
            <a:r>
              <a:rPr lang="en-US" sz="2400" dirty="0">
                <a:solidFill>
                  <a:prstClr val="black"/>
                </a:solidFill>
              </a:rPr>
              <a:t>4.</a:t>
            </a:r>
            <a:r>
              <a:rPr lang="hu-HU" sz="2400" dirty="0">
                <a:solidFill>
                  <a:prstClr val="black"/>
                </a:solidFill>
              </a:rPr>
              <a:t> Tok eredési, tapadási vonala (különbségek rostos  és </a:t>
            </a:r>
            <a:r>
              <a:rPr lang="hu-HU" sz="2400" dirty="0" err="1">
                <a:solidFill>
                  <a:prstClr val="black"/>
                </a:solidFill>
              </a:rPr>
              <a:t>synovialis</a:t>
            </a:r>
            <a:r>
              <a:rPr lang="hu-HU" sz="2400" dirty="0">
                <a:solidFill>
                  <a:prstClr val="black"/>
                </a:solidFill>
              </a:rPr>
              <a:t>  között, ha van)</a:t>
            </a:r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5.</a:t>
            </a:r>
            <a:r>
              <a:rPr lang="hu-HU" sz="2400" dirty="0">
                <a:solidFill>
                  <a:prstClr val="black"/>
                </a:solidFill>
              </a:rPr>
              <a:t> Járulékos alkotók, ha van</a:t>
            </a:r>
          </a:p>
          <a:p>
            <a:r>
              <a:rPr lang="en-US" sz="2400" dirty="0">
                <a:solidFill>
                  <a:prstClr val="black"/>
                </a:solidFill>
              </a:rPr>
              <a:t>6.</a:t>
            </a:r>
            <a:r>
              <a:rPr lang="hu-HU" sz="2400" dirty="0">
                <a:solidFill>
                  <a:prstClr val="black"/>
                </a:solidFill>
              </a:rPr>
              <a:t> Mozgások tengelyekkel, szögekkel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71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3047" y="1766566"/>
            <a:ext cx="4795150" cy="476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099738" y="71046"/>
            <a:ext cx="2944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 Általános izomtan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803" y="692696"/>
            <a:ext cx="449999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Musculus</a:t>
            </a:r>
            <a:r>
              <a:rPr lang="hu-HU" sz="2000" dirty="0"/>
              <a:t> </a:t>
            </a:r>
            <a:r>
              <a:rPr lang="hu-HU" sz="2000" dirty="0">
                <a:sym typeface="Symbol"/>
              </a:rPr>
              <a:t>: </a:t>
            </a:r>
            <a:r>
              <a:rPr lang="hu-HU" sz="2000" dirty="0"/>
              <a:t>egységes kötőszöveti vázzal összetartott, meghatározott irányokba rendezett izomrostkötegek</a:t>
            </a:r>
          </a:p>
          <a:p>
            <a:endParaRPr lang="hu-HU" sz="2000" dirty="0"/>
          </a:p>
          <a:p>
            <a:pPr hangingPunct="0"/>
            <a:r>
              <a:rPr lang="hu-HU" sz="2000" dirty="0"/>
              <a:t>eredés (</a:t>
            </a:r>
            <a:r>
              <a:rPr lang="hu-HU" sz="2000" b="1" dirty="0" err="1"/>
              <a:t>origo</a:t>
            </a:r>
            <a:r>
              <a:rPr lang="hu-HU" sz="2000" dirty="0"/>
              <a:t>) </a:t>
            </a:r>
            <a:r>
              <a:rPr lang="hu-HU" sz="2000" dirty="0">
                <a:sym typeface="Symbol"/>
              </a:rPr>
              <a:t> </a:t>
            </a:r>
          </a:p>
          <a:p>
            <a:pPr hangingPunct="0"/>
            <a:r>
              <a:rPr lang="hu-HU" sz="2000" dirty="0"/>
              <a:t>lehet húsos v. inas , </a:t>
            </a:r>
          </a:p>
          <a:p>
            <a:pPr hangingPunct="0"/>
            <a:r>
              <a:rPr lang="hu-HU" sz="2000" dirty="0"/>
              <a:t>ez az izom rögzítettebb vége: </a:t>
            </a:r>
            <a:r>
              <a:rPr lang="hu-HU" sz="2000" b="1" dirty="0" err="1"/>
              <a:t>punctum</a:t>
            </a:r>
            <a:r>
              <a:rPr lang="hu-HU" sz="2000" b="1" dirty="0"/>
              <a:t> </a:t>
            </a:r>
            <a:r>
              <a:rPr lang="hu-HU" sz="2000" b="1" dirty="0" err="1"/>
              <a:t>fixum</a:t>
            </a:r>
            <a:endParaRPr lang="hu-HU" sz="2000" b="1" dirty="0"/>
          </a:p>
          <a:p>
            <a:pPr hangingPunct="0"/>
            <a:endParaRPr lang="hu-HU" sz="2000" dirty="0"/>
          </a:p>
          <a:p>
            <a:r>
              <a:rPr lang="hu-HU" sz="2000" dirty="0"/>
              <a:t>tapadás (</a:t>
            </a:r>
            <a:r>
              <a:rPr lang="hu-HU" sz="2000" b="1" dirty="0" err="1"/>
              <a:t>insertio</a:t>
            </a:r>
            <a:r>
              <a:rPr lang="hu-HU" sz="2000" dirty="0"/>
              <a:t>) </a:t>
            </a:r>
          </a:p>
          <a:p>
            <a:r>
              <a:rPr lang="hu-HU" sz="2000" dirty="0"/>
              <a:t>lehet húsos v. inas </a:t>
            </a:r>
          </a:p>
          <a:p>
            <a:r>
              <a:rPr lang="hu-HU" sz="2000" dirty="0"/>
              <a:t>ez az izom szabadabb vége: </a:t>
            </a:r>
            <a:r>
              <a:rPr lang="hu-HU" sz="2000" b="1" dirty="0" err="1"/>
              <a:t>punctum</a:t>
            </a:r>
            <a:r>
              <a:rPr lang="hu-HU" sz="2000" b="1" dirty="0"/>
              <a:t> mobile</a:t>
            </a:r>
          </a:p>
          <a:p>
            <a:endParaRPr lang="hu-HU" sz="2000" b="1" dirty="0"/>
          </a:p>
          <a:p>
            <a:r>
              <a:rPr lang="hu-HU" sz="2000" b="1" dirty="0" err="1"/>
              <a:t>caput</a:t>
            </a:r>
            <a:r>
              <a:rPr lang="hu-HU" sz="2000" b="1" dirty="0"/>
              <a:t> vagy </a:t>
            </a:r>
          </a:p>
          <a:p>
            <a:r>
              <a:rPr lang="hu-HU" sz="2000" b="1" dirty="0" err="1"/>
              <a:t>venter</a:t>
            </a:r>
            <a:r>
              <a:rPr lang="hu-HU" sz="2000" dirty="0"/>
              <a:t> – </a:t>
            </a:r>
            <a:r>
              <a:rPr lang="hu-HU" sz="2000" dirty="0" err="1"/>
              <a:t>izomhas</a:t>
            </a:r>
            <a:r>
              <a:rPr lang="hu-HU" sz="2000" dirty="0"/>
              <a:t>: </a:t>
            </a:r>
            <a:r>
              <a:rPr lang="hu-HU" sz="2000" dirty="0" err="1"/>
              <a:t>contractio</a:t>
            </a:r>
            <a:endParaRPr lang="hu-HU" sz="2000" dirty="0"/>
          </a:p>
          <a:p>
            <a:endParaRPr lang="hu-HU" sz="2000" dirty="0"/>
          </a:p>
          <a:p>
            <a:r>
              <a:rPr lang="hu-HU" sz="2000" b="1" dirty="0" err="1"/>
              <a:t>tendo</a:t>
            </a:r>
            <a:r>
              <a:rPr lang="hu-HU" sz="2000" b="1" dirty="0"/>
              <a:t> vagy</a:t>
            </a:r>
          </a:p>
          <a:p>
            <a:r>
              <a:rPr lang="hu-HU" sz="2000" b="1" dirty="0" err="1"/>
              <a:t>aponeurosis</a:t>
            </a:r>
            <a:r>
              <a:rPr lang="hu-HU" sz="2000" b="1" dirty="0"/>
              <a:t> </a:t>
            </a:r>
            <a:r>
              <a:rPr lang="hu-HU" sz="2000" dirty="0"/>
              <a:t>: rögzítés</a:t>
            </a:r>
          </a:p>
        </p:txBody>
      </p:sp>
      <p:pic>
        <p:nvPicPr>
          <p:cNvPr id="5" name="Kép 4" descr="side-view-house-mouse-mus-musculus-30599027.jpg"/>
          <p:cNvPicPr>
            <a:picLocks noChangeAspect="1"/>
          </p:cNvPicPr>
          <p:nvPr/>
        </p:nvPicPr>
        <p:blipFill>
          <a:blip r:embed="rId3" cstate="print"/>
          <a:srcRect t="13086" b="16442"/>
          <a:stretch>
            <a:fillRect/>
          </a:stretch>
        </p:blipFill>
        <p:spPr>
          <a:xfrm>
            <a:off x="6948264" y="332656"/>
            <a:ext cx="1886856" cy="7200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07355"/>
            <a:ext cx="5788958" cy="384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95536" y="199649"/>
            <a:ext cx="8334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hu-HU" dirty="0"/>
              <a:t>	</a:t>
            </a:r>
            <a:r>
              <a:rPr lang="hu-HU" sz="2800" b="1" dirty="0"/>
              <a:t>Kötőszövet az izomrostok körül</a:t>
            </a:r>
          </a:p>
          <a:p>
            <a:pPr hangingPunct="0"/>
            <a:endParaRPr lang="hu-HU" dirty="0"/>
          </a:p>
          <a:p>
            <a:pPr hangingPunct="0"/>
            <a:r>
              <a:rPr lang="hu-HU" b="1" dirty="0"/>
              <a:t>	</a:t>
            </a:r>
            <a:r>
              <a:rPr lang="hu-HU" sz="2000" b="1" dirty="0" err="1"/>
              <a:t>epimysium</a:t>
            </a:r>
            <a:r>
              <a:rPr lang="hu-HU" sz="2000" b="1" dirty="0"/>
              <a:t> </a:t>
            </a:r>
            <a:r>
              <a:rPr lang="hu-HU" sz="2000" dirty="0"/>
              <a:t>- külső tok </a:t>
            </a:r>
          </a:p>
          <a:p>
            <a:pPr hangingPunct="0"/>
            <a:r>
              <a:rPr lang="hu-HU" sz="2000" dirty="0"/>
              <a:t>	</a:t>
            </a:r>
            <a:r>
              <a:rPr lang="hu-HU" sz="2000" b="1" dirty="0" err="1"/>
              <a:t>perimysium</a:t>
            </a:r>
            <a:r>
              <a:rPr lang="hu-HU" sz="2000" b="1" dirty="0"/>
              <a:t> </a:t>
            </a:r>
            <a:r>
              <a:rPr lang="hu-HU" sz="2000" dirty="0"/>
              <a:t>- több izomrostból álló </a:t>
            </a:r>
            <a:r>
              <a:rPr lang="hu-HU" sz="2000" dirty="0" err="1"/>
              <a:t>fasciculust</a:t>
            </a:r>
            <a:r>
              <a:rPr lang="hu-HU" sz="2000" dirty="0"/>
              <a:t> veszi körbe</a:t>
            </a:r>
          </a:p>
          <a:p>
            <a:pPr hangingPunct="0"/>
            <a:r>
              <a:rPr lang="hu-HU" sz="2000" dirty="0"/>
              <a:t>	</a:t>
            </a:r>
            <a:r>
              <a:rPr lang="hu-HU" sz="2000" b="1" dirty="0" err="1"/>
              <a:t>endomysium</a:t>
            </a:r>
            <a:r>
              <a:rPr lang="hu-HU" sz="2000" dirty="0"/>
              <a:t> - </a:t>
            </a:r>
            <a:r>
              <a:rPr lang="hu-HU" sz="2000" dirty="0" err="1"/>
              <a:t>fasciculusokon</a:t>
            </a:r>
            <a:r>
              <a:rPr lang="hu-HU" sz="2000" dirty="0"/>
              <a:t> belüli sövény, gazdag hajszálérhálózattal 	az egyes rostok  körül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95536" y="594928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Fascia</a:t>
            </a:r>
            <a:r>
              <a:rPr lang="hu-HU" sz="2000" dirty="0"/>
              <a:t> - egy vagy több izmot borító kötőszövetes lemez, melynek a vénás keringés támogatásában van fontos szerepe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chy\Desktop\tvar svalu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610" t="5553" r="13953" b="13486"/>
          <a:stretch>
            <a:fillRect/>
          </a:stretch>
        </p:blipFill>
        <p:spPr bwMode="auto">
          <a:xfrm>
            <a:off x="4630643" y="620688"/>
            <a:ext cx="4333846" cy="596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323528" y="737971"/>
            <a:ext cx="53285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prstClr val="black"/>
                </a:solidFill>
              </a:rPr>
              <a:t>fusiform (</a:t>
            </a:r>
            <a:r>
              <a:rPr lang="cs-CZ" sz="2000" i="1" dirty="0">
                <a:solidFill>
                  <a:prstClr val="black"/>
                </a:solidFill>
              </a:rPr>
              <a:t>m. fusiformis</a:t>
            </a:r>
            <a:r>
              <a:rPr lang="cs-CZ" sz="2000" dirty="0">
                <a:solidFill>
                  <a:prstClr val="black"/>
                </a:solidFill>
              </a:rPr>
              <a:t>)</a:t>
            </a:r>
          </a:p>
          <a:p>
            <a:r>
              <a:rPr lang="cs-CZ" sz="2000" dirty="0">
                <a:solidFill>
                  <a:prstClr val="black"/>
                </a:solidFill>
              </a:rPr>
              <a:t>kétfejű (</a:t>
            </a:r>
            <a:r>
              <a:rPr lang="cs-CZ" sz="2000" i="1" dirty="0">
                <a:solidFill>
                  <a:prstClr val="black"/>
                </a:solidFill>
              </a:rPr>
              <a:t>m. biceps</a:t>
            </a:r>
            <a:r>
              <a:rPr lang="cs-CZ" sz="2000" dirty="0">
                <a:solidFill>
                  <a:prstClr val="black"/>
                </a:solidFill>
              </a:rPr>
              <a:t>)</a:t>
            </a:r>
          </a:p>
          <a:p>
            <a:r>
              <a:rPr lang="cs-CZ" sz="2000" dirty="0">
                <a:solidFill>
                  <a:prstClr val="black"/>
                </a:solidFill>
              </a:rPr>
              <a:t>háromfejű (</a:t>
            </a:r>
            <a:r>
              <a:rPr lang="cs-CZ" sz="2000" i="1" dirty="0">
                <a:solidFill>
                  <a:prstClr val="black"/>
                </a:solidFill>
              </a:rPr>
              <a:t>m. triceps</a:t>
            </a:r>
            <a:r>
              <a:rPr lang="cs-CZ" sz="2000" dirty="0">
                <a:solidFill>
                  <a:prstClr val="black"/>
                </a:solidFill>
              </a:rPr>
              <a:t>)</a:t>
            </a:r>
          </a:p>
          <a:p>
            <a:r>
              <a:rPr lang="cs-CZ" sz="2000" dirty="0">
                <a:solidFill>
                  <a:prstClr val="black"/>
                </a:solidFill>
              </a:rPr>
              <a:t>négyfejű (</a:t>
            </a:r>
            <a:r>
              <a:rPr lang="cs-CZ" sz="2000" i="1" dirty="0">
                <a:solidFill>
                  <a:prstClr val="black"/>
                </a:solidFill>
              </a:rPr>
              <a:t>m. quadriceps</a:t>
            </a:r>
            <a:r>
              <a:rPr lang="cs-CZ" sz="2000" dirty="0">
                <a:solidFill>
                  <a:prstClr val="black"/>
                </a:solidFill>
              </a:rPr>
              <a:t>)</a:t>
            </a:r>
          </a:p>
          <a:p>
            <a:r>
              <a:rPr lang="cs-CZ" sz="2000" dirty="0">
                <a:solidFill>
                  <a:prstClr val="black"/>
                </a:solidFill>
              </a:rPr>
              <a:t>lapos (</a:t>
            </a:r>
            <a:r>
              <a:rPr lang="cs-CZ" sz="2000" i="1" dirty="0">
                <a:solidFill>
                  <a:prstClr val="black"/>
                </a:solidFill>
              </a:rPr>
              <a:t>m. planus</a:t>
            </a:r>
            <a:r>
              <a:rPr lang="cs-CZ" sz="2000" dirty="0">
                <a:solidFill>
                  <a:prstClr val="black"/>
                </a:solidFill>
              </a:rPr>
              <a:t>)</a:t>
            </a:r>
          </a:p>
          <a:p>
            <a:r>
              <a:rPr lang="cs-CZ" sz="2000" dirty="0">
                <a:solidFill>
                  <a:prstClr val="black"/>
                </a:solidFill>
              </a:rPr>
              <a:t>kéthasú (</a:t>
            </a:r>
            <a:r>
              <a:rPr lang="cs-CZ" sz="2000" i="1" dirty="0">
                <a:solidFill>
                  <a:prstClr val="black"/>
                </a:solidFill>
              </a:rPr>
              <a:t>m. biventer</a:t>
            </a:r>
            <a:r>
              <a:rPr lang="cs-CZ" sz="2000" dirty="0">
                <a:solidFill>
                  <a:prstClr val="black"/>
                </a:solidFill>
              </a:rPr>
              <a:t>)</a:t>
            </a:r>
          </a:p>
          <a:p>
            <a:r>
              <a:rPr lang="cs-CZ" sz="2000" dirty="0">
                <a:solidFill>
                  <a:prstClr val="black"/>
                </a:solidFill>
              </a:rPr>
              <a:t>körkörös (</a:t>
            </a:r>
            <a:r>
              <a:rPr lang="cs-CZ" sz="2000" i="1" dirty="0">
                <a:solidFill>
                  <a:prstClr val="black"/>
                </a:solidFill>
              </a:rPr>
              <a:t>m. orbicularis</a:t>
            </a:r>
            <a:r>
              <a:rPr lang="cs-CZ" sz="2000" dirty="0">
                <a:solidFill>
                  <a:prstClr val="black"/>
                </a:solidFill>
              </a:rPr>
              <a:t>)</a:t>
            </a:r>
          </a:p>
          <a:p>
            <a:r>
              <a:rPr lang="cs-CZ" sz="2000" dirty="0">
                <a:solidFill>
                  <a:prstClr val="black"/>
                </a:solidFill>
              </a:rPr>
              <a:t>tollazott (</a:t>
            </a:r>
            <a:r>
              <a:rPr lang="cs-CZ" sz="2000" i="1" dirty="0">
                <a:solidFill>
                  <a:prstClr val="black"/>
                </a:solidFill>
              </a:rPr>
              <a:t>m. pennatus</a:t>
            </a:r>
            <a:r>
              <a:rPr lang="cs-CZ" sz="2000" dirty="0">
                <a:solidFill>
                  <a:prstClr val="black"/>
                </a:solidFill>
              </a:rPr>
              <a:t>)</a:t>
            </a:r>
            <a:endParaRPr lang="cs-CZ" sz="2000" dirty="0">
              <a:solidFill>
                <a:prstClr val="black"/>
              </a:solidFill>
              <a:latin typeface="Arial" charset="0"/>
            </a:endParaRPr>
          </a:p>
          <a:p>
            <a:pPr lvl="1"/>
            <a:r>
              <a:rPr lang="cs-CZ" sz="2000" dirty="0">
                <a:solidFill>
                  <a:prstClr val="black"/>
                </a:solidFill>
              </a:rPr>
              <a:t>unipennatus, bipennatus,</a:t>
            </a:r>
          </a:p>
          <a:p>
            <a:pPr lvl="1"/>
            <a:r>
              <a:rPr lang="cs-CZ" sz="2000" dirty="0">
                <a:solidFill>
                  <a:prstClr val="black"/>
                </a:solidFill>
              </a:rPr>
              <a:t>multipennatus  </a:t>
            </a:r>
            <a:endParaRPr lang="cs-CZ" sz="2000" dirty="0">
              <a:solidFill>
                <a:prstClr val="black"/>
              </a:solidFill>
              <a:latin typeface="Arial" charset="0"/>
            </a:endParaRPr>
          </a:p>
          <a:p>
            <a:pPr lvl="1"/>
            <a:r>
              <a:rPr lang="cs-CZ" sz="2000" dirty="0">
                <a:solidFill>
                  <a:prstClr val="black"/>
                </a:solidFill>
              </a:rPr>
              <a:t>ínra ferdén csatlakozó rostok</a:t>
            </a:r>
          </a:p>
        </p:txBody>
      </p:sp>
      <p:pic>
        <p:nvPicPr>
          <p:cNvPr id="4" name="Kép 3" descr="muscles shap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3679"/>
          <a:stretch>
            <a:fillRect/>
          </a:stretch>
        </p:blipFill>
        <p:spPr>
          <a:xfrm>
            <a:off x="179512" y="4381091"/>
            <a:ext cx="4248472" cy="220208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624012" y="97468"/>
            <a:ext cx="295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/>
            <a:r>
              <a:rPr lang="hu-HU" sz="2800" b="1" dirty="0"/>
              <a:t>Izmok alakja lehet	</a:t>
            </a:r>
          </a:p>
        </p:txBody>
      </p:sp>
    </p:spTree>
    <p:extLst>
      <p:ext uri="{BB962C8B-B14F-4D97-AF65-F5344CB8AC3E}">
        <p14:creationId xmlns:p14="http://schemas.microsoft.com/office/powerpoint/2010/main" val="3821451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12160" y="3284984"/>
            <a:ext cx="2542976" cy="336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31975" y="622394"/>
            <a:ext cx="5455211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/>
            <a:r>
              <a:rPr lang="hu-HU" sz="2000" b="1" dirty="0"/>
              <a:t>több fejű </a:t>
            </a:r>
            <a:r>
              <a:rPr lang="hu-HU" sz="2000" dirty="0"/>
              <a:t>(</a:t>
            </a:r>
            <a:r>
              <a:rPr lang="hu-HU" sz="2000" dirty="0" err="1"/>
              <a:t>caput</a:t>
            </a:r>
            <a:r>
              <a:rPr lang="hu-HU" sz="2000" dirty="0"/>
              <a:t>), majd összeolvadó és közös ínnal </a:t>
            </a:r>
          </a:p>
          <a:p>
            <a:pPr hangingPunct="0"/>
            <a:r>
              <a:rPr lang="hu-HU" sz="2000" dirty="0"/>
              <a:t>tapadó, m. </a:t>
            </a:r>
            <a:r>
              <a:rPr lang="hu-HU" sz="2000" dirty="0" err="1"/>
              <a:t>biceps</a:t>
            </a:r>
            <a:r>
              <a:rPr lang="hu-HU" sz="2000" dirty="0"/>
              <a:t> </a:t>
            </a:r>
            <a:r>
              <a:rPr lang="hu-HU" sz="2000" dirty="0" err="1"/>
              <a:t>brachii</a:t>
            </a:r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r>
              <a:rPr lang="hu-HU" sz="2000" b="1" dirty="0"/>
              <a:t>kéthasú, </a:t>
            </a:r>
            <a:r>
              <a:rPr lang="hu-HU" sz="2000" dirty="0"/>
              <a:t>az ín középen </a:t>
            </a:r>
          </a:p>
          <a:p>
            <a:pPr hangingPunct="0"/>
            <a:r>
              <a:rPr lang="hu-HU" sz="2000" dirty="0"/>
              <a:t>(</a:t>
            </a:r>
            <a:r>
              <a:rPr lang="hu-HU" sz="2000" dirty="0" err="1"/>
              <a:t>biventer</a:t>
            </a:r>
            <a:r>
              <a:rPr lang="hu-HU" sz="2000" dirty="0"/>
              <a:t>) m. </a:t>
            </a:r>
            <a:r>
              <a:rPr lang="hu-HU" sz="2000" dirty="0" err="1"/>
              <a:t>digastricus</a:t>
            </a:r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endParaRPr lang="hu-HU" sz="2000" dirty="0"/>
          </a:p>
          <a:p>
            <a:pPr hangingPunct="0"/>
            <a:r>
              <a:rPr lang="hu-HU" sz="2000" dirty="0"/>
              <a:t>inas megszakítás az izmokban</a:t>
            </a:r>
          </a:p>
          <a:p>
            <a:pPr hangingPunct="0"/>
            <a:r>
              <a:rPr lang="hu-HU" sz="2000" dirty="0"/>
              <a:t> - </a:t>
            </a:r>
            <a:r>
              <a:rPr lang="hu-HU" sz="2000" b="1" dirty="0" err="1"/>
              <a:t>intersectio</a:t>
            </a:r>
            <a:r>
              <a:rPr lang="hu-HU" sz="2000" b="1" dirty="0"/>
              <a:t> </a:t>
            </a:r>
            <a:r>
              <a:rPr lang="hu-HU" sz="2000" b="1" dirty="0" err="1"/>
              <a:t>tendinea</a:t>
            </a:r>
            <a:r>
              <a:rPr lang="hu-HU" sz="2000" b="1" dirty="0"/>
              <a:t> </a:t>
            </a:r>
          </a:p>
          <a:p>
            <a:pPr hangingPunct="0"/>
            <a:r>
              <a:rPr lang="hu-HU" sz="2000" dirty="0"/>
              <a:t>m. </a:t>
            </a:r>
            <a:r>
              <a:rPr lang="hu-HU" sz="2000" dirty="0" err="1"/>
              <a:t>rectus</a:t>
            </a:r>
            <a:r>
              <a:rPr lang="hu-HU" sz="2000" dirty="0"/>
              <a:t> </a:t>
            </a:r>
            <a:r>
              <a:rPr lang="hu-HU" sz="2000" dirty="0" err="1"/>
              <a:t>abdominis</a:t>
            </a:r>
            <a:endParaRPr lang="hu-HU" sz="2000" dirty="0"/>
          </a:p>
          <a:p>
            <a:endParaRPr lang="hu-H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63888" y="2006989"/>
            <a:ext cx="309345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56176" y="188640"/>
            <a:ext cx="275584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3095418" y="18519"/>
            <a:ext cx="1875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„fej és has”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2782" y="0"/>
            <a:ext cx="89712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hu-HU" sz="2800" b="1" dirty="0"/>
              <a:t>Izmok </a:t>
            </a:r>
            <a:r>
              <a:rPr lang="hu-HU" sz="2800" b="1" dirty="0" err="1"/>
              <a:t>rostozata</a:t>
            </a:r>
            <a:r>
              <a:rPr lang="hu-HU" sz="2800" b="1" dirty="0"/>
              <a:t> </a:t>
            </a:r>
          </a:p>
          <a:p>
            <a:pPr hangingPunct="0"/>
            <a:r>
              <a:rPr lang="hu-HU" sz="2000" dirty="0"/>
              <a:t>lehet </a:t>
            </a:r>
            <a:r>
              <a:rPr lang="hu-HU" sz="2000" b="1" dirty="0"/>
              <a:t>párhuzamos</a:t>
            </a:r>
            <a:r>
              <a:rPr lang="hu-HU" sz="2000" dirty="0"/>
              <a:t> ilyen az izmok</a:t>
            </a:r>
          </a:p>
          <a:p>
            <a:pPr hangingPunct="0"/>
            <a:r>
              <a:rPr lang="hu-HU" sz="2000" dirty="0"/>
              <a:t> többsége vagy</a:t>
            </a:r>
          </a:p>
          <a:p>
            <a:pPr lvl="0" hangingPunct="0"/>
            <a:r>
              <a:rPr lang="hu-HU" sz="2000" b="1" dirty="0"/>
              <a:t>tollazott (pennatus)</a:t>
            </a:r>
          </a:p>
          <a:p>
            <a:pPr hangingPunct="0"/>
            <a:r>
              <a:rPr lang="hu-HU" sz="2000" dirty="0" err="1"/>
              <a:t>unipennatus</a:t>
            </a:r>
            <a:endParaRPr lang="hu-HU" sz="2000" dirty="0"/>
          </a:p>
          <a:p>
            <a:pPr hangingPunct="0"/>
            <a:r>
              <a:rPr lang="hu-HU" sz="2000" dirty="0" err="1"/>
              <a:t>bipennatus</a:t>
            </a:r>
            <a:endParaRPr lang="hu-H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4574547"/>
            <a:ext cx="1429916" cy="200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1440160" cy="201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pennatus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922" y="332656"/>
            <a:ext cx="4452249" cy="510056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62556" y="5773681"/>
            <a:ext cx="6681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Anatómiai ill. élettani keresztmetszet:</a:t>
            </a:r>
          </a:p>
          <a:p>
            <a:pPr lvl="0"/>
            <a:r>
              <a:rPr lang="hu-HU" sz="2000" dirty="0"/>
              <a:t>minél több rost húzódik össze egyszerre annál erősebb az izom</a:t>
            </a:r>
          </a:p>
          <a:p>
            <a:endParaRPr lang="hu-HU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5132" y="1484784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>
                <a:solidFill>
                  <a:prstClr val="black"/>
                </a:solidFill>
              </a:rPr>
              <a:t>flexor (</a:t>
            </a:r>
            <a:r>
              <a:rPr lang="cs-CZ" sz="2400" i="1" dirty="0">
                <a:solidFill>
                  <a:prstClr val="black"/>
                </a:solidFill>
              </a:rPr>
              <a:t>m.</a:t>
            </a:r>
            <a:r>
              <a:rPr lang="cs-CZ" sz="2400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cs-CZ" sz="2400" i="1" dirty="0">
                <a:solidFill>
                  <a:prstClr val="black"/>
                </a:solidFill>
              </a:rPr>
              <a:t>flexor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hu-HU" sz="2000" dirty="0">
                <a:solidFill>
                  <a:prstClr val="black"/>
                </a:solidFill>
              </a:rPr>
              <a:t>csökkenti a csontok közötti szöget </a:t>
            </a:r>
          </a:p>
          <a:p>
            <a:pPr lvl="1"/>
            <a:r>
              <a:rPr lang="hu-HU" sz="2000" dirty="0">
                <a:solidFill>
                  <a:prstClr val="black"/>
                </a:solidFill>
              </a:rPr>
              <a:t>az ízületben</a:t>
            </a:r>
          </a:p>
          <a:p>
            <a:pPr lvl="1"/>
            <a:r>
              <a:rPr lang="hu-HU" sz="2000" dirty="0">
                <a:solidFill>
                  <a:prstClr val="black"/>
                </a:solidFill>
              </a:rPr>
              <a:t>(rövidíti a végtagot)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cs-CZ" sz="2400" dirty="0">
                <a:solidFill>
                  <a:prstClr val="black"/>
                </a:solidFill>
              </a:rPr>
              <a:t>extensor (</a:t>
            </a:r>
            <a:r>
              <a:rPr lang="cs-CZ" sz="2400" i="1" dirty="0">
                <a:solidFill>
                  <a:prstClr val="black"/>
                </a:solidFill>
              </a:rPr>
              <a:t>m. extensor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hu-HU" sz="2000" dirty="0">
                <a:solidFill>
                  <a:prstClr val="black"/>
                </a:solidFill>
              </a:rPr>
              <a:t>növeli a csontok közötti szöget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cs-CZ" sz="2400" dirty="0">
                <a:solidFill>
                  <a:prstClr val="black"/>
                </a:solidFill>
              </a:rPr>
              <a:t>adductor (</a:t>
            </a:r>
            <a:r>
              <a:rPr lang="cs-CZ" sz="2400" i="1" dirty="0">
                <a:solidFill>
                  <a:prstClr val="black"/>
                </a:solidFill>
              </a:rPr>
              <a:t>m. adductor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hu-HU" sz="2000" dirty="0">
                <a:solidFill>
                  <a:prstClr val="black"/>
                </a:solidFill>
              </a:rPr>
              <a:t>középvonal felé mozdít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cs-CZ" sz="2400" dirty="0">
                <a:solidFill>
                  <a:prstClr val="black"/>
                </a:solidFill>
              </a:rPr>
              <a:t>abductor (</a:t>
            </a:r>
            <a:r>
              <a:rPr lang="cs-CZ" sz="2400" i="1" dirty="0">
                <a:solidFill>
                  <a:prstClr val="black"/>
                </a:solidFill>
              </a:rPr>
              <a:t>m. abductor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cs-CZ" sz="2000" dirty="0">
                <a:solidFill>
                  <a:prstClr val="black"/>
                </a:solidFill>
              </a:rPr>
              <a:t>középvonaltól távolít</a:t>
            </a:r>
            <a:endParaRPr lang="cs-CZ" sz="2000" dirty="0">
              <a:solidFill>
                <a:prstClr val="black"/>
              </a:solidFill>
              <a:latin typeface="Arial" charset="0"/>
            </a:endParaRPr>
          </a:p>
          <a:p>
            <a:r>
              <a:rPr lang="cs-CZ" sz="2400" dirty="0">
                <a:solidFill>
                  <a:prstClr val="black"/>
                </a:solidFill>
              </a:rPr>
              <a:t>rotator (</a:t>
            </a:r>
            <a:r>
              <a:rPr lang="cs-CZ" sz="2400" i="1" dirty="0">
                <a:solidFill>
                  <a:prstClr val="black"/>
                </a:solidFill>
              </a:rPr>
              <a:t>m. rotator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cs-CZ" sz="2000" dirty="0">
                <a:solidFill>
                  <a:prstClr val="black"/>
                </a:solidFill>
              </a:rPr>
              <a:t>tengely mentén forgat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662446" y="1196752"/>
            <a:ext cx="4572000" cy="52014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>
                <a:solidFill>
                  <a:prstClr val="black"/>
                </a:solidFill>
              </a:rPr>
              <a:t>levator (</a:t>
            </a:r>
            <a:r>
              <a:rPr lang="cs-CZ" sz="2400" i="1" dirty="0">
                <a:solidFill>
                  <a:prstClr val="black"/>
                </a:solidFill>
              </a:rPr>
              <a:t>m. levator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hu-HU" sz="2000" dirty="0">
                <a:solidFill>
                  <a:prstClr val="black"/>
                </a:solidFill>
              </a:rPr>
              <a:t>emel, felfelé mozdít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cs-CZ" sz="2400" dirty="0">
                <a:solidFill>
                  <a:prstClr val="black"/>
                </a:solidFill>
              </a:rPr>
              <a:t>depressor (</a:t>
            </a:r>
            <a:r>
              <a:rPr lang="cs-CZ" sz="2400" i="1" dirty="0">
                <a:solidFill>
                  <a:prstClr val="black"/>
                </a:solidFill>
              </a:rPr>
              <a:t>m. depressor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cs-CZ" sz="2000" dirty="0">
                <a:solidFill>
                  <a:prstClr val="black"/>
                </a:solidFill>
              </a:rPr>
              <a:t>süllyeszt, lefelé mozdít</a:t>
            </a:r>
          </a:p>
          <a:p>
            <a:r>
              <a:rPr lang="cs-CZ" sz="2400" dirty="0">
                <a:solidFill>
                  <a:prstClr val="black"/>
                </a:solidFill>
              </a:rPr>
              <a:t>pronator (</a:t>
            </a:r>
            <a:r>
              <a:rPr lang="cs-CZ" sz="2400" i="1" dirty="0">
                <a:solidFill>
                  <a:prstClr val="black"/>
                </a:solidFill>
              </a:rPr>
              <a:t>m. pronator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cs-CZ" sz="2000" dirty="0">
                <a:solidFill>
                  <a:prstClr val="black"/>
                </a:solidFill>
              </a:rPr>
              <a:t>pronál</a:t>
            </a:r>
          </a:p>
          <a:p>
            <a:r>
              <a:rPr lang="cs-CZ" sz="2400" dirty="0">
                <a:solidFill>
                  <a:prstClr val="black"/>
                </a:solidFill>
              </a:rPr>
              <a:t>supinator (</a:t>
            </a:r>
            <a:r>
              <a:rPr lang="cs-CZ" sz="2400" i="1" dirty="0">
                <a:solidFill>
                  <a:prstClr val="black"/>
                </a:solidFill>
              </a:rPr>
              <a:t>m. supinator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cs-CZ" sz="2000" dirty="0">
                <a:solidFill>
                  <a:prstClr val="black"/>
                </a:solidFill>
              </a:rPr>
              <a:t>supinál</a:t>
            </a:r>
          </a:p>
          <a:p>
            <a:r>
              <a:rPr lang="cs-CZ" sz="2400" dirty="0">
                <a:solidFill>
                  <a:prstClr val="black"/>
                </a:solidFill>
              </a:rPr>
              <a:t>opponens (</a:t>
            </a:r>
            <a:r>
              <a:rPr lang="cs-CZ" sz="2400" i="1" dirty="0">
                <a:solidFill>
                  <a:prstClr val="black"/>
                </a:solidFill>
              </a:rPr>
              <a:t>m. opponens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cs-CZ" sz="2000" dirty="0">
                <a:solidFill>
                  <a:prstClr val="black"/>
                </a:solidFill>
              </a:rPr>
              <a:t>hüvelyket szembe helyezi a tenyérrel</a:t>
            </a:r>
          </a:p>
          <a:p>
            <a:pPr marL="0" lvl="1"/>
            <a:r>
              <a:rPr lang="cs-CZ" sz="2400" dirty="0">
                <a:solidFill>
                  <a:prstClr val="black"/>
                </a:solidFill>
              </a:rPr>
              <a:t>sphincter (</a:t>
            </a:r>
            <a:r>
              <a:rPr lang="cs-CZ" sz="2400" i="1" dirty="0">
                <a:solidFill>
                  <a:prstClr val="black"/>
                </a:solidFill>
              </a:rPr>
              <a:t>m. sphincter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  <a:r>
              <a:rPr lang="cs-CZ" sz="2000" dirty="0">
                <a:solidFill>
                  <a:prstClr val="black"/>
                </a:solidFill>
              </a:rPr>
              <a:t> 	körkörösen zár</a:t>
            </a:r>
          </a:p>
          <a:p>
            <a:pPr marL="0" lvl="1"/>
            <a:r>
              <a:rPr lang="cs-CZ" sz="2400" dirty="0">
                <a:solidFill>
                  <a:prstClr val="black"/>
                </a:solidFill>
              </a:rPr>
              <a:t>dilator (</a:t>
            </a:r>
            <a:r>
              <a:rPr lang="cs-CZ" sz="2400" i="1" dirty="0">
                <a:solidFill>
                  <a:prstClr val="black"/>
                </a:solidFill>
              </a:rPr>
              <a:t>m. dilatator</a:t>
            </a:r>
            <a:r>
              <a:rPr lang="cs-CZ" sz="2400" dirty="0">
                <a:solidFill>
                  <a:prstClr val="black"/>
                </a:solidFill>
              </a:rPr>
              <a:t>)</a:t>
            </a:r>
            <a:r>
              <a:rPr lang="cs-CZ" sz="2000" dirty="0">
                <a:solidFill>
                  <a:prstClr val="black"/>
                </a:solidFill>
              </a:rPr>
              <a:t> </a:t>
            </a:r>
          </a:p>
          <a:p>
            <a:pPr marL="0" lvl="1"/>
            <a:r>
              <a:rPr lang="cs-CZ" sz="2000" dirty="0">
                <a:solidFill>
                  <a:prstClr val="black"/>
                </a:solidFill>
              </a:rPr>
              <a:t>	körkörösen nyit</a:t>
            </a:r>
            <a:endParaRPr lang="cs-CZ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547664" y="315617"/>
            <a:ext cx="578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prstClr val="black"/>
                </a:solidFill>
              </a:rPr>
              <a:t>Izmok elnevezése a mozgások alapján</a:t>
            </a:r>
          </a:p>
        </p:txBody>
      </p:sp>
    </p:spTree>
    <p:extLst>
      <p:ext uri="{BB962C8B-B14F-4D97-AF65-F5344CB8AC3E}">
        <p14:creationId xmlns:p14="http://schemas.microsoft.com/office/powerpoint/2010/main" val="2544724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2895024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2916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194123" y="318447"/>
            <a:ext cx="3258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Felső végtag  ízületei</a:t>
            </a:r>
          </a:p>
        </p:txBody>
      </p:sp>
    </p:spTree>
    <p:extLst>
      <p:ext uri="{BB962C8B-B14F-4D97-AF65-F5344CB8AC3E}">
        <p14:creationId xmlns:p14="http://schemas.microsoft.com/office/powerpoint/2010/main" val="191028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"/>
          <a:stretch>
            <a:fillRect/>
          </a:stretch>
        </p:blipFill>
        <p:spPr bwMode="auto">
          <a:xfrm>
            <a:off x="2739455" y="3889533"/>
            <a:ext cx="3665090" cy="276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0"/>
            <a:ext cx="9144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800" b="1" dirty="0" err="1"/>
              <a:t>Articulatio</a:t>
            </a:r>
            <a:r>
              <a:rPr lang="hu-HU" sz="2800" b="1" dirty="0"/>
              <a:t> </a:t>
            </a:r>
            <a:r>
              <a:rPr lang="hu-HU" sz="2800" b="1" dirty="0" err="1"/>
              <a:t>sternoclavicularis</a:t>
            </a:r>
            <a:endParaRPr lang="hu-HU" sz="2800" b="1" dirty="0"/>
          </a:p>
          <a:p>
            <a:pPr lvl="0"/>
            <a:endParaRPr lang="hu-HU" dirty="0"/>
          </a:p>
          <a:p>
            <a:pPr lvl="0"/>
            <a:r>
              <a:rPr lang="hu-HU" sz="2000" u="sng" dirty="0"/>
              <a:t>korlátolt szabad ízület (lapos felszínek)</a:t>
            </a:r>
            <a:endParaRPr lang="hu-HU" sz="2000" dirty="0"/>
          </a:p>
          <a:p>
            <a:pPr lvl="0"/>
            <a:r>
              <a:rPr lang="hu-HU" sz="2000" b="1" dirty="0" err="1"/>
              <a:t>incisura</a:t>
            </a:r>
            <a:r>
              <a:rPr lang="hu-HU" sz="2000" b="1" dirty="0"/>
              <a:t> </a:t>
            </a:r>
            <a:r>
              <a:rPr lang="hu-HU" sz="2000" b="1" dirty="0" err="1"/>
              <a:t>clavicularis</a:t>
            </a:r>
            <a:endParaRPr lang="hu-HU" sz="2000" b="1" dirty="0"/>
          </a:p>
          <a:p>
            <a:pPr lvl="0"/>
            <a:r>
              <a:rPr lang="hu-HU" sz="2000" b="1" dirty="0" err="1"/>
              <a:t>facies</a:t>
            </a:r>
            <a:r>
              <a:rPr lang="hu-HU" sz="2000" b="1" dirty="0"/>
              <a:t> </a:t>
            </a:r>
            <a:r>
              <a:rPr lang="hu-HU" sz="2000" b="1" dirty="0" err="1"/>
              <a:t>articularis</a:t>
            </a:r>
            <a:r>
              <a:rPr lang="hu-HU" sz="2000" b="1" dirty="0"/>
              <a:t> </a:t>
            </a:r>
            <a:r>
              <a:rPr lang="hu-HU" sz="2000" b="1" dirty="0" err="1"/>
              <a:t>sternalis</a:t>
            </a:r>
            <a:endParaRPr lang="hu-HU" sz="2000" b="1" dirty="0"/>
          </a:p>
          <a:p>
            <a:pPr lvl="0"/>
            <a:r>
              <a:rPr lang="hu-HU" sz="2000" b="1" dirty="0"/>
              <a:t>rostos porc  </a:t>
            </a:r>
            <a:r>
              <a:rPr lang="hu-HU" sz="2000" dirty="0"/>
              <a:t>fedi a nagy megterhelés miatt</a:t>
            </a:r>
          </a:p>
          <a:p>
            <a:pPr lvl="0"/>
            <a:r>
              <a:rPr lang="hu-HU" sz="2000" dirty="0"/>
              <a:t>az </a:t>
            </a:r>
            <a:r>
              <a:rPr lang="hu-HU" sz="2000" dirty="0" err="1"/>
              <a:t>ízfelszínek</a:t>
            </a:r>
            <a:r>
              <a:rPr lang="hu-HU" sz="2000" dirty="0"/>
              <a:t> </a:t>
            </a:r>
            <a:r>
              <a:rPr lang="hu-HU" sz="2000" dirty="0" err="1"/>
              <a:t>inkongruenciája</a:t>
            </a:r>
            <a:r>
              <a:rPr lang="hu-HU" sz="2000" dirty="0"/>
              <a:t> miatt rostos </a:t>
            </a:r>
            <a:r>
              <a:rPr lang="hu-HU" sz="2000" b="1" dirty="0" err="1"/>
              <a:t>discus</a:t>
            </a:r>
            <a:r>
              <a:rPr lang="hu-HU" sz="2000" b="1" dirty="0"/>
              <a:t> </a:t>
            </a:r>
            <a:r>
              <a:rPr lang="hu-HU" sz="2000" b="1" dirty="0" err="1"/>
              <a:t>articularis</a:t>
            </a:r>
            <a:r>
              <a:rPr lang="hu-HU" sz="2000" b="1" dirty="0"/>
              <a:t> </a:t>
            </a:r>
          </a:p>
          <a:p>
            <a:pPr lvl="0"/>
            <a:r>
              <a:rPr lang="hu-HU" sz="2000" dirty="0"/>
              <a:t>felfelé a tokkal, lefelé a porccal nő össze</a:t>
            </a:r>
          </a:p>
          <a:p>
            <a:pPr lvl="1"/>
            <a:r>
              <a:rPr lang="hu-HU" sz="2000" b="1" dirty="0" err="1"/>
              <a:t>lig</a:t>
            </a:r>
            <a:r>
              <a:rPr lang="hu-HU" sz="2000" b="1" dirty="0"/>
              <a:t>. </a:t>
            </a:r>
            <a:r>
              <a:rPr lang="hu-HU" sz="2000" b="1" dirty="0" err="1"/>
              <a:t>costoclaviculare</a:t>
            </a:r>
            <a:r>
              <a:rPr lang="hu-HU" sz="2000" b="1" dirty="0"/>
              <a:t> </a:t>
            </a:r>
            <a:r>
              <a:rPr lang="hu-HU" sz="2000" dirty="0">
                <a:sym typeface="Symbol"/>
              </a:rPr>
              <a:t> </a:t>
            </a:r>
            <a:r>
              <a:rPr lang="hu-HU" sz="2000" dirty="0"/>
              <a:t>fő gátló szalag, a </a:t>
            </a:r>
            <a:r>
              <a:rPr lang="hu-HU" sz="2000" dirty="0" err="1"/>
              <a:t>claviculát</a:t>
            </a:r>
            <a:r>
              <a:rPr lang="hu-HU" sz="2000" dirty="0"/>
              <a:t> az 1. bordához rögzíti (</a:t>
            </a:r>
            <a:r>
              <a:rPr lang="hu-HU" sz="2000" dirty="0" err="1"/>
              <a:t>syndesmosis</a:t>
            </a:r>
            <a:r>
              <a:rPr lang="hu-HU" sz="2000" dirty="0"/>
              <a:t>)</a:t>
            </a:r>
          </a:p>
          <a:p>
            <a:pPr lvl="1"/>
            <a:r>
              <a:rPr lang="hu-HU" sz="2000" b="1" dirty="0" err="1"/>
              <a:t>lig</a:t>
            </a:r>
            <a:r>
              <a:rPr lang="hu-HU" sz="2000" b="1" dirty="0"/>
              <a:t>. </a:t>
            </a:r>
            <a:r>
              <a:rPr lang="hu-HU" sz="2000" b="1" dirty="0" err="1"/>
              <a:t>interclaviculare</a:t>
            </a:r>
            <a:endParaRPr lang="hu-HU" sz="2000" b="1" dirty="0"/>
          </a:p>
          <a:p>
            <a:pPr lvl="1"/>
            <a:r>
              <a:rPr lang="hu-HU" sz="2000" b="1" dirty="0" err="1"/>
              <a:t>lig</a:t>
            </a:r>
            <a:r>
              <a:rPr lang="hu-HU" sz="2000" b="1" dirty="0"/>
              <a:t>. </a:t>
            </a:r>
            <a:r>
              <a:rPr lang="hu-HU" sz="2000" b="1" dirty="0" err="1"/>
              <a:t>sternoclaviculare</a:t>
            </a:r>
            <a:r>
              <a:rPr lang="hu-HU" sz="2000" b="1" dirty="0"/>
              <a:t> </a:t>
            </a:r>
            <a:r>
              <a:rPr lang="hu-HU" sz="2000" b="1" dirty="0" err="1"/>
              <a:t>anterius</a:t>
            </a:r>
            <a:r>
              <a:rPr lang="hu-HU" sz="2000" b="1" dirty="0"/>
              <a:t> et </a:t>
            </a:r>
            <a:r>
              <a:rPr lang="hu-HU" sz="2000" b="1" dirty="0" err="1"/>
              <a:t>posterius</a:t>
            </a:r>
            <a:r>
              <a:rPr lang="hu-HU" sz="2000" b="1" dirty="0"/>
              <a:t>  </a:t>
            </a:r>
            <a:r>
              <a:rPr lang="hu-HU" sz="2000" dirty="0"/>
              <a:t>erősíti a tokot</a:t>
            </a:r>
          </a:p>
        </p:txBody>
      </p:sp>
    </p:spTree>
    <p:extLst>
      <p:ext uri="{BB962C8B-B14F-4D97-AF65-F5344CB8AC3E}">
        <p14:creationId xmlns:p14="http://schemas.microsoft.com/office/powerpoint/2010/main" val="3772859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conoid l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08088" y="2636912"/>
            <a:ext cx="4644008" cy="325909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02871" y="81930"/>
            <a:ext cx="4692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sz="2800" b="1" dirty="0" err="1"/>
              <a:t>Articulatio</a:t>
            </a:r>
            <a:r>
              <a:rPr lang="hu-HU" sz="2800" b="1" dirty="0"/>
              <a:t> </a:t>
            </a:r>
            <a:r>
              <a:rPr lang="hu-HU" sz="2800" b="1" dirty="0" err="1"/>
              <a:t>acromioclavicularis</a:t>
            </a:r>
            <a:endParaRPr lang="hu-HU" sz="2800" b="1" dirty="0"/>
          </a:p>
          <a:p>
            <a:endParaRPr lang="hu-HU" sz="2800" dirty="0"/>
          </a:p>
        </p:txBody>
      </p:sp>
      <p:sp>
        <p:nvSpPr>
          <p:cNvPr id="3" name="Téglalap 2"/>
          <p:cNvSpPr/>
          <p:nvPr/>
        </p:nvSpPr>
        <p:spPr>
          <a:xfrm>
            <a:off x="0" y="703930"/>
            <a:ext cx="8460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000" dirty="0"/>
              <a:t>funkcionálisan </a:t>
            </a:r>
            <a:r>
              <a:rPr lang="hu-HU" sz="2000" u="sng" dirty="0"/>
              <a:t>korlátolt szabad ízület</a:t>
            </a:r>
            <a:r>
              <a:rPr lang="hu-HU" sz="2000" dirty="0"/>
              <a:t> (az </a:t>
            </a:r>
            <a:r>
              <a:rPr lang="hu-HU" sz="2000" dirty="0" err="1"/>
              <a:t>ízfelszínek</a:t>
            </a:r>
            <a:r>
              <a:rPr lang="hu-HU" sz="2000" dirty="0"/>
              <a:t> alapján azonban: art. </a:t>
            </a:r>
            <a:r>
              <a:rPr lang="hu-HU" sz="2000" dirty="0" err="1"/>
              <a:t>plana</a:t>
            </a:r>
            <a:r>
              <a:rPr lang="hu-HU" sz="2000" dirty="0"/>
              <a:t>)</a:t>
            </a:r>
          </a:p>
          <a:p>
            <a:pPr lvl="0"/>
            <a:r>
              <a:rPr lang="hu-HU" sz="2000" b="1" dirty="0" err="1"/>
              <a:t>facies</a:t>
            </a:r>
            <a:r>
              <a:rPr lang="hu-HU" sz="2000" b="1" dirty="0"/>
              <a:t> art. </a:t>
            </a:r>
            <a:r>
              <a:rPr lang="hu-HU" sz="2000" b="1" dirty="0" err="1"/>
              <a:t>acromii</a:t>
            </a:r>
            <a:r>
              <a:rPr lang="hu-HU" sz="2000" b="1" dirty="0"/>
              <a:t>  </a:t>
            </a:r>
            <a:r>
              <a:rPr lang="hu-HU" sz="2000" dirty="0"/>
              <a:t>(</a:t>
            </a:r>
            <a:r>
              <a:rPr lang="hu-HU" sz="2000" dirty="0" err="1"/>
              <a:t>acromion</a:t>
            </a:r>
            <a:r>
              <a:rPr lang="hu-HU" sz="2000" dirty="0"/>
              <a:t> </a:t>
            </a:r>
            <a:r>
              <a:rPr lang="hu-HU" sz="2000" dirty="0" err="1"/>
              <a:t>scapulae</a:t>
            </a:r>
            <a:r>
              <a:rPr lang="hu-HU" sz="2000" dirty="0"/>
              <a:t>)</a:t>
            </a:r>
          </a:p>
          <a:p>
            <a:pPr lvl="0"/>
            <a:r>
              <a:rPr lang="hu-HU" sz="2000" b="1" dirty="0" err="1"/>
              <a:t>facies</a:t>
            </a:r>
            <a:r>
              <a:rPr lang="hu-HU" sz="2000" b="1" dirty="0"/>
              <a:t> art. </a:t>
            </a:r>
            <a:r>
              <a:rPr lang="hu-HU" sz="2000" b="1" dirty="0" err="1"/>
              <a:t>acromialis</a:t>
            </a:r>
            <a:r>
              <a:rPr lang="hu-HU" sz="2000" b="1" dirty="0"/>
              <a:t> </a:t>
            </a:r>
            <a:r>
              <a:rPr lang="hu-HU" sz="2000" dirty="0"/>
              <a:t>(</a:t>
            </a:r>
            <a:r>
              <a:rPr lang="hu-HU" sz="2000" dirty="0" err="1"/>
              <a:t>extremitas</a:t>
            </a:r>
            <a:r>
              <a:rPr lang="hu-HU" sz="2000" dirty="0"/>
              <a:t> </a:t>
            </a:r>
            <a:r>
              <a:rPr lang="hu-HU" sz="2000" dirty="0" err="1"/>
              <a:t>acromialis</a:t>
            </a:r>
            <a:r>
              <a:rPr lang="hu-HU" sz="2000" dirty="0"/>
              <a:t> </a:t>
            </a:r>
            <a:r>
              <a:rPr lang="hu-HU" sz="2000" dirty="0" err="1"/>
              <a:t>claviculae</a:t>
            </a:r>
            <a:r>
              <a:rPr lang="hu-HU" sz="2000" dirty="0"/>
              <a:t>)</a:t>
            </a:r>
          </a:p>
          <a:p>
            <a:pPr lvl="0"/>
            <a:r>
              <a:rPr lang="hu-HU" sz="2000" dirty="0"/>
              <a:t>rostos porc a nagy megterhelés miatt és  </a:t>
            </a:r>
            <a:r>
              <a:rPr lang="hu-HU" sz="2000" b="1" dirty="0" err="1"/>
              <a:t>i</a:t>
            </a:r>
            <a:r>
              <a:rPr lang="hu-HU" sz="2000" b="1" u="sng" dirty="0" err="1"/>
              <a:t>nkomplett</a:t>
            </a:r>
            <a:r>
              <a:rPr lang="hu-HU" sz="2000" b="1" u="sng" dirty="0"/>
              <a:t> </a:t>
            </a:r>
            <a:r>
              <a:rPr lang="hu-HU" sz="2000" b="1" dirty="0"/>
              <a:t>rostos </a:t>
            </a:r>
            <a:r>
              <a:rPr lang="hu-HU" sz="2000" b="1" dirty="0" err="1"/>
              <a:t>discus</a:t>
            </a:r>
            <a:r>
              <a:rPr lang="hu-HU" sz="2000" b="1" dirty="0"/>
              <a:t> </a:t>
            </a:r>
            <a:r>
              <a:rPr lang="hu-HU" sz="2000" b="1" dirty="0" err="1"/>
              <a:t>articularis</a:t>
            </a:r>
            <a:endParaRPr lang="hu-HU" sz="2000" b="1" dirty="0"/>
          </a:p>
          <a:p>
            <a:pPr lvl="1"/>
            <a:r>
              <a:rPr lang="hu-HU" sz="2000" b="1" dirty="0" err="1"/>
              <a:t>lig</a:t>
            </a:r>
            <a:r>
              <a:rPr lang="hu-HU" sz="2000" b="1" dirty="0"/>
              <a:t>. </a:t>
            </a:r>
            <a:r>
              <a:rPr lang="hu-HU" sz="2000" b="1" dirty="0" err="1"/>
              <a:t>acromioclaviculare</a:t>
            </a:r>
            <a:endParaRPr lang="hu-HU" sz="2000" dirty="0"/>
          </a:p>
          <a:p>
            <a:pPr lvl="1"/>
            <a:r>
              <a:rPr lang="hu-HU" sz="2000" b="1" dirty="0" err="1"/>
              <a:t>lig</a:t>
            </a:r>
            <a:r>
              <a:rPr lang="hu-HU" sz="2000" b="1" dirty="0"/>
              <a:t>. </a:t>
            </a:r>
            <a:r>
              <a:rPr lang="hu-HU" sz="2000" b="1" dirty="0" err="1"/>
              <a:t>coracoclaviculare</a:t>
            </a:r>
            <a:r>
              <a:rPr lang="hu-HU" sz="2000" b="1" dirty="0"/>
              <a:t>  </a:t>
            </a:r>
            <a:r>
              <a:rPr lang="hu-HU" sz="2000" dirty="0"/>
              <a:t>fő gátló (</a:t>
            </a:r>
            <a:r>
              <a:rPr lang="hu-HU" sz="2000" dirty="0" err="1"/>
              <a:t>syndesmosis</a:t>
            </a:r>
            <a:r>
              <a:rPr lang="hu-HU" sz="2000" dirty="0"/>
              <a:t>)</a:t>
            </a:r>
          </a:p>
          <a:p>
            <a:pPr lvl="2"/>
            <a:r>
              <a:rPr lang="hu-HU" sz="2000" dirty="0" err="1"/>
              <a:t>lig</a:t>
            </a:r>
            <a:r>
              <a:rPr lang="hu-HU" sz="2000" dirty="0"/>
              <a:t>. </a:t>
            </a:r>
            <a:r>
              <a:rPr lang="hu-HU" sz="2000" dirty="0" err="1"/>
              <a:t>trapezoideum</a:t>
            </a:r>
            <a:r>
              <a:rPr lang="hu-HU" sz="2000" dirty="0"/>
              <a:t> (</a:t>
            </a:r>
            <a:r>
              <a:rPr lang="hu-HU" sz="2000" dirty="0" err="1"/>
              <a:t>lateralisan</a:t>
            </a:r>
            <a:r>
              <a:rPr lang="hu-HU" sz="2000" dirty="0"/>
              <a:t>)</a:t>
            </a:r>
          </a:p>
          <a:p>
            <a:pPr lvl="2"/>
            <a:r>
              <a:rPr lang="hu-HU" sz="2000" dirty="0" err="1"/>
              <a:t>lig</a:t>
            </a:r>
            <a:r>
              <a:rPr lang="hu-HU" sz="2000" dirty="0"/>
              <a:t>. </a:t>
            </a:r>
            <a:r>
              <a:rPr lang="hu-HU" sz="2000" dirty="0" err="1"/>
              <a:t>conoideum</a:t>
            </a:r>
            <a:r>
              <a:rPr lang="hu-HU" sz="2000" dirty="0"/>
              <a:t> (</a:t>
            </a:r>
            <a:r>
              <a:rPr lang="hu-HU" sz="2000" dirty="0" err="1"/>
              <a:t>medialisan</a:t>
            </a:r>
            <a:r>
              <a:rPr lang="hu-HU" sz="2000" dirty="0"/>
              <a:t>)</a:t>
            </a:r>
          </a:p>
          <a:p>
            <a:pPr lvl="2"/>
            <a:endParaRPr lang="hu-HU" sz="20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224"/>
          <a:stretch/>
        </p:blipFill>
        <p:spPr>
          <a:xfrm>
            <a:off x="0" y="5060629"/>
            <a:ext cx="4975163" cy="167076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31350" y="3717032"/>
            <a:ext cx="3648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Engedi a </a:t>
            </a:r>
            <a:r>
              <a:rPr lang="hu-HU" sz="2000" dirty="0" err="1"/>
              <a:t>scapulát</a:t>
            </a:r>
            <a:r>
              <a:rPr lang="hu-HU" sz="2000" dirty="0"/>
              <a:t> mozogni a bordakosáron , </a:t>
            </a:r>
          </a:p>
          <a:p>
            <a:r>
              <a:rPr lang="hu-HU" sz="2000" dirty="0"/>
              <a:t>mindhárom irányba</a:t>
            </a:r>
          </a:p>
        </p:txBody>
      </p:sp>
    </p:spTree>
    <p:extLst>
      <p:ext uri="{BB962C8B-B14F-4D97-AF65-F5344CB8AC3E}">
        <p14:creationId xmlns:p14="http://schemas.microsoft.com/office/powerpoint/2010/main" val="238552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332656"/>
            <a:ext cx="8892480" cy="5360988"/>
          </a:xfrm>
        </p:spPr>
        <p:txBody>
          <a:bodyPr/>
          <a:lstStyle/>
          <a:p>
            <a:pPr lvl="0">
              <a:buNone/>
              <a:defRPr/>
            </a:pPr>
            <a:r>
              <a:rPr lang="en-US" sz="2400" b="1" dirty="0"/>
              <a:t>Syndesmosis</a:t>
            </a:r>
            <a:r>
              <a:rPr lang="hu-HU" sz="2400" dirty="0"/>
              <a:t>:  </a:t>
            </a:r>
            <a:r>
              <a:rPr lang="hu-HU" sz="1800" dirty="0"/>
              <a:t>Csontokat erős kötőszövetes szalagok kapcsolják össze, </a:t>
            </a:r>
          </a:p>
          <a:p>
            <a:pPr lvl="0">
              <a:buNone/>
              <a:defRPr/>
            </a:pPr>
            <a:r>
              <a:rPr lang="hu-HU" sz="1800" dirty="0"/>
              <a:t>			mozgásterjedelem kicsi</a:t>
            </a:r>
          </a:p>
          <a:p>
            <a:pPr lvl="0">
              <a:buNone/>
              <a:defRPr/>
            </a:pPr>
            <a:endParaRPr lang="en-US" sz="1800" b="1" dirty="0"/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hu-HU" sz="1800" dirty="0" err="1"/>
              <a:t>sutura</a:t>
            </a:r>
            <a:r>
              <a:rPr lang="hu-HU" sz="1800" dirty="0"/>
              <a:t> 		</a:t>
            </a:r>
            <a:r>
              <a:rPr lang="hu-HU" sz="1800" dirty="0" err="1"/>
              <a:t>syndesmosis</a:t>
            </a:r>
            <a:r>
              <a:rPr lang="hu-HU" sz="1800" dirty="0"/>
              <a:t> </a:t>
            </a:r>
            <a:r>
              <a:rPr lang="hu-HU" sz="1800" dirty="0" err="1"/>
              <a:t>tibiofibularis</a:t>
            </a:r>
            <a:r>
              <a:rPr lang="hu-HU" sz="1800" dirty="0"/>
              <a:t>			</a:t>
            </a:r>
            <a:r>
              <a:rPr lang="hu-HU" sz="1800" dirty="0" err="1"/>
              <a:t>gomphosis</a:t>
            </a:r>
            <a:endParaRPr lang="en-US" sz="1800" dirty="0"/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hu-HU" sz="2000" dirty="0"/>
              <a:t>			</a:t>
            </a:r>
            <a:r>
              <a:rPr lang="hu-HU" sz="1800" dirty="0"/>
              <a:t>(nincs porc a csontok között)</a:t>
            </a:r>
            <a:br>
              <a:rPr lang="hu-HU" sz="2000" dirty="0"/>
            </a:br>
            <a:endParaRPr lang="hu-HU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" y="2564904"/>
            <a:ext cx="851194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3203848" y="2420888"/>
            <a:ext cx="273630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 descr="slide_6.jpg"/>
          <p:cNvPicPr>
            <a:picLocks noChangeAspect="1"/>
          </p:cNvPicPr>
          <p:nvPr/>
        </p:nvPicPr>
        <p:blipFill>
          <a:blip r:embed="rId4" cstate="print"/>
          <a:srcRect t="34250" r="31100" b="14301"/>
          <a:stretch>
            <a:fillRect/>
          </a:stretch>
        </p:blipFill>
        <p:spPr>
          <a:xfrm>
            <a:off x="3131840" y="2996952"/>
            <a:ext cx="2484058" cy="13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41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med3.jpg"/>
          <p:cNvPicPr>
            <a:picLocks noChangeAspect="1"/>
          </p:cNvPicPr>
          <p:nvPr/>
        </p:nvPicPr>
        <p:blipFill>
          <a:blip r:embed="rId2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6507" y="332656"/>
            <a:ext cx="4437493" cy="612068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53018" y="215924"/>
            <a:ext cx="856895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800" b="1" dirty="0"/>
              <a:t>Vállöv mozgásai</a:t>
            </a:r>
          </a:p>
          <a:p>
            <a:pPr lvl="0"/>
            <a:r>
              <a:rPr lang="hu-HU" b="1" dirty="0" err="1"/>
              <a:t>elevatio</a:t>
            </a:r>
            <a:r>
              <a:rPr lang="hu-HU" b="1" dirty="0"/>
              <a:t> – </a:t>
            </a:r>
            <a:r>
              <a:rPr lang="hu-HU" b="1" dirty="0" err="1"/>
              <a:t>depressio</a:t>
            </a:r>
            <a:r>
              <a:rPr lang="hu-HU" b="1" dirty="0"/>
              <a:t> </a:t>
            </a:r>
            <a:r>
              <a:rPr lang="hu-HU" dirty="0"/>
              <a:t>(emelés – süllyesztés </a:t>
            </a:r>
          </a:p>
          <a:p>
            <a:pPr lvl="0"/>
            <a:r>
              <a:rPr lang="hu-HU" dirty="0"/>
              <a:t>a </a:t>
            </a:r>
            <a:r>
              <a:rPr lang="hu-HU" dirty="0" err="1"/>
              <a:t>sagittalis</a:t>
            </a:r>
            <a:r>
              <a:rPr lang="hu-HU" dirty="0"/>
              <a:t> tengely körül) zöld</a:t>
            </a:r>
          </a:p>
          <a:p>
            <a:pPr lvl="0"/>
            <a:r>
              <a:rPr lang="hu-HU" sz="1600" dirty="0"/>
              <a:t>„libikóka”, tengelye a </a:t>
            </a:r>
            <a:r>
              <a:rPr lang="hu-HU" sz="1600" dirty="0" err="1"/>
              <a:t>costoclavicularis</a:t>
            </a:r>
            <a:r>
              <a:rPr lang="hu-HU" sz="1600" dirty="0"/>
              <a:t> szalag</a:t>
            </a:r>
          </a:p>
          <a:p>
            <a:pPr lvl="0"/>
            <a:endParaRPr lang="hu-HU" dirty="0"/>
          </a:p>
          <a:p>
            <a:pPr lvl="0"/>
            <a:r>
              <a:rPr lang="hu-HU" b="1" dirty="0" err="1"/>
              <a:t>protractio</a:t>
            </a:r>
            <a:r>
              <a:rPr lang="hu-HU" b="1" dirty="0"/>
              <a:t> – </a:t>
            </a:r>
            <a:r>
              <a:rPr lang="hu-HU" b="1" dirty="0" err="1"/>
              <a:t>retractio</a:t>
            </a:r>
            <a:r>
              <a:rPr lang="hu-HU" b="1" dirty="0"/>
              <a:t> </a:t>
            </a:r>
            <a:r>
              <a:rPr lang="hu-HU" dirty="0"/>
              <a:t>(előre – hátramozgás a</a:t>
            </a:r>
          </a:p>
          <a:p>
            <a:pPr lvl="0"/>
            <a:r>
              <a:rPr lang="hu-HU" dirty="0"/>
              <a:t> vertikális  t. körül) piros</a:t>
            </a:r>
          </a:p>
          <a:p>
            <a:pPr lvl="0"/>
            <a:endParaRPr lang="hu-HU" dirty="0"/>
          </a:p>
          <a:p>
            <a:pPr lvl="0"/>
            <a:r>
              <a:rPr lang="hu-HU" b="1" dirty="0" err="1"/>
              <a:t>rotatio</a:t>
            </a:r>
            <a:r>
              <a:rPr lang="hu-HU" dirty="0"/>
              <a:t> (</a:t>
            </a:r>
            <a:r>
              <a:rPr lang="hu-HU" dirty="0" err="1"/>
              <a:t>horizontalis</a:t>
            </a:r>
            <a:r>
              <a:rPr lang="hu-HU" dirty="0"/>
              <a:t>  t. körül) kék</a:t>
            </a:r>
          </a:p>
          <a:p>
            <a:pPr lvl="0"/>
            <a:endParaRPr lang="hu-HU" dirty="0"/>
          </a:p>
          <a:p>
            <a:pPr lvl="0"/>
            <a:endParaRPr lang="hu-HU" dirty="0"/>
          </a:p>
          <a:p>
            <a:pPr lvl="0"/>
            <a:endParaRPr lang="hu-HU" dirty="0"/>
          </a:p>
          <a:p>
            <a:pPr lvl="0"/>
            <a:endParaRPr lang="hu-HU" dirty="0"/>
          </a:p>
          <a:p>
            <a:pPr lvl="0"/>
            <a:endParaRPr lang="hu-HU" dirty="0"/>
          </a:p>
          <a:p>
            <a:pPr lvl="0"/>
            <a:endParaRPr lang="hu-HU" dirty="0"/>
          </a:p>
          <a:p>
            <a:pPr lvl="0"/>
            <a:endParaRPr lang="hu-HU" dirty="0"/>
          </a:p>
          <a:p>
            <a:pPr lvl="0"/>
            <a:endParaRPr lang="hu-HU" dirty="0"/>
          </a:p>
          <a:p>
            <a:pPr lvl="0"/>
            <a:endParaRPr lang="hu-HU" dirty="0"/>
          </a:p>
          <a:p>
            <a:pPr lvl="0"/>
            <a:endParaRPr lang="hu-HU" dirty="0"/>
          </a:p>
          <a:p>
            <a:pPr lvl="0"/>
            <a:endParaRPr lang="hu-HU" dirty="0"/>
          </a:p>
          <a:p>
            <a:pPr lvl="0"/>
            <a:r>
              <a:rPr lang="hu-HU" dirty="0"/>
              <a:t>ezen mozgások összesége: (korlátolt ) </a:t>
            </a:r>
            <a:r>
              <a:rPr lang="hu-HU" dirty="0" err="1"/>
              <a:t>circumductio</a:t>
            </a:r>
            <a:endParaRPr lang="hu-HU" dirty="0"/>
          </a:p>
          <a:p>
            <a:pPr lvl="0"/>
            <a:r>
              <a:rPr lang="hu-HU" dirty="0"/>
              <a:t> (körözés egy 50</a:t>
            </a:r>
            <a:r>
              <a:rPr lang="hu-HU" baseline="30000" dirty="0"/>
              <a:t>o</a:t>
            </a:r>
            <a:r>
              <a:rPr lang="hu-HU" dirty="0"/>
              <a:t>-os kúppalást mentén)</a:t>
            </a:r>
          </a:p>
        </p:txBody>
      </p:sp>
      <p:pic>
        <p:nvPicPr>
          <p:cNvPr id="5" name="Kép 4" descr="brunkine6_ch5_f0013-2.png"/>
          <p:cNvPicPr>
            <a:picLocks noChangeAspect="1"/>
          </p:cNvPicPr>
          <p:nvPr/>
        </p:nvPicPr>
        <p:blipFill>
          <a:blip r:embed="rId4" cstate="print"/>
          <a:srcRect b="13750"/>
          <a:stretch>
            <a:fillRect/>
          </a:stretch>
        </p:blipFill>
        <p:spPr>
          <a:xfrm>
            <a:off x="611560" y="2996952"/>
            <a:ext cx="3717719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435800" cy="489062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644008" y="980728"/>
            <a:ext cx="376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30 fokos szög  a frontális síkhoz képest</a:t>
            </a:r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5148064" y="1350060"/>
            <a:ext cx="0" cy="42275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1619672" y="620688"/>
            <a:ext cx="2659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/>
              <a:t>Scapula</a:t>
            </a:r>
            <a:r>
              <a:rPr lang="hu-HU" sz="2800" b="1" dirty="0"/>
              <a:t> helyzete</a:t>
            </a:r>
          </a:p>
        </p:txBody>
      </p:sp>
    </p:spTree>
    <p:extLst>
      <p:ext uri="{BB962C8B-B14F-4D97-AF65-F5344CB8AC3E}">
        <p14:creationId xmlns:p14="http://schemas.microsoft.com/office/powerpoint/2010/main" val="3222932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1520" y="65031"/>
            <a:ext cx="88924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hu-HU" sz="2800" b="1" dirty="0" err="1"/>
              <a:t>Articulatio</a:t>
            </a:r>
            <a:r>
              <a:rPr lang="hu-HU" sz="2800" b="1" dirty="0"/>
              <a:t> </a:t>
            </a:r>
            <a:r>
              <a:rPr lang="hu-HU" sz="2800" b="1" dirty="0" err="1"/>
              <a:t>humeri</a:t>
            </a:r>
            <a:endParaRPr lang="hu-HU" sz="2800" b="1" dirty="0"/>
          </a:p>
          <a:p>
            <a:pPr hangingPunct="0"/>
            <a:endParaRPr lang="hu-HU" sz="2400" b="1" dirty="0"/>
          </a:p>
          <a:p>
            <a:pPr lvl="0" hangingPunct="0"/>
            <a:r>
              <a:rPr lang="hu-HU" dirty="0"/>
              <a:t>szabad ízület </a:t>
            </a:r>
            <a:r>
              <a:rPr lang="hu-HU" dirty="0">
                <a:sym typeface="Symbol"/>
              </a:rPr>
              <a:t>: </a:t>
            </a:r>
            <a:r>
              <a:rPr lang="hu-HU" dirty="0"/>
              <a:t>bizonyos keretek között minden irányban mozgatható 	</a:t>
            </a:r>
          </a:p>
          <a:p>
            <a:pPr lvl="0" hangingPunct="0"/>
            <a:r>
              <a:rPr lang="hu-HU" dirty="0"/>
              <a:t>ízesülő felszínek: 	</a:t>
            </a:r>
            <a:r>
              <a:rPr lang="hu-HU" b="1" dirty="0" err="1"/>
              <a:t>caput</a:t>
            </a:r>
            <a:r>
              <a:rPr lang="hu-HU" b="1" dirty="0"/>
              <a:t> </a:t>
            </a:r>
            <a:r>
              <a:rPr lang="hu-HU" b="1" dirty="0" err="1"/>
              <a:t>humeri</a:t>
            </a:r>
            <a:endParaRPr lang="hu-HU" dirty="0"/>
          </a:p>
          <a:p>
            <a:pPr lvl="0" hangingPunct="0"/>
            <a:r>
              <a:rPr lang="hu-HU" b="1" dirty="0"/>
              <a:t>		</a:t>
            </a:r>
            <a:r>
              <a:rPr lang="hu-HU" b="1" dirty="0" err="1"/>
              <a:t>cavitas</a:t>
            </a:r>
            <a:r>
              <a:rPr lang="hu-HU" b="1" dirty="0"/>
              <a:t> </a:t>
            </a:r>
            <a:r>
              <a:rPr lang="hu-HU" b="1" dirty="0" err="1"/>
              <a:t>glenoidalis</a:t>
            </a:r>
            <a:r>
              <a:rPr lang="hu-HU" b="1" dirty="0"/>
              <a:t> +</a:t>
            </a:r>
            <a:r>
              <a:rPr lang="hu-HU" b="1" dirty="0" err="1"/>
              <a:t>labrum</a:t>
            </a:r>
            <a:r>
              <a:rPr lang="hu-HU" b="1" dirty="0"/>
              <a:t> </a:t>
            </a:r>
            <a:r>
              <a:rPr lang="hu-HU" b="1" dirty="0" err="1"/>
              <a:t>glenoidale</a:t>
            </a:r>
            <a:r>
              <a:rPr lang="hu-HU" dirty="0"/>
              <a:t> </a:t>
            </a:r>
            <a:r>
              <a:rPr lang="hu-HU" dirty="0">
                <a:sym typeface="Symbol"/>
              </a:rPr>
              <a:t></a:t>
            </a:r>
            <a:r>
              <a:rPr lang="hu-HU" dirty="0"/>
              <a:t> a </a:t>
            </a:r>
            <a:r>
              <a:rPr lang="hu-HU" dirty="0" err="1"/>
              <a:t>cavitas</a:t>
            </a:r>
            <a:r>
              <a:rPr lang="hu-HU" dirty="0"/>
              <a:t> </a:t>
            </a:r>
            <a:r>
              <a:rPr lang="hu-HU" dirty="0" err="1"/>
              <a:t>glenoidalist</a:t>
            </a:r>
            <a:r>
              <a:rPr lang="hu-HU" dirty="0"/>
              <a:t> </a:t>
            </a:r>
          </a:p>
          <a:p>
            <a:pPr lvl="0" hangingPunct="0"/>
            <a:r>
              <a:rPr lang="hu-HU" dirty="0"/>
              <a:t>			mélyítő 1-2 mm vastag rostosporc-gyűrű</a:t>
            </a:r>
          </a:p>
          <a:p>
            <a:pPr lvl="0" hangingPunct="0"/>
            <a:r>
              <a:rPr lang="hu-HU" dirty="0" err="1"/>
              <a:t>hyalinporc</a:t>
            </a:r>
            <a:r>
              <a:rPr lang="hu-HU" dirty="0"/>
              <a:t> </a:t>
            </a:r>
          </a:p>
          <a:p>
            <a:pPr lvl="0" hangingPunct="0"/>
            <a:r>
              <a:rPr lang="hu-HU" dirty="0"/>
              <a:t>a vápa:fej arány 1:6 </a:t>
            </a:r>
            <a:r>
              <a:rPr lang="hu-HU" dirty="0">
                <a:sym typeface="Symbol"/>
              </a:rPr>
              <a:t></a:t>
            </a:r>
            <a:r>
              <a:rPr lang="hu-HU" dirty="0"/>
              <a:t> az ízülethez tartozó porcgyűrű azonban javít ezen az arányon és így a tényleges arány 1:3 lesz</a:t>
            </a:r>
          </a:p>
          <a:p>
            <a:endParaRPr lang="hu-HU" dirty="0"/>
          </a:p>
        </p:txBody>
      </p:sp>
      <p:pic>
        <p:nvPicPr>
          <p:cNvPr id="13" name="Kép 12" descr="3d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07" y="3099127"/>
            <a:ext cx="3312368" cy="3685592"/>
          </a:xfrm>
          <a:prstGeom prst="rect">
            <a:avLst/>
          </a:prstGeom>
        </p:spPr>
      </p:pic>
      <p:pic>
        <p:nvPicPr>
          <p:cNvPr id="13314" name="Picture 2" descr="Képtalálat a következ&amp;odblac;re: „scapulothoracic ízület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9881"/>
          <a:stretch>
            <a:fillRect/>
          </a:stretch>
        </p:blipFill>
        <p:spPr bwMode="auto">
          <a:xfrm>
            <a:off x="3556784" y="3173574"/>
            <a:ext cx="5587216" cy="2942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3236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542441" y="4044654"/>
            <a:ext cx="2820691" cy="1768146"/>
          </a:xfrm>
          <a:custGeom>
            <a:avLst/>
            <a:gdLst>
              <a:gd name="connsiteX0" fmla="*/ 15498 w 2820691"/>
              <a:gd name="connsiteY0" fmla="*/ 31400 h 1768146"/>
              <a:gd name="connsiteX1" fmla="*/ 15498 w 2820691"/>
              <a:gd name="connsiteY1" fmla="*/ 31400 h 1768146"/>
              <a:gd name="connsiteX2" fmla="*/ 1208867 w 2820691"/>
              <a:gd name="connsiteY2" fmla="*/ 15902 h 1768146"/>
              <a:gd name="connsiteX3" fmla="*/ 1983783 w 2820691"/>
              <a:gd name="connsiteY3" fmla="*/ 15902 h 1768146"/>
              <a:gd name="connsiteX4" fmla="*/ 2045776 w 2820691"/>
              <a:gd name="connsiteY4" fmla="*/ 31400 h 1768146"/>
              <a:gd name="connsiteX5" fmla="*/ 2123267 w 2820691"/>
              <a:gd name="connsiteY5" fmla="*/ 46899 h 1768146"/>
              <a:gd name="connsiteX6" fmla="*/ 2216257 w 2820691"/>
              <a:gd name="connsiteY6" fmla="*/ 77895 h 1768146"/>
              <a:gd name="connsiteX7" fmla="*/ 2479728 w 2820691"/>
              <a:gd name="connsiteY7" fmla="*/ 77895 h 1768146"/>
              <a:gd name="connsiteX8" fmla="*/ 2479728 w 2820691"/>
              <a:gd name="connsiteY8" fmla="*/ 77895 h 1768146"/>
              <a:gd name="connsiteX9" fmla="*/ 2495227 w 2820691"/>
              <a:gd name="connsiteY9" fmla="*/ 217380 h 1768146"/>
              <a:gd name="connsiteX10" fmla="*/ 2526223 w 2820691"/>
              <a:gd name="connsiteY10" fmla="*/ 263875 h 1768146"/>
              <a:gd name="connsiteX11" fmla="*/ 2588217 w 2820691"/>
              <a:gd name="connsiteY11" fmla="*/ 403360 h 1768146"/>
              <a:gd name="connsiteX12" fmla="*/ 2634712 w 2820691"/>
              <a:gd name="connsiteY12" fmla="*/ 496349 h 1768146"/>
              <a:gd name="connsiteX13" fmla="*/ 2665708 w 2820691"/>
              <a:gd name="connsiteY13" fmla="*/ 589339 h 1768146"/>
              <a:gd name="connsiteX14" fmla="*/ 2681206 w 2820691"/>
              <a:gd name="connsiteY14" fmla="*/ 635834 h 1768146"/>
              <a:gd name="connsiteX15" fmla="*/ 2712203 w 2820691"/>
              <a:gd name="connsiteY15" fmla="*/ 682329 h 1768146"/>
              <a:gd name="connsiteX16" fmla="*/ 2758698 w 2820691"/>
              <a:gd name="connsiteY16" fmla="*/ 837312 h 1768146"/>
              <a:gd name="connsiteX17" fmla="*/ 2774196 w 2820691"/>
              <a:gd name="connsiteY17" fmla="*/ 883807 h 1768146"/>
              <a:gd name="connsiteX18" fmla="*/ 2805193 w 2820691"/>
              <a:gd name="connsiteY18" fmla="*/ 992295 h 1768146"/>
              <a:gd name="connsiteX19" fmla="*/ 2820691 w 2820691"/>
              <a:gd name="connsiteY19" fmla="*/ 1317760 h 1768146"/>
              <a:gd name="connsiteX20" fmla="*/ 2805193 w 2820691"/>
              <a:gd name="connsiteY20" fmla="*/ 1503739 h 1768146"/>
              <a:gd name="connsiteX21" fmla="*/ 2789695 w 2820691"/>
              <a:gd name="connsiteY21" fmla="*/ 1550234 h 1768146"/>
              <a:gd name="connsiteX22" fmla="*/ 2789695 w 2820691"/>
              <a:gd name="connsiteY22" fmla="*/ 1751712 h 1768146"/>
              <a:gd name="connsiteX23" fmla="*/ 2789695 w 2820691"/>
              <a:gd name="connsiteY23" fmla="*/ 1751712 h 1768146"/>
              <a:gd name="connsiteX24" fmla="*/ 1053884 w 2820691"/>
              <a:gd name="connsiteY24" fmla="*/ 1751712 h 1768146"/>
              <a:gd name="connsiteX25" fmla="*/ 945396 w 2820691"/>
              <a:gd name="connsiteY25" fmla="*/ 1736214 h 1768146"/>
              <a:gd name="connsiteX26" fmla="*/ 728420 w 2820691"/>
              <a:gd name="connsiteY26" fmla="*/ 1720715 h 1768146"/>
              <a:gd name="connsiteX27" fmla="*/ 294467 w 2820691"/>
              <a:gd name="connsiteY27" fmla="*/ 1705217 h 1768146"/>
              <a:gd name="connsiteX28" fmla="*/ 0 w 2820691"/>
              <a:gd name="connsiteY28" fmla="*/ 1689719 h 1768146"/>
              <a:gd name="connsiteX29" fmla="*/ 15498 w 2820691"/>
              <a:gd name="connsiteY29" fmla="*/ 1674221 h 1768146"/>
              <a:gd name="connsiteX30" fmla="*/ 30996 w 2820691"/>
              <a:gd name="connsiteY30" fmla="*/ 1488241 h 1768146"/>
              <a:gd name="connsiteX31" fmla="*/ 46495 w 2820691"/>
              <a:gd name="connsiteY31" fmla="*/ 1410749 h 1768146"/>
              <a:gd name="connsiteX32" fmla="*/ 61993 w 2820691"/>
              <a:gd name="connsiteY32" fmla="*/ 1271265 h 1768146"/>
              <a:gd name="connsiteX33" fmla="*/ 77491 w 2820691"/>
              <a:gd name="connsiteY33" fmla="*/ 976797 h 1768146"/>
              <a:gd name="connsiteX34" fmla="*/ 108488 w 2820691"/>
              <a:gd name="connsiteY34" fmla="*/ 914804 h 1768146"/>
              <a:gd name="connsiteX35" fmla="*/ 123986 w 2820691"/>
              <a:gd name="connsiteY35" fmla="*/ 837312 h 1768146"/>
              <a:gd name="connsiteX36" fmla="*/ 139484 w 2820691"/>
              <a:gd name="connsiteY36" fmla="*/ 790817 h 1768146"/>
              <a:gd name="connsiteX37" fmla="*/ 170481 w 2820691"/>
              <a:gd name="connsiteY37" fmla="*/ 651332 h 1768146"/>
              <a:gd name="connsiteX38" fmla="*/ 154983 w 2820691"/>
              <a:gd name="connsiteY38" fmla="*/ 527346 h 1768146"/>
              <a:gd name="connsiteX39" fmla="*/ 108488 w 2820691"/>
              <a:gd name="connsiteY39" fmla="*/ 372363 h 1768146"/>
              <a:gd name="connsiteX40" fmla="*/ 77491 w 2820691"/>
              <a:gd name="connsiteY40" fmla="*/ 279373 h 1768146"/>
              <a:gd name="connsiteX41" fmla="*/ 30996 w 2820691"/>
              <a:gd name="connsiteY41" fmla="*/ 186383 h 1768146"/>
              <a:gd name="connsiteX42" fmla="*/ 46495 w 2820691"/>
              <a:gd name="connsiteY42" fmla="*/ 46899 h 1768146"/>
              <a:gd name="connsiteX43" fmla="*/ 61993 w 2820691"/>
              <a:gd name="connsiteY43" fmla="*/ 404 h 1768146"/>
              <a:gd name="connsiteX44" fmla="*/ 15498 w 2820691"/>
              <a:gd name="connsiteY44" fmla="*/ 31400 h 176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20691" h="1768146">
                <a:moveTo>
                  <a:pt x="15498" y="31400"/>
                </a:moveTo>
                <a:lnTo>
                  <a:pt x="15498" y="31400"/>
                </a:lnTo>
                <a:lnTo>
                  <a:pt x="1208867" y="15902"/>
                </a:lnTo>
                <a:cubicBezTo>
                  <a:pt x="1902594" y="3289"/>
                  <a:pt x="1501382" y="-12474"/>
                  <a:pt x="1983783" y="15902"/>
                </a:cubicBezTo>
                <a:cubicBezTo>
                  <a:pt x="2004447" y="21068"/>
                  <a:pt x="2024983" y="26779"/>
                  <a:pt x="2045776" y="31400"/>
                </a:cubicBezTo>
                <a:cubicBezTo>
                  <a:pt x="2071491" y="37114"/>
                  <a:pt x="2097853" y="39968"/>
                  <a:pt x="2123267" y="46899"/>
                </a:cubicBezTo>
                <a:cubicBezTo>
                  <a:pt x="2154789" y="55496"/>
                  <a:pt x="2183584" y="77895"/>
                  <a:pt x="2216257" y="77895"/>
                </a:cubicBezTo>
                <a:lnTo>
                  <a:pt x="2479728" y="77895"/>
                </a:lnTo>
                <a:lnTo>
                  <a:pt x="2479728" y="77895"/>
                </a:lnTo>
                <a:cubicBezTo>
                  <a:pt x="2484894" y="124390"/>
                  <a:pt x="2483881" y="171996"/>
                  <a:pt x="2495227" y="217380"/>
                </a:cubicBezTo>
                <a:cubicBezTo>
                  <a:pt x="2499745" y="235450"/>
                  <a:pt x="2518658" y="246854"/>
                  <a:pt x="2526223" y="263875"/>
                </a:cubicBezTo>
                <a:cubicBezTo>
                  <a:pt x="2599994" y="429861"/>
                  <a:pt x="2518069" y="298139"/>
                  <a:pt x="2588217" y="403360"/>
                </a:cubicBezTo>
                <a:cubicBezTo>
                  <a:pt x="2644740" y="572930"/>
                  <a:pt x="2554592" y="316078"/>
                  <a:pt x="2634712" y="496349"/>
                </a:cubicBezTo>
                <a:cubicBezTo>
                  <a:pt x="2647982" y="526206"/>
                  <a:pt x="2655376" y="558342"/>
                  <a:pt x="2665708" y="589339"/>
                </a:cubicBezTo>
                <a:cubicBezTo>
                  <a:pt x="2670874" y="604837"/>
                  <a:pt x="2672144" y="622241"/>
                  <a:pt x="2681206" y="635834"/>
                </a:cubicBezTo>
                <a:lnTo>
                  <a:pt x="2712203" y="682329"/>
                </a:lnTo>
                <a:cubicBezTo>
                  <a:pt x="2785857" y="903290"/>
                  <a:pt x="2711858" y="673368"/>
                  <a:pt x="2758698" y="837312"/>
                </a:cubicBezTo>
                <a:cubicBezTo>
                  <a:pt x="2763186" y="853020"/>
                  <a:pt x="2769708" y="868099"/>
                  <a:pt x="2774196" y="883807"/>
                </a:cubicBezTo>
                <a:cubicBezTo>
                  <a:pt x="2813118" y="1020031"/>
                  <a:pt x="2768034" y="880816"/>
                  <a:pt x="2805193" y="992295"/>
                </a:cubicBezTo>
                <a:cubicBezTo>
                  <a:pt x="2810359" y="1100783"/>
                  <a:pt x="2820691" y="1209149"/>
                  <a:pt x="2820691" y="1317760"/>
                </a:cubicBezTo>
                <a:cubicBezTo>
                  <a:pt x="2820691" y="1379968"/>
                  <a:pt x="2813414" y="1442077"/>
                  <a:pt x="2805193" y="1503739"/>
                </a:cubicBezTo>
                <a:cubicBezTo>
                  <a:pt x="2803034" y="1519932"/>
                  <a:pt x="2790714" y="1533929"/>
                  <a:pt x="2789695" y="1550234"/>
                </a:cubicBezTo>
                <a:cubicBezTo>
                  <a:pt x="2785506" y="1617263"/>
                  <a:pt x="2789695" y="1684553"/>
                  <a:pt x="2789695" y="1751712"/>
                </a:cubicBezTo>
                <a:lnTo>
                  <a:pt x="2789695" y="1751712"/>
                </a:lnTo>
                <a:cubicBezTo>
                  <a:pt x="1953247" y="1769138"/>
                  <a:pt x="1976376" y="1777697"/>
                  <a:pt x="1053884" y="1751712"/>
                </a:cubicBezTo>
                <a:cubicBezTo>
                  <a:pt x="1017369" y="1750683"/>
                  <a:pt x="981761" y="1739677"/>
                  <a:pt x="945396" y="1736214"/>
                </a:cubicBezTo>
                <a:cubicBezTo>
                  <a:pt x="873213" y="1729339"/>
                  <a:pt x="800848" y="1724164"/>
                  <a:pt x="728420" y="1720715"/>
                </a:cubicBezTo>
                <a:cubicBezTo>
                  <a:pt x="583841" y="1713830"/>
                  <a:pt x="439118" y="1710383"/>
                  <a:pt x="294467" y="1705217"/>
                </a:cubicBezTo>
                <a:cubicBezTo>
                  <a:pt x="103638" y="1684014"/>
                  <a:pt x="201764" y="1689719"/>
                  <a:pt x="0" y="1689719"/>
                </a:cubicBezTo>
                <a:lnTo>
                  <a:pt x="15498" y="1674221"/>
                </a:lnTo>
                <a:cubicBezTo>
                  <a:pt x="20664" y="1612228"/>
                  <a:pt x="23727" y="1550023"/>
                  <a:pt x="30996" y="1488241"/>
                </a:cubicBezTo>
                <a:cubicBezTo>
                  <a:pt x="34074" y="1462079"/>
                  <a:pt x="42770" y="1436826"/>
                  <a:pt x="46495" y="1410749"/>
                </a:cubicBezTo>
                <a:cubicBezTo>
                  <a:pt x="53111" y="1364438"/>
                  <a:pt x="56827" y="1317760"/>
                  <a:pt x="61993" y="1271265"/>
                </a:cubicBezTo>
                <a:cubicBezTo>
                  <a:pt x="67159" y="1173109"/>
                  <a:pt x="64778" y="1074263"/>
                  <a:pt x="77491" y="976797"/>
                </a:cubicBezTo>
                <a:cubicBezTo>
                  <a:pt x="80479" y="953888"/>
                  <a:pt x="101182" y="936722"/>
                  <a:pt x="108488" y="914804"/>
                </a:cubicBezTo>
                <a:cubicBezTo>
                  <a:pt x="116818" y="889814"/>
                  <a:pt x="117597" y="862868"/>
                  <a:pt x="123986" y="837312"/>
                </a:cubicBezTo>
                <a:cubicBezTo>
                  <a:pt x="127948" y="821463"/>
                  <a:pt x="135940" y="806765"/>
                  <a:pt x="139484" y="790817"/>
                </a:cubicBezTo>
                <a:cubicBezTo>
                  <a:pt x="175853" y="627160"/>
                  <a:pt x="135593" y="755999"/>
                  <a:pt x="170481" y="651332"/>
                </a:cubicBezTo>
                <a:cubicBezTo>
                  <a:pt x="165315" y="610003"/>
                  <a:pt x="161830" y="568430"/>
                  <a:pt x="154983" y="527346"/>
                </a:cubicBezTo>
                <a:cubicBezTo>
                  <a:pt x="147177" y="480509"/>
                  <a:pt x="122264" y="413691"/>
                  <a:pt x="108488" y="372363"/>
                </a:cubicBezTo>
                <a:cubicBezTo>
                  <a:pt x="108486" y="372358"/>
                  <a:pt x="77494" y="279377"/>
                  <a:pt x="77491" y="279373"/>
                </a:cubicBezTo>
                <a:cubicBezTo>
                  <a:pt x="37433" y="219285"/>
                  <a:pt x="52385" y="250549"/>
                  <a:pt x="30996" y="186383"/>
                </a:cubicBezTo>
                <a:cubicBezTo>
                  <a:pt x="36162" y="139888"/>
                  <a:pt x="38804" y="93043"/>
                  <a:pt x="46495" y="46899"/>
                </a:cubicBezTo>
                <a:cubicBezTo>
                  <a:pt x="49181" y="30785"/>
                  <a:pt x="61993" y="404"/>
                  <a:pt x="61993" y="404"/>
                </a:cubicBezTo>
                <a:lnTo>
                  <a:pt x="15498" y="314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15516" y="134908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/>
            <a:r>
              <a:rPr lang="hu-HU" dirty="0"/>
              <a:t>szalagok: 	</a:t>
            </a:r>
            <a:r>
              <a:rPr lang="hu-HU" b="1" dirty="0" err="1"/>
              <a:t>ligamentum</a:t>
            </a:r>
            <a:r>
              <a:rPr lang="hu-HU" b="1" dirty="0"/>
              <a:t> </a:t>
            </a:r>
            <a:r>
              <a:rPr lang="hu-HU" b="1" dirty="0" err="1"/>
              <a:t>coracohumerale</a:t>
            </a:r>
            <a:r>
              <a:rPr lang="hu-HU" dirty="0"/>
              <a:t> </a:t>
            </a:r>
            <a:r>
              <a:rPr lang="hu-HU" dirty="0">
                <a:sym typeface="Symbol"/>
              </a:rPr>
              <a:t>: </a:t>
            </a:r>
            <a:r>
              <a:rPr lang="hu-HU" dirty="0"/>
              <a:t> </a:t>
            </a:r>
            <a:r>
              <a:rPr lang="hu-HU" dirty="0" err="1"/>
              <a:t>proc</a:t>
            </a:r>
            <a:r>
              <a:rPr lang="hu-HU" dirty="0"/>
              <a:t>. </a:t>
            </a:r>
            <a:r>
              <a:rPr lang="hu-HU" dirty="0" err="1"/>
              <a:t>coracoideusról</a:t>
            </a:r>
            <a:r>
              <a:rPr lang="hu-HU" dirty="0"/>
              <a:t>  a </a:t>
            </a:r>
            <a:r>
              <a:rPr lang="hu-HU" dirty="0" err="1"/>
              <a:t>tuberculumokra</a:t>
            </a:r>
            <a:endParaRPr lang="hu-HU" dirty="0"/>
          </a:p>
          <a:p>
            <a:pPr hangingPunct="0"/>
            <a:r>
              <a:rPr lang="hu-HU" dirty="0"/>
              <a:t>	</a:t>
            </a:r>
            <a:r>
              <a:rPr lang="hu-HU" b="1" dirty="0"/>
              <a:t>ligamenta </a:t>
            </a:r>
            <a:r>
              <a:rPr lang="hu-HU" b="1" dirty="0" err="1"/>
              <a:t>glenohumeralia</a:t>
            </a:r>
            <a:r>
              <a:rPr lang="hu-HU" dirty="0"/>
              <a:t> </a:t>
            </a:r>
            <a:r>
              <a:rPr lang="hu-HU" dirty="0">
                <a:sym typeface="Symbol"/>
              </a:rPr>
              <a:t>: </a:t>
            </a:r>
            <a:r>
              <a:rPr lang="hu-HU" dirty="0"/>
              <a:t>tokot elöl erősítő 3 szalag</a:t>
            </a:r>
          </a:p>
          <a:p>
            <a:pPr hangingPunct="0"/>
            <a:endParaRPr lang="hu-HU" b="1" dirty="0"/>
          </a:p>
          <a:p>
            <a:pPr hangingPunct="0"/>
            <a:r>
              <a:rPr lang="hu-HU" b="1" dirty="0" err="1"/>
              <a:t>ligamentum</a:t>
            </a:r>
            <a:r>
              <a:rPr lang="hu-HU" b="1" dirty="0"/>
              <a:t> </a:t>
            </a:r>
            <a:r>
              <a:rPr lang="hu-HU" b="1" dirty="0" err="1"/>
              <a:t>coracoacromiale</a:t>
            </a:r>
            <a:r>
              <a:rPr lang="hu-HU" dirty="0"/>
              <a:t> </a:t>
            </a:r>
            <a:r>
              <a:rPr lang="hu-HU" dirty="0">
                <a:sym typeface="Symbol"/>
              </a:rPr>
              <a:t>: </a:t>
            </a:r>
            <a:r>
              <a:rPr lang="hu-HU" dirty="0" err="1"/>
              <a:t>fornixot</a:t>
            </a:r>
            <a:r>
              <a:rPr lang="hu-HU" dirty="0"/>
              <a:t> alkotja</a:t>
            </a:r>
          </a:p>
          <a:p>
            <a:pPr hangingPunct="0"/>
            <a:endParaRPr lang="hu-HU" dirty="0"/>
          </a:p>
          <a:p>
            <a:r>
              <a:rPr lang="hu-HU" b="1" dirty="0" err="1"/>
              <a:t>fornix</a:t>
            </a:r>
            <a:r>
              <a:rPr lang="hu-HU" b="1" dirty="0"/>
              <a:t> </a:t>
            </a:r>
            <a:r>
              <a:rPr lang="hu-HU" b="1" dirty="0" err="1"/>
              <a:t>humeri</a:t>
            </a:r>
            <a:r>
              <a:rPr lang="hu-HU" dirty="0"/>
              <a:t> (vállboltozat):  a vállízület felett keletkező boltozat, amely megakadályozza a </a:t>
            </a:r>
            <a:r>
              <a:rPr lang="hu-HU" dirty="0" err="1"/>
              <a:t>humerus</a:t>
            </a:r>
            <a:r>
              <a:rPr lang="hu-HU" dirty="0"/>
              <a:t> kicsúszását felfelé, ill.  korlátozza a mozgást  </a:t>
            </a:r>
            <a:r>
              <a:rPr lang="hu-HU" dirty="0" err="1"/>
              <a:t>abductióban</a:t>
            </a:r>
            <a:r>
              <a:rPr lang="hu-HU" dirty="0"/>
              <a:t> és flexióban</a:t>
            </a:r>
          </a:p>
        </p:txBody>
      </p:sp>
      <p:pic>
        <p:nvPicPr>
          <p:cNvPr id="7" name="Kép 6" descr="ligaments-shoulder-joint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1798" y="2528902"/>
            <a:ext cx="4916872" cy="3982941"/>
          </a:xfrm>
          <a:prstGeom prst="rect">
            <a:avLst/>
          </a:prstGeom>
        </p:spPr>
      </p:pic>
      <p:pic>
        <p:nvPicPr>
          <p:cNvPr id="9" name="Kép 8" descr="0000032061_jiqhfwch.jpe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2691572"/>
            <a:ext cx="4032448" cy="4012386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1412726" y="6281936"/>
            <a:ext cx="1080120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3236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542441" y="4044654"/>
            <a:ext cx="2820691" cy="1768146"/>
          </a:xfrm>
          <a:custGeom>
            <a:avLst/>
            <a:gdLst>
              <a:gd name="connsiteX0" fmla="*/ 15498 w 2820691"/>
              <a:gd name="connsiteY0" fmla="*/ 31400 h 1768146"/>
              <a:gd name="connsiteX1" fmla="*/ 15498 w 2820691"/>
              <a:gd name="connsiteY1" fmla="*/ 31400 h 1768146"/>
              <a:gd name="connsiteX2" fmla="*/ 1208867 w 2820691"/>
              <a:gd name="connsiteY2" fmla="*/ 15902 h 1768146"/>
              <a:gd name="connsiteX3" fmla="*/ 1983783 w 2820691"/>
              <a:gd name="connsiteY3" fmla="*/ 15902 h 1768146"/>
              <a:gd name="connsiteX4" fmla="*/ 2045776 w 2820691"/>
              <a:gd name="connsiteY4" fmla="*/ 31400 h 1768146"/>
              <a:gd name="connsiteX5" fmla="*/ 2123267 w 2820691"/>
              <a:gd name="connsiteY5" fmla="*/ 46899 h 1768146"/>
              <a:gd name="connsiteX6" fmla="*/ 2216257 w 2820691"/>
              <a:gd name="connsiteY6" fmla="*/ 77895 h 1768146"/>
              <a:gd name="connsiteX7" fmla="*/ 2479728 w 2820691"/>
              <a:gd name="connsiteY7" fmla="*/ 77895 h 1768146"/>
              <a:gd name="connsiteX8" fmla="*/ 2479728 w 2820691"/>
              <a:gd name="connsiteY8" fmla="*/ 77895 h 1768146"/>
              <a:gd name="connsiteX9" fmla="*/ 2495227 w 2820691"/>
              <a:gd name="connsiteY9" fmla="*/ 217380 h 1768146"/>
              <a:gd name="connsiteX10" fmla="*/ 2526223 w 2820691"/>
              <a:gd name="connsiteY10" fmla="*/ 263875 h 1768146"/>
              <a:gd name="connsiteX11" fmla="*/ 2588217 w 2820691"/>
              <a:gd name="connsiteY11" fmla="*/ 403360 h 1768146"/>
              <a:gd name="connsiteX12" fmla="*/ 2634712 w 2820691"/>
              <a:gd name="connsiteY12" fmla="*/ 496349 h 1768146"/>
              <a:gd name="connsiteX13" fmla="*/ 2665708 w 2820691"/>
              <a:gd name="connsiteY13" fmla="*/ 589339 h 1768146"/>
              <a:gd name="connsiteX14" fmla="*/ 2681206 w 2820691"/>
              <a:gd name="connsiteY14" fmla="*/ 635834 h 1768146"/>
              <a:gd name="connsiteX15" fmla="*/ 2712203 w 2820691"/>
              <a:gd name="connsiteY15" fmla="*/ 682329 h 1768146"/>
              <a:gd name="connsiteX16" fmla="*/ 2758698 w 2820691"/>
              <a:gd name="connsiteY16" fmla="*/ 837312 h 1768146"/>
              <a:gd name="connsiteX17" fmla="*/ 2774196 w 2820691"/>
              <a:gd name="connsiteY17" fmla="*/ 883807 h 1768146"/>
              <a:gd name="connsiteX18" fmla="*/ 2805193 w 2820691"/>
              <a:gd name="connsiteY18" fmla="*/ 992295 h 1768146"/>
              <a:gd name="connsiteX19" fmla="*/ 2820691 w 2820691"/>
              <a:gd name="connsiteY19" fmla="*/ 1317760 h 1768146"/>
              <a:gd name="connsiteX20" fmla="*/ 2805193 w 2820691"/>
              <a:gd name="connsiteY20" fmla="*/ 1503739 h 1768146"/>
              <a:gd name="connsiteX21" fmla="*/ 2789695 w 2820691"/>
              <a:gd name="connsiteY21" fmla="*/ 1550234 h 1768146"/>
              <a:gd name="connsiteX22" fmla="*/ 2789695 w 2820691"/>
              <a:gd name="connsiteY22" fmla="*/ 1751712 h 1768146"/>
              <a:gd name="connsiteX23" fmla="*/ 2789695 w 2820691"/>
              <a:gd name="connsiteY23" fmla="*/ 1751712 h 1768146"/>
              <a:gd name="connsiteX24" fmla="*/ 1053884 w 2820691"/>
              <a:gd name="connsiteY24" fmla="*/ 1751712 h 1768146"/>
              <a:gd name="connsiteX25" fmla="*/ 945396 w 2820691"/>
              <a:gd name="connsiteY25" fmla="*/ 1736214 h 1768146"/>
              <a:gd name="connsiteX26" fmla="*/ 728420 w 2820691"/>
              <a:gd name="connsiteY26" fmla="*/ 1720715 h 1768146"/>
              <a:gd name="connsiteX27" fmla="*/ 294467 w 2820691"/>
              <a:gd name="connsiteY27" fmla="*/ 1705217 h 1768146"/>
              <a:gd name="connsiteX28" fmla="*/ 0 w 2820691"/>
              <a:gd name="connsiteY28" fmla="*/ 1689719 h 1768146"/>
              <a:gd name="connsiteX29" fmla="*/ 15498 w 2820691"/>
              <a:gd name="connsiteY29" fmla="*/ 1674221 h 1768146"/>
              <a:gd name="connsiteX30" fmla="*/ 30996 w 2820691"/>
              <a:gd name="connsiteY30" fmla="*/ 1488241 h 1768146"/>
              <a:gd name="connsiteX31" fmla="*/ 46495 w 2820691"/>
              <a:gd name="connsiteY31" fmla="*/ 1410749 h 1768146"/>
              <a:gd name="connsiteX32" fmla="*/ 61993 w 2820691"/>
              <a:gd name="connsiteY32" fmla="*/ 1271265 h 1768146"/>
              <a:gd name="connsiteX33" fmla="*/ 77491 w 2820691"/>
              <a:gd name="connsiteY33" fmla="*/ 976797 h 1768146"/>
              <a:gd name="connsiteX34" fmla="*/ 108488 w 2820691"/>
              <a:gd name="connsiteY34" fmla="*/ 914804 h 1768146"/>
              <a:gd name="connsiteX35" fmla="*/ 123986 w 2820691"/>
              <a:gd name="connsiteY35" fmla="*/ 837312 h 1768146"/>
              <a:gd name="connsiteX36" fmla="*/ 139484 w 2820691"/>
              <a:gd name="connsiteY36" fmla="*/ 790817 h 1768146"/>
              <a:gd name="connsiteX37" fmla="*/ 170481 w 2820691"/>
              <a:gd name="connsiteY37" fmla="*/ 651332 h 1768146"/>
              <a:gd name="connsiteX38" fmla="*/ 154983 w 2820691"/>
              <a:gd name="connsiteY38" fmla="*/ 527346 h 1768146"/>
              <a:gd name="connsiteX39" fmla="*/ 108488 w 2820691"/>
              <a:gd name="connsiteY39" fmla="*/ 372363 h 1768146"/>
              <a:gd name="connsiteX40" fmla="*/ 77491 w 2820691"/>
              <a:gd name="connsiteY40" fmla="*/ 279373 h 1768146"/>
              <a:gd name="connsiteX41" fmla="*/ 30996 w 2820691"/>
              <a:gd name="connsiteY41" fmla="*/ 186383 h 1768146"/>
              <a:gd name="connsiteX42" fmla="*/ 46495 w 2820691"/>
              <a:gd name="connsiteY42" fmla="*/ 46899 h 1768146"/>
              <a:gd name="connsiteX43" fmla="*/ 61993 w 2820691"/>
              <a:gd name="connsiteY43" fmla="*/ 404 h 1768146"/>
              <a:gd name="connsiteX44" fmla="*/ 15498 w 2820691"/>
              <a:gd name="connsiteY44" fmla="*/ 31400 h 176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20691" h="1768146">
                <a:moveTo>
                  <a:pt x="15498" y="31400"/>
                </a:moveTo>
                <a:lnTo>
                  <a:pt x="15498" y="31400"/>
                </a:lnTo>
                <a:lnTo>
                  <a:pt x="1208867" y="15902"/>
                </a:lnTo>
                <a:cubicBezTo>
                  <a:pt x="1902594" y="3289"/>
                  <a:pt x="1501382" y="-12474"/>
                  <a:pt x="1983783" y="15902"/>
                </a:cubicBezTo>
                <a:cubicBezTo>
                  <a:pt x="2004447" y="21068"/>
                  <a:pt x="2024983" y="26779"/>
                  <a:pt x="2045776" y="31400"/>
                </a:cubicBezTo>
                <a:cubicBezTo>
                  <a:pt x="2071491" y="37114"/>
                  <a:pt x="2097853" y="39968"/>
                  <a:pt x="2123267" y="46899"/>
                </a:cubicBezTo>
                <a:cubicBezTo>
                  <a:pt x="2154789" y="55496"/>
                  <a:pt x="2183584" y="77895"/>
                  <a:pt x="2216257" y="77895"/>
                </a:cubicBezTo>
                <a:lnTo>
                  <a:pt x="2479728" y="77895"/>
                </a:lnTo>
                <a:lnTo>
                  <a:pt x="2479728" y="77895"/>
                </a:lnTo>
                <a:cubicBezTo>
                  <a:pt x="2484894" y="124390"/>
                  <a:pt x="2483881" y="171996"/>
                  <a:pt x="2495227" y="217380"/>
                </a:cubicBezTo>
                <a:cubicBezTo>
                  <a:pt x="2499745" y="235450"/>
                  <a:pt x="2518658" y="246854"/>
                  <a:pt x="2526223" y="263875"/>
                </a:cubicBezTo>
                <a:cubicBezTo>
                  <a:pt x="2599994" y="429861"/>
                  <a:pt x="2518069" y="298139"/>
                  <a:pt x="2588217" y="403360"/>
                </a:cubicBezTo>
                <a:cubicBezTo>
                  <a:pt x="2644740" y="572930"/>
                  <a:pt x="2554592" y="316078"/>
                  <a:pt x="2634712" y="496349"/>
                </a:cubicBezTo>
                <a:cubicBezTo>
                  <a:pt x="2647982" y="526206"/>
                  <a:pt x="2655376" y="558342"/>
                  <a:pt x="2665708" y="589339"/>
                </a:cubicBezTo>
                <a:cubicBezTo>
                  <a:pt x="2670874" y="604837"/>
                  <a:pt x="2672144" y="622241"/>
                  <a:pt x="2681206" y="635834"/>
                </a:cubicBezTo>
                <a:lnTo>
                  <a:pt x="2712203" y="682329"/>
                </a:lnTo>
                <a:cubicBezTo>
                  <a:pt x="2785857" y="903290"/>
                  <a:pt x="2711858" y="673368"/>
                  <a:pt x="2758698" y="837312"/>
                </a:cubicBezTo>
                <a:cubicBezTo>
                  <a:pt x="2763186" y="853020"/>
                  <a:pt x="2769708" y="868099"/>
                  <a:pt x="2774196" y="883807"/>
                </a:cubicBezTo>
                <a:cubicBezTo>
                  <a:pt x="2813118" y="1020031"/>
                  <a:pt x="2768034" y="880816"/>
                  <a:pt x="2805193" y="992295"/>
                </a:cubicBezTo>
                <a:cubicBezTo>
                  <a:pt x="2810359" y="1100783"/>
                  <a:pt x="2820691" y="1209149"/>
                  <a:pt x="2820691" y="1317760"/>
                </a:cubicBezTo>
                <a:cubicBezTo>
                  <a:pt x="2820691" y="1379968"/>
                  <a:pt x="2813414" y="1442077"/>
                  <a:pt x="2805193" y="1503739"/>
                </a:cubicBezTo>
                <a:cubicBezTo>
                  <a:pt x="2803034" y="1519932"/>
                  <a:pt x="2790714" y="1533929"/>
                  <a:pt x="2789695" y="1550234"/>
                </a:cubicBezTo>
                <a:cubicBezTo>
                  <a:pt x="2785506" y="1617263"/>
                  <a:pt x="2789695" y="1684553"/>
                  <a:pt x="2789695" y="1751712"/>
                </a:cubicBezTo>
                <a:lnTo>
                  <a:pt x="2789695" y="1751712"/>
                </a:lnTo>
                <a:cubicBezTo>
                  <a:pt x="1953247" y="1769138"/>
                  <a:pt x="1976376" y="1777697"/>
                  <a:pt x="1053884" y="1751712"/>
                </a:cubicBezTo>
                <a:cubicBezTo>
                  <a:pt x="1017369" y="1750683"/>
                  <a:pt x="981761" y="1739677"/>
                  <a:pt x="945396" y="1736214"/>
                </a:cubicBezTo>
                <a:cubicBezTo>
                  <a:pt x="873213" y="1729339"/>
                  <a:pt x="800848" y="1724164"/>
                  <a:pt x="728420" y="1720715"/>
                </a:cubicBezTo>
                <a:cubicBezTo>
                  <a:pt x="583841" y="1713830"/>
                  <a:pt x="439118" y="1710383"/>
                  <a:pt x="294467" y="1705217"/>
                </a:cubicBezTo>
                <a:cubicBezTo>
                  <a:pt x="103638" y="1684014"/>
                  <a:pt x="201764" y="1689719"/>
                  <a:pt x="0" y="1689719"/>
                </a:cubicBezTo>
                <a:lnTo>
                  <a:pt x="15498" y="1674221"/>
                </a:lnTo>
                <a:cubicBezTo>
                  <a:pt x="20664" y="1612228"/>
                  <a:pt x="23727" y="1550023"/>
                  <a:pt x="30996" y="1488241"/>
                </a:cubicBezTo>
                <a:cubicBezTo>
                  <a:pt x="34074" y="1462079"/>
                  <a:pt x="42770" y="1436826"/>
                  <a:pt x="46495" y="1410749"/>
                </a:cubicBezTo>
                <a:cubicBezTo>
                  <a:pt x="53111" y="1364438"/>
                  <a:pt x="56827" y="1317760"/>
                  <a:pt x="61993" y="1271265"/>
                </a:cubicBezTo>
                <a:cubicBezTo>
                  <a:pt x="67159" y="1173109"/>
                  <a:pt x="64778" y="1074263"/>
                  <a:pt x="77491" y="976797"/>
                </a:cubicBezTo>
                <a:cubicBezTo>
                  <a:pt x="80479" y="953888"/>
                  <a:pt x="101182" y="936722"/>
                  <a:pt x="108488" y="914804"/>
                </a:cubicBezTo>
                <a:cubicBezTo>
                  <a:pt x="116818" y="889814"/>
                  <a:pt x="117597" y="862868"/>
                  <a:pt x="123986" y="837312"/>
                </a:cubicBezTo>
                <a:cubicBezTo>
                  <a:pt x="127948" y="821463"/>
                  <a:pt x="135940" y="806765"/>
                  <a:pt x="139484" y="790817"/>
                </a:cubicBezTo>
                <a:cubicBezTo>
                  <a:pt x="175853" y="627160"/>
                  <a:pt x="135593" y="755999"/>
                  <a:pt x="170481" y="651332"/>
                </a:cubicBezTo>
                <a:cubicBezTo>
                  <a:pt x="165315" y="610003"/>
                  <a:pt x="161830" y="568430"/>
                  <a:pt x="154983" y="527346"/>
                </a:cubicBezTo>
                <a:cubicBezTo>
                  <a:pt x="147177" y="480509"/>
                  <a:pt x="122264" y="413691"/>
                  <a:pt x="108488" y="372363"/>
                </a:cubicBezTo>
                <a:cubicBezTo>
                  <a:pt x="108486" y="372358"/>
                  <a:pt x="77494" y="279377"/>
                  <a:pt x="77491" y="279373"/>
                </a:cubicBezTo>
                <a:cubicBezTo>
                  <a:pt x="37433" y="219285"/>
                  <a:pt x="52385" y="250549"/>
                  <a:pt x="30996" y="186383"/>
                </a:cubicBezTo>
                <a:cubicBezTo>
                  <a:pt x="36162" y="139888"/>
                  <a:pt x="38804" y="93043"/>
                  <a:pt x="46495" y="46899"/>
                </a:cubicBezTo>
                <a:cubicBezTo>
                  <a:pt x="49181" y="30785"/>
                  <a:pt x="61993" y="404"/>
                  <a:pt x="61993" y="404"/>
                </a:cubicBezTo>
                <a:lnTo>
                  <a:pt x="15498" y="314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 descr="váll.jpg"/>
          <p:cNvPicPr>
            <a:picLocks noChangeAspect="1"/>
          </p:cNvPicPr>
          <p:nvPr/>
        </p:nvPicPr>
        <p:blipFill>
          <a:blip r:embed="rId2" cstate="print"/>
          <a:srcRect t="3596" b="20880"/>
          <a:stretch>
            <a:fillRect/>
          </a:stretch>
        </p:blipFill>
        <p:spPr>
          <a:xfrm>
            <a:off x="323528" y="2636912"/>
            <a:ext cx="6660232" cy="3772544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125760" y="215764"/>
            <a:ext cx="889248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hu-HU" sz="2400" b="1" dirty="0"/>
              <a:t>ízületi tok: laza, </a:t>
            </a:r>
            <a:r>
              <a:rPr lang="hu-HU" sz="2000" dirty="0"/>
              <a:t>magában foglalja a </a:t>
            </a:r>
            <a:r>
              <a:rPr lang="hu-HU" sz="2000" dirty="0" err="1"/>
              <a:t>tuberculum</a:t>
            </a:r>
            <a:r>
              <a:rPr lang="hu-HU" sz="2000" dirty="0"/>
              <a:t> </a:t>
            </a:r>
            <a:r>
              <a:rPr lang="hu-HU" sz="2000" dirty="0" err="1"/>
              <a:t>supraglenoidalet</a:t>
            </a:r>
            <a:r>
              <a:rPr lang="hu-HU" sz="2000" dirty="0"/>
              <a:t>, és van egy kiöblösödése a hónalj felé eső részen: </a:t>
            </a:r>
            <a:r>
              <a:rPr lang="hu-HU" sz="2000" b="1" dirty="0" err="1"/>
              <a:t>recessus</a:t>
            </a:r>
            <a:r>
              <a:rPr lang="hu-HU" sz="2000" b="1" dirty="0"/>
              <a:t> </a:t>
            </a:r>
            <a:r>
              <a:rPr lang="hu-HU" sz="2000" b="1" dirty="0" err="1"/>
              <a:t>axillaris</a:t>
            </a:r>
            <a:r>
              <a:rPr lang="hu-HU" sz="2000" b="1" dirty="0"/>
              <a:t> </a:t>
            </a:r>
            <a:r>
              <a:rPr lang="hu-HU" sz="2000" dirty="0"/>
              <a:t>(piros nyíl)</a:t>
            </a:r>
          </a:p>
          <a:p>
            <a:pPr hangingPunct="0"/>
            <a:endParaRPr lang="hu-HU" sz="2000" dirty="0"/>
          </a:p>
          <a:p>
            <a:pPr lvl="0" hangingPunct="0"/>
            <a:r>
              <a:rPr lang="hu-HU" sz="2000" b="1" dirty="0">
                <a:solidFill>
                  <a:prstClr val="black"/>
                </a:solidFill>
              </a:rPr>
              <a:t>vagina </a:t>
            </a:r>
            <a:r>
              <a:rPr lang="hu-HU" sz="2000" b="1" dirty="0" err="1">
                <a:solidFill>
                  <a:prstClr val="black"/>
                </a:solidFill>
              </a:rPr>
              <a:t>synovialis</a:t>
            </a:r>
            <a:r>
              <a:rPr lang="hu-HU" sz="2000" b="1" dirty="0">
                <a:solidFill>
                  <a:prstClr val="black"/>
                </a:solidFill>
              </a:rPr>
              <a:t> </a:t>
            </a:r>
            <a:r>
              <a:rPr lang="hu-HU" sz="2000" b="1" dirty="0" err="1">
                <a:solidFill>
                  <a:prstClr val="black"/>
                </a:solidFill>
              </a:rPr>
              <a:t>intertubercularis</a:t>
            </a:r>
            <a:r>
              <a:rPr lang="hu-HU" sz="2000" dirty="0">
                <a:solidFill>
                  <a:prstClr val="black"/>
                </a:solidFill>
              </a:rPr>
              <a:t> </a:t>
            </a:r>
            <a:r>
              <a:rPr lang="hu-HU" sz="2000" dirty="0">
                <a:solidFill>
                  <a:prstClr val="black"/>
                </a:solidFill>
                <a:sym typeface="Symbol"/>
              </a:rPr>
              <a:t>: </a:t>
            </a:r>
            <a:r>
              <a:rPr lang="hu-HU" sz="2000" dirty="0">
                <a:solidFill>
                  <a:prstClr val="black"/>
                </a:solidFill>
              </a:rPr>
              <a:t>az ízületi tok kitüremkedése, mely a m. </a:t>
            </a:r>
            <a:r>
              <a:rPr lang="hu-HU" sz="2000" dirty="0" err="1">
                <a:solidFill>
                  <a:prstClr val="black"/>
                </a:solidFill>
              </a:rPr>
              <a:t>biceps</a:t>
            </a:r>
            <a:r>
              <a:rPr lang="hu-HU" sz="2000" dirty="0">
                <a:solidFill>
                  <a:prstClr val="black"/>
                </a:solidFill>
              </a:rPr>
              <a:t> </a:t>
            </a:r>
            <a:r>
              <a:rPr lang="hu-HU" sz="2000" dirty="0" err="1">
                <a:solidFill>
                  <a:prstClr val="black"/>
                </a:solidFill>
              </a:rPr>
              <a:t>brachii</a:t>
            </a:r>
            <a:r>
              <a:rPr lang="hu-HU" sz="2000" dirty="0">
                <a:solidFill>
                  <a:prstClr val="black"/>
                </a:solidFill>
              </a:rPr>
              <a:t> kilépő </a:t>
            </a:r>
            <a:r>
              <a:rPr lang="hu-HU" sz="2000" dirty="0" err="1">
                <a:solidFill>
                  <a:prstClr val="black"/>
                </a:solidFill>
              </a:rPr>
              <a:t>caput</a:t>
            </a:r>
            <a:r>
              <a:rPr lang="hu-HU" sz="2000" dirty="0">
                <a:solidFill>
                  <a:prstClr val="black"/>
                </a:solidFill>
              </a:rPr>
              <a:t> </a:t>
            </a:r>
            <a:r>
              <a:rPr lang="hu-HU" sz="2000" dirty="0" err="1">
                <a:solidFill>
                  <a:prstClr val="black"/>
                </a:solidFill>
              </a:rPr>
              <a:t>longumának</a:t>
            </a:r>
            <a:r>
              <a:rPr lang="hu-HU" sz="2000" dirty="0">
                <a:solidFill>
                  <a:prstClr val="black"/>
                </a:solidFill>
              </a:rPr>
              <a:t> inát követi a </a:t>
            </a:r>
            <a:r>
              <a:rPr lang="hu-HU" sz="2000" dirty="0" err="1">
                <a:solidFill>
                  <a:prstClr val="black"/>
                </a:solidFill>
              </a:rPr>
              <a:t>sulcus</a:t>
            </a:r>
            <a:r>
              <a:rPr lang="hu-HU" sz="2000" dirty="0">
                <a:solidFill>
                  <a:prstClr val="black"/>
                </a:solidFill>
              </a:rPr>
              <a:t> </a:t>
            </a:r>
            <a:r>
              <a:rPr lang="hu-HU" sz="2000" dirty="0" err="1">
                <a:solidFill>
                  <a:prstClr val="black"/>
                </a:solidFill>
              </a:rPr>
              <a:t>intertubercularisban</a:t>
            </a:r>
            <a:r>
              <a:rPr lang="hu-HU" sz="2000" dirty="0">
                <a:solidFill>
                  <a:prstClr val="black"/>
                </a:solidFill>
              </a:rPr>
              <a:t> </a:t>
            </a:r>
          </a:p>
          <a:p>
            <a:pPr lvl="0" hangingPunct="0"/>
            <a:r>
              <a:rPr lang="hu-HU" sz="2000" dirty="0">
                <a:solidFill>
                  <a:prstClr val="black"/>
                </a:solidFill>
              </a:rPr>
              <a:t>(a m. </a:t>
            </a:r>
            <a:r>
              <a:rPr lang="hu-HU" sz="2000" dirty="0" err="1">
                <a:solidFill>
                  <a:prstClr val="black"/>
                </a:solidFill>
              </a:rPr>
              <a:t>biceps</a:t>
            </a:r>
            <a:r>
              <a:rPr lang="hu-HU" sz="2000" dirty="0">
                <a:solidFill>
                  <a:prstClr val="black"/>
                </a:solidFill>
              </a:rPr>
              <a:t> </a:t>
            </a:r>
            <a:r>
              <a:rPr lang="hu-HU" sz="2000" dirty="0" err="1">
                <a:solidFill>
                  <a:prstClr val="black"/>
                </a:solidFill>
              </a:rPr>
              <a:t>brachii</a:t>
            </a:r>
            <a:r>
              <a:rPr lang="hu-HU" sz="2000" dirty="0">
                <a:solidFill>
                  <a:prstClr val="black"/>
                </a:solidFill>
              </a:rPr>
              <a:t> eredő ina tehát benne fut az ízületi tokban, </a:t>
            </a:r>
            <a:r>
              <a:rPr lang="hu-HU" sz="2000" dirty="0" err="1">
                <a:solidFill>
                  <a:prstClr val="black"/>
                </a:solidFill>
              </a:rPr>
              <a:t>intracapsularis</a:t>
            </a:r>
            <a:r>
              <a:rPr lang="hu-HU" sz="2000" dirty="0">
                <a:solidFill>
                  <a:prstClr val="black"/>
                </a:solidFill>
              </a:rPr>
              <a:t> de </a:t>
            </a:r>
            <a:r>
              <a:rPr lang="hu-HU" sz="2000" dirty="0" err="1">
                <a:solidFill>
                  <a:prstClr val="black"/>
                </a:solidFill>
              </a:rPr>
              <a:t>extrasynovialis</a:t>
            </a:r>
            <a:r>
              <a:rPr lang="hu-HU" sz="2000" dirty="0">
                <a:solidFill>
                  <a:prstClr val="black"/>
                </a:solidFill>
              </a:rPr>
              <a:t>)</a:t>
            </a:r>
          </a:p>
          <a:p>
            <a:pPr lvl="0" hangingPunct="0"/>
            <a:endParaRPr lang="hu-HU" sz="2000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 flipV="1">
            <a:off x="4139952" y="5229200"/>
            <a:ext cx="504056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236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7" name="Group 10"/>
          <p:cNvGrpSpPr>
            <a:grpSpLocks/>
          </p:cNvGrpSpPr>
          <p:nvPr/>
        </p:nvGrpSpPr>
        <p:grpSpPr bwMode="auto">
          <a:xfrm>
            <a:off x="2595563" y="609600"/>
            <a:ext cx="6324600" cy="6048375"/>
            <a:chOff x="1837" y="482"/>
            <a:chExt cx="3984" cy="3810"/>
          </a:xfrm>
        </p:grpSpPr>
        <p:pic>
          <p:nvPicPr>
            <p:cNvPr id="18439" name="Picture 11" descr="Váálöv-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932"/>
              <a:ext cx="3984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Line 12"/>
            <p:cNvSpPr>
              <a:spLocks noChangeShapeType="1"/>
            </p:cNvSpPr>
            <p:nvPr/>
          </p:nvSpPr>
          <p:spPr bwMode="auto">
            <a:xfrm flipH="1">
              <a:off x="4059" y="799"/>
              <a:ext cx="499" cy="534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1" name="Text Box 13"/>
            <p:cNvSpPr txBox="1">
              <a:spLocks noChangeArrowheads="1"/>
            </p:cNvSpPr>
            <p:nvPr/>
          </p:nvSpPr>
          <p:spPr bwMode="auto">
            <a:xfrm>
              <a:off x="4274" y="482"/>
              <a:ext cx="103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altLang="en-US" sz="2000" dirty="0" err="1">
                  <a:latin typeface="+mn-lt"/>
                </a:rPr>
                <a:t>Fornix</a:t>
              </a:r>
              <a:r>
                <a:rPr lang="hu-HU" altLang="en-US" sz="2000" dirty="0">
                  <a:latin typeface="+mn-lt"/>
                </a:rPr>
                <a:t> </a:t>
              </a:r>
              <a:r>
                <a:rPr lang="hu-HU" altLang="en-US" sz="2000" dirty="0" err="1">
                  <a:latin typeface="+mn-lt"/>
                </a:rPr>
                <a:t>humeri</a:t>
              </a:r>
              <a:endParaRPr lang="hu-HU" altLang="en-US" sz="2000" dirty="0">
                <a:latin typeface="+mn-lt"/>
              </a:endParaRPr>
            </a:p>
          </p:txBody>
        </p:sp>
        <p:sp>
          <p:nvSpPr>
            <p:cNvPr id="18442" name="Line 14"/>
            <p:cNvSpPr>
              <a:spLocks noChangeShapeType="1"/>
            </p:cNvSpPr>
            <p:nvPr/>
          </p:nvSpPr>
          <p:spPr bwMode="auto">
            <a:xfrm>
              <a:off x="2562" y="3249"/>
              <a:ext cx="22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3" name="Line 15"/>
            <p:cNvSpPr>
              <a:spLocks noChangeShapeType="1"/>
            </p:cNvSpPr>
            <p:nvPr/>
          </p:nvSpPr>
          <p:spPr bwMode="auto">
            <a:xfrm>
              <a:off x="2381" y="2568"/>
              <a:ext cx="27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Line 16"/>
            <p:cNvSpPr>
              <a:spLocks noChangeShapeType="1"/>
            </p:cNvSpPr>
            <p:nvPr/>
          </p:nvSpPr>
          <p:spPr bwMode="auto">
            <a:xfrm>
              <a:off x="2562" y="1661"/>
              <a:ext cx="81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Line 17"/>
            <p:cNvSpPr>
              <a:spLocks noChangeShapeType="1"/>
            </p:cNvSpPr>
            <p:nvPr/>
          </p:nvSpPr>
          <p:spPr bwMode="auto">
            <a:xfrm flipH="1" flipV="1">
              <a:off x="4150" y="3158"/>
              <a:ext cx="136" cy="22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Line 18"/>
            <p:cNvSpPr>
              <a:spLocks noChangeShapeType="1"/>
            </p:cNvSpPr>
            <p:nvPr/>
          </p:nvSpPr>
          <p:spPr bwMode="auto">
            <a:xfrm flipV="1">
              <a:off x="2925" y="3294"/>
              <a:ext cx="953" cy="635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Line 19"/>
            <p:cNvSpPr>
              <a:spLocks noChangeShapeType="1"/>
            </p:cNvSpPr>
            <p:nvPr/>
          </p:nvSpPr>
          <p:spPr bwMode="auto">
            <a:xfrm flipV="1">
              <a:off x="2925" y="3294"/>
              <a:ext cx="363" cy="635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8" name="Text Box 20"/>
          <p:cNvSpPr txBox="1">
            <a:spLocks noChangeArrowheads="1"/>
          </p:cNvSpPr>
          <p:nvPr/>
        </p:nvSpPr>
        <p:spPr bwMode="auto">
          <a:xfrm>
            <a:off x="143370" y="6226175"/>
            <a:ext cx="52927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en-US" sz="2000" b="1" dirty="0">
                <a:latin typeface="+mn-lt"/>
              </a:rPr>
              <a:t> </a:t>
            </a:r>
            <a:r>
              <a:rPr lang="hu-HU" altLang="en-US" sz="2000" b="1" dirty="0" err="1">
                <a:latin typeface="+mn-lt"/>
              </a:rPr>
              <a:t>recessus</a:t>
            </a:r>
            <a:r>
              <a:rPr lang="hu-HU" altLang="en-US" sz="2000" b="1" dirty="0">
                <a:latin typeface="+mn-lt"/>
              </a:rPr>
              <a:t> </a:t>
            </a:r>
            <a:r>
              <a:rPr lang="hu-HU" altLang="en-US" sz="2000" b="1" dirty="0" err="1">
                <a:latin typeface="+mn-lt"/>
              </a:rPr>
              <a:t>axillaris</a:t>
            </a:r>
            <a:endParaRPr lang="hu-HU" alt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632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áálöv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7463" y="1371600"/>
            <a:ext cx="39354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55638" y="762000"/>
            <a:ext cx="2776537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hu-HU" b="0" dirty="0" err="1"/>
              <a:t>Bursa</a:t>
            </a:r>
            <a:r>
              <a:rPr lang="hu-HU" b="0" dirty="0"/>
              <a:t> </a:t>
            </a:r>
            <a:r>
              <a:rPr lang="hu-HU" b="0" dirty="0" err="1"/>
              <a:t>subcutanea</a:t>
            </a:r>
            <a:r>
              <a:rPr lang="hu-HU" b="0" dirty="0"/>
              <a:t> </a:t>
            </a:r>
            <a:r>
              <a:rPr lang="hu-HU" b="0" dirty="0" err="1"/>
              <a:t>acromialis</a:t>
            </a:r>
            <a:endParaRPr lang="hu-HU" b="0" dirty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46330" y="1471678"/>
            <a:ext cx="2044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0" dirty="0" err="1"/>
              <a:t>Bursa</a:t>
            </a:r>
            <a:r>
              <a:rPr lang="hu-HU" b="0" dirty="0"/>
              <a:t> </a:t>
            </a:r>
            <a:r>
              <a:rPr lang="hu-HU" b="0" dirty="0" err="1"/>
              <a:t>subacromialis</a:t>
            </a:r>
            <a:endParaRPr lang="hu-HU" b="0" dirty="0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99475" y="2091678"/>
            <a:ext cx="1981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0"/>
              <a:t>Bursa subdeltoidea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25203" y="3310877"/>
            <a:ext cx="2590800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hu-HU" b="0" dirty="0"/>
              <a:t>Vagina </a:t>
            </a:r>
            <a:r>
              <a:rPr lang="hu-HU" b="0" dirty="0" err="1"/>
              <a:t>synovialis</a:t>
            </a:r>
            <a:r>
              <a:rPr lang="hu-HU" b="0" dirty="0"/>
              <a:t> </a:t>
            </a:r>
            <a:r>
              <a:rPr lang="hu-HU" b="0" dirty="0" err="1"/>
              <a:t>intertubercularis</a:t>
            </a:r>
            <a:r>
              <a:rPr lang="hu-HU" b="0" dirty="0"/>
              <a:t> 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48200" y="685800"/>
            <a:ext cx="2814638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hu-HU" b="0"/>
              <a:t>Bursa ligamenti coracoclavicularis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981519" y="2697777"/>
            <a:ext cx="2270125" cy="31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hu-HU" b="0" dirty="0" err="1"/>
              <a:t>Bursa</a:t>
            </a:r>
            <a:r>
              <a:rPr lang="hu-HU" b="0" dirty="0"/>
              <a:t> </a:t>
            </a:r>
            <a:r>
              <a:rPr lang="hu-HU" b="0" dirty="0" err="1"/>
              <a:t>subcoracoidea</a:t>
            </a:r>
            <a:endParaRPr lang="hu-HU" b="0" dirty="0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656156" y="3276600"/>
            <a:ext cx="2530475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hu-HU" b="0" dirty="0" err="1"/>
              <a:t>Bursa</a:t>
            </a:r>
            <a:r>
              <a:rPr lang="hu-HU" b="0" dirty="0"/>
              <a:t> </a:t>
            </a:r>
            <a:r>
              <a:rPr lang="hu-HU" b="0" dirty="0" err="1"/>
              <a:t>subtendinea</a:t>
            </a:r>
            <a:r>
              <a:rPr lang="hu-HU" b="0" dirty="0"/>
              <a:t> m. </a:t>
            </a:r>
            <a:r>
              <a:rPr lang="hu-HU" b="0" dirty="0" err="1"/>
              <a:t>subscapularis</a:t>
            </a:r>
            <a:endParaRPr lang="hu-HU" b="0" dirty="0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0" y="2001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b="1" dirty="0">
                <a:solidFill>
                  <a:srgbClr val="A50021"/>
                </a:solidFill>
              </a:rPr>
              <a:t>BURSÁK A VÁLL KÖRNYÉKÉN</a:t>
            </a: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3429000" y="1143000"/>
            <a:ext cx="533400" cy="990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2667000" y="1752600"/>
            <a:ext cx="1371600" cy="7620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2743200" y="2362200"/>
            <a:ext cx="838200" cy="5334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2362200" y="3581400"/>
            <a:ext cx="12954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>
            <a:off x="5334000" y="1295400"/>
            <a:ext cx="0" cy="11430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flipH="1" flipV="1">
            <a:off x="5257800" y="2819400"/>
            <a:ext cx="1752600" cy="76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H="1" flipV="1">
            <a:off x="5181600" y="3200400"/>
            <a:ext cx="152400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Váálöv-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324600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676400" y="304800"/>
            <a:ext cx="31781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0"/>
              <a:t>Bursa subacromialis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703763" y="644525"/>
            <a:ext cx="3200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0"/>
              <a:t> Bursa subcoracoidea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181600" y="2120900"/>
            <a:ext cx="2870200" cy="690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hu-HU" sz="2400" b="0"/>
              <a:t>Bursa subtendinea m. subscapularis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495800" y="-1588"/>
            <a:ext cx="2731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0"/>
              <a:t>Lig. coracoacromiale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2847975" y="773113"/>
            <a:ext cx="0" cy="609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H="1">
            <a:off x="4219575" y="925513"/>
            <a:ext cx="533400" cy="990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H="1">
            <a:off x="4219575" y="2449513"/>
            <a:ext cx="10668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H="1">
            <a:off x="3844925" y="428625"/>
            <a:ext cx="990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11" name="Kép 10" descr="Tendinites e Bursites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2415" t="4343" r="2870" b="4343"/>
          <a:stretch>
            <a:fillRect/>
          </a:stretch>
        </p:blipFill>
        <p:spPr>
          <a:xfrm>
            <a:off x="5995987" y="4062192"/>
            <a:ext cx="2422993" cy="271684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616700" y="3604374"/>
            <a:ext cx="89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C00000"/>
                </a:solidFill>
              </a:rPr>
              <a:t>Bursitis</a:t>
            </a:r>
            <a:endParaRPr lang="hu-H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79512" y="167375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/>
            <a:endParaRPr lang="hu-HU" sz="2000" dirty="0"/>
          </a:p>
          <a:p>
            <a:pPr lvl="0" hangingPunct="0"/>
            <a:endParaRPr lang="hu-HU" sz="2000" dirty="0"/>
          </a:p>
        </p:txBody>
      </p:sp>
      <p:sp>
        <p:nvSpPr>
          <p:cNvPr id="6" name="Téglalap 5"/>
          <p:cNvSpPr/>
          <p:nvPr/>
        </p:nvSpPr>
        <p:spPr>
          <a:xfrm>
            <a:off x="226318" y="332656"/>
            <a:ext cx="891768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hu-HU" sz="2000" dirty="0"/>
              <a:t>laza tok, az izmok tónusa tarja össze az ízületet ún. izom-</a:t>
            </a:r>
            <a:r>
              <a:rPr lang="hu-HU" sz="2000" dirty="0" err="1"/>
              <a:t>dependens</a:t>
            </a:r>
            <a:r>
              <a:rPr lang="hu-HU" sz="2000" dirty="0"/>
              <a:t> ízület</a:t>
            </a:r>
          </a:p>
          <a:p>
            <a:pPr hangingPunct="0"/>
            <a:endParaRPr lang="hu-HU" sz="2000" dirty="0">
              <a:solidFill>
                <a:srgbClr val="C00000"/>
              </a:solidFill>
            </a:endParaRPr>
          </a:p>
          <a:p>
            <a:pPr hangingPunct="0"/>
            <a:r>
              <a:rPr lang="hu-HU" sz="2000" dirty="0">
                <a:solidFill>
                  <a:srgbClr val="C00000"/>
                </a:solidFill>
              </a:rPr>
              <a:t> </a:t>
            </a:r>
            <a:r>
              <a:rPr lang="hu-HU" sz="2400" b="1" dirty="0" err="1">
                <a:solidFill>
                  <a:srgbClr val="C00000"/>
                </a:solidFill>
              </a:rPr>
              <a:t>Rotator</a:t>
            </a:r>
            <a:r>
              <a:rPr lang="hu-HU" sz="2400" b="1" dirty="0">
                <a:solidFill>
                  <a:srgbClr val="C00000"/>
                </a:solidFill>
              </a:rPr>
              <a:t>  köpeny izmai: </a:t>
            </a:r>
            <a:r>
              <a:rPr lang="hu-HU" sz="2000" dirty="0"/>
              <a:t>a </a:t>
            </a:r>
            <a:r>
              <a:rPr lang="hu-HU" sz="2000" dirty="0" err="1"/>
              <a:t>scapuláról</a:t>
            </a:r>
            <a:r>
              <a:rPr lang="hu-HU" sz="2000" dirty="0"/>
              <a:t> eredő izmok melyek a két </a:t>
            </a:r>
            <a:r>
              <a:rPr lang="hu-HU" sz="2000" dirty="0" err="1"/>
              <a:t>tuberculumon</a:t>
            </a:r>
            <a:r>
              <a:rPr lang="hu-HU" sz="2000" dirty="0"/>
              <a:t> tapadnak és tónusukkal helyben tartják a </a:t>
            </a:r>
            <a:r>
              <a:rPr lang="hu-HU" sz="2000" dirty="0" err="1"/>
              <a:t>humerust</a:t>
            </a:r>
            <a:endParaRPr lang="hu-HU" sz="2000" dirty="0"/>
          </a:p>
          <a:p>
            <a:pPr lvl="0" hangingPunct="0"/>
            <a:endParaRPr lang="hu-HU" sz="2000" dirty="0"/>
          </a:p>
          <a:p>
            <a:pPr lvl="0" hangingPunct="0"/>
            <a:endParaRPr lang="hu-HU" sz="2000" dirty="0">
              <a:solidFill>
                <a:prstClr val="black"/>
              </a:solidFill>
            </a:endParaRPr>
          </a:p>
        </p:txBody>
      </p:sp>
      <p:pic>
        <p:nvPicPr>
          <p:cNvPr id="7" name="Kép 6" descr="Rotator-Cuff-Muscles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20539" b="13737"/>
          <a:stretch>
            <a:fillRect/>
          </a:stretch>
        </p:blipFill>
        <p:spPr>
          <a:xfrm>
            <a:off x="323528" y="2321253"/>
            <a:ext cx="8244408" cy="220306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95536" y="5157192"/>
            <a:ext cx="3463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m. teres major nem tartozik ide</a:t>
            </a:r>
          </a:p>
        </p:txBody>
      </p:sp>
    </p:spTree>
    <p:extLst>
      <p:ext uri="{BB962C8B-B14F-4D97-AF65-F5344CB8AC3E}">
        <p14:creationId xmlns:p14="http://schemas.microsoft.com/office/powerpoint/2010/main" val="3275016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685158" y="332656"/>
            <a:ext cx="445884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hu-HU" dirty="0"/>
              <a:t>					</a:t>
            </a:r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r>
              <a:rPr lang="hu-HU" dirty="0"/>
              <a:t>					</a:t>
            </a:r>
            <a:r>
              <a:rPr lang="hu-HU" sz="2800" dirty="0" err="1"/>
              <a:t>subluxatio</a:t>
            </a:r>
            <a:endParaRPr lang="hu-HU" sz="2800" dirty="0"/>
          </a:p>
          <a:p>
            <a:pPr lvl="0" hangingPunct="0"/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7" name="Picture 2" descr="169 a vall rt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r="21875"/>
          <a:stretch>
            <a:fillRect/>
          </a:stretch>
        </p:blipFill>
        <p:spPr bwMode="auto">
          <a:xfrm>
            <a:off x="72857" y="548680"/>
            <a:ext cx="4427135" cy="381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2" descr="Képtalálat a következ&amp;odblac;re: „luxatio humeri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62233"/>
            <a:ext cx="4552950" cy="3419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5" descr="http://classes.midlandstech.edu/carterp/Courses/bio110/chap06/figure_08_02_labe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969685"/>
            <a:ext cx="6084168" cy="448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306388"/>
            <a:ext cx="6481762" cy="4597400"/>
          </a:xfrm>
        </p:spPr>
        <p:txBody>
          <a:bodyPr/>
          <a:lstStyle/>
          <a:p>
            <a:pPr lvl="0">
              <a:lnSpc>
                <a:spcPct val="150000"/>
              </a:lnSpc>
              <a:buNone/>
            </a:pPr>
            <a:r>
              <a:rPr lang="en-US" altLang="hu-HU" sz="2400" b="1" dirty="0" err="1"/>
              <a:t>Synchondrosis</a:t>
            </a:r>
            <a:r>
              <a:rPr lang="hu-HU" altLang="hu-HU" sz="2400" dirty="0"/>
              <a:t>: </a:t>
            </a:r>
            <a:r>
              <a:rPr lang="hu-HU" sz="2000" dirty="0"/>
              <a:t>porcszövet köti össze a csontokat</a:t>
            </a:r>
            <a:endParaRPr lang="hu-HU" altLang="hu-HU" sz="2000" b="1" dirty="0"/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hu-HU" altLang="hu-HU" sz="2000" b="1" dirty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altLang="hu-HU" sz="2000" b="1" dirty="0"/>
              <a:t>Porckorong, bordaporc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altLang="hu-HU" sz="2000" b="1" dirty="0" err="1"/>
              <a:t>epiphysis</a:t>
            </a:r>
            <a:r>
              <a:rPr lang="hu-HU" altLang="hu-HU" sz="2000" b="1" dirty="0"/>
              <a:t> porckorong</a:t>
            </a:r>
            <a:endParaRPr lang="en-US" altLang="hu-HU" sz="2000" b="1" dirty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altLang="hu-HU" sz="2000" b="1" dirty="0" err="1"/>
              <a:t>symphysis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pubica</a:t>
            </a:r>
            <a:r>
              <a:rPr lang="hu-HU" altLang="hu-HU" sz="2000" b="1" dirty="0"/>
              <a:t>: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altLang="hu-HU" sz="2000" dirty="0"/>
              <a:t>ha rés  van benne: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altLang="hu-HU" sz="2000" b="1" dirty="0" err="1"/>
              <a:t>hemidiarthrosis</a:t>
            </a:r>
            <a:br>
              <a:rPr lang="hu-HU" altLang="hu-HU" sz="1600" b="1" dirty="0"/>
            </a:br>
            <a:br>
              <a:rPr lang="hu-HU" altLang="hu-HU" sz="1600" b="1" dirty="0"/>
            </a:br>
            <a:endParaRPr lang="hu-HU" altLang="hu-HU" sz="1600" b="1" dirty="0"/>
          </a:p>
        </p:txBody>
      </p:sp>
      <p:grpSp>
        <p:nvGrpSpPr>
          <p:cNvPr id="76804" name="Group 6"/>
          <p:cNvGrpSpPr>
            <a:grpSpLocks/>
          </p:cNvGrpSpPr>
          <p:nvPr/>
        </p:nvGrpSpPr>
        <p:grpSpPr bwMode="auto">
          <a:xfrm>
            <a:off x="245108" y="4509120"/>
            <a:ext cx="3240087" cy="1962150"/>
            <a:chOff x="3697" y="1298"/>
            <a:chExt cx="2041" cy="1327"/>
          </a:xfrm>
        </p:grpSpPr>
        <p:pic>
          <p:nvPicPr>
            <p:cNvPr id="76806" name="Picture 7" descr="growth pla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" y="1298"/>
              <a:ext cx="2041" cy="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7" name="Text Box 8"/>
            <p:cNvSpPr txBox="1">
              <a:spLocks noChangeArrowheads="1"/>
            </p:cNvSpPr>
            <p:nvPr/>
          </p:nvSpPr>
          <p:spPr bwMode="auto">
            <a:xfrm>
              <a:off x="3742" y="2387"/>
              <a:ext cx="8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solidFill>
                    <a:srgbClr val="001000"/>
                  </a:solidFill>
                </a:rPr>
                <a:t>Epiphysis fuga</a:t>
              </a:r>
              <a:endParaRPr lang="en-US" altLang="hu-HU" sz="1200" b="1">
                <a:solidFill>
                  <a:srgbClr val="001000"/>
                </a:solidFill>
              </a:endParaRPr>
            </a:p>
          </p:txBody>
        </p:sp>
      </p:grpSp>
      <p:cxnSp>
        <p:nvCxnSpPr>
          <p:cNvPr id="13" name="Egyenes összekötő nyíllal 12"/>
          <p:cNvCxnSpPr/>
          <p:nvPr/>
        </p:nvCxnSpPr>
        <p:spPr>
          <a:xfrm flipH="1">
            <a:off x="1259634" y="2276872"/>
            <a:ext cx="3024334" cy="32355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223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3688" y="188640"/>
            <a:ext cx="502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prstClr val="black"/>
                </a:solidFill>
              </a:rPr>
              <a:t>Vállövet és vállat mozgató izmok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00213" y="921258"/>
            <a:ext cx="5032027" cy="58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323528" y="1268760"/>
            <a:ext cx="1686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prstClr val="black"/>
                </a:solidFill>
              </a:rPr>
              <a:t>Spinohumerális</a:t>
            </a:r>
            <a:r>
              <a:rPr lang="hu-HU" dirty="0">
                <a:solidFill>
                  <a:prstClr val="black"/>
                </a:solidFill>
              </a:rPr>
              <a:t> </a:t>
            </a:r>
          </a:p>
          <a:p>
            <a:r>
              <a:rPr lang="hu-HU" dirty="0">
                <a:solidFill>
                  <a:prstClr val="black"/>
                </a:solidFill>
              </a:rPr>
              <a:t>izmok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020272" y="1484784"/>
            <a:ext cx="1869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prstClr val="black"/>
                </a:solidFill>
              </a:rPr>
              <a:t>Thoracohumerális</a:t>
            </a:r>
            <a:endParaRPr lang="hu-HU" dirty="0">
              <a:solidFill>
                <a:prstClr val="black"/>
              </a:solidFill>
            </a:endParaRPr>
          </a:p>
          <a:p>
            <a:r>
              <a:rPr lang="hu-HU" dirty="0">
                <a:solidFill>
                  <a:prstClr val="black"/>
                </a:solidFill>
              </a:rPr>
              <a:t>izmok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51520" y="4797152"/>
            <a:ext cx="1267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Vállizmok</a:t>
            </a:r>
          </a:p>
          <a:p>
            <a:r>
              <a:rPr lang="hu-HU" dirty="0">
                <a:solidFill>
                  <a:prstClr val="black"/>
                </a:solidFill>
              </a:rPr>
              <a:t>(</a:t>
            </a:r>
            <a:r>
              <a:rPr lang="hu-HU" dirty="0" err="1">
                <a:solidFill>
                  <a:prstClr val="black"/>
                </a:solidFill>
              </a:rPr>
              <a:t>Scapularis</a:t>
            </a:r>
            <a:r>
              <a:rPr lang="hu-HU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458294" y="4797152"/>
            <a:ext cx="26517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Mit kell tudni az izmokról?</a:t>
            </a:r>
          </a:p>
          <a:p>
            <a:r>
              <a:rPr lang="hu-HU" dirty="0">
                <a:solidFill>
                  <a:prstClr val="black"/>
                </a:solidFill>
              </a:rPr>
              <a:t>eredés</a:t>
            </a:r>
          </a:p>
          <a:p>
            <a:r>
              <a:rPr lang="hu-HU" dirty="0">
                <a:solidFill>
                  <a:prstClr val="black"/>
                </a:solidFill>
              </a:rPr>
              <a:t>tapadás</a:t>
            </a:r>
          </a:p>
          <a:p>
            <a:r>
              <a:rPr lang="hu-HU" dirty="0">
                <a:solidFill>
                  <a:prstClr val="black"/>
                </a:solidFill>
              </a:rPr>
              <a:t>beidegzés</a:t>
            </a:r>
          </a:p>
          <a:p>
            <a:r>
              <a:rPr lang="hu-HU" dirty="0">
                <a:solidFill>
                  <a:prstClr val="black"/>
                </a:solidFill>
              </a:rPr>
              <a:t>fő funkciók</a:t>
            </a:r>
          </a:p>
          <a:p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1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019093" cy="563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04162" y="764704"/>
            <a:ext cx="438899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44698" y="116632"/>
            <a:ext cx="5892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17 </a:t>
            </a:r>
            <a:r>
              <a:rPr lang="hu-HU" sz="2800" dirty="0">
                <a:solidFill>
                  <a:prstClr val="black"/>
                </a:solidFill>
              </a:rPr>
              <a:t>különböző izom tapad a </a:t>
            </a:r>
            <a:r>
              <a:rPr lang="hu-HU" sz="2800" dirty="0" err="1">
                <a:solidFill>
                  <a:prstClr val="black"/>
                </a:solidFill>
              </a:rPr>
              <a:t>scapulához</a:t>
            </a:r>
            <a:r>
              <a:rPr lang="hu-HU" sz="2800" dirty="0">
                <a:solidFill>
                  <a:prstClr val="black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2237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47864" y="260648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984776" cy="532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791433" y="2257966"/>
            <a:ext cx="12369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b="1" dirty="0"/>
              <a:t>m. </a:t>
            </a:r>
            <a:r>
              <a:rPr lang="hu-HU" sz="1400" b="1" dirty="0" err="1"/>
              <a:t>pectoralis</a:t>
            </a:r>
            <a:endParaRPr lang="hu-HU" sz="1400" b="1" dirty="0"/>
          </a:p>
          <a:p>
            <a:r>
              <a:rPr lang="hu-HU" sz="1400" b="1" dirty="0"/>
              <a:t> minor</a:t>
            </a:r>
          </a:p>
        </p:txBody>
      </p:sp>
    </p:spTree>
    <p:extLst>
      <p:ext uri="{BB962C8B-B14F-4D97-AF65-F5344CB8AC3E}">
        <p14:creationId xmlns:p14="http://schemas.microsoft.com/office/powerpoint/2010/main" val="3257623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4716016" cy="477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792029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6754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822" r="4776" b="51777"/>
          <a:stretch>
            <a:fillRect/>
          </a:stretch>
        </p:blipFill>
        <p:spPr bwMode="auto">
          <a:xfrm>
            <a:off x="1043608" y="2420888"/>
            <a:ext cx="788548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67544" y="332656"/>
            <a:ext cx="535774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/>
              <a:t>Hiatus</a:t>
            </a:r>
            <a:r>
              <a:rPr lang="hu-HU" sz="2800" b="1" dirty="0"/>
              <a:t> </a:t>
            </a:r>
            <a:r>
              <a:rPr lang="hu-HU" sz="2800" b="1" dirty="0" err="1"/>
              <a:t>axillaris</a:t>
            </a:r>
            <a:r>
              <a:rPr lang="hu-HU" sz="2800" b="1" dirty="0"/>
              <a:t> </a:t>
            </a:r>
            <a:r>
              <a:rPr lang="hu-HU" sz="2800" b="1" dirty="0" err="1"/>
              <a:t>medialis</a:t>
            </a:r>
            <a:r>
              <a:rPr lang="hu-HU" sz="2800" b="1" dirty="0"/>
              <a:t> és </a:t>
            </a:r>
            <a:r>
              <a:rPr lang="hu-HU" sz="2800" b="1" dirty="0" err="1"/>
              <a:t>lateralis</a:t>
            </a:r>
            <a:endParaRPr lang="hu-HU" sz="2800" b="1" dirty="0"/>
          </a:p>
          <a:p>
            <a:endParaRPr lang="hu-HU" dirty="0"/>
          </a:p>
          <a:p>
            <a:r>
              <a:rPr lang="hu-HU" dirty="0" err="1"/>
              <a:t>Caput</a:t>
            </a:r>
            <a:r>
              <a:rPr lang="hu-HU" dirty="0"/>
              <a:t> </a:t>
            </a:r>
            <a:r>
              <a:rPr lang="hu-HU" dirty="0" err="1"/>
              <a:t>longum</a:t>
            </a:r>
            <a:r>
              <a:rPr lang="hu-HU" dirty="0"/>
              <a:t> m. </a:t>
            </a:r>
            <a:r>
              <a:rPr lang="hu-HU" dirty="0" err="1"/>
              <a:t>tricipitis</a:t>
            </a:r>
            <a:r>
              <a:rPr lang="hu-HU" dirty="0"/>
              <a:t> </a:t>
            </a:r>
            <a:r>
              <a:rPr lang="hu-HU" dirty="0" err="1"/>
              <a:t>brachii</a:t>
            </a:r>
            <a:endParaRPr lang="hu-HU" dirty="0"/>
          </a:p>
          <a:p>
            <a:r>
              <a:rPr lang="hu-HU" dirty="0" err="1"/>
              <a:t>Humerus</a:t>
            </a:r>
            <a:r>
              <a:rPr lang="hu-HU" dirty="0"/>
              <a:t> </a:t>
            </a:r>
            <a:r>
              <a:rPr lang="hu-HU" dirty="0" err="1"/>
              <a:t>collum</a:t>
            </a:r>
            <a:endParaRPr lang="hu-HU" dirty="0"/>
          </a:p>
          <a:p>
            <a:r>
              <a:rPr lang="hu-HU" dirty="0" err="1"/>
              <a:t>Musculus</a:t>
            </a:r>
            <a:r>
              <a:rPr lang="hu-HU" dirty="0"/>
              <a:t> teres minor</a:t>
            </a:r>
          </a:p>
          <a:p>
            <a:r>
              <a:rPr lang="hu-HU" dirty="0" err="1"/>
              <a:t>Musculus</a:t>
            </a:r>
            <a:r>
              <a:rPr lang="hu-HU" dirty="0"/>
              <a:t> teres major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Ellipszis 3"/>
          <p:cNvSpPr/>
          <p:nvPr/>
        </p:nvSpPr>
        <p:spPr>
          <a:xfrm>
            <a:off x="827584" y="4365104"/>
            <a:ext cx="2232248" cy="1080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6300192" y="5013176"/>
            <a:ext cx="2843808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KÃ©ptalÃ¡lat a kÃ¶vetkezÅre: âaxillary hiatusâ">
            <a:extLst>
              <a:ext uri="{FF2B5EF4-FFF2-40B4-BE49-F238E27FC236}">
                <a16:creationId xmlns:a16="http://schemas.microsoft.com/office/drawing/2014/main" id="{9D39AD85-6D9C-4965-8D25-15E2D07EC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04" y="764704"/>
            <a:ext cx="3269357" cy="178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Ã©ptalÃ¡lat a kÃ¶vetkezÅre: âaxillary hiatusâ">
            <a:extLst>
              <a:ext uri="{FF2B5EF4-FFF2-40B4-BE49-F238E27FC236}">
                <a16:creationId xmlns:a16="http://schemas.microsoft.com/office/drawing/2014/main" id="{998F1F9D-FEE9-471F-AC82-B9E74664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8341"/>
            <a:ext cx="5292080" cy="335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Ã©ptalÃ¡lat a kÃ¶vetkezÅre: âaxillary hiatusâ">
            <a:extLst>
              <a:ext uri="{FF2B5EF4-FFF2-40B4-BE49-F238E27FC236}">
                <a16:creationId xmlns:a16="http://schemas.microsoft.com/office/drawing/2014/main" id="{F7599844-1B34-4E3C-9B20-C1874C7A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4822"/>
            <a:ext cx="4783857" cy="31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Ã©ptalÃ¡lat a kÃ¶vetkezÅre: âaxillary hiatusâ">
            <a:extLst>
              <a:ext uri="{FF2B5EF4-FFF2-40B4-BE49-F238E27FC236}">
                <a16:creationId xmlns:a16="http://schemas.microsoft.com/office/drawing/2014/main" id="{9D27D565-EC70-4B9A-B91F-2383143F5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99" y="2320120"/>
            <a:ext cx="3621574" cy="43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80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0"/>
            <a:ext cx="813690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prstClr val="black"/>
                </a:solidFill>
              </a:rPr>
              <a:t>Vállízület mozgásai</a:t>
            </a:r>
          </a:p>
          <a:p>
            <a:endParaRPr lang="hu-HU" b="1" dirty="0">
              <a:solidFill>
                <a:prstClr val="black"/>
              </a:solidFill>
            </a:endParaRPr>
          </a:p>
          <a:p>
            <a:r>
              <a:rPr lang="hu-HU" b="1" dirty="0" err="1">
                <a:solidFill>
                  <a:prstClr val="black"/>
                </a:solidFill>
              </a:rPr>
              <a:t>anteflexio</a:t>
            </a:r>
            <a:r>
              <a:rPr lang="hu-HU" b="1" dirty="0">
                <a:solidFill>
                  <a:prstClr val="black"/>
                </a:solidFill>
              </a:rPr>
              <a:t> 60°-retroflexio</a:t>
            </a:r>
            <a:r>
              <a:rPr lang="hu-HU" dirty="0">
                <a:solidFill>
                  <a:prstClr val="black"/>
                </a:solidFill>
              </a:rPr>
              <a:t> (</a:t>
            </a:r>
            <a:r>
              <a:rPr lang="hu-HU" dirty="0" err="1">
                <a:solidFill>
                  <a:prstClr val="black"/>
                </a:solidFill>
              </a:rPr>
              <a:t>extensio</a:t>
            </a:r>
            <a:r>
              <a:rPr lang="hu-HU" dirty="0">
                <a:solidFill>
                  <a:prstClr val="black"/>
                </a:solidFill>
              </a:rPr>
              <a:t>) </a:t>
            </a:r>
            <a:r>
              <a:rPr lang="hu-HU" b="1" dirty="0">
                <a:solidFill>
                  <a:prstClr val="black"/>
                </a:solidFill>
              </a:rPr>
              <a:t>5°</a:t>
            </a:r>
            <a:r>
              <a:rPr lang="hu-HU" dirty="0">
                <a:solidFill>
                  <a:prstClr val="black"/>
                </a:solidFill>
              </a:rPr>
              <a:t>s </a:t>
            </a:r>
            <a:r>
              <a:rPr lang="hu-HU" dirty="0" err="1">
                <a:solidFill>
                  <a:prstClr val="black"/>
                </a:solidFill>
              </a:rPr>
              <a:t>agittalis</a:t>
            </a:r>
            <a:r>
              <a:rPr lang="hu-HU" dirty="0">
                <a:solidFill>
                  <a:prstClr val="black"/>
                </a:solidFill>
              </a:rPr>
              <a:t> síkban </a:t>
            </a:r>
            <a:r>
              <a:rPr lang="hu-HU" dirty="0" err="1">
                <a:solidFill>
                  <a:prstClr val="black"/>
                </a:solidFill>
              </a:rPr>
              <a:t>horizontalis</a:t>
            </a:r>
            <a:r>
              <a:rPr lang="hu-HU" dirty="0">
                <a:solidFill>
                  <a:prstClr val="black"/>
                </a:solidFill>
              </a:rPr>
              <a:t> tengely körül</a:t>
            </a:r>
          </a:p>
          <a:p>
            <a:endParaRPr lang="hu-HU" dirty="0">
              <a:solidFill>
                <a:prstClr val="black"/>
              </a:solidFill>
            </a:endParaRPr>
          </a:p>
          <a:p>
            <a:pPr hangingPunct="0"/>
            <a:r>
              <a:rPr lang="hu-HU" b="1" dirty="0" err="1">
                <a:solidFill>
                  <a:prstClr val="black"/>
                </a:solidFill>
              </a:rPr>
              <a:t>adductio</a:t>
            </a:r>
            <a:r>
              <a:rPr lang="hu-HU" b="1" dirty="0">
                <a:solidFill>
                  <a:prstClr val="black"/>
                </a:solidFill>
              </a:rPr>
              <a:t> 0° </a:t>
            </a:r>
            <a:r>
              <a:rPr lang="hu-HU" dirty="0">
                <a:solidFill>
                  <a:prstClr val="black"/>
                </a:solidFill>
              </a:rPr>
              <a:t>- </a:t>
            </a:r>
            <a:r>
              <a:rPr lang="hu-HU" b="1" dirty="0" err="1">
                <a:solidFill>
                  <a:prstClr val="black"/>
                </a:solidFill>
              </a:rPr>
              <a:t>abductio</a:t>
            </a:r>
            <a:r>
              <a:rPr lang="hu-HU" b="1" dirty="0">
                <a:solidFill>
                  <a:prstClr val="black"/>
                </a:solidFill>
              </a:rPr>
              <a:t> 90°  </a:t>
            </a:r>
            <a:r>
              <a:rPr lang="hu-HU" dirty="0" err="1">
                <a:solidFill>
                  <a:prstClr val="black"/>
                </a:solidFill>
              </a:rPr>
              <a:t>frontalis</a:t>
            </a:r>
            <a:r>
              <a:rPr lang="hu-HU" dirty="0">
                <a:solidFill>
                  <a:prstClr val="black"/>
                </a:solidFill>
              </a:rPr>
              <a:t> síkban </a:t>
            </a:r>
            <a:r>
              <a:rPr lang="hu-HU" dirty="0" err="1">
                <a:solidFill>
                  <a:prstClr val="black"/>
                </a:solidFill>
              </a:rPr>
              <a:t>sagittalis</a:t>
            </a:r>
            <a:r>
              <a:rPr lang="hu-HU" dirty="0">
                <a:solidFill>
                  <a:prstClr val="black"/>
                </a:solidFill>
              </a:rPr>
              <a:t> tengely körül </a:t>
            </a:r>
          </a:p>
          <a:p>
            <a:pPr hangingPunct="0"/>
            <a:r>
              <a:rPr lang="hu-HU" b="1" dirty="0">
                <a:solidFill>
                  <a:prstClr val="black"/>
                </a:solidFill>
              </a:rPr>
              <a:t>	90° felett </a:t>
            </a:r>
            <a:r>
              <a:rPr lang="hu-HU" b="1" dirty="0" err="1">
                <a:solidFill>
                  <a:prstClr val="black"/>
                </a:solidFill>
              </a:rPr>
              <a:t>elevatio</a:t>
            </a:r>
            <a:r>
              <a:rPr lang="hu-HU" b="1" dirty="0">
                <a:solidFill>
                  <a:prstClr val="black"/>
                </a:solidFill>
              </a:rPr>
              <a:t>,  a </a:t>
            </a:r>
            <a:r>
              <a:rPr lang="hu-HU" b="1" dirty="0" err="1">
                <a:solidFill>
                  <a:prstClr val="black"/>
                </a:solidFill>
              </a:rPr>
              <a:t>scapula</a:t>
            </a:r>
            <a:r>
              <a:rPr lang="hu-HU" b="1" dirty="0">
                <a:solidFill>
                  <a:prstClr val="black"/>
                </a:solidFill>
              </a:rPr>
              <a:t> </a:t>
            </a:r>
            <a:r>
              <a:rPr lang="hu-HU" b="1" dirty="0" err="1">
                <a:solidFill>
                  <a:prstClr val="black"/>
                </a:solidFill>
              </a:rPr>
              <a:t>rotaciójával</a:t>
            </a:r>
            <a:r>
              <a:rPr lang="hu-HU" b="1" dirty="0">
                <a:solidFill>
                  <a:prstClr val="black"/>
                </a:solidFill>
              </a:rPr>
              <a:t> lehetséges</a:t>
            </a:r>
          </a:p>
          <a:p>
            <a:pPr hangingPunct="0"/>
            <a:endParaRPr lang="hu-HU" dirty="0">
              <a:solidFill>
                <a:prstClr val="black"/>
              </a:solidFill>
            </a:endParaRPr>
          </a:p>
          <a:p>
            <a:pPr hangingPunct="0"/>
            <a:r>
              <a:rPr lang="hu-HU" b="1" dirty="0" err="1">
                <a:solidFill>
                  <a:prstClr val="black"/>
                </a:solidFill>
              </a:rPr>
              <a:t>rotatio</a:t>
            </a:r>
            <a:r>
              <a:rPr lang="hu-HU" b="1" dirty="0">
                <a:solidFill>
                  <a:prstClr val="black"/>
                </a:solidFill>
              </a:rPr>
              <a:t> 90° (konstrukciós tengely!</a:t>
            </a:r>
            <a:r>
              <a:rPr lang="hu-HU" dirty="0">
                <a:solidFill>
                  <a:prstClr val="black"/>
                </a:solidFill>
              </a:rPr>
              <a:t>)</a:t>
            </a:r>
            <a:r>
              <a:rPr lang="hu-HU" b="1" dirty="0">
                <a:solidFill>
                  <a:prstClr val="black"/>
                </a:solidFill>
              </a:rPr>
              <a:t> </a:t>
            </a:r>
          </a:p>
          <a:p>
            <a:pPr hangingPunct="0"/>
            <a:endParaRPr lang="hu-HU" dirty="0">
              <a:solidFill>
                <a:prstClr val="black"/>
              </a:solidFill>
            </a:endParaRPr>
          </a:p>
          <a:p>
            <a:pPr hangingPunct="0"/>
            <a:r>
              <a:rPr lang="hu-HU" b="1" dirty="0" err="1">
                <a:solidFill>
                  <a:prstClr val="black"/>
                </a:solidFill>
              </a:rPr>
              <a:t>Circumductio</a:t>
            </a:r>
            <a:endParaRPr lang="hu-HU" b="1" dirty="0">
              <a:solidFill>
                <a:prstClr val="black"/>
              </a:solidFill>
            </a:endParaRPr>
          </a:p>
        </p:txBody>
      </p:sp>
      <p:pic>
        <p:nvPicPr>
          <p:cNvPr id="4" name="Kép 3" descr="Shouldermotions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778" b="2414"/>
          <a:stretch/>
        </p:blipFill>
        <p:spPr>
          <a:xfrm>
            <a:off x="222875" y="2954655"/>
            <a:ext cx="8741613" cy="390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53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/>
              <a:t>Konstrukciós tengely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1800" cy="6801963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1043608" y="548680"/>
            <a:ext cx="216024" cy="4608512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3347864" y="1628800"/>
            <a:ext cx="5338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</a:t>
            </a:r>
            <a:r>
              <a:rPr lang="hu-HU" dirty="0">
                <a:solidFill>
                  <a:prstClr val="black"/>
                </a:solidFill>
              </a:rPr>
              <a:t>) </a:t>
            </a:r>
            <a:r>
              <a:rPr lang="hu-HU" dirty="0" err="1">
                <a:solidFill>
                  <a:prstClr val="black"/>
                </a:solidFill>
              </a:rPr>
              <a:t>Caput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humer</a:t>
            </a:r>
            <a:r>
              <a:rPr lang="hu-HU" dirty="0">
                <a:solidFill>
                  <a:prstClr val="black"/>
                </a:solidFill>
              </a:rPr>
              <a:t>i közepe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hu-HU" dirty="0">
                <a:solidFill>
                  <a:prstClr val="black"/>
                </a:solidFill>
              </a:rPr>
              <a:t>) C</a:t>
            </a:r>
            <a:r>
              <a:rPr lang="en-US" dirty="0" err="1">
                <a:solidFill>
                  <a:prstClr val="black"/>
                </a:solidFill>
              </a:rPr>
              <a:t>apitulum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humer</a:t>
            </a:r>
            <a:r>
              <a:rPr lang="hu-HU" dirty="0">
                <a:solidFill>
                  <a:prstClr val="black"/>
                </a:solidFill>
              </a:rPr>
              <a:t>i közepe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3) </a:t>
            </a:r>
            <a:r>
              <a:rPr lang="hu-HU" dirty="0" err="1">
                <a:solidFill>
                  <a:prstClr val="black"/>
                </a:solidFill>
              </a:rPr>
              <a:t>Tuberositas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radii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4) </a:t>
            </a:r>
            <a:r>
              <a:rPr lang="hu-HU" dirty="0">
                <a:solidFill>
                  <a:prstClr val="black"/>
                </a:solidFill>
              </a:rPr>
              <a:t>P</a:t>
            </a:r>
            <a:r>
              <a:rPr lang="en-US" dirty="0" err="1">
                <a:solidFill>
                  <a:prstClr val="black"/>
                </a:solidFill>
              </a:rPr>
              <a:t>rocess</a:t>
            </a:r>
            <a:r>
              <a:rPr lang="hu-HU" dirty="0" err="1">
                <a:solidFill>
                  <a:prstClr val="black"/>
                </a:solidFill>
              </a:rPr>
              <a:t>us</a:t>
            </a:r>
            <a:r>
              <a:rPr lang="hu-HU" dirty="0">
                <a:solidFill>
                  <a:prstClr val="black"/>
                </a:solidFill>
              </a:rPr>
              <a:t> s</a:t>
            </a:r>
            <a:r>
              <a:rPr lang="en-US" dirty="0" err="1">
                <a:solidFill>
                  <a:prstClr val="black"/>
                </a:solidFill>
              </a:rPr>
              <a:t>tyloid</a:t>
            </a:r>
            <a:r>
              <a:rPr lang="hu-HU" dirty="0" err="1">
                <a:solidFill>
                  <a:prstClr val="black"/>
                </a:solidFill>
              </a:rPr>
              <a:t>eus</a:t>
            </a:r>
            <a:r>
              <a:rPr lang="en-US" dirty="0">
                <a:solidFill>
                  <a:prstClr val="black"/>
                </a:solidFill>
              </a:rPr>
              <a:t> ULNA</a:t>
            </a:r>
            <a:r>
              <a:rPr lang="hu-HU" dirty="0">
                <a:solidFill>
                  <a:prstClr val="black"/>
                </a:solidFill>
              </a:rPr>
              <a:t>E</a:t>
            </a:r>
            <a:r>
              <a:rPr lang="en-US" dirty="0">
                <a:solidFill>
                  <a:prstClr val="black"/>
                </a:solidFill>
              </a:rPr>
              <a:t>!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hu-HU" dirty="0">
                <a:solidFill>
                  <a:prstClr val="black"/>
                </a:solidFill>
              </a:rPr>
              <a:t>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pronatio</a:t>
            </a:r>
            <a:r>
              <a:rPr lang="en-US" dirty="0">
                <a:solidFill>
                  <a:prstClr val="black"/>
                </a:solidFill>
              </a:rPr>
              <a:t> / </a:t>
            </a:r>
            <a:r>
              <a:rPr lang="en-US" dirty="0" err="1">
                <a:solidFill>
                  <a:prstClr val="black"/>
                </a:solidFill>
              </a:rPr>
              <a:t>supinatio</a:t>
            </a:r>
            <a:r>
              <a:rPr lang="hu-HU" dirty="0">
                <a:solidFill>
                  <a:prstClr val="black"/>
                </a:solidFill>
              </a:rPr>
              <a:t> tengelye</a:t>
            </a:r>
            <a:r>
              <a:rPr lang="en-US" dirty="0">
                <a:solidFill>
                  <a:prstClr val="black"/>
                </a:solidFill>
              </a:rPr>
              <a:t> – </a:t>
            </a:r>
            <a:r>
              <a:rPr lang="hu-HU" dirty="0">
                <a:solidFill>
                  <a:prstClr val="black"/>
                </a:solidFill>
              </a:rPr>
              <a:t>a </a:t>
            </a:r>
            <a:r>
              <a:rPr lang="hu-HU" dirty="0" err="1">
                <a:solidFill>
                  <a:prstClr val="black"/>
                </a:solidFill>
              </a:rPr>
              <a:t>radius</a:t>
            </a:r>
            <a:r>
              <a:rPr lang="hu-HU" dirty="0">
                <a:solidFill>
                  <a:prstClr val="black"/>
                </a:solidFill>
              </a:rPr>
              <a:t> feje és nyaka a saját tengelye-, a </a:t>
            </a:r>
            <a:r>
              <a:rPr lang="hu-HU" dirty="0" err="1">
                <a:solidFill>
                  <a:prstClr val="black"/>
                </a:solidFill>
              </a:rPr>
              <a:t>radius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distalis</a:t>
            </a:r>
            <a:r>
              <a:rPr lang="hu-HU" dirty="0">
                <a:solidFill>
                  <a:prstClr val="black"/>
                </a:solidFill>
              </a:rPr>
              <a:t> része a </a:t>
            </a:r>
            <a:r>
              <a:rPr lang="hu-HU" dirty="0" err="1">
                <a:solidFill>
                  <a:prstClr val="black"/>
                </a:solidFill>
              </a:rPr>
              <a:t>processus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styloid</a:t>
            </a:r>
            <a:r>
              <a:rPr lang="hu-HU" dirty="0">
                <a:solidFill>
                  <a:prstClr val="black"/>
                </a:solidFill>
              </a:rPr>
              <a:t>es</a:t>
            </a:r>
            <a:r>
              <a:rPr lang="en-US" dirty="0">
                <a:solidFill>
                  <a:prstClr val="black"/>
                </a:solidFill>
              </a:rPr>
              <a:t> ulna</a:t>
            </a:r>
            <a:r>
              <a:rPr lang="hu-HU" dirty="0">
                <a:solidFill>
                  <a:prstClr val="black"/>
                </a:solidFill>
              </a:rPr>
              <a:t>e körül forog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 err="1">
                <a:solidFill>
                  <a:prstClr val="black"/>
                </a:solidFill>
              </a:rPr>
              <a:t>cca</a:t>
            </a:r>
            <a:r>
              <a:rPr lang="en-US" dirty="0">
                <a:solidFill>
                  <a:prstClr val="black"/>
                </a:solidFill>
              </a:rPr>
              <a:t>. 170 </a:t>
            </a:r>
            <a:r>
              <a:rPr lang="hu-HU" dirty="0">
                <a:solidFill>
                  <a:prstClr val="black"/>
                </a:solidFill>
              </a:rPr>
              <a:t>fok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hu-HU" dirty="0">
                <a:solidFill>
                  <a:prstClr val="black"/>
                </a:solidFill>
              </a:rPr>
              <a:t>Nyújtott könyök mellett 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pronatio</a:t>
            </a:r>
            <a:r>
              <a:rPr lang="en-US" dirty="0">
                <a:solidFill>
                  <a:prstClr val="black"/>
                </a:solidFill>
              </a:rPr>
              <a:t> / </a:t>
            </a:r>
            <a:r>
              <a:rPr lang="en-US" dirty="0" err="1">
                <a:solidFill>
                  <a:prstClr val="black"/>
                </a:solidFill>
              </a:rPr>
              <a:t>supinatio</a:t>
            </a:r>
            <a:r>
              <a:rPr lang="hu-HU" dirty="0">
                <a:solidFill>
                  <a:prstClr val="black"/>
                </a:solidFill>
              </a:rPr>
              <a:t> tengelye egybeesik a vállízület rotációs tengelyével</a:t>
            </a:r>
            <a:r>
              <a:rPr lang="en-US" dirty="0">
                <a:solidFill>
                  <a:prstClr val="black"/>
                </a:solidFill>
              </a:rPr>
              <a:t> – </a:t>
            </a:r>
            <a:r>
              <a:rPr lang="hu-HU" dirty="0">
                <a:solidFill>
                  <a:prstClr val="black"/>
                </a:solidFill>
              </a:rPr>
              <a:t>a mozgások összeadódnak </a:t>
            </a:r>
            <a:r>
              <a:rPr lang="en-US" dirty="0">
                <a:solidFill>
                  <a:prstClr val="black"/>
                </a:solidFill>
              </a:rPr>
              <a:t>(300 </a:t>
            </a:r>
            <a:r>
              <a:rPr lang="hu-HU" dirty="0">
                <a:solidFill>
                  <a:prstClr val="black"/>
                </a:solidFill>
              </a:rPr>
              <a:t>fok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hu-HU" dirty="0">
                <a:solidFill>
                  <a:prstClr val="black"/>
                </a:solidFill>
              </a:rPr>
              <a:t>A </a:t>
            </a:r>
            <a:r>
              <a:rPr lang="hu-HU" dirty="0" err="1">
                <a:solidFill>
                  <a:prstClr val="black"/>
                </a:solidFill>
              </a:rPr>
              <a:t>sternoclavicularis</a:t>
            </a:r>
            <a:r>
              <a:rPr lang="hu-HU" dirty="0">
                <a:solidFill>
                  <a:prstClr val="black"/>
                </a:solidFill>
              </a:rPr>
              <a:t> ízület rotációs tengelye (</a:t>
            </a:r>
            <a:r>
              <a:rPr lang="hu-HU" dirty="0" err="1">
                <a:solidFill>
                  <a:prstClr val="black"/>
                </a:solidFill>
              </a:rPr>
              <a:t>scapula</a:t>
            </a:r>
            <a:r>
              <a:rPr lang="hu-HU" dirty="0">
                <a:solidFill>
                  <a:prstClr val="black"/>
                </a:solidFill>
              </a:rPr>
              <a:t> helyzete!!) is eshet a konstrukciós tengely folytatásába – </a:t>
            </a:r>
            <a:r>
              <a:rPr lang="hu-HU" dirty="0" err="1">
                <a:solidFill>
                  <a:prstClr val="black"/>
                </a:solidFill>
              </a:rPr>
              <a:t>abducalt</a:t>
            </a:r>
            <a:r>
              <a:rPr lang="hu-HU" dirty="0">
                <a:solidFill>
                  <a:prstClr val="black"/>
                </a:solidFill>
              </a:rPr>
              <a:t> és </a:t>
            </a:r>
            <a:r>
              <a:rPr lang="hu-HU" dirty="0" err="1">
                <a:solidFill>
                  <a:prstClr val="black"/>
                </a:solidFill>
              </a:rPr>
              <a:t>retroflectalt</a:t>
            </a:r>
            <a:r>
              <a:rPr lang="hu-HU" dirty="0">
                <a:solidFill>
                  <a:prstClr val="black"/>
                </a:solidFill>
              </a:rPr>
              <a:t> végtag esetén 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cca</a:t>
            </a:r>
            <a:r>
              <a:rPr lang="hu-HU" dirty="0">
                <a:solidFill>
                  <a:prstClr val="black"/>
                </a:solidFill>
              </a:rPr>
              <a:t>.</a:t>
            </a:r>
            <a:r>
              <a:rPr lang="en-US" dirty="0">
                <a:solidFill>
                  <a:prstClr val="black"/>
                </a:solidFill>
              </a:rPr>
              <a:t> 360 </a:t>
            </a:r>
            <a:r>
              <a:rPr lang="hu-HU" dirty="0">
                <a:solidFill>
                  <a:prstClr val="black"/>
                </a:solidFill>
              </a:rPr>
              <a:t>fokos rotáció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899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08" y="990600"/>
            <a:ext cx="2873354" cy="147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81100"/>
            <a:ext cx="2736223" cy="145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3396" y="2780928"/>
            <a:ext cx="835292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en-US" b="1" dirty="0">
                <a:solidFill>
                  <a:prstClr val="black"/>
                </a:solidFill>
                <a:latin typeface="+mn-lt"/>
              </a:rPr>
              <a:t>A </a:t>
            </a:r>
            <a:r>
              <a:rPr lang="hu-HU" altLang="en-US" b="1" dirty="0" err="1">
                <a:solidFill>
                  <a:prstClr val="black"/>
                </a:solidFill>
                <a:latin typeface="+mn-lt"/>
              </a:rPr>
              <a:t>scapula</a:t>
            </a:r>
            <a:r>
              <a:rPr lang="hu-HU" altLang="en-US" b="1" dirty="0">
                <a:solidFill>
                  <a:prstClr val="black"/>
                </a:solidFill>
                <a:latin typeface="+mn-lt"/>
              </a:rPr>
              <a:t> és a </a:t>
            </a:r>
            <a:r>
              <a:rPr lang="hu-HU" altLang="en-US" b="1" dirty="0" err="1">
                <a:solidFill>
                  <a:prstClr val="black"/>
                </a:solidFill>
                <a:latin typeface="+mn-lt"/>
              </a:rPr>
              <a:t>clavicula</a:t>
            </a:r>
            <a:r>
              <a:rPr lang="hu-HU" altLang="en-US" b="1" dirty="0">
                <a:solidFill>
                  <a:prstClr val="black"/>
                </a:solidFill>
                <a:latin typeface="+mn-lt"/>
              </a:rPr>
              <a:t> mozgása szignifikánsan növeli a „váll” mozgásterjedelmét, </a:t>
            </a:r>
          </a:p>
          <a:p>
            <a:pPr eaLnBrk="1" hangingPunct="1"/>
            <a:r>
              <a:rPr lang="hu-HU" altLang="en-US" b="1" dirty="0">
                <a:solidFill>
                  <a:prstClr val="black"/>
                </a:solidFill>
                <a:latin typeface="+mn-lt"/>
              </a:rPr>
              <a:t>a </a:t>
            </a:r>
            <a:r>
              <a:rPr lang="hu-HU" altLang="en-US" b="1" dirty="0" err="1">
                <a:solidFill>
                  <a:prstClr val="black"/>
                </a:solidFill>
                <a:latin typeface="+mn-lt"/>
              </a:rPr>
              <a:t>scapula</a:t>
            </a:r>
            <a:r>
              <a:rPr lang="hu-HU" altLang="en-US" b="1" dirty="0">
                <a:solidFill>
                  <a:prstClr val="black"/>
                </a:solidFill>
                <a:latin typeface="+mn-lt"/>
              </a:rPr>
              <a:t> mozog  a bordakosáron a tér három irányában ez az un.</a:t>
            </a:r>
          </a:p>
          <a:p>
            <a:pPr eaLnBrk="1" hangingPunct="1"/>
            <a:endParaRPr lang="hu-HU" altLang="en-US" b="1" dirty="0">
              <a:solidFill>
                <a:prstClr val="black"/>
              </a:solidFill>
              <a:latin typeface="+mn-lt"/>
            </a:endParaRPr>
          </a:p>
          <a:p>
            <a:pPr eaLnBrk="1" hangingPunct="1"/>
            <a:r>
              <a:rPr lang="hu-HU" altLang="en-US" b="1" dirty="0">
                <a:solidFill>
                  <a:prstClr val="black"/>
                </a:solidFill>
                <a:latin typeface="+mn-lt"/>
              </a:rPr>
              <a:t> 4. „ízület”:  a  </a:t>
            </a:r>
            <a:r>
              <a:rPr lang="hu-HU" altLang="en-US" b="1" dirty="0" err="1">
                <a:solidFill>
                  <a:prstClr val="black"/>
                </a:solidFill>
                <a:latin typeface="+mn-lt"/>
              </a:rPr>
              <a:t>scapulothoracalis</a:t>
            </a:r>
            <a:r>
              <a:rPr lang="hu-HU" altLang="en-US" b="1" dirty="0">
                <a:solidFill>
                  <a:prstClr val="black"/>
                </a:solidFill>
                <a:latin typeface="+mn-lt"/>
              </a:rPr>
              <a:t> „ízület”</a:t>
            </a:r>
          </a:p>
          <a:p>
            <a:r>
              <a:rPr lang="hu-HU" dirty="0">
                <a:latin typeface="+mn-lt"/>
              </a:rPr>
              <a:t>nem valódi ízület</a:t>
            </a:r>
          </a:p>
          <a:p>
            <a:r>
              <a:rPr lang="hu-HU" dirty="0">
                <a:latin typeface="+mn-lt"/>
              </a:rPr>
              <a:t> </a:t>
            </a:r>
            <a:endParaRPr lang="en-US" altLang="en-US" b="1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8" name="Kép 7" descr="rotation of scapu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4138984"/>
            <a:ext cx="3309222" cy="271901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10108" y="227349"/>
            <a:ext cx="25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Vállöv mozgásai</a:t>
            </a:r>
          </a:p>
        </p:txBody>
      </p:sp>
      <p:pic>
        <p:nvPicPr>
          <p:cNvPr id="7" name="Kép 6" descr="scapulohum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9846"/>
          <a:stretch>
            <a:fillRect/>
          </a:stretch>
        </p:blipFill>
        <p:spPr>
          <a:xfrm>
            <a:off x="53396" y="4427829"/>
            <a:ext cx="5054699" cy="22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42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biomechanics-of-shoulder-complex-50-63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97" y="1014390"/>
            <a:ext cx="4183586" cy="314096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91" y="592796"/>
            <a:ext cx="2909812" cy="404683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51520" y="4509120"/>
            <a:ext cx="8444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Scapulohumeralis</a:t>
            </a:r>
            <a:r>
              <a:rPr lang="hu-HU" dirty="0"/>
              <a:t> ritmus</a:t>
            </a:r>
          </a:p>
          <a:p>
            <a:r>
              <a:rPr lang="hu-HU" dirty="0" err="1"/>
              <a:t>scapula</a:t>
            </a:r>
            <a:r>
              <a:rPr lang="hu-HU" dirty="0"/>
              <a:t> és </a:t>
            </a:r>
            <a:r>
              <a:rPr lang="hu-HU" dirty="0" err="1"/>
              <a:t>humerus</a:t>
            </a:r>
            <a:r>
              <a:rPr lang="hu-HU" dirty="0"/>
              <a:t> mozgásának aránya 1:2</a:t>
            </a:r>
          </a:p>
          <a:p>
            <a:r>
              <a:rPr lang="hu-HU" dirty="0"/>
              <a:t>180 fokos </a:t>
            </a:r>
            <a:r>
              <a:rPr lang="hu-HU" dirty="0" err="1"/>
              <a:t>abdukció</a:t>
            </a:r>
            <a:r>
              <a:rPr lang="hu-HU" dirty="0"/>
              <a:t> esetén a </a:t>
            </a:r>
            <a:r>
              <a:rPr lang="hu-HU" dirty="0" err="1"/>
              <a:t>scapula</a:t>
            </a:r>
            <a:r>
              <a:rPr lang="hu-HU" dirty="0"/>
              <a:t> </a:t>
            </a:r>
            <a:r>
              <a:rPr lang="hu-HU" dirty="0" err="1"/>
              <a:t>rotaciója</a:t>
            </a:r>
            <a:r>
              <a:rPr lang="hu-HU" dirty="0"/>
              <a:t> 60 fok és 120 fok a </a:t>
            </a:r>
            <a:r>
              <a:rPr lang="hu-HU" dirty="0" err="1"/>
              <a:t>humerus</a:t>
            </a:r>
            <a:r>
              <a:rPr lang="hu-HU" dirty="0"/>
              <a:t> mozgása, amely </a:t>
            </a:r>
            <a:r>
              <a:rPr lang="hu-HU" dirty="0" err="1"/>
              <a:t>abductió</a:t>
            </a:r>
            <a:r>
              <a:rPr lang="hu-HU" dirty="0"/>
              <a:t> ÉS rotáció is (rotált helyzetben több mint 90 fok)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059832" y="198963"/>
            <a:ext cx="1378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/>
              <a:t>elevatio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07254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7BBCFCEE-3871-4633-8CAB-077B1EB3BA39}"/>
              </a:ext>
            </a:extLst>
          </p:cNvPr>
          <p:cNvSpPr/>
          <p:nvPr/>
        </p:nvSpPr>
        <p:spPr>
          <a:xfrm>
            <a:off x="323528" y="332656"/>
            <a:ext cx="5508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hu-HU" altLang="hu-HU" sz="2400" dirty="0"/>
              <a:t> </a:t>
            </a:r>
            <a:r>
              <a:rPr lang="en-US" altLang="hu-HU" sz="2800" b="1" dirty="0" err="1"/>
              <a:t>Syn</a:t>
            </a:r>
            <a:r>
              <a:rPr lang="hu-HU" altLang="hu-HU" sz="2800" b="1" dirty="0" err="1"/>
              <a:t>ostosis</a:t>
            </a:r>
            <a:r>
              <a:rPr lang="hu-HU" altLang="hu-HU" sz="2400" dirty="0"/>
              <a:t>: </a:t>
            </a:r>
            <a:r>
              <a:rPr lang="hu-HU" dirty="0"/>
              <a:t>eredetileg </a:t>
            </a:r>
            <a:r>
              <a:rPr lang="hu-HU" dirty="0" err="1"/>
              <a:t>synchondrosis</a:t>
            </a:r>
            <a:r>
              <a:rPr lang="hu-HU" dirty="0"/>
              <a:t> volt, azonban a porcréteg elcsontosodott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hu-HU" altLang="hu-HU" dirty="0" err="1"/>
              <a:t>sacrum</a:t>
            </a:r>
            <a:endParaRPr lang="hu-HU" alt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EDD9861-F6E7-4F6E-BEF5-28ED337D2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91" y="436022"/>
            <a:ext cx="8461981" cy="601727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B92E0F9-71C8-454F-8C8F-C79F192FFD3E}"/>
              </a:ext>
            </a:extLst>
          </p:cNvPr>
          <p:cNvSpPr txBox="1"/>
          <p:nvPr/>
        </p:nvSpPr>
        <p:spPr>
          <a:xfrm flipH="1">
            <a:off x="5976375" y="645329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sacrum</a:t>
            </a:r>
            <a:r>
              <a:rPr lang="hu-HU" dirty="0"/>
              <a:t> a medence részeként</a:t>
            </a:r>
          </a:p>
        </p:txBody>
      </p:sp>
    </p:spTree>
    <p:extLst>
      <p:ext uri="{BB962C8B-B14F-4D97-AF65-F5344CB8AC3E}">
        <p14:creationId xmlns:p14="http://schemas.microsoft.com/office/powerpoint/2010/main" val="745279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683568" y="764704"/>
            <a:ext cx="764901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Váll mozgásai fixált </a:t>
            </a:r>
            <a:r>
              <a:rPr lang="hu-HU" sz="2000" dirty="0" err="1"/>
              <a:t>scapula</a:t>
            </a:r>
            <a:r>
              <a:rPr lang="hu-HU" sz="2000" dirty="0"/>
              <a:t> mellett, </a:t>
            </a:r>
            <a:r>
              <a:rPr lang="hu-HU" sz="2000" b="1" dirty="0"/>
              <a:t>csak az </a:t>
            </a:r>
            <a:r>
              <a:rPr lang="hu-HU" sz="2000" b="1" dirty="0" err="1"/>
              <a:t>articulatio</a:t>
            </a:r>
            <a:r>
              <a:rPr lang="hu-HU" sz="2000" b="1" dirty="0"/>
              <a:t> </a:t>
            </a:r>
            <a:r>
              <a:rPr lang="hu-HU" sz="2000" b="1" dirty="0" err="1"/>
              <a:t>humeri</a:t>
            </a:r>
            <a:r>
              <a:rPr lang="hu-HU" sz="2000" b="1" dirty="0"/>
              <a:t> </a:t>
            </a:r>
            <a:r>
              <a:rPr lang="hu-HU" sz="2000" dirty="0"/>
              <a:t>mozgásai</a:t>
            </a:r>
          </a:p>
          <a:p>
            <a:r>
              <a:rPr lang="hu-HU" sz="2000" dirty="0"/>
              <a:t>Anatómiai értékek</a:t>
            </a:r>
          </a:p>
          <a:p>
            <a:r>
              <a:rPr lang="hu-HU" sz="2000" dirty="0" err="1"/>
              <a:t>Flexio</a:t>
            </a:r>
            <a:r>
              <a:rPr lang="hu-HU" sz="2000" dirty="0"/>
              <a:t>.: 60</a:t>
            </a:r>
          </a:p>
          <a:p>
            <a:r>
              <a:rPr lang="hu-HU" sz="2000" dirty="0" err="1"/>
              <a:t>Extensio</a:t>
            </a:r>
            <a:r>
              <a:rPr lang="hu-HU" sz="2000" dirty="0"/>
              <a:t>: 5</a:t>
            </a:r>
          </a:p>
          <a:p>
            <a:r>
              <a:rPr lang="hu-HU" sz="2000" dirty="0" err="1"/>
              <a:t>Abductio</a:t>
            </a:r>
            <a:r>
              <a:rPr lang="hu-HU" sz="2000" dirty="0"/>
              <a:t>: 90</a:t>
            </a:r>
          </a:p>
          <a:p>
            <a:r>
              <a:rPr lang="hu-HU" sz="2000" dirty="0" err="1"/>
              <a:t>Adductio</a:t>
            </a:r>
            <a:r>
              <a:rPr lang="hu-HU" sz="2000" dirty="0"/>
              <a:t>: 0</a:t>
            </a:r>
          </a:p>
          <a:p>
            <a:r>
              <a:rPr lang="hu-HU" sz="2000" dirty="0" err="1"/>
              <a:t>rotatio</a:t>
            </a:r>
            <a:r>
              <a:rPr lang="hu-HU" sz="2000" dirty="0"/>
              <a:t>: 90</a:t>
            </a:r>
          </a:p>
          <a:p>
            <a:endParaRPr lang="hu-HU" sz="2000" dirty="0"/>
          </a:p>
          <a:p>
            <a:r>
              <a:rPr lang="hu-HU" sz="2000" dirty="0"/>
              <a:t>Nem fixált </a:t>
            </a:r>
            <a:r>
              <a:rPr lang="hu-HU" sz="2000" dirty="0" err="1"/>
              <a:t>scapula</a:t>
            </a:r>
            <a:r>
              <a:rPr lang="hu-HU" sz="2000" dirty="0"/>
              <a:t> mellett, </a:t>
            </a:r>
            <a:r>
              <a:rPr lang="hu-HU" sz="2000" b="1" dirty="0"/>
              <a:t>4 „ízület” együtt </a:t>
            </a:r>
            <a:r>
              <a:rPr lang="hu-HU" sz="2000" dirty="0"/>
              <a:t>mozog  - </a:t>
            </a:r>
          </a:p>
          <a:p>
            <a:r>
              <a:rPr lang="hu-HU" sz="2000" dirty="0"/>
              <a:t>a mozgástartomány megnő</a:t>
            </a:r>
          </a:p>
          <a:p>
            <a:r>
              <a:rPr lang="hu-HU" sz="2000" dirty="0" err="1"/>
              <a:t>Flexio</a:t>
            </a:r>
            <a:r>
              <a:rPr lang="hu-HU" sz="2000" dirty="0"/>
              <a:t>.: 180</a:t>
            </a:r>
          </a:p>
          <a:p>
            <a:r>
              <a:rPr lang="hu-HU" sz="2000" dirty="0" err="1"/>
              <a:t>Extensio</a:t>
            </a:r>
            <a:r>
              <a:rPr lang="hu-HU" sz="2000" dirty="0"/>
              <a:t>: 50</a:t>
            </a:r>
          </a:p>
          <a:p>
            <a:r>
              <a:rPr lang="hu-HU" sz="2000" dirty="0" err="1"/>
              <a:t>Abductio</a:t>
            </a:r>
            <a:r>
              <a:rPr lang="hu-HU" sz="2000" dirty="0"/>
              <a:t>:180</a:t>
            </a:r>
          </a:p>
          <a:p>
            <a:r>
              <a:rPr lang="hu-HU" sz="2000" dirty="0" err="1"/>
              <a:t>Adductio</a:t>
            </a:r>
            <a:r>
              <a:rPr lang="hu-HU" sz="2000" dirty="0"/>
              <a:t>: 70</a:t>
            </a:r>
          </a:p>
          <a:p>
            <a:r>
              <a:rPr lang="hu-HU" sz="2000" dirty="0" err="1"/>
              <a:t>Berotatio</a:t>
            </a:r>
            <a:r>
              <a:rPr lang="hu-HU" sz="2000" dirty="0"/>
              <a:t>:90</a:t>
            </a:r>
          </a:p>
          <a:p>
            <a:r>
              <a:rPr lang="hu-HU" sz="2000" dirty="0" err="1"/>
              <a:t>Kirotatio</a:t>
            </a:r>
            <a:r>
              <a:rPr lang="hu-HU" sz="2000" dirty="0"/>
              <a:t>: 45</a:t>
            </a:r>
          </a:p>
          <a:p>
            <a:r>
              <a:rPr lang="hu-HU" sz="2000" dirty="0" err="1"/>
              <a:t>circumductio</a:t>
            </a:r>
            <a:endParaRPr lang="hu-HU" sz="2000" dirty="0"/>
          </a:p>
          <a:p>
            <a:endParaRPr lang="hu-HU" sz="2000" dirty="0"/>
          </a:p>
        </p:txBody>
      </p:sp>
      <p:sp>
        <p:nvSpPr>
          <p:cNvPr id="2" name="Ellipszis 1"/>
          <p:cNvSpPr/>
          <p:nvPr/>
        </p:nvSpPr>
        <p:spPr>
          <a:xfrm>
            <a:off x="179512" y="1268760"/>
            <a:ext cx="2448272" cy="1872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71514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pectoralis maj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0"/>
            <a:ext cx="4643438" cy="4316413"/>
          </a:xfrm>
          <a:noFill/>
        </p:spPr>
      </p:pic>
      <p:pic>
        <p:nvPicPr>
          <p:cNvPr id="15363" name="Picture 8" descr="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6000" y="0"/>
            <a:ext cx="4216400" cy="6858000"/>
          </a:xfrm>
          <a:noFill/>
        </p:spPr>
      </p:pic>
      <p:sp>
        <p:nvSpPr>
          <p:cNvPr id="2" name="Téglalap 1"/>
          <p:cNvSpPr/>
          <p:nvPr/>
        </p:nvSpPr>
        <p:spPr>
          <a:xfrm>
            <a:off x="179512" y="5445224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References</a:t>
            </a:r>
            <a:r>
              <a:rPr lang="hu-HU" dirty="0"/>
              <a:t>: Drake: Gray’s </a:t>
            </a:r>
            <a:r>
              <a:rPr lang="hu-HU" dirty="0" err="1"/>
              <a:t>Anatomyfor</a:t>
            </a:r>
            <a:r>
              <a:rPr lang="hu-HU" dirty="0"/>
              <a:t> </a:t>
            </a:r>
            <a:r>
              <a:rPr lang="hu-HU" dirty="0" err="1"/>
              <a:t>Students</a:t>
            </a:r>
            <a:r>
              <a:rPr lang="hu-HU" dirty="0"/>
              <a:t>, 2nd </a:t>
            </a:r>
            <a:r>
              <a:rPr lang="hu-HU" dirty="0" err="1"/>
              <a:t>ed</a:t>
            </a:r>
            <a:r>
              <a:rPr lang="hu-HU" dirty="0"/>
              <a:t>.</a:t>
            </a:r>
          </a:p>
          <a:p>
            <a:r>
              <a:rPr lang="en-US" dirty="0" err="1"/>
              <a:t>Standring</a:t>
            </a:r>
            <a:r>
              <a:rPr lang="en-US" dirty="0"/>
              <a:t>: Gray’s Anatomy, 39th ed.</a:t>
            </a:r>
          </a:p>
          <a:p>
            <a:r>
              <a:rPr lang="hu-HU" dirty="0" err="1"/>
              <a:t>Radiopaedia.org</a:t>
            </a:r>
            <a:endParaRPr lang="hu-HU" dirty="0"/>
          </a:p>
          <a:p>
            <a:r>
              <a:rPr lang="hu-HU" dirty="0" err="1"/>
              <a:t>wiikipedia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467544" y="4869160"/>
            <a:ext cx="3490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Köszönöm </a:t>
            </a:r>
            <a:r>
              <a:rPr lang="hu-HU" sz="2800"/>
              <a:t>a figyelmet!</a:t>
            </a:r>
          </a:p>
        </p:txBody>
      </p:sp>
    </p:spTree>
    <p:extLst>
      <p:ext uri="{BB962C8B-B14F-4D97-AF65-F5344CB8AC3E}">
        <p14:creationId xmlns:p14="http://schemas.microsoft.com/office/powerpoint/2010/main" val="3919133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9899" y="127366"/>
            <a:ext cx="2364860" cy="276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839" y="3002375"/>
            <a:ext cx="3584972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9437" y="332656"/>
            <a:ext cx="4817498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err="1"/>
              <a:t>Diarthrosis</a:t>
            </a:r>
            <a:endParaRPr lang="hu-HU" sz="2800" b="1" dirty="0"/>
          </a:p>
          <a:p>
            <a:pPr>
              <a:defRPr/>
            </a:pPr>
            <a:r>
              <a:rPr lang="hu-HU" sz="2800" b="1" dirty="0"/>
              <a:t>(</a:t>
            </a:r>
            <a:r>
              <a:rPr lang="hu-HU" sz="2800" b="1" dirty="0" err="1"/>
              <a:t>Articulatio</a:t>
            </a:r>
            <a:r>
              <a:rPr lang="hu-HU" sz="2800" b="1" dirty="0"/>
              <a:t> </a:t>
            </a:r>
            <a:r>
              <a:rPr lang="hu-HU" sz="2800" b="1" dirty="0" err="1"/>
              <a:t>synovialis</a:t>
            </a:r>
            <a:r>
              <a:rPr lang="hu-HU" sz="2800" b="1" dirty="0"/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A csontvégeket porc borítja, kötőszövetes tok tartja össze, és a csontvégek között ízületi üreg van.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latin typeface="+mn-lt"/>
            </a:endParaRPr>
          </a:p>
          <a:p>
            <a:pPr hangingPunct="0"/>
            <a:r>
              <a:rPr lang="hu-HU" sz="2400" b="1" u="sng" dirty="0"/>
              <a:t>Obligát alkotórészek</a:t>
            </a:r>
            <a:endParaRPr lang="hu-HU" sz="24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>
                <a:latin typeface="+mn-lt"/>
              </a:rPr>
              <a:t>	</a:t>
            </a:r>
            <a:endParaRPr lang="hu-HU" dirty="0"/>
          </a:p>
          <a:p>
            <a:pPr hangingPunct="0"/>
            <a:r>
              <a:rPr lang="hu-HU" dirty="0" err="1"/>
              <a:t>Facies</a:t>
            </a:r>
            <a:r>
              <a:rPr lang="hu-HU" dirty="0"/>
              <a:t> </a:t>
            </a:r>
            <a:r>
              <a:rPr lang="hu-HU" dirty="0" err="1"/>
              <a:t>articularis</a:t>
            </a:r>
            <a:r>
              <a:rPr lang="hu-HU" dirty="0"/>
              <a:t> – </a:t>
            </a:r>
            <a:r>
              <a:rPr lang="hu-HU" dirty="0" err="1"/>
              <a:t>ízfelszínek</a:t>
            </a:r>
            <a:r>
              <a:rPr lang="hu-HU" dirty="0"/>
              <a:t> </a:t>
            </a:r>
          </a:p>
          <a:p>
            <a:pPr hangingPunct="0"/>
            <a:endParaRPr lang="hu-HU" dirty="0"/>
          </a:p>
          <a:p>
            <a:pPr hangingPunct="0"/>
            <a:r>
              <a:rPr lang="hu-HU" sz="2000" b="1" dirty="0" err="1"/>
              <a:t>ízfej</a:t>
            </a:r>
            <a:r>
              <a:rPr lang="hu-HU" sz="2000" b="1" dirty="0"/>
              <a:t>: </a:t>
            </a:r>
            <a:r>
              <a:rPr lang="hu-HU" sz="2000" b="1" dirty="0" err="1"/>
              <a:t>caput</a:t>
            </a:r>
            <a:r>
              <a:rPr lang="hu-HU" sz="2000" b="1" dirty="0"/>
              <a:t> </a:t>
            </a:r>
            <a:r>
              <a:rPr lang="hu-HU" sz="2000" b="1" dirty="0" err="1"/>
              <a:t>articulare</a:t>
            </a:r>
            <a:endParaRPr lang="hu-HU" sz="2000" dirty="0"/>
          </a:p>
          <a:p>
            <a:pPr hangingPunct="0"/>
            <a:r>
              <a:rPr lang="hu-HU" sz="2000" b="1" dirty="0"/>
              <a:t>vápa: </a:t>
            </a:r>
            <a:r>
              <a:rPr lang="hu-HU" sz="2000" b="1" dirty="0" err="1"/>
              <a:t>cavitas</a:t>
            </a:r>
            <a:r>
              <a:rPr lang="hu-HU" sz="2000" b="1" dirty="0"/>
              <a:t> </a:t>
            </a:r>
            <a:r>
              <a:rPr lang="hu-HU" sz="2000" b="1" dirty="0" err="1"/>
              <a:t>articularis</a:t>
            </a:r>
            <a:r>
              <a:rPr lang="hu-HU" sz="2000" b="1" dirty="0"/>
              <a:t> </a:t>
            </a:r>
            <a:endParaRPr lang="hu-HU" sz="2000" dirty="0"/>
          </a:p>
          <a:p>
            <a:pPr lvl="0" hangingPunct="0"/>
            <a:r>
              <a:rPr lang="hu-HU" sz="2000" b="1" dirty="0" err="1"/>
              <a:t>cartilago</a:t>
            </a:r>
            <a:r>
              <a:rPr lang="hu-HU" sz="2000" b="1" dirty="0"/>
              <a:t> </a:t>
            </a:r>
            <a:r>
              <a:rPr lang="hu-HU" sz="2000" b="1" dirty="0" err="1"/>
              <a:t>articularis</a:t>
            </a:r>
            <a:r>
              <a:rPr lang="hu-HU" sz="2000" dirty="0">
                <a:sym typeface="Symbol"/>
              </a:rPr>
              <a:t> </a:t>
            </a:r>
            <a:r>
              <a:rPr lang="hu-HU" sz="2000" dirty="0"/>
              <a:t>borítja</a:t>
            </a:r>
          </a:p>
          <a:p>
            <a:pPr lvl="0" hangingPunct="0"/>
            <a:r>
              <a:rPr lang="hu-HU" sz="2000" dirty="0"/>
              <a:t>általában </a:t>
            </a:r>
            <a:r>
              <a:rPr lang="hu-HU" sz="2000" dirty="0" err="1"/>
              <a:t>hyalinporc</a:t>
            </a:r>
            <a:r>
              <a:rPr lang="hu-HU" sz="2000" dirty="0"/>
              <a:t>, de...</a:t>
            </a:r>
          </a:p>
          <a:p>
            <a:pPr lvl="0" hangingPunct="0"/>
            <a:endParaRPr lang="hu-HU" dirty="0"/>
          </a:p>
          <a:p>
            <a:pPr lvl="0" hangingPunct="0"/>
            <a:r>
              <a:rPr lang="hu-HU" dirty="0"/>
              <a:t>rostporcos ízületek</a:t>
            </a:r>
          </a:p>
          <a:p>
            <a:pPr hangingPunct="0"/>
            <a:r>
              <a:rPr lang="hu-HU" sz="1600" dirty="0" err="1"/>
              <a:t>articulatio</a:t>
            </a:r>
            <a:r>
              <a:rPr lang="hu-HU" sz="1600" dirty="0"/>
              <a:t> </a:t>
            </a:r>
            <a:r>
              <a:rPr lang="hu-HU" sz="1600" dirty="0" err="1"/>
              <a:t>sternoclavicularis</a:t>
            </a:r>
            <a:r>
              <a:rPr lang="hu-HU" sz="1600" dirty="0"/>
              <a:t> (felső végtag)</a:t>
            </a:r>
          </a:p>
          <a:p>
            <a:pPr hangingPunct="0"/>
            <a:r>
              <a:rPr lang="hu-HU" sz="1600" dirty="0" err="1"/>
              <a:t>articulatio</a:t>
            </a:r>
            <a:r>
              <a:rPr lang="hu-HU" sz="1600" dirty="0"/>
              <a:t> </a:t>
            </a:r>
            <a:r>
              <a:rPr lang="hu-HU" sz="1600" dirty="0" err="1"/>
              <a:t>temporomandibularis</a:t>
            </a:r>
            <a:r>
              <a:rPr lang="hu-HU" sz="1600" dirty="0"/>
              <a:t> (fej)</a:t>
            </a:r>
          </a:p>
          <a:p>
            <a:pPr hangingPunct="0"/>
            <a:r>
              <a:rPr lang="hu-HU" sz="1600" dirty="0" err="1"/>
              <a:t>articulatio</a:t>
            </a:r>
            <a:r>
              <a:rPr lang="hu-HU" sz="1600" dirty="0"/>
              <a:t> </a:t>
            </a:r>
            <a:r>
              <a:rPr lang="hu-HU" sz="1600" dirty="0" err="1"/>
              <a:t>sacroiliaca</a:t>
            </a:r>
            <a:r>
              <a:rPr lang="hu-HU" sz="1600" dirty="0"/>
              <a:t> (alsó végtag)</a:t>
            </a:r>
          </a:p>
        </p:txBody>
      </p:sp>
    </p:spTree>
    <p:extLst>
      <p:ext uri="{BB962C8B-B14F-4D97-AF65-F5344CB8AC3E}">
        <p14:creationId xmlns:p14="http://schemas.microsoft.com/office/powerpoint/2010/main" val="46323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etaphysis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4299" y="2465512"/>
            <a:ext cx="5659701" cy="4392488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0" y="260648"/>
            <a:ext cx="9144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err="1"/>
              <a:t>Capsula</a:t>
            </a:r>
            <a:r>
              <a:rPr lang="hu-HU" sz="2800" b="1" dirty="0"/>
              <a:t> </a:t>
            </a:r>
            <a:r>
              <a:rPr lang="hu-HU" sz="2800" b="1" dirty="0" err="1"/>
              <a:t>articularis</a:t>
            </a:r>
            <a:r>
              <a:rPr lang="hu-HU" sz="2800" b="1" dirty="0"/>
              <a:t>: </a:t>
            </a:r>
            <a:r>
              <a:rPr lang="hu-HU" dirty="0"/>
              <a:t>két rétegű</a:t>
            </a:r>
          </a:p>
          <a:p>
            <a:endParaRPr lang="hu-HU" dirty="0"/>
          </a:p>
          <a:p>
            <a:r>
              <a:rPr lang="hu-HU" dirty="0"/>
              <a:t>belül: </a:t>
            </a:r>
            <a:r>
              <a:rPr lang="hu-HU" dirty="0" err="1"/>
              <a:t>membrana</a:t>
            </a:r>
            <a:r>
              <a:rPr lang="hu-HU" dirty="0"/>
              <a:t> </a:t>
            </a:r>
            <a:r>
              <a:rPr lang="hu-HU" dirty="0" err="1"/>
              <a:t>synovialis</a:t>
            </a:r>
            <a:r>
              <a:rPr lang="hu-HU" dirty="0"/>
              <a:t> (sejtdús lazarostos kötőszövet, ízületi nedv termelése=</a:t>
            </a:r>
            <a:r>
              <a:rPr lang="hu-HU" dirty="0" err="1"/>
              <a:t>synovia</a:t>
            </a:r>
            <a:r>
              <a:rPr lang="hu-HU" dirty="0"/>
              <a:t>)</a:t>
            </a:r>
          </a:p>
          <a:p>
            <a:r>
              <a:rPr lang="hu-HU" dirty="0"/>
              <a:t>Porccal borított felszínek széléről ered és tapad		</a:t>
            </a:r>
            <a:r>
              <a:rPr lang="hu-HU" dirty="0" err="1"/>
              <a:t>metaphysis</a:t>
            </a:r>
            <a:endParaRPr lang="hu-HU" dirty="0"/>
          </a:p>
          <a:p>
            <a:endParaRPr lang="hu-HU" dirty="0"/>
          </a:p>
          <a:p>
            <a:r>
              <a:rPr lang="hu-HU" dirty="0"/>
              <a:t>Kívül: </a:t>
            </a:r>
            <a:r>
              <a:rPr lang="hu-HU" dirty="0" err="1"/>
              <a:t>membrana</a:t>
            </a:r>
            <a:r>
              <a:rPr lang="hu-HU" dirty="0"/>
              <a:t> </a:t>
            </a:r>
            <a:r>
              <a:rPr lang="hu-HU" dirty="0" err="1"/>
              <a:t>fibrosa</a:t>
            </a:r>
            <a:r>
              <a:rPr lang="hu-HU" dirty="0"/>
              <a:t> (rendezetlen tömött rostos kötőszövet; gazdag ér-,idegellátás)</a:t>
            </a:r>
          </a:p>
          <a:p>
            <a:endParaRPr lang="hu-HU" dirty="0"/>
          </a:p>
          <a:p>
            <a:pPr hangingPunct="0"/>
            <a:r>
              <a:rPr lang="hu-HU" i="1" dirty="0" err="1"/>
              <a:t>-</a:t>
            </a:r>
            <a:r>
              <a:rPr lang="hu-HU" dirty="0" err="1"/>
              <a:t>cavum</a:t>
            </a:r>
            <a:r>
              <a:rPr lang="hu-HU" dirty="0"/>
              <a:t> </a:t>
            </a:r>
            <a:r>
              <a:rPr lang="hu-HU" dirty="0" err="1"/>
              <a:t>articulare</a:t>
            </a:r>
            <a:r>
              <a:rPr lang="hu-HU" dirty="0"/>
              <a:t> - ízületi üreg, szűk, </a:t>
            </a:r>
            <a:r>
              <a:rPr lang="hu-HU" dirty="0" err="1"/>
              <a:t>synovia</a:t>
            </a:r>
            <a:r>
              <a:rPr lang="hu-HU" dirty="0"/>
              <a:t> tölti ki</a:t>
            </a:r>
          </a:p>
          <a:p>
            <a:pPr hangingPunct="0"/>
            <a:endParaRPr lang="hu-HU" dirty="0"/>
          </a:p>
          <a:p>
            <a:pPr hangingPunct="0"/>
            <a:r>
              <a:rPr lang="hu-HU" dirty="0" err="1"/>
              <a:t>-ligamentum</a:t>
            </a:r>
            <a:endParaRPr lang="hu-HU" dirty="0"/>
          </a:p>
        </p:txBody>
      </p:sp>
      <p:cxnSp>
        <p:nvCxnSpPr>
          <p:cNvPr id="4" name="Egyenes összekötő nyíllal 3"/>
          <p:cNvCxnSpPr>
            <a:cxnSpLocks/>
          </p:cNvCxnSpPr>
          <p:nvPr/>
        </p:nvCxnSpPr>
        <p:spPr>
          <a:xfrm>
            <a:off x="4067944" y="1196752"/>
            <a:ext cx="1152128" cy="2541545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>
            <a:cxnSpLocks/>
          </p:cNvCxnSpPr>
          <p:nvPr/>
        </p:nvCxnSpPr>
        <p:spPr>
          <a:xfrm>
            <a:off x="2267744" y="2132856"/>
            <a:ext cx="2779149" cy="17670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>
            <a:cxnSpLocks/>
          </p:cNvCxnSpPr>
          <p:nvPr/>
        </p:nvCxnSpPr>
        <p:spPr>
          <a:xfrm>
            <a:off x="1389067" y="3140968"/>
            <a:ext cx="3470965" cy="93610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04664"/>
            <a:ext cx="84969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hu-HU" sz="2800" b="1" i="1" dirty="0" err="1"/>
              <a:t>L</a:t>
            </a:r>
            <a:r>
              <a:rPr lang="hu-HU" sz="2800" b="1" dirty="0" err="1"/>
              <a:t>igamentum</a:t>
            </a:r>
            <a:r>
              <a:rPr lang="hu-HU" sz="2800" b="1" dirty="0"/>
              <a:t> </a:t>
            </a:r>
            <a:r>
              <a:rPr lang="hu-HU" sz="2000" dirty="0"/>
              <a:t>feladata az ízületet alkotó csontvégek összekapcsolása</a:t>
            </a:r>
          </a:p>
          <a:p>
            <a:pPr lvl="0" hangingPunct="0"/>
            <a:r>
              <a:rPr lang="hu-HU" sz="2000" dirty="0"/>
              <a:t>	tömött kollagénrostos kötőszövet </a:t>
            </a:r>
            <a:r>
              <a:rPr lang="hu-HU" sz="2000" dirty="0">
                <a:sym typeface="Symbol"/>
              </a:rPr>
              <a:t></a:t>
            </a:r>
            <a:r>
              <a:rPr lang="hu-HU" sz="2000" dirty="0"/>
              <a:t> de: </a:t>
            </a:r>
            <a:r>
              <a:rPr lang="hu-HU" sz="2000" b="1" dirty="0"/>
              <a:t>ligamenta </a:t>
            </a:r>
            <a:r>
              <a:rPr lang="hu-HU" sz="2000" b="1" dirty="0" err="1"/>
              <a:t>flava</a:t>
            </a:r>
            <a:r>
              <a:rPr lang="hu-HU" sz="2000" dirty="0"/>
              <a:t> </a:t>
            </a:r>
            <a:r>
              <a:rPr lang="hu-HU" sz="2000" dirty="0" err="1"/>
              <a:t>elasticus</a:t>
            </a:r>
            <a:r>
              <a:rPr lang="hu-HU" sz="2000" dirty="0"/>
              <a:t> rost</a:t>
            </a:r>
          </a:p>
          <a:p>
            <a:r>
              <a:rPr lang="hu-HU" sz="2000" dirty="0"/>
              <a:t>	(</a:t>
            </a:r>
            <a:r>
              <a:rPr lang="hu-HU" sz="2000" dirty="0" err="1"/>
              <a:t>extra-intracapsularis</a:t>
            </a:r>
            <a:r>
              <a:rPr lang="hu-HU" sz="2000" dirty="0"/>
              <a:t>, erősítő vagy korlátozó..)</a:t>
            </a:r>
          </a:p>
        </p:txBody>
      </p:sp>
      <p:pic>
        <p:nvPicPr>
          <p:cNvPr id="3" name="Kép 2" descr="ligaments-shoulder-joint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24" y="1704960"/>
            <a:ext cx="6228692" cy="5045589"/>
          </a:xfrm>
          <a:prstGeom prst="rect">
            <a:avLst/>
          </a:prstGeom>
        </p:spPr>
      </p:pic>
      <p:pic>
        <p:nvPicPr>
          <p:cNvPr id="4" name="Picture 2" descr="KÃ©ptalÃ¡lat a kÃ¶vetkezÅre: âdense irregular connective tissueâ">
            <a:extLst>
              <a:ext uri="{FF2B5EF4-FFF2-40B4-BE49-F238E27FC236}">
                <a16:creationId xmlns:a16="http://schemas.microsoft.com/office/drawing/2014/main" id="{080483DF-CDB0-4444-B457-0220051A4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3370300" cy="16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C51B7EC-40F5-4A7B-BA93-2B9CFC2ABD90}"/>
              </a:ext>
            </a:extLst>
          </p:cNvPr>
          <p:cNvSpPr txBox="1"/>
          <p:nvPr/>
        </p:nvSpPr>
        <p:spPr>
          <a:xfrm flipH="1">
            <a:off x="6516216" y="1259468"/>
            <a:ext cx="3806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HE festett metszeten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9"/>
            <a:ext cx="1011661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/>
              <a:t> </a:t>
            </a:r>
            <a:r>
              <a:rPr lang="hu-HU" sz="2800" b="1" dirty="0">
                <a:latin typeface="+mn-lt"/>
              </a:rPr>
              <a:t>Járulékos ízületalkotók</a:t>
            </a:r>
          </a:p>
          <a:p>
            <a:endParaRPr lang="hu-HU" b="1" dirty="0">
              <a:latin typeface="+mn-lt"/>
            </a:endParaRPr>
          </a:p>
          <a:p>
            <a:pPr hangingPunct="0"/>
            <a:r>
              <a:rPr lang="hu-HU" sz="2000" dirty="0"/>
              <a:t>- </a:t>
            </a:r>
            <a:r>
              <a:rPr lang="hu-HU" sz="2400" b="1" dirty="0" err="1"/>
              <a:t>Discus</a:t>
            </a:r>
            <a:r>
              <a:rPr lang="hu-HU" sz="2400" b="1" dirty="0"/>
              <a:t> </a:t>
            </a:r>
            <a:r>
              <a:rPr lang="hu-HU" sz="2400" b="1" dirty="0" err="1"/>
              <a:t>articularis</a:t>
            </a:r>
            <a:r>
              <a:rPr lang="hu-HU" sz="2400" b="1" dirty="0"/>
              <a:t> </a:t>
            </a:r>
            <a:r>
              <a:rPr lang="hu-HU" sz="2000" dirty="0"/>
              <a:t>- ízületi korong, rostos porc </a:t>
            </a:r>
          </a:p>
          <a:p>
            <a:pPr lvl="0" hangingPunct="0"/>
            <a:r>
              <a:rPr lang="hu-HU" sz="2000" dirty="0"/>
              <a:t>		összenő a tokkal és kettéosztja az ízület üregét</a:t>
            </a:r>
          </a:p>
          <a:p>
            <a:pPr lvl="0" hangingPunct="0"/>
            <a:r>
              <a:rPr lang="hu-HU" sz="2000" dirty="0"/>
              <a:t>		előfordulás pl. art. </a:t>
            </a:r>
            <a:r>
              <a:rPr lang="hu-HU" sz="2000" dirty="0" err="1"/>
              <a:t>sternoclavicularis</a:t>
            </a:r>
            <a:endParaRPr lang="hu-HU" sz="2000" dirty="0"/>
          </a:p>
          <a:p>
            <a:pPr lvl="0" hangingPunct="0"/>
            <a:endParaRPr lang="hu-HU" sz="2000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lvl="0" hangingPunct="0"/>
            <a:endParaRPr lang="hu-HU" dirty="0"/>
          </a:p>
          <a:p>
            <a:pPr hangingPunct="0"/>
            <a:r>
              <a:rPr lang="hu-HU" sz="2000" dirty="0"/>
              <a:t>- </a:t>
            </a:r>
            <a:r>
              <a:rPr lang="hu-HU" sz="2400" b="1" dirty="0" err="1"/>
              <a:t>Meniscus</a:t>
            </a:r>
            <a:r>
              <a:rPr lang="hu-HU" sz="2400" b="1" dirty="0"/>
              <a:t> </a:t>
            </a:r>
            <a:r>
              <a:rPr lang="hu-HU" sz="2400" b="1" dirty="0" err="1"/>
              <a:t>articularis</a:t>
            </a:r>
            <a:r>
              <a:rPr lang="hu-HU" sz="2400" b="1" dirty="0"/>
              <a:t> </a:t>
            </a:r>
            <a:r>
              <a:rPr lang="hu-HU" sz="2000" dirty="0"/>
              <a:t>– gyűrűbetét, rostos porc</a:t>
            </a:r>
          </a:p>
          <a:p>
            <a:pPr lvl="0" hangingPunct="0"/>
            <a:r>
              <a:rPr lang="hu-HU" sz="2000" dirty="0"/>
              <a:t>	feladata az ízfelszínek közötti </a:t>
            </a:r>
            <a:r>
              <a:rPr lang="hu-HU" sz="2000" dirty="0" err="1"/>
              <a:t>incongruentia</a:t>
            </a:r>
            <a:r>
              <a:rPr lang="hu-HU" sz="2000" dirty="0"/>
              <a:t> kiegyenlítése 		</a:t>
            </a:r>
          </a:p>
          <a:p>
            <a:pPr lvl="0" hangingPunct="0"/>
            <a:r>
              <a:rPr lang="hu-HU" sz="2000" dirty="0"/>
              <a:t>	nem mindenhol nő össze a tokkal</a:t>
            </a:r>
          </a:p>
          <a:p>
            <a:pPr lvl="0" hangingPunct="0"/>
            <a:r>
              <a:rPr lang="hu-HU" sz="2000" dirty="0"/>
              <a:t>	előfordulás: art. genus</a:t>
            </a:r>
          </a:p>
          <a:p>
            <a:r>
              <a:rPr lang="hu-HU" dirty="0"/>
              <a:t>		</a:t>
            </a:r>
          </a:p>
        </p:txBody>
      </p:sp>
      <p:pic>
        <p:nvPicPr>
          <p:cNvPr id="5" name="Picture 3" descr="http://users.atw.hu/m-anatomia/m-021/m-021-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35330"/>
            <a:ext cx="2808312" cy="161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30" y="4312974"/>
            <a:ext cx="3826542" cy="22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53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1597</Words>
  <Application>Microsoft Office PowerPoint</Application>
  <PresentationFormat>Diavetítés a képernyőre (4:3 oldalarány)</PresentationFormat>
  <Paragraphs>510</Paragraphs>
  <Slides>51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7</vt:i4>
      </vt:variant>
      <vt:variant>
        <vt:lpstr>Diacímek</vt:lpstr>
      </vt:variant>
      <vt:variant>
        <vt:i4>51</vt:i4>
      </vt:variant>
    </vt:vector>
  </HeadingPairs>
  <TitlesOfParts>
    <vt:vector size="60" baseType="lpstr">
      <vt:lpstr>Arial</vt:lpstr>
      <vt:lpstr>Calibri</vt:lpstr>
      <vt:lpstr>Office-téma</vt:lpstr>
      <vt:lpstr>1_Office-téma</vt:lpstr>
      <vt:lpstr>2_Office-téma</vt:lpstr>
      <vt:lpstr>3_Office-téma</vt:lpstr>
      <vt:lpstr>4_Office-téma</vt:lpstr>
      <vt:lpstr>5_Office-téma</vt:lpstr>
      <vt:lpstr>6_Office-téma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Konstrukciós tengely</vt:lpstr>
      <vt:lpstr>PowerPoint-bemutató</vt:lpstr>
      <vt:lpstr>PowerPoint-bemutató</vt:lpstr>
      <vt:lpstr>PowerPoint-bemutató</vt:lpstr>
      <vt:lpstr>PowerPoint-bemutató</vt:lpstr>
    </vt:vector>
  </TitlesOfParts>
  <Company>SE Humánmorfológia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csaki</dc:creator>
  <cp:lastModifiedBy>Kriszta</cp:lastModifiedBy>
  <cp:revision>161</cp:revision>
  <dcterms:created xsi:type="dcterms:W3CDTF">2017-09-21T11:57:35Z</dcterms:created>
  <dcterms:modified xsi:type="dcterms:W3CDTF">2019-09-20T19:03:20Z</dcterms:modified>
</cp:coreProperties>
</file>