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16" r:id="rId2"/>
    <p:sldId id="421" r:id="rId3"/>
    <p:sldId id="420" r:id="rId4"/>
    <p:sldId id="334" r:id="rId5"/>
    <p:sldId id="424" r:id="rId6"/>
    <p:sldId id="288" r:id="rId7"/>
    <p:sldId id="410" r:id="rId8"/>
    <p:sldId id="422" r:id="rId9"/>
    <p:sldId id="425" r:id="rId10"/>
    <p:sldId id="369" r:id="rId11"/>
    <p:sldId id="373" r:id="rId12"/>
    <p:sldId id="391" r:id="rId13"/>
    <p:sldId id="394" r:id="rId14"/>
    <p:sldId id="393" r:id="rId15"/>
    <p:sldId id="429" r:id="rId16"/>
    <p:sldId id="431" r:id="rId17"/>
    <p:sldId id="430" r:id="rId18"/>
    <p:sldId id="427" r:id="rId19"/>
    <p:sldId id="428" r:id="rId20"/>
    <p:sldId id="434" r:id="rId21"/>
    <p:sldId id="443" r:id="rId22"/>
    <p:sldId id="374" r:id="rId23"/>
    <p:sldId id="380" r:id="rId24"/>
    <p:sldId id="433" r:id="rId25"/>
    <p:sldId id="378" r:id="rId26"/>
    <p:sldId id="435" r:id="rId27"/>
    <p:sldId id="353" r:id="rId28"/>
    <p:sldId id="355" r:id="rId29"/>
    <p:sldId id="358" r:id="rId30"/>
    <p:sldId id="359" r:id="rId31"/>
    <p:sldId id="361" r:id="rId32"/>
    <p:sldId id="363" r:id="rId33"/>
    <p:sldId id="365" r:id="rId34"/>
    <p:sldId id="343" r:id="rId35"/>
    <p:sldId id="293" r:id="rId36"/>
    <p:sldId id="280" r:id="rId37"/>
    <p:sldId id="326" r:id="rId38"/>
    <p:sldId id="283" r:id="rId39"/>
    <p:sldId id="282" r:id="rId40"/>
    <p:sldId id="341" r:id="rId41"/>
    <p:sldId id="432" r:id="rId42"/>
    <p:sldId id="346" r:id="rId43"/>
    <p:sldId id="436" r:id="rId44"/>
    <p:sldId id="437" r:id="rId45"/>
    <p:sldId id="438" r:id="rId46"/>
    <p:sldId id="439" r:id="rId47"/>
    <p:sldId id="440" r:id="rId48"/>
    <p:sldId id="441" r:id="rId4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84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6EA4D-4D51-4A8D-814C-0EE361AADFD1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B06AB-E75C-42DF-928F-1D885D6B07A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72702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993565-97C3-4A79-BFB7-47943AB7BD39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hu-H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629B07-A239-418F-B1C8-86BC89E2CE8B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hu-HU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993565-97C3-4A79-BFB7-47943AB7BD39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hu-H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CF830-F6A6-4094-919E-81A8D59AE247}" type="datetimeFigureOut">
              <a:rPr lang="hu-HU" smtClean="0"/>
              <a:pPr/>
              <a:t>2019.11.17.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181C2-7C6B-4329-BB65-E3F2E50CDAA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oleObject" Target="../embeddings/Microsoft_Office_Word_97-2003_dokumentum1.doc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hyperlink" Target="http://semmelweis.hu/anatomia/files/2014/04/K&#233;p-019.jp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en.wikipedia.org/wiki/Foramina_of_the_sku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u/url?sa=i&amp;rct=j&amp;q=&amp;esrc=s&amp;source=images&amp;cd=&amp;cad=rja&amp;uact=8&amp;ved=0CAcQjRxqFQoTCIipkN7bg8gCFQVCFAod3NANUw&amp;url=http://idoktor.info/anatomiya/osteologiya/kosti-osevogo-skeleta/cherep.html&amp;bvm=bv.103073922,d.d24&amp;psig=AFQjCNE5vyF86ts_4h4OEDdSM3xotX3nOg&amp;ust=1442773353637537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268413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Koponya</a:t>
            </a:r>
            <a:r>
              <a:rPr lang="de-DE" b="1" dirty="0" smtClean="0"/>
              <a:t>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1600" dirty="0" smtClean="0"/>
              <a:t>Általános felépítés. </a:t>
            </a:r>
            <a:br>
              <a:rPr lang="hu-HU" sz="1600" dirty="0" smtClean="0"/>
            </a:br>
            <a:r>
              <a:rPr lang="hu-HU" sz="1600" dirty="0" err="1" smtClean="0"/>
              <a:t>Os</a:t>
            </a:r>
            <a:r>
              <a:rPr lang="hu-HU" sz="1600" dirty="0" smtClean="0"/>
              <a:t> </a:t>
            </a:r>
            <a:r>
              <a:rPr lang="hu-HU" sz="1600" dirty="0" err="1" smtClean="0"/>
              <a:t>sphenoidale</a:t>
            </a:r>
            <a:r>
              <a:rPr lang="hu-HU" sz="1600" dirty="0" smtClean="0"/>
              <a:t>, </a:t>
            </a:r>
            <a:r>
              <a:rPr lang="hu-HU" sz="1600" dirty="0" err="1" smtClean="0"/>
              <a:t>os</a:t>
            </a:r>
            <a:r>
              <a:rPr lang="hu-HU" sz="1600" dirty="0" smtClean="0"/>
              <a:t> </a:t>
            </a:r>
            <a:r>
              <a:rPr lang="hu-HU" sz="1600" dirty="0" err="1" smtClean="0"/>
              <a:t>ethmoidale</a:t>
            </a:r>
            <a:r>
              <a:rPr lang="hu-HU" sz="1600" dirty="0" smtClean="0"/>
              <a:t>. </a:t>
            </a:r>
            <a:br>
              <a:rPr lang="hu-HU" sz="1600" dirty="0" smtClean="0"/>
            </a:br>
            <a:r>
              <a:rPr lang="hu-HU" sz="1600" dirty="0" smtClean="0"/>
              <a:t>Az arckoponya üregei </a:t>
            </a:r>
            <a:br>
              <a:rPr lang="hu-HU" sz="1600" dirty="0" smtClean="0"/>
            </a:b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hu-HU" sz="2000" i="1" dirty="0" smtClean="0"/>
              <a:t>Dr. </a:t>
            </a:r>
            <a:r>
              <a:rPr lang="hu-HU" sz="2000" i="1" smtClean="0"/>
              <a:t>Altdorfer Károly</a:t>
            </a:r>
            <a:endParaRPr lang="hu-HU" sz="2000" i="1" dirty="0" smtClean="0"/>
          </a:p>
        </p:txBody>
      </p:sp>
      <p:pic>
        <p:nvPicPr>
          <p:cNvPr id="2052" name="Picture 2" descr="http://www.ana.sote.hu/galeriak/elsoorak2010/p9130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060848"/>
            <a:ext cx="4790876" cy="44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3420000" algn="ctr" rotWithShape="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 descr="orbit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1301" y="548680"/>
            <a:ext cx="555269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3" name="Cím 1"/>
          <p:cNvSpPr>
            <a:spLocks noGrp="1"/>
          </p:cNvSpPr>
          <p:nvPr>
            <p:ph type="title"/>
          </p:nvPr>
        </p:nvSpPr>
        <p:spPr>
          <a:xfrm>
            <a:off x="1259632" y="0"/>
            <a:ext cx="5976664" cy="54868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hu-HU" b="1" dirty="0" err="1" smtClean="0"/>
              <a:t>Viscerocranium</a:t>
            </a:r>
            <a:endParaRPr lang="hu-HU" b="1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47062" t="34480" r="42251" b="41237"/>
          <a:stretch>
            <a:fillRect/>
          </a:stretch>
        </p:blipFill>
        <p:spPr bwMode="auto">
          <a:xfrm>
            <a:off x="1115616" y="548680"/>
            <a:ext cx="1512168" cy="186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3908" t="67869" r="32386" b="19989"/>
          <a:stretch>
            <a:fillRect/>
          </a:stretch>
        </p:blipFill>
        <p:spPr bwMode="auto">
          <a:xfrm>
            <a:off x="539552" y="2492896"/>
            <a:ext cx="295232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026" descr="C:\ADATOK\ANATOMIA\OKTATAS\Szigprep\00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58709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r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004"/>
          <a:stretch>
            <a:fillRect/>
          </a:stretch>
        </p:blipFill>
        <p:spPr bwMode="auto">
          <a:xfrm>
            <a:off x="395288" y="1484313"/>
            <a:ext cx="42322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71550" y="1052513"/>
            <a:ext cx="3455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2000" b="1">
                <a:solidFill>
                  <a:srgbClr val="003399"/>
                </a:solidFill>
              </a:rPr>
              <a:t>APERTURA PIRIFORMIS</a:t>
            </a:r>
            <a:endParaRPr lang="de-DE" altLang="hu-HU" sz="2000" b="1">
              <a:solidFill>
                <a:srgbClr val="003399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771775" y="2565400"/>
            <a:ext cx="792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 err="1" smtClean="0">
                <a:solidFill>
                  <a:srgbClr val="003399"/>
                </a:solidFill>
              </a:rPr>
              <a:t>PrF</a:t>
            </a:r>
            <a:endParaRPr lang="de-DE" altLang="hu-HU" dirty="0">
              <a:solidFill>
                <a:srgbClr val="003399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75656" y="2924944"/>
            <a:ext cx="792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 err="1" smtClean="0">
                <a:solidFill>
                  <a:srgbClr val="003399"/>
                </a:solidFill>
              </a:rPr>
              <a:t>PrF</a:t>
            </a:r>
            <a:endParaRPr lang="de-DE" altLang="hu-HU" dirty="0">
              <a:solidFill>
                <a:srgbClr val="003399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11413" y="1982167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>
                <a:solidFill>
                  <a:srgbClr val="003399"/>
                </a:solidFill>
              </a:rPr>
              <a:t>N</a:t>
            </a:r>
            <a:endParaRPr lang="de-DE" altLang="hu-HU">
              <a:solidFill>
                <a:srgbClr val="003399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051050" y="1988840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>
                <a:solidFill>
                  <a:srgbClr val="003399"/>
                </a:solidFill>
              </a:rPr>
              <a:t>N</a:t>
            </a:r>
            <a:endParaRPr lang="de-DE" altLang="hu-HU">
              <a:solidFill>
                <a:srgbClr val="003399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555875" y="3716338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>
                <a:solidFill>
                  <a:srgbClr val="FFCC00"/>
                </a:solidFill>
              </a:rPr>
              <a:t>CNM</a:t>
            </a:r>
            <a:endParaRPr lang="de-DE" altLang="hu-HU">
              <a:solidFill>
                <a:srgbClr val="FFCC00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051050" y="378936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>
                <a:solidFill>
                  <a:srgbClr val="FFCC00"/>
                </a:solidFill>
              </a:rPr>
              <a:t>SN</a:t>
            </a:r>
            <a:endParaRPr lang="de-DE" altLang="hu-HU">
              <a:solidFill>
                <a:srgbClr val="FFCC00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411413" y="5300663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>
                <a:solidFill>
                  <a:srgbClr val="FF3300"/>
                </a:solidFill>
              </a:rPr>
              <a:t>SNA</a:t>
            </a:r>
            <a:endParaRPr lang="de-DE" altLang="hu-HU">
              <a:solidFill>
                <a:srgbClr val="FF3300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547813" y="4724400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>
                <a:solidFill>
                  <a:srgbClr val="FFCC00"/>
                </a:solidFill>
              </a:rPr>
              <a:t>CNI</a:t>
            </a:r>
            <a:endParaRPr lang="de-DE" altLang="hu-HU">
              <a:solidFill>
                <a:srgbClr val="FFCC00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763688" y="5877272"/>
            <a:ext cx="648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dirty="0" err="1" smtClean="0">
                <a:solidFill>
                  <a:srgbClr val="003399"/>
                </a:solidFill>
              </a:rPr>
              <a:t>PrA</a:t>
            </a:r>
            <a:endParaRPr lang="de-DE" altLang="hu-HU" dirty="0">
              <a:solidFill>
                <a:srgbClr val="003399"/>
              </a:solidFill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331913" y="278130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8913" indent="-188913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>
                <a:solidFill>
                  <a:srgbClr val="003399"/>
                </a:solidFill>
              </a:rPr>
              <a:t>L</a:t>
            </a:r>
            <a:endParaRPr lang="de-DE" altLang="hu-HU">
              <a:solidFill>
                <a:srgbClr val="003399"/>
              </a:solidFill>
            </a:endParaRPr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051720" y="260648"/>
          <a:ext cx="5308600" cy="571500"/>
        </p:xfrm>
        <a:graphic>
          <a:graphicData uri="http://schemas.openxmlformats.org/presentationml/2006/ole">
            <p:oleObj spid="_x0000_s66562" name="Document" r:id="rId4" imgW="6055292" imgH="658824" progId="Word.Document.8">
              <p:embed/>
            </p:oleObj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88920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0375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hu-HU" b="1" dirty="0" err="1" smtClean="0"/>
              <a:t>Septum</a:t>
            </a:r>
            <a:r>
              <a:rPr lang="hu-HU" b="1" dirty="0" smtClean="0"/>
              <a:t> </a:t>
            </a:r>
            <a:r>
              <a:rPr lang="hu-HU" b="1" dirty="0" err="1" smtClean="0"/>
              <a:t>nasi</a:t>
            </a:r>
            <a:endParaRPr lang="hu-HU" b="1" dirty="0"/>
          </a:p>
        </p:txBody>
      </p:sp>
      <p:pic>
        <p:nvPicPr>
          <p:cNvPr id="4" name="Picture 3" descr="arc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1" y="925053"/>
            <a:ext cx="7937137" cy="468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00192" y="1844824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tangle 5"/>
          <p:cNvSpPr/>
          <p:nvPr/>
        </p:nvSpPr>
        <p:spPr>
          <a:xfrm flipV="1">
            <a:off x="2195736" y="3789040"/>
            <a:ext cx="50405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6804248" y="2276872"/>
            <a:ext cx="1224136" cy="320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5604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4220272" cy="438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orrüleg lat fala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1006"/>
            <a:ext cx="4413374" cy="408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0272" y="25649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s</a:t>
            </a:r>
            <a:r>
              <a:rPr lang="hu-HU" dirty="0" err="1" smtClean="0"/>
              <a:t>up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6480212" y="2862228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media</a:t>
            </a:r>
            <a:endParaRPr lang="hu-HU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342900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Concha</a:t>
            </a:r>
            <a:r>
              <a:rPr lang="hu-HU" dirty="0" smtClean="0"/>
              <a:t> </a:t>
            </a:r>
            <a:r>
              <a:rPr lang="hu-HU" dirty="0" err="1" smtClean="0"/>
              <a:t>nas</a:t>
            </a:r>
            <a:r>
              <a:rPr lang="hu-HU" dirty="0" smtClean="0"/>
              <a:t>. inf.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1979712" y="2852936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00B050"/>
                </a:solidFill>
              </a:rPr>
              <a:t>4</a:t>
            </a:r>
            <a:endParaRPr lang="hu-HU" sz="14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25649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1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2636912"/>
            <a:ext cx="216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rgbClr val="0070C0"/>
                </a:solidFill>
              </a:rPr>
              <a:t>2</a:t>
            </a:r>
            <a:endParaRPr lang="hu-HU" sz="1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292494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3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5517232"/>
            <a:ext cx="90218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 smtClean="0"/>
              <a:t>1: Meatus nasi sup.				4: Meatus </a:t>
            </a:r>
            <a:r>
              <a:rPr lang="hu-HU" dirty="0" err="1" smtClean="0"/>
              <a:t>nasi</a:t>
            </a:r>
            <a:r>
              <a:rPr lang="hu-HU" dirty="0" smtClean="0"/>
              <a:t> </a:t>
            </a:r>
            <a:r>
              <a:rPr lang="hu-HU" dirty="0" err="1" smtClean="0"/>
              <a:t>communis</a:t>
            </a:r>
            <a:endParaRPr lang="hu-HU" dirty="0" smtClean="0"/>
          </a:p>
          <a:p>
            <a:pPr>
              <a:lnSpc>
                <a:spcPct val="150000"/>
              </a:lnSpc>
            </a:pPr>
            <a:r>
              <a:rPr lang="hu-HU" dirty="0" smtClean="0"/>
              <a:t>2: Meatus nasi medius			</a:t>
            </a:r>
            <a:endParaRPr lang="hu-HU" i="1" dirty="0" smtClean="0"/>
          </a:p>
          <a:p>
            <a:pPr>
              <a:lnSpc>
                <a:spcPct val="150000"/>
              </a:lnSpc>
            </a:pPr>
            <a:r>
              <a:rPr lang="hu-HU" dirty="0" smtClean="0"/>
              <a:t>3: Meatus </a:t>
            </a:r>
            <a:r>
              <a:rPr lang="hu-HU" dirty="0" err="1" smtClean="0"/>
              <a:t>nasi</a:t>
            </a:r>
            <a:r>
              <a:rPr lang="hu-HU" dirty="0" smtClean="0"/>
              <a:t> inf.</a:t>
            </a:r>
            <a:endParaRPr lang="hu-HU" dirty="0"/>
          </a:p>
        </p:txBody>
      </p:sp>
      <p:pic>
        <p:nvPicPr>
          <p:cNvPr id="13" name="Picture 1026" descr="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0"/>
            <a:ext cx="226674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églalap 13"/>
          <p:cNvSpPr/>
          <p:nvPr/>
        </p:nvSpPr>
        <p:spPr>
          <a:xfrm>
            <a:off x="5652120" y="2996952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M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6084168" y="2924944"/>
            <a:ext cx="282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L</a:t>
            </a:r>
            <a:endParaRPr lang="hu-HU" dirty="0"/>
          </a:p>
        </p:txBody>
      </p:sp>
      <p:sp>
        <p:nvSpPr>
          <p:cNvPr id="18" name="Téglalap 17"/>
          <p:cNvSpPr/>
          <p:nvPr/>
        </p:nvSpPr>
        <p:spPr>
          <a:xfrm>
            <a:off x="7452320" y="3717032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P</a:t>
            </a:r>
            <a:endParaRPr lang="hu-HU" dirty="0"/>
          </a:p>
        </p:txBody>
      </p:sp>
      <p:sp>
        <p:nvSpPr>
          <p:cNvPr id="19" name="Téglalap 18"/>
          <p:cNvSpPr/>
          <p:nvPr/>
        </p:nvSpPr>
        <p:spPr>
          <a:xfrm>
            <a:off x="7812360" y="3717032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S</a:t>
            </a:r>
            <a:endParaRPr lang="hu-HU" dirty="0"/>
          </a:p>
        </p:txBody>
      </p:sp>
      <p:sp>
        <p:nvSpPr>
          <p:cNvPr id="20" name="Téglalap 19"/>
          <p:cNvSpPr/>
          <p:nvPr/>
        </p:nvSpPr>
        <p:spPr>
          <a:xfrm>
            <a:off x="7452320" y="263691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</a:rPr>
              <a:t>*</a:t>
            </a:r>
            <a:endParaRPr lang="hu-HU" sz="2400" dirty="0">
              <a:solidFill>
                <a:srgbClr val="FF0000"/>
              </a:solidFill>
            </a:endParaRPr>
          </a:p>
        </p:txBody>
      </p:sp>
      <p:sp>
        <p:nvSpPr>
          <p:cNvPr id="21" name="Téglalap 20"/>
          <p:cNvSpPr/>
          <p:nvPr/>
        </p:nvSpPr>
        <p:spPr>
          <a:xfrm>
            <a:off x="7427889" y="0"/>
            <a:ext cx="1716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Hiatus</a:t>
            </a:r>
            <a:r>
              <a:rPr lang="hu-HU" dirty="0" smtClean="0"/>
              <a:t> </a:t>
            </a:r>
            <a:r>
              <a:rPr lang="hu-HU" dirty="0" err="1" smtClean="0"/>
              <a:t>maxillaris</a:t>
            </a:r>
            <a:endParaRPr lang="hu-HU" dirty="0"/>
          </a:p>
        </p:txBody>
      </p:sp>
      <p:cxnSp>
        <p:nvCxnSpPr>
          <p:cNvPr id="22" name="Straight Arrow Connector 11"/>
          <p:cNvCxnSpPr/>
          <p:nvPr/>
        </p:nvCxnSpPr>
        <p:spPr>
          <a:xfrm flipH="1">
            <a:off x="7668344" y="260648"/>
            <a:ext cx="360041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1"/>
          <p:cNvCxnSpPr/>
          <p:nvPr/>
        </p:nvCxnSpPr>
        <p:spPr>
          <a:xfrm>
            <a:off x="8028384" y="260648"/>
            <a:ext cx="63701" cy="64807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2"/>
          <p:cNvSpPr txBox="1"/>
          <p:nvPr/>
        </p:nvSpPr>
        <p:spPr>
          <a:xfrm>
            <a:off x="4788024" y="609329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Apertura</a:t>
            </a:r>
            <a:r>
              <a:rPr lang="hu-HU" dirty="0" smtClean="0"/>
              <a:t> sinus sphenoidalis </a:t>
            </a:r>
            <a:r>
              <a:rPr lang="hu-HU" dirty="0" smtClean="0">
                <a:solidFill>
                  <a:srgbClr val="FF0000"/>
                </a:solidFill>
              </a:rPr>
              <a:t>→   *</a:t>
            </a:r>
            <a:r>
              <a:rPr lang="hu-HU" dirty="0" err="1" smtClean="0">
                <a:solidFill>
                  <a:srgbClr val="FF0000"/>
                </a:solidFill>
              </a:rPr>
              <a:t>Recessus</a:t>
            </a:r>
            <a:r>
              <a:rPr lang="hu-HU" dirty="0" smtClean="0">
                <a:solidFill>
                  <a:srgbClr val="FF0000"/>
                </a:solidFill>
              </a:rPr>
              <a:t> sphenoethmoidalis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3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0" y="4764"/>
            <a:ext cx="5077558" cy="4797425"/>
            <a:chOff x="0" y="1316038"/>
            <a:chExt cx="4197350" cy="3887787"/>
          </a:xfrm>
        </p:grpSpPr>
        <p:pic>
          <p:nvPicPr>
            <p:cNvPr id="10252" name="Picture 2" descr="orrüleg lat fala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316038"/>
              <a:ext cx="4197350" cy="388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3" name="Text Box 13"/>
            <p:cNvSpPr txBox="1">
              <a:spLocks noChangeArrowheads="1"/>
            </p:cNvSpPr>
            <p:nvPr/>
          </p:nvSpPr>
          <p:spPr bwMode="auto">
            <a:xfrm>
              <a:off x="930275" y="3124200"/>
              <a:ext cx="235037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2</a:t>
              </a:r>
            </a:p>
          </p:txBody>
        </p:sp>
        <p:sp>
          <p:nvSpPr>
            <p:cNvPr id="10254" name="Text Box 14"/>
            <p:cNvSpPr txBox="1">
              <a:spLocks noChangeArrowheads="1"/>
            </p:cNvSpPr>
            <p:nvPr/>
          </p:nvSpPr>
          <p:spPr bwMode="auto">
            <a:xfrm>
              <a:off x="1270000" y="3074988"/>
              <a:ext cx="235037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3</a:t>
              </a:r>
            </a:p>
          </p:txBody>
        </p:sp>
        <p:sp>
          <p:nvSpPr>
            <p:cNvPr id="10255" name="Text Box 15"/>
            <p:cNvSpPr txBox="1">
              <a:spLocks noChangeArrowheads="1"/>
            </p:cNvSpPr>
            <p:nvPr/>
          </p:nvSpPr>
          <p:spPr bwMode="auto">
            <a:xfrm>
              <a:off x="1566863" y="2636838"/>
              <a:ext cx="235037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4</a:t>
              </a:r>
            </a:p>
          </p:txBody>
        </p:sp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2276475" y="2746375"/>
              <a:ext cx="213835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a</a:t>
              </a:r>
            </a:p>
          </p:txBody>
        </p:sp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2000250" y="3030538"/>
              <a:ext cx="213835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c</a:t>
              </a:r>
            </a:p>
          </p:txBody>
        </p:sp>
        <p:sp>
          <p:nvSpPr>
            <p:cNvPr id="10258" name="Text Box 18"/>
            <p:cNvSpPr txBox="1">
              <a:spLocks noChangeArrowheads="1"/>
            </p:cNvSpPr>
            <p:nvPr/>
          </p:nvSpPr>
          <p:spPr bwMode="auto">
            <a:xfrm>
              <a:off x="2484438" y="2536825"/>
              <a:ext cx="231061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b</a:t>
              </a:r>
            </a:p>
          </p:txBody>
        </p:sp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>
              <a:off x="1739900" y="3278188"/>
              <a:ext cx="217810" cy="27809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>
                  <a:latin typeface="Comic Sans MS" pitchFamily="66" charset="0"/>
                </a:rPr>
                <a:t>d</a:t>
              </a: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>
              <a:off x="1739900" y="3624263"/>
              <a:ext cx="235037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5</a:t>
              </a:r>
            </a:p>
          </p:txBody>
        </p:sp>
        <p:sp>
          <p:nvSpPr>
            <p:cNvPr id="10261" name="Text Box 21"/>
            <p:cNvSpPr txBox="1">
              <a:spLocks noChangeArrowheads="1"/>
            </p:cNvSpPr>
            <p:nvPr/>
          </p:nvSpPr>
          <p:spPr bwMode="auto">
            <a:xfrm>
              <a:off x="1344017" y="3943237"/>
              <a:ext cx="221785" cy="27809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>
                  <a:latin typeface="Comic Sans MS" pitchFamily="66" charset="0"/>
                </a:rPr>
                <a:t>6</a:t>
              </a:r>
            </a:p>
          </p:txBody>
        </p:sp>
        <p:sp>
          <p:nvSpPr>
            <p:cNvPr id="10262" name="Text Box 22"/>
            <p:cNvSpPr txBox="1">
              <a:spLocks noChangeArrowheads="1"/>
            </p:cNvSpPr>
            <p:nvPr/>
          </p:nvSpPr>
          <p:spPr bwMode="auto">
            <a:xfrm>
              <a:off x="2665413" y="3798888"/>
              <a:ext cx="235037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7</a:t>
              </a:r>
            </a:p>
          </p:txBody>
        </p:sp>
        <p:sp>
          <p:nvSpPr>
            <p:cNvPr id="10263" name="Text Box 23"/>
            <p:cNvSpPr txBox="1">
              <a:spLocks noChangeArrowheads="1"/>
            </p:cNvSpPr>
            <p:nvPr/>
          </p:nvSpPr>
          <p:spPr bwMode="auto">
            <a:xfrm>
              <a:off x="2941638" y="3963988"/>
              <a:ext cx="235037" cy="30303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r>
                <a:rPr lang="hu-HU" altLang="hu-HU" sz="2000">
                  <a:latin typeface="Comic Sans MS" pitchFamily="66" charset="0"/>
                </a:rPr>
                <a:t>8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24204" y="3233738"/>
            <a:ext cx="478738" cy="938212"/>
            <a:chOff x="206" y="2829"/>
            <a:chExt cx="439" cy="821"/>
          </a:xfrm>
        </p:grpSpPr>
        <p:sp>
          <p:nvSpPr>
            <p:cNvPr id="10248" name="Text Box 25"/>
            <p:cNvSpPr txBox="1">
              <a:spLocks noChangeArrowheads="1"/>
            </p:cNvSpPr>
            <p:nvPr/>
          </p:nvSpPr>
          <p:spPr bwMode="auto">
            <a:xfrm>
              <a:off x="432" y="2829"/>
              <a:ext cx="117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endParaRPr lang="hu-HU" altLang="hu-HU" sz="2000">
                <a:latin typeface="Comic Sans MS" pitchFamily="66" charset="0"/>
              </a:endParaRPr>
            </a:p>
          </p:txBody>
        </p:sp>
        <p:sp>
          <p:nvSpPr>
            <p:cNvPr id="10249" name="Text Box 26"/>
            <p:cNvSpPr txBox="1">
              <a:spLocks noChangeArrowheads="1"/>
            </p:cNvSpPr>
            <p:nvPr/>
          </p:nvSpPr>
          <p:spPr bwMode="auto">
            <a:xfrm>
              <a:off x="206" y="3219"/>
              <a:ext cx="117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endParaRPr lang="hu-HU" altLang="hu-HU" sz="2000">
                <a:latin typeface="Comic Sans MS" pitchFamily="66" charset="0"/>
              </a:endParaRPr>
            </a:p>
          </p:txBody>
        </p:sp>
        <p:sp>
          <p:nvSpPr>
            <p:cNvPr id="10250" name="Text Box 27"/>
            <p:cNvSpPr txBox="1">
              <a:spLocks noChangeArrowheads="1"/>
            </p:cNvSpPr>
            <p:nvPr/>
          </p:nvSpPr>
          <p:spPr bwMode="auto">
            <a:xfrm>
              <a:off x="286" y="3098"/>
              <a:ext cx="117" cy="24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endParaRPr lang="hu-HU" altLang="hu-HU" sz="1400">
                <a:latin typeface="Comic Sans MS" pitchFamily="66" charset="0"/>
              </a:endParaRPr>
            </a:p>
          </p:txBody>
        </p:sp>
        <p:sp>
          <p:nvSpPr>
            <p:cNvPr id="10251" name="Text Box 28"/>
            <p:cNvSpPr txBox="1">
              <a:spLocks noChangeArrowheads="1"/>
            </p:cNvSpPr>
            <p:nvPr/>
          </p:nvSpPr>
          <p:spPr bwMode="auto">
            <a:xfrm>
              <a:off x="528" y="3323"/>
              <a:ext cx="117" cy="32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63000" tIns="32760" rIns="63000" bIns="32760">
              <a:spAutoFit/>
            </a:bodyPr>
            <a:lstStyle/>
            <a:p>
              <a:pPr defTabSz="639763" eaLnBrk="1" hangingPunct="1"/>
              <a:endParaRPr lang="hu-HU" altLang="hu-HU" sz="2000">
                <a:latin typeface="Comic Sans MS" pitchFamily="66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184531" y="4764"/>
            <a:ext cx="3996104" cy="4046537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hu-HU" altLang="hu-HU" sz="1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(1 </a:t>
            </a:r>
            <a:r>
              <a:rPr lang="hu-HU" altLang="hu-HU" sz="1400" dirty="0" err="1">
                <a:solidFill>
                  <a:srgbClr val="FFFF00"/>
                </a:solidFill>
                <a:latin typeface="Arial" charset="0"/>
                <a:cs typeface="Arial" charset="0"/>
              </a:rPr>
              <a:t>Os</a:t>
            </a:r>
            <a:r>
              <a:rPr lang="hu-HU" altLang="hu-HU" sz="1400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14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nasale</a:t>
            </a:r>
            <a:r>
              <a:rPr lang="hu-HU" altLang="hu-HU" sz="1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)</a:t>
            </a:r>
            <a:endParaRPr lang="hu-HU" altLang="hu-HU" sz="14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1400" dirty="0">
                <a:solidFill>
                  <a:srgbClr val="FF6699"/>
                </a:solidFill>
                <a:latin typeface="Arial" charset="0"/>
                <a:cs typeface="Arial" charset="0"/>
              </a:rPr>
              <a:t>2 Processus frontalis </a:t>
            </a:r>
            <a:r>
              <a:rPr lang="hu-HU" altLang="hu-HU" sz="1400" u="sng" dirty="0">
                <a:solidFill>
                  <a:srgbClr val="FF6699"/>
                </a:solidFill>
                <a:latin typeface="Arial" charset="0"/>
                <a:cs typeface="Arial" charset="0"/>
              </a:rPr>
              <a:t>maxillae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14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3 Hamulus ossis lacrimalis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1400" dirty="0">
                <a:solidFill>
                  <a:srgbClr val="FF00FF"/>
                </a:solidFill>
                <a:latin typeface="Arial" charset="0"/>
                <a:cs typeface="Arial" charset="0"/>
              </a:rPr>
              <a:t>4 Lamina labirynthica </a:t>
            </a:r>
            <a:r>
              <a:rPr lang="hu-HU" altLang="hu-HU" sz="1400" u="sng" dirty="0">
                <a:solidFill>
                  <a:srgbClr val="FF00FF"/>
                </a:solidFill>
                <a:latin typeface="Arial" charset="0"/>
                <a:cs typeface="Arial" charset="0"/>
              </a:rPr>
              <a:t>ossis ethmoidalis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altLang="hu-HU" sz="1400" dirty="0">
                <a:solidFill>
                  <a:srgbClr val="FF00FF"/>
                </a:solidFill>
                <a:latin typeface="Arial" charset="0"/>
                <a:cs typeface="Arial" charset="0"/>
              </a:rPr>
              <a:t>          </a:t>
            </a:r>
            <a:r>
              <a:rPr lang="hu-HU" altLang="hu-HU" sz="1200" dirty="0">
                <a:solidFill>
                  <a:srgbClr val="FF00FF"/>
                </a:solidFill>
                <a:latin typeface="Arial" charset="0"/>
                <a:cs typeface="Arial" charset="0"/>
              </a:rPr>
              <a:t>a, </a:t>
            </a:r>
            <a:r>
              <a:rPr lang="hu-HU" altLang="hu-HU" sz="1200" dirty="0" err="1">
                <a:solidFill>
                  <a:srgbClr val="FF00FF"/>
                </a:solidFill>
                <a:latin typeface="Arial" charset="0"/>
                <a:cs typeface="Arial" charset="0"/>
              </a:rPr>
              <a:t>Concha</a:t>
            </a:r>
            <a:r>
              <a:rPr lang="hu-HU" altLang="hu-HU" sz="1200" dirty="0">
                <a:solidFill>
                  <a:srgbClr val="FF00FF"/>
                </a:solidFill>
                <a:latin typeface="Arial" charset="0"/>
                <a:cs typeface="Arial" charset="0"/>
              </a:rPr>
              <a:t> nasalis superior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altLang="hu-HU" sz="1200" i="1" dirty="0">
                <a:solidFill>
                  <a:srgbClr val="FF00FF"/>
                </a:solidFill>
                <a:latin typeface="Arial" charset="0"/>
                <a:cs typeface="Arial" charset="0"/>
              </a:rPr>
              <a:t>           (b, </a:t>
            </a:r>
            <a:r>
              <a:rPr lang="hu-HU" altLang="hu-HU" sz="1200" i="1" dirty="0" err="1">
                <a:solidFill>
                  <a:srgbClr val="FF00FF"/>
                </a:solidFill>
                <a:latin typeface="Arial" charset="0"/>
                <a:cs typeface="Arial" charset="0"/>
              </a:rPr>
              <a:t>Concha</a:t>
            </a:r>
            <a:r>
              <a:rPr lang="hu-HU" altLang="hu-HU" sz="1200" i="1" dirty="0">
                <a:solidFill>
                  <a:srgbClr val="FF00FF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1200" i="1" dirty="0" err="1">
                <a:solidFill>
                  <a:srgbClr val="FF00FF"/>
                </a:solidFill>
                <a:latin typeface="Arial" charset="0"/>
                <a:cs typeface="Arial" charset="0"/>
              </a:rPr>
              <a:t>nasalis</a:t>
            </a:r>
            <a:r>
              <a:rPr lang="hu-HU" altLang="hu-HU" sz="1200" i="1" dirty="0">
                <a:solidFill>
                  <a:srgbClr val="FF00FF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1200" i="1" dirty="0" err="1">
                <a:solidFill>
                  <a:srgbClr val="FF00FF"/>
                </a:solidFill>
                <a:latin typeface="Arial" charset="0"/>
                <a:cs typeface="Arial" charset="0"/>
              </a:rPr>
              <a:t>suprema</a:t>
            </a:r>
            <a:r>
              <a:rPr lang="hu-HU" altLang="hu-HU" sz="1200" i="1" dirty="0">
                <a:solidFill>
                  <a:srgbClr val="FF00FF"/>
                </a:solidFill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altLang="hu-HU" sz="1200" dirty="0">
                <a:solidFill>
                  <a:srgbClr val="FF00FF"/>
                </a:solidFill>
                <a:latin typeface="Arial" charset="0"/>
                <a:cs typeface="Arial" charset="0"/>
              </a:rPr>
              <a:t>           c, </a:t>
            </a:r>
            <a:r>
              <a:rPr lang="hu-HU" altLang="hu-HU" sz="1200" dirty="0" err="1">
                <a:solidFill>
                  <a:srgbClr val="FF00FF"/>
                </a:solidFill>
                <a:latin typeface="Arial" charset="0"/>
                <a:cs typeface="Arial" charset="0"/>
              </a:rPr>
              <a:t>Concha</a:t>
            </a:r>
            <a:r>
              <a:rPr lang="hu-HU" altLang="hu-HU" sz="1200" dirty="0">
                <a:solidFill>
                  <a:srgbClr val="FF00FF"/>
                </a:solidFill>
                <a:latin typeface="Arial" charset="0"/>
                <a:cs typeface="Arial" charset="0"/>
              </a:rPr>
              <a:t> nasalis media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u-HU" altLang="hu-HU" sz="1200" dirty="0">
                <a:solidFill>
                  <a:srgbClr val="FF00FF"/>
                </a:solidFill>
                <a:latin typeface="Arial" charset="0"/>
                <a:cs typeface="Arial" charset="0"/>
              </a:rPr>
              <a:t>           d, Processus </a:t>
            </a:r>
            <a:r>
              <a:rPr lang="hu-HU" altLang="hu-HU" sz="1200" dirty="0" err="1">
                <a:solidFill>
                  <a:srgbClr val="FF00FF"/>
                </a:solidFill>
                <a:latin typeface="Arial" charset="0"/>
                <a:cs typeface="Arial" charset="0"/>
              </a:rPr>
              <a:t>uncinatus</a:t>
            </a:r>
            <a:r>
              <a:rPr lang="hu-HU" altLang="hu-HU" sz="1200" dirty="0">
                <a:solidFill>
                  <a:srgbClr val="FF00FF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1200" dirty="0" smtClean="0">
                <a:solidFill>
                  <a:srgbClr val="FF00FF"/>
                </a:solidFill>
                <a:latin typeface="Arial" charset="0"/>
                <a:cs typeface="Arial" charset="0"/>
              </a:rPr>
              <a:t>(et bulla </a:t>
            </a:r>
            <a:r>
              <a:rPr lang="hu-HU" altLang="hu-HU" sz="1200" dirty="0" err="1">
                <a:solidFill>
                  <a:srgbClr val="FF00FF"/>
                </a:solidFill>
                <a:latin typeface="Arial" charset="0"/>
                <a:cs typeface="Arial" charset="0"/>
              </a:rPr>
              <a:t>ethm</a:t>
            </a:r>
            <a:r>
              <a:rPr lang="hu-HU" altLang="hu-HU" sz="1200" dirty="0">
                <a:solidFill>
                  <a:srgbClr val="FF00FF"/>
                </a:solidFill>
                <a:latin typeface="Arial" charset="0"/>
                <a:cs typeface="Arial" charset="0"/>
              </a:rPr>
              <a:t>.)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hu-HU" altLang="hu-HU" sz="1400" dirty="0">
                <a:solidFill>
                  <a:srgbClr val="FFFFCC"/>
                </a:solidFill>
                <a:latin typeface="Arial" charset="0"/>
                <a:cs typeface="Arial" charset="0"/>
              </a:rPr>
              <a:t>5 </a:t>
            </a:r>
            <a:r>
              <a:rPr lang="hu-HU" altLang="hu-HU" sz="1400" u="sng" dirty="0">
                <a:solidFill>
                  <a:srgbClr val="FFFFCC"/>
                </a:solidFill>
                <a:latin typeface="Arial" charset="0"/>
                <a:cs typeface="Arial" charset="0"/>
              </a:rPr>
              <a:t>Concha nasalis inferior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r>
              <a:rPr lang="hu-HU" altLang="hu-HU" sz="1400" dirty="0">
                <a:solidFill>
                  <a:srgbClr val="FF6699"/>
                </a:solidFill>
                <a:latin typeface="Arial" charset="0"/>
                <a:cs typeface="Arial" charset="0"/>
              </a:rPr>
              <a:t>6 Corpus </a:t>
            </a:r>
            <a:r>
              <a:rPr lang="hu-HU" altLang="hu-HU" sz="1400" u="sng" dirty="0">
                <a:solidFill>
                  <a:srgbClr val="FF6699"/>
                </a:solidFill>
                <a:latin typeface="Arial" charset="0"/>
                <a:cs typeface="Arial" charset="0"/>
              </a:rPr>
              <a:t>maxilla</a:t>
            </a:r>
            <a:r>
              <a:rPr lang="hu-HU" altLang="hu-HU" sz="1400" dirty="0">
                <a:solidFill>
                  <a:srgbClr val="FF6699"/>
                </a:solidFill>
                <a:latin typeface="Arial" charset="0"/>
                <a:cs typeface="Arial" charset="0"/>
              </a:rPr>
              <a:t>e, </a:t>
            </a:r>
            <a:r>
              <a:rPr lang="hu-HU" altLang="hu-HU" sz="1400" dirty="0" err="1" smtClean="0">
                <a:solidFill>
                  <a:srgbClr val="FF6699"/>
                </a:solidFill>
                <a:latin typeface="Arial" charset="0"/>
                <a:cs typeface="Arial" charset="0"/>
              </a:rPr>
              <a:t>facies</a:t>
            </a:r>
            <a:r>
              <a:rPr lang="hu-HU" altLang="hu-HU" sz="1400" dirty="0" smtClean="0">
                <a:solidFill>
                  <a:srgbClr val="FF6699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1400" dirty="0">
                <a:solidFill>
                  <a:srgbClr val="FF6699"/>
                </a:solidFill>
                <a:latin typeface="Arial" charset="0"/>
                <a:cs typeface="Arial" charset="0"/>
              </a:rPr>
              <a:t>nasalis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1400" dirty="0">
                <a:solidFill>
                  <a:srgbClr val="9966FF"/>
                </a:solidFill>
                <a:latin typeface="Arial" charset="0"/>
                <a:cs typeface="Arial" charset="0"/>
              </a:rPr>
              <a:t>7 </a:t>
            </a:r>
            <a:r>
              <a:rPr lang="hu-HU" altLang="hu-HU" sz="1400" u="sng" dirty="0">
                <a:solidFill>
                  <a:srgbClr val="9966FF"/>
                </a:solidFill>
                <a:latin typeface="Arial" charset="0"/>
                <a:cs typeface="Arial" charset="0"/>
              </a:rPr>
              <a:t>Os palatinum</a:t>
            </a:r>
            <a:r>
              <a:rPr lang="hu-HU" altLang="hu-HU" sz="1400" dirty="0">
                <a:solidFill>
                  <a:srgbClr val="9966FF"/>
                </a:solidFill>
                <a:latin typeface="Arial" charset="0"/>
                <a:cs typeface="Arial" charset="0"/>
              </a:rPr>
              <a:t>, </a:t>
            </a:r>
            <a:r>
              <a:rPr lang="hu-HU" altLang="hu-HU" sz="1400" dirty="0" smtClean="0">
                <a:solidFill>
                  <a:srgbClr val="9966FF"/>
                </a:solidFill>
                <a:latin typeface="Arial" charset="0"/>
                <a:cs typeface="Arial" charset="0"/>
              </a:rPr>
              <a:t>lamina </a:t>
            </a:r>
            <a:r>
              <a:rPr lang="hu-HU" altLang="hu-HU" sz="1400" dirty="0">
                <a:solidFill>
                  <a:srgbClr val="9966FF"/>
                </a:solidFill>
                <a:latin typeface="Arial" charset="0"/>
                <a:cs typeface="Arial" charset="0"/>
              </a:rPr>
              <a:t>perpendicularis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hu-HU" altLang="hu-HU" sz="1400" dirty="0">
                <a:solidFill>
                  <a:srgbClr val="FF3300"/>
                </a:solidFill>
                <a:latin typeface="Arial" charset="0"/>
                <a:cs typeface="Arial" charset="0"/>
              </a:rPr>
              <a:t>8 Lamina medialis </a:t>
            </a:r>
            <a:r>
              <a:rPr lang="hu-HU" altLang="hu-HU" sz="1400" u="sng" dirty="0">
                <a:solidFill>
                  <a:srgbClr val="FF3300"/>
                </a:solidFill>
                <a:latin typeface="Arial" charset="0"/>
                <a:cs typeface="Arial" charset="0"/>
              </a:rPr>
              <a:t>proc. pterygoidei</a:t>
            </a:r>
            <a:endParaRPr lang="hu-HU" sz="1400" u="sng" dirty="0">
              <a:solidFill>
                <a:srgbClr val="FF3300"/>
              </a:solidFill>
              <a:latin typeface="Arial" charset="0"/>
              <a:cs typeface="Arial" charset="0"/>
            </a:endParaRPr>
          </a:p>
        </p:txBody>
      </p:sp>
      <p:sp>
        <p:nvSpPr>
          <p:cNvPr id="10245" name="TextBox 42"/>
          <p:cNvSpPr txBox="1">
            <a:spLocks noChangeArrowheads="1"/>
          </p:cNvSpPr>
          <p:nvPr/>
        </p:nvSpPr>
        <p:spPr bwMode="auto">
          <a:xfrm>
            <a:off x="968620" y="1524000"/>
            <a:ext cx="366346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altLang="hu-HU" sz="2000">
                <a:latin typeface="Comic Sans MS" pitchFamily="66" charset="0"/>
              </a:rPr>
              <a:t>1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1547447" y="260350"/>
            <a:ext cx="24486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8913" indent="-188913" eaLnBrk="1" hangingPunct="1">
              <a:spcBef>
                <a:spcPct val="50000"/>
              </a:spcBef>
              <a:tabLst>
                <a:tab pos="476250" algn="l"/>
              </a:tabLst>
            </a:pPr>
            <a:r>
              <a:rPr lang="hu-HU" altLang="hu-HU" sz="2000" dirty="0" smtClean="0">
                <a:solidFill>
                  <a:srgbClr val="003399"/>
                </a:solidFill>
                <a:latin typeface="Comic Sans MS" pitchFamily="66" charset="0"/>
              </a:rPr>
              <a:t>Lateralis fal</a:t>
            </a:r>
            <a:endParaRPr lang="de-DE" altLang="hu-HU" sz="2000" dirty="0">
              <a:solidFill>
                <a:srgbClr val="0033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Képtalálat a következőre: „hiatus semilunaris”"/>
          <p:cNvPicPr>
            <a:picLocks noChangeAspect="1" noChangeArrowheads="1"/>
          </p:cNvPicPr>
          <p:nvPr/>
        </p:nvPicPr>
        <p:blipFill>
          <a:blip r:embed="rId2" cstate="print"/>
          <a:srcRect t="21447" r="-531"/>
          <a:stretch>
            <a:fillRect/>
          </a:stretch>
        </p:blipFill>
        <p:spPr bwMode="auto">
          <a:xfrm>
            <a:off x="975593" y="260648"/>
            <a:ext cx="7003689" cy="4104456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63888" y="5085184"/>
            <a:ext cx="1923027" cy="3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 dirty="0" err="1" smtClean="0">
                <a:solidFill>
                  <a:srgbClr val="FF0000"/>
                </a:solidFill>
              </a:rPr>
              <a:t>Hiatus</a:t>
            </a:r>
            <a:r>
              <a:rPr lang="hu-HU" altLang="hu-HU" sz="1600" b="1" dirty="0" smtClean="0">
                <a:solidFill>
                  <a:srgbClr val="FF0000"/>
                </a:solidFill>
              </a:rPr>
              <a:t> </a:t>
            </a:r>
            <a:r>
              <a:rPr lang="hu-HU" altLang="hu-HU" sz="1600" b="1" dirty="0">
                <a:solidFill>
                  <a:srgbClr val="FF0000"/>
                </a:solidFill>
              </a:rPr>
              <a:t>semilunaris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611560" y="3356992"/>
            <a:ext cx="1733439" cy="55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dirty="0" smtClean="0">
                <a:solidFill>
                  <a:srgbClr val="660033"/>
                </a:solidFill>
              </a:rPr>
              <a:t>Bulla </a:t>
            </a:r>
            <a:r>
              <a:rPr lang="hu-HU" altLang="hu-HU" sz="1600" dirty="0" err="1" smtClean="0">
                <a:solidFill>
                  <a:srgbClr val="660033"/>
                </a:solidFill>
              </a:rPr>
              <a:t>ethmoidalis</a:t>
            </a:r>
            <a:endParaRPr lang="hu-HU" altLang="hu-HU" sz="1600" dirty="0" smtClean="0">
              <a:solidFill>
                <a:srgbClr val="660033"/>
              </a:solidFill>
            </a:endParaRPr>
          </a:p>
          <a:p>
            <a:pPr eaLnBrk="1" hangingPunct="1"/>
            <a:r>
              <a:rPr lang="hu-HU" altLang="hu-HU" sz="1600" dirty="0" err="1" smtClean="0">
                <a:solidFill>
                  <a:srgbClr val="660033"/>
                </a:solidFill>
              </a:rPr>
              <a:t>Proc</a:t>
            </a:r>
            <a:r>
              <a:rPr lang="hu-HU" altLang="hu-HU" sz="1600" dirty="0" smtClean="0">
                <a:solidFill>
                  <a:srgbClr val="660033"/>
                </a:solidFill>
              </a:rPr>
              <a:t>. </a:t>
            </a:r>
            <a:r>
              <a:rPr lang="hu-HU" altLang="hu-HU" sz="1600" dirty="0" err="1">
                <a:solidFill>
                  <a:srgbClr val="660033"/>
                </a:solidFill>
              </a:rPr>
              <a:t>uncinatus</a:t>
            </a:r>
            <a:endParaRPr lang="hu-HU" altLang="hu-HU" sz="1600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2"/>
          <p:cNvGrpSpPr>
            <a:grpSpLocks/>
          </p:cNvGrpSpPr>
          <p:nvPr/>
        </p:nvGrpSpPr>
        <p:grpSpPr bwMode="auto">
          <a:xfrm>
            <a:off x="2508250" y="5541963"/>
            <a:ext cx="3448050" cy="1254125"/>
            <a:chOff x="2304" y="4848"/>
            <a:chExt cx="3168" cy="1098"/>
          </a:xfrm>
        </p:grpSpPr>
        <p:sp>
          <p:nvSpPr>
            <p:cNvPr id="84" name="Text Box 83"/>
            <p:cNvSpPr txBox="1">
              <a:spLocks noChangeArrowheads="1"/>
            </p:cNvSpPr>
            <p:nvPr/>
          </p:nvSpPr>
          <p:spPr bwMode="auto">
            <a:xfrm>
              <a:off x="2304" y="5677"/>
              <a:ext cx="2024" cy="26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008" tIns="32004" rIns="64008" bIns="32004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u="sng"/>
                <a:t>Meatus nasi communis</a:t>
              </a:r>
            </a:p>
          </p:txBody>
        </p:sp>
        <p:grpSp>
          <p:nvGrpSpPr>
            <p:cNvPr id="3" name="Group 84"/>
            <p:cNvGrpSpPr>
              <a:grpSpLocks/>
            </p:cNvGrpSpPr>
            <p:nvPr/>
          </p:nvGrpSpPr>
          <p:grpSpPr bwMode="auto">
            <a:xfrm>
              <a:off x="3216" y="4848"/>
              <a:ext cx="2256" cy="816"/>
              <a:chOff x="3216" y="4848"/>
              <a:chExt cx="2256" cy="816"/>
            </a:xfrm>
          </p:grpSpPr>
          <p:sp>
            <p:nvSpPr>
              <p:cNvPr id="86" name="Line 85"/>
              <p:cNvSpPr>
                <a:spLocks noChangeShapeType="1"/>
              </p:cNvSpPr>
              <p:nvPr/>
            </p:nvSpPr>
            <p:spPr bwMode="auto">
              <a:xfrm flipH="1">
                <a:off x="3744" y="4848"/>
                <a:ext cx="1728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87" name="Line 86"/>
              <p:cNvSpPr>
                <a:spLocks noChangeShapeType="1"/>
              </p:cNvSpPr>
              <p:nvPr/>
            </p:nvSpPr>
            <p:spPr bwMode="auto">
              <a:xfrm flipH="1">
                <a:off x="3216" y="4848"/>
                <a:ext cx="523" cy="816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u-HU"/>
              </a:p>
            </p:txBody>
          </p:sp>
        </p:grpSp>
      </p:grpSp>
      <p:pic>
        <p:nvPicPr>
          <p:cNvPr id="4" name="Picture 2" descr="orrüreg lat fala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4"/>
          <a:stretch>
            <a:fillRect/>
          </a:stretch>
        </p:blipFill>
        <p:spPr bwMode="auto">
          <a:xfrm>
            <a:off x="0" y="1481138"/>
            <a:ext cx="38465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68144" y="2538413"/>
            <a:ext cx="2317366" cy="3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 dirty="0">
                <a:solidFill>
                  <a:srgbClr val="333300"/>
                </a:solidFill>
              </a:rPr>
              <a:t>3.  </a:t>
            </a:r>
            <a:r>
              <a:rPr lang="hu-HU" altLang="hu-HU" sz="1600" b="1" dirty="0">
                <a:solidFill>
                  <a:srgbClr val="FF0000"/>
                </a:solidFill>
              </a:rPr>
              <a:t>Hiatus semilunaris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96136" y="2852738"/>
            <a:ext cx="3088410" cy="122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hu-HU" altLang="hu-HU" sz="1600" b="1" dirty="0">
                <a:solidFill>
                  <a:srgbClr val="333300"/>
                </a:solidFill>
              </a:rPr>
              <a:t> </a:t>
            </a:r>
            <a:r>
              <a:rPr lang="hu-HU" altLang="hu-HU" sz="1600" dirty="0" err="1" smtClean="0">
                <a:solidFill>
                  <a:srgbClr val="FF0000"/>
                </a:solidFill>
              </a:rPr>
              <a:t>Infundibulum</a:t>
            </a:r>
            <a:r>
              <a:rPr lang="hu-HU" altLang="hu-HU" sz="1600" dirty="0" smtClean="0">
                <a:solidFill>
                  <a:srgbClr val="FF0000"/>
                </a:solidFill>
              </a:rPr>
              <a:t> </a:t>
            </a:r>
            <a:r>
              <a:rPr lang="hu-HU" altLang="hu-HU" sz="1600" dirty="0">
                <a:solidFill>
                  <a:srgbClr val="FF0000"/>
                </a:solidFill>
              </a:rPr>
              <a:t>ethmoidale</a:t>
            </a:r>
          </a:p>
          <a:p>
            <a:pPr eaLnBrk="1" hangingPunct="1">
              <a:lnSpc>
                <a:spcPct val="70000"/>
              </a:lnSpc>
            </a:pPr>
            <a:r>
              <a:rPr lang="hu-HU" altLang="hu-HU" sz="1600" dirty="0" smtClean="0">
                <a:solidFill>
                  <a:srgbClr val="FF0000"/>
                </a:solidFill>
              </a:rPr>
              <a:t>  (</a:t>
            </a:r>
            <a:r>
              <a:rPr lang="hu-HU" altLang="hu-HU" sz="1600" dirty="0">
                <a:solidFill>
                  <a:srgbClr val="FF0000"/>
                </a:solidFill>
              </a:rPr>
              <a:t>4. </a:t>
            </a:r>
            <a:r>
              <a:rPr lang="hu-HU" altLang="hu-HU" sz="1600" dirty="0" smtClean="0">
                <a:solidFill>
                  <a:srgbClr val="FF0000"/>
                </a:solidFill>
              </a:rPr>
              <a:t>Sinus </a:t>
            </a:r>
            <a:r>
              <a:rPr lang="hu-HU" altLang="hu-HU" sz="1600" dirty="0" err="1">
                <a:solidFill>
                  <a:srgbClr val="FF0000"/>
                </a:solidFill>
              </a:rPr>
              <a:t>frontalis</a:t>
            </a:r>
            <a:r>
              <a:rPr lang="hu-HU" altLang="hu-HU" sz="16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70000"/>
              </a:lnSpc>
            </a:pPr>
            <a:endParaRPr lang="hu-HU" altLang="hu-HU" sz="1600" dirty="0">
              <a:solidFill>
                <a:srgbClr val="FF0000"/>
              </a:solidFill>
            </a:endParaRP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hu-HU" altLang="hu-HU" sz="1400" dirty="0" smtClean="0">
                <a:solidFill>
                  <a:srgbClr val="FF0000"/>
                </a:solidFill>
              </a:rPr>
              <a:t> </a:t>
            </a:r>
            <a:r>
              <a:rPr lang="hu-HU" altLang="hu-HU" sz="1400" dirty="0" err="1" smtClean="0">
                <a:solidFill>
                  <a:srgbClr val="FF0000"/>
                </a:solidFill>
              </a:rPr>
              <a:t>Apertura</a:t>
            </a:r>
            <a:r>
              <a:rPr lang="hu-HU" altLang="hu-HU" sz="1400" dirty="0" smtClean="0">
                <a:solidFill>
                  <a:srgbClr val="FF0000"/>
                </a:solidFill>
              </a:rPr>
              <a:t> sinus </a:t>
            </a:r>
            <a:r>
              <a:rPr lang="hu-HU" altLang="hu-HU" sz="1400" dirty="0">
                <a:solidFill>
                  <a:srgbClr val="FF0000"/>
                </a:solidFill>
              </a:rPr>
              <a:t>maxillaris</a:t>
            </a:r>
          </a:p>
          <a:p>
            <a:pPr>
              <a:lnSpc>
                <a:spcPct val="70000"/>
              </a:lnSpc>
            </a:pPr>
            <a:endParaRPr lang="hu-HU" altLang="hu-HU" sz="1600" b="1" dirty="0" smtClean="0">
              <a:solidFill>
                <a:srgbClr val="333300"/>
              </a:solidFill>
            </a:endParaRPr>
          </a:p>
          <a:p>
            <a:pPr>
              <a:lnSpc>
                <a:spcPct val="70000"/>
              </a:lnSpc>
            </a:pPr>
            <a:r>
              <a:rPr lang="hu-HU" altLang="hu-HU" sz="1400" b="1" dirty="0" err="1" smtClean="0">
                <a:solidFill>
                  <a:srgbClr val="333300"/>
                </a:solidFill>
              </a:rPr>
              <a:t>Cellulae</a:t>
            </a:r>
            <a:r>
              <a:rPr lang="hu-HU" altLang="hu-HU" sz="1400" b="1" dirty="0" smtClean="0">
                <a:solidFill>
                  <a:srgbClr val="333300"/>
                </a:solidFill>
              </a:rPr>
              <a:t> </a:t>
            </a:r>
            <a:r>
              <a:rPr lang="hu-HU" altLang="hu-HU" sz="1400" b="1" dirty="0" err="1" smtClean="0">
                <a:solidFill>
                  <a:srgbClr val="333300"/>
                </a:solidFill>
              </a:rPr>
              <a:t>ethmoidales</a:t>
            </a:r>
            <a:r>
              <a:rPr lang="hu-HU" altLang="hu-HU" sz="1400" b="1" dirty="0" smtClean="0">
                <a:solidFill>
                  <a:srgbClr val="333300"/>
                </a:solidFill>
              </a:rPr>
              <a:t> </a:t>
            </a:r>
            <a:r>
              <a:rPr lang="hu-HU" altLang="hu-HU" sz="1400" b="1" dirty="0" err="1" smtClean="0">
                <a:solidFill>
                  <a:srgbClr val="333300"/>
                </a:solidFill>
              </a:rPr>
              <a:t>antt</a:t>
            </a:r>
            <a:r>
              <a:rPr lang="hu-HU" altLang="hu-HU" sz="1400" b="1" dirty="0" smtClean="0">
                <a:solidFill>
                  <a:srgbClr val="333300"/>
                </a:solidFill>
              </a:rPr>
              <a:t>./</a:t>
            </a:r>
            <a:r>
              <a:rPr lang="hu-HU" altLang="hu-HU" sz="1400" b="1" dirty="0" err="1" smtClean="0">
                <a:solidFill>
                  <a:srgbClr val="333300"/>
                </a:solidFill>
              </a:rPr>
              <a:t>mediae</a:t>
            </a:r>
            <a:endParaRPr lang="hu-HU" altLang="hu-HU" sz="1400" b="1" dirty="0" smtClean="0">
              <a:solidFill>
                <a:srgbClr val="333300"/>
              </a:solidFill>
            </a:endParaRPr>
          </a:p>
          <a:p>
            <a:pPr eaLnBrk="1" hangingPunct="1">
              <a:lnSpc>
                <a:spcPct val="70000"/>
              </a:lnSpc>
            </a:pPr>
            <a:endParaRPr lang="hu-HU" altLang="hu-HU" sz="1600" b="1" dirty="0">
              <a:solidFill>
                <a:srgbClr val="3333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06513" y="2903538"/>
            <a:ext cx="2508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/>
              <a:t>1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08625" y="2276475"/>
            <a:ext cx="2074880" cy="31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660033"/>
                </a:solidFill>
              </a:rPr>
              <a:t>e., </a:t>
            </a:r>
            <a:r>
              <a:rPr lang="hu-HU" altLang="hu-HU" sz="1600" dirty="0" smtClean="0">
                <a:solidFill>
                  <a:srgbClr val="660033"/>
                </a:solidFill>
              </a:rPr>
              <a:t>Bulla </a:t>
            </a:r>
            <a:r>
              <a:rPr lang="hu-HU" altLang="hu-HU" sz="1600" dirty="0" err="1" smtClean="0">
                <a:solidFill>
                  <a:srgbClr val="660033"/>
                </a:solidFill>
              </a:rPr>
              <a:t>ethmoidalis</a:t>
            </a:r>
            <a:r>
              <a:rPr lang="hu-HU" altLang="hu-HU" sz="1600" dirty="0" smtClean="0">
                <a:solidFill>
                  <a:srgbClr val="660033"/>
                </a:solidFill>
              </a:rPr>
              <a:t>:</a:t>
            </a:r>
            <a:endParaRPr lang="hu-HU" altLang="hu-HU" sz="1600" dirty="0">
              <a:solidFill>
                <a:srgbClr val="660033"/>
              </a:solidFill>
            </a:endParaRP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273300" y="1981200"/>
            <a:ext cx="642938" cy="1355725"/>
            <a:chOff x="2088" y="1734"/>
            <a:chExt cx="591" cy="1186"/>
          </a:xfrm>
        </p:grpSpPr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V="1">
              <a:off x="2094" y="1960"/>
              <a:ext cx="48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V="1">
              <a:off x="2088" y="2440"/>
              <a:ext cx="198" cy="48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2448" y="1734"/>
              <a:ext cx="2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b="1"/>
                <a:t>2</a:t>
              </a: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22288" y="2135188"/>
            <a:ext cx="2508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/>
              <a:t>4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463675" y="4056063"/>
            <a:ext cx="2508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/>
              <a:t>5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008688" y="4348163"/>
            <a:ext cx="244157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>
                <a:solidFill>
                  <a:srgbClr val="660033"/>
                </a:solidFill>
              </a:rPr>
              <a:t>6.  </a:t>
            </a:r>
            <a:r>
              <a:rPr lang="hu-HU" altLang="hu-HU" sz="1600">
                <a:solidFill>
                  <a:srgbClr val="6600FF"/>
                </a:solidFill>
              </a:rPr>
              <a:t>Canalis nasolacrimalis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508625" y="1989138"/>
            <a:ext cx="1842444" cy="31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660033"/>
                </a:solidFill>
              </a:rPr>
              <a:t>d., </a:t>
            </a:r>
            <a:r>
              <a:rPr lang="hu-HU" altLang="hu-HU" sz="1600" dirty="0" err="1" smtClean="0">
                <a:solidFill>
                  <a:srgbClr val="660033"/>
                </a:solidFill>
              </a:rPr>
              <a:t>Proc</a:t>
            </a:r>
            <a:r>
              <a:rPr lang="hu-HU" altLang="hu-HU" sz="1600" dirty="0" smtClean="0">
                <a:solidFill>
                  <a:srgbClr val="660033"/>
                </a:solidFill>
              </a:rPr>
              <a:t>. </a:t>
            </a:r>
            <a:r>
              <a:rPr lang="hu-HU" altLang="hu-HU" sz="1600" dirty="0" err="1">
                <a:solidFill>
                  <a:srgbClr val="660033"/>
                </a:solidFill>
              </a:rPr>
              <a:t>uncinatus</a:t>
            </a:r>
            <a:endParaRPr lang="hu-HU" altLang="hu-HU" sz="1600" dirty="0">
              <a:solidFill>
                <a:srgbClr val="660033"/>
              </a:solidFill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795963" y="1412875"/>
            <a:ext cx="3186193" cy="3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 dirty="0">
                <a:solidFill>
                  <a:srgbClr val="333300"/>
                </a:solidFill>
              </a:rPr>
              <a:t>2.  </a:t>
            </a:r>
            <a:r>
              <a:rPr lang="hu-HU" altLang="hu-HU" sz="1600" b="1" dirty="0" err="1">
                <a:solidFill>
                  <a:srgbClr val="333300"/>
                </a:solidFill>
              </a:rPr>
              <a:t>C</a:t>
            </a:r>
            <a:r>
              <a:rPr lang="hu-HU" altLang="hu-HU" sz="1600" b="1" dirty="0" err="1" smtClean="0">
                <a:solidFill>
                  <a:srgbClr val="333300"/>
                </a:solidFill>
              </a:rPr>
              <a:t>elullae</a:t>
            </a:r>
            <a:r>
              <a:rPr lang="hu-HU" altLang="hu-HU" sz="1600" b="1" dirty="0" smtClean="0">
                <a:solidFill>
                  <a:srgbClr val="333300"/>
                </a:solidFill>
              </a:rPr>
              <a:t> </a:t>
            </a:r>
            <a:r>
              <a:rPr lang="hu-HU" altLang="hu-HU" sz="1600" b="1" dirty="0" err="1">
                <a:solidFill>
                  <a:srgbClr val="333300"/>
                </a:solidFill>
              </a:rPr>
              <a:t>ethmoidales</a:t>
            </a:r>
            <a:r>
              <a:rPr lang="hu-HU" altLang="hu-HU" sz="1600" b="1" dirty="0">
                <a:solidFill>
                  <a:srgbClr val="333300"/>
                </a:solidFill>
              </a:rPr>
              <a:t> </a:t>
            </a:r>
            <a:r>
              <a:rPr lang="hu-HU" altLang="hu-HU" sz="1600" b="1" dirty="0" err="1" smtClean="0">
                <a:solidFill>
                  <a:srgbClr val="333300"/>
                </a:solidFill>
              </a:rPr>
              <a:t>postt</a:t>
            </a:r>
            <a:r>
              <a:rPr lang="hu-HU" altLang="hu-HU" sz="1600" b="1" dirty="0" smtClean="0">
                <a:solidFill>
                  <a:srgbClr val="333300"/>
                </a:solidFill>
              </a:rPr>
              <a:t>.</a:t>
            </a:r>
            <a:endParaRPr lang="hu-HU" altLang="hu-HU" sz="1600" b="1" dirty="0">
              <a:solidFill>
                <a:srgbClr val="333300"/>
              </a:solidFill>
            </a:endParaRPr>
          </a:p>
        </p:txBody>
      </p:sp>
      <p:grpSp>
        <p:nvGrpSpPr>
          <p:cNvPr id="9" name="Group 21"/>
          <p:cNvGrpSpPr>
            <a:grpSpLocks/>
          </p:cNvGrpSpPr>
          <p:nvPr/>
        </p:nvGrpSpPr>
        <p:grpSpPr bwMode="auto">
          <a:xfrm>
            <a:off x="52388" y="3392488"/>
            <a:ext cx="1757362" cy="658812"/>
            <a:chOff x="48" y="2968"/>
            <a:chExt cx="1614" cy="576"/>
          </a:xfrm>
        </p:grpSpPr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1134" y="3064"/>
              <a:ext cx="43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V="1">
              <a:off x="1134" y="2968"/>
              <a:ext cx="48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1566" y="3400"/>
              <a:ext cx="9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240" y="3208"/>
              <a:ext cx="1063" cy="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48" y="3219"/>
              <a:ext cx="260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2000" b="1"/>
                <a:t>3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784225" y="4105275"/>
            <a:ext cx="293688" cy="1798638"/>
            <a:chOff x="720" y="3592"/>
            <a:chExt cx="270" cy="1573"/>
          </a:xfrm>
        </p:grpSpPr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846" y="3592"/>
              <a:ext cx="144" cy="12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720" y="4893"/>
              <a:ext cx="2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b="1"/>
                <a:t>6</a:t>
              </a:r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933950" y="4678363"/>
            <a:ext cx="383857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660033"/>
                </a:solidFill>
              </a:rPr>
              <a:t>7.  Lamina </a:t>
            </a:r>
            <a:r>
              <a:rPr lang="hu-HU" altLang="hu-HU" sz="1600" dirty="0" err="1">
                <a:solidFill>
                  <a:srgbClr val="660033"/>
                </a:solidFill>
              </a:rPr>
              <a:t>perpendicularis</a:t>
            </a:r>
            <a:r>
              <a:rPr lang="hu-HU" altLang="hu-HU" sz="1600" dirty="0">
                <a:solidFill>
                  <a:srgbClr val="660033"/>
                </a:solidFill>
              </a:rPr>
              <a:t> </a:t>
            </a:r>
            <a:r>
              <a:rPr lang="hu-HU" altLang="hu-HU" sz="1600" dirty="0" err="1">
                <a:solidFill>
                  <a:srgbClr val="660033"/>
                </a:solidFill>
              </a:rPr>
              <a:t>ossis</a:t>
            </a:r>
            <a:r>
              <a:rPr lang="hu-HU" altLang="hu-HU" sz="1600" dirty="0">
                <a:solidFill>
                  <a:srgbClr val="660033"/>
                </a:solidFill>
              </a:rPr>
              <a:t> </a:t>
            </a:r>
            <a:r>
              <a:rPr lang="hu-HU" altLang="hu-HU" sz="1600" dirty="0" err="1">
                <a:solidFill>
                  <a:srgbClr val="660033"/>
                </a:solidFill>
              </a:rPr>
              <a:t>palatini</a:t>
            </a:r>
            <a:endParaRPr lang="hu-HU" altLang="hu-HU" sz="1600" dirty="0">
              <a:solidFill>
                <a:srgbClr val="660033"/>
              </a:solidFill>
            </a:endParaRP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2000250" y="4275138"/>
            <a:ext cx="2508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/>
              <a:t>7</a:t>
            </a:r>
          </a:p>
        </p:txBody>
      </p:sp>
      <p:grpSp>
        <p:nvGrpSpPr>
          <p:cNvPr id="16" name="Group 32"/>
          <p:cNvGrpSpPr>
            <a:grpSpLocks/>
          </p:cNvGrpSpPr>
          <p:nvPr/>
        </p:nvGrpSpPr>
        <p:grpSpPr bwMode="auto">
          <a:xfrm>
            <a:off x="2000250" y="3557588"/>
            <a:ext cx="374650" cy="2236787"/>
            <a:chOff x="1838" y="3112"/>
            <a:chExt cx="343" cy="1957"/>
          </a:xfrm>
        </p:grpSpPr>
        <p:sp>
          <p:nvSpPr>
            <p:cNvPr id="34" name="Line 33"/>
            <p:cNvSpPr>
              <a:spLocks noChangeShapeType="1"/>
            </p:cNvSpPr>
            <p:nvPr/>
          </p:nvSpPr>
          <p:spPr bwMode="auto">
            <a:xfrm flipH="1">
              <a:off x="1941" y="3112"/>
              <a:ext cx="240" cy="16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838" y="4797"/>
              <a:ext cx="230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b="1"/>
                <a:t>8</a:t>
              </a:r>
            </a:p>
          </p:txBody>
        </p:sp>
      </p:grpSp>
      <p:grpSp>
        <p:nvGrpSpPr>
          <p:cNvPr id="20" name="Group 35"/>
          <p:cNvGrpSpPr>
            <a:grpSpLocks/>
          </p:cNvGrpSpPr>
          <p:nvPr/>
        </p:nvGrpSpPr>
        <p:grpSpPr bwMode="auto">
          <a:xfrm>
            <a:off x="2540000" y="3776663"/>
            <a:ext cx="965200" cy="1084262"/>
            <a:chOff x="2334" y="3304"/>
            <a:chExt cx="887" cy="949"/>
          </a:xfrm>
        </p:grpSpPr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2334" y="3304"/>
              <a:ext cx="690" cy="7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2990" y="3981"/>
              <a:ext cx="231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b="1"/>
                <a:t>9</a:t>
              </a:r>
            </a:p>
          </p:txBody>
        </p:sp>
      </p:grp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1828800" y="3068638"/>
            <a:ext cx="23177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/>
              <a:t>a</a:t>
            </a: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2105025" y="2903538"/>
            <a:ext cx="2476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/>
              <a:t>b</a:t>
            </a: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1909763" y="3408363"/>
            <a:ext cx="23177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/>
              <a:t>c</a:t>
            </a:r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1073150" y="3252788"/>
            <a:ext cx="246063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/>
              <a:t>d</a:t>
            </a:r>
          </a:p>
        </p:txBody>
      </p:sp>
      <p:sp>
        <p:nvSpPr>
          <p:cNvPr id="43" name="Text Box 42"/>
          <p:cNvSpPr txBox="1">
            <a:spLocks noChangeArrowheads="1"/>
          </p:cNvSpPr>
          <p:nvPr/>
        </p:nvSpPr>
        <p:spPr bwMode="auto">
          <a:xfrm>
            <a:off x="1544638" y="3397250"/>
            <a:ext cx="2381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/>
              <a:t>e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6008688" y="4951413"/>
            <a:ext cx="1759087" cy="31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660033"/>
                </a:solidFill>
              </a:rPr>
              <a:t>8.  </a:t>
            </a:r>
            <a:r>
              <a:rPr lang="hu-HU" altLang="hu-HU" sz="1600" dirty="0" err="1" smtClean="0">
                <a:solidFill>
                  <a:srgbClr val="660033"/>
                </a:solidFill>
              </a:rPr>
              <a:t>Proc</a:t>
            </a:r>
            <a:r>
              <a:rPr lang="hu-HU" altLang="hu-HU" sz="1600" dirty="0" smtClean="0">
                <a:solidFill>
                  <a:srgbClr val="660033"/>
                </a:solidFill>
              </a:rPr>
              <a:t>. </a:t>
            </a:r>
            <a:r>
              <a:rPr lang="hu-HU" altLang="hu-HU" sz="1600" dirty="0" err="1">
                <a:solidFill>
                  <a:srgbClr val="660033"/>
                </a:solidFill>
              </a:rPr>
              <a:t>orbitalis</a:t>
            </a:r>
            <a:endParaRPr lang="hu-HU" altLang="hu-HU" sz="1600" dirty="0">
              <a:solidFill>
                <a:srgbClr val="660033"/>
              </a:solidFill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008688" y="5172075"/>
            <a:ext cx="2169456" cy="31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660033"/>
                </a:solidFill>
              </a:rPr>
              <a:t>9.  </a:t>
            </a:r>
            <a:r>
              <a:rPr lang="hu-HU" altLang="hu-HU" sz="1600" dirty="0" err="1" smtClean="0">
                <a:solidFill>
                  <a:srgbClr val="660033"/>
                </a:solidFill>
              </a:rPr>
              <a:t>Proc</a:t>
            </a:r>
            <a:r>
              <a:rPr lang="hu-HU" altLang="hu-HU" sz="1600" dirty="0" smtClean="0">
                <a:solidFill>
                  <a:srgbClr val="660033"/>
                </a:solidFill>
              </a:rPr>
              <a:t>. </a:t>
            </a:r>
            <a:r>
              <a:rPr lang="hu-HU" altLang="hu-HU" sz="1600" dirty="0" err="1" smtClean="0">
                <a:solidFill>
                  <a:srgbClr val="660033"/>
                </a:solidFill>
              </a:rPr>
              <a:t>sphenoidalis</a:t>
            </a:r>
            <a:r>
              <a:rPr lang="hu-HU" altLang="hu-HU" sz="1600" dirty="0" smtClean="0">
                <a:solidFill>
                  <a:srgbClr val="660033"/>
                </a:solidFill>
              </a:rPr>
              <a:t>:</a:t>
            </a:r>
            <a:endParaRPr lang="hu-HU" altLang="hu-HU" sz="1600" dirty="0">
              <a:solidFill>
                <a:srgbClr val="660033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903913" y="5391150"/>
            <a:ext cx="24971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660033"/>
                </a:solidFill>
              </a:rPr>
              <a:t>10.  </a:t>
            </a:r>
            <a:r>
              <a:rPr lang="hu-HU" altLang="hu-HU" sz="1600" dirty="0" err="1">
                <a:solidFill>
                  <a:srgbClr val="660033"/>
                </a:solidFill>
              </a:rPr>
              <a:t>For</a:t>
            </a:r>
            <a:r>
              <a:rPr lang="hu-HU" altLang="hu-HU" sz="1600" dirty="0">
                <a:solidFill>
                  <a:srgbClr val="660033"/>
                </a:solidFill>
              </a:rPr>
              <a:t>. </a:t>
            </a:r>
            <a:r>
              <a:rPr lang="hu-HU" altLang="hu-HU" sz="1600" dirty="0" err="1">
                <a:solidFill>
                  <a:srgbClr val="660033"/>
                </a:solidFill>
              </a:rPr>
              <a:t>sphenopalatinum</a:t>
            </a:r>
            <a:endParaRPr lang="hu-HU" altLang="hu-HU" sz="1600" dirty="0">
              <a:solidFill>
                <a:srgbClr val="660033"/>
              </a:solidFill>
            </a:endParaRPr>
          </a:p>
        </p:txBody>
      </p:sp>
      <p:grpSp>
        <p:nvGrpSpPr>
          <p:cNvPr id="22" name="Group 46"/>
          <p:cNvGrpSpPr>
            <a:grpSpLocks/>
          </p:cNvGrpSpPr>
          <p:nvPr/>
        </p:nvGrpSpPr>
        <p:grpSpPr bwMode="auto">
          <a:xfrm>
            <a:off x="2336800" y="3449638"/>
            <a:ext cx="1327150" cy="971550"/>
            <a:chOff x="2146" y="3018"/>
            <a:chExt cx="1220" cy="850"/>
          </a:xfrm>
        </p:grpSpPr>
        <p:sp>
          <p:nvSpPr>
            <p:cNvPr id="48" name="Line 47"/>
            <p:cNvSpPr>
              <a:spLocks noChangeShapeType="1"/>
            </p:cNvSpPr>
            <p:nvPr/>
          </p:nvSpPr>
          <p:spPr bwMode="auto">
            <a:xfrm>
              <a:off x="2238" y="3208"/>
              <a:ext cx="834" cy="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9" name="Text Box 48"/>
            <p:cNvSpPr txBox="1">
              <a:spLocks noChangeArrowheads="1"/>
            </p:cNvSpPr>
            <p:nvPr/>
          </p:nvSpPr>
          <p:spPr bwMode="auto">
            <a:xfrm>
              <a:off x="2146" y="3018"/>
              <a:ext cx="163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008" tIns="32004" rIns="64008" bIns="32004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50" name="Text Box 49"/>
            <p:cNvSpPr txBox="1">
              <a:spLocks noChangeArrowheads="1"/>
            </p:cNvSpPr>
            <p:nvPr/>
          </p:nvSpPr>
          <p:spPr bwMode="auto">
            <a:xfrm>
              <a:off x="3021" y="3596"/>
              <a:ext cx="345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b="1"/>
                <a:t>10</a:t>
              </a:r>
            </a:p>
          </p:txBody>
        </p:sp>
      </p:grpSp>
      <p:sp>
        <p:nvSpPr>
          <p:cNvPr id="51" name="Text Box 50"/>
          <p:cNvSpPr txBox="1">
            <a:spLocks noChangeArrowheads="1"/>
          </p:cNvSpPr>
          <p:nvPr/>
        </p:nvSpPr>
        <p:spPr bwMode="auto">
          <a:xfrm>
            <a:off x="2924175" y="3298825"/>
            <a:ext cx="3746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/>
              <a:t>11</a:t>
            </a:r>
          </a:p>
        </p:txBody>
      </p:sp>
      <p:grpSp>
        <p:nvGrpSpPr>
          <p:cNvPr id="28" name="Group 51"/>
          <p:cNvGrpSpPr>
            <a:grpSpLocks/>
          </p:cNvGrpSpPr>
          <p:nvPr/>
        </p:nvGrpSpPr>
        <p:grpSpPr bwMode="auto">
          <a:xfrm>
            <a:off x="2436813" y="2584450"/>
            <a:ext cx="811212" cy="642938"/>
            <a:chOff x="2238" y="2262"/>
            <a:chExt cx="746" cy="562"/>
          </a:xfrm>
        </p:grpSpPr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V="1">
              <a:off x="2238" y="2392"/>
              <a:ext cx="48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2639" y="2262"/>
              <a:ext cx="345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b="1"/>
                <a:t>12</a:t>
              </a:r>
            </a:p>
          </p:txBody>
        </p: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2357438" y="3305175"/>
            <a:ext cx="1724025" cy="731838"/>
            <a:chOff x="2165" y="2892"/>
            <a:chExt cx="1585" cy="640"/>
          </a:xfrm>
        </p:grpSpPr>
        <p:sp>
          <p:nvSpPr>
            <p:cNvPr id="56" name="Line 55"/>
            <p:cNvSpPr>
              <a:spLocks noChangeShapeType="1"/>
            </p:cNvSpPr>
            <p:nvPr/>
          </p:nvSpPr>
          <p:spPr bwMode="auto">
            <a:xfrm>
              <a:off x="2165" y="2892"/>
              <a:ext cx="1273" cy="4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7" name="Text Box 56"/>
            <p:cNvSpPr txBox="1">
              <a:spLocks noChangeArrowheads="1"/>
            </p:cNvSpPr>
            <p:nvPr/>
          </p:nvSpPr>
          <p:spPr bwMode="auto">
            <a:xfrm>
              <a:off x="3405" y="3260"/>
              <a:ext cx="345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b="1"/>
                <a:t>13</a:t>
              </a:r>
            </a:p>
          </p:txBody>
        </p:sp>
      </p:grpSp>
      <p:grpSp>
        <p:nvGrpSpPr>
          <p:cNvPr id="36" name="Group 57"/>
          <p:cNvGrpSpPr>
            <a:grpSpLocks/>
          </p:cNvGrpSpPr>
          <p:nvPr/>
        </p:nvGrpSpPr>
        <p:grpSpPr bwMode="auto">
          <a:xfrm>
            <a:off x="206375" y="4718050"/>
            <a:ext cx="577850" cy="1308100"/>
            <a:chOff x="190" y="4128"/>
            <a:chExt cx="530" cy="1144"/>
          </a:xfrm>
        </p:grpSpPr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H="1">
              <a:off x="384" y="4128"/>
              <a:ext cx="336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hu-HU"/>
            </a:p>
          </p:txBody>
        </p:sp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>
              <a:off x="190" y="4947"/>
              <a:ext cx="40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2000" b="1"/>
                <a:t>14</a:t>
              </a:r>
            </a:p>
          </p:txBody>
        </p:sp>
      </p:grp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4862513" y="5665788"/>
            <a:ext cx="21923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>
                <a:solidFill>
                  <a:srgbClr val="660033"/>
                </a:solidFill>
              </a:rPr>
              <a:t>11.  Sinus sphenoidalis</a:t>
            </a: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5915025" y="5884863"/>
            <a:ext cx="311308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>
                <a:solidFill>
                  <a:srgbClr val="660033"/>
                </a:solidFill>
              </a:rPr>
              <a:t>12.  </a:t>
            </a:r>
            <a:r>
              <a:rPr lang="hu-HU" altLang="hu-HU" sz="1600">
                <a:solidFill>
                  <a:srgbClr val="6600FF"/>
                </a:solidFill>
              </a:rPr>
              <a:t>Apertura sinus sphenoidalis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4859338" y="6159500"/>
            <a:ext cx="31575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>
                <a:solidFill>
                  <a:srgbClr val="660033"/>
                </a:solidFill>
              </a:rPr>
              <a:t>13.  Recessus sphenoethmoidalis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539750" y="5949950"/>
            <a:ext cx="200818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660033"/>
                </a:solidFill>
              </a:rPr>
              <a:t>14.  </a:t>
            </a:r>
            <a:r>
              <a:rPr lang="hu-HU" altLang="hu-HU" sz="1600" dirty="0">
                <a:solidFill>
                  <a:srgbClr val="FF5050"/>
                </a:solidFill>
              </a:rPr>
              <a:t>Canalis </a:t>
            </a:r>
            <a:r>
              <a:rPr lang="hu-HU" altLang="hu-HU" sz="1600" dirty="0" err="1">
                <a:solidFill>
                  <a:srgbClr val="FF5050"/>
                </a:solidFill>
              </a:rPr>
              <a:t>incisivus</a:t>
            </a:r>
            <a:endParaRPr lang="hu-HU" altLang="hu-HU" sz="1600" dirty="0">
              <a:solidFill>
                <a:srgbClr val="FF5050"/>
              </a:solidFill>
            </a:endParaRPr>
          </a:p>
        </p:txBody>
      </p:sp>
      <p:grpSp>
        <p:nvGrpSpPr>
          <p:cNvPr id="47" name="Group 64"/>
          <p:cNvGrpSpPr>
            <a:grpSpLocks/>
          </p:cNvGrpSpPr>
          <p:nvPr/>
        </p:nvGrpSpPr>
        <p:grpSpPr bwMode="auto">
          <a:xfrm>
            <a:off x="2484438" y="1412875"/>
            <a:ext cx="2808287" cy="307975"/>
            <a:chOff x="3517" y="1257"/>
            <a:chExt cx="2003" cy="269"/>
          </a:xfrm>
        </p:grpSpPr>
        <p:sp>
          <p:nvSpPr>
            <p:cNvPr id="66" name="Text Box 65"/>
            <p:cNvSpPr txBox="1">
              <a:spLocks noChangeArrowheads="1"/>
            </p:cNvSpPr>
            <p:nvPr/>
          </p:nvSpPr>
          <p:spPr bwMode="auto">
            <a:xfrm>
              <a:off x="3517" y="1257"/>
              <a:ext cx="1493" cy="269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008" tIns="32004" rIns="64008" bIns="32004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u="sng"/>
                <a:t>Meatus nasi superior</a:t>
              </a:r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 flipH="1">
              <a:off x="5232" y="1392"/>
              <a:ext cx="28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u-HU"/>
            </a:p>
          </p:txBody>
        </p:sp>
      </p:grpSp>
      <p:grpSp>
        <p:nvGrpSpPr>
          <p:cNvPr id="52" name="Group 67"/>
          <p:cNvGrpSpPr>
            <a:grpSpLocks/>
          </p:cNvGrpSpPr>
          <p:nvPr/>
        </p:nvGrpSpPr>
        <p:grpSpPr bwMode="auto">
          <a:xfrm>
            <a:off x="3851275" y="4365625"/>
            <a:ext cx="2236788" cy="307975"/>
            <a:chOff x="3489" y="3805"/>
            <a:chExt cx="2056" cy="268"/>
          </a:xfrm>
        </p:grpSpPr>
        <p:sp>
          <p:nvSpPr>
            <p:cNvPr id="69" name="Text Box 68"/>
            <p:cNvSpPr txBox="1">
              <a:spLocks noChangeArrowheads="1"/>
            </p:cNvSpPr>
            <p:nvPr/>
          </p:nvSpPr>
          <p:spPr bwMode="auto">
            <a:xfrm>
              <a:off x="3489" y="3805"/>
              <a:ext cx="1882" cy="268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008" tIns="32004" rIns="64008" bIns="32004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hu-HU" altLang="hu-HU" sz="1600" u="sng"/>
                <a:t>Meatus nasi inferior</a:t>
              </a:r>
              <a:endParaRPr lang="hu-HU" altLang="hu-HU" sz="1600"/>
            </a:p>
          </p:txBody>
        </p:sp>
        <p:sp>
          <p:nvSpPr>
            <p:cNvPr id="70" name="Line 69"/>
            <p:cNvSpPr>
              <a:spLocks noChangeShapeType="1"/>
            </p:cNvSpPr>
            <p:nvPr/>
          </p:nvSpPr>
          <p:spPr bwMode="auto">
            <a:xfrm flipH="1">
              <a:off x="5257" y="3936"/>
              <a:ext cx="288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u-HU"/>
            </a:p>
          </p:txBody>
        </p:sp>
      </p:grpSp>
      <p:grpSp>
        <p:nvGrpSpPr>
          <p:cNvPr id="55" name="Group 70"/>
          <p:cNvGrpSpPr>
            <a:grpSpLocks/>
          </p:cNvGrpSpPr>
          <p:nvPr/>
        </p:nvGrpSpPr>
        <p:grpSpPr bwMode="auto">
          <a:xfrm>
            <a:off x="3563617" y="2636838"/>
            <a:ext cx="2295846" cy="1262062"/>
            <a:chOff x="3459" y="2304"/>
            <a:chExt cx="2109" cy="1104"/>
          </a:xfrm>
        </p:grpSpPr>
        <p:sp>
          <p:nvSpPr>
            <p:cNvPr id="72" name="Text Box 71"/>
            <p:cNvSpPr txBox="1">
              <a:spLocks noChangeArrowheads="1"/>
            </p:cNvSpPr>
            <p:nvPr/>
          </p:nvSpPr>
          <p:spPr bwMode="auto">
            <a:xfrm>
              <a:off x="3459" y="2745"/>
              <a:ext cx="1800" cy="27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008" tIns="32004" rIns="64008" bIns="32004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u="sng" dirty="0"/>
                <a:t>Meatus </a:t>
              </a:r>
              <a:r>
                <a:rPr lang="hu-HU" altLang="hu-HU" sz="1600" u="sng" dirty="0" err="1"/>
                <a:t>nasi</a:t>
              </a:r>
              <a:r>
                <a:rPr lang="hu-HU" altLang="hu-HU" sz="1600" u="sng" dirty="0"/>
                <a:t> </a:t>
              </a:r>
              <a:r>
                <a:rPr lang="hu-HU" altLang="hu-HU" sz="1600" u="sng" dirty="0" err="1"/>
                <a:t>medius</a:t>
              </a:r>
              <a:endParaRPr lang="hu-HU" altLang="hu-HU" sz="1600" u="sng" dirty="0"/>
            </a:p>
          </p:txBody>
        </p:sp>
        <p:sp>
          <p:nvSpPr>
            <p:cNvPr id="73" name="AutoShape 72"/>
            <p:cNvSpPr>
              <a:spLocks/>
            </p:cNvSpPr>
            <p:nvPr/>
          </p:nvSpPr>
          <p:spPr bwMode="auto">
            <a:xfrm>
              <a:off x="5376" y="2304"/>
              <a:ext cx="192" cy="1104"/>
            </a:xfrm>
            <a:prstGeom prst="leftBrace">
              <a:avLst>
                <a:gd name="adj1" fmla="val 47917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74" name="Line 73"/>
            <p:cNvSpPr>
              <a:spLocks noChangeShapeType="1"/>
            </p:cNvSpPr>
            <p:nvPr/>
          </p:nvSpPr>
          <p:spPr bwMode="auto">
            <a:xfrm flipH="1">
              <a:off x="5232" y="2854"/>
              <a:ext cx="19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u-HU"/>
            </a:p>
          </p:txBody>
        </p:sp>
      </p:grpSp>
      <p:sp>
        <p:nvSpPr>
          <p:cNvPr id="75" name="Line 74"/>
          <p:cNvSpPr>
            <a:spLocks noChangeShapeType="1"/>
          </p:cNvSpPr>
          <p:nvPr/>
        </p:nvSpPr>
        <p:spPr bwMode="auto">
          <a:xfrm flipH="1">
            <a:off x="4597400" y="6638925"/>
            <a:ext cx="314325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hu-HU"/>
          </a:p>
        </p:txBody>
      </p:sp>
      <p:sp>
        <p:nvSpPr>
          <p:cNvPr id="76" name="Line 75"/>
          <p:cNvSpPr>
            <a:spLocks noChangeShapeType="1"/>
          </p:cNvSpPr>
          <p:nvPr/>
        </p:nvSpPr>
        <p:spPr bwMode="auto">
          <a:xfrm flipH="1">
            <a:off x="4597400" y="6334125"/>
            <a:ext cx="314325" cy="21907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hu-HU"/>
          </a:p>
        </p:txBody>
      </p: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1358900" y="2128838"/>
            <a:ext cx="522288" cy="723900"/>
            <a:chOff x="1248" y="1863"/>
            <a:chExt cx="480" cy="633"/>
          </a:xfrm>
        </p:grpSpPr>
        <p:sp>
          <p:nvSpPr>
            <p:cNvPr id="78" name="Line 77"/>
            <p:cNvSpPr>
              <a:spLocks noChangeShapeType="1"/>
            </p:cNvSpPr>
            <p:nvPr/>
          </p:nvSpPr>
          <p:spPr bwMode="auto">
            <a:xfrm flipV="1">
              <a:off x="1248" y="2112"/>
              <a:ext cx="288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u-HU"/>
            </a:p>
          </p:txBody>
        </p:sp>
        <p:sp>
          <p:nvSpPr>
            <p:cNvPr id="79" name="Line 78"/>
            <p:cNvSpPr>
              <a:spLocks noChangeShapeType="1"/>
            </p:cNvSpPr>
            <p:nvPr/>
          </p:nvSpPr>
          <p:spPr bwMode="auto">
            <a:xfrm>
              <a:off x="1536" y="2112"/>
              <a:ext cx="192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u-HU"/>
            </a:p>
          </p:txBody>
        </p:sp>
        <p:sp>
          <p:nvSpPr>
            <p:cNvPr id="80" name="Text Box 79"/>
            <p:cNvSpPr txBox="1">
              <a:spLocks noChangeArrowheads="1"/>
            </p:cNvSpPr>
            <p:nvPr/>
          </p:nvSpPr>
          <p:spPr bwMode="auto">
            <a:xfrm>
              <a:off x="1366" y="1863"/>
              <a:ext cx="345" cy="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600" b="1"/>
                <a:t>15</a:t>
              </a:r>
            </a:p>
          </p:txBody>
        </p:sp>
      </p:grp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395536" y="6165304"/>
            <a:ext cx="212407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marL="320675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39763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960438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279525" indent="-319088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600200" indent="-320675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0574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5146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29718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429000" indent="-320675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700" dirty="0">
                <a:solidFill>
                  <a:srgbClr val="660033"/>
                </a:solidFill>
              </a:rPr>
              <a:t>15.  Lamina </a:t>
            </a:r>
            <a:r>
              <a:rPr lang="hu-HU" altLang="hu-HU" sz="1700" dirty="0" err="1">
                <a:solidFill>
                  <a:srgbClr val="660033"/>
                </a:solidFill>
              </a:rPr>
              <a:t>cribrosa</a:t>
            </a:r>
            <a:endParaRPr lang="hu-HU" altLang="hu-HU" sz="1700" dirty="0">
              <a:solidFill>
                <a:srgbClr val="660033"/>
              </a:solidFill>
            </a:endParaRPr>
          </a:p>
        </p:txBody>
      </p:sp>
      <p:sp>
        <p:nvSpPr>
          <p:cNvPr id="82" name="Line 81"/>
          <p:cNvSpPr>
            <a:spLocks noChangeShapeType="1"/>
          </p:cNvSpPr>
          <p:nvPr/>
        </p:nvSpPr>
        <p:spPr bwMode="auto">
          <a:xfrm>
            <a:off x="2090738" y="6638925"/>
            <a:ext cx="417512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hu-HU"/>
          </a:p>
        </p:txBody>
      </p:sp>
      <p:sp>
        <p:nvSpPr>
          <p:cNvPr id="88" name="Line 87"/>
          <p:cNvSpPr>
            <a:spLocks noChangeShapeType="1"/>
          </p:cNvSpPr>
          <p:nvPr/>
        </p:nvSpPr>
        <p:spPr bwMode="auto">
          <a:xfrm flipH="1">
            <a:off x="5695950" y="6035675"/>
            <a:ext cx="287338" cy="20161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hu-HU"/>
          </a:p>
        </p:txBody>
      </p:sp>
      <p:sp>
        <p:nvSpPr>
          <p:cNvPr id="89" name="Text Box 88"/>
          <p:cNvSpPr txBox="1">
            <a:spLocks noChangeArrowheads="1"/>
          </p:cNvSpPr>
          <p:nvPr/>
        </p:nvSpPr>
        <p:spPr bwMode="auto">
          <a:xfrm>
            <a:off x="4932363" y="6532563"/>
            <a:ext cx="838964" cy="32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3000" tIns="32760" rIns="63000" bIns="3276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700" dirty="0" err="1" smtClean="0"/>
              <a:t>Choana</a:t>
            </a:r>
            <a:endParaRPr lang="hu-HU" altLang="hu-HU" sz="1700" dirty="0"/>
          </a:p>
        </p:txBody>
      </p:sp>
      <p:sp>
        <p:nvSpPr>
          <p:cNvPr id="90" name="Line 89"/>
          <p:cNvSpPr>
            <a:spLocks noChangeShapeType="1"/>
          </p:cNvSpPr>
          <p:nvPr/>
        </p:nvSpPr>
        <p:spPr bwMode="auto">
          <a:xfrm>
            <a:off x="2508250" y="6199188"/>
            <a:ext cx="260350" cy="22066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hu-HU"/>
          </a:p>
        </p:txBody>
      </p:sp>
      <p:sp>
        <p:nvSpPr>
          <p:cNvPr id="85" name="Téglalap 84"/>
          <p:cNvSpPr/>
          <p:nvPr/>
        </p:nvSpPr>
        <p:spPr>
          <a:xfrm>
            <a:off x="395536" y="6488668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 err="1" smtClean="0"/>
              <a:t>Apertura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piriformis</a:t>
            </a:r>
            <a:r>
              <a:rPr lang="hu-HU" altLang="hu-HU" dirty="0" smtClean="0"/>
              <a:t> </a:t>
            </a:r>
            <a:endParaRPr lang="hu-HU" dirty="0"/>
          </a:p>
        </p:txBody>
      </p:sp>
      <p:sp>
        <p:nvSpPr>
          <p:cNvPr id="91" name="Line 75"/>
          <p:cNvSpPr>
            <a:spLocks noChangeShapeType="1"/>
          </p:cNvSpPr>
          <p:nvPr/>
        </p:nvSpPr>
        <p:spPr bwMode="auto">
          <a:xfrm>
            <a:off x="2123728" y="6453336"/>
            <a:ext cx="360040" cy="75059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3705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00"/>
                            </p:stCondLst>
                            <p:childTnLst>
                              <p:par>
                                <p:cTn id="5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8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3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8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6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1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2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7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2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4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00"/>
                            </p:stCondLst>
                            <p:childTnLst>
                              <p:par>
                                <p:cTn id="1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10" grpId="0" autoUpdateAnimBg="0"/>
      <p:bldP spid="15" grpId="0" autoUpdateAnimBg="0"/>
      <p:bldP spid="17" grpId="0" autoUpdateAnimBg="0"/>
      <p:bldP spid="18" grpId="0" autoUpdateAnimBg="0"/>
      <p:bldP spid="19" grpId="0" autoUpdateAnimBg="0"/>
      <p:bldP spid="21" grpId="0" autoUpdateAnimBg="0"/>
      <p:bldP spid="31" grpId="0" autoUpdateAnimBg="0"/>
      <p:bldP spid="32" grpId="0" autoUpdateAnimBg="0"/>
      <p:bldP spid="39" grpId="0" autoUpdateAnimBg="0"/>
      <p:bldP spid="40" grpId="0" autoUpdateAnimBg="0"/>
      <p:bldP spid="41" grpId="0" autoUpdateAnimBg="0"/>
      <p:bldP spid="42" grpId="0" autoUpdateAnimBg="0"/>
      <p:bldP spid="43" grpId="0" autoUpdateAnimBg="0"/>
      <p:bldP spid="44" grpId="0" autoUpdateAnimBg="0"/>
      <p:bldP spid="45" grpId="0" autoUpdateAnimBg="0"/>
      <p:bldP spid="46" grpId="0" autoUpdateAnimBg="0"/>
      <p:bldP spid="51" grpId="0" autoUpdateAnimBg="0"/>
      <p:bldP spid="61" grpId="0" autoUpdateAnimBg="0"/>
      <p:bldP spid="62" grpId="0" autoUpdateAnimBg="0"/>
      <p:bldP spid="63" grpId="0" autoUpdateAnimBg="0"/>
      <p:bldP spid="64" grpId="0" autoUpdateAnimBg="0"/>
      <p:bldP spid="75" grpId="0" animBg="1"/>
      <p:bldP spid="76" grpId="0" animBg="1"/>
      <p:bldP spid="81" grpId="0" autoUpdateAnimBg="0"/>
      <p:bldP spid="82" grpId="0" animBg="1"/>
      <p:bldP spid="88" grpId="0" animBg="1"/>
      <p:bldP spid="89" grpId="0" autoUpdateAnimBg="0"/>
      <p:bldP spid="90" grpId="0" animBg="1"/>
      <p:bldP spid="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/>
          <p:nvPr/>
        </p:nvGrpSpPr>
        <p:grpSpPr>
          <a:xfrm>
            <a:off x="323528" y="1052513"/>
            <a:ext cx="3305175" cy="5184775"/>
            <a:chOff x="5003800" y="1052513"/>
            <a:chExt cx="3305175" cy="5184775"/>
          </a:xfrm>
        </p:grpSpPr>
        <p:pic>
          <p:nvPicPr>
            <p:cNvPr id="5" name="Picture 5" descr="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1484313"/>
              <a:ext cx="3305175" cy="475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940425" y="1052513"/>
              <a:ext cx="16557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 sz="2000" b="1" dirty="0">
                  <a:solidFill>
                    <a:srgbClr val="003399"/>
                  </a:solidFill>
                </a:rPr>
                <a:t>CHOANAE</a:t>
              </a:r>
              <a:endParaRPr lang="de-DE" altLang="hu-HU" sz="2000" b="1" dirty="0">
                <a:solidFill>
                  <a:srgbClr val="003399"/>
                </a:solidFill>
              </a:endParaRP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5867400" y="5589588"/>
              <a:ext cx="7921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>
                  <a:solidFill>
                    <a:srgbClr val="003399"/>
                  </a:solidFill>
                </a:rPr>
                <a:t>PPM</a:t>
              </a:r>
              <a:endParaRPr lang="de-DE" altLang="hu-HU">
                <a:solidFill>
                  <a:srgbClr val="003399"/>
                </a:solidFill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5651500" y="4868863"/>
              <a:ext cx="10080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>
                  <a:solidFill>
                    <a:srgbClr val="003399"/>
                  </a:solidFill>
                </a:rPr>
                <a:t>LHOP</a:t>
              </a:r>
              <a:endParaRPr lang="de-DE" altLang="hu-HU">
                <a:solidFill>
                  <a:srgbClr val="003399"/>
                </a:solidFill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580063" y="2924175"/>
              <a:ext cx="720725" cy="36671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 dirty="0">
                  <a:solidFill>
                    <a:srgbClr val="003399"/>
                  </a:solidFill>
                </a:rPr>
                <a:t>FS</a:t>
              </a:r>
              <a:endParaRPr lang="de-DE" altLang="hu-HU" dirty="0">
                <a:solidFill>
                  <a:srgbClr val="003399"/>
                </a:solidFill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6300788" y="4508500"/>
              <a:ext cx="7207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>
                  <a:solidFill>
                    <a:srgbClr val="FF3300"/>
                  </a:solidFill>
                </a:rPr>
                <a:t>SNP</a:t>
              </a:r>
              <a:endParaRPr lang="de-DE" altLang="hu-HU">
                <a:solidFill>
                  <a:srgbClr val="FF3300"/>
                </a:solidFill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6372225" y="3429000"/>
              <a:ext cx="5048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 b="1">
                  <a:solidFill>
                    <a:srgbClr val="FFCC00"/>
                  </a:solidFill>
                </a:rPr>
                <a:t>V</a:t>
              </a:r>
              <a:endParaRPr lang="de-DE" altLang="hu-HU" b="1">
                <a:solidFill>
                  <a:srgbClr val="FFCC00"/>
                </a:solidFill>
              </a:endParaRPr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7019925" y="2708275"/>
              <a:ext cx="5048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>
                  <a:solidFill>
                    <a:srgbClr val="003399"/>
                  </a:solidFill>
                </a:rPr>
                <a:t>Li</a:t>
              </a:r>
              <a:endParaRPr lang="de-DE" altLang="hu-HU">
                <a:solidFill>
                  <a:srgbClr val="003399"/>
                </a:solidFill>
              </a:endParaRPr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5292725" y="3716338"/>
              <a:ext cx="5048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>
                  <a:solidFill>
                    <a:srgbClr val="003399"/>
                  </a:solidFill>
                </a:rPr>
                <a:t>FP</a:t>
              </a:r>
              <a:endParaRPr lang="de-DE" altLang="hu-HU">
                <a:solidFill>
                  <a:srgbClr val="003399"/>
                </a:solidFill>
              </a:endParaRP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auto">
            <a:xfrm>
              <a:off x="6659563" y="4005263"/>
              <a:ext cx="7921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8913" indent="-188913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hu-HU" altLang="hu-HU">
                  <a:solidFill>
                    <a:srgbClr val="FFCC00"/>
                  </a:solidFill>
                </a:rPr>
                <a:t>CNM</a:t>
              </a:r>
              <a:endParaRPr lang="de-DE" altLang="hu-HU">
                <a:solidFill>
                  <a:srgbClr val="FFCC00"/>
                </a:solidFill>
              </a:endParaRPr>
            </a:p>
          </p:txBody>
        </p:sp>
      </p:grpSp>
      <p:sp>
        <p:nvSpPr>
          <p:cNvPr id="15" name="Cím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4" name="Picture 2" descr="D:\Dokumentumok\Dropbox\2015\3hetieahoz\szinesko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692696"/>
            <a:ext cx="4528975" cy="5724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024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www.tanyadok.com/wp-content/uploads/2009/11/hidung-300x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857500" cy="1971676"/>
          </a:xfrm>
          <a:prstGeom prst="rect">
            <a:avLst/>
          </a:prstGeom>
          <a:noFill/>
        </p:spPr>
      </p:pic>
      <p:pic>
        <p:nvPicPr>
          <p:cNvPr id="61444" name="Picture 4" descr="Képtalálat a következőre: „belloq tampon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76872"/>
            <a:ext cx="3412299" cy="2559225"/>
          </a:xfrm>
          <a:prstGeom prst="rect">
            <a:avLst/>
          </a:prstGeom>
          <a:noFill/>
        </p:spPr>
      </p:pic>
      <p:pic>
        <p:nvPicPr>
          <p:cNvPr id="61448" name="Picture 8" descr="Kapcsolódó ké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76672"/>
            <a:ext cx="4533900" cy="4143376"/>
          </a:xfrm>
          <a:prstGeom prst="rect">
            <a:avLst/>
          </a:prstGeom>
          <a:noFill/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923928" y="116632"/>
            <a:ext cx="1910203" cy="3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 dirty="0" smtClean="0">
                <a:solidFill>
                  <a:srgbClr val="333300"/>
                </a:solidFill>
              </a:rPr>
              <a:t>Klinikai jelentőség</a:t>
            </a:r>
            <a:endParaRPr lang="hu-HU" altLang="hu-HU" sz="1600" b="1" dirty="0">
              <a:solidFill>
                <a:srgbClr val="33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27984" y="188640"/>
            <a:ext cx="4618856" cy="1143000"/>
          </a:xfrm>
        </p:spPr>
        <p:txBody>
          <a:bodyPr>
            <a:normAutofit/>
          </a:bodyPr>
          <a:lstStyle/>
          <a:p>
            <a:r>
              <a:rPr lang="hu-HU" dirty="0" smtClean="0"/>
              <a:t>2. demonstráció</a:t>
            </a:r>
            <a:endParaRPr lang="hu-HU" dirty="0"/>
          </a:p>
        </p:txBody>
      </p:sp>
      <p:pic>
        <p:nvPicPr>
          <p:cNvPr id="4" name="Kép 3" descr="A képen a következők lehetnek: 8 ember"/>
          <p:cNvPicPr/>
          <p:nvPr/>
        </p:nvPicPr>
        <p:blipFill>
          <a:blip r:embed="rId2" cstate="print"/>
          <a:srcRect l="26712" t="42466" r="12671" b="2740"/>
          <a:stretch>
            <a:fillRect/>
          </a:stretch>
        </p:blipFill>
        <p:spPr bwMode="auto">
          <a:xfrm>
            <a:off x="3311352" y="2897560"/>
            <a:ext cx="5832648" cy="3960440"/>
          </a:xfrm>
          <a:prstGeom prst="rect">
            <a:avLst/>
          </a:prstGeom>
          <a:noFill/>
        </p:spPr>
      </p:pic>
      <p:pic>
        <p:nvPicPr>
          <p:cNvPr id="76801" name="Picture 1" descr="D:\Dokumentumok\Dropbox\2019\ea\szovter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960" cy="3158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in paranasal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546"/>
          <a:stretch>
            <a:fillRect/>
          </a:stretch>
        </p:blipFill>
        <p:spPr bwMode="auto">
          <a:xfrm>
            <a:off x="871538" y="493713"/>
            <a:ext cx="341312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in parana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37"/>
          <a:stretch>
            <a:fillRect/>
          </a:stretch>
        </p:blipFill>
        <p:spPr bwMode="auto">
          <a:xfrm>
            <a:off x="6224588" y="473075"/>
            <a:ext cx="286702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4963" y="552450"/>
            <a:ext cx="2278062" cy="928688"/>
            <a:chOff x="308" y="483"/>
            <a:chExt cx="2092" cy="813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1488" y="672"/>
              <a:ext cx="912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hu-HU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08" y="483"/>
              <a:ext cx="1477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700">
                  <a:solidFill>
                    <a:srgbClr val="003399"/>
                  </a:solidFill>
                </a:rPr>
                <a:t>Sinus frontalis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32081" y="2008186"/>
            <a:ext cx="2271393" cy="537530"/>
            <a:chOff x="121" y="1757"/>
            <a:chExt cx="2087" cy="470"/>
          </a:xfrm>
        </p:grpSpPr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1584" y="1968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u-HU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21" y="1757"/>
              <a:ext cx="1572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hu-HU" altLang="hu-HU" sz="1700" dirty="0">
                  <a:solidFill>
                    <a:srgbClr val="003399"/>
                  </a:solidFill>
                </a:rPr>
                <a:t>Sinus maxillaris</a:t>
              </a:r>
            </a:p>
            <a:p>
              <a:pPr algn="ctr" eaLnBrk="1" hangingPunct="1">
                <a:lnSpc>
                  <a:spcPct val="80000"/>
                </a:lnSpc>
              </a:pPr>
              <a:r>
                <a:rPr lang="hu-HU" altLang="hu-HU" sz="1700" dirty="0">
                  <a:solidFill>
                    <a:srgbClr val="003399"/>
                  </a:solidFill>
                </a:rPr>
                <a:t>(</a:t>
              </a:r>
              <a:r>
                <a:rPr lang="hu-HU" altLang="hu-HU" sz="1700" dirty="0" err="1" smtClean="0">
                  <a:solidFill>
                    <a:srgbClr val="003399"/>
                  </a:solidFill>
                </a:rPr>
                <a:t>Highmore</a:t>
              </a:r>
              <a:r>
                <a:rPr lang="hu-HU" altLang="hu-HU" sz="1700" dirty="0" smtClean="0">
                  <a:solidFill>
                    <a:srgbClr val="003399"/>
                  </a:solidFill>
                </a:rPr>
                <a:t>)</a:t>
              </a:r>
              <a:endParaRPr lang="hu-HU" altLang="hu-HU" sz="170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925763" y="862013"/>
            <a:ext cx="2873145" cy="1087437"/>
            <a:chOff x="2688" y="754"/>
            <a:chExt cx="2640" cy="951"/>
          </a:xfrm>
        </p:grpSpPr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V="1">
              <a:off x="2688" y="1008"/>
              <a:ext cx="912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hu-HU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2688" y="1561"/>
              <a:ext cx="96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hu-HU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3315" y="754"/>
              <a:ext cx="2013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/>
              <a:r>
                <a:rPr lang="hu-HU" altLang="hu-HU" sz="1700" dirty="0" err="1">
                  <a:solidFill>
                    <a:srgbClr val="003399"/>
                  </a:solidFill>
                </a:rPr>
                <a:t>Cellulae</a:t>
              </a:r>
              <a:r>
                <a:rPr lang="hu-HU" altLang="hu-HU" sz="1700" dirty="0">
                  <a:solidFill>
                    <a:srgbClr val="003399"/>
                  </a:solidFill>
                </a:rPr>
                <a:t> </a:t>
              </a:r>
              <a:r>
                <a:rPr lang="hu-HU" altLang="hu-HU" sz="1700" dirty="0" err="1" smtClean="0">
                  <a:solidFill>
                    <a:srgbClr val="003399"/>
                  </a:solidFill>
                </a:rPr>
                <a:t>ethmoidales</a:t>
              </a:r>
              <a:endParaRPr lang="hu-HU" altLang="hu-HU" sz="170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10" name="Group 23"/>
          <p:cNvGrpSpPr>
            <a:grpSpLocks/>
          </p:cNvGrpSpPr>
          <p:nvPr/>
        </p:nvGrpSpPr>
        <p:grpSpPr bwMode="auto">
          <a:xfrm>
            <a:off x="5003800" y="1809750"/>
            <a:ext cx="2101850" cy="1481138"/>
            <a:chOff x="4596" y="1584"/>
            <a:chExt cx="1932" cy="1295"/>
          </a:xfrm>
        </p:grpSpPr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H="1">
              <a:off x="6096" y="1584"/>
              <a:ext cx="432" cy="11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hu-HU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596" y="2594"/>
              <a:ext cx="1789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3000" tIns="32760" rIns="63000" bIns="32760">
              <a:spAutoFit/>
            </a:bodyPr>
            <a:lstStyle>
              <a:lvl1pPr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defTabSz="639763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defTabSz="639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hu-HU" altLang="hu-HU" sz="1700">
                  <a:solidFill>
                    <a:srgbClr val="003399"/>
                  </a:solidFill>
                </a:rPr>
                <a:t>Sinus sphenoidalis</a:t>
              </a:r>
            </a:p>
          </p:txBody>
        </p:sp>
      </p:grp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2934488" y="-27384"/>
            <a:ext cx="31940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hu-HU" altLang="hu-HU" sz="3200" b="1" dirty="0" smtClean="0"/>
              <a:t>Sinus paranasales</a:t>
            </a:r>
            <a:endParaRPr kumimoji="1" lang="de-DE" altLang="hu-HU" sz="3200" b="1" dirty="0"/>
          </a:p>
        </p:txBody>
      </p:sp>
      <p:sp>
        <p:nvSpPr>
          <p:cNvPr id="49" name="Text Box 50"/>
          <p:cNvSpPr txBox="1">
            <a:spLocks noChangeAspect="1" noChangeArrowheads="1"/>
          </p:cNvSpPr>
          <p:nvPr/>
        </p:nvSpPr>
        <p:spPr bwMode="auto">
          <a:xfrm>
            <a:off x="250825" y="836613"/>
            <a:ext cx="1958975" cy="30797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/>
              <a:t>Meatus nasi medius</a:t>
            </a:r>
          </a:p>
        </p:txBody>
      </p:sp>
      <p:sp>
        <p:nvSpPr>
          <p:cNvPr id="50" name="Text Box 51"/>
          <p:cNvSpPr txBox="1">
            <a:spLocks noChangeAspect="1" noChangeArrowheads="1"/>
          </p:cNvSpPr>
          <p:nvPr/>
        </p:nvSpPr>
        <p:spPr bwMode="auto">
          <a:xfrm>
            <a:off x="4932363" y="3284538"/>
            <a:ext cx="2203450" cy="30797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/>
              <a:t>Meatus nasi communis</a:t>
            </a:r>
          </a:p>
        </p:txBody>
      </p:sp>
      <p:sp>
        <p:nvSpPr>
          <p:cNvPr id="51" name="Text Box 52"/>
          <p:cNvSpPr txBox="1">
            <a:spLocks noChangeAspect="1" noChangeArrowheads="1"/>
          </p:cNvSpPr>
          <p:nvPr/>
        </p:nvSpPr>
        <p:spPr bwMode="auto">
          <a:xfrm>
            <a:off x="3995936" y="1196752"/>
            <a:ext cx="2216150" cy="5524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hu-HU" altLang="hu-HU" sz="1600" dirty="0"/>
              <a:t> </a:t>
            </a:r>
            <a:r>
              <a:rPr lang="hu-HU" altLang="hu-HU" sz="1600" dirty="0" err="1"/>
              <a:t>meatus</a:t>
            </a:r>
            <a:r>
              <a:rPr lang="hu-HU" altLang="hu-HU" sz="1600" dirty="0"/>
              <a:t> </a:t>
            </a:r>
            <a:r>
              <a:rPr lang="hu-HU" altLang="hu-HU" sz="1600" dirty="0" err="1"/>
              <a:t>nasi</a:t>
            </a:r>
            <a:r>
              <a:rPr lang="hu-HU" altLang="hu-HU" sz="1600" dirty="0"/>
              <a:t> superior</a:t>
            </a:r>
          </a:p>
          <a:p>
            <a:pPr eaLnBrk="1" hangingPunct="1">
              <a:buFontTx/>
              <a:buChar char="-"/>
            </a:pPr>
            <a:r>
              <a:rPr lang="hu-HU" altLang="hu-HU" sz="1600" dirty="0"/>
              <a:t> </a:t>
            </a:r>
            <a:r>
              <a:rPr lang="hu-HU" altLang="hu-HU" sz="1600" dirty="0" err="1"/>
              <a:t>meatus</a:t>
            </a:r>
            <a:r>
              <a:rPr lang="hu-HU" altLang="hu-HU" sz="1600" dirty="0"/>
              <a:t> </a:t>
            </a:r>
            <a:r>
              <a:rPr lang="hu-HU" altLang="hu-HU" sz="1600" dirty="0" err="1"/>
              <a:t>nasi</a:t>
            </a:r>
            <a:r>
              <a:rPr lang="hu-HU" altLang="hu-HU" sz="1600" dirty="0"/>
              <a:t> </a:t>
            </a:r>
            <a:r>
              <a:rPr lang="hu-HU" altLang="hu-HU" sz="1600" dirty="0" err="1"/>
              <a:t>medius</a:t>
            </a:r>
            <a:endParaRPr lang="hu-HU" altLang="hu-HU" sz="1600" dirty="0"/>
          </a:p>
        </p:txBody>
      </p:sp>
      <p:sp>
        <p:nvSpPr>
          <p:cNvPr id="52" name="Text Box 53"/>
          <p:cNvSpPr txBox="1">
            <a:spLocks noChangeAspect="1" noChangeArrowheads="1"/>
          </p:cNvSpPr>
          <p:nvPr/>
        </p:nvSpPr>
        <p:spPr bwMode="auto">
          <a:xfrm>
            <a:off x="179388" y="2636838"/>
            <a:ext cx="1958975" cy="30797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/>
              <a:t>Meatus nasi medius</a:t>
            </a:r>
          </a:p>
        </p:txBody>
      </p:sp>
    </p:spTree>
    <p:extLst>
      <p:ext uri="{BB962C8B-B14F-4D97-AF65-F5344CB8AC3E}">
        <p14:creationId xmlns="" xmlns:p14="http://schemas.microsoft.com/office/powerpoint/2010/main" val="416503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 l="18912" t="16762" r="19540" b="17716"/>
          <a:stretch>
            <a:fillRect/>
          </a:stretch>
        </p:blipFill>
        <p:spPr bwMode="auto">
          <a:xfrm>
            <a:off x="0" y="404664"/>
            <a:ext cx="892229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179512" y="1772816"/>
            <a:ext cx="936381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 rot="2700000">
            <a:off x="5041925" y="3633659"/>
            <a:ext cx="3583217" cy="369332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Később…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Image-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275"/>
            <a:ext cx="4643438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6054" name="Oval 6"/>
          <p:cNvSpPr>
            <a:spLocks noChangeArrowheads="1"/>
          </p:cNvSpPr>
          <p:nvPr/>
        </p:nvSpPr>
        <p:spPr bwMode="auto">
          <a:xfrm rot="1971344">
            <a:off x="2390775" y="4132263"/>
            <a:ext cx="574675" cy="360362"/>
          </a:xfrm>
          <a:prstGeom prst="ellipse">
            <a:avLst/>
          </a:prstGeom>
          <a:solidFill>
            <a:srgbClr val="0000FF">
              <a:alpha val="30196"/>
            </a:srgbClr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86056" name="Freeform 8"/>
          <p:cNvSpPr>
            <a:spLocks/>
          </p:cNvSpPr>
          <p:nvPr/>
        </p:nvSpPr>
        <p:spPr bwMode="auto">
          <a:xfrm>
            <a:off x="2700338" y="4508500"/>
            <a:ext cx="593725" cy="757238"/>
          </a:xfrm>
          <a:custGeom>
            <a:avLst/>
            <a:gdLst>
              <a:gd name="T0" fmla="*/ 90689108 w 374"/>
              <a:gd name="T1" fmla="*/ 103325679 h 477"/>
              <a:gd name="T2" fmla="*/ 151147463 w 374"/>
              <a:gd name="T3" fmla="*/ 264615819 h 477"/>
              <a:gd name="T4" fmla="*/ 171300769 w 374"/>
              <a:gd name="T5" fmla="*/ 325099593 h 477"/>
              <a:gd name="T6" fmla="*/ 110840851 w 374"/>
              <a:gd name="T7" fmla="*/ 546873532 h 477"/>
              <a:gd name="T8" fmla="*/ 60458355 w 374"/>
              <a:gd name="T9" fmla="*/ 698082968 h 477"/>
              <a:gd name="T10" fmla="*/ 50382483 w 374"/>
              <a:gd name="T11" fmla="*/ 1171872733 h 477"/>
              <a:gd name="T12" fmla="*/ 110840851 w 374"/>
              <a:gd name="T13" fmla="*/ 1202114620 h 477"/>
              <a:gd name="T14" fmla="*/ 272065760 w 374"/>
              <a:gd name="T15" fmla="*/ 1131550217 h 477"/>
              <a:gd name="T16" fmla="*/ 332524091 w 374"/>
              <a:gd name="T17" fmla="*/ 1040824555 h 477"/>
              <a:gd name="T18" fmla="*/ 453442438 w 374"/>
              <a:gd name="T19" fmla="*/ 940018265 h 477"/>
              <a:gd name="T20" fmla="*/ 544129933 w 374"/>
              <a:gd name="T21" fmla="*/ 869453861 h 477"/>
              <a:gd name="T22" fmla="*/ 614665710 w 374"/>
              <a:gd name="T23" fmla="*/ 829131146 h 477"/>
              <a:gd name="T24" fmla="*/ 654970735 w 374"/>
              <a:gd name="T25" fmla="*/ 768647372 h 477"/>
              <a:gd name="T26" fmla="*/ 715430652 w 374"/>
              <a:gd name="T27" fmla="*/ 728324855 h 477"/>
              <a:gd name="T28" fmla="*/ 856500817 w 374"/>
              <a:gd name="T29" fmla="*/ 607357307 h 477"/>
              <a:gd name="T30" fmla="*/ 916960735 w 374"/>
              <a:gd name="T31" fmla="*/ 516631645 h 477"/>
              <a:gd name="T32" fmla="*/ 796042289 w 374"/>
              <a:gd name="T33" fmla="*/ 315018964 h 477"/>
              <a:gd name="T34" fmla="*/ 604588264 w 374"/>
              <a:gd name="T35" fmla="*/ 52922534 h 477"/>
              <a:gd name="T36" fmla="*/ 503824909 w 374"/>
              <a:gd name="T37" fmla="*/ 22680628 h 4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74"/>
              <a:gd name="T58" fmla="*/ 0 h 477"/>
              <a:gd name="T59" fmla="*/ 374 w 374"/>
              <a:gd name="T60" fmla="*/ 477 h 47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74" h="477">
                <a:moveTo>
                  <a:pt x="36" y="41"/>
                </a:moveTo>
                <a:cubicBezTo>
                  <a:pt x="41" y="73"/>
                  <a:pt x="42" y="78"/>
                  <a:pt x="60" y="105"/>
                </a:cubicBezTo>
                <a:cubicBezTo>
                  <a:pt x="65" y="112"/>
                  <a:pt x="68" y="129"/>
                  <a:pt x="68" y="129"/>
                </a:cubicBezTo>
                <a:cubicBezTo>
                  <a:pt x="62" y="168"/>
                  <a:pt x="65" y="188"/>
                  <a:pt x="44" y="217"/>
                </a:cubicBezTo>
                <a:cubicBezTo>
                  <a:pt x="39" y="239"/>
                  <a:pt x="30" y="254"/>
                  <a:pt x="24" y="277"/>
                </a:cubicBezTo>
                <a:cubicBezTo>
                  <a:pt x="21" y="340"/>
                  <a:pt x="0" y="406"/>
                  <a:pt x="20" y="465"/>
                </a:cubicBezTo>
                <a:cubicBezTo>
                  <a:pt x="22" y="471"/>
                  <a:pt x="39" y="475"/>
                  <a:pt x="44" y="477"/>
                </a:cubicBezTo>
                <a:cubicBezTo>
                  <a:pt x="67" y="469"/>
                  <a:pt x="85" y="455"/>
                  <a:pt x="108" y="449"/>
                </a:cubicBezTo>
                <a:cubicBezTo>
                  <a:pt x="120" y="437"/>
                  <a:pt x="121" y="424"/>
                  <a:pt x="132" y="413"/>
                </a:cubicBezTo>
                <a:cubicBezTo>
                  <a:pt x="146" y="399"/>
                  <a:pt x="163" y="384"/>
                  <a:pt x="180" y="373"/>
                </a:cubicBezTo>
                <a:cubicBezTo>
                  <a:pt x="191" y="357"/>
                  <a:pt x="197" y="350"/>
                  <a:pt x="216" y="345"/>
                </a:cubicBezTo>
                <a:cubicBezTo>
                  <a:pt x="225" y="339"/>
                  <a:pt x="236" y="337"/>
                  <a:pt x="244" y="329"/>
                </a:cubicBezTo>
                <a:cubicBezTo>
                  <a:pt x="251" y="322"/>
                  <a:pt x="252" y="310"/>
                  <a:pt x="260" y="305"/>
                </a:cubicBezTo>
                <a:cubicBezTo>
                  <a:pt x="268" y="300"/>
                  <a:pt x="284" y="289"/>
                  <a:pt x="284" y="289"/>
                </a:cubicBezTo>
                <a:cubicBezTo>
                  <a:pt x="296" y="271"/>
                  <a:pt x="322" y="253"/>
                  <a:pt x="340" y="241"/>
                </a:cubicBezTo>
                <a:cubicBezTo>
                  <a:pt x="349" y="227"/>
                  <a:pt x="352" y="217"/>
                  <a:pt x="364" y="205"/>
                </a:cubicBezTo>
                <a:cubicBezTo>
                  <a:pt x="374" y="175"/>
                  <a:pt x="340" y="141"/>
                  <a:pt x="316" y="125"/>
                </a:cubicBezTo>
                <a:cubicBezTo>
                  <a:pt x="297" y="97"/>
                  <a:pt x="270" y="31"/>
                  <a:pt x="240" y="21"/>
                </a:cubicBezTo>
                <a:cubicBezTo>
                  <a:pt x="228" y="9"/>
                  <a:pt x="217" y="0"/>
                  <a:pt x="200" y="9"/>
                </a:cubicBezTo>
              </a:path>
            </a:pathLst>
          </a:custGeom>
          <a:noFill/>
          <a:ln w="25400">
            <a:solidFill>
              <a:srgbClr val="FFCC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4" grpId="0" animBg="1"/>
      <p:bldP spid="3860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5" descr="Image-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916113"/>
            <a:ext cx="54387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6" descr="Image-02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-26988"/>
            <a:ext cx="4464051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652120" y="188640"/>
            <a:ext cx="1910203" cy="3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 dirty="0" smtClean="0">
                <a:solidFill>
                  <a:srgbClr val="333300"/>
                </a:solidFill>
              </a:rPr>
              <a:t>Klinikai jelentőség</a:t>
            </a:r>
            <a:endParaRPr lang="hu-HU" altLang="hu-HU" sz="1600" b="1" dirty="0">
              <a:solidFill>
                <a:srgbClr val="33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Image-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9" y="0"/>
            <a:ext cx="6660232" cy="468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4283968" y="2204864"/>
            <a:ext cx="936625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4716016" y="3429000"/>
            <a:ext cx="503238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51202" name="Picture 2" descr="http://f.blick.ch/img/incoming/origs2932465/1501694950-w308-h960/Bildschirmfoto-2014-06-22-um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4122737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 l="10960" t="11296" r="45880" b="2580"/>
          <a:stretch>
            <a:fillRect/>
          </a:stretch>
        </p:blipFill>
        <p:spPr bwMode="auto">
          <a:xfrm>
            <a:off x="184150" y="0"/>
            <a:ext cx="4187825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églalap 5"/>
          <p:cNvSpPr>
            <a:spLocks noChangeArrowheads="1"/>
          </p:cNvSpPr>
          <p:nvPr/>
        </p:nvSpPr>
        <p:spPr bwMode="auto">
          <a:xfrm>
            <a:off x="5004048" y="5373216"/>
            <a:ext cx="36010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dirty="0" err="1" smtClean="0">
                <a:latin typeface="Calibri" pitchFamily="34" charset="0"/>
              </a:rPr>
              <a:t>Orbitaalap</a:t>
            </a:r>
            <a:r>
              <a:rPr lang="hu-HU" sz="1600" dirty="0" smtClean="0">
                <a:latin typeface="Calibri" pitchFamily="34" charset="0"/>
              </a:rPr>
              <a:t> ún. „</a:t>
            </a:r>
            <a:r>
              <a:rPr lang="hu-HU" sz="1600" dirty="0" err="1" smtClean="0">
                <a:latin typeface="Calibri" pitchFamily="34" charset="0"/>
              </a:rPr>
              <a:t>blow</a:t>
            </a:r>
            <a:r>
              <a:rPr lang="hu-HU" sz="1600" dirty="0" smtClean="0">
                <a:latin typeface="Calibri" pitchFamily="34" charset="0"/>
              </a:rPr>
              <a:t> out” törése</a:t>
            </a:r>
            <a:endParaRPr lang="de-DE" sz="1600" dirty="0">
              <a:latin typeface="Calibri" pitchFamily="34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076056" y="0"/>
            <a:ext cx="1910203" cy="3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639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hu-HU" altLang="hu-HU" sz="1600" b="1" dirty="0" smtClean="0">
                <a:solidFill>
                  <a:srgbClr val="333300"/>
                </a:solidFill>
              </a:rPr>
              <a:t>Klinikai jelentőség</a:t>
            </a:r>
            <a:endParaRPr lang="hu-HU" altLang="hu-HU" sz="1600" b="1" dirty="0">
              <a:solidFill>
                <a:srgbClr val="33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6632"/>
            <a:ext cx="3096344" cy="426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r>
              <a:rPr lang="hu-HU" altLang="hu-HU" smtClean="0"/>
              <a:t>Fossa infratemporalis</a:t>
            </a:r>
          </a:p>
        </p:txBody>
      </p:sp>
      <p:pic>
        <p:nvPicPr>
          <p:cNvPr id="12291" name="Picture 5" descr="S-694"/>
          <p:cNvPicPr>
            <a:picLocks noChangeAspect="1" noChangeArrowheads="1"/>
          </p:cNvPicPr>
          <p:nvPr/>
        </p:nvPicPr>
        <p:blipFill>
          <a:blip r:embed="rId2" cstate="print"/>
          <a:srcRect b="19308"/>
          <a:stretch>
            <a:fillRect/>
          </a:stretch>
        </p:blipFill>
        <p:spPr bwMode="auto">
          <a:xfrm>
            <a:off x="1979613" y="1412875"/>
            <a:ext cx="5462587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Freeform 6"/>
          <p:cNvSpPr>
            <a:spLocks/>
          </p:cNvSpPr>
          <p:nvPr/>
        </p:nvSpPr>
        <p:spPr bwMode="auto">
          <a:xfrm>
            <a:off x="5218113" y="2654300"/>
            <a:ext cx="977900" cy="1282700"/>
          </a:xfrm>
          <a:custGeom>
            <a:avLst/>
            <a:gdLst>
              <a:gd name="T0" fmla="*/ 2147483646 w 616"/>
              <a:gd name="T1" fmla="*/ 2147483646 h 808"/>
              <a:gd name="T2" fmla="*/ 2147483646 w 616"/>
              <a:gd name="T3" fmla="*/ 2147483646 h 808"/>
              <a:gd name="T4" fmla="*/ 2147483646 w 616"/>
              <a:gd name="T5" fmla="*/ 2147483646 h 808"/>
              <a:gd name="T6" fmla="*/ 2147483646 w 616"/>
              <a:gd name="T7" fmla="*/ 2147483646 h 808"/>
              <a:gd name="T8" fmla="*/ 0 w 616"/>
              <a:gd name="T9" fmla="*/ 2147483646 h 808"/>
              <a:gd name="T10" fmla="*/ 2147483646 w 616"/>
              <a:gd name="T11" fmla="*/ 2147483646 h 808"/>
              <a:gd name="T12" fmla="*/ 2147483646 w 616"/>
              <a:gd name="T13" fmla="*/ 2147483646 h 808"/>
              <a:gd name="T14" fmla="*/ 2147483646 w 616"/>
              <a:gd name="T15" fmla="*/ 2147483646 h 808"/>
              <a:gd name="T16" fmla="*/ 2147483646 w 616"/>
              <a:gd name="T17" fmla="*/ 2147483646 h 808"/>
              <a:gd name="T18" fmla="*/ 2147483646 w 616"/>
              <a:gd name="T19" fmla="*/ 2147483646 h 808"/>
              <a:gd name="T20" fmla="*/ 2147483646 w 616"/>
              <a:gd name="T21" fmla="*/ 2147483646 h 808"/>
              <a:gd name="T22" fmla="*/ 2147483646 w 616"/>
              <a:gd name="T23" fmla="*/ 2147483646 h 808"/>
              <a:gd name="T24" fmla="*/ 2147483646 w 616"/>
              <a:gd name="T25" fmla="*/ 0 h 80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16"/>
              <a:gd name="T40" fmla="*/ 0 h 808"/>
              <a:gd name="T41" fmla="*/ 616 w 616"/>
              <a:gd name="T42" fmla="*/ 808 h 80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16" h="808">
                <a:moveTo>
                  <a:pt x="352" y="22"/>
                </a:moveTo>
                <a:lnTo>
                  <a:pt x="216" y="178"/>
                </a:lnTo>
                <a:lnTo>
                  <a:pt x="20" y="361"/>
                </a:lnTo>
                <a:lnTo>
                  <a:pt x="115" y="483"/>
                </a:lnTo>
                <a:lnTo>
                  <a:pt x="0" y="659"/>
                </a:lnTo>
                <a:lnTo>
                  <a:pt x="47" y="768"/>
                </a:lnTo>
                <a:lnTo>
                  <a:pt x="135" y="808"/>
                </a:lnTo>
                <a:lnTo>
                  <a:pt x="223" y="754"/>
                </a:lnTo>
                <a:lnTo>
                  <a:pt x="501" y="639"/>
                </a:lnTo>
                <a:lnTo>
                  <a:pt x="616" y="442"/>
                </a:lnTo>
                <a:lnTo>
                  <a:pt x="582" y="185"/>
                </a:lnTo>
                <a:lnTo>
                  <a:pt x="548" y="56"/>
                </a:lnTo>
                <a:lnTo>
                  <a:pt x="440" y="0"/>
                </a:lnTo>
              </a:path>
            </a:pathLst>
          </a:custGeom>
          <a:solidFill>
            <a:srgbClr val="FF0000">
              <a:alpha val="54901"/>
            </a:srgbClr>
          </a:solidFill>
          <a:ln w="9525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2251075" y="185738"/>
            <a:ext cx="4603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hu-HU" sz="3200" b="1">
                <a:latin typeface="Calibri" pitchFamily="34" charset="0"/>
              </a:rPr>
              <a:t>FOSSA INFRATEMPORALIS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0" y="815975"/>
            <a:ext cx="379603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200" b="1" dirty="0" err="1">
                <a:latin typeface="Calibri" pitchFamily="34" charset="0"/>
              </a:rPr>
              <a:t>Ant</a:t>
            </a:r>
            <a:r>
              <a:rPr lang="hu-HU" altLang="hu-HU" sz="1200" b="1" dirty="0">
                <a:latin typeface="Calibri" pitchFamily="34" charset="0"/>
              </a:rPr>
              <a:t>.:</a:t>
            </a: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     </a:t>
            </a:r>
            <a:r>
              <a:rPr lang="hu-HU" altLang="hu-HU" sz="1200" b="1" dirty="0" err="1">
                <a:latin typeface="Calibri" pitchFamily="34" charset="0"/>
              </a:rPr>
              <a:t>Tuber</a:t>
            </a:r>
            <a:r>
              <a:rPr lang="hu-HU" altLang="hu-HU" sz="1200" b="1" dirty="0">
                <a:latin typeface="Calibri" pitchFamily="34" charset="0"/>
              </a:rPr>
              <a:t> </a:t>
            </a:r>
            <a:r>
              <a:rPr lang="hu-HU" altLang="hu-HU" sz="1200" b="1" dirty="0" err="1">
                <a:latin typeface="Calibri" pitchFamily="34" charset="0"/>
              </a:rPr>
              <a:t>maxillae</a:t>
            </a:r>
            <a:r>
              <a:rPr lang="hu-HU" altLang="hu-HU" sz="1200" b="1" dirty="0">
                <a:latin typeface="Calibri" pitchFamily="34" charset="0"/>
              </a:rPr>
              <a:t>,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Facies</a:t>
            </a:r>
            <a:r>
              <a:rPr lang="hu-HU" altLang="hu-HU" sz="1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infratemporalis</a:t>
            </a:r>
            <a:r>
              <a:rPr lang="hu-HU" altLang="hu-HU" sz="1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maxillae</a:t>
            </a:r>
            <a:endParaRPr lang="hu-HU" altLang="hu-HU" sz="12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     </a:t>
            </a: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Post.:</a:t>
            </a:r>
          </a:p>
          <a:p>
            <a:pPr eaLnBrk="1" hangingPunct="1"/>
            <a:r>
              <a:rPr lang="hu-HU" altLang="hu-HU" sz="1200" dirty="0">
                <a:solidFill>
                  <a:srgbClr val="FFFF00"/>
                </a:solidFill>
                <a:latin typeface="Calibri" pitchFamily="34" charset="0"/>
              </a:rPr>
              <a:t>    </a:t>
            </a:r>
            <a:r>
              <a:rPr lang="hu-HU" altLang="hu-HU" sz="1200" dirty="0" err="1">
                <a:latin typeface="Calibri" pitchFamily="34" charset="0"/>
              </a:rPr>
              <a:t>Articulatio</a:t>
            </a:r>
            <a:r>
              <a:rPr lang="hu-HU" altLang="hu-HU" sz="1200" dirty="0">
                <a:latin typeface="Calibri" pitchFamily="34" charset="0"/>
              </a:rPr>
              <a:t> </a:t>
            </a:r>
            <a:r>
              <a:rPr lang="hu-HU" altLang="hu-HU" sz="1200" dirty="0" err="1">
                <a:latin typeface="Calibri" pitchFamily="34" charset="0"/>
              </a:rPr>
              <a:t>temporomandibularis</a:t>
            </a:r>
            <a:endParaRPr lang="hu-HU" altLang="hu-HU" sz="1200" dirty="0">
              <a:latin typeface="Calibri" pitchFamily="34" charset="0"/>
            </a:endParaRPr>
          </a:p>
          <a:p>
            <a:pPr eaLnBrk="1" hangingPunct="1"/>
            <a:endParaRPr lang="hu-HU" altLang="hu-HU" sz="1200" b="1" dirty="0">
              <a:latin typeface="Calibri" pitchFamily="34" charset="0"/>
            </a:endParaRP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Sup.:</a:t>
            </a: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    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Facies</a:t>
            </a:r>
            <a:r>
              <a:rPr lang="hu-HU" altLang="hu-HU" sz="1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infratemporalis</a:t>
            </a:r>
            <a:r>
              <a:rPr lang="hu-HU" altLang="hu-HU" sz="1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alae</a:t>
            </a:r>
            <a:r>
              <a:rPr lang="hu-HU" altLang="hu-HU" sz="1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majoris</a:t>
            </a:r>
            <a:r>
              <a:rPr lang="hu-HU" altLang="hu-HU" sz="1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ossis</a:t>
            </a:r>
            <a:r>
              <a:rPr lang="hu-HU" altLang="hu-HU" sz="12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sphenoidalis</a:t>
            </a:r>
            <a:endParaRPr lang="hu-HU" altLang="hu-HU" sz="12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hu-HU" altLang="hu-HU" sz="1200" dirty="0">
                <a:latin typeface="Calibri" pitchFamily="34" charset="0"/>
              </a:rPr>
              <a:t>     </a:t>
            </a:r>
            <a:r>
              <a:rPr lang="hu-HU" altLang="hu-HU" sz="1200" dirty="0" err="1">
                <a:latin typeface="Calibri" pitchFamily="34" charset="0"/>
              </a:rPr>
              <a:t>Squama</a:t>
            </a:r>
            <a:r>
              <a:rPr lang="hu-HU" altLang="hu-HU" sz="1200" dirty="0">
                <a:latin typeface="Calibri" pitchFamily="34" charset="0"/>
              </a:rPr>
              <a:t> </a:t>
            </a:r>
            <a:r>
              <a:rPr lang="hu-HU" altLang="hu-HU" sz="1200" dirty="0" err="1">
                <a:latin typeface="Calibri" pitchFamily="34" charset="0"/>
              </a:rPr>
              <a:t>ossis</a:t>
            </a:r>
            <a:r>
              <a:rPr lang="hu-HU" altLang="hu-HU" sz="1200" dirty="0">
                <a:latin typeface="Calibri" pitchFamily="34" charset="0"/>
              </a:rPr>
              <a:t> </a:t>
            </a:r>
            <a:r>
              <a:rPr lang="hu-HU" altLang="hu-HU" sz="1200" dirty="0" err="1">
                <a:latin typeface="Calibri" pitchFamily="34" charset="0"/>
              </a:rPr>
              <a:t>temporalis</a:t>
            </a:r>
            <a:r>
              <a:rPr lang="hu-HU" altLang="hu-HU" sz="1200" dirty="0">
                <a:latin typeface="Calibri" pitchFamily="34" charset="0"/>
              </a:rPr>
              <a:t> </a:t>
            </a:r>
          </a:p>
          <a:p>
            <a:pPr eaLnBrk="1" hangingPunct="1"/>
            <a:endParaRPr lang="hu-HU" altLang="hu-HU" sz="1200" b="1" dirty="0">
              <a:latin typeface="Calibri" pitchFamily="34" charset="0"/>
            </a:endParaRP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Lat.:</a:t>
            </a: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     </a:t>
            </a:r>
            <a:r>
              <a:rPr lang="hu-HU" altLang="hu-HU" sz="1200" dirty="0" err="1">
                <a:latin typeface="Calibri" pitchFamily="34" charset="0"/>
              </a:rPr>
              <a:t>Ramus</a:t>
            </a:r>
            <a:r>
              <a:rPr lang="hu-HU" altLang="hu-HU" sz="1200" dirty="0">
                <a:latin typeface="Calibri" pitchFamily="34" charset="0"/>
              </a:rPr>
              <a:t> </a:t>
            </a:r>
            <a:r>
              <a:rPr lang="hu-HU" altLang="hu-HU" sz="1200" dirty="0" err="1">
                <a:latin typeface="Calibri" pitchFamily="34" charset="0"/>
              </a:rPr>
              <a:t>mandibulae</a:t>
            </a:r>
            <a:endParaRPr lang="hu-HU" altLang="hu-HU" sz="1200" dirty="0">
              <a:latin typeface="Calibri" pitchFamily="34" charset="0"/>
            </a:endParaRPr>
          </a:p>
          <a:p>
            <a:pPr eaLnBrk="1" hangingPunct="1"/>
            <a:r>
              <a:rPr lang="hu-HU" altLang="hu-HU" sz="1200" dirty="0">
                <a:latin typeface="Calibri" pitchFamily="34" charset="0"/>
              </a:rPr>
              <a:t>     Processus </a:t>
            </a:r>
            <a:r>
              <a:rPr lang="hu-HU" altLang="hu-HU" sz="1200" dirty="0" err="1">
                <a:latin typeface="Calibri" pitchFamily="34" charset="0"/>
              </a:rPr>
              <a:t>coronoideus</a:t>
            </a:r>
            <a:endParaRPr lang="hu-HU" altLang="hu-HU" sz="1200" dirty="0">
              <a:latin typeface="Calibri" pitchFamily="34" charset="0"/>
            </a:endParaRPr>
          </a:p>
          <a:p>
            <a:pPr eaLnBrk="1" hangingPunct="1"/>
            <a:r>
              <a:rPr lang="hu-HU" altLang="hu-HU" sz="1200" dirty="0">
                <a:latin typeface="Calibri" pitchFamily="34" charset="0"/>
              </a:rPr>
              <a:t>     </a:t>
            </a:r>
            <a:r>
              <a:rPr lang="hu-HU" altLang="hu-HU" sz="1200" dirty="0" err="1">
                <a:latin typeface="Calibri" pitchFamily="34" charset="0"/>
              </a:rPr>
              <a:t>Arcus</a:t>
            </a:r>
            <a:r>
              <a:rPr lang="hu-HU" altLang="hu-HU" sz="1200" dirty="0">
                <a:latin typeface="Calibri" pitchFamily="34" charset="0"/>
              </a:rPr>
              <a:t> </a:t>
            </a:r>
            <a:r>
              <a:rPr lang="hu-HU" altLang="hu-HU" sz="1200" dirty="0" err="1">
                <a:latin typeface="Calibri" pitchFamily="34" charset="0"/>
              </a:rPr>
              <a:t>zygomaticus</a:t>
            </a:r>
            <a:endParaRPr lang="hu-HU" altLang="hu-HU" sz="1200" dirty="0">
              <a:latin typeface="Calibri" pitchFamily="34" charset="0"/>
            </a:endParaRPr>
          </a:p>
          <a:p>
            <a:pPr eaLnBrk="1" hangingPunct="1"/>
            <a:endParaRPr lang="hu-HU" altLang="hu-HU" sz="1200" b="1" dirty="0">
              <a:latin typeface="Calibri" pitchFamily="34" charset="0"/>
            </a:endParaRPr>
          </a:p>
          <a:p>
            <a:pPr eaLnBrk="1" hangingPunct="1"/>
            <a:r>
              <a:rPr lang="hu-HU" altLang="hu-HU" sz="1200" b="1" dirty="0" err="1">
                <a:latin typeface="Calibri" pitchFamily="34" charset="0"/>
              </a:rPr>
              <a:t>Med</a:t>
            </a:r>
            <a:r>
              <a:rPr lang="hu-HU" altLang="hu-HU" sz="1200" b="1" dirty="0">
                <a:latin typeface="Calibri" pitchFamily="34" charset="0"/>
              </a:rPr>
              <a:t>.:</a:t>
            </a: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     </a:t>
            </a:r>
            <a:r>
              <a:rPr lang="hu-HU" altLang="hu-HU" sz="1200" b="1" dirty="0">
                <a:solidFill>
                  <a:srgbClr val="FF0000"/>
                </a:solidFill>
                <a:latin typeface="Calibri" pitchFamily="34" charset="0"/>
              </a:rPr>
              <a:t>Lamina lateralis processus </a:t>
            </a:r>
            <a:r>
              <a:rPr lang="hu-HU" altLang="hu-HU" sz="1200" b="1" dirty="0" err="1">
                <a:solidFill>
                  <a:srgbClr val="FF0000"/>
                </a:solidFill>
                <a:latin typeface="Calibri" pitchFamily="34" charset="0"/>
              </a:rPr>
              <a:t>pterygoidei</a:t>
            </a:r>
            <a:endParaRPr lang="hu-HU" altLang="hu-HU" sz="12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hu-HU" altLang="hu-HU" sz="1200" b="1" dirty="0">
                <a:latin typeface="Calibri" pitchFamily="34" charset="0"/>
              </a:rPr>
              <a:t>     </a:t>
            </a:r>
            <a:r>
              <a:rPr lang="hu-HU" altLang="hu-HU" sz="1200" b="1" i="1" dirty="0" err="1">
                <a:latin typeface="Calibri" pitchFamily="34" charset="0"/>
              </a:rPr>
              <a:t>Fissura</a:t>
            </a:r>
            <a:r>
              <a:rPr lang="hu-HU" altLang="hu-HU" sz="1200" b="1" i="1" dirty="0">
                <a:latin typeface="Calibri" pitchFamily="34" charset="0"/>
              </a:rPr>
              <a:t> </a:t>
            </a:r>
            <a:r>
              <a:rPr lang="hu-HU" altLang="hu-HU" sz="1200" b="1" i="1" dirty="0" err="1">
                <a:latin typeface="Calibri" pitchFamily="34" charset="0"/>
              </a:rPr>
              <a:t>pterygo-maxillaris</a:t>
            </a:r>
            <a:endParaRPr lang="hu-HU" altLang="hu-HU" sz="1200" b="1" i="1" dirty="0">
              <a:latin typeface="Calibri" pitchFamily="34" charset="0"/>
            </a:endParaRPr>
          </a:p>
          <a:p>
            <a:pPr eaLnBrk="1" hangingPunct="1"/>
            <a:r>
              <a:rPr lang="hu-HU" altLang="hu-HU" sz="1200" b="1" i="1" dirty="0">
                <a:latin typeface="Calibri" pitchFamily="34" charset="0"/>
              </a:rPr>
              <a:t>     </a:t>
            </a:r>
            <a:r>
              <a:rPr lang="hu-HU" altLang="hu-HU" sz="1200" b="1" i="1" dirty="0" err="1">
                <a:latin typeface="Calibri" pitchFamily="34" charset="0"/>
              </a:rPr>
              <a:t>Fissura</a:t>
            </a:r>
            <a:r>
              <a:rPr lang="hu-HU" altLang="hu-HU" sz="1200" b="1" i="1" dirty="0">
                <a:latin typeface="Calibri" pitchFamily="34" charset="0"/>
              </a:rPr>
              <a:t> </a:t>
            </a:r>
            <a:r>
              <a:rPr lang="hu-HU" altLang="hu-HU" sz="1200" b="1" i="1" dirty="0" err="1">
                <a:latin typeface="Calibri" pitchFamily="34" charset="0"/>
              </a:rPr>
              <a:t>orbitalis</a:t>
            </a:r>
            <a:r>
              <a:rPr lang="hu-HU" altLang="hu-HU" sz="1200" b="1" i="1" dirty="0">
                <a:latin typeface="Calibri" pitchFamily="34" charset="0"/>
              </a:rPr>
              <a:t> inferior </a:t>
            </a:r>
            <a:r>
              <a:rPr lang="hu-HU" altLang="hu-HU" sz="1200" b="1" dirty="0" smtClean="0">
                <a:latin typeface="Calibri" pitchFamily="34" charset="0"/>
              </a:rPr>
              <a:t>(elülső, lateralis része)</a:t>
            </a:r>
            <a:endParaRPr lang="hu-HU" altLang="hu-HU" sz="1200" b="1" dirty="0">
              <a:latin typeface="Calibri" pitchFamily="34" charset="0"/>
            </a:endParaRPr>
          </a:p>
          <a:p>
            <a:pPr eaLnBrk="1" hangingPunct="1"/>
            <a:endParaRPr lang="hu-HU" altLang="hu-HU" sz="1200" b="1" i="1" dirty="0">
              <a:latin typeface="Calibri" pitchFamily="34" charset="0"/>
            </a:endParaRPr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2" cstate="print"/>
          <a:srcRect r="3149"/>
          <a:stretch>
            <a:fillRect/>
          </a:stretch>
        </p:blipFill>
        <p:spPr bwMode="auto">
          <a:xfrm>
            <a:off x="4211960" y="1124744"/>
            <a:ext cx="449748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 l="20435" t="60414" r="46212" b="13559"/>
          <a:stretch>
            <a:fillRect/>
          </a:stretch>
        </p:blipFill>
        <p:spPr bwMode="auto">
          <a:xfrm>
            <a:off x="4067944" y="4365104"/>
            <a:ext cx="473374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7411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2065338" y="161925"/>
            <a:ext cx="5041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hu-HU" sz="3400" b="1">
                <a:latin typeface="Calibri" pitchFamily="34" charset="0"/>
              </a:rPr>
              <a:t>FOSSA PTERYGOPALATINA </a:t>
            </a:r>
          </a:p>
        </p:txBody>
      </p:sp>
      <p:pic>
        <p:nvPicPr>
          <p:cNvPr id="17413" name="Picture 6" descr="A-K-S117-3-W"/>
          <p:cNvPicPr>
            <a:picLocks noChangeAspect="1" noChangeArrowheads="1"/>
          </p:cNvPicPr>
          <p:nvPr/>
        </p:nvPicPr>
        <p:blipFill>
          <a:blip r:embed="rId2" cstate="print"/>
          <a:srcRect l="11658" r="27756" b="28583"/>
          <a:stretch>
            <a:fillRect/>
          </a:stretch>
        </p:blipFill>
        <p:spPr bwMode="auto">
          <a:xfrm>
            <a:off x="1600200" y="1062038"/>
            <a:ext cx="615315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sp>
        <p:nvSpPr>
          <p:cNvPr id="2867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5" name="Picture 3" descr="p72700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79120"/>
            <a:ext cx="4355976" cy="317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D:\Dokumentumok\Dropbox-volt\Camera Uploads\2019\prufung-2019-01-21 15.34.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3537012"/>
            <a:ext cx="4427984" cy="3320988"/>
          </a:xfrm>
          <a:prstGeom prst="rect">
            <a:avLst/>
          </a:prstGeom>
          <a:noFill/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586" y="188640"/>
            <a:ext cx="467941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 descr="D:\Dokumentumok\Dropbox-volt\Camera Uploads\2018\h3-2018-12-21 08.00.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4284517" cy="3212977"/>
          </a:xfrm>
          <a:prstGeom prst="rect">
            <a:avLst/>
          </a:prstGeom>
          <a:noFill/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2627784" y="0"/>
            <a:ext cx="4114800" cy="98072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Kollokvium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4479" t="65638" r="22623" b="1155"/>
          <a:stretch>
            <a:fillRect/>
          </a:stretch>
        </p:blipFill>
        <p:spPr bwMode="auto">
          <a:xfrm>
            <a:off x="-1" y="692696"/>
            <a:ext cx="545518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 l="33444" t="27553" r="26354" b="35867"/>
          <a:stretch>
            <a:fillRect/>
          </a:stretch>
        </p:blipFill>
        <p:spPr bwMode="auto">
          <a:xfrm>
            <a:off x="5373214" y="980728"/>
            <a:ext cx="377078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2"/>
          <p:cNvSpPr txBox="1">
            <a:spLocks noChangeArrowheads="1"/>
          </p:cNvSpPr>
          <p:nvPr/>
        </p:nvSpPr>
        <p:spPr bwMode="auto">
          <a:xfrm>
            <a:off x="2339752" y="0"/>
            <a:ext cx="5041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hu-HU" sz="3400" b="1" dirty="0">
                <a:latin typeface="Calibri" pitchFamily="34" charset="0"/>
              </a:rPr>
              <a:t>FOSSA PTERYGOPALATINA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>
            <a:spLocks noGrp="1" noChangeArrowheads="1"/>
          </p:cNvSpPr>
          <p:nvPr>
            <p:ph type="title"/>
          </p:nvPr>
        </p:nvSpPr>
        <p:spPr>
          <a:xfrm>
            <a:off x="1619672" y="0"/>
            <a:ext cx="6980312" cy="836712"/>
          </a:xfrm>
        </p:spPr>
        <p:txBody>
          <a:bodyPr/>
          <a:lstStyle/>
          <a:p>
            <a:r>
              <a:rPr lang="hu-HU" altLang="hu-HU" sz="4000" b="1" dirty="0" smtClean="0"/>
              <a:t>FOSSA PTERYGOPALATINA</a:t>
            </a:r>
          </a:p>
        </p:txBody>
      </p:sp>
      <p:pic>
        <p:nvPicPr>
          <p:cNvPr id="20483" name="Picture 6" descr="A-K-S117-3-W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11658" r="27756" b="28583"/>
          <a:stretch>
            <a:fillRect/>
          </a:stretch>
        </p:blipFill>
        <p:spPr>
          <a:xfrm>
            <a:off x="395536" y="764704"/>
            <a:ext cx="2880320" cy="2644068"/>
          </a:xfrm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3203848" y="1340768"/>
            <a:ext cx="2843212" cy="1615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100" dirty="0" err="1">
                <a:latin typeface="Times New Roman" pitchFamily="18" charset="0"/>
              </a:rPr>
              <a:t>Ant</a:t>
            </a:r>
            <a:r>
              <a:rPr lang="hu-HU" altLang="hu-HU" sz="1100" dirty="0">
                <a:latin typeface="Times New Roman" pitchFamily="18" charset="0"/>
              </a:rPr>
              <a:t>.: </a:t>
            </a:r>
            <a:r>
              <a:rPr lang="hu-HU" altLang="hu-HU" sz="1100" dirty="0" err="1">
                <a:latin typeface="Times New Roman" pitchFamily="18" charset="0"/>
              </a:rPr>
              <a:t>Tuber</a:t>
            </a:r>
            <a:r>
              <a:rPr lang="hu-HU" altLang="hu-HU" sz="1100" dirty="0">
                <a:latin typeface="Times New Roman" pitchFamily="18" charset="0"/>
              </a:rPr>
              <a:t> </a:t>
            </a:r>
            <a:r>
              <a:rPr lang="hu-HU" altLang="hu-HU" sz="1100" dirty="0" err="1">
                <a:latin typeface="Times New Roman" pitchFamily="18" charset="0"/>
              </a:rPr>
              <a:t>maxillae</a:t>
            </a:r>
            <a:endParaRPr lang="hu-HU" altLang="hu-HU" sz="110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100" dirty="0">
                <a:latin typeface="Times New Roman" pitchFamily="18" charset="0"/>
              </a:rPr>
              <a:t>Post.: Processus </a:t>
            </a:r>
            <a:r>
              <a:rPr lang="hu-HU" altLang="hu-HU" sz="1100" dirty="0" err="1">
                <a:latin typeface="Times New Roman" pitchFamily="18" charset="0"/>
              </a:rPr>
              <a:t>pterygoideus</a:t>
            </a:r>
            <a:r>
              <a:rPr lang="hu-HU" altLang="hu-HU" sz="1100" dirty="0">
                <a:latin typeface="Times New Roman" pitchFamily="18" charset="0"/>
              </a:rPr>
              <a:t> mit </a:t>
            </a:r>
            <a:r>
              <a:rPr lang="hu-HU" altLang="hu-HU" sz="1100" dirty="0" err="1">
                <a:solidFill>
                  <a:srgbClr val="CC0000"/>
                </a:solidFill>
                <a:latin typeface="Times New Roman" pitchFamily="18" charset="0"/>
              </a:rPr>
              <a:t>Ala</a:t>
            </a:r>
            <a:r>
              <a:rPr lang="hu-HU" altLang="hu-HU" sz="1100" dirty="0">
                <a:solidFill>
                  <a:srgbClr val="CC0000"/>
                </a:solidFill>
                <a:latin typeface="Times New Roman" pitchFamily="18" charset="0"/>
              </a:rPr>
              <a:t> major (</a:t>
            </a:r>
            <a:r>
              <a:rPr lang="hu-HU" altLang="hu-HU" sz="1100" dirty="0" err="1">
                <a:solidFill>
                  <a:srgbClr val="CC0000"/>
                </a:solidFill>
                <a:latin typeface="Times New Roman" pitchFamily="18" charset="0"/>
              </a:rPr>
              <a:t>Facies</a:t>
            </a:r>
            <a:r>
              <a:rPr lang="hu-HU" altLang="hu-HU" sz="11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hu-HU" altLang="hu-HU" sz="1100" dirty="0" err="1">
                <a:solidFill>
                  <a:srgbClr val="CC0000"/>
                </a:solidFill>
                <a:latin typeface="Times New Roman" pitchFamily="18" charset="0"/>
              </a:rPr>
              <a:t>maxillaris</a:t>
            </a:r>
            <a:r>
              <a:rPr lang="hu-HU" altLang="hu-HU" sz="1100" dirty="0">
                <a:solidFill>
                  <a:srgbClr val="CC0000"/>
                </a:solidFill>
                <a:latin typeface="Times New Roman" pitchFamily="18" charset="0"/>
              </a:rPr>
              <a:t>!)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100" dirty="0" err="1" smtClean="0">
                <a:latin typeface="Times New Roman" pitchFamily="18" charset="0"/>
              </a:rPr>
              <a:t>Med</a:t>
            </a:r>
            <a:r>
              <a:rPr lang="hu-HU" altLang="hu-HU" sz="1100" dirty="0">
                <a:latin typeface="Times New Roman" pitchFamily="18" charset="0"/>
              </a:rPr>
              <a:t>.: Lamina </a:t>
            </a:r>
            <a:r>
              <a:rPr lang="hu-HU" altLang="hu-HU" sz="1100" dirty="0" err="1">
                <a:latin typeface="Times New Roman" pitchFamily="18" charset="0"/>
              </a:rPr>
              <a:t>perpendicularis</a:t>
            </a:r>
            <a:r>
              <a:rPr lang="hu-HU" altLang="hu-HU" sz="1100" dirty="0">
                <a:latin typeface="Times New Roman" pitchFamily="18" charset="0"/>
              </a:rPr>
              <a:t> </a:t>
            </a:r>
            <a:r>
              <a:rPr lang="hu-HU" altLang="hu-HU" sz="1100" dirty="0" err="1">
                <a:latin typeface="Times New Roman" pitchFamily="18" charset="0"/>
              </a:rPr>
              <a:t>ossis</a:t>
            </a:r>
            <a:r>
              <a:rPr lang="hu-HU" altLang="hu-HU" sz="1100" dirty="0">
                <a:latin typeface="Times New Roman" pitchFamily="18" charset="0"/>
              </a:rPr>
              <a:t> </a:t>
            </a:r>
            <a:r>
              <a:rPr lang="hu-HU" altLang="hu-HU" sz="1100" dirty="0" err="1">
                <a:latin typeface="Times New Roman" pitchFamily="18" charset="0"/>
              </a:rPr>
              <a:t>palatini</a:t>
            </a:r>
            <a:endParaRPr lang="hu-HU" altLang="hu-HU" sz="110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100" dirty="0">
                <a:latin typeface="Times New Roman" pitchFamily="18" charset="0"/>
              </a:rPr>
              <a:t>Lat.: </a:t>
            </a:r>
            <a:r>
              <a:rPr lang="hu-HU" altLang="hu-HU" sz="1100" dirty="0" err="1">
                <a:latin typeface="Times New Roman" pitchFamily="18" charset="0"/>
              </a:rPr>
              <a:t>Fissura</a:t>
            </a:r>
            <a:r>
              <a:rPr lang="hu-HU" altLang="hu-HU" sz="1100" dirty="0">
                <a:latin typeface="Times New Roman" pitchFamily="18" charset="0"/>
              </a:rPr>
              <a:t> </a:t>
            </a:r>
            <a:r>
              <a:rPr lang="hu-HU" altLang="hu-HU" sz="1100" dirty="0" err="1">
                <a:latin typeface="Times New Roman" pitchFamily="18" charset="0"/>
              </a:rPr>
              <a:t>pterygo-maxillaris</a:t>
            </a:r>
            <a:endParaRPr lang="hu-HU" altLang="hu-HU" sz="110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100" dirty="0" smtClean="0">
                <a:latin typeface="Times New Roman" pitchFamily="18" charset="0"/>
              </a:rPr>
              <a:t>Sup</a:t>
            </a:r>
            <a:r>
              <a:rPr lang="hu-HU" altLang="hu-HU" sz="1100" dirty="0">
                <a:latin typeface="Times New Roman" pitchFamily="18" charset="0"/>
              </a:rPr>
              <a:t>.:</a:t>
            </a:r>
            <a:r>
              <a:rPr lang="hu-HU" altLang="hu-HU" sz="1100" dirty="0" err="1">
                <a:latin typeface="Times New Roman" pitchFamily="18" charset="0"/>
              </a:rPr>
              <a:t>Ala</a:t>
            </a:r>
            <a:r>
              <a:rPr lang="hu-HU" altLang="hu-HU" sz="1100" dirty="0">
                <a:latin typeface="Times New Roman" pitchFamily="18" charset="0"/>
              </a:rPr>
              <a:t> major + Corpus </a:t>
            </a:r>
            <a:r>
              <a:rPr lang="hu-HU" altLang="hu-HU" sz="1100" dirty="0" err="1">
                <a:latin typeface="Times New Roman" pitchFamily="18" charset="0"/>
              </a:rPr>
              <a:t>ossis</a:t>
            </a:r>
            <a:r>
              <a:rPr lang="hu-HU" altLang="hu-HU" sz="1100" dirty="0">
                <a:latin typeface="Times New Roman" pitchFamily="18" charset="0"/>
              </a:rPr>
              <a:t> </a:t>
            </a:r>
            <a:r>
              <a:rPr lang="hu-HU" altLang="hu-HU" sz="1100" dirty="0" err="1">
                <a:latin typeface="Times New Roman" pitchFamily="18" charset="0"/>
              </a:rPr>
              <a:t>ossis</a:t>
            </a:r>
            <a:r>
              <a:rPr lang="hu-HU" altLang="hu-HU" sz="1100" dirty="0">
                <a:latin typeface="Times New Roman" pitchFamily="18" charset="0"/>
              </a:rPr>
              <a:t> </a:t>
            </a:r>
            <a:r>
              <a:rPr lang="hu-HU" altLang="hu-HU" sz="1100" dirty="0" err="1">
                <a:latin typeface="Times New Roman" pitchFamily="18" charset="0"/>
              </a:rPr>
              <a:t>sphenoidalis</a:t>
            </a:r>
            <a:endParaRPr lang="hu-HU" altLang="hu-HU" sz="1100" dirty="0">
              <a:latin typeface="Times New Roman" pitchFamily="18" charset="0"/>
            </a:endParaRPr>
          </a:p>
        </p:txBody>
      </p:sp>
      <p:pic>
        <p:nvPicPr>
          <p:cNvPr id="20485" name="Picture 8" descr="A-K-S180-3-W"/>
          <p:cNvPicPr>
            <a:picLocks noChangeAspect="1" noChangeArrowheads="1"/>
          </p:cNvPicPr>
          <p:nvPr/>
        </p:nvPicPr>
        <p:blipFill>
          <a:blip r:embed="rId3" cstate="print"/>
          <a:srcRect b="30804"/>
          <a:stretch>
            <a:fillRect/>
          </a:stretch>
        </p:blipFill>
        <p:spPr bwMode="auto">
          <a:xfrm>
            <a:off x="5835650" y="1052736"/>
            <a:ext cx="33083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fossa pterygopalatina nyílásai"/>
          <p:cNvPicPr>
            <a:picLocks noChangeAspect="1" noChangeArrowheads="1"/>
          </p:cNvPicPr>
          <p:nvPr/>
        </p:nvPicPr>
        <p:blipFill>
          <a:blip r:embed="rId2" cstate="print"/>
          <a:srcRect l="-2" r="-4402" b="19318"/>
          <a:stretch>
            <a:fillRect/>
          </a:stretch>
        </p:blipFill>
        <p:spPr bwMode="auto">
          <a:xfrm>
            <a:off x="6084168" y="260648"/>
            <a:ext cx="26781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9817" t="27661" r="46212" b="39313"/>
          <a:stretch>
            <a:fillRect/>
          </a:stretch>
        </p:blipFill>
        <p:spPr bwMode="auto">
          <a:xfrm>
            <a:off x="-1" y="116632"/>
            <a:ext cx="556359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ossa infratemporalis"/>
          <p:cNvPicPr>
            <a:picLocks noChangeAspect="1" noChangeArrowheads="1"/>
          </p:cNvPicPr>
          <p:nvPr/>
        </p:nvPicPr>
        <p:blipFill rotWithShape="1">
          <a:blip r:embed="rId2" cstate="print"/>
          <a:srcRect l="4621" t="4878" r="2771" b="5576"/>
          <a:stretch/>
        </p:blipFill>
        <p:spPr bwMode="auto">
          <a:xfrm>
            <a:off x="395288" y="112713"/>
            <a:ext cx="8064500" cy="6773862"/>
          </a:xfrm>
          <a:prstGeom prst="rect">
            <a:avLst/>
          </a:prstGeom>
          <a:gradFill rotWithShape="1">
            <a:gsLst>
              <a:gs pos="0">
                <a:schemeClr val="accent1">
                  <a:alpha val="71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mp"/>
          <p:cNvPicPr>
            <a:picLocks noChangeAspect="1" noChangeArrowheads="1"/>
          </p:cNvPicPr>
          <p:nvPr/>
        </p:nvPicPr>
        <p:blipFill>
          <a:blip r:embed="rId2" cstate="print"/>
          <a:srcRect r="463" b="14339"/>
          <a:stretch>
            <a:fillRect/>
          </a:stretch>
        </p:blipFill>
        <p:spPr bwMode="auto">
          <a:xfrm>
            <a:off x="395536" y="0"/>
            <a:ext cx="7632848" cy="4941168"/>
          </a:xfrm>
          <a:prstGeom prst="rect">
            <a:avLst/>
          </a:prstGeom>
          <a:noFill/>
        </p:spPr>
      </p:pic>
      <p:pic>
        <p:nvPicPr>
          <p:cNvPr id="3" name="Picture 2" descr="temp"/>
          <p:cNvPicPr>
            <a:picLocks noChangeAspect="1" noChangeArrowheads="1"/>
          </p:cNvPicPr>
          <p:nvPr/>
        </p:nvPicPr>
        <p:blipFill>
          <a:blip r:embed="rId2" cstate="print"/>
          <a:srcRect l="41208" t="90984" r="31560" b="5271"/>
          <a:stretch>
            <a:fillRect/>
          </a:stretch>
        </p:blipFill>
        <p:spPr bwMode="auto">
          <a:xfrm>
            <a:off x="3995936" y="4797152"/>
            <a:ext cx="2088232" cy="216024"/>
          </a:xfrm>
          <a:prstGeom prst="rect">
            <a:avLst/>
          </a:prstGeom>
          <a:noFill/>
        </p:spPr>
      </p:pic>
      <p:pic>
        <p:nvPicPr>
          <p:cNvPr id="4" name="Picture 2" descr="temp"/>
          <p:cNvPicPr>
            <a:picLocks noChangeAspect="1" noChangeArrowheads="1"/>
          </p:cNvPicPr>
          <p:nvPr/>
        </p:nvPicPr>
        <p:blipFill>
          <a:blip r:embed="rId2" cstate="print"/>
          <a:srcRect l="46842" t="83494" r="30621" b="11513"/>
          <a:stretch>
            <a:fillRect/>
          </a:stretch>
        </p:blipFill>
        <p:spPr bwMode="auto">
          <a:xfrm>
            <a:off x="3635896" y="4941168"/>
            <a:ext cx="1728192" cy="288032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3491880" y="4797153"/>
            <a:ext cx="237626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123728" y="0"/>
            <a:ext cx="378924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hu-HU" dirty="0" err="1" smtClean="0"/>
              <a:t>Neurocranium</a:t>
            </a:r>
            <a:r>
              <a:rPr lang="hu-HU" dirty="0" smtClean="0"/>
              <a:t>: pár „rázósabb” képlet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l="20951" t="33507" r="46280" b="39966"/>
          <a:stretch>
            <a:fillRect/>
          </a:stretch>
        </p:blipFill>
        <p:spPr bwMode="auto">
          <a:xfrm>
            <a:off x="179512" y="692696"/>
            <a:ext cx="48889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3824865" cy="253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7092280" y="548680"/>
            <a:ext cx="1224136" cy="360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076056" y="2852936"/>
            <a:ext cx="1872208" cy="576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843808" y="2060848"/>
            <a:ext cx="216024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2123728" y="0"/>
            <a:ext cx="378924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hu-HU" dirty="0" err="1" smtClean="0"/>
              <a:t>Neurocranium</a:t>
            </a:r>
            <a:r>
              <a:rPr lang="hu-HU" dirty="0" smtClean="0"/>
              <a:t>: pár „rázósabb” képlet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266" name="Picture 2" descr="D:\Dokumentumok\Dropbox\2015\3hetieahoz\23te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7429500" cy="4010025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5580112" y="3140969"/>
            <a:ext cx="172819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076056" y="0"/>
            <a:ext cx="378924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hu-HU" dirty="0" err="1" smtClean="0"/>
              <a:t>Neurocranium</a:t>
            </a:r>
            <a:r>
              <a:rPr lang="hu-HU" dirty="0" smtClean="0"/>
              <a:t>: pár „rázósabb” képlet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r="-427" b="1651"/>
          <a:stretch>
            <a:fillRect/>
          </a:stretch>
        </p:blipFill>
        <p:spPr bwMode="auto">
          <a:xfrm>
            <a:off x="1331914" y="620713"/>
            <a:ext cx="6984502" cy="597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>
            <a:spLocks noChangeArrowheads="1"/>
          </p:cNvSpPr>
          <p:nvPr/>
        </p:nvSpPr>
        <p:spPr bwMode="auto">
          <a:xfrm>
            <a:off x="1619250" y="3989388"/>
            <a:ext cx="1008063" cy="215900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Téglalap 5"/>
          <p:cNvSpPr>
            <a:spLocks noChangeArrowheads="1"/>
          </p:cNvSpPr>
          <p:nvPr/>
        </p:nvSpPr>
        <p:spPr bwMode="auto">
          <a:xfrm>
            <a:off x="4211960" y="6381328"/>
            <a:ext cx="1368425" cy="260350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692275" y="3844925"/>
            <a:ext cx="935038" cy="115888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835150" y="3340100"/>
            <a:ext cx="865188" cy="215900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7092950" y="4421188"/>
            <a:ext cx="935038" cy="188912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1476376" y="3700465"/>
            <a:ext cx="1223963" cy="117475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692276" y="3556000"/>
            <a:ext cx="1008063" cy="144463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1692276" y="3197225"/>
            <a:ext cx="1008063" cy="115888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Téglalap 12"/>
          <p:cNvSpPr>
            <a:spLocks noChangeArrowheads="1"/>
          </p:cNvSpPr>
          <p:nvPr/>
        </p:nvSpPr>
        <p:spPr bwMode="auto">
          <a:xfrm>
            <a:off x="7164388" y="3340100"/>
            <a:ext cx="863600" cy="215900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Téglalap 13"/>
          <p:cNvSpPr>
            <a:spLocks noChangeArrowheads="1"/>
          </p:cNvSpPr>
          <p:nvPr/>
        </p:nvSpPr>
        <p:spPr bwMode="auto">
          <a:xfrm>
            <a:off x="7092951" y="4637088"/>
            <a:ext cx="1223963" cy="260350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Téglalap 14"/>
          <p:cNvSpPr>
            <a:spLocks noChangeArrowheads="1"/>
          </p:cNvSpPr>
          <p:nvPr/>
        </p:nvSpPr>
        <p:spPr bwMode="auto">
          <a:xfrm>
            <a:off x="7092951" y="2547940"/>
            <a:ext cx="1008063" cy="477837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Téglalap 15"/>
          <p:cNvSpPr>
            <a:spLocks noChangeArrowheads="1"/>
          </p:cNvSpPr>
          <p:nvPr/>
        </p:nvSpPr>
        <p:spPr bwMode="auto">
          <a:xfrm>
            <a:off x="7164389" y="3556000"/>
            <a:ext cx="936625" cy="144463"/>
          </a:xfrm>
          <a:prstGeom prst="rect">
            <a:avLst/>
          </a:prstGeom>
          <a:solidFill>
            <a:srgbClr val="0066FF">
              <a:alpha val="20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5615" name="Text Box 4"/>
          <p:cNvSpPr txBox="1">
            <a:spLocks noChangeArrowheads="1"/>
          </p:cNvSpPr>
          <p:nvPr/>
        </p:nvSpPr>
        <p:spPr bwMode="auto">
          <a:xfrm>
            <a:off x="1979613" y="0"/>
            <a:ext cx="5545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600" b="1" dirty="0">
                <a:solidFill>
                  <a:schemeClr val="bg1"/>
                </a:solidFill>
                <a:latin typeface="Calibri" pitchFamily="34" charset="0"/>
              </a:rPr>
              <a:t>BASIS CRANII EXTERNA</a:t>
            </a:r>
          </a:p>
        </p:txBody>
      </p:sp>
      <p:sp>
        <p:nvSpPr>
          <p:cNvPr id="17" name="Téglalap 16"/>
          <p:cNvSpPr>
            <a:spLocks noChangeArrowheads="1"/>
          </p:cNvSpPr>
          <p:nvPr/>
        </p:nvSpPr>
        <p:spPr bwMode="auto">
          <a:xfrm>
            <a:off x="7020272" y="3068960"/>
            <a:ext cx="1368425" cy="260350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4211961" y="3789040"/>
            <a:ext cx="360039" cy="288032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V="1">
            <a:off x="3779912" y="3212976"/>
            <a:ext cx="504057" cy="432048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251520" y="8367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1: </a:t>
            </a:r>
            <a:r>
              <a:rPr lang="hu-HU" b="1" dirty="0" smtClean="0">
                <a:solidFill>
                  <a:srgbClr val="FF0000"/>
                </a:solidFill>
              </a:rPr>
              <a:t>Canalis </a:t>
            </a:r>
            <a:r>
              <a:rPr lang="hu-HU" b="1" dirty="0" err="1" smtClean="0">
                <a:solidFill>
                  <a:srgbClr val="FF0000"/>
                </a:solidFill>
              </a:rPr>
              <a:t>musculotubarius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51520" y="12687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2: Canalis </a:t>
            </a:r>
            <a:r>
              <a:rPr lang="hu-HU" dirty="0" err="1" smtClean="0">
                <a:solidFill>
                  <a:srgbClr val="FF0000"/>
                </a:solidFill>
              </a:rPr>
              <a:t>hypoglossi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779912" y="321297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1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4499992" y="39330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6" name="Téglalap 25"/>
          <p:cNvSpPr>
            <a:spLocks noChangeArrowheads="1"/>
          </p:cNvSpPr>
          <p:nvPr/>
        </p:nvSpPr>
        <p:spPr bwMode="auto">
          <a:xfrm>
            <a:off x="7020272" y="2276872"/>
            <a:ext cx="1368425" cy="260350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251520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3: </a:t>
            </a:r>
            <a:r>
              <a:rPr lang="hu-HU" b="1" dirty="0" smtClean="0">
                <a:solidFill>
                  <a:srgbClr val="FF0000"/>
                </a:solidFill>
              </a:rPr>
              <a:t>Canalis </a:t>
            </a:r>
            <a:r>
              <a:rPr lang="hu-HU" b="1" dirty="0" err="1" smtClean="0">
                <a:solidFill>
                  <a:srgbClr val="FF0000"/>
                </a:solidFill>
              </a:rPr>
              <a:t>pterygoideus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 flipV="1">
            <a:off x="5364089" y="2780928"/>
            <a:ext cx="72008" cy="432048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9" name="Szövegdoboz 28"/>
          <p:cNvSpPr txBox="1"/>
          <p:nvPr/>
        </p:nvSpPr>
        <p:spPr>
          <a:xfrm>
            <a:off x="5148064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3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0" name="Téglalap 29"/>
          <p:cNvSpPr>
            <a:spLocks noChangeArrowheads="1"/>
          </p:cNvSpPr>
          <p:nvPr/>
        </p:nvSpPr>
        <p:spPr bwMode="auto">
          <a:xfrm>
            <a:off x="1331640" y="3717032"/>
            <a:ext cx="1584449" cy="144016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smtClean="0">
                <a:solidFill>
                  <a:schemeClr val="lt1"/>
                </a:solidFill>
                <a:latin typeface="+mn-lt"/>
                <a:cs typeface="+mn-cs"/>
              </a:rPr>
              <a:t> </a:t>
            </a:r>
            <a:endParaRPr lang="hu-HU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4427984" y="2708920"/>
            <a:ext cx="360040" cy="288032"/>
          </a:xfrm>
          <a:prstGeom prst="lin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3" name="Téglalap 32"/>
          <p:cNvSpPr/>
          <p:nvPr/>
        </p:nvSpPr>
        <p:spPr>
          <a:xfrm>
            <a:off x="2699792" y="0"/>
            <a:ext cx="378924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hu-HU" dirty="0" err="1" smtClean="0"/>
              <a:t>Neurocranium</a:t>
            </a:r>
            <a:r>
              <a:rPr lang="hu-HU" dirty="0" smtClean="0"/>
              <a:t>: pár „rázósabb” képlet</a:t>
            </a:r>
            <a:endParaRPr lang="hu-H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4338" name="Picture 2" descr="D:\Dokumentumok\Dropbox\2015\3hetieahoz\26temp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1" y="257175"/>
            <a:ext cx="7429500" cy="6343650"/>
          </a:xfrm>
          <a:prstGeom prst="rect">
            <a:avLst/>
          </a:prstGeom>
          <a:noFill/>
        </p:spPr>
      </p:pic>
      <p:sp>
        <p:nvSpPr>
          <p:cNvPr id="5" name="Téglalap 4"/>
          <p:cNvSpPr>
            <a:spLocks noChangeArrowheads="1"/>
          </p:cNvSpPr>
          <p:nvPr/>
        </p:nvSpPr>
        <p:spPr bwMode="auto">
          <a:xfrm>
            <a:off x="5724128" y="3284984"/>
            <a:ext cx="2088232" cy="1008112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6" name="Picture 6" descr="http://skullanatomy.info/norma%20basalis/Norma%20Basalis%20Pix/Basalis_Jugul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1" y="4544980"/>
            <a:ext cx="1691680" cy="2313020"/>
          </a:xfrm>
          <a:prstGeom prst="rect">
            <a:avLst/>
          </a:prstGeom>
          <a:noFill/>
        </p:spPr>
      </p:pic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4427984" y="5877272"/>
            <a:ext cx="2736304" cy="288032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123728" y="0"/>
            <a:ext cx="378924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hu-HU" dirty="0" err="1" smtClean="0"/>
              <a:t>Neurocranium</a:t>
            </a:r>
            <a:r>
              <a:rPr lang="hu-HU" dirty="0" smtClean="0"/>
              <a:t>: pár „rázósabb” képlet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3314" name="Picture 2" descr="D:\Dokumentumok\Dropbox\2015\3hetieahoz\25hirns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1" y="419100"/>
            <a:ext cx="7429500" cy="6019800"/>
          </a:xfrm>
          <a:prstGeom prst="rect">
            <a:avLst/>
          </a:prstGeom>
          <a:noFill/>
        </p:spPr>
      </p:pic>
      <p:sp>
        <p:nvSpPr>
          <p:cNvPr id="5" name="Téglalap 4"/>
          <p:cNvSpPr>
            <a:spLocks noChangeArrowheads="1"/>
          </p:cNvSpPr>
          <p:nvPr/>
        </p:nvSpPr>
        <p:spPr bwMode="auto">
          <a:xfrm>
            <a:off x="5724128" y="3356992"/>
            <a:ext cx="2664569" cy="432048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Téglalap 5"/>
          <p:cNvSpPr>
            <a:spLocks noChangeArrowheads="1"/>
          </p:cNvSpPr>
          <p:nvPr/>
        </p:nvSpPr>
        <p:spPr bwMode="auto">
          <a:xfrm>
            <a:off x="5868144" y="4653136"/>
            <a:ext cx="2376537" cy="216024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668344" y="3284984"/>
            <a:ext cx="147565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hu-HU" sz="1200" dirty="0" smtClean="0"/>
              <a:t>= Glaser-hasadék</a:t>
            </a:r>
            <a:endParaRPr lang="hu-HU" sz="1200" dirty="0"/>
          </a:p>
        </p:txBody>
      </p:sp>
      <p:sp>
        <p:nvSpPr>
          <p:cNvPr id="9" name="Téglalap 8"/>
          <p:cNvSpPr/>
          <p:nvPr/>
        </p:nvSpPr>
        <p:spPr>
          <a:xfrm>
            <a:off x="2123728" y="0"/>
            <a:ext cx="378924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hu-HU" dirty="0" err="1" smtClean="0"/>
              <a:t>Neurocranium</a:t>
            </a:r>
            <a:r>
              <a:rPr lang="hu-HU" dirty="0" smtClean="0"/>
              <a:t>: pár „rázósabb” képlet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188" y="188915"/>
            <a:ext cx="7772400" cy="936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Anatómiai Múzeum: oktató múzeum</a:t>
            </a:r>
            <a:br>
              <a:rPr lang="hu-HU" dirty="0" smtClean="0"/>
            </a:br>
            <a:endParaRPr lang="hu-HU" dirty="0" smtClean="0"/>
          </a:p>
        </p:txBody>
      </p:sp>
      <p:pic>
        <p:nvPicPr>
          <p:cNvPr id="33796" name="Picture 2" descr="A bejár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2696"/>
            <a:ext cx="3370263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Knochenlehre im Muse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6" y="692696"/>
            <a:ext cx="57245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Kép 01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284986"/>
            <a:ext cx="2240277" cy="3360415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3563888" y="522920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1200" b="1" dirty="0" smtClean="0"/>
              <a:t>Nyitva december 13-ig:</a:t>
            </a:r>
            <a:endParaRPr lang="hu-HU" sz="1200" dirty="0" smtClean="0"/>
          </a:p>
          <a:p>
            <a:pPr algn="ctr"/>
            <a:r>
              <a:rPr lang="hu-HU" sz="1200" b="1" dirty="0" smtClean="0"/>
              <a:t>hétfőtől péntekig </a:t>
            </a:r>
            <a:r>
              <a:rPr lang="hu-HU" sz="1200" b="1" dirty="0" smtClean="0">
                <a:solidFill>
                  <a:srgbClr val="FF0000"/>
                </a:solidFill>
              </a:rPr>
              <a:t>10.00 –  16.00 </a:t>
            </a:r>
            <a:r>
              <a:rPr lang="hu-HU" sz="1200" b="1" dirty="0" smtClean="0"/>
              <a:t>óra között</a:t>
            </a:r>
            <a:endParaRPr lang="hu-HU" sz="1200" dirty="0" smtClean="0"/>
          </a:p>
          <a:p>
            <a:pPr algn="ctr"/>
            <a:r>
              <a:rPr lang="hu-HU" sz="1050" dirty="0" smtClean="0"/>
              <a:t>A Múzeum november 20-án és december 3-án, 4-én és 6-án zárva!</a:t>
            </a:r>
          </a:p>
          <a:p>
            <a:pPr algn="ctr"/>
            <a:r>
              <a:rPr lang="hu-HU" sz="1050" b="1" i="1" dirty="0" smtClean="0"/>
              <a:t>Ebédszünet: 12.00-12.30</a:t>
            </a:r>
            <a:endParaRPr lang="hu-H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can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021263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611560" y="3429000"/>
            <a:ext cx="13681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P. </a:t>
            </a:r>
            <a:r>
              <a:rPr lang="hu-HU" dirty="0" err="1" smtClean="0"/>
              <a:t>squamosa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11960" y="764704"/>
            <a:ext cx="1224136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P. </a:t>
            </a:r>
            <a:r>
              <a:rPr lang="hu-HU" dirty="0" err="1" smtClean="0"/>
              <a:t>petrosa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012160" y="5877272"/>
            <a:ext cx="144016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P. </a:t>
            </a:r>
            <a:r>
              <a:rPr lang="hu-HU" dirty="0" err="1" smtClean="0"/>
              <a:t>mastoidea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131840" y="4941168"/>
            <a:ext cx="144016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P. </a:t>
            </a:r>
            <a:r>
              <a:rPr lang="hu-HU" dirty="0" err="1" smtClean="0"/>
              <a:t>tympanica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79512" y="414908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 smtClean="0"/>
              <a:t>Fissura</a:t>
            </a:r>
            <a:r>
              <a:rPr lang="hu-HU" i="1" dirty="0" smtClean="0"/>
              <a:t> </a:t>
            </a:r>
            <a:r>
              <a:rPr lang="hu-HU" i="1" dirty="0" err="1" smtClean="0"/>
              <a:t>petro-squamosa</a:t>
            </a:r>
            <a:endParaRPr lang="hu-HU" i="1" dirty="0" smtClean="0"/>
          </a:p>
          <a:p>
            <a:r>
              <a:rPr lang="hu-HU" b="1" dirty="0" err="1" smtClean="0">
                <a:solidFill>
                  <a:srgbClr val="FF0000"/>
                </a:solidFill>
              </a:rPr>
              <a:t>Fissura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petro-tympanica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Glaseri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3059832" y="2996952"/>
            <a:ext cx="1080120" cy="1512168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2411760" y="2780928"/>
            <a:ext cx="1584176" cy="1512168"/>
          </a:xfrm>
          <a:prstGeom prst="line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2123728" y="0"/>
            <a:ext cx="378924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hu-HU" dirty="0" err="1" smtClean="0"/>
              <a:t>Neurocranium</a:t>
            </a:r>
            <a:r>
              <a:rPr lang="hu-HU" dirty="0" smtClean="0"/>
              <a:t>: pár „rázósabb” képlet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51520" y="476672"/>
            <a:ext cx="7560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Foramen </a:t>
            </a:r>
            <a:r>
              <a:rPr lang="en-US" sz="1100" dirty="0" err="1" smtClean="0"/>
              <a:t>petrosum</a:t>
            </a:r>
            <a:r>
              <a:rPr lang="en-US" sz="1100" dirty="0" smtClean="0"/>
              <a:t> (</a:t>
            </a:r>
            <a:r>
              <a:rPr lang="en-US" sz="1100" i="1" dirty="0" err="1" smtClean="0"/>
              <a:t>canaliculus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innominatus</a:t>
            </a:r>
            <a:r>
              <a:rPr lang="en-US" sz="1100" dirty="0" smtClean="0"/>
              <a:t>, </a:t>
            </a:r>
            <a:r>
              <a:rPr lang="en-US" sz="1100" i="1" dirty="0" smtClean="0"/>
              <a:t>foramen Arnold</a:t>
            </a:r>
            <a:r>
              <a:rPr lang="hu-HU" sz="1100" i="1" dirty="0" smtClean="0"/>
              <a:t>i:</a:t>
            </a:r>
            <a:r>
              <a:rPr lang="hu-HU" sz="1100" dirty="0" smtClean="0"/>
              <a:t> az </a:t>
            </a:r>
            <a:r>
              <a:rPr lang="hu-HU" sz="1100" dirty="0" err="1" smtClean="0"/>
              <a:t>ala</a:t>
            </a:r>
            <a:r>
              <a:rPr lang="hu-HU" sz="1100" dirty="0" smtClean="0"/>
              <a:t> major képlete lehet</a:t>
            </a:r>
          </a:p>
          <a:p>
            <a:r>
              <a:rPr lang="hu-HU" sz="1100" dirty="0" err="1" smtClean="0"/>
              <a:t>For</a:t>
            </a:r>
            <a:r>
              <a:rPr lang="hu-HU" sz="1100" dirty="0" smtClean="0"/>
              <a:t>. </a:t>
            </a:r>
            <a:r>
              <a:rPr lang="hu-HU" sz="1100" dirty="0" err="1" smtClean="0"/>
              <a:t>Vesalii</a:t>
            </a:r>
            <a:r>
              <a:rPr lang="hu-HU" sz="1100" dirty="0" smtClean="0"/>
              <a:t>:  a </a:t>
            </a:r>
            <a:r>
              <a:rPr lang="hu-HU" sz="1100" dirty="0" err="1" smtClean="0"/>
              <a:t>for</a:t>
            </a:r>
            <a:r>
              <a:rPr lang="hu-HU" sz="1100" dirty="0" smtClean="0"/>
              <a:t>. </a:t>
            </a:r>
            <a:r>
              <a:rPr lang="hu-HU" sz="1100" dirty="0" err="1" smtClean="0"/>
              <a:t>ovale</a:t>
            </a:r>
            <a:r>
              <a:rPr lang="hu-HU" sz="1100" dirty="0" smtClean="0"/>
              <a:t> mellett (</a:t>
            </a:r>
            <a:r>
              <a:rPr lang="hu-HU" sz="1100" dirty="0" err="1" smtClean="0"/>
              <a:t>Vena</a:t>
            </a:r>
            <a:r>
              <a:rPr lang="hu-HU" sz="1100" dirty="0" smtClean="0"/>
              <a:t> </a:t>
            </a:r>
            <a:r>
              <a:rPr lang="hu-HU" sz="1100" dirty="0" err="1" smtClean="0"/>
              <a:t>emissaria</a:t>
            </a:r>
            <a:r>
              <a:rPr lang="hu-HU" sz="1100" dirty="0" smtClean="0"/>
              <a:t> számára)</a:t>
            </a:r>
          </a:p>
          <a:p>
            <a:r>
              <a:rPr lang="hu-HU" sz="1100" dirty="0" err="1" smtClean="0"/>
              <a:t>For</a:t>
            </a:r>
            <a:r>
              <a:rPr lang="hu-HU" sz="1100" dirty="0" smtClean="0"/>
              <a:t>. </a:t>
            </a:r>
            <a:r>
              <a:rPr lang="hu-HU" sz="1100" dirty="0" err="1" smtClean="0"/>
              <a:t>Civinini</a:t>
            </a:r>
            <a:r>
              <a:rPr lang="hu-HU" sz="1100" dirty="0" smtClean="0"/>
              <a:t>: </a:t>
            </a:r>
            <a:r>
              <a:rPr lang="hu-HU" sz="1100" dirty="0" err="1" smtClean="0"/>
              <a:t>for</a:t>
            </a:r>
            <a:r>
              <a:rPr lang="hu-HU" sz="1100" dirty="0" smtClean="0"/>
              <a:t>. </a:t>
            </a:r>
            <a:r>
              <a:rPr lang="hu-HU" sz="1100" dirty="0" err="1" smtClean="0"/>
              <a:t>pterygospinosum</a:t>
            </a:r>
            <a:endParaRPr lang="hu-HU" sz="1100" dirty="0" smtClean="0"/>
          </a:p>
          <a:p>
            <a:r>
              <a:rPr lang="hu-HU" sz="1100" dirty="0" err="1" smtClean="0"/>
              <a:t>Can</a:t>
            </a:r>
            <a:r>
              <a:rPr lang="hu-HU" sz="1100" dirty="0" smtClean="0"/>
              <a:t>. </a:t>
            </a:r>
            <a:r>
              <a:rPr lang="hu-HU" sz="1100" dirty="0" err="1" smtClean="0"/>
              <a:t>vomerovaginalis</a:t>
            </a:r>
            <a:endParaRPr lang="hu-HU" sz="1100" dirty="0" smtClean="0"/>
          </a:p>
          <a:p>
            <a:r>
              <a:rPr lang="hu-HU" sz="1100" dirty="0" err="1" smtClean="0"/>
              <a:t>Can</a:t>
            </a:r>
            <a:r>
              <a:rPr lang="hu-HU" sz="1100" dirty="0" smtClean="0"/>
              <a:t>. </a:t>
            </a:r>
            <a:r>
              <a:rPr lang="hu-HU" sz="1100" dirty="0" err="1" smtClean="0"/>
              <a:t>palatovaginalis</a:t>
            </a:r>
            <a:endParaRPr lang="hu-HU" sz="1100" dirty="0" smtClean="0"/>
          </a:p>
          <a:p>
            <a:endParaRPr lang="hu-HU" sz="1100" dirty="0"/>
          </a:p>
        </p:txBody>
      </p:sp>
      <p:sp>
        <p:nvSpPr>
          <p:cNvPr id="6" name="Téglalap 5"/>
          <p:cNvSpPr/>
          <p:nvPr/>
        </p:nvSpPr>
        <p:spPr>
          <a:xfrm>
            <a:off x="323528" y="126876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200" i="1" dirty="0" err="1" smtClean="0"/>
              <a:t>Foramen</a:t>
            </a:r>
            <a:r>
              <a:rPr lang="hu-HU" sz="1200" i="1" dirty="0" smtClean="0"/>
              <a:t> </a:t>
            </a:r>
            <a:r>
              <a:rPr lang="hu-HU" sz="1200" i="1" dirty="0" err="1" smtClean="0"/>
              <a:t>Civinini</a:t>
            </a:r>
            <a:r>
              <a:rPr lang="hu-HU" sz="1200" dirty="0" smtClean="0"/>
              <a:t>: </a:t>
            </a:r>
            <a:r>
              <a:rPr lang="hu-HU" sz="1200" dirty="0" err="1" smtClean="0">
                <a:hlinkClick r:id="rId2" tooltip="Foramina of the skull"/>
              </a:rPr>
              <a:t>Foramen</a:t>
            </a:r>
            <a:r>
              <a:rPr lang="hu-HU" sz="1200" dirty="0" smtClean="0">
                <a:hlinkClick r:id="rId2" tooltip="Foramina of the skull"/>
              </a:rPr>
              <a:t> </a:t>
            </a:r>
            <a:r>
              <a:rPr lang="hu-HU" sz="1200" dirty="0" err="1" smtClean="0">
                <a:hlinkClick r:id="rId2" tooltip="Foramina of the skull"/>
              </a:rPr>
              <a:t>pterygospinosum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pic>
        <p:nvPicPr>
          <p:cNvPr id="64514" name="Picture 2" descr="D:\Dokumentumok\Dokumentumok\anatomia\ea\IIev-dobureg\Sphenoide.jpg"/>
          <p:cNvPicPr>
            <a:picLocks noChangeAspect="1" noChangeArrowheads="1"/>
          </p:cNvPicPr>
          <p:nvPr/>
        </p:nvPicPr>
        <p:blipFill>
          <a:blip r:embed="rId3" cstate="print"/>
          <a:srcRect t="53920" r="-5007"/>
          <a:stretch>
            <a:fillRect/>
          </a:stretch>
        </p:blipFill>
        <p:spPr bwMode="auto">
          <a:xfrm>
            <a:off x="4716016" y="4005064"/>
            <a:ext cx="4427984" cy="2719044"/>
          </a:xfrm>
          <a:prstGeom prst="rect">
            <a:avLst/>
          </a:prstGeom>
          <a:noFill/>
        </p:spPr>
      </p:pic>
      <p:pic>
        <p:nvPicPr>
          <p:cNvPr id="8" name="Picture 11" descr="Kapcsolódó ké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1356140"/>
            <a:ext cx="4248472" cy="2720932"/>
          </a:xfrm>
          <a:prstGeom prst="rect">
            <a:avLst/>
          </a:prstGeom>
          <a:noFill/>
        </p:spPr>
      </p:pic>
      <p:pic>
        <p:nvPicPr>
          <p:cNvPr id="64515" name="Picture 3" descr="D:\Dokumentumok\Dokumentumok\anatomia\ea\IIev-dobureg\Sphenoide_anterieur.jpg"/>
          <p:cNvPicPr>
            <a:picLocks noChangeAspect="1" noChangeArrowheads="1"/>
          </p:cNvPicPr>
          <p:nvPr/>
        </p:nvPicPr>
        <p:blipFill>
          <a:blip r:embed="rId5" cstate="print"/>
          <a:srcRect t="69254" r="41237"/>
          <a:stretch>
            <a:fillRect/>
          </a:stretch>
        </p:blipFill>
        <p:spPr bwMode="auto">
          <a:xfrm>
            <a:off x="539552" y="4067643"/>
            <a:ext cx="3960440" cy="2790357"/>
          </a:xfrm>
          <a:prstGeom prst="rect">
            <a:avLst/>
          </a:prstGeom>
          <a:noFill/>
        </p:spPr>
      </p:pic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7020272" y="6453336"/>
            <a:ext cx="1368152" cy="216024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" name="Téglalap 9"/>
          <p:cNvSpPr>
            <a:spLocks noChangeArrowheads="1"/>
          </p:cNvSpPr>
          <p:nvPr/>
        </p:nvSpPr>
        <p:spPr bwMode="auto">
          <a:xfrm>
            <a:off x="6516216" y="5949280"/>
            <a:ext cx="648072" cy="288032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2483768" y="1628800"/>
            <a:ext cx="720080" cy="144016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Téglalap 11"/>
          <p:cNvSpPr>
            <a:spLocks noChangeArrowheads="1"/>
          </p:cNvSpPr>
          <p:nvPr/>
        </p:nvSpPr>
        <p:spPr bwMode="auto">
          <a:xfrm>
            <a:off x="323528" y="5733256"/>
            <a:ext cx="1368152" cy="648072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Téglalap 12"/>
          <p:cNvSpPr>
            <a:spLocks noChangeArrowheads="1"/>
          </p:cNvSpPr>
          <p:nvPr/>
        </p:nvSpPr>
        <p:spPr bwMode="auto">
          <a:xfrm>
            <a:off x="2627784" y="6597352"/>
            <a:ext cx="1584176" cy="260648"/>
          </a:xfrm>
          <a:prstGeom prst="rect">
            <a:avLst/>
          </a:prstGeom>
          <a:gradFill rotWithShape="1">
            <a:gsLst>
              <a:gs pos="0">
                <a:srgbClr val="FF5050">
                  <a:alpha val="3000"/>
                </a:srgbClr>
              </a:gs>
              <a:gs pos="100000">
                <a:srgbClr val="FF5050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 w="25400" algn="ctr">
            <a:solidFill>
              <a:srgbClr val="0066F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4" name="Picture 6" descr="Képtalálat a következőre: „vesalius foramen”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196752"/>
            <a:ext cx="4252392" cy="2857076"/>
          </a:xfrm>
          <a:prstGeom prst="rect">
            <a:avLst/>
          </a:prstGeom>
          <a:noFill/>
        </p:spPr>
      </p:pic>
      <p:sp>
        <p:nvSpPr>
          <p:cNvPr id="15" name="Téglalap 14"/>
          <p:cNvSpPr/>
          <p:nvPr/>
        </p:nvSpPr>
        <p:spPr>
          <a:xfrm>
            <a:off x="3347864" y="116632"/>
            <a:ext cx="210974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hu-HU" dirty="0" smtClean="0"/>
              <a:t>Nem vizsgaanyag </a:t>
            </a:r>
            <a:r>
              <a:rPr lang="hu-HU" dirty="0" smtClean="0">
                <a:sym typeface="Wingdings" pitchFamily="2" charset="2"/>
              </a:rPr>
              <a:t>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500"/>
              </a:lnSpc>
              <a:buNone/>
            </a:pPr>
            <a:r>
              <a:rPr lang="hu-HU" b="1" dirty="0" smtClean="0"/>
              <a:t>Képek forrása:</a:t>
            </a:r>
          </a:p>
          <a:p>
            <a:pPr>
              <a:buNone/>
            </a:pPr>
            <a:endParaRPr lang="hu-HU" sz="2000" dirty="0" smtClean="0"/>
          </a:p>
          <a:p>
            <a:pPr>
              <a:buNone/>
            </a:pPr>
            <a:r>
              <a:rPr lang="hu-HU" sz="2000" dirty="0" smtClean="0"/>
              <a:t>Előadásábrák (Dr. Réthelyi, Dr. Kántor, Dr. Hajdu, Dr. Székely, Dr. </a:t>
            </a:r>
            <a:r>
              <a:rPr lang="hu-HU" sz="2000" dirty="0" err="1" smtClean="0"/>
              <a:t>Hanics</a:t>
            </a:r>
            <a:r>
              <a:rPr lang="hu-HU" sz="2000" dirty="0" smtClean="0"/>
              <a:t>, Dr. Lendvai, Dr. </a:t>
            </a:r>
            <a:r>
              <a:rPr lang="hu-HU" sz="2000" dirty="0" err="1" smtClean="0"/>
              <a:t>Vereczki</a:t>
            </a:r>
            <a:r>
              <a:rPr lang="hu-HU" sz="2000" dirty="0" smtClean="0"/>
              <a:t>, Dr. Pálfi és Dr. Magyar Péter radiológus)</a:t>
            </a:r>
          </a:p>
          <a:p>
            <a:r>
              <a:rPr lang="hu-HU" sz="2000" dirty="0" err="1" smtClean="0"/>
              <a:t>Benninhoff</a:t>
            </a:r>
            <a:r>
              <a:rPr lang="hu-HU" sz="2000" dirty="0" smtClean="0"/>
              <a:t>: </a:t>
            </a:r>
            <a:r>
              <a:rPr lang="hu-HU" sz="2000" dirty="0" err="1" smtClean="0"/>
              <a:t>Anatomie</a:t>
            </a:r>
            <a:endParaRPr lang="hu-HU" sz="2000" dirty="0" smtClean="0"/>
          </a:p>
          <a:p>
            <a:r>
              <a:rPr lang="hu-HU" sz="2000" dirty="0" err="1" smtClean="0"/>
              <a:t>Waldeyer</a:t>
            </a:r>
            <a:r>
              <a:rPr lang="hu-HU" sz="2000" dirty="0" smtClean="0"/>
              <a:t>: </a:t>
            </a:r>
            <a:r>
              <a:rPr lang="hu-HU" sz="2000" dirty="0" err="1" smtClean="0"/>
              <a:t>Anatomie</a:t>
            </a:r>
            <a:r>
              <a:rPr lang="hu-HU" sz="2000" dirty="0" smtClean="0"/>
              <a:t> des </a:t>
            </a:r>
            <a:r>
              <a:rPr lang="hu-HU" sz="2000" dirty="0" err="1" smtClean="0"/>
              <a:t>Menschen</a:t>
            </a:r>
            <a:endParaRPr lang="hu-HU" sz="2000" dirty="0" smtClean="0"/>
          </a:p>
          <a:p>
            <a:r>
              <a:rPr lang="hu-HU" sz="2000" dirty="0" smtClean="0"/>
              <a:t>Fehér: </a:t>
            </a:r>
            <a:r>
              <a:rPr lang="hu-HU" sz="2000" dirty="0" err="1" smtClean="0"/>
              <a:t>Maxillofaciális</a:t>
            </a:r>
            <a:r>
              <a:rPr lang="hu-HU" sz="2000" dirty="0" smtClean="0"/>
              <a:t> anatómia</a:t>
            </a:r>
          </a:p>
        </p:txBody>
      </p:sp>
      <p:sp>
        <p:nvSpPr>
          <p:cNvPr id="4" name="Téglalap 3"/>
          <p:cNvSpPr/>
          <p:nvPr/>
        </p:nvSpPr>
        <p:spPr>
          <a:xfrm>
            <a:off x="827584" y="4365104"/>
            <a:ext cx="26997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Csillag A.: </a:t>
            </a:r>
            <a:r>
              <a:rPr lang="hu-HU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Anatomy</a:t>
            </a:r>
            <a:r>
              <a:rPr lang="hu-H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Living</a:t>
            </a:r>
            <a:r>
              <a:rPr lang="hu-H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Human - Atlas of </a:t>
            </a:r>
            <a:r>
              <a:rPr lang="hu-HU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Medical</a:t>
            </a:r>
            <a:r>
              <a:rPr lang="hu-H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Imaging</a:t>
            </a:r>
            <a:r>
              <a:rPr lang="hu-HU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hu-HU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Könemann</a:t>
            </a:r>
            <a:r>
              <a:rPr lang="hu-H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hu-HU" b="1" smtClean="0"/>
              <a:t>Basis cranii interna</a:t>
            </a:r>
          </a:p>
        </p:txBody>
      </p:sp>
      <p:sp>
        <p:nvSpPr>
          <p:cNvPr id="8195" name="Szövegdoboz 4"/>
          <p:cNvSpPr txBox="1">
            <a:spLocks noChangeArrowheads="1"/>
          </p:cNvSpPr>
          <p:nvPr/>
        </p:nvSpPr>
        <p:spPr bwMode="auto">
          <a:xfrm>
            <a:off x="107504" y="1700808"/>
            <a:ext cx="27368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>
                <a:latin typeface="Calibri" pitchFamily="34" charset="0"/>
              </a:rPr>
              <a:t>Fossa </a:t>
            </a:r>
            <a:r>
              <a:rPr lang="hu-HU" dirty="0" err="1">
                <a:latin typeface="Calibri" pitchFamily="34" charset="0"/>
              </a:rPr>
              <a:t>cranii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ant</a:t>
            </a:r>
            <a:r>
              <a:rPr lang="hu-HU" dirty="0" smtClean="0">
                <a:latin typeface="Calibri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hu-HU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endParaRPr lang="hu-HU" dirty="0">
              <a:latin typeface="Calibri" pitchFamily="34" charset="0"/>
            </a:endParaRPr>
          </a:p>
        </p:txBody>
      </p:sp>
      <p:grpSp>
        <p:nvGrpSpPr>
          <p:cNvPr id="2" name="Csoportba foglalás 7"/>
          <p:cNvGrpSpPr>
            <a:grpSpLocks/>
          </p:cNvGrpSpPr>
          <p:nvPr/>
        </p:nvGrpSpPr>
        <p:grpSpPr bwMode="auto">
          <a:xfrm>
            <a:off x="2330450" y="1268413"/>
            <a:ext cx="6813550" cy="5053012"/>
            <a:chOff x="2330234" y="1268760"/>
            <a:chExt cx="6813766" cy="5052988"/>
          </a:xfrm>
        </p:grpSpPr>
        <p:pic>
          <p:nvPicPr>
            <p:cNvPr id="819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0234" y="1268760"/>
              <a:ext cx="6813766" cy="50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zabadkézi sokszög 5"/>
            <p:cNvSpPr/>
            <p:nvPr/>
          </p:nvSpPr>
          <p:spPr>
            <a:xfrm>
              <a:off x="4436914" y="2675278"/>
              <a:ext cx="3013171" cy="479423"/>
            </a:xfrm>
            <a:custGeom>
              <a:avLst/>
              <a:gdLst>
                <a:gd name="connsiteX0" fmla="*/ 0 w 3013121"/>
                <a:gd name="connsiteY0" fmla="*/ 112889 h 479029"/>
                <a:gd name="connsiteX1" fmla="*/ 90311 w 3013121"/>
                <a:gd name="connsiteY1" fmla="*/ 101600 h 479029"/>
                <a:gd name="connsiteX2" fmla="*/ 158045 w 3013121"/>
                <a:gd name="connsiteY2" fmla="*/ 67733 h 479029"/>
                <a:gd name="connsiteX3" fmla="*/ 191911 w 3013121"/>
                <a:gd name="connsiteY3" fmla="*/ 56444 h 479029"/>
                <a:gd name="connsiteX4" fmla="*/ 225778 w 3013121"/>
                <a:gd name="connsiteY4" fmla="*/ 33866 h 479029"/>
                <a:gd name="connsiteX5" fmla="*/ 259645 w 3013121"/>
                <a:gd name="connsiteY5" fmla="*/ 22577 h 479029"/>
                <a:gd name="connsiteX6" fmla="*/ 349956 w 3013121"/>
                <a:gd name="connsiteY6" fmla="*/ 0 h 479029"/>
                <a:gd name="connsiteX7" fmla="*/ 598311 w 3013121"/>
                <a:gd name="connsiteY7" fmla="*/ 11289 h 479029"/>
                <a:gd name="connsiteX8" fmla="*/ 632178 w 3013121"/>
                <a:gd name="connsiteY8" fmla="*/ 22577 h 479029"/>
                <a:gd name="connsiteX9" fmla="*/ 745067 w 3013121"/>
                <a:gd name="connsiteY9" fmla="*/ 56444 h 479029"/>
                <a:gd name="connsiteX10" fmla="*/ 778934 w 3013121"/>
                <a:gd name="connsiteY10" fmla="*/ 67733 h 479029"/>
                <a:gd name="connsiteX11" fmla="*/ 880534 w 3013121"/>
                <a:gd name="connsiteY11" fmla="*/ 124177 h 479029"/>
                <a:gd name="connsiteX12" fmla="*/ 925689 w 3013121"/>
                <a:gd name="connsiteY12" fmla="*/ 180622 h 479029"/>
                <a:gd name="connsiteX13" fmla="*/ 959556 w 3013121"/>
                <a:gd name="connsiteY13" fmla="*/ 203200 h 479029"/>
                <a:gd name="connsiteX14" fmla="*/ 1004711 w 3013121"/>
                <a:gd name="connsiteY14" fmla="*/ 259644 h 479029"/>
                <a:gd name="connsiteX15" fmla="*/ 1027289 w 3013121"/>
                <a:gd name="connsiteY15" fmla="*/ 327377 h 479029"/>
                <a:gd name="connsiteX16" fmla="*/ 1072445 w 3013121"/>
                <a:gd name="connsiteY16" fmla="*/ 395111 h 479029"/>
                <a:gd name="connsiteX17" fmla="*/ 1083734 w 3013121"/>
                <a:gd name="connsiteY17" fmla="*/ 428977 h 479029"/>
                <a:gd name="connsiteX18" fmla="*/ 1106311 w 3013121"/>
                <a:gd name="connsiteY18" fmla="*/ 462844 h 479029"/>
                <a:gd name="connsiteX19" fmla="*/ 1140178 w 3013121"/>
                <a:gd name="connsiteY19" fmla="*/ 474133 h 479029"/>
                <a:gd name="connsiteX20" fmla="*/ 1207911 w 3013121"/>
                <a:gd name="connsiteY20" fmla="*/ 462844 h 479029"/>
                <a:gd name="connsiteX21" fmla="*/ 1219200 w 3013121"/>
                <a:gd name="connsiteY21" fmla="*/ 395111 h 479029"/>
                <a:gd name="connsiteX22" fmla="*/ 1241778 w 3013121"/>
                <a:gd name="connsiteY22" fmla="*/ 327377 h 479029"/>
                <a:gd name="connsiteX23" fmla="*/ 1230489 w 3013121"/>
                <a:gd name="connsiteY23" fmla="*/ 203200 h 479029"/>
                <a:gd name="connsiteX24" fmla="*/ 1309511 w 3013121"/>
                <a:gd name="connsiteY24" fmla="*/ 225777 h 479029"/>
                <a:gd name="connsiteX25" fmla="*/ 1365956 w 3013121"/>
                <a:gd name="connsiteY25" fmla="*/ 237066 h 479029"/>
                <a:gd name="connsiteX26" fmla="*/ 1524000 w 3013121"/>
                <a:gd name="connsiteY26" fmla="*/ 270933 h 479029"/>
                <a:gd name="connsiteX27" fmla="*/ 1749778 w 3013121"/>
                <a:gd name="connsiteY27" fmla="*/ 259644 h 479029"/>
                <a:gd name="connsiteX28" fmla="*/ 1783645 w 3013121"/>
                <a:gd name="connsiteY28" fmla="*/ 237066 h 479029"/>
                <a:gd name="connsiteX29" fmla="*/ 1794934 w 3013121"/>
                <a:gd name="connsiteY29" fmla="*/ 338666 h 479029"/>
                <a:gd name="connsiteX30" fmla="*/ 1806223 w 3013121"/>
                <a:gd name="connsiteY30" fmla="*/ 406400 h 479029"/>
                <a:gd name="connsiteX31" fmla="*/ 1840089 w 3013121"/>
                <a:gd name="connsiteY31" fmla="*/ 417689 h 479029"/>
                <a:gd name="connsiteX32" fmla="*/ 1941689 w 3013121"/>
                <a:gd name="connsiteY32" fmla="*/ 395111 h 479029"/>
                <a:gd name="connsiteX33" fmla="*/ 1964267 w 3013121"/>
                <a:gd name="connsiteY33" fmla="*/ 361244 h 479029"/>
                <a:gd name="connsiteX34" fmla="*/ 2032000 w 3013121"/>
                <a:gd name="connsiteY34" fmla="*/ 316089 h 479029"/>
                <a:gd name="connsiteX35" fmla="*/ 2065867 w 3013121"/>
                <a:gd name="connsiteY35" fmla="*/ 293511 h 479029"/>
                <a:gd name="connsiteX36" fmla="*/ 2099734 w 3013121"/>
                <a:gd name="connsiteY36" fmla="*/ 270933 h 479029"/>
                <a:gd name="connsiteX37" fmla="*/ 2122311 w 3013121"/>
                <a:gd name="connsiteY37" fmla="*/ 237066 h 479029"/>
                <a:gd name="connsiteX38" fmla="*/ 2190045 w 3013121"/>
                <a:gd name="connsiteY38" fmla="*/ 191911 h 479029"/>
                <a:gd name="connsiteX39" fmla="*/ 2246489 w 3013121"/>
                <a:gd name="connsiteY39" fmla="*/ 146755 h 479029"/>
                <a:gd name="connsiteX40" fmla="*/ 2314223 w 3013121"/>
                <a:gd name="connsiteY40" fmla="*/ 101600 h 479029"/>
                <a:gd name="connsiteX41" fmla="*/ 2381956 w 3013121"/>
                <a:gd name="connsiteY41" fmla="*/ 79022 h 479029"/>
                <a:gd name="connsiteX42" fmla="*/ 2415823 w 3013121"/>
                <a:gd name="connsiteY42" fmla="*/ 67733 h 479029"/>
                <a:gd name="connsiteX43" fmla="*/ 2777067 w 3013121"/>
                <a:gd name="connsiteY43" fmla="*/ 79022 h 479029"/>
                <a:gd name="connsiteX44" fmla="*/ 2844800 w 3013121"/>
                <a:gd name="connsiteY44" fmla="*/ 90311 h 47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3121" h="479029">
                  <a:moveTo>
                    <a:pt x="0" y="112889"/>
                  </a:moveTo>
                  <a:cubicBezTo>
                    <a:pt x="30104" y="109126"/>
                    <a:pt x="60462" y="107027"/>
                    <a:pt x="90311" y="101600"/>
                  </a:cubicBezTo>
                  <a:cubicBezTo>
                    <a:pt x="134900" y="93493"/>
                    <a:pt x="116728" y="88392"/>
                    <a:pt x="158045" y="67733"/>
                  </a:cubicBezTo>
                  <a:cubicBezTo>
                    <a:pt x="168688" y="62411"/>
                    <a:pt x="181268" y="61766"/>
                    <a:pt x="191911" y="56444"/>
                  </a:cubicBezTo>
                  <a:cubicBezTo>
                    <a:pt x="204046" y="50376"/>
                    <a:pt x="213643" y="39934"/>
                    <a:pt x="225778" y="33866"/>
                  </a:cubicBezTo>
                  <a:cubicBezTo>
                    <a:pt x="236421" y="28544"/>
                    <a:pt x="248165" y="25708"/>
                    <a:pt x="259645" y="22577"/>
                  </a:cubicBezTo>
                  <a:cubicBezTo>
                    <a:pt x="289582" y="14413"/>
                    <a:pt x="349956" y="0"/>
                    <a:pt x="349956" y="0"/>
                  </a:cubicBezTo>
                  <a:cubicBezTo>
                    <a:pt x="432741" y="3763"/>
                    <a:pt x="515704" y="4681"/>
                    <a:pt x="598311" y="11289"/>
                  </a:cubicBezTo>
                  <a:cubicBezTo>
                    <a:pt x="610173" y="12238"/>
                    <a:pt x="620736" y="19308"/>
                    <a:pt x="632178" y="22577"/>
                  </a:cubicBezTo>
                  <a:cubicBezTo>
                    <a:pt x="751572" y="56688"/>
                    <a:pt x="584156" y="2806"/>
                    <a:pt x="745067" y="56444"/>
                  </a:cubicBezTo>
                  <a:lnTo>
                    <a:pt x="778934" y="67733"/>
                  </a:lnTo>
                  <a:cubicBezTo>
                    <a:pt x="856568" y="119490"/>
                    <a:pt x="820924" y="104309"/>
                    <a:pt x="880534" y="124177"/>
                  </a:cubicBezTo>
                  <a:cubicBezTo>
                    <a:pt x="977591" y="188884"/>
                    <a:pt x="863370" y="102723"/>
                    <a:pt x="925689" y="180622"/>
                  </a:cubicBezTo>
                  <a:cubicBezTo>
                    <a:pt x="934165" y="191217"/>
                    <a:pt x="948267" y="195674"/>
                    <a:pt x="959556" y="203200"/>
                  </a:cubicBezTo>
                  <a:cubicBezTo>
                    <a:pt x="1000728" y="326711"/>
                    <a:pt x="931765" y="142929"/>
                    <a:pt x="1004711" y="259644"/>
                  </a:cubicBezTo>
                  <a:cubicBezTo>
                    <a:pt x="1017324" y="279826"/>
                    <a:pt x="1014088" y="307575"/>
                    <a:pt x="1027289" y="327377"/>
                  </a:cubicBezTo>
                  <a:cubicBezTo>
                    <a:pt x="1042341" y="349955"/>
                    <a:pt x="1063864" y="369368"/>
                    <a:pt x="1072445" y="395111"/>
                  </a:cubicBezTo>
                  <a:cubicBezTo>
                    <a:pt x="1076208" y="406400"/>
                    <a:pt x="1078413" y="418334"/>
                    <a:pt x="1083734" y="428977"/>
                  </a:cubicBezTo>
                  <a:cubicBezTo>
                    <a:pt x="1089802" y="441112"/>
                    <a:pt x="1095717" y="454368"/>
                    <a:pt x="1106311" y="462844"/>
                  </a:cubicBezTo>
                  <a:cubicBezTo>
                    <a:pt x="1115603" y="470278"/>
                    <a:pt x="1128889" y="470370"/>
                    <a:pt x="1140178" y="474133"/>
                  </a:cubicBezTo>
                  <a:cubicBezTo>
                    <a:pt x="1162756" y="470370"/>
                    <a:pt x="1191726" y="479029"/>
                    <a:pt x="1207911" y="462844"/>
                  </a:cubicBezTo>
                  <a:cubicBezTo>
                    <a:pt x="1224096" y="446659"/>
                    <a:pt x="1213649" y="417317"/>
                    <a:pt x="1219200" y="395111"/>
                  </a:cubicBezTo>
                  <a:cubicBezTo>
                    <a:pt x="1224972" y="372022"/>
                    <a:pt x="1241778" y="327377"/>
                    <a:pt x="1241778" y="327377"/>
                  </a:cubicBezTo>
                  <a:cubicBezTo>
                    <a:pt x="1213132" y="241441"/>
                    <a:pt x="1214533" y="282981"/>
                    <a:pt x="1230489" y="203200"/>
                  </a:cubicBezTo>
                  <a:cubicBezTo>
                    <a:pt x="1268207" y="215773"/>
                    <a:pt x="1266981" y="216326"/>
                    <a:pt x="1309511" y="225777"/>
                  </a:cubicBezTo>
                  <a:cubicBezTo>
                    <a:pt x="1328242" y="229939"/>
                    <a:pt x="1347444" y="232017"/>
                    <a:pt x="1365956" y="237066"/>
                  </a:cubicBezTo>
                  <a:cubicBezTo>
                    <a:pt x="1502067" y="274188"/>
                    <a:pt x="1359597" y="250382"/>
                    <a:pt x="1524000" y="270933"/>
                  </a:cubicBezTo>
                  <a:cubicBezTo>
                    <a:pt x="1599259" y="267170"/>
                    <a:pt x="1675058" y="269390"/>
                    <a:pt x="1749778" y="259644"/>
                  </a:cubicBezTo>
                  <a:cubicBezTo>
                    <a:pt x="1763232" y="257889"/>
                    <a:pt x="1776913" y="225286"/>
                    <a:pt x="1783645" y="237066"/>
                  </a:cubicBezTo>
                  <a:cubicBezTo>
                    <a:pt x="1800551" y="266651"/>
                    <a:pt x="1790430" y="304890"/>
                    <a:pt x="1794934" y="338666"/>
                  </a:cubicBezTo>
                  <a:cubicBezTo>
                    <a:pt x="1797959" y="361355"/>
                    <a:pt x="1794867" y="386526"/>
                    <a:pt x="1806223" y="406400"/>
                  </a:cubicBezTo>
                  <a:cubicBezTo>
                    <a:pt x="1812127" y="416732"/>
                    <a:pt x="1828800" y="413926"/>
                    <a:pt x="1840089" y="417689"/>
                  </a:cubicBezTo>
                  <a:cubicBezTo>
                    <a:pt x="1840782" y="417573"/>
                    <a:pt x="1927062" y="406813"/>
                    <a:pt x="1941689" y="395111"/>
                  </a:cubicBezTo>
                  <a:cubicBezTo>
                    <a:pt x="1952284" y="386635"/>
                    <a:pt x="1954056" y="370178"/>
                    <a:pt x="1964267" y="361244"/>
                  </a:cubicBezTo>
                  <a:cubicBezTo>
                    <a:pt x="1984688" y="343376"/>
                    <a:pt x="2009422" y="331141"/>
                    <a:pt x="2032000" y="316089"/>
                  </a:cubicBezTo>
                  <a:lnTo>
                    <a:pt x="2065867" y="293511"/>
                  </a:lnTo>
                  <a:lnTo>
                    <a:pt x="2099734" y="270933"/>
                  </a:lnTo>
                  <a:cubicBezTo>
                    <a:pt x="2107260" y="259644"/>
                    <a:pt x="2112100" y="246000"/>
                    <a:pt x="2122311" y="237066"/>
                  </a:cubicBezTo>
                  <a:cubicBezTo>
                    <a:pt x="2142732" y="219197"/>
                    <a:pt x="2190045" y="191911"/>
                    <a:pt x="2190045" y="191911"/>
                  </a:cubicBezTo>
                  <a:cubicBezTo>
                    <a:pt x="2231762" y="129336"/>
                    <a:pt x="2188755" y="178829"/>
                    <a:pt x="2246489" y="146755"/>
                  </a:cubicBezTo>
                  <a:cubicBezTo>
                    <a:pt x="2270209" y="133577"/>
                    <a:pt x="2288480" y="110181"/>
                    <a:pt x="2314223" y="101600"/>
                  </a:cubicBezTo>
                  <a:lnTo>
                    <a:pt x="2381956" y="79022"/>
                  </a:lnTo>
                  <a:lnTo>
                    <a:pt x="2415823" y="67733"/>
                  </a:lnTo>
                  <a:cubicBezTo>
                    <a:pt x="2536238" y="71496"/>
                    <a:pt x="2656779" y="72339"/>
                    <a:pt x="2777067" y="79022"/>
                  </a:cubicBezTo>
                  <a:cubicBezTo>
                    <a:pt x="3013121" y="92136"/>
                    <a:pt x="2717654" y="90311"/>
                    <a:pt x="2844800" y="90311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7" name="Szabadkézi sokszög 6"/>
            <p:cNvSpPr/>
            <p:nvPr/>
          </p:nvSpPr>
          <p:spPr>
            <a:xfrm>
              <a:off x="4617895" y="3342025"/>
              <a:ext cx="2802026" cy="1433505"/>
            </a:xfrm>
            <a:custGeom>
              <a:avLst/>
              <a:gdLst>
                <a:gd name="connsiteX0" fmla="*/ 0 w 2802775"/>
                <a:gd name="connsiteY0" fmla="*/ 1433689 h 1433689"/>
                <a:gd name="connsiteX1" fmla="*/ 33866 w 2802775"/>
                <a:gd name="connsiteY1" fmla="*/ 1309511 h 1433689"/>
                <a:gd name="connsiteX2" fmla="*/ 45155 w 2802775"/>
                <a:gd name="connsiteY2" fmla="*/ 1275645 h 1433689"/>
                <a:gd name="connsiteX3" fmla="*/ 67733 w 2802775"/>
                <a:gd name="connsiteY3" fmla="*/ 1241778 h 1433689"/>
                <a:gd name="connsiteX4" fmla="*/ 79022 w 2802775"/>
                <a:gd name="connsiteY4" fmla="*/ 1207911 h 1433689"/>
                <a:gd name="connsiteX5" fmla="*/ 124177 w 2802775"/>
                <a:gd name="connsiteY5" fmla="*/ 1140178 h 1433689"/>
                <a:gd name="connsiteX6" fmla="*/ 158044 w 2802775"/>
                <a:gd name="connsiteY6" fmla="*/ 1072445 h 1433689"/>
                <a:gd name="connsiteX7" fmla="*/ 191911 w 2802775"/>
                <a:gd name="connsiteY7" fmla="*/ 1049867 h 1433689"/>
                <a:gd name="connsiteX8" fmla="*/ 237066 w 2802775"/>
                <a:gd name="connsiteY8" fmla="*/ 993422 h 1433689"/>
                <a:gd name="connsiteX9" fmla="*/ 293511 w 2802775"/>
                <a:gd name="connsiteY9" fmla="*/ 936978 h 1433689"/>
                <a:gd name="connsiteX10" fmla="*/ 349955 w 2802775"/>
                <a:gd name="connsiteY10" fmla="*/ 891822 h 1433689"/>
                <a:gd name="connsiteX11" fmla="*/ 406400 w 2802775"/>
                <a:gd name="connsiteY11" fmla="*/ 846667 h 1433689"/>
                <a:gd name="connsiteX12" fmla="*/ 440266 w 2802775"/>
                <a:gd name="connsiteY12" fmla="*/ 824089 h 1433689"/>
                <a:gd name="connsiteX13" fmla="*/ 451555 w 2802775"/>
                <a:gd name="connsiteY13" fmla="*/ 790222 h 1433689"/>
                <a:gd name="connsiteX14" fmla="*/ 508000 w 2802775"/>
                <a:gd name="connsiteY14" fmla="*/ 733778 h 1433689"/>
                <a:gd name="connsiteX15" fmla="*/ 553155 w 2802775"/>
                <a:gd name="connsiteY15" fmla="*/ 666045 h 1433689"/>
                <a:gd name="connsiteX16" fmla="*/ 575733 w 2802775"/>
                <a:gd name="connsiteY16" fmla="*/ 632178 h 1433689"/>
                <a:gd name="connsiteX17" fmla="*/ 609600 w 2802775"/>
                <a:gd name="connsiteY17" fmla="*/ 620889 h 1433689"/>
                <a:gd name="connsiteX18" fmla="*/ 654755 w 2802775"/>
                <a:gd name="connsiteY18" fmla="*/ 575733 h 1433689"/>
                <a:gd name="connsiteX19" fmla="*/ 677333 w 2802775"/>
                <a:gd name="connsiteY19" fmla="*/ 541867 h 1433689"/>
                <a:gd name="connsiteX20" fmla="*/ 745066 w 2802775"/>
                <a:gd name="connsiteY20" fmla="*/ 496711 h 1433689"/>
                <a:gd name="connsiteX21" fmla="*/ 948266 w 2802775"/>
                <a:gd name="connsiteY21" fmla="*/ 361245 h 1433689"/>
                <a:gd name="connsiteX22" fmla="*/ 982133 w 2802775"/>
                <a:gd name="connsiteY22" fmla="*/ 338667 h 1433689"/>
                <a:gd name="connsiteX23" fmla="*/ 1016000 w 2802775"/>
                <a:gd name="connsiteY23" fmla="*/ 316089 h 1433689"/>
                <a:gd name="connsiteX24" fmla="*/ 1083733 w 2802775"/>
                <a:gd name="connsiteY24" fmla="*/ 282222 h 1433689"/>
                <a:gd name="connsiteX25" fmla="*/ 1095022 w 2802775"/>
                <a:gd name="connsiteY25" fmla="*/ 79022 h 1433689"/>
                <a:gd name="connsiteX26" fmla="*/ 1061155 w 2802775"/>
                <a:gd name="connsiteY26" fmla="*/ 67733 h 1433689"/>
                <a:gd name="connsiteX27" fmla="*/ 1049866 w 2802775"/>
                <a:gd name="connsiteY27" fmla="*/ 33867 h 1433689"/>
                <a:gd name="connsiteX28" fmla="*/ 1106311 w 2802775"/>
                <a:gd name="connsiteY28" fmla="*/ 22578 h 1433689"/>
                <a:gd name="connsiteX29" fmla="*/ 1207911 w 2802775"/>
                <a:gd name="connsiteY29" fmla="*/ 0 h 1433689"/>
                <a:gd name="connsiteX30" fmla="*/ 1309511 w 2802775"/>
                <a:gd name="connsiteY30" fmla="*/ 11289 h 1433689"/>
                <a:gd name="connsiteX31" fmla="*/ 1490133 w 2802775"/>
                <a:gd name="connsiteY31" fmla="*/ 22578 h 1433689"/>
                <a:gd name="connsiteX32" fmla="*/ 1569155 w 2802775"/>
                <a:gd name="connsiteY32" fmla="*/ 45156 h 1433689"/>
                <a:gd name="connsiteX33" fmla="*/ 1591733 w 2802775"/>
                <a:gd name="connsiteY33" fmla="*/ 79022 h 1433689"/>
                <a:gd name="connsiteX34" fmla="*/ 1614311 w 2802775"/>
                <a:gd name="connsiteY34" fmla="*/ 158045 h 1433689"/>
                <a:gd name="connsiteX35" fmla="*/ 1682044 w 2802775"/>
                <a:gd name="connsiteY35" fmla="*/ 270933 h 1433689"/>
                <a:gd name="connsiteX36" fmla="*/ 1704622 w 2802775"/>
                <a:gd name="connsiteY36" fmla="*/ 304800 h 1433689"/>
                <a:gd name="connsiteX37" fmla="*/ 1761066 w 2802775"/>
                <a:gd name="connsiteY37" fmla="*/ 406400 h 1433689"/>
                <a:gd name="connsiteX38" fmla="*/ 1783644 w 2802775"/>
                <a:gd name="connsiteY38" fmla="*/ 440267 h 1433689"/>
                <a:gd name="connsiteX39" fmla="*/ 1817511 w 2802775"/>
                <a:gd name="connsiteY39" fmla="*/ 474133 h 1433689"/>
                <a:gd name="connsiteX40" fmla="*/ 1873955 w 2802775"/>
                <a:gd name="connsiteY40" fmla="*/ 553156 h 1433689"/>
                <a:gd name="connsiteX41" fmla="*/ 1907822 w 2802775"/>
                <a:gd name="connsiteY41" fmla="*/ 575733 h 1433689"/>
                <a:gd name="connsiteX42" fmla="*/ 1964266 w 2802775"/>
                <a:gd name="connsiteY42" fmla="*/ 632178 h 1433689"/>
                <a:gd name="connsiteX43" fmla="*/ 2020711 w 2802775"/>
                <a:gd name="connsiteY43" fmla="*/ 688622 h 1433689"/>
                <a:gd name="connsiteX44" fmla="*/ 2043288 w 2802775"/>
                <a:gd name="connsiteY44" fmla="*/ 722489 h 1433689"/>
                <a:gd name="connsiteX45" fmla="*/ 2111022 w 2802775"/>
                <a:gd name="connsiteY45" fmla="*/ 767645 h 1433689"/>
                <a:gd name="connsiteX46" fmla="*/ 2133600 w 2802775"/>
                <a:gd name="connsiteY46" fmla="*/ 801511 h 1433689"/>
                <a:gd name="connsiteX47" fmla="*/ 2201333 w 2802775"/>
                <a:gd name="connsiteY47" fmla="*/ 846667 h 1433689"/>
                <a:gd name="connsiteX48" fmla="*/ 2223911 w 2802775"/>
                <a:gd name="connsiteY48" fmla="*/ 880533 h 1433689"/>
                <a:gd name="connsiteX49" fmla="*/ 2291644 w 2802775"/>
                <a:gd name="connsiteY49" fmla="*/ 925689 h 1433689"/>
                <a:gd name="connsiteX50" fmla="*/ 2314222 w 2802775"/>
                <a:gd name="connsiteY50" fmla="*/ 959556 h 1433689"/>
                <a:gd name="connsiteX51" fmla="*/ 2348088 w 2802775"/>
                <a:gd name="connsiteY51" fmla="*/ 970845 h 1433689"/>
                <a:gd name="connsiteX52" fmla="*/ 2381955 w 2802775"/>
                <a:gd name="connsiteY52" fmla="*/ 993422 h 1433689"/>
                <a:gd name="connsiteX53" fmla="*/ 2427111 w 2802775"/>
                <a:gd name="connsiteY53" fmla="*/ 1038578 h 1433689"/>
                <a:gd name="connsiteX54" fmla="*/ 2472266 w 2802775"/>
                <a:gd name="connsiteY54" fmla="*/ 1083733 h 1433689"/>
                <a:gd name="connsiteX55" fmla="*/ 2517422 w 2802775"/>
                <a:gd name="connsiteY55" fmla="*/ 1128889 h 1433689"/>
                <a:gd name="connsiteX56" fmla="*/ 2540000 w 2802775"/>
                <a:gd name="connsiteY56" fmla="*/ 1162756 h 1433689"/>
                <a:gd name="connsiteX57" fmla="*/ 2607733 w 2802775"/>
                <a:gd name="connsiteY57" fmla="*/ 1207911 h 1433689"/>
                <a:gd name="connsiteX58" fmla="*/ 2630311 w 2802775"/>
                <a:gd name="connsiteY58" fmla="*/ 1241778 h 1433689"/>
                <a:gd name="connsiteX59" fmla="*/ 2641600 w 2802775"/>
                <a:gd name="connsiteY59" fmla="*/ 1275645 h 1433689"/>
                <a:gd name="connsiteX60" fmla="*/ 2675466 w 2802775"/>
                <a:gd name="connsiteY60" fmla="*/ 1286933 h 1433689"/>
                <a:gd name="connsiteX61" fmla="*/ 2720622 w 2802775"/>
                <a:gd name="connsiteY61" fmla="*/ 1332089 h 1433689"/>
                <a:gd name="connsiteX62" fmla="*/ 2765777 w 2802775"/>
                <a:gd name="connsiteY62" fmla="*/ 1399822 h 1433689"/>
                <a:gd name="connsiteX63" fmla="*/ 2799644 w 2802775"/>
                <a:gd name="connsiteY63" fmla="*/ 1433689 h 143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802775" h="1433689">
                  <a:moveTo>
                    <a:pt x="0" y="1433689"/>
                  </a:moveTo>
                  <a:cubicBezTo>
                    <a:pt x="15955" y="1353910"/>
                    <a:pt x="5221" y="1395445"/>
                    <a:pt x="33866" y="1309511"/>
                  </a:cubicBezTo>
                  <a:cubicBezTo>
                    <a:pt x="37629" y="1298222"/>
                    <a:pt x="38554" y="1285546"/>
                    <a:pt x="45155" y="1275645"/>
                  </a:cubicBezTo>
                  <a:cubicBezTo>
                    <a:pt x="52681" y="1264356"/>
                    <a:pt x="61665" y="1253913"/>
                    <a:pt x="67733" y="1241778"/>
                  </a:cubicBezTo>
                  <a:cubicBezTo>
                    <a:pt x="73055" y="1231135"/>
                    <a:pt x="73243" y="1218313"/>
                    <a:pt x="79022" y="1207911"/>
                  </a:cubicBezTo>
                  <a:cubicBezTo>
                    <a:pt x="92200" y="1184191"/>
                    <a:pt x="115596" y="1165920"/>
                    <a:pt x="124177" y="1140178"/>
                  </a:cubicBezTo>
                  <a:cubicBezTo>
                    <a:pt x="133359" y="1112633"/>
                    <a:pt x="136159" y="1094329"/>
                    <a:pt x="158044" y="1072445"/>
                  </a:cubicBezTo>
                  <a:cubicBezTo>
                    <a:pt x="167638" y="1062851"/>
                    <a:pt x="180622" y="1057393"/>
                    <a:pt x="191911" y="1049867"/>
                  </a:cubicBezTo>
                  <a:cubicBezTo>
                    <a:pt x="213888" y="983936"/>
                    <a:pt x="186005" y="1044483"/>
                    <a:pt x="237066" y="993422"/>
                  </a:cubicBezTo>
                  <a:cubicBezTo>
                    <a:pt x="312322" y="918166"/>
                    <a:pt x="203202" y="997184"/>
                    <a:pt x="293511" y="936978"/>
                  </a:cubicBezTo>
                  <a:cubicBezTo>
                    <a:pt x="358209" y="839927"/>
                    <a:pt x="272063" y="954134"/>
                    <a:pt x="349955" y="891822"/>
                  </a:cubicBezTo>
                  <a:cubicBezTo>
                    <a:pt x="422902" y="833466"/>
                    <a:pt x="321274" y="875042"/>
                    <a:pt x="406400" y="846667"/>
                  </a:cubicBezTo>
                  <a:cubicBezTo>
                    <a:pt x="417689" y="839141"/>
                    <a:pt x="431791" y="834683"/>
                    <a:pt x="440266" y="824089"/>
                  </a:cubicBezTo>
                  <a:cubicBezTo>
                    <a:pt x="447700" y="814797"/>
                    <a:pt x="446233" y="800865"/>
                    <a:pt x="451555" y="790222"/>
                  </a:cubicBezTo>
                  <a:cubicBezTo>
                    <a:pt x="470370" y="752594"/>
                    <a:pt x="474134" y="756355"/>
                    <a:pt x="508000" y="733778"/>
                  </a:cubicBezTo>
                  <a:lnTo>
                    <a:pt x="553155" y="666045"/>
                  </a:lnTo>
                  <a:cubicBezTo>
                    <a:pt x="560681" y="654756"/>
                    <a:pt x="562862" y="636468"/>
                    <a:pt x="575733" y="632178"/>
                  </a:cubicBezTo>
                  <a:lnTo>
                    <a:pt x="609600" y="620889"/>
                  </a:lnTo>
                  <a:cubicBezTo>
                    <a:pt x="634228" y="547000"/>
                    <a:pt x="600022" y="619518"/>
                    <a:pt x="654755" y="575733"/>
                  </a:cubicBezTo>
                  <a:cubicBezTo>
                    <a:pt x="665349" y="567258"/>
                    <a:pt x="667122" y="550801"/>
                    <a:pt x="677333" y="541867"/>
                  </a:cubicBezTo>
                  <a:cubicBezTo>
                    <a:pt x="697754" y="523998"/>
                    <a:pt x="722488" y="511763"/>
                    <a:pt x="745066" y="496711"/>
                  </a:cubicBezTo>
                  <a:lnTo>
                    <a:pt x="948266" y="361245"/>
                  </a:lnTo>
                  <a:lnTo>
                    <a:pt x="982133" y="338667"/>
                  </a:lnTo>
                  <a:cubicBezTo>
                    <a:pt x="993422" y="331141"/>
                    <a:pt x="1003129" y="320380"/>
                    <a:pt x="1016000" y="316089"/>
                  </a:cubicBezTo>
                  <a:cubicBezTo>
                    <a:pt x="1062737" y="300509"/>
                    <a:pt x="1039965" y="311401"/>
                    <a:pt x="1083733" y="282222"/>
                  </a:cubicBezTo>
                  <a:cubicBezTo>
                    <a:pt x="1110886" y="200764"/>
                    <a:pt x="1126859" y="182492"/>
                    <a:pt x="1095022" y="79022"/>
                  </a:cubicBezTo>
                  <a:cubicBezTo>
                    <a:pt x="1091522" y="67649"/>
                    <a:pt x="1072444" y="71496"/>
                    <a:pt x="1061155" y="67733"/>
                  </a:cubicBezTo>
                  <a:cubicBezTo>
                    <a:pt x="1057392" y="56444"/>
                    <a:pt x="1041452" y="42281"/>
                    <a:pt x="1049866" y="33867"/>
                  </a:cubicBezTo>
                  <a:cubicBezTo>
                    <a:pt x="1063434" y="20299"/>
                    <a:pt x="1087433" y="26010"/>
                    <a:pt x="1106311" y="22578"/>
                  </a:cubicBezTo>
                  <a:cubicBezTo>
                    <a:pt x="1193728" y="6684"/>
                    <a:pt x="1148198" y="19904"/>
                    <a:pt x="1207911" y="0"/>
                  </a:cubicBezTo>
                  <a:cubicBezTo>
                    <a:pt x="1241778" y="3763"/>
                    <a:pt x="1275544" y="8572"/>
                    <a:pt x="1309511" y="11289"/>
                  </a:cubicBezTo>
                  <a:cubicBezTo>
                    <a:pt x="1369644" y="16100"/>
                    <a:pt x="1430108" y="16575"/>
                    <a:pt x="1490133" y="22578"/>
                  </a:cubicBezTo>
                  <a:cubicBezTo>
                    <a:pt x="1510382" y="24603"/>
                    <a:pt x="1548526" y="38280"/>
                    <a:pt x="1569155" y="45156"/>
                  </a:cubicBezTo>
                  <a:cubicBezTo>
                    <a:pt x="1576681" y="56445"/>
                    <a:pt x="1585665" y="66887"/>
                    <a:pt x="1591733" y="79022"/>
                  </a:cubicBezTo>
                  <a:cubicBezTo>
                    <a:pt x="1605378" y="106311"/>
                    <a:pt x="1603462" y="129113"/>
                    <a:pt x="1614311" y="158045"/>
                  </a:cubicBezTo>
                  <a:cubicBezTo>
                    <a:pt x="1629189" y="197720"/>
                    <a:pt x="1659536" y="237171"/>
                    <a:pt x="1682044" y="270933"/>
                  </a:cubicBezTo>
                  <a:cubicBezTo>
                    <a:pt x="1689570" y="282222"/>
                    <a:pt x="1700332" y="291929"/>
                    <a:pt x="1704622" y="304800"/>
                  </a:cubicBezTo>
                  <a:cubicBezTo>
                    <a:pt x="1724492" y="364409"/>
                    <a:pt x="1709310" y="328766"/>
                    <a:pt x="1761066" y="406400"/>
                  </a:cubicBezTo>
                  <a:cubicBezTo>
                    <a:pt x="1768592" y="417689"/>
                    <a:pt x="1774050" y="430673"/>
                    <a:pt x="1783644" y="440267"/>
                  </a:cubicBezTo>
                  <a:cubicBezTo>
                    <a:pt x="1794933" y="451556"/>
                    <a:pt x="1807291" y="461868"/>
                    <a:pt x="1817511" y="474133"/>
                  </a:cubicBezTo>
                  <a:cubicBezTo>
                    <a:pt x="1849567" y="512600"/>
                    <a:pt x="1833276" y="512477"/>
                    <a:pt x="1873955" y="553156"/>
                  </a:cubicBezTo>
                  <a:cubicBezTo>
                    <a:pt x="1883549" y="562750"/>
                    <a:pt x="1896533" y="568207"/>
                    <a:pt x="1907822" y="575733"/>
                  </a:cubicBezTo>
                  <a:cubicBezTo>
                    <a:pt x="1968031" y="666046"/>
                    <a:pt x="1889007" y="556918"/>
                    <a:pt x="1964266" y="632178"/>
                  </a:cubicBezTo>
                  <a:cubicBezTo>
                    <a:pt x="2039518" y="707431"/>
                    <a:pt x="1930408" y="628422"/>
                    <a:pt x="2020711" y="688622"/>
                  </a:cubicBezTo>
                  <a:cubicBezTo>
                    <a:pt x="2028237" y="699911"/>
                    <a:pt x="2033077" y="713555"/>
                    <a:pt x="2043288" y="722489"/>
                  </a:cubicBezTo>
                  <a:cubicBezTo>
                    <a:pt x="2063709" y="740358"/>
                    <a:pt x="2111022" y="767645"/>
                    <a:pt x="2111022" y="767645"/>
                  </a:cubicBezTo>
                  <a:cubicBezTo>
                    <a:pt x="2118548" y="778934"/>
                    <a:pt x="2123389" y="792577"/>
                    <a:pt x="2133600" y="801511"/>
                  </a:cubicBezTo>
                  <a:cubicBezTo>
                    <a:pt x="2154021" y="819380"/>
                    <a:pt x="2201333" y="846667"/>
                    <a:pt x="2201333" y="846667"/>
                  </a:cubicBezTo>
                  <a:cubicBezTo>
                    <a:pt x="2208859" y="857956"/>
                    <a:pt x="2213700" y="871599"/>
                    <a:pt x="2223911" y="880533"/>
                  </a:cubicBezTo>
                  <a:cubicBezTo>
                    <a:pt x="2244332" y="898402"/>
                    <a:pt x="2291644" y="925689"/>
                    <a:pt x="2291644" y="925689"/>
                  </a:cubicBezTo>
                  <a:cubicBezTo>
                    <a:pt x="2299170" y="936978"/>
                    <a:pt x="2303627" y="951080"/>
                    <a:pt x="2314222" y="959556"/>
                  </a:cubicBezTo>
                  <a:cubicBezTo>
                    <a:pt x="2323514" y="966990"/>
                    <a:pt x="2337445" y="965524"/>
                    <a:pt x="2348088" y="970845"/>
                  </a:cubicBezTo>
                  <a:cubicBezTo>
                    <a:pt x="2360223" y="976913"/>
                    <a:pt x="2370666" y="985896"/>
                    <a:pt x="2381955" y="993422"/>
                  </a:cubicBezTo>
                  <a:cubicBezTo>
                    <a:pt x="2412059" y="1083734"/>
                    <a:pt x="2366903" y="978370"/>
                    <a:pt x="2427111" y="1038578"/>
                  </a:cubicBezTo>
                  <a:cubicBezTo>
                    <a:pt x="2487317" y="1098784"/>
                    <a:pt x="2381958" y="1053632"/>
                    <a:pt x="2472266" y="1083733"/>
                  </a:cubicBezTo>
                  <a:cubicBezTo>
                    <a:pt x="2496897" y="1157625"/>
                    <a:pt x="2462687" y="1085101"/>
                    <a:pt x="2517422" y="1128889"/>
                  </a:cubicBezTo>
                  <a:cubicBezTo>
                    <a:pt x="2528017" y="1137365"/>
                    <a:pt x="2529789" y="1153822"/>
                    <a:pt x="2540000" y="1162756"/>
                  </a:cubicBezTo>
                  <a:cubicBezTo>
                    <a:pt x="2560421" y="1180624"/>
                    <a:pt x="2607733" y="1207911"/>
                    <a:pt x="2607733" y="1207911"/>
                  </a:cubicBezTo>
                  <a:cubicBezTo>
                    <a:pt x="2615259" y="1219200"/>
                    <a:pt x="2624243" y="1229643"/>
                    <a:pt x="2630311" y="1241778"/>
                  </a:cubicBezTo>
                  <a:cubicBezTo>
                    <a:pt x="2635633" y="1252421"/>
                    <a:pt x="2633186" y="1267231"/>
                    <a:pt x="2641600" y="1275645"/>
                  </a:cubicBezTo>
                  <a:cubicBezTo>
                    <a:pt x="2650014" y="1284059"/>
                    <a:pt x="2664177" y="1283170"/>
                    <a:pt x="2675466" y="1286933"/>
                  </a:cubicBezTo>
                  <a:cubicBezTo>
                    <a:pt x="2705570" y="1377245"/>
                    <a:pt x="2660414" y="1271881"/>
                    <a:pt x="2720622" y="1332089"/>
                  </a:cubicBezTo>
                  <a:cubicBezTo>
                    <a:pt x="2739809" y="1351276"/>
                    <a:pt x="2743199" y="1384770"/>
                    <a:pt x="2765777" y="1399822"/>
                  </a:cubicBezTo>
                  <a:cubicBezTo>
                    <a:pt x="2802775" y="1424487"/>
                    <a:pt x="2799644" y="1408832"/>
                    <a:pt x="2799644" y="1433689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1763688" y="2132856"/>
            <a:ext cx="3096121" cy="0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179512" y="1844824"/>
            <a:ext cx="1728192" cy="576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6863" t="2505" r="19432" b="53799"/>
          <a:stretch>
            <a:fillRect/>
          </a:stretch>
        </p:blipFill>
        <p:spPr bwMode="auto">
          <a:xfrm>
            <a:off x="107504" y="548681"/>
            <a:ext cx="7632848" cy="46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7" name="Line 15"/>
          <p:cNvSpPr>
            <a:spLocks noChangeShapeType="1"/>
          </p:cNvSpPr>
          <p:nvPr/>
        </p:nvSpPr>
        <p:spPr bwMode="auto">
          <a:xfrm>
            <a:off x="2843808" y="1412776"/>
            <a:ext cx="1006475" cy="7302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>
            <a:off x="2627784" y="2348880"/>
            <a:ext cx="1006475" cy="7302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3275856" y="2132856"/>
            <a:ext cx="431825" cy="72008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987824" y="19168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1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83568" y="60212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1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30722" name="Picture 2" descr="http://idoktor.info/userfiles/image/Anatomy/125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-716" b="22389"/>
          <a:stretch>
            <a:fillRect/>
          </a:stretch>
        </p:blipFill>
        <p:spPr bwMode="auto">
          <a:xfrm>
            <a:off x="5728693" y="4581128"/>
            <a:ext cx="3415307" cy="2276871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7" grpId="0" animBg="1"/>
      <p:bldP spid="54289" grpId="0" animBg="1"/>
      <p:bldP spid="12" grpId="0" animBg="1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hu-HU" b="1" smtClean="0"/>
              <a:t>Basis cranii interna</a:t>
            </a:r>
          </a:p>
        </p:txBody>
      </p:sp>
      <p:sp>
        <p:nvSpPr>
          <p:cNvPr id="8195" name="Szövegdoboz 4"/>
          <p:cNvSpPr txBox="1">
            <a:spLocks noChangeArrowheads="1"/>
          </p:cNvSpPr>
          <p:nvPr/>
        </p:nvSpPr>
        <p:spPr bwMode="auto">
          <a:xfrm>
            <a:off x="107504" y="1700808"/>
            <a:ext cx="27368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endParaRPr lang="hu-HU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endParaRPr lang="hu-HU" dirty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endParaRPr lang="hu-HU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r>
              <a:rPr lang="hu-HU" dirty="0" smtClean="0">
                <a:latin typeface="Calibri" pitchFamily="34" charset="0"/>
              </a:rPr>
              <a:t>Fossa </a:t>
            </a:r>
            <a:r>
              <a:rPr lang="hu-HU" dirty="0" err="1">
                <a:latin typeface="Calibri" pitchFamily="34" charset="0"/>
              </a:rPr>
              <a:t>cranii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 smtClean="0">
                <a:latin typeface="Calibri" pitchFamily="34" charset="0"/>
              </a:rPr>
              <a:t>media</a:t>
            </a:r>
            <a:endParaRPr lang="hu-HU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  <a:buFont typeface="Arial" charset="0"/>
              <a:buChar char="•"/>
            </a:pPr>
            <a:endParaRPr lang="hu-HU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endParaRPr lang="hu-HU" dirty="0">
              <a:latin typeface="Calibri" pitchFamily="34" charset="0"/>
            </a:endParaRPr>
          </a:p>
        </p:txBody>
      </p:sp>
      <p:grpSp>
        <p:nvGrpSpPr>
          <p:cNvPr id="2" name="Csoportba foglalás 7"/>
          <p:cNvGrpSpPr>
            <a:grpSpLocks/>
          </p:cNvGrpSpPr>
          <p:nvPr/>
        </p:nvGrpSpPr>
        <p:grpSpPr bwMode="auto">
          <a:xfrm>
            <a:off x="2330450" y="1268413"/>
            <a:ext cx="6813550" cy="5053012"/>
            <a:chOff x="2330234" y="1268760"/>
            <a:chExt cx="6813766" cy="5052988"/>
          </a:xfrm>
        </p:grpSpPr>
        <p:pic>
          <p:nvPicPr>
            <p:cNvPr id="819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0234" y="1268760"/>
              <a:ext cx="6813766" cy="50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zabadkézi sokszög 5"/>
            <p:cNvSpPr/>
            <p:nvPr/>
          </p:nvSpPr>
          <p:spPr>
            <a:xfrm>
              <a:off x="4436914" y="2675278"/>
              <a:ext cx="3013171" cy="479423"/>
            </a:xfrm>
            <a:custGeom>
              <a:avLst/>
              <a:gdLst>
                <a:gd name="connsiteX0" fmla="*/ 0 w 3013121"/>
                <a:gd name="connsiteY0" fmla="*/ 112889 h 479029"/>
                <a:gd name="connsiteX1" fmla="*/ 90311 w 3013121"/>
                <a:gd name="connsiteY1" fmla="*/ 101600 h 479029"/>
                <a:gd name="connsiteX2" fmla="*/ 158045 w 3013121"/>
                <a:gd name="connsiteY2" fmla="*/ 67733 h 479029"/>
                <a:gd name="connsiteX3" fmla="*/ 191911 w 3013121"/>
                <a:gd name="connsiteY3" fmla="*/ 56444 h 479029"/>
                <a:gd name="connsiteX4" fmla="*/ 225778 w 3013121"/>
                <a:gd name="connsiteY4" fmla="*/ 33866 h 479029"/>
                <a:gd name="connsiteX5" fmla="*/ 259645 w 3013121"/>
                <a:gd name="connsiteY5" fmla="*/ 22577 h 479029"/>
                <a:gd name="connsiteX6" fmla="*/ 349956 w 3013121"/>
                <a:gd name="connsiteY6" fmla="*/ 0 h 479029"/>
                <a:gd name="connsiteX7" fmla="*/ 598311 w 3013121"/>
                <a:gd name="connsiteY7" fmla="*/ 11289 h 479029"/>
                <a:gd name="connsiteX8" fmla="*/ 632178 w 3013121"/>
                <a:gd name="connsiteY8" fmla="*/ 22577 h 479029"/>
                <a:gd name="connsiteX9" fmla="*/ 745067 w 3013121"/>
                <a:gd name="connsiteY9" fmla="*/ 56444 h 479029"/>
                <a:gd name="connsiteX10" fmla="*/ 778934 w 3013121"/>
                <a:gd name="connsiteY10" fmla="*/ 67733 h 479029"/>
                <a:gd name="connsiteX11" fmla="*/ 880534 w 3013121"/>
                <a:gd name="connsiteY11" fmla="*/ 124177 h 479029"/>
                <a:gd name="connsiteX12" fmla="*/ 925689 w 3013121"/>
                <a:gd name="connsiteY12" fmla="*/ 180622 h 479029"/>
                <a:gd name="connsiteX13" fmla="*/ 959556 w 3013121"/>
                <a:gd name="connsiteY13" fmla="*/ 203200 h 479029"/>
                <a:gd name="connsiteX14" fmla="*/ 1004711 w 3013121"/>
                <a:gd name="connsiteY14" fmla="*/ 259644 h 479029"/>
                <a:gd name="connsiteX15" fmla="*/ 1027289 w 3013121"/>
                <a:gd name="connsiteY15" fmla="*/ 327377 h 479029"/>
                <a:gd name="connsiteX16" fmla="*/ 1072445 w 3013121"/>
                <a:gd name="connsiteY16" fmla="*/ 395111 h 479029"/>
                <a:gd name="connsiteX17" fmla="*/ 1083734 w 3013121"/>
                <a:gd name="connsiteY17" fmla="*/ 428977 h 479029"/>
                <a:gd name="connsiteX18" fmla="*/ 1106311 w 3013121"/>
                <a:gd name="connsiteY18" fmla="*/ 462844 h 479029"/>
                <a:gd name="connsiteX19" fmla="*/ 1140178 w 3013121"/>
                <a:gd name="connsiteY19" fmla="*/ 474133 h 479029"/>
                <a:gd name="connsiteX20" fmla="*/ 1207911 w 3013121"/>
                <a:gd name="connsiteY20" fmla="*/ 462844 h 479029"/>
                <a:gd name="connsiteX21" fmla="*/ 1219200 w 3013121"/>
                <a:gd name="connsiteY21" fmla="*/ 395111 h 479029"/>
                <a:gd name="connsiteX22" fmla="*/ 1241778 w 3013121"/>
                <a:gd name="connsiteY22" fmla="*/ 327377 h 479029"/>
                <a:gd name="connsiteX23" fmla="*/ 1230489 w 3013121"/>
                <a:gd name="connsiteY23" fmla="*/ 203200 h 479029"/>
                <a:gd name="connsiteX24" fmla="*/ 1309511 w 3013121"/>
                <a:gd name="connsiteY24" fmla="*/ 225777 h 479029"/>
                <a:gd name="connsiteX25" fmla="*/ 1365956 w 3013121"/>
                <a:gd name="connsiteY25" fmla="*/ 237066 h 479029"/>
                <a:gd name="connsiteX26" fmla="*/ 1524000 w 3013121"/>
                <a:gd name="connsiteY26" fmla="*/ 270933 h 479029"/>
                <a:gd name="connsiteX27" fmla="*/ 1749778 w 3013121"/>
                <a:gd name="connsiteY27" fmla="*/ 259644 h 479029"/>
                <a:gd name="connsiteX28" fmla="*/ 1783645 w 3013121"/>
                <a:gd name="connsiteY28" fmla="*/ 237066 h 479029"/>
                <a:gd name="connsiteX29" fmla="*/ 1794934 w 3013121"/>
                <a:gd name="connsiteY29" fmla="*/ 338666 h 479029"/>
                <a:gd name="connsiteX30" fmla="*/ 1806223 w 3013121"/>
                <a:gd name="connsiteY30" fmla="*/ 406400 h 479029"/>
                <a:gd name="connsiteX31" fmla="*/ 1840089 w 3013121"/>
                <a:gd name="connsiteY31" fmla="*/ 417689 h 479029"/>
                <a:gd name="connsiteX32" fmla="*/ 1941689 w 3013121"/>
                <a:gd name="connsiteY32" fmla="*/ 395111 h 479029"/>
                <a:gd name="connsiteX33" fmla="*/ 1964267 w 3013121"/>
                <a:gd name="connsiteY33" fmla="*/ 361244 h 479029"/>
                <a:gd name="connsiteX34" fmla="*/ 2032000 w 3013121"/>
                <a:gd name="connsiteY34" fmla="*/ 316089 h 479029"/>
                <a:gd name="connsiteX35" fmla="*/ 2065867 w 3013121"/>
                <a:gd name="connsiteY35" fmla="*/ 293511 h 479029"/>
                <a:gd name="connsiteX36" fmla="*/ 2099734 w 3013121"/>
                <a:gd name="connsiteY36" fmla="*/ 270933 h 479029"/>
                <a:gd name="connsiteX37" fmla="*/ 2122311 w 3013121"/>
                <a:gd name="connsiteY37" fmla="*/ 237066 h 479029"/>
                <a:gd name="connsiteX38" fmla="*/ 2190045 w 3013121"/>
                <a:gd name="connsiteY38" fmla="*/ 191911 h 479029"/>
                <a:gd name="connsiteX39" fmla="*/ 2246489 w 3013121"/>
                <a:gd name="connsiteY39" fmla="*/ 146755 h 479029"/>
                <a:gd name="connsiteX40" fmla="*/ 2314223 w 3013121"/>
                <a:gd name="connsiteY40" fmla="*/ 101600 h 479029"/>
                <a:gd name="connsiteX41" fmla="*/ 2381956 w 3013121"/>
                <a:gd name="connsiteY41" fmla="*/ 79022 h 479029"/>
                <a:gd name="connsiteX42" fmla="*/ 2415823 w 3013121"/>
                <a:gd name="connsiteY42" fmla="*/ 67733 h 479029"/>
                <a:gd name="connsiteX43" fmla="*/ 2777067 w 3013121"/>
                <a:gd name="connsiteY43" fmla="*/ 79022 h 479029"/>
                <a:gd name="connsiteX44" fmla="*/ 2844800 w 3013121"/>
                <a:gd name="connsiteY44" fmla="*/ 90311 h 47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3121" h="479029">
                  <a:moveTo>
                    <a:pt x="0" y="112889"/>
                  </a:moveTo>
                  <a:cubicBezTo>
                    <a:pt x="30104" y="109126"/>
                    <a:pt x="60462" y="107027"/>
                    <a:pt x="90311" y="101600"/>
                  </a:cubicBezTo>
                  <a:cubicBezTo>
                    <a:pt x="134900" y="93493"/>
                    <a:pt x="116728" y="88392"/>
                    <a:pt x="158045" y="67733"/>
                  </a:cubicBezTo>
                  <a:cubicBezTo>
                    <a:pt x="168688" y="62411"/>
                    <a:pt x="181268" y="61766"/>
                    <a:pt x="191911" y="56444"/>
                  </a:cubicBezTo>
                  <a:cubicBezTo>
                    <a:pt x="204046" y="50376"/>
                    <a:pt x="213643" y="39934"/>
                    <a:pt x="225778" y="33866"/>
                  </a:cubicBezTo>
                  <a:cubicBezTo>
                    <a:pt x="236421" y="28544"/>
                    <a:pt x="248165" y="25708"/>
                    <a:pt x="259645" y="22577"/>
                  </a:cubicBezTo>
                  <a:cubicBezTo>
                    <a:pt x="289582" y="14413"/>
                    <a:pt x="349956" y="0"/>
                    <a:pt x="349956" y="0"/>
                  </a:cubicBezTo>
                  <a:cubicBezTo>
                    <a:pt x="432741" y="3763"/>
                    <a:pt x="515704" y="4681"/>
                    <a:pt x="598311" y="11289"/>
                  </a:cubicBezTo>
                  <a:cubicBezTo>
                    <a:pt x="610173" y="12238"/>
                    <a:pt x="620736" y="19308"/>
                    <a:pt x="632178" y="22577"/>
                  </a:cubicBezTo>
                  <a:cubicBezTo>
                    <a:pt x="751572" y="56688"/>
                    <a:pt x="584156" y="2806"/>
                    <a:pt x="745067" y="56444"/>
                  </a:cubicBezTo>
                  <a:lnTo>
                    <a:pt x="778934" y="67733"/>
                  </a:lnTo>
                  <a:cubicBezTo>
                    <a:pt x="856568" y="119490"/>
                    <a:pt x="820924" y="104309"/>
                    <a:pt x="880534" y="124177"/>
                  </a:cubicBezTo>
                  <a:cubicBezTo>
                    <a:pt x="977591" y="188884"/>
                    <a:pt x="863370" y="102723"/>
                    <a:pt x="925689" y="180622"/>
                  </a:cubicBezTo>
                  <a:cubicBezTo>
                    <a:pt x="934165" y="191217"/>
                    <a:pt x="948267" y="195674"/>
                    <a:pt x="959556" y="203200"/>
                  </a:cubicBezTo>
                  <a:cubicBezTo>
                    <a:pt x="1000728" y="326711"/>
                    <a:pt x="931765" y="142929"/>
                    <a:pt x="1004711" y="259644"/>
                  </a:cubicBezTo>
                  <a:cubicBezTo>
                    <a:pt x="1017324" y="279826"/>
                    <a:pt x="1014088" y="307575"/>
                    <a:pt x="1027289" y="327377"/>
                  </a:cubicBezTo>
                  <a:cubicBezTo>
                    <a:pt x="1042341" y="349955"/>
                    <a:pt x="1063864" y="369368"/>
                    <a:pt x="1072445" y="395111"/>
                  </a:cubicBezTo>
                  <a:cubicBezTo>
                    <a:pt x="1076208" y="406400"/>
                    <a:pt x="1078413" y="418334"/>
                    <a:pt x="1083734" y="428977"/>
                  </a:cubicBezTo>
                  <a:cubicBezTo>
                    <a:pt x="1089802" y="441112"/>
                    <a:pt x="1095717" y="454368"/>
                    <a:pt x="1106311" y="462844"/>
                  </a:cubicBezTo>
                  <a:cubicBezTo>
                    <a:pt x="1115603" y="470278"/>
                    <a:pt x="1128889" y="470370"/>
                    <a:pt x="1140178" y="474133"/>
                  </a:cubicBezTo>
                  <a:cubicBezTo>
                    <a:pt x="1162756" y="470370"/>
                    <a:pt x="1191726" y="479029"/>
                    <a:pt x="1207911" y="462844"/>
                  </a:cubicBezTo>
                  <a:cubicBezTo>
                    <a:pt x="1224096" y="446659"/>
                    <a:pt x="1213649" y="417317"/>
                    <a:pt x="1219200" y="395111"/>
                  </a:cubicBezTo>
                  <a:cubicBezTo>
                    <a:pt x="1224972" y="372022"/>
                    <a:pt x="1241778" y="327377"/>
                    <a:pt x="1241778" y="327377"/>
                  </a:cubicBezTo>
                  <a:cubicBezTo>
                    <a:pt x="1213132" y="241441"/>
                    <a:pt x="1214533" y="282981"/>
                    <a:pt x="1230489" y="203200"/>
                  </a:cubicBezTo>
                  <a:cubicBezTo>
                    <a:pt x="1268207" y="215773"/>
                    <a:pt x="1266981" y="216326"/>
                    <a:pt x="1309511" y="225777"/>
                  </a:cubicBezTo>
                  <a:cubicBezTo>
                    <a:pt x="1328242" y="229939"/>
                    <a:pt x="1347444" y="232017"/>
                    <a:pt x="1365956" y="237066"/>
                  </a:cubicBezTo>
                  <a:cubicBezTo>
                    <a:pt x="1502067" y="274188"/>
                    <a:pt x="1359597" y="250382"/>
                    <a:pt x="1524000" y="270933"/>
                  </a:cubicBezTo>
                  <a:cubicBezTo>
                    <a:pt x="1599259" y="267170"/>
                    <a:pt x="1675058" y="269390"/>
                    <a:pt x="1749778" y="259644"/>
                  </a:cubicBezTo>
                  <a:cubicBezTo>
                    <a:pt x="1763232" y="257889"/>
                    <a:pt x="1776913" y="225286"/>
                    <a:pt x="1783645" y="237066"/>
                  </a:cubicBezTo>
                  <a:cubicBezTo>
                    <a:pt x="1800551" y="266651"/>
                    <a:pt x="1790430" y="304890"/>
                    <a:pt x="1794934" y="338666"/>
                  </a:cubicBezTo>
                  <a:cubicBezTo>
                    <a:pt x="1797959" y="361355"/>
                    <a:pt x="1794867" y="386526"/>
                    <a:pt x="1806223" y="406400"/>
                  </a:cubicBezTo>
                  <a:cubicBezTo>
                    <a:pt x="1812127" y="416732"/>
                    <a:pt x="1828800" y="413926"/>
                    <a:pt x="1840089" y="417689"/>
                  </a:cubicBezTo>
                  <a:cubicBezTo>
                    <a:pt x="1840782" y="417573"/>
                    <a:pt x="1927062" y="406813"/>
                    <a:pt x="1941689" y="395111"/>
                  </a:cubicBezTo>
                  <a:cubicBezTo>
                    <a:pt x="1952284" y="386635"/>
                    <a:pt x="1954056" y="370178"/>
                    <a:pt x="1964267" y="361244"/>
                  </a:cubicBezTo>
                  <a:cubicBezTo>
                    <a:pt x="1984688" y="343376"/>
                    <a:pt x="2009422" y="331141"/>
                    <a:pt x="2032000" y="316089"/>
                  </a:cubicBezTo>
                  <a:lnTo>
                    <a:pt x="2065867" y="293511"/>
                  </a:lnTo>
                  <a:lnTo>
                    <a:pt x="2099734" y="270933"/>
                  </a:lnTo>
                  <a:cubicBezTo>
                    <a:pt x="2107260" y="259644"/>
                    <a:pt x="2112100" y="246000"/>
                    <a:pt x="2122311" y="237066"/>
                  </a:cubicBezTo>
                  <a:cubicBezTo>
                    <a:pt x="2142732" y="219197"/>
                    <a:pt x="2190045" y="191911"/>
                    <a:pt x="2190045" y="191911"/>
                  </a:cubicBezTo>
                  <a:cubicBezTo>
                    <a:pt x="2231762" y="129336"/>
                    <a:pt x="2188755" y="178829"/>
                    <a:pt x="2246489" y="146755"/>
                  </a:cubicBezTo>
                  <a:cubicBezTo>
                    <a:pt x="2270209" y="133577"/>
                    <a:pt x="2288480" y="110181"/>
                    <a:pt x="2314223" y="101600"/>
                  </a:cubicBezTo>
                  <a:lnTo>
                    <a:pt x="2381956" y="79022"/>
                  </a:lnTo>
                  <a:lnTo>
                    <a:pt x="2415823" y="67733"/>
                  </a:lnTo>
                  <a:cubicBezTo>
                    <a:pt x="2536238" y="71496"/>
                    <a:pt x="2656779" y="72339"/>
                    <a:pt x="2777067" y="79022"/>
                  </a:cubicBezTo>
                  <a:cubicBezTo>
                    <a:pt x="3013121" y="92136"/>
                    <a:pt x="2717654" y="90311"/>
                    <a:pt x="2844800" y="90311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7" name="Szabadkézi sokszög 6"/>
            <p:cNvSpPr/>
            <p:nvPr/>
          </p:nvSpPr>
          <p:spPr>
            <a:xfrm>
              <a:off x="4617895" y="3342025"/>
              <a:ext cx="2802026" cy="1433505"/>
            </a:xfrm>
            <a:custGeom>
              <a:avLst/>
              <a:gdLst>
                <a:gd name="connsiteX0" fmla="*/ 0 w 2802775"/>
                <a:gd name="connsiteY0" fmla="*/ 1433689 h 1433689"/>
                <a:gd name="connsiteX1" fmla="*/ 33866 w 2802775"/>
                <a:gd name="connsiteY1" fmla="*/ 1309511 h 1433689"/>
                <a:gd name="connsiteX2" fmla="*/ 45155 w 2802775"/>
                <a:gd name="connsiteY2" fmla="*/ 1275645 h 1433689"/>
                <a:gd name="connsiteX3" fmla="*/ 67733 w 2802775"/>
                <a:gd name="connsiteY3" fmla="*/ 1241778 h 1433689"/>
                <a:gd name="connsiteX4" fmla="*/ 79022 w 2802775"/>
                <a:gd name="connsiteY4" fmla="*/ 1207911 h 1433689"/>
                <a:gd name="connsiteX5" fmla="*/ 124177 w 2802775"/>
                <a:gd name="connsiteY5" fmla="*/ 1140178 h 1433689"/>
                <a:gd name="connsiteX6" fmla="*/ 158044 w 2802775"/>
                <a:gd name="connsiteY6" fmla="*/ 1072445 h 1433689"/>
                <a:gd name="connsiteX7" fmla="*/ 191911 w 2802775"/>
                <a:gd name="connsiteY7" fmla="*/ 1049867 h 1433689"/>
                <a:gd name="connsiteX8" fmla="*/ 237066 w 2802775"/>
                <a:gd name="connsiteY8" fmla="*/ 993422 h 1433689"/>
                <a:gd name="connsiteX9" fmla="*/ 293511 w 2802775"/>
                <a:gd name="connsiteY9" fmla="*/ 936978 h 1433689"/>
                <a:gd name="connsiteX10" fmla="*/ 349955 w 2802775"/>
                <a:gd name="connsiteY10" fmla="*/ 891822 h 1433689"/>
                <a:gd name="connsiteX11" fmla="*/ 406400 w 2802775"/>
                <a:gd name="connsiteY11" fmla="*/ 846667 h 1433689"/>
                <a:gd name="connsiteX12" fmla="*/ 440266 w 2802775"/>
                <a:gd name="connsiteY12" fmla="*/ 824089 h 1433689"/>
                <a:gd name="connsiteX13" fmla="*/ 451555 w 2802775"/>
                <a:gd name="connsiteY13" fmla="*/ 790222 h 1433689"/>
                <a:gd name="connsiteX14" fmla="*/ 508000 w 2802775"/>
                <a:gd name="connsiteY14" fmla="*/ 733778 h 1433689"/>
                <a:gd name="connsiteX15" fmla="*/ 553155 w 2802775"/>
                <a:gd name="connsiteY15" fmla="*/ 666045 h 1433689"/>
                <a:gd name="connsiteX16" fmla="*/ 575733 w 2802775"/>
                <a:gd name="connsiteY16" fmla="*/ 632178 h 1433689"/>
                <a:gd name="connsiteX17" fmla="*/ 609600 w 2802775"/>
                <a:gd name="connsiteY17" fmla="*/ 620889 h 1433689"/>
                <a:gd name="connsiteX18" fmla="*/ 654755 w 2802775"/>
                <a:gd name="connsiteY18" fmla="*/ 575733 h 1433689"/>
                <a:gd name="connsiteX19" fmla="*/ 677333 w 2802775"/>
                <a:gd name="connsiteY19" fmla="*/ 541867 h 1433689"/>
                <a:gd name="connsiteX20" fmla="*/ 745066 w 2802775"/>
                <a:gd name="connsiteY20" fmla="*/ 496711 h 1433689"/>
                <a:gd name="connsiteX21" fmla="*/ 948266 w 2802775"/>
                <a:gd name="connsiteY21" fmla="*/ 361245 h 1433689"/>
                <a:gd name="connsiteX22" fmla="*/ 982133 w 2802775"/>
                <a:gd name="connsiteY22" fmla="*/ 338667 h 1433689"/>
                <a:gd name="connsiteX23" fmla="*/ 1016000 w 2802775"/>
                <a:gd name="connsiteY23" fmla="*/ 316089 h 1433689"/>
                <a:gd name="connsiteX24" fmla="*/ 1083733 w 2802775"/>
                <a:gd name="connsiteY24" fmla="*/ 282222 h 1433689"/>
                <a:gd name="connsiteX25" fmla="*/ 1095022 w 2802775"/>
                <a:gd name="connsiteY25" fmla="*/ 79022 h 1433689"/>
                <a:gd name="connsiteX26" fmla="*/ 1061155 w 2802775"/>
                <a:gd name="connsiteY26" fmla="*/ 67733 h 1433689"/>
                <a:gd name="connsiteX27" fmla="*/ 1049866 w 2802775"/>
                <a:gd name="connsiteY27" fmla="*/ 33867 h 1433689"/>
                <a:gd name="connsiteX28" fmla="*/ 1106311 w 2802775"/>
                <a:gd name="connsiteY28" fmla="*/ 22578 h 1433689"/>
                <a:gd name="connsiteX29" fmla="*/ 1207911 w 2802775"/>
                <a:gd name="connsiteY29" fmla="*/ 0 h 1433689"/>
                <a:gd name="connsiteX30" fmla="*/ 1309511 w 2802775"/>
                <a:gd name="connsiteY30" fmla="*/ 11289 h 1433689"/>
                <a:gd name="connsiteX31" fmla="*/ 1490133 w 2802775"/>
                <a:gd name="connsiteY31" fmla="*/ 22578 h 1433689"/>
                <a:gd name="connsiteX32" fmla="*/ 1569155 w 2802775"/>
                <a:gd name="connsiteY32" fmla="*/ 45156 h 1433689"/>
                <a:gd name="connsiteX33" fmla="*/ 1591733 w 2802775"/>
                <a:gd name="connsiteY33" fmla="*/ 79022 h 1433689"/>
                <a:gd name="connsiteX34" fmla="*/ 1614311 w 2802775"/>
                <a:gd name="connsiteY34" fmla="*/ 158045 h 1433689"/>
                <a:gd name="connsiteX35" fmla="*/ 1682044 w 2802775"/>
                <a:gd name="connsiteY35" fmla="*/ 270933 h 1433689"/>
                <a:gd name="connsiteX36" fmla="*/ 1704622 w 2802775"/>
                <a:gd name="connsiteY36" fmla="*/ 304800 h 1433689"/>
                <a:gd name="connsiteX37" fmla="*/ 1761066 w 2802775"/>
                <a:gd name="connsiteY37" fmla="*/ 406400 h 1433689"/>
                <a:gd name="connsiteX38" fmla="*/ 1783644 w 2802775"/>
                <a:gd name="connsiteY38" fmla="*/ 440267 h 1433689"/>
                <a:gd name="connsiteX39" fmla="*/ 1817511 w 2802775"/>
                <a:gd name="connsiteY39" fmla="*/ 474133 h 1433689"/>
                <a:gd name="connsiteX40" fmla="*/ 1873955 w 2802775"/>
                <a:gd name="connsiteY40" fmla="*/ 553156 h 1433689"/>
                <a:gd name="connsiteX41" fmla="*/ 1907822 w 2802775"/>
                <a:gd name="connsiteY41" fmla="*/ 575733 h 1433689"/>
                <a:gd name="connsiteX42" fmla="*/ 1964266 w 2802775"/>
                <a:gd name="connsiteY42" fmla="*/ 632178 h 1433689"/>
                <a:gd name="connsiteX43" fmla="*/ 2020711 w 2802775"/>
                <a:gd name="connsiteY43" fmla="*/ 688622 h 1433689"/>
                <a:gd name="connsiteX44" fmla="*/ 2043288 w 2802775"/>
                <a:gd name="connsiteY44" fmla="*/ 722489 h 1433689"/>
                <a:gd name="connsiteX45" fmla="*/ 2111022 w 2802775"/>
                <a:gd name="connsiteY45" fmla="*/ 767645 h 1433689"/>
                <a:gd name="connsiteX46" fmla="*/ 2133600 w 2802775"/>
                <a:gd name="connsiteY46" fmla="*/ 801511 h 1433689"/>
                <a:gd name="connsiteX47" fmla="*/ 2201333 w 2802775"/>
                <a:gd name="connsiteY47" fmla="*/ 846667 h 1433689"/>
                <a:gd name="connsiteX48" fmla="*/ 2223911 w 2802775"/>
                <a:gd name="connsiteY48" fmla="*/ 880533 h 1433689"/>
                <a:gd name="connsiteX49" fmla="*/ 2291644 w 2802775"/>
                <a:gd name="connsiteY49" fmla="*/ 925689 h 1433689"/>
                <a:gd name="connsiteX50" fmla="*/ 2314222 w 2802775"/>
                <a:gd name="connsiteY50" fmla="*/ 959556 h 1433689"/>
                <a:gd name="connsiteX51" fmla="*/ 2348088 w 2802775"/>
                <a:gd name="connsiteY51" fmla="*/ 970845 h 1433689"/>
                <a:gd name="connsiteX52" fmla="*/ 2381955 w 2802775"/>
                <a:gd name="connsiteY52" fmla="*/ 993422 h 1433689"/>
                <a:gd name="connsiteX53" fmla="*/ 2427111 w 2802775"/>
                <a:gd name="connsiteY53" fmla="*/ 1038578 h 1433689"/>
                <a:gd name="connsiteX54" fmla="*/ 2472266 w 2802775"/>
                <a:gd name="connsiteY54" fmla="*/ 1083733 h 1433689"/>
                <a:gd name="connsiteX55" fmla="*/ 2517422 w 2802775"/>
                <a:gd name="connsiteY55" fmla="*/ 1128889 h 1433689"/>
                <a:gd name="connsiteX56" fmla="*/ 2540000 w 2802775"/>
                <a:gd name="connsiteY56" fmla="*/ 1162756 h 1433689"/>
                <a:gd name="connsiteX57" fmla="*/ 2607733 w 2802775"/>
                <a:gd name="connsiteY57" fmla="*/ 1207911 h 1433689"/>
                <a:gd name="connsiteX58" fmla="*/ 2630311 w 2802775"/>
                <a:gd name="connsiteY58" fmla="*/ 1241778 h 1433689"/>
                <a:gd name="connsiteX59" fmla="*/ 2641600 w 2802775"/>
                <a:gd name="connsiteY59" fmla="*/ 1275645 h 1433689"/>
                <a:gd name="connsiteX60" fmla="*/ 2675466 w 2802775"/>
                <a:gd name="connsiteY60" fmla="*/ 1286933 h 1433689"/>
                <a:gd name="connsiteX61" fmla="*/ 2720622 w 2802775"/>
                <a:gd name="connsiteY61" fmla="*/ 1332089 h 1433689"/>
                <a:gd name="connsiteX62" fmla="*/ 2765777 w 2802775"/>
                <a:gd name="connsiteY62" fmla="*/ 1399822 h 1433689"/>
                <a:gd name="connsiteX63" fmla="*/ 2799644 w 2802775"/>
                <a:gd name="connsiteY63" fmla="*/ 1433689 h 143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802775" h="1433689">
                  <a:moveTo>
                    <a:pt x="0" y="1433689"/>
                  </a:moveTo>
                  <a:cubicBezTo>
                    <a:pt x="15955" y="1353910"/>
                    <a:pt x="5221" y="1395445"/>
                    <a:pt x="33866" y="1309511"/>
                  </a:cubicBezTo>
                  <a:cubicBezTo>
                    <a:pt x="37629" y="1298222"/>
                    <a:pt x="38554" y="1285546"/>
                    <a:pt x="45155" y="1275645"/>
                  </a:cubicBezTo>
                  <a:cubicBezTo>
                    <a:pt x="52681" y="1264356"/>
                    <a:pt x="61665" y="1253913"/>
                    <a:pt x="67733" y="1241778"/>
                  </a:cubicBezTo>
                  <a:cubicBezTo>
                    <a:pt x="73055" y="1231135"/>
                    <a:pt x="73243" y="1218313"/>
                    <a:pt x="79022" y="1207911"/>
                  </a:cubicBezTo>
                  <a:cubicBezTo>
                    <a:pt x="92200" y="1184191"/>
                    <a:pt x="115596" y="1165920"/>
                    <a:pt x="124177" y="1140178"/>
                  </a:cubicBezTo>
                  <a:cubicBezTo>
                    <a:pt x="133359" y="1112633"/>
                    <a:pt x="136159" y="1094329"/>
                    <a:pt x="158044" y="1072445"/>
                  </a:cubicBezTo>
                  <a:cubicBezTo>
                    <a:pt x="167638" y="1062851"/>
                    <a:pt x="180622" y="1057393"/>
                    <a:pt x="191911" y="1049867"/>
                  </a:cubicBezTo>
                  <a:cubicBezTo>
                    <a:pt x="213888" y="983936"/>
                    <a:pt x="186005" y="1044483"/>
                    <a:pt x="237066" y="993422"/>
                  </a:cubicBezTo>
                  <a:cubicBezTo>
                    <a:pt x="312322" y="918166"/>
                    <a:pt x="203202" y="997184"/>
                    <a:pt x="293511" y="936978"/>
                  </a:cubicBezTo>
                  <a:cubicBezTo>
                    <a:pt x="358209" y="839927"/>
                    <a:pt x="272063" y="954134"/>
                    <a:pt x="349955" y="891822"/>
                  </a:cubicBezTo>
                  <a:cubicBezTo>
                    <a:pt x="422902" y="833466"/>
                    <a:pt x="321274" y="875042"/>
                    <a:pt x="406400" y="846667"/>
                  </a:cubicBezTo>
                  <a:cubicBezTo>
                    <a:pt x="417689" y="839141"/>
                    <a:pt x="431791" y="834683"/>
                    <a:pt x="440266" y="824089"/>
                  </a:cubicBezTo>
                  <a:cubicBezTo>
                    <a:pt x="447700" y="814797"/>
                    <a:pt x="446233" y="800865"/>
                    <a:pt x="451555" y="790222"/>
                  </a:cubicBezTo>
                  <a:cubicBezTo>
                    <a:pt x="470370" y="752594"/>
                    <a:pt x="474134" y="756355"/>
                    <a:pt x="508000" y="733778"/>
                  </a:cubicBezTo>
                  <a:lnTo>
                    <a:pt x="553155" y="666045"/>
                  </a:lnTo>
                  <a:cubicBezTo>
                    <a:pt x="560681" y="654756"/>
                    <a:pt x="562862" y="636468"/>
                    <a:pt x="575733" y="632178"/>
                  </a:cubicBezTo>
                  <a:lnTo>
                    <a:pt x="609600" y="620889"/>
                  </a:lnTo>
                  <a:cubicBezTo>
                    <a:pt x="634228" y="547000"/>
                    <a:pt x="600022" y="619518"/>
                    <a:pt x="654755" y="575733"/>
                  </a:cubicBezTo>
                  <a:cubicBezTo>
                    <a:pt x="665349" y="567258"/>
                    <a:pt x="667122" y="550801"/>
                    <a:pt x="677333" y="541867"/>
                  </a:cubicBezTo>
                  <a:cubicBezTo>
                    <a:pt x="697754" y="523998"/>
                    <a:pt x="722488" y="511763"/>
                    <a:pt x="745066" y="496711"/>
                  </a:cubicBezTo>
                  <a:lnTo>
                    <a:pt x="948266" y="361245"/>
                  </a:lnTo>
                  <a:lnTo>
                    <a:pt x="982133" y="338667"/>
                  </a:lnTo>
                  <a:cubicBezTo>
                    <a:pt x="993422" y="331141"/>
                    <a:pt x="1003129" y="320380"/>
                    <a:pt x="1016000" y="316089"/>
                  </a:cubicBezTo>
                  <a:cubicBezTo>
                    <a:pt x="1062737" y="300509"/>
                    <a:pt x="1039965" y="311401"/>
                    <a:pt x="1083733" y="282222"/>
                  </a:cubicBezTo>
                  <a:cubicBezTo>
                    <a:pt x="1110886" y="200764"/>
                    <a:pt x="1126859" y="182492"/>
                    <a:pt x="1095022" y="79022"/>
                  </a:cubicBezTo>
                  <a:cubicBezTo>
                    <a:pt x="1091522" y="67649"/>
                    <a:pt x="1072444" y="71496"/>
                    <a:pt x="1061155" y="67733"/>
                  </a:cubicBezTo>
                  <a:cubicBezTo>
                    <a:pt x="1057392" y="56444"/>
                    <a:pt x="1041452" y="42281"/>
                    <a:pt x="1049866" y="33867"/>
                  </a:cubicBezTo>
                  <a:cubicBezTo>
                    <a:pt x="1063434" y="20299"/>
                    <a:pt x="1087433" y="26010"/>
                    <a:pt x="1106311" y="22578"/>
                  </a:cubicBezTo>
                  <a:cubicBezTo>
                    <a:pt x="1193728" y="6684"/>
                    <a:pt x="1148198" y="19904"/>
                    <a:pt x="1207911" y="0"/>
                  </a:cubicBezTo>
                  <a:cubicBezTo>
                    <a:pt x="1241778" y="3763"/>
                    <a:pt x="1275544" y="8572"/>
                    <a:pt x="1309511" y="11289"/>
                  </a:cubicBezTo>
                  <a:cubicBezTo>
                    <a:pt x="1369644" y="16100"/>
                    <a:pt x="1430108" y="16575"/>
                    <a:pt x="1490133" y="22578"/>
                  </a:cubicBezTo>
                  <a:cubicBezTo>
                    <a:pt x="1510382" y="24603"/>
                    <a:pt x="1548526" y="38280"/>
                    <a:pt x="1569155" y="45156"/>
                  </a:cubicBezTo>
                  <a:cubicBezTo>
                    <a:pt x="1576681" y="56445"/>
                    <a:pt x="1585665" y="66887"/>
                    <a:pt x="1591733" y="79022"/>
                  </a:cubicBezTo>
                  <a:cubicBezTo>
                    <a:pt x="1605378" y="106311"/>
                    <a:pt x="1603462" y="129113"/>
                    <a:pt x="1614311" y="158045"/>
                  </a:cubicBezTo>
                  <a:cubicBezTo>
                    <a:pt x="1629189" y="197720"/>
                    <a:pt x="1659536" y="237171"/>
                    <a:pt x="1682044" y="270933"/>
                  </a:cubicBezTo>
                  <a:cubicBezTo>
                    <a:pt x="1689570" y="282222"/>
                    <a:pt x="1700332" y="291929"/>
                    <a:pt x="1704622" y="304800"/>
                  </a:cubicBezTo>
                  <a:cubicBezTo>
                    <a:pt x="1724492" y="364409"/>
                    <a:pt x="1709310" y="328766"/>
                    <a:pt x="1761066" y="406400"/>
                  </a:cubicBezTo>
                  <a:cubicBezTo>
                    <a:pt x="1768592" y="417689"/>
                    <a:pt x="1774050" y="430673"/>
                    <a:pt x="1783644" y="440267"/>
                  </a:cubicBezTo>
                  <a:cubicBezTo>
                    <a:pt x="1794933" y="451556"/>
                    <a:pt x="1807291" y="461868"/>
                    <a:pt x="1817511" y="474133"/>
                  </a:cubicBezTo>
                  <a:cubicBezTo>
                    <a:pt x="1849567" y="512600"/>
                    <a:pt x="1833276" y="512477"/>
                    <a:pt x="1873955" y="553156"/>
                  </a:cubicBezTo>
                  <a:cubicBezTo>
                    <a:pt x="1883549" y="562750"/>
                    <a:pt x="1896533" y="568207"/>
                    <a:pt x="1907822" y="575733"/>
                  </a:cubicBezTo>
                  <a:cubicBezTo>
                    <a:pt x="1968031" y="666046"/>
                    <a:pt x="1889007" y="556918"/>
                    <a:pt x="1964266" y="632178"/>
                  </a:cubicBezTo>
                  <a:cubicBezTo>
                    <a:pt x="2039518" y="707431"/>
                    <a:pt x="1930408" y="628422"/>
                    <a:pt x="2020711" y="688622"/>
                  </a:cubicBezTo>
                  <a:cubicBezTo>
                    <a:pt x="2028237" y="699911"/>
                    <a:pt x="2033077" y="713555"/>
                    <a:pt x="2043288" y="722489"/>
                  </a:cubicBezTo>
                  <a:cubicBezTo>
                    <a:pt x="2063709" y="740358"/>
                    <a:pt x="2111022" y="767645"/>
                    <a:pt x="2111022" y="767645"/>
                  </a:cubicBezTo>
                  <a:cubicBezTo>
                    <a:pt x="2118548" y="778934"/>
                    <a:pt x="2123389" y="792577"/>
                    <a:pt x="2133600" y="801511"/>
                  </a:cubicBezTo>
                  <a:cubicBezTo>
                    <a:pt x="2154021" y="819380"/>
                    <a:pt x="2201333" y="846667"/>
                    <a:pt x="2201333" y="846667"/>
                  </a:cubicBezTo>
                  <a:cubicBezTo>
                    <a:pt x="2208859" y="857956"/>
                    <a:pt x="2213700" y="871599"/>
                    <a:pt x="2223911" y="880533"/>
                  </a:cubicBezTo>
                  <a:cubicBezTo>
                    <a:pt x="2244332" y="898402"/>
                    <a:pt x="2291644" y="925689"/>
                    <a:pt x="2291644" y="925689"/>
                  </a:cubicBezTo>
                  <a:cubicBezTo>
                    <a:pt x="2299170" y="936978"/>
                    <a:pt x="2303627" y="951080"/>
                    <a:pt x="2314222" y="959556"/>
                  </a:cubicBezTo>
                  <a:cubicBezTo>
                    <a:pt x="2323514" y="966990"/>
                    <a:pt x="2337445" y="965524"/>
                    <a:pt x="2348088" y="970845"/>
                  </a:cubicBezTo>
                  <a:cubicBezTo>
                    <a:pt x="2360223" y="976913"/>
                    <a:pt x="2370666" y="985896"/>
                    <a:pt x="2381955" y="993422"/>
                  </a:cubicBezTo>
                  <a:cubicBezTo>
                    <a:pt x="2412059" y="1083734"/>
                    <a:pt x="2366903" y="978370"/>
                    <a:pt x="2427111" y="1038578"/>
                  </a:cubicBezTo>
                  <a:cubicBezTo>
                    <a:pt x="2487317" y="1098784"/>
                    <a:pt x="2381958" y="1053632"/>
                    <a:pt x="2472266" y="1083733"/>
                  </a:cubicBezTo>
                  <a:cubicBezTo>
                    <a:pt x="2496897" y="1157625"/>
                    <a:pt x="2462687" y="1085101"/>
                    <a:pt x="2517422" y="1128889"/>
                  </a:cubicBezTo>
                  <a:cubicBezTo>
                    <a:pt x="2528017" y="1137365"/>
                    <a:pt x="2529789" y="1153822"/>
                    <a:pt x="2540000" y="1162756"/>
                  </a:cubicBezTo>
                  <a:cubicBezTo>
                    <a:pt x="2560421" y="1180624"/>
                    <a:pt x="2607733" y="1207911"/>
                    <a:pt x="2607733" y="1207911"/>
                  </a:cubicBezTo>
                  <a:cubicBezTo>
                    <a:pt x="2615259" y="1219200"/>
                    <a:pt x="2624243" y="1229643"/>
                    <a:pt x="2630311" y="1241778"/>
                  </a:cubicBezTo>
                  <a:cubicBezTo>
                    <a:pt x="2635633" y="1252421"/>
                    <a:pt x="2633186" y="1267231"/>
                    <a:pt x="2641600" y="1275645"/>
                  </a:cubicBezTo>
                  <a:cubicBezTo>
                    <a:pt x="2650014" y="1284059"/>
                    <a:pt x="2664177" y="1283170"/>
                    <a:pt x="2675466" y="1286933"/>
                  </a:cubicBezTo>
                  <a:cubicBezTo>
                    <a:pt x="2705570" y="1377245"/>
                    <a:pt x="2660414" y="1271881"/>
                    <a:pt x="2720622" y="1332089"/>
                  </a:cubicBezTo>
                  <a:cubicBezTo>
                    <a:pt x="2739809" y="1351276"/>
                    <a:pt x="2743199" y="1384770"/>
                    <a:pt x="2765777" y="1399822"/>
                  </a:cubicBezTo>
                  <a:cubicBezTo>
                    <a:pt x="2802775" y="1424487"/>
                    <a:pt x="2799644" y="1408832"/>
                    <a:pt x="2799644" y="1433689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2051720" y="3645024"/>
            <a:ext cx="2808312" cy="0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107504" y="3356992"/>
            <a:ext cx="1872208" cy="576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26863" t="26967" r="19432" b="35133"/>
          <a:stretch>
            <a:fillRect/>
          </a:stretch>
        </p:blipFill>
        <p:spPr bwMode="auto">
          <a:xfrm>
            <a:off x="0" y="0"/>
            <a:ext cx="914400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2195736" y="764704"/>
            <a:ext cx="1006475" cy="7302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5307" name="Line 11"/>
          <p:cNvSpPr>
            <a:spLocks noChangeShapeType="1"/>
          </p:cNvSpPr>
          <p:nvPr/>
        </p:nvSpPr>
        <p:spPr bwMode="auto">
          <a:xfrm>
            <a:off x="2123728" y="1268760"/>
            <a:ext cx="935038" cy="144462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5308" name="Line 12"/>
          <p:cNvSpPr>
            <a:spLocks noChangeShapeType="1"/>
          </p:cNvSpPr>
          <p:nvPr/>
        </p:nvSpPr>
        <p:spPr bwMode="auto">
          <a:xfrm>
            <a:off x="1691680" y="1844824"/>
            <a:ext cx="1006475" cy="144463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>
            <a:off x="1403648" y="2204864"/>
            <a:ext cx="1006475" cy="7302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5313" name="Line 17"/>
          <p:cNvSpPr>
            <a:spLocks noChangeShapeType="1"/>
          </p:cNvSpPr>
          <p:nvPr/>
        </p:nvSpPr>
        <p:spPr bwMode="auto">
          <a:xfrm flipH="1" flipV="1">
            <a:off x="5364088" y="2204864"/>
            <a:ext cx="1152525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5314" name="Line 18"/>
          <p:cNvSpPr>
            <a:spLocks noChangeShapeType="1"/>
          </p:cNvSpPr>
          <p:nvPr/>
        </p:nvSpPr>
        <p:spPr bwMode="auto">
          <a:xfrm flipV="1">
            <a:off x="971600" y="3140968"/>
            <a:ext cx="1006475" cy="14287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5315" name="Line 19"/>
          <p:cNvSpPr>
            <a:spLocks noChangeShapeType="1"/>
          </p:cNvSpPr>
          <p:nvPr/>
        </p:nvSpPr>
        <p:spPr bwMode="auto">
          <a:xfrm flipV="1">
            <a:off x="755576" y="2996952"/>
            <a:ext cx="1149350" cy="72008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2771800" y="2276872"/>
            <a:ext cx="504056" cy="360040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5076056" y="332656"/>
            <a:ext cx="432048" cy="432048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>
            <a:off x="7884368" y="2348880"/>
            <a:ext cx="720080" cy="936104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6" grpId="0" animBg="1"/>
      <p:bldP spid="55307" grpId="0" animBg="1"/>
      <p:bldP spid="55308" grpId="0" animBg="1"/>
      <p:bldP spid="55309" grpId="0" animBg="1"/>
      <p:bldP spid="55313" grpId="0" animBg="1"/>
      <p:bldP spid="55314" grpId="0" animBg="1"/>
      <p:bldP spid="55315" grpId="0" animBg="1"/>
      <p:bldP spid="17" grpId="0" animBg="1"/>
      <p:bldP spid="17" grpId="1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hu-HU" b="1" dirty="0" smtClean="0"/>
              <a:t>Basis </a:t>
            </a:r>
            <a:r>
              <a:rPr lang="hu-HU" b="1" dirty="0" err="1" smtClean="0"/>
              <a:t>cranii</a:t>
            </a:r>
            <a:r>
              <a:rPr lang="hu-HU" b="1" dirty="0" smtClean="0"/>
              <a:t> </a:t>
            </a:r>
            <a:r>
              <a:rPr lang="hu-HU" b="1" dirty="0" err="1" smtClean="0"/>
              <a:t>interna</a:t>
            </a:r>
            <a:endParaRPr lang="hu-HU" b="1" dirty="0" smtClean="0"/>
          </a:p>
        </p:txBody>
      </p:sp>
      <p:sp>
        <p:nvSpPr>
          <p:cNvPr id="8195" name="Szövegdoboz 4"/>
          <p:cNvSpPr txBox="1">
            <a:spLocks noChangeArrowheads="1"/>
          </p:cNvSpPr>
          <p:nvPr/>
        </p:nvSpPr>
        <p:spPr bwMode="auto">
          <a:xfrm>
            <a:off x="107504" y="1700808"/>
            <a:ext cx="27368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endParaRPr lang="hu-HU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endParaRPr lang="hu-HU" dirty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endParaRPr lang="hu-HU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endParaRPr lang="hu-HU" dirty="0" smtClean="0">
              <a:latin typeface="Calibri" pitchFamily="34" charset="0"/>
            </a:endParaRPr>
          </a:p>
          <a:p>
            <a:pPr>
              <a:lnSpc>
                <a:spcPct val="200000"/>
              </a:lnSpc>
            </a:pPr>
            <a:r>
              <a:rPr lang="hu-HU" dirty="0" smtClean="0">
                <a:latin typeface="Calibri" pitchFamily="34" charset="0"/>
              </a:rPr>
              <a:t>Fossa </a:t>
            </a:r>
            <a:r>
              <a:rPr lang="hu-HU" dirty="0" err="1">
                <a:latin typeface="Calibri" pitchFamily="34" charset="0"/>
              </a:rPr>
              <a:t>cranii</a:t>
            </a:r>
            <a:r>
              <a:rPr lang="hu-HU" dirty="0">
                <a:latin typeface="Calibri" pitchFamily="34" charset="0"/>
              </a:rPr>
              <a:t> post.</a:t>
            </a:r>
          </a:p>
        </p:txBody>
      </p:sp>
      <p:grpSp>
        <p:nvGrpSpPr>
          <p:cNvPr id="2" name="Csoportba foglalás 7"/>
          <p:cNvGrpSpPr>
            <a:grpSpLocks/>
          </p:cNvGrpSpPr>
          <p:nvPr/>
        </p:nvGrpSpPr>
        <p:grpSpPr bwMode="auto">
          <a:xfrm>
            <a:off x="2987824" y="764704"/>
            <a:ext cx="5913958" cy="4476948"/>
            <a:chOff x="2330234" y="1268760"/>
            <a:chExt cx="6813766" cy="5052988"/>
          </a:xfrm>
        </p:grpSpPr>
        <p:pic>
          <p:nvPicPr>
            <p:cNvPr id="819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0234" y="1268760"/>
              <a:ext cx="6813766" cy="5052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zabadkézi sokszög 5"/>
            <p:cNvSpPr/>
            <p:nvPr/>
          </p:nvSpPr>
          <p:spPr>
            <a:xfrm>
              <a:off x="4436914" y="2675278"/>
              <a:ext cx="3013171" cy="479423"/>
            </a:xfrm>
            <a:custGeom>
              <a:avLst/>
              <a:gdLst>
                <a:gd name="connsiteX0" fmla="*/ 0 w 3013121"/>
                <a:gd name="connsiteY0" fmla="*/ 112889 h 479029"/>
                <a:gd name="connsiteX1" fmla="*/ 90311 w 3013121"/>
                <a:gd name="connsiteY1" fmla="*/ 101600 h 479029"/>
                <a:gd name="connsiteX2" fmla="*/ 158045 w 3013121"/>
                <a:gd name="connsiteY2" fmla="*/ 67733 h 479029"/>
                <a:gd name="connsiteX3" fmla="*/ 191911 w 3013121"/>
                <a:gd name="connsiteY3" fmla="*/ 56444 h 479029"/>
                <a:gd name="connsiteX4" fmla="*/ 225778 w 3013121"/>
                <a:gd name="connsiteY4" fmla="*/ 33866 h 479029"/>
                <a:gd name="connsiteX5" fmla="*/ 259645 w 3013121"/>
                <a:gd name="connsiteY5" fmla="*/ 22577 h 479029"/>
                <a:gd name="connsiteX6" fmla="*/ 349956 w 3013121"/>
                <a:gd name="connsiteY6" fmla="*/ 0 h 479029"/>
                <a:gd name="connsiteX7" fmla="*/ 598311 w 3013121"/>
                <a:gd name="connsiteY7" fmla="*/ 11289 h 479029"/>
                <a:gd name="connsiteX8" fmla="*/ 632178 w 3013121"/>
                <a:gd name="connsiteY8" fmla="*/ 22577 h 479029"/>
                <a:gd name="connsiteX9" fmla="*/ 745067 w 3013121"/>
                <a:gd name="connsiteY9" fmla="*/ 56444 h 479029"/>
                <a:gd name="connsiteX10" fmla="*/ 778934 w 3013121"/>
                <a:gd name="connsiteY10" fmla="*/ 67733 h 479029"/>
                <a:gd name="connsiteX11" fmla="*/ 880534 w 3013121"/>
                <a:gd name="connsiteY11" fmla="*/ 124177 h 479029"/>
                <a:gd name="connsiteX12" fmla="*/ 925689 w 3013121"/>
                <a:gd name="connsiteY12" fmla="*/ 180622 h 479029"/>
                <a:gd name="connsiteX13" fmla="*/ 959556 w 3013121"/>
                <a:gd name="connsiteY13" fmla="*/ 203200 h 479029"/>
                <a:gd name="connsiteX14" fmla="*/ 1004711 w 3013121"/>
                <a:gd name="connsiteY14" fmla="*/ 259644 h 479029"/>
                <a:gd name="connsiteX15" fmla="*/ 1027289 w 3013121"/>
                <a:gd name="connsiteY15" fmla="*/ 327377 h 479029"/>
                <a:gd name="connsiteX16" fmla="*/ 1072445 w 3013121"/>
                <a:gd name="connsiteY16" fmla="*/ 395111 h 479029"/>
                <a:gd name="connsiteX17" fmla="*/ 1083734 w 3013121"/>
                <a:gd name="connsiteY17" fmla="*/ 428977 h 479029"/>
                <a:gd name="connsiteX18" fmla="*/ 1106311 w 3013121"/>
                <a:gd name="connsiteY18" fmla="*/ 462844 h 479029"/>
                <a:gd name="connsiteX19" fmla="*/ 1140178 w 3013121"/>
                <a:gd name="connsiteY19" fmla="*/ 474133 h 479029"/>
                <a:gd name="connsiteX20" fmla="*/ 1207911 w 3013121"/>
                <a:gd name="connsiteY20" fmla="*/ 462844 h 479029"/>
                <a:gd name="connsiteX21" fmla="*/ 1219200 w 3013121"/>
                <a:gd name="connsiteY21" fmla="*/ 395111 h 479029"/>
                <a:gd name="connsiteX22" fmla="*/ 1241778 w 3013121"/>
                <a:gd name="connsiteY22" fmla="*/ 327377 h 479029"/>
                <a:gd name="connsiteX23" fmla="*/ 1230489 w 3013121"/>
                <a:gd name="connsiteY23" fmla="*/ 203200 h 479029"/>
                <a:gd name="connsiteX24" fmla="*/ 1309511 w 3013121"/>
                <a:gd name="connsiteY24" fmla="*/ 225777 h 479029"/>
                <a:gd name="connsiteX25" fmla="*/ 1365956 w 3013121"/>
                <a:gd name="connsiteY25" fmla="*/ 237066 h 479029"/>
                <a:gd name="connsiteX26" fmla="*/ 1524000 w 3013121"/>
                <a:gd name="connsiteY26" fmla="*/ 270933 h 479029"/>
                <a:gd name="connsiteX27" fmla="*/ 1749778 w 3013121"/>
                <a:gd name="connsiteY27" fmla="*/ 259644 h 479029"/>
                <a:gd name="connsiteX28" fmla="*/ 1783645 w 3013121"/>
                <a:gd name="connsiteY28" fmla="*/ 237066 h 479029"/>
                <a:gd name="connsiteX29" fmla="*/ 1794934 w 3013121"/>
                <a:gd name="connsiteY29" fmla="*/ 338666 h 479029"/>
                <a:gd name="connsiteX30" fmla="*/ 1806223 w 3013121"/>
                <a:gd name="connsiteY30" fmla="*/ 406400 h 479029"/>
                <a:gd name="connsiteX31" fmla="*/ 1840089 w 3013121"/>
                <a:gd name="connsiteY31" fmla="*/ 417689 h 479029"/>
                <a:gd name="connsiteX32" fmla="*/ 1941689 w 3013121"/>
                <a:gd name="connsiteY32" fmla="*/ 395111 h 479029"/>
                <a:gd name="connsiteX33" fmla="*/ 1964267 w 3013121"/>
                <a:gd name="connsiteY33" fmla="*/ 361244 h 479029"/>
                <a:gd name="connsiteX34" fmla="*/ 2032000 w 3013121"/>
                <a:gd name="connsiteY34" fmla="*/ 316089 h 479029"/>
                <a:gd name="connsiteX35" fmla="*/ 2065867 w 3013121"/>
                <a:gd name="connsiteY35" fmla="*/ 293511 h 479029"/>
                <a:gd name="connsiteX36" fmla="*/ 2099734 w 3013121"/>
                <a:gd name="connsiteY36" fmla="*/ 270933 h 479029"/>
                <a:gd name="connsiteX37" fmla="*/ 2122311 w 3013121"/>
                <a:gd name="connsiteY37" fmla="*/ 237066 h 479029"/>
                <a:gd name="connsiteX38" fmla="*/ 2190045 w 3013121"/>
                <a:gd name="connsiteY38" fmla="*/ 191911 h 479029"/>
                <a:gd name="connsiteX39" fmla="*/ 2246489 w 3013121"/>
                <a:gd name="connsiteY39" fmla="*/ 146755 h 479029"/>
                <a:gd name="connsiteX40" fmla="*/ 2314223 w 3013121"/>
                <a:gd name="connsiteY40" fmla="*/ 101600 h 479029"/>
                <a:gd name="connsiteX41" fmla="*/ 2381956 w 3013121"/>
                <a:gd name="connsiteY41" fmla="*/ 79022 h 479029"/>
                <a:gd name="connsiteX42" fmla="*/ 2415823 w 3013121"/>
                <a:gd name="connsiteY42" fmla="*/ 67733 h 479029"/>
                <a:gd name="connsiteX43" fmla="*/ 2777067 w 3013121"/>
                <a:gd name="connsiteY43" fmla="*/ 79022 h 479029"/>
                <a:gd name="connsiteX44" fmla="*/ 2844800 w 3013121"/>
                <a:gd name="connsiteY44" fmla="*/ 90311 h 47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13121" h="479029">
                  <a:moveTo>
                    <a:pt x="0" y="112889"/>
                  </a:moveTo>
                  <a:cubicBezTo>
                    <a:pt x="30104" y="109126"/>
                    <a:pt x="60462" y="107027"/>
                    <a:pt x="90311" y="101600"/>
                  </a:cubicBezTo>
                  <a:cubicBezTo>
                    <a:pt x="134900" y="93493"/>
                    <a:pt x="116728" y="88392"/>
                    <a:pt x="158045" y="67733"/>
                  </a:cubicBezTo>
                  <a:cubicBezTo>
                    <a:pt x="168688" y="62411"/>
                    <a:pt x="181268" y="61766"/>
                    <a:pt x="191911" y="56444"/>
                  </a:cubicBezTo>
                  <a:cubicBezTo>
                    <a:pt x="204046" y="50376"/>
                    <a:pt x="213643" y="39934"/>
                    <a:pt x="225778" y="33866"/>
                  </a:cubicBezTo>
                  <a:cubicBezTo>
                    <a:pt x="236421" y="28544"/>
                    <a:pt x="248165" y="25708"/>
                    <a:pt x="259645" y="22577"/>
                  </a:cubicBezTo>
                  <a:cubicBezTo>
                    <a:pt x="289582" y="14413"/>
                    <a:pt x="349956" y="0"/>
                    <a:pt x="349956" y="0"/>
                  </a:cubicBezTo>
                  <a:cubicBezTo>
                    <a:pt x="432741" y="3763"/>
                    <a:pt x="515704" y="4681"/>
                    <a:pt x="598311" y="11289"/>
                  </a:cubicBezTo>
                  <a:cubicBezTo>
                    <a:pt x="610173" y="12238"/>
                    <a:pt x="620736" y="19308"/>
                    <a:pt x="632178" y="22577"/>
                  </a:cubicBezTo>
                  <a:cubicBezTo>
                    <a:pt x="751572" y="56688"/>
                    <a:pt x="584156" y="2806"/>
                    <a:pt x="745067" y="56444"/>
                  </a:cubicBezTo>
                  <a:lnTo>
                    <a:pt x="778934" y="67733"/>
                  </a:lnTo>
                  <a:cubicBezTo>
                    <a:pt x="856568" y="119490"/>
                    <a:pt x="820924" y="104309"/>
                    <a:pt x="880534" y="124177"/>
                  </a:cubicBezTo>
                  <a:cubicBezTo>
                    <a:pt x="977591" y="188884"/>
                    <a:pt x="863370" y="102723"/>
                    <a:pt x="925689" y="180622"/>
                  </a:cubicBezTo>
                  <a:cubicBezTo>
                    <a:pt x="934165" y="191217"/>
                    <a:pt x="948267" y="195674"/>
                    <a:pt x="959556" y="203200"/>
                  </a:cubicBezTo>
                  <a:cubicBezTo>
                    <a:pt x="1000728" y="326711"/>
                    <a:pt x="931765" y="142929"/>
                    <a:pt x="1004711" y="259644"/>
                  </a:cubicBezTo>
                  <a:cubicBezTo>
                    <a:pt x="1017324" y="279826"/>
                    <a:pt x="1014088" y="307575"/>
                    <a:pt x="1027289" y="327377"/>
                  </a:cubicBezTo>
                  <a:cubicBezTo>
                    <a:pt x="1042341" y="349955"/>
                    <a:pt x="1063864" y="369368"/>
                    <a:pt x="1072445" y="395111"/>
                  </a:cubicBezTo>
                  <a:cubicBezTo>
                    <a:pt x="1076208" y="406400"/>
                    <a:pt x="1078413" y="418334"/>
                    <a:pt x="1083734" y="428977"/>
                  </a:cubicBezTo>
                  <a:cubicBezTo>
                    <a:pt x="1089802" y="441112"/>
                    <a:pt x="1095717" y="454368"/>
                    <a:pt x="1106311" y="462844"/>
                  </a:cubicBezTo>
                  <a:cubicBezTo>
                    <a:pt x="1115603" y="470278"/>
                    <a:pt x="1128889" y="470370"/>
                    <a:pt x="1140178" y="474133"/>
                  </a:cubicBezTo>
                  <a:cubicBezTo>
                    <a:pt x="1162756" y="470370"/>
                    <a:pt x="1191726" y="479029"/>
                    <a:pt x="1207911" y="462844"/>
                  </a:cubicBezTo>
                  <a:cubicBezTo>
                    <a:pt x="1224096" y="446659"/>
                    <a:pt x="1213649" y="417317"/>
                    <a:pt x="1219200" y="395111"/>
                  </a:cubicBezTo>
                  <a:cubicBezTo>
                    <a:pt x="1224972" y="372022"/>
                    <a:pt x="1241778" y="327377"/>
                    <a:pt x="1241778" y="327377"/>
                  </a:cubicBezTo>
                  <a:cubicBezTo>
                    <a:pt x="1213132" y="241441"/>
                    <a:pt x="1214533" y="282981"/>
                    <a:pt x="1230489" y="203200"/>
                  </a:cubicBezTo>
                  <a:cubicBezTo>
                    <a:pt x="1268207" y="215773"/>
                    <a:pt x="1266981" y="216326"/>
                    <a:pt x="1309511" y="225777"/>
                  </a:cubicBezTo>
                  <a:cubicBezTo>
                    <a:pt x="1328242" y="229939"/>
                    <a:pt x="1347444" y="232017"/>
                    <a:pt x="1365956" y="237066"/>
                  </a:cubicBezTo>
                  <a:cubicBezTo>
                    <a:pt x="1502067" y="274188"/>
                    <a:pt x="1359597" y="250382"/>
                    <a:pt x="1524000" y="270933"/>
                  </a:cubicBezTo>
                  <a:cubicBezTo>
                    <a:pt x="1599259" y="267170"/>
                    <a:pt x="1675058" y="269390"/>
                    <a:pt x="1749778" y="259644"/>
                  </a:cubicBezTo>
                  <a:cubicBezTo>
                    <a:pt x="1763232" y="257889"/>
                    <a:pt x="1776913" y="225286"/>
                    <a:pt x="1783645" y="237066"/>
                  </a:cubicBezTo>
                  <a:cubicBezTo>
                    <a:pt x="1800551" y="266651"/>
                    <a:pt x="1790430" y="304890"/>
                    <a:pt x="1794934" y="338666"/>
                  </a:cubicBezTo>
                  <a:cubicBezTo>
                    <a:pt x="1797959" y="361355"/>
                    <a:pt x="1794867" y="386526"/>
                    <a:pt x="1806223" y="406400"/>
                  </a:cubicBezTo>
                  <a:cubicBezTo>
                    <a:pt x="1812127" y="416732"/>
                    <a:pt x="1828800" y="413926"/>
                    <a:pt x="1840089" y="417689"/>
                  </a:cubicBezTo>
                  <a:cubicBezTo>
                    <a:pt x="1840782" y="417573"/>
                    <a:pt x="1927062" y="406813"/>
                    <a:pt x="1941689" y="395111"/>
                  </a:cubicBezTo>
                  <a:cubicBezTo>
                    <a:pt x="1952284" y="386635"/>
                    <a:pt x="1954056" y="370178"/>
                    <a:pt x="1964267" y="361244"/>
                  </a:cubicBezTo>
                  <a:cubicBezTo>
                    <a:pt x="1984688" y="343376"/>
                    <a:pt x="2009422" y="331141"/>
                    <a:pt x="2032000" y="316089"/>
                  </a:cubicBezTo>
                  <a:lnTo>
                    <a:pt x="2065867" y="293511"/>
                  </a:lnTo>
                  <a:lnTo>
                    <a:pt x="2099734" y="270933"/>
                  </a:lnTo>
                  <a:cubicBezTo>
                    <a:pt x="2107260" y="259644"/>
                    <a:pt x="2112100" y="246000"/>
                    <a:pt x="2122311" y="237066"/>
                  </a:cubicBezTo>
                  <a:cubicBezTo>
                    <a:pt x="2142732" y="219197"/>
                    <a:pt x="2190045" y="191911"/>
                    <a:pt x="2190045" y="191911"/>
                  </a:cubicBezTo>
                  <a:cubicBezTo>
                    <a:pt x="2231762" y="129336"/>
                    <a:pt x="2188755" y="178829"/>
                    <a:pt x="2246489" y="146755"/>
                  </a:cubicBezTo>
                  <a:cubicBezTo>
                    <a:pt x="2270209" y="133577"/>
                    <a:pt x="2288480" y="110181"/>
                    <a:pt x="2314223" y="101600"/>
                  </a:cubicBezTo>
                  <a:lnTo>
                    <a:pt x="2381956" y="79022"/>
                  </a:lnTo>
                  <a:lnTo>
                    <a:pt x="2415823" y="67733"/>
                  </a:lnTo>
                  <a:cubicBezTo>
                    <a:pt x="2536238" y="71496"/>
                    <a:pt x="2656779" y="72339"/>
                    <a:pt x="2777067" y="79022"/>
                  </a:cubicBezTo>
                  <a:cubicBezTo>
                    <a:pt x="3013121" y="92136"/>
                    <a:pt x="2717654" y="90311"/>
                    <a:pt x="2844800" y="90311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7" name="Szabadkézi sokszög 6"/>
            <p:cNvSpPr/>
            <p:nvPr/>
          </p:nvSpPr>
          <p:spPr>
            <a:xfrm>
              <a:off x="4617895" y="3342025"/>
              <a:ext cx="2802026" cy="1433505"/>
            </a:xfrm>
            <a:custGeom>
              <a:avLst/>
              <a:gdLst>
                <a:gd name="connsiteX0" fmla="*/ 0 w 2802775"/>
                <a:gd name="connsiteY0" fmla="*/ 1433689 h 1433689"/>
                <a:gd name="connsiteX1" fmla="*/ 33866 w 2802775"/>
                <a:gd name="connsiteY1" fmla="*/ 1309511 h 1433689"/>
                <a:gd name="connsiteX2" fmla="*/ 45155 w 2802775"/>
                <a:gd name="connsiteY2" fmla="*/ 1275645 h 1433689"/>
                <a:gd name="connsiteX3" fmla="*/ 67733 w 2802775"/>
                <a:gd name="connsiteY3" fmla="*/ 1241778 h 1433689"/>
                <a:gd name="connsiteX4" fmla="*/ 79022 w 2802775"/>
                <a:gd name="connsiteY4" fmla="*/ 1207911 h 1433689"/>
                <a:gd name="connsiteX5" fmla="*/ 124177 w 2802775"/>
                <a:gd name="connsiteY5" fmla="*/ 1140178 h 1433689"/>
                <a:gd name="connsiteX6" fmla="*/ 158044 w 2802775"/>
                <a:gd name="connsiteY6" fmla="*/ 1072445 h 1433689"/>
                <a:gd name="connsiteX7" fmla="*/ 191911 w 2802775"/>
                <a:gd name="connsiteY7" fmla="*/ 1049867 h 1433689"/>
                <a:gd name="connsiteX8" fmla="*/ 237066 w 2802775"/>
                <a:gd name="connsiteY8" fmla="*/ 993422 h 1433689"/>
                <a:gd name="connsiteX9" fmla="*/ 293511 w 2802775"/>
                <a:gd name="connsiteY9" fmla="*/ 936978 h 1433689"/>
                <a:gd name="connsiteX10" fmla="*/ 349955 w 2802775"/>
                <a:gd name="connsiteY10" fmla="*/ 891822 h 1433689"/>
                <a:gd name="connsiteX11" fmla="*/ 406400 w 2802775"/>
                <a:gd name="connsiteY11" fmla="*/ 846667 h 1433689"/>
                <a:gd name="connsiteX12" fmla="*/ 440266 w 2802775"/>
                <a:gd name="connsiteY12" fmla="*/ 824089 h 1433689"/>
                <a:gd name="connsiteX13" fmla="*/ 451555 w 2802775"/>
                <a:gd name="connsiteY13" fmla="*/ 790222 h 1433689"/>
                <a:gd name="connsiteX14" fmla="*/ 508000 w 2802775"/>
                <a:gd name="connsiteY14" fmla="*/ 733778 h 1433689"/>
                <a:gd name="connsiteX15" fmla="*/ 553155 w 2802775"/>
                <a:gd name="connsiteY15" fmla="*/ 666045 h 1433689"/>
                <a:gd name="connsiteX16" fmla="*/ 575733 w 2802775"/>
                <a:gd name="connsiteY16" fmla="*/ 632178 h 1433689"/>
                <a:gd name="connsiteX17" fmla="*/ 609600 w 2802775"/>
                <a:gd name="connsiteY17" fmla="*/ 620889 h 1433689"/>
                <a:gd name="connsiteX18" fmla="*/ 654755 w 2802775"/>
                <a:gd name="connsiteY18" fmla="*/ 575733 h 1433689"/>
                <a:gd name="connsiteX19" fmla="*/ 677333 w 2802775"/>
                <a:gd name="connsiteY19" fmla="*/ 541867 h 1433689"/>
                <a:gd name="connsiteX20" fmla="*/ 745066 w 2802775"/>
                <a:gd name="connsiteY20" fmla="*/ 496711 h 1433689"/>
                <a:gd name="connsiteX21" fmla="*/ 948266 w 2802775"/>
                <a:gd name="connsiteY21" fmla="*/ 361245 h 1433689"/>
                <a:gd name="connsiteX22" fmla="*/ 982133 w 2802775"/>
                <a:gd name="connsiteY22" fmla="*/ 338667 h 1433689"/>
                <a:gd name="connsiteX23" fmla="*/ 1016000 w 2802775"/>
                <a:gd name="connsiteY23" fmla="*/ 316089 h 1433689"/>
                <a:gd name="connsiteX24" fmla="*/ 1083733 w 2802775"/>
                <a:gd name="connsiteY24" fmla="*/ 282222 h 1433689"/>
                <a:gd name="connsiteX25" fmla="*/ 1095022 w 2802775"/>
                <a:gd name="connsiteY25" fmla="*/ 79022 h 1433689"/>
                <a:gd name="connsiteX26" fmla="*/ 1061155 w 2802775"/>
                <a:gd name="connsiteY26" fmla="*/ 67733 h 1433689"/>
                <a:gd name="connsiteX27" fmla="*/ 1049866 w 2802775"/>
                <a:gd name="connsiteY27" fmla="*/ 33867 h 1433689"/>
                <a:gd name="connsiteX28" fmla="*/ 1106311 w 2802775"/>
                <a:gd name="connsiteY28" fmla="*/ 22578 h 1433689"/>
                <a:gd name="connsiteX29" fmla="*/ 1207911 w 2802775"/>
                <a:gd name="connsiteY29" fmla="*/ 0 h 1433689"/>
                <a:gd name="connsiteX30" fmla="*/ 1309511 w 2802775"/>
                <a:gd name="connsiteY30" fmla="*/ 11289 h 1433689"/>
                <a:gd name="connsiteX31" fmla="*/ 1490133 w 2802775"/>
                <a:gd name="connsiteY31" fmla="*/ 22578 h 1433689"/>
                <a:gd name="connsiteX32" fmla="*/ 1569155 w 2802775"/>
                <a:gd name="connsiteY32" fmla="*/ 45156 h 1433689"/>
                <a:gd name="connsiteX33" fmla="*/ 1591733 w 2802775"/>
                <a:gd name="connsiteY33" fmla="*/ 79022 h 1433689"/>
                <a:gd name="connsiteX34" fmla="*/ 1614311 w 2802775"/>
                <a:gd name="connsiteY34" fmla="*/ 158045 h 1433689"/>
                <a:gd name="connsiteX35" fmla="*/ 1682044 w 2802775"/>
                <a:gd name="connsiteY35" fmla="*/ 270933 h 1433689"/>
                <a:gd name="connsiteX36" fmla="*/ 1704622 w 2802775"/>
                <a:gd name="connsiteY36" fmla="*/ 304800 h 1433689"/>
                <a:gd name="connsiteX37" fmla="*/ 1761066 w 2802775"/>
                <a:gd name="connsiteY37" fmla="*/ 406400 h 1433689"/>
                <a:gd name="connsiteX38" fmla="*/ 1783644 w 2802775"/>
                <a:gd name="connsiteY38" fmla="*/ 440267 h 1433689"/>
                <a:gd name="connsiteX39" fmla="*/ 1817511 w 2802775"/>
                <a:gd name="connsiteY39" fmla="*/ 474133 h 1433689"/>
                <a:gd name="connsiteX40" fmla="*/ 1873955 w 2802775"/>
                <a:gd name="connsiteY40" fmla="*/ 553156 h 1433689"/>
                <a:gd name="connsiteX41" fmla="*/ 1907822 w 2802775"/>
                <a:gd name="connsiteY41" fmla="*/ 575733 h 1433689"/>
                <a:gd name="connsiteX42" fmla="*/ 1964266 w 2802775"/>
                <a:gd name="connsiteY42" fmla="*/ 632178 h 1433689"/>
                <a:gd name="connsiteX43" fmla="*/ 2020711 w 2802775"/>
                <a:gd name="connsiteY43" fmla="*/ 688622 h 1433689"/>
                <a:gd name="connsiteX44" fmla="*/ 2043288 w 2802775"/>
                <a:gd name="connsiteY44" fmla="*/ 722489 h 1433689"/>
                <a:gd name="connsiteX45" fmla="*/ 2111022 w 2802775"/>
                <a:gd name="connsiteY45" fmla="*/ 767645 h 1433689"/>
                <a:gd name="connsiteX46" fmla="*/ 2133600 w 2802775"/>
                <a:gd name="connsiteY46" fmla="*/ 801511 h 1433689"/>
                <a:gd name="connsiteX47" fmla="*/ 2201333 w 2802775"/>
                <a:gd name="connsiteY47" fmla="*/ 846667 h 1433689"/>
                <a:gd name="connsiteX48" fmla="*/ 2223911 w 2802775"/>
                <a:gd name="connsiteY48" fmla="*/ 880533 h 1433689"/>
                <a:gd name="connsiteX49" fmla="*/ 2291644 w 2802775"/>
                <a:gd name="connsiteY49" fmla="*/ 925689 h 1433689"/>
                <a:gd name="connsiteX50" fmla="*/ 2314222 w 2802775"/>
                <a:gd name="connsiteY50" fmla="*/ 959556 h 1433689"/>
                <a:gd name="connsiteX51" fmla="*/ 2348088 w 2802775"/>
                <a:gd name="connsiteY51" fmla="*/ 970845 h 1433689"/>
                <a:gd name="connsiteX52" fmla="*/ 2381955 w 2802775"/>
                <a:gd name="connsiteY52" fmla="*/ 993422 h 1433689"/>
                <a:gd name="connsiteX53" fmla="*/ 2427111 w 2802775"/>
                <a:gd name="connsiteY53" fmla="*/ 1038578 h 1433689"/>
                <a:gd name="connsiteX54" fmla="*/ 2472266 w 2802775"/>
                <a:gd name="connsiteY54" fmla="*/ 1083733 h 1433689"/>
                <a:gd name="connsiteX55" fmla="*/ 2517422 w 2802775"/>
                <a:gd name="connsiteY55" fmla="*/ 1128889 h 1433689"/>
                <a:gd name="connsiteX56" fmla="*/ 2540000 w 2802775"/>
                <a:gd name="connsiteY56" fmla="*/ 1162756 h 1433689"/>
                <a:gd name="connsiteX57" fmla="*/ 2607733 w 2802775"/>
                <a:gd name="connsiteY57" fmla="*/ 1207911 h 1433689"/>
                <a:gd name="connsiteX58" fmla="*/ 2630311 w 2802775"/>
                <a:gd name="connsiteY58" fmla="*/ 1241778 h 1433689"/>
                <a:gd name="connsiteX59" fmla="*/ 2641600 w 2802775"/>
                <a:gd name="connsiteY59" fmla="*/ 1275645 h 1433689"/>
                <a:gd name="connsiteX60" fmla="*/ 2675466 w 2802775"/>
                <a:gd name="connsiteY60" fmla="*/ 1286933 h 1433689"/>
                <a:gd name="connsiteX61" fmla="*/ 2720622 w 2802775"/>
                <a:gd name="connsiteY61" fmla="*/ 1332089 h 1433689"/>
                <a:gd name="connsiteX62" fmla="*/ 2765777 w 2802775"/>
                <a:gd name="connsiteY62" fmla="*/ 1399822 h 1433689"/>
                <a:gd name="connsiteX63" fmla="*/ 2799644 w 2802775"/>
                <a:gd name="connsiteY63" fmla="*/ 1433689 h 1433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802775" h="1433689">
                  <a:moveTo>
                    <a:pt x="0" y="1433689"/>
                  </a:moveTo>
                  <a:cubicBezTo>
                    <a:pt x="15955" y="1353910"/>
                    <a:pt x="5221" y="1395445"/>
                    <a:pt x="33866" y="1309511"/>
                  </a:cubicBezTo>
                  <a:cubicBezTo>
                    <a:pt x="37629" y="1298222"/>
                    <a:pt x="38554" y="1285546"/>
                    <a:pt x="45155" y="1275645"/>
                  </a:cubicBezTo>
                  <a:cubicBezTo>
                    <a:pt x="52681" y="1264356"/>
                    <a:pt x="61665" y="1253913"/>
                    <a:pt x="67733" y="1241778"/>
                  </a:cubicBezTo>
                  <a:cubicBezTo>
                    <a:pt x="73055" y="1231135"/>
                    <a:pt x="73243" y="1218313"/>
                    <a:pt x="79022" y="1207911"/>
                  </a:cubicBezTo>
                  <a:cubicBezTo>
                    <a:pt x="92200" y="1184191"/>
                    <a:pt x="115596" y="1165920"/>
                    <a:pt x="124177" y="1140178"/>
                  </a:cubicBezTo>
                  <a:cubicBezTo>
                    <a:pt x="133359" y="1112633"/>
                    <a:pt x="136159" y="1094329"/>
                    <a:pt x="158044" y="1072445"/>
                  </a:cubicBezTo>
                  <a:cubicBezTo>
                    <a:pt x="167638" y="1062851"/>
                    <a:pt x="180622" y="1057393"/>
                    <a:pt x="191911" y="1049867"/>
                  </a:cubicBezTo>
                  <a:cubicBezTo>
                    <a:pt x="213888" y="983936"/>
                    <a:pt x="186005" y="1044483"/>
                    <a:pt x="237066" y="993422"/>
                  </a:cubicBezTo>
                  <a:cubicBezTo>
                    <a:pt x="312322" y="918166"/>
                    <a:pt x="203202" y="997184"/>
                    <a:pt x="293511" y="936978"/>
                  </a:cubicBezTo>
                  <a:cubicBezTo>
                    <a:pt x="358209" y="839927"/>
                    <a:pt x="272063" y="954134"/>
                    <a:pt x="349955" y="891822"/>
                  </a:cubicBezTo>
                  <a:cubicBezTo>
                    <a:pt x="422902" y="833466"/>
                    <a:pt x="321274" y="875042"/>
                    <a:pt x="406400" y="846667"/>
                  </a:cubicBezTo>
                  <a:cubicBezTo>
                    <a:pt x="417689" y="839141"/>
                    <a:pt x="431791" y="834683"/>
                    <a:pt x="440266" y="824089"/>
                  </a:cubicBezTo>
                  <a:cubicBezTo>
                    <a:pt x="447700" y="814797"/>
                    <a:pt x="446233" y="800865"/>
                    <a:pt x="451555" y="790222"/>
                  </a:cubicBezTo>
                  <a:cubicBezTo>
                    <a:pt x="470370" y="752594"/>
                    <a:pt x="474134" y="756355"/>
                    <a:pt x="508000" y="733778"/>
                  </a:cubicBezTo>
                  <a:lnTo>
                    <a:pt x="553155" y="666045"/>
                  </a:lnTo>
                  <a:cubicBezTo>
                    <a:pt x="560681" y="654756"/>
                    <a:pt x="562862" y="636468"/>
                    <a:pt x="575733" y="632178"/>
                  </a:cubicBezTo>
                  <a:lnTo>
                    <a:pt x="609600" y="620889"/>
                  </a:lnTo>
                  <a:cubicBezTo>
                    <a:pt x="634228" y="547000"/>
                    <a:pt x="600022" y="619518"/>
                    <a:pt x="654755" y="575733"/>
                  </a:cubicBezTo>
                  <a:cubicBezTo>
                    <a:pt x="665349" y="567258"/>
                    <a:pt x="667122" y="550801"/>
                    <a:pt x="677333" y="541867"/>
                  </a:cubicBezTo>
                  <a:cubicBezTo>
                    <a:pt x="697754" y="523998"/>
                    <a:pt x="722488" y="511763"/>
                    <a:pt x="745066" y="496711"/>
                  </a:cubicBezTo>
                  <a:lnTo>
                    <a:pt x="948266" y="361245"/>
                  </a:lnTo>
                  <a:lnTo>
                    <a:pt x="982133" y="338667"/>
                  </a:lnTo>
                  <a:cubicBezTo>
                    <a:pt x="993422" y="331141"/>
                    <a:pt x="1003129" y="320380"/>
                    <a:pt x="1016000" y="316089"/>
                  </a:cubicBezTo>
                  <a:cubicBezTo>
                    <a:pt x="1062737" y="300509"/>
                    <a:pt x="1039965" y="311401"/>
                    <a:pt x="1083733" y="282222"/>
                  </a:cubicBezTo>
                  <a:cubicBezTo>
                    <a:pt x="1110886" y="200764"/>
                    <a:pt x="1126859" y="182492"/>
                    <a:pt x="1095022" y="79022"/>
                  </a:cubicBezTo>
                  <a:cubicBezTo>
                    <a:pt x="1091522" y="67649"/>
                    <a:pt x="1072444" y="71496"/>
                    <a:pt x="1061155" y="67733"/>
                  </a:cubicBezTo>
                  <a:cubicBezTo>
                    <a:pt x="1057392" y="56444"/>
                    <a:pt x="1041452" y="42281"/>
                    <a:pt x="1049866" y="33867"/>
                  </a:cubicBezTo>
                  <a:cubicBezTo>
                    <a:pt x="1063434" y="20299"/>
                    <a:pt x="1087433" y="26010"/>
                    <a:pt x="1106311" y="22578"/>
                  </a:cubicBezTo>
                  <a:cubicBezTo>
                    <a:pt x="1193728" y="6684"/>
                    <a:pt x="1148198" y="19904"/>
                    <a:pt x="1207911" y="0"/>
                  </a:cubicBezTo>
                  <a:cubicBezTo>
                    <a:pt x="1241778" y="3763"/>
                    <a:pt x="1275544" y="8572"/>
                    <a:pt x="1309511" y="11289"/>
                  </a:cubicBezTo>
                  <a:cubicBezTo>
                    <a:pt x="1369644" y="16100"/>
                    <a:pt x="1430108" y="16575"/>
                    <a:pt x="1490133" y="22578"/>
                  </a:cubicBezTo>
                  <a:cubicBezTo>
                    <a:pt x="1510382" y="24603"/>
                    <a:pt x="1548526" y="38280"/>
                    <a:pt x="1569155" y="45156"/>
                  </a:cubicBezTo>
                  <a:cubicBezTo>
                    <a:pt x="1576681" y="56445"/>
                    <a:pt x="1585665" y="66887"/>
                    <a:pt x="1591733" y="79022"/>
                  </a:cubicBezTo>
                  <a:cubicBezTo>
                    <a:pt x="1605378" y="106311"/>
                    <a:pt x="1603462" y="129113"/>
                    <a:pt x="1614311" y="158045"/>
                  </a:cubicBezTo>
                  <a:cubicBezTo>
                    <a:pt x="1629189" y="197720"/>
                    <a:pt x="1659536" y="237171"/>
                    <a:pt x="1682044" y="270933"/>
                  </a:cubicBezTo>
                  <a:cubicBezTo>
                    <a:pt x="1689570" y="282222"/>
                    <a:pt x="1700332" y="291929"/>
                    <a:pt x="1704622" y="304800"/>
                  </a:cubicBezTo>
                  <a:cubicBezTo>
                    <a:pt x="1724492" y="364409"/>
                    <a:pt x="1709310" y="328766"/>
                    <a:pt x="1761066" y="406400"/>
                  </a:cubicBezTo>
                  <a:cubicBezTo>
                    <a:pt x="1768592" y="417689"/>
                    <a:pt x="1774050" y="430673"/>
                    <a:pt x="1783644" y="440267"/>
                  </a:cubicBezTo>
                  <a:cubicBezTo>
                    <a:pt x="1794933" y="451556"/>
                    <a:pt x="1807291" y="461868"/>
                    <a:pt x="1817511" y="474133"/>
                  </a:cubicBezTo>
                  <a:cubicBezTo>
                    <a:pt x="1849567" y="512600"/>
                    <a:pt x="1833276" y="512477"/>
                    <a:pt x="1873955" y="553156"/>
                  </a:cubicBezTo>
                  <a:cubicBezTo>
                    <a:pt x="1883549" y="562750"/>
                    <a:pt x="1896533" y="568207"/>
                    <a:pt x="1907822" y="575733"/>
                  </a:cubicBezTo>
                  <a:cubicBezTo>
                    <a:pt x="1968031" y="666046"/>
                    <a:pt x="1889007" y="556918"/>
                    <a:pt x="1964266" y="632178"/>
                  </a:cubicBezTo>
                  <a:cubicBezTo>
                    <a:pt x="2039518" y="707431"/>
                    <a:pt x="1930408" y="628422"/>
                    <a:pt x="2020711" y="688622"/>
                  </a:cubicBezTo>
                  <a:cubicBezTo>
                    <a:pt x="2028237" y="699911"/>
                    <a:pt x="2033077" y="713555"/>
                    <a:pt x="2043288" y="722489"/>
                  </a:cubicBezTo>
                  <a:cubicBezTo>
                    <a:pt x="2063709" y="740358"/>
                    <a:pt x="2111022" y="767645"/>
                    <a:pt x="2111022" y="767645"/>
                  </a:cubicBezTo>
                  <a:cubicBezTo>
                    <a:pt x="2118548" y="778934"/>
                    <a:pt x="2123389" y="792577"/>
                    <a:pt x="2133600" y="801511"/>
                  </a:cubicBezTo>
                  <a:cubicBezTo>
                    <a:pt x="2154021" y="819380"/>
                    <a:pt x="2201333" y="846667"/>
                    <a:pt x="2201333" y="846667"/>
                  </a:cubicBezTo>
                  <a:cubicBezTo>
                    <a:pt x="2208859" y="857956"/>
                    <a:pt x="2213700" y="871599"/>
                    <a:pt x="2223911" y="880533"/>
                  </a:cubicBezTo>
                  <a:cubicBezTo>
                    <a:pt x="2244332" y="898402"/>
                    <a:pt x="2291644" y="925689"/>
                    <a:pt x="2291644" y="925689"/>
                  </a:cubicBezTo>
                  <a:cubicBezTo>
                    <a:pt x="2299170" y="936978"/>
                    <a:pt x="2303627" y="951080"/>
                    <a:pt x="2314222" y="959556"/>
                  </a:cubicBezTo>
                  <a:cubicBezTo>
                    <a:pt x="2323514" y="966990"/>
                    <a:pt x="2337445" y="965524"/>
                    <a:pt x="2348088" y="970845"/>
                  </a:cubicBezTo>
                  <a:cubicBezTo>
                    <a:pt x="2360223" y="976913"/>
                    <a:pt x="2370666" y="985896"/>
                    <a:pt x="2381955" y="993422"/>
                  </a:cubicBezTo>
                  <a:cubicBezTo>
                    <a:pt x="2412059" y="1083734"/>
                    <a:pt x="2366903" y="978370"/>
                    <a:pt x="2427111" y="1038578"/>
                  </a:cubicBezTo>
                  <a:cubicBezTo>
                    <a:pt x="2487317" y="1098784"/>
                    <a:pt x="2381958" y="1053632"/>
                    <a:pt x="2472266" y="1083733"/>
                  </a:cubicBezTo>
                  <a:cubicBezTo>
                    <a:pt x="2496897" y="1157625"/>
                    <a:pt x="2462687" y="1085101"/>
                    <a:pt x="2517422" y="1128889"/>
                  </a:cubicBezTo>
                  <a:cubicBezTo>
                    <a:pt x="2528017" y="1137365"/>
                    <a:pt x="2529789" y="1153822"/>
                    <a:pt x="2540000" y="1162756"/>
                  </a:cubicBezTo>
                  <a:cubicBezTo>
                    <a:pt x="2560421" y="1180624"/>
                    <a:pt x="2607733" y="1207911"/>
                    <a:pt x="2607733" y="1207911"/>
                  </a:cubicBezTo>
                  <a:cubicBezTo>
                    <a:pt x="2615259" y="1219200"/>
                    <a:pt x="2624243" y="1229643"/>
                    <a:pt x="2630311" y="1241778"/>
                  </a:cubicBezTo>
                  <a:cubicBezTo>
                    <a:pt x="2635633" y="1252421"/>
                    <a:pt x="2633186" y="1267231"/>
                    <a:pt x="2641600" y="1275645"/>
                  </a:cubicBezTo>
                  <a:cubicBezTo>
                    <a:pt x="2650014" y="1284059"/>
                    <a:pt x="2664177" y="1283170"/>
                    <a:pt x="2675466" y="1286933"/>
                  </a:cubicBezTo>
                  <a:cubicBezTo>
                    <a:pt x="2705570" y="1377245"/>
                    <a:pt x="2660414" y="1271881"/>
                    <a:pt x="2720622" y="1332089"/>
                  </a:cubicBezTo>
                  <a:cubicBezTo>
                    <a:pt x="2739809" y="1351276"/>
                    <a:pt x="2743199" y="1384770"/>
                    <a:pt x="2765777" y="1399822"/>
                  </a:cubicBezTo>
                  <a:cubicBezTo>
                    <a:pt x="2802775" y="1424487"/>
                    <a:pt x="2799644" y="1408832"/>
                    <a:pt x="2799644" y="1433689"/>
                  </a:cubicBezTo>
                </a:path>
              </a:pathLst>
            </a:cu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907704" y="4221088"/>
            <a:ext cx="3600400" cy="0"/>
          </a:xfrm>
          <a:prstGeom prst="line">
            <a:avLst/>
          </a:prstGeom>
          <a:noFill/>
          <a:ln w="57150">
            <a:solidFill>
              <a:srgbClr val="FF505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0" y="3933056"/>
            <a:ext cx="1872208" cy="576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6863" t="44087" r="19432" b="10846"/>
          <a:stretch>
            <a:fillRect/>
          </a:stretch>
        </p:blipFill>
        <p:spPr bwMode="auto">
          <a:xfrm>
            <a:off x="0" y="2060848"/>
            <a:ext cx="7408170" cy="4608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619251" y="188913"/>
            <a:ext cx="590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600" b="1" dirty="0">
                <a:solidFill>
                  <a:schemeClr val="bg1"/>
                </a:solidFill>
                <a:latin typeface="Calibri" pitchFamily="34" charset="0"/>
              </a:rPr>
              <a:t>POSTERIOR CRANIAL FOSSA </a:t>
            </a:r>
            <a:r>
              <a:rPr lang="hu-HU" sz="1200" i="1" dirty="0" err="1">
                <a:solidFill>
                  <a:schemeClr val="bg1"/>
                </a:solidFill>
                <a:latin typeface="Calibri" pitchFamily="34" charset="0"/>
              </a:rPr>
              <a:t>contd</a:t>
            </a:r>
            <a:endParaRPr lang="hu-HU" sz="12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flipH="1">
            <a:off x="2051720" y="3068960"/>
            <a:ext cx="720725" cy="144463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 flipV="1">
            <a:off x="1187624" y="3501008"/>
            <a:ext cx="1081088" cy="71437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 flipH="1" flipV="1">
            <a:off x="2843808" y="3789040"/>
            <a:ext cx="1008112" cy="144016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 flipH="1" flipV="1">
            <a:off x="5292080" y="3501008"/>
            <a:ext cx="1511300" cy="71438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H="1" flipV="1">
            <a:off x="3491880" y="4365104"/>
            <a:ext cx="1152525" cy="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 flipV="1">
            <a:off x="3491880" y="3068960"/>
            <a:ext cx="1006475" cy="142875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 flipV="1">
            <a:off x="5148064" y="4653136"/>
            <a:ext cx="645294" cy="36004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958" name="Line 14"/>
          <p:cNvSpPr>
            <a:spLocks noChangeShapeType="1"/>
          </p:cNvSpPr>
          <p:nvPr/>
        </p:nvSpPr>
        <p:spPr bwMode="auto">
          <a:xfrm flipV="1">
            <a:off x="1475656" y="4581128"/>
            <a:ext cx="1008063" cy="144463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nimBg="1"/>
      <p:bldP spid="82950" grpId="0" animBg="1"/>
      <p:bldP spid="82952" grpId="0" animBg="1"/>
      <p:bldP spid="82954" grpId="0" animBg="1"/>
      <p:bldP spid="82955" grpId="0" animBg="1"/>
      <p:bldP spid="82956" grpId="0" animBg="1"/>
      <p:bldP spid="82957" grpId="0" animBg="1"/>
      <p:bldP spid="829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 l="18912" t="16762" r="19540" b="17716"/>
          <a:stretch>
            <a:fillRect/>
          </a:stretch>
        </p:blipFill>
        <p:spPr bwMode="auto">
          <a:xfrm>
            <a:off x="0" y="404664"/>
            <a:ext cx="892229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179512" y="1772816"/>
            <a:ext cx="936381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 rot="2700000">
            <a:off x="5041925" y="3633659"/>
            <a:ext cx="3583217" cy="369332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Később…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 descr="facial b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56383" cy="36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7" descr="facial bones from late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0"/>
            <a:ext cx="2583195" cy="23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kopony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072091" cy="3356992"/>
          </a:xfrm>
          <a:prstGeom prst="rect">
            <a:avLst/>
          </a:prstGeom>
          <a:noFill/>
        </p:spPr>
      </p:pic>
      <p:pic>
        <p:nvPicPr>
          <p:cNvPr id="7" name="Picture 2" descr="http://w3ana.sote.hu/k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492896"/>
            <a:ext cx="3813922" cy="420342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23817" t="20197" r="26953" b="12000"/>
          <a:stretch>
            <a:fillRect/>
          </a:stretch>
        </p:blipFill>
        <p:spPr bwMode="auto">
          <a:xfrm>
            <a:off x="2267744" y="0"/>
            <a:ext cx="45365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Képtalálat a következőre: „palatovaginal”"/>
          <p:cNvPicPr>
            <a:picLocks noChangeAspect="1" noChangeArrowheads="1"/>
          </p:cNvPicPr>
          <p:nvPr/>
        </p:nvPicPr>
        <p:blipFill>
          <a:blip r:embed="rId3" cstate="print"/>
          <a:srcRect t="31373" r="-104"/>
          <a:stretch>
            <a:fillRect/>
          </a:stretch>
        </p:blipFill>
        <p:spPr bwMode="auto">
          <a:xfrm>
            <a:off x="1907704" y="3501008"/>
            <a:ext cx="4896545" cy="2520280"/>
          </a:xfrm>
          <a:prstGeom prst="rect">
            <a:avLst/>
          </a:prstGeom>
          <a:noFill/>
        </p:spPr>
      </p:pic>
      <p:pic>
        <p:nvPicPr>
          <p:cNvPr id="8" name="Picture 2" descr="Képtalálat a következőre: „angel 4 winged”"/>
          <p:cNvPicPr>
            <a:picLocks noChangeAspect="1" noChangeArrowheads="1"/>
          </p:cNvPicPr>
          <p:nvPr/>
        </p:nvPicPr>
        <p:blipFill>
          <a:blip r:embed="rId4" cstate="print"/>
          <a:srcRect l="19101" t="5976" r="21586" b="14839"/>
          <a:stretch>
            <a:fillRect/>
          </a:stretch>
        </p:blipFill>
        <p:spPr bwMode="auto">
          <a:xfrm>
            <a:off x="6876256" y="260648"/>
            <a:ext cx="2088232" cy="1875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Képtalálat a következőre: „transnasale hypophysenchirurgie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5102" y="3356992"/>
            <a:ext cx="3418897" cy="3386337"/>
          </a:xfrm>
          <a:prstGeom prst="rect">
            <a:avLst/>
          </a:prstGeom>
          <a:noFill/>
        </p:spPr>
      </p:pic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1043608" y="4725144"/>
            <a:ext cx="2952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hu-HU" altLang="hu-HU" sz="1200" dirty="0" err="1">
                <a:latin typeface="Times New Roman" pitchFamily="18" charset="0"/>
              </a:rPr>
              <a:t>Calvaria</a:t>
            </a:r>
            <a:endParaRPr lang="hu-HU" altLang="hu-HU" sz="1200" dirty="0">
              <a:latin typeface="Times New Roman" pitchFamily="18" charset="0"/>
            </a:endParaRPr>
          </a:p>
          <a:p>
            <a:pPr marL="342900" indent="-342900">
              <a:lnSpc>
                <a:spcPct val="50000"/>
              </a:lnSpc>
              <a:spcBef>
                <a:spcPct val="50000"/>
              </a:spcBef>
            </a:pPr>
            <a:r>
              <a:rPr lang="hu-HU" altLang="hu-HU" sz="1200" dirty="0" smtClean="0">
                <a:latin typeface="Times New Roman" pitchFamily="18" charset="0"/>
              </a:rPr>
              <a:t>11. Sinus </a:t>
            </a:r>
            <a:r>
              <a:rPr lang="hu-HU" altLang="hu-HU" sz="1200" dirty="0" err="1">
                <a:latin typeface="Times New Roman" pitchFamily="18" charset="0"/>
              </a:rPr>
              <a:t>frontalis</a:t>
            </a:r>
            <a:endParaRPr lang="hu-HU" altLang="hu-HU" sz="1200" dirty="0">
              <a:latin typeface="Times New Roman" pitchFamily="18" charset="0"/>
            </a:endParaRPr>
          </a:p>
        </p:txBody>
      </p:sp>
      <p:sp>
        <p:nvSpPr>
          <p:cNvPr id="69636" name="Text Box 7"/>
          <p:cNvSpPr txBox="1">
            <a:spLocks noChangeArrowheads="1"/>
          </p:cNvSpPr>
          <p:nvPr/>
        </p:nvSpPr>
        <p:spPr bwMode="auto">
          <a:xfrm>
            <a:off x="0" y="549275"/>
            <a:ext cx="3995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altLang="hu-HU" sz="1200" b="1" dirty="0" smtClean="0">
                <a:latin typeface="Times New Roman" pitchFamily="18" charset="0"/>
              </a:rPr>
              <a:t>MR felvétel</a:t>
            </a:r>
            <a:endParaRPr lang="hu-HU" altLang="hu-HU" sz="1200" dirty="0">
              <a:latin typeface="Times New Roman" pitchFamily="18" charset="0"/>
            </a:endParaRPr>
          </a:p>
        </p:txBody>
      </p:sp>
      <p:pic>
        <p:nvPicPr>
          <p:cNvPr id="69637" name="Picture 8" descr="h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3423526" cy="338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Rectangle 9"/>
          <p:cNvSpPr>
            <a:spLocks noChangeArrowheads="1"/>
          </p:cNvSpPr>
          <p:nvPr/>
        </p:nvSpPr>
        <p:spPr bwMode="auto">
          <a:xfrm>
            <a:off x="539552" y="5157192"/>
            <a:ext cx="34559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/>
            <a:r>
              <a:rPr lang="hu-HU" altLang="hu-HU" sz="1200" dirty="0" smtClean="0">
                <a:latin typeface="Times New Roman" pitchFamily="18" charset="0"/>
              </a:rPr>
              <a:t>19. </a:t>
            </a:r>
            <a:r>
              <a:rPr lang="hu-HU" altLang="hu-HU" sz="1200" b="1" dirty="0" smtClean="0">
                <a:latin typeface="Times New Roman" pitchFamily="18" charset="0"/>
              </a:rPr>
              <a:t>Sinus </a:t>
            </a:r>
            <a:r>
              <a:rPr lang="hu-HU" altLang="hu-HU" sz="1200" b="1" dirty="0" err="1">
                <a:latin typeface="Times New Roman" pitchFamily="18" charset="0"/>
              </a:rPr>
              <a:t>sphenoidalis</a:t>
            </a:r>
            <a:endParaRPr lang="hu-HU" altLang="hu-HU" sz="1200" b="1" dirty="0">
              <a:latin typeface="Times New Roman" pitchFamily="18" charset="0"/>
            </a:endParaRPr>
          </a:p>
          <a:p>
            <a:pPr marL="800100" lvl="1" indent="-342900"/>
            <a:r>
              <a:rPr lang="hu-HU" altLang="hu-HU" sz="1200" dirty="0" smtClean="0">
                <a:latin typeface="Times New Roman" pitchFamily="18" charset="0"/>
              </a:rPr>
              <a:t>20. </a:t>
            </a:r>
            <a:r>
              <a:rPr lang="hu-HU" altLang="hu-HU" sz="1200" dirty="0" err="1" smtClean="0">
                <a:latin typeface="Times New Roman" pitchFamily="18" charset="0"/>
              </a:rPr>
              <a:t>Hypophysis</a:t>
            </a:r>
            <a:r>
              <a:rPr lang="hu-HU" altLang="hu-HU" sz="1200" dirty="0" smtClean="0">
                <a:latin typeface="Times New Roman" pitchFamily="18" charset="0"/>
              </a:rPr>
              <a:t> </a:t>
            </a:r>
            <a:r>
              <a:rPr lang="hu-HU" altLang="hu-HU" sz="1200" dirty="0">
                <a:latin typeface="Times New Roman" pitchFamily="18" charset="0"/>
              </a:rPr>
              <a:t>et </a:t>
            </a:r>
            <a:r>
              <a:rPr lang="hu-HU" altLang="hu-HU" sz="1200" dirty="0" err="1">
                <a:latin typeface="Times New Roman" pitchFamily="18" charset="0"/>
              </a:rPr>
              <a:t>sella</a:t>
            </a:r>
            <a:r>
              <a:rPr lang="hu-HU" altLang="hu-HU" sz="1200" dirty="0">
                <a:latin typeface="Times New Roman" pitchFamily="18" charset="0"/>
              </a:rPr>
              <a:t> </a:t>
            </a:r>
            <a:r>
              <a:rPr lang="hu-HU" altLang="hu-HU" sz="1200" dirty="0" err="1">
                <a:latin typeface="Times New Roman" pitchFamily="18" charset="0"/>
              </a:rPr>
              <a:t>turcica</a:t>
            </a:r>
            <a:endParaRPr lang="hu-HU" altLang="hu-HU" sz="1200" dirty="0">
              <a:latin typeface="Times New Roman" pitchFamily="18" charset="0"/>
            </a:endParaRPr>
          </a:p>
          <a:p>
            <a:pPr marL="800100" lvl="1" indent="-342900"/>
            <a:endParaRPr lang="hu-HU" altLang="hu-HU" sz="1200" dirty="0">
              <a:latin typeface="Times New Roman" pitchFamily="18" charset="0"/>
            </a:endParaRPr>
          </a:p>
        </p:txBody>
      </p:sp>
      <p:pic>
        <p:nvPicPr>
          <p:cNvPr id="69639" name="Picture 10" descr="H46 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836712"/>
            <a:ext cx="317108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0"/>
            <a:ext cx="89693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0" y="6488668"/>
            <a:ext cx="2699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Csillag A.: </a:t>
            </a:r>
            <a:r>
              <a:rPr lang="hu-HU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Anatomy</a:t>
            </a:r>
            <a:r>
              <a:rPr lang="hu-H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hu-HU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hu-H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Living</a:t>
            </a:r>
            <a:r>
              <a:rPr lang="hu-H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Human - Atlas of </a:t>
            </a:r>
            <a:r>
              <a:rPr lang="hu-HU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Medical</a:t>
            </a:r>
            <a:r>
              <a:rPr lang="hu-H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9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Imaging</a:t>
            </a:r>
            <a:r>
              <a:rPr lang="hu-HU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hu-HU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Könemann</a:t>
            </a:r>
            <a:r>
              <a:rPr lang="hu-HU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 l="24865" t="18362" r="25404" b="12780"/>
          <a:stretch>
            <a:fillRect/>
          </a:stretch>
        </p:blipFill>
        <p:spPr bwMode="auto">
          <a:xfrm>
            <a:off x="0" y="0"/>
            <a:ext cx="4355976" cy="326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 l="24760" t="40487" r="25012" b="19026"/>
          <a:stretch>
            <a:fillRect/>
          </a:stretch>
        </p:blipFill>
        <p:spPr bwMode="auto">
          <a:xfrm>
            <a:off x="4355976" y="548680"/>
            <a:ext cx="4788024" cy="209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713</Words>
  <Application>Microsoft Office PowerPoint</Application>
  <PresentationFormat>Diavetítés a képernyőre (4:3 oldalarány)</PresentationFormat>
  <Paragraphs>229</Paragraphs>
  <Slides>48</Slides>
  <Notes>3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0" baseType="lpstr">
      <vt:lpstr>Office-téma</vt:lpstr>
      <vt:lpstr>Document</vt:lpstr>
      <vt:lpstr>Koponya  Általános felépítés.  Os sphenoidale, os ethmoidale.  Az arckoponya üregei   Dr. Altdorfer Károly</vt:lpstr>
      <vt:lpstr>2. demonstráció</vt:lpstr>
      <vt:lpstr>3. dia</vt:lpstr>
      <vt:lpstr>Anatómiai Múzeum: oktató múzeum </vt:lpstr>
      <vt:lpstr>5. dia</vt:lpstr>
      <vt:lpstr>6. dia</vt:lpstr>
      <vt:lpstr>7. dia</vt:lpstr>
      <vt:lpstr>8. dia</vt:lpstr>
      <vt:lpstr>9. dia</vt:lpstr>
      <vt:lpstr>Viscerocranium</vt:lpstr>
      <vt:lpstr>11. dia</vt:lpstr>
      <vt:lpstr>12. dia</vt:lpstr>
      <vt:lpstr>Septum nasi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Fossa infratemporalis</vt:lpstr>
      <vt:lpstr>28. dia</vt:lpstr>
      <vt:lpstr>29. dia</vt:lpstr>
      <vt:lpstr>30. dia</vt:lpstr>
      <vt:lpstr>FOSSA PTERYGOPALATINA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Basis cranii interna</vt:lpstr>
      <vt:lpstr>44. dia</vt:lpstr>
      <vt:lpstr>Basis cranii interna</vt:lpstr>
      <vt:lpstr>46. dia</vt:lpstr>
      <vt:lpstr>Basis cranii interna</vt:lpstr>
      <vt:lpstr>48.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ak</dc:creator>
  <cp:lastModifiedBy>ak</cp:lastModifiedBy>
  <cp:revision>105</cp:revision>
  <dcterms:created xsi:type="dcterms:W3CDTF">2015-09-18T20:57:10Z</dcterms:created>
  <dcterms:modified xsi:type="dcterms:W3CDTF">2019-11-17T19:07:08Z</dcterms:modified>
</cp:coreProperties>
</file>