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gif" ContentType="image/gif"/>
  <Override PartName="/ppt/slideLayouts/slideLayout10.xml" ContentType="application/vnd.openxmlformats-officedocument.presentationml.slideLayout+xml"/>
  <Default Extension="vml" ContentType="application/vnd.openxmlformats-officedocument.vmlDrawing"/>
  <Default Extension="doc" ContentType="application/msword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</p:sldMasterIdLst>
  <p:notesMasterIdLst>
    <p:notesMasterId r:id="rId34"/>
  </p:notesMasterIdLst>
  <p:handoutMasterIdLst>
    <p:handoutMasterId r:id="rId35"/>
  </p:handoutMasterIdLst>
  <p:sldIdLst>
    <p:sldId id="375" r:id="rId3"/>
    <p:sldId id="352" r:id="rId4"/>
    <p:sldId id="370" r:id="rId5"/>
    <p:sldId id="372" r:id="rId6"/>
    <p:sldId id="257" r:id="rId7"/>
    <p:sldId id="282" r:id="rId8"/>
    <p:sldId id="265" r:id="rId9"/>
    <p:sldId id="266" r:id="rId10"/>
    <p:sldId id="268" r:id="rId11"/>
    <p:sldId id="269" r:id="rId12"/>
    <p:sldId id="359" r:id="rId13"/>
    <p:sldId id="358" r:id="rId14"/>
    <p:sldId id="270" r:id="rId15"/>
    <p:sldId id="374" r:id="rId16"/>
    <p:sldId id="271" r:id="rId17"/>
    <p:sldId id="273" r:id="rId18"/>
    <p:sldId id="373" r:id="rId19"/>
    <p:sldId id="363" r:id="rId20"/>
    <p:sldId id="275" r:id="rId21"/>
    <p:sldId id="364" r:id="rId22"/>
    <p:sldId id="365" r:id="rId23"/>
    <p:sldId id="328" r:id="rId24"/>
    <p:sldId id="369" r:id="rId25"/>
    <p:sldId id="331" r:id="rId26"/>
    <p:sldId id="332" r:id="rId27"/>
    <p:sldId id="333" r:id="rId28"/>
    <p:sldId id="334" r:id="rId29"/>
    <p:sldId id="339" r:id="rId30"/>
    <p:sldId id="340" r:id="rId31"/>
    <p:sldId id="341" r:id="rId32"/>
    <p:sldId id="330" r:id="rId33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B7A375"/>
    <a:srgbClr val="C0AE86"/>
    <a:srgbClr val="9B8451"/>
    <a:srgbClr val="264796"/>
    <a:srgbClr val="254A9B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10" d="100"/>
          <a:sy n="110" d="100"/>
        </p:scale>
        <p:origin x="-163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7" d="100"/>
          <a:sy n="67" d="100"/>
        </p:scale>
        <p:origin x="-2796" y="-96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image" Target="../media/image5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08B0C0-F14B-41E5-B05E-DC8BCE4CCBDC}" type="datetimeFigureOut">
              <a:rPr lang="hu-HU" smtClean="0"/>
              <a:pPr/>
              <a:t>2019.09.09.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711906-0A1A-4590-88B1-3CFA52E757E6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22325192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7424FE-481A-4029-B48D-47FDF720CFEF}" type="datetimeFigureOut">
              <a:rPr lang="hu-HU" smtClean="0"/>
              <a:pPr/>
              <a:t>2019.09.09.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AC8CB5-A543-4CC4-B358-CD1803EBFA68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18575067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C8CB5-A543-4CC4-B358-CD1803EBFA68}" type="slidenum">
              <a:rPr lang="hu-HU" smtClean="0"/>
              <a:pPr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23696270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ACC6EA3-431F-455C-BF8F-9DD2D4F9309F}" type="slidenum">
              <a:rPr lang="hu-HU" smtClean="0"/>
              <a:pPr/>
              <a:t>29</a:t>
            </a:fld>
            <a:endParaRPr lang="hu-HU" smtClean="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EA32D14-3791-445A-9B9D-C07CED5AB350}" type="slidenum">
              <a:rPr lang="hu-HU" smtClean="0"/>
              <a:pPr/>
              <a:t>30</a:t>
            </a:fld>
            <a:endParaRPr lang="hu-HU" smtClean="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zöveg helye 2"/>
          <p:cNvSpPr>
            <a:spLocks noGrp="1"/>
          </p:cNvSpPr>
          <p:nvPr>
            <p:ph type="body" idx="10" hasCustomPrompt="1"/>
          </p:nvPr>
        </p:nvSpPr>
        <p:spPr>
          <a:xfrm>
            <a:off x="2339752" y="3212976"/>
            <a:ext cx="6408712" cy="64807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3200" baseline="0">
                <a:solidFill>
                  <a:srgbClr val="264796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dirty="0" smtClean="0"/>
              <a:t>Előadó neve</a:t>
            </a:r>
          </a:p>
        </p:txBody>
      </p:sp>
      <p:sp>
        <p:nvSpPr>
          <p:cNvPr id="29" name="Szöveg helye 2"/>
          <p:cNvSpPr>
            <a:spLocks noGrp="1"/>
          </p:cNvSpPr>
          <p:nvPr>
            <p:ph type="body" idx="11" hasCustomPrompt="1"/>
          </p:nvPr>
        </p:nvSpPr>
        <p:spPr>
          <a:xfrm>
            <a:off x="2339752" y="3933056"/>
            <a:ext cx="6408712" cy="504056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400" baseline="0">
                <a:solidFill>
                  <a:srgbClr val="264796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dirty="0" smtClean="0"/>
              <a:t>SZERVEZETI EGYSÉG</a:t>
            </a:r>
          </a:p>
        </p:txBody>
      </p:sp>
      <p:sp>
        <p:nvSpPr>
          <p:cNvPr id="20" name="Cím 19"/>
          <p:cNvSpPr>
            <a:spLocks noGrp="1"/>
          </p:cNvSpPr>
          <p:nvPr>
            <p:ph type="title" hasCustomPrompt="1"/>
          </p:nvPr>
        </p:nvSpPr>
        <p:spPr>
          <a:xfrm>
            <a:off x="2339752" y="908720"/>
            <a:ext cx="6408712" cy="11430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hu-HU" dirty="0" smtClean="0"/>
              <a:t>ELŐADÁS CÍME</a:t>
            </a:r>
            <a:endParaRPr lang="hu-HU" dirty="0"/>
          </a:p>
        </p:txBody>
      </p:sp>
      <p:sp>
        <p:nvSpPr>
          <p:cNvPr id="30" name="Szöveg helye 2"/>
          <p:cNvSpPr>
            <a:spLocks noGrp="1"/>
          </p:cNvSpPr>
          <p:nvPr>
            <p:ph type="body" idx="14" hasCustomPrompt="1"/>
          </p:nvPr>
        </p:nvSpPr>
        <p:spPr>
          <a:xfrm>
            <a:off x="2339752" y="2060848"/>
            <a:ext cx="6408712" cy="64807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800" i="1">
                <a:solidFill>
                  <a:srgbClr val="264796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dirty="0" smtClean="0"/>
              <a:t>Előadás Alcíme</a:t>
            </a:r>
          </a:p>
        </p:txBody>
      </p:sp>
      <p:sp>
        <p:nvSpPr>
          <p:cNvPr id="36" name="Szöveg helye 35"/>
          <p:cNvSpPr>
            <a:spLocks noGrp="1"/>
          </p:cNvSpPr>
          <p:nvPr>
            <p:ph type="body" sz="quarter" idx="15" hasCustomPrompt="1"/>
          </p:nvPr>
        </p:nvSpPr>
        <p:spPr>
          <a:xfrm>
            <a:off x="4644008" y="5013325"/>
            <a:ext cx="4104705" cy="647923"/>
          </a:xfrm>
        </p:spPr>
        <p:txBody>
          <a:bodyPr>
            <a:normAutofit/>
          </a:bodyPr>
          <a:lstStyle>
            <a:lvl1pPr marL="0" indent="0" algn="r">
              <a:buNone/>
              <a:defRPr sz="1800" i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hu-HU" dirty="0" smtClean="0"/>
              <a:t>Konferencia címe</a:t>
            </a:r>
            <a:endParaRPr lang="hu-HU" dirty="0"/>
          </a:p>
        </p:txBody>
      </p:sp>
      <p:sp>
        <p:nvSpPr>
          <p:cNvPr id="38" name="Szöveg helye 37"/>
          <p:cNvSpPr>
            <a:spLocks noGrp="1"/>
          </p:cNvSpPr>
          <p:nvPr>
            <p:ph type="body" sz="quarter" idx="16" hasCustomPrompt="1"/>
          </p:nvPr>
        </p:nvSpPr>
        <p:spPr>
          <a:xfrm>
            <a:off x="6227763" y="5661025"/>
            <a:ext cx="2520950" cy="288925"/>
          </a:xfrm>
        </p:spPr>
        <p:txBody>
          <a:bodyPr>
            <a:noAutofit/>
          </a:bodyPr>
          <a:lstStyle>
            <a:lvl1pPr marL="0" indent="0" algn="r">
              <a:buNone/>
              <a:defRPr sz="1400" i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hu-HU" sz="1400" dirty="0" smtClean="0"/>
              <a:t>Dátum</a:t>
            </a:r>
            <a:endParaRPr lang="hu-H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xmlns="" val="12434780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xmlns="" val="20342472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7151928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605475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19"/>
          <p:cNvSpPr>
            <a:spLocks noGrp="1"/>
          </p:cNvSpPr>
          <p:nvPr>
            <p:ph type="title" hasCustomPrompt="1"/>
          </p:nvPr>
        </p:nvSpPr>
        <p:spPr>
          <a:xfrm>
            <a:off x="2339752" y="908720"/>
            <a:ext cx="6429400" cy="11430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hu-HU" dirty="0" smtClean="0"/>
              <a:t>ELŐADÁS CÍME</a:t>
            </a:r>
            <a:endParaRPr lang="hu-HU" dirty="0"/>
          </a:p>
        </p:txBody>
      </p:sp>
      <p:sp>
        <p:nvSpPr>
          <p:cNvPr id="7" name="Szöveg helye 2"/>
          <p:cNvSpPr>
            <a:spLocks noGrp="1"/>
          </p:cNvSpPr>
          <p:nvPr>
            <p:ph type="body" idx="10" hasCustomPrompt="1"/>
          </p:nvPr>
        </p:nvSpPr>
        <p:spPr>
          <a:xfrm>
            <a:off x="2339752" y="3212976"/>
            <a:ext cx="6408712" cy="64807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800" baseline="0">
                <a:solidFill>
                  <a:srgbClr val="264796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dirty="0" smtClean="0"/>
              <a:t>Dr. MINTA PÁL</a:t>
            </a:r>
          </a:p>
        </p:txBody>
      </p:sp>
      <p:sp>
        <p:nvSpPr>
          <p:cNvPr id="8" name="Szöveg helye 2"/>
          <p:cNvSpPr>
            <a:spLocks noGrp="1"/>
          </p:cNvSpPr>
          <p:nvPr>
            <p:ph type="body" idx="11" hasCustomPrompt="1"/>
          </p:nvPr>
        </p:nvSpPr>
        <p:spPr>
          <a:xfrm>
            <a:off x="2339752" y="3933056"/>
            <a:ext cx="6408712" cy="504056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400" baseline="0">
                <a:solidFill>
                  <a:srgbClr val="264796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dirty="0" smtClean="0"/>
              <a:t>SZERVEZETI EGYSÉG</a:t>
            </a:r>
          </a:p>
        </p:txBody>
      </p:sp>
    </p:spTree>
    <p:extLst>
      <p:ext uri="{BB962C8B-B14F-4D97-AF65-F5344CB8AC3E}">
        <p14:creationId xmlns:p14="http://schemas.microsoft.com/office/powerpoint/2010/main" xmlns="" val="1057730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dirty="0" smtClean="0"/>
              <a:t>Mintacím szerkesztése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1090305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4pPr marL="1701800" indent="-330200">
              <a:defRPr/>
            </a:lvl4pPr>
          </a:lstStyle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xmlns="" val="2573452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dirty="0" smtClean="0"/>
              <a:t>Mintacím szerkesztése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xmlns="" val="12183649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1893270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1894279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916799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343782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gif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3.gif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2267744" y="260648"/>
            <a:ext cx="642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altLang="hu-HU" sz="1800" dirty="0" smtClean="0"/>
              <a:t>Dr. Károly, ALTDORFER</a:t>
            </a:r>
            <a:br>
              <a:rPr lang="hu-HU" altLang="hu-HU" sz="1800" dirty="0" smtClean="0"/>
            </a:br>
            <a:r>
              <a:rPr lang="hu-HU" altLang="hu-HU" sz="1600" dirty="0" smtClean="0"/>
              <a:t/>
            </a:r>
            <a:br>
              <a:rPr lang="hu-HU" altLang="hu-HU" sz="1600" dirty="0" smtClean="0"/>
            </a:br>
            <a:r>
              <a:rPr lang="hu-HU" altLang="hu-HU" dirty="0" err="1" smtClean="0"/>
              <a:t>Anatomie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2267744" y="1628801"/>
            <a:ext cx="6419056" cy="4392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36422" y="1121615"/>
            <a:ext cx="1227265" cy="1227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Kép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2264" y="2777464"/>
            <a:ext cx="1227600" cy="1227600"/>
          </a:xfrm>
          <a:prstGeom prst="rect">
            <a:avLst/>
          </a:prstGeom>
        </p:spPr>
      </p:pic>
      <p:sp>
        <p:nvSpPr>
          <p:cNvPr id="6" name="Téglalap 5"/>
          <p:cNvSpPr/>
          <p:nvPr userDrawn="1"/>
        </p:nvSpPr>
        <p:spPr>
          <a:xfrm>
            <a:off x="5436096" y="6145559"/>
            <a:ext cx="37079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hu-HU" altLang="hu-HU" sz="1400" b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MEDIZINISCHE</a:t>
            </a:r>
            <a:r>
              <a:rPr lang="hu-HU" altLang="hu-HU" sz="1400" b="0" baseline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FAKULTÄT</a:t>
            </a:r>
            <a:endParaRPr lang="hu-HU" altLang="hu-HU" sz="14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zövegdoboz 6"/>
          <p:cNvSpPr txBox="1"/>
          <p:nvPr userDrawn="1"/>
        </p:nvSpPr>
        <p:spPr>
          <a:xfrm>
            <a:off x="5436096" y="6351711"/>
            <a:ext cx="3707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hu-HU" sz="120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Anatomisches, Histologisches und Embryologisches Institut</a:t>
            </a:r>
          </a:p>
        </p:txBody>
      </p:sp>
      <p:sp>
        <p:nvSpPr>
          <p:cNvPr id="8" name="Téglalap 7"/>
          <p:cNvSpPr/>
          <p:nvPr userDrawn="1"/>
        </p:nvSpPr>
        <p:spPr>
          <a:xfrm>
            <a:off x="0" y="4581128"/>
            <a:ext cx="2123728" cy="892552"/>
          </a:xfrm>
          <a:prstGeom prst="rect">
            <a:avLst/>
          </a:prstGeom>
          <a:solidFill>
            <a:srgbClr val="264796"/>
          </a:solidFill>
        </p:spPr>
        <p:txBody>
          <a:bodyPr wrap="square">
            <a:spAutoFit/>
          </a:bodyPr>
          <a:lstStyle/>
          <a:p>
            <a:pPr algn="ctr"/>
            <a:r>
              <a:rPr lang="de-DE" sz="1300" i="1" dirty="0" smtClean="0">
                <a:solidFill>
                  <a:schemeClr val="bg1"/>
                </a:solidFill>
                <a:latin typeface="Franklin Gothic Book" pitchFamily="34" charset="0"/>
              </a:rPr>
              <a:t>250 Jahre EXZELLENZ</a:t>
            </a:r>
            <a:endParaRPr lang="hu-HU" sz="1300" i="1" dirty="0" smtClean="0">
              <a:solidFill>
                <a:schemeClr val="bg1"/>
              </a:solidFill>
              <a:latin typeface="Franklin Gothic Book" pitchFamily="34" charset="0"/>
            </a:endParaRPr>
          </a:p>
          <a:p>
            <a:pPr algn="ctr"/>
            <a:r>
              <a:rPr lang="de-DE" sz="1300" i="1" dirty="0" smtClean="0">
                <a:solidFill>
                  <a:schemeClr val="bg1"/>
                </a:solidFill>
                <a:latin typeface="Franklin Gothic Book" pitchFamily="34" charset="0"/>
              </a:rPr>
              <a:t>in medizinischer Lehre, </a:t>
            </a:r>
            <a:endParaRPr lang="hu-HU" sz="1300" i="1" dirty="0" smtClean="0">
              <a:solidFill>
                <a:schemeClr val="bg1"/>
              </a:solidFill>
              <a:latin typeface="Franklin Gothic Book" pitchFamily="34" charset="0"/>
            </a:endParaRPr>
          </a:p>
          <a:p>
            <a:pPr algn="ctr"/>
            <a:r>
              <a:rPr lang="de-DE" sz="1300" i="1" dirty="0" smtClean="0">
                <a:solidFill>
                  <a:schemeClr val="bg1"/>
                </a:solidFill>
                <a:latin typeface="Franklin Gothic Book" pitchFamily="34" charset="0"/>
              </a:rPr>
              <a:t>Forschung &amp; Innovation </a:t>
            </a:r>
            <a:endParaRPr lang="hu-HU" sz="1300" i="1" dirty="0" smtClean="0">
              <a:solidFill>
                <a:schemeClr val="bg1"/>
              </a:solidFill>
              <a:latin typeface="Franklin Gothic Book" pitchFamily="34" charset="0"/>
            </a:endParaRPr>
          </a:p>
          <a:p>
            <a:pPr algn="ctr"/>
            <a:r>
              <a:rPr lang="de-DE" sz="1300" i="1" dirty="0" smtClean="0">
                <a:solidFill>
                  <a:schemeClr val="bg1"/>
                </a:solidFill>
                <a:latin typeface="Franklin Gothic Book" pitchFamily="34" charset="0"/>
              </a:rPr>
              <a:t>und Krankenversorgun</a:t>
            </a:r>
            <a:r>
              <a:rPr lang="de-DE" sz="1300" i="1" dirty="0" smtClean="0">
                <a:solidFill>
                  <a:schemeClr val="bg1"/>
                </a:solidFill>
                <a:latin typeface="Arial"/>
              </a:rPr>
              <a:t>g</a:t>
            </a:r>
            <a:endParaRPr lang="hu-HU" sz="1300" i="1" dirty="0">
              <a:solidFill>
                <a:schemeClr val="bg1"/>
              </a:solidFill>
            </a:endParaRPr>
          </a:p>
        </p:txBody>
      </p:sp>
      <p:sp>
        <p:nvSpPr>
          <p:cNvPr id="9" name="Téglalap 8"/>
          <p:cNvSpPr/>
          <p:nvPr userDrawn="1"/>
        </p:nvSpPr>
        <p:spPr>
          <a:xfrm>
            <a:off x="2267744" y="6021289"/>
            <a:ext cx="3024336" cy="769441"/>
          </a:xfrm>
          <a:prstGeom prst="rect">
            <a:avLst/>
          </a:prstGeom>
          <a:solidFill>
            <a:srgbClr val="B7A375"/>
          </a:solidFill>
        </p:spPr>
        <p:txBody>
          <a:bodyPr wrap="square">
            <a:spAutoFit/>
          </a:bodyPr>
          <a:lstStyle/>
          <a:p>
            <a:pPr algn="l"/>
            <a:endParaRPr lang="hu-HU" sz="800" i="1" dirty="0" smtClean="0">
              <a:solidFill>
                <a:schemeClr val="bg1"/>
              </a:solidFill>
              <a:latin typeface="Franklin Gothic Book" pitchFamily="34" charset="0"/>
            </a:endParaRPr>
          </a:p>
          <a:p>
            <a:pPr algn="l"/>
            <a:r>
              <a:rPr lang="hu-HU" sz="1800" i="1" dirty="0" smtClean="0">
                <a:solidFill>
                  <a:schemeClr val="bg1"/>
                </a:solidFill>
                <a:latin typeface="Franklin Gothic Book" pitchFamily="34" charset="0"/>
              </a:rPr>
              <a:t>Semmelweis</a:t>
            </a:r>
            <a:r>
              <a:rPr lang="hu-HU" sz="1800" i="1" baseline="0" dirty="0" smtClean="0">
                <a:solidFill>
                  <a:schemeClr val="bg1"/>
                </a:solidFill>
                <a:latin typeface="Franklin Gothic Book" pitchFamily="34" charset="0"/>
              </a:rPr>
              <a:t> Universität</a:t>
            </a:r>
          </a:p>
          <a:p>
            <a:pPr algn="l"/>
            <a:r>
              <a:rPr lang="hu-HU" sz="1800" i="1" baseline="0" dirty="0" smtClean="0">
                <a:solidFill>
                  <a:schemeClr val="bg1"/>
                </a:solidFill>
                <a:latin typeface="Franklin Gothic Book" pitchFamily="34" charset="0"/>
              </a:rPr>
              <a:t>http://semmelweis.hu</a:t>
            </a:r>
            <a:endParaRPr lang="hu-HU" sz="1800" i="1" dirty="0">
              <a:solidFill>
                <a:schemeClr val="bg1"/>
              </a:solidFill>
            </a:endParaRPr>
          </a:p>
        </p:txBody>
      </p:sp>
      <p:pic>
        <p:nvPicPr>
          <p:cNvPr id="10" name="Picture 2" descr="http://www.ana.sote.hu/galeriak/elsoorak2010/p9130815.jpg"/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91880" y="1556792"/>
            <a:ext cx="4544473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76200" dir="4200000">
              <a:prstClr val="black">
                <a:alpha val="50000"/>
              </a:prstClr>
            </a:innerShdw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lang="de-DE" sz="4000" kern="1200" smtClean="0">
          <a:solidFill>
            <a:schemeClr val="tx1"/>
          </a:solidFill>
          <a:latin typeface="Franklin Gothic Book" panose="020B05030201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Ä"/>
        <a:defRPr sz="3200" kern="1200">
          <a:solidFill>
            <a:srgbClr val="264796"/>
          </a:solidFill>
          <a:latin typeface="Franklin Gothic Book" panose="020B0503020102020204" pitchFamily="34" charset="0"/>
          <a:ea typeface="+mn-ea"/>
          <a:cs typeface="+mn-cs"/>
        </a:defRPr>
      </a:lvl1pPr>
      <a:lvl2pPr marL="808038" indent="-350838" algn="l" defTabSz="914400" rtl="0" eaLnBrk="1" latinLnBrk="0" hangingPunct="1">
        <a:spcBef>
          <a:spcPct val="20000"/>
        </a:spcBef>
        <a:buFont typeface="Wingdings 3" panose="05040102010807070707" pitchFamily="18" charset="2"/>
        <a:buChar char="Ê"/>
        <a:defRPr sz="2800" kern="1200">
          <a:solidFill>
            <a:srgbClr val="264796"/>
          </a:solidFill>
          <a:latin typeface="Franklin Gothic Book" panose="020B05030201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Wingdings 3" panose="05040102010807070707" pitchFamily="18" charset="2"/>
        <a:buChar char="¦"/>
        <a:defRPr sz="2400" kern="1200">
          <a:solidFill>
            <a:srgbClr val="264796"/>
          </a:solidFill>
          <a:latin typeface="Franklin Gothic Book" panose="020B05030201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264796"/>
          </a:solidFill>
          <a:latin typeface="Franklin Gothic Book" panose="020B05030201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Wingdings 3" panose="05040102010807070707" pitchFamily="18" charset="2"/>
        <a:buChar char="ê"/>
        <a:defRPr lang="hu-HU" sz="1400" b="0" kern="1200" smtClean="0">
          <a:solidFill>
            <a:srgbClr val="264796"/>
          </a:solidFill>
          <a:latin typeface="Franklin Gothic Book" panose="020B05030201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dirty="0" smtClean="0"/>
              <a:t>Mintacím szerkesztése</a:t>
            </a:r>
            <a:endParaRPr lang="hu-HU" dirty="0"/>
          </a:p>
        </p:txBody>
      </p:sp>
      <p:pic>
        <p:nvPicPr>
          <p:cNvPr id="7" name="Kép 2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36423" y="6201376"/>
            <a:ext cx="612000" cy="6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églalap 3"/>
          <p:cNvSpPr/>
          <p:nvPr userDrawn="1"/>
        </p:nvSpPr>
        <p:spPr>
          <a:xfrm>
            <a:off x="4096392" y="6290869"/>
            <a:ext cx="28890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hu-HU" altLang="hu-HU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Előadás</a:t>
            </a:r>
            <a:r>
              <a:rPr lang="hu-HU" altLang="hu-HU" sz="1200" baseline="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főcíme</a:t>
            </a:r>
            <a:r>
              <a:rPr lang="hu-HU" altLang="hu-HU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altLang="hu-HU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altLang="hu-HU" sz="12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Előadás alcíme</a:t>
            </a:r>
          </a:p>
        </p:txBody>
      </p:sp>
      <p:sp>
        <p:nvSpPr>
          <p:cNvPr id="9" name="Téglalap 8"/>
          <p:cNvSpPr/>
          <p:nvPr userDrawn="1"/>
        </p:nvSpPr>
        <p:spPr>
          <a:xfrm>
            <a:off x="7092280" y="6290869"/>
            <a:ext cx="20517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hu-HU" altLang="hu-HU" sz="12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Dr.Minta</a:t>
            </a:r>
            <a:r>
              <a:rPr lang="hu-HU" altLang="hu-HU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Pál</a:t>
            </a:r>
            <a:br>
              <a:rPr lang="hu-HU" altLang="hu-HU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altLang="hu-HU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egyetemi</a:t>
            </a:r>
            <a:r>
              <a:rPr lang="hu-HU" altLang="hu-HU" sz="1200" baseline="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tanár</a:t>
            </a:r>
            <a:endParaRPr lang="hu-HU" altLang="hu-HU" sz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 Harmadik szint</a:t>
            </a:r>
          </a:p>
          <a:p>
            <a:pPr lvl="3"/>
            <a:r>
              <a:rPr lang="hu-HU" dirty="0" smtClean="0"/>
              <a:t> 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  <p:pic>
        <p:nvPicPr>
          <p:cNvPr id="13" name="Kép 12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59632" y="6201376"/>
            <a:ext cx="612000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8498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264796"/>
          </a:solidFill>
          <a:latin typeface="Franklin Gothic Book" panose="020B0503020102020204" pitchFamily="34" charset="0"/>
          <a:ea typeface="+mj-ea"/>
          <a:cs typeface="+mj-cs"/>
        </a:defRPr>
      </a:lvl1pPr>
    </p:titleStyle>
    <p:bodyStyle>
      <a:lvl1pPr marL="447675" indent="-447675" algn="l" defTabSz="914400" rtl="0" eaLnBrk="1" latinLnBrk="0" hangingPunct="1">
        <a:spcBef>
          <a:spcPct val="20000"/>
        </a:spcBef>
        <a:buFont typeface="Wingdings" panose="05000000000000000000" pitchFamily="2" charset="2"/>
        <a:buChar char="Ä"/>
        <a:defRPr lang="hu-HU" sz="3200" kern="1200" dirty="0" smtClean="0">
          <a:solidFill>
            <a:srgbClr val="264796"/>
          </a:solidFill>
          <a:latin typeface="Franklin Gothic Book" panose="020B0503020102020204" pitchFamily="34" charset="0"/>
          <a:ea typeface="+mn-ea"/>
          <a:cs typeface="+mn-cs"/>
        </a:defRPr>
      </a:lvl1pPr>
      <a:lvl2pPr marL="808038" indent="-350838" algn="l" defTabSz="914400" rtl="0" eaLnBrk="1" latinLnBrk="0" hangingPunct="1">
        <a:spcBef>
          <a:spcPct val="20000"/>
        </a:spcBef>
        <a:buFont typeface="Wingdings 3" panose="05040102010807070707" pitchFamily="18" charset="2"/>
        <a:buChar char="Ê"/>
        <a:defRPr lang="hu-HU" sz="3200" kern="1200" dirty="0" smtClean="0">
          <a:solidFill>
            <a:srgbClr val="264796"/>
          </a:solidFill>
          <a:latin typeface="Franklin Gothic Book" panose="020B05030201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Wingdings 3" panose="05040102010807070707" pitchFamily="18" charset="2"/>
        <a:buChar char="¦"/>
        <a:defRPr lang="hu-HU" sz="3200" kern="1200" dirty="0" smtClean="0">
          <a:solidFill>
            <a:srgbClr val="264796"/>
          </a:solidFill>
          <a:latin typeface="Franklin Gothic Book" panose="020B05030201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lang="hu-HU" sz="3200" kern="1200" dirty="0" smtClean="0">
          <a:solidFill>
            <a:srgbClr val="264796"/>
          </a:solidFill>
          <a:latin typeface="Franklin Gothic Book" panose="020B0503020102020204" pitchFamily="34" charset="0"/>
          <a:ea typeface="+mn-ea"/>
          <a:cs typeface="+mn-cs"/>
        </a:defRPr>
      </a:lvl4pPr>
      <a:lvl5pPr marL="2149475" indent="-320675" algn="l" defTabSz="914400" rtl="0" eaLnBrk="1" latinLnBrk="0" hangingPunct="1">
        <a:spcBef>
          <a:spcPct val="20000"/>
        </a:spcBef>
        <a:buFont typeface="Wingdings 3" panose="05040102010807070707" pitchFamily="18" charset="2"/>
        <a:buChar char="ê"/>
        <a:defRPr lang="hu-HU" sz="3200" kern="1200" dirty="0">
          <a:solidFill>
            <a:srgbClr val="264796"/>
          </a:solidFill>
          <a:latin typeface="Franklin Gothic Book" panose="020B05030201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na.sote.hu/galeriak/temeto2007/index.html" TargetMode="Externa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seka.semmelweis.hu/hu/segitseg/seka_aktivalas" TargetMode="Externa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itc.semmelweis.hu/moodle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semmelweis.hu/anatomia/wp-login.php?redirect_to=http://semmelweis.hu/anatomia/2019/09/03/makroszkopos-anatomia-i-e-h-csoportok/" TargetMode="External"/><Relationship Id="rId2" Type="http://schemas.openxmlformats.org/officeDocument/2006/relationships/hyperlink" Target="http://semmelweis.hu/anatomia/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png"/><Relationship Id="rId4" Type="http://schemas.openxmlformats.org/officeDocument/2006/relationships/hyperlink" Target="http://lib.semmelweis.hu/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1.jpeg"/><Relationship Id="rId7" Type="http://schemas.openxmlformats.org/officeDocument/2006/relationships/image" Target="../media/image44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hyperlink" Target="http://www.medicina-kiado.hu/index.php?menu=catalog&amp;book=1413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Microsoft_Office_Word_97-2003_dokumentum2.doc"/><Relationship Id="rId5" Type="http://schemas.openxmlformats.org/officeDocument/2006/relationships/oleObject" Target="../embeddings/Microsoft_Office_Word_97-2003_dokumentum1.doc"/><Relationship Id="rId4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411760" y="260648"/>
            <a:ext cx="6429400" cy="1556792"/>
          </a:xfrm>
        </p:spPr>
        <p:txBody>
          <a:bodyPr>
            <a:normAutofit fontScale="90000"/>
          </a:bodyPr>
          <a:lstStyle/>
          <a:p>
            <a:pPr lvl="0"/>
            <a:r>
              <a:rPr lang="hu-HU" dirty="0" smtClean="0"/>
              <a:t>Anatómia</a:t>
            </a:r>
            <a:br>
              <a:rPr lang="hu-HU" dirty="0" smtClean="0"/>
            </a:br>
            <a:r>
              <a:rPr lang="hu-HU" sz="1200" dirty="0" smtClean="0"/>
              <a:t>  </a:t>
            </a:r>
            <a:r>
              <a:rPr lang="hu-HU" dirty="0" smtClean="0"/>
              <a:t/>
            </a:r>
            <a:br>
              <a:rPr lang="hu-HU" dirty="0" smtClean="0"/>
            </a:br>
            <a:r>
              <a:rPr lang="hu-HU" sz="1800" dirty="0" smtClean="0">
                <a:solidFill>
                  <a:schemeClr val="accent1"/>
                </a:solidFill>
              </a:rPr>
              <a:t>Dr. Altdorfer Károly</a:t>
            </a:r>
            <a:br>
              <a:rPr lang="hu-HU" sz="1800" dirty="0" smtClean="0">
                <a:solidFill>
                  <a:schemeClr val="accent1"/>
                </a:solidFill>
              </a:rPr>
            </a:br>
            <a:r>
              <a:rPr lang="hu-HU" sz="1800" dirty="0" smtClean="0">
                <a:solidFill>
                  <a:schemeClr val="accent1"/>
                </a:solidFill>
              </a:rPr>
              <a:t>egyetemi docens</a:t>
            </a:r>
            <a:r>
              <a:rPr lang="hu-HU" dirty="0" smtClean="0"/>
              <a:t/>
            </a:r>
            <a:br>
              <a:rPr lang="hu-HU" dirty="0" smtClean="0"/>
            </a:br>
            <a:endParaRPr lang="hu-HU" dirty="0"/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 cstate="print"/>
          <a:srcRect l="28919" t="15819" r="14727" b="904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http://www.ana.sote.hu/galeriak/elsoorak2010/p91308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1340768"/>
            <a:ext cx="4536504" cy="4168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églalap 7"/>
          <p:cNvSpPr/>
          <p:nvPr/>
        </p:nvSpPr>
        <p:spPr>
          <a:xfrm>
            <a:off x="4427984" y="5589240"/>
            <a:ext cx="2326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dirty="0" smtClean="0"/>
              <a:t>"</a:t>
            </a:r>
            <a:r>
              <a:rPr lang="hu-HU" i="1" dirty="0" err="1" smtClean="0"/>
              <a:t>Mortui</a:t>
            </a:r>
            <a:r>
              <a:rPr lang="hu-HU" i="1" dirty="0" smtClean="0"/>
              <a:t> </a:t>
            </a:r>
            <a:r>
              <a:rPr lang="hu-HU" i="1" dirty="0" err="1" smtClean="0"/>
              <a:t>Vivos</a:t>
            </a:r>
            <a:r>
              <a:rPr lang="hu-HU" i="1" dirty="0" smtClean="0"/>
              <a:t> </a:t>
            </a:r>
            <a:r>
              <a:rPr lang="hu-HU" i="1" dirty="0" err="1" smtClean="0"/>
              <a:t>Docent</a:t>
            </a:r>
            <a:r>
              <a:rPr lang="hu-HU" dirty="0" smtClean="0"/>
              <a:t>" </a:t>
            </a:r>
          </a:p>
        </p:txBody>
      </p:sp>
      <p:sp>
        <p:nvSpPr>
          <p:cNvPr id="9" name="Téglalap 8"/>
          <p:cNvSpPr/>
          <p:nvPr/>
        </p:nvSpPr>
        <p:spPr>
          <a:xfrm>
            <a:off x="2339752" y="332656"/>
            <a:ext cx="15777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u-HU" sz="1400" dirty="0" smtClean="0">
                <a:solidFill>
                  <a:schemeClr val="accent1"/>
                </a:solidFill>
              </a:rPr>
              <a:t>Dr. Altdorfer Károly</a:t>
            </a:r>
          </a:p>
          <a:p>
            <a:pPr algn="ctr">
              <a:defRPr/>
            </a:pPr>
            <a:r>
              <a:rPr lang="hu-HU" sz="1400" dirty="0" smtClean="0">
                <a:solidFill>
                  <a:schemeClr val="accent1"/>
                </a:solidFill>
              </a:rPr>
              <a:t>egyetemi docens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hu-HU" altLang="hu-HU" smtClean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79388" y="4437063"/>
            <a:ext cx="3305175" cy="1368425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hu-HU" sz="3600" b="1" dirty="0" smtClean="0"/>
              <a:t>Lenhossék</a:t>
            </a:r>
          </a:p>
          <a:p>
            <a:pPr>
              <a:defRPr/>
            </a:pPr>
            <a:r>
              <a:rPr lang="hu-HU" sz="3600" b="1" dirty="0" smtClean="0"/>
              <a:t>tanterem</a:t>
            </a:r>
          </a:p>
        </p:txBody>
      </p:sp>
      <p:grpSp>
        <p:nvGrpSpPr>
          <p:cNvPr id="9" name="Csoportba foglalás 8"/>
          <p:cNvGrpSpPr/>
          <p:nvPr/>
        </p:nvGrpSpPr>
        <p:grpSpPr>
          <a:xfrm>
            <a:off x="3995936" y="6119336"/>
            <a:ext cx="5148064" cy="738664"/>
            <a:chOff x="3995936" y="6119336"/>
            <a:chExt cx="5148064" cy="738664"/>
          </a:xfrm>
        </p:grpSpPr>
        <p:sp>
          <p:nvSpPr>
            <p:cNvPr id="10" name="Téglalap 9"/>
            <p:cNvSpPr/>
            <p:nvPr/>
          </p:nvSpPr>
          <p:spPr>
            <a:xfrm>
              <a:off x="4067944" y="6119336"/>
              <a:ext cx="5076056" cy="307777"/>
            </a:xfrm>
            <a:prstGeom prst="rect">
              <a:avLst/>
            </a:prstGeom>
            <a:solidFill>
              <a:srgbClr val="C8A46E"/>
            </a:solidFill>
          </p:spPr>
          <p:txBody>
            <a:bodyPr wrap="square">
              <a:spAutoFit/>
            </a:bodyPr>
            <a:lstStyle/>
            <a:p>
              <a:pPr algn="l"/>
              <a:endParaRPr lang="hu-HU" sz="1400" i="1" dirty="0" smtClean="0">
                <a:solidFill>
                  <a:schemeClr val="bg1"/>
                </a:solidFill>
                <a:latin typeface="Franklin Gothic Book" pitchFamily="34" charset="0"/>
              </a:endParaRPr>
            </a:p>
          </p:txBody>
        </p:sp>
        <p:sp>
          <p:nvSpPr>
            <p:cNvPr id="11" name="Téglalap 10"/>
            <p:cNvSpPr/>
            <p:nvPr/>
          </p:nvSpPr>
          <p:spPr>
            <a:xfrm>
              <a:off x="3995936" y="6404302"/>
              <a:ext cx="5148064" cy="307777"/>
            </a:xfrm>
            <a:prstGeom prst="rect">
              <a:avLst/>
            </a:prstGeom>
            <a:solidFill>
              <a:srgbClr val="C8A46E"/>
            </a:solidFill>
          </p:spPr>
          <p:txBody>
            <a:bodyPr wrap="square">
              <a:spAutoFit/>
            </a:bodyPr>
            <a:lstStyle/>
            <a:p>
              <a:pPr algn="l"/>
              <a:endParaRPr lang="hu-HU" sz="1400" i="1" dirty="0" smtClean="0">
                <a:solidFill>
                  <a:schemeClr val="bg1"/>
                </a:solidFill>
                <a:latin typeface="Franklin Gothic Book" pitchFamily="34" charset="0"/>
              </a:endParaRPr>
            </a:p>
          </p:txBody>
        </p:sp>
        <p:sp>
          <p:nvSpPr>
            <p:cNvPr id="12" name="Téglalap 11"/>
            <p:cNvSpPr/>
            <p:nvPr/>
          </p:nvSpPr>
          <p:spPr>
            <a:xfrm>
              <a:off x="4031940" y="6550223"/>
              <a:ext cx="5076056" cy="307777"/>
            </a:xfrm>
            <a:prstGeom prst="rect">
              <a:avLst/>
            </a:prstGeom>
            <a:solidFill>
              <a:srgbClr val="C8A46E"/>
            </a:solidFill>
          </p:spPr>
          <p:txBody>
            <a:bodyPr wrap="square">
              <a:spAutoFit/>
            </a:bodyPr>
            <a:lstStyle/>
            <a:p>
              <a:pPr algn="l"/>
              <a:endParaRPr lang="hu-HU" sz="1400" i="1" dirty="0" smtClean="0">
                <a:solidFill>
                  <a:schemeClr val="bg1"/>
                </a:solidFill>
                <a:latin typeface="Franklin Gothic Book" pitchFamily="34" charset="0"/>
              </a:endParaRPr>
            </a:p>
          </p:txBody>
        </p:sp>
      </p:grpSp>
      <p:pic>
        <p:nvPicPr>
          <p:cNvPr id="9220" name="Picture 5" descr="http://www.ana.sote.hu/tanter-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2492896"/>
            <a:ext cx="4788024" cy="3591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7" descr="Részvizsg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0"/>
            <a:ext cx="4603440" cy="306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églalap 12"/>
          <p:cNvSpPr/>
          <p:nvPr/>
        </p:nvSpPr>
        <p:spPr>
          <a:xfrm>
            <a:off x="1943708" y="6128482"/>
            <a:ext cx="2232248" cy="738664"/>
          </a:xfrm>
          <a:prstGeom prst="rect">
            <a:avLst/>
          </a:prstGeom>
          <a:solidFill>
            <a:srgbClr val="C8A46E"/>
          </a:solidFill>
        </p:spPr>
        <p:txBody>
          <a:bodyPr wrap="square">
            <a:spAutoFit/>
          </a:bodyPr>
          <a:lstStyle/>
          <a:p>
            <a:pPr algn="l"/>
            <a:endParaRPr lang="hu-HU" sz="1400" i="1" dirty="0" smtClean="0">
              <a:solidFill>
                <a:schemeClr val="bg1"/>
              </a:solidFill>
              <a:latin typeface="Franklin Gothic Book" pitchFamily="34" charset="0"/>
            </a:endParaRPr>
          </a:p>
          <a:p>
            <a:pPr algn="l"/>
            <a:r>
              <a:rPr lang="hu-HU" sz="1400" i="1" dirty="0" smtClean="0">
                <a:solidFill>
                  <a:schemeClr val="bg1"/>
                </a:solidFill>
                <a:latin typeface="Franklin Gothic Book" pitchFamily="34" charset="0"/>
              </a:rPr>
              <a:t>Semmelweis</a:t>
            </a:r>
            <a:r>
              <a:rPr lang="hu-HU" sz="1400" i="1" baseline="0" dirty="0" smtClean="0">
                <a:solidFill>
                  <a:schemeClr val="bg1"/>
                </a:solidFill>
                <a:latin typeface="Franklin Gothic Book" pitchFamily="34" charset="0"/>
              </a:rPr>
              <a:t> Egyetem</a:t>
            </a:r>
          </a:p>
          <a:p>
            <a:pPr algn="l"/>
            <a:r>
              <a:rPr lang="hu-HU" sz="1400" i="1" baseline="0" dirty="0" smtClean="0">
                <a:solidFill>
                  <a:schemeClr val="bg1"/>
                </a:solidFill>
                <a:latin typeface="Franklin Gothic Book" pitchFamily="34" charset="0"/>
              </a:rPr>
              <a:t>http://semmelweis.hu</a:t>
            </a:r>
            <a:endParaRPr lang="hu-HU" sz="14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grpSp>
        <p:nvGrpSpPr>
          <p:cNvPr id="4" name="Csoportba foglalás 7"/>
          <p:cNvGrpSpPr/>
          <p:nvPr/>
        </p:nvGrpSpPr>
        <p:grpSpPr>
          <a:xfrm>
            <a:off x="3995936" y="6128482"/>
            <a:ext cx="5148064" cy="738664"/>
            <a:chOff x="3995936" y="6119336"/>
            <a:chExt cx="5148064" cy="738664"/>
          </a:xfrm>
        </p:grpSpPr>
        <p:sp>
          <p:nvSpPr>
            <p:cNvPr id="9" name="Téglalap 8"/>
            <p:cNvSpPr/>
            <p:nvPr/>
          </p:nvSpPr>
          <p:spPr>
            <a:xfrm>
              <a:off x="4067944" y="6119336"/>
              <a:ext cx="5076056" cy="307777"/>
            </a:xfrm>
            <a:prstGeom prst="rect">
              <a:avLst/>
            </a:prstGeom>
            <a:solidFill>
              <a:srgbClr val="C8A46E"/>
            </a:solidFill>
          </p:spPr>
          <p:txBody>
            <a:bodyPr wrap="square">
              <a:spAutoFit/>
            </a:bodyPr>
            <a:lstStyle/>
            <a:p>
              <a:pPr algn="l"/>
              <a:endParaRPr lang="hu-HU" sz="1400" i="1" dirty="0" smtClean="0">
                <a:solidFill>
                  <a:schemeClr val="bg1"/>
                </a:solidFill>
                <a:latin typeface="Franklin Gothic Book" pitchFamily="34" charset="0"/>
              </a:endParaRPr>
            </a:p>
          </p:txBody>
        </p:sp>
        <p:sp>
          <p:nvSpPr>
            <p:cNvPr id="10" name="Téglalap 9"/>
            <p:cNvSpPr/>
            <p:nvPr/>
          </p:nvSpPr>
          <p:spPr>
            <a:xfrm>
              <a:off x="3995936" y="6404302"/>
              <a:ext cx="5148064" cy="307777"/>
            </a:xfrm>
            <a:prstGeom prst="rect">
              <a:avLst/>
            </a:prstGeom>
            <a:solidFill>
              <a:srgbClr val="C8A46E"/>
            </a:solidFill>
          </p:spPr>
          <p:txBody>
            <a:bodyPr wrap="square">
              <a:spAutoFit/>
            </a:bodyPr>
            <a:lstStyle/>
            <a:p>
              <a:pPr algn="l"/>
              <a:endParaRPr lang="hu-HU" sz="1400" i="1" dirty="0" smtClean="0">
                <a:solidFill>
                  <a:schemeClr val="bg1"/>
                </a:solidFill>
                <a:latin typeface="Franklin Gothic Book" pitchFamily="34" charset="0"/>
              </a:endParaRPr>
            </a:p>
          </p:txBody>
        </p:sp>
        <p:sp>
          <p:nvSpPr>
            <p:cNvPr id="11" name="Téglalap 10"/>
            <p:cNvSpPr/>
            <p:nvPr/>
          </p:nvSpPr>
          <p:spPr>
            <a:xfrm>
              <a:off x="4031940" y="6550223"/>
              <a:ext cx="5076056" cy="307777"/>
            </a:xfrm>
            <a:prstGeom prst="rect">
              <a:avLst/>
            </a:prstGeom>
            <a:solidFill>
              <a:srgbClr val="C8A46E"/>
            </a:solidFill>
          </p:spPr>
          <p:txBody>
            <a:bodyPr wrap="square">
              <a:spAutoFit/>
            </a:bodyPr>
            <a:lstStyle/>
            <a:p>
              <a:pPr algn="l"/>
              <a:endParaRPr lang="hu-HU" sz="1400" i="1" dirty="0" smtClean="0">
                <a:solidFill>
                  <a:schemeClr val="bg1"/>
                </a:solidFill>
                <a:latin typeface="Franklin Gothic Book" pitchFamily="34" charset="0"/>
              </a:endParaRPr>
            </a:p>
          </p:txBody>
        </p:sp>
      </p:grpSp>
      <p:pic>
        <p:nvPicPr>
          <p:cNvPr id="12" name="Picture 2" descr="http://semmelweis.hu/anatomia/files/2014/04/rm-lmea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88640"/>
            <a:ext cx="8578157" cy="4792760"/>
          </a:xfrm>
          <a:prstGeom prst="rect">
            <a:avLst/>
          </a:prstGeom>
          <a:noFill/>
        </p:spPr>
      </p:pic>
      <p:sp>
        <p:nvSpPr>
          <p:cNvPr id="13" name="Tartalom helye 2"/>
          <p:cNvSpPr>
            <a:spLocks noGrp="1"/>
          </p:cNvSpPr>
          <p:nvPr>
            <p:ph idx="1"/>
          </p:nvPr>
        </p:nvSpPr>
        <p:spPr>
          <a:xfrm>
            <a:off x="539552" y="5157192"/>
            <a:ext cx="8229600" cy="86409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de-DE" sz="2000" dirty="0" err="1" smtClean="0"/>
              <a:t>Lenhossék</a:t>
            </a:r>
            <a:r>
              <a:rPr lang="hu-HU" sz="2000" dirty="0" smtClean="0"/>
              <a:t> prof. előadása,</a:t>
            </a:r>
            <a:r>
              <a:rPr lang="de-DE" sz="2000" dirty="0" smtClean="0"/>
              <a:t> </a:t>
            </a:r>
            <a:r>
              <a:rPr lang="de-DE" sz="2000" dirty="0"/>
              <a:t>1909 </a:t>
            </a:r>
            <a:endParaRPr lang="hu-HU" sz="2000" dirty="0" smtClean="0"/>
          </a:p>
          <a:p>
            <a:pPr algn="ctr">
              <a:buNone/>
            </a:pPr>
            <a:r>
              <a:rPr lang="de-DE" sz="1400" dirty="0" smtClean="0"/>
              <a:t>(</a:t>
            </a:r>
            <a:r>
              <a:rPr lang="de-DE" sz="1400" dirty="0" err="1" smtClean="0"/>
              <a:t>Réthelyi</a:t>
            </a:r>
            <a:r>
              <a:rPr lang="hu-HU" sz="1400" dirty="0" smtClean="0"/>
              <a:t> prof. fényképgyűjteményéből</a:t>
            </a:r>
            <a:r>
              <a:rPr lang="de-DE" sz="1400" dirty="0" smtClean="0"/>
              <a:t>)</a:t>
            </a:r>
            <a:endParaRPr lang="hu-HU" sz="1400" dirty="0"/>
          </a:p>
        </p:txBody>
      </p:sp>
      <p:sp>
        <p:nvSpPr>
          <p:cNvPr id="14" name="Téglalap 13"/>
          <p:cNvSpPr/>
          <p:nvPr/>
        </p:nvSpPr>
        <p:spPr>
          <a:xfrm>
            <a:off x="1943708" y="6128482"/>
            <a:ext cx="2232248" cy="738664"/>
          </a:xfrm>
          <a:prstGeom prst="rect">
            <a:avLst/>
          </a:prstGeom>
          <a:solidFill>
            <a:srgbClr val="C8A46E"/>
          </a:solidFill>
        </p:spPr>
        <p:txBody>
          <a:bodyPr wrap="square">
            <a:spAutoFit/>
          </a:bodyPr>
          <a:lstStyle/>
          <a:p>
            <a:pPr algn="l"/>
            <a:endParaRPr lang="hu-HU" sz="1400" i="1" dirty="0" smtClean="0">
              <a:solidFill>
                <a:schemeClr val="bg1"/>
              </a:solidFill>
              <a:latin typeface="Franklin Gothic Book" pitchFamily="34" charset="0"/>
            </a:endParaRPr>
          </a:p>
          <a:p>
            <a:pPr algn="l"/>
            <a:r>
              <a:rPr lang="hu-HU" sz="1400" i="1" dirty="0" smtClean="0">
                <a:solidFill>
                  <a:schemeClr val="bg1"/>
                </a:solidFill>
                <a:latin typeface="Franklin Gothic Book" pitchFamily="34" charset="0"/>
              </a:rPr>
              <a:t>Semmelweis</a:t>
            </a:r>
            <a:r>
              <a:rPr lang="hu-HU" sz="1400" i="1" baseline="0" dirty="0" smtClean="0">
                <a:solidFill>
                  <a:schemeClr val="bg1"/>
                </a:solidFill>
                <a:latin typeface="Franklin Gothic Book" pitchFamily="34" charset="0"/>
              </a:rPr>
              <a:t> Egyetem</a:t>
            </a:r>
          </a:p>
          <a:p>
            <a:pPr algn="l"/>
            <a:r>
              <a:rPr lang="hu-HU" sz="1400" i="1" baseline="0" dirty="0" smtClean="0">
                <a:solidFill>
                  <a:schemeClr val="bg1"/>
                </a:solidFill>
                <a:latin typeface="Franklin Gothic Book" pitchFamily="34" charset="0"/>
              </a:rPr>
              <a:t>http://semmelweis.hu</a:t>
            </a:r>
            <a:endParaRPr lang="hu-HU" sz="14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Csoportba foglalás 7"/>
          <p:cNvGrpSpPr/>
          <p:nvPr/>
        </p:nvGrpSpPr>
        <p:grpSpPr>
          <a:xfrm>
            <a:off x="3995936" y="6128482"/>
            <a:ext cx="5148064" cy="738664"/>
            <a:chOff x="3995936" y="6119336"/>
            <a:chExt cx="5148064" cy="738664"/>
          </a:xfrm>
        </p:grpSpPr>
        <p:sp>
          <p:nvSpPr>
            <p:cNvPr id="9" name="Téglalap 8"/>
            <p:cNvSpPr/>
            <p:nvPr/>
          </p:nvSpPr>
          <p:spPr>
            <a:xfrm>
              <a:off x="4067944" y="6119336"/>
              <a:ext cx="5076056" cy="307777"/>
            </a:xfrm>
            <a:prstGeom prst="rect">
              <a:avLst/>
            </a:prstGeom>
            <a:solidFill>
              <a:srgbClr val="C8A46E"/>
            </a:solidFill>
          </p:spPr>
          <p:txBody>
            <a:bodyPr wrap="square">
              <a:spAutoFit/>
            </a:bodyPr>
            <a:lstStyle/>
            <a:p>
              <a:pPr algn="l"/>
              <a:endParaRPr lang="hu-HU" sz="1400" i="1" dirty="0" smtClean="0">
                <a:solidFill>
                  <a:schemeClr val="bg1"/>
                </a:solidFill>
                <a:latin typeface="Franklin Gothic Book" pitchFamily="34" charset="0"/>
              </a:endParaRPr>
            </a:p>
          </p:txBody>
        </p:sp>
        <p:sp>
          <p:nvSpPr>
            <p:cNvPr id="10" name="Téglalap 9"/>
            <p:cNvSpPr/>
            <p:nvPr/>
          </p:nvSpPr>
          <p:spPr>
            <a:xfrm>
              <a:off x="3995936" y="6404302"/>
              <a:ext cx="5148064" cy="307777"/>
            </a:xfrm>
            <a:prstGeom prst="rect">
              <a:avLst/>
            </a:prstGeom>
            <a:solidFill>
              <a:srgbClr val="C8A46E"/>
            </a:solidFill>
          </p:spPr>
          <p:txBody>
            <a:bodyPr wrap="square">
              <a:spAutoFit/>
            </a:bodyPr>
            <a:lstStyle/>
            <a:p>
              <a:pPr algn="l"/>
              <a:endParaRPr lang="hu-HU" sz="1400" i="1" dirty="0" smtClean="0">
                <a:solidFill>
                  <a:schemeClr val="bg1"/>
                </a:solidFill>
                <a:latin typeface="Franklin Gothic Book" pitchFamily="34" charset="0"/>
              </a:endParaRPr>
            </a:p>
          </p:txBody>
        </p:sp>
        <p:sp>
          <p:nvSpPr>
            <p:cNvPr id="11" name="Téglalap 10"/>
            <p:cNvSpPr/>
            <p:nvPr/>
          </p:nvSpPr>
          <p:spPr>
            <a:xfrm>
              <a:off x="4031940" y="6550223"/>
              <a:ext cx="5076056" cy="307777"/>
            </a:xfrm>
            <a:prstGeom prst="rect">
              <a:avLst/>
            </a:prstGeom>
            <a:solidFill>
              <a:srgbClr val="C8A46E"/>
            </a:solidFill>
          </p:spPr>
          <p:txBody>
            <a:bodyPr wrap="square">
              <a:spAutoFit/>
            </a:bodyPr>
            <a:lstStyle/>
            <a:p>
              <a:pPr algn="l"/>
              <a:endParaRPr lang="hu-HU" sz="1400" i="1" dirty="0" smtClean="0">
                <a:solidFill>
                  <a:schemeClr val="bg1"/>
                </a:solidFill>
                <a:latin typeface="Franklin Gothic Book" pitchFamily="34" charset="0"/>
              </a:endParaRPr>
            </a:p>
          </p:txBody>
        </p:sp>
      </p:grp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16632"/>
            <a:ext cx="7732819" cy="515703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13" name="Alcím 2"/>
          <p:cNvSpPr txBox="1">
            <a:spLocks/>
          </p:cNvSpPr>
          <p:nvPr/>
        </p:nvSpPr>
        <p:spPr>
          <a:xfrm>
            <a:off x="1331640" y="5301208"/>
            <a:ext cx="6624860" cy="7921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47675" marR="0" lvl="0" indent="-4476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hu-HU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64796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Huzella</a:t>
            </a:r>
            <a:r>
              <a:rPr kumimoji="0" lang="hu-H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64796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 tanterem </a:t>
            </a:r>
            <a:r>
              <a:rPr kumimoji="0" lang="hu-HU" sz="3600" i="0" u="none" strike="noStrike" kern="1200" cap="none" spc="0" normalizeH="0" baseline="0" noProof="0" dirty="0" smtClean="0">
                <a:ln>
                  <a:noFill/>
                </a:ln>
                <a:solidFill>
                  <a:srgbClr val="264796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(2. emelet)</a:t>
            </a:r>
          </a:p>
        </p:txBody>
      </p:sp>
      <p:sp>
        <p:nvSpPr>
          <p:cNvPr id="14" name="Téglalap 13"/>
          <p:cNvSpPr/>
          <p:nvPr/>
        </p:nvSpPr>
        <p:spPr>
          <a:xfrm>
            <a:off x="1943708" y="6128482"/>
            <a:ext cx="2232248" cy="738664"/>
          </a:xfrm>
          <a:prstGeom prst="rect">
            <a:avLst/>
          </a:prstGeom>
          <a:solidFill>
            <a:srgbClr val="C8A46E"/>
          </a:solidFill>
        </p:spPr>
        <p:txBody>
          <a:bodyPr wrap="square">
            <a:spAutoFit/>
          </a:bodyPr>
          <a:lstStyle/>
          <a:p>
            <a:pPr algn="l"/>
            <a:endParaRPr lang="hu-HU" sz="1400" i="1" dirty="0" smtClean="0">
              <a:solidFill>
                <a:schemeClr val="bg1"/>
              </a:solidFill>
              <a:latin typeface="Franklin Gothic Book" pitchFamily="34" charset="0"/>
            </a:endParaRPr>
          </a:p>
          <a:p>
            <a:pPr algn="l"/>
            <a:r>
              <a:rPr lang="hu-HU" sz="1400" i="1" dirty="0" smtClean="0">
                <a:solidFill>
                  <a:schemeClr val="bg1"/>
                </a:solidFill>
                <a:latin typeface="Franklin Gothic Book" pitchFamily="34" charset="0"/>
              </a:rPr>
              <a:t>Semmelweis</a:t>
            </a:r>
            <a:r>
              <a:rPr lang="hu-HU" sz="1400" i="1" baseline="0" dirty="0" smtClean="0">
                <a:solidFill>
                  <a:schemeClr val="bg1"/>
                </a:solidFill>
                <a:latin typeface="Franklin Gothic Book" pitchFamily="34" charset="0"/>
              </a:rPr>
              <a:t> Egyetem</a:t>
            </a:r>
          </a:p>
          <a:p>
            <a:pPr algn="l"/>
            <a:r>
              <a:rPr lang="hu-HU" sz="1400" i="1" baseline="0" dirty="0" smtClean="0">
                <a:solidFill>
                  <a:schemeClr val="bg1"/>
                </a:solidFill>
                <a:latin typeface="Franklin Gothic Book" pitchFamily="34" charset="0"/>
              </a:rPr>
              <a:t>http://semmelweis.hu</a:t>
            </a:r>
            <a:endParaRPr lang="hu-HU" sz="14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Csoportba foglalás 6"/>
          <p:cNvGrpSpPr/>
          <p:nvPr/>
        </p:nvGrpSpPr>
        <p:grpSpPr>
          <a:xfrm>
            <a:off x="3995936" y="6119336"/>
            <a:ext cx="5148064" cy="738664"/>
            <a:chOff x="3995936" y="6119336"/>
            <a:chExt cx="5148064" cy="738664"/>
          </a:xfrm>
        </p:grpSpPr>
        <p:sp>
          <p:nvSpPr>
            <p:cNvPr id="8" name="Téglalap 7"/>
            <p:cNvSpPr/>
            <p:nvPr/>
          </p:nvSpPr>
          <p:spPr>
            <a:xfrm>
              <a:off x="4067944" y="6119336"/>
              <a:ext cx="5076056" cy="307777"/>
            </a:xfrm>
            <a:prstGeom prst="rect">
              <a:avLst/>
            </a:prstGeom>
            <a:solidFill>
              <a:srgbClr val="C8A46E"/>
            </a:solidFill>
          </p:spPr>
          <p:txBody>
            <a:bodyPr wrap="square">
              <a:spAutoFit/>
            </a:bodyPr>
            <a:lstStyle/>
            <a:p>
              <a:pPr algn="l"/>
              <a:endParaRPr lang="hu-HU" sz="1400" i="1" dirty="0" smtClean="0">
                <a:solidFill>
                  <a:schemeClr val="bg1"/>
                </a:solidFill>
                <a:latin typeface="Franklin Gothic Book" pitchFamily="34" charset="0"/>
              </a:endParaRPr>
            </a:p>
          </p:txBody>
        </p:sp>
        <p:sp>
          <p:nvSpPr>
            <p:cNvPr id="9" name="Téglalap 8"/>
            <p:cNvSpPr/>
            <p:nvPr/>
          </p:nvSpPr>
          <p:spPr>
            <a:xfrm>
              <a:off x="3995936" y="6404302"/>
              <a:ext cx="5148064" cy="307777"/>
            </a:xfrm>
            <a:prstGeom prst="rect">
              <a:avLst/>
            </a:prstGeom>
            <a:solidFill>
              <a:srgbClr val="C8A46E"/>
            </a:solidFill>
          </p:spPr>
          <p:txBody>
            <a:bodyPr wrap="square">
              <a:spAutoFit/>
            </a:bodyPr>
            <a:lstStyle/>
            <a:p>
              <a:pPr algn="l"/>
              <a:endParaRPr lang="hu-HU" sz="1400" i="1" dirty="0" smtClean="0">
                <a:solidFill>
                  <a:schemeClr val="bg1"/>
                </a:solidFill>
                <a:latin typeface="Franklin Gothic Book" pitchFamily="34" charset="0"/>
              </a:endParaRPr>
            </a:p>
          </p:txBody>
        </p:sp>
        <p:sp>
          <p:nvSpPr>
            <p:cNvPr id="10" name="Téglalap 9"/>
            <p:cNvSpPr/>
            <p:nvPr/>
          </p:nvSpPr>
          <p:spPr>
            <a:xfrm>
              <a:off x="4031940" y="6550223"/>
              <a:ext cx="5076056" cy="307777"/>
            </a:xfrm>
            <a:prstGeom prst="rect">
              <a:avLst/>
            </a:prstGeom>
            <a:solidFill>
              <a:srgbClr val="C8A46E"/>
            </a:solidFill>
          </p:spPr>
          <p:txBody>
            <a:bodyPr wrap="square">
              <a:spAutoFit/>
            </a:bodyPr>
            <a:lstStyle/>
            <a:p>
              <a:pPr algn="l"/>
              <a:endParaRPr lang="hu-HU" sz="1400" i="1" dirty="0" smtClean="0">
                <a:solidFill>
                  <a:schemeClr val="bg1"/>
                </a:solidFill>
                <a:latin typeface="Franklin Gothic Book" pitchFamily="34" charset="0"/>
              </a:endParaRPr>
            </a:p>
          </p:txBody>
        </p:sp>
      </p:grpSp>
      <p:pic>
        <p:nvPicPr>
          <p:cNvPr id="10244" name="Picture 8" descr="Altdorfer Karoly fényképe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85192" y="2804901"/>
            <a:ext cx="4893293" cy="325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Alcím 2"/>
          <p:cNvSpPr txBox="1">
            <a:spLocks/>
          </p:cNvSpPr>
          <p:nvPr/>
        </p:nvSpPr>
        <p:spPr>
          <a:xfrm>
            <a:off x="880017" y="4118224"/>
            <a:ext cx="3305175" cy="13684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47675" indent="-447675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Ä"/>
              <a:defRPr lang="hu-HU" sz="3200" kern="1200" dirty="0" smtClean="0">
                <a:solidFill>
                  <a:srgbClr val="264796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808038" indent="-350838" algn="l" defTabSz="914400" rtl="0" eaLnBrk="1" latinLnBrk="0" hangingPunct="1">
              <a:spcBef>
                <a:spcPct val="20000"/>
              </a:spcBef>
              <a:buFont typeface="Wingdings 3" panose="05040102010807070707" pitchFamily="18" charset="2"/>
              <a:buChar char="Ê"/>
              <a:defRPr lang="hu-HU" sz="3200" kern="1200" dirty="0" smtClean="0">
                <a:solidFill>
                  <a:srgbClr val="264796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 3" panose="05040102010807070707" pitchFamily="18" charset="2"/>
              <a:buChar char="¦"/>
              <a:defRPr lang="hu-HU" sz="3200" kern="1200" dirty="0" smtClean="0">
                <a:solidFill>
                  <a:srgbClr val="264796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701800" indent="-3302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lang="hu-HU" sz="3200" kern="1200">
                <a:solidFill>
                  <a:srgbClr val="264796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2149475" indent="-320675" algn="l" defTabSz="914400" rtl="0" eaLnBrk="1" latinLnBrk="0" hangingPunct="1">
              <a:spcBef>
                <a:spcPct val="20000"/>
              </a:spcBef>
              <a:buFont typeface="Wingdings 3" panose="05040102010807070707" pitchFamily="18" charset="2"/>
              <a:buChar char="ê"/>
              <a:defRPr lang="hu-HU" sz="3200" kern="1200" dirty="0">
                <a:solidFill>
                  <a:srgbClr val="264796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  <a:defRPr/>
            </a:pPr>
            <a:r>
              <a:rPr lang="hu-HU" sz="3600" b="1" dirty="0" smtClean="0"/>
              <a:t>Boncterem</a:t>
            </a:r>
            <a:endParaRPr lang="hu-HU" sz="3600" b="1" dirty="0"/>
          </a:p>
        </p:txBody>
      </p:sp>
      <p:sp>
        <p:nvSpPr>
          <p:cNvPr id="12" name="Téglalap 11"/>
          <p:cNvSpPr/>
          <p:nvPr/>
        </p:nvSpPr>
        <p:spPr>
          <a:xfrm>
            <a:off x="1943708" y="6128482"/>
            <a:ext cx="2232248" cy="738664"/>
          </a:xfrm>
          <a:prstGeom prst="rect">
            <a:avLst/>
          </a:prstGeom>
          <a:solidFill>
            <a:srgbClr val="C8A46E"/>
          </a:solidFill>
        </p:spPr>
        <p:txBody>
          <a:bodyPr wrap="square">
            <a:spAutoFit/>
          </a:bodyPr>
          <a:lstStyle/>
          <a:p>
            <a:pPr algn="l"/>
            <a:endParaRPr lang="hu-HU" sz="1400" i="1" dirty="0" smtClean="0">
              <a:solidFill>
                <a:schemeClr val="bg1"/>
              </a:solidFill>
              <a:latin typeface="Franklin Gothic Book" pitchFamily="34" charset="0"/>
            </a:endParaRPr>
          </a:p>
          <a:p>
            <a:pPr algn="l"/>
            <a:r>
              <a:rPr lang="hu-HU" sz="1400" i="1" dirty="0" smtClean="0">
                <a:solidFill>
                  <a:schemeClr val="bg1"/>
                </a:solidFill>
                <a:latin typeface="Franklin Gothic Book" pitchFamily="34" charset="0"/>
              </a:rPr>
              <a:t>Semmelweis</a:t>
            </a:r>
            <a:r>
              <a:rPr lang="hu-HU" sz="1400" i="1" baseline="0" dirty="0" smtClean="0">
                <a:solidFill>
                  <a:schemeClr val="bg1"/>
                </a:solidFill>
                <a:latin typeface="Franklin Gothic Book" pitchFamily="34" charset="0"/>
              </a:rPr>
              <a:t> Egyetem</a:t>
            </a:r>
          </a:p>
          <a:p>
            <a:pPr algn="l"/>
            <a:r>
              <a:rPr lang="hu-HU" sz="1400" i="1" baseline="0" dirty="0" smtClean="0">
                <a:solidFill>
                  <a:schemeClr val="bg1"/>
                </a:solidFill>
                <a:latin typeface="Franklin Gothic Book" pitchFamily="34" charset="0"/>
              </a:rPr>
              <a:t>http://semmelweis.hu</a:t>
            </a:r>
            <a:endParaRPr lang="hu-HU" sz="1400" i="1" dirty="0">
              <a:solidFill>
                <a:schemeClr val="bg1"/>
              </a:solidFill>
            </a:endParaRPr>
          </a:p>
        </p:txBody>
      </p:sp>
      <p:pic>
        <p:nvPicPr>
          <p:cNvPr id="29698" name="Picture 2" descr="http://semmelweis.hu/anatomia/files/2015/07/0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0"/>
            <a:ext cx="5011316" cy="33361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4" name="Rectangle 1"/>
          <p:cNvSpPr>
            <a:spLocks noChangeArrowheads="1"/>
          </p:cNvSpPr>
          <p:nvPr/>
        </p:nvSpPr>
        <p:spPr bwMode="auto">
          <a:xfrm>
            <a:off x="250825" y="53467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hu-HU" altLang="hu-HU"/>
          </a:p>
        </p:txBody>
      </p:sp>
      <p:grpSp>
        <p:nvGrpSpPr>
          <p:cNvPr id="3" name="Csoportba foglalás 9"/>
          <p:cNvGrpSpPr/>
          <p:nvPr/>
        </p:nvGrpSpPr>
        <p:grpSpPr>
          <a:xfrm>
            <a:off x="3995936" y="6119336"/>
            <a:ext cx="5148064" cy="738664"/>
            <a:chOff x="3995936" y="6119336"/>
            <a:chExt cx="5148064" cy="738664"/>
          </a:xfrm>
        </p:grpSpPr>
        <p:sp>
          <p:nvSpPr>
            <p:cNvPr id="8" name="Téglalap 7"/>
            <p:cNvSpPr/>
            <p:nvPr/>
          </p:nvSpPr>
          <p:spPr>
            <a:xfrm>
              <a:off x="4067944" y="6119336"/>
              <a:ext cx="5076056" cy="307777"/>
            </a:xfrm>
            <a:prstGeom prst="rect">
              <a:avLst/>
            </a:prstGeom>
            <a:solidFill>
              <a:srgbClr val="C8A46E"/>
            </a:solidFill>
          </p:spPr>
          <p:txBody>
            <a:bodyPr wrap="square">
              <a:spAutoFit/>
            </a:bodyPr>
            <a:lstStyle/>
            <a:p>
              <a:pPr algn="l"/>
              <a:endParaRPr lang="hu-HU" sz="1400" i="1" dirty="0" smtClean="0">
                <a:solidFill>
                  <a:schemeClr val="bg1"/>
                </a:solidFill>
                <a:latin typeface="Franklin Gothic Book" pitchFamily="34" charset="0"/>
              </a:endParaRPr>
            </a:p>
          </p:txBody>
        </p:sp>
        <p:sp>
          <p:nvSpPr>
            <p:cNvPr id="9" name="Téglalap 8"/>
            <p:cNvSpPr/>
            <p:nvPr/>
          </p:nvSpPr>
          <p:spPr>
            <a:xfrm>
              <a:off x="3995936" y="6404302"/>
              <a:ext cx="5148064" cy="307777"/>
            </a:xfrm>
            <a:prstGeom prst="rect">
              <a:avLst/>
            </a:prstGeom>
            <a:solidFill>
              <a:srgbClr val="C8A46E"/>
            </a:solidFill>
          </p:spPr>
          <p:txBody>
            <a:bodyPr wrap="square">
              <a:spAutoFit/>
            </a:bodyPr>
            <a:lstStyle/>
            <a:p>
              <a:pPr algn="l"/>
              <a:endParaRPr lang="hu-HU" sz="1400" i="1" dirty="0" smtClean="0">
                <a:solidFill>
                  <a:schemeClr val="bg1"/>
                </a:solidFill>
                <a:latin typeface="Franklin Gothic Book" pitchFamily="34" charset="0"/>
              </a:endParaRPr>
            </a:p>
          </p:txBody>
        </p:sp>
        <p:sp>
          <p:nvSpPr>
            <p:cNvPr id="10" name="Téglalap 9"/>
            <p:cNvSpPr/>
            <p:nvPr/>
          </p:nvSpPr>
          <p:spPr>
            <a:xfrm>
              <a:off x="4031940" y="6550223"/>
              <a:ext cx="5076056" cy="307777"/>
            </a:xfrm>
            <a:prstGeom prst="rect">
              <a:avLst/>
            </a:prstGeom>
            <a:solidFill>
              <a:srgbClr val="C8A46E"/>
            </a:solidFill>
          </p:spPr>
          <p:txBody>
            <a:bodyPr wrap="square">
              <a:spAutoFit/>
            </a:bodyPr>
            <a:lstStyle/>
            <a:p>
              <a:pPr algn="l"/>
              <a:endParaRPr lang="hu-HU" sz="1400" i="1" dirty="0" smtClean="0">
                <a:solidFill>
                  <a:schemeClr val="bg1"/>
                </a:solidFill>
                <a:latin typeface="Franklin Gothic Book" pitchFamily="34" charset="0"/>
              </a:endParaRPr>
            </a:p>
          </p:txBody>
        </p:sp>
      </p:grpSp>
      <p:sp>
        <p:nvSpPr>
          <p:cNvPr id="11" name="Téglalap 10"/>
          <p:cNvSpPr/>
          <p:nvPr/>
        </p:nvSpPr>
        <p:spPr>
          <a:xfrm>
            <a:off x="1943708" y="6128482"/>
            <a:ext cx="2232248" cy="738664"/>
          </a:xfrm>
          <a:prstGeom prst="rect">
            <a:avLst/>
          </a:prstGeom>
          <a:solidFill>
            <a:srgbClr val="C8A46E"/>
          </a:solidFill>
        </p:spPr>
        <p:txBody>
          <a:bodyPr wrap="square">
            <a:spAutoFit/>
          </a:bodyPr>
          <a:lstStyle/>
          <a:p>
            <a:pPr algn="l"/>
            <a:endParaRPr lang="hu-HU" sz="1400" i="1" dirty="0" smtClean="0">
              <a:solidFill>
                <a:schemeClr val="bg1"/>
              </a:solidFill>
              <a:latin typeface="Franklin Gothic Book" pitchFamily="34" charset="0"/>
            </a:endParaRPr>
          </a:p>
          <a:p>
            <a:pPr algn="l"/>
            <a:r>
              <a:rPr lang="hu-HU" sz="1400" i="1" dirty="0" smtClean="0">
                <a:solidFill>
                  <a:schemeClr val="bg1"/>
                </a:solidFill>
                <a:latin typeface="Franklin Gothic Book" pitchFamily="34" charset="0"/>
              </a:rPr>
              <a:t>Semmelweis</a:t>
            </a:r>
            <a:r>
              <a:rPr lang="hu-HU" sz="1400" i="1" baseline="0" dirty="0" smtClean="0">
                <a:solidFill>
                  <a:schemeClr val="bg1"/>
                </a:solidFill>
                <a:latin typeface="Franklin Gothic Book" pitchFamily="34" charset="0"/>
              </a:rPr>
              <a:t> Egyetem</a:t>
            </a:r>
          </a:p>
          <a:p>
            <a:pPr algn="l"/>
            <a:r>
              <a:rPr lang="hu-HU" sz="1400" i="1" baseline="0" dirty="0" smtClean="0">
                <a:solidFill>
                  <a:schemeClr val="bg1"/>
                </a:solidFill>
                <a:latin typeface="Franklin Gothic Book" pitchFamily="34" charset="0"/>
              </a:rPr>
              <a:t>http://semmelweis.hu</a:t>
            </a:r>
            <a:endParaRPr lang="hu-HU" sz="1400" i="1" dirty="0">
              <a:solidFill>
                <a:schemeClr val="bg1"/>
              </a:solidFill>
            </a:endParaRPr>
          </a:p>
        </p:txBody>
      </p:sp>
      <p:pic>
        <p:nvPicPr>
          <p:cNvPr id="26626" name="Picture 2" descr="http://semmelweis.hu/anatomia/files/2019/04/20190426_105928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268760"/>
            <a:ext cx="8444362" cy="4752528"/>
          </a:xfrm>
          <a:prstGeom prst="rect">
            <a:avLst/>
          </a:prstGeom>
          <a:noFill/>
        </p:spPr>
      </p:pic>
      <p:pic>
        <p:nvPicPr>
          <p:cNvPr id="17413" name="Kép 3" descr="Begräbnis (September 2007.)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0"/>
            <a:ext cx="3433096" cy="2564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altLang="hu-HU" smtClean="0"/>
          </a:p>
        </p:txBody>
      </p:sp>
      <p:sp>
        <p:nvSpPr>
          <p:cNvPr id="11267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altLang="hu-HU" smtClean="0"/>
          </a:p>
        </p:txBody>
      </p:sp>
      <p:pic>
        <p:nvPicPr>
          <p:cNvPr id="11268" name="Picture 2" descr="Altdorfer Karoly fényképe."/>
          <p:cNvPicPr>
            <a:picLocks noChangeAspect="1" noChangeArrowheads="1"/>
          </p:cNvPicPr>
          <p:nvPr/>
        </p:nvPicPr>
        <p:blipFill>
          <a:blip r:embed="rId2" cstate="print"/>
          <a:srcRect r="23552" b="4"/>
          <a:stretch>
            <a:fillRect/>
          </a:stretch>
        </p:blipFill>
        <p:spPr bwMode="auto">
          <a:xfrm>
            <a:off x="1115616" y="188640"/>
            <a:ext cx="7200800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Csoportba foglalás 6"/>
          <p:cNvGrpSpPr/>
          <p:nvPr/>
        </p:nvGrpSpPr>
        <p:grpSpPr>
          <a:xfrm>
            <a:off x="3995936" y="6119336"/>
            <a:ext cx="5148064" cy="738664"/>
            <a:chOff x="3995936" y="6119336"/>
            <a:chExt cx="5148064" cy="738664"/>
          </a:xfrm>
        </p:grpSpPr>
        <p:sp>
          <p:nvSpPr>
            <p:cNvPr id="8" name="Téglalap 7"/>
            <p:cNvSpPr/>
            <p:nvPr/>
          </p:nvSpPr>
          <p:spPr>
            <a:xfrm>
              <a:off x="4067944" y="6119336"/>
              <a:ext cx="5076056" cy="307777"/>
            </a:xfrm>
            <a:prstGeom prst="rect">
              <a:avLst/>
            </a:prstGeom>
            <a:solidFill>
              <a:srgbClr val="C8A46E"/>
            </a:solidFill>
          </p:spPr>
          <p:txBody>
            <a:bodyPr wrap="square">
              <a:spAutoFit/>
            </a:bodyPr>
            <a:lstStyle/>
            <a:p>
              <a:pPr algn="l"/>
              <a:endParaRPr lang="hu-HU" sz="1400" i="1" dirty="0" smtClean="0">
                <a:solidFill>
                  <a:schemeClr val="bg1"/>
                </a:solidFill>
                <a:latin typeface="Franklin Gothic Book" pitchFamily="34" charset="0"/>
              </a:endParaRPr>
            </a:p>
          </p:txBody>
        </p:sp>
        <p:sp>
          <p:nvSpPr>
            <p:cNvPr id="9" name="Téglalap 8"/>
            <p:cNvSpPr/>
            <p:nvPr/>
          </p:nvSpPr>
          <p:spPr>
            <a:xfrm>
              <a:off x="3995936" y="6404302"/>
              <a:ext cx="5148064" cy="307777"/>
            </a:xfrm>
            <a:prstGeom prst="rect">
              <a:avLst/>
            </a:prstGeom>
            <a:solidFill>
              <a:srgbClr val="C8A46E"/>
            </a:solidFill>
          </p:spPr>
          <p:txBody>
            <a:bodyPr wrap="square">
              <a:spAutoFit/>
            </a:bodyPr>
            <a:lstStyle/>
            <a:p>
              <a:pPr algn="l"/>
              <a:endParaRPr lang="hu-HU" sz="1400" i="1" dirty="0" smtClean="0">
                <a:solidFill>
                  <a:schemeClr val="bg1"/>
                </a:solidFill>
                <a:latin typeface="Franklin Gothic Book" pitchFamily="34" charset="0"/>
              </a:endParaRPr>
            </a:p>
          </p:txBody>
        </p:sp>
        <p:sp>
          <p:nvSpPr>
            <p:cNvPr id="10" name="Téglalap 9"/>
            <p:cNvSpPr/>
            <p:nvPr/>
          </p:nvSpPr>
          <p:spPr>
            <a:xfrm>
              <a:off x="4031940" y="6550223"/>
              <a:ext cx="5076056" cy="307777"/>
            </a:xfrm>
            <a:prstGeom prst="rect">
              <a:avLst/>
            </a:prstGeom>
            <a:solidFill>
              <a:srgbClr val="C8A46E"/>
            </a:solidFill>
          </p:spPr>
          <p:txBody>
            <a:bodyPr wrap="square">
              <a:spAutoFit/>
            </a:bodyPr>
            <a:lstStyle/>
            <a:p>
              <a:pPr algn="l"/>
              <a:endParaRPr lang="hu-HU" sz="1400" i="1" dirty="0" smtClean="0">
                <a:solidFill>
                  <a:schemeClr val="bg1"/>
                </a:solidFill>
                <a:latin typeface="Franklin Gothic Book" pitchFamily="34" charset="0"/>
              </a:endParaRPr>
            </a:p>
          </p:txBody>
        </p:sp>
      </p:grpSp>
      <p:sp>
        <p:nvSpPr>
          <p:cNvPr id="11" name="Téglalap 10"/>
          <p:cNvSpPr/>
          <p:nvPr/>
        </p:nvSpPr>
        <p:spPr>
          <a:xfrm>
            <a:off x="1943708" y="6128482"/>
            <a:ext cx="2232248" cy="738664"/>
          </a:xfrm>
          <a:prstGeom prst="rect">
            <a:avLst/>
          </a:prstGeom>
          <a:solidFill>
            <a:srgbClr val="C8A46E"/>
          </a:solidFill>
        </p:spPr>
        <p:txBody>
          <a:bodyPr wrap="square">
            <a:spAutoFit/>
          </a:bodyPr>
          <a:lstStyle/>
          <a:p>
            <a:pPr algn="l"/>
            <a:endParaRPr lang="hu-HU" sz="1400" i="1" dirty="0" smtClean="0">
              <a:solidFill>
                <a:schemeClr val="bg1"/>
              </a:solidFill>
              <a:latin typeface="Franklin Gothic Book" pitchFamily="34" charset="0"/>
            </a:endParaRPr>
          </a:p>
          <a:p>
            <a:pPr algn="l"/>
            <a:r>
              <a:rPr lang="hu-HU" sz="1400" i="1" dirty="0" smtClean="0">
                <a:solidFill>
                  <a:schemeClr val="bg1"/>
                </a:solidFill>
                <a:latin typeface="Franklin Gothic Book" pitchFamily="34" charset="0"/>
              </a:rPr>
              <a:t>Semmelweis</a:t>
            </a:r>
            <a:r>
              <a:rPr lang="hu-HU" sz="1400" i="1" baseline="0" dirty="0" smtClean="0">
                <a:solidFill>
                  <a:schemeClr val="bg1"/>
                </a:solidFill>
                <a:latin typeface="Franklin Gothic Book" pitchFamily="34" charset="0"/>
              </a:rPr>
              <a:t> Egyetem</a:t>
            </a:r>
          </a:p>
          <a:p>
            <a:pPr algn="l"/>
            <a:r>
              <a:rPr lang="hu-HU" sz="1400" i="1" baseline="0" dirty="0" smtClean="0">
                <a:solidFill>
                  <a:schemeClr val="bg1"/>
                </a:solidFill>
                <a:latin typeface="Franklin Gothic Book" pitchFamily="34" charset="0"/>
              </a:rPr>
              <a:t>http://semmelweis.hu</a:t>
            </a:r>
            <a:endParaRPr lang="hu-HU" sz="14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:\Dokumentumok\Dropbox\2015\szovkonzgruppe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263" y="0"/>
            <a:ext cx="3995737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"/>
          <p:cNvSpPr txBox="1">
            <a:spLocks/>
          </p:cNvSpPr>
          <p:nvPr/>
        </p:nvSpPr>
        <p:spPr bwMode="auto">
          <a:xfrm>
            <a:off x="179388" y="188913"/>
            <a:ext cx="542290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hu-HU" altLang="hu-HU" sz="4400" dirty="0" smtClean="0">
                <a:latin typeface="+mj-lt"/>
                <a:ea typeface="+mj-ea"/>
                <a:cs typeface="+mj-cs"/>
              </a:rPr>
              <a:t>Szövettan</a:t>
            </a:r>
            <a:endParaRPr lang="hu-HU" altLang="hu-HU" sz="4400" dirty="0">
              <a:latin typeface="+mj-lt"/>
              <a:ea typeface="+mj-ea"/>
              <a:cs typeface="+mj-cs"/>
            </a:endParaRPr>
          </a:p>
        </p:txBody>
      </p:sp>
      <p:grpSp>
        <p:nvGrpSpPr>
          <p:cNvPr id="8" name="Csoportba foglalás 7"/>
          <p:cNvGrpSpPr/>
          <p:nvPr/>
        </p:nvGrpSpPr>
        <p:grpSpPr>
          <a:xfrm>
            <a:off x="3995936" y="6119336"/>
            <a:ext cx="5148064" cy="738664"/>
            <a:chOff x="3995936" y="6119336"/>
            <a:chExt cx="5148064" cy="738664"/>
          </a:xfrm>
        </p:grpSpPr>
        <p:sp>
          <p:nvSpPr>
            <p:cNvPr id="9" name="Téglalap 8"/>
            <p:cNvSpPr/>
            <p:nvPr/>
          </p:nvSpPr>
          <p:spPr>
            <a:xfrm>
              <a:off x="4067944" y="6119336"/>
              <a:ext cx="5076056" cy="307777"/>
            </a:xfrm>
            <a:prstGeom prst="rect">
              <a:avLst/>
            </a:prstGeom>
            <a:solidFill>
              <a:srgbClr val="C8A46E"/>
            </a:solidFill>
          </p:spPr>
          <p:txBody>
            <a:bodyPr wrap="square">
              <a:spAutoFit/>
            </a:bodyPr>
            <a:lstStyle/>
            <a:p>
              <a:pPr algn="l"/>
              <a:endParaRPr lang="hu-HU" sz="1400" i="1" dirty="0" smtClean="0">
                <a:solidFill>
                  <a:schemeClr val="bg1"/>
                </a:solidFill>
                <a:latin typeface="Franklin Gothic Book" pitchFamily="34" charset="0"/>
              </a:endParaRPr>
            </a:p>
          </p:txBody>
        </p:sp>
        <p:sp>
          <p:nvSpPr>
            <p:cNvPr id="10" name="Téglalap 9"/>
            <p:cNvSpPr/>
            <p:nvPr/>
          </p:nvSpPr>
          <p:spPr>
            <a:xfrm>
              <a:off x="3995936" y="6404302"/>
              <a:ext cx="5148064" cy="307777"/>
            </a:xfrm>
            <a:prstGeom prst="rect">
              <a:avLst/>
            </a:prstGeom>
            <a:solidFill>
              <a:srgbClr val="C8A46E"/>
            </a:solidFill>
          </p:spPr>
          <p:txBody>
            <a:bodyPr wrap="square">
              <a:spAutoFit/>
            </a:bodyPr>
            <a:lstStyle/>
            <a:p>
              <a:pPr algn="l"/>
              <a:endParaRPr lang="hu-HU" sz="1400" i="1" dirty="0" smtClean="0">
                <a:solidFill>
                  <a:schemeClr val="bg1"/>
                </a:solidFill>
                <a:latin typeface="Franklin Gothic Book" pitchFamily="34" charset="0"/>
              </a:endParaRPr>
            </a:p>
          </p:txBody>
        </p:sp>
        <p:sp>
          <p:nvSpPr>
            <p:cNvPr id="11" name="Téglalap 10"/>
            <p:cNvSpPr/>
            <p:nvPr/>
          </p:nvSpPr>
          <p:spPr>
            <a:xfrm>
              <a:off x="4031940" y="6550223"/>
              <a:ext cx="5076056" cy="307777"/>
            </a:xfrm>
            <a:prstGeom prst="rect">
              <a:avLst/>
            </a:prstGeom>
            <a:solidFill>
              <a:srgbClr val="C8A46E"/>
            </a:solidFill>
          </p:spPr>
          <p:txBody>
            <a:bodyPr wrap="square">
              <a:spAutoFit/>
            </a:bodyPr>
            <a:lstStyle/>
            <a:p>
              <a:pPr algn="l"/>
              <a:endParaRPr lang="hu-HU" sz="1400" i="1" dirty="0" smtClean="0">
                <a:solidFill>
                  <a:schemeClr val="bg1"/>
                </a:solidFill>
                <a:latin typeface="Franklin Gothic Book" pitchFamily="34" charset="0"/>
              </a:endParaRPr>
            </a:p>
          </p:txBody>
        </p:sp>
      </p:grpSp>
      <p:pic>
        <p:nvPicPr>
          <p:cNvPr id="23557" name="Picture 5" descr="D:\Dokumentumok\Dropbox\Camera Uploads\2017-08-31 11.01.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2512356"/>
            <a:ext cx="6192540" cy="3483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églalap 11"/>
          <p:cNvSpPr/>
          <p:nvPr/>
        </p:nvSpPr>
        <p:spPr>
          <a:xfrm>
            <a:off x="1943708" y="6128482"/>
            <a:ext cx="2232248" cy="738664"/>
          </a:xfrm>
          <a:prstGeom prst="rect">
            <a:avLst/>
          </a:prstGeom>
          <a:solidFill>
            <a:srgbClr val="C8A46E"/>
          </a:solidFill>
        </p:spPr>
        <p:txBody>
          <a:bodyPr wrap="square">
            <a:spAutoFit/>
          </a:bodyPr>
          <a:lstStyle/>
          <a:p>
            <a:pPr algn="l"/>
            <a:endParaRPr lang="hu-HU" sz="1400" i="1" dirty="0" smtClean="0">
              <a:solidFill>
                <a:schemeClr val="bg1"/>
              </a:solidFill>
              <a:latin typeface="Franklin Gothic Book" pitchFamily="34" charset="0"/>
            </a:endParaRPr>
          </a:p>
          <a:p>
            <a:pPr algn="l"/>
            <a:r>
              <a:rPr lang="hu-HU" sz="1400" i="1" dirty="0" smtClean="0">
                <a:solidFill>
                  <a:schemeClr val="bg1"/>
                </a:solidFill>
                <a:latin typeface="Franklin Gothic Book" pitchFamily="34" charset="0"/>
              </a:rPr>
              <a:t>Semmelweis</a:t>
            </a:r>
            <a:r>
              <a:rPr lang="hu-HU" sz="1400" i="1" baseline="0" dirty="0" smtClean="0">
                <a:solidFill>
                  <a:schemeClr val="bg1"/>
                </a:solidFill>
                <a:latin typeface="Franklin Gothic Book" pitchFamily="34" charset="0"/>
              </a:rPr>
              <a:t> Egyetem</a:t>
            </a:r>
          </a:p>
          <a:p>
            <a:pPr algn="l"/>
            <a:r>
              <a:rPr lang="hu-HU" sz="1400" i="1" baseline="0" dirty="0" smtClean="0">
                <a:solidFill>
                  <a:schemeClr val="bg1"/>
                </a:solidFill>
                <a:latin typeface="Franklin Gothic Book" pitchFamily="34" charset="0"/>
              </a:rPr>
              <a:t>http://semmelweis.hu</a:t>
            </a:r>
            <a:endParaRPr lang="hu-HU" sz="14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/>
          </p:cNvSpPr>
          <p:nvPr>
            <p:ph type="body" idx="1"/>
          </p:nvPr>
        </p:nvSpPr>
        <p:spPr>
          <a:xfrm>
            <a:off x="914400" y="332656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u-HU" altLang="hu-HU" sz="1600" dirty="0">
                <a:hlinkClick r:id="rId2"/>
              </a:rPr>
              <a:t>https://</a:t>
            </a:r>
            <a:r>
              <a:rPr lang="hu-HU" altLang="hu-HU" sz="1600" dirty="0" smtClean="0">
                <a:hlinkClick r:id="rId2"/>
              </a:rPr>
              <a:t>seka.semmelweis.hu/hu/segitseg/seka_aktivalas</a:t>
            </a:r>
            <a:r>
              <a:rPr lang="hu-HU" altLang="hu-HU" sz="1600" dirty="0" smtClean="0"/>
              <a:t> &lt;--</a:t>
            </a:r>
          </a:p>
        </p:txBody>
      </p:sp>
      <p:sp>
        <p:nvSpPr>
          <p:cNvPr id="15364" name="AutoShape 5" descr="Z"/>
          <p:cNvSpPr>
            <a:spLocks noChangeAspect="1" noChangeArrowheads="1"/>
          </p:cNvSpPr>
          <p:nvPr/>
        </p:nvSpPr>
        <p:spPr bwMode="auto">
          <a:xfrm>
            <a:off x="3300413" y="2528888"/>
            <a:ext cx="254317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hu-HU" altLang="hu-HU"/>
          </a:p>
        </p:txBody>
      </p:sp>
      <p:sp>
        <p:nvSpPr>
          <p:cNvPr id="15365" name="AutoShape 7" descr="Z"/>
          <p:cNvSpPr>
            <a:spLocks noChangeAspect="1" noChangeArrowheads="1"/>
          </p:cNvSpPr>
          <p:nvPr/>
        </p:nvSpPr>
        <p:spPr bwMode="auto">
          <a:xfrm>
            <a:off x="3300413" y="2528888"/>
            <a:ext cx="254317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hu-HU" altLang="hu-HU"/>
          </a:p>
        </p:txBody>
      </p:sp>
      <p:grpSp>
        <p:nvGrpSpPr>
          <p:cNvPr id="3" name="Csoportba foglalás 9"/>
          <p:cNvGrpSpPr/>
          <p:nvPr/>
        </p:nvGrpSpPr>
        <p:grpSpPr>
          <a:xfrm>
            <a:off x="3995936" y="6119336"/>
            <a:ext cx="5148064" cy="738664"/>
            <a:chOff x="3995936" y="6119336"/>
            <a:chExt cx="5148064" cy="738664"/>
          </a:xfrm>
        </p:grpSpPr>
        <p:sp>
          <p:nvSpPr>
            <p:cNvPr id="11" name="Téglalap 10"/>
            <p:cNvSpPr/>
            <p:nvPr/>
          </p:nvSpPr>
          <p:spPr>
            <a:xfrm>
              <a:off x="4067944" y="6119336"/>
              <a:ext cx="5076056" cy="307777"/>
            </a:xfrm>
            <a:prstGeom prst="rect">
              <a:avLst/>
            </a:prstGeom>
            <a:solidFill>
              <a:srgbClr val="C8A46E"/>
            </a:solidFill>
          </p:spPr>
          <p:txBody>
            <a:bodyPr wrap="square">
              <a:spAutoFit/>
            </a:bodyPr>
            <a:lstStyle/>
            <a:p>
              <a:pPr algn="l"/>
              <a:endParaRPr lang="hu-HU" sz="1400" i="1" dirty="0" smtClean="0">
                <a:solidFill>
                  <a:schemeClr val="bg1"/>
                </a:solidFill>
                <a:latin typeface="Franklin Gothic Book" pitchFamily="34" charset="0"/>
              </a:endParaRPr>
            </a:p>
          </p:txBody>
        </p:sp>
        <p:sp>
          <p:nvSpPr>
            <p:cNvPr id="12" name="Téglalap 11"/>
            <p:cNvSpPr/>
            <p:nvPr/>
          </p:nvSpPr>
          <p:spPr>
            <a:xfrm>
              <a:off x="3995936" y="6404302"/>
              <a:ext cx="5148064" cy="307777"/>
            </a:xfrm>
            <a:prstGeom prst="rect">
              <a:avLst/>
            </a:prstGeom>
            <a:solidFill>
              <a:srgbClr val="C8A46E"/>
            </a:solidFill>
          </p:spPr>
          <p:txBody>
            <a:bodyPr wrap="square">
              <a:spAutoFit/>
            </a:bodyPr>
            <a:lstStyle/>
            <a:p>
              <a:pPr algn="l"/>
              <a:endParaRPr lang="hu-HU" sz="1400" i="1" dirty="0" smtClean="0">
                <a:solidFill>
                  <a:schemeClr val="bg1"/>
                </a:solidFill>
                <a:latin typeface="Franklin Gothic Book" pitchFamily="34" charset="0"/>
              </a:endParaRPr>
            </a:p>
          </p:txBody>
        </p:sp>
        <p:sp>
          <p:nvSpPr>
            <p:cNvPr id="13" name="Téglalap 12"/>
            <p:cNvSpPr/>
            <p:nvPr/>
          </p:nvSpPr>
          <p:spPr>
            <a:xfrm>
              <a:off x="4031940" y="6550223"/>
              <a:ext cx="5076056" cy="307777"/>
            </a:xfrm>
            <a:prstGeom prst="rect">
              <a:avLst/>
            </a:prstGeom>
            <a:solidFill>
              <a:srgbClr val="C8A46E"/>
            </a:solidFill>
          </p:spPr>
          <p:txBody>
            <a:bodyPr wrap="square">
              <a:spAutoFit/>
            </a:bodyPr>
            <a:lstStyle/>
            <a:p>
              <a:pPr algn="l"/>
              <a:endParaRPr lang="hu-HU" sz="1400" i="1" dirty="0" smtClean="0">
                <a:solidFill>
                  <a:schemeClr val="bg1"/>
                </a:solidFill>
                <a:latin typeface="Franklin Gothic Book" pitchFamily="34" charset="0"/>
              </a:endParaRPr>
            </a:p>
          </p:txBody>
        </p:sp>
      </p:grp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/>
          <a:srcRect t="6007"/>
          <a:stretch>
            <a:fillRect/>
          </a:stretch>
        </p:blipFill>
        <p:spPr bwMode="auto">
          <a:xfrm>
            <a:off x="971600" y="1124744"/>
            <a:ext cx="7354075" cy="3772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églalap 14"/>
          <p:cNvSpPr/>
          <p:nvPr/>
        </p:nvSpPr>
        <p:spPr>
          <a:xfrm>
            <a:off x="2123728" y="494116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dirty="0" smtClean="0">
                <a:hlinkClick r:id="rId4"/>
              </a:rPr>
              <a:t>https://itc.semmelweis.hu/moodle/</a:t>
            </a:r>
            <a:r>
              <a:rPr lang="hu-HU" dirty="0" smtClean="0"/>
              <a:t> </a:t>
            </a:r>
          </a:p>
          <a:p>
            <a:r>
              <a:rPr lang="hu-HU" dirty="0" err="1" smtClean="0"/>
              <a:t>SeKa</a:t>
            </a:r>
            <a:r>
              <a:rPr lang="hu-HU" dirty="0" smtClean="0"/>
              <a:t> jelszó!</a:t>
            </a:r>
            <a:endParaRPr lang="hu-HU" dirty="0"/>
          </a:p>
        </p:txBody>
      </p:sp>
      <p:sp>
        <p:nvSpPr>
          <p:cNvPr id="16" name="Téglalap 15"/>
          <p:cNvSpPr/>
          <p:nvPr/>
        </p:nvSpPr>
        <p:spPr>
          <a:xfrm>
            <a:off x="1943708" y="6128482"/>
            <a:ext cx="2232248" cy="738664"/>
          </a:xfrm>
          <a:prstGeom prst="rect">
            <a:avLst/>
          </a:prstGeom>
          <a:solidFill>
            <a:srgbClr val="C8A46E"/>
          </a:solidFill>
        </p:spPr>
        <p:txBody>
          <a:bodyPr wrap="square">
            <a:spAutoFit/>
          </a:bodyPr>
          <a:lstStyle/>
          <a:p>
            <a:pPr algn="l"/>
            <a:endParaRPr lang="hu-HU" sz="1400" i="1" dirty="0" smtClean="0">
              <a:solidFill>
                <a:schemeClr val="bg1"/>
              </a:solidFill>
              <a:latin typeface="Franklin Gothic Book" pitchFamily="34" charset="0"/>
            </a:endParaRPr>
          </a:p>
          <a:p>
            <a:pPr algn="l"/>
            <a:r>
              <a:rPr lang="hu-HU" sz="1400" i="1" dirty="0" smtClean="0">
                <a:solidFill>
                  <a:schemeClr val="bg1"/>
                </a:solidFill>
                <a:latin typeface="Franklin Gothic Book" pitchFamily="34" charset="0"/>
              </a:rPr>
              <a:t>Semmelweis</a:t>
            </a:r>
            <a:r>
              <a:rPr lang="hu-HU" sz="1400" i="1" baseline="0" dirty="0" smtClean="0">
                <a:solidFill>
                  <a:schemeClr val="bg1"/>
                </a:solidFill>
                <a:latin typeface="Franklin Gothic Book" pitchFamily="34" charset="0"/>
              </a:rPr>
              <a:t> Egyetem</a:t>
            </a:r>
          </a:p>
          <a:p>
            <a:pPr algn="l"/>
            <a:r>
              <a:rPr lang="hu-HU" sz="1400" i="1" baseline="0" dirty="0" smtClean="0">
                <a:solidFill>
                  <a:schemeClr val="bg1"/>
                </a:solidFill>
                <a:latin typeface="Franklin Gothic Book" pitchFamily="34" charset="0"/>
              </a:rPr>
              <a:t>http://semmelweis.hu</a:t>
            </a:r>
            <a:endParaRPr lang="hu-HU" sz="14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AutoShape 5" descr="Z"/>
          <p:cNvSpPr>
            <a:spLocks noChangeAspect="1" noChangeArrowheads="1"/>
          </p:cNvSpPr>
          <p:nvPr/>
        </p:nvSpPr>
        <p:spPr bwMode="auto">
          <a:xfrm>
            <a:off x="3300413" y="2528888"/>
            <a:ext cx="254317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hu-HU" altLang="hu-HU"/>
          </a:p>
        </p:txBody>
      </p:sp>
      <p:sp>
        <p:nvSpPr>
          <p:cNvPr id="15365" name="AutoShape 7" descr="Z"/>
          <p:cNvSpPr>
            <a:spLocks noChangeAspect="1" noChangeArrowheads="1"/>
          </p:cNvSpPr>
          <p:nvPr/>
        </p:nvSpPr>
        <p:spPr bwMode="auto">
          <a:xfrm>
            <a:off x="3300413" y="2528888"/>
            <a:ext cx="254317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hu-HU" altLang="hu-HU"/>
          </a:p>
        </p:txBody>
      </p:sp>
      <p:grpSp>
        <p:nvGrpSpPr>
          <p:cNvPr id="3" name="Csoportba foglalás 9"/>
          <p:cNvGrpSpPr/>
          <p:nvPr/>
        </p:nvGrpSpPr>
        <p:grpSpPr>
          <a:xfrm>
            <a:off x="3995936" y="6119336"/>
            <a:ext cx="5148064" cy="738664"/>
            <a:chOff x="3995936" y="6119336"/>
            <a:chExt cx="5148064" cy="738664"/>
          </a:xfrm>
        </p:grpSpPr>
        <p:sp>
          <p:nvSpPr>
            <p:cNvPr id="11" name="Téglalap 10"/>
            <p:cNvSpPr/>
            <p:nvPr/>
          </p:nvSpPr>
          <p:spPr>
            <a:xfrm>
              <a:off x="4067944" y="6119336"/>
              <a:ext cx="5076056" cy="307777"/>
            </a:xfrm>
            <a:prstGeom prst="rect">
              <a:avLst/>
            </a:prstGeom>
            <a:solidFill>
              <a:srgbClr val="C8A46E"/>
            </a:solidFill>
          </p:spPr>
          <p:txBody>
            <a:bodyPr wrap="square">
              <a:spAutoFit/>
            </a:bodyPr>
            <a:lstStyle/>
            <a:p>
              <a:pPr algn="l"/>
              <a:endParaRPr lang="hu-HU" sz="1400" i="1" dirty="0" smtClean="0">
                <a:solidFill>
                  <a:schemeClr val="bg1"/>
                </a:solidFill>
                <a:latin typeface="Franklin Gothic Book" pitchFamily="34" charset="0"/>
              </a:endParaRPr>
            </a:p>
          </p:txBody>
        </p:sp>
        <p:sp>
          <p:nvSpPr>
            <p:cNvPr id="12" name="Téglalap 11"/>
            <p:cNvSpPr/>
            <p:nvPr/>
          </p:nvSpPr>
          <p:spPr>
            <a:xfrm>
              <a:off x="3995936" y="6404302"/>
              <a:ext cx="5148064" cy="307777"/>
            </a:xfrm>
            <a:prstGeom prst="rect">
              <a:avLst/>
            </a:prstGeom>
            <a:solidFill>
              <a:srgbClr val="C8A46E"/>
            </a:solidFill>
          </p:spPr>
          <p:txBody>
            <a:bodyPr wrap="square">
              <a:spAutoFit/>
            </a:bodyPr>
            <a:lstStyle/>
            <a:p>
              <a:pPr algn="l"/>
              <a:endParaRPr lang="hu-HU" sz="1400" i="1" dirty="0" smtClean="0">
                <a:solidFill>
                  <a:schemeClr val="bg1"/>
                </a:solidFill>
                <a:latin typeface="Franklin Gothic Book" pitchFamily="34" charset="0"/>
              </a:endParaRPr>
            </a:p>
          </p:txBody>
        </p:sp>
        <p:sp>
          <p:nvSpPr>
            <p:cNvPr id="13" name="Téglalap 12"/>
            <p:cNvSpPr/>
            <p:nvPr/>
          </p:nvSpPr>
          <p:spPr>
            <a:xfrm>
              <a:off x="4031940" y="6550223"/>
              <a:ext cx="5076056" cy="307777"/>
            </a:xfrm>
            <a:prstGeom prst="rect">
              <a:avLst/>
            </a:prstGeom>
            <a:solidFill>
              <a:srgbClr val="C8A46E"/>
            </a:solidFill>
          </p:spPr>
          <p:txBody>
            <a:bodyPr wrap="square">
              <a:spAutoFit/>
            </a:bodyPr>
            <a:lstStyle/>
            <a:p>
              <a:pPr algn="l"/>
              <a:endParaRPr lang="hu-HU" sz="1400" i="1" dirty="0" smtClean="0">
                <a:solidFill>
                  <a:schemeClr val="bg1"/>
                </a:solidFill>
                <a:latin typeface="Franklin Gothic Book" pitchFamily="34" charset="0"/>
              </a:endParaRPr>
            </a:p>
          </p:txBody>
        </p:sp>
      </p:grpSp>
      <p:pic>
        <p:nvPicPr>
          <p:cNvPr id="14" name="Picture 4" descr="D:\Dokumentumok\Dropbox\2015\muzeum-diakig.jpg"/>
          <p:cNvPicPr>
            <a:picLocks noChangeAspect="1" noChangeArrowheads="1"/>
          </p:cNvPicPr>
          <p:nvPr/>
        </p:nvPicPr>
        <p:blipFill>
          <a:blip r:embed="rId2" cstate="print"/>
          <a:srcRect r="24738"/>
          <a:stretch>
            <a:fillRect/>
          </a:stretch>
        </p:blipFill>
        <p:spPr bwMode="auto">
          <a:xfrm>
            <a:off x="1187624" y="3429000"/>
            <a:ext cx="2952328" cy="261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Cím 1"/>
          <p:cNvSpPr txBox="1">
            <a:spLocks/>
          </p:cNvSpPr>
          <p:nvPr/>
        </p:nvSpPr>
        <p:spPr>
          <a:xfrm>
            <a:off x="467544" y="188640"/>
            <a:ext cx="4033838" cy="1152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64796"/>
                </a:solidFill>
                <a:effectLst/>
                <a:uLnTx/>
                <a:uFillTx/>
                <a:latin typeface="Franklin Gothic Book" panose="020B0503020102020204" pitchFamily="34" charset="0"/>
                <a:ea typeface="+mj-ea"/>
                <a:cs typeface="+mj-cs"/>
              </a:rPr>
              <a:t>Anatomiai</a:t>
            </a:r>
            <a:r>
              <a:rPr kumimoji="0" lang="hu-HU" alt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4796"/>
                </a:solidFill>
                <a:effectLst/>
                <a:uLnTx/>
                <a:uFillTx/>
                <a:latin typeface="Franklin Gothic Book" panose="020B0503020102020204" pitchFamily="34" charset="0"/>
                <a:ea typeface="+mj-ea"/>
                <a:cs typeface="+mj-cs"/>
              </a:rPr>
              <a:t> Múzeum:</a:t>
            </a:r>
            <a:br>
              <a:rPr kumimoji="0" lang="hu-HU" alt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4796"/>
                </a:solidFill>
                <a:effectLst/>
                <a:uLnTx/>
                <a:uFillTx/>
                <a:latin typeface="Franklin Gothic Book" panose="020B0503020102020204" pitchFamily="34" charset="0"/>
                <a:ea typeface="+mj-ea"/>
                <a:cs typeface="+mj-cs"/>
              </a:rPr>
            </a:br>
            <a:r>
              <a:rPr kumimoji="0" lang="hu-HU" alt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4796"/>
                </a:solidFill>
                <a:effectLst/>
                <a:uLnTx/>
                <a:uFillTx/>
                <a:latin typeface="Franklin Gothic Book" panose="020B0503020102020204" pitchFamily="34" charset="0"/>
                <a:ea typeface="+mj-ea"/>
                <a:cs typeface="+mj-cs"/>
              </a:rPr>
              <a:t>oktató múzeum</a:t>
            </a:r>
            <a:r>
              <a:rPr kumimoji="0" lang="hu-HU" altLang="hu-HU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4796"/>
                </a:solidFill>
                <a:effectLst/>
                <a:uLnTx/>
                <a:uFillTx/>
                <a:latin typeface="Franklin Gothic Book" panose="020B0503020102020204" pitchFamily="34" charset="0"/>
                <a:ea typeface="+mj-ea"/>
                <a:cs typeface="+mj-cs"/>
              </a:rPr>
              <a:t/>
            </a:r>
            <a:br>
              <a:rPr kumimoji="0" lang="hu-HU" altLang="hu-HU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4796"/>
                </a:solidFill>
                <a:effectLst/>
                <a:uLnTx/>
                <a:uFillTx/>
                <a:latin typeface="Franklin Gothic Book" panose="020B0503020102020204" pitchFamily="34" charset="0"/>
                <a:ea typeface="+mj-ea"/>
                <a:cs typeface="+mj-cs"/>
              </a:rPr>
            </a:br>
            <a:endParaRPr kumimoji="0" lang="hu-HU" altLang="hu-HU" sz="4400" b="0" i="0" u="none" strike="noStrike" kern="1200" cap="none" spc="0" normalizeH="0" baseline="0" noProof="0" dirty="0" smtClean="0">
              <a:ln>
                <a:noFill/>
              </a:ln>
              <a:solidFill>
                <a:srgbClr val="264796"/>
              </a:solidFill>
              <a:effectLst/>
              <a:uLnTx/>
              <a:uFillTx/>
              <a:latin typeface="Franklin Gothic Book" panose="020B0503020102020204" pitchFamily="34" charset="0"/>
              <a:ea typeface="+mj-ea"/>
              <a:cs typeface="+mj-cs"/>
            </a:endParaRPr>
          </a:p>
        </p:txBody>
      </p:sp>
      <p:sp>
        <p:nvSpPr>
          <p:cNvPr id="16" name="Téglalap 6"/>
          <p:cNvSpPr>
            <a:spLocks noChangeArrowheads="1"/>
          </p:cNvSpPr>
          <p:nvPr/>
        </p:nvSpPr>
        <p:spPr bwMode="auto">
          <a:xfrm>
            <a:off x="683568" y="908720"/>
            <a:ext cx="417671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altLang="hu-HU" sz="1400" b="1" dirty="0" smtClean="0">
                <a:solidFill>
                  <a:srgbClr val="FF0000"/>
                </a:solidFill>
              </a:rPr>
              <a:t>Kedd, szerda, péntek</a:t>
            </a:r>
            <a:r>
              <a:rPr lang="de-DE" altLang="hu-HU" sz="1400" b="1" dirty="0" smtClean="0">
                <a:solidFill>
                  <a:srgbClr val="FF0000"/>
                </a:solidFill>
              </a:rPr>
              <a:t>: </a:t>
            </a:r>
            <a:r>
              <a:rPr lang="de-DE" altLang="hu-HU" sz="1400" b="1" dirty="0">
                <a:solidFill>
                  <a:srgbClr val="FF0000"/>
                </a:solidFill>
              </a:rPr>
              <a:t>9.00-17.00</a:t>
            </a:r>
            <a:endParaRPr lang="de-DE" altLang="hu-HU" sz="1400" dirty="0">
              <a:solidFill>
                <a:srgbClr val="FF0000"/>
              </a:solidFill>
            </a:endParaRPr>
          </a:p>
          <a:p>
            <a:r>
              <a:rPr lang="hu-HU" altLang="hu-HU" sz="1400" b="1" i="1" dirty="0" smtClean="0"/>
              <a:t>ebédszünet:</a:t>
            </a:r>
            <a:r>
              <a:rPr lang="de-DE" altLang="hu-HU" sz="1400" i="1" dirty="0" smtClean="0"/>
              <a:t> </a:t>
            </a:r>
            <a:r>
              <a:rPr lang="de-DE" altLang="hu-HU" sz="1400" i="1" dirty="0"/>
              <a:t>12.00-12.30</a:t>
            </a:r>
            <a:endParaRPr lang="de-DE" altLang="hu-HU" sz="1400" dirty="0"/>
          </a:p>
        </p:txBody>
      </p:sp>
      <p:pic>
        <p:nvPicPr>
          <p:cNvPr id="17" name="Picture 8" descr="http://semmelweis.hu/anatomia/files/2014/03/DSC000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88640"/>
            <a:ext cx="4032250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7" descr="Knochenlehre im Muse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3429000"/>
            <a:ext cx="3888432" cy="2653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5" descr="Tanulás a Múzeumba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63688" y="1476042"/>
            <a:ext cx="2160240" cy="17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églalap 19"/>
          <p:cNvSpPr/>
          <p:nvPr/>
        </p:nvSpPr>
        <p:spPr>
          <a:xfrm>
            <a:off x="1943708" y="6128482"/>
            <a:ext cx="2232248" cy="738664"/>
          </a:xfrm>
          <a:prstGeom prst="rect">
            <a:avLst/>
          </a:prstGeom>
          <a:solidFill>
            <a:srgbClr val="C8A46E"/>
          </a:solidFill>
        </p:spPr>
        <p:txBody>
          <a:bodyPr wrap="square">
            <a:spAutoFit/>
          </a:bodyPr>
          <a:lstStyle/>
          <a:p>
            <a:pPr algn="l"/>
            <a:endParaRPr lang="hu-HU" sz="1400" i="1" dirty="0" smtClean="0">
              <a:solidFill>
                <a:schemeClr val="bg1"/>
              </a:solidFill>
              <a:latin typeface="Franklin Gothic Book" pitchFamily="34" charset="0"/>
            </a:endParaRPr>
          </a:p>
          <a:p>
            <a:pPr algn="l"/>
            <a:r>
              <a:rPr lang="hu-HU" sz="1400" i="1" dirty="0" smtClean="0">
                <a:solidFill>
                  <a:schemeClr val="bg1"/>
                </a:solidFill>
                <a:latin typeface="Franklin Gothic Book" pitchFamily="34" charset="0"/>
              </a:rPr>
              <a:t>Semmelweis</a:t>
            </a:r>
            <a:r>
              <a:rPr lang="hu-HU" sz="1400" i="1" baseline="0" dirty="0" smtClean="0">
                <a:solidFill>
                  <a:schemeClr val="bg1"/>
                </a:solidFill>
                <a:latin typeface="Franklin Gothic Book" pitchFamily="34" charset="0"/>
              </a:rPr>
              <a:t> Egyetem</a:t>
            </a:r>
          </a:p>
          <a:p>
            <a:pPr algn="l"/>
            <a:r>
              <a:rPr lang="hu-HU" sz="1400" i="1" baseline="0" dirty="0" smtClean="0">
                <a:solidFill>
                  <a:schemeClr val="bg1"/>
                </a:solidFill>
                <a:latin typeface="Franklin Gothic Book" pitchFamily="34" charset="0"/>
              </a:rPr>
              <a:t>http://semmelweis.hu</a:t>
            </a:r>
            <a:endParaRPr lang="hu-HU" sz="14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altLang="hu-HU" smtClean="0"/>
          </a:p>
        </p:txBody>
      </p:sp>
      <p:sp>
        <p:nvSpPr>
          <p:cNvPr id="1536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altLang="hu-HU" dirty="0" smtClean="0"/>
          </a:p>
        </p:txBody>
      </p:sp>
      <p:sp>
        <p:nvSpPr>
          <p:cNvPr id="15364" name="AutoShape 5" descr="Z"/>
          <p:cNvSpPr>
            <a:spLocks noChangeAspect="1" noChangeArrowheads="1"/>
          </p:cNvSpPr>
          <p:nvPr/>
        </p:nvSpPr>
        <p:spPr bwMode="auto">
          <a:xfrm>
            <a:off x="3300413" y="2528888"/>
            <a:ext cx="254317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hu-HU" altLang="hu-HU"/>
          </a:p>
        </p:txBody>
      </p:sp>
      <p:sp>
        <p:nvSpPr>
          <p:cNvPr id="15365" name="AutoShape 7" descr="Z"/>
          <p:cNvSpPr>
            <a:spLocks noChangeAspect="1" noChangeArrowheads="1"/>
          </p:cNvSpPr>
          <p:nvPr/>
        </p:nvSpPr>
        <p:spPr bwMode="auto">
          <a:xfrm>
            <a:off x="3300413" y="2528888"/>
            <a:ext cx="254317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hu-HU" altLang="hu-HU"/>
          </a:p>
        </p:txBody>
      </p:sp>
      <p:pic>
        <p:nvPicPr>
          <p:cNvPr id="15367" name="Picture 11" descr="plasztp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16632"/>
            <a:ext cx="4424767" cy="331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Csoportba foglalás 9"/>
          <p:cNvGrpSpPr/>
          <p:nvPr/>
        </p:nvGrpSpPr>
        <p:grpSpPr>
          <a:xfrm>
            <a:off x="3995936" y="6119336"/>
            <a:ext cx="5148064" cy="738664"/>
            <a:chOff x="3995936" y="6119336"/>
            <a:chExt cx="5148064" cy="738664"/>
          </a:xfrm>
        </p:grpSpPr>
        <p:sp>
          <p:nvSpPr>
            <p:cNvPr id="11" name="Téglalap 10"/>
            <p:cNvSpPr/>
            <p:nvPr/>
          </p:nvSpPr>
          <p:spPr>
            <a:xfrm>
              <a:off x="4067944" y="6119336"/>
              <a:ext cx="5076056" cy="307777"/>
            </a:xfrm>
            <a:prstGeom prst="rect">
              <a:avLst/>
            </a:prstGeom>
            <a:solidFill>
              <a:srgbClr val="C8A46E"/>
            </a:solidFill>
          </p:spPr>
          <p:txBody>
            <a:bodyPr wrap="square">
              <a:spAutoFit/>
            </a:bodyPr>
            <a:lstStyle/>
            <a:p>
              <a:pPr algn="l"/>
              <a:endParaRPr lang="hu-HU" sz="1400" i="1" dirty="0" smtClean="0">
                <a:solidFill>
                  <a:schemeClr val="bg1"/>
                </a:solidFill>
                <a:latin typeface="Franklin Gothic Book" pitchFamily="34" charset="0"/>
              </a:endParaRPr>
            </a:p>
          </p:txBody>
        </p:sp>
        <p:sp>
          <p:nvSpPr>
            <p:cNvPr id="12" name="Téglalap 11"/>
            <p:cNvSpPr/>
            <p:nvPr/>
          </p:nvSpPr>
          <p:spPr>
            <a:xfrm>
              <a:off x="3995936" y="6404302"/>
              <a:ext cx="5148064" cy="307777"/>
            </a:xfrm>
            <a:prstGeom prst="rect">
              <a:avLst/>
            </a:prstGeom>
            <a:solidFill>
              <a:srgbClr val="C8A46E"/>
            </a:solidFill>
          </p:spPr>
          <p:txBody>
            <a:bodyPr wrap="square">
              <a:spAutoFit/>
            </a:bodyPr>
            <a:lstStyle/>
            <a:p>
              <a:pPr algn="l"/>
              <a:endParaRPr lang="hu-HU" sz="1400" i="1" dirty="0" smtClean="0">
                <a:solidFill>
                  <a:schemeClr val="bg1"/>
                </a:solidFill>
                <a:latin typeface="Franklin Gothic Book" pitchFamily="34" charset="0"/>
              </a:endParaRPr>
            </a:p>
          </p:txBody>
        </p:sp>
        <p:sp>
          <p:nvSpPr>
            <p:cNvPr id="13" name="Téglalap 12"/>
            <p:cNvSpPr/>
            <p:nvPr/>
          </p:nvSpPr>
          <p:spPr>
            <a:xfrm>
              <a:off x="4031940" y="6550223"/>
              <a:ext cx="5076056" cy="307777"/>
            </a:xfrm>
            <a:prstGeom prst="rect">
              <a:avLst/>
            </a:prstGeom>
            <a:solidFill>
              <a:srgbClr val="C8A46E"/>
            </a:solidFill>
          </p:spPr>
          <p:txBody>
            <a:bodyPr wrap="square">
              <a:spAutoFit/>
            </a:bodyPr>
            <a:lstStyle/>
            <a:p>
              <a:pPr algn="l"/>
              <a:endParaRPr lang="hu-HU" sz="1400" i="1" dirty="0" smtClean="0">
                <a:solidFill>
                  <a:schemeClr val="bg1"/>
                </a:solidFill>
                <a:latin typeface="Franklin Gothic Book" pitchFamily="34" charset="0"/>
              </a:endParaRPr>
            </a:p>
          </p:txBody>
        </p:sp>
      </p:grpSp>
      <p:pic>
        <p:nvPicPr>
          <p:cNvPr id="35846" name="Picture 9" descr="Body+Worlds+Mirror+Time+Exhibit+Brussels+GP5QhAb0tok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626" y="2633934"/>
            <a:ext cx="4896370" cy="3470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églalap 13"/>
          <p:cNvSpPr/>
          <p:nvPr/>
        </p:nvSpPr>
        <p:spPr>
          <a:xfrm>
            <a:off x="1943708" y="6128482"/>
            <a:ext cx="2232248" cy="738664"/>
          </a:xfrm>
          <a:prstGeom prst="rect">
            <a:avLst/>
          </a:prstGeom>
          <a:solidFill>
            <a:srgbClr val="C8A46E"/>
          </a:solidFill>
        </p:spPr>
        <p:txBody>
          <a:bodyPr wrap="square">
            <a:spAutoFit/>
          </a:bodyPr>
          <a:lstStyle/>
          <a:p>
            <a:pPr algn="l"/>
            <a:endParaRPr lang="hu-HU" sz="1400" i="1" dirty="0" smtClean="0">
              <a:solidFill>
                <a:schemeClr val="bg1"/>
              </a:solidFill>
              <a:latin typeface="Franklin Gothic Book" pitchFamily="34" charset="0"/>
            </a:endParaRPr>
          </a:p>
          <a:p>
            <a:pPr algn="l"/>
            <a:r>
              <a:rPr lang="hu-HU" sz="1400" i="1" dirty="0" smtClean="0">
                <a:solidFill>
                  <a:schemeClr val="bg1"/>
                </a:solidFill>
                <a:latin typeface="Franklin Gothic Book" pitchFamily="34" charset="0"/>
              </a:rPr>
              <a:t>Semmelweis</a:t>
            </a:r>
            <a:r>
              <a:rPr lang="hu-HU" sz="1400" i="1" baseline="0" dirty="0" smtClean="0">
                <a:solidFill>
                  <a:schemeClr val="bg1"/>
                </a:solidFill>
                <a:latin typeface="Franklin Gothic Book" pitchFamily="34" charset="0"/>
              </a:rPr>
              <a:t> Egyetem</a:t>
            </a:r>
          </a:p>
          <a:p>
            <a:pPr algn="l"/>
            <a:r>
              <a:rPr lang="hu-HU" sz="1400" i="1" baseline="0" dirty="0" smtClean="0">
                <a:solidFill>
                  <a:schemeClr val="bg1"/>
                </a:solidFill>
                <a:latin typeface="Franklin Gothic Book" pitchFamily="34" charset="0"/>
              </a:rPr>
              <a:t>http://semmelweis.hu</a:t>
            </a:r>
            <a:endParaRPr lang="hu-HU" sz="14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5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grpSp>
        <p:nvGrpSpPr>
          <p:cNvPr id="3" name="Csoportba foglalás 5"/>
          <p:cNvGrpSpPr/>
          <p:nvPr/>
        </p:nvGrpSpPr>
        <p:grpSpPr>
          <a:xfrm>
            <a:off x="1943708" y="6128482"/>
            <a:ext cx="7200292" cy="738664"/>
            <a:chOff x="1943708" y="6119336"/>
            <a:chExt cx="7200292" cy="738664"/>
          </a:xfrm>
        </p:grpSpPr>
        <p:sp>
          <p:nvSpPr>
            <p:cNvPr id="7" name="Téglalap 6"/>
            <p:cNvSpPr/>
            <p:nvPr/>
          </p:nvSpPr>
          <p:spPr>
            <a:xfrm>
              <a:off x="1943708" y="6119336"/>
              <a:ext cx="2232248" cy="738664"/>
            </a:xfrm>
            <a:prstGeom prst="rect">
              <a:avLst/>
            </a:prstGeom>
            <a:solidFill>
              <a:srgbClr val="C8A46E"/>
            </a:solidFill>
          </p:spPr>
          <p:txBody>
            <a:bodyPr wrap="square">
              <a:spAutoFit/>
            </a:bodyPr>
            <a:lstStyle/>
            <a:p>
              <a:pPr algn="l"/>
              <a:endParaRPr lang="hu-HU" sz="1400" i="1" dirty="0" smtClean="0">
                <a:solidFill>
                  <a:schemeClr val="bg1"/>
                </a:solidFill>
                <a:latin typeface="Franklin Gothic Book" pitchFamily="34" charset="0"/>
              </a:endParaRPr>
            </a:p>
            <a:p>
              <a:pPr algn="l"/>
              <a:r>
                <a:rPr lang="hu-HU" sz="1400" i="1" dirty="0" smtClean="0">
                  <a:solidFill>
                    <a:schemeClr val="bg1"/>
                  </a:solidFill>
                  <a:latin typeface="Franklin Gothic Book" pitchFamily="34" charset="0"/>
                </a:rPr>
                <a:t>Semmelweis</a:t>
              </a:r>
              <a:r>
                <a:rPr lang="hu-HU" sz="1400" i="1" baseline="0" dirty="0" smtClean="0">
                  <a:solidFill>
                    <a:schemeClr val="bg1"/>
                  </a:solidFill>
                  <a:latin typeface="Franklin Gothic Book" pitchFamily="34" charset="0"/>
                </a:rPr>
                <a:t> Egyetem</a:t>
              </a:r>
            </a:p>
            <a:p>
              <a:pPr algn="l"/>
              <a:r>
                <a:rPr lang="hu-HU" sz="1400" i="1" baseline="0" dirty="0" smtClean="0">
                  <a:solidFill>
                    <a:schemeClr val="bg1"/>
                  </a:solidFill>
                  <a:latin typeface="Franklin Gothic Book" pitchFamily="34" charset="0"/>
                </a:rPr>
                <a:t>http://semmelweis.hu</a:t>
              </a:r>
              <a:endParaRPr lang="hu-HU" sz="1400" i="1" dirty="0">
                <a:solidFill>
                  <a:schemeClr val="bg1"/>
                </a:solidFill>
              </a:endParaRPr>
            </a:p>
          </p:txBody>
        </p:sp>
        <p:grpSp>
          <p:nvGrpSpPr>
            <p:cNvPr id="4" name="Csoportba foglalás 7"/>
            <p:cNvGrpSpPr/>
            <p:nvPr/>
          </p:nvGrpSpPr>
          <p:grpSpPr>
            <a:xfrm>
              <a:off x="3995936" y="6119336"/>
              <a:ext cx="5148064" cy="738664"/>
              <a:chOff x="3995936" y="6119336"/>
              <a:chExt cx="5148064" cy="738664"/>
            </a:xfrm>
          </p:grpSpPr>
          <p:sp>
            <p:nvSpPr>
              <p:cNvPr id="9" name="Téglalap 8"/>
              <p:cNvSpPr/>
              <p:nvPr/>
            </p:nvSpPr>
            <p:spPr>
              <a:xfrm>
                <a:off x="4067944" y="6119336"/>
                <a:ext cx="5076056" cy="307777"/>
              </a:xfrm>
              <a:prstGeom prst="rect">
                <a:avLst/>
              </a:prstGeom>
              <a:solidFill>
                <a:srgbClr val="C8A46E"/>
              </a:solidFill>
            </p:spPr>
            <p:txBody>
              <a:bodyPr wrap="square">
                <a:spAutoFit/>
              </a:bodyPr>
              <a:lstStyle/>
              <a:p>
                <a:pPr algn="l"/>
                <a:endParaRPr lang="hu-HU" sz="1400" i="1" dirty="0" smtClean="0">
                  <a:solidFill>
                    <a:schemeClr val="bg1"/>
                  </a:solidFill>
                  <a:latin typeface="Franklin Gothic Book" pitchFamily="34" charset="0"/>
                </a:endParaRPr>
              </a:p>
            </p:txBody>
          </p:sp>
          <p:sp>
            <p:nvSpPr>
              <p:cNvPr id="10" name="Téglalap 9"/>
              <p:cNvSpPr/>
              <p:nvPr/>
            </p:nvSpPr>
            <p:spPr>
              <a:xfrm>
                <a:off x="3995936" y="6404302"/>
                <a:ext cx="5148064" cy="307777"/>
              </a:xfrm>
              <a:prstGeom prst="rect">
                <a:avLst/>
              </a:prstGeom>
              <a:solidFill>
                <a:srgbClr val="C8A46E"/>
              </a:solidFill>
            </p:spPr>
            <p:txBody>
              <a:bodyPr wrap="square">
                <a:spAutoFit/>
              </a:bodyPr>
              <a:lstStyle/>
              <a:p>
                <a:pPr algn="l"/>
                <a:endParaRPr lang="hu-HU" sz="1400" i="1" dirty="0" smtClean="0">
                  <a:solidFill>
                    <a:schemeClr val="bg1"/>
                  </a:solidFill>
                  <a:latin typeface="Franklin Gothic Book" pitchFamily="34" charset="0"/>
                </a:endParaRPr>
              </a:p>
            </p:txBody>
          </p:sp>
          <p:sp>
            <p:nvSpPr>
              <p:cNvPr id="11" name="Téglalap 10"/>
              <p:cNvSpPr/>
              <p:nvPr/>
            </p:nvSpPr>
            <p:spPr>
              <a:xfrm>
                <a:off x="4031940" y="6550223"/>
                <a:ext cx="5076056" cy="307777"/>
              </a:xfrm>
              <a:prstGeom prst="rect">
                <a:avLst/>
              </a:prstGeom>
              <a:solidFill>
                <a:srgbClr val="C8A46E"/>
              </a:solidFill>
            </p:spPr>
            <p:txBody>
              <a:bodyPr wrap="square">
                <a:spAutoFit/>
              </a:bodyPr>
              <a:lstStyle/>
              <a:p>
                <a:pPr algn="l"/>
                <a:endParaRPr lang="hu-HU" sz="1400" i="1" dirty="0" smtClean="0">
                  <a:solidFill>
                    <a:schemeClr val="bg1"/>
                  </a:solidFill>
                  <a:latin typeface="Franklin Gothic Book" pitchFamily="34" charset="0"/>
                </a:endParaRPr>
              </a:p>
            </p:txBody>
          </p:sp>
        </p:grpSp>
      </p:grpSp>
      <p:pic>
        <p:nvPicPr>
          <p:cNvPr id="13" name="Picture 2" descr="ka-anatkepeslap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32656"/>
            <a:ext cx="8424936" cy="4983260"/>
          </a:xfrm>
          <a:prstGeom prst="rect">
            <a:avLst/>
          </a:prstGeom>
          <a:noFill/>
        </p:spPr>
      </p:pic>
      <p:sp>
        <p:nvSpPr>
          <p:cNvPr id="14" name="Téglalap 13"/>
          <p:cNvSpPr/>
          <p:nvPr/>
        </p:nvSpPr>
        <p:spPr>
          <a:xfrm>
            <a:off x="1115616" y="5445224"/>
            <a:ext cx="16759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Anatómia: 1769</a:t>
            </a:r>
            <a:endParaRPr lang="hu-HU" dirty="0"/>
          </a:p>
        </p:txBody>
      </p:sp>
      <p:sp>
        <p:nvSpPr>
          <p:cNvPr id="15" name="Téglalap 14"/>
          <p:cNvSpPr/>
          <p:nvPr/>
        </p:nvSpPr>
        <p:spPr>
          <a:xfrm>
            <a:off x="6300192" y="5445224"/>
            <a:ext cx="13712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épület: 1898</a:t>
            </a:r>
            <a:endParaRPr lang="hu-HU" dirty="0"/>
          </a:p>
        </p:txBody>
      </p:sp>
      <p:sp>
        <p:nvSpPr>
          <p:cNvPr id="16" name="Téglalap 15"/>
          <p:cNvSpPr/>
          <p:nvPr/>
        </p:nvSpPr>
        <p:spPr>
          <a:xfrm>
            <a:off x="2627784" y="332656"/>
            <a:ext cx="40696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Anatómiai, Szövet- és Fejlődéstani Intézet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altLang="hu-HU" smtClean="0"/>
          </a:p>
        </p:txBody>
      </p:sp>
      <p:sp>
        <p:nvSpPr>
          <p:cNvPr id="1536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altLang="hu-HU" dirty="0" smtClean="0"/>
          </a:p>
        </p:txBody>
      </p:sp>
      <p:sp>
        <p:nvSpPr>
          <p:cNvPr id="15364" name="AutoShape 5" descr="Z"/>
          <p:cNvSpPr>
            <a:spLocks noChangeAspect="1" noChangeArrowheads="1"/>
          </p:cNvSpPr>
          <p:nvPr/>
        </p:nvSpPr>
        <p:spPr bwMode="auto">
          <a:xfrm>
            <a:off x="3300413" y="2528888"/>
            <a:ext cx="254317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hu-HU" altLang="hu-HU"/>
          </a:p>
        </p:txBody>
      </p:sp>
      <p:sp>
        <p:nvSpPr>
          <p:cNvPr id="15365" name="AutoShape 7" descr="Z"/>
          <p:cNvSpPr>
            <a:spLocks noChangeAspect="1" noChangeArrowheads="1"/>
          </p:cNvSpPr>
          <p:nvPr/>
        </p:nvSpPr>
        <p:spPr bwMode="auto">
          <a:xfrm>
            <a:off x="3300413" y="2528888"/>
            <a:ext cx="254317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hu-HU" altLang="hu-HU"/>
          </a:p>
        </p:txBody>
      </p:sp>
      <p:grpSp>
        <p:nvGrpSpPr>
          <p:cNvPr id="3" name="Csoportba foglalás 9"/>
          <p:cNvGrpSpPr/>
          <p:nvPr/>
        </p:nvGrpSpPr>
        <p:grpSpPr>
          <a:xfrm>
            <a:off x="3995936" y="6119336"/>
            <a:ext cx="5148064" cy="738664"/>
            <a:chOff x="3995936" y="6119336"/>
            <a:chExt cx="5148064" cy="738664"/>
          </a:xfrm>
        </p:grpSpPr>
        <p:sp>
          <p:nvSpPr>
            <p:cNvPr id="11" name="Téglalap 10"/>
            <p:cNvSpPr/>
            <p:nvPr/>
          </p:nvSpPr>
          <p:spPr>
            <a:xfrm>
              <a:off x="4067944" y="6119336"/>
              <a:ext cx="5076056" cy="307777"/>
            </a:xfrm>
            <a:prstGeom prst="rect">
              <a:avLst/>
            </a:prstGeom>
            <a:solidFill>
              <a:srgbClr val="C8A46E"/>
            </a:solidFill>
          </p:spPr>
          <p:txBody>
            <a:bodyPr wrap="square">
              <a:spAutoFit/>
            </a:bodyPr>
            <a:lstStyle/>
            <a:p>
              <a:pPr algn="l"/>
              <a:endParaRPr lang="hu-HU" sz="1400" i="1" dirty="0" smtClean="0">
                <a:solidFill>
                  <a:schemeClr val="bg1"/>
                </a:solidFill>
                <a:latin typeface="Franklin Gothic Book" pitchFamily="34" charset="0"/>
              </a:endParaRPr>
            </a:p>
          </p:txBody>
        </p:sp>
        <p:sp>
          <p:nvSpPr>
            <p:cNvPr id="12" name="Téglalap 11"/>
            <p:cNvSpPr/>
            <p:nvPr/>
          </p:nvSpPr>
          <p:spPr>
            <a:xfrm>
              <a:off x="3995936" y="6404302"/>
              <a:ext cx="5148064" cy="307777"/>
            </a:xfrm>
            <a:prstGeom prst="rect">
              <a:avLst/>
            </a:prstGeom>
            <a:solidFill>
              <a:srgbClr val="C8A46E"/>
            </a:solidFill>
          </p:spPr>
          <p:txBody>
            <a:bodyPr wrap="square">
              <a:spAutoFit/>
            </a:bodyPr>
            <a:lstStyle/>
            <a:p>
              <a:pPr algn="l"/>
              <a:endParaRPr lang="hu-HU" sz="1400" i="1" dirty="0" smtClean="0">
                <a:solidFill>
                  <a:schemeClr val="bg1"/>
                </a:solidFill>
                <a:latin typeface="Franklin Gothic Book" pitchFamily="34" charset="0"/>
              </a:endParaRPr>
            </a:p>
          </p:txBody>
        </p:sp>
        <p:sp>
          <p:nvSpPr>
            <p:cNvPr id="13" name="Téglalap 12"/>
            <p:cNvSpPr/>
            <p:nvPr/>
          </p:nvSpPr>
          <p:spPr>
            <a:xfrm>
              <a:off x="4031940" y="6550223"/>
              <a:ext cx="5076056" cy="307777"/>
            </a:xfrm>
            <a:prstGeom prst="rect">
              <a:avLst/>
            </a:prstGeom>
            <a:solidFill>
              <a:srgbClr val="C8A46E"/>
            </a:solidFill>
          </p:spPr>
          <p:txBody>
            <a:bodyPr wrap="square">
              <a:spAutoFit/>
            </a:bodyPr>
            <a:lstStyle/>
            <a:p>
              <a:pPr algn="l"/>
              <a:endParaRPr lang="hu-HU" sz="1400" i="1" dirty="0" smtClean="0">
                <a:solidFill>
                  <a:schemeClr val="bg1"/>
                </a:solidFill>
                <a:latin typeface="Franklin Gothic Book" pitchFamily="34" charset="0"/>
              </a:endParaRPr>
            </a:p>
          </p:txBody>
        </p:sp>
      </p:grpSp>
      <p:pic>
        <p:nvPicPr>
          <p:cNvPr id="14" name="Picture 2" descr="D:\Dokumentumok\Dropbox\2019\eok-kop-cso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5388" y="332657"/>
            <a:ext cx="3889158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" descr="D:\Dokumentumok\Dropbox\2019\eok-kopony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404664"/>
            <a:ext cx="3779022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Cím 1"/>
          <p:cNvSpPr txBox="1">
            <a:spLocks/>
          </p:cNvSpPr>
          <p:nvPr/>
        </p:nvSpPr>
        <p:spPr>
          <a:xfrm>
            <a:off x="2411760" y="5301208"/>
            <a:ext cx="4033838" cy="1152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4796"/>
                </a:solidFill>
                <a:effectLst/>
                <a:uLnTx/>
                <a:uFillTx/>
                <a:latin typeface="Franklin Gothic Book" panose="020B0503020102020204" pitchFamily="34" charset="0"/>
                <a:ea typeface="+mj-ea"/>
                <a:cs typeface="+mj-cs"/>
              </a:rPr>
              <a:t>EOK könyvtár</a:t>
            </a:r>
            <a:endParaRPr kumimoji="0" lang="hu-HU" altLang="hu-HU" sz="4400" b="0" i="0" u="none" strike="noStrike" kern="1200" cap="none" spc="0" normalizeH="0" baseline="0" noProof="0" dirty="0" smtClean="0">
              <a:ln>
                <a:noFill/>
              </a:ln>
              <a:solidFill>
                <a:srgbClr val="264796"/>
              </a:solidFill>
              <a:effectLst/>
              <a:uLnTx/>
              <a:uFillTx/>
              <a:latin typeface="Franklin Gothic Book" panose="020B0503020102020204" pitchFamily="34" charset="0"/>
              <a:ea typeface="+mj-ea"/>
              <a:cs typeface="+mj-cs"/>
            </a:endParaRPr>
          </a:p>
        </p:txBody>
      </p:sp>
      <p:sp>
        <p:nvSpPr>
          <p:cNvPr id="17" name="Téglalap 16"/>
          <p:cNvSpPr/>
          <p:nvPr/>
        </p:nvSpPr>
        <p:spPr>
          <a:xfrm>
            <a:off x="1943708" y="6128482"/>
            <a:ext cx="2232248" cy="738664"/>
          </a:xfrm>
          <a:prstGeom prst="rect">
            <a:avLst/>
          </a:prstGeom>
          <a:solidFill>
            <a:srgbClr val="C8A46E"/>
          </a:solidFill>
        </p:spPr>
        <p:txBody>
          <a:bodyPr wrap="square">
            <a:spAutoFit/>
          </a:bodyPr>
          <a:lstStyle/>
          <a:p>
            <a:pPr algn="l"/>
            <a:endParaRPr lang="hu-HU" sz="1400" i="1" dirty="0" smtClean="0">
              <a:solidFill>
                <a:schemeClr val="bg1"/>
              </a:solidFill>
              <a:latin typeface="Franklin Gothic Book" pitchFamily="34" charset="0"/>
            </a:endParaRPr>
          </a:p>
          <a:p>
            <a:pPr algn="l"/>
            <a:r>
              <a:rPr lang="hu-HU" sz="1400" i="1" dirty="0" smtClean="0">
                <a:solidFill>
                  <a:schemeClr val="bg1"/>
                </a:solidFill>
                <a:latin typeface="Franklin Gothic Book" pitchFamily="34" charset="0"/>
              </a:rPr>
              <a:t>Semmelweis</a:t>
            </a:r>
            <a:r>
              <a:rPr lang="hu-HU" sz="1400" i="1" baseline="0" dirty="0" smtClean="0">
                <a:solidFill>
                  <a:schemeClr val="bg1"/>
                </a:solidFill>
                <a:latin typeface="Franklin Gothic Book" pitchFamily="34" charset="0"/>
              </a:rPr>
              <a:t> Egyetem</a:t>
            </a:r>
          </a:p>
          <a:p>
            <a:pPr algn="l"/>
            <a:r>
              <a:rPr lang="hu-HU" sz="1400" i="1" baseline="0" dirty="0" smtClean="0">
                <a:solidFill>
                  <a:schemeClr val="bg1"/>
                </a:solidFill>
                <a:latin typeface="Franklin Gothic Book" pitchFamily="34" charset="0"/>
              </a:rPr>
              <a:t>http://semmelweis.hu</a:t>
            </a:r>
            <a:endParaRPr lang="hu-HU" sz="14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/>
          </p:cNvSpPr>
          <p:nvPr>
            <p:ph type="body" idx="1"/>
          </p:nvPr>
        </p:nvSpPr>
        <p:spPr>
          <a:xfrm>
            <a:off x="611560" y="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Font typeface="Arial" pitchFamily="34" charset="0"/>
              <a:buNone/>
              <a:defRPr/>
            </a:pPr>
            <a:r>
              <a:rPr lang="hu-HU" sz="1600" b="1" dirty="0" smtClean="0"/>
              <a:t>Előadások letöltése</a:t>
            </a:r>
            <a:r>
              <a:rPr lang="de-DE" sz="1600" dirty="0" smtClean="0"/>
              <a:t>: </a:t>
            </a:r>
            <a:endParaRPr lang="hu-HU" sz="1600" dirty="0"/>
          </a:p>
          <a:p>
            <a:pPr>
              <a:defRPr/>
            </a:pPr>
            <a:r>
              <a:rPr lang="de-DE" sz="1600" u="sng" dirty="0">
                <a:hlinkClick r:id="rId2"/>
              </a:rPr>
              <a:t>http://</a:t>
            </a:r>
            <a:r>
              <a:rPr lang="de-DE" sz="1600" b="1" u="sng" dirty="0">
                <a:hlinkClick r:id="rId2"/>
              </a:rPr>
              <a:t>semmelweis.hu</a:t>
            </a:r>
            <a:r>
              <a:rPr lang="hu-HU" sz="1600" b="1" u="sng" dirty="0" smtClean="0">
                <a:hlinkClick r:id="rId2"/>
              </a:rPr>
              <a:t>/</a:t>
            </a:r>
            <a:r>
              <a:rPr lang="hu-HU" sz="1600" b="1" u="sng" dirty="0" err="1" smtClean="0">
                <a:hlinkClick r:id="rId2"/>
              </a:rPr>
              <a:t>anatomia</a:t>
            </a:r>
            <a:r>
              <a:rPr lang="hu-HU" sz="1600" b="1" u="sng" dirty="0" smtClean="0">
                <a:hlinkClick r:id="rId2"/>
              </a:rPr>
              <a:t>/</a:t>
            </a:r>
            <a:r>
              <a:rPr lang="de-DE" sz="1600" b="1" dirty="0" smtClean="0"/>
              <a:t> </a:t>
            </a:r>
            <a:endParaRPr lang="hu-HU" sz="1600" b="1" dirty="0"/>
          </a:p>
          <a:p>
            <a:pPr>
              <a:defRPr/>
            </a:pPr>
            <a:r>
              <a:rPr lang="hu-HU" sz="1600" i="1" dirty="0" smtClean="0"/>
              <a:t>Előadások </a:t>
            </a:r>
            <a:r>
              <a:rPr lang="hu-HU" sz="1600" i="1" dirty="0" smtClean="0">
                <a:sym typeface="Wingdings" pitchFamily="2" charset="2"/>
              </a:rPr>
              <a:t> ÁOK  </a:t>
            </a:r>
            <a:r>
              <a:rPr lang="hu-HU" sz="1600" i="1" dirty="0" err="1" smtClean="0">
                <a:sym typeface="Wingdings" pitchFamily="2" charset="2"/>
              </a:rPr>
              <a:t>Makr</a:t>
            </a:r>
            <a:r>
              <a:rPr lang="hu-HU" sz="1600" i="1" dirty="0" smtClean="0">
                <a:sym typeface="Wingdings" pitchFamily="2" charset="2"/>
              </a:rPr>
              <a:t>. Anatómia (E-H)</a:t>
            </a:r>
          </a:p>
          <a:p>
            <a:pPr>
              <a:defRPr/>
            </a:pPr>
            <a:r>
              <a:rPr lang="hu-HU" sz="1600" i="1" dirty="0" smtClean="0">
                <a:sym typeface="Wingdings" pitchFamily="2" charset="2"/>
              </a:rPr>
              <a:t>”</a:t>
            </a:r>
            <a:r>
              <a:rPr lang="en-US" sz="1600" dirty="0" smtClean="0"/>
              <a:t> </a:t>
            </a:r>
            <a:r>
              <a:rPr lang="fr-FR" sz="1600" dirty="0"/>
              <a:t>A letöltési linkek </a:t>
            </a:r>
            <a:r>
              <a:rPr lang="fr-FR" sz="1600" b="1" dirty="0">
                <a:hlinkClick r:id="rId3"/>
              </a:rPr>
              <a:t>belépés után</a:t>
            </a:r>
            <a:r>
              <a:rPr lang="fr-FR" sz="1600" dirty="0"/>
              <a:t> láthatók</a:t>
            </a:r>
            <a:r>
              <a:rPr lang="fr-FR" sz="1600" dirty="0" smtClean="0"/>
              <a:t>!</a:t>
            </a:r>
            <a:r>
              <a:rPr lang="hu-HU" sz="1600" i="1" dirty="0" smtClean="0">
                <a:sym typeface="Wingdings" pitchFamily="2" charset="2"/>
              </a:rPr>
              <a:t>”</a:t>
            </a:r>
          </a:p>
          <a:p>
            <a:pPr>
              <a:defRPr/>
            </a:pPr>
            <a:r>
              <a:rPr lang="hu-HU" sz="1600" i="1" dirty="0"/>
              <a:t>l</a:t>
            </a:r>
            <a:r>
              <a:rPr lang="de-DE" sz="1600" i="1" dirty="0" err="1" smtClean="0"/>
              <a:t>ogin</a:t>
            </a:r>
            <a:r>
              <a:rPr lang="de-DE" sz="1600" i="1" dirty="0"/>
              <a:t>: </a:t>
            </a:r>
            <a:r>
              <a:rPr lang="de-DE" sz="1600" i="1" dirty="0" err="1">
                <a:solidFill>
                  <a:srgbClr val="FF0000"/>
                </a:solidFill>
              </a:rPr>
              <a:t>educatio</a:t>
            </a:r>
            <a:endParaRPr lang="hu-HU" sz="1600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hu-HU" sz="1600" i="1" dirty="0" smtClean="0"/>
              <a:t>jelszó</a:t>
            </a:r>
            <a:r>
              <a:rPr lang="de-DE" sz="1600" i="1" dirty="0" smtClean="0"/>
              <a:t>: </a:t>
            </a:r>
            <a:r>
              <a:rPr lang="hu-HU" sz="1600" i="1" dirty="0" smtClean="0">
                <a:solidFill>
                  <a:srgbClr val="FF0000"/>
                </a:solidFill>
              </a:rPr>
              <a:t>S</a:t>
            </a:r>
            <a:r>
              <a:rPr lang="de-DE" sz="1600" i="1" dirty="0" err="1" smtClean="0">
                <a:solidFill>
                  <a:srgbClr val="FF0000"/>
                </a:solidFill>
              </a:rPr>
              <a:t>emmelweis</a:t>
            </a:r>
            <a:r>
              <a:rPr lang="hu-HU" sz="1600" i="1" dirty="0" smtClean="0">
                <a:solidFill>
                  <a:srgbClr val="FF0000"/>
                </a:solidFill>
              </a:rPr>
              <a:t>1769</a:t>
            </a:r>
            <a:endParaRPr lang="hu-HU" sz="1600" dirty="0">
              <a:solidFill>
                <a:srgbClr val="FF0000"/>
              </a:solidFill>
            </a:endParaRPr>
          </a:p>
          <a:p>
            <a:pPr marL="0" indent="0">
              <a:buFont typeface="Arial" pitchFamily="34" charset="0"/>
              <a:buNone/>
              <a:defRPr/>
            </a:pPr>
            <a:r>
              <a:rPr lang="de-DE" sz="1600" dirty="0" smtClean="0"/>
              <a:t>(</a:t>
            </a:r>
            <a:r>
              <a:rPr lang="hu-HU" sz="1200" dirty="0" smtClean="0"/>
              <a:t>Régebbi előadások: Tudásbázisban: </a:t>
            </a:r>
            <a:r>
              <a:rPr lang="hu-HU" sz="1200" dirty="0" smtClean="0">
                <a:hlinkClick r:id="rId4"/>
              </a:rPr>
              <a:t>http://lib.semmelweis.hu</a:t>
            </a:r>
            <a:r>
              <a:rPr lang="hu-HU" sz="1600" dirty="0" smtClean="0"/>
              <a:t>  </a:t>
            </a:r>
            <a:r>
              <a:rPr lang="de-DE" sz="1600" dirty="0" smtClean="0"/>
              <a:t>)</a:t>
            </a:r>
            <a:endParaRPr lang="hu-HU" sz="1600" dirty="0"/>
          </a:p>
          <a:p>
            <a:endParaRPr lang="hu-HU" altLang="hu-HU" dirty="0" smtClean="0"/>
          </a:p>
        </p:txBody>
      </p:sp>
      <p:sp>
        <p:nvSpPr>
          <p:cNvPr id="15364" name="AutoShape 5" descr="Z"/>
          <p:cNvSpPr>
            <a:spLocks noChangeAspect="1" noChangeArrowheads="1"/>
          </p:cNvSpPr>
          <p:nvPr/>
        </p:nvSpPr>
        <p:spPr bwMode="auto">
          <a:xfrm>
            <a:off x="3300413" y="2528888"/>
            <a:ext cx="254317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hu-HU" altLang="hu-HU"/>
          </a:p>
        </p:txBody>
      </p:sp>
      <p:sp>
        <p:nvSpPr>
          <p:cNvPr id="15365" name="AutoShape 7" descr="Z"/>
          <p:cNvSpPr>
            <a:spLocks noChangeAspect="1" noChangeArrowheads="1"/>
          </p:cNvSpPr>
          <p:nvPr/>
        </p:nvSpPr>
        <p:spPr bwMode="auto">
          <a:xfrm>
            <a:off x="3300413" y="2528888"/>
            <a:ext cx="254317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hu-HU" altLang="hu-HU"/>
          </a:p>
        </p:txBody>
      </p:sp>
      <p:grpSp>
        <p:nvGrpSpPr>
          <p:cNvPr id="3" name="Csoportba foglalás 9"/>
          <p:cNvGrpSpPr/>
          <p:nvPr/>
        </p:nvGrpSpPr>
        <p:grpSpPr>
          <a:xfrm>
            <a:off x="3995936" y="6119336"/>
            <a:ext cx="5148064" cy="738664"/>
            <a:chOff x="3995936" y="6119336"/>
            <a:chExt cx="5148064" cy="738664"/>
          </a:xfrm>
        </p:grpSpPr>
        <p:sp>
          <p:nvSpPr>
            <p:cNvPr id="11" name="Téglalap 10"/>
            <p:cNvSpPr/>
            <p:nvPr/>
          </p:nvSpPr>
          <p:spPr>
            <a:xfrm>
              <a:off x="4067944" y="6119336"/>
              <a:ext cx="5076056" cy="307777"/>
            </a:xfrm>
            <a:prstGeom prst="rect">
              <a:avLst/>
            </a:prstGeom>
            <a:solidFill>
              <a:srgbClr val="C8A46E"/>
            </a:solidFill>
          </p:spPr>
          <p:txBody>
            <a:bodyPr wrap="square">
              <a:spAutoFit/>
            </a:bodyPr>
            <a:lstStyle/>
            <a:p>
              <a:pPr algn="l"/>
              <a:endParaRPr lang="hu-HU" sz="1400" i="1" dirty="0" smtClean="0">
                <a:solidFill>
                  <a:schemeClr val="bg1"/>
                </a:solidFill>
                <a:latin typeface="Franklin Gothic Book" pitchFamily="34" charset="0"/>
              </a:endParaRPr>
            </a:p>
          </p:txBody>
        </p:sp>
        <p:sp>
          <p:nvSpPr>
            <p:cNvPr id="12" name="Téglalap 11"/>
            <p:cNvSpPr/>
            <p:nvPr/>
          </p:nvSpPr>
          <p:spPr>
            <a:xfrm>
              <a:off x="3995936" y="6404302"/>
              <a:ext cx="5148064" cy="307777"/>
            </a:xfrm>
            <a:prstGeom prst="rect">
              <a:avLst/>
            </a:prstGeom>
            <a:solidFill>
              <a:srgbClr val="C8A46E"/>
            </a:solidFill>
          </p:spPr>
          <p:txBody>
            <a:bodyPr wrap="square">
              <a:spAutoFit/>
            </a:bodyPr>
            <a:lstStyle/>
            <a:p>
              <a:pPr algn="l"/>
              <a:endParaRPr lang="hu-HU" sz="1400" i="1" dirty="0" smtClean="0">
                <a:solidFill>
                  <a:schemeClr val="bg1"/>
                </a:solidFill>
                <a:latin typeface="Franklin Gothic Book" pitchFamily="34" charset="0"/>
              </a:endParaRPr>
            </a:p>
          </p:txBody>
        </p:sp>
        <p:sp>
          <p:nvSpPr>
            <p:cNvPr id="13" name="Téglalap 12"/>
            <p:cNvSpPr/>
            <p:nvPr/>
          </p:nvSpPr>
          <p:spPr>
            <a:xfrm>
              <a:off x="4031940" y="6550223"/>
              <a:ext cx="5076056" cy="307777"/>
            </a:xfrm>
            <a:prstGeom prst="rect">
              <a:avLst/>
            </a:prstGeom>
            <a:solidFill>
              <a:srgbClr val="C8A46E"/>
            </a:solidFill>
          </p:spPr>
          <p:txBody>
            <a:bodyPr wrap="square">
              <a:spAutoFit/>
            </a:bodyPr>
            <a:lstStyle/>
            <a:p>
              <a:pPr algn="l"/>
              <a:endParaRPr lang="hu-HU" sz="1400" i="1" dirty="0" smtClean="0">
                <a:solidFill>
                  <a:schemeClr val="bg1"/>
                </a:solidFill>
                <a:latin typeface="Franklin Gothic Book" pitchFamily="34" charset="0"/>
              </a:endParaRPr>
            </a:p>
          </p:txBody>
        </p:sp>
      </p:grpSp>
      <p:sp>
        <p:nvSpPr>
          <p:cNvPr id="15" name="Téglalap 14"/>
          <p:cNvSpPr/>
          <p:nvPr/>
        </p:nvSpPr>
        <p:spPr>
          <a:xfrm>
            <a:off x="971600" y="1196752"/>
            <a:ext cx="2664296" cy="6480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16" name="Téglalap 15"/>
          <p:cNvSpPr/>
          <p:nvPr/>
        </p:nvSpPr>
        <p:spPr>
          <a:xfrm>
            <a:off x="1943708" y="6128482"/>
            <a:ext cx="2232248" cy="738664"/>
          </a:xfrm>
          <a:prstGeom prst="rect">
            <a:avLst/>
          </a:prstGeom>
          <a:solidFill>
            <a:srgbClr val="C8A46E"/>
          </a:solidFill>
        </p:spPr>
        <p:txBody>
          <a:bodyPr wrap="square">
            <a:spAutoFit/>
          </a:bodyPr>
          <a:lstStyle/>
          <a:p>
            <a:pPr algn="l"/>
            <a:endParaRPr lang="hu-HU" sz="1400" i="1" dirty="0" smtClean="0">
              <a:solidFill>
                <a:schemeClr val="bg1"/>
              </a:solidFill>
              <a:latin typeface="Franklin Gothic Book" pitchFamily="34" charset="0"/>
            </a:endParaRPr>
          </a:p>
          <a:p>
            <a:pPr algn="l"/>
            <a:r>
              <a:rPr lang="hu-HU" sz="1400" i="1" dirty="0" smtClean="0">
                <a:solidFill>
                  <a:schemeClr val="bg1"/>
                </a:solidFill>
                <a:latin typeface="Franklin Gothic Book" pitchFamily="34" charset="0"/>
              </a:rPr>
              <a:t>Semmelweis</a:t>
            </a:r>
            <a:r>
              <a:rPr lang="hu-HU" sz="1400" i="1" baseline="0" dirty="0" smtClean="0">
                <a:solidFill>
                  <a:schemeClr val="bg1"/>
                </a:solidFill>
                <a:latin typeface="Franklin Gothic Book" pitchFamily="34" charset="0"/>
              </a:rPr>
              <a:t> Egyetem</a:t>
            </a:r>
          </a:p>
          <a:p>
            <a:pPr algn="l"/>
            <a:r>
              <a:rPr lang="hu-HU" sz="1400" i="1" baseline="0" dirty="0" smtClean="0">
                <a:solidFill>
                  <a:schemeClr val="bg1"/>
                </a:solidFill>
                <a:latin typeface="Franklin Gothic Book" pitchFamily="34" charset="0"/>
              </a:rPr>
              <a:t>http://semmelweis.hu</a:t>
            </a:r>
            <a:endParaRPr lang="hu-HU" sz="1400" i="1" dirty="0">
              <a:solidFill>
                <a:schemeClr val="bg1"/>
              </a:solidFill>
            </a:endParaRPr>
          </a:p>
        </p:txBody>
      </p:sp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5" cstate="print"/>
          <a:srcRect l="22704" t="11699" r="23374" b="32408"/>
          <a:stretch>
            <a:fillRect/>
          </a:stretch>
        </p:blipFill>
        <p:spPr bwMode="auto">
          <a:xfrm>
            <a:off x="2267744" y="2132856"/>
            <a:ext cx="6228184" cy="3523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églalap 13"/>
          <p:cNvSpPr/>
          <p:nvPr/>
        </p:nvSpPr>
        <p:spPr>
          <a:xfrm>
            <a:off x="2483768" y="4581128"/>
            <a:ext cx="2016224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Csoportba foglalás 9"/>
          <p:cNvGrpSpPr/>
          <p:nvPr/>
        </p:nvGrpSpPr>
        <p:grpSpPr>
          <a:xfrm>
            <a:off x="3995936" y="6119336"/>
            <a:ext cx="5148064" cy="738664"/>
            <a:chOff x="3995936" y="6119336"/>
            <a:chExt cx="5148064" cy="738664"/>
          </a:xfrm>
        </p:grpSpPr>
        <p:sp>
          <p:nvSpPr>
            <p:cNvPr id="9" name="Téglalap 8"/>
            <p:cNvSpPr/>
            <p:nvPr/>
          </p:nvSpPr>
          <p:spPr>
            <a:xfrm>
              <a:off x="4067944" y="6119336"/>
              <a:ext cx="5076056" cy="307777"/>
            </a:xfrm>
            <a:prstGeom prst="rect">
              <a:avLst/>
            </a:prstGeom>
            <a:solidFill>
              <a:srgbClr val="C8A46E"/>
            </a:solidFill>
          </p:spPr>
          <p:txBody>
            <a:bodyPr wrap="square">
              <a:spAutoFit/>
            </a:bodyPr>
            <a:lstStyle/>
            <a:p>
              <a:pPr algn="l"/>
              <a:endParaRPr lang="hu-HU" sz="1400" i="1" dirty="0" smtClean="0">
                <a:solidFill>
                  <a:schemeClr val="bg1"/>
                </a:solidFill>
                <a:latin typeface="Franklin Gothic Book" pitchFamily="34" charset="0"/>
              </a:endParaRPr>
            </a:p>
          </p:txBody>
        </p:sp>
        <p:sp>
          <p:nvSpPr>
            <p:cNvPr id="10" name="Téglalap 9"/>
            <p:cNvSpPr/>
            <p:nvPr/>
          </p:nvSpPr>
          <p:spPr>
            <a:xfrm>
              <a:off x="3995936" y="6404302"/>
              <a:ext cx="5148064" cy="307777"/>
            </a:xfrm>
            <a:prstGeom prst="rect">
              <a:avLst/>
            </a:prstGeom>
            <a:solidFill>
              <a:srgbClr val="C8A46E"/>
            </a:solidFill>
          </p:spPr>
          <p:txBody>
            <a:bodyPr wrap="square">
              <a:spAutoFit/>
            </a:bodyPr>
            <a:lstStyle/>
            <a:p>
              <a:pPr algn="l"/>
              <a:endParaRPr lang="hu-HU" sz="1400" i="1" dirty="0" smtClean="0">
                <a:solidFill>
                  <a:schemeClr val="bg1"/>
                </a:solidFill>
                <a:latin typeface="Franklin Gothic Book" pitchFamily="34" charset="0"/>
              </a:endParaRPr>
            </a:p>
          </p:txBody>
        </p:sp>
        <p:sp>
          <p:nvSpPr>
            <p:cNvPr id="11" name="Téglalap 10"/>
            <p:cNvSpPr/>
            <p:nvPr/>
          </p:nvSpPr>
          <p:spPr>
            <a:xfrm>
              <a:off x="4031940" y="6550223"/>
              <a:ext cx="5076056" cy="307777"/>
            </a:xfrm>
            <a:prstGeom prst="rect">
              <a:avLst/>
            </a:prstGeom>
            <a:solidFill>
              <a:srgbClr val="C8A46E"/>
            </a:solidFill>
          </p:spPr>
          <p:txBody>
            <a:bodyPr wrap="square">
              <a:spAutoFit/>
            </a:bodyPr>
            <a:lstStyle/>
            <a:p>
              <a:pPr algn="l"/>
              <a:endParaRPr lang="hu-HU" sz="1400" i="1" dirty="0" smtClean="0">
                <a:solidFill>
                  <a:schemeClr val="bg1"/>
                </a:solidFill>
                <a:latin typeface="Franklin Gothic Book" pitchFamily="34" charset="0"/>
              </a:endParaRPr>
            </a:p>
          </p:txBody>
        </p:sp>
      </p:grpSp>
      <p:sp>
        <p:nvSpPr>
          <p:cNvPr id="12" name="Téglalap 11"/>
          <p:cNvSpPr/>
          <p:nvPr/>
        </p:nvSpPr>
        <p:spPr>
          <a:xfrm>
            <a:off x="1943708" y="6128482"/>
            <a:ext cx="2232248" cy="738664"/>
          </a:xfrm>
          <a:prstGeom prst="rect">
            <a:avLst/>
          </a:prstGeom>
          <a:solidFill>
            <a:srgbClr val="C8A46E"/>
          </a:solidFill>
        </p:spPr>
        <p:txBody>
          <a:bodyPr wrap="square">
            <a:spAutoFit/>
          </a:bodyPr>
          <a:lstStyle/>
          <a:p>
            <a:pPr algn="l"/>
            <a:endParaRPr lang="hu-HU" sz="1400" i="1" dirty="0" smtClean="0">
              <a:solidFill>
                <a:schemeClr val="bg1"/>
              </a:solidFill>
              <a:latin typeface="Franklin Gothic Book" pitchFamily="34" charset="0"/>
            </a:endParaRPr>
          </a:p>
          <a:p>
            <a:pPr algn="l"/>
            <a:r>
              <a:rPr lang="hu-HU" sz="1400" i="1" dirty="0" smtClean="0">
                <a:solidFill>
                  <a:schemeClr val="bg1"/>
                </a:solidFill>
                <a:latin typeface="Franklin Gothic Book" pitchFamily="34" charset="0"/>
              </a:rPr>
              <a:t>Semmelweis</a:t>
            </a:r>
            <a:r>
              <a:rPr lang="hu-HU" sz="1400" i="1" baseline="0" dirty="0" smtClean="0">
                <a:solidFill>
                  <a:schemeClr val="bg1"/>
                </a:solidFill>
                <a:latin typeface="Franklin Gothic Book" pitchFamily="34" charset="0"/>
              </a:rPr>
              <a:t> Egyetem</a:t>
            </a:r>
          </a:p>
          <a:p>
            <a:pPr algn="l"/>
            <a:r>
              <a:rPr lang="hu-HU" sz="1400" i="1" baseline="0" dirty="0" smtClean="0">
                <a:solidFill>
                  <a:schemeClr val="bg1"/>
                </a:solidFill>
                <a:latin typeface="Franklin Gothic Book" pitchFamily="34" charset="0"/>
              </a:rPr>
              <a:t>http://semmelweis.hu</a:t>
            </a:r>
            <a:endParaRPr lang="hu-HU" sz="1400" i="1" dirty="0">
              <a:solidFill>
                <a:schemeClr val="bg1"/>
              </a:solidFill>
            </a:endParaRPr>
          </a:p>
        </p:txBody>
      </p:sp>
      <p:pic>
        <p:nvPicPr>
          <p:cNvPr id="15" name="Picture 2" descr="Réthelyi Miklós - Szentágothai János: Funkcionális anatóm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333375"/>
            <a:ext cx="2276475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4" descr="Tankönyv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404664"/>
            <a:ext cx="1223963" cy="189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Szövegdoboz 16"/>
          <p:cNvSpPr txBox="1"/>
          <p:nvPr/>
        </p:nvSpPr>
        <p:spPr>
          <a:xfrm>
            <a:off x="3275856" y="2492896"/>
            <a:ext cx="2016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dirty="0" smtClean="0"/>
              <a:t>Elektronikusan ingyenesen elérhető</a:t>
            </a:r>
            <a:endParaRPr lang="hu-HU" sz="1400" dirty="0"/>
          </a:p>
        </p:txBody>
      </p:sp>
      <p:pic>
        <p:nvPicPr>
          <p:cNvPr id="18" name="Picture 6" descr="http://www.ana.sote.hu/k-szatlasz2011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76256" y="260648"/>
            <a:ext cx="1800225" cy="2513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8" descr="http://www.ana.sote.hu/sobotta-uj-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76256" y="2996952"/>
            <a:ext cx="1871663" cy="246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9" descr="Sobotta Az ember anatomia atlasza 1-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60032" y="3356992"/>
            <a:ext cx="1800225" cy="248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" descr="https://fbcdn-sphotos-b-a.akamaihd.net/hphotos-ak-prn1/1009735_10201596680976976_492018951_n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483768" y="3501008"/>
            <a:ext cx="1982787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4"/>
          <p:cNvSpPr>
            <a:spLocks noChangeArrowheads="1"/>
          </p:cNvSpPr>
          <p:nvPr/>
        </p:nvSpPr>
        <p:spPr bwMode="auto">
          <a:xfrm>
            <a:off x="611188" y="189082"/>
            <a:ext cx="4249737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hu-HU" altLang="hu-HU" sz="2000" i="1" dirty="0" smtClean="0">
                <a:latin typeface="Times New Roman" pitchFamily="18" charset="0"/>
              </a:rPr>
              <a:t>Anatómiai testhelyzet</a:t>
            </a:r>
            <a:endParaRPr lang="hu-HU" altLang="hu-HU" sz="2000" i="1" dirty="0">
              <a:latin typeface="Times New Roman" pitchFamily="18" charset="0"/>
            </a:endParaRPr>
          </a:p>
          <a:p>
            <a:endParaRPr lang="hu-HU" altLang="hu-HU" sz="2000" i="1" dirty="0">
              <a:latin typeface="Times New Roman" pitchFamily="18" charset="0"/>
            </a:endParaRPr>
          </a:p>
          <a:p>
            <a:endParaRPr lang="hu-HU" altLang="hu-HU" sz="2000" i="1" dirty="0">
              <a:latin typeface="Times New Roman" pitchFamily="18" charset="0"/>
            </a:endParaRPr>
          </a:p>
        </p:txBody>
      </p:sp>
      <p:pic>
        <p:nvPicPr>
          <p:cNvPr id="4" name="Picture 6" descr="Képtalálat a következ&amp;odblac;re: „anatómiai síkok”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268760"/>
            <a:ext cx="3331308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3" descr="csvaz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188640"/>
            <a:ext cx="3195887" cy="5661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Csoportba foglalás 9"/>
          <p:cNvGrpSpPr/>
          <p:nvPr/>
        </p:nvGrpSpPr>
        <p:grpSpPr>
          <a:xfrm>
            <a:off x="3995936" y="6119336"/>
            <a:ext cx="5148064" cy="738664"/>
            <a:chOff x="3995936" y="6119336"/>
            <a:chExt cx="5148064" cy="738664"/>
          </a:xfrm>
        </p:grpSpPr>
        <p:sp>
          <p:nvSpPr>
            <p:cNvPr id="8" name="Téglalap 7"/>
            <p:cNvSpPr/>
            <p:nvPr/>
          </p:nvSpPr>
          <p:spPr>
            <a:xfrm>
              <a:off x="4067944" y="6119336"/>
              <a:ext cx="5076056" cy="307777"/>
            </a:xfrm>
            <a:prstGeom prst="rect">
              <a:avLst/>
            </a:prstGeom>
            <a:solidFill>
              <a:srgbClr val="C8A46E"/>
            </a:solidFill>
          </p:spPr>
          <p:txBody>
            <a:bodyPr wrap="square">
              <a:spAutoFit/>
            </a:bodyPr>
            <a:lstStyle/>
            <a:p>
              <a:pPr algn="l"/>
              <a:endParaRPr lang="hu-HU" sz="1400" i="1" dirty="0" smtClean="0">
                <a:solidFill>
                  <a:schemeClr val="bg1"/>
                </a:solidFill>
                <a:latin typeface="Franklin Gothic Book" pitchFamily="34" charset="0"/>
              </a:endParaRPr>
            </a:p>
          </p:txBody>
        </p:sp>
        <p:sp>
          <p:nvSpPr>
            <p:cNvPr id="9" name="Téglalap 8"/>
            <p:cNvSpPr/>
            <p:nvPr/>
          </p:nvSpPr>
          <p:spPr>
            <a:xfrm>
              <a:off x="3995936" y="6404302"/>
              <a:ext cx="5148064" cy="307777"/>
            </a:xfrm>
            <a:prstGeom prst="rect">
              <a:avLst/>
            </a:prstGeom>
            <a:solidFill>
              <a:srgbClr val="C8A46E"/>
            </a:solidFill>
          </p:spPr>
          <p:txBody>
            <a:bodyPr wrap="square">
              <a:spAutoFit/>
            </a:bodyPr>
            <a:lstStyle/>
            <a:p>
              <a:pPr algn="l"/>
              <a:endParaRPr lang="hu-HU" sz="1400" i="1" dirty="0" smtClean="0">
                <a:solidFill>
                  <a:schemeClr val="bg1"/>
                </a:solidFill>
                <a:latin typeface="Franklin Gothic Book" pitchFamily="34" charset="0"/>
              </a:endParaRPr>
            </a:p>
          </p:txBody>
        </p:sp>
        <p:sp>
          <p:nvSpPr>
            <p:cNvPr id="10" name="Téglalap 9"/>
            <p:cNvSpPr/>
            <p:nvPr/>
          </p:nvSpPr>
          <p:spPr>
            <a:xfrm>
              <a:off x="4031940" y="6550223"/>
              <a:ext cx="5076056" cy="307777"/>
            </a:xfrm>
            <a:prstGeom prst="rect">
              <a:avLst/>
            </a:prstGeom>
            <a:solidFill>
              <a:srgbClr val="C8A46E"/>
            </a:solidFill>
          </p:spPr>
          <p:txBody>
            <a:bodyPr wrap="square">
              <a:spAutoFit/>
            </a:bodyPr>
            <a:lstStyle/>
            <a:p>
              <a:pPr algn="l"/>
              <a:endParaRPr lang="hu-HU" sz="1400" i="1" dirty="0" smtClean="0">
                <a:solidFill>
                  <a:schemeClr val="bg1"/>
                </a:solidFill>
                <a:latin typeface="Franklin Gothic Book" pitchFamily="34" charset="0"/>
              </a:endParaRPr>
            </a:p>
          </p:txBody>
        </p:sp>
      </p:grpSp>
      <p:sp>
        <p:nvSpPr>
          <p:cNvPr id="11" name="Téglalap 10"/>
          <p:cNvSpPr/>
          <p:nvPr/>
        </p:nvSpPr>
        <p:spPr>
          <a:xfrm>
            <a:off x="1943708" y="6128482"/>
            <a:ext cx="2232248" cy="738664"/>
          </a:xfrm>
          <a:prstGeom prst="rect">
            <a:avLst/>
          </a:prstGeom>
          <a:solidFill>
            <a:srgbClr val="C8A46E"/>
          </a:solidFill>
        </p:spPr>
        <p:txBody>
          <a:bodyPr wrap="square">
            <a:spAutoFit/>
          </a:bodyPr>
          <a:lstStyle/>
          <a:p>
            <a:pPr algn="l"/>
            <a:endParaRPr lang="hu-HU" sz="1400" i="1" dirty="0" smtClean="0">
              <a:solidFill>
                <a:schemeClr val="bg1"/>
              </a:solidFill>
              <a:latin typeface="Franklin Gothic Book" pitchFamily="34" charset="0"/>
            </a:endParaRPr>
          </a:p>
          <a:p>
            <a:pPr algn="l"/>
            <a:r>
              <a:rPr lang="hu-HU" sz="1400" i="1" dirty="0" smtClean="0">
                <a:solidFill>
                  <a:schemeClr val="bg1"/>
                </a:solidFill>
                <a:latin typeface="Franklin Gothic Book" pitchFamily="34" charset="0"/>
              </a:rPr>
              <a:t>Semmelweis</a:t>
            </a:r>
            <a:r>
              <a:rPr lang="hu-HU" sz="1400" i="1" baseline="0" dirty="0" smtClean="0">
                <a:solidFill>
                  <a:schemeClr val="bg1"/>
                </a:solidFill>
                <a:latin typeface="Franklin Gothic Book" pitchFamily="34" charset="0"/>
              </a:rPr>
              <a:t> Egyetem</a:t>
            </a:r>
          </a:p>
          <a:p>
            <a:pPr algn="l"/>
            <a:r>
              <a:rPr lang="hu-HU" sz="1400" i="1" baseline="0" dirty="0" smtClean="0">
                <a:solidFill>
                  <a:schemeClr val="bg1"/>
                </a:solidFill>
                <a:latin typeface="Franklin Gothic Book" pitchFamily="34" charset="0"/>
              </a:rPr>
              <a:t>http://semmelweis.hu</a:t>
            </a:r>
            <a:endParaRPr lang="hu-HU" sz="14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Csoportba foglalás 9"/>
          <p:cNvGrpSpPr/>
          <p:nvPr/>
        </p:nvGrpSpPr>
        <p:grpSpPr>
          <a:xfrm>
            <a:off x="3995936" y="6119336"/>
            <a:ext cx="5148064" cy="738664"/>
            <a:chOff x="3995936" y="6119336"/>
            <a:chExt cx="5148064" cy="738664"/>
          </a:xfrm>
        </p:grpSpPr>
        <p:sp>
          <p:nvSpPr>
            <p:cNvPr id="7" name="Téglalap 6"/>
            <p:cNvSpPr/>
            <p:nvPr/>
          </p:nvSpPr>
          <p:spPr>
            <a:xfrm>
              <a:off x="4067944" y="6119336"/>
              <a:ext cx="5076056" cy="307777"/>
            </a:xfrm>
            <a:prstGeom prst="rect">
              <a:avLst/>
            </a:prstGeom>
            <a:solidFill>
              <a:srgbClr val="C8A46E"/>
            </a:solidFill>
          </p:spPr>
          <p:txBody>
            <a:bodyPr wrap="square">
              <a:spAutoFit/>
            </a:bodyPr>
            <a:lstStyle/>
            <a:p>
              <a:pPr algn="l"/>
              <a:endParaRPr lang="hu-HU" sz="1400" i="1" dirty="0" smtClean="0">
                <a:solidFill>
                  <a:schemeClr val="bg1"/>
                </a:solidFill>
                <a:latin typeface="Franklin Gothic Book" pitchFamily="34" charset="0"/>
              </a:endParaRPr>
            </a:p>
          </p:txBody>
        </p:sp>
        <p:sp>
          <p:nvSpPr>
            <p:cNvPr id="8" name="Téglalap 7"/>
            <p:cNvSpPr/>
            <p:nvPr/>
          </p:nvSpPr>
          <p:spPr>
            <a:xfrm>
              <a:off x="3995936" y="6404302"/>
              <a:ext cx="5148064" cy="307777"/>
            </a:xfrm>
            <a:prstGeom prst="rect">
              <a:avLst/>
            </a:prstGeom>
            <a:solidFill>
              <a:srgbClr val="C8A46E"/>
            </a:solidFill>
          </p:spPr>
          <p:txBody>
            <a:bodyPr wrap="square">
              <a:spAutoFit/>
            </a:bodyPr>
            <a:lstStyle/>
            <a:p>
              <a:pPr algn="l"/>
              <a:endParaRPr lang="hu-HU" sz="1400" i="1" dirty="0" smtClean="0">
                <a:solidFill>
                  <a:schemeClr val="bg1"/>
                </a:solidFill>
                <a:latin typeface="Franklin Gothic Book" pitchFamily="34" charset="0"/>
              </a:endParaRPr>
            </a:p>
          </p:txBody>
        </p:sp>
        <p:sp>
          <p:nvSpPr>
            <p:cNvPr id="9" name="Téglalap 8"/>
            <p:cNvSpPr/>
            <p:nvPr/>
          </p:nvSpPr>
          <p:spPr>
            <a:xfrm>
              <a:off x="4031940" y="6550223"/>
              <a:ext cx="5076056" cy="307777"/>
            </a:xfrm>
            <a:prstGeom prst="rect">
              <a:avLst/>
            </a:prstGeom>
            <a:solidFill>
              <a:srgbClr val="C8A46E"/>
            </a:solidFill>
          </p:spPr>
          <p:txBody>
            <a:bodyPr wrap="square">
              <a:spAutoFit/>
            </a:bodyPr>
            <a:lstStyle/>
            <a:p>
              <a:pPr algn="l"/>
              <a:endParaRPr lang="hu-HU" sz="1400" i="1" dirty="0" smtClean="0">
                <a:solidFill>
                  <a:schemeClr val="bg1"/>
                </a:solidFill>
                <a:latin typeface="Franklin Gothic Book" pitchFamily="34" charset="0"/>
              </a:endParaRPr>
            </a:p>
          </p:txBody>
        </p:sp>
      </p:grpSp>
      <p:sp>
        <p:nvSpPr>
          <p:cNvPr id="10" name="Téglalap 9"/>
          <p:cNvSpPr/>
          <p:nvPr/>
        </p:nvSpPr>
        <p:spPr>
          <a:xfrm>
            <a:off x="1943708" y="6128482"/>
            <a:ext cx="2232248" cy="738664"/>
          </a:xfrm>
          <a:prstGeom prst="rect">
            <a:avLst/>
          </a:prstGeom>
          <a:solidFill>
            <a:srgbClr val="C8A46E"/>
          </a:solidFill>
        </p:spPr>
        <p:txBody>
          <a:bodyPr wrap="square">
            <a:spAutoFit/>
          </a:bodyPr>
          <a:lstStyle/>
          <a:p>
            <a:pPr algn="l"/>
            <a:endParaRPr lang="hu-HU" sz="1400" i="1" dirty="0" smtClean="0">
              <a:solidFill>
                <a:schemeClr val="bg1"/>
              </a:solidFill>
              <a:latin typeface="Franklin Gothic Book" pitchFamily="34" charset="0"/>
            </a:endParaRPr>
          </a:p>
          <a:p>
            <a:pPr algn="l"/>
            <a:r>
              <a:rPr lang="hu-HU" sz="1400" i="1" dirty="0" smtClean="0">
                <a:solidFill>
                  <a:schemeClr val="bg1"/>
                </a:solidFill>
                <a:latin typeface="Franklin Gothic Book" pitchFamily="34" charset="0"/>
              </a:rPr>
              <a:t>Semmelweis</a:t>
            </a:r>
            <a:r>
              <a:rPr lang="hu-HU" sz="1400" i="1" baseline="0" dirty="0" smtClean="0">
                <a:solidFill>
                  <a:schemeClr val="bg1"/>
                </a:solidFill>
                <a:latin typeface="Franklin Gothic Book" pitchFamily="34" charset="0"/>
              </a:rPr>
              <a:t> Egyetem</a:t>
            </a:r>
          </a:p>
          <a:p>
            <a:pPr algn="l"/>
            <a:r>
              <a:rPr lang="hu-HU" sz="1400" i="1" baseline="0" dirty="0" smtClean="0">
                <a:solidFill>
                  <a:schemeClr val="bg1"/>
                </a:solidFill>
                <a:latin typeface="Franklin Gothic Book" pitchFamily="34" charset="0"/>
              </a:rPr>
              <a:t>http://semmelweis.hu</a:t>
            </a:r>
            <a:endParaRPr lang="hu-HU" sz="1400" i="1" dirty="0">
              <a:solidFill>
                <a:schemeClr val="bg1"/>
              </a:solidFill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4427984" y="332656"/>
            <a:ext cx="4284662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hu-HU" altLang="hu-HU" sz="2000" b="1" dirty="0">
                <a:latin typeface="Times New Roman" pitchFamily="18" charset="0"/>
              </a:rPr>
              <a:t>Latin </a:t>
            </a:r>
            <a:r>
              <a:rPr lang="hu-HU" altLang="hu-HU" sz="2000" b="1" dirty="0" err="1">
                <a:latin typeface="Times New Roman" pitchFamily="18" charset="0"/>
              </a:rPr>
              <a:t>nomenclatura</a:t>
            </a:r>
            <a:endParaRPr lang="hu-HU" altLang="hu-HU" sz="2000" b="1" dirty="0">
              <a:latin typeface="Times New Roman" pitchFamily="18" charset="0"/>
            </a:endParaRPr>
          </a:p>
          <a:p>
            <a:endParaRPr lang="hu-HU" altLang="hu-HU" dirty="0">
              <a:latin typeface="Times New Roman" pitchFamily="18" charset="0"/>
            </a:endParaRPr>
          </a:p>
          <a:p>
            <a:endParaRPr lang="hu-HU" altLang="hu-HU" dirty="0">
              <a:latin typeface="Times New Roman" pitchFamily="18" charset="0"/>
            </a:endParaRPr>
          </a:p>
          <a:p>
            <a:r>
              <a:rPr lang="hu-HU" altLang="hu-HU" dirty="0" err="1">
                <a:latin typeface="Times New Roman" pitchFamily="18" charset="0"/>
              </a:rPr>
              <a:t>caput</a:t>
            </a:r>
            <a:r>
              <a:rPr lang="hu-HU" altLang="hu-HU" dirty="0">
                <a:latin typeface="Times New Roman" pitchFamily="18" charset="0"/>
              </a:rPr>
              <a:t>; </a:t>
            </a:r>
            <a:r>
              <a:rPr lang="hu-HU" altLang="hu-HU" dirty="0" err="1">
                <a:latin typeface="Times New Roman" pitchFamily="18" charset="0"/>
              </a:rPr>
              <a:t>cranium</a:t>
            </a:r>
            <a:r>
              <a:rPr lang="hu-HU" altLang="hu-HU" dirty="0">
                <a:latin typeface="Times New Roman" pitchFamily="18" charset="0"/>
              </a:rPr>
              <a:t> </a:t>
            </a:r>
            <a:br>
              <a:rPr lang="hu-HU" altLang="hu-HU" dirty="0">
                <a:latin typeface="Times New Roman" pitchFamily="18" charset="0"/>
              </a:rPr>
            </a:br>
            <a:r>
              <a:rPr lang="hu-HU" altLang="hu-HU" dirty="0">
                <a:latin typeface="Times New Roman" pitchFamily="18" charset="0"/>
              </a:rPr>
              <a:t>collum </a:t>
            </a:r>
            <a:br>
              <a:rPr lang="hu-HU" altLang="hu-HU" dirty="0">
                <a:latin typeface="Times New Roman" pitchFamily="18" charset="0"/>
              </a:rPr>
            </a:br>
            <a:r>
              <a:rPr lang="hu-HU" altLang="hu-HU" dirty="0">
                <a:latin typeface="Times New Roman" pitchFamily="18" charset="0"/>
              </a:rPr>
              <a:t>corpus </a:t>
            </a:r>
            <a:br>
              <a:rPr lang="hu-HU" altLang="hu-HU" dirty="0">
                <a:latin typeface="Times New Roman" pitchFamily="18" charset="0"/>
              </a:rPr>
            </a:br>
            <a:r>
              <a:rPr lang="hu-HU" altLang="hu-HU" dirty="0" err="1">
                <a:latin typeface="Times New Roman" pitchFamily="18" charset="0"/>
              </a:rPr>
              <a:t>truncus</a:t>
            </a:r>
            <a:r>
              <a:rPr lang="hu-HU" altLang="hu-HU" dirty="0">
                <a:latin typeface="Times New Roman" pitchFamily="18" charset="0"/>
              </a:rPr>
              <a:t> </a:t>
            </a:r>
            <a:br>
              <a:rPr lang="hu-HU" altLang="hu-HU" dirty="0">
                <a:latin typeface="Times New Roman" pitchFamily="18" charset="0"/>
              </a:rPr>
            </a:br>
            <a:r>
              <a:rPr lang="hu-HU" altLang="hu-HU" dirty="0">
                <a:latin typeface="Times New Roman" pitchFamily="18" charset="0"/>
              </a:rPr>
              <a:t>   </a:t>
            </a:r>
            <a:r>
              <a:rPr lang="hu-HU" altLang="hu-HU" dirty="0" err="1">
                <a:latin typeface="Times New Roman" pitchFamily="18" charset="0"/>
              </a:rPr>
              <a:t>thorax</a:t>
            </a:r>
            <a:r>
              <a:rPr lang="hu-HU" altLang="hu-HU" dirty="0">
                <a:latin typeface="Times New Roman" pitchFamily="18" charset="0"/>
              </a:rPr>
              <a:t> </a:t>
            </a:r>
            <a:br>
              <a:rPr lang="hu-HU" altLang="hu-HU" dirty="0">
                <a:latin typeface="Times New Roman" pitchFamily="18" charset="0"/>
              </a:rPr>
            </a:br>
            <a:r>
              <a:rPr lang="hu-HU" altLang="hu-HU" dirty="0">
                <a:latin typeface="Times New Roman" pitchFamily="18" charset="0"/>
              </a:rPr>
              <a:t>   </a:t>
            </a:r>
            <a:r>
              <a:rPr lang="hu-HU" altLang="hu-HU" dirty="0" err="1">
                <a:latin typeface="Times New Roman" pitchFamily="18" charset="0"/>
              </a:rPr>
              <a:t>abdomen</a:t>
            </a:r>
            <a:r>
              <a:rPr lang="hu-HU" altLang="hu-HU" dirty="0">
                <a:latin typeface="Times New Roman" pitchFamily="18" charset="0"/>
              </a:rPr>
              <a:t> </a:t>
            </a:r>
            <a:br>
              <a:rPr lang="hu-HU" altLang="hu-HU" dirty="0">
                <a:latin typeface="Times New Roman" pitchFamily="18" charset="0"/>
              </a:rPr>
            </a:br>
            <a:r>
              <a:rPr lang="hu-HU" altLang="hu-HU" dirty="0">
                <a:latin typeface="Times New Roman" pitchFamily="18" charset="0"/>
              </a:rPr>
              <a:t>   </a:t>
            </a:r>
            <a:r>
              <a:rPr lang="hu-HU" altLang="hu-HU" dirty="0" err="1">
                <a:latin typeface="Times New Roman" pitchFamily="18" charset="0"/>
              </a:rPr>
              <a:t>pelvis</a:t>
            </a:r>
            <a:r>
              <a:rPr lang="hu-HU" altLang="hu-HU" dirty="0">
                <a:latin typeface="Times New Roman" pitchFamily="18" charset="0"/>
              </a:rPr>
              <a:t> </a:t>
            </a:r>
            <a:br>
              <a:rPr lang="hu-HU" altLang="hu-HU" dirty="0">
                <a:latin typeface="Times New Roman" pitchFamily="18" charset="0"/>
              </a:rPr>
            </a:br>
            <a:r>
              <a:rPr lang="hu-HU" altLang="hu-HU" dirty="0" err="1">
                <a:latin typeface="Times New Roman" pitchFamily="18" charset="0"/>
              </a:rPr>
              <a:t>extremitas</a:t>
            </a:r>
            <a:endParaRPr lang="hu-HU" altLang="hu-HU" dirty="0"/>
          </a:p>
          <a:p>
            <a:r>
              <a:rPr lang="hu-HU" altLang="hu-HU" dirty="0">
                <a:latin typeface="Times New Roman" pitchFamily="18" charset="0"/>
              </a:rPr>
              <a:t>     superior; inferior </a:t>
            </a:r>
            <a:br>
              <a:rPr lang="hu-HU" altLang="hu-HU" dirty="0">
                <a:latin typeface="Times New Roman" pitchFamily="18" charset="0"/>
              </a:rPr>
            </a:br>
            <a:endParaRPr lang="hu-HU" altLang="hu-HU" dirty="0">
              <a:latin typeface="Times New Roman" pitchFamily="18" charset="0"/>
            </a:endParaRPr>
          </a:p>
          <a:p>
            <a:r>
              <a:rPr lang="hu-HU" altLang="hu-HU" dirty="0" err="1">
                <a:latin typeface="Times New Roman" pitchFamily="18" charset="0"/>
              </a:rPr>
              <a:t>brachium</a:t>
            </a:r>
            <a:r>
              <a:rPr lang="hu-HU" altLang="hu-HU" dirty="0">
                <a:latin typeface="Times New Roman" pitchFamily="18" charset="0"/>
              </a:rPr>
              <a:t> </a:t>
            </a:r>
            <a:br>
              <a:rPr lang="hu-HU" altLang="hu-HU" dirty="0">
                <a:latin typeface="Times New Roman" pitchFamily="18" charset="0"/>
              </a:rPr>
            </a:br>
            <a:r>
              <a:rPr lang="hu-HU" altLang="hu-HU" dirty="0" err="1">
                <a:latin typeface="Times New Roman" pitchFamily="18" charset="0"/>
              </a:rPr>
              <a:t>antebrachium</a:t>
            </a:r>
            <a:r>
              <a:rPr lang="hu-HU" altLang="hu-HU" dirty="0">
                <a:latin typeface="Times New Roman" pitchFamily="18" charset="0"/>
              </a:rPr>
              <a:t> </a:t>
            </a:r>
            <a:br>
              <a:rPr lang="hu-HU" altLang="hu-HU" dirty="0">
                <a:latin typeface="Times New Roman" pitchFamily="18" charset="0"/>
              </a:rPr>
            </a:br>
            <a:r>
              <a:rPr lang="hu-HU" altLang="hu-HU" dirty="0">
                <a:latin typeface="Times New Roman" pitchFamily="18" charset="0"/>
              </a:rPr>
              <a:t>manus </a:t>
            </a:r>
            <a:br>
              <a:rPr lang="hu-HU" altLang="hu-HU" dirty="0">
                <a:latin typeface="Times New Roman" pitchFamily="18" charset="0"/>
              </a:rPr>
            </a:br>
            <a:endParaRPr lang="hu-HU" altLang="hu-HU" dirty="0">
              <a:latin typeface="Times New Roman" pitchFamily="18" charset="0"/>
            </a:endParaRPr>
          </a:p>
          <a:p>
            <a:r>
              <a:rPr lang="hu-HU" altLang="hu-HU" dirty="0" err="1">
                <a:latin typeface="Times New Roman" pitchFamily="18" charset="0"/>
              </a:rPr>
              <a:t>femur</a:t>
            </a:r>
            <a:r>
              <a:rPr lang="hu-HU" altLang="hu-HU" dirty="0">
                <a:latin typeface="Times New Roman" pitchFamily="18" charset="0"/>
              </a:rPr>
              <a:t> </a:t>
            </a:r>
            <a:br>
              <a:rPr lang="hu-HU" altLang="hu-HU" dirty="0">
                <a:latin typeface="Times New Roman" pitchFamily="18" charset="0"/>
              </a:rPr>
            </a:br>
            <a:r>
              <a:rPr lang="hu-HU" altLang="hu-HU" dirty="0" err="1">
                <a:latin typeface="Times New Roman" pitchFamily="18" charset="0"/>
              </a:rPr>
              <a:t>crus</a:t>
            </a:r>
            <a:r>
              <a:rPr lang="hu-HU" altLang="hu-HU" dirty="0">
                <a:latin typeface="Times New Roman" pitchFamily="18" charset="0"/>
              </a:rPr>
              <a:t> </a:t>
            </a:r>
            <a:br>
              <a:rPr lang="hu-HU" altLang="hu-HU" dirty="0">
                <a:latin typeface="Times New Roman" pitchFamily="18" charset="0"/>
              </a:rPr>
            </a:br>
            <a:r>
              <a:rPr lang="hu-HU" altLang="hu-HU" dirty="0" err="1">
                <a:latin typeface="Times New Roman" pitchFamily="18" charset="0"/>
              </a:rPr>
              <a:t>pes</a:t>
            </a:r>
            <a:endParaRPr lang="hu-HU" altLang="hu-HU" dirty="0"/>
          </a:p>
        </p:txBody>
      </p:sp>
      <p:pic>
        <p:nvPicPr>
          <p:cNvPr id="12" name="Picture 3" descr="csva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4897" y="115889"/>
            <a:ext cx="3292278" cy="5833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Körper Seite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6213" y="476672"/>
            <a:ext cx="3887787" cy="547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Rectangle 4"/>
          <p:cNvSpPr>
            <a:spLocks noChangeArrowheads="1"/>
          </p:cNvSpPr>
          <p:nvPr/>
        </p:nvSpPr>
        <p:spPr bwMode="auto">
          <a:xfrm>
            <a:off x="755576" y="1566634"/>
            <a:ext cx="4249738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hu-HU" altLang="hu-HU" sz="2000" i="1" dirty="0" smtClean="0">
                <a:latin typeface="Times New Roman" pitchFamily="18" charset="0"/>
              </a:rPr>
              <a:t>síkok:</a:t>
            </a:r>
            <a:endParaRPr lang="hu-HU" altLang="hu-HU" sz="2000" i="1" dirty="0">
              <a:latin typeface="Times New Roman" pitchFamily="18" charset="0"/>
            </a:endParaRPr>
          </a:p>
          <a:p>
            <a:endParaRPr lang="hu-HU" altLang="hu-HU" sz="2000" dirty="0"/>
          </a:p>
          <a:p>
            <a:pPr>
              <a:buFont typeface="Arial" pitchFamily="34" charset="0"/>
              <a:buChar char="•"/>
            </a:pPr>
            <a:r>
              <a:rPr lang="hu-HU" altLang="hu-HU" sz="2000" dirty="0" smtClean="0">
                <a:latin typeface="Times New Roman" pitchFamily="18" charset="0"/>
              </a:rPr>
              <a:t>frontális </a:t>
            </a:r>
            <a:r>
              <a:rPr lang="hu-HU" altLang="hu-HU" sz="2000" dirty="0">
                <a:latin typeface="Times New Roman" pitchFamily="18" charset="0"/>
              </a:rPr>
              <a:t/>
            </a:r>
            <a:br>
              <a:rPr lang="hu-HU" altLang="hu-HU" sz="2000" dirty="0">
                <a:latin typeface="Times New Roman" pitchFamily="18" charset="0"/>
              </a:rPr>
            </a:br>
            <a:endParaRPr lang="hu-HU" altLang="hu-HU" sz="2000" dirty="0">
              <a:latin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hu-HU" altLang="hu-HU" sz="2000" dirty="0" smtClean="0">
                <a:latin typeface="Times New Roman" pitchFamily="18" charset="0"/>
              </a:rPr>
              <a:t>horizontális</a:t>
            </a:r>
            <a:endParaRPr lang="hu-HU" altLang="hu-HU" sz="2000" dirty="0"/>
          </a:p>
          <a:p>
            <a:pPr>
              <a:buFont typeface="Arial" pitchFamily="34" charset="0"/>
              <a:buChar char="•"/>
            </a:pPr>
            <a:endParaRPr lang="hu-HU" altLang="hu-HU" sz="2000" dirty="0">
              <a:latin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hu-HU" altLang="hu-HU" sz="2000" dirty="0" smtClean="0">
                <a:latin typeface="Times New Roman" pitchFamily="18" charset="0"/>
              </a:rPr>
              <a:t>sagittalis </a:t>
            </a:r>
            <a:r>
              <a:rPr lang="hu-HU" altLang="hu-HU" sz="2000" dirty="0">
                <a:latin typeface="Times New Roman" pitchFamily="18" charset="0"/>
              </a:rPr>
              <a:t/>
            </a:r>
            <a:br>
              <a:rPr lang="hu-HU" altLang="hu-HU" sz="2000" dirty="0">
                <a:latin typeface="Times New Roman" pitchFamily="18" charset="0"/>
              </a:rPr>
            </a:br>
            <a:r>
              <a:rPr lang="hu-HU" altLang="hu-HU" sz="2000" dirty="0">
                <a:latin typeface="Times New Roman" pitchFamily="18" charset="0"/>
              </a:rPr>
              <a:t>     </a:t>
            </a:r>
            <a:r>
              <a:rPr lang="hu-HU" altLang="hu-HU" sz="2000" dirty="0" err="1">
                <a:latin typeface="Times New Roman" pitchFamily="18" charset="0"/>
              </a:rPr>
              <a:t>media</a:t>
            </a:r>
            <a:r>
              <a:rPr lang="hu-HU" altLang="hu-HU" sz="2000" b="1" u="sng" dirty="0" err="1">
                <a:latin typeface="Times New Roman" pitchFamily="18" charset="0"/>
              </a:rPr>
              <a:t>n</a:t>
            </a:r>
            <a:r>
              <a:rPr lang="hu-HU" altLang="hu-HU" sz="2000" dirty="0" err="1">
                <a:latin typeface="Times New Roman" pitchFamily="18" charset="0"/>
              </a:rPr>
              <a:t>sagittalis</a:t>
            </a:r>
            <a:r>
              <a:rPr lang="hu-HU" altLang="hu-HU" sz="2000" dirty="0">
                <a:latin typeface="Times New Roman" pitchFamily="18" charset="0"/>
              </a:rPr>
              <a:t>: </a:t>
            </a:r>
            <a:r>
              <a:rPr lang="hu-HU" altLang="hu-HU" sz="2000" dirty="0" smtClean="0">
                <a:latin typeface="Times New Roman" pitchFamily="18" charset="0"/>
              </a:rPr>
              <a:t>középen felez</a:t>
            </a:r>
            <a:endParaRPr lang="hu-HU" altLang="hu-HU" sz="2000" dirty="0"/>
          </a:p>
        </p:txBody>
      </p:sp>
      <p:grpSp>
        <p:nvGrpSpPr>
          <p:cNvPr id="6" name="Csoportba foglalás 9"/>
          <p:cNvGrpSpPr/>
          <p:nvPr/>
        </p:nvGrpSpPr>
        <p:grpSpPr>
          <a:xfrm>
            <a:off x="3995936" y="6119336"/>
            <a:ext cx="5148064" cy="738664"/>
            <a:chOff x="3995936" y="6119336"/>
            <a:chExt cx="5148064" cy="738664"/>
          </a:xfrm>
        </p:grpSpPr>
        <p:sp>
          <p:nvSpPr>
            <p:cNvPr id="7" name="Téglalap 6"/>
            <p:cNvSpPr/>
            <p:nvPr/>
          </p:nvSpPr>
          <p:spPr>
            <a:xfrm>
              <a:off x="4067944" y="6119336"/>
              <a:ext cx="5076056" cy="307777"/>
            </a:xfrm>
            <a:prstGeom prst="rect">
              <a:avLst/>
            </a:prstGeom>
            <a:solidFill>
              <a:srgbClr val="C8A46E"/>
            </a:solidFill>
          </p:spPr>
          <p:txBody>
            <a:bodyPr wrap="square">
              <a:spAutoFit/>
            </a:bodyPr>
            <a:lstStyle/>
            <a:p>
              <a:pPr algn="l"/>
              <a:endParaRPr lang="hu-HU" sz="1400" i="1" dirty="0" smtClean="0">
                <a:solidFill>
                  <a:schemeClr val="bg1"/>
                </a:solidFill>
                <a:latin typeface="Franklin Gothic Book" pitchFamily="34" charset="0"/>
              </a:endParaRPr>
            </a:p>
          </p:txBody>
        </p:sp>
        <p:sp>
          <p:nvSpPr>
            <p:cNvPr id="8" name="Téglalap 7"/>
            <p:cNvSpPr/>
            <p:nvPr/>
          </p:nvSpPr>
          <p:spPr>
            <a:xfrm>
              <a:off x="3995936" y="6404302"/>
              <a:ext cx="5148064" cy="307777"/>
            </a:xfrm>
            <a:prstGeom prst="rect">
              <a:avLst/>
            </a:prstGeom>
            <a:solidFill>
              <a:srgbClr val="C8A46E"/>
            </a:solidFill>
          </p:spPr>
          <p:txBody>
            <a:bodyPr wrap="square">
              <a:spAutoFit/>
            </a:bodyPr>
            <a:lstStyle/>
            <a:p>
              <a:pPr algn="l"/>
              <a:endParaRPr lang="hu-HU" sz="1400" i="1" dirty="0" smtClean="0">
                <a:solidFill>
                  <a:schemeClr val="bg1"/>
                </a:solidFill>
                <a:latin typeface="Franklin Gothic Book" pitchFamily="34" charset="0"/>
              </a:endParaRPr>
            </a:p>
          </p:txBody>
        </p:sp>
        <p:sp>
          <p:nvSpPr>
            <p:cNvPr id="9" name="Téglalap 8"/>
            <p:cNvSpPr/>
            <p:nvPr/>
          </p:nvSpPr>
          <p:spPr>
            <a:xfrm>
              <a:off x="4031940" y="6550223"/>
              <a:ext cx="5076056" cy="307777"/>
            </a:xfrm>
            <a:prstGeom prst="rect">
              <a:avLst/>
            </a:prstGeom>
            <a:solidFill>
              <a:srgbClr val="C8A46E"/>
            </a:solidFill>
          </p:spPr>
          <p:txBody>
            <a:bodyPr wrap="square">
              <a:spAutoFit/>
            </a:bodyPr>
            <a:lstStyle/>
            <a:p>
              <a:pPr algn="l"/>
              <a:endParaRPr lang="hu-HU" sz="1400" i="1" dirty="0" smtClean="0">
                <a:solidFill>
                  <a:schemeClr val="bg1"/>
                </a:solidFill>
                <a:latin typeface="Franklin Gothic Book" pitchFamily="34" charset="0"/>
              </a:endParaRPr>
            </a:p>
          </p:txBody>
        </p:sp>
      </p:grpSp>
      <p:sp>
        <p:nvSpPr>
          <p:cNvPr id="10" name="Téglalap 9"/>
          <p:cNvSpPr/>
          <p:nvPr/>
        </p:nvSpPr>
        <p:spPr>
          <a:xfrm>
            <a:off x="1943708" y="6128482"/>
            <a:ext cx="2232248" cy="738664"/>
          </a:xfrm>
          <a:prstGeom prst="rect">
            <a:avLst/>
          </a:prstGeom>
          <a:solidFill>
            <a:srgbClr val="C8A46E"/>
          </a:solidFill>
        </p:spPr>
        <p:txBody>
          <a:bodyPr wrap="square">
            <a:spAutoFit/>
          </a:bodyPr>
          <a:lstStyle/>
          <a:p>
            <a:pPr algn="l"/>
            <a:endParaRPr lang="hu-HU" sz="1400" i="1" dirty="0" smtClean="0">
              <a:solidFill>
                <a:schemeClr val="bg1"/>
              </a:solidFill>
              <a:latin typeface="Franklin Gothic Book" pitchFamily="34" charset="0"/>
            </a:endParaRPr>
          </a:p>
          <a:p>
            <a:pPr algn="l"/>
            <a:r>
              <a:rPr lang="hu-HU" sz="1400" i="1" dirty="0" smtClean="0">
                <a:solidFill>
                  <a:schemeClr val="bg1"/>
                </a:solidFill>
                <a:latin typeface="Franklin Gothic Book" pitchFamily="34" charset="0"/>
              </a:rPr>
              <a:t>Semmelweis</a:t>
            </a:r>
            <a:r>
              <a:rPr lang="hu-HU" sz="1400" i="1" baseline="0" dirty="0" smtClean="0">
                <a:solidFill>
                  <a:schemeClr val="bg1"/>
                </a:solidFill>
                <a:latin typeface="Franklin Gothic Book" pitchFamily="34" charset="0"/>
              </a:rPr>
              <a:t> Egyetem</a:t>
            </a:r>
          </a:p>
          <a:p>
            <a:pPr algn="l"/>
            <a:r>
              <a:rPr lang="hu-HU" sz="1400" i="1" baseline="0" dirty="0" smtClean="0">
                <a:solidFill>
                  <a:schemeClr val="bg1"/>
                </a:solidFill>
                <a:latin typeface="Franklin Gothic Book" pitchFamily="34" charset="0"/>
              </a:rPr>
              <a:t>http://semmelweis.hu</a:t>
            </a:r>
            <a:endParaRPr lang="hu-HU" sz="14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Csoportba foglalás 9"/>
          <p:cNvGrpSpPr/>
          <p:nvPr/>
        </p:nvGrpSpPr>
        <p:grpSpPr>
          <a:xfrm>
            <a:off x="3995936" y="6119336"/>
            <a:ext cx="5148064" cy="738664"/>
            <a:chOff x="3995936" y="6119336"/>
            <a:chExt cx="5148064" cy="738664"/>
          </a:xfrm>
        </p:grpSpPr>
        <p:sp>
          <p:nvSpPr>
            <p:cNvPr id="8" name="Téglalap 7"/>
            <p:cNvSpPr/>
            <p:nvPr/>
          </p:nvSpPr>
          <p:spPr>
            <a:xfrm>
              <a:off x="4067944" y="6119336"/>
              <a:ext cx="5076056" cy="307777"/>
            </a:xfrm>
            <a:prstGeom prst="rect">
              <a:avLst/>
            </a:prstGeom>
            <a:solidFill>
              <a:srgbClr val="C8A46E"/>
            </a:solidFill>
          </p:spPr>
          <p:txBody>
            <a:bodyPr wrap="square">
              <a:spAutoFit/>
            </a:bodyPr>
            <a:lstStyle/>
            <a:p>
              <a:pPr algn="l"/>
              <a:endParaRPr lang="hu-HU" sz="1400" i="1" dirty="0" smtClean="0">
                <a:solidFill>
                  <a:schemeClr val="bg1"/>
                </a:solidFill>
                <a:latin typeface="Franklin Gothic Book" pitchFamily="34" charset="0"/>
              </a:endParaRPr>
            </a:p>
          </p:txBody>
        </p:sp>
        <p:sp>
          <p:nvSpPr>
            <p:cNvPr id="9" name="Téglalap 8"/>
            <p:cNvSpPr/>
            <p:nvPr/>
          </p:nvSpPr>
          <p:spPr>
            <a:xfrm>
              <a:off x="3995936" y="6404302"/>
              <a:ext cx="5148064" cy="307777"/>
            </a:xfrm>
            <a:prstGeom prst="rect">
              <a:avLst/>
            </a:prstGeom>
            <a:solidFill>
              <a:srgbClr val="C8A46E"/>
            </a:solidFill>
          </p:spPr>
          <p:txBody>
            <a:bodyPr wrap="square">
              <a:spAutoFit/>
            </a:bodyPr>
            <a:lstStyle/>
            <a:p>
              <a:pPr algn="l"/>
              <a:endParaRPr lang="hu-HU" sz="1400" i="1" dirty="0" smtClean="0">
                <a:solidFill>
                  <a:schemeClr val="bg1"/>
                </a:solidFill>
                <a:latin typeface="Franklin Gothic Book" pitchFamily="34" charset="0"/>
              </a:endParaRPr>
            </a:p>
          </p:txBody>
        </p:sp>
        <p:sp>
          <p:nvSpPr>
            <p:cNvPr id="10" name="Téglalap 9"/>
            <p:cNvSpPr/>
            <p:nvPr/>
          </p:nvSpPr>
          <p:spPr>
            <a:xfrm>
              <a:off x="4031940" y="6550223"/>
              <a:ext cx="5076056" cy="307777"/>
            </a:xfrm>
            <a:prstGeom prst="rect">
              <a:avLst/>
            </a:prstGeom>
            <a:solidFill>
              <a:srgbClr val="C8A46E"/>
            </a:solidFill>
          </p:spPr>
          <p:txBody>
            <a:bodyPr wrap="square">
              <a:spAutoFit/>
            </a:bodyPr>
            <a:lstStyle/>
            <a:p>
              <a:pPr algn="l"/>
              <a:endParaRPr lang="hu-HU" sz="1400" i="1" dirty="0" smtClean="0">
                <a:solidFill>
                  <a:schemeClr val="bg1"/>
                </a:solidFill>
                <a:latin typeface="Franklin Gothic Book" pitchFamily="34" charset="0"/>
              </a:endParaRPr>
            </a:p>
          </p:txBody>
        </p:sp>
      </p:grpSp>
      <p:sp>
        <p:nvSpPr>
          <p:cNvPr id="11" name="Téglalap 10"/>
          <p:cNvSpPr/>
          <p:nvPr/>
        </p:nvSpPr>
        <p:spPr>
          <a:xfrm>
            <a:off x="1943708" y="6128482"/>
            <a:ext cx="2232248" cy="738664"/>
          </a:xfrm>
          <a:prstGeom prst="rect">
            <a:avLst/>
          </a:prstGeom>
          <a:solidFill>
            <a:srgbClr val="C8A46E"/>
          </a:solidFill>
        </p:spPr>
        <p:txBody>
          <a:bodyPr wrap="square">
            <a:spAutoFit/>
          </a:bodyPr>
          <a:lstStyle/>
          <a:p>
            <a:pPr algn="l"/>
            <a:endParaRPr lang="hu-HU" sz="1400" i="1" dirty="0" smtClean="0">
              <a:solidFill>
                <a:schemeClr val="bg1"/>
              </a:solidFill>
              <a:latin typeface="Franklin Gothic Book" pitchFamily="34" charset="0"/>
            </a:endParaRPr>
          </a:p>
          <a:p>
            <a:pPr algn="l"/>
            <a:r>
              <a:rPr lang="hu-HU" sz="1400" i="1" dirty="0" smtClean="0">
                <a:solidFill>
                  <a:schemeClr val="bg1"/>
                </a:solidFill>
                <a:latin typeface="Franklin Gothic Book" pitchFamily="34" charset="0"/>
              </a:rPr>
              <a:t>Semmelweis</a:t>
            </a:r>
            <a:r>
              <a:rPr lang="hu-HU" sz="1400" i="1" baseline="0" dirty="0" smtClean="0">
                <a:solidFill>
                  <a:schemeClr val="bg1"/>
                </a:solidFill>
                <a:latin typeface="Franklin Gothic Book" pitchFamily="34" charset="0"/>
              </a:rPr>
              <a:t> Egyetem</a:t>
            </a:r>
          </a:p>
          <a:p>
            <a:pPr algn="l"/>
            <a:r>
              <a:rPr lang="hu-HU" sz="1400" i="1" baseline="0" dirty="0" smtClean="0">
                <a:solidFill>
                  <a:schemeClr val="bg1"/>
                </a:solidFill>
                <a:latin typeface="Franklin Gothic Book" pitchFamily="34" charset="0"/>
              </a:rPr>
              <a:t>http://semmelweis.hu</a:t>
            </a:r>
            <a:endParaRPr lang="hu-HU" sz="1400" i="1" dirty="0">
              <a:solidFill>
                <a:schemeClr val="bg1"/>
              </a:solidFill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4932040" y="404664"/>
            <a:ext cx="3851275" cy="53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hu-HU" altLang="hu-HU" b="1" dirty="0" smtClean="0">
                <a:latin typeface="Times New Roman" pitchFamily="18" charset="0"/>
              </a:rPr>
              <a:t>Irányok</a:t>
            </a:r>
          </a:p>
          <a:p>
            <a:endParaRPr lang="hu-HU" altLang="hu-HU" b="1" dirty="0">
              <a:latin typeface="Times New Roman" pitchFamily="18" charset="0"/>
            </a:endParaRPr>
          </a:p>
          <a:p>
            <a:r>
              <a:rPr lang="hu-HU" altLang="hu-HU" sz="1600" dirty="0" err="1">
                <a:latin typeface="Times New Roman" pitchFamily="18" charset="0"/>
              </a:rPr>
              <a:t>cranialis</a:t>
            </a:r>
            <a:r>
              <a:rPr lang="hu-HU" altLang="hu-HU" sz="1600" dirty="0">
                <a:latin typeface="Times New Roman" pitchFamily="18" charset="0"/>
              </a:rPr>
              <a:t>  / </a:t>
            </a:r>
            <a:r>
              <a:rPr lang="hu-HU" altLang="hu-HU" sz="1600" dirty="0" err="1">
                <a:latin typeface="Times New Roman" pitchFamily="18" charset="0"/>
              </a:rPr>
              <a:t>caudalis</a:t>
            </a:r>
            <a:r>
              <a:rPr lang="hu-HU" altLang="hu-HU" sz="1600" dirty="0">
                <a:latin typeface="Times New Roman" pitchFamily="18" charset="0"/>
              </a:rPr>
              <a:t> </a:t>
            </a:r>
            <a:br>
              <a:rPr lang="hu-HU" altLang="hu-HU" sz="1600" dirty="0">
                <a:latin typeface="Times New Roman" pitchFamily="18" charset="0"/>
              </a:rPr>
            </a:br>
            <a:r>
              <a:rPr lang="hu-HU" altLang="hu-HU" sz="1600" dirty="0">
                <a:latin typeface="Times New Roman" pitchFamily="18" charset="0"/>
              </a:rPr>
              <a:t>superior  / inferior </a:t>
            </a:r>
            <a:br>
              <a:rPr lang="hu-HU" altLang="hu-HU" sz="1600" dirty="0">
                <a:latin typeface="Times New Roman" pitchFamily="18" charset="0"/>
              </a:rPr>
            </a:br>
            <a:endParaRPr lang="hu-HU" altLang="hu-HU" sz="1600" dirty="0"/>
          </a:p>
          <a:p>
            <a:r>
              <a:rPr lang="hu-HU" altLang="hu-HU" sz="1600" dirty="0" err="1">
                <a:latin typeface="Times New Roman" pitchFamily="18" charset="0"/>
              </a:rPr>
              <a:t>dexter</a:t>
            </a:r>
            <a:r>
              <a:rPr lang="hu-HU" altLang="hu-HU" sz="1600" dirty="0">
                <a:latin typeface="Times New Roman" pitchFamily="18" charset="0"/>
              </a:rPr>
              <a:t>  / </a:t>
            </a:r>
            <a:r>
              <a:rPr lang="hu-HU" altLang="hu-HU" sz="1600" dirty="0" err="1">
                <a:latin typeface="Times New Roman" pitchFamily="18" charset="0"/>
              </a:rPr>
              <a:t>sinister</a:t>
            </a:r>
            <a:r>
              <a:rPr lang="hu-HU" altLang="hu-HU" sz="1600" dirty="0">
                <a:latin typeface="Times New Roman" pitchFamily="18" charset="0"/>
              </a:rPr>
              <a:t> </a:t>
            </a:r>
          </a:p>
          <a:p>
            <a:r>
              <a:rPr lang="hu-HU" altLang="hu-HU" sz="1600" dirty="0">
                <a:latin typeface="Times New Roman" pitchFamily="18" charset="0"/>
              </a:rPr>
              <a:t/>
            </a:r>
            <a:br>
              <a:rPr lang="hu-HU" altLang="hu-HU" sz="1600" dirty="0">
                <a:latin typeface="Times New Roman" pitchFamily="18" charset="0"/>
              </a:rPr>
            </a:br>
            <a:r>
              <a:rPr lang="hu-HU" altLang="hu-HU" sz="1600" dirty="0">
                <a:latin typeface="Times New Roman" pitchFamily="18" charset="0"/>
              </a:rPr>
              <a:t>anterior =</a:t>
            </a:r>
            <a:r>
              <a:rPr lang="hu-HU" altLang="hu-HU" sz="1600" dirty="0" err="1">
                <a:latin typeface="Times New Roman" pitchFamily="18" charset="0"/>
              </a:rPr>
              <a:t>ventralis</a:t>
            </a:r>
            <a:r>
              <a:rPr lang="hu-HU" altLang="hu-HU" sz="1600" dirty="0">
                <a:latin typeface="Times New Roman" pitchFamily="18" charset="0"/>
              </a:rPr>
              <a:t> </a:t>
            </a:r>
            <a:endParaRPr lang="hu-HU" altLang="hu-HU" sz="1600" dirty="0"/>
          </a:p>
          <a:p>
            <a:r>
              <a:rPr lang="de-DE" altLang="hu-HU" sz="1600" dirty="0">
                <a:latin typeface="Times New Roman" pitchFamily="18" charset="0"/>
              </a:rPr>
              <a:t>    </a:t>
            </a:r>
            <a:r>
              <a:rPr lang="de-DE" altLang="hu-HU" sz="1600" dirty="0" err="1">
                <a:latin typeface="Times New Roman" pitchFamily="18" charset="0"/>
              </a:rPr>
              <a:t>volaris</a:t>
            </a:r>
            <a:r>
              <a:rPr lang="de-DE" altLang="hu-HU" sz="1600" dirty="0">
                <a:latin typeface="Times New Roman" pitchFamily="18" charset="0"/>
              </a:rPr>
              <a:t>=</a:t>
            </a:r>
            <a:r>
              <a:rPr lang="de-DE" altLang="hu-HU" sz="1600" dirty="0" err="1">
                <a:latin typeface="Times New Roman" pitchFamily="18" charset="0"/>
              </a:rPr>
              <a:t>palmaris</a:t>
            </a:r>
            <a:r>
              <a:rPr lang="de-DE" altLang="hu-HU" sz="1600" dirty="0">
                <a:latin typeface="Times New Roman" pitchFamily="18" charset="0"/>
              </a:rPr>
              <a:t> (</a:t>
            </a:r>
            <a:r>
              <a:rPr lang="de-DE" altLang="hu-HU" sz="1600" i="1" dirty="0">
                <a:latin typeface="Times New Roman" pitchFamily="18" charset="0"/>
              </a:rPr>
              <a:t>Palma </a:t>
            </a:r>
            <a:r>
              <a:rPr lang="de-DE" altLang="hu-HU" sz="1600" i="1" dirty="0" err="1">
                <a:latin typeface="Times New Roman" pitchFamily="18" charset="0"/>
              </a:rPr>
              <a:t>manus</a:t>
            </a:r>
            <a:r>
              <a:rPr lang="de-DE" altLang="hu-HU" sz="1600" dirty="0">
                <a:latin typeface="Times New Roman" pitchFamily="18" charset="0"/>
              </a:rPr>
              <a:t> </a:t>
            </a:r>
            <a:r>
              <a:rPr lang="hu-HU" altLang="hu-HU" sz="1600" dirty="0">
                <a:latin typeface="Times New Roman" pitchFamily="18" charset="0"/>
              </a:rPr>
              <a:t>) </a:t>
            </a:r>
            <a:br>
              <a:rPr lang="hu-HU" altLang="hu-HU" sz="1600" dirty="0">
                <a:latin typeface="Times New Roman" pitchFamily="18" charset="0"/>
              </a:rPr>
            </a:br>
            <a:r>
              <a:rPr lang="hu-HU" altLang="hu-HU" sz="1600" dirty="0" err="1">
                <a:latin typeface="Times New Roman" pitchFamily="18" charset="0"/>
              </a:rPr>
              <a:t>posterior</a:t>
            </a:r>
            <a:r>
              <a:rPr lang="hu-HU" altLang="hu-HU" sz="1600" dirty="0">
                <a:latin typeface="Times New Roman" pitchFamily="18" charset="0"/>
              </a:rPr>
              <a:t> = </a:t>
            </a:r>
            <a:r>
              <a:rPr lang="hu-HU" altLang="hu-HU" sz="1600" dirty="0" err="1">
                <a:latin typeface="Times New Roman" pitchFamily="18" charset="0"/>
              </a:rPr>
              <a:t>dorsalis</a:t>
            </a:r>
            <a:r>
              <a:rPr lang="hu-HU" altLang="hu-HU" sz="1600" dirty="0">
                <a:latin typeface="Times New Roman" pitchFamily="18" charset="0"/>
              </a:rPr>
              <a:t>  </a:t>
            </a:r>
            <a:br>
              <a:rPr lang="hu-HU" altLang="hu-HU" sz="1600" dirty="0">
                <a:latin typeface="Times New Roman" pitchFamily="18" charset="0"/>
              </a:rPr>
            </a:br>
            <a:endParaRPr lang="hu-HU" altLang="hu-HU" sz="1600" dirty="0">
              <a:latin typeface="Times New Roman" pitchFamily="18" charset="0"/>
            </a:endParaRPr>
          </a:p>
          <a:p>
            <a:r>
              <a:rPr lang="hu-HU" altLang="hu-HU" sz="1600" dirty="0" err="1">
                <a:latin typeface="Times New Roman" pitchFamily="18" charset="0"/>
              </a:rPr>
              <a:t>proximalis</a:t>
            </a:r>
            <a:r>
              <a:rPr lang="hu-HU" altLang="hu-HU" sz="1600" dirty="0">
                <a:latin typeface="Times New Roman" pitchFamily="18" charset="0"/>
              </a:rPr>
              <a:t>  / distalis </a:t>
            </a:r>
          </a:p>
          <a:p>
            <a:r>
              <a:rPr lang="hu-HU" altLang="hu-HU" sz="1600" dirty="0">
                <a:latin typeface="Times New Roman" pitchFamily="18" charset="0"/>
              </a:rPr>
              <a:t/>
            </a:r>
            <a:br>
              <a:rPr lang="hu-HU" altLang="hu-HU" sz="1600" dirty="0">
                <a:latin typeface="Times New Roman" pitchFamily="18" charset="0"/>
              </a:rPr>
            </a:br>
            <a:r>
              <a:rPr lang="hu-HU" altLang="hu-HU" sz="1600" dirty="0">
                <a:latin typeface="Times New Roman" pitchFamily="18" charset="0"/>
              </a:rPr>
              <a:t>superficialis / profundus </a:t>
            </a:r>
            <a:br>
              <a:rPr lang="hu-HU" altLang="hu-HU" sz="1600" dirty="0">
                <a:latin typeface="Times New Roman" pitchFamily="18" charset="0"/>
              </a:rPr>
            </a:br>
            <a:endParaRPr lang="hu-HU" altLang="hu-HU" sz="1600" dirty="0"/>
          </a:p>
          <a:p>
            <a:r>
              <a:rPr lang="hu-HU" altLang="hu-HU" sz="1600" dirty="0" err="1">
                <a:latin typeface="Times New Roman" pitchFamily="18" charset="0"/>
              </a:rPr>
              <a:t>media</a:t>
            </a:r>
            <a:r>
              <a:rPr lang="hu-HU" altLang="hu-HU" sz="1600" b="1" u="sng" dirty="0" err="1">
                <a:latin typeface="Times New Roman" pitchFamily="18" charset="0"/>
              </a:rPr>
              <a:t>n</a:t>
            </a:r>
            <a:r>
              <a:rPr lang="hu-HU" altLang="hu-HU" sz="1600" dirty="0" err="1">
                <a:latin typeface="Times New Roman" pitchFamily="18" charset="0"/>
              </a:rPr>
              <a:t>us</a:t>
            </a:r>
            <a:r>
              <a:rPr lang="hu-HU" altLang="hu-HU" sz="1600" dirty="0">
                <a:latin typeface="Times New Roman" pitchFamily="18" charset="0"/>
              </a:rPr>
              <a:t> </a:t>
            </a:r>
            <a:br>
              <a:rPr lang="hu-HU" altLang="hu-HU" sz="1600" dirty="0">
                <a:latin typeface="Times New Roman" pitchFamily="18" charset="0"/>
              </a:rPr>
            </a:br>
            <a:r>
              <a:rPr lang="hu-HU" altLang="hu-HU" sz="1600" b="1" dirty="0" err="1">
                <a:latin typeface="Times New Roman" pitchFamily="18" charset="0"/>
              </a:rPr>
              <a:t>medialis</a:t>
            </a:r>
            <a:r>
              <a:rPr lang="hu-HU" altLang="hu-HU" sz="1600" b="1" dirty="0">
                <a:latin typeface="Times New Roman" pitchFamily="18" charset="0"/>
              </a:rPr>
              <a:t> </a:t>
            </a:r>
            <a:endParaRPr lang="hu-HU" altLang="hu-HU" sz="1600" dirty="0"/>
          </a:p>
          <a:p>
            <a:r>
              <a:rPr lang="hu-HU" altLang="hu-HU" sz="1600" dirty="0">
                <a:latin typeface="Times New Roman" pitchFamily="18" charset="0"/>
              </a:rPr>
              <a:t>     </a:t>
            </a:r>
            <a:r>
              <a:rPr lang="hu-HU" altLang="hu-HU" sz="1600" dirty="0" err="1">
                <a:latin typeface="Times New Roman" pitchFamily="18" charset="0"/>
              </a:rPr>
              <a:t>ulnaris</a:t>
            </a:r>
            <a:r>
              <a:rPr lang="hu-HU" altLang="hu-HU" sz="1600" dirty="0">
                <a:latin typeface="Times New Roman" pitchFamily="18" charset="0"/>
              </a:rPr>
              <a:t> / </a:t>
            </a:r>
            <a:r>
              <a:rPr lang="hu-HU" altLang="hu-HU" sz="1600" dirty="0" err="1">
                <a:latin typeface="Times New Roman" pitchFamily="18" charset="0"/>
              </a:rPr>
              <a:t>tibialis</a:t>
            </a:r>
            <a:r>
              <a:rPr lang="hu-HU" altLang="hu-HU" sz="1600" dirty="0">
                <a:latin typeface="Times New Roman" pitchFamily="18" charset="0"/>
              </a:rPr>
              <a:t> </a:t>
            </a:r>
            <a:br>
              <a:rPr lang="hu-HU" altLang="hu-HU" sz="1600" dirty="0">
                <a:latin typeface="Times New Roman" pitchFamily="18" charset="0"/>
              </a:rPr>
            </a:br>
            <a:r>
              <a:rPr lang="hu-HU" altLang="hu-HU" sz="1600" dirty="0">
                <a:latin typeface="Times New Roman" pitchFamily="18" charset="0"/>
              </a:rPr>
              <a:t>    (de: </a:t>
            </a:r>
            <a:r>
              <a:rPr lang="hu-HU" altLang="hu-HU" sz="1600" dirty="0" err="1">
                <a:latin typeface="Times New Roman" pitchFamily="18" charset="0"/>
              </a:rPr>
              <a:t>medius</a:t>
            </a:r>
            <a:r>
              <a:rPr lang="hu-HU" altLang="hu-HU" sz="1600" dirty="0">
                <a:latin typeface="Times New Roman" pitchFamily="18" charset="0"/>
              </a:rPr>
              <a:t>, </a:t>
            </a:r>
            <a:r>
              <a:rPr lang="hu-HU" altLang="hu-HU" sz="1600" dirty="0" err="1">
                <a:latin typeface="Times New Roman" pitchFamily="18" charset="0"/>
              </a:rPr>
              <a:t>intermedius</a:t>
            </a:r>
            <a:r>
              <a:rPr lang="hu-HU" altLang="hu-HU" sz="1600" dirty="0">
                <a:latin typeface="Times New Roman" pitchFamily="18" charset="0"/>
              </a:rPr>
              <a:t>)</a:t>
            </a:r>
            <a:br>
              <a:rPr lang="hu-HU" altLang="hu-HU" sz="1600" dirty="0">
                <a:latin typeface="Times New Roman" pitchFamily="18" charset="0"/>
              </a:rPr>
            </a:br>
            <a:r>
              <a:rPr lang="hu-HU" altLang="hu-HU" sz="1600" b="1" dirty="0">
                <a:latin typeface="Times New Roman" pitchFamily="18" charset="0"/>
              </a:rPr>
              <a:t>lateralis</a:t>
            </a:r>
            <a:r>
              <a:rPr lang="hu-HU" altLang="hu-HU" sz="1600" dirty="0">
                <a:latin typeface="Times New Roman" pitchFamily="18" charset="0"/>
              </a:rPr>
              <a:t> </a:t>
            </a:r>
            <a:br>
              <a:rPr lang="hu-HU" altLang="hu-HU" sz="1600" dirty="0">
                <a:latin typeface="Times New Roman" pitchFamily="18" charset="0"/>
              </a:rPr>
            </a:br>
            <a:r>
              <a:rPr lang="hu-HU" altLang="hu-HU" sz="1600" dirty="0">
                <a:latin typeface="Times New Roman" pitchFamily="18" charset="0"/>
              </a:rPr>
              <a:t>     </a:t>
            </a:r>
            <a:r>
              <a:rPr lang="hu-HU" altLang="hu-HU" sz="1600" dirty="0" err="1">
                <a:latin typeface="Times New Roman" pitchFamily="18" charset="0"/>
              </a:rPr>
              <a:t>radialis</a:t>
            </a:r>
            <a:r>
              <a:rPr lang="hu-HU" altLang="hu-HU" sz="1600" dirty="0">
                <a:latin typeface="Times New Roman" pitchFamily="18" charset="0"/>
              </a:rPr>
              <a:t> / </a:t>
            </a:r>
            <a:r>
              <a:rPr lang="hu-HU" altLang="hu-HU" sz="1600" dirty="0" err="1">
                <a:latin typeface="Times New Roman" pitchFamily="18" charset="0"/>
              </a:rPr>
              <a:t>fibularis</a:t>
            </a:r>
            <a:endParaRPr lang="hu-HU" altLang="hu-HU" sz="1600" dirty="0"/>
          </a:p>
        </p:txBody>
      </p:sp>
      <p:pic>
        <p:nvPicPr>
          <p:cNvPr id="14" name="Picture 8" descr="Képtalálat a következ&amp;odblac;re: „anatómiai síkok”"/>
          <p:cNvPicPr>
            <a:picLocks noChangeAspect="1" noChangeArrowheads="1"/>
          </p:cNvPicPr>
          <p:nvPr/>
        </p:nvPicPr>
        <p:blipFill>
          <a:blip r:embed="rId2" cstate="print"/>
          <a:srcRect l="10495" t="24001" r="13040"/>
          <a:stretch>
            <a:fillRect/>
          </a:stretch>
        </p:blipFill>
        <p:spPr bwMode="auto">
          <a:xfrm>
            <a:off x="611560" y="1288527"/>
            <a:ext cx="4032448" cy="3004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Csoportba foglalás 9"/>
          <p:cNvGrpSpPr/>
          <p:nvPr/>
        </p:nvGrpSpPr>
        <p:grpSpPr>
          <a:xfrm>
            <a:off x="3995936" y="6119336"/>
            <a:ext cx="5148064" cy="738664"/>
            <a:chOff x="3995936" y="6119336"/>
            <a:chExt cx="5148064" cy="738664"/>
          </a:xfrm>
        </p:grpSpPr>
        <p:sp>
          <p:nvSpPr>
            <p:cNvPr id="7" name="Téglalap 6"/>
            <p:cNvSpPr/>
            <p:nvPr/>
          </p:nvSpPr>
          <p:spPr>
            <a:xfrm>
              <a:off x="4067944" y="6119336"/>
              <a:ext cx="5076056" cy="307777"/>
            </a:xfrm>
            <a:prstGeom prst="rect">
              <a:avLst/>
            </a:prstGeom>
            <a:solidFill>
              <a:srgbClr val="C8A46E"/>
            </a:solidFill>
          </p:spPr>
          <p:txBody>
            <a:bodyPr wrap="square">
              <a:spAutoFit/>
            </a:bodyPr>
            <a:lstStyle/>
            <a:p>
              <a:pPr algn="l"/>
              <a:endParaRPr lang="hu-HU" sz="1400" i="1" dirty="0" smtClean="0">
                <a:solidFill>
                  <a:schemeClr val="bg1"/>
                </a:solidFill>
                <a:latin typeface="Franklin Gothic Book" pitchFamily="34" charset="0"/>
              </a:endParaRPr>
            </a:p>
          </p:txBody>
        </p:sp>
        <p:sp>
          <p:nvSpPr>
            <p:cNvPr id="8" name="Téglalap 7"/>
            <p:cNvSpPr/>
            <p:nvPr/>
          </p:nvSpPr>
          <p:spPr>
            <a:xfrm>
              <a:off x="3995936" y="6404302"/>
              <a:ext cx="5148064" cy="307777"/>
            </a:xfrm>
            <a:prstGeom prst="rect">
              <a:avLst/>
            </a:prstGeom>
            <a:solidFill>
              <a:srgbClr val="C8A46E"/>
            </a:solidFill>
          </p:spPr>
          <p:txBody>
            <a:bodyPr wrap="square">
              <a:spAutoFit/>
            </a:bodyPr>
            <a:lstStyle/>
            <a:p>
              <a:pPr algn="l"/>
              <a:endParaRPr lang="hu-HU" sz="1400" i="1" dirty="0" smtClean="0">
                <a:solidFill>
                  <a:schemeClr val="bg1"/>
                </a:solidFill>
                <a:latin typeface="Franklin Gothic Book" pitchFamily="34" charset="0"/>
              </a:endParaRPr>
            </a:p>
          </p:txBody>
        </p:sp>
        <p:sp>
          <p:nvSpPr>
            <p:cNvPr id="9" name="Téglalap 8"/>
            <p:cNvSpPr/>
            <p:nvPr/>
          </p:nvSpPr>
          <p:spPr>
            <a:xfrm>
              <a:off x="4031940" y="6550223"/>
              <a:ext cx="5076056" cy="307777"/>
            </a:xfrm>
            <a:prstGeom prst="rect">
              <a:avLst/>
            </a:prstGeom>
            <a:solidFill>
              <a:srgbClr val="C8A46E"/>
            </a:solidFill>
          </p:spPr>
          <p:txBody>
            <a:bodyPr wrap="square">
              <a:spAutoFit/>
            </a:bodyPr>
            <a:lstStyle/>
            <a:p>
              <a:pPr algn="l"/>
              <a:endParaRPr lang="hu-HU" sz="1400" i="1" dirty="0" smtClean="0">
                <a:solidFill>
                  <a:schemeClr val="bg1"/>
                </a:solidFill>
                <a:latin typeface="Franklin Gothic Book" pitchFamily="34" charset="0"/>
              </a:endParaRPr>
            </a:p>
          </p:txBody>
        </p:sp>
      </p:grpSp>
      <p:sp>
        <p:nvSpPr>
          <p:cNvPr id="10" name="Téglalap 9"/>
          <p:cNvSpPr/>
          <p:nvPr/>
        </p:nvSpPr>
        <p:spPr>
          <a:xfrm>
            <a:off x="1943708" y="6128482"/>
            <a:ext cx="2232248" cy="738664"/>
          </a:xfrm>
          <a:prstGeom prst="rect">
            <a:avLst/>
          </a:prstGeom>
          <a:solidFill>
            <a:srgbClr val="C8A46E"/>
          </a:solidFill>
        </p:spPr>
        <p:txBody>
          <a:bodyPr wrap="square">
            <a:spAutoFit/>
          </a:bodyPr>
          <a:lstStyle/>
          <a:p>
            <a:pPr algn="l"/>
            <a:endParaRPr lang="hu-HU" sz="1400" i="1" dirty="0" smtClean="0">
              <a:solidFill>
                <a:schemeClr val="bg1"/>
              </a:solidFill>
              <a:latin typeface="Franklin Gothic Book" pitchFamily="34" charset="0"/>
            </a:endParaRPr>
          </a:p>
          <a:p>
            <a:pPr algn="l"/>
            <a:r>
              <a:rPr lang="hu-HU" sz="1400" i="1" dirty="0" smtClean="0">
                <a:solidFill>
                  <a:schemeClr val="bg1"/>
                </a:solidFill>
                <a:latin typeface="Franklin Gothic Book" pitchFamily="34" charset="0"/>
              </a:rPr>
              <a:t>Semmelweis</a:t>
            </a:r>
            <a:r>
              <a:rPr lang="hu-HU" sz="1400" i="1" baseline="0" dirty="0" smtClean="0">
                <a:solidFill>
                  <a:schemeClr val="bg1"/>
                </a:solidFill>
                <a:latin typeface="Franklin Gothic Book" pitchFamily="34" charset="0"/>
              </a:rPr>
              <a:t> Egyetem</a:t>
            </a:r>
          </a:p>
          <a:p>
            <a:pPr algn="l"/>
            <a:r>
              <a:rPr lang="hu-HU" sz="1400" i="1" baseline="0" dirty="0" smtClean="0">
                <a:solidFill>
                  <a:schemeClr val="bg1"/>
                </a:solidFill>
                <a:latin typeface="Franklin Gothic Book" pitchFamily="34" charset="0"/>
              </a:rPr>
              <a:t>http://semmelweis.hu</a:t>
            </a:r>
            <a:endParaRPr lang="hu-HU" sz="1400" i="1" dirty="0">
              <a:solidFill>
                <a:schemeClr val="bg1"/>
              </a:solidFill>
            </a:endParaRP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1043608" y="260648"/>
            <a:ext cx="4104655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hu-HU" altLang="hu-HU" sz="1600" b="1" dirty="0" err="1">
                <a:latin typeface="Times New Roman" pitchFamily="18" charset="0"/>
              </a:rPr>
              <a:t>Tuber</a:t>
            </a:r>
            <a:r>
              <a:rPr lang="hu-HU" altLang="hu-HU" sz="1600" dirty="0">
                <a:latin typeface="Times New Roman" pitchFamily="18" charset="0"/>
              </a:rPr>
              <a:t> </a:t>
            </a:r>
            <a:br>
              <a:rPr lang="hu-HU" altLang="hu-HU" sz="1600" dirty="0">
                <a:latin typeface="Times New Roman" pitchFamily="18" charset="0"/>
              </a:rPr>
            </a:br>
            <a:r>
              <a:rPr lang="hu-HU" altLang="hu-HU" sz="1600" b="1" dirty="0" err="1">
                <a:latin typeface="Times New Roman" pitchFamily="18" charset="0"/>
              </a:rPr>
              <a:t>tuberculum</a:t>
            </a:r>
            <a:r>
              <a:rPr lang="hu-HU" altLang="hu-HU" sz="1600" dirty="0">
                <a:latin typeface="Times New Roman" pitchFamily="18" charset="0"/>
              </a:rPr>
              <a:t> </a:t>
            </a:r>
            <a:br>
              <a:rPr lang="hu-HU" altLang="hu-HU" sz="1600" dirty="0">
                <a:latin typeface="Times New Roman" pitchFamily="18" charset="0"/>
              </a:rPr>
            </a:br>
            <a:r>
              <a:rPr lang="hu-HU" altLang="hu-HU" sz="1600" b="1" dirty="0" err="1">
                <a:latin typeface="Times New Roman" pitchFamily="18" charset="0"/>
              </a:rPr>
              <a:t>tuberositas</a:t>
            </a:r>
            <a:r>
              <a:rPr lang="hu-HU" altLang="hu-HU" sz="1600" dirty="0">
                <a:latin typeface="Times New Roman" pitchFamily="18" charset="0"/>
              </a:rPr>
              <a:t> </a:t>
            </a:r>
            <a:br>
              <a:rPr lang="hu-HU" altLang="hu-HU" sz="1600" dirty="0">
                <a:latin typeface="Times New Roman" pitchFamily="18" charset="0"/>
              </a:rPr>
            </a:br>
            <a:r>
              <a:rPr lang="hu-HU" altLang="hu-HU" sz="1600" dirty="0" err="1">
                <a:latin typeface="Times New Roman" pitchFamily="18" charset="0"/>
              </a:rPr>
              <a:t>trochanter</a:t>
            </a:r>
            <a:r>
              <a:rPr lang="hu-HU" altLang="hu-HU" sz="1600" dirty="0">
                <a:latin typeface="Times New Roman" pitchFamily="18" charset="0"/>
              </a:rPr>
              <a:t> </a:t>
            </a:r>
            <a:br>
              <a:rPr lang="hu-HU" altLang="hu-HU" sz="1600" dirty="0">
                <a:latin typeface="Times New Roman" pitchFamily="18" charset="0"/>
              </a:rPr>
            </a:br>
            <a:r>
              <a:rPr lang="hu-HU" altLang="hu-HU" sz="1600" dirty="0" err="1">
                <a:latin typeface="Times New Roman" pitchFamily="18" charset="0"/>
              </a:rPr>
              <a:t>linea</a:t>
            </a:r>
            <a:r>
              <a:rPr lang="hu-HU" altLang="hu-HU" sz="1600" dirty="0">
                <a:latin typeface="Times New Roman" pitchFamily="18" charset="0"/>
              </a:rPr>
              <a:t> </a:t>
            </a:r>
            <a:br>
              <a:rPr lang="hu-HU" altLang="hu-HU" sz="1600" dirty="0">
                <a:latin typeface="Times New Roman" pitchFamily="18" charset="0"/>
              </a:rPr>
            </a:br>
            <a:r>
              <a:rPr lang="hu-HU" altLang="hu-HU" sz="1600" dirty="0" err="1">
                <a:latin typeface="Times New Roman" pitchFamily="18" charset="0"/>
              </a:rPr>
              <a:t>crista</a:t>
            </a:r>
            <a:r>
              <a:rPr lang="hu-HU" altLang="hu-HU" sz="1600" dirty="0">
                <a:latin typeface="Times New Roman" pitchFamily="18" charset="0"/>
              </a:rPr>
              <a:t> </a:t>
            </a:r>
            <a:br>
              <a:rPr lang="hu-HU" altLang="hu-HU" sz="1600" dirty="0">
                <a:latin typeface="Times New Roman" pitchFamily="18" charset="0"/>
              </a:rPr>
            </a:br>
            <a:r>
              <a:rPr lang="hu-HU" altLang="hu-HU" sz="1600" dirty="0" err="1">
                <a:latin typeface="Times New Roman" pitchFamily="18" charset="0"/>
              </a:rPr>
              <a:t>margo</a:t>
            </a:r>
            <a:r>
              <a:rPr lang="hu-HU" altLang="hu-HU" sz="1600" dirty="0">
                <a:latin typeface="Times New Roman" pitchFamily="18" charset="0"/>
              </a:rPr>
              <a:t> </a:t>
            </a:r>
            <a:br>
              <a:rPr lang="hu-HU" altLang="hu-HU" sz="1600" dirty="0">
                <a:latin typeface="Times New Roman" pitchFamily="18" charset="0"/>
              </a:rPr>
            </a:br>
            <a:r>
              <a:rPr lang="hu-HU" altLang="hu-HU" sz="1600" b="1" dirty="0">
                <a:latin typeface="Times New Roman" pitchFamily="18" charset="0"/>
              </a:rPr>
              <a:t>processus </a:t>
            </a:r>
            <a:br>
              <a:rPr lang="hu-HU" altLang="hu-HU" sz="1600" b="1" dirty="0">
                <a:latin typeface="Times New Roman" pitchFamily="18" charset="0"/>
              </a:rPr>
            </a:br>
            <a:r>
              <a:rPr lang="hu-HU" altLang="hu-HU" sz="1600" dirty="0">
                <a:latin typeface="Times New Roman" pitchFamily="18" charset="0"/>
              </a:rPr>
              <a:t>spina </a:t>
            </a:r>
            <a:br>
              <a:rPr lang="hu-HU" altLang="hu-HU" sz="1600" dirty="0">
                <a:latin typeface="Times New Roman" pitchFamily="18" charset="0"/>
              </a:rPr>
            </a:br>
            <a:r>
              <a:rPr lang="hu-HU" altLang="hu-HU" sz="1600" dirty="0" err="1">
                <a:latin typeface="Times New Roman" pitchFamily="18" charset="0"/>
              </a:rPr>
              <a:t>condylus</a:t>
            </a:r>
            <a:r>
              <a:rPr lang="hu-HU" altLang="hu-HU" sz="1600" dirty="0">
                <a:latin typeface="Times New Roman" pitchFamily="18" charset="0"/>
              </a:rPr>
              <a:t> </a:t>
            </a:r>
            <a:br>
              <a:rPr lang="hu-HU" altLang="hu-HU" sz="1600" dirty="0">
                <a:latin typeface="Times New Roman" pitchFamily="18" charset="0"/>
              </a:rPr>
            </a:br>
            <a:r>
              <a:rPr lang="hu-HU" altLang="hu-HU" sz="1600" dirty="0" err="1">
                <a:latin typeface="Times New Roman" pitchFamily="18" charset="0"/>
              </a:rPr>
              <a:t>epicondylus</a:t>
            </a:r>
            <a:endParaRPr lang="hu-HU" altLang="hu-HU" sz="1600" dirty="0"/>
          </a:p>
          <a:p>
            <a:endParaRPr lang="hu-HU" altLang="hu-HU" sz="1600" dirty="0">
              <a:latin typeface="Times New Roman" pitchFamily="18" charset="0"/>
            </a:endParaRPr>
          </a:p>
          <a:p>
            <a:r>
              <a:rPr lang="hu-HU" altLang="hu-HU" sz="1600" dirty="0" err="1">
                <a:latin typeface="Times New Roman" pitchFamily="18" charset="0"/>
              </a:rPr>
              <a:t>Fovea</a:t>
            </a:r>
            <a:r>
              <a:rPr lang="hu-HU" altLang="hu-HU" sz="1600" dirty="0">
                <a:latin typeface="Times New Roman" pitchFamily="18" charset="0"/>
              </a:rPr>
              <a:t> </a:t>
            </a:r>
            <a:br>
              <a:rPr lang="hu-HU" altLang="hu-HU" sz="1600" dirty="0">
                <a:latin typeface="Times New Roman" pitchFamily="18" charset="0"/>
              </a:rPr>
            </a:br>
            <a:r>
              <a:rPr lang="hu-HU" altLang="hu-HU" sz="1600" dirty="0">
                <a:latin typeface="Times New Roman" pitchFamily="18" charset="0"/>
              </a:rPr>
              <a:t>foveola </a:t>
            </a:r>
            <a:br>
              <a:rPr lang="hu-HU" altLang="hu-HU" sz="1600" dirty="0">
                <a:latin typeface="Times New Roman" pitchFamily="18" charset="0"/>
              </a:rPr>
            </a:br>
            <a:r>
              <a:rPr lang="hu-HU" altLang="hu-HU" sz="1600" b="1" dirty="0">
                <a:latin typeface="Times New Roman" pitchFamily="18" charset="0"/>
              </a:rPr>
              <a:t>fossa</a:t>
            </a:r>
            <a:endParaRPr lang="hu-HU" altLang="hu-HU" sz="1600" dirty="0">
              <a:latin typeface="Times New Roman" pitchFamily="18" charset="0"/>
            </a:endParaRPr>
          </a:p>
          <a:p>
            <a:r>
              <a:rPr lang="hu-HU" altLang="hu-HU" sz="1600" dirty="0">
                <a:latin typeface="Times New Roman" pitchFamily="18" charset="0"/>
              </a:rPr>
              <a:t/>
            </a:r>
            <a:br>
              <a:rPr lang="hu-HU" altLang="hu-HU" sz="1600" dirty="0">
                <a:latin typeface="Times New Roman" pitchFamily="18" charset="0"/>
              </a:rPr>
            </a:br>
            <a:r>
              <a:rPr lang="hu-HU" altLang="hu-HU" sz="1600" dirty="0" err="1">
                <a:latin typeface="Times New Roman" pitchFamily="18" charset="0"/>
              </a:rPr>
              <a:t>cavitas</a:t>
            </a:r>
            <a:r>
              <a:rPr lang="hu-HU" altLang="hu-HU" sz="1600" dirty="0">
                <a:latin typeface="Times New Roman" pitchFamily="18" charset="0"/>
              </a:rPr>
              <a:t> </a:t>
            </a:r>
            <a:br>
              <a:rPr lang="hu-HU" altLang="hu-HU" sz="1600" dirty="0">
                <a:latin typeface="Times New Roman" pitchFamily="18" charset="0"/>
              </a:rPr>
            </a:br>
            <a:r>
              <a:rPr lang="hu-HU" altLang="hu-HU" sz="1600" dirty="0" err="1">
                <a:latin typeface="Times New Roman" pitchFamily="18" charset="0"/>
              </a:rPr>
              <a:t>impressio</a:t>
            </a:r>
            <a:r>
              <a:rPr lang="hu-HU" altLang="hu-HU" sz="1600" dirty="0">
                <a:latin typeface="Times New Roman" pitchFamily="18" charset="0"/>
              </a:rPr>
              <a:t> </a:t>
            </a:r>
            <a:br>
              <a:rPr lang="hu-HU" altLang="hu-HU" sz="1600" dirty="0">
                <a:latin typeface="Times New Roman" pitchFamily="18" charset="0"/>
              </a:rPr>
            </a:br>
            <a:r>
              <a:rPr lang="hu-HU" altLang="hu-HU" sz="1600" b="1" dirty="0">
                <a:latin typeface="Times New Roman" pitchFamily="18" charset="0"/>
              </a:rPr>
              <a:t>sulcus</a:t>
            </a:r>
            <a:r>
              <a:rPr lang="hu-HU" altLang="hu-HU" sz="1600" dirty="0">
                <a:latin typeface="Times New Roman" pitchFamily="18" charset="0"/>
              </a:rPr>
              <a:t> </a:t>
            </a:r>
            <a:br>
              <a:rPr lang="hu-HU" altLang="hu-HU" sz="1600" dirty="0">
                <a:latin typeface="Times New Roman" pitchFamily="18" charset="0"/>
              </a:rPr>
            </a:br>
            <a:r>
              <a:rPr lang="hu-HU" altLang="hu-HU" sz="1600" dirty="0">
                <a:latin typeface="Times New Roman" pitchFamily="18" charset="0"/>
              </a:rPr>
              <a:t>canalis </a:t>
            </a:r>
            <a:br>
              <a:rPr lang="hu-HU" altLang="hu-HU" sz="1600" dirty="0">
                <a:latin typeface="Times New Roman" pitchFamily="18" charset="0"/>
              </a:rPr>
            </a:br>
            <a:r>
              <a:rPr lang="hu-HU" altLang="hu-HU" sz="1600" dirty="0" err="1">
                <a:latin typeface="Times New Roman" pitchFamily="18" charset="0"/>
              </a:rPr>
              <a:t>incisura</a:t>
            </a:r>
            <a:r>
              <a:rPr lang="hu-HU" altLang="hu-HU" sz="1600" dirty="0">
                <a:latin typeface="Times New Roman" pitchFamily="18" charset="0"/>
              </a:rPr>
              <a:t> </a:t>
            </a:r>
            <a:br>
              <a:rPr lang="hu-HU" altLang="hu-HU" sz="1600" dirty="0">
                <a:latin typeface="Times New Roman" pitchFamily="18" charset="0"/>
              </a:rPr>
            </a:br>
            <a:r>
              <a:rPr lang="hu-HU" altLang="hu-HU" sz="1600" b="1" dirty="0" err="1">
                <a:latin typeface="Times New Roman" pitchFamily="18" charset="0"/>
              </a:rPr>
              <a:t>foramen</a:t>
            </a:r>
            <a:r>
              <a:rPr lang="hu-HU" altLang="hu-HU" sz="1600" dirty="0">
                <a:latin typeface="Times New Roman" pitchFamily="18" charset="0"/>
              </a:rPr>
              <a:t> </a:t>
            </a:r>
            <a:br>
              <a:rPr lang="hu-HU" altLang="hu-HU" sz="1600" dirty="0">
                <a:latin typeface="Times New Roman" pitchFamily="18" charset="0"/>
              </a:rPr>
            </a:br>
            <a:r>
              <a:rPr lang="hu-HU" altLang="hu-HU" sz="1600" dirty="0" err="1">
                <a:latin typeface="Times New Roman" pitchFamily="18" charset="0"/>
              </a:rPr>
              <a:t>hiatus</a:t>
            </a:r>
            <a:endParaRPr lang="hu-HU" altLang="hu-HU" sz="1600" dirty="0"/>
          </a:p>
          <a:p>
            <a:endParaRPr lang="hu-HU" altLang="hu-HU" sz="1600" b="1" dirty="0">
              <a:latin typeface="Times New Roman" pitchFamily="18" charset="0"/>
            </a:endParaRP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6948264" y="908720"/>
            <a:ext cx="1871662" cy="3970337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hu-HU" altLang="hu-HU" dirty="0" err="1">
                <a:latin typeface="Times New Roman" pitchFamily="18" charset="0"/>
              </a:rPr>
              <a:t>magnus</a:t>
            </a:r>
            <a:r>
              <a:rPr lang="hu-HU" altLang="hu-HU" dirty="0">
                <a:latin typeface="Times New Roman" pitchFamily="18" charset="0"/>
              </a:rPr>
              <a:t> </a:t>
            </a:r>
            <a:br>
              <a:rPr lang="hu-HU" altLang="hu-HU" dirty="0">
                <a:latin typeface="Times New Roman" pitchFamily="18" charset="0"/>
              </a:rPr>
            </a:br>
            <a:r>
              <a:rPr lang="hu-HU" altLang="hu-HU" dirty="0">
                <a:latin typeface="Times New Roman" pitchFamily="18" charset="0"/>
              </a:rPr>
              <a:t>major </a:t>
            </a:r>
            <a:br>
              <a:rPr lang="hu-HU" altLang="hu-HU" dirty="0">
                <a:latin typeface="Times New Roman" pitchFamily="18" charset="0"/>
              </a:rPr>
            </a:br>
            <a:r>
              <a:rPr lang="hu-HU" altLang="hu-HU" dirty="0">
                <a:latin typeface="Times New Roman" pitchFamily="18" charset="0"/>
              </a:rPr>
              <a:t>minor </a:t>
            </a:r>
            <a:br>
              <a:rPr lang="hu-HU" altLang="hu-HU" dirty="0">
                <a:latin typeface="Times New Roman" pitchFamily="18" charset="0"/>
              </a:rPr>
            </a:br>
            <a:r>
              <a:rPr lang="hu-HU" altLang="hu-HU" dirty="0" err="1">
                <a:latin typeface="Times New Roman" pitchFamily="18" charset="0"/>
              </a:rPr>
              <a:t>brevis</a:t>
            </a:r>
            <a:r>
              <a:rPr lang="hu-HU" altLang="hu-HU" dirty="0">
                <a:latin typeface="Times New Roman" pitchFamily="18" charset="0"/>
              </a:rPr>
              <a:t> </a:t>
            </a:r>
            <a:br>
              <a:rPr lang="hu-HU" altLang="hu-HU" dirty="0">
                <a:latin typeface="Times New Roman" pitchFamily="18" charset="0"/>
              </a:rPr>
            </a:br>
            <a:r>
              <a:rPr lang="hu-HU" altLang="hu-HU" dirty="0" err="1">
                <a:latin typeface="Times New Roman" pitchFamily="18" charset="0"/>
              </a:rPr>
              <a:t>longus</a:t>
            </a:r>
            <a:r>
              <a:rPr lang="hu-HU" altLang="hu-HU" dirty="0">
                <a:latin typeface="Times New Roman" pitchFamily="18" charset="0"/>
              </a:rPr>
              <a:t> </a:t>
            </a:r>
            <a:br>
              <a:rPr lang="hu-HU" altLang="hu-HU" dirty="0">
                <a:latin typeface="Times New Roman" pitchFamily="18" charset="0"/>
              </a:rPr>
            </a:br>
            <a:r>
              <a:rPr lang="hu-HU" altLang="hu-HU" dirty="0">
                <a:latin typeface="Times New Roman" pitchFamily="18" charset="0"/>
              </a:rPr>
              <a:t/>
            </a:r>
            <a:br>
              <a:rPr lang="hu-HU" altLang="hu-HU" dirty="0">
                <a:latin typeface="Times New Roman" pitchFamily="18" charset="0"/>
              </a:rPr>
            </a:br>
            <a:endParaRPr lang="hu-HU" altLang="hu-HU" dirty="0"/>
          </a:p>
          <a:p>
            <a:r>
              <a:rPr lang="hu-HU" altLang="hu-HU" dirty="0" err="1">
                <a:latin typeface="Times New Roman" pitchFamily="18" charset="0"/>
              </a:rPr>
              <a:t>Epiphysis</a:t>
            </a:r>
            <a:r>
              <a:rPr lang="hu-HU" altLang="hu-HU" dirty="0">
                <a:latin typeface="Times New Roman" pitchFamily="18" charset="0"/>
              </a:rPr>
              <a:t> </a:t>
            </a:r>
            <a:br>
              <a:rPr lang="hu-HU" altLang="hu-HU" dirty="0">
                <a:latin typeface="Times New Roman" pitchFamily="18" charset="0"/>
              </a:rPr>
            </a:br>
            <a:r>
              <a:rPr lang="hu-HU" altLang="hu-HU" dirty="0" err="1">
                <a:latin typeface="Times New Roman" pitchFamily="18" charset="0"/>
              </a:rPr>
              <a:t>diaphysis</a:t>
            </a:r>
            <a:r>
              <a:rPr lang="hu-HU" altLang="hu-HU" dirty="0">
                <a:latin typeface="Times New Roman" pitchFamily="18" charset="0"/>
              </a:rPr>
              <a:t> </a:t>
            </a:r>
            <a:br>
              <a:rPr lang="hu-HU" altLang="hu-HU" dirty="0">
                <a:latin typeface="Times New Roman" pitchFamily="18" charset="0"/>
              </a:rPr>
            </a:br>
            <a:r>
              <a:rPr lang="hu-HU" altLang="hu-HU" dirty="0" err="1">
                <a:latin typeface="Times New Roman" pitchFamily="18" charset="0"/>
              </a:rPr>
              <a:t>musculus</a:t>
            </a:r>
            <a:r>
              <a:rPr lang="hu-HU" altLang="hu-HU" dirty="0">
                <a:latin typeface="Times New Roman" pitchFamily="18" charset="0"/>
              </a:rPr>
              <a:t> </a:t>
            </a:r>
            <a:br>
              <a:rPr lang="hu-HU" altLang="hu-HU" dirty="0">
                <a:latin typeface="Times New Roman" pitchFamily="18" charset="0"/>
              </a:rPr>
            </a:br>
            <a:r>
              <a:rPr lang="hu-HU" altLang="hu-HU" dirty="0" err="1">
                <a:latin typeface="Times New Roman" pitchFamily="18" charset="0"/>
              </a:rPr>
              <a:t>tendo</a:t>
            </a:r>
            <a:r>
              <a:rPr lang="hu-HU" altLang="hu-HU" dirty="0">
                <a:latin typeface="Times New Roman" pitchFamily="18" charset="0"/>
              </a:rPr>
              <a:t> </a:t>
            </a:r>
            <a:br>
              <a:rPr lang="hu-HU" altLang="hu-HU" dirty="0">
                <a:latin typeface="Times New Roman" pitchFamily="18" charset="0"/>
              </a:rPr>
            </a:br>
            <a:endParaRPr lang="hu-HU" altLang="hu-HU" dirty="0">
              <a:latin typeface="Times New Roman" pitchFamily="18" charset="0"/>
            </a:endParaRPr>
          </a:p>
          <a:p>
            <a:r>
              <a:rPr lang="hu-HU" altLang="hu-HU" dirty="0" err="1">
                <a:latin typeface="Times New Roman" pitchFamily="18" charset="0"/>
              </a:rPr>
              <a:t>Flexio</a:t>
            </a:r>
            <a:r>
              <a:rPr lang="hu-HU" altLang="hu-HU" dirty="0">
                <a:latin typeface="Times New Roman" pitchFamily="18" charset="0"/>
              </a:rPr>
              <a:t> </a:t>
            </a:r>
            <a:br>
              <a:rPr lang="hu-HU" altLang="hu-HU" dirty="0">
                <a:latin typeface="Times New Roman" pitchFamily="18" charset="0"/>
              </a:rPr>
            </a:br>
            <a:r>
              <a:rPr lang="hu-HU" altLang="hu-HU" dirty="0" err="1">
                <a:latin typeface="Times New Roman" pitchFamily="18" charset="0"/>
              </a:rPr>
              <a:t>extensio</a:t>
            </a:r>
            <a:endParaRPr lang="hu-HU" alt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smtClean="0"/>
          </a:p>
        </p:txBody>
      </p:sp>
      <p:sp>
        <p:nvSpPr>
          <p:cNvPr id="27651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smtClean="0"/>
          </a:p>
        </p:txBody>
      </p:sp>
      <p:grpSp>
        <p:nvGrpSpPr>
          <p:cNvPr id="8" name="Csoportba foglalás 9"/>
          <p:cNvGrpSpPr/>
          <p:nvPr/>
        </p:nvGrpSpPr>
        <p:grpSpPr>
          <a:xfrm>
            <a:off x="3995936" y="6119336"/>
            <a:ext cx="5148064" cy="738664"/>
            <a:chOff x="3995936" y="6119336"/>
            <a:chExt cx="5148064" cy="738664"/>
          </a:xfrm>
        </p:grpSpPr>
        <p:sp>
          <p:nvSpPr>
            <p:cNvPr id="9" name="Téglalap 8"/>
            <p:cNvSpPr/>
            <p:nvPr/>
          </p:nvSpPr>
          <p:spPr>
            <a:xfrm>
              <a:off x="4067944" y="6119336"/>
              <a:ext cx="5076056" cy="307777"/>
            </a:xfrm>
            <a:prstGeom prst="rect">
              <a:avLst/>
            </a:prstGeom>
            <a:solidFill>
              <a:srgbClr val="C8A46E"/>
            </a:solidFill>
          </p:spPr>
          <p:txBody>
            <a:bodyPr wrap="square">
              <a:spAutoFit/>
            </a:bodyPr>
            <a:lstStyle/>
            <a:p>
              <a:pPr algn="l"/>
              <a:endParaRPr lang="hu-HU" sz="1400" i="1" dirty="0" smtClean="0">
                <a:solidFill>
                  <a:schemeClr val="bg1"/>
                </a:solidFill>
                <a:latin typeface="Franklin Gothic Book" pitchFamily="34" charset="0"/>
              </a:endParaRPr>
            </a:p>
          </p:txBody>
        </p:sp>
        <p:sp>
          <p:nvSpPr>
            <p:cNvPr id="10" name="Téglalap 9"/>
            <p:cNvSpPr/>
            <p:nvPr/>
          </p:nvSpPr>
          <p:spPr>
            <a:xfrm>
              <a:off x="3995936" y="6404302"/>
              <a:ext cx="5148064" cy="307777"/>
            </a:xfrm>
            <a:prstGeom prst="rect">
              <a:avLst/>
            </a:prstGeom>
            <a:solidFill>
              <a:srgbClr val="C8A46E"/>
            </a:solidFill>
          </p:spPr>
          <p:txBody>
            <a:bodyPr wrap="square">
              <a:spAutoFit/>
            </a:bodyPr>
            <a:lstStyle/>
            <a:p>
              <a:pPr algn="l"/>
              <a:endParaRPr lang="hu-HU" sz="1400" i="1" dirty="0" smtClean="0">
                <a:solidFill>
                  <a:schemeClr val="bg1"/>
                </a:solidFill>
                <a:latin typeface="Franklin Gothic Book" pitchFamily="34" charset="0"/>
              </a:endParaRPr>
            </a:p>
          </p:txBody>
        </p:sp>
        <p:sp>
          <p:nvSpPr>
            <p:cNvPr id="11" name="Téglalap 10"/>
            <p:cNvSpPr/>
            <p:nvPr/>
          </p:nvSpPr>
          <p:spPr>
            <a:xfrm>
              <a:off x="4031940" y="6550223"/>
              <a:ext cx="5076056" cy="307777"/>
            </a:xfrm>
            <a:prstGeom prst="rect">
              <a:avLst/>
            </a:prstGeom>
            <a:solidFill>
              <a:srgbClr val="C8A46E"/>
            </a:solidFill>
          </p:spPr>
          <p:txBody>
            <a:bodyPr wrap="square">
              <a:spAutoFit/>
            </a:bodyPr>
            <a:lstStyle/>
            <a:p>
              <a:pPr algn="l"/>
              <a:endParaRPr lang="hu-HU" sz="1400" i="1" dirty="0" smtClean="0">
                <a:solidFill>
                  <a:schemeClr val="bg1"/>
                </a:solidFill>
                <a:latin typeface="Franklin Gothic Book" pitchFamily="34" charset="0"/>
              </a:endParaRPr>
            </a:p>
          </p:txBody>
        </p:sp>
      </p:grpSp>
      <p:sp>
        <p:nvSpPr>
          <p:cNvPr id="12" name="Téglalap 11"/>
          <p:cNvSpPr/>
          <p:nvPr/>
        </p:nvSpPr>
        <p:spPr>
          <a:xfrm>
            <a:off x="1943708" y="6128482"/>
            <a:ext cx="2232248" cy="738664"/>
          </a:xfrm>
          <a:prstGeom prst="rect">
            <a:avLst/>
          </a:prstGeom>
          <a:solidFill>
            <a:srgbClr val="C8A46E"/>
          </a:solidFill>
        </p:spPr>
        <p:txBody>
          <a:bodyPr wrap="square">
            <a:spAutoFit/>
          </a:bodyPr>
          <a:lstStyle/>
          <a:p>
            <a:pPr algn="l"/>
            <a:endParaRPr lang="hu-HU" sz="1400" i="1" dirty="0" smtClean="0">
              <a:solidFill>
                <a:schemeClr val="bg1"/>
              </a:solidFill>
              <a:latin typeface="Franklin Gothic Book" pitchFamily="34" charset="0"/>
            </a:endParaRPr>
          </a:p>
          <a:p>
            <a:pPr algn="l"/>
            <a:r>
              <a:rPr lang="hu-HU" sz="1400" i="1" dirty="0" smtClean="0">
                <a:solidFill>
                  <a:schemeClr val="bg1"/>
                </a:solidFill>
                <a:latin typeface="Franklin Gothic Book" pitchFamily="34" charset="0"/>
              </a:rPr>
              <a:t>Semmelweis</a:t>
            </a:r>
            <a:r>
              <a:rPr lang="hu-HU" sz="1400" i="1" baseline="0" dirty="0" smtClean="0">
                <a:solidFill>
                  <a:schemeClr val="bg1"/>
                </a:solidFill>
                <a:latin typeface="Franklin Gothic Book" pitchFamily="34" charset="0"/>
              </a:rPr>
              <a:t> Egyetem</a:t>
            </a:r>
          </a:p>
          <a:p>
            <a:pPr algn="l"/>
            <a:r>
              <a:rPr lang="hu-HU" sz="1400" i="1" baseline="0" dirty="0" smtClean="0">
                <a:solidFill>
                  <a:schemeClr val="bg1"/>
                </a:solidFill>
                <a:latin typeface="Franklin Gothic Book" pitchFamily="34" charset="0"/>
              </a:rPr>
              <a:t>http://semmelweis.hu</a:t>
            </a:r>
            <a:endParaRPr lang="hu-HU" sz="1400" i="1" dirty="0">
              <a:solidFill>
                <a:schemeClr val="bg1"/>
              </a:soli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/>
          <a:srcRect l="22446" t="9138" r="24477" b="909"/>
          <a:stretch>
            <a:fillRect/>
          </a:stretch>
        </p:blipFill>
        <p:spPr bwMode="auto">
          <a:xfrm>
            <a:off x="755576" y="404664"/>
            <a:ext cx="5760115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fvtcson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116632"/>
            <a:ext cx="2790825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126" name="Object 6"/>
          <p:cNvGraphicFramePr>
            <a:graphicFrameLocks noChangeAspect="1"/>
          </p:cNvGraphicFramePr>
          <p:nvPr/>
        </p:nvGraphicFramePr>
        <p:xfrm>
          <a:off x="6436322" y="3933056"/>
          <a:ext cx="2614703" cy="2016224"/>
        </p:xfrm>
        <a:graphic>
          <a:graphicData uri="http://schemas.openxmlformats.org/presentationml/2006/ole">
            <p:oleObj spid="_x0000_s4099" name="Document" r:id="rId5" imgW="5972002" imgH="2802981" progId="Word.Document.8">
              <p:embed/>
            </p:oleObj>
          </a:graphicData>
        </a:graphic>
      </p:graphicFrame>
      <p:grpSp>
        <p:nvGrpSpPr>
          <p:cNvPr id="7" name="Csoportba foglalás 9"/>
          <p:cNvGrpSpPr/>
          <p:nvPr/>
        </p:nvGrpSpPr>
        <p:grpSpPr>
          <a:xfrm>
            <a:off x="3995936" y="6119336"/>
            <a:ext cx="5148064" cy="738664"/>
            <a:chOff x="3995936" y="6119336"/>
            <a:chExt cx="5148064" cy="738664"/>
          </a:xfrm>
        </p:grpSpPr>
        <p:sp>
          <p:nvSpPr>
            <p:cNvPr id="8" name="Téglalap 7"/>
            <p:cNvSpPr/>
            <p:nvPr/>
          </p:nvSpPr>
          <p:spPr>
            <a:xfrm>
              <a:off x="4067944" y="6119336"/>
              <a:ext cx="5076056" cy="307777"/>
            </a:xfrm>
            <a:prstGeom prst="rect">
              <a:avLst/>
            </a:prstGeom>
            <a:solidFill>
              <a:srgbClr val="C8A46E"/>
            </a:solidFill>
          </p:spPr>
          <p:txBody>
            <a:bodyPr wrap="square">
              <a:spAutoFit/>
            </a:bodyPr>
            <a:lstStyle/>
            <a:p>
              <a:pPr algn="l"/>
              <a:endParaRPr lang="hu-HU" sz="1400" i="1" dirty="0" smtClean="0">
                <a:solidFill>
                  <a:schemeClr val="bg1"/>
                </a:solidFill>
                <a:latin typeface="Franklin Gothic Book" pitchFamily="34" charset="0"/>
              </a:endParaRPr>
            </a:p>
          </p:txBody>
        </p:sp>
        <p:sp>
          <p:nvSpPr>
            <p:cNvPr id="9" name="Téglalap 8"/>
            <p:cNvSpPr/>
            <p:nvPr/>
          </p:nvSpPr>
          <p:spPr>
            <a:xfrm>
              <a:off x="3995936" y="6404302"/>
              <a:ext cx="5148064" cy="307777"/>
            </a:xfrm>
            <a:prstGeom prst="rect">
              <a:avLst/>
            </a:prstGeom>
            <a:solidFill>
              <a:srgbClr val="C8A46E"/>
            </a:solidFill>
          </p:spPr>
          <p:txBody>
            <a:bodyPr wrap="square">
              <a:spAutoFit/>
            </a:bodyPr>
            <a:lstStyle/>
            <a:p>
              <a:pPr algn="l"/>
              <a:endParaRPr lang="hu-HU" sz="1400" i="1" dirty="0" smtClean="0">
                <a:solidFill>
                  <a:schemeClr val="bg1"/>
                </a:solidFill>
                <a:latin typeface="Franklin Gothic Book" pitchFamily="34" charset="0"/>
              </a:endParaRPr>
            </a:p>
          </p:txBody>
        </p:sp>
        <p:sp>
          <p:nvSpPr>
            <p:cNvPr id="10" name="Téglalap 9"/>
            <p:cNvSpPr/>
            <p:nvPr/>
          </p:nvSpPr>
          <p:spPr>
            <a:xfrm>
              <a:off x="4031940" y="6550223"/>
              <a:ext cx="5076056" cy="307777"/>
            </a:xfrm>
            <a:prstGeom prst="rect">
              <a:avLst/>
            </a:prstGeom>
            <a:solidFill>
              <a:srgbClr val="C8A46E"/>
            </a:solidFill>
          </p:spPr>
          <p:txBody>
            <a:bodyPr wrap="square">
              <a:spAutoFit/>
            </a:bodyPr>
            <a:lstStyle/>
            <a:p>
              <a:pPr algn="l"/>
              <a:endParaRPr lang="hu-HU" sz="1400" i="1" dirty="0" smtClean="0">
                <a:solidFill>
                  <a:schemeClr val="bg1"/>
                </a:solidFill>
                <a:latin typeface="Franklin Gothic Book" pitchFamily="34" charset="0"/>
              </a:endParaRPr>
            </a:p>
          </p:txBody>
        </p:sp>
      </p:grpSp>
      <p:sp>
        <p:nvSpPr>
          <p:cNvPr id="12" name="Téglalap 11"/>
          <p:cNvSpPr/>
          <p:nvPr/>
        </p:nvSpPr>
        <p:spPr>
          <a:xfrm>
            <a:off x="1943708" y="6128482"/>
            <a:ext cx="2232248" cy="738664"/>
          </a:xfrm>
          <a:prstGeom prst="rect">
            <a:avLst/>
          </a:prstGeom>
          <a:solidFill>
            <a:srgbClr val="C8A46E"/>
          </a:solidFill>
        </p:spPr>
        <p:txBody>
          <a:bodyPr wrap="square">
            <a:spAutoFit/>
          </a:bodyPr>
          <a:lstStyle/>
          <a:p>
            <a:pPr algn="l"/>
            <a:endParaRPr lang="hu-HU" sz="1400" i="1" dirty="0" smtClean="0">
              <a:solidFill>
                <a:schemeClr val="bg1"/>
              </a:solidFill>
              <a:latin typeface="Franklin Gothic Book" pitchFamily="34" charset="0"/>
            </a:endParaRPr>
          </a:p>
          <a:p>
            <a:pPr algn="l"/>
            <a:r>
              <a:rPr lang="hu-HU" sz="1400" i="1" dirty="0" smtClean="0">
                <a:solidFill>
                  <a:schemeClr val="bg1"/>
                </a:solidFill>
                <a:latin typeface="Franklin Gothic Book" pitchFamily="34" charset="0"/>
              </a:rPr>
              <a:t>Semmelweis</a:t>
            </a:r>
            <a:r>
              <a:rPr lang="hu-HU" sz="1400" i="1" baseline="0" dirty="0" smtClean="0">
                <a:solidFill>
                  <a:schemeClr val="bg1"/>
                </a:solidFill>
                <a:latin typeface="Franklin Gothic Book" pitchFamily="34" charset="0"/>
              </a:rPr>
              <a:t> Egyetem</a:t>
            </a:r>
          </a:p>
          <a:p>
            <a:pPr algn="l"/>
            <a:r>
              <a:rPr lang="hu-HU" sz="1400" i="1" baseline="0" dirty="0" smtClean="0">
                <a:solidFill>
                  <a:schemeClr val="bg1"/>
                </a:solidFill>
                <a:latin typeface="Franklin Gothic Book" pitchFamily="34" charset="0"/>
              </a:rPr>
              <a:t>http://semmelweis.hu</a:t>
            </a:r>
            <a:endParaRPr lang="hu-HU" sz="1400" i="1" dirty="0">
              <a:solidFill>
                <a:schemeClr val="bg1"/>
              </a:solidFill>
            </a:endParaRPr>
          </a:p>
        </p:txBody>
      </p:sp>
      <p:graphicFrame>
        <p:nvGraphicFramePr>
          <p:cNvPr id="4100" name="Object 2"/>
          <p:cNvGraphicFramePr>
            <a:graphicFrameLocks noChangeAspect="1"/>
          </p:cNvGraphicFramePr>
          <p:nvPr/>
        </p:nvGraphicFramePr>
        <p:xfrm>
          <a:off x="755576" y="476672"/>
          <a:ext cx="8143875" cy="4770437"/>
        </p:xfrm>
        <a:graphic>
          <a:graphicData uri="http://schemas.openxmlformats.org/presentationml/2006/ole">
            <p:oleObj spid="_x0000_s4100" name="Document" r:id="rId6" imgW="8916876" imgH="5264978" progId="Word.Documen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grpSp>
        <p:nvGrpSpPr>
          <p:cNvPr id="3" name="Csoportba foglalás 5"/>
          <p:cNvGrpSpPr/>
          <p:nvPr/>
        </p:nvGrpSpPr>
        <p:grpSpPr>
          <a:xfrm>
            <a:off x="1943708" y="6128482"/>
            <a:ext cx="7200292" cy="738664"/>
            <a:chOff x="1943708" y="6119336"/>
            <a:chExt cx="7200292" cy="738664"/>
          </a:xfrm>
        </p:grpSpPr>
        <p:sp>
          <p:nvSpPr>
            <p:cNvPr id="7" name="Téglalap 6"/>
            <p:cNvSpPr/>
            <p:nvPr/>
          </p:nvSpPr>
          <p:spPr>
            <a:xfrm>
              <a:off x="1943708" y="6119336"/>
              <a:ext cx="2232248" cy="738664"/>
            </a:xfrm>
            <a:prstGeom prst="rect">
              <a:avLst/>
            </a:prstGeom>
            <a:solidFill>
              <a:srgbClr val="C8A46E"/>
            </a:solidFill>
          </p:spPr>
          <p:txBody>
            <a:bodyPr wrap="square">
              <a:spAutoFit/>
            </a:bodyPr>
            <a:lstStyle/>
            <a:p>
              <a:pPr algn="l"/>
              <a:endParaRPr lang="hu-HU" sz="1400" i="1" dirty="0" smtClean="0">
                <a:solidFill>
                  <a:schemeClr val="bg1"/>
                </a:solidFill>
                <a:latin typeface="Franklin Gothic Book" pitchFamily="34" charset="0"/>
              </a:endParaRPr>
            </a:p>
            <a:p>
              <a:pPr algn="l"/>
              <a:r>
                <a:rPr lang="hu-HU" sz="1400" i="1" dirty="0" smtClean="0">
                  <a:solidFill>
                    <a:schemeClr val="bg1"/>
                  </a:solidFill>
                  <a:latin typeface="Franklin Gothic Book" pitchFamily="34" charset="0"/>
                </a:rPr>
                <a:t>Semmelweis</a:t>
              </a:r>
              <a:r>
                <a:rPr lang="hu-HU" sz="1400" i="1" baseline="0" dirty="0" smtClean="0">
                  <a:solidFill>
                    <a:schemeClr val="bg1"/>
                  </a:solidFill>
                  <a:latin typeface="Franklin Gothic Book" pitchFamily="34" charset="0"/>
                </a:rPr>
                <a:t> Universität</a:t>
              </a:r>
            </a:p>
            <a:p>
              <a:pPr algn="l"/>
              <a:r>
                <a:rPr lang="hu-HU" sz="1400" i="1" baseline="0" dirty="0" smtClean="0">
                  <a:solidFill>
                    <a:schemeClr val="bg1"/>
                  </a:solidFill>
                  <a:latin typeface="Franklin Gothic Book" pitchFamily="34" charset="0"/>
                </a:rPr>
                <a:t>http://semmelweis.hu</a:t>
              </a:r>
              <a:endParaRPr lang="hu-HU" sz="1400" i="1" dirty="0">
                <a:solidFill>
                  <a:schemeClr val="bg1"/>
                </a:solidFill>
              </a:endParaRPr>
            </a:p>
          </p:txBody>
        </p:sp>
        <p:grpSp>
          <p:nvGrpSpPr>
            <p:cNvPr id="4" name="Csoportba foglalás 7"/>
            <p:cNvGrpSpPr/>
            <p:nvPr/>
          </p:nvGrpSpPr>
          <p:grpSpPr>
            <a:xfrm>
              <a:off x="3995936" y="6119336"/>
              <a:ext cx="5148064" cy="738664"/>
              <a:chOff x="3995936" y="6119336"/>
              <a:chExt cx="5148064" cy="738664"/>
            </a:xfrm>
          </p:grpSpPr>
          <p:sp>
            <p:nvSpPr>
              <p:cNvPr id="9" name="Téglalap 8"/>
              <p:cNvSpPr/>
              <p:nvPr/>
            </p:nvSpPr>
            <p:spPr>
              <a:xfrm>
                <a:off x="4067944" y="6119336"/>
                <a:ext cx="5076056" cy="307777"/>
              </a:xfrm>
              <a:prstGeom prst="rect">
                <a:avLst/>
              </a:prstGeom>
              <a:solidFill>
                <a:srgbClr val="C8A46E"/>
              </a:solidFill>
            </p:spPr>
            <p:txBody>
              <a:bodyPr wrap="square">
                <a:spAutoFit/>
              </a:bodyPr>
              <a:lstStyle/>
              <a:p>
                <a:pPr algn="l"/>
                <a:endParaRPr lang="hu-HU" sz="1400" i="1" dirty="0" smtClean="0">
                  <a:solidFill>
                    <a:schemeClr val="bg1"/>
                  </a:solidFill>
                  <a:latin typeface="Franklin Gothic Book" pitchFamily="34" charset="0"/>
                </a:endParaRPr>
              </a:p>
            </p:txBody>
          </p:sp>
          <p:sp>
            <p:nvSpPr>
              <p:cNvPr id="10" name="Téglalap 9"/>
              <p:cNvSpPr/>
              <p:nvPr/>
            </p:nvSpPr>
            <p:spPr>
              <a:xfrm>
                <a:off x="3995936" y="6404302"/>
                <a:ext cx="5148064" cy="307777"/>
              </a:xfrm>
              <a:prstGeom prst="rect">
                <a:avLst/>
              </a:prstGeom>
              <a:solidFill>
                <a:srgbClr val="C8A46E"/>
              </a:solidFill>
            </p:spPr>
            <p:txBody>
              <a:bodyPr wrap="square">
                <a:spAutoFit/>
              </a:bodyPr>
              <a:lstStyle/>
              <a:p>
                <a:pPr algn="l"/>
                <a:endParaRPr lang="hu-HU" sz="1400" i="1" dirty="0" smtClean="0">
                  <a:solidFill>
                    <a:schemeClr val="bg1"/>
                  </a:solidFill>
                  <a:latin typeface="Franklin Gothic Book" pitchFamily="34" charset="0"/>
                </a:endParaRPr>
              </a:p>
            </p:txBody>
          </p:sp>
          <p:sp>
            <p:nvSpPr>
              <p:cNvPr id="11" name="Téglalap 10"/>
              <p:cNvSpPr/>
              <p:nvPr/>
            </p:nvSpPr>
            <p:spPr>
              <a:xfrm>
                <a:off x="4031940" y="6550223"/>
                <a:ext cx="5076056" cy="307777"/>
              </a:xfrm>
              <a:prstGeom prst="rect">
                <a:avLst/>
              </a:prstGeom>
              <a:solidFill>
                <a:srgbClr val="C8A46E"/>
              </a:solidFill>
            </p:spPr>
            <p:txBody>
              <a:bodyPr wrap="square">
                <a:spAutoFit/>
              </a:bodyPr>
              <a:lstStyle/>
              <a:p>
                <a:pPr algn="l"/>
                <a:endParaRPr lang="hu-HU" sz="1400" i="1" dirty="0" smtClean="0">
                  <a:solidFill>
                    <a:schemeClr val="bg1"/>
                  </a:solidFill>
                  <a:latin typeface="Franklin Gothic Book" pitchFamily="34" charset="0"/>
                </a:endParaRPr>
              </a:p>
            </p:txBody>
          </p:sp>
        </p:grpSp>
      </p:grpSp>
      <p:pic>
        <p:nvPicPr>
          <p:cNvPr id="14" name="Picture 2" descr="DSC0017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501008"/>
            <a:ext cx="3360373" cy="2520280"/>
          </a:xfrm>
          <a:prstGeom prst="rect">
            <a:avLst/>
          </a:prstGeom>
          <a:noFill/>
        </p:spPr>
      </p:pic>
      <p:pic>
        <p:nvPicPr>
          <p:cNvPr id="15" name="Picture 4" descr="mihalkovics-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0"/>
            <a:ext cx="1888602" cy="2818809"/>
          </a:xfrm>
          <a:prstGeom prst="rect">
            <a:avLst/>
          </a:prstGeom>
          <a:noFill/>
        </p:spPr>
      </p:pic>
      <p:sp>
        <p:nvSpPr>
          <p:cNvPr id="16" name="Téglalap 15"/>
          <p:cNvSpPr/>
          <p:nvPr/>
        </p:nvSpPr>
        <p:spPr>
          <a:xfrm>
            <a:off x="971600" y="2852936"/>
            <a:ext cx="2274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Prof. </a:t>
            </a:r>
            <a:r>
              <a:rPr lang="hu-HU" dirty="0" err="1" smtClean="0"/>
              <a:t>Mihalkovics</a:t>
            </a:r>
            <a:r>
              <a:rPr lang="hu-HU" dirty="0" smtClean="0"/>
              <a:t> Géza</a:t>
            </a:r>
            <a:endParaRPr lang="hu-HU" dirty="0"/>
          </a:p>
        </p:txBody>
      </p:sp>
      <p:pic>
        <p:nvPicPr>
          <p:cNvPr id="78852" name="Picture 4" descr="http://semmelweis.hu/hirek/files/2017/07/RS64186_IMG_8088-scr.jpg"/>
          <p:cNvPicPr>
            <a:picLocks noChangeAspect="1" noChangeArrowheads="1"/>
          </p:cNvPicPr>
          <p:nvPr/>
        </p:nvPicPr>
        <p:blipFill>
          <a:blip r:embed="rId4" cstate="print"/>
          <a:srcRect t="1194" r="16051"/>
          <a:stretch>
            <a:fillRect/>
          </a:stretch>
        </p:blipFill>
        <p:spPr bwMode="auto">
          <a:xfrm>
            <a:off x="3394301" y="0"/>
            <a:ext cx="5749700" cy="4509120"/>
          </a:xfrm>
          <a:prstGeom prst="rect">
            <a:avLst/>
          </a:prstGeom>
          <a:noFill/>
        </p:spPr>
      </p:pic>
      <p:sp>
        <p:nvSpPr>
          <p:cNvPr id="13" name="Téglalap 12"/>
          <p:cNvSpPr/>
          <p:nvPr/>
        </p:nvSpPr>
        <p:spPr>
          <a:xfrm>
            <a:off x="1907704" y="6119336"/>
            <a:ext cx="2232248" cy="738664"/>
          </a:xfrm>
          <a:prstGeom prst="rect">
            <a:avLst/>
          </a:prstGeom>
          <a:solidFill>
            <a:srgbClr val="C8A46E"/>
          </a:solidFill>
        </p:spPr>
        <p:txBody>
          <a:bodyPr wrap="square">
            <a:spAutoFit/>
          </a:bodyPr>
          <a:lstStyle/>
          <a:p>
            <a:pPr algn="l"/>
            <a:endParaRPr lang="hu-HU" sz="1400" i="1" dirty="0" smtClean="0">
              <a:solidFill>
                <a:schemeClr val="bg1"/>
              </a:solidFill>
              <a:latin typeface="Franklin Gothic Book" pitchFamily="34" charset="0"/>
            </a:endParaRPr>
          </a:p>
          <a:p>
            <a:pPr algn="l"/>
            <a:r>
              <a:rPr lang="hu-HU" sz="1400" i="1" dirty="0" smtClean="0">
                <a:solidFill>
                  <a:schemeClr val="bg1"/>
                </a:solidFill>
                <a:latin typeface="Franklin Gothic Book" pitchFamily="34" charset="0"/>
              </a:rPr>
              <a:t>Semmelweis</a:t>
            </a:r>
            <a:r>
              <a:rPr lang="hu-HU" sz="1400" i="1" baseline="0" dirty="0" smtClean="0">
                <a:solidFill>
                  <a:schemeClr val="bg1"/>
                </a:solidFill>
                <a:latin typeface="Franklin Gothic Book" pitchFamily="34" charset="0"/>
              </a:rPr>
              <a:t> Egyetem</a:t>
            </a:r>
          </a:p>
          <a:p>
            <a:pPr algn="l"/>
            <a:r>
              <a:rPr lang="hu-HU" sz="1400" i="1" baseline="0" dirty="0" smtClean="0">
                <a:solidFill>
                  <a:schemeClr val="bg1"/>
                </a:solidFill>
                <a:latin typeface="Franklin Gothic Book" pitchFamily="34" charset="0"/>
              </a:rPr>
              <a:t>http://semmelweis.hu</a:t>
            </a:r>
            <a:endParaRPr lang="hu-HU" sz="14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 descr="ujja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98696" y="457201"/>
            <a:ext cx="6407103" cy="5060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Csoportba foglalás 9"/>
          <p:cNvGrpSpPr/>
          <p:nvPr/>
        </p:nvGrpSpPr>
        <p:grpSpPr>
          <a:xfrm>
            <a:off x="3995936" y="6119336"/>
            <a:ext cx="5148064" cy="738664"/>
            <a:chOff x="3995936" y="6119336"/>
            <a:chExt cx="5148064" cy="738664"/>
          </a:xfrm>
        </p:grpSpPr>
        <p:sp>
          <p:nvSpPr>
            <p:cNvPr id="6" name="Téglalap 5"/>
            <p:cNvSpPr/>
            <p:nvPr/>
          </p:nvSpPr>
          <p:spPr>
            <a:xfrm>
              <a:off x="4067944" y="6119336"/>
              <a:ext cx="5076056" cy="307777"/>
            </a:xfrm>
            <a:prstGeom prst="rect">
              <a:avLst/>
            </a:prstGeom>
            <a:solidFill>
              <a:srgbClr val="C8A46E"/>
            </a:solidFill>
          </p:spPr>
          <p:txBody>
            <a:bodyPr wrap="square">
              <a:spAutoFit/>
            </a:bodyPr>
            <a:lstStyle/>
            <a:p>
              <a:pPr algn="l"/>
              <a:endParaRPr lang="hu-HU" sz="1400" i="1" dirty="0" smtClean="0">
                <a:solidFill>
                  <a:schemeClr val="bg1"/>
                </a:solidFill>
                <a:latin typeface="Franklin Gothic Book" pitchFamily="34" charset="0"/>
              </a:endParaRPr>
            </a:p>
          </p:txBody>
        </p:sp>
        <p:sp>
          <p:nvSpPr>
            <p:cNvPr id="7" name="Téglalap 6"/>
            <p:cNvSpPr/>
            <p:nvPr/>
          </p:nvSpPr>
          <p:spPr>
            <a:xfrm>
              <a:off x="3995936" y="6404302"/>
              <a:ext cx="5148064" cy="307777"/>
            </a:xfrm>
            <a:prstGeom prst="rect">
              <a:avLst/>
            </a:prstGeom>
            <a:solidFill>
              <a:srgbClr val="C8A46E"/>
            </a:solidFill>
          </p:spPr>
          <p:txBody>
            <a:bodyPr wrap="square">
              <a:spAutoFit/>
            </a:bodyPr>
            <a:lstStyle/>
            <a:p>
              <a:pPr algn="l"/>
              <a:endParaRPr lang="hu-HU" sz="1400" i="1" dirty="0" smtClean="0">
                <a:solidFill>
                  <a:schemeClr val="bg1"/>
                </a:solidFill>
                <a:latin typeface="Franklin Gothic Book" pitchFamily="34" charset="0"/>
              </a:endParaRPr>
            </a:p>
          </p:txBody>
        </p:sp>
        <p:sp>
          <p:nvSpPr>
            <p:cNvPr id="8" name="Téglalap 7"/>
            <p:cNvSpPr/>
            <p:nvPr/>
          </p:nvSpPr>
          <p:spPr>
            <a:xfrm>
              <a:off x="4031940" y="6550223"/>
              <a:ext cx="5076056" cy="307777"/>
            </a:xfrm>
            <a:prstGeom prst="rect">
              <a:avLst/>
            </a:prstGeom>
            <a:solidFill>
              <a:srgbClr val="C8A46E"/>
            </a:solidFill>
          </p:spPr>
          <p:txBody>
            <a:bodyPr wrap="square">
              <a:spAutoFit/>
            </a:bodyPr>
            <a:lstStyle/>
            <a:p>
              <a:pPr algn="l"/>
              <a:endParaRPr lang="hu-HU" sz="1400" i="1" dirty="0" smtClean="0">
                <a:solidFill>
                  <a:schemeClr val="bg1"/>
                </a:solidFill>
                <a:latin typeface="Franklin Gothic Book" pitchFamily="34" charset="0"/>
              </a:endParaRPr>
            </a:p>
          </p:txBody>
        </p:sp>
      </p:grpSp>
      <p:sp>
        <p:nvSpPr>
          <p:cNvPr id="9" name="Téglalap 8"/>
          <p:cNvSpPr/>
          <p:nvPr/>
        </p:nvSpPr>
        <p:spPr>
          <a:xfrm>
            <a:off x="1943708" y="6128482"/>
            <a:ext cx="2232248" cy="738664"/>
          </a:xfrm>
          <a:prstGeom prst="rect">
            <a:avLst/>
          </a:prstGeom>
          <a:solidFill>
            <a:srgbClr val="C8A46E"/>
          </a:solidFill>
        </p:spPr>
        <p:txBody>
          <a:bodyPr wrap="square">
            <a:spAutoFit/>
          </a:bodyPr>
          <a:lstStyle/>
          <a:p>
            <a:pPr algn="l"/>
            <a:endParaRPr lang="hu-HU" sz="1400" i="1" dirty="0" smtClean="0">
              <a:solidFill>
                <a:schemeClr val="bg1"/>
              </a:solidFill>
              <a:latin typeface="Franklin Gothic Book" pitchFamily="34" charset="0"/>
            </a:endParaRPr>
          </a:p>
          <a:p>
            <a:pPr algn="l"/>
            <a:r>
              <a:rPr lang="hu-HU" sz="1400" i="1" dirty="0" smtClean="0">
                <a:solidFill>
                  <a:schemeClr val="bg1"/>
                </a:solidFill>
                <a:latin typeface="Franklin Gothic Book" pitchFamily="34" charset="0"/>
              </a:rPr>
              <a:t>Semmelweis</a:t>
            </a:r>
            <a:r>
              <a:rPr lang="hu-HU" sz="1400" i="1" baseline="0" dirty="0" smtClean="0">
                <a:solidFill>
                  <a:schemeClr val="bg1"/>
                </a:solidFill>
                <a:latin typeface="Franklin Gothic Book" pitchFamily="34" charset="0"/>
              </a:rPr>
              <a:t> Egyetem</a:t>
            </a:r>
          </a:p>
          <a:p>
            <a:pPr algn="l"/>
            <a:r>
              <a:rPr lang="hu-HU" sz="1400" i="1" baseline="0" dirty="0" smtClean="0">
                <a:solidFill>
                  <a:schemeClr val="bg1"/>
                </a:solidFill>
                <a:latin typeface="Franklin Gothic Book" pitchFamily="34" charset="0"/>
              </a:rPr>
              <a:t>http://semmelweis.hu</a:t>
            </a:r>
            <a:endParaRPr lang="hu-HU" sz="14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hu-HU" altLang="hu-HU" smtClean="0"/>
          </a:p>
        </p:txBody>
      </p:sp>
      <p:sp>
        <p:nvSpPr>
          <p:cNvPr id="29699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hu-HU" altLang="hu-HU" dirty="0" smtClean="0"/>
          </a:p>
        </p:txBody>
      </p:sp>
      <p:grpSp>
        <p:nvGrpSpPr>
          <p:cNvPr id="15" name="Csoportba foglalás 9"/>
          <p:cNvGrpSpPr/>
          <p:nvPr/>
        </p:nvGrpSpPr>
        <p:grpSpPr>
          <a:xfrm>
            <a:off x="3995936" y="6119336"/>
            <a:ext cx="5148064" cy="738664"/>
            <a:chOff x="3995936" y="6119336"/>
            <a:chExt cx="5148064" cy="738664"/>
          </a:xfrm>
        </p:grpSpPr>
        <p:sp>
          <p:nvSpPr>
            <p:cNvPr id="16" name="Téglalap 15"/>
            <p:cNvSpPr/>
            <p:nvPr/>
          </p:nvSpPr>
          <p:spPr>
            <a:xfrm>
              <a:off x="4067944" y="6119336"/>
              <a:ext cx="5076056" cy="307777"/>
            </a:xfrm>
            <a:prstGeom prst="rect">
              <a:avLst/>
            </a:prstGeom>
            <a:solidFill>
              <a:srgbClr val="C8A46E"/>
            </a:solidFill>
          </p:spPr>
          <p:txBody>
            <a:bodyPr wrap="square">
              <a:spAutoFit/>
            </a:bodyPr>
            <a:lstStyle/>
            <a:p>
              <a:pPr algn="l"/>
              <a:endParaRPr lang="hu-HU" sz="1400" i="1" dirty="0" smtClean="0">
                <a:solidFill>
                  <a:schemeClr val="bg1"/>
                </a:solidFill>
                <a:latin typeface="Franklin Gothic Book" pitchFamily="34" charset="0"/>
              </a:endParaRPr>
            </a:p>
          </p:txBody>
        </p:sp>
        <p:sp>
          <p:nvSpPr>
            <p:cNvPr id="17" name="Téglalap 16"/>
            <p:cNvSpPr/>
            <p:nvPr/>
          </p:nvSpPr>
          <p:spPr>
            <a:xfrm>
              <a:off x="3995936" y="6404302"/>
              <a:ext cx="5148064" cy="307777"/>
            </a:xfrm>
            <a:prstGeom prst="rect">
              <a:avLst/>
            </a:prstGeom>
            <a:solidFill>
              <a:srgbClr val="C8A46E"/>
            </a:solidFill>
          </p:spPr>
          <p:txBody>
            <a:bodyPr wrap="square">
              <a:spAutoFit/>
            </a:bodyPr>
            <a:lstStyle/>
            <a:p>
              <a:pPr algn="l"/>
              <a:endParaRPr lang="hu-HU" sz="1400" i="1" dirty="0" smtClean="0">
                <a:solidFill>
                  <a:schemeClr val="bg1"/>
                </a:solidFill>
                <a:latin typeface="Franklin Gothic Book" pitchFamily="34" charset="0"/>
              </a:endParaRPr>
            </a:p>
          </p:txBody>
        </p:sp>
        <p:sp>
          <p:nvSpPr>
            <p:cNvPr id="18" name="Téglalap 17"/>
            <p:cNvSpPr/>
            <p:nvPr/>
          </p:nvSpPr>
          <p:spPr>
            <a:xfrm>
              <a:off x="4031940" y="6550223"/>
              <a:ext cx="5076056" cy="307777"/>
            </a:xfrm>
            <a:prstGeom prst="rect">
              <a:avLst/>
            </a:prstGeom>
            <a:solidFill>
              <a:srgbClr val="C8A46E"/>
            </a:solidFill>
          </p:spPr>
          <p:txBody>
            <a:bodyPr wrap="square">
              <a:spAutoFit/>
            </a:bodyPr>
            <a:lstStyle/>
            <a:p>
              <a:pPr algn="l"/>
              <a:endParaRPr lang="hu-HU" sz="1400" i="1" dirty="0" smtClean="0">
                <a:solidFill>
                  <a:schemeClr val="bg1"/>
                </a:solidFill>
                <a:latin typeface="Franklin Gothic Book" pitchFamily="34" charset="0"/>
              </a:endParaRPr>
            </a:p>
          </p:txBody>
        </p:sp>
      </p:grpSp>
      <p:sp>
        <p:nvSpPr>
          <p:cNvPr id="12" name="Téglalap 11"/>
          <p:cNvSpPr/>
          <p:nvPr/>
        </p:nvSpPr>
        <p:spPr>
          <a:xfrm>
            <a:off x="1943708" y="6128482"/>
            <a:ext cx="2232248" cy="738664"/>
          </a:xfrm>
          <a:prstGeom prst="rect">
            <a:avLst/>
          </a:prstGeom>
          <a:solidFill>
            <a:srgbClr val="C8A46E"/>
          </a:solidFill>
        </p:spPr>
        <p:txBody>
          <a:bodyPr wrap="square">
            <a:spAutoFit/>
          </a:bodyPr>
          <a:lstStyle/>
          <a:p>
            <a:pPr algn="l"/>
            <a:endParaRPr lang="hu-HU" sz="1400" i="1" dirty="0" smtClean="0">
              <a:solidFill>
                <a:schemeClr val="bg1"/>
              </a:solidFill>
              <a:latin typeface="Franklin Gothic Book" pitchFamily="34" charset="0"/>
            </a:endParaRPr>
          </a:p>
          <a:p>
            <a:pPr algn="l"/>
            <a:r>
              <a:rPr lang="hu-HU" sz="1400" i="1" dirty="0" smtClean="0">
                <a:solidFill>
                  <a:schemeClr val="bg1"/>
                </a:solidFill>
                <a:latin typeface="Franklin Gothic Book" pitchFamily="34" charset="0"/>
              </a:rPr>
              <a:t>Semmelweis</a:t>
            </a:r>
            <a:r>
              <a:rPr lang="hu-HU" sz="1400" i="1" baseline="0" dirty="0" smtClean="0">
                <a:solidFill>
                  <a:schemeClr val="bg1"/>
                </a:solidFill>
                <a:latin typeface="Franklin Gothic Book" pitchFamily="34" charset="0"/>
              </a:rPr>
              <a:t> Egyetem</a:t>
            </a:r>
          </a:p>
          <a:p>
            <a:pPr algn="l"/>
            <a:r>
              <a:rPr lang="hu-HU" sz="1400" i="1" baseline="0" dirty="0" smtClean="0">
                <a:solidFill>
                  <a:schemeClr val="bg1"/>
                </a:solidFill>
                <a:latin typeface="Franklin Gothic Book" pitchFamily="34" charset="0"/>
              </a:rPr>
              <a:t>http://semmelweis.hu</a:t>
            </a:r>
            <a:endParaRPr lang="hu-HU" sz="1400" i="1" dirty="0">
              <a:solidFill>
                <a:schemeClr val="bg1"/>
              </a:solidFill>
            </a:endParaRPr>
          </a:p>
        </p:txBody>
      </p:sp>
      <p:pic>
        <p:nvPicPr>
          <p:cNvPr id="19" name="Kép 3" descr="http://www.ana.sote.hu/muztomeg2005/dsc012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620688"/>
            <a:ext cx="7345363" cy="506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altLang="hu-HU" smtClean="0"/>
          </a:p>
        </p:txBody>
      </p:sp>
      <p:sp>
        <p:nvSpPr>
          <p:cNvPr id="1229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altLang="hu-HU" dirty="0" smtClean="0"/>
          </a:p>
        </p:txBody>
      </p:sp>
      <p:sp>
        <p:nvSpPr>
          <p:cNvPr id="11269" name="Téglalap 6"/>
          <p:cNvSpPr>
            <a:spLocks noChangeArrowheads="1"/>
          </p:cNvSpPr>
          <p:nvPr/>
        </p:nvSpPr>
        <p:spPr bwMode="auto">
          <a:xfrm>
            <a:off x="2555875" y="6237288"/>
            <a:ext cx="41798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hu-HU" altLang="hu-HU" b="1" u="sng">
                <a:latin typeface="Calibri" pitchFamily="34" charset="0"/>
              </a:rPr>
              <a:t>+sehr intensive individuelle Vorbereitung</a:t>
            </a:r>
            <a:r>
              <a:rPr lang="hu-HU" altLang="hu-HU">
                <a:latin typeface="Calibri" pitchFamily="34" charset="0"/>
              </a:rPr>
              <a:t>!</a:t>
            </a:r>
          </a:p>
        </p:txBody>
      </p:sp>
      <p:grpSp>
        <p:nvGrpSpPr>
          <p:cNvPr id="2" name="Csoportba foglalás 5"/>
          <p:cNvGrpSpPr/>
          <p:nvPr/>
        </p:nvGrpSpPr>
        <p:grpSpPr>
          <a:xfrm>
            <a:off x="1943708" y="6103632"/>
            <a:ext cx="7200292" cy="738664"/>
            <a:chOff x="1943708" y="6119336"/>
            <a:chExt cx="7200292" cy="738664"/>
          </a:xfrm>
        </p:grpSpPr>
        <p:sp>
          <p:nvSpPr>
            <p:cNvPr id="7" name="Téglalap 6"/>
            <p:cNvSpPr/>
            <p:nvPr/>
          </p:nvSpPr>
          <p:spPr>
            <a:xfrm>
              <a:off x="1943708" y="6119336"/>
              <a:ext cx="2232248" cy="738664"/>
            </a:xfrm>
            <a:prstGeom prst="rect">
              <a:avLst/>
            </a:prstGeom>
            <a:solidFill>
              <a:srgbClr val="C8A46E"/>
            </a:solidFill>
          </p:spPr>
          <p:txBody>
            <a:bodyPr wrap="square">
              <a:spAutoFit/>
            </a:bodyPr>
            <a:lstStyle/>
            <a:p>
              <a:pPr algn="l"/>
              <a:endParaRPr lang="hu-HU" sz="1400" i="1" dirty="0" smtClean="0">
                <a:solidFill>
                  <a:schemeClr val="bg1"/>
                </a:solidFill>
                <a:latin typeface="Franklin Gothic Book" pitchFamily="34" charset="0"/>
              </a:endParaRPr>
            </a:p>
            <a:p>
              <a:pPr algn="l"/>
              <a:r>
                <a:rPr lang="hu-HU" sz="1400" i="1" dirty="0" smtClean="0">
                  <a:solidFill>
                    <a:schemeClr val="bg1"/>
                  </a:solidFill>
                  <a:latin typeface="Franklin Gothic Book" pitchFamily="34" charset="0"/>
                </a:rPr>
                <a:t>Semmelweis</a:t>
              </a:r>
              <a:r>
                <a:rPr lang="hu-HU" sz="1400" i="1" baseline="0" dirty="0" smtClean="0">
                  <a:solidFill>
                    <a:schemeClr val="bg1"/>
                  </a:solidFill>
                  <a:latin typeface="Franklin Gothic Book" pitchFamily="34" charset="0"/>
                </a:rPr>
                <a:t> Universität</a:t>
              </a:r>
            </a:p>
            <a:p>
              <a:pPr algn="l"/>
              <a:r>
                <a:rPr lang="hu-HU" sz="1400" i="1" baseline="0" dirty="0" smtClean="0">
                  <a:solidFill>
                    <a:schemeClr val="bg1"/>
                  </a:solidFill>
                  <a:latin typeface="Franklin Gothic Book" pitchFamily="34" charset="0"/>
                </a:rPr>
                <a:t>http://semmelweis.hu</a:t>
              </a:r>
              <a:endParaRPr lang="hu-HU" sz="1400" i="1" dirty="0">
                <a:solidFill>
                  <a:schemeClr val="bg1"/>
                </a:solidFill>
              </a:endParaRPr>
            </a:p>
          </p:txBody>
        </p:sp>
        <p:grpSp>
          <p:nvGrpSpPr>
            <p:cNvPr id="3" name="Csoportba foglalás 7"/>
            <p:cNvGrpSpPr/>
            <p:nvPr/>
          </p:nvGrpSpPr>
          <p:grpSpPr>
            <a:xfrm>
              <a:off x="3995936" y="6119336"/>
              <a:ext cx="5148064" cy="738664"/>
              <a:chOff x="3995936" y="6119336"/>
              <a:chExt cx="5148064" cy="738664"/>
            </a:xfrm>
          </p:grpSpPr>
          <p:sp>
            <p:nvSpPr>
              <p:cNvPr id="9" name="Téglalap 8"/>
              <p:cNvSpPr/>
              <p:nvPr/>
            </p:nvSpPr>
            <p:spPr>
              <a:xfrm>
                <a:off x="4067944" y="6119336"/>
                <a:ext cx="5076056" cy="307777"/>
              </a:xfrm>
              <a:prstGeom prst="rect">
                <a:avLst/>
              </a:prstGeom>
              <a:solidFill>
                <a:srgbClr val="C8A46E"/>
              </a:solidFill>
            </p:spPr>
            <p:txBody>
              <a:bodyPr wrap="square">
                <a:spAutoFit/>
              </a:bodyPr>
              <a:lstStyle/>
              <a:p>
                <a:pPr algn="l"/>
                <a:endParaRPr lang="hu-HU" sz="1400" i="1" dirty="0" smtClean="0">
                  <a:solidFill>
                    <a:schemeClr val="bg1"/>
                  </a:solidFill>
                  <a:latin typeface="Franklin Gothic Book" pitchFamily="34" charset="0"/>
                </a:endParaRPr>
              </a:p>
            </p:txBody>
          </p:sp>
          <p:sp>
            <p:nvSpPr>
              <p:cNvPr id="10" name="Téglalap 9"/>
              <p:cNvSpPr/>
              <p:nvPr/>
            </p:nvSpPr>
            <p:spPr>
              <a:xfrm>
                <a:off x="3995936" y="6404302"/>
                <a:ext cx="5148064" cy="307777"/>
              </a:xfrm>
              <a:prstGeom prst="rect">
                <a:avLst/>
              </a:prstGeom>
              <a:solidFill>
                <a:srgbClr val="C8A46E"/>
              </a:solidFill>
            </p:spPr>
            <p:txBody>
              <a:bodyPr wrap="square">
                <a:spAutoFit/>
              </a:bodyPr>
              <a:lstStyle/>
              <a:p>
                <a:pPr algn="l"/>
                <a:endParaRPr lang="hu-HU" sz="1400" i="1" dirty="0" smtClean="0">
                  <a:solidFill>
                    <a:schemeClr val="bg1"/>
                  </a:solidFill>
                  <a:latin typeface="Franklin Gothic Book" pitchFamily="34" charset="0"/>
                </a:endParaRPr>
              </a:p>
            </p:txBody>
          </p:sp>
          <p:sp>
            <p:nvSpPr>
              <p:cNvPr id="11" name="Téglalap 10"/>
              <p:cNvSpPr/>
              <p:nvPr/>
            </p:nvSpPr>
            <p:spPr>
              <a:xfrm>
                <a:off x="4031940" y="6550223"/>
                <a:ext cx="5076056" cy="307777"/>
              </a:xfrm>
              <a:prstGeom prst="rect">
                <a:avLst/>
              </a:prstGeom>
              <a:solidFill>
                <a:srgbClr val="C8A46E"/>
              </a:solidFill>
            </p:spPr>
            <p:txBody>
              <a:bodyPr wrap="square">
                <a:spAutoFit/>
              </a:bodyPr>
              <a:lstStyle/>
              <a:p>
                <a:pPr algn="l"/>
                <a:endParaRPr lang="hu-HU" sz="1400" i="1" dirty="0" smtClean="0">
                  <a:solidFill>
                    <a:schemeClr val="bg1"/>
                  </a:solidFill>
                  <a:latin typeface="Franklin Gothic Book" pitchFamily="34" charset="0"/>
                </a:endParaRPr>
              </a:p>
            </p:txBody>
          </p:sp>
        </p:grpSp>
      </p:grpSp>
      <p:pic>
        <p:nvPicPr>
          <p:cNvPr id="12" name="Picture 2" descr="http://semmelweis.hu/anatomia/files/2015/05/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476672"/>
            <a:ext cx="7884876" cy="5256584"/>
          </a:xfrm>
          <a:prstGeom prst="rect">
            <a:avLst/>
          </a:prstGeom>
          <a:noFill/>
        </p:spPr>
      </p:pic>
      <p:sp>
        <p:nvSpPr>
          <p:cNvPr id="14" name="Téglalap 13"/>
          <p:cNvSpPr/>
          <p:nvPr/>
        </p:nvSpPr>
        <p:spPr>
          <a:xfrm>
            <a:off x="1943708" y="6128482"/>
            <a:ext cx="2232248" cy="738664"/>
          </a:xfrm>
          <a:prstGeom prst="rect">
            <a:avLst/>
          </a:prstGeom>
          <a:solidFill>
            <a:srgbClr val="C8A46E"/>
          </a:solidFill>
        </p:spPr>
        <p:txBody>
          <a:bodyPr wrap="square">
            <a:spAutoFit/>
          </a:bodyPr>
          <a:lstStyle/>
          <a:p>
            <a:pPr algn="l"/>
            <a:endParaRPr lang="hu-HU" sz="1400" i="1" dirty="0" smtClean="0">
              <a:solidFill>
                <a:schemeClr val="bg1"/>
              </a:solidFill>
              <a:latin typeface="Franklin Gothic Book" pitchFamily="34" charset="0"/>
            </a:endParaRPr>
          </a:p>
          <a:p>
            <a:pPr algn="l"/>
            <a:r>
              <a:rPr lang="hu-HU" sz="1400" i="1" dirty="0" smtClean="0">
                <a:solidFill>
                  <a:schemeClr val="bg1"/>
                </a:solidFill>
                <a:latin typeface="Franklin Gothic Book" pitchFamily="34" charset="0"/>
              </a:rPr>
              <a:t>Semmelweis</a:t>
            </a:r>
            <a:r>
              <a:rPr lang="hu-HU" sz="1400" i="1" baseline="0" dirty="0" smtClean="0">
                <a:solidFill>
                  <a:schemeClr val="bg1"/>
                </a:solidFill>
                <a:latin typeface="Franklin Gothic Book" pitchFamily="34" charset="0"/>
              </a:rPr>
              <a:t> Egyetem</a:t>
            </a:r>
          </a:p>
          <a:p>
            <a:pPr algn="l"/>
            <a:r>
              <a:rPr lang="hu-HU" sz="1400" i="1" baseline="0" dirty="0" smtClean="0">
                <a:solidFill>
                  <a:schemeClr val="bg1"/>
                </a:solidFill>
                <a:latin typeface="Franklin Gothic Book" pitchFamily="34" charset="0"/>
              </a:rPr>
              <a:t>http://semmelweis.hu</a:t>
            </a:r>
            <a:endParaRPr lang="hu-HU" sz="14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50823" y="112335"/>
            <a:ext cx="7560940" cy="656522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Anatómia</a:t>
            </a:r>
            <a:endParaRPr lang="hu-HU" dirty="0"/>
          </a:p>
        </p:txBody>
      </p:sp>
      <p:graphicFrame>
        <p:nvGraphicFramePr>
          <p:cNvPr id="4" name="Tartalom helye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468395053"/>
              </p:ext>
            </p:extLst>
          </p:nvPr>
        </p:nvGraphicFramePr>
        <p:xfrm>
          <a:off x="1547664" y="1034120"/>
          <a:ext cx="61722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 smtClean="0"/>
                        <a:t>tárgy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 smtClean="0"/>
                        <a:t>tárgy</a:t>
                      </a:r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None/>
                      </a:pPr>
                      <a:r>
                        <a:rPr lang="hu-HU" dirty="0" smtClean="0"/>
                        <a:t>1. Szemeszter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 smtClean="0"/>
                        <a:t>Makro1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u-HU" dirty="0" smtClean="0"/>
                        <a:t>2. Szemeszter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 smtClean="0"/>
                        <a:t>Makro2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 smtClean="0"/>
                        <a:t>Mikro1</a:t>
                      </a:r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u-HU" dirty="0" smtClean="0"/>
                        <a:t>3. Szemeszter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 smtClean="0"/>
                        <a:t>Mikro2</a:t>
                      </a:r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u-HU" dirty="0" smtClean="0"/>
                        <a:t>4. Szemeszter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5" name="Picture 8" descr="Altdorfer Karoly fényképe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2796" y="3760934"/>
            <a:ext cx="2534472" cy="1684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" name="Csoportba foglalás 11"/>
          <p:cNvGrpSpPr/>
          <p:nvPr/>
        </p:nvGrpSpPr>
        <p:grpSpPr>
          <a:xfrm>
            <a:off x="3995936" y="6119336"/>
            <a:ext cx="5148064" cy="738664"/>
            <a:chOff x="3995936" y="6119336"/>
            <a:chExt cx="5148064" cy="738664"/>
          </a:xfrm>
        </p:grpSpPr>
        <p:sp>
          <p:nvSpPr>
            <p:cNvPr id="8" name="Téglalap 7"/>
            <p:cNvSpPr/>
            <p:nvPr/>
          </p:nvSpPr>
          <p:spPr>
            <a:xfrm>
              <a:off x="4067944" y="6119336"/>
              <a:ext cx="5076056" cy="307777"/>
            </a:xfrm>
            <a:prstGeom prst="rect">
              <a:avLst/>
            </a:prstGeom>
            <a:solidFill>
              <a:srgbClr val="C8A46E"/>
            </a:solidFill>
          </p:spPr>
          <p:txBody>
            <a:bodyPr wrap="square">
              <a:spAutoFit/>
            </a:bodyPr>
            <a:lstStyle/>
            <a:p>
              <a:pPr algn="l"/>
              <a:endParaRPr lang="hu-HU" sz="1400" i="1" dirty="0" smtClean="0">
                <a:solidFill>
                  <a:schemeClr val="bg1"/>
                </a:solidFill>
                <a:latin typeface="Franklin Gothic Book" pitchFamily="34" charset="0"/>
              </a:endParaRPr>
            </a:p>
          </p:txBody>
        </p:sp>
        <p:sp>
          <p:nvSpPr>
            <p:cNvPr id="10" name="Téglalap 9"/>
            <p:cNvSpPr/>
            <p:nvPr/>
          </p:nvSpPr>
          <p:spPr>
            <a:xfrm>
              <a:off x="3995936" y="6404302"/>
              <a:ext cx="5148064" cy="307777"/>
            </a:xfrm>
            <a:prstGeom prst="rect">
              <a:avLst/>
            </a:prstGeom>
            <a:solidFill>
              <a:srgbClr val="C8A46E"/>
            </a:solidFill>
          </p:spPr>
          <p:txBody>
            <a:bodyPr wrap="square">
              <a:spAutoFit/>
            </a:bodyPr>
            <a:lstStyle/>
            <a:p>
              <a:pPr algn="l"/>
              <a:endParaRPr lang="hu-HU" sz="1400" i="1" dirty="0" smtClean="0">
                <a:solidFill>
                  <a:schemeClr val="bg1"/>
                </a:solidFill>
                <a:latin typeface="Franklin Gothic Book" pitchFamily="34" charset="0"/>
              </a:endParaRPr>
            </a:p>
          </p:txBody>
        </p:sp>
        <p:sp>
          <p:nvSpPr>
            <p:cNvPr id="11" name="Téglalap 10"/>
            <p:cNvSpPr/>
            <p:nvPr/>
          </p:nvSpPr>
          <p:spPr>
            <a:xfrm>
              <a:off x="4031940" y="6550223"/>
              <a:ext cx="5076056" cy="307777"/>
            </a:xfrm>
            <a:prstGeom prst="rect">
              <a:avLst/>
            </a:prstGeom>
            <a:solidFill>
              <a:srgbClr val="C8A46E"/>
            </a:solidFill>
          </p:spPr>
          <p:txBody>
            <a:bodyPr wrap="square">
              <a:spAutoFit/>
            </a:bodyPr>
            <a:lstStyle/>
            <a:p>
              <a:pPr algn="l"/>
              <a:endParaRPr lang="hu-HU" sz="1400" i="1" dirty="0" smtClean="0">
                <a:solidFill>
                  <a:schemeClr val="bg1"/>
                </a:solidFill>
                <a:latin typeface="Franklin Gothic Book" pitchFamily="34" charset="0"/>
              </a:endParaRPr>
            </a:p>
          </p:txBody>
        </p:sp>
      </p:grpSp>
      <p:sp>
        <p:nvSpPr>
          <p:cNvPr id="3" name="Téglalap 2"/>
          <p:cNvSpPr/>
          <p:nvPr/>
        </p:nvSpPr>
        <p:spPr>
          <a:xfrm>
            <a:off x="4263904" y="5503783"/>
            <a:ext cx="14246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b="1" dirty="0" err="1" smtClean="0">
                <a:solidFill>
                  <a:srgbClr val="FFC000"/>
                </a:solidFill>
              </a:rPr>
              <a:t>Terminol</a:t>
            </a:r>
            <a:r>
              <a:rPr lang="hu-HU" b="1" dirty="0" err="1" smtClean="0">
                <a:solidFill>
                  <a:srgbClr val="FFC000"/>
                </a:solidFill>
              </a:rPr>
              <a:t>ógia</a:t>
            </a:r>
            <a:endParaRPr lang="hu-HU" dirty="0">
              <a:solidFill>
                <a:srgbClr val="FFC000"/>
              </a:solidFill>
            </a:endParaRPr>
          </a:p>
        </p:txBody>
      </p:sp>
      <p:sp>
        <p:nvSpPr>
          <p:cNvPr id="9" name="Téglalap 8"/>
          <p:cNvSpPr/>
          <p:nvPr/>
        </p:nvSpPr>
        <p:spPr>
          <a:xfrm>
            <a:off x="2123728" y="306896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hu-HU" b="1" dirty="0" smtClean="0"/>
              <a:t>Makroszkópos </a:t>
            </a:r>
          </a:p>
          <a:p>
            <a:pPr algn="ctr">
              <a:defRPr/>
            </a:pPr>
            <a:r>
              <a:rPr lang="hu-HU" b="1" dirty="0" smtClean="0"/>
              <a:t>anatómia</a:t>
            </a:r>
            <a:endParaRPr lang="hu-HU" dirty="0"/>
          </a:p>
        </p:txBody>
      </p:sp>
      <p:sp>
        <p:nvSpPr>
          <p:cNvPr id="14" name="Téglalap 13"/>
          <p:cNvSpPr/>
          <p:nvPr/>
        </p:nvSpPr>
        <p:spPr>
          <a:xfrm>
            <a:off x="5708850" y="3006014"/>
            <a:ext cx="31836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hu-HU" b="1" dirty="0" err="1" smtClean="0"/>
              <a:t>Mikroskópos</a:t>
            </a:r>
            <a:r>
              <a:rPr lang="hu-HU" b="1" dirty="0" smtClean="0"/>
              <a:t> anatómia </a:t>
            </a:r>
            <a:r>
              <a:rPr lang="hu-HU" dirty="0" smtClean="0"/>
              <a:t>(szövettan) </a:t>
            </a:r>
            <a:r>
              <a:rPr lang="hu-HU" b="1" dirty="0"/>
              <a:t>+ </a:t>
            </a:r>
            <a:r>
              <a:rPr lang="hu-HU" b="1" dirty="0" smtClean="0"/>
              <a:t>fejlődéstan + …</a:t>
            </a:r>
            <a:endParaRPr lang="hu-HU" dirty="0"/>
          </a:p>
        </p:txBody>
      </p:sp>
      <p:pic>
        <p:nvPicPr>
          <p:cNvPr id="16" name="Picture 4" descr="Emesztforr31"/>
          <p:cNvPicPr>
            <a:picLocks noChangeAspect="1" noChangeArrowheads="1"/>
          </p:cNvPicPr>
          <p:nvPr/>
        </p:nvPicPr>
        <p:blipFill>
          <a:blip r:embed="rId3" cstate="print">
            <a:lum bright="6000" contrast="6000"/>
          </a:blip>
          <a:srcRect/>
          <a:stretch>
            <a:fillRect/>
          </a:stretch>
        </p:blipFill>
        <p:spPr bwMode="auto">
          <a:xfrm>
            <a:off x="5868144" y="3789040"/>
            <a:ext cx="2343916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églalap 16"/>
          <p:cNvSpPr/>
          <p:nvPr/>
        </p:nvSpPr>
        <p:spPr>
          <a:xfrm>
            <a:off x="1943708" y="6128482"/>
            <a:ext cx="2232248" cy="738664"/>
          </a:xfrm>
          <a:prstGeom prst="rect">
            <a:avLst/>
          </a:prstGeom>
          <a:solidFill>
            <a:srgbClr val="C8A46E"/>
          </a:solidFill>
        </p:spPr>
        <p:txBody>
          <a:bodyPr wrap="square">
            <a:spAutoFit/>
          </a:bodyPr>
          <a:lstStyle/>
          <a:p>
            <a:pPr algn="l"/>
            <a:endParaRPr lang="hu-HU" sz="1400" i="1" dirty="0" smtClean="0">
              <a:solidFill>
                <a:schemeClr val="bg1"/>
              </a:solidFill>
              <a:latin typeface="Franklin Gothic Book" pitchFamily="34" charset="0"/>
            </a:endParaRPr>
          </a:p>
          <a:p>
            <a:pPr algn="l"/>
            <a:r>
              <a:rPr lang="hu-HU" sz="1400" i="1" dirty="0" smtClean="0">
                <a:solidFill>
                  <a:schemeClr val="bg1"/>
                </a:solidFill>
                <a:latin typeface="Franklin Gothic Book" pitchFamily="34" charset="0"/>
              </a:rPr>
              <a:t>Semmelweis</a:t>
            </a:r>
            <a:r>
              <a:rPr lang="hu-HU" sz="1400" i="1" baseline="0" dirty="0" smtClean="0">
                <a:solidFill>
                  <a:schemeClr val="bg1"/>
                </a:solidFill>
                <a:latin typeface="Franklin Gothic Book" pitchFamily="34" charset="0"/>
              </a:rPr>
              <a:t> Egyetem</a:t>
            </a:r>
          </a:p>
          <a:p>
            <a:pPr algn="l"/>
            <a:r>
              <a:rPr lang="hu-HU" sz="1400" i="1" baseline="0" dirty="0" smtClean="0">
                <a:solidFill>
                  <a:schemeClr val="bg1"/>
                </a:solidFill>
                <a:latin typeface="Franklin Gothic Book" pitchFamily="34" charset="0"/>
              </a:rPr>
              <a:t>http://semmelweis.hu</a:t>
            </a:r>
            <a:endParaRPr lang="hu-HU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04453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Csoportba foglalás 5"/>
          <p:cNvGrpSpPr/>
          <p:nvPr/>
        </p:nvGrpSpPr>
        <p:grpSpPr>
          <a:xfrm>
            <a:off x="3995936" y="6119336"/>
            <a:ext cx="5148064" cy="738664"/>
            <a:chOff x="3995936" y="6119336"/>
            <a:chExt cx="5148064" cy="738664"/>
          </a:xfrm>
        </p:grpSpPr>
        <p:sp>
          <p:nvSpPr>
            <p:cNvPr id="7" name="Téglalap 6"/>
            <p:cNvSpPr/>
            <p:nvPr/>
          </p:nvSpPr>
          <p:spPr>
            <a:xfrm>
              <a:off x="4067944" y="6119336"/>
              <a:ext cx="5076056" cy="307777"/>
            </a:xfrm>
            <a:prstGeom prst="rect">
              <a:avLst/>
            </a:prstGeom>
            <a:solidFill>
              <a:srgbClr val="C8A46E"/>
            </a:solidFill>
          </p:spPr>
          <p:txBody>
            <a:bodyPr wrap="square">
              <a:spAutoFit/>
            </a:bodyPr>
            <a:lstStyle/>
            <a:p>
              <a:pPr algn="l"/>
              <a:endParaRPr lang="hu-HU" sz="1400" i="1" dirty="0" smtClean="0">
                <a:solidFill>
                  <a:schemeClr val="bg1"/>
                </a:solidFill>
                <a:latin typeface="Franklin Gothic Book" pitchFamily="34" charset="0"/>
              </a:endParaRPr>
            </a:p>
          </p:txBody>
        </p:sp>
        <p:sp>
          <p:nvSpPr>
            <p:cNvPr id="8" name="Téglalap 7"/>
            <p:cNvSpPr/>
            <p:nvPr/>
          </p:nvSpPr>
          <p:spPr>
            <a:xfrm>
              <a:off x="3995936" y="6404302"/>
              <a:ext cx="5148064" cy="307777"/>
            </a:xfrm>
            <a:prstGeom prst="rect">
              <a:avLst/>
            </a:prstGeom>
            <a:solidFill>
              <a:srgbClr val="C8A46E"/>
            </a:solidFill>
          </p:spPr>
          <p:txBody>
            <a:bodyPr wrap="square">
              <a:spAutoFit/>
            </a:bodyPr>
            <a:lstStyle/>
            <a:p>
              <a:pPr algn="l"/>
              <a:endParaRPr lang="hu-HU" sz="1400" i="1" dirty="0" smtClean="0">
                <a:solidFill>
                  <a:schemeClr val="bg1"/>
                </a:solidFill>
                <a:latin typeface="Franklin Gothic Book" pitchFamily="34" charset="0"/>
              </a:endParaRPr>
            </a:p>
          </p:txBody>
        </p:sp>
        <p:sp>
          <p:nvSpPr>
            <p:cNvPr id="9" name="Téglalap 8"/>
            <p:cNvSpPr/>
            <p:nvPr/>
          </p:nvSpPr>
          <p:spPr>
            <a:xfrm>
              <a:off x="4031940" y="6550223"/>
              <a:ext cx="5076056" cy="307777"/>
            </a:xfrm>
            <a:prstGeom prst="rect">
              <a:avLst/>
            </a:prstGeom>
            <a:solidFill>
              <a:srgbClr val="C8A46E"/>
            </a:solidFill>
          </p:spPr>
          <p:txBody>
            <a:bodyPr wrap="square">
              <a:spAutoFit/>
            </a:bodyPr>
            <a:lstStyle/>
            <a:p>
              <a:pPr algn="l"/>
              <a:endParaRPr lang="hu-HU" sz="1400" i="1" dirty="0" smtClean="0">
                <a:solidFill>
                  <a:schemeClr val="bg1"/>
                </a:solidFill>
                <a:latin typeface="Franklin Gothic Book" pitchFamily="34" charset="0"/>
              </a:endParaRPr>
            </a:p>
          </p:txBody>
        </p:sp>
      </p:grpSp>
      <p:sp>
        <p:nvSpPr>
          <p:cNvPr id="10" name="Tartalom helye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188640"/>
            <a:ext cx="4324069" cy="5400600"/>
          </a:xfrm>
          <a:prstGeom prst="rect">
            <a:avLst/>
          </a:prstGeom>
        </p:spPr>
      </p:pic>
      <p:sp>
        <p:nvSpPr>
          <p:cNvPr id="12" name="Téglalap 11"/>
          <p:cNvSpPr/>
          <p:nvPr/>
        </p:nvSpPr>
        <p:spPr>
          <a:xfrm>
            <a:off x="1943708" y="6128482"/>
            <a:ext cx="2232248" cy="738664"/>
          </a:xfrm>
          <a:prstGeom prst="rect">
            <a:avLst/>
          </a:prstGeom>
          <a:solidFill>
            <a:srgbClr val="C8A46E"/>
          </a:solidFill>
        </p:spPr>
        <p:txBody>
          <a:bodyPr wrap="square">
            <a:spAutoFit/>
          </a:bodyPr>
          <a:lstStyle/>
          <a:p>
            <a:pPr algn="l"/>
            <a:endParaRPr lang="hu-HU" sz="1400" i="1" dirty="0" smtClean="0">
              <a:solidFill>
                <a:schemeClr val="bg1"/>
              </a:solidFill>
              <a:latin typeface="Franklin Gothic Book" pitchFamily="34" charset="0"/>
            </a:endParaRPr>
          </a:p>
          <a:p>
            <a:pPr algn="l"/>
            <a:r>
              <a:rPr lang="hu-HU" sz="1400" i="1" dirty="0" smtClean="0">
                <a:solidFill>
                  <a:schemeClr val="bg1"/>
                </a:solidFill>
                <a:latin typeface="Franklin Gothic Book" pitchFamily="34" charset="0"/>
              </a:rPr>
              <a:t>Semmelweis</a:t>
            </a:r>
            <a:r>
              <a:rPr lang="hu-HU" sz="1400" i="1" baseline="0" dirty="0" smtClean="0">
                <a:solidFill>
                  <a:schemeClr val="bg1"/>
                </a:solidFill>
                <a:latin typeface="Franklin Gothic Book" pitchFamily="34" charset="0"/>
              </a:rPr>
              <a:t> Egyetem</a:t>
            </a:r>
          </a:p>
          <a:p>
            <a:pPr algn="l"/>
            <a:r>
              <a:rPr lang="hu-HU" sz="1400" i="1" baseline="0" dirty="0" smtClean="0">
                <a:solidFill>
                  <a:schemeClr val="bg1"/>
                </a:solidFill>
                <a:latin typeface="Franklin Gothic Book" pitchFamily="34" charset="0"/>
              </a:rPr>
              <a:t>http://semmelweis.hu</a:t>
            </a:r>
            <a:endParaRPr lang="hu-HU" sz="1400" i="1" dirty="0">
              <a:solidFill>
                <a:schemeClr val="bg1"/>
              </a:solidFill>
            </a:endParaRPr>
          </a:p>
        </p:txBody>
      </p:sp>
      <p:pic>
        <p:nvPicPr>
          <p:cNvPr id="37890" name="Picture 2" descr="http://semmelweis.hu/anatomia/files/2018/10/IMG_3526-1024x7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844824"/>
            <a:ext cx="4366136" cy="32777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2" descr="http://semmelweis.hu/anatomia/files/2017/03/image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-35480"/>
            <a:ext cx="8879822" cy="6159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altLang="hu-HU" dirty="0" smtClean="0"/>
          </a:p>
        </p:txBody>
      </p:sp>
      <p:sp>
        <p:nvSpPr>
          <p:cNvPr id="7" name="Szövegdoboz 6"/>
          <p:cNvSpPr txBox="1">
            <a:spLocks noChangeArrowheads="1"/>
          </p:cNvSpPr>
          <p:nvPr/>
        </p:nvSpPr>
        <p:spPr bwMode="auto">
          <a:xfrm>
            <a:off x="6588125" y="6308725"/>
            <a:ext cx="1223963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hu-HU" altLang="hu-HU"/>
              <a:t>Museum</a:t>
            </a:r>
          </a:p>
        </p:txBody>
      </p:sp>
      <p:grpSp>
        <p:nvGrpSpPr>
          <p:cNvPr id="12" name="Csoportba foglalás 11"/>
          <p:cNvGrpSpPr/>
          <p:nvPr/>
        </p:nvGrpSpPr>
        <p:grpSpPr>
          <a:xfrm>
            <a:off x="3995936" y="6119336"/>
            <a:ext cx="5148064" cy="738664"/>
            <a:chOff x="3995936" y="6119336"/>
            <a:chExt cx="5148064" cy="738664"/>
          </a:xfrm>
        </p:grpSpPr>
        <p:sp>
          <p:nvSpPr>
            <p:cNvPr id="13" name="Téglalap 12"/>
            <p:cNvSpPr/>
            <p:nvPr/>
          </p:nvSpPr>
          <p:spPr>
            <a:xfrm>
              <a:off x="4067944" y="6119336"/>
              <a:ext cx="5076056" cy="307777"/>
            </a:xfrm>
            <a:prstGeom prst="rect">
              <a:avLst/>
            </a:prstGeom>
            <a:solidFill>
              <a:srgbClr val="C8A46E"/>
            </a:solidFill>
          </p:spPr>
          <p:txBody>
            <a:bodyPr wrap="square">
              <a:spAutoFit/>
            </a:bodyPr>
            <a:lstStyle/>
            <a:p>
              <a:pPr algn="l"/>
              <a:endParaRPr lang="hu-HU" sz="1400" i="1" dirty="0" smtClean="0">
                <a:solidFill>
                  <a:schemeClr val="bg1"/>
                </a:solidFill>
                <a:latin typeface="Franklin Gothic Book" pitchFamily="34" charset="0"/>
              </a:endParaRPr>
            </a:p>
          </p:txBody>
        </p:sp>
        <p:sp>
          <p:nvSpPr>
            <p:cNvPr id="14" name="Téglalap 13"/>
            <p:cNvSpPr/>
            <p:nvPr/>
          </p:nvSpPr>
          <p:spPr>
            <a:xfrm>
              <a:off x="3995936" y="6404302"/>
              <a:ext cx="5148064" cy="307777"/>
            </a:xfrm>
            <a:prstGeom prst="rect">
              <a:avLst/>
            </a:prstGeom>
            <a:solidFill>
              <a:srgbClr val="C8A46E"/>
            </a:solidFill>
          </p:spPr>
          <p:txBody>
            <a:bodyPr wrap="square">
              <a:spAutoFit/>
            </a:bodyPr>
            <a:lstStyle/>
            <a:p>
              <a:pPr algn="l"/>
              <a:endParaRPr lang="hu-HU" sz="1400" i="1" dirty="0" smtClean="0">
                <a:solidFill>
                  <a:schemeClr val="bg1"/>
                </a:solidFill>
                <a:latin typeface="Franklin Gothic Book" pitchFamily="34" charset="0"/>
              </a:endParaRPr>
            </a:p>
          </p:txBody>
        </p:sp>
        <p:sp>
          <p:nvSpPr>
            <p:cNvPr id="15" name="Téglalap 14"/>
            <p:cNvSpPr/>
            <p:nvPr/>
          </p:nvSpPr>
          <p:spPr>
            <a:xfrm>
              <a:off x="4031940" y="6550223"/>
              <a:ext cx="5076056" cy="307777"/>
            </a:xfrm>
            <a:prstGeom prst="rect">
              <a:avLst/>
            </a:prstGeom>
            <a:solidFill>
              <a:srgbClr val="C8A46E"/>
            </a:solidFill>
          </p:spPr>
          <p:txBody>
            <a:bodyPr wrap="square">
              <a:spAutoFit/>
            </a:bodyPr>
            <a:lstStyle/>
            <a:p>
              <a:pPr algn="l"/>
              <a:endParaRPr lang="hu-HU" sz="1400" i="1" dirty="0" smtClean="0">
                <a:solidFill>
                  <a:schemeClr val="bg1"/>
                </a:solidFill>
                <a:latin typeface="Franklin Gothic Book" pitchFamily="34" charset="0"/>
              </a:endParaRPr>
            </a:p>
          </p:txBody>
        </p:sp>
      </p:grpSp>
      <p:sp>
        <p:nvSpPr>
          <p:cNvPr id="9" name="Szövegdoboz 8"/>
          <p:cNvSpPr txBox="1">
            <a:spLocks noChangeArrowheads="1"/>
          </p:cNvSpPr>
          <p:nvPr/>
        </p:nvSpPr>
        <p:spPr bwMode="auto">
          <a:xfrm>
            <a:off x="827088" y="836613"/>
            <a:ext cx="2232025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hu-HU" altLang="hu-HU" dirty="0" smtClean="0"/>
              <a:t>Tetőtéri boncterem</a:t>
            </a:r>
            <a:endParaRPr lang="hu-HU" altLang="hu-HU" dirty="0"/>
          </a:p>
        </p:txBody>
      </p:sp>
      <p:sp>
        <p:nvSpPr>
          <p:cNvPr id="6" name="Szövegdoboz 5"/>
          <p:cNvSpPr txBox="1">
            <a:spLocks noChangeArrowheads="1"/>
          </p:cNvSpPr>
          <p:nvPr/>
        </p:nvSpPr>
        <p:spPr bwMode="auto">
          <a:xfrm>
            <a:off x="179388" y="5732463"/>
            <a:ext cx="2232025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hu-HU" altLang="hu-HU" dirty="0" smtClean="0"/>
              <a:t>Bonctermek</a:t>
            </a:r>
            <a:endParaRPr lang="hu-HU" altLang="hu-HU" dirty="0"/>
          </a:p>
        </p:txBody>
      </p:sp>
      <p:sp>
        <p:nvSpPr>
          <p:cNvPr id="5" name="Szövegdoboz 4"/>
          <p:cNvSpPr txBox="1">
            <a:spLocks noChangeArrowheads="1"/>
          </p:cNvSpPr>
          <p:nvPr/>
        </p:nvSpPr>
        <p:spPr bwMode="auto">
          <a:xfrm>
            <a:off x="3851275" y="2276475"/>
            <a:ext cx="1441450" cy="368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hu-HU" altLang="hu-HU" dirty="0" smtClean="0"/>
              <a:t>Tanterem</a:t>
            </a:r>
            <a:endParaRPr lang="hu-HU" altLang="hu-HU" dirty="0"/>
          </a:p>
        </p:txBody>
      </p:sp>
      <p:sp>
        <p:nvSpPr>
          <p:cNvPr id="8" name="Szövegdoboz 7"/>
          <p:cNvSpPr txBox="1">
            <a:spLocks noChangeArrowheads="1"/>
          </p:cNvSpPr>
          <p:nvPr/>
        </p:nvSpPr>
        <p:spPr bwMode="auto">
          <a:xfrm>
            <a:off x="6948488" y="4797425"/>
            <a:ext cx="1511300" cy="368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hu-HU" altLang="hu-HU" dirty="0" smtClean="0"/>
              <a:t>Szövettan</a:t>
            </a:r>
            <a:endParaRPr lang="hu-HU" altLang="hu-HU" dirty="0"/>
          </a:p>
        </p:txBody>
      </p:sp>
      <p:sp>
        <p:nvSpPr>
          <p:cNvPr id="16" name="Szövegdoboz 15"/>
          <p:cNvSpPr txBox="1">
            <a:spLocks noChangeArrowheads="1"/>
          </p:cNvSpPr>
          <p:nvPr/>
        </p:nvSpPr>
        <p:spPr bwMode="auto">
          <a:xfrm>
            <a:off x="6516216" y="5445224"/>
            <a:ext cx="1511300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hu-HU" altLang="hu-HU" dirty="0" smtClean="0"/>
              <a:t>Múzeum</a:t>
            </a:r>
            <a:endParaRPr lang="hu-HU" altLang="hu-HU" dirty="0"/>
          </a:p>
        </p:txBody>
      </p:sp>
      <p:sp>
        <p:nvSpPr>
          <p:cNvPr id="17" name="Téglalap 16"/>
          <p:cNvSpPr/>
          <p:nvPr/>
        </p:nvSpPr>
        <p:spPr>
          <a:xfrm>
            <a:off x="1943708" y="6128482"/>
            <a:ext cx="2232248" cy="738664"/>
          </a:xfrm>
          <a:prstGeom prst="rect">
            <a:avLst/>
          </a:prstGeom>
          <a:solidFill>
            <a:srgbClr val="C8A46E"/>
          </a:solidFill>
        </p:spPr>
        <p:txBody>
          <a:bodyPr wrap="square">
            <a:spAutoFit/>
          </a:bodyPr>
          <a:lstStyle/>
          <a:p>
            <a:pPr algn="l"/>
            <a:endParaRPr lang="hu-HU" sz="1400" i="1" dirty="0" smtClean="0">
              <a:solidFill>
                <a:schemeClr val="bg1"/>
              </a:solidFill>
              <a:latin typeface="Franklin Gothic Book" pitchFamily="34" charset="0"/>
            </a:endParaRPr>
          </a:p>
          <a:p>
            <a:pPr algn="l"/>
            <a:r>
              <a:rPr lang="hu-HU" sz="1400" i="1" dirty="0" smtClean="0">
                <a:solidFill>
                  <a:schemeClr val="bg1"/>
                </a:solidFill>
                <a:latin typeface="Franklin Gothic Book" pitchFamily="34" charset="0"/>
              </a:rPr>
              <a:t>Semmelweis</a:t>
            </a:r>
            <a:r>
              <a:rPr lang="hu-HU" sz="1400" i="1" baseline="0" dirty="0" smtClean="0">
                <a:solidFill>
                  <a:schemeClr val="bg1"/>
                </a:solidFill>
                <a:latin typeface="Franklin Gothic Book" pitchFamily="34" charset="0"/>
              </a:rPr>
              <a:t> Egyetem</a:t>
            </a:r>
          </a:p>
          <a:p>
            <a:pPr algn="l"/>
            <a:r>
              <a:rPr lang="hu-HU" sz="1400" i="1" baseline="0" dirty="0" smtClean="0">
                <a:solidFill>
                  <a:schemeClr val="bg1"/>
                </a:solidFill>
                <a:latin typeface="Franklin Gothic Book" pitchFamily="34" charset="0"/>
              </a:rPr>
              <a:t>http://semmelweis.hu</a:t>
            </a:r>
            <a:endParaRPr lang="hu-HU" sz="14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  <p:bldP spid="5" grpId="0" animBg="1"/>
      <p:bldP spid="8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95288" y="260350"/>
            <a:ext cx="8569200" cy="4525963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  <a:defRPr/>
            </a:pPr>
            <a:endParaRPr lang="hu-HU" sz="1800" dirty="0" smtClean="0"/>
          </a:p>
          <a:p>
            <a:pPr>
              <a:buNone/>
              <a:defRPr/>
            </a:pPr>
            <a:endParaRPr lang="hu-HU" sz="1800" dirty="0" smtClean="0"/>
          </a:p>
          <a:p>
            <a:pPr marL="0" indent="0">
              <a:buNone/>
              <a:defRPr/>
            </a:pPr>
            <a:endParaRPr lang="hu-HU" sz="1800" dirty="0"/>
          </a:p>
        </p:txBody>
      </p:sp>
      <p:grpSp>
        <p:nvGrpSpPr>
          <p:cNvPr id="6" name="Csoportba foglalás 5"/>
          <p:cNvGrpSpPr/>
          <p:nvPr/>
        </p:nvGrpSpPr>
        <p:grpSpPr>
          <a:xfrm>
            <a:off x="3995936" y="6119336"/>
            <a:ext cx="5148064" cy="738664"/>
            <a:chOff x="3995936" y="6119336"/>
            <a:chExt cx="5148064" cy="738664"/>
          </a:xfrm>
        </p:grpSpPr>
        <p:sp>
          <p:nvSpPr>
            <p:cNvPr id="7" name="Téglalap 6"/>
            <p:cNvSpPr/>
            <p:nvPr/>
          </p:nvSpPr>
          <p:spPr>
            <a:xfrm>
              <a:off x="4067944" y="6119336"/>
              <a:ext cx="5076056" cy="307777"/>
            </a:xfrm>
            <a:prstGeom prst="rect">
              <a:avLst/>
            </a:prstGeom>
            <a:solidFill>
              <a:srgbClr val="C8A46E"/>
            </a:solidFill>
          </p:spPr>
          <p:txBody>
            <a:bodyPr wrap="square">
              <a:spAutoFit/>
            </a:bodyPr>
            <a:lstStyle/>
            <a:p>
              <a:pPr algn="l"/>
              <a:endParaRPr lang="hu-HU" sz="1400" i="1" dirty="0" smtClean="0">
                <a:solidFill>
                  <a:schemeClr val="bg1"/>
                </a:solidFill>
                <a:latin typeface="Franklin Gothic Book" pitchFamily="34" charset="0"/>
              </a:endParaRPr>
            </a:p>
          </p:txBody>
        </p:sp>
        <p:sp>
          <p:nvSpPr>
            <p:cNvPr id="8" name="Téglalap 7"/>
            <p:cNvSpPr/>
            <p:nvPr/>
          </p:nvSpPr>
          <p:spPr>
            <a:xfrm>
              <a:off x="3995936" y="6404302"/>
              <a:ext cx="5148064" cy="307777"/>
            </a:xfrm>
            <a:prstGeom prst="rect">
              <a:avLst/>
            </a:prstGeom>
            <a:solidFill>
              <a:srgbClr val="C8A46E"/>
            </a:solidFill>
          </p:spPr>
          <p:txBody>
            <a:bodyPr wrap="square">
              <a:spAutoFit/>
            </a:bodyPr>
            <a:lstStyle/>
            <a:p>
              <a:pPr algn="l"/>
              <a:endParaRPr lang="hu-HU" sz="1400" i="1" dirty="0" smtClean="0">
                <a:solidFill>
                  <a:schemeClr val="bg1"/>
                </a:solidFill>
                <a:latin typeface="Franklin Gothic Book" pitchFamily="34" charset="0"/>
              </a:endParaRPr>
            </a:p>
          </p:txBody>
        </p:sp>
        <p:sp>
          <p:nvSpPr>
            <p:cNvPr id="9" name="Téglalap 8"/>
            <p:cNvSpPr/>
            <p:nvPr/>
          </p:nvSpPr>
          <p:spPr>
            <a:xfrm>
              <a:off x="4031940" y="6550223"/>
              <a:ext cx="5076056" cy="307777"/>
            </a:xfrm>
            <a:prstGeom prst="rect">
              <a:avLst/>
            </a:prstGeom>
            <a:solidFill>
              <a:srgbClr val="C8A46E"/>
            </a:solidFill>
          </p:spPr>
          <p:txBody>
            <a:bodyPr wrap="square">
              <a:spAutoFit/>
            </a:bodyPr>
            <a:lstStyle/>
            <a:p>
              <a:pPr algn="l"/>
              <a:endParaRPr lang="hu-HU" sz="1400" i="1" dirty="0" smtClean="0">
                <a:solidFill>
                  <a:schemeClr val="bg1"/>
                </a:solidFill>
                <a:latin typeface="Franklin Gothic Book" pitchFamily="34" charset="0"/>
              </a:endParaRPr>
            </a:p>
          </p:txBody>
        </p:sp>
      </p:grpSp>
      <p:sp>
        <p:nvSpPr>
          <p:cNvPr id="11" name="Téglalap 10"/>
          <p:cNvSpPr/>
          <p:nvPr/>
        </p:nvSpPr>
        <p:spPr>
          <a:xfrm>
            <a:off x="1943708" y="6128482"/>
            <a:ext cx="2232248" cy="738664"/>
          </a:xfrm>
          <a:prstGeom prst="rect">
            <a:avLst/>
          </a:prstGeom>
          <a:solidFill>
            <a:srgbClr val="C8A46E"/>
          </a:solidFill>
        </p:spPr>
        <p:txBody>
          <a:bodyPr wrap="square">
            <a:spAutoFit/>
          </a:bodyPr>
          <a:lstStyle/>
          <a:p>
            <a:pPr algn="l"/>
            <a:endParaRPr lang="hu-HU" sz="1400" i="1" dirty="0" smtClean="0">
              <a:solidFill>
                <a:schemeClr val="bg1"/>
              </a:solidFill>
              <a:latin typeface="Franklin Gothic Book" pitchFamily="34" charset="0"/>
            </a:endParaRPr>
          </a:p>
          <a:p>
            <a:pPr algn="l"/>
            <a:r>
              <a:rPr lang="hu-HU" sz="1400" i="1" dirty="0" smtClean="0">
                <a:solidFill>
                  <a:schemeClr val="bg1"/>
                </a:solidFill>
                <a:latin typeface="Franklin Gothic Book" pitchFamily="34" charset="0"/>
              </a:rPr>
              <a:t>Semmelweis</a:t>
            </a:r>
            <a:r>
              <a:rPr lang="hu-HU" sz="1400" i="1" baseline="0" dirty="0" smtClean="0">
                <a:solidFill>
                  <a:schemeClr val="bg1"/>
                </a:solidFill>
                <a:latin typeface="Franklin Gothic Book" pitchFamily="34" charset="0"/>
              </a:rPr>
              <a:t> Egyetem</a:t>
            </a:r>
          </a:p>
          <a:p>
            <a:pPr algn="l"/>
            <a:r>
              <a:rPr lang="hu-HU" sz="1400" i="1" baseline="0" dirty="0" smtClean="0">
                <a:solidFill>
                  <a:schemeClr val="bg1"/>
                </a:solidFill>
                <a:latin typeface="Franklin Gothic Book" pitchFamily="34" charset="0"/>
              </a:rPr>
              <a:t>http://semmelweis.hu</a:t>
            </a:r>
            <a:endParaRPr lang="hu-HU" sz="1400" i="1" dirty="0">
              <a:solidFill>
                <a:schemeClr val="bg1"/>
              </a:solidFill>
            </a:endParaRPr>
          </a:p>
        </p:txBody>
      </p:sp>
      <p:pic>
        <p:nvPicPr>
          <p:cNvPr id="35841" name="Picture 1"/>
          <p:cNvPicPr>
            <a:picLocks noChangeAspect="1" noChangeArrowheads="1"/>
          </p:cNvPicPr>
          <p:nvPr/>
        </p:nvPicPr>
        <p:blipFill>
          <a:blip r:embed="rId2" cstate="print"/>
          <a:srcRect l="31500" t="14427" r="32276" b="1894"/>
          <a:stretch>
            <a:fillRect/>
          </a:stretch>
        </p:blipFill>
        <p:spPr bwMode="auto">
          <a:xfrm>
            <a:off x="2123728" y="0"/>
            <a:ext cx="4824536" cy="608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ChangeArrowheads="1"/>
          </p:cNvSpPr>
          <p:nvPr/>
        </p:nvSpPr>
        <p:spPr bwMode="auto">
          <a:xfrm>
            <a:off x="971550" y="506630"/>
            <a:ext cx="7091363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/>
            <a:endParaRPr lang="hu-HU" altLang="hu-HU" sz="1400" dirty="0"/>
          </a:p>
          <a:p>
            <a:pPr>
              <a:buFontTx/>
              <a:buChar char="•"/>
            </a:pPr>
            <a:r>
              <a:rPr lang="hu-HU" altLang="hu-HU" sz="1400" dirty="0" smtClean="0">
                <a:solidFill>
                  <a:srgbClr val="800080"/>
                </a:solidFill>
                <a:cs typeface="Times New Roman" pitchFamily="18" charset="0"/>
              </a:rPr>
              <a:t> </a:t>
            </a:r>
            <a:r>
              <a:rPr lang="hu-HU" altLang="hu-HU" sz="1400" dirty="0">
                <a:solidFill>
                  <a:srgbClr val="800080"/>
                </a:solidFill>
                <a:cs typeface="Times New Roman" pitchFamily="18" charset="0"/>
              </a:rPr>
              <a:t>2</a:t>
            </a:r>
            <a:r>
              <a:rPr lang="hu-HU" altLang="hu-HU" sz="1400" b="1" dirty="0">
                <a:solidFill>
                  <a:srgbClr val="800080"/>
                </a:solidFill>
                <a:cs typeface="Times New Roman" pitchFamily="18" charset="0"/>
              </a:rPr>
              <a:t> </a:t>
            </a:r>
            <a:r>
              <a:rPr lang="hu-HU" altLang="hu-HU" sz="1400" b="1" dirty="0" smtClean="0">
                <a:solidFill>
                  <a:srgbClr val="800080"/>
                </a:solidFill>
                <a:cs typeface="Times New Roman" pitchFamily="18" charset="0"/>
              </a:rPr>
              <a:t>demonstráció </a:t>
            </a:r>
            <a:endParaRPr lang="hu-HU" altLang="hu-HU" sz="1400" dirty="0">
              <a:solidFill>
                <a:srgbClr val="800080"/>
              </a:solidFill>
              <a:cs typeface="Times New Roman" pitchFamily="18" charset="0"/>
            </a:endParaRPr>
          </a:p>
          <a:p>
            <a:pPr>
              <a:buFontTx/>
              <a:buChar char="•"/>
            </a:pPr>
            <a:endParaRPr lang="hu-HU" altLang="hu-HU" sz="1400" dirty="0">
              <a:solidFill>
                <a:srgbClr val="800080"/>
              </a:solidFill>
            </a:endParaRPr>
          </a:p>
          <a:p>
            <a:pPr>
              <a:buFontTx/>
              <a:buChar char="•"/>
            </a:pPr>
            <a:r>
              <a:rPr lang="hu-HU" altLang="hu-HU" sz="1400" dirty="0" smtClean="0">
                <a:solidFill>
                  <a:srgbClr val="800080"/>
                </a:solidFill>
                <a:cs typeface="Times New Roman" pitchFamily="18" charset="0"/>
              </a:rPr>
              <a:t>Félév végén: kollokvium </a:t>
            </a:r>
            <a:endParaRPr lang="hu-HU" altLang="hu-HU" sz="1400" dirty="0">
              <a:solidFill>
                <a:srgbClr val="800080"/>
              </a:solidFill>
              <a:cs typeface="Times New Roman" pitchFamily="18" charset="0"/>
            </a:endParaRPr>
          </a:p>
          <a:p>
            <a:endParaRPr lang="hu-HU" altLang="hu-HU" sz="1400" dirty="0">
              <a:solidFill>
                <a:srgbClr val="800080"/>
              </a:solidFill>
            </a:endParaRPr>
          </a:p>
        </p:txBody>
      </p:sp>
      <p:grpSp>
        <p:nvGrpSpPr>
          <p:cNvPr id="6" name="Csoportba foglalás 5"/>
          <p:cNvGrpSpPr/>
          <p:nvPr/>
        </p:nvGrpSpPr>
        <p:grpSpPr>
          <a:xfrm>
            <a:off x="3995936" y="6119336"/>
            <a:ext cx="5148064" cy="738664"/>
            <a:chOff x="3995936" y="6119336"/>
            <a:chExt cx="5148064" cy="738664"/>
          </a:xfrm>
        </p:grpSpPr>
        <p:sp>
          <p:nvSpPr>
            <p:cNvPr id="7" name="Téglalap 6"/>
            <p:cNvSpPr/>
            <p:nvPr/>
          </p:nvSpPr>
          <p:spPr>
            <a:xfrm>
              <a:off x="4067944" y="6119336"/>
              <a:ext cx="5076056" cy="307777"/>
            </a:xfrm>
            <a:prstGeom prst="rect">
              <a:avLst/>
            </a:prstGeom>
            <a:solidFill>
              <a:srgbClr val="C8A46E"/>
            </a:solidFill>
          </p:spPr>
          <p:txBody>
            <a:bodyPr wrap="square">
              <a:spAutoFit/>
            </a:bodyPr>
            <a:lstStyle/>
            <a:p>
              <a:pPr algn="l"/>
              <a:endParaRPr lang="hu-HU" sz="1400" i="1" dirty="0" smtClean="0">
                <a:solidFill>
                  <a:schemeClr val="bg1"/>
                </a:solidFill>
                <a:latin typeface="Franklin Gothic Book" pitchFamily="34" charset="0"/>
              </a:endParaRPr>
            </a:p>
          </p:txBody>
        </p:sp>
        <p:sp>
          <p:nvSpPr>
            <p:cNvPr id="8" name="Téglalap 7"/>
            <p:cNvSpPr/>
            <p:nvPr/>
          </p:nvSpPr>
          <p:spPr>
            <a:xfrm>
              <a:off x="3995936" y="6404302"/>
              <a:ext cx="5148064" cy="307777"/>
            </a:xfrm>
            <a:prstGeom prst="rect">
              <a:avLst/>
            </a:prstGeom>
            <a:solidFill>
              <a:srgbClr val="C8A46E"/>
            </a:solidFill>
          </p:spPr>
          <p:txBody>
            <a:bodyPr wrap="square">
              <a:spAutoFit/>
            </a:bodyPr>
            <a:lstStyle/>
            <a:p>
              <a:pPr algn="l"/>
              <a:endParaRPr lang="hu-HU" sz="1400" i="1" dirty="0" smtClean="0">
                <a:solidFill>
                  <a:schemeClr val="bg1"/>
                </a:solidFill>
                <a:latin typeface="Franklin Gothic Book" pitchFamily="34" charset="0"/>
              </a:endParaRPr>
            </a:p>
          </p:txBody>
        </p:sp>
        <p:sp>
          <p:nvSpPr>
            <p:cNvPr id="9" name="Téglalap 8"/>
            <p:cNvSpPr/>
            <p:nvPr/>
          </p:nvSpPr>
          <p:spPr>
            <a:xfrm>
              <a:off x="4031940" y="6550223"/>
              <a:ext cx="5076056" cy="307777"/>
            </a:xfrm>
            <a:prstGeom prst="rect">
              <a:avLst/>
            </a:prstGeom>
            <a:solidFill>
              <a:srgbClr val="C8A46E"/>
            </a:solidFill>
          </p:spPr>
          <p:txBody>
            <a:bodyPr wrap="square">
              <a:spAutoFit/>
            </a:bodyPr>
            <a:lstStyle/>
            <a:p>
              <a:pPr algn="l"/>
              <a:endParaRPr lang="hu-HU" sz="1400" i="1" dirty="0" smtClean="0">
                <a:solidFill>
                  <a:schemeClr val="bg1"/>
                </a:solidFill>
                <a:latin typeface="Franklin Gothic Book" pitchFamily="34" charset="0"/>
              </a:endParaRPr>
            </a:p>
          </p:txBody>
        </p:sp>
      </p:grpSp>
      <p:pic>
        <p:nvPicPr>
          <p:cNvPr id="1026" name="Picture 2" descr="D:\Dokumentumok\Dropbox-volt\Camera Uploads\2019\prufung--2019-01-16 13.07.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2204864"/>
            <a:ext cx="4998302" cy="3377120"/>
          </a:xfrm>
          <a:prstGeom prst="rect">
            <a:avLst/>
          </a:prstGeom>
          <a:noFill/>
        </p:spPr>
      </p:pic>
      <p:sp>
        <p:nvSpPr>
          <p:cNvPr id="10" name="Téglalap 9"/>
          <p:cNvSpPr/>
          <p:nvPr/>
        </p:nvSpPr>
        <p:spPr>
          <a:xfrm>
            <a:off x="1943708" y="6128482"/>
            <a:ext cx="2232248" cy="738664"/>
          </a:xfrm>
          <a:prstGeom prst="rect">
            <a:avLst/>
          </a:prstGeom>
          <a:solidFill>
            <a:srgbClr val="C8A46E"/>
          </a:solidFill>
        </p:spPr>
        <p:txBody>
          <a:bodyPr wrap="square">
            <a:spAutoFit/>
          </a:bodyPr>
          <a:lstStyle/>
          <a:p>
            <a:pPr algn="l"/>
            <a:endParaRPr lang="hu-HU" sz="1400" i="1" dirty="0" smtClean="0">
              <a:solidFill>
                <a:schemeClr val="bg1"/>
              </a:solidFill>
              <a:latin typeface="Franklin Gothic Book" pitchFamily="34" charset="0"/>
            </a:endParaRPr>
          </a:p>
          <a:p>
            <a:pPr algn="l"/>
            <a:r>
              <a:rPr lang="hu-HU" sz="1400" i="1" dirty="0" smtClean="0">
                <a:solidFill>
                  <a:schemeClr val="bg1"/>
                </a:solidFill>
                <a:latin typeface="Franklin Gothic Book" pitchFamily="34" charset="0"/>
              </a:rPr>
              <a:t>Semmelweis</a:t>
            </a:r>
            <a:r>
              <a:rPr lang="hu-HU" sz="1400" i="1" baseline="0" dirty="0" smtClean="0">
                <a:solidFill>
                  <a:schemeClr val="bg1"/>
                </a:solidFill>
                <a:latin typeface="Franklin Gothic Book" pitchFamily="34" charset="0"/>
              </a:rPr>
              <a:t> Egyetem</a:t>
            </a:r>
          </a:p>
          <a:p>
            <a:pPr algn="l"/>
            <a:r>
              <a:rPr lang="hu-HU" sz="1400" i="1" baseline="0" dirty="0" smtClean="0">
                <a:solidFill>
                  <a:schemeClr val="bg1"/>
                </a:solidFill>
                <a:latin typeface="Franklin Gothic Book" pitchFamily="34" charset="0"/>
              </a:rPr>
              <a:t>http://semmelweis.hu</a:t>
            </a:r>
            <a:endParaRPr lang="hu-HU" sz="14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eloldal új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654</TotalTime>
  <Words>358</Words>
  <Application>Microsoft Office PowerPoint</Application>
  <PresentationFormat>Diavetítés a képernyőre (4:3 oldalarány)</PresentationFormat>
  <Paragraphs>187</Paragraphs>
  <Slides>31</Slides>
  <Notes>3</Notes>
  <HiddenSlides>0</HiddenSlides>
  <MMClips>0</MMClips>
  <ScaleCrop>false</ScaleCrop>
  <HeadingPairs>
    <vt:vector size="6" baseType="variant">
      <vt:variant>
        <vt:lpstr>Téma</vt:lpstr>
      </vt:variant>
      <vt:variant>
        <vt:i4>2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31</vt:i4>
      </vt:variant>
    </vt:vector>
  </HeadingPairs>
  <TitlesOfParts>
    <vt:vector size="34" baseType="lpstr">
      <vt:lpstr>Office-téma</vt:lpstr>
      <vt:lpstr>Beloldal új</vt:lpstr>
      <vt:lpstr>Document</vt:lpstr>
      <vt:lpstr>Anatómia    Dr. Altdorfer Károly egyetemi docens </vt:lpstr>
      <vt:lpstr>2. dia</vt:lpstr>
      <vt:lpstr>3. dia</vt:lpstr>
      <vt:lpstr>4. dia</vt:lpstr>
      <vt:lpstr>Anatómia</vt:lpstr>
      <vt:lpstr>6. dia</vt:lpstr>
      <vt:lpstr>7. dia</vt:lpstr>
      <vt:lpstr>8. dia</vt:lpstr>
      <vt:lpstr>9. dia</vt:lpstr>
      <vt:lpstr>10. dia</vt:lpstr>
      <vt:lpstr>11. dia</vt:lpstr>
      <vt:lpstr>12. dia</vt:lpstr>
      <vt:lpstr>13. dia</vt:lpstr>
      <vt:lpstr>14. dia</vt:lpstr>
      <vt:lpstr>15. dia</vt:lpstr>
      <vt:lpstr>16. dia</vt:lpstr>
      <vt:lpstr>17. dia</vt:lpstr>
      <vt:lpstr>18. dia</vt:lpstr>
      <vt:lpstr>19. dia</vt:lpstr>
      <vt:lpstr>20. dia</vt:lpstr>
      <vt:lpstr>21. dia</vt:lpstr>
      <vt:lpstr>22. dia</vt:lpstr>
      <vt:lpstr>23. dia</vt:lpstr>
      <vt:lpstr>24. dia</vt:lpstr>
      <vt:lpstr>25. dia</vt:lpstr>
      <vt:lpstr>26. dia</vt:lpstr>
      <vt:lpstr>27. dia</vt:lpstr>
      <vt:lpstr>28. dia</vt:lpstr>
      <vt:lpstr>29. dia</vt:lpstr>
      <vt:lpstr>30. dia</vt:lpstr>
      <vt:lpstr>31. dia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Mézes Dorottya</dc:creator>
  <cp:lastModifiedBy>ak</cp:lastModifiedBy>
  <cp:revision>132</cp:revision>
  <dcterms:created xsi:type="dcterms:W3CDTF">2015-02-04T08:09:30Z</dcterms:created>
  <dcterms:modified xsi:type="dcterms:W3CDTF">2019-09-09T20:19:44Z</dcterms:modified>
</cp:coreProperties>
</file>