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1"/>
  </p:notesMasterIdLst>
  <p:handoutMasterIdLst>
    <p:handoutMasterId r:id="rId42"/>
  </p:handoutMasterIdLst>
  <p:sldIdLst>
    <p:sldId id="259" r:id="rId3"/>
    <p:sldId id="353" r:id="rId4"/>
    <p:sldId id="352" r:id="rId5"/>
    <p:sldId id="370" r:id="rId6"/>
    <p:sldId id="372" r:id="rId7"/>
    <p:sldId id="260" r:id="rId8"/>
    <p:sldId id="257" r:id="rId9"/>
    <p:sldId id="282" r:id="rId10"/>
    <p:sldId id="265" r:id="rId11"/>
    <p:sldId id="266" r:id="rId12"/>
    <p:sldId id="268" r:id="rId13"/>
    <p:sldId id="269" r:id="rId14"/>
    <p:sldId id="359" r:id="rId15"/>
    <p:sldId id="358" r:id="rId16"/>
    <p:sldId id="270" r:id="rId17"/>
    <p:sldId id="368" r:id="rId18"/>
    <p:sldId id="374" r:id="rId19"/>
    <p:sldId id="271" r:id="rId20"/>
    <p:sldId id="371" r:id="rId21"/>
    <p:sldId id="272" r:id="rId22"/>
    <p:sldId id="361" r:id="rId23"/>
    <p:sldId id="273" r:id="rId24"/>
    <p:sldId id="373" r:id="rId25"/>
    <p:sldId id="363" r:id="rId26"/>
    <p:sldId id="275" r:id="rId27"/>
    <p:sldId id="364" r:id="rId28"/>
    <p:sldId id="365" r:id="rId29"/>
    <p:sldId id="328" r:id="rId30"/>
    <p:sldId id="316" r:id="rId31"/>
    <p:sldId id="369" r:id="rId32"/>
    <p:sldId id="331" r:id="rId33"/>
    <p:sldId id="332" r:id="rId34"/>
    <p:sldId id="333" r:id="rId35"/>
    <p:sldId id="334" r:id="rId36"/>
    <p:sldId id="339" r:id="rId37"/>
    <p:sldId id="340" r:id="rId38"/>
    <p:sldId id="341" r:id="rId39"/>
    <p:sldId id="330" r:id="rId4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A375"/>
    <a:srgbClr val="C0AE86"/>
    <a:srgbClr val="9B8451"/>
    <a:srgbClr val="264796"/>
    <a:srgbClr val="254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9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B0C0-F14B-41E5-B05E-DC8BCE4CCBDC}" type="datetimeFigureOut">
              <a:rPr lang="hu-HU" smtClean="0"/>
              <a:pPr/>
              <a:t>2019.09.09.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11906-0A1A-4590-88B1-3CFA52E757E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2519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424FE-481A-4029-B48D-47FDF720CFEF}" type="datetimeFigureOut">
              <a:rPr lang="hu-HU" smtClean="0"/>
              <a:pPr/>
              <a:t>2019.09.09.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C8CB5-A543-4CC4-B358-CD1803EBFA6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750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C8CB5-A543-4CC4-B358-CD1803EBFA68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9627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C8CB5-A543-4CC4-B358-CD1803EBFA68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9627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C8CB5-A543-4CC4-B358-CD1803EBFA68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9627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C8CB5-A543-4CC4-B358-CD1803EBFA68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9627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CC6EA3-431F-455C-BF8F-9DD2D4F9309F}" type="slidenum">
              <a:rPr lang="hu-HU" smtClean="0"/>
              <a:pPr/>
              <a:t>36</a:t>
            </a:fld>
            <a:endParaRPr lang="hu-H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44495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A32D14-3791-445A-9B9D-C07CED5AB350}" type="slidenum">
              <a:rPr lang="hu-HU" smtClean="0"/>
              <a:pPr/>
              <a:t>37</a:t>
            </a:fld>
            <a:endParaRPr lang="hu-H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28054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2339752" y="3212976"/>
            <a:ext cx="6408712" cy="64807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32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Előadó neve</a:t>
            </a:r>
          </a:p>
        </p:txBody>
      </p:sp>
      <p:sp>
        <p:nvSpPr>
          <p:cNvPr id="29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2339752" y="3933056"/>
            <a:ext cx="6408712" cy="50405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SZERVEZETI EGYSÉG</a:t>
            </a:r>
          </a:p>
        </p:txBody>
      </p:sp>
      <p:sp>
        <p:nvSpPr>
          <p:cNvPr id="20" name="Cím 19"/>
          <p:cNvSpPr>
            <a:spLocks noGrp="1"/>
          </p:cNvSpPr>
          <p:nvPr>
            <p:ph type="title" hasCustomPrompt="1"/>
          </p:nvPr>
        </p:nvSpPr>
        <p:spPr>
          <a:xfrm>
            <a:off x="2339752" y="908720"/>
            <a:ext cx="6408712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hu-HU" dirty="0" smtClean="0"/>
              <a:t>ELŐADÁS CÍME</a:t>
            </a:r>
            <a:endParaRPr lang="hu-HU" dirty="0"/>
          </a:p>
        </p:txBody>
      </p:sp>
      <p:sp>
        <p:nvSpPr>
          <p:cNvPr id="30" name="Szöveg helye 2"/>
          <p:cNvSpPr>
            <a:spLocks noGrp="1"/>
          </p:cNvSpPr>
          <p:nvPr>
            <p:ph type="body" idx="14" hasCustomPrompt="1"/>
          </p:nvPr>
        </p:nvSpPr>
        <p:spPr>
          <a:xfrm>
            <a:off x="2339752" y="2060848"/>
            <a:ext cx="6408712" cy="64807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i="1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Előadás Alcíme</a:t>
            </a:r>
          </a:p>
        </p:txBody>
      </p:sp>
      <p:sp>
        <p:nvSpPr>
          <p:cNvPr id="36" name="Szöveg helye 35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08" y="5013325"/>
            <a:ext cx="4104705" cy="647923"/>
          </a:xfrm>
        </p:spPr>
        <p:txBody>
          <a:bodyPr>
            <a:normAutofit/>
          </a:bodyPr>
          <a:lstStyle>
            <a:lvl1pPr marL="0" indent="0" algn="r">
              <a:buNone/>
              <a:defRPr sz="18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dirty="0" smtClean="0"/>
              <a:t>Konferencia címe</a:t>
            </a:r>
            <a:endParaRPr lang="hu-HU" dirty="0"/>
          </a:p>
        </p:txBody>
      </p:sp>
      <p:sp>
        <p:nvSpPr>
          <p:cNvPr id="38" name="Szöveg helye 37"/>
          <p:cNvSpPr>
            <a:spLocks noGrp="1"/>
          </p:cNvSpPr>
          <p:nvPr>
            <p:ph type="body" sz="quarter" idx="16" hasCustomPrompt="1"/>
          </p:nvPr>
        </p:nvSpPr>
        <p:spPr>
          <a:xfrm>
            <a:off x="6227763" y="5661025"/>
            <a:ext cx="2520950" cy="288925"/>
          </a:xfrm>
        </p:spPr>
        <p:txBody>
          <a:bodyPr>
            <a:noAutofit/>
          </a:bodyPr>
          <a:lstStyle>
            <a:lvl1pPr marL="0" indent="0" algn="r">
              <a:buNone/>
              <a:defRPr sz="14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u-HU" sz="1400" dirty="0" smtClean="0"/>
              <a:t>Dátum</a:t>
            </a:r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4347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34247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5192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47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9"/>
          <p:cNvSpPr>
            <a:spLocks noGrp="1"/>
          </p:cNvSpPr>
          <p:nvPr>
            <p:ph type="title" hasCustomPrompt="1"/>
          </p:nvPr>
        </p:nvSpPr>
        <p:spPr>
          <a:xfrm>
            <a:off x="2339752" y="908720"/>
            <a:ext cx="64294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hu-HU" dirty="0" smtClean="0"/>
              <a:t>ELŐADÁS CÍME</a:t>
            </a:r>
            <a:endParaRPr lang="hu-HU" dirty="0"/>
          </a:p>
        </p:txBody>
      </p:sp>
      <p:sp>
        <p:nvSpPr>
          <p:cNvPr id="7" name="Szöveg helye 2"/>
          <p:cNvSpPr>
            <a:spLocks noGrp="1"/>
          </p:cNvSpPr>
          <p:nvPr>
            <p:ph type="body" idx="10" hasCustomPrompt="1"/>
          </p:nvPr>
        </p:nvSpPr>
        <p:spPr>
          <a:xfrm>
            <a:off x="2339752" y="3212976"/>
            <a:ext cx="6408712" cy="64807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Dr. MINTA PÁL</a:t>
            </a:r>
          </a:p>
        </p:txBody>
      </p:sp>
      <p:sp>
        <p:nvSpPr>
          <p:cNvPr id="8" name="Szöveg helye 2"/>
          <p:cNvSpPr>
            <a:spLocks noGrp="1"/>
          </p:cNvSpPr>
          <p:nvPr>
            <p:ph type="body" idx="11" hasCustomPrompt="1"/>
          </p:nvPr>
        </p:nvSpPr>
        <p:spPr>
          <a:xfrm>
            <a:off x="2339752" y="3933056"/>
            <a:ext cx="6408712" cy="50405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aseline="0">
                <a:solidFill>
                  <a:srgbClr val="264796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SZERVEZETI EGYSÉG</a:t>
            </a:r>
          </a:p>
        </p:txBody>
      </p:sp>
    </p:spTree>
    <p:extLst>
      <p:ext uri="{BB962C8B-B14F-4D97-AF65-F5344CB8AC3E}">
        <p14:creationId xmlns:p14="http://schemas.microsoft.com/office/powerpoint/2010/main" val="105773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030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4pPr marL="1701800" indent="-330200">
              <a:defRPr/>
            </a:lvl4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345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1836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3270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427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679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78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42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altLang="hu-HU" sz="1800" dirty="0" smtClean="0"/>
              <a:t>Dr. Károly, ALTDORFER</a:t>
            </a:r>
            <a:br>
              <a:rPr lang="hu-HU" altLang="hu-HU" sz="1800" dirty="0" smtClean="0"/>
            </a:br>
            <a:r>
              <a:rPr lang="hu-HU" altLang="hu-HU" sz="1600" dirty="0" smtClean="0"/>
              <a:t/>
            </a:r>
            <a:br>
              <a:rPr lang="hu-HU" altLang="hu-HU" sz="1600" dirty="0" smtClean="0"/>
            </a:br>
            <a:r>
              <a:rPr lang="hu-HU" altLang="hu-HU" dirty="0" err="1" smtClean="0"/>
              <a:t>Anatomie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267744" y="1628801"/>
            <a:ext cx="6419056" cy="439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22" y="1121615"/>
            <a:ext cx="1227265" cy="122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4" y="2777464"/>
            <a:ext cx="1227600" cy="1227600"/>
          </a:xfrm>
          <a:prstGeom prst="rect">
            <a:avLst/>
          </a:prstGeom>
        </p:spPr>
      </p:pic>
      <p:sp>
        <p:nvSpPr>
          <p:cNvPr id="6" name="Téglalap 5"/>
          <p:cNvSpPr/>
          <p:nvPr userDrawn="1"/>
        </p:nvSpPr>
        <p:spPr>
          <a:xfrm>
            <a:off x="5436096" y="6145559"/>
            <a:ext cx="370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MEDIZINISCHE</a:t>
            </a:r>
            <a:r>
              <a:rPr lang="hu-HU" altLang="hu-HU" sz="1400" b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FAKULTÄT</a:t>
            </a:r>
            <a:endParaRPr lang="hu-HU" altLang="hu-HU" sz="1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 userDrawn="1"/>
        </p:nvSpPr>
        <p:spPr>
          <a:xfrm>
            <a:off x="5436096" y="6351711"/>
            <a:ext cx="370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12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Anatomisches, Histologisches und Embryologisches Institut</a:t>
            </a:r>
          </a:p>
        </p:txBody>
      </p:sp>
      <p:sp>
        <p:nvSpPr>
          <p:cNvPr id="8" name="Téglalap 7"/>
          <p:cNvSpPr/>
          <p:nvPr userDrawn="1"/>
        </p:nvSpPr>
        <p:spPr>
          <a:xfrm>
            <a:off x="0" y="4581128"/>
            <a:ext cx="2123728" cy="892552"/>
          </a:xfrm>
          <a:prstGeom prst="rect">
            <a:avLst/>
          </a:prstGeom>
          <a:solidFill>
            <a:srgbClr val="264796"/>
          </a:solidFill>
        </p:spPr>
        <p:txBody>
          <a:bodyPr wrap="square">
            <a:spAutoFit/>
          </a:bodyPr>
          <a:lstStyle/>
          <a:p>
            <a:pPr algn="ctr"/>
            <a:r>
              <a:rPr lang="de-DE" sz="1300" i="1" dirty="0" smtClean="0">
                <a:solidFill>
                  <a:schemeClr val="bg1"/>
                </a:solidFill>
                <a:latin typeface="Franklin Gothic Book" pitchFamily="34" charset="0"/>
              </a:rPr>
              <a:t>250 Jahre EXZELLENZ</a:t>
            </a:r>
            <a:endParaRPr lang="hu-HU" sz="13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ctr"/>
            <a:r>
              <a:rPr lang="de-DE" sz="1300" i="1" dirty="0" smtClean="0">
                <a:solidFill>
                  <a:schemeClr val="bg1"/>
                </a:solidFill>
                <a:latin typeface="Franklin Gothic Book" pitchFamily="34" charset="0"/>
              </a:rPr>
              <a:t>in medizinischer Lehre, </a:t>
            </a:r>
            <a:endParaRPr lang="hu-HU" sz="13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ctr"/>
            <a:r>
              <a:rPr lang="de-DE" sz="1300" i="1" dirty="0" smtClean="0">
                <a:solidFill>
                  <a:schemeClr val="bg1"/>
                </a:solidFill>
                <a:latin typeface="Franklin Gothic Book" pitchFamily="34" charset="0"/>
              </a:rPr>
              <a:t>Forschung &amp; Innovation </a:t>
            </a:r>
            <a:endParaRPr lang="hu-HU" sz="13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ctr"/>
            <a:r>
              <a:rPr lang="de-DE" sz="1300" i="1" dirty="0" smtClean="0">
                <a:solidFill>
                  <a:schemeClr val="bg1"/>
                </a:solidFill>
                <a:latin typeface="Franklin Gothic Book" pitchFamily="34" charset="0"/>
              </a:rPr>
              <a:t>und Krankenversorgun</a:t>
            </a:r>
            <a:r>
              <a:rPr lang="de-DE" sz="1300" i="1" dirty="0" smtClean="0">
                <a:solidFill>
                  <a:schemeClr val="bg1"/>
                </a:solidFill>
                <a:latin typeface="Arial"/>
              </a:rPr>
              <a:t>g</a:t>
            </a:r>
            <a:endParaRPr lang="hu-HU" sz="1300" i="1" dirty="0">
              <a:solidFill>
                <a:schemeClr val="bg1"/>
              </a:solidFill>
            </a:endParaRPr>
          </a:p>
        </p:txBody>
      </p:sp>
      <p:sp>
        <p:nvSpPr>
          <p:cNvPr id="9" name="Téglalap 8"/>
          <p:cNvSpPr/>
          <p:nvPr userDrawn="1"/>
        </p:nvSpPr>
        <p:spPr>
          <a:xfrm>
            <a:off x="2267744" y="6021289"/>
            <a:ext cx="3024336" cy="769441"/>
          </a:xfrm>
          <a:prstGeom prst="rect">
            <a:avLst/>
          </a:prstGeom>
          <a:solidFill>
            <a:srgbClr val="B7A375"/>
          </a:solidFill>
        </p:spPr>
        <p:txBody>
          <a:bodyPr wrap="square">
            <a:spAutoFit/>
          </a:bodyPr>
          <a:lstStyle/>
          <a:p>
            <a:pPr algn="l"/>
            <a:endParaRPr lang="hu-HU" sz="8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8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8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Universität</a:t>
            </a:r>
          </a:p>
          <a:p>
            <a:pPr algn="l"/>
            <a:r>
              <a:rPr lang="hu-HU" sz="18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800" i="1" dirty="0">
              <a:solidFill>
                <a:schemeClr val="bg1"/>
              </a:solidFill>
            </a:endParaRPr>
          </a:p>
        </p:txBody>
      </p:sp>
      <p:pic>
        <p:nvPicPr>
          <p:cNvPr id="10" name="Picture 2" descr="http://www.ana.sote.hu/galeriak/elsoorak2010/p9130815.jp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556792"/>
            <a:ext cx="454447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76200" dir="4200000">
              <a:prstClr val="black">
                <a:alpha val="50000"/>
              </a:prstClr>
            </a:inn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lang="de-DE" sz="4000" kern="1200" smtClean="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Ä"/>
        <a:defRPr sz="32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1pPr>
      <a:lvl2pPr marL="808038" indent="-350838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sz="28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¦"/>
        <a:defRPr sz="24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1400" b="0" kern="120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pic>
        <p:nvPicPr>
          <p:cNvPr id="7" name="Kép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23" y="6201376"/>
            <a:ext cx="612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 userDrawn="1"/>
        </p:nvSpPr>
        <p:spPr>
          <a:xfrm>
            <a:off x="4096392" y="6290869"/>
            <a:ext cx="288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</a:t>
            </a:r>
            <a:r>
              <a:rPr lang="hu-HU" altLang="hu-HU" sz="1200" baseline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főcíme</a:t>
            </a:r>
            <a: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12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 alcíme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7092280" y="6290869"/>
            <a:ext cx="2051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hu-HU" altLang="hu-HU" sz="12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Dr.Minta</a:t>
            </a:r>
            <a: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Pál</a:t>
            </a:r>
            <a:b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1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egyetemi</a:t>
            </a:r>
            <a:r>
              <a:rPr lang="hu-HU" altLang="hu-HU" sz="1200" baseline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tanár</a:t>
            </a:r>
            <a:endParaRPr lang="hu-HU" altLang="hu-HU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 Harmadik szint</a:t>
            </a:r>
          </a:p>
          <a:p>
            <a:pPr lvl="3"/>
            <a:r>
              <a:rPr lang="hu-HU" dirty="0" smtClean="0"/>
              <a:t> 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6201376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64796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447675" indent="-447675" algn="l" defTabSz="914400" rtl="0" eaLnBrk="1" latinLnBrk="0" hangingPunct="1">
        <a:spcBef>
          <a:spcPct val="20000"/>
        </a:spcBef>
        <a:buFont typeface="Wingdings" panose="05000000000000000000" pitchFamily="2" charset="2"/>
        <a:buChar char="Ä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1pPr>
      <a:lvl2pPr marL="808038" indent="-350838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¦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lang="hu-HU" sz="3200" kern="1200" dirty="0" smtClean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4pPr>
      <a:lvl5pPr marL="2149475" indent="-320675" algn="l" defTabSz="914400" rtl="0" eaLnBrk="1" latinLnBrk="0" hangingPunct="1">
        <a:spcBef>
          <a:spcPct val="20000"/>
        </a:spcBef>
        <a:buFont typeface="Wingdings 3" panose="05040102010807070707" pitchFamily="18" charset="2"/>
        <a:buChar char="ê"/>
        <a:defRPr lang="hu-HU" sz="3200" kern="1200" dirty="0">
          <a:solidFill>
            <a:srgbClr val="264796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ana.sote.hu/galeriak/temeto2007/index.html" TargetMode="Externa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hyperlink" Target="http://upload.wikimedia.org/wikipedia/commons/4/48/Padlock_kl%C3%B3dka_ubt.JPG" TargetMode="Externa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seka.semmelweis.hu/en/help/seka_activation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itc.semmelweis.hu/moodl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emmelweis.hu/anatomia/wp-login.php?redirect_to=http://semmelweis.hu/anatomia/2019/09/03/makroskopische-anatomie-i/" TargetMode="External"/><Relationship Id="rId2" Type="http://schemas.openxmlformats.org/officeDocument/2006/relationships/hyperlink" Target="http://semmelweis.hu/anatomia/de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hyperlink" Target="http://lib.semmelweis.h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hyperlink" Target="https://eref.thieme.de/ebooks/194280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oleObject" Target="../embeddings/Microsoft_Word_97-2003_dokumentum1.doc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987824" y="116632"/>
            <a:ext cx="5472608" cy="673814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Anatomie</a:t>
            </a:r>
            <a:endParaRPr lang="hu-HU" dirty="0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hu-HU" dirty="0" smtClean="0"/>
              <a:t>2019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2267744" y="6044084"/>
            <a:ext cx="3024336" cy="769441"/>
          </a:xfrm>
          <a:prstGeom prst="rect">
            <a:avLst/>
          </a:prstGeom>
          <a:solidFill>
            <a:srgbClr val="C8A46E"/>
          </a:solidFill>
        </p:spPr>
        <p:txBody>
          <a:bodyPr wrap="square">
            <a:spAutoFit/>
          </a:bodyPr>
          <a:lstStyle/>
          <a:p>
            <a:pPr algn="l"/>
            <a:endParaRPr lang="hu-HU" sz="800" i="1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pPr algn="l"/>
            <a:r>
              <a:rPr lang="hu-HU" sz="1800" i="1" dirty="0" smtClean="0">
                <a:solidFill>
                  <a:schemeClr val="bg1"/>
                </a:solidFill>
                <a:latin typeface="Franklin Gothic Book" pitchFamily="34" charset="0"/>
              </a:rPr>
              <a:t>Semmelweis</a:t>
            </a:r>
            <a:r>
              <a:rPr lang="hu-HU" sz="18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 Universität</a:t>
            </a:r>
          </a:p>
          <a:p>
            <a:pPr algn="l"/>
            <a:r>
              <a:rPr lang="hu-HU" sz="1800" i="1" baseline="0" dirty="0" smtClean="0">
                <a:solidFill>
                  <a:schemeClr val="bg1"/>
                </a:solidFill>
                <a:latin typeface="Franklin Gothic Book" pitchFamily="34" charset="0"/>
              </a:rPr>
              <a:t>http://semmelweis.hu</a:t>
            </a:r>
            <a:endParaRPr lang="hu-HU" sz="1800" i="1" dirty="0">
              <a:solidFill>
                <a:schemeClr val="bg1"/>
              </a:solidFill>
            </a:endParaRPr>
          </a:p>
        </p:txBody>
      </p:sp>
      <p:sp>
        <p:nvSpPr>
          <p:cNvPr id="13" name="Téglalap 1"/>
          <p:cNvSpPr>
            <a:spLocks noChangeArrowheads="1"/>
          </p:cNvSpPr>
          <p:nvPr/>
        </p:nvSpPr>
        <p:spPr bwMode="auto">
          <a:xfrm>
            <a:off x="4098528" y="790446"/>
            <a:ext cx="3251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hu-HU" dirty="0"/>
              <a:t>Dr. Károly ALTDORFER</a:t>
            </a:r>
            <a:endParaRPr lang="hu-HU" altLang="hu-HU" b="1" dirty="0"/>
          </a:p>
          <a:p>
            <a:pPr algn="ctr"/>
            <a:r>
              <a:rPr lang="hu-HU" altLang="hu-HU" sz="1200" i="1" dirty="0" err="1"/>
              <a:t>Dozent</a:t>
            </a:r>
            <a:r>
              <a:rPr lang="hu-HU" altLang="hu-HU" sz="1200" i="1" dirty="0"/>
              <a:t>, MD, PhD.</a:t>
            </a:r>
          </a:p>
          <a:p>
            <a:pPr algn="ctr"/>
            <a:r>
              <a:rPr lang="hu-HU" altLang="hu-HU" sz="1400" i="1" dirty="0" err="1" smtClean="0">
                <a:solidFill>
                  <a:srgbClr val="FF0000"/>
                </a:solidFill>
              </a:rPr>
              <a:t>Lehrbeauftragte</a:t>
            </a:r>
            <a:r>
              <a:rPr lang="hu-HU" altLang="hu-HU" sz="1400" i="1" dirty="0" smtClean="0">
                <a:solidFill>
                  <a:srgbClr val="FF0000"/>
                </a:solidFill>
              </a:rPr>
              <a:t> </a:t>
            </a:r>
            <a:r>
              <a:rPr lang="hu-HU" altLang="hu-HU" sz="1400" i="1" dirty="0" err="1" smtClean="0">
                <a:solidFill>
                  <a:srgbClr val="FF0000"/>
                </a:solidFill>
              </a:rPr>
              <a:t>für</a:t>
            </a:r>
            <a:r>
              <a:rPr lang="hu-HU" altLang="hu-HU" sz="1400" i="1" dirty="0" smtClean="0">
                <a:solidFill>
                  <a:srgbClr val="FF0000"/>
                </a:solidFill>
              </a:rPr>
              <a:t> DM I., DZ I-II.</a:t>
            </a:r>
            <a:endParaRPr lang="hu-HU" altLang="hu-H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288" y="260350"/>
            <a:ext cx="8569200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1800" b="1" dirty="0" err="1" smtClean="0"/>
              <a:t>Makroskopische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Anatomie</a:t>
            </a:r>
            <a:r>
              <a:rPr lang="hu-HU" sz="1800" b="1" dirty="0" smtClean="0"/>
              <a:t> I.</a:t>
            </a:r>
            <a:r>
              <a:rPr lang="hu-HU" sz="180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hu-HU" sz="18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sz="1800" dirty="0" err="1" smtClean="0"/>
              <a:t>Vorlesungen</a:t>
            </a:r>
            <a:r>
              <a:rPr lang="hu-HU" sz="1800" dirty="0" smtClean="0"/>
              <a:t> </a:t>
            </a:r>
            <a:r>
              <a:rPr lang="hu-HU" sz="1800" dirty="0"/>
              <a:t>und Praktika </a:t>
            </a:r>
            <a:r>
              <a:rPr lang="hu-HU" sz="1800" dirty="0" err="1"/>
              <a:t>wöchentlich</a:t>
            </a:r>
            <a:r>
              <a:rPr lang="hu-HU" sz="1800" dirty="0"/>
              <a:t>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de-DE" sz="1800" dirty="0" smtClean="0"/>
              <a:t>1 Vorlesung </a:t>
            </a:r>
            <a:r>
              <a:rPr lang="hu-HU" sz="1800" dirty="0" smtClean="0"/>
              <a:t>- </a:t>
            </a:r>
            <a:r>
              <a:rPr lang="hu-HU" sz="1800" dirty="0" err="1" smtClean="0"/>
              <a:t>getrennte</a:t>
            </a:r>
            <a:r>
              <a:rPr lang="de-DE" sz="1800" dirty="0" smtClean="0"/>
              <a:t> </a:t>
            </a:r>
            <a:r>
              <a:rPr lang="de-DE" sz="1800" dirty="0"/>
              <a:t>Vorlesungen für </a:t>
            </a:r>
            <a:r>
              <a:rPr lang="de-DE" sz="1800" dirty="0" smtClean="0"/>
              <a:t>Zahnmedizin</a:t>
            </a:r>
            <a:endParaRPr lang="de-DE" sz="18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hu-HU" sz="1800" dirty="0" smtClean="0"/>
              <a:t>3</a:t>
            </a:r>
            <a:r>
              <a:rPr lang="de-DE" sz="1800" dirty="0" smtClean="0"/>
              <a:t> </a:t>
            </a:r>
            <a:r>
              <a:rPr lang="de-DE" sz="1800" dirty="0"/>
              <a:t>Praktika im </a:t>
            </a:r>
            <a:r>
              <a:rPr lang="de-DE" sz="1800" dirty="0" smtClean="0"/>
              <a:t>Seziersaal </a:t>
            </a:r>
            <a:r>
              <a:rPr lang="hu-HU" sz="1800" dirty="0" smtClean="0"/>
              <a:t>(</a:t>
            </a:r>
            <a:r>
              <a:rPr lang="hu-HU" sz="1800" u="sng" dirty="0" err="1" smtClean="0"/>
              <a:t>menschliche</a:t>
            </a:r>
            <a:r>
              <a:rPr lang="hu-HU" sz="1800" dirty="0" smtClean="0"/>
              <a:t> </a:t>
            </a:r>
            <a:r>
              <a:rPr lang="hu-HU" sz="1800" dirty="0" err="1"/>
              <a:t>Präparate</a:t>
            </a:r>
            <a:r>
              <a:rPr lang="hu-HU" sz="1800" dirty="0" smtClean="0"/>
              <a:t>, </a:t>
            </a:r>
            <a:r>
              <a:rPr lang="hu-HU" sz="1800" dirty="0" err="1" smtClean="0"/>
              <a:t>Sezieren</a:t>
            </a:r>
            <a:r>
              <a:rPr lang="hu-HU" sz="1800" dirty="0" smtClean="0"/>
              <a:t>) – 2 </a:t>
            </a:r>
            <a:r>
              <a:rPr lang="de-DE" sz="1800" dirty="0" smtClean="0"/>
              <a:t>für </a:t>
            </a:r>
            <a:r>
              <a:rPr lang="de-DE" sz="1800" dirty="0"/>
              <a:t>Zahnmedizin</a:t>
            </a:r>
            <a:endParaRPr lang="hu-HU" sz="1800" dirty="0" smtClean="0"/>
          </a:p>
          <a:p>
            <a:pPr>
              <a:buFont typeface="Arial" panose="020B0604020202020204" pitchFamily="34" charset="0"/>
              <a:buChar char="•"/>
              <a:defRPr/>
            </a:pPr>
            <a:endParaRPr lang="hu-HU" sz="1800" dirty="0" smtClean="0"/>
          </a:p>
          <a:p>
            <a:pPr marL="0" indent="0">
              <a:buNone/>
              <a:defRPr/>
            </a:pPr>
            <a:endParaRPr lang="hu-HU" sz="1800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5" name="Téglalap 4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Csoportba foglalás 5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7" name="Téglalap 6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8" name="Téglalap 7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0429" t="18725" r="31028" b="4501"/>
          <a:stretch>
            <a:fillRect/>
          </a:stretch>
        </p:blipFill>
        <p:spPr bwMode="auto">
          <a:xfrm>
            <a:off x="1691680" y="1988840"/>
            <a:ext cx="2880320" cy="310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0721" t="38366" r="31330" b="36612"/>
          <a:stretch>
            <a:fillRect/>
          </a:stretch>
        </p:blipFill>
        <p:spPr bwMode="auto">
          <a:xfrm>
            <a:off x="1691680" y="5085184"/>
            <a:ext cx="288032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971550" y="506630"/>
            <a:ext cx="709136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hu-HU" altLang="hu-HU" sz="1400" dirty="0"/>
          </a:p>
          <a:p>
            <a:pPr>
              <a:buFontTx/>
              <a:buChar char="•"/>
            </a:pPr>
            <a:r>
              <a:rPr lang="hu-HU" altLang="hu-HU" sz="1400" dirty="0" err="1">
                <a:solidFill>
                  <a:srgbClr val="800080"/>
                </a:solidFill>
                <a:cs typeface="Times New Roman" pitchFamily="18" charset="0"/>
              </a:rPr>
              <a:t>Im</a:t>
            </a:r>
            <a:r>
              <a:rPr lang="hu-HU" altLang="hu-HU" sz="1400" dirty="0">
                <a:solidFill>
                  <a:srgbClr val="800080"/>
                </a:solidFill>
                <a:cs typeface="Times New Roman" pitchFamily="18" charset="0"/>
              </a:rPr>
              <a:t> </a:t>
            </a:r>
            <a:r>
              <a:rPr lang="hu-HU" altLang="hu-HU" sz="1400" dirty="0" err="1">
                <a:solidFill>
                  <a:srgbClr val="800080"/>
                </a:solidFill>
                <a:cs typeface="Times New Roman" pitchFamily="18" charset="0"/>
              </a:rPr>
              <a:t>Semester</a:t>
            </a:r>
            <a:r>
              <a:rPr lang="hu-HU" altLang="hu-HU" sz="1400" dirty="0">
                <a:solidFill>
                  <a:srgbClr val="800080"/>
                </a:solidFill>
                <a:cs typeface="Times New Roman" pitchFamily="18" charset="0"/>
              </a:rPr>
              <a:t> : 2</a:t>
            </a:r>
            <a:r>
              <a:rPr lang="hu-HU" altLang="hu-HU" sz="1400" b="1" dirty="0">
                <a:solidFill>
                  <a:srgbClr val="800080"/>
                </a:solidFill>
                <a:cs typeface="Times New Roman" pitchFamily="18" charset="0"/>
              </a:rPr>
              <a:t> </a:t>
            </a:r>
            <a:r>
              <a:rPr lang="hu-HU" altLang="hu-HU" sz="1400" b="1" dirty="0" err="1" smtClean="0">
                <a:solidFill>
                  <a:srgbClr val="800080"/>
                </a:solidFill>
                <a:cs typeface="Times New Roman" pitchFamily="18" charset="0"/>
              </a:rPr>
              <a:t>Demonstrationen</a:t>
            </a:r>
            <a:r>
              <a:rPr lang="hu-HU" altLang="hu-HU" sz="1400" b="1" dirty="0" smtClean="0">
                <a:solidFill>
                  <a:srgbClr val="800080"/>
                </a:solidFill>
                <a:cs typeface="Times New Roman" pitchFamily="18" charset="0"/>
              </a:rPr>
              <a:t>  -- </a:t>
            </a:r>
            <a:r>
              <a:rPr lang="hu-HU" sz="1400" dirty="0" smtClean="0"/>
              <a:t>Spiegel, </a:t>
            </a:r>
            <a:r>
              <a:rPr lang="hu-HU" sz="1400" dirty="0" err="1" smtClean="0"/>
              <a:t>Prüfungssimulation</a:t>
            </a:r>
            <a:endParaRPr lang="hu-HU" altLang="hu-HU" sz="1400" dirty="0">
              <a:solidFill>
                <a:srgbClr val="800080"/>
              </a:solidFill>
              <a:cs typeface="Times New Roman" pitchFamily="18" charset="0"/>
            </a:endParaRPr>
          </a:p>
          <a:p>
            <a:pPr>
              <a:buFontTx/>
              <a:buChar char="•"/>
            </a:pPr>
            <a:endParaRPr lang="hu-HU" altLang="hu-HU" sz="1400" dirty="0">
              <a:solidFill>
                <a:srgbClr val="800080"/>
              </a:solidFill>
            </a:endParaRPr>
          </a:p>
          <a:p>
            <a:pPr>
              <a:buFontTx/>
              <a:buChar char="•"/>
            </a:pPr>
            <a:r>
              <a:rPr lang="hu-HU" altLang="hu-HU" sz="1400" dirty="0">
                <a:solidFill>
                  <a:srgbClr val="800080"/>
                </a:solidFill>
                <a:cs typeface="Times New Roman" pitchFamily="18" charset="0"/>
              </a:rPr>
              <a:t>Am </a:t>
            </a:r>
            <a:r>
              <a:rPr lang="hu-HU" altLang="hu-HU" sz="1400" dirty="0" err="1">
                <a:solidFill>
                  <a:srgbClr val="800080"/>
                </a:solidFill>
                <a:cs typeface="Times New Roman" pitchFamily="18" charset="0"/>
              </a:rPr>
              <a:t>Ende</a:t>
            </a:r>
            <a:r>
              <a:rPr lang="hu-HU" altLang="hu-HU" sz="1400" dirty="0">
                <a:solidFill>
                  <a:srgbClr val="800080"/>
                </a:solidFill>
                <a:cs typeface="Times New Roman" pitchFamily="18" charset="0"/>
              </a:rPr>
              <a:t> des </a:t>
            </a:r>
            <a:r>
              <a:rPr lang="hu-HU" altLang="hu-HU" sz="1400" dirty="0" err="1">
                <a:solidFill>
                  <a:srgbClr val="800080"/>
                </a:solidFill>
                <a:cs typeface="Times New Roman" pitchFamily="18" charset="0"/>
              </a:rPr>
              <a:t>Semesters</a:t>
            </a:r>
            <a:r>
              <a:rPr lang="hu-HU" altLang="hu-HU" sz="1400" dirty="0">
                <a:solidFill>
                  <a:srgbClr val="800080"/>
                </a:solidFill>
                <a:cs typeface="Times New Roman" pitchFamily="18" charset="0"/>
              </a:rPr>
              <a:t>: </a:t>
            </a:r>
            <a:r>
              <a:rPr lang="hu-HU" altLang="hu-HU" sz="1400" dirty="0" err="1">
                <a:solidFill>
                  <a:srgbClr val="800080"/>
                </a:solidFill>
                <a:cs typeface="Times New Roman" pitchFamily="18" charset="0"/>
              </a:rPr>
              <a:t>Kolloquium</a:t>
            </a:r>
            <a:r>
              <a:rPr lang="hu-HU" altLang="hu-HU" sz="1400" dirty="0">
                <a:solidFill>
                  <a:srgbClr val="800080"/>
                </a:solidFill>
                <a:cs typeface="Times New Roman" pitchFamily="18" charset="0"/>
              </a:rPr>
              <a:t> </a:t>
            </a:r>
          </a:p>
          <a:p>
            <a:endParaRPr lang="hu-HU" altLang="hu-HU" sz="1400" dirty="0">
              <a:solidFill>
                <a:srgbClr val="800080"/>
              </a:solidFill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5" name="Téglalap 4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Csoportba foglalás 5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7" name="Téglalap 6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8" name="Téglalap 7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026" name="Picture 2" descr="D:\Dokumentumok\Dropbox-volt\Camera Uploads\2019\prufung--2019-01-16 13.07.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204864"/>
            <a:ext cx="4998302" cy="3377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9388" y="4437063"/>
            <a:ext cx="3305175" cy="13684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u-HU" sz="3600" b="1" dirty="0" smtClean="0"/>
              <a:t>Lenhossék</a:t>
            </a:r>
          </a:p>
          <a:p>
            <a:pPr>
              <a:defRPr/>
            </a:pPr>
            <a:r>
              <a:rPr lang="hu-HU" sz="3600" b="1" dirty="0" err="1" smtClean="0"/>
              <a:t>Hörsaal</a:t>
            </a:r>
            <a:endParaRPr lang="hu-HU" sz="3600" b="1" dirty="0" smtClean="0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8" name="Téglalap 7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9" name="Csoportba foglalás 8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10" name="Téglalap 9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2" name="Téglalap 11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9220" name="Picture 5" descr="http://www.ana.sote.hu/tanter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492896"/>
            <a:ext cx="4788024" cy="35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Részvizsg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0"/>
            <a:ext cx="460344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3" name="Csoportba foglalás 5"/>
          <p:cNvGrpSpPr/>
          <p:nvPr/>
        </p:nvGrpSpPr>
        <p:grpSpPr>
          <a:xfrm>
            <a:off x="1943708" y="612848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2" name="Picture 2" descr="http://semmelweis.hu/anatomia/files/2014/04/rm-lme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578157" cy="4792760"/>
          </a:xfrm>
          <a:prstGeom prst="rect">
            <a:avLst/>
          </a:prstGeom>
          <a:noFill/>
        </p:spPr>
      </p:pic>
      <p:sp>
        <p:nvSpPr>
          <p:cNvPr id="13" name="Tartalom helye 2"/>
          <p:cNvSpPr>
            <a:spLocks noGrp="1"/>
          </p:cNvSpPr>
          <p:nvPr>
            <p:ph idx="1"/>
          </p:nvPr>
        </p:nvSpPr>
        <p:spPr>
          <a:xfrm>
            <a:off x="539552" y="5157192"/>
            <a:ext cx="8229600" cy="8640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de-DE" sz="2000" dirty="0"/>
              <a:t>Vorlesung von Prof. </a:t>
            </a:r>
            <a:r>
              <a:rPr lang="de-DE" sz="2000" dirty="0" err="1"/>
              <a:t>Lenhossék</a:t>
            </a:r>
            <a:r>
              <a:rPr lang="de-DE" sz="2000" dirty="0"/>
              <a:t>, 1909 </a:t>
            </a:r>
            <a:endParaRPr lang="hu-HU" sz="2000" dirty="0" smtClean="0"/>
          </a:p>
          <a:p>
            <a:pPr algn="ctr">
              <a:buNone/>
            </a:pPr>
            <a:r>
              <a:rPr lang="de-DE" sz="1400" dirty="0" smtClean="0"/>
              <a:t>(</a:t>
            </a:r>
            <a:r>
              <a:rPr lang="de-DE" sz="1400" dirty="0"/>
              <a:t>aus der Fotosammlung von Prof. </a:t>
            </a:r>
            <a:r>
              <a:rPr lang="de-DE" sz="1400" dirty="0" err="1"/>
              <a:t>Réthelyi</a:t>
            </a:r>
            <a:r>
              <a:rPr lang="de-DE" sz="1400" dirty="0"/>
              <a:t>)</a:t>
            </a:r>
            <a:endParaRPr lang="hu-H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5"/>
          <p:cNvGrpSpPr/>
          <p:nvPr/>
        </p:nvGrpSpPr>
        <p:grpSpPr>
          <a:xfrm>
            <a:off x="1943708" y="612848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6632"/>
            <a:ext cx="7732819" cy="5157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Alcím 2"/>
          <p:cNvSpPr txBox="1">
            <a:spLocks/>
          </p:cNvSpPr>
          <p:nvPr/>
        </p:nvSpPr>
        <p:spPr>
          <a:xfrm>
            <a:off x="1331640" y="5301208"/>
            <a:ext cx="6624860" cy="792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47675" marR="0" lvl="0" indent="-4476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Huzella</a:t>
            </a:r>
            <a:r>
              <a:rPr kumimoji="0" 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hu-H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Hörsaal</a:t>
            </a:r>
            <a:r>
              <a:rPr kumimoji="0" 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</a:t>
            </a:r>
            <a:r>
              <a:rPr kumimoji="0" lang="hu-HU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(2. Stock)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pic>
        <p:nvPicPr>
          <p:cNvPr id="10243" name="Picture 2" descr="http://www.ana.sote.hu/galeriak/padlas5/ujboncterem--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4668837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Csoportba foglalás 4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6" name="Téglalap 5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Csoportba foglalás 6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8" name="Téglalap 7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0244" name="Picture 8" descr="Altdorfer Karoly fénykép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5192" y="2804901"/>
            <a:ext cx="4893293" cy="325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lcím 2"/>
          <p:cNvSpPr txBox="1">
            <a:spLocks/>
          </p:cNvSpPr>
          <p:nvPr/>
        </p:nvSpPr>
        <p:spPr>
          <a:xfrm>
            <a:off x="880017" y="4118224"/>
            <a:ext cx="3305175" cy="1368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Ä"/>
              <a:defRPr lang="hu-HU" sz="3200" kern="1200" dirty="0" smtClean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808038" indent="-350838" algn="l" defTabSz="914400" rtl="0" eaLnBrk="1" latinLnBrk="0" hangingPunct="1">
              <a:spcBef>
                <a:spcPct val="20000"/>
              </a:spcBef>
              <a:buFont typeface="Wingdings 3" panose="05040102010807070707" pitchFamily="18" charset="2"/>
              <a:buChar char="Ê"/>
              <a:defRPr lang="hu-HU" sz="3200" kern="1200" dirty="0" smtClean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 3" panose="05040102010807070707" pitchFamily="18" charset="2"/>
              <a:buChar char="¦"/>
              <a:defRPr lang="hu-HU" sz="3200" kern="1200" dirty="0" smtClean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701800" indent="-330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hu-HU" sz="3200" kern="120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149475" indent="-320675" algn="l" defTabSz="914400" rtl="0" eaLnBrk="1" latinLnBrk="0" hangingPunct="1">
              <a:spcBef>
                <a:spcPct val="20000"/>
              </a:spcBef>
              <a:buFont typeface="Wingdings 3" panose="05040102010807070707" pitchFamily="18" charset="2"/>
              <a:buChar char="ê"/>
              <a:defRPr lang="hu-HU" sz="3200" kern="1200" dirty="0">
                <a:solidFill>
                  <a:srgbClr val="264796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hu-HU" sz="3600" b="1" dirty="0" err="1" smtClean="0"/>
              <a:t>Seziersaal</a:t>
            </a:r>
            <a:endParaRPr lang="hu-H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1269" name="Téglalap 6"/>
          <p:cNvSpPr>
            <a:spLocks noChangeArrowheads="1"/>
          </p:cNvSpPr>
          <p:nvPr/>
        </p:nvSpPr>
        <p:spPr bwMode="auto">
          <a:xfrm>
            <a:off x="2555875" y="6237288"/>
            <a:ext cx="4179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b="1" u="sng">
                <a:latin typeface="Calibri" pitchFamily="34" charset="0"/>
              </a:rPr>
              <a:t>+sehr intensive individuelle Vorbereitung</a:t>
            </a:r>
            <a:r>
              <a:rPr lang="hu-HU" altLang="hu-HU">
                <a:latin typeface="Calibri" pitchFamily="34" charset="0"/>
              </a:rPr>
              <a:t>!</a:t>
            </a:r>
          </a:p>
        </p:txBody>
      </p:sp>
      <p:grpSp>
        <p:nvGrpSpPr>
          <p:cNvPr id="2" name="Csoportba foglalás 5"/>
          <p:cNvGrpSpPr/>
          <p:nvPr/>
        </p:nvGrpSpPr>
        <p:grpSpPr>
          <a:xfrm>
            <a:off x="1943708" y="610363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 l="34271" t="16247" r="32981" b="6579"/>
          <a:stretch>
            <a:fillRect/>
          </a:stretch>
        </p:blipFill>
        <p:spPr bwMode="auto">
          <a:xfrm>
            <a:off x="1189333" y="0"/>
            <a:ext cx="474268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églalap 12"/>
          <p:cNvSpPr/>
          <p:nvPr/>
        </p:nvSpPr>
        <p:spPr>
          <a:xfrm>
            <a:off x="1259632" y="2132856"/>
            <a:ext cx="4248472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40" name="Group 8"/>
          <p:cNvGraphicFramePr>
            <a:graphicFrameLocks noGrp="1"/>
          </p:cNvGraphicFramePr>
          <p:nvPr>
            <p:ph idx="4294967295"/>
          </p:nvPr>
        </p:nvGraphicFramePr>
        <p:xfrm>
          <a:off x="899592" y="980728"/>
          <a:ext cx="7993583" cy="3888085"/>
        </p:xfrm>
        <a:graphic>
          <a:graphicData uri="http://schemas.openxmlformats.org/drawingml/2006/table">
            <a:tbl>
              <a:tblPr/>
              <a:tblGrid>
                <a:gridCol w="3997571"/>
                <a:gridCol w="3996012"/>
              </a:tblGrid>
              <a:tr h="3888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Einäscherung</a:t>
                      </a:r>
                      <a:r>
                        <a:rPr kumimoji="0" 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und </a:t>
                      </a:r>
                      <a:r>
                        <a:rPr kumimoji="0" lang="hu-H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Bestattung</a:t>
                      </a:r>
                      <a:r>
                        <a:rPr kumimoji="0" 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der </a:t>
                      </a:r>
                      <a:r>
                        <a:rPr kumimoji="0" lang="hu-H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Leichen</a:t>
                      </a: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und der </a:t>
                      </a:r>
                      <a:r>
                        <a:rPr kumimoji="0" lang="hu-H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anderen</a:t>
                      </a: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Leichenreste</a:t>
                      </a: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, die </a:t>
                      </a:r>
                      <a:r>
                        <a:rPr kumimoji="0" lang="hu-H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während</a:t>
                      </a: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der </a:t>
                      </a:r>
                      <a:r>
                        <a:rPr kumimoji="0" lang="hu-H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Sektion</a:t>
                      </a: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entstehen</a:t>
                      </a:r>
                      <a:r>
                        <a:rPr kumimoji="0" lang="hu-H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Einmal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im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Jahr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wird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Anwesenheit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der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Lehrkräfte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und der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Studenten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im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Rahmen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eines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ökumenischen</a:t>
                      </a:r>
                      <a:r>
                        <a:rPr kumimoji="0" 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Gottesdienstes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von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all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jenen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Abschied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genommen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deren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Körper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nach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ihrem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Tode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der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Ausbildung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von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Ärzten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gedient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haben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Im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neuen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Gemeindschaftsfriedhof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von Rákoskeresztúr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liesen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wir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für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die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Toten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die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aus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den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anatomischen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Instituten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kommen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eine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Gedenksäul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errichten</a:t>
                      </a:r>
                      <a:r>
                        <a:rPr kumimoji="0" lang="hu-H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28572" marR="28572" marT="28574" marB="285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sz="10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Begräbnis</a:t>
                      </a:r>
                      <a:r>
                        <a:rPr kumimoji="0" lang="hu-H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hu-HU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September</a:t>
                      </a:r>
                      <a:r>
                        <a:rPr kumimoji="0" lang="hu-H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2007.)</a:t>
                      </a:r>
                      <a:endParaRPr kumimoji="0" 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8572" marR="28572" marT="28574" marB="2857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pic>
        <p:nvPicPr>
          <p:cNvPr id="17413" name="Kép 3" descr="Begräbnis (September 2007.)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96752"/>
            <a:ext cx="3571875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1"/>
          <p:cNvSpPr>
            <a:spLocks noChangeArrowheads="1"/>
          </p:cNvSpPr>
          <p:nvPr/>
        </p:nvSpPr>
        <p:spPr bwMode="auto">
          <a:xfrm>
            <a:off x="250825" y="53467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 altLang="hu-HU"/>
          </a:p>
        </p:txBody>
      </p:sp>
      <p:grpSp>
        <p:nvGrpSpPr>
          <p:cNvPr id="2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6" name="Téglalap 5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8" name="Téglalap 7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1267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11268" name="Picture 2" descr="Altdorfer Karoly fényképe."/>
          <p:cNvPicPr>
            <a:picLocks noChangeAspect="1" noChangeArrowheads="1"/>
          </p:cNvPicPr>
          <p:nvPr/>
        </p:nvPicPr>
        <p:blipFill>
          <a:blip r:embed="rId2" cstate="print"/>
          <a:srcRect r="23552" b="4"/>
          <a:stretch>
            <a:fillRect/>
          </a:stretch>
        </p:blipFill>
        <p:spPr bwMode="auto">
          <a:xfrm>
            <a:off x="1115616" y="188640"/>
            <a:ext cx="72008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Csoportba foglalás 4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6" name="Téglalap 5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Csoportba foglalás 6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8" name="Téglalap 7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1" hangingPunct="1">
              <a:tabLst>
                <a:tab pos="914400" algn="l"/>
              </a:tabLst>
            </a:pPr>
            <a:endParaRPr lang="hu-HU" altLang="hu-HU"/>
          </a:p>
        </p:txBody>
      </p:sp>
      <p:pic>
        <p:nvPicPr>
          <p:cNvPr id="16387" name="Kép 4" descr="Click für Vergrösseru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0" y="476672"/>
            <a:ext cx="23812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539552" y="332656"/>
            <a:ext cx="6132513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tabLst>
                <a:tab pos="914400" algn="l"/>
              </a:tabLst>
            </a:pPr>
            <a:r>
              <a:rPr lang="hu-HU" altLang="hu-HU" sz="1400" i="1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hu-HU" altLang="hu-HU" sz="1400" i="1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Woche</a:t>
            </a:r>
            <a:r>
              <a:rPr lang="hu-HU" altLang="hu-HU" sz="1400" i="1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hu-HU" altLang="hu-HU" sz="1400" i="1" dirty="0" err="1">
                <a:solidFill>
                  <a:srgbClr val="FF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Sezierbesteck</a:t>
            </a:r>
            <a:endParaRPr lang="hu-HU" altLang="hu-HU" sz="1400" i="1" dirty="0">
              <a:solidFill>
                <a:srgbClr val="FF0000"/>
              </a:solidFill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tabLst>
                <a:tab pos="914400" algn="l"/>
              </a:tabLst>
            </a:pPr>
            <a:endParaRPr lang="hu-HU" altLang="hu-HU" sz="1400" i="1" dirty="0">
              <a:latin typeface="Verdana" pitchFamily="34" charset="0"/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tabLst>
                <a:tab pos="914400" algn="l"/>
              </a:tabLst>
            </a:pPr>
            <a:r>
              <a:rPr lang="hu-HU" altLang="hu-HU" sz="1400" b="1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Instrumente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werden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zum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Sezieren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ben</a:t>
            </a:r>
            <a:r>
              <a:rPr lang="hu-HU" altLang="hu-H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ö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tigt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lang="hu-HU" altLang="hu-HU" sz="1400" dirty="0">
              <a:ea typeface="Calibri" pitchFamily="34" charset="0"/>
              <a:cs typeface="Times New Roman" pitchFamily="18" charset="0"/>
            </a:endParaRPr>
          </a:p>
          <a:p>
            <a:pPr lvl="1" algn="just">
              <a:buFont typeface="Symbol" pitchFamily="18" charset="2"/>
              <a:buChar char=""/>
              <a:tabLst>
                <a:tab pos="914400" algn="l"/>
              </a:tabLst>
            </a:pPr>
            <a:r>
              <a:rPr lang="hu-HU" altLang="hu-HU" sz="1400" b="1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Skalpell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(mit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austauschbarer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Klinge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oder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zusammen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) </a:t>
            </a:r>
            <a:endParaRPr lang="hu-HU" altLang="hu-HU" sz="1400" dirty="0"/>
          </a:p>
          <a:p>
            <a:pPr lvl="1" algn="just">
              <a:buFont typeface="Symbol" pitchFamily="18" charset="2"/>
              <a:buChar char=""/>
              <a:tabLst>
                <a:tab pos="914400" algn="l"/>
              </a:tabLst>
            </a:pPr>
            <a:r>
              <a:rPr lang="hu-HU" altLang="hu-HU" sz="1400" b="1" dirty="0" err="1">
                <a:latin typeface="Verdana" pitchFamily="34" charset="0"/>
              </a:rPr>
              <a:t>anatomische</a:t>
            </a:r>
            <a:r>
              <a:rPr lang="hu-HU" altLang="hu-HU" sz="1400" b="1" dirty="0">
                <a:latin typeface="Verdana" pitchFamily="34" charset="0"/>
              </a:rPr>
              <a:t> </a:t>
            </a:r>
            <a:r>
              <a:rPr lang="hu-HU" altLang="hu-HU" sz="1400" b="1" dirty="0" err="1">
                <a:latin typeface="Verdana" pitchFamily="34" charset="0"/>
              </a:rPr>
              <a:t>Pinzette</a:t>
            </a:r>
            <a:r>
              <a:rPr lang="hu-HU" altLang="hu-HU" sz="1400" dirty="0">
                <a:latin typeface="Verdana" pitchFamily="34" charset="0"/>
              </a:rPr>
              <a:t> (</a:t>
            </a:r>
            <a:r>
              <a:rPr lang="hu-HU" altLang="hu-HU" sz="1400" dirty="0" err="1">
                <a:latin typeface="Verdana" pitchFamily="34" charset="0"/>
              </a:rPr>
              <a:t>nicht</a:t>
            </a:r>
            <a:r>
              <a:rPr lang="hu-HU" altLang="hu-HU" sz="1400" dirty="0">
                <a:latin typeface="Verdana" pitchFamily="34" charset="0"/>
              </a:rPr>
              <a:t> die </a:t>
            </a:r>
            <a:r>
              <a:rPr lang="hu-HU" altLang="hu-HU" sz="1400" dirty="0" err="1">
                <a:latin typeface="Verdana" pitchFamily="34" charset="0"/>
              </a:rPr>
              <a:t>chirurgische</a:t>
            </a:r>
            <a:r>
              <a:rPr lang="hu-HU" altLang="hu-HU" sz="1400" dirty="0">
                <a:latin typeface="Verdana" pitchFamily="34" charset="0"/>
              </a:rPr>
              <a:t> </a:t>
            </a:r>
            <a:r>
              <a:rPr lang="hu-HU" altLang="hu-HU" sz="1400" dirty="0" err="1">
                <a:latin typeface="Verdana" pitchFamily="34" charset="0"/>
              </a:rPr>
              <a:t>Pinzette</a:t>
            </a:r>
            <a:r>
              <a:rPr lang="hu-HU" altLang="hu-HU" sz="1400" dirty="0">
                <a:latin typeface="Verdana" pitchFamily="34" charset="0"/>
              </a:rPr>
              <a:t> mit </a:t>
            </a:r>
            <a:r>
              <a:rPr lang="hu-HU" altLang="hu-HU" sz="1400" dirty="0" err="1">
                <a:latin typeface="Verdana" pitchFamily="34" charset="0"/>
              </a:rPr>
              <a:t>hakenf</a:t>
            </a:r>
            <a:r>
              <a:rPr lang="hu-HU" altLang="hu-HU" sz="1400" dirty="0" err="1">
                <a:latin typeface="Calibri" pitchFamily="34" charset="0"/>
              </a:rPr>
              <a:t>ö</a:t>
            </a:r>
            <a:r>
              <a:rPr lang="hu-HU" altLang="hu-HU" sz="1400" dirty="0" err="1">
                <a:latin typeface="Verdana" pitchFamily="34" charset="0"/>
              </a:rPr>
              <a:t>rmiger</a:t>
            </a:r>
            <a:r>
              <a:rPr lang="hu-HU" altLang="hu-HU" sz="1400" dirty="0">
                <a:latin typeface="Verdana" pitchFamily="34" charset="0"/>
              </a:rPr>
              <a:t> Spitze!) </a:t>
            </a:r>
            <a:endParaRPr lang="hu-HU" altLang="hu-HU" sz="1400" dirty="0"/>
          </a:p>
          <a:p>
            <a:pPr lvl="1" algn="just">
              <a:buFont typeface="Symbol" pitchFamily="18" charset="2"/>
              <a:buChar char=""/>
              <a:tabLst>
                <a:tab pos="914400" algn="l"/>
              </a:tabLst>
            </a:pPr>
            <a:r>
              <a:rPr lang="hu-HU" altLang="hu-HU" sz="1400" dirty="0" err="1">
                <a:latin typeface="Verdana" pitchFamily="34" charset="0"/>
              </a:rPr>
              <a:t>ein</a:t>
            </a:r>
            <a:r>
              <a:rPr lang="hu-HU" altLang="hu-HU" sz="1400" dirty="0">
                <a:latin typeface="Verdana" pitchFamily="34" charset="0"/>
              </a:rPr>
              <a:t> </a:t>
            </a:r>
            <a:r>
              <a:rPr lang="hu-HU" altLang="hu-HU" sz="1400" dirty="0" err="1">
                <a:latin typeface="Verdana" pitchFamily="34" charset="0"/>
              </a:rPr>
              <a:t>kleiner</a:t>
            </a:r>
            <a:r>
              <a:rPr lang="hu-HU" altLang="hu-HU" sz="1400" dirty="0">
                <a:latin typeface="Verdana" pitchFamily="34" charset="0"/>
              </a:rPr>
              <a:t> </a:t>
            </a:r>
            <a:r>
              <a:rPr lang="hu-HU" altLang="hu-HU" sz="1400" dirty="0" err="1">
                <a:latin typeface="Verdana" pitchFamily="34" charset="0"/>
              </a:rPr>
              <a:t>Beh</a:t>
            </a:r>
            <a:r>
              <a:rPr lang="hu-HU" altLang="hu-HU" sz="1400" dirty="0" err="1">
                <a:latin typeface="Calibri" pitchFamily="34" charset="0"/>
              </a:rPr>
              <a:t>ä</a:t>
            </a:r>
            <a:r>
              <a:rPr lang="hu-HU" altLang="hu-HU" sz="1400" dirty="0" err="1">
                <a:latin typeface="Verdana" pitchFamily="34" charset="0"/>
              </a:rPr>
              <a:t>lter</a:t>
            </a:r>
            <a:r>
              <a:rPr lang="hu-HU" altLang="hu-HU" sz="1400" dirty="0">
                <a:latin typeface="Verdana" pitchFamily="34" charset="0"/>
              </a:rPr>
              <a:t> </a:t>
            </a:r>
            <a:r>
              <a:rPr lang="hu-HU" altLang="hu-HU" sz="1400" dirty="0" err="1">
                <a:latin typeface="Verdana" pitchFamily="34" charset="0"/>
              </a:rPr>
              <a:t>f</a:t>
            </a:r>
            <a:r>
              <a:rPr lang="hu-HU" altLang="hu-HU" sz="1400" dirty="0" err="1">
                <a:latin typeface="Calibri" pitchFamily="34" charset="0"/>
              </a:rPr>
              <a:t>ü</a:t>
            </a:r>
            <a:r>
              <a:rPr lang="hu-HU" altLang="hu-HU" sz="1400" dirty="0" err="1">
                <a:latin typeface="Verdana" pitchFamily="34" charset="0"/>
              </a:rPr>
              <a:t>r</a:t>
            </a:r>
            <a:r>
              <a:rPr lang="hu-HU" altLang="hu-HU" sz="1400" dirty="0">
                <a:latin typeface="Verdana" pitchFamily="34" charset="0"/>
              </a:rPr>
              <a:t> </a:t>
            </a:r>
            <a:r>
              <a:rPr lang="hu-HU" altLang="hu-HU" sz="1400" dirty="0" err="1">
                <a:latin typeface="Verdana" pitchFamily="34" charset="0"/>
              </a:rPr>
              <a:t>dieses</a:t>
            </a:r>
            <a:r>
              <a:rPr lang="hu-HU" altLang="hu-HU" sz="1400" dirty="0">
                <a:latin typeface="Verdana" pitchFamily="34" charset="0"/>
              </a:rPr>
              <a:t> </a:t>
            </a:r>
            <a:r>
              <a:rPr lang="hu-HU" altLang="hu-HU" sz="1400" dirty="0" err="1">
                <a:latin typeface="Verdana" pitchFamily="34" charset="0"/>
              </a:rPr>
              <a:t>Besteck</a:t>
            </a:r>
            <a:r>
              <a:rPr lang="hu-HU" altLang="hu-HU" sz="1400" dirty="0">
                <a:latin typeface="Verdana" pitchFamily="34" charset="0"/>
              </a:rPr>
              <a:t> </a:t>
            </a:r>
            <a:endParaRPr lang="hu-HU" altLang="hu-HU" sz="1400" dirty="0"/>
          </a:p>
          <a:p>
            <a:pPr lvl="1" algn="just">
              <a:buFont typeface="Symbol" pitchFamily="18" charset="2"/>
              <a:buChar char=""/>
              <a:tabLst>
                <a:tab pos="914400" algn="l"/>
              </a:tabLst>
            </a:pPr>
            <a:r>
              <a:rPr lang="hu-HU" altLang="hu-HU" sz="1400" dirty="0" err="1">
                <a:latin typeface="Verdana" pitchFamily="34" charset="0"/>
              </a:rPr>
              <a:t>Gummi-</a:t>
            </a:r>
            <a:r>
              <a:rPr lang="hu-HU" altLang="hu-HU" sz="1400" dirty="0">
                <a:latin typeface="Verdana" pitchFamily="34" charset="0"/>
              </a:rPr>
              <a:t> </a:t>
            </a:r>
            <a:r>
              <a:rPr lang="hu-HU" altLang="hu-HU" sz="1400" dirty="0" err="1">
                <a:latin typeface="Verdana" pitchFamily="34" charset="0"/>
              </a:rPr>
              <a:t>bzw</a:t>
            </a:r>
            <a:r>
              <a:rPr lang="hu-HU" altLang="hu-HU" sz="1400" dirty="0">
                <a:latin typeface="Verdana" pitchFamily="34" charset="0"/>
              </a:rPr>
              <a:t>. </a:t>
            </a:r>
            <a:r>
              <a:rPr lang="hu-HU" altLang="hu-HU" sz="1400" dirty="0" err="1" smtClean="0">
                <a:latin typeface="Verdana" pitchFamily="34" charset="0"/>
              </a:rPr>
              <a:t>Latexhandschuhe</a:t>
            </a:r>
            <a:endParaRPr lang="hu-HU" altLang="hu-HU" sz="1400" dirty="0"/>
          </a:p>
        </p:txBody>
      </p:sp>
      <p:sp>
        <p:nvSpPr>
          <p:cNvPr id="16389" name="Téglalap 4"/>
          <p:cNvSpPr>
            <a:spLocks noChangeArrowheads="1"/>
          </p:cNvSpPr>
          <p:nvPr/>
        </p:nvSpPr>
        <p:spPr bwMode="auto">
          <a:xfrm>
            <a:off x="1043608" y="3068960"/>
            <a:ext cx="72009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Um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einen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Unfall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zu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vermeiden,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sind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scharfe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Instrumente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, die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gerade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nicht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benutzt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werden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hu-HU" altLang="hu-HU" sz="1400" b="1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in</a:t>
            </a:r>
            <a:r>
              <a:rPr lang="hu-HU" altLang="hu-HU" sz="1400" b="1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b="1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einem</a:t>
            </a:r>
            <a:r>
              <a:rPr lang="hu-HU" altLang="hu-HU" sz="1400" b="1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b="1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stabilen</a:t>
            </a:r>
            <a:r>
              <a:rPr lang="hu-HU" altLang="hu-HU" sz="1400" b="1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b="1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Beh</a:t>
            </a:r>
            <a:r>
              <a:rPr lang="hu-HU" altLang="hu-HU" sz="1400" b="1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ä</a:t>
            </a:r>
            <a:r>
              <a:rPr lang="hu-HU" altLang="hu-HU" sz="1400" b="1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lter</a:t>
            </a:r>
            <a:r>
              <a:rPr lang="hu-HU" altLang="hu-HU" sz="1400" b="1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b="1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aufzubewahren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Bei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ihrer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Verwendung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hu-HU" altLang="hu-H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ü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ssen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sie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mit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gro</a:t>
            </a:r>
            <a:r>
              <a:rPr lang="hu-HU" altLang="hu-H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ß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er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Vorsicht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gehandhabt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werden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. Unter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keinen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Umst</a:t>
            </a:r>
            <a:r>
              <a:rPr lang="hu-HU" altLang="hu-H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ä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nden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ist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das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Skalpell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lose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in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der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Tasche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zu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tragen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, da es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sowohl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einen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selbst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als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auch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andere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verletzen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kann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lang="hu-HU" altLang="hu-HU" sz="1400" dirty="0">
              <a:ea typeface="Calibri" pitchFamily="34" charset="0"/>
              <a:cs typeface="Times New Roman" pitchFamily="18" charset="0"/>
            </a:endParaRPr>
          </a:p>
          <a:p>
            <a:r>
              <a:rPr lang="hu-HU" altLang="hu-HU" sz="14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·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 Die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gebrauchten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b="1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Wegwerfklingen</a:t>
            </a:r>
            <a:r>
              <a:rPr lang="hu-HU" altLang="hu-HU" sz="1400" b="1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sind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in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den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daf</a:t>
            </a:r>
            <a:r>
              <a:rPr lang="hu-HU" altLang="hu-H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ü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r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bereit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gestellten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Sch</a:t>
            </a:r>
            <a:r>
              <a:rPr lang="hu-HU" altLang="hu-H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ü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sseln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zu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b="1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deponieren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. Es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ist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gef</a:t>
            </a:r>
            <a:r>
              <a:rPr lang="hu-HU" altLang="hu-H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ä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hrlich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und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auch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verboten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sie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in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Beh</a:t>
            </a:r>
            <a:r>
              <a:rPr lang="hu-HU" altLang="hu-H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ä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lter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zu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werfen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, die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f</a:t>
            </a:r>
            <a:r>
              <a:rPr lang="hu-HU" altLang="hu-HU" sz="1400" dirty="0" err="1">
                <a:latin typeface="Calibri" pitchFamily="34" charset="0"/>
                <a:ea typeface="Calibri" pitchFamily="34" charset="0"/>
                <a:cs typeface="Times New Roman" pitchFamily="18" charset="0"/>
              </a:rPr>
              <a:t>ü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r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den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klinischen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Abfall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vorgesehen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u-HU" altLang="hu-HU" sz="1400" dirty="0" err="1">
                <a:latin typeface="Verdana" pitchFamily="34" charset="0"/>
                <a:ea typeface="Calibri" pitchFamily="34" charset="0"/>
                <a:cs typeface="Times New Roman" pitchFamily="18" charset="0"/>
              </a:rPr>
              <a:t>sind</a:t>
            </a:r>
            <a:r>
              <a:rPr lang="hu-HU" altLang="hu-HU" sz="1400" dirty="0">
                <a:latin typeface="Verdana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lang="hu-HU" altLang="hu-HU" sz="1400" dirty="0"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2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3" name="Csoportba foglalás 5"/>
          <p:cNvGrpSpPr/>
          <p:nvPr/>
        </p:nvGrpSpPr>
        <p:grpSpPr>
          <a:xfrm>
            <a:off x="1943708" y="612848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3" name="Picture 2" descr="D:\Dokumentumok\Dropbox\Camera Uploads\2019-09-03 09.00.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034" y="476672"/>
            <a:ext cx="8704966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pic>
        <p:nvPicPr>
          <p:cNvPr id="12292" name="Picture 4" descr="P92200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6632"/>
            <a:ext cx="8280400" cy="577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églalap 6"/>
          <p:cNvSpPr>
            <a:spLocks noChangeArrowheads="1"/>
          </p:cNvSpPr>
          <p:nvPr/>
        </p:nvSpPr>
        <p:spPr bwMode="auto">
          <a:xfrm>
            <a:off x="2555875" y="6237288"/>
            <a:ext cx="4179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b="1" u="sng">
                <a:latin typeface="Calibri" pitchFamily="34" charset="0"/>
              </a:rPr>
              <a:t>+sehr intensive individuelle Vorbereitung</a:t>
            </a:r>
            <a:r>
              <a:rPr lang="hu-HU" altLang="hu-HU">
                <a:latin typeface="Calibri" pitchFamily="34" charset="0"/>
              </a:rPr>
              <a:t>!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1943708" y="610363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églalap 6"/>
          <p:cNvSpPr>
            <a:spLocks noChangeArrowheads="1"/>
          </p:cNvSpPr>
          <p:nvPr/>
        </p:nvSpPr>
        <p:spPr bwMode="auto">
          <a:xfrm>
            <a:off x="2555875" y="6237288"/>
            <a:ext cx="4179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b="1" u="sng">
                <a:latin typeface="Calibri" pitchFamily="34" charset="0"/>
              </a:rPr>
              <a:t>+sehr intensive individuelle Vorbereitung</a:t>
            </a:r>
            <a:r>
              <a:rPr lang="hu-HU" altLang="hu-HU">
                <a:latin typeface="Calibri" pitchFamily="34" charset="0"/>
              </a:rPr>
              <a:t>!</a:t>
            </a:r>
          </a:p>
        </p:txBody>
      </p:sp>
      <p:grpSp>
        <p:nvGrpSpPr>
          <p:cNvPr id="2" name="Csoportba foglalás 5"/>
          <p:cNvGrpSpPr/>
          <p:nvPr/>
        </p:nvGrpSpPr>
        <p:grpSpPr>
          <a:xfrm>
            <a:off x="1943708" y="610363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2" name="Picture 4" descr="http://semmelweis.hu/anatomia/files/2015/02/padlas5p91809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4320480" cy="3888432"/>
          </a:xfrm>
          <a:prstGeom prst="rect">
            <a:avLst/>
          </a:prstGeom>
          <a:noFill/>
        </p:spPr>
      </p:pic>
      <p:pic>
        <p:nvPicPr>
          <p:cNvPr id="13" name="Picture 2" descr="http://semmelweis.hu/anatomia/files/2015/08/dsc01101.jpg"/>
          <p:cNvPicPr>
            <a:picLocks noChangeAspect="1" noChangeArrowheads="1"/>
          </p:cNvPicPr>
          <p:nvPr/>
        </p:nvPicPr>
        <p:blipFill>
          <a:blip r:embed="rId4" cstate="print"/>
          <a:srcRect t="24619" b="18759"/>
          <a:stretch>
            <a:fillRect/>
          </a:stretch>
        </p:blipFill>
        <p:spPr bwMode="auto">
          <a:xfrm>
            <a:off x="5004048" y="3212976"/>
            <a:ext cx="3899925" cy="1656184"/>
          </a:xfrm>
          <a:prstGeom prst="rect">
            <a:avLst/>
          </a:prstGeom>
          <a:noFill/>
        </p:spPr>
      </p:pic>
      <p:sp>
        <p:nvSpPr>
          <p:cNvPr id="14" name="Cím 1"/>
          <p:cNvSpPr txBox="1">
            <a:spLocks/>
          </p:cNvSpPr>
          <p:nvPr/>
        </p:nvSpPr>
        <p:spPr>
          <a:xfrm>
            <a:off x="683568" y="48691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Die Garderobenschränke stehen Ihnen nur in der Praktikumszeit des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Präparierkurses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 zur Verfügung. </a:t>
            </a:r>
            <a:endParaRPr kumimoji="0" lang="hu-HU" sz="1200" b="0" i="0" u="none" strike="noStrike" kern="1200" cap="none" spc="0" normalizeH="0" baseline="0" noProof="0" dirty="0" smtClean="0">
              <a:ln>
                <a:noFill/>
              </a:ln>
              <a:solidFill>
                <a:srgbClr val="264796"/>
              </a:solidFill>
              <a:effectLst/>
              <a:uLnTx/>
              <a:uFillTx/>
              <a:latin typeface="Franklin Gothic Book" panose="020B05030201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Nach der Unterrichtszeit werden die Vorhängeschlösser abgesägt.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rgbClr val="264796"/>
              </a:solidFill>
              <a:effectLst/>
              <a:uLnTx/>
              <a:uFillTx/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15" name="Tartalom helye 2"/>
          <p:cNvSpPr>
            <a:spLocks noGrp="1"/>
          </p:cNvSpPr>
          <p:nvPr>
            <p:ph type="body" idx="1"/>
          </p:nvPr>
        </p:nvSpPr>
        <p:spPr>
          <a:xfrm>
            <a:off x="5508104" y="188640"/>
            <a:ext cx="3240360" cy="648072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hu-HU" altLang="hu-HU" sz="1600" dirty="0" err="1" smtClean="0"/>
              <a:t>Bitte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Vorhängeschloss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benutzen</a:t>
            </a:r>
            <a:r>
              <a:rPr lang="hu-HU" altLang="hu-HU" sz="1600" dirty="0" smtClean="0"/>
              <a:t>!</a:t>
            </a:r>
          </a:p>
          <a:p>
            <a:pPr eaLnBrk="1" hangingPunct="1"/>
            <a:endParaRPr lang="hu-HU" altLang="hu-HU" dirty="0" smtClean="0"/>
          </a:p>
        </p:txBody>
      </p:sp>
      <p:pic>
        <p:nvPicPr>
          <p:cNvPr id="16" name="Kép 3" descr="File:Padlock klódka ub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620688"/>
            <a:ext cx="269875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okumentumok\Dropbox\2015\szovkonzgrupp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0"/>
            <a:ext cx="39957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179388" y="188913"/>
            <a:ext cx="54229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hu-HU" altLang="hu-HU" sz="4400" dirty="0" err="1">
                <a:latin typeface="+mj-lt"/>
                <a:ea typeface="+mj-ea"/>
                <a:cs typeface="+mj-cs"/>
              </a:rPr>
              <a:t>Histologie</a:t>
            </a:r>
            <a:endParaRPr lang="hu-HU" altLang="hu-HU" sz="4400" dirty="0">
              <a:latin typeface="+mj-lt"/>
              <a:ea typeface="+mj-ea"/>
              <a:cs typeface="+mj-cs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23557" name="Picture 5" descr="D:\Dokumentumok\Dropbox\Camera Uploads\2017-08-31 11.01.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512356"/>
            <a:ext cx="6192540" cy="348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xfrm>
            <a:off x="914400" y="332656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altLang="hu-HU" sz="1600" dirty="0">
                <a:hlinkClick r:id="rId2"/>
              </a:rPr>
              <a:t>https://</a:t>
            </a:r>
            <a:r>
              <a:rPr lang="hu-HU" altLang="hu-HU" sz="1600" dirty="0" smtClean="0">
                <a:hlinkClick r:id="rId2"/>
              </a:rPr>
              <a:t>seka.semmelweis.hu/en/help/seka_activation</a:t>
            </a:r>
            <a:r>
              <a:rPr lang="hu-HU" altLang="hu-HU" sz="1600" dirty="0" smtClean="0"/>
              <a:t> &lt;--</a:t>
            </a:r>
          </a:p>
        </p:txBody>
      </p:sp>
      <p:sp>
        <p:nvSpPr>
          <p:cNvPr id="15364" name="AutoShape 5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5365" name="AutoShape 7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grpSp>
        <p:nvGrpSpPr>
          <p:cNvPr id="2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9" name="Téglalap 8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11" name="Téglalap 10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2" name="Téglalap 11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3" name="Téglalap 12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t="6007"/>
          <a:stretch>
            <a:fillRect/>
          </a:stretch>
        </p:blipFill>
        <p:spPr bwMode="auto">
          <a:xfrm>
            <a:off x="971600" y="1124744"/>
            <a:ext cx="7354075" cy="377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églalap 14"/>
          <p:cNvSpPr/>
          <p:nvPr/>
        </p:nvSpPr>
        <p:spPr>
          <a:xfrm>
            <a:off x="2123728" y="49411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hlinkClick r:id="rId4"/>
              </a:rPr>
              <a:t>https://itc.semmelweis.hu/moodle/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SeKa</a:t>
            </a:r>
            <a:r>
              <a:rPr lang="hu-HU" dirty="0" smtClean="0"/>
              <a:t> </a:t>
            </a:r>
            <a:r>
              <a:rPr lang="hu-HU" dirty="0" err="1" smtClean="0"/>
              <a:t>Passwort</a:t>
            </a:r>
            <a:r>
              <a:rPr lang="hu-HU" dirty="0" smtClean="0"/>
              <a:t>!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AutoShape 5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5365" name="AutoShape 7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grpSp>
        <p:nvGrpSpPr>
          <p:cNvPr id="2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9" name="Téglalap 8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11" name="Téglalap 10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2" name="Téglalap 11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3" name="Téglalap 12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4" name="Picture 4" descr="D:\Dokumentumok\Dropbox\2015\muzeum-diak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01008"/>
            <a:ext cx="3922713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ím 1"/>
          <p:cNvSpPr txBox="1">
            <a:spLocks/>
          </p:cNvSpPr>
          <p:nvPr/>
        </p:nvSpPr>
        <p:spPr>
          <a:xfrm>
            <a:off x="467544" y="188640"/>
            <a:ext cx="4033838" cy="11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Anatomisches Museum:</a:t>
            </a:r>
            <a:b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</a:b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Lernmuseum</a:t>
            </a: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/>
            </a:r>
            <a:b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</a:b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srgbClr val="264796"/>
              </a:solidFill>
              <a:effectLst/>
              <a:uLnTx/>
              <a:uFillTx/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16" name="Téglalap 6"/>
          <p:cNvSpPr>
            <a:spLocks noChangeArrowheads="1"/>
          </p:cNvSpPr>
          <p:nvPr/>
        </p:nvSpPr>
        <p:spPr bwMode="auto">
          <a:xfrm>
            <a:off x="683568" y="908720"/>
            <a:ext cx="41767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hu-HU" sz="1400" b="1" dirty="0"/>
              <a:t>Öffnungszeit</a:t>
            </a:r>
            <a:r>
              <a:rPr lang="de-DE" altLang="hu-HU" sz="1400" dirty="0"/>
              <a:t> </a:t>
            </a:r>
            <a:r>
              <a:rPr lang="hu-HU" altLang="hu-HU" sz="1400" dirty="0" err="1"/>
              <a:t>jetzt</a:t>
            </a:r>
            <a:r>
              <a:rPr lang="de-DE" altLang="hu-HU" sz="1400" dirty="0"/>
              <a:t>:</a:t>
            </a:r>
          </a:p>
          <a:p>
            <a:r>
              <a:rPr lang="de-DE" altLang="hu-HU" sz="1400" b="1" dirty="0">
                <a:solidFill>
                  <a:srgbClr val="FF0000"/>
                </a:solidFill>
              </a:rPr>
              <a:t>dienstags, mittwochs, freitags: 9.00-17.00</a:t>
            </a:r>
            <a:endParaRPr lang="de-DE" altLang="hu-HU" sz="1400" dirty="0">
              <a:solidFill>
                <a:srgbClr val="FF0000"/>
              </a:solidFill>
            </a:endParaRPr>
          </a:p>
          <a:p>
            <a:r>
              <a:rPr lang="de-DE" altLang="hu-HU" sz="1400" b="1" i="1" dirty="0" smtClean="0"/>
              <a:t>Mittagspause</a:t>
            </a:r>
            <a:r>
              <a:rPr lang="hu-HU" altLang="hu-HU" sz="1400" b="1" i="1" dirty="0"/>
              <a:t>:</a:t>
            </a:r>
            <a:r>
              <a:rPr lang="de-DE" altLang="hu-HU" sz="1400" i="1" dirty="0"/>
              <a:t> 12.00-12.30</a:t>
            </a:r>
            <a:endParaRPr lang="de-DE" altLang="hu-HU" sz="1400" dirty="0"/>
          </a:p>
        </p:txBody>
      </p:sp>
      <p:pic>
        <p:nvPicPr>
          <p:cNvPr id="17" name="Picture 8" descr="http://semmelweis.hu/anatomia/files/2014/03/DSC0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Knochenlehre im Muse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429000"/>
            <a:ext cx="3888432" cy="265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Tanulás a Múzeumb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988840"/>
            <a:ext cx="1785227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dirty="0" smtClean="0"/>
          </a:p>
        </p:txBody>
      </p:sp>
      <p:sp>
        <p:nvSpPr>
          <p:cNvPr id="15364" name="AutoShape 5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5365" name="AutoShape 7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pic>
        <p:nvPicPr>
          <p:cNvPr id="15367" name="Picture 11" descr="plaszt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6632"/>
            <a:ext cx="4424767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9" name="Téglalap 8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10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11" name="Téglalap 10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2" name="Téglalap 11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3" name="Téglalap 12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35846" name="Picture 9" descr="Body+Worlds+Mirror+Time+Exhibit+Brussels+GP5QhAb0tok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26" y="2633934"/>
            <a:ext cx="4896370" cy="347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dirty="0" smtClean="0"/>
          </a:p>
        </p:txBody>
      </p:sp>
      <p:sp>
        <p:nvSpPr>
          <p:cNvPr id="15364" name="AutoShape 5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5365" name="AutoShape 7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grpSp>
        <p:nvGrpSpPr>
          <p:cNvPr id="2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9" name="Téglalap 8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11" name="Téglalap 10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2" name="Téglalap 11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3" name="Téglalap 12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4" name="Picture 2" descr="D:\Dokumentumok\Dropbox\2019\eok-kop-cso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5388" y="332657"/>
            <a:ext cx="388915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D:\Dokumentumok\Dropbox\2019\eok-kopon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377902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ím 1"/>
          <p:cNvSpPr txBox="1">
            <a:spLocks/>
          </p:cNvSpPr>
          <p:nvPr/>
        </p:nvSpPr>
        <p:spPr>
          <a:xfrm>
            <a:off x="2411760" y="5445224"/>
            <a:ext cx="4033838" cy="1152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EOK 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>Bibliothek</a:t>
            </a: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  <a:t/>
            </a:r>
            <a:b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796"/>
                </a:solidFill>
                <a:effectLst/>
                <a:uLnTx/>
                <a:uFillTx/>
                <a:latin typeface="Franklin Gothic Book" panose="020B0503020102020204" pitchFamily="34" charset="0"/>
                <a:ea typeface="+mj-ea"/>
                <a:cs typeface="+mj-cs"/>
              </a:rPr>
            </a:br>
            <a:endParaRPr kumimoji="0" lang="hu-HU" altLang="hu-HU" sz="4400" b="0" i="0" u="none" strike="noStrike" kern="1200" cap="none" spc="0" normalizeH="0" baseline="0" noProof="0" dirty="0" smtClean="0">
              <a:ln>
                <a:noFill/>
              </a:ln>
              <a:solidFill>
                <a:srgbClr val="264796"/>
              </a:solidFill>
              <a:effectLst/>
              <a:uLnTx/>
              <a:uFillTx/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xfrm>
            <a:off x="611560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de-DE" sz="1600" b="1" dirty="0"/>
              <a:t>Die Vorlesungsfolien</a:t>
            </a:r>
            <a:r>
              <a:rPr lang="de-DE" sz="1600" dirty="0"/>
              <a:t> </a:t>
            </a:r>
            <a:r>
              <a:rPr lang="de-DE" sz="1600" b="1" dirty="0"/>
              <a:t>fürs Runterladen</a:t>
            </a:r>
            <a:r>
              <a:rPr lang="de-DE" sz="1600" dirty="0"/>
              <a:t> findet man auf der Webseite</a:t>
            </a:r>
            <a:r>
              <a:rPr lang="hu-HU" sz="1600" dirty="0"/>
              <a:t> des</a:t>
            </a:r>
            <a:r>
              <a:rPr lang="de-DE" sz="1600" dirty="0"/>
              <a:t> Instituts: </a:t>
            </a:r>
            <a:endParaRPr lang="hu-HU" sz="1600" dirty="0"/>
          </a:p>
          <a:p>
            <a:pPr>
              <a:defRPr/>
            </a:pPr>
            <a:r>
              <a:rPr lang="de-DE" sz="1600" u="sng" dirty="0">
                <a:hlinkClick r:id="rId2"/>
              </a:rPr>
              <a:t>http://</a:t>
            </a:r>
            <a:r>
              <a:rPr lang="de-DE" sz="1600" b="1" u="sng" dirty="0">
                <a:hlinkClick r:id="rId2"/>
              </a:rPr>
              <a:t>semmelweis.hu</a:t>
            </a:r>
            <a:r>
              <a:rPr lang="hu-HU" sz="1600" b="1" u="sng" dirty="0">
                <a:hlinkClick r:id="rId2"/>
              </a:rPr>
              <a:t>/</a:t>
            </a:r>
            <a:r>
              <a:rPr lang="hu-HU" sz="1600" b="1" u="sng" dirty="0" err="1">
                <a:hlinkClick r:id="rId2"/>
              </a:rPr>
              <a:t>anatomia</a:t>
            </a:r>
            <a:r>
              <a:rPr lang="hu-HU" sz="1600" b="1" u="sng" dirty="0">
                <a:hlinkClick r:id="rId2"/>
              </a:rPr>
              <a:t>/de</a:t>
            </a:r>
            <a:r>
              <a:rPr lang="de-DE" sz="1600" b="1" dirty="0"/>
              <a:t> </a:t>
            </a:r>
            <a:endParaRPr lang="hu-HU" sz="1600" b="1" dirty="0"/>
          </a:p>
          <a:p>
            <a:pPr>
              <a:defRPr/>
            </a:pPr>
            <a:r>
              <a:rPr lang="hu-HU" sz="1600" i="1" dirty="0" err="1" smtClean="0"/>
              <a:t>Vorlesungen</a:t>
            </a:r>
            <a:r>
              <a:rPr lang="hu-HU" sz="1600" i="1" dirty="0" smtClean="0"/>
              <a:t> </a:t>
            </a:r>
            <a:r>
              <a:rPr lang="hu-HU" sz="1600" i="1" dirty="0" smtClean="0">
                <a:sym typeface="Wingdings" pitchFamily="2" charset="2"/>
              </a:rPr>
              <a:t> DM </a:t>
            </a:r>
            <a:r>
              <a:rPr lang="hu-HU" sz="1600" i="1" dirty="0" err="1" smtClean="0">
                <a:sym typeface="Wingdings" pitchFamily="2" charset="2"/>
              </a:rPr>
              <a:t>oder</a:t>
            </a:r>
            <a:r>
              <a:rPr lang="hu-HU" sz="1600" i="1" dirty="0" smtClean="0">
                <a:sym typeface="Wingdings" pitchFamily="2" charset="2"/>
              </a:rPr>
              <a:t> DZ  </a:t>
            </a:r>
            <a:r>
              <a:rPr lang="hu-HU" sz="1600" i="1" dirty="0" err="1" smtClean="0">
                <a:sym typeface="Wingdings" pitchFamily="2" charset="2"/>
              </a:rPr>
              <a:t>Makroskopische</a:t>
            </a:r>
            <a:r>
              <a:rPr lang="hu-HU" sz="1600" i="1" dirty="0" smtClean="0">
                <a:sym typeface="Wingdings" pitchFamily="2" charset="2"/>
              </a:rPr>
              <a:t> </a:t>
            </a:r>
            <a:r>
              <a:rPr lang="hu-HU" sz="1600" i="1" dirty="0" err="1" smtClean="0">
                <a:sym typeface="Wingdings" pitchFamily="2" charset="2"/>
              </a:rPr>
              <a:t>Anatomie</a:t>
            </a:r>
            <a:r>
              <a:rPr lang="hu-HU" sz="1600" i="1" dirty="0" smtClean="0">
                <a:sym typeface="Wingdings" pitchFamily="2" charset="2"/>
              </a:rPr>
              <a:t></a:t>
            </a:r>
          </a:p>
          <a:p>
            <a:pPr>
              <a:defRPr/>
            </a:pPr>
            <a:r>
              <a:rPr lang="hu-HU" sz="1600" i="1" dirty="0" smtClean="0">
                <a:sym typeface="Wingdings" pitchFamily="2" charset="2"/>
              </a:rPr>
              <a:t>”</a:t>
            </a:r>
            <a:r>
              <a:rPr lang="en-US" sz="1600" dirty="0" smtClean="0"/>
              <a:t> </a:t>
            </a:r>
            <a:r>
              <a:rPr lang="en-US" sz="1600" dirty="0"/>
              <a:t>Download links will be visible </a:t>
            </a:r>
            <a:r>
              <a:rPr lang="en-US" sz="1600" b="1" dirty="0">
                <a:hlinkClick r:id="rId3"/>
              </a:rPr>
              <a:t>after </a:t>
            </a:r>
            <a:r>
              <a:rPr lang="en-US" sz="1600" b="1" dirty="0" smtClean="0">
                <a:hlinkClick r:id="rId3"/>
              </a:rPr>
              <a:t>login</a:t>
            </a:r>
            <a:r>
              <a:rPr lang="hu-HU" sz="1600" b="1" dirty="0" smtClean="0"/>
              <a:t>!</a:t>
            </a:r>
            <a:r>
              <a:rPr lang="hu-HU" sz="1600" i="1" dirty="0" smtClean="0">
                <a:sym typeface="Wingdings" pitchFamily="2" charset="2"/>
              </a:rPr>
              <a:t>”</a:t>
            </a:r>
          </a:p>
          <a:p>
            <a:pPr>
              <a:defRPr/>
            </a:pPr>
            <a:r>
              <a:rPr lang="de-DE" sz="1600" i="1" dirty="0" smtClean="0"/>
              <a:t>Login</a:t>
            </a:r>
            <a:r>
              <a:rPr lang="de-DE" sz="1600" i="1" dirty="0"/>
              <a:t>: </a:t>
            </a:r>
            <a:r>
              <a:rPr lang="de-DE" sz="1600" i="1" dirty="0" err="1">
                <a:solidFill>
                  <a:srgbClr val="FF0000"/>
                </a:solidFill>
              </a:rPr>
              <a:t>educatio</a:t>
            </a:r>
            <a:endParaRPr lang="hu-HU" sz="16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de-DE" sz="1600" i="1" dirty="0"/>
              <a:t>Passwort: </a:t>
            </a:r>
            <a:r>
              <a:rPr lang="hu-HU" sz="1600" i="1" dirty="0" smtClean="0">
                <a:solidFill>
                  <a:srgbClr val="FF0000"/>
                </a:solidFill>
              </a:rPr>
              <a:t>S</a:t>
            </a:r>
            <a:r>
              <a:rPr lang="de-DE" sz="1600" i="1" dirty="0" err="1" smtClean="0">
                <a:solidFill>
                  <a:srgbClr val="FF0000"/>
                </a:solidFill>
              </a:rPr>
              <a:t>emmelweis</a:t>
            </a:r>
            <a:r>
              <a:rPr lang="hu-HU" sz="1600" i="1" dirty="0" smtClean="0">
                <a:solidFill>
                  <a:srgbClr val="FF0000"/>
                </a:solidFill>
              </a:rPr>
              <a:t>1769</a:t>
            </a:r>
            <a:endParaRPr lang="hu-HU" sz="1600" dirty="0">
              <a:solidFill>
                <a:srgbClr val="FF000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hu-HU" sz="16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de-DE" sz="1600" dirty="0" smtClean="0"/>
              <a:t>(</a:t>
            </a:r>
            <a:r>
              <a:rPr lang="de-DE" sz="1200" dirty="0"/>
              <a:t>Die alten </a:t>
            </a:r>
            <a:r>
              <a:rPr lang="de-DE" sz="1200" dirty="0" smtClean="0"/>
              <a:t>Vorstellungen</a:t>
            </a:r>
            <a:r>
              <a:rPr lang="hu-HU" sz="1200" dirty="0" smtClean="0"/>
              <a:t> </a:t>
            </a:r>
            <a:r>
              <a:rPr lang="hu-HU" sz="1200" dirty="0" err="1" smtClean="0"/>
              <a:t>sind</a:t>
            </a:r>
            <a:r>
              <a:rPr lang="de-DE" sz="1200" dirty="0" smtClean="0"/>
              <a:t> </a:t>
            </a:r>
            <a:r>
              <a:rPr lang="de-DE" sz="1200" dirty="0"/>
              <a:t>in der </a:t>
            </a:r>
            <a:r>
              <a:rPr lang="de-DE" sz="1200" dirty="0" smtClean="0"/>
              <a:t>Wissensdatenbank</a:t>
            </a:r>
            <a:r>
              <a:rPr lang="hu-HU" sz="1200" dirty="0" smtClean="0"/>
              <a:t>: </a:t>
            </a:r>
            <a:r>
              <a:rPr lang="hu-HU" sz="1200" dirty="0" smtClean="0">
                <a:hlinkClick r:id="rId4"/>
              </a:rPr>
              <a:t>http://lib.semmelweis.hu</a:t>
            </a:r>
            <a:r>
              <a:rPr lang="hu-HU" sz="1600" dirty="0" smtClean="0"/>
              <a:t>  </a:t>
            </a:r>
            <a:r>
              <a:rPr lang="de-DE" sz="1600" dirty="0" smtClean="0"/>
              <a:t>)</a:t>
            </a:r>
            <a:endParaRPr lang="hu-HU" sz="1600" dirty="0"/>
          </a:p>
          <a:p>
            <a:endParaRPr lang="hu-HU" altLang="hu-HU" dirty="0" smtClean="0"/>
          </a:p>
        </p:txBody>
      </p:sp>
      <p:sp>
        <p:nvSpPr>
          <p:cNvPr id="15364" name="AutoShape 5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5365" name="AutoShape 7" descr="Z"/>
          <p:cNvSpPr>
            <a:spLocks noChangeAspect="1" noChangeArrowheads="1"/>
          </p:cNvSpPr>
          <p:nvPr/>
        </p:nvSpPr>
        <p:spPr bwMode="auto">
          <a:xfrm>
            <a:off x="3300413" y="2528888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hu-HU" altLang="hu-HU"/>
          </a:p>
        </p:txBody>
      </p:sp>
      <p:grpSp>
        <p:nvGrpSpPr>
          <p:cNvPr id="2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9" name="Téglalap 8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11" name="Téglalap 10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2" name="Téglalap 11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3" name="Téglalap 12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5" cstate="print"/>
          <a:srcRect l="23372" t="10654" r="24488" b="47794"/>
          <a:stretch>
            <a:fillRect/>
          </a:stretch>
        </p:blipFill>
        <p:spPr bwMode="auto">
          <a:xfrm>
            <a:off x="1663985" y="2708920"/>
            <a:ext cx="722849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églalap 13"/>
          <p:cNvSpPr/>
          <p:nvPr/>
        </p:nvSpPr>
        <p:spPr>
          <a:xfrm>
            <a:off x="1835696" y="5229200"/>
            <a:ext cx="158417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971600" y="1340768"/>
            <a:ext cx="302433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Tartalom helye 3" descr="http://www.ana.sote.hu/konyv2--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27750" y="2276872"/>
            <a:ext cx="2416250" cy="3602682"/>
          </a:xfrm>
        </p:spPr>
      </p:pic>
      <p:pic>
        <p:nvPicPr>
          <p:cNvPr id="27652" name="Picture 2" descr="https://fbcdn-sphotos-b-a.akamaihd.net/hphotos-ak-ash3/555046_10151894682708385_23461744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21590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539552" y="1135197"/>
            <a:ext cx="655272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K. Zilles und B. N. Tillmann: </a:t>
            </a:r>
            <a:r>
              <a:rPr kumimoji="0" lang="de-DE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Anatomie. 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Springer Verlag, Berlin-Heidelberg-New York, 2010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oder: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G. Aumüller, G. Aust, J. </a:t>
            </a:r>
            <a:r>
              <a:rPr kumimoji="0" lang="de-DE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Engele</a:t>
            </a:r>
            <a:r>
              <a:rPr kumimoji="0" lang="de-DE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de-DE" sz="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Duale Reihe</a:t>
            </a:r>
            <a:r>
              <a:rPr kumimoji="0" lang="de-DE" sz="8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auch online </a:t>
            </a:r>
            <a:r>
              <a:rPr kumimoji="0" lang="de-DE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erhältich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an:  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https://eref.thieme.de/ebooks/1942805#/ebook_1942805_SL76598672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W. Kahle, H. Leonhardt und W. Platzer: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e-DE" sz="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Taschenatlas der Anatomie</a:t>
            </a:r>
            <a:r>
              <a:rPr kumimoji="0" lang="de-DE" sz="8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(in drei Bänden) 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G. Thieme Verlag, Stuttgart. 2009.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N. Tillmann: </a:t>
            </a:r>
            <a:r>
              <a:rPr kumimoji="0" lang="de-DE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Atlas der Anatomie. 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Springer Verlag, Berlin-Heidelberg-New York, 2. Aufl., 2010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oder: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Sobotta: </a:t>
            </a:r>
            <a:r>
              <a:rPr kumimoji="0" lang="de-DE" sz="8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Atlas der Anatomie 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drei Bänden, Urban und Fischer, </a:t>
            </a:r>
            <a:r>
              <a:rPr kumimoji="0" lang="de-DE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Elsevier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Verlag, München-Wien, 23. Aufl., 2010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T. Tömböl: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e-DE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Topographische Anatomie. </a:t>
            </a:r>
            <a:r>
              <a:rPr kumimoji="0" lang="de-DE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Medicina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Verlag, Budapest, 2000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kumimoji="0" lang="hu-HU" sz="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Empfohlen: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lang="hu-HU" sz="800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</a:t>
            </a:r>
            <a:endParaRPr kumimoji="0" lang="hu-HU" sz="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J. W.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Rohen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und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Yokochi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b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Anatomie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des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Menschen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Photographischer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Atlas der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systematischen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und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topographischen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Anatomie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b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Schattauer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Verlag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Stuttgart, 7.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Aufl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., 2010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Benninghoff-Drenckhahn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Anatomie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zwei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Bänden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Elsevier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/Urban &amp; Fischer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Verlag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München, 2004; 2008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Rauber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/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Kopsch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Anatomie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des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Menschen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vier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Bänden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G.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Thieme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Verlag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Stuttgart, 3.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Aufl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1987, Band 1: 2003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Schiebler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und W. Schmidt: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Anatomie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Springer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Verlag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Berlin/Heidelberg/New York. 2004.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kumimoji="0" lang="hu-HU" sz="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Schünke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Schult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U. Schumacher: </a:t>
            </a:r>
            <a:b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PROMETHEUS – Allgemeine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Anatomie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und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Bewegungssystem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b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G.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Thieme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Verlag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Stuttgart. 2007.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Schünke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Schult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U. Schumacher: </a:t>
            </a:r>
            <a:b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PROMETHEUS –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Innere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Organe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G.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Thieme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Verlag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Stuttgart. 2009.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Schünke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E. </a:t>
            </a:r>
            <a:r>
              <a:rPr kumimoji="0" lang="hu-HU" sz="8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Schult</a:t>
            </a:r>
            <a: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U. Schumacher: </a:t>
            </a:r>
            <a:br>
              <a:rPr kumimoji="0" lang="hu-HU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PROMETHEUS –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Kopf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Hals und </a:t>
            </a:r>
            <a:r>
              <a:rPr kumimoji="0" lang="hu-HU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Neuroanatomie</a:t>
            </a:r>
            <a:r>
              <a:rPr kumimoji="0" lang="hu-HU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G.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Thieme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u-HU" sz="8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Verlag</a:t>
            </a:r>
            <a:r>
              <a:rPr kumimoji="0" lang="hu-HU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Stuttgart. 2009.</a:t>
            </a:r>
            <a:endParaRPr kumimoji="0" lang="hu-H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endParaRPr kumimoji="0" lang="hu-HU" sz="8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</a:pPr>
            <a:r>
              <a:rPr kumimoji="0" lang="de-DE" sz="8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Weber: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e-DE" sz="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Schematen</a:t>
            </a:r>
            <a:r>
              <a:rPr kumimoji="0" lang="de-DE" sz="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der Leitungsbahnen des Menschen.</a:t>
            </a: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de-DE" sz="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Springer Verlag, Berlin. 2005.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Kép 3" descr="https://fbcdn-sphotos-e-a.akamaihd.net/hphotos-ak-ash3/602807_10201972969991377_118531064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116631"/>
            <a:ext cx="1451187" cy="196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716016" y="4941168"/>
            <a:ext cx="2374900" cy="6477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hu-HU" sz="1800" dirty="0" err="1" smtClean="0"/>
              <a:t>Schädel</a:t>
            </a:r>
            <a:r>
              <a:rPr lang="hu-HU" sz="1800" dirty="0" smtClean="0"/>
              <a:t>!</a:t>
            </a:r>
            <a:br>
              <a:rPr lang="hu-HU" sz="1800" dirty="0" smtClean="0"/>
            </a:br>
            <a:r>
              <a:rPr lang="de-DE" sz="1800" dirty="0" err="1" smtClean="0"/>
              <a:t>Übungsseklett</a:t>
            </a:r>
            <a:r>
              <a:rPr lang="hu-HU" sz="1800" dirty="0" smtClean="0"/>
              <a:t>?</a:t>
            </a:r>
            <a:r>
              <a:rPr lang="de-DE" sz="1800" dirty="0" smtClean="0"/>
              <a:t> (aus Plastik)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</p:txBody>
      </p:sp>
      <p:pic>
        <p:nvPicPr>
          <p:cNvPr id="15365" name="Picture 2" descr="https://fbcdn-sphotos-a-a.akamaihd.net/hphotos-ak-ash4/382490_10151682329204701_45158213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32656"/>
            <a:ext cx="27146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églalap 5"/>
          <p:cNvSpPr>
            <a:spLocks noChangeArrowheads="1"/>
          </p:cNvSpPr>
          <p:nvPr/>
        </p:nvSpPr>
        <p:spPr bwMode="auto">
          <a:xfrm>
            <a:off x="683568" y="3356992"/>
            <a:ext cx="30972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altLang="hu-HU" i="1" dirty="0">
                <a:latin typeface="Calibri" pitchFamily="34" charset="0"/>
                <a:ea typeface="Calibri" pitchFamily="34" charset="0"/>
                <a:cs typeface="ArialNarrow-Italic"/>
              </a:rPr>
              <a:t>J. </a:t>
            </a:r>
            <a:r>
              <a:rPr lang="hu-HU" altLang="hu-HU" i="1" dirty="0" err="1">
                <a:latin typeface="Calibri" pitchFamily="34" charset="0"/>
                <a:ea typeface="Calibri" pitchFamily="34" charset="0"/>
                <a:cs typeface="ArialNarrow-Italic"/>
              </a:rPr>
              <a:t>Sobotta</a:t>
            </a:r>
            <a:r>
              <a:rPr lang="hu-HU" altLang="hu-HU" i="1" dirty="0">
                <a:latin typeface="Calibri" pitchFamily="34" charset="0"/>
                <a:ea typeface="Calibri" pitchFamily="34" charset="0"/>
                <a:cs typeface="ArialNarrow-Italic"/>
              </a:rPr>
              <a:t>: </a:t>
            </a:r>
            <a:r>
              <a:rPr lang="hu-HU" altLang="hu-HU" dirty="0">
                <a:latin typeface="Calibri" pitchFamily="34" charset="0"/>
                <a:ea typeface="Calibri" pitchFamily="34" charset="0"/>
                <a:cs typeface="ArialNarrow"/>
              </a:rPr>
              <a:t>Atlas der </a:t>
            </a:r>
            <a:r>
              <a:rPr lang="hu-HU" altLang="hu-HU" dirty="0" err="1">
                <a:latin typeface="Calibri" pitchFamily="34" charset="0"/>
                <a:ea typeface="Calibri" pitchFamily="34" charset="0"/>
                <a:cs typeface="ArialNarrow"/>
              </a:rPr>
              <a:t>Anatomie</a:t>
            </a:r>
            <a:r>
              <a:rPr lang="hu-HU" altLang="hu-HU" dirty="0">
                <a:latin typeface="Calibri" pitchFamily="34" charset="0"/>
                <a:ea typeface="Calibri" pitchFamily="34" charset="0"/>
                <a:cs typeface="ArialNarrow"/>
              </a:rPr>
              <a:t> des </a:t>
            </a:r>
            <a:r>
              <a:rPr lang="hu-HU" altLang="hu-HU" dirty="0" err="1" smtClean="0">
                <a:latin typeface="Calibri" pitchFamily="34" charset="0"/>
                <a:ea typeface="Calibri" pitchFamily="34" charset="0"/>
                <a:cs typeface="ArialNarrow"/>
              </a:rPr>
              <a:t>Menschen</a:t>
            </a:r>
            <a:endParaRPr lang="hu-HU" altLang="hu-HU" sz="800" dirty="0"/>
          </a:p>
        </p:txBody>
      </p:sp>
      <p:sp>
        <p:nvSpPr>
          <p:cNvPr id="15367" name="Téglalap 6"/>
          <p:cNvSpPr>
            <a:spLocks noChangeArrowheads="1"/>
          </p:cNvSpPr>
          <p:nvPr/>
        </p:nvSpPr>
        <p:spPr bwMode="auto">
          <a:xfrm>
            <a:off x="611560" y="5517232"/>
            <a:ext cx="4179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b="1" u="sng" dirty="0">
                <a:latin typeface="Calibri" pitchFamily="34" charset="0"/>
              </a:rPr>
              <a:t>+</a:t>
            </a:r>
            <a:r>
              <a:rPr lang="hu-HU" altLang="hu-HU" b="1" u="sng" dirty="0" err="1">
                <a:latin typeface="Calibri" pitchFamily="34" charset="0"/>
              </a:rPr>
              <a:t>sehr</a:t>
            </a:r>
            <a:r>
              <a:rPr lang="hu-HU" altLang="hu-HU" b="1" u="sng" dirty="0">
                <a:latin typeface="Calibri" pitchFamily="34" charset="0"/>
              </a:rPr>
              <a:t> </a:t>
            </a:r>
            <a:r>
              <a:rPr lang="hu-HU" altLang="hu-HU" b="1" u="sng" dirty="0" err="1">
                <a:latin typeface="Calibri" pitchFamily="34" charset="0"/>
              </a:rPr>
              <a:t>intensive</a:t>
            </a:r>
            <a:r>
              <a:rPr lang="hu-HU" altLang="hu-HU" b="1" u="sng" dirty="0">
                <a:latin typeface="Calibri" pitchFamily="34" charset="0"/>
              </a:rPr>
              <a:t> </a:t>
            </a:r>
            <a:r>
              <a:rPr lang="hu-HU" altLang="hu-HU" b="1" u="sng" dirty="0" err="1">
                <a:latin typeface="Calibri" pitchFamily="34" charset="0"/>
              </a:rPr>
              <a:t>individuelle</a:t>
            </a:r>
            <a:r>
              <a:rPr lang="hu-HU" altLang="hu-HU" b="1" u="sng" dirty="0">
                <a:latin typeface="Calibri" pitchFamily="34" charset="0"/>
              </a:rPr>
              <a:t> </a:t>
            </a:r>
            <a:r>
              <a:rPr lang="hu-HU" altLang="hu-HU" b="1" u="sng" dirty="0" err="1">
                <a:latin typeface="Calibri" pitchFamily="34" charset="0"/>
              </a:rPr>
              <a:t>Vorbereitung</a:t>
            </a:r>
            <a:r>
              <a:rPr lang="hu-HU" altLang="hu-HU" dirty="0">
                <a:latin typeface="Calibri" pitchFamily="34" charset="0"/>
              </a:rPr>
              <a:t>!</a:t>
            </a:r>
          </a:p>
        </p:txBody>
      </p:sp>
      <p:pic>
        <p:nvPicPr>
          <p:cNvPr id="15368" name="Picture 2" descr="https://fbcdn-sphotos-b-a.akamaihd.net/hphotos-ak-prn1/1009735_10201596680976976_49201895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3933056"/>
            <a:ext cx="1690687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10" name="Téglalap 9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11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12" name="Téglalap 11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3" name="Téglalap 12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4" name="Téglalap 13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sp>
        <p:nvSpPr>
          <p:cNvPr id="15" name="Alcím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3" name="Csoportba foglalás 5"/>
          <p:cNvGrpSpPr/>
          <p:nvPr/>
        </p:nvGrpSpPr>
        <p:grpSpPr>
          <a:xfrm>
            <a:off x="1943708" y="612848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3" name="Picture 2" descr="ka-anatkepesla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424936" cy="4983260"/>
          </a:xfrm>
          <a:prstGeom prst="rect">
            <a:avLst/>
          </a:prstGeom>
          <a:noFill/>
        </p:spPr>
      </p:pic>
      <p:sp>
        <p:nvSpPr>
          <p:cNvPr id="14" name="Téglalap 13"/>
          <p:cNvSpPr/>
          <p:nvPr/>
        </p:nvSpPr>
        <p:spPr>
          <a:xfrm>
            <a:off x="1115616" y="5445224"/>
            <a:ext cx="1680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Anatomie</a:t>
            </a:r>
            <a:r>
              <a:rPr lang="hu-HU" dirty="0" smtClean="0"/>
              <a:t>: 1769</a:t>
            </a:r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6300192" y="5445224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Gebäude</a:t>
            </a:r>
            <a:r>
              <a:rPr lang="hu-HU" dirty="0" smtClean="0"/>
              <a:t>: 1898</a:t>
            </a:r>
            <a:endParaRPr lang="hu-HU" dirty="0"/>
          </a:p>
        </p:txBody>
      </p:sp>
      <p:sp>
        <p:nvSpPr>
          <p:cNvPr id="16" name="Téglalap 15"/>
          <p:cNvSpPr/>
          <p:nvPr/>
        </p:nvSpPr>
        <p:spPr>
          <a:xfrm>
            <a:off x="1763688" y="332656"/>
            <a:ext cx="5825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Anatomisches, Histologisches und Embryologisches Institut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611188" y="188913"/>
            <a:ext cx="42497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u-HU" altLang="hu-HU" sz="2000" i="1" dirty="0" err="1" smtClean="0">
                <a:latin typeface="Times New Roman" pitchFamily="18" charset="0"/>
              </a:rPr>
              <a:t>Anatomische</a:t>
            </a:r>
            <a:r>
              <a:rPr lang="hu-HU" altLang="hu-HU" sz="2000" i="1" dirty="0" smtClean="0">
                <a:latin typeface="Times New Roman" pitchFamily="18" charset="0"/>
              </a:rPr>
              <a:t> </a:t>
            </a:r>
            <a:r>
              <a:rPr lang="hu-HU" altLang="hu-HU" sz="2000" i="1" dirty="0" err="1" smtClean="0">
                <a:latin typeface="Times New Roman" pitchFamily="18" charset="0"/>
              </a:rPr>
              <a:t>Grundposition</a:t>
            </a:r>
            <a:endParaRPr lang="hu-HU" altLang="hu-HU" sz="2000" i="1" dirty="0">
              <a:latin typeface="Times New Roman" pitchFamily="18" charset="0"/>
            </a:endParaRPr>
          </a:p>
          <a:p>
            <a:endParaRPr lang="hu-HU" altLang="hu-HU" sz="2000" i="1" dirty="0">
              <a:latin typeface="Times New Roman" pitchFamily="18" charset="0"/>
            </a:endParaRPr>
          </a:p>
          <a:p>
            <a:endParaRPr lang="hu-HU" altLang="hu-HU" sz="2000" i="1" dirty="0">
              <a:latin typeface="Times New Roman" pitchFamily="18" charset="0"/>
            </a:endParaRPr>
          </a:p>
        </p:txBody>
      </p:sp>
      <p:pic>
        <p:nvPicPr>
          <p:cNvPr id="4" name="Picture 6" descr="Képtalálat a következ&amp;odblac;re: „anatómiai síkok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333130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csv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8640"/>
            <a:ext cx="3195887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6" name="Téglalap 5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8" name="Téglalap 7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ISKELE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3404896" cy="532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859338" y="728890"/>
            <a:ext cx="4284662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u-HU" altLang="hu-HU" sz="2000" b="1" dirty="0" err="1">
                <a:latin typeface="Times New Roman" pitchFamily="18" charset="0"/>
              </a:rPr>
              <a:t>Lateinishe</a:t>
            </a:r>
            <a:r>
              <a:rPr lang="hu-HU" altLang="hu-HU" sz="2000" b="1" dirty="0">
                <a:latin typeface="Times New Roman" pitchFamily="18" charset="0"/>
              </a:rPr>
              <a:t> </a:t>
            </a:r>
            <a:r>
              <a:rPr lang="hu-HU" altLang="hu-HU" sz="2000" b="1" dirty="0" err="1">
                <a:latin typeface="Times New Roman" pitchFamily="18" charset="0"/>
              </a:rPr>
              <a:t>Wörter</a:t>
            </a:r>
            <a:endParaRPr lang="hu-HU" altLang="hu-HU" sz="2000" b="1" dirty="0">
              <a:latin typeface="Times New Roman" pitchFamily="18" charset="0"/>
            </a:endParaRPr>
          </a:p>
          <a:p>
            <a:endParaRPr lang="hu-HU" altLang="hu-HU" dirty="0">
              <a:latin typeface="Times New Roman" pitchFamily="18" charset="0"/>
            </a:endParaRPr>
          </a:p>
          <a:p>
            <a:endParaRPr lang="hu-HU" altLang="hu-HU" dirty="0">
              <a:latin typeface="Times New Roman" pitchFamily="18" charset="0"/>
            </a:endParaRPr>
          </a:p>
          <a:p>
            <a:r>
              <a:rPr lang="hu-HU" altLang="hu-HU" sz="1600" dirty="0" err="1">
                <a:latin typeface="Times New Roman" pitchFamily="18" charset="0"/>
              </a:rPr>
              <a:t>caput</a:t>
            </a:r>
            <a:r>
              <a:rPr lang="hu-HU" altLang="hu-HU" sz="1600" dirty="0">
                <a:latin typeface="Times New Roman" pitchFamily="18" charset="0"/>
              </a:rPr>
              <a:t> - der </a:t>
            </a:r>
            <a:r>
              <a:rPr lang="hu-HU" altLang="hu-HU" sz="1600" dirty="0" err="1">
                <a:latin typeface="Times New Roman" pitchFamily="18" charset="0"/>
              </a:rPr>
              <a:t>Kopf</a:t>
            </a:r>
            <a:r>
              <a:rPr lang="hu-HU" altLang="hu-HU" sz="1600" dirty="0">
                <a:latin typeface="Times New Roman" pitchFamily="18" charset="0"/>
              </a:rPr>
              <a:t> ; </a:t>
            </a:r>
            <a:r>
              <a:rPr lang="hu-HU" altLang="hu-HU" sz="1600" dirty="0" err="1">
                <a:latin typeface="Times New Roman" pitchFamily="18" charset="0"/>
              </a:rPr>
              <a:t>cranium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/>
              <a:t>–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der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Sch</a:t>
            </a:r>
            <a:r>
              <a:rPr lang="hu-HU" altLang="hu-HU" sz="1600" dirty="0" err="1"/>
              <a:t>ä</a:t>
            </a:r>
            <a:r>
              <a:rPr lang="hu-HU" altLang="hu-HU" sz="1600" dirty="0" err="1">
                <a:latin typeface="Times New Roman" pitchFamily="18" charset="0"/>
              </a:rPr>
              <a:t>del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collum - der Hals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corpus - der K</a:t>
            </a:r>
            <a:r>
              <a:rPr lang="hu-HU" altLang="hu-HU" sz="1600" dirty="0"/>
              <a:t>ö</a:t>
            </a:r>
            <a:r>
              <a:rPr lang="hu-HU" altLang="hu-HU" sz="1600" dirty="0">
                <a:latin typeface="Times New Roman" pitchFamily="18" charset="0"/>
              </a:rPr>
              <a:t>rper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truncus</a:t>
            </a:r>
            <a:r>
              <a:rPr lang="hu-HU" altLang="hu-HU" sz="1600" dirty="0">
                <a:latin typeface="Times New Roman" pitchFamily="18" charset="0"/>
              </a:rPr>
              <a:t> - der </a:t>
            </a:r>
            <a:r>
              <a:rPr lang="hu-HU" altLang="hu-HU" sz="1600" dirty="0" err="1">
                <a:latin typeface="Times New Roman" pitchFamily="18" charset="0"/>
              </a:rPr>
              <a:t>Stamm</a:t>
            </a:r>
            <a:r>
              <a:rPr lang="hu-HU" altLang="hu-HU" sz="1600" dirty="0">
                <a:latin typeface="Times New Roman" pitchFamily="18" charset="0"/>
              </a:rPr>
              <a:t> (</a:t>
            </a:r>
            <a:r>
              <a:rPr lang="hu-HU" altLang="hu-HU" sz="1600" dirty="0" err="1">
                <a:latin typeface="Times New Roman" pitchFamily="18" charset="0"/>
              </a:rPr>
              <a:t>der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Rumpf</a:t>
            </a:r>
            <a:r>
              <a:rPr lang="hu-HU" altLang="hu-HU" sz="1600" dirty="0">
                <a:latin typeface="Times New Roman" pitchFamily="18" charset="0"/>
              </a:rPr>
              <a:t>)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   </a:t>
            </a:r>
            <a:r>
              <a:rPr lang="hu-HU" altLang="hu-HU" sz="1600" dirty="0" err="1">
                <a:latin typeface="Times New Roman" pitchFamily="18" charset="0"/>
              </a:rPr>
              <a:t>thorax</a:t>
            </a:r>
            <a:r>
              <a:rPr lang="hu-HU" altLang="hu-HU" sz="1600" dirty="0">
                <a:latin typeface="Times New Roman" pitchFamily="18" charset="0"/>
              </a:rPr>
              <a:t> - </a:t>
            </a:r>
            <a:r>
              <a:rPr lang="hu-HU" altLang="hu-HU" sz="1600" dirty="0" err="1">
                <a:latin typeface="Times New Roman" pitchFamily="18" charset="0"/>
              </a:rPr>
              <a:t>der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Brustkasten</a:t>
            </a:r>
            <a:r>
              <a:rPr lang="hu-HU" altLang="hu-HU" sz="1600" dirty="0">
                <a:latin typeface="Times New Roman" pitchFamily="18" charset="0"/>
              </a:rPr>
              <a:t>/</a:t>
            </a:r>
            <a:r>
              <a:rPr lang="hu-HU" altLang="hu-HU" sz="1600" dirty="0" err="1">
                <a:latin typeface="Times New Roman" pitchFamily="18" charset="0"/>
              </a:rPr>
              <a:t>Brustkorb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   </a:t>
            </a:r>
            <a:r>
              <a:rPr lang="hu-HU" altLang="hu-HU" sz="1600" dirty="0" err="1">
                <a:latin typeface="Times New Roman" pitchFamily="18" charset="0"/>
              </a:rPr>
              <a:t>abdomen</a:t>
            </a:r>
            <a:r>
              <a:rPr lang="hu-HU" altLang="hu-HU" sz="1600" dirty="0">
                <a:latin typeface="Times New Roman" pitchFamily="18" charset="0"/>
              </a:rPr>
              <a:t> - </a:t>
            </a:r>
            <a:r>
              <a:rPr lang="hu-HU" altLang="hu-HU" sz="1600" dirty="0" err="1">
                <a:latin typeface="Times New Roman" pitchFamily="18" charset="0"/>
              </a:rPr>
              <a:t>der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Bauch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   </a:t>
            </a:r>
            <a:r>
              <a:rPr lang="hu-HU" altLang="hu-HU" sz="1600" dirty="0" err="1">
                <a:latin typeface="Times New Roman" pitchFamily="18" charset="0"/>
              </a:rPr>
              <a:t>pelvis</a:t>
            </a:r>
            <a:r>
              <a:rPr lang="hu-HU" altLang="hu-HU" sz="1600" dirty="0">
                <a:latin typeface="Times New Roman" pitchFamily="18" charset="0"/>
              </a:rPr>
              <a:t> - </a:t>
            </a:r>
            <a:r>
              <a:rPr lang="hu-HU" altLang="hu-HU" sz="1600" dirty="0" err="1">
                <a:latin typeface="Times New Roman" pitchFamily="18" charset="0"/>
              </a:rPr>
              <a:t>das</a:t>
            </a:r>
            <a:r>
              <a:rPr lang="hu-HU" altLang="hu-HU" sz="1600" dirty="0">
                <a:latin typeface="Times New Roman" pitchFamily="18" charset="0"/>
              </a:rPr>
              <a:t> Becken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extremitas</a:t>
            </a:r>
            <a:r>
              <a:rPr lang="hu-HU" altLang="hu-HU" sz="1600" dirty="0">
                <a:latin typeface="Times New Roman" pitchFamily="18" charset="0"/>
              </a:rPr>
              <a:t> - die </a:t>
            </a:r>
            <a:r>
              <a:rPr lang="hu-HU" altLang="hu-HU" sz="1600" dirty="0" err="1">
                <a:latin typeface="Times New Roman" pitchFamily="18" charset="0"/>
              </a:rPr>
              <a:t>Extremit</a:t>
            </a:r>
            <a:r>
              <a:rPr lang="hu-HU" altLang="hu-HU" sz="1600" dirty="0" err="1"/>
              <a:t>ä</a:t>
            </a:r>
            <a:r>
              <a:rPr lang="hu-HU" altLang="hu-HU" sz="1600" dirty="0" err="1">
                <a:latin typeface="Times New Roman" pitchFamily="18" charset="0"/>
              </a:rPr>
              <a:t>t</a:t>
            </a:r>
            <a:r>
              <a:rPr lang="hu-HU" altLang="hu-HU" sz="1600" dirty="0">
                <a:latin typeface="Times New Roman" pitchFamily="18" charset="0"/>
              </a:rPr>
              <a:t>, </a:t>
            </a:r>
            <a:r>
              <a:rPr lang="hu-HU" altLang="hu-HU" sz="1600" dirty="0" err="1">
                <a:latin typeface="Times New Roman" pitchFamily="18" charset="0"/>
              </a:rPr>
              <a:t>das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Glied</a:t>
            </a:r>
            <a:endParaRPr lang="hu-HU" altLang="hu-HU" sz="1600" dirty="0"/>
          </a:p>
          <a:p>
            <a:r>
              <a:rPr lang="hu-HU" altLang="hu-HU" sz="1600" dirty="0">
                <a:latin typeface="Times New Roman" pitchFamily="18" charset="0"/>
              </a:rPr>
              <a:t>     superior - der </a:t>
            </a:r>
            <a:r>
              <a:rPr lang="hu-HU" altLang="hu-HU" sz="1600" dirty="0" err="1">
                <a:latin typeface="Times New Roman" pitchFamily="18" charset="0"/>
              </a:rPr>
              <a:t>obere</a:t>
            </a:r>
            <a:r>
              <a:rPr lang="hu-HU" altLang="hu-HU" sz="1600" dirty="0">
                <a:latin typeface="Times New Roman" pitchFamily="18" charset="0"/>
              </a:rPr>
              <a:t>; inferior - der </a:t>
            </a:r>
            <a:r>
              <a:rPr lang="hu-HU" altLang="hu-HU" sz="1600" dirty="0" err="1">
                <a:latin typeface="Times New Roman" pitchFamily="18" charset="0"/>
              </a:rPr>
              <a:t>untere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endParaRPr lang="hu-HU" altLang="hu-HU" sz="1600" dirty="0">
              <a:latin typeface="Times New Roman" pitchFamily="18" charset="0"/>
            </a:endParaRPr>
          </a:p>
          <a:p>
            <a:r>
              <a:rPr lang="hu-HU" altLang="hu-HU" sz="1600" dirty="0" err="1">
                <a:latin typeface="Times New Roman" pitchFamily="18" charset="0"/>
              </a:rPr>
              <a:t>brachium</a:t>
            </a:r>
            <a:r>
              <a:rPr lang="hu-HU" altLang="hu-HU" sz="1600" dirty="0">
                <a:latin typeface="Times New Roman" pitchFamily="18" charset="0"/>
              </a:rPr>
              <a:t> - der </a:t>
            </a:r>
            <a:r>
              <a:rPr lang="hu-HU" altLang="hu-HU" sz="1600" dirty="0" err="1">
                <a:latin typeface="Times New Roman" pitchFamily="18" charset="0"/>
              </a:rPr>
              <a:t>Oberarm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antebrachium</a:t>
            </a:r>
            <a:r>
              <a:rPr lang="hu-HU" altLang="hu-HU" sz="1600" dirty="0">
                <a:latin typeface="Times New Roman" pitchFamily="18" charset="0"/>
              </a:rPr>
              <a:t> - </a:t>
            </a:r>
            <a:r>
              <a:rPr lang="hu-HU" altLang="hu-HU" sz="1600" dirty="0" err="1">
                <a:latin typeface="Times New Roman" pitchFamily="18" charset="0"/>
              </a:rPr>
              <a:t>der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Unterarm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manus - die </a:t>
            </a:r>
            <a:r>
              <a:rPr lang="hu-HU" altLang="hu-HU" sz="1600" dirty="0" err="1">
                <a:latin typeface="Times New Roman" pitchFamily="18" charset="0"/>
              </a:rPr>
              <a:t>Hand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endParaRPr lang="hu-HU" altLang="hu-HU" sz="1600" dirty="0">
              <a:latin typeface="Times New Roman" pitchFamily="18" charset="0"/>
            </a:endParaRPr>
          </a:p>
          <a:p>
            <a:r>
              <a:rPr lang="hu-HU" altLang="hu-HU" sz="1600" dirty="0" err="1">
                <a:latin typeface="Times New Roman" pitchFamily="18" charset="0"/>
              </a:rPr>
              <a:t>femur</a:t>
            </a:r>
            <a:r>
              <a:rPr lang="hu-HU" altLang="hu-HU" sz="1600" dirty="0">
                <a:latin typeface="Times New Roman" pitchFamily="18" charset="0"/>
              </a:rPr>
              <a:t> - der (</a:t>
            </a:r>
            <a:r>
              <a:rPr lang="hu-HU" altLang="hu-HU" sz="1600" dirty="0" err="1">
                <a:latin typeface="Times New Roman" pitchFamily="18" charset="0"/>
              </a:rPr>
              <a:t>Ober</a:t>
            </a:r>
            <a:r>
              <a:rPr lang="hu-HU" altLang="hu-HU" sz="1600" dirty="0">
                <a:latin typeface="Times New Roman" pitchFamily="18" charset="0"/>
              </a:rPr>
              <a:t>)</a:t>
            </a:r>
            <a:r>
              <a:rPr lang="hu-HU" altLang="hu-HU" sz="1600" dirty="0" err="1">
                <a:latin typeface="Times New Roman" pitchFamily="18" charset="0"/>
              </a:rPr>
              <a:t>schenkel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crus</a:t>
            </a:r>
            <a:r>
              <a:rPr lang="hu-HU" altLang="hu-HU" sz="1600" dirty="0">
                <a:latin typeface="Times New Roman" pitchFamily="18" charset="0"/>
              </a:rPr>
              <a:t> - </a:t>
            </a:r>
            <a:r>
              <a:rPr lang="hu-HU" altLang="hu-HU" sz="1600" dirty="0" err="1">
                <a:latin typeface="Times New Roman" pitchFamily="18" charset="0"/>
              </a:rPr>
              <a:t>der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Unterschenkel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pes</a:t>
            </a:r>
            <a:r>
              <a:rPr lang="hu-HU" altLang="hu-HU" sz="1600" dirty="0">
                <a:latin typeface="Times New Roman" pitchFamily="18" charset="0"/>
              </a:rPr>
              <a:t> - </a:t>
            </a:r>
            <a:r>
              <a:rPr lang="hu-HU" altLang="hu-HU" sz="1600" dirty="0" err="1">
                <a:latin typeface="Times New Roman" pitchFamily="18" charset="0"/>
              </a:rPr>
              <a:t>der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Fu</a:t>
            </a:r>
            <a:r>
              <a:rPr lang="hu-HU" altLang="hu-HU" sz="1600" dirty="0" err="1"/>
              <a:t>ß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endParaRPr lang="hu-HU" altLang="hu-HU" sz="1600" dirty="0"/>
          </a:p>
        </p:txBody>
      </p:sp>
      <p:grpSp>
        <p:nvGrpSpPr>
          <p:cNvPr id="4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5" name="Téglalap 4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7" name="Téglalap 6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8" name="Téglalap 7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Körper Seit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6213" y="476672"/>
            <a:ext cx="3887787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755576" y="1412776"/>
            <a:ext cx="424973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u-HU" altLang="hu-HU" sz="2000" i="1" dirty="0">
                <a:latin typeface="Times New Roman" pitchFamily="18" charset="0"/>
              </a:rPr>
              <a:t>die </a:t>
            </a:r>
            <a:r>
              <a:rPr lang="hu-HU" altLang="hu-HU" sz="2000" i="1" dirty="0" err="1">
                <a:latin typeface="Times New Roman" pitchFamily="18" charset="0"/>
              </a:rPr>
              <a:t>Hauptebenen</a:t>
            </a:r>
            <a:r>
              <a:rPr lang="hu-HU" altLang="hu-HU" sz="2000" i="1" dirty="0">
                <a:latin typeface="Times New Roman" pitchFamily="18" charset="0"/>
              </a:rPr>
              <a:t>:</a:t>
            </a:r>
          </a:p>
          <a:p>
            <a:endParaRPr lang="hu-HU" altLang="hu-HU" sz="2000" dirty="0"/>
          </a:p>
          <a:p>
            <a:r>
              <a:rPr lang="hu-HU" altLang="hu-HU" sz="2000" dirty="0" err="1">
                <a:latin typeface="Times New Roman" pitchFamily="18" charset="0"/>
              </a:rPr>
              <a:t>frontalis</a:t>
            </a:r>
            <a:r>
              <a:rPr lang="hu-HU" altLang="hu-HU" sz="2000" dirty="0">
                <a:latin typeface="Times New Roman" pitchFamily="18" charset="0"/>
              </a:rPr>
              <a:t> - (die </a:t>
            </a:r>
            <a:r>
              <a:rPr lang="hu-HU" altLang="hu-HU" sz="2000" dirty="0" err="1">
                <a:latin typeface="Times New Roman" pitchFamily="18" charset="0"/>
              </a:rPr>
              <a:t>Frontalebene</a:t>
            </a:r>
            <a:r>
              <a:rPr lang="hu-HU" altLang="hu-HU" sz="2000" dirty="0">
                <a:latin typeface="Times New Roman" pitchFamily="18" charset="0"/>
              </a:rPr>
              <a:t>) </a:t>
            </a:r>
            <a:br>
              <a:rPr lang="hu-HU" altLang="hu-HU" sz="2000" dirty="0">
                <a:latin typeface="Times New Roman" pitchFamily="18" charset="0"/>
              </a:rPr>
            </a:br>
            <a:r>
              <a:rPr lang="hu-HU" altLang="hu-HU" sz="2000" dirty="0">
                <a:latin typeface="Times New Roman" pitchFamily="18" charset="0"/>
              </a:rPr>
              <a:t>            </a:t>
            </a:r>
            <a:r>
              <a:rPr lang="hu-HU" altLang="hu-HU" sz="2000" dirty="0" err="1">
                <a:latin typeface="Times New Roman" pitchFamily="18" charset="0"/>
              </a:rPr>
              <a:t>frons</a:t>
            </a:r>
            <a:r>
              <a:rPr lang="hu-HU" altLang="hu-HU" sz="2000" dirty="0">
                <a:latin typeface="Times New Roman" pitchFamily="18" charset="0"/>
              </a:rPr>
              <a:t> - </a:t>
            </a:r>
            <a:r>
              <a:rPr lang="hu-HU" altLang="hu-HU" sz="2000" dirty="0" err="1">
                <a:latin typeface="Times New Roman" pitchFamily="18" charset="0"/>
              </a:rPr>
              <a:t>die</a:t>
            </a:r>
            <a:r>
              <a:rPr lang="hu-HU" altLang="hu-HU" sz="2000" dirty="0">
                <a:latin typeface="Times New Roman" pitchFamily="18" charset="0"/>
              </a:rPr>
              <a:t> </a:t>
            </a:r>
            <a:r>
              <a:rPr lang="hu-HU" altLang="hu-HU" sz="2000" dirty="0" err="1">
                <a:latin typeface="Times New Roman" pitchFamily="18" charset="0"/>
              </a:rPr>
              <a:t>Stirn</a:t>
            </a:r>
            <a:r>
              <a:rPr lang="hu-HU" altLang="hu-HU" sz="2000" dirty="0">
                <a:latin typeface="Times New Roman" pitchFamily="18" charset="0"/>
              </a:rPr>
              <a:t/>
            </a:r>
            <a:br>
              <a:rPr lang="hu-HU" altLang="hu-HU" sz="2000" dirty="0">
                <a:latin typeface="Times New Roman" pitchFamily="18" charset="0"/>
              </a:rPr>
            </a:br>
            <a:endParaRPr lang="hu-HU" altLang="hu-HU" sz="2000" dirty="0">
              <a:latin typeface="Times New Roman" pitchFamily="18" charset="0"/>
            </a:endParaRPr>
          </a:p>
          <a:p>
            <a:r>
              <a:rPr lang="hu-HU" altLang="hu-HU" sz="2000" dirty="0" err="1">
                <a:latin typeface="Times New Roman" pitchFamily="18" charset="0"/>
              </a:rPr>
              <a:t>horizontalis</a:t>
            </a:r>
            <a:r>
              <a:rPr lang="hu-HU" altLang="hu-HU" sz="2000" dirty="0">
                <a:latin typeface="Times New Roman" pitchFamily="18" charset="0"/>
              </a:rPr>
              <a:t> </a:t>
            </a:r>
            <a:r>
              <a:rPr lang="hu-HU" altLang="hu-HU" sz="2000" dirty="0"/>
              <a:t>–</a:t>
            </a:r>
            <a:r>
              <a:rPr lang="hu-HU" altLang="hu-HU" sz="2000" dirty="0">
                <a:latin typeface="Times New Roman" pitchFamily="18" charset="0"/>
              </a:rPr>
              <a:t> </a:t>
            </a:r>
            <a:r>
              <a:rPr lang="hu-HU" altLang="hu-HU" sz="2000" dirty="0" err="1">
                <a:latin typeface="Times New Roman" pitchFamily="18" charset="0"/>
              </a:rPr>
              <a:t>waagerecht</a:t>
            </a:r>
            <a:endParaRPr lang="hu-HU" altLang="hu-HU" sz="2000" dirty="0"/>
          </a:p>
          <a:p>
            <a:endParaRPr lang="hu-HU" altLang="hu-HU" sz="2000" dirty="0">
              <a:latin typeface="Times New Roman" pitchFamily="18" charset="0"/>
            </a:endParaRPr>
          </a:p>
          <a:p>
            <a:r>
              <a:rPr lang="hu-HU" altLang="hu-HU" sz="2000" dirty="0">
                <a:latin typeface="Times New Roman" pitchFamily="18" charset="0"/>
              </a:rPr>
              <a:t>sagittalis - </a:t>
            </a:r>
            <a:r>
              <a:rPr lang="hu-HU" altLang="hu-HU" sz="2000" dirty="0" err="1">
                <a:latin typeface="Times New Roman" pitchFamily="18" charset="0"/>
              </a:rPr>
              <a:t>in</a:t>
            </a:r>
            <a:r>
              <a:rPr lang="hu-HU" altLang="hu-HU" sz="2000" dirty="0">
                <a:latin typeface="Times New Roman" pitchFamily="18" charset="0"/>
              </a:rPr>
              <a:t> </a:t>
            </a:r>
            <a:r>
              <a:rPr lang="hu-HU" altLang="hu-HU" sz="2000" dirty="0" err="1">
                <a:latin typeface="Times New Roman" pitchFamily="18" charset="0"/>
              </a:rPr>
              <a:t>Pfeilrichtung</a:t>
            </a:r>
            <a:r>
              <a:rPr lang="hu-HU" altLang="hu-HU" sz="2000" dirty="0">
                <a:latin typeface="Times New Roman" pitchFamily="18" charset="0"/>
              </a:rPr>
              <a:t/>
            </a:r>
            <a:br>
              <a:rPr lang="hu-HU" altLang="hu-HU" sz="2000" dirty="0">
                <a:latin typeface="Times New Roman" pitchFamily="18" charset="0"/>
              </a:rPr>
            </a:br>
            <a:r>
              <a:rPr lang="hu-HU" altLang="hu-HU" sz="2000" dirty="0">
                <a:latin typeface="Times New Roman" pitchFamily="18" charset="0"/>
              </a:rPr>
              <a:t>     </a:t>
            </a:r>
            <a:r>
              <a:rPr lang="hu-HU" altLang="hu-HU" sz="2000" dirty="0" err="1">
                <a:latin typeface="Times New Roman" pitchFamily="18" charset="0"/>
              </a:rPr>
              <a:t>media</a:t>
            </a:r>
            <a:r>
              <a:rPr lang="hu-HU" altLang="hu-HU" sz="2000" b="1" u="sng" dirty="0" err="1">
                <a:latin typeface="Times New Roman" pitchFamily="18" charset="0"/>
              </a:rPr>
              <a:t>n</a:t>
            </a:r>
            <a:r>
              <a:rPr lang="hu-HU" altLang="hu-HU" sz="2000" dirty="0" err="1">
                <a:latin typeface="Times New Roman" pitchFamily="18" charset="0"/>
              </a:rPr>
              <a:t>sagittalis</a:t>
            </a:r>
            <a:r>
              <a:rPr lang="hu-HU" altLang="hu-HU" sz="2000" dirty="0">
                <a:latin typeface="Times New Roman" pitchFamily="18" charset="0"/>
              </a:rPr>
              <a:t>: </a:t>
            </a:r>
            <a:r>
              <a:rPr lang="hu-HU" altLang="hu-HU" sz="2000" dirty="0" err="1">
                <a:latin typeface="Times New Roman" pitchFamily="18" charset="0"/>
              </a:rPr>
              <a:t>in</a:t>
            </a:r>
            <a:r>
              <a:rPr lang="hu-HU" altLang="hu-HU" sz="2000" dirty="0">
                <a:latin typeface="Times New Roman" pitchFamily="18" charset="0"/>
              </a:rPr>
              <a:t> der </a:t>
            </a:r>
            <a:r>
              <a:rPr lang="hu-HU" altLang="hu-HU" sz="2000" dirty="0" err="1">
                <a:latin typeface="Times New Roman" pitchFamily="18" charset="0"/>
              </a:rPr>
              <a:t>K</a:t>
            </a:r>
            <a:r>
              <a:rPr lang="hu-HU" altLang="hu-HU" sz="2000" dirty="0" err="1"/>
              <a:t>ö</a:t>
            </a:r>
            <a:r>
              <a:rPr lang="hu-HU" altLang="hu-HU" sz="2000" dirty="0" err="1">
                <a:latin typeface="Times New Roman" pitchFamily="18" charset="0"/>
              </a:rPr>
              <a:t>rpermitte</a:t>
            </a:r>
            <a:endParaRPr lang="hu-HU" altLang="hu-HU" sz="2000" dirty="0"/>
          </a:p>
        </p:txBody>
      </p:sp>
      <p:grpSp>
        <p:nvGrpSpPr>
          <p:cNvPr id="4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5" name="Téglalap 4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7" name="Téglalap 6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8" name="Téglalap 7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3467100" cy="1143000"/>
          </a:xfrm>
        </p:spPr>
        <p:txBody>
          <a:bodyPr/>
          <a:lstStyle/>
          <a:p>
            <a:pPr eaLnBrk="1" hangingPunct="1"/>
            <a:r>
              <a:rPr lang="hu-HU" altLang="hu-HU" sz="3200" smtClean="0"/>
              <a:t>Richtungen</a:t>
            </a:r>
          </a:p>
        </p:txBody>
      </p:sp>
      <p:pic>
        <p:nvPicPr>
          <p:cNvPr id="32771" name="Picture 2" descr="Richtungs Beschreibun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4283968" cy="546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5508625" y="188640"/>
            <a:ext cx="3635375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u-HU" altLang="hu-HU" b="1" dirty="0" err="1">
                <a:latin typeface="Times New Roman" pitchFamily="18" charset="0"/>
              </a:rPr>
              <a:t>Richtungen</a:t>
            </a:r>
            <a:r>
              <a:rPr lang="hu-HU" altLang="hu-HU" b="1" dirty="0">
                <a:latin typeface="Times New Roman" pitchFamily="18" charset="0"/>
              </a:rPr>
              <a:t>:</a:t>
            </a:r>
          </a:p>
          <a:p>
            <a:r>
              <a:rPr lang="hu-HU" altLang="hu-HU" sz="1400" dirty="0" err="1">
                <a:latin typeface="Times New Roman" pitchFamily="18" charset="0"/>
              </a:rPr>
              <a:t>cranialis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kopfw</a:t>
            </a:r>
            <a:r>
              <a:rPr lang="hu-HU" altLang="hu-HU" sz="1400" dirty="0" err="1"/>
              <a:t>ä</a:t>
            </a:r>
            <a:r>
              <a:rPr lang="hu-HU" altLang="hu-HU" sz="1400" dirty="0" err="1">
                <a:latin typeface="Times New Roman" pitchFamily="18" charset="0"/>
              </a:rPr>
              <a:t>rts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caudalis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/>
              <a:t>–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stei</a:t>
            </a:r>
            <a:r>
              <a:rPr lang="hu-HU" altLang="hu-HU" sz="1400" dirty="0" err="1"/>
              <a:t>ß</a:t>
            </a:r>
            <a:r>
              <a:rPr lang="hu-HU" altLang="hu-HU" sz="1400" dirty="0" err="1">
                <a:latin typeface="Times New Roman" pitchFamily="18" charset="0"/>
              </a:rPr>
              <a:t>w</a:t>
            </a:r>
            <a:r>
              <a:rPr lang="hu-HU" altLang="hu-HU" sz="1400" dirty="0" err="1"/>
              <a:t>ä</a:t>
            </a:r>
            <a:r>
              <a:rPr lang="hu-HU" altLang="hu-HU" sz="1400" dirty="0" err="1">
                <a:latin typeface="Times New Roman" pitchFamily="18" charset="0"/>
              </a:rPr>
              <a:t>rts</a:t>
            </a:r>
            <a:r>
              <a:rPr lang="hu-HU" altLang="hu-HU" sz="1400" dirty="0">
                <a:latin typeface="Times New Roman" pitchFamily="18" charset="0"/>
              </a:rPr>
              <a:t> (</a:t>
            </a:r>
            <a:r>
              <a:rPr lang="de-DE" altLang="hu-HU" sz="1400" i="1" dirty="0" err="1">
                <a:latin typeface="Times New Roman" pitchFamily="18" charset="0"/>
              </a:rPr>
              <a:t>cauda</a:t>
            </a:r>
            <a:r>
              <a:rPr lang="de-DE" altLang="hu-HU" sz="1400" dirty="0">
                <a:latin typeface="Times New Roman" pitchFamily="18" charset="0"/>
              </a:rPr>
              <a:t>:</a:t>
            </a:r>
            <a:r>
              <a:rPr lang="de-DE" altLang="hu-HU" sz="1400" dirty="0"/>
              <a:t>‚</a:t>
            </a:r>
            <a:r>
              <a:rPr lang="de-DE" altLang="hu-HU" sz="1400" dirty="0">
                <a:latin typeface="Times New Roman" pitchFamily="18" charset="0"/>
              </a:rPr>
              <a:t>Schwanz</a:t>
            </a:r>
            <a:r>
              <a:rPr lang="de-DE" altLang="hu-HU" sz="1400" dirty="0"/>
              <a:t>‘</a:t>
            </a:r>
            <a:r>
              <a:rPr lang="de-DE" altLang="hu-HU" sz="1400" dirty="0">
                <a:latin typeface="Times New Roman" pitchFamily="18" charset="0"/>
              </a:rPr>
              <a:t>)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>
                <a:latin typeface="Times New Roman" pitchFamily="18" charset="0"/>
              </a:rPr>
              <a:t>superior - der </a:t>
            </a:r>
            <a:r>
              <a:rPr lang="hu-HU" altLang="hu-HU" sz="1400" dirty="0" err="1">
                <a:latin typeface="Times New Roman" pitchFamily="18" charset="0"/>
              </a:rPr>
              <a:t>obere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>
                <a:latin typeface="Times New Roman" pitchFamily="18" charset="0"/>
              </a:rPr>
              <a:t>inferior - der </a:t>
            </a:r>
            <a:r>
              <a:rPr lang="hu-HU" altLang="hu-HU" sz="1400" dirty="0" err="1">
                <a:latin typeface="Times New Roman" pitchFamily="18" charset="0"/>
              </a:rPr>
              <a:t>untere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endParaRPr lang="hu-HU" altLang="hu-HU" sz="1400" dirty="0"/>
          </a:p>
          <a:p>
            <a:r>
              <a:rPr lang="hu-HU" altLang="hu-HU" sz="1400" dirty="0" err="1">
                <a:latin typeface="Times New Roman" pitchFamily="18" charset="0"/>
              </a:rPr>
              <a:t>dexter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rechts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sinister</a:t>
            </a:r>
            <a:r>
              <a:rPr lang="hu-HU" altLang="hu-HU" sz="1400" dirty="0">
                <a:latin typeface="Times New Roman" pitchFamily="18" charset="0"/>
              </a:rPr>
              <a:t> – </a:t>
            </a:r>
            <a:r>
              <a:rPr lang="hu-HU" altLang="hu-HU" sz="1400" dirty="0" err="1">
                <a:latin typeface="Times New Roman" pitchFamily="18" charset="0"/>
              </a:rPr>
              <a:t>links</a:t>
            </a:r>
            <a:endParaRPr lang="hu-HU" altLang="hu-HU" sz="1400" dirty="0">
              <a:latin typeface="Times New Roman" pitchFamily="18" charset="0"/>
            </a:endParaRPr>
          </a:p>
          <a:p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>
                <a:latin typeface="Times New Roman" pitchFamily="18" charset="0"/>
              </a:rPr>
              <a:t>anterior - der </a:t>
            </a:r>
            <a:r>
              <a:rPr lang="hu-HU" altLang="hu-HU" sz="1400" dirty="0" err="1">
                <a:latin typeface="Times New Roman" pitchFamily="18" charset="0"/>
              </a:rPr>
              <a:t>vordere</a:t>
            </a:r>
            <a:r>
              <a:rPr lang="hu-HU" altLang="hu-HU" sz="1400" dirty="0">
                <a:latin typeface="Times New Roman" pitchFamily="18" charset="0"/>
              </a:rPr>
              <a:t>, </a:t>
            </a:r>
            <a:r>
              <a:rPr lang="hu-HU" altLang="hu-HU" sz="1400" dirty="0" err="1">
                <a:latin typeface="Times New Roman" pitchFamily="18" charset="0"/>
              </a:rPr>
              <a:t>vorn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liegend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posterior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der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hintere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ventralis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bauchw</a:t>
            </a:r>
            <a:r>
              <a:rPr lang="hu-HU" altLang="hu-HU" sz="1400" dirty="0" err="1"/>
              <a:t>ä</a:t>
            </a:r>
            <a:r>
              <a:rPr lang="hu-HU" altLang="hu-HU" sz="1400" dirty="0" err="1">
                <a:latin typeface="Times New Roman" pitchFamily="18" charset="0"/>
              </a:rPr>
              <a:t>rts</a:t>
            </a:r>
            <a:r>
              <a:rPr lang="de-DE" altLang="hu-HU" sz="1400" b="1" dirty="0">
                <a:latin typeface="Times New Roman" pitchFamily="18" charset="0"/>
              </a:rPr>
              <a:t> </a:t>
            </a:r>
            <a:endParaRPr lang="hu-HU" altLang="hu-HU" sz="1400" dirty="0"/>
          </a:p>
          <a:p>
            <a:r>
              <a:rPr lang="de-DE" altLang="hu-HU" sz="1400" dirty="0">
                <a:latin typeface="Times New Roman" pitchFamily="18" charset="0"/>
              </a:rPr>
              <a:t>    </a:t>
            </a:r>
            <a:r>
              <a:rPr lang="de-DE" altLang="hu-HU" sz="1400" dirty="0" err="1">
                <a:latin typeface="Times New Roman" pitchFamily="18" charset="0"/>
              </a:rPr>
              <a:t>volaris</a:t>
            </a:r>
            <a:r>
              <a:rPr lang="de-DE" altLang="hu-HU" sz="1400" dirty="0">
                <a:latin typeface="Times New Roman" pitchFamily="18" charset="0"/>
              </a:rPr>
              <a:t>=</a:t>
            </a:r>
            <a:r>
              <a:rPr lang="de-DE" altLang="hu-HU" sz="1400" dirty="0" err="1">
                <a:latin typeface="Times New Roman" pitchFamily="18" charset="0"/>
              </a:rPr>
              <a:t>palmaris</a:t>
            </a:r>
            <a:r>
              <a:rPr lang="de-DE" altLang="hu-HU" sz="1400" dirty="0">
                <a:latin typeface="Times New Roman" pitchFamily="18" charset="0"/>
              </a:rPr>
              <a:t> (</a:t>
            </a:r>
            <a:r>
              <a:rPr lang="de-DE" altLang="hu-HU" sz="1400" i="1" dirty="0">
                <a:latin typeface="Times New Roman" pitchFamily="18" charset="0"/>
              </a:rPr>
              <a:t>Palma </a:t>
            </a:r>
            <a:r>
              <a:rPr lang="de-DE" altLang="hu-HU" sz="1400" i="1" dirty="0" err="1">
                <a:latin typeface="Times New Roman" pitchFamily="18" charset="0"/>
              </a:rPr>
              <a:t>manus</a:t>
            </a:r>
            <a:r>
              <a:rPr lang="de-DE" altLang="hu-HU" sz="1400" dirty="0">
                <a:latin typeface="Times New Roman" pitchFamily="18" charset="0"/>
              </a:rPr>
              <a:t> </a:t>
            </a:r>
            <a:r>
              <a:rPr lang="de-DE" altLang="hu-HU" sz="1400" dirty="0"/>
              <a:t>‚</a:t>
            </a:r>
            <a:r>
              <a:rPr lang="de-DE" altLang="hu-HU" sz="1400" dirty="0">
                <a:latin typeface="Times New Roman" pitchFamily="18" charset="0"/>
              </a:rPr>
              <a:t>Handfl</a:t>
            </a:r>
            <a:r>
              <a:rPr lang="de-DE" altLang="hu-HU" sz="1400" dirty="0"/>
              <a:t>ä</a:t>
            </a:r>
            <a:r>
              <a:rPr lang="de-DE" altLang="hu-HU" sz="1400" dirty="0">
                <a:latin typeface="Times New Roman" pitchFamily="18" charset="0"/>
              </a:rPr>
              <a:t>che</a:t>
            </a:r>
            <a:r>
              <a:rPr lang="de-DE" altLang="hu-HU" sz="1400" dirty="0"/>
              <a:t>‘</a:t>
            </a:r>
            <a:r>
              <a:rPr lang="de-DE" altLang="hu-HU" sz="1400" dirty="0">
                <a:latin typeface="Times New Roman" pitchFamily="18" charset="0"/>
              </a:rPr>
              <a:t>) handfl</a:t>
            </a:r>
            <a:r>
              <a:rPr lang="de-DE" altLang="hu-HU" sz="1400" dirty="0"/>
              <a:t>ä</a:t>
            </a:r>
            <a:r>
              <a:rPr lang="de-DE" altLang="hu-HU" sz="1400" dirty="0">
                <a:latin typeface="Times New Roman" pitchFamily="18" charset="0"/>
              </a:rPr>
              <a:t>chenseitig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dorsalis</a:t>
            </a:r>
            <a:r>
              <a:rPr lang="hu-HU" altLang="hu-HU" sz="1400" dirty="0">
                <a:latin typeface="Times New Roman" pitchFamily="18" charset="0"/>
              </a:rPr>
              <a:t> -  </a:t>
            </a:r>
            <a:r>
              <a:rPr lang="hu-HU" altLang="hu-HU" sz="1400" dirty="0" err="1">
                <a:latin typeface="Times New Roman" pitchFamily="18" charset="0"/>
              </a:rPr>
              <a:t>r</a:t>
            </a:r>
            <a:r>
              <a:rPr lang="hu-HU" altLang="hu-HU" sz="1400" dirty="0" err="1"/>
              <a:t>ü</a:t>
            </a:r>
            <a:r>
              <a:rPr lang="hu-HU" altLang="hu-HU" sz="1400" dirty="0" err="1">
                <a:latin typeface="Times New Roman" pitchFamily="18" charset="0"/>
              </a:rPr>
              <a:t>ckw</a:t>
            </a:r>
            <a:r>
              <a:rPr lang="hu-HU" altLang="hu-HU" sz="1400" dirty="0" err="1"/>
              <a:t>ä</a:t>
            </a:r>
            <a:r>
              <a:rPr lang="hu-HU" altLang="hu-HU" sz="1400" dirty="0" err="1">
                <a:latin typeface="Times New Roman" pitchFamily="18" charset="0"/>
              </a:rPr>
              <a:t>rts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endParaRPr lang="hu-HU" altLang="hu-HU" sz="1400" dirty="0">
              <a:latin typeface="Times New Roman" pitchFamily="18" charset="0"/>
            </a:endParaRPr>
          </a:p>
          <a:p>
            <a:r>
              <a:rPr lang="hu-HU" altLang="hu-HU" sz="1400" dirty="0" err="1">
                <a:latin typeface="Times New Roman" pitchFamily="18" charset="0"/>
              </a:rPr>
              <a:t>proximalis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n</a:t>
            </a:r>
            <a:r>
              <a:rPr lang="hu-HU" altLang="hu-HU" sz="1400" dirty="0" err="1"/>
              <a:t>ä</a:t>
            </a:r>
            <a:r>
              <a:rPr lang="hu-HU" altLang="hu-HU" sz="1400" dirty="0" err="1">
                <a:latin typeface="Times New Roman" pitchFamily="18" charset="0"/>
              </a:rPr>
              <a:t>her</a:t>
            </a:r>
            <a:r>
              <a:rPr lang="hu-HU" altLang="hu-HU" sz="1400" dirty="0">
                <a:latin typeface="Times New Roman" pitchFamily="18" charset="0"/>
              </a:rPr>
              <a:t> am </a:t>
            </a:r>
            <a:r>
              <a:rPr lang="hu-HU" altLang="hu-HU" sz="1400" dirty="0" err="1">
                <a:latin typeface="Times New Roman" pitchFamily="18" charset="0"/>
              </a:rPr>
              <a:t>Rumpf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gelegen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>
                <a:latin typeface="Times New Roman" pitchFamily="18" charset="0"/>
              </a:rPr>
              <a:t>distalis - </a:t>
            </a:r>
            <a:r>
              <a:rPr lang="hu-HU" altLang="hu-HU" sz="1400" dirty="0" err="1">
                <a:latin typeface="Times New Roman" pitchFamily="18" charset="0"/>
              </a:rPr>
              <a:t>weiter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vom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Rumpf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entfernt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>
                <a:latin typeface="Times New Roman" pitchFamily="18" charset="0"/>
              </a:rPr>
              <a:t>superficialis - </a:t>
            </a:r>
            <a:r>
              <a:rPr lang="hu-HU" altLang="hu-HU" sz="1400" dirty="0" err="1">
                <a:latin typeface="Times New Roman" pitchFamily="18" charset="0"/>
              </a:rPr>
              <a:t>oberfl</a:t>
            </a:r>
            <a:r>
              <a:rPr lang="hu-HU" altLang="hu-HU" sz="1400" dirty="0" err="1"/>
              <a:t>ä</a:t>
            </a:r>
            <a:r>
              <a:rPr lang="hu-HU" altLang="hu-HU" sz="1400" dirty="0" err="1">
                <a:latin typeface="Times New Roman" pitchFamily="18" charset="0"/>
              </a:rPr>
              <a:t>chlich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>
                <a:latin typeface="Times New Roman" pitchFamily="18" charset="0"/>
              </a:rPr>
              <a:t>profundus – </a:t>
            </a:r>
            <a:r>
              <a:rPr lang="hu-HU" altLang="hu-HU" sz="1400" dirty="0" err="1">
                <a:latin typeface="Times New Roman" pitchFamily="18" charset="0"/>
              </a:rPr>
              <a:t>tief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endParaRPr lang="hu-HU" altLang="hu-HU" sz="1400" dirty="0"/>
          </a:p>
          <a:p>
            <a:r>
              <a:rPr lang="hu-HU" altLang="hu-HU" sz="1400" dirty="0" err="1">
                <a:latin typeface="Times New Roman" pitchFamily="18" charset="0"/>
              </a:rPr>
              <a:t>media</a:t>
            </a:r>
            <a:r>
              <a:rPr lang="hu-HU" altLang="hu-HU" sz="1400" b="1" u="sng" dirty="0" err="1">
                <a:latin typeface="Times New Roman" pitchFamily="18" charset="0"/>
              </a:rPr>
              <a:t>n</a:t>
            </a:r>
            <a:r>
              <a:rPr lang="hu-HU" altLang="hu-HU" sz="1400" dirty="0" err="1">
                <a:latin typeface="Times New Roman" pitchFamily="18" charset="0"/>
              </a:rPr>
              <a:t>us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in</a:t>
            </a:r>
            <a:r>
              <a:rPr lang="hu-HU" altLang="hu-HU" sz="1400" dirty="0">
                <a:latin typeface="Times New Roman" pitchFamily="18" charset="0"/>
              </a:rPr>
              <a:t> der </a:t>
            </a:r>
            <a:r>
              <a:rPr lang="hu-HU" altLang="hu-HU" sz="1400" dirty="0" err="1">
                <a:latin typeface="Times New Roman" pitchFamily="18" charset="0"/>
              </a:rPr>
              <a:t>Mitte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liegend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b="1" dirty="0" err="1">
                <a:latin typeface="Times New Roman" pitchFamily="18" charset="0"/>
              </a:rPr>
              <a:t>medialis</a:t>
            </a:r>
            <a:r>
              <a:rPr lang="hu-HU" altLang="hu-HU" sz="1400" b="1" dirty="0">
                <a:latin typeface="Times New Roman" pitchFamily="18" charset="0"/>
              </a:rPr>
              <a:t> </a:t>
            </a:r>
            <a:r>
              <a:rPr lang="hu-HU" altLang="hu-HU" sz="1400" dirty="0">
                <a:latin typeface="Times New Roman" pitchFamily="18" charset="0"/>
              </a:rPr>
              <a:t>- </a:t>
            </a:r>
            <a:r>
              <a:rPr lang="hu-HU" altLang="hu-HU" sz="1400" dirty="0" err="1">
                <a:latin typeface="Times New Roman" pitchFamily="18" charset="0"/>
              </a:rPr>
              <a:t>nach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der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Mitte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zu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gelegen</a:t>
            </a:r>
            <a:endParaRPr lang="hu-HU" altLang="hu-HU" sz="1400" dirty="0"/>
          </a:p>
          <a:p>
            <a:r>
              <a:rPr lang="hu-HU" altLang="hu-HU" sz="1400" dirty="0">
                <a:latin typeface="Times New Roman" pitchFamily="18" charset="0"/>
              </a:rPr>
              <a:t>     </a:t>
            </a:r>
            <a:r>
              <a:rPr lang="hu-HU" altLang="hu-HU" sz="1400" dirty="0" err="1">
                <a:latin typeface="Times New Roman" pitchFamily="18" charset="0"/>
              </a:rPr>
              <a:t>ulnaris</a:t>
            </a:r>
            <a:r>
              <a:rPr lang="hu-HU" altLang="hu-HU" sz="1400" dirty="0">
                <a:latin typeface="Times New Roman" pitchFamily="18" charset="0"/>
              </a:rPr>
              <a:t> / </a:t>
            </a:r>
            <a:r>
              <a:rPr lang="hu-HU" altLang="hu-HU" sz="1400" dirty="0" err="1">
                <a:latin typeface="Times New Roman" pitchFamily="18" charset="0"/>
              </a:rPr>
              <a:t>tibialis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medius</a:t>
            </a:r>
            <a:r>
              <a:rPr lang="hu-HU" altLang="hu-HU" sz="1400" dirty="0">
                <a:latin typeface="Times New Roman" pitchFamily="18" charset="0"/>
              </a:rPr>
              <a:t>, </a:t>
            </a:r>
            <a:r>
              <a:rPr lang="hu-HU" altLang="hu-HU" sz="1400" dirty="0" err="1">
                <a:latin typeface="Times New Roman" pitchFamily="18" charset="0"/>
              </a:rPr>
              <a:t>intermedius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mittlere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b="1" dirty="0">
                <a:latin typeface="Times New Roman" pitchFamily="18" charset="0"/>
              </a:rPr>
              <a:t>lateralis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seitlich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>
                <a:latin typeface="Times New Roman" pitchFamily="18" charset="0"/>
              </a:rPr>
              <a:t>     </a:t>
            </a:r>
            <a:r>
              <a:rPr lang="hu-HU" altLang="hu-HU" sz="1400" dirty="0" err="1">
                <a:latin typeface="Times New Roman" pitchFamily="18" charset="0"/>
              </a:rPr>
              <a:t>radialis</a:t>
            </a:r>
            <a:r>
              <a:rPr lang="hu-HU" altLang="hu-HU" sz="1400" dirty="0">
                <a:latin typeface="Times New Roman" pitchFamily="18" charset="0"/>
              </a:rPr>
              <a:t> / </a:t>
            </a:r>
            <a:r>
              <a:rPr lang="hu-HU" altLang="hu-HU" sz="1400" dirty="0" err="1">
                <a:latin typeface="Times New Roman" pitchFamily="18" charset="0"/>
              </a:rPr>
              <a:t>fibularis</a:t>
            </a:r>
            <a:endParaRPr lang="hu-HU" altLang="hu-HU" sz="1400" dirty="0"/>
          </a:p>
        </p:txBody>
      </p:sp>
      <p:grpSp>
        <p:nvGrpSpPr>
          <p:cNvPr id="5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6" name="Téglalap 5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8" name="Téglalap 7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ChangeArrowheads="1"/>
          </p:cNvSpPr>
          <p:nvPr/>
        </p:nvSpPr>
        <p:spPr bwMode="auto">
          <a:xfrm>
            <a:off x="5219701" y="1047304"/>
            <a:ext cx="3600772" cy="353943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hu-HU" altLang="hu-HU" sz="1600" dirty="0" err="1">
                <a:latin typeface="Times New Roman" pitchFamily="18" charset="0"/>
              </a:rPr>
              <a:t>magnus</a:t>
            </a:r>
            <a:r>
              <a:rPr lang="hu-HU" altLang="hu-HU" sz="1600" dirty="0">
                <a:latin typeface="Times New Roman" pitchFamily="18" charset="0"/>
              </a:rPr>
              <a:t> - </a:t>
            </a:r>
            <a:r>
              <a:rPr lang="hu-HU" altLang="hu-HU" sz="1600" dirty="0" err="1">
                <a:latin typeface="Times New Roman" pitchFamily="18" charset="0"/>
              </a:rPr>
              <a:t>gro</a:t>
            </a:r>
            <a:r>
              <a:rPr lang="hu-HU" altLang="hu-HU" sz="1600" dirty="0" err="1"/>
              <a:t>ß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major - </a:t>
            </a:r>
            <a:r>
              <a:rPr lang="hu-HU" altLang="hu-HU" sz="1600" dirty="0" err="1">
                <a:latin typeface="Times New Roman" pitchFamily="18" charset="0"/>
              </a:rPr>
              <a:t>gr</a:t>
            </a:r>
            <a:r>
              <a:rPr lang="hu-HU" altLang="hu-HU" sz="1600" dirty="0" err="1"/>
              <a:t>öß</a:t>
            </a:r>
            <a:r>
              <a:rPr lang="hu-HU" altLang="hu-HU" sz="1600" dirty="0" err="1">
                <a:latin typeface="Times New Roman" pitchFamily="18" charset="0"/>
              </a:rPr>
              <a:t>er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>minor - </a:t>
            </a:r>
            <a:r>
              <a:rPr lang="hu-HU" altLang="hu-HU" sz="1600" dirty="0" err="1">
                <a:latin typeface="Times New Roman" pitchFamily="18" charset="0"/>
              </a:rPr>
              <a:t>kleiner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brevis</a:t>
            </a:r>
            <a:r>
              <a:rPr lang="hu-HU" altLang="hu-HU" sz="1600" dirty="0">
                <a:latin typeface="Times New Roman" pitchFamily="18" charset="0"/>
              </a:rPr>
              <a:t> - </a:t>
            </a:r>
            <a:r>
              <a:rPr lang="hu-HU" altLang="hu-HU" sz="1600" dirty="0" err="1">
                <a:latin typeface="Times New Roman" pitchFamily="18" charset="0"/>
              </a:rPr>
              <a:t>kurz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longus</a:t>
            </a:r>
            <a:r>
              <a:rPr lang="hu-HU" altLang="hu-HU" sz="1600" dirty="0">
                <a:latin typeface="Times New Roman" pitchFamily="18" charset="0"/>
              </a:rPr>
              <a:t> - </a:t>
            </a:r>
            <a:r>
              <a:rPr lang="hu-HU" altLang="hu-HU" sz="1600" dirty="0" err="1">
                <a:latin typeface="Times New Roman" pitchFamily="18" charset="0"/>
              </a:rPr>
              <a:t>lang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endParaRPr lang="hu-HU" altLang="hu-HU" sz="1600" dirty="0"/>
          </a:p>
          <a:p>
            <a:r>
              <a:rPr lang="hu-HU" altLang="hu-HU" sz="1600" dirty="0" err="1">
                <a:latin typeface="Times New Roman" pitchFamily="18" charset="0"/>
              </a:rPr>
              <a:t>epiphysis</a:t>
            </a:r>
            <a:r>
              <a:rPr lang="hu-HU" altLang="hu-HU" sz="1600" dirty="0">
                <a:latin typeface="Times New Roman" pitchFamily="18" charset="0"/>
              </a:rPr>
              <a:t> - die </a:t>
            </a:r>
            <a:r>
              <a:rPr lang="hu-HU" altLang="hu-HU" sz="1600" dirty="0" err="1">
                <a:latin typeface="Times New Roman" pitchFamily="18" charset="0"/>
              </a:rPr>
              <a:t>Epiphyse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diaphysis</a:t>
            </a:r>
            <a:r>
              <a:rPr lang="hu-HU" altLang="hu-HU" sz="1600" dirty="0">
                <a:latin typeface="Times New Roman" pitchFamily="18" charset="0"/>
              </a:rPr>
              <a:t> - </a:t>
            </a:r>
            <a:r>
              <a:rPr lang="hu-HU" altLang="hu-HU" sz="1600" dirty="0" err="1">
                <a:latin typeface="Times New Roman" pitchFamily="18" charset="0"/>
              </a:rPr>
              <a:t>die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Diaphyse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musculus</a:t>
            </a:r>
            <a:r>
              <a:rPr lang="hu-HU" altLang="hu-HU" sz="1600" dirty="0">
                <a:latin typeface="Times New Roman" pitchFamily="18" charset="0"/>
              </a:rPr>
              <a:t> - der </a:t>
            </a:r>
            <a:r>
              <a:rPr lang="hu-HU" altLang="hu-HU" sz="1600" dirty="0" err="1">
                <a:latin typeface="Times New Roman" pitchFamily="18" charset="0"/>
              </a:rPr>
              <a:t>Muskel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tendo</a:t>
            </a:r>
            <a:r>
              <a:rPr lang="hu-HU" altLang="hu-HU" sz="1600" dirty="0">
                <a:latin typeface="Times New Roman" pitchFamily="18" charset="0"/>
              </a:rPr>
              <a:t> - die </a:t>
            </a:r>
            <a:r>
              <a:rPr lang="hu-HU" altLang="hu-HU" sz="1600" dirty="0" err="1">
                <a:latin typeface="Times New Roman" pitchFamily="18" charset="0"/>
              </a:rPr>
              <a:t>Sehne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endParaRPr lang="hu-HU" altLang="hu-HU" sz="1600" dirty="0">
              <a:latin typeface="Times New Roman" pitchFamily="18" charset="0"/>
            </a:endParaRPr>
          </a:p>
          <a:p>
            <a:r>
              <a:rPr lang="hu-HU" altLang="hu-HU" sz="1600" dirty="0" err="1">
                <a:latin typeface="Times New Roman" pitchFamily="18" charset="0"/>
              </a:rPr>
              <a:t>flexio</a:t>
            </a:r>
            <a:r>
              <a:rPr lang="hu-HU" altLang="hu-HU" sz="1600" dirty="0">
                <a:latin typeface="Times New Roman" pitchFamily="18" charset="0"/>
              </a:rPr>
              <a:t> - die </a:t>
            </a:r>
            <a:r>
              <a:rPr lang="hu-HU" altLang="hu-HU" sz="1600" dirty="0" err="1">
                <a:latin typeface="Times New Roman" pitchFamily="18" charset="0"/>
              </a:rPr>
              <a:t>Flexion</a:t>
            </a:r>
            <a:r>
              <a:rPr lang="hu-HU" altLang="hu-HU" sz="1600" dirty="0">
                <a:latin typeface="Times New Roman" pitchFamily="18" charset="0"/>
              </a:rPr>
              <a:t>, </a:t>
            </a:r>
            <a:r>
              <a:rPr lang="hu-HU" altLang="hu-HU" sz="1600" dirty="0" err="1">
                <a:latin typeface="Times New Roman" pitchFamily="18" charset="0"/>
              </a:rPr>
              <a:t>das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Beugen</a:t>
            </a:r>
            <a:r>
              <a:rPr lang="hu-HU" altLang="hu-HU" sz="1600" dirty="0">
                <a:latin typeface="Times New Roman" pitchFamily="18" charset="0"/>
              </a:rPr>
              <a:t/>
            </a:r>
            <a:br>
              <a:rPr lang="hu-HU" altLang="hu-HU" sz="1600" dirty="0">
                <a:latin typeface="Times New Roman" pitchFamily="18" charset="0"/>
              </a:rPr>
            </a:br>
            <a:r>
              <a:rPr lang="hu-HU" altLang="hu-HU" sz="1600" dirty="0" err="1">
                <a:latin typeface="Times New Roman" pitchFamily="18" charset="0"/>
              </a:rPr>
              <a:t>extensio</a:t>
            </a:r>
            <a:r>
              <a:rPr lang="hu-HU" altLang="hu-HU" sz="1600" dirty="0">
                <a:latin typeface="Times New Roman" pitchFamily="18" charset="0"/>
              </a:rPr>
              <a:t> - </a:t>
            </a:r>
            <a:r>
              <a:rPr lang="hu-HU" altLang="hu-HU" sz="1600" dirty="0" err="1">
                <a:latin typeface="Times New Roman" pitchFamily="18" charset="0"/>
              </a:rPr>
              <a:t>die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Extension</a:t>
            </a:r>
            <a:r>
              <a:rPr lang="hu-HU" altLang="hu-HU" sz="1600" dirty="0">
                <a:latin typeface="Times New Roman" pitchFamily="18" charset="0"/>
              </a:rPr>
              <a:t>, </a:t>
            </a:r>
            <a:r>
              <a:rPr lang="hu-HU" altLang="hu-HU" sz="1600" dirty="0" err="1">
                <a:latin typeface="Times New Roman" pitchFamily="18" charset="0"/>
              </a:rPr>
              <a:t>das</a:t>
            </a:r>
            <a:r>
              <a:rPr lang="hu-HU" altLang="hu-HU" sz="1600" dirty="0">
                <a:latin typeface="Times New Roman" pitchFamily="18" charset="0"/>
              </a:rPr>
              <a:t> </a:t>
            </a:r>
            <a:r>
              <a:rPr lang="hu-HU" altLang="hu-HU" sz="1600" dirty="0" err="1">
                <a:latin typeface="Times New Roman" pitchFamily="18" charset="0"/>
              </a:rPr>
              <a:t>Strecken</a:t>
            </a:r>
            <a:endParaRPr lang="hu-HU" altLang="hu-HU" sz="1600" dirty="0"/>
          </a:p>
        </p:txBody>
      </p:sp>
      <p:sp>
        <p:nvSpPr>
          <p:cNvPr id="33795" name="Rectangle 2"/>
          <p:cNvSpPr>
            <a:spLocks noChangeArrowheads="1"/>
          </p:cNvSpPr>
          <p:nvPr/>
        </p:nvSpPr>
        <p:spPr bwMode="auto">
          <a:xfrm>
            <a:off x="683568" y="404664"/>
            <a:ext cx="489743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hu-HU" altLang="hu-HU" sz="1400" b="1" dirty="0" err="1">
                <a:latin typeface="Times New Roman" pitchFamily="18" charset="0"/>
              </a:rPr>
              <a:t>tuber</a:t>
            </a:r>
            <a:r>
              <a:rPr lang="hu-HU" altLang="hu-HU" sz="1400" dirty="0">
                <a:latin typeface="Times New Roman" pitchFamily="18" charset="0"/>
              </a:rPr>
              <a:t> - der </a:t>
            </a:r>
            <a:r>
              <a:rPr lang="hu-HU" altLang="hu-HU" sz="1400" dirty="0" err="1">
                <a:latin typeface="Times New Roman" pitchFamily="18" charset="0"/>
              </a:rPr>
              <a:t>H</a:t>
            </a:r>
            <a:r>
              <a:rPr lang="hu-HU" altLang="hu-HU" sz="1400" dirty="0" err="1"/>
              <a:t>ö</a:t>
            </a:r>
            <a:r>
              <a:rPr lang="hu-HU" altLang="hu-HU" sz="1400" dirty="0" err="1">
                <a:latin typeface="Times New Roman" pitchFamily="18" charset="0"/>
              </a:rPr>
              <a:t>cker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b="1" dirty="0" err="1">
                <a:latin typeface="Times New Roman" pitchFamily="18" charset="0"/>
              </a:rPr>
              <a:t>tuberculum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der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kleine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H</a:t>
            </a:r>
            <a:r>
              <a:rPr lang="hu-HU" altLang="hu-HU" sz="1400" dirty="0" err="1"/>
              <a:t>ö</a:t>
            </a:r>
            <a:r>
              <a:rPr lang="hu-HU" altLang="hu-HU" sz="1400" dirty="0" err="1">
                <a:latin typeface="Times New Roman" pitchFamily="18" charset="0"/>
              </a:rPr>
              <a:t>cker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b="1" dirty="0" err="1">
                <a:latin typeface="Times New Roman" pitchFamily="18" charset="0"/>
              </a:rPr>
              <a:t>tuberositas</a:t>
            </a:r>
            <a:r>
              <a:rPr lang="hu-HU" altLang="hu-HU" sz="1400" dirty="0">
                <a:latin typeface="Times New Roman" pitchFamily="18" charset="0"/>
              </a:rPr>
              <a:t> - die </a:t>
            </a:r>
            <a:r>
              <a:rPr lang="hu-HU" altLang="hu-HU" sz="1400" dirty="0" err="1">
                <a:latin typeface="Times New Roman" pitchFamily="18" charset="0"/>
              </a:rPr>
              <a:t>Rauhigkeit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trochanter</a:t>
            </a:r>
            <a:r>
              <a:rPr lang="hu-HU" altLang="hu-HU" sz="1400" dirty="0">
                <a:latin typeface="Times New Roman" pitchFamily="18" charset="0"/>
              </a:rPr>
              <a:t> - der </a:t>
            </a:r>
            <a:r>
              <a:rPr lang="hu-HU" altLang="hu-HU" sz="1400" dirty="0" err="1">
                <a:latin typeface="Times New Roman" pitchFamily="18" charset="0"/>
              </a:rPr>
              <a:t>Rollh</a:t>
            </a:r>
            <a:r>
              <a:rPr lang="hu-HU" altLang="hu-HU" sz="1400" dirty="0" err="1"/>
              <a:t>ü</a:t>
            </a:r>
            <a:r>
              <a:rPr lang="hu-HU" altLang="hu-HU" sz="1400" dirty="0" err="1">
                <a:latin typeface="Times New Roman" pitchFamily="18" charset="0"/>
              </a:rPr>
              <a:t>ger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linea</a:t>
            </a:r>
            <a:r>
              <a:rPr lang="hu-HU" altLang="hu-HU" sz="1400" dirty="0">
                <a:latin typeface="Times New Roman" pitchFamily="18" charset="0"/>
              </a:rPr>
              <a:t> - die </a:t>
            </a:r>
            <a:r>
              <a:rPr lang="hu-HU" altLang="hu-HU" sz="1400" dirty="0" err="1">
                <a:latin typeface="Times New Roman" pitchFamily="18" charset="0"/>
              </a:rPr>
              <a:t>Linie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crista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die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Leiste</a:t>
            </a:r>
            <a:r>
              <a:rPr lang="hu-HU" altLang="hu-HU" sz="1400" dirty="0">
                <a:latin typeface="Times New Roman" pitchFamily="18" charset="0"/>
              </a:rPr>
              <a:t> (der </a:t>
            </a:r>
            <a:r>
              <a:rPr lang="hu-HU" altLang="hu-HU" sz="1400" dirty="0" err="1">
                <a:latin typeface="Times New Roman" pitchFamily="18" charset="0"/>
              </a:rPr>
              <a:t>Kamm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bei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V</a:t>
            </a:r>
            <a:r>
              <a:rPr lang="hu-HU" altLang="hu-HU" sz="1400" dirty="0" err="1"/>
              <a:t>ö</a:t>
            </a:r>
            <a:r>
              <a:rPr lang="hu-HU" altLang="hu-HU" sz="1400" dirty="0" err="1">
                <a:latin typeface="Times New Roman" pitchFamily="18" charset="0"/>
              </a:rPr>
              <a:t>geln</a:t>
            </a:r>
            <a:r>
              <a:rPr lang="hu-HU" altLang="hu-HU" sz="1400" dirty="0">
                <a:latin typeface="Times New Roman" pitchFamily="18" charset="0"/>
              </a:rPr>
              <a:t>) </a:t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margo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der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Rand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b="1" dirty="0">
                <a:latin typeface="Times New Roman" pitchFamily="18" charset="0"/>
              </a:rPr>
              <a:t>processus - der </a:t>
            </a:r>
            <a:r>
              <a:rPr lang="hu-HU" altLang="hu-HU" sz="1400" b="1" dirty="0" err="1">
                <a:latin typeface="Times New Roman" pitchFamily="18" charset="0"/>
              </a:rPr>
              <a:t>Fortsatz</a:t>
            </a:r>
            <a:r>
              <a:rPr lang="hu-HU" altLang="hu-HU" sz="1400" b="1" dirty="0">
                <a:latin typeface="Times New Roman" pitchFamily="18" charset="0"/>
              </a:rPr>
              <a:t/>
            </a:r>
            <a:br>
              <a:rPr lang="hu-HU" altLang="hu-HU" sz="1400" b="1" dirty="0">
                <a:latin typeface="Times New Roman" pitchFamily="18" charset="0"/>
              </a:rPr>
            </a:br>
            <a:r>
              <a:rPr lang="hu-HU" altLang="hu-HU" sz="1400" dirty="0">
                <a:latin typeface="Times New Roman" pitchFamily="18" charset="0"/>
              </a:rPr>
              <a:t>spina - der </a:t>
            </a:r>
            <a:r>
              <a:rPr lang="hu-HU" altLang="hu-HU" sz="1400" dirty="0" err="1">
                <a:latin typeface="Times New Roman" pitchFamily="18" charset="0"/>
              </a:rPr>
              <a:t>Dorn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condylus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der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Gelenkfortsatz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epicondylus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Fortsatz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/>
              <a:t>ü</a:t>
            </a:r>
            <a:r>
              <a:rPr lang="hu-HU" altLang="hu-HU" sz="1400" dirty="0" err="1">
                <a:latin typeface="Times New Roman" pitchFamily="18" charset="0"/>
              </a:rPr>
              <a:t>ber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dem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Condylus</a:t>
            </a:r>
            <a:endParaRPr lang="hu-HU" altLang="hu-HU" sz="1400" dirty="0"/>
          </a:p>
          <a:p>
            <a:endParaRPr lang="hu-HU" altLang="hu-HU" sz="1400" dirty="0">
              <a:latin typeface="Times New Roman" pitchFamily="18" charset="0"/>
            </a:endParaRPr>
          </a:p>
          <a:p>
            <a:r>
              <a:rPr lang="hu-HU" altLang="hu-HU" sz="1400" dirty="0" err="1">
                <a:latin typeface="Times New Roman" pitchFamily="18" charset="0"/>
              </a:rPr>
              <a:t>fovea</a:t>
            </a:r>
            <a:r>
              <a:rPr lang="hu-HU" altLang="hu-HU" sz="1400" dirty="0">
                <a:latin typeface="Times New Roman" pitchFamily="18" charset="0"/>
              </a:rPr>
              <a:t> - die </a:t>
            </a:r>
            <a:r>
              <a:rPr lang="hu-HU" altLang="hu-HU" sz="1400" dirty="0" err="1">
                <a:latin typeface="Times New Roman" pitchFamily="18" charset="0"/>
              </a:rPr>
              <a:t>Grube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>
                <a:latin typeface="Times New Roman" pitchFamily="18" charset="0"/>
              </a:rPr>
              <a:t>foveola - </a:t>
            </a:r>
            <a:r>
              <a:rPr lang="hu-HU" altLang="hu-HU" sz="1400" dirty="0" err="1">
                <a:latin typeface="Times New Roman" pitchFamily="18" charset="0"/>
              </a:rPr>
              <a:t>das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Gr</a:t>
            </a:r>
            <a:r>
              <a:rPr lang="hu-HU" altLang="hu-HU" sz="1400" dirty="0" err="1"/>
              <a:t>ü</a:t>
            </a:r>
            <a:r>
              <a:rPr lang="hu-HU" altLang="hu-HU" sz="1400" dirty="0" err="1">
                <a:latin typeface="Times New Roman" pitchFamily="18" charset="0"/>
              </a:rPr>
              <a:t>bchen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b="1" dirty="0">
                <a:latin typeface="Times New Roman" pitchFamily="18" charset="0"/>
              </a:rPr>
              <a:t>fossa</a:t>
            </a:r>
            <a:r>
              <a:rPr lang="hu-HU" altLang="hu-HU" sz="1400" dirty="0">
                <a:latin typeface="Times New Roman" pitchFamily="18" charset="0"/>
              </a:rPr>
              <a:t> - der </a:t>
            </a:r>
            <a:r>
              <a:rPr lang="hu-HU" altLang="hu-HU" sz="1400" dirty="0" err="1">
                <a:latin typeface="Times New Roman" pitchFamily="18" charset="0"/>
              </a:rPr>
              <a:t>Graben</a:t>
            </a:r>
            <a:endParaRPr lang="hu-HU" altLang="hu-HU" sz="1400" dirty="0">
              <a:latin typeface="Times New Roman" pitchFamily="18" charset="0"/>
            </a:endParaRPr>
          </a:p>
          <a:p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cavitas</a:t>
            </a:r>
            <a:r>
              <a:rPr lang="hu-HU" altLang="hu-HU" sz="1400" dirty="0">
                <a:latin typeface="Times New Roman" pitchFamily="18" charset="0"/>
              </a:rPr>
              <a:t> - die </a:t>
            </a:r>
            <a:r>
              <a:rPr lang="hu-HU" altLang="hu-HU" sz="1400" dirty="0" err="1">
                <a:latin typeface="Times New Roman" pitchFamily="18" charset="0"/>
              </a:rPr>
              <a:t>H</a:t>
            </a:r>
            <a:r>
              <a:rPr lang="hu-HU" altLang="hu-HU" sz="1400" dirty="0" err="1"/>
              <a:t>ö</a:t>
            </a:r>
            <a:r>
              <a:rPr lang="hu-HU" altLang="hu-HU" sz="1400" dirty="0" err="1">
                <a:latin typeface="Times New Roman" pitchFamily="18" charset="0"/>
              </a:rPr>
              <a:t>hle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impressio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die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Impression</a:t>
            </a:r>
            <a:r>
              <a:rPr lang="hu-HU" altLang="hu-HU" sz="1400" dirty="0">
                <a:latin typeface="Times New Roman" pitchFamily="18" charset="0"/>
              </a:rPr>
              <a:t>, der </a:t>
            </a:r>
            <a:r>
              <a:rPr lang="hu-HU" altLang="hu-HU" sz="1400" dirty="0" err="1">
                <a:latin typeface="Times New Roman" pitchFamily="18" charset="0"/>
              </a:rPr>
              <a:t>Eindruck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b="1" dirty="0">
                <a:latin typeface="Times New Roman" pitchFamily="18" charset="0"/>
              </a:rPr>
              <a:t>sulcus</a:t>
            </a:r>
            <a:r>
              <a:rPr lang="hu-HU" altLang="hu-HU" sz="1400" dirty="0">
                <a:latin typeface="Times New Roman" pitchFamily="18" charset="0"/>
              </a:rPr>
              <a:t> - die </a:t>
            </a:r>
            <a:r>
              <a:rPr lang="hu-HU" altLang="hu-HU" sz="1400" dirty="0" err="1">
                <a:latin typeface="Times New Roman" pitchFamily="18" charset="0"/>
              </a:rPr>
              <a:t>Furche</a:t>
            </a:r>
            <a:r>
              <a:rPr lang="hu-HU" altLang="hu-HU" sz="1400" dirty="0">
                <a:latin typeface="Times New Roman" pitchFamily="18" charset="0"/>
              </a:rPr>
              <a:t>, </a:t>
            </a:r>
            <a:r>
              <a:rPr lang="hu-HU" altLang="hu-HU" sz="1400" dirty="0" err="1">
                <a:latin typeface="Times New Roman" pitchFamily="18" charset="0"/>
              </a:rPr>
              <a:t>Rinne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>
                <a:latin typeface="Times New Roman" pitchFamily="18" charset="0"/>
              </a:rPr>
              <a:t>canalis - die </a:t>
            </a:r>
            <a:r>
              <a:rPr lang="hu-HU" altLang="hu-HU" sz="1400" dirty="0" err="1">
                <a:latin typeface="Times New Roman" pitchFamily="18" charset="0"/>
              </a:rPr>
              <a:t>R</a:t>
            </a:r>
            <a:r>
              <a:rPr lang="hu-HU" altLang="hu-HU" sz="1400" dirty="0" err="1"/>
              <a:t>ö</a:t>
            </a:r>
            <a:r>
              <a:rPr lang="hu-HU" altLang="hu-HU" sz="1400" dirty="0" err="1">
                <a:latin typeface="Times New Roman" pitchFamily="18" charset="0"/>
              </a:rPr>
              <a:t>hre</a:t>
            </a:r>
            <a:r>
              <a:rPr lang="hu-HU" altLang="hu-HU" sz="1400" dirty="0">
                <a:latin typeface="Times New Roman" pitchFamily="18" charset="0"/>
              </a:rPr>
              <a:t>, der </a:t>
            </a:r>
            <a:r>
              <a:rPr lang="hu-HU" altLang="hu-HU" sz="1400" dirty="0" err="1">
                <a:latin typeface="Times New Roman" pitchFamily="18" charset="0"/>
              </a:rPr>
              <a:t>Kanal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incisura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der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Einschnitt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b="1" dirty="0" err="1">
                <a:latin typeface="Times New Roman" pitchFamily="18" charset="0"/>
              </a:rPr>
              <a:t>foramen</a:t>
            </a:r>
            <a:r>
              <a:rPr lang="hu-HU" altLang="hu-HU" sz="1400" dirty="0">
                <a:latin typeface="Times New Roman" pitchFamily="18" charset="0"/>
              </a:rPr>
              <a:t> - </a:t>
            </a:r>
            <a:r>
              <a:rPr lang="hu-HU" altLang="hu-HU" sz="1400" dirty="0" err="1">
                <a:latin typeface="Times New Roman" pitchFamily="18" charset="0"/>
              </a:rPr>
              <a:t>das</a:t>
            </a:r>
            <a:r>
              <a:rPr lang="hu-HU" altLang="hu-HU" sz="1400" dirty="0">
                <a:latin typeface="Times New Roman" pitchFamily="18" charset="0"/>
              </a:rPr>
              <a:t> </a:t>
            </a:r>
            <a:r>
              <a:rPr lang="hu-HU" altLang="hu-HU" sz="1400" dirty="0" err="1">
                <a:latin typeface="Times New Roman" pitchFamily="18" charset="0"/>
              </a:rPr>
              <a:t>Loch</a:t>
            </a:r>
            <a:r>
              <a:rPr lang="hu-HU" altLang="hu-HU" sz="1400" dirty="0">
                <a:latin typeface="Times New Roman" pitchFamily="18" charset="0"/>
              </a:rPr>
              <a:t/>
            </a:r>
            <a:br>
              <a:rPr lang="hu-HU" altLang="hu-HU" sz="1400" dirty="0">
                <a:latin typeface="Times New Roman" pitchFamily="18" charset="0"/>
              </a:rPr>
            </a:br>
            <a:r>
              <a:rPr lang="hu-HU" altLang="hu-HU" sz="1400" dirty="0" err="1">
                <a:latin typeface="Times New Roman" pitchFamily="18" charset="0"/>
              </a:rPr>
              <a:t>hiatus</a:t>
            </a:r>
            <a:r>
              <a:rPr lang="hu-HU" altLang="hu-HU" sz="1400" dirty="0">
                <a:latin typeface="Times New Roman" pitchFamily="18" charset="0"/>
              </a:rPr>
              <a:t> - die (</a:t>
            </a:r>
            <a:r>
              <a:rPr lang="hu-HU" altLang="hu-HU" sz="1400" dirty="0" err="1">
                <a:latin typeface="Times New Roman" pitchFamily="18" charset="0"/>
              </a:rPr>
              <a:t>klaffende</a:t>
            </a:r>
            <a:r>
              <a:rPr lang="hu-HU" altLang="hu-HU" sz="1400" dirty="0">
                <a:latin typeface="Times New Roman" pitchFamily="18" charset="0"/>
              </a:rPr>
              <a:t>) </a:t>
            </a:r>
            <a:r>
              <a:rPr lang="hu-HU" altLang="hu-HU" sz="1400" dirty="0" err="1"/>
              <a:t>Ö</a:t>
            </a:r>
            <a:r>
              <a:rPr lang="hu-HU" altLang="hu-HU" sz="1400" dirty="0" err="1">
                <a:latin typeface="Times New Roman" pitchFamily="18" charset="0"/>
              </a:rPr>
              <a:t>ffnung</a:t>
            </a:r>
            <a:endParaRPr lang="hu-HU" altLang="hu-HU" sz="1400" dirty="0"/>
          </a:p>
          <a:p>
            <a:endParaRPr lang="hu-HU" altLang="hu-HU" b="1" dirty="0">
              <a:latin typeface="Times New Roman" pitchFamily="18" charset="0"/>
            </a:endParaRPr>
          </a:p>
        </p:txBody>
      </p:sp>
      <p:grpSp>
        <p:nvGrpSpPr>
          <p:cNvPr id="4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5" name="Téglalap 4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7" name="Téglalap 6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8" name="Téglalap 7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2765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7474" t="17909" r="27652" b="7199"/>
          <a:stretch>
            <a:fillRect/>
          </a:stretch>
        </p:blipFill>
        <p:spPr bwMode="auto">
          <a:xfrm>
            <a:off x="755576" y="188640"/>
            <a:ext cx="352839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0900" t="13675" r="17893" b="1540"/>
          <a:stretch>
            <a:fillRect/>
          </a:stretch>
        </p:blipFill>
        <p:spPr bwMode="auto">
          <a:xfrm>
            <a:off x="4427984" y="332656"/>
            <a:ext cx="438087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6156176" y="3717032"/>
          <a:ext cx="2894850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Document" r:id="rId4" imgW="5972002" imgH="2802981" progId="Word.Document.8">
                  <p:embed/>
                </p:oleObj>
              </mc:Choice>
              <mc:Fallback>
                <p:oleObj name="Document" r:id="rId4" imgW="5972002" imgH="2802981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3717032"/>
                        <a:ext cx="2894850" cy="2232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6" name="Téglalap 5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8" name="Téglalap 7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1" name="Tartalom hely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6632"/>
            <a:ext cx="4608512" cy="593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ujj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8696" y="457201"/>
            <a:ext cx="6407103" cy="506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4" name="Téglalap 3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5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6" name="Téglalap 5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7" name="Téglalap 6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8" name="Téglalap 7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smtClean="0"/>
          </a:p>
        </p:txBody>
      </p:sp>
      <p:sp>
        <p:nvSpPr>
          <p:cNvPr id="2969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u-HU" altLang="hu-HU" dirty="0" smtClean="0"/>
          </a:p>
        </p:txBody>
      </p:sp>
      <p:grpSp>
        <p:nvGrpSpPr>
          <p:cNvPr id="13" name="Csoportba foglalás 7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14" name="Téglalap 13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Csoportba foglalás 9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16" name="Téglalap 15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7" name="Téglalap 16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8" name="Téglalap 17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83970" name="Picture 2" descr="Képtalálat a következőre: „schönste klausurrelevant”"/>
          <p:cNvPicPr>
            <a:picLocks noChangeAspect="1" noChangeArrowheads="1"/>
          </p:cNvPicPr>
          <p:nvPr/>
        </p:nvPicPr>
        <p:blipFill>
          <a:blip r:embed="rId2" cstate="print"/>
          <a:srcRect r="1596" b="22902"/>
          <a:stretch>
            <a:fillRect/>
          </a:stretch>
        </p:blipFill>
        <p:spPr bwMode="auto">
          <a:xfrm>
            <a:off x="2051720" y="1484784"/>
            <a:ext cx="4536504" cy="2592288"/>
          </a:xfrm>
          <a:prstGeom prst="rect">
            <a:avLst/>
          </a:prstGeom>
          <a:noFill/>
        </p:spPr>
      </p:pic>
      <p:pic>
        <p:nvPicPr>
          <p:cNvPr id="83972" name="Picture 4" descr="Képtalálat a következőre: „schönste klausurrelevant”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84784"/>
            <a:ext cx="4610100" cy="3362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3" name="Csoportba foglalás 5"/>
          <p:cNvGrpSpPr/>
          <p:nvPr/>
        </p:nvGrpSpPr>
        <p:grpSpPr>
          <a:xfrm>
            <a:off x="1943708" y="612848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4" name="Picture 2" descr="DSC001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01008"/>
            <a:ext cx="3360373" cy="2520280"/>
          </a:xfrm>
          <a:prstGeom prst="rect">
            <a:avLst/>
          </a:prstGeom>
          <a:noFill/>
        </p:spPr>
      </p:pic>
      <p:pic>
        <p:nvPicPr>
          <p:cNvPr id="15" name="Picture 4" descr="mihalkovics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1888602" cy="2818809"/>
          </a:xfrm>
          <a:prstGeom prst="rect">
            <a:avLst/>
          </a:prstGeom>
          <a:noFill/>
        </p:spPr>
      </p:pic>
      <p:sp>
        <p:nvSpPr>
          <p:cNvPr id="16" name="Téglalap 15"/>
          <p:cNvSpPr/>
          <p:nvPr/>
        </p:nvSpPr>
        <p:spPr>
          <a:xfrm>
            <a:off x="971600" y="2852936"/>
            <a:ext cx="2274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Prof. Géza </a:t>
            </a:r>
            <a:r>
              <a:rPr lang="hu-HU" dirty="0" err="1" smtClean="0"/>
              <a:t>Mihalkovics</a:t>
            </a:r>
            <a:endParaRPr lang="hu-HU" dirty="0"/>
          </a:p>
        </p:txBody>
      </p:sp>
      <p:pic>
        <p:nvPicPr>
          <p:cNvPr id="78852" name="Picture 4" descr="http://semmelweis.hu/hirek/files/2017/07/RS64186_IMG_8088-scr.jpg"/>
          <p:cNvPicPr>
            <a:picLocks noChangeAspect="1" noChangeArrowheads="1"/>
          </p:cNvPicPr>
          <p:nvPr/>
        </p:nvPicPr>
        <p:blipFill>
          <a:blip r:embed="rId4" cstate="print"/>
          <a:srcRect t="1194" r="16051"/>
          <a:stretch>
            <a:fillRect/>
          </a:stretch>
        </p:blipFill>
        <p:spPr bwMode="auto">
          <a:xfrm>
            <a:off x="3394301" y="0"/>
            <a:ext cx="5749700" cy="4509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 smtClean="0"/>
          </a:p>
        </p:txBody>
      </p:sp>
      <p:sp>
        <p:nvSpPr>
          <p:cNvPr id="11269" name="Téglalap 6"/>
          <p:cNvSpPr>
            <a:spLocks noChangeArrowheads="1"/>
          </p:cNvSpPr>
          <p:nvPr/>
        </p:nvSpPr>
        <p:spPr bwMode="auto">
          <a:xfrm>
            <a:off x="2555875" y="6237288"/>
            <a:ext cx="4179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b="1" u="sng">
                <a:latin typeface="Calibri" pitchFamily="34" charset="0"/>
              </a:rPr>
              <a:t>+sehr intensive individuelle Vorbereitung</a:t>
            </a:r>
            <a:r>
              <a:rPr lang="hu-HU" altLang="hu-HU">
                <a:latin typeface="Calibri" pitchFamily="34" charset="0"/>
              </a:rPr>
              <a:t>!</a:t>
            </a:r>
          </a:p>
        </p:txBody>
      </p:sp>
      <p:grpSp>
        <p:nvGrpSpPr>
          <p:cNvPr id="2" name="Csoportba foglalás 5"/>
          <p:cNvGrpSpPr/>
          <p:nvPr/>
        </p:nvGrpSpPr>
        <p:grpSpPr>
          <a:xfrm>
            <a:off x="1943708" y="610363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pic>
        <p:nvPicPr>
          <p:cNvPr id="12" name="Picture 2" descr="http://semmelweis.hu/anatomia/files/2015/05/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6672"/>
            <a:ext cx="7884876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97" t="20969" r="30234" b="6493"/>
          <a:stretch>
            <a:fillRect/>
          </a:stretch>
        </p:blipFill>
        <p:spPr bwMode="auto">
          <a:xfrm>
            <a:off x="1115616" y="116632"/>
            <a:ext cx="6696744" cy="60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1259632" y="3068960"/>
            <a:ext cx="3168352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1943708" y="6128482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8" name="Csoportba foglalás 7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9" name="Téglalap 8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0823" y="112335"/>
            <a:ext cx="7560940" cy="656522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Anatomie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395053"/>
              </p:ext>
            </p:extLst>
          </p:nvPr>
        </p:nvGraphicFramePr>
        <p:xfrm>
          <a:off x="1547664" y="1034120"/>
          <a:ext cx="6172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Fach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Fach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1. </a:t>
                      </a:r>
                      <a:r>
                        <a:rPr lang="hu-HU" dirty="0" err="1" smtClean="0"/>
                        <a:t>Semester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Makro1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2. </a:t>
                      </a:r>
                      <a:r>
                        <a:rPr lang="hu-HU" dirty="0" err="1" smtClean="0"/>
                        <a:t>Semester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Makro2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Mikro1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3. </a:t>
                      </a:r>
                      <a:r>
                        <a:rPr lang="hu-HU" dirty="0" err="1" smtClean="0"/>
                        <a:t>Semester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Mikro2</a:t>
                      </a:r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 smtClean="0"/>
                        <a:t>4. </a:t>
                      </a:r>
                      <a:r>
                        <a:rPr lang="hu-HU" dirty="0" err="1" smtClean="0"/>
                        <a:t>Semester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8" descr="Altdorfer Karoly fényképe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2796" y="3760934"/>
            <a:ext cx="2534472" cy="168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Csoportba foglalás 12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7" name="Téglalap 6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Csoportba foglalás 11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8" name="Téglalap 7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0" name="Téglalap 9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1" name="Téglalap 10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sp>
        <p:nvSpPr>
          <p:cNvPr id="3" name="Téglalap 2"/>
          <p:cNvSpPr/>
          <p:nvPr/>
        </p:nvSpPr>
        <p:spPr>
          <a:xfrm>
            <a:off x="4263904" y="5503783"/>
            <a:ext cx="3014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FFC000"/>
                </a:solidFill>
              </a:rPr>
              <a:t>Einleitung in die Terminologie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2123728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 err="1"/>
              <a:t>Makroskopische</a:t>
            </a:r>
            <a:r>
              <a:rPr lang="hu-HU" b="1" dirty="0"/>
              <a:t> </a:t>
            </a:r>
            <a:endParaRPr lang="hu-HU" b="1" dirty="0" smtClean="0"/>
          </a:p>
          <a:p>
            <a:pPr algn="ctr">
              <a:defRPr/>
            </a:pPr>
            <a:r>
              <a:rPr lang="hu-HU" b="1" dirty="0" err="1" smtClean="0"/>
              <a:t>Anatomie</a:t>
            </a:r>
            <a:endParaRPr lang="hu-HU" dirty="0"/>
          </a:p>
        </p:txBody>
      </p:sp>
      <p:sp>
        <p:nvSpPr>
          <p:cNvPr id="14" name="Téglalap 13"/>
          <p:cNvSpPr/>
          <p:nvPr/>
        </p:nvSpPr>
        <p:spPr>
          <a:xfrm>
            <a:off x="5708851" y="3006014"/>
            <a:ext cx="2905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b="1" dirty="0" err="1" smtClean="0"/>
              <a:t>Mikroskopische</a:t>
            </a:r>
            <a:r>
              <a:rPr lang="hu-HU" b="1" dirty="0" smtClean="0"/>
              <a:t> </a:t>
            </a:r>
            <a:r>
              <a:rPr lang="hu-HU" b="1" dirty="0" err="1"/>
              <a:t>Anatomie</a:t>
            </a:r>
            <a:r>
              <a:rPr lang="hu-HU" b="1" dirty="0"/>
              <a:t> </a:t>
            </a:r>
            <a:r>
              <a:rPr lang="hu-HU" dirty="0"/>
              <a:t>(</a:t>
            </a:r>
            <a:r>
              <a:rPr lang="hu-HU" dirty="0" err="1"/>
              <a:t>Histologie</a:t>
            </a:r>
            <a:r>
              <a:rPr lang="hu-HU" dirty="0"/>
              <a:t>) </a:t>
            </a:r>
            <a:r>
              <a:rPr lang="hu-HU" b="1" dirty="0"/>
              <a:t>+ </a:t>
            </a:r>
            <a:r>
              <a:rPr lang="hu-HU" b="1" dirty="0" err="1" smtClean="0"/>
              <a:t>Embryologie</a:t>
            </a:r>
            <a:endParaRPr lang="hu-HU" dirty="0"/>
          </a:p>
        </p:txBody>
      </p:sp>
      <p:sp>
        <p:nvSpPr>
          <p:cNvPr id="15" name="Téglalap 14"/>
          <p:cNvSpPr/>
          <p:nvPr/>
        </p:nvSpPr>
        <p:spPr>
          <a:xfrm>
            <a:off x="4263904" y="5799413"/>
            <a:ext cx="298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b="1" dirty="0">
                <a:solidFill>
                  <a:srgbClr val="800080"/>
                </a:solidFill>
                <a:cs typeface="Times New Roman" pitchFamily="18" charset="0"/>
              </a:rPr>
              <a:t>DZ: </a:t>
            </a:r>
            <a:r>
              <a:rPr lang="hu-HU" altLang="hu-HU" b="1" dirty="0" err="1">
                <a:solidFill>
                  <a:srgbClr val="800080"/>
                </a:solidFill>
                <a:cs typeface="Times New Roman" pitchFamily="18" charset="0"/>
              </a:rPr>
              <a:t>Maxillofaziale</a:t>
            </a:r>
            <a:r>
              <a:rPr lang="hu-HU" altLang="hu-HU" b="1" dirty="0">
                <a:solidFill>
                  <a:srgbClr val="800080"/>
                </a:solidFill>
                <a:cs typeface="Times New Roman" pitchFamily="18" charset="0"/>
              </a:rPr>
              <a:t> </a:t>
            </a:r>
            <a:r>
              <a:rPr lang="hu-HU" altLang="hu-HU" b="1" smtClean="0">
                <a:solidFill>
                  <a:srgbClr val="800080"/>
                </a:solidFill>
                <a:cs typeface="Times New Roman" pitchFamily="18" charset="0"/>
              </a:rPr>
              <a:t>Anatomie</a:t>
            </a:r>
            <a:r>
              <a:rPr lang="hu-HU" altLang="hu-HU" smtClean="0">
                <a:solidFill>
                  <a:srgbClr val="800080"/>
                </a:solidFill>
                <a:cs typeface="Times New Roman" pitchFamily="18" charset="0"/>
              </a:rPr>
              <a:t> </a:t>
            </a:r>
            <a:endParaRPr lang="hu-HU" altLang="hu-HU" dirty="0"/>
          </a:p>
        </p:txBody>
      </p:sp>
      <p:pic>
        <p:nvPicPr>
          <p:cNvPr id="16" name="Picture 4" descr="Emesztforr31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5868144" y="3789040"/>
            <a:ext cx="23439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44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3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5" name="Téglalap 4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4" name="Csoportba foglalás 5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7" name="Téglalap 6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8" name="Téglalap 7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9" name="Téglalap 8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sp>
        <p:nvSpPr>
          <p:cNvPr id="10" name="Tartalom helye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16632"/>
            <a:ext cx="4680520" cy="5845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 descr="http://semmelweis.hu/anatomia/files/2017/03/imag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35480"/>
            <a:ext cx="8879822" cy="615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altLang="hu-HU" dirty="0" smtClean="0"/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6588125" y="6308725"/>
            <a:ext cx="12239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/>
              <a:t>Museum</a:t>
            </a: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943708" y="6119336"/>
            <a:ext cx="7200292" cy="738664"/>
            <a:chOff x="1943708" y="6119336"/>
            <a:chExt cx="7200292" cy="738664"/>
          </a:xfrm>
        </p:grpSpPr>
        <p:sp>
          <p:nvSpPr>
            <p:cNvPr id="11" name="Téglalap 10"/>
            <p:cNvSpPr/>
            <p:nvPr/>
          </p:nvSpPr>
          <p:spPr>
            <a:xfrm>
              <a:off x="1943708" y="6119336"/>
              <a:ext cx="2232248" cy="738664"/>
            </a:xfrm>
            <a:prstGeom prst="rect">
              <a:avLst/>
            </a:prstGeom>
            <a:solidFill>
              <a:srgbClr val="C8A46E"/>
            </a:solidFill>
          </p:spPr>
          <p:txBody>
            <a:bodyPr wrap="square">
              <a:spAutoFit/>
            </a:bodyPr>
            <a:lstStyle/>
            <a:p>
              <a:pPr algn="l"/>
              <a:endParaRPr lang="hu-HU" sz="1400" i="1" dirty="0" smtClean="0">
                <a:solidFill>
                  <a:schemeClr val="bg1"/>
                </a:solidFill>
                <a:latin typeface="Franklin Gothic Book" pitchFamily="34" charset="0"/>
              </a:endParaRPr>
            </a:p>
            <a:p>
              <a:pPr algn="l"/>
              <a:r>
                <a:rPr lang="hu-HU" sz="1400" i="1" dirty="0" smtClean="0">
                  <a:solidFill>
                    <a:schemeClr val="bg1"/>
                  </a:solidFill>
                  <a:latin typeface="Franklin Gothic Book" pitchFamily="34" charset="0"/>
                </a:rPr>
                <a:t>Semmelweis</a:t>
              </a:r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 Universität</a:t>
              </a:r>
            </a:p>
            <a:p>
              <a:pPr algn="l"/>
              <a:r>
                <a:rPr lang="hu-HU" sz="1400" i="1" baseline="0" dirty="0" smtClean="0">
                  <a:solidFill>
                    <a:schemeClr val="bg1"/>
                  </a:solidFill>
                  <a:latin typeface="Franklin Gothic Book" pitchFamily="34" charset="0"/>
                </a:rPr>
                <a:t>http://semmelweis.hu</a:t>
              </a:r>
              <a:endParaRPr lang="hu-HU" sz="1400" i="1" dirty="0">
                <a:solidFill>
                  <a:schemeClr val="bg1"/>
                </a:solidFill>
              </a:endParaRPr>
            </a:p>
          </p:txBody>
        </p:sp>
        <p:grpSp>
          <p:nvGrpSpPr>
            <p:cNvPr id="12" name="Csoportba foglalás 11"/>
            <p:cNvGrpSpPr/>
            <p:nvPr/>
          </p:nvGrpSpPr>
          <p:grpSpPr>
            <a:xfrm>
              <a:off x="3995936" y="6119336"/>
              <a:ext cx="5148064" cy="738664"/>
              <a:chOff x="3995936" y="6119336"/>
              <a:chExt cx="5148064" cy="738664"/>
            </a:xfrm>
          </p:grpSpPr>
          <p:sp>
            <p:nvSpPr>
              <p:cNvPr id="13" name="Téglalap 12"/>
              <p:cNvSpPr/>
              <p:nvPr/>
            </p:nvSpPr>
            <p:spPr>
              <a:xfrm>
                <a:off x="4067944" y="6119336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4" name="Téglalap 13"/>
              <p:cNvSpPr/>
              <p:nvPr/>
            </p:nvSpPr>
            <p:spPr>
              <a:xfrm>
                <a:off x="3995936" y="6404302"/>
                <a:ext cx="5148064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  <p:sp>
            <p:nvSpPr>
              <p:cNvPr id="15" name="Téglalap 14"/>
              <p:cNvSpPr/>
              <p:nvPr/>
            </p:nvSpPr>
            <p:spPr>
              <a:xfrm>
                <a:off x="4031940" y="6550223"/>
                <a:ext cx="5076056" cy="307777"/>
              </a:xfrm>
              <a:prstGeom prst="rect">
                <a:avLst/>
              </a:prstGeom>
              <a:solidFill>
                <a:srgbClr val="C8A46E"/>
              </a:solidFill>
            </p:spPr>
            <p:txBody>
              <a:bodyPr wrap="square">
                <a:spAutoFit/>
              </a:bodyPr>
              <a:lstStyle/>
              <a:p>
                <a:pPr algn="l"/>
                <a:endParaRPr lang="hu-HU" sz="1400" i="1" dirty="0" smtClean="0">
                  <a:solidFill>
                    <a:schemeClr val="bg1"/>
                  </a:solidFill>
                  <a:latin typeface="Franklin Gothic Book" pitchFamily="34" charset="0"/>
                </a:endParaRPr>
              </a:p>
            </p:txBody>
          </p:sp>
        </p:grpSp>
      </p:grp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827088" y="836613"/>
            <a:ext cx="223202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 dirty="0" err="1"/>
              <a:t>Seziersaal</a:t>
            </a:r>
            <a:r>
              <a:rPr lang="hu-HU" altLang="hu-HU" dirty="0"/>
              <a:t> (</a:t>
            </a:r>
            <a:r>
              <a:rPr lang="hu-HU" altLang="hu-HU" dirty="0" err="1"/>
              <a:t>neuer</a:t>
            </a:r>
            <a:r>
              <a:rPr lang="hu-HU" altLang="hu-HU" dirty="0"/>
              <a:t>)</a:t>
            </a:r>
          </a:p>
        </p:txBody>
      </p: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179388" y="5732463"/>
            <a:ext cx="223202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 dirty="0" err="1"/>
              <a:t>Seziersaal</a:t>
            </a:r>
            <a:r>
              <a:rPr lang="hu-HU" altLang="hu-HU" dirty="0"/>
              <a:t> (</a:t>
            </a:r>
            <a:r>
              <a:rPr lang="hu-HU" altLang="hu-HU" dirty="0" err="1"/>
              <a:t>alter</a:t>
            </a:r>
            <a:r>
              <a:rPr lang="hu-HU" altLang="hu-HU" dirty="0"/>
              <a:t>)</a:t>
            </a:r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3851275" y="2276475"/>
            <a:ext cx="144145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 dirty="0" err="1"/>
              <a:t>Hörsaal</a:t>
            </a:r>
            <a:endParaRPr lang="hu-HU" altLang="hu-HU" dirty="0"/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6948488" y="4797425"/>
            <a:ext cx="15113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 dirty="0" err="1"/>
              <a:t>Histologie</a:t>
            </a:r>
            <a:endParaRPr lang="hu-HU" altLang="hu-HU" dirty="0"/>
          </a:p>
        </p:txBody>
      </p:sp>
      <p:sp>
        <p:nvSpPr>
          <p:cNvPr id="16" name="Szövegdoboz 15"/>
          <p:cNvSpPr txBox="1">
            <a:spLocks noChangeArrowheads="1"/>
          </p:cNvSpPr>
          <p:nvPr/>
        </p:nvSpPr>
        <p:spPr bwMode="auto">
          <a:xfrm>
            <a:off x="6516216" y="5445224"/>
            <a:ext cx="15113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hu-HU" altLang="hu-HU" dirty="0" smtClean="0"/>
              <a:t>Museum</a:t>
            </a:r>
            <a:endParaRPr lang="hu-HU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5" grpId="0" animBg="1"/>
      <p:bldP spid="8" grpId="0" animBg="1"/>
      <p:bldP spid="16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loldal új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890</Words>
  <Application>Microsoft Office PowerPoint</Application>
  <PresentationFormat>Diavetítés a képernyőre (4:3 oldalarány)</PresentationFormat>
  <Paragraphs>268</Paragraphs>
  <Slides>38</Slides>
  <Notes>6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51" baseType="lpstr">
      <vt:lpstr>Arial</vt:lpstr>
      <vt:lpstr>ArialNarrow</vt:lpstr>
      <vt:lpstr>ArialNarrow-Italic</vt:lpstr>
      <vt:lpstr>Calibri</vt:lpstr>
      <vt:lpstr>Franklin Gothic Book</vt:lpstr>
      <vt:lpstr>Symbol</vt:lpstr>
      <vt:lpstr>Times New Roman</vt:lpstr>
      <vt:lpstr>Verdana</vt:lpstr>
      <vt:lpstr>Wingdings</vt:lpstr>
      <vt:lpstr>Wingdings 3</vt:lpstr>
      <vt:lpstr>Office-téma</vt:lpstr>
      <vt:lpstr>Beloldal új</vt:lpstr>
      <vt:lpstr>Document</vt:lpstr>
      <vt:lpstr>Anatomie</vt:lpstr>
      <vt:lpstr>PowerPoint bemutató</vt:lpstr>
      <vt:lpstr>PowerPoint bemutató</vt:lpstr>
      <vt:lpstr>PowerPoint bemutató</vt:lpstr>
      <vt:lpstr>PowerPoint bemutató</vt:lpstr>
      <vt:lpstr>PowerPoint bemutató</vt:lpstr>
      <vt:lpstr>Anatomie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Schädel! Übungsseklett? (aus Plastik) </vt:lpstr>
      <vt:lpstr>PowerPoint bemutató</vt:lpstr>
      <vt:lpstr>PowerPoint bemutató</vt:lpstr>
      <vt:lpstr>PowerPoint bemutató</vt:lpstr>
      <vt:lpstr>Richtungen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Mézes Dorottya</dc:creator>
  <cp:lastModifiedBy>Altdorf</cp:lastModifiedBy>
  <cp:revision>120</cp:revision>
  <dcterms:created xsi:type="dcterms:W3CDTF">2015-02-04T08:09:30Z</dcterms:created>
  <dcterms:modified xsi:type="dcterms:W3CDTF">2019-09-09T13:35:31Z</dcterms:modified>
</cp:coreProperties>
</file>