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303" r:id="rId5"/>
    <p:sldId id="305" r:id="rId6"/>
    <p:sldId id="304" r:id="rId7"/>
    <p:sldId id="290" r:id="rId8"/>
    <p:sldId id="291" r:id="rId9"/>
    <p:sldId id="292" r:id="rId10"/>
    <p:sldId id="294" r:id="rId11"/>
    <p:sldId id="295" r:id="rId12"/>
    <p:sldId id="307" r:id="rId13"/>
    <p:sldId id="301" r:id="rId14"/>
    <p:sldId id="293" r:id="rId15"/>
    <p:sldId id="296" r:id="rId16"/>
    <p:sldId id="297" r:id="rId17"/>
    <p:sldId id="298" r:id="rId18"/>
    <p:sldId id="300" r:id="rId19"/>
    <p:sldId id="299" r:id="rId20"/>
    <p:sldId id="262" r:id="rId21"/>
    <p:sldId id="263" r:id="rId22"/>
    <p:sldId id="264" r:id="rId23"/>
    <p:sldId id="265" r:id="rId24"/>
    <p:sldId id="306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AEC7CD-5F2C-436D-8E0B-DCCA2909E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284DD19-8E74-42E9-8EC5-AA08ED23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DD6F21-0185-454D-8D73-8B51D2E1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61801D8-980B-4097-AB45-FC489DA2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A8D121-E4B7-44F7-B02D-7128E1F0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5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479172-A069-4178-A19E-1D09296A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0F24FE5-2B00-4021-9F72-B90CFD324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DEF327-5106-4CFE-9F17-B4E2C766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201EF5-FA37-4339-843B-BFE7575A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8AA4E3-1ECD-47FF-9EA4-F0E3AFCA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87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612CEC6-D68E-4714-A7FC-239AE11F6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D5A077D-A15C-4C48-A94F-622AEFACE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6B00A3-48A4-4ED8-8356-6D795624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AF76C4-8F16-45F8-B815-B7867F4F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A68732-FD21-4F95-85D7-8DA34A1D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14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BAC96C-7147-46FF-993B-EF1E72E5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B24C60-A99F-41A4-BA65-F6BB4FA47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779E997-E874-4317-9A2B-EA17C379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B4AC80-AD50-45C1-B075-59539124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C071B0-8AD0-4A44-AC81-CE55531D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03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3A4667-19B7-421F-BD7F-77104A3C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7337A5-04FB-4DED-9374-0DBA79C76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7811F6-B414-416E-AAEE-A8F64525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20707E-ACAE-4013-9491-2CF4BCED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526F73-7430-486E-A19C-2EC8F424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26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EE5AD0-E862-4336-BCE6-5A899725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BE7834-D4AF-4019-B6DF-14A27887A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EA2EE99-F585-4924-97A0-D59B4CE87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CD61EEB-8F53-40F8-BD3C-15B58347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A6835DA-4B21-4634-B4C8-34908EE1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F40B37A-E819-480A-A5CF-343CEA19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56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091E5E-0F4A-4164-A02D-CC798A12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83F512D-726A-4CAD-B31D-51A25C3B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0EC5C44-59BD-4682-A824-061EDBFC8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11C22E6-FDDA-4CA5-8921-1A3860970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F3F3518-3ADA-4E09-BA1E-62AFD61DA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FE15D92-E921-4DE0-826A-6E9A6259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2C43B80-89E6-4861-AE00-AF251B36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49E4839-CEAE-40C1-A444-5B9E79C8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50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3CBF08-19FB-4CCF-A57D-4F83CC68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D8CEA73-E99B-44A0-949A-305D9C57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CB9472E-EE0E-4E74-AE94-6DB8275C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B33A058-35A4-40DB-9B39-47A3B1C3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72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0DF0333-37D3-4AFB-A397-8D7A60F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EBFB168-2299-4608-8169-541DCB8F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7F3110-A109-47C3-A9DD-B17AD85A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67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440882-DF64-4A89-823F-05E61D92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0B3E81-0A41-4930-91DC-B92E21048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268B86C-2F22-40AF-AE12-F22C9D68F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16616B1-AD02-4E37-A922-87647448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AAD55D-E16A-4A07-BC14-5EB823EC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C9F498-D0B1-4637-BAD2-A433A66D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10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27F797-BFE7-421D-BDCA-CE6F1F5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1608287-77D4-44A6-A643-B36361113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E719CC-21D2-46FE-A939-A53E32EE5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BA63D3-E612-466A-AD70-0D8903BF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55D8B54-FA1D-414E-AA1D-0231E557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F5C542-780B-4F85-AE43-A543A88F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43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A922B39-FF13-49A7-9646-2C7B5363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0F07689-4BE6-47D4-8E70-68A46D305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DDAA5C-A9E1-476D-A6EA-763FFC42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4EDE-57D7-4991-AA1C-151F8832A6EB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44B5CC-7163-4E11-84DA-241DEB1C1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D94A9AE-DB07-4411-AD6E-5830C0CBE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8975-6686-4095-9F10-FED8342651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28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C644DF-5C92-46EC-B6B7-0988A05A9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F545FFB-2DA8-4BED-8639-4539CCECE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4D08DC9-BA8C-4482-87A6-CBBE93C34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600" b="1" dirty="0" err="1">
                <a:solidFill>
                  <a:srgbClr val="000066"/>
                </a:solidFill>
              </a:rPr>
              <a:t>Menisci</a:t>
            </a:r>
            <a:endParaRPr lang="hu-HU" altLang="hu-HU" sz="3600" b="1" dirty="0">
              <a:solidFill>
                <a:srgbClr val="000066"/>
              </a:solidFill>
            </a:endParaRPr>
          </a:p>
        </p:txBody>
      </p:sp>
      <p:pic>
        <p:nvPicPr>
          <p:cNvPr id="44035" name="Picture 3" descr="meniscusok">
            <a:extLst>
              <a:ext uri="{FF2B5EF4-FFF2-40B4-BE49-F238E27FC236}">
                <a16:creationId xmlns:a16="http://schemas.microsoft.com/office/drawing/2014/main" id="{E662D334-9362-4FA2-91EF-79A66565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7" y="1341439"/>
            <a:ext cx="510573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>
            <a:extLst>
              <a:ext uri="{FF2B5EF4-FFF2-40B4-BE49-F238E27FC236}">
                <a16:creationId xmlns:a16="http://schemas.microsoft.com/office/drawing/2014/main" id="{C1E6D49D-948A-4309-B35A-6595C8E85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484313"/>
            <a:ext cx="324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6CCCFBF7-715D-41F9-937D-AE98996A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1484314"/>
            <a:ext cx="3887787" cy="21542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/>
              <a:t>Against incongruentia.</a:t>
            </a:r>
          </a:p>
          <a:p>
            <a:pPr algn="ctr">
              <a:spcBef>
                <a:spcPct val="50000"/>
              </a:spcBef>
            </a:pPr>
            <a:r>
              <a:rPr lang="hu-HU" altLang="hu-HU"/>
              <a:t>Fixed but mobile: they are mouving during flexion and rotation.</a:t>
            </a:r>
          </a:p>
          <a:p>
            <a:pPr algn="ctr">
              <a:spcBef>
                <a:spcPct val="50000"/>
              </a:spcBef>
            </a:pPr>
            <a:r>
              <a:rPr lang="hu-HU" altLang="hu-HU"/>
              <a:t>Medial is more fixed (more injury).</a:t>
            </a:r>
          </a:p>
          <a:p>
            <a:pPr algn="ctr">
              <a:spcBef>
                <a:spcPct val="50000"/>
              </a:spcBef>
            </a:pPr>
            <a:r>
              <a:rPr lang="hu-HU" altLang="hu-HU"/>
              <a:t>Signs of the injury: pain, no continuous mouvement.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81B06275-BE0E-4C41-870C-7E337DCF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084764"/>
            <a:ext cx="3887787" cy="244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eniscusok 3">
            <a:extLst>
              <a:ext uri="{FF2B5EF4-FFF2-40B4-BE49-F238E27FC236}">
                <a16:creationId xmlns:a16="http://schemas.microsoft.com/office/drawing/2014/main" id="{7D32AA4B-890B-410A-A31C-6839B3DA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752601"/>
            <a:ext cx="40322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meniscusok 2">
            <a:extLst>
              <a:ext uri="{FF2B5EF4-FFF2-40B4-BE49-F238E27FC236}">
                <a16:creationId xmlns:a16="http://schemas.microsoft.com/office/drawing/2014/main" id="{DFC3B5E4-E3CB-4782-B6F9-4BF980E3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484314"/>
            <a:ext cx="42195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>
            <a:extLst>
              <a:ext uri="{FF2B5EF4-FFF2-40B4-BE49-F238E27FC236}">
                <a16:creationId xmlns:a16="http://schemas.microsoft.com/office/drawing/2014/main" id="{E46E0C8B-CF5C-4E77-A1C9-8D041DE2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>
                <a:solidFill>
                  <a:srgbClr val="000066"/>
                </a:solidFill>
              </a:rPr>
              <a:t>Mouvements (not active!) of the menisci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F930C4BB-81B9-45FB-8778-C57A03B7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5805489"/>
            <a:ext cx="3887788" cy="244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BCBA6F7-C5E0-4B94-A65E-7C87E18B7A1B}"/>
              </a:ext>
            </a:extLst>
          </p:cNvPr>
          <p:cNvSpPr/>
          <p:nvPr/>
        </p:nvSpPr>
        <p:spPr>
          <a:xfrm>
            <a:off x="595745" y="110444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https://tse2.mm.bing.net/th?id=OIP.-mFSRaf_0eSrfpKT7EjYKgHaHk&amp;pid=Api&amp;P=0&amp;w=300&amp;h=300</a:t>
            </a:r>
          </a:p>
        </p:txBody>
      </p:sp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860ACF59-39D0-4EB1-BE97-4A70F47C3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15094"/>
              </p:ext>
            </p:extLst>
          </p:nvPr>
        </p:nvGraphicFramePr>
        <p:xfrm>
          <a:off x="240634" y="635880"/>
          <a:ext cx="5955630" cy="606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3" imgW="8952120" imgH="9142560" progId="Photoshop.Image.13">
                  <p:embed/>
                </p:oleObj>
              </mc:Choice>
              <mc:Fallback>
                <p:oleObj name="Image" r:id="rId3" imgW="895212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634" y="635880"/>
                        <a:ext cx="5955630" cy="6064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E0555927-CB3D-40D2-A5B2-FFC61F0D0BEA}"/>
              </a:ext>
            </a:extLst>
          </p:cNvPr>
          <p:cNvSpPr/>
          <p:nvPr/>
        </p:nvSpPr>
        <p:spPr>
          <a:xfrm>
            <a:off x="100264" y="651574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https://study.com/cimages/multimages/16/1c0a1b72-fbac-4447-8f43-5eefe04a6fd9_knee_bursa.jpg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2397893-1625-4B8F-ACAF-C1BE9FA6E25F}"/>
              </a:ext>
            </a:extLst>
          </p:cNvPr>
          <p:cNvSpPr txBox="1"/>
          <p:nvPr/>
        </p:nvSpPr>
        <p:spPr>
          <a:xfrm>
            <a:off x="240633" y="72807"/>
            <a:ext cx="464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/>
              <a:t>Knee</a:t>
            </a:r>
            <a:r>
              <a:rPr lang="hu-HU" sz="3600" b="1" dirty="0"/>
              <a:t> </a:t>
            </a:r>
            <a:r>
              <a:rPr lang="hu-HU" sz="3600" b="1" dirty="0" err="1"/>
              <a:t>joint</a:t>
            </a:r>
            <a:r>
              <a:rPr lang="hu-HU" sz="3600" b="1" dirty="0"/>
              <a:t>: </a:t>
            </a:r>
            <a:r>
              <a:rPr lang="hu-HU" sz="3600" b="1" dirty="0" err="1"/>
              <a:t>bursae</a:t>
            </a:r>
            <a:endParaRPr lang="hu-HU" sz="3600" b="1" dirty="0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78983EF7-B280-4AB7-9751-4148F2E4085A}"/>
              </a:ext>
            </a:extLst>
          </p:cNvPr>
          <p:cNvGrpSpPr/>
          <p:nvPr/>
        </p:nvGrpSpPr>
        <p:grpSpPr>
          <a:xfrm>
            <a:off x="6196264" y="1739818"/>
            <a:ext cx="6096000" cy="4613107"/>
            <a:chOff x="6196264" y="1739818"/>
            <a:chExt cx="6096000" cy="461310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78251D1-E24D-48E8-8137-31AC1B59E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698" y="2324593"/>
              <a:ext cx="5416648" cy="360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9B4F0578-8800-4278-9D10-903F2175FF50}"/>
                </a:ext>
              </a:extLst>
            </p:cNvPr>
            <p:cNvSpPr/>
            <p:nvPr/>
          </p:nvSpPr>
          <p:spPr>
            <a:xfrm>
              <a:off x="6196264" y="6091315"/>
              <a:ext cx="6096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u-HU" sz="1100" dirty="0"/>
                <a:t>https://tse1.mm.bing.net/th?id=OIP.Yaiqkov34Y-CHFBI8g1hmQHaE7&amp;pid=Api&amp;P=0&amp;w=251&amp;h=168</a:t>
              </a:r>
            </a:p>
          </p:txBody>
        </p:sp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D2FFEA8C-EE5D-4185-895D-9BE08B4AC04B}"/>
                </a:ext>
              </a:extLst>
            </p:cNvPr>
            <p:cNvSpPr txBox="1"/>
            <p:nvPr/>
          </p:nvSpPr>
          <p:spPr>
            <a:xfrm>
              <a:off x="8184019" y="1739818"/>
              <a:ext cx="2019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 err="1"/>
                <a:t>Bursitis</a:t>
              </a:r>
              <a:endParaRPr lang="hu-HU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0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érd funk">
            <a:extLst>
              <a:ext uri="{FF2B5EF4-FFF2-40B4-BE49-F238E27FC236}">
                <a16:creationId xmlns:a16="http://schemas.microsoft.com/office/drawing/2014/main" id="{D1FD43C2-9F29-40BF-81F7-DD6A3F17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Tartalom helye 2">
            <a:extLst>
              <a:ext uri="{FF2B5EF4-FFF2-40B4-BE49-F238E27FC236}">
                <a16:creationId xmlns:a16="http://schemas.microsoft.com/office/drawing/2014/main" id="{509A8D90-6F5B-4DE3-AB4C-35B2826B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636964"/>
            <a:ext cx="59436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9BCC5E40-BCB9-4C02-847E-F7212D64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38" y="571987"/>
            <a:ext cx="36572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hu-HU" sz="3200" b="1" dirty="0" err="1">
                <a:solidFill>
                  <a:srgbClr val="000066"/>
                </a:solidFill>
              </a:rPr>
              <a:t>Axis</a:t>
            </a:r>
            <a:r>
              <a:rPr lang="hu-HU" altLang="hu-HU" sz="3200" b="1" dirty="0">
                <a:solidFill>
                  <a:srgbClr val="000066"/>
                </a:solidFill>
              </a:rPr>
              <a:t> of </a:t>
            </a:r>
            <a:r>
              <a:rPr lang="hu-HU" altLang="hu-HU" sz="3200" b="1" dirty="0" err="1">
                <a:solidFill>
                  <a:srgbClr val="000066"/>
                </a:solidFill>
              </a:rPr>
              <a:t>mouvements</a:t>
            </a:r>
            <a:endParaRPr lang="hu-HU" altLang="hu-HU" sz="3200" b="1" dirty="0">
              <a:solidFill>
                <a:srgbClr val="000066"/>
              </a:solidFill>
            </a:endParaRPr>
          </a:p>
          <a:p>
            <a:pPr algn="ctr"/>
            <a:r>
              <a:rPr lang="hu-HU" altLang="hu-HU" sz="3200" b="1" dirty="0">
                <a:solidFill>
                  <a:srgbClr val="000066"/>
                </a:solidFill>
              </a:rPr>
              <a:t>of </a:t>
            </a:r>
            <a:r>
              <a:rPr lang="hu-HU" altLang="hu-HU" sz="3200" b="1" dirty="0" err="1">
                <a:solidFill>
                  <a:srgbClr val="000066"/>
                </a:solidFill>
              </a:rPr>
              <a:t>the</a:t>
            </a:r>
            <a:r>
              <a:rPr lang="hu-HU" altLang="hu-HU" sz="3200" b="1" dirty="0">
                <a:solidFill>
                  <a:srgbClr val="000066"/>
                </a:solidFill>
              </a:rPr>
              <a:t> </a:t>
            </a:r>
            <a:r>
              <a:rPr lang="hu-HU" altLang="hu-HU" sz="3200" b="1" dirty="0" err="1">
                <a:solidFill>
                  <a:srgbClr val="000066"/>
                </a:solidFill>
              </a:rPr>
              <a:t>knee</a:t>
            </a:r>
            <a:r>
              <a:rPr lang="hu-HU" altLang="hu-HU" sz="3200" b="1" dirty="0">
                <a:solidFill>
                  <a:srgbClr val="000066"/>
                </a:solidFill>
              </a:rPr>
              <a:t> </a:t>
            </a:r>
            <a:r>
              <a:rPr lang="hu-HU" altLang="hu-HU" sz="3200" b="1" dirty="0" err="1">
                <a:solidFill>
                  <a:srgbClr val="000066"/>
                </a:solidFill>
              </a:rPr>
              <a:t>joint</a:t>
            </a:r>
            <a:endParaRPr lang="hu-HU" altLang="hu-H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rt ellátás 2">
            <a:extLst>
              <a:ext uri="{FF2B5EF4-FFF2-40B4-BE49-F238E27FC236}">
                <a16:creationId xmlns:a16="http://schemas.microsoft.com/office/drawing/2014/main" id="{2F4DFD0C-8C05-4456-BF35-32B2C974435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575" y="0"/>
            <a:ext cx="6851650" cy="6858000"/>
          </a:xfrm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142A6A8B-FD3B-43B9-993D-28588A88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829" y="216809"/>
            <a:ext cx="37591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3200" b="1" dirty="0" err="1">
                <a:solidFill>
                  <a:srgbClr val="000066"/>
                </a:solidFill>
              </a:rPr>
              <a:t>Arterial</a:t>
            </a:r>
            <a:r>
              <a:rPr lang="hu-HU" altLang="hu-HU" sz="3200" b="1" dirty="0">
                <a:solidFill>
                  <a:srgbClr val="000066"/>
                </a:solidFill>
              </a:rPr>
              <a:t> </a:t>
            </a:r>
            <a:r>
              <a:rPr lang="hu-HU" altLang="hu-HU" sz="3200" b="1" dirty="0" err="1">
                <a:solidFill>
                  <a:srgbClr val="000066"/>
                </a:solidFill>
              </a:rPr>
              <a:t>blood</a:t>
            </a:r>
            <a:r>
              <a:rPr lang="hu-HU" altLang="hu-HU" sz="3200" b="1" dirty="0">
                <a:solidFill>
                  <a:srgbClr val="000066"/>
                </a:solidFill>
              </a:rPr>
              <a:t> </a:t>
            </a:r>
            <a:r>
              <a:rPr lang="hu-HU" altLang="hu-HU" sz="3200" b="1" dirty="0" err="1">
                <a:solidFill>
                  <a:srgbClr val="000066"/>
                </a:solidFill>
              </a:rPr>
              <a:t>supply</a:t>
            </a:r>
            <a:endParaRPr lang="hu-HU" altLang="hu-HU" sz="3200" b="1" dirty="0">
              <a:solidFill>
                <a:srgbClr val="000066"/>
              </a:solidFill>
            </a:endParaRPr>
          </a:p>
          <a:p>
            <a:r>
              <a:rPr lang="hu-HU" altLang="hu-HU" sz="3200" b="1" dirty="0">
                <a:solidFill>
                  <a:srgbClr val="000066"/>
                </a:solidFill>
              </a:rPr>
              <a:t>of </a:t>
            </a:r>
            <a:r>
              <a:rPr lang="hu-HU" altLang="hu-HU" sz="3200" b="1" dirty="0" err="1">
                <a:solidFill>
                  <a:srgbClr val="000066"/>
                </a:solidFill>
              </a:rPr>
              <a:t>the</a:t>
            </a:r>
            <a:r>
              <a:rPr lang="hu-HU" altLang="hu-HU" sz="3200" b="1" dirty="0">
                <a:solidFill>
                  <a:srgbClr val="000066"/>
                </a:solidFill>
              </a:rPr>
              <a:t> </a:t>
            </a:r>
            <a:r>
              <a:rPr lang="hu-HU" altLang="hu-HU" sz="3200" b="1" dirty="0" err="1">
                <a:solidFill>
                  <a:srgbClr val="000066"/>
                </a:solidFill>
              </a:rPr>
              <a:t>knee</a:t>
            </a:r>
            <a:r>
              <a:rPr lang="hu-HU" altLang="hu-HU" sz="3200" b="1" dirty="0">
                <a:solidFill>
                  <a:srgbClr val="000066"/>
                </a:solidFill>
              </a:rPr>
              <a:t> </a:t>
            </a:r>
            <a:r>
              <a:rPr lang="hu-HU" altLang="hu-HU" sz="3200" b="1" dirty="0" err="1">
                <a:solidFill>
                  <a:srgbClr val="000066"/>
                </a:solidFill>
              </a:rPr>
              <a:t>joint</a:t>
            </a:r>
            <a:endParaRPr lang="hu-HU" altLang="hu-H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7EC5CE6-9DEF-4737-9630-E927847C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 dirty="0">
                <a:solidFill>
                  <a:srgbClr val="000066"/>
                </a:solidFill>
              </a:rPr>
              <a:t>X-</a:t>
            </a:r>
            <a:r>
              <a:rPr lang="hu-HU" altLang="hu-HU" sz="3200" b="1" dirty="0" err="1">
                <a:solidFill>
                  <a:srgbClr val="000066"/>
                </a:solidFill>
              </a:rPr>
              <a:t>ray</a:t>
            </a:r>
            <a:r>
              <a:rPr lang="hu-HU" altLang="hu-HU" sz="3200" b="1" dirty="0">
                <a:solidFill>
                  <a:srgbClr val="000066"/>
                </a:solidFill>
              </a:rPr>
              <a:t> </a:t>
            </a:r>
            <a:r>
              <a:rPr lang="hu-HU" altLang="hu-HU" sz="3200" b="1" dirty="0" err="1">
                <a:solidFill>
                  <a:srgbClr val="000066"/>
                </a:solidFill>
              </a:rPr>
              <a:t>pictures</a:t>
            </a:r>
            <a:r>
              <a:rPr lang="hu-HU" altLang="hu-HU" sz="3200" b="1" dirty="0">
                <a:solidFill>
                  <a:srgbClr val="000066"/>
                </a:solidFill>
              </a:rPr>
              <a:t> of </a:t>
            </a:r>
            <a:r>
              <a:rPr lang="hu-HU" altLang="hu-HU" sz="3200" b="1" dirty="0" err="1">
                <a:solidFill>
                  <a:srgbClr val="000066"/>
                </a:solidFill>
              </a:rPr>
              <a:t>the</a:t>
            </a:r>
            <a:r>
              <a:rPr lang="hu-HU" altLang="hu-HU" sz="3200" b="1" dirty="0">
                <a:solidFill>
                  <a:srgbClr val="000066"/>
                </a:solidFill>
              </a:rPr>
              <a:t> </a:t>
            </a:r>
            <a:r>
              <a:rPr lang="hu-HU" altLang="hu-HU" sz="3200" b="1" dirty="0" err="1">
                <a:solidFill>
                  <a:srgbClr val="000066"/>
                </a:solidFill>
              </a:rPr>
              <a:t>knee</a:t>
            </a:r>
            <a:r>
              <a:rPr lang="hu-HU" altLang="hu-HU" sz="3200" b="1" dirty="0">
                <a:solidFill>
                  <a:srgbClr val="000066"/>
                </a:solidFill>
              </a:rPr>
              <a:t> </a:t>
            </a:r>
            <a:r>
              <a:rPr lang="hu-HU" altLang="hu-HU" sz="3200" b="1" dirty="0" err="1">
                <a:solidFill>
                  <a:srgbClr val="000066"/>
                </a:solidFill>
              </a:rPr>
              <a:t>joint</a:t>
            </a:r>
            <a:endParaRPr lang="hu-HU" altLang="hu-HU" sz="3200" b="1" dirty="0">
              <a:solidFill>
                <a:srgbClr val="000066"/>
              </a:solidFill>
            </a:endParaRPr>
          </a:p>
        </p:txBody>
      </p:sp>
      <p:pic>
        <p:nvPicPr>
          <p:cNvPr id="47108" name="Picture 4" descr="terd norm ap">
            <a:extLst>
              <a:ext uri="{FF2B5EF4-FFF2-40B4-BE49-F238E27FC236}">
                <a16:creationId xmlns:a16="http://schemas.microsoft.com/office/drawing/2014/main" id="{42C399DD-D06E-48BC-A978-2A1DA370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497014"/>
            <a:ext cx="47879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B4FF729-2ED1-40E2-91F2-8FDED53E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6" y="1521796"/>
            <a:ext cx="4823556" cy="47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erd norm gyerek">
            <a:extLst>
              <a:ext uri="{FF2B5EF4-FFF2-40B4-BE49-F238E27FC236}">
                <a16:creationId xmlns:a16="http://schemas.microsoft.com/office/drawing/2014/main" id="{0188F8F1-7279-4CF5-9240-51EDCE26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1273175"/>
            <a:ext cx="74961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6F41F3BE-20D4-43AA-8E21-C246612F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>
                <a:solidFill>
                  <a:srgbClr val="000066"/>
                </a:solidFill>
              </a:rPr>
              <a:t>Child’s X-ray picture of the knee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F3CAA038-6CFB-47A9-AC0E-3EEECF66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429001"/>
            <a:ext cx="2268538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/>
              <a:t>Growth’s cartilage</a:t>
            </a:r>
          </a:p>
        </p:txBody>
      </p:sp>
      <p:sp>
        <p:nvSpPr>
          <p:cNvPr id="48133" name="Line 5">
            <a:extLst>
              <a:ext uri="{FF2B5EF4-FFF2-40B4-BE49-F238E27FC236}">
                <a16:creationId xmlns:a16="http://schemas.microsoft.com/office/drawing/2014/main" id="{4F173190-33DC-4E3C-8B4B-1DFB683C85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3975" y="3573464"/>
            <a:ext cx="863600" cy="142875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4" name="Line 6">
            <a:extLst>
              <a:ext uri="{FF2B5EF4-FFF2-40B4-BE49-F238E27FC236}">
                <a16:creationId xmlns:a16="http://schemas.microsoft.com/office/drawing/2014/main" id="{B245180F-C567-47CB-AD2A-9DB1B57EF6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3975" y="3789364"/>
            <a:ext cx="1079500" cy="935037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A81C2F9-BCC3-4A95-AB4A-66778DA6A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>
                <a:solidFill>
                  <a:srgbClr val="000066"/>
                </a:solidFill>
              </a:rPr>
              <a:t>Patella fracture</a:t>
            </a:r>
          </a:p>
        </p:txBody>
      </p:sp>
      <p:pic>
        <p:nvPicPr>
          <p:cNvPr id="49155" name="Picture 3" descr="patellatores">
            <a:extLst>
              <a:ext uri="{FF2B5EF4-FFF2-40B4-BE49-F238E27FC236}">
                <a16:creationId xmlns:a16="http://schemas.microsoft.com/office/drawing/2014/main" id="{582E44D9-97D4-4829-B650-8F32FCFB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341438"/>
            <a:ext cx="65516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>
            <a:extLst>
              <a:ext uri="{FF2B5EF4-FFF2-40B4-BE49-F238E27FC236}">
                <a16:creationId xmlns:a16="http://schemas.microsoft.com/office/drawing/2014/main" id="{9D571A70-4364-4691-888B-4651C2DA1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6237288"/>
            <a:ext cx="7596188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/>
              <a:t>The quadriceps femoris muscle pulls away the proximal fractured part.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7">
            <a:extLst>
              <a:ext uri="{FF2B5EF4-FFF2-40B4-BE49-F238E27FC236}">
                <a16:creationId xmlns:a16="http://schemas.microsoft.com/office/drawing/2014/main" id="{F098A82C-A70A-4A43-B99A-AC76CC09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/>
          <a:stretch>
            <a:fillRect/>
          </a:stretch>
        </p:blipFill>
        <p:spPr bwMode="auto">
          <a:xfrm>
            <a:off x="1797051" y="631826"/>
            <a:ext cx="3425825" cy="5522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56">
            <a:extLst>
              <a:ext uri="{FF2B5EF4-FFF2-40B4-BE49-F238E27FC236}">
                <a16:creationId xmlns:a16="http://schemas.microsoft.com/office/drawing/2014/main" id="{8AFBA8D9-0B47-48BC-A7BC-FA5FE182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/>
          <a:stretch>
            <a:fillRect/>
          </a:stretch>
        </p:blipFill>
        <p:spPr bwMode="auto">
          <a:xfrm>
            <a:off x="5368925" y="1438275"/>
            <a:ext cx="5118100" cy="4140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F4160170-9E5E-4E85-83D0-80B42DE84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1" y="250826"/>
            <a:ext cx="3396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3200" b="1">
                <a:solidFill>
                  <a:srgbClr val="000066"/>
                </a:solidFill>
              </a:rPr>
              <a:t>Knee joint necrosis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346C7F4-B589-4886-890F-2B03FA74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>
                <a:solidFill>
                  <a:srgbClr val="000066"/>
                </a:solidFill>
              </a:rPr>
              <a:t>Knee joint prothesis</a:t>
            </a:r>
          </a:p>
        </p:txBody>
      </p:sp>
      <p:pic>
        <p:nvPicPr>
          <p:cNvPr id="50179" name="Picture 3" descr="terd prot">
            <a:extLst>
              <a:ext uri="{FF2B5EF4-FFF2-40B4-BE49-F238E27FC236}">
                <a16:creationId xmlns:a16="http://schemas.microsoft.com/office/drawing/2014/main" id="{4A6A3C61-6F48-4551-A843-8CC6180C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125539"/>
            <a:ext cx="63373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B92F11D6-7904-4A94-8DAF-F98A9EC7A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425" y="1226457"/>
            <a:ext cx="3203575" cy="91598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dirty="0">
                <a:solidFill>
                  <a:srgbClr val="FFFF99"/>
                </a:solidFill>
              </a:rPr>
              <a:t>The </a:t>
            </a:r>
            <a:r>
              <a:rPr lang="hu-HU" altLang="hu-HU" dirty="0" err="1">
                <a:solidFill>
                  <a:srgbClr val="FFFF99"/>
                </a:solidFill>
              </a:rPr>
              <a:t>cartilage</a:t>
            </a:r>
            <a:r>
              <a:rPr lang="hu-HU" altLang="hu-HU" dirty="0">
                <a:solidFill>
                  <a:srgbClr val="FFFF99"/>
                </a:solidFill>
              </a:rPr>
              <a:t> of </a:t>
            </a:r>
            <a:r>
              <a:rPr lang="hu-HU" altLang="hu-HU" dirty="0" err="1">
                <a:solidFill>
                  <a:srgbClr val="FFFF99"/>
                </a:solidFill>
              </a:rPr>
              <a:t>the</a:t>
            </a:r>
            <a:r>
              <a:rPr lang="hu-HU" altLang="hu-HU" dirty="0">
                <a:solidFill>
                  <a:srgbClr val="FFFF99"/>
                </a:solidFill>
              </a:rPr>
              <a:t> </a:t>
            </a:r>
            <a:r>
              <a:rPr lang="hu-HU" altLang="hu-HU" dirty="0" err="1">
                <a:solidFill>
                  <a:srgbClr val="FFFF99"/>
                </a:solidFill>
              </a:rPr>
              <a:t>synovial</a:t>
            </a:r>
            <a:r>
              <a:rPr lang="hu-HU" altLang="hu-HU" dirty="0">
                <a:solidFill>
                  <a:srgbClr val="FFFF99"/>
                </a:solidFill>
              </a:rPr>
              <a:t> </a:t>
            </a:r>
            <a:r>
              <a:rPr lang="hu-HU" altLang="hu-HU" dirty="0" err="1">
                <a:solidFill>
                  <a:srgbClr val="FFFF99"/>
                </a:solidFill>
              </a:rPr>
              <a:t>joint</a:t>
            </a:r>
            <a:r>
              <a:rPr lang="hu-HU" altLang="hu-HU" dirty="0">
                <a:solidFill>
                  <a:srgbClr val="FFFF99"/>
                </a:solidFill>
              </a:rPr>
              <a:t> </a:t>
            </a:r>
            <a:r>
              <a:rPr lang="hu-HU" altLang="hu-HU" dirty="0" err="1">
                <a:solidFill>
                  <a:srgbClr val="FFFF99"/>
                </a:solidFill>
              </a:rPr>
              <a:t>does</a:t>
            </a:r>
            <a:r>
              <a:rPr lang="hu-HU" altLang="hu-HU" dirty="0">
                <a:solidFill>
                  <a:srgbClr val="FFFF99"/>
                </a:solidFill>
              </a:rPr>
              <a:t> </a:t>
            </a:r>
            <a:r>
              <a:rPr lang="hu-HU" altLang="hu-HU" dirty="0" err="1">
                <a:solidFill>
                  <a:srgbClr val="FFFF99"/>
                </a:solidFill>
              </a:rPr>
              <a:t>not</a:t>
            </a:r>
            <a:r>
              <a:rPr lang="hu-HU" altLang="hu-HU" dirty="0">
                <a:solidFill>
                  <a:srgbClr val="FFFF99"/>
                </a:solidFill>
              </a:rPr>
              <a:t> </a:t>
            </a:r>
            <a:r>
              <a:rPr lang="hu-HU" altLang="hu-HU" dirty="0" err="1">
                <a:solidFill>
                  <a:srgbClr val="FFFF99"/>
                </a:solidFill>
              </a:rPr>
              <a:t>regenerate</a:t>
            </a:r>
            <a:r>
              <a:rPr lang="hu-HU" altLang="hu-HU" dirty="0">
                <a:solidFill>
                  <a:srgbClr val="FFFF99"/>
                </a:solidFill>
              </a:rPr>
              <a:t> (no </a:t>
            </a:r>
            <a:r>
              <a:rPr lang="hu-HU" altLang="hu-HU" dirty="0" err="1">
                <a:solidFill>
                  <a:srgbClr val="FFFF99"/>
                </a:solidFill>
              </a:rPr>
              <a:t>perichondrium</a:t>
            </a:r>
            <a:r>
              <a:rPr lang="hu-HU" altLang="hu-HU" dirty="0">
                <a:solidFill>
                  <a:srgbClr val="FFFF99"/>
                </a:solidFill>
              </a:rPr>
              <a:t>)!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44B289E-AED1-42FF-A15D-9DADBC51E3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8" y="188914"/>
            <a:ext cx="7772400" cy="1470025"/>
          </a:xfrm>
        </p:spPr>
        <p:txBody>
          <a:bodyPr anchor="ctr"/>
          <a:lstStyle/>
          <a:p>
            <a:r>
              <a:rPr lang="hu-HU" altLang="hu-HU" sz="4000" b="1" dirty="0" err="1">
                <a:solidFill>
                  <a:srgbClr val="000066"/>
                </a:solidFill>
              </a:rPr>
              <a:t>Functional</a:t>
            </a:r>
            <a:r>
              <a:rPr lang="hu-HU" altLang="hu-HU" sz="4000" b="1" dirty="0">
                <a:solidFill>
                  <a:srgbClr val="000066"/>
                </a:solidFill>
              </a:rPr>
              <a:t> and </a:t>
            </a:r>
            <a:r>
              <a:rPr lang="hu-HU" altLang="hu-HU" sz="4000" b="1" dirty="0" err="1">
                <a:solidFill>
                  <a:srgbClr val="000066"/>
                </a:solidFill>
              </a:rPr>
              <a:t>clinical</a:t>
            </a:r>
            <a:r>
              <a:rPr lang="hu-HU" altLang="hu-HU" sz="4000" b="1" dirty="0">
                <a:solidFill>
                  <a:srgbClr val="000066"/>
                </a:solidFill>
              </a:rPr>
              <a:t> </a:t>
            </a:r>
            <a:r>
              <a:rPr lang="hu-HU" altLang="hu-HU" sz="4000" b="1" dirty="0" err="1">
                <a:solidFill>
                  <a:srgbClr val="000066"/>
                </a:solidFill>
              </a:rPr>
              <a:t>anatomy</a:t>
            </a:r>
            <a:r>
              <a:rPr lang="hu-HU" altLang="hu-HU" sz="4000" b="1" dirty="0">
                <a:solidFill>
                  <a:srgbClr val="000066"/>
                </a:solidFill>
              </a:rPr>
              <a:t> of </a:t>
            </a:r>
            <a:r>
              <a:rPr lang="hu-HU" altLang="hu-HU" sz="4000" b="1" dirty="0" err="1">
                <a:solidFill>
                  <a:srgbClr val="CC0000"/>
                </a:solidFill>
              </a:rPr>
              <a:t>knee</a:t>
            </a:r>
            <a:r>
              <a:rPr lang="hu-HU" altLang="hu-HU" sz="4000" b="1" dirty="0">
                <a:solidFill>
                  <a:srgbClr val="000066"/>
                </a:solidFill>
              </a:rPr>
              <a:t> </a:t>
            </a:r>
            <a:r>
              <a:rPr lang="hu-HU" altLang="hu-HU" sz="4000" b="1" dirty="0" err="1">
                <a:solidFill>
                  <a:srgbClr val="CC0000"/>
                </a:solidFill>
              </a:rPr>
              <a:t>joints</a:t>
            </a:r>
            <a:r>
              <a:rPr lang="hu-HU" altLang="hu-HU" sz="4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4EB9FA3-F01C-4C78-AB50-0CA59CD3BE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75276" y="1892300"/>
            <a:ext cx="4818063" cy="1752600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sz="2800" b="1" dirty="0" err="1"/>
              <a:t>Anatomy</a:t>
            </a:r>
            <a:r>
              <a:rPr lang="hu-HU" altLang="hu-HU" sz="2800" b="1" dirty="0"/>
              <a:t> </a:t>
            </a:r>
            <a:r>
              <a:rPr lang="hu-HU" altLang="hu-HU" sz="2800" b="1" dirty="0" err="1"/>
              <a:t>lecture</a:t>
            </a:r>
            <a:endParaRPr lang="hu-HU" altLang="hu-HU" sz="2800" b="1" dirty="0"/>
          </a:p>
          <a:p>
            <a:r>
              <a:rPr lang="hu-HU" altLang="hu-HU" sz="2800" b="1" dirty="0"/>
              <a:t>1st </a:t>
            </a:r>
            <a:r>
              <a:rPr lang="hu-HU" altLang="hu-HU" sz="2800" b="1" dirty="0" err="1"/>
              <a:t>year</a:t>
            </a:r>
            <a:r>
              <a:rPr lang="hu-HU" altLang="hu-HU" sz="2800" b="1" dirty="0"/>
              <a:t> </a:t>
            </a:r>
            <a:r>
              <a:rPr lang="hu-HU" altLang="hu-HU" sz="2800" b="1" dirty="0" err="1"/>
              <a:t>medical</a:t>
            </a:r>
            <a:r>
              <a:rPr lang="hu-HU" altLang="hu-HU" sz="2800" b="1" dirty="0"/>
              <a:t> </a:t>
            </a:r>
            <a:r>
              <a:rPr lang="hu-HU" altLang="hu-HU" sz="2800" b="1"/>
              <a:t>students</a:t>
            </a:r>
            <a:endParaRPr lang="hu-HU" altLang="hu-HU" sz="2800" b="1" dirty="0"/>
          </a:p>
          <a:p>
            <a:r>
              <a:rPr lang="hu-HU" altLang="hu-HU" sz="2800" b="1" dirty="0"/>
              <a:t>14th </a:t>
            </a:r>
            <a:r>
              <a:rPr lang="hu-HU" altLang="hu-HU" sz="2800" b="1" dirty="0" err="1"/>
              <a:t>October</a:t>
            </a:r>
            <a:r>
              <a:rPr lang="hu-HU" altLang="hu-HU" sz="2800" b="1" dirty="0"/>
              <a:t> 2019</a:t>
            </a:r>
          </a:p>
          <a:p>
            <a:r>
              <a:rPr lang="hu-HU" altLang="hu-HU" sz="2800" b="1" dirty="0"/>
              <a:t>Dr. T. Wenger</a:t>
            </a:r>
          </a:p>
          <a:p>
            <a:endParaRPr lang="hu-HU" altLang="hu-HU" sz="2800" b="1" dirty="0"/>
          </a:p>
        </p:txBody>
      </p:sp>
      <p:pic>
        <p:nvPicPr>
          <p:cNvPr id="2052" name="Picture 2" descr="TFix_3">
            <a:extLst>
              <a:ext uri="{FF2B5EF4-FFF2-40B4-BE49-F238E27FC236}">
                <a16:creationId xmlns:a16="http://schemas.microsoft.com/office/drawing/2014/main" id="{898A0141-4181-4E02-8431-FFF6ACA7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2" y="1382001"/>
            <a:ext cx="5409434" cy="510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94">
            <a:extLst>
              <a:ext uri="{FF2B5EF4-FFF2-40B4-BE49-F238E27FC236}">
                <a16:creationId xmlns:a16="http://schemas.microsoft.com/office/drawing/2014/main" id="{3987A7D1-E464-486C-96DB-213AB2AB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4" y="1484314"/>
            <a:ext cx="3843337" cy="50371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195">
            <a:extLst>
              <a:ext uri="{FF2B5EF4-FFF2-40B4-BE49-F238E27FC236}">
                <a16:creationId xmlns:a16="http://schemas.microsoft.com/office/drawing/2014/main" id="{B1D7FEC2-2DF4-4F0A-A1F8-3E9C2D1C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485901"/>
            <a:ext cx="3735388" cy="5038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BEC6920C-9384-4DAD-9F4D-7A8E25FE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620713"/>
            <a:ext cx="506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Congenital knee luxation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ABD461E-2990-4FC8-ACFF-D62AE57E3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5845175"/>
            <a:ext cx="1833900" cy="40011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FF99"/>
                </a:solidFill>
              </a:rPr>
              <a:t>hyperextension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96">
            <a:extLst>
              <a:ext uri="{FF2B5EF4-FFF2-40B4-BE49-F238E27FC236}">
                <a16:creationId xmlns:a16="http://schemas.microsoft.com/office/drawing/2014/main" id="{10114963-4924-48F4-A2C4-4EA30616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6" y="776288"/>
            <a:ext cx="3717925" cy="5410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197">
            <a:extLst>
              <a:ext uri="{FF2B5EF4-FFF2-40B4-BE49-F238E27FC236}">
                <a16:creationId xmlns:a16="http://schemas.microsoft.com/office/drawing/2014/main" id="{5251F3F8-F194-4B2C-BFAA-4892FB73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6" y="792163"/>
            <a:ext cx="4213225" cy="5372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7188E1BE-8F95-41A3-96EE-8A1ABCCB2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15888"/>
            <a:ext cx="808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Congenital knee luxation</a:t>
            </a:r>
            <a:r>
              <a:rPr lang="hu-HU" altLang="hu-HU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hu-HU" altLang="hu-HU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surgical treatment)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1">
            <a:extLst>
              <a:ext uri="{FF2B5EF4-FFF2-40B4-BE49-F238E27FC236}">
                <a16:creationId xmlns:a16="http://schemas.microsoft.com/office/drawing/2014/main" id="{B0D85B91-C21E-4204-B45F-EC9C294C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88914"/>
            <a:ext cx="4537075" cy="6429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26B5A707-15AB-4F56-912B-F423B036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04813"/>
            <a:ext cx="38592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Congenital knee</a:t>
            </a:r>
            <a:endParaRPr lang="hu-HU" altLang="hu-HU" sz="36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u-HU" altLang="hu-HU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luxation</a:t>
            </a:r>
            <a:r>
              <a:rPr lang="hu-HU" altLang="hu-HU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 ray picture</a:t>
            </a:r>
          </a:p>
          <a:p>
            <a:r>
              <a:rPr lang="hu-HU" altLang="hu-HU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treatment)</a:t>
            </a:r>
            <a:endParaRPr lang="hu-HU" altLang="hu-HU" sz="36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98">
            <a:extLst>
              <a:ext uri="{FF2B5EF4-FFF2-40B4-BE49-F238E27FC236}">
                <a16:creationId xmlns:a16="http://schemas.microsoft.com/office/drawing/2014/main" id="{1691AFDD-0C64-4D1C-B849-426F9009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r="15259"/>
          <a:stretch>
            <a:fillRect/>
          </a:stretch>
        </p:blipFill>
        <p:spPr bwMode="auto">
          <a:xfrm>
            <a:off x="1905000" y="830264"/>
            <a:ext cx="2008188" cy="52593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199">
            <a:extLst>
              <a:ext uri="{FF2B5EF4-FFF2-40B4-BE49-F238E27FC236}">
                <a16:creationId xmlns:a16="http://schemas.microsoft.com/office/drawing/2014/main" id="{4B86B89C-EE11-49E1-9743-654A681D4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20689"/>
          <a:stretch>
            <a:fillRect/>
          </a:stretch>
        </p:blipFill>
        <p:spPr bwMode="auto">
          <a:xfrm>
            <a:off x="4370389" y="801688"/>
            <a:ext cx="2238375" cy="52943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200">
            <a:extLst>
              <a:ext uri="{FF2B5EF4-FFF2-40B4-BE49-F238E27FC236}">
                <a16:creationId xmlns:a16="http://schemas.microsoft.com/office/drawing/2014/main" id="{B9181E9F-DFB7-48DB-AC38-D14E44B2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804863"/>
            <a:ext cx="3462338" cy="52244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Tartalom helye 4">
            <a:extLst>
              <a:ext uri="{FF2B5EF4-FFF2-40B4-BE49-F238E27FC236}">
                <a16:creationId xmlns:a16="http://schemas.microsoft.com/office/drawing/2014/main" id="{DAF75C6A-A1D3-49C5-93EC-64AA6A89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b="8527"/>
          <a:stretch>
            <a:fillRect/>
          </a:stretch>
        </p:blipFill>
        <p:spPr bwMode="auto">
          <a:xfrm>
            <a:off x="1015995" y="586248"/>
            <a:ext cx="10310762" cy="5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6">
            <a:extLst>
              <a:ext uri="{FF2B5EF4-FFF2-40B4-BE49-F238E27FC236}">
                <a16:creationId xmlns:a16="http://schemas.microsoft.com/office/drawing/2014/main" id="{8571168D-9666-41EC-BF6D-7DF11499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366" y="4521201"/>
            <a:ext cx="7886700" cy="9937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600" b="1" dirty="0">
                <a:solidFill>
                  <a:srgbClr val="FFFF00"/>
                </a:solidFill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62A07F-538E-4EC0-A6F1-54BC1436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650" y="365125"/>
            <a:ext cx="57171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/>
              <a:t>Knee</a:t>
            </a:r>
            <a:r>
              <a:rPr lang="hu-HU" b="1" dirty="0"/>
              <a:t> </a:t>
            </a:r>
            <a:r>
              <a:rPr lang="hu-HU" b="1" dirty="0" err="1"/>
              <a:t>joint</a:t>
            </a:r>
            <a:r>
              <a:rPr lang="hu-HU" b="1" dirty="0"/>
              <a:t> (</a:t>
            </a:r>
            <a:r>
              <a:rPr lang="hu-HU" b="1" dirty="0" err="1"/>
              <a:t>anterior</a:t>
            </a:r>
            <a:r>
              <a:rPr lang="hu-HU" b="1" dirty="0"/>
              <a:t> </a:t>
            </a:r>
            <a:r>
              <a:rPr lang="hu-HU" b="1" dirty="0" err="1"/>
              <a:t>view</a:t>
            </a:r>
            <a:r>
              <a:rPr lang="hu-HU" b="1" dirty="0"/>
              <a:t>)</a:t>
            </a:r>
            <a:br>
              <a:rPr lang="hu-HU" b="1" dirty="0"/>
            </a:br>
            <a:r>
              <a:rPr lang="hu-HU" sz="3200" b="1" dirty="0" err="1"/>
              <a:t>schematic</a:t>
            </a:r>
            <a:r>
              <a:rPr lang="hu-HU" sz="3200" b="1" dirty="0"/>
              <a:t> </a:t>
            </a:r>
            <a:r>
              <a:rPr lang="hu-HU" sz="3200" b="1" dirty="0" err="1"/>
              <a:t>drawing</a:t>
            </a:r>
            <a:endParaRPr lang="hu-HU" b="1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3173760-034A-4F7D-AC7C-0D3E672E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3" y="191729"/>
            <a:ext cx="501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7251C08-5DBF-416B-AF74-6D8A92A8FAE0}"/>
              </a:ext>
            </a:extLst>
          </p:cNvPr>
          <p:cNvSpPr/>
          <p:nvPr/>
        </p:nvSpPr>
        <p:spPr>
          <a:xfrm>
            <a:off x="8485164" y="6362070"/>
            <a:ext cx="41542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/>
              <a:t>https://www.innerbody.com/assets/knee_joint.png</a:t>
            </a:r>
          </a:p>
        </p:txBody>
      </p:sp>
    </p:spTree>
    <p:extLst>
      <p:ext uri="{BB962C8B-B14F-4D97-AF65-F5344CB8AC3E}">
        <p14:creationId xmlns:p14="http://schemas.microsoft.com/office/powerpoint/2010/main" val="211012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B8830A-90F6-4C4E-BF32-B26EE5E8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4CA0789-6897-4485-8CDD-5C67C072E8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0" y="796012"/>
            <a:ext cx="6003410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643690D-E7FD-4AE3-B3BD-5E87574D95D3}"/>
              </a:ext>
            </a:extLst>
          </p:cNvPr>
          <p:cNvSpPr/>
          <p:nvPr/>
        </p:nvSpPr>
        <p:spPr>
          <a:xfrm>
            <a:off x="6322142" y="631190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http://1.bp.blogspot.com/-MjA7naudakQ/USvDuPMtRDI/AAAAAAAAAOQ/9qKwi8R3wKE/s1600/Stuctures+of+Knee+Joint.jpg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9F27E11-21BA-4600-85AC-966760A5243A}"/>
              </a:ext>
            </a:extLst>
          </p:cNvPr>
          <p:cNvSpPr txBox="1">
            <a:spLocks/>
          </p:cNvSpPr>
          <p:nvPr/>
        </p:nvSpPr>
        <p:spPr>
          <a:xfrm>
            <a:off x="5636650" y="365125"/>
            <a:ext cx="571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err="1"/>
              <a:t>Knee</a:t>
            </a:r>
            <a:r>
              <a:rPr lang="hu-HU" b="1" dirty="0"/>
              <a:t> </a:t>
            </a:r>
            <a:r>
              <a:rPr lang="hu-HU" b="1" dirty="0" err="1"/>
              <a:t>joint</a:t>
            </a:r>
            <a:r>
              <a:rPr lang="hu-HU" b="1" dirty="0"/>
              <a:t> (</a:t>
            </a:r>
            <a:r>
              <a:rPr lang="hu-HU" b="1" dirty="0" err="1"/>
              <a:t>posterior</a:t>
            </a:r>
            <a:r>
              <a:rPr lang="hu-HU" b="1" dirty="0"/>
              <a:t> </a:t>
            </a:r>
            <a:r>
              <a:rPr lang="hu-HU" b="1" dirty="0" err="1"/>
              <a:t>view</a:t>
            </a:r>
            <a:r>
              <a:rPr lang="hu-HU" b="1" dirty="0"/>
              <a:t>)</a:t>
            </a:r>
            <a:br>
              <a:rPr lang="hu-HU" b="1" dirty="0"/>
            </a:br>
            <a:r>
              <a:rPr lang="hu-HU" sz="3200" b="1" dirty="0" err="1"/>
              <a:t>schematic</a:t>
            </a:r>
            <a:r>
              <a:rPr lang="hu-HU" sz="3200" b="1" dirty="0"/>
              <a:t> </a:t>
            </a:r>
            <a:r>
              <a:rPr lang="hu-HU" sz="3200" b="1" dirty="0" err="1"/>
              <a:t>drawing</a:t>
            </a:r>
            <a:endParaRPr lang="hu-HU" b="1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440DD63D-3993-4537-BE7B-35492B773E68}"/>
              </a:ext>
            </a:extLst>
          </p:cNvPr>
          <p:cNvSpPr/>
          <p:nvPr/>
        </p:nvSpPr>
        <p:spPr>
          <a:xfrm>
            <a:off x="1364348" y="766984"/>
            <a:ext cx="2873828" cy="40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51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387126-AE61-4DEE-B77A-124E47EE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752" y="365125"/>
            <a:ext cx="5429048" cy="1325563"/>
          </a:xfrm>
        </p:spPr>
        <p:txBody>
          <a:bodyPr/>
          <a:lstStyle/>
          <a:p>
            <a:pPr algn="ctr"/>
            <a:r>
              <a:rPr lang="hu-HU" b="1" dirty="0" err="1"/>
              <a:t>Knee</a:t>
            </a:r>
            <a:r>
              <a:rPr lang="hu-HU" b="1" dirty="0"/>
              <a:t> </a:t>
            </a:r>
            <a:r>
              <a:rPr lang="hu-HU" b="1" dirty="0" err="1"/>
              <a:t>joint</a:t>
            </a:r>
            <a:r>
              <a:rPr lang="hu-HU" b="1" dirty="0"/>
              <a:t> </a:t>
            </a:r>
            <a:r>
              <a:rPr lang="hu-HU" b="1" dirty="0" err="1"/>
              <a:t>ligaments</a:t>
            </a:r>
            <a:br>
              <a:rPr lang="hu-HU" b="1" dirty="0"/>
            </a:br>
            <a:r>
              <a:rPr lang="hu-HU" sz="3200" b="1" dirty="0"/>
              <a:t>(</a:t>
            </a:r>
            <a:r>
              <a:rPr lang="hu-HU" sz="3200" b="1" dirty="0" err="1"/>
              <a:t>anterior</a:t>
            </a:r>
            <a:r>
              <a:rPr lang="hu-HU" sz="3200" b="1" dirty="0"/>
              <a:t> </a:t>
            </a:r>
            <a:r>
              <a:rPr lang="hu-HU" sz="3200" b="1" dirty="0" err="1"/>
              <a:t>view</a:t>
            </a:r>
            <a:r>
              <a:rPr lang="hu-HU" sz="3200" b="1" dirty="0"/>
              <a:t>)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C376BEC0-0D83-418E-8BF6-82916479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2" y="681037"/>
            <a:ext cx="5252489" cy="54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542D829D-85FA-49BB-BF03-272706E3FC46}"/>
              </a:ext>
            </a:extLst>
          </p:cNvPr>
          <p:cNvSpPr/>
          <p:nvPr/>
        </p:nvSpPr>
        <p:spPr>
          <a:xfrm>
            <a:off x="7310284" y="632713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https://www.knee-pain-explained.com/images/knee-joint-anatomy-guide.jpg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EA42FDC-B26A-48F0-8F6F-6C844556A877}"/>
              </a:ext>
            </a:extLst>
          </p:cNvPr>
          <p:cNvSpPr/>
          <p:nvPr/>
        </p:nvSpPr>
        <p:spPr>
          <a:xfrm>
            <a:off x="838200" y="5820225"/>
            <a:ext cx="2950029" cy="26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67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47073D-3500-4204-AA52-A336FDB5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943" y="365125"/>
            <a:ext cx="5065485" cy="1325563"/>
          </a:xfrm>
        </p:spPr>
        <p:txBody>
          <a:bodyPr/>
          <a:lstStyle/>
          <a:p>
            <a:pPr algn="ctr"/>
            <a:r>
              <a:rPr lang="hu-HU" b="1" dirty="0" err="1"/>
              <a:t>Knee</a:t>
            </a:r>
            <a:r>
              <a:rPr lang="hu-HU" b="1" dirty="0"/>
              <a:t> </a:t>
            </a:r>
            <a:r>
              <a:rPr lang="hu-HU" b="1" dirty="0" err="1"/>
              <a:t>joint</a:t>
            </a:r>
            <a:r>
              <a:rPr lang="hu-HU" b="1" dirty="0"/>
              <a:t> </a:t>
            </a:r>
            <a:r>
              <a:rPr lang="hu-HU" b="1" dirty="0" err="1"/>
              <a:t>ligaments</a:t>
            </a:r>
            <a:br>
              <a:rPr lang="hu-HU" b="1" dirty="0"/>
            </a:br>
            <a:r>
              <a:rPr lang="hu-HU" sz="3200" b="1" dirty="0"/>
              <a:t>(</a:t>
            </a:r>
            <a:r>
              <a:rPr lang="hu-HU" sz="3200" b="1" dirty="0" err="1"/>
              <a:t>posterior</a:t>
            </a:r>
            <a:r>
              <a:rPr lang="hu-HU" sz="3200" b="1" dirty="0"/>
              <a:t> </a:t>
            </a:r>
            <a:r>
              <a:rPr lang="hu-HU" sz="3200" b="1" dirty="0" err="1"/>
              <a:t>view</a:t>
            </a:r>
            <a:r>
              <a:rPr lang="hu-HU" sz="3200" b="1" dirty="0"/>
              <a:t>)</a:t>
            </a: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948F1D-6E58-48E0-89CB-BCC9F09F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0" y="796012"/>
            <a:ext cx="6003410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0806700-9327-4F7A-A0F1-7460BED6DB0D}"/>
              </a:ext>
            </a:extLst>
          </p:cNvPr>
          <p:cNvSpPr/>
          <p:nvPr/>
        </p:nvSpPr>
        <p:spPr>
          <a:xfrm>
            <a:off x="6322142" y="631190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http://1.bp.blogspot.com/-MjA7naudakQ/USvDuPMtRDI/AAAAAAAAAOQ/9qKwi8R3wKE/s1600/Stuctures+of+Knee+Joint.jpg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2AAA0C3-099D-4E00-8768-7172F341F8E9}"/>
              </a:ext>
            </a:extLst>
          </p:cNvPr>
          <p:cNvSpPr/>
          <p:nvPr/>
        </p:nvSpPr>
        <p:spPr>
          <a:xfrm>
            <a:off x="1959429" y="796012"/>
            <a:ext cx="2510971" cy="42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89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A8E3734-591A-40F5-A68A-4AEC3B46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600" b="1" dirty="0" err="1">
                <a:solidFill>
                  <a:srgbClr val="000066"/>
                </a:solidFill>
              </a:rPr>
              <a:t>Knee</a:t>
            </a:r>
            <a:r>
              <a:rPr lang="hu-HU" altLang="hu-HU" sz="3600" b="1" dirty="0">
                <a:solidFill>
                  <a:srgbClr val="000066"/>
                </a:solidFill>
              </a:rPr>
              <a:t> </a:t>
            </a:r>
            <a:r>
              <a:rPr lang="hu-HU" altLang="hu-HU" sz="3600" b="1" dirty="0" err="1">
                <a:solidFill>
                  <a:srgbClr val="000066"/>
                </a:solidFill>
              </a:rPr>
              <a:t>joint</a:t>
            </a:r>
            <a:r>
              <a:rPr lang="hu-HU" altLang="hu-HU" sz="3600" b="1" dirty="0">
                <a:solidFill>
                  <a:srgbClr val="000066"/>
                </a:solidFill>
              </a:rPr>
              <a:t>, </a:t>
            </a:r>
            <a:r>
              <a:rPr lang="hu-HU" altLang="hu-HU" sz="3600" b="1" dirty="0" err="1">
                <a:solidFill>
                  <a:srgbClr val="000066"/>
                </a:solidFill>
              </a:rPr>
              <a:t>sagital</a:t>
            </a:r>
            <a:r>
              <a:rPr lang="hu-HU" altLang="hu-HU" sz="3600" b="1" dirty="0">
                <a:solidFill>
                  <a:srgbClr val="000066"/>
                </a:solidFill>
              </a:rPr>
              <a:t> </a:t>
            </a:r>
            <a:r>
              <a:rPr lang="hu-HU" altLang="hu-HU" sz="3600" b="1" dirty="0" err="1">
                <a:solidFill>
                  <a:srgbClr val="000066"/>
                </a:solidFill>
              </a:rPr>
              <a:t>view</a:t>
            </a:r>
            <a:endParaRPr lang="hu-HU" altLang="hu-HU" sz="3600" b="1" dirty="0">
              <a:solidFill>
                <a:srgbClr val="000066"/>
              </a:solidFill>
            </a:endParaRPr>
          </a:p>
        </p:txBody>
      </p:sp>
      <p:pic>
        <p:nvPicPr>
          <p:cNvPr id="39939" name="Picture 3" descr="terd medsag">
            <a:extLst>
              <a:ext uri="{FF2B5EF4-FFF2-40B4-BE49-F238E27FC236}">
                <a16:creationId xmlns:a16="http://schemas.microsoft.com/office/drawing/2014/main" id="{89C5A5A2-7134-4765-8241-EA7984D7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268414"/>
            <a:ext cx="32750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B414A01D-FF76-4C33-89F0-FD4F60214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773239"/>
            <a:ext cx="3960813" cy="3254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hu-HU" altLang="hu-HU"/>
          </a:p>
          <a:p>
            <a:pPr>
              <a:spcBef>
                <a:spcPct val="50000"/>
              </a:spcBef>
            </a:pPr>
            <a:r>
              <a:rPr lang="hu-HU" altLang="hu-HU"/>
              <a:t>Mechanism: trochoginglymus !!!</a:t>
            </a:r>
          </a:p>
          <a:p>
            <a:pPr>
              <a:spcBef>
                <a:spcPct val="50000"/>
              </a:spcBef>
            </a:pPr>
            <a:r>
              <a:rPr lang="hu-HU" altLang="hu-HU"/>
              <a:t>Two united joints (during the phylogenesis): „4” collateral ligaments!</a:t>
            </a:r>
          </a:p>
          <a:p>
            <a:pPr>
              <a:spcBef>
                <a:spcPct val="50000"/>
              </a:spcBef>
            </a:pPr>
            <a:r>
              <a:rPr lang="hu-HU" altLang="hu-HU"/>
              <a:t>Incongruentia: menisci</a:t>
            </a:r>
          </a:p>
          <a:p>
            <a:pPr>
              <a:spcBef>
                <a:spcPct val="50000"/>
              </a:spcBef>
            </a:pPr>
            <a:r>
              <a:rPr lang="hu-HU" altLang="hu-HU"/>
              <a:t>Frequent injuries (ligaments, menisci).</a:t>
            </a:r>
          </a:p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D333BCEA-978E-4149-AC53-31A20A2B6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5889626"/>
            <a:ext cx="6877050" cy="7794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/>
              <a:t>Mouvements: flexion:130</a:t>
            </a:r>
            <a:r>
              <a:rPr lang="en-US" altLang="hu-HU">
                <a:cs typeface="Arial" panose="020B0604020202020204" pitchFamily="34" charset="0"/>
              </a:rPr>
              <a:t>°</a:t>
            </a:r>
            <a:r>
              <a:rPr lang="hu-HU" altLang="hu-HU">
                <a:cs typeface="Arial" panose="020B0604020202020204" pitchFamily="34" charset="0"/>
              </a:rPr>
              <a:t> ; extension:0-5</a:t>
            </a:r>
            <a:r>
              <a:rPr lang="en-US" altLang="hu-HU"/>
              <a:t>°</a:t>
            </a:r>
            <a:r>
              <a:rPr lang="hu-HU" altLang="hu-HU"/>
              <a:t> ; </a:t>
            </a:r>
          </a:p>
          <a:p>
            <a:pPr>
              <a:spcBef>
                <a:spcPct val="50000"/>
              </a:spcBef>
            </a:pPr>
            <a:r>
              <a:rPr lang="hu-HU" altLang="hu-HU"/>
              <a:t>	    lateral and medial rotacion:50</a:t>
            </a:r>
            <a:r>
              <a:rPr lang="en-US" altLang="hu-HU"/>
              <a:t>°</a:t>
            </a:r>
            <a:r>
              <a:rPr lang="hu-HU" altLang="hu-HU"/>
              <a:t> (only while in flexion!!!)</a:t>
            </a:r>
            <a:endParaRPr lang="en-US" altLang="hu-HU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EA9DFCDE-973C-4AC8-9FA8-ADE5E48F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5084764"/>
            <a:ext cx="3887787" cy="2444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erd oldalsz">
            <a:extLst>
              <a:ext uri="{FF2B5EF4-FFF2-40B4-BE49-F238E27FC236}">
                <a16:creationId xmlns:a16="http://schemas.microsoft.com/office/drawing/2014/main" id="{E5535649-4105-4E87-A26B-C75C5CC6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196975"/>
            <a:ext cx="54006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15D8BED8-53DF-4907-AA09-5810166FA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>
                <a:solidFill>
                  <a:srgbClr val="000066"/>
                </a:solidFill>
              </a:rPr>
              <a:t>Collateral ligaments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326AE108-925A-4AAE-BCE5-28806E427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1916114"/>
            <a:ext cx="2952750" cy="313932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err="1"/>
              <a:t>Thighten</a:t>
            </a:r>
            <a:r>
              <a:rPr lang="hu-HU" altLang="hu-HU" dirty="0"/>
              <a:t> in </a:t>
            </a:r>
            <a:r>
              <a:rPr lang="hu-HU" altLang="hu-HU" dirty="0" err="1"/>
              <a:t>extension</a:t>
            </a:r>
            <a:r>
              <a:rPr lang="hu-HU" altLang="hu-HU" dirty="0"/>
              <a:t>, </a:t>
            </a:r>
            <a:r>
              <a:rPr lang="hu-HU" altLang="hu-HU" dirty="0" err="1"/>
              <a:t>loose</a:t>
            </a:r>
            <a:r>
              <a:rPr lang="hu-HU" altLang="hu-HU" dirty="0"/>
              <a:t> in </a:t>
            </a:r>
            <a:r>
              <a:rPr lang="hu-HU" altLang="hu-HU" dirty="0" err="1"/>
              <a:t>flexion</a:t>
            </a:r>
            <a:r>
              <a:rPr lang="hu-HU" altLang="hu-HU" dirty="0"/>
              <a:t> (</a:t>
            </a:r>
            <a:r>
              <a:rPr lang="hu-HU" altLang="hu-HU" dirty="0" err="1"/>
              <a:t>therefore</a:t>
            </a:r>
            <a:r>
              <a:rPr lang="hu-HU" altLang="hu-HU" dirty="0"/>
              <a:t> </a:t>
            </a:r>
            <a:r>
              <a:rPr lang="hu-HU" altLang="hu-HU" dirty="0" err="1"/>
              <a:t>rotation</a:t>
            </a:r>
            <a:r>
              <a:rPr lang="hu-HU" altLang="hu-HU" dirty="0"/>
              <a:t> is </a:t>
            </a:r>
            <a:r>
              <a:rPr lang="hu-HU" altLang="hu-HU" dirty="0" err="1"/>
              <a:t>possible</a:t>
            </a:r>
            <a:r>
              <a:rPr lang="hu-HU" altLang="hu-HU" dirty="0"/>
              <a:t>).</a:t>
            </a:r>
          </a:p>
          <a:p>
            <a:pPr algn="ctr"/>
            <a:endParaRPr lang="hu-HU" altLang="hu-HU" dirty="0"/>
          </a:p>
          <a:p>
            <a:pPr algn="ctr"/>
            <a:r>
              <a:rPr lang="hu-HU" altLang="hu-HU" dirty="0" err="1"/>
              <a:t>Investigation</a:t>
            </a:r>
            <a:r>
              <a:rPr lang="hu-HU" altLang="hu-HU" dirty="0"/>
              <a:t> is </a:t>
            </a:r>
            <a:r>
              <a:rPr lang="hu-HU" altLang="hu-HU" dirty="0" err="1"/>
              <a:t>better</a:t>
            </a:r>
            <a:r>
              <a:rPr lang="hu-HU" altLang="hu-HU" dirty="0"/>
              <a:t> </a:t>
            </a:r>
            <a:r>
              <a:rPr lang="hu-HU" altLang="hu-HU" dirty="0" err="1"/>
              <a:t>while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knee</a:t>
            </a:r>
            <a:r>
              <a:rPr lang="hu-HU" altLang="hu-HU" dirty="0"/>
              <a:t> is in </a:t>
            </a:r>
            <a:r>
              <a:rPr lang="hu-HU" altLang="hu-HU" dirty="0" err="1"/>
              <a:t>extension</a:t>
            </a:r>
            <a:r>
              <a:rPr lang="hu-HU" altLang="hu-HU" dirty="0"/>
              <a:t>.</a:t>
            </a:r>
          </a:p>
          <a:p>
            <a:pPr algn="ctr"/>
            <a:endParaRPr lang="hu-HU" altLang="hu-HU" dirty="0"/>
          </a:p>
          <a:p>
            <a:pPr algn="ctr"/>
            <a:r>
              <a:rPr lang="hu-HU" altLang="hu-HU" dirty="0" err="1"/>
              <a:t>When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knee</a:t>
            </a:r>
            <a:r>
              <a:rPr lang="hu-HU" altLang="hu-HU" dirty="0"/>
              <a:t> is in 30</a:t>
            </a:r>
            <a:r>
              <a:rPr lang="hu-HU" altLang="hu-HU" baseline="30000" dirty="0"/>
              <a:t>0</a:t>
            </a:r>
            <a:r>
              <a:rPr lang="hu-HU" altLang="hu-HU" dirty="0"/>
              <a:t> </a:t>
            </a:r>
            <a:r>
              <a:rPr lang="hu-HU" altLang="hu-HU" dirty="0" err="1"/>
              <a:t>flexion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cruciate</a:t>
            </a:r>
            <a:r>
              <a:rPr lang="hu-HU" altLang="hu-HU" dirty="0"/>
              <a:t> </a:t>
            </a:r>
            <a:r>
              <a:rPr lang="hu-HU" altLang="hu-HU" dirty="0" err="1"/>
              <a:t>ligaments</a:t>
            </a:r>
            <a:r>
              <a:rPr lang="hu-HU" altLang="hu-HU" dirty="0"/>
              <a:t> </a:t>
            </a:r>
            <a:r>
              <a:rPr lang="hu-HU" altLang="hu-HU" dirty="0" err="1"/>
              <a:t>inhibit</a:t>
            </a:r>
            <a:r>
              <a:rPr lang="hu-HU" altLang="hu-HU" dirty="0"/>
              <a:t> more </a:t>
            </a:r>
            <a:r>
              <a:rPr lang="hu-HU" altLang="hu-HU"/>
              <a:t>rotation.</a:t>
            </a:r>
            <a:endParaRPr lang="hu-HU" altLang="hu-HU" dirty="0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C3ACDE25-7B4A-4C41-9656-DE917277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876926"/>
            <a:ext cx="3887787" cy="244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A9E11CA-A787-40BE-B520-E976C4F0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>
                <a:solidFill>
                  <a:srgbClr val="000066"/>
                </a:solidFill>
              </a:rPr>
              <a:t>Cruciate ligaments</a:t>
            </a:r>
          </a:p>
        </p:txBody>
      </p:sp>
      <p:pic>
        <p:nvPicPr>
          <p:cNvPr id="41987" name="Picture 3" descr="terd xszalagok">
            <a:extLst>
              <a:ext uri="{FF2B5EF4-FFF2-40B4-BE49-F238E27FC236}">
                <a16:creationId xmlns:a16="http://schemas.microsoft.com/office/drawing/2014/main" id="{BB980E31-72B5-41BD-BD8E-55F9CA59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341438"/>
            <a:ext cx="31416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76031063-ECE0-42D6-B028-4AEE8311D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739900"/>
            <a:ext cx="5219700" cy="2566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/>
              <a:t>They are thighten in every position. Burden mainly while in flexion (skying).</a:t>
            </a:r>
          </a:p>
          <a:p>
            <a:pPr algn="ctr">
              <a:spcBef>
                <a:spcPct val="50000"/>
              </a:spcBef>
            </a:pPr>
            <a:r>
              <a:rPr lang="hu-HU" altLang="hu-HU"/>
              <a:t>They inhibit rotation, AP mouvements, lateral opening.</a:t>
            </a:r>
          </a:p>
          <a:p>
            <a:pPr algn="ctr">
              <a:spcBef>
                <a:spcPct val="50000"/>
              </a:spcBef>
            </a:pPr>
            <a:r>
              <a:rPr lang="hu-HU" altLang="hu-HU"/>
              <a:t>Test: lateral opening:”drawer” sign.</a:t>
            </a:r>
          </a:p>
          <a:p>
            <a:pPr algn="ctr">
              <a:spcBef>
                <a:spcPct val="50000"/>
              </a:spcBef>
            </a:pPr>
            <a:r>
              <a:rPr lang="hu-HU" altLang="hu-HU"/>
              <a:t>Anterior drawer sign: ant. cruciate lig. injury.</a:t>
            </a:r>
          </a:p>
          <a:p>
            <a:pPr algn="ctr">
              <a:spcBef>
                <a:spcPct val="50000"/>
              </a:spcBef>
            </a:pPr>
            <a:r>
              <a:rPr lang="hu-HU" altLang="hu-HU"/>
              <a:t>Posterior drawer sign: post cruciate lig. injury. 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CE9D5F94-C067-4597-95A9-6E42B2DD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949951"/>
            <a:ext cx="3168650" cy="244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  <p:sp>
        <p:nvSpPr>
          <p:cNvPr id="2" name="AutoShape 2" descr="knee joint ligaments">
            <a:extLst>
              <a:ext uri="{FF2B5EF4-FFF2-40B4-BE49-F238E27FC236}">
                <a16:creationId xmlns:a16="http://schemas.microsoft.com/office/drawing/2014/main" id="{37408245-D27F-4228-8128-50DADD569E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530</Words>
  <Application>Microsoft Office PowerPoint</Application>
  <PresentationFormat>Szélesvásznú</PresentationFormat>
  <Paragraphs>68</Paragraphs>
  <Slides>24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Office-téma</vt:lpstr>
      <vt:lpstr>Image</vt:lpstr>
      <vt:lpstr>PowerPoint-bemutató</vt:lpstr>
      <vt:lpstr>Functional and clinical anatomy of knee joints </vt:lpstr>
      <vt:lpstr>Knee joint (anterior view) schematic drawing</vt:lpstr>
      <vt:lpstr>PowerPoint-bemutató</vt:lpstr>
      <vt:lpstr>Knee joint ligaments (anterior view)</vt:lpstr>
      <vt:lpstr>Knee joint ligaments (posterior view)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tibor wenger</dc:creator>
  <cp:lastModifiedBy>tibor wenger</cp:lastModifiedBy>
  <cp:revision>17</cp:revision>
  <dcterms:created xsi:type="dcterms:W3CDTF">2019-09-09T08:39:27Z</dcterms:created>
  <dcterms:modified xsi:type="dcterms:W3CDTF">2019-10-09T16:43:20Z</dcterms:modified>
</cp:coreProperties>
</file>