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5"/>
  </p:notesMasterIdLst>
  <p:sldIdLst>
    <p:sldId id="353" r:id="rId2"/>
    <p:sldId id="370" r:id="rId3"/>
    <p:sldId id="404" r:id="rId4"/>
    <p:sldId id="354" r:id="rId5"/>
    <p:sldId id="375" r:id="rId6"/>
    <p:sldId id="378" r:id="rId7"/>
    <p:sldId id="258" r:id="rId8"/>
    <p:sldId id="260" r:id="rId9"/>
    <p:sldId id="416" r:id="rId10"/>
    <p:sldId id="417" r:id="rId11"/>
    <p:sldId id="366" r:id="rId12"/>
    <p:sldId id="333" r:id="rId13"/>
    <p:sldId id="261" r:id="rId14"/>
    <p:sldId id="392" r:id="rId15"/>
    <p:sldId id="342" r:id="rId16"/>
    <p:sldId id="275" r:id="rId17"/>
    <p:sldId id="415" r:id="rId18"/>
    <p:sldId id="355" r:id="rId19"/>
    <p:sldId id="408" r:id="rId20"/>
    <p:sldId id="284" r:id="rId21"/>
    <p:sldId id="410" r:id="rId22"/>
    <p:sldId id="419" r:id="rId23"/>
    <p:sldId id="384" r:id="rId24"/>
    <p:sldId id="405" r:id="rId25"/>
    <p:sldId id="406" r:id="rId26"/>
    <p:sldId id="356" r:id="rId27"/>
    <p:sldId id="409" r:id="rId28"/>
    <p:sldId id="343" r:id="rId29"/>
    <p:sldId id="413" r:id="rId30"/>
    <p:sldId id="414" r:id="rId31"/>
    <p:sldId id="407" r:id="rId32"/>
    <p:sldId id="418" r:id="rId33"/>
    <p:sldId id="349" r:id="rId34"/>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0099FF"/>
    <a:srgbClr val="CC3300"/>
    <a:srgbClr val="02020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Közepesen sötét stílus 2 – 4.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Közepesen sötét stílus 2 – 2.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Világos stílus 2 – 3. jelölőszín">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Közepesen sötét stílus 2 – 3.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Világos stílus 2 – 2. jelölőszín">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C7853C-536D-4A76-A0AE-DD22124D55A5}" styleName="Téma alapján készült stílus 1 – 3. jelölőszín">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DF18680-E054-41AD-8BC1-D1AEF772440D}" styleName="Közepesen sötét stílus 2 – 5.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85419" autoAdjust="0"/>
  </p:normalViewPr>
  <p:slideViewPr>
    <p:cSldViewPr>
      <p:cViewPr varScale="1">
        <p:scale>
          <a:sx n="85" d="100"/>
          <a:sy n="85" d="100"/>
        </p:scale>
        <p:origin x="-72" y="-13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F:\Dokumentumok\cikkek\TBE\TBEk&#246;nyvfejezet\2019-es%20graf.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hu-HU"/>
  <c:chart>
    <c:plotArea>
      <c:layout>
        <c:manualLayout>
          <c:layoutTarget val="inner"/>
          <c:xMode val="edge"/>
          <c:yMode val="edge"/>
          <c:x val="7.1010743380989214E-2"/>
          <c:y val="4.4709522520221798E-2"/>
          <c:w val="0.81592136998038467"/>
          <c:h val="0.70553290742472508"/>
        </c:manualLayout>
      </c:layout>
      <c:barChart>
        <c:barDir val="col"/>
        <c:grouping val="stacked"/>
        <c:ser>
          <c:idx val="0"/>
          <c:order val="0"/>
          <c:tx>
            <c:strRef>
              <c:f>Munkalap1!$D$1</c:f>
              <c:strCache>
                <c:ptCount val="1"/>
                <c:pt idx="0">
                  <c:v>&lt; 1 year</c:v>
                </c:pt>
              </c:strCache>
            </c:strRef>
          </c:tx>
          <c:spPr>
            <a:solidFill>
              <a:srgbClr val="5B9BD5"/>
            </a:solidFill>
            <a:ln w="25400">
              <a:noFill/>
            </a:ln>
          </c:spPr>
          <c:cat>
            <c:numRef>
              <c:f>Munkalap1!$A$2:$A$38</c:f>
              <c:numCache>
                <c:formatCode>General</c:formatCode>
                <c:ptCount val="37"/>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numCache>
            </c:numRef>
          </c:cat>
          <c:val>
            <c:numRef>
              <c:f>Munkalap1!$D$2:$D$29</c:f>
              <c:numCache>
                <c:formatCode>General</c:formatCode>
                <c:ptCount val="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numCache>
            </c:numRef>
          </c:val>
          <c:extLst xmlns:c16r2="http://schemas.microsoft.com/office/drawing/2015/06/chart">
            <c:ext xmlns:c16="http://schemas.microsoft.com/office/drawing/2014/chart" uri="{C3380CC4-5D6E-409C-BE32-E72D297353CC}">
              <c16:uniqueId val="{00000000-1400-47CC-862B-F1D81F603997}"/>
            </c:ext>
          </c:extLst>
        </c:ser>
        <c:ser>
          <c:idx val="1"/>
          <c:order val="1"/>
          <c:tx>
            <c:strRef>
              <c:f>Munkalap1!$E$1</c:f>
              <c:strCache>
                <c:ptCount val="1"/>
                <c:pt idx="0">
                  <c:v>1-14 year</c:v>
                </c:pt>
              </c:strCache>
            </c:strRef>
          </c:tx>
          <c:spPr>
            <a:solidFill>
              <a:srgbClr val="ED7D31"/>
            </a:solidFill>
            <a:ln w="25400">
              <a:noFill/>
            </a:ln>
          </c:spPr>
          <c:cat>
            <c:numRef>
              <c:f>Munkalap1!$A$2:$A$38</c:f>
              <c:numCache>
                <c:formatCode>General</c:formatCode>
                <c:ptCount val="37"/>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numCache>
            </c:numRef>
          </c:cat>
          <c:val>
            <c:numRef>
              <c:f>Munkalap1!$E$2:$E$38</c:f>
              <c:numCache>
                <c:formatCode>General</c:formatCode>
                <c:ptCount val="37"/>
                <c:pt idx="0">
                  <c:v>18</c:v>
                </c:pt>
                <c:pt idx="1">
                  <c:v>32</c:v>
                </c:pt>
                <c:pt idx="2">
                  <c:v>16</c:v>
                </c:pt>
                <c:pt idx="3">
                  <c:v>43</c:v>
                </c:pt>
                <c:pt idx="4">
                  <c:v>28</c:v>
                </c:pt>
                <c:pt idx="5">
                  <c:v>33</c:v>
                </c:pt>
                <c:pt idx="6">
                  <c:v>17</c:v>
                </c:pt>
                <c:pt idx="7">
                  <c:v>13</c:v>
                </c:pt>
                <c:pt idx="8">
                  <c:v>19</c:v>
                </c:pt>
                <c:pt idx="9">
                  <c:v>19</c:v>
                </c:pt>
                <c:pt idx="10">
                  <c:v>28</c:v>
                </c:pt>
                <c:pt idx="11">
                  <c:v>19</c:v>
                </c:pt>
                <c:pt idx="12">
                  <c:v>30</c:v>
                </c:pt>
                <c:pt idx="13">
                  <c:v>24</c:v>
                </c:pt>
                <c:pt idx="14">
                  <c:v>18</c:v>
                </c:pt>
                <c:pt idx="15">
                  <c:v>10</c:v>
                </c:pt>
                <c:pt idx="16">
                  <c:v>6</c:v>
                </c:pt>
                <c:pt idx="17">
                  <c:v>8</c:v>
                </c:pt>
                <c:pt idx="18">
                  <c:v>6</c:v>
                </c:pt>
                <c:pt idx="19">
                  <c:v>4</c:v>
                </c:pt>
                <c:pt idx="20">
                  <c:v>6</c:v>
                </c:pt>
                <c:pt idx="21">
                  <c:v>6</c:v>
                </c:pt>
                <c:pt idx="22">
                  <c:v>5</c:v>
                </c:pt>
                <c:pt idx="23">
                  <c:v>10</c:v>
                </c:pt>
                <c:pt idx="24">
                  <c:v>2</c:v>
                </c:pt>
                <c:pt idx="25">
                  <c:v>3</c:v>
                </c:pt>
                <c:pt idx="26">
                  <c:v>4</c:v>
                </c:pt>
                <c:pt idx="27">
                  <c:v>4</c:v>
                </c:pt>
                <c:pt idx="28">
                  <c:v>5</c:v>
                </c:pt>
                <c:pt idx="29">
                  <c:v>3</c:v>
                </c:pt>
                <c:pt idx="30">
                  <c:v>5</c:v>
                </c:pt>
                <c:pt idx="31">
                  <c:v>1</c:v>
                </c:pt>
                <c:pt idx="32">
                  <c:v>2</c:v>
                </c:pt>
                <c:pt idx="33">
                  <c:v>3</c:v>
                </c:pt>
                <c:pt idx="34">
                  <c:v>1</c:v>
                </c:pt>
                <c:pt idx="35">
                  <c:v>1</c:v>
                </c:pt>
                <c:pt idx="36">
                  <c:v>1</c:v>
                </c:pt>
              </c:numCache>
            </c:numRef>
          </c:val>
          <c:extLst xmlns:c16r2="http://schemas.microsoft.com/office/drawing/2015/06/chart">
            <c:ext xmlns:c16="http://schemas.microsoft.com/office/drawing/2014/chart" uri="{C3380CC4-5D6E-409C-BE32-E72D297353CC}">
              <c16:uniqueId val="{00000001-1400-47CC-862B-F1D81F603997}"/>
            </c:ext>
          </c:extLst>
        </c:ser>
        <c:ser>
          <c:idx val="2"/>
          <c:order val="2"/>
          <c:tx>
            <c:strRef>
              <c:f>Munkalap1!$F$1</c:f>
              <c:strCache>
                <c:ptCount val="1"/>
                <c:pt idx="0">
                  <c:v>15-24 year</c:v>
                </c:pt>
              </c:strCache>
            </c:strRef>
          </c:tx>
          <c:spPr>
            <a:solidFill>
              <a:srgbClr val="A5A5A5"/>
            </a:solidFill>
            <a:ln w="25400">
              <a:noFill/>
            </a:ln>
          </c:spPr>
          <c:cat>
            <c:numRef>
              <c:f>Munkalap1!$A$2:$A$38</c:f>
              <c:numCache>
                <c:formatCode>General</c:formatCode>
                <c:ptCount val="37"/>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numCache>
            </c:numRef>
          </c:cat>
          <c:val>
            <c:numRef>
              <c:f>Munkalap1!$F$2:$F$38</c:f>
              <c:numCache>
                <c:formatCode>General</c:formatCode>
                <c:ptCount val="37"/>
                <c:pt idx="0">
                  <c:v>43</c:v>
                </c:pt>
                <c:pt idx="1">
                  <c:v>55</c:v>
                </c:pt>
                <c:pt idx="2">
                  <c:v>37</c:v>
                </c:pt>
                <c:pt idx="3">
                  <c:v>67</c:v>
                </c:pt>
                <c:pt idx="4">
                  <c:v>24</c:v>
                </c:pt>
                <c:pt idx="5">
                  <c:v>49</c:v>
                </c:pt>
                <c:pt idx="6">
                  <c:v>30</c:v>
                </c:pt>
                <c:pt idx="7">
                  <c:v>24</c:v>
                </c:pt>
                <c:pt idx="8">
                  <c:v>58</c:v>
                </c:pt>
                <c:pt idx="9">
                  <c:v>37</c:v>
                </c:pt>
                <c:pt idx="10">
                  <c:v>37</c:v>
                </c:pt>
                <c:pt idx="11">
                  <c:v>31</c:v>
                </c:pt>
                <c:pt idx="12">
                  <c:v>53</c:v>
                </c:pt>
                <c:pt idx="13">
                  <c:v>43</c:v>
                </c:pt>
                <c:pt idx="14">
                  <c:v>32</c:v>
                </c:pt>
                <c:pt idx="15">
                  <c:v>50</c:v>
                </c:pt>
                <c:pt idx="16">
                  <c:v>17</c:v>
                </c:pt>
                <c:pt idx="17">
                  <c:v>18</c:v>
                </c:pt>
                <c:pt idx="18">
                  <c:v>5</c:v>
                </c:pt>
                <c:pt idx="19">
                  <c:v>7</c:v>
                </c:pt>
                <c:pt idx="20">
                  <c:v>7</c:v>
                </c:pt>
                <c:pt idx="21">
                  <c:v>13</c:v>
                </c:pt>
                <c:pt idx="22">
                  <c:v>11</c:v>
                </c:pt>
                <c:pt idx="23">
                  <c:v>23</c:v>
                </c:pt>
                <c:pt idx="24">
                  <c:v>5</c:v>
                </c:pt>
                <c:pt idx="25">
                  <c:v>4</c:v>
                </c:pt>
                <c:pt idx="26">
                  <c:v>7</c:v>
                </c:pt>
                <c:pt idx="27">
                  <c:v>5</c:v>
                </c:pt>
                <c:pt idx="28">
                  <c:v>9</c:v>
                </c:pt>
                <c:pt idx="29">
                  <c:v>9</c:v>
                </c:pt>
                <c:pt idx="30">
                  <c:v>3</c:v>
                </c:pt>
                <c:pt idx="31">
                  <c:v>7</c:v>
                </c:pt>
                <c:pt idx="32">
                  <c:v>4</c:v>
                </c:pt>
                <c:pt idx="33">
                  <c:v>5</c:v>
                </c:pt>
                <c:pt idx="34">
                  <c:v>2</c:v>
                </c:pt>
                <c:pt idx="35">
                  <c:v>2</c:v>
                </c:pt>
                <c:pt idx="36">
                  <c:v>3</c:v>
                </c:pt>
              </c:numCache>
            </c:numRef>
          </c:val>
          <c:extLst xmlns:c16r2="http://schemas.microsoft.com/office/drawing/2015/06/chart">
            <c:ext xmlns:c16="http://schemas.microsoft.com/office/drawing/2014/chart" uri="{C3380CC4-5D6E-409C-BE32-E72D297353CC}">
              <c16:uniqueId val="{00000002-1400-47CC-862B-F1D81F603997}"/>
            </c:ext>
          </c:extLst>
        </c:ser>
        <c:ser>
          <c:idx val="3"/>
          <c:order val="3"/>
          <c:tx>
            <c:strRef>
              <c:f>Munkalap1!$G$1</c:f>
              <c:strCache>
                <c:ptCount val="1"/>
                <c:pt idx="0">
                  <c:v>25-59 year</c:v>
                </c:pt>
              </c:strCache>
            </c:strRef>
          </c:tx>
          <c:spPr>
            <a:solidFill>
              <a:srgbClr val="FFC000"/>
            </a:solidFill>
            <a:ln w="25400">
              <a:noFill/>
            </a:ln>
          </c:spPr>
          <c:cat>
            <c:numRef>
              <c:f>Munkalap1!$A$2:$A$38</c:f>
              <c:numCache>
                <c:formatCode>General</c:formatCode>
                <c:ptCount val="37"/>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numCache>
            </c:numRef>
          </c:cat>
          <c:val>
            <c:numRef>
              <c:f>Munkalap1!$G$2:$G$38</c:f>
              <c:numCache>
                <c:formatCode>General</c:formatCode>
                <c:ptCount val="37"/>
                <c:pt idx="0">
                  <c:v>192</c:v>
                </c:pt>
                <c:pt idx="1">
                  <c:v>207</c:v>
                </c:pt>
                <c:pt idx="2">
                  <c:v>144</c:v>
                </c:pt>
                <c:pt idx="3">
                  <c:v>262</c:v>
                </c:pt>
                <c:pt idx="4">
                  <c:v>155</c:v>
                </c:pt>
                <c:pt idx="5">
                  <c:v>267</c:v>
                </c:pt>
                <c:pt idx="6">
                  <c:v>138</c:v>
                </c:pt>
                <c:pt idx="7">
                  <c:v>139</c:v>
                </c:pt>
                <c:pt idx="8">
                  <c:v>166</c:v>
                </c:pt>
                <c:pt idx="9">
                  <c:v>132</c:v>
                </c:pt>
                <c:pt idx="10">
                  <c:v>180</c:v>
                </c:pt>
                <c:pt idx="11">
                  <c:v>115</c:v>
                </c:pt>
                <c:pt idx="12">
                  <c:v>205</c:v>
                </c:pt>
                <c:pt idx="13">
                  <c:v>153</c:v>
                </c:pt>
                <c:pt idx="14">
                  <c:v>147</c:v>
                </c:pt>
                <c:pt idx="15">
                  <c:v>144</c:v>
                </c:pt>
                <c:pt idx="16">
                  <c:v>59</c:v>
                </c:pt>
                <c:pt idx="17">
                  <c:v>41</c:v>
                </c:pt>
                <c:pt idx="18">
                  <c:v>47</c:v>
                </c:pt>
                <c:pt idx="19">
                  <c:v>40</c:v>
                </c:pt>
                <c:pt idx="20">
                  <c:v>35</c:v>
                </c:pt>
                <c:pt idx="21">
                  <c:v>45</c:v>
                </c:pt>
                <c:pt idx="22">
                  <c:v>73</c:v>
                </c:pt>
                <c:pt idx="23">
                  <c:v>47</c:v>
                </c:pt>
                <c:pt idx="24">
                  <c:v>38</c:v>
                </c:pt>
                <c:pt idx="25">
                  <c:v>42</c:v>
                </c:pt>
                <c:pt idx="26">
                  <c:v>42</c:v>
                </c:pt>
                <c:pt idx="27">
                  <c:v>43</c:v>
                </c:pt>
                <c:pt idx="28">
                  <c:v>50</c:v>
                </c:pt>
                <c:pt idx="29">
                  <c:v>30</c:v>
                </c:pt>
                <c:pt idx="30">
                  <c:v>30</c:v>
                </c:pt>
                <c:pt idx="31">
                  <c:v>26</c:v>
                </c:pt>
                <c:pt idx="32">
                  <c:v>35</c:v>
                </c:pt>
                <c:pt idx="33">
                  <c:v>20</c:v>
                </c:pt>
                <c:pt idx="34">
                  <c:v>15</c:v>
                </c:pt>
                <c:pt idx="35">
                  <c:v>16</c:v>
                </c:pt>
                <c:pt idx="36">
                  <c:v>11</c:v>
                </c:pt>
              </c:numCache>
            </c:numRef>
          </c:val>
          <c:extLst xmlns:c16r2="http://schemas.microsoft.com/office/drawing/2015/06/chart">
            <c:ext xmlns:c16="http://schemas.microsoft.com/office/drawing/2014/chart" uri="{C3380CC4-5D6E-409C-BE32-E72D297353CC}">
              <c16:uniqueId val="{00000003-1400-47CC-862B-F1D81F603997}"/>
            </c:ext>
          </c:extLst>
        </c:ser>
        <c:ser>
          <c:idx val="4"/>
          <c:order val="4"/>
          <c:tx>
            <c:strRef>
              <c:f>Munkalap1!$H$1</c:f>
              <c:strCache>
                <c:ptCount val="1"/>
                <c:pt idx="0">
                  <c:v>&gt; 60 year</c:v>
                </c:pt>
              </c:strCache>
            </c:strRef>
          </c:tx>
          <c:spPr>
            <a:solidFill>
              <a:srgbClr val="70AD47"/>
            </a:solidFill>
            <a:ln w="25400">
              <a:noFill/>
            </a:ln>
          </c:spPr>
          <c:cat>
            <c:numRef>
              <c:f>Munkalap1!$A$2:$A$38</c:f>
              <c:numCache>
                <c:formatCode>General</c:formatCode>
                <c:ptCount val="37"/>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numCache>
            </c:numRef>
          </c:cat>
          <c:val>
            <c:numRef>
              <c:f>Munkalap1!$H$2:$H$38</c:f>
              <c:numCache>
                <c:formatCode>General</c:formatCode>
                <c:ptCount val="37"/>
                <c:pt idx="0">
                  <c:v>25</c:v>
                </c:pt>
                <c:pt idx="1">
                  <c:v>32</c:v>
                </c:pt>
                <c:pt idx="2">
                  <c:v>21</c:v>
                </c:pt>
                <c:pt idx="3">
                  <c:v>44</c:v>
                </c:pt>
                <c:pt idx="4">
                  <c:v>25</c:v>
                </c:pt>
                <c:pt idx="5">
                  <c:v>33</c:v>
                </c:pt>
                <c:pt idx="6">
                  <c:v>30</c:v>
                </c:pt>
                <c:pt idx="7">
                  <c:v>35</c:v>
                </c:pt>
                <c:pt idx="8">
                  <c:v>39</c:v>
                </c:pt>
                <c:pt idx="9">
                  <c:v>38</c:v>
                </c:pt>
                <c:pt idx="10">
                  <c:v>48</c:v>
                </c:pt>
                <c:pt idx="11">
                  <c:v>24</c:v>
                </c:pt>
                <c:pt idx="12">
                  <c:v>42</c:v>
                </c:pt>
                <c:pt idx="13">
                  <c:v>40</c:v>
                </c:pt>
                <c:pt idx="14">
                  <c:v>34</c:v>
                </c:pt>
                <c:pt idx="15">
                  <c:v>34</c:v>
                </c:pt>
                <c:pt idx="16">
                  <c:v>17</c:v>
                </c:pt>
                <c:pt idx="17">
                  <c:v>7</c:v>
                </c:pt>
                <c:pt idx="18">
                  <c:v>8</c:v>
                </c:pt>
                <c:pt idx="19">
                  <c:v>3</c:v>
                </c:pt>
                <c:pt idx="20">
                  <c:v>7</c:v>
                </c:pt>
                <c:pt idx="21">
                  <c:v>16</c:v>
                </c:pt>
                <c:pt idx="22">
                  <c:v>25</c:v>
                </c:pt>
                <c:pt idx="23">
                  <c:v>9</c:v>
                </c:pt>
                <c:pt idx="24">
                  <c:v>9</c:v>
                </c:pt>
                <c:pt idx="25">
                  <c:v>8</c:v>
                </c:pt>
                <c:pt idx="26">
                  <c:v>10</c:v>
                </c:pt>
                <c:pt idx="27">
                  <c:v>3</c:v>
                </c:pt>
                <c:pt idx="28">
                  <c:v>6</c:v>
                </c:pt>
                <c:pt idx="29">
                  <c:v>8</c:v>
                </c:pt>
                <c:pt idx="30">
                  <c:v>5</c:v>
                </c:pt>
                <c:pt idx="31">
                  <c:v>10</c:v>
                </c:pt>
                <c:pt idx="32">
                  <c:v>12</c:v>
                </c:pt>
                <c:pt idx="33">
                  <c:v>3</c:v>
                </c:pt>
                <c:pt idx="34">
                  <c:v>6</c:v>
                </c:pt>
                <c:pt idx="35">
                  <c:v>0</c:v>
                </c:pt>
                <c:pt idx="36">
                  <c:v>1</c:v>
                </c:pt>
              </c:numCache>
            </c:numRef>
          </c:val>
          <c:extLst xmlns:c16r2="http://schemas.microsoft.com/office/drawing/2015/06/chart">
            <c:ext xmlns:c16="http://schemas.microsoft.com/office/drawing/2014/chart" uri="{C3380CC4-5D6E-409C-BE32-E72D297353CC}">
              <c16:uniqueId val="{00000004-1400-47CC-862B-F1D81F603997}"/>
            </c:ext>
          </c:extLst>
        </c:ser>
        <c:overlap val="100"/>
        <c:axId val="61408768"/>
        <c:axId val="61410304"/>
      </c:barChart>
      <c:lineChart>
        <c:grouping val="standard"/>
        <c:ser>
          <c:idx val="5"/>
          <c:order val="5"/>
          <c:tx>
            <c:strRef>
              <c:f>Munkalap1!$M$1</c:f>
              <c:strCache>
                <c:ptCount val="1"/>
                <c:pt idx="0">
                  <c:v>Samples tested (IgG)</c:v>
                </c:pt>
              </c:strCache>
            </c:strRef>
          </c:tx>
          <c:spPr>
            <a:ln w="28575" cap="rnd">
              <a:solidFill>
                <a:schemeClr val="tx1"/>
              </a:solidFill>
              <a:round/>
            </a:ln>
            <a:effectLst/>
          </c:spPr>
          <c:marker>
            <c:symbol val="none"/>
          </c:marker>
          <c:cat>
            <c:numRef>
              <c:f>Munkalap1!$A$2:$A$29</c:f>
              <c:numCache>
                <c:formatCode>General</c:formatCode>
                <c:ptCount val="28"/>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numCache>
            </c:numRef>
          </c:cat>
          <c:val>
            <c:numRef>
              <c:f>Munkalap1!$N$2:$N$38</c:f>
              <c:numCache>
                <c:formatCode>General</c:formatCode>
                <c:ptCount val="37"/>
                <c:pt idx="0">
                  <c:v>2113</c:v>
                </c:pt>
                <c:pt idx="1">
                  <c:v>2241</c:v>
                </c:pt>
                <c:pt idx="2">
                  <c:v>2595</c:v>
                </c:pt>
                <c:pt idx="3">
                  <c:v>3074</c:v>
                </c:pt>
                <c:pt idx="4">
                  <c:v>2456</c:v>
                </c:pt>
                <c:pt idx="5">
                  <c:v>3486</c:v>
                </c:pt>
                <c:pt idx="6">
                  <c:v>4157</c:v>
                </c:pt>
                <c:pt idx="7">
                  <c:v>3215</c:v>
                </c:pt>
                <c:pt idx="8">
                  <c:v>3016</c:v>
                </c:pt>
                <c:pt idx="9">
                  <c:v>2809</c:v>
                </c:pt>
                <c:pt idx="10">
                  <c:v>3823</c:v>
                </c:pt>
                <c:pt idx="11">
                  <c:v>2301</c:v>
                </c:pt>
                <c:pt idx="12">
                  <c:v>2737</c:v>
                </c:pt>
                <c:pt idx="13">
                  <c:v>2488</c:v>
                </c:pt>
                <c:pt idx="14">
                  <c:v>2875</c:v>
                </c:pt>
                <c:pt idx="15">
                  <c:v>2168</c:v>
                </c:pt>
                <c:pt idx="16">
                  <c:v>2168</c:v>
                </c:pt>
                <c:pt idx="17">
                  <c:v>2000</c:v>
                </c:pt>
                <c:pt idx="18">
                  <c:v>1649</c:v>
                </c:pt>
                <c:pt idx="19">
                  <c:v>988</c:v>
                </c:pt>
                <c:pt idx="20">
                  <c:v>2036</c:v>
                </c:pt>
                <c:pt idx="21">
                  <c:v>1379</c:v>
                </c:pt>
                <c:pt idx="22">
                  <c:v>1315</c:v>
                </c:pt>
                <c:pt idx="23">
                  <c:v>1428</c:v>
                </c:pt>
                <c:pt idx="24">
                  <c:v>927</c:v>
                </c:pt>
                <c:pt idx="25">
                  <c:v>467</c:v>
                </c:pt>
                <c:pt idx="26">
                  <c:v>750</c:v>
                </c:pt>
                <c:pt idx="27">
                  <c:v>1636</c:v>
                </c:pt>
                <c:pt idx="28">
                  <c:v>1527</c:v>
                </c:pt>
                <c:pt idx="29">
                  <c:v>1154</c:v>
                </c:pt>
                <c:pt idx="30">
                  <c:v>1003</c:v>
                </c:pt>
                <c:pt idx="31">
                  <c:v>1095</c:v>
                </c:pt>
                <c:pt idx="32">
                  <c:v>1099</c:v>
                </c:pt>
                <c:pt idx="33">
                  <c:v>840</c:v>
                </c:pt>
                <c:pt idx="34">
                  <c:v>855</c:v>
                </c:pt>
                <c:pt idx="35">
                  <c:v>958</c:v>
                </c:pt>
                <c:pt idx="36">
                  <c:v>1050</c:v>
                </c:pt>
              </c:numCache>
            </c:numRef>
          </c:val>
          <c:extLst xmlns:c16r2="http://schemas.microsoft.com/office/drawing/2015/06/chart">
            <c:ext xmlns:c16="http://schemas.microsoft.com/office/drawing/2014/chart" uri="{C3380CC4-5D6E-409C-BE32-E72D297353CC}">
              <c16:uniqueId val="{00000005-1400-47CC-862B-F1D81F603997}"/>
            </c:ext>
          </c:extLst>
        </c:ser>
        <c:marker val="1"/>
        <c:axId val="61444864"/>
        <c:axId val="61446400"/>
      </c:lineChart>
      <c:catAx>
        <c:axId val="6140876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hu-HU"/>
          </a:p>
        </c:txPr>
        <c:crossAx val="61410304"/>
        <c:crosses val="autoZero"/>
        <c:auto val="1"/>
        <c:lblAlgn val="ctr"/>
        <c:lblOffset val="100"/>
      </c:catAx>
      <c:valAx>
        <c:axId val="61410304"/>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tickLblPos val="nextTo"/>
        <c:spPr>
          <a:ln w="6350">
            <a:noFill/>
          </a:ln>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hu-HU"/>
          </a:p>
        </c:txPr>
        <c:crossAx val="61408768"/>
        <c:crosses val="autoZero"/>
        <c:crossBetween val="between"/>
      </c:valAx>
      <c:catAx>
        <c:axId val="61444864"/>
        <c:scaling>
          <c:orientation val="minMax"/>
        </c:scaling>
        <c:delete val="1"/>
        <c:axPos val="b"/>
        <c:numFmt formatCode="General" sourceLinked="1"/>
        <c:tickLblPos val="nextTo"/>
        <c:crossAx val="61446400"/>
        <c:crosses val="autoZero"/>
        <c:auto val="1"/>
        <c:lblAlgn val="ctr"/>
        <c:lblOffset val="100"/>
      </c:catAx>
      <c:valAx>
        <c:axId val="61446400"/>
        <c:scaling>
          <c:orientation val="minMax"/>
        </c:scaling>
        <c:axPos val="r"/>
        <c:numFmt formatCode="General" sourceLinked="1"/>
        <c:tickLblPos val="nextTo"/>
        <c:spPr>
          <a:noFill/>
          <a:ln w="12700">
            <a:solidFill>
              <a:schemeClr val="tx1"/>
            </a:solidFill>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hu-HU"/>
          </a:p>
        </c:txPr>
        <c:crossAx val="61444864"/>
        <c:crosses val="max"/>
        <c:crossBetween val="between"/>
      </c:valAx>
      <c:spPr>
        <a:noFill/>
        <a:ln w="25400">
          <a:noFill/>
        </a:ln>
      </c:spPr>
    </c:plotArea>
    <c:legend>
      <c:legendPos val="b"/>
      <c:layout/>
      <c:spPr>
        <a:noFill/>
        <a:ln w="25400">
          <a:noFill/>
        </a:ln>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hu-HU"/>
        </a:p>
      </c:txPr>
    </c:legend>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a:pPr>
      <a:endParaRPr lang="hu-HU"/>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BD7CE5-5489-416F-90FA-F172A5FCD91F}" type="datetimeFigureOut">
              <a:rPr lang="hu-HU" smtClean="0"/>
              <a:pPr/>
              <a:t>2019.10.16.</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109031-C907-4C66-9C13-A1549426E6BC}" type="slidenum">
              <a:rPr lang="hu-HU" smtClean="0"/>
              <a:pPr/>
              <a:t>‹#›</a:t>
            </a:fld>
            <a:endParaRPr lang="hu-H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DB109031-C907-4C66-9C13-A1549426E6BC}" type="slidenum">
              <a:rPr lang="hu-HU" smtClean="0"/>
              <a:pPr/>
              <a:t>1</a:t>
            </a:fld>
            <a:endParaRPr lang="hu-H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fontScale="92500" lnSpcReduction="20000"/>
          </a:bodyPr>
          <a:lstStyle/>
          <a:p>
            <a:pPr fontAlgn="base"/>
            <a:r>
              <a:rPr lang="hu-HU" sz="1200" b="0" i="0" kern="1200" dirty="0" smtClean="0">
                <a:solidFill>
                  <a:schemeClr val="tx1"/>
                </a:solidFill>
                <a:latin typeface="+mn-lt"/>
                <a:ea typeface="+mn-ea"/>
                <a:cs typeface="+mn-cs"/>
              </a:rPr>
              <a:t>I</a:t>
            </a:r>
            <a:r>
              <a:rPr lang="en-US" sz="1200" b="0" i="0" kern="1200" dirty="0" smtClean="0">
                <a:solidFill>
                  <a:schemeClr val="tx1"/>
                </a:solidFill>
                <a:latin typeface="+mn-lt"/>
                <a:ea typeface="+mn-ea"/>
                <a:cs typeface="+mn-cs"/>
              </a:rPr>
              <a:t>n the 1960s, Dr. Scott Halstead and his colleagues were studying the dengue virus in Thailand. They noticed that people who had been exposed to dengue a second time had an increased risk of severe dengue compared with those who had not been previously exposed. They wondered what makes a second dengue infection worse than the first.</a:t>
            </a:r>
          </a:p>
          <a:p>
            <a:pPr fontAlgn="base"/>
            <a:r>
              <a:rPr lang="en-US" sz="1200" b="0" i="0" kern="1200" dirty="0" smtClean="0">
                <a:solidFill>
                  <a:schemeClr val="tx1"/>
                </a:solidFill>
                <a:latin typeface="+mn-lt"/>
                <a:ea typeface="+mn-ea"/>
                <a:cs typeface="+mn-cs"/>
              </a:rPr>
              <a:t>Normally after an infection with a pathogen, the body "remembers" the infection for a long time because cells — called memory B cells and memory T cells — remain in the body. Because they remember the first infection, these memory cells can react rapidly to provide an adaptive response when an infection strikes a second time. Memory cells can remain in a person's body for many years, even an entire lifetime. Why, then, don't these memory cells help fight off a second dengue infection? Why is a second dengue infection often worse than the first infection?</a:t>
            </a:r>
          </a:p>
          <a:p>
            <a:pPr fontAlgn="base"/>
            <a:r>
              <a:rPr lang="en-US" sz="1200" b="0" i="0" kern="1200" dirty="0" smtClean="0">
                <a:solidFill>
                  <a:schemeClr val="tx1"/>
                </a:solidFill>
                <a:latin typeface="+mn-lt"/>
                <a:ea typeface="+mn-ea"/>
                <a:cs typeface="+mn-cs"/>
              </a:rPr>
              <a:t>Halstead proposed a phenomenon called "antibody-dependent enhancement of infection" to explain these observations. There are four different types of dengue viruses (serotypes), but the memory cells only provide immunity from </a:t>
            </a:r>
            <a:r>
              <a:rPr lang="en-US" sz="1200" b="0" i="0" kern="1200" dirty="0" err="1" smtClean="0">
                <a:solidFill>
                  <a:schemeClr val="tx1"/>
                </a:solidFill>
                <a:latin typeface="+mn-lt"/>
                <a:ea typeface="+mn-ea"/>
                <a:cs typeface="+mn-cs"/>
              </a:rPr>
              <a:t>reinfection</a:t>
            </a:r>
            <a:r>
              <a:rPr lang="en-US" sz="1200" b="0" i="0" kern="1200" dirty="0" smtClean="0">
                <a:solidFill>
                  <a:schemeClr val="tx1"/>
                </a:solidFill>
                <a:latin typeface="+mn-lt"/>
                <a:ea typeface="+mn-ea"/>
                <a:cs typeface="+mn-cs"/>
              </a:rPr>
              <a:t> with the dengue serotype that caused the first infection. When a person is infected with a second dengue serotype, Halstead proposed that antibodies from the first infection actually help spread the dengue viral infection and increase </a:t>
            </a:r>
            <a:r>
              <a:rPr lang="en-US" sz="1200" b="0" i="0" kern="1200" dirty="0" err="1" smtClean="0">
                <a:solidFill>
                  <a:schemeClr val="tx1"/>
                </a:solidFill>
                <a:latin typeface="+mn-lt"/>
                <a:ea typeface="+mn-ea"/>
                <a:cs typeface="+mn-cs"/>
              </a:rPr>
              <a:t>viremia</a:t>
            </a:r>
            <a:r>
              <a:rPr lang="en-US" sz="1200" b="0" i="0" kern="1200" dirty="0" smtClean="0">
                <a:solidFill>
                  <a:schemeClr val="tx1"/>
                </a:solidFill>
                <a:latin typeface="+mn-lt"/>
                <a:ea typeface="+mn-ea"/>
                <a:cs typeface="+mn-cs"/>
              </a:rPr>
              <a:t>, the amount of virus in the bloodstream. This phenomenon can also happen in children who received antibodies against dengue from their mothers while in the womb. Surprisingly, instead of destroying the virus, the existing antibodies and the antibodies newly produced by the memory B cells can actually help the virus infect host cells more efficiently (Figure 3). Ironically, the consequence of antibody-dependent enhancement is that the body's immune system response actually makes the clinical symptoms of dengue worse and raises the risk of severe dengue illnesses.</a:t>
            </a:r>
          </a:p>
          <a:p>
            <a:r>
              <a:rPr lang="en-US" sz="1200" b="0" i="0" kern="1200" dirty="0" smtClean="0">
                <a:solidFill>
                  <a:schemeClr val="tx1"/>
                </a:solidFill>
                <a:latin typeface="+mn-lt"/>
                <a:ea typeface="+mn-ea"/>
                <a:cs typeface="+mn-cs"/>
              </a:rPr>
              <a:t>Researchers also observed that during a second infection with dengue, the </a:t>
            </a:r>
            <a:r>
              <a:rPr lang="en-US" sz="1200" b="0" i="0" kern="1200" dirty="0" err="1" smtClean="0">
                <a:solidFill>
                  <a:schemeClr val="tx1"/>
                </a:solidFill>
                <a:latin typeface="+mn-lt"/>
                <a:ea typeface="+mn-ea"/>
                <a:cs typeface="+mn-cs"/>
              </a:rPr>
              <a:t>cytotoxic</a:t>
            </a:r>
            <a:r>
              <a:rPr lang="en-US" sz="1200" b="0" i="0" kern="1200" dirty="0" smtClean="0">
                <a:solidFill>
                  <a:schemeClr val="tx1"/>
                </a:solidFill>
                <a:latin typeface="+mn-lt"/>
                <a:ea typeface="+mn-ea"/>
                <a:cs typeface="+mn-cs"/>
              </a:rPr>
              <a:t> T cells produced by the immune system provide only partial immunity against the new dengue serotype. The </a:t>
            </a:r>
            <a:r>
              <a:rPr lang="en-US" sz="1200" b="0" i="0" kern="1200" dirty="0" err="1" smtClean="0">
                <a:solidFill>
                  <a:schemeClr val="tx1"/>
                </a:solidFill>
                <a:latin typeface="+mn-lt"/>
                <a:ea typeface="+mn-ea"/>
                <a:cs typeface="+mn-cs"/>
              </a:rPr>
              <a:t>cytotoxic</a:t>
            </a:r>
            <a:r>
              <a:rPr lang="en-US" sz="1200" b="0" i="0" kern="1200" dirty="0" smtClean="0">
                <a:solidFill>
                  <a:schemeClr val="tx1"/>
                </a:solidFill>
                <a:latin typeface="+mn-lt"/>
                <a:ea typeface="+mn-ea"/>
                <a:cs typeface="+mn-cs"/>
              </a:rPr>
              <a:t> T cells do not effectively clear the virus from the body, and they release excess quantities of molecules called cytokines. In normal quantities, cytokines help the immune response; however, in high quantities, cytokines can produce serious inflammation and tissue damage such as leakage from the capillaries, possibly contributing to the development of severe dengue diseases.</a:t>
            </a:r>
            <a:endParaRPr lang="hu-HU" dirty="0"/>
          </a:p>
        </p:txBody>
      </p:sp>
      <p:sp>
        <p:nvSpPr>
          <p:cNvPr id="4" name="Dia számának helye 3"/>
          <p:cNvSpPr>
            <a:spLocks noGrp="1"/>
          </p:cNvSpPr>
          <p:nvPr>
            <p:ph type="sldNum" sz="quarter" idx="10"/>
          </p:nvPr>
        </p:nvSpPr>
        <p:spPr/>
        <p:txBody>
          <a:bodyPr/>
          <a:lstStyle/>
          <a:p>
            <a:fld id="{DB109031-C907-4C66-9C13-A1549426E6BC}" type="slidenum">
              <a:rPr lang="hu-HU" smtClean="0"/>
              <a:pPr/>
              <a:t>21</a:t>
            </a:fld>
            <a:endParaRPr lang="hu-H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a:spcBef>
                <a:spcPts val="0"/>
              </a:spcBef>
            </a:pPr>
            <a:r>
              <a:rPr lang="hu-HU" sz="1200" dirty="0" smtClean="0"/>
              <a:t>A  vektor a rezervoártól vérszívás során fertőződik, benne a vírus szaporodik és szétterjed (</a:t>
            </a:r>
            <a:r>
              <a:rPr lang="hu-HU" sz="1200" dirty="0" err="1" smtClean="0"/>
              <a:t>extrinsic</a:t>
            </a:r>
            <a:r>
              <a:rPr lang="hu-HU" sz="1200" dirty="0" smtClean="0"/>
              <a:t> inkubációs periódus), majd eléri a nyálmirigyet, ahonnan a következő vérszívás során ürített vírussal fertőzi az arra fogékony szervezetet</a:t>
            </a:r>
          </a:p>
          <a:p>
            <a:pPr>
              <a:spcBef>
                <a:spcPts val="0"/>
              </a:spcBef>
            </a:pPr>
            <a:r>
              <a:rPr lang="en-US" sz="1200" dirty="0" smtClean="0"/>
              <a:t>A</a:t>
            </a:r>
            <a:r>
              <a:rPr lang="hu-HU" sz="1200" dirty="0" smtClean="0"/>
              <a:t> sikeres transzmisszió feltétele, hogy a rezervoárban a vírus megfelelően felszaporodjon és </a:t>
            </a:r>
            <a:r>
              <a:rPr lang="hu-HU" sz="1200" dirty="0" err="1" smtClean="0"/>
              <a:t>virémiát</a:t>
            </a:r>
            <a:r>
              <a:rPr lang="hu-HU" sz="1200" dirty="0" smtClean="0"/>
              <a:t> okozzon</a:t>
            </a:r>
          </a:p>
          <a:p>
            <a:pPr>
              <a:spcBef>
                <a:spcPts val="0"/>
              </a:spcBef>
            </a:pPr>
            <a:r>
              <a:rPr lang="hu-HU" sz="1200" dirty="0" err="1" smtClean="0"/>
              <a:t>dead-end-host</a:t>
            </a:r>
            <a:r>
              <a:rPr lang="hu-HU" sz="1200" dirty="0" smtClean="0"/>
              <a:t>/zsákutca fertőzés: egyes fertőzött szervezetekben nem alakul ki megfelelő </a:t>
            </a:r>
            <a:r>
              <a:rPr lang="hu-HU" sz="1200" dirty="0" err="1" smtClean="0"/>
              <a:t>vírusamplifikáció</a:t>
            </a:r>
            <a:r>
              <a:rPr lang="hu-HU" sz="1200" dirty="0" smtClean="0"/>
              <a:t> illetve </a:t>
            </a:r>
            <a:r>
              <a:rPr lang="hu-HU" sz="1200" dirty="0" err="1" smtClean="0"/>
              <a:t>virémia</a:t>
            </a:r>
            <a:r>
              <a:rPr lang="hu-HU" sz="1200" dirty="0" smtClean="0"/>
              <a:t> a fertőzés továbbadására (pl.: Nyugat-nílusi vírusfertőzés során - ember/ló)  </a:t>
            </a:r>
          </a:p>
          <a:p>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09031-C907-4C66-9C13-A1549426E6BC}"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054408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algn="just">
              <a:buNone/>
            </a:pPr>
            <a:r>
              <a:rPr lang="hu-HU" sz="1200" kern="1200" dirty="0" smtClean="0">
                <a:solidFill>
                  <a:schemeClr val="tx1"/>
                </a:solidFill>
                <a:latin typeface="+mn-lt"/>
                <a:ea typeface="+mn-ea"/>
                <a:cs typeface="Arial" pitchFamily="34" charset="0"/>
                <a:sym typeface="Wingdings" pitchFamily="2" charset="2"/>
              </a:rPr>
              <a:t> Molekuláris klasszifikáció: </a:t>
            </a:r>
          </a:p>
          <a:p>
            <a:pPr algn="just"/>
            <a:r>
              <a:rPr lang="hu-HU" sz="1200" kern="1200" dirty="0" smtClean="0">
                <a:solidFill>
                  <a:schemeClr val="tx1"/>
                </a:solidFill>
                <a:latin typeface="+mn-lt"/>
                <a:ea typeface="+mn-ea"/>
                <a:cs typeface="Arial" pitchFamily="34" charset="0"/>
                <a:sym typeface="Wingdings" pitchFamily="2" charset="2"/>
              </a:rPr>
              <a:t>1 hipotetikus közös ős, majd </a:t>
            </a:r>
          </a:p>
          <a:p>
            <a:pPr algn="just">
              <a:buNone/>
            </a:pPr>
            <a:r>
              <a:rPr lang="hu-HU" sz="1200" i="1" kern="1200" dirty="0" smtClean="0">
                <a:solidFill>
                  <a:schemeClr val="tx1"/>
                </a:solidFill>
                <a:latin typeface="+mn-lt"/>
                <a:ea typeface="+mn-ea"/>
                <a:cs typeface="Arial" pitchFamily="34" charset="0"/>
                <a:sym typeface="Wingdings" pitchFamily="2" charset="2"/>
              </a:rPr>
              <a:t>     </a:t>
            </a:r>
            <a:r>
              <a:rPr lang="hu-HU" sz="1200" i="1" kern="1200" dirty="0" err="1" smtClean="0">
                <a:solidFill>
                  <a:schemeClr val="tx1"/>
                </a:solidFill>
                <a:latin typeface="+mn-lt"/>
                <a:ea typeface="+mn-ea"/>
                <a:cs typeface="Arial" pitchFamily="34" charset="0"/>
                <a:sym typeface="Wingdings" pitchFamily="2" charset="2"/>
              </a:rPr>
              <a:t>non-vector</a:t>
            </a:r>
            <a:r>
              <a:rPr lang="hu-HU" sz="1200" i="1" kern="1200" dirty="0" smtClean="0">
                <a:solidFill>
                  <a:schemeClr val="tx1"/>
                </a:solidFill>
                <a:latin typeface="+mn-lt"/>
                <a:ea typeface="+mn-ea"/>
                <a:cs typeface="Arial" pitchFamily="34" charset="0"/>
                <a:sym typeface="Wingdings" pitchFamily="2" charset="2"/>
              </a:rPr>
              <a:t> és </a:t>
            </a:r>
            <a:r>
              <a:rPr lang="hu-HU" sz="1200" i="1" kern="1200" dirty="0" err="1" smtClean="0">
                <a:solidFill>
                  <a:schemeClr val="tx1"/>
                </a:solidFill>
                <a:latin typeface="+mn-lt"/>
                <a:ea typeface="+mn-ea"/>
                <a:cs typeface="Arial" pitchFamily="34" charset="0"/>
                <a:sym typeface="Wingdings" pitchFamily="2" charset="2"/>
              </a:rPr>
              <a:t>vector-borne</a:t>
            </a:r>
            <a:r>
              <a:rPr lang="hu-HU" sz="1200" i="1" kern="1200" dirty="0" smtClean="0">
                <a:solidFill>
                  <a:schemeClr val="tx1"/>
                </a:solidFill>
                <a:latin typeface="+mn-lt"/>
                <a:ea typeface="+mn-ea"/>
                <a:cs typeface="Arial" pitchFamily="34" charset="0"/>
                <a:sym typeface="Wingdings" pitchFamily="2" charset="2"/>
              </a:rPr>
              <a:t> </a:t>
            </a:r>
            <a:r>
              <a:rPr lang="hu-HU" sz="1200" kern="1200" dirty="0" err="1" smtClean="0">
                <a:solidFill>
                  <a:schemeClr val="tx1"/>
                </a:solidFill>
                <a:latin typeface="+mn-lt"/>
                <a:ea typeface="+mn-ea"/>
                <a:cs typeface="Arial" pitchFamily="34" charset="0"/>
                <a:sym typeface="Wingdings" pitchFamily="2" charset="2"/>
              </a:rPr>
              <a:t>flavivírusok</a:t>
            </a:r>
            <a:r>
              <a:rPr lang="hu-HU" sz="1200" kern="1200" dirty="0" smtClean="0">
                <a:solidFill>
                  <a:schemeClr val="tx1"/>
                </a:solidFill>
                <a:latin typeface="+mn-lt"/>
                <a:ea typeface="+mn-ea"/>
                <a:cs typeface="Arial" pitchFamily="34" charset="0"/>
                <a:sym typeface="Wingdings" pitchFamily="2" charset="2"/>
              </a:rPr>
              <a:t> (</a:t>
            </a:r>
            <a:r>
              <a:rPr lang="hu-HU" sz="1200" i="1" kern="1200" dirty="0" err="1" smtClean="0">
                <a:solidFill>
                  <a:schemeClr val="tx1"/>
                </a:solidFill>
                <a:latin typeface="+mn-lt"/>
                <a:ea typeface="+mn-ea"/>
                <a:cs typeface="Arial" pitchFamily="34" charset="0"/>
                <a:sym typeface="Wingdings" pitchFamily="2" charset="2"/>
              </a:rPr>
              <a:t>vector-borne</a:t>
            </a:r>
            <a:r>
              <a:rPr lang="hu-HU" sz="1200" i="1" kern="1200" dirty="0" smtClean="0">
                <a:solidFill>
                  <a:schemeClr val="tx1"/>
                </a:solidFill>
                <a:latin typeface="+mn-lt"/>
                <a:ea typeface="+mn-ea"/>
                <a:cs typeface="Arial" pitchFamily="34" charset="0"/>
                <a:sym typeface="Wingdings" pitchFamily="2" charset="2"/>
              </a:rPr>
              <a:t>: </a:t>
            </a:r>
            <a:r>
              <a:rPr lang="hu-HU" sz="1200" kern="1200" dirty="0" smtClean="0">
                <a:solidFill>
                  <a:schemeClr val="tx1"/>
                </a:solidFill>
                <a:latin typeface="+mn-lt"/>
                <a:ea typeface="+mn-ea"/>
                <a:cs typeface="Arial" pitchFamily="34" charset="0"/>
                <a:sym typeface="Wingdings" pitchFamily="2" charset="2"/>
              </a:rPr>
              <a:t>kullancsok és szúnyogok által terjesztett) csoportokra különül.</a:t>
            </a:r>
            <a:endParaRPr lang="hu-HU" dirty="0"/>
          </a:p>
        </p:txBody>
      </p:sp>
      <p:sp>
        <p:nvSpPr>
          <p:cNvPr id="4" name="Dia számának helye 3"/>
          <p:cNvSpPr>
            <a:spLocks noGrp="1"/>
          </p:cNvSpPr>
          <p:nvPr>
            <p:ph type="sldNum" sz="quarter" idx="10"/>
          </p:nvPr>
        </p:nvSpPr>
        <p:spPr/>
        <p:txBody>
          <a:bodyPr/>
          <a:lstStyle/>
          <a:p>
            <a:fld id="{DB109031-C907-4C66-9C13-A1549426E6BC}" type="slidenum">
              <a:rPr lang="hu-HU" smtClean="0"/>
              <a:pPr/>
              <a:t>4</a:t>
            </a:fld>
            <a:endParaRPr lang="hu-H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i="0" dirty="0"/>
          </a:p>
        </p:txBody>
      </p:sp>
      <p:sp>
        <p:nvSpPr>
          <p:cNvPr id="4" name="Dia számának helye 3"/>
          <p:cNvSpPr>
            <a:spLocks noGrp="1"/>
          </p:cNvSpPr>
          <p:nvPr>
            <p:ph type="sldNum" sz="quarter" idx="10"/>
          </p:nvPr>
        </p:nvSpPr>
        <p:spPr/>
        <p:txBody>
          <a:bodyPr/>
          <a:lstStyle/>
          <a:p>
            <a:fld id="{DB109031-C907-4C66-9C13-A1549426E6BC}" type="slidenum">
              <a:rPr lang="hu-HU" smtClean="0"/>
              <a:pPr/>
              <a:t>7</a:t>
            </a:fld>
            <a:endParaRPr lang="hu-H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i="0" dirty="0" smtClean="0"/>
              <a:t>Vektor, rezervoár fogalmak</a:t>
            </a:r>
            <a:r>
              <a:rPr lang="hu-HU" i="0" baseline="0" dirty="0" smtClean="0"/>
              <a:t> tisztázása!</a:t>
            </a:r>
          </a:p>
          <a:p>
            <a:r>
              <a:rPr lang="hu-HU" i="0" baseline="0" dirty="0" smtClean="0"/>
              <a:t>Bejelentendő!</a:t>
            </a:r>
          </a:p>
        </p:txBody>
      </p:sp>
      <p:sp>
        <p:nvSpPr>
          <p:cNvPr id="4" name="Dia számának helye 3"/>
          <p:cNvSpPr>
            <a:spLocks noGrp="1"/>
          </p:cNvSpPr>
          <p:nvPr>
            <p:ph type="sldNum" sz="quarter" idx="10"/>
          </p:nvPr>
        </p:nvSpPr>
        <p:spPr/>
        <p:txBody>
          <a:bodyPr/>
          <a:lstStyle/>
          <a:p>
            <a:fld id="{DB109031-C907-4C66-9C13-A1549426E6BC}" type="slidenum">
              <a:rPr lang="hu-HU" smtClean="0"/>
              <a:pPr/>
              <a:t>8</a:t>
            </a:fld>
            <a:endParaRPr lang="hu-H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Észtország, Lettország:</a:t>
            </a:r>
            <a:r>
              <a:rPr lang="hu-HU" baseline="0" dirty="0" smtClean="0"/>
              <a:t> TBEV-FE</a:t>
            </a:r>
          </a:p>
          <a:p>
            <a:r>
              <a:rPr lang="hu-HU" baseline="0" dirty="0" smtClean="0"/>
              <a:t>Észtország, Finnország: </a:t>
            </a:r>
            <a:r>
              <a:rPr lang="hu-HU" baseline="0" dirty="0" err="1" smtClean="0"/>
              <a:t>TBEV-Sib</a:t>
            </a:r>
            <a:endParaRPr lang="hu-HU" dirty="0"/>
          </a:p>
        </p:txBody>
      </p:sp>
      <p:sp>
        <p:nvSpPr>
          <p:cNvPr id="4" name="Dia számának helye 3"/>
          <p:cNvSpPr>
            <a:spLocks noGrp="1"/>
          </p:cNvSpPr>
          <p:nvPr>
            <p:ph type="sldNum" sz="quarter" idx="10"/>
          </p:nvPr>
        </p:nvSpPr>
        <p:spPr/>
        <p:txBody>
          <a:bodyPr/>
          <a:lstStyle/>
          <a:p>
            <a:fld id="{DB109031-C907-4C66-9C13-A1549426E6BC}" type="slidenum">
              <a:rPr lang="hu-HU" smtClean="0"/>
              <a:pPr/>
              <a:t>11</a:t>
            </a:fld>
            <a:endParaRPr lang="hu-H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i="0" dirty="0"/>
          </a:p>
        </p:txBody>
      </p:sp>
      <p:sp>
        <p:nvSpPr>
          <p:cNvPr id="4" name="Dia számának helye 3"/>
          <p:cNvSpPr>
            <a:spLocks noGrp="1"/>
          </p:cNvSpPr>
          <p:nvPr>
            <p:ph type="sldNum" sz="quarter" idx="10"/>
          </p:nvPr>
        </p:nvSpPr>
        <p:spPr/>
        <p:txBody>
          <a:bodyPr/>
          <a:lstStyle/>
          <a:p>
            <a:fld id="{DB109031-C907-4C66-9C13-A1549426E6BC}" type="slidenum">
              <a:rPr lang="hu-HU" smtClean="0"/>
              <a:pPr/>
              <a:t>13</a:t>
            </a:fld>
            <a:endParaRPr lang="hu-H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200" i="0" kern="1200" baseline="0" dirty="0" smtClean="0">
                <a:solidFill>
                  <a:schemeClr val="tx1"/>
                </a:solidFill>
                <a:latin typeface="+mn-lt"/>
                <a:ea typeface="+mn-ea"/>
                <a:cs typeface="+mn-cs"/>
              </a:rPr>
              <a:t>A Magyarországon endémiás </a:t>
            </a:r>
            <a:r>
              <a:rPr lang="hu-HU" sz="1200" i="0" kern="1200" baseline="0" dirty="0" err="1" smtClean="0">
                <a:solidFill>
                  <a:schemeClr val="tx1"/>
                </a:solidFill>
                <a:latin typeface="+mn-lt"/>
                <a:ea typeface="+mn-ea"/>
                <a:cs typeface="+mn-cs"/>
              </a:rPr>
              <a:t>kullancsencephalitis</a:t>
            </a:r>
            <a:r>
              <a:rPr lang="hu-HU" sz="1200" i="0" kern="1200" baseline="0" dirty="0" smtClean="0">
                <a:solidFill>
                  <a:schemeClr val="tx1"/>
                </a:solidFill>
                <a:latin typeface="+mn-lt"/>
                <a:ea typeface="+mn-ea"/>
                <a:cs typeface="+mn-cs"/>
              </a:rPr>
              <a:t> vírus közép-európai </a:t>
            </a:r>
            <a:r>
              <a:rPr lang="hu-HU" sz="1200" i="0" kern="1200" baseline="0" dirty="0" err="1" smtClean="0">
                <a:solidFill>
                  <a:schemeClr val="tx1"/>
                </a:solidFill>
                <a:latin typeface="+mn-lt"/>
                <a:ea typeface="+mn-ea"/>
                <a:cs typeface="+mn-cs"/>
              </a:rPr>
              <a:t>szubtípusának</a:t>
            </a:r>
            <a:r>
              <a:rPr lang="hu-HU" sz="1200" i="0" kern="1200" baseline="0" dirty="0" smtClean="0">
                <a:solidFill>
                  <a:schemeClr val="tx1"/>
                </a:solidFill>
                <a:latin typeface="+mn-lt"/>
                <a:ea typeface="+mn-ea"/>
                <a:cs typeface="+mn-cs"/>
              </a:rPr>
              <a:t> elsődleges vektora az </a:t>
            </a:r>
            <a:r>
              <a:rPr lang="hu-HU" sz="1200" i="1" kern="1200" baseline="0" dirty="0" err="1" smtClean="0">
                <a:solidFill>
                  <a:schemeClr val="tx1"/>
                </a:solidFill>
                <a:latin typeface="+mn-lt"/>
                <a:ea typeface="+mn-ea"/>
                <a:cs typeface="+mn-cs"/>
              </a:rPr>
              <a:t>Ixodes</a:t>
            </a:r>
            <a:r>
              <a:rPr lang="hu-HU" sz="1200" i="1" kern="1200" baseline="0" dirty="0" smtClean="0">
                <a:solidFill>
                  <a:schemeClr val="tx1"/>
                </a:solidFill>
                <a:latin typeface="+mn-lt"/>
                <a:ea typeface="+mn-ea"/>
                <a:cs typeface="+mn-cs"/>
              </a:rPr>
              <a:t> ricinus </a:t>
            </a:r>
            <a:r>
              <a:rPr lang="hu-HU" sz="1200" i="0" kern="1200" baseline="0" dirty="0" smtClean="0">
                <a:solidFill>
                  <a:schemeClr val="tx1"/>
                </a:solidFill>
                <a:latin typeface="+mn-lt"/>
                <a:ea typeface="+mn-ea"/>
                <a:cs typeface="+mn-cs"/>
              </a:rPr>
              <a:t>(közönséges kullancs) faj. A </a:t>
            </a:r>
            <a:r>
              <a:rPr lang="hu-HU" sz="1200" b="1" i="0" kern="1200" baseline="0" dirty="0" smtClean="0">
                <a:solidFill>
                  <a:schemeClr val="tx1"/>
                </a:solidFill>
                <a:latin typeface="+mn-lt"/>
                <a:ea typeface="+mn-ea"/>
                <a:cs typeface="+mn-cs"/>
              </a:rPr>
              <a:t>szibériai és távol-keleti </a:t>
            </a:r>
            <a:r>
              <a:rPr lang="hu-HU" sz="1200" b="1" i="0" kern="1200" baseline="0" dirty="0" err="1" smtClean="0">
                <a:solidFill>
                  <a:schemeClr val="tx1"/>
                </a:solidFill>
                <a:latin typeface="+mn-lt"/>
                <a:ea typeface="+mn-ea"/>
                <a:cs typeface="+mn-cs"/>
              </a:rPr>
              <a:t>szubtípus</a:t>
            </a:r>
            <a:r>
              <a:rPr lang="hu-HU" sz="1200" b="1" i="0" kern="1200" baseline="0" dirty="0" smtClean="0">
                <a:solidFill>
                  <a:schemeClr val="tx1"/>
                </a:solidFill>
                <a:latin typeface="+mn-lt"/>
                <a:ea typeface="+mn-ea"/>
                <a:cs typeface="+mn-cs"/>
              </a:rPr>
              <a:t> </a:t>
            </a:r>
            <a:r>
              <a:rPr lang="hu-HU" sz="1200" i="0" kern="1200" baseline="0" dirty="0" smtClean="0">
                <a:solidFill>
                  <a:schemeClr val="tx1"/>
                </a:solidFill>
                <a:latin typeface="+mn-lt"/>
                <a:ea typeface="+mn-ea"/>
                <a:cs typeface="+mn-cs"/>
              </a:rPr>
              <a:t>terjesztésében azonban elsősorban az </a:t>
            </a:r>
            <a:r>
              <a:rPr lang="hu-HU" sz="1200" i="1" kern="1200" baseline="0" dirty="0" err="1" smtClean="0">
                <a:solidFill>
                  <a:schemeClr val="tx1"/>
                </a:solidFill>
                <a:latin typeface="+mn-lt"/>
                <a:ea typeface="+mn-ea"/>
                <a:cs typeface="+mn-cs"/>
              </a:rPr>
              <a:t>Ixodes</a:t>
            </a:r>
            <a:r>
              <a:rPr lang="hu-HU" sz="1200" i="1" kern="1200" baseline="0" dirty="0" smtClean="0">
                <a:solidFill>
                  <a:schemeClr val="tx1"/>
                </a:solidFill>
                <a:latin typeface="+mn-lt"/>
                <a:ea typeface="+mn-ea"/>
                <a:cs typeface="+mn-cs"/>
              </a:rPr>
              <a:t> </a:t>
            </a:r>
            <a:r>
              <a:rPr lang="hu-HU" sz="1200" i="1" kern="1200" baseline="0" dirty="0" err="1" smtClean="0">
                <a:solidFill>
                  <a:schemeClr val="tx1"/>
                </a:solidFill>
                <a:latin typeface="+mn-lt"/>
                <a:ea typeface="+mn-ea"/>
                <a:cs typeface="+mn-cs"/>
              </a:rPr>
              <a:t>persulcatus</a:t>
            </a:r>
            <a:r>
              <a:rPr lang="hu-HU" sz="1200" i="1" kern="1200" baseline="0" dirty="0" smtClean="0">
                <a:solidFill>
                  <a:schemeClr val="tx1"/>
                </a:solidFill>
                <a:latin typeface="+mn-lt"/>
                <a:ea typeface="+mn-ea"/>
                <a:cs typeface="+mn-cs"/>
              </a:rPr>
              <a:t> </a:t>
            </a:r>
            <a:r>
              <a:rPr lang="hu-HU" sz="1200" i="0" kern="1200" baseline="0" dirty="0" smtClean="0">
                <a:solidFill>
                  <a:schemeClr val="tx1"/>
                </a:solidFill>
                <a:latin typeface="+mn-lt"/>
                <a:ea typeface="+mn-ea"/>
                <a:cs typeface="+mn-cs"/>
              </a:rPr>
              <a:t>(tajga kullancs) vesz részt. A parazita minden egyes fejlődési stádiumában (lárva, nimfa, kifejlett példány) hosszabb ideig (több nap) táplálkozik a gazdaszervezeten. Megfigyelhető a </a:t>
            </a:r>
            <a:r>
              <a:rPr lang="hu-HU" sz="1200" b="1" i="1" kern="1200" baseline="0" dirty="0" err="1" smtClean="0">
                <a:solidFill>
                  <a:schemeClr val="tx1"/>
                </a:solidFill>
                <a:latin typeface="+mn-lt"/>
                <a:ea typeface="+mn-ea"/>
                <a:cs typeface="+mn-cs"/>
              </a:rPr>
              <a:t>transz-ovarialis</a:t>
            </a:r>
            <a:r>
              <a:rPr lang="hu-HU" sz="1200" b="1" i="1" kern="1200" baseline="0" dirty="0" smtClean="0">
                <a:solidFill>
                  <a:schemeClr val="tx1"/>
                </a:solidFill>
                <a:latin typeface="+mn-lt"/>
                <a:ea typeface="+mn-ea"/>
                <a:cs typeface="+mn-cs"/>
              </a:rPr>
              <a:t>  </a:t>
            </a:r>
            <a:r>
              <a:rPr lang="hu-HU" sz="1200" i="0" kern="1200" baseline="0" dirty="0" smtClean="0">
                <a:solidFill>
                  <a:schemeClr val="tx1"/>
                </a:solidFill>
                <a:latin typeface="+mn-lt"/>
                <a:ea typeface="+mn-ea"/>
                <a:cs typeface="+mn-cs"/>
              </a:rPr>
              <a:t>és </a:t>
            </a:r>
            <a:r>
              <a:rPr lang="hu-HU" sz="1200" b="1" i="1" kern="1200" baseline="0" dirty="0" err="1" smtClean="0">
                <a:solidFill>
                  <a:schemeClr val="tx1"/>
                </a:solidFill>
                <a:latin typeface="+mn-lt"/>
                <a:ea typeface="+mn-ea"/>
                <a:cs typeface="+mn-cs"/>
              </a:rPr>
              <a:t>transz-stadialis</a:t>
            </a:r>
            <a:r>
              <a:rPr lang="hu-HU" sz="1200" b="1" i="1" kern="1200" baseline="0" dirty="0" smtClean="0">
                <a:solidFill>
                  <a:schemeClr val="tx1"/>
                </a:solidFill>
                <a:latin typeface="+mn-lt"/>
                <a:ea typeface="+mn-ea"/>
                <a:cs typeface="+mn-cs"/>
              </a:rPr>
              <a:t> </a:t>
            </a:r>
            <a:r>
              <a:rPr lang="hu-HU" sz="1200" i="0" kern="1200" baseline="0" dirty="0" smtClean="0">
                <a:solidFill>
                  <a:schemeClr val="tx1"/>
                </a:solidFill>
                <a:latin typeface="+mn-lt"/>
                <a:ea typeface="+mn-ea"/>
                <a:cs typeface="+mn-cs"/>
              </a:rPr>
              <a:t> vírusátvitel. Emellett, az azonos egyeden táplálkozó kullancsok közötti vírusátadásban fontos szerepet játszik a gerinces gazda. A kullancs képes élősködni kisemlős- és madárfajokon egyaránt. Azonban legfontosabb rezervoárnak </a:t>
            </a:r>
            <a:r>
              <a:rPr lang="hu-HU" sz="1200" b="1" i="0" u="sng" kern="1200" baseline="0" dirty="0" smtClean="0">
                <a:solidFill>
                  <a:schemeClr val="tx1"/>
                </a:solidFill>
                <a:latin typeface="+mn-lt"/>
                <a:ea typeface="+mn-ea"/>
                <a:cs typeface="+mn-cs"/>
              </a:rPr>
              <a:t>a rágcsálók </a:t>
            </a:r>
            <a:r>
              <a:rPr lang="hu-HU" sz="1200" i="0" kern="1200" baseline="0" dirty="0" smtClean="0">
                <a:solidFill>
                  <a:schemeClr val="tx1"/>
                </a:solidFill>
                <a:latin typeface="+mn-lt"/>
                <a:ea typeface="+mn-ea"/>
                <a:cs typeface="+mn-cs"/>
              </a:rPr>
              <a:t>tekinthetők, melyek a vírus </a:t>
            </a:r>
            <a:r>
              <a:rPr lang="hu-HU" sz="1200" i="0" u="sng" kern="1200" baseline="0" dirty="0" smtClean="0">
                <a:solidFill>
                  <a:schemeClr val="tx1"/>
                </a:solidFill>
                <a:latin typeface="+mn-lt"/>
                <a:ea typeface="+mn-ea"/>
                <a:cs typeface="+mn-cs"/>
              </a:rPr>
              <a:t>fenntartásában és </a:t>
            </a:r>
            <a:r>
              <a:rPr lang="hu-HU" sz="1200" i="0" u="sng" kern="1200" baseline="0" dirty="0" err="1" smtClean="0">
                <a:solidFill>
                  <a:schemeClr val="tx1"/>
                </a:solidFill>
                <a:latin typeface="+mn-lt"/>
                <a:ea typeface="+mn-ea"/>
                <a:cs typeface="+mn-cs"/>
              </a:rPr>
              <a:t>amplifikálásában</a:t>
            </a:r>
            <a:r>
              <a:rPr lang="hu-HU" sz="1200" i="0" u="sng" kern="1200" baseline="0" dirty="0" smtClean="0">
                <a:solidFill>
                  <a:schemeClr val="tx1"/>
                </a:solidFill>
                <a:latin typeface="+mn-lt"/>
                <a:ea typeface="+mn-ea"/>
                <a:cs typeface="+mn-cs"/>
              </a:rPr>
              <a:t> </a:t>
            </a:r>
            <a:r>
              <a:rPr lang="hu-HU" sz="1200" i="0" kern="1200" baseline="0" dirty="0" smtClean="0">
                <a:solidFill>
                  <a:schemeClr val="tx1"/>
                </a:solidFill>
                <a:latin typeface="+mn-lt"/>
                <a:ea typeface="+mn-ea"/>
                <a:cs typeface="+mn-cs"/>
              </a:rPr>
              <a:t>is részt vesznek. Továbbá, a kifejlett (nőstény) egyedek nagyobb méretű emlősökön szarvas, juh, kecske is sikeresen táplálkoznak. Így, a vírussal fertőződni </a:t>
            </a:r>
            <a:r>
              <a:rPr lang="hu-HU" sz="1200" b="1" i="0" u="sng" kern="1200" baseline="0" dirty="0" err="1" smtClean="0">
                <a:solidFill>
                  <a:schemeClr val="tx1"/>
                </a:solidFill>
                <a:latin typeface="+mn-lt"/>
                <a:ea typeface="+mn-ea"/>
                <a:cs typeface="+mn-cs"/>
              </a:rPr>
              <a:t>alimentárisan</a:t>
            </a:r>
            <a:r>
              <a:rPr lang="hu-HU" sz="1200" b="1" i="0" u="sng" kern="1200" baseline="0" dirty="0" smtClean="0">
                <a:solidFill>
                  <a:schemeClr val="tx1"/>
                </a:solidFill>
                <a:latin typeface="+mn-lt"/>
                <a:ea typeface="+mn-ea"/>
                <a:cs typeface="+mn-cs"/>
              </a:rPr>
              <a:t>, fertőzött kecske, juh, vagy tehén nyers, forralatlan tejének vagy abból készült tejtermékek fogyasztásával is lehet. </a:t>
            </a:r>
            <a:endParaRPr lang="hu-HU" b="1" i="0" u="sng" dirty="0" smtClean="0"/>
          </a:p>
          <a:p>
            <a:endParaRPr lang="hu-HU" dirty="0" smtClean="0"/>
          </a:p>
          <a:p>
            <a:endParaRPr lang="hu-HU" dirty="0"/>
          </a:p>
        </p:txBody>
      </p:sp>
      <p:sp>
        <p:nvSpPr>
          <p:cNvPr id="4" name="Dia számának helye 3"/>
          <p:cNvSpPr>
            <a:spLocks noGrp="1"/>
          </p:cNvSpPr>
          <p:nvPr>
            <p:ph type="sldNum" sz="quarter" idx="10"/>
          </p:nvPr>
        </p:nvSpPr>
        <p:spPr/>
        <p:txBody>
          <a:bodyPr/>
          <a:lstStyle/>
          <a:p>
            <a:fld id="{DB109031-C907-4C66-9C13-A1549426E6BC}" type="slidenum">
              <a:rPr lang="hu-HU" smtClean="0"/>
              <a:pPr/>
              <a:t>16</a:t>
            </a:fld>
            <a:endParaRPr lang="hu-H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DB109031-C907-4C66-9C13-A1549426E6BC}" type="slidenum">
              <a:rPr lang="hu-HU" smtClean="0"/>
              <a:pPr/>
              <a:t>20</a:t>
            </a:fld>
            <a:endParaRPr lang="hu-H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3" name="Téglalap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Téglalap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Téglalap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Téglalap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Téglalap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Lekerekített téglalap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Lekerekített téglalap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Téglalap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Téglalap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Téglalap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Téglalap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Cím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hu-HU" smtClean="0"/>
              <a:t>Mintacím szerkesztése</a:t>
            </a:r>
            <a:endParaRPr kumimoji="0" lang="en-US"/>
          </a:p>
        </p:txBody>
      </p:sp>
      <p:sp>
        <p:nvSpPr>
          <p:cNvPr id="9" name="Alcím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u-HU" smtClean="0"/>
              <a:t>Alcím mintájának szerkesztése</a:t>
            </a:r>
            <a:endParaRPr kumimoji="0" lang="en-US"/>
          </a:p>
        </p:txBody>
      </p:sp>
      <p:sp>
        <p:nvSpPr>
          <p:cNvPr id="28" name="Dátum helye 27"/>
          <p:cNvSpPr>
            <a:spLocks noGrp="1"/>
          </p:cNvSpPr>
          <p:nvPr>
            <p:ph type="dt" sz="half" idx="10"/>
          </p:nvPr>
        </p:nvSpPr>
        <p:spPr>
          <a:xfrm>
            <a:off x="6705600" y="4206240"/>
            <a:ext cx="960120" cy="457200"/>
          </a:xfrm>
        </p:spPr>
        <p:txBody>
          <a:bodyPr/>
          <a:lstStyle/>
          <a:p>
            <a:fld id="{4C70F24C-8125-4C94-A46A-4ED7F4830F1D}" type="datetimeFigureOut">
              <a:rPr lang="hu-HU" smtClean="0"/>
              <a:pPr/>
              <a:t>2019.10.16.</a:t>
            </a:fld>
            <a:endParaRPr lang="hu-HU"/>
          </a:p>
        </p:txBody>
      </p:sp>
      <p:sp>
        <p:nvSpPr>
          <p:cNvPr id="17" name="Élőláb helye 16"/>
          <p:cNvSpPr>
            <a:spLocks noGrp="1"/>
          </p:cNvSpPr>
          <p:nvPr>
            <p:ph type="ftr" sz="quarter" idx="11"/>
          </p:nvPr>
        </p:nvSpPr>
        <p:spPr>
          <a:xfrm>
            <a:off x="5410200" y="4205288"/>
            <a:ext cx="1295400" cy="457200"/>
          </a:xfrm>
        </p:spPr>
        <p:txBody>
          <a:bodyPr/>
          <a:lstStyle/>
          <a:p>
            <a:endParaRPr lang="hu-HU"/>
          </a:p>
        </p:txBody>
      </p:sp>
      <p:sp>
        <p:nvSpPr>
          <p:cNvPr id="29" name="Dia számának helye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D64FE664-5F64-47E1-8048-8FAB711555E5}" type="slidenum">
              <a:rPr lang="hu-HU" smtClean="0"/>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fld id="{4C70F24C-8125-4C94-A46A-4ED7F4830F1D}" type="datetimeFigureOut">
              <a:rPr lang="hu-HU" smtClean="0"/>
              <a:pPr/>
              <a:t>2019.10.16.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64FE664-5F64-47E1-8048-8FAB711555E5}" type="slidenum">
              <a:rPr lang="hu-HU" smtClean="0"/>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781800" y="1143000"/>
            <a:ext cx="1905000" cy="5486400"/>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1143000"/>
            <a:ext cx="6248400" cy="5486400"/>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fld id="{4C70F24C-8125-4C94-A46A-4ED7F4830F1D}" type="datetimeFigureOut">
              <a:rPr lang="hu-HU" smtClean="0"/>
              <a:pPr/>
              <a:t>2019.10.16.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64FE664-5F64-47E1-8048-8FAB711555E5}" type="slidenum">
              <a:rPr lang="hu-HU" smtClean="0"/>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fld id="{4C70F24C-8125-4C94-A46A-4ED7F4830F1D}" type="datetimeFigureOut">
              <a:rPr lang="hu-HU" smtClean="0"/>
              <a:pPr/>
              <a:t>2019.10.16.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64FE664-5F64-47E1-8048-8FAB711555E5}" type="slidenum">
              <a:rPr lang="hu-HU" smtClean="0"/>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hu-HU" smtClean="0"/>
              <a:t>Mintacím szerkesztése</a:t>
            </a:r>
            <a:endParaRPr kumimoji="0" lang="en-US"/>
          </a:p>
        </p:txBody>
      </p:sp>
      <p:sp>
        <p:nvSpPr>
          <p:cNvPr id="3" name="Szöveg helye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fld id="{4C70F24C-8125-4C94-A46A-4ED7F4830F1D}" type="datetimeFigureOut">
              <a:rPr lang="hu-HU" smtClean="0"/>
              <a:pPr/>
              <a:t>2019.10.16.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64FE664-5F64-47E1-8048-8FAB711555E5}" type="slidenum">
              <a:rPr lang="hu-HU" smtClean="0"/>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fld id="{4C70F24C-8125-4C94-A46A-4ED7F4830F1D}" type="datetimeFigureOut">
              <a:rPr lang="hu-HU" smtClean="0"/>
              <a:pPr/>
              <a:t>2019.10.16.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64FE664-5F64-47E1-8048-8FAB711555E5}" type="slidenum">
              <a:rPr lang="hu-HU" smtClean="0"/>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381000" y="1143000"/>
            <a:ext cx="8382000" cy="1069848"/>
          </a:xfrm>
        </p:spPr>
        <p:txBody>
          <a:bodyPr anchor="ctr"/>
          <a:lstStyle>
            <a:lvl1pPr>
              <a:defRPr sz="4000" b="0" i="0" cap="none" baseline="0"/>
            </a:lvl1pPr>
          </a:lstStyle>
          <a:p>
            <a:r>
              <a:rPr kumimoji="0" lang="hu-HU" smtClean="0"/>
              <a:t>Mintacím szerkesztése</a:t>
            </a:r>
            <a:endParaRPr kumimoji="0" lang="en-US"/>
          </a:p>
        </p:txBody>
      </p:sp>
      <p:sp>
        <p:nvSpPr>
          <p:cNvPr id="3" name="Szöveg helye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26" name="Dátum helye 25"/>
          <p:cNvSpPr>
            <a:spLocks noGrp="1"/>
          </p:cNvSpPr>
          <p:nvPr>
            <p:ph type="dt" sz="half" idx="10"/>
          </p:nvPr>
        </p:nvSpPr>
        <p:spPr/>
        <p:txBody>
          <a:bodyPr rtlCol="0"/>
          <a:lstStyle/>
          <a:p>
            <a:fld id="{4C70F24C-8125-4C94-A46A-4ED7F4830F1D}" type="datetimeFigureOut">
              <a:rPr lang="hu-HU" smtClean="0"/>
              <a:pPr/>
              <a:t>2019.10.16.</a:t>
            </a:fld>
            <a:endParaRPr lang="hu-HU"/>
          </a:p>
        </p:txBody>
      </p:sp>
      <p:sp>
        <p:nvSpPr>
          <p:cNvPr id="27" name="Dia számának helye 26"/>
          <p:cNvSpPr>
            <a:spLocks noGrp="1"/>
          </p:cNvSpPr>
          <p:nvPr>
            <p:ph type="sldNum" sz="quarter" idx="11"/>
          </p:nvPr>
        </p:nvSpPr>
        <p:spPr/>
        <p:txBody>
          <a:bodyPr rtlCol="0"/>
          <a:lstStyle/>
          <a:p>
            <a:fld id="{D64FE664-5F64-47E1-8048-8FAB711555E5}" type="slidenum">
              <a:rPr lang="hu-HU" smtClean="0"/>
              <a:pPr/>
              <a:t>‹#›</a:t>
            </a:fld>
            <a:endParaRPr lang="hu-HU"/>
          </a:p>
        </p:txBody>
      </p:sp>
      <p:sp>
        <p:nvSpPr>
          <p:cNvPr id="28" name="Élőláb helye 27"/>
          <p:cNvSpPr>
            <a:spLocks noGrp="1"/>
          </p:cNvSpPr>
          <p:nvPr>
            <p:ph type="ftr" sz="quarter" idx="12"/>
          </p:nvPr>
        </p:nvSpPr>
        <p:spPr/>
        <p:txBody>
          <a:bodyPr rtlCol="0"/>
          <a:lstStyle/>
          <a:p>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hu-HU" smtClean="0"/>
              <a:t>Mintacím szerkesztése</a:t>
            </a:r>
            <a:endParaRPr kumimoji="0" lang="en-US"/>
          </a:p>
        </p:txBody>
      </p:sp>
      <p:sp>
        <p:nvSpPr>
          <p:cNvPr id="3" name="Dátum helye 2"/>
          <p:cNvSpPr>
            <a:spLocks noGrp="1"/>
          </p:cNvSpPr>
          <p:nvPr>
            <p:ph type="dt" sz="half" idx="10"/>
          </p:nvPr>
        </p:nvSpPr>
        <p:spPr>
          <a:xfrm>
            <a:off x="6583680" y="612648"/>
            <a:ext cx="957264" cy="457200"/>
          </a:xfrm>
        </p:spPr>
        <p:txBody>
          <a:bodyPr/>
          <a:lstStyle/>
          <a:p>
            <a:fld id="{4C70F24C-8125-4C94-A46A-4ED7F4830F1D}" type="datetimeFigureOut">
              <a:rPr lang="hu-HU" smtClean="0"/>
              <a:pPr/>
              <a:t>2019.10.16.</a:t>
            </a:fld>
            <a:endParaRPr lang="hu-HU"/>
          </a:p>
        </p:txBody>
      </p:sp>
      <p:sp>
        <p:nvSpPr>
          <p:cNvPr id="4" name="Élőláb helye 3"/>
          <p:cNvSpPr>
            <a:spLocks noGrp="1"/>
          </p:cNvSpPr>
          <p:nvPr>
            <p:ph type="ftr" sz="quarter" idx="11"/>
          </p:nvPr>
        </p:nvSpPr>
        <p:spPr>
          <a:xfrm>
            <a:off x="5257800" y="612648"/>
            <a:ext cx="1325880" cy="457200"/>
          </a:xfrm>
        </p:spPr>
        <p:txBody>
          <a:bodyPr/>
          <a:lstStyle/>
          <a:p>
            <a:endParaRPr lang="hu-HU"/>
          </a:p>
        </p:txBody>
      </p:sp>
      <p:sp>
        <p:nvSpPr>
          <p:cNvPr id="5" name="Dia számának helye 4"/>
          <p:cNvSpPr>
            <a:spLocks noGrp="1"/>
          </p:cNvSpPr>
          <p:nvPr>
            <p:ph type="sldNum" sz="quarter" idx="12"/>
          </p:nvPr>
        </p:nvSpPr>
        <p:spPr>
          <a:xfrm>
            <a:off x="8174736" y="2272"/>
            <a:ext cx="762000" cy="365760"/>
          </a:xfrm>
        </p:spPr>
        <p:txBody>
          <a:bodyPr/>
          <a:lstStyle/>
          <a:p>
            <a:fld id="{D64FE664-5F64-47E1-8048-8FAB711555E5}" type="slidenum">
              <a:rPr lang="hu-HU" smtClean="0"/>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4C70F24C-8125-4C94-A46A-4ED7F4830F1D}" type="datetimeFigureOut">
              <a:rPr lang="hu-HU" smtClean="0"/>
              <a:pPr/>
              <a:t>2019.10.16.</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D64FE664-5F64-47E1-8048-8FAB711555E5}" type="slidenum">
              <a:rPr lang="hu-HU" smtClean="0"/>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353496" y="1101970"/>
            <a:ext cx="3383280" cy="877824"/>
          </a:xfrm>
        </p:spPr>
        <p:txBody>
          <a:bodyPr anchor="b"/>
          <a:lstStyle>
            <a:lvl1pPr algn="l">
              <a:buNone/>
              <a:defRPr sz="1800" b="1"/>
            </a:lvl1pPr>
          </a:lstStyle>
          <a:p>
            <a:r>
              <a:rPr kumimoji="0" lang="hu-HU" smtClean="0"/>
              <a:t>Mintacím szerkesztése</a:t>
            </a:r>
            <a:endParaRPr kumimoji="0" lang="en-US"/>
          </a:p>
        </p:txBody>
      </p:sp>
      <p:sp>
        <p:nvSpPr>
          <p:cNvPr id="3" name="Szöveg helye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hu-HU" smtClean="0"/>
              <a:t>Mintaszöveg szerkesztése</a:t>
            </a:r>
          </a:p>
        </p:txBody>
      </p:sp>
      <p:sp>
        <p:nvSpPr>
          <p:cNvPr id="4" name="Tartalom helye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fld id="{4C70F24C-8125-4C94-A46A-4ED7F4830F1D}" type="datetimeFigureOut">
              <a:rPr lang="hu-HU" smtClean="0"/>
              <a:pPr/>
              <a:t>2019.10.16.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64FE664-5F64-47E1-8048-8FAB711555E5}" type="slidenum">
              <a:rPr lang="hu-HU" smtClean="0"/>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hu-HU" smtClean="0"/>
              <a:t>Mintacím szerkesztése</a:t>
            </a:r>
            <a:endParaRPr kumimoji="0" lang="en-US"/>
          </a:p>
        </p:txBody>
      </p:sp>
      <p:sp>
        <p:nvSpPr>
          <p:cNvPr id="3" name="Kép helye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hu-HU" smtClean="0"/>
              <a:t>Kép beszúrásához kattintson az ikonra</a:t>
            </a:r>
            <a:endParaRPr kumimoji="0" lang="en-US" dirty="0"/>
          </a:p>
        </p:txBody>
      </p:sp>
      <p:sp>
        <p:nvSpPr>
          <p:cNvPr id="4" name="Szöveg helye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fld id="{4C70F24C-8125-4C94-A46A-4ED7F4830F1D}" type="datetimeFigureOut">
              <a:rPr lang="hu-HU" smtClean="0"/>
              <a:pPr/>
              <a:t>2019.10.16.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64FE664-5F64-47E1-8048-8FAB711555E5}" type="slidenum">
              <a:rPr lang="hu-HU" smtClean="0"/>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Téglalap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Téglalap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Téglalap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Téglalap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Téglalap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Lekerekített téglalap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Lekerekített téglalap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Téglalap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Téglalap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Téglalap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Téglalap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Téglalap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Téglalap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Cím helye 21"/>
          <p:cNvSpPr>
            <a:spLocks noGrp="1"/>
          </p:cNvSpPr>
          <p:nvPr>
            <p:ph type="title"/>
          </p:nvPr>
        </p:nvSpPr>
        <p:spPr>
          <a:xfrm>
            <a:off x="457200" y="1143000"/>
            <a:ext cx="8229600" cy="1066800"/>
          </a:xfrm>
          <a:prstGeom prst="rect">
            <a:avLst/>
          </a:prstGeom>
        </p:spPr>
        <p:txBody>
          <a:bodyPr vert="horz" anchor="ctr">
            <a:normAutofit/>
          </a:bodyPr>
          <a:lstStyle/>
          <a:p>
            <a:r>
              <a:rPr kumimoji="0" lang="hu-HU" smtClean="0"/>
              <a:t>Mintacím szerkesztése</a:t>
            </a:r>
            <a:endParaRPr kumimoji="0" lang="en-US"/>
          </a:p>
        </p:txBody>
      </p:sp>
      <p:sp>
        <p:nvSpPr>
          <p:cNvPr id="13" name="Szöveg helye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4" name="Dátum helye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4C70F24C-8125-4C94-A46A-4ED7F4830F1D}" type="datetimeFigureOut">
              <a:rPr lang="hu-HU" smtClean="0"/>
              <a:pPr/>
              <a:t>2019.10.16.</a:t>
            </a:fld>
            <a:endParaRPr lang="hu-HU"/>
          </a:p>
        </p:txBody>
      </p:sp>
      <p:sp>
        <p:nvSpPr>
          <p:cNvPr id="3" name="Élőláb helye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hu-HU"/>
          </a:p>
        </p:txBody>
      </p:sp>
      <p:sp>
        <p:nvSpPr>
          <p:cNvPr id="23" name="Dia számának helye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D64FE664-5F64-47E1-8048-8FAB711555E5}" type="slidenum">
              <a:rPr lang="hu-HU" smtClean="0"/>
              <a:pPr/>
              <a:t>‹#›</a:t>
            </a:fld>
            <a:endParaRPr lang="hu-H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3.jpeg"/><Relationship Id="rId3" Type="http://schemas.microsoft.com/office/2007/relationships/hdphoto" Target="../media/hdphoto4.wdp"/><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hyperlink" Target="https://frylabs.com/services/test-list-and-descriptions/" TargetMode="External"/><Relationship Id="rId5" Type="http://schemas.openxmlformats.org/officeDocument/2006/relationships/hyperlink" Target="https://doi.org/10.3923/pjbs.2015.81.87" TargetMode="Externa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207604" y="908720"/>
            <a:ext cx="8650676" cy="1470025"/>
          </a:xfrm>
        </p:spPr>
        <p:txBody>
          <a:bodyPr>
            <a:noAutofit/>
          </a:bodyPr>
          <a:lstStyle/>
          <a:p>
            <a:r>
              <a:rPr lang="hu-HU" sz="3500" cap="all" dirty="0" err="1" smtClean="0"/>
              <a:t>Kullancsencephalitis</a:t>
            </a:r>
            <a:r>
              <a:rPr lang="hu-HU" sz="3500" cap="all" dirty="0" smtClean="0"/>
              <a:t> vírus:</a:t>
            </a:r>
            <a:br>
              <a:rPr lang="hu-HU" sz="3500" cap="all" dirty="0" smtClean="0"/>
            </a:br>
            <a:r>
              <a:rPr lang="hu-HU" sz="2500" dirty="0" err="1" smtClean="0"/>
              <a:t>Kullancsencephalitis</a:t>
            </a:r>
            <a:r>
              <a:rPr lang="hu-HU" sz="2500" dirty="0" smtClean="0"/>
              <a:t> vírusfertőzések laboratóriumi differenciál diagnosztikája</a:t>
            </a:r>
            <a:r>
              <a:rPr lang="hu-HU" sz="3500" cap="all" dirty="0" smtClean="0"/>
              <a:t>  </a:t>
            </a:r>
            <a:r>
              <a:rPr lang="hu-HU" sz="3500" dirty="0" smtClean="0"/>
              <a:t/>
            </a:r>
            <a:br>
              <a:rPr lang="hu-HU" sz="3500" dirty="0" smtClean="0"/>
            </a:br>
            <a:endParaRPr lang="hu-HU" sz="2500" dirty="0"/>
          </a:p>
        </p:txBody>
      </p:sp>
      <p:pic>
        <p:nvPicPr>
          <p:cNvPr id="10" name="Kép 9" descr="270px-Adult_deer_tick(cropped).jpg"/>
          <p:cNvPicPr>
            <a:picLocks noChangeAspect="1"/>
          </p:cNvPicPr>
          <p:nvPr/>
        </p:nvPicPr>
        <p:blipFill>
          <a:blip r:embed="rId3"/>
          <a:stretch>
            <a:fillRect/>
          </a:stretch>
        </p:blipFill>
        <p:spPr>
          <a:xfrm>
            <a:off x="3208225" y="3936130"/>
            <a:ext cx="1895193" cy="2281251"/>
          </a:xfrm>
          <a:prstGeom prst="rect">
            <a:avLst/>
          </a:prstGeom>
        </p:spPr>
      </p:pic>
      <p:sp>
        <p:nvSpPr>
          <p:cNvPr id="14" name="Szövegdoboz 13"/>
          <p:cNvSpPr txBox="1"/>
          <p:nvPr/>
        </p:nvSpPr>
        <p:spPr>
          <a:xfrm>
            <a:off x="157664" y="5949280"/>
            <a:ext cx="6286544" cy="830997"/>
          </a:xfrm>
          <a:prstGeom prst="rect">
            <a:avLst/>
          </a:prstGeom>
          <a:noFill/>
        </p:spPr>
        <p:txBody>
          <a:bodyPr wrap="square" rtlCol="0">
            <a:spAutoFit/>
          </a:bodyPr>
          <a:lstStyle/>
          <a:p>
            <a:r>
              <a:rPr lang="hu-HU" sz="2400" b="1" dirty="0" smtClean="0">
                <a:latin typeface="Calibri" pitchFamily="34" charset="0"/>
              </a:rPr>
              <a:t>Semmelweis Egyetem</a:t>
            </a:r>
          </a:p>
          <a:p>
            <a:r>
              <a:rPr lang="hu-HU" sz="2400" b="1" dirty="0" smtClean="0">
                <a:latin typeface="Calibri" pitchFamily="34" charset="0"/>
              </a:rPr>
              <a:t>2019. Október 16. </a:t>
            </a:r>
            <a:endParaRPr lang="hu-HU" sz="2400" b="1" dirty="0">
              <a:latin typeface="Calibri" pitchFamily="34" charset="0"/>
            </a:endParaRPr>
          </a:p>
        </p:txBody>
      </p:sp>
      <p:sp>
        <p:nvSpPr>
          <p:cNvPr id="8" name="Szövegdoboz 7"/>
          <p:cNvSpPr txBox="1"/>
          <p:nvPr/>
        </p:nvSpPr>
        <p:spPr>
          <a:xfrm>
            <a:off x="2643206" y="2143116"/>
            <a:ext cx="6215074" cy="1015663"/>
          </a:xfrm>
          <a:prstGeom prst="rect">
            <a:avLst/>
          </a:prstGeom>
          <a:noFill/>
        </p:spPr>
        <p:txBody>
          <a:bodyPr wrap="square" rtlCol="0">
            <a:spAutoFit/>
          </a:bodyPr>
          <a:lstStyle/>
          <a:p>
            <a:r>
              <a:rPr lang="hu-HU" sz="2000" dirty="0" smtClean="0">
                <a:solidFill>
                  <a:schemeClr val="bg1"/>
                </a:solidFill>
                <a:latin typeface="Calibri" pitchFamily="34" charset="0"/>
              </a:rPr>
              <a:t>Nagy Anna</a:t>
            </a:r>
            <a:r>
              <a:rPr lang="hu-HU" sz="2000" dirty="0">
                <a:solidFill>
                  <a:schemeClr val="bg1"/>
                </a:solidFill>
                <a:latin typeface="Calibri" pitchFamily="34" charset="0"/>
              </a:rPr>
              <a:t>;</a:t>
            </a:r>
            <a:r>
              <a:rPr lang="hu-HU" sz="2000" dirty="0" smtClean="0">
                <a:solidFill>
                  <a:schemeClr val="bg1"/>
                </a:solidFill>
                <a:latin typeface="Calibri" pitchFamily="34" charset="0"/>
              </a:rPr>
              <a:t> biológus</a:t>
            </a:r>
          </a:p>
          <a:p>
            <a:r>
              <a:rPr lang="hu-HU" sz="2000" dirty="0" smtClean="0">
                <a:solidFill>
                  <a:schemeClr val="bg1"/>
                </a:solidFill>
                <a:latin typeface="Calibri" pitchFamily="34" charset="0"/>
              </a:rPr>
              <a:t>Nemzeti Népegészségügyi Központ, </a:t>
            </a:r>
            <a:r>
              <a:rPr lang="hu-HU" sz="2000" dirty="0" err="1" smtClean="0">
                <a:solidFill>
                  <a:schemeClr val="bg1"/>
                </a:solidFill>
                <a:latin typeface="Calibri" pitchFamily="34" charset="0"/>
              </a:rPr>
              <a:t>Virális</a:t>
            </a:r>
            <a:r>
              <a:rPr lang="hu-HU" sz="2000" dirty="0" smtClean="0">
                <a:solidFill>
                  <a:schemeClr val="bg1"/>
                </a:solidFill>
                <a:latin typeface="Calibri" pitchFamily="34" charset="0"/>
              </a:rPr>
              <a:t> </a:t>
            </a:r>
            <a:r>
              <a:rPr lang="hu-HU" sz="2000" dirty="0" err="1" smtClean="0">
                <a:solidFill>
                  <a:schemeClr val="bg1"/>
                </a:solidFill>
                <a:latin typeface="Calibri" pitchFamily="34" charset="0"/>
              </a:rPr>
              <a:t>Zoonózisok</a:t>
            </a:r>
            <a:r>
              <a:rPr lang="hu-HU" sz="2000" dirty="0" smtClean="0">
                <a:solidFill>
                  <a:schemeClr val="bg1"/>
                </a:solidFill>
                <a:latin typeface="Calibri" pitchFamily="34" charset="0"/>
              </a:rPr>
              <a:t> NRL</a:t>
            </a:r>
          </a:p>
          <a:p>
            <a:r>
              <a:rPr lang="hu-HU" sz="2000" dirty="0" smtClean="0">
                <a:solidFill>
                  <a:schemeClr val="bg1"/>
                </a:solidFill>
                <a:latin typeface="Calibri" pitchFamily="34" charset="0"/>
              </a:rPr>
              <a:t>nagy.anna@nnk.gov.hu</a:t>
            </a:r>
            <a:endParaRPr lang="hu-HU" sz="2000" dirty="0">
              <a:solidFill>
                <a:schemeClr val="bg1"/>
              </a:solidFill>
              <a:latin typeface="Calibri" pitchFamily="34" charset="0"/>
            </a:endParaRPr>
          </a:p>
        </p:txBody>
      </p:sp>
      <p:pic>
        <p:nvPicPr>
          <p:cNvPr id="3" name="Kép 2"/>
          <p:cNvPicPr>
            <a:picLocks noChangeAspect="1"/>
          </p:cNvPicPr>
          <p:nvPr/>
        </p:nvPicPr>
        <p:blipFill rotWithShape="1">
          <a:blip r:embed="rId4">
            <a:extLst>
              <a:ext uri="{BEBA8EAE-BF5A-486C-A8C5-ECC9F3942E4B}">
                <a14:imgProps xmlns:a14="http://schemas.microsoft.com/office/drawing/2010/main" xmlns="">
                  <a14:imgLayer r:embed="rId5">
                    <a14:imgEffect>
                      <a14:sharpenSoften amount="50000"/>
                    </a14:imgEffect>
                  </a14:imgLayer>
                </a14:imgProps>
              </a:ext>
              <a:ext uri="{28A0092B-C50C-407E-A947-70E740481C1C}">
                <a14:useLocalDpi xmlns:a14="http://schemas.microsoft.com/office/drawing/2010/main" xmlns="" val="0"/>
              </a:ext>
            </a:extLst>
          </a:blip>
          <a:srcRect l="1891" t="3132" r="8763" b="7208"/>
          <a:stretch/>
        </p:blipFill>
        <p:spPr>
          <a:xfrm>
            <a:off x="207604" y="3474704"/>
            <a:ext cx="3099990" cy="1748713"/>
          </a:xfrm>
          <a:prstGeom prst="rect">
            <a:avLst/>
          </a:prstGeom>
        </p:spPr>
      </p:pic>
      <p:pic>
        <p:nvPicPr>
          <p:cNvPr id="6" name="Kép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103418" y="4703975"/>
            <a:ext cx="2633109" cy="197483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1800201-f4.jpg"/>
          <p:cNvPicPr>
            <a:picLocks noChangeAspect="1"/>
          </p:cNvPicPr>
          <p:nvPr/>
        </p:nvPicPr>
        <p:blipFill>
          <a:blip r:embed="rId2"/>
          <a:stretch>
            <a:fillRect/>
          </a:stretch>
        </p:blipFill>
        <p:spPr>
          <a:xfrm>
            <a:off x="1412853" y="1285861"/>
            <a:ext cx="6002359" cy="4071952"/>
          </a:xfrm>
          <a:prstGeom prst="rect">
            <a:avLst/>
          </a:prstGeom>
        </p:spPr>
      </p:pic>
      <p:sp>
        <p:nvSpPr>
          <p:cNvPr id="3" name="Szövegdoboz 2"/>
          <p:cNvSpPr txBox="1"/>
          <p:nvPr/>
        </p:nvSpPr>
        <p:spPr>
          <a:xfrm>
            <a:off x="1357290" y="5429264"/>
            <a:ext cx="5715040" cy="230832"/>
          </a:xfrm>
          <a:prstGeom prst="rect">
            <a:avLst/>
          </a:prstGeom>
          <a:noFill/>
        </p:spPr>
        <p:txBody>
          <a:bodyPr wrap="square" rtlCol="0">
            <a:spAutoFit/>
          </a:bodyPr>
          <a:lstStyle/>
          <a:p>
            <a:r>
              <a:rPr lang="hu-HU" sz="900" dirty="0" smtClean="0"/>
              <a:t>Forrás: </a:t>
            </a:r>
            <a:r>
              <a:rPr lang="hu-HU" sz="900" dirty="0" err="1" smtClean="0"/>
              <a:t>Beaute</a:t>
            </a:r>
            <a:r>
              <a:rPr lang="hu-HU" sz="900" dirty="0" smtClean="0"/>
              <a:t>, 2018, </a:t>
            </a:r>
            <a:r>
              <a:rPr lang="hu-HU" sz="900" dirty="0" err="1" smtClean="0"/>
              <a:t>Eurosurveillance</a:t>
            </a:r>
            <a:r>
              <a:rPr lang="hu-HU" sz="900" dirty="0" smtClean="0"/>
              <a:t> 23(45) </a:t>
            </a:r>
            <a:endParaRPr lang="hu-HU" sz="9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gr2_lrg.jpg"/>
          <p:cNvPicPr>
            <a:picLocks noChangeAspect="1"/>
          </p:cNvPicPr>
          <p:nvPr/>
        </p:nvPicPr>
        <p:blipFill>
          <a:blip r:embed="rId3" cstate="print"/>
          <a:stretch>
            <a:fillRect/>
          </a:stretch>
        </p:blipFill>
        <p:spPr>
          <a:xfrm>
            <a:off x="190150" y="1357298"/>
            <a:ext cx="8739568" cy="4416960"/>
          </a:xfrm>
          <a:prstGeom prst="rect">
            <a:avLst/>
          </a:prstGeom>
        </p:spPr>
      </p:pic>
      <p:sp>
        <p:nvSpPr>
          <p:cNvPr id="3" name="Szövegdoboz 2"/>
          <p:cNvSpPr txBox="1"/>
          <p:nvPr/>
        </p:nvSpPr>
        <p:spPr>
          <a:xfrm>
            <a:off x="285720" y="1000108"/>
            <a:ext cx="6072230" cy="430887"/>
          </a:xfrm>
          <a:prstGeom prst="rect">
            <a:avLst/>
          </a:prstGeom>
          <a:noFill/>
        </p:spPr>
        <p:txBody>
          <a:bodyPr wrap="square" rtlCol="0">
            <a:spAutoFit/>
          </a:bodyPr>
          <a:lstStyle/>
          <a:p>
            <a:r>
              <a:rPr lang="hu-HU" sz="2200" b="1" dirty="0" smtClean="0">
                <a:latin typeface="Calibri" pitchFamily="34" charset="0"/>
              </a:rPr>
              <a:t>A vírust terjesztő vektorok elterjedési területei</a:t>
            </a:r>
            <a:r>
              <a:rPr lang="hu-HU" b="1" dirty="0" smtClean="0">
                <a:latin typeface="Calibri" pitchFamily="34" charset="0"/>
              </a:rPr>
              <a:t>:</a:t>
            </a:r>
            <a:endParaRPr lang="hu-HU" b="1" dirty="0">
              <a:latin typeface="Calibri" pitchFamily="34" charset="0"/>
            </a:endParaRPr>
          </a:p>
        </p:txBody>
      </p:sp>
      <p:sp>
        <p:nvSpPr>
          <p:cNvPr id="4" name="Szövegdoboz 3"/>
          <p:cNvSpPr txBox="1"/>
          <p:nvPr/>
        </p:nvSpPr>
        <p:spPr>
          <a:xfrm>
            <a:off x="142844" y="5786454"/>
            <a:ext cx="5857916" cy="230832"/>
          </a:xfrm>
          <a:prstGeom prst="rect">
            <a:avLst/>
          </a:prstGeom>
          <a:noFill/>
        </p:spPr>
        <p:txBody>
          <a:bodyPr wrap="square" rtlCol="0">
            <a:spAutoFit/>
          </a:bodyPr>
          <a:lstStyle/>
          <a:p>
            <a:r>
              <a:rPr lang="hu-HU" sz="900" dirty="0" smtClean="0">
                <a:latin typeface="Calibri" pitchFamily="34" charset="0"/>
              </a:rPr>
              <a:t>Forrás: </a:t>
            </a:r>
            <a:r>
              <a:rPr lang="hu-HU" sz="900" dirty="0" err="1" smtClean="0">
                <a:latin typeface="Calibri" pitchFamily="34" charset="0"/>
              </a:rPr>
              <a:t>Lidquist</a:t>
            </a:r>
            <a:r>
              <a:rPr lang="hu-HU" sz="900" dirty="0" smtClean="0">
                <a:latin typeface="Calibri" pitchFamily="34" charset="0"/>
              </a:rPr>
              <a:t> &amp; </a:t>
            </a:r>
            <a:r>
              <a:rPr lang="hu-HU" sz="900" dirty="0" err="1" smtClean="0">
                <a:latin typeface="Calibri" pitchFamily="34" charset="0"/>
              </a:rPr>
              <a:t>Vapalahti</a:t>
            </a:r>
            <a:r>
              <a:rPr lang="hu-HU" sz="900" dirty="0" smtClean="0">
                <a:latin typeface="Calibri" pitchFamily="34" charset="0"/>
              </a:rPr>
              <a:t>, 2008 </a:t>
            </a:r>
            <a:r>
              <a:rPr lang="hu-HU" sz="900" dirty="0" err="1" smtClean="0">
                <a:latin typeface="Calibri" pitchFamily="34" charset="0"/>
              </a:rPr>
              <a:t>Lancet</a:t>
            </a:r>
            <a:endParaRPr lang="hu-HU" sz="900" dirty="0">
              <a:latin typeface="Calibri" pitchFamily="34" charset="0"/>
            </a:endParaRPr>
          </a:p>
        </p:txBody>
      </p:sp>
      <p:sp>
        <p:nvSpPr>
          <p:cNvPr id="5" name="Szövegdoboz 4"/>
          <p:cNvSpPr txBox="1"/>
          <p:nvPr/>
        </p:nvSpPr>
        <p:spPr>
          <a:xfrm>
            <a:off x="4572000" y="5857892"/>
            <a:ext cx="4357718" cy="738664"/>
          </a:xfrm>
          <a:prstGeom prst="rect">
            <a:avLst/>
          </a:prstGeom>
          <a:noFill/>
        </p:spPr>
        <p:txBody>
          <a:bodyPr wrap="square" rtlCol="0">
            <a:spAutoFit/>
          </a:bodyPr>
          <a:lstStyle/>
          <a:p>
            <a:pPr algn="just"/>
            <a:r>
              <a:rPr lang="hu-HU" sz="1400" dirty="0" smtClean="0">
                <a:latin typeface="Calibri" pitchFamily="34" charset="0"/>
              </a:rPr>
              <a:t>Európai </a:t>
            </a:r>
            <a:r>
              <a:rPr lang="hu-HU" sz="1400" dirty="0" err="1" smtClean="0">
                <a:latin typeface="Calibri" pitchFamily="34" charset="0"/>
              </a:rPr>
              <a:t>szubtípus</a:t>
            </a:r>
            <a:r>
              <a:rPr lang="hu-HU" sz="1400" dirty="0" smtClean="0">
                <a:latin typeface="Calibri" pitchFamily="34" charset="0"/>
              </a:rPr>
              <a:t> − </a:t>
            </a:r>
            <a:r>
              <a:rPr lang="hu-HU" sz="1400" i="1" dirty="0" err="1" smtClean="0">
                <a:latin typeface="Calibri" pitchFamily="34" charset="0"/>
              </a:rPr>
              <a:t>Ixodes</a:t>
            </a:r>
            <a:r>
              <a:rPr lang="hu-HU" sz="1400" i="1" dirty="0" smtClean="0">
                <a:latin typeface="Calibri" pitchFamily="34" charset="0"/>
              </a:rPr>
              <a:t> ricinus</a:t>
            </a:r>
          </a:p>
          <a:p>
            <a:pPr algn="just"/>
            <a:r>
              <a:rPr lang="hu-HU" sz="1400" dirty="0" smtClean="0">
                <a:latin typeface="Calibri" pitchFamily="34" charset="0"/>
              </a:rPr>
              <a:t>Szibériai </a:t>
            </a:r>
            <a:r>
              <a:rPr lang="hu-HU" sz="1400" dirty="0" err="1" smtClean="0">
                <a:latin typeface="Calibri" pitchFamily="34" charset="0"/>
              </a:rPr>
              <a:t>szubtípus</a:t>
            </a:r>
            <a:r>
              <a:rPr lang="hu-HU" sz="1400" dirty="0" smtClean="0">
                <a:latin typeface="Calibri" pitchFamily="34" charset="0"/>
              </a:rPr>
              <a:t> − </a:t>
            </a:r>
            <a:r>
              <a:rPr lang="hu-HU" sz="1400" i="1" dirty="0" err="1" smtClean="0">
                <a:latin typeface="Calibri" pitchFamily="34" charset="0"/>
              </a:rPr>
              <a:t>Ixodes</a:t>
            </a:r>
            <a:r>
              <a:rPr lang="hu-HU" sz="1400" i="1" dirty="0" smtClean="0">
                <a:latin typeface="Calibri" pitchFamily="34" charset="0"/>
              </a:rPr>
              <a:t> </a:t>
            </a:r>
            <a:r>
              <a:rPr lang="hu-HU" sz="1400" i="1" dirty="0" err="1" smtClean="0">
                <a:latin typeface="Calibri" pitchFamily="34" charset="0"/>
              </a:rPr>
              <a:t>persulcatus</a:t>
            </a:r>
            <a:r>
              <a:rPr lang="hu-HU" sz="1400" i="1" dirty="0" smtClean="0">
                <a:latin typeface="Calibri" pitchFamily="34" charset="0"/>
              </a:rPr>
              <a:t> (I. ricinus)</a:t>
            </a:r>
          </a:p>
          <a:p>
            <a:pPr algn="just"/>
            <a:r>
              <a:rPr lang="hu-HU" sz="1400" dirty="0" smtClean="0">
                <a:latin typeface="Calibri" pitchFamily="34" charset="0"/>
              </a:rPr>
              <a:t>Távol-keleti </a:t>
            </a:r>
            <a:r>
              <a:rPr lang="hu-HU" sz="1400" dirty="0" err="1" smtClean="0">
                <a:latin typeface="Calibri" pitchFamily="34" charset="0"/>
              </a:rPr>
              <a:t>szubtípus</a:t>
            </a:r>
            <a:r>
              <a:rPr lang="hu-HU" sz="1400" dirty="0" smtClean="0">
                <a:latin typeface="Calibri" pitchFamily="34" charset="0"/>
              </a:rPr>
              <a:t> − </a:t>
            </a:r>
            <a:r>
              <a:rPr lang="hu-HU" sz="1400" i="1" dirty="0" err="1" smtClean="0">
                <a:latin typeface="Calibri" pitchFamily="34" charset="0"/>
              </a:rPr>
              <a:t>Ixodes</a:t>
            </a:r>
            <a:r>
              <a:rPr lang="hu-HU" sz="1400" i="1" dirty="0" smtClean="0">
                <a:latin typeface="Calibri" pitchFamily="34" charset="0"/>
              </a:rPr>
              <a:t> </a:t>
            </a:r>
            <a:r>
              <a:rPr lang="hu-HU" sz="1400" i="1" dirty="0" err="1" smtClean="0">
                <a:latin typeface="Calibri" pitchFamily="34" charset="0"/>
              </a:rPr>
              <a:t>persulcatus</a:t>
            </a:r>
            <a:endParaRPr lang="hu-HU" sz="1400" dirty="0">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Ixodes-ricinus-distribution.jpg"/>
          <p:cNvPicPr>
            <a:picLocks noChangeAspect="1"/>
          </p:cNvPicPr>
          <p:nvPr/>
        </p:nvPicPr>
        <p:blipFill>
          <a:blip r:embed="rId2" cstate="print"/>
          <a:stretch>
            <a:fillRect/>
          </a:stretch>
        </p:blipFill>
        <p:spPr>
          <a:xfrm>
            <a:off x="0" y="200989"/>
            <a:ext cx="9144000" cy="6456021"/>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descr="Caini_correction.jpg"/>
          <p:cNvPicPr>
            <a:picLocks noChangeAspect="1"/>
          </p:cNvPicPr>
          <p:nvPr/>
        </p:nvPicPr>
        <p:blipFill>
          <a:blip r:embed="rId3" cstate="print"/>
          <a:srcRect t="9375" r="958" b="14583"/>
          <a:stretch>
            <a:fillRect/>
          </a:stretch>
        </p:blipFill>
        <p:spPr>
          <a:xfrm>
            <a:off x="611594" y="1357298"/>
            <a:ext cx="8032340" cy="5143536"/>
          </a:xfrm>
          <a:prstGeom prst="rect">
            <a:avLst/>
          </a:prstGeom>
        </p:spPr>
      </p:pic>
      <p:sp>
        <p:nvSpPr>
          <p:cNvPr id="2" name="Cím 1"/>
          <p:cNvSpPr>
            <a:spLocks noGrp="1"/>
          </p:cNvSpPr>
          <p:nvPr>
            <p:ph type="title"/>
          </p:nvPr>
        </p:nvSpPr>
        <p:spPr>
          <a:xfrm>
            <a:off x="457200" y="500050"/>
            <a:ext cx="8229600" cy="1000124"/>
          </a:xfrm>
        </p:spPr>
        <p:txBody>
          <a:bodyPr>
            <a:normAutofit/>
          </a:bodyPr>
          <a:lstStyle/>
          <a:p>
            <a:r>
              <a:rPr lang="hu-HU" sz="2400" b="1" dirty="0" err="1">
                <a:latin typeface="Calibri" pitchFamily="34" charset="0"/>
                <a:cs typeface="Arial" pitchFamily="34" charset="0"/>
              </a:rPr>
              <a:t>K</a:t>
            </a:r>
            <a:r>
              <a:rPr lang="hu-HU" sz="2400" b="1" dirty="0" err="1" smtClean="0">
                <a:latin typeface="Calibri" pitchFamily="34" charset="0"/>
                <a:cs typeface="Arial" pitchFamily="34" charset="0"/>
              </a:rPr>
              <a:t>ullancsencephalitis</a:t>
            </a:r>
            <a:r>
              <a:rPr lang="hu-HU" sz="2400" b="1" dirty="0" smtClean="0">
                <a:latin typeface="Calibri" pitchFamily="34" charset="0"/>
                <a:cs typeface="Arial" pitchFamily="34" charset="0"/>
              </a:rPr>
              <a:t> </a:t>
            </a:r>
            <a:r>
              <a:rPr lang="hu-HU" sz="2400" b="1" dirty="0" err="1" smtClean="0">
                <a:latin typeface="Calibri" pitchFamily="34" charset="0"/>
                <a:cs typeface="Arial" pitchFamily="34" charset="0"/>
              </a:rPr>
              <a:t>incidenciája</a:t>
            </a:r>
            <a:r>
              <a:rPr lang="hu-HU" sz="2400" b="1" dirty="0" smtClean="0">
                <a:latin typeface="Calibri" pitchFamily="34" charset="0"/>
                <a:cs typeface="Arial" pitchFamily="34" charset="0"/>
              </a:rPr>
              <a:t> Magyarországon </a:t>
            </a:r>
            <a:br>
              <a:rPr lang="hu-HU" sz="2400" b="1" dirty="0" smtClean="0">
                <a:latin typeface="Calibri" pitchFamily="34" charset="0"/>
                <a:cs typeface="Arial" pitchFamily="34" charset="0"/>
              </a:rPr>
            </a:br>
            <a:r>
              <a:rPr lang="hu-HU" sz="2400" b="1" dirty="0" smtClean="0">
                <a:latin typeface="Calibri" pitchFamily="34" charset="0"/>
                <a:cs typeface="Arial" pitchFamily="34" charset="0"/>
              </a:rPr>
              <a:t>(1998-2008. közötti adatok)</a:t>
            </a:r>
            <a:endParaRPr lang="hu-HU" sz="2400" b="1" dirty="0">
              <a:latin typeface="Calibri" pitchFamily="34" charset="0"/>
              <a:cs typeface="Arial" pitchFamily="34" charset="0"/>
            </a:endParaRPr>
          </a:p>
        </p:txBody>
      </p:sp>
      <p:sp>
        <p:nvSpPr>
          <p:cNvPr id="5" name="Szövegdoboz 4"/>
          <p:cNvSpPr txBox="1"/>
          <p:nvPr/>
        </p:nvSpPr>
        <p:spPr>
          <a:xfrm>
            <a:off x="71406" y="6396359"/>
            <a:ext cx="9072530" cy="461665"/>
          </a:xfrm>
          <a:prstGeom prst="rect">
            <a:avLst/>
          </a:prstGeom>
          <a:noFill/>
        </p:spPr>
        <p:txBody>
          <a:bodyPr wrap="square" rtlCol="0">
            <a:spAutoFit/>
          </a:bodyPr>
          <a:lstStyle/>
          <a:p>
            <a:pPr algn="just"/>
            <a:r>
              <a:rPr lang="hu-HU" sz="1200" dirty="0" smtClean="0">
                <a:latin typeface="Calibri" pitchFamily="34" charset="0"/>
                <a:cs typeface="Arial" pitchFamily="34" charset="0"/>
              </a:rPr>
              <a:t>Forrás: </a:t>
            </a:r>
            <a:r>
              <a:rPr lang="hu-HU" sz="1200" dirty="0" err="1" smtClean="0">
                <a:latin typeface="Calibri" pitchFamily="34" charset="0"/>
                <a:cs typeface="Arial" pitchFamily="34" charset="0"/>
              </a:rPr>
              <a:t>Caini</a:t>
            </a:r>
            <a:r>
              <a:rPr lang="hu-HU" sz="1200" dirty="0" smtClean="0">
                <a:latin typeface="Calibri" pitchFamily="34" charset="0"/>
                <a:cs typeface="Arial" pitchFamily="34" charset="0"/>
              </a:rPr>
              <a:t> S, Szomor K, Ferenczi E, Székelyné Gáspár Á, </a:t>
            </a:r>
            <a:r>
              <a:rPr lang="hu-HU" sz="1200" dirty="0" err="1" smtClean="0">
                <a:latin typeface="Calibri" pitchFamily="34" charset="0"/>
                <a:cs typeface="Arial" pitchFamily="34" charset="0"/>
              </a:rPr>
              <a:t>Csohán</a:t>
            </a:r>
            <a:r>
              <a:rPr lang="hu-HU" sz="1200" dirty="0" smtClean="0">
                <a:latin typeface="Calibri" pitchFamily="34" charset="0"/>
                <a:cs typeface="Arial" pitchFamily="34" charset="0"/>
              </a:rPr>
              <a:t> </a:t>
            </a:r>
            <a:r>
              <a:rPr lang="hu-HU" sz="1200" dirty="0" err="1" smtClean="0">
                <a:latin typeface="Calibri" pitchFamily="34" charset="0"/>
                <a:cs typeface="Arial" pitchFamily="34" charset="0"/>
              </a:rPr>
              <a:t>Á</a:t>
            </a:r>
            <a:r>
              <a:rPr lang="hu-HU" sz="1200" dirty="0" smtClean="0">
                <a:latin typeface="Calibri" pitchFamily="34" charset="0"/>
                <a:cs typeface="Arial" pitchFamily="34" charset="0"/>
              </a:rPr>
              <a:t>, </a:t>
            </a:r>
            <a:r>
              <a:rPr lang="hu-HU" sz="1200" dirty="0" err="1" smtClean="0">
                <a:latin typeface="Calibri" pitchFamily="34" charset="0"/>
                <a:cs typeface="Arial" pitchFamily="34" charset="0"/>
              </a:rPr>
              <a:t>Krisztalovics</a:t>
            </a:r>
            <a:r>
              <a:rPr lang="hu-HU" sz="1200" dirty="0" smtClean="0">
                <a:latin typeface="Calibri" pitchFamily="34" charset="0"/>
                <a:cs typeface="Arial" pitchFamily="34" charset="0"/>
              </a:rPr>
              <a:t> K, Molnár Z, Horváth JK. </a:t>
            </a:r>
            <a:r>
              <a:rPr lang="hu-HU" sz="1200" dirty="0" err="1" smtClean="0">
                <a:latin typeface="Calibri" pitchFamily="34" charset="0"/>
                <a:cs typeface="Arial" pitchFamily="34" charset="0"/>
              </a:rPr>
              <a:t>Tick-borne</a:t>
            </a:r>
            <a:r>
              <a:rPr lang="hu-HU" sz="1200" dirty="0" smtClean="0">
                <a:latin typeface="Calibri" pitchFamily="34" charset="0"/>
                <a:cs typeface="Arial" pitchFamily="34" charset="0"/>
              </a:rPr>
              <a:t> </a:t>
            </a:r>
            <a:r>
              <a:rPr lang="hu-HU" sz="1200" dirty="0" err="1" smtClean="0">
                <a:latin typeface="Calibri" pitchFamily="34" charset="0"/>
                <a:cs typeface="Arial" pitchFamily="34" charset="0"/>
              </a:rPr>
              <a:t>encephalitis</a:t>
            </a:r>
            <a:r>
              <a:rPr lang="hu-HU" sz="1200" dirty="0" smtClean="0">
                <a:latin typeface="Calibri" pitchFamily="34" charset="0"/>
                <a:cs typeface="Arial" pitchFamily="34" charset="0"/>
              </a:rPr>
              <a:t> </a:t>
            </a:r>
            <a:r>
              <a:rPr lang="hu-HU" sz="1200" dirty="0" err="1" smtClean="0">
                <a:latin typeface="Calibri" pitchFamily="34" charset="0"/>
                <a:cs typeface="Arial" pitchFamily="34" charset="0"/>
              </a:rPr>
              <a:t>transmitted</a:t>
            </a:r>
            <a:r>
              <a:rPr lang="hu-HU" sz="1200" dirty="0" smtClean="0">
                <a:latin typeface="Calibri" pitchFamily="34" charset="0"/>
                <a:cs typeface="Arial" pitchFamily="34" charset="0"/>
              </a:rPr>
              <a:t> </a:t>
            </a:r>
            <a:r>
              <a:rPr lang="hu-HU" sz="1200" dirty="0" err="1" smtClean="0">
                <a:latin typeface="Calibri" pitchFamily="34" charset="0"/>
                <a:cs typeface="Arial" pitchFamily="34" charset="0"/>
              </a:rPr>
              <a:t>by</a:t>
            </a:r>
            <a:r>
              <a:rPr lang="hu-HU" sz="1200" dirty="0" smtClean="0">
                <a:latin typeface="Calibri" pitchFamily="34" charset="0"/>
                <a:cs typeface="Arial" pitchFamily="34" charset="0"/>
              </a:rPr>
              <a:t> </a:t>
            </a:r>
            <a:r>
              <a:rPr lang="hu-HU" sz="1200" dirty="0" err="1" smtClean="0">
                <a:latin typeface="Calibri" pitchFamily="34" charset="0"/>
                <a:cs typeface="Arial" pitchFamily="34" charset="0"/>
              </a:rPr>
              <a:t>unpasteurised</a:t>
            </a:r>
            <a:r>
              <a:rPr lang="hu-HU" sz="1200" dirty="0" smtClean="0">
                <a:latin typeface="Calibri" pitchFamily="34" charset="0"/>
                <a:cs typeface="Arial" pitchFamily="34" charset="0"/>
              </a:rPr>
              <a:t> </a:t>
            </a:r>
            <a:r>
              <a:rPr lang="hu-HU" sz="1200" dirty="0" err="1" smtClean="0">
                <a:latin typeface="Calibri" pitchFamily="34" charset="0"/>
                <a:cs typeface="Arial" pitchFamily="34" charset="0"/>
              </a:rPr>
              <a:t>cow</a:t>
            </a:r>
            <a:r>
              <a:rPr lang="hu-HU" sz="1200" dirty="0" smtClean="0">
                <a:latin typeface="Calibri" pitchFamily="34" charset="0"/>
                <a:cs typeface="Arial" pitchFamily="34" charset="0"/>
              </a:rPr>
              <a:t> </a:t>
            </a:r>
            <a:r>
              <a:rPr lang="hu-HU" sz="1200" dirty="0" err="1" smtClean="0">
                <a:latin typeface="Calibri" pitchFamily="34" charset="0"/>
                <a:cs typeface="Arial" pitchFamily="34" charset="0"/>
              </a:rPr>
              <a:t>milk</a:t>
            </a:r>
            <a:r>
              <a:rPr lang="hu-HU" sz="1200" dirty="0" smtClean="0">
                <a:latin typeface="Calibri" pitchFamily="34" charset="0"/>
                <a:cs typeface="Arial" pitchFamily="34" charset="0"/>
              </a:rPr>
              <a:t> </a:t>
            </a:r>
            <a:r>
              <a:rPr lang="hu-HU" sz="1200" dirty="0" err="1" smtClean="0">
                <a:latin typeface="Calibri" pitchFamily="34" charset="0"/>
                <a:cs typeface="Arial" pitchFamily="34" charset="0"/>
              </a:rPr>
              <a:t>in</a:t>
            </a:r>
            <a:r>
              <a:rPr lang="hu-HU" sz="1200" dirty="0" smtClean="0">
                <a:latin typeface="Calibri" pitchFamily="34" charset="0"/>
                <a:cs typeface="Arial" pitchFamily="34" charset="0"/>
              </a:rPr>
              <a:t> western Hungary, </a:t>
            </a:r>
            <a:r>
              <a:rPr lang="hu-HU" sz="1200" dirty="0" err="1" smtClean="0">
                <a:latin typeface="Calibri" pitchFamily="34" charset="0"/>
                <a:cs typeface="Arial" pitchFamily="34" charset="0"/>
              </a:rPr>
              <a:t>September</a:t>
            </a:r>
            <a:r>
              <a:rPr lang="hu-HU" sz="1200" dirty="0" smtClean="0">
                <a:latin typeface="Calibri" pitchFamily="34" charset="0"/>
                <a:cs typeface="Arial" pitchFamily="34" charset="0"/>
              </a:rPr>
              <a:t> </a:t>
            </a:r>
            <a:r>
              <a:rPr lang="hu-HU" sz="1200" dirty="0" err="1" smtClean="0">
                <a:latin typeface="Calibri" pitchFamily="34" charset="0"/>
                <a:cs typeface="Arial" pitchFamily="34" charset="0"/>
              </a:rPr>
              <a:t>to</a:t>
            </a:r>
            <a:r>
              <a:rPr lang="hu-HU" sz="1200" dirty="0" smtClean="0">
                <a:latin typeface="Calibri" pitchFamily="34" charset="0"/>
                <a:cs typeface="Arial" pitchFamily="34" charset="0"/>
              </a:rPr>
              <a:t> </a:t>
            </a:r>
            <a:r>
              <a:rPr lang="hu-HU" sz="1200" dirty="0" err="1" smtClean="0">
                <a:latin typeface="Calibri" pitchFamily="34" charset="0"/>
                <a:cs typeface="Arial" pitchFamily="34" charset="0"/>
              </a:rPr>
              <a:t>October</a:t>
            </a:r>
            <a:r>
              <a:rPr lang="hu-HU" sz="1200" dirty="0" smtClean="0">
                <a:latin typeface="Calibri" pitchFamily="34" charset="0"/>
                <a:cs typeface="Arial" pitchFamily="34" charset="0"/>
              </a:rPr>
              <a:t> 2011. Euro </a:t>
            </a:r>
            <a:r>
              <a:rPr lang="hu-HU" sz="1200" dirty="0" err="1" smtClean="0">
                <a:latin typeface="Calibri" pitchFamily="34" charset="0"/>
                <a:cs typeface="Arial" pitchFamily="34" charset="0"/>
              </a:rPr>
              <a:t>Surveill</a:t>
            </a:r>
            <a:r>
              <a:rPr lang="hu-HU" sz="1200" dirty="0" smtClean="0">
                <a:latin typeface="Calibri" pitchFamily="34" charset="0"/>
                <a:cs typeface="Arial" pitchFamily="34" charset="0"/>
              </a:rPr>
              <a:t>. 2012;17(12)</a:t>
            </a:r>
            <a:endParaRPr lang="hu-HU" sz="1200" dirty="0">
              <a:latin typeface="Calibri"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200734439"/>
              </p:ext>
            </p:extLst>
          </p:nvPr>
        </p:nvGraphicFramePr>
        <p:xfrm>
          <a:off x="827584" y="1866900"/>
          <a:ext cx="7776863" cy="4298404"/>
        </p:xfrm>
        <a:graphic>
          <a:graphicData uri="http://schemas.openxmlformats.org/drawingml/2006/chart">
            <c:chart xmlns:c="http://schemas.openxmlformats.org/drawingml/2006/chart" xmlns:r="http://schemas.openxmlformats.org/officeDocument/2006/relationships" r:id="rId2"/>
          </a:graphicData>
        </a:graphic>
      </p:graphicFrame>
      <p:sp>
        <p:nvSpPr>
          <p:cNvPr id="5" name="Cím 1"/>
          <p:cNvSpPr txBox="1">
            <a:spLocks/>
          </p:cNvSpPr>
          <p:nvPr/>
        </p:nvSpPr>
        <p:spPr>
          <a:xfrm>
            <a:off x="457200" y="700684"/>
            <a:ext cx="8229600" cy="1000124"/>
          </a:xfrm>
          <a:prstGeom prst="rect">
            <a:avLst/>
          </a:prstGeom>
        </p:spPr>
        <p:txBody>
          <a:bodyP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hu-HU" sz="2400" b="1" dirty="0" smtClean="0">
                <a:latin typeface="Calibri" pitchFamily="34" charset="0"/>
                <a:cs typeface="Arial" pitchFamily="34" charset="0"/>
              </a:rPr>
              <a:t>Laboratóriumilag igazolt </a:t>
            </a:r>
            <a:r>
              <a:rPr lang="hu-HU" sz="2400" b="1" dirty="0" err="1" smtClean="0">
                <a:latin typeface="Calibri" pitchFamily="34" charset="0"/>
                <a:cs typeface="Arial" pitchFamily="34" charset="0"/>
              </a:rPr>
              <a:t>kullancsencephalitis</a:t>
            </a:r>
            <a:r>
              <a:rPr lang="hu-HU" sz="2400" b="1" dirty="0" smtClean="0">
                <a:latin typeface="Calibri" pitchFamily="34" charset="0"/>
                <a:cs typeface="Arial" pitchFamily="34" charset="0"/>
              </a:rPr>
              <a:t> vírusfertőzések Magyarországon 1981 – 2017 között:</a:t>
            </a:r>
            <a:endParaRPr lang="hu-HU" sz="2400" b="1" dirty="0">
              <a:latin typeface="Calibri" pitchFamily="34" charset="0"/>
              <a:cs typeface="Arial" pitchFamily="34" charset="0"/>
            </a:endParaRPr>
          </a:p>
        </p:txBody>
      </p:sp>
      <p:sp>
        <p:nvSpPr>
          <p:cNvPr id="6" name="Szövegdoboz 5"/>
          <p:cNvSpPr txBox="1"/>
          <p:nvPr/>
        </p:nvSpPr>
        <p:spPr>
          <a:xfrm>
            <a:off x="214282" y="6312779"/>
            <a:ext cx="7643866" cy="830997"/>
          </a:xfrm>
          <a:prstGeom prst="rect">
            <a:avLst/>
          </a:prstGeom>
          <a:noFill/>
        </p:spPr>
        <p:txBody>
          <a:bodyPr wrap="square" rtlCol="0">
            <a:spAutoFit/>
          </a:bodyPr>
          <a:lstStyle/>
          <a:p>
            <a:r>
              <a:rPr lang="hu-HU" sz="1200" dirty="0" smtClean="0"/>
              <a:t>Forrás: A Lakos, E Bán, F Schneider,A Nagy, E Mezei: TBE </a:t>
            </a:r>
            <a:r>
              <a:rPr lang="hu-HU" sz="1200" dirty="0" err="1" smtClean="0"/>
              <a:t>in</a:t>
            </a:r>
            <a:r>
              <a:rPr lang="hu-HU" sz="1200" dirty="0" smtClean="0"/>
              <a:t> Hungary (</a:t>
            </a:r>
            <a:r>
              <a:rPr lang="hu-HU" sz="1200" dirty="0" err="1" smtClean="0"/>
              <a:t>in</a:t>
            </a:r>
            <a:r>
              <a:rPr lang="hu-HU" sz="1200" dirty="0" smtClean="0"/>
              <a:t> </a:t>
            </a:r>
            <a:r>
              <a:rPr lang="hu-HU" sz="1200" dirty="0" err="1" smtClean="0"/>
              <a:t>press</a:t>
            </a:r>
            <a:r>
              <a:rPr lang="hu-HU" sz="1200" dirty="0" smtClean="0"/>
              <a:t>)</a:t>
            </a:r>
          </a:p>
          <a:p>
            <a:endParaRPr lang="hu-HU" dirty="0" smtClean="0"/>
          </a:p>
          <a:p>
            <a:endParaRPr lang="hu-H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295021" y="870991"/>
            <a:ext cx="5578293" cy="4261854"/>
          </a:xfrm>
          <a:prstGeom prst="rect">
            <a:avLst/>
          </a:prstGeom>
        </p:spPr>
      </p:pic>
      <p:sp>
        <p:nvSpPr>
          <p:cNvPr id="4" name="Cím 1"/>
          <p:cNvSpPr txBox="1">
            <a:spLocks/>
          </p:cNvSpPr>
          <p:nvPr/>
        </p:nvSpPr>
        <p:spPr>
          <a:xfrm>
            <a:off x="107504" y="764704"/>
            <a:ext cx="8435280" cy="1073201"/>
          </a:xfrm>
          <a:prstGeom prst="rect">
            <a:avLst/>
          </a:prstGeom>
        </p:spPr>
        <p:txBody>
          <a:bodyP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hu-HU" sz="2400" b="1" i="1" dirty="0" err="1" smtClean="0">
                <a:latin typeface="Calibri" pitchFamily="34" charset="0"/>
                <a:cs typeface="Arial" pitchFamily="34" charset="0"/>
              </a:rPr>
              <a:t>Ixodes</a:t>
            </a:r>
            <a:r>
              <a:rPr lang="hu-HU" sz="2400" b="1" i="1" dirty="0" smtClean="0">
                <a:latin typeface="Calibri" pitchFamily="34" charset="0"/>
                <a:cs typeface="Arial" pitchFamily="34" charset="0"/>
              </a:rPr>
              <a:t> </a:t>
            </a:r>
            <a:r>
              <a:rPr lang="hu-HU" sz="2400" b="1" dirty="0" smtClean="0">
                <a:latin typeface="Calibri" pitchFamily="34" charset="0"/>
                <a:cs typeface="Arial" pitchFamily="34" charset="0"/>
              </a:rPr>
              <a:t>kullancsok életciklusa:</a:t>
            </a:r>
            <a:endParaRPr lang="hu-HU" sz="2400" b="1" i="1" dirty="0">
              <a:latin typeface="Calibri" pitchFamily="34" charset="0"/>
              <a:cs typeface="Arial" pitchFamily="34" charset="0"/>
            </a:endParaRPr>
          </a:p>
        </p:txBody>
      </p:sp>
      <p:pic>
        <p:nvPicPr>
          <p:cNvPr id="7" name="Kép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084168" y="5157192"/>
            <a:ext cx="2933700" cy="1562100"/>
          </a:xfrm>
          <a:prstGeom prst="rect">
            <a:avLst/>
          </a:prstGeom>
        </p:spPr>
      </p:pic>
      <p:sp>
        <p:nvSpPr>
          <p:cNvPr id="8" name="Szövegdoboz 7"/>
          <p:cNvSpPr txBox="1"/>
          <p:nvPr/>
        </p:nvSpPr>
        <p:spPr>
          <a:xfrm>
            <a:off x="251520" y="1724030"/>
            <a:ext cx="2952328" cy="4801314"/>
          </a:xfrm>
          <a:prstGeom prst="rect">
            <a:avLst/>
          </a:prstGeom>
          <a:noFill/>
        </p:spPr>
        <p:txBody>
          <a:bodyPr wrap="square" rtlCol="0">
            <a:spAutoFit/>
          </a:bodyPr>
          <a:lstStyle/>
          <a:p>
            <a:pPr algn="just"/>
            <a:r>
              <a:rPr lang="hu-HU" dirty="0" err="1" smtClean="0"/>
              <a:t>Arthropoda</a:t>
            </a:r>
            <a:r>
              <a:rPr lang="hu-HU" dirty="0" smtClean="0"/>
              <a:t> </a:t>
            </a:r>
            <a:r>
              <a:rPr lang="hu-HU" dirty="0" smtClean="0">
                <a:sym typeface="Wingdings" panose="05000000000000000000" pitchFamily="2" charset="2"/>
              </a:rPr>
              <a:t> </a:t>
            </a:r>
            <a:r>
              <a:rPr lang="hu-HU" dirty="0" err="1" smtClean="0">
                <a:sym typeface="Wingdings" panose="05000000000000000000" pitchFamily="2" charset="2"/>
              </a:rPr>
              <a:t>Arachnida</a:t>
            </a:r>
            <a:r>
              <a:rPr lang="hu-HU" dirty="0" smtClean="0">
                <a:sym typeface="Wingdings" panose="05000000000000000000" pitchFamily="2" charset="2"/>
              </a:rPr>
              <a:t> </a:t>
            </a:r>
            <a:r>
              <a:rPr lang="hu-HU" dirty="0" err="1" smtClean="0">
                <a:sym typeface="Wingdings" panose="05000000000000000000" pitchFamily="2" charset="2"/>
              </a:rPr>
              <a:t>Ixodida</a:t>
            </a:r>
            <a:r>
              <a:rPr lang="hu-HU" dirty="0" smtClean="0">
                <a:sym typeface="Wingdings" panose="05000000000000000000" pitchFamily="2" charset="2"/>
              </a:rPr>
              <a:t>  </a:t>
            </a:r>
            <a:r>
              <a:rPr lang="hu-HU" dirty="0" err="1" smtClean="0">
                <a:sym typeface="Wingdings" panose="05000000000000000000" pitchFamily="2" charset="2"/>
              </a:rPr>
              <a:t>Ixodidae</a:t>
            </a:r>
            <a:endParaRPr lang="hu-HU" dirty="0" smtClean="0">
              <a:sym typeface="Wingdings" panose="05000000000000000000" pitchFamily="2" charset="2"/>
            </a:endParaRPr>
          </a:p>
          <a:p>
            <a:pPr algn="just"/>
            <a:r>
              <a:rPr lang="hu-HU" i="1" dirty="0" err="1" smtClean="0">
                <a:sym typeface="Wingdings" panose="05000000000000000000" pitchFamily="2" charset="2"/>
              </a:rPr>
              <a:t>Ixodes</a:t>
            </a:r>
            <a:r>
              <a:rPr lang="hu-HU" i="1" dirty="0" smtClean="0">
                <a:sym typeface="Wingdings" panose="05000000000000000000" pitchFamily="2" charset="2"/>
              </a:rPr>
              <a:t> ricinus</a:t>
            </a:r>
          </a:p>
          <a:p>
            <a:pPr algn="just"/>
            <a:endParaRPr lang="hu-HU" i="1" dirty="0" smtClean="0"/>
          </a:p>
          <a:p>
            <a:pPr algn="just"/>
            <a:r>
              <a:rPr lang="hu-HU" dirty="0" smtClean="0"/>
              <a:t>3 gazdás kullancs</a:t>
            </a:r>
          </a:p>
          <a:p>
            <a:pPr algn="just"/>
            <a:endParaRPr lang="hu-HU" dirty="0" smtClean="0"/>
          </a:p>
          <a:p>
            <a:pPr algn="just"/>
            <a:r>
              <a:rPr lang="hu-HU" dirty="0"/>
              <a:t> </a:t>
            </a:r>
            <a:r>
              <a:rPr lang="hu-HU" dirty="0" smtClean="0"/>
              <a:t>pete </a:t>
            </a:r>
            <a:r>
              <a:rPr lang="hu-HU" dirty="0" smtClean="0">
                <a:sym typeface="Wingdings" panose="05000000000000000000" pitchFamily="2" charset="2"/>
              </a:rPr>
              <a:t> lárva  </a:t>
            </a:r>
            <a:r>
              <a:rPr lang="hu-HU" dirty="0" err="1" smtClean="0">
                <a:sym typeface="Wingdings" panose="05000000000000000000" pitchFamily="2" charset="2"/>
              </a:rPr>
              <a:t>nympha</a:t>
            </a:r>
            <a:r>
              <a:rPr lang="hu-HU" dirty="0" smtClean="0">
                <a:sym typeface="Wingdings" panose="05000000000000000000" pitchFamily="2" charset="2"/>
              </a:rPr>
              <a:t> kifejlett példány</a:t>
            </a:r>
            <a:endParaRPr lang="hu-HU" dirty="0">
              <a:sym typeface="Wingdings" panose="05000000000000000000" pitchFamily="2" charset="2"/>
            </a:endParaRPr>
          </a:p>
          <a:p>
            <a:pPr algn="just"/>
            <a:endParaRPr lang="hu-HU" dirty="0" smtClean="0">
              <a:sym typeface="Wingdings" panose="05000000000000000000" pitchFamily="2" charset="2"/>
            </a:endParaRPr>
          </a:p>
          <a:p>
            <a:pPr algn="just"/>
            <a:endParaRPr lang="hu-HU" dirty="0">
              <a:sym typeface="Wingdings" panose="05000000000000000000" pitchFamily="2" charset="2"/>
            </a:endParaRPr>
          </a:p>
          <a:p>
            <a:pPr algn="just"/>
            <a:r>
              <a:rPr lang="hu-HU" dirty="0" smtClean="0">
                <a:sym typeface="Wingdings" panose="05000000000000000000" pitchFamily="2" charset="2"/>
              </a:rPr>
              <a:t>Vérrel történő táplálkozás: 3x (1x/fejlődési állapot)</a:t>
            </a:r>
          </a:p>
          <a:p>
            <a:pPr algn="just"/>
            <a:endParaRPr lang="hu-HU" dirty="0">
              <a:sym typeface="Wingdings" panose="05000000000000000000" pitchFamily="2" charset="2"/>
            </a:endParaRPr>
          </a:p>
          <a:p>
            <a:pPr algn="just"/>
            <a:r>
              <a:rPr lang="hu-HU" dirty="0" smtClean="0">
                <a:sym typeface="Wingdings" panose="05000000000000000000" pitchFamily="2" charset="2"/>
              </a:rPr>
              <a:t>KEV transzmisszió perceken belül!</a:t>
            </a:r>
          </a:p>
          <a:p>
            <a:pPr algn="just"/>
            <a:endParaRPr lang="hu-HU" dirty="0" smtClean="0">
              <a:sym typeface="Wingdings" panose="05000000000000000000" pitchFamily="2" charset="2"/>
            </a:endParaRPr>
          </a:p>
          <a:p>
            <a:pPr algn="just"/>
            <a:endParaRPr lang="hu-HU" dirty="0" smtClean="0">
              <a:sym typeface="Wingdings" panose="05000000000000000000" pitchFamily="2" charset="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a:xfrm>
            <a:off x="457200" y="428612"/>
            <a:ext cx="8229600" cy="1143000"/>
          </a:xfrm>
        </p:spPr>
        <p:txBody>
          <a:bodyPr>
            <a:normAutofit/>
          </a:bodyPr>
          <a:lstStyle/>
          <a:p>
            <a:r>
              <a:rPr lang="hu-HU" sz="2400" dirty="0" smtClean="0">
                <a:latin typeface="+mn-lt"/>
                <a:cs typeface="Arial" pitchFamily="34" charset="0"/>
              </a:rPr>
              <a:t> </a:t>
            </a:r>
            <a:r>
              <a:rPr lang="hu-HU" sz="2400" b="1" dirty="0" smtClean="0">
                <a:latin typeface="Calibri" pitchFamily="34" charset="0"/>
                <a:cs typeface="Arial" pitchFamily="34" charset="0"/>
              </a:rPr>
              <a:t>A </a:t>
            </a:r>
            <a:r>
              <a:rPr lang="hu-HU" sz="2400" b="1" dirty="0" err="1" smtClean="0">
                <a:latin typeface="Calibri" pitchFamily="34" charset="0"/>
                <a:cs typeface="Arial" pitchFamily="34" charset="0"/>
              </a:rPr>
              <a:t>kullancsencephalitis</a:t>
            </a:r>
            <a:r>
              <a:rPr lang="hu-HU" sz="2400" b="1" dirty="0" smtClean="0">
                <a:latin typeface="Calibri" pitchFamily="34" charset="0"/>
                <a:cs typeface="Arial" pitchFamily="34" charset="0"/>
              </a:rPr>
              <a:t> vírus transzmissziós ciklusa</a:t>
            </a:r>
            <a:endParaRPr lang="hu-HU" sz="2400" b="1" dirty="0">
              <a:latin typeface="Calibri" pitchFamily="34" charset="0"/>
              <a:cs typeface="Arial" pitchFamily="34" charset="0"/>
            </a:endParaRPr>
          </a:p>
        </p:txBody>
      </p:sp>
      <p:pic>
        <p:nvPicPr>
          <p:cNvPr id="6" name="Tartalom helye 5" descr="1756-3305-4-59-1-l.jpg"/>
          <p:cNvPicPr>
            <a:picLocks noGrp="1" noChangeAspect="1"/>
          </p:cNvPicPr>
          <p:nvPr>
            <p:ph idx="1"/>
          </p:nvPr>
        </p:nvPicPr>
        <p:blipFill>
          <a:blip r:embed="rId3" cstate="print"/>
          <a:stretch>
            <a:fillRect/>
          </a:stretch>
        </p:blipFill>
        <p:spPr>
          <a:xfrm>
            <a:off x="3155608" y="1857364"/>
            <a:ext cx="5788225" cy="4143404"/>
          </a:xfrm>
          <a:prstGeom prst="rect">
            <a:avLst/>
          </a:prstGeom>
        </p:spPr>
      </p:pic>
      <p:sp>
        <p:nvSpPr>
          <p:cNvPr id="5" name="Szövegdoboz 4"/>
          <p:cNvSpPr txBox="1"/>
          <p:nvPr/>
        </p:nvSpPr>
        <p:spPr>
          <a:xfrm>
            <a:off x="107504" y="2255777"/>
            <a:ext cx="3024336" cy="3816429"/>
          </a:xfrm>
          <a:prstGeom prst="rect">
            <a:avLst/>
          </a:prstGeom>
          <a:noFill/>
        </p:spPr>
        <p:txBody>
          <a:bodyPr wrap="square" rtlCol="0">
            <a:spAutoFit/>
          </a:bodyPr>
          <a:lstStyle/>
          <a:p>
            <a:pPr algn="just"/>
            <a:r>
              <a:rPr lang="hu-HU" sz="1600" dirty="0" smtClean="0">
                <a:latin typeface="Calibri" pitchFamily="34" charset="0"/>
              </a:rPr>
              <a:t>A vírus fenntartásában részt vevő legfontosabb rezervoár szervezetek</a:t>
            </a:r>
            <a:r>
              <a:rPr lang="hu-HU" sz="1600" spc="-150" dirty="0" smtClean="0">
                <a:latin typeface="Calibri" pitchFamily="34" charset="0"/>
              </a:rPr>
              <a:t>: </a:t>
            </a:r>
            <a:r>
              <a:rPr lang="hu-HU" sz="1600" b="1" spc="-150" dirty="0" smtClean="0">
                <a:latin typeface="Calibri" pitchFamily="34" charset="0"/>
              </a:rPr>
              <a:t>kis erdei </a:t>
            </a:r>
            <a:r>
              <a:rPr lang="hu-HU" sz="1600" b="1" dirty="0" smtClean="0">
                <a:latin typeface="Calibri" pitchFamily="34" charset="0"/>
              </a:rPr>
              <a:t>rágcsálók</a:t>
            </a:r>
            <a:r>
              <a:rPr lang="hu-HU" sz="1600" dirty="0" smtClean="0">
                <a:latin typeface="Calibri" pitchFamily="34" charset="0"/>
              </a:rPr>
              <a:t>. Vektor és egyben rezervoár szervezet: </a:t>
            </a:r>
            <a:r>
              <a:rPr lang="hu-HU" sz="1600" b="1" i="1" dirty="0" err="1" smtClean="0">
                <a:latin typeface="Calibri" pitchFamily="34" charset="0"/>
              </a:rPr>
              <a:t>Ixodes</a:t>
            </a:r>
            <a:r>
              <a:rPr lang="hu-HU" sz="1600" b="1" i="1" dirty="0" smtClean="0">
                <a:latin typeface="Calibri" pitchFamily="34" charset="0"/>
              </a:rPr>
              <a:t> ricinus </a:t>
            </a:r>
            <a:r>
              <a:rPr lang="hu-HU" sz="1600" dirty="0" smtClean="0">
                <a:latin typeface="Calibri" pitchFamily="34" charset="0"/>
              </a:rPr>
              <a:t>kullancsfaj. Az ember véletlenszerűen, kullancscsípés következtében fertőződhet, ún. fertőzési zsákutca.</a:t>
            </a:r>
          </a:p>
          <a:p>
            <a:pPr algn="just"/>
            <a:r>
              <a:rPr lang="hu-HU" sz="1600" dirty="0" smtClean="0">
                <a:latin typeface="Calibri" pitchFamily="34" charset="0"/>
              </a:rPr>
              <a:t>A kullancscsípésen kívül </a:t>
            </a:r>
            <a:r>
              <a:rPr lang="hu-HU" sz="1600" spc="-150" dirty="0" smtClean="0">
                <a:latin typeface="Calibri" pitchFamily="34" charset="0"/>
              </a:rPr>
              <a:t>egyéb lehetőség: </a:t>
            </a:r>
            <a:r>
              <a:rPr lang="hu-HU" sz="1600" b="1" dirty="0" err="1" smtClean="0">
                <a:latin typeface="Calibri" pitchFamily="34" charset="0"/>
              </a:rPr>
              <a:t>alimentáris</a:t>
            </a:r>
            <a:r>
              <a:rPr lang="hu-HU" sz="1600" b="1" dirty="0" smtClean="0">
                <a:latin typeface="Calibri" pitchFamily="34" charset="0"/>
              </a:rPr>
              <a:t> fertőződés is </a:t>
            </a:r>
            <a:r>
              <a:rPr lang="hu-HU" sz="1600" dirty="0" smtClean="0">
                <a:latin typeface="Calibri" pitchFamily="34" charset="0"/>
              </a:rPr>
              <a:t>(fertőzött tehén, kecske, juh forralatlan tejének </a:t>
            </a:r>
            <a:r>
              <a:rPr lang="hu-HU" sz="1600" spc="-150" dirty="0" smtClean="0">
                <a:latin typeface="Calibri" pitchFamily="34" charset="0"/>
              </a:rPr>
              <a:t>vagy abból készült </a:t>
            </a:r>
            <a:r>
              <a:rPr lang="hu-HU" sz="1600" dirty="0" smtClean="0">
                <a:latin typeface="Calibri" pitchFamily="34" charset="0"/>
              </a:rPr>
              <a:t>tejtermékeknek fogyasztása). </a:t>
            </a:r>
          </a:p>
          <a:p>
            <a:endParaRPr lang="hu-H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500034" y="928670"/>
            <a:ext cx="7572428" cy="369332"/>
          </a:xfrm>
          <a:prstGeom prst="rect">
            <a:avLst/>
          </a:prstGeom>
          <a:noFill/>
        </p:spPr>
        <p:txBody>
          <a:bodyPr wrap="square" rtlCol="0">
            <a:spAutoFit/>
          </a:bodyPr>
          <a:lstStyle/>
          <a:p>
            <a:r>
              <a:rPr lang="hu-HU" b="1" dirty="0" smtClean="0"/>
              <a:t>Nyers tej fogyasztásához kapcsolódó járványok</a:t>
            </a:r>
            <a:endParaRPr lang="hu-HU" b="1" dirty="0"/>
          </a:p>
        </p:txBody>
      </p:sp>
      <p:sp>
        <p:nvSpPr>
          <p:cNvPr id="3" name="Szövegdoboz 2"/>
          <p:cNvSpPr txBox="1"/>
          <p:nvPr/>
        </p:nvSpPr>
        <p:spPr>
          <a:xfrm>
            <a:off x="395536" y="1844824"/>
            <a:ext cx="7128792" cy="3416320"/>
          </a:xfrm>
          <a:prstGeom prst="rect">
            <a:avLst/>
          </a:prstGeom>
          <a:noFill/>
        </p:spPr>
        <p:txBody>
          <a:bodyPr wrap="square" rtlCol="0">
            <a:spAutoFit/>
          </a:bodyPr>
          <a:lstStyle/>
          <a:p>
            <a:pPr algn="just"/>
            <a:r>
              <a:rPr lang="hu-HU" b="1" dirty="0" smtClean="0">
                <a:latin typeface="Calibri" panose="020F0502020204030204" pitchFamily="34" charset="0"/>
              </a:rPr>
              <a:t>2007 Lakhegy</a:t>
            </a:r>
            <a:r>
              <a:rPr lang="hu-HU" dirty="0" smtClean="0">
                <a:latin typeface="Calibri" panose="020F0502020204030204" pitchFamily="34" charset="0"/>
              </a:rPr>
              <a:t>: 31 beteg, 154 exponálódott személy: ugyanazon farmról származó forralatlan tej fogyasztása: 1 IgM + és IgG + kecske (75-ből).</a:t>
            </a:r>
          </a:p>
          <a:p>
            <a:pPr algn="just"/>
            <a:endParaRPr lang="hu-HU" dirty="0">
              <a:latin typeface="Calibri" panose="020F0502020204030204" pitchFamily="34" charset="0"/>
            </a:endParaRPr>
          </a:p>
          <a:p>
            <a:pPr algn="just"/>
            <a:r>
              <a:rPr lang="hu-HU" b="1" dirty="0" smtClean="0">
                <a:latin typeface="Calibri" panose="020F0502020204030204" pitchFamily="34" charset="0"/>
              </a:rPr>
              <a:t>2011: 11 eset fertőzött tehéntej </a:t>
            </a:r>
            <a:r>
              <a:rPr lang="hu-HU" dirty="0" smtClean="0">
                <a:latin typeface="Calibri" panose="020F0502020204030204" pitchFamily="34" charset="0"/>
              </a:rPr>
              <a:t>(103 személy; 36 családból)</a:t>
            </a:r>
          </a:p>
          <a:p>
            <a:pPr algn="just"/>
            <a:endParaRPr lang="hu-HU" b="1" dirty="0">
              <a:latin typeface="Calibri" panose="020F0502020204030204" pitchFamily="34" charset="0"/>
            </a:endParaRPr>
          </a:p>
          <a:p>
            <a:pPr algn="just"/>
            <a:r>
              <a:rPr lang="hu-HU" b="1" dirty="0" smtClean="0">
                <a:latin typeface="Calibri" panose="020F0502020204030204" pitchFamily="34" charset="0"/>
              </a:rPr>
              <a:t>2008: Ausztria: 1 kecske + 3 tehén tejéből készült sajt (tehenek </a:t>
            </a:r>
            <a:r>
              <a:rPr lang="hu-HU" b="1" dirty="0" err="1" smtClean="0">
                <a:latin typeface="Calibri" panose="020F0502020204030204" pitchFamily="34" charset="0"/>
              </a:rPr>
              <a:t>szeronegatívnak</a:t>
            </a:r>
            <a:r>
              <a:rPr lang="hu-HU" b="1" dirty="0" smtClean="0">
                <a:latin typeface="Calibri" panose="020F0502020204030204" pitchFamily="34" charset="0"/>
              </a:rPr>
              <a:t> bizonyultak): </a:t>
            </a:r>
            <a:r>
              <a:rPr lang="hu-HU" dirty="0" smtClean="0">
                <a:latin typeface="Calibri" panose="020F0502020204030204" pitchFamily="34" charset="0"/>
              </a:rPr>
              <a:t>4 tünetes + 2 tünetmentes fertőződés</a:t>
            </a:r>
          </a:p>
          <a:p>
            <a:pPr algn="just"/>
            <a:r>
              <a:rPr lang="hu-HU" dirty="0" smtClean="0">
                <a:latin typeface="Calibri" panose="020F0502020204030204" pitchFamily="34" charset="0"/>
              </a:rPr>
              <a:t>+ 4 háztáji sertés fertőződése</a:t>
            </a:r>
          </a:p>
          <a:p>
            <a:pPr algn="just"/>
            <a:endParaRPr lang="hu-HU" dirty="0">
              <a:latin typeface="Calibri" panose="020F0502020204030204" pitchFamily="34" charset="0"/>
            </a:endParaRPr>
          </a:p>
          <a:p>
            <a:pPr algn="just"/>
            <a:r>
              <a:rPr lang="hu-HU" dirty="0" smtClean="0">
                <a:latin typeface="Calibri" panose="020F0502020204030204" pitchFamily="34" charset="0"/>
              </a:rPr>
              <a:t>TBEV </a:t>
            </a:r>
            <a:r>
              <a:rPr lang="hu-HU" dirty="0" err="1" smtClean="0">
                <a:latin typeface="Calibri" panose="020F0502020204030204" pitchFamily="34" charset="0"/>
              </a:rPr>
              <a:t>szekretálása</a:t>
            </a:r>
            <a:r>
              <a:rPr lang="hu-HU" dirty="0" smtClean="0">
                <a:latin typeface="Calibri" panose="020F0502020204030204" pitchFamily="34" charset="0"/>
              </a:rPr>
              <a:t>: 3-7 napig, fertőződést követően akár már a 2-3. naptól.</a:t>
            </a:r>
          </a:p>
          <a:p>
            <a:endParaRPr lang="hu-HU" dirty="0">
              <a:latin typeface="Calibri" panose="020F0502020204030204" pitchFamily="34" charset="0"/>
            </a:endParaRPr>
          </a:p>
          <a:p>
            <a:endParaRPr lang="hu-HU"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28596" y="357166"/>
            <a:ext cx="8229600" cy="1143000"/>
          </a:xfrm>
        </p:spPr>
        <p:txBody>
          <a:bodyPr>
            <a:normAutofit/>
          </a:bodyPr>
          <a:lstStyle/>
          <a:p>
            <a:pPr algn="l"/>
            <a:r>
              <a:rPr lang="hu-HU" sz="2400" b="1" dirty="0">
                <a:solidFill>
                  <a:schemeClr val="tx1"/>
                </a:solidFill>
                <a:latin typeface="Calibri" pitchFamily="34" charset="0"/>
                <a:ea typeface="+mn-ea"/>
                <a:cs typeface="+mn-cs"/>
              </a:rPr>
              <a:t>Klinikai manifesztáció</a:t>
            </a:r>
          </a:p>
        </p:txBody>
      </p:sp>
      <p:sp>
        <p:nvSpPr>
          <p:cNvPr id="4" name="Szövegdoboz 3"/>
          <p:cNvSpPr txBox="1"/>
          <p:nvPr/>
        </p:nvSpPr>
        <p:spPr>
          <a:xfrm>
            <a:off x="500034" y="1500174"/>
            <a:ext cx="7643866" cy="5016758"/>
          </a:xfrm>
          <a:prstGeom prst="rect">
            <a:avLst/>
          </a:prstGeom>
          <a:noFill/>
        </p:spPr>
        <p:txBody>
          <a:bodyPr wrap="square" rtlCol="0">
            <a:spAutoFit/>
          </a:bodyPr>
          <a:lstStyle/>
          <a:p>
            <a:pPr marL="400050" indent="-400050"/>
            <a:r>
              <a:rPr lang="hu-HU" sz="2000" b="1" dirty="0" smtClean="0">
                <a:solidFill>
                  <a:srgbClr val="000099"/>
                </a:solidFill>
                <a:latin typeface="Calibri" pitchFamily="34" charset="0"/>
              </a:rPr>
              <a:t>Tünetmentes/enyhe tünetekkel járó: </a:t>
            </a:r>
            <a:r>
              <a:rPr lang="hu-HU" sz="2000" dirty="0" smtClean="0">
                <a:latin typeface="Calibri" pitchFamily="34" charset="0"/>
              </a:rPr>
              <a:t>~ fertőzések kb. 70-98 %-a</a:t>
            </a:r>
          </a:p>
          <a:p>
            <a:pPr marL="400050" indent="-400050"/>
            <a:r>
              <a:rPr lang="hu-HU" sz="2000" b="1" dirty="0" smtClean="0">
                <a:solidFill>
                  <a:srgbClr val="000099"/>
                </a:solidFill>
                <a:latin typeface="Calibri" pitchFamily="34" charset="0"/>
              </a:rPr>
              <a:t>Európai </a:t>
            </a:r>
            <a:r>
              <a:rPr lang="hu-HU" sz="2000" b="1" dirty="0" err="1">
                <a:solidFill>
                  <a:srgbClr val="000099"/>
                </a:solidFill>
                <a:latin typeface="Calibri" pitchFamily="34" charset="0"/>
              </a:rPr>
              <a:t>szubtípus</a:t>
            </a:r>
            <a:r>
              <a:rPr lang="hu-HU" sz="2000" b="1" dirty="0">
                <a:solidFill>
                  <a:srgbClr val="000099"/>
                </a:solidFill>
                <a:latin typeface="Calibri" pitchFamily="34" charset="0"/>
              </a:rPr>
              <a:t>: kétfázisos </a:t>
            </a:r>
            <a:r>
              <a:rPr lang="hu-HU" sz="2000" b="1" dirty="0" smtClean="0">
                <a:solidFill>
                  <a:srgbClr val="000099"/>
                </a:solidFill>
                <a:latin typeface="Calibri" pitchFamily="34" charset="0"/>
              </a:rPr>
              <a:t>megbetegedés (3/4)</a:t>
            </a:r>
            <a:endParaRPr lang="hu-HU" sz="2000" b="1" dirty="0">
              <a:solidFill>
                <a:srgbClr val="000099"/>
              </a:solidFill>
              <a:latin typeface="Calibri" pitchFamily="34" charset="0"/>
            </a:endParaRPr>
          </a:p>
          <a:p>
            <a:pPr marL="400050" indent="-400050">
              <a:buAutoNum type="romanUcPeriod"/>
            </a:pPr>
            <a:r>
              <a:rPr lang="hu-HU" sz="2000" b="1" dirty="0" smtClean="0">
                <a:solidFill>
                  <a:srgbClr val="000099"/>
                </a:solidFill>
                <a:latin typeface="Calibri" pitchFamily="34" charset="0"/>
              </a:rPr>
              <a:t>fázis: </a:t>
            </a:r>
          </a:p>
          <a:p>
            <a:pPr marL="400050" indent="-400050">
              <a:buFont typeface="Wingdings" panose="05000000000000000000" pitchFamily="2" charset="2"/>
              <a:buChar char="v"/>
            </a:pPr>
            <a:r>
              <a:rPr lang="hu-HU" sz="2000" dirty="0">
                <a:solidFill>
                  <a:schemeClr val="tx2">
                    <a:lumMod val="50000"/>
                  </a:schemeClr>
                </a:solidFill>
                <a:latin typeface="Calibri" pitchFamily="34" charset="0"/>
              </a:rPr>
              <a:t>Influenza-szerű tünetek (Láz, fejfájás, nyak- és hátfájás, valamint hányinger, hányás)</a:t>
            </a:r>
          </a:p>
          <a:p>
            <a:pPr marL="400050" indent="-400050">
              <a:buFont typeface="Wingdings" panose="05000000000000000000" pitchFamily="2" charset="2"/>
              <a:buChar char="v"/>
            </a:pPr>
            <a:r>
              <a:rPr lang="hu-HU" sz="2000" dirty="0" err="1">
                <a:solidFill>
                  <a:schemeClr val="tx2">
                    <a:lumMod val="50000"/>
                  </a:schemeClr>
                </a:solidFill>
                <a:latin typeface="Calibri" pitchFamily="34" charset="0"/>
              </a:rPr>
              <a:t>Tombocytopaenia</a:t>
            </a:r>
            <a:r>
              <a:rPr lang="hu-HU" sz="2000" dirty="0">
                <a:solidFill>
                  <a:schemeClr val="tx2">
                    <a:lumMod val="50000"/>
                  </a:schemeClr>
                </a:solidFill>
                <a:latin typeface="Calibri" pitchFamily="34" charset="0"/>
              </a:rPr>
              <a:t>, </a:t>
            </a:r>
            <a:r>
              <a:rPr lang="hu-HU" sz="2000" dirty="0" err="1">
                <a:solidFill>
                  <a:schemeClr val="tx2">
                    <a:lumMod val="50000"/>
                  </a:schemeClr>
                </a:solidFill>
                <a:latin typeface="Calibri" pitchFamily="34" charset="0"/>
              </a:rPr>
              <a:t>leukopaenia</a:t>
            </a:r>
            <a:endParaRPr lang="hu-HU" sz="2000" dirty="0">
              <a:solidFill>
                <a:schemeClr val="tx2">
                  <a:lumMod val="50000"/>
                </a:schemeClr>
              </a:solidFill>
              <a:latin typeface="Calibri" pitchFamily="34" charset="0"/>
            </a:endParaRPr>
          </a:p>
          <a:p>
            <a:pPr marL="400050" indent="-400050"/>
            <a:r>
              <a:rPr lang="hu-HU" sz="2000" b="1" dirty="0">
                <a:solidFill>
                  <a:srgbClr val="000099"/>
                </a:solidFill>
                <a:latin typeface="Calibri" pitchFamily="34" charset="0"/>
              </a:rPr>
              <a:t>II. fázis</a:t>
            </a:r>
            <a:r>
              <a:rPr lang="hu-HU" dirty="0" smtClean="0">
                <a:latin typeface="Calibri" pitchFamily="34" charset="0"/>
                <a:cs typeface="Arial" pitchFamily="34" charset="0"/>
              </a:rPr>
              <a:t>: </a:t>
            </a:r>
          </a:p>
          <a:p>
            <a:pPr marL="400050" indent="-400050">
              <a:buFont typeface="Wingdings" panose="05000000000000000000" pitchFamily="2" charset="2"/>
              <a:buChar char="v"/>
            </a:pPr>
            <a:r>
              <a:rPr lang="hu-HU" sz="2000" dirty="0">
                <a:solidFill>
                  <a:schemeClr val="tx2">
                    <a:lumMod val="50000"/>
                  </a:schemeClr>
                </a:solidFill>
                <a:latin typeface="Calibri" pitchFamily="34" charset="0"/>
              </a:rPr>
              <a:t>Magas lázzal kísért:</a:t>
            </a:r>
          </a:p>
          <a:p>
            <a:pPr marL="400050" indent="-400050">
              <a:buFont typeface="Wingdings" panose="05000000000000000000" pitchFamily="2" charset="2"/>
              <a:buChar char="v"/>
            </a:pPr>
            <a:r>
              <a:rPr lang="hu-HU" sz="2000" dirty="0" err="1">
                <a:solidFill>
                  <a:schemeClr val="tx2">
                    <a:lumMod val="50000"/>
                  </a:schemeClr>
                </a:solidFill>
                <a:latin typeface="Calibri" pitchFamily="34" charset="0"/>
              </a:rPr>
              <a:t>Serosus</a:t>
            </a:r>
            <a:r>
              <a:rPr lang="hu-HU" sz="2000" dirty="0">
                <a:solidFill>
                  <a:schemeClr val="tx2">
                    <a:lumMod val="50000"/>
                  </a:schemeClr>
                </a:solidFill>
                <a:latin typeface="Calibri" pitchFamily="34" charset="0"/>
              </a:rPr>
              <a:t> </a:t>
            </a:r>
            <a:r>
              <a:rPr lang="hu-HU" sz="2000" dirty="0" err="1">
                <a:solidFill>
                  <a:schemeClr val="tx2">
                    <a:lumMod val="50000"/>
                  </a:schemeClr>
                </a:solidFill>
                <a:latin typeface="Calibri" pitchFamily="34" charset="0"/>
              </a:rPr>
              <a:t>meningitis</a:t>
            </a:r>
            <a:endParaRPr lang="hu-HU" sz="2000" dirty="0">
              <a:solidFill>
                <a:schemeClr val="tx2">
                  <a:lumMod val="50000"/>
                </a:schemeClr>
              </a:solidFill>
              <a:latin typeface="Calibri" pitchFamily="34" charset="0"/>
            </a:endParaRPr>
          </a:p>
          <a:p>
            <a:pPr marL="400050" indent="-400050">
              <a:buFont typeface="Wingdings" panose="05000000000000000000" pitchFamily="2" charset="2"/>
              <a:buChar char="v"/>
            </a:pPr>
            <a:r>
              <a:rPr lang="hu-HU" sz="2000" dirty="0" err="1">
                <a:solidFill>
                  <a:schemeClr val="tx2">
                    <a:lumMod val="50000"/>
                  </a:schemeClr>
                </a:solidFill>
                <a:latin typeface="Calibri" pitchFamily="34" charset="0"/>
              </a:rPr>
              <a:t>Encephalitis</a:t>
            </a:r>
            <a:endParaRPr lang="hu-HU" sz="2000" dirty="0">
              <a:solidFill>
                <a:schemeClr val="tx2">
                  <a:lumMod val="50000"/>
                </a:schemeClr>
              </a:solidFill>
              <a:latin typeface="Calibri" pitchFamily="34" charset="0"/>
            </a:endParaRPr>
          </a:p>
          <a:p>
            <a:pPr marL="400050" indent="-400050">
              <a:buFont typeface="Wingdings" panose="05000000000000000000" pitchFamily="2" charset="2"/>
              <a:buChar char="v"/>
            </a:pPr>
            <a:r>
              <a:rPr lang="hu-HU" sz="2000" dirty="0" err="1">
                <a:solidFill>
                  <a:schemeClr val="tx2">
                    <a:lumMod val="50000"/>
                  </a:schemeClr>
                </a:solidFill>
                <a:latin typeface="Calibri" pitchFamily="34" charset="0"/>
              </a:rPr>
              <a:t>Meningo-encephalitis</a:t>
            </a:r>
            <a:r>
              <a:rPr lang="hu-HU" sz="2000" dirty="0">
                <a:solidFill>
                  <a:schemeClr val="tx2">
                    <a:lumMod val="50000"/>
                  </a:schemeClr>
                </a:solidFill>
                <a:latin typeface="Calibri" pitchFamily="34" charset="0"/>
              </a:rPr>
              <a:t> (maradványtünetek: </a:t>
            </a:r>
            <a:r>
              <a:rPr lang="hu-HU" sz="2000" dirty="0" smtClean="0">
                <a:solidFill>
                  <a:schemeClr val="tx2">
                    <a:lumMod val="50000"/>
                  </a:schemeClr>
                </a:solidFill>
                <a:latin typeface="Calibri" pitchFamily="34" charset="0"/>
              </a:rPr>
              <a:t>~27</a:t>
            </a:r>
            <a:r>
              <a:rPr lang="hu-HU" sz="2000" dirty="0">
                <a:solidFill>
                  <a:schemeClr val="tx2">
                    <a:lumMod val="50000"/>
                  </a:schemeClr>
                </a:solidFill>
                <a:latin typeface="Calibri" pitchFamily="34" charset="0"/>
              </a:rPr>
              <a:t>%)</a:t>
            </a:r>
          </a:p>
          <a:p>
            <a:pPr marL="400050" indent="-400050">
              <a:buFont typeface="Wingdings" panose="05000000000000000000" pitchFamily="2" charset="2"/>
              <a:buChar char="v"/>
            </a:pPr>
            <a:r>
              <a:rPr lang="hu-HU" sz="2000" dirty="0" err="1">
                <a:solidFill>
                  <a:schemeClr val="tx2">
                    <a:lumMod val="50000"/>
                  </a:schemeClr>
                </a:solidFill>
                <a:latin typeface="Calibri" pitchFamily="34" charset="0"/>
              </a:rPr>
              <a:t>Meningo-encephalomyelitis</a:t>
            </a:r>
            <a:r>
              <a:rPr lang="hu-HU" sz="2000" dirty="0">
                <a:solidFill>
                  <a:schemeClr val="tx2">
                    <a:lumMod val="50000"/>
                  </a:schemeClr>
                </a:solidFill>
                <a:latin typeface="Calibri" pitchFamily="34" charset="0"/>
              </a:rPr>
              <a:t> (maradványtünetek: ~67</a:t>
            </a:r>
            <a:r>
              <a:rPr lang="hu-HU" sz="2000" dirty="0" smtClean="0">
                <a:solidFill>
                  <a:schemeClr val="tx2">
                    <a:lumMod val="50000"/>
                  </a:schemeClr>
                </a:solidFill>
                <a:latin typeface="Calibri" pitchFamily="34" charset="0"/>
              </a:rPr>
              <a:t>%)</a:t>
            </a:r>
          </a:p>
          <a:p>
            <a:endParaRPr lang="hu-HU" sz="2000" dirty="0">
              <a:solidFill>
                <a:schemeClr val="tx2">
                  <a:lumMod val="50000"/>
                </a:schemeClr>
              </a:solidFill>
              <a:latin typeface="Calibri" pitchFamily="34" charset="0"/>
            </a:endParaRPr>
          </a:p>
          <a:p>
            <a:pPr marL="400050" indent="-400050"/>
            <a:r>
              <a:rPr lang="hu-HU" sz="2000" b="1" dirty="0" smtClean="0">
                <a:latin typeface="Calibri" pitchFamily="34" charset="0"/>
              </a:rPr>
              <a:t>Halálozási ráta:  	 – Európai </a:t>
            </a:r>
            <a:r>
              <a:rPr lang="hu-HU" sz="2000" b="1" dirty="0" err="1" smtClean="0">
                <a:latin typeface="Calibri" pitchFamily="34" charset="0"/>
              </a:rPr>
              <a:t>szubtípus</a:t>
            </a:r>
            <a:r>
              <a:rPr lang="hu-HU" sz="2000" b="1" dirty="0" smtClean="0">
                <a:latin typeface="Calibri" pitchFamily="34" charset="0"/>
              </a:rPr>
              <a:t>: &lt;2%</a:t>
            </a:r>
          </a:p>
          <a:p>
            <a:pPr marL="400050" indent="-400050"/>
            <a:r>
              <a:rPr lang="hu-HU" sz="2000" b="1" dirty="0" smtClean="0">
                <a:latin typeface="Calibri" pitchFamily="34" charset="0"/>
              </a:rPr>
              <a:t>		           	 – Szibériai </a:t>
            </a:r>
            <a:r>
              <a:rPr lang="hu-HU" sz="2000" b="1" dirty="0" err="1" smtClean="0">
                <a:latin typeface="Calibri" pitchFamily="34" charset="0"/>
              </a:rPr>
              <a:t>szubtípus</a:t>
            </a:r>
            <a:r>
              <a:rPr lang="hu-HU" sz="2000" b="1" dirty="0" smtClean="0">
                <a:latin typeface="Calibri" pitchFamily="34" charset="0"/>
              </a:rPr>
              <a:t>: 2-8%</a:t>
            </a:r>
          </a:p>
          <a:p>
            <a:pPr marL="400050" indent="-400050"/>
            <a:r>
              <a:rPr lang="hu-HU" sz="2000" b="1" dirty="0">
                <a:latin typeface="Calibri" pitchFamily="34" charset="0"/>
              </a:rPr>
              <a:t>	</a:t>
            </a:r>
            <a:r>
              <a:rPr lang="hu-HU" sz="2000" b="1" dirty="0" smtClean="0">
                <a:latin typeface="Calibri" pitchFamily="34" charset="0"/>
              </a:rPr>
              <a:t>		 – Távol-Keleti </a:t>
            </a:r>
            <a:r>
              <a:rPr lang="hu-HU" sz="2000" b="1" dirty="0" err="1" smtClean="0">
                <a:latin typeface="Calibri" pitchFamily="34" charset="0"/>
              </a:rPr>
              <a:t>szubtípus</a:t>
            </a:r>
            <a:r>
              <a:rPr lang="hu-HU" sz="2000" b="1" dirty="0" smtClean="0">
                <a:latin typeface="Calibri" pitchFamily="34" charset="0"/>
              </a:rPr>
              <a:t>: akár 40%</a:t>
            </a:r>
            <a:endParaRPr lang="hu-HU" sz="2000" b="1" dirty="0">
              <a:latin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50000"/>
                    </a14:imgEffect>
                  </a14:imgLayer>
                </a14:imgProps>
              </a:ext>
            </a:extLst>
          </a:blip>
          <a:srcRect l="35056" t="29639" r="38230" b="14714"/>
          <a:stretch/>
        </p:blipFill>
        <p:spPr>
          <a:xfrm>
            <a:off x="323528" y="1175354"/>
            <a:ext cx="4752528" cy="5566014"/>
          </a:xfrm>
          <a:prstGeom prst="rect">
            <a:avLst/>
          </a:prstGeom>
        </p:spPr>
      </p:pic>
      <p:sp>
        <p:nvSpPr>
          <p:cNvPr id="3" name="Szövegdoboz 2"/>
          <p:cNvSpPr txBox="1"/>
          <p:nvPr/>
        </p:nvSpPr>
        <p:spPr>
          <a:xfrm>
            <a:off x="5076056" y="5733256"/>
            <a:ext cx="4067944" cy="646331"/>
          </a:xfrm>
          <a:prstGeom prst="rect">
            <a:avLst/>
          </a:prstGeom>
          <a:noFill/>
        </p:spPr>
        <p:txBody>
          <a:bodyPr wrap="square" rtlCol="0">
            <a:spAutoFit/>
          </a:bodyPr>
          <a:lstStyle/>
          <a:p>
            <a:r>
              <a:rPr lang="hu-HU" dirty="0" smtClean="0"/>
              <a:t>Forrás: </a:t>
            </a:r>
            <a:r>
              <a:rPr lang="fr-FR" dirty="0"/>
              <a:t>Wahlberg </a:t>
            </a:r>
            <a:r>
              <a:rPr lang="fr-FR" i="1" dirty="0"/>
              <a:t>et al., </a:t>
            </a:r>
            <a:r>
              <a:rPr lang="fr-FR" dirty="0"/>
              <a:t>Scand J Infect Dis, 2006</a:t>
            </a:r>
            <a:endParaRPr lang="hu-HU" dirty="0"/>
          </a:p>
        </p:txBody>
      </p:sp>
      <p:sp>
        <p:nvSpPr>
          <p:cNvPr id="4" name="Cím 1"/>
          <p:cNvSpPr txBox="1">
            <a:spLocks/>
          </p:cNvSpPr>
          <p:nvPr/>
        </p:nvSpPr>
        <p:spPr>
          <a:xfrm>
            <a:off x="357158" y="571488"/>
            <a:ext cx="5643602" cy="1143000"/>
          </a:xfrm>
          <a:prstGeom prst="rect">
            <a:avLst/>
          </a:prstGeom>
        </p:spPr>
        <p:txBody>
          <a:bodyP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hu-HU" sz="2800" dirty="0" smtClean="0">
                <a:latin typeface="Arial" pitchFamily="34" charset="0"/>
                <a:cs typeface="Arial" pitchFamily="34" charset="0"/>
              </a:rPr>
              <a:t> </a:t>
            </a:r>
            <a:r>
              <a:rPr lang="hu-HU" sz="2400" b="1" dirty="0" err="1" smtClean="0">
                <a:latin typeface="Calibri" pitchFamily="34" charset="0"/>
                <a:cs typeface="Arial" pitchFamily="34" charset="0"/>
              </a:rPr>
              <a:t>Kullancsencephalitis</a:t>
            </a:r>
            <a:r>
              <a:rPr lang="hu-HU" sz="2400" b="1" dirty="0" smtClean="0">
                <a:latin typeface="Calibri" pitchFamily="34" charset="0"/>
                <a:cs typeface="Arial" pitchFamily="34" charset="0"/>
              </a:rPr>
              <a:t> – Tünetek</a:t>
            </a:r>
          </a:p>
          <a:p>
            <a:endParaRPr lang="hu-HU" sz="2400" b="1" dirty="0" smtClean="0">
              <a:latin typeface="Calibri" pitchFamily="34" charset="0"/>
              <a:cs typeface="Arial" pitchFamily="34" charset="0"/>
            </a:endParaRPr>
          </a:p>
        </p:txBody>
      </p:sp>
      <p:sp>
        <p:nvSpPr>
          <p:cNvPr id="5" name="Szövegdoboz 4"/>
          <p:cNvSpPr txBox="1"/>
          <p:nvPr/>
        </p:nvSpPr>
        <p:spPr>
          <a:xfrm>
            <a:off x="5292080" y="4869160"/>
            <a:ext cx="3240360" cy="646331"/>
          </a:xfrm>
          <a:prstGeom prst="rect">
            <a:avLst/>
          </a:prstGeom>
          <a:noFill/>
        </p:spPr>
        <p:txBody>
          <a:bodyPr wrap="square" rtlCol="0">
            <a:spAutoFit/>
          </a:bodyPr>
          <a:lstStyle/>
          <a:p>
            <a:r>
              <a:rPr lang="hu-HU" b="1" dirty="0" smtClean="0"/>
              <a:t>n= 301 beteg vizsgálata alapján</a:t>
            </a:r>
            <a:endParaRPr lang="hu-HU" b="1" dirty="0"/>
          </a:p>
        </p:txBody>
      </p:sp>
    </p:spTree>
    <p:extLst>
      <p:ext uri="{BB962C8B-B14F-4D97-AF65-F5344CB8AC3E}">
        <p14:creationId xmlns:p14="http://schemas.microsoft.com/office/powerpoint/2010/main" xmlns="" val="40706789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028836" y="857232"/>
            <a:ext cx="5686436" cy="1142992"/>
          </a:xfrm>
        </p:spPr>
        <p:txBody>
          <a:bodyPr/>
          <a:lstStyle/>
          <a:p>
            <a:r>
              <a:rPr lang="hu-HU" dirty="0" smtClean="0"/>
              <a:t>VIRÁLIS ZOONÓZISOK</a:t>
            </a:r>
            <a:endParaRPr lang="hu-HU" dirty="0"/>
          </a:p>
        </p:txBody>
      </p:sp>
      <p:cxnSp>
        <p:nvCxnSpPr>
          <p:cNvPr id="5" name="Egyenes összekötő nyíllal 4"/>
          <p:cNvCxnSpPr/>
          <p:nvPr/>
        </p:nvCxnSpPr>
        <p:spPr>
          <a:xfrm rot="5400000">
            <a:off x="2393141" y="1893083"/>
            <a:ext cx="1214446" cy="1143008"/>
          </a:xfrm>
          <a:prstGeom prst="straightConnector1">
            <a:avLst/>
          </a:prstGeom>
          <a:ln w="762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Egyenes összekötő nyíllal 5"/>
          <p:cNvCxnSpPr/>
          <p:nvPr/>
        </p:nvCxnSpPr>
        <p:spPr>
          <a:xfrm rot="16200000" flipH="1">
            <a:off x="5500694" y="1928803"/>
            <a:ext cx="1285884" cy="1000132"/>
          </a:xfrm>
          <a:prstGeom prst="straightConnector1">
            <a:avLst/>
          </a:prstGeom>
          <a:ln w="762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Szövegdoboz 16"/>
          <p:cNvSpPr txBox="1"/>
          <p:nvPr/>
        </p:nvSpPr>
        <p:spPr>
          <a:xfrm>
            <a:off x="1214414" y="3071810"/>
            <a:ext cx="3571900" cy="1015663"/>
          </a:xfrm>
          <a:prstGeom prst="rect">
            <a:avLst/>
          </a:prstGeom>
          <a:noFill/>
        </p:spPr>
        <p:txBody>
          <a:bodyPr wrap="square" rtlCol="0">
            <a:spAutoFit/>
          </a:bodyPr>
          <a:lstStyle/>
          <a:p>
            <a:r>
              <a:rPr lang="hu-HU" sz="2400" b="1" dirty="0" smtClean="0">
                <a:solidFill>
                  <a:srgbClr val="FF0000"/>
                </a:solidFill>
                <a:latin typeface="Calibri" pitchFamily="34" charset="0"/>
              </a:rPr>
              <a:t>ARBOVÍRUSOK</a:t>
            </a:r>
          </a:p>
          <a:p>
            <a:r>
              <a:rPr lang="hu-HU" b="1" dirty="0" err="1" smtClean="0">
                <a:solidFill>
                  <a:srgbClr val="FF0000"/>
                </a:solidFill>
                <a:latin typeface="Calibri" pitchFamily="34" charset="0"/>
              </a:rPr>
              <a:t>Ar</a:t>
            </a:r>
            <a:r>
              <a:rPr lang="hu-HU" dirty="0" err="1" smtClean="0">
                <a:solidFill>
                  <a:srgbClr val="FF0000"/>
                </a:solidFill>
                <a:latin typeface="Calibri" pitchFamily="34" charset="0"/>
              </a:rPr>
              <a:t>thropod-</a:t>
            </a:r>
            <a:r>
              <a:rPr lang="hu-HU" b="1" dirty="0" err="1" smtClean="0">
                <a:solidFill>
                  <a:srgbClr val="FF0000"/>
                </a:solidFill>
                <a:latin typeface="Calibri" pitchFamily="34" charset="0"/>
              </a:rPr>
              <a:t>bo</a:t>
            </a:r>
            <a:r>
              <a:rPr lang="hu-HU" dirty="0" err="1" smtClean="0">
                <a:solidFill>
                  <a:srgbClr val="FF0000"/>
                </a:solidFill>
                <a:latin typeface="Calibri" pitchFamily="34" charset="0"/>
              </a:rPr>
              <a:t>rne</a:t>
            </a:r>
            <a:r>
              <a:rPr lang="hu-HU" dirty="0" smtClean="0">
                <a:solidFill>
                  <a:srgbClr val="FF0000"/>
                </a:solidFill>
                <a:latin typeface="Calibri" pitchFamily="34" charset="0"/>
              </a:rPr>
              <a:t> </a:t>
            </a:r>
            <a:r>
              <a:rPr lang="hu-HU" dirty="0" err="1" smtClean="0">
                <a:solidFill>
                  <a:srgbClr val="FF0000"/>
                </a:solidFill>
                <a:latin typeface="Calibri" pitchFamily="34" charset="0"/>
              </a:rPr>
              <a:t>viruses</a:t>
            </a:r>
            <a:endParaRPr lang="hu-HU" dirty="0" smtClean="0">
              <a:solidFill>
                <a:srgbClr val="FF0000"/>
              </a:solidFill>
              <a:latin typeface="Calibri" pitchFamily="34" charset="0"/>
            </a:endParaRPr>
          </a:p>
          <a:p>
            <a:endParaRPr lang="hu-HU" b="1" dirty="0" smtClean="0"/>
          </a:p>
        </p:txBody>
      </p:sp>
      <p:sp>
        <p:nvSpPr>
          <p:cNvPr id="18" name="Szövegdoboz 17"/>
          <p:cNvSpPr txBox="1"/>
          <p:nvPr/>
        </p:nvSpPr>
        <p:spPr>
          <a:xfrm>
            <a:off x="5857884" y="3071810"/>
            <a:ext cx="3571900" cy="1292662"/>
          </a:xfrm>
          <a:prstGeom prst="rect">
            <a:avLst/>
          </a:prstGeom>
          <a:noFill/>
        </p:spPr>
        <p:txBody>
          <a:bodyPr wrap="square" rtlCol="0">
            <a:spAutoFit/>
          </a:bodyPr>
          <a:lstStyle/>
          <a:p>
            <a:r>
              <a:rPr lang="hu-HU" sz="2400" b="1" dirty="0" smtClean="0">
                <a:latin typeface="Calibri" pitchFamily="34" charset="0"/>
              </a:rPr>
              <a:t>ROBOVÍRUSOK</a:t>
            </a:r>
          </a:p>
          <a:p>
            <a:r>
              <a:rPr lang="hu-HU" b="1" dirty="0" err="1" smtClean="0">
                <a:latin typeface="Calibri" pitchFamily="34" charset="0"/>
              </a:rPr>
              <a:t>Ro</a:t>
            </a:r>
            <a:r>
              <a:rPr lang="hu-HU" dirty="0" err="1" smtClean="0">
                <a:latin typeface="Calibri" pitchFamily="34" charset="0"/>
              </a:rPr>
              <a:t>dent-</a:t>
            </a:r>
            <a:r>
              <a:rPr lang="hu-HU" b="1" dirty="0" err="1" smtClean="0">
                <a:latin typeface="Calibri" pitchFamily="34" charset="0"/>
              </a:rPr>
              <a:t>bo</a:t>
            </a:r>
            <a:r>
              <a:rPr lang="hu-HU" dirty="0" err="1" smtClean="0">
                <a:latin typeface="Calibri" pitchFamily="34" charset="0"/>
              </a:rPr>
              <a:t>rne</a:t>
            </a:r>
            <a:r>
              <a:rPr lang="hu-HU" dirty="0" smtClean="0">
                <a:latin typeface="Calibri" pitchFamily="34" charset="0"/>
              </a:rPr>
              <a:t> </a:t>
            </a:r>
            <a:r>
              <a:rPr lang="hu-HU" dirty="0" err="1" smtClean="0">
                <a:latin typeface="Calibri" pitchFamily="34" charset="0"/>
              </a:rPr>
              <a:t>viruses</a:t>
            </a:r>
            <a:endParaRPr lang="hu-HU" dirty="0" smtClean="0">
              <a:latin typeface="Calibri" pitchFamily="34" charset="0"/>
            </a:endParaRPr>
          </a:p>
          <a:p>
            <a:r>
              <a:rPr lang="hu-HU" b="1" dirty="0" smtClean="0">
                <a:latin typeface="Calibri" pitchFamily="34" charset="0"/>
              </a:rPr>
              <a:t>(LCMV, </a:t>
            </a:r>
            <a:r>
              <a:rPr lang="hu-HU" b="1" dirty="0" err="1" smtClean="0">
                <a:latin typeface="Calibri" pitchFamily="34" charset="0"/>
              </a:rPr>
              <a:t>Hantavírusok</a:t>
            </a:r>
            <a:r>
              <a:rPr lang="hu-HU" b="1" dirty="0" smtClean="0">
                <a:latin typeface="Calibri" pitchFamily="34" charset="0"/>
              </a:rPr>
              <a:t>, </a:t>
            </a:r>
            <a:r>
              <a:rPr lang="hu-HU" b="1" dirty="0" err="1" smtClean="0">
                <a:latin typeface="Calibri" pitchFamily="34" charset="0"/>
              </a:rPr>
              <a:t>Lassa</a:t>
            </a:r>
            <a:r>
              <a:rPr lang="hu-HU" b="1" dirty="0" smtClean="0">
                <a:latin typeface="Calibri" pitchFamily="34" charset="0"/>
              </a:rPr>
              <a:t> vírus)</a:t>
            </a:r>
          </a:p>
          <a:p>
            <a:endParaRPr lang="hu-HU" dirty="0"/>
          </a:p>
        </p:txBody>
      </p:sp>
      <p:cxnSp>
        <p:nvCxnSpPr>
          <p:cNvPr id="20" name="Egyenes összekötő nyíllal 19"/>
          <p:cNvCxnSpPr/>
          <p:nvPr/>
        </p:nvCxnSpPr>
        <p:spPr>
          <a:xfrm rot="5400000">
            <a:off x="3387724" y="2969408"/>
            <a:ext cx="2368552" cy="1588"/>
          </a:xfrm>
          <a:prstGeom prst="straightConnector1">
            <a:avLst/>
          </a:prstGeom>
          <a:ln w="762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Szövegdoboz 20"/>
          <p:cNvSpPr txBox="1"/>
          <p:nvPr/>
        </p:nvSpPr>
        <p:spPr>
          <a:xfrm>
            <a:off x="3286116" y="4214818"/>
            <a:ext cx="3286148" cy="2554545"/>
          </a:xfrm>
          <a:prstGeom prst="rect">
            <a:avLst/>
          </a:prstGeom>
          <a:noFill/>
        </p:spPr>
        <p:txBody>
          <a:bodyPr wrap="square" rtlCol="0">
            <a:spAutoFit/>
          </a:bodyPr>
          <a:lstStyle/>
          <a:p>
            <a:pPr>
              <a:buFont typeface="Arial" pitchFamily="34" charset="0"/>
              <a:buChar char="•"/>
            </a:pPr>
            <a:r>
              <a:rPr lang="hu-HU" sz="2000" b="1" dirty="0" smtClean="0">
                <a:latin typeface="Calibri" pitchFamily="34" charset="0"/>
              </a:rPr>
              <a:t>Harapással/karmolással átvihető (</a:t>
            </a:r>
            <a:r>
              <a:rPr lang="hu-HU" sz="2000" b="1" dirty="0" err="1" smtClean="0">
                <a:latin typeface="Calibri" pitchFamily="34" charset="0"/>
              </a:rPr>
              <a:t>Rabies</a:t>
            </a:r>
            <a:r>
              <a:rPr lang="hu-HU" sz="2000" b="1" dirty="0" smtClean="0">
                <a:latin typeface="Calibri" pitchFamily="34" charset="0"/>
              </a:rPr>
              <a:t>)</a:t>
            </a:r>
          </a:p>
          <a:p>
            <a:pPr>
              <a:buFont typeface="Arial" pitchFamily="34" charset="0"/>
              <a:buChar char="•"/>
            </a:pPr>
            <a:r>
              <a:rPr lang="hu-HU" sz="2000" b="1" dirty="0" smtClean="0">
                <a:latin typeface="Calibri" pitchFamily="34" charset="0"/>
              </a:rPr>
              <a:t>Közvetlen kontaktus útján    terjedő (EBOV, CCHV)</a:t>
            </a:r>
          </a:p>
          <a:p>
            <a:pPr>
              <a:buFont typeface="Arial" pitchFamily="34" charset="0"/>
              <a:buChar char="•"/>
            </a:pPr>
            <a:r>
              <a:rPr lang="hu-HU" sz="2000" b="1" dirty="0" smtClean="0">
                <a:latin typeface="Calibri" pitchFamily="34" charset="0"/>
              </a:rPr>
              <a:t>Légutakon terjedő (</a:t>
            </a:r>
            <a:r>
              <a:rPr lang="hu-HU" sz="2000" b="1" dirty="0" err="1" smtClean="0">
                <a:latin typeface="Calibri" pitchFamily="34" charset="0"/>
              </a:rPr>
              <a:t>Hantavírus</a:t>
            </a:r>
            <a:r>
              <a:rPr lang="hu-HU" sz="2000" b="1" dirty="0" smtClean="0">
                <a:latin typeface="Calibri" pitchFamily="34" charset="0"/>
              </a:rPr>
              <a:t>, </a:t>
            </a:r>
            <a:r>
              <a:rPr lang="hu-HU" sz="2000" b="1" dirty="0" err="1" smtClean="0">
                <a:latin typeface="Calibri" pitchFamily="34" charset="0"/>
              </a:rPr>
              <a:t>Lassa</a:t>
            </a:r>
            <a:r>
              <a:rPr lang="hu-HU" sz="2000" b="1" dirty="0" smtClean="0">
                <a:latin typeface="Calibri" pitchFamily="34" charset="0"/>
              </a:rPr>
              <a:t> vírus)</a:t>
            </a:r>
          </a:p>
          <a:p>
            <a:pPr>
              <a:buFont typeface="Arial" pitchFamily="34" charset="0"/>
              <a:buChar char="•"/>
            </a:pPr>
            <a:r>
              <a:rPr lang="hu-HU" sz="2000" b="1" dirty="0" err="1" smtClean="0">
                <a:latin typeface="Calibri" pitchFamily="34" charset="0"/>
              </a:rPr>
              <a:t>Alimentárisan</a:t>
            </a:r>
            <a:r>
              <a:rPr lang="hu-HU" sz="2000" b="1" dirty="0" smtClean="0">
                <a:latin typeface="Calibri" pitchFamily="34" charset="0"/>
              </a:rPr>
              <a:t> terjedő (TBEV)</a:t>
            </a:r>
            <a:endParaRPr lang="hu-HU" sz="2000" b="1" dirty="0">
              <a:latin typeface="Calibri" pitchFamily="34" charset="0"/>
            </a:endParaRPr>
          </a:p>
        </p:txBody>
      </p:sp>
      <p:sp>
        <p:nvSpPr>
          <p:cNvPr id="9" name="Szövegdoboz 8"/>
          <p:cNvSpPr txBox="1"/>
          <p:nvPr/>
        </p:nvSpPr>
        <p:spPr>
          <a:xfrm>
            <a:off x="1142976" y="3714752"/>
            <a:ext cx="1857388" cy="1077218"/>
          </a:xfrm>
          <a:prstGeom prst="rect">
            <a:avLst/>
          </a:prstGeom>
          <a:noFill/>
        </p:spPr>
        <p:txBody>
          <a:bodyPr wrap="square" rtlCol="0">
            <a:spAutoFit/>
          </a:bodyPr>
          <a:lstStyle/>
          <a:p>
            <a:pPr>
              <a:buFont typeface="Arial" pitchFamily="34" charset="0"/>
              <a:buChar char="•"/>
            </a:pPr>
            <a:r>
              <a:rPr lang="hu-HU" sz="1600" b="1" dirty="0" smtClean="0">
                <a:solidFill>
                  <a:srgbClr val="FF0000"/>
                </a:solidFill>
                <a:latin typeface="Calibri" pitchFamily="34" charset="0"/>
              </a:rPr>
              <a:t>Árvaszúnyogok</a:t>
            </a:r>
          </a:p>
          <a:p>
            <a:pPr>
              <a:buFont typeface="Arial" pitchFamily="34" charset="0"/>
              <a:buChar char="•"/>
            </a:pPr>
            <a:r>
              <a:rPr lang="hu-HU" sz="1600" b="1" dirty="0" smtClean="0">
                <a:solidFill>
                  <a:srgbClr val="FF0000"/>
                </a:solidFill>
                <a:latin typeface="Calibri" pitchFamily="34" charset="0"/>
              </a:rPr>
              <a:t>Szúnyogok</a:t>
            </a:r>
          </a:p>
          <a:p>
            <a:pPr>
              <a:buFont typeface="Arial" pitchFamily="34" charset="0"/>
              <a:buChar char="•"/>
            </a:pPr>
            <a:r>
              <a:rPr lang="hu-HU" sz="1600" b="1" dirty="0" smtClean="0">
                <a:solidFill>
                  <a:srgbClr val="FF0000"/>
                </a:solidFill>
                <a:latin typeface="Calibri" pitchFamily="34" charset="0"/>
              </a:rPr>
              <a:t>Lepkeszúnyogok</a:t>
            </a:r>
          </a:p>
          <a:p>
            <a:pPr>
              <a:buFont typeface="Arial" pitchFamily="34" charset="0"/>
              <a:buChar char="•"/>
            </a:pPr>
            <a:r>
              <a:rPr lang="hu-HU" sz="1600" b="1" dirty="0" smtClean="0">
                <a:solidFill>
                  <a:srgbClr val="FF0000"/>
                </a:solidFill>
                <a:latin typeface="Calibri" pitchFamily="34" charset="0"/>
              </a:rPr>
              <a:t>Kullancsok</a:t>
            </a:r>
            <a:endParaRPr lang="hu-HU" sz="1600" b="1" dirty="0">
              <a:solidFill>
                <a:srgbClr val="FF0000"/>
              </a:solidFill>
              <a:latin typeface="Calibri" pitchFamily="34" charset="0"/>
            </a:endParaRPr>
          </a:p>
        </p:txBody>
      </p:sp>
      <p:sp>
        <p:nvSpPr>
          <p:cNvPr id="10" name="Szövegdoboz 9"/>
          <p:cNvSpPr txBox="1"/>
          <p:nvPr/>
        </p:nvSpPr>
        <p:spPr>
          <a:xfrm>
            <a:off x="214282" y="4812581"/>
            <a:ext cx="3143272" cy="830997"/>
          </a:xfrm>
          <a:prstGeom prst="rect">
            <a:avLst/>
          </a:prstGeom>
          <a:noFill/>
        </p:spPr>
        <p:txBody>
          <a:bodyPr wrap="square" rtlCol="0">
            <a:spAutoFit/>
          </a:bodyPr>
          <a:lstStyle/>
          <a:p>
            <a:pPr algn="ctr"/>
            <a:r>
              <a:rPr lang="hu-HU" sz="1600" b="1" i="1" dirty="0" smtClean="0">
                <a:solidFill>
                  <a:schemeClr val="accent2">
                    <a:lumMod val="75000"/>
                  </a:schemeClr>
                </a:solidFill>
                <a:latin typeface="Calibri" pitchFamily="34" charset="0"/>
              </a:rPr>
              <a:t>Pl.: </a:t>
            </a:r>
            <a:r>
              <a:rPr lang="hu-HU" sz="1600" b="1" i="1" dirty="0" err="1" smtClean="0">
                <a:solidFill>
                  <a:schemeClr val="accent2">
                    <a:lumMod val="75000"/>
                  </a:schemeClr>
                </a:solidFill>
                <a:latin typeface="Calibri" pitchFamily="34" charset="0"/>
              </a:rPr>
              <a:t>Flaviviridae</a:t>
            </a:r>
            <a:r>
              <a:rPr lang="hu-HU" sz="1600" b="1" i="1" dirty="0" smtClean="0">
                <a:solidFill>
                  <a:schemeClr val="accent2">
                    <a:lumMod val="75000"/>
                  </a:schemeClr>
                </a:solidFill>
                <a:latin typeface="Calibri" pitchFamily="34" charset="0"/>
              </a:rPr>
              <a:t>: </a:t>
            </a:r>
            <a:r>
              <a:rPr lang="hu-HU" sz="1600" b="1" i="1" dirty="0" err="1" smtClean="0">
                <a:solidFill>
                  <a:schemeClr val="accent2">
                    <a:lumMod val="75000"/>
                  </a:schemeClr>
                </a:solidFill>
                <a:latin typeface="Calibri" pitchFamily="34" charset="0"/>
              </a:rPr>
              <a:t>Flavivírus</a:t>
            </a:r>
            <a:r>
              <a:rPr lang="hu-HU" sz="1600" b="1" i="1" dirty="0" smtClean="0">
                <a:solidFill>
                  <a:schemeClr val="accent2">
                    <a:lumMod val="75000"/>
                  </a:schemeClr>
                </a:solidFill>
                <a:latin typeface="Calibri" pitchFamily="34" charset="0"/>
              </a:rPr>
              <a:t> genus, </a:t>
            </a:r>
            <a:r>
              <a:rPr lang="hu-HU" sz="1600" b="1" i="1" dirty="0" err="1" smtClean="0">
                <a:solidFill>
                  <a:schemeClr val="accent2">
                    <a:lumMod val="75000"/>
                  </a:schemeClr>
                </a:solidFill>
                <a:latin typeface="Calibri" pitchFamily="34" charset="0"/>
              </a:rPr>
              <a:t>Togaviridae</a:t>
            </a:r>
            <a:r>
              <a:rPr lang="hu-HU" sz="1600" b="1" i="1" dirty="0" smtClean="0">
                <a:solidFill>
                  <a:schemeClr val="accent2">
                    <a:lumMod val="75000"/>
                  </a:schemeClr>
                </a:solidFill>
                <a:latin typeface="Calibri" pitchFamily="34" charset="0"/>
              </a:rPr>
              <a:t>, </a:t>
            </a:r>
          </a:p>
          <a:p>
            <a:pPr algn="ctr"/>
            <a:r>
              <a:rPr lang="hu-HU" sz="1600" b="1" i="1" dirty="0" err="1" smtClean="0">
                <a:solidFill>
                  <a:schemeClr val="accent2">
                    <a:lumMod val="75000"/>
                  </a:schemeClr>
                </a:solidFill>
                <a:latin typeface="Calibri" pitchFamily="34" charset="0"/>
              </a:rPr>
              <a:t>Bunyavirales</a:t>
            </a:r>
            <a:endParaRPr lang="hu-HU" sz="1600" b="1" i="1" dirty="0">
              <a:solidFill>
                <a:schemeClr val="accent2">
                  <a:lumMod val="75000"/>
                </a:schemeClr>
              </a:solidFill>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descr="FSME-IMMUN_obe krabicky_high.jpg"/>
          <p:cNvPicPr>
            <a:picLocks noChangeAspect="1"/>
          </p:cNvPicPr>
          <p:nvPr/>
        </p:nvPicPr>
        <p:blipFill>
          <a:blip r:embed="rId3" cstate="print"/>
          <a:srcRect t="17628" b="10296"/>
          <a:stretch>
            <a:fillRect/>
          </a:stretch>
        </p:blipFill>
        <p:spPr>
          <a:xfrm>
            <a:off x="5842642" y="571480"/>
            <a:ext cx="2944200" cy="1500198"/>
          </a:xfrm>
          <a:prstGeom prst="rect">
            <a:avLst/>
          </a:prstGeom>
        </p:spPr>
      </p:pic>
      <p:sp>
        <p:nvSpPr>
          <p:cNvPr id="2" name="Cím 1"/>
          <p:cNvSpPr>
            <a:spLocks noGrp="1"/>
          </p:cNvSpPr>
          <p:nvPr>
            <p:ph type="title"/>
          </p:nvPr>
        </p:nvSpPr>
        <p:spPr>
          <a:xfrm>
            <a:off x="357158" y="571488"/>
            <a:ext cx="5643602" cy="1143000"/>
          </a:xfrm>
        </p:spPr>
        <p:txBody>
          <a:bodyPr>
            <a:normAutofit/>
          </a:bodyPr>
          <a:lstStyle/>
          <a:p>
            <a:r>
              <a:rPr lang="hu-HU" sz="2800" dirty="0" smtClean="0">
                <a:latin typeface="Arial" pitchFamily="34" charset="0"/>
                <a:cs typeface="Arial" pitchFamily="34" charset="0"/>
              </a:rPr>
              <a:t> </a:t>
            </a:r>
            <a:r>
              <a:rPr lang="hu-HU" sz="2400" b="1" dirty="0" smtClean="0">
                <a:latin typeface="Calibri" pitchFamily="34" charset="0"/>
                <a:cs typeface="Arial" pitchFamily="34" charset="0"/>
              </a:rPr>
              <a:t>Megelőzés, terápia</a:t>
            </a:r>
          </a:p>
        </p:txBody>
      </p:sp>
      <p:sp>
        <p:nvSpPr>
          <p:cNvPr id="3" name="Tartalom helye 2"/>
          <p:cNvSpPr>
            <a:spLocks noGrp="1"/>
          </p:cNvSpPr>
          <p:nvPr>
            <p:ph idx="1"/>
          </p:nvPr>
        </p:nvSpPr>
        <p:spPr>
          <a:xfrm>
            <a:off x="107504" y="1903433"/>
            <a:ext cx="8229600" cy="4525963"/>
          </a:xfrm>
        </p:spPr>
        <p:txBody>
          <a:bodyPr>
            <a:normAutofit/>
          </a:bodyPr>
          <a:lstStyle/>
          <a:p>
            <a:pPr algn="just"/>
            <a:r>
              <a:rPr lang="hu-HU" sz="1800" dirty="0" smtClean="0">
                <a:latin typeface="Calibri" pitchFamily="34" charset="0"/>
                <a:cs typeface="Arial" pitchFamily="34" charset="0"/>
              </a:rPr>
              <a:t>Aktív immunizálás </a:t>
            </a:r>
            <a:r>
              <a:rPr lang="hu-HU" sz="1800" dirty="0" smtClean="0">
                <a:latin typeface="Calibri" pitchFamily="34" charset="0"/>
              </a:rPr>
              <a:t>(</a:t>
            </a:r>
            <a:r>
              <a:rPr lang="hu-HU" sz="1800" b="1" dirty="0" err="1" smtClean="0">
                <a:latin typeface="Calibri" pitchFamily="34" charset="0"/>
              </a:rPr>
              <a:t>Encepur</a:t>
            </a:r>
            <a:r>
              <a:rPr lang="hu-HU" sz="1800" b="1" dirty="0" smtClean="0">
                <a:latin typeface="Calibri" pitchFamily="34" charset="0"/>
              </a:rPr>
              <a:t>® </a:t>
            </a:r>
            <a:r>
              <a:rPr lang="hu-HU" sz="1800" dirty="0" err="1" smtClean="0">
                <a:latin typeface="Calibri" pitchFamily="34" charset="0"/>
              </a:rPr>
              <a:t>Chiron</a:t>
            </a:r>
            <a:r>
              <a:rPr lang="hu-HU" sz="1800" dirty="0" smtClean="0">
                <a:latin typeface="Calibri" pitchFamily="34" charset="0"/>
              </a:rPr>
              <a:t> </a:t>
            </a:r>
            <a:r>
              <a:rPr lang="hu-HU" sz="1800" dirty="0" err="1" smtClean="0">
                <a:latin typeface="Calibri" pitchFamily="34" charset="0"/>
              </a:rPr>
              <a:t>Behring</a:t>
            </a:r>
            <a:r>
              <a:rPr lang="hu-HU" sz="1800" dirty="0" smtClean="0">
                <a:latin typeface="Calibri" pitchFamily="34" charset="0"/>
              </a:rPr>
              <a:t>; </a:t>
            </a:r>
            <a:r>
              <a:rPr lang="hu-HU" sz="1800" b="1" dirty="0" smtClean="0">
                <a:latin typeface="Calibri" pitchFamily="34" charset="0"/>
              </a:rPr>
              <a:t>FSME Immun® </a:t>
            </a:r>
            <a:r>
              <a:rPr lang="hu-HU" sz="1800" dirty="0" err="1" smtClean="0">
                <a:latin typeface="Calibri" pitchFamily="34" charset="0"/>
              </a:rPr>
              <a:t>Baxter</a:t>
            </a:r>
            <a:r>
              <a:rPr lang="hu-HU" sz="1800" dirty="0" smtClean="0">
                <a:latin typeface="Calibri" pitchFamily="34" charset="0"/>
              </a:rPr>
              <a:t>, </a:t>
            </a:r>
            <a:r>
              <a:rPr lang="hu-HU" sz="1800" dirty="0" err="1" smtClean="0">
                <a:latin typeface="Calibri" pitchFamily="34" charset="0"/>
              </a:rPr>
              <a:t>TBE-Moscow</a:t>
            </a:r>
            <a:r>
              <a:rPr lang="hu-HU" sz="1800" dirty="0" smtClean="0">
                <a:latin typeface="Calibri" pitchFamily="34" charset="0"/>
              </a:rPr>
              <a:t>, </a:t>
            </a:r>
            <a:r>
              <a:rPr lang="hu-HU" sz="1800" dirty="0" err="1" smtClean="0">
                <a:latin typeface="Calibri" pitchFamily="34" charset="0"/>
              </a:rPr>
              <a:t>EnceVir</a:t>
            </a:r>
            <a:r>
              <a:rPr lang="hu-HU" sz="1800" dirty="0" smtClean="0">
                <a:latin typeface="Calibri" pitchFamily="34" charset="0"/>
              </a:rPr>
              <a:t>)</a:t>
            </a:r>
            <a:endParaRPr lang="hu-HU" sz="1800" dirty="0" smtClean="0">
              <a:latin typeface="Calibri" pitchFamily="34" charset="0"/>
              <a:cs typeface="Arial" pitchFamily="34" charset="0"/>
            </a:endParaRPr>
          </a:p>
          <a:p>
            <a:pPr algn="just"/>
            <a:r>
              <a:rPr lang="hu-HU" sz="1800" dirty="0" smtClean="0">
                <a:latin typeface="Calibri" pitchFamily="34" charset="0"/>
                <a:cs typeface="Arial" pitchFamily="34" charset="0"/>
              </a:rPr>
              <a:t>Formalin </a:t>
            </a:r>
            <a:r>
              <a:rPr lang="hu-HU" sz="1800" dirty="0" err="1" smtClean="0">
                <a:latin typeface="Calibri" pitchFamily="34" charset="0"/>
                <a:cs typeface="Arial" pitchFamily="34" charset="0"/>
              </a:rPr>
              <a:t>inaktivált</a:t>
            </a:r>
            <a:r>
              <a:rPr lang="hu-HU" sz="1800" dirty="0" smtClean="0">
                <a:latin typeface="Calibri" pitchFamily="34" charset="0"/>
                <a:cs typeface="Arial" pitchFamily="34" charset="0"/>
              </a:rPr>
              <a:t>, teljes vírus tartalmú vakcina. (Gyermekek részére csökkentett dózisú: </a:t>
            </a:r>
            <a:r>
              <a:rPr lang="hu-HU" sz="1800" dirty="0" err="1" smtClean="0">
                <a:latin typeface="Calibri" pitchFamily="34" charset="0"/>
                <a:cs typeface="Arial" pitchFamily="34" charset="0"/>
              </a:rPr>
              <a:t>FSME-Immun</a:t>
            </a:r>
            <a:r>
              <a:rPr lang="hu-HU" sz="1800" dirty="0" smtClean="0">
                <a:latin typeface="Calibri" pitchFamily="34" charset="0"/>
                <a:cs typeface="Arial" pitchFamily="34" charset="0"/>
              </a:rPr>
              <a:t> Junior: 1-15 éveseknek, </a:t>
            </a:r>
            <a:r>
              <a:rPr lang="hu-HU" sz="1800" dirty="0" err="1" smtClean="0">
                <a:latin typeface="Calibri" pitchFamily="34" charset="0"/>
                <a:cs typeface="Arial" pitchFamily="34" charset="0"/>
              </a:rPr>
              <a:t>Encepur</a:t>
            </a:r>
            <a:r>
              <a:rPr lang="hu-HU" sz="1800" dirty="0" smtClean="0">
                <a:latin typeface="Calibri" pitchFamily="34" charset="0"/>
                <a:cs typeface="Arial" pitchFamily="34" charset="0"/>
              </a:rPr>
              <a:t> Junior: 1-11 éves korig.)</a:t>
            </a:r>
          </a:p>
          <a:p>
            <a:pPr algn="just"/>
            <a:r>
              <a:rPr lang="hu-HU" sz="1800" dirty="0" smtClean="0">
                <a:latin typeface="Calibri" pitchFamily="34" charset="0"/>
                <a:cs typeface="Arial" pitchFamily="34" charset="0"/>
              </a:rPr>
              <a:t>Az alapimmunizálás </a:t>
            </a:r>
            <a:r>
              <a:rPr lang="hu-HU" sz="1800" b="1" dirty="0" smtClean="0">
                <a:latin typeface="Calibri" pitchFamily="34" charset="0"/>
                <a:cs typeface="Arial" pitchFamily="34" charset="0"/>
              </a:rPr>
              <a:t>3 oltásból </a:t>
            </a:r>
            <a:r>
              <a:rPr lang="hu-HU" sz="1800" dirty="0" smtClean="0">
                <a:latin typeface="Calibri" pitchFamily="34" charset="0"/>
                <a:cs typeface="Arial" pitchFamily="34" charset="0"/>
              </a:rPr>
              <a:t>áll: 0., 1-3. hónap, 5-12. hónap. Első ismétlő oltás: 3 év múlva, majd 5 évente. (FSME: 60 év felett 3 évente, </a:t>
            </a:r>
            <a:r>
              <a:rPr lang="hu-HU" sz="1800" dirty="0" err="1" smtClean="0">
                <a:latin typeface="Calibri" pitchFamily="34" charset="0"/>
                <a:cs typeface="Arial" pitchFamily="34" charset="0"/>
              </a:rPr>
              <a:t>Encepur</a:t>
            </a:r>
            <a:r>
              <a:rPr lang="hu-HU" sz="1800" dirty="0" smtClean="0">
                <a:latin typeface="Calibri" pitchFamily="34" charset="0"/>
                <a:cs typeface="Arial" pitchFamily="34" charset="0"/>
              </a:rPr>
              <a:t>: 49 év felett 3 évente.)</a:t>
            </a:r>
          </a:p>
          <a:p>
            <a:pPr algn="just"/>
            <a:r>
              <a:rPr lang="hu-HU" sz="1800" dirty="0" smtClean="0">
                <a:latin typeface="Calibri" pitchFamily="34" charset="0"/>
                <a:cs typeface="Arial" pitchFamily="34" charset="0"/>
              </a:rPr>
              <a:t>Nem 100 %-os védelem </a:t>
            </a:r>
            <a:r>
              <a:rPr lang="hu-HU" sz="1800" dirty="0" smtClean="0">
                <a:latin typeface="Calibri" pitchFamily="34" charset="0"/>
                <a:cs typeface="Arial" pitchFamily="34" charset="0"/>
                <a:sym typeface="Wingdings" pitchFamily="2" charset="2"/>
              </a:rPr>
              <a:t> „</a:t>
            </a:r>
            <a:r>
              <a:rPr lang="hu-HU" sz="1800" dirty="0" err="1" smtClean="0">
                <a:latin typeface="Calibri" pitchFamily="34" charset="0"/>
                <a:cs typeface="Arial" pitchFamily="34" charset="0"/>
                <a:sym typeface="Wingdings" pitchFamily="2" charset="2"/>
              </a:rPr>
              <a:t>vaccine</a:t>
            </a:r>
            <a:r>
              <a:rPr lang="hu-HU" sz="1800" dirty="0" smtClean="0">
                <a:latin typeface="Calibri" pitchFamily="34" charset="0"/>
                <a:cs typeface="Arial" pitchFamily="34" charset="0"/>
                <a:sym typeface="Wingdings" pitchFamily="2" charset="2"/>
              </a:rPr>
              <a:t> </a:t>
            </a:r>
            <a:r>
              <a:rPr lang="hu-HU" sz="1800" dirty="0" err="1" smtClean="0">
                <a:latin typeface="Calibri" pitchFamily="34" charset="0"/>
                <a:cs typeface="Arial" pitchFamily="34" charset="0"/>
                <a:sym typeface="Wingdings" pitchFamily="2" charset="2"/>
              </a:rPr>
              <a:t>failure</a:t>
            </a:r>
            <a:r>
              <a:rPr lang="hu-HU" sz="1800" dirty="0" smtClean="0">
                <a:latin typeface="Calibri" pitchFamily="34" charset="0"/>
                <a:cs typeface="Arial" pitchFamily="34" charset="0"/>
                <a:sym typeface="Wingdings" pitchFamily="2" charset="2"/>
              </a:rPr>
              <a:t>” esetek előfordulhatnak</a:t>
            </a:r>
          </a:p>
          <a:p>
            <a:pPr algn="just">
              <a:buNone/>
            </a:pPr>
            <a:r>
              <a:rPr lang="hu-HU" sz="1800" dirty="0" smtClean="0">
                <a:latin typeface="Calibri" pitchFamily="34" charset="0"/>
                <a:cs typeface="Arial" pitchFamily="34" charset="0"/>
                <a:sym typeface="Wingdings" pitchFamily="2" charset="2"/>
              </a:rPr>
              <a:t>      Oltás elleni fertőződés esetén lassú </a:t>
            </a:r>
            <a:r>
              <a:rPr lang="hu-HU" sz="1800" dirty="0" err="1" smtClean="0">
                <a:latin typeface="Calibri" pitchFamily="34" charset="0"/>
                <a:cs typeface="Arial" pitchFamily="34" charset="0"/>
                <a:sym typeface="Wingdings" pitchFamily="2" charset="2"/>
              </a:rPr>
              <a:t>IgM</a:t>
            </a:r>
            <a:r>
              <a:rPr lang="hu-HU" sz="1800" dirty="0" smtClean="0">
                <a:latin typeface="Calibri" pitchFamily="34" charset="0"/>
                <a:cs typeface="Arial" pitchFamily="34" charset="0"/>
                <a:sym typeface="Wingdings" pitchFamily="2" charset="2"/>
              </a:rPr>
              <a:t> válasz, gyors </a:t>
            </a:r>
            <a:r>
              <a:rPr lang="hu-HU" sz="1800" dirty="0" err="1" smtClean="0">
                <a:latin typeface="Calibri" pitchFamily="34" charset="0"/>
                <a:cs typeface="Arial" pitchFamily="34" charset="0"/>
                <a:sym typeface="Wingdings" pitchFamily="2" charset="2"/>
              </a:rPr>
              <a:t>IgG</a:t>
            </a:r>
            <a:r>
              <a:rPr lang="hu-HU" sz="1800" dirty="0" smtClean="0">
                <a:latin typeface="Calibri" pitchFamily="34" charset="0"/>
                <a:cs typeface="Arial" pitchFamily="34" charset="0"/>
                <a:sym typeface="Wingdings" pitchFamily="2" charset="2"/>
              </a:rPr>
              <a:t> </a:t>
            </a:r>
            <a:r>
              <a:rPr lang="hu-HU" sz="1800" dirty="0" err="1" smtClean="0">
                <a:latin typeface="Calibri" pitchFamily="34" charset="0"/>
                <a:cs typeface="Arial" pitchFamily="34" charset="0"/>
                <a:sym typeface="Wingdings" pitchFamily="2" charset="2"/>
              </a:rPr>
              <a:t>titer-szint</a:t>
            </a:r>
            <a:r>
              <a:rPr lang="hu-HU" sz="1800" dirty="0" smtClean="0">
                <a:latin typeface="Calibri" pitchFamily="34" charset="0"/>
                <a:cs typeface="Arial" pitchFamily="34" charset="0"/>
                <a:sym typeface="Wingdings" pitchFamily="2" charset="2"/>
              </a:rPr>
              <a:t> emelkedéssel kísérve.</a:t>
            </a:r>
          </a:p>
          <a:p>
            <a:pPr algn="just">
              <a:buNone/>
            </a:pPr>
            <a:r>
              <a:rPr lang="hu-HU" sz="1800" dirty="0" smtClean="0">
                <a:latin typeface="Calibri" pitchFamily="34" charset="0"/>
                <a:cs typeface="Arial" pitchFamily="34" charset="0"/>
                <a:sym typeface="Wingdings" pitchFamily="2" charset="2"/>
              </a:rPr>
              <a:t>       </a:t>
            </a:r>
            <a:endParaRPr lang="hu-HU" sz="1800" dirty="0" smtClean="0">
              <a:latin typeface="Calibri" pitchFamily="34" charset="0"/>
              <a:cs typeface="Arial" pitchFamily="34" charset="0"/>
            </a:endParaRPr>
          </a:p>
          <a:p>
            <a:pPr algn="just"/>
            <a:r>
              <a:rPr lang="hu-HU" sz="1800" dirty="0" err="1" smtClean="0">
                <a:latin typeface="Calibri" pitchFamily="34" charset="0"/>
                <a:cs typeface="Arial" pitchFamily="34" charset="0"/>
                <a:sym typeface="Wingdings" pitchFamily="2" charset="2"/>
              </a:rPr>
              <a:t>Aspecifikus</a:t>
            </a:r>
            <a:r>
              <a:rPr lang="hu-HU" sz="1800" dirty="0" smtClean="0">
                <a:latin typeface="Calibri" pitchFamily="34" charset="0"/>
                <a:cs typeface="Arial" pitchFamily="34" charset="0"/>
                <a:sym typeface="Wingdings" pitchFamily="2" charset="2"/>
              </a:rPr>
              <a:t> védekezés egyéni szinten is lehetséges.</a:t>
            </a:r>
          </a:p>
          <a:p>
            <a:pPr algn="just"/>
            <a:r>
              <a:rPr lang="hu-HU" sz="1800" dirty="0" smtClean="0">
                <a:latin typeface="Calibri" pitchFamily="34" charset="0"/>
                <a:cs typeface="Arial" pitchFamily="34" charset="0"/>
                <a:sym typeface="Wingdings" pitchFamily="2" charset="2"/>
              </a:rPr>
              <a:t>Specifikus terápia nem áll rendelkezésre, </a:t>
            </a:r>
            <a:r>
              <a:rPr lang="hu-HU" sz="1800" b="1" dirty="0" smtClean="0">
                <a:latin typeface="Calibri" pitchFamily="34" charset="0"/>
                <a:cs typeface="Arial" pitchFamily="34" charset="0"/>
                <a:sym typeface="Wingdings" pitchFamily="2" charset="2"/>
              </a:rPr>
              <a:t>tüneti kezelés, ún. </a:t>
            </a:r>
            <a:r>
              <a:rPr lang="hu-HU" sz="1800" b="1" dirty="0" err="1" smtClean="0">
                <a:latin typeface="Calibri" pitchFamily="34" charset="0"/>
                <a:cs typeface="Arial" pitchFamily="34" charset="0"/>
                <a:sym typeface="Wingdings" pitchFamily="2" charset="2"/>
              </a:rPr>
              <a:t>szupportív</a:t>
            </a:r>
            <a:r>
              <a:rPr lang="hu-HU" sz="1800" b="1" dirty="0" smtClean="0">
                <a:latin typeface="Calibri" pitchFamily="34" charset="0"/>
                <a:cs typeface="Arial" pitchFamily="34" charset="0"/>
                <a:sym typeface="Wingdings" pitchFamily="2" charset="2"/>
              </a:rPr>
              <a:t> terápia</a:t>
            </a:r>
            <a:r>
              <a:rPr lang="hu-HU" sz="1800" dirty="0" smtClean="0">
                <a:latin typeface="Calibri" pitchFamily="34" charset="0"/>
                <a:cs typeface="Arial" pitchFamily="34" charset="0"/>
                <a:sym typeface="Wingdings" pitchFamily="2" charset="2"/>
              </a:rPr>
              <a:t> lehetséges csak.</a:t>
            </a:r>
          </a:p>
          <a:p>
            <a:pPr algn="just"/>
            <a:endParaRPr lang="hu-HU" sz="2400" dirty="0" smtClean="0">
              <a:sym typeface="Wingdings" pitchFamily="2" charset="2"/>
            </a:endParaRPr>
          </a:p>
          <a:p>
            <a:endParaRPr lang="hu-HU" dirty="0" smtClean="0"/>
          </a:p>
          <a:p>
            <a:endParaRPr lang="hu-HU"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txBox="1">
            <a:spLocks/>
          </p:cNvSpPr>
          <p:nvPr/>
        </p:nvSpPr>
        <p:spPr>
          <a:xfrm>
            <a:off x="357158" y="1000116"/>
            <a:ext cx="7000924" cy="1143000"/>
          </a:xfrm>
          <a:prstGeom prst="rect">
            <a:avLst/>
          </a:prstGeom>
        </p:spPr>
        <p:txBody>
          <a:bodyPr>
            <a:normAutofit/>
          </a:bodyPr>
          <a:lstStyle/>
          <a:p>
            <a:pPr lvl="0">
              <a:spcBef>
                <a:spcPct val="0"/>
              </a:spcBef>
            </a:pPr>
            <a:r>
              <a:rPr kumimoji="0" lang="hu-HU" sz="2800" b="0" i="0" u="none" strike="noStrike" kern="1200" cap="none" spc="0" normalizeH="0" baseline="0" noProof="0" dirty="0" smtClean="0">
                <a:ln>
                  <a:noFill/>
                </a:ln>
                <a:solidFill>
                  <a:schemeClr val="tx2"/>
                </a:solidFill>
                <a:effectLst/>
                <a:uLnTx/>
                <a:uFillTx/>
                <a:latin typeface="Arial" pitchFamily="34" charset="0"/>
                <a:ea typeface="+mj-ea"/>
                <a:cs typeface="Arial" pitchFamily="34" charset="0"/>
              </a:rPr>
              <a:t> </a:t>
            </a:r>
            <a:r>
              <a:rPr kumimoji="0" lang="hu-HU" sz="2400" b="1" i="0" u="none" strike="noStrike" kern="1200" cap="none" spc="0" normalizeH="0" baseline="0" noProof="0" dirty="0" smtClean="0">
                <a:ln>
                  <a:noFill/>
                </a:ln>
                <a:solidFill>
                  <a:schemeClr val="tx2"/>
                </a:solidFill>
                <a:effectLst/>
                <a:uLnTx/>
                <a:uFillTx/>
                <a:latin typeface="Calibri" pitchFamily="34" charset="0"/>
                <a:ea typeface="+mj-ea"/>
                <a:cs typeface="Arial" pitchFamily="34" charset="0"/>
              </a:rPr>
              <a:t>ADE: </a:t>
            </a:r>
            <a:r>
              <a:rPr lang="hu-HU" sz="2400" b="1" dirty="0" err="1" smtClean="0">
                <a:latin typeface="Calibri" pitchFamily="34" charset="0"/>
                <a:cs typeface="Arial" pitchFamily="34" charset="0"/>
              </a:rPr>
              <a:t>antibody-dependent</a:t>
            </a:r>
            <a:r>
              <a:rPr lang="hu-HU" sz="2400" b="1" dirty="0" smtClean="0">
                <a:latin typeface="Calibri" pitchFamily="34" charset="0"/>
                <a:cs typeface="Arial" pitchFamily="34" charset="0"/>
              </a:rPr>
              <a:t> </a:t>
            </a:r>
            <a:r>
              <a:rPr lang="hu-HU" sz="2400" b="1" dirty="0" err="1" smtClean="0">
                <a:latin typeface="Calibri" pitchFamily="34" charset="0"/>
                <a:cs typeface="Arial" pitchFamily="34" charset="0"/>
              </a:rPr>
              <a:t>enhancement</a:t>
            </a:r>
            <a:r>
              <a:rPr lang="hu-HU" sz="2400" b="1" dirty="0" smtClean="0">
                <a:latin typeface="Calibri" pitchFamily="34" charset="0"/>
                <a:cs typeface="Arial" pitchFamily="34" charset="0"/>
              </a:rPr>
              <a:t> of </a:t>
            </a:r>
            <a:r>
              <a:rPr lang="hu-HU" sz="2400" b="1" dirty="0" err="1" smtClean="0">
                <a:latin typeface="Calibri" pitchFamily="34" charset="0"/>
                <a:cs typeface="Arial" pitchFamily="34" charset="0"/>
              </a:rPr>
              <a:t>infection</a:t>
            </a:r>
            <a:r>
              <a:rPr kumimoji="0" lang="hu-HU" sz="2400" b="1" i="0" u="none" strike="noStrike" kern="1200" cap="none" spc="0" normalizeH="0" baseline="0" noProof="0" dirty="0" smtClean="0">
                <a:ln>
                  <a:noFill/>
                </a:ln>
                <a:solidFill>
                  <a:schemeClr val="tx2"/>
                </a:solidFill>
                <a:effectLst/>
                <a:uLnTx/>
                <a:uFillTx/>
                <a:latin typeface="Calibri" pitchFamily="34" charset="0"/>
                <a:ea typeface="+mj-ea"/>
                <a:cs typeface="Arial" pitchFamily="34" charset="0"/>
              </a:rPr>
              <a:t> </a:t>
            </a:r>
          </a:p>
        </p:txBody>
      </p:sp>
      <p:pic>
        <p:nvPicPr>
          <p:cNvPr id="3" name="Kép 2" descr="F3_dengue_1_2.jpg"/>
          <p:cNvPicPr>
            <a:picLocks noChangeAspect="1"/>
          </p:cNvPicPr>
          <p:nvPr/>
        </p:nvPicPr>
        <p:blipFill>
          <a:blip r:embed="rId3">
            <a:extLst>
              <a:ext uri="{BEBA8EAE-BF5A-486C-A8C5-ECC9F3942E4B}">
                <a14:imgProps xmlns:a14="http://schemas.microsoft.com/office/drawing/2010/main" xmlns="">
                  <a14:imgLayer r:embed="rId4">
                    <a14:imgEffect>
                      <a14:sharpenSoften amount="50000"/>
                    </a14:imgEffect>
                  </a14:imgLayer>
                </a14:imgProps>
              </a:ext>
            </a:extLst>
          </a:blip>
          <a:stretch>
            <a:fillRect/>
          </a:stretch>
        </p:blipFill>
        <p:spPr>
          <a:xfrm>
            <a:off x="500033" y="1785926"/>
            <a:ext cx="5565179" cy="2000264"/>
          </a:xfrm>
          <a:prstGeom prst="rect">
            <a:avLst/>
          </a:prstGeom>
        </p:spPr>
      </p:pic>
      <p:sp>
        <p:nvSpPr>
          <p:cNvPr id="4" name="Szövegdoboz 3"/>
          <p:cNvSpPr txBox="1"/>
          <p:nvPr/>
        </p:nvSpPr>
        <p:spPr>
          <a:xfrm>
            <a:off x="571472" y="3841110"/>
            <a:ext cx="5357850" cy="230832"/>
          </a:xfrm>
          <a:prstGeom prst="rect">
            <a:avLst/>
          </a:prstGeom>
          <a:noFill/>
        </p:spPr>
        <p:txBody>
          <a:bodyPr wrap="square" rtlCol="0">
            <a:spAutoFit/>
          </a:bodyPr>
          <a:lstStyle/>
          <a:p>
            <a:r>
              <a:rPr lang="hu-HU" sz="900" dirty="0" smtClean="0"/>
              <a:t>Forrás: https://www.nature.com/scitable/topicpage/host-response-to-the-dengue-virus-22402106/</a:t>
            </a:r>
            <a:endParaRPr lang="hu-HU" sz="900" dirty="0"/>
          </a:p>
        </p:txBody>
      </p:sp>
      <p:sp>
        <p:nvSpPr>
          <p:cNvPr id="6" name="Szövegdoboz 5"/>
          <p:cNvSpPr txBox="1"/>
          <p:nvPr/>
        </p:nvSpPr>
        <p:spPr>
          <a:xfrm>
            <a:off x="642910" y="4255195"/>
            <a:ext cx="7500990" cy="2862322"/>
          </a:xfrm>
          <a:prstGeom prst="rect">
            <a:avLst/>
          </a:prstGeom>
          <a:noFill/>
        </p:spPr>
        <p:txBody>
          <a:bodyPr wrap="square" rtlCol="0">
            <a:spAutoFit/>
          </a:bodyPr>
          <a:lstStyle/>
          <a:p>
            <a:pPr algn="just">
              <a:buFont typeface="Wingdings" pitchFamily="2" charset="2"/>
              <a:buChar char="v"/>
            </a:pPr>
            <a:r>
              <a:rPr lang="hu-HU" dirty="0" smtClean="0"/>
              <a:t>Elsősorban </a:t>
            </a:r>
            <a:r>
              <a:rPr lang="hu-HU" dirty="0" err="1" smtClean="0"/>
              <a:t>secunder</a:t>
            </a:r>
            <a:r>
              <a:rPr lang="hu-HU" dirty="0" smtClean="0"/>
              <a:t> </a:t>
            </a:r>
            <a:r>
              <a:rPr lang="hu-HU" dirty="0" err="1" smtClean="0"/>
              <a:t>Dengue</a:t>
            </a:r>
            <a:r>
              <a:rPr lang="hu-HU" dirty="0" smtClean="0"/>
              <a:t> vírusfertőzések esetén releváns, de egyéb, </a:t>
            </a:r>
            <a:r>
              <a:rPr lang="hu-HU" dirty="0" err="1" smtClean="0"/>
              <a:t>heterológ</a:t>
            </a:r>
            <a:r>
              <a:rPr lang="hu-HU" dirty="0" smtClean="0"/>
              <a:t> </a:t>
            </a:r>
            <a:r>
              <a:rPr lang="hu-HU" dirty="0" err="1" smtClean="0"/>
              <a:t>flavivírus</a:t>
            </a:r>
            <a:r>
              <a:rPr lang="hu-HU" dirty="0" smtClean="0"/>
              <a:t> </a:t>
            </a:r>
            <a:r>
              <a:rPr lang="hu-HU" dirty="0" err="1" smtClean="0"/>
              <a:t>infectio</a:t>
            </a:r>
            <a:r>
              <a:rPr lang="hu-HU" dirty="0" smtClean="0"/>
              <a:t> esetén is számolni kell a lehetőségével</a:t>
            </a:r>
          </a:p>
          <a:p>
            <a:pPr algn="just">
              <a:buFont typeface="Wingdings" pitchFamily="2" charset="2"/>
              <a:buChar char="v"/>
            </a:pPr>
            <a:r>
              <a:rPr lang="hu-HU" dirty="0" err="1" smtClean="0"/>
              <a:t>Prediszpozíció</a:t>
            </a:r>
            <a:r>
              <a:rPr lang="hu-HU" dirty="0" smtClean="0"/>
              <a:t> súlyosabb kórlefolyásra</a:t>
            </a:r>
          </a:p>
          <a:p>
            <a:pPr algn="just">
              <a:buFont typeface="Wingdings" pitchFamily="2" charset="2"/>
              <a:buChar char="v"/>
            </a:pPr>
            <a:r>
              <a:rPr lang="hu-HU" dirty="0" smtClean="0"/>
              <a:t>Átfedő endémiás területek!</a:t>
            </a:r>
          </a:p>
          <a:p>
            <a:pPr algn="just"/>
            <a:endParaRPr lang="hu-HU" dirty="0" smtClean="0"/>
          </a:p>
          <a:p>
            <a:pPr algn="just">
              <a:buFont typeface="Wingdings" pitchFamily="2" charset="2"/>
              <a:buChar char="v"/>
            </a:pPr>
            <a:r>
              <a:rPr lang="hu-HU" dirty="0" smtClean="0"/>
              <a:t>KEV: oltási sorozat megkezdése kerülendő a szezonális időszakban!</a:t>
            </a:r>
          </a:p>
          <a:p>
            <a:pPr algn="just">
              <a:buFont typeface="Wingdings" pitchFamily="2" charset="2"/>
              <a:buChar char="v"/>
            </a:pPr>
            <a:r>
              <a:rPr lang="hu-HU" dirty="0" smtClean="0"/>
              <a:t>Passzív immunizálás: ma már ADE miatt nem alkalmazzák</a:t>
            </a:r>
          </a:p>
          <a:p>
            <a:endParaRPr lang="hu-HU" dirty="0" smtClean="0"/>
          </a:p>
          <a:p>
            <a:endParaRPr lang="hu-HU"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flavi.PNG"/>
          <p:cNvPicPr>
            <a:picLocks noChangeAspect="1"/>
          </p:cNvPicPr>
          <p:nvPr/>
        </p:nvPicPr>
        <p:blipFill>
          <a:blip r:embed="rId2"/>
          <a:stretch>
            <a:fillRect/>
          </a:stretch>
        </p:blipFill>
        <p:spPr>
          <a:xfrm>
            <a:off x="928662" y="1214422"/>
            <a:ext cx="7301024" cy="4214842"/>
          </a:xfrm>
          <a:prstGeom prst="rect">
            <a:avLst/>
          </a:prstGeom>
        </p:spPr>
      </p:pic>
      <p:cxnSp>
        <p:nvCxnSpPr>
          <p:cNvPr id="4" name="Egyenes összekötő nyíllal 3"/>
          <p:cNvCxnSpPr/>
          <p:nvPr/>
        </p:nvCxnSpPr>
        <p:spPr>
          <a:xfrm rot="5400000">
            <a:off x="3929058" y="5000636"/>
            <a:ext cx="857256"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Egyenes összekötő nyíllal 4"/>
          <p:cNvCxnSpPr/>
          <p:nvPr/>
        </p:nvCxnSpPr>
        <p:spPr>
          <a:xfrm rot="5400000">
            <a:off x="4679157" y="4464851"/>
            <a:ext cx="1928826"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Szövegdoboz 6"/>
          <p:cNvSpPr txBox="1"/>
          <p:nvPr/>
        </p:nvSpPr>
        <p:spPr>
          <a:xfrm>
            <a:off x="5000628" y="5429264"/>
            <a:ext cx="1428760" cy="553998"/>
          </a:xfrm>
          <a:prstGeom prst="rect">
            <a:avLst/>
          </a:prstGeom>
          <a:noFill/>
        </p:spPr>
        <p:txBody>
          <a:bodyPr wrap="square" rtlCol="0">
            <a:spAutoFit/>
          </a:bodyPr>
          <a:lstStyle/>
          <a:p>
            <a:pPr algn="ctr"/>
            <a:r>
              <a:rPr lang="hu-HU" sz="1000" b="1" dirty="0" smtClean="0"/>
              <a:t>10-14 nappal később vett vérminta</a:t>
            </a:r>
            <a:endParaRPr lang="hu-HU" sz="1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txBox="1">
            <a:spLocks/>
          </p:cNvSpPr>
          <p:nvPr/>
        </p:nvSpPr>
        <p:spPr>
          <a:xfrm>
            <a:off x="271490" y="857240"/>
            <a:ext cx="644365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sz="2400" b="1" i="0" u="none" strike="noStrike" kern="1200" cap="none" spc="0" normalizeH="0" baseline="0" noProof="0" dirty="0" smtClean="0">
                <a:ln>
                  <a:noFill/>
                </a:ln>
                <a:solidFill>
                  <a:schemeClr val="tx2"/>
                </a:solidFill>
                <a:effectLst/>
                <a:uLnTx/>
                <a:uFillTx/>
                <a:latin typeface="+mn-lt"/>
                <a:ea typeface="+mj-ea"/>
                <a:cs typeface="Arial" pitchFamily="34" charset="0"/>
              </a:rPr>
              <a:t>Laboratóriumi diagnosztika – NNK </a:t>
            </a:r>
            <a:endParaRPr kumimoji="0" lang="hu-HU" sz="2400" b="1" i="0" u="none" strike="noStrike" kern="1200" cap="none" spc="0" normalizeH="0" baseline="0" noProof="0" dirty="0">
              <a:ln>
                <a:noFill/>
              </a:ln>
              <a:solidFill>
                <a:schemeClr val="tx2"/>
              </a:solidFill>
              <a:effectLst/>
              <a:uLnTx/>
              <a:uFillTx/>
              <a:latin typeface="+mn-lt"/>
              <a:ea typeface="+mj-ea"/>
              <a:cs typeface="+mj-cs"/>
            </a:endParaRPr>
          </a:p>
        </p:txBody>
      </p:sp>
      <p:sp>
        <p:nvSpPr>
          <p:cNvPr id="3" name="Szövegdoboz 2"/>
          <p:cNvSpPr txBox="1"/>
          <p:nvPr/>
        </p:nvSpPr>
        <p:spPr>
          <a:xfrm>
            <a:off x="285720" y="1845979"/>
            <a:ext cx="4430296" cy="4247317"/>
          </a:xfrm>
          <a:prstGeom prst="rect">
            <a:avLst/>
          </a:prstGeom>
          <a:noFill/>
        </p:spPr>
        <p:txBody>
          <a:bodyPr wrap="square" rtlCol="0">
            <a:spAutoFit/>
          </a:bodyPr>
          <a:lstStyle/>
          <a:p>
            <a:r>
              <a:rPr lang="hu-HU" b="1" dirty="0" smtClean="0"/>
              <a:t>Első sorban szerológiai módszerek:</a:t>
            </a:r>
          </a:p>
          <a:p>
            <a:r>
              <a:rPr lang="hu-HU" b="1" dirty="0" smtClean="0"/>
              <a:t>Vérsavó, </a:t>
            </a:r>
            <a:r>
              <a:rPr lang="hu-HU" b="1" dirty="0" err="1" smtClean="0"/>
              <a:t>liquor</a:t>
            </a:r>
            <a:endParaRPr lang="hu-HU" dirty="0" smtClean="0"/>
          </a:p>
          <a:p>
            <a:pPr>
              <a:buFont typeface="Arial" pitchFamily="34" charset="0"/>
              <a:buChar char="•"/>
            </a:pPr>
            <a:r>
              <a:rPr lang="hu-HU" b="1" dirty="0" smtClean="0"/>
              <a:t>Indirekt </a:t>
            </a:r>
            <a:r>
              <a:rPr lang="hu-HU" b="1" dirty="0" err="1" smtClean="0"/>
              <a:t>immunfuoreszcencia</a:t>
            </a:r>
            <a:r>
              <a:rPr lang="hu-HU" dirty="0" smtClean="0"/>
              <a:t>: IgM/IgA/IgG</a:t>
            </a:r>
          </a:p>
          <a:p>
            <a:pPr>
              <a:buFont typeface="Arial" pitchFamily="34" charset="0"/>
              <a:buChar char="•"/>
            </a:pPr>
            <a:r>
              <a:rPr lang="hu-HU" b="1" dirty="0" smtClean="0"/>
              <a:t>ELISA</a:t>
            </a:r>
          </a:p>
          <a:p>
            <a:endParaRPr lang="hu-HU" b="1" dirty="0" smtClean="0"/>
          </a:p>
          <a:p>
            <a:r>
              <a:rPr lang="hu-HU" b="1" u="sng" dirty="0" smtClean="0"/>
              <a:t>Verifikáló módszerek:</a:t>
            </a:r>
          </a:p>
          <a:p>
            <a:pPr>
              <a:buFont typeface="Arial" pitchFamily="34" charset="0"/>
              <a:buChar char="•"/>
            </a:pPr>
            <a:r>
              <a:rPr lang="hu-HU" dirty="0" smtClean="0"/>
              <a:t>HAG (</a:t>
            </a:r>
            <a:r>
              <a:rPr lang="hu-HU" dirty="0" err="1" smtClean="0"/>
              <a:t>hemagglutináció-gátlás</a:t>
            </a:r>
            <a:r>
              <a:rPr lang="hu-HU" dirty="0" smtClean="0"/>
              <a:t>)</a:t>
            </a:r>
          </a:p>
          <a:p>
            <a:pPr>
              <a:buFont typeface="Arial" pitchFamily="34" charset="0"/>
              <a:buChar char="•"/>
            </a:pPr>
            <a:r>
              <a:rPr lang="hu-HU" b="1" dirty="0" err="1" smtClean="0"/>
              <a:t>Vírusneutralizáció</a:t>
            </a:r>
            <a:endParaRPr lang="hu-HU" b="1" dirty="0" smtClean="0"/>
          </a:p>
          <a:p>
            <a:endParaRPr lang="hu-HU" b="1" dirty="0" smtClean="0"/>
          </a:p>
          <a:p>
            <a:r>
              <a:rPr lang="hu-HU" b="1" dirty="0" smtClean="0"/>
              <a:t>Molekuláris diagnosztika: </a:t>
            </a:r>
            <a:r>
              <a:rPr lang="hu-HU" dirty="0" smtClean="0"/>
              <a:t>RT-PCR</a:t>
            </a:r>
          </a:p>
          <a:p>
            <a:pPr>
              <a:buFont typeface="Arial" pitchFamily="34" charset="0"/>
              <a:buChar char="•"/>
            </a:pPr>
            <a:r>
              <a:rPr lang="hu-HU" dirty="0" smtClean="0"/>
              <a:t>Első fázisú vérmintából</a:t>
            </a:r>
          </a:p>
          <a:p>
            <a:pPr>
              <a:buFont typeface="Arial" pitchFamily="34" charset="0"/>
              <a:buChar char="•"/>
            </a:pPr>
            <a:r>
              <a:rPr lang="hu-HU" dirty="0" smtClean="0"/>
              <a:t>Egyes esetekben vizelet mintákból</a:t>
            </a:r>
          </a:p>
          <a:p>
            <a:pPr>
              <a:buFont typeface="Arial" pitchFamily="34" charset="0"/>
              <a:buChar char="•"/>
            </a:pPr>
            <a:r>
              <a:rPr lang="hu-HU" i="1" dirty="0" smtClean="0"/>
              <a:t>Post </a:t>
            </a:r>
            <a:r>
              <a:rPr lang="hu-HU" i="1" dirty="0" err="1" smtClean="0"/>
              <a:t>mortem</a:t>
            </a:r>
            <a:r>
              <a:rPr lang="hu-HU" i="1" dirty="0" smtClean="0"/>
              <a:t> </a:t>
            </a:r>
            <a:r>
              <a:rPr lang="hu-HU" dirty="0" err="1" smtClean="0"/>
              <a:t>agybiopsziás</a:t>
            </a:r>
            <a:r>
              <a:rPr lang="hu-HU" dirty="0" smtClean="0"/>
              <a:t> mintákból</a:t>
            </a:r>
            <a:endParaRPr lang="hu-HU" i="1" dirty="0" smtClean="0"/>
          </a:p>
          <a:p>
            <a:endParaRPr lang="hu-HU" dirty="0"/>
          </a:p>
        </p:txBody>
      </p:sp>
      <p:sp>
        <p:nvSpPr>
          <p:cNvPr id="4" name="Szövegdoboz 3"/>
          <p:cNvSpPr txBox="1"/>
          <p:nvPr/>
        </p:nvSpPr>
        <p:spPr>
          <a:xfrm>
            <a:off x="4499992" y="2996952"/>
            <a:ext cx="4429156" cy="1754326"/>
          </a:xfrm>
          <a:prstGeom prst="rect">
            <a:avLst/>
          </a:prstGeom>
          <a:solidFill>
            <a:schemeClr val="accent2">
              <a:lumMod val="40000"/>
              <a:lumOff val="60000"/>
            </a:schemeClr>
          </a:solidFill>
          <a:ln w="6350">
            <a:noFill/>
          </a:ln>
        </p:spPr>
        <p:txBody>
          <a:bodyPr wrap="square" rtlCol="0">
            <a:spAutoFit/>
          </a:bodyPr>
          <a:lstStyle/>
          <a:p>
            <a:pPr algn="just"/>
            <a:r>
              <a:rPr lang="hu-HU" dirty="0" smtClean="0"/>
              <a:t>Szerológiai keresztreakciók: a laboratóriumi eredményeket a </a:t>
            </a:r>
            <a:r>
              <a:rPr lang="hu-HU" b="1" dirty="0" err="1" smtClean="0"/>
              <a:t>flavivírus</a:t>
            </a:r>
            <a:r>
              <a:rPr lang="hu-HU" b="1" dirty="0" smtClean="0"/>
              <a:t> oltási státusz</a:t>
            </a:r>
            <a:r>
              <a:rPr lang="hu-HU" dirty="0" smtClean="0"/>
              <a:t>, a </a:t>
            </a:r>
            <a:r>
              <a:rPr lang="hu-HU" b="1" dirty="0" smtClean="0"/>
              <a:t>területen endémiás egyéb </a:t>
            </a:r>
            <a:r>
              <a:rPr lang="hu-HU" b="1" dirty="0" err="1" smtClean="0"/>
              <a:t>flavivírusok</a:t>
            </a:r>
            <a:r>
              <a:rPr lang="hu-HU" b="1" dirty="0" smtClean="0"/>
              <a:t> </a:t>
            </a:r>
            <a:r>
              <a:rPr lang="hu-HU" dirty="0" smtClean="0"/>
              <a:t>és </a:t>
            </a:r>
            <a:r>
              <a:rPr lang="hu-HU" b="1" dirty="0" smtClean="0"/>
              <a:t>külföldi utazásra </a:t>
            </a:r>
            <a:r>
              <a:rPr lang="hu-HU" dirty="0" smtClean="0"/>
              <a:t>vonatkozó információk figyelembevételével kell értelmezni.</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txBox="1">
            <a:spLocks/>
          </p:cNvSpPr>
          <p:nvPr/>
        </p:nvSpPr>
        <p:spPr>
          <a:xfrm>
            <a:off x="271490" y="857240"/>
            <a:ext cx="644365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hu-HU" sz="2400" b="1" dirty="0" smtClean="0">
                <a:solidFill>
                  <a:schemeClr val="tx2"/>
                </a:solidFill>
                <a:ea typeface="+mj-ea"/>
                <a:cs typeface="Arial" pitchFamily="34" charset="0"/>
              </a:rPr>
              <a:t>Szerológiai módszerek – áttekintés I.</a:t>
            </a:r>
            <a:endParaRPr kumimoji="0" lang="hu-HU" sz="2400" b="1" i="0" u="none" strike="noStrike" kern="1200" cap="none" spc="0" normalizeH="0" baseline="0" noProof="0" dirty="0">
              <a:ln>
                <a:noFill/>
              </a:ln>
              <a:solidFill>
                <a:schemeClr val="tx2"/>
              </a:solidFill>
              <a:effectLst/>
              <a:uLnTx/>
              <a:uFillTx/>
              <a:latin typeface="+mn-lt"/>
              <a:ea typeface="+mj-ea"/>
              <a:cs typeface="+mj-cs"/>
            </a:endParaRPr>
          </a:p>
        </p:txBody>
      </p:sp>
      <p:sp>
        <p:nvSpPr>
          <p:cNvPr id="4" name="Szövegdoboz 3"/>
          <p:cNvSpPr txBox="1"/>
          <p:nvPr/>
        </p:nvSpPr>
        <p:spPr>
          <a:xfrm>
            <a:off x="179512" y="1405225"/>
            <a:ext cx="3528392" cy="1015663"/>
          </a:xfrm>
          <a:prstGeom prst="rect">
            <a:avLst/>
          </a:prstGeom>
          <a:noFill/>
        </p:spPr>
        <p:txBody>
          <a:bodyPr wrap="square" rtlCol="0">
            <a:spAutoFit/>
          </a:bodyPr>
          <a:lstStyle/>
          <a:p>
            <a:r>
              <a:rPr lang="hu-HU" sz="2000" b="1" dirty="0" err="1" smtClean="0"/>
              <a:t>Indirect</a:t>
            </a:r>
            <a:r>
              <a:rPr lang="hu-HU" sz="2000" b="1" dirty="0" smtClean="0"/>
              <a:t> ELISA: </a:t>
            </a:r>
            <a:r>
              <a:rPr lang="hu-HU" sz="2000" b="1" dirty="0" err="1" smtClean="0"/>
              <a:t>enzyme</a:t>
            </a:r>
            <a:r>
              <a:rPr lang="hu-HU" sz="2000" b="1" dirty="0" smtClean="0"/>
              <a:t>-linked </a:t>
            </a:r>
            <a:r>
              <a:rPr lang="hu-HU" sz="2000" b="1" dirty="0" err="1" smtClean="0"/>
              <a:t>immunosorbent</a:t>
            </a:r>
            <a:r>
              <a:rPr lang="hu-HU" sz="2000" b="1" dirty="0" smtClean="0"/>
              <a:t> </a:t>
            </a:r>
            <a:r>
              <a:rPr lang="hu-HU" sz="2000" b="1" dirty="0" err="1" smtClean="0"/>
              <a:t>assay</a:t>
            </a:r>
            <a:endParaRPr lang="hu-HU" sz="2000" b="1" dirty="0"/>
          </a:p>
        </p:txBody>
      </p:sp>
      <p:sp>
        <p:nvSpPr>
          <p:cNvPr id="5" name="Szövegdoboz 4"/>
          <p:cNvSpPr txBox="1"/>
          <p:nvPr/>
        </p:nvSpPr>
        <p:spPr>
          <a:xfrm>
            <a:off x="4427984" y="1375135"/>
            <a:ext cx="4032448" cy="707886"/>
          </a:xfrm>
          <a:prstGeom prst="rect">
            <a:avLst/>
          </a:prstGeom>
          <a:noFill/>
        </p:spPr>
        <p:txBody>
          <a:bodyPr wrap="square" rtlCol="0">
            <a:spAutoFit/>
          </a:bodyPr>
          <a:lstStyle/>
          <a:p>
            <a:r>
              <a:rPr lang="hu-HU" sz="2000" b="1" dirty="0" smtClean="0"/>
              <a:t>IFA: </a:t>
            </a:r>
            <a:r>
              <a:rPr lang="hu-HU" sz="2000" b="1" dirty="0" err="1" smtClean="0"/>
              <a:t>indirect</a:t>
            </a:r>
            <a:r>
              <a:rPr lang="hu-HU" sz="2000" b="1" dirty="0" smtClean="0"/>
              <a:t> </a:t>
            </a:r>
            <a:r>
              <a:rPr lang="hu-HU" sz="2000" b="1" dirty="0" err="1" smtClean="0"/>
              <a:t>immunofluorescent</a:t>
            </a:r>
            <a:r>
              <a:rPr lang="hu-HU" sz="2000" b="1" dirty="0" smtClean="0"/>
              <a:t> </a:t>
            </a:r>
            <a:r>
              <a:rPr lang="hu-HU" sz="2000" b="1" dirty="0" err="1" smtClean="0"/>
              <a:t>assay</a:t>
            </a:r>
            <a:endParaRPr lang="hu-HU" sz="2000" b="1" dirty="0"/>
          </a:p>
        </p:txBody>
      </p:sp>
      <p:pic>
        <p:nvPicPr>
          <p:cNvPr id="6" name="Kép 5"/>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50000"/>
                    </a14:imgEffect>
                    <a14:imgEffect>
                      <a14:brightnessContrast contrast="-40000"/>
                    </a14:imgEffect>
                  </a14:imgLayer>
                </a14:imgProps>
              </a:ext>
              <a:ext uri="{28A0092B-C50C-407E-A947-70E740481C1C}">
                <a14:useLocalDpi xmlns:a14="http://schemas.microsoft.com/office/drawing/2010/main" xmlns="" val="0"/>
              </a:ext>
            </a:extLst>
          </a:blip>
          <a:srcRect l="51779" t="-765" b="1"/>
          <a:stretch/>
        </p:blipFill>
        <p:spPr>
          <a:xfrm>
            <a:off x="251520" y="2348880"/>
            <a:ext cx="2923737" cy="3960440"/>
          </a:xfrm>
          <a:prstGeom prst="rect">
            <a:avLst/>
          </a:prstGeom>
        </p:spPr>
      </p:pic>
      <p:pic>
        <p:nvPicPr>
          <p:cNvPr id="7" name="Kép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563888" y="2230620"/>
            <a:ext cx="2240492" cy="2062476"/>
          </a:xfrm>
          <a:prstGeom prst="rect">
            <a:avLst/>
          </a:prstGeom>
        </p:spPr>
      </p:pic>
      <p:sp>
        <p:nvSpPr>
          <p:cNvPr id="11" name="Szövegdoboz 10"/>
          <p:cNvSpPr txBox="1"/>
          <p:nvPr/>
        </p:nvSpPr>
        <p:spPr>
          <a:xfrm>
            <a:off x="179512" y="6506180"/>
            <a:ext cx="2995745" cy="523220"/>
          </a:xfrm>
          <a:prstGeom prst="rect">
            <a:avLst/>
          </a:prstGeom>
          <a:noFill/>
        </p:spPr>
        <p:txBody>
          <a:bodyPr wrap="square" rtlCol="0">
            <a:spAutoFit/>
          </a:bodyPr>
          <a:lstStyle/>
          <a:p>
            <a:r>
              <a:rPr lang="hu-HU" sz="1000" dirty="0" smtClean="0"/>
              <a:t>Forrás: DOI: </a:t>
            </a:r>
            <a:r>
              <a:rPr lang="hu-HU" sz="1000" dirty="0">
                <a:hlinkClick r:id="rId5"/>
              </a:rPr>
              <a:t>10.3923/pjbs.2015.81.87</a:t>
            </a:r>
            <a:endParaRPr lang="hu-HU" sz="1000" dirty="0"/>
          </a:p>
          <a:p>
            <a:endParaRPr lang="hu-HU" dirty="0"/>
          </a:p>
        </p:txBody>
      </p:sp>
      <p:sp>
        <p:nvSpPr>
          <p:cNvPr id="12" name="Szövegdoboz 11"/>
          <p:cNvSpPr txBox="1"/>
          <p:nvPr/>
        </p:nvSpPr>
        <p:spPr>
          <a:xfrm>
            <a:off x="6084168" y="6280284"/>
            <a:ext cx="2995745" cy="677108"/>
          </a:xfrm>
          <a:prstGeom prst="rect">
            <a:avLst/>
          </a:prstGeom>
          <a:noFill/>
        </p:spPr>
        <p:txBody>
          <a:bodyPr wrap="square" rtlCol="0">
            <a:spAutoFit/>
          </a:bodyPr>
          <a:lstStyle/>
          <a:p>
            <a:r>
              <a:rPr lang="hu-HU" sz="1000" dirty="0" smtClean="0"/>
              <a:t>Forrás: </a:t>
            </a:r>
            <a:r>
              <a:rPr lang="hu-HU" sz="1000" dirty="0">
                <a:hlinkClick r:id="rId6"/>
              </a:rPr>
              <a:t>https://frylabs.com/services/test-list-and-descriptions/</a:t>
            </a:r>
            <a:endParaRPr lang="hu-HU" sz="1000" dirty="0"/>
          </a:p>
          <a:p>
            <a:endParaRPr lang="hu-HU" dirty="0"/>
          </a:p>
        </p:txBody>
      </p:sp>
      <p:pic>
        <p:nvPicPr>
          <p:cNvPr id="13" name="Kép 12"/>
          <p:cNvPicPr>
            <a:picLocks noChangeAspect="1"/>
          </p:cNvPicPr>
          <p:nvPr/>
        </p:nvPicPr>
        <p:blipFill rotWithShape="1">
          <a:blip r:embed="rId7">
            <a:extLst>
              <a:ext uri="{28A0092B-C50C-407E-A947-70E740481C1C}">
                <a14:useLocalDpi xmlns:a14="http://schemas.microsoft.com/office/drawing/2010/main" xmlns="" val="0"/>
              </a:ext>
            </a:extLst>
          </a:blip>
          <a:srcRect r="-681" b="9645"/>
          <a:stretch/>
        </p:blipFill>
        <p:spPr>
          <a:xfrm>
            <a:off x="6038063" y="2230620"/>
            <a:ext cx="2895088" cy="4078700"/>
          </a:xfrm>
          <a:prstGeom prst="rect">
            <a:avLst/>
          </a:prstGeom>
        </p:spPr>
      </p:pic>
      <p:pic>
        <p:nvPicPr>
          <p:cNvPr id="14" name="Kép 13" descr="Mo_IgG pozitív (1).JPG"/>
          <p:cNvPicPr>
            <a:picLocks noChangeAspect="1"/>
          </p:cNvPicPr>
          <p:nvPr/>
        </p:nvPicPr>
        <p:blipFill>
          <a:blip r:embed="rId8" cstate="print"/>
          <a:stretch>
            <a:fillRect/>
          </a:stretch>
        </p:blipFill>
        <p:spPr>
          <a:xfrm>
            <a:off x="3286116" y="4357694"/>
            <a:ext cx="2762269" cy="2071702"/>
          </a:xfrm>
          <a:prstGeom prst="rect">
            <a:avLst/>
          </a:prstGeom>
        </p:spPr>
      </p:pic>
    </p:spTree>
    <p:extLst>
      <p:ext uri="{BB962C8B-B14F-4D97-AF65-F5344CB8AC3E}">
        <p14:creationId xmlns:p14="http://schemas.microsoft.com/office/powerpoint/2010/main" xmlns="" val="7980887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txBox="1">
            <a:spLocks/>
          </p:cNvSpPr>
          <p:nvPr/>
        </p:nvSpPr>
        <p:spPr>
          <a:xfrm>
            <a:off x="271490" y="857240"/>
            <a:ext cx="644365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hu-HU" sz="2400" b="1" dirty="0" smtClean="0">
                <a:solidFill>
                  <a:schemeClr val="tx2"/>
                </a:solidFill>
                <a:ea typeface="+mj-ea"/>
                <a:cs typeface="Arial" pitchFamily="34" charset="0"/>
              </a:rPr>
              <a:t>Szerológiai módszerek – áttekintés II.</a:t>
            </a:r>
            <a:endParaRPr kumimoji="0" lang="hu-HU" sz="2400" b="1" i="0" u="none" strike="noStrike" kern="1200" cap="none" spc="0" normalizeH="0" baseline="0" noProof="0" dirty="0">
              <a:ln>
                <a:noFill/>
              </a:ln>
              <a:solidFill>
                <a:schemeClr val="tx2"/>
              </a:solidFill>
              <a:effectLst/>
              <a:uLnTx/>
              <a:uFillTx/>
              <a:latin typeface="+mn-lt"/>
              <a:ea typeface="+mj-ea"/>
              <a:cs typeface="+mj-cs"/>
            </a:endParaRPr>
          </a:p>
        </p:txBody>
      </p:sp>
      <p:pic>
        <p:nvPicPr>
          <p:cNvPr id="3" name="Kép 2"/>
          <p:cNvPicPr>
            <a:picLocks noChangeAspect="1"/>
          </p:cNvPicPr>
          <p:nvPr/>
        </p:nvPicPr>
        <p:blipFill rotWithShape="1">
          <a:blip r:embed="rId2" cstate="print">
            <a:clrChange>
              <a:clrFrom>
                <a:srgbClr val="47860F"/>
              </a:clrFrom>
              <a:clrTo>
                <a:srgbClr val="47860F">
                  <a:alpha val="0"/>
                </a:srgbClr>
              </a:clrTo>
            </a:clrChange>
            <a:extLst>
              <a:ext uri="{BEBA8EAE-BF5A-486C-A8C5-ECC9F3942E4B}">
                <a14:imgProps xmlns:a14="http://schemas.microsoft.com/office/drawing/2010/main" xmlns="">
                  <a14:imgLayer r:embed="rId3">
                    <a14:imgEffect>
                      <a14:saturation sat="400000"/>
                    </a14:imgEffect>
                  </a14:imgLayer>
                </a14:imgProps>
              </a:ext>
              <a:ext uri="{28A0092B-C50C-407E-A947-70E740481C1C}">
                <a14:useLocalDpi xmlns:a14="http://schemas.microsoft.com/office/drawing/2010/main" xmlns="" val="0"/>
              </a:ext>
            </a:extLst>
          </a:blip>
          <a:srcRect t="47025"/>
          <a:stretch/>
        </p:blipFill>
        <p:spPr>
          <a:xfrm>
            <a:off x="539552" y="1988840"/>
            <a:ext cx="7188368" cy="2016224"/>
          </a:xfrm>
          <a:prstGeom prst="rect">
            <a:avLst/>
          </a:prstGeom>
        </p:spPr>
      </p:pic>
      <p:sp>
        <p:nvSpPr>
          <p:cNvPr id="4" name="Szövegdoboz 3"/>
          <p:cNvSpPr txBox="1"/>
          <p:nvPr/>
        </p:nvSpPr>
        <p:spPr>
          <a:xfrm>
            <a:off x="539552" y="1428740"/>
            <a:ext cx="7416824" cy="646331"/>
          </a:xfrm>
          <a:prstGeom prst="rect">
            <a:avLst/>
          </a:prstGeom>
          <a:noFill/>
        </p:spPr>
        <p:txBody>
          <a:bodyPr wrap="square" rtlCol="0">
            <a:spAutoFit/>
          </a:bodyPr>
          <a:lstStyle/>
          <a:p>
            <a:r>
              <a:rPr lang="hu-HU" b="1" dirty="0" smtClean="0"/>
              <a:t>Vírusneutralizációs próba – „</a:t>
            </a:r>
            <a:r>
              <a:rPr lang="hu-HU" b="1" dirty="0" err="1" smtClean="0"/>
              <a:t>gold</a:t>
            </a:r>
            <a:r>
              <a:rPr lang="hu-HU" b="1" dirty="0" smtClean="0"/>
              <a:t> standard” verifikációs módszer</a:t>
            </a:r>
            <a:endParaRPr lang="hu-HU" b="1" dirty="0"/>
          </a:p>
        </p:txBody>
      </p:sp>
      <p:sp>
        <p:nvSpPr>
          <p:cNvPr id="5" name="Szövegdoboz 4"/>
          <p:cNvSpPr txBox="1"/>
          <p:nvPr/>
        </p:nvSpPr>
        <p:spPr>
          <a:xfrm>
            <a:off x="539552" y="4077072"/>
            <a:ext cx="4176464" cy="246221"/>
          </a:xfrm>
          <a:prstGeom prst="rect">
            <a:avLst/>
          </a:prstGeom>
          <a:noFill/>
        </p:spPr>
        <p:txBody>
          <a:bodyPr wrap="square" rtlCol="0">
            <a:spAutoFit/>
          </a:bodyPr>
          <a:lstStyle/>
          <a:p>
            <a:r>
              <a:rPr lang="hu-HU" sz="1000" dirty="0"/>
              <a:t>Forrás: bio-protocol.org/e2855</a:t>
            </a:r>
          </a:p>
        </p:txBody>
      </p:sp>
      <p:sp>
        <p:nvSpPr>
          <p:cNvPr id="6" name="Szövegdoboz 5"/>
          <p:cNvSpPr txBox="1"/>
          <p:nvPr/>
        </p:nvSpPr>
        <p:spPr>
          <a:xfrm>
            <a:off x="89847" y="4797152"/>
            <a:ext cx="4464496" cy="1754326"/>
          </a:xfrm>
          <a:prstGeom prst="rect">
            <a:avLst/>
          </a:prstGeom>
          <a:noFill/>
        </p:spPr>
        <p:txBody>
          <a:bodyPr wrap="square" rtlCol="0">
            <a:spAutoFit/>
          </a:bodyPr>
          <a:lstStyle/>
          <a:p>
            <a:pPr lvl="0"/>
            <a:r>
              <a:rPr lang="hu-HU" b="1" dirty="0" smtClean="0">
                <a:latin typeface="Calibri" panose="020F0502020204030204" pitchFamily="34" charset="0"/>
              </a:rPr>
              <a:t>Előnyök:</a:t>
            </a:r>
          </a:p>
          <a:p>
            <a:pPr marL="285750" lvl="0" indent="-285750">
              <a:buFont typeface="Wingdings" panose="05000000000000000000" pitchFamily="2" charset="2"/>
              <a:buChar char="v"/>
            </a:pPr>
            <a:r>
              <a:rPr lang="hu-HU" dirty="0" smtClean="0">
                <a:latin typeface="Calibri" panose="020F0502020204030204" pitchFamily="34" charset="0"/>
              </a:rPr>
              <a:t>Legspecifikusabb </a:t>
            </a:r>
            <a:r>
              <a:rPr lang="hu-HU" dirty="0">
                <a:latin typeface="Calibri" panose="020F0502020204030204" pitchFamily="34" charset="0"/>
              </a:rPr>
              <a:t>szerológiai vizsgálati módszer.</a:t>
            </a:r>
          </a:p>
          <a:p>
            <a:pPr marL="285750" lvl="0" indent="-285750">
              <a:buFont typeface="Wingdings" panose="05000000000000000000" pitchFamily="2" charset="2"/>
              <a:buChar char="v"/>
            </a:pPr>
            <a:r>
              <a:rPr lang="hu-HU" dirty="0">
                <a:latin typeface="Calibri" panose="020F0502020204030204" pitchFamily="34" charset="0"/>
              </a:rPr>
              <a:t>Nagy érzékenységű.</a:t>
            </a:r>
          </a:p>
          <a:p>
            <a:pPr marL="285750" lvl="0" indent="-285750">
              <a:buFont typeface="Wingdings" panose="05000000000000000000" pitchFamily="2" charset="2"/>
              <a:buChar char="v"/>
            </a:pPr>
            <a:r>
              <a:rPr lang="hu-HU" dirty="0">
                <a:latin typeface="Calibri" panose="020F0502020204030204" pitchFamily="34" charset="0"/>
              </a:rPr>
              <a:t>Korrelál a </a:t>
            </a:r>
            <a:r>
              <a:rPr lang="hu-HU" dirty="0" err="1">
                <a:latin typeface="Calibri" panose="020F0502020204030204" pitchFamily="34" charset="0"/>
              </a:rPr>
              <a:t>protektív</a:t>
            </a:r>
            <a:r>
              <a:rPr lang="hu-HU" dirty="0">
                <a:latin typeface="Calibri" panose="020F0502020204030204" pitchFamily="34" charset="0"/>
              </a:rPr>
              <a:t> immunitással.</a:t>
            </a:r>
          </a:p>
          <a:p>
            <a:pPr marL="285750" indent="-285750">
              <a:buFont typeface="Wingdings" panose="05000000000000000000" pitchFamily="2" charset="2"/>
              <a:buChar char="v"/>
            </a:pPr>
            <a:r>
              <a:rPr lang="hu-HU" dirty="0">
                <a:latin typeface="Calibri" panose="020F0502020204030204" pitchFamily="34" charset="0"/>
              </a:rPr>
              <a:t>Fajtól független módszer </a:t>
            </a:r>
          </a:p>
        </p:txBody>
      </p:sp>
      <p:sp>
        <p:nvSpPr>
          <p:cNvPr id="7" name="Szövegdoboz 6"/>
          <p:cNvSpPr txBox="1"/>
          <p:nvPr/>
        </p:nvSpPr>
        <p:spPr>
          <a:xfrm>
            <a:off x="4427984" y="4782051"/>
            <a:ext cx="4464496" cy="2031325"/>
          </a:xfrm>
          <a:prstGeom prst="rect">
            <a:avLst/>
          </a:prstGeom>
          <a:noFill/>
        </p:spPr>
        <p:txBody>
          <a:bodyPr wrap="square" rtlCol="0">
            <a:spAutoFit/>
          </a:bodyPr>
          <a:lstStyle/>
          <a:p>
            <a:pPr lvl="0"/>
            <a:r>
              <a:rPr lang="hu-HU" b="1" dirty="0" smtClean="0">
                <a:latin typeface="Calibri" panose="020F0502020204030204" pitchFamily="34" charset="0"/>
              </a:rPr>
              <a:t>Korlátok:</a:t>
            </a:r>
          </a:p>
          <a:p>
            <a:pPr marL="285750" lvl="0" indent="-285750">
              <a:buFont typeface="Wingdings" panose="05000000000000000000" pitchFamily="2" charset="2"/>
              <a:buChar char="v"/>
            </a:pPr>
            <a:r>
              <a:rPr lang="hu-HU" dirty="0" smtClean="0">
                <a:latin typeface="Calibri" panose="020F0502020204030204" pitchFamily="34" charset="0"/>
              </a:rPr>
              <a:t>Időigényes</a:t>
            </a:r>
            <a:endParaRPr lang="hu-HU" dirty="0">
              <a:latin typeface="Calibri" panose="020F0502020204030204" pitchFamily="34" charset="0"/>
            </a:endParaRPr>
          </a:p>
          <a:p>
            <a:pPr marL="285750" lvl="0" indent="-285750">
              <a:buFont typeface="Wingdings" panose="05000000000000000000" pitchFamily="2" charset="2"/>
              <a:buChar char="v"/>
            </a:pPr>
            <a:r>
              <a:rPr lang="hu-HU" dirty="0">
                <a:latin typeface="Calibri" panose="020F0502020204030204" pitchFamily="34" charset="0"/>
              </a:rPr>
              <a:t>Standardizálása nehézkes (csak in </a:t>
            </a:r>
            <a:r>
              <a:rPr lang="hu-HU" dirty="0" smtClean="0">
                <a:latin typeface="Calibri" panose="020F0502020204030204" pitchFamily="34" charset="0"/>
              </a:rPr>
              <a:t>house)</a:t>
            </a:r>
            <a:endParaRPr lang="hu-HU" dirty="0">
              <a:latin typeface="Calibri" panose="020F0502020204030204" pitchFamily="34" charset="0"/>
            </a:endParaRPr>
          </a:p>
          <a:p>
            <a:pPr marL="285750" lvl="0" indent="-285750">
              <a:buFont typeface="Wingdings" panose="05000000000000000000" pitchFamily="2" charset="2"/>
              <a:buChar char="v"/>
            </a:pPr>
            <a:r>
              <a:rPr lang="hu-HU" dirty="0">
                <a:latin typeface="Calibri" panose="020F0502020204030204" pitchFamily="34" charset="0"/>
              </a:rPr>
              <a:t>Mivel fertőzőképes vírussal dolgozunk, bizonyos vírusok esetén biztonsági </a:t>
            </a:r>
            <a:r>
              <a:rPr lang="hu-HU" dirty="0" smtClean="0">
                <a:latin typeface="Calibri" panose="020F0502020204030204" pitchFamily="34" charset="0"/>
              </a:rPr>
              <a:t>laboratórium szükséges</a:t>
            </a:r>
            <a:endParaRPr lang="hu-HU" dirty="0">
              <a:latin typeface="Calibri" panose="020F0502020204030204" pitchFamily="34" charset="0"/>
            </a:endParaRPr>
          </a:p>
          <a:p>
            <a:pPr marL="285750" indent="-285750">
              <a:buFont typeface="Wingdings" panose="05000000000000000000" pitchFamily="2" charset="2"/>
              <a:buChar char="v"/>
            </a:pPr>
            <a:r>
              <a:rPr lang="hu-HU" dirty="0" smtClean="0">
                <a:latin typeface="Calibri" panose="020F0502020204030204" pitchFamily="34" charset="0"/>
              </a:rPr>
              <a:t>Nem </a:t>
            </a:r>
            <a:r>
              <a:rPr lang="hu-HU" dirty="0">
                <a:latin typeface="Calibri" panose="020F0502020204030204" pitchFamily="34" charset="0"/>
              </a:rPr>
              <a:t>különíti el az </a:t>
            </a:r>
            <a:r>
              <a:rPr lang="hu-HU" dirty="0" err="1">
                <a:latin typeface="Calibri" panose="020F0502020204030204" pitchFamily="34" charset="0"/>
              </a:rPr>
              <a:t>Ig</a:t>
            </a:r>
            <a:r>
              <a:rPr lang="hu-HU" dirty="0">
                <a:latin typeface="Calibri" panose="020F0502020204030204" pitchFamily="34" charset="0"/>
              </a:rPr>
              <a:t> alosztályokat</a:t>
            </a:r>
            <a:r>
              <a:rPr lang="hu-HU" dirty="0"/>
              <a:t> </a:t>
            </a:r>
            <a:endParaRPr lang="hu-HU" dirty="0">
              <a:latin typeface="Calibri" panose="020F0502020204030204" pitchFamily="34" charset="0"/>
            </a:endParaRPr>
          </a:p>
        </p:txBody>
      </p:sp>
      <p:pic>
        <p:nvPicPr>
          <p:cNvPr id="10" name="Kép 9"/>
          <p:cNvPicPr>
            <a:picLocks noChangeAspect="1"/>
          </p:cNvPicPr>
          <p:nvPr/>
        </p:nvPicPr>
        <p:blipFill rotWithShape="1">
          <a:blip r:embed="rId4" cstate="print">
            <a:extLst>
              <a:ext uri="{BEBA8EAE-BF5A-486C-A8C5-ECC9F3942E4B}">
                <a14:imgProps xmlns:a14="http://schemas.microsoft.com/office/drawing/2010/main" xmlns="">
                  <a14:imgLayer r:embed="rId5">
                    <a14:imgEffect>
                      <a14:sharpenSoften amount="50000"/>
                    </a14:imgEffect>
                    <a14:imgEffect>
                      <a14:colorTemperature colorTemp="11200"/>
                    </a14:imgEffect>
                  </a14:imgLayer>
                </a14:imgProps>
              </a:ext>
              <a:ext uri="{28A0092B-C50C-407E-A947-70E740481C1C}">
                <a14:useLocalDpi xmlns:a14="http://schemas.microsoft.com/office/drawing/2010/main" xmlns="" val="0"/>
              </a:ext>
            </a:extLst>
          </a:blip>
          <a:srcRect l="16778" t="7550" r="11241" b="7550"/>
          <a:stretch/>
        </p:blipFill>
        <p:spPr>
          <a:xfrm>
            <a:off x="6012160" y="2836263"/>
            <a:ext cx="2523411" cy="2232248"/>
          </a:xfrm>
          <a:prstGeom prst="rect">
            <a:avLst/>
          </a:prstGeom>
        </p:spPr>
      </p:pic>
    </p:spTree>
    <p:extLst>
      <p:ext uri="{BB962C8B-B14F-4D97-AF65-F5344CB8AC3E}">
        <p14:creationId xmlns:p14="http://schemas.microsoft.com/office/powerpoint/2010/main" xmlns="" val="16128355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433374"/>
            <a:ext cx="8229600" cy="1066800"/>
          </a:xfrm>
        </p:spPr>
        <p:txBody>
          <a:bodyPr>
            <a:normAutofit/>
          </a:bodyPr>
          <a:lstStyle/>
          <a:p>
            <a:pPr algn="l"/>
            <a:r>
              <a:rPr lang="hu-HU" sz="2400" b="1" dirty="0">
                <a:solidFill>
                  <a:schemeClr val="tx1"/>
                </a:solidFill>
              </a:rPr>
              <a:t>Laboratóriumi diagnosztika </a:t>
            </a:r>
            <a:r>
              <a:rPr lang="hu-HU" sz="2400" b="1" dirty="0" smtClean="0">
                <a:solidFill>
                  <a:schemeClr val="tx1"/>
                </a:solidFill>
              </a:rPr>
              <a:t>és nehézségei</a:t>
            </a:r>
            <a:endParaRPr lang="hu-HU" sz="2400" b="1" dirty="0">
              <a:solidFill>
                <a:schemeClr val="tx1"/>
              </a:solidFill>
            </a:endParaRPr>
          </a:p>
        </p:txBody>
      </p:sp>
      <p:pic>
        <p:nvPicPr>
          <p:cNvPr id="6" name="Kép 5" descr="tbev_graf_en.jpg"/>
          <p:cNvPicPr>
            <a:picLocks noChangeAspect="1"/>
          </p:cNvPicPr>
          <p:nvPr/>
        </p:nvPicPr>
        <p:blipFill>
          <a:blip r:embed="rId2"/>
          <a:srcRect t="26017"/>
          <a:stretch>
            <a:fillRect/>
          </a:stretch>
        </p:blipFill>
        <p:spPr>
          <a:xfrm>
            <a:off x="0" y="4429108"/>
            <a:ext cx="9144000" cy="2428892"/>
          </a:xfrm>
          <a:prstGeom prst="rect">
            <a:avLst/>
          </a:prstGeom>
        </p:spPr>
      </p:pic>
      <p:sp>
        <p:nvSpPr>
          <p:cNvPr id="8" name="Szövegdoboz 7"/>
          <p:cNvSpPr txBox="1"/>
          <p:nvPr/>
        </p:nvSpPr>
        <p:spPr>
          <a:xfrm>
            <a:off x="5214942" y="1571612"/>
            <a:ext cx="3571900" cy="2308324"/>
          </a:xfrm>
          <a:prstGeom prst="rect">
            <a:avLst/>
          </a:prstGeom>
          <a:noFill/>
        </p:spPr>
        <p:txBody>
          <a:bodyPr wrap="square" rtlCol="0">
            <a:spAutoFit/>
          </a:bodyPr>
          <a:lstStyle/>
          <a:p>
            <a:r>
              <a:rPr lang="hu-HU" b="1" dirty="0" smtClean="0">
                <a:solidFill>
                  <a:srgbClr val="000099"/>
                </a:solidFill>
                <a:latin typeface="Calibri" pitchFamily="34" charset="0"/>
              </a:rPr>
              <a:t>Molekuláris diagnosztika</a:t>
            </a:r>
          </a:p>
          <a:p>
            <a:pPr>
              <a:buFont typeface="Arial" pitchFamily="34" charset="0"/>
              <a:buChar char="•"/>
            </a:pPr>
            <a:r>
              <a:rPr lang="hu-HU" dirty="0" smtClean="0">
                <a:solidFill>
                  <a:schemeClr val="tx2">
                    <a:lumMod val="50000"/>
                  </a:schemeClr>
                </a:solidFill>
                <a:latin typeface="Calibri" pitchFamily="34" charset="0"/>
              </a:rPr>
              <a:t>Rövid ideg tartó, alacsony szintű </a:t>
            </a:r>
            <a:r>
              <a:rPr lang="hu-HU" dirty="0" err="1" smtClean="0">
                <a:solidFill>
                  <a:schemeClr val="tx2">
                    <a:lumMod val="50000"/>
                  </a:schemeClr>
                </a:solidFill>
                <a:latin typeface="Calibri" pitchFamily="34" charset="0"/>
              </a:rPr>
              <a:t>viraemia</a:t>
            </a:r>
            <a:endParaRPr lang="hu-HU" dirty="0" smtClean="0">
              <a:solidFill>
                <a:schemeClr val="tx2">
                  <a:lumMod val="50000"/>
                </a:schemeClr>
              </a:solidFill>
              <a:latin typeface="Calibri" pitchFamily="34" charset="0"/>
            </a:endParaRPr>
          </a:p>
          <a:p>
            <a:pPr>
              <a:buFont typeface="Arial" pitchFamily="34" charset="0"/>
              <a:buChar char="•"/>
            </a:pPr>
            <a:r>
              <a:rPr lang="hu-HU" dirty="0" smtClean="0">
                <a:solidFill>
                  <a:schemeClr val="tx2">
                    <a:lumMod val="50000"/>
                  </a:schemeClr>
                </a:solidFill>
                <a:latin typeface="Calibri" pitchFamily="34" charset="0"/>
              </a:rPr>
              <a:t>I. fázisú vérmintából</a:t>
            </a:r>
          </a:p>
          <a:p>
            <a:endParaRPr lang="hu-HU" dirty="0" smtClean="0">
              <a:solidFill>
                <a:schemeClr val="tx2">
                  <a:lumMod val="50000"/>
                </a:schemeClr>
              </a:solidFill>
              <a:latin typeface="Calibri" pitchFamily="34" charset="0"/>
            </a:endParaRPr>
          </a:p>
          <a:p>
            <a:r>
              <a:rPr lang="hu-HU" b="1" dirty="0" smtClean="0">
                <a:solidFill>
                  <a:srgbClr val="000099"/>
                </a:solidFill>
                <a:latin typeface="Calibri" pitchFamily="34" charset="0"/>
              </a:rPr>
              <a:t>Izolálás</a:t>
            </a:r>
          </a:p>
          <a:p>
            <a:pPr>
              <a:buFont typeface="Arial" pitchFamily="34" charset="0"/>
              <a:buChar char="•"/>
            </a:pPr>
            <a:r>
              <a:rPr lang="hu-HU" dirty="0" smtClean="0">
                <a:solidFill>
                  <a:schemeClr val="tx2">
                    <a:lumMod val="50000"/>
                  </a:schemeClr>
                </a:solidFill>
                <a:latin typeface="Calibri" pitchFamily="34" charset="0"/>
              </a:rPr>
              <a:t>Ellenanyagok jelenléte gátolja</a:t>
            </a:r>
          </a:p>
          <a:p>
            <a:endParaRPr lang="hu-HU" dirty="0"/>
          </a:p>
        </p:txBody>
      </p:sp>
      <p:sp>
        <p:nvSpPr>
          <p:cNvPr id="9" name="Szövegdoboz 8"/>
          <p:cNvSpPr txBox="1"/>
          <p:nvPr/>
        </p:nvSpPr>
        <p:spPr>
          <a:xfrm>
            <a:off x="6643702" y="6286520"/>
            <a:ext cx="2286016" cy="307777"/>
          </a:xfrm>
          <a:prstGeom prst="rect">
            <a:avLst/>
          </a:prstGeom>
          <a:noFill/>
        </p:spPr>
        <p:txBody>
          <a:bodyPr wrap="square" rtlCol="0">
            <a:spAutoFit/>
          </a:bodyPr>
          <a:lstStyle/>
          <a:p>
            <a:r>
              <a:rPr lang="hu-HU" sz="1400" dirty="0" smtClean="0"/>
              <a:t>Forrás: http://www.vidia.cz</a:t>
            </a:r>
            <a:endParaRPr lang="hu-HU" sz="1400" dirty="0"/>
          </a:p>
        </p:txBody>
      </p:sp>
      <p:sp>
        <p:nvSpPr>
          <p:cNvPr id="7" name="Szövegdoboz 6"/>
          <p:cNvSpPr txBox="1"/>
          <p:nvPr/>
        </p:nvSpPr>
        <p:spPr>
          <a:xfrm>
            <a:off x="357158" y="928671"/>
            <a:ext cx="5143536" cy="4370427"/>
          </a:xfrm>
          <a:prstGeom prst="rect">
            <a:avLst/>
          </a:prstGeom>
          <a:noFill/>
        </p:spPr>
        <p:txBody>
          <a:bodyPr wrap="square" rtlCol="0">
            <a:spAutoFit/>
          </a:bodyPr>
          <a:lstStyle/>
          <a:p>
            <a:endParaRPr lang="hu-HU" sz="2000" b="1" dirty="0" smtClean="0">
              <a:solidFill>
                <a:srgbClr val="000099"/>
              </a:solidFill>
            </a:endParaRPr>
          </a:p>
          <a:p>
            <a:r>
              <a:rPr lang="hu-HU" sz="2000" b="1" dirty="0" smtClean="0">
                <a:solidFill>
                  <a:srgbClr val="000099"/>
                </a:solidFill>
                <a:latin typeface="Calibri" pitchFamily="34" charset="0"/>
              </a:rPr>
              <a:t>Ellenanyag kimutatás</a:t>
            </a:r>
            <a:endParaRPr lang="hu-HU" dirty="0">
              <a:latin typeface="Calibri" pitchFamily="34" charset="0"/>
            </a:endParaRPr>
          </a:p>
          <a:p>
            <a:pPr>
              <a:buFont typeface="Arial" pitchFamily="34" charset="0"/>
              <a:buChar char="•"/>
            </a:pPr>
            <a:r>
              <a:rPr lang="hu-HU" sz="2000" dirty="0">
                <a:solidFill>
                  <a:schemeClr val="tx2">
                    <a:lumMod val="50000"/>
                  </a:schemeClr>
                </a:solidFill>
                <a:latin typeface="Calibri" pitchFamily="34" charset="0"/>
              </a:rPr>
              <a:t>Szerológiai keresztreakciók</a:t>
            </a:r>
          </a:p>
          <a:p>
            <a:pPr>
              <a:buFont typeface="Arial" pitchFamily="34" charset="0"/>
              <a:buChar char="•"/>
            </a:pPr>
            <a:r>
              <a:rPr lang="hu-HU" sz="2000" dirty="0">
                <a:solidFill>
                  <a:schemeClr val="tx2">
                    <a:lumMod val="50000"/>
                  </a:schemeClr>
                </a:solidFill>
                <a:latin typeface="Calibri" pitchFamily="34" charset="0"/>
              </a:rPr>
              <a:t>Hosszú ideig </a:t>
            </a:r>
            <a:r>
              <a:rPr lang="hu-HU" sz="2000" dirty="0" err="1" smtClean="0">
                <a:solidFill>
                  <a:schemeClr val="tx2">
                    <a:lumMod val="50000"/>
                  </a:schemeClr>
                </a:solidFill>
                <a:latin typeface="Calibri" pitchFamily="34" charset="0"/>
              </a:rPr>
              <a:t>perzisztáló</a:t>
            </a:r>
            <a:r>
              <a:rPr lang="hu-HU" sz="2000" dirty="0" smtClean="0">
                <a:solidFill>
                  <a:schemeClr val="tx2">
                    <a:lumMod val="50000"/>
                  </a:schemeClr>
                </a:solidFill>
                <a:latin typeface="Calibri" pitchFamily="34" charset="0"/>
              </a:rPr>
              <a:t> </a:t>
            </a:r>
            <a:r>
              <a:rPr lang="hu-HU" sz="2000" dirty="0" err="1" smtClean="0">
                <a:solidFill>
                  <a:schemeClr val="tx2">
                    <a:lumMod val="50000"/>
                  </a:schemeClr>
                </a:solidFill>
                <a:latin typeface="Calibri" pitchFamily="34" charset="0"/>
              </a:rPr>
              <a:t>IgM</a:t>
            </a:r>
            <a:endParaRPr lang="hu-HU" sz="2000" dirty="0" smtClean="0">
              <a:solidFill>
                <a:schemeClr val="tx2">
                  <a:lumMod val="50000"/>
                </a:schemeClr>
              </a:solidFill>
              <a:latin typeface="Calibri" pitchFamily="34" charset="0"/>
            </a:endParaRPr>
          </a:p>
          <a:p>
            <a:pPr>
              <a:buFont typeface="Arial" pitchFamily="34" charset="0"/>
              <a:buChar char="•"/>
            </a:pPr>
            <a:r>
              <a:rPr lang="hu-HU" sz="2000" dirty="0" err="1" smtClean="0">
                <a:solidFill>
                  <a:schemeClr val="tx2">
                    <a:lumMod val="50000"/>
                  </a:schemeClr>
                </a:solidFill>
                <a:latin typeface="Calibri" pitchFamily="34" charset="0"/>
              </a:rPr>
              <a:t>Vaccine</a:t>
            </a:r>
            <a:r>
              <a:rPr lang="hu-HU" sz="2000" dirty="0" smtClean="0">
                <a:solidFill>
                  <a:schemeClr val="tx2">
                    <a:lumMod val="50000"/>
                  </a:schemeClr>
                </a:solidFill>
                <a:latin typeface="Calibri" pitchFamily="34" charset="0"/>
              </a:rPr>
              <a:t> </a:t>
            </a:r>
            <a:r>
              <a:rPr lang="hu-HU" sz="2000" dirty="0" err="1" smtClean="0">
                <a:solidFill>
                  <a:schemeClr val="tx2">
                    <a:lumMod val="50000"/>
                  </a:schemeClr>
                </a:solidFill>
                <a:latin typeface="Calibri" pitchFamily="34" charset="0"/>
              </a:rPr>
              <a:t>failure</a:t>
            </a:r>
            <a:r>
              <a:rPr lang="hu-HU" sz="2000" dirty="0" smtClean="0">
                <a:solidFill>
                  <a:schemeClr val="tx2">
                    <a:lumMod val="50000"/>
                  </a:schemeClr>
                </a:solidFill>
                <a:latin typeface="Calibri" pitchFamily="34" charset="0"/>
              </a:rPr>
              <a:t> infekció</a:t>
            </a:r>
          </a:p>
          <a:p>
            <a:pPr>
              <a:buFont typeface="Arial" pitchFamily="34" charset="0"/>
              <a:buChar char="•"/>
            </a:pPr>
            <a:r>
              <a:rPr lang="hu-HU" sz="2000" dirty="0" smtClean="0">
                <a:solidFill>
                  <a:schemeClr val="tx2">
                    <a:lumMod val="50000"/>
                  </a:schemeClr>
                </a:solidFill>
                <a:latin typeface="Calibri" pitchFamily="34" charset="0"/>
              </a:rPr>
              <a:t>Másodlagos </a:t>
            </a:r>
            <a:r>
              <a:rPr lang="hu-HU" sz="2000" dirty="0" err="1" smtClean="0">
                <a:solidFill>
                  <a:schemeClr val="tx2">
                    <a:lumMod val="50000"/>
                  </a:schemeClr>
                </a:solidFill>
                <a:latin typeface="Calibri" pitchFamily="34" charset="0"/>
              </a:rPr>
              <a:t>flavivírus</a:t>
            </a:r>
            <a:r>
              <a:rPr lang="hu-HU" sz="2000" dirty="0" smtClean="0">
                <a:solidFill>
                  <a:schemeClr val="tx2">
                    <a:lumMod val="50000"/>
                  </a:schemeClr>
                </a:solidFill>
                <a:latin typeface="Calibri" pitchFamily="34" charset="0"/>
              </a:rPr>
              <a:t> infekció</a:t>
            </a:r>
            <a:endParaRPr lang="hu-HU" sz="2000" dirty="0">
              <a:solidFill>
                <a:schemeClr val="tx2">
                  <a:lumMod val="50000"/>
                </a:schemeClr>
              </a:solidFill>
              <a:latin typeface="Calibri" pitchFamily="34" charset="0"/>
            </a:endParaRPr>
          </a:p>
          <a:p>
            <a:pPr>
              <a:buFont typeface="Arial" pitchFamily="34" charset="0"/>
              <a:buChar char="•"/>
            </a:pPr>
            <a:r>
              <a:rPr lang="hu-HU" sz="2000" dirty="0">
                <a:solidFill>
                  <a:schemeClr val="tx2">
                    <a:lumMod val="50000"/>
                  </a:schemeClr>
                </a:solidFill>
                <a:latin typeface="Calibri" pitchFamily="34" charset="0"/>
              </a:rPr>
              <a:t>Neutralizáló ellenanyagok is </a:t>
            </a:r>
            <a:r>
              <a:rPr lang="hu-HU" sz="2000" dirty="0" smtClean="0">
                <a:solidFill>
                  <a:schemeClr val="tx2">
                    <a:lumMod val="50000"/>
                  </a:schemeClr>
                </a:solidFill>
                <a:latin typeface="Calibri" pitchFamily="34" charset="0"/>
              </a:rPr>
              <a:t>mutathatnak </a:t>
            </a:r>
            <a:r>
              <a:rPr lang="hu-HU" sz="2000" dirty="0">
                <a:solidFill>
                  <a:schemeClr val="tx2">
                    <a:lumMod val="50000"/>
                  </a:schemeClr>
                </a:solidFill>
                <a:latin typeface="Calibri" pitchFamily="34" charset="0"/>
              </a:rPr>
              <a:t>keresztreakciókat</a:t>
            </a:r>
          </a:p>
          <a:p>
            <a:pPr>
              <a:buFont typeface="Arial" pitchFamily="34" charset="0"/>
              <a:buChar char="•"/>
            </a:pPr>
            <a:r>
              <a:rPr lang="hu-HU" sz="2000" dirty="0">
                <a:solidFill>
                  <a:schemeClr val="tx2">
                    <a:lumMod val="50000"/>
                  </a:schemeClr>
                </a:solidFill>
                <a:latin typeface="Calibri" pitchFamily="34" charset="0"/>
              </a:rPr>
              <a:t>Neutralizáló ellenanyagok késleltetett </a:t>
            </a:r>
            <a:r>
              <a:rPr lang="hu-HU" sz="2000" dirty="0" smtClean="0">
                <a:solidFill>
                  <a:schemeClr val="tx2">
                    <a:lumMod val="50000"/>
                  </a:schemeClr>
                </a:solidFill>
                <a:latin typeface="Calibri" pitchFamily="34" charset="0"/>
              </a:rPr>
              <a:t>megjelenése</a:t>
            </a:r>
          </a:p>
          <a:p>
            <a:pPr>
              <a:buFont typeface="Arial" pitchFamily="34" charset="0"/>
              <a:buChar char="•"/>
            </a:pPr>
            <a:r>
              <a:rPr lang="hu-HU" sz="2000" dirty="0" smtClean="0">
                <a:solidFill>
                  <a:schemeClr val="tx2">
                    <a:lumMod val="50000"/>
                  </a:schemeClr>
                </a:solidFill>
                <a:latin typeface="Calibri" pitchFamily="34" charset="0"/>
              </a:rPr>
              <a:t>VNT: időigényes; CPE </a:t>
            </a:r>
          </a:p>
          <a:p>
            <a:pPr>
              <a:buFont typeface="Arial" pitchFamily="34" charset="0"/>
              <a:buChar char="•"/>
            </a:pPr>
            <a:endParaRPr lang="hu-HU" sz="2000" dirty="0" smtClean="0">
              <a:solidFill>
                <a:schemeClr val="tx2">
                  <a:lumMod val="50000"/>
                </a:schemeClr>
              </a:solidFill>
            </a:endParaRPr>
          </a:p>
          <a:p>
            <a:endParaRPr lang="hu-HU" sz="2000" dirty="0">
              <a:solidFill>
                <a:schemeClr val="tx2">
                  <a:lumMod val="50000"/>
                </a:schemeClr>
              </a:solidFill>
            </a:endParaRPr>
          </a:p>
          <a:p>
            <a:endParaRPr lang="hu-HU"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50000"/>
                    </a14:imgEffect>
                  </a14:imgLayer>
                </a14:imgProps>
              </a:ext>
            </a:extLst>
          </a:blip>
          <a:srcRect l="28969" t="25391" r="30630" b="7883"/>
          <a:stretch/>
        </p:blipFill>
        <p:spPr>
          <a:xfrm>
            <a:off x="251519" y="908720"/>
            <a:ext cx="6203765" cy="5760639"/>
          </a:xfrm>
          <a:prstGeom prst="rect">
            <a:avLst/>
          </a:prstGeom>
        </p:spPr>
      </p:pic>
      <p:sp>
        <p:nvSpPr>
          <p:cNvPr id="3" name="Szövegdoboz 2"/>
          <p:cNvSpPr txBox="1"/>
          <p:nvPr/>
        </p:nvSpPr>
        <p:spPr>
          <a:xfrm>
            <a:off x="-36512" y="6577607"/>
            <a:ext cx="2843808" cy="307777"/>
          </a:xfrm>
          <a:prstGeom prst="rect">
            <a:avLst/>
          </a:prstGeom>
          <a:noFill/>
        </p:spPr>
        <p:txBody>
          <a:bodyPr wrap="square" rtlCol="0">
            <a:spAutoFit/>
          </a:bodyPr>
          <a:lstStyle/>
          <a:p>
            <a:r>
              <a:rPr lang="hu-HU" sz="1400" dirty="0" smtClean="0"/>
              <a:t>Forrás: </a:t>
            </a:r>
            <a:r>
              <a:rPr lang="hu-HU" sz="1400" dirty="0" err="1"/>
              <a:t>Ergunay</a:t>
            </a:r>
            <a:r>
              <a:rPr lang="hu-HU" sz="1400" dirty="0"/>
              <a:t> et </a:t>
            </a:r>
            <a:r>
              <a:rPr lang="hu-HU" sz="1400" dirty="0" err="1"/>
              <a:t>al</a:t>
            </a:r>
            <a:r>
              <a:rPr lang="hu-HU" sz="1400" dirty="0"/>
              <a:t>, VBZD 2016</a:t>
            </a:r>
          </a:p>
        </p:txBody>
      </p:sp>
      <p:sp>
        <p:nvSpPr>
          <p:cNvPr id="4" name="Szövegdoboz 3"/>
          <p:cNvSpPr txBox="1"/>
          <p:nvPr/>
        </p:nvSpPr>
        <p:spPr>
          <a:xfrm>
            <a:off x="6300192" y="1484784"/>
            <a:ext cx="2520280" cy="523220"/>
          </a:xfrm>
          <a:prstGeom prst="rect">
            <a:avLst/>
          </a:prstGeom>
          <a:noFill/>
        </p:spPr>
        <p:txBody>
          <a:bodyPr wrap="square" rtlCol="0">
            <a:spAutoFit/>
          </a:bodyPr>
          <a:lstStyle/>
          <a:p>
            <a:r>
              <a:rPr lang="hu-HU" sz="1400" dirty="0" smtClean="0">
                <a:solidFill>
                  <a:srgbClr val="FF0000"/>
                </a:solidFill>
              </a:rPr>
              <a:t>1. Fázisú vérminta/post </a:t>
            </a:r>
            <a:r>
              <a:rPr lang="hu-HU" sz="1400" dirty="0" err="1" smtClean="0">
                <a:solidFill>
                  <a:srgbClr val="FF0000"/>
                </a:solidFill>
              </a:rPr>
              <a:t>mortem</a:t>
            </a:r>
            <a:r>
              <a:rPr lang="hu-HU" sz="1400" dirty="0" smtClean="0">
                <a:solidFill>
                  <a:srgbClr val="FF0000"/>
                </a:solidFill>
              </a:rPr>
              <a:t> </a:t>
            </a:r>
            <a:r>
              <a:rPr lang="hu-HU" sz="1400" dirty="0" err="1" smtClean="0">
                <a:solidFill>
                  <a:srgbClr val="FF0000"/>
                </a:solidFill>
              </a:rPr>
              <a:t>agybiopsza</a:t>
            </a:r>
            <a:endParaRPr lang="hu-HU" sz="1400" dirty="0">
              <a:solidFill>
                <a:srgbClr val="FF0000"/>
              </a:solidFill>
            </a:endParaRPr>
          </a:p>
        </p:txBody>
      </p:sp>
      <p:sp>
        <p:nvSpPr>
          <p:cNvPr id="5" name="Szövegdoboz 4"/>
          <p:cNvSpPr txBox="1"/>
          <p:nvPr/>
        </p:nvSpPr>
        <p:spPr>
          <a:xfrm>
            <a:off x="6372200" y="2617748"/>
            <a:ext cx="2520280" cy="954107"/>
          </a:xfrm>
          <a:prstGeom prst="rect">
            <a:avLst/>
          </a:prstGeom>
          <a:noFill/>
        </p:spPr>
        <p:txBody>
          <a:bodyPr wrap="square" rtlCol="0">
            <a:spAutoFit/>
          </a:bodyPr>
          <a:lstStyle/>
          <a:p>
            <a:r>
              <a:rPr lang="hu-HU" sz="1400" dirty="0" smtClean="0">
                <a:solidFill>
                  <a:srgbClr val="FF0000"/>
                </a:solidFill>
              </a:rPr>
              <a:t>1. Fázisú vérminta ált. nem érhető el/CNS idején </a:t>
            </a:r>
            <a:r>
              <a:rPr lang="hu-HU" sz="1400" dirty="0" err="1" smtClean="0">
                <a:solidFill>
                  <a:srgbClr val="FF0000"/>
                </a:solidFill>
              </a:rPr>
              <a:t>virális</a:t>
            </a:r>
            <a:r>
              <a:rPr lang="hu-HU" sz="1400" dirty="0" smtClean="0">
                <a:solidFill>
                  <a:srgbClr val="FF0000"/>
                </a:solidFill>
              </a:rPr>
              <a:t> RNS ált. nem mutatható ki.</a:t>
            </a:r>
          </a:p>
          <a:p>
            <a:endParaRPr lang="hu-HU" sz="1400" dirty="0">
              <a:solidFill>
                <a:srgbClr val="FF0000"/>
              </a:solidFill>
            </a:endParaRPr>
          </a:p>
        </p:txBody>
      </p:sp>
      <p:sp>
        <p:nvSpPr>
          <p:cNvPr id="6" name="Szövegdoboz 5"/>
          <p:cNvSpPr txBox="1"/>
          <p:nvPr/>
        </p:nvSpPr>
        <p:spPr>
          <a:xfrm>
            <a:off x="6372200" y="3717032"/>
            <a:ext cx="2771800" cy="954107"/>
          </a:xfrm>
          <a:prstGeom prst="rect">
            <a:avLst/>
          </a:prstGeom>
          <a:noFill/>
        </p:spPr>
        <p:txBody>
          <a:bodyPr wrap="square" rtlCol="0">
            <a:spAutoFit/>
          </a:bodyPr>
          <a:lstStyle/>
          <a:p>
            <a:r>
              <a:rPr lang="hu-HU" sz="1400" dirty="0" smtClean="0">
                <a:solidFill>
                  <a:srgbClr val="FF0000"/>
                </a:solidFill>
              </a:rPr>
              <a:t>Szerológiai keresztreakciók nem zárhatók ki. </a:t>
            </a:r>
          </a:p>
          <a:p>
            <a:r>
              <a:rPr lang="hu-HU" sz="1400" dirty="0" smtClean="0">
                <a:solidFill>
                  <a:srgbClr val="FF0000"/>
                </a:solidFill>
              </a:rPr>
              <a:t>IgM pozitivitás konfirmálható</a:t>
            </a:r>
          </a:p>
          <a:p>
            <a:endParaRPr lang="hu-HU" sz="1400" dirty="0">
              <a:solidFill>
                <a:srgbClr val="FF0000"/>
              </a:solidFill>
            </a:endParaRPr>
          </a:p>
        </p:txBody>
      </p:sp>
      <p:sp>
        <p:nvSpPr>
          <p:cNvPr id="7" name="Szövegdoboz 6"/>
          <p:cNvSpPr txBox="1"/>
          <p:nvPr/>
        </p:nvSpPr>
        <p:spPr>
          <a:xfrm>
            <a:off x="6300192" y="4581128"/>
            <a:ext cx="2843808" cy="1384995"/>
          </a:xfrm>
          <a:prstGeom prst="rect">
            <a:avLst/>
          </a:prstGeom>
          <a:noFill/>
        </p:spPr>
        <p:txBody>
          <a:bodyPr wrap="square" rtlCol="0">
            <a:spAutoFit/>
          </a:bodyPr>
          <a:lstStyle/>
          <a:p>
            <a:r>
              <a:rPr lang="hu-HU" sz="1400" dirty="0" smtClean="0">
                <a:solidFill>
                  <a:srgbClr val="FF0000"/>
                </a:solidFill>
              </a:rPr>
              <a:t>Ált. jól alkalmazható: de </a:t>
            </a:r>
            <a:r>
              <a:rPr lang="hu-HU" sz="1400" dirty="0" err="1" smtClean="0">
                <a:solidFill>
                  <a:srgbClr val="FF0000"/>
                </a:solidFill>
              </a:rPr>
              <a:t>Vakcinációs</a:t>
            </a:r>
            <a:r>
              <a:rPr lang="hu-HU" sz="1400" dirty="0" smtClean="0">
                <a:solidFill>
                  <a:srgbClr val="FF0000"/>
                </a:solidFill>
              </a:rPr>
              <a:t> status figyelembevétele + keresztreakciók kizárása szükséges!</a:t>
            </a:r>
          </a:p>
          <a:p>
            <a:endParaRPr lang="hu-HU" sz="1400" dirty="0">
              <a:solidFill>
                <a:srgbClr val="FF0000"/>
              </a:solidFill>
            </a:endParaRPr>
          </a:p>
        </p:txBody>
      </p:sp>
      <p:sp>
        <p:nvSpPr>
          <p:cNvPr id="8" name="Szövegdoboz 7"/>
          <p:cNvSpPr txBox="1"/>
          <p:nvPr/>
        </p:nvSpPr>
        <p:spPr>
          <a:xfrm>
            <a:off x="6300192" y="5733256"/>
            <a:ext cx="2771800" cy="738664"/>
          </a:xfrm>
          <a:prstGeom prst="rect">
            <a:avLst/>
          </a:prstGeom>
          <a:noFill/>
        </p:spPr>
        <p:txBody>
          <a:bodyPr wrap="square" rtlCol="0">
            <a:spAutoFit/>
          </a:bodyPr>
          <a:lstStyle/>
          <a:p>
            <a:r>
              <a:rPr lang="hu-HU" sz="1400" dirty="0" smtClean="0">
                <a:solidFill>
                  <a:srgbClr val="FF0000"/>
                </a:solidFill>
              </a:rPr>
              <a:t>Legspecifikusabb, de idő és munkaigényes + BSL</a:t>
            </a:r>
          </a:p>
          <a:p>
            <a:endParaRPr lang="hu-HU" sz="1400" dirty="0">
              <a:solidFill>
                <a:srgbClr val="FF0000"/>
              </a:solidFill>
            </a:endParaRPr>
          </a:p>
        </p:txBody>
      </p:sp>
      <p:sp>
        <p:nvSpPr>
          <p:cNvPr id="9" name="Szövegdoboz 8"/>
          <p:cNvSpPr txBox="1"/>
          <p:nvPr/>
        </p:nvSpPr>
        <p:spPr>
          <a:xfrm>
            <a:off x="6300192" y="6165304"/>
            <a:ext cx="2771800" cy="523220"/>
          </a:xfrm>
          <a:prstGeom prst="rect">
            <a:avLst/>
          </a:prstGeom>
          <a:noFill/>
        </p:spPr>
        <p:txBody>
          <a:bodyPr wrap="square" rtlCol="0">
            <a:spAutoFit/>
          </a:bodyPr>
          <a:lstStyle/>
          <a:p>
            <a:r>
              <a:rPr lang="hu-HU" sz="1400" dirty="0" err="1" smtClean="0">
                <a:solidFill>
                  <a:srgbClr val="FF0000"/>
                </a:solidFill>
              </a:rPr>
              <a:t>Fatalis</a:t>
            </a:r>
            <a:r>
              <a:rPr lang="hu-HU" sz="1400" dirty="0" smtClean="0">
                <a:solidFill>
                  <a:srgbClr val="FF0000"/>
                </a:solidFill>
              </a:rPr>
              <a:t> kimenetelű eseteknél</a:t>
            </a:r>
          </a:p>
          <a:p>
            <a:endParaRPr lang="hu-HU" sz="1400" dirty="0">
              <a:solidFill>
                <a:srgbClr val="FF0000"/>
              </a:solidFill>
            </a:endParaRPr>
          </a:p>
        </p:txBody>
      </p:sp>
      <p:sp>
        <p:nvSpPr>
          <p:cNvPr id="11" name="Szövegdoboz 10"/>
          <p:cNvSpPr txBox="1"/>
          <p:nvPr/>
        </p:nvSpPr>
        <p:spPr>
          <a:xfrm>
            <a:off x="6357950" y="1977086"/>
            <a:ext cx="2520280" cy="523220"/>
          </a:xfrm>
          <a:prstGeom prst="rect">
            <a:avLst/>
          </a:prstGeom>
          <a:noFill/>
        </p:spPr>
        <p:txBody>
          <a:bodyPr wrap="square" rtlCol="0">
            <a:spAutoFit/>
          </a:bodyPr>
          <a:lstStyle/>
          <a:p>
            <a:r>
              <a:rPr lang="hu-HU" sz="1400" dirty="0" smtClean="0">
                <a:solidFill>
                  <a:srgbClr val="FF0000"/>
                </a:solidFill>
              </a:rPr>
              <a:t>Rutindiagnosztikában kis relevancia</a:t>
            </a:r>
            <a:endParaRPr lang="hu-HU" sz="1400" dirty="0">
              <a:solidFill>
                <a:srgbClr val="FF0000"/>
              </a:solidFill>
            </a:endParaRPr>
          </a:p>
        </p:txBody>
      </p:sp>
    </p:spTree>
    <p:extLst>
      <p:ext uri="{BB962C8B-B14F-4D97-AF65-F5344CB8AC3E}">
        <p14:creationId xmlns:p14="http://schemas.microsoft.com/office/powerpoint/2010/main" xmlns="" val="112646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642918"/>
            <a:ext cx="8229600" cy="1066800"/>
          </a:xfrm>
        </p:spPr>
        <p:txBody>
          <a:bodyPr>
            <a:normAutofit/>
          </a:bodyPr>
          <a:lstStyle/>
          <a:p>
            <a:r>
              <a:rPr lang="hu-HU" sz="2400" b="1" dirty="0" smtClean="0">
                <a:latin typeface="Calibri" pitchFamily="34" charset="0"/>
                <a:cs typeface="Arial" pitchFamily="34" charset="0"/>
              </a:rPr>
              <a:t>EU Esetdefiníciók – mikrobiológiai lelet kiadásához</a:t>
            </a:r>
            <a:endParaRPr lang="hu-HU" sz="2400" b="1" dirty="0">
              <a:latin typeface="Calibri" pitchFamily="34" charset="0"/>
            </a:endParaRPr>
          </a:p>
        </p:txBody>
      </p:sp>
      <p:sp>
        <p:nvSpPr>
          <p:cNvPr id="3" name="Tartalom helye 2"/>
          <p:cNvSpPr>
            <a:spLocks noGrp="1"/>
          </p:cNvSpPr>
          <p:nvPr>
            <p:ph idx="1"/>
          </p:nvPr>
        </p:nvSpPr>
        <p:spPr>
          <a:xfrm>
            <a:off x="457200" y="1532780"/>
            <a:ext cx="8229600" cy="4704532"/>
          </a:xfrm>
        </p:spPr>
        <p:txBody>
          <a:bodyPr>
            <a:normAutofit fontScale="85000" lnSpcReduction="20000"/>
          </a:bodyPr>
          <a:lstStyle/>
          <a:p>
            <a:pPr algn="just">
              <a:lnSpc>
                <a:spcPct val="150000"/>
              </a:lnSpc>
              <a:buNone/>
            </a:pPr>
            <a:r>
              <a:rPr lang="hu-HU" sz="2900" b="1" dirty="0" smtClean="0">
                <a:latin typeface="Calibri" pitchFamily="34" charset="0"/>
              </a:rPr>
              <a:t>       Laboratóriumi kritériumok:</a:t>
            </a:r>
          </a:p>
          <a:p>
            <a:pPr algn="just">
              <a:lnSpc>
                <a:spcPct val="150000"/>
              </a:lnSpc>
              <a:buAutoNum type="arabicPeriod"/>
            </a:pPr>
            <a:r>
              <a:rPr lang="hu-HU" sz="2400" b="1" dirty="0" smtClean="0">
                <a:latin typeface="Calibri" pitchFamily="34" charset="0"/>
              </a:rPr>
              <a:t>Megerősített eset:</a:t>
            </a:r>
          </a:p>
          <a:p>
            <a:pPr marL="109728" indent="0" algn="just">
              <a:lnSpc>
                <a:spcPct val="150000"/>
              </a:lnSpc>
              <a:buNone/>
            </a:pPr>
            <a:r>
              <a:rPr lang="hu-HU" sz="2100" dirty="0" smtClean="0">
                <a:latin typeface="Calibri" pitchFamily="34" charset="0"/>
              </a:rPr>
              <a:t>Az alábbiak közül </a:t>
            </a:r>
            <a:r>
              <a:rPr lang="hu-HU" sz="2100" b="1" dirty="0" smtClean="0">
                <a:latin typeface="Calibri" pitchFamily="34" charset="0"/>
              </a:rPr>
              <a:t>legalább egy </a:t>
            </a:r>
            <a:r>
              <a:rPr lang="hu-HU" sz="2100" dirty="0" smtClean="0">
                <a:latin typeface="Calibri" pitchFamily="34" charset="0"/>
              </a:rPr>
              <a:t>kritériumnak teljesülnie kell:</a:t>
            </a:r>
          </a:p>
          <a:p>
            <a:pPr algn="just">
              <a:lnSpc>
                <a:spcPct val="150000"/>
              </a:lnSpc>
              <a:buFont typeface="Wingdings" panose="05000000000000000000" pitchFamily="2" charset="2"/>
              <a:buChar char="v"/>
            </a:pPr>
            <a:r>
              <a:rPr lang="hu-HU" sz="2100" dirty="0"/>
              <a:t>TBEV specifikus </a:t>
            </a:r>
            <a:r>
              <a:rPr lang="hu-HU" sz="2100" dirty="0" err="1"/>
              <a:t>IgM</a:t>
            </a:r>
            <a:r>
              <a:rPr lang="hu-HU" sz="2100" dirty="0"/>
              <a:t> ÉS </a:t>
            </a:r>
            <a:r>
              <a:rPr lang="hu-HU" sz="2100" dirty="0" err="1"/>
              <a:t>IgG</a:t>
            </a:r>
            <a:r>
              <a:rPr lang="hu-HU" sz="2100" dirty="0"/>
              <a:t> antitestek a vérben</a:t>
            </a:r>
          </a:p>
          <a:p>
            <a:pPr algn="just">
              <a:lnSpc>
                <a:spcPct val="150000"/>
              </a:lnSpc>
              <a:buFont typeface="Wingdings" panose="05000000000000000000" pitchFamily="2" charset="2"/>
              <a:buChar char="v"/>
            </a:pPr>
            <a:r>
              <a:rPr lang="hu-HU" sz="2100" dirty="0"/>
              <a:t>TBEV specifikus </a:t>
            </a:r>
            <a:r>
              <a:rPr lang="hu-HU" sz="2100" dirty="0" err="1"/>
              <a:t>IgM</a:t>
            </a:r>
            <a:r>
              <a:rPr lang="hu-HU" sz="2100" dirty="0"/>
              <a:t> antitestek </a:t>
            </a:r>
            <a:r>
              <a:rPr lang="hu-HU" sz="2100" dirty="0" err="1"/>
              <a:t>liquorban</a:t>
            </a:r>
            <a:endParaRPr lang="hu-HU" sz="2100" dirty="0"/>
          </a:p>
          <a:p>
            <a:pPr algn="just">
              <a:lnSpc>
                <a:spcPct val="150000"/>
              </a:lnSpc>
              <a:buFont typeface="Wingdings" panose="05000000000000000000" pitchFamily="2" charset="2"/>
              <a:buChar char="v"/>
            </a:pPr>
            <a:r>
              <a:rPr lang="hu-HU" sz="2100" dirty="0" err="1"/>
              <a:t>Szerokonverzió</a:t>
            </a:r>
            <a:r>
              <a:rPr lang="hu-HU" sz="2100" dirty="0"/>
              <a:t> vagy négyszeres </a:t>
            </a:r>
            <a:r>
              <a:rPr lang="hu-HU" sz="2100" dirty="0" err="1"/>
              <a:t>ellenanyag-titer</a:t>
            </a:r>
            <a:r>
              <a:rPr lang="hu-HU" sz="2100" dirty="0"/>
              <a:t> emelkedés savópárban</a:t>
            </a:r>
          </a:p>
          <a:p>
            <a:pPr algn="just">
              <a:lnSpc>
                <a:spcPct val="150000"/>
              </a:lnSpc>
              <a:buFont typeface="Wingdings" panose="05000000000000000000" pitchFamily="2" charset="2"/>
              <a:buChar char="v"/>
            </a:pPr>
            <a:r>
              <a:rPr lang="hu-HU" sz="2100" dirty="0"/>
              <a:t>TBEV nukleinsav kimutatása klinikai mintában</a:t>
            </a:r>
          </a:p>
          <a:p>
            <a:pPr algn="just">
              <a:lnSpc>
                <a:spcPct val="150000"/>
              </a:lnSpc>
              <a:buFont typeface="Wingdings" panose="05000000000000000000" pitchFamily="2" charset="2"/>
              <a:buChar char="v"/>
            </a:pPr>
            <a:r>
              <a:rPr lang="hu-HU" sz="2100" dirty="0"/>
              <a:t>TBEV izolálása klinikai </a:t>
            </a:r>
            <a:r>
              <a:rPr lang="hu-HU" sz="2100" dirty="0" smtClean="0"/>
              <a:t>mintából</a:t>
            </a:r>
          </a:p>
          <a:p>
            <a:pPr marL="109728" indent="0" algn="just">
              <a:lnSpc>
                <a:spcPct val="150000"/>
              </a:lnSpc>
              <a:buNone/>
            </a:pPr>
            <a:endParaRPr lang="hu-HU" sz="2100" dirty="0"/>
          </a:p>
          <a:p>
            <a:pPr algn="just">
              <a:lnSpc>
                <a:spcPct val="150000"/>
              </a:lnSpc>
              <a:buNone/>
            </a:pPr>
            <a:r>
              <a:rPr lang="hu-HU" sz="2400" b="1" dirty="0" smtClean="0">
                <a:latin typeface="Calibri" pitchFamily="34" charset="0"/>
              </a:rPr>
              <a:t>2. Valószínűsíthető eset:</a:t>
            </a:r>
          </a:p>
          <a:p>
            <a:pPr algn="just">
              <a:lnSpc>
                <a:spcPct val="150000"/>
              </a:lnSpc>
              <a:buFont typeface="Wingdings" panose="05000000000000000000" pitchFamily="2" charset="2"/>
              <a:buChar char="v"/>
            </a:pPr>
            <a:r>
              <a:rPr lang="hu-HU" sz="2100" dirty="0"/>
              <a:t>TBEV specifikus </a:t>
            </a:r>
            <a:r>
              <a:rPr lang="hu-HU" sz="2100" dirty="0" err="1"/>
              <a:t>IgM</a:t>
            </a:r>
            <a:r>
              <a:rPr lang="hu-HU" sz="2100" dirty="0"/>
              <a:t> antitestek kimutatása egyetlen savómintában.</a:t>
            </a:r>
          </a:p>
          <a:p>
            <a:endParaRPr lang="hu-HU"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428596" y="857232"/>
            <a:ext cx="7000924" cy="369332"/>
          </a:xfrm>
          <a:prstGeom prst="rect">
            <a:avLst/>
          </a:prstGeom>
          <a:noFill/>
        </p:spPr>
        <p:txBody>
          <a:bodyPr wrap="square" rtlCol="0">
            <a:spAutoFit/>
          </a:bodyPr>
          <a:lstStyle/>
          <a:p>
            <a:r>
              <a:rPr lang="hu-HU" b="1" dirty="0" smtClean="0"/>
              <a:t>Esetismertetés:</a:t>
            </a:r>
            <a:endParaRPr lang="hu-HU" b="1" dirty="0"/>
          </a:p>
        </p:txBody>
      </p:sp>
      <p:sp>
        <p:nvSpPr>
          <p:cNvPr id="3" name="Szövegdoboz 2"/>
          <p:cNvSpPr txBox="1"/>
          <p:nvPr/>
        </p:nvSpPr>
        <p:spPr>
          <a:xfrm>
            <a:off x="571472" y="1357298"/>
            <a:ext cx="6786610" cy="3970318"/>
          </a:xfrm>
          <a:prstGeom prst="rect">
            <a:avLst/>
          </a:prstGeom>
          <a:noFill/>
        </p:spPr>
        <p:txBody>
          <a:bodyPr wrap="square" rtlCol="0">
            <a:spAutoFit/>
          </a:bodyPr>
          <a:lstStyle/>
          <a:p>
            <a:pPr algn="just"/>
            <a:r>
              <a:rPr lang="hu-HU" dirty="0" smtClean="0">
                <a:latin typeface="Calibri" pitchFamily="34" charset="0"/>
              </a:rPr>
              <a:t>71 éves férfi beteg, balatonfüredi lakos</a:t>
            </a:r>
          </a:p>
          <a:p>
            <a:pPr algn="just"/>
            <a:r>
              <a:rPr lang="hu-HU" dirty="0" smtClean="0">
                <a:latin typeface="Calibri" pitchFamily="34" charset="0"/>
              </a:rPr>
              <a:t>Tünetei 2018.07.06-án kezdődtek, zavartság és fluktuáló láz formájában. </a:t>
            </a:r>
            <a:r>
              <a:rPr lang="hu-HU" dirty="0" err="1" smtClean="0">
                <a:latin typeface="Calibri" pitchFamily="34" charset="0"/>
              </a:rPr>
              <a:t>Senso-motoros</a:t>
            </a:r>
            <a:r>
              <a:rPr lang="hu-HU" dirty="0" smtClean="0">
                <a:latin typeface="Calibri" pitchFamily="34" charset="0"/>
              </a:rPr>
              <a:t> </a:t>
            </a:r>
            <a:r>
              <a:rPr lang="hu-HU" dirty="0" err="1" smtClean="0">
                <a:latin typeface="Calibri" pitchFamily="34" charset="0"/>
              </a:rPr>
              <a:t>aphasia</a:t>
            </a:r>
            <a:r>
              <a:rPr lang="hu-HU" dirty="0" smtClean="0">
                <a:latin typeface="Calibri" pitchFamily="34" charset="0"/>
              </a:rPr>
              <a:t>. A minta beküldésekor a megjelölt diagnózis: </a:t>
            </a:r>
            <a:r>
              <a:rPr lang="hu-HU" dirty="0" err="1" smtClean="0">
                <a:latin typeface="Calibri" pitchFamily="34" charset="0"/>
              </a:rPr>
              <a:t>encephalitis</a:t>
            </a:r>
            <a:endParaRPr lang="hu-HU" dirty="0" smtClean="0">
              <a:latin typeface="Calibri" pitchFamily="34" charset="0"/>
            </a:endParaRPr>
          </a:p>
          <a:p>
            <a:pPr algn="just"/>
            <a:r>
              <a:rPr lang="hu-HU" dirty="0" err="1" smtClean="0">
                <a:latin typeface="Calibri" pitchFamily="34" charset="0"/>
              </a:rPr>
              <a:t>Liquor</a:t>
            </a:r>
            <a:r>
              <a:rPr lang="hu-HU" dirty="0" smtClean="0">
                <a:latin typeface="Calibri" pitchFamily="34" charset="0"/>
              </a:rPr>
              <a:t> sejtszám: 300 </a:t>
            </a:r>
          </a:p>
          <a:p>
            <a:pPr algn="just"/>
            <a:r>
              <a:rPr lang="hu-HU" dirty="0" smtClean="0">
                <a:latin typeface="Calibri" pitchFamily="34" charset="0"/>
              </a:rPr>
              <a:t>Terápia: </a:t>
            </a:r>
            <a:r>
              <a:rPr lang="hu-HU" dirty="0" err="1" smtClean="0">
                <a:latin typeface="Calibri" pitchFamily="34" charset="0"/>
              </a:rPr>
              <a:t>herpesin</a:t>
            </a:r>
            <a:r>
              <a:rPr lang="hu-HU" dirty="0" smtClean="0">
                <a:latin typeface="Calibri" pitchFamily="34" charset="0"/>
              </a:rPr>
              <a:t>, </a:t>
            </a:r>
            <a:r>
              <a:rPr lang="hu-HU" dirty="0" err="1" smtClean="0">
                <a:latin typeface="Calibri" pitchFamily="34" charset="0"/>
              </a:rPr>
              <a:t>mannisol</a:t>
            </a:r>
            <a:r>
              <a:rPr lang="hu-HU" dirty="0" smtClean="0">
                <a:latin typeface="Calibri" pitchFamily="34" charset="0"/>
              </a:rPr>
              <a:t>, </a:t>
            </a:r>
            <a:r>
              <a:rPr lang="hu-HU" dirty="0" err="1" smtClean="0">
                <a:latin typeface="Calibri" pitchFamily="34" charset="0"/>
              </a:rPr>
              <a:t>meropenem</a:t>
            </a:r>
            <a:r>
              <a:rPr lang="hu-HU" dirty="0" smtClean="0">
                <a:latin typeface="Calibri" pitchFamily="34" charset="0"/>
              </a:rPr>
              <a:t> </a:t>
            </a:r>
            <a:r>
              <a:rPr lang="hu-HU" dirty="0" err="1" smtClean="0">
                <a:latin typeface="Calibri" pitchFamily="34" charset="0"/>
              </a:rPr>
              <a:t>iv</a:t>
            </a:r>
            <a:r>
              <a:rPr lang="hu-HU" dirty="0" smtClean="0">
                <a:latin typeface="Calibri" pitchFamily="34" charset="0"/>
              </a:rPr>
              <a:t>.</a:t>
            </a:r>
          </a:p>
          <a:p>
            <a:pPr algn="just"/>
            <a:r>
              <a:rPr lang="hu-HU" dirty="0" smtClean="0">
                <a:latin typeface="Calibri" pitchFamily="34" charset="0"/>
              </a:rPr>
              <a:t>A tünetek kezdete előtt kertjében permetezett, </a:t>
            </a:r>
            <a:r>
              <a:rPr lang="hu-HU" u="sng" dirty="0" err="1" smtClean="0">
                <a:latin typeface="Calibri" pitchFamily="34" charset="0"/>
              </a:rPr>
              <a:t>kullancsencephalitis</a:t>
            </a:r>
            <a:r>
              <a:rPr lang="hu-HU" u="sng" dirty="0" smtClean="0">
                <a:latin typeface="Calibri" pitchFamily="34" charset="0"/>
              </a:rPr>
              <a:t> ellen oltott, de emellett kullancscsípés is sokszor éri</a:t>
            </a:r>
            <a:r>
              <a:rPr lang="hu-HU" dirty="0" smtClean="0">
                <a:latin typeface="Calibri" pitchFamily="34" charset="0"/>
              </a:rPr>
              <a:t>.</a:t>
            </a:r>
          </a:p>
          <a:p>
            <a:pPr algn="just"/>
            <a:r>
              <a:rPr lang="hu-HU" dirty="0" smtClean="0">
                <a:latin typeface="Calibri" pitchFamily="34" charset="0"/>
              </a:rPr>
              <a:t>Foglalkozása: erdész</a:t>
            </a:r>
          </a:p>
          <a:p>
            <a:pPr algn="just"/>
            <a:r>
              <a:rPr lang="hu-HU" dirty="0" smtClean="0">
                <a:latin typeface="Calibri" pitchFamily="34" charset="0"/>
              </a:rPr>
              <a:t>A tünetek kezdete előtt nem utazott</a:t>
            </a:r>
          </a:p>
          <a:p>
            <a:pPr algn="just"/>
            <a:r>
              <a:rPr lang="hu-HU" dirty="0" smtClean="0">
                <a:latin typeface="Calibri" pitchFamily="34" charset="0"/>
              </a:rPr>
              <a:t>Alapbetegségei: cukorbetegség, magas vérnyomás</a:t>
            </a:r>
          </a:p>
          <a:p>
            <a:pPr algn="just"/>
            <a:endParaRPr lang="hu-HU" dirty="0" smtClean="0">
              <a:latin typeface="Calibri" pitchFamily="34" charset="0"/>
            </a:endParaRPr>
          </a:p>
          <a:p>
            <a:pPr algn="just"/>
            <a:endParaRPr lang="hu-HU" dirty="0" smtClean="0">
              <a:latin typeface="Calibri" pitchFamily="34" charset="0"/>
            </a:endParaRPr>
          </a:p>
          <a:p>
            <a:pPr algn="just"/>
            <a:endParaRPr lang="hu-HU" dirty="0">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500034" y="1000108"/>
            <a:ext cx="61436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800" b="0" i="0" u="none" strike="noStrike" kern="1200" cap="none" spc="0" normalizeH="0" baseline="0" noProof="0" dirty="0" smtClean="0">
                <a:ln>
                  <a:noFill/>
                </a:ln>
                <a:solidFill>
                  <a:prstClr val="black"/>
                </a:solidFill>
                <a:effectLst/>
                <a:uLnTx/>
                <a:uFillTx/>
                <a:latin typeface="Calibri" pitchFamily="34" charset="0"/>
                <a:ea typeface="+mn-ea"/>
                <a:cs typeface="+mn-cs"/>
              </a:rPr>
              <a:t>ALAPFOGALMAK </a:t>
            </a:r>
            <a:endParaRPr kumimoji="0" lang="hu-HU" sz="2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3" name="Szövegdoboz 2"/>
          <p:cNvSpPr txBox="1"/>
          <p:nvPr/>
        </p:nvSpPr>
        <p:spPr>
          <a:xfrm>
            <a:off x="571472" y="2000240"/>
            <a:ext cx="8072494"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smtClean="0">
                <a:ln>
                  <a:noFill/>
                </a:ln>
                <a:solidFill>
                  <a:prstClr val="black"/>
                </a:solidFill>
                <a:effectLst/>
                <a:uLnTx/>
                <a:uFillTx/>
                <a:latin typeface="Calibri" pitchFamily="34" charset="0"/>
                <a:ea typeface="+mn-ea"/>
                <a:cs typeface="+mn-cs"/>
              </a:rPr>
              <a:t>Rezervoár:</a:t>
            </a:r>
            <a:r>
              <a:rPr kumimoji="0" lang="hu-HU" sz="1800" b="0" i="0" u="none" strike="noStrike" kern="1200" cap="none" spc="0" normalizeH="0" baseline="0" noProof="0" dirty="0" smtClean="0">
                <a:ln>
                  <a:noFill/>
                </a:ln>
                <a:solidFill>
                  <a:prstClr val="black"/>
                </a:solidFill>
                <a:effectLst/>
                <a:uLnTx/>
                <a:uFillTx/>
                <a:latin typeface="Calibri" pitchFamily="34" charset="0"/>
                <a:ea typeface="+mn-ea"/>
                <a:cs typeface="+mn-cs"/>
              </a:rPr>
              <a:t> a fertőzés forrása, benne a kórokozó hosszú ideig megtalálható, és nagy mértékben felszaporodni képes. Nem minden esetben betegszik meg. Nem csak a természetes gazda lehet, hanem bármely szervezet, amiben a vírus képes annyira felszaporodni, hogy a fertőzés továbbvihető legyen.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smtClean="0">
                <a:ln>
                  <a:noFill/>
                </a:ln>
                <a:solidFill>
                  <a:prstClr val="black"/>
                </a:solidFill>
                <a:effectLst/>
                <a:uLnTx/>
                <a:uFillTx/>
                <a:latin typeface="Calibri" pitchFamily="34" charset="0"/>
                <a:ea typeface="+mn-ea"/>
                <a:cs typeface="+mn-cs"/>
              </a:rPr>
              <a:t>Vektor: </a:t>
            </a:r>
            <a:r>
              <a:rPr kumimoji="0" lang="hu-HU" sz="1800" b="0" i="0" u="none" strike="noStrike" kern="1200" cap="none" spc="0" normalizeH="0" baseline="0" noProof="0" dirty="0" smtClean="0">
                <a:ln>
                  <a:noFill/>
                </a:ln>
                <a:solidFill>
                  <a:prstClr val="black"/>
                </a:solidFill>
                <a:effectLst/>
                <a:uLnTx/>
                <a:uFillTx/>
                <a:latin typeface="Georgia"/>
                <a:ea typeface="+mn-ea"/>
                <a:cs typeface="+mn-cs"/>
              </a:rPr>
              <a:t>a fertőzés átvitelében szerepet játszó ízeltlábú.</a:t>
            </a:r>
            <a:endParaRPr kumimoji="0" lang="hu-HU" sz="1800" b="1"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4" name="Picture 4" descr="Képtalálat a következőre: „hyalomma marginatum”"/>
          <p:cNvPicPr>
            <a:picLocks noChangeAspect="1" noChangeArrowheads="1"/>
          </p:cNvPicPr>
          <p:nvPr/>
        </p:nvPicPr>
        <p:blipFill>
          <a:blip r:embed="rId3" cstate="print"/>
          <a:srcRect/>
          <a:stretch>
            <a:fillRect/>
          </a:stretch>
        </p:blipFill>
        <p:spPr bwMode="auto">
          <a:xfrm>
            <a:off x="0" y="3786190"/>
            <a:ext cx="1770687" cy="1728192"/>
          </a:xfrm>
          <a:prstGeom prst="rect">
            <a:avLst/>
          </a:prstGeom>
          <a:noFill/>
        </p:spPr>
      </p:pic>
      <p:pic>
        <p:nvPicPr>
          <p:cNvPr id="5" name="Kép 4" descr="sandflycdc.jpg"/>
          <p:cNvPicPr>
            <a:picLocks noChangeAspect="1"/>
          </p:cNvPicPr>
          <p:nvPr/>
        </p:nvPicPr>
        <p:blipFill>
          <a:blip r:embed="rId4" cstate="print"/>
          <a:stretch>
            <a:fillRect/>
          </a:stretch>
        </p:blipFill>
        <p:spPr>
          <a:xfrm>
            <a:off x="3857620" y="3786190"/>
            <a:ext cx="1714512" cy="1714512"/>
          </a:xfrm>
          <a:prstGeom prst="rect">
            <a:avLst/>
          </a:prstGeom>
        </p:spPr>
      </p:pic>
      <p:pic>
        <p:nvPicPr>
          <p:cNvPr id="6" name="Kép 5" descr="culex.jpg"/>
          <p:cNvPicPr>
            <a:picLocks noChangeAspect="1"/>
          </p:cNvPicPr>
          <p:nvPr/>
        </p:nvPicPr>
        <p:blipFill>
          <a:blip r:embed="rId5" cstate="print"/>
          <a:stretch>
            <a:fillRect/>
          </a:stretch>
        </p:blipFill>
        <p:spPr>
          <a:xfrm>
            <a:off x="1857356" y="5410196"/>
            <a:ext cx="1840675" cy="1447804"/>
          </a:xfrm>
          <a:prstGeom prst="rect">
            <a:avLst/>
          </a:prstGeom>
        </p:spPr>
      </p:pic>
      <p:pic>
        <p:nvPicPr>
          <p:cNvPr id="7" name="Kép 6" descr="aedes.jpg"/>
          <p:cNvPicPr>
            <a:picLocks noChangeAspect="1"/>
          </p:cNvPicPr>
          <p:nvPr/>
        </p:nvPicPr>
        <p:blipFill>
          <a:blip r:embed="rId6" cstate="print"/>
          <a:stretch>
            <a:fillRect/>
          </a:stretch>
        </p:blipFill>
        <p:spPr>
          <a:xfrm>
            <a:off x="5643570" y="3714752"/>
            <a:ext cx="2609850" cy="1752600"/>
          </a:xfrm>
          <a:prstGeom prst="rect">
            <a:avLst/>
          </a:prstGeom>
        </p:spPr>
      </p:pic>
      <p:pic>
        <p:nvPicPr>
          <p:cNvPr id="8" name="Kép 7" descr="ixodes.jpg"/>
          <p:cNvPicPr>
            <a:picLocks noChangeAspect="1"/>
          </p:cNvPicPr>
          <p:nvPr/>
        </p:nvPicPr>
        <p:blipFill>
          <a:blip r:embed="rId7" cstate="print"/>
          <a:stretch>
            <a:fillRect/>
          </a:stretch>
        </p:blipFill>
        <p:spPr>
          <a:xfrm>
            <a:off x="1785918" y="3786190"/>
            <a:ext cx="2021230" cy="1357322"/>
          </a:xfrm>
          <a:prstGeom prst="rect">
            <a:avLst/>
          </a:prstGeom>
        </p:spPr>
      </p:pic>
      <p:sp>
        <p:nvSpPr>
          <p:cNvPr id="9" name="Szövegdoboz 8"/>
          <p:cNvSpPr txBox="1"/>
          <p:nvPr/>
        </p:nvSpPr>
        <p:spPr>
          <a:xfrm>
            <a:off x="0" y="5429264"/>
            <a:ext cx="17144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1" u="none" strike="noStrike" kern="1200" cap="none" spc="0" normalizeH="0" baseline="0" noProof="0" dirty="0" err="1" smtClean="0">
                <a:ln>
                  <a:noFill/>
                </a:ln>
                <a:solidFill>
                  <a:prstClr val="black"/>
                </a:solidFill>
                <a:effectLst/>
                <a:uLnTx/>
                <a:uFillTx/>
                <a:latin typeface="Calibri" pitchFamily="34" charset="0"/>
                <a:ea typeface="+mn-ea"/>
                <a:cs typeface="+mn-cs"/>
              </a:rPr>
              <a:t>Hyaloma</a:t>
            </a:r>
            <a:r>
              <a:rPr kumimoji="0" lang="hu-HU" sz="1200" b="0" i="1"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hu-HU" sz="1200" b="0" i="1" u="none" strike="noStrike" kern="1200" cap="none" spc="0" normalizeH="0" baseline="0" noProof="0" dirty="0" err="1" smtClean="0">
                <a:ln>
                  <a:noFill/>
                </a:ln>
                <a:solidFill>
                  <a:prstClr val="black"/>
                </a:solidFill>
                <a:effectLst/>
                <a:uLnTx/>
                <a:uFillTx/>
                <a:latin typeface="Calibri" pitchFamily="34" charset="0"/>
                <a:ea typeface="+mn-ea"/>
                <a:cs typeface="+mn-cs"/>
              </a:rPr>
              <a:t>marginatum</a:t>
            </a:r>
            <a:endParaRPr kumimoji="0" lang="hu-HU" sz="1200" b="0" i="1"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10" name="Szövegdoboz 9"/>
          <p:cNvSpPr txBox="1"/>
          <p:nvPr/>
        </p:nvSpPr>
        <p:spPr>
          <a:xfrm>
            <a:off x="1857388" y="5072074"/>
            <a:ext cx="17144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1" u="none" strike="noStrike" kern="1200" cap="none" spc="0" normalizeH="0" baseline="0" noProof="0" dirty="0" err="1" smtClean="0">
                <a:ln>
                  <a:noFill/>
                </a:ln>
                <a:solidFill>
                  <a:prstClr val="black"/>
                </a:solidFill>
                <a:effectLst/>
                <a:uLnTx/>
                <a:uFillTx/>
                <a:latin typeface="Calibri" pitchFamily="34" charset="0"/>
                <a:ea typeface="+mn-ea"/>
                <a:cs typeface="+mn-cs"/>
              </a:rPr>
              <a:t>Ixodes</a:t>
            </a:r>
            <a:r>
              <a:rPr kumimoji="0" lang="hu-HU" sz="1200" b="0" i="1" u="none" strike="noStrike" kern="1200" cap="none" spc="0" normalizeH="0" baseline="0" noProof="0" dirty="0" smtClean="0">
                <a:ln>
                  <a:noFill/>
                </a:ln>
                <a:solidFill>
                  <a:prstClr val="black"/>
                </a:solidFill>
                <a:effectLst/>
                <a:uLnTx/>
                <a:uFillTx/>
                <a:latin typeface="Calibri" pitchFamily="34" charset="0"/>
                <a:ea typeface="+mn-ea"/>
                <a:cs typeface="+mn-cs"/>
              </a:rPr>
              <a:t> ricinus</a:t>
            </a:r>
            <a:endParaRPr kumimoji="0" lang="hu-HU" sz="1200" b="0" i="1"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11" name="Szövegdoboz 10"/>
          <p:cNvSpPr txBox="1"/>
          <p:nvPr/>
        </p:nvSpPr>
        <p:spPr>
          <a:xfrm>
            <a:off x="1928826" y="6500834"/>
            <a:ext cx="17144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1" u="none" strike="noStrike" kern="1200" cap="none" spc="0" normalizeH="0" baseline="0" noProof="0" dirty="0" err="1" smtClean="0">
                <a:ln>
                  <a:noFill/>
                </a:ln>
                <a:solidFill>
                  <a:prstClr val="black"/>
                </a:solidFill>
                <a:effectLst/>
                <a:uLnTx/>
                <a:uFillTx/>
                <a:latin typeface="Calibri" pitchFamily="34" charset="0"/>
                <a:ea typeface="+mn-ea"/>
                <a:cs typeface="+mn-cs"/>
              </a:rPr>
              <a:t>Culex</a:t>
            </a:r>
            <a:r>
              <a:rPr kumimoji="0" lang="hu-HU" sz="1200" b="0" i="1"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hu-HU" sz="1200" b="0" i="1" u="none" strike="noStrike" kern="1200" cap="none" spc="0" normalizeH="0" baseline="0" noProof="0" dirty="0" err="1" smtClean="0">
                <a:ln>
                  <a:noFill/>
                </a:ln>
                <a:solidFill>
                  <a:prstClr val="black"/>
                </a:solidFill>
                <a:effectLst/>
                <a:uLnTx/>
                <a:uFillTx/>
                <a:latin typeface="Calibri" pitchFamily="34" charset="0"/>
                <a:ea typeface="+mn-ea"/>
                <a:cs typeface="+mn-cs"/>
              </a:rPr>
              <a:t>pipiens</a:t>
            </a:r>
            <a:endParaRPr kumimoji="0" lang="hu-HU" sz="1200" b="0" i="1"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12" name="Szövegdoboz 11"/>
          <p:cNvSpPr txBox="1"/>
          <p:nvPr/>
        </p:nvSpPr>
        <p:spPr>
          <a:xfrm>
            <a:off x="3929090" y="5429264"/>
            <a:ext cx="17144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1" u="none" strike="noStrike" kern="1200" cap="none" spc="0" normalizeH="0" baseline="0" noProof="0" dirty="0" err="1" smtClean="0">
                <a:ln>
                  <a:noFill/>
                </a:ln>
                <a:solidFill>
                  <a:prstClr val="black"/>
                </a:solidFill>
                <a:effectLst/>
                <a:uLnTx/>
                <a:uFillTx/>
                <a:latin typeface="Calibri" pitchFamily="34" charset="0"/>
                <a:ea typeface="+mn-ea"/>
                <a:cs typeface="+mn-cs"/>
              </a:rPr>
              <a:t>Phlebotomus</a:t>
            </a:r>
            <a:r>
              <a:rPr kumimoji="0" lang="hu-HU" sz="1200" b="0" i="1"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hu-HU" sz="1200" b="0" i="1" u="none" strike="noStrike" kern="1200" cap="none" spc="0" normalizeH="0" baseline="0" noProof="0" dirty="0" err="1" smtClean="0">
                <a:ln>
                  <a:noFill/>
                </a:ln>
                <a:solidFill>
                  <a:prstClr val="black"/>
                </a:solidFill>
                <a:effectLst/>
                <a:uLnTx/>
                <a:uFillTx/>
                <a:latin typeface="Calibri" pitchFamily="34" charset="0"/>
                <a:ea typeface="+mn-ea"/>
                <a:cs typeface="+mn-cs"/>
              </a:rPr>
              <a:t>papatasi</a:t>
            </a:r>
            <a:endParaRPr kumimoji="0" lang="hu-HU" sz="1200" b="0" i="1"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13" name="Szövegdoboz 12"/>
          <p:cNvSpPr txBox="1"/>
          <p:nvPr/>
        </p:nvSpPr>
        <p:spPr>
          <a:xfrm>
            <a:off x="6143668" y="5429264"/>
            <a:ext cx="17144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1" u="none" strike="noStrike" kern="1200" cap="none" spc="0" normalizeH="0" baseline="0" noProof="0" dirty="0" err="1" smtClean="0">
                <a:ln>
                  <a:noFill/>
                </a:ln>
                <a:solidFill>
                  <a:prstClr val="black"/>
                </a:solidFill>
                <a:effectLst/>
                <a:uLnTx/>
                <a:uFillTx/>
                <a:latin typeface="Calibri" pitchFamily="34" charset="0"/>
                <a:ea typeface="+mn-ea"/>
                <a:cs typeface="+mn-cs"/>
              </a:rPr>
              <a:t>Aedes</a:t>
            </a:r>
            <a:r>
              <a:rPr kumimoji="0" lang="hu-HU" sz="1200" b="0" i="1"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hu-HU" sz="1200" b="0" i="1" u="none" strike="noStrike" kern="1200" cap="none" spc="0" normalizeH="0" baseline="0" noProof="0" dirty="0" err="1" smtClean="0">
                <a:ln>
                  <a:noFill/>
                </a:ln>
                <a:solidFill>
                  <a:prstClr val="black"/>
                </a:solidFill>
                <a:effectLst/>
                <a:uLnTx/>
                <a:uFillTx/>
                <a:latin typeface="Calibri" pitchFamily="34" charset="0"/>
                <a:ea typeface="+mn-ea"/>
                <a:cs typeface="+mn-cs"/>
              </a:rPr>
              <a:t>aegypti</a:t>
            </a:r>
            <a:endParaRPr kumimoji="0" lang="hu-HU" sz="1200" b="0" i="1"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xmlns="" val="2548673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áblázat 2"/>
          <p:cNvGraphicFramePr>
            <a:graphicFrameLocks noGrp="1"/>
          </p:cNvGraphicFramePr>
          <p:nvPr/>
        </p:nvGraphicFramePr>
        <p:xfrm>
          <a:off x="285720" y="857232"/>
          <a:ext cx="8603999" cy="2860122"/>
        </p:xfrm>
        <a:graphic>
          <a:graphicData uri="http://schemas.openxmlformats.org/drawingml/2006/table">
            <a:tbl>
              <a:tblPr>
                <a:tableStyleId>{7DF18680-E054-41AD-8BC1-D1AEF772440D}</a:tableStyleId>
              </a:tblPr>
              <a:tblGrid>
                <a:gridCol w="735501">
                  <a:extLst>
                    <a:ext uri="{9D8B030D-6E8A-4147-A177-3AD203B41FA5}">
                      <a16:colId xmlns:a16="http://schemas.microsoft.com/office/drawing/2014/main" xmlns="" val="20000"/>
                    </a:ext>
                  </a:extLst>
                </a:gridCol>
                <a:gridCol w="416821">
                  <a:extLst>
                    <a:ext uri="{9D8B030D-6E8A-4147-A177-3AD203B41FA5}">
                      <a16:colId xmlns:a16="http://schemas.microsoft.com/office/drawing/2014/main" xmlns="" val="20001"/>
                    </a:ext>
                  </a:extLst>
                </a:gridCol>
                <a:gridCol w="705066">
                  <a:extLst>
                    <a:ext uri="{9D8B030D-6E8A-4147-A177-3AD203B41FA5}">
                      <a16:colId xmlns:a16="http://schemas.microsoft.com/office/drawing/2014/main" xmlns="" val="20002"/>
                    </a:ext>
                  </a:extLst>
                </a:gridCol>
                <a:gridCol w="571504">
                  <a:extLst>
                    <a:ext uri="{9D8B030D-6E8A-4147-A177-3AD203B41FA5}">
                      <a16:colId xmlns:a16="http://schemas.microsoft.com/office/drawing/2014/main" xmlns="" val="20003"/>
                    </a:ext>
                  </a:extLst>
                </a:gridCol>
                <a:gridCol w="571504">
                  <a:extLst>
                    <a:ext uri="{9D8B030D-6E8A-4147-A177-3AD203B41FA5}">
                      <a16:colId xmlns:a16="http://schemas.microsoft.com/office/drawing/2014/main" xmlns="" val="20004"/>
                    </a:ext>
                  </a:extLst>
                </a:gridCol>
                <a:gridCol w="605341">
                  <a:extLst>
                    <a:ext uri="{9D8B030D-6E8A-4147-A177-3AD203B41FA5}">
                      <a16:colId xmlns:a16="http://schemas.microsoft.com/office/drawing/2014/main" xmlns="" val="20005"/>
                    </a:ext>
                  </a:extLst>
                </a:gridCol>
                <a:gridCol w="558349">
                  <a:extLst>
                    <a:ext uri="{9D8B030D-6E8A-4147-A177-3AD203B41FA5}">
                      <a16:colId xmlns:a16="http://schemas.microsoft.com/office/drawing/2014/main" xmlns="" val="20006"/>
                    </a:ext>
                  </a:extLst>
                </a:gridCol>
                <a:gridCol w="816223">
                  <a:extLst>
                    <a:ext uri="{9D8B030D-6E8A-4147-A177-3AD203B41FA5}">
                      <a16:colId xmlns:a16="http://schemas.microsoft.com/office/drawing/2014/main" xmlns="" val="20007"/>
                    </a:ext>
                  </a:extLst>
                </a:gridCol>
                <a:gridCol w="753446">
                  <a:extLst>
                    <a:ext uri="{9D8B030D-6E8A-4147-A177-3AD203B41FA5}">
                      <a16:colId xmlns:a16="http://schemas.microsoft.com/office/drawing/2014/main" xmlns="" val="20008"/>
                    </a:ext>
                  </a:extLst>
                </a:gridCol>
                <a:gridCol w="726532">
                  <a:extLst>
                    <a:ext uri="{9D8B030D-6E8A-4147-A177-3AD203B41FA5}">
                      <a16:colId xmlns:a16="http://schemas.microsoft.com/office/drawing/2014/main" xmlns="" val="20009"/>
                    </a:ext>
                  </a:extLst>
                </a:gridCol>
                <a:gridCol w="852099">
                  <a:extLst>
                    <a:ext uri="{9D8B030D-6E8A-4147-A177-3AD203B41FA5}">
                      <a16:colId xmlns:a16="http://schemas.microsoft.com/office/drawing/2014/main" xmlns="" val="20010"/>
                    </a:ext>
                  </a:extLst>
                </a:gridCol>
                <a:gridCol w="600218">
                  <a:extLst>
                    <a:ext uri="{9D8B030D-6E8A-4147-A177-3AD203B41FA5}">
                      <a16:colId xmlns:a16="http://schemas.microsoft.com/office/drawing/2014/main" xmlns="" val="20011"/>
                    </a:ext>
                  </a:extLst>
                </a:gridCol>
                <a:gridCol w="691395">
                  <a:extLst>
                    <a:ext uri="{9D8B030D-6E8A-4147-A177-3AD203B41FA5}">
                      <a16:colId xmlns:a16="http://schemas.microsoft.com/office/drawing/2014/main" xmlns="" val="20012"/>
                    </a:ext>
                  </a:extLst>
                </a:gridCol>
              </a:tblGrid>
              <a:tr h="409846">
                <a:tc>
                  <a:txBody>
                    <a:bodyPr/>
                    <a:lstStyle/>
                    <a:p>
                      <a:pPr algn="ctr" fontAlgn="b"/>
                      <a:r>
                        <a:rPr lang="hu-HU" sz="1000" b="1" u="none" strike="noStrike" dirty="0"/>
                        <a:t>Minta</a:t>
                      </a:r>
                      <a:endParaRPr lang="hu-HU" sz="1000" b="1" i="0" u="none" strike="noStrike" dirty="0">
                        <a:solidFill>
                          <a:srgbClr val="FFFFFF"/>
                        </a:solidFill>
                        <a:latin typeface="Calibri"/>
                      </a:endParaRPr>
                    </a:p>
                  </a:txBody>
                  <a:tcPr marL="4767" marR="4767" marT="4767" marB="0" anchor="ctr"/>
                </a:tc>
                <a:tc>
                  <a:txBody>
                    <a:bodyPr/>
                    <a:lstStyle/>
                    <a:p>
                      <a:pPr algn="ctr" fontAlgn="b"/>
                      <a:r>
                        <a:rPr lang="hu-HU" sz="1000" b="1" u="none" strike="noStrike" dirty="0"/>
                        <a:t> </a:t>
                      </a:r>
                      <a:endParaRPr lang="hu-HU" sz="1000" b="1" i="0" u="none" strike="noStrike" dirty="0">
                        <a:solidFill>
                          <a:srgbClr val="FFFFFF"/>
                        </a:solidFill>
                        <a:latin typeface="Calibri"/>
                      </a:endParaRPr>
                    </a:p>
                  </a:txBody>
                  <a:tcPr marL="4767" marR="4767" marT="4767" marB="0" anchor="ctr"/>
                </a:tc>
                <a:tc>
                  <a:txBody>
                    <a:bodyPr/>
                    <a:lstStyle/>
                    <a:p>
                      <a:pPr algn="ctr" fontAlgn="b"/>
                      <a:r>
                        <a:rPr lang="hu-HU" sz="1000" b="1" u="none" strike="noStrike" dirty="0"/>
                        <a:t>KEV IGG IF</a:t>
                      </a:r>
                      <a:endParaRPr lang="hu-HU" sz="1000" b="1" i="0" u="none" strike="noStrike" dirty="0">
                        <a:solidFill>
                          <a:srgbClr val="FFFFFF"/>
                        </a:solidFill>
                        <a:latin typeface="Calibri"/>
                      </a:endParaRPr>
                    </a:p>
                  </a:txBody>
                  <a:tcPr marL="4767" marR="4767" marT="4767" marB="0" anchor="ctr">
                    <a:solidFill>
                      <a:schemeClr val="accent2">
                        <a:lumMod val="20000"/>
                        <a:lumOff val="80000"/>
                      </a:schemeClr>
                    </a:solidFill>
                  </a:tcPr>
                </a:tc>
                <a:tc>
                  <a:txBody>
                    <a:bodyPr/>
                    <a:lstStyle/>
                    <a:p>
                      <a:pPr algn="ctr" fontAlgn="b"/>
                      <a:r>
                        <a:rPr lang="hu-HU" sz="1000" b="1" u="none" strike="noStrike" dirty="0"/>
                        <a:t>KEV IGM IF</a:t>
                      </a:r>
                      <a:endParaRPr lang="hu-HU" sz="1000" b="1" i="0" u="none" strike="noStrike" dirty="0">
                        <a:solidFill>
                          <a:srgbClr val="FFFFFF"/>
                        </a:solidFill>
                        <a:latin typeface="Calibri"/>
                      </a:endParaRPr>
                    </a:p>
                  </a:txBody>
                  <a:tcPr marL="4767" marR="4767" marT="4767" marB="0" anchor="ctr">
                    <a:solidFill>
                      <a:schemeClr val="accent2">
                        <a:lumMod val="20000"/>
                        <a:lumOff val="80000"/>
                      </a:schemeClr>
                    </a:solidFill>
                  </a:tcPr>
                </a:tc>
                <a:tc>
                  <a:txBody>
                    <a:bodyPr/>
                    <a:lstStyle/>
                    <a:p>
                      <a:pPr algn="ctr" fontAlgn="b"/>
                      <a:r>
                        <a:rPr lang="hu-HU" sz="1000" b="1" u="none" strike="noStrike" dirty="0"/>
                        <a:t>KEV IGA IF</a:t>
                      </a:r>
                      <a:endParaRPr lang="hu-HU" sz="1000" b="1" i="0" u="none" strike="noStrike" dirty="0">
                        <a:solidFill>
                          <a:srgbClr val="FFFFFF"/>
                        </a:solidFill>
                        <a:latin typeface="Calibri"/>
                      </a:endParaRPr>
                    </a:p>
                  </a:txBody>
                  <a:tcPr marL="4767" marR="4767" marT="4767" marB="0" anchor="ctr">
                    <a:solidFill>
                      <a:schemeClr val="accent2">
                        <a:lumMod val="20000"/>
                        <a:lumOff val="80000"/>
                      </a:schemeClr>
                    </a:solidFill>
                  </a:tcPr>
                </a:tc>
                <a:tc>
                  <a:txBody>
                    <a:bodyPr/>
                    <a:lstStyle/>
                    <a:p>
                      <a:pPr algn="ctr" fontAlgn="b"/>
                      <a:r>
                        <a:rPr lang="hu-HU" sz="1000" b="1" u="none" strike="noStrike" dirty="0"/>
                        <a:t>KEV IGM ELISA</a:t>
                      </a:r>
                      <a:endParaRPr lang="hu-HU" sz="1000" b="1" i="0" u="none" strike="noStrike" dirty="0">
                        <a:solidFill>
                          <a:srgbClr val="FFFFFF"/>
                        </a:solidFill>
                        <a:latin typeface="Calibri"/>
                      </a:endParaRPr>
                    </a:p>
                  </a:txBody>
                  <a:tcPr marL="4767" marR="4767" marT="4767" marB="0" anchor="ctr">
                    <a:solidFill>
                      <a:schemeClr val="accent2">
                        <a:lumMod val="20000"/>
                        <a:lumOff val="80000"/>
                      </a:schemeClr>
                    </a:solidFill>
                  </a:tcPr>
                </a:tc>
                <a:tc>
                  <a:txBody>
                    <a:bodyPr/>
                    <a:lstStyle/>
                    <a:p>
                      <a:pPr algn="ctr" fontAlgn="b"/>
                      <a:r>
                        <a:rPr lang="hu-HU" sz="1000" b="1" u="none" strike="noStrike" dirty="0"/>
                        <a:t>WNV IGG IF</a:t>
                      </a:r>
                      <a:endParaRPr lang="hu-HU" sz="1000" b="1" i="0" u="none" strike="noStrike" dirty="0">
                        <a:solidFill>
                          <a:srgbClr val="FFFFFF"/>
                        </a:solidFill>
                        <a:latin typeface="Calibri"/>
                      </a:endParaRPr>
                    </a:p>
                  </a:txBody>
                  <a:tcPr marL="4767" marR="4767" marT="4767" marB="0" anchor="ctr">
                    <a:solidFill>
                      <a:schemeClr val="accent3">
                        <a:lumMod val="20000"/>
                        <a:lumOff val="80000"/>
                      </a:schemeClr>
                    </a:solidFill>
                  </a:tcPr>
                </a:tc>
                <a:tc>
                  <a:txBody>
                    <a:bodyPr/>
                    <a:lstStyle/>
                    <a:p>
                      <a:pPr algn="ctr" fontAlgn="b"/>
                      <a:r>
                        <a:rPr lang="hu-HU" sz="1000" b="1" u="none" strike="noStrike" dirty="0"/>
                        <a:t>WNV IGM IF</a:t>
                      </a:r>
                      <a:endParaRPr lang="hu-HU" sz="1000" b="1" i="0" u="none" strike="noStrike" dirty="0">
                        <a:solidFill>
                          <a:srgbClr val="FFFFFF"/>
                        </a:solidFill>
                        <a:latin typeface="Calibri"/>
                      </a:endParaRPr>
                    </a:p>
                  </a:txBody>
                  <a:tcPr marL="4767" marR="4767" marT="4767" marB="0" anchor="ctr">
                    <a:solidFill>
                      <a:schemeClr val="accent3">
                        <a:lumMod val="20000"/>
                        <a:lumOff val="80000"/>
                      </a:schemeClr>
                    </a:solidFill>
                  </a:tcPr>
                </a:tc>
                <a:tc>
                  <a:txBody>
                    <a:bodyPr/>
                    <a:lstStyle/>
                    <a:p>
                      <a:pPr algn="ctr" fontAlgn="b"/>
                      <a:r>
                        <a:rPr lang="hu-HU" sz="1000" b="1" u="none" strike="noStrike" dirty="0"/>
                        <a:t>WNV IGA IF </a:t>
                      </a:r>
                      <a:endParaRPr lang="hu-HU" sz="1000" b="1" i="0" u="none" strike="noStrike" dirty="0">
                        <a:solidFill>
                          <a:srgbClr val="FFFFFF"/>
                        </a:solidFill>
                        <a:latin typeface="Calibri"/>
                      </a:endParaRPr>
                    </a:p>
                  </a:txBody>
                  <a:tcPr marL="4767" marR="4767" marT="4767" marB="0" anchor="ctr">
                    <a:solidFill>
                      <a:schemeClr val="accent3">
                        <a:lumMod val="20000"/>
                        <a:lumOff val="80000"/>
                      </a:schemeClr>
                    </a:solidFill>
                  </a:tcPr>
                </a:tc>
                <a:tc>
                  <a:txBody>
                    <a:bodyPr/>
                    <a:lstStyle/>
                    <a:p>
                      <a:pPr algn="ctr" fontAlgn="b"/>
                      <a:r>
                        <a:rPr lang="hu-HU" sz="1000" b="1" u="none" strike="noStrike" dirty="0"/>
                        <a:t>WNV IGM ELISA</a:t>
                      </a:r>
                      <a:endParaRPr lang="hu-HU" sz="1000" b="1" i="0" u="none" strike="noStrike" dirty="0">
                        <a:solidFill>
                          <a:srgbClr val="FFFFFF"/>
                        </a:solidFill>
                        <a:latin typeface="Calibri"/>
                      </a:endParaRPr>
                    </a:p>
                  </a:txBody>
                  <a:tcPr marL="4767" marR="4767" marT="4767" marB="0" anchor="ctr">
                    <a:solidFill>
                      <a:schemeClr val="accent3">
                        <a:lumMod val="20000"/>
                        <a:lumOff val="80000"/>
                      </a:schemeClr>
                    </a:solidFill>
                  </a:tcPr>
                </a:tc>
                <a:tc>
                  <a:txBody>
                    <a:bodyPr/>
                    <a:lstStyle/>
                    <a:p>
                      <a:pPr algn="ctr" fontAlgn="b"/>
                      <a:r>
                        <a:rPr lang="hu-HU" sz="1000" b="1" u="none" strike="noStrike" dirty="0"/>
                        <a:t>WNV IGG </a:t>
                      </a:r>
                      <a:r>
                        <a:rPr lang="hu-HU" sz="1000" b="1" u="none" strike="noStrike" dirty="0" err="1"/>
                        <a:t>Aviditás</a:t>
                      </a:r>
                      <a:endParaRPr lang="hu-HU" sz="1000" b="1" i="0" u="none" strike="noStrike" dirty="0">
                        <a:solidFill>
                          <a:srgbClr val="FFFFFF"/>
                        </a:solidFill>
                        <a:latin typeface="Calibri"/>
                      </a:endParaRPr>
                    </a:p>
                  </a:txBody>
                  <a:tcPr marL="4767" marR="4767" marT="4767" marB="0" anchor="ctr">
                    <a:solidFill>
                      <a:schemeClr val="accent3">
                        <a:lumMod val="20000"/>
                        <a:lumOff val="80000"/>
                      </a:schemeClr>
                    </a:solidFill>
                  </a:tcPr>
                </a:tc>
                <a:tc>
                  <a:txBody>
                    <a:bodyPr/>
                    <a:lstStyle/>
                    <a:p>
                      <a:pPr algn="ctr" fontAlgn="b"/>
                      <a:r>
                        <a:rPr lang="hu-HU" sz="1000" b="1" u="none" strike="noStrike" dirty="0"/>
                        <a:t>KEV HAG</a:t>
                      </a:r>
                      <a:endParaRPr lang="hu-HU" sz="1000" b="1" i="0" u="none" strike="noStrike" dirty="0">
                        <a:solidFill>
                          <a:srgbClr val="FFFFFF"/>
                        </a:solidFill>
                        <a:latin typeface="Calibri"/>
                      </a:endParaRPr>
                    </a:p>
                  </a:txBody>
                  <a:tcPr marL="4767" marR="4767" marT="4767" marB="0" anchor="ctr"/>
                </a:tc>
                <a:tc>
                  <a:txBody>
                    <a:bodyPr/>
                    <a:lstStyle/>
                    <a:p>
                      <a:pPr algn="ctr" fontAlgn="b"/>
                      <a:r>
                        <a:rPr lang="hu-HU" sz="1000" b="1" u="none" strike="noStrike" dirty="0"/>
                        <a:t>WNV HAG</a:t>
                      </a:r>
                      <a:endParaRPr lang="hu-HU" sz="1000" b="1" i="0" u="none" strike="noStrike" dirty="0">
                        <a:solidFill>
                          <a:srgbClr val="FFFFFF"/>
                        </a:solidFill>
                        <a:latin typeface="Calibri"/>
                      </a:endParaRPr>
                    </a:p>
                  </a:txBody>
                  <a:tcPr marL="4767" marR="4767" marT="4767" marB="0" anchor="ctr"/>
                </a:tc>
                <a:extLst>
                  <a:ext uri="{0D108BD9-81ED-4DB2-BD59-A6C34878D82A}">
                    <a16:rowId xmlns:a16="http://schemas.microsoft.com/office/drawing/2014/main" xmlns="" val="10000"/>
                  </a:ext>
                </a:extLst>
              </a:tr>
              <a:tr h="799385">
                <a:tc>
                  <a:txBody>
                    <a:bodyPr/>
                    <a:lstStyle/>
                    <a:p>
                      <a:pPr algn="l" fontAlgn="b"/>
                      <a:r>
                        <a:rPr lang="hu-HU" sz="1200" u="none" strike="noStrike" dirty="0"/>
                        <a:t>1. vérsavó</a:t>
                      </a:r>
                      <a:endParaRPr lang="hu-HU" sz="1200" b="1" i="0" u="none" strike="noStrike" dirty="0">
                        <a:solidFill>
                          <a:srgbClr val="000000"/>
                        </a:solidFill>
                        <a:latin typeface="Calibri"/>
                      </a:endParaRPr>
                    </a:p>
                  </a:txBody>
                  <a:tcPr marL="4767" marR="4767" marT="4767" marB="0" anchor="ctr"/>
                </a:tc>
                <a:tc>
                  <a:txBody>
                    <a:bodyPr/>
                    <a:lstStyle/>
                    <a:p>
                      <a:pPr algn="l" fontAlgn="b"/>
                      <a:r>
                        <a:rPr lang="hu-HU" sz="1200" u="none" strike="noStrike" dirty="0"/>
                        <a:t>11 napos</a:t>
                      </a:r>
                      <a:endParaRPr lang="hu-HU" sz="1200" b="0" i="0" u="none" strike="noStrike" dirty="0">
                        <a:solidFill>
                          <a:srgbClr val="000000"/>
                        </a:solidFill>
                        <a:latin typeface="Calibri"/>
                      </a:endParaRPr>
                    </a:p>
                  </a:txBody>
                  <a:tcPr marL="4767" marR="4767" marT="4767" marB="0" anchor="ctr"/>
                </a:tc>
                <a:tc>
                  <a:txBody>
                    <a:bodyPr/>
                    <a:lstStyle/>
                    <a:p>
                      <a:pPr algn="ctr" fontAlgn="b"/>
                      <a:r>
                        <a:rPr lang="hu-HU" sz="1200" u="none" strike="noStrike" dirty="0"/>
                        <a:t>1:20480</a:t>
                      </a:r>
                      <a:endParaRPr lang="hu-HU" sz="1200" b="0" i="0" u="none" strike="noStrike" dirty="0">
                        <a:solidFill>
                          <a:srgbClr val="000000"/>
                        </a:solidFill>
                        <a:latin typeface="Calibri"/>
                      </a:endParaRPr>
                    </a:p>
                  </a:txBody>
                  <a:tcPr marL="4767" marR="4767" marT="4767" marB="0" anchor="ctr">
                    <a:solidFill>
                      <a:schemeClr val="accent2">
                        <a:lumMod val="20000"/>
                        <a:lumOff val="80000"/>
                      </a:schemeClr>
                    </a:solidFill>
                  </a:tcPr>
                </a:tc>
                <a:tc>
                  <a:txBody>
                    <a:bodyPr/>
                    <a:lstStyle/>
                    <a:p>
                      <a:pPr algn="ctr" fontAlgn="b"/>
                      <a:r>
                        <a:rPr lang="hu-HU" sz="1200" u="none" strike="noStrike" dirty="0"/>
                        <a:t>Kétes</a:t>
                      </a:r>
                      <a:endParaRPr lang="hu-HU" sz="1200" b="0" i="0" u="none" strike="noStrike" dirty="0">
                        <a:solidFill>
                          <a:srgbClr val="000000"/>
                        </a:solidFill>
                        <a:latin typeface="Calibri"/>
                      </a:endParaRPr>
                    </a:p>
                  </a:txBody>
                  <a:tcPr marL="4767" marR="4767" marT="4767" marB="0" anchor="ctr">
                    <a:solidFill>
                      <a:schemeClr val="accent2">
                        <a:lumMod val="20000"/>
                        <a:lumOff val="80000"/>
                      </a:schemeClr>
                    </a:solidFill>
                  </a:tcPr>
                </a:tc>
                <a:tc>
                  <a:txBody>
                    <a:bodyPr/>
                    <a:lstStyle/>
                    <a:p>
                      <a:pPr algn="ctr" fontAlgn="b"/>
                      <a:r>
                        <a:rPr lang="hu-HU" sz="1200" u="none" strike="noStrike" dirty="0"/>
                        <a:t>≥1:80</a:t>
                      </a:r>
                      <a:endParaRPr lang="hu-HU" sz="1200" b="0" i="0" u="none" strike="noStrike" dirty="0">
                        <a:solidFill>
                          <a:srgbClr val="000000"/>
                        </a:solidFill>
                        <a:latin typeface="Calibri"/>
                      </a:endParaRPr>
                    </a:p>
                  </a:txBody>
                  <a:tcPr marL="4767" marR="4767" marT="4767" marB="0" anchor="ctr">
                    <a:solidFill>
                      <a:schemeClr val="accent2">
                        <a:lumMod val="20000"/>
                        <a:lumOff val="80000"/>
                      </a:schemeClr>
                    </a:solidFill>
                  </a:tcPr>
                </a:tc>
                <a:tc>
                  <a:txBody>
                    <a:bodyPr/>
                    <a:lstStyle/>
                    <a:p>
                      <a:pPr algn="ctr" fontAlgn="b"/>
                      <a:r>
                        <a:rPr lang="hu-HU" sz="1200" u="none" strike="noStrike" dirty="0"/>
                        <a:t>VE=3,2 negatív</a:t>
                      </a:r>
                      <a:endParaRPr lang="hu-HU" sz="1200" b="0" i="0" u="none" strike="noStrike" dirty="0">
                        <a:solidFill>
                          <a:srgbClr val="000000"/>
                        </a:solidFill>
                        <a:latin typeface="Calibri"/>
                      </a:endParaRPr>
                    </a:p>
                  </a:txBody>
                  <a:tcPr marL="4767" marR="4767" marT="4767" marB="0" anchor="ctr">
                    <a:solidFill>
                      <a:schemeClr val="accent2">
                        <a:lumMod val="20000"/>
                        <a:lumOff val="80000"/>
                      </a:schemeClr>
                    </a:solidFill>
                  </a:tcPr>
                </a:tc>
                <a:tc>
                  <a:txBody>
                    <a:bodyPr/>
                    <a:lstStyle/>
                    <a:p>
                      <a:pPr algn="ctr" fontAlgn="b"/>
                      <a:r>
                        <a:rPr lang="hu-HU" sz="1200" u="none" strike="noStrike"/>
                        <a:t>1:20480</a:t>
                      </a:r>
                      <a:endParaRPr lang="hu-HU" sz="1200" b="0" i="0" u="none" strike="noStrike">
                        <a:solidFill>
                          <a:srgbClr val="000000"/>
                        </a:solidFill>
                        <a:latin typeface="Calibri"/>
                      </a:endParaRPr>
                    </a:p>
                  </a:txBody>
                  <a:tcPr marL="4767" marR="4767" marT="4767" marB="0" anchor="ctr">
                    <a:solidFill>
                      <a:schemeClr val="accent3">
                        <a:lumMod val="20000"/>
                        <a:lumOff val="80000"/>
                      </a:schemeClr>
                    </a:solidFill>
                  </a:tcPr>
                </a:tc>
                <a:tc>
                  <a:txBody>
                    <a:bodyPr/>
                    <a:lstStyle/>
                    <a:p>
                      <a:pPr algn="ctr" fontAlgn="b"/>
                      <a:r>
                        <a:rPr lang="hu-HU" sz="1200" u="none" strike="noStrike" dirty="0">
                          <a:solidFill>
                            <a:srgbClr val="FF0000"/>
                          </a:solidFill>
                        </a:rPr>
                        <a:t>≥1:10 erősen POZ</a:t>
                      </a:r>
                      <a:endParaRPr lang="hu-HU" sz="1200" b="0" i="0" u="none" strike="noStrike" dirty="0">
                        <a:solidFill>
                          <a:srgbClr val="FF0000"/>
                        </a:solidFill>
                        <a:latin typeface="Calibri"/>
                      </a:endParaRPr>
                    </a:p>
                  </a:txBody>
                  <a:tcPr marL="4767" marR="4767" marT="4767" marB="0" anchor="ctr">
                    <a:solidFill>
                      <a:schemeClr val="accent3">
                        <a:lumMod val="20000"/>
                        <a:lumOff val="80000"/>
                      </a:schemeClr>
                    </a:solidFill>
                  </a:tcPr>
                </a:tc>
                <a:tc>
                  <a:txBody>
                    <a:bodyPr/>
                    <a:lstStyle/>
                    <a:p>
                      <a:pPr algn="ctr" fontAlgn="b"/>
                      <a:r>
                        <a:rPr lang="hu-HU" sz="1200" u="none" strike="noStrike" dirty="0">
                          <a:solidFill>
                            <a:srgbClr val="FF0000"/>
                          </a:solidFill>
                        </a:rPr>
                        <a:t>≥1:80</a:t>
                      </a:r>
                      <a:endParaRPr lang="hu-HU" sz="1200" b="0" i="0" u="none" strike="noStrike" dirty="0">
                        <a:solidFill>
                          <a:srgbClr val="FF0000"/>
                        </a:solidFill>
                        <a:latin typeface="Calibri"/>
                      </a:endParaRPr>
                    </a:p>
                  </a:txBody>
                  <a:tcPr marL="4767" marR="4767" marT="4767" marB="0" anchor="ctr">
                    <a:solidFill>
                      <a:schemeClr val="accent3">
                        <a:lumMod val="20000"/>
                        <a:lumOff val="80000"/>
                      </a:schemeClr>
                    </a:solidFill>
                  </a:tcPr>
                </a:tc>
                <a:tc>
                  <a:txBody>
                    <a:bodyPr/>
                    <a:lstStyle/>
                    <a:p>
                      <a:pPr algn="ctr" fontAlgn="b"/>
                      <a:r>
                        <a:rPr lang="hu-HU" sz="1200" u="none" strike="noStrike" dirty="0">
                          <a:solidFill>
                            <a:srgbClr val="FF0000"/>
                          </a:solidFill>
                        </a:rPr>
                        <a:t>R=9,7 erősen POZ</a:t>
                      </a:r>
                      <a:endParaRPr lang="hu-HU" sz="1200" b="0" i="0" u="none" strike="noStrike" dirty="0">
                        <a:solidFill>
                          <a:srgbClr val="FF0000"/>
                        </a:solidFill>
                        <a:latin typeface="Calibri"/>
                      </a:endParaRPr>
                    </a:p>
                  </a:txBody>
                  <a:tcPr marL="4767" marR="4767" marT="4767" marB="0" anchor="ctr">
                    <a:solidFill>
                      <a:schemeClr val="accent3">
                        <a:lumMod val="20000"/>
                        <a:lumOff val="80000"/>
                      </a:schemeClr>
                    </a:solidFill>
                  </a:tcPr>
                </a:tc>
                <a:tc>
                  <a:txBody>
                    <a:bodyPr/>
                    <a:lstStyle/>
                    <a:p>
                      <a:pPr algn="ctr" fontAlgn="b"/>
                      <a:r>
                        <a:rPr lang="hu-HU" sz="1200" b="1" i="0" u="none" strike="noStrike" dirty="0">
                          <a:solidFill>
                            <a:srgbClr val="FF0000"/>
                          </a:solidFill>
                        </a:rPr>
                        <a:t>94,3% Magas</a:t>
                      </a:r>
                      <a:endParaRPr lang="hu-HU" sz="1200" b="1" i="0" u="none" strike="noStrike" dirty="0">
                        <a:solidFill>
                          <a:srgbClr val="FF0000"/>
                        </a:solidFill>
                        <a:latin typeface="Calibri"/>
                      </a:endParaRPr>
                    </a:p>
                  </a:txBody>
                  <a:tcPr marL="4767" marR="4767" marT="4767" marB="0" anchor="ctr">
                    <a:solidFill>
                      <a:schemeClr val="accent3">
                        <a:lumMod val="20000"/>
                        <a:lumOff val="80000"/>
                      </a:schemeClr>
                    </a:solidFill>
                  </a:tcPr>
                </a:tc>
                <a:tc>
                  <a:txBody>
                    <a:bodyPr/>
                    <a:lstStyle/>
                    <a:p>
                      <a:pPr algn="ctr" fontAlgn="b"/>
                      <a:r>
                        <a:rPr lang="hu-HU" sz="1200" u="none" strike="noStrike"/>
                        <a:t>1:5120</a:t>
                      </a:r>
                      <a:endParaRPr lang="hu-HU" sz="1200" b="0" i="0" u="none" strike="noStrike">
                        <a:solidFill>
                          <a:srgbClr val="000000"/>
                        </a:solidFill>
                        <a:latin typeface="Calibri"/>
                      </a:endParaRPr>
                    </a:p>
                  </a:txBody>
                  <a:tcPr marL="4767" marR="4767" marT="4767" marB="0" anchor="ctr"/>
                </a:tc>
                <a:tc>
                  <a:txBody>
                    <a:bodyPr/>
                    <a:lstStyle/>
                    <a:p>
                      <a:pPr algn="ctr" fontAlgn="b"/>
                      <a:r>
                        <a:rPr lang="hu-HU" sz="1200" u="none" strike="noStrike"/>
                        <a:t>1:20480 </a:t>
                      </a:r>
                      <a:endParaRPr lang="hu-HU" sz="1200" b="0" i="0" u="none" strike="noStrike">
                        <a:solidFill>
                          <a:srgbClr val="000000"/>
                        </a:solidFill>
                        <a:latin typeface="Calibri"/>
                      </a:endParaRPr>
                    </a:p>
                  </a:txBody>
                  <a:tcPr marL="4767" marR="4767" marT="4767" marB="0" anchor="ctr"/>
                </a:tc>
                <a:extLst>
                  <a:ext uri="{0D108BD9-81ED-4DB2-BD59-A6C34878D82A}">
                    <a16:rowId xmlns:a16="http://schemas.microsoft.com/office/drawing/2014/main" xmlns="" val="10001"/>
                  </a:ext>
                </a:extLst>
              </a:tr>
              <a:tr h="799385">
                <a:tc>
                  <a:txBody>
                    <a:bodyPr/>
                    <a:lstStyle/>
                    <a:p>
                      <a:pPr algn="l" fontAlgn="b"/>
                      <a:r>
                        <a:rPr lang="hu-HU" sz="1200" u="none" strike="noStrike"/>
                        <a:t>2. vérsavó</a:t>
                      </a:r>
                      <a:endParaRPr lang="hu-HU" sz="1200" b="1" i="0" u="none" strike="noStrike">
                        <a:solidFill>
                          <a:srgbClr val="000000"/>
                        </a:solidFill>
                        <a:latin typeface="Calibri"/>
                      </a:endParaRPr>
                    </a:p>
                  </a:txBody>
                  <a:tcPr marL="4767" marR="4767" marT="4767" marB="0" anchor="ctr"/>
                </a:tc>
                <a:tc>
                  <a:txBody>
                    <a:bodyPr/>
                    <a:lstStyle/>
                    <a:p>
                      <a:pPr algn="l" fontAlgn="b"/>
                      <a:r>
                        <a:rPr lang="hu-HU" sz="1200" u="none" strike="noStrike"/>
                        <a:t>13 napos</a:t>
                      </a:r>
                      <a:endParaRPr lang="hu-HU" sz="1200" b="0" i="0" u="none" strike="noStrike">
                        <a:solidFill>
                          <a:srgbClr val="000000"/>
                        </a:solidFill>
                        <a:latin typeface="Calibri"/>
                      </a:endParaRPr>
                    </a:p>
                  </a:txBody>
                  <a:tcPr marL="4767" marR="4767" marT="4767" marB="0" anchor="ctr"/>
                </a:tc>
                <a:tc>
                  <a:txBody>
                    <a:bodyPr/>
                    <a:lstStyle/>
                    <a:p>
                      <a:pPr algn="ctr" fontAlgn="b"/>
                      <a:r>
                        <a:rPr lang="hu-HU" sz="1200" u="none" strike="noStrike"/>
                        <a:t>≥1:20480</a:t>
                      </a:r>
                      <a:endParaRPr lang="hu-HU" sz="1200" b="0" i="0" u="none" strike="noStrike">
                        <a:solidFill>
                          <a:srgbClr val="000000"/>
                        </a:solidFill>
                        <a:latin typeface="Calibri"/>
                      </a:endParaRPr>
                    </a:p>
                  </a:txBody>
                  <a:tcPr marL="4767" marR="4767" marT="4767" marB="0" anchor="ctr">
                    <a:solidFill>
                      <a:schemeClr val="accent2">
                        <a:lumMod val="20000"/>
                        <a:lumOff val="80000"/>
                      </a:schemeClr>
                    </a:solidFill>
                  </a:tcPr>
                </a:tc>
                <a:tc>
                  <a:txBody>
                    <a:bodyPr/>
                    <a:lstStyle/>
                    <a:p>
                      <a:pPr algn="ctr" fontAlgn="b"/>
                      <a:r>
                        <a:rPr lang="hu-HU" sz="1200" u="none" strike="noStrike" dirty="0"/>
                        <a:t>Negatív</a:t>
                      </a:r>
                      <a:endParaRPr lang="hu-HU" sz="1200" b="0" i="0" u="none" strike="noStrike" dirty="0">
                        <a:solidFill>
                          <a:srgbClr val="000000"/>
                        </a:solidFill>
                        <a:latin typeface="Calibri"/>
                      </a:endParaRPr>
                    </a:p>
                  </a:txBody>
                  <a:tcPr marL="4767" marR="4767" marT="4767" marB="0" anchor="ctr">
                    <a:solidFill>
                      <a:schemeClr val="accent2">
                        <a:lumMod val="20000"/>
                        <a:lumOff val="80000"/>
                      </a:schemeClr>
                    </a:solidFill>
                  </a:tcPr>
                </a:tc>
                <a:tc>
                  <a:txBody>
                    <a:bodyPr/>
                    <a:lstStyle/>
                    <a:p>
                      <a:pPr algn="ctr" fontAlgn="b"/>
                      <a:r>
                        <a:rPr lang="hu-HU" sz="1200" u="none" strike="noStrike" dirty="0"/>
                        <a:t>≥1:10 POZ</a:t>
                      </a:r>
                      <a:endParaRPr lang="hu-HU" sz="1200" b="0" i="0" u="none" strike="noStrike" dirty="0">
                        <a:solidFill>
                          <a:srgbClr val="000000"/>
                        </a:solidFill>
                        <a:latin typeface="Calibri"/>
                      </a:endParaRPr>
                    </a:p>
                  </a:txBody>
                  <a:tcPr marL="4767" marR="4767" marT="4767" marB="0" anchor="ctr">
                    <a:solidFill>
                      <a:schemeClr val="accent2">
                        <a:lumMod val="20000"/>
                        <a:lumOff val="80000"/>
                      </a:schemeClr>
                    </a:solidFill>
                  </a:tcPr>
                </a:tc>
                <a:tc>
                  <a:txBody>
                    <a:bodyPr/>
                    <a:lstStyle/>
                    <a:p>
                      <a:pPr algn="ctr" fontAlgn="b"/>
                      <a:r>
                        <a:rPr lang="hu-HU" sz="1200" u="none" strike="noStrike" dirty="0"/>
                        <a:t>nem </a:t>
                      </a:r>
                      <a:r>
                        <a:rPr lang="hu-HU" sz="1200" u="none" strike="noStrike" dirty="0" err="1"/>
                        <a:t>vizsg</a:t>
                      </a:r>
                      <a:r>
                        <a:rPr lang="hu-HU" sz="1200" u="none" strike="noStrike" dirty="0"/>
                        <a:t>.</a:t>
                      </a:r>
                      <a:endParaRPr lang="hu-HU" sz="1200" b="0" i="0" u="none" strike="noStrike" dirty="0">
                        <a:solidFill>
                          <a:srgbClr val="000000"/>
                        </a:solidFill>
                        <a:latin typeface="Calibri"/>
                      </a:endParaRPr>
                    </a:p>
                  </a:txBody>
                  <a:tcPr marL="4767" marR="4767" marT="4767" marB="0" anchor="ctr">
                    <a:solidFill>
                      <a:schemeClr val="accent2">
                        <a:lumMod val="20000"/>
                        <a:lumOff val="80000"/>
                      </a:schemeClr>
                    </a:solidFill>
                  </a:tcPr>
                </a:tc>
                <a:tc>
                  <a:txBody>
                    <a:bodyPr/>
                    <a:lstStyle/>
                    <a:p>
                      <a:pPr algn="ctr" fontAlgn="b"/>
                      <a:r>
                        <a:rPr lang="hu-HU" sz="1200" u="none" strike="noStrike" dirty="0"/>
                        <a:t>≥1:20480</a:t>
                      </a:r>
                      <a:endParaRPr lang="hu-HU" sz="1200" b="0" i="0" u="none" strike="noStrike" dirty="0">
                        <a:solidFill>
                          <a:srgbClr val="000000"/>
                        </a:solidFill>
                        <a:latin typeface="Calibri"/>
                      </a:endParaRPr>
                    </a:p>
                  </a:txBody>
                  <a:tcPr marL="4767" marR="4767" marT="4767" marB="0" anchor="ctr">
                    <a:solidFill>
                      <a:schemeClr val="accent3">
                        <a:lumMod val="20000"/>
                        <a:lumOff val="80000"/>
                      </a:schemeClr>
                    </a:solidFill>
                  </a:tcPr>
                </a:tc>
                <a:tc>
                  <a:txBody>
                    <a:bodyPr/>
                    <a:lstStyle/>
                    <a:p>
                      <a:pPr algn="ctr" fontAlgn="b"/>
                      <a:r>
                        <a:rPr lang="hu-HU" sz="1200" u="none" strike="noStrike" dirty="0">
                          <a:solidFill>
                            <a:srgbClr val="FF0000"/>
                          </a:solidFill>
                        </a:rPr>
                        <a:t>≥1:10 erősen POZ</a:t>
                      </a:r>
                      <a:endParaRPr lang="hu-HU" sz="1200" b="0" i="0" u="none" strike="noStrike" dirty="0">
                        <a:solidFill>
                          <a:srgbClr val="FF0000"/>
                        </a:solidFill>
                        <a:latin typeface="Calibri"/>
                      </a:endParaRPr>
                    </a:p>
                  </a:txBody>
                  <a:tcPr marL="4767" marR="4767" marT="4767" marB="0" anchor="ctr">
                    <a:solidFill>
                      <a:schemeClr val="accent3">
                        <a:lumMod val="20000"/>
                        <a:lumOff val="80000"/>
                      </a:schemeClr>
                    </a:solidFill>
                  </a:tcPr>
                </a:tc>
                <a:tc>
                  <a:txBody>
                    <a:bodyPr/>
                    <a:lstStyle/>
                    <a:p>
                      <a:pPr algn="ctr" fontAlgn="b"/>
                      <a:r>
                        <a:rPr lang="hu-HU" sz="1200" u="none" strike="noStrike" dirty="0">
                          <a:solidFill>
                            <a:srgbClr val="FF0000"/>
                          </a:solidFill>
                        </a:rPr>
                        <a:t>≥1:10 erősen POZ</a:t>
                      </a:r>
                      <a:endParaRPr lang="hu-HU" sz="1200" b="0" i="0" u="none" strike="noStrike" dirty="0">
                        <a:solidFill>
                          <a:srgbClr val="FF0000"/>
                        </a:solidFill>
                        <a:latin typeface="Calibri"/>
                      </a:endParaRPr>
                    </a:p>
                  </a:txBody>
                  <a:tcPr marL="4767" marR="4767" marT="4767" marB="0" anchor="ctr">
                    <a:solidFill>
                      <a:schemeClr val="accent3">
                        <a:lumMod val="20000"/>
                        <a:lumOff val="80000"/>
                      </a:schemeClr>
                    </a:solidFill>
                  </a:tcPr>
                </a:tc>
                <a:tc>
                  <a:txBody>
                    <a:bodyPr/>
                    <a:lstStyle/>
                    <a:p>
                      <a:pPr algn="ctr" fontAlgn="b"/>
                      <a:r>
                        <a:rPr lang="hu-HU" sz="1200" u="none" strike="noStrike" dirty="0"/>
                        <a:t>nem </a:t>
                      </a:r>
                      <a:r>
                        <a:rPr lang="hu-HU" sz="1200" u="none" strike="noStrike" dirty="0" err="1"/>
                        <a:t>vizsg</a:t>
                      </a:r>
                      <a:endParaRPr lang="hu-HU" sz="1200" b="0" i="0" u="none" strike="noStrike" dirty="0">
                        <a:solidFill>
                          <a:srgbClr val="000000"/>
                        </a:solidFill>
                        <a:latin typeface="Calibri"/>
                      </a:endParaRPr>
                    </a:p>
                  </a:txBody>
                  <a:tcPr marL="4767" marR="4767" marT="4767" marB="0" anchor="ctr">
                    <a:solidFill>
                      <a:schemeClr val="accent3">
                        <a:lumMod val="20000"/>
                        <a:lumOff val="80000"/>
                      </a:schemeClr>
                    </a:solidFill>
                  </a:tcPr>
                </a:tc>
                <a:tc>
                  <a:txBody>
                    <a:bodyPr/>
                    <a:lstStyle/>
                    <a:p>
                      <a:pPr marL="0" algn="ctr" rtl="0" eaLnBrk="1" fontAlgn="b" latinLnBrk="0" hangingPunct="1"/>
                      <a:r>
                        <a:rPr kumimoji="0" lang="hu-HU" sz="1200" b="1" i="0" u="none" strike="noStrike" kern="1200" dirty="0" smtClean="0">
                          <a:solidFill>
                            <a:srgbClr val="FF0000"/>
                          </a:solidFill>
                          <a:latin typeface="+mn-lt"/>
                          <a:ea typeface="+mn-ea"/>
                          <a:cs typeface="+mn-cs"/>
                        </a:rPr>
                        <a:t>96,5%</a:t>
                      </a:r>
                    </a:p>
                    <a:p>
                      <a:pPr marL="0" algn="ctr" rtl="0" eaLnBrk="1" fontAlgn="b" latinLnBrk="0" hangingPunct="1"/>
                      <a:r>
                        <a:rPr kumimoji="0" lang="hu-HU" sz="1200" b="1" i="0" u="none" strike="noStrike" kern="1200" dirty="0" smtClean="0">
                          <a:solidFill>
                            <a:srgbClr val="FF0000"/>
                          </a:solidFill>
                          <a:latin typeface="+mn-lt"/>
                          <a:ea typeface="+mn-ea"/>
                          <a:cs typeface="+mn-cs"/>
                        </a:rPr>
                        <a:t>Magas</a:t>
                      </a:r>
                      <a:endParaRPr kumimoji="0" lang="hu-HU" sz="1200" b="1" i="0" u="none" strike="noStrike" kern="1200" dirty="0">
                        <a:solidFill>
                          <a:srgbClr val="FF0000"/>
                        </a:solidFill>
                        <a:latin typeface="+mn-lt"/>
                        <a:ea typeface="+mn-ea"/>
                        <a:cs typeface="+mn-cs"/>
                      </a:endParaRPr>
                    </a:p>
                  </a:txBody>
                  <a:tcPr marL="4767" marR="4767" marT="4767" marB="0" anchor="ctr">
                    <a:solidFill>
                      <a:schemeClr val="accent3">
                        <a:lumMod val="20000"/>
                        <a:lumOff val="80000"/>
                      </a:schemeClr>
                    </a:solidFill>
                  </a:tcPr>
                </a:tc>
                <a:tc>
                  <a:txBody>
                    <a:bodyPr/>
                    <a:lstStyle/>
                    <a:p>
                      <a:pPr algn="ctr" fontAlgn="b"/>
                      <a:r>
                        <a:rPr lang="hu-HU" sz="1200" u="none" strike="noStrike" dirty="0"/>
                        <a:t>1:20480</a:t>
                      </a:r>
                      <a:endParaRPr lang="hu-HU" sz="1200" b="0" i="0" u="none" strike="noStrike" dirty="0">
                        <a:solidFill>
                          <a:srgbClr val="000000"/>
                        </a:solidFill>
                        <a:latin typeface="Calibri"/>
                      </a:endParaRPr>
                    </a:p>
                  </a:txBody>
                  <a:tcPr marL="4767" marR="4767" marT="4767" marB="0" anchor="ctr"/>
                </a:tc>
                <a:tc>
                  <a:txBody>
                    <a:bodyPr/>
                    <a:lstStyle/>
                    <a:p>
                      <a:pPr algn="ctr" fontAlgn="b"/>
                      <a:r>
                        <a:rPr lang="hu-HU" sz="1200" u="none" strike="noStrike"/>
                        <a:t>≥1:20480</a:t>
                      </a:r>
                      <a:endParaRPr lang="hu-HU" sz="1200" b="0" i="0" u="none" strike="noStrike">
                        <a:solidFill>
                          <a:srgbClr val="000000"/>
                        </a:solidFill>
                        <a:latin typeface="Calibri"/>
                      </a:endParaRPr>
                    </a:p>
                  </a:txBody>
                  <a:tcPr marL="4767" marR="4767" marT="4767" marB="0" anchor="ctr"/>
                </a:tc>
                <a:extLst>
                  <a:ext uri="{0D108BD9-81ED-4DB2-BD59-A6C34878D82A}">
                    <a16:rowId xmlns:a16="http://schemas.microsoft.com/office/drawing/2014/main" xmlns="" val="10002"/>
                  </a:ext>
                </a:extLst>
              </a:tr>
              <a:tr h="799385">
                <a:tc>
                  <a:txBody>
                    <a:bodyPr/>
                    <a:lstStyle/>
                    <a:p>
                      <a:pPr algn="l" fontAlgn="b"/>
                      <a:r>
                        <a:rPr lang="hu-HU" sz="1200" u="none" strike="noStrike"/>
                        <a:t>Liquor</a:t>
                      </a:r>
                      <a:endParaRPr lang="hu-HU" sz="1200" b="1" i="0" u="none" strike="noStrike">
                        <a:solidFill>
                          <a:srgbClr val="000000"/>
                        </a:solidFill>
                        <a:latin typeface="Calibri"/>
                      </a:endParaRPr>
                    </a:p>
                  </a:txBody>
                  <a:tcPr marL="4767" marR="4767" marT="4767" marB="0" anchor="ctr"/>
                </a:tc>
                <a:tc>
                  <a:txBody>
                    <a:bodyPr/>
                    <a:lstStyle/>
                    <a:p>
                      <a:pPr algn="l" fontAlgn="b"/>
                      <a:r>
                        <a:rPr lang="hu-HU" sz="1200" b="0" i="0" u="none" strike="noStrike" dirty="0" smtClean="0">
                          <a:solidFill>
                            <a:srgbClr val="000000"/>
                          </a:solidFill>
                          <a:latin typeface="Calibri"/>
                        </a:rPr>
                        <a:t>11 napos</a:t>
                      </a:r>
                      <a:endParaRPr lang="hu-HU" sz="1200" b="0" i="0" u="none" strike="noStrike" dirty="0">
                        <a:solidFill>
                          <a:srgbClr val="000000"/>
                        </a:solidFill>
                        <a:latin typeface="Calibri"/>
                      </a:endParaRPr>
                    </a:p>
                  </a:txBody>
                  <a:tcPr marL="4767" marR="4767" marT="4767" marB="0" anchor="ctr"/>
                </a:tc>
                <a:tc>
                  <a:txBody>
                    <a:bodyPr/>
                    <a:lstStyle/>
                    <a:p>
                      <a:pPr algn="ctr" fontAlgn="b"/>
                      <a:r>
                        <a:rPr lang="hu-HU" sz="1200" u="none" strike="noStrike"/>
                        <a:t>POZ</a:t>
                      </a:r>
                      <a:endParaRPr lang="hu-HU" sz="1200" b="0" i="0" u="none" strike="noStrike">
                        <a:solidFill>
                          <a:srgbClr val="000000"/>
                        </a:solidFill>
                        <a:latin typeface="Calibri"/>
                      </a:endParaRPr>
                    </a:p>
                  </a:txBody>
                  <a:tcPr marL="4767" marR="4767" marT="4767" marB="0" anchor="ctr">
                    <a:solidFill>
                      <a:schemeClr val="accent2">
                        <a:lumMod val="20000"/>
                        <a:lumOff val="80000"/>
                      </a:schemeClr>
                    </a:solidFill>
                  </a:tcPr>
                </a:tc>
                <a:tc>
                  <a:txBody>
                    <a:bodyPr/>
                    <a:lstStyle/>
                    <a:p>
                      <a:pPr algn="ctr" fontAlgn="b"/>
                      <a:r>
                        <a:rPr lang="hu-HU" sz="1200" u="none" strike="noStrike"/>
                        <a:t>Kétes</a:t>
                      </a:r>
                      <a:endParaRPr lang="hu-HU" sz="1200" b="0" i="0" u="none" strike="noStrike">
                        <a:solidFill>
                          <a:srgbClr val="000000"/>
                        </a:solidFill>
                        <a:latin typeface="Calibri"/>
                      </a:endParaRPr>
                    </a:p>
                  </a:txBody>
                  <a:tcPr marL="4767" marR="4767" marT="4767" marB="0" anchor="ctr">
                    <a:solidFill>
                      <a:schemeClr val="accent2">
                        <a:lumMod val="20000"/>
                        <a:lumOff val="80000"/>
                      </a:schemeClr>
                    </a:solidFill>
                  </a:tcPr>
                </a:tc>
                <a:tc>
                  <a:txBody>
                    <a:bodyPr/>
                    <a:lstStyle/>
                    <a:p>
                      <a:pPr algn="ctr" fontAlgn="b"/>
                      <a:r>
                        <a:rPr lang="hu-HU" sz="1200" u="none" strike="noStrike"/>
                        <a:t>negatív</a:t>
                      </a:r>
                      <a:endParaRPr lang="hu-HU" sz="1200" b="0" i="0" u="none" strike="noStrike">
                        <a:solidFill>
                          <a:srgbClr val="000000"/>
                        </a:solidFill>
                        <a:latin typeface="Calibri"/>
                      </a:endParaRPr>
                    </a:p>
                  </a:txBody>
                  <a:tcPr marL="4767" marR="4767" marT="4767" marB="0" anchor="ctr">
                    <a:solidFill>
                      <a:schemeClr val="accent2">
                        <a:lumMod val="20000"/>
                        <a:lumOff val="80000"/>
                      </a:schemeClr>
                    </a:solidFill>
                  </a:tcPr>
                </a:tc>
                <a:tc>
                  <a:txBody>
                    <a:bodyPr/>
                    <a:lstStyle/>
                    <a:p>
                      <a:pPr algn="ctr" fontAlgn="b"/>
                      <a:r>
                        <a:rPr lang="hu-HU" sz="1200" u="none" strike="noStrike" dirty="0"/>
                        <a:t>nem </a:t>
                      </a:r>
                      <a:r>
                        <a:rPr lang="hu-HU" sz="1200" u="none" strike="noStrike" dirty="0" err="1"/>
                        <a:t>vizsg</a:t>
                      </a:r>
                      <a:r>
                        <a:rPr lang="hu-HU" sz="1200" u="none" strike="noStrike" dirty="0"/>
                        <a:t>.</a:t>
                      </a:r>
                      <a:endParaRPr lang="hu-HU" sz="1200" b="0" i="0" u="none" strike="noStrike" dirty="0">
                        <a:solidFill>
                          <a:srgbClr val="000000"/>
                        </a:solidFill>
                        <a:latin typeface="Calibri"/>
                      </a:endParaRPr>
                    </a:p>
                  </a:txBody>
                  <a:tcPr marL="4767" marR="4767" marT="4767" marB="0" anchor="ctr">
                    <a:solidFill>
                      <a:schemeClr val="accent2">
                        <a:lumMod val="20000"/>
                        <a:lumOff val="80000"/>
                      </a:schemeClr>
                    </a:solidFill>
                  </a:tcPr>
                </a:tc>
                <a:tc>
                  <a:txBody>
                    <a:bodyPr/>
                    <a:lstStyle/>
                    <a:p>
                      <a:pPr algn="ctr" fontAlgn="b"/>
                      <a:r>
                        <a:rPr lang="hu-HU" sz="1200" u="none" strike="noStrike"/>
                        <a:t>POZ</a:t>
                      </a:r>
                      <a:endParaRPr lang="hu-HU" sz="1200" b="0" i="0" u="none" strike="noStrike">
                        <a:solidFill>
                          <a:srgbClr val="FF0000"/>
                        </a:solidFill>
                        <a:latin typeface="Calibri"/>
                      </a:endParaRPr>
                    </a:p>
                  </a:txBody>
                  <a:tcPr marL="4767" marR="4767" marT="4767" marB="0" anchor="ctr">
                    <a:solidFill>
                      <a:schemeClr val="accent3">
                        <a:lumMod val="20000"/>
                        <a:lumOff val="80000"/>
                      </a:schemeClr>
                    </a:solidFill>
                  </a:tcPr>
                </a:tc>
                <a:tc>
                  <a:txBody>
                    <a:bodyPr/>
                    <a:lstStyle/>
                    <a:p>
                      <a:pPr algn="ctr" fontAlgn="b"/>
                      <a:r>
                        <a:rPr lang="hu-HU" sz="1200" u="none" strike="noStrike" dirty="0">
                          <a:solidFill>
                            <a:srgbClr val="FF0000"/>
                          </a:solidFill>
                        </a:rPr>
                        <a:t>POZ</a:t>
                      </a:r>
                      <a:endParaRPr lang="hu-HU" sz="1200" b="0" i="0" u="none" strike="noStrike" dirty="0">
                        <a:solidFill>
                          <a:srgbClr val="FF0000"/>
                        </a:solidFill>
                        <a:latin typeface="Calibri"/>
                      </a:endParaRPr>
                    </a:p>
                  </a:txBody>
                  <a:tcPr marL="4767" marR="4767" marT="4767" marB="0" anchor="ctr">
                    <a:solidFill>
                      <a:schemeClr val="accent3">
                        <a:lumMod val="20000"/>
                        <a:lumOff val="80000"/>
                      </a:schemeClr>
                    </a:solidFill>
                  </a:tcPr>
                </a:tc>
                <a:tc>
                  <a:txBody>
                    <a:bodyPr/>
                    <a:lstStyle/>
                    <a:p>
                      <a:pPr algn="ctr" fontAlgn="b"/>
                      <a:r>
                        <a:rPr lang="hu-HU" sz="1200" u="none" strike="noStrike" dirty="0">
                          <a:solidFill>
                            <a:srgbClr val="FF0000"/>
                          </a:solidFill>
                        </a:rPr>
                        <a:t>POZ</a:t>
                      </a:r>
                      <a:endParaRPr lang="hu-HU" sz="1200" b="0" i="0" u="none" strike="noStrike" dirty="0">
                        <a:solidFill>
                          <a:srgbClr val="FF0000"/>
                        </a:solidFill>
                        <a:latin typeface="Calibri"/>
                      </a:endParaRPr>
                    </a:p>
                  </a:txBody>
                  <a:tcPr marL="4767" marR="4767" marT="4767" marB="0" anchor="ctr">
                    <a:solidFill>
                      <a:schemeClr val="accent3">
                        <a:lumMod val="20000"/>
                        <a:lumOff val="80000"/>
                      </a:schemeClr>
                    </a:solidFill>
                  </a:tcPr>
                </a:tc>
                <a:tc>
                  <a:txBody>
                    <a:bodyPr/>
                    <a:lstStyle/>
                    <a:p>
                      <a:pPr algn="ctr" fontAlgn="b"/>
                      <a:r>
                        <a:rPr lang="hu-HU" sz="1200" u="none" strike="noStrike" dirty="0"/>
                        <a:t>nem </a:t>
                      </a:r>
                      <a:r>
                        <a:rPr lang="hu-HU" sz="1200" u="none" strike="noStrike" dirty="0" err="1"/>
                        <a:t>vizsg</a:t>
                      </a:r>
                      <a:endParaRPr lang="hu-HU" sz="1200" b="0" i="0" u="none" strike="noStrike" dirty="0">
                        <a:solidFill>
                          <a:srgbClr val="000000"/>
                        </a:solidFill>
                        <a:latin typeface="Calibri"/>
                      </a:endParaRPr>
                    </a:p>
                  </a:txBody>
                  <a:tcPr marL="4767" marR="4767" marT="4767" marB="0" anchor="ctr">
                    <a:solidFill>
                      <a:schemeClr val="accent3">
                        <a:lumMod val="20000"/>
                        <a:lumOff val="80000"/>
                      </a:schemeClr>
                    </a:solidFill>
                  </a:tcPr>
                </a:tc>
                <a:tc>
                  <a:txBody>
                    <a:bodyPr/>
                    <a:lstStyle/>
                    <a:p>
                      <a:pPr algn="ctr" fontAlgn="b"/>
                      <a:r>
                        <a:rPr lang="hu-HU" sz="1200" u="none" strike="noStrike" dirty="0"/>
                        <a:t>nem </a:t>
                      </a:r>
                      <a:r>
                        <a:rPr lang="hu-HU" sz="1200" u="none" strike="noStrike" dirty="0" err="1"/>
                        <a:t>vizsg</a:t>
                      </a:r>
                      <a:endParaRPr lang="hu-HU" sz="1200" b="0" i="0" u="none" strike="noStrike" dirty="0">
                        <a:solidFill>
                          <a:srgbClr val="000000"/>
                        </a:solidFill>
                        <a:latin typeface="Calibri"/>
                      </a:endParaRPr>
                    </a:p>
                  </a:txBody>
                  <a:tcPr marL="4767" marR="4767" marT="4767" marB="0" anchor="ctr">
                    <a:solidFill>
                      <a:schemeClr val="accent3">
                        <a:lumMod val="20000"/>
                        <a:lumOff val="80000"/>
                      </a:schemeClr>
                    </a:solidFill>
                  </a:tcPr>
                </a:tc>
                <a:tc>
                  <a:txBody>
                    <a:bodyPr/>
                    <a:lstStyle/>
                    <a:p>
                      <a:pPr algn="ctr" fontAlgn="b"/>
                      <a:r>
                        <a:rPr lang="hu-HU" sz="1200" u="none" strike="noStrike" dirty="0"/>
                        <a:t>nem </a:t>
                      </a:r>
                      <a:r>
                        <a:rPr lang="hu-HU" sz="1200" u="none" strike="noStrike" dirty="0" err="1"/>
                        <a:t>vizsg</a:t>
                      </a:r>
                      <a:endParaRPr lang="hu-HU" sz="1200" b="0" i="0" u="none" strike="noStrike" dirty="0">
                        <a:solidFill>
                          <a:srgbClr val="000000"/>
                        </a:solidFill>
                        <a:latin typeface="Calibri"/>
                      </a:endParaRPr>
                    </a:p>
                  </a:txBody>
                  <a:tcPr marL="4767" marR="4767" marT="4767" marB="0" anchor="ctr"/>
                </a:tc>
                <a:tc>
                  <a:txBody>
                    <a:bodyPr/>
                    <a:lstStyle/>
                    <a:p>
                      <a:pPr algn="ctr" fontAlgn="b"/>
                      <a:r>
                        <a:rPr lang="hu-HU" sz="1200" u="none" strike="noStrike" dirty="0"/>
                        <a:t>nem </a:t>
                      </a:r>
                      <a:r>
                        <a:rPr lang="hu-HU" sz="1200" u="none" strike="noStrike" dirty="0" err="1"/>
                        <a:t>vizsg</a:t>
                      </a:r>
                      <a:endParaRPr lang="hu-HU" sz="1200" b="0" i="0" u="none" strike="noStrike" dirty="0">
                        <a:solidFill>
                          <a:srgbClr val="000000"/>
                        </a:solidFill>
                        <a:latin typeface="Calibri"/>
                      </a:endParaRPr>
                    </a:p>
                  </a:txBody>
                  <a:tcPr marL="4767" marR="4767" marT="4767" marB="0" anchor="ctr"/>
                </a:tc>
                <a:extLst>
                  <a:ext uri="{0D108BD9-81ED-4DB2-BD59-A6C34878D82A}">
                    <a16:rowId xmlns:a16="http://schemas.microsoft.com/office/drawing/2014/main" xmlns="" val="10003"/>
                  </a:ext>
                </a:extLst>
              </a:tr>
            </a:tbl>
          </a:graphicData>
        </a:graphic>
      </p:graphicFrame>
      <p:graphicFrame>
        <p:nvGraphicFramePr>
          <p:cNvPr id="4" name="Táblázat 3"/>
          <p:cNvGraphicFramePr>
            <a:graphicFrameLocks noGrp="1"/>
          </p:cNvGraphicFramePr>
          <p:nvPr/>
        </p:nvGraphicFramePr>
        <p:xfrm>
          <a:off x="571472" y="4071942"/>
          <a:ext cx="3714776" cy="1357324"/>
        </p:xfrm>
        <a:graphic>
          <a:graphicData uri="http://schemas.openxmlformats.org/drawingml/2006/table">
            <a:tbl>
              <a:tblPr>
                <a:tableStyleId>{7DF18680-E054-41AD-8BC1-D1AEF772440D}</a:tableStyleId>
              </a:tblPr>
              <a:tblGrid>
                <a:gridCol w="1530712">
                  <a:extLst>
                    <a:ext uri="{9D8B030D-6E8A-4147-A177-3AD203B41FA5}">
                      <a16:colId xmlns:a16="http://schemas.microsoft.com/office/drawing/2014/main" xmlns="" val="20000"/>
                    </a:ext>
                  </a:extLst>
                </a:gridCol>
                <a:gridCol w="1045364">
                  <a:extLst>
                    <a:ext uri="{9D8B030D-6E8A-4147-A177-3AD203B41FA5}">
                      <a16:colId xmlns:a16="http://schemas.microsoft.com/office/drawing/2014/main" xmlns="" val="20001"/>
                    </a:ext>
                  </a:extLst>
                </a:gridCol>
                <a:gridCol w="1138700">
                  <a:extLst>
                    <a:ext uri="{9D8B030D-6E8A-4147-A177-3AD203B41FA5}">
                      <a16:colId xmlns:a16="http://schemas.microsoft.com/office/drawing/2014/main" xmlns="" val="20002"/>
                    </a:ext>
                  </a:extLst>
                </a:gridCol>
              </a:tblGrid>
              <a:tr h="339331">
                <a:tc>
                  <a:txBody>
                    <a:bodyPr/>
                    <a:lstStyle/>
                    <a:p>
                      <a:pPr marL="0" algn="ctr" rtl="0" eaLnBrk="1" fontAlgn="b" latinLnBrk="0" hangingPunct="1"/>
                      <a:r>
                        <a:rPr kumimoji="0" lang="hu-HU" sz="1400" b="1" u="none" strike="noStrike" kern="1200" dirty="0" smtClean="0"/>
                        <a:t>Minta</a:t>
                      </a:r>
                      <a:endParaRPr kumimoji="0" lang="hu-HU" sz="1400" b="1" u="none" strike="noStrike" kern="1200" dirty="0">
                        <a:solidFill>
                          <a:schemeClr val="dk1"/>
                        </a:solidFill>
                        <a:latin typeface="+mn-lt"/>
                        <a:ea typeface="+mn-ea"/>
                        <a:cs typeface="+mn-cs"/>
                      </a:endParaRPr>
                    </a:p>
                  </a:txBody>
                  <a:tcPr marL="9525" marR="9525" marT="9525" marB="0" anchor="b"/>
                </a:tc>
                <a:tc>
                  <a:txBody>
                    <a:bodyPr/>
                    <a:lstStyle/>
                    <a:p>
                      <a:pPr marL="0" algn="ctr" rtl="0" eaLnBrk="1" fontAlgn="b" latinLnBrk="0" hangingPunct="1"/>
                      <a:r>
                        <a:rPr kumimoji="0" lang="hu-HU" sz="1400" b="1" u="none" strike="noStrike" kern="1200" dirty="0"/>
                        <a:t> </a:t>
                      </a:r>
                      <a:endParaRPr kumimoji="0" lang="hu-HU" sz="1400" b="1" u="none" strike="noStrike" kern="1200" dirty="0">
                        <a:solidFill>
                          <a:schemeClr val="dk1"/>
                        </a:solidFill>
                        <a:latin typeface="+mn-lt"/>
                        <a:ea typeface="+mn-ea"/>
                        <a:cs typeface="+mn-cs"/>
                      </a:endParaRPr>
                    </a:p>
                  </a:txBody>
                  <a:tcPr marL="9525" marR="9525" marT="9525" marB="0" anchor="b"/>
                </a:tc>
                <a:tc>
                  <a:txBody>
                    <a:bodyPr/>
                    <a:lstStyle/>
                    <a:p>
                      <a:pPr marL="0" algn="ctr" rtl="0" eaLnBrk="1" fontAlgn="b" latinLnBrk="0" hangingPunct="1"/>
                      <a:r>
                        <a:rPr kumimoji="0" lang="hu-HU" sz="1400" b="1" u="none" strike="noStrike" kern="1200" dirty="0"/>
                        <a:t>WNV </a:t>
                      </a:r>
                      <a:r>
                        <a:rPr kumimoji="0" lang="hu-HU" sz="1400" b="1" u="none" strike="noStrike" kern="1200" dirty="0" err="1"/>
                        <a:t>qPCR</a:t>
                      </a:r>
                      <a:endParaRPr kumimoji="0" lang="hu-HU" sz="1400" b="1" u="none" strike="noStrike"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xmlns="" val="10000"/>
                  </a:ext>
                </a:extLst>
              </a:tr>
              <a:tr h="339331">
                <a:tc>
                  <a:txBody>
                    <a:bodyPr/>
                    <a:lstStyle/>
                    <a:p>
                      <a:pPr algn="l" fontAlgn="b"/>
                      <a:r>
                        <a:rPr lang="hu-HU" sz="1400" u="none" strike="noStrike" dirty="0"/>
                        <a:t>2. vérsavó</a:t>
                      </a:r>
                      <a:endParaRPr lang="hu-HU" sz="1400" b="1" i="0" u="none" strike="noStrike" dirty="0">
                        <a:solidFill>
                          <a:srgbClr val="000000"/>
                        </a:solidFill>
                        <a:latin typeface="Calibri"/>
                      </a:endParaRPr>
                    </a:p>
                  </a:txBody>
                  <a:tcPr marL="9525" marR="9525" marT="9525" marB="0" anchor="b"/>
                </a:tc>
                <a:tc>
                  <a:txBody>
                    <a:bodyPr/>
                    <a:lstStyle/>
                    <a:p>
                      <a:pPr algn="l" fontAlgn="b"/>
                      <a:r>
                        <a:rPr lang="hu-HU" sz="1400" u="none" strike="noStrike" dirty="0"/>
                        <a:t>13 napos</a:t>
                      </a:r>
                      <a:endParaRPr lang="hu-HU" sz="1400" b="0" i="0" u="none" strike="noStrike" dirty="0">
                        <a:solidFill>
                          <a:srgbClr val="000000"/>
                        </a:solidFill>
                        <a:latin typeface="Calibri"/>
                      </a:endParaRPr>
                    </a:p>
                  </a:txBody>
                  <a:tcPr marL="9525" marR="9525" marT="9525" marB="0" anchor="b"/>
                </a:tc>
                <a:tc>
                  <a:txBody>
                    <a:bodyPr/>
                    <a:lstStyle/>
                    <a:p>
                      <a:pPr algn="l" fontAlgn="b"/>
                      <a:r>
                        <a:rPr lang="hu-HU" sz="1400" u="none" strike="noStrike"/>
                        <a:t>POZITÍV</a:t>
                      </a:r>
                      <a:endParaRPr lang="hu-HU" sz="1400" b="0" i="0" u="none" strike="noStrike">
                        <a:solidFill>
                          <a:srgbClr val="FF0000"/>
                        </a:solidFill>
                        <a:latin typeface="Calibri"/>
                      </a:endParaRPr>
                    </a:p>
                  </a:txBody>
                  <a:tcPr marL="9525" marR="9525" marT="9525" marB="0" anchor="b"/>
                </a:tc>
                <a:extLst>
                  <a:ext uri="{0D108BD9-81ED-4DB2-BD59-A6C34878D82A}">
                    <a16:rowId xmlns:a16="http://schemas.microsoft.com/office/drawing/2014/main" xmlns="" val="10001"/>
                  </a:ext>
                </a:extLst>
              </a:tr>
              <a:tr h="339331">
                <a:tc>
                  <a:txBody>
                    <a:bodyPr/>
                    <a:lstStyle/>
                    <a:p>
                      <a:pPr algn="l" fontAlgn="b"/>
                      <a:r>
                        <a:rPr lang="hu-HU" sz="1400" u="none" strike="noStrike" dirty="0"/>
                        <a:t>EDTA </a:t>
                      </a:r>
                      <a:r>
                        <a:rPr lang="hu-HU" sz="1400" u="none" strike="noStrike" dirty="0" err="1"/>
                        <a:t>teljesvér</a:t>
                      </a:r>
                      <a:endParaRPr lang="hu-HU" sz="1400" b="1" i="0" u="none" strike="noStrike" dirty="0">
                        <a:solidFill>
                          <a:srgbClr val="000000"/>
                        </a:solidFill>
                        <a:latin typeface="Calibri"/>
                      </a:endParaRPr>
                    </a:p>
                  </a:txBody>
                  <a:tcPr marL="9525" marR="9525" marT="9525" marB="0" anchor="b"/>
                </a:tc>
                <a:tc>
                  <a:txBody>
                    <a:bodyPr/>
                    <a:lstStyle/>
                    <a:p>
                      <a:pPr algn="l" fontAlgn="b"/>
                      <a:r>
                        <a:rPr lang="hu-HU" sz="1400" u="none" strike="noStrike" dirty="0"/>
                        <a:t>13 napos</a:t>
                      </a:r>
                      <a:endParaRPr lang="hu-HU" sz="1400" b="0" i="0" u="none" strike="noStrike" dirty="0">
                        <a:solidFill>
                          <a:srgbClr val="000000"/>
                        </a:solidFill>
                        <a:latin typeface="Calibri"/>
                      </a:endParaRPr>
                    </a:p>
                  </a:txBody>
                  <a:tcPr marL="9525" marR="9525" marT="9525" marB="0" anchor="b"/>
                </a:tc>
                <a:tc>
                  <a:txBody>
                    <a:bodyPr/>
                    <a:lstStyle/>
                    <a:p>
                      <a:pPr algn="l" fontAlgn="b"/>
                      <a:r>
                        <a:rPr lang="hu-HU" sz="1400" u="none" strike="noStrike" dirty="0"/>
                        <a:t>POZITÍV</a:t>
                      </a:r>
                      <a:endParaRPr lang="hu-HU" sz="1400" b="0" i="0" u="none" strike="noStrike" dirty="0">
                        <a:solidFill>
                          <a:srgbClr val="FF0000"/>
                        </a:solidFill>
                        <a:latin typeface="Calibri"/>
                      </a:endParaRPr>
                    </a:p>
                  </a:txBody>
                  <a:tcPr marL="9525" marR="9525" marT="9525" marB="0" anchor="b"/>
                </a:tc>
                <a:extLst>
                  <a:ext uri="{0D108BD9-81ED-4DB2-BD59-A6C34878D82A}">
                    <a16:rowId xmlns:a16="http://schemas.microsoft.com/office/drawing/2014/main" xmlns="" val="10002"/>
                  </a:ext>
                </a:extLst>
              </a:tr>
              <a:tr h="339331">
                <a:tc>
                  <a:txBody>
                    <a:bodyPr/>
                    <a:lstStyle/>
                    <a:p>
                      <a:pPr algn="l" fontAlgn="b"/>
                      <a:r>
                        <a:rPr lang="hu-HU" sz="1400" u="none" strike="noStrike" dirty="0"/>
                        <a:t>Vizelet</a:t>
                      </a:r>
                      <a:endParaRPr lang="hu-HU" sz="1400" b="1" i="0" u="none" strike="noStrike" dirty="0">
                        <a:solidFill>
                          <a:srgbClr val="000000"/>
                        </a:solidFill>
                        <a:latin typeface="Calibri"/>
                      </a:endParaRPr>
                    </a:p>
                  </a:txBody>
                  <a:tcPr marL="9525" marR="9525" marT="9525" marB="0" anchor="b"/>
                </a:tc>
                <a:tc>
                  <a:txBody>
                    <a:bodyPr/>
                    <a:lstStyle/>
                    <a:p>
                      <a:pPr algn="l" fontAlgn="b"/>
                      <a:r>
                        <a:rPr lang="hu-HU" sz="1400" u="none" strike="noStrike"/>
                        <a:t>14 napos</a:t>
                      </a:r>
                      <a:endParaRPr lang="hu-HU" sz="1400" b="0" i="0" u="none" strike="noStrike">
                        <a:solidFill>
                          <a:srgbClr val="000000"/>
                        </a:solidFill>
                        <a:latin typeface="Calibri"/>
                      </a:endParaRPr>
                    </a:p>
                  </a:txBody>
                  <a:tcPr marL="9525" marR="9525" marT="9525" marB="0" anchor="b"/>
                </a:tc>
                <a:tc>
                  <a:txBody>
                    <a:bodyPr/>
                    <a:lstStyle/>
                    <a:p>
                      <a:pPr algn="l" fontAlgn="b"/>
                      <a:r>
                        <a:rPr lang="hu-HU" sz="1400" u="none" strike="noStrike" dirty="0"/>
                        <a:t>POZITÍV</a:t>
                      </a:r>
                      <a:endParaRPr lang="hu-HU" sz="1400" b="0" i="0" u="none" strike="noStrike" dirty="0">
                        <a:solidFill>
                          <a:srgbClr val="FF0000"/>
                        </a:solidFill>
                        <a:latin typeface="Calibri"/>
                      </a:endParaRPr>
                    </a:p>
                  </a:txBody>
                  <a:tcPr marL="9525" marR="9525" marT="9525" marB="0" anchor="b"/>
                </a:tc>
                <a:extLst>
                  <a:ext uri="{0D108BD9-81ED-4DB2-BD59-A6C34878D82A}">
                    <a16:rowId xmlns:a16="http://schemas.microsoft.com/office/drawing/2014/main" xmlns="" val="10003"/>
                  </a:ext>
                </a:extLst>
              </a:tr>
            </a:tbl>
          </a:graphicData>
        </a:graphic>
      </p:graphicFrame>
      <p:sp>
        <p:nvSpPr>
          <p:cNvPr id="5" name="Szövegdoboz 4"/>
          <p:cNvSpPr txBox="1"/>
          <p:nvPr/>
        </p:nvSpPr>
        <p:spPr>
          <a:xfrm>
            <a:off x="4286216" y="4357694"/>
            <a:ext cx="4857784" cy="369332"/>
          </a:xfrm>
          <a:prstGeom prst="rect">
            <a:avLst/>
          </a:prstGeom>
          <a:noFill/>
        </p:spPr>
        <p:txBody>
          <a:bodyPr wrap="square" rtlCol="0">
            <a:spAutoFit/>
          </a:bodyPr>
          <a:lstStyle/>
          <a:p>
            <a:r>
              <a:rPr lang="hu-HU" dirty="0" smtClean="0">
                <a:latin typeface="Calibri" pitchFamily="34" charset="0"/>
              </a:rPr>
              <a:t>Konfirmálás </a:t>
            </a:r>
            <a:r>
              <a:rPr lang="hu-HU" dirty="0" err="1" smtClean="0">
                <a:latin typeface="Calibri" pitchFamily="34" charset="0"/>
              </a:rPr>
              <a:t>szekvenálással</a:t>
            </a:r>
            <a:r>
              <a:rPr lang="hu-HU" dirty="0" smtClean="0">
                <a:latin typeface="Calibri" pitchFamily="34" charset="0"/>
              </a:rPr>
              <a:t>: </a:t>
            </a:r>
            <a:r>
              <a:rPr lang="hu-HU" dirty="0" err="1" smtClean="0">
                <a:latin typeface="Calibri" pitchFamily="34" charset="0"/>
              </a:rPr>
              <a:t>lineage</a:t>
            </a:r>
            <a:r>
              <a:rPr lang="hu-HU" dirty="0" smtClean="0">
                <a:latin typeface="Calibri" pitchFamily="34" charset="0"/>
              </a:rPr>
              <a:t> 2 WNV </a:t>
            </a:r>
            <a:endParaRPr lang="hu-HU" dirty="0">
              <a:latin typeface="Calibri" pitchFamily="34" charset="0"/>
            </a:endParaRPr>
          </a:p>
        </p:txBody>
      </p:sp>
      <p:sp>
        <p:nvSpPr>
          <p:cNvPr id="6" name="Szövegdoboz 5"/>
          <p:cNvSpPr txBox="1"/>
          <p:nvPr/>
        </p:nvSpPr>
        <p:spPr>
          <a:xfrm>
            <a:off x="571472" y="5572140"/>
            <a:ext cx="8215370" cy="1200329"/>
          </a:xfrm>
          <a:prstGeom prst="rect">
            <a:avLst/>
          </a:prstGeom>
          <a:noFill/>
        </p:spPr>
        <p:txBody>
          <a:bodyPr wrap="square" rtlCol="0">
            <a:spAutoFit/>
          </a:bodyPr>
          <a:lstStyle/>
          <a:p>
            <a:r>
              <a:rPr lang="hu-HU" b="1" dirty="0" smtClean="0"/>
              <a:t>Véleményezés: Aktuális vagy közelmúltban zajlott Nyugat-nílusi vírusfertőzés igazolható. A </a:t>
            </a:r>
            <a:r>
              <a:rPr lang="hu-HU" b="1" dirty="0" err="1" smtClean="0"/>
              <a:t>kullancsencephalitisre</a:t>
            </a:r>
            <a:r>
              <a:rPr lang="hu-HU" b="1" dirty="0" smtClean="0"/>
              <a:t> irányuló szerológiai vizsgálatokban mérhető magas ellenanyag </a:t>
            </a:r>
            <a:r>
              <a:rPr lang="hu-HU" b="1" dirty="0" err="1" smtClean="0"/>
              <a:t>titerek</a:t>
            </a:r>
            <a:r>
              <a:rPr lang="hu-HU" b="1" dirty="0" smtClean="0"/>
              <a:t> hátterében korábbi KEV fertőzés valószínűsíthető.</a:t>
            </a:r>
            <a:endParaRPr lang="hu-HU"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txBox="1">
            <a:spLocks/>
          </p:cNvSpPr>
          <p:nvPr/>
        </p:nvSpPr>
        <p:spPr>
          <a:xfrm>
            <a:off x="323528" y="850032"/>
            <a:ext cx="8229600" cy="1066800"/>
          </a:xfrm>
          <a:prstGeom prst="rect">
            <a:avLst/>
          </a:prstGeom>
        </p:spPr>
        <p:txBody>
          <a:bodyP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hu-HU" sz="2400" b="1" dirty="0" smtClean="0">
                <a:latin typeface="Calibri" pitchFamily="34" charset="0"/>
                <a:cs typeface="Arial" pitchFamily="34" charset="0"/>
              </a:rPr>
              <a:t>Mintaküldés a referencialaboratóriumba</a:t>
            </a:r>
          </a:p>
          <a:p>
            <a:r>
              <a:rPr lang="hu-HU" sz="1600" b="1" dirty="0" smtClean="0">
                <a:latin typeface="Calibri" pitchFamily="34" charset="0"/>
                <a:cs typeface="Arial" pitchFamily="34" charset="0"/>
              </a:rPr>
              <a:t>NNK, </a:t>
            </a:r>
            <a:r>
              <a:rPr lang="hu-HU" sz="1600" b="1" dirty="0" err="1" smtClean="0">
                <a:latin typeface="Calibri" pitchFamily="34" charset="0"/>
                <a:cs typeface="Arial" pitchFamily="34" charset="0"/>
              </a:rPr>
              <a:t>Virális</a:t>
            </a:r>
            <a:r>
              <a:rPr lang="hu-HU" sz="1600" b="1" dirty="0" smtClean="0">
                <a:latin typeface="Calibri" pitchFamily="34" charset="0"/>
                <a:cs typeface="Arial" pitchFamily="34" charset="0"/>
              </a:rPr>
              <a:t> </a:t>
            </a:r>
            <a:r>
              <a:rPr lang="hu-HU" sz="1600" b="1" dirty="0" err="1" smtClean="0">
                <a:latin typeface="Calibri" pitchFamily="34" charset="0"/>
                <a:cs typeface="Arial" pitchFamily="34" charset="0"/>
              </a:rPr>
              <a:t>Zoonózisok</a:t>
            </a:r>
            <a:r>
              <a:rPr lang="hu-HU" sz="1600" b="1" dirty="0" smtClean="0">
                <a:latin typeface="Calibri" pitchFamily="34" charset="0"/>
                <a:cs typeface="Arial" pitchFamily="34" charset="0"/>
              </a:rPr>
              <a:t> NRL: 1097- Budapest, Albert Flórián út 2-6.</a:t>
            </a:r>
            <a:endParaRPr lang="hu-HU" sz="1600" b="1" dirty="0">
              <a:latin typeface="Calibri" pitchFamily="34" charset="0"/>
            </a:endParaRPr>
          </a:p>
        </p:txBody>
      </p:sp>
      <p:sp>
        <p:nvSpPr>
          <p:cNvPr id="3" name="Szövegdoboz 2"/>
          <p:cNvSpPr txBox="1"/>
          <p:nvPr/>
        </p:nvSpPr>
        <p:spPr>
          <a:xfrm>
            <a:off x="611560" y="1628800"/>
            <a:ext cx="7632848" cy="5078313"/>
          </a:xfrm>
          <a:prstGeom prst="rect">
            <a:avLst/>
          </a:prstGeom>
          <a:noFill/>
        </p:spPr>
        <p:txBody>
          <a:bodyPr wrap="square" rtlCol="0">
            <a:spAutoFit/>
          </a:bodyPr>
          <a:lstStyle/>
          <a:p>
            <a:r>
              <a:rPr lang="hu-HU" b="1" dirty="0" smtClean="0">
                <a:solidFill>
                  <a:srgbClr val="0070C0"/>
                </a:solidFill>
              </a:rPr>
              <a:t>I. Virológiai vizsgálatkérő lap kitöltése:</a:t>
            </a:r>
          </a:p>
          <a:p>
            <a:endParaRPr lang="hu-HU" b="1" dirty="0" smtClean="0"/>
          </a:p>
          <a:p>
            <a:r>
              <a:rPr lang="hu-HU" b="1" dirty="0" err="1" smtClean="0"/>
              <a:t>Anamnesztikus</a:t>
            </a:r>
            <a:r>
              <a:rPr lang="hu-HU" b="1" dirty="0" smtClean="0"/>
              <a:t> adatok közlése:</a:t>
            </a:r>
          </a:p>
          <a:p>
            <a:pPr marL="285750" indent="-285750">
              <a:buFont typeface="Wingdings" panose="05000000000000000000" pitchFamily="2" charset="2"/>
              <a:buChar char="v"/>
            </a:pPr>
            <a:r>
              <a:rPr lang="hu-HU" dirty="0" smtClean="0"/>
              <a:t>Betegség kezdete</a:t>
            </a:r>
          </a:p>
          <a:p>
            <a:pPr marL="285750" indent="-285750">
              <a:buFont typeface="Wingdings" panose="05000000000000000000" pitchFamily="2" charset="2"/>
              <a:buChar char="v"/>
            </a:pPr>
            <a:r>
              <a:rPr lang="hu-HU" dirty="0" smtClean="0"/>
              <a:t>Tünetek</a:t>
            </a:r>
          </a:p>
          <a:p>
            <a:pPr marL="285750" indent="-285750">
              <a:buFont typeface="Wingdings" panose="05000000000000000000" pitchFamily="2" charset="2"/>
              <a:buChar char="v"/>
            </a:pPr>
            <a:r>
              <a:rPr lang="hu-HU" dirty="0" smtClean="0"/>
              <a:t>Utazási anamnézis!</a:t>
            </a:r>
          </a:p>
          <a:p>
            <a:pPr marL="285750" indent="-285750">
              <a:buFont typeface="Wingdings" panose="05000000000000000000" pitchFamily="2" charset="2"/>
              <a:buChar char="v"/>
            </a:pPr>
            <a:r>
              <a:rPr lang="hu-HU" dirty="0" err="1" smtClean="0"/>
              <a:t>Flavivírus</a:t>
            </a:r>
            <a:r>
              <a:rPr lang="hu-HU" dirty="0" smtClean="0"/>
              <a:t> oltási státusz!</a:t>
            </a:r>
          </a:p>
          <a:p>
            <a:pPr marL="285750" indent="-285750">
              <a:buFont typeface="Wingdings" panose="05000000000000000000" pitchFamily="2" charset="2"/>
              <a:buChar char="v"/>
            </a:pPr>
            <a:r>
              <a:rPr lang="hu-HU" dirty="0" smtClean="0"/>
              <a:t>Állatkontaktus/csípés: kullancscsípés, ha történt, annak földrajzi helye</a:t>
            </a:r>
          </a:p>
          <a:p>
            <a:pPr marL="285750" indent="-285750">
              <a:buFont typeface="Wingdings" panose="05000000000000000000" pitchFamily="2" charset="2"/>
              <a:buChar char="v"/>
            </a:pPr>
            <a:r>
              <a:rPr lang="hu-HU" dirty="0" smtClean="0"/>
              <a:t>Nyers tej vagy abból készült tejtermékek fogyasztása</a:t>
            </a:r>
          </a:p>
          <a:p>
            <a:pPr marL="285750" indent="-285750">
              <a:buFont typeface="Wingdings" panose="05000000000000000000" pitchFamily="2" charset="2"/>
              <a:buChar char="v"/>
            </a:pPr>
            <a:endParaRPr lang="hu-HU" dirty="0" smtClean="0"/>
          </a:p>
          <a:p>
            <a:r>
              <a:rPr lang="hu-HU" b="1" dirty="0" smtClean="0">
                <a:solidFill>
                  <a:srgbClr val="0070C0"/>
                </a:solidFill>
              </a:rPr>
              <a:t>II. Minták:</a:t>
            </a:r>
          </a:p>
          <a:p>
            <a:pPr marL="285750" indent="-285750">
              <a:buFont typeface="Wingdings" panose="05000000000000000000" pitchFamily="2" charset="2"/>
              <a:buChar char="v"/>
            </a:pPr>
            <a:r>
              <a:rPr lang="hu-HU" b="1" dirty="0" smtClean="0"/>
              <a:t>Natív és EDTA-</a:t>
            </a:r>
            <a:r>
              <a:rPr lang="hu-HU" b="1" dirty="0" err="1" smtClean="0"/>
              <a:t>val</a:t>
            </a:r>
            <a:r>
              <a:rPr lang="hu-HU" b="1" dirty="0" smtClean="0"/>
              <a:t> alvadásgátolt teljes vér</a:t>
            </a:r>
          </a:p>
          <a:p>
            <a:pPr marL="285750" indent="-285750">
              <a:buFont typeface="Wingdings" panose="05000000000000000000" pitchFamily="2" charset="2"/>
              <a:buChar char="v"/>
            </a:pPr>
            <a:r>
              <a:rPr lang="hu-HU" b="1" dirty="0" smtClean="0"/>
              <a:t>Vizelet</a:t>
            </a:r>
          </a:p>
          <a:p>
            <a:pPr marL="285750" indent="-285750">
              <a:buFont typeface="Wingdings" panose="05000000000000000000" pitchFamily="2" charset="2"/>
              <a:buChar char="v"/>
            </a:pPr>
            <a:r>
              <a:rPr lang="hu-HU" b="1" dirty="0" smtClean="0"/>
              <a:t>(</a:t>
            </a:r>
            <a:r>
              <a:rPr lang="hu-HU" b="1" dirty="0" err="1" smtClean="0"/>
              <a:t>Liquor</a:t>
            </a:r>
            <a:r>
              <a:rPr lang="hu-HU" b="1" dirty="0" smtClean="0"/>
              <a:t>)</a:t>
            </a:r>
          </a:p>
          <a:p>
            <a:pPr marL="285750" indent="-285750">
              <a:buFont typeface="Wingdings" panose="05000000000000000000" pitchFamily="2" charset="2"/>
              <a:buChar char="v"/>
            </a:pPr>
            <a:endParaRPr lang="hu-HU" b="1" dirty="0"/>
          </a:p>
          <a:p>
            <a:r>
              <a:rPr lang="hu-HU" dirty="0" smtClean="0"/>
              <a:t>Aktuális fertőzés kizárása/megerősítése 10-14 nap különbséggel vett savópár vizsgálatával!</a:t>
            </a:r>
            <a:endParaRPr lang="hu-HU" dirty="0"/>
          </a:p>
          <a:p>
            <a:endParaRPr lang="hu-HU" dirty="0" smtClean="0"/>
          </a:p>
        </p:txBody>
      </p:sp>
    </p:spTree>
    <p:extLst>
      <p:ext uri="{BB962C8B-B14F-4D97-AF65-F5344CB8AC3E}">
        <p14:creationId xmlns:p14="http://schemas.microsoft.com/office/powerpoint/2010/main" xmlns="" val="4538066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epidemic area.png"/>
          <p:cNvPicPr>
            <a:picLocks noChangeAspect="1"/>
          </p:cNvPicPr>
          <p:nvPr/>
        </p:nvPicPr>
        <p:blipFill>
          <a:blip r:embed="rId2"/>
          <a:stretch>
            <a:fillRect/>
          </a:stretch>
        </p:blipFill>
        <p:spPr>
          <a:xfrm>
            <a:off x="0" y="0"/>
            <a:ext cx="6577605" cy="6858000"/>
          </a:xfrm>
          <a:prstGeom prst="rect">
            <a:avLst/>
          </a:prstGeom>
        </p:spPr>
      </p:pic>
      <p:sp>
        <p:nvSpPr>
          <p:cNvPr id="3" name="Szövegdoboz 2"/>
          <p:cNvSpPr txBox="1"/>
          <p:nvPr/>
        </p:nvSpPr>
        <p:spPr>
          <a:xfrm>
            <a:off x="6715140" y="6135879"/>
            <a:ext cx="2428860" cy="507831"/>
          </a:xfrm>
          <a:prstGeom prst="rect">
            <a:avLst/>
          </a:prstGeom>
          <a:noFill/>
        </p:spPr>
        <p:txBody>
          <a:bodyPr wrap="square" rtlCol="0">
            <a:spAutoFit/>
          </a:bodyPr>
          <a:lstStyle/>
          <a:p>
            <a:r>
              <a:rPr lang="hu-HU" sz="900" dirty="0" smtClean="0"/>
              <a:t>Forrás:</a:t>
            </a:r>
          </a:p>
          <a:p>
            <a:r>
              <a:rPr lang="hu-HU" sz="900" dirty="0" smtClean="0"/>
              <a:t>https://www.creative-diagnostics.com/Flavivirus.htm</a:t>
            </a:r>
            <a:endParaRPr lang="hu-HU" sz="9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parallax2.jpg"/>
          <p:cNvPicPr>
            <a:picLocks noChangeAspect="1"/>
          </p:cNvPicPr>
          <p:nvPr/>
        </p:nvPicPr>
        <p:blipFill>
          <a:blip r:embed="rId2" cstate="print">
            <a:duotone>
              <a:schemeClr val="bg2">
                <a:shade val="45000"/>
                <a:satMod val="135000"/>
              </a:schemeClr>
              <a:prstClr val="white"/>
            </a:duotone>
          </a:blip>
          <a:stretch>
            <a:fillRect/>
          </a:stretch>
        </p:blipFill>
        <p:spPr>
          <a:xfrm>
            <a:off x="-570581" y="0"/>
            <a:ext cx="10285162" cy="6857999"/>
          </a:xfrm>
          <a:prstGeom prst="rect">
            <a:avLst/>
          </a:prstGeom>
        </p:spPr>
      </p:pic>
      <p:sp>
        <p:nvSpPr>
          <p:cNvPr id="2" name="Cím 1"/>
          <p:cNvSpPr>
            <a:spLocks noGrp="1"/>
          </p:cNvSpPr>
          <p:nvPr>
            <p:ph type="title"/>
          </p:nvPr>
        </p:nvSpPr>
        <p:spPr>
          <a:xfrm>
            <a:off x="457200" y="2571752"/>
            <a:ext cx="8229600" cy="1143000"/>
          </a:xfrm>
        </p:spPr>
        <p:txBody>
          <a:bodyPr/>
          <a:lstStyle/>
          <a:p>
            <a:r>
              <a:rPr lang="hu-HU" b="1" cap="small" dirty="0" smtClean="0">
                <a:latin typeface="Calibri" pitchFamily="34" charset="0"/>
              </a:rPr>
              <a:t>Köszönöm a figyelmet!</a:t>
            </a:r>
            <a:endParaRPr lang="hu-HU" b="1" cap="small" dirty="0">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descr="ICTV Flavivirusphylogeny.png"/>
          <p:cNvPicPr>
            <a:picLocks noChangeAspect="1"/>
          </p:cNvPicPr>
          <p:nvPr/>
        </p:nvPicPr>
        <p:blipFill>
          <a:blip r:embed="rId3"/>
          <a:stretch>
            <a:fillRect/>
          </a:stretch>
        </p:blipFill>
        <p:spPr>
          <a:xfrm>
            <a:off x="3762406" y="504845"/>
            <a:ext cx="5238750" cy="5781675"/>
          </a:xfrm>
          <a:prstGeom prst="rect">
            <a:avLst/>
          </a:prstGeom>
        </p:spPr>
      </p:pic>
      <p:sp>
        <p:nvSpPr>
          <p:cNvPr id="2" name="Cím 1"/>
          <p:cNvSpPr>
            <a:spLocks noGrp="1"/>
          </p:cNvSpPr>
          <p:nvPr>
            <p:ph type="title"/>
          </p:nvPr>
        </p:nvSpPr>
        <p:spPr>
          <a:xfrm>
            <a:off x="457200" y="631828"/>
            <a:ext cx="8229600" cy="868346"/>
          </a:xfrm>
        </p:spPr>
        <p:txBody>
          <a:bodyPr>
            <a:normAutofit/>
          </a:bodyPr>
          <a:lstStyle/>
          <a:p>
            <a:pPr algn="l"/>
            <a:r>
              <a:rPr lang="hu-HU" sz="3200" b="1" dirty="0" err="1" smtClean="0">
                <a:solidFill>
                  <a:schemeClr val="accent5">
                    <a:lumMod val="50000"/>
                  </a:schemeClr>
                </a:solidFill>
                <a:latin typeface="Calibri" pitchFamily="34" charset="0"/>
              </a:rPr>
              <a:t>Flaviviridae</a:t>
            </a:r>
            <a:endParaRPr lang="hu-HU" sz="3200" b="1" dirty="0">
              <a:solidFill>
                <a:schemeClr val="accent5">
                  <a:lumMod val="50000"/>
                </a:schemeClr>
              </a:solidFill>
              <a:latin typeface="Calibri" pitchFamily="34" charset="0"/>
            </a:endParaRPr>
          </a:p>
        </p:txBody>
      </p:sp>
      <p:sp>
        <p:nvSpPr>
          <p:cNvPr id="6" name="Szövegdoboz 5"/>
          <p:cNvSpPr txBox="1"/>
          <p:nvPr/>
        </p:nvSpPr>
        <p:spPr>
          <a:xfrm>
            <a:off x="-32" y="1785926"/>
            <a:ext cx="4071966" cy="3277820"/>
          </a:xfrm>
          <a:prstGeom prst="rect">
            <a:avLst/>
          </a:prstGeom>
          <a:noFill/>
        </p:spPr>
        <p:txBody>
          <a:bodyPr wrap="square" rtlCol="0">
            <a:spAutoFit/>
          </a:bodyPr>
          <a:lstStyle/>
          <a:p>
            <a:pPr algn="just">
              <a:lnSpc>
                <a:spcPct val="150000"/>
              </a:lnSpc>
            </a:pPr>
            <a:r>
              <a:rPr lang="hu-HU" b="1" dirty="0" err="1">
                <a:latin typeface="Calibri" pitchFamily="34" charset="0"/>
                <a:cs typeface="Arial" pitchFamily="34" charset="0"/>
              </a:rPr>
              <a:t>Flaviviridae</a:t>
            </a:r>
            <a:r>
              <a:rPr lang="hu-HU" b="1" dirty="0">
                <a:latin typeface="Calibri" pitchFamily="34" charset="0"/>
                <a:cs typeface="Arial" pitchFamily="34" charset="0"/>
              </a:rPr>
              <a:t>:</a:t>
            </a:r>
            <a:r>
              <a:rPr lang="hu-HU" dirty="0">
                <a:latin typeface="Calibri" pitchFamily="34" charset="0"/>
                <a:cs typeface="Arial" pitchFamily="34" charset="0"/>
              </a:rPr>
              <a:t> 4 </a:t>
            </a:r>
            <a:r>
              <a:rPr lang="hu-HU" dirty="0" smtClean="0">
                <a:latin typeface="Calibri" pitchFamily="34" charset="0"/>
                <a:cs typeface="Arial" pitchFamily="34" charset="0"/>
              </a:rPr>
              <a:t>nemzetség, +</a:t>
            </a:r>
            <a:r>
              <a:rPr lang="hu-HU" dirty="0" err="1" smtClean="0">
                <a:latin typeface="Calibri" pitchFamily="34" charset="0"/>
                <a:cs typeface="Arial" pitchFamily="34" charset="0"/>
              </a:rPr>
              <a:t>ssRNS</a:t>
            </a:r>
            <a:r>
              <a:rPr lang="hu-HU" dirty="0" smtClean="0">
                <a:latin typeface="Calibri" pitchFamily="34" charset="0"/>
                <a:cs typeface="Arial" pitchFamily="34" charset="0"/>
              </a:rPr>
              <a:t> genom</a:t>
            </a:r>
            <a:endParaRPr lang="hu-HU" u="sng" dirty="0">
              <a:latin typeface="Calibri" pitchFamily="34" charset="0"/>
              <a:cs typeface="Arial" pitchFamily="34" charset="0"/>
            </a:endParaRPr>
          </a:p>
          <a:p>
            <a:pPr lvl="1" algn="just">
              <a:lnSpc>
                <a:spcPct val="150000"/>
              </a:lnSpc>
              <a:buFont typeface="Arial" pitchFamily="34" charset="0"/>
              <a:buChar char="•"/>
            </a:pPr>
            <a:r>
              <a:rPr lang="hu-HU" dirty="0" err="1">
                <a:latin typeface="Calibri" pitchFamily="34" charset="0"/>
                <a:cs typeface="Arial" pitchFamily="34" charset="0"/>
              </a:rPr>
              <a:t>Pegivirus</a:t>
            </a:r>
            <a:r>
              <a:rPr lang="hu-HU" dirty="0">
                <a:latin typeface="Calibri" pitchFamily="34" charset="0"/>
                <a:cs typeface="Arial" pitchFamily="34" charset="0"/>
              </a:rPr>
              <a:t> </a:t>
            </a:r>
            <a:r>
              <a:rPr lang="hu-HU" dirty="0" smtClean="0">
                <a:latin typeface="Calibri" pitchFamily="34" charset="0"/>
                <a:cs typeface="Arial" pitchFamily="34" charset="0"/>
              </a:rPr>
              <a:t>genus</a:t>
            </a:r>
            <a:endParaRPr lang="hu-HU" dirty="0">
              <a:latin typeface="Calibri" pitchFamily="34" charset="0"/>
              <a:cs typeface="Arial" pitchFamily="34" charset="0"/>
            </a:endParaRPr>
          </a:p>
          <a:p>
            <a:pPr lvl="1" algn="just">
              <a:lnSpc>
                <a:spcPct val="150000"/>
              </a:lnSpc>
              <a:buFont typeface="Arial" pitchFamily="34" charset="0"/>
              <a:buChar char="•"/>
            </a:pPr>
            <a:r>
              <a:rPr lang="hu-HU" dirty="0" err="1">
                <a:latin typeface="Calibri" pitchFamily="34" charset="0"/>
                <a:cs typeface="Arial" pitchFamily="34" charset="0"/>
              </a:rPr>
              <a:t>Pestivirus</a:t>
            </a:r>
            <a:r>
              <a:rPr lang="hu-HU" dirty="0">
                <a:latin typeface="Calibri" pitchFamily="34" charset="0"/>
                <a:cs typeface="Arial" pitchFamily="34" charset="0"/>
              </a:rPr>
              <a:t> </a:t>
            </a:r>
            <a:r>
              <a:rPr lang="hu-HU" dirty="0" smtClean="0">
                <a:latin typeface="Calibri" pitchFamily="34" charset="0"/>
                <a:cs typeface="Arial" pitchFamily="34" charset="0"/>
              </a:rPr>
              <a:t>genus</a:t>
            </a:r>
            <a:endParaRPr lang="hu-HU" dirty="0">
              <a:latin typeface="Calibri" pitchFamily="34" charset="0"/>
              <a:cs typeface="Arial" pitchFamily="34" charset="0"/>
            </a:endParaRPr>
          </a:p>
          <a:p>
            <a:pPr lvl="1" algn="just">
              <a:lnSpc>
                <a:spcPct val="150000"/>
              </a:lnSpc>
              <a:buFont typeface="Arial" pitchFamily="34" charset="0"/>
              <a:buChar char="•"/>
            </a:pPr>
            <a:r>
              <a:rPr lang="hu-HU" dirty="0" err="1">
                <a:latin typeface="Calibri" pitchFamily="34" charset="0"/>
                <a:cs typeface="Arial" pitchFamily="34" charset="0"/>
              </a:rPr>
              <a:t>Hepacivirus</a:t>
            </a:r>
            <a:r>
              <a:rPr lang="hu-HU" dirty="0">
                <a:latin typeface="Calibri" pitchFamily="34" charset="0"/>
                <a:cs typeface="Arial" pitchFamily="34" charset="0"/>
              </a:rPr>
              <a:t> </a:t>
            </a:r>
            <a:r>
              <a:rPr lang="hu-HU" dirty="0" smtClean="0">
                <a:latin typeface="Calibri" pitchFamily="34" charset="0"/>
                <a:cs typeface="Arial" pitchFamily="34" charset="0"/>
              </a:rPr>
              <a:t>genus</a:t>
            </a:r>
            <a:endParaRPr lang="hu-HU" dirty="0">
              <a:latin typeface="Calibri" pitchFamily="34" charset="0"/>
              <a:cs typeface="Arial" pitchFamily="34" charset="0"/>
            </a:endParaRPr>
          </a:p>
          <a:p>
            <a:pPr lvl="1" algn="just">
              <a:lnSpc>
                <a:spcPct val="150000"/>
              </a:lnSpc>
              <a:buFont typeface="Arial" pitchFamily="34" charset="0"/>
              <a:buChar char="•"/>
            </a:pPr>
            <a:r>
              <a:rPr lang="hu-HU" b="1" dirty="0" err="1">
                <a:latin typeface="Calibri" pitchFamily="34" charset="0"/>
                <a:cs typeface="Arial" pitchFamily="34" charset="0"/>
              </a:rPr>
              <a:t>Flavivirus</a:t>
            </a:r>
            <a:r>
              <a:rPr lang="hu-HU" b="1" dirty="0">
                <a:latin typeface="Calibri" pitchFamily="34" charset="0"/>
                <a:cs typeface="Arial" pitchFamily="34" charset="0"/>
              </a:rPr>
              <a:t> </a:t>
            </a:r>
            <a:r>
              <a:rPr lang="hu-HU" b="1" dirty="0" smtClean="0">
                <a:latin typeface="Calibri" pitchFamily="34" charset="0"/>
                <a:cs typeface="Arial" pitchFamily="34" charset="0"/>
              </a:rPr>
              <a:t>genus</a:t>
            </a:r>
            <a:r>
              <a:rPr lang="hu-HU" dirty="0" smtClean="0">
                <a:latin typeface="Calibri" pitchFamily="34" charset="0"/>
                <a:cs typeface="Arial" pitchFamily="34" charset="0"/>
                <a:sym typeface="Wingdings" pitchFamily="2" charset="2"/>
              </a:rPr>
              <a:t> </a:t>
            </a:r>
          </a:p>
          <a:p>
            <a:pPr lvl="1" algn="just">
              <a:lnSpc>
                <a:spcPct val="150000"/>
              </a:lnSpc>
            </a:pPr>
            <a:r>
              <a:rPr lang="hu-HU" dirty="0" smtClean="0">
                <a:latin typeface="Calibri" pitchFamily="34" charset="0"/>
                <a:cs typeface="Arial" pitchFamily="34" charset="0"/>
                <a:sym typeface="Wingdings" pitchFamily="2" charset="2"/>
              </a:rPr>
              <a:t>53 </a:t>
            </a:r>
            <a:r>
              <a:rPr lang="hu-HU" dirty="0">
                <a:latin typeface="Calibri" pitchFamily="34" charset="0"/>
                <a:cs typeface="Arial" pitchFamily="34" charset="0"/>
                <a:sym typeface="Wingdings" pitchFamily="2" charset="2"/>
              </a:rPr>
              <a:t>vírusfaj (2013. ICTV) Névadó faj: sárgaláz vírusa („</a:t>
            </a:r>
            <a:r>
              <a:rPr lang="hu-HU" dirty="0" err="1">
                <a:latin typeface="Calibri" pitchFamily="34" charset="0"/>
                <a:cs typeface="Arial" pitchFamily="34" charset="0"/>
                <a:sym typeface="Wingdings" pitchFamily="2" charset="2"/>
              </a:rPr>
              <a:t>flavus</a:t>
            </a:r>
            <a:r>
              <a:rPr lang="hu-HU" dirty="0">
                <a:latin typeface="Calibri" pitchFamily="34" charset="0"/>
                <a:cs typeface="Arial" pitchFamily="34" charset="0"/>
                <a:sym typeface="Wingdings" pitchFamily="2" charset="2"/>
              </a:rPr>
              <a:t>”)</a:t>
            </a:r>
            <a:endParaRPr lang="hu-HU" dirty="0">
              <a:latin typeface="Calibri" pitchFamily="34" charset="0"/>
              <a:cs typeface="Arial" pitchFamily="34" charset="0"/>
            </a:endParaRPr>
          </a:p>
          <a:p>
            <a:endParaRPr lang="hu-HU" dirty="0"/>
          </a:p>
        </p:txBody>
      </p:sp>
      <p:sp>
        <p:nvSpPr>
          <p:cNvPr id="8" name="Szövegdoboz 7"/>
          <p:cNvSpPr txBox="1"/>
          <p:nvPr/>
        </p:nvSpPr>
        <p:spPr>
          <a:xfrm>
            <a:off x="4000496" y="6357958"/>
            <a:ext cx="4429156" cy="307777"/>
          </a:xfrm>
          <a:prstGeom prst="rect">
            <a:avLst/>
          </a:prstGeom>
          <a:noFill/>
        </p:spPr>
        <p:txBody>
          <a:bodyPr wrap="square" rtlCol="0">
            <a:spAutoFit/>
          </a:bodyPr>
          <a:lstStyle/>
          <a:p>
            <a:r>
              <a:rPr lang="hu-HU" sz="1400" dirty="0" smtClean="0"/>
              <a:t>Forrás: ICTV </a:t>
            </a:r>
            <a:r>
              <a:rPr lang="hu-HU" sz="1400" dirty="0" err="1" smtClean="0"/>
              <a:t>reports</a:t>
            </a:r>
            <a:r>
              <a:rPr lang="hu-HU" sz="1400" dirty="0" smtClean="0"/>
              <a:t> 2009 </a:t>
            </a:r>
            <a:endParaRPr lang="hu-HU" sz="1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714348" y="1428736"/>
            <a:ext cx="5009780" cy="4647426"/>
          </a:xfrm>
          <a:prstGeom prst="rect">
            <a:avLst/>
          </a:prstGeom>
          <a:solidFill>
            <a:srgbClr val="0099FF">
              <a:alpha val="25098"/>
            </a:srgbClr>
          </a:solidFill>
        </p:spPr>
        <p:txBody>
          <a:bodyPr wrap="square" rtlCol="0">
            <a:spAutoFit/>
          </a:bodyPr>
          <a:lstStyle/>
          <a:p>
            <a:pPr algn="ctr"/>
            <a:r>
              <a:rPr lang="hu-HU" sz="2000" b="1" i="1" dirty="0" err="1" smtClean="0">
                <a:solidFill>
                  <a:srgbClr val="002060"/>
                </a:solidFill>
              </a:rPr>
              <a:t>Flaviviridae</a:t>
            </a:r>
            <a:r>
              <a:rPr lang="hu-HU" sz="2000" b="1" i="1" dirty="0" smtClean="0">
                <a:solidFill>
                  <a:srgbClr val="002060"/>
                </a:solidFill>
              </a:rPr>
              <a:t>, </a:t>
            </a:r>
            <a:r>
              <a:rPr lang="hu-HU" sz="2000" b="1" i="1" dirty="0" err="1" smtClean="0">
                <a:solidFill>
                  <a:srgbClr val="002060"/>
                </a:solidFill>
              </a:rPr>
              <a:t>Flavivirus</a:t>
            </a:r>
            <a:r>
              <a:rPr lang="hu-HU" sz="2000" b="1" i="1" dirty="0" smtClean="0">
                <a:solidFill>
                  <a:srgbClr val="002060"/>
                </a:solidFill>
              </a:rPr>
              <a:t> genus</a:t>
            </a:r>
          </a:p>
          <a:p>
            <a:endParaRPr lang="hu-HU" dirty="0" smtClean="0"/>
          </a:p>
          <a:p>
            <a:pPr algn="ctr"/>
            <a:r>
              <a:rPr lang="hu-HU" sz="2000" dirty="0" err="1" smtClean="0"/>
              <a:t>Dengue</a:t>
            </a:r>
            <a:r>
              <a:rPr lang="hu-HU" sz="2000" dirty="0" smtClean="0"/>
              <a:t> vírus</a:t>
            </a:r>
          </a:p>
          <a:p>
            <a:pPr algn="ctr"/>
            <a:r>
              <a:rPr lang="hu-HU" sz="2000" dirty="0" smtClean="0">
                <a:solidFill>
                  <a:srgbClr val="FF0000"/>
                </a:solidFill>
              </a:rPr>
              <a:t>West </a:t>
            </a:r>
            <a:r>
              <a:rPr lang="hu-HU" sz="2000" dirty="0" err="1" smtClean="0">
                <a:solidFill>
                  <a:srgbClr val="FF0000"/>
                </a:solidFill>
              </a:rPr>
              <a:t>Nile</a:t>
            </a:r>
            <a:r>
              <a:rPr lang="hu-HU" sz="2000" dirty="0" smtClean="0">
                <a:solidFill>
                  <a:srgbClr val="FF0000"/>
                </a:solidFill>
              </a:rPr>
              <a:t> vírus</a:t>
            </a:r>
          </a:p>
          <a:p>
            <a:pPr algn="ctr"/>
            <a:r>
              <a:rPr lang="hu-HU" sz="2000" dirty="0" err="1" smtClean="0">
                <a:solidFill>
                  <a:srgbClr val="FF0000"/>
                </a:solidFill>
              </a:rPr>
              <a:t>Usutu</a:t>
            </a:r>
            <a:r>
              <a:rPr lang="hu-HU" sz="2000" dirty="0" smtClean="0">
                <a:solidFill>
                  <a:srgbClr val="FF0000"/>
                </a:solidFill>
              </a:rPr>
              <a:t> vírus</a:t>
            </a:r>
          </a:p>
          <a:p>
            <a:pPr algn="ctr"/>
            <a:r>
              <a:rPr lang="hu-HU" sz="2000" dirty="0" smtClean="0"/>
              <a:t>Sárgaláz vírus </a:t>
            </a:r>
          </a:p>
          <a:p>
            <a:pPr algn="ctr"/>
            <a:r>
              <a:rPr lang="hu-HU" sz="2000" dirty="0" err="1" smtClean="0">
                <a:solidFill>
                  <a:srgbClr val="FF0000"/>
                </a:solidFill>
              </a:rPr>
              <a:t>Zika</a:t>
            </a:r>
            <a:r>
              <a:rPr lang="hu-HU" sz="2000" dirty="0" smtClean="0">
                <a:solidFill>
                  <a:srgbClr val="FF0000"/>
                </a:solidFill>
              </a:rPr>
              <a:t> vírus </a:t>
            </a:r>
          </a:p>
          <a:p>
            <a:pPr algn="ctr"/>
            <a:r>
              <a:rPr lang="hu-HU" sz="2000" dirty="0" smtClean="0">
                <a:solidFill>
                  <a:srgbClr val="FF0000"/>
                </a:solidFill>
              </a:rPr>
              <a:t>Japán B </a:t>
            </a:r>
            <a:r>
              <a:rPr lang="hu-HU" sz="2000" dirty="0" err="1" smtClean="0">
                <a:solidFill>
                  <a:srgbClr val="FF0000"/>
                </a:solidFill>
              </a:rPr>
              <a:t>encephalitis</a:t>
            </a:r>
            <a:r>
              <a:rPr lang="hu-HU" sz="2000" dirty="0" smtClean="0">
                <a:solidFill>
                  <a:srgbClr val="FF0000"/>
                </a:solidFill>
              </a:rPr>
              <a:t> vírus</a:t>
            </a:r>
          </a:p>
          <a:p>
            <a:pPr algn="ctr"/>
            <a:r>
              <a:rPr lang="hu-HU" sz="2000" dirty="0" smtClean="0">
                <a:solidFill>
                  <a:srgbClr val="FF0000"/>
                </a:solidFill>
              </a:rPr>
              <a:t>St. Louis </a:t>
            </a:r>
            <a:r>
              <a:rPr lang="hu-HU" sz="2000" dirty="0" err="1" smtClean="0">
                <a:solidFill>
                  <a:srgbClr val="FF0000"/>
                </a:solidFill>
              </a:rPr>
              <a:t>encephalitis</a:t>
            </a:r>
            <a:r>
              <a:rPr lang="hu-HU" sz="2000" dirty="0" smtClean="0">
                <a:solidFill>
                  <a:srgbClr val="FF0000"/>
                </a:solidFill>
              </a:rPr>
              <a:t> vírus</a:t>
            </a:r>
          </a:p>
          <a:p>
            <a:pPr algn="ctr"/>
            <a:r>
              <a:rPr lang="hu-HU" sz="2000" dirty="0" err="1" smtClean="0">
                <a:solidFill>
                  <a:srgbClr val="FF0000"/>
                </a:solidFill>
              </a:rPr>
              <a:t>Kullancsencephalitis</a:t>
            </a:r>
            <a:r>
              <a:rPr lang="hu-HU" sz="2000" dirty="0" smtClean="0">
                <a:solidFill>
                  <a:srgbClr val="FF0000"/>
                </a:solidFill>
              </a:rPr>
              <a:t> vírus</a:t>
            </a:r>
          </a:p>
          <a:p>
            <a:pPr algn="ctr"/>
            <a:r>
              <a:rPr lang="hu-HU" sz="2000" dirty="0" err="1" smtClean="0"/>
              <a:t>Omsz</a:t>
            </a:r>
            <a:r>
              <a:rPr lang="hu-HU" sz="2000" dirty="0" smtClean="0"/>
              <a:t> </a:t>
            </a:r>
            <a:r>
              <a:rPr lang="hu-HU" sz="2000" dirty="0" err="1" smtClean="0"/>
              <a:t>haemorrhagiás-láz</a:t>
            </a:r>
            <a:r>
              <a:rPr lang="hu-HU" sz="2000" dirty="0" smtClean="0"/>
              <a:t> vírus</a:t>
            </a:r>
          </a:p>
          <a:p>
            <a:pPr algn="ctr"/>
            <a:r>
              <a:rPr lang="hu-HU" sz="2000" dirty="0" err="1" smtClean="0">
                <a:solidFill>
                  <a:srgbClr val="FF0000"/>
                </a:solidFill>
              </a:rPr>
              <a:t>Kyasanur</a:t>
            </a:r>
            <a:r>
              <a:rPr lang="hu-HU" sz="2000" dirty="0" smtClean="0">
                <a:solidFill>
                  <a:srgbClr val="FF0000"/>
                </a:solidFill>
              </a:rPr>
              <a:t> </a:t>
            </a:r>
            <a:r>
              <a:rPr lang="hu-HU" sz="2000" dirty="0" err="1" smtClean="0">
                <a:solidFill>
                  <a:srgbClr val="FF0000"/>
                </a:solidFill>
              </a:rPr>
              <a:t>forest</a:t>
            </a:r>
            <a:r>
              <a:rPr lang="hu-HU" sz="2000" dirty="0" smtClean="0">
                <a:solidFill>
                  <a:srgbClr val="FF0000"/>
                </a:solidFill>
              </a:rPr>
              <a:t> vírus</a:t>
            </a:r>
          </a:p>
          <a:p>
            <a:pPr algn="ctr"/>
            <a:r>
              <a:rPr lang="hu-HU" sz="2000" dirty="0" err="1" smtClean="0"/>
              <a:t>Alkhumra</a:t>
            </a:r>
            <a:r>
              <a:rPr lang="hu-HU" sz="2000" dirty="0" smtClean="0"/>
              <a:t> vírus</a:t>
            </a:r>
          </a:p>
          <a:p>
            <a:pPr algn="ctr"/>
            <a:r>
              <a:rPr lang="hu-HU" sz="2000" dirty="0" smtClean="0">
                <a:solidFill>
                  <a:srgbClr val="FF0000"/>
                </a:solidFill>
              </a:rPr>
              <a:t>Murray Valley </a:t>
            </a:r>
            <a:r>
              <a:rPr lang="hu-HU" sz="2000" dirty="0" err="1" smtClean="0">
                <a:solidFill>
                  <a:srgbClr val="FF0000"/>
                </a:solidFill>
              </a:rPr>
              <a:t>ench</a:t>
            </a:r>
            <a:r>
              <a:rPr lang="hu-HU" sz="2000" dirty="0" smtClean="0">
                <a:solidFill>
                  <a:srgbClr val="FF0000"/>
                </a:solidFill>
              </a:rPr>
              <a:t>. vírus</a:t>
            </a:r>
          </a:p>
          <a:p>
            <a:endParaRPr lang="hu-HU" dirty="0"/>
          </a:p>
        </p:txBody>
      </p:sp>
      <p:pic>
        <p:nvPicPr>
          <p:cNvPr id="6" name="Kép 5" descr="tick.png"/>
          <p:cNvPicPr>
            <a:picLocks noChangeAspect="1"/>
          </p:cNvPicPr>
          <p:nvPr/>
        </p:nvPicPr>
        <p:blipFill>
          <a:blip r:embed="rId2">
            <a:clrChange>
              <a:clrFrom>
                <a:srgbClr val="FFFFFF"/>
              </a:clrFrom>
              <a:clrTo>
                <a:srgbClr val="FFFFFF">
                  <a:alpha val="0"/>
                </a:srgbClr>
              </a:clrTo>
            </a:clrChange>
          </a:blip>
          <a:stretch>
            <a:fillRect/>
          </a:stretch>
        </p:blipFill>
        <p:spPr>
          <a:xfrm flipH="1">
            <a:off x="4808027" y="4221088"/>
            <a:ext cx="268029" cy="333369"/>
          </a:xfrm>
          <a:prstGeom prst="rect">
            <a:avLst/>
          </a:prstGeom>
        </p:spPr>
      </p:pic>
      <p:pic>
        <p:nvPicPr>
          <p:cNvPr id="7" name="Kép 6" descr="tick.png"/>
          <p:cNvPicPr>
            <a:picLocks noChangeAspect="1"/>
          </p:cNvPicPr>
          <p:nvPr/>
        </p:nvPicPr>
        <p:blipFill>
          <a:blip r:embed="rId2">
            <a:clrChange>
              <a:clrFrom>
                <a:srgbClr val="FFFFFF"/>
              </a:clrFrom>
              <a:clrTo>
                <a:srgbClr val="FFFFFF">
                  <a:alpha val="0"/>
                </a:srgbClr>
              </a:clrTo>
            </a:clrChange>
          </a:blip>
          <a:stretch>
            <a:fillRect/>
          </a:stretch>
        </p:blipFill>
        <p:spPr>
          <a:xfrm flipH="1">
            <a:off x="5024051" y="4509120"/>
            <a:ext cx="268029" cy="333369"/>
          </a:xfrm>
          <a:prstGeom prst="rect">
            <a:avLst/>
          </a:prstGeom>
        </p:spPr>
      </p:pic>
      <p:pic>
        <p:nvPicPr>
          <p:cNvPr id="8" name="Kép 7" descr="tick.png"/>
          <p:cNvPicPr>
            <a:picLocks noChangeAspect="1"/>
          </p:cNvPicPr>
          <p:nvPr/>
        </p:nvPicPr>
        <p:blipFill>
          <a:blip r:embed="rId2">
            <a:clrChange>
              <a:clrFrom>
                <a:srgbClr val="FFFFFF"/>
              </a:clrFrom>
              <a:clrTo>
                <a:srgbClr val="FFFFFF">
                  <a:alpha val="0"/>
                </a:srgbClr>
              </a:clrTo>
            </a:clrChange>
          </a:blip>
          <a:stretch>
            <a:fillRect/>
          </a:stretch>
        </p:blipFill>
        <p:spPr>
          <a:xfrm flipH="1">
            <a:off x="4447987" y="4725144"/>
            <a:ext cx="268029" cy="333369"/>
          </a:xfrm>
          <a:prstGeom prst="rect">
            <a:avLst/>
          </a:prstGeom>
        </p:spPr>
      </p:pic>
      <p:pic>
        <p:nvPicPr>
          <p:cNvPr id="9" name="Kép 8" descr="tick.png"/>
          <p:cNvPicPr>
            <a:picLocks noChangeAspect="1"/>
          </p:cNvPicPr>
          <p:nvPr/>
        </p:nvPicPr>
        <p:blipFill>
          <a:blip r:embed="rId2">
            <a:clrChange>
              <a:clrFrom>
                <a:srgbClr val="FFFFFF"/>
              </a:clrFrom>
              <a:clrTo>
                <a:srgbClr val="FFFFFF">
                  <a:alpha val="0"/>
                </a:srgbClr>
              </a:clrTo>
            </a:clrChange>
          </a:blip>
          <a:stretch>
            <a:fillRect/>
          </a:stretch>
        </p:blipFill>
        <p:spPr>
          <a:xfrm flipH="1">
            <a:off x="4159955" y="5072074"/>
            <a:ext cx="268029" cy="333369"/>
          </a:xfrm>
          <a:prstGeom prst="rect">
            <a:avLst/>
          </a:prstGeom>
        </p:spPr>
      </p:pic>
      <p:pic>
        <p:nvPicPr>
          <p:cNvPr id="10" name="Kép 9" descr="mosquito.png"/>
          <p:cNvPicPr>
            <a:picLocks noChangeAspect="1"/>
          </p:cNvPicPr>
          <p:nvPr/>
        </p:nvPicPr>
        <p:blipFill>
          <a:blip r:embed="rId3">
            <a:clrChange>
              <a:clrFrom>
                <a:srgbClr val="FFFFFF"/>
              </a:clrFrom>
              <a:clrTo>
                <a:srgbClr val="FFFFFF">
                  <a:alpha val="0"/>
                </a:srgbClr>
              </a:clrTo>
            </a:clrChange>
          </a:blip>
          <a:stretch>
            <a:fillRect/>
          </a:stretch>
        </p:blipFill>
        <p:spPr>
          <a:xfrm>
            <a:off x="4046227" y="2060848"/>
            <a:ext cx="237741" cy="328606"/>
          </a:xfrm>
          <a:prstGeom prst="rect">
            <a:avLst/>
          </a:prstGeom>
        </p:spPr>
      </p:pic>
      <p:pic>
        <p:nvPicPr>
          <p:cNvPr id="11" name="Kép 10" descr="mosquito.png"/>
          <p:cNvPicPr>
            <a:picLocks noChangeAspect="1"/>
          </p:cNvPicPr>
          <p:nvPr/>
        </p:nvPicPr>
        <p:blipFill>
          <a:blip r:embed="rId3">
            <a:clrChange>
              <a:clrFrom>
                <a:srgbClr val="FFFFFF"/>
              </a:clrFrom>
              <a:clrTo>
                <a:srgbClr val="FFFFFF">
                  <a:alpha val="0"/>
                </a:srgbClr>
              </a:clrTo>
            </a:clrChange>
          </a:blip>
          <a:stretch>
            <a:fillRect/>
          </a:stretch>
        </p:blipFill>
        <p:spPr>
          <a:xfrm>
            <a:off x="4118235" y="2380314"/>
            <a:ext cx="237741" cy="328606"/>
          </a:xfrm>
          <a:prstGeom prst="rect">
            <a:avLst/>
          </a:prstGeom>
        </p:spPr>
      </p:pic>
      <p:pic>
        <p:nvPicPr>
          <p:cNvPr id="12" name="Kép 11" descr="mosquito.png"/>
          <p:cNvPicPr>
            <a:picLocks noChangeAspect="1"/>
          </p:cNvPicPr>
          <p:nvPr/>
        </p:nvPicPr>
        <p:blipFill>
          <a:blip r:embed="rId3">
            <a:clrChange>
              <a:clrFrom>
                <a:srgbClr val="FFFFFF"/>
              </a:clrFrom>
              <a:clrTo>
                <a:srgbClr val="FFFFFF">
                  <a:alpha val="0"/>
                </a:srgbClr>
              </a:clrTo>
            </a:clrChange>
          </a:blip>
          <a:stretch>
            <a:fillRect/>
          </a:stretch>
        </p:blipFill>
        <p:spPr>
          <a:xfrm>
            <a:off x="3974219" y="2740354"/>
            <a:ext cx="237741" cy="328606"/>
          </a:xfrm>
          <a:prstGeom prst="rect">
            <a:avLst/>
          </a:prstGeom>
        </p:spPr>
      </p:pic>
      <p:pic>
        <p:nvPicPr>
          <p:cNvPr id="13" name="Kép 12" descr="mosquito.png"/>
          <p:cNvPicPr>
            <a:picLocks noChangeAspect="1"/>
          </p:cNvPicPr>
          <p:nvPr/>
        </p:nvPicPr>
        <p:blipFill>
          <a:blip r:embed="rId3">
            <a:clrChange>
              <a:clrFrom>
                <a:srgbClr val="FFFFFF"/>
              </a:clrFrom>
              <a:clrTo>
                <a:srgbClr val="FFFFFF">
                  <a:alpha val="0"/>
                </a:srgbClr>
              </a:clrTo>
            </a:clrChange>
          </a:blip>
          <a:stretch>
            <a:fillRect/>
          </a:stretch>
        </p:blipFill>
        <p:spPr>
          <a:xfrm>
            <a:off x="4190243" y="2996952"/>
            <a:ext cx="237741" cy="328606"/>
          </a:xfrm>
          <a:prstGeom prst="rect">
            <a:avLst/>
          </a:prstGeom>
        </p:spPr>
      </p:pic>
      <p:pic>
        <p:nvPicPr>
          <p:cNvPr id="14" name="Kép 13" descr="mosquito.png"/>
          <p:cNvPicPr>
            <a:picLocks noChangeAspect="1"/>
          </p:cNvPicPr>
          <p:nvPr/>
        </p:nvPicPr>
        <p:blipFill>
          <a:blip r:embed="rId3">
            <a:clrChange>
              <a:clrFrom>
                <a:srgbClr val="FFFFFF"/>
              </a:clrFrom>
              <a:clrTo>
                <a:srgbClr val="FFFFFF">
                  <a:alpha val="0"/>
                </a:srgbClr>
              </a:clrTo>
            </a:clrChange>
          </a:blip>
          <a:stretch>
            <a:fillRect/>
          </a:stretch>
        </p:blipFill>
        <p:spPr>
          <a:xfrm>
            <a:off x="3830203" y="3316418"/>
            <a:ext cx="237741" cy="328606"/>
          </a:xfrm>
          <a:prstGeom prst="rect">
            <a:avLst/>
          </a:prstGeom>
        </p:spPr>
      </p:pic>
      <p:pic>
        <p:nvPicPr>
          <p:cNvPr id="15" name="Kép 14" descr="mosquito.png"/>
          <p:cNvPicPr>
            <a:picLocks noChangeAspect="1"/>
          </p:cNvPicPr>
          <p:nvPr/>
        </p:nvPicPr>
        <p:blipFill>
          <a:blip r:embed="rId3">
            <a:clrChange>
              <a:clrFrom>
                <a:srgbClr val="FFFFFF"/>
              </a:clrFrom>
              <a:clrTo>
                <a:srgbClr val="FFFFFF">
                  <a:alpha val="0"/>
                </a:srgbClr>
              </a:clrTo>
            </a:clrChange>
          </a:blip>
          <a:stretch>
            <a:fillRect/>
          </a:stretch>
        </p:blipFill>
        <p:spPr>
          <a:xfrm>
            <a:off x="4788024" y="3600460"/>
            <a:ext cx="237741" cy="328606"/>
          </a:xfrm>
          <a:prstGeom prst="rect">
            <a:avLst/>
          </a:prstGeom>
        </p:spPr>
      </p:pic>
      <p:pic>
        <p:nvPicPr>
          <p:cNvPr id="16" name="Kép 15" descr="mosquito.png"/>
          <p:cNvPicPr>
            <a:picLocks noChangeAspect="1"/>
          </p:cNvPicPr>
          <p:nvPr/>
        </p:nvPicPr>
        <p:blipFill>
          <a:blip r:embed="rId3">
            <a:clrChange>
              <a:clrFrom>
                <a:srgbClr val="FFFFFF"/>
              </a:clrFrom>
              <a:clrTo>
                <a:srgbClr val="FFFFFF">
                  <a:alpha val="0"/>
                </a:srgbClr>
              </a:clrTo>
            </a:clrChange>
          </a:blip>
          <a:stretch>
            <a:fillRect/>
          </a:stretch>
        </p:blipFill>
        <p:spPr>
          <a:xfrm>
            <a:off x="4838315" y="3964490"/>
            <a:ext cx="237741" cy="328606"/>
          </a:xfrm>
          <a:prstGeom prst="rect">
            <a:avLst/>
          </a:prstGeom>
        </p:spPr>
      </p:pic>
      <p:pic>
        <p:nvPicPr>
          <p:cNvPr id="17" name="Kép 16" descr="mosquito.png"/>
          <p:cNvPicPr>
            <a:picLocks noChangeAspect="1"/>
          </p:cNvPicPr>
          <p:nvPr/>
        </p:nvPicPr>
        <p:blipFill>
          <a:blip r:embed="rId3">
            <a:clrChange>
              <a:clrFrom>
                <a:srgbClr val="FFFFFF"/>
              </a:clrFrom>
              <a:clrTo>
                <a:srgbClr val="FFFFFF">
                  <a:alpha val="0"/>
                </a:srgbClr>
              </a:clrTo>
            </a:clrChange>
          </a:blip>
          <a:stretch>
            <a:fillRect/>
          </a:stretch>
        </p:blipFill>
        <p:spPr>
          <a:xfrm>
            <a:off x="4766307" y="5404650"/>
            <a:ext cx="237741" cy="328606"/>
          </a:xfrm>
          <a:prstGeom prst="rect">
            <a:avLst/>
          </a:prstGeom>
        </p:spPr>
      </p:pic>
      <p:sp>
        <p:nvSpPr>
          <p:cNvPr id="19" name="Szövegdoboz 18"/>
          <p:cNvSpPr txBox="1"/>
          <p:nvPr/>
        </p:nvSpPr>
        <p:spPr>
          <a:xfrm>
            <a:off x="6300192" y="1824587"/>
            <a:ext cx="1876678" cy="646331"/>
          </a:xfrm>
          <a:prstGeom prst="rect">
            <a:avLst/>
          </a:prstGeom>
          <a:noFill/>
        </p:spPr>
        <p:txBody>
          <a:bodyPr wrap="square" rtlCol="0">
            <a:spAutoFit/>
          </a:bodyPr>
          <a:lstStyle/>
          <a:p>
            <a:r>
              <a:rPr lang="hu-HU" dirty="0" smtClean="0">
                <a:solidFill>
                  <a:srgbClr val="FF0000"/>
                </a:solidFill>
                <a:latin typeface="Calibri" pitchFamily="34" charset="0"/>
              </a:rPr>
              <a:t>*</a:t>
            </a:r>
            <a:r>
              <a:rPr lang="hu-HU" dirty="0" err="1" smtClean="0">
                <a:solidFill>
                  <a:srgbClr val="FF0000"/>
                </a:solidFill>
                <a:latin typeface="Calibri" pitchFamily="34" charset="0"/>
              </a:rPr>
              <a:t>neurotróp</a:t>
            </a:r>
            <a:r>
              <a:rPr lang="hu-HU" dirty="0" smtClean="0">
                <a:solidFill>
                  <a:srgbClr val="FF0000"/>
                </a:solidFill>
                <a:latin typeface="Calibri" pitchFamily="34" charset="0"/>
              </a:rPr>
              <a:t> vírusok</a:t>
            </a:r>
            <a:endParaRPr lang="hu-HU" dirty="0">
              <a:solidFill>
                <a:srgbClr val="FF0000"/>
              </a:solidFill>
              <a:latin typeface="Calibri" pitchFamily="34" charset="0"/>
            </a:endParaRPr>
          </a:p>
        </p:txBody>
      </p:sp>
      <p:sp>
        <p:nvSpPr>
          <p:cNvPr id="20" name="Szövegdoboz 19"/>
          <p:cNvSpPr txBox="1"/>
          <p:nvPr/>
        </p:nvSpPr>
        <p:spPr>
          <a:xfrm>
            <a:off x="677526" y="699288"/>
            <a:ext cx="7499344" cy="430887"/>
          </a:xfrm>
          <a:prstGeom prst="rect">
            <a:avLst/>
          </a:prstGeom>
          <a:noFill/>
        </p:spPr>
        <p:txBody>
          <a:bodyPr wrap="square" rtlCol="0">
            <a:spAutoFit/>
          </a:bodyPr>
          <a:lstStyle/>
          <a:p>
            <a:r>
              <a:rPr lang="hu-HU" sz="2200" b="1" dirty="0" smtClean="0">
                <a:latin typeface="Calibri" pitchFamily="34" charset="0"/>
              </a:rPr>
              <a:t>Néhány közegészségügyi szempontból fontos </a:t>
            </a:r>
            <a:r>
              <a:rPr lang="hu-HU" sz="2200" b="1" dirty="0" err="1" smtClean="0">
                <a:latin typeface="Calibri" pitchFamily="34" charset="0"/>
              </a:rPr>
              <a:t>flavivírus</a:t>
            </a:r>
            <a:r>
              <a:rPr lang="hu-HU" b="1" dirty="0" smtClean="0">
                <a:latin typeface="Calibri" pitchFamily="34" charset="0"/>
              </a:rPr>
              <a:t>: </a:t>
            </a:r>
            <a:endParaRPr lang="hu-HU" b="1" dirty="0">
              <a:latin typeface="Calibri" pitchFamily="34" charset="0"/>
            </a:endParaRPr>
          </a:p>
        </p:txBody>
      </p:sp>
      <p:sp>
        <p:nvSpPr>
          <p:cNvPr id="2" name="Szövegdoboz 1"/>
          <p:cNvSpPr txBox="1"/>
          <p:nvPr/>
        </p:nvSpPr>
        <p:spPr>
          <a:xfrm>
            <a:off x="5754416" y="2844508"/>
            <a:ext cx="3475895" cy="3231654"/>
          </a:xfrm>
          <a:prstGeom prst="rect">
            <a:avLst/>
          </a:prstGeom>
          <a:solidFill>
            <a:srgbClr val="3399FF">
              <a:alpha val="50196"/>
            </a:srgbClr>
          </a:solidFill>
        </p:spPr>
        <p:txBody>
          <a:bodyPr wrap="square" rtlCol="0">
            <a:spAutoFit/>
          </a:bodyPr>
          <a:lstStyle/>
          <a:p>
            <a:pPr algn="ctr"/>
            <a:r>
              <a:rPr lang="hu-HU" sz="2000" b="1" i="1" dirty="0">
                <a:solidFill>
                  <a:srgbClr val="002060"/>
                </a:solidFill>
              </a:rPr>
              <a:t>Magyarországon endémiás</a:t>
            </a:r>
            <a:r>
              <a:rPr lang="hu-HU" sz="2000" b="1" i="1" dirty="0" smtClean="0">
                <a:solidFill>
                  <a:srgbClr val="002060"/>
                </a:solidFill>
              </a:rPr>
              <a:t>:</a:t>
            </a:r>
          </a:p>
          <a:p>
            <a:pPr algn="ctr"/>
            <a:endParaRPr lang="hu-HU" sz="2000" b="1" i="1" dirty="0">
              <a:solidFill>
                <a:srgbClr val="002060"/>
              </a:solidFill>
            </a:endParaRPr>
          </a:p>
          <a:p>
            <a:pPr marL="285750" indent="-285750">
              <a:buFont typeface="Wingdings" panose="05000000000000000000" pitchFamily="2" charset="2"/>
              <a:buChar char="v"/>
            </a:pPr>
            <a:r>
              <a:rPr lang="hu-HU" b="1" dirty="0" err="1" smtClean="0"/>
              <a:t>Kullancsencephalitis</a:t>
            </a:r>
            <a:r>
              <a:rPr lang="hu-HU" b="1" dirty="0" smtClean="0"/>
              <a:t> vírus</a:t>
            </a:r>
          </a:p>
          <a:p>
            <a:pPr marL="285750" indent="-285750">
              <a:buFont typeface="Wingdings" panose="05000000000000000000" pitchFamily="2" charset="2"/>
              <a:buChar char="v"/>
            </a:pPr>
            <a:r>
              <a:rPr lang="hu-HU" b="1" dirty="0" smtClean="0"/>
              <a:t>West Nile vírus</a:t>
            </a:r>
          </a:p>
          <a:p>
            <a:pPr marL="285750" indent="-285750">
              <a:buFont typeface="Wingdings" panose="05000000000000000000" pitchFamily="2" charset="2"/>
              <a:buChar char="v"/>
            </a:pPr>
            <a:r>
              <a:rPr lang="hu-HU" b="1" dirty="0" err="1" smtClean="0"/>
              <a:t>Usutu</a:t>
            </a:r>
            <a:r>
              <a:rPr lang="hu-HU" b="1" dirty="0" smtClean="0"/>
              <a:t> vírus</a:t>
            </a:r>
          </a:p>
          <a:p>
            <a:endParaRPr lang="hu-HU" dirty="0"/>
          </a:p>
          <a:p>
            <a:r>
              <a:rPr lang="hu-HU" dirty="0" smtClean="0"/>
              <a:t>Átfedő endémiás terület</a:t>
            </a:r>
          </a:p>
          <a:p>
            <a:r>
              <a:rPr lang="hu-HU" dirty="0" smtClean="0"/>
              <a:t>Hasonló klinikai tünetek</a:t>
            </a:r>
          </a:p>
          <a:p>
            <a:r>
              <a:rPr lang="hu-HU" dirty="0" smtClean="0"/>
              <a:t>Szerológiai keresztreakciók</a:t>
            </a:r>
            <a:endParaRPr lang="hu-H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0432" t="33203" r="29722" b="16015"/>
          <a:stretch>
            <a:fillRect/>
          </a:stretch>
        </p:blipFill>
        <p:spPr bwMode="auto">
          <a:xfrm>
            <a:off x="114706" y="1747919"/>
            <a:ext cx="8914588" cy="4252849"/>
          </a:xfrm>
          <a:prstGeom prst="rect">
            <a:avLst/>
          </a:prstGeom>
          <a:noFill/>
          <a:ln w="9525">
            <a:noFill/>
            <a:miter lim="800000"/>
            <a:headEnd/>
            <a:tailEnd/>
          </a:ln>
          <a:effectLst/>
        </p:spPr>
      </p:pic>
      <p:sp>
        <p:nvSpPr>
          <p:cNvPr id="3" name="Szövegdoboz 2"/>
          <p:cNvSpPr txBox="1"/>
          <p:nvPr/>
        </p:nvSpPr>
        <p:spPr>
          <a:xfrm>
            <a:off x="357158" y="928670"/>
            <a:ext cx="6215106" cy="369332"/>
          </a:xfrm>
          <a:prstGeom prst="rect">
            <a:avLst/>
          </a:prstGeom>
          <a:noFill/>
        </p:spPr>
        <p:txBody>
          <a:bodyPr wrap="square" rtlCol="0">
            <a:spAutoFit/>
          </a:bodyPr>
          <a:lstStyle/>
          <a:p>
            <a:r>
              <a:rPr lang="hu-HU" b="1" dirty="0" smtClean="0">
                <a:latin typeface="Calibri" pitchFamily="34" charset="0"/>
              </a:rPr>
              <a:t>FLAVIVÍRUSOK FÖLDRAJZI ELTERJEDÉSE</a:t>
            </a:r>
            <a:endParaRPr lang="hu-HU" b="1" dirty="0">
              <a:latin typeface="Calibri" pitchFamily="34" charset="0"/>
            </a:endParaRPr>
          </a:p>
        </p:txBody>
      </p:sp>
      <p:sp>
        <p:nvSpPr>
          <p:cNvPr id="4" name="Szövegdoboz 3"/>
          <p:cNvSpPr txBox="1"/>
          <p:nvPr/>
        </p:nvSpPr>
        <p:spPr>
          <a:xfrm>
            <a:off x="285720" y="6215082"/>
            <a:ext cx="5072098" cy="369332"/>
          </a:xfrm>
          <a:prstGeom prst="rect">
            <a:avLst/>
          </a:prstGeom>
          <a:noFill/>
        </p:spPr>
        <p:txBody>
          <a:bodyPr wrap="square" rtlCol="0">
            <a:spAutoFit/>
          </a:bodyPr>
          <a:lstStyle/>
          <a:p>
            <a:r>
              <a:rPr lang="hu-HU" dirty="0" smtClean="0">
                <a:latin typeface="Calibri" pitchFamily="34" charset="0"/>
              </a:rPr>
              <a:t>Forrás: </a:t>
            </a:r>
            <a:r>
              <a:rPr lang="hu-HU" dirty="0" err="1" smtClean="0">
                <a:latin typeface="Calibri" pitchFamily="34" charset="0"/>
              </a:rPr>
              <a:t>Ishikawa</a:t>
            </a:r>
            <a:r>
              <a:rPr lang="hu-HU" dirty="0" smtClean="0">
                <a:latin typeface="Calibri" pitchFamily="34" charset="0"/>
              </a:rPr>
              <a:t> et </a:t>
            </a:r>
            <a:r>
              <a:rPr lang="hu-HU" dirty="0" err="1" smtClean="0">
                <a:latin typeface="Calibri" pitchFamily="34" charset="0"/>
              </a:rPr>
              <a:t>al</a:t>
            </a:r>
            <a:r>
              <a:rPr lang="hu-HU" dirty="0" smtClean="0">
                <a:latin typeface="Calibri" pitchFamily="34" charset="0"/>
              </a:rPr>
              <a:t>. 2014, </a:t>
            </a:r>
            <a:r>
              <a:rPr lang="hu-HU" dirty="0" err="1" smtClean="0">
                <a:latin typeface="Calibri" pitchFamily="34" charset="0"/>
              </a:rPr>
              <a:t>Vaccine</a:t>
            </a:r>
            <a:endParaRPr lang="hu-HU" dirty="0">
              <a:latin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928670"/>
            <a:ext cx="8229600" cy="1066800"/>
          </a:xfrm>
        </p:spPr>
        <p:txBody>
          <a:bodyPr>
            <a:normAutofit/>
          </a:bodyPr>
          <a:lstStyle/>
          <a:p>
            <a:r>
              <a:rPr lang="hu-HU" sz="2800" dirty="0" smtClean="0">
                <a:latin typeface="+mn-lt"/>
                <a:cs typeface="Arial" pitchFamily="34" charset="0"/>
              </a:rPr>
              <a:t> </a:t>
            </a:r>
            <a:r>
              <a:rPr lang="hu-HU" sz="2800" b="1" dirty="0" smtClean="0">
                <a:latin typeface="Calibri" pitchFamily="34" charset="0"/>
                <a:cs typeface="Arial" pitchFamily="34" charset="0"/>
              </a:rPr>
              <a:t>Morfológia, Genom</a:t>
            </a:r>
            <a:endParaRPr lang="hu-HU" sz="2800" b="1" dirty="0">
              <a:latin typeface="Calibri" pitchFamily="34" charset="0"/>
              <a:cs typeface="Arial" pitchFamily="34" charset="0"/>
            </a:endParaRPr>
          </a:p>
        </p:txBody>
      </p:sp>
      <p:sp>
        <p:nvSpPr>
          <p:cNvPr id="3" name="Tartalom helye 2"/>
          <p:cNvSpPr>
            <a:spLocks noGrp="1"/>
          </p:cNvSpPr>
          <p:nvPr>
            <p:ph idx="1"/>
          </p:nvPr>
        </p:nvSpPr>
        <p:spPr>
          <a:xfrm>
            <a:off x="-32" y="1928802"/>
            <a:ext cx="4714908" cy="3357586"/>
          </a:xfrm>
        </p:spPr>
        <p:txBody>
          <a:bodyPr>
            <a:normAutofit/>
          </a:bodyPr>
          <a:lstStyle/>
          <a:p>
            <a:pPr algn="just"/>
            <a:r>
              <a:rPr lang="hu-HU" sz="1800" dirty="0" smtClean="0">
                <a:latin typeface="Calibri" pitchFamily="34" charset="0"/>
                <a:cs typeface="Arial" pitchFamily="34" charset="0"/>
              </a:rPr>
              <a:t>Kb. 50 nm átmérő, gömb alak, gazdasejt eredetű </a:t>
            </a:r>
            <a:r>
              <a:rPr lang="hu-HU" sz="1800" dirty="0" err="1" smtClean="0">
                <a:latin typeface="Calibri" pitchFamily="34" charset="0"/>
                <a:cs typeface="Arial" pitchFamily="34" charset="0"/>
              </a:rPr>
              <a:t>lipopoliszacharid</a:t>
            </a:r>
            <a:r>
              <a:rPr lang="hu-HU" sz="1800" dirty="0" smtClean="0">
                <a:latin typeface="Calibri" pitchFamily="34" charset="0"/>
                <a:cs typeface="Arial" pitchFamily="34" charset="0"/>
              </a:rPr>
              <a:t> burok. Burok 2 membránfehérjéből:</a:t>
            </a:r>
            <a:r>
              <a:rPr lang="hu-HU" sz="1800" i="1" dirty="0" smtClean="0">
                <a:latin typeface="Calibri" pitchFamily="34" charset="0"/>
                <a:cs typeface="Arial" pitchFamily="34" charset="0"/>
              </a:rPr>
              <a:t> </a:t>
            </a:r>
            <a:r>
              <a:rPr lang="hu-HU" sz="1800" b="1" dirty="0" smtClean="0">
                <a:latin typeface="Calibri" pitchFamily="34" charset="0"/>
                <a:cs typeface="Arial" pitchFamily="34" charset="0"/>
              </a:rPr>
              <a:t>E</a:t>
            </a:r>
            <a:r>
              <a:rPr lang="hu-HU" sz="1800" i="1" dirty="0" smtClean="0">
                <a:latin typeface="Calibri" pitchFamily="34" charset="0"/>
                <a:cs typeface="Arial" pitchFamily="34" charset="0"/>
              </a:rPr>
              <a:t> (</a:t>
            </a:r>
            <a:r>
              <a:rPr lang="hu-HU" sz="1800" i="1" dirty="0" err="1" smtClean="0">
                <a:latin typeface="Calibri" pitchFamily="34" charset="0"/>
                <a:cs typeface="Arial" pitchFamily="34" charset="0"/>
              </a:rPr>
              <a:t>envelope</a:t>
            </a:r>
            <a:r>
              <a:rPr lang="hu-HU" sz="1800" i="1" dirty="0" smtClean="0">
                <a:latin typeface="Calibri" pitchFamily="34" charset="0"/>
                <a:cs typeface="Arial" pitchFamily="34" charset="0"/>
              </a:rPr>
              <a:t>), </a:t>
            </a:r>
            <a:r>
              <a:rPr lang="hu-HU" sz="1800" b="1" dirty="0" smtClean="0">
                <a:latin typeface="Calibri" pitchFamily="34" charset="0"/>
                <a:cs typeface="Arial" pitchFamily="34" charset="0"/>
              </a:rPr>
              <a:t>M </a:t>
            </a:r>
            <a:r>
              <a:rPr lang="hu-HU" sz="1800" i="1" dirty="0" smtClean="0">
                <a:latin typeface="Calibri" pitchFamily="34" charset="0"/>
                <a:cs typeface="Arial" pitchFamily="34" charset="0"/>
              </a:rPr>
              <a:t>(</a:t>
            </a:r>
            <a:r>
              <a:rPr lang="hu-HU" sz="1800" i="1" dirty="0" err="1" smtClean="0">
                <a:latin typeface="Calibri" pitchFamily="34" charset="0"/>
                <a:cs typeface="Arial" pitchFamily="34" charset="0"/>
              </a:rPr>
              <a:t>membrane</a:t>
            </a:r>
            <a:r>
              <a:rPr lang="hu-HU" sz="1800" i="1" dirty="0" smtClean="0">
                <a:latin typeface="Calibri" pitchFamily="34" charset="0"/>
                <a:cs typeface="Arial" pitchFamily="34" charset="0"/>
              </a:rPr>
              <a:t>). </a:t>
            </a:r>
          </a:p>
          <a:p>
            <a:pPr algn="just">
              <a:buNone/>
            </a:pPr>
            <a:r>
              <a:rPr lang="hu-HU" sz="1800" dirty="0" smtClean="0">
                <a:latin typeface="Calibri" pitchFamily="34" charset="0"/>
                <a:cs typeface="Arial" pitchFamily="34" charset="0"/>
              </a:rPr>
              <a:t>       </a:t>
            </a:r>
            <a:r>
              <a:rPr lang="hu-HU" sz="1800" dirty="0" err="1" smtClean="0">
                <a:latin typeface="Calibri" pitchFamily="34" charset="0"/>
                <a:cs typeface="Arial" pitchFamily="34" charset="0"/>
              </a:rPr>
              <a:t>Kapszid</a:t>
            </a:r>
            <a:r>
              <a:rPr lang="hu-HU" sz="1800" dirty="0" smtClean="0">
                <a:latin typeface="Calibri" pitchFamily="34" charset="0"/>
                <a:cs typeface="Arial" pitchFamily="34" charset="0"/>
              </a:rPr>
              <a:t>: egyféle fehérjemolekulából:  </a:t>
            </a:r>
            <a:r>
              <a:rPr lang="hu-HU" sz="1800" b="1" dirty="0" smtClean="0">
                <a:latin typeface="Calibri" pitchFamily="34" charset="0"/>
                <a:cs typeface="Arial" pitchFamily="34" charset="0"/>
              </a:rPr>
              <a:t>C </a:t>
            </a:r>
            <a:r>
              <a:rPr lang="hu-HU" sz="1800" i="1" dirty="0" smtClean="0">
                <a:latin typeface="Calibri" pitchFamily="34" charset="0"/>
                <a:cs typeface="Arial" pitchFamily="34" charset="0"/>
              </a:rPr>
              <a:t>(</a:t>
            </a:r>
            <a:r>
              <a:rPr lang="hu-HU" sz="1800" i="1" dirty="0" err="1" smtClean="0">
                <a:latin typeface="Calibri" pitchFamily="34" charset="0"/>
                <a:cs typeface="Arial" pitchFamily="34" charset="0"/>
              </a:rPr>
              <a:t>capsid</a:t>
            </a:r>
            <a:r>
              <a:rPr lang="hu-HU" sz="1800" i="1" dirty="0" smtClean="0">
                <a:latin typeface="Calibri" pitchFamily="34" charset="0"/>
                <a:cs typeface="Arial" pitchFamily="34" charset="0"/>
              </a:rPr>
              <a:t>)</a:t>
            </a:r>
          </a:p>
          <a:p>
            <a:pPr algn="just"/>
            <a:r>
              <a:rPr lang="hu-HU" sz="1800" dirty="0" smtClean="0">
                <a:latin typeface="Calibri" pitchFamily="34" charset="0"/>
                <a:cs typeface="Arial" pitchFamily="34" charset="0"/>
              </a:rPr>
              <a:t>A rendszerezés történhet szerológiai alapon is:</a:t>
            </a:r>
            <a:r>
              <a:rPr lang="hu-HU" sz="1800" dirty="0" smtClean="0">
                <a:latin typeface="Calibri" pitchFamily="34" charset="0"/>
                <a:cs typeface="Arial" pitchFamily="34" charset="0"/>
                <a:sym typeface="Wingdings" pitchFamily="2" charset="2"/>
              </a:rPr>
              <a:t> </a:t>
            </a:r>
            <a:r>
              <a:rPr lang="hu-HU" sz="1800" b="1" dirty="0" smtClean="0">
                <a:latin typeface="Calibri" pitchFamily="34" charset="0"/>
                <a:cs typeface="Arial" pitchFamily="34" charset="0"/>
                <a:sym typeface="Wingdings" pitchFamily="2" charset="2"/>
              </a:rPr>
              <a:t>8 antigén-komplexbe sorolhatók.</a:t>
            </a:r>
            <a:endParaRPr lang="hu-HU" sz="1800" b="1" dirty="0" smtClean="0">
              <a:latin typeface="Calibri" pitchFamily="34" charset="0"/>
              <a:cs typeface="Arial" pitchFamily="34" charset="0"/>
            </a:endParaRPr>
          </a:p>
          <a:p>
            <a:pPr algn="just"/>
            <a:r>
              <a:rPr lang="hu-HU" sz="1800" dirty="0" smtClean="0">
                <a:latin typeface="Calibri" pitchFamily="34" charset="0"/>
                <a:cs typeface="Arial" pitchFamily="34" charset="0"/>
              </a:rPr>
              <a:t>Genom: 11 kb. (+) </a:t>
            </a:r>
            <a:r>
              <a:rPr lang="hu-HU" sz="1800" dirty="0" err="1" smtClean="0">
                <a:latin typeface="Calibri" pitchFamily="34" charset="0"/>
                <a:cs typeface="Arial" pitchFamily="34" charset="0"/>
              </a:rPr>
              <a:t>ssRNA</a:t>
            </a:r>
            <a:r>
              <a:rPr lang="hu-HU" sz="1800" dirty="0" smtClean="0">
                <a:latin typeface="Calibri" pitchFamily="34" charset="0"/>
                <a:cs typeface="Arial" pitchFamily="34" charset="0"/>
              </a:rPr>
              <a:t>, 1 ORF, melyen </a:t>
            </a:r>
            <a:r>
              <a:rPr lang="hu-HU" sz="1800" dirty="0" smtClean="0">
                <a:latin typeface="Calibri" pitchFamily="34" charset="0"/>
                <a:cs typeface="Arial" pitchFamily="34" charset="0"/>
                <a:sym typeface="Wingdings" pitchFamily="2" charset="2"/>
              </a:rPr>
              <a:t>3 szerkezeti (E, M, C) és </a:t>
            </a:r>
            <a:r>
              <a:rPr lang="hu-HU" sz="1800" u="sng" dirty="0" smtClean="0">
                <a:latin typeface="Calibri" pitchFamily="34" charset="0"/>
                <a:cs typeface="Arial" pitchFamily="34" charset="0"/>
                <a:sym typeface="Wingdings" pitchFamily="2" charset="2"/>
              </a:rPr>
              <a:t>általában</a:t>
            </a:r>
            <a:r>
              <a:rPr lang="hu-HU" sz="1800" dirty="0" smtClean="0">
                <a:latin typeface="Calibri" pitchFamily="34" charset="0"/>
                <a:cs typeface="Arial" pitchFamily="34" charset="0"/>
                <a:sym typeface="Wingdings" pitchFamily="2" charset="2"/>
              </a:rPr>
              <a:t> 7 nem szerkezeti gén kódolt</a:t>
            </a:r>
            <a:r>
              <a:rPr lang="hu-HU" sz="1600" dirty="0" smtClean="0">
                <a:latin typeface="Calibri" pitchFamily="34" charset="0"/>
                <a:cs typeface="Arial" pitchFamily="34" charset="0"/>
                <a:sym typeface="Wingdings" pitchFamily="2" charset="2"/>
              </a:rPr>
              <a:t>.</a:t>
            </a:r>
          </a:p>
          <a:p>
            <a:pPr algn="just"/>
            <a:endParaRPr lang="hu-HU" sz="2400" dirty="0">
              <a:latin typeface="Calibri" pitchFamily="34" charset="0"/>
            </a:endParaRPr>
          </a:p>
        </p:txBody>
      </p:sp>
      <p:pic>
        <p:nvPicPr>
          <p:cNvPr id="5" name="Kép 4" descr="Flaviviridae_virion (1).jpg"/>
          <p:cNvPicPr>
            <a:picLocks noChangeAspect="1"/>
          </p:cNvPicPr>
          <p:nvPr/>
        </p:nvPicPr>
        <p:blipFill>
          <a:blip r:embed="rId3" cstate="print"/>
          <a:stretch>
            <a:fillRect/>
          </a:stretch>
        </p:blipFill>
        <p:spPr>
          <a:xfrm>
            <a:off x="4857752" y="1558286"/>
            <a:ext cx="4071966" cy="2513656"/>
          </a:xfrm>
          <a:prstGeom prst="rect">
            <a:avLst/>
          </a:prstGeom>
        </p:spPr>
      </p:pic>
      <p:pic>
        <p:nvPicPr>
          <p:cNvPr id="6" name="Kép 5" descr="F2_dengue_1_2.jpg"/>
          <p:cNvPicPr>
            <a:picLocks noChangeAspect="1"/>
          </p:cNvPicPr>
          <p:nvPr/>
        </p:nvPicPr>
        <p:blipFill>
          <a:blip r:embed="rId4" cstate="print"/>
          <a:stretch>
            <a:fillRect/>
          </a:stretch>
        </p:blipFill>
        <p:spPr>
          <a:xfrm>
            <a:off x="4857752" y="4486292"/>
            <a:ext cx="4143404" cy="13716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28576" y="785802"/>
            <a:ext cx="8229600" cy="1143000"/>
          </a:xfrm>
        </p:spPr>
        <p:txBody>
          <a:bodyPr>
            <a:normAutofit/>
          </a:bodyPr>
          <a:lstStyle/>
          <a:p>
            <a:r>
              <a:rPr lang="hu-HU" sz="3200" dirty="0" smtClean="0">
                <a:latin typeface="Arial" pitchFamily="34" charset="0"/>
                <a:cs typeface="Arial" pitchFamily="34" charset="0"/>
              </a:rPr>
              <a:t>    </a:t>
            </a:r>
            <a:r>
              <a:rPr lang="hu-HU" sz="2800" dirty="0" smtClean="0">
                <a:latin typeface="+mn-lt"/>
                <a:cs typeface="Arial" pitchFamily="34" charset="0"/>
              </a:rPr>
              <a:t> </a:t>
            </a:r>
            <a:r>
              <a:rPr lang="hu-HU" sz="2800" b="1" dirty="0" smtClean="0">
                <a:latin typeface="Calibri" pitchFamily="34" charset="0"/>
                <a:cs typeface="Arial" pitchFamily="34" charset="0"/>
              </a:rPr>
              <a:t>Epidemiológia</a:t>
            </a:r>
            <a:r>
              <a:rPr lang="hu-HU" sz="2800" dirty="0" smtClean="0">
                <a:latin typeface="Calibri" pitchFamily="34" charset="0"/>
                <a:cs typeface="Arial" pitchFamily="34" charset="0"/>
              </a:rPr>
              <a:t> </a:t>
            </a:r>
            <a:endParaRPr lang="hu-HU" sz="2400" dirty="0">
              <a:latin typeface="Calibri" pitchFamily="34" charset="0"/>
              <a:cs typeface="Arial" pitchFamily="34" charset="0"/>
            </a:endParaRPr>
          </a:p>
        </p:txBody>
      </p:sp>
      <p:pic>
        <p:nvPicPr>
          <p:cNvPr id="8" name="Tartalom helye 7" descr="images.jpg"/>
          <p:cNvPicPr>
            <a:picLocks noGrp="1" noChangeAspect="1"/>
          </p:cNvPicPr>
          <p:nvPr>
            <p:ph idx="1"/>
          </p:nvPr>
        </p:nvPicPr>
        <p:blipFill>
          <a:blip r:embed="rId3"/>
          <a:stretch>
            <a:fillRect/>
          </a:stretch>
        </p:blipFill>
        <p:spPr>
          <a:xfrm>
            <a:off x="7286676" y="642296"/>
            <a:ext cx="1571604" cy="1643696"/>
          </a:xfrm>
        </p:spPr>
      </p:pic>
      <p:sp>
        <p:nvSpPr>
          <p:cNvPr id="10" name="Szövegdoboz 9"/>
          <p:cNvSpPr txBox="1"/>
          <p:nvPr/>
        </p:nvSpPr>
        <p:spPr>
          <a:xfrm>
            <a:off x="142844" y="2429430"/>
            <a:ext cx="3571900" cy="3785652"/>
          </a:xfrm>
          <a:prstGeom prst="rect">
            <a:avLst/>
          </a:prstGeom>
          <a:noFill/>
        </p:spPr>
        <p:txBody>
          <a:bodyPr wrap="square" rtlCol="0">
            <a:spAutoFit/>
          </a:bodyPr>
          <a:lstStyle/>
          <a:p>
            <a:pPr algn="just">
              <a:buNone/>
            </a:pPr>
            <a:r>
              <a:rPr lang="hu-HU" sz="1600" dirty="0" smtClean="0">
                <a:latin typeface="Calibri" pitchFamily="34" charset="0"/>
                <a:cs typeface="Arial" pitchFamily="34" charset="0"/>
              </a:rPr>
              <a:t>3 </a:t>
            </a:r>
            <a:r>
              <a:rPr lang="hu-HU" sz="1600" dirty="0" err="1" smtClean="0">
                <a:latin typeface="Calibri" pitchFamily="34" charset="0"/>
                <a:cs typeface="Arial" pitchFamily="34" charset="0"/>
              </a:rPr>
              <a:t>szubtípus</a:t>
            </a:r>
            <a:r>
              <a:rPr lang="hu-HU" sz="1600" dirty="0" smtClean="0">
                <a:latin typeface="Calibri" pitchFamily="34" charset="0"/>
                <a:cs typeface="Arial" pitchFamily="34" charset="0"/>
              </a:rPr>
              <a:t>: </a:t>
            </a:r>
            <a:r>
              <a:rPr lang="hu-HU" sz="1600" b="1" dirty="0" smtClean="0">
                <a:latin typeface="Calibri" pitchFamily="34" charset="0"/>
                <a:cs typeface="Arial" pitchFamily="34" charset="0"/>
              </a:rPr>
              <a:t>Európai, Szibériai, Távol-keleti.</a:t>
            </a:r>
          </a:p>
          <a:p>
            <a:pPr algn="just">
              <a:buNone/>
            </a:pPr>
            <a:r>
              <a:rPr lang="hu-HU" sz="1600" dirty="0" smtClean="0">
                <a:latin typeface="Calibri" pitchFamily="34" charset="0"/>
                <a:cs typeface="Arial" pitchFamily="34" charset="0"/>
              </a:rPr>
              <a:t> A vírus európai </a:t>
            </a:r>
            <a:r>
              <a:rPr lang="hu-HU" sz="1600" dirty="0" err="1" smtClean="0">
                <a:latin typeface="Calibri" pitchFamily="34" charset="0"/>
                <a:cs typeface="Arial" pitchFamily="34" charset="0"/>
              </a:rPr>
              <a:t>szubtípusának</a:t>
            </a:r>
            <a:r>
              <a:rPr lang="hu-HU" sz="1600" dirty="0" smtClean="0">
                <a:latin typeface="Calibri" pitchFamily="34" charset="0"/>
                <a:cs typeface="Arial" pitchFamily="34" charset="0"/>
              </a:rPr>
              <a:t> elsődleges vektora az </a:t>
            </a:r>
            <a:r>
              <a:rPr lang="hu-HU" sz="1600" b="1" i="1" dirty="0" err="1" smtClean="0">
                <a:latin typeface="Calibri" pitchFamily="34" charset="0"/>
                <a:cs typeface="Arial" pitchFamily="34" charset="0"/>
              </a:rPr>
              <a:t>Ixodes</a:t>
            </a:r>
            <a:r>
              <a:rPr lang="hu-HU" sz="1600" b="1" i="1" dirty="0" smtClean="0">
                <a:latin typeface="Calibri" pitchFamily="34" charset="0"/>
                <a:cs typeface="Arial" pitchFamily="34" charset="0"/>
              </a:rPr>
              <a:t> ricinus  </a:t>
            </a:r>
            <a:r>
              <a:rPr lang="hu-HU" sz="1600" dirty="0" smtClean="0">
                <a:latin typeface="Calibri" pitchFamily="34" charset="0"/>
                <a:cs typeface="Arial" pitchFamily="34" charset="0"/>
              </a:rPr>
              <a:t>kullancsfaj. Magyarország: az </a:t>
            </a:r>
            <a:r>
              <a:rPr lang="hu-HU" sz="1600" i="1" dirty="0" err="1" smtClean="0">
                <a:latin typeface="Calibri" pitchFamily="34" charset="0"/>
                <a:cs typeface="Arial" pitchFamily="34" charset="0"/>
              </a:rPr>
              <a:t>Ixodes</a:t>
            </a:r>
            <a:r>
              <a:rPr lang="hu-HU" sz="1600" i="1" dirty="0" smtClean="0">
                <a:latin typeface="Calibri" pitchFamily="34" charset="0"/>
                <a:cs typeface="Arial" pitchFamily="34" charset="0"/>
              </a:rPr>
              <a:t> ricinus </a:t>
            </a:r>
            <a:r>
              <a:rPr lang="hu-HU" sz="1600" dirty="0" smtClean="0">
                <a:latin typeface="Calibri" pitchFamily="34" charset="0"/>
                <a:cs typeface="Arial" pitchFamily="34" charset="0"/>
              </a:rPr>
              <a:t>elterjedésének déli határvidékén. (Erdős területek!)</a:t>
            </a:r>
          </a:p>
          <a:p>
            <a:pPr algn="just">
              <a:buNone/>
            </a:pPr>
            <a:r>
              <a:rPr lang="hu-HU" sz="1600" dirty="0" smtClean="0">
                <a:latin typeface="Calibri" pitchFamily="34" charset="0"/>
                <a:cs typeface="Arial" pitchFamily="34" charset="0"/>
              </a:rPr>
              <a:t>Endémiásnak tekinthető a </a:t>
            </a:r>
            <a:r>
              <a:rPr lang="hu-HU" sz="1600" b="1" dirty="0" smtClean="0">
                <a:latin typeface="Calibri" pitchFamily="34" charset="0"/>
                <a:cs typeface="Arial" pitchFamily="34" charset="0"/>
              </a:rPr>
              <a:t>nyugati országrész</a:t>
            </a:r>
            <a:r>
              <a:rPr lang="hu-HU" sz="1600" dirty="0" smtClean="0">
                <a:latin typeface="Calibri" pitchFamily="34" charset="0"/>
                <a:cs typeface="Arial" pitchFamily="34" charset="0"/>
              </a:rPr>
              <a:t> (különös tekintettel: Zala, Somogy, Vas megye), illetve az </a:t>
            </a:r>
            <a:r>
              <a:rPr lang="hu-HU" sz="1600" b="1" dirty="0" smtClean="0">
                <a:latin typeface="Calibri" pitchFamily="34" charset="0"/>
                <a:cs typeface="Arial" pitchFamily="34" charset="0"/>
              </a:rPr>
              <a:t>Északi-középhegység és térsége</a:t>
            </a:r>
            <a:r>
              <a:rPr lang="hu-HU" sz="1600" dirty="0" smtClean="0">
                <a:latin typeface="Calibri" pitchFamily="34" charset="0"/>
                <a:cs typeface="Arial" pitchFamily="34" charset="0"/>
              </a:rPr>
              <a:t> (Nógrád, Heves, Borsod-Abaúj-Zemplén megye).</a:t>
            </a:r>
          </a:p>
          <a:p>
            <a:pPr algn="just">
              <a:buNone/>
            </a:pPr>
            <a:r>
              <a:rPr lang="hu-HU" sz="1600" dirty="0" smtClean="0">
                <a:latin typeface="Calibri" pitchFamily="34" charset="0"/>
                <a:cs typeface="Arial" pitchFamily="34" charset="0"/>
              </a:rPr>
              <a:t>Jellemző a szezonális megjelenés! (Kora tavasztól késő őszig.)</a:t>
            </a:r>
          </a:p>
          <a:p>
            <a:pPr algn="just"/>
            <a:endParaRPr lang="hu-HU" sz="1600" dirty="0">
              <a:latin typeface="Arial" pitchFamily="34" charset="0"/>
              <a:cs typeface="Arial" pitchFamily="34" charset="0"/>
            </a:endParaRPr>
          </a:p>
        </p:txBody>
      </p:sp>
      <p:pic>
        <p:nvPicPr>
          <p:cNvPr id="11" name="Kép 10" descr="TBE_Incidence_National_level_V01.jpg"/>
          <p:cNvPicPr>
            <a:picLocks noChangeAspect="1"/>
          </p:cNvPicPr>
          <p:nvPr/>
        </p:nvPicPr>
        <p:blipFill>
          <a:blip r:embed="rId4" cstate="print"/>
          <a:stretch>
            <a:fillRect/>
          </a:stretch>
        </p:blipFill>
        <p:spPr>
          <a:xfrm>
            <a:off x="3786182" y="2412060"/>
            <a:ext cx="5214974" cy="337439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1800201-f1.jpg"/>
          <p:cNvPicPr>
            <a:picLocks noChangeAspect="1"/>
          </p:cNvPicPr>
          <p:nvPr/>
        </p:nvPicPr>
        <p:blipFill>
          <a:blip r:embed="rId2"/>
          <a:stretch>
            <a:fillRect/>
          </a:stretch>
        </p:blipFill>
        <p:spPr>
          <a:xfrm>
            <a:off x="714348" y="785794"/>
            <a:ext cx="7286676" cy="5176052"/>
          </a:xfrm>
          <a:prstGeom prst="rect">
            <a:avLst/>
          </a:prstGeom>
        </p:spPr>
      </p:pic>
      <p:sp>
        <p:nvSpPr>
          <p:cNvPr id="3" name="Szövegdoboz 2"/>
          <p:cNvSpPr txBox="1"/>
          <p:nvPr/>
        </p:nvSpPr>
        <p:spPr>
          <a:xfrm>
            <a:off x="1000100" y="5929330"/>
            <a:ext cx="5715040" cy="230832"/>
          </a:xfrm>
          <a:prstGeom prst="rect">
            <a:avLst/>
          </a:prstGeom>
          <a:noFill/>
        </p:spPr>
        <p:txBody>
          <a:bodyPr wrap="square" rtlCol="0">
            <a:spAutoFit/>
          </a:bodyPr>
          <a:lstStyle/>
          <a:p>
            <a:r>
              <a:rPr lang="hu-HU" sz="900" dirty="0" smtClean="0"/>
              <a:t>Forrás: </a:t>
            </a:r>
            <a:r>
              <a:rPr lang="hu-HU" sz="900" dirty="0" err="1" smtClean="0"/>
              <a:t>Beaute</a:t>
            </a:r>
            <a:r>
              <a:rPr lang="hu-HU" sz="900" dirty="0" smtClean="0"/>
              <a:t>, 2018, </a:t>
            </a:r>
            <a:r>
              <a:rPr lang="hu-HU" sz="900" dirty="0" err="1" smtClean="0"/>
              <a:t>Eurosurveillance</a:t>
            </a:r>
            <a:r>
              <a:rPr lang="hu-HU" sz="900" dirty="0" smtClean="0"/>
              <a:t> 23(45) </a:t>
            </a:r>
            <a:endParaRPr lang="hu-HU" sz="900" dirty="0"/>
          </a:p>
        </p:txBody>
      </p:sp>
      <p:sp>
        <p:nvSpPr>
          <p:cNvPr id="4" name="Szövegdoboz 3"/>
          <p:cNvSpPr txBox="1"/>
          <p:nvPr/>
        </p:nvSpPr>
        <p:spPr>
          <a:xfrm>
            <a:off x="3714744" y="6000768"/>
            <a:ext cx="4643470" cy="523220"/>
          </a:xfrm>
          <a:prstGeom prst="rect">
            <a:avLst/>
          </a:prstGeom>
          <a:noFill/>
        </p:spPr>
        <p:txBody>
          <a:bodyPr wrap="square" rtlCol="0">
            <a:spAutoFit/>
          </a:bodyPr>
          <a:lstStyle/>
          <a:p>
            <a:r>
              <a:rPr lang="hu-HU" sz="1400" dirty="0" smtClean="0">
                <a:latin typeface="Calibri" pitchFamily="34" charset="0"/>
              </a:rPr>
              <a:t>2012-2016: ∑ 12 500 eset</a:t>
            </a:r>
          </a:p>
          <a:p>
            <a:r>
              <a:rPr lang="hu-HU" sz="1400" dirty="0" smtClean="0">
                <a:latin typeface="Calibri" pitchFamily="34" charset="0"/>
              </a:rPr>
              <a:t>38.6%: Csehország és Litvánia </a:t>
            </a:r>
            <a:endParaRPr lang="hu-HU" sz="1400" dirty="0">
              <a:latin typeface="Calibri"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ánus">
  <a:themeElements>
    <a:clrScheme name="Aspektus">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Urbánu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ánus">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17179</TotalTime>
  <Words>2445</Words>
  <Application>Microsoft Office PowerPoint</Application>
  <PresentationFormat>Diavetítés a képernyőre (4:3 oldalarány)</PresentationFormat>
  <Paragraphs>346</Paragraphs>
  <Slides>33</Slides>
  <Notes>10</Notes>
  <HiddenSlides>0</HiddenSlides>
  <MMClips>0</MMClips>
  <ScaleCrop>false</ScaleCrop>
  <HeadingPairs>
    <vt:vector size="4" baseType="variant">
      <vt:variant>
        <vt:lpstr>Téma</vt:lpstr>
      </vt:variant>
      <vt:variant>
        <vt:i4>1</vt:i4>
      </vt:variant>
      <vt:variant>
        <vt:lpstr>Diacímek</vt:lpstr>
      </vt:variant>
      <vt:variant>
        <vt:i4>33</vt:i4>
      </vt:variant>
    </vt:vector>
  </HeadingPairs>
  <TitlesOfParts>
    <vt:vector size="34" baseType="lpstr">
      <vt:lpstr>Urbánus</vt:lpstr>
      <vt:lpstr>Kullancsencephalitis vírus: Kullancsencephalitis vírusfertőzések laboratóriumi differenciál diagnosztikája   </vt:lpstr>
      <vt:lpstr>VIRÁLIS ZOONÓZISOK</vt:lpstr>
      <vt:lpstr>3. dia</vt:lpstr>
      <vt:lpstr>Flaviviridae</vt:lpstr>
      <vt:lpstr>5. dia</vt:lpstr>
      <vt:lpstr>6. dia</vt:lpstr>
      <vt:lpstr> Morfológia, Genom</vt:lpstr>
      <vt:lpstr>     Epidemiológia </vt:lpstr>
      <vt:lpstr>9. dia</vt:lpstr>
      <vt:lpstr>10. dia</vt:lpstr>
      <vt:lpstr>11. dia</vt:lpstr>
      <vt:lpstr>12. dia</vt:lpstr>
      <vt:lpstr>Kullancsencephalitis incidenciája Magyarországon  (1998-2008. közötti adatok)</vt:lpstr>
      <vt:lpstr>14. dia</vt:lpstr>
      <vt:lpstr>15. dia</vt:lpstr>
      <vt:lpstr> A kullancsencephalitis vírus transzmissziós ciklusa</vt:lpstr>
      <vt:lpstr>17. dia</vt:lpstr>
      <vt:lpstr>Klinikai manifesztáció</vt:lpstr>
      <vt:lpstr>19. dia</vt:lpstr>
      <vt:lpstr> Megelőzés, terápia</vt:lpstr>
      <vt:lpstr>21. dia</vt:lpstr>
      <vt:lpstr>22. dia</vt:lpstr>
      <vt:lpstr>23. dia</vt:lpstr>
      <vt:lpstr>24. dia</vt:lpstr>
      <vt:lpstr>25. dia</vt:lpstr>
      <vt:lpstr>Laboratóriumi diagnosztika és nehézségei</vt:lpstr>
      <vt:lpstr>27. dia</vt:lpstr>
      <vt:lpstr>EU Esetdefiníciók – mikrobiológiai lelet kiadásához</vt:lpstr>
      <vt:lpstr>29. dia</vt:lpstr>
      <vt:lpstr>30. dia</vt:lpstr>
      <vt:lpstr>31. dia</vt:lpstr>
      <vt:lpstr>32. dia</vt:lpstr>
      <vt:lpstr>Köszönöm a figyelmet!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Flaviviridae, Flavivirus genus</dc:title>
  <dc:creator>nanna</dc:creator>
  <cp:lastModifiedBy>anna</cp:lastModifiedBy>
  <cp:revision>1149</cp:revision>
  <dcterms:created xsi:type="dcterms:W3CDTF">2015-02-07T10:22:30Z</dcterms:created>
  <dcterms:modified xsi:type="dcterms:W3CDTF">2019-10-16T10:11:34Z</dcterms:modified>
</cp:coreProperties>
</file>