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8" r:id="rId1"/>
  </p:sldMasterIdLst>
  <p:notesMasterIdLst>
    <p:notesMasterId r:id="rId44"/>
  </p:notesMasterIdLst>
  <p:sldIdLst>
    <p:sldId id="256" r:id="rId2"/>
    <p:sldId id="257" r:id="rId3"/>
    <p:sldId id="260" r:id="rId4"/>
    <p:sldId id="261" r:id="rId5"/>
    <p:sldId id="263" r:id="rId6"/>
    <p:sldId id="258" r:id="rId7"/>
    <p:sldId id="262" r:id="rId8"/>
    <p:sldId id="259" r:id="rId9"/>
    <p:sldId id="264" r:id="rId10"/>
    <p:sldId id="269" r:id="rId11"/>
    <p:sldId id="279" r:id="rId12"/>
    <p:sldId id="280" r:id="rId13"/>
    <p:sldId id="270" r:id="rId14"/>
    <p:sldId id="267" r:id="rId15"/>
    <p:sldId id="282" r:id="rId16"/>
    <p:sldId id="283" r:id="rId17"/>
    <p:sldId id="271" r:id="rId18"/>
    <p:sldId id="272" r:id="rId19"/>
    <p:sldId id="281" r:id="rId20"/>
    <p:sldId id="273" r:id="rId21"/>
    <p:sldId id="274" r:id="rId22"/>
    <p:sldId id="277" r:id="rId23"/>
    <p:sldId id="284" r:id="rId24"/>
    <p:sldId id="285" r:id="rId25"/>
    <p:sldId id="288" r:id="rId26"/>
    <p:sldId id="287" r:id="rId27"/>
    <p:sldId id="289" r:id="rId28"/>
    <p:sldId id="290" r:id="rId29"/>
    <p:sldId id="292" r:id="rId30"/>
    <p:sldId id="295" r:id="rId31"/>
    <p:sldId id="293" r:id="rId32"/>
    <p:sldId id="291" r:id="rId33"/>
    <p:sldId id="294" r:id="rId34"/>
    <p:sldId id="298" r:id="rId35"/>
    <p:sldId id="296" r:id="rId36"/>
    <p:sldId id="286" r:id="rId37"/>
    <p:sldId id="297" r:id="rId38"/>
    <p:sldId id="300" r:id="rId39"/>
    <p:sldId id="301" r:id="rId40"/>
    <p:sldId id="302" r:id="rId41"/>
    <p:sldId id="303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1568"/>
  </p:normalViewPr>
  <p:slideViewPr>
    <p:cSldViewPr snapToGrid="0" snapToObjects="1" showGuides="1">
      <p:cViewPr varScale="1">
        <p:scale>
          <a:sx n="102" d="100"/>
          <a:sy n="102" d="100"/>
        </p:scale>
        <p:origin x="768" y="184"/>
      </p:cViewPr>
      <p:guideLst>
        <p:guide orient="horz" pos="2112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AFA7F-882A-BB49-9F1F-F382F18579D2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45242-A5AE-F342-BBDE-9921FFDA3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8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45242-A5AE-F342-BBDE-9921FFDA3F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4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hu-HU" altLang="hu-HU">
              <a:latin typeface="Arial" charset="0"/>
            </a:endParaRPr>
          </a:p>
        </p:txBody>
      </p:sp>
      <p:sp>
        <p:nvSpPr>
          <p:cNvPr id="2560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BF82D37-22C9-0441-87E6-06629E51EC25}" type="slidenum">
              <a:rPr lang="hu-HU" altLang="hu-HU"/>
              <a:pPr/>
              <a:t>29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875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9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9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79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90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6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953FE1-CF0D-7943-BDEE-FFF0E030023E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30BAB15-691F-3048-8975-2542767F1E7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9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hild-games.net/72/oranges-and-lemons/" TargetMode="Externa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hyperlink" Target="https://hu.wikipedia.org/wiki/Jap%C3%A1n_konyha" TargetMode="External"/><Relationship Id="rId12" Type="http://schemas.openxmlformats.org/officeDocument/2006/relationships/hyperlink" Target="https://hu.wikipedia.org/wiki/Barnamoszat" TargetMode="External"/><Relationship Id="rId13" Type="http://schemas.openxmlformats.org/officeDocument/2006/relationships/hyperlink" Target="https://hu.wikipedia.org/wiki/N%C3%A1trium-glutam%C3%A1t" TargetMode="External"/><Relationship Id="rId14" Type="http://schemas.openxmlformats.org/officeDocument/2006/relationships/hyperlink" Target="https://hu.wikipedia.org/w/index.php?title=Ikeda_Kikunae&amp;action=edit&amp;redlink=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hu.wikipedia.org/w/index.php?title=%C3%89des&amp;action=edit&amp;redlink=1" TargetMode="External"/><Relationship Id="rId4" Type="http://schemas.openxmlformats.org/officeDocument/2006/relationships/hyperlink" Target="https://hu.wikipedia.org/w/index.php?title=Savany%C3%BA&amp;action=edit&amp;redlink=1" TargetMode="External"/><Relationship Id="rId5" Type="http://schemas.openxmlformats.org/officeDocument/2006/relationships/hyperlink" Target="https://hu.wikipedia.org/w/index.php?title=S%C3%B3s&amp;action=edit&amp;redlink=1" TargetMode="External"/><Relationship Id="rId6" Type="http://schemas.openxmlformats.org/officeDocument/2006/relationships/hyperlink" Target="https://hu.wikipedia.org/w/index.php?title=Keser%C5%B1&amp;action=edit&amp;redlink=1" TargetMode="External"/><Relationship Id="rId7" Type="http://schemas.openxmlformats.org/officeDocument/2006/relationships/hyperlink" Target="https://hu.wikipedia.org/w/index.php?title=%C3%8Dz_(inger)&amp;action=edit&amp;redlink=1" TargetMode="External"/><Relationship Id="rId8" Type="http://schemas.openxmlformats.org/officeDocument/2006/relationships/hyperlink" Target="https://hu.wikipedia.org/wiki/Paradicsom_(n%C3%B6v%C3%A9nyfaj)" TargetMode="External"/><Relationship Id="rId9" Type="http://schemas.openxmlformats.org/officeDocument/2006/relationships/hyperlink" Target="https://hu.wikipedia.org/wiki/Sajt" TargetMode="External"/><Relationship Id="rId10" Type="http://schemas.openxmlformats.org/officeDocument/2006/relationships/hyperlink" Target="https://hu.wikipedia.org/wiki/Spen%C3%B3t_(n%C3%B6v%C3%A9nyfaj)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97280" y="3352800"/>
            <a:ext cx="10058400" cy="972312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Szaglás</a:t>
            </a:r>
            <a:r>
              <a:rPr lang="en-US" sz="4800" dirty="0" smtClean="0"/>
              <a:t> </a:t>
            </a:r>
            <a:r>
              <a:rPr lang="en-US" sz="4800" dirty="0" err="1" smtClean="0"/>
              <a:t>és</a:t>
            </a:r>
            <a:r>
              <a:rPr lang="en-US" sz="4800" dirty="0" smtClean="0"/>
              <a:t> </a:t>
            </a:r>
            <a:r>
              <a:rPr lang="en-US" sz="4800" dirty="0" err="1" smtClean="0"/>
              <a:t>ízérzés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5739" y="4491296"/>
            <a:ext cx="6429374" cy="11430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Dr. </a:t>
            </a:r>
            <a:r>
              <a:rPr lang="en-US" sz="2000" dirty="0" err="1" smtClean="0"/>
              <a:t>Bódi</a:t>
            </a:r>
            <a:r>
              <a:rPr lang="en-US" sz="2000" dirty="0" smtClean="0"/>
              <a:t> </a:t>
            </a:r>
            <a:r>
              <a:rPr lang="en-US" sz="2000" dirty="0" err="1" smtClean="0"/>
              <a:t>Ildikó</a:t>
            </a:r>
            <a:endParaRPr lang="en-US" sz="2000" dirty="0" smtClean="0"/>
          </a:p>
          <a:p>
            <a:pPr algn="ctr"/>
            <a:r>
              <a:rPr lang="en-US" sz="1800" dirty="0" err="1" smtClean="0"/>
              <a:t>Semmelweis</a:t>
            </a:r>
            <a:r>
              <a:rPr lang="en-US" sz="1800" dirty="0" smtClean="0"/>
              <a:t> </a:t>
            </a:r>
            <a:r>
              <a:rPr lang="en-US" sz="1800" dirty="0" err="1" smtClean="0"/>
              <a:t>Egyetem</a:t>
            </a:r>
            <a:r>
              <a:rPr lang="en-US" sz="1800" dirty="0" smtClean="0"/>
              <a:t>, </a:t>
            </a:r>
            <a:r>
              <a:rPr lang="en-US" sz="1800" dirty="0" err="1" smtClean="0"/>
              <a:t>Anatómiai,Szövet</a:t>
            </a:r>
            <a:r>
              <a:rPr lang="en-US" sz="1800" dirty="0" smtClean="0"/>
              <a:t>- </a:t>
            </a:r>
            <a:r>
              <a:rPr lang="en-US" sz="1800" dirty="0" err="1" smtClean="0"/>
              <a:t>és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err="1" smtClean="0"/>
              <a:t>Fejlődéstani</a:t>
            </a:r>
            <a:r>
              <a:rPr lang="en-US" sz="1800" dirty="0" smtClean="0"/>
              <a:t> </a:t>
            </a:r>
            <a:r>
              <a:rPr lang="en-US" sz="1800" dirty="0" err="1" smtClean="0"/>
              <a:t>Intézet</a:t>
            </a:r>
            <a:endParaRPr lang="en-US" sz="1800" dirty="0" smtClean="0"/>
          </a:p>
          <a:p>
            <a:pPr algn="ctr"/>
            <a:r>
              <a:rPr lang="en-US" sz="1800" dirty="0" smtClean="0"/>
              <a:t>2019. November 27.</a:t>
            </a:r>
            <a:endParaRPr lang="en-US" sz="1800" dirty="0"/>
          </a:p>
        </p:txBody>
      </p:sp>
      <p:pic>
        <p:nvPicPr>
          <p:cNvPr id="4" name="Picture 2" descr="éptalálat a következőre: „smell by animals”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96" y="21268"/>
            <a:ext cx="4983604" cy="66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55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2wg98g6yh9seo.cloudfront.net/users/214639/214639_BimiseWosizaDeda1828899823827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14" y="299423"/>
            <a:ext cx="9895965" cy="59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9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88914"/>
            <a:ext cx="4135438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703389" y="-58785"/>
            <a:ext cx="8713787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bg2"/>
                </a:solidFill>
              </a:rPr>
              <a:t>	</a:t>
            </a:r>
            <a:r>
              <a:rPr lang="hu-HU" altLang="hu-HU" sz="2000" b="1" dirty="0">
                <a:solidFill>
                  <a:srgbClr val="FF0000"/>
                </a:solidFill>
                <a:latin typeface="Comic Sans MS" charset="0"/>
              </a:rPr>
              <a:t>BULBUS OLFACTORIUS</a:t>
            </a:r>
            <a:r>
              <a:rPr lang="hu-HU" altLang="hu-HU" sz="2400" dirty="0">
                <a:solidFill>
                  <a:schemeClr val="bg2"/>
                </a:solidFill>
                <a:latin typeface="Comic Sans MS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1. A </a:t>
            </a:r>
            <a:r>
              <a:rPr lang="hu-HU" altLang="hu-HU" sz="1800" dirty="0" err="1">
                <a:latin typeface="Comic Sans MS" charset="0"/>
              </a:rPr>
              <a:t>fila</a:t>
            </a:r>
            <a:r>
              <a:rPr lang="hu-HU" altLang="hu-HU" sz="1800" dirty="0">
                <a:latin typeface="Comic Sans MS" charset="0"/>
              </a:rPr>
              <a:t> </a:t>
            </a:r>
            <a:r>
              <a:rPr lang="hu-HU" altLang="hu-HU" sz="1800" dirty="0" err="1">
                <a:latin typeface="Comic Sans MS" charset="0"/>
              </a:rPr>
              <a:t>olfactoria</a:t>
            </a:r>
            <a:r>
              <a:rPr lang="hu-HU" altLang="hu-HU" sz="1800" dirty="0">
                <a:latin typeface="Comic Sans MS" charset="0"/>
              </a:rPr>
              <a:t> a </a:t>
            </a:r>
            <a:r>
              <a:rPr lang="hu-HU" altLang="hu-HU" sz="1800" dirty="0" err="1">
                <a:solidFill>
                  <a:srgbClr val="CC0066"/>
                </a:solidFill>
                <a:latin typeface="Comic Sans MS" charset="0"/>
              </a:rPr>
              <a:t>mitralis</a:t>
            </a:r>
            <a:r>
              <a:rPr lang="hu-HU" altLang="hu-HU" sz="1800" dirty="0">
                <a:latin typeface="Comic Sans MS" charset="0"/>
              </a:rPr>
              <a:t> és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CC0066"/>
                </a:solidFill>
                <a:latin typeface="Comic Sans MS" charset="0"/>
              </a:rPr>
              <a:t>    pamacsos sejtek</a:t>
            </a:r>
            <a:r>
              <a:rPr lang="hu-HU" altLang="hu-HU" sz="1800" dirty="0">
                <a:latin typeface="Comic Sans MS" charset="0"/>
              </a:rPr>
              <a:t> dendritjeivel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    </a:t>
            </a:r>
            <a:r>
              <a:rPr lang="hu-HU" altLang="hu-HU" sz="1800" dirty="0" err="1">
                <a:latin typeface="Comic Sans MS" charset="0"/>
              </a:rPr>
              <a:t>szinaptizálnak</a:t>
            </a:r>
            <a:r>
              <a:rPr lang="hu-HU" altLang="hu-HU" sz="1800" dirty="0">
                <a:latin typeface="Comic Sans MS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	</a:t>
            </a:r>
            <a:r>
              <a:rPr lang="hu-HU" altLang="hu-HU" sz="1800" b="1" dirty="0" err="1">
                <a:solidFill>
                  <a:srgbClr val="CC0066"/>
                </a:solidFill>
                <a:latin typeface="Comic Sans MS" charset="0"/>
              </a:rPr>
              <a:t>olfactoros</a:t>
            </a:r>
            <a:r>
              <a:rPr lang="hu-HU" altLang="hu-HU" sz="1800" b="1" dirty="0">
                <a:solidFill>
                  <a:srgbClr val="CC0066"/>
                </a:solidFill>
                <a:latin typeface="Comic Sans MS" charset="0"/>
              </a:rPr>
              <a:t> </a:t>
            </a:r>
            <a:r>
              <a:rPr lang="hu-HU" altLang="hu-HU" sz="1800" b="1" dirty="0" err="1">
                <a:solidFill>
                  <a:srgbClr val="CC0066"/>
                </a:solidFill>
                <a:latin typeface="Comic Sans MS" charset="0"/>
              </a:rPr>
              <a:t>glomerulus</a:t>
            </a:r>
            <a:r>
              <a:rPr lang="hu-HU" altLang="hu-HU" sz="1800" b="1" dirty="0">
                <a:solidFill>
                  <a:srgbClr val="CC0066"/>
                </a:solidFill>
                <a:latin typeface="Comic Sans MS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2. A </a:t>
            </a:r>
            <a:r>
              <a:rPr lang="hu-HU" altLang="hu-HU" sz="1800" dirty="0" err="1">
                <a:latin typeface="Comic Sans MS" charset="0"/>
              </a:rPr>
              <a:t>mitralis</a:t>
            </a:r>
            <a:r>
              <a:rPr lang="hu-HU" altLang="hu-HU" sz="1800" dirty="0">
                <a:latin typeface="Comic Sans MS" charset="0"/>
              </a:rPr>
              <a:t> és pamacsos sejtek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    </a:t>
            </a:r>
            <a:r>
              <a:rPr lang="hu-HU" altLang="hu-HU" sz="1800" dirty="0" err="1">
                <a:latin typeface="Comic Sans MS" charset="0"/>
              </a:rPr>
              <a:t>axonjai</a:t>
            </a:r>
            <a:r>
              <a:rPr lang="hu-HU" altLang="hu-HU" sz="1800" dirty="0">
                <a:latin typeface="Comic Sans MS" charset="0"/>
              </a:rPr>
              <a:t>  alkotják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	</a:t>
            </a:r>
            <a:r>
              <a:rPr lang="hu-HU" altLang="hu-HU" sz="1800" b="1" dirty="0" err="1">
                <a:solidFill>
                  <a:srgbClr val="CC0066"/>
                </a:solidFill>
                <a:latin typeface="Comic Sans MS" charset="0"/>
              </a:rPr>
              <a:t>tractus</a:t>
            </a:r>
            <a:r>
              <a:rPr lang="hu-HU" altLang="hu-HU" sz="1800" b="1" dirty="0">
                <a:solidFill>
                  <a:srgbClr val="CC0066"/>
                </a:solidFill>
                <a:latin typeface="Comic Sans MS" charset="0"/>
              </a:rPr>
              <a:t> </a:t>
            </a:r>
            <a:r>
              <a:rPr lang="hu-HU" altLang="hu-HU" sz="1800" b="1" dirty="0" err="1">
                <a:solidFill>
                  <a:srgbClr val="CC0066"/>
                </a:solidFill>
                <a:latin typeface="Comic Sans MS" charset="0"/>
              </a:rPr>
              <a:t>olfactoriust</a:t>
            </a:r>
            <a:endParaRPr lang="hu-HU" altLang="hu-HU" sz="1800" b="1" dirty="0">
              <a:solidFill>
                <a:srgbClr val="CC0066"/>
              </a:solidFill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rgbClr val="CC0066"/>
              </a:solidFill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3. A </a:t>
            </a:r>
            <a:r>
              <a:rPr lang="hu-HU" altLang="hu-HU" sz="1800" dirty="0">
                <a:solidFill>
                  <a:srgbClr val="CC0066"/>
                </a:solidFill>
                <a:latin typeface="Comic Sans MS" charset="0"/>
              </a:rPr>
              <a:t>gátló szemcsesejtek</a:t>
            </a:r>
            <a:r>
              <a:rPr lang="hu-HU" altLang="hu-HU" sz="1800" dirty="0">
                <a:latin typeface="Comic Sans MS" charset="0"/>
              </a:rPr>
              <a:t> centrifugális rostokat kapnak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latin typeface="Comic Sans MS" charset="0"/>
              </a:rPr>
              <a:t>  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nucl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.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olfactorius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anterior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, a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locus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coeruleus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 és a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nucl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.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raphe</a:t>
            </a:r>
            <a:r>
              <a:rPr lang="hu-HU" altLang="hu-HU" sz="1800" b="1" dirty="0">
                <a:solidFill>
                  <a:srgbClr val="002060"/>
                </a:solidFill>
                <a:latin typeface="Comic Sans MS" charset="0"/>
              </a:rPr>
              <a:t> </a:t>
            </a:r>
            <a:r>
              <a:rPr lang="hu-HU" altLang="hu-HU" sz="1800" b="1" dirty="0" err="1">
                <a:solidFill>
                  <a:srgbClr val="002060"/>
                </a:solidFill>
                <a:latin typeface="Comic Sans MS" charset="0"/>
              </a:rPr>
              <a:t>dors</a:t>
            </a:r>
            <a:r>
              <a:rPr lang="hu-HU" altLang="hu-HU" sz="1800" dirty="0">
                <a:latin typeface="Comic Sans MS" charset="0"/>
              </a:rPr>
              <a:t>. felől 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omic Sans MS" charset="0"/>
              </a:rPr>
              <a:t>    gátolják a </a:t>
            </a:r>
            <a:r>
              <a:rPr lang="hu-HU" altLang="hu-HU" sz="1800" dirty="0" err="1">
                <a:latin typeface="Comic Sans MS" charset="0"/>
              </a:rPr>
              <a:t>mitralis</a:t>
            </a:r>
            <a:r>
              <a:rPr lang="hu-HU" altLang="hu-HU" sz="1800" dirty="0">
                <a:latin typeface="Comic Sans MS" charset="0"/>
              </a:rPr>
              <a:t> és pamacsos sejtek működését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omic Sans MS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935413" y="1898346"/>
            <a:ext cx="144462" cy="328613"/>
          </a:xfrm>
          <a:prstGeom prst="downArrow">
            <a:avLst>
              <a:gd name="adj1" fmla="val 50000"/>
              <a:gd name="adj2" fmla="val 568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3863182" y="4468507"/>
            <a:ext cx="144462" cy="328612"/>
          </a:xfrm>
          <a:prstGeom prst="downArrow">
            <a:avLst>
              <a:gd name="adj1" fmla="val 50000"/>
              <a:gd name="adj2" fmla="val 568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19137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9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91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891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20" y="2503027"/>
            <a:ext cx="5670960" cy="36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58925" y="44451"/>
            <a:ext cx="89979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C0066"/>
                </a:solidFill>
              </a:rPr>
              <a:t>A tractus olfactoriusban </a:t>
            </a:r>
            <a:r>
              <a:rPr lang="hu-HU" altLang="hu-HU" sz="1800"/>
              <a:t>futó</a:t>
            </a:r>
            <a:r>
              <a:rPr lang="hu-HU" altLang="hu-HU" sz="1800" b="1">
                <a:solidFill>
                  <a:srgbClr val="CC0066"/>
                </a:solidFill>
              </a:rPr>
              <a:t> efferens </a:t>
            </a:r>
            <a:r>
              <a:rPr lang="hu-HU" altLang="hu-HU" sz="1800"/>
              <a:t>rostok (mitralis és pamacsos sejtek axonjai)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      			nucleus olfactorius anteriorban</a:t>
            </a:r>
            <a:r>
              <a:rPr lang="hu-HU" altLang="hu-HU" sz="1800"/>
              <a:t> és az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			</a:t>
            </a:r>
            <a:r>
              <a:rPr lang="hu-HU" altLang="hu-HU" sz="1800" b="1"/>
              <a:t>olfactoros kérgi területeken</a:t>
            </a:r>
            <a:r>
              <a:rPr lang="hu-HU" altLang="hu-HU" sz="1800"/>
              <a:t> végződnek.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C0066"/>
                </a:solidFill>
              </a:rPr>
              <a:t>Nucl. olfactorius anteriorból</a:t>
            </a:r>
            <a:r>
              <a:rPr lang="hu-HU" altLang="hu-HU" sz="1800"/>
              <a:t> eredő rostok az </a:t>
            </a:r>
            <a:r>
              <a:rPr lang="hu-HU" altLang="hu-HU" sz="1800" b="1"/>
              <a:t>ellenoldali bulbus</a:t>
            </a:r>
            <a:r>
              <a:rPr lang="hu-HU" altLang="hu-HU" sz="1800"/>
              <a:t> olf.-ba mennek és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			  </a:t>
            </a:r>
            <a:r>
              <a:rPr lang="hu-HU" altLang="hu-HU" sz="1800" b="1"/>
              <a:t>szemcsesejtekkel</a:t>
            </a:r>
            <a:r>
              <a:rPr lang="hu-HU" altLang="hu-HU" sz="1800"/>
              <a:t> szinaptizálnak.</a:t>
            </a:r>
          </a:p>
        </p:txBody>
      </p:sp>
    </p:spTree>
    <p:extLst>
      <p:ext uri="{BB962C8B-B14F-4D97-AF65-F5344CB8AC3E}">
        <p14:creationId xmlns:p14="http://schemas.microsoft.com/office/powerpoint/2010/main" val="5742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2wg98g6yh9seo.cloudfront.net/users/214639/214639_ciNegukiPuheTobu54927884764391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/>
          <a:stretch/>
        </p:blipFill>
        <p:spPr bwMode="auto">
          <a:xfrm>
            <a:off x="1822196" y="571500"/>
            <a:ext cx="8547607" cy="50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037" y="100013"/>
            <a:ext cx="500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TRACTUS OLFACTORIUS/TRIGONUM OLFACTORIUM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2wg98g6yh9seo.cloudfront.net/users/214639/214639_NepucoTikuSoTeNo4512995647851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15" y="0"/>
            <a:ext cx="9331569" cy="63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64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69" y="47278"/>
            <a:ext cx="9830861" cy="68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57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2wg98g6yh9seo.cloudfront.net/users/214639/214639_noVoVusexaTiRoSe6921533847244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23" y="0"/>
            <a:ext cx="8834211" cy="62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8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2wg98g6yh9seo.cloudfront.net/users/214639/214639_NiyoXoleBemelowo76655399857626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/>
          <a:stretch/>
        </p:blipFill>
        <p:spPr bwMode="auto">
          <a:xfrm>
            <a:off x="2700337" y="1445342"/>
            <a:ext cx="9363075" cy="44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8793" y="525442"/>
            <a:ext cx="579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Stria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olfactoria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lateralis</a:t>
            </a:r>
            <a:r>
              <a:rPr lang="en-US" sz="2400" b="1" dirty="0" smtClean="0"/>
              <a:t> - primer </a:t>
            </a:r>
            <a:r>
              <a:rPr lang="en-US" sz="2400" b="1" dirty="0" err="1" smtClean="0"/>
              <a:t>szaglókéreg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63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2wg98g6yh9seo.cloudfront.net/users/214639/214639_dazoRigixiRuboVa87414958289952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/>
          <a:stretch/>
        </p:blipFill>
        <p:spPr bwMode="auto">
          <a:xfrm>
            <a:off x="4498258" y="1401096"/>
            <a:ext cx="7322266" cy="435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53143" y="1401096"/>
            <a:ext cx="314161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Rhinencephalon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: </a:t>
            </a:r>
            <a:endParaRPr lang="hu-HU" altLang="en-US" sz="2400" dirty="0" smtClean="0">
              <a:solidFill>
                <a:srgbClr val="800080"/>
              </a:solidFill>
              <a:latin typeface="Palatino" charset="0"/>
              <a:ea typeface="Palatino" charset="0"/>
              <a:cs typeface="Palatino" charset="0"/>
            </a:endParaRPr>
          </a:p>
          <a:p>
            <a:endParaRPr lang="hu-HU" altLang="en-US" sz="2400" dirty="0">
              <a:solidFill>
                <a:srgbClr val="800080"/>
              </a:solidFill>
              <a:latin typeface="Palatino" charset="0"/>
              <a:ea typeface="Palatino" charset="0"/>
              <a:cs typeface="Palatino" charset="0"/>
            </a:endParaRPr>
          </a:p>
          <a:p>
            <a:r>
              <a:rPr lang="hu-HU" altLang="en-US" sz="2400" dirty="0" err="1" smtClean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bulbus</a:t>
            </a:r>
            <a:r>
              <a:rPr lang="hu-HU" altLang="en-US" sz="2400" dirty="0" smtClean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olfactorius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,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tractus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olfactorius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,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tuberculum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olfactorium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,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striae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olfactoriae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,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nucleus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olfactorius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anterior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, egyes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amygdala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-magok és a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piriform</a:t>
            </a:r>
            <a:r>
              <a:rPr lang="hu-HU" altLang="en-US" sz="2400" dirty="0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hu-HU" altLang="en-US" sz="2400" dirty="0" err="1">
                <a:solidFill>
                  <a:srgbClr val="800080"/>
                </a:solidFill>
                <a:latin typeface="Palatino" charset="0"/>
                <a:ea typeface="Palatino" charset="0"/>
                <a:cs typeface="Palatino" charset="0"/>
              </a:rPr>
              <a:t>cortex</a:t>
            </a:r>
            <a:endParaRPr lang="hu-HU" altLang="en-US" sz="2400" dirty="0">
              <a:solidFill>
                <a:srgbClr val="800080"/>
              </a:solidFill>
              <a:latin typeface="Palatino" charset="0"/>
              <a:ea typeface="Palatino" charset="0"/>
              <a:cs typeface="Palatin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1567" y="445005"/>
            <a:ext cx="48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Neocortex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másodlagos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szaglókéreg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247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80963"/>
            <a:ext cx="4810125" cy="6838950"/>
          </a:xfrm>
          <a:prstGeom prst="rect">
            <a:avLst/>
          </a:prstGeom>
          <a:solidFill>
            <a:srgbClr val="FEBE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631950" y="44451"/>
            <a:ext cx="49784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solidFill>
                  <a:srgbClr val="FF6969"/>
                </a:solidFill>
                <a:latin typeface="Comic Sans MS" charset="0"/>
              </a:rPr>
              <a:t>Olfactoros</a:t>
            </a:r>
            <a:r>
              <a:rPr lang="hu-HU" altLang="hu-HU" sz="2000" b="1" dirty="0">
                <a:solidFill>
                  <a:srgbClr val="FF6969"/>
                </a:solidFill>
                <a:latin typeface="Comic Sans MS" charset="0"/>
              </a:rPr>
              <a:t> </a:t>
            </a:r>
            <a:r>
              <a:rPr lang="hu-HU" altLang="hu-HU" sz="2000" b="1" dirty="0" err="1">
                <a:solidFill>
                  <a:srgbClr val="FF6969"/>
                </a:solidFill>
                <a:latin typeface="Comic Sans MS" charset="0"/>
              </a:rPr>
              <a:t>kérgi</a:t>
            </a:r>
            <a:r>
              <a:rPr lang="hu-HU" altLang="hu-HU" sz="2000" b="1" dirty="0">
                <a:solidFill>
                  <a:srgbClr val="FF6969"/>
                </a:solidFill>
                <a:latin typeface="Comic Sans MS" charset="0"/>
              </a:rPr>
              <a:t> területek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Comic Sans MS" charset="0"/>
              </a:rPr>
              <a:t>amygdala</a:t>
            </a:r>
            <a:r>
              <a:rPr lang="hu-HU" altLang="hu-HU" sz="2000" dirty="0">
                <a:latin typeface="Comic Sans MS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Comic Sans MS" charset="0"/>
              </a:rPr>
              <a:t>cortex</a:t>
            </a:r>
            <a:r>
              <a:rPr lang="hu-HU" altLang="hu-HU" sz="2000" dirty="0">
                <a:latin typeface="Comic Sans MS" charset="0"/>
              </a:rPr>
              <a:t> </a:t>
            </a:r>
            <a:r>
              <a:rPr lang="hu-HU" altLang="hu-HU" sz="2000" dirty="0" err="1">
                <a:latin typeface="Comic Sans MS" charset="0"/>
              </a:rPr>
              <a:t>piriformis</a:t>
            </a:r>
            <a:r>
              <a:rPr lang="hu-HU" altLang="hu-HU" sz="2000" dirty="0">
                <a:latin typeface="Comic Sans MS" charset="0"/>
              </a:rPr>
              <a:t> – </a:t>
            </a:r>
            <a:r>
              <a:rPr lang="hu-HU" altLang="hu-HU" sz="2000" dirty="0" err="1">
                <a:latin typeface="Comic Sans MS" charset="0"/>
              </a:rPr>
              <a:t>uncus</a:t>
            </a:r>
            <a:endParaRPr lang="hu-HU" altLang="hu-HU" sz="20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Comic Sans MS" charset="0"/>
              </a:rPr>
              <a:t>cortex</a:t>
            </a:r>
            <a:r>
              <a:rPr lang="hu-HU" altLang="hu-HU" sz="2000" dirty="0">
                <a:latin typeface="Comic Sans MS" charset="0"/>
              </a:rPr>
              <a:t> </a:t>
            </a:r>
            <a:r>
              <a:rPr lang="hu-HU" altLang="hu-HU" sz="2000" dirty="0" err="1">
                <a:latin typeface="Comic Sans MS" charset="0"/>
              </a:rPr>
              <a:t>entorhinalis</a:t>
            </a:r>
            <a:r>
              <a:rPr lang="hu-HU" altLang="hu-HU" sz="2000" dirty="0">
                <a:latin typeface="Comic Sans MS" charset="0"/>
              </a:rPr>
              <a:t> – g. </a:t>
            </a:r>
            <a:r>
              <a:rPr lang="hu-HU" altLang="hu-HU" sz="2000" dirty="0" err="1">
                <a:latin typeface="Comic Sans MS" charset="0"/>
              </a:rPr>
              <a:t>parahyppoccamp</a:t>
            </a:r>
            <a:r>
              <a:rPr lang="hu-HU" altLang="hu-HU" sz="2000" dirty="0">
                <a:latin typeface="Comic Sans MS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Comic Sans MS" charset="0"/>
              </a:rPr>
              <a:t>cortex</a:t>
            </a:r>
            <a:r>
              <a:rPr lang="hu-HU" altLang="hu-HU" sz="2000" dirty="0">
                <a:latin typeface="Comic Sans MS" charset="0"/>
              </a:rPr>
              <a:t> </a:t>
            </a:r>
            <a:r>
              <a:rPr lang="hu-HU" altLang="hu-HU" sz="2000" dirty="0" err="1">
                <a:latin typeface="Comic Sans MS" charset="0"/>
              </a:rPr>
              <a:t>orbitofrontalis</a:t>
            </a:r>
            <a:r>
              <a:rPr lang="hu-HU" altLang="hu-HU" sz="2000" dirty="0">
                <a:latin typeface="Comic Sans MS" charset="0"/>
              </a:rPr>
              <a:t> - </a:t>
            </a:r>
            <a:r>
              <a:rPr lang="hu-HU" altLang="hu-HU" sz="2000" dirty="0" err="1">
                <a:latin typeface="Comic Sans MS" charset="0"/>
              </a:rPr>
              <a:t>secunder</a:t>
            </a:r>
            <a:endParaRPr lang="hu-HU" altLang="hu-HU" sz="2000" dirty="0">
              <a:latin typeface="Comic Sans MS" charset="0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6867525" y="2855914"/>
            <a:ext cx="719138" cy="644525"/>
          </a:xfrm>
          <a:prstGeom prst="ellipse">
            <a:avLst/>
          </a:prstGeom>
          <a:solidFill>
            <a:srgbClr val="FEBE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Hold 2"/>
          <p:cNvSpPr/>
          <p:nvPr/>
        </p:nvSpPr>
        <p:spPr>
          <a:xfrm rot="6722410">
            <a:off x="7053263" y="2200276"/>
            <a:ext cx="588963" cy="798512"/>
          </a:xfrm>
          <a:prstGeom prst="moon">
            <a:avLst/>
          </a:prstGeom>
          <a:solidFill>
            <a:srgbClr val="FEBE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4342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9" y="3154363"/>
            <a:ext cx="4810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8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104447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Bei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Tieren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spielt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der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Geruchsinnes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eine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lebenswichtige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Rolle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im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Rahmen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der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Schutzfunktion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Nahrungsselektion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des Territorial- und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Reproduktionsverhaltens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Dem Menschen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ist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diese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Sinnesqualität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durch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unsere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Sozialisation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unbedeutend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geworden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ihm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gilt der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Geruchsinn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als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Sinn der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Animalität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der in den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Dienst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des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sinnlichen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Erlebens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und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emotionalen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Verhaltens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getreten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ist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000" dirty="0"/>
          </a:p>
        </p:txBody>
      </p:sp>
      <p:pic>
        <p:nvPicPr>
          <p:cNvPr id="1028" name="Picture 4" descr="éptalálat a következőre: „dog smell each other cartoo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86" y="619432"/>
            <a:ext cx="3986013" cy="55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00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2wg98g6yh9seo.cloudfront.net/users/214639/214639_vavanifeYilatuke86376151137643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/>
          <a:stretch/>
        </p:blipFill>
        <p:spPr bwMode="auto">
          <a:xfrm>
            <a:off x="2227007" y="334212"/>
            <a:ext cx="9964994" cy="585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0536" y="419785"/>
            <a:ext cx="9853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666666"/>
                </a:solidFill>
                <a:latin typeface="Roboto" charset="0"/>
              </a:rPr>
              <a:t>Hogyan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dirty="0" err="1" smtClean="0">
                <a:solidFill>
                  <a:srgbClr val="666666"/>
                </a:solidFill>
                <a:latin typeface="Roboto" charset="0"/>
              </a:rPr>
              <a:t>áll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dirty="0" err="1" smtClean="0">
                <a:solidFill>
                  <a:srgbClr val="666666"/>
                </a:solidFill>
                <a:latin typeface="Roboto" charset="0"/>
              </a:rPr>
              <a:t>kapcsolatban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 a </a:t>
            </a:r>
            <a:r>
              <a:rPr lang="en-US" dirty="0" err="1" smtClean="0">
                <a:solidFill>
                  <a:srgbClr val="666666"/>
                </a:solidFill>
                <a:latin typeface="Roboto" charset="0"/>
              </a:rPr>
              <a:t>szaglórendszer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 a </a:t>
            </a:r>
            <a:r>
              <a:rPr lang="en-US" dirty="0" err="1" smtClean="0">
                <a:solidFill>
                  <a:srgbClr val="666666"/>
                </a:solidFill>
                <a:latin typeface="Roboto" charset="0"/>
              </a:rPr>
              <a:t>limbikus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dirty="0" err="1" smtClean="0">
                <a:solidFill>
                  <a:srgbClr val="666666"/>
                </a:solidFill>
                <a:latin typeface="Roboto" charset="0"/>
              </a:rPr>
              <a:t>rendszerrel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0546" y="4247536"/>
            <a:ext cx="940917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Stria</a:t>
            </a:r>
            <a:r>
              <a:rPr lang="en-US" dirty="0" smtClean="0"/>
              <a:t> </a:t>
            </a:r>
            <a:r>
              <a:rPr lang="en-US" dirty="0" err="1" smtClean="0"/>
              <a:t>olfactoria</a:t>
            </a:r>
            <a:r>
              <a:rPr lang="en-US" dirty="0" smtClean="0"/>
              <a:t> </a:t>
            </a:r>
            <a:r>
              <a:rPr lang="en-US" dirty="0" err="1" smtClean="0"/>
              <a:t>lateralis-ból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információ</a:t>
            </a:r>
            <a:r>
              <a:rPr lang="en-US" dirty="0" smtClean="0"/>
              <a:t> a </a:t>
            </a:r>
            <a:r>
              <a:rPr lang="en-US" dirty="0" err="1" smtClean="0"/>
              <a:t>Limbikus</a:t>
            </a:r>
            <a:r>
              <a:rPr lang="en-US" dirty="0" smtClean="0"/>
              <a:t> </a:t>
            </a:r>
            <a:r>
              <a:rPr lang="en-US" dirty="0" err="1" smtClean="0"/>
              <a:t>rendszerbe</a:t>
            </a:r>
            <a:r>
              <a:rPr lang="en-US" dirty="0" smtClean="0"/>
              <a:t> </a:t>
            </a:r>
            <a:r>
              <a:rPr lang="en-US" dirty="0" err="1" smtClean="0"/>
              <a:t>vezetődik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Regio</a:t>
            </a:r>
            <a:r>
              <a:rPr lang="en-US" dirty="0" smtClean="0"/>
              <a:t> </a:t>
            </a:r>
            <a:r>
              <a:rPr lang="en-US" dirty="0" err="1" smtClean="0"/>
              <a:t>periamygdalaris</a:t>
            </a:r>
            <a:r>
              <a:rPr lang="en-US" dirty="0" smtClean="0"/>
              <a:t>, Corpus </a:t>
            </a:r>
            <a:r>
              <a:rPr lang="en-US" dirty="0" err="1" smtClean="0"/>
              <a:t>amygdaloideum</a:t>
            </a:r>
            <a:r>
              <a:rPr lang="en-US" dirty="0" smtClean="0"/>
              <a:t> (Gyrus </a:t>
            </a:r>
            <a:r>
              <a:rPr lang="en-US" dirty="0" err="1" smtClean="0"/>
              <a:t>semilunaris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Enthorinalis</a:t>
            </a:r>
            <a:r>
              <a:rPr lang="en-US" dirty="0" smtClean="0"/>
              <a:t> </a:t>
            </a:r>
            <a:r>
              <a:rPr lang="en-US" dirty="0" err="1" smtClean="0"/>
              <a:t>kéreg</a:t>
            </a:r>
            <a:r>
              <a:rPr lang="en-US" dirty="0" smtClean="0"/>
              <a:t> (Gyrus </a:t>
            </a:r>
            <a:r>
              <a:rPr lang="en-US" dirty="0" err="1" smtClean="0"/>
              <a:t>parahippocampalis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Hippocampus (</a:t>
            </a:r>
            <a:r>
              <a:rPr lang="en-US" dirty="0" err="1" smtClean="0"/>
              <a:t>Archicortex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93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2wg98g6yh9seo.cloudfront.net/users/214639/214639_zariBotiGeCoGeFe69559588459546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/>
          <a:stretch/>
        </p:blipFill>
        <p:spPr bwMode="auto">
          <a:xfrm>
            <a:off x="2175111" y="1400174"/>
            <a:ext cx="6971324" cy="39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3282" y="192739"/>
            <a:ext cx="3713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Stria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olfactoria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medialis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96158" y="4065301"/>
            <a:ext cx="26502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Vegetatív</a:t>
            </a:r>
            <a:r>
              <a:rPr lang="en-US" dirty="0" smtClean="0"/>
              <a:t> </a:t>
            </a:r>
            <a:r>
              <a:rPr lang="en-US" dirty="0" err="1" smtClean="0"/>
              <a:t>reakciók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Nyálelválasztás</a:t>
            </a:r>
            <a:r>
              <a:rPr lang="en-US" dirty="0" smtClean="0"/>
              <a:t>, </a:t>
            </a:r>
            <a:r>
              <a:rPr lang="en-US" dirty="0" err="1" smtClean="0"/>
              <a:t>undor</a:t>
            </a:r>
            <a:r>
              <a:rPr lang="en-US" dirty="0" smtClean="0"/>
              <a:t>, </a:t>
            </a:r>
            <a:r>
              <a:rPr lang="en-US" dirty="0" err="1" smtClean="0"/>
              <a:t>stb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78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1620" y="127449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666666"/>
                </a:solidFill>
                <a:latin typeface="Roboto" charset="0"/>
              </a:rPr>
              <a:t>Hogyan</a:t>
            </a:r>
            <a:r>
              <a:rPr lang="en-US" sz="2400" b="1" dirty="0" smtClean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sz="2400" b="1" dirty="0" err="1" smtClean="0">
                <a:solidFill>
                  <a:srgbClr val="666666"/>
                </a:solidFill>
                <a:latin typeface="Roboto" charset="0"/>
              </a:rPr>
              <a:t>tudatosul</a:t>
            </a:r>
            <a:r>
              <a:rPr lang="en-US" sz="2400" b="1" dirty="0" smtClean="0">
                <a:solidFill>
                  <a:srgbClr val="666666"/>
                </a:solidFill>
                <a:latin typeface="Roboto" charset="0"/>
              </a:rPr>
              <a:t> a </a:t>
            </a:r>
            <a:r>
              <a:rPr lang="en-US" sz="2400" b="1" dirty="0" err="1" smtClean="0">
                <a:solidFill>
                  <a:srgbClr val="666666"/>
                </a:solidFill>
                <a:latin typeface="Roboto" charset="0"/>
              </a:rPr>
              <a:t>szaglás</a:t>
            </a:r>
            <a:r>
              <a:rPr lang="en-US" sz="2400" b="1" dirty="0" smtClean="0">
                <a:solidFill>
                  <a:srgbClr val="666666"/>
                </a:solidFill>
                <a:latin typeface="Roboto" charset="0"/>
              </a:rPr>
              <a:t>?</a:t>
            </a:r>
          </a:p>
          <a:p>
            <a:endParaRPr lang="en-US" dirty="0">
              <a:solidFill>
                <a:srgbClr val="666666"/>
              </a:solidFill>
              <a:latin typeface="Roboto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   </a:t>
            </a:r>
            <a:r>
              <a:rPr lang="en-US" dirty="0">
                <a:solidFill>
                  <a:srgbClr val="666666"/>
                </a:solidFill>
                <a:latin typeface="Roboto" charset="0"/>
              </a:rPr>
              <a:t> </a:t>
            </a:r>
            <a:r>
              <a:rPr lang="en-US" b="1" dirty="0" err="1">
                <a:solidFill>
                  <a:srgbClr val="666666"/>
                </a:solidFill>
                <a:latin typeface="Roboto" charset="0"/>
              </a:rPr>
              <a:t>Stria</a:t>
            </a:r>
            <a:r>
              <a:rPr lang="en-US" b="1" dirty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666666"/>
                </a:solidFill>
                <a:latin typeface="Roboto" charset="0"/>
              </a:rPr>
              <a:t>olfactoria</a:t>
            </a:r>
            <a:r>
              <a:rPr lang="en-US" b="1" dirty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b="1" dirty="0" err="1" smtClean="0">
                <a:solidFill>
                  <a:srgbClr val="666666"/>
                </a:solidFill>
                <a:latin typeface="Roboto" charset="0"/>
              </a:rPr>
              <a:t>lateralis</a:t>
            </a:r>
            <a:endParaRPr lang="en-US" b="1" dirty="0" smtClean="0">
              <a:solidFill>
                <a:srgbClr val="666666"/>
              </a:solidFill>
              <a:latin typeface="Roboto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666666"/>
              </a:solidFill>
              <a:latin typeface="Roboto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>
                <a:solidFill>
                  <a:srgbClr val="666666"/>
                </a:solidFill>
                <a:latin typeface="Roboto" charset="0"/>
              </a:rPr>
              <a:t>Präpirimormer</a:t>
            </a:r>
            <a:r>
              <a:rPr lang="en-US" b="1" dirty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666666"/>
                </a:solidFill>
                <a:latin typeface="Roboto" charset="0"/>
              </a:rPr>
              <a:t>Kortex</a:t>
            </a:r>
            <a:r>
              <a:rPr lang="en-US" b="1" dirty="0">
                <a:solidFill>
                  <a:srgbClr val="666666"/>
                </a:solidFill>
                <a:latin typeface="Roboto" charset="0"/>
              </a:rPr>
              <a:t> </a:t>
            </a:r>
            <a:r>
              <a:rPr lang="en-US" dirty="0">
                <a:solidFill>
                  <a:srgbClr val="666666"/>
                </a:solidFill>
                <a:latin typeface="Roboto" charset="0"/>
              </a:rPr>
              <a:t>(</a:t>
            </a:r>
            <a:r>
              <a:rPr lang="en-US" dirty="0" err="1">
                <a:solidFill>
                  <a:srgbClr val="666666"/>
                </a:solidFill>
                <a:latin typeface="Roboto" charset="0"/>
              </a:rPr>
              <a:t>primäre</a:t>
            </a:r>
            <a:r>
              <a:rPr lang="en-US" dirty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dirty="0" err="1">
                <a:solidFill>
                  <a:srgbClr val="666666"/>
                </a:solidFill>
                <a:latin typeface="Roboto" charset="0"/>
              </a:rPr>
              <a:t>Riechrinde</a:t>
            </a:r>
            <a:r>
              <a:rPr lang="en-US" dirty="0" smtClean="0">
                <a:solidFill>
                  <a:srgbClr val="666666"/>
                </a:solidFill>
                <a:latin typeface="Roboto" charset="0"/>
              </a:rPr>
              <a:t>)</a:t>
            </a:r>
          </a:p>
          <a:p>
            <a:pPr marL="742950" lvl="1" indent="-285750">
              <a:buFont typeface="Arial" charset="0"/>
              <a:buChar char="•"/>
            </a:pPr>
            <a:endParaRPr lang="en-US" dirty="0">
              <a:solidFill>
                <a:srgbClr val="666666"/>
              </a:solidFill>
              <a:latin typeface="Roboto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>
                <a:solidFill>
                  <a:srgbClr val="666666"/>
                </a:solidFill>
                <a:latin typeface="Roboto" charset="0"/>
              </a:rPr>
              <a:t>Entorhinaler</a:t>
            </a:r>
            <a:r>
              <a:rPr lang="en-US" b="1" dirty="0">
                <a:solidFill>
                  <a:srgbClr val="666666"/>
                </a:solidFill>
                <a:latin typeface="Roboto" charset="0"/>
              </a:rPr>
              <a:t> </a:t>
            </a:r>
            <a:r>
              <a:rPr lang="en-US" b="1" dirty="0" err="1" smtClean="0">
                <a:solidFill>
                  <a:srgbClr val="666666"/>
                </a:solidFill>
                <a:latin typeface="Roboto" charset="0"/>
              </a:rPr>
              <a:t>Kortex</a:t>
            </a:r>
            <a:endParaRPr lang="en-US" b="1" dirty="0" smtClean="0">
              <a:solidFill>
                <a:srgbClr val="666666"/>
              </a:solidFill>
              <a:latin typeface="Roboto" charset="0"/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>
              <a:solidFill>
                <a:srgbClr val="666666"/>
              </a:solidFill>
              <a:latin typeface="Roboto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666666"/>
                </a:solidFill>
                <a:latin typeface="Roboto" charset="0"/>
              </a:rPr>
              <a:t>Corpus </a:t>
            </a:r>
            <a:r>
              <a:rPr lang="en-US" b="1" dirty="0" err="1">
                <a:solidFill>
                  <a:srgbClr val="666666"/>
                </a:solidFill>
                <a:latin typeface="Roboto" charset="0"/>
              </a:rPr>
              <a:t>amygdaloideum</a:t>
            </a:r>
            <a:endParaRPr lang="en-US" b="0" i="0" dirty="0">
              <a:solidFill>
                <a:srgbClr val="666666"/>
              </a:solidFill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58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69" y="47278"/>
            <a:ext cx="9830861" cy="68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25908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l">
              <a:lnSpc>
                <a:spcPct val="125000"/>
              </a:lnSpc>
            </a:pPr>
            <a:r>
              <a:rPr lang="hu-HU" altLang="en-US" sz="1800" b="1">
                <a:solidFill>
                  <a:schemeClr val="accent2"/>
                </a:solidFill>
                <a:latin typeface="Comic Sans MS" charset="0"/>
              </a:rPr>
              <a:t>SZAGLÓRENDSZER:    </a:t>
            </a: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	 	</a:t>
            </a: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 flipH="1">
            <a:off x="4953000" y="381000"/>
            <a:ext cx="7620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625600" y="1625600"/>
            <a:ext cx="3327400" cy="1536700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hu-HU" altLang="en-US" sz="1400" b="1" u="sng">
                <a:solidFill>
                  <a:schemeClr val="accent2"/>
                </a:solidFill>
                <a:latin typeface="Comic Sans MS" charset="0"/>
              </a:rPr>
              <a:t>mitralis sejtek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hu-HU" altLang="en-US" sz="1400" b="1" u="sng">
                <a:solidFill>
                  <a:schemeClr val="accent2"/>
                </a:solidFill>
                <a:latin typeface="Comic Sans MS" charset="0"/>
              </a:rPr>
              <a:t>pamacsos sejtek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hu-HU" altLang="en-US" sz="1400" b="1" u="sng">
                <a:solidFill>
                  <a:schemeClr val="accent2"/>
                </a:solidFill>
                <a:latin typeface="Comic Sans MS" charset="0"/>
              </a:rPr>
              <a:t>Szemcsesejtek</a:t>
            </a: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 (agytörzsi magokból és a nucl. olfactorius anteriorból kapnak bemenetet)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hu-HU" altLang="en-US" sz="1400" b="1" u="sng">
                <a:solidFill>
                  <a:schemeClr val="accent2"/>
                </a:solidFill>
                <a:latin typeface="Comic Sans MS" charset="0"/>
              </a:rPr>
              <a:t>periglomerularis sejtek</a:t>
            </a: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 (lokális gátló interneuronok)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133600" y="4191000"/>
            <a:ext cx="3352800" cy="668338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area praepiriformis (primer szagló kéreg Br. 51. area)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(amygdala és az uncus egy része)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6096000" y="1752601"/>
            <a:ext cx="2743200" cy="307777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nucl. olfactorius anterior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133600" y="5562601"/>
            <a:ext cx="3962400" cy="519113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area entorhinalis (Br. 28. area)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(a gyrus parahippocampalis elülső része)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3352800" y="3276600"/>
            <a:ext cx="0" cy="762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>
            <a:off x="5029200" y="205740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724400" y="11430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rgbClr val="FF0000"/>
                </a:solidFill>
                <a:latin typeface="Comic Sans MS" charset="0"/>
              </a:rPr>
              <a:t>tractus olfactorius</a:t>
            </a:r>
            <a:endParaRPr lang="hu-HU" altLang="en-US" sz="1400" b="1">
              <a:latin typeface="Comic Sans MS" charset="0"/>
            </a:endParaRP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9144000" y="2590801"/>
            <a:ext cx="1524000" cy="646113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Hypothalamus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hippocampus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3352800" y="35814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rgbClr val="FF0000"/>
                </a:solidFill>
                <a:latin typeface="Comic Sans MS" charset="0"/>
              </a:rPr>
              <a:t>tractus olfactorius</a:t>
            </a:r>
            <a:endParaRPr lang="hu-HU" altLang="en-US" sz="1400" b="1">
              <a:latin typeface="Comic Sans MS" charset="0"/>
            </a:endParaRPr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V="1">
            <a:off x="8458200" y="44196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6858000" y="4038601"/>
            <a:ext cx="3352800" cy="243143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Thalamus, nucl. dorsomedialis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781800" y="3265489"/>
            <a:ext cx="2133600" cy="24314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Prefrontális cortex</a:t>
            </a:r>
          </a:p>
        </p:txBody>
      </p:sp>
      <p:sp>
        <p:nvSpPr>
          <p:cNvPr id="71696" name="Line 16"/>
          <p:cNvSpPr>
            <a:spLocks noChangeShapeType="1"/>
          </p:cNvSpPr>
          <p:nvPr/>
        </p:nvSpPr>
        <p:spPr bwMode="auto">
          <a:xfrm flipV="1">
            <a:off x="8470900" y="35687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6553200" y="4876801"/>
            <a:ext cx="2743200" cy="752475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Lobus piriformis                    (frontalis és temporalis lebeny olfactorius területei)                 </a:t>
            </a: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H="1">
            <a:off x="8763000" y="2286000"/>
            <a:ext cx="3048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096000" y="2590801"/>
            <a:ext cx="2743200" cy="243143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Tuberculum olfactorium</a:t>
            </a: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4953000" y="266700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1" name="AutoShape 21"/>
          <p:cNvSpPr>
            <a:spLocks/>
          </p:cNvSpPr>
          <p:nvPr/>
        </p:nvSpPr>
        <p:spPr bwMode="auto">
          <a:xfrm>
            <a:off x="6248401" y="5056784"/>
            <a:ext cx="225425" cy="322659"/>
          </a:xfrm>
          <a:prstGeom prst="rightBrace">
            <a:avLst>
              <a:gd name="adj1" fmla="val 12559"/>
              <a:gd name="adj2" fmla="val 50000"/>
            </a:avLst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en-US" altLang="en-US" sz="1400" b="1">
              <a:latin typeface="Comic Sans MS" charset="0"/>
            </a:endParaRP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>
            <a:off x="7315200" y="22098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>
            <a:off x="3352800" y="4953000"/>
            <a:ext cx="0" cy="533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7467600" y="21336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5" name="Line 25"/>
          <p:cNvSpPr>
            <a:spLocks noChangeShapeType="1"/>
          </p:cNvSpPr>
          <p:nvPr/>
        </p:nvSpPr>
        <p:spPr bwMode="auto">
          <a:xfrm flipH="1">
            <a:off x="4953000" y="190500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9144000" y="1981200"/>
            <a:ext cx="1524000" cy="393954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area praepiriformis</a:t>
            </a:r>
          </a:p>
        </p:txBody>
      </p:sp>
      <p:sp>
        <p:nvSpPr>
          <p:cNvPr id="71707" name="Line 27"/>
          <p:cNvSpPr>
            <a:spLocks noChangeShapeType="1"/>
          </p:cNvSpPr>
          <p:nvPr/>
        </p:nvSpPr>
        <p:spPr bwMode="auto">
          <a:xfrm flipH="1" flipV="1">
            <a:off x="8813800" y="2978150"/>
            <a:ext cx="298450" cy="1714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7048500" y="5826125"/>
            <a:ext cx="2971800" cy="539750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Hypothalamus, hippocampus, insuláris kéreg</a:t>
            </a:r>
          </a:p>
        </p:txBody>
      </p:sp>
      <p:sp>
        <p:nvSpPr>
          <p:cNvPr id="71709" name="Line 29"/>
          <p:cNvSpPr>
            <a:spLocks noChangeShapeType="1"/>
          </p:cNvSpPr>
          <p:nvPr/>
        </p:nvSpPr>
        <p:spPr bwMode="auto">
          <a:xfrm>
            <a:off x="9372600" y="54102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10" name="Line 30"/>
          <p:cNvSpPr>
            <a:spLocks noChangeShapeType="1"/>
          </p:cNvSpPr>
          <p:nvPr/>
        </p:nvSpPr>
        <p:spPr bwMode="auto">
          <a:xfrm>
            <a:off x="9906000" y="5410200"/>
            <a:ext cx="0" cy="685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11" name="AutoShape 31"/>
          <p:cNvSpPr>
            <a:spLocks/>
          </p:cNvSpPr>
          <p:nvPr/>
        </p:nvSpPr>
        <p:spPr bwMode="auto">
          <a:xfrm>
            <a:off x="3352800" y="1700690"/>
            <a:ext cx="518818" cy="408623"/>
          </a:xfrm>
          <a:prstGeom prst="rightBrace">
            <a:avLst>
              <a:gd name="adj1" fmla="val 16667"/>
              <a:gd name="adj2" fmla="val 50000"/>
            </a:avLst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4495801" y="152400"/>
            <a:ext cx="2170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primér érzékhámsejtek</a:t>
            </a: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3657600" y="609600"/>
            <a:ext cx="1722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nervus olfactorius</a:t>
            </a:r>
          </a:p>
        </p:txBody>
      </p:sp>
      <p:sp>
        <p:nvSpPr>
          <p:cNvPr id="71714" name="Rectangle 34"/>
          <p:cNvSpPr>
            <a:spLocks noChangeArrowheads="1"/>
          </p:cNvSpPr>
          <p:nvPr/>
        </p:nvSpPr>
        <p:spPr bwMode="auto">
          <a:xfrm>
            <a:off x="2209800" y="1143000"/>
            <a:ext cx="170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b="1">
                <a:solidFill>
                  <a:schemeClr val="accent2"/>
                </a:solidFill>
                <a:latin typeface="Comic Sans MS" charset="0"/>
              </a:rPr>
              <a:t>bulbus olfactorius</a:t>
            </a:r>
          </a:p>
        </p:txBody>
      </p:sp>
      <p:sp>
        <p:nvSpPr>
          <p:cNvPr id="71715" name="Line 35"/>
          <p:cNvSpPr>
            <a:spLocks noChangeShapeType="1"/>
          </p:cNvSpPr>
          <p:nvPr/>
        </p:nvSpPr>
        <p:spPr bwMode="auto">
          <a:xfrm flipH="1">
            <a:off x="3657600" y="914400"/>
            <a:ext cx="9906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6" name="Line 36"/>
          <p:cNvSpPr>
            <a:spLocks noChangeShapeType="1"/>
          </p:cNvSpPr>
          <p:nvPr/>
        </p:nvSpPr>
        <p:spPr bwMode="auto">
          <a:xfrm>
            <a:off x="3886200" y="1295400"/>
            <a:ext cx="8382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VOMERONASAL%20COMPOSITE%2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56" y="1615461"/>
            <a:ext cx="8447088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048000" y="304800"/>
            <a:ext cx="61039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320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hu-HU" altLang="en-US" sz="3200" b="1">
                <a:solidFill>
                  <a:schemeClr val="bg1"/>
                </a:solidFill>
                <a:latin typeface="Comic Sans MS" charset="0"/>
              </a:rPr>
              <a:t>ORGANON VOMERONASALE</a:t>
            </a:r>
          </a:p>
          <a:p>
            <a:pPr algn="ctr"/>
            <a:r>
              <a:rPr lang="hu-HU" altLang="en-US" sz="3200" b="1">
                <a:solidFill>
                  <a:schemeClr val="bg1"/>
                </a:solidFill>
                <a:latin typeface="Comic Sans MS" charset="0"/>
              </a:rPr>
              <a:t>JACOBSON-FÉLE SZERV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676400" y="5105401"/>
            <a:ext cx="90630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2000">
                <a:solidFill>
                  <a:srgbClr val="D60093"/>
                </a:solidFill>
                <a:latin typeface="Comic Sans MS" charset="0"/>
              </a:rPr>
              <a:t>Vak csatorna, változó méretű, emberben állítólag csökevényes</a:t>
            </a:r>
          </a:p>
          <a:p>
            <a:r>
              <a:rPr lang="hu-HU" altLang="en-US" sz="2000">
                <a:solidFill>
                  <a:srgbClr val="D60093"/>
                </a:solidFill>
                <a:latin typeface="Comic Sans MS" charset="0"/>
              </a:rPr>
              <a:t>Feladata: feromonok érzékelése, pár axon fut innen a fila olfactoriához</a:t>
            </a:r>
          </a:p>
          <a:p>
            <a:r>
              <a:rPr lang="hu-HU" altLang="en-US" sz="2000">
                <a:solidFill>
                  <a:srgbClr val="D60093"/>
                </a:solidFill>
                <a:latin typeface="Comic Sans MS" charset="0"/>
              </a:rPr>
              <a:t>végződik a bulbus olfactorius </a:t>
            </a:r>
            <a:r>
              <a:rPr lang="hu-HU" altLang="en-US" sz="2000" b="1" i="1">
                <a:solidFill>
                  <a:srgbClr val="D60093"/>
                </a:solidFill>
                <a:latin typeface="Comic Sans MS" charset="0"/>
              </a:rPr>
              <a:t>accessorius</a:t>
            </a:r>
            <a:r>
              <a:rPr lang="hu-HU" altLang="en-US" sz="2000">
                <a:solidFill>
                  <a:srgbClr val="D60093"/>
                </a:solidFill>
                <a:latin typeface="Comic Sans MS" charset="0"/>
              </a:rPr>
              <a:t>ban, majd a járulékos szaglópálya </a:t>
            </a:r>
          </a:p>
          <a:p>
            <a:r>
              <a:rPr lang="hu-HU" altLang="en-US" sz="2000">
                <a:solidFill>
                  <a:srgbClr val="D60093"/>
                </a:solidFill>
                <a:latin typeface="Comic Sans MS" charset="0"/>
              </a:rPr>
              <a:t>az amygdala és hypothalamus felé tart.</a:t>
            </a:r>
          </a:p>
        </p:txBody>
      </p:sp>
    </p:spTree>
    <p:extLst>
      <p:ext uri="{BB962C8B-B14F-4D97-AF65-F5344CB8AC3E}">
        <p14:creationId xmlns:p14="http://schemas.microsoft.com/office/powerpoint/2010/main" val="1301324254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nninghoff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1"/>
            <a:ext cx="6553200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372600" y="5029200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B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667000" y="5257800"/>
            <a:ext cx="617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a. Menschliches Embryo (Immunohistochemie für PGP 9.5) b. Erwachsener, HE</a:t>
            </a:r>
          </a:p>
        </p:txBody>
      </p:sp>
    </p:spTree>
    <p:extLst>
      <p:ext uri="{BB962C8B-B14F-4D97-AF65-F5344CB8AC3E}">
        <p14:creationId xmlns:p14="http://schemas.microsoft.com/office/powerpoint/2010/main" val="422305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953000" y="152400"/>
            <a:ext cx="2249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3600" b="1" dirty="0">
                <a:solidFill>
                  <a:srgbClr val="FFFFFF"/>
                </a:solidFill>
                <a:latin typeface="Comic Sans MS" charset="0"/>
              </a:rPr>
              <a:t>ÍZÉRZÉS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631951" y="933451"/>
            <a:ext cx="3636963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b="1">
                <a:solidFill>
                  <a:srgbClr val="FF0066"/>
                </a:solidFill>
                <a:latin typeface="Comic Sans MS" charset="0"/>
              </a:rPr>
              <a:t>RECEPTOR – gemma gustatoria</a:t>
            </a:r>
          </a:p>
          <a:p>
            <a:r>
              <a:rPr lang="hu-HU" altLang="en-US" sz="1600">
                <a:solidFill>
                  <a:srgbClr val="004A8A"/>
                </a:solidFill>
                <a:latin typeface="Comic Sans MS" charset="0"/>
              </a:rPr>
              <a:t>Nyelv, lágyszájpad</a:t>
            </a:r>
            <a:r>
              <a:rPr lang="hu-HU" altLang="en-US" sz="1600">
                <a:solidFill>
                  <a:srgbClr val="004A8A"/>
                </a:solidFill>
                <a:latin typeface="Comic Sans MS" charset="0"/>
                <a:ea typeface="Arial" charset="0"/>
                <a:cs typeface="Arial" charset="0"/>
              </a:rPr>
              <a:t>, pharynx, larynx, </a:t>
            </a:r>
            <a:endParaRPr lang="hu-HU" altLang="en-US" sz="1600">
              <a:solidFill>
                <a:srgbClr val="004A8A"/>
              </a:solidFill>
              <a:latin typeface="Comic Sans MS" charset="0"/>
            </a:endParaRPr>
          </a:p>
          <a:p>
            <a:r>
              <a:rPr lang="hu-HU" altLang="en-US" sz="1600">
                <a:solidFill>
                  <a:srgbClr val="004A8A"/>
                </a:solidFill>
                <a:latin typeface="Comic Sans MS" charset="0"/>
                <a:ea typeface="Arial" charset="0"/>
                <a:cs typeface="Arial" charset="0"/>
              </a:rPr>
              <a:t>epiglottis, uvula</a:t>
            </a:r>
            <a:r>
              <a:rPr lang="hu-HU" altLang="en-US" sz="1600">
                <a:solidFill>
                  <a:srgbClr val="004A8A"/>
                </a:solidFill>
                <a:latin typeface="Comic Sans MS" charset="0"/>
              </a:rPr>
              <a:t>, o</a:t>
            </a:r>
            <a:r>
              <a:rPr lang="hu-HU" altLang="en-US" sz="1600">
                <a:solidFill>
                  <a:srgbClr val="004A8A"/>
                </a:solidFill>
                <a:latin typeface="Comic Sans MS" charset="0"/>
                <a:ea typeface="Arial" charset="0"/>
                <a:cs typeface="Arial" charset="0"/>
              </a:rPr>
              <a:t>esophagus.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981200" y="2057400"/>
            <a:ext cx="2395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b="1">
                <a:solidFill>
                  <a:srgbClr val="FF66FF"/>
                </a:solidFill>
                <a:latin typeface="Comic Sans MS" charset="0"/>
              </a:rPr>
              <a:t>ggl. geniculi n. VII.</a:t>
            </a:r>
          </a:p>
          <a:p>
            <a:r>
              <a:rPr lang="hu-HU" altLang="en-US" b="1">
                <a:solidFill>
                  <a:srgbClr val="FF66FF"/>
                </a:solidFill>
                <a:latin typeface="Comic Sans MS" charset="0"/>
              </a:rPr>
              <a:t>ggl. inf. n. IX.</a:t>
            </a:r>
          </a:p>
          <a:p>
            <a:r>
              <a:rPr lang="hu-HU" altLang="en-US" b="1">
                <a:solidFill>
                  <a:srgbClr val="FF66FF"/>
                </a:solidFill>
                <a:latin typeface="Comic Sans MS" charset="0"/>
              </a:rPr>
              <a:t>ggl. inf. n.X.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981201" y="3276601"/>
            <a:ext cx="204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b="1">
                <a:solidFill>
                  <a:srgbClr val="FF99FF"/>
                </a:solidFill>
                <a:latin typeface="Comic Sans MS" charset="0"/>
              </a:rPr>
              <a:t>nucl. tr. solitarii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676401" y="3810001"/>
            <a:ext cx="2881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b="1">
                <a:solidFill>
                  <a:srgbClr val="800080"/>
                </a:solidFill>
                <a:latin typeface="Comic Sans MS" charset="0"/>
              </a:rPr>
              <a:t>VPM pars parvocellularis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981201" y="4191001"/>
            <a:ext cx="227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b="1">
                <a:solidFill>
                  <a:srgbClr val="FF0066"/>
                </a:solidFill>
                <a:latin typeface="Comic Sans MS" charset="0"/>
              </a:rPr>
              <a:t>gyrus postcentralis</a:t>
            </a:r>
          </a:p>
        </p:txBody>
      </p:sp>
      <p:pic>
        <p:nvPicPr>
          <p:cNvPr id="55309" name="Picture 13" descr="Fig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057787"/>
            <a:ext cx="5370871" cy="50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7" name="Picture 21" descr="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724400"/>
            <a:ext cx="1711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9193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  <p:bldP spid="55302" grpId="0" autoUpdateAnimBg="0"/>
      <p:bldP spid="55303" grpId="0" autoUpdateAnimBg="0"/>
      <p:bldP spid="55304" grpId="0" autoUpdateAnimBg="0"/>
      <p:bldP spid="5530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3505201" y="152400"/>
            <a:ext cx="5000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3600" b="1" dirty="0">
                <a:solidFill>
                  <a:srgbClr val="C00000"/>
                </a:solidFill>
                <a:latin typeface="Comic Sans MS" charset="0"/>
              </a:rPr>
              <a:t>AZ ÍZLELÉS SZERVE</a:t>
            </a:r>
          </a:p>
        </p:txBody>
      </p:sp>
      <p:pic>
        <p:nvPicPr>
          <p:cNvPr id="60430" name="Picture 14" descr="nature05401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1"/>
            <a:ext cx="68580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536177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zövegdoboz 3"/>
          <p:cNvSpPr txBox="1">
            <a:spLocks noChangeArrowheads="1"/>
          </p:cNvSpPr>
          <p:nvPr/>
        </p:nvSpPr>
        <p:spPr bwMode="auto">
          <a:xfrm>
            <a:off x="170201" y="781665"/>
            <a:ext cx="11886014" cy="5016758"/>
          </a:xfrm>
          <a:prstGeom prst="rect">
            <a:avLst/>
          </a:prstGeom>
          <a:solidFill>
            <a:srgbClr val="FFD8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Az </a:t>
            </a:r>
            <a:r>
              <a:rPr lang="hu-HU" altLang="hu-HU" sz="2000" b="1" dirty="0" err="1">
                <a:latin typeface="Comic Sans MS" charset="0"/>
              </a:rPr>
              <a:t>umami</a:t>
            </a:r>
            <a:r>
              <a:rPr lang="hu-HU" altLang="hu-HU" sz="2000" dirty="0">
                <a:latin typeface="Comic Sans MS" charset="0"/>
              </a:rPr>
              <a:t> az alapvető </a:t>
            </a:r>
            <a:r>
              <a:rPr lang="hu-HU" altLang="hu-HU" sz="2000" u="sng" dirty="0">
                <a:latin typeface="Comic Sans MS" charset="0"/>
                <a:hlinkClick r:id="rId3" tooltip="Édes (a lap nem létezik)"/>
              </a:rPr>
              <a:t>édes</a:t>
            </a:r>
            <a:r>
              <a:rPr lang="hu-HU" altLang="hu-HU" sz="2000" dirty="0">
                <a:latin typeface="Comic Sans MS" charset="0"/>
              </a:rPr>
              <a:t>, </a:t>
            </a:r>
            <a:r>
              <a:rPr lang="hu-HU" altLang="hu-HU" sz="2000" u="sng" dirty="0">
                <a:latin typeface="Comic Sans MS" charset="0"/>
                <a:hlinkClick r:id="rId4" tooltip="Savanyú (a lap nem létezik)"/>
              </a:rPr>
              <a:t>savanyú</a:t>
            </a:r>
            <a:r>
              <a:rPr lang="hu-HU" altLang="hu-HU" sz="2000" dirty="0">
                <a:latin typeface="Comic Sans MS" charset="0"/>
              </a:rPr>
              <a:t>, </a:t>
            </a:r>
            <a:r>
              <a:rPr lang="hu-HU" altLang="hu-HU" sz="2000" u="sng" dirty="0">
                <a:latin typeface="Comic Sans MS" charset="0"/>
                <a:hlinkClick r:id="rId5" tooltip="Sós (a lap nem létezik)"/>
              </a:rPr>
              <a:t>sós</a:t>
            </a:r>
            <a:r>
              <a:rPr lang="hu-HU" altLang="hu-HU" sz="2000" dirty="0">
                <a:latin typeface="Comic Sans MS" charset="0"/>
              </a:rPr>
              <a:t> és </a:t>
            </a:r>
            <a:r>
              <a:rPr lang="hu-HU" altLang="hu-HU" sz="2000" u="sng" dirty="0">
                <a:latin typeface="Comic Sans MS" charset="0"/>
                <a:hlinkClick r:id="rId6" tooltip="Keserű (a lap nem létezik)"/>
              </a:rPr>
              <a:t>keserű</a:t>
            </a:r>
            <a:r>
              <a:rPr lang="hu-HU" altLang="hu-HU" sz="2000" dirty="0">
                <a:latin typeface="Comic Sans MS" charset="0"/>
              </a:rPr>
              <a:t> </a:t>
            </a:r>
            <a:r>
              <a:rPr lang="hu-HU" altLang="hu-HU" sz="2000" u="sng" dirty="0">
                <a:latin typeface="Comic Sans MS" charset="0"/>
                <a:hlinkClick r:id="rId7" tooltip="Íz (inger) (a lap nem létezik)"/>
              </a:rPr>
              <a:t>íz</a:t>
            </a:r>
            <a:r>
              <a:rPr lang="hu-HU" altLang="hu-HU" sz="2000" dirty="0">
                <a:latin typeface="Comic Sans MS" charset="0"/>
              </a:rPr>
              <a:t> mellett az úgynevezett </a:t>
            </a:r>
            <a:r>
              <a:rPr lang="hu-HU" altLang="hu-HU" sz="2000" b="1" dirty="0">
                <a:solidFill>
                  <a:srgbClr val="FF0066"/>
                </a:solidFill>
                <a:latin typeface="Comic Sans MS" charset="0"/>
              </a:rPr>
              <a:t>„ötödik íz”.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Megtalálható például a </a:t>
            </a:r>
            <a:r>
              <a:rPr lang="hu-HU" altLang="hu-HU" sz="2000" u="sng" dirty="0">
                <a:latin typeface="Comic Sans MS" charset="0"/>
                <a:hlinkClick r:id="rId8" tooltip="Paradicsom (növényfaj)"/>
              </a:rPr>
              <a:t>paradicsomban</a:t>
            </a:r>
            <a:r>
              <a:rPr lang="hu-HU" altLang="hu-HU" sz="2000" dirty="0">
                <a:latin typeface="Comic Sans MS" charset="0"/>
              </a:rPr>
              <a:t>, a </a:t>
            </a:r>
            <a:r>
              <a:rPr lang="hu-HU" altLang="hu-HU" sz="2000" u="sng" dirty="0">
                <a:latin typeface="Comic Sans MS" charset="0"/>
                <a:hlinkClick r:id="rId9" tooltip="Sajt"/>
              </a:rPr>
              <a:t>sajtfélékben</a:t>
            </a:r>
            <a:r>
              <a:rPr lang="hu-HU" altLang="hu-HU" sz="2000" dirty="0">
                <a:latin typeface="Comic Sans MS" charset="0"/>
              </a:rPr>
              <a:t>, a halfélékben, a </a:t>
            </a:r>
            <a:r>
              <a:rPr lang="hu-HU" altLang="hu-HU" sz="2000" u="sng" dirty="0">
                <a:latin typeface="Comic Sans MS" charset="0"/>
                <a:hlinkClick r:id="rId10" tooltip="Spenót (növényfaj)"/>
              </a:rPr>
              <a:t>spenótban</a:t>
            </a:r>
            <a:r>
              <a:rPr lang="hu-HU" altLang="hu-HU" sz="2000" u="sng" dirty="0">
                <a:latin typeface="Comic Sans MS" charset="0"/>
              </a:rPr>
              <a:t> </a:t>
            </a:r>
            <a:r>
              <a:rPr lang="hu-HU" altLang="hu-HU" sz="2000" dirty="0">
                <a:latin typeface="Comic Sans MS" charset="0"/>
              </a:rPr>
              <a:t>és a </a:t>
            </a:r>
            <a:r>
              <a:rPr lang="hu-HU" altLang="hu-HU" sz="2000" u="sng" dirty="0">
                <a:latin typeface="Comic Sans MS" charset="0"/>
                <a:hlinkClick r:id="rId11" tooltip="Japán konyha"/>
              </a:rPr>
              <a:t>japán konyhában</a:t>
            </a:r>
            <a:r>
              <a:rPr lang="hu-HU" altLang="hu-HU" sz="2000" dirty="0">
                <a:latin typeface="Comic Sans MS" charset="0"/>
              </a:rPr>
              <a:t> használt </a:t>
            </a:r>
            <a:r>
              <a:rPr lang="hu-HU" altLang="hu-HU" sz="2000" i="1" dirty="0" err="1">
                <a:latin typeface="Comic Sans MS" charset="0"/>
              </a:rPr>
              <a:t>konbu</a:t>
            </a:r>
            <a:r>
              <a:rPr lang="hu-HU" altLang="hu-HU" sz="2000" dirty="0">
                <a:latin typeface="Comic Sans MS" charset="0"/>
              </a:rPr>
              <a:t> nevű </a:t>
            </a:r>
            <a:r>
              <a:rPr lang="hu-HU" altLang="hu-HU" sz="2000" u="sng" dirty="0">
                <a:latin typeface="Comic Sans MS" charset="0"/>
                <a:hlinkClick r:id="rId12" tooltip="Barnamoszat"/>
              </a:rPr>
              <a:t>barnamoszatban</a:t>
            </a:r>
            <a:r>
              <a:rPr lang="hu-HU" altLang="hu-HU" sz="2000" dirty="0">
                <a:latin typeface="Comic Sans MS" charset="0"/>
              </a:rPr>
              <a:t> </a:t>
            </a:r>
            <a:r>
              <a:rPr lang="hu-HU" altLang="hu-HU" sz="2000" i="1" dirty="0">
                <a:latin typeface="Comic Sans MS" charset="0"/>
              </a:rPr>
              <a:t>(</a:t>
            </a:r>
            <a:r>
              <a:rPr lang="hu-HU" altLang="hu-HU" sz="2000" i="1" dirty="0" err="1">
                <a:latin typeface="Comic Sans MS" charset="0"/>
              </a:rPr>
              <a:t>Laminaria</a:t>
            </a:r>
            <a:r>
              <a:rPr lang="hu-HU" altLang="hu-HU" sz="2000" i="1" dirty="0">
                <a:latin typeface="Comic Sans MS" charset="0"/>
              </a:rPr>
              <a:t> </a:t>
            </a:r>
            <a:r>
              <a:rPr lang="hu-HU" altLang="hu-HU" sz="2000" i="1" dirty="0" err="1">
                <a:latin typeface="Comic Sans MS" charset="0"/>
              </a:rPr>
              <a:t>japonica</a:t>
            </a:r>
            <a:r>
              <a:rPr lang="hu-HU" altLang="hu-HU" sz="2000" i="1" dirty="0">
                <a:latin typeface="Comic Sans MS" charset="0"/>
              </a:rPr>
              <a:t>).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 A </a:t>
            </a:r>
            <a:r>
              <a:rPr lang="hu-HU" altLang="hu-HU" sz="2000" u="sng" dirty="0">
                <a:latin typeface="Comic Sans MS" charset="0"/>
                <a:hlinkClick r:id="rId13" tooltip="Nátrium-glutamát"/>
              </a:rPr>
              <a:t>nátrium-glutamátot</a:t>
            </a:r>
            <a:r>
              <a:rPr lang="hu-HU" altLang="hu-HU" sz="2000" dirty="0">
                <a:latin typeface="Comic Sans MS" charset="0"/>
              </a:rPr>
              <a:t> (E621) először 1908-ban </a:t>
            </a:r>
            <a:r>
              <a:rPr lang="hu-HU" altLang="hu-HU" sz="2000" u="sng" dirty="0">
                <a:latin typeface="Comic Sans MS" charset="0"/>
                <a:hlinkClick r:id="rId14" tooltip="Ikeda Kikunae (a lap nem létezik)"/>
              </a:rPr>
              <a:t>Ikeda Kikunae</a:t>
            </a:r>
            <a:r>
              <a:rPr lang="hu-HU" altLang="hu-HU" sz="2000" dirty="0">
                <a:latin typeface="Comic Sans MS" charset="0"/>
              </a:rPr>
              <a:t> izolálta, ez az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adalékanyag is képes az </a:t>
            </a:r>
            <a:r>
              <a:rPr lang="hu-HU" altLang="hu-HU" sz="2000" dirty="0" err="1">
                <a:latin typeface="Comic Sans MS" charset="0"/>
              </a:rPr>
              <a:t>umami</a:t>
            </a:r>
            <a:r>
              <a:rPr lang="hu-HU" altLang="hu-HU" sz="2000" dirty="0">
                <a:latin typeface="Comic Sans MS" charset="0"/>
              </a:rPr>
              <a:t> íz kiváltására.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Gyakorta használják ízfokozóként. A keleti konyhákban az </a:t>
            </a:r>
            <a:r>
              <a:rPr lang="hu-HU" altLang="hu-HU" sz="2000" dirty="0" err="1">
                <a:latin typeface="Comic Sans MS" charset="0"/>
              </a:rPr>
              <a:t>umami</a:t>
            </a:r>
            <a:r>
              <a:rPr lang="hu-HU" altLang="hu-HU" sz="2000" dirty="0">
                <a:latin typeface="Comic Sans MS" charset="0"/>
              </a:rPr>
              <a:t> alapvető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fontosságú, nyugaton leginkább „erőteljesen kellemes ízként”, „kínai ízként” vagy „húsízként” jellemzik.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Az </a:t>
            </a:r>
            <a:r>
              <a:rPr lang="hu-HU" altLang="hu-HU" sz="2000" dirty="0" err="1">
                <a:latin typeface="Comic Sans MS" charset="0"/>
              </a:rPr>
              <a:t>umami</a:t>
            </a:r>
            <a:r>
              <a:rPr lang="hu-HU" altLang="hu-HU" sz="2000" dirty="0">
                <a:latin typeface="Comic Sans MS" charset="0"/>
              </a:rPr>
              <a:t> észlelésére képes ízlelő receptorok a nyelv egész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Comic Sans MS" charset="0"/>
              </a:rPr>
              <a:t>felületén megtalálhatóak.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 dirty="0"/>
          </a:p>
        </p:txBody>
      </p:sp>
    </p:spTree>
    <p:extLst>
      <p:ext uri="{BB962C8B-B14F-4D97-AF65-F5344CB8AC3E}">
        <p14:creationId xmlns:p14="http://schemas.microsoft.com/office/powerpoint/2010/main" val="7165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0324" y="116406"/>
            <a:ext cx="118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Orrüreg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1330" y="831986"/>
            <a:ext cx="12104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Roboto" charset="0"/>
              </a:rPr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latin typeface="Roboto" charset="0"/>
              </a:rPr>
              <a:t>die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b="1" dirty="0" err="1">
                <a:latin typeface="Roboto" charset="0"/>
              </a:rPr>
              <a:t>Regio</a:t>
            </a:r>
            <a:r>
              <a:rPr lang="en-US" sz="2400" b="1" dirty="0">
                <a:latin typeface="Roboto" charset="0"/>
              </a:rPr>
              <a:t> </a:t>
            </a:r>
            <a:r>
              <a:rPr lang="en-US" sz="2400" b="1" dirty="0" err="1">
                <a:latin typeface="Roboto" charset="0"/>
              </a:rPr>
              <a:t>cutanea</a:t>
            </a:r>
            <a:r>
              <a:rPr lang="en-US" sz="2400" dirty="0">
                <a:latin typeface="Roboto" charset="0"/>
              </a:rPr>
              <a:t>, </a:t>
            </a:r>
            <a:endParaRPr lang="en-US" sz="2400" dirty="0" smtClean="0">
              <a:latin typeface="Roboto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latin typeface="Roboto" charset="0"/>
              </a:rPr>
              <a:t>die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b="1" dirty="0" err="1">
                <a:latin typeface="Roboto" charset="0"/>
              </a:rPr>
              <a:t>Regio</a:t>
            </a:r>
            <a:r>
              <a:rPr lang="en-US" sz="2400" b="1" dirty="0">
                <a:latin typeface="Roboto" charset="0"/>
              </a:rPr>
              <a:t> </a:t>
            </a:r>
            <a:r>
              <a:rPr lang="en-US" sz="2400" b="1" dirty="0" err="1" smtClean="0">
                <a:latin typeface="Roboto" charset="0"/>
              </a:rPr>
              <a:t>respiratoria</a:t>
            </a:r>
            <a:endParaRPr lang="en-US" sz="2400" dirty="0" smtClean="0">
              <a:latin typeface="Roboto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latin typeface="Roboto" charset="0"/>
              </a:rPr>
              <a:t>die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b="1" dirty="0" err="1">
                <a:latin typeface="Roboto" charset="0"/>
              </a:rPr>
              <a:t>Regio</a:t>
            </a:r>
            <a:r>
              <a:rPr lang="en-US" sz="2400" b="1" dirty="0">
                <a:latin typeface="Roboto" charset="0"/>
              </a:rPr>
              <a:t> </a:t>
            </a:r>
            <a:r>
              <a:rPr lang="en-US" sz="2400" b="1" dirty="0" err="1">
                <a:latin typeface="Roboto" charset="0"/>
              </a:rPr>
              <a:t>olfactoria</a:t>
            </a:r>
            <a:r>
              <a:rPr lang="en-US" sz="2400" dirty="0">
                <a:latin typeface="Roboto" charset="0"/>
              </a:rPr>
              <a:t>. </a:t>
            </a:r>
            <a:endParaRPr lang="en-US" sz="2400" dirty="0"/>
          </a:p>
        </p:txBody>
      </p:sp>
      <p:pic>
        <p:nvPicPr>
          <p:cNvPr id="5122" name="Picture 2" descr="https://www3.unifr.ch/apps/med/elearning/de/biochemie/respiration/images/nase_m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73" y="1801482"/>
            <a:ext cx="7325533" cy="44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206766"/>
            <a:ext cx="4616773" cy="1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4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nninghoff 19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87" y="1253026"/>
            <a:ext cx="10458814" cy="49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372600" y="4495800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B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048000" y="1416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/>
              <a:t>Í</a:t>
            </a:r>
            <a:r>
              <a:rPr lang="hu-HU" altLang="hu-HU" sz="2800" b="1" smtClean="0"/>
              <a:t>zlelőbimbók</a:t>
            </a:r>
            <a:endParaRPr lang="hu-HU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0139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enninghoff 19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57200"/>
            <a:ext cx="33178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Benninghoff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9" y="457200"/>
            <a:ext cx="33242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943600" y="4876801"/>
            <a:ext cx="4724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Sinneszellen I-III, Stützzellen, Basalzellen (IV), Marginalzellen (V)</a:t>
            </a:r>
          </a:p>
          <a:p>
            <a:pPr>
              <a:spcBef>
                <a:spcPct val="50000"/>
              </a:spcBef>
            </a:pPr>
            <a:r>
              <a:rPr lang="hu-HU" altLang="hu-HU" sz="2000"/>
              <a:t>Lebensdauer der Sinneszellen: 8-10 Tage</a:t>
            </a:r>
            <a:endParaRPr lang="hu-HU" altLang="hu-HU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876800" y="6248400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50032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286001" y="228600"/>
            <a:ext cx="7896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3600" b="1" dirty="0">
                <a:solidFill>
                  <a:srgbClr val="C00000"/>
                </a:solidFill>
                <a:latin typeface="Comic Sans MS" charset="0"/>
              </a:rPr>
              <a:t>PAPILLA VALLATA SZÖVETTANA</a:t>
            </a:r>
          </a:p>
        </p:txBody>
      </p:sp>
      <p:pic>
        <p:nvPicPr>
          <p:cNvPr id="62472" name="Picture 8" descr="puppy-bu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1"/>
            <a:ext cx="285750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 descr="DIGL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1"/>
            <a:ext cx="5486400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7" name="Picture 13" descr="DIGL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1"/>
            <a:ext cx="297180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5029200" y="5334000"/>
            <a:ext cx="4129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>
                <a:solidFill>
                  <a:srgbClr val="800080"/>
                </a:solidFill>
                <a:latin typeface="Comic Sans MS" charset="0"/>
              </a:rPr>
              <a:t>Nyelvgyökön, sulcus terminalis előtt, </a:t>
            </a:r>
          </a:p>
          <a:p>
            <a:r>
              <a:rPr lang="hu-HU" altLang="en-US">
                <a:solidFill>
                  <a:srgbClr val="800080"/>
                </a:solidFill>
                <a:latin typeface="Comic Sans MS" charset="0"/>
              </a:rPr>
              <a:t>Ebner-féle mirigyek</a:t>
            </a:r>
          </a:p>
        </p:txBody>
      </p:sp>
    </p:spTree>
    <p:extLst>
      <p:ext uri="{BB962C8B-B14F-4D97-AF65-F5344CB8AC3E}">
        <p14:creationId xmlns:p14="http://schemas.microsoft.com/office/powerpoint/2010/main" val="1915746684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284539"/>
            <a:ext cx="601503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487487" y="188913"/>
            <a:ext cx="908208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u-HU" altLang="hu-HU" sz="2000">
                <a:solidFill>
                  <a:srgbClr val="FF0000"/>
                </a:solidFill>
                <a:latin typeface="Comic Sans MS" charset="0"/>
              </a:rPr>
              <a:t>Ízérzést a nyálban oldódó anyagok keltenek</a:t>
            </a:r>
            <a:r>
              <a:rPr lang="hu-HU" altLang="hu-HU">
                <a:latin typeface="Comic Sans MS" charset="0"/>
              </a:rPr>
              <a:t> ( pl. Na-, Ka-, Mg- ionok, enyhe </a:t>
            </a:r>
          </a:p>
          <a:p>
            <a:pPr eaLnBrk="1" hangingPunct="1"/>
            <a:r>
              <a:rPr lang="hu-HU" altLang="hu-HU">
                <a:latin typeface="Comic Sans MS" charset="0"/>
              </a:rPr>
              <a:t>     savak, cukrok, aminosavak)</a:t>
            </a:r>
          </a:p>
          <a:p>
            <a:pPr eaLnBrk="1" hangingPunct="1"/>
            <a:endParaRPr lang="hu-HU" altLang="hu-HU">
              <a:latin typeface="Comic Sans MS" charset="0"/>
            </a:endParaRPr>
          </a:p>
          <a:p>
            <a:pPr eaLnBrk="1" hangingPunct="1"/>
            <a:r>
              <a:rPr lang="hu-HU" altLang="hu-HU">
                <a:latin typeface="Comic Sans MS" charset="0"/>
              </a:rPr>
              <a:t>2. Az érzéksejtek felszínén található </a:t>
            </a:r>
            <a:r>
              <a:rPr lang="hu-HU" altLang="hu-HU" b="1">
                <a:solidFill>
                  <a:srgbClr val="002060"/>
                </a:solidFill>
                <a:latin typeface="Comic Sans MS" charset="0"/>
              </a:rPr>
              <a:t>mikrobolyhok receptoraihoz </a:t>
            </a:r>
            <a:r>
              <a:rPr lang="hu-HU" altLang="hu-HU">
                <a:latin typeface="Comic Sans MS" charset="0"/>
              </a:rPr>
              <a:t>kötődnek</a:t>
            </a:r>
          </a:p>
          <a:p>
            <a:pPr eaLnBrk="1" hangingPunct="1"/>
            <a:endParaRPr lang="hu-HU" altLang="hu-HU">
              <a:latin typeface="Comic Sans MS" charset="0"/>
            </a:endParaRPr>
          </a:p>
          <a:p>
            <a:pPr eaLnBrk="1" hangingPunct="1"/>
            <a:r>
              <a:rPr lang="hu-HU" altLang="hu-HU">
                <a:latin typeface="Comic Sans MS" charset="0"/>
              </a:rPr>
              <a:t>3. Ionotrop, metabotrop folyamatok inulnak el.</a:t>
            </a:r>
          </a:p>
          <a:p>
            <a:pPr eaLnBrk="1" hangingPunct="1"/>
            <a:endParaRPr lang="hu-HU" altLang="hu-HU">
              <a:latin typeface="Comic Sans MS" charset="0"/>
            </a:endParaRPr>
          </a:p>
          <a:p>
            <a:pPr eaLnBrk="1" hangingPunct="1"/>
            <a:r>
              <a:rPr lang="hu-HU" altLang="hu-HU">
                <a:latin typeface="Comic Sans MS" charset="0"/>
              </a:rPr>
              <a:t>4. Na-, K-ion beáramlás,       Ca felszabadulás,         depolarizáció, </a:t>
            </a:r>
          </a:p>
          <a:p>
            <a:pPr eaLnBrk="1" hangingPunct="1"/>
            <a:endParaRPr lang="hu-HU" altLang="hu-HU">
              <a:latin typeface="Comic Sans MS" charset="0"/>
            </a:endParaRPr>
          </a:p>
          <a:p>
            <a:pPr eaLnBrk="1" hangingPunct="1"/>
            <a:r>
              <a:rPr lang="hu-HU" altLang="hu-HU">
                <a:latin typeface="Comic Sans MS" charset="0"/>
              </a:rPr>
              <a:t>    neurotranszmitter felszabadulás           ingerület</a:t>
            </a:r>
          </a:p>
          <a:p>
            <a:pPr eaLnBrk="1" hangingPunct="1"/>
            <a:endParaRPr lang="hu-HU" altLang="hu-HU">
              <a:latin typeface="Comic Sans MS" charset="0"/>
            </a:endParaRPr>
          </a:p>
        </p:txBody>
      </p:sp>
      <p:sp>
        <p:nvSpPr>
          <p:cNvPr id="26628" name="AutoShape 7"/>
          <p:cNvSpPr>
            <a:spLocks noChangeArrowheads="1"/>
          </p:cNvSpPr>
          <p:nvPr/>
        </p:nvSpPr>
        <p:spPr bwMode="auto">
          <a:xfrm>
            <a:off x="4151313" y="2276476"/>
            <a:ext cx="360362" cy="144463"/>
          </a:xfrm>
          <a:prstGeom prst="rightArrow">
            <a:avLst>
              <a:gd name="adj1" fmla="val 50000"/>
              <a:gd name="adj2" fmla="val 623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6629" name="AutoShape 8"/>
          <p:cNvSpPr>
            <a:spLocks noChangeArrowheads="1"/>
          </p:cNvSpPr>
          <p:nvPr/>
        </p:nvSpPr>
        <p:spPr bwMode="auto">
          <a:xfrm>
            <a:off x="6527801" y="2276476"/>
            <a:ext cx="360363" cy="144463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6630" name="AutoShape 10"/>
          <p:cNvSpPr>
            <a:spLocks noChangeArrowheads="1"/>
          </p:cNvSpPr>
          <p:nvPr/>
        </p:nvSpPr>
        <p:spPr bwMode="auto">
          <a:xfrm>
            <a:off x="5448301" y="2781301"/>
            <a:ext cx="360363" cy="144463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3627438" y="3349626"/>
            <a:ext cx="3841750" cy="366713"/>
          </a:xfrm>
          <a:prstGeom prst="rect">
            <a:avLst/>
          </a:prstGeom>
          <a:solidFill>
            <a:srgbClr val="FFEC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édes       keserű	 savanyú       sós</a:t>
            </a:r>
            <a:r>
              <a:rPr lang="hu-HU" altLang="hu-HU" sz="18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783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839200" cy="1752600"/>
          </a:xfrm>
        </p:spPr>
        <p:txBody>
          <a:bodyPr/>
          <a:lstStyle/>
          <a:p>
            <a:pPr algn="l"/>
            <a:r>
              <a:rPr lang="hu-HU" altLang="en-US" sz="1400" b="1">
                <a:solidFill>
                  <a:srgbClr val="990033"/>
                </a:solidFill>
                <a:latin typeface="Comic Sans MS" charset="0"/>
              </a:rPr>
              <a:t/>
            </a:r>
            <a:br>
              <a:rPr lang="hu-HU" altLang="en-US" sz="1400" b="1">
                <a:solidFill>
                  <a:srgbClr val="990033"/>
                </a:solidFill>
                <a:latin typeface="Comic Sans MS" charset="0"/>
              </a:rPr>
            </a:br>
            <a:r>
              <a:rPr lang="hu-HU" altLang="en-US" sz="2000" b="1">
                <a:solidFill>
                  <a:srgbClr val="990033"/>
                </a:solidFill>
                <a:latin typeface="Comic Sans MS" charset="0"/>
              </a:rPr>
              <a:t>ÍZÉRZŐRENDSZER:</a:t>
            </a:r>
            <a:r>
              <a:rPr lang="hu-HU" altLang="en-US" sz="2000">
                <a:solidFill>
                  <a:srgbClr val="990033"/>
                </a:solidFill>
                <a:latin typeface="Comic Sans MS" charset="0"/>
              </a:rPr>
              <a:t/>
            </a:r>
            <a:br>
              <a:rPr lang="hu-HU" altLang="en-US" sz="2000">
                <a:solidFill>
                  <a:srgbClr val="990033"/>
                </a:solidFill>
                <a:latin typeface="Comic Sans MS" charset="0"/>
              </a:rPr>
            </a:b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                                     </a:t>
            </a:r>
            <a:br>
              <a:rPr lang="hu-HU" altLang="en-US" sz="1400">
                <a:solidFill>
                  <a:srgbClr val="990033"/>
                </a:solidFill>
                <a:latin typeface="Comic Sans MS" charset="0"/>
              </a:rPr>
            </a:b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	           	Secunder érzékhámsejt  		</a:t>
            </a:r>
            <a:br>
              <a:rPr lang="hu-HU" altLang="en-US" sz="1400">
                <a:solidFill>
                  <a:srgbClr val="990033"/>
                </a:solidFill>
                <a:latin typeface="Comic Sans MS" charset="0"/>
              </a:rPr>
            </a:b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/>
            </a:r>
            <a:br>
              <a:rPr lang="hu-HU" altLang="en-US" sz="1400">
                <a:solidFill>
                  <a:srgbClr val="990033"/>
                </a:solidFill>
                <a:latin typeface="Comic Sans MS" charset="0"/>
              </a:rPr>
            </a:br>
            <a:endParaRPr lang="hu-HU" altLang="en-US" sz="1400">
              <a:solidFill>
                <a:srgbClr val="990033"/>
              </a:solidFill>
              <a:latin typeface="Comic Sans MS" charset="0"/>
            </a:endParaRPr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3886200" y="16002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286000" y="2209800"/>
            <a:ext cx="3987800" cy="774700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n. VII. (nyelv elülső 2/3-ról)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n. IX. (nyelv hátulsó 1/3-ról)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n. X. (garat, lágy szájpad területéről)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362200" y="3962401"/>
            <a:ext cx="3352800" cy="243143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nucl. tractus solitarii (nyúltvelőben)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858000" y="3962401"/>
            <a:ext cx="3429000" cy="519113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Thalamus,                                 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nucl. ventralis posteromedialis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6324600" y="5257800"/>
            <a:ext cx="4191000" cy="774700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Gyrus postcentralis,(operculum parietale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felszínén: Br. 43. area), insuláris kéreg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endParaRPr lang="hu-HU" altLang="en-US" sz="1400">
              <a:solidFill>
                <a:srgbClr val="990033"/>
              </a:solidFill>
              <a:latin typeface="Comic Sans MS" charset="0"/>
            </a:endParaRP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2362200" y="5334001"/>
            <a:ext cx="3581400" cy="243143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Híd, Hypothalamus, Amygdala</a:t>
            </a: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810000" y="34290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3810000" y="47244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>
            <a:off x="6096000" y="4191000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>
            <a:off x="8382000" y="47244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5105400" y="3657600"/>
            <a:ext cx="205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Lemniscus medialis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4622800" y="1016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en-US" sz="1400">
                <a:solidFill>
                  <a:srgbClr val="990033"/>
                </a:solidFill>
                <a:latin typeface="Comic Sans MS" charset="0"/>
              </a:rPr>
              <a:t>Nyálban oldott kémiai anyagok</a:t>
            </a:r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4953000" y="5334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743076" y="92076"/>
            <a:ext cx="2765425" cy="523875"/>
          </a:xfrm>
          <a:prstGeom prst="rect">
            <a:avLst/>
          </a:prstGeom>
          <a:solidFill>
            <a:srgbClr val="FFEC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latin typeface="Comic Sans MS" charset="0"/>
              </a:rPr>
              <a:t>ÍZÉRZŐPÁLYA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1631951" y="842964"/>
            <a:ext cx="1962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Comic Sans MS" charset="0"/>
              </a:rPr>
              <a:t>ízlelőbimbók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631950" y="1635125"/>
            <a:ext cx="225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Comic Sans MS" charset="0"/>
              </a:rPr>
              <a:t>VII., IX., X.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31950" y="2211388"/>
            <a:ext cx="24003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CC0066"/>
                </a:solidFill>
                <a:latin typeface="Comic Sans MS" charset="0"/>
              </a:rPr>
              <a:t>I. neuron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>
                <a:latin typeface="Comic Sans MS" charset="0"/>
              </a:rPr>
              <a:t>ggl. geniculi n. VII.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>
                <a:latin typeface="Comic Sans MS" charset="0"/>
              </a:rPr>
              <a:t>ggl. inf. n. IX.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>
                <a:latin typeface="Comic Sans MS" charset="0"/>
              </a:rPr>
              <a:t>ggl. inf. n.X</a:t>
            </a:r>
            <a:r>
              <a:rPr lang="hu-HU" altLang="hu-HU" sz="2000" b="1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631950" y="4244975"/>
            <a:ext cx="208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CC0066"/>
                </a:solidFill>
                <a:latin typeface="Comic Sans MS" charset="0"/>
              </a:rPr>
              <a:t>II. neuron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Comic Sans MS" charset="0"/>
              </a:rPr>
              <a:t>nucl. tr. solitarii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Comic Sans MS" charset="0"/>
              </a:rPr>
              <a:t>	</a:t>
            </a:r>
            <a:endParaRPr lang="hu-HU" altLang="hu-HU" sz="1800">
              <a:latin typeface="Comic Sans MS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631950" y="5397501"/>
            <a:ext cx="3074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CC0066"/>
                </a:solidFill>
                <a:latin typeface="Comic Sans MS" charset="0"/>
              </a:rPr>
              <a:t>III. neuron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Comic Sans MS" charset="0"/>
              </a:rPr>
              <a:t>VPM pars parvocellularis</a:t>
            </a:r>
          </a:p>
        </p:txBody>
      </p: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8" r="19576"/>
          <a:stretch>
            <a:fillRect/>
          </a:stretch>
        </p:blipFill>
        <p:spPr bwMode="auto">
          <a:xfrm>
            <a:off x="6477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1639889" y="6291263"/>
            <a:ext cx="5430837" cy="457200"/>
          </a:xfrm>
          <a:prstGeom prst="rect">
            <a:avLst/>
          </a:prstGeom>
          <a:solidFill>
            <a:srgbClr val="FFEC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Comic Sans MS" charset="0"/>
              </a:rPr>
              <a:t>gyrus postcentralis - insularis cortex</a:t>
            </a:r>
          </a:p>
        </p:txBody>
      </p:sp>
      <p:sp>
        <p:nvSpPr>
          <p:cNvPr id="28682" name="Line 14"/>
          <p:cNvSpPr>
            <a:spLocks noChangeShapeType="1"/>
          </p:cNvSpPr>
          <p:nvPr/>
        </p:nvSpPr>
        <p:spPr bwMode="auto">
          <a:xfrm>
            <a:off x="2566988" y="5013326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Text Box 15"/>
          <p:cNvSpPr txBox="1">
            <a:spLocks noChangeArrowheads="1"/>
          </p:cNvSpPr>
          <p:nvPr/>
        </p:nvSpPr>
        <p:spPr bwMode="auto">
          <a:xfrm>
            <a:off x="6527801" y="3422651"/>
            <a:ext cx="777875" cy="366713"/>
          </a:xfrm>
          <a:prstGeom prst="rect">
            <a:avLst/>
          </a:prstGeom>
          <a:solidFill>
            <a:srgbClr val="FFEC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 VII. </a:t>
            </a:r>
          </a:p>
        </p:txBody>
      </p:sp>
      <p:sp>
        <p:nvSpPr>
          <p:cNvPr id="28684" name="Text Box 16"/>
          <p:cNvSpPr txBox="1">
            <a:spLocks noChangeArrowheads="1"/>
          </p:cNvSpPr>
          <p:nvPr/>
        </p:nvSpPr>
        <p:spPr bwMode="auto">
          <a:xfrm>
            <a:off x="6527801" y="4070351"/>
            <a:ext cx="804863" cy="366713"/>
          </a:xfrm>
          <a:prstGeom prst="rect">
            <a:avLst/>
          </a:prstGeom>
          <a:solidFill>
            <a:srgbClr val="FFEC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  IX.  </a:t>
            </a:r>
          </a:p>
        </p:txBody>
      </p:sp>
      <p:sp>
        <p:nvSpPr>
          <p:cNvPr id="28685" name="Text Box 17"/>
          <p:cNvSpPr txBox="1">
            <a:spLocks noChangeArrowheads="1"/>
          </p:cNvSpPr>
          <p:nvPr/>
        </p:nvSpPr>
        <p:spPr bwMode="auto">
          <a:xfrm>
            <a:off x="9036050" y="3783013"/>
            <a:ext cx="679450" cy="366712"/>
          </a:xfrm>
          <a:prstGeom prst="rect">
            <a:avLst/>
          </a:prstGeom>
          <a:solidFill>
            <a:srgbClr val="FFEC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  X.  </a:t>
            </a:r>
          </a:p>
        </p:txBody>
      </p:sp>
    </p:spTree>
    <p:extLst>
      <p:ext uri="{BB962C8B-B14F-4D97-AF65-F5344CB8AC3E}">
        <p14:creationId xmlns:p14="http://schemas.microsoft.com/office/powerpoint/2010/main" val="5392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8" grpId="0"/>
      <p:bldP spid="10249" grpId="0"/>
      <p:bldP spid="10250" grpId="0"/>
      <p:bldP spid="102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581400" y="228600"/>
            <a:ext cx="500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3600" b="1">
                <a:solidFill>
                  <a:srgbClr val="FF0000"/>
                </a:solidFill>
                <a:latin typeface="Comic Sans MS" charset="0"/>
              </a:rPr>
              <a:t>AZ ÍZÉRZÉS PÁLYÁI</a:t>
            </a:r>
          </a:p>
        </p:txBody>
      </p:sp>
      <p:pic>
        <p:nvPicPr>
          <p:cNvPr id="67594" name="Picture 10" descr="TasteTrans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84289"/>
            <a:ext cx="6172200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5" name="Picture 11" descr="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1" t="56529" r="8485" b="2397"/>
          <a:stretch>
            <a:fillRect/>
          </a:stretch>
        </p:blipFill>
        <p:spPr bwMode="auto">
          <a:xfrm>
            <a:off x="8458200" y="1981200"/>
            <a:ext cx="1600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12" descr="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6" t="24577" r="58026" b="44226"/>
          <a:stretch>
            <a:fillRect/>
          </a:stretch>
        </p:blipFill>
        <p:spPr bwMode="auto">
          <a:xfrm>
            <a:off x="6781800" y="1828800"/>
            <a:ext cx="6096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13" descr="nrn2006-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1"/>
            <a:ext cx="1543050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264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6" y="836613"/>
            <a:ext cx="58324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631951" y="188913"/>
            <a:ext cx="5559535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6969"/>
                </a:solidFill>
                <a:latin typeface="Comic Sans MS" charset="0"/>
              </a:rPr>
              <a:t>A szagló és az ízérző rendszer  kapcsolata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solidFill>
                <a:srgbClr val="CC0066"/>
              </a:solidFill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solidFill>
                <a:srgbClr val="CC0066"/>
              </a:solidFill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nucleus tractus. solitarii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nucleus parabrachialis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hypothalamus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omic Sans MS" charset="0"/>
              </a:rPr>
              <a:t>amygdala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omic Sans MS" charset="0"/>
            </a:endParaRPr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2495550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2495550" y="23495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2495550" y="3141664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1" name="Picture 9" descr="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4121150"/>
            <a:ext cx="24606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002" y="309717"/>
            <a:ext cx="10058400" cy="837708"/>
          </a:xfrm>
        </p:spPr>
        <p:txBody>
          <a:bodyPr/>
          <a:lstStyle/>
          <a:p>
            <a:pPr algn="ctr"/>
            <a:r>
              <a:rPr lang="en-US" b="1" dirty="0" err="1" smtClean="0"/>
              <a:t>Szag</a:t>
            </a:r>
            <a:r>
              <a:rPr lang="en-US" b="1" dirty="0" smtClean="0"/>
              <a:t>- </a:t>
            </a:r>
            <a:r>
              <a:rPr lang="en-US" b="1" dirty="0" err="1" smtClean="0"/>
              <a:t>és</a:t>
            </a:r>
            <a:r>
              <a:rPr lang="en-US" b="1" dirty="0" smtClean="0"/>
              <a:t> </a:t>
            </a:r>
            <a:r>
              <a:rPr lang="en-US" b="1" dirty="0" err="1" smtClean="0"/>
              <a:t>ízérzékelési</a:t>
            </a:r>
            <a:r>
              <a:rPr lang="en-US" b="1" dirty="0" smtClean="0"/>
              <a:t> </a:t>
            </a:r>
            <a:r>
              <a:rPr lang="en-US" b="1" dirty="0" err="1" smtClean="0"/>
              <a:t>zavarok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dirty="0" err="1"/>
              <a:t>szagláskáro­sodás</a:t>
            </a:r>
            <a:r>
              <a:rPr lang="en-US" dirty="0"/>
              <a:t> </a:t>
            </a:r>
            <a:r>
              <a:rPr lang="en-US" dirty="0" err="1"/>
              <a:t>korrelál</a:t>
            </a:r>
            <a:r>
              <a:rPr lang="en-US" dirty="0"/>
              <a:t> a </a:t>
            </a:r>
            <a:r>
              <a:rPr lang="en-US" dirty="0" err="1"/>
              <a:t>felső</a:t>
            </a:r>
            <a:r>
              <a:rPr lang="en-US" dirty="0"/>
              <a:t> </a:t>
            </a:r>
            <a:r>
              <a:rPr lang="en-US" dirty="0" err="1"/>
              <a:t>légúti</a:t>
            </a:r>
            <a:r>
              <a:rPr lang="en-US" dirty="0"/>
              <a:t> </a:t>
            </a:r>
            <a:r>
              <a:rPr lang="en-US" dirty="0" err="1"/>
              <a:t>fertőzé­sek</a:t>
            </a:r>
            <a:r>
              <a:rPr lang="en-US" dirty="0"/>
              <a:t> </a:t>
            </a:r>
            <a:r>
              <a:rPr lang="en-US" dirty="0" err="1"/>
              <a:t>nagyobb</a:t>
            </a:r>
            <a:r>
              <a:rPr lang="en-US" dirty="0"/>
              <a:t> </a:t>
            </a:r>
            <a:r>
              <a:rPr lang="en-US" dirty="0" err="1"/>
              <a:t>gyakoriságával</a:t>
            </a:r>
            <a:r>
              <a:rPr lang="en-US" dirty="0"/>
              <a:t>. 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Kimutatták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orrpolipózissal</a:t>
            </a:r>
            <a:r>
              <a:rPr lang="en-US" dirty="0"/>
              <a:t> </a:t>
            </a:r>
            <a:r>
              <a:rPr lang="en-US" dirty="0" err="1"/>
              <a:t>társuló</a:t>
            </a:r>
            <a:r>
              <a:rPr lang="en-US" dirty="0"/>
              <a:t> </a:t>
            </a:r>
            <a:r>
              <a:rPr lang="en-US" dirty="0" err="1"/>
              <a:t>krónikus</a:t>
            </a:r>
            <a:r>
              <a:rPr lang="en-US" dirty="0"/>
              <a:t> </a:t>
            </a:r>
            <a:r>
              <a:rPr lang="en-US" dirty="0" err="1"/>
              <a:t>rinoszinuszitiszben</a:t>
            </a:r>
            <a:r>
              <a:rPr lang="en-US" dirty="0"/>
              <a:t> </a:t>
            </a:r>
            <a:r>
              <a:rPr lang="en-US" dirty="0" err="1"/>
              <a:t>szenvedő</a:t>
            </a:r>
            <a:r>
              <a:rPr lang="en-US" dirty="0"/>
              <a:t> </a:t>
            </a:r>
            <a:r>
              <a:rPr lang="en-US" dirty="0" err="1"/>
              <a:t>betegek</a:t>
            </a:r>
            <a:r>
              <a:rPr lang="en-US" dirty="0"/>
              <a:t> </a:t>
            </a:r>
            <a:r>
              <a:rPr lang="en-US" dirty="0" err="1"/>
              <a:t>szaglógumója</a:t>
            </a:r>
            <a:r>
              <a:rPr lang="en-US" dirty="0"/>
              <a:t> </a:t>
            </a:r>
            <a:r>
              <a:rPr lang="en-US" dirty="0" err="1"/>
              <a:t>ki­sebb</a:t>
            </a:r>
            <a:r>
              <a:rPr lang="en-US" dirty="0"/>
              <a:t>, </a:t>
            </a:r>
            <a:r>
              <a:rPr lang="en-US" dirty="0" err="1"/>
              <a:t>ami</a:t>
            </a:r>
            <a:r>
              <a:rPr lang="en-US" dirty="0"/>
              <a:t> </a:t>
            </a:r>
            <a:r>
              <a:rPr lang="en-US" dirty="0" err="1"/>
              <a:t>kapcsolatba</a:t>
            </a:r>
            <a:r>
              <a:rPr lang="en-US" dirty="0"/>
              <a:t> </a:t>
            </a:r>
            <a:r>
              <a:rPr lang="en-US" dirty="0" err="1"/>
              <a:t>hozható</a:t>
            </a:r>
            <a:r>
              <a:rPr lang="en-US" dirty="0"/>
              <a:t> a </a:t>
            </a:r>
            <a:r>
              <a:rPr lang="en-US" dirty="0" err="1"/>
              <a:t>szag­láskárosodással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nazális</a:t>
            </a:r>
            <a:r>
              <a:rPr lang="en-US" dirty="0"/>
              <a:t> </a:t>
            </a:r>
            <a:r>
              <a:rPr lang="en-US" dirty="0" err="1"/>
              <a:t>polipózis</a:t>
            </a:r>
            <a:r>
              <a:rPr lang="en-US" dirty="0"/>
              <a:t> </a:t>
            </a:r>
            <a:r>
              <a:rPr lang="en-US" dirty="0" err="1"/>
              <a:t>endoszkópos</a:t>
            </a:r>
            <a:r>
              <a:rPr lang="en-US" dirty="0"/>
              <a:t> </a:t>
            </a:r>
            <a:r>
              <a:rPr lang="en-US" dirty="0" err="1"/>
              <a:t>műtéte</a:t>
            </a:r>
            <a:r>
              <a:rPr lang="en-US" dirty="0"/>
              <a:t> </a:t>
            </a:r>
            <a:r>
              <a:rPr lang="en-US" dirty="0" err="1"/>
              <a:t>után</a:t>
            </a:r>
            <a:r>
              <a:rPr lang="en-US" dirty="0"/>
              <a:t> 3 </a:t>
            </a:r>
            <a:r>
              <a:rPr lang="en-US" dirty="0" err="1"/>
              <a:t>hónap­pal</a:t>
            </a:r>
            <a:r>
              <a:rPr lang="en-US" dirty="0"/>
              <a:t> a </a:t>
            </a:r>
            <a:r>
              <a:rPr lang="en-US" dirty="0" err="1"/>
              <a:t>szaglás</a:t>
            </a:r>
            <a:r>
              <a:rPr lang="en-US" dirty="0"/>
              <a:t> </a:t>
            </a:r>
            <a:r>
              <a:rPr lang="en-US" dirty="0" err="1"/>
              <a:t>javulása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bulbus</a:t>
            </a:r>
            <a:r>
              <a:rPr lang="en-US" dirty="0"/>
              <a:t> </a:t>
            </a:r>
            <a:r>
              <a:rPr lang="en-US" dirty="0" err="1" smtClean="0"/>
              <a:t>olfactorius</a:t>
            </a:r>
            <a:r>
              <a:rPr lang="en-US" dirty="0" smtClean="0"/>
              <a:t> </a:t>
            </a:r>
            <a:r>
              <a:rPr lang="en-US" dirty="0" err="1"/>
              <a:t>méretének</a:t>
            </a:r>
            <a:r>
              <a:rPr lang="en-US" dirty="0"/>
              <a:t> </a:t>
            </a:r>
            <a:r>
              <a:rPr lang="en-US" dirty="0" err="1"/>
              <a:t>növekedése</a:t>
            </a:r>
            <a:r>
              <a:rPr lang="en-US" dirty="0"/>
              <a:t> </a:t>
            </a:r>
            <a:r>
              <a:rPr lang="en-US" dirty="0" err="1"/>
              <a:t>iga­zolható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 </a:t>
            </a:r>
            <a:r>
              <a:rPr lang="en-US" i="1" dirty="0"/>
              <a:t>per </a:t>
            </a:r>
            <a:r>
              <a:rPr lang="en-US" i="1" dirty="0" err="1"/>
              <a:t>os</a:t>
            </a:r>
            <a:r>
              <a:rPr lang="en-US" i="1" dirty="0"/>
              <a:t> </a:t>
            </a:r>
            <a:r>
              <a:rPr lang="en-US" dirty="0" err="1"/>
              <a:t>szteroidkezelésről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bizonyosodott</a:t>
            </a:r>
            <a:r>
              <a:rPr lang="en-US" dirty="0"/>
              <a:t> be </a:t>
            </a:r>
            <a:r>
              <a:rPr lang="en-US" dirty="0" err="1"/>
              <a:t>egyértelműen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javítaná</a:t>
            </a:r>
            <a:r>
              <a:rPr lang="en-US" dirty="0"/>
              <a:t> a </a:t>
            </a:r>
            <a:r>
              <a:rPr lang="en-US" dirty="0" err="1"/>
              <a:t>régóta</a:t>
            </a:r>
            <a:r>
              <a:rPr lang="en-US" dirty="0"/>
              <a:t> </a:t>
            </a:r>
            <a:r>
              <a:rPr lang="en-US" dirty="0" err="1"/>
              <a:t>fennálló</a:t>
            </a:r>
            <a:r>
              <a:rPr lang="en-US" dirty="0"/>
              <a:t> </a:t>
            </a:r>
            <a:r>
              <a:rPr lang="en-US" dirty="0" err="1"/>
              <a:t>szagláskárosodást</a:t>
            </a:r>
            <a:r>
              <a:rPr lang="en-US" dirty="0"/>
              <a:t> </a:t>
            </a:r>
            <a:r>
              <a:rPr lang="en-US" dirty="0" err="1"/>
              <a:t>szinonazális</a:t>
            </a:r>
            <a:r>
              <a:rPr lang="en-US" dirty="0"/>
              <a:t> </a:t>
            </a:r>
            <a:r>
              <a:rPr lang="en-US" dirty="0" err="1"/>
              <a:t>betegség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, </a:t>
            </a:r>
            <a:r>
              <a:rPr lang="en-US" dirty="0" err="1"/>
              <a:t>ugyan­akkor</a:t>
            </a:r>
            <a:r>
              <a:rPr lang="en-US" dirty="0"/>
              <a:t> </a:t>
            </a:r>
            <a:r>
              <a:rPr lang="en-US" dirty="0" err="1"/>
              <a:t>orrpolipózis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krónikus</a:t>
            </a:r>
            <a:r>
              <a:rPr lang="en-US" dirty="0"/>
              <a:t> </a:t>
            </a:r>
            <a:r>
              <a:rPr lang="en-US" dirty="0" err="1"/>
              <a:t>rinoszinuszitisz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 </a:t>
            </a:r>
            <a:r>
              <a:rPr lang="en-US" dirty="0" err="1"/>
              <a:t>átmenetileg</a:t>
            </a:r>
            <a:r>
              <a:rPr lang="en-US" dirty="0"/>
              <a:t> </a:t>
            </a:r>
            <a:r>
              <a:rPr lang="en-US" dirty="0" err="1"/>
              <a:t>javíthatja</a:t>
            </a:r>
            <a:r>
              <a:rPr lang="en-US" dirty="0"/>
              <a:t> a </a:t>
            </a:r>
            <a:r>
              <a:rPr lang="en-US" dirty="0" err="1"/>
              <a:t>szagérzékelést</a:t>
            </a:r>
            <a:r>
              <a:rPr lang="en-US" dirty="0"/>
              <a:t>. </a:t>
            </a:r>
            <a:r>
              <a:rPr lang="en-US" dirty="0" err="1"/>
              <a:t>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Fejsérülések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trauma a </a:t>
            </a:r>
            <a:r>
              <a:rPr lang="en-US" dirty="0" err="1"/>
              <a:t>szagok</a:t>
            </a:r>
            <a:r>
              <a:rPr lang="en-US" dirty="0"/>
              <a:t> </a:t>
            </a:r>
            <a:r>
              <a:rPr lang="en-US" dirty="0" err="1"/>
              <a:t>ér­zékelésének</a:t>
            </a:r>
            <a:r>
              <a:rPr lang="en-US" dirty="0"/>
              <a:t> </a:t>
            </a:r>
            <a:r>
              <a:rPr lang="en-US" dirty="0" err="1"/>
              <a:t>elvesztéséhez</a:t>
            </a:r>
            <a:r>
              <a:rPr lang="en-US" dirty="0"/>
              <a:t> </a:t>
            </a:r>
            <a:r>
              <a:rPr lang="en-US" dirty="0" err="1"/>
              <a:t>vezethet</a:t>
            </a:r>
            <a:r>
              <a:rPr lang="en-US" dirty="0"/>
              <a:t>, ha pl. a </a:t>
            </a:r>
            <a:r>
              <a:rPr lang="en-US" dirty="0" err="1"/>
              <a:t>rostacsont</a:t>
            </a:r>
            <a:r>
              <a:rPr lang="en-US" dirty="0"/>
              <a:t> </a:t>
            </a:r>
            <a:r>
              <a:rPr lang="en-US" dirty="0" err="1"/>
              <a:t>törése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zárt</a:t>
            </a:r>
            <a:r>
              <a:rPr lang="en-US" dirty="0"/>
              <a:t> </a:t>
            </a:r>
            <a:r>
              <a:rPr lang="en-US" dirty="0" err="1"/>
              <a:t>fejsérülés</a:t>
            </a:r>
            <a:r>
              <a:rPr lang="en-US" dirty="0"/>
              <a:t> </a:t>
            </a:r>
            <a:r>
              <a:rPr lang="en-US" dirty="0" err="1"/>
              <a:t>következtében</a:t>
            </a:r>
            <a:r>
              <a:rPr lang="en-US" dirty="0"/>
              <a:t> </a:t>
            </a:r>
            <a:r>
              <a:rPr lang="en-US" dirty="0" err="1"/>
              <a:t>sérül</a:t>
            </a:r>
            <a:r>
              <a:rPr lang="en-US" dirty="0"/>
              <a:t> a n. </a:t>
            </a:r>
            <a:r>
              <a:rPr lang="en-US" dirty="0" err="1"/>
              <a:t>olfactorius</a:t>
            </a:r>
            <a:r>
              <a:rPr lang="en-US" dirty="0"/>
              <a:t> (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idegrost</a:t>
            </a:r>
            <a:r>
              <a:rPr lang="en-US" dirty="0"/>
              <a:t> </a:t>
            </a:r>
            <a:r>
              <a:rPr lang="en-US" dirty="0" err="1"/>
              <a:t>szakadása</a:t>
            </a:r>
            <a:r>
              <a:rPr lang="en-US" dirty="0"/>
              <a:t> </a:t>
            </a:r>
            <a:r>
              <a:rPr lang="en-US" dirty="0" err="1"/>
              <a:t>miatt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a </a:t>
            </a:r>
            <a:r>
              <a:rPr lang="en-US" dirty="0" err="1"/>
              <a:t>nyíróerők</a:t>
            </a:r>
            <a:r>
              <a:rPr lang="en-US" dirty="0"/>
              <a:t> </a:t>
            </a:r>
            <a:r>
              <a:rPr lang="en-US" dirty="0" err="1"/>
              <a:t>hatására</a:t>
            </a:r>
            <a:r>
              <a:rPr lang="en-US" dirty="0"/>
              <a:t> </a:t>
            </a:r>
            <a:r>
              <a:rPr lang="en-US" dirty="0" err="1"/>
              <a:t>meg­szakad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ideg</a:t>
            </a:r>
            <a:r>
              <a:rPr lang="en-US" dirty="0"/>
              <a:t> </a:t>
            </a:r>
            <a:r>
              <a:rPr lang="en-US" dirty="0" err="1"/>
              <a:t>folytonossága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err="1"/>
              <a:t>Zárt</a:t>
            </a:r>
            <a:r>
              <a:rPr lang="en-US" dirty="0"/>
              <a:t> </a:t>
            </a:r>
            <a:r>
              <a:rPr lang="en-US" dirty="0" err="1"/>
              <a:t>fejsérülés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agykérgi</a:t>
            </a:r>
            <a:r>
              <a:rPr lang="en-US" dirty="0"/>
              <a:t> trauma </a:t>
            </a:r>
            <a:r>
              <a:rPr lang="en-US" dirty="0" err="1"/>
              <a:t>ered­ményeként</a:t>
            </a:r>
            <a:r>
              <a:rPr lang="en-US" dirty="0"/>
              <a:t> a </a:t>
            </a:r>
            <a:r>
              <a:rPr lang="en-US" dirty="0" err="1"/>
              <a:t>szagok</a:t>
            </a:r>
            <a:r>
              <a:rPr lang="en-US" dirty="0"/>
              <a:t> </a:t>
            </a:r>
            <a:r>
              <a:rPr lang="en-US" dirty="0" err="1"/>
              <a:t>megkülönbözte­tése</a:t>
            </a:r>
            <a:r>
              <a:rPr lang="en-US" dirty="0"/>
              <a:t> </a:t>
            </a:r>
            <a:r>
              <a:rPr lang="en-US" dirty="0" err="1"/>
              <a:t>válhat</a:t>
            </a:r>
            <a:r>
              <a:rPr lang="en-US" dirty="0"/>
              <a:t> </a:t>
            </a:r>
            <a:r>
              <a:rPr lang="en-US" dirty="0" err="1"/>
              <a:t>nehezítetté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70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42" y="263623"/>
            <a:ext cx="258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Regio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cutanea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526942" y="1338042"/>
            <a:ext cx="2234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Roboto" charset="0"/>
              </a:rPr>
              <a:t>Vestibulum</a:t>
            </a:r>
            <a:r>
              <a:rPr lang="en-US" sz="2400" dirty="0" smtClean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nasi</a:t>
            </a:r>
            <a:r>
              <a:rPr lang="en-US" sz="2400" dirty="0">
                <a:latin typeface="Roboto" charset="0"/>
              </a:rPr>
              <a:t> 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8000" y="222941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err="1" smtClean="0">
                <a:latin typeface="Roboto" charset="0"/>
              </a:rPr>
              <a:t>Többrétegű</a:t>
            </a:r>
            <a:r>
              <a:rPr lang="en-US" sz="2000" dirty="0" smtClean="0">
                <a:latin typeface="Roboto" charset="0"/>
              </a:rPr>
              <a:t> </a:t>
            </a:r>
            <a:r>
              <a:rPr lang="en-US" sz="2000" dirty="0" err="1" smtClean="0">
                <a:latin typeface="Roboto" charset="0"/>
              </a:rPr>
              <a:t>elszarusodó</a:t>
            </a:r>
            <a:r>
              <a:rPr lang="en-US" sz="2000" dirty="0" smtClean="0">
                <a:latin typeface="Roboto" charset="0"/>
              </a:rPr>
              <a:t> </a:t>
            </a:r>
            <a:r>
              <a:rPr lang="en-US" sz="2000" dirty="0" err="1" smtClean="0">
                <a:latin typeface="Roboto" charset="0"/>
              </a:rPr>
              <a:t>laphám</a:t>
            </a:r>
            <a:endParaRPr lang="en-US" sz="2000" dirty="0" smtClean="0">
              <a:latin typeface="Robot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Robo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>
                <a:latin typeface="Roboto" charset="0"/>
              </a:rPr>
              <a:t>Faggyúmirigyek</a:t>
            </a:r>
            <a:endParaRPr lang="en-US" sz="2000" dirty="0" smtClean="0">
              <a:latin typeface="Robot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Robo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 err="1" smtClean="0">
                <a:latin typeface="Roboto" charset="0"/>
              </a:rPr>
              <a:t>Apkorin</a:t>
            </a:r>
            <a:r>
              <a:rPr lang="en-US" sz="2000" b="1" dirty="0" smtClean="0">
                <a:latin typeface="Roboto" charset="0"/>
              </a:rPr>
              <a:t> </a:t>
            </a:r>
            <a:r>
              <a:rPr lang="en-US" sz="2000" b="1" dirty="0" err="1" smtClean="0">
                <a:latin typeface="Roboto" charset="0"/>
              </a:rPr>
              <a:t>illatmirigyek</a:t>
            </a:r>
            <a:endParaRPr lang="en-US" sz="2000" b="1" dirty="0" smtClean="0">
              <a:latin typeface="Roboto" charset="0"/>
            </a:endParaRPr>
          </a:p>
          <a:p>
            <a:r>
              <a:rPr lang="en-US" sz="2000" dirty="0">
                <a:latin typeface="Roboto" charset="0"/>
              </a:rPr>
              <a:t> 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latin typeface="Roboto" charset="0"/>
              </a:rPr>
              <a:t>S</a:t>
            </a:r>
            <a:r>
              <a:rPr lang="en-US" sz="2000" dirty="0" err="1" smtClean="0">
                <a:latin typeface="Roboto" charset="0"/>
              </a:rPr>
              <a:t>zőrtüszők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3053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Neurodegeneratív</a:t>
            </a:r>
            <a:r>
              <a:rPr lang="en-US" b="1" dirty="0"/>
              <a:t> </a:t>
            </a:r>
            <a:r>
              <a:rPr lang="en-US" b="1" dirty="0" err="1"/>
              <a:t>betegségek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enyhe</a:t>
            </a:r>
            <a:r>
              <a:rPr lang="en-US" dirty="0"/>
              <a:t> </a:t>
            </a:r>
            <a:r>
              <a:rPr lang="en-US" dirty="0" err="1"/>
              <a:t>kognitív</a:t>
            </a:r>
            <a:r>
              <a:rPr lang="en-US" dirty="0"/>
              <a:t> </a:t>
            </a:r>
            <a:r>
              <a:rPr lang="en-US" dirty="0" err="1"/>
              <a:t>károsodás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Alzheimer-</a:t>
            </a:r>
            <a:r>
              <a:rPr lang="en-US" dirty="0" err="1"/>
              <a:t>kór</a:t>
            </a:r>
            <a:r>
              <a:rPr lang="en-US" dirty="0"/>
              <a:t> korai </a:t>
            </a:r>
            <a:r>
              <a:rPr lang="en-US" dirty="0" err="1"/>
              <a:t>tüneteként</a:t>
            </a:r>
            <a:r>
              <a:rPr lang="en-US" dirty="0"/>
              <a:t> a </a:t>
            </a:r>
            <a:r>
              <a:rPr lang="en-US" dirty="0" err="1"/>
              <a:t>be­tegek</a:t>
            </a:r>
            <a:r>
              <a:rPr lang="en-US" dirty="0"/>
              <a:t> a </a:t>
            </a:r>
            <a:r>
              <a:rPr lang="en-US" dirty="0" err="1"/>
              <a:t>szag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ízérzékelés</a:t>
            </a:r>
            <a:r>
              <a:rPr lang="en-US" dirty="0"/>
              <a:t> </a:t>
            </a:r>
            <a:r>
              <a:rPr lang="en-US" dirty="0" err="1"/>
              <a:t>romlá­sát</a:t>
            </a:r>
            <a:r>
              <a:rPr lang="en-US" dirty="0"/>
              <a:t> </a:t>
            </a:r>
            <a:r>
              <a:rPr lang="en-US" dirty="0" err="1"/>
              <a:t>tapasztalhatják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ízérzés</a:t>
            </a:r>
            <a:r>
              <a:rPr lang="en-US" dirty="0"/>
              <a:t> </a:t>
            </a:r>
            <a:r>
              <a:rPr lang="en-US" dirty="0" err="1"/>
              <a:t>zavara</a:t>
            </a:r>
            <a:r>
              <a:rPr lang="en-US" dirty="0"/>
              <a:t> </a:t>
            </a:r>
            <a:r>
              <a:rPr lang="en-US" dirty="0" err="1"/>
              <a:t>kiterjed</a:t>
            </a:r>
            <a:r>
              <a:rPr lang="en-US" dirty="0"/>
              <a:t> </a:t>
            </a: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vizsgált</a:t>
            </a:r>
            <a:r>
              <a:rPr lang="en-US" dirty="0"/>
              <a:t> </a:t>
            </a:r>
            <a:r>
              <a:rPr lang="en-US" dirty="0" err="1"/>
              <a:t>alapízre</a:t>
            </a:r>
            <a:r>
              <a:rPr lang="en-US" dirty="0"/>
              <a:t> (</a:t>
            </a:r>
            <a:r>
              <a:rPr lang="en-US" dirty="0" err="1"/>
              <a:t>édes</a:t>
            </a:r>
            <a:r>
              <a:rPr lang="en-US" dirty="0"/>
              <a:t>, </a:t>
            </a:r>
            <a:r>
              <a:rPr lang="en-US" dirty="0" err="1"/>
              <a:t>savanyú</a:t>
            </a:r>
            <a:r>
              <a:rPr lang="en-US" dirty="0"/>
              <a:t>, </a:t>
            </a:r>
            <a:r>
              <a:rPr lang="en-US" dirty="0" err="1"/>
              <a:t>sós</a:t>
            </a:r>
            <a:r>
              <a:rPr lang="en-US" dirty="0"/>
              <a:t>, </a:t>
            </a:r>
            <a:r>
              <a:rPr lang="en-US" dirty="0" err="1"/>
              <a:t>keserű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err="1"/>
              <a:t>Feltételezik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e </a:t>
            </a:r>
            <a:r>
              <a:rPr lang="en-US" dirty="0" err="1"/>
              <a:t>betegcsoportok­ban</a:t>
            </a:r>
            <a:r>
              <a:rPr lang="en-US" dirty="0"/>
              <a:t> mind a </a:t>
            </a:r>
            <a:r>
              <a:rPr lang="en-US" dirty="0" err="1"/>
              <a:t>szaglás</a:t>
            </a:r>
            <a:r>
              <a:rPr lang="en-US" dirty="0"/>
              <a:t>, mind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ízérzés</a:t>
            </a:r>
            <a:r>
              <a:rPr lang="en-US" dirty="0"/>
              <a:t> </a:t>
            </a:r>
            <a:r>
              <a:rPr lang="en-US" dirty="0" err="1"/>
              <a:t>károsodása</a:t>
            </a:r>
            <a:r>
              <a:rPr lang="en-US" dirty="0"/>
              <a:t> </a:t>
            </a:r>
            <a:r>
              <a:rPr lang="en-US" dirty="0" err="1"/>
              <a:t>kortikális</a:t>
            </a:r>
            <a:r>
              <a:rPr lang="en-US" dirty="0"/>
              <a:t> </a:t>
            </a:r>
            <a:r>
              <a:rPr lang="en-US" dirty="0" err="1"/>
              <a:t>eredetű</a:t>
            </a:r>
            <a:r>
              <a:rPr lang="en-US" dirty="0"/>
              <a:t>. Par­kinson-</a:t>
            </a:r>
            <a:r>
              <a:rPr lang="en-US" dirty="0" err="1"/>
              <a:t>kór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Alzheimer-</a:t>
            </a:r>
            <a:r>
              <a:rPr lang="en-US" dirty="0" err="1"/>
              <a:t>kór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 a </a:t>
            </a:r>
            <a:r>
              <a:rPr lang="en-US" dirty="0" err="1"/>
              <a:t>betegség</a:t>
            </a:r>
            <a:r>
              <a:rPr lang="en-US" dirty="0"/>
              <a:t> </a:t>
            </a:r>
            <a:r>
              <a:rPr lang="en-US" dirty="0" err="1"/>
              <a:t>súlyossága</a:t>
            </a:r>
            <a:r>
              <a:rPr lang="en-US" dirty="0"/>
              <a:t> </a:t>
            </a:r>
            <a:r>
              <a:rPr lang="en-US" dirty="0" err="1"/>
              <a:t>korrelál</a:t>
            </a:r>
            <a:r>
              <a:rPr lang="en-US" dirty="0"/>
              <a:t> a </a:t>
            </a:r>
            <a:r>
              <a:rPr lang="en-US" dirty="0" err="1"/>
              <a:t>szag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ízérzékelés</a:t>
            </a:r>
            <a:r>
              <a:rPr lang="en-US" dirty="0"/>
              <a:t> </a:t>
            </a:r>
            <a:r>
              <a:rPr lang="en-US" dirty="0" err="1"/>
              <a:t>károsodásának</a:t>
            </a:r>
            <a:r>
              <a:rPr lang="en-US" dirty="0"/>
              <a:t> </a:t>
            </a:r>
            <a:r>
              <a:rPr lang="en-US" dirty="0" err="1"/>
              <a:t>súlyos­sági</a:t>
            </a:r>
            <a:r>
              <a:rPr lang="en-US" dirty="0"/>
              <a:t> </a:t>
            </a:r>
            <a:r>
              <a:rPr lang="en-US" dirty="0" err="1"/>
              <a:t>fokával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Gyógyszerek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szag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ízérzékelési</a:t>
            </a:r>
            <a:r>
              <a:rPr lang="en-US" dirty="0"/>
              <a:t> </a:t>
            </a:r>
            <a:r>
              <a:rPr lang="en-US" dirty="0" err="1"/>
              <a:t>zavarok</a:t>
            </a:r>
            <a:r>
              <a:rPr lang="en-US" dirty="0"/>
              <a:t> </a:t>
            </a:r>
            <a:r>
              <a:rPr lang="en-US" dirty="0" err="1"/>
              <a:t>kiala­kulásában</a:t>
            </a:r>
            <a:r>
              <a:rPr lang="en-US" dirty="0"/>
              <a:t> </a:t>
            </a:r>
            <a:r>
              <a:rPr lang="en-US" dirty="0" err="1"/>
              <a:t>sokféle</a:t>
            </a:r>
            <a:r>
              <a:rPr lang="en-US" dirty="0"/>
              <a:t> </a:t>
            </a:r>
            <a:r>
              <a:rPr lang="en-US" dirty="0" err="1"/>
              <a:t>gyógyszer</a:t>
            </a:r>
            <a:r>
              <a:rPr lang="en-US" dirty="0"/>
              <a:t> </a:t>
            </a:r>
            <a:r>
              <a:rPr lang="en-US" dirty="0" err="1"/>
              <a:t>közre­játszhat</a:t>
            </a:r>
            <a:r>
              <a:rPr lang="en-US" dirty="0"/>
              <a:t>. A </a:t>
            </a:r>
            <a:r>
              <a:rPr lang="en-US" dirty="0" err="1"/>
              <a:t>szagláscsökkenés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esetek</a:t>
            </a:r>
            <a:r>
              <a:rPr lang="en-US" dirty="0"/>
              <a:t> kb. 12%-</a:t>
            </a:r>
            <a:r>
              <a:rPr lang="en-US" dirty="0" err="1"/>
              <a:t>ában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ízérzékelési</a:t>
            </a:r>
            <a:r>
              <a:rPr lang="en-US" dirty="0"/>
              <a:t> </a:t>
            </a:r>
            <a:r>
              <a:rPr lang="en-US" dirty="0" err="1"/>
              <a:t>zavar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esetek</a:t>
            </a:r>
            <a:r>
              <a:rPr lang="en-US" dirty="0"/>
              <a:t> </a:t>
            </a:r>
            <a:r>
              <a:rPr lang="en-US" dirty="0" err="1"/>
              <a:t>ennél</a:t>
            </a:r>
            <a:r>
              <a:rPr lang="en-US" dirty="0"/>
              <a:t> is </a:t>
            </a:r>
            <a:r>
              <a:rPr lang="en-US" dirty="0" err="1"/>
              <a:t>nagyobb</a:t>
            </a:r>
            <a:r>
              <a:rPr lang="en-US" dirty="0"/>
              <a:t> </a:t>
            </a:r>
            <a:r>
              <a:rPr lang="en-US" dirty="0" err="1"/>
              <a:t>hányadá­ban</a:t>
            </a:r>
            <a:r>
              <a:rPr lang="en-US" dirty="0"/>
              <a:t> </a:t>
            </a:r>
            <a:r>
              <a:rPr lang="en-US" dirty="0" err="1"/>
              <a:t>vezethető</a:t>
            </a:r>
            <a:r>
              <a:rPr lang="en-US" dirty="0"/>
              <a:t> </a:t>
            </a:r>
            <a:r>
              <a:rPr lang="en-US" dirty="0" err="1"/>
              <a:t>vissza</a:t>
            </a:r>
            <a:r>
              <a:rPr lang="en-US" dirty="0"/>
              <a:t> </a:t>
            </a:r>
            <a:r>
              <a:rPr lang="en-US" dirty="0" err="1"/>
              <a:t>gyógyszerhatás­ra</a:t>
            </a:r>
            <a:r>
              <a:rPr lang="en-US" dirty="0"/>
              <a:t>. 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kemoterápia</a:t>
            </a:r>
            <a:r>
              <a:rPr lang="en-US" dirty="0"/>
              <a:t>, </a:t>
            </a:r>
            <a:r>
              <a:rPr lang="en-US" dirty="0" err="1"/>
              <a:t>amelynek</a:t>
            </a:r>
            <a:r>
              <a:rPr lang="en-US" dirty="0"/>
              <a:t> </a:t>
            </a:r>
            <a:r>
              <a:rPr lang="en-US" dirty="0" err="1"/>
              <a:t>elfogadott</a:t>
            </a:r>
            <a:r>
              <a:rPr lang="en-US" dirty="0"/>
              <a:t> </a:t>
            </a:r>
            <a:r>
              <a:rPr lang="en-US" dirty="0" err="1"/>
              <a:t>nemkívánatos</a:t>
            </a:r>
            <a:r>
              <a:rPr lang="en-US" dirty="0"/>
              <a:t> </a:t>
            </a:r>
            <a:r>
              <a:rPr lang="en-US" dirty="0" err="1"/>
              <a:t>hatása</a:t>
            </a:r>
            <a:r>
              <a:rPr lang="en-US" dirty="0"/>
              <a:t> a </a:t>
            </a:r>
            <a:r>
              <a:rPr lang="en-US" dirty="0" err="1"/>
              <a:t>szag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íz­érzékelés</a:t>
            </a:r>
            <a:r>
              <a:rPr lang="en-US" dirty="0"/>
              <a:t> </a:t>
            </a:r>
            <a:r>
              <a:rPr lang="en-US" dirty="0" err="1" smtClean="0"/>
              <a:t>károsodása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kemoterápia</a:t>
            </a:r>
            <a:r>
              <a:rPr lang="en-US" dirty="0"/>
              <a:t> e </a:t>
            </a:r>
            <a:r>
              <a:rPr lang="en-US" dirty="0" err="1"/>
              <a:t>mellékhatásának</a:t>
            </a:r>
            <a:r>
              <a:rPr lang="en-US" dirty="0"/>
              <a:t> </a:t>
            </a:r>
            <a:r>
              <a:rPr lang="en-US" dirty="0" err="1"/>
              <a:t>hátterében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valószínűséggel</a:t>
            </a:r>
            <a:r>
              <a:rPr lang="en-US" dirty="0"/>
              <a:t> a </a:t>
            </a:r>
            <a:r>
              <a:rPr lang="en-US" dirty="0" err="1"/>
              <a:t>szagló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ízlelőreceptorok</a:t>
            </a:r>
            <a:r>
              <a:rPr lang="en-US" dirty="0"/>
              <a:t> </a:t>
            </a:r>
            <a:r>
              <a:rPr lang="en-US" dirty="0" err="1"/>
              <a:t>károsodása</a:t>
            </a:r>
            <a:r>
              <a:rPr lang="en-US" dirty="0"/>
              <a:t> </a:t>
            </a:r>
            <a:r>
              <a:rPr lang="en-US" dirty="0" err="1"/>
              <a:t>áll</a:t>
            </a:r>
            <a:r>
              <a:rPr lang="en-US" dirty="0"/>
              <a:t>; </a:t>
            </a:r>
            <a:r>
              <a:rPr lang="en-US" dirty="0" err="1"/>
              <a:t>ezek</a:t>
            </a:r>
            <a:r>
              <a:rPr lang="en-US" dirty="0"/>
              <a:t> a </a:t>
            </a:r>
            <a:r>
              <a:rPr lang="en-US" dirty="0" err="1"/>
              <a:t>sejtek</a:t>
            </a:r>
            <a:r>
              <a:rPr lang="en-US" dirty="0"/>
              <a:t> </a:t>
            </a:r>
            <a:r>
              <a:rPr lang="en-US" dirty="0" err="1"/>
              <a:t>képesek</a:t>
            </a:r>
            <a:r>
              <a:rPr lang="en-US" dirty="0"/>
              <a:t> </a:t>
            </a:r>
            <a:r>
              <a:rPr lang="en-US" dirty="0" err="1"/>
              <a:t>regenerálódni</a:t>
            </a:r>
            <a:r>
              <a:rPr lang="en-US" dirty="0"/>
              <a:t>. A </a:t>
            </a:r>
            <a:r>
              <a:rPr lang="en-US" dirty="0" err="1"/>
              <a:t>parozmia</a:t>
            </a:r>
            <a:r>
              <a:rPr lang="en-US" dirty="0"/>
              <a:t> (</a:t>
            </a:r>
            <a:r>
              <a:rPr lang="en-US" dirty="0" err="1"/>
              <a:t>torz</a:t>
            </a:r>
            <a:r>
              <a:rPr lang="en-US" dirty="0"/>
              <a:t> </a:t>
            </a:r>
            <a:r>
              <a:rPr lang="en-US" dirty="0" err="1"/>
              <a:t>szagérzékelés</a:t>
            </a:r>
            <a:r>
              <a:rPr lang="en-US" dirty="0"/>
              <a:t>)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ételek</a:t>
            </a:r>
            <a:r>
              <a:rPr lang="en-US" dirty="0"/>
              <a:t> </a:t>
            </a:r>
            <a:r>
              <a:rPr lang="en-US" dirty="0" err="1"/>
              <a:t>elutasítása</a:t>
            </a:r>
            <a:r>
              <a:rPr lang="en-US" dirty="0"/>
              <a:t> </a:t>
            </a:r>
            <a:r>
              <a:rPr lang="en-US" dirty="0" err="1"/>
              <a:t>enyhíthető</a:t>
            </a:r>
            <a:r>
              <a:rPr lang="en-US" dirty="0"/>
              <a:t>, ha </a:t>
            </a:r>
            <a:r>
              <a:rPr lang="en-US" dirty="0" err="1"/>
              <a:t>orrcsipesszel</a:t>
            </a:r>
            <a:r>
              <a:rPr lang="en-US" dirty="0"/>
              <a:t> </a:t>
            </a:r>
            <a:r>
              <a:rPr lang="en-US" dirty="0" err="1"/>
              <a:t>csökkentjük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orrlégzést</a:t>
            </a:r>
            <a:r>
              <a:rPr lang="en-US" dirty="0"/>
              <a:t>, s </a:t>
            </a:r>
            <a:r>
              <a:rPr lang="en-US" dirty="0" err="1"/>
              <a:t>ezzel</a:t>
            </a:r>
            <a:r>
              <a:rPr lang="en-US" dirty="0"/>
              <a:t> a </a:t>
            </a:r>
            <a:r>
              <a:rPr lang="en-US" dirty="0" err="1"/>
              <a:t>szagok</a:t>
            </a:r>
            <a:r>
              <a:rPr lang="en-US" dirty="0"/>
              <a:t> </a:t>
            </a:r>
            <a:r>
              <a:rPr lang="en-US" dirty="0" err="1"/>
              <a:t>érzékelését</a:t>
            </a:r>
            <a:r>
              <a:rPr lang="en-US" dirty="0"/>
              <a:t>.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erő­teljesebb</a:t>
            </a:r>
            <a:r>
              <a:rPr lang="en-US" dirty="0"/>
              <a:t> </a:t>
            </a:r>
            <a:r>
              <a:rPr lang="en-US" dirty="0" err="1"/>
              <a:t>fűszerezés</a:t>
            </a:r>
            <a:r>
              <a:rPr lang="en-US" dirty="0"/>
              <a:t> is </a:t>
            </a:r>
            <a:r>
              <a:rPr lang="en-US" dirty="0" err="1"/>
              <a:t>kedvező</a:t>
            </a:r>
            <a:r>
              <a:rPr lang="en-US" dirty="0"/>
              <a:t> </a:t>
            </a:r>
            <a:r>
              <a:rPr lang="en-US" dirty="0" err="1"/>
              <a:t>hatású</a:t>
            </a:r>
            <a:r>
              <a:rPr lang="en-US" dirty="0"/>
              <a:t> </a:t>
            </a:r>
            <a:r>
              <a:rPr lang="en-US" dirty="0" err="1"/>
              <a:t>lehet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1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Felhasznált</a:t>
            </a:r>
            <a:r>
              <a:rPr lang="en-US" dirty="0" smtClean="0"/>
              <a:t> </a:t>
            </a:r>
            <a:r>
              <a:rPr lang="en-US" dirty="0" err="1" smtClean="0"/>
              <a:t>irodalom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 smtClean="0"/>
              <a:t>1.</a:t>
            </a:r>
            <a:r>
              <a:rPr lang="en-US" b="1" dirty="0"/>
              <a:t> </a:t>
            </a:r>
            <a:r>
              <a:rPr lang="en-US" dirty="0"/>
              <a:t>Landis BN, Stow NW, Lacroix JS, </a:t>
            </a:r>
            <a:r>
              <a:rPr lang="en-US" dirty="0" err="1"/>
              <a:t>Hugen­tobler</a:t>
            </a:r>
            <a:r>
              <a:rPr lang="en-US" dirty="0"/>
              <a:t> M, Hummel T. Olfactory disorders: the patients’ view. Rhinology 2009;47(4):454–459.</a:t>
            </a:r>
            <a:br>
              <a:rPr lang="en-US" dirty="0"/>
            </a:br>
            <a:r>
              <a:rPr lang="en-US" b="1" dirty="0"/>
              <a:t>2. </a:t>
            </a:r>
            <a:r>
              <a:rPr lang="en-US" dirty="0" err="1"/>
              <a:t>Soter</a:t>
            </a:r>
            <a:r>
              <a:rPr lang="en-US" dirty="0"/>
              <a:t> A, Kim J, Jackman A, </a:t>
            </a:r>
            <a:r>
              <a:rPr lang="en-US" dirty="0" err="1"/>
              <a:t>Tourbier</a:t>
            </a:r>
            <a:r>
              <a:rPr lang="en-US" dirty="0"/>
              <a:t> I, </a:t>
            </a:r>
            <a:r>
              <a:rPr lang="en-US" dirty="0" err="1"/>
              <a:t>Kaul</a:t>
            </a:r>
            <a:r>
              <a:rPr lang="en-US" dirty="0"/>
              <a:t> A, Doty RL. Accuracy of self-report in detecting taste dysfunction. Laryngoscope 2008;118(4):611–617</a:t>
            </a:r>
            <a:br>
              <a:rPr lang="en-US" dirty="0"/>
            </a:br>
            <a:r>
              <a:rPr lang="en-US" b="1" dirty="0"/>
              <a:t>3. </a:t>
            </a:r>
            <a:r>
              <a:rPr lang="en-US" dirty="0"/>
              <a:t>Deems DA, Doty RL, Settle RG, et al. Smell and taste disorders, a study of 750 patients from the University of Pennsylvania Smell and Taste Center. Arch </a:t>
            </a:r>
            <a:r>
              <a:rPr lang="en-US" dirty="0" err="1"/>
              <a:t>Otolaryngol</a:t>
            </a:r>
            <a:r>
              <a:rPr lang="en-US" dirty="0"/>
              <a:t> Head Neck </a:t>
            </a:r>
            <a:r>
              <a:rPr lang="en-US" dirty="0" err="1"/>
              <a:t>Surg</a:t>
            </a:r>
            <a:r>
              <a:rPr lang="en-US" dirty="0"/>
              <a:t> 1991;117(5):519–528</a:t>
            </a:r>
            <a:br>
              <a:rPr lang="en-US" dirty="0"/>
            </a:br>
            <a:r>
              <a:rPr lang="en-US" b="1" dirty="0"/>
              <a:t>4. </a:t>
            </a:r>
            <a:r>
              <a:rPr lang="en-US" dirty="0" err="1"/>
              <a:t>Pribitkin</a:t>
            </a:r>
            <a:r>
              <a:rPr lang="en-US" dirty="0"/>
              <a:t> E, Rosenthal MD, Cowart BJ. Prevalence and causes of severe taste loss in a che­mosensory clinic population. Ann </a:t>
            </a:r>
            <a:r>
              <a:rPr lang="en-US" dirty="0" err="1"/>
              <a:t>Otol</a:t>
            </a:r>
            <a:r>
              <a:rPr lang="en-US" dirty="0"/>
              <a:t> </a:t>
            </a:r>
            <a:r>
              <a:rPr lang="en-US" dirty="0" err="1"/>
              <a:t>Rhinol</a:t>
            </a:r>
            <a:r>
              <a:rPr lang="en-US" dirty="0"/>
              <a:t> </a:t>
            </a:r>
            <a:r>
              <a:rPr lang="en-US" dirty="0" err="1"/>
              <a:t>Laryngol</a:t>
            </a:r>
            <a:r>
              <a:rPr lang="en-US" dirty="0"/>
              <a:t> 2003;112(11):971–978</a:t>
            </a:r>
            <a:br>
              <a:rPr lang="en-US" dirty="0"/>
            </a:br>
            <a:r>
              <a:rPr lang="en-US" b="1" dirty="0"/>
              <a:t>5. </a:t>
            </a:r>
            <a:r>
              <a:rPr lang="en-US" dirty="0"/>
              <a:t>Hummel T, </a:t>
            </a:r>
            <a:r>
              <a:rPr lang="en-US" dirty="0" err="1"/>
              <a:t>Pfetzing</a:t>
            </a:r>
            <a:r>
              <a:rPr lang="en-US" dirty="0"/>
              <a:t> U, </a:t>
            </a:r>
            <a:r>
              <a:rPr lang="en-US" dirty="0" err="1"/>
              <a:t>Lötsch</a:t>
            </a:r>
            <a:r>
              <a:rPr lang="en-US" dirty="0"/>
              <a:t> J. A short olfactory test based on the identification of three odors. J </a:t>
            </a:r>
            <a:r>
              <a:rPr lang="en-US" dirty="0" err="1"/>
              <a:t>Neurol</a:t>
            </a:r>
            <a:r>
              <a:rPr lang="en-US" dirty="0"/>
              <a:t> 2010;257(8):1316–1321</a:t>
            </a:r>
            <a:br>
              <a:rPr lang="en-US" dirty="0"/>
            </a:br>
            <a:r>
              <a:rPr lang="en-US" b="1" dirty="0"/>
              <a:t>6. </a:t>
            </a:r>
            <a:r>
              <a:rPr lang="en-US" dirty="0" err="1"/>
              <a:t>Apter</a:t>
            </a:r>
            <a:r>
              <a:rPr lang="en-US" dirty="0"/>
              <a:t> AJ, Gent JF, Frank ME. Fluctuating ol­factory sensitivity and distorted odor perception in allergic rhinitis. Arch </a:t>
            </a:r>
            <a:r>
              <a:rPr lang="en-US" dirty="0" err="1"/>
              <a:t>Otolaryngol</a:t>
            </a:r>
            <a:r>
              <a:rPr lang="en-US" dirty="0"/>
              <a:t> Head Neck </a:t>
            </a:r>
            <a:r>
              <a:rPr lang="en-US" dirty="0" err="1"/>
              <a:t>Surg</a:t>
            </a:r>
            <a:r>
              <a:rPr lang="en-US" dirty="0"/>
              <a:t> 1999;125(9):1005–1010</a:t>
            </a:r>
            <a:br>
              <a:rPr lang="en-US" dirty="0"/>
            </a:br>
            <a:r>
              <a:rPr lang="en-US" b="1" dirty="0"/>
              <a:t>7. </a:t>
            </a:r>
            <a:r>
              <a:rPr lang="en-US" dirty="0"/>
              <a:t>Lang CJ, </a:t>
            </a:r>
            <a:r>
              <a:rPr lang="en-US" dirty="0" err="1"/>
              <a:t>Leuschner</a:t>
            </a:r>
            <a:r>
              <a:rPr lang="en-US" dirty="0"/>
              <a:t> T, Ulrich K, </a:t>
            </a:r>
            <a:r>
              <a:rPr lang="en-US" dirty="0" err="1"/>
              <a:t>Stössel</a:t>
            </a:r>
            <a:r>
              <a:rPr lang="en-US" dirty="0"/>
              <a:t> C, </a:t>
            </a:r>
            <a:r>
              <a:rPr lang="en-US" dirty="0" err="1"/>
              <a:t>Heckmann</a:t>
            </a:r>
            <a:r>
              <a:rPr lang="en-US" dirty="0"/>
              <a:t> JG, Hummel T. Taste in dement­ing diseases and parkinsonism. J </a:t>
            </a:r>
            <a:r>
              <a:rPr lang="en-US" dirty="0" err="1"/>
              <a:t>Neurol</a:t>
            </a:r>
            <a:r>
              <a:rPr lang="en-US" dirty="0"/>
              <a:t> </a:t>
            </a:r>
            <a:r>
              <a:rPr lang="en-US" dirty="0" err="1"/>
              <a:t>Sci</a:t>
            </a:r>
            <a:r>
              <a:rPr lang="en-US" dirty="0"/>
              <a:t> 2006;248(1-2):177–184</a:t>
            </a:r>
            <a:br>
              <a:rPr lang="en-US" dirty="0"/>
            </a:br>
            <a:r>
              <a:rPr lang="en-US" b="1" dirty="0"/>
              <a:t>8. </a:t>
            </a:r>
            <a:r>
              <a:rPr lang="en-US" dirty="0" err="1"/>
              <a:t>Deeb</a:t>
            </a:r>
            <a:r>
              <a:rPr lang="en-US" dirty="0"/>
              <a:t> J, Shah M, Muhammed N, et al. A basic smell test is as sensitive as a dopamine transport­er scan: comparison of olfaction, taste and </a:t>
            </a:r>
            <a:r>
              <a:rPr lang="en-US" dirty="0" err="1"/>
              <a:t>DaTS­CAN</a:t>
            </a:r>
            <a:r>
              <a:rPr lang="en-US" dirty="0"/>
              <a:t> in the diagnosis of Parkinson’s disease. QJM 2010;103(12):941–952</a:t>
            </a:r>
            <a:br>
              <a:rPr lang="en-US" dirty="0"/>
            </a:br>
            <a:r>
              <a:rPr lang="en-US" b="1" dirty="0"/>
              <a:t>9. </a:t>
            </a:r>
            <a:r>
              <a:rPr lang="en-US" dirty="0"/>
              <a:t>Steinbach S, </a:t>
            </a:r>
            <a:r>
              <a:rPr lang="en-US" dirty="0" err="1"/>
              <a:t>Hundt</a:t>
            </a:r>
            <a:r>
              <a:rPr lang="en-US" dirty="0"/>
              <a:t> W, </a:t>
            </a:r>
            <a:r>
              <a:rPr lang="en-US" dirty="0" err="1"/>
              <a:t>Vaitl</a:t>
            </a:r>
            <a:r>
              <a:rPr lang="en-US" dirty="0"/>
              <a:t> A, et al. Taste in mild cognitive impairment and Alzheimer’s disease. J </a:t>
            </a:r>
            <a:r>
              <a:rPr lang="en-US" dirty="0" err="1"/>
              <a:t>Neurol</a:t>
            </a:r>
            <a:r>
              <a:rPr lang="en-US" dirty="0"/>
              <a:t> 2010;257(2):238–246</a:t>
            </a:r>
            <a:br>
              <a:rPr lang="en-US" dirty="0"/>
            </a:br>
            <a:r>
              <a:rPr lang="en-US" b="1" dirty="0"/>
              <a:t>10. </a:t>
            </a:r>
            <a:r>
              <a:rPr lang="en-US" dirty="0"/>
              <a:t>Steinbach S, Hummel T, </a:t>
            </a:r>
            <a:r>
              <a:rPr lang="en-US" dirty="0" err="1"/>
              <a:t>Böhner</a:t>
            </a:r>
            <a:r>
              <a:rPr lang="en-US" dirty="0"/>
              <a:t> C, et al. Qualitative and quantitative assessment of taste and smell changes in patients undergoing che­motherapy for breast cancer or gynecologic malignancies. 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Oncol</a:t>
            </a:r>
            <a:r>
              <a:rPr lang="en-US" dirty="0"/>
              <a:t> 2009;27(11):1899–1905</a:t>
            </a:r>
            <a:br>
              <a:rPr lang="en-US" dirty="0"/>
            </a:br>
            <a:r>
              <a:rPr lang="en-US" b="1" dirty="0"/>
              <a:t>11. </a:t>
            </a:r>
            <a:r>
              <a:rPr lang="en-US" dirty="0"/>
              <a:t>Landis BN, </a:t>
            </a:r>
            <a:r>
              <a:rPr lang="en-US" dirty="0" err="1"/>
              <a:t>Frasnelli</a:t>
            </a:r>
            <a:r>
              <a:rPr lang="en-US" dirty="0"/>
              <a:t> J, </a:t>
            </a:r>
            <a:r>
              <a:rPr lang="en-US" dirty="0" err="1"/>
              <a:t>Croy</a:t>
            </a:r>
            <a:r>
              <a:rPr lang="en-US" dirty="0"/>
              <a:t> I, Hummel T. Evaluating the clinical usefulness of structured questions in </a:t>
            </a:r>
            <a:r>
              <a:rPr lang="en-US" dirty="0" err="1"/>
              <a:t>parosmia</a:t>
            </a:r>
            <a:r>
              <a:rPr lang="en-US" dirty="0"/>
              <a:t> assessment. Laryngoscope 2010;120(8):1707–1713</a:t>
            </a:r>
            <a:br>
              <a:rPr lang="en-US" dirty="0"/>
            </a:br>
            <a:r>
              <a:rPr lang="en-US" b="1" dirty="0"/>
              <a:t>12. </a:t>
            </a:r>
            <a:r>
              <a:rPr lang="en-US" dirty="0" err="1"/>
              <a:t>Seiden</a:t>
            </a:r>
            <a:r>
              <a:rPr lang="en-US" dirty="0"/>
              <a:t> AM, Duncan HJ. The diagnosis of a conductive olfactory loss. Laryngoscope 2001;111(1):9–14</a:t>
            </a:r>
            <a:br>
              <a:rPr lang="en-US" dirty="0"/>
            </a:br>
            <a:r>
              <a:rPr lang="en-US" b="1" dirty="0"/>
              <a:t>13. </a:t>
            </a:r>
            <a:r>
              <a:rPr lang="en-US" dirty="0"/>
              <a:t>Jackman AH, Doty RL. Utility of a three-item smell identification test in detecting olfactory dysfunction. Laryngoscope 2005;115(12):2209– 2212</a:t>
            </a:r>
            <a:br>
              <a:rPr lang="en-US" dirty="0"/>
            </a:br>
            <a:r>
              <a:rPr lang="en-US" b="1" dirty="0"/>
              <a:t>14. </a:t>
            </a:r>
            <a:r>
              <a:rPr lang="en-US" dirty="0" err="1"/>
              <a:t>Gudziol</a:t>
            </a:r>
            <a:r>
              <a:rPr lang="en-US" dirty="0"/>
              <a:t> V, </a:t>
            </a:r>
            <a:r>
              <a:rPr lang="en-US" dirty="0" err="1"/>
              <a:t>Buschhüter</a:t>
            </a:r>
            <a:r>
              <a:rPr lang="en-US" dirty="0"/>
              <a:t> D, </a:t>
            </a:r>
            <a:r>
              <a:rPr lang="en-US" dirty="0" err="1"/>
              <a:t>Abolmaali</a:t>
            </a:r>
            <a:r>
              <a:rPr lang="en-US" dirty="0"/>
              <a:t> N, Gerber J, </a:t>
            </a:r>
            <a:r>
              <a:rPr lang="en-US" dirty="0" err="1"/>
              <a:t>Rombaux</a:t>
            </a:r>
            <a:r>
              <a:rPr lang="en-US" dirty="0"/>
              <a:t> P, Hummel T. Increasing olfactory bulb volume due to treatment of chronic rhinosinusitis – a longitudinal study. Brain 2009;132(</a:t>
            </a:r>
            <a:r>
              <a:rPr lang="en-US" dirty="0" err="1"/>
              <a:t>pt</a:t>
            </a:r>
            <a:r>
              <a:rPr lang="en-US" dirty="0"/>
              <a:t> 11):3096–3101</a:t>
            </a:r>
            <a:br>
              <a:rPr lang="en-US" dirty="0"/>
            </a:br>
            <a:r>
              <a:rPr lang="en-US" b="1" dirty="0"/>
              <a:t>15. </a:t>
            </a:r>
            <a:r>
              <a:rPr lang="en-US" dirty="0"/>
              <a:t>Olsson P, </a:t>
            </a:r>
            <a:r>
              <a:rPr lang="en-US" dirty="0" err="1"/>
              <a:t>Stjärne</a:t>
            </a:r>
            <a:r>
              <a:rPr lang="en-US" dirty="0"/>
              <a:t> P. Endoscopic sinus surgery improves olfaction in nasal polyposis, a multi-cen­ter study. Rhinology 2010;48(2):150–155</a:t>
            </a:r>
            <a:br>
              <a:rPr lang="en-US" dirty="0"/>
            </a:br>
            <a:r>
              <a:rPr lang="en-US" b="1" dirty="0"/>
              <a:t>16. </a:t>
            </a:r>
            <a:r>
              <a:rPr lang="en-US" dirty="0" err="1"/>
              <a:t>Politis</a:t>
            </a:r>
            <a:r>
              <a:rPr lang="en-US" dirty="0"/>
              <a:t> M, Wu K, Molloy S, G Bain P, Chaudhuri KR, </a:t>
            </a:r>
            <a:r>
              <a:rPr lang="en-US" dirty="0" err="1"/>
              <a:t>Piccini</a:t>
            </a:r>
            <a:r>
              <a:rPr lang="en-US" dirty="0"/>
              <a:t> P. Parkinson’s disease symptoms: the patient’s perspective. </a:t>
            </a:r>
            <a:r>
              <a:rPr lang="en-US" dirty="0" err="1"/>
              <a:t>Mov</a:t>
            </a:r>
            <a:r>
              <a:rPr lang="en-US" dirty="0"/>
              <a:t> </a:t>
            </a:r>
            <a:r>
              <a:rPr lang="en-US" dirty="0" err="1"/>
              <a:t>Disord</a:t>
            </a:r>
            <a:r>
              <a:rPr lang="en-US" dirty="0"/>
              <a:t> 2010;25(11):1646–1651</a:t>
            </a:r>
            <a:br>
              <a:rPr lang="en-US" dirty="0"/>
            </a:br>
            <a:r>
              <a:rPr lang="en-US" b="1" dirty="0"/>
              <a:t>17. </a:t>
            </a:r>
            <a:r>
              <a:rPr lang="en-US" dirty="0" err="1"/>
              <a:t>Negoias</a:t>
            </a:r>
            <a:r>
              <a:rPr lang="en-US" dirty="0"/>
              <a:t> S, </a:t>
            </a:r>
            <a:r>
              <a:rPr lang="en-US" dirty="0" err="1"/>
              <a:t>Croy</a:t>
            </a:r>
            <a:r>
              <a:rPr lang="en-US" dirty="0"/>
              <a:t> I, Gerber J, et al. Reduced olfactory bulb volume and olfactory sensitivity in patients with acute major depression. Neurosci­ence 2010;169(1):415–421</a:t>
            </a:r>
            <a:br>
              <a:rPr lang="en-US" dirty="0"/>
            </a:br>
            <a:r>
              <a:rPr lang="en-US" b="1" dirty="0"/>
              <a:t>18. </a:t>
            </a:r>
            <a:r>
              <a:rPr lang="en-US" dirty="0" err="1"/>
              <a:t>Aschenbrenner</a:t>
            </a:r>
            <a:r>
              <a:rPr lang="en-US" dirty="0"/>
              <a:t> K, </a:t>
            </a:r>
            <a:r>
              <a:rPr lang="en-US" dirty="0" err="1"/>
              <a:t>Scholze</a:t>
            </a:r>
            <a:r>
              <a:rPr lang="en-US" dirty="0"/>
              <a:t> N, </a:t>
            </a:r>
            <a:r>
              <a:rPr lang="en-US" dirty="0" err="1"/>
              <a:t>Joraschky</a:t>
            </a:r>
            <a:r>
              <a:rPr lang="en-US" dirty="0"/>
              <a:t> P, Hummel T. Gustatory and olfactory sensitivity in patients with anorexia and bulimia in the course of treatment. J </a:t>
            </a:r>
            <a:r>
              <a:rPr lang="en-US" dirty="0" err="1"/>
              <a:t>Psychiatr</a:t>
            </a:r>
            <a:r>
              <a:rPr lang="en-US" dirty="0"/>
              <a:t> Res 2008;43(2):129–137</a:t>
            </a:r>
            <a:br>
              <a:rPr lang="en-US" dirty="0"/>
            </a:br>
            <a:r>
              <a:rPr lang="en-US" b="1" dirty="0"/>
              <a:t>19. </a:t>
            </a:r>
            <a:r>
              <a:rPr lang="en-US" dirty="0" err="1"/>
              <a:t>Naik</a:t>
            </a:r>
            <a:r>
              <a:rPr lang="en-US" dirty="0"/>
              <a:t> BS, Shetty N, Maben EV. Drug-induced taste disorders. </a:t>
            </a:r>
            <a:r>
              <a:rPr lang="en-US" dirty="0" err="1"/>
              <a:t>Eur</a:t>
            </a:r>
            <a:r>
              <a:rPr lang="en-US" dirty="0"/>
              <a:t> J Intern Med 2010;21(3):240–243</a:t>
            </a:r>
            <a:br>
              <a:rPr lang="en-US" dirty="0"/>
            </a:br>
            <a:r>
              <a:rPr lang="en-US" b="1" dirty="0"/>
              <a:t>20. </a:t>
            </a:r>
            <a:r>
              <a:rPr lang="en-US" dirty="0"/>
              <a:t>Ackerman BH, </a:t>
            </a:r>
            <a:r>
              <a:rPr lang="en-US" dirty="0" err="1"/>
              <a:t>Kasbekar</a:t>
            </a:r>
            <a:r>
              <a:rPr lang="en-US" dirty="0"/>
              <a:t> N. Disturbances of taste and smell induced by drugs. Pharmacother­apy 1997;17(3):482–496</a:t>
            </a:r>
            <a:br>
              <a:rPr lang="en-US" dirty="0"/>
            </a:br>
            <a:r>
              <a:rPr lang="en-US" b="1" dirty="0"/>
              <a:t>21. </a:t>
            </a:r>
            <a:r>
              <a:rPr lang="en-US" dirty="0"/>
              <a:t>van Dam FS, </a:t>
            </a:r>
            <a:r>
              <a:rPr lang="en-US" dirty="0" err="1"/>
              <a:t>Hilgers</a:t>
            </a:r>
            <a:r>
              <a:rPr lang="en-US" dirty="0"/>
              <a:t> FJ, </a:t>
            </a:r>
            <a:r>
              <a:rPr lang="en-US" dirty="0" err="1"/>
              <a:t>Emsbroek</a:t>
            </a:r>
            <a:r>
              <a:rPr lang="en-US" dirty="0"/>
              <a:t> G, </a:t>
            </a:r>
            <a:r>
              <a:rPr lang="en-US" dirty="0" err="1"/>
              <a:t>Touw</a:t>
            </a:r>
            <a:r>
              <a:rPr lang="en-US" dirty="0"/>
              <a:t> FI, van As CJ, de Jong N. Deterioration of olfaction and gustation as a consequence of total laryngectomy. Laryngoscope 1999;109(7 </a:t>
            </a:r>
            <a:r>
              <a:rPr lang="en-US" dirty="0" err="1"/>
              <a:t>pt</a:t>
            </a:r>
            <a:r>
              <a:rPr lang="en-US" dirty="0"/>
              <a:t> 1):1150–1155</a:t>
            </a:r>
            <a:br>
              <a:rPr lang="en-US" dirty="0"/>
            </a:br>
            <a:r>
              <a:rPr lang="en-US" b="1" dirty="0"/>
              <a:t>22. </a:t>
            </a:r>
            <a:r>
              <a:rPr lang="en-US" dirty="0"/>
              <a:t>Doty RL, </a:t>
            </a:r>
            <a:r>
              <a:rPr lang="en-US" dirty="0" err="1"/>
              <a:t>Yousem</a:t>
            </a:r>
            <a:r>
              <a:rPr lang="en-US" dirty="0"/>
              <a:t> DM, Pham LT, </a:t>
            </a:r>
            <a:r>
              <a:rPr lang="en-US" dirty="0" err="1"/>
              <a:t>Kreshak</a:t>
            </a:r>
            <a:r>
              <a:rPr lang="en-US" dirty="0"/>
              <a:t> AA, </a:t>
            </a:r>
            <a:r>
              <a:rPr lang="en-US" dirty="0" err="1"/>
              <a:t>Geckle</a:t>
            </a:r>
            <a:r>
              <a:rPr lang="en-US" dirty="0"/>
              <a:t> R, Lee WW. Olfactory dysfunction in patients with head trauma. Arch </a:t>
            </a:r>
            <a:r>
              <a:rPr lang="en-US" dirty="0" err="1"/>
              <a:t>Neurol</a:t>
            </a:r>
            <a:r>
              <a:rPr lang="en-US" dirty="0"/>
              <a:t> 1997;54(9):1131–1140</a:t>
            </a:r>
          </a:p>
        </p:txBody>
      </p:sp>
    </p:spTree>
    <p:extLst>
      <p:ext uri="{BB962C8B-B14F-4D97-AF65-F5344CB8AC3E}">
        <p14:creationId xmlns:p14="http://schemas.microsoft.com/office/powerpoint/2010/main" val="4690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42" y="263623"/>
            <a:ext cx="3371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Regio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respiratorica</a:t>
            </a:r>
            <a:endParaRPr lang="en-US" sz="3200" b="1" dirty="0"/>
          </a:p>
        </p:txBody>
      </p:sp>
      <p:pic>
        <p:nvPicPr>
          <p:cNvPr id="3" name="Picture 2" descr="https://www3.unifr.ch/apps/med/elearning/de/biochemie/respiration/images/regio_resp_m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40" y="136532"/>
            <a:ext cx="4200848" cy="60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735404"/>
              </p:ext>
            </p:extLst>
          </p:nvPr>
        </p:nvGraphicFramePr>
        <p:xfrm>
          <a:off x="526942" y="4499522"/>
          <a:ext cx="5188684" cy="1525893"/>
        </p:xfrm>
        <a:graphic>
          <a:graphicData uri="http://schemas.openxmlformats.org/drawingml/2006/table">
            <a:tbl>
              <a:tblPr/>
              <a:tblGrid>
                <a:gridCol w="3459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427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b-NO" sz="25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Kinocilium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631">
                <a:tc>
                  <a:txBody>
                    <a:bodyPr/>
                    <a:lstStyle/>
                    <a:p>
                      <a:r>
                        <a:rPr lang="hr-HR" sz="25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Kehelysejt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631">
                <a:tc>
                  <a:txBody>
                    <a:bodyPr/>
                    <a:lstStyle/>
                    <a:p>
                      <a:r>
                        <a:rPr lang="hr-HR" sz="25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Csillós</a:t>
                      </a:r>
                      <a:r>
                        <a:rPr lang="en-US" sz="25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hám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631">
                <a:tc>
                  <a:txBody>
                    <a:bodyPr/>
                    <a:lstStyle/>
                    <a:p>
                      <a:r>
                        <a:rPr lang="hr-HR" sz="25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Sero-mukosus</a:t>
                      </a:r>
                      <a:r>
                        <a:rPr lang="en-US" sz="25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mirigy</a:t>
                      </a:r>
                      <a:endParaRPr lang="en-US" sz="5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49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1501"/>
            <a:ext cx="10574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Das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Riechepithel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liegt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 der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Oberwand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der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oberen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Nasenmuschel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und der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gegenüberliegenden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Nasenscheidewand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/>
              <a:t>Die </a:t>
            </a:r>
            <a:r>
              <a:rPr lang="en-US" dirty="0" err="1"/>
              <a:t>olfaktorische</a:t>
            </a:r>
            <a:r>
              <a:rPr lang="en-US" dirty="0"/>
              <a:t> Region (</a:t>
            </a:r>
            <a:r>
              <a:rPr lang="en-US" dirty="0" err="1"/>
              <a:t>Riechepithel</a:t>
            </a:r>
            <a:r>
              <a:rPr lang="en-US" dirty="0"/>
              <a:t>) </a:t>
            </a:r>
            <a:r>
              <a:rPr lang="en-US" dirty="0" err="1"/>
              <a:t>ist</a:t>
            </a:r>
            <a:r>
              <a:rPr lang="en-US" dirty="0"/>
              <a:t> auf </a:t>
            </a:r>
            <a:r>
              <a:rPr lang="en-US" dirty="0" err="1" smtClean="0"/>
              <a:t>einen</a:t>
            </a:r>
            <a:r>
              <a:rPr lang="en-US" dirty="0" smtClean="0"/>
              <a:t> </a:t>
            </a:r>
            <a:r>
              <a:rPr lang="en-US" dirty="0" err="1" smtClean="0"/>
              <a:t>kleinen</a:t>
            </a:r>
            <a:r>
              <a:rPr lang="en-US" dirty="0"/>
              <a:t>, ca. 2 ~ 5 cm2 </a:t>
            </a:r>
            <a:r>
              <a:rPr lang="en-US" dirty="0" err="1"/>
              <a:t>gro.en</a:t>
            </a:r>
            <a:r>
              <a:rPr lang="en-US" dirty="0"/>
              <a:t> </a:t>
            </a:r>
            <a:r>
              <a:rPr lang="en-US" dirty="0" err="1"/>
              <a:t>Bereich</a:t>
            </a:r>
            <a:r>
              <a:rPr lang="en-US" dirty="0"/>
              <a:t> in der </a:t>
            </a:r>
            <a:r>
              <a:rPr lang="en-US" dirty="0" err="1"/>
              <a:t>obersten</a:t>
            </a:r>
            <a:r>
              <a:rPr lang="en-US" dirty="0"/>
              <a:t> </a:t>
            </a:r>
            <a:r>
              <a:rPr lang="en-US" dirty="0" err="1" smtClean="0"/>
              <a:t>Conche</a:t>
            </a:r>
            <a:r>
              <a:rPr lang="en-US" dirty="0" smtClean="0"/>
              <a:t> </a:t>
            </a:r>
            <a:r>
              <a:rPr lang="en-US" dirty="0" err="1" smtClean="0"/>
              <a:t>beschr.nkt</a:t>
            </a:r>
            <a:r>
              <a:rPr lang="en-US" dirty="0"/>
              <a:t>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Es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besteht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aus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einem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einschichtigen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mehrreihigen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Sinnesepithel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in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dem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sich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Riech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-, Basal- und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Stützzellen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finden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Hinzu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kommen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einfach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gebaute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Drüsen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3793" y="354539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"/>
              </a:rPr>
              <a:t>A </a:t>
            </a:r>
            <a:r>
              <a:rPr lang="en-US" dirty="0" err="1" smtClean="0">
                <a:latin typeface=""/>
              </a:rPr>
              <a:t>szaglóhámban</a:t>
            </a:r>
            <a:r>
              <a:rPr lang="en-US" dirty="0" smtClean="0">
                <a:latin typeface=""/>
              </a:rPr>
              <a:t> </a:t>
            </a:r>
            <a:r>
              <a:rPr lang="en-US" dirty="0" err="1" smtClean="0">
                <a:latin typeface=""/>
              </a:rPr>
              <a:t>sejtjei</a:t>
            </a:r>
            <a:r>
              <a:rPr lang="en-US" dirty="0" smtClean="0">
                <a:latin typeface=""/>
              </a:rPr>
              <a:t>:</a:t>
            </a:r>
          </a:p>
          <a:p>
            <a:endParaRPr lang="en-US" dirty="0">
              <a:latin typeface="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"/>
              </a:rPr>
              <a:t>Receptor </a:t>
            </a:r>
            <a:r>
              <a:rPr lang="en-US" dirty="0" err="1" smtClean="0">
                <a:latin typeface=""/>
              </a:rPr>
              <a:t>sejtek</a:t>
            </a:r>
            <a:r>
              <a:rPr lang="en-US" dirty="0" smtClean="0">
                <a:latin typeface=""/>
              </a:rPr>
              <a:t> </a:t>
            </a:r>
            <a:r>
              <a:rPr lang="en-US" dirty="0" smtClean="0"/>
              <a:t>~ 90 nap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"/>
              </a:rPr>
              <a:t>Tartalék</a:t>
            </a:r>
            <a:r>
              <a:rPr lang="en-US" dirty="0" smtClean="0">
                <a:latin typeface=""/>
              </a:rPr>
              <a:t> </a:t>
            </a:r>
            <a:r>
              <a:rPr lang="en-US" dirty="0" err="1" smtClean="0">
                <a:latin typeface=""/>
              </a:rPr>
              <a:t>sejtek</a:t>
            </a:r>
            <a:endParaRPr lang="en-US" dirty="0" smtClean="0">
              <a:latin typeface="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"/>
              </a:rPr>
              <a:t>Basalis </a:t>
            </a:r>
            <a:r>
              <a:rPr lang="en-US" dirty="0" err="1" smtClean="0">
                <a:latin typeface=""/>
              </a:rPr>
              <a:t>sejtek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921" y="62428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Regio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olfactoria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59" y="1781765"/>
            <a:ext cx="4731995" cy="45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8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42" y="263623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Regio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olfactoria</a:t>
            </a:r>
            <a:endParaRPr lang="en-US" sz="3200" b="1" dirty="0"/>
          </a:p>
        </p:txBody>
      </p:sp>
      <p:pic>
        <p:nvPicPr>
          <p:cNvPr id="6148" name="Picture 4" descr="https://www3.unifr.ch/apps/med/elearning/de/biochemie/respiration/images/regio_olf_m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15" y="-23058"/>
            <a:ext cx="4442085" cy="635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635938"/>
              </p:ext>
            </p:extLst>
          </p:nvPr>
        </p:nvGraphicFramePr>
        <p:xfrm>
          <a:off x="526942" y="1139252"/>
          <a:ext cx="6907072" cy="1756505"/>
        </p:xfrm>
        <a:graphic>
          <a:graphicData uri="http://schemas.openxmlformats.org/drawingml/2006/table">
            <a:tbl>
              <a:tblPr/>
              <a:tblGrid>
                <a:gridCol w="4604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46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1301">
                <a:tc>
                  <a:txBody>
                    <a:bodyPr/>
                    <a:lstStyle/>
                    <a:p>
                      <a:r>
                        <a:rPr lang="nb-NO" sz="23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Tartalék</a:t>
                      </a:r>
                      <a:r>
                        <a:rPr lang="en-US" sz="23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sejtek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1301">
                <a:tc>
                  <a:txBody>
                    <a:bodyPr/>
                    <a:lstStyle/>
                    <a:p>
                      <a:r>
                        <a:rPr lang="hr-HR" sz="23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Receptorsejt</a:t>
                      </a:r>
                      <a:r>
                        <a:rPr lang="en-US" sz="23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(bipolar)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301">
                <a:tc>
                  <a:txBody>
                    <a:bodyPr/>
                    <a:lstStyle/>
                    <a:p>
                      <a:r>
                        <a:rPr lang="hr-HR" sz="23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Bowmann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mirigy</a:t>
                      </a:r>
                      <a:r>
                        <a:rPr lang="en-US" sz="23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(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serös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+ OBP)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1301">
                <a:tc>
                  <a:txBody>
                    <a:bodyPr/>
                    <a:lstStyle/>
                    <a:p>
                      <a:r>
                        <a:rPr lang="hr-HR" sz="23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Idegrost</a:t>
                      </a:r>
                      <a:r>
                        <a:rPr lang="en-US" sz="23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köteg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1301">
                <a:tc>
                  <a:txBody>
                    <a:bodyPr/>
                    <a:lstStyle/>
                    <a:p>
                      <a:r>
                        <a:rPr lang="nb-NO" sz="230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Basalis </a:t>
                      </a:r>
                      <a:r>
                        <a:rPr lang="en-US" sz="2300" dirty="0" err="1" smtClean="0"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sejt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" y="3945328"/>
            <a:ext cx="6286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8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5117366" y="62859"/>
            <a:ext cx="2173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3200" dirty="0">
                <a:latin typeface="Ayuthaya" charset="-34"/>
                <a:ea typeface="Ayuthaya" charset="-34"/>
                <a:cs typeface="Ayuthaya" charset="-34"/>
              </a:rPr>
              <a:t>S</a:t>
            </a:r>
            <a:r>
              <a:rPr lang="hu-HU" altLang="en-US" sz="3200" dirty="0" smtClean="0">
                <a:latin typeface="Ayuthaya" charset="-34"/>
                <a:ea typeface="Ayuthaya" charset="-34"/>
                <a:cs typeface="Ayuthaya" charset="-34"/>
              </a:rPr>
              <a:t>zaglóhám</a:t>
            </a:r>
            <a:endParaRPr lang="hu-HU" altLang="en-US" sz="3200" b="1" dirty="0">
              <a:latin typeface="Ayuthaya" charset="-34"/>
              <a:ea typeface="Ayuthaya" charset="-34"/>
              <a:cs typeface="Ayuthaya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7803" y="1338987"/>
            <a:ext cx="2420319" cy="4957694"/>
            <a:chOff x="2286000" y="2133600"/>
            <a:chExt cx="2133600" cy="4370389"/>
          </a:xfrm>
        </p:grpSpPr>
        <p:pic>
          <p:nvPicPr>
            <p:cNvPr id="44036" name="Picture 4" descr="creoeb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1" y="2133600"/>
              <a:ext cx="2105025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37" name="Picture 5" descr="creoeb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422776"/>
              <a:ext cx="2133600" cy="2081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03" y="1464787"/>
            <a:ext cx="5967724" cy="476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5280" y="647634"/>
            <a:ext cx="11501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Többmagsoros HH, benne specializált sejtek, nincs kehelysejt, helyette </a:t>
            </a:r>
            <a:r>
              <a:rPr lang="hu-HU" altLang="en-US" dirty="0" err="1">
                <a:solidFill>
                  <a:srgbClr val="C00000"/>
                </a:solidFill>
                <a:latin typeface="Comic Sans MS" charset="0"/>
              </a:rPr>
              <a:t>Bowmann</a:t>
            </a:r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-mirigy, </a:t>
            </a:r>
            <a:r>
              <a:rPr lang="hu-HU" altLang="en-US" i="1" dirty="0" err="1">
                <a:solidFill>
                  <a:srgbClr val="C00000"/>
                </a:solidFill>
                <a:latin typeface="Comic Sans MS" charset="0"/>
              </a:rPr>
              <a:t>primér</a:t>
            </a:r>
            <a:r>
              <a:rPr lang="hu-HU" altLang="en-US" i="1" dirty="0">
                <a:solidFill>
                  <a:srgbClr val="C00000"/>
                </a:solidFill>
                <a:latin typeface="Comic Sans MS" charset="0"/>
              </a:rPr>
              <a:t> érzékhámsejtek</a:t>
            </a:r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 (</a:t>
            </a:r>
            <a:r>
              <a:rPr lang="hu-HU" altLang="en-US" dirty="0" err="1">
                <a:solidFill>
                  <a:srgbClr val="C00000"/>
                </a:solidFill>
                <a:latin typeface="Comic Sans MS" charset="0"/>
              </a:rPr>
              <a:t>regio</a:t>
            </a:r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hu-HU" altLang="en-US" dirty="0" err="1">
                <a:solidFill>
                  <a:srgbClr val="C00000"/>
                </a:solidFill>
                <a:latin typeface="Comic Sans MS" charset="0"/>
              </a:rPr>
              <a:t>olfactoria</a:t>
            </a:r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) centralis nyúlványok - </a:t>
            </a:r>
            <a:r>
              <a:rPr lang="hu-HU" altLang="en-US" dirty="0" err="1">
                <a:solidFill>
                  <a:srgbClr val="C00000"/>
                </a:solidFill>
                <a:latin typeface="Comic Sans MS" charset="0"/>
              </a:rPr>
              <a:t>fila</a:t>
            </a:r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hu-HU" altLang="en-US" dirty="0" err="1">
                <a:solidFill>
                  <a:srgbClr val="C00000"/>
                </a:solidFill>
                <a:latin typeface="Comic Sans MS" charset="0"/>
              </a:rPr>
              <a:t>olfactoria</a:t>
            </a:r>
            <a:r>
              <a:rPr lang="hu-HU" altLang="en-US" dirty="0">
                <a:solidFill>
                  <a:srgbClr val="C00000"/>
                </a:solidFill>
                <a:latin typeface="Comic Sans MS" charset="0"/>
              </a:rPr>
              <a:t>, támasztósejtek  </a:t>
            </a:r>
          </a:p>
        </p:txBody>
      </p:sp>
    </p:spTree>
    <p:extLst>
      <p:ext uri="{BB962C8B-B14F-4D97-AF65-F5344CB8AC3E}">
        <p14:creationId xmlns:p14="http://schemas.microsoft.com/office/powerpoint/2010/main" val="68041315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2wg98g6yh9seo.cloudfront.net/users/214639/214639_CaPikihavokumuhi88128663711832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8"/>
          <a:stretch/>
        </p:blipFill>
        <p:spPr bwMode="auto">
          <a:xfrm>
            <a:off x="796685" y="486535"/>
            <a:ext cx="10751030" cy="61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926" y="0"/>
            <a:ext cx="531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Fila </a:t>
            </a:r>
            <a:r>
              <a:rPr lang="en-US" sz="2800" b="1" dirty="0" err="1" smtClean="0"/>
              <a:t>orfactoria</a:t>
            </a:r>
            <a:r>
              <a:rPr lang="en-US" sz="2800" b="1" dirty="0" smtClean="0"/>
              <a:t> </a:t>
            </a:r>
            <a:r>
              <a:rPr lang="mr-IN" sz="2800" b="1" dirty="0" smtClean="0"/>
              <a:t>–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Nervus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olfactorius</a:t>
            </a: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45" y="0"/>
            <a:ext cx="5876155" cy="309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6096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1606</TotalTime>
  <Words>1108</Words>
  <Application>Microsoft Macintosh PowerPoint</Application>
  <PresentationFormat>Widescreen</PresentationFormat>
  <Paragraphs>257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Ayuthaya</vt:lpstr>
      <vt:lpstr>Calibri Light</vt:lpstr>
      <vt:lpstr>Comic Sans MS</vt:lpstr>
      <vt:lpstr>Mangal</vt:lpstr>
      <vt:lpstr>Palatino</vt:lpstr>
      <vt:lpstr>Roboto</vt:lpstr>
      <vt:lpstr>Verdana</vt:lpstr>
      <vt:lpstr>Arial</vt:lpstr>
      <vt:lpstr>Calibri</vt:lpstr>
      <vt:lpstr>Retrospect</vt:lpstr>
      <vt:lpstr>Szaglás és ízérzés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SZAGLÓRENDSZER: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ÍZÉRZŐRENDSZER:                                                    Secunder érzékhámsejt      </vt:lpstr>
      <vt:lpstr>PowerPoint Presentation</vt:lpstr>
      <vt:lpstr>PowerPoint Presentation</vt:lpstr>
      <vt:lpstr>PowerPoint Presentation</vt:lpstr>
      <vt:lpstr>Szag- és ízérzékelési zavarok</vt:lpstr>
      <vt:lpstr>Fejsérülések</vt:lpstr>
      <vt:lpstr>Neurodegeneratív betegségek </vt:lpstr>
      <vt:lpstr>Gyógyszerek</vt:lpstr>
      <vt:lpstr>Felhasznált irodalom: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Entoderma és hámőssejtek</dc:title>
  <dc:creator>Microsoft Office User</dc:creator>
  <cp:lastModifiedBy>Microsoft Office User</cp:lastModifiedBy>
  <cp:revision>46</cp:revision>
  <dcterms:created xsi:type="dcterms:W3CDTF">2019-11-20T10:04:40Z</dcterms:created>
  <dcterms:modified xsi:type="dcterms:W3CDTF">2019-12-03T10:47:30Z</dcterms:modified>
</cp:coreProperties>
</file>