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8"/>
  </p:notesMasterIdLst>
  <p:sldIdLst>
    <p:sldId id="258" r:id="rId3"/>
    <p:sldId id="428" r:id="rId4"/>
    <p:sldId id="444" r:id="rId5"/>
    <p:sldId id="364" r:id="rId6"/>
    <p:sldId id="365" r:id="rId7"/>
    <p:sldId id="366" r:id="rId8"/>
    <p:sldId id="423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7" r:id="rId18"/>
    <p:sldId id="445" r:id="rId19"/>
    <p:sldId id="378" r:id="rId20"/>
    <p:sldId id="379" r:id="rId21"/>
    <p:sldId id="380" r:id="rId22"/>
    <p:sldId id="381" r:id="rId23"/>
    <p:sldId id="429" r:id="rId24"/>
    <p:sldId id="430" r:id="rId25"/>
    <p:sldId id="431" r:id="rId26"/>
    <p:sldId id="386" r:id="rId27"/>
    <p:sldId id="382" r:id="rId28"/>
    <p:sldId id="432" r:id="rId29"/>
    <p:sldId id="403" r:id="rId30"/>
    <p:sldId id="385" r:id="rId31"/>
    <p:sldId id="433" r:id="rId32"/>
    <p:sldId id="388" r:id="rId33"/>
    <p:sldId id="390" r:id="rId34"/>
    <p:sldId id="434" r:id="rId35"/>
    <p:sldId id="393" r:id="rId36"/>
    <p:sldId id="435" r:id="rId37"/>
    <p:sldId id="394" r:id="rId38"/>
    <p:sldId id="395" r:id="rId39"/>
    <p:sldId id="404" r:id="rId40"/>
    <p:sldId id="396" r:id="rId41"/>
    <p:sldId id="397" r:id="rId42"/>
    <p:sldId id="402" r:id="rId43"/>
    <p:sldId id="399" r:id="rId44"/>
    <p:sldId id="437" r:id="rId45"/>
    <p:sldId id="412" r:id="rId46"/>
    <p:sldId id="410" r:id="rId47"/>
    <p:sldId id="438" r:id="rId48"/>
    <p:sldId id="409" r:id="rId49"/>
    <p:sldId id="439" r:id="rId50"/>
    <p:sldId id="440" r:id="rId51"/>
    <p:sldId id="441" r:id="rId52"/>
    <p:sldId id="414" r:id="rId53"/>
    <p:sldId id="419" r:id="rId54"/>
    <p:sldId id="416" r:id="rId55"/>
    <p:sldId id="415" r:id="rId56"/>
    <p:sldId id="418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CFFFF"/>
    <a:srgbClr val="99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C8F6B-8741-41EF-8843-F32618B3C87F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2122A-CFE2-4DE0-8317-649FC0EE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8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CA264-C733-48B0-9A8B-005EFE83AA6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3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2122A-CFE2-4DE0-8317-649FC0EE6C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8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CA264-C733-48B0-9A8B-005EFE83AA6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83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2122A-CFE2-4DE0-8317-649FC0EE6C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2122A-CFE2-4DE0-8317-649FC0EE6CD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9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2122A-CFE2-4DE0-8317-649FC0EE6CD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69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91E88-4FE0-4BB5-86EE-BF95D46848EB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91D60-E42C-4E54-8064-A83FF90EF5BF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1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DECAE-32B6-4758-97D8-1F91A1055D18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28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91E88-4FE0-4BB5-86EE-BF95D46848EB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38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08949-919F-40E7-B016-E65584AC3B3B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25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46266-C893-4830-A24C-7DC75653045C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80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25C35-A87E-4072-8CC3-619BF73592F0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60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5DD41-BCBD-4933-85EF-091883B66DC5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6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30E8CC-2F0F-4F94-849B-0BE0DA0AC2F0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3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CFD92-6892-46EA-9EB3-AE693823B487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04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EAA7D-FC38-44CC-B2E7-44EC4ED2DC1C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6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08949-919F-40E7-B016-E65584AC3B3B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36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F485C-494D-4FFF-ACB6-E70DB621704F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1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91D60-E42C-4E54-8064-A83FF90EF5BF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4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DECAE-32B6-4758-97D8-1F91A1055D18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9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46266-C893-4830-A24C-7DC75653045C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9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25C35-A87E-4072-8CC3-619BF73592F0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9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5DD41-BCBD-4933-85EF-091883B66DC5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2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30E8CC-2F0F-4F94-849B-0BE0DA0AC2F0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4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CFD92-6892-46EA-9EB3-AE693823B487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9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EAA7D-FC38-44CC-B2E7-44EC4ED2DC1C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2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F485C-494D-4FFF-ACB6-E70DB621704F}" type="slidenum">
              <a:rPr lang="hu-HU" altLang="en-US">
                <a:solidFill>
                  <a:srgbClr val="FFFFFF"/>
                </a:solidFill>
              </a:rPr>
              <a:pPr/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81F77D-1EAD-4B85-92E5-5130C5E197D2}" type="slidenum">
              <a:rPr lang="hu-HU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904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smtClean="0"/>
              <a:t>Mintaszöveg szerkesztése</a:t>
            </a:r>
          </a:p>
          <a:p>
            <a:pPr lvl="1"/>
            <a:r>
              <a:rPr lang="hu-HU" altLang="en-US" smtClean="0"/>
              <a:t>Második szint</a:t>
            </a:r>
          </a:p>
          <a:p>
            <a:pPr lvl="2"/>
            <a:r>
              <a:rPr lang="hu-HU" altLang="en-US" smtClean="0"/>
              <a:t>Harmadik szint</a:t>
            </a:r>
          </a:p>
          <a:p>
            <a:pPr lvl="3"/>
            <a:r>
              <a:rPr lang="hu-HU" altLang="en-US" smtClean="0"/>
              <a:t>Negyedik szint</a:t>
            </a:r>
          </a:p>
          <a:p>
            <a:pPr lvl="4"/>
            <a:r>
              <a:rPr lang="hu-HU" alt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81F77D-1EAD-4B85-92E5-5130C5E197D2}" type="slidenum">
              <a:rPr lang="hu-HU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187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152400"/>
            <a:ext cx="7845425" cy="1908448"/>
          </a:xfrm>
        </p:spPr>
        <p:txBody>
          <a:bodyPr anchor="ctr"/>
          <a:lstStyle/>
          <a:p>
            <a:pPr eaLnBrk="1" hangingPunct="1"/>
            <a:r>
              <a:rPr lang="en-US" altLang="en-US" sz="3600" dirty="0" smtClean="0">
                <a:solidFill>
                  <a:srgbClr val="FFFF00"/>
                </a:solidFill>
              </a:rPr>
              <a:t>SZÁJÜREG, SZÁJPAD, </a:t>
            </a:r>
            <a:r>
              <a:rPr lang="hu-HU" altLang="en-US" sz="3600" dirty="0">
                <a:solidFill>
                  <a:srgbClr val="FFFF00"/>
                </a:solidFill>
              </a:rPr>
              <a:t>T</a:t>
            </a:r>
            <a:r>
              <a:rPr lang="en-US" altLang="en-US" sz="3600" dirty="0" smtClean="0">
                <a:solidFill>
                  <a:srgbClr val="FFFF00"/>
                </a:solidFill>
              </a:rPr>
              <a:t>OROKSZOROS,</a:t>
            </a:r>
            <a:br>
              <a:rPr lang="en-US" altLang="en-US" sz="3600" dirty="0" smtClean="0">
                <a:solidFill>
                  <a:srgbClr val="FFFF00"/>
                </a:solidFill>
              </a:rPr>
            </a:br>
            <a:r>
              <a:rPr lang="en-US" altLang="en-US" sz="3600" dirty="0" smtClean="0">
                <a:solidFill>
                  <a:srgbClr val="FFFF00"/>
                </a:solidFill>
              </a:rPr>
              <a:t>GARAT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4941168"/>
            <a:ext cx="6400800" cy="1916832"/>
          </a:xfrm>
        </p:spPr>
        <p:txBody>
          <a:bodyPr/>
          <a:lstStyle/>
          <a:p>
            <a:pPr eaLnBrk="1" hangingPunct="1"/>
            <a:r>
              <a:rPr lang="hu-HU" altLang="en-US" sz="3200" dirty="0" smtClean="0">
                <a:solidFill>
                  <a:srgbClr val="FFFF00"/>
                </a:solidFill>
              </a:rPr>
              <a:t>   Molnár </a:t>
            </a:r>
            <a:r>
              <a:rPr lang="hu-HU" altLang="en-US" sz="3200" dirty="0" err="1" smtClean="0">
                <a:solidFill>
                  <a:srgbClr val="FFFF00"/>
                </a:solidFill>
              </a:rPr>
              <a:t>Judith</a:t>
            </a:r>
            <a:endParaRPr lang="hu-HU" altLang="en-US" sz="32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hu-HU" altLang="en-US" sz="3200" dirty="0" smtClean="0">
                <a:solidFill>
                  <a:srgbClr val="FFFF00"/>
                </a:solidFill>
              </a:rPr>
              <a:t>Anatómiai Szövet és Fejlődéstani Intézet</a:t>
            </a:r>
            <a:r>
              <a:rPr lang="en-US" altLang="en-US" sz="3200" dirty="0" smtClean="0">
                <a:solidFill>
                  <a:srgbClr val="FFFF00"/>
                </a:solidFill>
              </a:rPr>
              <a:t>, 20</a:t>
            </a:r>
            <a:r>
              <a:rPr lang="hu-HU" altLang="en-US" sz="3200" dirty="0" smtClean="0">
                <a:solidFill>
                  <a:srgbClr val="FFFF00"/>
                </a:solidFill>
              </a:rPr>
              <a:t>19</a:t>
            </a:r>
            <a:endParaRPr lang="en-US" alt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373" y="2007041"/>
            <a:ext cx="3120819" cy="282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ember fogazata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Fogsorok – elválasztják a </a:t>
            </a:r>
            <a:r>
              <a:rPr lang="hu-HU" dirty="0" err="1" smtClean="0"/>
              <a:t>vestibulumot</a:t>
            </a:r>
            <a:r>
              <a:rPr lang="hu-HU" dirty="0" smtClean="0"/>
              <a:t> </a:t>
            </a:r>
            <a:r>
              <a:rPr lang="hu-HU" dirty="0" err="1" smtClean="0"/>
              <a:t>a</a:t>
            </a:r>
            <a:r>
              <a:rPr lang="hu-HU" dirty="0" smtClean="0"/>
              <a:t> szájüregtől</a:t>
            </a:r>
          </a:p>
          <a:p>
            <a:endParaRPr lang="hu-HU" dirty="0" smtClean="0"/>
          </a:p>
          <a:p>
            <a:r>
              <a:rPr lang="hu-HU" dirty="0" err="1" smtClean="0"/>
              <a:t>Heterodond</a:t>
            </a:r>
            <a:r>
              <a:rPr lang="hu-HU" dirty="0" smtClean="0"/>
              <a:t> – különböző alakú és nagyságú fogak</a:t>
            </a:r>
          </a:p>
          <a:p>
            <a:endParaRPr lang="hu-HU" dirty="0" smtClean="0"/>
          </a:p>
          <a:p>
            <a:r>
              <a:rPr lang="hu-HU" dirty="0" err="1" smtClean="0"/>
              <a:t>Diphyodont</a:t>
            </a:r>
            <a:r>
              <a:rPr lang="hu-HU" dirty="0" smtClean="0"/>
              <a:t> – fogváltás (tejfog – maradandó fog)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 smtClean="0"/>
              <a:t>Fogak</a:t>
            </a:r>
            <a:endParaRPr lang="en-US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/>
          <a:lstStyle/>
          <a:p>
            <a:r>
              <a:rPr lang="hu-HU" dirty="0" err="1" smtClean="0"/>
              <a:t>Dentes</a:t>
            </a:r>
            <a:r>
              <a:rPr lang="hu-HU" dirty="0" smtClean="0"/>
              <a:t> </a:t>
            </a:r>
            <a:r>
              <a:rPr lang="hu-HU" dirty="0" err="1" smtClean="0"/>
              <a:t>permanentes</a:t>
            </a:r>
            <a:r>
              <a:rPr lang="hu-HU" dirty="0" smtClean="0"/>
              <a:t> (32)</a:t>
            </a:r>
          </a:p>
          <a:p>
            <a:pPr lvl="1"/>
            <a:r>
              <a:rPr lang="hu-HU" dirty="0" err="1" smtClean="0"/>
              <a:t>Dentes</a:t>
            </a:r>
            <a:r>
              <a:rPr lang="hu-HU" dirty="0" smtClean="0"/>
              <a:t> </a:t>
            </a:r>
            <a:r>
              <a:rPr lang="hu-HU" dirty="0" err="1" smtClean="0"/>
              <a:t>incisivi</a:t>
            </a:r>
            <a:r>
              <a:rPr lang="hu-HU" dirty="0" smtClean="0"/>
              <a:t> (2)</a:t>
            </a:r>
          </a:p>
          <a:p>
            <a:pPr lvl="1"/>
            <a:r>
              <a:rPr lang="hu-HU" dirty="0" err="1" smtClean="0"/>
              <a:t>Dentes</a:t>
            </a:r>
            <a:r>
              <a:rPr lang="hu-HU" dirty="0" smtClean="0"/>
              <a:t> </a:t>
            </a:r>
            <a:r>
              <a:rPr lang="hu-HU" dirty="0" err="1" smtClean="0"/>
              <a:t>canini</a:t>
            </a:r>
            <a:r>
              <a:rPr lang="hu-HU" dirty="0" smtClean="0"/>
              <a:t> (1)</a:t>
            </a:r>
          </a:p>
          <a:p>
            <a:pPr lvl="1"/>
            <a:r>
              <a:rPr lang="hu-HU" dirty="0" err="1" smtClean="0"/>
              <a:t>Dentes</a:t>
            </a:r>
            <a:r>
              <a:rPr lang="hu-HU" dirty="0" smtClean="0"/>
              <a:t> </a:t>
            </a:r>
            <a:r>
              <a:rPr lang="hu-HU" dirty="0" err="1" smtClean="0"/>
              <a:t>premolares</a:t>
            </a:r>
            <a:r>
              <a:rPr lang="hu-HU" dirty="0" smtClean="0"/>
              <a:t> (2)</a:t>
            </a:r>
          </a:p>
          <a:p>
            <a:pPr lvl="1"/>
            <a:r>
              <a:rPr lang="hu-HU" dirty="0" err="1" smtClean="0"/>
              <a:t>Dentes</a:t>
            </a:r>
            <a:r>
              <a:rPr lang="hu-HU" dirty="0" smtClean="0"/>
              <a:t> </a:t>
            </a:r>
            <a:r>
              <a:rPr lang="hu-HU" dirty="0" err="1" smtClean="0"/>
              <a:t>molares</a:t>
            </a:r>
            <a:r>
              <a:rPr lang="hu-HU" dirty="0" smtClean="0"/>
              <a:t> (3)</a:t>
            </a:r>
          </a:p>
          <a:p>
            <a:r>
              <a:rPr lang="hu-HU" dirty="0" err="1" smtClean="0"/>
              <a:t>Dentes</a:t>
            </a:r>
            <a:r>
              <a:rPr lang="hu-HU" dirty="0" smtClean="0"/>
              <a:t> </a:t>
            </a:r>
            <a:r>
              <a:rPr lang="hu-HU" dirty="0" err="1" smtClean="0"/>
              <a:t>decidui</a:t>
            </a:r>
            <a:r>
              <a:rPr lang="hu-HU" dirty="0" smtClean="0"/>
              <a:t> (20)</a:t>
            </a:r>
          </a:p>
          <a:p>
            <a:pPr lvl="1"/>
            <a:r>
              <a:rPr lang="hu-HU" dirty="0" err="1"/>
              <a:t>Dentes</a:t>
            </a:r>
            <a:r>
              <a:rPr lang="hu-HU" dirty="0"/>
              <a:t> </a:t>
            </a:r>
            <a:r>
              <a:rPr lang="hu-HU" dirty="0" err="1"/>
              <a:t>incisivi</a:t>
            </a:r>
            <a:r>
              <a:rPr lang="hu-HU" dirty="0"/>
              <a:t> (2)</a:t>
            </a:r>
          </a:p>
          <a:p>
            <a:pPr lvl="1"/>
            <a:r>
              <a:rPr lang="hu-HU" dirty="0" err="1"/>
              <a:t>Dentes</a:t>
            </a:r>
            <a:r>
              <a:rPr lang="hu-HU" dirty="0"/>
              <a:t> </a:t>
            </a:r>
            <a:r>
              <a:rPr lang="hu-HU" dirty="0" err="1" smtClean="0"/>
              <a:t>canini</a:t>
            </a:r>
            <a:r>
              <a:rPr lang="hu-HU" dirty="0" smtClean="0"/>
              <a:t> </a:t>
            </a:r>
            <a:r>
              <a:rPr lang="hu-HU" dirty="0"/>
              <a:t>(1)</a:t>
            </a:r>
          </a:p>
          <a:p>
            <a:pPr lvl="1"/>
            <a:r>
              <a:rPr lang="hu-HU" dirty="0" err="1" smtClean="0"/>
              <a:t>Dentes</a:t>
            </a:r>
            <a:r>
              <a:rPr lang="hu-HU" dirty="0" smtClean="0"/>
              <a:t> </a:t>
            </a:r>
            <a:r>
              <a:rPr lang="hu-HU" dirty="0" err="1" smtClean="0"/>
              <a:t>premolares</a:t>
            </a:r>
            <a:r>
              <a:rPr lang="hu-HU" dirty="0" smtClean="0"/>
              <a:t> (2)</a:t>
            </a:r>
            <a:endParaRPr lang="hu-HU" dirty="0"/>
          </a:p>
          <a:p>
            <a:pPr lvl="1"/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Elrendezés, felszínek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Arcus</a:t>
            </a:r>
            <a:r>
              <a:rPr lang="hu-HU" dirty="0" smtClean="0"/>
              <a:t> </a:t>
            </a:r>
            <a:r>
              <a:rPr lang="hu-HU" dirty="0" err="1" smtClean="0"/>
              <a:t>dentalis</a:t>
            </a:r>
            <a:r>
              <a:rPr lang="hu-HU" dirty="0" smtClean="0"/>
              <a:t> </a:t>
            </a:r>
            <a:r>
              <a:rPr lang="hu-HU" dirty="0" err="1" smtClean="0"/>
              <a:t>superior</a:t>
            </a:r>
            <a:endParaRPr lang="hu-HU" dirty="0" smtClean="0"/>
          </a:p>
          <a:p>
            <a:r>
              <a:rPr lang="hu-HU" dirty="0" err="1" smtClean="0"/>
              <a:t>Arcus</a:t>
            </a:r>
            <a:r>
              <a:rPr lang="hu-HU" dirty="0" smtClean="0"/>
              <a:t> </a:t>
            </a:r>
            <a:r>
              <a:rPr lang="hu-HU" dirty="0" err="1" smtClean="0"/>
              <a:t>dentalis</a:t>
            </a:r>
            <a:r>
              <a:rPr lang="hu-HU" dirty="0" smtClean="0"/>
              <a:t> </a:t>
            </a:r>
            <a:r>
              <a:rPr lang="hu-HU" dirty="0" err="1" smtClean="0"/>
              <a:t>inferior</a:t>
            </a:r>
            <a:endParaRPr lang="hu-HU" dirty="0" smtClean="0"/>
          </a:p>
          <a:p>
            <a:r>
              <a:rPr lang="hu-HU" smtClean="0"/>
              <a:t>Felszínek:</a:t>
            </a:r>
            <a:endParaRPr lang="hu-HU" dirty="0" smtClean="0"/>
          </a:p>
          <a:p>
            <a:pPr lvl="1"/>
            <a:r>
              <a:rPr lang="hu-HU" dirty="0" err="1" smtClean="0"/>
              <a:t>Vestibularis</a:t>
            </a:r>
            <a:r>
              <a:rPr lang="hu-HU" dirty="0" smtClean="0"/>
              <a:t>: </a:t>
            </a:r>
            <a:r>
              <a:rPr lang="hu-HU" dirty="0" err="1" smtClean="0"/>
              <a:t>labialis</a:t>
            </a:r>
            <a:r>
              <a:rPr lang="hu-HU" dirty="0" smtClean="0"/>
              <a:t>, </a:t>
            </a:r>
            <a:r>
              <a:rPr lang="hu-HU" dirty="0" err="1" smtClean="0"/>
              <a:t>buccalis</a:t>
            </a:r>
            <a:r>
              <a:rPr lang="hu-HU" dirty="0" smtClean="0"/>
              <a:t> </a:t>
            </a:r>
          </a:p>
          <a:p>
            <a:pPr lvl="1"/>
            <a:r>
              <a:rPr lang="hu-HU" dirty="0" err="1" smtClean="0"/>
              <a:t>Oralis</a:t>
            </a:r>
            <a:r>
              <a:rPr lang="hu-HU" dirty="0" smtClean="0"/>
              <a:t>: </a:t>
            </a:r>
            <a:r>
              <a:rPr lang="hu-HU" dirty="0" err="1" smtClean="0"/>
              <a:t>palatinalis</a:t>
            </a:r>
            <a:r>
              <a:rPr lang="hu-HU" dirty="0" smtClean="0"/>
              <a:t>, </a:t>
            </a:r>
            <a:r>
              <a:rPr lang="hu-HU" dirty="0" err="1" smtClean="0"/>
              <a:t>lingualis</a:t>
            </a:r>
            <a:endParaRPr lang="hu-HU" dirty="0" smtClean="0"/>
          </a:p>
          <a:p>
            <a:pPr lvl="1"/>
            <a:r>
              <a:rPr lang="hu-HU" dirty="0" err="1" smtClean="0"/>
              <a:t>Mezialis</a:t>
            </a:r>
            <a:r>
              <a:rPr lang="hu-HU" dirty="0" smtClean="0"/>
              <a:t>/</a:t>
            </a:r>
            <a:r>
              <a:rPr lang="hu-HU" dirty="0" err="1" smtClean="0"/>
              <a:t>distalis</a:t>
            </a:r>
            <a:endParaRPr lang="hu-HU" dirty="0" smtClean="0"/>
          </a:p>
          <a:p>
            <a:pPr lvl="1"/>
            <a:r>
              <a:rPr lang="hu-HU" dirty="0" err="1" smtClean="0"/>
              <a:t>Occludalis</a:t>
            </a:r>
            <a:r>
              <a:rPr lang="hu-HU" dirty="0" smtClean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31" y="0"/>
            <a:ext cx="9163231" cy="574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5748576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F = Frenulum </a:t>
            </a:r>
            <a:r>
              <a:rPr lang="en-US" sz="1400" dirty="0" err="1">
                <a:solidFill>
                  <a:srgbClr val="FFFFFF"/>
                </a:solidFill>
              </a:rPr>
              <a:t>labii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superioris</a:t>
            </a:r>
            <a:r>
              <a:rPr lang="en-US" sz="1400" dirty="0">
                <a:solidFill>
                  <a:srgbClr val="FFFFFF"/>
                </a:solidFill>
              </a:rPr>
              <a:t> (upper frenulum on labia); GL = Gingiva </a:t>
            </a:r>
            <a:r>
              <a:rPr lang="en-US" sz="1400" dirty="0" err="1">
                <a:solidFill>
                  <a:srgbClr val="FFFFFF"/>
                </a:solidFill>
              </a:rPr>
              <a:t>libera</a:t>
            </a:r>
            <a:r>
              <a:rPr lang="en-US" sz="1400" dirty="0">
                <a:solidFill>
                  <a:srgbClr val="FFFFFF"/>
                </a:solidFill>
              </a:rPr>
              <a:t> (free gingiva); </a:t>
            </a:r>
          </a:p>
          <a:p>
            <a:r>
              <a:rPr lang="en-US" sz="1400" dirty="0">
                <a:solidFill>
                  <a:srgbClr val="FFFFFF"/>
                </a:solidFill>
              </a:rPr>
              <a:t>GF = Gingiva </a:t>
            </a:r>
            <a:r>
              <a:rPr lang="en-US" sz="1400" dirty="0" err="1">
                <a:solidFill>
                  <a:srgbClr val="FFFFFF"/>
                </a:solidFill>
              </a:rPr>
              <a:t>fixa</a:t>
            </a:r>
            <a:r>
              <a:rPr lang="en-US" sz="1400" dirty="0">
                <a:solidFill>
                  <a:srgbClr val="FFFFFF"/>
                </a:solidFill>
              </a:rPr>
              <a:t> (gingiva fixed to the bone); J = </a:t>
            </a:r>
            <a:r>
              <a:rPr lang="en-US" sz="1400" dirty="0" err="1">
                <a:solidFill>
                  <a:srgbClr val="FFFFFF"/>
                </a:solidFill>
              </a:rPr>
              <a:t>Jugae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alveolariae</a:t>
            </a:r>
            <a:r>
              <a:rPr lang="en-US" sz="1400" dirty="0">
                <a:solidFill>
                  <a:srgbClr val="FFFFFF"/>
                </a:solidFill>
              </a:rPr>
              <a:t> (bone coat around the roots of the </a:t>
            </a:r>
            <a:r>
              <a:rPr lang="en-US" sz="1400" dirty="0" err="1">
                <a:solidFill>
                  <a:srgbClr val="FFFFFF"/>
                </a:solidFill>
              </a:rPr>
              <a:t>theeth</a:t>
            </a:r>
            <a:r>
              <a:rPr lang="en-US" sz="1400" dirty="0">
                <a:solidFill>
                  <a:srgbClr val="FFFFFF"/>
                </a:solidFill>
              </a:rPr>
              <a:t> covered by gingiva); </a:t>
            </a:r>
            <a:r>
              <a:rPr lang="en-US" sz="1400" dirty="0" smtClean="0">
                <a:solidFill>
                  <a:srgbClr val="FFFFFF"/>
                </a:solidFill>
              </a:rPr>
              <a:t>LMG </a:t>
            </a:r>
            <a:r>
              <a:rPr lang="en-US" sz="1400" dirty="0">
                <a:solidFill>
                  <a:srgbClr val="FFFFFF"/>
                </a:solidFill>
              </a:rPr>
              <a:t>= Linea </a:t>
            </a:r>
            <a:r>
              <a:rPr lang="en-US" sz="1400" dirty="0" err="1">
                <a:solidFill>
                  <a:srgbClr val="FFFFFF"/>
                </a:solidFill>
              </a:rPr>
              <a:t>mucogingivalis</a:t>
            </a:r>
            <a:r>
              <a:rPr lang="en-US" sz="1400" dirty="0">
                <a:solidFill>
                  <a:srgbClr val="FFFFFF"/>
                </a:solidFill>
              </a:rPr>
              <a:t> (bordering line between gingiva and the mucosa of the oral cavity); M = Mucosa </a:t>
            </a:r>
            <a:r>
              <a:rPr lang="en-US" sz="1400" dirty="0" err="1">
                <a:solidFill>
                  <a:srgbClr val="FFFFFF"/>
                </a:solidFill>
              </a:rPr>
              <a:t>cavitatis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oris</a:t>
            </a:r>
            <a:r>
              <a:rPr lang="en-US" sz="1400" dirty="0">
                <a:solidFill>
                  <a:srgbClr val="FFFFFF"/>
                </a:solidFill>
              </a:rPr>
              <a:t> (mucosa of the oral cavity); </a:t>
            </a:r>
            <a:r>
              <a:rPr lang="en-US" sz="1400" dirty="0" smtClean="0">
                <a:solidFill>
                  <a:srgbClr val="FFFFFF"/>
                </a:solidFill>
              </a:rPr>
              <a:t>P </a:t>
            </a:r>
            <a:r>
              <a:rPr lang="en-US" sz="1400" dirty="0">
                <a:solidFill>
                  <a:srgbClr val="FFFFFF"/>
                </a:solidFill>
              </a:rPr>
              <a:t>= Papilla </a:t>
            </a:r>
            <a:r>
              <a:rPr lang="en-US" sz="1400" dirty="0" err="1">
                <a:solidFill>
                  <a:srgbClr val="FFFFFF"/>
                </a:solidFill>
              </a:rPr>
              <a:t>gingivalis</a:t>
            </a:r>
            <a:r>
              <a:rPr lang="en-US" sz="1400" dirty="0">
                <a:solidFill>
                  <a:srgbClr val="FFFFFF"/>
                </a:solidFill>
              </a:rPr>
              <a:t> (gingival papilla covers the interdental space oriented towards the bone); </a:t>
            </a:r>
          </a:p>
        </p:txBody>
      </p:sp>
    </p:spTree>
    <p:extLst>
      <p:ext uri="{BB962C8B-B14F-4D97-AF65-F5344CB8AC3E}">
        <p14:creationId xmlns:p14="http://schemas.microsoft.com/office/powerpoint/2010/main" val="33254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 smtClean="0">
                <a:solidFill>
                  <a:srgbClr val="CCFFFF"/>
                </a:solidFill>
              </a:rPr>
              <a:t>A fogak részei</a:t>
            </a:r>
            <a:endParaRPr lang="en-US" dirty="0">
              <a:solidFill>
                <a:srgbClr val="CCFF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/>
          <a:lstStyle/>
          <a:p>
            <a:r>
              <a:rPr lang="hu-HU" sz="2800" dirty="0" smtClean="0"/>
              <a:t>Corona </a:t>
            </a:r>
            <a:r>
              <a:rPr lang="hu-HU" sz="2800" dirty="0" err="1" smtClean="0"/>
              <a:t>dentis</a:t>
            </a:r>
            <a:endParaRPr lang="hu-HU" sz="2800" dirty="0" smtClean="0"/>
          </a:p>
          <a:p>
            <a:r>
              <a:rPr lang="hu-HU" sz="2800" dirty="0" err="1" smtClean="0"/>
              <a:t>Collum</a:t>
            </a:r>
            <a:r>
              <a:rPr lang="hu-HU" sz="2800" dirty="0" smtClean="0"/>
              <a:t> </a:t>
            </a:r>
            <a:r>
              <a:rPr lang="hu-HU" sz="2800" dirty="0" err="1" smtClean="0"/>
              <a:t>dentis</a:t>
            </a:r>
            <a:endParaRPr lang="hu-HU" sz="2800" dirty="0" smtClean="0"/>
          </a:p>
          <a:p>
            <a:r>
              <a:rPr lang="hu-HU" sz="2800" dirty="0" smtClean="0"/>
              <a:t>Radix </a:t>
            </a:r>
            <a:r>
              <a:rPr lang="hu-HU" sz="2800" dirty="0" err="1" smtClean="0"/>
              <a:t>dentis</a:t>
            </a:r>
            <a:r>
              <a:rPr lang="hu-HU" sz="2800" dirty="0" smtClean="0"/>
              <a:t> </a:t>
            </a:r>
          </a:p>
          <a:p>
            <a:r>
              <a:rPr lang="hu-HU" sz="2800" dirty="0" err="1" smtClean="0"/>
              <a:t>Cavum</a:t>
            </a:r>
            <a:r>
              <a:rPr lang="hu-HU" sz="2800" dirty="0" smtClean="0"/>
              <a:t> </a:t>
            </a:r>
            <a:r>
              <a:rPr lang="hu-HU" sz="2800" dirty="0" err="1" smtClean="0"/>
              <a:t>dentis</a:t>
            </a:r>
            <a:r>
              <a:rPr lang="hu-HU" sz="2800" dirty="0" smtClean="0"/>
              <a:t>/</a:t>
            </a:r>
            <a:r>
              <a:rPr lang="hu-HU" sz="2800" dirty="0" err="1" smtClean="0"/>
              <a:t>canalis</a:t>
            </a:r>
            <a:r>
              <a:rPr lang="hu-HU" sz="2800" dirty="0" smtClean="0"/>
              <a:t> </a:t>
            </a:r>
            <a:r>
              <a:rPr lang="hu-HU" sz="2800" dirty="0" err="1" smtClean="0"/>
              <a:t>dentis</a:t>
            </a:r>
            <a:r>
              <a:rPr lang="hu-HU" sz="2800" dirty="0" smtClean="0"/>
              <a:t> – </a:t>
            </a:r>
            <a:r>
              <a:rPr lang="hu-HU" sz="2800" dirty="0" err="1" smtClean="0"/>
              <a:t>pulpa</a:t>
            </a:r>
            <a:r>
              <a:rPr lang="hu-HU" sz="2800" dirty="0" smtClean="0"/>
              <a:t> </a:t>
            </a:r>
            <a:r>
              <a:rPr lang="hu-HU" sz="2800" dirty="0" err="1" smtClean="0"/>
              <a:t>dentis</a:t>
            </a:r>
            <a:r>
              <a:rPr lang="hu-HU" sz="2800" dirty="0"/>
              <a:t> </a:t>
            </a:r>
            <a:r>
              <a:rPr lang="hu-HU" sz="2800" dirty="0" smtClean="0"/>
              <a:t>– </a:t>
            </a:r>
            <a:r>
              <a:rPr lang="hu-HU" sz="2800" dirty="0" err="1" smtClean="0"/>
              <a:t>apex</a:t>
            </a:r>
            <a:r>
              <a:rPr lang="hu-HU" sz="2800" dirty="0" smtClean="0"/>
              <a:t> </a:t>
            </a:r>
            <a:r>
              <a:rPr lang="hu-HU" sz="2800" dirty="0" err="1" smtClean="0"/>
              <a:t>radicis</a:t>
            </a:r>
            <a:r>
              <a:rPr lang="hu-HU" sz="2800" dirty="0" smtClean="0"/>
              <a:t> </a:t>
            </a:r>
            <a:r>
              <a:rPr lang="hu-HU" sz="2800" dirty="0" err="1" smtClean="0"/>
              <a:t>dentis</a:t>
            </a:r>
            <a:r>
              <a:rPr lang="hu-HU" sz="2800" dirty="0" smtClean="0"/>
              <a:t> </a:t>
            </a:r>
          </a:p>
          <a:p>
            <a:r>
              <a:rPr lang="hu-HU" sz="2800" dirty="0" err="1" smtClean="0"/>
              <a:t>Periodontium</a:t>
            </a:r>
            <a:endParaRPr lang="hu-HU" sz="2800" dirty="0" smtClean="0"/>
          </a:p>
          <a:p>
            <a:r>
              <a:rPr lang="hu-HU" sz="2800" dirty="0" err="1" smtClean="0"/>
              <a:t>Processus</a:t>
            </a:r>
            <a:r>
              <a:rPr lang="hu-HU" sz="2800" dirty="0" smtClean="0"/>
              <a:t> </a:t>
            </a:r>
            <a:r>
              <a:rPr lang="hu-HU" sz="2800" dirty="0" err="1" smtClean="0"/>
              <a:t>alveolares</a:t>
            </a:r>
            <a:r>
              <a:rPr lang="hu-HU" sz="2800" dirty="0" smtClean="0"/>
              <a:t> – </a:t>
            </a:r>
            <a:r>
              <a:rPr lang="hu-HU" sz="2800" dirty="0" err="1" smtClean="0"/>
              <a:t>maxilla</a:t>
            </a:r>
            <a:r>
              <a:rPr lang="hu-HU" sz="2800" dirty="0" smtClean="0"/>
              <a:t>, </a:t>
            </a:r>
            <a:r>
              <a:rPr lang="hu-HU" sz="2800" dirty="0" err="1" smtClean="0"/>
              <a:t>mandibula</a:t>
            </a:r>
            <a:endParaRPr lang="hu-HU" sz="2800" dirty="0" smtClean="0"/>
          </a:p>
          <a:p>
            <a:r>
              <a:rPr lang="pt-BR" sz="2800" dirty="0"/>
              <a:t>A fogak ér és ideg </a:t>
            </a:r>
            <a:r>
              <a:rPr lang="pt-BR" sz="2800" dirty="0" smtClean="0"/>
              <a:t>ellátása</a:t>
            </a:r>
            <a:endParaRPr lang="hu-HU" sz="2800" dirty="0" smtClean="0"/>
          </a:p>
          <a:p>
            <a:pPr lvl="1"/>
            <a:r>
              <a:rPr lang="fr-FR" sz="2000" dirty="0"/>
              <a:t>n. maxillaris (V/2)</a:t>
            </a:r>
          </a:p>
          <a:p>
            <a:pPr lvl="1"/>
            <a:r>
              <a:rPr lang="fr-FR" sz="2000" dirty="0"/>
              <a:t>n. mandibularis (V/3)</a:t>
            </a:r>
          </a:p>
          <a:p>
            <a:pPr lvl="1"/>
            <a:r>
              <a:rPr lang="fr-FR" sz="2000" dirty="0"/>
              <a:t>a. maxillaris</a:t>
            </a:r>
          </a:p>
          <a:p>
            <a:pPr lvl="1"/>
            <a:endParaRPr lang="hu-HU" sz="2400" dirty="0" smtClean="0"/>
          </a:p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07504" y="119675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CCFFFF"/>
                </a:solidFill>
              </a:rPr>
              <a:t>A fogak részei és elrendezése, számozása</a:t>
            </a:r>
            <a:endParaRPr lang="en-US" sz="2800" dirty="0">
              <a:solidFill>
                <a:srgbClr val="CCFFFF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037" y="167357"/>
            <a:ext cx="6407451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644" y="1844824"/>
            <a:ext cx="9157464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Panoramic</a:t>
            </a:r>
            <a:r>
              <a:rPr lang="hu-HU" dirty="0" smtClean="0"/>
              <a:t> </a:t>
            </a:r>
            <a:r>
              <a:rPr lang="hu-HU" dirty="0" err="1" smtClean="0"/>
              <a:t>dental</a:t>
            </a:r>
            <a:r>
              <a:rPr lang="hu-HU" dirty="0" smtClean="0"/>
              <a:t> X </a:t>
            </a:r>
            <a:r>
              <a:rPr lang="hu-HU" dirty="0" err="1" smtClean="0"/>
              <a:t>ray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6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446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Dentes</a:t>
            </a:r>
            <a:r>
              <a:rPr lang="hu-HU" dirty="0" smtClean="0"/>
              <a:t> </a:t>
            </a:r>
            <a:r>
              <a:rPr lang="hu-HU" dirty="0" err="1" smtClean="0"/>
              <a:t>decidui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55"/>
          <a:stretch/>
        </p:blipFill>
        <p:spPr bwMode="auto">
          <a:xfrm>
            <a:off x="-1" y="1556792"/>
            <a:ext cx="9136127" cy="474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6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Fogváltás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43124"/>
            <a:ext cx="9150197" cy="416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dirty="0" smtClean="0"/>
              <a:t>Szájüreg (</a:t>
            </a:r>
            <a:r>
              <a:rPr lang="hu-HU" dirty="0" err="1" smtClean="0"/>
              <a:t>cavum</a:t>
            </a:r>
            <a:r>
              <a:rPr lang="hu-HU" dirty="0" smtClean="0"/>
              <a:t> </a:t>
            </a:r>
            <a:r>
              <a:rPr lang="hu-HU" dirty="0" err="1" smtClean="0"/>
              <a:t>oris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400600"/>
          </a:xfrm>
        </p:spPr>
        <p:txBody>
          <a:bodyPr/>
          <a:lstStyle/>
          <a:p>
            <a:r>
              <a:rPr lang="hu-HU" sz="2800" dirty="0" err="1" smtClean="0"/>
              <a:t>Cavum</a:t>
            </a:r>
            <a:r>
              <a:rPr lang="hu-HU" sz="2800" dirty="0" smtClean="0"/>
              <a:t> </a:t>
            </a:r>
            <a:r>
              <a:rPr lang="hu-HU" sz="2800" dirty="0" err="1" smtClean="0"/>
              <a:t>oris</a:t>
            </a:r>
            <a:endParaRPr lang="hu-HU" sz="2800" dirty="0" smtClean="0"/>
          </a:p>
          <a:p>
            <a:pPr lvl="1"/>
            <a:r>
              <a:rPr lang="hu-HU" sz="2400" dirty="0" err="1" smtClean="0"/>
              <a:t>Vestibulum</a:t>
            </a:r>
            <a:r>
              <a:rPr lang="hu-HU" sz="2400" dirty="0" smtClean="0"/>
              <a:t> </a:t>
            </a:r>
            <a:r>
              <a:rPr lang="hu-HU" sz="2400" dirty="0" err="1" smtClean="0"/>
              <a:t>oris</a:t>
            </a:r>
            <a:endParaRPr lang="hu-HU" sz="2400" dirty="0" smtClean="0"/>
          </a:p>
          <a:p>
            <a:pPr lvl="1"/>
            <a:r>
              <a:rPr lang="hu-HU" sz="2400" dirty="0" err="1" smtClean="0"/>
              <a:t>Cavum</a:t>
            </a:r>
            <a:r>
              <a:rPr lang="hu-HU" sz="2400" dirty="0" smtClean="0"/>
              <a:t> </a:t>
            </a:r>
            <a:r>
              <a:rPr lang="hu-HU" sz="2400" dirty="0" err="1" smtClean="0"/>
              <a:t>oris</a:t>
            </a:r>
            <a:r>
              <a:rPr lang="hu-HU" sz="2400" dirty="0" smtClean="0"/>
              <a:t> </a:t>
            </a:r>
            <a:r>
              <a:rPr lang="hu-HU" sz="2400" dirty="0" err="1" smtClean="0"/>
              <a:t>proprium</a:t>
            </a:r>
            <a:endParaRPr lang="hu-HU" sz="2400" dirty="0" smtClean="0"/>
          </a:p>
          <a:p>
            <a:r>
              <a:rPr lang="hu-HU" sz="2800" dirty="0" smtClean="0"/>
              <a:t>Határai:</a:t>
            </a:r>
          </a:p>
          <a:p>
            <a:pPr lvl="1"/>
            <a:r>
              <a:rPr lang="hu-HU" sz="2400" dirty="0" err="1" smtClean="0"/>
              <a:t>Labium</a:t>
            </a:r>
            <a:r>
              <a:rPr lang="hu-HU" sz="2400" dirty="0" smtClean="0"/>
              <a:t> </a:t>
            </a:r>
            <a:r>
              <a:rPr lang="hu-HU" sz="2400" dirty="0" err="1" smtClean="0"/>
              <a:t>superior</a:t>
            </a:r>
            <a:r>
              <a:rPr lang="hu-HU" sz="2400" dirty="0" smtClean="0"/>
              <a:t>, </a:t>
            </a:r>
            <a:r>
              <a:rPr lang="hu-HU" sz="2400" dirty="0" err="1" smtClean="0"/>
              <a:t>labium</a:t>
            </a:r>
            <a:r>
              <a:rPr lang="hu-HU" sz="2400" dirty="0" smtClean="0"/>
              <a:t> </a:t>
            </a:r>
            <a:r>
              <a:rPr lang="hu-HU" sz="2400" dirty="0" err="1" smtClean="0"/>
              <a:t>inferior</a:t>
            </a:r>
            <a:r>
              <a:rPr lang="hu-HU" sz="2400" dirty="0" smtClean="0"/>
              <a:t> (rima </a:t>
            </a:r>
            <a:r>
              <a:rPr lang="hu-HU" sz="2400" dirty="0" err="1" smtClean="0"/>
              <a:t>oris</a:t>
            </a:r>
            <a:r>
              <a:rPr lang="hu-HU" sz="2400" dirty="0" smtClean="0"/>
              <a:t>), </a:t>
            </a:r>
            <a:r>
              <a:rPr lang="hu-HU" sz="2400" dirty="0" err="1" smtClean="0"/>
              <a:t>buccae</a:t>
            </a:r>
            <a:endParaRPr lang="hu-HU" sz="2400" dirty="0" smtClean="0"/>
          </a:p>
          <a:p>
            <a:pPr lvl="1"/>
            <a:r>
              <a:rPr lang="hu-HU" sz="2400" dirty="0" err="1" smtClean="0"/>
              <a:t>Palatum</a:t>
            </a:r>
            <a:r>
              <a:rPr lang="hu-HU" sz="2400" dirty="0" smtClean="0"/>
              <a:t> durum, </a:t>
            </a:r>
            <a:r>
              <a:rPr lang="hu-HU" sz="2400" dirty="0" err="1" smtClean="0"/>
              <a:t>palatum</a:t>
            </a:r>
            <a:r>
              <a:rPr lang="hu-HU" sz="2400" dirty="0" smtClean="0"/>
              <a:t> </a:t>
            </a:r>
            <a:r>
              <a:rPr lang="hu-HU" sz="2400" dirty="0" err="1" smtClean="0"/>
              <a:t>molle</a:t>
            </a:r>
            <a:endParaRPr lang="hu-HU" sz="2400" dirty="0" smtClean="0"/>
          </a:p>
          <a:p>
            <a:pPr lvl="1"/>
            <a:r>
              <a:rPr lang="hu-HU" sz="2400" dirty="0" err="1" smtClean="0"/>
              <a:t>Diaphragma</a:t>
            </a:r>
            <a:r>
              <a:rPr lang="hu-HU" sz="2400" dirty="0" smtClean="0"/>
              <a:t> </a:t>
            </a:r>
            <a:r>
              <a:rPr lang="hu-HU" sz="2400" dirty="0" err="1" smtClean="0"/>
              <a:t>oris</a:t>
            </a:r>
            <a:r>
              <a:rPr lang="hu-HU" sz="2400" dirty="0" smtClean="0"/>
              <a:t> </a:t>
            </a:r>
          </a:p>
          <a:p>
            <a:pPr lvl="1"/>
            <a:r>
              <a:rPr lang="hu-HU" sz="2400" dirty="0" err="1" smtClean="0"/>
              <a:t>Isthmus</a:t>
            </a:r>
            <a:r>
              <a:rPr lang="hu-HU" sz="2400" dirty="0" smtClean="0"/>
              <a:t> </a:t>
            </a:r>
            <a:r>
              <a:rPr lang="hu-HU" sz="2400" dirty="0" err="1" smtClean="0"/>
              <a:t>faucium</a:t>
            </a:r>
            <a:endParaRPr lang="hu-HU" sz="2400" dirty="0"/>
          </a:p>
          <a:p>
            <a:r>
              <a:rPr lang="hu-HU" sz="2800" dirty="0" smtClean="0"/>
              <a:t>Tartalom:</a:t>
            </a:r>
          </a:p>
          <a:p>
            <a:pPr lvl="1"/>
            <a:r>
              <a:rPr lang="hu-HU" sz="2400" dirty="0" smtClean="0"/>
              <a:t>Fogak</a:t>
            </a:r>
          </a:p>
          <a:p>
            <a:pPr lvl="1"/>
            <a:r>
              <a:rPr lang="hu-HU" sz="2400" dirty="0" smtClean="0"/>
              <a:t>Nyelv</a:t>
            </a:r>
          </a:p>
          <a:p>
            <a:pPr lvl="1"/>
            <a:endParaRPr lang="hu-HU" dirty="0" smtClean="0"/>
          </a:p>
          <a:p>
            <a:endParaRPr lang="hu-HU" dirty="0" smtClean="0"/>
          </a:p>
          <a:p>
            <a:pPr lvl="1"/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16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" t="11376" r="1310"/>
          <a:stretch/>
        </p:blipFill>
        <p:spPr bwMode="auto">
          <a:xfrm>
            <a:off x="0" y="476672"/>
            <a:ext cx="9144000" cy="600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7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625" y="1628800"/>
            <a:ext cx="5828711" cy="5127790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Cavum</a:t>
            </a:r>
            <a:r>
              <a:rPr lang="hu-HU" dirty="0" smtClean="0"/>
              <a:t> </a:t>
            </a:r>
            <a:r>
              <a:rPr lang="hu-HU" dirty="0" err="1" smtClean="0"/>
              <a:t>oris</a:t>
            </a:r>
            <a:r>
              <a:rPr lang="hu-HU" dirty="0" smtClean="0"/>
              <a:t> </a:t>
            </a:r>
            <a:r>
              <a:rPr lang="hu-HU" dirty="0" err="1" smtClean="0"/>
              <a:t>proprium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6300192" y="5157192"/>
            <a:ext cx="1296144" cy="15841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52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Nyelv (</a:t>
            </a:r>
            <a:r>
              <a:rPr lang="hu-HU" dirty="0" err="1" smtClean="0"/>
              <a:t>lingua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Funkciók:</a:t>
            </a:r>
          </a:p>
          <a:p>
            <a:pPr lvl="1"/>
            <a:r>
              <a:rPr lang="hu-HU" dirty="0" smtClean="0"/>
              <a:t>Rágás,szopás</a:t>
            </a:r>
          </a:p>
          <a:p>
            <a:pPr lvl="1"/>
            <a:r>
              <a:rPr lang="hu-HU" dirty="0" smtClean="0"/>
              <a:t>Beszéd</a:t>
            </a:r>
          </a:p>
          <a:p>
            <a:pPr lvl="1"/>
            <a:r>
              <a:rPr lang="hu-HU" dirty="0" smtClean="0"/>
              <a:t>Érző funkciók: íz, hő, tapintás</a:t>
            </a:r>
          </a:p>
          <a:p>
            <a:r>
              <a:rPr lang="hu-HU" dirty="0" smtClean="0"/>
              <a:t>Részei:</a:t>
            </a:r>
          </a:p>
          <a:p>
            <a:pPr lvl="1"/>
            <a:r>
              <a:rPr lang="hu-HU" dirty="0" err="1" smtClean="0"/>
              <a:t>Dorsum</a:t>
            </a:r>
            <a:r>
              <a:rPr lang="hu-HU" dirty="0" smtClean="0"/>
              <a:t> </a:t>
            </a:r>
            <a:r>
              <a:rPr lang="hu-HU" dirty="0" err="1" smtClean="0"/>
              <a:t>linguae</a:t>
            </a:r>
            <a:endParaRPr lang="hu-HU" dirty="0" smtClean="0"/>
          </a:p>
          <a:p>
            <a:pPr lvl="1"/>
            <a:r>
              <a:rPr lang="hu-HU" dirty="0" err="1" smtClean="0"/>
              <a:t>Apex</a:t>
            </a:r>
            <a:r>
              <a:rPr lang="hu-HU" dirty="0" smtClean="0"/>
              <a:t> </a:t>
            </a:r>
            <a:r>
              <a:rPr lang="hu-HU" dirty="0" err="1" smtClean="0"/>
              <a:t>linguae</a:t>
            </a:r>
            <a:endParaRPr lang="hu-HU" dirty="0" smtClean="0"/>
          </a:p>
          <a:p>
            <a:pPr lvl="1"/>
            <a:r>
              <a:rPr lang="hu-HU" dirty="0" smtClean="0"/>
              <a:t>Radix </a:t>
            </a:r>
            <a:r>
              <a:rPr lang="hu-HU" dirty="0" err="1" smtClean="0"/>
              <a:t>linguae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33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 smtClean="0"/>
              <a:t>A nyelv nyálkahártyája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5400600"/>
          </a:xfrm>
        </p:spPr>
        <p:txBody>
          <a:bodyPr/>
          <a:lstStyle/>
          <a:p>
            <a:r>
              <a:rPr lang="hu-HU" dirty="0" err="1" smtClean="0"/>
              <a:t>Dorsum</a:t>
            </a:r>
            <a:r>
              <a:rPr lang="hu-HU" dirty="0" smtClean="0"/>
              <a:t> </a:t>
            </a:r>
            <a:r>
              <a:rPr lang="hu-HU" dirty="0" err="1" smtClean="0"/>
              <a:t>linguae</a:t>
            </a:r>
            <a:endParaRPr lang="hu-HU" dirty="0" smtClean="0"/>
          </a:p>
          <a:p>
            <a:pPr lvl="1"/>
            <a:r>
              <a:rPr lang="hu-HU" sz="2400" dirty="0" err="1" smtClean="0"/>
              <a:t>Sulcus</a:t>
            </a:r>
            <a:r>
              <a:rPr lang="hu-HU" sz="2400" dirty="0" smtClean="0"/>
              <a:t> </a:t>
            </a:r>
            <a:r>
              <a:rPr lang="hu-HU" sz="2400" dirty="0" err="1" smtClean="0"/>
              <a:t>medianus</a:t>
            </a:r>
            <a:endParaRPr lang="hu-HU" sz="2400" dirty="0" smtClean="0"/>
          </a:p>
          <a:p>
            <a:pPr lvl="1"/>
            <a:r>
              <a:rPr lang="hu-HU" sz="2400" dirty="0" err="1" smtClean="0"/>
              <a:t>Sulcus</a:t>
            </a:r>
            <a:r>
              <a:rPr lang="hu-HU" sz="2400" dirty="0" smtClean="0"/>
              <a:t> </a:t>
            </a:r>
            <a:r>
              <a:rPr lang="hu-HU" sz="2400" dirty="0" err="1" smtClean="0"/>
              <a:t>terminalis</a:t>
            </a:r>
            <a:r>
              <a:rPr lang="hu-HU" sz="2400" dirty="0" smtClean="0"/>
              <a:t> (</a:t>
            </a:r>
            <a:r>
              <a:rPr lang="hu-HU" sz="2400" dirty="0" err="1" smtClean="0"/>
              <a:t>foramen</a:t>
            </a:r>
            <a:r>
              <a:rPr lang="hu-HU" sz="2400" dirty="0" smtClean="0"/>
              <a:t> </a:t>
            </a:r>
            <a:r>
              <a:rPr lang="hu-HU" sz="2400" dirty="0" err="1" smtClean="0"/>
              <a:t>coecum</a:t>
            </a:r>
            <a:r>
              <a:rPr lang="hu-HU" sz="2400" dirty="0" smtClean="0"/>
              <a:t>)</a:t>
            </a:r>
          </a:p>
          <a:p>
            <a:r>
              <a:rPr lang="hu-HU" dirty="0" smtClean="0"/>
              <a:t>Radix </a:t>
            </a:r>
            <a:r>
              <a:rPr lang="hu-HU" dirty="0" err="1" smtClean="0"/>
              <a:t>linguae</a:t>
            </a:r>
            <a:r>
              <a:rPr lang="hu-HU" dirty="0" smtClean="0"/>
              <a:t> (</a:t>
            </a:r>
            <a:r>
              <a:rPr lang="hu-HU" dirty="0" err="1" smtClean="0"/>
              <a:t>tonsilla</a:t>
            </a:r>
            <a:r>
              <a:rPr lang="hu-HU" dirty="0" smtClean="0"/>
              <a:t> </a:t>
            </a:r>
            <a:r>
              <a:rPr lang="hu-HU" dirty="0" err="1" smtClean="0"/>
              <a:t>lingualis</a:t>
            </a:r>
            <a:r>
              <a:rPr lang="hu-HU" dirty="0" smtClean="0"/>
              <a:t>, mirigyek)</a:t>
            </a:r>
          </a:p>
          <a:p>
            <a:pPr lvl="1"/>
            <a:r>
              <a:rPr lang="hu-HU" sz="2400" dirty="0" err="1" smtClean="0"/>
              <a:t>Pilca</a:t>
            </a:r>
            <a:r>
              <a:rPr lang="hu-HU" sz="2400" dirty="0" smtClean="0"/>
              <a:t> </a:t>
            </a:r>
            <a:r>
              <a:rPr lang="hu-HU" sz="2400" dirty="0" err="1" smtClean="0"/>
              <a:t>glossoepiglottica</a:t>
            </a:r>
            <a:r>
              <a:rPr lang="hu-HU" sz="2400" dirty="0" smtClean="0"/>
              <a:t> </a:t>
            </a:r>
            <a:r>
              <a:rPr lang="hu-HU" sz="2400" dirty="0" err="1" smtClean="0"/>
              <a:t>mediana</a:t>
            </a:r>
            <a:r>
              <a:rPr lang="hu-HU" sz="2400" dirty="0" smtClean="0"/>
              <a:t>, </a:t>
            </a:r>
            <a:r>
              <a:rPr lang="hu-HU" sz="2400" dirty="0" err="1" smtClean="0"/>
              <a:t>laterales</a:t>
            </a:r>
            <a:r>
              <a:rPr lang="hu-HU" sz="2400" dirty="0" smtClean="0"/>
              <a:t> – </a:t>
            </a:r>
            <a:r>
              <a:rPr lang="hu-HU" sz="2400" dirty="0" err="1" smtClean="0"/>
              <a:t>vallecula</a:t>
            </a:r>
            <a:r>
              <a:rPr lang="hu-HU" sz="2400" dirty="0" smtClean="0"/>
              <a:t> </a:t>
            </a:r>
            <a:r>
              <a:rPr lang="hu-HU" sz="2400" dirty="0" err="1" smtClean="0"/>
              <a:t>epiglottica</a:t>
            </a:r>
            <a:endParaRPr lang="hu-HU" sz="2400" dirty="0" smtClean="0"/>
          </a:p>
          <a:p>
            <a:r>
              <a:rPr lang="hu-HU" dirty="0" err="1" smtClean="0"/>
              <a:t>Papillae</a:t>
            </a:r>
            <a:r>
              <a:rPr lang="hu-HU" dirty="0" smtClean="0"/>
              <a:t> </a:t>
            </a:r>
          </a:p>
          <a:p>
            <a:pPr lvl="1"/>
            <a:r>
              <a:rPr lang="hu-HU" sz="2400" dirty="0" smtClean="0"/>
              <a:t>Papilla </a:t>
            </a:r>
            <a:r>
              <a:rPr lang="hu-HU" sz="2400" dirty="0" err="1" smtClean="0"/>
              <a:t>filiformis</a:t>
            </a:r>
            <a:endParaRPr lang="hu-HU" sz="2400" dirty="0" smtClean="0"/>
          </a:p>
          <a:p>
            <a:pPr lvl="1"/>
            <a:r>
              <a:rPr lang="hu-HU" sz="2400" dirty="0" smtClean="0"/>
              <a:t>Papilla </a:t>
            </a:r>
            <a:r>
              <a:rPr lang="hu-HU" sz="2400" dirty="0" err="1" smtClean="0"/>
              <a:t>fungiformis</a:t>
            </a:r>
            <a:endParaRPr lang="hu-HU" sz="2400" dirty="0" smtClean="0"/>
          </a:p>
          <a:p>
            <a:pPr lvl="1"/>
            <a:r>
              <a:rPr lang="hu-HU" sz="2400" dirty="0" smtClean="0"/>
              <a:t>Papilla </a:t>
            </a:r>
            <a:r>
              <a:rPr lang="hu-HU" sz="2400" dirty="0" err="1" smtClean="0"/>
              <a:t>foliata</a:t>
            </a:r>
            <a:endParaRPr lang="hu-HU" sz="2400" dirty="0" smtClean="0"/>
          </a:p>
          <a:p>
            <a:pPr lvl="1"/>
            <a:r>
              <a:rPr lang="hu-HU" sz="2400" dirty="0" smtClean="0"/>
              <a:t>Papilla </a:t>
            </a:r>
            <a:r>
              <a:rPr lang="hu-HU" sz="2400" dirty="0" err="1" smtClean="0"/>
              <a:t>circumvallata</a:t>
            </a:r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2719175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nyelv nyálkahártyája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Alsó felszín:</a:t>
            </a:r>
          </a:p>
          <a:p>
            <a:pPr lvl="1"/>
            <a:r>
              <a:rPr lang="hu-HU" dirty="0" err="1" smtClean="0"/>
              <a:t>Frenulum</a:t>
            </a:r>
            <a:r>
              <a:rPr lang="hu-HU" dirty="0" smtClean="0"/>
              <a:t> </a:t>
            </a:r>
            <a:r>
              <a:rPr lang="hu-HU" dirty="0" err="1" smtClean="0"/>
              <a:t>linguae</a:t>
            </a:r>
            <a:endParaRPr lang="hu-HU" dirty="0" smtClean="0"/>
          </a:p>
          <a:p>
            <a:pPr lvl="1"/>
            <a:r>
              <a:rPr lang="hu-HU" dirty="0" smtClean="0"/>
              <a:t>v. </a:t>
            </a:r>
            <a:r>
              <a:rPr lang="hu-HU" dirty="0" err="1" smtClean="0"/>
              <a:t>sublingualis</a:t>
            </a:r>
            <a:endParaRPr lang="hu-HU" dirty="0" smtClean="0"/>
          </a:p>
          <a:p>
            <a:pPr lvl="1"/>
            <a:r>
              <a:rPr lang="hu-HU" dirty="0" err="1" smtClean="0"/>
              <a:t>Plica</a:t>
            </a:r>
            <a:r>
              <a:rPr lang="hu-HU" dirty="0" smtClean="0"/>
              <a:t> </a:t>
            </a:r>
            <a:r>
              <a:rPr lang="hu-HU" dirty="0" err="1" smtClean="0"/>
              <a:t>fimbriata</a:t>
            </a:r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90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31" y="1719411"/>
            <a:ext cx="6959361" cy="5093965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nyelv </a:t>
            </a:r>
            <a:r>
              <a:rPr lang="hu-HU" dirty="0" err="1" smtClean="0"/>
              <a:t>dorsalis</a:t>
            </a:r>
            <a:r>
              <a:rPr lang="hu-HU" dirty="0" smtClean="0"/>
              <a:t> felszíne, </a:t>
            </a:r>
            <a:r>
              <a:rPr lang="hu-HU" dirty="0" err="1" smtClean="0"/>
              <a:t>apex</a:t>
            </a:r>
            <a:r>
              <a:rPr lang="hu-HU" dirty="0" smtClean="0"/>
              <a:t> és radix </a:t>
            </a:r>
            <a:r>
              <a:rPr lang="hu-HU" dirty="0" err="1" smtClean="0"/>
              <a:t>linguae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65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124744"/>
            <a:ext cx="5207598" cy="561662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051720" y="1124744"/>
            <a:ext cx="1493811" cy="2316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églalap 3"/>
          <p:cNvSpPr/>
          <p:nvPr/>
        </p:nvSpPr>
        <p:spPr>
          <a:xfrm>
            <a:off x="3583073" y="1124744"/>
            <a:ext cx="1257122" cy="421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 smtClean="0"/>
              <a:t>A nyelv alsó felszíne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20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hu-HU" dirty="0" smtClean="0"/>
              <a:t>A nyelv izmai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579296" cy="5112568"/>
          </a:xfrm>
        </p:spPr>
        <p:txBody>
          <a:bodyPr/>
          <a:lstStyle/>
          <a:p>
            <a:r>
              <a:rPr lang="hu-HU" dirty="0" err="1" smtClean="0"/>
              <a:t>Intrinsic</a:t>
            </a:r>
            <a:r>
              <a:rPr lang="hu-HU" dirty="0" smtClean="0"/>
              <a:t> </a:t>
            </a:r>
            <a:r>
              <a:rPr lang="hu-HU" dirty="0" err="1" smtClean="0"/>
              <a:t>muscles</a:t>
            </a:r>
            <a:r>
              <a:rPr lang="hu-HU" dirty="0" smtClean="0"/>
              <a:t>  (</a:t>
            </a:r>
            <a:r>
              <a:rPr lang="hu-HU" dirty="0" err="1" smtClean="0"/>
              <a:t>n.XII</a:t>
            </a:r>
            <a:r>
              <a:rPr lang="hu-HU" dirty="0" smtClean="0"/>
              <a:t>)</a:t>
            </a:r>
          </a:p>
          <a:p>
            <a:pPr lvl="1"/>
            <a:r>
              <a:rPr lang="hu-HU" sz="2400" dirty="0" smtClean="0"/>
              <a:t>m. </a:t>
            </a:r>
            <a:r>
              <a:rPr lang="hu-HU" sz="2400" dirty="0" err="1" smtClean="0"/>
              <a:t>longitudinalis</a:t>
            </a:r>
            <a:r>
              <a:rPr lang="hu-HU" sz="2400" dirty="0" smtClean="0"/>
              <a:t> </a:t>
            </a:r>
            <a:r>
              <a:rPr lang="hu-HU" sz="2400" dirty="0" err="1" smtClean="0"/>
              <a:t>superior</a:t>
            </a:r>
            <a:endParaRPr lang="hu-HU" sz="2400" dirty="0" smtClean="0"/>
          </a:p>
          <a:p>
            <a:pPr lvl="1"/>
            <a:r>
              <a:rPr lang="hu-HU" sz="2400" dirty="0" smtClean="0"/>
              <a:t>m. </a:t>
            </a:r>
            <a:r>
              <a:rPr lang="hu-HU" sz="2400" dirty="0" err="1" smtClean="0"/>
              <a:t>longitudinalis</a:t>
            </a:r>
            <a:r>
              <a:rPr lang="hu-HU" sz="2400" dirty="0" smtClean="0"/>
              <a:t> </a:t>
            </a:r>
            <a:r>
              <a:rPr lang="hu-HU" sz="2400" dirty="0" err="1" smtClean="0"/>
              <a:t>inferior</a:t>
            </a:r>
            <a:endParaRPr lang="hu-HU" sz="2400" dirty="0" smtClean="0"/>
          </a:p>
          <a:p>
            <a:pPr lvl="1"/>
            <a:r>
              <a:rPr lang="hu-HU" sz="2400" dirty="0" smtClean="0"/>
              <a:t>m. </a:t>
            </a:r>
            <a:r>
              <a:rPr lang="hu-HU" sz="2400" dirty="0" err="1" smtClean="0"/>
              <a:t>verticalis</a:t>
            </a:r>
            <a:endParaRPr lang="hu-HU" sz="2400" dirty="0" smtClean="0"/>
          </a:p>
          <a:p>
            <a:pPr lvl="1"/>
            <a:r>
              <a:rPr lang="hu-HU" sz="2400" dirty="0" smtClean="0"/>
              <a:t>m. </a:t>
            </a:r>
            <a:r>
              <a:rPr lang="hu-HU" sz="2400" dirty="0" err="1" smtClean="0"/>
              <a:t>transversus</a:t>
            </a:r>
            <a:endParaRPr lang="hu-HU" sz="2400" dirty="0" smtClean="0"/>
          </a:p>
          <a:p>
            <a:pPr lvl="1"/>
            <a:r>
              <a:rPr lang="hu-HU" sz="2400" dirty="0" err="1" smtClean="0"/>
              <a:t>Aponeurosis</a:t>
            </a:r>
            <a:r>
              <a:rPr lang="hu-HU" sz="2400" dirty="0" smtClean="0"/>
              <a:t> </a:t>
            </a:r>
            <a:r>
              <a:rPr lang="hu-HU" sz="2400" dirty="0" err="1" smtClean="0"/>
              <a:t>linguae</a:t>
            </a:r>
            <a:r>
              <a:rPr lang="hu-HU" sz="2400" dirty="0" smtClean="0"/>
              <a:t>, </a:t>
            </a:r>
            <a:r>
              <a:rPr lang="hu-HU" sz="2400" dirty="0" err="1" smtClean="0"/>
              <a:t>septum</a:t>
            </a:r>
            <a:r>
              <a:rPr lang="hu-HU" sz="2400" dirty="0" smtClean="0"/>
              <a:t> </a:t>
            </a:r>
            <a:r>
              <a:rPr lang="hu-HU" sz="2400" dirty="0" err="1" smtClean="0"/>
              <a:t>linguae</a:t>
            </a:r>
            <a:endParaRPr lang="hu-HU" sz="2400" dirty="0" smtClean="0"/>
          </a:p>
          <a:p>
            <a:r>
              <a:rPr lang="hu-HU" dirty="0" err="1" smtClean="0"/>
              <a:t>Extrinsic</a:t>
            </a:r>
            <a:r>
              <a:rPr lang="hu-HU" dirty="0" smtClean="0"/>
              <a:t> </a:t>
            </a:r>
            <a:r>
              <a:rPr lang="hu-HU" dirty="0" err="1" smtClean="0"/>
              <a:t>muscles</a:t>
            </a:r>
            <a:r>
              <a:rPr lang="hu-HU" dirty="0" smtClean="0"/>
              <a:t> (n. </a:t>
            </a:r>
            <a:r>
              <a:rPr lang="hu-HU" dirty="0" err="1" smtClean="0"/>
              <a:t>hypoglossus</a:t>
            </a:r>
            <a:r>
              <a:rPr lang="hu-HU" dirty="0" smtClean="0"/>
              <a:t>, XII)</a:t>
            </a:r>
          </a:p>
          <a:p>
            <a:pPr lvl="1"/>
            <a:r>
              <a:rPr lang="hu-HU" sz="2400" dirty="0" smtClean="0"/>
              <a:t>m. </a:t>
            </a:r>
            <a:r>
              <a:rPr lang="hu-HU" sz="2400" dirty="0" err="1" smtClean="0"/>
              <a:t>genioglossus</a:t>
            </a:r>
            <a:r>
              <a:rPr lang="hu-HU" sz="2400" dirty="0" smtClean="0"/>
              <a:t> </a:t>
            </a:r>
          </a:p>
          <a:p>
            <a:pPr lvl="1"/>
            <a:r>
              <a:rPr lang="hu-HU" sz="2400" dirty="0" smtClean="0"/>
              <a:t>m. </a:t>
            </a:r>
            <a:r>
              <a:rPr lang="hu-HU" sz="2400" dirty="0" err="1" smtClean="0"/>
              <a:t>hyoglossus</a:t>
            </a:r>
            <a:endParaRPr lang="hu-HU" sz="2400" dirty="0" smtClean="0"/>
          </a:p>
          <a:p>
            <a:pPr lvl="1"/>
            <a:r>
              <a:rPr lang="hu-HU" sz="2400" dirty="0" smtClean="0"/>
              <a:t>m. </a:t>
            </a:r>
            <a:r>
              <a:rPr lang="hu-HU" sz="2400" dirty="0" err="1" smtClean="0"/>
              <a:t>styloglossus</a:t>
            </a:r>
            <a:endParaRPr lang="hu-HU" sz="2400" dirty="0" smtClean="0"/>
          </a:p>
          <a:p>
            <a:pPr lvl="1"/>
            <a:r>
              <a:rPr lang="hu-HU" sz="2400" dirty="0" smtClean="0">
                <a:solidFill>
                  <a:schemeClr val="tx1">
                    <a:lumMod val="65000"/>
                  </a:schemeClr>
                </a:solidFill>
              </a:rPr>
              <a:t>m. </a:t>
            </a:r>
            <a:r>
              <a:rPr lang="hu-HU" sz="2400" dirty="0" err="1" smtClean="0">
                <a:solidFill>
                  <a:schemeClr val="tx1">
                    <a:lumMod val="65000"/>
                  </a:schemeClr>
                </a:solidFill>
              </a:rPr>
              <a:t>palatoglossus</a:t>
            </a:r>
            <a:r>
              <a:rPr lang="hu-HU" sz="2400" dirty="0" smtClean="0">
                <a:solidFill>
                  <a:schemeClr val="tx1">
                    <a:lumMod val="65000"/>
                  </a:schemeClr>
                </a:solidFill>
              </a:rPr>
              <a:t>, n. </a:t>
            </a:r>
            <a:r>
              <a:rPr lang="hu-HU" sz="2400" dirty="0" err="1" smtClean="0">
                <a:solidFill>
                  <a:schemeClr val="tx1">
                    <a:lumMod val="65000"/>
                  </a:schemeClr>
                </a:solidFill>
              </a:rPr>
              <a:t>vagus</a:t>
            </a:r>
            <a:r>
              <a:rPr lang="hu-HU" sz="2400" dirty="0" smtClean="0">
                <a:solidFill>
                  <a:schemeClr val="tx1">
                    <a:lumMod val="65000"/>
                  </a:schemeClr>
                </a:solidFill>
              </a:rPr>
              <a:t> (X)</a:t>
            </a:r>
            <a:endParaRPr lang="en-US" sz="24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58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8911"/>
            <a:ext cx="919162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/>
          <a:lstStyle/>
          <a:p>
            <a:r>
              <a:rPr lang="hu-HU" dirty="0" smtClean="0"/>
              <a:t>A nyelv izmai, keresztmetszet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3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53" y="1344132"/>
            <a:ext cx="7692879" cy="5469244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/>
          <a:lstStyle/>
          <a:p>
            <a:r>
              <a:rPr lang="hu-HU" dirty="0" smtClean="0"/>
              <a:t>A nyelv külső izmai, oldal nézet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3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80963"/>
            <a:ext cx="8736013" cy="669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734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hu-HU" dirty="0" err="1" smtClean="0"/>
              <a:t>Sulcus</a:t>
            </a:r>
            <a:r>
              <a:rPr lang="hu-HU" dirty="0" smtClean="0"/>
              <a:t> </a:t>
            </a:r>
            <a:r>
              <a:rPr lang="hu-HU" dirty="0" err="1" smtClean="0"/>
              <a:t>medialis</a:t>
            </a:r>
            <a:r>
              <a:rPr lang="hu-HU" dirty="0" smtClean="0"/>
              <a:t> </a:t>
            </a:r>
            <a:r>
              <a:rPr lang="hu-HU" dirty="0" err="1" smtClean="0"/>
              <a:t>linguae</a:t>
            </a:r>
            <a:endParaRPr lang="hu-HU" dirty="0" smtClean="0"/>
          </a:p>
          <a:p>
            <a:pPr lvl="1"/>
            <a:r>
              <a:rPr lang="hu-HU" dirty="0"/>
              <a:t>Határai</a:t>
            </a:r>
            <a:r>
              <a:rPr lang="hu-HU" dirty="0" smtClean="0"/>
              <a:t>: </a:t>
            </a:r>
          </a:p>
          <a:p>
            <a:pPr lvl="2"/>
            <a:r>
              <a:rPr lang="hu-HU" dirty="0" smtClean="0"/>
              <a:t>m. </a:t>
            </a:r>
            <a:r>
              <a:rPr lang="hu-HU" dirty="0" err="1" smtClean="0"/>
              <a:t>hyoglossus</a:t>
            </a:r>
            <a:endParaRPr lang="hu-HU" dirty="0" smtClean="0"/>
          </a:p>
          <a:p>
            <a:pPr lvl="2"/>
            <a:r>
              <a:rPr lang="hu-HU" dirty="0" smtClean="0"/>
              <a:t>m. </a:t>
            </a:r>
            <a:r>
              <a:rPr lang="hu-HU" dirty="0" err="1" smtClean="0"/>
              <a:t>genioglossus</a:t>
            </a:r>
            <a:endParaRPr lang="hu-HU" dirty="0" smtClean="0"/>
          </a:p>
          <a:p>
            <a:pPr lvl="1"/>
            <a:r>
              <a:rPr lang="hu-HU" dirty="0" smtClean="0"/>
              <a:t>Tartalom:</a:t>
            </a:r>
          </a:p>
          <a:p>
            <a:pPr lvl="2"/>
            <a:r>
              <a:rPr lang="hu-HU" dirty="0" smtClean="0"/>
              <a:t>a. </a:t>
            </a:r>
            <a:r>
              <a:rPr lang="hu-HU" dirty="0" err="1" smtClean="0"/>
              <a:t>lingualis</a:t>
            </a:r>
            <a:endParaRPr lang="hu-HU" dirty="0" smtClean="0"/>
          </a:p>
          <a:p>
            <a:pPr lvl="2"/>
            <a:r>
              <a:rPr lang="hu-HU" dirty="0" smtClean="0"/>
              <a:t>n. </a:t>
            </a:r>
            <a:r>
              <a:rPr lang="hu-HU" dirty="0" err="1" smtClean="0"/>
              <a:t>glossopharyneus</a:t>
            </a:r>
            <a:endParaRPr lang="hu-HU" dirty="0"/>
          </a:p>
          <a:p>
            <a:r>
              <a:rPr lang="hu-HU" dirty="0" err="1" smtClean="0"/>
              <a:t>Sulcus</a:t>
            </a:r>
            <a:r>
              <a:rPr lang="hu-HU" dirty="0" smtClean="0"/>
              <a:t> </a:t>
            </a:r>
            <a:r>
              <a:rPr lang="hu-HU" dirty="0" err="1" smtClean="0"/>
              <a:t>lateralis</a:t>
            </a:r>
            <a:r>
              <a:rPr lang="hu-HU" dirty="0" smtClean="0"/>
              <a:t> </a:t>
            </a:r>
            <a:r>
              <a:rPr lang="hu-HU" dirty="0" err="1" smtClean="0"/>
              <a:t>linguae</a:t>
            </a:r>
            <a:endParaRPr lang="hu-HU" dirty="0" smtClean="0"/>
          </a:p>
          <a:p>
            <a:pPr lvl="1"/>
            <a:r>
              <a:rPr lang="hu-HU" dirty="0"/>
              <a:t>Határai: </a:t>
            </a:r>
            <a:endParaRPr lang="hu-HU" dirty="0" smtClean="0"/>
          </a:p>
          <a:p>
            <a:pPr lvl="2"/>
            <a:r>
              <a:rPr lang="hu-HU" dirty="0" smtClean="0"/>
              <a:t>m</a:t>
            </a:r>
            <a:r>
              <a:rPr lang="hu-HU" dirty="0"/>
              <a:t>. </a:t>
            </a:r>
            <a:r>
              <a:rPr lang="hu-HU" dirty="0" err="1" smtClean="0"/>
              <a:t>mylohyoideus</a:t>
            </a:r>
            <a:endParaRPr lang="hu-HU" dirty="0" smtClean="0"/>
          </a:p>
          <a:p>
            <a:pPr lvl="2"/>
            <a:r>
              <a:rPr lang="hu-HU" dirty="0" smtClean="0"/>
              <a:t>m. </a:t>
            </a:r>
            <a:r>
              <a:rPr lang="hu-HU" dirty="0" err="1" smtClean="0"/>
              <a:t>hyoglossus</a:t>
            </a:r>
            <a:endParaRPr lang="hu-HU" dirty="0" smtClean="0"/>
          </a:p>
          <a:p>
            <a:pPr lvl="1"/>
            <a:r>
              <a:rPr lang="hu-HU" dirty="0" smtClean="0"/>
              <a:t>Tartalom: n. </a:t>
            </a:r>
            <a:r>
              <a:rPr lang="hu-HU" dirty="0" err="1" smtClean="0"/>
              <a:t>lingualis</a:t>
            </a:r>
            <a:r>
              <a:rPr lang="hu-HU" dirty="0" smtClean="0"/>
              <a:t>, </a:t>
            </a:r>
            <a:r>
              <a:rPr lang="hu-HU" dirty="0" err="1" smtClean="0"/>
              <a:t>ductus</a:t>
            </a:r>
            <a:r>
              <a:rPr lang="hu-HU" dirty="0" smtClean="0"/>
              <a:t> </a:t>
            </a:r>
            <a:r>
              <a:rPr lang="hu-HU" dirty="0" err="1" smtClean="0"/>
              <a:t>submandibularis</a:t>
            </a:r>
            <a:r>
              <a:rPr lang="hu-HU" dirty="0" smtClean="0"/>
              <a:t>,  n. </a:t>
            </a:r>
            <a:r>
              <a:rPr lang="hu-HU" dirty="0" err="1" smtClean="0"/>
              <a:t>hypoglossus</a:t>
            </a:r>
            <a:endParaRPr lang="hu-HU" dirty="0" smtClean="0"/>
          </a:p>
          <a:p>
            <a:pPr marL="457200" lvl="1" indent="0">
              <a:buNone/>
            </a:pPr>
            <a:r>
              <a:rPr lang="hu-HU" dirty="0" smtClean="0"/>
              <a:t>	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6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80631"/>
            <a:ext cx="5785588" cy="321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4270434"/>
            <a:ext cx="5760640" cy="2470934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hu-HU" dirty="0" smtClean="0"/>
              <a:t>Nyelv keresztmetszet, </a:t>
            </a:r>
            <a:r>
              <a:rPr lang="hu-HU" dirty="0" err="1" smtClean="0"/>
              <a:t>sulcusok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43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483" y="14808"/>
            <a:ext cx="9127383" cy="548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824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A nyelv és ér és idegellátása</a:t>
            </a:r>
            <a:endParaRPr lang="en-US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hu-HU" dirty="0" smtClean="0"/>
              <a:t>a. </a:t>
            </a:r>
            <a:r>
              <a:rPr lang="hu-HU" dirty="0" err="1" smtClean="0"/>
              <a:t>lingualis</a:t>
            </a:r>
            <a:r>
              <a:rPr lang="hu-HU" dirty="0" smtClean="0"/>
              <a:t> – a. </a:t>
            </a:r>
            <a:r>
              <a:rPr lang="hu-HU" dirty="0" err="1" smtClean="0"/>
              <a:t>carotis</a:t>
            </a:r>
            <a:r>
              <a:rPr lang="hu-HU" dirty="0" smtClean="0"/>
              <a:t> </a:t>
            </a:r>
            <a:r>
              <a:rPr lang="hu-HU" dirty="0" err="1" smtClean="0"/>
              <a:t>externa</a:t>
            </a:r>
            <a:endParaRPr lang="hu-HU" dirty="0" smtClean="0"/>
          </a:p>
          <a:p>
            <a:r>
              <a:rPr lang="hu-HU" dirty="0"/>
              <a:t>n. </a:t>
            </a:r>
            <a:r>
              <a:rPr lang="hu-HU" dirty="0" err="1" smtClean="0"/>
              <a:t>hypoglossus</a:t>
            </a:r>
            <a:r>
              <a:rPr lang="hu-HU" dirty="0" smtClean="0"/>
              <a:t> – motoros</a:t>
            </a:r>
            <a:endParaRPr lang="hu-HU" dirty="0"/>
          </a:p>
          <a:p>
            <a:r>
              <a:rPr lang="hu-HU" dirty="0" smtClean="0"/>
              <a:t>Első 2/3 </a:t>
            </a:r>
          </a:p>
          <a:p>
            <a:pPr lvl="1"/>
            <a:r>
              <a:rPr lang="hu-HU" dirty="0" smtClean="0"/>
              <a:t>n. </a:t>
            </a:r>
            <a:r>
              <a:rPr lang="hu-HU" dirty="0" err="1" smtClean="0"/>
              <a:t>lingualis</a:t>
            </a:r>
            <a:r>
              <a:rPr lang="hu-HU" dirty="0" smtClean="0"/>
              <a:t> (V/2) – általános érző</a:t>
            </a:r>
          </a:p>
          <a:p>
            <a:pPr lvl="1"/>
            <a:r>
              <a:rPr lang="hu-HU" dirty="0" err="1" smtClean="0"/>
              <a:t>chorda</a:t>
            </a:r>
            <a:r>
              <a:rPr lang="hu-HU" dirty="0" smtClean="0"/>
              <a:t> </a:t>
            </a:r>
            <a:r>
              <a:rPr lang="hu-HU" dirty="0" err="1" smtClean="0"/>
              <a:t>tympani</a:t>
            </a:r>
            <a:r>
              <a:rPr lang="hu-HU" dirty="0" smtClean="0"/>
              <a:t> (VII) - ízérző</a:t>
            </a:r>
          </a:p>
          <a:p>
            <a:r>
              <a:rPr lang="hu-HU" dirty="0" smtClean="0"/>
              <a:t>Hátsó 1/3</a:t>
            </a:r>
          </a:p>
          <a:p>
            <a:pPr lvl="1"/>
            <a:r>
              <a:rPr lang="hu-HU" dirty="0" smtClean="0"/>
              <a:t>n. </a:t>
            </a:r>
            <a:r>
              <a:rPr lang="hu-HU" dirty="0" err="1" smtClean="0"/>
              <a:t>glossopharyngeus</a:t>
            </a:r>
            <a:r>
              <a:rPr lang="hu-HU" dirty="0" smtClean="0"/>
              <a:t>, n. </a:t>
            </a:r>
            <a:r>
              <a:rPr lang="hu-HU" dirty="0" err="1" smtClean="0"/>
              <a:t>vagus</a:t>
            </a:r>
            <a:r>
              <a:rPr lang="hu-HU" dirty="0" smtClean="0"/>
              <a:t> (általános érző és ízérző)</a:t>
            </a:r>
          </a:p>
          <a:p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42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252" y="0"/>
            <a:ext cx="5949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40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Nyálmirigyek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hu-HU" sz="2800" dirty="0" err="1" smtClean="0"/>
              <a:t>Glandula</a:t>
            </a:r>
            <a:r>
              <a:rPr lang="hu-HU" sz="2800" dirty="0" smtClean="0"/>
              <a:t> </a:t>
            </a:r>
            <a:r>
              <a:rPr lang="hu-HU" sz="2800" dirty="0" err="1" smtClean="0"/>
              <a:t>parotidea</a:t>
            </a:r>
            <a:r>
              <a:rPr lang="hu-HU" sz="2800" dirty="0" smtClean="0"/>
              <a:t> (</a:t>
            </a:r>
            <a:r>
              <a:rPr lang="hu-HU" sz="2800" dirty="0" err="1" smtClean="0"/>
              <a:t>serosus</a:t>
            </a:r>
            <a:r>
              <a:rPr lang="hu-HU" sz="2800" dirty="0" smtClean="0"/>
              <a:t>) – </a:t>
            </a:r>
            <a:r>
              <a:rPr lang="hu-HU" sz="2800" dirty="0" err="1" smtClean="0"/>
              <a:t>vestibulum</a:t>
            </a:r>
            <a:r>
              <a:rPr lang="hu-HU" sz="2800" dirty="0" smtClean="0"/>
              <a:t> </a:t>
            </a:r>
            <a:r>
              <a:rPr lang="hu-HU" sz="2800" dirty="0" err="1" smtClean="0"/>
              <a:t>oris</a:t>
            </a:r>
            <a:endParaRPr lang="hu-HU" sz="2800" dirty="0" smtClean="0"/>
          </a:p>
          <a:p>
            <a:r>
              <a:rPr lang="hu-HU" sz="2800" dirty="0" err="1" smtClean="0"/>
              <a:t>Glandula</a:t>
            </a:r>
            <a:r>
              <a:rPr lang="hu-HU" sz="2800" dirty="0" smtClean="0"/>
              <a:t> </a:t>
            </a:r>
            <a:r>
              <a:rPr lang="hu-HU" sz="2800" dirty="0" err="1" smtClean="0"/>
              <a:t>submandibularis</a:t>
            </a:r>
            <a:r>
              <a:rPr lang="hu-HU" sz="2800" dirty="0" smtClean="0"/>
              <a:t> – </a:t>
            </a:r>
            <a:r>
              <a:rPr lang="hu-HU" sz="2800" dirty="0" err="1" smtClean="0"/>
              <a:t>cavum</a:t>
            </a:r>
            <a:r>
              <a:rPr lang="hu-HU" sz="2800" dirty="0" smtClean="0"/>
              <a:t> </a:t>
            </a:r>
            <a:r>
              <a:rPr lang="hu-HU" sz="2800" dirty="0" err="1" smtClean="0"/>
              <a:t>oris</a:t>
            </a:r>
            <a:endParaRPr lang="hu-HU" sz="2800" dirty="0" smtClean="0"/>
          </a:p>
          <a:p>
            <a:r>
              <a:rPr lang="hu-HU" sz="2800" dirty="0" err="1" smtClean="0"/>
              <a:t>Glandula</a:t>
            </a:r>
            <a:r>
              <a:rPr lang="hu-HU" sz="2800" dirty="0" smtClean="0"/>
              <a:t> </a:t>
            </a:r>
            <a:r>
              <a:rPr lang="hu-HU" sz="2800" dirty="0" err="1" smtClean="0"/>
              <a:t>sublingualis</a:t>
            </a:r>
            <a:r>
              <a:rPr lang="hu-HU" sz="2800" dirty="0" smtClean="0"/>
              <a:t>  – </a:t>
            </a:r>
            <a:r>
              <a:rPr lang="hu-HU" sz="2800" dirty="0" err="1" smtClean="0"/>
              <a:t>cavum</a:t>
            </a:r>
            <a:r>
              <a:rPr lang="hu-HU" sz="2800" dirty="0" smtClean="0"/>
              <a:t> </a:t>
            </a:r>
            <a:r>
              <a:rPr lang="hu-HU" sz="2800" dirty="0" err="1" smtClean="0"/>
              <a:t>oris</a:t>
            </a:r>
            <a:endParaRPr lang="hu-HU" sz="2800" dirty="0" smtClean="0"/>
          </a:p>
          <a:p>
            <a:r>
              <a:rPr lang="hu-HU" sz="2800" dirty="0" err="1" smtClean="0"/>
              <a:t>Glandulae</a:t>
            </a:r>
            <a:r>
              <a:rPr lang="hu-HU" sz="2800" dirty="0" smtClean="0"/>
              <a:t> </a:t>
            </a:r>
            <a:r>
              <a:rPr lang="hu-HU" sz="2800" dirty="0" err="1" smtClean="0"/>
              <a:t>linguales</a:t>
            </a:r>
            <a:endParaRPr lang="hu-HU" sz="2800" dirty="0" smtClean="0"/>
          </a:p>
          <a:p>
            <a:pPr lvl="1"/>
            <a:r>
              <a:rPr lang="hu-HU" sz="2400" dirty="0" err="1" smtClean="0"/>
              <a:t>Glandula</a:t>
            </a:r>
            <a:r>
              <a:rPr lang="hu-HU" sz="2400" dirty="0" smtClean="0"/>
              <a:t> </a:t>
            </a:r>
            <a:r>
              <a:rPr lang="hu-HU" sz="2400" dirty="0" err="1" smtClean="0"/>
              <a:t>apicis</a:t>
            </a:r>
            <a:r>
              <a:rPr lang="hu-HU" sz="2400" dirty="0" smtClean="0"/>
              <a:t> </a:t>
            </a:r>
            <a:r>
              <a:rPr lang="hu-HU" sz="2400" dirty="0" err="1" smtClean="0"/>
              <a:t>linguea</a:t>
            </a:r>
            <a:endParaRPr lang="hu-HU" sz="2400" dirty="0" smtClean="0"/>
          </a:p>
          <a:p>
            <a:pPr lvl="1"/>
            <a:r>
              <a:rPr lang="hu-HU" sz="2400" dirty="0" err="1" smtClean="0"/>
              <a:t>Glandulae</a:t>
            </a:r>
            <a:r>
              <a:rPr lang="hu-HU" sz="2400" dirty="0" smtClean="0"/>
              <a:t> </a:t>
            </a:r>
            <a:r>
              <a:rPr lang="hu-HU" sz="2400" dirty="0" err="1" smtClean="0"/>
              <a:t>radicis</a:t>
            </a:r>
            <a:r>
              <a:rPr lang="hu-HU" sz="2400" dirty="0" smtClean="0"/>
              <a:t> </a:t>
            </a:r>
            <a:r>
              <a:rPr lang="hu-HU" sz="2400" dirty="0" err="1" smtClean="0"/>
              <a:t>linguae</a:t>
            </a:r>
            <a:endParaRPr lang="hu-HU" sz="2400" dirty="0" smtClean="0"/>
          </a:p>
          <a:p>
            <a:pPr lvl="1"/>
            <a:r>
              <a:rPr lang="hu-HU" sz="2400" dirty="0" err="1" smtClean="0"/>
              <a:t>Glandulae</a:t>
            </a:r>
            <a:r>
              <a:rPr lang="hu-HU" sz="2400" dirty="0" smtClean="0"/>
              <a:t> (von </a:t>
            </a:r>
            <a:r>
              <a:rPr lang="hu-HU" sz="2400" dirty="0" err="1" smtClean="0"/>
              <a:t>Ebner</a:t>
            </a:r>
            <a:r>
              <a:rPr lang="hu-HU" sz="2400" dirty="0" smtClean="0"/>
              <a:t> – </a:t>
            </a:r>
            <a:r>
              <a:rPr lang="hu-HU" sz="2400" dirty="0" err="1" smtClean="0"/>
              <a:t>serosus</a:t>
            </a:r>
            <a:r>
              <a:rPr lang="hu-HU" sz="2400" dirty="0" smtClean="0"/>
              <a:t>) </a:t>
            </a:r>
          </a:p>
          <a:p>
            <a:pPr lvl="1"/>
            <a:r>
              <a:rPr lang="hu-HU" sz="2400" dirty="0" err="1" smtClean="0"/>
              <a:t>Glandulae</a:t>
            </a:r>
            <a:r>
              <a:rPr lang="hu-HU" sz="2400" dirty="0" smtClean="0"/>
              <a:t> </a:t>
            </a:r>
            <a:r>
              <a:rPr lang="hu-HU" sz="2400" dirty="0" err="1" smtClean="0"/>
              <a:t>labiales</a:t>
            </a:r>
            <a:endParaRPr lang="hu-HU" sz="2400" dirty="0" smtClean="0"/>
          </a:p>
          <a:p>
            <a:r>
              <a:rPr lang="hu-HU" sz="2800" dirty="0" err="1" smtClean="0"/>
              <a:t>Glandulae</a:t>
            </a:r>
            <a:r>
              <a:rPr lang="hu-HU" sz="2800" dirty="0" smtClean="0"/>
              <a:t> </a:t>
            </a:r>
            <a:r>
              <a:rPr lang="hu-HU" sz="2800" dirty="0" err="1" smtClean="0"/>
              <a:t>buccalis</a:t>
            </a:r>
            <a:endParaRPr lang="hu-HU" sz="2800" dirty="0" smtClean="0"/>
          </a:p>
          <a:p>
            <a:r>
              <a:rPr lang="hu-HU" sz="2800" dirty="0" err="1" smtClean="0"/>
              <a:t>Glandulae</a:t>
            </a:r>
            <a:r>
              <a:rPr lang="hu-HU" sz="2800" dirty="0" smtClean="0"/>
              <a:t> </a:t>
            </a:r>
            <a:r>
              <a:rPr lang="hu-HU" sz="2800" dirty="0" err="1" smtClean="0"/>
              <a:t>palatinae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4707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3" r="2123"/>
          <a:stretch/>
        </p:blipFill>
        <p:spPr bwMode="auto">
          <a:xfrm>
            <a:off x="198707" y="-15049"/>
            <a:ext cx="8765781" cy="687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232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dirty="0" err="1"/>
              <a:t>Parotis</a:t>
            </a:r>
            <a:r>
              <a:rPr lang="en-US" dirty="0"/>
              <a:t>, nidus </a:t>
            </a:r>
            <a:r>
              <a:rPr lang="en-US" dirty="0" err="1"/>
              <a:t>parotideus</a:t>
            </a:r>
            <a:r>
              <a:rPr lang="en-US" dirty="0"/>
              <a:t>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831" y="1178475"/>
            <a:ext cx="7705601" cy="56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379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640" y="44624"/>
            <a:ext cx="5966311" cy="678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988840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CFFFF"/>
                </a:solidFill>
              </a:rPr>
              <a:t>A </a:t>
            </a:r>
            <a:r>
              <a:rPr lang="hu-HU" sz="3200" dirty="0" err="1" smtClean="0">
                <a:solidFill>
                  <a:srgbClr val="CCFFFF"/>
                </a:solidFill>
              </a:rPr>
              <a:t>parotist</a:t>
            </a:r>
            <a:r>
              <a:rPr lang="hu-HU" sz="3200" dirty="0" smtClean="0">
                <a:solidFill>
                  <a:srgbClr val="CCFFFF"/>
                </a:solidFill>
              </a:rPr>
              <a:t> átfúró idegek</a:t>
            </a:r>
            <a:endParaRPr lang="en-US" sz="3200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21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71" y="1340768"/>
            <a:ext cx="8100393" cy="538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 err="1" smtClean="0"/>
              <a:t>Glandula</a:t>
            </a:r>
            <a:r>
              <a:rPr lang="hu-HU" dirty="0" smtClean="0"/>
              <a:t> </a:t>
            </a:r>
            <a:r>
              <a:rPr lang="hu-HU" dirty="0" err="1" smtClean="0"/>
              <a:t>submandibularis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1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065" y="4005064"/>
            <a:ext cx="34480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722" y="345754"/>
            <a:ext cx="3415393" cy="329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571014"/>
            <a:ext cx="5489989" cy="351417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1520" y="26064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CCFFFF"/>
                </a:solidFill>
              </a:rPr>
              <a:t>Mimikai izmok </a:t>
            </a:r>
            <a:endParaRPr lang="en-US" sz="3200" dirty="0">
              <a:solidFill>
                <a:srgbClr val="CCFFFF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115616" y="5733256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Beidegzés: n. </a:t>
            </a:r>
            <a:r>
              <a:rPr lang="hu-HU" dirty="0" err="1" smtClean="0"/>
              <a:t>facialis</a:t>
            </a:r>
            <a:r>
              <a:rPr lang="hu-HU" dirty="0" smtClean="0"/>
              <a:t> (motoros)</a:t>
            </a:r>
          </a:p>
          <a:p>
            <a:r>
              <a:rPr lang="hu-HU" dirty="0" smtClean="0"/>
              <a:t>n. </a:t>
            </a:r>
            <a:r>
              <a:rPr lang="hu-HU" dirty="0" err="1" smtClean="0"/>
              <a:t>trigeminus</a:t>
            </a:r>
            <a:r>
              <a:rPr lang="hu-HU" dirty="0" smtClean="0"/>
              <a:t> V/2, V/3 (érző)</a:t>
            </a:r>
          </a:p>
          <a:p>
            <a:r>
              <a:rPr lang="hu-HU" dirty="0" smtClean="0"/>
              <a:t>Érellátás: a. </a:t>
            </a:r>
            <a:r>
              <a:rPr lang="hu-HU" dirty="0" err="1" smtClean="0"/>
              <a:t>facialis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11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35189"/>
            <a:ext cx="9144000" cy="48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Glandua</a:t>
            </a:r>
            <a:r>
              <a:rPr lang="hu-HU" dirty="0" smtClean="0"/>
              <a:t> </a:t>
            </a:r>
            <a:r>
              <a:rPr lang="hu-HU" dirty="0" err="1" smtClean="0"/>
              <a:t>submandibularis</a:t>
            </a:r>
            <a:r>
              <a:rPr lang="hu-HU" dirty="0" smtClean="0"/>
              <a:t> et </a:t>
            </a:r>
            <a:r>
              <a:rPr lang="hu-HU" dirty="0" err="1" smtClean="0"/>
              <a:t>sublingualis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36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6874"/>
            <a:ext cx="9144000" cy="600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976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516"/>
            <a:ext cx="9171391" cy="631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7504" y="476672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rgbClr val="003366"/>
                </a:solidFill>
              </a:rPr>
              <a:t>Parasympathetic</a:t>
            </a:r>
            <a:r>
              <a:rPr lang="hu-HU" sz="2800" dirty="0" smtClean="0">
                <a:solidFill>
                  <a:srgbClr val="003366"/>
                </a:solidFill>
              </a:rPr>
              <a:t> </a:t>
            </a:r>
            <a:r>
              <a:rPr lang="hu-HU" sz="2800" dirty="0" err="1" smtClean="0">
                <a:solidFill>
                  <a:srgbClr val="003366"/>
                </a:solidFill>
              </a:rPr>
              <a:t>innervation</a:t>
            </a:r>
            <a:r>
              <a:rPr lang="hu-HU" sz="2800" dirty="0" smtClean="0">
                <a:solidFill>
                  <a:srgbClr val="003366"/>
                </a:solidFill>
              </a:rPr>
              <a:t> of </a:t>
            </a:r>
            <a:r>
              <a:rPr lang="hu-HU" sz="2800" dirty="0" err="1" smtClean="0">
                <a:solidFill>
                  <a:srgbClr val="003366"/>
                </a:solidFill>
              </a:rPr>
              <a:t>salivary</a:t>
            </a:r>
            <a:r>
              <a:rPr lang="hu-HU" sz="2800" dirty="0" smtClean="0">
                <a:solidFill>
                  <a:srgbClr val="003366"/>
                </a:solidFill>
              </a:rPr>
              <a:t> </a:t>
            </a:r>
            <a:r>
              <a:rPr lang="hu-HU" sz="2800" dirty="0" err="1" smtClean="0">
                <a:solidFill>
                  <a:srgbClr val="003366"/>
                </a:solidFill>
              </a:rPr>
              <a:t>glands</a:t>
            </a:r>
            <a:endParaRPr lang="en-US" sz="28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30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hu-HU" dirty="0" err="1" smtClean="0"/>
              <a:t>Palatum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/>
          <a:lstStyle/>
          <a:p>
            <a:r>
              <a:rPr lang="hu-HU" dirty="0" err="1" smtClean="0"/>
              <a:t>Palatum</a:t>
            </a:r>
            <a:r>
              <a:rPr lang="hu-HU" dirty="0" smtClean="0"/>
              <a:t> durum:</a:t>
            </a:r>
          </a:p>
          <a:p>
            <a:pPr lvl="1"/>
            <a:r>
              <a:rPr lang="hu-HU" dirty="0" err="1" smtClean="0"/>
              <a:t>Maxilla</a:t>
            </a:r>
            <a:r>
              <a:rPr lang="hu-HU" dirty="0" smtClean="0"/>
              <a:t> – </a:t>
            </a:r>
            <a:r>
              <a:rPr lang="hu-HU" dirty="0" err="1" smtClean="0"/>
              <a:t>processus</a:t>
            </a:r>
            <a:r>
              <a:rPr lang="hu-HU" dirty="0" smtClean="0"/>
              <a:t> </a:t>
            </a:r>
            <a:r>
              <a:rPr lang="hu-HU" dirty="0" err="1" smtClean="0"/>
              <a:t>palatinus</a:t>
            </a:r>
            <a:endParaRPr lang="hu-HU" dirty="0" smtClean="0"/>
          </a:p>
          <a:p>
            <a:pPr lvl="1"/>
            <a:r>
              <a:rPr lang="hu-HU" dirty="0" err="1" smtClean="0"/>
              <a:t>Os</a:t>
            </a:r>
            <a:r>
              <a:rPr lang="hu-HU" dirty="0" smtClean="0"/>
              <a:t> </a:t>
            </a:r>
            <a:r>
              <a:rPr lang="hu-HU" dirty="0" err="1" smtClean="0"/>
              <a:t>palatinum</a:t>
            </a:r>
            <a:r>
              <a:rPr lang="hu-HU" dirty="0" smtClean="0"/>
              <a:t> – </a:t>
            </a:r>
            <a:r>
              <a:rPr lang="hu-HU" dirty="0" err="1" smtClean="0"/>
              <a:t>lamina</a:t>
            </a:r>
            <a:r>
              <a:rPr lang="hu-HU" dirty="0" smtClean="0"/>
              <a:t> </a:t>
            </a:r>
            <a:r>
              <a:rPr lang="hu-HU" dirty="0" err="1" smtClean="0"/>
              <a:t>horizontalis</a:t>
            </a:r>
            <a:endParaRPr lang="hu-HU" dirty="0" smtClean="0"/>
          </a:p>
          <a:p>
            <a:r>
              <a:rPr lang="hu-HU" dirty="0" err="1" smtClean="0"/>
              <a:t>Palatum</a:t>
            </a:r>
            <a:r>
              <a:rPr lang="hu-HU" dirty="0" smtClean="0"/>
              <a:t> </a:t>
            </a:r>
            <a:r>
              <a:rPr lang="hu-HU" dirty="0" err="1" smtClean="0"/>
              <a:t>molle</a:t>
            </a:r>
            <a:r>
              <a:rPr lang="hu-HU" dirty="0" smtClean="0"/>
              <a:t>:</a:t>
            </a:r>
          </a:p>
          <a:p>
            <a:pPr lvl="1"/>
            <a:r>
              <a:rPr lang="hu-HU" dirty="0" err="1" smtClean="0"/>
              <a:t>Aponeurosis</a:t>
            </a:r>
            <a:endParaRPr lang="hu-HU" dirty="0" smtClean="0"/>
          </a:p>
          <a:p>
            <a:pPr lvl="1"/>
            <a:r>
              <a:rPr lang="hu-HU" dirty="0" smtClean="0"/>
              <a:t>Izomzat: </a:t>
            </a:r>
          </a:p>
          <a:p>
            <a:pPr lvl="2"/>
            <a:r>
              <a:rPr lang="hu-HU" dirty="0" smtClean="0"/>
              <a:t>m. </a:t>
            </a:r>
            <a:r>
              <a:rPr lang="hu-HU" dirty="0" err="1" smtClean="0"/>
              <a:t>tensor</a:t>
            </a:r>
            <a:r>
              <a:rPr lang="hu-HU" dirty="0" smtClean="0"/>
              <a:t> </a:t>
            </a:r>
            <a:r>
              <a:rPr lang="hu-HU" dirty="0" err="1" smtClean="0"/>
              <a:t>veli</a:t>
            </a:r>
            <a:r>
              <a:rPr lang="hu-HU" dirty="0" smtClean="0"/>
              <a:t> </a:t>
            </a:r>
            <a:r>
              <a:rPr lang="hu-HU" dirty="0" err="1" smtClean="0"/>
              <a:t>palatini</a:t>
            </a:r>
            <a:r>
              <a:rPr lang="hu-HU" dirty="0" smtClean="0"/>
              <a:t> (n. V/3)</a:t>
            </a:r>
          </a:p>
          <a:p>
            <a:pPr lvl="2"/>
            <a:r>
              <a:rPr lang="hu-HU" dirty="0" smtClean="0"/>
              <a:t>m. </a:t>
            </a:r>
            <a:r>
              <a:rPr lang="hu-HU" dirty="0" err="1" smtClean="0"/>
              <a:t>levator</a:t>
            </a:r>
            <a:r>
              <a:rPr lang="hu-HU" dirty="0" smtClean="0"/>
              <a:t> </a:t>
            </a:r>
            <a:r>
              <a:rPr lang="hu-HU" dirty="0" err="1" smtClean="0"/>
              <a:t>veli</a:t>
            </a:r>
            <a:r>
              <a:rPr lang="hu-HU" dirty="0" smtClean="0"/>
              <a:t> </a:t>
            </a:r>
            <a:r>
              <a:rPr lang="hu-HU" dirty="0" err="1" smtClean="0"/>
              <a:t>palatini</a:t>
            </a:r>
            <a:r>
              <a:rPr lang="hu-HU" dirty="0" smtClean="0"/>
              <a:t> (n. X)</a:t>
            </a:r>
          </a:p>
          <a:p>
            <a:pPr lvl="2"/>
            <a:r>
              <a:rPr lang="hu-HU" dirty="0" smtClean="0"/>
              <a:t>m. </a:t>
            </a:r>
            <a:r>
              <a:rPr lang="hu-HU" dirty="0" err="1" smtClean="0"/>
              <a:t>palatoglossus</a:t>
            </a:r>
            <a:r>
              <a:rPr lang="hu-HU" dirty="0" smtClean="0"/>
              <a:t> (n. IX)</a:t>
            </a:r>
          </a:p>
          <a:p>
            <a:pPr lvl="2"/>
            <a:r>
              <a:rPr lang="hu-HU" dirty="0" smtClean="0"/>
              <a:t>m. </a:t>
            </a:r>
            <a:r>
              <a:rPr lang="hu-HU" dirty="0" err="1" smtClean="0"/>
              <a:t>palatopharyngeus</a:t>
            </a:r>
            <a:r>
              <a:rPr lang="hu-HU" dirty="0" smtClean="0"/>
              <a:t> (n. X)</a:t>
            </a:r>
          </a:p>
          <a:p>
            <a:pPr lvl="2"/>
            <a:r>
              <a:rPr lang="hu-HU" dirty="0" smtClean="0"/>
              <a:t>m. </a:t>
            </a:r>
            <a:r>
              <a:rPr lang="hu-HU" dirty="0" err="1" smtClean="0"/>
              <a:t>uvulae</a:t>
            </a:r>
            <a:r>
              <a:rPr lang="hu-HU" dirty="0" smtClean="0"/>
              <a:t> (n. X)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275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4679"/>
            <a:ext cx="9144000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0041"/>
          </a:xfrm>
        </p:spPr>
        <p:txBody>
          <a:bodyPr/>
          <a:lstStyle/>
          <a:p>
            <a:r>
              <a:rPr lang="hu-HU" dirty="0" smtClean="0"/>
              <a:t>A lágyszájpad izmai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26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167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Isthmus</a:t>
            </a:r>
            <a:r>
              <a:rPr lang="hu-HU" dirty="0" smtClean="0"/>
              <a:t> </a:t>
            </a:r>
            <a:r>
              <a:rPr lang="hu-HU" dirty="0" err="1" smtClean="0"/>
              <a:t>faucium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szájüreg és a garat között összeköttetés</a:t>
            </a:r>
          </a:p>
          <a:p>
            <a:r>
              <a:rPr lang="hu-HU" dirty="0" smtClean="0"/>
              <a:t>Határai:</a:t>
            </a:r>
          </a:p>
          <a:p>
            <a:pPr lvl="1"/>
            <a:r>
              <a:rPr lang="hu-HU" dirty="0" smtClean="0"/>
              <a:t>Radix </a:t>
            </a:r>
            <a:r>
              <a:rPr lang="hu-HU" dirty="0" err="1" smtClean="0"/>
              <a:t>linguae</a:t>
            </a:r>
            <a:endParaRPr lang="hu-HU" dirty="0" smtClean="0"/>
          </a:p>
          <a:p>
            <a:pPr lvl="1"/>
            <a:r>
              <a:rPr lang="hu-HU" dirty="0" err="1" smtClean="0"/>
              <a:t>Arcus</a:t>
            </a:r>
            <a:r>
              <a:rPr lang="hu-HU" dirty="0" smtClean="0"/>
              <a:t> </a:t>
            </a:r>
            <a:r>
              <a:rPr lang="hu-HU" dirty="0" err="1" smtClean="0"/>
              <a:t>palatoglossus</a:t>
            </a:r>
            <a:endParaRPr lang="hu-HU" dirty="0" smtClean="0"/>
          </a:p>
          <a:p>
            <a:pPr lvl="1"/>
            <a:r>
              <a:rPr lang="hu-HU" dirty="0" err="1" smtClean="0"/>
              <a:t>Arcus</a:t>
            </a:r>
            <a:r>
              <a:rPr lang="hu-HU" dirty="0" smtClean="0"/>
              <a:t> </a:t>
            </a:r>
            <a:r>
              <a:rPr lang="hu-HU" dirty="0" err="1" smtClean="0"/>
              <a:t>palatopharyngeus</a:t>
            </a:r>
            <a:endParaRPr lang="hu-HU" dirty="0" smtClean="0"/>
          </a:p>
          <a:p>
            <a:pPr lvl="2"/>
            <a:r>
              <a:rPr lang="hu-HU" dirty="0" smtClean="0"/>
              <a:t>Sinus </a:t>
            </a:r>
            <a:r>
              <a:rPr lang="hu-HU" dirty="0" err="1" smtClean="0"/>
              <a:t>tonsillaris</a:t>
            </a:r>
            <a:r>
              <a:rPr lang="hu-HU" dirty="0" smtClean="0"/>
              <a:t> – </a:t>
            </a:r>
            <a:r>
              <a:rPr lang="hu-HU" dirty="0" err="1" smtClean="0"/>
              <a:t>tonsilla</a:t>
            </a:r>
            <a:r>
              <a:rPr lang="hu-HU" dirty="0" smtClean="0"/>
              <a:t> </a:t>
            </a:r>
            <a:r>
              <a:rPr lang="hu-HU" dirty="0" err="1" smtClean="0"/>
              <a:t>palatina</a:t>
            </a:r>
            <a:endParaRPr lang="hu-HU" dirty="0" smtClean="0"/>
          </a:p>
          <a:p>
            <a:pPr lvl="1"/>
            <a:r>
              <a:rPr lang="hu-HU" dirty="0" err="1" smtClean="0"/>
              <a:t>Palatum</a:t>
            </a:r>
            <a:r>
              <a:rPr lang="hu-HU" dirty="0" smtClean="0"/>
              <a:t> </a:t>
            </a:r>
            <a:r>
              <a:rPr lang="hu-HU" dirty="0" err="1" smtClean="0"/>
              <a:t>molle</a:t>
            </a:r>
            <a:r>
              <a:rPr lang="hu-HU" dirty="0" smtClean="0"/>
              <a:t> – uvula</a:t>
            </a:r>
          </a:p>
          <a:p>
            <a:pPr lvl="1"/>
            <a:endParaRPr lang="hu-HU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17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197400"/>
            <a:ext cx="5026612" cy="56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hu-HU" dirty="0" err="1" smtClean="0"/>
              <a:t>Isthmus</a:t>
            </a:r>
            <a:r>
              <a:rPr lang="hu-HU" dirty="0" smtClean="0"/>
              <a:t> </a:t>
            </a:r>
            <a:r>
              <a:rPr lang="hu-HU" dirty="0" err="1" smtClean="0"/>
              <a:t>faucium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45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hu-HU" dirty="0" err="1" smtClean="0"/>
              <a:t>Pharynx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/>
          <a:lstStyle/>
          <a:p>
            <a:r>
              <a:rPr lang="hu-HU" sz="2400" dirty="0" smtClean="0"/>
              <a:t>Felül zárt cső alakú szerv </a:t>
            </a:r>
            <a:r>
              <a:rPr lang="hu-HU" sz="2400" dirty="0"/>
              <a:t>– (~ 12 cm </a:t>
            </a:r>
            <a:r>
              <a:rPr lang="hu-HU" sz="2400" dirty="0" smtClean="0"/>
              <a:t>hosszú) – </a:t>
            </a:r>
            <a:r>
              <a:rPr lang="hu-HU" sz="2400" dirty="0" err="1" smtClean="0"/>
              <a:t>posterolateralis</a:t>
            </a:r>
            <a:r>
              <a:rPr lang="hu-HU" sz="2400" dirty="0" smtClean="0"/>
              <a:t> fal zárt – </a:t>
            </a:r>
            <a:r>
              <a:rPr lang="hu-HU" sz="2400" dirty="0" err="1" smtClean="0"/>
              <a:t>esophagus</a:t>
            </a:r>
            <a:r>
              <a:rPr lang="hu-HU" sz="2400" dirty="0" smtClean="0"/>
              <a:t>  </a:t>
            </a:r>
          </a:p>
          <a:p>
            <a:r>
              <a:rPr lang="hu-HU" sz="2400" dirty="0" smtClean="0"/>
              <a:t>Első fala:  3 nyílás</a:t>
            </a:r>
          </a:p>
          <a:p>
            <a:pPr lvl="1"/>
            <a:r>
              <a:rPr lang="hu-HU" sz="2000" dirty="0" err="1" smtClean="0"/>
              <a:t>Nasopharynx</a:t>
            </a:r>
            <a:endParaRPr lang="hu-HU" sz="2000" dirty="0" smtClean="0"/>
          </a:p>
          <a:p>
            <a:pPr lvl="1"/>
            <a:r>
              <a:rPr lang="hu-HU" sz="2000" dirty="0" err="1" smtClean="0"/>
              <a:t>Oropharynx</a:t>
            </a:r>
            <a:endParaRPr lang="hu-HU" sz="2000" dirty="0" smtClean="0"/>
          </a:p>
          <a:p>
            <a:pPr lvl="1"/>
            <a:r>
              <a:rPr lang="hu-HU" sz="2000" dirty="0" err="1" smtClean="0"/>
              <a:t>Laryngopharynx</a:t>
            </a:r>
            <a:endParaRPr lang="hu-HU" sz="2000" dirty="0" smtClean="0"/>
          </a:p>
          <a:p>
            <a:r>
              <a:rPr lang="hu-HU" sz="2400" dirty="0" smtClean="0"/>
              <a:t>Táplálék és a levegő utak kereszteződnek</a:t>
            </a:r>
          </a:p>
          <a:p>
            <a:r>
              <a:rPr lang="hu-HU" sz="2400" dirty="0" smtClean="0"/>
              <a:t>Rétegei:</a:t>
            </a:r>
          </a:p>
          <a:p>
            <a:pPr lvl="1"/>
            <a:r>
              <a:rPr lang="hu-HU" sz="2000" dirty="0" smtClean="0"/>
              <a:t>Nyálkahártya</a:t>
            </a:r>
          </a:p>
          <a:p>
            <a:pPr lvl="1"/>
            <a:r>
              <a:rPr lang="hu-HU" sz="2000" dirty="0" err="1" smtClean="0"/>
              <a:t>Fascia</a:t>
            </a:r>
            <a:r>
              <a:rPr lang="hu-HU" sz="2000" dirty="0" smtClean="0"/>
              <a:t> </a:t>
            </a:r>
            <a:r>
              <a:rPr lang="hu-HU" sz="2000" dirty="0" err="1" smtClean="0"/>
              <a:t>pharyngobasilaris</a:t>
            </a:r>
            <a:r>
              <a:rPr lang="hu-HU" sz="2000" dirty="0" smtClean="0"/>
              <a:t> (</a:t>
            </a:r>
            <a:r>
              <a:rPr lang="hu-HU" sz="2000" dirty="0" err="1" smtClean="0"/>
              <a:t>fibroelastikus</a:t>
            </a:r>
            <a:r>
              <a:rPr lang="hu-HU" sz="2000" dirty="0" smtClean="0"/>
              <a:t> </a:t>
            </a:r>
            <a:r>
              <a:rPr lang="hu-HU" sz="2000" dirty="0" err="1" smtClean="0"/>
              <a:t>membran</a:t>
            </a:r>
            <a:r>
              <a:rPr lang="hu-HU" sz="2000" dirty="0" smtClean="0"/>
              <a:t>)</a:t>
            </a:r>
          </a:p>
          <a:p>
            <a:pPr lvl="1"/>
            <a:r>
              <a:rPr lang="hu-HU" sz="2000" dirty="0" err="1" smtClean="0"/>
              <a:t>Tunica</a:t>
            </a:r>
            <a:r>
              <a:rPr lang="hu-HU" sz="2000" dirty="0" smtClean="0"/>
              <a:t> </a:t>
            </a:r>
            <a:r>
              <a:rPr lang="hu-HU" sz="2000" dirty="0" err="1" smtClean="0"/>
              <a:t>mucosa</a:t>
            </a:r>
            <a:endParaRPr lang="hu-HU" sz="2000" dirty="0" smtClean="0"/>
          </a:p>
          <a:p>
            <a:pPr lvl="1"/>
            <a:r>
              <a:rPr lang="hu-HU" sz="2000" dirty="0" err="1" smtClean="0"/>
              <a:t>Tunica</a:t>
            </a:r>
            <a:r>
              <a:rPr lang="hu-HU" sz="2000" dirty="0" smtClean="0"/>
              <a:t> </a:t>
            </a:r>
            <a:r>
              <a:rPr lang="hu-HU" sz="2000" dirty="0" err="1" smtClean="0"/>
              <a:t>adventitia</a:t>
            </a:r>
            <a:r>
              <a:rPr lang="hu-HU" sz="2000" dirty="0" smtClean="0"/>
              <a:t> – </a:t>
            </a:r>
            <a:r>
              <a:rPr lang="hu-HU" sz="2000" dirty="0" err="1" smtClean="0"/>
              <a:t>fascia</a:t>
            </a:r>
            <a:r>
              <a:rPr lang="hu-HU" sz="2000" dirty="0" smtClean="0"/>
              <a:t> </a:t>
            </a:r>
            <a:r>
              <a:rPr lang="hu-HU" sz="2000" dirty="0" err="1" smtClean="0"/>
              <a:t>buccopharyngea</a:t>
            </a:r>
            <a:endParaRPr lang="hu-HU" sz="2000" dirty="0" smtClean="0"/>
          </a:p>
          <a:p>
            <a:r>
              <a:rPr lang="hu-HU" sz="2400" dirty="0" smtClean="0"/>
              <a:t>Tonsilla gyűrű</a:t>
            </a:r>
          </a:p>
          <a:p>
            <a:pPr lvl="1"/>
            <a:r>
              <a:rPr lang="hu-HU" sz="2000" dirty="0" err="1" smtClean="0"/>
              <a:t>tonsilla</a:t>
            </a:r>
            <a:r>
              <a:rPr lang="hu-HU" sz="2000" dirty="0" smtClean="0"/>
              <a:t> </a:t>
            </a:r>
            <a:r>
              <a:rPr lang="hu-HU" sz="2000" dirty="0" err="1" smtClean="0"/>
              <a:t>pharyngea</a:t>
            </a:r>
            <a:r>
              <a:rPr lang="hu-HU" sz="2000" dirty="0" smtClean="0"/>
              <a:t>, </a:t>
            </a:r>
            <a:r>
              <a:rPr lang="hu-HU" sz="2000" dirty="0" err="1" smtClean="0"/>
              <a:t>tubaria</a:t>
            </a:r>
            <a:r>
              <a:rPr lang="hu-HU" sz="2000" dirty="0" smtClean="0"/>
              <a:t>,  </a:t>
            </a:r>
            <a:r>
              <a:rPr lang="hu-HU" sz="2000" dirty="0" err="1" smtClean="0"/>
              <a:t>palatina</a:t>
            </a:r>
            <a:r>
              <a:rPr lang="hu-HU" sz="2000" dirty="0" smtClean="0"/>
              <a:t>, </a:t>
            </a:r>
            <a:r>
              <a:rPr lang="hu-HU" sz="2000" dirty="0" err="1" smtClean="0"/>
              <a:t>lingualis</a:t>
            </a:r>
            <a:endParaRPr lang="hu-HU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474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775" y="0"/>
            <a:ext cx="69884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135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8" y="836712"/>
            <a:ext cx="6588224" cy="478021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4293096"/>
            <a:ext cx="4752528" cy="257159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131840" y="4797152"/>
            <a:ext cx="1728192" cy="819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3635896" y="4437112"/>
            <a:ext cx="1080120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övegdoboz 6"/>
          <p:cNvSpPr txBox="1"/>
          <p:nvPr/>
        </p:nvSpPr>
        <p:spPr>
          <a:xfrm>
            <a:off x="6948264" y="1340768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CFFFF"/>
                </a:solidFill>
              </a:rPr>
              <a:t>Mimikai</a:t>
            </a:r>
            <a:r>
              <a:rPr lang="en-US" sz="2800" dirty="0">
                <a:solidFill>
                  <a:srgbClr val="CCFFFF"/>
                </a:solidFill>
              </a:rPr>
              <a:t> </a:t>
            </a:r>
            <a:r>
              <a:rPr lang="en-US" sz="2800" dirty="0" err="1">
                <a:solidFill>
                  <a:srgbClr val="CCFFFF"/>
                </a:solidFill>
              </a:rPr>
              <a:t>és</a:t>
            </a:r>
            <a:r>
              <a:rPr lang="en-US" sz="2800" dirty="0">
                <a:solidFill>
                  <a:srgbClr val="CCFFFF"/>
                </a:solidFill>
              </a:rPr>
              <a:t> </a:t>
            </a:r>
            <a:r>
              <a:rPr lang="en-US" sz="2800" dirty="0" err="1">
                <a:solidFill>
                  <a:srgbClr val="CCFFFF"/>
                </a:solidFill>
              </a:rPr>
              <a:t>rágó</a:t>
            </a:r>
            <a:r>
              <a:rPr lang="en-US" sz="2800" dirty="0">
                <a:solidFill>
                  <a:srgbClr val="CCFFFF"/>
                </a:solidFill>
              </a:rPr>
              <a:t> </a:t>
            </a:r>
            <a:r>
              <a:rPr lang="en-US" sz="2800" dirty="0" err="1">
                <a:solidFill>
                  <a:srgbClr val="CCFFFF"/>
                </a:solidFill>
              </a:rPr>
              <a:t>izmok</a:t>
            </a:r>
            <a:endParaRPr lang="en-US" sz="2800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55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hu-HU" dirty="0" err="1" smtClean="0"/>
              <a:t>Pharynx</a:t>
            </a:r>
            <a:r>
              <a:rPr lang="hu-HU" dirty="0" smtClean="0"/>
              <a:t> izmai (n. IX. X.)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44616"/>
          </a:xfrm>
        </p:spPr>
        <p:txBody>
          <a:bodyPr/>
          <a:lstStyle/>
          <a:p>
            <a:r>
              <a:rPr lang="hu-HU" dirty="0" smtClean="0"/>
              <a:t>Szűkítő izmok (</a:t>
            </a:r>
            <a:r>
              <a:rPr lang="hu-HU" dirty="0" err="1" smtClean="0"/>
              <a:t>constrictorok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 smtClean="0"/>
              <a:t>musculus</a:t>
            </a:r>
            <a:r>
              <a:rPr lang="hu-HU" dirty="0" smtClean="0"/>
              <a:t> </a:t>
            </a:r>
            <a:r>
              <a:rPr lang="hu-HU" dirty="0" err="1" smtClean="0"/>
              <a:t>constrictor</a:t>
            </a:r>
            <a:r>
              <a:rPr lang="hu-HU" dirty="0" smtClean="0"/>
              <a:t> </a:t>
            </a:r>
            <a:r>
              <a:rPr lang="hu-HU" dirty="0" err="1" smtClean="0"/>
              <a:t>pharyngis</a:t>
            </a:r>
            <a:r>
              <a:rPr lang="hu-HU" dirty="0" smtClean="0"/>
              <a:t> </a:t>
            </a:r>
            <a:r>
              <a:rPr lang="hu-HU" dirty="0" err="1" smtClean="0"/>
              <a:t>superior</a:t>
            </a:r>
            <a:endParaRPr lang="hu-HU" dirty="0" smtClean="0"/>
          </a:p>
          <a:p>
            <a:pPr lvl="2"/>
            <a:r>
              <a:rPr lang="hu-HU" dirty="0" err="1" smtClean="0"/>
              <a:t>Pars</a:t>
            </a:r>
            <a:r>
              <a:rPr lang="hu-HU" dirty="0" smtClean="0"/>
              <a:t> </a:t>
            </a:r>
            <a:r>
              <a:rPr lang="hu-HU" dirty="0" err="1" smtClean="0"/>
              <a:t>pterygopharyngea</a:t>
            </a:r>
            <a:endParaRPr lang="hu-HU" dirty="0" smtClean="0"/>
          </a:p>
          <a:p>
            <a:pPr lvl="2"/>
            <a:r>
              <a:rPr lang="hu-HU" dirty="0" err="1" smtClean="0"/>
              <a:t>Pars</a:t>
            </a:r>
            <a:r>
              <a:rPr lang="hu-HU" dirty="0" smtClean="0"/>
              <a:t> </a:t>
            </a:r>
            <a:r>
              <a:rPr lang="hu-HU" dirty="0" err="1" smtClean="0"/>
              <a:t>buccopharyngea</a:t>
            </a:r>
            <a:endParaRPr lang="hu-HU" dirty="0" smtClean="0"/>
          </a:p>
          <a:p>
            <a:pPr lvl="2"/>
            <a:r>
              <a:rPr lang="hu-HU" dirty="0" err="1"/>
              <a:t>Pars</a:t>
            </a:r>
            <a:r>
              <a:rPr lang="hu-HU" dirty="0"/>
              <a:t> </a:t>
            </a:r>
            <a:r>
              <a:rPr lang="hu-HU" dirty="0" err="1"/>
              <a:t>mylopharyngea</a:t>
            </a:r>
            <a:endParaRPr lang="hu-HU" dirty="0"/>
          </a:p>
          <a:p>
            <a:pPr lvl="2"/>
            <a:r>
              <a:rPr lang="hu-HU" dirty="0" err="1" smtClean="0"/>
              <a:t>Pars</a:t>
            </a:r>
            <a:r>
              <a:rPr lang="hu-HU" dirty="0" smtClean="0"/>
              <a:t> </a:t>
            </a:r>
            <a:r>
              <a:rPr lang="hu-HU" dirty="0" err="1" smtClean="0"/>
              <a:t>glossopharyngea</a:t>
            </a:r>
            <a:endParaRPr lang="hu-HU" dirty="0" smtClean="0"/>
          </a:p>
          <a:p>
            <a:pPr lvl="1"/>
            <a:r>
              <a:rPr lang="hu-HU" dirty="0" err="1" smtClean="0"/>
              <a:t>musculus</a:t>
            </a:r>
            <a:r>
              <a:rPr lang="hu-HU" dirty="0" smtClean="0"/>
              <a:t> </a:t>
            </a:r>
            <a:r>
              <a:rPr lang="hu-HU" dirty="0" err="1"/>
              <a:t>constrictor</a:t>
            </a:r>
            <a:r>
              <a:rPr lang="hu-HU" dirty="0"/>
              <a:t> </a:t>
            </a:r>
            <a:r>
              <a:rPr lang="hu-HU" dirty="0" err="1"/>
              <a:t>pharyngis</a:t>
            </a:r>
            <a:r>
              <a:rPr lang="hu-HU" dirty="0"/>
              <a:t> </a:t>
            </a:r>
            <a:r>
              <a:rPr lang="hu-HU" dirty="0" err="1" smtClean="0"/>
              <a:t>medius</a:t>
            </a:r>
            <a:endParaRPr lang="hu-HU" dirty="0"/>
          </a:p>
          <a:p>
            <a:pPr lvl="1"/>
            <a:r>
              <a:rPr lang="hu-HU" dirty="0" err="1" smtClean="0"/>
              <a:t>musculus</a:t>
            </a:r>
            <a:r>
              <a:rPr lang="hu-HU" dirty="0" smtClean="0"/>
              <a:t> </a:t>
            </a:r>
            <a:r>
              <a:rPr lang="hu-HU" dirty="0" err="1"/>
              <a:t>constrictor</a:t>
            </a:r>
            <a:r>
              <a:rPr lang="hu-HU" dirty="0"/>
              <a:t> </a:t>
            </a:r>
            <a:r>
              <a:rPr lang="hu-HU" dirty="0" err="1"/>
              <a:t>pharyngis</a:t>
            </a:r>
            <a:r>
              <a:rPr lang="hu-HU" dirty="0"/>
              <a:t> </a:t>
            </a:r>
            <a:r>
              <a:rPr lang="hu-HU" dirty="0" err="1" smtClean="0"/>
              <a:t>inferior</a:t>
            </a:r>
            <a:endParaRPr lang="hu-HU" dirty="0"/>
          </a:p>
          <a:p>
            <a:r>
              <a:rPr lang="hu-HU" dirty="0" smtClean="0"/>
              <a:t>Emelő izmok (</a:t>
            </a:r>
            <a:r>
              <a:rPr lang="hu-HU" dirty="0" err="1" smtClean="0"/>
              <a:t>levatorok</a:t>
            </a:r>
            <a:r>
              <a:rPr lang="hu-HU" dirty="0" smtClean="0"/>
              <a:t>)</a:t>
            </a:r>
          </a:p>
          <a:p>
            <a:pPr lvl="1"/>
            <a:r>
              <a:rPr lang="hu-HU" dirty="0" err="1" smtClean="0"/>
              <a:t>musculus</a:t>
            </a:r>
            <a:r>
              <a:rPr lang="hu-HU" dirty="0" smtClean="0"/>
              <a:t> </a:t>
            </a:r>
            <a:r>
              <a:rPr lang="hu-HU" dirty="0" err="1" smtClean="0"/>
              <a:t>stylopharyngeus</a:t>
            </a:r>
            <a:endParaRPr lang="hu-HU" dirty="0" smtClean="0"/>
          </a:p>
          <a:p>
            <a:pPr lvl="1"/>
            <a:r>
              <a:rPr lang="hu-HU" dirty="0" err="1" smtClean="0"/>
              <a:t>musculus</a:t>
            </a:r>
            <a:r>
              <a:rPr lang="hu-HU" dirty="0" smtClean="0"/>
              <a:t> </a:t>
            </a:r>
            <a:r>
              <a:rPr lang="hu-HU" dirty="0" err="1" smtClean="0"/>
              <a:t>salpingopharyngeus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692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61" y="0"/>
            <a:ext cx="6334298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564904"/>
            <a:ext cx="2554445" cy="373717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23529" y="404664"/>
            <a:ext cx="2468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CCFFFF"/>
                </a:solidFill>
              </a:rPr>
              <a:t>A garat izmai, hátsó fal</a:t>
            </a:r>
            <a:endParaRPr lang="en-US" sz="2800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46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14" y="0"/>
            <a:ext cx="595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10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305" y="0"/>
            <a:ext cx="6027695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512" y="620688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CCFFFF"/>
                </a:solidFill>
              </a:rPr>
              <a:t>A garat részei,</a:t>
            </a:r>
          </a:p>
          <a:p>
            <a:r>
              <a:rPr lang="hu-HU" sz="2800" dirty="0" smtClean="0">
                <a:solidFill>
                  <a:srgbClr val="CCFFFF"/>
                </a:solidFill>
              </a:rPr>
              <a:t>hátsó fal megnyitása</a:t>
            </a:r>
            <a:endParaRPr lang="en-US" sz="2800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971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654" y="0"/>
            <a:ext cx="618970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7178" y="836712"/>
            <a:ext cx="2922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CCFFFF"/>
                </a:solidFill>
              </a:rPr>
              <a:t>A garat részei,</a:t>
            </a:r>
          </a:p>
          <a:p>
            <a:r>
              <a:rPr lang="hu-HU" sz="2800" dirty="0" err="1" smtClean="0">
                <a:solidFill>
                  <a:srgbClr val="CCFFFF"/>
                </a:solidFill>
              </a:rPr>
              <a:t>mediansagittalis</a:t>
            </a:r>
            <a:r>
              <a:rPr lang="hu-HU" sz="2800" dirty="0" smtClean="0">
                <a:solidFill>
                  <a:srgbClr val="CCFFFF"/>
                </a:solidFill>
              </a:rPr>
              <a:t> metszet</a:t>
            </a:r>
            <a:endParaRPr lang="en-US" sz="2800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028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68364"/>
            <a:ext cx="8136067" cy="5689636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hu-HU" sz="4000" dirty="0" err="1"/>
              <a:t>P</a:t>
            </a:r>
            <a:r>
              <a:rPr lang="hu-HU" sz="4000" dirty="0" err="1" smtClean="0"/>
              <a:t>ars</a:t>
            </a:r>
            <a:r>
              <a:rPr lang="hu-HU" sz="4000" dirty="0" smtClean="0"/>
              <a:t> </a:t>
            </a:r>
            <a:r>
              <a:rPr lang="hu-HU" sz="4000" dirty="0" err="1" smtClean="0"/>
              <a:t>nasalis</a:t>
            </a:r>
            <a:r>
              <a:rPr lang="hu-HU" sz="4000" dirty="0" smtClean="0"/>
              <a:t>, </a:t>
            </a:r>
            <a:r>
              <a:rPr lang="hu-HU" sz="4000" dirty="0" err="1" smtClean="0"/>
              <a:t>pars</a:t>
            </a:r>
            <a:r>
              <a:rPr lang="hu-HU" sz="4000" dirty="0" smtClean="0"/>
              <a:t> </a:t>
            </a:r>
            <a:r>
              <a:rPr lang="hu-HU" sz="4000" dirty="0" err="1" smtClean="0"/>
              <a:t>oralis</a:t>
            </a:r>
            <a:r>
              <a:rPr lang="hu-HU" sz="4000" dirty="0" smtClean="0"/>
              <a:t> </a:t>
            </a:r>
            <a:r>
              <a:rPr lang="hu-HU" sz="4000" dirty="0" err="1" smtClean="0"/>
              <a:t>pharyngis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0970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264711"/>
            <a:ext cx="6167759" cy="55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Diaphragma</a:t>
            </a:r>
            <a:r>
              <a:rPr lang="hu-HU" dirty="0" smtClean="0"/>
              <a:t> </a:t>
            </a:r>
            <a:r>
              <a:rPr lang="hu-HU" dirty="0" err="1" smtClean="0"/>
              <a:t>oris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32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734" y="0"/>
            <a:ext cx="6381035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77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624"/>
            <a:ext cx="8215857" cy="6810226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4938985" y="6378178"/>
            <a:ext cx="1008112" cy="47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0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570186"/>
          </a:xfrm>
        </p:spPr>
        <p:txBody>
          <a:bodyPr/>
          <a:lstStyle/>
          <a:p>
            <a:r>
              <a:rPr lang="hu-HU" sz="3600" dirty="0" smtClean="0"/>
              <a:t>Orrüreg, szájüreg,</a:t>
            </a:r>
            <a:br>
              <a:rPr lang="hu-HU" sz="3600" dirty="0" smtClean="0"/>
            </a:br>
            <a:r>
              <a:rPr lang="hu-HU" sz="3600" dirty="0" err="1" smtClean="0"/>
              <a:t>vestibulum</a:t>
            </a:r>
            <a:r>
              <a:rPr lang="hu-HU" sz="3600" dirty="0" smtClean="0"/>
              <a:t> </a:t>
            </a:r>
            <a:r>
              <a:rPr lang="hu-HU" sz="3600" dirty="0" err="1" smtClean="0"/>
              <a:t>oris</a:t>
            </a:r>
            <a:r>
              <a:rPr lang="hu-HU" sz="3600" dirty="0" smtClean="0"/>
              <a:t>, </a:t>
            </a:r>
            <a:r>
              <a:rPr lang="hu-HU" sz="3600" dirty="0" err="1" smtClean="0"/>
              <a:t>cavum</a:t>
            </a:r>
            <a:r>
              <a:rPr lang="hu-HU" sz="3600" dirty="0" smtClean="0"/>
              <a:t> </a:t>
            </a:r>
            <a:r>
              <a:rPr lang="hu-HU" sz="3600" dirty="0" err="1" smtClean="0"/>
              <a:t>oris</a:t>
            </a:r>
            <a:r>
              <a:rPr lang="hu-HU" sz="3600" dirty="0" smtClean="0"/>
              <a:t> </a:t>
            </a:r>
            <a:r>
              <a:rPr lang="hu-HU" sz="3600" dirty="0" err="1" smtClean="0"/>
              <a:t>proprium</a:t>
            </a:r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2800" dirty="0" err="1" smtClean="0"/>
              <a:t>frontalis</a:t>
            </a:r>
            <a:r>
              <a:rPr lang="hu-HU" sz="2800" dirty="0" smtClean="0"/>
              <a:t> metszet</a:t>
            </a:r>
            <a:endParaRPr lang="en-US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760"/>
            <a:ext cx="914400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2338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lapértelmezett terv">
  <a:themeElements>
    <a:clrScheme name="Alapértelmezett terv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2929</TotalTime>
  <Words>879</Words>
  <Application>Microsoft Office PowerPoint</Application>
  <PresentationFormat>Diavetítés a képernyőre (4:3 oldalarány)</PresentationFormat>
  <Paragraphs>207</Paragraphs>
  <Slides>55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2</vt:i4>
      </vt:variant>
      <vt:variant>
        <vt:lpstr>Diacímek</vt:lpstr>
      </vt:variant>
      <vt:variant>
        <vt:i4>55</vt:i4>
      </vt:variant>
    </vt:vector>
  </HeadingPairs>
  <TitlesOfParts>
    <vt:vector size="59" baseType="lpstr">
      <vt:lpstr>Arial</vt:lpstr>
      <vt:lpstr>Calibri</vt:lpstr>
      <vt:lpstr>Alapértelmezett terv</vt:lpstr>
      <vt:lpstr>1_Alapértelmezett terv</vt:lpstr>
      <vt:lpstr>SZÁJÜREG, SZÁJPAD, TOROKSZOROS, GARAT</vt:lpstr>
      <vt:lpstr>Szájüreg (cavum oris)</vt:lpstr>
      <vt:lpstr>PowerPoint-bemutató</vt:lpstr>
      <vt:lpstr>PowerPoint-bemutató</vt:lpstr>
      <vt:lpstr>PowerPoint-bemutató</vt:lpstr>
      <vt:lpstr>Diaphragma oris</vt:lpstr>
      <vt:lpstr>PowerPoint-bemutató</vt:lpstr>
      <vt:lpstr>PowerPoint-bemutató</vt:lpstr>
      <vt:lpstr>Orrüreg, szájüreg, vestibulum oris, cavum oris proprium frontalis metszet</vt:lpstr>
      <vt:lpstr>Az ember fogazata</vt:lpstr>
      <vt:lpstr>Fogak</vt:lpstr>
      <vt:lpstr>Elrendezés, felszínek</vt:lpstr>
      <vt:lpstr>PowerPoint-bemutató</vt:lpstr>
      <vt:lpstr>A fogak részei</vt:lpstr>
      <vt:lpstr>PowerPoint-bemutató</vt:lpstr>
      <vt:lpstr>Panoramic dental X ray </vt:lpstr>
      <vt:lpstr>PowerPoint-bemutató</vt:lpstr>
      <vt:lpstr>Dentes decidui</vt:lpstr>
      <vt:lpstr>Fogváltás</vt:lpstr>
      <vt:lpstr>PowerPoint-bemutató</vt:lpstr>
      <vt:lpstr>Cavum oris proprium</vt:lpstr>
      <vt:lpstr>Nyelv (lingua)</vt:lpstr>
      <vt:lpstr>A nyelv nyálkahártyája</vt:lpstr>
      <vt:lpstr>A nyelv nyálkahártyája</vt:lpstr>
      <vt:lpstr>A nyelv dorsalis felszíne, apex és radix linguae</vt:lpstr>
      <vt:lpstr>A nyelv alsó felszíne </vt:lpstr>
      <vt:lpstr>A nyelv izmai</vt:lpstr>
      <vt:lpstr>A nyelv izmai, keresztmetszet </vt:lpstr>
      <vt:lpstr>A nyelv külső izmai, oldal nézet</vt:lpstr>
      <vt:lpstr>PowerPoint-bemutató</vt:lpstr>
      <vt:lpstr>Nyelv keresztmetszet, sulcusok</vt:lpstr>
      <vt:lpstr>PowerPoint-bemutató</vt:lpstr>
      <vt:lpstr>A nyelv és ér és idegellátása</vt:lpstr>
      <vt:lpstr>PowerPoint-bemutató</vt:lpstr>
      <vt:lpstr>Nyálmirigyek</vt:lpstr>
      <vt:lpstr>PowerPoint-bemutató</vt:lpstr>
      <vt:lpstr>Parotis, nidus parotideus </vt:lpstr>
      <vt:lpstr>PowerPoint-bemutató</vt:lpstr>
      <vt:lpstr>Glandula submandibularis</vt:lpstr>
      <vt:lpstr>Glandua submandibularis et sublingualis</vt:lpstr>
      <vt:lpstr>PowerPoint-bemutató</vt:lpstr>
      <vt:lpstr>PowerPoint-bemutató</vt:lpstr>
      <vt:lpstr>Palatum</vt:lpstr>
      <vt:lpstr>A lágyszájpad izmai</vt:lpstr>
      <vt:lpstr>PowerPoint-bemutató</vt:lpstr>
      <vt:lpstr>Isthmus faucium</vt:lpstr>
      <vt:lpstr>Isthmus faucium</vt:lpstr>
      <vt:lpstr>Pharynx </vt:lpstr>
      <vt:lpstr>PowerPoint-bemutató</vt:lpstr>
      <vt:lpstr>Pharynx izmai (n. IX. X.)</vt:lpstr>
      <vt:lpstr>PowerPoint-bemutató</vt:lpstr>
      <vt:lpstr>PowerPoint-bemutató</vt:lpstr>
      <vt:lpstr>PowerPoint-bemutató</vt:lpstr>
      <vt:lpstr>PowerPoint-bemutató</vt:lpstr>
      <vt:lpstr>Pars nasalis, pars oralis pharyngis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Szájüreg, szájpad, torokszoros, garat</dc:title>
  <dc:creator>Admin</dc:creator>
  <cp:lastModifiedBy>Gergely Cséplő</cp:lastModifiedBy>
  <cp:revision>117</cp:revision>
  <dcterms:created xsi:type="dcterms:W3CDTF">2019-11-13T13:39:33Z</dcterms:created>
  <dcterms:modified xsi:type="dcterms:W3CDTF">2019-12-06T16:31:32Z</dcterms:modified>
</cp:coreProperties>
</file>