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rels" ContentType="application/vnd.openxmlformats-package.relationships+xml"/>
  <Default Extension="wdp" ContentType="image/vnd.ms-photo"/>
  <Default Extension="gif" ContentType="image/gif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918" r:id="rId1"/>
  </p:sldMasterIdLst>
  <p:notesMasterIdLst>
    <p:notesMasterId r:id="rId47"/>
  </p:notesMasterIdLst>
  <p:sldIdLst>
    <p:sldId id="256" r:id="rId2"/>
    <p:sldId id="257" r:id="rId3"/>
    <p:sldId id="260" r:id="rId4"/>
    <p:sldId id="261" r:id="rId5"/>
    <p:sldId id="263" r:id="rId6"/>
    <p:sldId id="258" r:id="rId7"/>
    <p:sldId id="281" r:id="rId8"/>
    <p:sldId id="262" r:id="rId9"/>
    <p:sldId id="259" r:id="rId10"/>
    <p:sldId id="282" r:id="rId11"/>
    <p:sldId id="264" r:id="rId12"/>
    <p:sldId id="284" r:id="rId13"/>
    <p:sldId id="285" r:id="rId14"/>
    <p:sldId id="269" r:id="rId15"/>
    <p:sldId id="265" r:id="rId16"/>
    <p:sldId id="266" r:id="rId17"/>
    <p:sldId id="286" r:id="rId18"/>
    <p:sldId id="270" r:id="rId19"/>
    <p:sldId id="267" r:id="rId20"/>
    <p:sldId id="268" r:id="rId21"/>
    <p:sldId id="271" r:id="rId22"/>
    <p:sldId id="287" r:id="rId23"/>
    <p:sldId id="288" r:id="rId24"/>
    <p:sldId id="272" r:id="rId25"/>
    <p:sldId id="289" r:id="rId26"/>
    <p:sldId id="290" r:id="rId27"/>
    <p:sldId id="291" r:id="rId28"/>
    <p:sldId id="273" r:id="rId29"/>
    <p:sldId id="274" r:id="rId30"/>
    <p:sldId id="275" r:id="rId31"/>
    <p:sldId id="276" r:id="rId32"/>
    <p:sldId id="277" r:id="rId33"/>
    <p:sldId id="278" r:id="rId34"/>
    <p:sldId id="292" r:id="rId35"/>
    <p:sldId id="293" r:id="rId36"/>
    <p:sldId id="280" r:id="rId37"/>
    <p:sldId id="294" r:id="rId38"/>
    <p:sldId id="301" r:id="rId39"/>
    <p:sldId id="295" r:id="rId40"/>
    <p:sldId id="296" r:id="rId41"/>
    <p:sldId id="297" r:id="rId42"/>
    <p:sldId id="298" r:id="rId43"/>
    <p:sldId id="299" r:id="rId44"/>
    <p:sldId id="300" r:id="rId45"/>
    <p:sldId id="302" r:id="rId4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12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5"/>
    <p:restoredTop sz="91568"/>
  </p:normalViewPr>
  <p:slideViewPr>
    <p:cSldViewPr snapToGrid="0" snapToObjects="1" showGuides="1">
      <p:cViewPr>
        <p:scale>
          <a:sx n="90" d="100"/>
          <a:sy n="90" d="100"/>
        </p:scale>
        <p:origin x="1248" y="456"/>
      </p:cViewPr>
      <p:guideLst>
        <p:guide orient="horz" pos="2112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46" Type="http://schemas.openxmlformats.org/officeDocument/2006/relationships/slide" Target="slides/slide45.xml"/><Relationship Id="rId47" Type="http://schemas.openxmlformats.org/officeDocument/2006/relationships/notesMaster" Target="notesMasters/notesMaster1.xml"/><Relationship Id="rId48" Type="http://schemas.openxmlformats.org/officeDocument/2006/relationships/presProps" Target="presProps.xml"/><Relationship Id="rId49" Type="http://schemas.openxmlformats.org/officeDocument/2006/relationships/viewProps" Target="viewProps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50" Type="http://schemas.openxmlformats.org/officeDocument/2006/relationships/theme" Target="theme/theme1.xml"/><Relationship Id="rId5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74AFA7F-882A-BB49-9F1F-F382F18579D2}" type="datetimeFigureOut">
              <a:rPr lang="en-US" smtClean="0"/>
              <a:t>11/27/19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5845242-A5AE-F342-BBDE-9921FFDA3F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58815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845242-A5AE-F342-BBDE-9921FFDA3F97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67467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953FE1-CF0D-7943-BDEE-FFF0E030023E}" type="datetimeFigureOut">
              <a:rPr lang="en-US" smtClean="0"/>
              <a:t>11/27/19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0BAB15-691F-3048-8975-2542767F1E75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356977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953FE1-CF0D-7943-BDEE-FFF0E030023E}" type="datetimeFigureOut">
              <a:rPr lang="en-US" smtClean="0"/>
              <a:t>11/27/19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0BAB15-691F-3048-8975-2542767F1E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77474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953FE1-CF0D-7943-BDEE-FFF0E030023E}" type="datetimeFigureOut">
              <a:rPr lang="en-US" smtClean="0"/>
              <a:t>11/27/19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0BAB15-691F-3048-8975-2542767F1E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48462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953FE1-CF0D-7943-BDEE-FFF0E030023E}" type="datetimeFigureOut">
              <a:rPr lang="en-US" smtClean="0"/>
              <a:t>11/27/19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0BAB15-691F-3048-8975-2542767F1E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49965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953FE1-CF0D-7943-BDEE-FFF0E030023E}" type="datetimeFigureOut">
              <a:rPr lang="en-US" smtClean="0"/>
              <a:t>11/27/19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0BAB15-691F-3048-8975-2542767F1E75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847955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953FE1-CF0D-7943-BDEE-FFF0E030023E}" type="datetimeFigureOut">
              <a:rPr lang="en-US" smtClean="0"/>
              <a:t>11/27/19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0BAB15-691F-3048-8975-2542767F1E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559078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953FE1-CF0D-7943-BDEE-FFF0E030023E}" type="datetimeFigureOut">
              <a:rPr lang="en-US" smtClean="0"/>
              <a:t>11/27/19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0BAB15-691F-3048-8975-2542767F1E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18788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953FE1-CF0D-7943-BDEE-FFF0E030023E}" type="datetimeFigureOut">
              <a:rPr lang="en-US" smtClean="0"/>
              <a:t>11/27/19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0BAB15-691F-3048-8975-2542767F1E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63126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953FE1-CF0D-7943-BDEE-FFF0E030023E}" type="datetimeFigureOut">
              <a:rPr lang="en-US" smtClean="0"/>
              <a:t>11/27/19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0BAB15-691F-3048-8975-2542767F1E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4713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2F953FE1-CF0D-7943-BDEE-FFF0E030023E}" type="datetimeFigureOut">
              <a:rPr lang="en-US" smtClean="0"/>
              <a:t>11/27/19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530BAB15-691F-3048-8975-2542767F1E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416733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953FE1-CF0D-7943-BDEE-FFF0E030023E}" type="datetimeFigureOut">
              <a:rPr lang="en-US" smtClean="0"/>
              <a:t>11/27/19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0BAB15-691F-3048-8975-2542767F1E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64460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2F953FE1-CF0D-7943-BDEE-FFF0E030023E}" type="datetimeFigureOut">
              <a:rPr lang="en-US" smtClean="0"/>
              <a:t>11/27/19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530BAB15-691F-3048-8975-2542767F1E75}" type="slidenum">
              <a:rPr lang="en-US" smtClean="0"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534994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19" r:id="rId1"/>
    <p:sldLayoutId id="2147483920" r:id="rId2"/>
    <p:sldLayoutId id="2147483921" r:id="rId3"/>
    <p:sldLayoutId id="2147483922" r:id="rId4"/>
    <p:sldLayoutId id="2147483923" r:id="rId5"/>
    <p:sldLayoutId id="2147483924" r:id="rId6"/>
    <p:sldLayoutId id="2147483925" r:id="rId7"/>
    <p:sldLayoutId id="2147483926" r:id="rId8"/>
    <p:sldLayoutId id="2147483927" r:id="rId9"/>
    <p:sldLayoutId id="2147483928" r:id="rId10"/>
    <p:sldLayoutId id="2147483929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jpeg"/><Relationship Id="rId3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3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4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5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6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7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8.jpe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9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amboss.com/de/library#xid=xo0EVS&amp;anker=Z82899bcc63ee6d39b403e91f9690dd3f" TargetMode="External"/><Relationship Id="rId4" Type="http://schemas.openxmlformats.org/officeDocument/2006/relationships/hyperlink" Target="https://www.amboss.com/de/library#xid=tK0XRS&amp;anker=Zefcf18a930b47372937e81795651e4d7" TargetMode="External"/><Relationship Id="rId5" Type="http://schemas.openxmlformats.org/officeDocument/2006/relationships/hyperlink" Target="https://www.amboss.com/de/library#xid=xo0EVS&amp;anker=Z32a52ec2ff2d619e0785c04124bcd5f7" TargetMode="External"/><Relationship Id="rId6" Type="http://schemas.openxmlformats.org/officeDocument/2006/relationships/hyperlink" Target="https://www.amboss.com/de/library#xid=jo0_bS&amp;anker=Z15a9a1af9a48a95aeb5fd681533150a2" TargetMode="External"/><Relationship Id="rId7" Type="http://schemas.openxmlformats.org/officeDocument/2006/relationships/hyperlink" Target="https://www.amboss.com/de/library#xid=tK0XRS&amp;anker=Za3792ef464f8292d2dc509b7921b5161" TargetMode="External"/><Relationship Id="rId8" Type="http://schemas.openxmlformats.org/officeDocument/2006/relationships/hyperlink" Target="https://www.amboss.com/de/library#xid=xo0EVS&amp;anker=Z3337bd4c85e4b02c71fe518efd513ac9" TargetMode="External"/><Relationship Id="rId9" Type="http://schemas.openxmlformats.org/officeDocument/2006/relationships/hyperlink" Target="https://www.amboss.com/de/library#xid=YK0nUS&amp;anker=Z3f0844e50b387e8309d9e9b378d1133a" TargetMode="External"/><Relationship Id="rId10" Type="http://schemas.openxmlformats.org/officeDocument/2006/relationships/hyperlink" Target="https://www.amboss.com/de/library#xid=tK0XRS&amp;anker=Z943796e2c95a468a861c48c264cb8638" TargetMode="External"/><Relationship Id="rId11" Type="http://schemas.openxmlformats.org/officeDocument/2006/relationships/hyperlink" Target="https://www.amboss.com/de/library#xid=xo0EVS&amp;anker=Z375528152d0aef69d4e51284d3c1aee2" TargetMode="External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0.jpe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1.jpeg"/><Relationship Id="rId3" Type="http://schemas.openxmlformats.org/officeDocument/2006/relationships/hyperlink" Target="https://www.amboss.com/de/library#xid=zK0rQS&amp;anker=Zb89a48046e18bf0714f12db0596e6e53" TargetMode="Externa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2.jpe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3.jpe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3.jpe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4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amboss.com/de/library#xid=xo0EVS&amp;anker=Zb2d9e5cc96b295e959f92cf9cc54cf81" TargetMode="External"/><Relationship Id="rId4" Type="http://schemas.openxmlformats.org/officeDocument/2006/relationships/hyperlink" Target="https://www.amboss.com/de/library#xid=tK0XRS&amp;anker=Zd5d41c8c915fbfba29bf67fc1e30bece" TargetMode="External"/><Relationship Id="rId5" Type="http://schemas.openxmlformats.org/officeDocument/2006/relationships/hyperlink" Target="https://www.amboss.com/de/library#xid=U60b4S&amp;anker=Za39b7f7b0a82255ff2413b14fce51083" TargetMode="External"/><Relationship Id="rId6" Type="http://schemas.openxmlformats.org/officeDocument/2006/relationships/hyperlink" Target="https://www.amboss.com/de/library#xid=xo0EVS&amp;anker=Z92542072fb42b7ba35edfb3a52dd1a18" TargetMode="External"/><Relationship Id="rId7" Type="http://schemas.openxmlformats.org/officeDocument/2006/relationships/hyperlink" Target="https://www.amboss.com/de/library#xid=zK0rQS&amp;anker=Zb89a48046e18bf0714f12db0596e6e53" TargetMode="External"/><Relationship Id="rId8" Type="http://schemas.openxmlformats.org/officeDocument/2006/relationships/hyperlink" Target="https://www.amboss.com/de/library#xid=060ejS&amp;anker=Zd8cb73e93be7848ec7c0086f2fb14c7c" TargetMode="External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5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gif"/><Relationship Id="rId3" Type="http://schemas.openxmlformats.org/officeDocument/2006/relationships/image" Target="../media/image5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6.jpe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7.jpeg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8.jpeg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9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0.jpeg"/><Relationship Id="rId3" Type="http://schemas.openxmlformats.org/officeDocument/2006/relationships/image" Target="../media/image31.jpeg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hyperlink" Target="http://teaching.thehumanbrain.info/neuroanatomie.php?kap=16" TargetMode="External"/><Relationship Id="rId4" Type="http://schemas.openxmlformats.org/officeDocument/2006/relationships/hyperlink" Target="http://otszonline.hu/cikk/szag__es_izerzekelesi_zavarok_az_alapellatasban" TargetMode="External"/><Relationship Id="rId5" Type="http://schemas.openxmlformats.org/officeDocument/2006/relationships/hyperlink" Target="http://viamedici.thieme.de/" TargetMode="External"/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repetico.de/" TargetMode="Externa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.gif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8.gif"/><Relationship Id="rId3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4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740093" y="455364"/>
            <a:ext cx="10058400" cy="3566160"/>
          </a:xfrm>
        </p:spPr>
        <p:txBody>
          <a:bodyPr/>
          <a:lstStyle/>
          <a:p>
            <a:r>
              <a:rPr lang="hu-HU" altLang="hu-HU" sz="4800" b="1" i="1" dirty="0" err="1">
                <a:latin typeface="Arial" panose="020B0604020202020204" pitchFamily="34" charset="0"/>
              </a:rPr>
              <a:t>Geruchssystem</a:t>
            </a:r>
            <a:r>
              <a:rPr lang="hu-HU" altLang="hu-HU" sz="4800" b="1" i="1" dirty="0">
                <a:latin typeface="Arial" panose="020B0604020202020204" pitchFamily="34" charset="0"/>
              </a:rPr>
              <a:t> </a:t>
            </a:r>
            <a:r>
              <a:rPr lang="hu-HU" altLang="hu-HU" sz="4800" b="1" i="1" dirty="0" err="1">
                <a:latin typeface="Arial" panose="020B0604020202020204" pitchFamily="34" charset="0"/>
              </a:rPr>
              <a:t>Geschmackssystem</a:t>
            </a:r>
            <a:r>
              <a:rPr lang="hu-HU" altLang="hu-HU" sz="4800" b="1" i="1" dirty="0">
                <a:latin typeface="Arial" panose="020B0604020202020204" pitchFamily="34" charset="0"/>
              </a:rPr>
              <a:t/>
            </a:r>
            <a:br>
              <a:rPr lang="hu-HU" altLang="hu-HU" sz="4800" b="1" i="1" dirty="0">
                <a:latin typeface="Arial" panose="020B0604020202020204" pitchFamily="34" charset="0"/>
              </a:rPr>
            </a:br>
            <a:endParaRPr lang="en-US" sz="4800" dirty="0"/>
          </a:p>
        </p:txBody>
      </p:sp>
      <p:sp>
        <p:nvSpPr>
          <p:cNvPr id="6" name="Subtitle 5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Dr. </a:t>
            </a:r>
            <a:r>
              <a:rPr lang="en-US" dirty="0" err="1" smtClean="0"/>
              <a:t>Bódi</a:t>
            </a:r>
            <a:r>
              <a:rPr lang="en-US" dirty="0" smtClean="0"/>
              <a:t> </a:t>
            </a:r>
            <a:r>
              <a:rPr lang="en-US" dirty="0" err="1" smtClean="0"/>
              <a:t>Ildikó</a:t>
            </a:r>
            <a:endParaRPr lang="en-US" dirty="0" smtClean="0"/>
          </a:p>
          <a:p>
            <a:r>
              <a:rPr lang="en-US" dirty="0" err="1" smtClean="0"/>
              <a:t>Semmelweis</a:t>
            </a:r>
            <a:r>
              <a:rPr lang="en-US" dirty="0" smtClean="0"/>
              <a:t> </a:t>
            </a:r>
            <a:r>
              <a:rPr lang="en-US" dirty="0" err="1" smtClean="0"/>
              <a:t>Egyetem</a:t>
            </a:r>
            <a:r>
              <a:rPr lang="en-US" dirty="0" smtClean="0"/>
              <a:t>, </a:t>
            </a:r>
            <a:r>
              <a:rPr lang="en-US" dirty="0" err="1" smtClean="0"/>
              <a:t>Anatómiai</a:t>
            </a:r>
            <a:r>
              <a:rPr lang="en-US" dirty="0" smtClean="0"/>
              <a:t>, </a:t>
            </a:r>
            <a:r>
              <a:rPr lang="en-US" dirty="0" err="1" smtClean="0"/>
              <a:t>Szövet</a:t>
            </a:r>
            <a:r>
              <a:rPr lang="en-US" dirty="0" smtClean="0"/>
              <a:t>- </a:t>
            </a:r>
            <a:r>
              <a:rPr lang="en-US" dirty="0" err="1" smtClean="0"/>
              <a:t>és</a:t>
            </a:r>
            <a:r>
              <a:rPr lang="en-US" dirty="0" smtClean="0"/>
              <a:t> </a:t>
            </a:r>
            <a:r>
              <a:rPr lang="en-US" dirty="0" err="1" smtClean="0"/>
              <a:t>Fejlődéstani</a:t>
            </a:r>
            <a:r>
              <a:rPr lang="en-US" dirty="0" smtClean="0"/>
              <a:t> </a:t>
            </a:r>
            <a:r>
              <a:rPr lang="en-US" dirty="0" err="1" smtClean="0"/>
              <a:t>Intézet</a:t>
            </a:r>
            <a:endParaRPr lang="en-US" dirty="0" smtClean="0"/>
          </a:p>
          <a:p>
            <a:r>
              <a:rPr lang="en-US" sz="1600" dirty="0" smtClean="0"/>
              <a:t>2019. November 26.</a:t>
            </a:r>
            <a:endParaRPr lang="en-US" sz="1600" dirty="0"/>
          </a:p>
        </p:txBody>
      </p:sp>
      <p:pic>
        <p:nvPicPr>
          <p:cNvPr id="4" name="Picture 2" descr="éptalálat a következőre: „smell by animals”"/>
          <p:cNvPicPr>
            <a:picLocks noChangeAspect="1" noChangeArrowheads="1"/>
          </p:cNvPicPr>
          <p:nvPr/>
        </p:nvPicPr>
        <p:blipFill>
          <a:blip r:embed="rId2">
            <a:alphaModFix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2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8396" y="21268"/>
            <a:ext cx="4983604" cy="6671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0165552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hu-HU" altLang="hu-HU" sz="4000" dirty="0" err="1">
                <a:solidFill>
                  <a:srgbClr val="CC0066"/>
                </a:solidFill>
              </a:rPr>
              <a:t>Fila</a:t>
            </a:r>
            <a:r>
              <a:rPr lang="hu-HU" altLang="hu-HU" sz="4000" dirty="0">
                <a:solidFill>
                  <a:srgbClr val="CC0066"/>
                </a:solidFill>
              </a:rPr>
              <a:t> </a:t>
            </a:r>
            <a:r>
              <a:rPr lang="hu-HU" altLang="hu-HU" sz="4000" dirty="0" err="1">
                <a:solidFill>
                  <a:srgbClr val="CC0066"/>
                </a:solidFill>
              </a:rPr>
              <a:t>olfactoria</a:t>
            </a:r>
            <a:r>
              <a:rPr lang="hu-HU" altLang="hu-HU" sz="4000" dirty="0">
                <a:solidFill>
                  <a:srgbClr val="CC0066"/>
                </a:solidFill>
              </a:rPr>
              <a:t>, </a:t>
            </a:r>
            <a:r>
              <a:rPr lang="hu-HU" altLang="hu-HU" sz="4000" dirty="0" err="1">
                <a:solidFill>
                  <a:srgbClr val="CC0066"/>
                </a:solidFill>
              </a:rPr>
              <a:t>Glandulae</a:t>
            </a:r>
            <a:r>
              <a:rPr lang="hu-HU" altLang="hu-HU" sz="4000" dirty="0">
                <a:solidFill>
                  <a:srgbClr val="CC0066"/>
                </a:solidFill>
              </a:rPr>
              <a:t> </a:t>
            </a:r>
            <a:r>
              <a:rPr lang="hu-HU" altLang="hu-HU" sz="4000" dirty="0" err="1">
                <a:solidFill>
                  <a:srgbClr val="CC0066"/>
                </a:solidFill>
              </a:rPr>
              <a:t>olfactoriae</a:t>
            </a:r>
            <a:endParaRPr lang="hu-HU" altLang="hu-HU" dirty="0"/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altLang="hu-HU" sz="2800"/>
              <a:t>Ungefähr 20 Filum pro Seite.</a:t>
            </a:r>
          </a:p>
          <a:p>
            <a:r>
              <a:rPr lang="hu-HU" altLang="hu-HU" sz="2800"/>
              <a:t>Ein Filum ist ein Bündel (Faszikel) von vielen Axonen.</a:t>
            </a:r>
          </a:p>
          <a:p>
            <a:r>
              <a:rPr lang="hu-HU" altLang="hu-HU" sz="2800"/>
              <a:t>Alle Fila werden als N. olfactorius bezeichnet.</a:t>
            </a:r>
          </a:p>
          <a:p>
            <a:endParaRPr lang="hu-HU" altLang="hu-HU" sz="2800"/>
          </a:p>
          <a:p>
            <a:r>
              <a:rPr lang="hu-HU" altLang="hu-HU" sz="2800"/>
              <a:t>Glandulae olfactoriae (Bowman-Drüsen): kleine  tubuloazinöse, vorwiegend seröse Drüsen. Sie produzieren des Riechschleim.</a:t>
            </a:r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129604564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https://d2wg98g6yh9seo.cloudfront.net/users/214639/214639_CaPikihavokumuhi881286637118321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4947" y="485774"/>
            <a:ext cx="8503765" cy="54244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7660960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561975" y="-212725"/>
            <a:ext cx="10058400" cy="1449387"/>
          </a:xfrm>
        </p:spPr>
        <p:txBody>
          <a:bodyPr/>
          <a:lstStyle/>
          <a:p>
            <a:r>
              <a:rPr lang="hu-HU" altLang="hu-HU" b="1"/>
              <a:t>Riechrezeptoren</a:t>
            </a:r>
            <a:endParaRPr lang="hu-HU" altLang="hu-HU" b="1" dirty="0"/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2133600" y="1846263"/>
            <a:ext cx="10058400" cy="4022725"/>
          </a:xfrm>
        </p:spPr>
        <p:txBody>
          <a:bodyPr/>
          <a:lstStyle/>
          <a:p>
            <a:r>
              <a:rPr lang="hu-HU" altLang="hu-HU" sz="2800"/>
              <a:t>Odorant binding proteins (OBP): gelöste Proteine, die im Riechschleim schwimmen zum Sammeln von hydrophoben Riechstoffen.</a:t>
            </a:r>
          </a:p>
          <a:p>
            <a:r>
              <a:rPr lang="hu-HU" altLang="hu-HU" sz="2800"/>
              <a:t>Odorant receptors (OR): liegen in den Riechzilienmembran (seven pass, G protein coupled Proteine)</a:t>
            </a:r>
          </a:p>
          <a:p>
            <a:r>
              <a:rPr lang="hu-HU" altLang="hu-HU" sz="2800"/>
              <a:t>1000 Gene in Hund, viele Pseudogene im Mensch.</a:t>
            </a:r>
          </a:p>
          <a:p>
            <a:r>
              <a:rPr lang="hu-HU" altLang="hu-HU" sz="2800"/>
              <a:t>Klonale Expression in Riechzellen (eine Riechzelle= eine Riechspezifizität?)</a:t>
            </a:r>
          </a:p>
        </p:txBody>
      </p:sp>
    </p:spTree>
    <p:extLst>
      <p:ext uri="{BB962C8B-B14F-4D97-AF65-F5344CB8AC3E}">
        <p14:creationId xmlns:p14="http://schemas.microsoft.com/office/powerpoint/2010/main" val="49844536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Benninghoff 1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186363" cy="69313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147" name="Text Box 3"/>
          <p:cNvSpPr txBox="1">
            <a:spLocks noChangeArrowheads="1"/>
          </p:cNvSpPr>
          <p:nvPr/>
        </p:nvSpPr>
        <p:spPr bwMode="auto">
          <a:xfrm>
            <a:off x="7315200" y="990601"/>
            <a:ext cx="4643438" cy="13234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hu-HU" altLang="hu-HU" sz="2000" dirty="0" err="1"/>
              <a:t>Glomeruli</a:t>
            </a:r>
            <a:r>
              <a:rPr lang="hu-HU" altLang="hu-HU" sz="2000" dirty="0"/>
              <a:t>: </a:t>
            </a:r>
            <a:r>
              <a:rPr lang="hu-HU" altLang="hu-HU" sz="2000" dirty="0" err="1"/>
              <a:t>Synapsen</a:t>
            </a:r>
            <a:r>
              <a:rPr lang="hu-HU" altLang="hu-HU" sz="2000" dirty="0"/>
              <a:t> von </a:t>
            </a:r>
            <a:r>
              <a:rPr lang="hu-HU" altLang="hu-HU" sz="2000" dirty="0" err="1"/>
              <a:t>Mithral</a:t>
            </a:r>
            <a:r>
              <a:rPr lang="hu-HU" altLang="hu-HU" sz="2000" dirty="0"/>
              <a:t>-, </a:t>
            </a:r>
            <a:r>
              <a:rPr lang="hu-HU" altLang="hu-HU" sz="2000" dirty="0" err="1"/>
              <a:t>Büschelzellen</a:t>
            </a:r>
            <a:r>
              <a:rPr lang="hu-HU" altLang="hu-HU" sz="2000" dirty="0"/>
              <a:t> mit </a:t>
            </a:r>
            <a:r>
              <a:rPr lang="hu-HU" altLang="hu-HU" sz="2000" dirty="0" err="1"/>
              <a:t>Axonen</a:t>
            </a:r>
            <a:r>
              <a:rPr lang="hu-HU" altLang="hu-HU" sz="2000" dirty="0"/>
              <a:t> der </a:t>
            </a:r>
            <a:r>
              <a:rPr lang="hu-HU" altLang="hu-HU" sz="2000" dirty="0" err="1"/>
              <a:t>olfaktorischen</a:t>
            </a:r>
            <a:r>
              <a:rPr lang="hu-HU" altLang="hu-HU" sz="2000" dirty="0"/>
              <a:t> </a:t>
            </a:r>
            <a:r>
              <a:rPr lang="hu-HU" altLang="hu-HU" sz="2000" dirty="0" err="1"/>
              <a:t>Neuronen</a:t>
            </a:r>
            <a:r>
              <a:rPr lang="hu-HU" altLang="hu-HU" sz="2000" dirty="0"/>
              <a:t> (</a:t>
            </a:r>
            <a:r>
              <a:rPr lang="hu-HU" altLang="hu-HU" sz="2000" dirty="0" err="1"/>
              <a:t>histologisches</a:t>
            </a:r>
            <a:r>
              <a:rPr lang="hu-HU" altLang="hu-HU" sz="2000" dirty="0"/>
              <a:t> </a:t>
            </a:r>
            <a:r>
              <a:rPr lang="hu-HU" altLang="hu-HU" sz="2000" dirty="0" err="1"/>
              <a:t>Bild</a:t>
            </a:r>
            <a:r>
              <a:rPr lang="hu-HU" altLang="hu-HU" sz="2000" dirty="0"/>
              <a:t>: </a:t>
            </a:r>
            <a:r>
              <a:rPr lang="hu-HU" altLang="hu-HU" sz="2000" dirty="0" err="1"/>
              <a:t>ganz</a:t>
            </a:r>
            <a:r>
              <a:rPr lang="hu-HU" altLang="hu-HU" sz="2000" dirty="0"/>
              <a:t> </a:t>
            </a:r>
            <a:r>
              <a:rPr lang="hu-HU" altLang="hu-HU" sz="2000" dirty="0" err="1"/>
              <a:t>links</a:t>
            </a:r>
            <a:r>
              <a:rPr lang="hu-HU" altLang="hu-HU" sz="2000" dirty="0"/>
              <a:t>; </a:t>
            </a:r>
            <a:r>
              <a:rPr lang="hu-HU" altLang="hu-HU" sz="2000" dirty="0" err="1"/>
              <a:t>vgl</a:t>
            </a:r>
            <a:r>
              <a:rPr lang="hu-HU" altLang="hu-HU" sz="2000" dirty="0"/>
              <a:t>. mit der </a:t>
            </a:r>
            <a:r>
              <a:rPr lang="hu-HU" altLang="hu-HU" sz="2000" dirty="0" err="1"/>
              <a:t>vorherigen</a:t>
            </a:r>
            <a:r>
              <a:rPr lang="hu-HU" altLang="hu-HU" sz="2000" dirty="0"/>
              <a:t> Dia)</a:t>
            </a:r>
            <a:endParaRPr lang="hu-HU" altLang="hu-HU" sz="2400" dirty="0"/>
          </a:p>
        </p:txBody>
      </p:sp>
      <p:sp>
        <p:nvSpPr>
          <p:cNvPr id="6148" name="Text Box 4"/>
          <p:cNvSpPr txBox="1">
            <a:spLocks noChangeArrowheads="1"/>
          </p:cNvSpPr>
          <p:nvPr/>
        </p:nvSpPr>
        <p:spPr bwMode="auto">
          <a:xfrm>
            <a:off x="6781800" y="4343400"/>
            <a:ext cx="68580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hu-HU" altLang="hu-HU"/>
              <a:t>B</a:t>
            </a:r>
          </a:p>
        </p:txBody>
      </p:sp>
    </p:spTree>
    <p:extLst>
      <p:ext uri="{BB962C8B-B14F-4D97-AF65-F5344CB8AC3E}">
        <p14:creationId xmlns:p14="http://schemas.microsoft.com/office/powerpoint/2010/main" val="88978494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https://d2wg98g6yh9seo.cloudfront.net/users/214639/214639_BimiseWosizaDeda182889982382798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6014" y="299423"/>
            <a:ext cx="9895965" cy="5962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5229977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0569" y="47278"/>
            <a:ext cx="9830861" cy="68107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765991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ttps://d2wg98g6yh9seo.cloudfront.net/users/214639/214639_noVoVusexaTiRoSe692153384724497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2923" y="0"/>
            <a:ext cx="8834211" cy="6235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401802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hu-HU" altLang="hu-HU" sz="4000"/>
              <a:t>Tractus olfactorius</a:t>
            </a:r>
            <a:endParaRPr lang="hu-HU" altLang="hu-HU"/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altLang="hu-HU"/>
              <a:t>Nucl. olfactorius ant. (Nucl. retrobulbaris): Gruppen von Nervenzellen im Tractus und im Trigonum olfactorium. Fortsetzung: Stria olfactoria medialis.</a:t>
            </a:r>
          </a:p>
          <a:p>
            <a:r>
              <a:rPr lang="hu-HU" altLang="hu-HU"/>
              <a:t>Tractus olfactorius setzt in Stria olfactoria lateralis fort.</a:t>
            </a:r>
          </a:p>
          <a:p>
            <a:r>
              <a:rPr lang="hu-HU" altLang="hu-HU"/>
              <a:t>Tuberculum olfactorium (beim Stria olf. lat. liegende Zellgruppen.</a:t>
            </a:r>
          </a:p>
        </p:txBody>
      </p:sp>
    </p:spTree>
    <p:extLst>
      <p:ext uri="{BB962C8B-B14F-4D97-AF65-F5344CB8AC3E}">
        <p14:creationId xmlns:p14="http://schemas.microsoft.com/office/powerpoint/2010/main" val="113060125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https://d2wg98g6yh9seo.cloudfront.net/users/214639/214639_ciNegukiPuheTobu5492788476439114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535"/>
          <a:stretch/>
        </p:blipFill>
        <p:spPr bwMode="auto">
          <a:xfrm>
            <a:off x="1822196" y="571500"/>
            <a:ext cx="8547607" cy="50149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-1" y="5462112"/>
            <a:ext cx="121920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666666"/>
                </a:solidFill>
                <a:latin typeface="Roboto" charset="0"/>
              </a:rPr>
              <a:t>Die </a:t>
            </a:r>
            <a:r>
              <a:rPr lang="en-US" dirty="0" err="1">
                <a:solidFill>
                  <a:srgbClr val="666666"/>
                </a:solidFill>
                <a:latin typeface="Roboto" charset="0"/>
              </a:rPr>
              <a:t>Gesamtheit</a:t>
            </a:r>
            <a:r>
              <a:rPr lang="en-US" dirty="0">
                <a:solidFill>
                  <a:srgbClr val="666666"/>
                </a:solidFill>
                <a:latin typeface="Roboto" charset="0"/>
              </a:rPr>
              <a:t> der Fila </a:t>
            </a:r>
            <a:r>
              <a:rPr lang="en-US" dirty="0" err="1">
                <a:solidFill>
                  <a:srgbClr val="666666"/>
                </a:solidFill>
                <a:latin typeface="Roboto" charset="0"/>
              </a:rPr>
              <a:t>olfactoria</a:t>
            </a:r>
            <a:r>
              <a:rPr lang="en-US" dirty="0">
                <a:solidFill>
                  <a:srgbClr val="666666"/>
                </a:solidFill>
                <a:latin typeface="Roboto" charset="0"/>
              </a:rPr>
              <a:t> </a:t>
            </a:r>
            <a:r>
              <a:rPr lang="en-US" dirty="0" err="1">
                <a:solidFill>
                  <a:srgbClr val="666666"/>
                </a:solidFill>
                <a:latin typeface="Roboto" charset="0"/>
              </a:rPr>
              <a:t>wird</a:t>
            </a:r>
            <a:r>
              <a:rPr lang="en-US" dirty="0">
                <a:solidFill>
                  <a:srgbClr val="666666"/>
                </a:solidFill>
                <a:latin typeface="Roboto" charset="0"/>
              </a:rPr>
              <a:t> </a:t>
            </a:r>
            <a:r>
              <a:rPr lang="en-US" dirty="0" err="1">
                <a:solidFill>
                  <a:srgbClr val="666666"/>
                </a:solidFill>
                <a:latin typeface="Roboto" charset="0"/>
              </a:rPr>
              <a:t>auch</a:t>
            </a:r>
            <a:r>
              <a:rPr lang="en-US" dirty="0">
                <a:solidFill>
                  <a:srgbClr val="666666"/>
                </a:solidFill>
                <a:latin typeface="Roboto" charset="0"/>
              </a:rPr>
              <a:t> N. </a:t>
            </a:r>
            <a:r>
              <a:rPr lang="en-US" dirty="0" err="1">
                <a:solidFill>
                  <a:srgbClr val="666666"/>
                </a:solidFill>
                <a:latin typeface="Roboto" charset="0"/>
              </a:rPr>
              <a:t>olfactorius</a:t>
            </a:r>
            <a:r>
              <a:rPr lang="en-US" dirty="0">
                <a:solidFill>
                  <a:srgbClr val="666666"/>
                </a:solidFill>
                <a:latin typeface="Roboto" charset="0"/>
              </a:rPr>
              <a:t> (N. I) </a:t>
            </a:r>
            <a:r>
              <a:rPr lang="en-US" dirty="0" err="1">
                <a:solidFill>
                  <a:srgbClr val="666666"/>
                </a:solidFill>
                <a:latin typeface="Roboto" charset="0"/>
              </a:rPr>
              <a:t>genannt</a:t>
            </a:r>
            <a:r>
              <a:rPr lang="en-US" dirty="0">
                <a:solidFill>
                  <a:srgbClr val="666666"/>
                </a:solidFill>
                <a:latin typeface="Roboto" charset="0"/>
              </a:rPr>
              <a:t>. </a:t>
            </a:r>
            <a:r>
              <a:rPr lang="en-US" dirty="0" err="1">
                <a:solidFill>
                  <a:srgbClr val="666666"/>
                </a:solidFill>
                <a:latin typeface="Roboto" charset="0"/>
              </a:rPr>
              <a:t>Vom</a:t>
            </a:r>
            <a:r>
              <a:rPr lang="en-US" dirty="0">
                <a:solidFill>
                  <a:srgbClr val="666666"/>
                </a:solidFill>
                <a:latin typeface="Roboto" charset="0"/>
              </a:rPr>
              <a:t> </a:t>
            </a:r>
            <a:r>
              <a:rPr lang="en-US" dirty="0" err="1">
                <a:solidFill>
                  <a:srgbClr val="666666"/>
                </a:solidFill>
                <a:latin typeface="Roboto" charset="0"/>
              </a:rPr>
              <a:t>Bulbus</a:t>
            </a:r>
            <a:r>
              <a:rPr lang="en-US" dirty="0">
                <a:solidFill>
                  <a:srgbClr val="666666"/>
                </a:solidFill>
                <a:latin typeface="Roboto" charset="0"/>
              </a:rPr>
              <a:t> </a:t>
            </a:r>
            <a:r>
              <a:rPr lang="en-US" dirty="0" err="1">
                <a:solidFill>
                  <a:srgbClr val="666666"/>
                </a:solidFill>
                <a:latin typeface="Roboto" charset="0"/>
              </a:rPr>
              <a:t>olfactorius</a:t>
            </a:r>
            <a:r>
              <a:rPr lang="en-US" dirty="0">
                <a:solidFill>
                  <a:srgbClr val="666666"/>
                </a:solidFill>
                <a:latin typeface="Roboto" charset="0"/>
              </a:rPr>
              <a:t> </a:t>
            </a:r>
            <a:r>
              <a:rPr lang="en-US" dirty="0" err="1">
                <a:solidFill>
                  <a:srgbClr val="666666"/>
                </a:solidFill>
                <a:latin typeface="Roboto" charset="0"/>
              </a:rPr>
              <a:t>ziehen</a:t>
            </a:r>
            <a:r>
              <a:rPr lang="en-US" dirty="0">
                <a:solidFill>
                  <a:srgbClr val="666666"/>
                </a:solidFill>
                <a:latin typeface="Roboto" charset="0"/>
              </a:rPr>
              <a:t> die </a:t>
            </a:r>
            <a:r>
              <a:rPr lang="en-US" dirty="0" err="1">
                <a:solidFill>
                  <a:srgbClr val="666666"/>
                </a:solidFill>
                <a:latin typeface="Roboto" charset="0"/>
              </a:rPr>
              <a:t>Fasern</a:t>
            </a:r>
            <a:r>
              <a:rPr lang="en-US" dirty="0">
                <a:solidFill>
                  <a:srgbClr val="666666"/>
                </a:solidFill>
                <a:latin typeface="Roboto" charset="0"/>
              </a:rPr>
              <a:t> </a:t>
            </a:r>
            <a:r>
              <a:rPr lang="en-US" dirty="0" err="1">
                <a:solidFill>
                  <a:srgbClr val="666666"/>
                </a:solidFill>
                <a:latin typeface="Roboto" charset="0"/>
              </a:rPr>
              <a:t>weiter</a:t>
            </a:r>
            <a:r>
              <a:rPr lang="en-US" dirty="0">
                <a:solidFill>
                  <a:srgbClr val="666666"/>
                </a:solidFill>
                <a:latin typeface="Roboto" charset="0"/>
              </a:rPr>
              <a:t> </a:t>
            </a:r>
            <a:r>
              <a:rPr lang="en-US" dirty="0" err="1">
                <a:solidFill>
                  <a:srgbClr val="666666"/>
                </a:solidFill>
                <a:latin typeface="Roboto" charset="0"/>
              </a:rPr>
              <a:t>im</a:t>
            </a:r>
            <a:r>
              <a:rPr lang="en-US" dirty="0">
                <a:solidFill>
                  <a:srgbClr val="666666"/>
                </a:solidFill>
                <a:latin typeface="Roboto" charset="0"/>
              </a:rPr>
              <a:t> </a:t>
            </a:r>
            <a:r>
              <a:rPr lang="en-US" b="1" dirty="0" err="1">
                <a:solidFill>
                  <a:srgbClr val="666666"/>
                </a:solidFill>
                <a:latin typeface="Roboto" charset="0"/>
              </a:rPr>
              <a:t>Tractus</a:t>
            </a:r>
            <a:r>
              <a:rPr lang="en-US" b="1" dirty="0">
                <a:solidFill>
                  <a:srgbClr val="666666"/>
                </a:solidFill>
                <a:latin typeface="Roboto" charset="0"/>
              </a:rPr>
              <a:t> </a:t>
            </a:r>
            <a:r>
              <a:rPr lang="en-US" b="1" dirty="0" err="1">
                <a:solidFill>
                  <a:srgbClr val="666666"/>
                </a:solidFill>
                <a:latin typeface="Roboto" charset="0"/>
              </a:rPr>
              <a:t>olfactorius</a:t>
            </a:r>
            <a:r>
              <a:rPr lang="en-US" dirty="0">
                <a:solidFill>
                  <a:srgbClr val="666666"/>
                </a:solidFill>
                <a:latin typeface="Roboto" charset="0"/>
              </a:rPr>
              <a:t>, der an der </a:t>
            </a:r>
            <a:r>
              <a:rPr lang="en-US" dirty="0" err="1">
                <a:solidFill>
                  <a:srgbClr val="666666"/>
                </a:solidFill>
                <a:latin typeface="Roboto" charset="0"/>
              </a:rPr>
              <a:t>Unterseite</a:t>
            </a:r>
            <a:r>
              <a:rPr lang="en-US" dirty="0">
                <a:solidFill>
                  <a:srgbClr val="666666"/>
                </a:solidFill>
                <a:latin typeface="Roboto" charset="0"/>
              </a:rPr>
              <a:t> des </a:t>
            </a:r>
            <a:r>
              <a:rPr lang="en-US" dirty="0" err="1">
                <a:solidFill>
                  <a:srgbClr val="666666"/>
                </a:solidFill>
                <a:latin typeface="Roboto" charset="0"/>
              </a:rPr>
              <a:t>Frontallappen</a:t>
            </a:r>
            <a:r>
              <a:rPr lang="en-US" dirty="0">
                <a:solidFill>
                  <a:srgbClr val="666666"/>
                </a:solidFill>
                <a:latin typeface="Roboto" charset="0"/>
              </a:rPr>
              <a:t> </a:t>
            </a:r>
            <a:r>
              <a:rPr lang="en-US" dirty="0" err="1">
                <a:solidFill>
                  <a:srgbClr val="666666"/>
                </a:solidFill>
                <a:latin typeface="Roboto" charset="0"/>
              </a:rPr>
              <a:t>verläuft</a:t>
            </a:r>
            <a:r>
              <a:rPr lang="en-US" dirty="0">
                <a:solidFill>
                  <a:srgbClr val="666666"/>
                </a:solidFill>
                <a:latin typeface="Roboto" charset="0"/>
              </a:rPr>
              <a:t>, und </a:t>
            </a:r>
            <a:r>
              <a:rPr lang="en-US" dirty="0" err="1">
                <a:solidFill>
                  <a:srgbClr val="666666"/>
                </a:solidFill>
                <a:latin typeface="Roboto" charset="0"/>
              </a:rPr>
              <a:t>sich</a:t>
            </a:r>
            <a:r>
              <a:rPr lang="en-US" dirty="0">
                <a:solidFill>
                  <a:srgbClr val="666666"/>
                </a:solidFill>
                <a:latin typeface="Roboto" charset="0"/>
              </a:rPr>
              <a:t> in die</a:t>
            </a:r>
            <a:r>
              <a:rPr lang="en-US" i="1" dirty="0">
                <a:solidFill>
                  <a:srgbClr val="666666"/>
                </a:solidFill>
                <a:latin typeface="Roboto" charset="0"/>
              </a:rPr>
              <a:t> </a:t>
            </a:r>
            <a:r>
              <a:rPr lang="en-US" i="1" dirty="0" err="1">
                <a:solidFill>
                  <a:srgbClr val="666666"/>
                </a:solidFill>
                <a:latin typeface="Roboto" charset="0"/>
              </a:rPr>
              <a:t>Stria</a:t>
            </a:r>
            <a:r>
              <a:rPr lang="en-US" i="1" dirty="0">
                <a:solidFill>
                  <a:srgbClr val="666666"/>
                </a:solidFill>
                <a:latin typeface="Roboto" charset="0"/>
              </a:rPr>
              <a:t> </a:t>
            </a:r>
            <a:r>
              <a:rPr lang="en-US" i="1" dirty="0" err="1">
                <a:solidFill>
                  <a:srgbClr val="666666"/>
                </a:solidFill>
                <a:latin typeface="Roboto" charset="0"/>
              </a:rPr>
              <a:t>olfactoria</a:t>
            </a:r>
            <a:r>
              <a:rPr lang="en-US" i="1" dirty="0">
                <a:solidFill>
                  <a:srgbClr val="666666"/>
                </a:solidFill>
                <a:latin typeface="Roboto" charset="0"/>
              </a:rPr>
              <a:t> </a:t>
            </a:r>
            <a:r>
              <a:rPr lang="en-US" i="1" dirty="0" err="1">
                <a:solidFill>
                  <a:srgbClr val="666666"/>
                </a:solidFill>
                <a:latin typeface="Roboto" charset="0"/>
              </a:rPr>
              <a:t>lateralis</a:t>
            </a:r>
            <a:r>
              <a:rPr lang="en-US" i="1" dirty="0">
                <a:solidFill>
                  <a:srgbClr val="666666"/>
                </a:solidFill>
                <a:latin typeface="Roboto" charset="0"/>
              </a:rPr>
              <a:t> und </a:t>
            </a:r>
            <a:r>
              <a:rPr lang="en-US" i="1" dirty="0" err="1">
                <a:solidFill>
                  <a:srgbClr val="666666"/>
                </a:solidFill>
                <a:latin typeface="Roboto" charset="0"/>
              </a:rPr>
              <a:t>medialis</a:t>
            </a:r>
            <a:r>
              <a:rPr lang="en-US" dirty="0">
                <a:solidFill>
                  <a:srgbClr val="666666"/>
                </a:solidFill>
                <a:latin typeface="Roboto" charset="0"/>
              </a:rPr>
              <a:t> </a:t>
            </a:r>
            <a:r>
              <a:rPr lang="en-US" dirty="0" err="1">
                <a:solidFill>
                  <a:srgbClr val="666666"/>
                </a:solidFill>
                <a:latin typeface="Roboto" charset="0"/>
              </a:rPr>
              <a:t>aufzweigt</a:t>
            </a:r>
            <a:r>
              <a:rPr lang="en-US" dirty="0">
                <a:solidFill>
                  <a:srgbClr val="666666"/>
                </a:solidFill>
                <a:latin typeface="Roboto" charset="0"/>
              </a:rPr>
              <a:t>.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300037" y="100013"/>
            <a:ext cx="50023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mtClean="0"/>
              <a:t>TRACTUS OLFACTORIUS/TRIGONUM OLFACTORIUM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31967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https://d2wg98g6yh9seo.cloudfront.net/users/214639/214639_NepucoTikuSoTeNo451299564785116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0215" y="0"/>
            <a:ext cx="9331569" cy="63879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0146408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688258" y="1044476"/>
            <a:ext cx="6096000" cy="2554545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en-US" sz="2000" dirty="0" err="1">
                <a:solidFill>
                  <a:srgbClr val="000000"/>
                </a:solidFill>
                <a:latin typeface="Arial" charset="0"/>
              </a:rPr>
              <a:t>Bei</a:t>
            </a:r>
            <a:r>
              <a:rPr lang="en-US" sz="2000" dirty="0">
                <a:solidFill>
                  <a:srgbClr val="000000"/>
                </a:solidFill>
                <a:latin typeface="Arial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rial" charset="0"/>
              </a:rPr>
              <a:t>Tieren</a:t>
            </a:r>
            <a:r>
              <a:rPr lang="en-US" sz="2000" dirty="0">
                <a:solidFill>
                  <a:srgbClr val="000000"/>
                </a:solidFill>
                <a:latin typeface="Arial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rial" charset="0"/>
              </a:rPr>
              <a:t>spielt</a:t>
            </a:r>
            <a:r>
              <a:rPr lang="en-US" sz="2000" dirty="0">
                <a:solidFill>
                  <a:srgbClr val="000000"/>
                </a:solidFill>
                <a:latin typeface="Arial" charset="0"/>
              </a:rPr>
              <a:t> der </a:t>
            </a:r>
            <a:r>
              <a:rPr lang="en-US" sz="2000" dirty="0" err="1">
                <a:solidFill>
                  <a:srgbClr val="000000"/>
                </a:solidFill>
                <a:latin typeface="Arial" charset="0"/>
              </a:rPr>
              <a:t>Geruchsinnes</a:t>
            </a:r>
            <a:r>
              <a:rPr lang="en-US" sz="2000" dirty="0">
                <a:solidFill>
                  <a:srgbClr val="000000"/>
                </a:solidFill>
                <a:latin typeface="Arial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rial" charset="0"/>
              </a:rPr>
              <a:t>eine</a:t>
            </a:r>
            <a:r>
              <a:rPr lang="en-US" sz="2000" dirty="0">
                <a:solidFill>
                  <a:srgbClr val="000000"/>
                </a:solidFill>
                <a:latin typeface="Arial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rial" charset="0"/>
              </a:rPr>
              <a:t>lebenswichtige</a:t>
            </a:r>
            <a:r>
              <a:rPr lang="en-US" sz="2000" dirty="0">
                <a:solidFill>
                  <a:srgbClr val="000000"/>
                </a:solidFill>
                <a:latin typeface="Arial" charset="0"/>
              </a:rPr>
              <a:t> Rolle </a:t>
            </a:r>
            <a:r>
              <a:rPr lang="en-US" sz="2000" dirty="0" err="1">
                <a:solidFill>
                  <a:srgbClr val="000000"/>
                </a:solidFill>
                <a:latin typeface="Arial" charset="0"/>
              </a:rPr>
              <a:t>im</a:t>
            </a:r>
            <a:r>
              <a:rPr lang="en-US" sz="2000" dirty="0">
                <a:solidFill>
                  <a:srgbClr val="000000"/>
                </a:solidFill>
                <a:latin typeface="Arial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rial" charset="0"/>
              </a:rPr>
              <a:t>Rahmen</a:t>
            </a:r>
            <a:r>
              <a:rPr lang="en-US" sz="2000" dirty="0">
                <a:solidFill>
                  <a:srgbClr val="000000"/>
                </a:solidFill>
                <a:latin typeface="Arial" charset="0"/>
              </a:rPr>
              <a:t> der </a:t>
            </a:r>
            <a:r>
              <a:rPr lang="en-US" sz="2000" dirty="0" err="1">
                <a:solidFill>
                  <a:srgbClr val="000000"/>
                </a:solidFill>
                <a:latin typeface="Arial" charset="0"/>
              </a:rPr>
              <a:t>Schutzfunktion</a:t>
            </a:r>
            <a:r>
              <a:rPr lang="en-US" sz="2000" dirty="0">
                <a:solidFill>
                  <a:srgbClr val="000000"/>
                </a:solidFill>
                <a:latin typeface="Arial" charset="0"/>
              </a:rPr>
              <a:t>, </a:t>
            </a:r>
            <a:r>
              <a:rPr lang="en-US" sz="2000" dirty="0" err="1">
                <a:solidFill>
                  <a:srgbClr val="000000"/>
                </a:solidFill>
                <a:latin typeface="Arial" charset="0"/>
              </a:rPr>
              <a:t>Nahrungsselektion</a:t>
            </a:r>
            <a:r>
              <a:rPr lang="en-US" sz="2000" dirty="0">
                <a:solidFill>
                  <a:srgbClr val="000000"/>
                </a:solidFill>
                <a:latin typeface="Arial" charset="0"/>
              </a:rPr>
              <a:t>, des Territorial- und </a:t>
            </a:r>
            <a:r>
              <a:rPr lang="en-US" sz="2000" dirty="0" err="1">
                <a:solidFill>
                  <a:srgbClr val="000000"/>
                </a:solidFill>
                <a:latin typeface="Arial" charset="0"/>
              </a:rPr>
              <a:t>Reproduktionsverhaltens</a:t>
            </a:r>
            <a:r>
              <a:rPr lang="en-US" sz="2000" dirty="0">
                <a:solidFill>
                  <a:srgbClr val="000000"/>
                </a:solidFill>
                <a:latin typeface="Arial" charset="0"/>
              </a:rPr>
              <a:t>. Dem Menschen </a:t>
            </a:r>
            <a:r>
              <a:rPr lang="en-US" sz="2000" dirty="0" err="1">
                <a:solidFill>
                  <a:srgbClr val="000000"/>
                </a:solidFill>
                <a:latin typeface="Arial" charset="0"/>
              </a:rPr>
              <a:t>ist</a:t>
            </a:r>
            <a:r>
              <a:rPr lang="en-US" sz="2000" dirty="0">
                <a:solidFill>
                  <a:srgbClr val="000000"/>
                </a:solidFill>
                <a:latin typeface="Arial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rial" charset="0"/>
              </a:rPr>
              <a:t>diese</a:t>
            </a:r>
            <a:r>
              <a:rPr lang="en-US" sz="2000" dirty="0">
                <a:solidFill>
                  <a:srgbClr val="000000"/>
                </a:solidFill>
                <a:latin typeface="Arial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rial" charset="0"/>
              </a:rPr>
              <a:t>Sinnesqualität</a:t>
            </a:r>
            <a:r>
              <a:rPr lang="en-US" sz="2000" dirty="0">
                <a:solidFill>
                  <a:srgbClr val="000000"/>
                </a:solidFill>
                <a:latin typeface="Arial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rial" charset="0"/>
              </a:rPr>
              <a:t>durch</a:t>
            </a:r>
            <a:r>
              <a:rPr lang="en-US" sz="2000" dirty="0">
                <a:solidFill>
                  <a:srgbClr val="000000"/>
                </a:solidFill>
                <a:latin typeface="Arial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rial" charset="0"/>
              </a:rPr>
              <a:t>unsere</a:t>
            </a:r>
            <a:r>
              <a:rPr lang="en-US" sz="2000" dirty="0">
                <a:solidFill>
                  <a:srgbClr val="000000"/>
                </a:solidFill>
                <a:latin typeface="Arial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rial" charset="0"/>
              </a:rPr>
              <a:t>Sozialisation</a:t>
            </a:r>
            <a:r>
              <a:rPr lang="en-US" sz="2000" dirty="0">
                <a:solidFill>
                  <a:srgbClr val="000000"/>
                </a:solidFill>
                <a:latin typeface="Arial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rial" charset="0"/>
              </a:rPr>
              <a:t>unbedeutend</a:t>
            </a:r>
            <a:r>
              <a:rPr lang="en-US" sz="2000" dirty="0">
                <a:solidFill>
                  <a:srgbClr val="000000"/>
                </a:solidFill>
                <a:latin typeface="Arial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rial" charset="0"/>
              </a:rPr>
              <a:t>geworden</a:t>
            </a:r>
            <a:r>
              <a:rPr lang="en-US" sz="2000" dirty="0">
                <a:solidFill>
                  <a:srgbClr val="000000"/>
                </a:solidFill>
                <a:latin typeface="Arial" charset="0"/>
              </a:rPr>
              <a:t>; </a:t>
            </a:r>
            <a:r>
              <a:rPr lang="en-US" sz="2000" dirty="0" err="1">
                <a:solidFill>
                  <a:srgbClr val="000000"/>
                </a:solidFill>
                <a:latin typeface="Arial" charset="0"/>
              </a:rPr>
              <a:t>ihm</a:t>
            </a:r>
            <a:r>
              <a:rPr lang="en-US" sz="2000" dirty="0">
                <a:solidFill>
                  <a:srgbClr val="000000"/>
                </a:solidFill>
                <a:latin typeface="Arial" charset="0"/>
              </a:rPr>
              <a:t> gilt der </a:t>
            </a:r>
            <a:r>
              <a:rPr lang="en-US" sz="2000" dirty="0" err="1">
                <a:solidFill>
                  <a:srgbClr val="000000"/>
                </a:solidFill>
                <a:latin typeface="Arial" charset="0"/>
              </a:rPr>
              <a:t>Geruchsinn</a:t>
            </a:r>
            <a:r>
              <a:rPr lang="en-US" sz="2000" dirty="0">
                <a:solidFill>
                  <a:srgbClr val="000000"/>
                </a:solidFill>
                <a:latin typeface="Arial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rial" charset="0"/>
              </a:rPr>
              <a:t>als</a:t>
            </a:r>
            <a:r>
              <a:rPr lang="en-US" sz="2000" dirty="0">
                <a:solidFill>
                  <a:srgbClr val="000000"/>
                </a:solidFill>
                <a:latin typeface="Arial" charset="0"/>
              </a:rPr>
              <a:t> Sinn der </a:t>
            </a:r>
            <a:r>
              <a:rPr lang="en-US" sz="2000" dirty="0" err="1">
                <a:solidFill>
                  <a:srgbClr val="000000"/>
                </a:solidFill>
                <a:latin typeface="Arial" charset="0"/>
              </a:rPr>
              <a:t>Animalität</a:t>
            </a:r>
            <a:r>
              <a:rPr lang="en-US" sz="2000" dirty="0">
                <a:solidFill>
                  <a:srgbClr val="000000"/>
                </a:solidFill>
                <a:latin typeface="Arial" charset="0"/>
              </a:rPr>
              <a:t>, der in den </a:t>
            </a:r>
            <a:r>
              <a:rPr lang="en-US" sz="2000" dirty="0" err="1">
                <a:solidFill>
                  <a:srgbClr val="000000"/>
                </a:solidFill>
                <a:latin typeface="Arial" charset="0"/>
              </a:rPr>
              <a:t>Dienst</a:t>
            </a:r>
            <a:r>
              <a:rPr lang="en-US" sz="2000" dirty="0">
                <a:solidFill>
                  <a:srgbClr val="000000"/>
                </a:solidFill>
                <a:latin typeface="Arial" charset="0"/>
              </a:rPr>
              <a:t> des </a:t>
            </a:r>
            <a:r>
              <a:rPr lang="en-US" sz="2000" dirty="0" err="1">
                <a:solidFill>
                  <a:srgbClr val="000000"/>
                </a:solidFill>
                <a:latin typeface="Arial" charset="0"/>
              </a:rPr>
              <a:t>sinnlichen</a:t>
            </a:r>
            <a:r>
              <a:rPr lang="en-US" sz="2000" dirty="0">
                <a:solidFill>
                  <a:srgbClr val="000000"/>
                </a:solidFill>
                <a:latin typeface="Arial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rial" charset="0"/>
              </a:rPr>
              <a:t>Erlebens</a:t>
            </a:r>
            <a:r>
              <a:rPr lang="en-US" sz="2000" dirty="0">
                <a:solidFill>
                  <a:srgbClr val="000000"/>
                </a:solidFill>
                <a:latin typeface="Arial" charset="0"/>
              </a:rPr>
              <a:t> und </a:t>
            </a:r>
            <a:r>
              <a:rPr lang="en-US" sz="2000" dirty="0" err="1">
                <a:solidFill>
                  <a:srgbClr val="000000"/>
                </a:solidFill>
                <a:latin typeface="Arial" charset="0"/>
              </a:rPr>
              <a:t>emotionalen</a:t>
            </a:r>
            <a:r>
              <a:rPr lang="en-US" sz="2000" dirty="0">
                <a:solidFill>
                  <a:srgbClr val="000000"/>
                </a:solidFill>
                <a:latin typeface="Arial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rial" charset="0"/>
              </a:rPr>
              <a:t>Verhaltens</a:t>
            </a:r>
            <a:r>
              <a:rPr lang="en-US" sz="2000" dirty="0">
                <a:solidFill>
                  <a:srgbClr val="000000"/>
                </a:solidFill>
                <a:latin typeface="Arial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rial" charset="0"/>
              </a:rPr>
              <a:t>getreten</a:t>
            </a:r>
            <a:r>
              <a:rPr lang="en-US" sz="2000" dirty="0">
                <a:solidFill>
                  <a:srgbClr val="000000"/>
                </a:solidFill>
                <a:latin typeface="Arial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rial" charset="0"/>
              </a:rPr>
              <a:t>ist</a:t>
            </a:r>
            <a:r>
              <a:rPr lang="en-US" sz="2000" dirty="0">
                <a:solidFill>
                  <a:srgbClr val="000000"/>
                </a:solidFill>
                <a:latin typeface="Arial" charset="0"/>
              </a:rPr>
              <a:t>.</a:t>
            </a:r>
            <a:endParaRPr lang="en-US" sz="2000" dirty="0"/>
          </a:p>
        </p:txBody>
      </p:sp>
      <p:pic>
        <p:nvPicPr>
          <p:cNvPr id="1028" name="Picture 4" descr="éptalálat a következőre: „dog smell each other cartoon”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75186" y="619432"/>
            <a:ext cx="3986013" cy="55699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8350096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https://d2wg98g6yh9seo.cloudfront.net/users/214639/214639_RizatecuduRuVewi365257513839186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25021"/>
            <a:ext cx="8276492" cy="58555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7877907" y="1229141"/>
            <a:ext cx="3845169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charset="0"/>
              <a:buChar char="•"/>
            </a:pPr>
            <a:r>
              <a:rPr lang="en-US" dirty="0" err="1">
                <a:solidFill>
                  <a:srgbClr val="666666"/>
                </a:solidFill>
                <a:latin typeface="Roboto" charset="0"/>
              </a:rPr>
              <a:t>Im</a:t>
            </a:r>
            <a:r>
              <a:rPr lang="en-US" dirty="0">
                <a:solidFill>
                  <a:srgbClr val="666666"/>
                </a:solidFill>
                <a:latin typeface="Roboto" charset="0"/>
              </a:rPr>
              <a:t> </a:t>
            </a:r>
            <a:r>
              <a:rPr lang="en-US" dirty="0">
                <a:solidFill>
                  <a:srgbClr val="007356"/>
                </a:solidFill>
                <a:latin typeface="Roboto" charset="0"/>
                <a:hlinkClick r:id="rId3"/>
              </a:rPr>
              <a:t>Bulbus olfactorius</a:t>
            </a:r>
            <a:r>
              <a:rPr lang="en-US" dirty="0">
                <a:solidFill>
                  <a:srgbClr val="666666"/>
                </a:solidFill>
                <a:latin typeface="Roboto" charset="0"/>
              </a:rPr>
              <a:t> </a:t>
            </a:r>
            <a:r>
              <a:rPr lang="en-US" dirty="0" err="1">
                <a:solidFill>
                  <a:srgbClr val="666666"/>
                </a:solidFill>
                <a:latin typeface="Roboto" charset="0"/>
              </a:rPr>
              <a:t>vereinigen</a:t>
            </a:r>
            <a:r>
              <a:rPr lang="en-US" dirty="0">
                <a:solidFill>
                  <a:srgbClr val="666666"/>
                </a:solidFill>
                <a:latin typeface="Roboto" charset="0"/>
              </a:rPr>
              <a:t> </a:t>
            </a:r>
            <a:r>
              <a:rPr lang="en-US" dirty="0" err="1">
                <a:solidFill>
                  <a:srgbClr val="666666"/>
                </a:solidFill>
                <a:latin typeface="Roboto" charset="0"/>
              </a:rPr>
              <a:t>sich</a:t>
            </a:r>
            <a:r>
              <a:rPr lang="en-US" dirty="0">
                <a:solidFill>
                  <a:srgbClr val="666666"/>
                </a:solidFill>
                <a:latin typeface="Roboto" charset="0"/>
              </a:rPr>
              <a:t> </a:t>
            </a:r>
            <a:r>
              <a:rPr lang="en-US" dirty="0" err="1">
                <a:solidFill>
                  <a:srgbClr val="666666"/>
                </a:solidFill>
                <a:latin typeface="Roboto" charset="0"/>
              </a:rPr>
              <a:t>mehrere</a:t>
            </a:r>
            <a:r>
              <a:rPr lang="en-US" dirty="0">
                <a:solidFill>
                  <a:srgbClr val="666666"/>
                </a:solidFill>
                <a:latin typeface="Roboto" charset="0"/>
              </a:rPr>
              <a:t> </a:t>
            </a:r>
            <a:r>
              <a:rPr lang="en-US" dirty="0">
                <a:solidFill>
                  <a:srgbClr val="007356"/>
                </a:solidFill>
                <a:latin typeface="Roboto" charset="0"/>
                <a:hlinkClick r:id="rId4"/>
              </a:rPr>
              <a:t>Neurone</a:t>
            </a:r>
            <a:r>
              <a:rPr lang="en-US" dirty="0">
                <a:solidFill>
                  <a:srgbClr val="666666"/>
                </a:solidFill>
                <a:latin typeface="Roboto" charset="0"/>
              </a:rPr>
              <a:t> </a:t>
            </a:r>
            <a:r>
              <a:rPr lang="en-US" dirty="0" err="1">
                <a:solidFill>
                  <a:srgbClr val="666666"/>
                </a:solidFill>
                <a:latin typeface="Roboto" charset="0"/>
              </a:rPr>
              <a:t>mit</a:t>
            </a:r>
            <a:r>
              <a:rPr lang="en-US" dirty="0">
                <a:solidFill>
                  <a:srgbClr val="666666"/>
                </a:solidFill>
                <a:latin typeface="Roboto" charset="0"/>
              </a:rPr>
              <a:t> </a:t>
            </a:r>
            <a:r>
              <a:rPr lang="en-US" dirty="0" err="1">
                <a:solidFill>
                  <a:srgbClr val="666666"/>
                </a:solidFill>
                <a:latin typeface="Roboto" charset="0"/>
              </a:rPr>
              <a:t>gleicher</a:t>
            </a:r>
            <a:r>
              <a:rPr lang="en-US" dirty="0">
                <a:solidFill>
                  <a:srgbClr val="666666"/>
                </a:solidFill>
                <a:latin typeface="Roboto" charset="0"/>
              </a:rPr>
              <a:t> </a:t>
            </a:r>
            <a:r>
              <a:rPr lang="en-US" dirty="0" err="1">
                <a:solidFill>
                  <a:srgbClr val="666666"/>
                </a:solidFill>
                <a:latin typeface="Roboto" charset="0"/>
              </a:rPr>
              <a:t>Selektivität</a:t>
            </a:r>
            <a:r>
              <a:rPr lang="en-US" dirty="0">
                <a:solidFill>
                  <a:srgbClr val="666666"/>
                </a:solidFill>
                <a:latin typeface="Roboto" charset="0"/>
              </a:rPr>
              <a:t> (</a:t>
            </a:r>
            <a:r>
              <a:rPr lang="en-US" dirty="0" err="1">
                <a:solidFill>
                  <a:srgbClr val="666666"/>
                </a:solidFill>
                <a:latin typeface="Roboto" charset="0"/>
              </a:rPr>
              <a:t>gleicher</a:t>
            </a:r>
            <a:r>
              <a:rPr lang="en-US" dirty="0">
                <a:solidFill>
                  <a:srgbClr val="666666"/>
                </a:solidFill>
                <a:latin typeface="Roboto" charset="0"/>
              </a:rPr>
              <a:t> </a:t>
            </a:r>
            <a:r>
              <a:rPr lang="en-US" dirty="0">
                <a:solidFill>
                  <a:srgbClr val="007356"/>
                </a:solidFill>
                <a:latin typeface="Roboto" charset="0"/>
                <a:hlinkClick r:id="rId5"/>
              </a:rPr>
              <a:t>Duftstoffrezeptor</a:t>
            </a:r>
            <a:r>
              <a:rPr lang="en-US" dirty="0">
                <a:solidFill>
                  <a:srgbClr val="666666"/>
                </a:solidFill>
                <a:latin typeface="Roboto" charset="0"/>
              </a:rPr>
              <a:t>) in </a:t>
            </a:r>
            <a:r>
              <a:rPr lang="en-US" dirty="0" err="1">
                <a:solidFill>
                  <a:srgbClr val="666666"/>
                </a:solidFill>
                <a:latin typeface="Roboto" charset="0"/>
              </a:rPr>
              <a:t>sog</a:t>
            </a:r>
            <a:r>
              <a:rPr lang="en-US" dirty="0">
                <a:solidFill>
                  <a:srgbClr val="666666"/>
                </a:solidFill>
                <a:latin typeface="Roboto" charset="0"/>
              </a:rPr>
              <a:t>. </a:t>
            </a:r>
            <a:r>
              <a:rPr lang="en-US" dirty="0" smtClean="0">
                <a:solidFill>
                  <a:srgbClr val="007356"/>
                </a:solidFill>
                <a:latin typeface="Roboto" charset="0"/>
                <a:hlinkClick r:id="rId6"/>
              </a:rPr>
              <a:t>Glomeruli</a:t>
            </a:r>
            <a:endParaRPr lang="en-US" dirty="0" smtClean="0">
              <a:solidFill>
                <a:srgbClr val="007356"/>
              </a:solidFill>
              <a:latin typeface="Roboto" charset="0"/>
            </a:endParaRPr>
          </a:p>
          <a:p>
            <a:pPr>
              <a:buFont typeface="Arial" charset="0"/>
              <a:buChar char="•"/>
            </a:pPr>
            <a:endParaRPr lang="en-US" dirty="0">
              <a:solidFill>
                <a:srgbClr val="666666"/>
              </a:solidFill>
              <a:latin typeface="Roboto" charset="0"/>
            </a:endParaRPr>
          </a:p>
          <a:p>
            <a:pPr>
              <a:buFont typeface="Arial" charset="0"/>
              <a:buChar char="•"/>
            </a:pPr>
            <a:r>
              <a:rPr lang="en-US" dirty="0">
                <a:solidFill>
                  <a:srgbClr val="666666"/>
                </a:solidFill>
                <a:latin typeface="Roboto" charset="0"/>
              </a:rPr>
              <a:t>Die </a:t>
            </a:r>
            <a:r>
              <a:rPr lang="en-US" dirty="0">
                <a:solidFill>
                  <a:srgbClr val="007356"/>
                </a:solidFill>
                <a:latin typeface="Roboto" charset="0"/>
                <a:hlinkClick r:id="rId6"/>
              </a:rPr>
              <a:t>Glomeruli</a:t>
            </a:r>
            <a:r>
              <a:rPr lang="en-US" dirty="0">
                <a:solidFill>
                  <a:srgbClr val="666666"/>
                </a:solidFill>
                <a:latin typeface="Roboto" charset="0"/>
              </a:rPr>
              <a:t> </a:t>
            </a:r>
            <a:r>
              <a:rPr lang="en-US" dirty="0" err="1">
                <a:solidFill>
                  <a:srgbClr val="666666"/>
                </a:solidFill>
                <a:latin typeface="Roboto" charset="0"/>
              </a:rPr>
              <a:t>stellen</a:t>
            </a:r>
            <a:r>
              <a:rPr lang="en-US" dirty="0">
                <a:solidFill>
                  <a:srgbClr val="666666"/>
                </a:solidFill>
                <a:latin typeface="Roboto" charset="0"/>
              </a:rPr>
              <a:t> </a:t>
            </a:r>
            <a:r>
              <a:rPr lang="en-US" dirty="0" err="1">
                <a:solidFill>
                  <a:srgbClr val="666666"/>
                </a:solidFill>
                <a:latin typeface="Roboto" charset="0"/>
              </a:rPr>
              <a:t>eine</a:t>
            </a:r>
            <a:r>
              <a:rPr lang="en-US" dirty="0">
                <a:solidFill>
                  <a:srgbClr val="666666"/>
                </a:solidFill>
                <a:latin typeface="Roboto" charset="0"/>
              </a:rPr>
              <a:t> </a:t>
            </a:r>
            <a:r>
              <a:rPr lang="en-US" dirty="0" err="1">
                <a:solidFill>
                  <a:srgbClr val="666666"/>
                </a:solidFill>
                <a:latin typeface="Roboto" charset="0"/>
              </a:rPr>
              <a:t>Schaltstelle</a:t>
            </a:r>
            <a:r>
              <a:rPr lang="en-US" dirty="0">
                <a:solidFill>
                  <a:srgbClr val="666666"/>
                </a:solidFill>
                <a:latin typeface="Roboto" charset="0"/>
              </a:rPr>
              <a:t> </a:t>
            </a:r>
            <a:r>
              <a:rPr lang="en-US" dirty="0" err="1">
                <a:solidFill>
                  <a:srgbClr val="666666"/>
                </a:solidFill>
                <a:latin typeface="Roboto" charset="0"/>
              </a:rPr>
              <a:t>dar</a:t>
            </a:r>
            <a:r>
              <a:rPr lang="en-US" dirty="0">
                <a:solidFill>
                  <a:srgbClr val="666666"/>
                </a:solidFill>
                <a:latin typeface="Roboto" charset="0"/>
              </a:rPr>
              <a:t> und </a:t>
            </a:r>
            <a:r>
              <a:rPr lang="en-US" dirty="0" err="1">
                <a:solidFill>
                  <a:srgbClr val="666666"/>
                </a:solidFill>
                <a:latin typeface="Roboto" charset="0"/>
              </a:rPr>
              <a:t>bilden</a:t>
            </a:r>
            <a:r>
              <a:rPr lang="en-US" dirty="0">
                <a:solidFill>
                  <a:srgbClr val="666666"/>
                </a:solidFill>
                <a:latin typeface="Roboto" charset="0"/>
              </a:rPr>
              <a:t> </a:t>
            </a:r>
            <a:r>
              <a:rPr lang="en-US" dirty="0">
                <a:solidFill>
                  <a:srgbClr val="007356"/>
                </a:solidFill>
                <a:latin typeface="Roboto" charset="0"/>
                <a:hlinkClick r:id="rId7"/>
              </a:rPr>
              <a:t>Synapsen</a:t>
            </a:r>
            <a:r>
              <a:rPr lang="en-US" dirty="0">
                <a:solidFill>
                  <a:srgbClr val="666666"/>
                </a:solidFill>
                <a:latin typeface="Roboto" charset="0"/>
              </a:rPr>
              <a:t> </a:t>
            </a:r>
            <a:r>
              <a:rPr lang="en-US" dirty="0" err="1">
                <a:solidFill>
                  <a:srgbClr val="666666"/>
                </a:solidFill>
                <a:latin typeface="Roboto" charset="0"/>
              </a:rPr>
              <a:t>mit</a:t>
            </a:r>
            <a:r>
              <a:rPr lang="en-US" dirty="0">
                <a:solidFill>
                  <a:srgbClr val="666666"/>
                </a:solidFill>
                <a:latin typeface="Roboto" charset="0"/>
              </a:rPr>
              <a:t> </a:t>
            </a:r>
            <a:r>
              <a:rPr lang="en-US" dirty="0" err="1">
                <a:solidFill>
                  <a:srgbClr val="666666"/>
                </a:solidFill>
                <a:latin typeface="Roboto" charset="0"/>
              </a:rPr>
              <a:t>sog</a:t>
            </a:r>
            <a:r>
              <a:rPr lang="en-US" dirty="0">
                <a:solidFill>
                  <a:srgbClr val="666666"/>
                </a:solidFill>
                <a:latin typeface="Roboto" charset="0"/>
              </a:rPr>
              <a:t>. </a:t>
            </a:r>
            <a:r>
              <a:rPr lang="en-US" dirty="0" err="1">
                <a:solidFill>
                  <a:srgbClr val="007356"/>
                </a:solidFill>
                <a:latin typeface="Roboto" charset="0"/>
              </a:rPr>
              <a:t>Mitralzellen</a:t>
            </a:r>
            <a:r>
              <a:rPr lang="en-US" dirty="0">
                <a:solidFill>
                  <a:srgbClr val="666666"/>
                </a:solidFill>
                <a:latin typeface="Roboto" charset="0"/>
              </a:rPr>
              <a:t> und </a:t>
            </a:r>
            <a:r>
              <a:rPr lang="en-US" dirty="0" err="1">
                <a:solidFill>
                  <a:srgbClr val="007356"/>
                </a:solidFill>
                <a:latin typeface="Roboto" charset="0"/>
              </a:rPr>
              <a:t>Büschelzellen</a:t>
            </a:r>
            <a:r>
              <a:rPr lang="en-US" dirty="0">
                <a:solidFill>
                  <a:srgbClr val="666666"/>
                </a:solidFill>
                <a:latin typeface="Roboto" charset="0"/>
              </a:rPr>
              <a:t>(= 2. </a:t>
            </a:r>
            <a:r>
              <a:rPr lang="en-US" dirty="0">
                <a:solidFill>
                  <a:srgbClr val="007356"/>
                </a:solidFill>
                <a:latin typeface="Roboto" charset="0"/>
                <a:hlinkClick r:id="rId4"/>
              </a:rPr>
              <a:t>Neuron</a:t>
            </a:r>
            <a:r>
              <a:rPr lang="en-US" dirty="0">
                <a:solidFill>
                  <a:srgbClr val="666666"/>
                </a:solidFill>
                <a:latin typeface="Roboto" charset="0"/>
              </a:rPr>
              <a:t>) </a:t>
            </a:r>
            <a:endParaRPr lang="en-US" dirty="0" smtClean="0">
              <a:solidFill>
                <a:srgbClr val="666666"/>
              </a:solidFill>
              <a:latin typeface="Roboto" charset="0"/>
            </a:endParaRPr>
          </a:p>
          <a:p>
            <a:pPr>
              <a:buFont typeface="Arial" charset="0"/>
              <a:buChar char="•"/>
            </a:pPr>
            <a:endParaRPr lang="en-US" dirty="0">
              <a:solidFill>
                <a:srgbClr val="666666"/>
              </a:solidFill>
              <a:latin typeface="Roboto" charset="0"/>
            </a:endParaRPr>
          </a:p>
          <a:p>
            <a:pPr>
              <a:buFont typeface="Arial" charset="0"/>
              <a:buChar char="•"/>
            </a:pPr>
            <a:r>
              <a:rPr lang="en-US" dirty="0" err="1">
                <a:solidFill>
                  <a:srgbClr val="666666"/>
                </a:solidFill>
                <a:latin typeface="Roboto" charset="0"/>
              </a:rPr>
              <a:t>Durch</a:t>
            </a:r>
            <a:r>
              <a:rPr lang="en-US" dirty="0">
                <a:solidFill>
                  <a:srgbClr val="666666"/>
                </a:solidFill>
                <a:latin typeface="Roboto" charset="0"/>
              </a:rPr>
              <a:t> </a:t>
            </a:r>
            <a:r>
              <a:rPr lang="en-US" dirty="0" err="1">
                <a:solidFill>
                  <a:srgbClr val="666666"/>
                </a:solidFill>
                <a:latin typeface="Roboto" charset="0"/>
              </a:rPr>
              <a:t>eine</a:t>
            </a:r>
            <a:r>
              <a:rPr lang="en-US" dirty="0">
                <a:solidFill>
                  <a:srgbClr val="666666"/>
                </a:solidFill>
                <a:latin typeface="Roboto" charset="0"/>
              </a:rPr>
              <a:t> </a:t>
            </a:r>
            <a:r>
              <a:rPr lang="en-US" b="1" dirty="0" err="1">
                <a:solidFill>
                  <a:srgbClr val="666666"/>
                </a:solidFill>
                <a:latin typeface="Roboto" charset="0"/>
              </a:rPr>
              <a:t>laterale</a:t>
            </a:r>
            <a:r>
              <a:rPr lang="en-US" b="1" dirty="0">
                <a:solidFill>
                  <a:srgbClr val="666666"/>
                </a:solidFill>
                <a:latin typeface="Roboto" charset="0"/>
              </a:rPr>
              <a:t> Inhibition</a:t>
            </a:r>
            <a:r>
              <a:rPr lang="en-US" dirty="0">
                <a:solidFill>
                  <a:srgbClr val="666666"/>
                </a:solidFill>
                <a:latin typeface="Roboto" charset="0"/>
              </a:rPr>
              <a:t> der </a:t>
            </a:r>
            <a:r>
              <a:rPr lang="en-US" b="1" dirty="0">
                <a:solidFill>
                  <a:srgbClr val="007356"/>
                </a:solidFill>
                <a:latin typeface="Roboto" charset="0"/>
                <a:hlinkClick r:id="rId8"/>
              </a:rPr>
              <a:t>Mitralzellen</a:t>
            </a:r>
            <a:r>
              <a:rPr lang="en-US" dirty="0">
                <a:solidFill>
                  <a:srgbClr val="666666"/>
                </a:solidFill>
                <a:latin typeface="Roboto" charset="0"/>
              </a:rPr>
              <a:t> </a:t>
            </a:r>
            <a:r>
              <a:rPr lang="en-US" dirty="0" err="1">
                <a:solidFill>
                  <a:srgbClr val="666666"/>
                </a:solidFill>
                <a:latin typeface="Roboto" charset="0"/>
              </a:rPr>
              <a:t>mithilfe</a:t>
            </a:r>
            <a:r>
              <a:rPr lang="en-US" dirty="0">
                <a:solidFill>
                  <a:srgbClr val="666666"/>
                </a:solidFill>
                <a:latin typeface="Roboto" charset="0"/>
              </a:rPr>
              <a:t> </a:t>
            </a:r>
            <a:r>
              <a:rPr lang="en-US" dirty="0" err="1">
                <a:solidFill>
                  <a:srgbClr val="666666"/>
                </a:solidFill>
                <a:latin typeface="Roboto" charset="0"/>
              </a:rPr>
              <a:t>sog</a:t>
            </a:r>
            <a:r>
              <a:rPr lang="en-US" dirty="0">
                <a:solidFill>
                  <a:srgbClr val="666666"/>
                </a:solidFill>
                <a:latin typeface="Roboto" charset="0"/>
              </a:rPr>
              <a:t>. </a:t>
            </a:r>
            <a:r>
              <a:rPr lang="en-US" b="1" dirty="0">
                <a:solidFill>
                  <a:srgbClr val="007356"/>
                </a:solidFill>
                <a:latin typeface="Roboto" charset="0"/>
                <a:hlinkClick r:id="rId9"/>
              </a:rPr>
              <a:t>Körnerzellen</a:t>
            </a:r>
            <a:r>
              <a:rPr lang="en-US" dirty="0">
                <a:solidFill>
                  <a:srgbClr val="666666"/>
                </a:solidFill>
                <a:latin typeface="Roboto" charset="0"/>
              </a:rPr>
              <a:t> und </a:t>
            </a:r>
            <a:r>
              <a:rPr lang="en-US" dirty="0">
                <a:solidFill>
                  <a:srgbClr val="007356"/>
                </a:solidFill>
                <a:latin typeface="Roboto" charset="0"/>
                <a:hlinkClick r:id="rId10"/>
              </a:rPr>
              <a:t>Interneuronen</a:t>
            </a:r>
            <a:r>
              <a:rPr lang="en-US" dirty="0">
                <a:solidFill>
                  <a:srgbClr val="666666"/>
                </a:solidFill>
                <a:latin typeface="Roboto" charset="0"/>
              </a:rPr>
              <a:t> (= </a:t>
            </a:r>
            <a:r>
              <a:rPr lang="en-US" b="1" dirty="0" err="1">
                <a:solidFill>
                  <a:srgbClr val="666666"/>
                </a:solidFill>
                <a:latin typeface="Roboto" charset="0"/>
              </a:rPr>
              <a:t>Periglomeruläre</a:t>
            </a:r>
            <a:r>
              <a:rPr lang="en-US" b="1" dirty="0">
                <a:solidFill>
                  <a:srgbClr val="666666"/>
                </a:solidFill>
                <a:latin typeface="Roboto" charset="0"/>
              </a:rPr>
              <a:t> </a:t>
            </a:r>
            <a:r>
              <a:rPr lang="en-US" b="1" dirty="0" err="1">
                <a:solidFill>
                  <a:srgbClr val="666666"/>
                </a:solidFill>
                <a:latin typeface="Roboto" charset="0"/>
              </a:rPr>
              <a:t>Zellen</a:t>
            </a:r>
            <a:r>
              <a:rPr lang="en-US" dirty="0">
                <a:solidFill>
                  <a:srgbClr val="666666"/>
                </a:solidFill>
                <a:latin typeface="Roboto" charset="0"/>
              </a:rPr>
              <a:t>) </a:t>
            </a:r>
            <a:r>
              <a:rPr lang="en-US" dirty="0" err="1">
                <a:solidFill>
                  <a:srgbClr val="666666"/>
                </a:solidFill>
                <a:latin typeface="Roboto" charset="0"/>
              </a:rPr>
              <a:t>kommt</a:t>
            </a:r>
            <a:r>
              <a:rPr lang="en-US" dirty="0">
                <a:solidFill>
                  <a:srgbClr val="666666"/>
                </a:solidFill>
                <a:latin typeface="Roboto" charset="0"/>
              </a:rPr>
              <a:t> </a:t>
            </a:r>
            <a:r>
              <a:rPr lang="en-US" dirty="0" err="1">
                <a:solidFill>
                  <a:srgbClr val="666666"/>
                </a:solidFill>
                <a:latin typeface="Roboto" charset="0"/>
              </a:rPr>
              <a:t>es</a:t>
            </a:r>
            <a:r>
              <a:rPr lang="en-US" dirty="0">
                <a:solidFill>
                  <a:srgbClr val="666666"/>
                </a:solidFill>
                <a:latin typeface="Roboto" charset="0"/>
              </a:rPr>
              <a:t> </a:t>
            </a:r>
            <a:r>
              <a:rPr lang="en-US" dirty="0" err="1">
                <a:solidFill>
                  <a:srgbClr val="666666"/>
                </a:solidFill>
                <a:latin typeface="Roboto" charset="0"/>
              </a:rPr>
              <a:t>zu</a:t>
            </a:r>
            <a:r>
              <a:rPr lang="en-US" dirty="0">
                <a:solidFill>
                  <a:srgbClr val="666666"/>
                </a:solidFill>
                <a:latin typeface="Roboto" charset="0"/>
              </a:rPr>
              <a:t> </a:t>
            </a:r>
            <a:r>
              <a:rPr lang="en-US" dirty="0" err="1">
                <a:solidFill>
                  <a:srgbClr val="666666"/>
                </a:solidFill>
                <a:latin typeface="Roboto" charset="0"/>
              </a:rPr>
              <a:t>einer</a:t>
            </a:r>
            <a:r>
              <a:rPr lang="en-US" dirty="0">
                <a:solidFill>
                  <a:srgbClr val="666666"/>
                </a:solidFill>
                <a:latin typeface="Roboto" charset="0"/>
              </a:rPr>
              <a:t> </a:t>
            </a:r>
            <a:r>
              <a:rPr lang="en-US" b="1" dirty="0" err="1">
                <a:solidFill>
                  <a:srgbClr val="666666"/>
                </a:solidFill>
                <a:latin typeface="Roboto" charset="0"/>
              </a:rPr>
              <a:t>Kontrastverstärkung</a:t>
            </a:r>
            <a:r>
              <a:rPr lang="en-US" dirty="0">
                <a:solidFill>
                  <a:srgbClr val="666666"/>
                </a:solidFill>
                <a:latin typeface="Roboto" charset="0"/>
              </a:rPr>
              <a:t>, </a:t>
            </a:r>
            <a:r>
              <a:rPr lang="en-US" dirty="0" err="1">
                <a:solidFill>
                  <a:srgbClr val="666666"/>
                </a:solidFill>
                <a:latin typeface="Roboto" charset="0"/>
              </a:rPr>
              <a:t>wodurch</a:t>
            </a:r>
            <a:r>
              <a:rPr lang="en-US" dirty="0">
                <a:solidFill>
                  <a:srgbClr val="666666"/>
                </a:solidFill>
                <a:latin typeface="Roboto" charset="0"/>
              </a:rPr>
              <a:t> die </a:t>
            </a:r>
            <a:r>
              <a:rPr lang="en-US" dirty="0">
                <a:solidFill>
                  <a:srgbClr val="007356"/>
                </a:solidFill>
                <a:latin typeface="Roboto" charset="0"/>
                <a:hlinkClick r:id="rId11"/>
              </a:rPr>
              <a:t>Duftstoffe</a:t>
            </a:r>
            <a:r>
              <a:rPr lang="en-US" dirty="0">
                <a:solidFill>
                  <a:srgbClr val="666666"/>
                </a:solidFill>
                <a:latin typeface="Roboto" charset="0"/>
              </a:rPr>
              <a:t> </a:t>
            </a:r>
            <a:r>
              <a:rPr lang="en-US" dirty="0" err="1">
                <a:solidFill>
                  <a:srgbClr val="666666"/>
                </a:solidFill>
                <a:latin typeface="Roboto" charset="0"/>
              </a:rPr>
              <a:t>besser</a:t>
            </a:r>
            <a:r>
              <a:rPr lang="en-US" dirty="0">
                <a:solidFill>
                  <a:srgbClr val="666666"/>
                </a:solidFill>
                <a:latin typeface="Roboto" charset="0"/>
              </a:rPr>
              <a:t> </a:t>
            </a:r>
            <a:r>
              <a:rPr lang="en-US" dirty="0" err="1">
                <a:solidFill>
                  <a:srgbClr val="666666"/>
                </a:solidFill>
                <a:latin typeface="Roboto" charset="0"/>
              </a:rPr>
              <a:t>unterschieden</a:t>
            </a:r>
            <a:r>
              <a:rPr lang="en-US" dirty="0">
                <a:solidFill>
                  <a:srgbClr val="666666"/>
                </a:solidFill>
                <a:latin typeface="Roboto" charset="0"/>
              </a:rPr>
              <a:t> </a:t>
            </a:r>
            <a:r>
              <a:rPr lang="en-US" dirty="0" err="1">
                <a:solidFill>
                  <a:srgbClr val="666666"/>
                </a:solidFill>
                <a:latin typeface="Roboto" charset="0"/>
              </a:rPr>
              <a:t>werden</a:t>
            </a:r>
            <a:r>
              <a:rPr lang="en-US" dirty="0">
                <a:solidFill>
                  <a:srgbClr val="666666"/>
                </a:solidFill>
                <a:latin typeface="Roboto" charset="0"/>
              </a:rPr>
              <a:t> </a:t>
            </a:r>
            <a:r>
              <a:rPr lang="en-US" dirty="0" err="1">
                <a:solidFill>
                  <a:srgbClr val="666666"/>
                </a:solidFill>
                <a:latin typeface="Roboto" charset="0"/>
              </a:rPr>
              <a:t>können</a:t>
            </a:r>
            <a:endParaRPr lang="en-US" b="0" i="0" dirty="0">
              <a:solidFill>
                <a:srgbClr val="666666"/>
              </a:solidFill>
              <a:effectLst/>
              <a:latin typeface="Roboto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1501572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https://d2wg98g6yh9seo.cloudfront.net/users/214639/214639_NiyoXoleBemelowo766553998576267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0337" y="854580"/>
            <a:ext cx="9363075" cy="49964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161925" y="0"/>
            <a:ext cx="6096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buFont typeface="Arial" charset="0"/>
              <a:buChar char="•"/>
            </a:pPr>
            <a:r>
              <a:rPr lang="en-US" dirty="0">
                <a:solidFill>
                  <a:srgbClr val="666666"/>
                </a:solidFill>
              </a:rPr>
              <a:t>Was </a:t>
            </a:r>
            <a:r>
              <a:rPr lang="en-US" dirty="0" err="1">
                <a:solidFill>
                  <a:srgbClr val="666666"/>
                </a:solidFill>
              </a:rPr>
              <a:t>entsteht</a:t>
            </a:r>
            <a:r>
              <a:rPr lang="en-US" dirty="0">
                <a:solidFill>
                  <a:srgbClr val="666666"/>
                </a:solidFill>
              </a:rPr>
              <a:t> </a:t>
            </a:r>
            <a:r>
              <a:rPr lang="en-US" dirty="0" err="1">
                <a:solidFill>
                  <a:srgbClr val="666666"/>
                </a:solidFill>
              </a:rPr>
              <a:t>aus</a:t>
            </a:r>
            <a:r>
              <a:rPr lang="en-US" dirty="0">
                <a:solidFill>
                  <a:srgbClr val="666666"/>
                </a:solidFill>
              </a:rPr>
              <a:t> der </a:t>
            </a:r>
            <a:r>
              <a:rPr lang="en-US" dirty="0" err="1">
                <a:solidFill>
                  <a:srgbClr val="666666"/>
                </a:solidFill>
              </a:rPr>
              <a:t>Stria</a:t>
            </a:r>
            <a:r>
              <a:rPr lang="en-US" dirty="0">
                <a:solidFill>
                  <a:srgbClr val="666666"/>
                </a:solidFill>
              </a:rPr>
              <a:t> </a:t>
            </a:r>
            <a:r>
              <a:rPr lang="en-US" dirty="0" err="1">
                <a:solidFill>
                  <a:srgbClr val="666666"/>
                </a:solidFill>
              </a:rPr>
              <a:t>olfactoria</a:t>
            </a:r>
            <a:r>
              <a:rPr lang="en-US" dirty="0">
                <a:solidFill>
                  <a:srgbClr val="666666"/>
                </a:solidFill>
              </a:rPr>
              <a:t> </a:t>
            </a:r>
            <a:r>
              <a:rPr lang="en-US" dirty="0" err="1">
                <a:solidFill>
                  <a:srgbClr val="666666"/>
                </a:solidFill>
              </a:rPr>
              <a:t>lateralis</a:t>
            </a:r>
            <a:r>
              <a:rPr lang="en-US" dirty="0">
                <a:solidFill>
                  <a:srgbClr val="666666"/>
                </a:solidFill>
              </a:rPr>
              <a:t>?</a:t>
            </a:r>
          </a:p>
          <a:p>
            <a:pPr>
              <a:buFont typeface="Arial" charset="0"/>
              <a:buChar char="•"/>
            </a:pPr>
            <a:r>
              <a:rPr lang="en-US" dirty="0" err="1">
                <a:solidFill>
                  <a:srgbClr val="666666"/>
                </a:solidFill>
              </a:rPr>
              <a:t>Woraus</a:t>
            </a:r>
            <a:r>
              <a:rPr lang="en-US" dirty="0">
                <a:solidFill>
                  <a:srgbClr val="666666"/>
                </a:solidFill>
              </a:rPr>
              <a:t> </a:t>
            </a:r>
            <a:r>
              <a:rPr lang="en-US" dirty="0" err="1">
                <a:solidFill>
                  <a:srgbClr val="666666"/>
                </a:solidFill>
              </a:rPr>
              <a:t>besteht</a:t>
            </a:r>
            <a:r>
              <a:rPr lang="en-US" dirty="0">
                <a:solidFill>
                  <a:srgbClr val="666666"/>
                </a:solidFill>
              </a:rPr>
              <a:t> die </a:t>
            </a:r>
            <a:r>
              <a:rPr lang="en-US" dirty="0" err="1">
                <a:solidFill>
                  <a:srgbClr val="666666"/>
                </a:solidFill>
              </a:rPr>
              <a:t>primäre</a:t>
            </a:r>
            <a:r>
              <a:rPr lang="en-US" dirty="0">
                <a:solidFill>
                  <a:srgbClr val="666666"/>
                </a:solidFill>
              </a:rPr>
              <a:t> </a:t>
            </a:r>
            <a:r>
              <a:rPr lang="en-US" dirty="0" err="1">
                <a:solidFill>
                  <a:srgbClr val="666666"/>
                </a:solidFill>
              </a:rPr>
              <a:t>Riechrinde</a:t>
            </a:r>
            <a:r>
              <a:rPr lang="en-US" dirty="0">
                <a:solidFill>
                  <a:srgbClr val="666666"/>
                </a:solidFill>
              </a:rPr>
              <a:t>?</a:t>
            </a:r>
          </a:p>
          <a:p>
            <a:r>
              <a:rPr lang="en-US" dirty="0">
                <a:solidFill>
                  <a:srgbClr val="666666"/>
                </a:solidFill>
                <a:latin typeface="Roboto" charset="0"/>
              </a:rPr>
              <a:t/>
            </a:r>
            <a:br>
              <a:rPr lang="en-US" dirty="0">
                <a:solidFill>
                  <a:srgbClr val="666666"/>
                </a:solidFill>
                <a:latin typeface="Roboto" charset="0"/>
              </a:rPr>
            </a:br>
            <a:endParaRPr lang="en-US" b="0" i="0" dirty="0">
              <a:solidFill>
                <a:srgbClr val="666666"/>
              </a:solidFill>
              <a:effectLst/>
              <a:latin typeface="Roboto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0" y="1900148"/>
            <a:ext cx="3643313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err="1">
                <a:solidFill>
                  <a:srgbClr val="666666"/>
                </a:solidFill>
                <a:latin typeface="Roboto" charset="0"/>
              </a:rPr>
              <a:t>Stria</a:t>
            </a:r>
            <a:r>
              <a:rPr lang="en-US" dirty="0">
                <a:solidFill>
                  <a:srgbClr val="666666"/>
                </a:solidFill>
                <a:latin typeface="Roboto" charset="0"/>
              </a:rPr>
              <a:t> </a:t>
            </a:r>
            <a:r>
              <a:rPr lang="en-US" dirty="0" err="1">
                <a:solidFill>
                  <a:srgbClr val="666666"/>
                </a:solidFill>
                <a:latin typeface="Roboto" charset="0"/>
              </a:rPr>
              <a:t>olfactoria</a:t>
            </a:r>
            <a:r>
              <a:rPr lang="en-US" dirty="0">
                <a:solidFill>
                  <a:srgbClr val="666666"/>
                </a:solidFill>
                <a:latin typeface="Roboto" charset="0"/>
              </a:rPr>
              <a:t> </a:t>
            </a:r>
            <a:r>
              <a:rPr lang="en-US" dirty="0" err="1">
                <a:solidFill>
                  <a:srgbClr val="666666"/>
                </a:solidFill>
                <a:latin typeface="Roboto" charset="0"/>
              </a:rPr>
              <a:t>lateralis</a:t>
            </a:r>
            <a:endParaRPr lang="en-US" dirty="0">
              <a:solidFill>
                <a:srgbClr val="666666"/>
              </a:solidFill>
              <a:latin typeface="Roboto" charset="0"/>
            </a:endParaRPr>
          </a:p>
          <a:p>
            <a:pPr>
              <a:buFont typeface="Arial" charset="0"/>
              <a:buChar char="•"/>
            </a:pPr>
            <a:r>
              <a:rPr lang="en-US" b="1" dirty="0" err="1" smtClean="0">
                <a:solidFill>
                  <a:srgbClr val="666666"/>
                </a:solidFill>
                <a:latin typeface="Roboto" charset="0"/>
              </a:rPr>
              <a:t>Primäre</a:t>
            </a:r>
            <a:r>
              <a:rPr lang="en-US" b="1" dirty="0" smtClean="0">
                <a:solidFill>
                  <a:srgbClr val="666666"/>
                </a:solidFill>
                <a:latin typeface="Roboto" charset="0"/>
              </a:rPr>
              <a:t> </a:t>
            </a:r>
            <a:r>
              <a:rPr lang="en-US" b="1" dirty="0" err="1" smtClean="0">
                <a:solidFill>
                  <a:srgbClr val="666666"/>
                </a:solidFill>
                <a:latin typeface="Roboto" charset="0"/>
              </a:rPr>
              <a:t>Riechrinde</a:t>
            </a:r>
            <a:r>
              <a:rPr lang="en-US" dirty="0">
                <a:solidFill>
                  <a:srgbClr val="666666"/>
                </a:solidFill>
                <a:latin typeface="Roboto" charset="0"/>
              </a:rPr>
              <a:t> </a:t>
            </a:r>
          </a:p>
          <a:p>
            <a:r>
              <a:rPr lang="en-US" dirty="0" smtClean="0">
                <a:solidFill>
                  <a:srgbClr val="666666"/>
                </a:solidFill>
                <a:latin typeface="Roboto" charset="0"/>
              </a:rPr>
              <a:t>(</a:t>
            </a:r>
            <a:r>
              <a:rPr lang="en-US" dirty="0" err="1">
                <a:solidFill>
                  <a:srgbClr val="666666"/>
                </a:solidFill>
                <a:latin typeface="Roboto" charset="0"/>
              </a:rPr>
              <a:t>Weiterleitung</a:t>
            </a:r>
            <a:r>
              <a:rPr lang="en-US" dirty="0">
                <a:solidFill>
                  <a:srgbClr val="666666"/>
                </a:solidFill>
                <a:latin typeface="Roboto" charset="0"/>
              </a:rPr>
              <a:t> </a:t>
            </a:r>
            <a:r>
              <a:rPr lang="en-US" dirty="0" err="1">
                <a:solidFill>
                  <a:srgbClr val="666666"/>
                </a:solidFill>
                <a:latin typeface="Roboto" charset="0"/>
              </a:rPr>
              <a:t>über</a:t>
            </a:r>
            <a:r>
              <a:rPr lang="en-US" dirty="0">
                <a:solidFill>
                  <a:srgbClr val="666666"/>
                </a:solidFill>
                <a:latin typeface="Roboto" charset="0"/>
              </a:rPr>
              <a:t> den </a:t>
            </a:r>
            <a:r>
              <a:rPr lang="en-US" dirty="0">
                <a:solidFill>
                  <a:srgbClr val="007356"/>
                </a:solidFill>
                <a:latin typeface="Roboto" charset="0"/>
                <a:hlinkClick r:id="rId3"/>
              </a:rPr>
              <a:t>Thalamus</a:t>
            </a:r>
            <a:r>
              <a:rPr lang="en-US" dirty="0">
                <a:solidFill>
                  <a:srgbClr val="666666"/>
                </a:solidFill>
                <a:latin typeface="Roboto" charset="0"/>
              </a:rPr>
              <a:t> </a:t>
            </a:r>
            <a:r>
              <a:rPr lang="en-US" dirty="0" err="1">
                <a:solidFill>
                  <a:srgbClr val="666666"/>
                </a:solidFill>
                <a:latin typeface="Roboto" charset="0"/>
              </a:rPr>
              <a:t>zum</a:t>
            </a:r>
            <a:r>
              <a:rPr lang="en-US" dirty="0">
                <a:solidFill>
                  <a:srgbClr val="666666"/>
                </a:solidFill>
                <a:latin typeface="Roboto" charset="0"/>
              </a:rPr>
              <a:t> </a:t>
            </a:r>
            <a:endParaRPr lang="en-US" dirty="0" smtClean="0">
              <a:solidFill>
                <a:srgbClr val="666666"/>
              </a:solidFill>
              <a:latin typeface="Roboto" charset="0"/>
            </a:endParaRPr>
          </a:p>
          <a:p>
            <a:r>
              <a:rPr lang="en-US" dirty="0" err="1" smtClean="0">
                <a:solidFill>
                  <a:srgbClr val="666666"/>
                </a:solidFill>
                <a:latin typeface="Roboto" charset="0"/>
              </a:rPr>
              <a:t>orbitofrontalen</a:t>
            </a:r>
            <a:r>
              <a:rPr lang="en-US" dirty="0" smtClean="0">
                <a:solidFill>
                  <a:srgbClr val="666666"/>
                </a:solidFill>
                <a:latin typeface="Roboto" charset="0"/>
              </a:rPr>
              <a:t> </a:t>
            </a:r>
            <a:r>
              <a:rPr lang="en-US" dirty="0">
                <a:solidFill>
                  <a:srgbClr val="666666"/>
                </a:solidFill>
                <a:latin typeface="Roboto" charset="0"/>
              </a:rPr>
              <a:t>Cortex </a:t>
            </a:r>
            <a:endParaRPr lang="en-US" dirty="0" smtClean="0">
              <a:solidFill>
                <a:srgbClr val="666666"/>
              </a:solidFill>
              <a:latin typeface="Roboto" charset="0"/>
            </a:endParaRPr>
          </a:p>
          <a:p>
            <a:r>
              <a:rPr lang="en-US" dirty="0" smtClean="0">
                <a:solidFill>
                  <a:srgbClr val="666666"/>
                </a:solidFill>
                <a:latin typeface="Roboto" charset="0"/>
              </a:rPr>
              <a:t>(= </a:t>
            </a:r>
            <a:r>
              <a:rPr lang="en-US" dirty="0" err="1">
                <a:solidFill>
                  <a:srgbClr val="666666"/>
                </a:solidFill>
                <a:latin typeface="Roboto" charset="0"/>
              </a:rPr>
              <a:t>sekundärer</a:t>
            </a:r>
            <a:r>
              <a:rPr lang="en-US" dirty="0">
                <a:solidFill>
                  <a:srgbClr val="666666"/>
                </a:solidFill>
                <a:latin typeface="Roboto" charset="0"/>
              </a:rPr>
              <a:t> </a:t>
            </a:r>
            <a:r>
              <a:rPr lang="en-US" dirty="0" err="1">
                <a:solidFill>
                  <a:srgbClr val="666666"/>
                </a:solidFill>
                <a:latin typeface="Roboto" charset="0"/>
              </a:rPr>
              <a:t>olfaktorischer</a:t>
            </a:r>
            <a:r>
              <a:rPr lang="en-US" dirty="0">
                <a:solidFill>
                  <a:srgbClr val="666666"/>
                </a:solidFill>
                <a:latin typeface="Roboto" charset="0"/>
              </a:rPr>
              <a:t> </a:t>
            </a:r>
            <a:endParaRPr lang="en-US" dirty="0" smtClean="0">
              <a:solidFill>
                <a:srgbClr val="666666"/>
              </a:solidFill>
              <a:latin typeface="Roboto" charset="0"/>
            </a:endParaRPr>
          </a:p>
          <a:p>
            <a:r>
              <a:rPr lang="en-US" dirty="0" smtClean="0">
                <a:solidFill>
                  <a:srgbClr val="666666"/>
                </a:solidFill>
                <a:latin typeface="Roboto" charset="0"/>
              </a:rPr>
              <a:t>Cortex</a:t>
            </a:r>
            <a:r>
              <a:rPr lang="en-US" dirty="0">
                <a:solidFill>
                  <a:srgbClr val="666666"/>
                </a:solidFill>
                <a:latin typeface="Roboto" charset="0"/>
              </a:rPr>
              <a:t>)</a:t>
            </a:r>
          </a:p>
          <a:p>
            <a:pPr>
              <a:buFont typeface="Arial" charset="0"/>
              <a:buChar char="•"/>
            </a:pPr>
            <a:r>
              <a:rPr lang="en-US" b="1" dirty="0">
                <a:solidFill>
                  <a:srgbClr val="666666"/>
                </a:solidFill>
                <a:latin typeface="Roboto" charset="0"/>
              </a:rPr>
              <a:t>Amygdala</a:t>
            </a:r>
            <a:r>
              <a:rPr lang="en-US" dirty="0">
                <a:solidFill>
                  <a:srgbClr val="666666"/>
                </a:solidFill>
                <a:latin typeface="Roboto" charset="0"/>
              </a:rPr>
              <a:t> (</a:t>
            </a:r>
            <a:r>
              <a:rPr lang="en-US" dirty="0" err="1">
                <a:solidFill>
                  <a:srgbClr val="666666"/>
                </a:solidFill>
                <a:latin typeface="Roboto" charset="0"/>
              </a:rPr>
              <a:t>semilunaris</a:t>
            </a:r>
            <a:r>
              <a:rPr lang="en-US" dirty="0">
                <a:solidFill>
                  <a:srgbClr val="666666"/>
                </a:solidFill>
                <a:latin typeface="Roboto" charset="0"/>
              </a:rPr>
              <a:t>)</a:t>
            </a:r>
            <a:endParaRPr lang="en-US" b="0" i="0" dirty="0">
              <a:solidFill>
                <a:srgbClr val="666666"/>
              </a:solidFill>
              <a:effectLst/>
              <a:latin typeface="Roboto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363156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hu-HU" altLang="hu-HU" sz="4000"/>
              <a:t>Olfaktorischer Kortex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09800" y="1828800"/>
            <a:ext cx="7772400" cy="4114800"/>
          </a:xfrm>
        </p:spPr>
        <p:txBody>
          <a:bodyPr/>
          <a:lstStyle/>
          <a:p>
            <a:r>
              <a:rPr lang="hu-HU" altLang="hu-HU" sz="2800"/>
              <a:t>In der Fossa lat. cerebri endet Stria olf. lat. in den </a:t>
            </a:r>
            <a:r>
              <a:rPr lang="hu-HU" altLang="hu-HU" sz="2800" b="1">
                <a:solidFill>
                  <a:srgbClr val="CC0066"/>
                </a:solidFill>
              </a:rPr>
              <a:t>primären olfaktorischen kortikalen Areae</a:t>
            </a:r>
            <a:r>
              <a:rPr lang="hu-HU" altLang="hu-HU" sz="2800"/>
              <a:t>: </a:t>
            </a:r>
          </a:p>
          <a:p>
            <a:r>
              <a:rPr lang="hu-HU" altLang="hu-HU" sz="2800"/>
              <a:t>1. </a:t>
            </a:r>
            <a:r>
              <a:rPr lang="hu-HU" altLang="hu-HU" sz="2800">
                <a:solidFill>
                  <a:srgbClr val="CC0066"/>
                </a:solidFill>
              </a:rPr>
              <a:t>Cortex piriformis</a:t>
            </a:r>
            <a:r>
              <a:rPr lang="hu-HU" altLang="hu-HU" sz="2800"/>
              <a:t> (oder Gyrus olfactorius lateralis)</a:t>
            </a:r>
          </a:p>
          <a:p>
            <a:r>
              <a:rPr lang="hu-HU" altLang="hu-HU" sz="2800"/>
              <a:t>2. an </a:t>
            </a:r>
            <a:r>
              <a:rPr lang="hu-HU" altLang="hu-HU" sz="2800">
                <a:solidFill>
                  <a:srgbClr val="CC0066"/>
                </a:solidFill>
              </a:rPr>
              <a:t>kortikalen Amygdala-Kernen</a:t>
            </a:r>
            <a:r>
              <a:rPr lang="hu-HU" altLang="hu-HU" sz="2800"/>
              <a:t> im Gyrus ambinens und Gyrus semilunaris</a:t>
            </a:r>
          </a:p>
          <a:p>
            <a:r>
              <a:rPr lang="hu-HU" altLang="hu-HU" sz="2800"/>
              <a:t>3. </a:t>
            </a:r>
            <a:r>
              <a:rPr lang="hu-HU" altLang="hu-HU" sz="2800">
                <a:solidFill>
                  <a:srgbClr val="CC0066"/>
                </a:solidFill>
              </a:rPr>
              <a:t>vordere Area entorhinalis</a:t>
            </a:r>
            <a:r>
              <a:rPr lang="hu-HU" altLang="hu-HU" sz="2800"/>
              <a:t> des Gyrus parahyppocampalis</a:t>
            </a:r>
          </a:p>
          <a:p>
            <a:r>
              <a:rPr lang="hu-HU" altLang="hu-HU" sz="2800"/>
              <a:t>vordere Bereiche der </a:t>
            </a:r>
            <a:r>
              <a:rPr lang="hu-HU" altLang="hu-HU" sz="2800">
                <a:solidFill>
                  <a:srgbClr val="CC0066"/>
                </a:solidFill>
              </a:rPr>
              <a:t>Insula</a:t>
            </a:r>
            <a:endParaRPr lang="hu-HU" altLang="hu-HU" sz="2800"/>
          </a:p>
        </p:txBody>
      </p:sp>
    </p:spTree>
    <p:extLst>
      <p:ext uri="{BB962C8B-B14F-4D97-AF65-F5344CB8AC3E}">
        <p14:creationId xmlns:p14="http://schemas.microsoft.com/office/powerpoint/2010/main" val="12682750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09800" y="838200"/>
            <a:ext cx="7772400" cy="5257800"/>
          </a:xfrm>
        </p:spPr>
        <p:txBody>
          <a:bodyPr/>
          <a:lstStyle/>
          <a:p>
            <a:r>
              <a:rPr lang="hu-HU" altLang="hu-HU"/>
              <a:t>Gegenseitige Verbindung zwischen rechtem und linkem Bulbus olfactorius und olfaktorischen Arealen: </a:t>
            </a:r>
            <a:br>
              <a:rPr lang="hu-HU" altLang="hu-HU"/>
            </a:br>
            <a:r>
              <a:rPr lang="hu-HU" altLang="hu-HU"/>
              <a:t/>
            </a:r>
            <a:br>
              <a:rPr lang="hu-HU" altLang="hu-HU"/>
            </a:br>
            <a:r>
              <a:rPr lang="hu-HU" altLang="hu-HU" b="1">
                <a:solidFill>
                  <a:srgbClr val="CC0066"/>
                </a:solidFill>
              </a:rPr>
              <a:t>Commisura anterior</a:t>
            </a:r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188555446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https://d2wg98g6yh9seo.cloudfront.net/users/214639/214639_dazoRigixiRuboVa874149582899527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3500" y="1311502"/>
            <a:ext cx="6677024" cy="44463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290513" y="195560"/>
            <a:ext cx="6096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buFont typeface="Arial" charset="0"/>
              <a:buChar char="•"/>
            </a:pPr>
            <a:r>
              <a:rPr lang="en-US">
                <a:solidFill>
                  <a:srgbClr val="666666"/>
                </a:solidFill>
                <a:latin typeface="Roboto" charset="0"/>
              </a:rPr>
              <a:t>Wo </a:t>
            </a:r>
            <a:r>
              <a:rPr lang="en-US" dirty="0" err="1">
                <a:solidFill>
                  <a:srgbClr val="666666"/>
                </a:solidFill>
                <a:latin typeface="Roboto" charset="0"/>
              </a:rPr>
              <a:t>liegt</a:t>
            </a:r>
            <a:r>
              <a:rPr lang="en-US" dirty="0">
                <a:solidFill>
                  <a:srgbClr val="666666"/>
                </a:solidFill>
                <a:latin typeface="Roboto" charset="0"/>
              </a:rPr>
              <a:t> die </a:t>
            </a:r>
            <a:r>
              <a:rPr lang="en-US" b="1" dirty="0" err="1">
                <a:solidFill>
                  <a:srgbClr val="666666"/>
                </a:solidFill>
                <a:latin typeface="Roboto" charset="0"/>
              </a:rPr>
              <a:t>sekundäre</a:t>
            </a:r>
            <a:r>
              <a:rPr lang="en-US" b="1" dirty="0">
                <a:solidFill>
                  <a:srgbClr val="666666"/>
                </a:solidFill>
                <a:latin typeface="Roboto" charset="0"/>
              </a:rPr>
              <a:t> </a:t>
            </a:r>
            <a:r>
              <a:rPr lang="en-US" b="1" dirty="0" err="1">
                <a:solidFill>
                  <a:srgbClr val="666666"/>
                </a:solidFill>
                <a:latin typeface="Roboto" charset="0"/>
              </a:rPr>
              <a:t>Riechrinde</a:t>
            </a:r>
            <a:r>
              <a:rPr lang="en-US" dirty="0">
                <a:solidFill>
                  <a:srgbClr val="666666"/>
                </a:solidFill>
                <a:latin typeface="Roboto" charset="0"/>
              </a:rPr>
              <a:t>? </a:t>
            </a:r>
          </a:p>
          <a:p>
            <a:pPr>
              <a:buFont typeface="Arial" charset="0"/>
              <a:buChar char="•"/>
            </a:pPr>
            <a:r>
              <a:rPr lang="en-US" dirty="0" err="1">
                <a:solidFill>
                  <a:srgbClr val="666666"/>
                </a:solidFill>
                <a:latin typeface="Roboto" charset="0"/>
              </a:rPr>
              <a:t>Wie</a:t>
            </a:r>
            <a:r>
              <a:rPr lang="en-US" dirty="0">
                <a:solidFill>
                  <a:srgbClr val="666666"/>
                </a:solidFill>
                <a:latin typeface="Roboto" charset="0"/>
              </a:rPr>
              <a:t> </a:t>
            </a:r>
            <a:r>
              <a:rPr lang="en-US" dirty="0" err="1">
                <a:solidFill>
                  <a:srgbClr val="666666"/>
                </a:solidFill>
                <a:latin typeface="Roboto" charset="0"/>
              </a:rPr>
              <a:t>kommt</a:t>
            </a:r>
            <a:r>
              <a:rPr lang="en-US" dirty="0">
                <a:solidFill>
                  <a:srgbClr val="666666"/>
                </a:solidFill>
                <a:latin typeface="Roboto" charset="0"/>
              </a:rPr>
              <a:t> die </a:t>
            </a:r>
            <a:r>
              <a:rPr lang="en-US" dirty="0" err="1">
                <a:solidFill>
                  <a:srgbClr val="666666"/>
                </a:solidFill>
                <a:latin typeface="Roboto" charset="0"/>
              </a:rPr>
              <a:t>Geruchsinformation</a:t>
            </a:r>
            <a:r>
              <a:rPr lang="en-US" dirty="0">
                <a:solidFill>
                  <a:srgbClr val="666666"/>
                </a:solidFill>
                <a:latin typeface="Roboto" charset="0"/>
              </a:rPr>
              <a:t> von der prim. in die </a:t>
            </a:r>
            <a:r>
              <a:rPr lang="en-US" dirty="0" err="1">
                <a:solidFill>
                  <a:srgbClr val="666666"/>
                </a:solidFill>
                <a:latin typeface="Roboto" charset="0"/>
              </a:rPr>
              <a:t>sek</a:t>
            </a:r>
            <a:r>
              <a:rPr lang="en-US" dirty="0">
                <a:solidFill>
                  <a:srgbClr val="666666"/>
                </a:solidFill>
                <a:latin typeface="Roboto" charset="0"/>
              </a:rPr>
              <a:t>. </a:t>
            </a:r>
            <a:r>
              <a:rPr lang="en-US" dirty="0" err="1">
                <a:solidFill>
                  <a:srgbClr val="666666"/>
                </a:solidFill>
                <a:latin typeface="Roboto" charset="0"/>
              </a:rPr>
              <a:t>Riechrinde</a:t>
            </a:r>
            <a:r>
              <a:rPr lang="en-US" dirty="0">
                <a:solidFill>
                  <a:srgbClr val="666666"/>
                </a:solidFill>
                <a:latin typeface="Roboto" charset="0"/>
              </a:rPr>
              <a:t>?</a:t>
            </a:r>
            <a:endParaRPr lang="en-US" b="0" i="0" dirty="0">
              <a:solidFill>
                <a:srgbClr val="666666"/>
              </a:solidFill>
              <a:effectLst/>
              <a:latin typeface="Roboto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2247359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Benninghoff 1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5975" y="173184"/>
            <a:ext cx="8543925" cy="61037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171" name="Text Box 3"/>
          <p:cNvSpPr txBox="1">
            <a:spLocks noChangeArrowheads="1"/>
          </p:cNvSpPr>
          <p:nvPr/>
        </p:nvSpPr>
        <p:spPr bwMode="auto">
          <a:xfrm>
            <a:off x="9372600" y="5638800"/>
            <a:ext cx="60960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hu-HU" altLang="hu-HU"/>
              <a:t>B</a:t>
            </a:r>
          </a:p>
        </p:txBody>
      </p:sp>
    </p:spTree>
    <p:extLst>
      <p:ext uri="{BB962C8B-B14F-4D97-AF65-F5344CB8AC3E}">
        <p14:creationId xmlns:p14="http://schemas.microsoft.com/office/powerpoint/2010/main" val="74220079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hu-HU" altLang="hu-HU"/>
              <a:t>Sekundäre olfaktorische kortikale Area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altLang="hu-HU" sz="2800" b="1">
                <a:solidFill>
                  <a:srgbClr val="CC0066"/>
                </a:solidFill>
              </a:rPr>
              <a:t>hinterer orbitofrontaler Kortex.</a:t>
            </a:r>
          </a:p>
          <a:p>
            <a:r>
              <a:rPr lang="hu-HU" altLang="hu-HU" sz="2800"/>
              <a:t>Seine Verbindungen:</a:t>
            </a:r>
          </a:p>
          <a:p>
            <a:r>
              <a:rPr lang="hu-HU" altLang="hu-HU" sz="2800"/>
              <a:t>1. Area subcallosa, cingularis, hyppocampusformation: Lernen</a:t>
            </a:r>
          </a:p>
          <a:p>
            <a:r>
              <a:rPr lang="hu-HU" altLang="hu-HU" sz="2800"/>
              <a:t>2. Amygdala: emotionale Inhalt der Geruchen (Feind-Fluchten)</a:t>
            </a:r>
          </a:p>
          <a:p>
            <a:r>
              <a:rPr lang="hu-HU" altLang="hu-HU" sz="2800"/>
              <a:t>3. Hypothalamus und Hirnstamm: vegetative reflexe, Nahrungsaufnahme</a:t>
            </a:r>
          </a:p>
        </p:txBody>
      </p:sp>
    </p:spTree>
    <p:extLst>
      <p:ext uri="{BB962C8B-B14F-4D97-AF65-F5344CB8AC3E}">
        <p14:creationId xmlns:p14="http://schemas.microsoft.com/office/powerpoint/2010/main" val="189781213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Benninghoff 1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412750"/>
            <a:ext cx="7848600" cy="5607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651" name="Text Box 3"/>
          <p:cNvSpPr txBox="1">
            <a:spLocks noChangeArrowheads="1"/>
          </p:cNvSpPr>
          <p:nvPr/>
        </p:nvSpPr>
        <p:spPr bwMode="auto">
          <a:xfrm>
            <a:off x="8229600" y="3200401"/>
            <a:ext cx="1828800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hu-HU" altLang="hu-HU" sz="2000" b="1">
                <a:latin typeface="Times New Roman" panose="02020603050405020304" pitchFamily="18" charset="0"/>
              </a:rPr>
              <a:t>Hinterer orbitofrontaler Kortex (blau)</a:t>
            </a:r>
          </a:p>
        </p:txBody>
      </p:sp>
      <p:sp>
        <p:nvSpPr>
          <p:cNvPr id="27652" name="Line 4"/>
          <p:cNvSpPr>
            <a:spLocks noChangeShapeType="1"/>
          </p:cNvSpPr>
          <p:nvPr/>
        </p:nvSpPr>
        <p:spPr bwMode="auto">
          <a:xfrm flipV="1">
            <a:off x="8915400" y="1828800"/>
            <a:ext cx="76200" cy="1143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27653" name="Text Box 5"/>
          <p:cNvSpPr txBox="1">
            <a:spLocks noChangeArrowheads="1"/>
          </p:cNvSpPr>
          <p:nvPr/>
        </p:nvSpPr>
        <p:spPr bwMode="auto">
          <a:xfrm>
            <a:off x="8305800" y="5638800"/>
            <a:ext cx="53340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hu-HU" altLang="hu-HU"/>
              <a:t>B</a:t>
            </a:r>
          </a:p>
        </p:txBody>
      </p:sp>
    </p:spTree>
    <p:extLst>
      <p:ext uri="{BB962C8B-B14F-4D97-AF65-F5344CB8AC3E}">
        <p14:creationId xmlns:p14="http://schemas.microsoft.com/office/powerpoint/2010/main" val="16172949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https://d2wg98g6yh9seo.cloudfront.net/users/214639/214639_vavanifeYilatuke8637615113764311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352"/>
          <a:stretch/>
        </p:blipFill>
        <p:spPr bwMode="auto">
          <a:xfrm>
            <a:off x="2571750" y="789117"/>
            <a:ext cx="9334500" cy="54790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490536" y="419785"/>
            <a:ext cx="985361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err="1">
                <a:solidFill>
                  <a:srgbClr val="666666"/>
                </a:solidFill>
                <a:latin typeface="Roboto" charset="0"/>
              </a:rPr>
              <a:t>Wie</a:t>
            </a:r>
            <a:r>
              <a:rPr lang="en-US" dirty="0">
                <a:solidFill>
                  <a:srgbClr val="666666"/>
                </a:solidFill>
                <a:latin typeface="Roboto" charset="0"/>
              </a:rPr>
              <a:t> </a:t>
            </a:r>
            <a:r>
              <a:rPr lang="en-US" dirty="0" err="1">
                <a:solidFill>
                  <a:srgbClr val="666666"/>
                </a:solidFill>
                <a:latin typeface="Roboto" charset="0"/>
              </a:rPr>
              <a:t>steht</a:t>
            </a:r>
            <a:r>
              <a:rPr lang="en-US" dirty="0">
                <a:solidFill>
                  <a:srgbClr val="666666"/>
                </a:solidFill>
                <a:latin typeface="Roboto" charset="0"/>
              </a:rPr>
              <a:t> das </a:t>
            </a:r>
            <a:r>
              <a:rPr lang="en-US" dirty="0" err="1">
                <a:solidFill>
                  <a:srgbClr val="666666"/>
                </a:solidFill>
                <a:latin typeface="Roboto" charset="0"/>
              </a:rPr>
              <a:t>olfaktorische</a:t>
            </a:r>
            <a:r>
              <a:rPr lang="en-US" dirty="0">
                <a:solidFill>
                  <a:srgbClr val="666666"/>
                </a:solidFill>
                <a:latin typeface="Roboto" charset="0"/>
              </a:rPr>
              <a:t> System </a:t>
            </a:r>
            <a:r>
              <a:rPr lang="en-US" dirty="0" err="1">
                <a:solidFill>
                  <a:srgbClr val="666666"/>
                </a:solidFill>
                <a:latin typeface="Roboto" charset="0"/>
              </a:rPr>
              <a:t>mit</a:t>
            </a:r>
            <a:r>
              <a:rPr lang="en-US" dirty="0">
                <a:solidFill>
                  <a:srgbClr val="666666"/>
                </a:solidFill>
                <a:latin typeface="Roboto" charset="0"/>
              </a:rPr>
              <a:t> </a:t>
            </a:r>
            <a:r>
              <a:rPr lang="en-US" dirty="0" err="1">
                <a:solidFill>
                  <a:srgbClr val="666666"/>
                </a:solidFill>
                <a:latin typeface="Roboto" charset="0"/>
              </a:rPr>
              <a:t>dem</a:t>
            </a:r>
            <a:r>
              <a:rPr lang="en-US" dirty="0">
                <a:solidFill>
                  <a:srgbClr val="666666"/>
                </a:solidFill>
                <a:latin typeface="Roboto" charset="0"/>
              </a:rPr>
              <a:t> </a:t>
            </a:r>
            <a:r>
              <a:rPr lang="en-US" dirty="0" err="1">
                <a:solidFill>
                  <a:srgbClr val="666666"/>
                </a:solidFill>
                <a:latin typeface="Roboto" charset="0"/>
              </a:rPr>
              <a:t>limbischen</a:t>
            </a:r>
            <a:r>
              <a:rPr lang="en-US" dirty="0">
                <a:solidFill>
                  <a:srgbClr val="666666"/>
                </a:solidFill>
                <a:latin typeface="Roboto" charset="0"/>
              </a:rPr>
              <a:t> System in </a:t>
            </a:r>
            <a:r>
              <a:rPr lang="en-US" dirty="0" err="1">
                <a:solidFill>
                  <a:srgbClr val="666666"/>
                </a:solidFill>
                <a:latin typeface="Roboto" charset="0"/>
              </a:rPr>
              <a:t>Verbindung</a:t>
            </a:r>
            <a:r>
              <a:rPr lang="en-US" dirty="0">
                <a:solidFill>
                  <a:srgbClr val="666666"/>
                </a:solidFill>
                <a:latin typeface="Roboto" charset="0"/>
              </a:rPr>
              <a:t>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899366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https://d2wg98g6yh9seo.cloudfront.net/users/214639/214639_zariBotiGeCoGeFe6955958845954619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748"/>
          <a:stretch/>
        </p:blipFill>
        <p:spPr bwMode="auto">
          <a:xfrm>
            <a:off x="4359982" y="1114426"/>
            <a:ext cx="7736769" cy="44767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147638" y="916365"/>
            <a:ext cx="4310063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charset="0"/>
              <a:buChar char="•"/>
            </a:pPr>
            <a:r>
              <a:rPr lang="en-US" dirty="0">
                <a:solidFill>
                  <a:srgbClr val="666666"/>
                </a:solidFill>
                <a:latin typeface="Roboto" charset="0"/>
              </a:rPr>
              <a:t>Das </a:t>
            </a:r>
            <a:r>
              <a:rPr lang="en-US" dirty="0">
                <a:solidFill>
                  <a:srgbClr val="007356"/>
                </a:solidFill>
                <a:latin typeface="Roboto" charset="0"/>
                <a:hlinkClick r:id="rId3"/>
              </a:rPr>
              <a:t>Tuberculum olfactorium</a:t>
            </a:r>
            <a:r>
              <a:rPr lang="en-US" dirty="0">
                <a:solidFill>
                  <a:srgbClr val="666666"/>
                </a:solidFill>
                <a:latin typeface="Roboto" charset="0"/>
              </a:rPr>
              <a:t> hat </a:t>
            </a:r>
            <a:r>
              <a:rPr lang="en-US" dirty="0" err="1">
                <a:solidFill>
                  <a:srgbClr val="666666"/>
                </a:solidFill>
                <a:latin typeface="Roboto" charset="0"/>
              </a:rPr>
              <a:t>nur</a:t>
            </a:r>
            <a:r>
              <a:rPr lang="en-US" dirty="0">
                <a:solidFill>
                  <a:srgbClr val="666666"/>
                </a:solidFill>
                <a:latin typeface="Roboto" charset="0"/>
              </a:rPr>
              <a:t> </a:t>
            </a:r>
            <a:r>
              <a:rPr lang="en-US" dirty="0" err="1">
                <a:solidFill>
                  <a:srgbClr val="666666"/>
                </a:solidFill>
                <a:latin typeface="Roboto" charset="0"/>
              </a:rPr>
              <a:t>einen</a:t>
            </a:r>
            <a:r>
              <a:rPr lang="en-US" dirty="0">
                <a:solidFill>
                  <a:srgbClr val="666666"/>
                </a:solidFill>
                <a:latin typeface="Roboto" charset="0"/>
              </a:rPr>
              <a:t> </a:t>
            </a:r>
            <a:r>
              <a:rPr lang="en-US" dirty="0" err="1">
                <a:solidFill>
                  <a:srgbClr val="666666"/>
                </a:solidFill>
                <a:latin typeface="Roboto" charset="0"/>
              </a:rPr>
              <a:t>indirekten</a:t>
            </a:r>
            <a:r>
              <a:rPr lang="en-US" dirty="0">
                <a:solidFill>
                  <a:srgbClr val="666666"/>
                </a:solidFill>
                <a:latin typeface="Roboto" charset="0"/>
              </a:rPr>
              <a:t> </a:t>
            </a:r>
            <a:r>
              <a:rPr lang="en-US" dirty="0" err="1">
                <a:solidFill>
                  <a:srgbClr val="666666"/>
                </a:solidFill>
                <a:latin typeface="Roboto" charset="0"/>
              </a:rPr>
              <a:t>Einfluss</a:t>
            </a:r>
            <a:r>
              <a:rPr lang="en-US" dirty="0">
                <a:solidFill>
                  <a:srgbClr val="666666"/>
                </a:solidFill>
                <a:latin typeface="Roboto" charset="0"/>
              </a:rPr>
              <a:t> auf die </a:t>
            </a:r>
            <a:r>
              <a:rPr lang="en-US" dirty="0" err="1">
                <a:solidFill>
                  <a:srgbClr val="666666"/>
                </a:solidFill>
                <a:latin typeface="Roboto" charset="0"/>
              </a:rPr>
              <a:t>Geruchswahrnehmung</a:t>
            </a:r>
            <a:r>
              <a:rPr lang="en-US" dirty="0">
                <a:solidFill>
                  <a:srgbClr val="666666"/>
                </a:solidFill>
                <a:latin typeface="Roboto" charset="0"/>
              </a:rPr>
              <a:t>. </a:t>
            </a:r>
            <a:r>
              <a:rPr lang="en-US" dirty="0" err="1">
                <a:solidFill>
                  <a:srgbClr val="666666"/>
                </a:solidFill>
                <a:latin typeface="Roboto" charset="0"/>
              </a:rPr>
              <a:t>Es</a:t>
            </a:r>
            <a:r>
              <a:rPr lang="en-US" dirty="0">
                <a:solidFill>
                  <a:srgbClr val="666666"/>
                </a:solidFill>
                <a:latin typeface="Roboto" charset="0"/>
              </a:rPr>
              <a:t> </a:t>
            </a:r>
            <a:r>
              <a:rPr lang="en-US" dirty="0" err="1">
                <a:solidFill>
                  <a:srgbClr val="666666"/>
                </a:solidFill>
                <a:latin typeface="Roboto" charset="0"/>
              </a:rPr>
              <a:t>erhält</a:t>
            </a:r>
            <a:r>
              <a:rPr lang="en-US" dirty="0">
                <a:solidFill>
                  <a:srgbClr val="666666"/>
                </a:solidFill>
                <a:latin typeface="Roboto" charset="0"/>
              </a:rPr>
              <a:t> </a:t>
            </a:r>
            <a:r>
              <a:rPr lang="en-US" dirty="0">
                <a:solidFill>
                  <a:srgbClr val="007356"/>
                </a:solidFill>
                <a:latin typeface="Roboto" charset="0"/>
                <a:hlinkClick r:id="rId4"/>
              </a:rPr>
              <a:t>Afferenzen</a:t>
            </a:r>
            <a:r>
              <a:rPr lang="en-US" dirty="0">
                <a:solidFill>
                  <a:srgbClr val="666666"/>
                </a:solidFill>
                <a:latin typeface="Roboto" charset="0"/>
              </a:rPr>
              <a:t> </a:t>
            </a:r>
            <a:r>
              <a:rPr lang="en-US" dirty="0" err="1">
                <a:solidFill>
                  <a:srgbClr val="666666"/>
                </a:solidFill>
                <a:latin typeface="Roboto" charset="0"/>
              </a:rPr>
              <a:t>aus</a:t>
            </a:r>
            <a:r>
              <a:rPr lang="en-US" dirty="0">
                <a:solidFill>
                  <a:srgbClr val="666666"/>
                </a:solidFill>
                <a:latin typeface="Roboto" charset="0"/>
              </a:rPr>
              <a:t> </a:t>
            </a:r>
            <a:r>
              <a:rPr lang="en-US" dirty="0" err="1">
                <a:solidFill>
                  <a:srgbClr val="666666"/>
                </a:solidFill>
                <a:latin typeface="Roboto" charset="0"/>
              </a:rPr>
              <a:t>vielen</a:t>
            </a:r>
            <a:r>
              <a:rPr lang="en-US" dirty="0">
                <a:solidFill>
                  <a:srgbClr val="666666"/>
                </a:solidFill>
                <a:latin typeface="Roboto" charset="0"/>
              </a:rPr>
              <a:t> </a:t>
            </a:r>
            <a:r>
              <a:rPr lang="en-US" dirty="0" err="1">
                <a:solidFill>
                  <a:srgbClr val="666666"/>
                </a:solidFill>
                <a:latin typeface="Roboto" charset="0"/>
              </a:rPr>
              <a:t>verschiedenen</a:t>
            </a:r>
            <a:r>
              <a:rPr lang="en-US" dirty="0">
                <a:solidFill>
                  <a:srgbClr val="666666"/>
                </a:solidFill>
                <a:latin typeface="Roboto" charset="0"/>
              </a:rPr>
              <a:t> </a:t>
            </a:r>
            <a:r>
              <a:rPr lang="en-US" dirty="0" err="1">
                <a:solidFill>
                  <a:srgbClr val="666666"/>
                </a:solidFill>
                <a:latin typeface="Roboto" charset="0"/>
              </a:rPr>
              <a:t>Hirnarealen</a:t>
            </a:r>
            <a:r>
              <a:rPr lang="en-US" dirty="0">
                <a:solidFill>
                  <a:srgbClr val="666666"/>
                </a:solidFill>
                <a:latin typeface="Roboto" charset="0"/>
              </a:rPr>
              <a:t> und </a:t>
            </a:r>
            <a:r>
              <a:rPr lang="en-US" dirty="0" err="1">
                <a:solidFill>
                  <a:srgbClr val="666666"/>
                </a:solidFill>
                <a:latin typeface="Roboto" charset="0"/>
              </a:rPr>
              <a:t>verknüpft</a:t>
            </a:r>
            <a:r>
              <a:rPr lang="en-US" dirty="0">
                <a:solidFill>
                  <a:srgbClr val="666666"/>
                </a:solidFill>
                <a:latin typeface="Roboto" charset="0"/>
              </a:rPr>
              <a:t> </a:t>
            </a:r>
            <a:r>
              <a:rPr lang="en-US" dirty="0" err="1">
                <a:solidFill>
                  <a:srgbClr val="666666"/>
                </a:solidFill>
                <a:latin typeface="Roboto" charset="0"/>
              </a:rPr>
              <a:t>diese</a:t>
            </a:r>
            <a:r>
              <a:rPr lang="en-US" dirty="0">
                <a:solidFill>
                  <a:srgbClr val="666666"/>
                </a:solidFill>
                <a:latin typeface="Roboto" charset="0"/>
              </a:rPr>
              <a:t> Impulse </a:t>
            </a:r>
            <a:r>
              <a:rPr lang="en-US" dirty="0" err="1">
                <a:solidFill>
                  <a:srgbClr val="666666"/>
                </a:solidFill>
                <a:latin typeface="Roboto" charset="0"/>
              </a:rPr>
              <a:t>mit</a:t>
            </a:r>
            <a:r>
              <a:rPr lang="en-US" dirty="0">
                <a:solidFill>
                  <a:srgbClr val="666666"/>
                </a:solidFill>
                <a:latin typeface="Roboto" charset="0"/>
              </a:rPr>
              <a:t> der </a:t>
            </a:r>
            <a:r>
              <a:rPr lang="en-US" dirty="0" err="1">
                <a:solidFill>
                  <a:srgbClr val="666666"/>
                </a:solidFill>
                <a:latin typeface="Roboto" charset="0"/>
              </a:rPr>
              <a:t>Geruchswahrnehmung</a:t>
            </a:r>
            <a:r>
              <a:rPr lang="en-US" dirty="0">
                <a:solidFill>
                  <a:srgbClr val="666666"/>
                </a:solidFill>
                <a:latin typeface="Roboto" charset="0"/>
              </a:rPr>
              <a:t>.</a:t>
            </a:r>
          </a:p>
          <a:p>
            <a:pPr>
              <a:buFont typeface="Arial" charset="0"/>
              <a:buChar char="•"/>
            </a:pPr>
            <a:r>
              <a:rPr lang="en-US" dirty="0" err="1">
                <a:solidFill>
                  <a:srgbClr val="666666"/>
                </a:solidFill>
                <a:latin typeface="Roboto" charset="0"/>
              </a:rPr>
              <a:t>Septumregion</a:t>
            </a:r>
            <a:r>
              <a:rPr lang="en-US" dirty="0">
                <a:solidFill>
                  <a:srgbClr val="666666"/>
                </a:solidFill>
                <a:latin typeface="Roboto" charset="0"/>
              </a:rPr>
              <a:t>: </a:t>
            </a:r>
            <a:r>
              <a:rPr lang="en-US" dirty="0" err="1">
                <a:solidFill>
                  <a:srgbClr val="666666"/>
                </a:solidFill>
                <a:latin typeface="Roboto" charset="0"/>
              </a:rPr>
              <a:t>Diese</a:t>
            </a:r>
            <a:r>
              <a:rPr lang="en-US" dirty="0">
                <a:solidFill>
                  <a:srgbClr val="666666"/>
                </a:solidFill>
                <a:latin typeface="Roboto" charset="0"/>
              </a:rPr>
              <a:t> Region hat </a:t>
            </a:r>
            <a:r>
              <a:rPr lang="en-US" dirty="0" err="1">
                <a:solidFill>
                  <a:srgbClr val="666666"/>
                </a:solidFill>
                <a:latin typeface="Roboto" charset="0"/>
              </a:rPr>
              <a:t>Beziehungen</a:t>
            </a:r>
            <a:r>
              <a:rPr lang="en-US" dirty="0">
                <a:solidFill>
                  <a:srgbClr val="666666"/>
                </a:solidFill>
                <a:latin typeface="Roboto" charset="0"/>
              </a:rPr>
              <a:t> </a:t>
            </a:r>
            <a:r>
              <a:rPr lang="en-US" dirty="0" err="1">
                <a:solidFill>
                  <a:srgbClr val="666666"/>
                </a:solidFill>
                <a:latin typeface="Roboto" charset="0"/>
              </a:rPr>
              <a:t>zum</a:t>
            </a:r>
            <a:r>
              <a:rPr lang="en-US" dirty="0">
                <a:solidFill>
                  <a:srgbClr val="666666"/>
                </a:solidFill>
                <a:latin typeface="Roboto" charset="0"/>
              </a:rPr>
              <a:t> </a:t>
            </a:r>
            <a:r>
              <a:rPr lang="en-US" dirty="0">
                <a:solidFill>
                  <a:srgbClr val="007356"/>
                </a:solidFill>
                <a:latin typeface="Roboto" charset="0"/>
                <a:hlinkClick r:id="rId5"/>
              </a:rPr>
              <a:t>limbischen System</a:t>
            </a:r>
            <a:r>
              <a:rPr lang="en-US" dirty="0">
                <a:solidFill>
                  <a:srgbClr val="666666"/>
                </a:solidFill>
                <a:latin typeface="Roboto" charset="0"/>
              </a:rPr>
              <a:t> und </a:t>
            </a:r>
            <a:r>
              <a:rPr lang="en-US" dirty="0" err="1">
                <a:solidFill>
                  <a:srgbClr val="666666"/>
                </a:solidFill>
                <a:latin typeface="Roboto" charset="0"/>
              </a:rPr>
              <a:t>ist</a:t>
            </a:r>
            <a:r>
              <a:rPr lang="en-US" dirty="0">
                <a:solidFill>
                  <a:srgbClr val="666666"/>
                </a:solidFill>
                <a:latin typeface="Roboto" charset="0"/>
              </a:rPr>
              <a:t> an der </a:t>
            </a:r>
            <a:r>
              <a:rPr lang="en-US" dirty="0" err="1">
                <a:solidFill>
                  <a:srgbClr val="666666"/>
                </a:solidFill>
                <a:latin typeface="Roboto" charset="0"/>
              </a:rPr>
              <a:t>Gedächtnisbildung</a:t>
            </a:r>
            <a:r>
              <a:rPr lang="en-US" dirty="0">
                <a:solidFill>
                  <a:srgbClr val="666666"/>
                </a:solidFill>
                <a:latin typeface="Roboto" charset="0"/>
              </a:rPr>
              <a:t> </a:t>
            </a:r>
            <a:r>
              <a:rPr lang="en-US" dirty="0" err="1">
                <a:solidFill>
                  <a:srgbClr val="666666"/>
                </a:solidFill>
                <a:latin typeface="Roboto" charset="0"/>
              </a:rPr>
              <a:t>beteiligt</a:t>
            </a:r>
            <a:r>
              <a:rPr lang="en-US" dirty="0">
                <a:solidFill>
                  <a:srgbClr val="666666"/>
                </a:solidFill>
                <a:latin typeface="Roboto" charset="0"/>
              </a:rPr>
              <a:t>.</a:t>
            </a:r>
          </a:p>
          <a:p>
            <a:r>
              <a:rPr lang="en-US" dirty="0">
                <a:solidFill>
                  <a:srgbClr val="666666"/>
                </a:solidFill>
                <a:latin typeface="Roboto" charset="0"/>
              </a:rPr>
              <a:t> </a:t>
            </a:r>
          </a:p>
          <a:p>
            <a:r>
              <a:rPr lang="en-US" dirty="0">
                <a:solidFill>
                  <a:srgbClr val="666666"/>
                </a:solidFill>
                <a:latin typeface="Roboto" charset="0"/>
              </a:rPr>
              <a:t>Die </a:t>
            </a:r>
            <a:r>
              <a:rPr lang="en-US" dirty="0">
                <a:solidFill>
                  <a:srgbClr val="007356"/>
                </a:solidFill>
                <a:latin typeface="Roboto" charset="0"/>
                <a:hlinkClick r:id="rId6"/>
              </a:rPr>
              <a:t>Riechbahn</a:t>
            </a:r>
            <a:r>
              <a:rPr lang="en-US" dirty="0">
                <a:solidFill>
                  <a:srgbClr val="666666"/>
                </a:solidFill>
                <a:latin typeface="Roboto" charset="0"/>
              </a:rPr>
              <a:t> </a:t>
            </a:r>
            <a:r>
              <a:rPr lang="en-US" dirty="0" err="1">
                <a:solidFill>
                  <a:srgbClr val="666666"/>
                </a:solidFill>
                <a:latin typeface="Roboto" charset="0"/>
              </a:rPr>
              <a:t>ist</a:t>
            </a:r>
            <a:r>
              <a:rPr lang="en-US" dirty="0">
                <a:solidFill>
                  <a:srgbClr val="666666"/>
                </a:solidFill>
                <a:latin typeface="Roboto" charset="0"/>
              </a:rPr>
              <a:t> die </a:t>
            </a:r>
            <a:r>
              <a:rPr lang="en-US" dirty="0" err="1">
                <a:solidFill>
                  <a:srgbClr val="666666"/>
                </a:solidFill>
                <a:latin typeface="Roboto" charset="0"/>
              </a:rPr>
              <a:t>einzige</a:t>
            </a:r>
            <a:r>
              <a:rPr lang="en-US" dirty="0">
                <a:solidFill>
                  <a:srgbClr val="666666"/>
                </a:solidFill>
                <a:latin typeface="Roboto" charset="0"/>
              </a:rPr>
              <a:t> </a:t>
            </a:r>
            <a:r>
              <a:rPr lang="en-US" dirty="0">
                <a:solidFill>
                  <a:srgbClr val="007356"/>
                </a:solidFill>
                <a:latin typeface="Roboto" charset="0"/>
                <a:hlinkClick r:id="rId4"/>
              </a:rPr>
              <a:t>afferente</a:t>
            </a:r>
            <a:r>
              <a:rPr lang="en-US" dirty="0">
                <a:solidFill>
                  <a:srgbClr val="666666"/>
                </a:solidFill>
                <a:latin typeface="Roboto" charset="0"/>
              </a:rPr>
              <a:t> </a:t>
            </a:r>
            <a:r>
              <a:rPr lang="en-US" dirty="0" err="1">
                <a:solidFill>
                  <a:srgbClr val="666666"/>
                </a:solidFill>
                <a:latin typeface="Roboto" charset="0"/>
              </a:rPr>
              <a:t>Bahn</a:t>
            </a:r>
            <a:r>
              <a:rPr lang="en-US" dirty="0">
                <a:solidFill>
                  <a:srgbClr val="666666"/>
                </a:solidFill>
                <a:latin typeface="Roboto" charset="0"/>
              </a:rPr>
              <a:t>, die </a:t>
            </a:r>
            <a:r>
              <a:rPr lang="en-US" dirty="0" err="1">
                <a:solidFill>
                  <a:srgbClr val="666666"/>
                </a:solidFill>
                <a:latin typeface="Roboto" charset="0"/>
              </a:rPr>
              <a:t>nicht</a:t>
            </a:r>
            <a:r>
              <a:rPr lang="en-US" dirty="0">
                <a:solidFill>
                  <a:srgbClr val="666666"/>
                </a:solidFill>
                <a:latin typeface="Roboto" charset="0"/>
              </a:rPr>
              <a:t> </a:t>
            </a:r>
            <a:r>
              <a:rPr lang="en-US" dirty="0" err="1">
                <a:solidFill>
                  <a:srgbClr val="666666"/>
                </a:solidFill>
                <a:latin typeface="Roboto" charset="0"/>
              </a:rPr>
              <a:t>direkt</a:t>
            </a:r>
            <a:r>
              <a:rPr lang="en-US" dirty="0">
                <a:solidFill>
                  <a:srgbClr val="666666"/>
                </a:solidFill>
                <a:latin typeface="Roboto" charset="0"/>
              </a:rPr>
              <a:t> auf den </a:t>
            </a:r>
            <a:r>
              <a:rPr lang="en-US" dirty="0">
                <a:solidFill>
                  <a:srgbClr val="007356"/>
                </a:solidFill>
                <a:latin typeface="Roboto" charset="0"/>
                <a:hlinkClick r:id="rId7"/>
              </a:rPr>
              <a:t>Thalamus</a:t>
            </a:r>
            <a:r>
              <a:rPr lang="en-US" dirty="0">
                <a:solidFill>
                  <a:srgbClr val="666666"/>
                </a:solidFill>
                <a:latin typeface="Roboto" charset="0"/>
              </a:rPr>
              <a:t> </a:t>
            </a:r>
            <a:r>
              <a:rPr lang="en-US" dirty="0" err="1">
                <a:solidFill>
                  <a:srgbClr val="666666"/>
                </a:solidFill>
                <a:latin typeface="Roboto" charset="0"/>
              </a:rPr>
              <a:t>projiziert</a:t>
            </a:r>
            <a:r>
              <a:rPr lang="en-US" dirty="0">
                <a:solidFill>
                  <a:srgbClr val="666666"/>
                </a:solidFill>
                <a:latin typeface="Roboto" charset="0"/>
              </a:rPr>
              <a:t>. Den </a:t>
            </a:r>
            <a:r>
              <a:rPr lang="en-US" dirty="0">
                <a:solidFill>
                  <a:srgbClr val="007356"/>
                </a:solidFill>
                <a:latin typeface="Roboto" charset="0"/>
                <a:hlinkClick r:id="rId7"/>
              </a:rPr>
              <a:t>Thalamus</a:t>
            </a:r>
            <a:r>
              <a:rPr lang="en-US" dirty="0">
                <a:solidFill>
                  <a:srgbClr val="666666"/>
                </a:solidFill>
                <a:latin typeface="Roboto" charset="0"/>
              </a:rPr>
              <a:t> </a:t>
            </a:r>
            <a:r>
              <a:rPr lang="en-US" dirty="0" err="1">
                <a:solidFill>
                  <a:srgbClr val="666666"/>
                </a:solidFill>
                <a:latin typeface="Roboto" charset="0"/>
              </a:rPr>
              <a:t>erreichen</a:t>
            </a:r>
            <a:r>
              <a:rPr lang="en-US" dirty="0">
                <a:solidFill>
                  <a:srgbClr val="666666"/>
                </a:solidFill>
                <a:latin typeface="Roboto" charset="0"/>
              </a:rPr>
              <a:t> die </a:t>
            </a:r>
            <a:r>
              <a:rPr lang="en-US" dirty="0" err="1">
                <a:solidFill>
                  <a:srgbClr val="666666"/>
                </a:solidFill>
                <a:latin typeface="Roboto" charset="0"/>
              </a:rPr>
              <a:t>Fasern</a:t>
            </a:r>
            <a:r>
              <a:rPr lang="en-US" dirty="0">
                <a:solidFill>
                  <a:srgbClr val="666666"/>
                </a:solidFill>
                <a:latin typeface="Roboto" charset="0"/>
              </a:rPr>
              <a:t> </a:t>
            </a:r>
            <a:r>
              <a:rPr lang="en-US" dirty="0" err="1">
                <a:solidFill>
                  <a:srgbClr val="666666"/>
                </a:solidFill>
                <a:latin typeface="Roboto" charset="0"/>
              </a:rPr>
              <a:t>erst</a:t>
            </a:r>
            <a:r>
              <a:rPr lang="en-US" dirty="0">
                <a:solidFill>
                  <a:srgbClr val="666666"/>
                </a:solidFill>
                <a:latin typeface="Roboto" charset="0"/>
              </a:rPr>
              <a:t> </a:t>
            </a:r>
            <a:r>
              <a:rPr lang="en-US" dirty="0" err="1">
                <a:solidFill>
                  <a:srgbClr val="666666"/>
                </a:solidFill>
                <a:latin typeface="Roboto" charset="0"/>
              </a:rPr>
              <a:t>nach</a:t>
            </a:r>
            <a:r>
              <a:rPr lang="en-US" dirty="0">
                <a:solidFill>
                  <a:srgbClr val="666666"/>
                </a:solidFill>
                <a:latin typeface="Roboto" charset="0"/>
              </a:rPr>
              <a:t> </a:t>
            </a:r>
            <a:r>
              <a:rPr lang="en-US" dirty="0" err="1">
                <a:solidFill>
                  <a:srgbClr val="666666"/>
                </a:solidFill>
                <a:latin typeface="Roboto" charset="0"/>
              </a:rPr>
              <a:t>einer</a:t>
            </a:r>
            <a:r>
              <a:rPr lang="en-US" dirty="0">
                <a:solidFill>
                  <a:srgbClr val="666666"/>
                </a:solidFill>
                <a:latin typeface="Roboto" charset="0"/>
              </a:rPr>
              <a:t> </a:t>
            </a:r>
            <a:r>
              <a:rPr lang="en-US" dirty="0" err="1">
                <a:solidFill>
                  <a:srgbClr val="666666"/>
                </a:solidFill>
                <a:latin typeface="Roboto" charset="0"/>
              </a:rPr>
              <a:t>ersten</a:t>
            </a:r>
            <a:r>
              <a:rPr lang="en-US" dirty="0">
                <a:solidFill>
                  <a:srgbClr val="666666"/>
                </a:solidFill>
                <a:latin typeface="Roboto" charset="0"/>
              </a:rPr>
              <a:t> </a:t>
            </a:r>
            <a:r>
              <a:rPr lang="en-US" dirty="0" err="1">
                <a:solidFill>
                  <a:srgbClr val="666666"/>
                </a:solidFill>
                <a:latin typeface="Roboto" charset="0"/>
              </a:rPr>
              <a:t>Wahrnehmung</a:t>
            </a:r>
            <a:r>
              <a:rPr lang="en-US" dirty="0">
                <a:solidFill>
                  <a:srgbClr val="666666"/>
                </a:solidFill>
                <a:latin typeface="Roboto" charset="0"/>
              </a:rPr>
              <a:t> und </a:t>
            </a:r>
            <a:r>
              <a:rPr lang="en-US" dirty="0" err="1">
                <a:solidFill>
                  <a:srgbClr val="666666"/>
                </a:solidFill>
                <a:latin typeface="Roboto" charset="0"/>
              </a:rPr>
              <a:t>Verarbeitung</a:t>
            </a:r>
            <a:r>
              <a:rPr lang="en-US" dirty="0">
                <a:solidFill>
                  <a:srgbClr val="666666"/>
                </a:solidFill>
                <a:latin typeface="Roboto" charset="0"/>
              </a:rPr>
              <a:t> </a:t>
            </a:r>
            <a:r>
              <a:rPr lang="en-US" dirty="0" err="1">
                <a:solidFill>
                  <a:srgbClr val="666666"/>
                </a:solidFill>
                <a:latin typeface="Roboto" charset="0"/>
              </a:rPr>
              <a:t>im</a:t>
            </a:r>
            <a:r>
              <a:rPr lang="en-US" dirty="0">
                <a:solidFill>
                  <a:srgbClr val="666666"/>
                </a:solidFill>
                <a:latin typeface="Roboto" charset="0"/>
              </a:rPr>
              <a:t> </a:t>
            </a:r>
            <a:r>
              <a:rPr lang="en-US" dirty="0">
                <a:solidFill>
                  <a:srgbClr val="007356"/>
                </a:solidFill>
                <a:latin typeface="Roboto" charset="0"/>
                <a:hlinkClick r:id="rId8"/>
              </a:rPr>
              <a:t>Großhirn</a:t>
            </a:r>
            <a:r>
              <a:rPr lang="en-US" dirty="0">
                <a:solidFill>
                  <a:srgbClr val="666666"/>
                </a:solidFill>
                <a:latin typeface="Roboto" charset="0"/>
              </a:rPr>
              <a:t>!</a:t>
            </a:r>
            <a:endParaRPr lang="en-US" b="0" i="0" dirty="0">
              <a:solidFill>
                <a:srgbClr val="666666"/>
              </a:solidFill>
              <a:effectLst/>
              <a:latin typeface="Roboto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2507876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238857" y="116406"/>
            <a:ext cx="170912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err="1" smtClean="0"/>
              <a:t>Nasenhöhle</a:t>
            </a:r>
            <a:endParaRPr lang="en-US" sz="2400" b="1" dirty="0"/>
          </a:p>
        </p:txBody>
      </p:sp>
      <p:sp>
        <p:nvSpPr>
          <p:cNvPr id="3" name="Rectangle 2"/>
          <p:cNvSpPr/>
          <p:nvPr/>
        </p:nvSpPr>
        <p:spPr>
          <a:xfrm>
            <a:off x="41330" y="831986"/>
            <a:ext cx="12104176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>
                <a:latin typeface="Roboto" charset="0"/>
              </a:rPr>
              <a:t>Die </a:t>
            </a:r>
            <a:r>
              <a:rPr lang="en-US" sz="2400" dirty="0" err="1" smtClean="0">
                <a:latin typeface="Roboto" charset="0"/>
              </a:rPr>
              <a:t>Nasenhöhlen</a:t>
            </a:r>
            <a:r>
              <a:rPr lang="en-US" sz="2400" dirty="0" smtClean="0">
                <a:latin typeface="Roboto" charset="0"/>
              </a:rPr>
              <a:t> </a:t>
            </a:r>
            <a:r>
              <a:rPr lang="en-US" sz="2400" dirty="0" err="1" smtClean="0">
                <a:latin typeface="Roboto" charset="0"/>
              </a:rPr>
              <a:t>werden</a:t>
            </a:r>
            <a:r>
              <a:rPr lang="en-US" sz="2400" dirty="0" smtClean="0">
                <a:latin typeface="Roboto" charset="0"/>
              </a:rPr>
              <a:t> </a:t>
            </a:r>
            <a:r>
              <a:rPr lang="en-US" sz="2400" dirty="0" err="1" smtClean="0">
                <a:latin typeface="Roboto" charset="0"/>
              </a:rPr>
              <a:t>durch</a:t>
            </a:r>
            <a:r>
              <a:rPr lang="en-US" sz="2400" dirty="0" smtClean="0">
                <a:latin typeface="Roboto" charset="0"/>
              </a:rPr>
              <a:t> </a:t>
            </a:r>
            <a:r>
              <a:rPr lang="en-US" sz="2400" dirty="0">
                <a:latin typeface="Roboto" charset="0"/>
              </a:rPr>
              <a:t>das Septum </a:t>
            </a:r>
            <a:r>
              <a:rPr lang="en-US" sz="2400" dirty="0" err="1">
                <a:latin typeface="Roboto" charset="0"/>
              </a:rPr>
              <a:t>nasi</a:t>
            </a:r>
            <a:r>
              <a:rPr lang="en-US" sz="2400" dirty="0">
                <a:latin typeface="Roboto" charset="0"/>
              </a:rPr>
              <a:t> </a:t>
            </a:r>
            <a:r>
              <a:rPr lang="en-US" sz="2400" dirty="0" err="1" smtClean="0">
                <a:latin typeface="Roboto" charset="0"/>
              </a:rPr>
              <a:t>getrennt</a:t>
            </a:r>
            <a:r>
              <a:rPr lang="en-US" sz="2400" dirty="0" smtClean="0">
                <a:latin typeface="Roboto" charset="0"/>
              </a:rPr>
              <a:t>, </a:t>
            </a:r>
            <a:r>
              <a:rPr lang="en-US" sz="2400" dirty="0">
                <a:latin typeface="Roboto" charset="0"/>
              </a:rPr>
              <a:t>in </a:t>
            </a:r>
            <a:r>
              <a:rPr lang="en-US" sz="2400" dirty="0" err="1">
                <a:latin typeface="Roboto" charset="0"/>
              </a:rPr>
              <a:t>drei</a:t>
            </a:r>
            <a:r>
              <a:rPr lang="en-US" sz="2400" dirty="0">
                <a:latin typeface="Roboto" charset="0"/>
              </a:rPr>
              <a:t> </a:t>
            </a:r>
            <a:r>
              <a:rPr lang="en-US" sz="2400" dirty="0" err="1">
                <a:latin typeface="Roboto" charset="0"/>
              </a:rPr>
              <a:t>Regionen</a:t>
            </a:r>
            <a:r>
              <a:rPr lang="en-US" sz="2400" dirty="0" smtClean="0">
                <a:latin typeface="Roboto" charset="0"/>
              </a:rPr>
              <a:t>:</a:t>
            </a:r>
          </a:p>
          <a:p>
            <a:r>
              <a:rPr lang="en-US" sz="2400" dirty="0" smtClean="0">
                <a:latin typeface="Roboto" charset="0"/>
              </a:rPr>
              <a:t> 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en-US" sz="2400" dirty="0" smtClean="0">
                <a:latin typeface="Roboto" charset="0"/>
              </a:rPr>
              <a:t>die</a:t>
            </a:r>
            <a:r>
              <a:rPr lang="en-US" sz="2400" dirty="0">
                <a:latin typeface="Roboto" charset="0"/>
              </a:rPr>
              <a:t> </a:t>
            </a:r>
            <a:r>
              <a:rPr lang="en-US" sz="2400" b="1" dirty="0" err="1">
                <a:latin typeface="Roboto" charset="0"/>
              </a:rPr>
              <a:t>Regio</a:t>
            </a:r>
            <a:r>
              <a:rPr lang="en-US" sz="2400" b="1" dirty="0">
                <a:latin typeface="Roboto" charset="0"/>
              </a:rPr>
              <a:t> </a:t>
            </a:r>
            <a:r>
              <a:rPr lang="en-US" sz="2400" b="1" dirty="0" err="1">
                <a:latin typeface="Roboto" charset="0"/>
              </a:rPr>
              <a:t>cutanea</a:t>
            </a:r>
            <a:r>
              <a:rPr lang="en-US" sz="2400" dirty="0">
                <a:latin typeface="Roboto" charset="0"/>
              </a:rPr>
              <a:t>, </a:t>
            </a:r>
            <a:endParaRPr lang="en-US" sz="2400" dirty="0" smtClean="0">
              <a:latin typeface="Roboto" charset="0"/>
            </a:endParaRPr>
          </a:p>
          <a:p>
            <a:pPr marL="457200" indent="-457200" algn="just">
              <a:buFont typeface="+mj-lt"/>
              <a:buAutoNum type="arabicPeriod"/>
            </a:pPr>
            <a:r>
              <a:rPr lang="en-US" sz="2400" dirty="0" smtClean="0">
                <a:latin typeface="Roboto" charset="0"/>
              </a:rPr>
              <a:t>die</a:t>
            </a:r>
            <a:r>
              <a:rPr lang="en-US" sz="2400" dirty="0">
                <a:latin typeface="Roboto" charset="0"/>
              </a:rPr>
              <a:t> </a:t>
            </a:r>
            <a:r>
              <a:rPr lang="en-US" sz="2400" b="1" dirty="0" err="1">
                <a:latin typeface="Roboto" charset="0"/>
              </a:rPr>
              <a:t>Regio</a:t>
            </a:r>
            <a:r>
              <a:rPr lang="en-US" sz="2400" b="1" dirty="0">
                <a:latin typeface="Roboto" charset="0"/>
              </a:rPr>
              <a:t> </a:t>
            </a:r>
            <a:r>
              <a:rPr lang="en-US" sz="2400" b="1" dirty="0" err="1">
                <a:latin typeface="Roboto" charset="0"/>
              </a:rPr>
              <a:t>respiratoria</a:t>
            </a:r>
            <a:r>
              <a:rPr lang="en-US" sz="2400" dirty="0">
                <a:latin typeface="Roboto" charset="0"/>
              </a:rPr>
              <a:t> und </a:t>
            </a:r>
            <a:endParaRPr lang="en-US" sz="2400" dirty="0" smtClean="0">
              <a:latin typeface="Roboto" charset="0"/>
            </a:endParaRPr>
          </a:p>
          <a:p>
            <a:pPr marL="457200" indent="-457200" algn="just">
              <a:buFont typeface="+mj-lt"/>
              <a:buAutoNum type="arabicPeriod"/>
            </a:pPr>
            <a:r>
              <a:rPr lang="en-US" sz="2400" dirty="0" smtClean="0">
                <a:latin typeface="Roboto" charset="0"/>
              </a:rPr>
              <a:t>die</a:t>
            </a:r>
            <a:r>
              <a:rPr lang="en-US" sz="2400" dirty="0">
                <a:latin typeface="Roboto" charset="0"/>
              </a:rPr>
              <a:t> </a:t>
            </a:r>
            <a:r>
              <a:rPr lang="en-US" sz="2400" b="1" dirty="0" err="1">
                <a:latin typeface="Roboto" charset="0"/>
              </a:rPr>
              <a:t>Regio</a:t>
            </a:r>
            <a:r>
              <a:rPr lang="en-US" sz="2400" b="1" dirty="0">
                <a:latin typeface="Roboto" charset="0"/>
              </a:rPr>
              <a:t> </a:t>
            </a:r>
            <a:r>
              <a:rPr lang="en-US" sz="2400" b="1" dirty="0" err="1">
                <a:latin typeface="Roboto" charset="0"/>
              </a:rPr>
              <a:t>olfactoria</a:t>
            </a:r>
            <a:r>
              <a:rPr lang="en-US" sz="2400" dirty="0">
                <a:latin typeface="Roboto" charset="0"/>
              </a:rPr>
              <a:t>. </a:t>
            </a:r>
            <a:endParaRPr lang="en-US" sz="2400" dirty="0"/>
          </a:p>
        </p:txBody>
      </p:sp>
      <p:pic>
        <p:nvPicPr>
          <p:cNvPr id="5122" name="Picture 2" descr="https://www3.unifr.ch/apps/med/elearning/de/biochemie/respiration/images/nase_mit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9973" y="1801482"/>
            <a:ext cx="7325533" cy="44301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200" y="5206766"/>
            <a:ext cx="4616773" cy="10248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624032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61975" y="205473"/>
            <a:ext cx="108966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666666"/>
                </a:solidFill>
                <a:latin typeface="Roboto" charset="0"/>
              </a:rPr>
              <a:t>Was </a:t>
            </a:r>
            <a:r>
              <a:rPr lang="en-US" dirty="0" err="1">
                <a:solidFill>
                  <a:srgbClr val="666666"/>
                </a:solidFill>
                <a:latin typeface="Roboto" charset="0"/>
              </a:rPr>
              <a:t>ist</a:t>
            </a:r>
            <a:r>
              <a:rPr lang="en-US" dirty="0">
                <a:solidFill>
                  <a:srgbClr val="666666"/>
                </a:solidFill>
                <a:latin typeface="Roboto" charset="0"/>
              </a:rPr>
              <a:t> das </a:t>
            </a:r>
            <a:r>
              <a:rPr lang="en-US" dirty="0" err="1">
                <a:solidFill>
                  <a:srgbClr val="666666"/>
                </a:solidFill>
                <a:latin typeface="Roboto" charset="0"/>
              </a:rPr>
              <a:t>besondere</a:t>
            </a:r>
            <a:r>
              <a:rPr lang="en-US" dirty="0">
                <a:solidFill>
                  <a:srgbClr val="666666"/>
                </a:solidFill>
                <a:latin typeface="Roboto" charset="0"/>
              </a:rPr>
              <a:t> an der </a:t>
            </a:r>
            <a:r>
              <a:rPr lang="en-US" dirty="0" err="1">
                <a:solidFill>
                  <a:srgbClr val="666666"/>
                </a:solidFill>
                <a:latin typeface="Roboto" charset="0"/>
              </a:rPr>
              <a:t>Verschaltung</a:t>
            </a:r>
            <a:r>
              <a:rPr lang="en-US" dirty="0">
                <a:solidFill>
                  <a:srgbClr val="666666"/>
                </a:solidFill>
                <a:latin typeface="Roboto" charset="0"/>
              </a:rPr>
              <a:t> der </a:t>
            </a:r>
            <a:r>
              <a:rPr lang="en-US" dirty="0" err="1">
                <a:solidFill>
                  <a:srgbClr val="666666"/>
                </a:solidFill>
                <a:latin typeface="Roboto" charset="0"/>
              </a:rPr>
              <a:t>Sinneszellen</a:t>
            </a:r>
            <a:r>
              <a:rPr lang="en-US" dirty="0">
                <a:solidFill>
                  <a:srgbClr val="666666"/>
                </a:solidFill>
                <a:latin typeface="Roboto" charset="0"/>
              </a:rPr>
              <a:t> der </a:t>
            </a:r>
            <a:r>
              <a:rPr lang="en-US" dirty="0" err="1">
                <a:solidFill>
                  <a:srgbClr val="666666"/>
                </a:solidFill>
                <a:latin typeface="Roboto" charset="0"/>
              </a:rPr>
              <a:t>Riechschleimhaut</a:t>
            </a:r>
            <a:r>
              <a:rPr lang="en-US" dirty="0">
                <a:solidFill>
                  <a:srgbClr val="666666"/>
                </a:solidFill>
                <a:latin typeface="Roboto" charset="0"/>
              </a:rPr>
              <a:t>? </a:t>
            </a:r>
            <a:r>
              <a:rPr lang="en-US" dirty="0" err="1">
                <a:solidFill>
                  <a:srgbClr val="666666"/>
                </a:solidFill>
                <a:latin typeface="Roboto" charset="0"/>
              </a:rPr>
              <a:t>Wie</a:t>
            </a:r>
            <a:r>
              <a:rPr lang="en-US" dirty="0">
                <a:solidFill>
                  <a:srgbClr val="666666"/>
                </a:solidFill>
                <a:latin typeface="Roboto" charset="0"/>
              </a:rPr>
              <a:t> </a:t>
            </a:r>
            <a:r>
              <a:rPr lang="en-US" dirty="0" err="1">
                <a:solidFill>
                  <a:srgbClr val="666666"/>
                </a:solidFill>
                <a:latin typeface="Roboto" charset="0"/>
              </a:rPr>
              <a:t>verlaufen</a:t>
            </a:r>
            <a:r>
              <a:rPr lang="en-US" dirty="0">
                <a:solidFill>
                  <a:srgbClr val="666666"/>
                </a:solidFill>
                <a:latin typeface="Roboto" charset="0"/>
              </a:rPr>
              <a:t> </a:t>
            </a:r>
            <a:r>
              <a:rPr lang="en-US" dirty="0" err="1">
                <a:solidFill>
                  <a:srgbClr val="666666"/>
                </a:solidFill>
                <a:latin typeface="Roboto" charset="0"/>
              </a:rPr>
              <a:t>sie</a:t>
            </a:r>
            <a:r>
              <a:rPr lang="en-US" dirty="0">
                <a:solidFill>
                  <a:srgbClr val="666666"/>
                </a:solidFill>
                <a:latin typeface="Roboto" charset="0"/>
              </a:rPr>
              <a:t>? </a:t>
            </a:r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561974" y="1921639"/>
            <a:ext cx="11153775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charset="0"/>
              <a:buChar char="•"/>
            </a:pPr>
            <a:r>
              <a:rPr lang="en-US" dirty="0">
                <a:solidFill>
                  <a:srgbClr val="666666"/>
                </a:solidFill>
                <a:latin typeface="Roboto" charset="0"/>
              </a:rPr>
              <a:t>Die </a:t>
            </a:r>
            <a:r>
              <a:rPr lang="en-US" dirty="0" err="1">
                <a:solidFill>
                  <a:srgbClr val="666666"/>
                </a:solidFill>
                <a:latin typeface="Roboto" charset="0"/>
              </a:rPr>
              <a:t>Sinneszellen</a:t>
            </a:r>
            <a:r>
              <a:rPr lang="en-US" dirty="0">
                <a:solidFill>
                  <a:srgbClr val="666666"/>
                </a:solidFill>
                <a:latin typeface="Roboto" charset="0"/>
              </a:rPr>
              <a:t> der </a:t>
            </a:r>
            <a:r>
              <a:rPr lang="en-US" dirty="0" err="1">
                <a:solidFill>
                  <a:srgbClr val="666666"/>
                </a:solidFill>
                <a:latin typeface="Roboto" charset="0"/>
              </a:rPr>
              <a:t>Riechschleimhaut</a:t>
            </a:r>
            <a:r>
              <a:rPr lang="en-US" dirty="0">
                <a:solidFill>
                  <a:srgbClr val="666666"/>
                </a:solidFill>
                <a:latin typeface="Roboto" charset="0"/>
              </a:rPr>
              <a:t> </a:t>
            </a:r>
            <a:r>
              <a:rPr lang="en-US" dirty="0" err="1">
                <a:solidFill>
                  <a:srgbClr val="666666"/>
                </a:solidFill>
                <a:latin typeface="Roboto" charset="0"/>
              </a:rPr>
              <a:t>bilden</a:t>
            </a:r>
            <a:r>
              <a:rPr lang="en-US" dirty="0">
                <a:solidFill>
                  <a:srgbClr val="666666"/>
                </a:solidFill>
                <a:latin typeface="Roboto" charset="0"/>
              </a:rPr>
              <a:t> </a:t>
            </a:r>
            <a:r>
              <a:rPr lang="en-US" dirty="0" err="1">
                <a:solidFill>
                  <a:srgbClr val="666666"/>
                </a:solidFill>
                <a:latin typeface="Roboto" charset="0"/>
              </a:rPr>
              <a:t>selbst</a:t>
            </a:r>
            <a:r>
              <a:rPr lang="en-US" dirty="0">
                <a:solidFill>
                  <a:srgbClr val="666666"/>
                </a:solidFill>
                <a:latin typeface="Roboto" charset="0"/>
              </a:rPr>
              <a:t> </a:t>
            </a:r>
            <a:r>
              <a:rPr lang="en-US" dirty="0" err="1">
                <a:solidFill>
                  <a:srgbClr val="666666"/>
                </a:solidFill>
                <a:latin typeface="Roboto" charset="0"/>
              </a:rPr>
              <a:t>Axone</a:t>
            </a:r>
            <a:r>
              <a:rPr lang="en-US" dirty="0">
                <a:solidFill>
                  <a:srgbClr val="666666"/>
                </a:solidFill>
                <a:latin typeface="Roboto" charset="0"/>
              </a:rPr>
              <a:t> </a:t>
            </a:r>
            <a:r>
              <a:rPr lang="en-US" dirty="0" err="1">
                <a:solidFill>
                  <a:srgbClr val="666666"/>
                </a:solidFill>
                <a:latin typeface="Roboto" charset="0"/>
              </a:rPr>
              <a:t>aus</a:t>
            </a:r>
            <a:r>
              <a:rPr lang="en-US" dirty="0">
                <a:solidFill>
                  <a:srgbClr val="666666"/>
                </a:solidFill>
                <a:latin typeface="Roboto" charset="0"/>
              </a:rPr>
              <a:t>, die </a:t>
            </a:r>
            <a:r>
              <a:rPr lang="en-US" dirty="0" err="1">
                <a:solidFill>
                  <a:srgbClr val="666666"/>
                </a:solidFill>
                <a:latin typeface="Roboto" charset="0"/>
              </a:rPr>
              <a:t>sie</a:t>
            </a:r>
            <a:r>
              <a:rPr lang="en-US" dirty="0">
                <a:solidFill>
                  <a:srgbClr val="666666"/>
                </a:solidFill>
                <a:latin typeface="Roboto" charset="0"/>
              </a:rPr>
              <a:t> ins ZNS </a:t>
            </a:r>
            <a:r>
              <a:rPr lang="en-US" dirty="0" err="1">
                <a:solidFill>
                  <a:srgbClr val="666666"/>
                </a:solidFill>
                <a:latin typeface="Roboto" charset="0"/>
              </a:rPr>
              <a:t>senden</a:t>
            </a:r>
            <a:r>
              <a:rPr lang="en-US" dirty="0">
                <a:solidFill>
                  <a:srgbClr val="666666"/>
                </a:solidFill>
                <a:latin typeface="Roboto" charset="0"/>
              </a:rPr>
              <a:t>, wo </a:t>
            </a:r>
            <a:r>
              <a:rPr lang="en-US" dirty="0" err="1">
                <a:solidFill>
                  <a:srgbClr val="666666"/>
                </a:solidFill>
                <a:latin typeface="Roboto" charset="0"/>
              </a:rPr>
              <a:t>sie</a:t>
            </a:r>
            <a:r>
              <a:rPr lang="en-US" dirty="0">
                <a:solidFill>
                  <a:srgbClr val="666666"/>
                </a:solidFill>
                <a:latin typeface="Roboto" charset="0"/>
              </a:rPr>
              <a:t> </a:t>
            </a:r>
            <a:r>
              <a:rPr lang="en-US" dirty="0" err="1">
                <a:solidFill>
                  <a:srgbClr val="666666"/>
                </a:solidFill>
                <a:latin typeface="Roboto" charset="0"/>
              </a:rPr>
              <a:t>dann</a:t>
            </a:r>
            <a:r>
              <a:rPr lang="en-US" dirty="0">
                <a:solidFill>
                  <a:srgbClr val="666666"/>
                </a:solidFill>
                <a:latin typeface="Roboto" charset="0"/>
              </a:rPr>
              <a:t> </a:t>
            </a:r>
            <a:r>
              <a:rPr lang="en-US" dirty="0" err="1">
                <a:solidFill>
                  <a:srgbClr val="666666"/>
                </a:solidFill>
                <a:latin typeface="Roboto" charset="0"/>
              </a:rPr>
              <a:t>verschaltet</a:t>
            </a:r>
            <a:r>
              <a:rPr lang="en-US" dirty="0">
                <a:solidFill>
                  <a:srgbClr val="666666"/>
                </a:solidFill>
                <a:latin typeface="Roboto" charset="0"/>
              </a:rPr>
              <a:t> </a:t>
            </a:r>
            <a:r>
              <a:rPr lang="en-US" dirty="0" err="1">
                <a:solidFill>
                  <a:srgbClr val="666666"/>
                </a:solidFill>
                <a:latin typeface="Roboto" charset="0"/>
              </a:rPr>
              <a:t>werden</a:t>
            </a:r>
            <a:r>
              <a:rPr lang="en-US" dirty="0">
                <a:solidFill>
                  <a:srgbClr val="666666"/>
                </a:solidFill>
                <a:latin typeface="Roboto" charset="0"/>
              </a:rPr>
              <a:t> (</a:t>
            </a:r>
            <a:r>
              <a:rPr lang="en-US" b="1" dirty="0" err="1">
                <a:solidFill>
                  <a:srgbClr val="666666"/>
                </a:solidFill>
                <a:latin typeface="Roboto" charset="0"/>
              </a:rPr>
              <a:t>primäre</a:t>
            </a:r>
            <a:r>
              <a:rPr lang="en-US" b="1" dirty="0">
                <a:solidFill>
                  <a:srgbClr val="666666"/>
                </a:solidFill>
                <a:latin typeface="Roboto" charset="0"/>
              </a:rPr>
              <a:t> </a:t>
            </a:r>
            <a:r>
              <a:rPr lang="en-US" b="1" dirty="0" err="1">
                <a:solidFill>
                  <a:srgbClr val="666666"/>
                </a:solidFill>
                <a:latin typeface="Roboto" charset="0"/>
              </a:rPr>
              <a:t>Sinneszelle</a:t>
            </a:r>
            <a:r>
              <a:rPr lang="en-US" dirty="0" smtClean="0">
                <a:solidFill>
                  <a:srgbClr val="666666"/>
                </a:solidFill>
                <a:latin typeface="Roboto" charset="0"/>
              </a:rPr>
              <a:t>)</a:t>
            </a:r>
          </a:p>
          <a:p>
            <a:pPr>
              <a:buFont typeface="Arial" charset="0"/>
              <a:buChar char="•"/>
            </a:pPr>
            <a:endParaRPr lang="en-US" dirty="0">
              <a:solidFill>
                <a:srgbClr val="666666"/>
              </a:solidFill>
              <a:latin typeface="Roboto" charset="0"/>
            </a:endParaRPr>
          </a:p>
          <a:p>
            <a:pPr>
              <a:buFont typeface="Arial" charset="0"/>
              <a:buChar char="•"/>
            </a:pPr>
            <a:r>
              <a:rPr lang="en-US" dirty="0">
                <a:solidFill>
                  <a:srgbClr val="666666"/>
                </a:solidFill>
                <a:latin typeface="Roboto" charset="0"/>
              </a:rPr>
              <a:t>Die </a:t>
            </a:r>
            <a:r>
              <a:rPr lang="en-US" dirty="0" err="1">
                <a:solidFill>
                  <a:srgbClr val="666666"/>
                </a:solidFill>
                <a:latin typeface="Roboto" charset="0"/>
              </a:rPr>
              <a:t>Nervenzellen</a:t>
            </a:r>
            <a:r>
              <a:rPr lang="en-US" dirty="0">
                <a:solidFill>
                  <a:srgbClr val="666666"/>
                </a:solidFill>
                <a:latin typeface="Roboto" charset="0"/>
              </a:rPr>
              <a:t> </a:t>
            </a:r>
            <a:r>
              <a:rPr lang="en-US" dirty="0" err="1">
                <a:solidFill>
                  <a:srgbClr val="666666"/>
                </a:solidFill>
                <a:latin typeface="Roboto" charset="0"/>
              </a:rPr>
              <a:t>bündeln</a:t>
            </a:r>
            <a:r>
              <a:rPr lang="en-US" dirty="0">
                <a:solidFill>
                  <a:srgbClr val="666666"/>
                </a:solidFill>
                <a:latin typeface="Roboto" charset="0"/>
              </a:rPr>
              <a:t> </a:t>
            </a:r>
            <a:r>
              <a:rPr lang="en-US" dirty="0" err="1">
                <a:solidFill>
                  <a:srgbClr val="666666"/>
                </a:solidFill>
                <a:latin typeface="Roboto" charset="0"/>
              </a:rPr>
              <a:t>sich</a:t>
            </a:r>
            <a:r>
              <a:rPr lang="en-US" dirty="0">
                <a:solidFill>
                  <a:srgbClr val="666666"/>
                </a:solidFill>
                <a:latin typeface="Roboto" charset="0"/>
              </a:rPr>
              <a:t> </a:t>
            </a:r>
            <a:r>
              <a:rPr lang="en-US" dirty="0" err="1">
                <a:solidFill>
                  <a:srgbClr val="666666"/>
                </a:solidFill>
                <a:latin typeface="Roboto" charset="0"/>
              </a:rPr>
              <a:t>zu</a:t>
            </a:r>
            <a:r>
              <a:rPr lang="en-US" dirty="0">
                <a:solidFill>
                  <a:srgbClr val="666666"/>
                </a:solidFill>
                <a:latin typeface="Roboto" charset="0"/>
              </a:rPr>
              <a:t> den </a:t>
            </a:r>
            <a:r>
              <a:rPr lang="en-US" b="1" dirty="0">
                <a:solidFill>
                  <a:srgbClr val="666666"/>
                </a:solidFill>
                <a:latin typeface="Roboto" charset="0"/>
              </a:rPr>
              <a:t>Fila </a:t>
            </a:r>
            <a:r>
              <a:rPr lang="en-US" b="1" dirty="0" err="1">
                <a:solidFill>
                  <a:srgbClr val="666666"/>
                </a:solidFill>
                <a:latin typeface="Roboto" charset="0"/>
              </a:rPr>
              <a:t>olfactoria</a:t>
            </a:r>
            <a:r>
              <a:rPr lang="en-US" dirty="0">
                <a:solidFill>
                  <a:srgbClr val="666666"/>
                </a:solidFill>
                <a:latin typeface="Roboto" charset="0"/>
              </a:rPr>
              <a:t> </a:t>
            </a:r>
            <a:r>
              <a:rPr lang="en-US" dirty="0" err="1">
                <a:solidFill>
                  <a:srgbClr val="666666"/>
                </a:solidFill>
                <a:latin typeface="Roboto" charset="0"/>
              </a:rPr>
              <a:t>zusammen</a:t>
            </a:r>
            <a:r>
              <a:rPr lang="en-US" dirty="0">
                <a:solidFill>
                  <a:srgbClr val="666666"/>
                </a:solidFill>
                <a:latin typeface="Roboto" charset="0"/>
              </a:rPr>
              <a:t>, </a:t>
            </a:r>
            <a:r>
              <a:rPr lang="en-US" dirty="0" err="1">
                <a:solidFill>
                  <a:srgbClr val="666666"/>
                </a:solidFill>
                <a:latin typeface="Roboto" charset="0"/>
              </a:rPr>
              <a:t>durchbrechen</a:t>
            </a:r>
            <a:r>
              <a:rPr lang="en-US" dirty="0">
                <a:solidFill>
                  <a:srgbClr val="666666"/>
                </a:solidFill>
                <a:latin typeface="Roboto" charset="0"/>
              </a:rPr>
              <a:t> die </a:t>
            </a:r>
            <a:r>
              <a:rPr lang="en-US" b="1" dirty="0">
                <a:solidFill>
                  <a:srgbClr val="666666"/>
                </a:solidFill>
                <a:latin typeface="Roboto" charset="0"/>
              </a:rPr>
              <a:t>Lamina </a:t>
            </a:r>
            <a:r>
              <a:rPr lang="en-US" b="1" dirty="0" err="1">
                <a:solidFill>
                  <a:srgbClr val="666666"/>
                </a:solidFill>
                <a:latin typeface="Roboto" charset="0"/>
              </a:rPr>
              <a:t>cribrosa</a:t>
            </a:r>
            <a:r>
              <a:rPr lang="en-US" dirty="0">
                <a:solidFill>
                  <a:srgbClr val="666666"/>
                </a:solidFill>
                <a:latin typeface="Roboto" charset="0"/>
              </a:rPr>
              <a:t> und </a:t>
            </a:r>
            <a:r>
              <a:rPr lang="en-US" dirty="0" err="1">
                <a:solidFill>
                  <a:srgbClr val="666666"/>
                </a:solidFill>
                <a:latin typeface="Roboto" charset="0"/>
              </a:rPr>
              <a:t>enden</a:t>
            </a:r>
            <a:r>
              <a:rPr lang="en-US" dirty="0">
                <a:solidFill>
                  <a:srgbClr val="666666"/>
                </a:solidFill>
                <a:latin typeface="Roboto" charset="0"/>
              </a:rPr>
              <a:t> </a:t>
            </a:r>
            <a:r>
              <a:rPr lang="en-US" dirty="0" err="1">
                <a:solidFill>
                  <a:srgbClr val="666666"/>
                </a:solidFill>
                <a:latin typeface="Roboto" charset="0"/>
              </a:rPr>
              <a:t>im</a:t>
            </a:r>
            <a:r>
              <a:rPr lang="en-US" dirty="0">
                <a:solidFill>
                  <a:srgbClr val="666666"/>
                </a:solidFill>
                <a:latin typeface="Roboto" charset="0"/>
              </a:rPr>
              <a:t> </a:t>
            </a:r>
            <a:r>
              <a:rPr lang="en-US" b="1" dirty="0" err="1">
                <a:solidFill>
                  <a:srgbClr val="666666"/>
                </a:solidFill>
                <a:latin typeface="Roboto" charset="0"/>
              </a:rPr>
              <a:t>Bulbus</a:t>
            </a:r>
            <a:r>
              <a:rPr lang="en-US" b="1" dirty="0">
                <a:solidFill>
                  <a:srgbClr val="666666"/>
                </a:solidFill>
                <a:latin typeface="Roboto" charset="0"/>
              </a:rPr>
              <a:t> </a:t>
            </a:r>
            <a:r>
              <a:rPr lang="en-US" b="1" dirty="0" err="1">
                <a:solidFill>
                  <a:srgbClr val="666666"/>
                </a:solidFill>
                <a:latin typeface="Roboto" charset="0"/>
              </a:rPr>
              <a:t>olfactorius</a:t>
            </a:r>
            <a:r>
              <a:rPr lang="en-US" dirty="0">
                <a:solidFill>
                  <a:srgbClr val="666666"/>
                </a:solidFill>
                <a:latin typeface="Roboto" charset="0"/>
              </a:rPr>
              <a:t>. </a:t>
            </a:r>
            <a:endParaRPr lang="en-US" dirty="0" smtClean="0">
              <a:solidFill>
                <a:srgbClr val="666666"/>
              </a:solidFill>
              <a:latin typeface="Roboto" charset="0"/>
            </a:endParaRPr>
          </a:p>
          <a:p>
            <a:pPr>
              <a:buFont typeface="Arial" charset="0"/>
              <a:buChar char="•"/>
            </a:pPr>
            <a:endParaRPr lang="en-US" dirty="0">
              <a:solidFill>
                <a:srgbClr val="666666"/>
              </a:solidFill>
              <a:latin typeface="Roboto" charset="0"/>
            </a:endParaRPr>
          </a:p>
          <a:p>
            <a:pPr>
              <a:buFont typeface="Arial" charset="0"/>
              <a:buChar char="•"/>
            </a:pPr>
            <a:r>
              <a:rPr lang="en-US" dirty="0" err="1">
                <a:solidFill>
                  <a:srgbClr val="666666"/>
                </a:solidFill>
                <a:latin typeface="Roboto" charset="0"/>
              </a:rPr>
              <a:t>Hier</a:t>
            </a:r>
            <a:r>
              <a:rPr lang="en-US" dirty="0">
                <a:solidFill>
                  <a:srgbClr val="666666"/>
                </a:solidFill>
                <a:latin typeface="Roboto" charset="0"/>
              </a:rPr>
              <a:t> </a:t>
            </a:r>
            <a:r>
              <a:rPr lang="en-US" dirty="0" err="1">
                <a:solidFill>
                  <a:srgbClr val="666666"/>
                </a:solidFill>
                <a:latin typeface="Roboto" charset="0"/>
              </a:rPr>
              <a:t>werden</a:t>
            </a:r>
            <a:r>
              <a:rPr lang="en-US" dirty="0">
                <a:solidFill>
                  <a:srgbClr val="666666"/>
                </a:solidFill>
                <a:latin typeface="Roboto" charset="0"/>
              </a:rPr>
              <a:t> </a:t>
            </a:r>
            <a:r>
              <a:rPr lang="en-US" dirty="0" err="1">
                <a:solidFill>
                  <a:srgbClr val="666666"/>
                </a:solidFill>
                <a:latin typeface="Roboto" charset="0"/>
              </a:rPr>
              <a:t>sie</a:t>
            </a:r>
            <a:r>
              <a:rPr lang="en-US" dirty="0">
                <a:solidFill>
                  <a:srgbClr val="666666"/>
                </a:solidFill>
                <a:latin typeface="Roboto" charset="0"/>
              </a:rPr>
              <a:t> </a:t>
            </a:r>
            <a:r>
              <a:rPr lang="en-US" dirty="0" err="1">
                <a:solidFill>
                  <a:srgbClr val="666666"/>
                </a:solidFill>
                <a:latin typeface="Roboto" charset="0"/>
              </a:rPr>
              <a:t>zum</a:t>
            </a:r>
            <a:r>
              <a:rPr lang="en-US" dirty="0">
                <a:solidFill>
                  <a:srgbClr val="666666"/>
                </a:solidFill>
                <a:latin typeface="Roboto" charset="0"/>
              </a:rPr>
              <a:t> </a:t>
            </a:r>
            <a:r>
              <a:rPr lang="en-US" dirty="0" err="1">
                <a:solidFill>
                  <a:srgbClr val="666666"/>
                </a:solidFill>
                <a:latin typeface="Roboto" charset="0"/>
              </a:rPr>
              <a:t>ersten</a:t>
            </a:r>
            <a:r>
              <a:rPr lang="en-US" dirty="0">
                <a:solidFill>
                  <a:srgbClr val="666666"/>
                </a:solidFill>
                <a:latin typeface="Roboto" charset="0"/>
              </a:rPr>
              <a:t> mal </a:t>
            </a:r>
            <a:r>
              <a:rPr lang="en-US" dirty="0" err="1">
                <a:solidFill>
                  <a:srgbClr val="666666"/>
                </a:solidFill>
                <a:latin typeface="Roboto" charset="0"/>
              </a:rPr>
              <a:t>verschaltet</a:t>
            </a:r>
            <a:r>
              <a:rPr lang="en-US" dirty="0">
                <a:solidFill>
                  <a:srgbClr val="666666"/>
                </a:solidFill>
                <a:latin typeface="Roboto" charset="0"/>
              </a:rPr>
              <a:t> --&gt; </a:t>
            </a:r>
            <a:r>
              <a:rPr lang="en-US" dirty="0" err="1">
                <a:solidFill>
                  <a:srgbClr val="666666"/>
                </a:solidFill>
                <a:latin typeface="Roboto" charset="0"/>
              </a:rPr>
              <a:t>äquivalent</a:t>
            </a:r>
            <a:r>
              <a:rPr lang="en-US" dirty="0">
                <a:solidFill>
                  <a:srgbClr val="666666"/>
                </a:solidFill>
                <a:latin typeface="Roboto" charset="0"/>
              </a:rPr>
              <a:t> </a:t>
            </a:r>
            <a:r>
              <a:rPr lang="en-US" dirty="0" err="1">
                <a:solidFill>
                  <a:srgbClr val="666666"/>
                </a:solidFill>
                <a:latin typeface="Roboto" charset="0"/>
              </a:rPr>
              <a:t>eines</a:t>
            </a:r>
            <a:r>
              <a:rPr lang="en-US" dirty="0">
                <a:solidFill>
                  <a:srgbClr val="666666"/>
                </a:solidFill>
                <a:latin typeface="Roboto" charset="0"/>
              </a:rPr>
              <a:t> </a:t>
            </a:r>
            <a:r>
              <a:rPr lang="en-US" dirty="0" err="1">
                <a:solidFill>
                  <a:srgbClr val="666666"/>
                </a:solidFill>
                <a:latin typeface="Roboto" charset="0"/>
              </a:rPr>
              <a:t>Hirnnervenkerns</a:t>
            </a:r>
            <a:r>
              <a:rPr lang="en-US" dirty="0">
                <a:solidFill>
                  <a:srgbClr val="666666"/>
                </a:solidFill>
                <a:latin typeface="Roboto" charset="0"/>
              </a:rPr>
              <a:t> </a:t>
            </a:r>
            <a:r>
              <a:rPr lang="en-US" dirty="0" err="1">
                <a:solidFill>
                  <a:srgbClr val="666666"/>
                </a:solidFill>
                <a:latin typeface="Roboto" charset="0"/>
              </a:rPr>
              <a:t>für</a:t>
            </a:r>
            <a:r>
              <a:rPr lang="en-US" dirty="0">
                <a:solidFill>
                  <a:srgbClr val="666666"/>
                </a:solidFill>
                <a:latin typeface="Roboto" charset="0"/>
              </a:rPr>
              <a:t> der </a:t>
            </a:r>
            <a:r>
              <a:rPr lang="en-US" dirty="0" smtClean="0">
                <a:solidFill>
                  <a:srgbClr val="666666"/>
                </a:solidFill>
                <a:latin typeface="Roboto" charset="0"/>
              </a:rPr>
              <a:t>HNI</a:t>
            </a:r>
          </a:p>
          <a:p>
            <a:pPr>
              <a:buFont typeface="Arial" charset="0"/>
              <a:buChar char="•"/>
            </a:pPr>
            <a:endParaRPr lang="en-US" dirty="0">
              <a:solidFill>
                <a:srgbClr val="666666"/>
              </a:solidFill>
              <a:latin typeface="Roboto" charset="0"/>
            </a:endParaRPr>
          </a:p>
          <a:p>
            <a:pPr>
              <a:buFont typeface="Arial" charset="0"/>
              <a:buChar char="•"/>
            </a:pPr>
            <a:r>
              <a:rPr lang="en-US" dirty="0" err="1">
                <a:solidFill>
                  <a:srgbClr val="666666"/>
                </a:solidFill>
                <a:latin typeface="Roboto" charset="0"/>
              </a:rPr>
              <a:t>Olfaktorische</a:t>
            </a:r>
            <a:r>
              <a:rPr lang="en-US" dirty="0">
                <a:solidFill>
                  <a:srgbClr val="666666"/>
                </a:solidFill>
                <a:latin typeface="Roboto" charset="0"/>
              </a:rPr>
              <a:t> Impulse </a:t>
            </a:r>
            <a:r>
              <a:rPr lang="en-US" dirty="0" err="1">
                <a:solidFill>
                  <a:srgbClr val="666666"/>
                </a:solidFill>
                <a:latin typeface="Roboto" charset="0"/>
              </a:rPr>
              <a:t>werden</a:t>
            </a:r>
            <a:r>
              <a:rPr lang="en-US" dirty="0">
                <a:solidFill>
                  <a:srgbClr val="666666"/>
                </a:solidFill>
                <a:latin typeface="Roboto" charset="0"/>
              </a:rPr>
              <a:t> </a:t>
            </a:r>
            <a:r>
              <a:rPr lang="en-US" dirty="0" err="1">
                <a:solidFill>
                  <a:srgbClr val="666666"/>
                </a:solidFill>
                <a:latin typeface="Roboto" charset="0"/>
              </a:rPr>
              <a:t>über</a:t>
            </a:r>
            <a:r>
              <a:rPr lang="en-US" dirty="0">
                <a:solidFill>
                  <a:srgbClr val="666666"/>
                </a:solidFill>
                <a:latin typeface="Roboto" charset="0"/>
              </a:rPr>
              <a:t> </a:t>
            </a:r>
            <a:r>
              <a:rPr lang="en-US" b="1" dirty="0" err="1">
                <a:solidFill>
                  <a:srgbClr val="666666"/>
                </a:solidFill>
                <a:latin typeface="Roboto" charset="0"/>
              </a:rPr>
              <a:t>tractus</a:t>
            </a:r>
            <a:r>
              <a:rPr lang="en-US" b="1" dirty="0">
                <a:solidFill>
                  <a:srgbClr val="666666"/>
                </a:solidFill>
                <a:latin typeface="Roboto" charset="0"/>
              </a:rPr>
              <a:t> </a:t>
            </a:r>
            <a:r>
              <a:rPr lang="en-US" b="1" dirty="0" err="1">
                <a:solidFill>
                  <a:srgbClr val="666666"/>
                </a:solidFill>
                <a:latin typeface="Roboto" charset="0"/>
              </a:rPr>
              <a:t>olfactorius</a:t>
            </a:r>
            <a:r>
              <a:rPr lang="en-US" dirty="0">
                <a:solidFill>
                  <a:srgbClr val="666666"/>
                </a:solidFill>
                <a:latin typeface="Roboto" charset="0"/>
              </a:rPr>
              <a:t> in die </a:t>
            </a:r>
            <a:r>
              <a:rPr lang="en-US" b="1" dirty="0" err="1">
                <a:solidFill>
                  <a:srgbClr val="666666"/>
                </a:solidFill>
                <a:latin typeface="Roboto" charset="0"/>
              </a:rPr>
              <a:t>primäre</a:t>
            </a:r>
            <a:r>
              <a:rPr lang="en-US" b="1" dirty="0">
                <a:solidFill>
                  <a:srgbClr val="666666"/>
                </a:solidFill>
                <a:latin typeface="Roboto" charset="0"/>
              </a:rPr>
              <a:t> </a:t>
            </a:r>
            <a:r>
              <a:rPr lang="en-US" b="1" dirty="0" err="1">
                <a:solidFill>
                  <a:srgbClr val="666666"/>
                </a:solidFill>
                <a:latin typeface="Roboto" charset="0"/>
              </a:rPr>
              <a:t>Riechrinde</a:t>
            </a:r>
            <a:r>
              <a:rPr lang="en-US" dirty="0">
                <a:solidFill>
                  <a:srgbClr val="666666"/>
                </a:solidFill>
                <a:latin typeface="Roboto" charset="0"/>
              </a:rPr>
              <a:t> </a:t>
            </a:r>
            <a:r>
              <a:rPr lang="en-US" dirty="0" err="1">
                <a:solidFill>
                  <a:srgbClr val="666666"/>
                </a:solidFill>
                <a:latin typeface="Roboto" charset="0"/>
              </a:rPr>
              <a:t>weitergeleitet</a:t>
            </a:r>
            <a:endParaRPr lang="en-US" b="0" i="0" dirty="0">
              <a:solidFill>
                <a:srgbClr val="666666"/>
              </a:solidFill>
              <a:effectLst/>
              <a:latin typeface="Roboto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21945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71525" y="1720840"/>
            <a:ext cx="8372475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666666"/>
                </a:solidFill>
                <a:latin typeface="Roboto" charset="0"/>
              </a:rPr>
              <a:t>Was </a:t>
            </a:r>
            <a:r>
              <a:rPr lang="en-US" dirty="0" err="1">
                <a:solidFill>
                  <a:srgbClr val="666666"/>
                </a:solidFill>
                <a:latin typeface="Roboto" charset="0"/>
              </a:rPr>
              <a:t>passiert</a:t>
            </a:r>
            <a:r>
              <a:rPr lang="en-US" dirty="0">
                <a:solidFill>
                  <a:srgbClr val="666666"/>
                </a:solidFill>
                <a:latin typeface="Roboto" charset="0"/>
              </a:rPr>
              <a:t> </a:t>
            </a:r>
            <a:r>
              <a:rPr lang="en-US" dirty="0" err="1">
                <a:solidFill>
                  <a:srgbClr val="666666"/>
                </a:solidFill>
                <a:latin typeface="Roboto" charset="0"/>
              </a:rPr>
              <a:t>bei</a:t>
            </a:r>
            <a:r>
              <a:rPr lang="en-US" dirty="0">
                <a:solidFill>
                  <a:srgbClr val="666666"/>
                </a:solidFill>
                <a:latin typeface="Roboto" charset="0"/>
              </a:rPr>
              <a:t> </a:t>
            </a:r>
            <a:r>
              <a:rPr lang="en-US" dirty="0" err="1">
                <a:solidFill>
                  <a:srgbClr val="666666"/>
                </a:solidFill>
                <a:latin typeface="Roboto" charset="0"/>
              </a:rPr>
              <a:t>einer</a:t>
            </a:r>
            <a:r>
              <a:rPr lang="en-US" dirty="0">
                <a:solidFill>
                  <a:srgbClr val="666666"/>
                </a:solidFill>
                <a:latin typeface="Roboto" charset="0"/>
              </a:rPr>
              <a:t> </a:t>
            </a:r>
            <a:r>
              <a:rPr lang="en-US" b="1" dirty="0" err="1">
                <a:solidFill>
                  <a:srgbClr val="666666"/>
                </a:solidFill>
                <a:latin typeface="Roboto" charset="0"/>
              </a:rPr>
              <a:t>Läsion</a:t>
            </a:r>
            <a:r>
              <a:rPr lang="en-US" b="1" dirty="0">
                <a:solidFill>
                  <a:srgbClr val="666666"/>
                </a:solidFill>
                <a:latin typeface="Roboto" charset="0"/>
              </a:rPr>
              <a:t> des N. </a:t>
            </a:r>
            <a:r>
              <a:rPr lang="en-US" b="1" dirty="0" err="1">
                <a:solidFill>
                  <a:srgbClr val="666666"/>
                </a:solidFill>
                <a:latin typeface="Roboto" charset="0"/>
              </a:rPr>
              <a:t>olfactorius</a:t>
            </a:r>
            <a:r>
              <a:rPr lang="en-US" dirty="0" smtClean="0">
                <a:solidFill>
                  <a:srgbClr val="666666"/>
                </a:solidFill>
                <a:latin typeface="Roboto" charset="0"/>
              </a:rPr>
              <a:t>?</a:t>
            </a:r>
          </a:p>
          <a:p>
            <a:endParaRPr lang="en-US" dirty="0">
              <a:solidFill>
                <a:srgbClr val="666666"/>
              </a:solidFill>
              <a:latin typeface="Roboto" charset="0"/>
            </a:endParaRPr>
          </a:p>
          <a:p>
            <a:pPr>
              <a:buFont typeface="Arial" charset="0"/>
              <a:buChar char="•"/>
            </a:pPr>
            <a:r>
              <a:rPr lang="en-US" dirty="0" err="1">
                <a:solidFill>
                  <a:srgbClr val="666666"/>
                </a:solidFill>
                <a:latin typeface="Roboto" charset="0"/>
              </a:rPr>
              <a:t>Schädelbasisverletzung</a:t>
            </a:r>
            <a:r>
              <a:rPr lang="en-US" dirty="0">
                <a:solidFill>
                  <a:srgbClr val="666666"/>
                </a:solidFill>
                <a:latin typeface="Roboto" charset="0"/>
              </a:rPr>
              <a:t>, </a:t>
            </a:r>
            <a:r>
              <a:rPr lang="en-US" dirty="0" err="1">
                <a:solidFill>
                  <a:srgbClr val="666666"/>
                </a:solidFill>
                <a:latin typeface="Roboto" charset="0"/>
              </a:rPr>
              <a:t>Abriss</a:t>
            </a:r>
            <a:r>
              <a:rPr lang="en-US" dirty="0">
                <a:solidFill>
                  <a:srgbClr val="666666"/>
                </a:solidFill>
                <a:latin typeface="Roboto" charset="0"/>
              </a:rPr>
              <a:t> der </a:t>
            </a:r>
            <a:r>
              <a:rPr lang="en-US" dirty="0" err="1">
                <a:solidFill>
                  <a:srgbClr val="666666"/>
                </a:solidFill>
                <a:latin typeface="Roboto" charset="0"/>
              </a:rPr>
              <a:t>feinen</a:t>
            </a:r>
            <a:r>
              <a:rPr lang="en-US" dirty="0">
                <a:solidFill>
                  <a:srgbClr val="666666"/>
                </a:solidFill>
                <a:latin typeface="Roboto" charset="0"/>
              </a:rPr>
              <a:t> </a:t>
            </a:r>
            <a:r>
              <a:rPr lang="en-US" dirty="0" err="1">
                <a:solidFill>
                  <a:srgbClr val="666666"/>
                </a:solidFill>
                <a:latin typeface="Roboto" charset="0"/>
              </a:rPr>
              <a:t>Fasern</a:t>
            </a:r>
            <a:r>
              <a:rPr lang="en-US" dirty="0">
                <a:solidFill>
                  <a:srgbClr val="666666"/>
                </a:solidFill>
                <a:latin typeface="Roboto" charset="0"/>
              </a:rPr>
              <a:t> </a:t>
            </a:r>
            <a:r>
              <a:rPr lang="en-US" dirty="0" err="1">
                <a:solidFill>
                  <a:srgbClr val="666666"/>
                </a:solidFill>
                <a:latin typeface="Roboto" charset="0"/>
              </a:rPr>
              <a:t>beim</a:t>
            </a:r>
            <a:r>
              <a:rPr lang="en-US" dirty="0">
                <a:solidFill>
                  <a:srgbClr val="666666"/>
                </a:solidFill>
                <a:latin typeface="Roboto" charset="0"/>
              </a:rPr>
              <a:t> </a:t>
            </a:r>
            <a:r>
              <a:rPr lang="en-US" dirty="0" err="1">
                <a:solidFill>
                  <a:srgbClr val="666666"/>
                </a:solidFill>
                <a:latin typeface="Roboto" charset="0"/>
              </a:rPr>
              <a:t>Durchtritt</a:t>
            </a:r>
            <a:r>
              <a:rPr lang="en-US" dirty="0">
                <a:solidFill>
                  <a:srgbClr val="666666"/>
                </a:solidFill>
                <a:latin typeface="Roboto" charset="0"/>
              </a:rPr>
              <a:t> </a:t>
            </a:r>
            <a:r>
              <a:rPr lang="en-US" dirty="0" err="1">
                <a:solidFill>
                  <a:srgbClr val="666666"/>
                </a:solidFill>
                <a:latin typeface="Roboto" charset="0"/>
              </a:rPr>
              <a:t>durch</a:t>
            </a:r>
            <a:r>
              <a:rPr lang="en-US" dirty="0">
                <a:solidFill>
                  <a:srgbClr val="666666"/>
                </a:solidFill>
                <a:latin typeface="Roboto" charset="0"/>
              </a:rPr>
              <a:t> lamina </a:t>
            </a:r>
            <a:r>
              <a:rPr lang="en-US" dirty="0" err="1" smtClean="0">
                <a:solidFill>
                  <a:srgbClr val="666666"/>
                </a:solidFill>
                <a:latin typeface="Roboto" charset="0"/>
              </a:rPr>
              <a:t>cribrosa</a:t>
            </a:r>
            <a:endParaRPr lang="en-US" dirty="0" smtClean="0">
              <a:solidFill>
                <a:srgbClr val="666666"/>
              </a:solidFill>
              <a:latin typeface="Roboto" charset="0"/>
            </a:endParaRPr>
          </a:p>
          <a:p>
            <a:pPr>
              <a:buFont typeface="Arial" charset="0"/>
              <a:buChar char="•"/>
            </a:pPr>
            <a:endParaRPr lang="en-US" dirty="0">
              <a:solidFill>
                <a:srgbClr val="666666"/>
              </a:solidFill>
              <a:latin typeface="Roboto" charset="0"/>
            </a:endParaRPr>
          </a:p>
          <a:p>
            <a:pPr>
              <a:buFont typeface="Arial" charset="0"/>
              <a:buChar char="•"/>
            </a:pPr>
            <a:r>
              <a:rPr lang="en-US" dirty="0" err="1">
                <a:solidFill>
                  <a:srgbClr val="666666"/>
                </a:solidFill>
                <a:latin typeface="Roboto" charset="0"/>
              </a:rPr>
              <a:t>Unfähigkeit</a:t>
            </a:r>
            <a:r>
              <a:rPr lang="en-US" dirty="0">
                <a:solidFill>
                  <a:srgbClr val="666666"/>
                </a:solidFill>
                <a:latin typeface="Roboto" charset="0"/>
              </a:rPr>
              <a:t> </a:t>
            </a:r>
            <a:r>
              <a:rPr lang="en-US" dirty="0" err="1">
                <a:solidFill>
                  <a:srgbClr val="666666"/>
                </a:solidFill>
                <a:latin typeface="Roboto" charset="0"/>
              </a:rPr>
              <a:t>zu</a:t>
            </a:r>
            <a:r>
              <a:rPr lang="en-US" dirty="0">
                <a:solidFill>
                  <a:srgbClr val="666666"/>
                </a:solidFill>
                <a:latin typeface="Roboto" charset="0"/>
              </a:rPr>
              <a:t> </a:t>
            </a:r>
            <a:r>
              <a:rPr lang="en-US" dirty="0" err="1">
                <a:solidFill>
                  <a:srgbClr val="666666"/>
                </a:solidFill>
                <a:latin typeface="Roboto" charset="0"/>
              </a:rPr>
              <a:t>Riechen</a:t>
            </a:r>
            <a:r>
              <a:rPr lang="en-US" dirty="0">
                <a:solidFill>
                  <a:srgbClr val="666666"/>
                </a:solidFill>
                <a:latin typeface="Roboto" charset="0"/>
              </a:rPr>
              <a:t>: </a:t>
            </a:r>
            <a:r>
              <a:rPr lang="en-US" b="1" dirty="0" err="1">
                <a:solidFill>
                  <a:srgbClr val="666666"/>
                </a:solidFill>
                <a:latin typeface="Roboto" charset="0"/>
              </a:rPr>
              <a:t>Anosmie</a:t>
            </a:r>
            <a:r>
              <a:rPr lang="en-US" b="1" dirty="0">
                <a:solidFill>
                  <a:srgbClr val="666666"/>
                </a:solidFill>
                <a:latin typeface="Roboto" charset="0"/>
              </a:rPr>
              <a:t> </a:t>
            </a:r>
            <a:r>
              <a:rPr lang="en-US" dirty="0">
                <a:solidFill>
                  <a:srgbClr val="666666"/>
                </a:solidFill>
                <a:latin typeface="Roboto" charset="0"/>
              </a:rPr>
              <a:t>(</a:t>
            </a:r>
            <a:r>
              <a:rPr lang="en-US" dirty="0" err="1">
                <a:solidFill>
                  <a:srgbClr val="666666"/>
                </a:solidFill>
                <a:latin typeface="Roboto" charset="0"/>
              </a:rPr>
              <a:t>Riechminderung</a:t>
            </a:r>
            <a:r>
              <a:rPr lang="en-US" dirty="0">
                <a:solidFill>
                  <a:srgbClr val="666666"/>
                </a:solidFill>
                <a:latin typeface="Roboto" charset="0"/>
              </a:rPr>
              <a:t>: </a:t>
            </a:r>
            <a:r>
              <a:rPr lang="en-US" b="1" dirty="0" err="1">
                <a:solidFill>
                  <a:srgbClr val="666666"/>
                </a:solidFill>
                <a:latin typeface="Roboto" charset="0"/>
              </a:rPr>
              <a:t>Hyposmie</a:t>
            </a:r>
            <a:r>
              <a:rPr lang="en-US" dirty="0" smtClean="0">
                <a:solidFill>
                  <a:srgbClr val="666666"/>
                </a:solidFill>
                <a:latin typeface="Roboto" charset="0"/>
              </a:rPr>
              <a:t>)</a:t>
            </a:r>
          </a:p>
          <a:p>
            <a:pPr>
              <a:buFont typeface="Arial" charset="0"/>
              <a:buChar char="•"/>
            </a:pPr>
            <a:endParaRPr lang="en-US" dirty="0">
              <a:solidFill>
                <a:srgbClr val="666666"/>
              </a:solidFill>
              <a:latin typeface="Roboto" charset="0"/>
            </a:endParaRPr>
          </a:p>
          <a:p>
            <a:pPr>
              <a:buFont typeface="Arial" charset="0"/>
              <a:buChar char="•"/>
            </a:pPr>
            <a:r>
              <a:rPr lang="en-US" dirty="0" err="1">
                <a:solidFill>
                  <a:srgbClr val="666666"/>
                </a:solidFill>
                <a:latin typeface="Roboto" charset="0"/>
              </a:rPr>
              <a:t>Aromatische</a:t>
            </a:r>
            <a:r>
              <a:rPr lang="en-US" dirty="0">
                <a:solidFill>
                  <a:srgbClr val="666666"/>
                </a:solidFill>
                <a:latin typeface="Roboto" charset="0"/>
              </a:rPr>
              <a:t> </a:t>
            </a:r>
            <a:r>
              <a:rPr lang="en-US" dirty="0" err="1">
                <a:solidFill>
                  <a:srgbClr val="666666"/>
                </a:solidFill>
                <a:latin typeface="Roboto" charset="0"/>
              </a:rPr>
              <a:t>Stoffe</a:t>
            </a:r>
            <a:r>
              <a:rPr lang="en-US" dirty="0">
                <a:solidFill>
                  <a:srgbClr val="666666"/>
                </a:solidFill>
                <a:latin typeface="Roboto" charset="0"/>
              </a:rPr>
              <a:t> </a:t>
            </a:r>
            <a:r>
              <a:rPr lang="en-US" dirty="0" err="1">
                <a:solidFill>
                  <a:srgbClr val="666666"/>
                </a:solidFill>
                <a:latin typeface="Roboto" charset="0"/>
              </a:rPr>
              <a:t>nicht</a:t>
            </a:r>
            <a:r>
              <a:rPr lang="en-US" dirty="0">
                <a:solidFill>
                  <a:srgbClr val="666666"/>
                </a:solidFill>
                <a:latin typeface="Roboto" charset="0"/>
              </a:rPr>
              <a:t> </a:t>
            </a:r>
            <a:r>
              <a:rPr lang="en-US" dirty="0" err="1">
                <a:solidFill>
                  <a:srgbClr val="666666"/>
                </a:solidFill>
                <a:latin typeface="Roboto" charset="0"/>
              </a:rPr>
              <a:t>mehr</a:t>
            </a:r>
            <a:r>
              <a:rPr lang="en-US" dirty="0">
                <a:solidFill>
                  <a:srgbClr val="666666"/>
                </a:solidFill>
                <a:latin typeface="Roboto" charset="0"/>
              </a:rPr>
              <a:t> </a:t>
            </a:r>
            <a:r>
              <a:rPr lang="en-US" dirty="0" err="1">
                <a:solidFill>
                  <a:srgbClr val="666666"/>
                </a:solidFill>
                <a:latin typeface="Roboto" charset="0"/>
              </a:rPr>
              <a:t>wahrnehmbar</a:t>
            </a:r>
            <a:r>
              <a:rPr lang="en-US" dirty="0">
                <a:solidFill>
                  <a:srgbClr val="666666"/>
                </a:solidFill>
                <a:latin typeface="Roboto" charset="0"/>
              </a:rPr>
              <a:t>, </a:t>
            </a:r>
            <a:r>
              <a:rPr lang="en-US" dirty="0" err="1">
                <a:solidFill>
                  <a:srgbClr val="666666"/>
                </a:solidFill>
                <a:latin typeface="Roboto" charset="0"/>
              </a:rPr>
              <a:t>scharfe</a:t>
            </a:r>
            <a:r>
              <a:rPr lang="en-US" dirty="0">
                <a:solidFill>
                  <a:srgbClr val="666666"/>
                </a:solidFill>
                <a:latin typeface="Roboto" charset="0"/>
              </a:rPr>
              <a:t> </a:t>
            </a:r>
            <a:r>
              <a:rPr lang="en-US" dirty="0" err="1">
                <a:solidFill>
                  <a:srgbClr val="666666"/>
                </a:solidFill>
                <a:latin typeface="Roboto" charset="0"/>
              </a:rPr>
              <a:t>Agenzien</a:t>
            </a:r>
            <a:r>
              <a:rPr lang="en-US" dirty="0">
                <a:solidFill>
                  <a:srgbClr val="666666"/>
                </a:solidFill>
                <a:latin typeface="Roboto" charset="0"/>
              </a:rPr>
              <a:t> </a:t>
            </a:r>
            <a:r>
              <a:rPr lang="en-US" dirty="0" err="1">
                <a:solidFill>
                  <a:srgbClr val="666666"/>
                </a:solidFill>
                <a:latin typeface="Roboto" charset="0"/>
              </a:rPr>
              <a:t>aber</a:t>
            </a:r>
            <a:r>
              <a:rPr lang="en-US" dirty="0">
                <a:solidFill>
                  <a:srgbClr val="666666"/>
                </a:solidFill>
                <a:latin typeface="Roboto" charset="0"/>
              </a:rPr>
              <a:t> </a:t>
            </a:r>
            <a:r>
              <a:rPr lang="en-US" dirty="0" err="1">
                <a:solidFill>
                  <a:srgbClr val="666666"/>
                </a:solidFill>
                <a:latin typeface="Roboto" charset="0"/>
              </a:rPr>
              <a:t>schon</a:t>
            </a:r>
            <a:r>
              <a:rPr lang="en-US" dirty="0">
                <a:solidFill>
                  <a:srgbClr val="666666"/>
                </a:solidFill>
                <a:latin typeface="Roboto" charset="0"/>
              </a:rPr>
              <a:t>, </a:t>
            </a:r>
            <a:r>
              <a:rPr lang="en-US" dirty="0" err="1">
                <a:solidFill>
                  <a:srgbClr val="666666"/>
                </a:solidFill>
                <a:latin typeface="Roboto" charset="0"/>
              </a:rPr>
              <a:t>weil</a:t>
            </a:r>
            <a:r>
              <a:rPr lang="en-US" dirty="0">
                <a:solidFill>
                  <a:srgbClr val="666666"/>
                </a:solidFill>
                <a:latin typeface="Roboto" charset="0"/>
              </a:rPr>
              <a:t> </a:t>
            </a:r>
            <a:r>
              <a:rPr lang="en-US" dirty="0" err="1">
                <a:solidFill>
                  <a:srgbClr val="666666"/>
                </a:solidFill>
                <a:latin typeface="Roboto" charset="0"/>
              </a:rPr>
              <a:t>diese</a:t>
            </a:r>
            <a:r>
              <a:rPr lang="en-US" dirty="0">
                <a:solidFill>
                  <a:srgbClr val="666666"/>
                </a:solidFill>
                <a:latin typeface="Roboto" charset="0"/>
              </a:rPr>
              <a:t> die </a:t>
            </a:r>
            <a:r>
              <a:rPr lang="en-US" dirty="0" err="1">
                <a:solidFill>
                  <a:srgbClr val="666666"/>
                </a:solidFill>
                <a:latin typeface="Roboto" charset="0"/>
              </a:rPr>
              <a:t>Riechschleimheit</a:t>
            </a:r>
            <a:r>
              <a:rPr lang="en-US" dirty="0">
                <a:solidFill>
                  <a:srgbClr val="666666"/>
                </a:solidFill>
                <a:latin typeface="Roboto" charset="0"/>
              </a:rPr>
              <a:t> </a:t>
            </a:r>
            <a:r>
              <a:rPr lang="en-US" dirty="0" err="1">
                <a:solidFill>
                  <a:srgbClr val="666666"/>
                </a:solidFill>
                <a:latin typeface="Roboto" charset="0"/>
              </a:rPr>
              <a:t>reizen</a:t>
            </a:r>
            <a:r>
              <a:rPr lang="en-US" dirty="0">
                <a:solidFill>
                  <a:srgbClr val="666666"/>
                </a:solidFill>
                <a:latin typeface="Roboto" charset="0"/>
              </a:rPr>
              <a:t> und </a:t>
            </a:r>
            <a:r>
              <a:rPr lang="en-US" dirty="0" err="1">
                <a:solidFill>
                  <a:srgbClr val="666666"/>
                </a:solidFill>
                <a:latin typeface="Roboto" charset="0"/>
              </a:rPr>
              <a:t>über</a:t>
            </a:r>
            <a:r>
              <a:rPr lang="en-US" dirty="0">
                <a:solidFill>
                  <a:srgbClr val="666666"/>
                </a:solidFill>
                <a:latin typeface="Roboto" charset="0"/>
              </a:rPr>
              <a:t> den N. Trigeminus </a:t>
            </a:r>
            <a:r>
              <a:rPr lang="en-US" dirty="0" err="1">
                <a:solidFill>
                  <a:srgbClr val="666666"/>
                </a:solidFill>
                <a:latin typeface="Roboto" charset="0"/>
              </a:rPr>
              <a:t>wahrgenommen</a:t>
            </a:r>
            <a:r>
              <a:rPr lang="en-US" dirty="0">
                <a:solidFill>
                  <a:srgbClr val="666666"/>
                </a:solidFill>
                <a:latin typeface="Roboto" charset="0"/>
              </a:rPr>
              <a:t> </a:t>
            </a:r>
            <a:r>
              <a:rPr lang="en-US" dirty="0" err="1">
                <a:solidFill>
                  <a:srgbClr val="666666"/>
                </a:solidFill>
                <a:latin typeface="Roboto" charset="0"/>
              </a:rPr>
              <a:t>werden</a:t>
            </a:r>
            <a:r>
              <a:rPr lang="en-US" dirty="0" smtClean="0">
                <a:solidFill>
                  <a:srgbClr val="666666"/>
                </a:solidFill>
                <a:latin typeface="Roboto" charset="0"/>
              </a:rPr>
              <a:t>.</a:t>
            </a:r>
          </a:p>
          <a:p>
            <a:pPr>
              <a:buFont typeface="Arial" charset="0"/>
              <a:buChar char="•"/>
            </a:pPr>
            <a:endParaRPr lang="en-US" dirty="0">
              <a:solidFill>
                <a:srgbClr val="666666"/>
              </a:solidFill>
              <a:latin typeface="Roboto" charset="0"/>
            </a:endParaRPr>
          </a:p>
          <a:p>
            <a:pPr>
              <a:buFont typeface="Arial" charset="0"/>
              <a:buChar char="•"/>
            </a:pPr>
            <a:r>
              <a:rPr lang="en-US" dirty="0" err="1">
                <a:solidFill>
                  <a:srgbClr val="666666"/>
                </a:solidFill>
                <a:latin typeface="Roboto" charset="0"/>
              </a:rPr>
              <a:t>Andere</a:t>
            </a:r>
            <a:r>
              <a:rPr lang="en-US" dirty="0">
                <a:solidFill>
                  <a:srgbClr val="666666"/>
                </a:solidFill>
                <a:latin typeface="Roboto" charset="0"/>
              </a:rPr>
              <a:t> </a:t>
            </a:r>
            <a:r>
              <a:rPr lang="en-US" dirty="0" err="1">
                <a:solidFill>
                  <a:srgbClr val="666666"/>
                </a:solidFill>
                <a:latin typeface="Roboto" charset="0"/>
              </a:rPr>
              <a:t>Symptome</a:t>
            </a:r>
            <a:r>
              <a:rPr lang="en-US" dirty="0">
                <a:solidFill>
                  <a:srgbClr val="666666"/>
                </a:solidFill>
                <a:latin typeface="Roboto" charset="0"/>
              </a:rPr>
              <a:t>: </a:t>
            </a:r>
            <a:r>
              <a:rPr lang="en-US" dirty="0" err="1">
                <a:solidFill>
                  <a:srgbClr val="666666"/>
                </a:solidFill>
                <a:latin typeface="Roboto" charset="0"/>
              </a:rPr>
              <a:t>Liquorfluss</a:t>
            </a:r>
            <a:r>
              <a:rPr lang="en-US" dirty="0">
                <a:solidFill>
                  <a:srgbClr val="666666"/>
                </a:solidFill>
                <a:latin typeface="Roboto" charset="0"/>
              </a:rPr>
              <a:t> </a:t>
            </a:r>
            <a:r>
              <a:rPr lang="en-US" dirty="0" err="1">
                <a:solidFill>
                  <a:srgbClr val="666666"/>
                </a:solidFill>
                <a:latin typeface="Roboto" charset="0"/>
              </a:rPr>
              <a:t>aus</a:t>
            </a:r>
            <a:r>
              <a:rPr lang="en-US" dirty="0">
                <a:solidFill>
                  <a:srgbClr val="666666"/>
                </a:solidFill>
                <a:latin typeface="Roboto" charset="0"/>
              </a:rPr>
              <a:t> der </a:t>
            </a:r>
            <a:r>
              <a:rPr lang="en-US" dirty="0" err="1">
                <a:solidFill>
                  <a:srgbClr val="666666"/>
                </a:solidFill>
                <a:latin typeface="Roboto" charset="0"/>
              </a:rPr>
              <a:t>Nase</a:t>
            </a:r>
            <a:r>
              <a:rPr lang="en-US" dirty="0">
                <a:solidFill>
                  <a:srgbClr val="666666"/>
                </a:solidFill>
                <a:latin typeface="Roboto" charset="0"/>
              </a:rPr>
              <a:t> ("</a:t>
            </a:r>
            <a:r>
              <a:rPr lang="en-US" dirty="0" err="1">
                <a:solidFill>
                  <a:srgbClr val="666666"/>
                </a:solidFill>
                <a:latin typeface="Roboto" charset="0"/>
              </a:rPr>
              <a:t>Schnupfen</a:t>
            </a:r>
            <a:r>
              <a:rPr lang="en-US" dirty="0" smtClean="0">
                <a:solidFill>
                  <a:srgbClr val="666666"/>
                </a:solidFill>
                <a:latin typeface="Roboto" charset="0"/>
              </a:rPr>
              <a:t>")</a:t>
            </a:r>
          </a:p>
          <a:p>
            <a:pPr>
              <a:buFont typeface="Arial" charset="0"/>
              <a:buChar char="•"/>
            </a:pPr>
            <a:endParaRPr lang="en-US" dirty="0">
              <a:solidFill>
                <a:srgbClr val="666666"/>
              </a:solidFill>
              <a:latin typeface="Roboto" charset="0"/>
            </a:endParaRPr>
          </a:p>
          <a:p>
            <a:pPr>
              <a:buFont typeface="Arial" charset="0"/>
              <a:buChar char="•"/>
            </a:pPr>
            <a:r>
              <a:rPr lang="en-US" dirty="0" err="1">
                <a:solidFill>
                  <a:srgbClr val="666666"/>
                </a:solidFill>
                <a:latin typeface="Roboto" charset="0"/>
              </a:rPr>
              <a:t>Gefahr</a:t>
            </a:r>
            <a:r>
              <a:rPr lang="en-US" dirty="0">
                <a:solidFill>
                  <a:srgbClr val="666666"/>
                </a:solidFill>
                <a:latin typeface="Roboto" charset="0"/>
              </a:rPr>
              <a:t> </a:t>
            </a:r>
            <a:r>
              <a:rPr lang="en-US" dirty="0" err="1">
                <a:solidFill>
                  <a:srgbClr val="666666"/>
                </a:solidFill>
                <a:latin typeface="Roboto" charset="0"/>
              </a:rPr>
              <a:t>einer</a:t>
            </a:r>
            <a:r>
              <a:rPr lang="en-US" dirty="0">
                <a:solidFill>
                  <a:srgbClr val="666666"/>
                </a:solidFill>
                <a:latin typeface="Roboto" charset="0"/>
              </a:rPr>
              <a:t> </a:t>
            </a:r>
            <a:r>
              <a:rPr lang="en-US" dirty="0" err="1">
                <a:solidFill>
                  <a:srgbClr val="666666"/>
                </a:solidFill>
                <a:latin typeface="Roboto" charset="0"/>
              </a:rPr>
              <a:t>aufsteigenden</a:t>
            </a:r>
            <a:r>
              <a:rPr lang="en-US" dirty="0">
                <a:solidFill>
                  <a:srgbClr val="666666"/>
                </a:solidFill>
                <a:latin typeface="Roboto" charset="0"/>
              </a:rPr>
              <a:t> </a:t>
            </a:r>
            <a:r>
              <a:rPr lang="en-US" dirty="0" err="1">
                <a:solidFill>
                  <a:srgbClr val="666666"/>
                </a:solidFill>
                <a:latin typeface="Roboto" charset="0"/>
              </a:rPr>
              <a:t>bakteriellen</a:t>
            </a:r>
            <a:r>
              <a:rPr lang="en-US" dirty="0">
                <a:solidFill>
                  <a:srgbClr val="666666"/>
                </a:solidFill>
                <a:latin typeface="Roboto" charset="0"/>
              </a:rPr>
              <a:t> </a:t>
            </a:r>
            <a:r>
              <a:rPr lang="en-US" dirty="0" err="1">
                <a:solidFill>
                  <a:srgbClr val="666666"/>
                </a:solidFill>
                <a:latin typeface="Roboto" charset="0"/>
              </a:rPr>
              <a:t>Infektion</a:t>
            </a:r>
            <a:r>
              <a:rPr lang="en-US" dirty="0">
                <a:solidFill>
                  <a:srgbClr val="666666"/>
                </a:solidFill>
                <a:latin typeface="Roboto" charset="0"/>
              </a:rPr>
              <a:t> </a:t>
            </a:r>
            <a:r>
              <a:rPr lang="en-US" dirty="0" err="1">
                <a:solidFill>
                  <a:srgbClr val="666666"/>
                </a:solidFill>
                <a:latin typeface="Roboto" charset="0"/>
              </a:rPr>
              <a:t>mit</a:t>
            </a:r>
            <a:r>
              <a:rPr lang="en-US" dirty="0">
                <a:solidFill>
                  <a:srgbClr val="666666"/>
                </a:solidFill>
                <a:latin typeface="Roboto" charset="0"/>
              </a:rPr>
              <a:t> Meningitis </a:t>
            </a:r>
          </a:p>
        </p:txBody>
      </p:sp>
    </p:spTree>
    <p:extLst>
      <p:ext uri="{BB962C8B-B14F-4D97-AF65-F5344CB8AC3E}">
        <p14:creationId xmlns:p14="http://schemas.microsoft.com/office/powerpoint/2010/main" val="97895928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719387" y="404336"/>
            <a:ext cx="6096000" cy="175432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 err="1">
                <a:solidFill>
                  <a:srgbClr val="666666"/>
                </a:solidFill>
                <a:latin typeface="Roboto" charset="0"/>
              </a:rPr>
              <a:t>Wie</a:t>
            </a:r>
            <a:r>
              <a:rPr lang="en-US" dirty="0">
                <a:solidFill>
                  <a:srgbClr val="666666"/>
                </a:solidFill>
                <a:latin typeface="Roboto" charset="0"/>
              </a:rPr>
              <a:t> </a:t>
            </a:r>
            <a:r>
              <a:rPr lang="en-US" dirty="0" err="1">
                <a:solidFill>
                  <a:srgbClr val="666666"/>
                </a:solidFill>
                <a:latin typeface="Roboto" charset="0"/>
              </a:rPr>
              <a:t>kommt</a:t>
            </a:r>
            <a:r>
              <a:rPr lang="en-US" dirty="0">
                <a:solidFill>
                  <a:srgbClr val="666666"/>
                </a:solidFill>
                <a:latin typeface="Roboto" charset="0"/>
              </a:rPr>
              <a:t> die </a:t>
            </a:r>
            <a:r>
              <a:rPr lang="en-US" dirty="0" err="1">
                <a:solidFill>
                  <a:srgbClr val="666666"/>
                </a:solidFill>
                <a:latin typeface="Roboto" charset="0"/>
              </a:rPr>
              <a:t>Riechwahrnehmung</a:t>
            </a:r>
            <a:r>
              <a:rPr lang="en-US" dirty="0">
                <a:solidFill>
                  <a:srgbClr val="666666"/>
                </a:solidFill>
                <a:latin typeface="Roboto" charset="0"/>
              </a:rPr>
              <a:t> </a:t>
            </a:r>
            <a:r>
              <a:rPr lang="en-US" dirty="0" err="1">
                <a:solidFill>
                  <a:srgbClr val="666666"/>
                </a:solidFill>
                <a:latin typeface="Roboto" charset="0"/>
              </a:rPr>
              <a:t>zum</a:t>
            </a:r>
            <a:r>
              <a:rPr lang="en-US" dirty="0">
                <a:solidFill>
                  <a:srgbClr val="666666"/>
                </a:solidFill>
                <a:latin typeface="Roboto" charset="0"/>
              </a:rPr>
              <a:t> </a:t>
            </a:r>
            <a:r>
              <a:rPr lang="en-US" dirty="0" err="1">
                <a:solidFill>
                  <a:srgbClr val="666666"/>
                </a:solidFill>
                <a:latin typeface="Roboto" charset="0"/>
              </a:rPr>
              <a:t>Bewusstsein</a:t>
            </a:r>
            <a:r>
              <a:rPr lang="en-US" dirty="0" smtClean="0">
                <a:solidFill>
                  <a:srgbClr val="666666"/>
                </a:solidFill>
                <a:latin typeface="Roboto" charset="0"/>
              </a:rPr>
              <a:t>?</a:t>
            </a:r>
          </a:p>
          <a:p>
            <a:endParaRPr lang="en-US" dirty="0">
              <a:solidFill>
                <a:srgbClr val="666666"/>
              </a:solidFill>
              <a:latin typeface="Roboto" charset="0"/>
            </a:endParaRPr>
          </a:p>
          <a:p>
            <a:pPr>
              <a:buFont typeface="Arial" charset="0"/>
              <a:buChar char="•"/>
            </a:pPr>
            <a:r>
              <a:rPr lang="en-US" dirty="0">
                <a:solidFill>
                  <a:srgbClr val="666666"/>
                </a:solidFill>
                <a:latin typeface="Roboto" charset="0"/>
              </a:rPr>
              <a:t>In den </a:t>
            </a:r>
            <a:r>
              <a:rPr lang="en-US" dirty="0" err="1">
                <a:solidFill>
                  <a:srgbClr val="666666"/>
                </a:solidFill>
                <a:latin typeface="Roboto" charset="0"/>
              </a:rPr>
              <a:t>Projektionszielen</a:t>
            </a:r>
            <a:r>
              <a:rPr lang="en-US" dirty="0">
                <a:solidFill>
                  <a:srgbClr val="666666"/>
                </a:solidFill>
                <a:latin typeface="Roboto" charset="0"/>
              </a:rPr>
              <a:t> der </a:t>
            </a:r>
            <a:r>
              <a:rPr lang="en-US" b="1" dirty="0" err="1">
                <a:solidFill>
                  <a:srgbClr val="666666"/>
                </a:solidFill>
                <a:latin typeface="Roboto" charset="0"/>
              </a:rPr>
              <a:t>Stria</a:t>
            </a:r>
            <a:r>
              <a:rPr lang="en-US" b="1" dirty="0">
                <a:solidFill>
                  <a:srgbClr val="666666"/>
                </a:solidFill>
                <a:latin typeface="Roboto" charset="0"/>
              </a:rPr>
              <a:t> </a:t>
            </a:r>
            <a:r>
              <a:rPr lang="en-US" b="1" dirty="0" err="1">
                <a:solidFill>
                  <a:srgbClr val="666666"/>
                </a:solidFill>
                <a:latin typeface="Roboto" charset="0"/>
              </a:rPr>
              <a:t>olfactoria</a:t>
            </a:r>
            <a:r>
              <a:rPr lang="en-US" b="1" dirty="0">
                <a:solidFill>
                  <a:srgbClr val="666666"/>
                </a:solidFill>
                <a:latin typeface="Roboto" charset="0"/>
              </a:rPr>
              <a:t> </a:t>
            </a:r>
            <a:r>
              <a:rPr lang="en-US" b="1" dirty="0" err="1">
                <a:solidFill>
                  <a:srgbClr val="666666"/>
                </a:solidFill>
                <a:latin typeface="Roboto" charset="0"/>
              </a:rPr>
              <a:t>lateralis</a:t>
            </a:r>
            <a:endParaRPr lang="en-US" dirty="0">
              <a:solidFill>
                <a:srgbClr val="666666"/>
              </a:solidFill>
              <a:latin typeface="Roboto" charset="0"/>
            </a:endParaRPr>
          </a:p>
          <a:p>
            <a:pPr marL="742950" lvl="1" indent="-285750">
              <a:buFont typeface="Arial" charset="0"/>
              <a:buChar char="•"/>
            </a:pPr>
            <a:r>
              <a:rPr lang="en-US" b="1" dirty="0" err="1">
                <a:solidFill>
                  <a:srgbClr val="666666"/>
                </a:solidFill>
                <a:latin typeface="Roboto" charset="0"/>
              </a:rPr>
              <a:t>Präpirimormer</a:t>
            </a:r>
            <a:r>
              <a:rPr lang="en-US" b="1" dirty="0">
                <a:solidFill>
                  <a:srgbClr val="666666"/>
                </a:solidFill>
                <a:latin typeface="Roboto" charset="0"/>
              </a:rPr>
              <a:t> </a:t>
            </a:r>
            <a:r>
              <a:rPr lang="en-US" b="1" dirty="0" err="1">
                <a:solidFill>
                  <a:srgbClr val="666666"/>
                </a:solidFill>
                <a:latin typeface="Roboto" charset="0"/>
              </a:rPr>
              <a:t>Kortex</a:t>
            </a:r>
            <a:r>
              <a:rPr lang="en-US" b="1" dirty="0">
                <a:solidFill>
                  <a:srgbClr val="666666"/>
                </a:solidFill>
                <a:latin typeface="Roboto" charset="0"/>
              </a:rPr>
              <a:t> </a:t>
            </a:r>
            <a:r>
              <a:rPr lang="en-US" dirty="0">
                <a:solidFill>
                  <a:srgbClr val="666666"/>
                </a:solidFill>
                <a:latin typeface="Roboto" charset="0"/>
              </a:rPr>
              <a:t>(</a:t>
            </a:r>
            <a:r>
              <a:rPr lang="en-US" dirty="0" err="1">
                <a:solidFill>
                  <a:srgbClr val="666666"/>
                </a:solidFill>
                <a:latin typeface="Roboto" charset="0"/>
              </a:rPr>
              <a:t>primäre</a:t>
            </a:r>
            <a:r>
              <a:rPr lang="en-US" dirty="0">
                <a:solidFill>
                  <a:srgbClr val="666666"/>
                </a:solidFill>
                <a:latin typeface="Roboto" charset="0"/>
              </a:rPr>
              <a:t> </a:t>
            </a:r>
            <a:r>
              <a:rPr lang="en-US" dirty="0" err="1">
                <a:solidFill>
                  <a:srgbClr val="666666"/>
                </a:solidFill>
                <a:latin typeface="Roboto" charset="0"/>
              </a:rPr>
              <a:t>Riechrinde</a:t>
            </a:r>
            <a:r>
              <a:rPr lang="en-US" dirty="0">
                <a:solidFill>
                  <a:srgbClr val="666666"/>
                </a:solidFill>
                <a:latin typeface="Roboto" charset="0"/>
              </a:rPr>
              <a:t>)</a:t>
            </a:r>
          </a:p>
          <a:p>
            <a:pPr marL="742950" lvl="1" indent="-285750">
              <a:buFont typeface="Arial" charset="0"/>
              <a:buChar char="•"/>
            </a:pPr>
            <a:r>
              <a:rPr lang="en-US" b="1" dirty="0" err="1">
                <a:solidFill>
                  <a:srgbClr val="666666"/>
                </a:solidFill>
                <a:latin typeface="Roboto" charset="0"/>
              </a:rPr>
              <a:t>Entorhinaler</a:t>
            </a:r>
            <a:r>
              <a:rPr lang="en-US" b="1" dirty="0">
                <a:solidFill>
                  <a:srgbClr val="666666"/>
                </a:solidFill>
                <a:latin typeface="Roboto" charset="0"/>
              </a:rPr>
              <a:t> </a:t>
            </a:r>
            <a:r>
              <a:rPr lang="en-US" b="1" dirty="0" err="1">
                <a:solidFill>
                  <a:srgbClr val="666666"/>
                </a:solidFill>
                <a:latin typeface="Roboto" charset="0"/>
              </a:rPr>
              <a:t>Kortex</a:t>
            </a:r>
            <a:endParaRPr lang="en-US" dirty="0">
              <a:solidFill>
                <a:srgbClr val="666666"/>
              </a:solidFill>
              <a:latin typeface="Roboto" charset="0"/>
            </a:endParaRPr>
          </a:p>
          <a:p>
            <a:pPr marL="742950" lvl="1" indent="-285750">
              <a:buFont typeface="Arial" charset="0"/>
              <a:buChar char="•"/>
            </a:pPr>
            <a:r>
              <a:rPr lang="en-US" b="1" dirty="0">
                <a:solidFill>
                  <a:srgbClr val="666666"/>
                </a:solidFill>
                <a:latin typeface="Roboto" charset="0"/>
              </a:rPr>
              <a:t>Corpus </a:t>
            </a:r>
            <a:r>
              <a:rPr lang="en-US" b="1" dirty="0" err="1">
                <a:solidFill>
                  <a:srgbClr val="666666"/>
                </a:solidFill>
                <a:latin typeface="Roboto" charset="0"/>
              </a:rPr>
              <a:t>amygdaloideum</a:t>
            </a:r>
            <a:endParaRPr lang="en-US" b="0" i="0" dirty="0">
              <a:solidFill>
                <a:srgbClr val="666666"/>
              </a:solidFill>
              <a:effectLst/>
              <a:latin typeface="Roboto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0245816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57225" y="794206"/>
            <a:ext cx="11101387" cy="40626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rgbClr val="666666"/>
                </a:solidFill>
                <a:latin typeface="Roboto" charset="0"/>
              </a:rPr>
              <a:t>Welches </a:t>
            </a:r>
            <a:r>
              <a:rPr lang="en-US" sz="2400" b="1" dirty="0" err="1">
                <a:solidFill>
                  <a:srgbClr val="666666"/>
                </a:solidFill>
                <a:latin typeface="Roboto" charset="0"/>
              </a:rPr>
              <a:t>sind</a:t>
            </a:r>
            <a:r>
              <a:rPr lang="en-US" sz="2400" b="1" dirty="0">
                <a:solidFill>
                  <a:srgbClr val="666666"/>
                </a:solidFill>
                <a:latin typeface="Roboto" charset="0"/>
              </a:rPr>
              <a:t> die </a:t>
            </a:r>
            <a:r>
              <a:rPr lang="en-US" sz="2400" b="1" dirty="0" err="1">
                <a:solidFill>
                  <a:srgbClr val="666666"/>
                </a:solidFill>
                <a:latin typeface="Roboto" charset="0"/>
              </a:rPr>
              <a:t>Projektionsziele</a:t>
            </a:r>
            <a:r>
              <a:rPr lang="en-US" sz="2400" b="1" dirty="0">
                <a:solidFill>
                  <a:srgbClr val="666666"/>
                </a:solidFill>
                <a:latin typeface="Roboto" charset="0"/>
              </a:rPr>
              <a:t> der </a:t>
            </a:r>
            <a:r>
              <a:rPr lang="en-US" sz="2400" b="1" dirty="0" err="1">
                <a:solidFill>
                  <a:srgbClr val="666666"/>
                </a:solidFill>
                <a:latin typeface="Roboto" charset="0"/>
              </a:rPr>
              <a:t>Stria</a:t>
            </a:r>
            <a:r>
              <a:rPr lang="en-US" sz="2400" b="1" dirty="0">
                <a:solidFill>
                  <a:srgbClr val="666666"/>
                </a:solidFill>
                <a:latin typeface="Roboto" charset="0"/>
              </a:rPr>
              <a:t> </a:t>
            </a:r>
            <a:r>
              <a:rPr lang="en-US" sz="2400" b="1" dirty="0" err="1">
                <a:solidFill>
                  <a:srgbClr val="666666"/>
                </a:solidFill>
                <a:latin typeface="Roboto" charset="0"/>
              </a:rPr>
              <a:t>olfactoria</a:t>
            </a:r>
            <a:r>
              <a:rPr lang="en-US" sz="2400" b="1" dirty="0">
                <a:solidFill>
                  <a:srgbClr val="666666"/>
                </a:solidFill>
                <a:latin typeface="Roboto" charset="0"/>
              </a:rPr>
              <a:t> </a:t>
            </a:r>
            <a:r>
              <a:rPr lang="en-US" sz="2400" b="1" dirty="0" err="1">
                <a:solidFill>
                  <a:srgbClr val="666666"/>
                </a:solidFill>
                <a:latin typeface="Roboto" charset="0"/>
              </a:rPr>
              <a:t>medialis</a:t>
            </a:r>
            <a:r>
              <a:rPr lang="en-US" sz="2400" b="1" dirty="0" smtClean="0">
                <a:solidFill>
                  <a:srgbClr val="666666"/>
                </a:solidFill>
                <a:latin typeface="Roboto" charset="0"/>
              </a:rPr>
              <a:t>?</a:t>
            </a:r>
          </a:p>
          <a:p>
            <a:endParaRPr lang="en-US" dirty="0">
              <a:solidFill>
                <a:srgbClr val="666666"/>
              </a:solidFill>
              <a:latin typeface="Roboto" charset="0"/>
            </a:endParaRPr>
          </a:p>
          <a:p>
            <a:endParaRPr lang="en-US" dirty="0">
              <a:solidFill>
                <a:srgbClr val="666666"/>
              </a:solidFill>
              <a:latin typeface="Roboto" charset="0"/>
            </a:endParaRPr>
          </a:p>
          <a:p>
            <a:pPr>
              <a:buFont typeface="Arial" charset="0"/>
              <a:buChar char="•"/>
            </a:pPr>
            <a:r>
              <a:rPr lang="en-US" b="1" dirty="0">
                <a:solidFill>
                  <a:srgbClr val="666666"/>
                </a:solidFill>
                <a:latin typeface="Roboto" charset="0"/>
              </a:rPr>
              <a:t>Tuberculum </a:t>
            </a:r>
            <a:r>
              <a:rPr lang="en-US" b="1" dirty="0" err="1">
                <a:solidFill>
                  <a:srgbClr val="666666"/>
                </a:solidFill>
                <a:latin typeface="Roboto" charset="0"/>
              </a:rPr>
              <a:t>olfactorium</a:t>
            </a:r>
            <a:endParaRPr lang="en-US" dirty="0">
              <a:solidFill>
                <a:srgbClr val="666666"/>
              </a:solidFill>
              <a:latin typeface="Roboto" charset="0"/>
            </a:endParaRPr>
          </a:p>
          <a:p>
            <a:pPr marL="742950" lvl="1" indent="-285750">
              <a:buFont typeface="Arial" charset="0"/>
              <a:buChar char="•"/>
            </a:pPr>
            <a:r>
              <a:rPr lang="en-US" dirty="0" err="1">
                <a:solidFill>
                  <a:srgbClr val="666666"/>
                </a:solidFill>
                <a:latin typeface="Roboto" charset="0"/>
              </a:rPr>
              <a:t>Verbindung</a:t>
            </a:r>
            <a:r>
              <a:rPr lang="en-US" dirty="0">
                <a:solidFill>
                  <a:srgbClr val="666666"/>
                </a:solidFill>
                <a:latin typeface="Roboto" charset="0"/>
              </a:rPr>
              <a:t> </a:t>
            </a:r>
            <a:r>
              <a:rPr lang="en-US" dirty="0" err="1">
                <a:solidFill>
                  <a:srgbClr val="666666"/>
                </a:solidFill>
                <a:latin typeface="Roboto" charset="0"/>
              </a:rPr>
              <a:t>zu</a:t>
            </a:r>
            <a:r>
              <a:rPr lang="en-US" dirty="0">
                <a:solidFill>
                  <a:srgbClr val="666666"/>
                </a:solidFill>
                <a:latin typeface="Roboto" charset="0"/>
              </a:rPr>
              <a:t> </a:t>
            </a:r>
            <a:r>
              <a:rPr lang="en-US" dirty="0" err="1">
                <a:solidFill>
                  <a:srgbClr val="666666"/>
                </a:solidFill>
                <a:latin typeface="Roboto" charset="0"/>
              </a:rPr>
              <a:t>Ncl</a:t>
            </a:r>
            <a:r>
              <a:rPr lang="en-US" dirty="0">
                <a:solidFill>
                  <a:srgbClr val="666666"/>
                </a:solidFill>
                <a:latin typeface="Roboto" charset="0"/>
              </a:rPr>
              <a:t>. </a:t>
            </a:r>
            <a:r>
              <a:rPr lang="en-US" dirty="0" err="1">
                <a:solidFill>
                  <a:srgbClr val="666666"/>
                </a:solidFill>
                <a:latin typeface="Roboto" charset="0"/>
              </a:rPr>
              <a:t>accumbens</a:t>
            </a:r>
            <a:r>
              <a:rPr lang="en-US" dirty="0">
                <a:solidFill>
                  <a:srgbClr val="666666"/>
                </a:solidFill>
                <a:latin typeface="Roboto" charset="0"/>
              </a:rPr>
              <a:t> des </a:t>
            </a:r>
            <a:r>
              <a:rPr lang="en-US" dirty="0" err="1">
                <a:solidFill>
                  <a:srgbClr val="666666"/>
                </a:solidFill>
                <a:latin typeface="Roboto" charset="0"/>
              </a:rPr>
              <a:t>ventralen</a:t>
            </a:r>
            <a:r>
              <a:rPr lang="en-US" dirty="0">
                <a:solidFill>
                  <a:srgbClr val="666666"/>
                </a:solidFill>
                <a:latin typeface="Roboto" charset="0"/>
              </a:rPr>
              <a:t> </a:t>
            </a:r>
            <a:r>
              <a:rPr lang="en-US" dirty="0" err="1">
                <a:solidFill>
                  <a:srgbClr val="666666"/>
                </a:solidFill>
                <a:latin typeface="Roboto" charset="0"/>
              </a:rPr>
              <a:t>Striatums</a:t>
            </a:r>
            <a:endParaRPr lang="en-US" dirty="0">
              <a:solidFill>
                <a:srgbClr val="666666"/>
              </a:solidFill>
              <a:latin typeface="Roboto" charset="0"/>
            </a:endParaRPr>
          </a:p>
          <a:p>
            <a:pPr marL="742950" lvl="1" indent="-285750">
              <a:buFont typeface="Arial" charset="0"/>
              <a:buChar char="•"/>
            </a:pPr>
            <a:r>
              <a:rPr lang="en-US" dirty="0">
                <a:solidFill>
                  <a:srgbClr val="666666"/>
                </a:solidFill>
                <a:latin typeface="Roboto" charset="0"/>
              </a:rPr>
              <a:t>Integration der </a:t>
            </a:r>
            <a:r>
              <a:rPr lang="en-US" dirty="0" err="1">
                <a:solidFill>
                  <a:srgbClr val="666666"/>
                </a:solidFill>
                <a:latin typeface="Roboto" charset="0"/>
              </a:rPr>
              <a:t>Geruchswahrnehmung</a:t>
            </a:r>
            <a:r>
              <a:rPr lang="en-US" dirty="0">
                <a:solidFill>
                  <a:srgbClr val="666666"/>
                </a:solidFill>
                <a:latin typeface="Roboto" charset="0"/>
              </a:rPr>
              <a:t> </a:t>
            </a:r>
            <a:r>
              <a:rPr lang="en-US" dirty="0" err="1">
                <a:solidFill>
                  <a:srgbClr val="666666"/>
                </a:solidFill>
                <a:latin typeface="Roboto" charset="0"/>
              </a:rPr>
              <a:t>mit</a:t>
            </a:r>
            <a:r>
              <a:rPr lang="en-US" dirty="0">
                <a:solidFill>
                  <a:srgbClr val="666666"/>
                </a:solidFill>
                <a:latin typeface="Roboto" charset="0"/>
              </a:rPr>
              <a:t> </a:t>
            </a:r>
            <a:r>
              <a:rPr lang="en-US" dirty="0" err="1">
                <a:solidFill>
                  <a:srgbClr val="666666"/>
                </a:solidFill>
                <a:latin typeface="Roboto" charset="0"/>
              </a:rPr>
              <a:t>Signalen</a:t>
            </a:r>
            <a:r>
              <a:rPr lang="en-US" dirty="0">
                <a:solidFill>
                  <a:srgbClr val="666666"/>
                </a:solidFill>
                <a:latin typeface="Roboto" charset="0"/>
              </a:rPr>
              <a:t> </a:t>
            </a:r>
            <a:r>
              <a:rPr lang="en-US" dirty="0" err="1">
                <a:solidFill>
                  <a:srgbClr val="666666"/>
                </a:solidFill>
                <a:latin typeface="Roboto" charset="0"/>
              </a:rPr>
              <a:t>aus</a:t>
            </a:r>
            <a:r>
              <a:rPr lang="en-US" dirty="0">
                <a:solidFill>
                  <a:srgbClr val="666666"/>
                </a:solidFill>
                <a:latin typeface="Roboto" charset="0"/>
              </a:rPr>
              <a:t> </a:t>
            </a:r>
            <a:r>
              <a:rPr lang="en-US" dirty="0" err="1">
                <a:solidFill>
                  <a:srgbClr val="666666"/>
                </a:solidFill>
                <a:latin typeface="Roboto" charset="0"/>
              </a:rPr>
              <a:t>anderen</a:t>
            </a:r>
            <a:r>
              <a:rPr lang="en-US" dirty="0">
                <a:solidFill>
                  <a:srgbClr val="666666"/>
                </a:solidFill>
                <a:latin typeface="Roboto" charset="0"/>
              </a:rPr>
              <a:t> </a:t>
            </a:r>
            <a:r>
              <a:rPr lang="en-US" dirty="0" err="1">
                <a:solidFill>
                  <a:srgbClr val="666666"/>
                </a:solidFill>
                <a:latin typeface="Roboto" charset="0"/>
              </a:rPr>
              <a:t>Arealen</a:t>
            </a:r>
            <a:endParaRPr lang="en-US" dirty="0">
              <a:solidFill>
                <a:srgbClr val="666666"/>
              </a:solidFill>
              <a:latin typeface="Roboto" charset="0"/>
            </a:endParaRPr>
          </a:p>
          <a:p>
            <a:pPr marL="742950" lvl="1" indent="-285750">
              <a:buFont typeface="Arial" charset="0"/>
              <a:buChar char="•"/>
            </a:pPr>
            <a:r>
              <a:rPr lang="en-US" dirty="0" err="1">
                <a:solidFill>
                  <a:srgbClr val="666666"/>
                </a:solidFill>
                <a:latin typeface="Roboto" charset="0"/>
              </a:rPr>
              <a:t>Auch</a:t>
            </a:r>
            <a:r>
              <a:rPr lang="en-US" dirty="0">
                <a:solidFill>
                  <a:srgbClr val="666666"/>
                </a:solidFill>
                <a:latin typeface="Roboto" charset="0"/>
              </a:rPr>
              <a:t>: Substantia </a:t>
            </a:r>
            <a:r>
              <a:rPr lang="en-US" dirty="0" err="1">
                <a:solidFill>
                  <a:srgbClr val="666666"/>
                </a:solidFill>
                <a:latin typeface="Roboto" charset="0"/>
              </a:rPr>
              <a:t>perforata</a:t>
            </a:r>
            <a:r>
              <a:rPr lang="en-US" dirty="0">
                <a:solidFill>
                  <a:srgbClr val="666666"/>
                </a:solidFill>
                <a:latin typeface="Roboto" charset="0"/>
              </a:rPr>
              <a:t> anterior </a:t>
            </a:r>
            <a:r>
              <a:rPr lang="en-US" dirty="0" err="1">
                <a:solidFill>
                  <a:srgbClr val="666666"/>
                </a:solidFill>
                <a:latin typeface="Roboto" charset="0"/>
              </a:rPr>
              <a:t>genannt</a:t>
            </a:r>
            <a:r>
              <a:rPr lang="en-US" dirty="0">
                <a:solidFill>
                  <a:srgbClr val="666666"/>
                </a:solidFill>
                <a:latin typeface="Roboto" charset="0"/>
              </a:rPr>
              <a:t> (</a:t>
            </a:r>
            <a:r>
              <a:rPr lang="en-US" dirty="0" err="1">
                <a:solidFill>
                  <a:srgbClr val="666666"/>
                </a:solidFill>
                <a:latin typeface="Roboto" charset="0"/>
              </a:rPr>
              <a:t>viele</a:t>
            </a:r>
            <a:r>
              <a:rPr lang="en-US" dirty="0">
                <a:solidFill>
                  <a:srgbClr val="666666"/>
                </a:solidFill>
                <a:latin typeface="Roboto" charset="0"/>
              </a:rPr>
              <a:t> </a:t>
            </a:r>
            <a:r>
              <a:rPr lang="en-US" dirty="0" err="1">
                <a:solidFill>
                  <a:srgbClr val="666666"/>
                </a:solidFill>
                <a:latin typeface="Roboto" charset="0"/>
              </a:rPr>
              <a:t>Gefässeintritte</a:t>
            </a:r>
            <a:r>
              <a:rPr lang="en-US" dirty="0">
                <a:solidFill>
                  <a:srgbClr val="666666"/>
                </a:solidFill>
                <a:latin typeface="Roboto" charset="0"/>
              </a:rPr>
              <a:t>)</a:t>
            </a:r>
          </a:p>
          <a:p>
            <a:r>
              <a:rPr lang="en-US" dirty="0">
                <a:solidFill>
                  <a:srgbClr val="666666"/>
                </a:solidFill>
                <a:latin typeface="Roboto" charset="0"/>
              </a:rPr>
              <a:t> </a:t>
            </a:r>
          </a:p>
          <a:p>
            <a:pPr>
              <a:buFont typeface="Arial" charset="0"/>
              <a:buChar char="•"/>
            </a:pPr>
            <a:r>
              <a:rPr lang="en-US" b="1" dirty="0" err="1">
                <a:solidFill>
                  <a:srgbClr val="666666"/>
                </a:solidFill>
                <a:latin typeface="Roboto" charset="0"/>
              </a:rPr>
              <a:t>Septumregion</a:t>
            </a:r>
            <a:endParaRPr lang="en-US" dirty="0">
              <a:solidFill>
                <a:srgbClr val="666666"/>
              </a:solidFill>
              <a:latin typeface="Roboto" charset="0"/>
            </a:endParaRPr>
          </a:p>
          <a:p>
            <a:pPr marL="742950" lvl="1" indent="-285750">
              <a:buFont typeface="Arial" charset="0"/>
              <a:buChar char="•"/>
            </a:pPr>
            <a:r>
              <a:rPr lang="en-US" dirty="0" err="1">
                <a:solidFill>
                  <a:srgbClr val="666666"/>
                </a:solidFill>
                <a:latin typeface="Roboto" charset="0"/>
              </a:rPr>
              <a:t>Liegt</a:t>
            </a:r>
            <a:r>
              <a:rPr lang="en-US" dirty="0">
                <a:solidFill>
                  <a:srgbClr val="666666"/>
                </a:solidFill>
                <a:latin typeface="Roboto" charset="0"/>
              </a:rPr>
              <a:t> an der </a:t>
            </a:r>
            <a:r>
              <a:rPr lang="en-US" dirty="0" err="1">
                <a:solidFill>
                  <a:srgbClr val="666666"/>
                </a:solidFill>
                <a:latin typeface="Roboto" charset="0"/>
              </a:rPr>
              <a:t>medialen</a:t>
            </a:r>
            <a:r>
              <a:rPr lang="en-US" dirty="0">
                <a:solidFill>
                  <a:srgbClr val="666666"/>
                </a:solidFill>
                <a:latin typeface="Roboto" charset="0"/>
              </a:rPr>
              <a:t> </a:t>
            </a:r>
            <a:r>
              <a:rPr lang="en-US" dirty="0" err="1">
                <a:solidFill>
                  <a:srgbClr val="666666"/>
                </a:solidFill>
                <a:latin typeface="Roboto" charset="0"/>
              </a:rPr>
              <a:t>Hemisphäre</a:t>
            </a:r>
            <a:r>
              <a:rPr lang="en-US" dirty="0">
                <a:solidFill>
                  <a:srgbClr val="666666"/>
                </a:solidFill>
                <a:latin typeface="Roboto" charset="0"/>
              </a:rPr>
              <a:t> </a:t>
            </a:r>
            <a:r>
              <a:rPr lang="en-US" dirty="0" err="1">
                <a:solidFill>
                  <a:srgbClr val="666666"/>
                </a:solidFill>
                <a:latin typeface="Roboto" charset="0"/>
              </a:rPr>
              <a:t>unterhalb</a:t>
            </a:r>
            <a:r>
              <a:rPr lang="en-US" dirty="0">
                <a:solidFill>
                  <a:srgbClr val="666666"/>
                </a:solidFill>
                <a:latin typeface="Roboto" charset="0"/>
              </a:rPr>
              <a:t> der </a:t>
            </a:r>
            <a:r>
              <a:rPr lang="en-US" dirty="0" err="1">
                <a:solidFill>
                  <a:srgbClr val="666666"/>
                </a:solidFill>
                <a:latin typeface="Roboto" charset="0"/>
              </a:rPr>
              <a:t>Comissura</a:t>
            </a:r>
            <a:r>
              <a:rPr lang="en-US" dirty="0">
                <a:solidFill>
                  <a:srgbClr val="666666"/>
                </a:solidFill>
                <a:latin typeface="Roboto" charset="0"/>
              </a:rPr>
              <a:t> anterior</a:t>
            </a:r>
          </a:p>
          <a:p>
            <a:pPr marL="742950" lvl="1" indent="-285750">
              <a:buFont typeface="Arial" charset="0"/>
              <a:buChar char="•"/>
            </a:pPr>
            <a:r>
              <a:rPr lang="en-US" dirty="0" err="1">
                <a:solidFill>
                  <a:srgbClr val="666666"/>
                </a:solidFill>
                <a:latin typeface="Roboto" charset="0"/>
              </a:rPr>
              <a:t>kortikale</a:t>
            </a:r>
            <a:r>
              <a:rPr lang="en-US" dirty="0">
                <a:solidFill>
                  <a:srgbClr val="666666"/>
                </a:solidFill>
                <a:latin typeface="Roboto" charset="0"/>
              </a:rPr>
              <a:t> und </a:t>
            </a:r>
            <a:r>
              <a:rPr lang="en-US" dirty="0" err="1">
                <a:solidFill>
                  <a:srgbClr val="666666"/>
                </a:solidFill>
                <a:latin typeface="Roboto" charset="0"/>
              </a:rPr>
              <a:t>subkortikale</a:t>
            </a:r>
            <a:r>
              <a:rPr lang="en-US" dirty="0">
                <a:solidFill>
                  <a:srgbClr val="666666"/>
                </a:solidFill>
                <a:latin typeface="Roboto" charset="0"/>
              </a:rPr>
              <a:t> </a:t>
            </a:r>
            <a:r>
              <a:rPr lang="en-US" dirty="0" err="1">
                <a:solidFill>
                  <a:srgbClr val="666666"/>
                </a:solidFill>
                <a:latin typeface="Roboto" charset="0"/>
              </a:rPr>
              <a:t>Anteile</a:t>
            </a:r>
            <a:endParaRPr lang="en-US" dirty="0">
              <a:solidFill>
                <a:srgbClr val="666666"/>
              </a:solidFill>
              <a:latin typeface="Roboto" charset="0"/>
            </a:endParaRPr>
          </a:p>
          <a:p>
            <a:pPr marL="742950" lvl="1" indent="-285750">
              <a:buFont typeface="Arial" charset="0"/>
              <a:buChar char="•"/>
            </a:pPr>
            <a:r>
              <a:rPr lang="en-US" b="1" dirty="0" err="1">
                <a:solidFill>
                  <a:srgbClr val="666666"/>
                </a:solidFill>
                <a:latin typeface="Roboto" charset="0"/>
              </a:rPr>
              <a:t>Stria</a:t>
            </a:r>
            <a:r>
              <a:rPr lang="en-US" b="1" dirty="0">
                <a:solidFill>
                  <a:srgbClr val="666666"/>
                </a:solidFill>
                <a:latin typeface="Roboto" charset="0"/>
              </a:rPr>
              <a:t> </a:t>
            </a:r>
            <a:r>
              <a:rPr lang="en-US" b="1" dirty="0" err="1">
                <a:solidFill>
                  <a:srgbClr val="666666"/>
                </a:solidFill>
                <a:latin typeface="Roboto" charset="0"/>
              </a:rPr>
              <a:t>diagonalis</a:t>
            </a:r>
            <a:r>
              <a:rPr lang="en-US" b="1" dirty="0">
                <a:solidFill>
                  <a:srgbClr val="666666"/>
                </a:solidFill>
                <a:latin typeface="Roboto" charset="0"/>
              </a:rPr>
              <a:t> (</a:t>
            </a:r>
            <a:r>
              <a:rPr lang="en-US" b="1" dirty="0" err="1">
                <a:solidFill>
                  <a:srgbClr val="666666"/>
                </a:solidFill>
                <a:latin typeface="Roboto" charset="0"/>
              </a:rPr>
              <a:t>diagonales</a:t>
            </a:r>
            <a:r>
              <a:rPr lang="en-US" b="1" dirty="0">
                <a:solidFill>
                  <a:srgbClr val="666666"/>
                </a:solidFill>
                <a:latin typeface="Roboto" charset="0"/>
              </a:rPr>
              <a:t> Band von </a:t>
            </a:r>
            <a:r>
              <a:rPr lang="en-US" b="1" dirty="0" err="1">
                <a:solidFill>
                  <a:srgbClr val="666666"/>
                </a:solidFill>
                <a:latin typeface="Roboto" charset="0"/>
              </a:rPr>
              <a:t>broca</a:t>
            </a:r>
            <a:r>
              <a:rPr lang="en-US" b="1" dirty="0">
                <a:solidFill>
                  <a:srgbClr val="666666"/>
                </a:solidFill>
                <a:latin typeface="Roboto" charset="0"/>
              </a:rPr>
              <a:t>)</a:t>
            </a:r>
            <a:r>
              <a:rPr lang="en-US" dirty="0">
                <a:solidFill>
                  <a:srgbClr val="666666"/>
                </a:solidFill>
                <a:latin typeface="Roboto" charset="0"/>
              </a:rPr>
              <a:t> </a:t>
            </a:r>
            <a:r>
              <a:rPr lang="en-US" dirty="0" err="1">
                <a:solidFill>
                  <a:srgbClr val="666666"/>
                </a:solidFill>
                <a:latin typeface="Roboto" charset="0"/>
              </a:rPr>
              <a:t>ist</a:t>
            </a:r>
            <a:r>
              <a:rPr lang="en-US" dirty="0">
                <a:solidFill>
                  <a:srgbClr val="666666"/>
                </a:solidFill>
                <a:latin typeface="Roboto" charset="0"/>
              </a:rPr>
              <a:t> </a:t>
            </a:r>
            <a:r>
              <a:rPr lang="en-US" dirty="0" err="1">
                <a:solidFill>
                  <a:srgbClr val="666666"/>
                </a:solidFill>
                <a:latin typeface="Roboto" charset="0"/>
              </a:rPr>
              <a:t>ein</a:t>
            </a:r>
            <a:r>
              <a:rPr lang="en-US" dirty="0">
                <a:solidFill>
                  <a:srgbClr val="666666"/>
                </a:solidFill>
                <a:latin typeface="Roboto" charset="0"/>
              </a:rPr>
              <a:t> </a:t>
            </a:r>
            <a:r>
              <a:rPr lang="en-US" dirty="0" err="1">
                <a:solidFill>
                  <a:srgbClr val="666666"/>
                </a:solidFill>
                <a:latin typeface="Roboto" charset="0"/>
              </a:rPr>
              <a:t>Teil</a:t>
            </a:r>
            <a:r>
              <a:rPr lang="en-US" dirty="0">
                <a:solidFill>
                  <a:srgbClr val="666666"/>
                </a:solidFill>
                <a:latin typeface="Roboto" charset="0"/>
              </a:rPr>
              <a:t> </a:t>
            </a:r>
            <a:r>
              <a:rPr lang="en-US" dirty="0" err="1">
                <a:solidFill>
                  <a:srgbClr val="666666"/>
                </a:solidFill>
                <a:latin typeface="Roboto" charset="0"/>
              </a:rPr>
              <a:t>davon</a:t>
            </a:r>
            <a:endParaRPr lang="en-US" dirty="0">
              <a:solidFill>
                <a:srgbClr val="666666"/>
              </a:solidFill>
              <a:latin typeface="Roboto" charset="0"/>
            </a:endParaRPr>
          </a:p>
          <a:p>
            <a:pPr marL="742950" lvl="1" indent="-285750">
              <a:buFont typeface="Arial" charset="0"/>
              <a:buChar char="•"/>
            </a:pPr>
            <a:r>
              <a:rPr lang="en-US" dirty="0" err="1">
                <a:solidFill>
                  <a:srgbClr val="666666"/>
                </a:solidFill>
                <a:latin typeface="Roboto" charset="0"/>
              </a:rPr>
              <a:t>Verbindungen</a:t>
            </a:r>
            <a:r>
              <a:rPr lang="en-US" dirty="0">
                <a:solidFill>
                  <a:srgbClr val="666666"/>
                </a:solidFill>
                <a:latin typeface="Roboto" charset="0"/>
              </a:rPr>
              <a:t> </a:t>
            </a:r>
            <a:r>
              <a:rPr lang="en-US" dirty="0" err="1">
                <a:solidFill>
                  <a:srgbClr val="666666"/>
                </a:solidFill>
                <a:latin typeface="Roboto" charset="0"/>
              </a:rPr>
              <a:t>zu</a:t>
            </a:r>
            <a:r>
              <a:rPr lang="en-US" dirty="0">
                <a:solidFill>
                  <a:srgbClr val="666666"/>
                </a:solidFill>
                <a:latin typeface="Roboto" charset="0"/>
              </a:rPr>
              <a:t> </a:t>
            </a:r>
            <a:r>
              <a:rPr lang="en-US" dirty="0" err="1">
                <a:solidFill>
                  <a:srgbClr val="666666"/>
                </a:solidFill>
                <a:latin typeface="Roboto" charset="0"/>
              </a:rPr>
              <a:t>Formatio</a:t>
            </a:r>
            <a:r>
              <a:rPr lang="en-US" dirty="0">
                <a:solidFill>
                  <a:srgbClr val="666666"/>
                </a:solidFill>
                <a:latin typeface="Roboto" charset="0"/>
              </a:rPr>
              <a:t> reticularis des </a:t>
            </a:r>
            <a:r>
              <a:rPr lang="en-US" dirty="0" err="1">
                <a:solidFill>
                  <a:srgbClr val="666666"/>
                </a:solidFill>
                <a:latin typeface="Roboto" charset="0"/>
              </a:rPr>
              <a:t>Hirnstamms</a:t>
            </a:r>
            <a:r>
              <a:rPr lang="en-US" dirty="0">
                <a:solidFill>
                  <a:srgbClr val="666666"/>
                </a:solidFill>
                <a:latin typeface="Roboto" charset="0"/>
              </a:rPr>
              <a:t>, </a:t>
            </a:r>
            <a:r>
              <a:rPr lang="en-US" dirty="0" err="1">
                <a:solidFill>
                  <a:srgbClr val="666666"/>
                </a:solidFill>
                <a:latin typeface="Roboto" charset="0"/>
              </a:rPr>
              <a:t>limbisches</a:t>
            </a:r>
            <a:r>
              <a:rPr lang="en-US" dirty="0">
                <a:solidFill>
                  <a:srgbClr val="666666"/>
                </a:solidFill>
                <a:latin typeface="Roboto" charset="0"/>
              </a:rPr>
              <a:t> System und Hypothalamus --&gt; </a:t>
            </a:r>
            <a:r>
              <a:rPr lang="en-US" dirty="0" err="1">
                <a:solidFill>
                  <a:srgbClr val="666666"/>
                </a:solidFill>
                <a:latin typeface="Roboto" charset="0"/>
              </a:rPr>
              <a:t>Funktion</a:t>
            </a:r>
            <a:r>
              <a:rPr lang="en-US" dirty="0">
                <a:solidFill>
                  <a:srgbClr val="666666"/>
                </a:solidFill>
                <a:latin typeface="Roboto" charset="0"/>
              </a:rPr>
              <a:t> </a:t>
            </a:r>
            <a:r>
              <a:rPr lang="en-US" dirty="0" err="1">
                <a:solidFill>
                  <a:srgbClr val="666666"/>
                </a:solidFill>
                <a:latin typeface="Roboto" charset="0"/>
              </a:rPr>
              <a:t>für</a:t>
            </a:r>
            <a:r>
              <a:rPr lang="en-US" dirty="0">
                <a:solidFill>
                  <a:srgbClr val="666666"/>
                </a:solidFill>
                <a:latin typeface="Roboto" charset="0"/>
              </a:rPr>
              <a:t> </a:t>
            </a:r>
            <a:r>
              <a:rPr lang="en-US" dirty="0" err="1">
                <a:solidFill>
                  <a:srgbClr val="666666"/>
                </a:solidFill>
                <a:latin typeface="Roboto" charset="0"/>
              </a:rPr>
              <a:t>emotionale</a:t>
            </a:r>
            <a:r>
              <a:rPr lang="en-US" dirty="0">
                <a:solidFill>
                  <a:srgbClr val="666666"/>
                </a:solidFill>
                <a:latin typeface="Roboto" charset="0"/>
              </a:rPr>
              <a:t>, vegetative und </a:t>
            </a:r>
            <a:r>
              <a:rPr lang="en-US" dirty="0" err="1">
                <a:solidFill>
                  <a:srgbClr val="666666"/>
                </a:solidFill>
                <a:latin typeface="Roboto" charset="0"/>
              </a:rPr>
              <a:t>Gedächtnisleistungen</a:t>
            </a:r>
            <a:r>
              <a:rPr lang="en-US" dirty="0">
                <a:solidFill>
                  <a:srgbClr val="666666"/>
                </a:solidFill>
                <a:latin typeface="Roboto" charset="0"/>
              </a:rPr>
              <a:t> des </a:t>
            </a:r>
            <a:r>
              <a:rPr lang="en-US" dirty="0" err="1">
                <a:solidFill>
                  <a:srgbClr val="666666"/>
                </a:solidFill>
                <a:latin typeface="Roboto" charset="0"/>
              </a:rPr>
              <a:t>Gehirns</a:t>
            </a:r>
            <a:endParaRPr lang="en-US" b="0" i="0" dirty="0">
              <a:solidFill>
                <a:srgbClr val="666666"/>
              </a:solidFill>
              <a:effectLst/>
              <a:latin typeface="Roboto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3796562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hu-HU" altLang="hu-HU"/>
              <a:t>Organum vomeronasale (Jacobsonsches Organ)</a:t>
            </a:r>
          </a:p>
        </p:txBody>
      </p:sp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altLang="hu-HU"/>
              <a:t>Beim Tieren: in der Schelimhaut des Nasenseptums,; nach vorne geöffnetes Röhrchen, mit eigenem Nerv (N. vomeronasalis)</a:t>
            </a:r>
          </a:p>
          <a:p>
            <a:r>
              <a:rPr lang="hu-HU" altLang="hu-HU"/>
              <a:t>Funktion: Chemorezeption der Pheromone, Geruchstoffe der Reproduktion (Säugetieren) oder diese plus die Erkennung der Beuteltieren (Schlangen).</a:t>
            </a:r>
          </a:p>
          <a:p>
            <a:r>
              <a:rPr lang="hu-HU" altLang="hu-HU"/>
              <a:t>Mensch: entwickelt sich embryonal (2. Monat, größte Ausdehnung 25. EW), danach bildet sich zurück. Erwachsene: Rudimente</a:t>
            </a:r>
          </a:p>
        </p:txBody>
      </p:sp>
    </p:spTree>
    <p:extLst>
      <p:ext uri="{BB962C8B-B14F-4D97-AF65-F5344CB8AC3E}">
        <p14:creationId xmlns:p14="http://schemas.microsoft.com/office/powerpoint/2010/main" val="133559313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Benninghoff 1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381001"/>
            <a:ext cx="6553200" cy="46656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195" name="Text Box 3"/>
          <p:cNvSpPr txBox="1">
            <a:spLocks noChangeArrowheads="1"/>
          </p:cNvSpPr>
          <p:nvPr/>
        </p:nvSpPr>
        <p:spPr bwMode="auto">
          <a:xfrm>
            <a:off x="9372600" y="5029200"/>
            <a:ext cx="53340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hu-HU" altLang="hu-HU"/>
              <a:t>B</a:t>
            </a:r>
          </a:p>
        </p:txBody>
      </p:sp>
      <p:sp>
        <p:nvSpPr>
          <p:cNvPr id="8196" name="Text Box 4"/>
          <p:cNvSpPr txBox="1">
            <a:spLocks noChangeArrowheads="1"/>
          </p:cNvSpPr>
          <p:nvPr/>
        </p:nvSpPr>
        <p:spPr bwMode="auto">
          <a:xfrm>
            <a:off x="2667000" y="5257800"/>
            <a:ext cx="61722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hu-HU" altLang="hu-HU"/>
              <a:t>a. Menschliches Embryo (Immunohistochemie für PGP 9.5) b. Erwachsener, HE</a:t>
            </a:r>
          </a:p>
        </p:txBody>
      </p:sp>
    </p:spTree>
    <p:extLst>
      <p:ext uri="{BB962C8B-B14F-4D97-AF65-F5344CB8AC3E}">
        <p14:creationId xmlns:p14="http://schemas.microsoft.com/office/powerpoint/2010/main" val="676721271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228600"/>
            <a:ext cx="2590800" cy="5334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339966"/>
                </a:solidFill>
              </a14:hiddenFill>
            </a:ext>
          </a:extLst>
        </p:spPr>
        <p:txBody>
          <a:bodyPr>
            <a:normAutofit fontScale="90000"/>
          </a:bodyPr>
          <a:lstStyle/>
          <a:p>
            <a:pPr algn="l">
              <a:lnSpc>
                <a:spcPct val="125000"/>
              </a:lnSpc>
            </a:pPr>
            <a:r>
              <a:rPr lang="hu-HU" altLang="en-US" sz="2200" b="1" dirty="0" err="1" smtClean="0">
                <a:solidFill>
                  <a:schemeClr val="accent2"/>
                </a:solidFill>
                <a:latin typeface="Comic Sans MS" charset="0"/>
              </a:rPr>
              <a:t>Riechsystem</a:t>
            </a:r>
            <a:r>
              <a:rPr lang="hu-HU" altLang="en-US" sz="2200" b="1" dirty="0" smtClean="0">
                <a:solidFill>
                  <a:schemeClr val="accent2"/>
                </a:solidFill>
                <a:latin typeface="Comic Sans MS" charset="0"/>
              </a:rPr>
              <a:t>:    </a:t>
            </a:r>
            <a:r>
              <a:rPr lang="hu-HU" altLang="en-US" sz="1400" b="1" dirty="0">
                <a:solidFill>
                  <a:schemeClr val="accent2"/>
                </a:solidFill>
                <a:latin typeface="Comic Sans MS" charset="0"/>
              </a:rPr>
              <a:t>	 	</a:t>
            </a:r>
          </a:p>
        </p:txBody>
      </p:sp>
      <p:sp>
        <p:nvSpPr>
          <p:cNvPr id="71683" name="Line 3"/>
          <p:cNvSpPr>
            <a:spLocks noChangeShapeType="1"/>
          </p:cNvSpPr>
          <p:nvPr/>
        </p:nvSpPr>
        <p:spPr bwMode="auto">
          <a:xfrm flipH="1">
            <a:off x="4953000" y="381000"/>
            <a:ext cx="762000" cy="228600"/>
          </a:xfrm>
          <a:prstGeom prst="line">
            <a:avLst/>
          </a:prstGeom>
          <a:noFill/>
          <a:ln w="2222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1684" name="Text Box 4"/>
          <p:cNvSpPr txBox="1">
            <a:spLocks noChangeArrowheads="1"/>
          </p:cNvSpPr>
          <p:nvPr/>
        </p:nvSpPr>
        <p:spPr bwMode="auto">
          <a:xfrm>
            <a:off x="1625600" y="1625600"/>
            <a:ext cx="3327400" cy="1536700"/>
          </a:xfrm>
          <a:prstGeom prst="rect">
            <a:avLst/>
          </a:prstGeom>
          <a:noFill/>
          <a:ln w="22225">
            <a:solidFill>
              <a:schemeClr val="accent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lnSpc>
                <a:spcPct val="60000"/>
              </a:lnSpc>
              <a:spcBef>
                <a:spcPct val="50000"/>
              </a:spcBef>
            </a:pPr>
            <a:r>
              <a:rPr lang="hu-HU" altLang="en-US" sz="1400" b="1" u="sng">
                <a:solidFill>
                  <a:schemeClr val="accent2"/>
                </a:solidFill>
                <a:latin typeface="Comic Sans MS" charset="0"/>
              </a:rPr>
              <a:t>mitralis sejtek</a:t>
            </a:r>
          </a:p>
          <a:p>
            <a:pPr eaLnBrk="0" hangingPunct="0">
              <a:lnSpc>
                <a:spcPct val="60000"/>
              </a:lnSpc>
              <a:spcBef>
                <a:spcPct val="50000"/>
              </a:spcBef>
            </a:pPr>
            <a:r>
              <a:rPr lang="hu-HU" altLang="en-US" sz="1400" b="1" u="sng">
                <a:solidFill>
                  <a:schemeClr val="accent2"/>
                </a:solidFill>
                <a:latin typeface="Comic Sans MS" charset="0"/>
              </a:rPr>
              <a:t>pamacsos sejtek</a:t>
            </a:r>
          </a:p>
          <a:p>
            <a:pPr eaLnBrk="0" hangingPunct="0">
              <a:lnSpc>
                <a:spcPct val="80000"/>
              </a:lnSpc>
              <a:spcBef>
                <a:spcPct val="50000"/>
              </a:spcBef>
            </a:pPr>
            <a:r>
              <a:rPr lang="hu-HU" altLang="en-US" sz="1400" b="1" u="sng">
                <a:solidFill>
                  <a:schemeClr val="accent2"/>
                </a:solidFill>
                <a:latin typeface="Comic Sans MS" charset="0"/>
              </a:rPr>
              <a:t>Szemcsesejtek</a:t>
            </a:r>
            <a:r>
              <a:rPr lang="hu-HU" altLang="en-US" sz="1400" b="1">
                <a:solidFill>
                  <a:schemeClr val="accent2"/>
                </a:solidFill>
                <a:latin typeface="Comic Sans MS" charset="0"/>
              </a:rPr>
              <a:t> (agytörzsi magokból és a nucl. olfactorius anteriorból kapnak bemenetet)</a:t>
            </a:r>
          </a:p>
          <a:p>
            <a:pPr eaLnBrk="0" hangingPunct="0">
              <a:lnSpc>
                <a:spcPct val="80000"/>
              </a:lnSpc>
              <a:spcBef>
                <a:spcPct val="50000"/>
              </a:spcBef>
            </a:pPr>
            <a:r>
              <a:rPr lang="hu-HU" altLang="en-US" sz="1400" b="1" u="sng">
                <a:solidFill>
                  <a:schemeClr val="accent2"/>
                </a:solidFill>
                <a:latin typeface="Comic Sans MS" charset="0"/>
              </a:rPr>
              <a:t>periglomerularis sejtek</a:t>
            </a:r>
            <a:r>
              <a:rPr lang="hu-HU" altLang="en-US" sz="1400" b="1">
                <a:solidFill>
                  <a:schemeClr val="accent2"/>
                </a:solidFill>
                <a:latin typeface="Comic Sans MS" charset="0"/>
              </a:rPr>
              <a:t> (lokális gátló interneuronok)</a:t>
            </a:r>
          </a:p>
        </p:txBody>
      </p:sp>
      <p:sp>
        <p:nvSpPr>
          <p:cNvPr id="71685" name="Text Box 5"/>
          <p:cNvSpPr txBox="1">
            <a:spLocks noChangeArrowheads="1"/>
          </p:cNvSpPr>
          <p:nvPr/>
        </p:nvSpPr>
        <p:spPr bwMode="auto">
          <a:xfrm>
            <a:off x="2133600" y="4191000"/>
            <a:ext cx="3352800" cy="668338"/>
          </a:xfrm>
          <a:prstGeom prst="rect">
            <a:avLst/>
          </a:prstGeom>
          <a:noFill/>
          <a:ln w="22225">
            <a:solidFill>
              <a:schemeClr val="accent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lnSpc>
                <a:spcPct val="70000"/>
              </a:lnSpc>
              <a:spcBef>
                <a:spcPct val="50000"/>
              </a:spcBef>
            </a:pPr>
            <a:r>
              <a:rPr lang="hu-HU" altLang="en-US" sz="1400" b="1">
                <a:solidFill>
                  <a:schemeClr val="accent2"/>
                </a:solidFill>
                <a:latin typeface="Comic Sans MS" charset="0"/>
              </a:rPr>
              <a:t>area praepiriformis (primer szagló kéreg Br. 51. area)</a:t>
            </a:r>
          </a:p>
          <a:p>
            <a:pPr algn="ctr" eaLnBrk="0" hangingPunct="0">
              <a:lnSpc>
                <a:spcPct val="70000"/>
              </a:lnSpc>
              <a:spcBef>
                <a:spcPct val="50000"/>
              </a:spcBef>
            </a:pPr>
            <a:r>
              <a:rPr lang="hu-HU" altLang="en-US" sz="1400" b="1">
                <a:solidFill>
                  <a:schemeClr val="accent2"/>
                </a:solidFill>
                <a:latin typeface="Comic Sans MS" charset="0"/>
              </a:rPr>
              <a:t>(amygdala és az uncus egy része)</a:t>
            </a:r>
          </a:p>
        </p:txBody>
      </p:sp>
      <p:sp>
        <p:nvSpPr>
          <p:cNvPr id="71686" name="Text Box 6"/>
          <p:cNvSpPr txBox="1">
            <a:spLocks noChangeArrowheads="1"/>
          </p:cNvSpPr>
          <p:nvPr/>
        </p:nvSpPr>
        <p:spPr bwMode="auto">
          <a:xfrm>
            <a:off x="6096000" y="1752601"/>
            <a:ext cx="2743200" cy="307777"/>
          </a:xfrm>
          <a:prstGeom prst="rect">
            <a:avLst/>
          </a:prstGeom>
          <a:noFill/>
          <a:ln w="22225">
            <a:solidFill>
              <a:schemeClr val="accent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hu-HU" altLang="en-US" sz="1400" b="1">
                <a:solidFill>
                  <a:schemeClr val="accent2"/>
                </a:solidFill>
                <a:latin typeface="Comic Sans MS" charset="0"/>
              </a:rPr>
              <a:t>nucl. olfactorius anterior</a:t>
            </a:r>
          </a:p>
        </p:txBody>
      </p:sp>
      <p:sp>
        <p:nvSpPr>
          <p:cNvPr id="71687" name="Text Box 7"/>
          <p:cNvSpPr txBox="1">
            <a:spLocks noChangeArrowheads="1"/>
          </p:cNvSpPr>
          <p:nvPr/>
        </p:nvSpPr>
        <p:spPr bwMode="auto">
          <a:xfrm>
            <a:off x="2133600" y="5562601"/>
            <a:ext cx="3962400" cy="519113"/>
          </a:xfrm>
          <a:prstGeom prst="rect">
            <a:avLst/>
          </a:prstGeom>
          <a:noFill/>
          <a:ln w="22225">
            <a:solidFill>
              <a:schemeClr val="accent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lnSpc>
                <a:spcPct val="70000"/>
              </a:lnSpc>
              <a:spcBef>
                <a:spcPct val="50000"/>
              </a:spcBef>
            </a:pPr>
            <a:r>
              <a:rPr lang="hu-HU" altLang="en-US" sz="1400" b="1">
                <a:solidFill>
                  <a:schemeClr val="accent2"/>
                </a:solidFill>
                <a:latin typeface="Comic Sans MS" charset="0"/>
              </a:rPr>
              <a:t>area entorhinalis (Br. 28. area)</a:t>
            </a:r>
          </a:p>
          <a:p>
            <a:pPr algn="ctr" eaLnBrk="0" hangingPunct="0">
              <a:lnSpc>
                <a:spcPct val="70000"/>
              </a:lnSpc>
              <a:spcBef>
                <a:spcPct val="50000"/>
              </a:spcBef>
            </a:pPr>
            <a:r>
              <a:rPr lang="hu-HU" altLang="en-US" sz="1400" b="1">
                <a:solidFill>
                  <a:schemeClr val="accent2"/>
                </a:solidFill>
                <a:latin typeface="Comic Sans MS" charset="0"/>
              </a:rPr>
              <a:t>(a gyrus parahippocampalis elülső része)</a:t>
            </a:r>
          </a:p>
        </p:txBody>
      </p:sp>
      <p:sp>
        <p:nvSpPr>
          <p:cNvPr id="71688" name="Line 8"/>
          <p:cNvSpPr>
            <a:spLocks noChangeShapeType="1"/>
          </p:cNvSpPr>
          <p:nvPr/>
        </p:nvSpPr>
        <p:spPr bwMode="auto">
          <a:xfrm>
            <a:off x="3352800" y="3276600"/>
            <a:ext cx="0" cy="762000"/>
          </a:xfrm>
          <a:prstGeom prst="line">
            <a:avLst/>
          </a:prstGeom>
          <a:noFill/>
          <a:ln w="2222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1689" name="Line 9"/>
          <p:cNvSpPr>
            <a:spLocks noChangeShapeType="1"/>
          </p:cNvSpPr>
          <p:nvPr/>
        </p:nvSpPr>
        <p:spPr bwMode="auto">
          <a:xfrm>
            <a:off x="5029200" y="2057400"/>
            <a:ext cx="914400" cy="0"/>
          </a:xfrm>
          <a:prstGeom prst="line">
            <a:avLst/>
          </a:prstGeom>
          <a:noFill/>
          <a:ln w="2222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1690" name="Text Box 10"/>
          <p:cNvSpPr txBox="1">
            <a:spLocks noChangeArrowheads="1"/>
          </p:cNvSpPr>
          <p:nvPr/>
        </p:nvSpPr>
        <p:spPr bwMode="auto">
          <a:xfrm>
            <a:off x="4724400" y="1143000"/>
            <a:ext cx="18288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hu-HU" altLang="en-US" sz="1400" b="1">
                <a:solidFill>
                  <a:srgbClr val="FF0000"/>
                </a:solidFill>
                <a:latin typeface="Comic Sans MS" charset="0"/>
              </a:rPr>
              <a:t>tractus olfactorius</a:t>
            </a:r>
            <a:endParaRPr lang="hu-HU" altLang="en-US" sz="1400" b="1">
              <a:latin typeface="Comic Sans MS" charset="0"/>
            </a:endParaRPr>
          </a:p>
        </p:txBody>
      </p:sp>
      <p:sp>
        <p:nvSpPr>
          <p:cNvPr id="71691" name="Text Box 11"/>
          <p:cNvSpPr txBox="1">
            <a:spLocks noChangeArrowheads="1"/>
          </p:cNvSpPr>
          <p:nvPr/>
        </p:nvSpPr>
        <p:spPr bwMode="auto">
          <a:xfrm>
            <a:off x="9144000" y="2590801"/>
            <a:ext cx="1524000" cy="646113"/>
          </a:xfrm>
          <a:prstGeom prst="rect">
            <a:avLst/>
          </a:prstGeom>
          <a:noFill/>
          <a:ln w="22225">
            <a:solidFill>
              <a:schemeClr val="accent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hu-HU" altLang="en-US" sz="1400" b="1">
                <a:solidFill>
                  <a:schemeClr val="accent2"/>
                </a:solidFill>
                <a:latin typeface="Comic Sans MS" charset="0"/>
              </a:rPr>
              <a:t>Hypothalamus</a:t>
            </a:r>
          </a:p>
          <a:p>
            <a:pPr algn="ctr" eaLnBrk="0" hangingPunct="0">
              <a:spcBef>
                <a:spcPct val="50000"/>
              </a:spcBef>
            </a:pPr>
            <a:r>
              <a:rPr lang="hu-HU" altLang="en-US" sz="1400" b="1">
                <a:solidFill>
                  <a:schemeClr val="accent2"/>
                </a:solidFill>
                <a:latin typeface="Comic Sans MS" charset="0"/>
              </a:rPr>
              <a:t>hippocampus</a:t>
            </a:r>
          </a:p>
        </p:txBody>
      </p:sp>
      <p:sp>
        <p:nvSpPr>
          <p:cNvPr id="71692" name="Text Box 12"/>
          <p:cNvSpPr txBox="1">
            <a:spLocks noChangeArrowheads="1"/>
          </p:cNvSpPr>
          <p:nvPr/>
        </p:nvSpPr>
        <p:spPr bwMode="auto">
          <a:xfrm>
            <a:off x="3352800" y="3581400"/>
            <a:ext cx="21336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hu-HU" altLang="en-US" sz="1400" b="1">
                <a:solidFill>
                  <a:srgbClr val="FF0000"/>
                </a:solidFill>
                <a:latin typeface="Comic Sans MS" charset="0"/>
              </a:rPr>
              <a:t>tractus olfactorius</a:t>
            </a:r>
            <a:endParaRPr lang="hu-HU" altLang="en-US" sz="1400" b="1">
              <a:latin typeface="Comic Sans MS" charset="0"/>
            </a:endParaRPr>
          </a:p>
        </p:txBody>
      </p:sp>
      <p:sp>
        <p:nvSpPr>
          <p:cNvPr id="71693" name="Line 13"/>
          <p:cNvSpPr>
            <a:spLocks noChangeShapeType="1"/>
          </p:cNvSpPr>
          <p:nvPr/>
        </p:nvSpPr>
        <p:spPr bwMode="auto">
          <a:xfrm flipV="1">
            <a:off x="8458200" y="4419600"/>
            <a:ext cx="0" cy="381000"/>
          </a:xfrm>
          <a:prstGeom prst="line">
            <a:avLst/>
          </a:prstGeom>
          <a:noFill/>
          <a:ln w="2222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1694" name="Text Box 14"/>
          <p:cNvSpPr txBox="1">
            <a:spLocks noChangeArrowheads="1"/>
          </p:cNvSpPr>
          <p:nvPr/>
        </p:nvSpPr>
        <p:spPr bwMode="auto">
          <a:xfrm>
            <a:off x="6858000" y="4038601"/>
            <a:ext cx="3352800" cy="243143"/>
          </a:xfrm>
          <a:prstGeom prst="rect">
            <a:avLst/>
          </a:prstGeom>
          <a:noFill/>
          <a:ln w="22225">
            <a:solidFill>
              <a:schemeClr val="bg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lnSpc>
                <a:spcPct val="70000"/>
              </a:lnSpc>
              <a:spcBef>
                <a:spcPct val="50000"/>
              </a:spcBef>
            </a:pPr>
            <a:r>
              <a:rPr lang="hu-HU" altLang="en-US" sz="1400" b="1">
                <a:solidFill>
                  <a:schemeClr val="accent2"/>
                </a:solidFill>
                <a:latin typeface="Comic Sans MS" charset="0"/>
              </a:rPr>
              <a:t>Thalamus, nucl. dorsomedialis</a:t>
            </a:r>
          </a:p>
        </p:txBody>
      </p:sp>
      <p:sp>
        <p:nvSpPr>
          <p:cNvPr id="71695" name="Text Box 15"/>
          <p:cNvSpPr txBox="1">
            <a:spLocks noChangeArrowheads="1"/>
          </p:cNvSpPr>
          <p:nvPr/>
        </p:nvSpPr>
        <p:spPr bwMode="auto">
          <a:xfrm>
            <a:off x="6781800" y="3265489"/>
            <a:ext cx="2133600" cy="243143"/>
          </a:xfrm>
          <a:prstGeom prst="rect">
            <a:avLst/>
          </a:prstGeom>
          <a:noFill/>
          <a:ln w="22225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lnSpc>
                <a:spcPct val="70000"/>
              </a:lnSpc>
              <a:spcBef>
                <a:spcPct val="50000"/>
              </a:spcBef>
            </a:pPr>
            <a:r>
              <a:rPr lang="hu-HU" altLang="en-US" sz="1400" b="1">
                <a:solidFill>
                  <a:schemeClr val="accent2"/>
                </a:solidFill>
                <a:latin typeface="Comic Sans MS" charset="0"/>
              </a:rPr>
              <a:t>Prefrontális cortex</a:t>
            </a:r>
          </a:p>
        </p:txBody>
      </p:sp>
      <p:sp>
        <p:nvSpPr>
          <p:cNvPr id="71696" name="Line 16"/>
          <p:cNvSpPr>
            <a:spLocks noChangeShapeType="1"/>
          </p:cNvSpPr>
          <p:nvPr/>
        </p:nvSpPr>
        <p:spPr bwMode="auto">
          <a:xfrm flipV="1">
            <a:off x="8470900" y="3568700"/>
            <a:ext cx="0" cy="381000"/>
          </a:xfrm>
          <a:prstGeom prst="line">
            <a:avLst/>
          </a:prstGeom>
          <a:noFill/>
          <a:ln w="2222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1697" name="Text Box 17"/>
          <p:cNvSpPr txBox="1">
            <a:spLocks noChangeArrowheads="1"/>
          </p:cNvSpPr>
          <p:nvPr/>
        </p:nvSpPr>
        <p:spPr bwMode="auto">
          <a:xfrm>
            <a:off x="6553200" y="4876801"/>
            <a:ext cx="2743200" cy="752475"/>
          </a:xfrm>
          <a:prstGeom prst="rect">
            <a:avLst/>
          </a:prstGeom>
          <a:noFill/>
          <a:ln w="22225">
            <a:solidFill>
              <a:schemeClr val="accent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hu-HU" altLang="en-US" sz="1400" b="1">
                <a:solidFill>
                  <a:schemeClr val="accent2"/>
                </a:solidFill>
                <a:latin typeface="Comic Sans MS" charset="0"/>
              </a:rPr>
              <a:t>Lobus piriformis                    (frontalis és temporalis lebeny olfactorius területei)                 </a:t>
            </a:r>
          </a:p>
        </p:txBody>
      </p:sp>
      <p:sp>
        <p:nvSpPr>
          <p:cNvPr id="71698" name="Line 18"/>
          <p:cNvSpPr>
            <a:spLocks noChangeShapeType="1"/>
          </p:cNvSpPr>
          <p:nvPr/>
        </p:nvSpPr>
        <p:spPr bwMode="auto">
          <a:xfrm flipH="1">
            <a:off x="8763000" y="2286000"/>
            <a:ext cx="304800" cy="228600"/>
          </a:xfrm>
          <a:prstGeom prst="line">
            <a:avLst/>
          </a:prstGeom>
          <a:noFill/>
          <a:ln w="2222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1699" name="Text Box 19"/>
          <p:cNvSpPr txBox="1">
            <a:spLocks noChangeArrowheads="1"/>
          </p:cNvSpPr>
          <p:nvPr/>
        </p:nvSpPr>
        <p:spPr bwMode="auto">
          <a:xfrm>
            <a:off x="6096000" y="2590801"/>
            <a:ext cx="2743200" cy="243143"/>
          </a:xfrm>
          <a:prstGeom prst="rect">
            <a:avLst/>
          </a:prstGeom>
          <a:noFill/>
          <a:ln w="22225">
            <a:solidFill>
              <a:schemeClr val="accent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lnSpc>
                <a:spcPct val="70000"/>
              </a:lnSpc>
              <a:spcBef>
                <a:spcPct val="50000"/>
              </a:spcBef>
            </a:pPr>
            <a:r>
              <a:rPr lang="hu-HU" altLang="en-US" sz="1400" b="1">
                <a:solidFill>
                  <a:schemeClr val="accent2"/>
                </a:solidFill>
                <a:latin typeface="Comic Sans MS" charset="0"/>
              </a:rPr>
              <a:t>Tuberculum olfactorium</a:t>
            </a:r>
          </a:p>
        </p:txBody>
      </p:sp>
      <p:sp>
        <p:nvSpPr>
          <p:cNvPr id="71700" name="Line 20"/>
          <p:cNvSpPr>
            <a:spLocks noChangeShapeType="1"/>
          </p:cNvSpPr>
          <p:nvPr/>
        </p:nvSpPr>
        <p:spPr bwMode="auto">
          <a:xfrm>
            <a:off x="4953000" y="2667000"/>
            <a:ext cx="914400" cy="0"/>
          </a:xfrm>
          <a:prstGeom prst="line">
            <a:avLst/>
          </a:prstGeom>
          <a:noFill/>
          <a:ln w="2222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1701" name="AutoShape 21"/>
          <p:cNvSpPr>
            <a:spLocks/>
          </p:cNvSpPr>
          <p:nvPr/>
        </p:nvSpPr>
        <p:spPr bwMode="auto">
          <a:xfrm>
            <a:off x="6248401" y="5056784"/>
            <a:ext cx="225425" cy="322659"/>
          </a:xfrm>
          <a:prstGeom prst="rightBrace">
            <a:avLst>
              <a:gd name="adj1" fmla="val 12559"/>
              <a:gd name="adj2" fmla="val 50000"/>
            </a:avLst>
          </a:prstGeom>
          <a:noFill/>
          <a:ln w="22225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ctr"/>
            <a:endParaRPr lang="en-US" altLang="en-US" sz="1400" b="1">
              <a:latin typeface="Comic Sans MS" charset="0"/>
            </a:endParaRPr>
          </a:p>
        </p:txBody>
      </p:sp>
      <p:sp>
        <p:nvSpPr>
          <p:cNvPr id="71702" name="Line 22"/>
          <p:cNvSpPr>
            <a:spLocks noChangeShapeType="1"/>
          </p:cNvSpPr>
          <p:nvPr/>
        </p:nvSpPr>
        <p:spPr bwMode="auto">
          <a:xfrm>
            <a:off x="7315200" y="2209800"/>
            <a:ext cx="0" cy="381000"/>
          </a:xfrm>
          <a:prstGeom prst="line">
            <a:avLst/>
          </a:prstGeom>
          <a:noFill/>
          <a:ln w="2222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1703" name="Line 23"/>
          <p:cNvSpPr>
            <a:spLocks noChangeShapeType="1"/>
          </p:cNvSpPr>
          <p:nvPr/>
        </p:nvSpPr>
        <p:spPr bwMode="auto">
          <a:xfrm>
            <a:off x="3352800" y="4953000"/>
            <a:ext cx="0" cy="533400"/>
          </a:xfrm>
          <a:prstGeom prst="line">
            <a:avLst/>
          </a:prstGeom>
          <a:noFill/>
          <a:ln w="2222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1704" name="Line 24"/>
          <p:cNvSpPr>
            <a:spLocks noChangeShapeType="1"/>
          </p:cNvSpPr>
          <p:nvPr/>
        </p:nvSpPr>
        <p:spPr bwMode="auto">
          <a:xfrm flipV="1">
            <a:off x="7467600" y="2133600"/>
            <a:ext cx="0" cy="381000"/>
          </a:xfrm>
          <a:prstGeom prst="line">
            <a:avLst/>
          </a:prstGeom>
          <a:noFill/>
          <a:ln w="2222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1705" name="Line 25"/>
          <p:cNvSpPr>
            <a:spLocks noChangeShapeType="1"/>
          </p:cNvSpPr>
          <p:nvPr/>
        </p:nvSpPr>
        <p:spPr bwMode="auto">
          <a:xfrm flipH="1">
            <a:off x="4953000" y="1905000"/>
            <a:ext cx="914400" cy="0"/>
          </a:xfrm>
          <a:prstGeom prst="line">
            <a:avLst/>
          </a:prstGeom>
          <a:noFill/>
          <a:ln w="2222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1706" name="Text Box 26"/>
          <p:cNvSpPr txBox="1">
            <a:spLocks noChangeArrowheads="1"/>
          </p:cNvSpPr>
          <p:nvPr/>
        </p:nvSpPr>
        <p:spPr bwMode="auto">
          <a:xfrm>
            <a:off x="9144000" y="1981200"/>
            <a:ext cx="1524000" cy="393954"/>
          </a:xfrm>
          <a:prstGeom prst="rect">
            <a:avLst/>
          </a:prstGeom>
          <a:noFill/>
          <a:ln w="22225">
            <a:solidFill>
              <a:schemeClr val="accent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lnSpc>
                <a:spcPct val="70000"/>
              </a:lnSpc>
              <a:spcBef>
                <a:spcPct val="50000"/>
              </a:spcBef>
            </a:pPr>
            <a:r>
              <a:rPr lang="hu-HU" altLang="en-US" sz="1400" b="1">
                <a:solidFill>
                  <a:schemeClr val="accent2"/>
                </a:solidFill>
                <a:latin typeface="Comic Sans MS" charset="0"/>
              </a:rPr>
              <a:t>area praepiriformis</a:t>
            </a:r>
          </a:p>
        </p:txBody>
      </p:sp>
      <p:sp>
        <p:nvSpPr>
          <p:cNvPr id="71707" name="Line 27"/>
          <p:cNvSpPr>
            <a:spLocks noChangeShapeType="1"/>
          </p:cNvSpPr>
          <p:nvPr/>
        </p:nvSpPr>
        <p:spPr bwMode="auto">
          <a:xfrm flipH="1" flipV="1">
            <a:off x="8813800" y="2978150"/>
            <a:ext cx="298450" cy="171450"/>
          </a:xfrm>
          <a:prstGeom prst="line">
            <a:avLst/>
          </a:prstGeom>
          <a:noFill/>
          <a:ln w="2222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1708" name="Text Box 28"/>
          <p:cNvSpPr txBox="1">
            <a:spLocks noChangeArrowheads="1"/>
          </p:cNvSpPr>
          <p:nvPr/>
        </p:nvSpPr>
        <p:spPr bwMode="auto">
          <a:xfrm>
            <a:off x="7696200" y="6194425"/>
            <a:ext cx="2971800" cy="539750"/>
          </a:xfrm>
          <a:prstGeom prst="rect">
            <a:avLst/>
          </a:prstGeom>
          <a:noFill/>
          <a:ln w="22225">
            <a:solidFill>
              <a:schemeClr val="accent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hu-HU" altLang="en-US" sz="1400" b="1">
                <a:solidFill>
                  <a:schemeClr val="accent2"/>
                </a:solidFill>
                <a:latin typeface="Comic Sans MS" charset="0"/>
              </a:rPr>
              <a:t>Hypothalamus, hippocampus, insuláris kéreg</a:t>
            </a:r>
          </a:p>
        </p:txBody>
      </p:sp>
      <p:sp>
        <p:nvSpPr>
          <p:cNvPr id="71709" name="Line 29"/>
          <p:cNvSpPr>
            <a:spLocks noChangeShapeType="1"/>
          </p:cNvSpPr>
          <p:nvPr/>
        </p:nvSpPr>
        <p:spPr bwMode="auto">
          <a:xfrm>
            <a:off x="9372600" y="5410200"/>
            <a:ext cx="533400" cy="0"/>
          </a:xfrm>
          <a:prstGeom prst="line">
            <a:avLst/>
          </a:prstGeom>
          <a:noFill/>
          <a:ln w="2222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71710" name="Line 30"/>
          <p:cNvSpPr>
            <a:spLocks noChangeShapeType="1"/>
          </p:cNvSpPr>
          <p:nvPr/>
        </p:nvSpPr>
        <p:spPr bwMode="auto">
          <a:xfrm>
            <a:off x="9906000" y="5410200"/>
            <a:ext cx="0" cy="685800"/>
          </a:xfrm>
          <a:prstGeom prst="line">
            <a:avLst/>
          </a:prstGeom>
          <a:noFill/>
          <a:ln w="2222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71711" name="AutoShape 31"/>
          <p:cNvSpPr>
            <a:spLocks/>
          </p:cNvSpPr>
          <p:nvPr/>
        </p:nvSpPr>
        <p:spPr bwMode="auto">
          <a:xfrm>
            <a:off x="3352800" y="1700690"/>
            <a:ext cx="518818" cy="408623"/>
          </a:xfrm>
          <a:prstGeom prst="rightBrace">
            <a:avLst>
              <a:gd name="adj1" fmla="val 16667"/>
              <a:gd name="adj2" fmla="val 50000"/>
            </a:avLst>
          </a:prstGeom>
          <a:noFill/>
          <a:ln w="1587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71712" name="Rectangle 32"/>
          <p:cNvSpPr>
            <a:spLocks noChangeArrowheads="1"/>
          </p:cNvSpPr>
          <p:nvPr/>
        </p:nvSpPr>
        <p:spPr bwMode="auto">
          <a:xfrm>
            <a:off x="4495801" y="152400"/>
            <a:ext cx="2170113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hu-HU" altLang="en-US" sz="1400" b="1">
                <a:solidFill>
                  <a:schemeClr val="accent2"/>
                </a:solidFill>
                <a:latin typeface="Comic Sans MS" charset="0"/>
              </a:rPr>
              <a:t>primér érzékhámsejtek</a:t>
            </a:r>
          </a:p>
        </p:txBody>
      </p:sp>
      <p:sp>
        <p:nvSpPr>
          <p:cNvPr id="71713" name="Rectangle 33"/>
          <p:cNvSpPr>
            <a:spLocks noChangeArrowheads="1"/>
          </p:cNvSpPr>
          <p:nvPr/>
        </p:nvSpPr>
        <p:spPr bwMode="auto">
          <a:xfrm>
            <a:off x="3657600" y="609600"/>
            <a:ext cx="1722438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hu-HU" altLang="en-US" sz="1400" b="1">
                <a:solidFill>
                  <a:schemeClr val="accent2"/>
                </a:solidFill>
                <a:latin typeface="Comic Sans MS" charset="0"/>
              </a:rPr>
              <a:t>nervus olfactorius</a:t>
            </a:r>
          </a:p>
        </p:txBody>
      </p:sp>
      <p:sp>
        <p:nvSpPr>
          <p:cNvPr id="71714" name="Rectangle 34"/>
          <p:cNvSpPr>
            <a:spLocks noChangeArrowheads="1"/>
          </p:cNvSpPr>
          <p:nvPr/>
        </p:nvSpPr>
        <p:spPr bwMode="auto">
          <a:xfrm>
            <a:off x="2209800" y="1143000"/>
            <a:ext cx="170815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hu-HU" altLang="en-US" sz="1400" b="1">
                <a:solidFill>
                  <a:schemeClr val="accent2"/>
                </a:solidFill>
                <a:latin typeface="Comic Sans MS" charset="0"/>
              </a:rPr>
              <a:t>bulbus olfactorius</a:t>
            </a:r>
          </a:p>
        </p:txBody>
      </p:sp>
      <p:sp>
        <p:nvSpPr>
          <p:cNvPr id="71715" name="Line 35"/>
          <p:cNvSpPr>
            <a:spLocks noChangeShapeType="1"/>
          </p:cNvSpPr>
          <p:nvPr/>
        </p:nvSpPr>
        <p:spPr bwMode="auto">
          <a:xfrm flipH="1">
            <a:off x="3657600" y="914400"/>
            <a:ext cx="990600" cy="228600"/>
          </a:xfrm>
          <a:prstGeom prst="line">
            <a:avLst/>
          </a:prstGeom>
          <a:noFill/>
          <a:ln w="2222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1716" name="Line 36"/>
          <p:cNvSpPr>
            <a:spLocks noChangeShapeType="1"/>
          </p:cNvSpPr>
          <p:nvPr/>
        </p:nvSpPr>
        <p:spPr bwMode="auto">
          <a:xfrm>
            <a:off x="3886200" y="1295400"/>
            <a:ext cx="838200" cy="0"/>
          </a:xfrm>
          <a:prstGeom prst="line">
            <a:avLst/>
          </a:prstGeom>
          <a:noFill/>
          <a:ln w="2222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75781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Benninghoff 1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9226" y="76200"/>
            <a:ext cx="3027363" cy="6553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219" name="Text Box 3"/>
          <p:cNvSpPr txBox="1">
            <a:spLocks noChangeArrowheads="1"/>
          </p:cNvSpPr>
          <p:nvPr/>
        </p:nvSpPr>
        <p:spPr bwMode="auto">
          <a:xfrm>
            <a:off x="5410200" y="457200"/>
            <a:ext cx="4724400" cy="48628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hu-HU" altLang="hu-HU" sz="2000">
                <a:solidFill>
                  <a:srgbClr val="CC0066"/>
                </a:solidFill>
              </a:rPr>
              <a:t>Geschmackknospen (GK)</a:t>
            </a:r>
            <a:r>
              <a:rPr lang="hu-HU" altLang="hu-HU" sz="2000"/>
              <a:t>: vorwiegend an der Zunge (Spitze, Randpartien, Sulcus terminalis),</a:t>
            </a:r>
          </a:p>
          <a:p>
            <a:pPr>
              <a:spcBef>
                <a:spcPct val="50000"/>
              </a:spcBef>
            </a:pPr>
            <a:r>
              <a:rPr lang="hu-HU" altLang="hu-HU" sz="2000"/>
              <a:t>aber auch: Gaumen, Mesopharynx (dors. Wand), Epithel über Epiglottis und Aryknorpeln, oberes Esophagus</a:t>
            </a:r>
          </a:p>
          <a:p>
            <a:pPr>
              <a:spcBef>
                <a:spcPct val="50000"/>
              </a:spcBef>
            </a:pPr>
            <a:r>
              <a:rPr lang="hu-HU" altLang="hu-HU" sz="2000"/>
              <a:t>Papilla fungiformis: 1-4 GK</a:t>
            </a:r>
          </a:p>
          <a:p>
            <a:pPr>
              <a:spcBef>
                <a:spcPct val="50000"/>
              </a:spcBef>
            </a:pPr>
            <a:r>
              <a:rPr lang="hu-HU" altLang="hu-HU" sz="2000"/>
              <a:t>Papilla vallata: bis zum 270 GK</a:t>
            </a:r>
          </a:p>
          <a:p>
            <a:pPr>
              <a:spcBef>
                <a:spcPct val="50000"/>
              </a:spcBef>
            </a:pPr>
            <a:r>
              <a:rPr lang="hu-HU" altLang="hu-HU" sz="2000"/>
              <a:t>Kind: um so 8000 GK, Erwachsene: um 2000 GK</a:t>
            </a:r>
          </a:p>
          <a:p>
            <a:pPr>
              <a:spcBef>
                <a:spcPct val="50000"/>
              </a:spcBef>
            </a:pPr>
            <a:r>
              <a:rPr lang="hu-HU" altLang="hu-HU" sz="2000"/>
              <a:t>Klassischen Geschmackmodalitäten: salzig, sauer, bitter, süß. Paprika und Ethanol: Schmerzrezeptoren des Trigeminus</a:t>
            </a:r>
            <a:endParaRPr lang="hu-HU" altLang="hu-HU"/>
          </a:p>
        </p:txBody>
      </p:sp>
      <p:sp>
        <p:nvSpPr>
          <p:cNvPr id="9220" name="Text Box 4"/>
          <p:cNvSpPr txBox="1">
            <a:spLocks noChangeArrowheads="1"/>
          </p:cNvSpPr>
          <p:nvPr/>
        </p:nvSpPr>
        <p:spPr bwMode="auto">
          <a:xfrm>
            <a:off x="5181600" y="6172200"/>
            <a:ext cx="60960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hu-HU" altLang="hu-HU"/>
              <a:t>B</a:t>
            </a:r>
          </a:p>
        </p:txBody>
      </p:sp>
    </p:spTree>
    <p:extLst>
      <p:ext uri="{BB962C8B-B14F-4D97-AF65-F5344CB8AC3E}">
        <p14:creationId xmlns:p14="http://schemas.microsoft.com/office/powerpoint/2010/main" val="637795498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4" descr="nature05401-f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0312" y="280987"/>
            <a:ext cx="6858000" cy="5800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8234475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Benninghoff 19 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685801"/>
            <a:ext cx="7086600" cy="33385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243" name="Text Box 3"/>
          <p:cNvSpPr txBox="1">
            <a:spLocks noChangeArrowheads="1"/>
          </p:cNvSpPr>
          <p:nvPr/>
        </p:nvSpPr>
        <p:spPr bwMode="auto">
          <a:xfrm>
            <a:off x="9372600" y="4495800"/>
            <a:ext cx="53340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hu-HU" altLang="hu-HU"/>
              <a:t>B</a:t>
            </a:r>
          </a:p>
        </p:txBody>
      </p:sp>
      <p:sp>
        <p:nvSpPr>
          <p:cNvPr id="10244" name="Text Box 4"/>
          <p:cNvSpPr txBox="1">
            <a:spLocks noChangeArrowheads="1"/>
          </p:cNvSpPr>
          <p:nvPr/>
        </p:nvSpPr>
        <p:spPr bwMode="auto">
          <a:xfrm>
            <a:off x="2971800" y="4572000"/>
            <a:ext cx="624840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hu-HU" altLang="hu-HU"/>
              <a:t>Geschmackknospen in den verschiedenen Papillenformen</a:t>
            </a:r>
          </a:p>
        </p:txBody>
      </p:sp>
    </p:spTree>
    <p:extLst>
      <p:ext uri="{BB962C8B-B14F-4D97-AF65-F5344CB8AC3E}">
        <p14:creationId xmlns:p14="http://schemas.microsoft.com/office/powerpoint/2010/main" val="20312877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26942" y="263623"/>
            <a:ext cx="258609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err="1" smtClean="0"/>
              <a:t>Regio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cutanea</a:t>
            </a:r>
            <a:endParaRPr lang="en-US" sz="3200" b="1" dirty="0"/>
          </a:p>
        </p:txBody>
      </p:sp>
      <p:sp>
        <p:nvSpPr>
          <p:cNvPr id="3" name="Rectangle 2"/>
          <p:cNvSpPr/>
          <p:nvPr/>
        </p:nvSpPr>
        <p:spPr>
          <a:xfrm>
            <a:off x="526942" y="1338042"/>
            <a:ext cx="262995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err="1">
                <a:latin typeface="Roboto" charset="0"/>
              </a:rPr>
              <a:t>im</a:t>
            </a:r>
            <a:r>
              <a:rPr lang="en-US" sz="2400" dirty="0">
                <a:latin typeface="Roboto" charset="0"/>
              </a:rPr>
              <a:t> </a:t>
            </a:r>
            <a:r>
              <a:rPr lang="en-US" sz="2400" dirty="0" err="1">
                <a:latin typeface="Roboto" charset="0"/>
              </a:rPr>
              <a:t>Vestibulum</a:t>
            </a:r>
            <a:r>
              <a:rPr lang="en-US" sz="2400" dirty="0">
                <a:latin typeface="Roboto" charset="0"/>
              </a:rPr>
              <a:t> </a:t>
            </a:r>
            <a:r>
              <a:rPr lang="en-US" sz="2400" dirty="0" err="1">
                <a:latin typeface="Roboto" charset="0"/>
              </a:rPr>
              <a:t>nasi</a:t>
            </a:r>
            <a:r>
              <a:rPr lang="en-US" sz="2400" dirty="0">
                <a:latin typeface="Roboto" charset="0"/>
              </a:rPr>
              <a:t> </a:t>
            </a:r>
            <a:endParaRPr lang="en-US" sz="2400" dirty="0"/>
          </a:p>
        </p:txBody>
      </p:sp>
      <p:sp>
        <p:nvSpPr>
          <p:cNvPr id="4" name="Rectangle 3"/>
          <p:cNvSpPr/>
          <p:nvPr/>
        </p:nvSpPr>
        <p:spPr>
          <a:xfrm>
            <a:off x="526942" y="2185307"/>
            <a:ext cx="6096000" cy="132343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2000" dirty="0" err="1">
                <a:latin typeface="Roboto" charset="0"/>
              </a:rPr>
              <a:t>Sie</a:t>
            </a:r>
            <a:r>
              <a:rPr lang="en-US" sz="2000" dirty="0">
                <a:latin typeface="Roboto" charset="0"/>
              </a:rPr>
              <a:t> </a:t>
            </a:r>
            <a:r>
              <a:rPr lang="en-US" sz="2000" dirty="0" err="1">
                <a:latin typeface="Roboto" charset="0"/>
              </a:rPr>
              <a:t>weist</a:t>
            </a:r>
            <a:r>
              <a:rPr lang="en-US" sz="2000" dirty="0">
                <a:latin typeface="Roboto" charset="0"/>
              </a:rPr>
              <a:t> </a:t>
            </a:r>
            <a:r>
              <a:rPr lang="en-US" sz="2000" dirty="0" err="1">
                <a:latin typeface="Roboto" charset="0"/>
              </a:rPr>
              <a:t>mehrschichtiges</a:t>
            </a:r>
            <a:r>
              <a:rPr lang="en-US" sz="2000" dirty="0">
                <a:latin typeface="Roboto" charset="0"/>
              </a:rPr>
              <a:t> </a:t>
            </a:r>
            <a:r>
              <a:rPr lang="en-US" sz="2000" b="1" dirty="0" err="1">
                <a:latin typeface="Roboto" charset="0"/>
              </a:rPr>
              <a:t>verhorntes</a:t>
            </a:r>
            <a:r>
              <a:rPr lang="en-US" sz="2000" b="1" dirty="0">
                <a:latin typeface="Roboto" charset="0"/>
              </a:rPr>
              <a:t> </a:t>
            </a:r>
            <a:r>
              <a:rPr lang="en-US" sz="2000" b="1" dirty="0" err="1">
                <a:latin typeface="Roboto" charset="0"/>
              </a:rPr>
              <a:t>Plattenepithel</a:t>
            </a:r>
            <a:r>
              <a:rPr lang="en-US" sz="2000" dirty="0">
                <a:latin typeface="Roboto" charset="0"/>
              </a:rPr>
              <a:t>, </a:t>
            </a:r>
            <a:r>
              <a:rPr lang="en-US" sz="2000" b="1" dirty="0" err="1">
                <a:latin typeface="Roboto" charset="0"/>
              </a:rPr>
              <a:t>Talgdrüsen</a:t>
            </a:r>
            <a:r>
              <a:rPr lang="en-US" sz="2000" dirty="0">
                <a:latin typeface="Roboto" charset="0"/>
              </a:rPr>
              <a:t>, </a:t>
            </a:r>
            <a:endParaRPr lang="en-US" sz="2000" dirty="0" smtClean="0">
              <a:latin typeface="Roboto" charset="0"/>
            </a:endParaRPr>
          </a:p>
          <a:p>
            <a:r>
              <a:rPr lang="en-US" sz="2000" b="1" dirty="0" smtClean="0">
                <a:latin typeface="Roboto" charset="0"/>
              </a:rPr>
              <a:t>apokrine </a:t>
            </a:r>
            <a:r>
              <a:rPr lang="en-US" sz="2000" b="1" dirty="0">
                <a:latin typeface="Roboto" charset="0"/>
              </a:rPr>
              <a:t>Schweißdrüsen</a:t>
            </a:r>
            <a:r>
              <a:rPr lang="en-US" sz="2000" dirty="0">
                <a:latin typeface="Roboto" charset="0"/>
              </a:rPr>
              <a:t> (</a:t>
            </a:r>
            <a:r>
              <a:rPr lang="en-US" sz="2000" dirty="0" err="1">
                <a:latin typeface="Roboto" charset="0"/>
              </a:rPr>
              <a:t>Knäueldrüsen</a:t>
            </a:r>
            <a:r>
              <a:rPr lang="en-US" sz="2000" dirty="0">
                <a:latin typeface="Roboto" charset="0"/>
              </a:rPr>
              <a:t>) und </a:t>
            </a:r>
            <a:endParaRPr lang="en-US" sz="2000" dirty="0" smtClean="0">
              <a:latin typeface="Roboto" charset="0"/>
            </a:endParaRPr>
          </a:p>
          <a:p>
            <a:r>
              <a:rPr lang="en-US" sz="2000" b="1" dirty="0" err="1" smtClean="0">
                <a:latin typeface="Roboto" charset="0"/>
              </a:rPr>
              <a:t>dicke</a:t>
            </a:r>
            <a:r>
              <a:rPr lang="en-US" sz="2000" b="1" dirty="0" smtClean="0">
                <a:latin typeface="Roboto" charset="0"/>
              </a:rPr>
              <a:t> </a:t>
            </a:r>
            <a:r>
              <a:rPr lang="en-US" sz="2000" b="1" dirty="0" err="1">
                <a:latin typeface="Roboto" charset="0"/>
              </a:rPr>
              <a:t>Haare</a:t>
            </a:r>
            <a:r>
              <a:rPr lang="en-US" sz="2000" b="1" dirty="0">
                <a:latin typeface="Roboto" charset="0"/>
              </a:rPr>
              <a:t> </a:t>
            </a:r>
            <a:r>
              <a:rPr lang="en-US" sz="2000" dirty="0">
                <a:latin typeface="Roboto" charset="0"/>
              </a:rPr>
              <a:t>(</a:t>
            </a:r>
            <a:r>
              <a:rPr lang="en-US" sz="2000" dirty="0" err="1">
                <a:latin typeface="Roboto" charset="0"/>
              </a:rPr>
              <a:t>Vibrissen</a:t>
            </a:r>
            <a:r>
              <a:rPr lang="en-US" sz="2000" dirty="0">
                <a:latin typeface="Roboto" charset="0"/>
              </a:rPr>
              <a:t>) auf.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863053332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Benninghoff 19 b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1" y="457200"/>
            <a:ext cx="3317875" cy="548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7" name="Picture 3" descr="Benninghoff 1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67539" y="457200"/>
            <a:ext cx="3324225" cy="4343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268" name="Text Box 4"/>
          <p:cNvSpPr txBox="1">
            <a:spLocks noChangeArrowheads="1"/>
          </p:cNvSpPr>
          <p:nvPr/>
        </p:nvSpPr>
        <p:spPr bwMode="auto">
          <a:xfrm>
            <a:off x="5943600" y="4876801"/>
            <a:ext cx="4724400" cy="11695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hu-HU" altLang="hu-HU" sz="2000"/>
              <a:t>Sinneszellen I-III, Stützzellen, Basalzellen (IV), Marginalzellen (V)</a:t>
            </a:r>
          </a:p>
          <a:p>
            <a:pPr>
              <a:spcBef>
                <a:spcPct val="50000"/>
              </a:spcBef>
            </a:pPr>
            <a:r>
              <a:rPr lang="hu-HU" altLang="hu-HU" sz="2000"/>
              <a:t>Lebensdauer der Sinneszellen: 8-10 Tage</a:t>
            </a:r>
            <a:endParaRPr lang="hu-HU" altLang="hu-HU"/>
          </a:p>
        </p:txBody>
      </p:sp>
      <p:sp>
        <p:nvSpPr>
          <p:cNvPr id="11269" name="Text Box 5"/>
          <p:cNvSpPr txBox="1">
            <a:spLocks noChangeArrowheads="1"/>
          </p:cNvSpPr>
          <p:nvPr/>
        </p:nvSpPr>
        <p:spPr bwMode="auto">
          <a:xfrm>
            <a:off x="4876800" y="6248400"/>
            <a:ext cx="53340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hu-HU" altLang="hu-HU"/>
              <a:t>B</a:t>
            </a:r>
          </a:p>
        </p:txBody>
      </p:sp>
    </p:spTree>
    <p:extLst>
      <p:ext uri="{BB962C8B-B14F-4D97-AF65-F5344CB8AC3E}">
        <p14:creationId xmlns:p14="http://schemas.microsoft.com/office/powerpoint/2010/main" val="1633873570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hu-HU" altLang="hu-HU"/>
              <a:t>Periphere Geschmacksbahn I.</a:t>
            </a:r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altLang="hu-HU" b="1">
                <a:solidFill>
                  <a:srgbClr val="CC0066"/>
                </a:solidFill>
              </a:rPr>
              <a:t>Papilla fungiformis </a:t>
            </a:r>
            <a:r>
              <a:rPr lang="hu-HU" altLang="hu-HU"/>
              <a:t>und </a:t>
            </a:r>
            <a:r>
              <a:rPr lang="hu-HU" altLang="hu-HU">
                <a:solidFill>
                  <a:srgbClr val="CC0066"/>
                </a:solidFill>
              </a:rPr>
              <a:t>teilweise P. vallata</a:t>
            </a:r>
            <a:r>
              <a:rPr lang="hu-HU" altLang="hu-HU"/>
              <a:t> (doppelt innerviert): </a:t>
            </a:r>
            <a:r>
              <a:rPr lang="hu-HU" altLang="hu-HU" b="1">
                <a:solidFill>
                  <a:srgbClr val="CC0066"/>
                </a:solidFill>
              </a:rPr>
              <a:t>N. VII</a:t>
            </a:r>
            <a:r>
              <a:rPr lang="hu-HU" altLang="hu-HU"/>
              <a:t>:</a:t>
            </a:r>
            <a:br>
              <a:rPr lang="hu-HU" altLang="hu-HU"/>
            </a:br>
            <a:r>
              <a:rPr lang="hu-HU" altLang="hu-HU"/>
              <a:t>Chorda tympani (im N. lingualis)</a:t>
            </a:r>
            <a:r>
              <a:rPr lang="hu-HU" altLang="hu-HU">
                <a:sym typeface="Wingdings" panose="05000000000000000000" pitchFamily="2" charset="2"/>
              </a:rPr>
              <a:t> Glassersche Fissur, PaukenhöhleGgl. geniculi (Pseudounipolares Neuron)  Intermedius-Anteil des Fazialis</a:t>
            </a:r>
          </a:p>
        </p:txBody>
      </p:sp>
    </p:spTree>
    <p:extLst>
      <p:ext uri="{BB962C8B-B14F-4D97-AF65-F5344CB8AC3E}">
        <p14:creationId xmlns:p14="http://schemas.microsoft.com/office/powerpoint/2010/main" val="613749055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hu-HU" altLang="hu-HU"/>
              <a:t>Periphere Geschmacksbahn II.</a:t>
            </a:r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altLang="hu-HU" b="1">
                <a:solidFill>
                  <a:srgbClr val="CC0066"/>
                </a:solidFill>
                <a:sym typeface="Wingdings" panose="05000000000000000000" pitchFamily="2" charset="2"/>
              </a:rPr>
              <a:t>Papilla vallata </a:t>
            </a:r>
            <a:r>
              <a:rPr lang="hu-HU" altLang="hu-HU">
                <a:sym typeface="Wingdings" panose="05000000000000000000" pitchFamily="2" charset="2"/>
              </a:rPr>
              <a:t>und </a:t>
            </a:r>
            <a:r>
              <a:rPr lang="hu-HU" altLang="hu-HU" b="1">
                <a:solidFill>
                  <a:srgbClr val="CC0066"/>
                </a:solidFill>
                <a:sym typeface="Wingdings" panose="05000000000000000000" pitchFamily="2" charset="2"/>
              </a:rPr>
              <a:t>P. foliata</a:t>
            </a:r>
            <a:r>
              <a:rPr lang="hu-HU" altLang="hu-HU">
                <a:sym typeface="Wingdings" panose="05000000000000000000" pitchFamily="2" charset="2"/>
              </a:rPr>
              <a:t>: </a:t>
            </a:r>
            <a:r>
              <a:rPr lang="hu-HU" altLang="hu-HU" b="1">
                <a:solidFill>
                  <a:srgbClr val="CC0066"/>
                </a:solidFill>
                <a:sym typeface="Wingdings" panose="05000000000000000000" pitchFamily="2" charset="2"/>
              </a:rPr>
              <a:t>N. IX</a:t>
            </a:r>
            <a:br>
              <a:rPr lang="hu-HU" altLang="hu-HU" b="1">
                <a:solidFill>
                  <a:srgbClr val="CC0066"/>
                </a:solidFill>
                <a:sym typeface="Wingdings" panose="05000000000000000000" pitchFamily="2" charset="2"/>
              </a:rPr>
            </a:br>
            <a:r>
              <a:rPr lang="hu-HU" altLang="hu-HU">
                <a:sym typeface="Wingdings" panose="05000000000000000000" pitchFamily="2" charset="2"/>
              </a:rPr>
              <a:t>N. glossopharyngeusGgl. petrosum</a:t>
            </a:r>
          </a:p>
          <a:p>
            <a:endParaRPr lang="hu-HU" altLang="hu-HU">
              <a:sym typeface="Wingdings" panose="05000000000000000000" pitchFamily="2" charset="2"/>
            </a:endParaRPr>
          </a:p>
          <a:p>
            <a:r>
              <a:rPr lang="hu-HU" altLang="hu-HU" b="1">
                <a:solidFill>
                  <a:srgbClr val="CC0066"/>
                </a:solidFill>
                <a:sym typeface="Wingdings" panose="05000000000000000000" pitchFamily="2" charset="2"/>
              </a:rPr>
              <a:t>Übrigen GK</a:t>
            </a:r>
            <a:r>
              <a:rPr lang="hu-HU" altLang="hu-HU">
                <a:sym typeface="Wingdings" panose="05000000000000000000" pitchFamily="2" charset="2"/>
              </a:rPr>
              <a:t>: </a:t>
            </a:r>
            <a:r>
              <a:rPr lang="hu-HU" altLang="hu-HU" b="1">
                <a:solidFill>
                  <a:srgbClr val="CC0066"/>
                </a:solidFill>
                <a:sym typeface="Wingdings" panose="05000000000000000000" pitchFamily="2" charset="2"/>
              </a:rPr>
              <a:t>N. X</a:t>
            </a:r>
            <a:br>
              <a:rPr lang="hu-HU" altLang="hu-HU" b="1">
                <a:solidFill>
                  <a:srgbClr val="CC0066"/>
                </a:solidFill>
                <a:sym typeface="Wingdings" panose="05000000000000000000" pitchFamily="2" charset="2"/>
              </a:rPr>
            </a:br>
            <a:r>
              <a:rPr lang="hu-HU" altLang="hu-HU" b="1">
                <a:sym typeface="Wingdings" panose="05000000000000000000" pitchFamily="2" charset="2"/>
              </a:rPr>
              <a:t>N. vagus</a:t>
            </a:r>
            <a:r>
              <a:rPr lang="hu-HU" altLang="hu-HU">
                <a:sym typeface="Wingdings" panose="05000000000000000000" pitchFamily="2" charset="2"/>
              </a:rPr>
              <a:t>Ggl. nodosum</a:t>
            </a:r>
          </a:p>
        </p:txBody>
      </p:sp>
    </p:spTree>
    <p:extLst>
      <p:ext uri="{BB962C8B-B14F-4D97-AF65-F5344CB8AC3E}">
        <p14:creationId xmlns:p14="http://schemas.microsoft.com/office/powerpoint/2010/main" val="364338824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hu-HU" altLang="hu-HU"/>
              <a:t>Zentrale Geschmacksbahn</a:t>
            </a:r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altLang="hu-HU">
                <a:sym typeface="Wingdings" panose="05000000000000000000" pitchFamily="2" charset="2"/>
              </a:rPr>
              <a:t> </a:t>
            </a:r>
            <a:r>
              <a:rPr lang="hu-HU" altLang="hu-HU" b="1">
                <a:solidFill>
                  <a:srgbClr val="CC0066"/>
                </a:solidFill>
                <a:sym typeface="Wingdings" panose="05000000000000000000" pitchFamily="2" charset="2"/>
              </a:rPr>
              <a:t>N. VII, IX und X</a:t>
            </a:r>
            <a:r>
              <a:rPr lang="hu-HU" altLang="hu-HU">
                <a:sym typeface="Wingdings" panose="05000000000000000000" pitchFamily="2" charset="2"/>
              </a:rPr>
              <a:t>.:</a:t>
            </a:r>
            <a:r>
              <a:rPr lang="hu-HU" altLang="hu-HU">
                <a:solidFill>
                  <a:srgbClr val="CC0066"/>
                </a:solidFill>
                <a:sym typeface="Wingdings" panose="05000000000000000000" pitchFamily="2" charset="2"/>
              </a:rPr>
              <a:t>Nucl. tractus solitarii</a:t>
            </a:r>
            <a:r>
              <a:rPr lang="hu-HU" altLang="hu-HU">
                <a:sym typeface="Wingdings" panose="05000000000000000000" pitchFamily="2" charset="2"/>
              </a:rPr>
              <a:t> Pars gustatoria (Somatotopie)</a:t>
            </a:r>
            <a:r>
              <a:rPr lang="hu-HU" altLang="hu-HU" b="1">
                <a:sym typeface="Wingdings" panose="05000000000000000000" pitchFamily="2" charset="2"/>
              </a:rPr>
              <a:t>ipsilateral </a:t>
            </a:r>
            <a:r>
              <a:rPr lang="hu-HU" altLang="hu-HU">
                <a:sym typeface="Wingdings" panose="05000000000000000000" pitchFamily="2" charset="2"/>
              </a:rPr>
              <a:t>in der zentralen Haubenbahn (</a:t>
            </a:r>
            <a:r>
              <a:rPr lang="hu-HU" altLang="hu-HU">
                <a:solidFill>
                  <a:srgbClr val="CC0066"/>
                </a:solidFill>
                <a:sym typeface="Wingdings" panose="05000000000000000000" pitchFamily="2" charset="2"/>
              </a:rPr>
              <a:t>Tractus tegmentalis centralis</a:t>
            </a:r>
            <a:r>
              <a:rPr lang="hu-HU" altLang="hu-HU">
                <a:sym typeface="Wingdings" panose="05000000000000000000" pitchFamily="2" charset="2"/>
              </a:rPr>
              <a:t>) und </a:t>
            </a:r>
            <a:r>
              <a:rPr lang="hu-HU" altLang="hu-HU">
                <a:solidFill>
                  <a:srgbClr val="CC0066"/>
                </a:solidFill>
                <a:sym typeface="Wingdings" panose="05000000000000000000" pitchFamily="2" charset="2"/>
              </a:rPr>
              <a:t>Lemniscus medilais</a:t>
            </a:r>
            <a:r>
              <a:rPr lang="hu-HU" altLang="hu-HU">
                <a:sym typeface="Wingdings" panose="05000000000000000000" pitchFamily="2" charset="2"/>
              </a:rPr>
              <a:t>Thalamus, </a:t>
            </a:r>
            <a:r>
              <a:rPr lang="hu-HU" altLang="hu-HU">
                <a:solidFill>
                  <a:srgbClr val="CC0066"/>
                </a:solidFill>
                <a:sym typeface="Wingdings" panose="05000000000000000000" pitchFamily="2" charset="2"/>
              </a:rPr>
              <a:t>VPM </a:t>
            </a:r>
            <a:r>
              <a:rPr lang="hu-HU" altLang="hu-HU">
                <a:sym typeface="Wingdings" panose="05000000000000000000" pitchFamily="2" charset="2"/>
              </a:rPr>
              <a:t>Gyrus postcentralis und anschliessende Inselrinde (Somatotopie)</a:t>
            </a:r>
          </a:p>
          <a:p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1066611114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hu-HU" altLang="hu-HU"/>
              <a:t>Zentrale Geschmacksbahn II.</a:t>
            </a:r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altLang="hu-HU" sz="2800" b="1">
                <a:solidFill>
                  <a:srgbClr val="CC0066"/>
                </a:solidFill>
              </a:rPr>
              <a:t>Abzweig nach</a:t>
            </a:r>
            <a:r>
              <a:rPr lang="hu-HU" altLang="hu-HU" sz="2800"/>
              <a:t> dem Nucleus tractus solitarii: nach </a:t>
            </a:r>
            <a:r>
              <a:rPr lang="hu-HU" altLang="hu-HU" sz="2800" b="1">
                <a:solidFill>
                  <a:srgbClr val="CC0066"/>
                </a:solidFill>
              </a:rPr>
              <a:t>Hypothalamus</a:t>
            </a:r>
            <a:r>
              <a:rPr lang="hu-HU" altLang="hu-HU" sz="2800"/>
              <a:t>: vegetative Reflexe (Speichelsekretion) aber auch: Steuern von emotionalen Reaktionen (Übelkeit bei aversiven Geschmackswahrnehmung)</a:t>
            </a:r>
          </a:p>
          <a:p>
            <a:r>
              <a:rPr lang="hu-HU" altLang="hu-HU" sz="2800"/>
              <a:t>vgl.: gefährliche Geschmackverlust (Ageusie) oder nicht geeignete Geschmackwahrnehmung (Disgeusie), zB alle Speisen mit Tomaten oder Fäkalgeschmack (Anorexia)</a:t>
            </a:r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315931796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Angewandete</a:t>
            </a:r>
            <a:r>
              <a:rPr lang="en-US" dirty="0" smtClean="0"/>
              <a:t> </a:t>
            </a:r>
            <a:r>
              <a:rPr lang="en-US" dirty="0" err="1" smtClean="0"/>
              <a:t>Literatur</a:t>
            </a:r>
            <a:r>
              <a:rPr lang="en-US" dirty="0" smtClean="0"/>
              <a:t>: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hlinkClick r:id="rId2"/>
              </a:rPr>
              <a:t>www.repetico.de</a:t>
            </a:r>
            <a:endParaRPr lang="en-US" dirty="0" smtClean="0"/>
          </a:p>
          <a:p>
            <a:endParaRPr lang="en-US" dirty="0"/>
          </a:p>
          <a:p>
            <a:r>
              <a:rPr lang="en-US" dirty="0">
                <a:hlinkClick r:id="rId3"/>
              </a:rPr>
              <a:t>http://</a:t>
            </a:r>
            <a:r>
              <a:rPr lang="en-US" dirty="0" smtClean="0">
                <a:hlinkClick r:id="rId3"/>
              </a:rPr>
              <a:t>teaching.thehumanbrain.info/neuroanatomie.php?kap=16</a:t>
            </a:r>
            <a:endParaRPr lang="en-US" dirty="0" smtClean="0"/>
          </a:p>
          <a:p>
            <a:endParaRPr lang="en-US" dirty="0"/>
          </a:p>
          <a:p>
            <a:r>
              <a:rPr lang="en-US" dirty="0">
                <a:hlinkClick r:id="rId4"/>
              </a:rPr>
              <a:t>http://otszonline.hu/cikk/szag__</a:t>
            </a:r>
            <a:r>
              <a:rPr lang="en-US" dirty="0" smtClean="0">
                <a:hlinkClick r:id="rId4"/>
              </a:rPr>
              <a:t>es_izerzekelesi_zavarok_az_alapellatasban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>
                <a:hlinkClick r:id="rId5"/>
              </a:rPr>
              <a:t>http://viamedici.thieme.de</a:t>
            </a:r>
            <a:endParaRPr lang="en-US" dirty="0" smtClean="0"/>
          </a:p>
          <a:p>
            <a:endParaRPr lang="en-US" dirty="0"/>
          </a:p>
          <a:p>
            <a:r>
              <a:rPr lang="en-US" dirty="0" err="1" smtClean="0"/>
              <a:t>Vorlesung</a:t>
            </a:r>
            <a:r>
              <a:rPr lang="en-US" dirty="0" smtClean="0"/>
              <a:t> von Dr. Magyar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359594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26942" y="263623"/>
            <a:ext cx="337194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err="1" smtClean="0"/>
              <a:t>Regio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respiratorica</a:t>
            </a:r>
            <a:endParaRPr lang="en-US" sz="3200" b="1" dirty="0"/>
          </a:p>
        </p:txBody>
      </p:sp>
      <p:pic>
        <p:nvPicPr>
          <p:cNvPr id="3" name="Picture 2" descr="https://www3.unifr.ch/apps/med/elearning/de/biochemie/respiration/images/regio_resp_mit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73140" y="136532"/>
            <a:ext cx="4200848" cy="60092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49103849"/>
              </p:ext>
            </p:extLst>
          </p:nvPr>
        </p:nvGraphicFramePr>
        <p:xfrm>
          <a:off x="526942" y="4499522"/>
          <a:ext cx="5188684" cy="1525893"/>
        </p:xfrm>
        <a:graphic>
          <a:graphicData uri="http://schemas.openxmlformats.org/drawingml/2006/table">
            <a:tbl>
              <a:tblPr/>
              <a:tblGrid>
                <a:gridCol w="345912"/>
                <a:gridCol w="4842772"/>
              </a:tblGrid>
              <a:tr h="0">
                <a:tc>
                  <a:txBody>
                    <a:bodyPr/>
                    <a:lstStyle/>
                    <a:p>
                      <a:r>
                        <a:rPr lang="nb-NO" sz="2500">
                          <a:solidFill>
                            <a:srgbClr val="000000"/>
                          </a:solidFill>
                          <a:effectLst/>
                          <a:latin typeface="Verdana" charset="0"/>
                        </a:rPr>
                        <a:t>1.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500">
                          <a:solidFill>
                            <a:srgbClr val="000000"/>
                          </a:solidFill>
                          <a:effectLst/>
                          <a:latin typeface="Verdana" charset="0"/>
                        </a:rPr>
                        <a:t>Kinozilien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381631">
                <a:tc>
                  <a:txBody>
                    <a:bodyPr/>
                    <a:lstStyle/>
                    <a:p>
                      <a:r>
                        <a:rPr lang="hr-HR" sz="2500">
                          <a:solidFill>
                            <a:srgbClr val="000000"/>
                          </a:solidFill>
                          <a:effectLst/>
                          <a:latin typeface="Verdana" charset="0"/>
                        </a:rPr>
                        <a:t>2.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500">
                          <a:solidFill>
                            <a:srgbClr val="000000"/>
                          </a:solidFill>
                          <a:effectLst/>
                          <a:latin typeface="Verdana" charset="0"/>
                        </a:rPr>
                        <a:t>Becherzellen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381631">
                <a:tc>
                  <a:txBody>
                    <a:bodyPr/>
                    <a:lstStyle/>
                    <a:p>
                      <a:r>
                        <a:rPr lang="hr-HR" sz="2500">
                          <a:solidFill>
                            <a:srgbClr val="000000"/>
                          </a:solidFill>
                          <a:effectLst/>
                          <a:latin typeface="Verdana" charset="0"/>
                        </a:rPr>
                        <a:t>3.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500" dirty="0" err="1">
                          <a:solidFill>
                            <a:srgbClr val="000000"/>
                          </a:solidFill>
                          <a:effectLst/>
                          <a:latin typeface="Verdana" charset="0"/>
                        </a:rPr>
                        <a:t>Flimmerepithelzellen</a:t>
                      </a:r>
                      <a:endParaRPr lang="en-US" sz="2500" dirty="0">
                        <a:solidFill>
                          <a:srgbClr val="000000"/>
                        </a:solidFill>
                        <a:effectLst/>
                        <a:latin typeface="Verdana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381631">
                <a:tc>
                  <a:txBody>
                    <a:bodyPr/>
                    <a:lstStyle/>
                    <a:p>
                      <a:r>
                        <a:rPr lang="hr-HR" sz="2500">
                          <a:solidFill>
                            <a:srgbClr val="000000"/>
                          </a:solidFill>
                          <a:effectLst/>
                          <a:latin typeface="Verdana" charset="0"/>
                        </a:rPr>
                        <a:t>4.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500" dirty="0" err="1">
                          <a:solidFill>
                            <a:srgbClr val="000000"/>
                          </a:solidFill>
                          <a:effectLst/>
                          <a:latin typeface="Verdana" charset="0"/>
                        </a:rPr>
                        <a:t>Sero-muköse</a:t>
                      </a:r>
                      <a:r>
                        <a:rPr lang="en-US" sz="2500" dirty="0">
                          <a:solidFill>
                            <a:srgbClr val="000000"/>
                          </a:solidFill>
                          <a:effectLst/>
                          <a:latin typeface="Verdana" charset="0"/>
                        </a:rPr>
                        <a:t> </a:t>
                      </a:r>
                      <a:r>
                        <a:rPr lang="en-US" sz="2500" dirty="0" err="1" smtClean="0">
                          <a:solidFill>
                            <a:srgbClr val="000000"/>
                          </a:solidFill>
                          <a:effectLst/>
                          <a:latin typeface="Verdana" charset="0"/>
                        </a:rPr>
                        <a:t>Drüse</a:t>
                      </a:r>
                      <a:endParaRPr lang="en-US" sz="5600" dirty="0"/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7549223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711501"/>
            <a:ext cx="10574435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000000"/>
                </a:solidFill>
                <a:latin typeface="Arial" charset="0"/>
              </a:rPr>
              <a:t>Das </a:t>
            </a:r>
            <a:r>
              <a:rPr lang="en-US" dirty="0" err="1">
                <a:solidFill>
                  <a:srgbClr val="000000"/>
                </a:solidFill>
                <a:latin typeface="Arial" charset="0"/>
              </a:rPr>
              <a:t>Riechepithel</a:t>
            </a:r>
            <a:r>
              <a:rPr lang="en-US" dirty="0">
                <a:solidFill>
                  <a:srgbClr val="000000"/>
                </a:solidFill>
                <a:latin typeface="Arial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Arial" charset="0"/>
              </a:rPr>
              <a:t>liegt</a:t>
            </a:r>
            <a:r>
              <a:rPr lang="en-US" dirty="0">
                <a:solidFill>
                  <a:srgbClr val="000000"/>
                </a:solidFill>
                <a:latin typeface="Arial" charset="0"/>
              </a:rPr>
              <a:t> an der </a:t>
            </a:r>
            <a:r>
              <a:rPr lang="en-US" dirty="0" err="1">
                <a:solidFill>
                  <a:srgbClr val="000000"/>
                </a:solidFill>
                <a:latin typeface="Arial" charset="0"/>
              </a:rPr>
              <a:t>Oberwand</a:t>
            </a:r>
            <a:r>
              <a:rPr lang="en-US" dirty="0">
                <a:solidFill>
                  <a:srgbClr val="000000"/>
                </a:solidFill>
                <a:latin typeface="Arial" charset="0"/>
              </a:rPr>
              <a:t> der </a:t>
            </a:r>
            <a:r>
              <a:rPr lang="en-US" dirty="0" err="1">
                <a:solidFill>
                  <a:srgbClr val="000000"/>
                </a:solidFill>
                <a:latin typeface="Arial" charset="0"/>
              </a:rPr>
              <a:t>oberen</a:t>
            </a:r>
            <a:r>
              <a:rPr lang="en-US" dirty="0">
                <a:solidFill>
                  <a:srgbClr val="000000"/>
                </a:solidFill>
                <a:latin typeface="Arial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Arial" charset="0"/>
              </a:rPr>
              <a:t>Nasenmuschel</a:t>
            </a:r>
            <a:r>
              <a:rPr lang="en-US" dirty="0">
                <a:solidFill>
                  <a:srgbClr val="000000"/>
                </a:solidFill>
                <a:latin typeface="Arial" charset="0"/>
              </a:rPr>
              <a:t> und der </a:t>
            </a:r>
            <a:r>
              <a:rPr lang="en-US" dirty="0" err="1">
                <a:solidFill>
                  <a:srgbClr val="000000"/>
                </a:solidFill>
                <a:latin typeface="Arial" charset="0"/>
              </a:rPr>
              <a:t>gegenüberliegenden</a:t>
            </a:r>
            <a:r>
              <a:rPr lang="en-US" dirty="0">
                <a:solidFill>
                  <a:srgbClr val="000000"/>
                </a:solidFill>
                <a:latin typeface="Arial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Arial" charset="0"/>
              </a:rPr>
              <a:t>Nasenscheidewand</a:t>
            </a:r>
            <a:r>
              <a:rPr lang="en-US" dirty="0">
                <a:solidFill>
                  <a:srgbClr val="000000"/>
                </a:solidFill>
                <a:latin typeface="Arial" charset="0"/>
              </a:rPr>
              <a:t>. </a:t>
            </a:r>
            <a:r>
              <a:rPr lang="en-US" dirty="0"/>
              <a:t>Die </a:t>
            </a:r>
            <a:r>
              <a:rPr lang="en-US" dirty="0" err="1"/>
              <a:t>olfaktorische</a:t>
            </a:r>
            <a:r>
              <a:rPr lang="en-US" dirty="0"/>
              <a:t> Region (</a:t>
            </a:r>
            <a:r>
              <a:rPr lang="en-US" dirty="0" err="1"/>
              <a:t>Riechepithel</a:t>
            </a:r>
            <a:r>
              <a:rPr lang="en-US" dirty="0"/>
              <a:t>) </a:t>
            </a:r>
            <a:r>
              <a:rPr lang="en-US" dirty="0" err="1"/>
              <a:t>ist</a:t>
            </a:r>
            <a:r>
              <a:rPr lang="en-US" dirty="0"/>
              <a:t> auf </a:t>
            </a:r>
            <a:r>
              <a:rPr lang="en-US" dirty="0" err="1" smtClean="0"/>
              <a:t>einen</a:t>
            </a:r>
            <a:r>
              <a:rPr lang="en-US" dirty="0" smtClean="0"/>
              <a:t> </a:t>
            </a:r>
            <a:r>
              <a:rPr lang="en-US" dirty="0" err="1" smtClean="0"/>
              <a:t>kleinen</a:t>
            </a:r>
            <a:r>
              <a:rPr lang="en-US" dirty="0"/>
              <a:t>, ca. 2 ~ 5 cm2 </a:t>
            </a:r>
            <a:r>
              <a:rPr lang="en-US" dirty="0" err="1"/>
              <a:t>gro.en</a:t>
            </a:r>
            <a:r>
              <a:rPr lang="en-US" dirty="0"/>
              <a:t> </a:t>
            </a:r>
            <a:r>
              <a:rPr lang="en-US" dirty="0" err="1"/>
              <a:t>Bereich</a:t>
            </a:r>
            <a:r>
              <a:rPr lang="en-US" dirty="0"/>
              <a:t> in der </a:t>
            </a:r>
            <a:r>
              <a:rPr lang="en-US" dirty="0" err="1"/>
              <a:t>obersten</a:t>
            </a:r>
            <a:r>
              <a:rPr lang="en-US" dirty="0"/>
              <a:t> </a:t>
            </a:r>
            <a:r>
              <a:rPr lang="en-US" dirty="0" err="1" smtClean="0"/>
              <a:t>Conche</a:t>
            </a:r>
            <a:r>
              <a:rPr lang="en-US" dirty="0" smtClean="0"/>
              <a:t> </a:t>
            </a:r>
            <a:r>
              <a:rPr lang="en-US" dirty="0" err="1" smtClean="0"/>
              <a:t>beschr.nkt</a:t>
            </a:r>
            <a:r>
              <a:rPr lang="en-US" dirty="0"/>
              <a:t>. </a:t>
            </a:r>
            <a:r>
              <a:rPr lang="en-US" dirty="0" err="1" smtClean="0">
                <a:solidFill>
                  <a:srgbClr val="000000"/>
                </a:solidFill>
                <a:latin typeface="Arial" charset="0"/>
              </a:rPr>
              <a:t>Es</a:t>
            </a:r>
            <a:r>
              <a:rPr lang="en-US" dirty="0" smtClean="0">
                <a:solidFill>
                  <a:srgbClr val="000000"/>
                </a:solidFill>
                <a:latin typeface="Arial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Arial" charset="0"/>
              </a:rPr>
              <a:t>besteht</a:t>
            </a:r>
            <a:r>
              <a:rPr lang="en-US" dirty="0">
                <a:solidFill>
                  <a:srgbClr val="000000"/>
                </a:solidFill>
                <a:latin typeface="Arial" charset="0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latin typeface="Arial" charset="0"/>
              </a:rPr>
              <a:t>aus</a:t>
            </a:r>
            <a:r>
              <a:rPr lang="en-US" dirty="0" smtClean="0">
                <a:solidFill>
                  <a:srgbClr val="000000"/>
                </a:solidFill>
                <a:latin typeface="Arial" charset="0"/>
              </a:rPr>
              <a:t>  </a:t>
            </a:r>
            <a:r>
              <a:rPr lang="en-US" dirty="0" err="1">
                <a:solidFill>
                  <a:srgbClr val="000000"/>
                </a:solidFill>
                <a:latin typeface="Arial" charset="0"/>
              </a:rPr>
              <a:t>einem</a:t>
            </a:r>
            <a:r>
              <a:rPr lang="en-US" dirty="0">
                <a:solidFill>
                  <a:srgbClr val="000000"/>
                </a:solidFill>
                <a:latin typeface="Arial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Arial" charset="0"/>
              </a:rPr>
              <a:t>einschichtigen</a:t>
            </a:r>
            <a:r>
              <a:rPr lang="en-US" dirty="0">
                <a:solidFill>
                  <a:srgbClr val="000000"/>
                </a:solidFill>
                <a:latin typeface="Arial" charset="0"/>
              </a:rPr>
              <a:t> (</a:t>
            </a:r>
            <a:r>
              <a:rPr lang="en-US" dirty="0" err="1">
                <a:solidFill>
                  <a:srgbClr val="000000"/>
                </a:solidFill>
                <a:latin typeface="Arial" charset="0"/>
              </a:rPr>
              <a:t>mehrreihigen</a:t>
            </a:r>
            <a:r>
              <a:rPr lang="en-US" dirty="0">
                <a:solidFill>
                  <a:srgbClr val="000000"/>
                </a:solidFill>
                <a:latin typeface="Arial" charset="0"/>
              </a:rPr>
              <a:t>) </a:t>
            </a:r>
            <a:r>
              <a:rPr lang="en-US" dirty="0" err="1">
                <a:solidFill>
                  <a:srgbClr val="000000"/>
                </a:solidFill>
                <a:latin typeface="Arial" charset="0"/>
              </a:rPr>
              <a:t>Sinnesepithel</a:t>
            </a:r>
            <a:r>
              <a:rPr lang="en-US" dirty="0">
                <a:solidFill>
                  <a:srgbClr val="000000"/>
                </a:solidFill>
                <a:latin typeface="Arial" charset="0"/>
              </a:rPr>
              <a:t>, in </a:t>
            </a:r>
            <a:r>
              <a:rPr lang="en-US" dirty="0" err="1" smtClean="0">
                <a:solidFill>
                  <a:srgbClr val="000000"/>
                </a:solidFill>
                <a:latin typeface="Arial" charset="0"/>
              </a:rPr>
              <a:t>dem</a:t>
            </a:r>
            <a:r>
              <a:rPr lang="en-US" dirty="0" smtClean="0">
                <a:solidFill>
                  <a:srgbClr val="000000"/>
                </a:solidFill>
                <a:latin typeface="Arial" charset="0"/>
              </a:rPr>
              <a:t>  </a:t>
            </a:r>
            <a:r>
              <a:rPr lang="en-US" dirty="0" err="1">
                <a:solidFill>
                  <a:srgbClr val="000000"/>
                </a:solidFill>
                <a:latin typeface="Arial" charset="0"/>
              </a:rPr>
              <a:t>sich</a:t>
            </a:r>
            <a:r>
              <a:rPr lang="en-US" dirty="0">
                <a:solidFill>
                  <a:srgbClr val="000000"/>
                </a:solidFill>
                <a:latin typeface="Arial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Arial" charset="0"/>
              </a:rPr>
              <a:t>Riech</a:t>
            </a:r>
            <a:r>
              <a:rPr lang="en-US" dirty="0">
                <a:solidFill>
                  <a:srgbClr val="000000"/>
                </a:solidFill>
                <a:latin typeface="Arial" charset="0"/>
              </a:rPr>
              <a:t>-, Basal- und </a:t>
            </a:r>
            <a:r>
              <a:rPr lang="en-US" dirty="0" err="1">
                <a:solidFill>
                  <a:srgbClr val="000000"/>
                </a:solidFill>
                <a:latin typeface="Arial" charset="0"/>
              </a:rPr>
              <a:t>Stützzellen</a:t>
            </a:r>
            <a:r>
              <a:rPr lang="en-US" dirty="0">
                <a:solidFill>
                  <a:srgbClr val="000000"/>
                </a:solidFill>
                <a:latin typeface="Arial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Arial" charset="0"/>
              </a:rPr>
              <a:t>finden</a:t>
            </a:r>
            <a:r>
              <a:rPr lang="en-US" dirty="0">
                <a:solidFill>
                  <a:srgbClr val="000000"/>
                </a:solidFill>
                <a:latin typeface="Arial" charset="0"/>
              </a:rPr>
              <a:t>. </a:t>
            </a:r>
            <a:r>
              <a:rPr lang="en-US" dirty="0" err="1">
                <a:solidFill>
                  <a:srgbClr val="000000"/>
                </a:solidFill>
                <a:latin typeface="Arial" charset="0"/>
              </a:rPr>
              <a:t>Hinzu</a:t>
            </a:r>
            <a:r>
              <a:rPr lang="en-US" dirty="0">
                <a:solidFill>
                  <a:srgbClr val="000000"/>
                </a:solidFill>
                <a:latin typeface="Arial" charset="0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latin typeface="Arial" charset="0"/>
              </a:rPr>
              <a:t>kommen</a:t>
            </a:r>
            <a:endParaRPr lang="en-US" dirty="0" smtClean="0">
              <a:solidFill>
                <a:srgbClr val="000000"/>
              </a:solidFill>
              <a:latin typeface="Arial" charset="0"/>
            </a:endParaRPr>
          </a:p>
          <a:p>
            <a:r>
              <a:rPr lang="en-US" dirty="0" smtClean="0">
                <a:solidFill>
                  <a:srgbClr val="000000"/>
                </a:solidFill>
                <a:latin typeface="Arial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Arial" charset="0"/>
              </a:rPr>
              <a:t>einfach</a:t>
            </a:r>
            <a:r>
              <a:rPr lang="en-US" dirty="0">
                <a:solidFill>
                  <a:srgbClr val="000000"/>
                </a:solidFill>
                <a:latin typeface="Arial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Arial" charset="0"/>
              </a:rPr>
              <a:t>gebaute</a:t>
            </a:r>
            <a:r>
              <a:rPr lang="en-US" dirty="0">
                <a:solidFill>
                  <a:srgbClr val="000000"/>
                </a:solidFill>
                <a:latin typeface="Arial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Arial" charset="0"/>
              </a:rPr>
              <a:t>Drüsen</a:t>
            </a:r>
            <a:r>
              <a:rPr lang="en-US" dirty="0">
                <a:solidFill>
                  <a:srgbClr val="000000"/>
                </a:solidFill>
                <a:latin typeface="Arial" charset="0"/>
              </a:rPr>
              <a:t>.</a:t>
            </a:r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363793" y="3545397"/>
            <a:ext cx="6096000" cy="147732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 smtClean="0">
                <a:latin typeface=""/>
              </a:rPr>
              <a:t>Das </a:t>
            </a:r>
            <a:r>
              <a:rPr lang="en-US" dirty="0" err="1">
                <a:latin typeface=""/>
              </a:rPr>
              <a:t>Riechepithel</a:t>
            </a:r>
            <a:r>
              <a:rPr lang="en-US" dirty="0">
                <a:latin typeface=""/>
              </a:rPr>
              <a:t> </a:t>
            </a:r>
            <a:r>
              <a:rPr lang="en-US" dirty="0" err="1">
                <a:latin typeface=""/>
              </a:rPr>
              <a:t>besteht</a:t>
            </a:r>
            <a:r>
              <a:rPr lang="en-US" dirty="0">
                <a:latin typeface=""/>
              </a:rPr>
              <a:t> </a:t>
            </a:r>
            <a:r>
              <a:rPr lang="en-US" dirty="0" err="1">
                <a:latin typeface=""/>
              </a:rPr>
              <a:t>aus</a:t>
            </a:r>
            <a:r>
              <a:rPr lang="en-US" dirty="0">
                <a:latin typeface=""/>
              </a:rPr>
              <a:t> </a:t>
            </a:r>
            <a:r>
              <a:rPr lang="en-US" dirty="0" err="1">
                <a:latin typeface=""/>
              </a:rPr>
              <a:t>drei</a:t>
            </a:r>
            <a:r>
              <a:rPr lang="en-US" dirty="0">
                <a:latin typeface=""/>
              </a:rPr>
              <a:t> </a:t>
            </a:r>
            <a:r>
              <a:rPr lang="en-US" dirty="0" err="1" smtClean="0">
                <a:latin typeface=""/>
              </a:rPr>
              <a:t>Zelltypen</a:t>
            </a:r>
            <a:r>
              <a:rPr lang="en-US" dirty="0">
                <a:latin typeface=""/>
              </a:rPr>
              <a:t>:</a:t>
            </a:r>
            <a:endParaRPr lang="en-US" dirty="0" smtClean="0">
              <a:latin typeface=""/>
            </a:endParaRPr>
          </a:p>
          <a:p>
            <a:endParaRPr lang="en-US" dirty="0">
              <a:latin typeface=""/>
            </a:endParaRPr>
          </a:p>
          <a:p>
            <a:pPr marL="342900" indent="-342900">
              <a:buFont typeface="+mj-lt"/>
              <a:buAutoNum type="arabicPeriod"/>
            </a:pPr>
            <a:r>
              <a:rPr lang="en-US" dirty="0">
                <a:latin typeface=""/>
              </a:rPr>
              <a:t>den </a:t>
            </a:r>
            <a:r>
              <a:rPr lang="en-US" dirty="0" err="1">
                <a:latin typeface=""/>
              </a:rPr>
              <a:t>eigentlichen</a:t>
            </a:r>
            <a:r>
              <a:rPr lang="en-US" dirty="0">
                <a:latin typeface=""/>
              </a:rPr>
              <a:t> </a:t>
            </a:r>
            <a:r>
              <a:rPr lang="en-US" dirty="0" err="1">
                <a:latin typeface=""/>
              </a:rPr>
              <a:t>Riechzellen</a:t>
            </a:r>
            <a:r>
              <a:rPr lang="en-US" dirty="0" smtClean="0">
                <a:latin typeface=""/>
              </a:rPr>
              <a:t>, </a:t>
            </a:r>
            <a:r>
              <a:rPr lang="en-US" dirty="0" smtClean="0"/>
              <a:t>~90 </a:t>
            </a:r>
            <a:r>
              <a:rPr lang="en-US" dirty="0" err="1" smtClean="0"/>
              <a:t>Tagen</a:t>
            </a:r>
            <a:endParaRPr lang="en-US" dirty="0">
              <a:latin typeface=""/>
            </a:endParaRPr>
          </a:p>
          <a:p>
            <a:pPr marL="342900" indent="-342900">
              <a:buFont typeface="+mj-lt"/>
              <a:buAutoNum type="arabicPeriod"/>
            </a:pPr>
            <a:r>
              <a:rPr lang="en-US" dirty="0">
                <a:latin typeface=""/>
              </a:rPr>
              <a:t>den </a:t>
            </a:r>
            <a:r>
              <a:rPr lang="en-US" dirty="0" err="1" smtClean="0">
                <a:latin typeface=""/>
              </a:rPr>
              <a:t>Stützzellen</a:t>
            </a:r>
            <a:r>
              <a:rPr lang="en-US" dirty="0" smtClean="0">
                <a:latin typeface=""/>
              </a:rPr>
              <a:t> </a:t>
            </a:r>
            <a:r>
              <a:rPr lang="en-US" dirty="0">
                <a:latin typeface=""/>
              </a:rPr>
              <a:t>und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>
                <a:latin typeface=""/>
              </a:rPr>
              <a:t>den </a:t>
            </a:r>
            <a:r>
              <a:rPr lang="en-US" dirty="0" err="1">
                <a:latin typeface=""/>
              </a:rPr>
              <a:t>Basalzellen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19921" y="62428"/>
            <a:ext cx="285366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err="1" smtClean="0"/>
              <a:t>Regio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olfactoria</a:t>
            </a:r>
            <a:endParaRPr lang="en-US" sz="3200" b="1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25259" y="1781765"/>
            <a:ext cx="4731995" cy="45759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258437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 txBox="1">
            <a:spLocks noChangeArrowheads="1"/>
          </p:cNvSpPr>
          <p:nvPr/>
        </p:nvSpPr>
        <p:spPr>
          <a:xfrm>
            <a:off x="500062" y="1452563"/>
            <a:ext cx="7772400" cy="4114800"/>
          </a:xfrm>
          <a:prstGeom prst="rect">
            <a:avLst/>
          </a:prstGeom>
        </p:spPr>
        <p:txBody>
          <a:bodyPr/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u-HU" altLang="hu-HU" sz="2800" smtClean="0">
                <a:solidFill>
                  <a:srgbClr val="CC0066"/>
                </a:solidFill>
              </a:rPr>
              <a:t>ON</a:t>
            </a:r>
            <a:r>
              <a:rPr lang="hu-HU" altLang="hu-HU" sz="2800" smtClean="0"/>
              <a:t>: spezielle Neuronen: Kontakt mit Außenwelt, Epithelbarrier (Zonula occludens), regelmässig werden regeneriert (Infektionen, toxische Effekte wie Formalin)</a:t>
            </a:r>
          </a:p>
          <a:p>
            <a:r>
              <a:rPr lang="hu-HU" altLang="hu-HU" sz="2800" smtClean="0">
                <a:solidFill>
                  <a:srgbClr val="CC0066"/>
                </a:solidFill>
              </a:rPr>
              <a:t>Basalzelle</a:t>
            </a:r>
            <a:r>
              <a:rPr lang="hu-HU" altLang="hu-HU" sz="2800" smtClean="0"/>
              <a:t>: Vorläufer der ON. </a:t>
            </a:r>
          </a:p>
          <a:p>
            <a:r>
              <a:rPr lang="hu-HU" altLang="hu-HU" sz="2800" smtClean="0">
                <a:solidFill>
                  <a:srgbClr val="CC0066"/>
                </a:solidFill>
              </a:rPr>
              <a:t>Hüllzellen</a:t>
            </a:r>
            <a:r>
              <a:rPr lang="hu-HU" altLang="hu-HU" sz="2800" smtClean="0"/>
              <a:t> (gleichzeitig: Astrozyt und Schwann-like Zelle) helfen bei axonalem Herauswachsen.</a:t>
            </a:r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177310941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26942" y="263623"/>
            <a:ext cx="285366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err="1" smtClean="0"/>
              <a:t>Regio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olfactoria</a:t>
            </a:r>
            <a:endParaRPr lang="en-US" sz="3200" b="1" dirty="0"/>
          </a:p>
        </p:txBody>
      </p:sp>
      <p:pic>
        <p:nvPicPr>
          <p:cNvPr id="6148" name="Picture 4" descr="https://www3.unifr.ch/apps/med/elearning/de/biochemie/respiration/images/regio_olf_mit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9915" y="-23058"/>
            <a:ext cx="4442085" cy="63543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00437548"/>
              </p:ext>
            </p:extLst>
          </p:nvPr>
        </p:nvGraphicFramePr>
        <p:xfrm>
          <a:off x="526942" y="1139252"/>
          <a:ext cx="6907072" cy="1756505"/>
        </p:xfrm>
        <a:graphic>
          <a:graphicData uri="http://schemas.openxmlformats.org/drawingml/2006/table">
            <a:tbl>
              <a:tblPr/>
              <a:tblGrid>
                <a:gridCol w="460471"/>
                <a:gridCol w="6446601"/>
              </a:tblGrid>
              <a:tr h="351301">
                <a:tc>
                  <a:txBody>
                    <a:bodyPr/>
                    <a:lstStyle/>
                    <a:p>
                      <a:r>
                        <a:rPr lang="nb-NO" sz="2300">
                          <a:solidFill>
                            <a:srgbClr val="000000"/>
                          </a:solidFill>
                          <a:effectLst/>
                          <a:latin typeface="Verdana" charset="0"/>
                        </a:rPr>
                        <a:t>1.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300">
                          <a:solidFill>
                            <a:srgbClr val="000000"/>
                          </a:solidFill>
                          <a:effectLst/>
                          <a:latin typeface="Verdana" charset="0"/>
                        </a:rPr>
                        <a:t>Stützzellen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51301">
                <a:tc>
                  <a:txBody>
                    <a:bodyPr/>
                    <a:lstStyle/>
                    <a:p>
                      <a:r>
                        <a:rPr lang="hr-HR" sz="2300">
                          <a:solidFill>
                            <a:srgbClr val="000000"/>
                          </a:solidFill>
                          <a:effectLst/>
                          <a:latin typeface="Verdana" charset="0"/>
                        </a:rPr>
                        <a:t>2.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300">
                          <a:solidFill>
                            <a:srgbClr val="000000"/>
                          </a:solidFill>
                          <a:effectLst/>
                          <a:latin typeface="Verdana" charset="0"/>
                        </a:rPr>
                        <a:t>Riechepithelzellen (bipolar)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51301">
                <a:tc>
                  <a:txBody>
                    <a:bodyPr/>
                    <a:lstStyle/>
                    <a:p>
                      <a:r>
                        <a:rPr lang="hr-HR" sz="2300">
                          <a:solidFill>
                            <a:srgbClr val="000000"/>
                          </a:solidFill>
                          <a:effectLst/>
                          <a:latin typeface="Verdana" charset="0"/>
                        </a:rPr>
                        <a:t>3.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300">
                          <a:solidFill>
                            <a:srgbClr val="000000"/>
                          </a:solidFill>
                          <a:effectLst/>
                          <a:latin typeface="Verdana" charset="0"/>
                        </a:rPr>
                        <a:t>Bowmann Drüsen (serös + OBP)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51301">
                <a:tc>
                  <a:txBody>
                    <a:bodyPr/>
                    <a:lstStyle/>
                    <a:p>
                      <a:r>
                        <a:rPr lang="hr-HR" sz="2300">
                          <a:solidFill>
                            <a:srgbClr val="000000"/>
                          </a:solidFill>
                          <a:effectLst/>
                          <a:latin typeface="Verdana" charset="0"/>
                        </a:rPr>
                        <a:t>4.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300">
                          <a:solidFill>
                            <a:srgbClr val="000000"/>
                          </a:solidFill>
                          <a:effectLst/>
                          <a:latin typeface="Verdana" charset="0"/>
                        </a:rPr>
                        <a:t>Markloses Nervenfaserbündel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51301">
                <a:tc>
                  <a:txBody>
                    <a:bodyPr/>
                    <a:lstStyle/>
                    <a:p>
                      <a:r>
                        <a:rPr lang="nb-NO" sz="2300">
                          <a:solidFill>
                            <a:srgbClr val="000000"/>
                          </a:solidFill>
                          <a:effectLst/>
                          <a:latin typeface="Verdana" charset="0"/>
                        </a:rPr>
                        <a:t>5.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300" dirty="0" err="1">
                          <a:solidFill>
                            <a:srgbClr val="000000"/>
                          </a:solidFill>
                          <a:effectLst/>
                          <a:latin typeface="Verdana" charset="0"/>
                        </a:rPr>
                        <a:t>Basalzellen</a:t>
                      </a:r>
                      <a:endParaRPr lang="en-US" sz="2300" dirty="0">
                        <a:solidFill>
                          <a:srgbClr val="000000"/>
                        </a:solidFill>
                        <a:effectLst/>
                        <a:latin typeface="Verdana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6942" y="3945328"/>
            <a:ext cx="6286500" cy="2222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978344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Text Box 2"/>
          <p:cNvSpPr txBox="1">
            <a:spLocks noChangeArrowheads="1"/>
          </p:cNvSpPr>
          <p:nvPr/>
        </p:nvSpPr>
        <p:spPr bwMode="auto">
          <a:xfrm>
            <a:off x="4030370" y="62357"/>
            <a:ext cx="4131259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hu-HU" altLang="en-US" sz="3200" dirty="0" err="1" smtClean="0">
                <a:solidFill>
                  <a:schemeClr val="bg1"/>
                </a:solidFill>
                <a:latin typeface="Ayuthaya" charset="-34"/>
                <a:ea typeface="Ayuthaya" charset="-34"/>
                <a:cs typeface="Ayuthaya" charset="-34"/>
              </a:rPr>
              <a:t>Das</a:t>
            </a:r>
            <a:r>
              <a:rPr lang="hu-HU" altLang="en-US" sz="3200" dirty="0" smtClean="0">
                <a:solidFill>
                  <a:schemeClr val="bg1"/>
                </a:solidFill>
                <a:latin typeface="Ayuthaya" charset="-34"/>
                <a:ea typeface="Ayuthaya" charset="-34"/>
                <a:cs typeface="Ayuthaya" charset="-34"/>
              </a:rPr>
              <a:t> </a:t>
            </a:r>
            <a:r>
              <a:rPr lang="hu-HU" altLang="en-US" sz="3200" dirty="0" err="1" smtClean="0">
                <a:solidFill>
                  <a:schemeClr val="bg1"/>
                </a:solidFill>
                <a:latin typeface="Ayuthaya" charset="-34"/>
                <a:ea typeface="Ayuthaya" charset="-34"/>
                <a:cs typeface="Ayuthaya" charset="-34"/>
              </a:rPr>
              <a:t>Riechepithel</a:t>
            </a:r>
            <a:endParaRPr lang="hu-HU" altLang="en-US" sz="3200" b="1" dirty="0">
              <a:solidFill>
                <a:schemeClr val="bg1"/>
              </a:solidFill>
              <a:latin typeface="Ayuthaya" charset="-34"/>
              <a:ea typeface="Ayuthaya" charset="-34"/>
              <a:cs typeface="Ayuthaya" charset="-34"/>
            </a:endParaRPr>
          </a:p>
        </p:txBody>
      </p:sp>
      <p:sp>
        <p:nvSpPr>
          <p:cNvPr id="44035" name="Text Box 3"/>
          <p:cNvSpPr txBox="1">
            <a:spLocks noChangeArrowheads="1"/>
          </p:cNvSpPr>
          <p:nvPr/>
        </p:nvSpPr>
        <p:spPr bwMode="auto">
          <a:xfrm>
            <a:off x="130277" y="631101"/>
            <a:ext cx="11931445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altLang="en-US" sz="2000" dirty="0" smtClean="0">
                <a:solidFill>
                  <a:srgbClr val="D60093"/>
                </a:solidFill>
                <a:latin typeface="Palatino" charset="0"/>
                <a:ea typeface="Palatino" charset="0"/>
                <a:cs typeface="Palatino" charset="0"/>
              </a:rPr>
              <a:t>M</a:t>
            </a:r>
            <a:r>
              <a:rPr lang="hu-HU" altLang="en-US" sz="2000" dirty="0" err="1" smtClean="0">
                <a:solidFill>
                  <a:srgbClr val="D60093"/>
                </a:solidFill>
                <a:latin typeface="Palatino" charset="0"/>
                <a:ea typeface="Palatino" charset="0"/>
                <a:cs typeface="Palatino" charset="0"/>
              </a:rPr>
              <a:t>ehrreihiges</a:t>
            </a:r>
            <a:r>
              <a:rPr lang="hu-HU" altLang="en-US" sz="2000" dirty="0" smtClean="0">
                <a:solidFill>
                  <a:srgbClr val="D60093"/>
                </a:solidFill>
                <a:latin typeface="Palatino" charset="0"/>
                <a:ea typeface="Palatino" charset="0"/>
                <a:cs typeface="Palatino" charset="0"/>
              </a:rPr>
              <a:t> </a:t>
            </a:r>
            <a:r>
              <a:rPr lang="hu-HU" altLang="en-US" sz="2000" dirty="0" err="1" smtClean="0">
                <a:solidFill>
                  <a:srgbClr val="D60093"/>
                </a:solidFill>
                <a:latin typeface="Palatino" charset="0"/>
                <a:ea typeface="Palatino" charset="0"/>
                <a:cs typeface="Palatino" charset="0"/>
              </a:rPr>
              <a:t>Epithel</a:t>
            </a:r>
            <a:r>
              <a:rPr lang="hu-HU" altLang="en-US" sz="2000" dirty="0" smtClean="0">
                <a:solidFill>
                  <a:srgbClr val="D60093"/>
                </a:solidFill>
                <a:latin typeface="Palatino" charset="0"/>
                <a:ea typeface="Palatino" charset="0"/>
                <a:cs typeface="Palatino" charset="0"/>
              </a:rPr>
              <a:t>, </a:t>
            </a:r>
            <a:r>
              <a:rPr lang="hu-HU" altLang="en-US" sz="2000" dirty="0">
                <a:solidFill>
                  <a:srgbClr val="D60093"/>
                </a:solidFill>
                <a:latin typeface="Palatino" charset="0"/>
                <a:ea typeface="Palatino" charset="0"/>
                <a:cs typeface="Palatino" charset="0"/>
              </a:rPr>
              <a:t>benne specializált sejtek, nincs kehelysejt, helyette </a:t>
            </a:r>
            <a:r>
              <a:rPr lang="hu-HU" altLang="en-US" sz="2000" dirty="0" err="1">
                <a:solidFill>
                  <a:srgbClr val="D60093"/>
                </a:solidFill>
                <a:latin typeface="Palatino" charset="0"/>
                <a:ea typeface="Palatino" charset="0"/>
                <a:cs typeface="Palatino" charset="0"/>
              </a:rPr>
              <a:t>Bowmann</a:t>
            </a:r>
            <a:r>
              <a:rPr lang="hu-HU" altLang="en-US" sz="2000" dirty="0">
                <a:solidFill>
                  <a:srgbClr val="D60093"/>
                </a:solidFill>
                <a:latin typeface="Palatino" charset="0"/>
                <a:ea typeface="Palatino" charset="0"/>
                <a:cs typeface="Palatino" charset="0"/>
              </a:rPr>
              <a:t>-mirigy, </a:t>
            </a:r>
            <a:r>
              <a:rPr lang="hu-HU" altLang="en-US" sz="2000" i="1" dirty="0" err="1">
                <a:solidFill>
                  <a:srgbClr val="D60093"/>
                </a:solidFill>
                <a:latin typeface="Palatino" charset="0"/>
                <a:ea typeface="Palatino" charset="0"/>
                <a:cs typeface="Palatino" charset="0"/>
              </a:rPr>
              <a:t>primér</a:t>
            </a:r>
            <a:r>
              <a:rPr lang="hu-HU" altLang="en-US" sz="2000" i="1" dirty="0">
                <a:solidFill>
                  <a:srgbClr val="D60093"/>
                </a:solidFill>
                <a:latin typeface="Palatino" charset="0"/>
                <a:ea typeface="Palatino" charset="0"/>
                <a:cs typeface="Palatino" charset="0"/>
              </a:rPr>
              <a:t> érzékhámsejtek</a:t>
            </a:r>
            <a:r>
              <a:rPr lang="hu-HU" altLang="en-US" sz="2000" dirty="0">
                <a:solidFill>
                  <a:srgbClr val="D60093"/>
                </a:solidFill>
                <a:latin typeface="Palatino" charset="0"/>
                <a:ea typeface="Palatino" charset="0"/>
                <a:cs typeface="Palatino" charset="0"/>
              </a:rPr>
              <a:t> (</a:t>
            </a:r>
            <a:r>
              <a:rPr lang="hu-HU" altLang="en-US" sz="2000" dirty="0" err="1">
                <a:solidFill>
                  <a:srgbClr val="D60093"/>
                </a:solidFill>
                <a:latin typeface="Palatino" charset="0"/>
                <a:ea typeface="Palatino" charset="0"/>
                <a:cs typeface="Palatino" charset="0"/>
              </a:rPr>
              <a:t>regio</a:t>
            </a:r>
            <a:r>
              <a:rPr lang="hu-HU" altLang="en-US" sz="2000" dirty="0">
                <a:solidFill>
                  <a:srgbClr val="D60093"/>
                </a:solidFill>
                <a:latin typeface="Palatino" charset="0"/>
                <a:ea typeface="Palatino" charset="0"/>
                <a:cs typeface="Palatino" charset="0"/>
              </a:rPr>
              <a:t> </a:t>
            </a:r>
            <a:r>
              <a:rPr lang="hu-HU" altLang="en-US" sz="2000" dirty="0" err="1">
                <a:solidFill>
                  <a:srgbClr val="D60093"/>
                </a:solidFill>
                <a:latin typeface="Palatino" charset="0"/>
                <a:ea typeface="Palatino" charset="0"/>
                <a:cs typeface="Palatino" charset="0"/>
              </a:rPr>
              <a:t>olfactoria</a:t>
            </a:r>
            <a:r>
              <a:rPr lang="hu-HU" altLang="en-US" sz="2000" dirty="0">
                <a:solidFill>
                  <a:srgbClr val="D60093"/>
                </a:solidFill>
                <a:latin typeface="Palatino" charset="0"/>
                <a:ea typeface="Palatino" charset="0"/>
                <a:cs typeface="Palatino" charset="0"/>
              </a:rPr>
              <a:t>) centralis nyúlványok - </a:t>
            </a:r>
            <a:r>
              <a:rPr lang="hu-HU" altLang="en-US" sz="2000" dirty="0" err="1">
                <a:solidFill>
                  <a:srgbClr val="D60093"/>
                </a:solidFill>
                <a:latin typeface="Palatino" charset="0"/>
                <a:ea typeface="Palatino" charset="0"/>
                <a:cs typeface="Palatino" charset="0"/>
              </a:rPr>
              <a:t>fila</a:t>
            </a:r>
            <a:r>
              <a:rPr lang="hu-HU" altLang="en-US" sz="2000" dirty="0">
                <a:solidFill>
                  <a:srgbClr val="D60093"/>
                </a:solidFill>
                <a:latin typeface="Palatino" charset="0"/>
                <a:ea typeface="Palatino" charset="0"/>
                <a:cs typeface="Palatino" charset="0"/>
              </a:rPr>
              <a:t> </a:t>
            </a:r>
            <a:r>
              <a:rPr lang="hu-HU" altLang="en-US" sz="2000" dirty="0" err="1">
                <a:solidFill>
                  <a:srgbClr val="D60093"/>
                </a:solidFill>
                <a:latin typeface="Palatino" charset="0"/>
                <a:ea typeface="Palatino" charset="0"/>
                <a:cs typeface="Palatino" charset="0"/>
              </a:rPr>
              <a:t>olfactoria</a:t>
            </a:r>
            <a:r>
              <a:rPr lang="hu-HU" altLang="en-US" sz="2000" dirty="0">
                <a:solidFill>
                  <a:srgbClr val="D60093"/>
                </a:solidFill>
                <a:latin typeface="Palatino" charset="0"/>
                <a:ea typeface="Palatino" charset="0"/>
                <a:cs typeface="Palatino" charset="0"/>
              </a:rPr>
              <a:t>, támasztósejtek  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1797803" y="1338987"/>
            <a:ext cx="2420319" cy="4957694"/>
            <a:chOff x="2286000" y="2133600"/>
            <a:chExt cx="2133600" cy="4370389"/>
          </a:xfrm>
        </p:grpSpPr>
        <p:pic>
          <p:nvPicPr>
            <p:cNvPr id="44036" name="Picture 4" descr="creoeb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86001" y="2133600"/>
              <a:ext cx="2105025" cy="22098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4037" name="Picture 5" descr="creoebn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86000" y="4422776"/>
              <a:ext cx="2133600" cy="208121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44038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1003" y="1464787"/>
            <a:ext cx="5967724" cy="47619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80413151"/>
      </p:ext>
    </p:extLst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40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035" grpId="0" autoUpdateAnimBg="0"/>
    </p:bldLst>
  </p:timing>
</p:sld>
</file>

<file path=ppt/theme/theme1.xml><?xml version="1.0" encoding="utf-8"?>
<a:theme xmlns:a="http://schemas.openxmlformats.org/drawingml/2006/main" name="Retrospect">
  <a:themeElements>
    <a:clrScheme name="Retrospect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1603</TotalTime>
  <Words>1172</Words>
  <Application>Microsoft Macintosh PowerPoint</Application>
  <PresentationFormat>Widescreen</PresentationFormat>
  <Paragraphs>207</Paragraphs>
  <Slides>45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45</vt:i4>
      </vt:variant>
    </vt:vector>
  </HeadingPairs>
  <TitlesOfParts>
    <vt:vector size="56" baseType="lpstr">
      <vt:lpstr>Ayuthaya</vt:lpstr>
      <vt:lpstr>Calibri</vt:lpstr>
      <vt:lpstr>Calibri Light</vt:lpstr>
      <vt:lpstr>Palatino</vt:lpstr>
      <vt:lpstr>Roboto</vt:lpstr>
      <vt:lpstr>Verdana</vt:lpstr>
      <vt:lpstr>Wingdings</vt:lpstr>
      <vt:lpstr>Arial</vt:lpstr>
      <vt:lpstr>Comic Sans MS</vt:lpstr>
      <vt:lpstr>Times New Roman</vt:lpstr>
      <vt:lpstr>Retrospect</vt:lpstr>
      <vt:lpstr>Geruchssystem Geschmackssystem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Fila olfactoria, Glandulae olfactoriae</vt:lpstr>
      <vt:lpstr>PowerPoint Presentation</vt:lpstr>
      <vt:lpstr>Riechrezeptoren</vt:lpstr>
      <vt:lpstr>PowerPoint Presentation</vt:lpstr>
      <vt:lpstr>PowerPoint Presentation</vt:lpstr>
      <vt:lpstr>PowerPoint Presentation</vt:lpstr>
      <vt:lpstr>PowerPoint Presentation</vt:lpstr>
      <vt:lpstr>Tractus olfactorius</vt:lpstr>
      <vt:lpstr>PowerPoint Presentation</vt:lpstr>
      <vt:lpstr>PowerPoint Presentation</vt:lpstr>
      <vt:lpstr>PowerPoint Presentation</vt:lpstr>
      <vt:lpstr>PowerPoint Presentation</vt:lpstr>
      <vt:lpstr>Olfaktorischer Kortex</vt:lpstr>
      <vt:lpstr>PowerPoint Presentation</vt:lpstr>
      <vt:lpstr>PowerPoint Presentation</vt:lpstr>
      <vt:lpstr>PowerPoint Presentation</vt:lpstr>
      <vt:lpstr>Sekundäre olfaktorische kortikale Area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Organum vomeronasale (Jacobsonsches Organ)</vt:lpstr>
      <vt:lpstr>PowerPoint Presentation</vt:lpstr>
      <vt:lpstr>Riechsystem:       </vt:lpstr>
      <vt:lpstr>PowerPoint Presentation</vt:lpstr>
      <vt:lpstr>PowerPoint Presentation</vt:lpstr>
      <vt:lpstr>PowerPoint Presentation</vt:lpstr>
      <vt:lpstr>PowerPoint Presentation</vt:lpstr>
      <vt:lpstr>Periphere Geschmacksbahn I.</vt:lpstr>
      <vt:lpstr>Periphere Geschmacksbahn II.</vt:lpstr>
      <vt:lpstr>Zentrale Geschmacksbahn</vt:lpstr>
      <vt:lpstr>Zentrale Geschmacksbahn II.</vt:lpstr>
      <vt:lpstr>Angewandete Literatur: 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Entoderma és hámőssejtek</dc:title>
  <dc:creator>Microsoft Office User</dc:creator>
  <cp:lastModifiedBy>Microsoft Office User</cp:lastModifiedBy>
  <cp:revision>38</cp:revision>
  <dcterms:created xsi:type="dcterms:W3CDTF">2019-11-20T10:04:40Z</dcterms:created>
  <dcterms:modified xsi:type="dcterms:W3CDTF">2019-11-27T14:42:18Z</dcterms:modified>
</cp:coreProperties>
</file>