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73" r:id="rId9"/>
    <p:sldId id="260" r:id="rId10"/>
    <p:sldId id="261" r:id="rId11"/>
    <p:sldId id="262" r:id="rId12"/>
    <p:sldId id="263" r:id="rId13"/>
    <p:sldId id="268" r:id="rId14"/>
    <p:sldId id="269" r:id="rId15"/>
    <p:sldId id="270" r:id="rId16"/>
    <p:sldId id="271" r:id="rId17"/>
    <p:sldId id="272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317" autoAdjust="0"/>
  </p:normalViewPr>
  <p:slideViewPr>
    <p:cSldViewPr>
      <p:cViewPr varScale="1">
        <p:scale>
          <a:sx n="57" d="100"/>
          <a:sy n="57" d="100"/>
        </p:scale>
        <p:origin x="9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66E6-6291-4AAF-B506-87727CA42DDA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de-DE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9F702-8991-4D72-98F8-060B41F374E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672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/>
              <a:t>Wikipedia</a:t>
            </a:r>
            <a:endParaRPr lang="de-DE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9F702-8991-4D72-98F8-060B41F374E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78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545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847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2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708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9390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467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15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830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0472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19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14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C021-41EC-49F3-94F8-39B7AE7B0AA4}" type="datetimeFigureOut">
              <a:rPr lang="de-DE" smtClean="0"/>
              <a:t>12.12.2019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259D-0BA0-4672-A9E0-06609CCB756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56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ptogenetics#cite_note-67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4664" y="2852936"/>
            <a:ext cx="7772400" cy="945059"/>
          </a:xfrm>
        </p:spPr>
        <p:txBody>
          <a:bodyPr/>
          <a:lstStyle/>
          <a:p>
            <a:r>
              <a:rPr lang="hu-HU" dirty="0" err="1"/>
              <a:t>Optogenetik</a:t>
            </a:r>
            <a:endParaRPr lang="de-DE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84168" y="5373216"/>
            <a:ext cx="2492896" cy="892696"/>
          </a:xfrm>
        </p:spPr>
        <p:txBody>
          <a:bodyPr/>
          <a:lstStyle/>
          <a:p>
            <a:r>
              <a:rPr lang="hu-HU" dirty="0"/>
              <a:t>Attila Magyar</a:t>
            </a:r>
          </a:p>
          <a:p>
            <a:r>
              <a:rPr lang="hu-HU" dirty="0"/>
              <a:t>13.12.2019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495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488" y="5445224"/>
            <a:ext cx="9036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b) In vivo schematic (left) showing blue light (473 nm) delivery and single-unit recording. (bottom left) Coronal brain slice showing expression of </a:t>
            </a:r>
            <a:r>
              <a:rPr lang="en-US" dirty="0" err="1"/>
              <a:t>CaMKll</a:t>
            </a:r>
            <a:r>
              <a:rPr lang="en-US" dirty="0"/>
              <a:t>α::ChR2-EYFP in the prelimbic region. Light blue arrow shows tip of the optical fiber; black arrow shows tip of the recording electrode (left). White bar, 100</a:t>
            </a:r>
            <a:r>
              <a:rPr lang="hu-HU" dirty="0"/>
              <a:t> </a:t>
            </a:r>
            <a:r>
              <a:rPr lang="hu-HU" dirty="0">
                <a:latin typeface="Symbol" panose="05050102010706020507" pitchFamily="18" charset="2"/>
              </a:rPr>
              <a:t>m</a:t>
            </a:r>
            <a:r>
              <a:rPr lang="hu-HU" dirty="0"/>
              <a:t>m</a:t>
            </a:r>
            <a:endParaRPr lang="de-DE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"/>
            <a:ext cx="9324528" cy="503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7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29" y="0"/>
            <a:ext cx="6180671" cy="4838184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91529" y="5103674"/>
            <a:ext cx="8532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err="1"/>
              <a:t>Halorhodopsin</a:t>
            </a:r>
            <a:r>
              <a:rPr lang="hu-HU" dirty="0"/>
              <a:t> (</a:t>
            </a:r>
            <a:r>
              <a:rPr lang="hu-HU" dirty="0" err="1"/>
              <a:t>NpHR</a:t>
            </a:r>
            <a:r>
              <a:rPr lang="hu-HU" dirty="0"/>
              <a:t>) </a:t>
            </a:r>
            <a:r>
              <a:rPr lang="hu-HU" dirty="0" err="1"/>
              <a:t>rapidly</a:t>
            </a:r>
            <a:r>
              <a:rPr lang="hu-HU" dirty="0"/>
              <a:t> and </a:t>
            </a:r>
            <a:r>
              <a:rPr lang="hu-HU" dirty="0" err="1"/>
              <a:t>reversibly</a:t>
            </a:r>
            <a:r>
              <a:rPr lang="hu-HU" dirty="0"/>
              <a:t> </a:t>
            </a:r>
            <a:r>
              <a:rPr lang="hu-HU" dirty="0" err="1"/>
              <a:t>silences</a:t>
            </a:r>
            <a:r>
              <a:rPr lang="hu-HU" dirty="0"/>
              <a:t> </a:t>
            </a:r>
            <a:r>
              <a:rPr lang="hu-HU" dirty="0" err="1"/>
              <a:t>spontaneous</a:t>
            </a:r>
            <a:r>
              <a:rPr lang="hu-HU" dirty="0"/>
              <a:t> </a:t>
            </a:r>
            <a:r>
              <a:rPr lang="hu-HU" dirty="0" err="1"/>
              <a:t>activity</a:t>
            </a:r>
            <a:r>
              <a:rPr lang="hu-HU" dirty="0"/>
              <a:t> </a:t>
            </a:r>
            <a:r>
              <a:rPr lang="hu-HU" i="1" dirty="0"/>
              <a:t>in vivo</a:t>
            </a:r>
            <a:r>
              <a:rPr lang="hu-HU" dirty="0"/>
              <a:t> in </a:t>
            </a:r>
            <a:r>
              <a:rPr lang="hu-HU" dirty="0" err="1"/>
              <a:t>rat</a:t>
            </a:r>
            <a:r>
              <a:rPr lang="hu-HU" dirty="0"/>
              <a:t> </a:t>
            </a:r>
            <a:r>
              <a:rPr lang="hu-HU" dirty="0" err="1"/>
              <a:t>prelimbic</a:t>
            </a:r>
            <a:r>
              <a:rPr lang="hu-HU" dirty="0"/>
              <a:t> </a:t>
            </a:r>
            <a:r>
              <a:rPr lang="hu-HU" dirty="0" err="1"/>
              <a:t>prefrontal</a:t>
            </a:r>
            <a:r>
              <a:rPr lang="hu-HU" dirty="0"/>
              <a:t> </a:t>
            </a:r>
            <a:r>
              <a:rPr lang="hu-HU" dirty="0" err="1"/>
              <a:t>cortex</a:t>
            </a:r>
            <a:r>
              <a:rPr lang="hu-HU" dirty="0"/>
              <a:t>. (Top </a:t>
            </a:r>
            <a:r>
              <a:rPr lang="hu-HU" dirty="0" err="1"/>
              <a:t>left</a:t>
            </a:r>
            <a:r>
              <a:rPr lang="hu-HU" dirty="0"/>
              <a:t>) </a:t>
            </a:r>
            <a:r>
              <a:rPr lang="hu-HU" dirty="0" err="1"/>
              <a:t>Schematic</a:t>
            </a:r>
            <a:r>
              <a:rPr lang="hu-HU" dirty="0"/>
              <a:t> showing in vivo </a:t>
            </a:r>
            <a:r>
              <a:rPr lang="hu-HU" dirty="0" err="1"/>
              <a:t>green</a:t>
            </a:r>
            <a:r>
              <a:rPr lang="hu-HU" dirty="0"/>
              <a:t> (532 nm) </a:t>
            </a:r>
            <a:r>
              <a:rPr lang="hu-HU" dirty="0" err="1"/>
              <a:t>light</a:t>
            </a:r>
            <a:r>
              <a:rPr lang="hu-HU" dirty="0"/>
              <a:t> </a:t>
            </a:r>
            <a:r>
              <a:rPr lang="hu-HU" dirty="0" err="1"/>
              <a:t>delivery</a:t>
            </a:r>
            <a:r>
              <a:rPr lang="hu-HU" dirty="0"/>
              <a:t> and </a:t>
            </a:r>
            <a:r>
              <a:rPr lang="hu-HU" dirty="0" err="1"/>
              <a:t>single</a:t>
            </a:r>
            <a:r>
              <a:rPr lang="hu-HU" dirty="0"/>
              <a:t>- unit </a:t>
            </a:r>
            <a:r>
              <a:rPr lang="hu-HU" dirty="0" err="1"/>
              <a:t>recording</a:t>
            </a:r>
            <a:r>
              <a:rPr lang="hu-HU" dirty="0"/>
              <a:t> of a </a:t>
            </a:r>
            <a:r>
              <a:rPr lang="hu-HU" dirty="0" err="1"/>
              <a:t>spontaneously</a:t>
            </a:r>
            <a:r>
              <a:rPr lang="hu-HU" dirty="0"/>
              <a:t> </a:t>
            </a:r>
            <a:r>
              <a:rPr lang="hu-HU" dirty="0" err="1"/>
              <a:t>active</a:t>
            </a:r>
            <a:r>
              <a:rPr lang="hu-HU" dirty="0"/>
              <a:t> </a:t>
            </a:r>
            <a:r>
              <a:rPr lang="hu-HU" dirty="0" err="1"/>
              <a:t>CaMKll</a:t>
            </a:r>
            <a:r>
              <a:rPr lang="el-GR" dirty="0"/>
              <a:t>α::</a:t>
            </a:r>
            <a:r>
              <a:rPr lang="hu-HU" dirty="0"/>
              <a:t>eNpHR3.0- EYFP </a:t>
            </a:r>
            <a:r>
              <a:rPr lang="hu-HU" dirty="0" err="1"/>
              <a:t>expressing</a:t>
            </a:r>
            <a:r>
              <a:rPr lang="hu-HU" dirty="0"/>
              <a:t> </a:t>
            </a:r>
            <a:r>
              <a:rPr lang="hu-HU" dirty="0" err="1"/>
              <a:t>pyramidal</a:t>
            </a:r>
            <a:r>
              <a:rPr lang="hu-HU" dirty="0"/>
              <a:t> neuron. (Right) </a:t>
            </a:r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trace</a:t>
            </a:r>
            <a:r>
              <a:rPr lang="hu-HU" dirty="0"/>
              <a:t> showing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continuous</a:t>
            </a:r>
            <a:r>
              <a:rPr lang="hu-HU" dirty="0"/>
              <a:t> 532 nm </a:t>
            </a:r>
            <a:r>
              <a:rPr lang="hu-HU" dirty="0" err="1"/>
              <a:t>illumination</a:t>
            </a:r>
            <a:r>
              <a:rPr lang="hu-HU" dirty="0"/>
              <a:t> </a:t>
            </a:r>
            <a:r>
              <a:rPr lang="hu-HU" dirty="0" err="1"/>
              <a:t>inhibits</a:t>
            </a:r>
            <a:r>
              <a:rPr lang="hu-HU" dirty="0"/>
              <a:t> </a:t>
            </a:r>
            <a:r>
              <a:rPr lang="hu-HU" dirty="0" err="1"/>
              <a:t>single</a:t>
            </a:r>
            <a:r>
              <a:rPr lang="hu-HU" dirty="0"/>
              <a:t>-unit </a:t>
            </a:r>
            <a:r>
              <a:rPr lang="hu-HU" dirty="0" err="1"/>
              <a:t>activity</a:t>
            </a:r>
            <a:r>
              <a:rPr lang="hu-HU" dirty="0"/>
              <a:t> </a:t>
            </a:r>
            <a:r>
              <a:rPr lang="hu-HU" i="1" dirty="0"/>
              <a:t>in vivo</a:t>
            </a:r>
            <a:r>
              <a:rPr lang="hu-HU" dirty="0"/>
              <a:t>. </a:t>
            </a:r>
            <a:r>
              <a:rPr lang="hu-HU" dirty="0" err="1"/>
              <a:t>Inset</a:t>
            </a:r>
            <a:r>
              <a:rPr lang="hu-HU" dirty="0"/>
              <a:t>, </a:t>
            </a:r>
            <a:r>
              <a:rPr lang="hu-HU" dirty="0" err="1"/>
              <a:t>representative</a:t>
            </a:r>
            <a:r>
              <a:rPr lang="hu-HU" dirty="0"/>
              <a:t> </a:t>
            </a:r>
            <a:r>
              <a:rPr lang="hu-HU" dirty="0" err="1"/>
              <a:t>single</a:t>
            </a:r>
            <a:r>
              <a:rPr lang="hu-HU" dirty="0"/>
              <a:t> unit </a:t>
            </a:r>
            <a:r>
              <a:rPr lang="hu-HU" dirty="0" err="1"/>
              <a:t>event</a:t>
            </a:r>
            <a:r>
              <a:rPr lang="hu-HU" dirty="0"/>
              <a:t>; </a:t>
            </a:r>
            <a:r>
              <a:rPr lang="hu-HU" dirty="0" err="1"/>
              <a:t>Green</a:t>
            </a:r>
            <a:r>
              <a:rPr lang="hu-HU" dirty="0"/>
              <a:t> bar, 10 </a:t>
            </a:r>
            <a:r>
              <a:rPr lang="hu-HU" dirty="0" err="1"/>
              <a:t>seconds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7464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0719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5229200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Three primary components in the application of </a:t>
            </a:r>
            <a:r>
              <a:rPr lang="en-US" dirty="0" err="1"/>
              <a:t>optogenetics</a:t>
            </a:r>
            <a:r>
              <a:rPr lang="en-US" dirty="0"/>
              <a:t> are as follows </a:t>
            </a:r>
            <a:r>
              <a:rPr lang="en-US" b="1" dirty="0"/>
              <a:t>(A)</a:t>
            </a:r>
            <a:r>
              <a:rPr lang="en-US" dirty="0"/>
              <a:t> Identification or synthesis of a light-sensitive protein (opsin) such as channelrhodopsin-2 (ChR2), </a:t>
            </a:r>
            <a:r>
              <a:rPr lang="en-US" dirty="0" err="1"/>
              <a:t>halorhodopsin</a:t>
            </a:r>
            <a:r>
              <a:rPr lang="en-US" dirty="0"/>
              <a:t> (</a:t>
            </a:r>
            <a:r>
              <a:rPr lang="en-US" dirty="0" err="1"/>
              <a:t>NpHR</a:t>
            </a:r>
            <a:r>
              <a:rPr lang="en-US" dirty="0"/>
              <a:t>), etc... </a:t>
            </a:r>
            <a:r>
              <a:rPr lang="en-US" b="1" dirty="0"/>
              <a:t>(B)</a:t>
            </a:r>
            <a:r>
              <a:rPr lang="en-US" dirty="0"/>
              <a:t> The design of a system to introduce the genetic material containing the opsin into cells for protein expression such as application of </a:t>
            </a:r>
            <a:r>
              <a:rPr lang="en-US" dirty="0" err="1"/>
              <a:t>Cre</a:t>
            </a:r>
            <a:r>
              <a:rPr lang="en-US" dirty="0"/>
              <a:t> recombinase or an adeno-associated-virus </a:t>
            </a:r>
            <a:r>
              <a:rPr lang="en-US" b="1" dirty="0"/>
              <a:t>(C)</a:t>
            </a:r>
            <a:r>
              <a:rPr lang="en-US" dirty="0"/>
              <a:t> application of light emitting instruments.</a:t>
            </a:r>
            <a:r>
              <a:rPr lang="en-US" baseline="30000" dirty="0">
                <a:hlinkClick r:id="rId3"/>
              </a:rPr>
              <a:t>[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190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286000" y="3105835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https://www.youtube.com/watch?v=pulEflo39_U</a:t>
            </a:r>
          </a:p>
        </p:txBody>
      </p:sp>
    </p:spTree>
    <p:extLst>
      <p:ext uri="{BB962C8B-B14F-4D97-AF65-F5344CB8AC3E}">
        <p14:creationId xmlns:p14="http://schemas.microsoft.com/office/powerpoint/2010/main" val="2117118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77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75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6131"/>
            <a:ext cx="9144000" cy="506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8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12" y="0"/>
            <a:ext cx="8006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7" y="1196752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/>
              <a:t>In a mouse model of PD,</a:t>
            </a:r>
            <a:r>
              <a:rPr lang="hu-HU" sz="2800" dirty="0"/>
              <a:t> </a:t>
            </a:r>
            <a:r>
              <a:rPr lang="en-US" sz="2800" dirty="0" err="1"/>
              <a:t>optogenetic</a:t>
            </a:r>
            <a:r>
              <a:rPr lang="en-US" sz="2800" dirty="0"/>
              <a:t> stimulation of D1-SPNs activated the</a:t>
            </a:r>
            <a:r>
              <a:rPr lang="hu-HU" sz="2800" dirty="0"/>
              <a:t> </a:t>
            </a:r>
            <a:r>
              <a:rPr lang="en-US" sz="2800" dirty="0"/>
              <a:t>direct pathway and was sufficient to alleviate bradykinesia</a:t>
            </a:r>
            <a:r>
              <a:rPr lang="hu-HU" sz="2800" dirty="0"/>
              <a:t> </a:t>
            </a:r>
            <a:r>
              <a:rPr lang="en-US" sz="2800" dirty="0"/>
              <a:t>(slowness of movement), a canonical pathology of</a:t>
            </a:r>
            <a:r>
              <a:rPr lang="hu-HU" sz="2800" dirty="0"/>
              <a:t> </a:t>
            </a:r>
            <a:r>
              <a:rPr lang="de-DE" sz="2800" dirty="0"/>
              <a:t>PD</a:t>
            </a:r>
            <a:r>
              <a:rPr lang="hu-HU" sz="2800" dirty="0"/>
              <a:t>. </a:t>
            </a:r>
            <a:r>
              <a:rPr lang="de-DE" sz="2800" dirty="0"/>
              <a:t>In </a:t>
            </a:r>
            <a:r>
              <a:rPr lang="de-DE" sz="2800" dirty="0" err="1"/>
              <a:t>healthy</a:t>
            </a:r>
            <a:r>
              <a:rPr lang="de-DE" sz="2800" dirty="0"/>
              <a:t> </a:t>
            </a:r>
            <a:r>
              <a:rPr lang="de-DE" sz="2800" dirty="0" err="1"/>
              <a:t>mice</a:t>
            </a:r>
            <a:r>
              <a:rPr lang="de-DE" sz="2800" dirty="0"/>
              <a:t>, </a:t>
            </a:r>
            <a:r>
              <a:rPr lang="de-DE" sz="2800" dirty="0" err="1"/>
              <a:t>optogenetic</a:t>
            </a:r>
            <a:r>
              <a:rPr lang="hu-HU" sz="2800" dirty="0"/>
              <a:t> </a:t>
            </a:r>
            <a:r>
              <a:rPr lang="en-US" sz="2800" dirty="0"/>
              <a:t>stimulation of D2-SPNs activated the indirect pathway</a:t>
            </a:r>
            <a:r>
              <a:rPr lang="hu-HU" sz="2800" dirty="0"/>
              <a:t> </a:t>
            </a:r>
            <a:r>
              <a:rPr lang="en-US" sz="2800" dirty="0"/>
              <a:t>and was sufficient to induce bradykinesia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94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95" y="-12907"/>
            <a:ext cx="9161596" cy="34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4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Optogenetik</a:t>
            </a:r>
            <a:endParaRPr lang="de-DE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eine</a:t>
            </a:r>
            <a:r>
              <a:rPr lang="hu-HU" dirty="0"/>
              <a:t> </a:t>
            </a:r>
            <a:r>
              <a:rPr lang="hu-HU" dirty="0" err="1"/>
              <a:t>Kombination</a:t>
            </a:r>
            <a:r>
              <a:rPr lang="hu-HU" dirty="0"/>
              <a:t> von </a:t>
            </a:r>
            <a:r>
              <a:rPr lang="hu-HU" dirty="0" err="1"/>
              <a:t>Optik</a:t>
            </a:r>
            <a:r>
              <a:rPr lang="hu-HU" dirty="0"/>
              <a:t> und </a:t>
            </a:r>
            <a:r>
              <a:rPr lang="hu-HU" dirty="0" err="1"/>
              <a:t>Genetik</a:t>
            </a:r>
            <a:r>
              <a:rPr lang="hu-HU" dirty="0"/>
              <a:t>:</a:t>
            </a:r>
          </a:p>
          <a:p>
            <a:r>
              <a:rPr lang="hu-HU" dirty="0"/>
              <a:t>h</a:t>
            </a:r>
            <a:r>
              <a:rPr lang="de-DE" dirty="0" err="1"/>
              <a:t>ierbei</a:t>
            </a:r>
            <a:r>
              <a:rPr lang="de-DE" dirty="0"/>
              <a:t> werden </a:t>
            </a:r>
            <a:r>
              <a:rPr lang="de-DE" b="1" dirty="0"/>
              <a:t>lichtempfindliche</a:t>
            </a:r>
            <a:r>
              <a:rPr lang="hu-HU" dirty="0"/>
              <a:t> </a:t>
            </a:r>
            <a:r>
              <a:rPr lang="hu-HU" dirty="0" err="1"/>
              <a:t>Proteine</a:t>
            </a:r>
            <a:r>
              <a:rPr lang="de-DE" dirty="0"/>
              <a:t> auf </a:t>
            </a:r>
            <a:r>
              <a:rPr lang="hu-HU" b="1" dirty="0" err="1"/>
              <a:t>gentechnischem</a:t>
            </a:r>
            <a:r>
              <a:rPr lang="hu-HU" dirty="0"/>
              <a:t> </a:t>
            </a:r>
            <a:r>
              <a:rPr lang="hu-HU" dirty="0" err="1"/>
              <a:t>Weg</a:t>
            </a:r>
            <a:r>
              <a:rPr lang="hu-HU" dirty="0"/>
              <a:t> </a:t>
            </a:r>
            <a:r>
              <a:rPr lang="de-DE" dirty="0"/>
              <a:t>verändert und anschließend in bestimmte Zielzellen bzw. -gewebe eingebracht</a:t>
            </a:r>
            <a:endParaRPr lang="hu-HU" dirty="0"/>
          </a:p>
          <a:p>
            <a:r>
              <a:rPr lang="hu-HU" dirty="0"/>
              <a:t>u</a:t>
            </a:r>
            <a:r>
              <a:rPr lang="de-DE" dirty="0" err="1"/>
              <a:t>nter</a:t>
            </a:r>
            <a:r>
              <a:rPr lang="de-DE" dirty="0"/>
              <a:t> </a:t>
            </a:r>
            <a:r>
              <a:rPr lang="de-DE" b="1" dirty="0"/>
              <a:t>Lichteinfluss</a:t>
            </a:r>
            <a:r>
              <a:rPr lang="de-DE" dirty="0"/>
              <a:t> ist es anschließend möglich, das Verhalten der in dieser Weise modifizierten Zellen zu kontrollieren</a:t>
            </a:r>
            <a:r>
              <a:rPr lang="hu-HU" dirty="0"/>
              <a:t>: d</a:t>
            </a:r>
            <a:r>
              <a:rPr lang="de-DE" dirty="0" err="1"/>
              <a:t>ie</a:t>
            </a:r>
            <a:r>
              <a:rPr lang="de-DE" dirty="0"/>
              <a:t> </a:t>
            </a:r>
            <a:r>
              <a:rPr lang="de-DE" dirty="0" err="1"/>
              <a:t>Optogenetik</a:t>
            </a:r>
            <a:r>
              <a:rPr lang="de-DE" dirty="0"/>
              <a:t> erlaubt also eine gezielte und überaus schnelle (</a:t>
            </a:r>
            <a:r>
              <a:rPr lang="de-DE" b="1" dirty="0" err="1"/>
              <a:t>Millisekundenbereich</a:t>
            </a:r>
            <a:r>
              <a:rPr lang="de-DE" dirty="0"/>
              <a:t>) Kontrolle</a:t>
            </a:r>
            <a:r>
              <a:rPr lang="hu-HU" dirty="0"/>
              <a:t> der </a:t>
            </a:r>
            <a:r>
              <a:rPr lang="hu-HU" dirty="0" err="1"/>
              <a:t>Zelle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339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Optigenetik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/>
              <a:t>Kontrolle</a:t>
            </a:r>
            <a:r>
              <a:rPr lang="hu-HU" dirty="0"/>
              <a:t> </a:t>
            </a:r>
            <a:r>
              <a:rPr lang="hu-HU" dirty="0" err="1"/>
              <a:t>über</a:t>
            </a:r>
            <a:r>
              <a:rPr lang="hu-HU" dirty="0"/>
              <a:t> </a:t>
            </a:r>
            <a:r>
              <a:rPr lang="hu-HU" dirty="0" err="1"/>
              <a:t>die</a:t>
            </a:r>
            <a:r>
              <a:rPr lang="hu-HU" dirty="0"/>
              <a:t> </a:t>
            </a:r>
            <a:r>
              <a:rPr lang="hu-HU" dirty="0" err="1"/>
              <a:t>Zellen</a:t>
            </a:r>
            <a:r>
              <a:rPr lang="hu-HU" dirty="0"/>
              <a:t> (</a:t>
            </a:r>
            <a:r>
              <a:rPr lang="hu-HU" dirty="0" err="1"/>
              <a:t>Neuronen</a:t>
            </a:r>
            <a:r>
              <a:rPr lang="hu-HU" dirty="0"/>
              <a:t>): </a:t>
            </a:r>
            <a:r>
              <a:rPr lang="hu-HU" dirty="0" err="1"/>
              <a:t>optogenetische</a:t>
            </a:r>
            <a:r>
              <a:rPr lang="hu-HU" dirty="0"/>
              <a:t> </a:t>
            </a:r>
            <a:r>
              <a:rPr lang="hu-HU" dirty="0" err="1"/>
              <a:t>Aktoren</a:t>
            </a:r>
            <a:r>
              <a:rPr lang="hu-HU" dirty="0"/>
              <a:t> (</a:t>
            </a:r>
            <a:r>
              <a:rPr lang="hu-HU" dirty="0" err="1"/>
              <a:t>Schaltelemente</a:t>
            </a:r>
            <a:r>
              <a:rPr lang="hu-HU" dirty="0"/>
              <a:t>)</a:t>
            </a:r>
          </a:p>
          <a:p>
            <a:r>
              <a:rPr lang="hu-HU" dirty="0" err="1"/>
              <a:t>Channelrhodopsin</a:t>
            </a:r>
            <a:r>
              <a:rPr lang="hu-HU" dirty="0"/>
              <a:t>, </a:t>
            </a:r>
            <a:r>
              <a:rPr lang="hu-HU" dirty="0" err="1"/>
              <a:t>Halorhodopsin</a:t>
            </a:r>
            <a:r>
              <a:rPr lang="hu-HU" dirty="0"/>
              <a:t>, </a:t>
            </a:r>
            <a:r>
              <a:rPr lang="hu-HU" dirty="0" err="1"/>
              <a:t>Archaerhodopsin</a:t>
            </a:r>
            <a:endParaRPr lang="hu-HU" dirty="0"/>
          </a:p>
          <a:p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b="1" dirty="0" err="1"/>
              <a:t>Messen</a:t>
            </a:r>
            <a:r>
              <a:rPr lang="hu-HU" dirty="0"/>
              <a:t> der </a:t>
            </a:r>
            <a:r>
              <a:rPr lang="hu-HU" dirty="0" err="1"/>
              <a:t>neuronalen</a:t>
            </a:r>
            <a:r>
              <a:rPr lang="hu-HU" dirty="0"/>
              <a:t> </a:t>
            </a:r>
            <a:r>
              <a:rPr lang="hu-HU" b="1" dirty="0" err="1"/>
              <a:t>Aktivität</a:t>
            </a:r>
            <a:r>
              <a:rPr lang="hu-HU" dirty="0"/>
              <a:t> mit </a:t>
            </a:r>
            <a:r>
              <a:rPr lang="hu-HU" dirty="0" err="1"/>
              <a:t>optogenetische</a:t>
            </a:r>
            <a:r>
              <a:rPr lang="hu-HU" dirty="0"/>
              <a:t> </a:t>
            </a:r>
            <a:r>
              <a:rPr lang="hu-HU" dirty="0" err="1"/>
              <a:t>Sensoren</a:t>
            </a:r>
            <a:r>
              <a:rPr lang="hu-HU" dirty="0"/>
              <a:t> (</a:t>
            </a:r>
            <a:r>
              <a:rPr lang="hu-HU" dirty="0" err="1"/>
              <a:t>Ca-Flux</a:t>
            </a:r>
            <a:r>
              <a:rPr lang="hu-HU" dirty="0"/>
              <a:t>; </a:t>
            </a:r>
            <a:r>
              <a:rPr lang="hu-HU" dirty="0" err="1"/>
              <a:t>Abgabe</a:t>
            </a:r>
            <a:r>
              <a:rPr lang="hu-HU" dirty="0"/>
              <a:t> von </a:t>
            </a:r>
            <a:r>
              <a:rPr lang="hu-HU" dirty="0" err="1"/>
              <a:t>Neurotransmitter</a:t>
            </a:r>
            <a:r>
              <a:rPr lang="hu-HU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436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Optogenetische</a:t>
            </a:r>
            <a:r>
              <a:rPr lang="hu-HU" dirty="0"/>
              <a:t> </a:t>
            </a:r>
            <a:r>
              <a:rPr lang="hu-HU" dirty="0" err="1"/>
              <a:t>Aktoren</a:t>
            </a:r>
            <a:endParaRPr lang="de-D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funktionieren</a:t>
            </a:r>
            <a:r>
              <a:rPr lang="hu-HU" dirty="0"/>
              <a:t> mit </a:t>
            </a:r>
            <a:r>
              <a:rPr lang="hu-HU" dirty="0" err="1"/>
              <a:t>einer</a:t>
            </a:r>
            <a:r>
              <a:rPr lang="hu-HU" dirty="0"/>
              <a:t> </a:t>
            </a:r>
            <a:r>
              <a:rPr lang="hu-HU" dirty="0" err="1"/>
              <a:t>Präzision</a:t>
            </a:r>
            <a:r>
              <a:rPr lang="hu-HU" dirty="0"/>
              <a:t> </a:t>
            </a:r>
            <a:r>
              <a:rPr lang="hu-HU" dirty="0" err="1"/>
              <a:t>im</a:t>
            </a:r>
            <a:r>
              <a:rPr lang="hu-HU" dirty="0"/>
              <a:t> </a:t>
            </a:r>
            <a:r>
              <a:rPr lang="hu-HU" dirty="0" err="1"/>
              <a:t>Millisekundenbereich</a:t>
            </a:r>
            <a:endParaRPr lang="hu-HU" dirty="0"/>
          </a:p>
          <a:p>
            <a:r>
              <a:rPr lang="hu-HU" dirty="0" err="1"/>
              <a:t>Grundlage</a:t>
            </a:r>
            <a:r>
              <a:rPr lang="hu-HU" dirty="0"/>
              <a:t>: </a:t>
            </a:r>
            <a:r>
              <a:rPr lang="hu-HU" dirty="0" err="1"/>
              <a:t>sehr</a:t>
            </a:r>
            <a:r>
              <a:rPr lang="hu-HU" dirty="0"/>
              <a:t> </a:t>
            </a:r>
            <a:r>
              <a:rPr lang="hu-HU" dirty="0" err="1"/>
              <a:t>schnelle</a:t>
            </a:r>
            <a:r>
              <a:rPr lang="hu-HU" dirty="0"/>
              <a:t>, </a:t>
            </a:r>
            <a:r>
              <a:rPr lang="hu-HU" dirty="0" err="1"/>
              <a:t>lichtgesteuerte</a:t>
            </a:r>
            <a:r>
              <a:rPr lang="hu-HU" dirty="0"/>
              <a:t> </a:t>
            </a:r>
            <a:r>
              <a:rPr lang="hu-HU" dirty="0" err="1"/>
              <a:t>Ionenkanäle</a:t>
            </a:r>
            <a:r>
              <a:rPr lang="hu-HU" dirty="0"/>
              <a:t>, </a:t>
            </a:r>
            <a:r>
              <a:rPr lang="hu-HU" dirty="0" err="1"/>
              <a:t>Pumpen</a:t>
            </a:r>
            <a:r>
              <a:rPr lang="hu-HU" dirty="0"/>
              <a:t> </a:t>
            </a:r>
            <a:r>
              <a:rPr lang="hu-HU" dirty="0" err="1"/>
              <a:t>oder</a:t>
            </a:r>
            <a:r>
              <a:rPr lang="hu-HU" dirty="0"/>
              <a:t> </a:t>
            </a:r>
            <a:r>
              <a:rPr lang="hu-HU" dirty="0" err="1"/>
              <a:t>Enzyme</a:t>
            </a:r>
            <a:endParaRPr lang="hu-HU" dirty="0"/>
          </a:p>
          <a:p>
            <a:r>
              <a:rPr lang="hu-HU" dirty="0" err="1"/>
              <a:t>Ionkanäle</a:t>
            </a:r>
            <a:r>
              <a:rPr lang="hu-HU" dirty="0"/>
              <a:t>: </a:t>
            </a:r>
            <a:r>
              <a:rPr lang="hu-HU" b="1" dirty="0" err="1"/>
              <a:t>erregende</a:t>
            </a:r>
            <a:r>
              <a:rPr lang="hu-HU" dirty="0"/>
              <a:t>, </a:t>
            </a:r>
            <a:r>
              <a:rPr lang="hu-HU" dirty="0" err="1"/>
              <a:t>wie</a:t>
            </a:r>
            <a:r>
              <a:rPr lang="hu-HU" dirty="0"/>
              <a:t> </a:t>
            </a:r>
            <a:r>
              <a:rPr lang="hu-HU" dirty="0" err="1"/>
              <a:t>Channelrhodopsin</a:t>
            </a:r>
            <a:r>
              <a:rPr lang="hu-HU" dirty="0"/>
              <a:t> (ChR1, ChR2, VChR1, </a:t>
            </a:r>
            <a:r>
              <a:rPr lang="hu-HU" dirty="0" err="1"/>
              <a:t>SFOs</a:t>
            </a:r>
            <a:r>
              <a:rPr lang="hu-HU" dirty="0"/>
              <a:t>), </a:t>
            </a:r>
            <a:r>
              <a:rPr lang="hu-HU" b="1" dirty="0" err="1"/>
              <a:t>hemmende</a:t>
            </a:r>
            <a:r>
              <a:rPr lang="hu-HU" dirty="0"/>
              <a:t>, </a:t>
            </a:r>
            <a:r>
              <a:rPr lang="hu-HU" dirty="0" err="1"/>
              <a:t>wie</a:t>
            </a:r>
            <a:r>
              <a:rPr lang="hu-HU" dirty="0"/>
              <a:t> Anion-</a:t>
            </a:r>
            <a:r>
              <a:rPr lang="hu-HU" dirty="0" err="1"/>
              <a:t>leitende</a:t>
            </a:r>
            <a:r>
              <a:rPr lang="hu-HU" dirty="0"/>
              <a:t> </a:t>
            </a:r>
            <a:r>
              <a:rPr lang="hu-HU" dirty="0" err="1"/>
              <a:t>Channelrhodopsin</a:t>
            </a:r>
            <a:r>
              <a:rPr lang="hu-HU" dirty="0"/>
              <a:t> (</a:t>
            </a:r>
            <a:r>
              <a:rPr lang="hu-HU" dirty="0" err="1"/>
              <a:t>ChloCs</a:t>
            </a:r>
            <a:r>
              <a:rPr lang="hu-HU" dirty="0"/>
              <a:t>)</a:t>
            </a:r>
          </a:p>
          <a:p>
            <a:r>
              <a:rPr lang="hu-HU" dirty="0" err="1"/>
              <a:t>Pumpen</a:t>
            </a:r>
            <a:r>
              <a:rPr lang="hu-HU" dirty="0"/>
              <a:t>: </a:t>
            </a:r>
            <a:r>
              <a:rPr lang="hu-HU" dirty="0" err="1"/>
              <a:t>hemmende</a:t>
            </a:r>
            <a:r>
              <a:rPr lang="hu-HU" dirty="0"/>
              <a:t>, </a:t>
            </a:r>
            <a:r>
              <a:rPr lang="hu-HU" dirty="0" err="1"/>
              <a:t>wie</a:t>
            </a:r>
            <a:r>
              <a:rPr lang="hu-HU" dirty="0"/>
              <a:t> </a:t>
            </a:r>
            <a:r>
              <a:rPr lang="hu-HU" dirty="0" err="1"/>
              <a:t>Halorhodopsin</a:t>
            </a:r>
            <a:r>
              <a:rPr lang="hu-HU" dirty="0"/>
              <a:t> (</a:t>
            </a:r>
            <a:r>
              <a:rPr lang="hu-HU" dirty="0" err="1"/>
              <a:t>NpHR</a:t>
            </a:r>
            <a:r>
              <a:rPr lang="hu-HU" dirty="0"/>
              <a:t>), </a:t>
            </a:r>
            <a:r>
              <a:rPr lang="hu-HU" dirty="0" err="1"/>
              <a:t>Archaerhodopsin</a:t>
            </a:r>
            <a:r>
              <a:rPr lang="hu-HU" dirty="0"/>
              <a:t> (</a:t>
            </a:r>
            <a:r>
              <a:rPr lang="hu-HU" dirty="0" err="1"/>
              <a:t>Arch</a:t>
            </a:r>
            <a:r>
              <a:rPr lang="hu-HU" dirty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660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47" y="0"/>
            <a:ext cx="5109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924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2" y="67981"/>
            <a:ext cx="90170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75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0114"/>
            <a:ext cx="9144000" cy="45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11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5832"/>
            <a:ext cx="9144000" cy="19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2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323528" y="4149080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b="1" dirty="0"/>
              <a:t>Channelrhodopsin-2</a:t>
            </a:r>
            <a:r>
              <a:rPr lang="hu-HU" sz="2400" dirty="0"/>
              <a:t> (ChR2) </a:t>
            </a:r>
            <a:r>
              <a:rPr lang="hu-HU" sz="2400" dirty="0" err="1"/>
              <a:t>induces</a:t>
            </a:r>
            <a:r>
              <a:rPr lang="hu-HU" sz="2400" dirty="0"/>
              <a:t> </a:t>
            </a:r>
            <a:r>
              <a:rPr lang="hu-HU" sz="2400" dirty="0" err="1"/>
              <a:t>temporally</a:t>
            </a:r>
            <a:r>
              <a:rPr lang="hu-HU" sz="2400" dirty="0"/>
              <a:t> </a:t>
            </a:r>
            <a:r>
              <a:rPr lang="hu-HU" sz="2400" dirty="0" err="1"/>
              <a:t>precise</a:t>
            </a:r>
            <a:r>
              <a:rPr lang="hu-HU" sz="2400" dirty="0"/>
              <a:t> </a:t>
            </a:r>
            <a:r>
              <a:rPr lang="hu-HU" sz="2400" dirty="0" err="1"/>
              <a:t>blue</a:t>
            </a:r>
            <a:r>
              <a:rPr lang="hu-HU" sz="2400" dirty="0"/>
              <a:t> </a:t>
            </a:r>
            <a:r>
              <a:rPr lang="hu-HU" sz="2400" dirty="0" err="1"/>
              <a:t>light-driven</a:t>
            </a:r>
            <a:r>
              <a:rPr lang="hu-HU" sz="2400" dirty="0"/>
              <a:t> </a:t>
            </a:r>
            <a:r>
              <a:rPr lang="hu-HU" sz="2400" dirty="0" err="1"/>
              <a:t>activity</a:t>
            </a:r>
            <a:r>
              <a:rPr lang="hu-HU" sz="2400" dirty="0"/>
              <a:t> in </a:t>
            </a:r>
            <a:r>
              <a:rPr lang="hu-HU" sz="2400" dirty="0" err="1"/>
              <a:t>rat</a:t>
            </a:r>
            <a:r>
              <a:rPr lang="hu-HU" sz="2400" dirty="0"/>
              <a:t> </a:t>
            </a:r>
            <a:r>
              <a:rPr lang="hu-HU" sz="2400" dirty="0" err="1"/>
              <a:t>prelimbic</a:t>
            </a:r>
            <a:r>
              <a:rPr lang="hu-HU" sz="2400" dirty="0"/>
              <a:t> </a:t>
            </a:r>
            <a:r>
              <a:rPr lang="hu-HU" sz="2400" dirty="0" err="1"/>
              <a:t>prefrontal</a:t>
            </a:r>
            <a:r>
              <a:rPr lang="hu-HU" sz="2400" dirty="0"/>
              <a:t> </a:t>
            </a:r>
            <a:r>
              <a:rPr lang="hu-HU" sz="2400" dirty="0" err="1"/>
              <a:t>cortical</a:t>
            </a:r>
            <a:r>
              <a:rPr lang="hu-HU" sz="2400" dirty="0"/>
              <a:t> neurons. a) </a:t>
            </a:r>
            <a:r>
              <a:rPr lang="hu-HU" sz="2400" i="1" dirty="0"/>
              <a:t>In vitro</a:t>
            </a:r>
            <a:r>
              <a:rPr lang="hu-HU" sz="2400" dirty="0"/>
              <a:t> </a:t>
            </a:r>
            <a:r>
              <a:rPr lang="hu-HU" sz="2400" dirty="0" err="1"/>
              <a:t>schematic</a:t>
            </a:r>
            <a:r>
              <a:rPr lang="hu-HU" sz="2400" dirty="0"/>
              <a:t> (</a:t>
            </a:r>
            <a:r>
              <a:rPr lang="hu-HU" sz="2400" dirty="0" err="1"/>
              <a:t>left</a:t>
            </a:r>
            <a:r>
              <a:rPr lang="hu-HU" sz="2400" dirty="0"/>
              <a:t>) showing </a:t>
            </a:r>
            <a:r>
              <a:rPr lang="hu-HU" sz="2400" dirty="0" err="1"/>
              <a:t>blue</a:t>
            </a:r>
            <a:r>
              <a:rPr lang="hu-HU" sz="2400" dirty="0"/>
              <a:t> </a:t>
            </a:r>
            <a:r>
              <a:rPr lang="hu-HU" sz="2400" dirty="0" err="1"/>
              <a:t>light</a:t>
            </a:r>
            <a:r>
              <a:rPr lang="hu-HU" sz="2400" dirty="0"/>
              <a:t> </a:t>
            </a:r>
            <a:r>
              <a:rPr lang="hu-HU" sz="2400" dirty="0" err="1"/>
              <a:t>delivery</a:t>
            </a:r>
            <a:r>
              <a:rPr lang="hu-HU" sz="2400" dirty="0"/>
              <a:t> and </a:t>
            </a:r>
            <a:r>
              <a:rPr lang="hu-HU" sz="2400" dirty="0" err="1"/>
              <a:t>whole-cell</a:t>
            </a:r>
            <a:r>
              <a:rPr lang="hu-HU" sz="2400" dirty="0"/>
              <a:t> patch-</a:t>
            </a:r>
            <a:r>
              <a:rPr lang="hu-HU" sz="2400" dirty="0" err="1"/>
              <a:t>clamp</a:t>
            </a:r>
            <a:r>
              <a:rPr lang="hu-HU" sz="2400" dirty="0"/>
              <a:t> </a:t>
            </a:r>
            <a:r>
              <a:rPr lang="hu-HU" sz="2400" dirty="0" err="1"/>
              <a:t>recording</a:t>
            </a:r>
            <a:r>
              <a:rPr lang="hu-HU" sz="2400" dirty="0"/>
              <a:t> of </a:t>
            </a:r>
            <a:r>
              <a:rPr lang="hu-HU" sz="2400" dirty="0" err="1"/>
              <a:t>light-evoked</a:t>
            </a:r>
            <a:r>
              <a:rPr lang="hu-HU" sz="2400" dirty="0"/>
              <a:t> </a:t>
            </a:r>
            <a:r>
              <a:rPr lang="hu-HU" sz="2400" dirty="0" err="1"/>
              <a:t>activity</a:t>
            </a:r>
            <a:r>
              <a:rPr lang="hu-HU" sz="2400" dirty="0"/>
              <a:t> </a:t>
            </a:r>
            <a:r>
              <a:rPr lang="hu-HU" sz="2400" dirty="0" err="1"/>
              <a:t>from</a:t>
            </a:r>
            <a:r>
              <a:rPr lang="hu-HU" sz="2400" dirty="0"/>
              <a:t> a </a:t>
            </a:r>
            <a:r>
              <a:rPr lang="hu-HU" sz="2400" dirty="0" err="1"/>
              <a:t>fluorescent</a:t>
            </a:r>
            <a:r>
              <a:rPr lang="hu-HU" sz="2400" dirty="0"/>
              <a:t> </a:t>
            </a:r>
            <a:r>
              <a:rPr lang="hu-HU" sz="2400" dirty="0" err="1"/>
              <a:t>CaMKll</a:t>
            </a:r>
            <a:r>
              <a:rPr lang="el-GR" sz="2400" dirty="0"/>
              <a:t>α::</a:t>
            </a:r>
            <a:r>
              <a:rPr lang="hu-HU" sz="2400" dirty="0"/>
              <a:t>ChR2-EYFP </a:t>
            </a:r>
            <a:r>
              <a:rPr lang="hu-HU" sz="2400" dirty="0" err="1"/>
              <a:t>expressing</a:t>
            </a:r>
            <a:r>
              <a:rPr lang="hu-HU" sz="2400" dirty="0"/>
              <a:t> </a:t>
            </a:r>
            <a:r>
              <a:rPr lang="hu-HU" sz="2400" dirty="0" err="1"/>
              <a:t>pyramidal</a:t>
            </a:r>
            <a:r>
              <a:rPr lang="hu-HU" sz="2400" dirty="0"/>
              <a:t> neuron (</a:t>
            </a:r>
            <a:r>
              <a:rPr lang="hu-HU" sz="2400" dirty="0" err="1"/>
              <a:t>right</a:t>
            </a:r>
            <a:r>
              <a:rPr lang="hu-HU" sz="2400" dirty="0"/>
              <a:t>) in an </a:t>
            </a:r>
            <a:r>
              <a:rPr lang="hu-HU" sz="2400" dirty="0" err="1"/>
              <a:t>acute</a:t>
            </a:r>
            <a:r>
              <a:rPr lang="hu-HU" sz="2400" dirty="0"/>
              <a:t> </a:t>
            </a:r>
            <a:r>
              <a:rPr lang="hu-HU" sz="2400" dirty="0" err="1"/>
              <a:t>brain</a:t>
            </a:r>
            <a:r>
              <a:rPr lang="hu-HU" sz="2400" dirty="0"/>
              <a:t> </a:t>
            </a:r>
            <a:r>
              <a:rPr lang="hu-HU" sz="2400" dirty="0" err="1"/>
              <a:t>slice</a:t>
            </a:r>
            <a:r>
              <a:rPr lang="hu-HU" sz="2400" dirty="0"/>
              <a:t>. </a:t>
            </a:r>
            <a:endParaRPr lang="de-DE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4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</TotalTime>
  <Words>432</Words>
  <Application>Microsoft Office PowerPoint</Application>
  <PresentationFormat>Diavetítés a képernyőre (4:3 oldalarány)</PresentationFormat>
  <Paragraphs>24</Paragraphs>
  <Slides>18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Office-téma</vt:lpstr>
      <vt:lpstr>Optogenetik</vt:lpstr>
      <vt:lpstr>Optogenetik</vt:lpstr>
      <vt:lpstr>Optigenetik</vt:lpstr>
      <vt:lpstr>Optogenetische Aktoren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Optogenetik</dc:title>
  <dc:creator>M</dc:creator>
  <cp:lastModifiedBy>M</cp:lastModifiedBy>
  <cp:revision>11</cp:revision>
  <dcterms:created xsi:type="dcterms:W3CDTF">2019-12-12T18:47:00Z</dcterms:created>
  <dcterms:modified xsi:type="dcterms:W3CDTF">2019-12-12T21:56:30Z</dcterms:modified>
</cp:coreProperties>
</file>