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7" r:id="rId5"/>
    <p:sldId id="259" r:id="rId6"/>
    <p:sldId id="260" r:id="rId7"/>
    <p:sldId id="261" r:id="rId8"/>
    <p:sldId id="262" r:id="rId9"/>
    <p:sldId id="269" r:id="rId10"/>
    <p:sldId id="266" r:id="rId11"/>
    <p:sldId id="263" r:id="rId12"/>
    <p:sldId id="264" r:id="rId13"/>
    <p:sldId id="265" r:id="rId14"/>
    <p:sldId id="275" r:id="rId15"/>
    <p:sldId id="278" r:id="rId16"/>
    <p:sldId id="277" r:id="rId17"/>
    <p:sldId id="276" r:id="rId18"/>
    <p:sldId id="271" r:id="rId19"/>
    <p:sldId id="268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CC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8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8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13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9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9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49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97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07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3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792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2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E601-118C-43E5-AAAD-0E94A1A05F82}" type="datetimeFigureOut">
              <a:rPr lang="hu-HU" smtClean="0"/>
              <a:t>2019.12.09.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666D-1BF4-453C-A354-A8AFB126F4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42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87624" y="1844824"/>
            <a:ext cx="6910536" cy="1470025"/>
          </a:xfrm>
        </p:spPr>
        <p:txBody>
          <a:bodyPr>
            <a:normAutofit/>
          </a:bodyPr>
          <a:lstStyle/>
          <a:p>
            <a:r>
              <a:rPr lang="hu-HU" sz="32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Neurone</a:t>
            </a:r>
            <a:r>
              <a:rPr lang="hu-H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hu-HU" sz="32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Synapsen</a:t>
            </a:r>
            <a:r>
              <a:rPr lang="hu-HU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hu-HU" sz="3200" b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Gliazellen</a:t>
            </a:r>
            <a:endParaRPr lang="hu-HU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2492" y="4221088"/>
            <a:ext cx="6400800" cy="1752600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Prof. Dr. Pál </a:t>
            </a:r>
            <a:r>
              <a:rPr lang="hu-H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Calligraphy" panose="03010101010101010101" pitchFamily="66" charset="0"/>
              </a:rPr>
              <a:t>Röhlich</a:t>
            </a:r>
            <a:endParaRPr lang="hu-HU" sz="1800" dirty="0" smtClean="0">
              <a:solidFill>
                <a:schemeClr val="accent2">
                  <a:lumMod val="60000"/>
                  <a:lumOff val="40000"/>
                </a:schemeClr>
              </a:solidFill>
              <a:latin typeface="Lucida Calligraphy" panose="03010101010101010101" pitchFamily="66" charset="0"/>
            </a:endParaRPr>
          </a:p>
          <a:p>
            <a:endParaRPr lang="hu-HU" sz="1800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anose="03010101010101010101" pitchFamily="66" charset="0"/>
            </a:endParaRPr>
          </a:p>
          <a:p>
            <a:endParaRPr lang="hu-HU" sz="2000" dirty="0" smtClean="0">
              <a:latin typeface="Lucida Calligraphy" panose="03010101010101010101" pitchFamily="66" charset="0"/>
            </a:endParaRPr>
          </a:p>
          <a:p>
            <a:r>
              <a:rPr lang="hu-HU" sz="2000" dirty="0" err="1" smtClean="0">
                <a:solidFill>
                  <a:schemeClr val="bg1"/>
                </a:solidFill>
                <a:latin typeface="Lucida Calligraphy" panose="03010101010101010101" pitchFamily="66" charset="0"/>
              </a:rPr>
              <a:t>Studienjahr</a:t>
            </a:r>
            <a:r>
              <a:rPr lang="hu-HU" sz="2000" dirty="0" smtClean="0">
                <a:solidFill>
                  <a:schemeClr val="bg1"/>
                </a:solidFill>
                <a:latin typeface="Lucida Calligraphy" panose="03010101010101010101" pitchFamily="66" charset="0"/>
              </a:rPr>
              <a:t> 2019/20,  1. 10. 2019</a:t>
            </a:r>
            <a:endParaRPr lang="hu-HU" sz="20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15616" y="54837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rgbClr val="CC3399"/>
                </a:solidFill>
              </a:rPr>
              <a:t>Glia</a:t>
            </a:r>
            <a:r>
              <a:rPr lang="hu-HU" sz="1600" b="1" dirty="0" smtClean="0">
                <a:solidFill>
                  <a:srgbClr val="CC3399"/>
                </a:solidFill>
              </a:rPr>
              <a:t> </a:t>
            </a:r>
            <a:r>
              <a:rPr lang="hu-HU" sz="1600" b="1" dirty="0" err="1" smtClean="0">
                <a:solidFill>
                  <a:srgbClr val="CC3399"/>
                </a:solidFill>
              </a:rPr>
              <a:t>Grenzmembranen</a:t>
            </a:r>
            <a:endParaRPr lang="hu-HU" sz="1600" b="1" dirty="0">
              <a:solidFill>
                <a:srgbClr val="CC3399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04" y="3789040"/>
            <a:ext cx="3108960" cy="27294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33" y="908720"/>
            <a:ext cx="3629068" cy="26868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3528" y="1052736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Astrozyten</a:t>
            </a:r>
            <a:r>
              <a:rPr lang="hu-HU" sz="1400" dirty="0" smtClean="0"/>
              <a:t> </a:t>
            </a:r>
            <a:r>
              <a:rPr lang="hu-HU" sz="1400" dirty="0" err="1" smtClean="0"/>
              <a:t>senden</a:t>
            </a:r>
            <a:r>
              <a:rPr lang="hu-HU" sz="1400" dirty="0" smtClean="0"/>
              <a:t> </a:t>
            </a:r>
            <a:r>
              <a:rPr lang="hu-HU" sz="1400" dirty="0" err="1" smtClean="0"/>
              <a:t>Fortsätze</a:t>
            </a:r>
            <a:r>
              <a:rPr lang="hu-HU" sz="1400" dirty="0" smtClean="0"/>
              <a:t> </a:t>
            </a:r>
            <a:r>
              <a:rPr lang="hu-HU" sz="1400" dirty="0" err="1" smtClean="0"/>
              <a:t>zu</a:t>
            </a:r>
            <a:r>
              <a:rPr lang="hu-HU" sz="1400" dirty="0" smtClean="0"/>
              <a:t> </a:t>
            </a:r>
            <a:r>
              <a:rPr lang="hu-HU" sz="1400" dirty="0" err="1" smtClean="0"/>
              <a:t>Blutgefäße</a:t>
            </a:r>
            <a:r>
              <a:rPr lang="hu-HU" sz="1400" dirty="0" smtClean="0"/>
              <a:t> und </a:t>
            </a:r>
            <a:r>
              <a:rPr lang="hu-HU" sz="1400" dirty="0" err="1" smtClean="0"/>
              <a:t>übergeben</a:t>
            </a:r>
            <a:r>
              <a:rPr lang="hu-HU" sz="1400" dirty="0" smtClean="0"/>
              <a:t> </a:t>
            </a:r>
            <a:r>
              <a:rPr lang="hu-HU" sz="1400" dirty="0" err="1" smtClean="0"/>
              <a:t>diese</a:t>
            </a:r>
            <a:r>
              <a:rPr lang="hu-HU" sz="1400" dirty="0" smtClean="0"/>
              <a:t> mit </a:t>
            </a:r>
            <a:r>
              <a:rPr lang="hu-HU" sz="1400" dirty="0" err="1" smtClean="0"/>
              <a:t>Endfüßchen</a:t>
            </a:r>
            <a:r>
              <a:rPr lang="hu-HU" sz="1400" dirty="0" smtClean="0"/>
              <a:t>: </a:t>
            </a:r>
          </a:p>
          <a:p>
            <a:r>
              <a:rPr lang="hu-HU" sz="1400" b="1" dirty="0" err="1" smtClean="0"/>
              <a:t>Membrana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limitans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gliae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perivascularis</a:t>
            </a:r>
            <a:endParaRPr lang="hu-HU" sz="1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198884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Aehnliche</a:t>
            </a:r>
            <a:r>
              <a:rPr lang="hu-HU" sz="1400" dirty="0" smtClean="0"/>
              <a:t> </a:t>
            </a:r>
            <a:r>
              <a:rPr lang="hu-HU" sz="1400" dirty="0" err="1" smtClean="0"/>
              <a:t>Astrozytenfortsätze</a:t>
            </a:r>
            <a:r>
              <a:rPr lang="hu-HU" sz="1400" dirty="0" smtClean="0"/>
              <a:t> </a:t>
            </a:r>
            <a:r>
              <a:rPr lang="hu-HU" sz="1400" dirty="0" err="1" smtClean="0"/>
              <a:t>bilden</a:t>
            </a:r>
            <a:r>
              <a:rPr lang="hu-HU" sz="1400" dirty="0" smtClean="0"/>
              <a:t> </a:t>
            </a:r>
            <a:r>
              <a:rPr lang="hu-HU" sz="1400" dirty="0" err="1" smtClean="0"/>
              <a:t>eine</a:t>
            </a:r>
            <a:r>
              <a:rPr lang="hu-HU" sz="1400" dirty="0" smtClean="0"/>
              <a:t> </a:t>
            </a:r>
            <a:r>
              <a:rPr lang="hu-HU" sz="1400" dirty="0" err="1" smtClean="0"/>
              <a:t>zusammenhängende</a:t>
            </a:r>
            <a:r>
              <a:rPr lang="hu-HU" sz="1400" dirty="0" smtClean="0"/>
              <a:t> </a:t>
            </a:r>
            <a:r>
              <a:rPr lang="hu-HU" sz="1400" dirty="0" err="1" smtClean="0"/>
              <a:t>Schicht</a:t>
            </a:r>
            <a:r>
              <a:rPr lang="hu-HU" sz="1400" dirty="0" smtClean="0"/>
              <a:t> an der </a:t>
            </a:r>
            <a:r>
              <a:rPr lang="hu-HU" sz="1400" dirty="0" err="1" smtClean="0"/>
              <a:t>Oberfläche</a:t>
            </a:r>
            <a:r>
              <a:rPr lang="hu-HU" sz="1400" dirty="0" smtClean="0"/>
              <a:t> des ZNS und </a:t>
            </a:r>
            <a:r>
              <a:rPr lang="hu-HU" sz="1400" dirty="0" err="1" smtClean="0"/>
              <a:t>schließen</a:t>
            </a:r>
            <a:r>
              <a:rPr lang="hu-HU" sz="1400" dirty="0" smtClean="0"/>
              <a:t> </a:t>
            </a:r>
            <a:r>
              <a:rPr lang="hu-HU" sz="1400" dirty="0" err="1" smtClean="0"/>
              <a:t>damit</a:t>
            </a:r>
            <a:r>
              <a:rPr lang="hu-HU" sz="1400" dirty="0" smtClean="0"/>
              <a:t>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Nervensystem</a:t>
            </a:r>
            <a:r>
              <a:rPr lang="hu-HU" sz="1400" dirty="0" smtClean="0"/>
              <a:t> </a:t>
            </a:r>
            <a:r>
              <a:rPr lang="hu-HU" sz="1400" dirty="0" err="1" smtClean="0"/>
              <a:t>gegen</a:t>
            </a:r>
            <a:r>
              <a:rPr lang="hu-HU" sz="1400" dirty="0" smtClean="0"/>
              <a:t> </a:t>
            </a:r>
            <a:r>
              <a:rPr lang="hu-HU" sz="1400" dirty="0" err="1" smtClean="0"/>
              <a:t>Bindegewebe</a:t>
            </a:r>
            <a:r>
              <a:rPr lang="hu-HU" sz="1400" dirty="0" smtClean="0"/>
              <a:t> ab:</a:t>
            </a:r>
          </a:p>
          <a:p>
            <a:r>
              <a:rPr lang="hu-HU" sz="1400" b="1" dirty="0" err="1" smtClean="0"/>
              <a:t>Membrana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limitans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gliae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superficialis</a:t>
            </a:r>
            <a:endParaRPr lang="hu-HU" sz="1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535" y="3212976"/>
            <a:ext cx="4993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C3399"/>
                </a:solidFill>
              </a:rPr>
              <a:t>Blut-Hirn</a:t>
            </a:r>
            <a:r>
              <a:rPr lang="hu-HU" sz="1600" b="1" dirty="0" smtClean="0">
                <a:solidFill>
                  <a:srgbClr val="CC3399"/>
                </a:solidFill>
              </a:rPr>
              <a:t> </a:t>
            </a:r>
            <a:r>
              <a:rPr lang="hu-HU" sz="1600" b="1" dirty="0" err="1" smtClean="0">
                <a:solidFill>
                  <a:srgbClr val="CC3399"/>
                </a:solidFill>
              </a:rPr>
              <a:t>Schranke</a:t>
            </a:r>
            <a:r>
              <a:rPr lang="hu-HU" sz="1600" b="1" dirty="0" smtClean="0">
                <a:solidFill>
                  <a:srgbClr val="CC3399"/>
                </a:solidFill>
              </a:rPr>
              <a:t>:</a:t>
            </a:r>
          </a:p>
          <a:p>
            <a:endParaRPr lang="hu-HU" sz="1400" b="1" dirty="0"/>
          </a:p>
          <a:p>
            <a:r>
              <a:rPr lang="hu-HU" sz="1400" dirty="0" err="1" smtClean="0"/>
              <a:t>Blutkapillaren</a:t>
            </a:r>
            <a:r>
              <a:rPr lang="hu-HU" sz="1400" dirty="0" smtClean="0"/>
              <a:t> </a:t>
            </a:r>
            <a:r>
              <a:rPr lang="hu-HU" sz="1400" dirty="0" err="1" smtClean="0"/>
              <a:t>im</a:t>
            </a:r>
            <a:r>
              <a:rPr lang="hu-HU" sz="1400" dirty="0" smtClean="0"/>
              <a:t> ZNS </a:t>
            </a:r>
            <a:r>
              <a:rPr lang="hu-HU" sz="1400" dirty="0" err="1" smtClean="0"/>
              <a:t>bilden</a:t>
            </a:r>
            <a:r>
              <a:rPr lang="hu-HU" sz="1400" dirty="0" smtClean="0"/>
              <a:t> </a:t>
            </a:r>
            <a:r>
              <a:rPr lang="hu-HU" sz="1400" dirty="0" err="1" smtClean="0"/>
              <a:t>eine</a:t>
            </a:r>
            <a:r>
              <a:rPr lang="hu-HU" sz="1400" dirty="0" smtClean="0"/>
              <a:t> </a:t>
            </a:r>
            <a:r>
              <a:rPr lang="hu-HU" sz="1400" dirty="0" err="1" smtClean="0"/>
              <a:t>Barriere</a:t>
            </a:r>
            <a:r>
              <a:rPr lang="hu-HU" sz="1400" dirty="0" smtClean="0"/>
              <a:t> </a:t>
            </a:r>
            <a:r>
              <a:rPr lang="hu-HU" sz="1400" dirty="0" err="1" smtClean="0"/>
              <a:t>gegen</a:t>
            </a:r>
            <a:r>
              <a:rPr lang="hu-HU" sz="1400" dirty="0" smtClean="0"/>
              <a:t> </a:t>
            </a:r>
            <a:r>
              <a:rPr lang="hu-HU" sz="1400" dirty="0" err="1" smtClean="0"/>
              <a:t>freie</a:t>
            </a:r>
            <a:r>
              <a:rPr lang="hu-HU" sz="1400" dirty="0" smtClean="0"/>
              <a:t> </a:t>
            </a:r>
            <a:r>
              <a:rPr lang="hu-HU" sz="1400" dirty="0" err="1" smtClean="0"/>
              <a:t>Diffusion</a:t>
            </a:r>
            <a:r>
              <a:rPr lang="hu-HU" sz="1400" dirty="0" smtClean="0"/>
              <a:t> von </a:t>
            </a:r>
            <a:r>
              <a:rPr lang="hu-HU" sz="1400" dirty="0" err="1" smtClean="0"/>
              <a:t>bestimmten</a:t>
            </a:r>
            <a:r>
              <a:rPr lang="hu-HU" sz="1400" dirty="0" smtClean="0"/>
              <a:t> </a:t>
            </a:r>
            <a:r>
              <a:rPr lang="hu-HU" sz="1400" dirty="0" err="1" smtClean="0"/>
              <a:t>Stoffen</a:t>
            </a:r>
            <a:r>
              <a:rPr lang="hu-HU" sz="1400" dirty="0" smtClean="0"/>
              <a:t> </a:t>
            </a:r>
            <a:r>
              <a:rPr lang="hu-HU" sz="1400" dirty="0" err="1" smtClean="0"/>
              <a:t>zwischen</a:t>
            </a:r>
            <a:r>
              <a:rPr lang="hu-HU" sz="1400" dirty="0" smtClean="0"/>
              <a:t> </a:t>
            </a:r>
            <a:r>
              <a:rPr lang="hu-HU" sz="1400" dirty="0" err="1" smtClean="0"/>
              <a:t>Blut</a:t>
            </a:r>
            <a:r>
              <a:rPr lang="hu-HU" sz="1400" dirty="0" smtClean="0"/>
              <a:t> und </a:t>
            </a:r>
            <a:r>
              <a:rPr lang="hu-HU" sz="1400" dirty="0" err="1" smtClean="0"/>
              <a:t>umgebendes</a:t>
            </a:r>
            <a:r>
              <a:rPr lang="hu-HU" sz="1400" dirty="0" smtClean="0"/>
              <a:t> </a:t>
            </a:r>
            <a:r>
              <a:rPr lang="hu-HU" sz="1400" dirty="0" err="1" smtClean="0"/>
              <a:t>Nervengewebe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Die </a:t>
            </a:r>
            <a:r>
              <a:rPr lang="hu-HU" sz="1400" dirty="0" err="1" smtClean="0"/>
              <a:t>Barriere</a:t>
            </a:r>
            <a:r>
              <a:rPr lang="hu-HU" sz="1400" dirty="0" smtClean="0"/>
              <a:t> </a:t>
            </a:r>
            <a:r>
              <a:rPr lang="hu-HU" sz="1400" dirty="0" err="1" smtClean="0"/>
              <a:t>ist</a:t>
            </a:r>
            <a:r>
              <a:rPr lang="hu-HU" sz="1400" dirty="0" smtClean="0"/>
              <a:t> </a:t>
            </a:r>
            <a:r>
              <a:rPr lang="hu-HU" sz="1400" dirty="0" err="1" smtClean="0"/>
              <a:t>nicht</a:t>
            </a:r>
            <a:r>
              <a:rPr lang="hu-HU" sz="1400" dirty="0" smtClean="0"/>
              <a:t> an die </a:t>
            </a:r>
            <a:r>
              <a:rPr lang="hu-HU" sz="1400" dirty="0" err="1" smtClean="0"/>
              <a:t>Glia</a:t>
            </a:r>
            <a:r>
              <a:rPr lang="hu-HU" sz="1400" dirty="0" smtClean="0"/>
              <a:t> </a:t>
            </a:r>
            <a:r>
              <a:rPr lang="hu-HU" sz="1400" dirty="0" err="1" smtClean="0"/>
              <a:t>Grenzmembran</a:t>
            </a:r>
            <a:r>
              <a:rPr lang="hu-HU" sz="1400" dirty="0" smtClean="0"/>
              <a:t> </a:t>
            </a:r>
            <a:r>
              <a:rPr lang="hu-HU" sz="1400" dirty="0" err="1" smtClean="0"/>
              <a:t>zurückzuführen</a:t>
            </a:r>
            <a:r>
              <a:rPr lang="hu-HU" sz="1400" dirty="0" smtClean="0"/>
              <a:t>, </a:t>
            </a:r>
            <a:r>
              <a:rPr lang="hu-HU" sz="1400" dirty="0" err="1" smtClean="0"/>
              <a:t>sondern</a:t>
            </a:r>
            <a:r>
              <a:rPr lang="hu-HU" sz="1400" dirty="0" smtClean="0"/>
              <a:t> </a:t>
            </a:r>
            <a:r>
              <a:rPr lang="hu-HU" sz="1400" dirty="0" err="1" smtClean="0"/>
              <a:t>hängt</a:t>
            </a:r>
            <a:r>
              <a:rPr lang="hu-HU" sz="1400" dirty="0" smtClean="0"/>
              <a:t> </a:t>
            </a:r>
            <a:r>
              <a:rPr lang="hu-HU" sz="1400" dirty="0" err="1" smtClean="0"/>
              <a:t>vom</a:t>
            </a:r>
            <a:r>
              <a:rPr lang="hu-HU" sz="1400" dirty="0" smtClean="0"/>
              <a:t> </a:t>
            </a:r>
            <a:r>
              <a:rPr lang="hu-HU" sz="1400" b="1" dirty="0" err="1" smtClean="0"/>
              <a:t>Endothel</a:t>
            </a:r>
            <a:r>
              <a:rPr lang="hu-HU" sz="1400" b="1" dirty="0" smtClean="0"/>
              <a:t> </a:t>
            </a:r>
            <a:r>
              <a:rPr lang="hu-HU" sz="1400" dirty="0" smtClean="0"/>
              <a:t>ab. Die </a:t>
            </a:r>
            <a:r>
              <a:rPr lang="hu-HU" sz="1400" dirty="0" err="1" smtClean="0"/>
              <a:t>Rolle</a:t>
            </a:r>
            <a:r>
              <a:rPr lang="hu-HU" sz="1400" dirty="0" smtClean="0"/>
              <a:t> der </a:t>
            </a:r>
            <a:r>
              <a:rPr lang="hu-HU" sz="1400" dirty="0" err="1" smtClean="0"/>
              <a:t>Gliafüßchen</a:t>
            </a:r>
            <a:r>
              <a:rPr lang="hu-HU" sz="1400" dirty="0" smtClean="0"/>
              <a:t>: </a:t>
            </a:r>
            <a:r>
              <a:rPr lang="hu-HU" sz="1400" dirty="0" err="1" smtClean="0"/>
              <a:t>sie</a:t>
            </a:r>
            <a:r>
              <a:rPr lang="hu-HU" sz="1400" dirty="0" smtClean="0"/>
              <a:t> </a:t>
            </a:r>
            <a:r>
              <a:rPr lang="hu-HU" sz="1400" dirty="0" err="1" smtClean="0"/>
              <a:t>induzieren</a:t>
            </a:r>
            <a:r>
              <a:rPr lang="hu-HU" sz="1400" dirty="0" smtClean="0"/>
              <a:t> die </a:t>
            </a:r>
            <a:r>
              <a:rPr lang="hu-HU" sz="1400" dirty="0" err="1" smtClean="0"/>
              <a:t>Undurchlässigkeit</a:t>
            </a:r>
            <a:r>
              <a:rPr lang="hu-HU" sz="1400" dirty="0" smtClean="0"/>
              <a:t> des </a:t>
            </a:r>
            <a:r>
              <a:rPr lang="hu-HU" sz="1400" dirty="0" err="1" smtClean="0"/>
              <a:t>Endothels</a:t>
            </a:r>
            <a:endParaRPr lang="hu-HU" sz="1400" dirty="0" smtClean="0"/>
          </a:p>
          <a:p>
            <a:endParaRPr lang="hu-HU" sz="1400" dirty="0"/>
          </a:p>
          <a:p>
            <a:r>
              <a:rPr lang="hu-HU" sz="1400" b="1" dirty="0" err="1" smtClean="0"/>
              <a:t>Ausnahmen</a:t>
            </a:r>
            <a:r>
              <a:rPr lang="hu-HU" sz="1400" b="1" dirty="0" smtClean="0"/>
              <a:t>:</a:t>
            </a:r>
            <a:r>
              <a:rPr lang="hu-HU" sz="1400" dirty="0" smtClean="0"/>
              <a:t> </a:t>
            </a:r>
            <a:r>
              <a:rPr lang="hu-HU" sz="1400" dirty="0" err="1" smtClean="0"/>
              <a:t>eng</a:t>
            </a:r>
            <a:r>
              <a:rPr lang="hu-HU" sz="1400" dirty="0" smtClean="0"/>
              <a:t> </a:t>
            </a:r>
            <a:r>
              <a:rPr lang="hu-HU" sz="1400" dirty="0" err="1" smtClean="0"/>
              <a:t>umschriebene</a:t>
            </a:r>
            <a:r>
              <a:rPr lang="hu-HU" sz="1400" dirty="0" smtClean="0"/>
              <a:t> </a:t>
            </a:r>
            <a:r>
              <a:rPr lang="hu-HU" sz="1400" b="1" dirty="0" err="1" smtClean="0"/>
              <a:t>neurohämale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Regionen</a:t>
            </a:r>
            <a:r>
              <a:rPr lang="hu-HU" sz="1400" b="1" dirty="0" smtClean="0"/>
              <a:t> </a:t>
            </a:r>
            <a:r>
              <a:rPr lang="hu-HU" sz="1400" dirty="0" smtClean="0"/>
              <a:t>, </a:t>
            </a:r>
            <a:r>
              <a:rPr lang="hu-HU" sz="1400" dirty="0" err="1" smtClean="0"/>
              <a:t>Diffusion</a:t>
            </a:r>
            <a:r>
              <a:rPr lang="hu-HU" sz="1400" dirty="0" smtClean="0"/>
              <a:t> von </a:t>
            </a:r>
            <a:r>
              <a:rPr lang="hu-HU" sz="1400" dirty="0" err="1" smtClean="0"/>
              <a:t>hydrophilen</a:t>
            </a:r>
            <a:r>
              <a:rPr lang="hu-HU" sz="1400" dirty="0" smtClean="0"/>
              <a:t> </a:t>
            </a:r>
            <a:r>
              <a:rPr lang="hu-HU" sz="1400" dirty="0" err="1" smtClean="0"/>
              <a:t>Molekülen</a:t>
            </a:r>
            <a:r>
              <a:rPr lang="hu-HU" sz="1400" dirty="0" smtClean="0"/>
              <a:t> </a:t>
            </a:r>
            <a:r>
              <a:rPr lang="hu-HU" sz="1400" dirty="0" err="1" smtClean="0"/>
              <a:t>zwischen</a:t>
            </a:r>
            <a:r>
              <a:rPr lang="hu-HU" sz="1400" dirty="0" smtClean="0"/>
              <a:t> </a:t>
            </a:r>
            <a:r>
              <a:rPr lang="hu-HU" sz="1400" dirty="0" err="1" smtClean="0"/>
              <a:t>Blut</a:t>
            </a:r>
            <a:r>
              <a:rPr lang="hu-HU" sz="1400" dirty="0" smtClean="0"/>
              <a:t> und </a:t>
            </a:r>
            <a:r>
              <a:rPr lang="hu-HU" sz="1400" dirty="0" err="1" smtClean="0"/>
              <a:t>extrazellulärem</a:t>
            </a:r>
            <a:r>
              <a:rPr lang="hu-HU" sz="1400" dirty="0" smtClean="0"/>
              <a:t> Raum </a:t>
            </a:r>
            <a:r>
              <a:rPr lang="hu-HU" sz="1400" dirty="0" err="1" smtClean="0"/>
              <a:t>ist</a:t>
            </a:r>
            <a:r>
              <a:rPr lang="hu-HU" sz="1400" dirty="0" smtClean="0"/>
              <a:t> </a:t>
            </a:r>
            <a:r>
              <a:rPr lang="hu-HU" sz="1400" dirty="0" err="1" smtClean="0"/>
              <a:t>nicht</a:t>
            </a:r>
            <a:r>
              <a:rPr lang="hu-HU" sz="1400" dirty="0" smtClean="0"/>
              <a:t> </a:t>
            </a:r>
            <a:r>
              <a:rPr lang="hu-HU" sz="1400" dirty="0" err="1" smtClean="0"/>
              <a:t>behindert</a:t>
            </a:r>
            <a:r>
              <a:rPr lang="hu-HU" sz="1400" dirty="0" smtClean="0"/>
              <a:t>. </a:t>
            </a:r>
            <a:r>
              <a:rPr lang="hu-HU" sz="1400" i="1" dirty="0" err="1" smtClean="0"/>
              <a:t>Kapillaren</a:t>
            </a:r>
            <a:r>
              <a:rPr lang="hu-HU" sz="1400" i="1" dirty="0" smtClean="0"/>
              <a:t> mit </a:t>
            </a:r>
            <a:r>
              <a:rPr lang="hu-HU" sz="1400" i="1" dirty="0" err="1" smtClean="0"/>
              <a:t>fenestriertem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Endothel</a:t>
            </a:r>
            <a:r>
              <a:rPr lang="hu-HU" sz="1400" i="1" dirty="0" smtClean="0"/>
              <a:t>.</a:t>
            </a:r>
            <a:r>
              <a:rPr lang="hu-HU" sz="1400" dirty="0" smtClean="0"/>
              <a:t> </a:t>
            </a:r>
            <a:r>
              <a:rPr lang="hu-HU" sz="1400" i="1" dirty="0" err="1" smtClean="0"/>
              <a:t>Eminentia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mediana</a:t>
            </a:r>
            <a:r>
              <a:rPr lang="hu-HU" sz="1400" i="1" dirty="0" smtClean="0"/>
              <a:t>, </a:t>
            </a:r>
            <a:r>
              <a:rPr lang="hu-HU" sz="1400" i="1" dirty="0" err="1" smtClean="0"/>
              <a:t>Neurohypophyse</a:t>
            </a:r>
            <a:r>
              <a:rPr lang="hu-HU" sz="1400" i="1" dirty="0" smtClean="0"/>
              <a:t>, </a:t>
            </a:r>
            <a:r>
              <a:rPr lang="hu-HU" sz="1400" i="1" dirty="0" err="1" smtClean="0"/>
              <a:t>Area</a:t>
            </a:r>
            <a:r>
              <a:rPr lang="hu-HU" sz="1400" i="1" dirty="0" smtClean="0"/>
              <a:t> </a:t>
            </a:r>
            <a:r>
              <a:rPr lang="hu-HU" sz="1400" i="1" dirty="0" err="1" smtClean="0"/>
              <a:t>postrema</a:t>
            </a:r>
            <a:r>
              <a:rPr lang="hu-HU" sz="1400" dirty="0" smtClean="0"/>
              <a:t>.</a:t>
            </a:r>
            <a:endParaRPr lang="hu-HU" sz="1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380312" y="3789040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Membrana</a:t>
            </a:r>
            <a:r>
              <a:rPr lang="hu-HU" sz="1000" dirty="0" smtClean="0"/>
              <a:t> </a:t>
            </a:r>
            <a:r>
              <a:rPr lang="hu-HU" sz="1000" dirty="0" err="1" smtClean="0"/>
              <a:t>basalis</a:t>
            </a:r>
            <a:r>
              <a:rPr lang="hu-HU" sz="1000" dirty="0" smtClean="0"/>
              <a:t>  der </a:t>
            </a:r>
            <a:r>
              <a:rPr lang="hu-HU" sz="1000" dirty="0" err="1" smtClean="0"/>
              <a:t>Glia</a:t>
            </a:r>
            <a:endParaRPr lang="hu-HU" sz="1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796136" y="4659526"/>
            <a:ext cx="86409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Membrana</a:t>
            </a:r>
            <a:r>
              <a:rPr lang="hu-HU" sz="1000" dirty="0" smtClean="0"/>
              <a:t> </a:t>
            </a:r>
            <a:r>
              <a:rPr lang="hu-HU" sz="1000" dirty="0" err="1" smtClean="0"/>
              <a:t>basalis</a:t>
            </a:r>
            <a:r>
              <a:rPr lang="hu-HU" sz="1000" dirty="0" smtClean="0"/>
              <a:t>  des </a:t>
            </a:r>
            <a:r>
              <a:rPr lang="hu-HU" sz="1000" dirty="0" err="1" smtClean="0"/>
              <a:t>Endothels</a:t>
            </a:r>
            <a:endParaRPr lang="hu-HU" sz="1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498228" y="6237312"/>
            <a:ext cx="8820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Gliafüßchen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1062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5576" y="476672"/>
            <a:ext cx="7128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rgbClr val="C00000"/>
                </a:solidFill>
              </a:rPr>
              <a:t>Oligodendroglia</a:t>
            </a:r>
            <a:r>
              <a:rPr lang="hu-HU" sz="1600" b="1" dirty="0" smtClean="0">
                <a:solidFill>
                  <a:srgbClr val="C00000"/>
                </a:solidFill>
              </a:rPr>
              <a:t>.</a:t>
            </a:r>
            <a:r>
              <a:rPr lang="hu-HU" dirty="0" smtClean="0"/>
              <a:t> </a:t>
            </a:r>
          </a:p>
          <a:p>
            <a:endParaRPr lang="hu-HU" sz="1400" dirty="0" smtClean="0"/>
          </a:p>
          <a:p>
            <a:r>
              <a:rPr lang="hu-HU" sz="1400" dirty="0" err="1" smtClean="0"/>
              <a:t>Kleine</a:t>
            </a:r>
            <a:r>
              <a:rPr lang="hu-HU" sz="1400" dirty="0" smtClean="0"/>
              <a:t> </a:t>
            </a:r>
            <a:r>
              <a:rPr lang="hu-HU" sz="1400" dirty="0" err="1" smtClean="0"/>
              <a:t>Zellen</a:t>
            </a:r>
            <a:r>
              <a:rPr lang="hu-HU" sz="1400" dirty="0" smtClean="0"/>
              <a:t> </a:t>
            </a:r>
            <a:r>
              <a:rPr lang="hu-HU" sz="1400" dirty="0" err="1" smtClean="0"/>
              <a:t>vorwiegend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der </a:t>
            </a:r>
            <a:r>
              <a:rPr lang="hu-HU" sz="1400" dirty="0" err="1" smtClean="0"/>
              <a:t>weißen</a:t>
            </a:r>
            <a:r>
              <a:rPr lang="hu-HU" sz="1400" dirty="0" smtClean="0"/>
              <a:t> </a:t>
            </a:r>
            <a:r>
              <a:rPr lang="hu-HU" sz="1400" dirty="0" err="1" smtClean="0"/>
              <a:t>Substanz</a:t>
            </a:r>
            <a:r>
              <a:rPr lang="hu-HU" sz="1400" dirty="0" smtClean="0"/>
              <a:t>, mit </a:t>
            </a:r>
            <a:r>
              <a:rPr lang="hu-HU" sz="1400" dirty="0" err="1" smtClean="0"/>
              <a:t>wenigen</a:t>
            </a:r>
            <a:r>
              <a:rPr lang="hu-HU" sz="1400" dirty="0" smtClean="0"/>
              <a:t> </a:t>
            </a:r>
            <a:r>
              <a:rPr lang="hu-HU" sz="1400" dirty="0" err="1" smtClean="0"/>
              <a:t>dünnen</a:t>
            </a:r>
            <a:r>
              <a:rPr lang="hu-HU" sz="1400" dirty="0" smtClean="0"/>
              <a:t> </a:t>
            </a:r>
            <a:r>
              <a:rPr lang="hu-HU" sz="1400" dirty="0" err="1" smtClean="0"/>
              <a:t>Fortsätzen</a:t>
            </a:r>
            <a:r>
              <a:rPr lang="hu-HU" sz="1400" dirty="0" smtClean="0"/>
              <a:t>, die mit </a:t>
            </a:r>
            <a:r>
              <a:rPr lang="hu-HU" sz="1400" dirty="0" err="1" smtClean="0"/>
              <a:t>ihren</a:t>
            </a:r>
            <a:r>
              <a:rPr lang="hu-HU" sz="1400" dirty="0" smtClean="0"/>
              <a:t> </a:t>
            </a:r>
            <a:r>
              <a:rPr lang="hu-HU" sz="1400" dirty="0" err="1" smtClean="0"/>
              <a:t>lamellären</a:t>
            </a:r>
            <a:r>
              <a:rPr lang="hu-HU" sz="1400" dirty="0" smtClean="0"/>
              <a:t> </a:t>
            </a:r>
            <a:r>
              <a:rPr lang="hu-HU" sz="1400" dirty="0" err="1" smtClean="0"/>
              <a:t>Endteilen</a:t>
            </a:r>
            <a:r>
              <a:rPr lang="hu-HU" sz="1400" dirty="0" smtClean="0"/>
              <a:t> </a:t>
            </a:r>
            <a:r>
              <a:rPr lang="hu-HU" sz="1400" dirty="0" err="1" smtClean="0"/>
              <a:t>Axone</a:t>
            </a:r>
            <a:r>
              <a:rPr lang="hu-HU" sz="1400" dirty="0" smtClean="0"/>
              <a:t>  </a:t>
            </a:r>
            <a:r>
              <a:rPr lang="hu-HU" sz="1400" dirty="0" err="1" smtClean="0"/>
              <a:t>umwickeln</a:t>
            </a:r>
            <a:r>
              <a:rPr lang="hu-HU" sz="1400" dirty="0" smtClean="0"/>
              <a:t> und </a:t>
            </a:r>
            <a:r>
              <a:rPr lang="hu-HU" sz="1400" dirty="0" err="1" smtClean="0"/>
              <a:t>dadurch</a:t>
            </a:r>
            <a:r>
              <a:rPr lang="hu-HU" sz="1400" dirty="0" smtClean="0"/>
              <a:t> </a:t>
            </a:r>
            <a:r>
              <a:rPr lang="hu-HU" sz="1400" dirty="0" err="1" smtClean="0"/>
              <a:t>ein</a:t>
            </a:r>
            <a:r>
              <a:rPr lang="hu-HU" sz="1400" dirty="0" smtClean="0"/>
              <a:t> </a:t>
            </a:r>
            <a:r>
              <a:rPr lang="hu-HU" sz="1400" i="1" dirty="0" err="1" smtClean="0"/>
              <a:t>Markscheidensegment</a:t>
            </a:r>
            <a:r>
              <a:rPr lang="hu-HU" sz="1400" dirty="0" smtClean="0"/>
              <a:t> (</a:t>
            </a:r>
            <a:r>
              <a:rPr lang="hu-HU" sz="1400" dirty="0" err="1" smtClean="0"/>
              <a:t>Internodium</a:t>
            </a:r>
            <a:r>
              <a:rPr lang="hu-HU" sz="1400" dirty="0" smtClean="0"/>
              <a:t>) </a:t>
            </a:r>
            <a:r>
              <a:rPr lang="hu-HU" sz="1400" dirty="0" err="1" smtClean="0"/>
              <a:t>bilden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4" y="2039087"/>
            <a:ext cx="4951951" cy="365689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89" y="1954040"/>
            <a:ext cx="2664296" cy="35264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948264" y="2348880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Markscheide-Segment</a:t>
            </a:r>
            <a:endParaRPr lang="hu-HU" sz="1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44614" y="5480441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Axone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054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52936"/>
            <a:ext cx="4032448" cy="261748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915816" y="7019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C00000"/>
                </a:solidFill>
              </a:rPr>
              <a:t>Mikroglia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5576" y="1340768"/>
            <a:ext cx="748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Makrophagen</a:t>
            </a:r>
            <a:r>
              <a:rPr lang="hu-HU" sz="1400" dirty="0" smtClean="0"/>
              <a:t> des </a:t>
            </a:r>
            <a:r>
              <a:rPr lang="hu-HU" sz="1400" dirty="0" err="1" smtClean="0"/>
              <a:t>ZNSs</a:t>
            </a:r>
            <a:r>
              <a:rPr lang="hu-HU" sz="1400" dirty="0" smtClean="0"/>
              <a:t>, </a:t>
            </a:r>
            <a:r>
              <a:rPr lang="hu-HU" sz="1400" dirty="0" err="1" smtClean="0"/>
              <a:t>mesodermaler</a:t>
            </a:r>
            <a:r>
              <a:rPr lang="hu-HU" sz="1400" dirty="0" smtClean="0"/>
              <a:t> </a:t>
            </a:r>
            <a:r>
              <a:rPr lang="hu-HU" sz="1400" dirty="0" err="1" smtClean="0"/>
              <a:t>Ursprung</a:t>
            </a:r>
            <a:r>
              <a:rPr lang="hu-HU" sz="1400" dirty="0" smtClean="0"/>
              <a:t>, </a:t>
            </a:r>
            <a:r>
              <a:rPr lang="hu-HU" sz="1400" dirty="0" err="1" smtClean="0"/>
              <a:t>wandern</a:t>
            </a:r>
            <a:r>
              <a:rPr lang="hu-HU" sz="1400" dirty="0" smtClean="0"/>
              <a:t> </a:t>
            </a:r>
            <a:r>
              <a:rPr lang="hu-HU" sz="1400" dirty="0" err="1" smtClean="0"/>
              <a:t>während</a:t>
            </a:r>
            <a:r>
              <a:rPr lang="hu-HU" sz="1400" dirty="0" smtClean="0"/>
              <a:t> der </a:t>
            </a:r>
            <a:r>
              <a:rPr lang="hu-HU" sz="1400" dirty="0" err="1" smtClean="0"/>
              <a:t>fötalen</a:t>
            </a:r>
            <a:r>
              <a:rPr lang="hu-HU" sz="1400" dirty="0" smtClean="0"/>
              <a:t> </a:t>
            </a:r>
            <a:r>
              <a:rPr lang="hu-HU" sz="1400" dirty="0" err="1" smtClean="0"/>
              <a:t>Entwicklung</a:t>
            </a:r>
            <a:r>
              <a:rPr lang="hu-HU" sz="1400" dirty="0" smtClean="0"/>
              <a:t> </a:t>
            </a:r>
            <a:r>
              <a:rPr lang="hu-HU" sz="1400" dirty="0" err="1" smtClean="0"/>
              <a:t>durch</a:t>
            </a:r>
            <a:r>
              <a:rPr lang="hu-HU" sz="1400" dirty="0" smtClean="0"/>
              <a:t> die </a:t>
            </a:r>
            <a:r>
              <a:rPr lang="hu-HU" sz="1400" dirty="0" err="1" smtClean="0"/>
              <a:t>Blutkapillaren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das</a:t>
            </a:r>
            <a:r>
              <a:rPr lang="hu-HU" sz="1400" dirty="0" smtClean="0"/>
              <a:t> ZNS </a:t>
            </a:r>
            <a:r>
              <a:rPr lang="hu-HU" sz="1400" dirty="0" err="1" smtClean="0"/>
              <a:t>ein</a:t>
            </a:r>
            <a:r>
              <a:rPr lang="hu-HU" sz="1400" dirty="0" smtClean="0"/>
              <a:t>. </a:t>
            </a:r>
            <a:r>
              <a:rPr lang="hu-HU" sz="1400" dirty="0" err="1" smtClean="0"/>
              <a:t>Ruhende</a:t>
            </a:r>
            <a:r>
              <a:rPr lang="hu-HU" sz="1400" dirty="0" smtClean="0"/>
              <a:t> und </a:t>
            </a:r>
            <a:r>
              <a:rPr lang="hu-HU" sz="1400" dirty="0" err="1" smtClean="0"/>
              <a:t>aktivierte</a:t>
            </a:r>
            <a:r>
              <a:rPr lang="hu-HU" sz="1400" dirty="0" smtClean="0"/>
              <a:t> </a:t>
            </a:r>
            <a:r>
              <a:rPr lang="hu-HU" sz="1400" dirty="0" err="1" smtClean="0"/>
              <a:t>Formen</a:t>
            </a:r>
            <a:endParaRPr lang="hu-HU" sz="1400" dirty="0" smtClean="0"/>
          </a:p>
          <a:p>
            <a:endParaRPr lang="hu-HU" sz="1400" dirty="0" smtClean="0"/>
          </a:p>
          <a:p>
            <a:r>
              <a:rPr lang="hu-HU" sz="1400" b="1" dirty="0" err="1" smtClean="0"/>
              <a:t>Funktion</a:t>
            </a:r>
            <a:r>
              <a:rPr lang="hu-HU" sz="1400" b="1" dirty="0" smtClean="0"/>
              <a:t>:  </a:t>
            </a:r>
            <a:r>
              <a:rPr lang="hu-HU" sz="1400" dirty="0" err="1" smtClean="0"/>
              <a:t>Aktivierung</a:t>
            </a:r>
            <a:r>
              <a:rPr lang="hu-HU" sz="1400" dirty="0" smtClean="0"/>
              <a:t> </a:t>
            </a:r>
            <a:r>
              <a:rPr lang="hu-HU" sz="1400" dirty="0" err="1" smtClean="0"/>
              <a:t>während</a:t>
            </a:r>
            <a:r>
              <a:rPr lang="hu-HU" sz="1400" dirty="0" smtClean="0"/>
              <a:t> </a:t>
            </a:r>
            <a:r>
              <a:rPr lang="hu-HU" sz="1400" dirty="0" err="1" smtClean="0"/>
              <a:t>Verletzungen</a:t>
            </a:r>
            <a:r>
              <a:rPr lang="hu-HU" sz="1400" dirty="0" smtClean="0"/>
              <a:t>, </a:t>
            </a:r>
            <a:r>
              <a:rPr lang="hu-HU" sz="1400" dirty="0" err="1" smtClean="0"/>
              <a:t>Degeneration</a:t>
            </a:r>
            <a:r>
              <a:rPr lang="hu-HU" sz="1400" dirty="0" smtClean="0"/>
              <a:t> von </a:t>
            </a:r>
            <a:r>
              <a:rPr lang="hu-HU" sz="1400" dirty="0" err="1" smtClean="0"/>
              <a:t>Neuronen</a:t>
            </a:r>
            <a:r>
              <a:rPr lang="hu-HU" sz="1400" dirty="0" smtClean="0"/>
              <a:t> und </a:t>
            </a:r>
            <a:r>
              <a:rPr lang="hu-HU" sz="1400" dirty="0" err="1" smtClean="0"/>
              <a:t>Gliazellen</a:t>
            </a:r>
            <a:r>
              <a:rPr lang="hu-HU" sz="1400" dirty="0" smtClean="0"/>
              <a:t>, </a:t>
            </a:r>
            <a:r>
              <a:rPr lang="hu-HU" sz="1400" dirty="0" err="1" smtClean="0"/>
              <a:t>aktive</a:t>
            </a:r>
            <a:r>
              <a:rPr lang="hu-HU" sz="1400" dirty="0" smtClean="0"/>
              <a:t> </a:t>
            </a:r>
            <a:r>
              <a:rPr lang="hu-HU" sz="1400" dirty="0" err="1" smtClean="0"/>
              <a:t>Phagozytose</a:t>
            </a:r>
            <a:r>
              <a:rPr lang="hu-HU" sz="1400" dirty="0" smtClean="0"/>
              <a:t> von </a:t>
            </a:r>
            <a:r>
              <a:rPr lang="hu-HU" sz="1400" dirty="0" err="1" smtClean="0"/>
              <a:t>Zelltrümmern</a:t>
            </a:r>
            <a:r>
              <a:rPr lang="hu-HU" sz="1400" dirty="0" smtClean="0"/>
              <a:t>.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3320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31840" y="620688"/>
            <a:ext cx="162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Ependym</a:t>
            </a:r>
            <a:endParaRPr lang="hu-HU" sz="2000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126876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Mit </a:t>
            </a:r>
            <a:r>
              <a:rPr lang="hu-HU" sz="1400" dirty="0" err="1" smtClean="0"/>
              <a:t>Makroglia</a:t>
            </a:r>
            <a:r>
              <a:rPr lang="hu-HU" sz="1400" dirty="0" smtClean="0"/>
              <a:t> </a:t>
            </a:r>
            <a:r>
              <a:rPr lang="hu-HU" sz="1400" dirty="0" err="1" smtClean="0"/>
              <a:t>verwandte</a:t>
            </a:r>
            <a:r>
              <a:rPr lang="hu-HU" sz="1400" dirty="0" smtClean="0"/>
              <a:t> </a:t>
            </a:r>
            <a:r>
              <a:rPr lang="hu-HU" sz="1400" dirty="0" err="1" smtClean="0"/>
              <a:t>Zellen</a:t>
            </a:r>
            <a:r>
              <a:rPr lang="hu-HU" sz="1400" dirty="0" smtClean="0"/>
              <a:t>, </a:t>
            </a:r>
            <a:r>
              <a:rPr lang="hu-HU" sz="1400" dirty="0" err="1" smtClean="0"/>
              <a:t>kleiden</a:t>
            </a:r>
            <a:r>
              <a:rPr lang="hu-HU" sz="1400" dirty="0" smtClean="0"/>
              <a:t> die </a:t>
            </a:r>
            <a:r>
              <a:rPr lang="hu-HU" sz="1400" dirty="0" err="1" smtClean="0"/>
              <a:t>Ventrikeln</a:t>
            </a:r>
            <a:r>
              <a:rPr lang="hu-HU" sz="1400" dirty="0" smtClean="0"/>
              <a:t> und </a:t>
            </a:r>
            <a:r>
              <a:rPr lang="hu-HU" sz="1400" dirty="0" err="1" smtClean="0"/>
              <a:t>Zentralkanal</a:t>
            </a:r>
            <a:r>
              <a:rPr lang="hu-HU" sz="1400" dirty="0" smtClean="0"/>
              <a:t> </a:t>
            </a:r>
            <a:r>
              <a:rPr lang="hu-HU" sz="1400" dirty="0" err="1" smtClean="0"/>
              <a:t>als</a:t>
            </a:r>
            <a:r>
              <a:rPr lang="hu-HU" sz="1400" dirty="0" smtClean="0"/>
              <a:t> </a:t>
            </a:r>
            <a:r>
              <a:rPr lang="hu-HU" sz="1400" dirty="0" err="1" smtClean="0"/>
              <a:t>kubisch</a:t>
            </a:r>
            <a:r>
              <a:rPr lang="hu-HU" sz="1400" dirty="0" smtClean="0"/>
              <a:t> </a:t>
            </a:r>
            <a:r>
              <a:rPr lang="hu-HU" sz="1400" dirty="0" err="1" smtClean="0"/>
              <a:t>bis</a:t>
            </a:r>
            <a:r>
              <a:rPr lang="hu-HU" sz="1400" dirty="0" smtClean="0"/>
              <a:t> </a:t>
            </a:r>
            <a:r>
              <a:rPr lang="hu-HU" sz="1400" dirty="0" err="1" smtClean="0"/>
              <a:t>zylindrisches</a:t>
            </a:r>
            <a:r>
              <a:rPr lang="hu-HU" sz="1400" dirty="0" smtClean="0"/>
              <a:t> „</a:t>
            </a:r>
            <a:r>
              <a:rPr lang="hu-HU" sz="1400" dirty="0" err="1" smtClean="0"/>
              <a:t>Epithel</a:t>
            </a:r>
            <a:r>
              <a:rPr lang="hu-HU" sz="1400" dirty="0" smtClean="0"/>
              <a:t>” </a:t>
            </a:r>
            <a:r>
              <a:rPr lang="hu-HU" sz="1400" dirty="0" err="1" smtClean="0"/>
              <a:t>aus</a:t>
            </a:r>
            <a:r>
              <a:rPr lang="hu-HU" sz="1400" dirty="0" smtClean="0"/>
              <a:t>. </a:t>
            </a:r>
            <a:r>
              <a:rPr lang="hu-HU" sz="1400" dirty="0" err="1" smtClean="0"/>
              <a:t>Stellenweise</a:t>
            </a:r>
            <a:r>
              <a:rPr lang="hu-HU" sz="1400" dirty="0" smtClean="0"/>
              <a:t> mit </a:t>
            </a:r>
            <a:r>
              <a:rPr lang="hu-HU" sz="1400" dirty="0" err="1" smtClean="0"/>
              <a:t>langen</a:t>
            </a:r>
            <a:r>
              <a:rPr lang="hu-HU" sz="1400" dirty="0" smtClean="0"/>
              <a:t> </a:t>
            </a:r>
            <a:r>
              <a:rPr lang="hu-HU" sz="1400" dirty="0" err="1" smtClean="0"/>
              <a:t>basalen</a:t>
            </a:r>
            <a:r>
              <a:rPr lang="hu-HU" sz="1400" dirty="0" smtClean="0"/>
              <a:t> </a:t>
            </a:r>
            <a:r>
              <a:rPr lang="hu-HU" sz="1400" dirty="0" err="1" smtClean="0"/>
              <a:t>Fortsätzen</a:t>
            </a:r>
            <a:r>
              <a:rPr lang="hu-HU" sz="1400" dirty="0" smtClean="0"/>
              <a:t>. </a:t>
            </a:r>
            <a:r>
              <a:rPr lang="hu-HU" sz="1400" dirty="0" err="1" smtClean="0"/>
              <a:t>Luminale</a:t>
            </a:r>
            <a:r>
              <a:rPr lang="hu-HU" sz="1400" dirty="0" smtClean="0"/>
              <a:t> </a:t>
            </a:r>
            <a:r>
              <a:rPr lang="hu-HU" sz="1400" dirty="0" err="1" smtClean="0"/>
              <a:t>Oberfläche</a:t>
            </a:r>
            <a:r>
              <a:rPr lang="hu-HU" sz="1400" dirty="0" smtClean="0"/>
              <a:t> </a:t>
            </a:r>
            <a:r>
              <a:rPr lang="hu-HU" sz="1400" dirty="0" err="1" smtClean="0"/>
              <a:t>trägt</a:t>
            </a:r>
            <a:r>
              <a:rPr lang="hu-HU" sz="1400" dirty="0" smtClean="0"/>
              <a:t> </a:t>
            </a:r>
            <a:r>
              <a:rPr lang="hu-HU" sz="1400" dirty="0" err="1" smtClean="0"/>
              <a:t>Kinozilien</a:t>
            </a:r>
            <a:r>
              <a:rPr lang="hu-HU" sz="1400" dirty="0" smtClean="0"/>
              <a:t> (</a:t>
            </a:r>
            <a:r>
              <a:rPr lang="hu-HU" sz="1400" dirty="0" err="1" smtClean="0"/>
              <a:t>Liquorbewegung</a:t>
            </a:r>
            <a:r>
              <a:rPr lang="hu-HU" sz="1400" dirty="0" smtClean="0"/>
              <a:t>). </a:t>
            </a:r>
          </a:p>
          <a:p>
            <a:r>
              <a:rPr lang="hu-HU" sz="1400" dirty="0" err="1" smtClean="0"/>
              <a:t>Zellkopplungsstrukturen</a:t>
            </a:r>
            <a:r>
              <a:rPr lang="hu-HU" sz="1400" dirty="0" smtClean="0"/>
              <a:t>: </a:t>
            </a:r>
            <a:r>
              <a:rPr lang="hu-HU" sz="1400" dirty="0" err="1" smtClean="0"/>
              <a:t>gap</a:t>
            </a:r>
            <a:r>
              <a:rPr lang="hu-HU" sz="1400" dirty="0" smtClean="0"/>
              <a:t> </a:t>
            </a:r>
            <a:r>
              <a:rPr lang="hu-HU" sz="1400" dirty="0" err="1" smtClean="0"/>
              <a:t>junctions</a:t>
            </a:r>
            <a:r>
              <a:rPr lang="hu-HU" sz="1400" dirty="0" smtClean="0"/>
              <a:t> und </a:t>
            </a:r>
            <a:r>
              <a:rPr lang="hu-HU" sz="1400" dirty="0" err="1" smtClean="0"/>
              <a:t>mechanische</a:t>
            </a:r>
            <a:r>
              <a:rPr lang="hu-HU" sz="1400" dirty="0" smtClean="0"/>
              <a:t> </a:t>
            </a:r>
            <a:r>
              <a:rPr lang="hu-HU" sz="1400" dirty="0" err="1" smtClean="0"/>
              <a:t>Haftkontakte</a:t>
            </a:r>
            <a:r>
              <a:rPr lang="hu-HU" sz="1400" dirty="0" smtClean="0"/>
              <a:t>, </a:t>
            </a:r>
            <a:r>
              <a:rPr lang="hu-HU" sz="1400" dirty="0" err="1" smtClean="0"/>
              <a:t>aber</a:t>
            </a:r>
            <a:r>
              <a:rPr lang="hu-HU" sz="1400" dirty="0" smtClean="0"/>
              <a:t> </a:t>
            </a:r>
            <a:r>
              <a:rPr lang="hu-HU" sz="1400" dirty="0" err="1" smtClean="0"/>
              <a:t>keine</a:t>
            </a:r>
            <a:r>
              <a:rPr lang="hu-HU" sz="1400" dirty="0" smtClean="0"/>
              <a:t> </a:t>
            </a:r>
            <a:r>
              <a:rPr lang="hu-HU" sz="1400" dirty="0" err="1" smtClean="0"/>
              <a:t>tight</a:t>
            </a:r>
            <a:r>
              <a:rPr lang="hu-HU" sz="1400" dirty="0" smtClean="0"/>
              <a:t> </a:t>
            </a:r>
            <a:r>
              <a:rPr lang="hu-HU" sz="1400" dirty="0" err="1" smtClean="0"/>
              <a:t>junctions</a:t>
            </a:r>
            <a:r>
              <a:rPr lang="hu-HU" sz="1400" dirty="0" smtClean="0"/>
              <a:t>! </a:t>
            </a:r>
            <a:r>
              <a:rPr lang="hu-HU" sz="1400" dirty="0" err="1" smtClean="0"/>
              <a:t>Deshalb</a:t>
            </a:r>
            <a:r>
              <a:rPr lang="hu-HU" sz="1400" dirty="0" smtClean="0"/>
              <a:t> </a:t>
            </a:r>
            <a:r>
              <a:rPr lang="hu-HU" sz="1400" dirty="0" err="1" smtClean="0"/>
              <a:t>freie</a:t>
            </a:r>
            <a:r>
              <a:rPr lang="hu-HU" sz="1400" dirty="0" smtClean="0"/>
              <a:t> </a:t>
            </a:r>
            <a:r>
              <a:rPr lang="hu-HU" sz="1400" dirty="0" err="1" smtClean="0"/>
              <a:t>Diffusion</a:t>
            </a:r>
            <a:r>
              <a:rPr lang="hu-HU" sz="1400" dirty="0" smtClean="0"/>
              <a:t> von </a:t>
            </a:r>
            <a:r>
              <a:rPr lang="hu-HU" sz="1400" dirty="0" err="1" smtClean="0"/>
              <a:t>Stoffen</a:t>
            </a:r>
            <a:r>
              <a:rPr lang="hu-HU" sz="1400" dirty="0" smtClean="0"/>
              <a:t> </a:t>
            </a:r>
            <a:r>
              <a:rPr lang="hu-HU" sz="1400" dirty="0" err="1" smtClean="0"/>
              <a:t>zwischen</a:t>
            </a:r>
            <a:r>
              <a:rPr lang="hu-HU" sz="1400" dirty="0" smtClean="0"/>
              <a:t> </a:t>
            </a:r>
            <a:r>
              <a:rPr lang="hu-HU" sz="1400" dirty="0" err="1" smtClean="0"/>
              <a:t>Liquor</a:t>
            </a:r>
            <a:r>
              <a:rPr lang="hu-HU" sz="1400" dirty="0" smtClean="0"/>
              <a:t> und </a:t>
            </a:r>
            <a:r>
              <a:rPr lang="hu-HU" sz="1400" dirty="0" err="1" smtClean="0"/>
              <a:t>Interzellularräumen</a:t>
            </a:r>
            <a:r>
              <a:rPr lang="hu-HU" sz="1400" dirty="0" smtClean="0"/>
              <a:t> des </a:t>
            </a:r>
            <a:r>
              <a:rPr lang="hu-HU" sz="1400" dirty="0" err="1" smtClean="0"/>
              <a:t>umliegenden</a:t>
            </a:r>
            <a:r>
              <a:rPr lang="hu-HU" sz="1400" dirty="0" smtClean="0"/>
              <a:t> </a:t>
            </a:r>
            <a:r>
              <a:rPr lang="hu-HU" sz="1400" dirty="0" err="1" smtClean="0"/>
              <a:t>Nervengewebes</a:t>
            </a:r>
            <a:r>
              <a:rPr lang="hu-HU" sz="1400" dirty="0" smtClean="0"/>
              <a:t>. 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27684" y="33336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Plexus</a:t>
            </a:r>
            <a:r>
              <a:rPr lang="hu-HU" b="1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choroideus</a:t>
            </a:r>
            <a:endParaRPr lang="hu-HU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584" y="4005064"/>
            <a:ext cx="3924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Blutgefäßschlingen</a:t>
            </a:r>
            <a:r>
              <a:rPr lang="hu-HU" sz="1400" dirty="0" smtClean="0"/>
              <a:t>  die </a:t>
            </a:r>
            <a:r>
              <a:rPr lang="hu-HU" sz="1400" dirty="0" err="1" smtClean="0"/>
              <a:t>die</a:t>
            </a:r>
            <a:r>
              <a:rPr lang="hu-HU" sz="1400" dirty="0" smtClean="0"/>
              <a:t> </a:t>
            </a:r>
            <a:r>
              <a:rPr lang="hu-HU" sz="1400" dirty="0" err="1" smtClean="0"/>
              <a:t>dünne</a:t>
            </a:r>
            <a:r>
              <a:rPr lang="hu-HU" sz="1400" dirty="0" smtClean="0"/>
              <a:t>, </a:t>
            </a:r>
            <a:r>
              <a:rPr lang="hu-HU" sz="1400" dirty="0" err="1" smtClean="0"/>
              <a:t>bis</a:t>
            </a:r>
            <a:r>
              <a:rPr lang="hu-HU" sz="1400" dirty="0" smtClean="0"/>
              <a:t> </a:t>
            </a:r>
            <a:r>
              <a:rPr lang="hu-HU" sz="1400" dirty="0" err="1" smtClean="0"/>
              <a:t>auf</a:t>
            </a:r>
            <a:r>
              <a:rPr lang="hu-HU" sz="1400" dirty="0" smtClean="0"/>
              <a:t> </a:t>
            </a:r>
            <a:r>
              <a:rPr lang="hu-HU" sz="1400" dirty="0" err="1" smtClean="0"/>
              <a:t>eine</a:t>
            </a:r>
            <a:r>
              <a:rPr lang="hu-HU" sz="1400" dirty="0" smtClean="0"/>
              <a:t> </a:t>
            </a:r>
            <a:r>
              <a:rPr lang="hu-HU" sz="1400" dirty="0" err="1" smtClean="0"/>
              <a:t>Zellschicht</a:t>
            </a:r>
            <a:r>
              <a:rPr lang="hu-HU" sz="1400" dirty="0" smtClean="0"/>
              <a:t> </a:t>
            </a:r>
            <a:r>
              <a:rPr lang="hu-HU" sz="1400" dirty="0" err="1" smtClean="0"/>
              <a:t>reduzierte</a:t>
            </a:r>
            <a:r>
              <a:rPr lang="hu-HU" sz="1400" dirty="0" smtClean="0"/>
              <a:t> </a:t>
            </a:r>
            <a:r>
              <a:rPr lang="hu-HU" sz="1400" dirty="0" err="1" smtClean="0"/>
              <a:t>Wand</a:t>
            </a:r>
            <a:r>
              <a:rPr lang="hu-HU" sz="1400" dirty="0" smtClean="0"/>
              <a:t> am </a:t>
            </a:r>
            <a:r>
              <a:rPr lang="hu-HU" sz="1400" dirty="0" err="1" smtClean="0"/>
              <a:t>Dach</a:t>
            </a:r>
            <a:r>
              <a:rPr lang="hu-HU" sz="1400" dirty="0" smtClean="0"/>
              <a:t> der 3. und 4. </a:t>
            </a:r>
            <a:r>
              <a:rPr lang="hu-HU" sz="1400" dirty="0" err="1" smtClean="0"/>
              <a:t>Ventrikeln</a:t>
            </a:r>
            <a:r>
              <a:rPr lang="hu-HU" sz="1400" dirty="0" smtClean="0"/>
              <a:t>  </a:t>
            </a:r>
            <a:r>
              <a:rPr lang="hu-HU" sz="1400" dirty="0" err="1" smtClean="0"/>
              <a:t>einstülpen</a:t>
            </a:r>
            <a:r>
              <a:rPr lang="hu-HU" sz="1400" dirty="0" smtClean="0"/>
              <a:t>.  </a:t>
            </a:r>
            <a:r>
              <a:rPr lang="hu-HU" sz="1400" dirty="0" err="1" smtClean="0"/>
              <a:t>Besteht</a:t>
            </a:r>
            <a:r>
              <a:rPr lang="hu-HU" sz="1400" dirty="0" smtClean="0"/>
              <a:t> </a:t>
            </a:r>
            <a:r>
              <a:rPr lang="hu-HU" sz="1400" dirty="0" err="1" smtClean="0"/>
              <a:t>aus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/>
              <a:t>Plexusepithel</a:t>
            </a:r>
            <a:r>
              <a:rPr lang="hu-HU" sz="1400" dirty="0" smtClean="0"/>
              <a:t>: </a:t>
            </a:r>
            <a:r>
              <a:rPr lang="hu-HU" sz="1400" dirty="0" err="1" smtClean="0"/>
              <a:t>einschichtiges</a:t>
            </a:r>
            <a:r>
              <a:rPr lang="hu-HU" sz="1400" dirty="0" smtClean="0"/>
              <a:t>, </a:t>
            </a:r>
            <a:r>
              <a:rPr lang="hu-HU" sz="1400" dirty="0" err="1" smtClean="0"/>
              <a:t>kubisches</a:t>
            </a:r>
            <a:r>
              <a:rPr lang="hu-HU" sz="1400" dirty="0" smtClean="0"/>
              <a:t> </a:t>
            </a:r>
            <a:r>
              <a:rPr lang="hu-HU" sz="1400" dirty="0" err="1" smtClean="0"/>
              <a:t>Epithel</a:t>
            </a:r>
            <a:r>
              <a:rPr lang="hu-HU" sz="1400" dirty="0" smtClean="0"/>
              <a:t>, mit </a:t>
            </a:r>
            <a:r>
              <a:rPr lang="hu-HU" sz="1400" dirty="0" err="1" smtClean="0"/>
              <a:t>Mikrovilli</a:t>
            </a:r>
            <a:r>
              <a:rPr lang="hu-HU" sz="1400" dirty="0" smtClean="0"/>
              <a:t> und </a:t>
            </a:r>
            <a:r>
              <a:rPr lang="hu-HU" sz="1400" dirty="0" err="1" smtClean="0"/>
              <a:t>tight</a:t>
            </a:r>
            <a:r>
              <a:rPr lang="hu-HU" sz="1400" dirty="0" smtClean="0"/>
              <a:t> </a:t>
            </a:r>
            <a:r>
              <a:rPr lang="hu-HU" sz="1400" dirty="0" err="1" smtClean="0"/>
              <a:t>junctions</a:t>
            </a:r>
            <a:r>
              <a:rPr lang="hu-H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err="1" smtClean="0"/>
              <a:t>Kapillarschlingen</a:t>
            </a:r>
            <a:r>
              <a:rPr lang="hu-HU" sz="1400" dirty="0" smtClean="0"/>
              <a:t> mit </a:t>
            </a:r>
            <a:r>
              <a:rPr lang="hu-HU" sz="1400" dirty="0" err="1" smtClean="0"/>
              <a:t>fenestriertem</a:t>
            </a:r>
            <a:r>
              <a:rPr lang="hu-HU" sz="1400" dirty="0" smtClean="0"/>
              <a:t> </a:t>
            </a:r>
            <a:r>
              <a:rPr lang="hu-HU" sz="1400" dirty="0" err="1" smtClean="0"/>
              <a:t>Endothel</a:t>
            </a:r>
            <a:r>
              <a:rPr lang="hu-HU" sz="1400" dirty="0" smtClean="0"/>
              <a:t>, </a:t>
            </a:r>
            <a:r>
              <a:rPr lang="hu-HU" sz="1400" dirty="0" err="1" smtClean="0"/>
              <a:t>eingebettet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lockeres</a:t>
            </a:r>
            <a:r>
              <a:rPr lang="hu-HU" sz="1400" dirty="0" smtClean="0"/>
              <a:t> </a:t>
            </a:r>
            <a:r>
              <a:rPr lang="hu-HU" sz="1400" dirty="0" err="1" smtClean="0"/>
              <a:t>Bindegewebe</a:t>
            </a:r>
            <a:r>
              <a:rPr lang="hu-HU" sz="1400" dirty="0" smtClean="0"/>
              <a:t> der pia mater.</a:t>
            </a:r>
          </a:p>
          <a:p>
            <a:r>
              <a:rPr lang="hu-HU" sz="1400" dirty="0" err="1" smtClean="0"/>
              <a:t>Funktion</a:t>
            </a:r>
            <a:r>
              <a:rPr lang="hu-HU" sz="1400" dirty="0" smtClean="0"/>
              <a:t>: </a:t>
            </a:r>
            <a:r>
              <a:rPr lang="hu-HU" sz="1400" dirty="0" err="1" smtClean="0"/>
              <a:t>Intensive</a:t>
            </a:r>
            <a:r>
              <a:rPr lang="hu-HU" sz="1400" dirty="0" smtClean="0"/>
              <a:t> </a:t>
            </a:r>
            <a:r>
              <a:rPr lang="hu-HU" sz="1400" dirty="0" err="1" smtClean="0"/>
              <a:t>Liquorproduktion</a:t>
            </a:r>
            <a:endParaRPr lang="hu-HU" sz="1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08328"/>
            <a:ext cx="3672408" cy="379720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956376" y="3717032"/>
            <a:ext cx="57606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Epithel</a:t>
            </a:r>
            <a:endParaRPr lang="hu-HU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308304" y="6165304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Blutgefäße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7941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95936" y="4046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Nervenfasern</a:t>
            </a:r>
            <a:endParaRPr lang="hu-HU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3568" y="80056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Nervenfaser</a:t>
            </a:r>
            <a:r>
              <a:rPr lang="hu-HU" sz="1600" dirty="0" smtClean="0"/>
              <a:t>: </a:t>
            </a:r>
            <a:r>
              <a:rPr lang="hu-HU" sz="1600" dirty="0" err="1" smtClean="0"/>
              <a:t>Axon</a:t>
            </a:r>
            <a:r>
              <a:rPr lang="hu-HU" sz="1600" dirty="0" smtClean="0"/>
              <a:t> + </a:t>
            </a:r>
            <a:r>
              <a:rPr lang="hu-HU" sz="1600" dirty="0" err="1" smtClean="0"/>
              <a:t>zugehörige</a:t>
            </a:r>
            <a:r>
              <a:rPr lang="hu-HU" sz="1600" dirty="0" smtClean="0"/>
              <a:t> </a:t>
            </a:r>
            <a:r>
              <a:rPr lang="hu-HU" sz="1600" dirty="0" err="1" smtClean="0"/>
              <a:t>Gliahülle</a:t>
            </a:r>
            <a:endParaRPr lang="hu-HU" sz="1600" dirty="0" smtClean="0"/>
          </a:p>
          <a:p>
            <a:r>
              <a:rPr lang="hu-HU" sz="1600" dirty="0" err="1" smtClean="0"/>
              <a:t>Bündel</a:t>
            </a:r>
            <a:r>
              <a:rPr lang="hu-HU" sz="1600" dirty="0" smtClean="0"/>
              <a:t> der </a:t>
            </a:r>
            <a:r>
              <a:rPr lang="hu-HU" sz="1600" dirty="0" err="1" smtClean="0"/>
              <a:t>Nervenfasern</a:t>
            </a:r>
            <a:r>
              <a:rPr lang="hu-HU" sz="1600" dirty="0" smtClean="0"/>
              <a:t>: 	</a:t>
            </a:r>
            <a:r>
              <a:rPr lang="hu-HU" sz="1600" dirty="0" err="1" smtClean="0"/>
              <a:t>im</a:t>
            </a:r>
            <a:r>
              <a:rPr lang="hu-HU" sz="1600" dirty="0" smtClean="0"/>
              <a:t> PNS: </a:t>
            </a:r>
            <a:r>
              <a:rPr lang="hu-HU" sz="1600" dirty="0" err="1" smtClean="0"/>
              <a:t>periphärer</a:t>
            </a:r>
            <a:r>
              <a:rPr lang="hu-HU" sz="1600" dirty="0" smtClean="0"/>
              <a:t> </a:t>
            </a:r>
            <a:r>
              <a:rPr lang="hu-HU" sz="1600" dirty="0" err="1" smtClean="0"/>
              <a:t>Nerv</a:t>
            </a:r>
            <a:endParaRPr lang="hu-HU" sz="1600" dirty="0" smtClean="0"/>
          </a:p>
          <a:p>
            <a:r>
              <a:rPr lang="hu-HU" sz="1600" dirty="0"/>
              <a:t>	</a:t>
            </a:r>
            <a:r>
              <a:rPr lang="hu-HU" sz="1600" dirty="0" smtClean="0"/>
              <a:t>		</a:t>
            </a:r>
            <a:r>
              <a:rPr lang="hu-HU" sz="1600" dirty="0" err="1" smtClean="0"/>
              <a:t>im</a:t>
            </a:r>
            <a:r>
              <a:rPr lang="hu-HU" sz="1600" dirty="0" smtClean="0"/>
              <a:t> ZNS: </a:t>
            </a:r>
            <a:r>
              <a:rPr lang="hu-HU" sz="1600" dirty="0" err="1" smtClean="0"/>
              <a:t>Faserbahn</a:t>
            </a:r>
            <a:r>
              <a:rPr lang="hu-HU" sz="1600" dirty="0" smtClean="0"/>
              <a:t> (</a:t>
            </a:r>
            <a:r>
              <a:rPr lang="hu-HU" sz="1600" dirty="0" err="1" smtClean="0"/>
              <a:t>tractus</a:t>
            </a:r>
            <a:r>
              <a:rPr lang="hu-HU" sz="1600" dirty="0" smtClean="0"/>
              <a:t>)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69166" y="177281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Marklose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Nervenfasern</a:t>
            </a:r>
            <a:r>
              <a:rPr lang="hu-HU" sz="1400" dirty="0" smtClean="0"/>
              <a:t>: </a:t>
            </a:r>
            <a:r>
              <a:rPr lang="hu-HU" sz="1400" dirty="0" err="1" smtClean="0"/>
              <a:t>mehrere</a:t>
            </a:r>
            <a:r>
              <a:rPr lang="hu-HU" sz="1400" dirty="0" smtClean="0"/>
              <a:t> </a:t>
            </a:r>
            <a:r>
              <a:rPr lang="hu-HU" sz="1400" dirty="0" err="1" smtClean="0"/>
              <a:t>dünne</a:t>
            </a:r>
            <a:r>
              <a:rPr lang="hu-HU" sz="1400" dirty="0" smtClean="0"/>
              <a:t> </a:t>
            </a:r>
            <a:r>
              <a:rPr lang="hu-HU" sz="1400" dirty="0" err="1" smtClean="0"/>
              <a:t>Axone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 </a:t>
            </a:r>
            <a:r>
              <a:rPr lang="hu-HU" sz="1400" dirty="0" err="1" smtClean="0"/>
              <a:t>Rinnen</a:t>
            </a:r>
            <a:r>
              <a:rPr lang="hu-HU" sz="1400" dirty="0" smtClean="0"/>
              <a:t> </a:t>
            </a:r>
            <a:r>
              <a:rPr lang="hu-HU" sz="1400" dirty="0" err="1" smtClean="0"/>
              <a:t>einer</a:t>
            </a:r>
            <a:r>
              <a:rPr lang="hu-HU" sz="1400" dirty="0" smtClean="0"/>
              <a:t> </a:t>
            </a:r>
            <a:r>
              <a:rPr lang="hu-HU" sz="1400" dirty="0" err="1" smtClean="0"/>
              <a:t>Schwann-Zelle</a:t>
            </a:r>
            <a:endParaRPr lang="hu-HU" sz="1400" dirty="0" smtClean="0"/>
          </a:p>
          <a:p>
            <a:endParaRPr lang="hu-HU" sz="1400" dirty="0" smtClean="0"/>
          </a:p>
          <a:p>
            <a:r>
              <a:rPr lang="hu-HU" sz="1400" b="1" dirty="0" err="1" smtClean="0"/>
              <a:t>Myelinisierte</a:t>
            </a:r>
            <a:r>
              <a:rPr lang="hu-HU" sz="1400" b="1" dirty="0" smtClean="0"/>
              <a:t> (</a:t>
            </a:r>
            <a:r>
              <a:rPr lang="hu-HU" sz="1400" b="1" dirty="0" err="1" smtClean="0"/>
              <a:t>markhaltige</a:t>
            </a:r>
            <a:r>
              <a:rPr lang="hu-HU" sz="1400" b="1" dirty="0" smtClean="0"/>
              <a:t>) </a:t>
            </a:r>
            <a:r>
              <a:rPr lang="hu-HU" sz="1400" b="1" dirty="0" err="1" smtClean="0"/>
              <a:t>Nervenfasern</a:t>
            </a:r>
            <a:r>
              <a:rPr lang="hu-HU" sz="1400" dirty="0" smtClean="0"/>
              <a:t>: </a:t>
            </a:r>
            <a:r>
              <a:rPr lang="hu-HU" sz="1400" dirty="0" err="1" smtClean="0"/>
              <a:t>Axone</a:t>
            </a:r>
            <a:r>
              <a:rPr lang="hu-HU" sz="1400" dirty="0" smtClean="0"/>
              <a:t> </a:t>
            </a:r>
            <a:r>
              <a:rPr lang="hu-HU" sz="1400" dirty="0" err="1" smtClean="0"/>
              <a:t>umgeben</a:t>
            </a:r>
            <a:r>
              <a:rPr lang="hu-HU" sz="1400" dirty="0" smtClean="0"/>
              <a:t> mit </a:t>
            </a:r>
            <a:r>
              <a:rPr lang="hu-HU" sz="1400" dirty="0" err="1" smtClean="0"/>
              <a:t>Membraduplikaturen</a:t>
            </a:r>
            <a:r>
              <a:rPr lang="hu-HU" sz="1400" dirty="0" smtClean="0"/>
              <a:t>  </a:t>
            </a:r>
            <a:r>
              <a:rPr lang="hu-HU" sz="1400" dirty="0" err="1" smtClean="0"/>
              <a:t>einer</a:t>
            </a:r>
            <a:r>
              <a:rPr lang="hu-HU" sz="1400" dirty="0" smtClean="0"/>
              <a:t> </a:t>
            </a:r>
            <a:r>
              <a:rPr lang="hu-HU" sz="1400" dirty="0" err="1" smtClean="0"/>
              <a:t>Schwann</a:t>
            </a:r>
            <a:r>
              <a:rPr lang="hu-HU" sz="1400" dirty="0" smtClean="0"/>
              <a:t> </a:t>
            </a:r>
            <a:r>
              <a:rPr lang="hu-HU" sz="1400" dirty="0" err="1" smtClean="0"/>
              <a:t>Zelle</a:t>
            </a:r>
            <a:r>
              <a:rPr lang="hu-HU" sz="1400" dirty="0" smtClean="0"/>
              <a:t> </a:t>
            </a:r>
            <a:r>
              <a:rPr lang="hu-HU" sz="1400" dirty="0" err="1" smtClean="0"/>
              <a:t>im</a:t>
            </a:r>
            <a:r>
              <a:rPr lang="hu-HU" sz="1400" dirty="0" smtClean="0"/>
              <a:t> PNS </a:t>
            </a:r>
            <a:r>
              <a:rPr lang="hu-HU" sz="1400" dirty="0" err="1" smtClean="0"/>
              <a:t>bzw</a:t>
            </a:r>
            <a:r>
              <a:rPr lang="hu-HU" sz="1400" dirty="0" smtClean="0"/>
              <a:t>. </a:t>
            </a:r>
            <a:r>
              <a:rPr lang="hu-HU" sz="1400" dirty="0" err="1"/>
              <a:t>e</a:t>
            </a:r>
            <a:r>
              <a:rPr lang="hu-HU" sz="1400" dirty="0" err="1" smtClean="0"/>
              <a:t>iner</a:t>
            </a:r>
            <a:r>
              <a:rPr lang="hu-HU" sz="1400" dirty="0" smtClean="0"/>
              <a:t> </a:t>
            </a:r>
            <a:r>
              <a:rPr lang="hu-HU" sz="1400" dirty="0" err="1" smtClean="0"/>
              <a:t>Oligodendroglia-Zelle</a:t>
            </a:r>
            <a:r>
              <a:rPr lang="hu-HU" sz="1400" dirty="0" smtClean="0"/>
              <a:t> </a:t>
            </a:r>
            <a:r>
              <a:rPr lang="hu-HU" sz="1400" dirty="0" err="1" smtClean="0"/>
              <a:t>im</a:t>
            </a:r>
            <a:r>
              <a:rPr lang="hu-HU" sz="1400" dirty="0" smtClean="0"/>
              <a:t> ZNS.</a:t>
            </a:r>
            <a:endParaRPr lang="hu-HU" sz="1400" dirty="0"/>
          </a:p>
        </p:txBody>
      </p:sp>
      <p:pic>
        <p:nvPicPr>
          <p:cNvPr id="8" name="Picture 4" descr="velotlenEM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16330"/>
            <a:ext cx="6408712" cy="33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07504" y="443711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Markhaltige</a:t>
            </a:r>
            <a:r>
              <a:rPr lang="hu-HU" sz="1200" dirty="0" smtClean="0"/>
              <a:t> </a:t>
            </a:r>
            <a:r>
              <a:rPr lang="hu-HU" sz="1200" dirty="0" err="1" smtClean="0"/>
              <a:t>Nervenfaser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869966" y="4077072"/>
            <a:ext cx="1166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Marklose</a:t>
            </a:r>
            <a:r>
              <a:rPr lang="hu-HU" sz="1200" dirty="0" smtClean="0"/>
              <a:t> </a:t>
            </a:r>
            <a:r>
              <a:rPr lang="hu-HU" sz="1200" dirty="0" err="1" smtClean="0"/>
              <a:t>Nervenfaser</a:t>
            </a:r>
            <a:r>
              <a:rPr lang="hu-HU" sz="1200" dirty="0" smtClean="0"/>
              <a:t> mit 6 </a:t>
            </a:r>
            <a:r>
              <a:rPr lang="hu-HU" sz="1200" dirty="0" err="1" smtClean="0"/>
              <a:t>Axonen</a:t>
            </a:r>
            <a:r>
              <a:rPr lang="hu-HU" sz="1200" dirty="0" smtClean="0"/>
              <a:t> </a:t>
            </a:r>
            <a:r>
              <a:rPr lang="hu-HU" sz="1200" dirty="0" err="1" smtClean="0"/>
              <a:t>in</a:t>
            </a:r>
            <a:r>
              <a:rPr lang="hu-HU" sz="1200" dirty="0" smtClean="0"/>
              <a:t> </a:t>
            </a:r>
            <a:r>
              <a:rPr lang="hu-HU" sz="1200" dirty="0" err="1" smtClean="0"/>
              <a:t>einer</a:t>
            </a:r>
            <a:r>
              <a:rPr lang="hu-HU" sz="1200" dirty="0" smtClean="0"/>
              <a:t> </a:t>
            </a:r>
            <a:r>
              <a:rPr lang="hu-HU" sz="1200" dirty="0" err="1" smtClean="0"/>
              <a:t>Schwann</a:t>
            </a:r>
            <a:r>
              <a:rPr lang="hu-HU" sz="1200" dirty="0" smtClean="0"/>
              <a:t> </a:t>
            </a:r>
            <a:r>
              <a:rPr lang="hu-HU" sz="1200" dirty="0" err="1" smtClean="0"/>
              <a:t>Zelle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91680" y="6381328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Querschnitte</a:t>
            </a:r>
            <a:r>
              <a:rPr lang="hu-HU" sz="1400" dirty="0" smtClean="0"/>
              <a:t> von </a:t>
            </a:r>
            <a:r>
              <a:rPr lang="hu-HU" sz="1400" dirty="0" err="1" smtClean="0"/>
              <a:t>markhaltigen</a:t>
            </a:r>
            <a:r>
              <a:rPr lang="hu-HU" sz="1400" dirty="0" smtClean="0"/>
              <a:t> und </a:t>
            </a:r>
            <a:r>
              <a:rPr lang="hu-HU" sz="1400" dirty="0" err="1" smtClean="0"/>
              <a:t>marklosen</a:t>
            </a:r>
            <a:r>
              <a:rPr lang="hu-HU" sz="1400" dirty="0" smtClean="0"/>
              <a:t> </a:t>
            </a:r>
            <a:r>
              <a:rPr lang="hu-HU" sz="1400" dirty="0" err="1" smtClean="0"/>
              <a:t>Nervenfaser</a:t>
            </a:r>
            <a:r>
              <a:rPr lang="hu-HU" sz="1400" dirty="0" smtClean="0"/>
              <a:t> </a:t>
            </a:r>
            <a:r>
              <a:rPr lang="hu-HU" sz="1400" dirty="0" err="1" smtClean="0"/>
              <a:t>im</a:t>
            </a:r>
            <a:r>
              <a:rPr lang="hu-HU" sz="1400" dirty="0" smtClean="0"/>
              <a:t> PNS, EM </a:t>
            </a:r>
            <a:r>
              <a:rPr lang="hu-HU" sz="1400" dirty="0" err="1" smtClean="0"/>
              <a:t>Bild</a:t>
            </a:r>
            <a:endParaRPr lang="hu-HU" sz="14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6516216" y="4437112"/>
            <a:ext cx="1353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1043608" y="4675517"/>
            <a:ext cx="36004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1043608" y="5301208"/>
            <a:ext cx="1512168" cy="0"/>
          </a:xfrm>
          <a:prstGeom prst="straightConnector1">
            <a:avLst/>
          </a:prstGeom>
          <a:ln w="1905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51520" y="51627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 err="1" smtClean="0"/>
              <a:t>Axon</a:t>
            </a:r>
            <a:endParaRPr lang="hu-HU" sz="12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43508" y="552274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Myelinscheide</a:t>
            </a:r>
            <a:endParaRPr lang="hu-HU" sz="1200" dirty="0"/>
          </a:p>
        </p:txBody>
      </p:sp>
      <p:cxnSp>
        <p:nvCxnSpPr>
          <p:cNvPr id="21" name="Egyenes összekötő nyíllal 20"/>
          <p:cNvCxnSpPr>
            <a:stCxn id="20" idx="3"/>
          </p:cNvCxnSpPr>
          <p:nvPr/>
        </p:nvCxnSpPr>
        <p:spPr>
          <a:xfrm flipV="1">
            <a:off x="1223628" y="5661246"/>
            <a:ext cx="772243" cy="1"/>
          </a:xfrm>
          <a:prstGeom prst="straightConnector1">
            <a:avLst/>
          </a:prstGeom>
          <a:ln w="1905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26" idx="1"/>
          </p:cNvCxnSpPr>
          <p:nvPr/>
        </p:nvCxnSpPr>
        <p:spPr>
          <a:xfrm flipH="1">
            <a:off x="6156176" y="3861048"/>
            <a:ext cx="1826436" cy="1"/>
          </a:xfrm>
          <a:prstGeom prst="straightConnector1">
            <a:avLst/>
          </a:prstGeom>
          <a:ln w="1905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7982612" y="372254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Axon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713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yelinséma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3" y="1983143"/>
            <a:ext cx="8228878" cy="448873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50803" y="738187"/>
            <a:ext cx="770413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sz="2000" b="1" dirty="0" err="1"/>
              <a:t>Markhaltige</a:t>
            </a:r>
            <a:r>
              <a:rPr lang="hu-HU" altLang="hu-HU" sz="2000" b="1" dirty="0"/>
              <a:t> und </a:t>
            </a:r>
            <a:r>
              <a:rPr lang="hu-HU" altLang="hu-HU" sz="2000" b="1" dirty="0" err="1"/>
              <a:t>Marklose</a:t>
            </a:r>
            <a:r>
              <a:rPr lang="hu-HU" altLang="hu-HU" sz="2000" b="1" dirty="0"/>
              <a:t> </a:t>
            </a:r>
            <a:r>
              <a:rPr lang="hu-HU" altLang="hu-HU" sz="2000" b="1" dirty="0" err="1"/>
              <a:t>Nervenfasern</a:t>
            </a:r>
            <a:r>
              <a:rPr lang="hu-HU" altLang="hu-HU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(</a:t>
            </a:r>
            <a:r>
              <a:rPr lang="hu-HU" altLang="hu-HU" dirty="0" err="1"/>
              <a:t>Schematische</a:t>
            </a:r>
            <a:r>
              <a:rPr lang="hu-HU" altLang="hu-HU" dirty="0"/>
              <a:t> </a:t>
            </a:r>
            <a:r>
              <a:rPr lang="hu-HU" altLang="hu-HU" dirty="0" err="1"/>
              <a:t>Darstellung</a:t>
            </a:r>
            <a:r>
              <a:rPr lang="hu-HU" altLang="hu-HU" dirty="0"/>
              <a:t> </a:t>
            </a:r>
            <a:r>
              <a:rPr lang="hu-HU" altLang="hu-HU" dirty="0" err="1"/>
              <a:t>in</a:t>
            </a:r>
            <a:r>
              <a:rPr lang="hu-HU" altLang="hu-HU" dirty="0"/>
              <a:t> </a:t>
            </a:r>
            <a:r>
              <a:rPr lang="hu-HU" altLang="hu-HU" dirty="0" err="1"/>
              <a:t>Querschnitt</a:t>
            </a:r>
            <a:r>
              <a:rPr lang="hu-HU" altLang="hu-HU" dirty="0"/>
              <a:t>)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43608" y="6015037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dirty="0" err="1"/>
              <a:t>markhaltige</a:t>
            </a:r>
            <a:r>
              <a:rPr lang="hu-HU" altLang="hu-HU" dirty="0"/>
              <a:t> </a:t>
            </a:r>
            <a:r>
              <a:rPr lang="hu-HU" altLang="hu-HU" dirty="0" err="1"/>
              <a:t>Nervenfaser</a:t>
            </a:r>
            <a:endParaRPr lang="hu-HU" altLang="hu-HU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771217" y="585998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dirty="0" err="1"/>
              <a:t>marklose</a:t>
            </a:r>
            <a:r>
              <a:rPr lang="hu-HU" altLang="hu-HU" dirty="0"/>
              <a:t> </a:t>
            </a:r>
            <a:r>
              <a:rPr lang="hu-HU" altLang="hu-HU" dirty="0" err="1" smtClean="0"/>
              <a:t>Nervenfaser</a:t>
            </a:r>
            <a:endParaRPr lang="hu-HU" altLang="hu-HU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13872" y="4227512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err="1" smtClean="0"/>
              <a:t>Axon</a:t>
            </a:r>
            <a:endParaRPr lang="hu-HU" altLang="hu-HU" dirty="0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628107" y="2433106"/>
            <a:ext cx="10080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39294" y="198913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dirty="0" err="1" smtClean="0"/>
              <a:t>Mesaxon</a:t>
            </a:r>
            <a:endParaRPr lang="hu-HU" altLang="hu-HU" dirty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80063" y="1983143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hu-HU" dirty="0" err="1"/>
              <a:t>Axone</a:t>
            </a:r>
            <a:endParaRPr lang="hu-HU" altLang="hu-HU" dirty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011863" y="2355850"/>
            <a:ext cx="215900" cy="10011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227763" y="2355850"/>
            <a:ext cx="720502" cy="5690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851275" y="5157788"/>
            <a:ext cx="172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Schwann-Zelle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 flipV="1">
            <a:off x="2987675" y="501332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5508625" y="5084763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84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velőfe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9829"/>
            <a:ext cx="7200800" cy="401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67744" y="1048304"/>
            <a:ext cx="4392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b="1" dirty="0" err="1"/>
              <a:t>Entwicklung</a:t>
            </a:r>
            <a:r>
              <a:rPr lang="hu-HU" altLang="hu-HU" sz="2000" b="1" dirty="0"/>
              <a:t> der </a:t>
            </a:r>
            <a:r>
              <a:rPr lang="hu-HU" altLang="hu-HU" sz="2000" b="1" dirty="0" err="1" smtClean="0"/>
              <a:t>Markscheide</a:t>
            </a:r>
            <a:r>
              <a:rPr lang="hu-HU" altLang="hu-HU" sz="2000" b="1" dirty="0" smtClean="0"/>
              <a:t> </a:t>
            </a:r>
            <a:r>
              <a:rPr lang="hu-HU" altLang="hu-HU" sz="2000" b="1" dirty="0" err="1" smtClean="0"/>
              <a:t>im</a:t>
            </a:r>
            <a:r>
              <a:rPr lang="hu-HU" altLang="hu-HU" sz="2000" b="1" dirty="0" smtClean="0"/>
              <a:t> PNS</a:t>
            </a:r>
            <a:endParaRPr lang="hu-HU" altLang="hu-HU" sz="2000" b="1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348038" y="573405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276600" y="5734050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/>
              <a:t>Schwann-Zelle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1979613" y="4797425"/>
            <a:ext cx="129698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3995738" y="47244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4859338" y="4508500"/>
            <a:ext cx="122555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2267744" y="2492896"/>
            <a:ext cx="122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Mesaxon</a:t>
            </a:r>
            <a:endParaRPr lang="hu-HU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283157" y="234637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Äusseres</a:t>
            </a:r>
            <a:r>
              <a:rPr lang="hu-HU" sz="1400" dirty="0" smtClean="0"/>
              <a:t> </a:t>
            </a:r>
            <a:r>
              <a:rPr lang="hu-HU" sz="1400" dirty="0" err="1" smtClean="0"/>
              <a:t>Mesaxon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80112" y="2185119"/>
            <a:ext cx="1511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Inneres</a:t>
            </a:r>
            <a:r>
              <a:rPr lang="hu-HU" sz="1400" dirty="0" smtClean="0"/>
              <a:t> </a:t>
            </a:r>
            <a:r>
              <a:rPr lang="hu-HU" sz="1400" dirty="0" err="1" smtClean="0"/>
              <a:t>Mesaxon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685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0" y="951534"/>
            <a:ext cx="3672408" cy="5458986"/>
          </a:xfrm>
          <a:prstGeom prst="rect">
            <a:avLst/>
          </a:prstGeom>
        </p:spPr>
      </p:pic>
      <p:pic>
        <p:nvPicPr>
          <p:cNvPr id="3" name="Picture 6" descr="RanvierEM"/>
          <p:cNvPicPr>
            <a:picLocks noChangeAspect="1" noChangeArrowheads="1"/>
          </p:cNvPicPr>
          <p:nvPr/>
        </p:nvPicPr>
        <p:blipFill>
          <a:blip r:embed="rId3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326981"/>
            <a:ext cx="4032449" cy="31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yelinEM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3540577"/>
            <a:ext cx="4032454" cy="26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3095836" y="3683056"/>
            <a:ext cx="1260139" cy="61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503548" y="18864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Myelinscheide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</a:t>
            </a:r>
            <a:r>
              <a:rPr lang="hu-HU" b="1" dirty="0" err="1" smtClean="0"/>
              <a:t>einer</a:t>
            </a:r>
            <a:r>
              <a:rPr lang="hu-HU" b="1" dirty="0" smtClean="0"/>
              <a:t> </a:t>
            </a:r>
            <a:r>
              <a:rPr lang="hu-HU" b="1" dirty="0" err="1" smtClean="0"/>
              <a:t>periphären</a:t>
            </a:r>
            <a:r>
              <a:rPr lang="hu-HU" b="1" dirty="0" smtClean="0"/>
              <a:t> </a:t>
            </a:r>
            <a:r>
              <a:rPr lang="hu-HU" b="1" dirty="0" err="1" smtClean="0"/>
              <a:t>Nervenfaser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1353343" y="2940157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Inzisur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403648" y="3861048"/>
            <a:ext cx="576064" cy="127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Zelle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115616" y="4581128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200" dirty="0" smtClean="0">
                <a:solidFill>
                  <a:schemeClr val="tx1"/>
                </a:solidFill>
              </a:rPr>
              <a:t>Mark-</a:t>
            </a:r>
          </a:p>
          <a:p>
            <a:pPr algn="r"/>
            <a:r>
              <a:rPr lang="hu-HU" sz="1200" dirty="0" err="1" smtClean="0">
                <a:solidFill>
                  <a:schemeClr val="tx1"/>
                </a:solidFill>
              </a:rPr>
              <a:t>Scheide</a:t>
            </a:r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1001011" y="5373216"/>
            <a:ext cx="8640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err="1" smtClean="0">
                <a:solidFill>
                  <a:schemeClr val="tx1"/>
                </a:solidFill>
              </a:rPr>
              <a:t>Schnürring</a:t>
            </a:r>
            <a:endParaRPr lang="hu-H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96276"/>
            <a:ext cx="3297860" cy="43649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07704" y="6251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Markscheide</a:t>
            </a:r>
            <a:r>
              <a:rPr lang="hu-HU" b="1" dirty="0" smtClean="0"/>
              <a:t> </a:t>
            </a:r>
            <a:r>
              <a:rPr lang="hu-HU" b="1" dirty="0" err="1" smtClean="0"/>
              <a:t>im</a:t>
            </a:r>
            <a:r>
              <a:rPr lang="hu-HU" b="1" dirty="0" smtClean="0"/>
              <a:t> ZNS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707698" y="566919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 smtClean="0"/>
              <a:t>Axone</a:t>
            </a:r>
            <a:endParaRPr lang="hu-HU" sz="1200" dirty="0"/>
          </a:p>
        </p:txBody>
      </p:sp>
      <p:sp>
        <p:nvSpPr>
          <p:cNvPr id="6" name="Téglalap 5"/>
          <p:cNvSpPr/>
          <p:nvPr/>
        </p:nvSpPr>
        <p:spPr>
          <a:xfrm>
            <a:off x="6372200" y="1844824"/>
            <a:ext cx="9196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372200" y="18448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Internodium</a:t>
            </a:r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141277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Markscheide-Segmente</a:t>
            </a:r>
            <a:r>
              <a:rPr lang="hu-HU" sz="1400" dirty="0" smtClean="0"/>
              <a:t> (</a:t>
            </a:r>
            <a:r>
              <a:rPr lang="hu-HU" sz="1400" dirty="0" err="1" smtClean="0"/>
              <a:t>Internodien</a:t>
            </a:r>
            <a:r>
              <a:rPr lang="hu-HU" sz="1400" dirty="0" smtClean="0"/>
              <a:t>) </a:t>
            </a:r>
            <a:r>
              <a:rPr lang="hu-HU" sz="1400" dirty="0" err="1" smtClean="0"/>
              <a:t>werden</a:t>
            </a:r>
            <a:r>
              <a:rPr lang="hu-HU" sz="1400" dirty="0" smtClean="0"/>
              <a:t> von </a:t>
            </a:r>
            <a:r>
              <a:rPr lang="hu-HU" sz="1400" b="1" dirty="0" err="1" smtClean="0"/>
              <a:t>Oligodendroglia</a:t>
            </a:r>
            <a:r>
              <a:rPr lang="hu-HU" sz="1400" dirty="0" smtClean="0"/>
              <a:t> </a:t>
            </a:r>
            <a:r>
              <a:rPr lang="hu-HU" sz="1400" dirty="0" err="1" smtClean="0"/>
              <a:t>Zellen</a:t>
            </a:r>
            <a:r>
              <a:rPr lang="hu-HU" sz="1400" dirty="0" smtClean="0"/>
              <a:t> </a:t>
            </a:r>
            <a:r>
              <a:rPr lang="hu-HU" sz="1400" dirty="0" err="1" smtClean="0"/>
              <a:t>gebildet</a:t>
            </a:r>
            <a:r>
              <a:rPr lang="hu-HU" sz="1400" dirty="0" smtClean="0"/>
              <a:t>:</a:t>
            </a:r>
          </a:p>
          <a:p>
            <a:endParaRPr lang="hu-HU" sz="1400" dirty="0"/>
          </a:p>
          <a:p>
            <a:r>
              <a:rPr lang="hu-HU" sz="1400" dirty="0" err="1" smtClean="0"/>
              <a:t>Breitflächige</a:t>
            </a:r>
            <a:r>
              <a:rPr lang="hu-HU" sz="1400" dirty="0" smtClean="0"/>
              <a:t> </a:t>
            </a:r>
            <a:r>
              <a:rPr lang="hu-HU" sz="1400" dirty="0" err="1" smtClean="0"/>
              <a:t>Endigung</a:t>
            </a:r>
            <a:r>
              <a:rPr lang="hu-HU" sz="1400" dirty="0" smtClean="0"/>
              <a:t> des </a:t>
            </a:r>
            <a:r>
              <a:rPr lang="hu-HU" sz="1400" dirty="0" err="1" smtClean="0"/>
              <a:t>Zellfortsatzes</a:t>
            </a:r>
            <a:r>
              <a:rPr lang="hu-HU" sz="1400" dirty="0" smtClean="0"/>
              <a:t> </a:t>
            </a:r>
            <a:r>
              <a:rPr lang="hu-HU" sz="1400" dirty="0" err="1" smtClean="0"/>
              <a:t>wickelt</a:t>
            </a:r>
            <a:r>
              <a:rPr lang="hu-HU" sz="1400" dirty="0" smtClean="0"/>
              <a:t> </a:t>
            </a:r>
            <a:r>
              <a:rPr lang="hu-HU" sz="1400" dirty="0" err="1" smtClean="0"/>
              <a:t>sich</a:t>
            </a:r>
            <a:r>
              <a:rPr lang="hu-HU" sz="1400" dirty="0" smtClean="0"/>
              <a:t> </a:t>
            </a:r>
            <a:r>
              <a:rPr lang="hu-HU" sz="1400" dirty="0" err="1" smtClean="0"/>
              <a:t>mehrmals</a:t>
            </a:r>
            <a:r>
              <a:rPr lang="hu-HU" sz="1400" dirty="0" smtClean="0"/>
              <a:t> </a:t>
            </a:r>
            <a:r>
              <a:rPr lang="hu-HU" sz="1400" dirty="0" err="1" smtClean="0"/>
              <a:t>um</a:t>
            </a:r>
            <a:r>
              <a:rPr lang="hu-HU" sz="1400" dirty="0" smtClean="0"/>
              <a:t> </a:t>
            </a:r>
            <a:r>
              <a:rPr lang="hu-HU" sz="1400" dirty="0" err="1" smtClean="0"/>
              <a:t>ein</a:t>
            </a:r>
            <a:r>
              <a:rPr lang="hu-HU" sz="1400" dirty="0" smtClean="0"/>
              <a:t> </a:t>
            </a:r>
            <a:r>
              <a:rPr lang="hu-HU" sz="1400" dirty="0" err="1" smtClean="0"/>
              <a:t>Axon</a:t>
            </a:r>
            <a:r>
              <a:rPr lang="hu-HU" sz="1400" dirty="0"/>
              <a:t> </a:t>
            </a:r>
            <a:r>
              <a:rPr lang="hu-HU" sz="1400" dirty="0" smtClean="0"/>
              <a:t>und </a:t>
            </a:r>
            <a:r>
              <a:rPr lang="hu-HU" sz="1400" dirty="0" err="1" smtClean="0"/>
              <a:t>bildet</a:t>
            </a:r>
            <a:r>
              <a:rPr lang="hu-HU" sz="1400" dirty="0" smtClean="0"/>
              <a:t> </a:t>
            </a:r>
            <a:r>
              <a:rPr lang="hu-HU" sz="1400" dirty="0" err="1" smtClean="0"/>
              <a:t>ein</a:t>
            </a:r>
            <a:r>
              <a:rPr lang="hu-HU" sz="1400" dirty="0" smtClean="0"/>
              <a:t> </a:t>
            </a:r>
            <a:r>
              <a:rPr lang="hu-HU" sz="1400" dirty="0" err="1" smtClean="0"/>
              <a:t>Internodium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 err="1" smtClean="0"/>
              <a:t>Einander</a:t>
            </a:r>
            <a:r>
              <a:rPr lang="hu-HU" sz="1400" dirty="0" smtClean="0"/>
              <a:t> </a:t>
            </a:r>
            <a:r>
              <a:rPr lang="hu-HU" sz="1400" dirty="0" err="1" smtClean="0"/>
              <a:t>folgende</a:t>
            </a:r>
            <a:r>
              <a:rPr lang="hu-HU" sz="1400" dirty="0" smtClean="0"/>
              <a:t> </a:t>
            </a:r>
            <a:r>
              <a:rPr lang="hu-HU" sz="1400" dirty="0" err="1" smtClean="0"/>
              <a:t>Internodien</a:t>
            </a:r>
            <a:r>
              <a:rPr lang="hu-HU" sz="1400" dirty="0" smtClean="0"/>
              <a:t> </a:t>
            </a:r>
            <a:r>
              <a:rPr lang="hu-HU" sz="1400" dirty="0" err="1" smtClean="0"/>
              <a:t>stammen</a:t>
            </a:r>
            <a:r>
              <a:rPr lang="hu-HU" sz="1400" dirty="0" smtClean="0"/>
              <a:t> von </a:t>
            </a:r>
            <a:r>
              <a:rPr lang="hu-HU" sz="1400" dirty="0" err="1" smtClean="0"/>
              <a:t>verschiedenen</a:t>
            </a:r>
            <a:r>
              <a:rPr lang="hu-HU" sz="1400" dirty="0" smtClean="0"/>
              <a:t> </a:t>
            </a:r>
            <a:r>
              <a:rPr lang="hu-HU" sz="1400" dirty="0" err="1" smtClean="0"/>
              <a:t>Oligodendroglia</a:t>
            </a:r>
            <a:r>
              <a:rPr lang="hu-HU" sz="1400" dirty="0" smtClean="0"/>
              <a:t> </a:t>
            </a:r>
            <a:r>
              <a:rPr lang="hu-HU" sz="1400" dirty="0" err="1" smtClean="0"/>
              <a:t>Zellen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dirty="0" err="1" smtClean="0"/>
              <a:t>Zeitlicher</a:t>
            </a:r>
            <a:r>
              <a:rPr lang="hu-HU" sz="1400" dirty="0" smtClean="0"/>
              <a:t> </a:t>
            </a:r>
            <a:r>
              <a:rPr lang="hu-HU" sz="1400" dirty="0" err="1" smtClean="0"/>
              <a:t>Ablauf</a:t>
            </a:r>
            <a:r>
              <a:rPr lang="hu-HU" sz="1400" dirty="0" smtClean="0"/>
              <a:t> der </a:t>
            </a:r>
            <a:r>
              <a:rPr lang="hu-HU" sz="1400" dirty="0" err="1" smtClean="0"/>
              <a:t>Myelogenese</a:t>
            </a:r>
            <a:r>
              <a:rPr lang="hu-HU" sz="1400" dirty="0" smtClean="0"/>
              <a:t>: </a:t>
            </a:r>
          </a:p>
          <a:p>
            <a:r>
              <a:rPr lang="hu-HU" sz="1400" dirty="0" err="1" smtClean="0"/>
              <a:t>Vom</a:t>
            </a:r>
            <a:r>
              <a:rPr lang="hu-HU" sz="1400" dirty="0" smtClean="0"/>
              <a:t> </a:t>
            </a:r>
            <a:r>
              <a:rPr lang="hu-HU" sz="1400" dirty="0" err="1" smtClean="0"/>
              <a:t>Fetalperiode</a:t>
            </a:r>
            <a:r>
              <a:rPr lang="hu-HU" sz="1400" dirty="0" smtClean="0"/>
              <a:t> </a:t>
            </a:r>
            <a:r>
              <a:rPr lang="hu-HU" sz="1400" dirty="0" err="1" smtClean="0"/>
              <a:t>bis</a:t>
            </a:r>
            <a:r>
              <a:rPr lang="hu-HU" sz="1400" dirty="0" smtClean="0"/>
              <a:t> </a:t>
            </a:r>
            <a:r>
              <a:rPr lang="hu-HU" sz="1400" dirty="0" err="1" smtClean="0"/>
              <a:t>zum</a:t>
            </a:r>
            <a:r>
              <a:rPr lang="hu-HU" sz="1400" dirty="0" smtClean="0"/>
              <a:t> </a:t>
            </a:r>
            <a:r>
              <a:rPr lang="hu-HU" sz="1400" dirty="0" err="1" smtClean="0"/>
              <a:t>Ende</a:t>
            </a:r>
            <a:r>
              <a:rPr lang="hu-HU" sz="1400" dirty="0" smtClean="0"/>
              <a:t> des 2. </a:t>
            </a:r>
            <a:r>
              <a:rPr lang="hu-HU" sz="1400" dirty="0" err="1" smtClean="0"/>
              <a:t>Lebensjahres</a:t>
            </a:r>
            <a:r>
              <a:rPr lang="hu-HU" sz="1400" dirty="0" smtClean="0"/>
              <a:t> </a:t>
            </a:r>
            <a:r>
              <a:rPr lang="hu-HU" sz="1400" dirty="0" err="1" smtClean="0"/>
              <a:t>intensiv</a:t>
            </a:r>
            <a:r>
              <a:rPr lang="hu-HU" sz="1400" dirty="0" smtClean="0"/>
              <a:t>, </a:t>
            </a:r>
            <a:r>
              <a:rPr lang="hu-HU" sz="1400" dirty="0" err="1" smtClean="0"/>
              <a:t>später</a:t>
            </a:r>
            <a:r>
              <a:rPr lang="hu-HU" sz="1400" dirty="0" smtClean="0"/>
              <a:t> </a:t>
            </a:r>
            <a:r>
              <a:rPr lang="hu-HU" sz="1400" dirty="0" err="1" smtClean="0"/>
              <a:t>zunehmend</a:t>
            </a:r>
            <a:r>
              <a:rPr lang="hu-HU" sz="1400" dirty="0" smtClean="0"/>
              <a:t> </a:t>
            </a:r>
            <a:r>
              <a:rPr lang="hu-HU" sz="1400" dirty="0" err="1" smtClean="0"/>
              <a:t>langsamer</a:t>
            </a:r>
            <a:endParaRPr lang="hu-HU" sz="1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48916" y="4941168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Demyelinisierungs</a:t>
            </a:r>
            <a:r>
              <a:rPr lang="hu-HU" sz="1400" dirty="0" smtClean="0"/>
              <a:t> </a:t>
            </a:r>
            <a:r>
              <a:rPr lang="hu-HU" sz="1400" dirty="0" err="1" smtClean="0"/>
              <a:t>Krankheiten</a:t>
            </a:r>
            <a:r>
              <a:rPr lang="hu-HU" sz="1400" dirty="0" smtClean="0"/>
              <a:t>, </a:t>
            </a:r>
            <a:r>
              <a:rPr lang="hu-HU" sz="1400" dirty="0" err="1" smtClean="0"/>
              <a:t>zB</a:t>
            </a:r>
            <a:r>
              <a:rPr lang="hu-HU" sz="1400" dirty="0" smtClean="0"/>
              <a:t>. </a:t>
            </a:r>
            <a:r>
              <a:rPr lang="hu-HU" sz="1400" dirty="0" err="1" smtClean="0"/>
              <a:t>Multiple</a:t>
            </a:r>
            <a:r>
              <a:rPr lang="hu-HU" sz="1400" dirty="0" smtClean="0"/>
              <a:t> </a:t>
            </a:r>
            <a:r>
              <a:rPr lang="hu-HU" sz="1400" dirty="0" err="1" smtClean="0"/>
              <a:t>Sklerose</a:t>
            </a:r>
            <a:endParaRPr lang="hu-HU" sz="1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755576" y="4293096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„Weisse </a:t>
            </a:r>
            <a:r>
              <a:rPr lang="hu-HU" sz="1400" dirty="0" err="1" smtClean="0"/>
              <a:t>Substanz</a:t>
            </a:r>
            <a:r>
              <a:rPr lang="hu-HU" sz="1400" dirty="0" smtClean="0"/>
              <a:t>”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07704" y="14847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3" name="Picture 4" descr="ideghm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78655" y="1348966"/>
            <a:ext cx="3356781" cy="21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degsemi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6699" y="1235832"/>
            <a:ext cx="3356780" cy="23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20688" y="727829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Nervenfasern</a:t>
            </a:r>
            <a:r>
              <a:rPr lang="hu-HU" b="1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Leitungsgeschwindigkeit</a:t>
            </a:r>
            <a:endParaRPr lang="hu-HU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166945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Kaliber der </a:t>
            </a:r>
            <a:r>
              <a:rPr lang="hu-HU" sz="1400" dirty="0" err="1" smtClean="0"/>
              <a:t>Nervenfasern</a:t>
            </a:r>
            <a:r>
              <a:rPr lang="hu-HU" sz="1400" dirty="0" smtClean="0"/>
              <a:t> </a:t>
            </a:r>
            <a:r>
              <a:rPr lang="hu-HU" sz="1400" dirty="0" err="1" smtClean="0"/>
              <a:t>kann</a:t>
            </a:r>
            <a:r>
              <a:rPr lang="hu-HU" sz="1400" dirty="0" smtClean="0"/>
              <a:t> </a:t>
            </a:r>
            <a:r>
              <a:rPr lang="hu-HU" sz="1400" dirty="0" err="1" smtClean="0"/>
              <a:t>verschieden</a:t>
            </a:r>
            <a:r>
              <a:rPr lang="hu-HU" sz="1400" dirty="0" smtClean="0"/>
              <a:t> </a:t>
            </a:r>
            <a:r>
              <a:rPr lang="hu-HU" sz="1400" dirty="0" err="1" smtClean="0"/>
              <a:t>sein</a:t>
            </a:r>
            <a:r>
              <a:rPr lang="hu-HU" sz="1400" dirty="0" smtClean="0"/>
              <a:t>.</a:t>
            </a:r>
          </a:p>
          <a:p>
            <a:r>
              <a:rPr lang="hu-HU" sz="1400" dirty="0" err="1" smtClean="0"/>
              <a:t>Dicke</a:t>
            </a:r>
            <a:r>
              <a:rPr lang="hu-HU" sz="1400" dirty="0" smtClean="0"/>
              <a:t> </a:t>
            </a:r>
            <a:r>
              <a:rPr lang="hu-HU" sz="1400" dirty="0" err="1" smtClean="0"/>
              <a:t>Nervenfasern</a:t>
            </a:r>
            <a:r>
              <a:rPr lang="hu-HU" sz="1400" dirty="0" smtClean="0"/>
              <a:t> </a:t>
            </a:r>
            <a:r>
              <a:rPr lang="hu-HU" sz="1400" dirty="0" err="1" smtClean="0"/>
              <a:t>haben</a:t>
            </a:r>
            <a:r>
              <a:rPr lang="hu-HU" sz="1400" dirty="0" smtClean="0"/>
              <a:t> </a:t>
            </a:r>
            <a:r>
              <a:rPr lang="hu-HU" sz="1400" dirty="0" err="1" smtClean="0"/>
              <a:t>dicke</a:t>
            </a:r>
            <a:r>
              <a:rPr lang="hu-HU" sz="1400" dirty="0" smtClean="0"/>
              <a:t> </a:t>
            </a:r>
            <a:r>
              <a:rPr lang="hu-HU" sz="1400" dirty="0" err="1" smtClean="0"/>
              <a:t>Axone</a:t>
            </a:r>
            <a:r>
              <a:rPr lang="hu-HU" sz="1400" dirty="0" smtClean="0"/>
              <a:t> mit </a:t>
            </a:r>
            <a:r>
              <a:rPr lang="hu-HU" sz="1400" dirty="0" err="1" smtClean="0"/>
              <a:t>dicken</a:t>
            </a:r>
            <a:r>
              <a:rPr lang="hu-HU" sz="1400" dirty="0" smtClean="0"/>
              <a:t> </a:t>
            </a:r>
            <a:r>
              <a:rPr lang="hu-HU" sz="1400" dirty="0" err="1" smtClean="0"/>
              <a:t>Markscheiden</a:t>
            </a:r>
            <a:r>
              <a:rPr lang="hu-HU" sz="1400" dirty="0" smtClean="0"/>
              <a:t> und </a:t>
            </a:r>
            <a:r>
              <a:rPr lang="hu-HU" sz="1400" dirty="0" err="1" smtClean="0"/>
              <a:t>längeren</a:t>
            </a:r>
            <a:r>
              <a:rPr lang="hu-HU" sz="1400" dirty="0" smtClean="0"/>
              <a:t> </a:t>
            </a:r>
            <a:r>
              <a:rPr lang="hu-HU" sz="1400" dirty="0" err="1" smtClean="0"/>
              <a:t>Internodien</a:t>
            </a:r>
            <a:r>
              <a:rPr lang="hu-HU" sz="1400" dirty="0" smtClean="0"/>
              <a:t>.</a:t>
            </a:r>
          </a:p>
          <a:p>
            <a:endParaRPr lang="hu-HU" sz="1400" dirty="0"/>
          </a:p>
          <a:p>
            <a:r>
              <a:rPr lang="hu-HU" sz="1400" b="1" dirty="0" err="1" smtClean="0"/>
              <a:t>Eine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allgemeine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Regel</a:t>
            </a:r>
            <a:r>
              <a:rPr lang="hu-HU" sz="1400" b="1" dirty="0" smtClean="0"/>
              <a:t>: </a:t>
            </a:r>
            <a:r>
              <a:rPr lang="hu-HU" sz="1400" b="1" dirty="0" err="1" smtClean="0"/>
              <a:t>Jede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dicker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ist</a:t>
            </a:r>
            <a:r>
              <a:rPr lang="hu-HU" sz="1400" b="1" dirty="0" smtClean="0"/>
              <a:t> die </a:t>
            </a:r>
            <a:r>
              <a:rPr lang="hu-HU" sz="1400" b="1" dirty="0" err="1" smtClean="0"/>
              <a:t>Nervenfaser</a:t>
            </a:r>
            <a:r>
              <a:rPr lang="hu-HU" sz="1400" b="1" dirty="0" smtClean="0"/>
              <a:t>, </a:t>
            </a:r>
            <a:r>
              <a:rPr lang="hu-HU" sz="1400" b="1" dirty="0" err="1" smtClean="0"/>
              <a:t>desto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höher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ist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die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Leitungsgeschwindigkeit</a:t>
            </a:r>
            <a:r>
              <a:rPr lang="hu-HU" sz="1400" dirty="0" smtClean="0"/>
              <a:t>.</a:t>
            </a:r>
          </a:p>
          <a:p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5177" y="4221088"/>
            <a:ext cx="7889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/>
              <a:t>Physiologische</a:t>
            </a:r>
            <a:r>
              <a:rPr lang="hu-HU" sz="1400" b="1" dirty="0"/>
              <a:t> </a:t>
            </a:r>
            <a:r>
              <a:rPr lang="hu-HU" sz="1400" b="1" dirty="0" err="1"/>
              <a:t>Klassifizierung</a:t>
            </a:r>
            <a:r>
              <a:rPr lang="hu-HU" sz="1400" dirty="0" smtClean="0"/>
              <a:t>:</a:t>
            </a:r>
          </a:p>
          <a:p>
            <a:endParaRPr lang="hu-HU" sz="1400" dirty="0"/>
          </a:p>
          <a:p>
            <a:r>
              <a:rPr lang="hu-HU" sz="1400" dirty="0" err="1"/>
              <a:t>Gruppe</a:t>
            </a:r>
            <a:r>
              <a:rPr lang="hu-HU" sz="1400" dirty="0"/>
              <a:t> </a:t>
            </a:r>
            <a:r>
              <a:rPr lang="hu-HU" sz="1400" b="1" dirty="0"/>
              <a:t>A</a:t>
            </a:r>
            <a:r>
              <a:rPr lang="hu-HU" sz="1400" dirty="0"/>
              <a:t>: </a:t>
            </a:r>
            <a:r>
              <a:rPr lang="hu-HU" sz="1400" dirty="0" err="1" smtClean="0"/>
              <a:t>stark</a:t>
            </a:r>
            <a:r>
              <a:rPr lang="hu-HU" sz="1400" dirty="0" smtClean="0"/>
              <a:t> </a:t>
            </a:r>
            <a:r>
              <a:rPr lang="hu-HU" sz="1400" dirty="0" err="1" smtClean="0"/>
              <a:t>myelinisiert</a:t>
            </a:r>
            <a:r>
              <a:rPr lang="hu-HU" sz="1400" dirty="0" smtClean="0"/>
              <a:t>, </a:t>
            </a:r>
            <a:r>
              <a:rPr lang="hu-HU" sz="1400" dirty="0" err="1" smtClean="0"/>
              <a:t>Faserdurchmesser</a:t>
            </a:r>
            <a:r>
              <a:rPr lang="hu-HU" sz="1400" dirty="0" smtClean="0"/>
              <a:t> </a:t>
            </a:r>
            <a:r>
              <a:rPr lang="hu-HU" sz="1400" dirty="0"/>
              <a:t>22-4 </a:t>
            </a:r>
            <a:r>
              <a:rPr lang="hu-HU" sz="1400" dirty="0" err="1"/>
              <a:t>µm</a:t>
            </a:r>
            <a:r>
              <a:rPr lang="hu-HU" sz="1400" dirty="0" smtClean="0"/>
              <a:t>, </a:t>
            </a:r>
            <a:r>
              <a:rPr lang="hu-HU" sz="1400" dirty="0" err="1" smtClean="0"/>
              <a:t>Leitungsgeschwindigkeit</a:t>
            </a:r>
            <a:r>
              <a:rPr lang="hu-HU" sz="1400" dirty="0" smtClean="0"/>
              <a:t>: 120-15 m/s </a:t>
            </a:r>
            <a:endParaRPr lang="hu-HU" sz="1400" dirty="0"/>
          </a:p>
          <a:p>
            <a:r>
              <a:rPr lang="hu-HU" sz="1400" dirty="0" err="1" smtClean="0"/>
              <a:t>Gruppe</a:t>
            </a:r>
            <a:r>
              <a:rPr lang="hu-HU" sz="1400" dirty="0" smtClean="0"/>
              <a:t> </a:t>
            </a:r>
            <a:r>
              <a:rPr lang="hu-HU" sz="1400" b="1" dirty="0" smtClean="0"/>
              <a:t>B</a:t>
            </a:r>
            <a:r>
              <a:rPr lang="hu-HU" sz="1400" dirty="0" smtClean="0"/>
              <a:t>: </a:t>
            </a:r>
            <a:r>
              <a:rPr lang="hu-HU" sz="1400" dirty="0" err="1" smtClean="0"/>
              <a:t>schwach</a:t>
            </a:r>
            <a:r>
              <a:rPr lang="hu-HU" sz="1400" dirty="0" smtClean="0"/>
              <a:t> </a:t>
            </a:r>
            <a:r>
              <a:rPr lang="hu-HU" sz="1400" dirty="0" err="1" smtClean="0"/>
              <a:t>myelonisiert</a:t>
            </a:r>
            <a:r>
              <a:rPr lang="hu-HU" sz="1400" dirty="0" smtClean="0"/>
              <a:t>, </a:t>
            </a:r>
            <a:r>
              <a:rPr lang="hu-HU" sz="1400" dirty="0" err="1" smtClean="0"/>
              <a:t>Durchmesser</a:t>
            </a:r>
            <a:r>
              <a:rPr lang="hu-HU" sz="1400" dirty="0" smtClean="0"/>
              <a:t>: &lt;4 </a:t>
            </a:r>
            <a:r>
              <a:rPr lang="hu-HU" sz="1400" dirty="0" err="1" smtClean="0"/>
              <a:t>µm</a:t>
            </a:r>
            <a:r>
              <a:rPr lang="hu-HU" sz="1400" dirty="0" smtClean="0"/>
              <a:t>, </a:t>
            </a:r>
            <a:r>
              <a:rPr lang="hu-HU" sz="1400" dirty="0" err="1"/>
              <a:t>Leitungsgeschwindigkeit</a:t>
            </a:r>
            <a:r>
              <a:rPr lang="hu-HU" sz="1400" dirty="0"/>
              <a:t>: </a:t>
            </a:r>
            <a:r>
              <a:rPr lang="hu-HU" sz="1400" dirty="0" smtClean="0"/>
              <a:t>15-3 m/s</a:t>
            </a:r>
          </a:p>
          <a:p>
            <a:r>
              <a:rPr lang="hu-HU" sz="1400" dirty="0" err="1" smtClean="0"/>
              <a:t>Gruppe</a:t>
            </a:r>
            <a:r>
              <a:rPr lang="hu-HU" sz="1400" dirty="0" smtClean="0"/>
              <a:t> </a:t>
            </a:r>
            <a:r>
              <a:rPr lang="hu-HU" sz="1400" b="1" dirty="0" smtClean="0"/>
              <a:t>C</a:t>
            </a:r>
            <a:r>
              <a:rPr lang="hu-HU" sz="1400" dirty="0" smtClean="0"/>
              <a:t>: </a:t>
            </a:r>
            <a:r>
              <a:rPr lang="hu-HU" sz="1400" dirty="0" err="1" smtClean="0"/>
              <a:t>marklos</a:t>
            </a:r>
            <a:r>
              <a:rPr lang="hu-HU" sz="1400" dirty="0" smtClean="0"/>
              <a:t>, </a:t>
            </a:r>
            <a:r>
              <a:rPr lang="hu-HU" sz="1400" dirty="0" err="1"/>
              <a:t>Leitungsgeschwindigkeit</a:t>
            </a:r>
            <a:r>
              <a:rPr lang="hu-HU" sz="1400" dirty="0"/>
              <a:t>: </a:t>
            </a:r>
            <a:r>
              <a:rPr lang="hu-HU" sz="1400" dirty="0" smtClean="0"/>
              <a:t>2-0,5 </a:t>
            </a:r>
            <a:r>
              <a:rPr lang="hu-HU" sz="1400" dirty="0"/>
              <a:t>m/s</a:t>
            </a:r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5492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553800" cy="52663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11560" y="47667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Strukturelle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und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funktionelle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Polarität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des </a:t>
            </a:r>
            <a:r>
              <a:rPr lang="hu-HU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Neurons</a:t>
            </a:r>
            <a:endParaRPr lang="hu-HU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1340768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Perikaryon</a:t>
            </a:r>
            <a:r>
              <a:rPr lang="hu-HU" sz="1600" b="1" dirty="0" smtClean="0">
                <a:solidFill>
                  <a:srgbClr val="C00000"/>
                </a:solidFill>
              </a:rPr>
              <a:t> mit den Dendriten: </a:t>
            </a:r>
          </a:p>
          <a:p>
            <a:r>
              <a:rPr lang="hu-HU" sz="1400" dirty="0" smtClean="0"/>
              <a:t>Die </a:t>
            </a:r>
            <a:r>
              <a:rPr lang="hu-HU" sz="1400" dirty="0" err="1" smtClean="0"/>
              <a:t>Zellmembran</a:t>
            </a:r>
            <a:r>
              <a:rPr lang="hu-HU" sz="1400" dirty="0" smtClean="0"/>
              <a:t> </a:t>
            </a:r>
            <a:r>
              <a:rPr lang="hu-HU" sz="1400" dirty="0" err="1" smtClean="0"/>
              <a:t>bildet</a:t>
            </a:r>
            <a:r>
              <a:rPr lang="hu-HU" sz="1400" dirty="0" smtClean="0"/>
              <a:t> </a:t>
            </a:r>
            <a:r>
              <a:rPr lang="hu-HU" sz="1400" dirty="0" err="1" smtClean="0"/>
              <a:t>eine</a:t>
            </a:r>
            <a:r>
              <a:rPr lang="hu-HU" sz="1400" dirty="0" smtClean="0"/>
              <a:t> </a:t>
            </a:r>
            <a:r>
              <a:rPr lang="hu-HU" sz="1400" dirty="0" err="1" smtClean="0"/>
              <a:t>Receptoroberfläche</a:t>
            </a:r>
            <a:r>
              <a:rPr lang="hu-HU" sz="1400" dirty="0" smtClean="0"/>
              <a:t> </a:t>
            </a:r>
            <a:r>
              <a:rPr lang="hu-HU" sz="1400" dirty="0" err="1" smtClean="0"/>
              <a:t>für</a:t>
            </a:r>
            <a:r>
              <a:rPr lang="hu-HU" sz="1400" dirty="0" smtClean="0"/>
              <a:t> </a:t>
            </a:r>
            <a:r>
              <a:rPr lang="hu-HU" sz="1400" dirty="0" err="1" smtClean="0"/>
              <a:t>Input-Signale</a:t>
            </a:r>
            <a:r>
              <a:rPr lang="hu-HU" sz="1400" dirty="0" smtClean="0"/>
              <a:t> von </a:t>
            </a:r>
            <a:r>
              <a:rPr lang="hu-HU" sz="1400" dirty="0" err="1" smtClean="0"/>
              <a:t>anderen</a:t>
            </a:r>
            <a:r>
              <a:rPr lang="hu-HU" sz="1400" dirty="0" smtClean="0"/>
              <a:t> </a:t>
            </a:r>
            <a:r>
              <a:rPr lang="hu-HU" sz="1400" dirty="0" err="1" smtClean="0"/>
              <a:t>Neuronen</a:t>
            </a:r>
            <a:r>
              <a:rPr lang="hu-HU" sz="1400" dirty="0" smtClean="0"/>
              <a:t> (</a:t>
            </a:r>
            <a:r>
              <a:rPr lang="hu-HU" sz="1400" dirty="0" err="1" smtClean="0"/>
              <a:t>exzitatorische</a:t>
            </a:r>
            <a:r>
              <a:rPr lang="hu-HU" sz="1400" dirty="0" smtClean="0"/>
              <a:t> </a:t>
            </a:r>
            <a:r>
              <a:rPr lang="hu-HU" sz="1400" dirty="0" err="1" smtClean="0"/>
              <a:t>oder</a:t>
            </a:r>
            <a:r>
              <a:rPr lang="hu-HU" sz="1400" dirty="0" smtClean="0"/>
              <a:t> </a:t>
            </a:r>
            <a:r>
              <a:rPr lang="hu-HU" sz="1400" dirty="0" err="1" smtClean="0"/>
              <a:t>hemmende</a:t>
            </a:r>
            <a:r>
              <a:rPr lang="hu-HU" sz="1400" dirty="0" smtClean="0"/>
              <a:t>  </a:t>
            </a:r>
            <a:r>
              <a:rPr lang="hu-HU" sz="1400" dirty="0" err="1" smtClean="0"/>
              <a:t>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Axonendigungen</a:t>
            </a:r>
            <a:r>
              <a:rPr lang="hu-HU" sz="1400" dirty="0" smtClean="0"/>
              <a:t> mit </a:t>
            </a:r>
            <a:r>
              <a:rPr lang="hu-HU" sz="1400" dirty="0" err="1" smtClean="0"/>
              <a:t>depolarisierenden</a:t>
            </a:r>
            <a:r>
              <a:rPr lang="hu-HU" sz="1400" dirty="0" smtClean="0"/>
              <a:t> </a:t>
            </a:r>
            <a:r>
              <a:rPr lang="hu-HU" sz="1400" dirty="0" err="1" smtClean="0"/>
              <a:t>oder</a:t>
            </a:r>
            <a:r>
              <a:rPr lang="hu-HU" sz="1400" dirty="0" smtClean="0"/>
              <a:t> </a:t>
            </a:r>
            <a:r>
              <a:rPr lang="hu-HU" sz="1400" dirty="0" err="1" smtClean="0"/>
              <a:t>hyperpolarisierenden</a:t>
            </a:r>
            <a:r>
              <a:rPr lang="hu-HU" sz="1400" dirty="0" smtClean="0"/>
              <a:t> </a:t>
            </a:r>
            <a:r>
              <a:rPr lang="hu-HU" sz="1400" dirty="0" err="1" smtClean="0"/>
              <a:t>Wirkungen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2810371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Initialsegment</a:t>
            </a:r>
            <a:r>
              <a:rPr lang="hu-HU" sz="1600" b="1" dirty="0" smtClean="0">
                <a:solidFill>
                  <a:srgbClr val="C00000"/>
                </a:solidFill>
              </a:rPr>
              <a:t>:</a:t>
            </a:r>
            <a:r>
              <a:rPr lang="hu-HU" sz="1600" dirty="0" smtClean="0">
                <a:solidFill>
                  <a:srgbClr val="C00000"/>
                </a:solidFill>
              </a:rPr>
              <a:t> </a:t>
            </a:r>
            <a:r>
              <a:rPr lang="hu-HU" sz="1400" dirty="0" err="1" smtClean="0"/>
              <a:t>Bildungsstelle</a:t>
            </a:r>
            <a:r>
              <a:rPr lang="hu-HU" sz="1400" dirty="0" smtClean="0"/>
              <a:t> des </a:t>
            </a:r>
            <a:r>
              <a:rPr lang="hu-HU" sz="1400" dirty="0" err="1" smtClean="0"/>
              <a:t>Aktionspotentials</a:t>
            </a:r>
            <a:r>
              <a:rPr lang="hu-HU" sz="1400" dirty="0" smtClean="0"/>
              <a:t> (</a:t>
            </a:r>
            <a:r>
              <a:rPr lang="hu-HU" sz="1400" dirty="0" err="1" smtClean="0"/>
              <a:t>wenn</a:t>
            </a:r>
            <a:r>
              <a:rPr lang="hu-HU" sz="1400" dirty="0" smtClean="0"/>
              <a:t> die </a:t>
            </a:r>
            <a:r>
              <a:rPr lang="hu-HU" sz="1400" dirty="0" err="1" smtClean="0"/>
              <a:t>Depolarisation</a:t>
            </a:r>
            <a:r>
              <a:rPr lang="hu-HU" sz="1400" dirty="0" smtClean="0"/>
              <a:t> der </a:t>
            </a:r>
            <a:r>
              <a:rPr lang="hu-HU" sz="1400" dirty="0" err="1" smtClean="0"/>
              <a:t>Membran</a:t>
            </a:r>
            <a:r>
              <a:rPr lang="hu-HU" sz="1400" dirty="0" smtClean="0"/>
              <a:t> </a:t>
            </a:r>
            <a:r>
              <a:rPr lang="hu-HU" sz="1400" dirty="0" err="1" smtClean="0"/>
              <a:t>einen</a:t>
            </a:r>
            <a:r>
              <a:rPr lang="hu-HU" sz="1400" dirty="0" smtClean="0"/>
              <a:t> </a:t>
            </a:r>
            <a:r>
              <a:rPr lang="hu-HU" sz="1400" dirty="0" err="1" smtClean="0"/>
              <a:t>Schwellenwert</a:t>
            </a:r>
            <a:r>
              <a:rPr lang="hu-HU" sz="1400" dirty="0" smtClean="0"/>
              <a:t> von -55 </a:t>
            </a:r>
            <a:r>
              <a:rPr lang="hu-HU" sz="1400" dirty="0" err="1" smtClean="0"/>
              <a:t>mV</a:t>
            </a:r>
            <a:r>
              <a:rPr lang="hu-HU" sz="1400" dirty="0" smtClean="0"/>
              <a:t> </a:t>
            </a:r>
            <a:r>
              <a:rPr lang="hu-HU" sz="1400" dirty="0" err="1" smtClean="0"/>
              <a:t>erreicht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38611" y="3614951"/>
            <a:ext cx="4392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Axon</a:t>
            </a:r>
            <a:r>
              <a:rPr lang="hu-HU" sz="1600" b="1" dirty="0" smtClean="0">
                <a:solidFill>
                  <a:srgbClr val="C00000"/>
                </a:solidFill>
              </a:rPr>
              <a:t> (</a:t>
            </a:r>
            <a:r>
              <a:rPr lang="hu-HU" sz="1600" b="1" dirty="0" err="1" smtClean="0">
                <a:solidFill>
                  <a:srgbClr val="C00000"/>
                </a:solidFill>
              </a:rPr>
              <a:t>Neurit</a:t>
            </a:r>
            <a:r>
              <a:rPr lang="hu-HU" sz="1600" b="1" dirty="0" smtClean="0">
                <a:solidFill>
                  <a:srgbClr val="C00000"/>
                </a:solidFill>
              </a:rPr>
              <a:t>): </a:t>
            </a:r>
          </a:p>
          <a:p>
            <a:r>
              <a:rPr lang="hu-HU" sz="1400" dirty="0" err="1" smtClean="0"/>
              <a:t>Leitet</a:t>
            </a:r>
            <a:r>
              <a:rPr lang="hu-HU" sz="1400" dirty="0" smtClean="0"/>
              <a:t>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Aktionspotential</a:t>
            </a:r>
            <a:r>
              <a:rPr lang="hu-HU" sz="1400" dirty="0" smtClean="0"/>
              <a:t> </a:t>
            </a:r>
            <a:r>
              <a:rPr lang="hu-HU" sz="1400" dirty="0" err="1" smtClean="0"/>
              <a:t>bis</a:t>
            </a:r>
            <a:r>
              <a:rPr lang="hu-HU" sz="1400" dirty="0" smtClean="0"/>
              <a:t> </a:t>
            </a:r>
            <a:r>
              <a:rPr lang="hu-HU" sz="1400" dirty="0" err="1" smtClean="0"/>
              <a:t>zur</a:t>
            </a:r>
            <a:r>
              <a:rPr lang="hu-HU" sz="1400" dirty="0"/>
              <a:t> </a:t>
            </a:r>
            <a:r>
              <a:rPr lang="hu-HU" sz="1400" dirty="0" err="1" smtClean="0"/>
              <a:t>synaptischen</a:t>
            </a:r>
            <a:r>
              <a:rPr lang="hu-HU" sz="1400" dirty="0" smtClean="0"/>
              <a:t> </a:t>
            </a:r>
            <a:r>
              <a:rPr lang="hu-HU" sz="1400" dirty="0" err="1" smtClean="0"/>
              <a:t>Endigung</a:t>
            </a:r>
            <a:r>
              <a:rPr lang="hu-HU" sz="1400" dirty="0" smtClean="0"/>
              <a:t> (mit </a:t>
            </a:r>
            <a:r>
              <a:rPr lang="hu-HU" sz="1400" dirty="0" err="1" smtClean="0"/>
              <a:t>spannungsabhängigen</a:t>
            </a:r>
            <a:r>
              <a:rPr lang="hu-HU" sz="1400" dirty="0" smtClean="0"/>
              <a:t> </a:t>
            </a:r>
            <a:r>
              <a:rPr lang="hu-HU" sz="1400" dirty="0" err="1" smtClean="0"/>
              <a:t>Na-Kanälen</a:t>
            </a:r>
            <a:r>
              <a:rPr lang="hu-HU" sz="1400" dirty="0" smtClean="0"/>
              <a:t>). </a:t>
            </a:r>
            <a:r>
              <a:rPr lang="hu-HU" sz="1400" dirty="0" err="1" smtClean="0"/>
              <a:t>Bei</a:t>
            </a:r>
            <a:r>
              <a:rPr lang="hu-HU" sz="1400" dirty="0" smtClean="0"/>
              <a:t> </a:t>
            </a:r>
            <a:r>
              <a:rPr lang="hu-HU" sz="1400" dirty="0" err="1" smtClean="0"/>
              <a:t>myelinisierten</a:t>
            </a:r>
            <a:r>
              <a:rPr lang="hu-HU" sz="1400" dirty="0" smtClean="0"/>
              <a:t> </a:t>
            </a:r>
            <a:r>
              <a:rPr lang="hu-HU" sz="1400" dirty="0" err="1" smtClean="0"/>
              <a:t>Nervenfasern</a:t>
            </a:r>
            <a:r>
              <a:rPr lang="hu-HU" sz="1400" dirty="0" smtClean="0"/>
              <a:t>: </a:t>
            </a:r>
            <a:r>
              <a:rPr lang="hu-HU" sz="1400" dirty="0" err="1" smtClean="0"/>
              <a:t>saltatorische</a:t>
            </a:r>
            <a:r>
              <a:rPr lang="hu-HU" sz="1400" dirty="0" smtClean="0"/>
              <a:t> </a:t>
            </a:r>
            <a:r>
              <a:rPr lang="hu-HU" sz="1400" dirty="0" err="1" smtClean="0"/>
              <a:t>Nervenleitung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8611" y="4759018"/>
            <a:ext cx="427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Synapse</a:t>
            </a:r>
            <a:r>
              <a:rPr lang="hu-HU" sz="16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hu-HU" sz="1400" dirty="0" err="1" smtClean="0"/>
              <a:t>Übergabe</a:t>
            </a:r>
            <a:r>
              <a:rPr lang="hu-HU" sz="1400" dirty="0" smtClean="0"/>
              <a:t> der </a:t>
            </a:r>
            <a:r>
              <a:rPr lang="hu-HU" sz="1400" dirty="0" err="1" smtClean="0"/>
              <a:t>Information</a:t>
            </a:r>
            <a:r>
              <a:rPr lang="hu-HU" sz="1400" dirty="0" smtClean="0"/>
              <a:t> an </a:t>
            </a:r>
            <a:r>
              <a:rPr lang="hu-HU" sz="1400" dirty="0" err="1" smtClean="0"/>
              <a:t>ein</a:t>
            </a:r>
            <a:r>
              <a:rPr lang="hu-HU" sz="1400" dirty="0" smtClean="0"/>
              <a:t> </a:t>
            </a:r>
            <a:r>
              <a:rPr lang="hu-HU" sz="1400" dirty="0" err="1" smtClean="0"/>
              <a:t>weiteres</a:t>
            </a:r>
            <a:r>
              <a:rPr lang="hu-HU" sz="1400" dirty="0" smtClean="0"/>
              <a:t> Neuron.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elektrische</a:t>
            </a:r>
            <a:r>
              <a:rPr lang="hu-HU" sz="1400" dirty="0" smtClean="0"/>
              <a:t> </a:t>
            </a:r>
            <a:r>
              <a:rPr lang="hu-HU" sz="1400" dirty="0" err="1" smtClean="0"/>
              <a:t>Signal</a:t>
            </a:r>
            <a:r>
              <a:rPr lang="hu-HU" sz="1400" dirty="0" smtClean="0"/>
              <a:t> </a:t>
            </a:r>
            <a:r>
              <a:rPr lang="hu-HU" sz="1400" dirty="0" err="1" smtClean="0"/>
              <a:t>ist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ein</a:t>
            </a:r>
            <a:r>
              <a:rPr lang="hu-HU" sz="1400" dirty="0" smtClean="0"/>
              <a:t> </a:t>
            </a:r>
            <a:r>
              <a:rPr lang="hu-HU" sz="1400" dirty="0" err="1" smtClean="0"/>
              <a:t>chemisches</a:t>
            </a:r>
            <a:r>
              <a:rPr lang="hu-HU" sz="1400" dirty="0" smtClean="0"/>
              <a:t> </a:t>
            </a:r>
            <a:r>
              <a:rPr lang="hu-HU" sz="1400" dirty="0" err="1" smtClean="0"/>
              <a:t>Signal</a:t>
            </a:r>
            <a:r>
              <a:rPr lang="hu-HU" sz="1400" dirty="0" smtClean="0"/>
              <a:t> </a:t>
            </a:r>
            <a:r>
              <a:rPr lang="hu-HU" sz="1400" dirty="0" err="1" smtClean="0"/>
              <a:t>transformiert</a:t>
            </a:r>
            <a:r>
              <a:rPr lang="hu-HU" sz="1400" dirty="0" smtClean="0"/>
              <a:t> (</a:t>
            </a:r>
            <a:r>
              <a:rPr lang="hu-HU" sz="1400" dirty="0" err="1" smtClean="0"/>
              <a:t>Freisetzung</a:t>
            </a:r>
            <a:r>
              <a:rPr lang="hu-HU" sz="1400" dirty="0" smtClean="0"/>
              <a:t> von </a:t>
            </a:r>
            <a:r>
              <a:rPr lang="hu-HU" sz="1400" dirty="0" err="1" smtClean="0"/>
              <a:t>Transmittermolekülen</a:t>
            </a:r>
            <a:r>
              <a:rPr lang="hu-HU" sz="1400" dirty="0" smtClean="0"/>
              <a:t> </a:t>
            </a:r>
            <a:r>
              <a:rPr lang="hu-HU" sz="1400" dirty="0" err="1" smtClean="0"/>
              <a:t>bei</a:t>
            </a:r>
            <a:r>
              <a:rPr lang="hu-HU" sz="1400" dirty="0" smtClean="0"/>
              <a:t> </a:t>
            </a:r>
            <a:r>
              <a:rPr lang="hu-HU" sz="1400" dirty="0" err="1" smtClean="0"/>
              <a:t>chemischen</a:t>
            </a:r>
            <a:r>
              <a:rPr lang="hu-HU" sz="1400" dirty="0" smtClean="0"/>
              <a:t> </a:t>
            </a:r>
            <a:r>
              <a:rPr lang="hu-HU" sz="1400" dirty="0" err="1" smtClean="0"/>
              <a:t>Synapsen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sp>
        <p:nvSpPr>
          <p:cNvPr id="4" name="Téglalap 3"/>
          <p:cNvSpPr/>
          <p:nvPr/>
        </p:nvSpPr>
        <p:spPr>
          <a:xfrm>
            <a:off x="7596336" y="1340768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DD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524328" y="1349693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/>
              <a:t>Dendriten</a:t>
            </a:r>
            <a:endParaRPr lang="hu-HU" sz="9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99517" y="2541097"/>
            <a:ext cx="9361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Initialsegment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64088" y="266420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Axon-Hügel</a:t>
            </a:r>
            <a:endParaRPr lang="hu-HU" sz="10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5952627" y="2420888"/>
            <a:ext cx="504056" cy="243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51820" y="19168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Abbildungen</a:t>
            </a:r>
            <a:r>
              <a:rPr lang="hu-HU" sz="2800" dirty="0">
                <a:solidFill>
                  <a:srgbClr val="006699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11761" y="314096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Pál </a:t>
            </a:r>
            <a:r>
              <a:rPr lang="hu-HU" sz="2000" dirty="0" err="1" smtClean="0"/>
              <a:t>Röhlich</a:t>
            </a:r>
            <a:r>
              <a:rPr lang="hu-HU" sz="2000" dirty="0" smtClean="0"/>
              <a:t>: Szövettan (</a:t>
            </a:r>
            <a:r>
              <a:rPr lang="hu-HU" sz="2000" dirty="0" err="1" smtClean="0"/>
              <a:t>Lehrbuch</a:t>
            </a:r>
            <a:r>
              <a:rPr lang="hu-HU" sz="2000" dirty="0" smtClean="0"/>
              <a:t> der </a:t>
            </a:r>
            <a:r>
              <a:rPr lang="hu-HU" sz="2000" dirty="0" err="1" smtClean="0"/>
              <a:t>Histologie</a:t>
            </a:r>
            <a:r>
              <a:rPr lang="hu-HU" sz="2000" dirty="0" smtClean="0"/>
              <a:t>), </a:t>
            </a:r>
            <a:r>
              <a:rPr lang="hu-HU" sz="2000" dirty="0"/>
              <a:t>4.Auflage</a:t>
            </a:r>
          </a:p>
          <a:p>
            <a:endParaRPr lang="hu-HU" sz="2000" dirty="0" smtClean="0"/>
          </a:p>
          <a:p>
            <a:r>
              <a:rPr lang="hu-HU" sz="2000" dirty="0"/>
              <a:t>	</a:t>
            </a:r>
            <a:r>
              <a:rPr lang="hu-HU" sz="2000" dirty="0" smtClean="0"/>
              <a:t>Semmelweis </a:t>
            </a:r>
            <a:r>
              <a:rPr lang="hu-HU" sz="2000" dirty="0" err="1" smtClean="0"/>
              <a:t>Verlag</a:t>
            </a:r>
            <a:r>
              <a:rPr lang="hu-HU" sz="2000" dirty="0" smtClean="0"/>
              <a:t>, Budapest</a:t>
            </a:r>
            <a:r>
              <a:rPr lang="hu-HU" sz="2000" smtClean="0"/>
              <a:t>, 2014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846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68" y="1668548"/>
            <a:ext cx="6769447" cy="45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67035" y="24322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Motoneuron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Vorderhorn</a:t>
            </a:r>
            <a:r>
              <a:rPr lang="hu-HU" dirty="0" smtClean="0"/>
              <a:t> des </a:t>
            </a:r>
            <a:r>
              <a:rPr lang="hu-HU" dirty="0" err="1" smtClean="0"/>
              <a:t>Rückenmarks</a:t>
            </a:r>
            <a:r>
              <a:rPr lang="hu-HU" dirty="0" smtClean="0"/>
              <a:t>, </a:t>
            </a:r>
            <a:r>
              <a:rPr lang="hu-HU" dirty="0" err="1" smtClean="0"/>
              <a:t>Nissl-</a:t>
            </a:r>
            <a:r>
              <a:rPr lang="hu-HU" dirty="0" smtClean="0"/>
              <a:t> </a:t>
            </a:r>
            <a:r>
              <a:rPr lang="hu-HU" dirty="0" err="1" smtClean="0"/>
              <a:t>Färbung</a:t>
            </a:r>
            <a:r>
              <a:rPr lang="hu-HU" dirty="0" smtClean="0"/>
              <a:t> 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788024" y="1564080"/>
            <a:ext cx="72008" cy="2124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283968" y="1104999"/>
            <a:ext cx="1336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Initialsegment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7504" y="395016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Nissl</a:t>
            </a:r>
            <a:r>
              <a:rPr lang="hu-HU" sz="1400" dirty="0" smtClean="0"/>
              <a:t> </a:t>
            </a:r>
            <a:r>
              <a:rPr lang="hu-HU" sz="1400" dirty="0" err="1" smtClean="0"/>
              <a:t>Schollen</a:t>
            </a:r>
            <a:r>
              <a:rPr lang="hu-HU" sz="1400" dirty="0" smtClean="0"/>
              <a:t> (</a:t>
            </a:r>
            <a:r>
              <a:rPr lang="hu-HU" sz="1400" dirty="0" err="1" smtClean="0"/>
              <a:t>rER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1767035" y="4077072"/>
            <a:ext cx="144016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2735796" y="797222"/>
            <a:ext cx="1332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/>
              <a:t>Axon-Hügel</a:t>
            </a:r>
            <a:endParaRPr lang="hu-HU" sz="1400" dirty="0" smtClean="0"/>
          </a:p>
          <a:p>
            <a:pPr algn="ctr"/>
            <a:r>
              <a:rPr lang="hu-HU" sz="1400" dirty="0" smtClean="0"/>
              <a:t>(</a:t>
            </a:r>
            <a:r>
              <a:rPr lang="hu-HU" sz="1400" dirty="0" err="1" smtClean="0"/>
              <a:t>frei</a:t>
            </a:r>
            <a:r>
              <a:rPr lang="hu-HU" sz="1400" dirty="0" smtClean="0"/>
              <a:t> von </a:t>
            </a:r>
            <a:r>
              <a:rPr lang="hu-HU" sz="1400" dirty="0" err="1" smtClean="0"/>
              <a:t>Nissl</a:t>
            </a:r>
            <a:endParaRPr lang="hu-HU" sz="1400" dirty="0" smtClean="0"/>
          </a:p>
          <a:p>
            <a:pPr algn="ctr"/>
            <a:r>
              <a:rPr lang="hu-HU" sz="1400" dirty="0" err="1" smtClean="0"/>
              <a:t>Schollen</a:t>
            </a:r>
            <a:r>
              <a:rPr lang="hu-HU" sz="1400" dirty="0" smtClean="0"/>
              <a:t>)</a:t>
            </a:r>
            <a:endParaRPr lang="hu-HU" sz="1400" dirty="0"/>
          </a:p>
        </p:txBody>
      </p:sp>
      <p:cxnSp>
        <p:nvCxnSpPr>
          <p:cNvPr id="15" name="Egyenes összekötő nyíllal 14"/>
          <p:cNvCxnSpPr>
            <a:stCxn id="14" idx="2"/>
          </p:cNvCxnSpPr>
          <p:nvPr/>
        </p:nvCxnSpPr>
        <p:spPr>
          <a:xfrm>
            <a:off x="3401870" y="1535886"/>
            <a:ext cx="882098" cy="26131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5868144" y="482897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Dendriten</a:t>
            </a:r>
            <a:endParaRPr lang="hu-HU" sz="1400" dirty="0"/>
          </a:p>
        </p:txBody>
      </p:sp>
      <p:cxnSp>
        <p:nvCxnSpPr>
          <p:cNvPr id="22" name="Egyenes összekötő nyíllal 21"/>
          <p:cNvCxnSpPr/>
          <p:nvPr/>
        </p:nvCxnSpPr>
        <p:spPr>
          <a:xfrm flipH="1" flipV="1">
            <a:off x="5292080" y="4653136"/>
            <a:ext cx="576064" cy="33800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5372303" y="4991143"/>
            <a:ext cx="495841" cy="5232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6876256" y="110499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Axon</a:t>
            </a:r>
            <a:endParaRPr lang="hu-HU" sz="1200" dirty="0"/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7128284" y="1381997"/>
            <a:ext cx="36004" cy="10623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05297" y="19691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Neurontypen</a:t>
            </a:r>
            <a:endParaRPr lang="hu-H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77353" y="744851"/>
            <a:ext cx="341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Einteilung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nach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Zahl</a:t>
            </a:r>
            <a:r>
              <a:rPr lang="hu-HU" sz="1600" b="1" dirty="0" smtClean="0">
                <a:solidFill>
                  <a:srgbClr val="C00000"/>
                </a:solidFill>
              </a:rPr>
              <a:t> der </a:t>
            </a:r>
            <a:r>
              <a:rPr lang="hu-HU" sz="1600" b="1" dirty="0" err="1" smtClean="0">
                <a:solidFill>
                  <a:srgbClr val="C00000"/>
                </a:solidFill>
              </a:rPr>
              <a:t>Ausläufern</a:t>
            </a:r>
            <a:r>
              <a:rPr lang="hu-HU" sz="1600" b="1" dirty="0" smtClean="0">
                <a:solidFill>
                  <a:srgbClr val="C00000"/>
                </a:solidFill>
              </a:rPr>
              <a:t>.</a:t>
            </a:r>
            <a:endParaRPr lang="hu-HU" sz="1600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48" y="427751"/>
            <a:ext cx="4075046" cy="57336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61661" y="1083405"/>
            <a:ext cx="219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hu-HU" sz="1600" dirty="0" err="1" smtClean="0"/>
              <a:t>Unipolare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err="1" smtClean="0"/>
              <a:t>Bipolare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err="1" smtClean="0"/>
              <a:t>Pseudounipolare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err="1" smtClean="0"/>
              <a:t>Multipolare</a:t>
            </a:r>
            <a:r>
              <a:rPr lang="hu-HU" sz="1600" dirty="0" smtClean="0"/>
              <a:t> </a:t>
            </a:r>
            <a:r>
              <a:rPr lang="hu-HU" sz="1600" dirty="0" err="1" smtClean="0"/>
              <a:t>Neurone</a:t>
            </a:r>
            <a:endParaRPr lang="hu-HU" sz="1600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756663" y="2109148"/>
            <a:ext cx="373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Einteilung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nach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Form</a:t>
            </a:r>
            <a:r>
              <a:rPr lang="hu-HU" sz="1600" b="1" dirty="0" smtClean="0">
                <a:solidFill>
                  <a:srgbClr val="C00000"/>
                </a:solidFill>
              </a:rPr>
              <a:t> des </a:t>
            </a:r>
            <a:r>
              <a:rPr lang="hu-HU" sz="1600" b="1" dirty="0" err="1" smtClean="0">
                <a:solidFill>
                  <a:srgbClr val="C00000"/>
                </a:solidFill>
              </a:rPr>
              <a:t>Zelleibes</a:t>
            </a:r>
            <a:r>
              <a:rPr lang="hu-HU" sz="1600" b="1" dirty="0" smtClean="0">
                <a:solidFill>
                  <a:srgbClr val="C00000"/>
                </a:solidFill>
              </a:rPr>
              <a:t> und </a:t>
            </a:r>
            <a:r>
              <a:rPr lang="hu-HU" sz="1600" b="1" dirty="0" err="1" smtClean="0">
                <a:solidFill>
                  <a:srgbClr val="C00000"/>
                </a:solidFill>
              </a:rPr>
              <a:t>Verzweigung</a:t>
            </a:r>
            <a:r>
              <a:rPr lang="hu-HU" sz="1600" b="1" dirty="0" smtClean="0">
                <a:solidFill>
                  <a:srgbClr val="C00000"/>
                </a:solidFill>
              </a:rPr>
              <a:t> der Dendriten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83957" y="2671347"/>
            <a:ext cx="19893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hu-HU" sz="1600" dirty="0" err="1" smtClean="0"/>
              <a:t>Pyramidenzellen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err="1" smtClean="0"/>
              <a:t>Purkinje</a:t>
            </a:r>
            <a:r>
              <a:rPr lang="hu-HU" sz="1600" dirty="0" smtClean="0"/>
              <a:t> </a:t>
            </a:r>
            <a:r>
              <a:rPr lang="hu-HU" sz="1600" dirty="0" err="1" smtClean="0"/>
              <a:t>Zellen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err="1" smtClean="0"/>
              <a:t>Korbzellen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err="1" smtClean="0"/>
              <a:t>Sternzellen</a:t>
            </a:r>
            <a:endParaRPr lang="hu-HU" sz="1600" dirty="0" smtClean="0"/>
          </a:p>
          <a:p>
            <a:pPr>
              <a:lnSpc>
                <a:spcPts val="1800"/>
              </a:lnSpc>
            </a:pPr>
            <a:r>
              <a:rPr lang="hu-HU" sz="1600" dirty="0" smtClean="0"/>
              <a:t>……………..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46724" y="3867436"/>
            <a:ext cx="3626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Einteilung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nach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Länge</a:t>
            </a:r>
            <a:r>
              <a:rPr lang="hu-HU" sz="1600" b="1" dirty="0" smtClean="0">
                <a:solidFill>
                  <a:srgbClr val="C00000"/>
                </a:solidFill>
              </a:rPr>
              <a:t> des </a:t>
            </a:r>
            <a:r>
              <a:rPr lang="hu-HU" sz="1600" b="1" dirty="0" err="1" smtClean="0">
                <a:solidFill>
                  <a:srgbClr val="C00000"/>
                </a:solidFill>
              </a:rPr>
              <a:t>Axons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83957" y="4205990"/>
            <a:ext cx="2853749" cy="55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hu-HU" sz="1600" dirty="0" err="1" smtClean="0"/>
              <a:t>Projektionsneurone</a:t>
            </a:r>
            <a:r>
              <a:rPr lang="hu-HU" sz="1600" dirty="0" smtClean="0"/>
              <a:t> (Golgi </a:t>
            </a:r>
            <a:r>
              <a:rPr lang="hu-HU" sz="1600" dirty="0" err="1" smtClean="0"/>
              <a:t>Typ</a:t>
            </a:r>
            <a:r>
              <a:rPr lang="hu-HU" sz="1600" dirty="0" smtClean="0"/>
              <a:t> I)</a:t>
            </a:r>
          </a:p>
          <a:p>
            <a:pPr>
              <a:lnSpc>
                <a:spcPts val="1800"/>
              </a:lnSpc>
            </a:pPr>
            <a:r>
              <a:rPr lang="hu-HU" sz="1600" dirty="0" err="1" smtClean="0"/>
              <a:t>Interneurone</a:t>
            </a:r>
            <a:r>
              <a:rPr lang="hu-HU" sz="1600" dirty="0" smtClean="0"/>
              <a:t>  (Golgi </a:t>
            </a:r>
            <a:r>
              <a:rPr lang="hu-HU" sz="1600" dirty="0" err="1" smtClean="0"/>
              <a:t>Typ</a:t>
            </a:r>
            <a:r>
              <a:rPr lang="hu-HU" sz="1600" dirty="0" smtClean="0"/>
              <a:t> II)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09607" y="1201576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Bipolar</a:t>
            </a:r>
            <a:r>
              <a:rPr lang="hu-HU" sz="1000" dirty="0" smtClean="0"/>
              <a:t> </a:t>
            </a:r>
            <a:endParaRPr lang="hu-HU" sz="1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77705" y="1447797"/>
            <a:ext cx="7200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unipolar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24328" y="1694018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pseudounipolar</a:t>
            </a:r>
            <a:endParaRPr lang="hu-HU" sz="1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46249" y="3001307"/>
            <a:ext cx="10498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Pyramidenzelle</a:t>
            </a:r>
            <a:endParaRPr lang="hu-HU" sz="1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380312" y="3429000"/>
            <a:ext cx="12241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Purkinje-Zelle</a:t>
            </a:r>
            <a:endParaRPr lang="hu-HU" sz="1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172483" y="5456699"/>
            <a:ext cx="14401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err="1" smtClean="0"/>
              <a:t>Isodendritische</a:t>
            </a:r>
            <a:r>
              <a:rPr lang="hu-HU" sz="1000" dirty="0" smtClean="0"/>
              <a:t> </a:t>
            </a:r>
          </a:p>
          <a:p>
            <a:pPr algn="ctr"/>
            <a:r>
              <a:rPr lang="hu-HU" sz="1000" dirty="0" err="1" smtClean="0"/>
              <a:t>Zelle</a:t>
            </a:r>
            <a:endParaRPr lang="hu-HU" sz="1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380312" y="4437112"/>
            <a:ext cx="14409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Aufsteigender</a:t>
            </a:r>
            <a:r>
              <a:rPr lang="hu-HU" sz="1000" dirty="0" smtClean="0"/>
              <a:t> </a:t>
            </a:r>
            <a:r>
              <a:rPr lang="hu-HU" sz="1000" dirty="0" err="1" smtClean="0"/>
              <a:t>Ast</a:t>
            </a:r>
            <a:endParaRPr lang="hu-HU" sz="1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7380312" y="5456699"/>
            <a:ext cx="144098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Absteigender</a:t>
            </a:r>
            <a:r>
              <a:rPr lang="hu-HU" sz="1000" dirty="0" smtClean="0"/>
              <a:t> </a:t>
            </a:r>
            <a:r>
              <a:rPr lang="hu-HU" sz="1000" dirty="0" err="1" smtClean="0"/>
              <a:t>Ast</a:t>
            </a:r>
            <a:endParaRPr lang="hu-HU" sz="1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29142" y="4789361"/>
            <a:ext cx="3842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C00000"/>
                </a:solidFill>
              </a:rPr>
              <a:t>Einteilung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nach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ihrem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Neurottansmitter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883957" y="5118145"/>
            <a:ext cx="328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Aminerge</a:t>
            </a:r>
            <a:r>
              <a:rPr lang="hu-HU" sz="1600" dirty="0" smtClean="0"/>
              <a:t>, </a:t>
            </a:r>
            <a:r>
              <a:rPr lang="hu-HU" sz="1600" dirty="0" err="1" smtClean="0"/>
              <a:t>cholinerge</a:t>
            </a:r>
            <a:r>
              <a:rPr lang="hu-HU" sz="1600" dirty="0" smtClean="0"/>
              <a:t>, </a:t>
            </a:r>
            <a:r>
              <a:rPr lang="hu-HU" sz="1600" dirty="0" err="1" smtClean="0"/>
              <a:t>peptiderge</a:t>
            </a:r>
            <a:r>
              <a:rPr lang="hu-HU" sz="1600" dirty="0" smtClean="0"/>
              <a:t> …. </a:t>
            </a:r>
            <a:r>
              <a:rPr lang="hu-HU" sz="1600" dirty="0" err="1" smtClean="0"/>
              <a:t>Neuronen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4516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93754" y="21999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Synapsen</a:t>
            </a:r>
            <a:endParaRPr lang="hu-H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71816" y="612530"/>
            <a:ext cx="83046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</a:rPr>
              <a:t>1. </a:t>
            </a:r>
            <a:r>
              <a:rPr lang="hu-HU" sz="1600" b="1" dirty="0" err="1" smtClean="0">
                <a:solidFill>
                  <a:srgbClr val="C00000"/>
                </a:solidFill>
              </a:rPr>
              <a:t>Chemische</a:t>
            </a:r>
            <a:r>
              <a:rPr lang="hu-HU" sz="1600" b="1" dirty="0" smtClean="0">
                <a:solidFill>
                  <a:srgbClr val="C00000"/>
                </a:solidFill>
              </a:rPr>
              <a:t> </a:t>
            </a:r>
            <a:r>
              <a:rPr lang="hu-HU" sz="1600" b="1" dirty="0" err="1" smtClean="0">
                <a:solidFill>
                  <a:srgbClr val="C00000"/>
                </a:solidFill>
              </a:rPr>
              <a:t>Synapsen</a:t>
            </a:r>
            <a:endParaRPr lang="hu-HU" sz="1600" b="1" dirty="0" smtClean="0">
              <a:solidFill>
                <a:srgbClr val="C00000"/>
              </a:solidFill>
            </a:endParaRPr>
          </a:p>
          <a:p>
            <a:endParaRPr lang="hu-HU" sz="1600" b="1" dirty="0" smtClean="0"/>
          </a:p>
          <a:p>
            <a:r>
              <a:rPr lang="hu-HU" sz="1600" b="1" dirty="0" err="1" smtClean="0"/>
              <a:t>Strukturelle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Komponenten</a:t>
            </a:r>
            <a:r>
              <a:rPr lang="hu-HU" sz="1600" b="1" dirty="0" smtClean="0"/>
              <a:t>:</a:t>
            </a:r>
            <a:r>
              <a:rPr lang="hu-HU" sz="1400" dirty="0" smtClean="0"/>
              <a:t> </a:t>
            </a:r>
            <a:r>
              <a:rPr lang="hu-HU" sz="1400" dirty="0" err="1" smtClean="0"/>
              <a:t>präsynaptische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Membran</a:t>
            </a:r>
            <a:r>
              <a:rPr lang="hu-HU" sz="1400" dirty="0" smtClean="0"/>
              <a:t>, </a:t>
            </a:r>
            <a:r>
              <a:rPr lang="hu-HU" sz="1400" dirty="0" err="1" smtClean="0"/>
              <a:t>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Vesikeln</a:t>
            </a:r>
            <a:r>
              <a:rPr lang="hu-HU" sz="1400" dirty="0" smtClean="0"/>
              <a:t> (50 nm, </a:t>
            </a:r>
            <a:r>
              <a:rPr lang="hu-HU" sz="1400" dirty="0" err="1" smtClean="0"/>
              <a:t>enthalten</a:t>
            </a:r>
            <a:r>
              <a:rPr lang="hu-HU" sz="1400" dirty="0" smtClean="0"/>
              <a:t> </a:t>
            </a:r>
            <a:r>
              <a:rPr lang="hu-HU" sz="1400" dirty="0" err="1" smtClean="0"/>
              <a:t>Neurotransmitter</a:t>
            </a:r>
            <a:r>
              <a:rPr lang="hu-HU" sz="1400" dirty="0" smtClean="0"/>
              <a:t>), </a:t>
            </a:r>
            <a:r>
              <a:rPr lang="hu-HU" sz="1400" dirty="0" err="1" smtClean="0"/>
              <a:t>synaptischer</a:t>
            </a:r>
            <a:r>
              <a:rPr lang="hu-HU" sz="1400" dirty="0" smtClean="0"/>
              <a:t> </a:t>
            </a:r>
            <a:r>
              <a:rPr lang="hu-HU" sz="1400" dirty="0" err="1" smtClean="0"/>
              <a:t>Spalt</a:t>
            </a:r>
            <a:r>
              <a:rPr lang="hu-HU" sz="1400" dirty="0" smtClean="0"/>
              <a:t> (20-30 nm), </a:t>
            </a:r>
            <a:r>
              <a:rPr lang="hu-HU" sz="1400" dirty="0" err="1" smtClean="0"/>
              <a:t>postsynaptische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Membran</a:t>
            </a:r>
            <a:r>
              <a:rPr lang="hu-HU" sz="1400" dirty="0" smtClean="0"/>
              <a:t> (mit </a:t>
            </a:r>
            <a:r>
              <a:rPr lang="hu-HU" sz="1400" dirty="0" err="1" smtClean="0"/>
              <a:t>Neurotransmitter-Rezeptoren</a:t>
            </a:r>
            <a:r>
              <a:rPr lang="hu-HU" sz="1400" dirty="0" smtClean="0"/>
              <a:t>). </a:t>
            </a:r>
            <a:r>
              <a:rPr lang="hu-HU" sz="1400" dirty="0" err="1" smtClean="0"/>
              <a:t>Aktive</a:t>
            </a:r>
            <a:r>
              <a:rPr lang="hu-HU" sz="1400" dirty="0" smtClean="0"/>
              <a:t> </a:t>
            </a:r>
            <a:r>
              <a:rPr lang="hu-HU" sz="1400" dirty="0" err="1" smtClean="0"/>
              <a:t>Zone</a:t>
            </a:r>
            <a:r>
              <a:rPr lang="hu-HU" sz="1400" dirty="0" smtClean="0"/>
              <a:t>: </a:t>
            </a:r>
            <a:r>
              <a:rPr lang="hu-HU" sz="1400" dirty="0" err="1" smtClean="0"/>
              <a:t>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Vesikeln</a:t>
            </a:r>
            <a:r>
              <a:rPr lang="hu-HU" sz="1400" dirty="0" smtClean="0"/>
              <a:t> </a:t>
            </a:r>
            <a:r>
              <a:rPr lang="hu-HU" sz="1400" dirty="0" err="1" smtClean="0"/>
              <a:t>nahe</a:t>
            </a:r>
            <a:r>
              <a:rPr lang="hu-HU" sz="1400" dirty="0" smtClean="0"/>
              <a:t> der </a:t>
            </a:r>
            <a:r>
              <a:rPr lang="hu-HU" sz="1400" dirty="0" err="1" smtClean="0"/>
              <a:t>präsynaptischen</a:t>
            </a:r>
            <a:r>
              <a:rPr lang="hu-HU" sz="1400" dirty="0" smtClean="0"/>
              <a:t> </a:t>
            </a:r>
            <a:r>
              <a:rPr lang="hu-HU" sz="1400" dirty="0" err="1" smtClean="0"/>
              <a:t>Membran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69684" y="1889573"/>
            <a:ext cx="75866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/>
              <a:t>Position</a:t>
            </a:r>
            <a:r>
              <a:rPr lang="hu-HU" sz="1600" b="1" dirty="0" smtClean="0"/>
              <a:t>: </a:t>
            </a:r>
            <a:r>
              <a:rPr lang="hu-HU" sz="1400" dirty="0" err="1" smtClean="0"/>
              <a:t>axo-dendritische</a:t>
            </a:r>
            <a:r>
              <a:rPr lang="hu-HU" sz="1400" dirty="0" smtClean="0"/>
              <a:t>, </a:t>
            </a:r>
            <a:r>
              <a:rPr lang="hu-HU" sz="1400" dirty="0" err="1" smtClean="0"/>
              <a:t>axo-somatische</a:t>
            </a:r>
            <a:r>
              <a:rPr lang="hu-HU" sz="1400" dirty="0" smtClean="0"/>
              <a:t>, </a:t>
            </a:r>
            <a:r>
              <a:rPr lang="hu-HU" sz="1400" dirty="0" err="1" smtClean="0"/>
              <a:t>axo-axonale</a:t>
            </a:r>
            <a:r>
              <a:rPr lang="hu-HU" sz="1400" dirty="0" smtClean="0"/>
              <a:t> </a:t>
            </a:r>
            <a:r>
              <a:rPr lang="hu-HU" sz="1400" dirty="0" err="1" smtClean="0"/>
              <a:t>Synapsen</a:t>
            </a:r>
            <a:endParaRPr lang="hu-HU" sz="1400" dirty="0" smtClean="0"/>
          </a:p>
          <a:p>
            <a:endParaRPr lang="hu-HU" sz="1400" dirty="0"/>
          </a:p>
          <a:p>
            <a:r>
              <a:rPr lang="hu-HU" sz="1600" b="1" dirty="0" err="1" smtClean="0"/>
              <a:t>Funktion</a:t>
            </a:r>
            <a:r>
              <a:rPr lang="hu-HU" sz="1600" b="1" dirty="0" smtClean="0"/>
              <a:t>:</a:t>
            </a:r>
            <a:r>
              <a:rPr lang="hu-HU" sz="1600" dirty="0" smtClean="0"/>
              <a:t> </a:t>
            </a:r>
            <a:r>
              <a:rPr lang="hu-HU" sz="1400" dirty="0" err="1" smtClean="0"/>
              <a:t>excitatorische</a:t>
            </a:r>
            <a:r>
              <a:rPr lang="hu-HU" sz="1400" dirty="0" smtClean="0"/>
              <a:t> (</a:t>
            </a:r>
            <a:r>
              <a:rPr lang="hu-HU" sz="1400" dirty="0" err="1" smtClean="0"/>
              <a:t>erregende</a:t>
            </a:r>
            <a:r>
              <a:rPr lang="hu-HU" sz="1400" dirty="0" smtClean="0"/>
              <a:t>) und </a:t>
            </a:r>
            <a:r>
              <a:rPr lang="hu-HU" sz="1400" dirty="0" err="1" smtClean="0"/>
              <a:t>inhibitorische</a:t>
            </a:r>
            <a:r>
              <a:rPr lang="hu-HU" sz="1400" dirty="0" smtClean="0"/>
              <a:t> (</a:t>
            </a:r>
            <a:r>
              <a:rPr lang="hu-HU" sz="1400" dirty="0" err="1" smtClean="0"/>
              <a:t>hemmende</a:t>
            </a:r>
            <a:r>
              <a:rPr lang="hu-HU" sz="1400" dirty="0" smtClean="0"/>
              <a:t>) </a:t>
            </a:r>
            <a:r>
              <a:rPr lang="hu-HU" sz="1400" dirty="0" err="1" smtClean="0"/>
              <a:t>Synapsen</a:t>
            </a:r>
            <a:r>
              <a:rPr lang="hu-HU" sz="1400" dirty="0" smtClean="0"/>
              <a:t> (</a:t>
            </a:r>
            <a:r>
              <a:rPr lang="hu-HU" sz="1400" dirty="0" err="1" smtClean="0"/>
              <a:t>Depolarisation</a:t>
            </a:r>
            <a:r>
              <a:rPr lang="hu-HU" sz="1400" dirty="0" smtClean="0"/>
              <a:t> </a:t>
            </a:r>
            <a:r>
              <a:rPr lang="hu-HU" sz="1400" dirty="0" err="1" smtClean="0"/>
              <a:t>oder</a:t>
            </a:r>
            <a:r>
              <a:rPr lang="hu-HU" sz="1400" dirty="0" smtClean="0"/>
              <a:t> </a:t>
            </a:r>
            <a:r>
              <a:rPr lang="hu-HU" sz="1400" dirty="0" err="1" smtClean="0"/>
              <a:t>Hyperpolarisation</a:t>
            </a:r>
            <a:r>
              <a:rPr lang="hu-HU" sz="1400" dirty="0" smtClean="0"/>
              <a:t> der </a:t>
            </a:r>
            <a:r>
              <a:rPr lang="hu-HU" sz="1400" dirty="0" err="1" smtClean="0"/>
              <a:t>Zellmembran</a:t>
            </a:r>
            <a:r>
              <a:rPr lang="hu-HU" sz="1400" dirty="0" smtClean="0"/>
              <a:t>, </a:t>
            </a:r>
            <a:r>
              <a:rPr lang="hu-HU" sz="1400" dirty="0" err="1" smtClean="0"/>
              <a:t>Wirkung</a:t>
            </a:r>
            <a:r>
              <a:rPr lang="hu-HU" sz="1400" dirty="0" smtClean="0"/>
              <a:t> </a:t>
            </a:r>
            <a:r>
              <a:rPr lang="hu-HU" sz="1400" dirty="0" err="1" smtClean="0"/>
              <a:t>hängt</a:t>
            </a:r>
            <a:r>
              <a:rPr lang="hu-HU" sz="1400" dirty="0" smtClean="0"/>
              <a:t> </a:t>
            </a:r>
            <a:r>
              <a:rPr lang="hu-HU" sz="1400" dirty="0" err="1" smtClean="0"/>
              <a:t>vom</a:t>
            </a:r>
            <a:r>
              <a:rPr lang="hu-HU" sz="1400" dirty="0" smtClean="0"/>
              <a:t> </a:t>
            </a:r>
            <a:r>
              <a:rPr lang="hu-HU" sz="1400" dirty="0" err="1" smtClean="0"/>
              <a:t>Neurotransmitter</a:t>
            </a:r>
            <a:r>
              <a:rPr lang="hu-HU" sz="1400" dirty="0" smtClean="0"/>
              <a:t> und </a:t>
            </a:r>
            <a:r>
              <a:rPr lang="hu-HU" sz="1400" dirty="0" err="1" smtClean="0"/>
              <a:t>vom</a:t>
            </a:r>
            <a:r>
              <a:rPr lang="hu-HU" sz="1400" dirty="0" smtClean="0"/>
              <a:t> </a:t>
            </a:r>
            <a:r>
              <a:rPr lang="hu-HU" sz="1400" dirty="0" err="1" smtClean="0"/>
              <a:t>Receptormolekül</a:t>
            </a:r>
            <a:r>
              <a:rPr lang="hu-HU" sz="1400" dirty="0" smtClean="0"/>
              <a:t> ab). </a:t>
            </a:r>
            <a:r>
              <a:rPr lang="hu-HU" sz="1400" dirty="0" err="1" smtClean="0"/>
              <a:t>Signalübergabe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einer</a:t>
            </a:r>
            <a:r>
              <a:rPr lang="hu-HU" sz="1400" dirty="0" smtClean="0"/>
              <a:t> </a:t>
            </a:r>
            <a:r>
              <a:rPr lang="hu-HU" sz="1400" dirty="0" err="1" smtClean="0"/>
              <a:t>Richtung</a:t>
            </a:r>
            <a:r>
              <a:rPr lang="hu-HU" sz="1400" dirty="0" smtClean="0"/>
              <a:t> (</a:t>
            </a:r>
            <a:r>
              <a:rPr lang="hu-HU" sz="1400" dirty="0" err="1" smtClean="0"/>
              <a:t>Ventilfunktion</a:t>
            </a:r>
            <a:r>
              <a:rPr lang="hu-HU" sz="1400" dirty="0" smtClean="0"/>
              <a:t>).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66244" y="3117288"/>
            <a:ext cx="2674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err="1" smtClean="0"/>
              <a:t>Im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Elektronenmikroskop</a:t>
            </a:r>
            <a:r>
              <a:rPr lang="hu-HU" sz="1200" b="1" dirty="0" smtClean="0"/>
              <a:t>:</a:t>
            </a:r>
          </a:p>
          <a:p>
            <a:endParaRPr lang="hu-HU" sz="1200" dirty="0" smtClean="0"/>
          </a:p>
          <a:p>
            <a:r>
              <a:rPr lang="hu-HU" sz="1200" dirty="0" err="1" smtClean="0"/>
              <a:t>Bei</a:t>
            </a:r>
            <a:r>
              <a:rPr lang="hu-HU" sz="1200" dirty="0" smtClean="0"/>
              <a:t> </a:t>
            </a:r>
            <a:r>
              <a:rPr lang="hu-HU" sz="1200" b="1" dirty="0" err="1" smtClean="0"/>
              <a:t>excitatorischen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Synapsen</a:t>
            </a:r>
            <a:r>
              <a:rPr lang="hu-HU" sz="1200" b="1" dirty="0" smtClean="0"/>
              <a:t> </a:t>
            </a:r>
            <a:r>
              <a:rPr lang="hu-HU" sz="1200" dirty="0" smtClean="0"/>
              <a:t>die </a:t>
            </a:r>
            <a:r>
              <a:rPr lang="hu-HU" sz="1200" dirty="0" err="1" smtClean="0"/>
              <a:t>Vesiken</a:t>
            </a:r>
            <a:r>
              <a:rPr lang="hu-HU" sz="1200" dirty="0" smtClean="0"/>
              <a:t> </a:t>
            </a:r>
            <a:r>
              <a:rPr lang="hu-HU" sz="1200" dirty="0" err="1" smtClean="0"/>
              <a:t>sind</a:t>
            </a:r>
            <a:r>
              <a:rPr lang="hu-HU" sz="1200" dirty="0" smtClean="0"/>
              <a:t> rund, </a:t>
            </a:r>
            <a:r>
              <a:rPr lang="hu-HU" sz="1200" dirty="0" err="1" smtClean="0"/>
              <a:t>starke</a:t>
            </a:r>
            <a:r>
              <a:rPr lang="hu-HU" sz="1200" dirty="0" smtClean="0"/>
              <a:t> </a:t>
            </a:r>
            <a:r>
              <a:rPr lang="hu-HU" sz="1200" dirty="0" err="1" smtClean="0"/>
              <a:t>postsynaptische</a:t>
            </a:r>
            <a:r>
              <a:rPr lang="hu-HU" sz="1200" dirty="0" smtClean="0"/>
              <a:t> </a:t>
            </a:r>
            <a:r>
              <a:rPr lang="hu-HU" sz="1200" dirty="0" err="1" smtClean="0"/>
              <a:t>Verdichtung</a:t>
            </a:r>
            <a:r>
              <a:rPr lang="hu-HU" sz="1200" dirty="0" smtClean="0"/>
              <a:t> (</a:t>
            </a:r>
            <a:r>
              <a:rPr lang="hu-HU" sz="1200" dirty="0" err="1" smtClean="0"/>
              <a:t>asymmetrische</a:t>
            </a:r>
            <a:r>
              <a:rPr lang="hu-HU" sz="1200" dirty="0" smtClean="0"/>
              <a:t> </a:t>
            </a:r>
            <a:r>
              <a:rPr lang="hu-HU" sz="1200" dirty="0" err="1" smtClean="0"/>
              <a:t>Synapse</a:t>
            </a:r>
            <a:r>
              <a:rPr lang="hu-HU" sz="1200" dirty="0" smtClean="0"/>
              <a:t>, Gray </a:t>
            </a:r>
            <a:r>
              <a:rPr lang="hu-HU" sz="1200" dirty="0" err="1" smtClean="0"/>
              <a:t>Typ</a:t>
            </a:r>
            <a:r>
              <a:rPr lang="hu-HU" sz="1200" dirty="0" smtClean="0"/>
              <a:t> I)</a:t>
            </a:r>
          </a:p>
          <a:p>
            <a:endParaRPr lang="hu-HU" sz="1200" dirty="0" smtClean="0"/>
          </a:p>
          <a:p>
            <a:r>
              <a:rPr lang="hu-HU" sz="1200" dirty="0" err="1" smtClean="0"/>
              <a:t>Bei</a:t>
            </a:r>
            <a:r>
              <a:rPr lang="hu-HU" sz="1200" dirty="0" smtClean="0"/>
              <a:t> </a:t>
            </a:r>
            <a:r>
              <a:rPr lang="hu-HU" sz="1200" b="1" dirty="0" err="1" smtClean="0"/>
              <a:t>inhibitorischen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Synapsen</a:t>
            </a:r>
            <a:r>
              <a:rPr lang="hu-HU" sz="1200" b="1" dirty="0" smtClean="0"/>
              <a:t> </a:t>
            </a:r>
            <a:r>
              <a:rPr lang="hu-HU" sz="1200" dirty="0" smtClean="0"/>
              <a:t>die </a:t>
            </a:r>
            <a:r>
              <a:rPr lang="hu-HU" sz="1200" dirty="0" err="1" smtClean="0"/>
              <a:t>Vesikeln</a:t>
            </a:r>
            <a:r>
              <a:rPr lang="hu-HU" sz="1200" dirty="0" smtClean="0"/>
              <a:t> </a:t>
            </a:r>
            <a:r>
              <a:rPr lang="hu-HU" sz="1200" dirty="0" err="1" smtClean="0"/>
              <a:t>sind</a:t>
            </a:r>
            <a:r>
              <a:rPr lang="hu-HU" sz="1200" dirty="0" smtClean="0"/>
              <a:t> </a:t>
            </a:r>
            <a:r>
              <a:rPr lang="hu-HU" sz="1200" dirty="0" err="1" smtClean="0"/>
              <a:t>meistens</a:t>
            </a:r>
            <a:r>
              <a:rPr lang="hu-HU" sz="1200" dirty="0" smtClean="0"/>
              <a:t> </a:t>
            </a:r>
            <a:r>
              <a:rPr lang="hu-HU" sz="1200" dirty="0" err="1" smtClean="0"/>
              <a:t>oval</a:t>
            </a:r>
            <a:r>
              <a:rPr lang="hu-HU" sz="1200" dirty="0" smtClean="0"/>
              <a:t>, </a:t>
            </a:r>
            <a:r>
              <a:rPr lang="hu-HU" sz="1200" dirty="0" err="1" smtClean="0"/>
              <a:t>prä-</a:t>
            </a:r>
            <a:r>
              <a:rPr lang="hu-HU" sz="1200" dirty="0" smtClean="0"/>
              <a:t> und </a:t>
            </a:r>
            <a:r>
              <a:rPr lang="hu-HU" sz="1200" dirty="0" err="1" smtClean="0"/>
              <a:t>postsynaptische</a:t>
            </a:r>
            <a:r>
              <a:rPr lang="hu-HU" sz="1200" dirty="0" smtClean="0"/>
              <a:t> </a:t>
            </a:r>
            <a:r>
              <a:rPr lang="hu-HU" sz="1200" dirty="0" err="1" smtClean="0"/>
              <a:t>Verdichtungen</a:t>
            </a:r>
            <a:r>
              <a:rPr lang="hu-HU" sz="1200" dirty="0" smtClean="0"/>
              <a:t> </a:t>
            </a:r>
            <a:r>
              <a:rPr lang="hu-HU" sz="1200" dirty="0" err="1" smtClean="0"/>
              <a:t>sind</a:t>
            </a:r>
            <a:r>
              <a:rPr lang="hu-HU" sz="1200" dirty="0" smtClean="0"/>
              <a:t> </a:t>
            </a:r>
            <a:r>
              <a:rPr lang="hu-HU" sz="1200" dirty="0" err="1" smtClean="0"/>
              <a:t>gleich</a:t>
            </a:r>
            <a:r>
              <a:rPr lang="hu-HU" sz="1200" dirty="0" smtClean="0"/>
              <a:t> </a:t>
            </a:r>
            <a:r>
              <a:rPr lang="hu-HU" sz="1200" dirty="0" err="1" smtClean="0"/>
              <a:t>dick</a:t>
            </a:r>
            <a:r>
              <a:rPr lang="hu-HU" sz="1200" dirty="0" smtClean="0"/>
              <a:t> (</a:t>
            </a:r>
            <a:r>
              <a:rPr lang="hu-HU" sz="1200" dirty="0" err="1" smtClean="0"/>
              <a:t>symmetrische</a:t>
            </a:r>
            <a:r>
              <a:rPr lang="hu-HU" sz="1200" dirty="0" smtClean="0"/>
              <a:t> </a:t>
            </a:r>
            <a:r>
              <a:rPr lang="hu-HU" sz="1200" dirty="0" err="1" smtClean="0"/>
              <a:t>Synapse</a:t>
            </a:r>
            <a:r>
              <a:rPr lang="hu-HU" sz="1200" dirty="0" smtClean="0"/>
              <a:t>, Gray </a:t>
            </a:r>
            <a:r>
              <a:rPr lang="hu-HU" sz="1200" dirty="0" err="1" smtClean="0"/>
              <a:t>Typ</a:t>
            </a:r>
            <a:r>
              <a:rPr lang="hu-HU" sz="1200" dirty="0" smtClean="0"/>
              <a:t> II)</a:t>
            </a:r>
          </a:p>
          <a:p>
            <a:r>
              <a:rPr lang="hu-HU" sz="1200" dirty="0" smtClean="0"/>
              <a:t>……………………………………………………………</a:t>
            </a:r>
            <a:endParaRPr lang="hu-HU" sz="1200" dirty="0"/>
          </a:p>
          <a:p>
            <a:r>
              <a:rPr lang="hu-HU" sz="1200" b="1" dirty="0" err="1" smtClean="0"/>
              <a:t>Aminerge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Synapsen</a:t>
            </a:r>
            <a:r>
              <a:rPr lang="hu-HU" sz="1200" dirty="0" smtClean="0"/>
              <a:t>: </a:t>
            </a:r>
            <a:r>
              <a:rPr lang="hu-HU" sz="1200" dirty="0" err="1" smtClean="0"/>
              <a:t>dunkle</a:t>
            </a:r>
            <a:r>
              <a:rPr lang="hu-HU" sz="1200" dirty="0" smtClean="0"/>
              <a:t>, </a:t>
            </a:r>
            <a:r>
              <a:rPr lang="hu-HU" sz="1200" dirty="0" err="1" smtClean="0"/>
              <a:t>kernartige</a:t>
            </a:r>
            <a:r>
              <a:rPr lang="hu-HU" sz="1200" dirty="0" smtClean="0"/>
              <a:t> </a:t>
            </a:r>
            <a:r>
              <a:rPr lang="hu-HU" sz="1200" dirty="0" err="1" smtClean="0"/>
              <a:t>Substanz</a:t>
            </a:r>
            <a:r>
              <a:rPr lang="hu-HU" sz="1200" dirty="0" smtClean="0"/>
              <a:t> </a:t>
            </a:r>
            <a:r>
              <a:rPr lang="hu-HU" sz="1200" dirty="0" err="1" smtClean="0"/>
              <a:t>in</a:t>
            </a:r>
            <a:r>
              <a:rPr lang="hu-HU" sz="1200" dirty="0" smtClean="0"/>
              <a:t> den </a:t>
            </a:r>
            <a:r>
              <a:rPr lang="hu-HU" sz="1200" dirty="0" err="1" smtClean="0"/>
              <a:t>syn</a:t>
            </a:r>
            <a:r>
              <a:rPr lang="hu-HU" sz="1200" dirty="0" smtClean="0"/>
              <a:t>. </a:t>
            </a:r>
            <a:r>
              <a:rPr lang="hu-HU" sz="1200" dirty="0" err="1" smtClean="0"/>
              <a:t>Vesikeln</a:t>
            </a:r>
            <a:endParaRPr lang="hu-HU" sz="1200" dirty="0" smtClean="0"/>
          </a:p>
          <a:p>
            <a:r>
              <a:rPr lang="hu-HU" sz="1200" b="1" dirty="0" err="1" smtClean="0"/>
              <a:t>Peptiderge</a:t>
            </a:r>
            <a:r>
              <a:rPr lang="hu-HU" sz="1200" b="1" dirty="0" smtClean="0"/>
              <a:t> </a:t>
            </a:r>
            <a:r>
              <a:rPr lang="hu-HU" sz="1200" b="1" dirty="0" err="1" smtClean="0"/>
              <a:t>Synapsen</a:t>
            </a:r>
            <a:r>
              <a:rPr lang="hu-HU" sz="1200" dirty="0" smtClean="0"/>
              <a:t>: </a:t>
            </a:r>
            <a:r>
              <a:rPr lang="hu-HU" sz="1200" dirty="0" err="1" smtClean="0"/>
              <a:t>dunkle</a:t>
            </a:r>
            <a:r>
              <a:rPr lang="hu-HU" sz="1200" dirty="0" smtClean="0"/>
              <a:t> </a:t>
            </a:r>
            <a:r>
              <a:rPr lang="hu-HU" sz="1200" dirty="0" err="1" smtClean="0"/>
              <a:t>Substanz</a:t>
            </a:r>
            <a:r>
              <a:rPr lang="hu-HU" sz="1200" dirty="0" smtClean="0"/>
              <a:t> </a:t>
            </a:r>
            <a:r>
              <a:rPr lang="hu-HU" sz="1200" dirty="0" err="1" smtClean="0"/>
              <a:t>füllt</a:t>
            </a:r>
            <a:r>
              <a:rPr lang="hu-HU" sz="1200" dirty="0" smtClean="0"/>
              <a:t> die </a:t>
            </a:r>
            <a:r>
              <a:rPr lang="hu-HU" sz="1200" dirty="0" err="1" smtClean="0"/>
              <a:t>Vesikeln</a:t>
            </a:r>
            <a:r>
              <a:rPr lang="hu-HU" sz="1200" dirty="0" smtClean="0"/>
              <a:t> (100 nm) </a:t>
            </a:r>
            <a:r>
              <a:rPr lang="hu-HU" sz="1200" dirty="0" err="1" smtClean="0"/>
              <a:t>aus</a:t>
            </a:r>
            <a:endParaRPr lang="hu-HU" sz="1200" dirty="0" smtClean="0"/>
          </a:p>
          <a:p>
            <a:endParaRPr lang="hu-HU" sz="1200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54" y="3176006"/>
            <a:ext cx="3229710" cy="35160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76278" y="3284984"/>
            <a:ext cx="2376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/>
              <a:t>Neurotransmitter</a:t>
            </a:r>
            <a:r>
              <a:rPr lang="hu-HU" sz="1600" b="1" dirty="0" smtClean="0"/>
              <a:t>:</a:t>
            </a:r>
          </a:p>
          <a:p>
            <a:endParaRPr lang="hu-HU" sz="1400" b="1" dirty="0" smtClean="0"/>
          </a:p>
          <a:p>
            <a:r>
              <a:rPr lang="hu-HU" sz="1400" b="1" dirty="0" err="1" smtClean="0"/>
              <a:t>Acetylcholin</a:t>
            </a:r>
            <a:endParaRPr lang="hu-HU" sz="1400" b="1" dirty="0" smtClean="0"/>
          </a:p>
          <a:p>
            <a:r>
              <a:rPr lang="hu-HU" sz="1400" b="1" dirty="0" err="1" smtClean="0"/>
              <a:t>Monoamine</a:t>
            </a:r>
            <a:r>
              <a:rPr lang="hu-HU" sz="1400" b="1" dirty="0" smtClean="0"/>
              <a:t>: </a:t>
            </a:r>
            <a:r>
              <a:rPr lang="hu-HU" sz="1400" dirty="0" err="1" smtClean="0"/>
              <a:t>Noradrenalin</a:t>
            </a:r>
            <a:r>
              <a:rPr lang="hu-HU" sz="1400" dirty="0" smtClean="0"/>
              <a:t>, Dopamin, </a:t>
            </a:r>
            <a:r>
              <a:rPr lang="hu-HU" sz="1400" dirty="0" err="1" smtClean="0"/>
              <a:t>Serotonin</a:t>
            </a:r>
            <a:endParaRPr lang="hu-HU" sz="1400" dirty="0" smtClean="0"/>
          </a:p>
          <a:p>
            <a:r>
              <a:rPr lang="hu-HU" sz="1400" b="1" dirty="0" err="1" smtClean="0"/>
              <a:t>Aminosäuren</a:t>
            </a:r>
            <a:r>
              <a:rPr lang="hu-HU" sz="1400" dirty="0" smtClean="0"/>
              <a:t>:</a:t>
            </a:r>
            <a:r>
              <a:rPr lang="hu-HU" sz="1400" dirty="0" err="1" smtClean="0"/>
              <a:t>Glutamat</a:t>
            </a:r>
            <a:r>
              <a:rPr lang="hu-HU" sz="1400" dirty="0" smtClean="0"/>
              <a:t>, </a:t>
            </a:r>
            <a:r>
              <a:rPr lang="hu-HU" sz="1400" dirty="0" err="1" smtClean="0"/>
              <a:t>Aspartat</a:t>
            </a:r>
            <a:r>
              <a:rPr lang="hu-HU" sz="1400" dirty="0" smtClean="0"/>
              <a:t>, </a:t>
            </a:r>
            <a:r>
              <a:rPr lang="hu-HU" sz="1400" dirty="0" err="1" smtClean="0"/>
              <a:t>Gamma-Aminobuttersäure</a:t>
            </a:r>
            <a:r>
              <a:rPr lang="hu-HU" sz="1400" dirty="0" smtClean="0"/>
              <a:t> (GABA), </a:t>
            </a:r>
            <a:r>
              <a:rPr lang="hu-HU" sz="1400" dirty="0" err="1" smtClean="0"/>
              <a:t>Glycin</a:t>
            </a:r>
            <a:endParaRPr lang="hu-HU" sz="1400" dirty="0" smtClean="0"/>
          </a:p>
          <a:p>
            <a:r>
              <a:rPr lang="hu-HU" sz="1400" b="1" dirty="0" err="1" smtClean="0"/>
              <a:t>Peptide</a:t>
            </a:r>
            <a:r>
              <a:rPr lang="hu-HU" sz="1400" b="1" dirty="0" smtClean="0"/>
              <a:t>:</a:t>
            </a:r>
            <a:r>
              <a:rPr lang="hu-HU" sz="1400" dirty="0" smtClean="0"/>
              <a:t> </a:t>
            </a:r>
            <a:r>
              <a:rPr lang="hu-HU" sz="1400" dirty="0" err="1" smtClean="0"/>
              <a:t>Substanz</a:t>
            </a:r>
            <a:r>
              <a:rPr lang="hu-HU" sz="1400" dirty="0" smtClean="0"/>
              <a:t> P, </a:t>
            </a:r>
            <a:r>
              <a:rPr lang="hu-HU" sz="1400" dirty="0" err="1" smtClean="0"/>
              <a:t>Cholecystokinin</a:t>
            </a:r>
            <a:r>
              <a:rPr lang="hu-HU" sz="1400" dirty="0" smtClean="0"/>
              <a:t>, </a:t>
            </a:r>
            <a:r>
              <a:rPr lang="hu-HU" sz="1400" dirty="0" err="1" smtClean="0"/>
              <a:t>Opioide</a:t>
            </a:r>
            <a:r>
              <a:rPr lang="hu-HU" sz="1400" dirty="0" smtClean="0"/>
              <a:t>, </a:t>
            </a:r>
            <a:r>
              <a:rPr lang="hu-HU" sz="1400" dirty="0" err="1" smtClean="0"/>
              <a:t>Vasoaktives</a:t>
            </a:r>
            <a:r>
              <a:rPr lang="hu-HU" sz="1400" dirty="0" smtClean="0"/>
              <a:t> </a:t>
            </a:r>
            <a:r>
              <a:rPr lang="hu-HU" sz="1400" dirty="0" err="1" smtClean="0"/>
              <a:t>intestinales</a:t>
            </a:r>
            <a:r>
              <a:rPr lang="hu-HU" sz="1400" dirty="0" smtClean="0"/>
              <a:t> </a:t>
            </a:r>
            <a:r>
              <a:rPr lang="hu-HU" sz="1400" dirty="0" err="1" smtClean="0"/>
              <a:t>Peptid</a:t>
            </a:r>
            <a:r>
              <a:rPr lang="hu-HU" sz="1400" dirty="0" smtClean="0"/>
              <a:t> ….</a:t>
            </a:r>
          </a:p>
          <a:p>
            <a:r>
              <a:rPr lang="hu-HU" sz="1400" dirty="0" smtClean="0"/>
              <a:t>NO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75856" y="3176006"/>
            <a:ext cx="6480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0370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560" y="404664"/>
            <a:ext cx="806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Dendritdornen</a:t>
            </a:r>
            <a:r>
              <a:rPr lang="hu-HU" sz="1600" b="1" dirty="0" smtClean="0"/>
              <a:t>:</a:t>
            </a:r>
            <a:r>
              <a:rPr lang="hu-HU" sz="1600" dirty="0" smtClean="0"/>
              <a:t> </a:t>
            </a:r>
            <a:r>
              <a:rPr lang="hu-HU" sz="1400" dirty="0" err="1" smtClean="0"/>
              <a:t>Bei</a:t>
            </a:r>
            <a:r>
              <a:rPr lang="hu-HU" sz="1400" dirty="0" smtClean="0"/>
              <a:t> </a:t>
            </a:r>
            <a:r>
              <a:rPr lang="hu-HU" sz="1400" dirty="0" err="1" smtClean="0"/>
              <a:t>einigen</a:t>
            </a:r>
            <a:r>
              <a:rPr lang="hu-HU" sz="1400" dirty="0" smtClean="0"/>
              <a:t> Golgi I </a:t>
            </a:r>
            <a:r>
              <a:rPr lang="hu-HU" sz="1400" dirty="0" err="1" smtClean="0"/>
              <a:t>Typ</a:t>
            </a:r>
            <a:r>
              <a:rPr lang="hu-HU" sz="1400" dirty="0" smtClean="0"/>
              <a:t> </a:t>
            </a:r>
            <a:r>
              <a:rPr lang="hu-HU" sz="1400" dirty="0" err="1" smtClean="0"/>
              <a:t>Neuronen</a:t>
            </a:r>
            <a:r>
              <a:rPr lang="hu-HU" sz="1400" dirty="0" smtClean="0"/>
              <a:t> </a:t>
            </a:r>
            <a:r>
              <a:rPr lang="hu-HU" sz="1400" dirty="0" err="1" smtClean="0"/>
              <a:t>vergrössert</a:t>
            </a:r>
            <a:r>
              <a:rPr lang="hu-HU" sz="1400" dirty="0" smtClean="0"/>
              <a:t> </a:t>
            </a:r>
            <a:r>
              <a:rPr lang="hu-HU" sz="1400" dirty="0" err="1" smtClean="0"/>
              <a:t>sich</a:t>
            </a:r>
            <a:r>
              <a:rPr lang="hu-HU" sz="1400" dirty="0" smtClean="0"/>
              <a:t> die </a:t>
            </a:r>
            <a:r>
              <a:rPr lang="hu-HU" sz="1400" dirty="0" err="1" smtClean="0"/>
              <a:t>Dendritoberfläche</a:t>
            </a:r>
            <a:r>
              <a:rPr lang="hu-HU" sz="1400" dirty="0" smtClean="0"/>
              <a:t> </a:t>
            </a:r>
            <a:r>
              <a:rPr lang="hu-HU" sz="1400" dirty="0" err="1" smtClean="0"/>
              <a:t>durch</a:t>
            </a:r>
            <a:r>
              <a:rPr lang="hu-HU" sz="1400" dirty="0" smtClean="0"/>
              <a:t> </a:t>
            </a:r>
            <a:r>
              <a:rPr lang="hu-HU" sz="1400" dirty="0" err="1" smtClean="0"/>
              <a:t>kleine</a:t>
            </a:r>
            <a:r>
              <a:rPr lang="hu-HU" sz="1400" dirty="0" smtClean="0"/>
              <a:t> </a:t>
            </a:r>
            <a:r>
              <a:rPr lang="hu-HU" sz="1400" dirty="0" err="1" smtClean="0"/>
              <a:t>Ausstülpungen</a:t>
            </a:r>
            <a:r>
              <a:rPr lang="hu-HU" sz="1400" dirty="0" smtClean="0"/>
              <a:t>:  </a:t>
            </a:r>
            <a:r>
              <a:rPr lang="hu-HU" sz="1400" dirty="0" err="1" smtClean="0"/>
              <a:t>dendritische</a:t>
            </a:r>
            <a:r>
              <a:rPr lang="hu-HU" sz="1400" dirty="0" smtClean="0"/>
              <a:t> </a:t>
            </a:r>
            <a:r>
              <a:rPr lang="hu-HU" sz="1400" dirty="0" err="1" smtClean="0"/>
              <a:t>Dornen</a:t>
            </a:r>
            <a:r>
              <a:rPr lang="hu-HU" sz="1400" dirty="0" smtClean="0"/>
              <a:t>. An </a:t>
            </a:r>
            <a:r>
              <a:rPr lang="hu-HU" sz="1400" dirty="0" err="1" smtClean="0"/>
              <a:t>einem</a:t>
            </a:r>
            <a:r>
              <a:rPr lang="hu-HU" sz="1400" dirty="0" smtClean="0"/>
              <a:t> </a:t>
            </a:r>
            <a:r>
              <a:rPr lang="hu-HU" sz="1400" dirty="0" err="1" smtClean="0"/>
              <a:t>Dorn</a:t>
            </a:r>
            <a:r>
              <a:rPr lang="hu-HU" sz="1400" dirty="0" smtClean="0"/>
              <a:t> enden </a:t>
            </a:r>
            <a:r>
              <a:rPr lang="hu-HU" sz="1400" dirty="0" err="1" smtClean="0"/>
              <a:t>mehrere</a:t>
            </a:r>
            <a:r>
              <a:rPr lang="hu-HU" sz="1400" dirty="0" smtClean="0"/>
              <a:t> </a:t>
            </a:r>
            <a:r>
              <a:rPr lang="hu-HU" sz="1400" dirty="0" err="1" smtClean="0"/>
              <a:t>präsynaptische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Endigungen</a:t>
            </a:r>
            <a:r>
              <a:rPr lang="hu-HU" sz="1400" dirty="0" smtClean="0"/>
              <a:t> von </a:t>
            </a:r>
            <a:r>
              <a:rPr lang="hu-HU" sz="1400" dirty="0" err="1" smtClean="0"/>
              <a:t>anderen</a:t>
            </a:r>
            <a:r>
              <a:rPr lang="hu-HU" sz="1400" dirty="0" smtClean="0"/>
              <a:t> </a:t>
            </a:r>
            <a:r>
              <a:rPr lang="hu-HU" sz="1400" dirty="0" err="1" smtClean="0"/>
              <a:t>Axonen</a:t>
            </a:r>
            <a:r>
              <a:rPr lang="hu-HU" sz="1400" dirty="0" smtClean="0"/>
              <a:t>. </a:t>
            </a:r>
            <a:r>
              <a:rPr lang="hu-HU" sz="1400" dirty="0" err="1" smtClean="0"/>
              <a:t>So</a:t>
            </a:r>
            <a:r>
              <a:rPr lang="hu-HU" sz="1400" dirty="0" smtClean="0"/>
              <a:t> </a:t>
            </a:r>
            <a:r>
              <a:rPr lang="hu-HU" sz="1400" dirty="0" err="1" smtClean="0"/>
              <a:t>können</a:t>
            </a:r>
            <a:r>
              <a:rPr lang="hu-HU" sz="1400" dirty="0" smtClean="0"/>
              <a:t> </a:t>
            </a:r>
            <a:r>
              <a:rPr lang="hu-HU" sz="1400" dirty="0" err="1" smtClean="0"/>
              <a:t>sich</a:t>
            </a:r>
            <a:r>
              <a:rPr lang="hu-HU" sz="1400" dirty="0" smtClean="0"/>
              <a:t> </a:t>
            </a:r>
            <a:r>
              <a:rPr lang="hu-HU" sz="1400" dirty="0" err="1" smtClean="0"/>
              <a:t>mehrere</a:t>
            </a:r>
            <a:r>
              <a:rPr lang="hu-HU" sz="1400" dirty="0" smtClean="0"/>
              <a:t> </a:t>
            </a:r>
            <a:r>
              <a:rPr lang="hu-HU" sz="1400" dirty="0" err="1" smtClean="0"/>
              <a:t>Tausende</a:t>
            </a:r>
            <a:r>
              <a:rPr lang="hu-HU" sz="1400" dirty="0" smtClean="0"/>
              <a:t> von </a:t>
            </a:r>
            <a:r>
              <a:rPr lang="hu-HU" sz="1400" dirty="0" err="1" smtClean="0"/>
              <a:t>Axonendigungen</a:t>
            </a:r>
            <a:r>
              <a:rPr lang="hu-HU" sz="1400" dirty="0" smtClean="0"/>
              <a:t> an </a:t>
            </a:r>
            <a:r>
              <a:rPr lang="hu-HU" sz="1400" dirty="0" err="1" smtClean="0"/>
              <a:t>einem</a:t>
            </a:r>
            <a:r>
              <a:rPr lang="hu-HU" sz="1400" dirty="0" smtClean="0"/>
              <a:t> </a:t>
            </a:r>
            <a:r>
              <a:rPr lang="hu-HU" sz="1400" dirty="0" err="1" smtClean="0"/>
              <a:t>Dendritenbaum</a:t>
            </a:r>
            <a:r>
              <a:rPr lang="hu-HU" sz="1400" dirty="0" smtClean="0"/>
              <a:t> </a:t>
            </a:r>
            <a:r>
              <a:rPr lang="hu-HU" sz="1400" dirty="0" err="1" smtClean="0"/>
              <a:t>befinden</a:t>
            </a:r>
            <a:r>
              <a:rPr lang="hu-HU" sz="1400" dirty="0" smtClean="0"/>
              <a:t>. </a:t>
            </a:r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4" y="1389549"/>
            <a:ext cx="3347184" cy="358518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5993" y="859994"/>
            <a:ext cx="3145272" cy="4538869"/>
          </a:xfrm>
          <a:prstGeom prst="rect">
            <a:avLst/>
          </a:prstGeom>
        </p:spPr>
      </p:pic>
      <p:cxnSp>
        <p:nvCxnSpPr>
          <p:cNvPr id="13" name="Egyenes összekötő nyíllal 12"/>
          <p:cNvCxnSpPr/>
          <p:nvPr/>
        </p:nvCxnSpPr>
        <p:spPr>
          <a:xfrm>
            <a:off x="2411760" y="1389549"/>
            <a:ext cx="0" cy="59929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7308304" y="1389549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Dendrit-Dorn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508104" y="4702065"/>
            <a:ext cx="20882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5085184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Plastizität</a:t>
            </a:r>
            <a:r>
              <a:rPr lang="hu-HU" sz="1400" b="1" dirty="0" smtClean="0"/>
              <a:t>:</a:t>
            </a:r>
            <a:r>
              <a:rPr lang="hu-HU" sz="1400" dirty="0" smtClean="0"/>
              <a:t> </a:t>
            </a:r>
            <a:r>
              <a:rPr lang="hu-HU" sz="1400" dirty="0" err="1" smtClean="0"/>
              <a:t>Neubildung</a:t>
            </a:r>
            <a:r>
              <a:rPr lang="hu-HU" sz="1400" dirty="0" smtClean="0"/>
              <a:t> </a:t>
            </a:r>
            <a:r>
              <a:rPr lang="hu-HU" sz="1400" dirty="0" err="1" smtClean="0"/>
              <a:t>oder</a:t>
            </a:r>
            <a:r>
              <a:rPr lang="hu-HU" sz="1400" dirty="0" smtClean="0"/>
              <a:t> </a:t>
            </a:r>
            <a:r>
              <a:rPr lang="hu-HU" sz="1400" dirty="0" err="1" smtClean="0"/>
              <a:t>Rückbildung</a:t>
            </a:r>
            <a:r>
              <a:rPr lang="hu-HU" sz="1400" dirty="0" smtClean="0"/>
              <a:t> von </a:t>
            </a:r>
            <a:r>
              <a:rPr lang="hu-HU" sz="1400" dirty="0" err="1" smtClean="0"/>
              <a:t>Synapsen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736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85908" y="1464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/>
              <a:t>Wie</a:t>
            </a:r>
            <a:r>
              <a:rPr lang="hu-HU" b="1" dirty="0" smtClean="0"/>
              <a:t> </a:t>
            </a:r>
            <a:r>
              <a:rPr lang="hu-HU" b="1" dirty="0" err="1" smtClean="0"/>
              <a:t>chemische</a:t>
            </a:r>
            <a:r>
              <a:rPr lang="hu-HU" b="1" dirty="0" smtClean="0"/>
              <a:t> </a:t>
            </a:r>
            <a:r>
              <a:rPr lang="hu-HU" b="1" dirty="0" err="1" smtClean="0"/>
              <a:t>Synapsen</a:t>
            </a:r>
            <a:r>
              <a:rPr lang="hu-HU" b="1" dirty="0" smtClean="0"/>
              <a:t> </a:t>
            </a:r>
            <a:r>
              <a:rPr lang="hu-HU" b="1" dirty="0" err="1" smtClean="0"/>
              <a:t>funktionieren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30" y="1196752"/>
            <a:ext cx="4820489" cy="482847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3990" y="548610"/>
            <a:ext cx="367240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Signalübermittlung</a:t>
            </a:r>
            <a:r>
              <a:rPr lang="hu-HU" sz="1400" b="1" dirty="0" smtClean="0"/>
              <a:t>: </a:t>
            </a:r>
            <a:r>
              <a:rPr lang="hu-HU" sz="1400" dirty="0" err="1" smtClean="0"/>
              <a:t>Aktionspotential</a:t>
            </a:r>
            <a:r>
              <a:rPr lang="hu-HU" sz="1400" dirty="0" smtClean="0"/>
              <a:t> </a:t>
            </a:r>
            <a:r>
              <a:rPr lang="hu-HU" sz="1400" dirty="0" err="1" smtClean="0"/>
              <a:t>erreicht</a:t>
            </a:r>
            <a:r>
              <a:rPr lang="hu-HU" sz="1400" dirty="0" smtClean="0"/>
              <a:t> die </a:t>
            </a:r>
            <a:r>
              <a:rPr lang="hu-HU" sz="1400" dirty="0" err="1" smtClean="0"/>
              <a:t>Synapse</a:t>
            </a:r>
            <a:r>
              <a:rPr lang="hu-HU" sz="1400" dirty="0" smtClean="0"/>
              <a:t>, </a:t>
            </a:r>
            <a:r>
              <a:rPr lang="hu-HU" sz="1400" dirty="0" err="1" smtClean="0"/>
              <a:t>spannungsabhängige</a:t>
            </a:r>
            <a:r>
              <a:rPr lang="hu-HU" sz="1400" dirty="0" smtClean="0"/>
              <a:t> </a:t>
            </a:r>
            <a:r>
              <a:rPr lang="hu-HU" sz="1400" dirty="0" err="1" smtClean="0"/>
              <a:t>Ca-Kanäle</a:t>
            </a:r>
            <a:r>
              <a:rPr lang="hu-HU" sz="1400" dirty="0" smtClean="0"/>
              <a:t> </a:t>
            </a:r>
            <a:r>
              <a:rPr lang="hu-HU" sz="1400" dirty="0" err="1" smtClean="0"/>
              <a:t>öffnen</a:t>
            </a:r>
            <a:r>
              <a:rPr lang="hu-HU" sz="1400" dirty="0" smtClean="0"/>
              <a:t> </a:t>
            </a:r>
            <a:r>
              <a:rPr lang="hu-HU" sz="1400" dirty="0" err="1" smtClean="0"/>
              <a:t>sich</a:t>
            </a:r>
            <a:r>
              <a:rPr lang="hu-HU" sz="1400" dirty="0" smtClean="0"/>
              <a:t>, </a:t>
            </a:r>
            <a:r>
              <a:rPr lang="hu-HU" sz="1400" dirty="0" err="1" smtClean="0"/>
              <a:t>das</a:t>
            </a:r>
            <a:r>
              <a:rPr lang="hu-HU" sz="1400" dirty="0" smtClean="0"/>
              <a:t> </a:t>
            </a:r>
            <a:r>
              <a:rPr lang="hu-HU" sz="1400" dirty="0" err="1" smtClean="0"/>
              <a:t>führt</a:t>
            </a:r>
            <a:r>
              <a:rPr lang="hu-HU" sz="1400" dirty="0" smtClean="0"/>
              <a:t> </a:t>
            </a:r>
            <a:r>
              <a:rPr lang="hu-HU" sz="1400" dirty="0" err="1" smtClean="0"/>
              <a:t>zur</a:t>
            </a:r>
            <a:r>
              <a:rPr lang="hu-HU" sz="1400" dirty="0" smtClean="0"/>
              <a:t> </a:t>
            </a:r>
            <a:r>
              <a:rPr lang="hu-HU" sz="1400" dirty="0" err="1" smtClean="0"/>
              <a:t>Exocytose</a:t>
            </a:r>
            <a:r>
              <a:rPr lang="hu-HU" sz="1400" dirty="0" smtClean="0"/>
              <a:t> der </a:t>
            </a:r>
            <a:r>
              <a:rPr lang="hu-HU" sz="1400" dirty="0" err="1" smtClean="0"/>
              <a:t>synaptischen</a:t>
            </a:r>
            <a:r>
              <a:rPr lang="hu-HU" sz="1400" dirty="0" smtClean="0"/>
              <a:t> </a:t>
            </a:r>
            <a:r>
              <a:rPr lang="hu-HU" sz="1400" dirty="0" err="1" smtClean="0"/>
              <a:t>Vesikeln</a:t>
            </a:r>
            <a:r>
              <a:rPr lang="hu-HU" sz="1400" dirty="0" smtClean="0"/>
              <a:t>, </a:t>
            </a:r>
            <a:r>
              <a:rPr lang="hu-HU" sz="1400" dirty="0" err="1" smtClean="0"/>
              <a:t>Neurotransmitter</a:t>
            </a:r>
            <a:r>
              <a:rPr lang="hu-HU" sz="1400" dirty="0" smtClean="0"/>
              <a:t> </a:t>
            </a:r>
            <a:r>
              <a:rPr lang="hu-HU" sz="1400" dirty="0" err="1" smtClean="0"/>
              <a:t>ist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den </a:t>
            </a:r>
            <a:r>
              <a:rPr lang="hu-HU" sz="1400" dirty="0" err="1" smtClean="0"/>
              <a:t>synaptischen</a:t>
            </a:r>
            <a:r>
              <a:rPr lang="hu-HU" sz="1400" dirty="0" smtClean="0"/>
              <a:t> </a:t>
            </a:r>
            <a:r>
              <a:rPr lang="hu-HU" sz="1400" dirty="0" err="1" smtClean="0"/>
              <a:t>Spalt</a:t>
            </a:r>
            <a:r>
              <a:rPr lang="hu-HU" sz="1400" dirty="0" smtClean="0"/>
              <a:t> </a:t>
            </a:r>
            <a:r>
              <a:rPr lang="hu-HU" sz="1400" dirty="0" err="1" smtClean="0"/>
              <a:t>freigesetzt</a:t>
            </a:r>
            <a:r>
              <a:rPr lang="hu-HU" sz="1400" dirty="0" smtClean="0"/>
              <a:t>. </a:t>
            </a:r>
            <a:r>
              <a:rPr lang="hu-HU" sz="1400" dirty="0" err="1" smtClean="0"/>
              <a:t>Neurotransmitter</a:t>
            </a:r>
            <a:r>
              <a:rPr lang="hu-HU" sz="1400" dirty="0" smtClean="0"/>
              <a:t> </a:t>
            </a:r>
            <a:r>
              <a:rPr lang="hu-HU" sz="1400" dirty="0" err="1" smtClean="0"/>
              <a:t>ist</a:t>
            </a:r>
            <a:r>
              <a:rPr lang="hu-HU" sz="1400" dirty="0" smtClean="0"/>
              <a:t> an </a:t>
            </a:r>
            <a:r>
              <a:rPr lang="hu-HU" sz="1400" dirty="0" err="1" smtClean="0"/>
              <a:t>seinen</a:t>
            </a:r>
            <a:r>
              <a:rPr lang="hu-HU" sz="1400" dirty="0" smtClean="0"/>
              <a:t> </a:t>
            </a:r>
            <a:r>
              <a:rPr lang="hu-HU" sz="1400" dirty="0" err="1" smtClean="0"/>
              <a:t>spezifischen</a:t>
            </a:r>
            <a:r>
              <a:rPr lang="hu-HU" sz="1400" dirty="0" smtClean="0"/>
              <a:t> </a:t>
            </a:r>
            <a:r>
              <a:rPr lang="hu-HU" sz="1400" dirty="0" err="1" smtClean="0"/>
              <a:t>Rezeptor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der </a:t>
            </a:r>
            <a:r>
              <a:rPr lang="hu-HU" sz="1400" dirty="0" err="1" smtClean="0"/>
              <a:t>postsynaptischen</a:t>
            </a:r>
            <a:r>
              <a:rPr lang="hu-HU" sz="1400" dirty="0" smtClean="0"/>
              <a:t> </a:t>
            </a:r>
            <a:r>
              <a:rPr lang="hu-HU" sz="1400" dirty="0" err="1" smtClean="0"/>
              <a:t>Membran</a:t>
            </a:r>
            <a:r>
              <a:rPr lang="hu-HU" sz="1400" dirty="0" smtClean="0"/>
              <a:t> </a:t>
            </a:r>
            <a:r>
              <a:rPr lang="hu-HU" sz="1400" dirty="0" err="1" smtClean="0"/>
              <a:t>gebunden</a:t>
            </a:r>
            <a:r>
              <a:rPr lang="hu-HU" sz="1400" dirty="0" smtClean="0"/>
              <a:t>. </a:t>
            </a:r>
          </a:p>
          <a:p>
            <a:endParaRPr lang="hu-HU" sz="1400" dirty="0"/>
          </a:p>
          <a:p>
            <a:r>
              <a:rPr lang="hu-HU" sz="1400" b="1" dirty="0" err="1" smtClean="0"/>
              <a:t>Restitution</a:t>
            </a:r>
            <a:r>
              <a:rPr lang="hu-HU" sz="1400" b="1" dirty="0" smtClean="0"/>
              <a:t>: </a:t>
            </a:r>
            <a:r>
              <a:rPr lang="hu-HU" sz="1400" dirty="0" err="1" smtClean="0"/>
              <a:t>Freie</a:t>
            </a:r>
            <a:r>
              <a:rPr lang="hu-HU" sz="1400" dirty="0" smtClean="0"/>
              <a:t> </a:t>
            </a:r>
            <a:r>
              <a:rPr lang="hu-HU" sz="1400" dirty="0" err="1" smtClean="0"/>
              <a:t>Neurotransmittermoleküle</a:t>
            </a:r>
            <a:r>
              <a:rPr lang="hu-HU" sz="1400" dirty="0" smtClean="0"/>
              <a:t> </a:t>
            </a:r>
            <a:r>
              <a:rPr lang="hu-HU" sz="1400" dirty="0" err="1" smtClean="0"/>
              <a:t>werden</a:t>
            </a:r>
            <a:r>
              <a:rPr lang="hu-HU" sz="1400" dirty="0" smtClean="0"/>
              <a:t> </a:t>
            </a:r>
            <a:r>
              <a:rPr lang="hu-HU" sz="1400" dirty="0" err="1" smtClean="0"/>
              <a:t>durch</a:t>
            </a:r>
            <a:r>
              <a:rPr lang="hu-HU" sz="1400" dirty="0" smtClean="0"/>
              <a:t> </a:t>
            </a:r>
            <a:r>
              <a:rPr lang="hu-HU" sz="1400" dirty="0" err="1" smtClean="0"/>
              <a:t>sekundären</a:t>
            </a:r>
            <a:r>
              <a:rPr lang="hu-HU" sz="1400" dirty="0" smtClean="0"/>
              <a:t> </a:t>
            </a:r>
            <a:r>
              <a:rPr lang="hu-HU" sz="1400" dirty="0" err="1" smtClean="0"/>
              <a:t>aktiven</a:t>
            </a:r>
            <a:r>
              <a:rPr lang="hu-HU" sz="1400" dirty="0" smtClean="0"/>
              <a:t> </a:t>
            </a:r>
            <a:r>
              <a:rPr lang="hu-HU" sz="1400" dirty="0" err="1" smtClean="0"/>
              <a:t>Transport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die </a:t>
            </a:r>
            <a:r>
              <a:rPr lang="hu-HU" sz="1400" dirty="0" err="1" smtClean="0"/>
              <a:t>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Endigung</a:t>
            </a:r>
            <a:r>
              <a:rPr lang="hu-HU" sz="1400" dirty="0" smtClean="0"/>
              <a:t> </a:t>
            </a:r>
            <a:r>
              <a:rPr lang="hu-HU" sz="1400" dirty="0" err="1" smtClean="0"/>
              <a:t>aufgenommen</a:t>
            </a:r>
            <a:r>
              <a:rPr lang="hu-HU" sz="1400" dirty="0" smtClean="0"/>
              <a:t> und mit </a:t>
            </a:r>
            <a:r>
              <a:rPr lang="hu-HU" sz="1400" dirty="0" err="1" smtClean="0"/>
              <a:t>einem</a:t>
            </a:r>
            <a:r>
              <a:rPr lang="hu-HU" sz="1400" dirty="0" smtClean="0"/>
              <a:t> </a:t>
            </a:r>
            <a:r>
              <a:rPr lang="hu-HU" sz="1400" dirty="0" err="1" smtClean="0"/>
              <a:t>anderen</a:t>
            </a:r>
            <a:r>
              <a:rPr lang="hu-HU" sz="1400" dirty="0" smtClean="0"/>
              <a:t> </a:t>
            </a:r>
            <a:r>
              <a:rPr lang="hu-HU" sz="1400" dirty="0" err="1" smtClean="0"/>
              <a:t>aktiven</a:t>
            </a:r>
            <a:r>
              <a:rPr lang="hu-HU" sz="1400" dirty="0" smtClean="0"/>
              <a:t> </a:t>
            </a:r>
            <a:r>
              <a:rPr lang="hu-HU" sz="1400" dirty="0" err="1" smtClean="0"/>
              <a:t>Transport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leere</a:t>
            </a:r>
            <a:r>
              <a:rPr lang="hu-HU" sz="1400" dirty="0" smtClean="0"/>
              <a:t> </a:t>
            </a:r>
            <a:r>
              <a:rPr lang="hu-HU" sz="1400" dirty="0" err="1" smtClean="0"/>
              <a:t>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Vesikeln</a:t>
            </a:r>
            <a:r>
              <a:rPr lang="hu-HU" sz="1400" dirty="0" smtClean="0"/>
              <a:t> </a:t>
            </a:r>
            <a:r>
              <a:rPr lang="hu-HU" sz="1400" dirty="0" err="1" smtClean="0"/>
              <a:t>eingepumpt</a:t>
            </a:r>
            <a:r>
              <a:rPr lang="hu-HU" sz="1400" dirty="0" smtClean="0"/>
              <a:t> (</a:t>
            </a:r>
            <a:r>
              <a:rPr lang="hu-HU" sz="1400" dirty="0" err="1" smtClean="0"/>
              <a:t>Reserve-Vorrat</a:t>
            </a:r>
            <a:r>
              <a:rPr lang="hu-HU" sz="1400" dirty="0" smtClean="0"/>
              <a:t>). </a:t>
            </a:r>
            <a:r>
              <a:rPr lang="hu-HU" sz="1400" dirty="0" err="1" smtClean="0"/>
              <a:t>Membranstücke</a:t>
            </a:r>
            <a:r>
              <a:rPr lang="hu-HU" sz="1400" dirty="0" smtClean="0"/>
              <a:t> </a:t>
            </a:r>
            <a:r>
              <a:rPr lang="hu-HU" sz="1400" dirty="0" err="1" smtClean="0"/>
              <a:t>werden</a:t>
            </a:r>
            <a:r>
              <a:rPr lang="hu-HU" sz="1400" dirty="0" smtClean="0"/>
              <a:t> </a:t>
            </a:r>
            <a:r>
              <a:rPr lang="hu-HU" sz="1400" dirty="0" err="1" smtClean="0"/>
              <a:t>durch</a:t>
            </a:r>
            <a:r>
              <a:rPr lang="hu-HU" sz="1400" dirty="0" smtClean="0"/>
              <a:t> </a:t>
            </a:r>
            <a:r>
              <a:rPr lang="hu-HU" sz="1400" dirty="0" err="1" smtClean="0"/>
              <a:t>Clathrin-abhängige</a:t>
            </a:r>
            <a:r>
              <a:rPr lang="hu-HU" sz="1400" dirty="0" smtClean="0"/>
              <a:t> </a:t>
            </a:r>
            <a:r>
              <a:rPr lang="hu-HU" sz="1400" dirty="0" err="1" smtClean="0"/>
              <a:t>Endozytose</a:t>
            </a:r>
            <a:r>
              <a:rPr lang="hu-HU" sz="1400" dirty="0" smtClean="0"/>
              <a:t> </a:t>
            </a:r>
            <a:r>
              <a:rPr lang="hu-HU" sz="1400" dirty="0" err="1" smtClean="0"/>
              <a:t>aufgenommen</a:t>
            </a:r>
            <a:r>
              <a:rPr lang="hu-HU" sz="1400" dirty="0" smtClean="0"/>
              <a:t> (</a:t>
            </a:r>
            <a:r>
              <a:rPr lang="hu-HU" sz="1400" dirty="0" err="1" smtClean="0"/>
              <a:t>Membranrezirkulation</a:t>
            </a:r>
            <a:r>
              <a:rPr lang="hu-HU" sz="1400" dirty="0" smtClean="0"/>
              <a:t>).</a:t>
            </a:r>
          </a:p>
          <a:p>
            <a:r>
              <a:rPr lang="hu-HU" sz="1400" dirty="0" err="1" smtClean="0"/>
              <a:t>Möglichkeiten</a:t>
            </a:r>
            <a:r>
              <a:rPr lang="hu-HU" sz="1400" dirty="0" smtClean="0"/>
              <a:t> </a:t>
            </a:r>
            <a:r>
              <a:rPr lang="hu-HU" sz="1400" dirty="0" err="1" smtClean="0"/>
              <a:t>für</a:t>
            </a:r>
            <a:r>
              <a:rPr lang="hu-HU" sz="1400" dirty="0" smtClean="0"/>
              <a:t> </a:t>
            </a:r>
            <a:r>
              <a:rPr lang="hu-HU" sz="1400" b="1" dirty="0" err="1" smtClean="0"/>
              <a:t>Beseitigung</a:t>
            </a:r>
            <a:r>
              <a:rPr lang="hu-HU" sz="1400" dirty="0" smtClean="0"/>
              <a:t> des </a:t>
            </a:r>
            <a:r>
              <a:rPr lang="hu-HU" sz="1400" dirty="0" err="1" smtClean="0"/>
              <a:t>Transmitters</a:t>
            </a:r>
            <a:r>
              <a:rPr lang="hu-HU" sz="1400" dirty="0" smtClean="0"/>
              <a:t>: </a:t>
            </a:r>
            <a:r>
              <a:rPr lang="hu-HU" sz="1400" dirty="0" err="1" smtClean="0"/>
              <a:t>Rücknahme</a:t>
            </a:r>
            <a:r>
              <a:rPr lang="hu-HU" sz="1400" dirty="0" smtClean="0"/>
              <a:t> </a:t>
            </a:r>
            <a:r>
              <a:rPr lang="hu-HU" sz="1400" dirty="0" err="1" smtClean="0"/>
              <a:t>des</a:t>
            </a:r>
            <a:r>
              <a:rPr lang="hu-HU" sz="1400" dirty="0" smtClean="0"/>
              <a:t> </a:t>
            </a:r>
            <a:r>
              <a:rPr lang="hu-HU" sz="1400" dirty="0" err="1" smtClean="0"/>
              <a:t>Transmittermoleküls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die </a:t>
            </a:r>
            <a:r>
              <a:rPr lang="hu-HU" sz="1400" dirty="0" err="1" smtClean="0"/>
              <a:t>präsynaptische</a:t>
            </a:r>
            <a:r>
              <a:rPr lang="hu-HU" sz="1400" dirty="0" smtClean="0"/>
              <a:t> </a:t>
            </a:r>
            <a:r>
              <a:rPr lang="hu-HU" sz="1400" dirty="0" err="1" smtClean="0"/>
              <a:t>Endigung</a:t>
            </a:r>
            <a:r>
              <a:rPr lang="hu-HU" sz="1400" dirty="0" smtClean="0"/>
              <a:t>,</a:t>
            </a:r>
          </a:p>
          <a:p>
            <a:r>
              <a:rPr lang="hu-HU" sz="1400" dirty="0" err="1" smtClean="0"/>
              <a:t>Inaktivierung</a:t>
            </a:r>
            <a:r>
              <a:rPr lang="hu-HU" sz="1400" dirty="0" smtClean="0"/>
              <a:t> </a:t>
            </a:r>
            <a:r>
              <a:rPr lang="hu-HU" sz="1400" dirty="0" err="1" smtClean="0"/>
              <a:t>durch</a:t>
            </a:r>
            <a:r>
              <a:rPr lang="hu-HU" sz="1400" dirty="0" smtClean="0"/>
              <a:t> </a:t>
            </a:r>
            <a:r>
              <a:rPr lang="hu-HU" sz="1400" dirty="0" err="1" smtClean="0"/>
              <a:t>Spaltung</a:t>
            </a:r>
            <a:r>
              <a:rPr lang="hu-HU" sz="1400" dirty="0" smtClean="0"/>
              <a:t> (</a:t>
            </a:r>
            <a:r>
              <a:rPr lang="hu-HU" sz="1400" dirty="0" err="1" smtClean="0"/>
              <a:t>zB</a:t>
            </a:r>
            <a:r>
              <a:rPr lang="hu-HU" sz="1400" dirty="0" smtClean="0"/>
              <a:t>. ACHE), </a:t>
            </a:r>
          </a:p>
          <a:p>
            <a:r>
              <a:rPr lang="hu-HU" sz="1400" dirty="0" err="1" smtClean="0"/>
              <a:t>oder</a:t>
            </a:r>
            <a:r>
              <a:rPr lang="hu-HU" sz="1400" dirty="0" smtClean="0"/>
              <a:t> </a:t>
            </a:r>
            <a:r>
              <a:rPr lang="hu-HU" sz="1400" dirty="0" err="1" smtClean="0"/>
              <a:t>Aufnahme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</a:t>
            </a:r>
            <a:r>
              <a:rPr lang="hu-HU" sz="1400" dirty="0" err="1" smtClean="0"/>
              <a:t>Gliazellen</a:t>
            </a:r>
            <a:r>
              <a:rPr lang="hu-HU" sz="1400" dirty="0" smtClean="0"/>
              <a:t> (</a:t>
            </a:r>
            <a:r>
              <a:rPr lang="hu-HU" sz="1400" dirty="0" err="1" smtClean="0"/>
              <a:t>Glutamat</a:t>
            </a:r>
            <a:r>
              <a:rPr lang="hu-HU" sz="1400" dirty="0" smtClean="0"/>
              <a:t>, </a:t>
            </a:r>
            <a:r>
              <a:rPr lang="hu-HU" sz="1400" dirty="0" err="1" smtClean="0"/>
              <a:t>Glycin</a:t>
            </a:r>
            <a:r>
              <a:rPr lang="hu-HU" sz="1400" dirty="0" smtClean="0"/>
              <a:t>, GABA).</a:t>
            </a:r>
          </a:p>
          <a:p>
            <a:endParaRPr lang="hu-HU" sz="1400" dirty="0"/>
          </a:p>
          <a:p>
            <a:r>
              <a:rPr lang="hu-HU" sz="1400" b="1" dirty="0" err="1" smtClean="0"/>
              <a:t>Fester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Zusammenhalt</a:t>
            </a:r>
            <a:r>
              <a:rPr lang="hu-HU" sz="1400" b="1" dirty="0" smtClean="0"/>
              <a:t> der </a:t>
            </a:r>
            <a:r>
              <a:rPr lang="hu-HU" sz="1400" b="1" dirty="0" err="1" smtClean="0"/>
              <a:t>prä-</a:t>
            </a:r>
            <a:r>
              <a:rPr lang="hu-HU" sz="1400" b="1" dirty="0" smtClean="0"/>
              <a:t> und </a:t>
            </a:r>
            <a:r>
              <a:rPr lang="hu-HU" sz="1400" b="1" dirty="0" err="1" smtClean="0"/>
              <a:t>postsynaptischen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Membrane</a:t>
            </a:r>
            <a:r>
              <a:rPr lang="hu-HU" sz="1400" dirty="0" err="1" smtClean="0"/>
              <a:t>n</a:t>
            </a:r>
            <a:r>
              <a:rPr lang="hu-HU" sz="1400" dirty="0" smtClean="0"/>
              <a:t> </a:t>
            </a:r>
            <a:r>
              <a:rPr lang="hu-HU" sz="1400" dirty="0" err="1" smtClean="0"/>
              <a:t>durch</a:t>
            </a:r>
            <a:r>
              <a:rPr lang="hu-HU" sz="1400" dirty="0" smtClean="0"/>
              <a:t> </a:t>
            </a:r>
            <a:r>
              <a:rPr lang="hu-HU" sz="1400" dirty="0" err="1" smtClean="0"/>
              <a:t>Adhäsionsmoleküle</a:t>
            </a:r>
            <a:r>
              <a:rPr lang="hu-HU" sz="1400" dirty="0" smtClean="0"/>
              <a:t> (</a:t>
            </a:r>
            <a:r>
              <a:rPr lang="hu-HU" sz="1400" dirty="0" err="1" smtClean="0"/>
              <a:t>Neurexin</a:t>
            </a:r>
            <a:r>
              <a:rPr lang="hu-HU" sz="1400" dirty="0" smtClean="0"/>
              <a:t>, </a:t>
            </a:r>
            <a:r>
              <a:rPr lang="hu-HU" sz="1400" dirty="0" err="1" smtClean="0"/>
              <a:t>Neuroligin</a:t>
            </a:r>
            <a:r>
              <a:rPr lang="hu-HU" sz="1400" dirty="0" smtClean="0"/>
              <a:t>, </a:t>
            </a:r>
            <a:r>
              <a:rPr lang="hu-HU" sz="1400" dirty="0" err="1" smtClean="0"/>
              <a:t>Syncam</a:t>
            </a:r>
            <a:r>
              <a:rPr lang="hu-HU" sz="1400" dirty="0" smtClean="0"/>
              <a:t>).</a:t>
            </a:r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283968" y="1916832"/>
            <a:ext cx="10801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Aktionspotential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68345" y="2790586"/>
            <a:ext cx="12342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Reserve</a:t>
            </a:r>
            <a:r>
              <a:rPr lang="hu-HU" sz="1000" dirty="0" smtClean="0"/>
              <a:t> </a:t>
            </a:r>
            <a:r>
              <a:rPr lang="hu-HU" sz="1000" dirty="0" err="1" smtClean="0"/>
              <a:t>synaptische</a:t>
            </a:r>
            <a:r>
              <a:rPr lang="hu-HU" sz="1000" dirty="0" smtClean="0"/>
              <a:t> </a:t>
            </a:r>
            <a:r>
              <a:rPr lang="hu-HU" sz="1000" dirty="0" err="1" smtClean="0"/>
              <a:t>Vesikeln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668345" y="3879670"/>
            <a:ext cx="13681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Membran</a:t>
            </a:r>
            <a:r>
              <a:rPr lang="hu-HU" sz="1000" dirty="0" smtClean="0"/>
              <a:t> </a:t>
            </a:r>
            <a:r>
              <a:rPr lang="hu-HU" sz="1000" dirty="0" err="1" smtClean="0"/>
              <a:t>Rücknahme</a:t>
            </a:r>
            <a:r>
              <a:rPr lang="hu-HU" sz="1000" dirty="0" smtClean="0"/>
              <a:t> mit </a:t>
            </a:r>
            <a:r>
              <a:rPr lang="hu-HU" sz="1000" dirty="0" err="1" smtClean="0"/>
              <a:t>Endozytose</a:t>
            </a:r>
            <a:endParaRPr lang="hu-HU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668345" y="4415046"/>
            <a:ext cx="12343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Transmitter-Rücknahme</a:t>
            </a:r>
            <a:endParaRPr lang="hu-HU" sz="1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668345" y="4809834"/>
            <a:ext cx="115212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000" dirty="0" err="1" smtClean="0"/>
              <a:t>Syncam</a:t>
            </a:r>
            <a:r>
              <a:rPr lang="hu-HU" sz="1000" dirty="0" smtClean="0"/>
              <a:t> </a:t>
            </a:r>
            <a:r>
              <a:rPr lang="hu-HU" sz="1000" dirty="0" err="1" smtClean="0"/>
              <a:t>Adhäsions-moleküle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6483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96619" y="620688"/>
            <a:ext cx="76328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/>
              <a:t>Neuromodulation</a:t>
            </a:r>
            <a:r>
              <a:rPr lang="hu-HU" sz="1600" b="1" dirty="0" smtClean="0"/>
              <a:t>:</a:t>
            </a:r>
            <a:r>
              <a:rPr lang="hu-HU" dirty="0" smtClean="0"/>
              <a:t>  </a:t>
            </a:r>
            <a:r>
              <a:rPr lang="hu-HU" sz="1400" dirty="0" err="1" smtClean="0"/>
              <a:t>bestimmte</a:t>
            </a:r>
            <a:r>
              <a:rPr lang="hu-HU" sz="1400" dirty="0" smtClean="0"/>
              <a:t> </a:t>
            </a:r>
            <a:r>
              <a:rPr lang="hu-HU" sz="1400" dirty="0" err="1" smtClean="0"/>
              <a:t>Peptide</a:t>
            </a:r>
            <a:r>
              <a:rPr lang="hu-HU" sz="1400" dirty="0" smtClean="0"/>
              <a:t> </a:t>
            </a:r>
            <a:r>
              <a:rPr lang="hu-HU" sz="1400" dirty="0" err="1" smtClean="0"/>
              <a:t>wirken</a:t>
            </a:r>
            <a:r>
              <a:rPr lang="hu-HU" sz="1400" dirty="0" smtClean="0"/>
              <a:t> </a:t>
            </a:r>
            <a:r>
              <a:rPr lang="hu-HU" sz="1400" dirty="0" err="1" smtClean="0"/>
              <a:t>nicht</a:t>
            </a:r>
            <a:r>
              <a:rPr lang="hu-HU" sz="1400" dirty="0" smtClean="0"/>
              <a:t> </a:t>
            </a:r>
            <a:r>
              <a:rPr lang="hu-HU" sz="1400" dirty="0" err="1" smtClean="0"/>
              <a:t>als</a:t>
            </a:r>
            <a:r>
              <a:rPr lang="hu-HU" sz="1400" dirty="0" smtClean="0"/>
              <a:t> </a:t>
            </a:r>
            <a:r>
              <a:rPr lang="hu-HU" sz="1400" dirty="0" err="1" smtClean="0"/>
              <a:t>Neurotransmittersubstanzen</a:t>
            </a:r>
            <a:r>
              <a:rPr lang="hu-HU" sz="1400" dirty="0" smtClean="0"/>
              <a:t>, </a:t>
            </a:r>
            <a:r>
              <a:rPr lang="hu-HU" sz="1400" dirty="0" err="1" smtClean="0"/>
              <a:t>sondern</a:t>
            </a:r>
            <a:r>
              <a:rPr lang="hu-HU" sz="1400" dirty="0" smtClean="0"/>
              <a:t> </a:t>
            </a:r>
            <a:r>
              <a:rPr lang="hu-HU" sz="1400" dirty="0" err="1" smtClean="0"/>
              <a:t>haben</a:t>
            </a:r>
            <a:r>
              <a:rPr lang="hu-HU" sz="1400" dirty="0" smtClean="0"/>
              <a:t> </a:t>
            </a:r>
            <a:r>
              <a:rPr lang="hu-HU" sz="1400" dirty="0" err="1" smtClean="0"/>
              <a:t>eine</a:t>
            </a:r>
            <a:r>
              <a:rPr lang="hu-HU" sz="1400" dirty="0" smtClean="0"/>
              <a:t> </a:t>
            </a:r>
            <a:r>
              <a:rPr lang="hu-HU" sz="1400" dirty="0" err="1" smtClean="0"/>
              <a:t>langanhaltende</a:t>
            </a:r>
            <a:r>
              <a:rPr lang="hu-HU" sz="1400" dirty="0" smtClean="0"/>
              <a:t> und </a:t>
            </a:r>
            <a:r>
              <a:rPr lang="hu-HU" sz="1400" dirty="0" err="1" smtClean="0"/>
              <a:t>weitaktive</a:t>
            </a:r>
            <a:r>
              <a:rPr lang="hu-HU" sz="1400" dirty="0" smtClean="0"/>
              <a:t> </a:t>
            </a:r>
            <a:r>
              <a:rPr lang="hu-HU" sz="1400" dirty="0" err="1" smtClean="0"/>
              <a:t>Wirkung</a:t>
            </a:r>
            <a:r>
              <a:rPr lang="hu-HU" sz="1400" dirty="0" smtClean="0"/>
              <a:t> an die </a:t>
            </a:r>
            <a:r>
              <a:rPr lang="hu-HU" sz="1400" dirty="0" err="1" smtClean="0"/>
              <a:t>umgebende</a:t>
            </a:r>
            <a:r>
              <a:rPr lang="hu-HU" sz="1400" dirty="0" smtClean="0"/>
              <a:t> </a:t>
            </a:r>
            <a:r>
              <a:rPr lang="hu-HU" sz="1400" dirty="0" err="1" smtClean="0"/>
              <a:t>neurale</a:t>
            </a:r>
            <a:r>
              <a:rPr lang="hu-HU" sz="1400" dirty="0" smtClean="0"/>
              <a:t> </a:t>
            </a:r>
            <a:r>
              <a:rPr lang="hu-HU" sz="1400" dirty="0" err="1" smtClean="0"/>
              <a:t>Strukturen</a:t>
            </a:r>
            <a:r>
              <a:rPr lang="hu-HU" sz="1400" dirty="0" smtClean="0"/>
              <a:t>.</a:t>
            </a:r>
          </a:p>
          <a:p>
            <a:endParaRPr lang="hu-HU" dirty="0"/>
          </a:p>
          <a:p>
            <a:r>
              <a:rPr lang="hu-HU" sz="1600" b="1" dirty="0" err="1" smtClean="0"/>
              <a:t>Neurosekretion</a:t>
            </a:r>
            <a:r>
              <a:rPr lang="hu-HU" sz="1600" b="1" dirty="0" smtClean="0"/>
              <a:t>:  </a:t>
            </a:r>
            <a:r>
              <a:rPr lang="hu-HU" sz="1400" dirty="0" err="1" smtClean="0"/>
              <a:t>Bestimmte</a:t>
            </a:r>
            <a:r>
              <a:rPr lang="hu-HU" sz="1400" dirty="0" smtClean="0"/>
              <a:t> </a:t>
            </a:r>
            <a:r>
              <a:rPr lang="hu-HU" sz="1400" dirty="0" err="1" smtClean="0"/>
              <a:t>Neurone</a:t>
            </a:r>
            <a:r>
              <a:rPr lang="hu-HU" sz="1400" dirty="0" smtClean="0"/>
              <a:t> </a:t>
            </a:r>
            <a:r>
              <a:rPr lang="hu-HU" sz="1400" dirty="0" err="1" smtClean="0"/>
              <a:t>synthetisieren</a:t>
            </a:r>
            <a:r>
              <a:rPr lang="hu-HU" sz="1400" dirty="0" smtClean="0"/>
              <a:t> </a:t>
            </a:r>
            <a:r>
              <a:rPr lang="hu-HU" sz="1400" dirty="0" err="1" smtClean="0"/>
              <a:t>ein</a:t>
            </a:r>
            <a:r>
              <a:rPr lang="hu-HU" sz="1400" dirty="0" smtClean="0"/>
              <a:t> </a:t>
            </a:r>
            <a:r>
              <a:rPr lang="hu-HU" sz="1400" dirty="0" err="1" smtClean="0"/>
              <a:t>Sekret</a:t>
            </a:r>
            <a:r>
              <a:rPr lang="hu-HU" sz="1400" dirty="0" smtClean="0"/>
              <a:t> und </a:t>
            </a:r>
            <a:r>
              <a:rPr lang="hu-HU" sz="1400" dirty="0" err="1" smtClean="0"/>
              <a:t>setzen</a:t>
            </a:r>
            <a:r>
              <a:rPr lang="hu-HU" sz="1400" dirty="0" smtClean="0"/>
              <a:t> es </a:t>
            </a:r>
            <a:r>
              <a:rPr lang="hu-HU" sz="1400" dirty="0" err="1" smtClean="0"/>
              <a:t>in</a:t>
            </a:r>
            <a:r>
              <a:rPr lang="hu-HU" sz="1400" dirty="0" smtClean="0"/>
              <a:t> die </a:t>
            </a:r>
            <a:r>
              <a:rPr lang="hu-HU" sz="1400" dirty="0" err="1" smtClean="0"/>
              <a:t>Blutbahn</a:t>
            </a:r>
            <a:r>
              <a:rPr lang="hu-HU" sz="1400" dirty="0" smtClean="0"/>
              <a:t> </a:t>
            </a:r>
            <a:r>
              <a:rPr lang="hu-HU" sz="1400" dirty="0" err="1" smtClean="0"/>
              <a:t>frei</a:t>
            </a:r>
            <a:r>
              <a:rPr lang="hu-HU" sz="1400" dirty="0" smtClean="0"/>
              <a:t>: </a:t>
            </a:r>
            <a:r>
              <a:rPr lang="hu-HU" sz="1400" b="1" dirty="0" err="1" smtClean="0"/>
              <a:t>endokrine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Funktion</a:t>
            </a:r>
            <a:r>
              <a:rPr lang="hu-HU" sz="1400" dirty="0" smtClean="0"/>
              <a:t>. </a:t>
            </a:r>
            <a:r>
              <a:rPr lang="hu-HU" sz="1400" dirty="0" err="1" smtClean="0"/>
              <a:t>Beispiele</a:t>
            </a:r>
            <a:r>
              <a:rPr lang="hu-HU" sz="1400" dirty="0" smtClean="0"/>
              <a:t>: </a:t>
            </a:r>
            <a:r>
              <a:rPr lang="hu-HU" sz="1400" dirty="0" err="1" smtClean="0"/>
              <a:t>hypothalamo-hypophyseales</a:t>
            </a:r>
            <a:r>
              <a:rPr lang="hu-HU" sz="1400" dirty="0" smtClean="0"/>
              <a:t> </a:t>
            </a:r>
            <a:r>
              <a:rPr lang="hu-HU" sz="1400" dirty="0" err="1" smtClean="0"/>
              <a:t>kleinzelliges</a:t>
            </a:r>
            <a:r>
              <a:rPr lang="hu-HU" sz="1400" dirty="0" smtClean="0"/>
              <a:t> System (</a:t>
            </a:r>
            <a:r>
              <a:rPr lang="hu-HU" sz="1400" dirty="0" err="1" smtClean="0"/>
              <a:t>Wirkung</a:t>
            </a:r>
            <a:r>
              <a:rPr lang="hu-HU" sz="1400" dirty="0" smtClean="0"/>
              <a:t> an </a:t>
            </a:r>
            <a:r>
              <a:rPr lang="hu-HU" sz="1400" dirty="0" err="1" smtClean="0"/>
              <a:t>adenohypophyseale</a:t>
            </a:r>
            <a:r>
              <a:rPr lang="hu-HU" sz="1400" dirty="0" smtClean="0"/>
              <a:t> </a:t>
            </a:r>
            <a:r>
              <a:rPr lang="hu-HU" sz="1400" dirty="0" err="1" smtClean="0"/>
              <a:t>Zellen</a:t>
            </a:r>
            <a:r>
              <a:rPr lang="hu-HU" sz="1400" dirty="0" smtClean="0"/>
              <a:t>) und </a:t>
            </a:r>
            <a:r>
              <a:rPr lang="hu-HU" sz="1400" dirty="0" err="1" smtClean="0"/>
              <a:t>großzelliges</a:t>
            </a:r>
            <a:r>
              <a:rPr lang="hu-HU" sz="1400" dirty="0" smtClean="0"/>
              <a:t> System (N. </a:t>
            </a:r>
            <a:r>
              <a:rPr lang="hu-HU" sz="1400" dirty="0" err="1" smtClean="0"/>
              <a:t>paraventricularis</a:t>
            </a:r>
            <a:r>
              <a:rPr lang="hu-HU" sz="1400" dirty="0" smtClean="0"/>
              <a:t> und </a:t>
            </a:r>
            <a:r>
              <a:rPr lang="hu-HU" sz="1400" dirty="0" err="1" smtClean="0"/>
              <a:t>supraopticus</a:t>
            </a:r>
            <a:r>
              <a:rPr lang="hu-HU" sz="1400" dirty="0" smtClean="0"/>
              <a:t>) </a:t>
            </a:r>
            <a:r>
              <a:rPr lang="hu-HU" sz="1400" dirty="0" err="1" smtClean="0"/>
              <a:t>wovon</a:t>
            </a:r>
            <a:r>
              <a:rPr lang="hu-HU" sz="1400" dirty="0" smtClean="0"/>
              <a:t> </a:t>
            </a:r>
            <a:r>
              <a:rPr lang="hu-HU" sz="1400" dirty="0" err="1" smtClean="0"/>
              <a:t>absteigende</a:t>
            </a:r>
            <a:r>
              <a:rPr lang="hu-HU" sz="1400" dirty="0" smtClean="0"/>
              <a:t> </a:t>
            </a:r>
            <a:r>
              <a:rPr lang="hu-HU" sz="1400" dirty="0" err="1" smtClean="0"/>
              <a:t>Axone</a:t>
            </a:r>
            <a:r>
              <a:rPr lang="hu-HU" sz="1400" dirty="0" smtClean="0"/>
              <a:t> den </a:t>
            </a:r>
            <a:r>
              <a:rPr lang="hu-HU" sz="1400" dirty="0" err="1" smtClean="0"/>
              <a:t>Wirkstoff</a:t>
            </a:r>
            <a:r>
              <a:rPr lang="hu-HU" sz="1400" dirty="0" smtClean="0"/>
              <a:t> (</a:t>
            </a:r>
            <a:r>
              <a:rPr lang="hu-HU" sz="1400" dirty="0" err="1" smtClean="0"/>
              <a:t>Oxytocin</a:t>
            </a:r>
            <a:r>
              <a:rPr lang="hu-HU" sz="1400" dirty="0" smtClean="0"/>
              <a:t> und </a:t>
            </a:r>
            <a:r>
              <a:rPr lang="hu-HU" sz="1400" dirty="0" err="1" smtClean="0"/>
              <a:t>Vasopressin</a:t>
            </a:r>
            <a:r>
              <a:rPr lang="hu-HU" sz="1400" dirty="0" smtClean="0"/>
              <a:t>) </a:t>
            </a:r>
            <a:r>
              <a:rPr lang="hu-HU" sz="1400" dirty="0" err="1" smtClean="0"/>
              <a:t>durch</a:t>
            </a:r>
            <a:r>
              <a:rPr lang="hu-HU" sz="1400" dirty="0" smtClean="0"/>
              <a:t> </a:t>
            </a:r>
            <a:r>
              <a:rPr lang="hu-HU" sz="1400" dirty="0" err="1" smtClean="0"/>
              <a:t>ihre</a:t>
            </a:r>
            <a:r>
              <a:rPr lang="hu-HU" sz="1400" dirty="0" smtClean="0"/>
              <a:t> </a:t>
            </a:r>
            <a:r>
              <a:rPr lang="hu-HU" sz="1400" dirty="0" err="1" smtClean="0"/>
              <a:t>Endigungen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der </a:t>
            </a:r>
            <a:r>
              <a:rPr lang="hu-HU" sz="1400" dirty="0" err="1" smtClean="0"/>
              <a:t>Neurohypophyse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die </a:t>
            </a:r>
            <a:r>
              <a:rPr lang="hu-HU" sz="1400" dirty="0" err="1" smtClean="0"/>
              <a:t>Blutbahn</a:t>
            </a:r>
            <a:r>
              <a:rPr lang="hu-HU" sz="1400" dirty="0" smtClean="0"/>
              <a:t> </a:t>
            </a:r>
            <a:r>
              <a:rPr lang="hu-HU" sz="1400" dirty="0" err="1" smtClean="0"/>
              <a:t>abgeben</a:t>
            </a:r>
            <a:r>
              <a:rPr lang="hu-HU" sz="1400" dirty="0" smtClean="0"/>
              <a:t>.  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92663" y="4653136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</a:rPr>
              <a:t>2. </a:t>
            </a:r>
            <a:r>
              <a:rPr lang="hu-HU" sz="2000" b="1" dirty="0" err="1">
                <a:solidFill>
                  <a:srgbClr val="C00000"/>
                </a:solidFill>
              </a:rPr>
              <a:t>Elektrische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Synapsen</a:t>
            </a:r>
            <a:r>
              <a:rPr lang="hu-HU" sz="2000" b="1" dirty="0">
                <a:solidFill>
                  <a:srgbClr val="C00000"/>
                </a:solidFill>
              </a:rPr>
              <a:t>:</a:t>
            </a:r>
            <a:r>
              <a:rPr lang="hu-HU" sz="2000" b="1" dirty="0"/>
              <a:t> </a:t>
            </a:r>
          </a:p>
          <a:p>
            <a:endParaRPr lang="hu-HU" dirty="0"/>
          </a:p>
          <a:p>
            <a:r>
              <a:rPr lang="hu-HU" sz="1400" dirty="0" err="1"/>
              <a:t>Seltene</a:t>
            </a:r>
            <a:r>
              <a:rPr lang="hu-HU" sz="1400" dirty="0"/>
              <a:t> </a:t>
            </a:r>
            <a:r>
              <a:rPr lang="hu-HU" sz="1400" dirty="0" err="1"/>
              <a:t>Synapsen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</a:t>
            </a:r>
            <a:r>
              <a:rPr lang="hu-HU" sz="1400" dirty="0" err="1"/>
              <a:t>erwachsenen</a:t>
            </a:r>
            <a:r>
              <a:rPr lang="hu-HU" sz="1400" dirty="0"/>
              <a:t> </a:t>
            </a:r>
            <a:r>
              <a:rPr lang="hu-HU" sz="1400" dirty="0" err="1"/>
              <a:t>Säugetieren</a:t>
            </a:r>
            <a:r>
              <a:rPr lang="hu-HU" sz="1400" dirty="0"/>
              <a:t>. </a:t>
            </a:r>
            <a:r>
              <a:rPr lang="hu-HU" sz="1400" dirty="0" err="1"/>
              <a:t>Ionische</a:t>
            </a:r>
            <a:r>
              <a:rPr lang="hu-HU" sz="1400" dirty="0"/>
              <a:t> </a:t>
            </a:r>
            <a:r>
              <a:rPr lang="hu-HU" sz="1400" dirty="0" err="1"/>
              <a:t>Kopplung</a:t>
            </a:r>
            <a:r>
              <a:rPr lang="hu-HU" sz="1400" dirty="0"/>
              <a:t> </a:t>
            </a:r>
            <a:r>
              <a:rPr lang="hu-HU" sz="1400" dirty="0" err="1"/>
              <a:t>zwischen</a:t>
            </a:r>
            <a:r>
              <a:rPr lang="hu-HU" sz="1400" dirty="0"/>
              <a:t> 2 </a:t>
            </a:r>
            <a:r>
              <a:rPr lang="hu-HU" sz="1400" dirty="0" err="1"/>
              <a:t>Neuronen</a:t>
            </a:r>
            <a:r>
              <a:rPr lang="hu-HU" sz="1400" dirty="0"/>
              <a:t> mit </a:t>
            </a:r>
            <a:r>
              <a:rPr lang="hu-HU" sz="1400" dirty="0" err="1"/>
              <a:t>gap</a:t>
            </a:r>
            <a:r>
              <a:rPr lang="hu-HU" sz="1400" dirty="0"/>
              <a:t> </a:t>
            </a:r>
            <a:r>
              <a:rPr lang="hu-HU" sz="1400" dirty="0" err="1"/>
              <a:t>junctions</a:t>
            </a:r>
            <a:r>
              <a:rPr lang="hu-HU" sz="1400" dirty="0"/>
              <a:t>. </a:t>
            </a:r>
            <a:r>
              <a:rPr lang="hu-HU" sz="1400" dirty="0" err="1"/>
              <a:t>Keine</a:t>
            </a:r>
            <a:r>
              <a:rPr lang="hu-HU" sz="1400" dirty="0"/>
              <a:t> </a:t>
            </a:r>
            <a:r>
              <a:rPr lang="hu-HU" sz="1400" dirty="0" err="1"/>
              <a:t>Neurotransmitter</a:t>
            </a:r>
            <a:r>
              <a:rPr lang="hu-HU" sz="1400" dirty="0"/>
              <a:t>, </a:t>
            </a:r>
            <a:r>
              <a:rPr lang="hu-HU" sz="1400" dirty="0" err="1"/>
              <a:t>keine</a:t>
            </a:r>
            <a:r>
              <a:rPr lang="hu-HU" sz="1400" dirty="0"/>
              <a:t> </a:t>
            </a:r>
            <a:r>
              <a:rPr lang="hu-HU" sz="1400" dirty="0" err="1"/>
              <a:t>Verzögerung</a:t>
            </a:r>
            <a:r>
              <a:rPr lang="hu-HU" sz="1400" dirty="0"/>
              <a:t>, </a:t>
            </a:r>
            <a:r>
              <a:rPr lang="hu-HU" sz="1400" dirty="0" err="1"/>
              <a:t>keine</a:t>
            </a:r>
            <a:r>
              <a:rPr lang="hu-HU" sz="1400" dirty="0"/>
              <a:t> </a:t>
            </a:r>
            <a:r>
              <a:rPr lang="hu-HU" sz="1400" dirty="0" err="1"/>
              <a:t>Ventilfunktion</a:t>
            </a:r>
            <a:r>
              <a:rPr lang="hu-HU" sz="1400" dirty="0"/>
              <a:t>.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96619" y="2852935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Neurotoxine</a:t>
            </a:r>
            <a:endParaRPr lang="hu-HU" sz="1400" b="1" dirty="0" smtClean="0"/>
          </a:p>
          <a:p>
            <a:r>
              <a:rPr lang="hu-HU" sz="1400" b="1" dirty="0" err="1" smtClean="0"/>
              <a:t>Neurotrophe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Faktoren</a:t>
            </a:r>
            <a:r>
              <a:rPr lang="hu-HU" sz="1400" b="1" dirty="0" smtClean="0"/>
              <a:t> </a:t>
            </a:r>
            <a:r>
              <a:rPr lang="hu-HU" sz="1400" dirty="0" smtClean="0"/>
              <a:t>(NGF)</a:t>
            </a:r>
          </a:p>
          <a:p>
            <a:r>
              <a:rPr lang="hu-HU" sz="1400" b="1" dirty="0" err="1" smtClean="0"/>
              <a:t>Transneuronaler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Transport</a:t>
            </a:r>
            <a:endParaRPr lang="hu-HU" sz="1400" b="1" dirty="0" smtClean="0"/>
          </a:p>
          <a:p>
            <a:r>
              <a:rPr lang="hu-HU" sz="1400" dirty="0"/>
              <a:t>	</a:t>
            </a:r>
            <a:r>
              <a:rPr lang="hu-HU" sz="1400" dirty="0" err="1" smtClean="0"/>
              <a:t>Neurotrope</a:t>
            </a:r>
            <a:r>
              <a:rPr lang="hu-HU" sz="1400" dirty="0" smtClean="0"/>
              <a:t> </a:t>
            </a:r>
            <a:r>
              <a:rPr lang="hu-HU" sz="1400" dirty="0" err="1" smtClean="0"/>
              <a:t>Viren</a:t>
            </a:r>
            <a:r>
              <a:rPr lang="hu-HU" sz="1400" dirty="0" smtClean="0"/>
              <a:t> (</a:t>
            </a:r>
            <a:r>
              <a:rPr lang="hu-HU" sz="1400" dirty="0" err="1" smtClean="0"/>
              <a:t>poliomyelitis</a:t>
            </a:r>
            <a:r>
              <a:rPr lang="hu-HU" sz="1400" dirty="0" smtClean="0"/>
              <a:t>, </a:t>
            </a:r>
            <a:r>
              <a:rPr lang="hu-HU" sz="1400" dirty="0" err="1" smtClean="0"/>
              <a:t>Rabies</a:t>
            </a:r>
            <a:r>
              <a:rPr lang="hu-HU" sz="1400" dirty="0" smtClean="0"/>
              <a:t>)</a:t>
            </a:r>
          </a:p>
          <a:p>
            <a:r>
              <a:rPr lang="hu-HU" sz="1400" dirty="0"/>
              <a:t>	</a:t>
            </a:r>
            <a:r>
              <a:rPr lang="hu-HU" sz="1400" dirty="0" err="1" smtClean="0"/>
              <a:t>Neurotoxine</a:t>
            </a:r>
            <a:r>
              <a:rPr lang="hu-HU" sz="1400" dirty="0" smtClean="0"/>
              <a:t> (</a:t>
            </a:r>
            <a:r>
              <a:rPr lang="hu-HU" sz="1400" dirty="0" err="1" smtClean="0"/>
              <a:t>Tetanus</a:t>
            </a:r>
            <a:r>
              <a:rPr lang="hu-HU" sz="1400" dirty="0" smtClean="0"/>
              <a:t>)</a:t>
            </a:r>
          </a:p>
          <a:p>
            <a:r>
              <a:rPr lang="hu-HU" sz="1400" dirty="0"/>
              <a:t>	</a:t>
            </a:r>
            <a:r>
              <a:rPr lang="hu-HU" sz="1400" dirty="0" err="1" smtClean="0"/>
              <a:t>Forschung</a:t>
            </a:r>
            <a:r>
              <a:rPr lang="hu-HU" sz="1400" dirty="0" smtClean="0"/>
              <a:t> von </a:t>
            </a:r>
            <a:r>
              <a:rPr lang="hu-HU" sz="1400" dirty="0" err="1" smtClean="0"/>
              <a:t>Transportwegen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8955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2755" y="2759509"/>
            <a:ext cx="76328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err="1" smtClean="0">
                <a:solidFill>
                  <a:srgbClr val="C00000"/>
                </a:solidFill>
              </a:rPr>
              <a:t>Astrozyten</a:t>
            </a:r>
            <a:endParaRPr lang="hu-HU" sz="1400" dirty="0" smtClean="0"/>
          </a:p>
          <a:p>
            <a:r>
              <a:rPr lang="hu-HU" sz="1400" dirty="0" err="1" smtClean="0"/>
              <a:t>Grosse</a:t>
            </a:r>
            <a:r>
              <a:rPr lang="hu-HU" sz="1400" dirty="0" smtClean="0"/>
              <a:t> </a:t>
            </a:r>
            <a:r>
              <a:rPr lang="hu-HU" sz="1400" dirty="0" err="1" smtClean="0"/>
              <a:t>sternförmige</a:t>
            </a:r>
            <a:r>
              <a:rPr lang="hu-HU" sz="1400" dirty="0" smtClean="0"/>
              <a:t> </a:t>
            </a:r>
            <a:r>
              <a:rPr lang="hu-HU" sz="1400" dirty="0" err="1"/>
              <a:t>Zellen</a:t>
            </a:r>
            <a:r>
              <a:rPr lang="hu-HU" sz="1400" dirty="0"/>
              <a:t>, mit </a:t>
            </a:r>
            <a:r>
              <a:rPr lang="hu-HU" sz="1400" dirty="0" err="1"/>
              <a:t>Intermediärfilamenten</a:t>
            </a:r>
            <a:r>
              <a:rPr lang="hu-HU" sz="1400" dirty="0"/>
              <a:t> (GFAP und </a:t>
            </a:r>
            <a:r>
              <a:rPr lang="hu-HU" sz="1400" dirty="0" err="1" smtClean="0"/>
              <a:t>Vimentin</a:t>
            </a:r>
            <a:r>
              <a:rPr lang="hu-HU" sz="1400" dirty="0" smtClean="0"/>
              <a:t>) </a:t>
            </a:r>
            <a:r>
              <a:rPr lang="hu-HU" sz="1400" dirty="0" err="1" smtClean="0"/>
              <a:t>im</a:t>
            </a:r>
            <a:r>
              <a:rPr lang="hu-HU" sz="1400" dirty="0" smtClean="0"/>
              <a:t> </a:t>
            </a:r>
            <a:r>
              <a:rPr lang="hu-HU" sz="1400" dirty="0" err="1" smtClean="0"/>
              <a:t>Zytoplasma</a:t>
            </a:r>
            <a:r>
              <a:rPr lang="hu-HU" sz="1400" dirty="0" smtClean="0"/>
              <a:t>, </a:t>
            </a:r>
          </a:p>
          <a:p>
            <a:endParaRPr lang="hu-HU" sz="1400" b="1" dirty="0" smtClean="0"/>
          </a:p>
          <a:p>
            <a:r>
              <a:rPr lang="hu-HU" sz="1400" b="1" dirty="0" err="1" smtClean="0"/>
              <a:t>Fibrilläre</a:t>
            </a:r>
            <a:r>
              <a:rPr lang="hu-HU" sz="1400" b="1" dirty="0" smtClean="0"/>
              <a:t> </a:t>
            </a:r>
            <a:r>
              <a:rPr lang="hu-HU" sz="1400" b="1" dirty="0" err="1"/>
              <a:t>Astrozyten</a:t>
            </a:r>
            <a:r>
              <a:rPr lang="hu-HU" sz="1400" b="1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der </a:t>
            </a:r>
            <a:r>
              <a:rPr lang="hu-HU" sz="1400" dirty="0" err="1"/>
              <a:t>weißen</a:t>
            </a:r>
            <a:r>
              <a:rPr lang="hu-HU" sz="1400" dirty="0"/>
              <a:t> </a:t>
            </a:r>
            <a:r>
              <a:rPr lang="hu-HU" sz="1400" dirty="0" err="1"/>
              <a:t>Substanz</a:t>
            </a:r>
            <a:r>
              <a:rPr lang="hu-HU" sz="1400" dirty="0"/>
              <a:t> und </a:t>
            </a:r>
            <a:endParaRPr lang="hu-HU" sz="1400" dirty="0" smtClean="0"/>
          </a:p>
          <a:p>
            <a:r>
              <a:rPr lang="hu-HU" sz="1400" b="1" dirty="0" err="1" smtClean="0"/>
              <a:t>protoplasmatische</a:t>
            </a:r>
            <a:r>
              <a:rPr lang="hu-HU" sz="1400" b="1" dirty="0" smtClean="0"/>
              <a:t> </a:t>
            </a:r>
            <a:r>
              <a:rPr lang="hu-HU" sz="1400" b="1" dirty="0" err="1"/>
              <a:t>Astrozyten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der </a:t>
            </a:r>
            <a:r>
              <a:rPr lang="hu-HU" sz="1400" dirty="0" err="1"/>
              <a:t>grauen</a:t>
            </a:r>
            <a:r>
              <a:rPr lang="hu-HU" sz="1400" dirty="0"/>
              <a:t> </a:t>
            </a:r>
            <a:r>
              <a:rPr lang="hu-HU" sz="1400" dirty="0" err="1"/>
              <a:t>Substanz</a:t>
            </a:r>
            <a:r>
              <a:rPr lang="hu-HU" sz="1400" dirty="0"/>
              <a:t>. </a:t>
            </a:r>
            <a:endParaRPr lang="hu-HU" sz="1400" dirty="0" smtClean="0"/>
          </a:p>
          <a:p>
            <a:endParaRPr lang="hu-HU" sz="1400" b="1" dirty="0" smtClean="0"/>
          </a:p>
          <a:p>
            <a:r>
              <a:rPr lang="hu-HU" sz="1400" b="1" dirty="0" err="1" smtClean="0"/>
              <a:t>Funktionen</a:t>
            </a:r>
            <a:r>
              <a:rPr lang="hu-HU" sz="1400" dirty="0"/>
              <a:t>: 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Stützfunktion</a:t>
            </a:r>
            <a:r>
              <a:rPr lang="hu-HU" sz="1400" dirty="0" smtClean="0"/>
              <a:t> </a:t>
            </a:r>
            <a:r>
              <a:rPr lang="hu-HU" sz="1400" dirty="0"/>
              <a:t>der </a:t>
            </a:r>
            <a:r>
              <a:rPr lang="hu-HU" sz="1400" dirty="0" err="1" smtClean="0"/>
              <a:t>Astrozyten</a:t>
            </a:r>
            <a:r>
              <a:rPr lang="hu-HU" sz="1400" dirty="0" smtClean="0"/>
              <a:t> (</a:t>
            </a:r>
            <a:r>
              <a:rPr lang="hu-HU" sz="1400" dirty="0" err="1" smtClean="0"/>
              <a:t>Gliafibrillen</a:t>
            </a:r>
            <a:r>
              <a:rPr lang="hu-HU" sz="1400" dirty="0" smtClean="0"/>
              <a:t>!),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Füllt</a:t>
            </a:r>
            <a:r>
              <a:rPr lang="hu-HU" sz="1400" dirty="0" smtClean="0"/>
              <a:t> </a:t>
            </a:r>
            <a:r>
              <a:rPr lang="hu-HU" sz="1400" dirty="0" err="1" smtClean="0"/>
              <a:t>alle</a:t>
            </a:r>
            <a:r>
              <a:rPr lang="hu-HU" sz="1400" dirty="0" smtClean="0"/>
              <a:t> </a:t>
            </a:r>
            <a:r>
              <a:rPr lang="hu-HU" sz="1400" dirty="0" err="1" smtClean="0"/>
              <a:t>Lücken</a:t>
            </a:r>
            <a:r>
              <a:rPr lang="hu-HU" sz="1400" dirty="0" smtClean="0"/>
              <a:t> </a:t>
            </a:r>
            <a:r>
              <a:rPr lang="hu-HU" sz="1400" dirty="0" err="1" smtClean="0"/>
              <a:t>im</a:t>
            </a:r>
            <a:r>
              <a:rPr lang="hu-HU" sz="1400" dirty="0" smtClean="0"/>
              <a:t> ZNS </a:t>
            </a:r>
            <a:r>
              <a:rPr lang="hu-HU" sz="1400" dirty="0" err="1" smtClean="0"/>
              <a:t>aus</a:t>
            </a:r>
            <a:r>
              <a:rPr lang="hu-HU" sz="1400" dirty="0" smtClean="0"/>
              <a:t> (</a:t>
            </a:r>
            <a:r>
              <a:rPr lang="hu-HU" sz="1400" dirty="0" err="1" smtClean="0"/>
              <a:t>Netzwerk</a:t>
            </a:r>
            <a:r>
              <a:rPr lang="hu-HU" sz="1400" dirty="0" smtClean="0"/>
              <a:t> von </a:t>
            </a:r>
            <a:r>
              <a:rPr lang="hu-HU" sz="1400" dirty="0" err="1" smtClean="0"/>
              <a:t>Gliazellen</a:t>
            </a:r>
            <a:r>
              <a:rPr lang="hu-HU" sz="1400" dirty="0" smtClean="0"/>
              <a:t>, mit </a:t>
            </a:r>
            <a:r>
              <a:rPr lang="hu-HU" sz="1400" dirty="0" err="1" smtClean="0"/>
              <a:t>gap</a:t>
            </a:r>
            <a:r>
              <a:rPr lang="hu-HU" sz="1400" dirty="0" smtClean="0"/>
              <a:t> </a:t>
            </a:r>
            <a:r>
              <a:rPr lang="hu-HU" sz="1400" dirty="0" err="1" smtClean="0"/>
              <a:t>junctions</a:t>
            </a:r>
            <a:r>
              <a:rPr lang="hu-HU" sz="1400" dirty="0" smtClean="0"/>
              <a:t>, </a:t>
            </a:r>
            <a:r>
              <a:rPr lang="hu-HU" sz="1400" dirty="0" err="1" smtClean="0"/>
              <a:t>Diffusionsweg</a:t>
            </a:r>
            <a:r>
              <a:rPr lang="hu-HU" sz="1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Kontrolle</a:t>
            </a:r>
            <a:r>
              <a:rPr lang="hu-HU" sz="1400" dirty="0" smtClean="0"/>
              <a:t> </a:t>
            </a:r>
            <a:r>
              <a:rPr lang="hu-HU" sz="1400" dirty="0"/>
              <a:t>der </a:t>
            </a:r>
            <a:r>
              <a:rPr lang="hu-HU" sz="1400" dirty="0" err="1"/>
              <a:t>Zusammensetzung</a:t>
            </a:r>
            <a:r>
              <a:rPr lang="hu-HU" sz="1400" dirty="0"/>
              <a:t> </a:t>
            </a:r>
            <a:r>
              <a:rPr lang="hu-HU" sz="1400" dirty="0" err="1"/>
              <a:t>der</a:t>
            </a:r>
            <a:r>
              <a:rPr lang="hu-HU" sz="1400" dirty="0"/>
              <a:t> </a:t>
            </a:r>
            <a:r>
              <a:rPr lang="hu-HU" sz="1400" dirty="0" err="1"/>
              <a:t>interzellulären</a:t>
            </a:r>
            <a:r>
              <a:rPr lang="hu-HU" sz="1400" dirty="0"/>
              <a:t> </a:t>
            </a:r>
            <a:r>
              <a:rPr lang="hu-HU" sz="1400" dirty="0" err="1" smtClean="0"/>
              <a:t>Flüßigkeit</a:t>
            </a:r>
            <a:r>
              <a:rPr lang="hu-HU" sz="1400" dirty="0" smtClean="0"/>
              <a:t> (K</a:t>
            </a:r>
            <a:r>
              <a:rPr lang="hu-HU" sz="1400" baseline="30000" dirty="0" smtClean="0"/>
              <a:t>+</a:t>
            </a:r>
            <a:r>
              <a:rPr lang="hu-HU" sz="1400" dirty="0" smtClean="0"/>
              <a:t>, </a:t>
            </a:r>
            <a:r>
              <a:rPr lang="hu-HU" sz="1400" dirty="0" err="1" smtClean="0"/>
              <a:t>Aufnahme</a:t>
            </a:r>
            <a:r>
              <a:rPr lang="hu-HU" sz="1400" dirty="0" smtClean="0"/>
              <a:t> von </a:t>
            </a:r>
            <a:r>
              <a:rPr lang="hu-HU" sz="1400" dirty="0" err="1" smtClean="0"/>
              <a:t>Transmittern</a:t>
            </a:r>
            <a:r>
              <a:rPr lang="hu-HU" sz="1400" dirty="0" smtClean="0"/>
              <a:t>, 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 smtClean="0"/>
              <a:t>Proliferation</a:t>
            </a:r>
            <a:r>
              <a:rPr lang="hu-HU" sz="1400" dirty="0" smtClean="0"/>
              <a:t> </a:t>
            </a:r>
            <a:r>
              <a:rPr lang="hu-HU" sz="1400" dirty="0" err="1"/>
              <a:t>bei</a:t>
            </a:r>
            <a:r>
              <a:rPr lang="hu-HU" sz="1400" dirty="0"/>
              <a:t> ZNS </a:t>
            </a:r>
            <a:r>
              <a:rPr lang="hu-HU" sz="1400" dirty="0" err="1"/>
              <a:t>Verletzungen</a:t>
            </a:r>
            <a:r>
              <a:rPr lang="hu-HU" sz="1400" dirty="0"/>
              <a:t> (</a:t>
            </a:r>
            <a:r>
              <a:rPr lang="hu-HU" sz="1400" dirty="0" err="1"/>
              <a:t>Glianarben</a:t>
            </a:r>
            <a:r>
              <a:rPr lang="hu-HU" sz="1400" dirty="0"/>
              <a:t>). </a:t>
            </a:r>
            <a:endParaRPr lang="hu-H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dirty="0"/>
          </a:p>
          <a:p>
            <a:r>
              <a:rPr lang="hu-HU" sz="1400" b="1" dirty="0" err="1"/>
              <a:t>Sonderformen</a:t>
            </a:r>
            <a:r>
              <a:rPr lang="hu-HU" sz="1400" b="1" dirty="0"/>
              <a:t>:</a:t>
            </a:r>
            <a:r>
              <a:rPr lang="hu-HU" sz="1400" dirty="0"/>
              <a:t> </a:t>
            </a:r>
            <a:r>
              <a:rPr lang="hu-HU" sz="1400" i="1" dirty="0" err="1"/>
              <a:t>Müller-Glia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der Retina und </a:t>
            </a:r>
            <a:r>
              <a:rPr lang="hu-HU" sz="1400" i="1" dirty="0" err="1"/>
              <a:t>radiäre</a:t>
            </a:r>
            <a:r>
              <a:rPr lang="hu-HU" sz="1400" i="1" dirty="0"/>
              <a:t> </a:t>
            </a:r>
            <a:r>
              <a:rPr lang="hu-HU" sz="1400" i="1" dirty="0" err="1"/>
              <a:t>Glia</a:t>
            </a:r>
            <a:r>
              <a:rPr lang="hu-HU" sz="1400" i="1" dirty="0"/>
              <a:t> </a:t>
            </a:r>
            <a:r>
              <a:rPr lang="hu-HU" sz="1400" dirty="0" err="1"/>
              <a:t>während</a:t>
            </a:r>
            <a:r>
              <a:rPr lang="hu-HU" sz="1400" dirty="0"/>
              <a:t> der </a:t>
            </a:r>
            <a:r>
              <a:rPr lang="hu-HU" sz="1400" dirty="0" err="1"/>
              <a:t>Hirnentwicklung</a:t>
            </a:r>
            <a:r>
              <a:rPr lang="hu-HU" sz="1400" dirty="0"/>
              <a:t> (</a:t>
            </a:r>
            <a:r>
              <a:rPr lang="hu-HU" sz="1400" dirty="0" err="1"/>
              <a:t>dient</a:t>
            </a:r>
            <a:r>
              <a:rPr lang="hu-HU" sz="1400" dirty="0"/>
              <a:t> </a:t>
            </a:r>
            <a:r>
              <a:rPr lang="hu-HU" sz="1400" dirty="0" err="1"/>
              <a:t>als</a:t>
            </a:r>
            <a:r>
              <a:rPr lang="hu-HU" sz="1400" dirty="0"/>
              <a:t> </a:t>
            </a:r>
            <a:r>
              <a:rPr lang="hu-HU" sz="1400" dirty="0" err="1"/>
              <a:t>Leitschienen</a:t>
            </a:r>
            <a:r>
              <a:rPr lang="hu-HU" sz="1400" dirty="0"/>
              <a:t> </a:t>
            </a:r>
            <a:r>
              <a:rPr lang="hu-HU" sz="1400" dirty="0" err="1"/>
              <a:t>für</a:t>
            </a:r>
            <a:r>
              <a:rPr lang="hu-HU" sz="1400" dirty="0"/>
              <a:t> </a:t>
            </a:r>
            <a:r>
              <a:rPr lang="hu-HU" sz="1400" dirty="0" err="1"/>
              <a:t>Wanderung</a:t>
            </a:r>
            <a:r>
              <a:rPr lang="hu-HU" sz="1400" dirty="0"/>
              <a:t> </a:t>
            </a:r>
            <a:r>
              <a:rPr lang="hu-HU" sz="1400" dirty="0" err="1"/>
              <a:t>der</a:t>
            </a:r>
            <a:r>
              <a:rPr lang="hu-HU" sz="1400" dirty="0"/>
              <a:t> </a:t>
            </a:r>
            <a:r>
              <a:rPr lang="hu-HU" sz="1400" dirty="0" err="1"/>
              <a:t>Neuroblasten</a:t>
            </a:r>
            <a:r>
              <a:rPr lang="hu-HU" sz="1400" dirty="0"/>
              <a:t>).</a:t>
            </a:r>
          </a:p>
          <a:p>
            <a:endParaRPr lang="hu-HU" sz="1400" b="1" dirty="0" smtClean="0"/>
          </a:p>
          <a:p>
            <a:r>
              <a:rPr lang="hu-HU" sz="1400" b="1" dirty="0" err="1" smtClean="0"/>
              <a:t>Pathologie</a:t>
            </a:r>
            <a:r>
              <a:rPr lang="hu-HU" sz="1400" dirty="0"/>
              <a:t>: </a:t>
            </a:r>
            <a:r>
              <a:rPr lang="hu-HU" sz="1400" dirty="0" err="1"/>
              <a:t>bösartige</a:t>
            </a:r>
            <a:r>
              <a:rPr lang="hu-HU" sz="1400" dirty="0"/>
              <a:t> </a:t>
            </a:r>
            <a:r>
              <a:rPr lang="hu-HU" sz="1400" dirty="0" err="1"/>
              <a:t>Tumoren</a:t>
            </a:r>
            <a:r>
              <a:rPr lang="hu-HU" sz="1400" dirty="0"/>
              <a:t> (</a:t>
            </a:r>
            <a:r>
              <a:rPr lang="hu-HU" sz="1400" dirty="0" err="1"/>
              <a:t>Glioma</a:t>
            </a:r>
            <a:r>
              <a:rPr lang="hu-HU" sz="1400" dirty="0" smtClean="0"/>
              <a:t>).</a:t>
            </a:r>
            <a:endParaRPr lang="hu-HU" sz="1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03344" y="8301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006699"/>
                </a:solidFill>
                <a:latin typeface="Comic Sans MS" panose="030F0702030302020204" pitchFamily="66" charset="0"/>
              </a:rPr>
              <a:t>Zentrale</a:t>
            </a:r>
            <a:r>
              <a:rPr lang="hu-HU" b="1" dirty="0">
                <a:solidFill>
                  <a:srgbClr val="006699"/>
                </a:solidFill>
                <a:latin typeface="Comic Sans MS" panose="030F0702030302020204" pitchFamily="66" charset="0"/>
              </a:rPr>
              <a:t> </a:t>
            </a:r>
            <a:r>
              <a:rPr lang="hu-HU" b="1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Glia</a:t>
            </a:r>
            <a:endParaRPr lang="hu-HU" b="1" dirty="0">
              <a:solidFill>
                <a:srgbClr val="0066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0604"/>
            <a:ext cx="4608512" cy="154925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455876" y="220511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Astrozyten</a:t>
            </a:r>
            <a:r>
              <a:rPr lang="hu-HU" sz="1400" b="1" dirty="0" smtClean="0"/>
              <a:t> (</a:t>
            </a:r>
            <a:r>
              <a:rPr lang="hu-HU" sz="1400" b="1" dirty="0" err="1" smtClean="0"/>
              <a:t>Makroglia</a:t>
            </a:r>
            <a:r>
              <a:rPr lang="hu-HU" sz="1400" b="1" dirty="0" smtClean="0"/>
              <a:t>)</a:t>
            </a:r>
            <a:endParaRPr lang="hu-HU" sz="1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55876" y="191986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fibrillär</a:t>
            </a:r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69364" y="1919862"/>
            <a:ext cx="1306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protoplasmatisch</a:t>
            </a:r>
            <a:endParaRPr lang="hu-HU" sz="1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760132" y="2233449"/>
            <a:ext cx="121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err="1" smtClean="0"/>
              <a:t>Oligodendro-glia</a:t>
            </a:r>
            <a:endParaRPr lang="hu-HU" sz="1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986094" y="223412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Mikroglia</a:t>
            </a:r>
            <a:endParaRPr lang="hu-HU" sz="14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99592" y="136586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Ektodermaler</a:t>
            </a:r>
            <a:r>
              <a:rPr lang="hu-HU" sz="1200" dirty="0" smtClean="0"/>
              <a:t> </a:t>
            </a:r>
            <a:r>
              <a:rPr lang="hu-HU" sz="1200" dirty="0" err="1" smtClean="0"/>
              <a:t>Ursprung</a:t>
            </a:r>
            <a:endParaRPr lang="hu-HU" sz="1200" dirty="0" smtClean="0"/>
          </a:p>
          <a:p>
            <a:endParaRPr lang="hu-HU" sz="1200" dirty="0"/>
          </a:p>
          <a:p>
            <a:r>
              <a:rPr lang="hu-HU" sz="1200" dirty="0" err="1" smtClean="0"/>
              <a:t>Häufigste</a:t>
            </a:r>
            <a:r>
              <a:rPr lang="hu-HU" sz="1200" dirty="0" smtClean="0"/>
              <a:t> </a:t>
            </a:r>
            <a:r>
              <a:rPr lang="hu-HU" sz="1200" dirty="0" err="1" smtClean="0"/>
              <a:t>Zellen</a:t>
            </a:r>
            <a:r>
              <a:rPr lang="hu-HU" sz="1200" dirty="0" smtClean="0"/>
              <a:t> </a:t>
            </a:r>
            <a:r>
              <a:rPr lang="hu-HU" sz="1200" dirty="0" err="1" smtClean="0"/>
              <a:t>im</a:t>
            </a:r>
            <a:r>
              <a:rPr lang="hu-HU" sz="1200" dirty="0" smtClean="0"/>
              <a:t> ZNS,</a:t>
            </a:r>
          </a:p>
          <a:p>
            <a:r>
              <a:rPr lang="hu-HU" sz="1200" dirty="0" err="1" smtClean="0"/>
              <a:t>Glizellen</a:t>
            </a:r>
            <a:r>
              <a:rPr lang="hu-HU" sz="1200" dirty="0" smtClean="0"/>
              <a:t>/</a:t>
            </a:r>
            <a:r>
              <a:rPr lang="hu-HU" sz="1200" dirty="0" err="1" smtClean="0"/>
              <a:t>Neuronen</a:t>
            </a:r>
            <a:r>
              <a:rPr lang="hu-HU" sz="1200" dirty="0" smtClean="0"/>
              <a:t> 10:1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605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1427</Words>
  <Application>Microsoft Office PowerPoint</Application>
  <PresentationFormat>Diavetítés a képernyőre (4:3 oldalarány)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Lucida Calligraphy</vt:lpstr>
      <vt:lpstr>Office-téma</vt:lpstr>
      <vt:lpstr>Neurone, Synapsen, Gliazellen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Neurone, Synapsen, Gliazellen im ZNS</dc:title>
  <dc:creator>RÖHLICH PÁL</dc:creator>
  <cp:lastModifiedBy>rohlich</cp:lastModifiedBy>
  <cp:revision>106</cp:revision>
  <dcterms:created xsi:type="dcterms:W3CDTF">2017-10-03T13:39:45Z</dcterms:created>
  <dcterms:modified xsi:type="dcterms:W3CDTF">2019-12-09T10:44:56Z</dcterms:modified>
</cp:coreProperties>
</file>