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0" r:id="rId3"/>
    <p:sldId id="304" r:id="rId4"/>
    <p:sldId id="257" r:id="rId5"/>
    <p:sldId id="258" r:id="rId6"/>
    <p:sldId id="276" r:id="rId7"/>
    <p:sldId id="264" r:id="rId8"/>
    <p:sldId id="277" r:id="rId9"/>
    <p:sldId id="278" r:id="rId10"/>
    <p:sldId id="279" r:id="rId11"/>
    <p:sldId id="280" r:id="rId12"/>
    <p:sldId id="269" r:id="rId13"/>
    <p:sldId id="281" r:id="rId14"/>
    <p:sldId id="282" r:id="rId15"/>
    <p:sldId id="265" r:id="rId16"/>
    <p:sldId id="305" r:id="rId17"/>
    <p:sldId id="274" r:id="rId18"/>
    <p:sldId id="283" r:id="rId19"/>
    <p:sldId id="298" r:id="rId20"/>
    <p:sldId id="306" r:id="rId21"/>
    <p:sldId id="307" r:id="rId22"/>
    <p:sldId id="301" r:id="rId23"/>
    <p:sldId id="302" r:id="rId24"/>
    <p:sldId id="303" r:id="rId25"/>
    <p:sldId id="297" r:id="rId26"/>
    <p:sldId id="299" r:id="rId27"/>
    <p:sldId id="300" r:id="rId28"/>
    <p:sldId id="292" r:id="rId29"/>
    <p:sldId id="293" r:id="rId30"/>
    <p:sldId id="295" r:id="rId31"/>
    <p:sldId id="296" r:id="rId32"/>
    <p:sldId id="275" r:id="rId33"/>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F5F5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1674" y="102"/>
      </p:cViewPr>
      <p:guideLst>
        <p:guide orient="horz" pos="324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3929CB8-DDA2-4529-A39D-27F4E5A2379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hu-HU" altLang="hu-HU"/>
          </a:p>
        </p:txBody>
      </p:sp>
      <p:sp>
        <p:nvSpPr>
          <p:cNvPr id="23555" name="Rectangle 3">
            <a:extLst>
              <a:ext uri="{FF2B5EF4-FFF2-40B4-BE49-F238E27FC236}">
                <a16:creationId xmlns:a16="http://schemas.microsoft.com/office/drawing/2014/main" id="{034A4B67-7986-44D4-8394-5EF58A5B863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hu-HU" altLang="hu-HU"/>
          </a:p>
        </p:txBody>
      </p:sp>
      <p:sp>
        <p:nvSpPr>
          <p:cNvPr id="23556" name="Rectangle 4">
            <a:extLst>
              <a:ext uri="{FF2B5EF4-FFF2-40B4-BE49-F238E27FC236}">
                <a16:creationId xmlns:a16="http://schemas.microsoft.com/office/drawing/2014/main" id="{7D09BD5A-0101-4517-9C47-A4C3784E7F8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CB0FDA76-5A29-4510-BF44-6E8E27B45ED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23558" name="Rectangle 6">
            <a:extLst>
              <a:ext uri="{FF2B5EF4-FFF2-40B4-BE49-F238E27FC236}">
                <a16:creationId xmlns:a16="http://schemas.microsoft.com/office/drawing/2014/main" id="{DA59659E-93A4-420C-9F73-F761D52718B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hu-HU" altLang="hu-HU"/>
          </a:p>
        </p:txBody>
      </p:sp>
      <p:sp>
        <p:nvSpPr>
          <p:cNvPr id="23559" name="Rectangle 7">
            <a:extLst>
              <a:ext uri="{FF2B5EF4-FFF2-40B4-BE49-F238E27FC236}">
                <a16:creationId xmlns:a16="http://schemas.microsoft.com/office/drawing/2014/main" id="{BBC7A067-ABC4-4DE1-ABF2-E4980BEF553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27DE2F2-FCA3-47C4-9A1E-921071632EEF}"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7DE2F2-FCA3-47C4-9A1E-921071632EEF}" type="slidenum">
              <a:rPr lang="hu-HU" altLang="hu-HU" smtClean="0"/>
              <a:pPr/>
              <a:t>14</a:t>
            </a:fld>
            <a:endParaRPr lang="hu-HU" altLang="hu-HU"/>
          </a:p>
        </p:txBody>
      </p:sp>
    </p:spTree>
    <p:extLst>
      <p:ext uri="{BB962C8B-B14F-4D97-AF65-F5344CB8AC3E}">
        <p14:creationId xmlns:p14="http://schemas.microsoft.com/office/powerpoint/2010/main" val="39146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kép helye 1">
            <a:extLst>
              <a:ext uri="{FF2B5EF4-FFF2-40B4-BE49-F238E27FC236}">
                <a16:creationId xmlns:a16="http://schemas.microsoft.com/office/drawing/2014/main" id="{C4609195-EAF9-4A4F-8AB1-5529CECC5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Jegyzetek helye 2">
            <a:extLst>
              <a:ext uri="{FF2B5EF4-FFF2-40B4-BE49-F238E27FC236}">
                <a16:creationId xmlns:a16="http://schemas.microsoft.com/office/drawing/2014/main" id="{68F7788C-35E8-40E9-BF74-F5373F967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u-HU" altLang="hu-HU"/>
          </a:p>
        </p:txBody>
      </p:sp>
      <p:sp>
        <p:nvSpPr>
          <p:cNvPr id="28676" name="Dia számának helye 3">
            <a:extLst>
              <a:ext uri="{FF2B5EF4-FFF2-40B4-BE49-F238E27FC236}">
                <a16:creationId xmlns:a16="http://schemas.microsoft.com/office/drawing/2014/main" id="{6AC66A2E-3F42-4FE3-9D51-12E6BBE306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3A6D53-EDB0-4429-8CFA-E6A2D0248BD5}" type="slidenum">
              <a:rPr lang="hu-HU" altLang="hu-HU" smtClean="0"/>
              <a:pPr/>
              <a:t>18</a:t>
            </a:fld>
            <a:endParaRPr lang="hu-HU" altLang="hu-HU"/>
          </a:p>
        </p:txBody>
      </p:sp>
    </p:spTree>
    <p:extLst>
      <p:ext uri="{BB962C8B-B14F-4D97-AF65-F5344CB8AC3E}">
        <p14:creationId xmlns:p14="http://schemas.microsoft.com/office/powerpoint/2010/main" val="202412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7DE2F2-FCA3-47C4-9A1E-921071632EEF}" type="slidenum">
              <a:rPr lang="hu-HU" altLang="hu-HU" smtClean="0"/>
              <a:pPr/>
              <a:t>19</a:t>
            </a:fld>
            <a:endParaRPr lang="hu-HU" altLang="hu-HU"/>
          </a:p>
        </p:txBody>
      </p:sp>
    </p:spTree>
    <p:extLst>
      <p:ext uri="{BB962C8B-B14F-4D97-AF65-F5344CB8AC3E}">
        <p14:creationId xmlns:p14="http://schemas.microsoft.com/office/powerpoint/2010/main" val="92373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7DE2F2-FCA3-47C4-9A1E-921071632EEF}" type="slidenum">
              <a:rPr lang="hu-HU" altLang="hu-HU" smtClean="0"/>
              <a:pPr/>
              <a:t>25</a:t>
            </a:fld>
            <a:endParaRPr lang="hu-HU" altLang="hu-HU"/>
          </a:p>
        </p:txBody>
      </p:sp>
    </p:spTree>
    <p:extLst>
      <p:ext uri="{BB962C8B-B14F-4D97-AF65-F5344CB8AC3E}">
        <p14:creationId xmlns:p14="http://schemas.microsoft.com/office/powerpoint/2010/main" val="82695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5324EE-5561-4360-962E-52600F6D6D46}"/>
              </a:ext>
            </a:extLst>
          </p:cNvPr>
          <p:cNvSpPr>
            <a:spLocks noGrp="1" noChangeArrowheads="1"/>
          </p:cNvSpPr>
          <p:nvPr>
            <p:ph type="sldNum" sz="quarter" idx="5"/>
          </p:nvPr>
        </p:nvSpPr>
        <p:spPr>
          <a:ln/>
        </p:spPr>
        <p:txBody>
          <a:bodyPr/>
          <a:lstStyle/>
          <a:p>
            <a:fld id="{E3CB5B4A-EA95-460C-8966-ABF6F2894A76}" type="slidenum">
              <a:rPr lang="hu-HU" altLang="hu-HU"/>
              <a:pPr/>
              <a:t>32</a:t>
            </a:fld>
            <a:endParaRPr lang="hu-HU" altLang="hu-HU"/>
          </a:p>
        </p:txBody>
      </p:sp>
      <p:sp>
        <p:nvSpPr>
          <p:cNvPr id="24578" name="Diakép helye 1">
            <a:extLst>
              <a:ext uri="{FF2B5EF4-FFF2-40B4-BE49-F238E27FC236}">
                <a16:creationId xmlns:a16="http://schemas.microsoft.com/office/drawing/2014/main" id="{95C30A5A-7957-4B6D-963D-4E7112AC3C3D}"/>
              </a:ext>
            </a:extLst>
          </p:cNvPr>
          <p:cNvSpPr>
            <a:spLocks noGrp="1" noRot="1" noChangeAspect="1" noTextEdit="1"/>
          </p:cNvSpPr>
          <p:nvPr>
            <p:ph type="sldImg"/>
          </p:nvPr>
        </p:nvSpPr>
        <p:spPr>
          <a:ln/>
        </p:spPr>
      </p:sp>
      <p:sp>
        <p:nvSpPr>
          <p:cNvPr id="24579" name="Jegyzetek helye 2">
            <a:extLst>
              <a:ext uri="{FF2B5EF4-FFF2-40B4-BE49-F238E27FC236}">
                <a16:creationId xmlns:a16="http://schemas.microsoft.com/office/drawing/2014/main" id="{B2FBF630-0C65-43C0-AE6F-FFC9EC8AC20B}"/>
              </a:ext>
            </a:extLst>
          </p:cNvPr>
          <p:cNvSpPr>
            <a:spLocks noGrp="1"/>
          </p:cNvSpPr>
          <p:nvPr>
            <p:ph type="body" idx="1"/>
          </p:nvPr>
        </p:nvSpPr>
        <p:spPr/>
        <p:txBody>
          <a:bodyPr/>
          <a:lstStyle/>
          <a:p>
            <a:pPr>
              <a:spcBef>
                <a:spcPct val="0"/>
              </a:spcBef>
            </a:pPr>
            <a:endParaRPr lang="hu-HU" altLang="hu-HU"/>
          </a:p>
        </p:txBody>
      </p:sp>
      <p:sp>
        <p:nvSpPr>
          <p:cNvPr id="24580" name="Dia számának helye 3">
            <a:extLst>
              <a:ext uri="{FF2B5EF4-FFF2-40B4-BE49-F238E27FC236}">
                <a16:creationId xmlns:a16="http://schemas.microsoft.com/office/drawing/2014/main" id="{A30CE259-A2A5-4E76-AF69-BE476ED5523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A0A1BB8-CABE-433E-92AF-D558FC6C3108}" type="slidenum">
              <a:rPr lang="hu-HU" altLang="hu-HU" sz="1200">
                <a:latin typeface="Calibri" panose="020F0502020204030204" pitchFamily="34" charset="0"/>
              </a:rPr>
              <a:pPr algn="r"/>
              <a:t>32</a:t>
            </a:fld>
            <a:endParaRPr lang="hu-HU" altLang="hu-HU"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1489727-2F81-4D50-A3EA-25CDE4234886}"/>
              </a:ext>
            </a:extLst>
          </p:cNvPr>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DEC7AA0E-DC2A-4FDC-A3C2-452EBA674B5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D05305F3-6325-46E9-AD77-1F45312D1B20}"/>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CFA417F9-8AA4-44CE-B9EB-D07AA5F30083}"/>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DBE57D56-C595-4BE3-BFB7-4AEE8E63F39D}"/>
              </a:ext>
            </a:extLst>
          </p:cNvPr>
          <p:cNvSpPr>
            <a:spLocks noGrp="1"/>
          </p:cNvSpPr>
          <p:nvPr>
            <p:ph type="sldNum" sz="quarter" idx="12"/>
          </p:nvPr>
        </p:nvSpPr>
        <p:spPr/>
        <p:txBody>
          <a:bodyPr/>
          <a:lstStyle>
            <a:lvl1pPr>
              <a:defRPr/>
            </a:lvl1pPr>
          </a:lstStyle>
          <a:p>
            <a:fld id="{7D0ACD94-E21A-43B3-8385-A6A4B7EF59A4}" type="slidenum">
              <a:rPr lang="hu-HU" altLang="hu-HU"/>
              <a:pPr/>
              <a:t>‹#›</a:t>
            </a:fld>
            <a:endParaRPr lang="hu-HU" altLang="hu-HU"/>
          </a:p>
        </p:txBody>
      </p:sp>
    </p:spTree>
    <p:extLst>
      <p:ext uri="{BB962C8B-B14F-4D97-AF65-F5344CB8AC3E}">
        <p14:creationId xmlns:p14="http://schemas.microsoft.com/office/powerpoint/2010/main" val="415941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52FAA41-5D89-42A5-85FB-A2199CE929C0}"/>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F0726BAC-5575-40B9-9B2F-A8A2EA3FE745}"/>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C75A4BB-1034-4D35-9B45-461E49F4ABF8}"/>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DCC76AE1-93F3-46FC-B706-4DDDA878464C}"/>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58E50640-EE5B-4739-A4D9-FF12B0B0CF1D}"/>
              </a:ext>
            </a:extLst>
          </p:cNvPr>
          <p:cNvSpPr>
            <a:spLocks noGrp="1"/>
          </p:cNvSpPr>
          <p:nvPr>
            <p:ph type="sldNum" sz="quarter" idx="12"/>
          </p:nvPr>
        </p:nvSpPr>
        <p:spPr/>
        <p:txBody>
          <a:bodyPr/>
          <a:lstStyle>
            <a:lvl1pPr>
              <a:defRPr/>
            </a:lvl1pPr>
          </a:lstStyle>
          <a:p>
            <a:fld id="{5725AF1D-4DA9-4E67-A9E4-A5E58BBA7CB5}" type="slidenum">
              <a:rPr lang="hu-HU" altLang="hu-HU"/>
              <a:pPr/>
              <a:t>‹#›</a:t>
            </a:fld>
            <a:endParaRPr lang="hu-HU" altLang="hu-HU"/>
          </a:p>
        </p:txBody>
      </p:sp>
    </p:spTree>
    <p:extLst>
      <p:ext uri="{BB962C8B-B14F-4D97-AF65-F5344CB8AC3E}">
        <p14:creationId xmlns:p14="http://schemas.microsoft.com/office/powerpoint/2010/main" val="148998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AD1AAD8E-569F-4002-A9EE-0D97AB5A6F5C}"/>
              </a:ext>
            </a:extLst>
          </p:cNvPr>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F6874013-D355-49AA-99A8-CD375F560106}"/>
              </a:ext>
            </a:extLst>
          </p:cNvPr>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893238A-4E3E-44CC-8B37-C0CE631B43E3}"/>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8F0A8868-FC10-4C57-8E5F-5DF96491C6CF}"/>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35510757-897C-45A6-ABFF-C2317D7D86D3}"/>
              </a:ext>
            </a:extLst>
          </p:cNvPr>
          <p:cNvSpPr>
            <a:spLocks noGrp="1"/>
          </p:cNvSpPr>
          <p:nvPr>
            <p:ph type="sldNum" sz="quarter" idx="12"/>
          </p:nvPr>
        </p:nvSpPr>
        <p:spPr/>
        <p:txBody>
          <a:bodyPr/>
          <a:lstStyle>
            <a:lvl1pPr>
              <a:defRPr/>
            </a:lvl1pPr>
          </a:lstStyle>
          <a:p>
            <a:fld id="{B549EDCC-EFD0-4204-BA3A-64CE69A82EBD}" type="slidenum">
              <a:rPr lang="hu-HU" altLang="hu-HU"/>
              <a:pPr/>
              <a:t>‹#›</a:t>
            </a:fld>
            <a:endParaRPr lang="hu-HU" altLang="hu-HU"/>
          </a:p>
        </p:txBody>
      </p:sp>
    </p:spTree>
    <p:extLst>
      <p:ext uri="{BB962C8B-B14F-4D97-AF65-F5344CB8AC3E}">
        <p14:creationId xmlns:p14="http://schemas.microsoft.com/office/powerpoint/2010/main" val="105523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4648200" y="1600200"/>
            <a:ext cx="40386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4648200" y="3938588"/>
            <a:ext cx="40386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a:extLst>
              <a:ext uri="{FF2B5EF4-FFF2-40B4-BE49-F238E27FC236}">
                <a16:creationId xmlns:a16="http://schemas.microsoft.com/office/drawing/2014/main" id="{99E418C3-1123-4166-9C31-2CFE307E3736}"/>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C139026-C340-4884-88FD-0D171F2AD0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85BBB5B-822C-48D4-AD57-A1885AF70EFD}"/>
              </a:ext>
            </a:extLst>
          </p:cNvPr>
          <p:cNvSpPr>
            <a:spLocks noGrp="1" noChangeArrowheads="1"/>
          </p:cNvSpPr>
          <p:nvPr>
            <p:ph type="sldNum" sz="quarter" idx="12"/>
          </p:nvPr>
        </p:nvSpPr>
        <p:spPr>
          <a:ln/>
        </p:spPr>
        <p:txBody>
          <a:bodyPr/>
          <a:lstStyle>
            <a:lvl1pPr>
              <a:defRPr/>
            </a:lvl1pPr>
          </a:lstStyle>
          <a:p>
            <a:pPr>
              <a:defRPr/>
            </a:pPr>
            <a:fld id="{BD084A76-5C34-440A-B9DF-760CEBD9EE78}" type="slidenum">
              <a:rPr lang="en-US"/>
              <a:pPr>
                <a:defRPr/>
              </a:pPr>
              <a:t>‹#›</a:t>
            </a:fld>
            <a:endParaRPr lang="en-US"/>
          </a:p>
        </p:txBody>
      </p:sp>
    </p:spTree>
    <p:extLst>
      <p:ext uri="{BB962C8B-B14F-4D97-AF65-F5344CB8AC3E}">
        <p14:creationId xmlns:p14="http://schemas.microsoft.com/office/powerpoint/2010/main" val="237113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56750011-CBF8-4728-8EEE-669FD3D823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E5864A-D697-416D-A931-17F9F12093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00E6A4-086D-4E8B-B973-63DEF96C6578}"/>
              </a:ext>
            </a:extLst>
          </p:cNvPr>
          <p:cNvSpPr>
            <a:spLocks noGrp="1" noChangeArrowheads="1"/>
          </p:cNvSpPr>
          <p:nvPr>
            <p:ph type="sldNum" sz="quarter" idx="12"/>
          </p:nvPr>
        </p:nvSpPr>
        <p:spPr>
          <a:ln/>
        </p:spPr>
        <p:txBody>
          <a:bodyPr/>
          <a:lstStyle>
            <a:lvl1pPr>
              <a:defRPr/>
            </a:lvl1pPr>
          </a:lstStyle>
          <a:p>
            <a:fld id="{465798CB-3D56-49C5-842C-337140EDC049}" type="slidenum">
              <a:rPr lang="en-US" altLang="hu-HU"/>
              <a:pPr/>
              <a:t>‹#›</a:t>
            </a:fld>
            <a:endParaRPr lang="en-US" altLang="hu-HU"/>
          </a:p>
        </p:txBody>
      </p:sp>
    </p:spTree>
    <p:extLst>
      <p:ext uri="{BB962C8B-B14F-4D97-AF65-F5344CB8AC3E}">
        <p14:creationId xmlns:p14="http://schemas.microsoft.com/office/powerpoint/2010/main" val="408051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746D6E-28FA-43F4-8958-9AD808831BA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C85997-4926-44EE-8558-F81B0A552687}"/>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BA91BD6-D3D1-4DA8-B171-D81EE1D60803}"/>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44DCD22E-C6E4-4FE8-BB7A-6B9497CFD45F}"/>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A38DE653-9F40-4184-86E1-A2B5236B164F}"/>
              </a:ext>
            </a:extLst>
          </p:cNvPr>
          <p:cNvSpPr>
            <a:spLocks noGrp="1"/>
          </p:cNvSpPr>
          <p:nvPr>
            <p:ph type="sldNum" sz="quarter" idx="12"/>
          </p:nvPr>
        </p:nvSpPr>
        <p:spPr/>
        <p:txBody>
          <a:bodyPr/>
          <a:lstStyle>
            <a:lvl1pPr>
              <a:defRPr/>
            </a:lvl1pPr>
          </a:lstStyle>
          <a:p>
            <a:fld id="{EA45C2A9-A2EB-48DC-B9B4-6F5842358F0B}" type="slidenum">
              <a:rPr lang="hu-HU" altLang="hu-HU"/>
              <a:pPr/>
              <a:t>‹#›</a:t>
            </a:fld>
            <a:endParaRPr lang="hu-HU" altLang="hu-HU"/>
          </a:p>
        </p:txBody>
      </p:sp>
    </p:spTree>
    <p:extLst>
      <p:ext uri="{BB962C8B-B14F-4D97-AF65-F5344CB8AC3E}">
        <p14:creationId xmlns:p14="http://schemas.microsoft.com/office/powerpoint/2010/main" val="340807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ECB8362-B980-482D-9D8C-585567803FB0}"/>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F961284B-7608-4294-9255-FC023D99056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6923EA53-5E8C-48BF-B900-DA16A86E64B0}"/>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A170EB68-047B-4FC6-8A89-9535DCFB5C6A}"/>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690EAAF3-FE8E-416D-A928-0C30606335F4}"/>
              </a:ext>
            </a:extLst>
          </p:cNvPr>
          <p:cNvSpPr>
            <a:spLocks noGrp="1"/>
          </p:cNvSpPr>
          <p:nvPr>
            <p:ph type="sldNum" sz="quarter" idx="12"/>
          </p:nvPr>
        </p:nvSpPr>
        <p:spPr/>
        <p:txBody>
          <a:bodyPr/>
          <a:lstStyle>
            <a:lvl1pPr>
              <a:defRPr/>
            </a:lvl1pPr>
          </a:lstStyle>
          <a:p>
            <a:fld id="{F0A943ED-4387-4C44-BEAB-5164E6B0D227}" type="slidenum">
              <a:rPr lang="hu-HU" altLang="hu-HU"/>
              <a:pPr/>
              <a:t>‹#›</a:t>
            </a:fld>
            <a:endParaRPr lang="hu-HU" altLang="hu-HU"/>
          </a:p>
        </p:txBody>
      </p:sp>
    </p:spTree>
    <p:extLst>
      <p:ext uri="{BB962C8B-B14F-4D97-AF65-F5344CB8AC3E}">
        <p14:creationId xmlns:p14="http://schemas.microsoft.com/office/powerpoint/2010/main" val="255871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6723AB9-C731-43B6-A783-0F5AFE93DB8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30A4021-B29D-43A4-BE20-4C30806184A5}"/>
              </a:ext>
            </a:extLst>
          </p:cNvPr>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588BC647-8E5E-4F1A-922D-320AB861CFE4}"/>
              </a:ext>
            </a:extLst>
          </p:cNvPr>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FF3F3AC-36E5-4A5E-8003-0853A22E3C8E}"/>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BBA43DB6-5CE7-45A9-8794-46DBE2EC3212}"/>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62920591-FAF5-49DA-965D-AB1BBA51B0E1}"/>
              </a:ext>
            </a:extLst>
          </p:cNvPr>
          <p:cNvSpPr>
            <a:spLocks noGrp="1"/>
          </p:cNvSpPr>
          <p:nvPr>
            <p:ph type="sldNum" sz="quarter" idx="12"/>
          </p:nvPr>
        </p:nvSpPr>
        <p:spPr/>
        <p:txBody>
          <a:bodyPr/>
          <a:lstStyle>
            <a:lvl1pPr>
              <a:defRPr/>
            </a:lvl1pPr>
          </a:lstStyle>
          <a:p>
            <a:fld id="{35679D94-6329-48E9-B90F-B0F0CEEFE57E}" type="slidenum">
              <a:rPr lang="hu-HU" altLang="hu-HU"/>
              <a:pPr/>
              <a:t>‹#›</a:t>
            </a:fld>
            <a:endParaRPr lang="hu-HU" altLang="hu-HU"/>
          </a:p>
        </p:txBody>
      </p:sp>
    </p:spTree>
    <p:extLst>
      <p:ext uri="{BB962C8B-B14F-4D97-AF65-F5344CB8AC3E}">
        <p14:creationId xmlns:p14="http://schemas.microsoft.com/office/powerpoint/2010/main" val="8804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F6BACD-9281-4EF2-8029-25BF952B3A60}"/>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0FC4179D-E5C6-4D0F-ADFA-B168D9E562C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1D56977-0BB2-49E9-86C3-F3A8FFDFFB08}"/>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F2C5BE14-11B8-4352-8AEA-EBB3AB8E56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C9C9BB4E-8145-4661-A1B1-1650D35E4A01}"/>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10D9BF40-7DB2-4D5E-B380-188AD07A6DA4}"/>
              </a:ext>
            </a:extLst>
          </p:cNvPr>
          <p:cNvSpPr>
            <a:spLocks noGrp="1"/>
          </p:cNvSpPr>
          <p:nvPr>
            <p:ph type="dt" sz="half" idx="10"/>
          </p:nvPr>
        </p:nvSpPr>
        <p:spPr/>
        <p:txBody>
          <a:bodyPr/>
          <a:lstStyle>
            <a:lvl1pPr>
              <a:defRPr/>
            </a:lvl1pPr>
          </a:lstStyle>
          <a:p>
            <a:endParaRPr lang="hu-HU" altLang="hu-HU"/>
          </a:p>
        </p:txBody>
      </p:sp>
      <p:sp>
        <p:nvSpPr>
          <p:cNvPr id="8" name="Élőláb helye 7">
            <a:extLst>
              <a:ext uri="{FF2B5EF4-FFF2-40B4-BE49-F238E27FC236}">
                <a16:creationId xmlns:a16="http://schemas.microsoft.com/office/drawing/2014/main" id="{6ED50C70-E8DC-418C-805D-98DA77A61DF4}"/>
              </a:ext>
            </a:extLst>
          </p:cNvPr>
          <p:cNvSpPr>
            <a:spLocks noGrp="1"/>
          </p:cNvSpPr>
          <p:nvPr>
            <p:ph type="ftr" sz="quarter" idx="11"/>
          </p:nvPr>
        </p:nvSpPr>
        <p:spPr/>
        <p:txBody>
          <a:bodyPr/>
          <a:lstStyle>
            <a:lvl1pPr>
              <a:defRPr/>
            </a:lvl1pPr>
          </a:lstStyle>
          <a:p>
            <a:endParaRPr lang="hu-HU" altLang="hu-HU"/>
          </a:p>
        </p:txBody>
      </p:sp>
      <p:sp>
        <p:nvSpPr>
          <p:cNvPr id="9" name="Dia számának helye 8">
            <a:extLst>
              <a:ext uri="{FF2B5EF4-FFF2-40B4-BE49-F238E27FC236}">
                <a16:creationId xmlns:a16="http://schemas.microsoft.com/office/drawing/2014/main" id="{DDC59A51-CF63-4311-BFD0-5A9B374BDB71}"/>
              </a:ext>
            </a:extLst>
          </p:cNvPr>
          <p:cNvSpPr>
            <a:spLocks noGrp="1"/>
          </p:cNvSpPr>
          <p:nvPr>
            <p:ph type="sldNum" sz="quarter" idx="12"/>
          </p:nvPr>
        </p:nvSpPr>
        <p:spPr/>
        <p:txBody>
          <a:bodyPr/>
          <a:lstStyle>
            <a:lvl1pPr>
              <a:defRPr/>
            </a:lvl1pPr>
          </a:lstStyle>
          <a:p>
            <a:fld id="{ED47471E-7140-4C95-83AA-E9F14C1BF308}" type="slidenum">
              <a:rPr lang="hu-HU" altLang="hu-HU"/>
              <a:pPr/>
              <a:t>‹#›</a:t>
            </a:fld>
            <a:endParaRPr lang="hu-HU" altLang="hu-HU"/>
          </a:p>
        </p:txBody>
      </p:sp>
    </p:spTree>
    <p:extLst>
      <p:ext uri="{BB962C8B-B14F-4D97-AF65-F5344CB8AC3E}">
        <p14:creationId xmlns:p14="http://schemas.microsoft.com/office/powerpoint/2010/main" val="293559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3C021F5-FA0B-4792-8EB1-98869BCA0307}"/>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8458DC9D-E955-4F27-B56B-A33C1517609D}"/>
              </a:ext>
            </a:extLst>
          </p:cNvPr>
          <p:cNvSpPr>
            <a:spLocks noGrp="1"/>
          </p:cNvSpPr>
          <p:nvPr>
            <p:ph type="dt" sz="half" idx="10"/>
          </p:nvPr>
        </p:nvSpPr>
        <p:spPr/>
        <p:txBody>
          <a:bodyPr/>
          <a:lstStyle>
            <a:lvl1pPr>
              <a:defRPr/>
            </a:lvl1pPr>
          </a:lstStyle>
          <a:p>
            <a:endParaRPr lang="hu-HU" altLang="hu-HU"/>
          </a:p>
        </p:txBody>
      </p:sp>
      <p:sp>
        <p:nvSpPr>
          <p:cNvPr id="4" name="Élőláb helye 3">
            <a:extLst>
              <a:ext uri="{FF2B5EF4-FFF2-40B4-BE49-F238E27FC236}">
                <a16:creationId xmlns:a16="http://schemas.microsoft.com/office/drawing/2014/main" id="{2E7095F1-4AAD-42EC-9EBA-FBC526FA7544}"/>
              </a:ext>
            </a:extLst>
          </p:cNvPr>
          <p:cNvSpPr>
            <a:spLocks noGrp="1"/>
          </p:cNvSpPr>
          <p:nvPr>
            <p:ph type="ftr" sz="quarter" idx="11"/>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ED257B7C-4975-478E-8E7E-F68CDBC36068}"/>
              </a:ext>
            </a:extLst>
          </p:cNvPr>
          <p:cNvSpPr>
            <a:spLocks noGrp="1"/>
          </p:cNvSpPr>
          <p:nvPr>
            <p:ph type="sldNum" sz="quarter" idx="12"/>
          </p:nvPr>
        </p:nvSpPr>
        <p:spPr/>
        <p:txBody>
          <a:bodyPr/>
          <a:lstStyle>
            <a:lvl1pPr>
              <a:defRPr/>
            </a:lvl1pPr>
          </a:lstStyle>
          <a:p>
            <a:fld id="{D34A98E1-7B1A-4788-B1D6-8CFC18F2AECA}" type="slidenum">
              <a:rPr lang="hu-HU" altLang="hu-HU"/>
              <a:pPr/>
              <a:t>‹#›</a:t>
            </a:fld>
            <a:endParaRPr lang="hu-HU" altLang="hu-HU"/>
          </a:p>
        </p:txBody>
      </p:sp>
    </p:spTree>
    <p:extLst>
      <p:ext uri="{BB962C8B-B14F-4D97-AF65-F5344CB8AC3E}">
        <p14:creationId xmlns:p14="http://schemas.microsoft.com/office/powerpoint/2010/main" val="7029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D05431F-6360-4682-89B6-C4BE6C1F41C9}"/>
              </a:ext>
            </a:extLst>
          </p:cNvPr>
          <p:cNvSpPr>
            <a:spLocks noGrp="1"/>
          </p:cNvSpPr>
          <p:nvPr>
            <p:ph type="dt" sz="half" idx="10"/>
          </p:nvPr>
        </p:nvSpPr>
        <p:spPr/>
        <p:txBody>
          <a:bodyPr/>
          <a:lstStyle>
            <a:lvl1pPr>
              <a:defRPr/>
            </a:lvl1pPr>
          </a:lstStyle>
          <a:p>
            <a:endParaRPr lang="hu-HU" altLang="hu-HU"/>
          </a:p>
        </p:txBody>
      </p:sp>
      <p:sp>
        <p:nvSpPr>
          <p:cNvPr id="3" name="Élőláb helye 2">
            <a:extLst>
              <a:ext uri="{FF2B5EF4-FFF2-40B4-BE49-F238E27FC236}">
                <a16:creationId xmlns:a16="http://schemas.microsoft.com/office/drawing/2014/main" id="{23BFBB53-994F-4026-BD10-0180CAD9E6E3}"/>
              </a:ext>
            </a:extLst>
          </p:cNvPr>
          <p:cNvSpPr>
            <a:spLocks noGrp="1"/>
          </p:cNvSpPr>
          <p:nvPr>
            <p:ph type="ftr" sz="quarter" idx="11"/>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FC874A59-ED50-4CA8-A285-A75B100033C9}"/>
              </a:ext>
            </a:extLst>
          </p:cNvPr>
          <p:cNvSpPr>
            <a:spLocks noGrp="1"/>
          </p:cNvSpPr>
          <p:nvPr>
            <p:ph type="sldNum" sz="quarter" idx="12"/>
          </p:nvPr>
        </p:nvSpPr>
        <p:spPr/>
        <p:txBody>
          <a:bodyPr/>
          <a:lstStyle>
            <a:lvl1pPr>
              <a:defRPr/>
            </a:lvl1pPr>
          </a:lstStyle>
          <a:p>
            <a:fld id="{DAF889E4-7282-4D1B-A027-E7675517BC3B}" type="slidenum">
              <a:rPr lang="hu-HU" altLang="hu-HU"/>
              <a:pPr/>
              <a:t>‹#›</a:t>
            </a:fld>
            <a:endParaRPr lang="hu-HU" altLang="hu-HU"/>
          </a:p>
        </p:txBody>
      </p:sp>
    </p:spTree>
    <p:extLst>
      <p:ext uri="{BB962C8B-B14F-4D97-AF65-F5344CB8AC3E}">
        <p14:creationId xmlns:p14="http://schemas.microsoft.com/office/powerpoint/2010/main" val="237145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FF05511-0AD5-48C1-B303-2057F5FB9FD8}"/>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72A3A5E6-5164-41FC-9F35-C24FD2FCE0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37A1249C-4E7E-4CD7-9547-6D15954497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91FA37D-DF10-4BD5-8528-9D5492557872}"/>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1470A450-A65E-414F-AC00-2C3F75BF8800}"/>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0D55667D-5418-49D7-807A-C59222F72D0B}"/>
              </a:ext>
            </a:extLst>
          </p:cNvPr>
          <p:cNvSpPr>
            <a:spLocks noGrp="1"/>
          </p:cNvSpPr>
          <p:nvPr>
            <p:ph type="sldNum" sz="quarter" idx="12"/>
          </p:nvPr>
        </p:nvSpPr>
        <p:spPr/>
        <p:txBody>
          <a:bodyPr/>
          <a:lstStyle>
            <a:lvl1pPr>
              <a:defRPr/>
            </a:lvl1pPr>
          </a:lstStyle>
          <a:p>
            <a:fld id="{F584541C-96E2-4D56-816F-30AC26B79572}" type="slidenum">
              <a:rPr lang="hu-HU" altLang="hu-HU"/>
              <a:pPr/>
              <a:t>‹#›</a:t>
            </a:fld>
            <a:endParaRPr lang="hu-HU" altLang="hu-HU"/>
          </a:p>
        </p:txBody>
      </p:sp>
    </p:spTree>
    <p:extLst>
      <p:ext uri="{BB962C8B-B14F-4D97-AF65-F5344CB8AC3E}">
        <p14:creationId xmlns:p14="http://schemas.microsoft.com/office/powerpoint/2010/main" val="171274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BFB6DC-AA4D-464D-A54C-EF648CF5ABF7}"/>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4DE1E6B7-7A11-4B59-AB38-E956020778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54211833-C374-4FCB-98B6-6A18BEC9F0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64C21AC5-2E2D-483A-9050-D5C8BA3F1560}"/>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627A5D01-3F01-489C-91FB-7B96516FD2BE}"/>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A0B68570-D2D2-4233-8E6A-B2E264778C8C}"/>
              </a:ext>
            </a:extLst>
          </p:cNvPr>
          <p:cNvSpPr>
            <a:spLocks noGrp="1"/>
          </p:cNvSpPr>
          <p:nvPr>
            <p:ph type="sldNum" sz="quarter" idx="12"/>
          </p:nvPr>
        </p:nvSpPr>
        <p:spPr/>
        <p:txBody>
          <a:bodyPr/>
          <a:lstStyle>
            <a:lvl1pPr>
              <a:defRPr/>
            </a:lvl1pPr>
          </a:lstStyle>
          <a:p>
            <a:fld id="{DF8D65FE-5A73-4ED8-B68C-3E5BD60A16EA}" type="slidenum">
              <a:rPr lang="hu-HU" altLang="hu-HU"/>
              <a:pPr/>
              <a:t>‹#›</a:t>
            </a:fld>
            <a:endParaRPr lang="hu-HU" altLang="hu-HU"/>
          </a:p>
        </p:txBody>
      </p:sp>
    </p:spTree>
    <p:extLst>
      <p:ext uri="{BB962C8B-B14F-4D97-AF65-F5344CB8AC3E}">
        <p14:creationId xmlns:p14="http://schemas.microsoft.com/office/powerpoint/2010/main" val="270911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2E31FC-62FC-448A-84C9-65847EFB02B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E4E4184B-2960-42D0-A661-C62504A95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6256E0FF-64D4-4B5F-B13E-22B7F34968F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hu-HU" altLang="hu-HU"/>
          </a:p>
        </p:txBody>
      </p:sp>
      <p:sp>
        <p:nvSpPr>
          <p:cNvPr id="1029" name="Rectangle 5">
            <a:extLst>
              <a:ext uri="{FF2B5EF4-FFF2-40B4-BE49-F238E27FC236}">
                <a16:creationId xmlns:a16="http://schemas.microsoft.com/office/drawing/2014/main" id="{A4EAA157-9E85-4120-84C9-B63A3FB4372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hu-HU" altLang="hu-HU"/>
          </a:p>
        </p:txBody>
      </p:sp>
      <p:sp>
        <p:nvSpPr>
          <p:cNvPr id="1030" name="Rectangle 6">
            <a:extLst>
              <a:ext uri="{FF2B5EF4-FFF2-40B4-BE49-F238E27FC236}">
                <a16:creationId xmlns:a16="http://schemas.microsoft.com/office/drawing/2014/main" id="{4A323B75-FFAA-46A5-9472-50FC54713FC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C8E8A8-3117-49E5-96FF-4C6D8BF4A2A4}"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de.wikibooks.org/wiki/Datei:Thalamus_dorsale_kerngruppe2.jpg" TargetMode="Externa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upload.wikimedia.org/wikipedia/commons/9/92/Human_brainstem-thalamus_posterior-inferior_view_description.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de.wikibooks.org/wiki/Datei:Thalamus_dorsale_kerngruppe2.jpg" TargetMode="Externa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7.jpeg"/><Relationship Id="rId4" Type="http://schemas.openxmlformats.org/officeDocument/2006/relationships/hyperlink" Target="http://upload.wikimedia.org/wikipedia/commons/9/92/Human_brainstem-thalamus_posterior-inferior_view_description.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Thalmus.png"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86FE77D-A27A-4C71-B201-6CE0A13F0B06}"/>
              </a:ext>
            </a:extLst>
          </p:cNvPr>
          <p:cNvSpPr>
            <a:spLocks noGrp="1" noChangeArrowheads="1"/>
          </p:cNvSpPr>
          <p:nvPr>
            <p:ph type="ctrTitle"/>
          </p:nvPr>
        </p:nvSpPr>
        <p:spPr>
          <a:xfrm>
            <a:off x="539750" y="1671638"/>
            <a:ext cx="8135938" cy="1470025"/>
          </a:xfrm>
        </p:spPr>
        <p:txBody>
          <a:bodyPr anchor="ctr"/>
          <a:lstStyle/>
          <a:p>
            <a:r>
              <a:rPr lang="hu-HU" altLang="hu-HU" sz="4000" dirty="0" err="1"/>
              <a:t>Diencephalon</a:t>
            </a:r>
            <a:r>
              <a:rPr lang="hu-HU" altLang="hu-HU" sz="4000" dirty="0"/>
              <a:t>. </a:t>
            </a:r>
            <a:r>
              <a:rPr lang="hu-HU" altLang="hu-HU" sz="4000" dirty="0" smtClean="0"/>
              <a:t/>
            </a:r>
            <a:br>
              <a:rPr lang="hu-HU" altLang="hu-HU" sz="4000" dirty="0" smtClean="0"/>
            </a:br>
            <a:r>
              <a:rPr lang="hu-HU" altLang="hu-HU" sz="4000" dirty="0" err="1" smtClean="0"/>
              <a:t>Kerne</a:t>
            </a:r>
            <a:r>
              <a:rPr lang="hu-HU" altLang="hu-HU" sz="4000" dirty="0" smtClean="0"/>
              <a:t> </a:t>
            </a:r>
            <a:r>
              <a:rPr lang="hu-HU" altLang="hu-HU" sz="4000" dirty="0" err="1" smtClean="0"/>
              <a:t>vom</a:t>
            </a:r>
            <a:r>
              <a:rPr lang="hu-HU" altLang="hu-HU" sz="4000" dirty="0" smtClean="0"/>
              <a:t> </a:t>
            </a:r>
            <a:r>
              <a:rPr lang="hu-HU" altLang="hu-HU" sz="4000" dirty="0" err="1" smtClean="0"/>
              <a:t>Thalamus</a:t>
            </a:r>
            <a:r>
              <a:rPr lang="hu-HU" altLang="hu-HU" sz="4000" dirty="0"/>
              <a:t>.</a:t>
            </a:r>
          </a:p>
        </p:txBody>
      </p:sp>
      <p:sp>
        <p:nvSpPr>
          <p:cNvPr id="2051" name="Rectangle 3">
            <a:extLst>
              <a:ext uri="{FF2B5EF4-FFF2-40B4-BE49-F238E27FC236}">
                <a16:creationId xmlns:a16="http://schemas.microsoft.com/office/drawing/2014/main" id="{2DAECBA5-D77F-4BDB-A8B5-C9AFF1DC3E10}"/>
              </a:ext>
            </a:extLst>
          </p:cNvPr>
          <p:cNvSpPr>
            <a:spLocks noGrp="1" noChangeArrowheads="1"/>
          </p:cNvSpPr>
          <p:nvPr>
            <p:ph type="subTitle" idx="1"/>
          </p:nvPr>
        </p:nvSpPr>
        <p:spPr>
          <a:xfrm>
            <a:off x="971600" y="3717032"/>
            <a:ext cx="7088187" cy="2519363"/>
          </a:xfrm>
        </p:spPr>
        <p:txBody>
          <a:bodyPr/>
          <a:lstStyle/>
          <a:p>
            <a:pPr>
              <a:lnSpc>
                <a:spcPct val="80000"/>
              </a:lnSpc>
            </a:pPr>
            <a:r>
              <a:rPr lang="hu-HU" altLang="hu-HU" sz="2000" dirty="0"/>
              <a:t>Dr. Szabó Arnold</a:t>
            </a:r>
          </a:p>
          <a:p>
            <a:pPr>
              <a:lnSpc>
                <a:spcPct val="80000"/>
              </a:lnSpc>
            </a:pPr>
            <a:r>
              <a:rPr lang="hu-HU" altLang="hu-HU" sz="2000" u="sng" dirty="0">
                <a:solidFill>
                  <a:srgbClr val="0070C0"/>
                </a:solidFill>
              </a:rPr>
              <a:t>szabo.arnold@med.semmelweis-univ.hu</a:t>
            </a:r>
          </a:p>
          <a:p>
            <a:pPr>
              <a:lnSpc>
                <a:spcPct val="80000"/>
              </a:lnSpc>
            </a:pPr>
            <a:endParaRPr lang="hu-HU" altLang="hu-HU" sz="2000" dirty="0"/>
          </a:p>
          <a:p>
            <a:pPr>
              <a:lnSpc>
                <a:spcPct val="80000"/>
              </a:lnSpc>
            </a:pPr>
            <a:r>
              <a:rPr lang="hu-HU" altLang="hu-HU" sz="2000" dirty="0"/>
              <a:t>Semmelweis </a:t>
            </a:r>
            <a:r>
              <a:rPr lang="hu-HU" altLang="hu-HU" sz="2000" dirty="0" err="1"/>
              <a:t>Universität</a:t>
            </a:r>
            <a:endParaRPr lang="hu-HU" altLang="hu-HU" sz="2000" dirty="0"/>
          </a:p>
          <a:p>
            <a:pPr>
              <a:lnSpc>
                <a:spcPct val="80000"/>
              </a:lnSpc>
            </a:pPr>
            <a:r>
              <a:rPr lang="hu-HU" altLang="hu-HU" sz="2000" dirty="0" err="1" smtClean="0"/>
              <a:t>Anatomisches</a:t>
            </a:r>
            <a:r>
              <a:rPr lang="hu-HU" altLang="hu-HU" sz="2000" dirty="0" smtClean="0"/>
              <a:t>, </a:t>
            </a:r>
            <a:r>
              <a:rPr lang="hu-HU" altLang="hu-HU" sz="2000" dirty="0" err="1" smtClean="0"/>
              <a:t>Histologisches</a:t>
            </a:r>
            <a:r>
              <a:rPr lang="hu-HU" altLang="hu-HU" sz="2000" dirty="0" smtClean="0"/>
              <a:t> und </a:t>
            </a:r>
            <a:r>
              <a:rPr lang="hu-HU" altLang="hu-HU" sz="2000" dirty="0" err="1" smtClean="0"/>
              <a:t>Embryologisches</a:t>
            </a:r>
            <a:r>
              <a:rPr lang="hu-HU" altLang="hu-HU" sz="2000" dirty="0" smtClean="0"/>
              <a:t> </a:t>
            </a:r>
            <a:r>
              <a:rPr lang="hu-HU" altLang="hu-HU" sz="2000" dirty="0" err="1" smtClean="0"/>
              <a:t>Institut</a:t>
            </a:r>
            <a:endParaRPr lang="hu-HU" altLang="hu-HU" sz="2000" dirty="0"/>
          </a:p>
          <a:p>
            <a:pPr>
              <a:lnSpc>
                <a:spcPct val="80000"/>
              </a:lnSpc>
            </a:pPr>
            <a:endParaRPr lang="hu-HU" altLang="hu-HU" sz="2000" dirty="0"/>
          </a:p>
          <a:p>
            <a:pPr>
              <a:lnSpc>
                <a:spcPct val="80000"/>
              </a:lnSpc>
            </a:pPr>
            <a:r>
              <a:rPr lang="hu-HU" altLang="hu-HU" sz="2000" dirty="0" smtClean="0"/>
              <a:t>15. </a:t>
            </a:r>
            <a:r>
              <a:rPr lang="hu-HU" altLang="hu-HU" sz="2000" dirty="0" err="1"/>
              <a:t>Oktober</a:t>
            </a:r>
            <a:r>
              <a:rPr lang="hu-HU" altLang="hu-HU" sz="2000" dirty="0"/>
              <a:t> </a:t>
            </a:r>
            <a:r>
              <a:rPr lang="hu-HU" altLang="hu-HU" sz="2000" dirty="0" smtClean="0"/>
              <a:t>2019. </a:t>
            </a:r>
            <a:endParaRPr lang="hu-HU" altLang="hu-HU"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4450"/>
            <a:ext cx="8229600" cy="850900"/>
          </a:xfrm>
          <a:prstGeom prst="rect">
            <a:avLst/>
          </a:prstGeom>
        </p:spPr>
        <p:txBody>
          <a:bodyPr vert="horz" lIns="91440" tIns="45720" rIns="91440" bIns="45720" rtlCol="0" anchor="ctr">
            <a:normAutofit fontScale="92500"/>
          </a:bodyPr>
          <a:lstStyle/>
          <a:p>
            <a:pPr lvl="0" algn="ctr">
              <a:spcBef>
                <a:spcPct val="0"/>
              </a:spcBef>
            </a:pPr>
            <a:r>
              <a:rPr kumimoji="0" lang="hu-HU" sz="3600" b="0" i="0" u="none" strike="noStrike" kern="1200" cap="none" spc="0" normalizeH="0" baseline="0" noProof="0" dirty="0" err="1">
                <a:ln>
                  <a:noFill/>
                </a:ln>
                <a:solidFill>
                  <a:schemeClr val="tx1"/>
                </a:solidFill>
                <a:effectLst/>
                <a:uLnTx/>
                <a:uFillTx/>
                <a:latin typeface="+mj-lt"/>
                <a:ea typeface="+mj-ea"/>
                <a:cs typeface="+mj-cs"/>
              </a:rPr>
              <a:t>Hypothalamus</a:t>
            </a:r>
            <a:r>
              <a:rPr kumimoji="0" lang="hu-HU" sz="3600" b="0" i="0" u="none" strike="noStrike" kern="1200" cap="none" spc="0" normalizeH="0" baseline="0" noProof="0" dirty="0">
                <a:ln>
                  <a:noFill/>
                </a:ln>
                <a:solidFill>
                  <a:schemeClr val="tx1"/>
                </a:solidFill>
                <a:effectLst/>
                <a:uLnTx/>
                <a:uFillTx/>
                <a:latin typeface="+mj-lt"/>
                <a:ea typeface="+mj-ea"/>
                <a:cs typeface="+mj-cs"/>
              </a:rPr>
              <a:t> – </a:t>
            </a:r>
            <a:r>
              <a:rPr kumimoji="0" lang="hu-HU" sz="3600" b="0" i="0" u="none" strike="noStrike" kern="1200" cap="none" spc="0" normalizeH="0" baseline="0" noProof="0" dirty="0" err="1">
                <a:ln>
                  <a:noFill/>
                </a:ln>
                <a:solidFill>
                  <a:schemeClr val="tx1"/>
                </a:solidFill>
                <a:effectLst/>
                <a:uLnTx/>
                <a:uFillTx/>
                <a:latin typeface="+mj-lt"/>
                <a:ea typeface="+mj-ea"/>
                <a:cs typeface="+mj-cs"/>
              </a:rPr>
              <a:t>Nicht</a:t>
            </a:r>
            <a:r>
              <a:rPr kumimoji="0" lang="hu-HU" sz="3600" b="0" i="0" u="none" strike="noStrike" kern="1200" cap="none" spc="0" normalizeH="0" baseline="0" noProof="0" dirty="0">
                <a:ln>
                  <a:noFill/>
                </a:ln>
                <a:solidFill>
                  <a:schemeClr val="tx1"/>
                </a:solidFill>
                <a:effectLst/>
                <a:uLnTx/>
                <a:uFillTx/>
                <a:latin typeface="+mj-lt"/>
                <a:ea typeface="+mj-ea"/>
                <a:cs typeface="+mj-cs"/>
              </a:rPr>
              <a:t>-</a:t>
            </a:r>
            <a:r>
              <a:rPr lang="hu-HU" sz="3600" dirty="0" err="1">
                <a:latin typeface="+mj-lt"/>
                <a:ea typeface="+mj-ea"/>
                <a:cs typeface="+mj-cs"/>
              </a:rPr>
              <a:t>Hypophysäre</a:t>
            </a:r>
            <a:r>
              <a:rPr lang="hu-HU" sz="3600" dirty="0">
                <a:latin typeface="+mj-lt"/>
                <a:ea typeface="+mj-ea"/>
                <a:cs typeface="+mj-cs"/>
              </a:rPr>
              <a:t> </a:t>
            </a:r>
            <a:r>
              <a:rPr lang="hu-HU" sz="3600" dirty="0" err="1">
                <a:latin typeface="+mj-lt"/>
                <a:ea typeface="+mj-ea"/>
                <a:cs typeface="+mj-cs"/>
              </a:rPr>
              <a:t>Kerne</a:t>
            </a:r>
            <a:r>
              <a:rPr lang="hu-HU" sz="3600" dirty="0">
                <a:latin typeface="+mj-lt"/>
                <a:ea typeface="+mj-ea"/>
                <a:cs typeface="+mj-cs"/>
              </a:rPr>
              <a:t>  </a:t>
            </a:r>
          </a:p>
        </p:txBody>
      </p:sp>
      <p:sp>
        <p:nvSpPr>
          <p:cNvPr id="5" name="Téglalap 4"/>
          <p:cNvSpPr/>
          <p:nvPr/>
        </p:nvSpPr>
        <p:spPr>
          <a:xfrm>
            <a:off x="539552" y="895350"/>
            <a:ext cx="8580234" cy="6186309"/>
          </a:xfrm>
          <a:prstGeom prst="rect">
            <a:avLst/>
          </a:prstGeom>
        </p:spPr>
        <p:txBody>
          <a:bodyPr wrap="none">
            <a:spAutoFit/>
          </a:bodyPr>
          <a:lstStyle/>
          <a:p>
            <a:r>
              <a:rPr lang="hu-HU" b="1" u="sng" dirty="0" err="1"/>
              <a:t>Nuclei</a:t>
            </a:r>
            <a:r>
              <a:rPr lang="hu-HU" b="1" u="sng" dirty="0"/>
              <a:t> </a:t>
            </a:r>
            <a:r>
              <a:rPr lang="hu-HU" b="1" u="sng" dirty="0" err="1"/>
              <a:t>mammilares</a:t>
            </a:r>
            <a:endParaRPr lang="hu-HU" b="1" u="sng" dirty="0"/>
          </a:p>
          <a:p>
            <a:r>
              <a:rPr lang="hu-HU" dirty="0"/>
              <a:t>     - </a:t>
            </a:r>
            <a:r>
              <a:rPr lang="hu-HU" dirty="0" err="1"/>
              <a:t>Schaltstelle</a:t>
            </a:r>
            <a:r>
              <a:rPr lang="hu-HU" dirty="0"/>
              <a:t> </a:t>
            </a:r>
            <a:r>
              <a:rPr lang="hu-HU" dirty="0" err="1"/>
              <a:t>vom</a:t>
            </a:r>
            <a:r>
              <a:rPr lang="hu-HU" dirty="0"/>
              <a:t> </a:t>
            </a:r>
            <a:r>
              <a:rPr lang="hu-HU" dirty="0" err="1"/>
              <a:t>Papez-Kreis</a:t>
            </a:r>
            <a:r>
              <a:rPr lang="hu-HU" dirty="0"/>
              <a:t> (</a:t>
            </a:r>
            <a:r>
              <a:rPr lang="hu-HU" dirty="0" err="1"/>
              <a:t>Limbisches</a:t>
            </a:r>
            <a:r>
              <a:rPr lang="hu-HU" dirty="0"/>
              <a:t> System</a:t>
            </a:r>
            <a:r>
              <a:rPr lang="hu-HU" dirty="0" smtClean="0"/>
              <a:t>)</a:t>
            </a:r>
          </a:p>
          <a:p>
            <a:r>
              <a:rPr lang="hu-HU" dirty="0"/>
              <a:t> </a:t>
            </a:r>
            <a:r>
              <a:rPr lang="hu-HU" dirty="0" smtClean="0"/>
              <a:t>    - </a:t>
            </a:r>
            <a:r>
              <a:rPr lang="hu-HU" dirty="0" err="1" smtClean="0"/>
              <a:t>Verbindung</a:t>
            </a:r>
            <a:r>
              <a:rPr lang="hu-HU" dirty="0" smtClean="0"/>
              <a:t> mit den </a:t>
            </a:r>
            <a:r>
              <a:rPr lang="hu-HU" dirty="0" err="1" smtClean="0"/>
              <a:t>vorderen</a:t>
            </a:r>
            <a:r>
              <a:rPr lang="hu-HU" dirty="0" smtClean="0"/>
              <a:t> </a:t>
            </a:r>
            <a:r>
              <a:rPr lang="hu-HU" dirty="0" err="1" smtClean="0"/>
              <a:t>Thalamuskerne</a:t>
            </a:r>
            <a:r>
              <a:rPr lang="hu-HU" dirty="0" smtClean="0"/>
              <a:t> (</a:t>
            </a:r>
            <a:r>
              <a:rPr lang="hu-HU" dirty="0" err="1" smtClean="0"/>
              <a:t>Fasc</a:t>
            </a:r>
            <a:r>
              <a:rPr lang="hu-HU" dirty="0" smtClean="0"/>
              <a:t>. </a:t>
            </a:r>
            <a:r>
              <a:rPr lang="hu-HU" dirty="0" err="1"/>
              <a:t>m</a:t>
            </a:r>
            <a:r>
              <a:rPr lang="hu-HU" dirty="0" err="1" smtClean="0"/>
              <a:t>ammilothalamicus</a:t>
            </a:r>
            <a:r>
              <a:rPr lang="hu-HU" dirty="0" smtClean="0"/>
              <a:t>)</a:t>
            </a:r>
          </a:p>
          <a:p>
            <a:r>
              <a:rPr lang="hu-HU" dirty="0"/>
              <a:t> </a:t>
            </a:r>
            <a:r>
              <a:rPr lang="hu-HU" dirty="0" smtClean="0"/>
              <a:t>    - </a:t>
            </a:r>
            <a:r>
              <a:rPr lang="hu-HU" dirty="0" err="1"/>
              <a:t>Verbindung</a:t>
            </a:r>
            <a:r>
              <a:rPr lang="hu-HU" dirty="0"/>
              <a:t> mit </a:t>
            </a:r>
            <a:r>
              <a:rPr lang="hu-HU" dirty="0" err="1" smtClean="0"/>
              <a:t>dem</a:t>
            </a:r>
            <a:r>
              <a:rPr lang="hu-HU" dirty="0" smtClean="0"/>
              <a:t> </a:t>
            </a:r>
            <a:r>
              <a:rPr lang="hu-HU" dirty="0" err="1" smtClean="0"/>
              <a:t>Tegmentum</a:t>
            </a:r>
            <a:r>
              <a:rPr lang="hu-HU" dirty="0" smtClean="0"/>
              <a:t> des </a:t>
            </a:r>
            <a:r>
              <a:rPr lang="hu-HU" dirty="0" err="1" smtClean="0"/>
              <a:t>Mesenchephalons</a:t>
            </a:r>
            <a:r>
              <a:rPr lang="hu-HU" dirty="0" smtClean="0"/>
              <a:t> </a:t>
            </a:r>
          </a:p>
          <a:p>
            <a:r>
              <a:rPr lang="hu-HU" dirty="0"/>
              <a:t> </a:t>
            </a:r>
            <a:r>
              <a:rPr lang="hu-HU" dirty="0" smtClean="0"/>
              <a:t>       (</a:t>
            </a:r>
            <a:r>
              <a:rPr lang="hu-HU" dirty="0" err="1" smtClean="0"/>
              <a:t>Fasc</a:t>
            </a:r>
            <a:r>
              <a:rPr lang="hu-HU" dirty="0"/>
              <a:t>. </a:t>
            </a:r>
            <a:r>
              <a:rPr lang="hu-HU" dirty="0" err="1" smtClean="0"/>
              <a:t>mammilotegmentalis</a:t>
            </a:r>
            <a:r>
              <a:rPr lang="hu-HU" dirty="0" smtClean="0"/>
              <a:t>)</a:t>
            </a:r>
          </a:p>
          <a:p>
            <a:r>
              <a:rPr lang="hu-HU" dirty="0" smtClean="0"/>
              <a:t>     - </a:t>
            </a:r>
            <a:r>
              <a:rPr lang="hu-HU" dirty="0" err="1" smtClean="0"/>
              <a:t>Schaltstelle</a:t>
            </a:r>
            <a:r>
              <a:rPr lang="hu-HU" dirty="0" smtClean="0"/>
              <a:t> </a:t>
            </a:r>
            <a:r>
              <a:rPr lang="hu-HU" dirty="0" err="1"/>
              <a:t>vom</a:t>
            </a:r>
            <a:r>
              <a:rPr lang="hu-HU" dirty="0"/>
              <a:t> </a:t>
            </a:r>
            <a:r>
              <a:rPr lang="hu-HU" dirty="0" err="1"/>
              <a:t>Papez-Kreis</a:t>
            </a:r>
            <a:r>
              <a:rPr lang="hu-HU" dirty="0"/>
              <a:t> (</a:t>
            </a:r>
            <a:r>
              <a:rPr lang="hu-HU" dirty="0" err="1"/>
              <a:t>Limbisches</a:t>
            </a:r>
            <a:r>
              <a:rPr lang="hu-HU" dirty="0"/>
              <a:t> System)</a:t>
            </a:r>
          </a:p>
          <a:p>
            <a:r>
              <a:rPr lang="hu-HU" dirty="0"/>
              <a:t>      -</a:t>
            </a:r>
            <a:r>
              <a:rPr lang="hu-HU" dirty="0" err="1"/>
              <a:t>Wenn</a:t>
            </a:r>
            <a:r>
              <a:rPr lang="hu-HU" dirty="0"/>
              <a:t> </a:t>
            </a:r>
            <a:r>
              <a:rPr lang="hu-HU" dirty="0" err="1"/>
              <a:t>der</a:t>
            </a:r>
            <a:r>
              <a:rPr lang="hu-HU" dirty="0"/>
              <a:t> </a:t>
            </a:r>
            <a:r>
              <a:rPr lang="hu-HU" dirty="0" err="1"/>
              <a:t>Kreis</a:t>
            </a:r>
            <a:r>
              <a:rPr lang="hu-HU" dirty="0"/>
              <a:t> </a:t>
            </a:r>
            <a:r>
              <a:rPr lang="hu-HU" dirty="0" err="1"/>
              <a:t>unterbrochen</a:t>
            </a:r>
            <a:r>
              <a:rPr lang="hu-HU" dirty="0"/>
              <a:t> </a:t>
            </a:r>
            <a:r>
              <a:rPr lang="hu-HU" dirty="0" err="1"/>
              <a:t>wird</a:t>
            </a:r>
            <a:r>
              <a:rPr lang="hu-HU" dirty="0"/>
              <a:t>, </a:t>
            </a:r>
            <a:r>
              <a:rPr lang="hu-HU" dirty="0" err="1"/>
              <a:t>neue</a:t>
            </a:r>
            <a:r>
              <a:rPr lang="hu-HU" dirty="0"/>
              <a:t> </a:t>
            </a:r>
            <a:r>
              <a:rPr lang="hu-HU" dirty="0" err="1"/>
              <a:t>Informationen</a:t>
            </a:r>
            <a:r>
              <a:rPr lang="hu-HU" dirty="0"/>
              <a:t> </a:t>
            </a:r>
            <a:r>
              <a:rPr lang="hu-HU" dirty="0" err="1"/>
              <a:t>können</a:t>
            </a:r>
            <a:r>
              <a:rPr lang="hu-HU" dirty="0"/>
              <a:t> </a:t>
            </a:r>
            <a:r>
              <a:rPr lang="hu-HU" dirty="0" err="1"/>
              <a:t>nicht</a:t>
            </a:r>
            <a:r>
              <a:rPr lang="hu-HU" dirty="0"/>
              <a:t> </a:t>
            </a:r>
            <a:r>
              <a:rPr lang="hu-HU" dirty="0" err="1"/>
              <a:t>mehr</a:t>
            </a:r>
            <a:r>
              <a:rPr lang="hu-HU" dirty="0"/>
              <a:t> </a:t>
            </a:r>
            <a:r>
              <a:rPr lang="hu-HU" dirty="0" err="1"/>
              <a:t>ins</a:t>
            </a:r>
            <a:endParaRPr lang="hu-HU" dirty="0"/>
          </a:p>
          <a:p>
            <a:r>
              <a:rPr lang="hu-HU" dirty="0"/>
              <a:t>       </a:t>
            </a:r>
            <a:r>
              <a:rPr lang="hu-HU" dirty="0" err="1"/>
              <a:t>Gedächtnis</a:t>
            </a:r>
            <a:r>
              <a:rPr lang="hu-HU" dirty="0"/>
              <a:t> </a:t>
            </a:r>
            <a:r>
              <a:rPr lang="hu-HU" dirty="0" err="1"/>
              <a:t>eingebaut</a:t>
            </a:r>
            <a:r>
              <a:rPr lang="hu-HU" dirty="0"/>
              <a:t> </a:t>
            </a:r>
            <a:r>
              <a:rPr lang="hu-HU" dirty="0" err="1" smtClean="0"/>
              <a:t>werden</a:t>
            </a:r>
            <a:endParaRPr lang="hu-HU" dirty="0"/>
          </a:p>
          <a:p>
            <a:endParaRPr lang="hu-HU" dirty="0"/>
          </a:p>
          <a:p>
            <a:r>
              <a:rPr lang="hu-HU" dirty="0" err="1">
                <a:solidFill>
                  <a:srgbClr val="FF0000"/>
                </a:solidFill>
              </a:rPr>
              <a:t>Papez-Kreis</a:t>
            </a:r>
            <a:r>
              <a:rPr lang="hu-HU" dirty="0"/>
              <a:t>: </a:t>
            </a:r>
            <a:r>
              <a:rPr lang="hu-HU" dirty="0" err="1"/>
              <a:t>Hippocampus</a:t>
            </a:r>
            <a:r>
              <a:rPr lang="hu-HU" dirty="0" smtClean="0"/>
              <a:t>→ </a:t>
            </a:r>
            <a:r>
              <a:rPr lang="hu-HU" dirty="0" err="1" smtClean="0"/>
              <a:t>Fornix</a:t>
            </a:r>
            <a:r>
              <a:rPr lang="hu-HU" dirty="0" smtClean="0"/>
              <a:t> </a:t>
            </a:r>
            <a:r>
              <a:rPr lang="hu-HU" dirty="0"/>
              <a:t>→ Corpus </a:t>
            </a:r>
            <a:r>
              <a:rPr lang="hu-HU" dirty="0" err="1"/>
              <a:t>mamillare</a:t>
            </a:r>
            <a:r>
              <a:rPr lang="hu-HU" dirty="0"/>
              <a:t> →</a:t>
            </a:r>
          </a:p>
          <a:p>
            <a:r>
              <a:rPr lang="hu-HU" dirty="0"/>
              <a:t>                      </a:t>
            </a:r>
            <a:r>
              <a:rPr lang="hu-HU" dirty="0" err="1"/>
              <a:t>Fasciculus</a:t>
            </a:r>
            <a:r>
              <a:rPr lang="hu-HU" dirty="0"/>
              <a:t> </a:t>
            </a:r>
            <a:r>
              <a:rPr lang="hu-HU" dirty="0" err="1"/>
              <a:t>mammilothalamicus</a:t>
            </a:r>
            <a:r>
              <a:rPr lang="hu-HU" dirty="0"/>
              <a:t> → </a:t>
            </a:r>
            <a:r>
              <a:rPr lang="hu-HU" dirty="0" err="1"/>
              <a:t>vordere</a:t>
            </a:r>
            <a:r>
              <a:rPr lang="hu-HU" dirty="0"/>
              <a:t> </a:t>
            </a:r>
            <a:r>
              <a:rPr lang="hu-HU" dirty="0" err="1"/>
              <a:t>Thalamuskerne</a:t>
            </a:r>
            <a:r>
              <a:rPr lang="hu-HU" dirty="0"/>
              <a:t> →</a:t>
            </a:r>
          </a:p>
          <a:p>
            <a:r>
              <a:rPr lang="hu-HU" dirty="0"/>
              <a:t>                      </a:t>
            </a:r>
            <a:r>
              <a:rPr lang="hu-HU" dirty="0" err="1"/>
              <a:t>Gyrus</a:t>
            </a:r>
            <a:r>
              <a:rPr lang="hu-HU" dirty="0"/>
              <a:t> </a:t>
            </a:r>
            <a:r>
              <a:rPr lang="hu-HU" dirty="0" err="1"/>
              <a:t>cinguli</a:t>
            </a:r>
            <a:r>
              <a:rPr lang="hu-HU" dirty="0"/>
              <a:t> → </a:t>
            </a:r>
            <a:r>
              <a:rPr lang="hu-HU" dirty="0" err="1"/>
              <a:t>Hippocampus</a:t>
            </a:r>
            <a:endParaRPr lang="hu-HU" dirty="0"/>
          </a:p>
          <a:p>
            <a:endParaRPr lang="hu-HU" dirty="0"/>
          </a:p>
          <a:p>
            <a:endParaRPr lang="hu-HU" dirty="0"/>
          </a:p>
          <a:p>
            <a:endParaRPr lang="hu-HU" dirty="0"/>
          </a:p>
          <a:p>
            <a:endParaRPr lang="de-DE" dirty="0"/>
          </a:p>
          <a:p>
            <a:endParaRPr lang="de-DE" u="sng" dirty="0"/>
          </a:p>
          <a:p>
            <a:r>
              <a:rPr lang="de-DE" dirty="0"/>
              <a:t>	</a:t>
            </a:r>
          </a:p>
          <a:p>
            <a:endParaRPr lang="de-DE" dirty="0"/>
          </a:p>
          <a:p>
            <a:endParaRPr lang="de-DE" dirty="0"/>
          </a:p>
          <a:p>
            <a:endParaRPr lang="de-DE" dirty="0"/>
          </a:p>
          <a:p>
            <a:endParaRPr lang="de-DE" dirty="0"/>
          </a:p>
        </p:txBody>
      </p:sp>
      <p:pic>
        <p:nvPicPr>
          <p:cNvPr id="2" name="Kép 1">
            <a:extLst>
              <a:ext uri="{FF2B5EF4-FFF2-40B4-BE49-F238E27FC236}">
                <a16:creationId xmlns:a16="http://schemas.microsoft.com/office/drawing/2014/main" id="{062191F3-3FD9-49B4-A8FE-05D6A7A600A5}"/>
              </a:ext>
            </a:extLst>
          </p:cNvPr>
          <p:cNvPicPr>
            <a:picLocks noChangeAspect="1"/>
          </p:cNvPicPr>
          <p:nvPr/>
        </p:nvPicPr>
        <p:blipFill>
          <a:blip r:embed="rId2"/>
          <a:stretch>
            <a:fillRect/>
          </a:stretch>
        </p:blipFill>
        <p:spPr>
          <a:xfrm>
            <a:off x="5652120" y="4437112"/>
            <a:ext cx="2861425" cy="2219773"/>
          </a:xfrm>
          <a:prstGeom prst="rect">
            <a:avLst/>
          </a:prstGeom>
        </p:spPr>
      </p:pic>
      <p:sp>
        <p:nvSpPr>
          <p:cNvPr id="3" name="Téglalap 2">
            <a:extLst>
              <a:ext uri="{FF2B5EF4-FFF2-40B4-BE49-F238E27FC236}">
                <a16:creationId xmlns:a16="http://schemas.microsoft.com/office/drawing/2014/main" id="{73CDF08D-9870-4B4E-B4E1-FD872F8E7290}"/>
              </a:ext>
            </a:extLst>
          </p:cNvPr>
          <p:cNvSpPr/>
          <p:nvPr/>
        </p:nvSpPr>
        <p:spPr>
          <a:xfrm>
            <a:off x="792327" y="6050355"/>
            <a:ext cx="1838965" cy="430887"/>
          </a:xfrm>
          <a:prstGeom prst="rect">
            <a:avLst/>
          </a:prstGeom>
        </p:spPr>
        <p:txBody>
          <a:bodyPr wrap="none">
            <a:spAutoFit/>
          </a:bodyPr>
          <a:lstStyle/>
          <a:p>
            <a:pPr algn="ctr"/>
            <a:r>
              <a:rPr lang="hu-HU" sz="1100" b="1" dirty="0">
                <a:solidFill>
                  <a:srgbClr val="222222"/>
                </a:solidFill>
              </a:rPr>
              <a:t>James </a:t>
            </a:r>
            <a:r>
              <a:rPr lang="hu-HU" sz="1100" b="1" dirty="0" err="1">
                <a:solidFill>
                  <a:srgbClr val="222222"/>
                </a:solidFill>
              </a:rPr>
              <a:t>Wenceslas</a:t>
            </a:r>
            <a:r>
              <a:rPr lang="hu-HU" sz="1100" b="1" dirty="0">
                <a:solidFill>
                  <a:srgbClr val="222222"/>
                </a:solidFill>
              </a:rPr>
              <a:t> </a:t>
            </a:r>
            <a:r>
              <a:rPr lang="hu-HU" sz="1100" b="1" dirty="0" err="1">
                <a:solidFill>
                  <a:srgbClr val="222222"/>
                </a:solidFill>
              </a:rPr>
              <a:t>Papez</a:t>
            </a:r>
            <a:endParaRPr lang="hu-HU" sz="1100" b="1" dirty="0">
              <a:solidFill>
                <a:srgbClr val="222222"/>
              </a:solidFill>
            </a:endParaRPr>
          </a:p>
          <a:p>
            <a:pPr algn="ctr"/>
            <a:r>
              <a:rPr lang="hu-HU" sz="1100" dirty="0"/>
              <a:t>(1883–1958)</a:t>
            </a:r>
          </a:p>
        </p:txBody>
      </p:sp>
      <p:pic>
        <p:nvPicPr>
          <p:cNvPr id="6" name="Kép 5">
            <a:extLst>
              <a:ext uri="{FF2B5EF4-FFF2-40B4-BE49-F238E27FC236}">
                <a16:creationId xmlns:a16="http://schemas.microsoft.com/office/drawing/2014/main" id="{08DCA212-FE9B-4A55-BB55-DF8DC4F1D537}"/>
              </a:ext>
            </a:extLst>
          </p:cNvPr>
          <p:cNvPicPr>
            <a:picLocks noChangeAspect="1"/>
          </p:cNvPicPr>
          <p:nvPr/>
        </p:nvPicPr>
        <p:blipFill>
          <a:blip r:embed="rId3"/>
          <a:stretch>
            <a:fillRect/>
          </a:stretch>
        </p:blipFill>
        <p:spPr>
          <a:xfrm>
            <a:off x="916821" y="4437112"/>
            <a:ext cx="1589979" cy="1621778"/>
          </a:xfrm>
          <a:prstGeom prst="rect">
            <a:avLst/>
          </a:prstGeom>
        </p:spPr>
      </p:pic>
    </p:spTree>
    <p:extLst>
      <p:ext uri="{BB962C8B-B14F-4D97-AF65-F5344CB8AC3E}">
        <p14:creationId xmlns:p14="http://schemas.microsoft.com/office/powerpoint/2010/main" val="162966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pin.jpg"/>
          <p:cNvPicPr>
            <a:picLocks noChangeAspect="1"/>
          </p:cNvPicPr>
          <p:nvPr/>
        </p:nvPicPr>
        <p:blipFill>
          <a:blip r:embed="rId2" cstate="print"/>
          <a:stretch>
            <a:fillRect/>
          </a:stretch>
        </p:blipFill>
        <p:spPr>
          <a:xfrm>
            <a:off x="5385401" y="1340768"/>
            <a:ext cx="3758599" cy="4680520"/>
          </a:xfrm>
          <a:prstGeom prst="rect">
            <a:avLst/>
          </a:prstGeom>
        </p:spPr>
      </p:pic>
      <p:sp>
        <p:nvSpPr>
          <p:cNvPr id="4" name="Cím 1"/>
          <p:cNvSpPr txBox="1">
            <a:spLocks/>
          </p:cNvSpPr>
          <p:nvPr/>
        </p:nvSpPr>
        <p:spPr>
          <a:xfrm>
            <a:off x="457200" y="-18256"/>
            <a:ext cx="8229600" cy="1143000"/>
          </a:xfrm>
          <a:prstGeom prst="rect">
            <a:avLst/>
          </a:prstGeom>
        </p:spPr>
        <p:txBody>
          <a:bodyPr vert="horz" lIns="91440" tIns="45720" rIns="91440" bIns="45720" rtlCol="0" anchor="ctr">
            <a:normAutofit/>
          </a:bodyPr>
          <a:lstStyle/>
          <a:p>
            <a:pPr lvl="0" algn="ctr"/>
            <a:r>
              <a:rPr lang="hu-HU" sz="3200" dirty="0" err="1"/>
              <a:t>Hypothalamus</a:t>
            </a:r>
            <a:r>
              <a:rPr lang="hu-HU" sz="3200" dirty="0"/>
              <a:t> – </a:t>
            </a:r>
            <a:r>
              <a:rPr lang="hu-HU" sz="3200" dirty="0" err="1"/>
              <a:t>Nicht-Hypophysäre</a:t>
            </a:r>
            <a:r>
              <a:rPr lang="hu-HU" sz="3200" dirty="0"/>
              <a:t> </a:t>
            </a:r>
            <a:r>
              <a:rPr lang="hu-HU" sz="3200" dirty="0" err="1"/>
              <a:t>Kerne</a:t>
            </a:r>
            <a:r>
              <a:rPr lang="hu-HU" sz="3200" dirty="0"/>
              <a:t>  </a:t>
            </a:r>
          </a:p>
        </p:txBody>
      </p:sp>
      <p:sp>
        <p:nvSpPr>
          <p:cNvPr id="5" name="Téglalap 4"/>
          <p:cNvSpPr/>
          <p:nvPr/>
        </p:nvSpPr>
        <p:spPr>
          <a:xfrm>
            <a:off x="323528" y="1556792"/>
            <a:ext cx="5472608" cy="5632311"/>
          </a:xfrm>
          <a:prstGeom prst="rect">
            <a:avLst/>
          </a:prstGeom>
        </p:spPr>
        <p:txBody>
          <a:bodyPr wrap="square">
            <a:spAutoFit/>
          </a:bodyPr>
          <a:lstStyle/>
          <a:p>
            <a:r>
              <a:rPr lang="hu-HU" b="1" u="sng" dirty="0" err="1"/>
              <a:t>Nucleus</a:t>
            </a:r>
            <a:r>
              <a:rPr lang="hu-HU" b="1" u="sng" dirty="0"/>
              <a:t> </a:t>
            </a:r>
            <a:r>
              <a:rPr lang="hu-HU" b="1" u="sng" dirty="0" err="1"/>
              <a:t>suprachiasmaticus</a:t>
            </a:r>
            <a:endParaRPr lang="hu-HU" b="1" u="sng" dirty="0"/>
          </a:p>
          <a:p>
            <a:endParaRPr lang="hu-HU" b="1" u="sng" dirty="0"/>
          </a:p>
          <a:p>
            <a:r>
              <a:rPr lang="hu-HU" dirty="0"/>
              <a:t>       → </a:t>
            </a:r>
            <a:r>
              <a:rPr lang="hu-HU" dirty="0" err="1"/>
              <a:t>Er</a:t>
            </a:r>
            <a:r>
              <a:rPr lang="hu-HU" dirty="0"/>
              <a:t> </a:t>
            </a:r>
            <a:r>
              <a:rPr lang="hu-HU" dirty="0" err="1"/>
              <a:t>reguliert</a:t>
            </a:r>
            <a:r>
              <a:rPr lang="hu-HU" dirty="0"/>
              <a:t> </a:t>
            </a:r>
            <a:r>
              <a:rPr lang="hu-HU" dirty="0" err="1"/>
              <a:t>als</a:t>
            </a:r>
            <a:r>
              <a:rPr lang="hu-HU" dirty="0"/>
              <a:t> </a:t>
            </a:r>
            <a:r>
              <a:rPr lang="hu-HU" dirty="0" err="1"/>
              <a:t>intrinsic</a:t>
            </a:r>
            <a:r>
              <a:rPr lang="hu-HU" dirty="0"/>
              <a:t> </a:t>
            </a:r>
            <a:r>
              <a:rPr lang="hu-HU" dirty="0" err="1"/>
              <a:t>Zeitgeber</a:t>
            </a:r>
            <a:r>
              <a:rPr lang="hu-HU" dirty="0"/>
              <a:t> </a:t>
            </a:r>
            <a:r>
              <a:rPr lang="hu-HU" dirty="0" err="1"/>
              <a:t>den</a:t>
            </a:r>
            <a:r>
              <a:rPr lang="hu-HU" dirty="0"/>
              <a:t> Tag-  </a:t>
            </a:r>
          </a:p>
          <a:p>
            <a:r>
              <a:rPr lang="hu-HU" dirty="0"/>
              <a:t>           </a:t>
            </a:r>
            <a:r>
              <a:rPr lang="hu-HU" dirty="0" err="1"/>
              <a:t>Nacht-Rythmus</a:t>
            </a:r>
            <a:endParaRPr lang="hu-HU" dirty="0"/>
          </a:p>
          <a:p>
            <a:r>
              <a:rPr lang="hu-HU" dirty="0"/>
              <a:t>       → </a:t>
            </a:r>
            <a:r>
              <a:rPr lang="hu-HU" dirty="0" err="1"/>
              <a:t>Der</a:t>
            </a:r>
            <a:r>
              <a:rPr lang="hu-HU" dirty="0"/>
              <a:t> Kern </a:t>
            </a:r>
            <a:r>
              <a:rPr lang="hu-HU" dirty="0" err="1"/>
              <a:t>erhält</a:t>
            </a:r>
            <a:r>
              <a:rPr lang="hu-HU" dirty="0"/>
              <a:t> </a:t>
            </a:r>
            <a:r>
              <a:rPr lang="hu-HU" dirty="0" err="1"/>
              <a:t>afferenzen</a:t>
            </a:r>
            <a:r>
              <a:rPr lang="hu-HU" dirty="0"/>
              <a:t> </a:t>
            </a:r>
            <a:r>
              <a:rPr lang="hu-HU" dirty="0" err="1"/>
              <a:t>aus</a:t>
            </a:r>
            <a:r>
              <a:rPr lang="hu-HU" dirty="0"/>
              <a:t> </a:t>
            </a:r>
            <a:r>
              <a:rPr lang="hu-HU" dirty="0" err="1"/>
              <a:t>der</a:t>
            </a:r>
            <a:r>
              <a:rPr lang="hu-HU" dirty="0"/>
              <a:t> Retina    </a:t>
            </a:r>
          </a:p>
          <a:p>
            <a:r>
              <a:rPr lang="hu-HU" dirty="0"/>
              <a:t>           </a:t>
            </a:r>
            <a:r>
              <a:rPr lang="hu-HU" dirty="0" err="1"/>
              <a:t>durch</a:t>
            </a:r>
            <a:r>
              <a:rPr lang="hu-HU" dirty="0"/>
              <a:t> </a:t>
            </a:r>
            <a:r>
              <a:rPr lang="hu-HU" dirty="0" err="1"/>
              <a:t>Kollateralen</a:t>
            </a:r>
            <a:r>
              <a:rPr lang="hu-HU" dirty="0"/>
              <a:t> </a:t>
            </a:r>
            <a:r>
              <a:rPr lang="hu-HU" dirty="0" err="1"/>
              <a:t>der</a:t>
            </a:r>
            <a:r>
              <a:rPr lang="hu-HU" dirty="0"/>
              <a:t> </a:t>
            </a:r>
            <a:r>
              <a:rPr lang="hu-HU" dirty="0" err="1"/>
              <a:t>Sehbahn</a:t>
            </a:r>
            <a:endParaRPr lang="hu-HU" dirty="0"/>
          </a:p>
          <a:p>
            <a:r>
              <a:rPr lang="hu-HU" dirty="0"/>
              <a:t>       →</a:t>
            </a:r>
            <a:r>
              <a:rPr lang="hu-HU" dirty="0" err="1"/>
              <a:t>Er</a:t>
            </a:r>
            <a:r>
              <a:rPr lang="hu-HU" dirty="0"/>
              <a:t> </a:t>
            </a:r>
            <a:r>
              <a:rPr lang="hu-HU" dirty="0" err="1"/>
              <a:t>reguliert</a:t>
            </a:r>
            <a:r>
              <a:rPr lang="hu-HU" dirty="0"/>
              <a:t> </a:t>
            </a:r>
            <a:r>
              <a:rPr lang="hu-HU" dirty="0" err="1"/>
              <a:t>die</a:t>
            </a:r>
            <a:r>
              <a:rPr lang="hu-HU" dirty="0"/>
              <a:t> </a:t>
            </a:r>
            <a:r>
              <a:rPr lang="hu-HU" dirty="0" err="1"/>
              <a:t>Melatoninsythese</a:t>
            </a:r>
            <a:r>
              <a:rPr lang="hu-HU" dirty="0"/>
              <a:t> </a:t>
            </a:r>
            <a:r>
              <a:rPr lang="hu-HU" dirty="0" err="1"/>
              <a:t>des</a:t>
            </a:r>
            <a:r>
              <a:rPr lang="hu-HU" dirty="0"/>
              <a:t> Corpus    </a:t>
            </a:r>
          </a:p>
          <a:p>
            <a:r>
              <a:rPr lang="hu-HU" dirty="0"/>
              <a:t>           </a:t>
            </a:r>
            <a:r>
              <a:rPr lang="hu-HU" dirty="0" err="1"/>
              <a:t>pineale</a:t>
            </a:r>
            <a:endParaRPr lang="hu-HU" dirty="0"/>
          </a:p>
          <a:p>
            <a:r>
              <a:rPr lang="hu-HU" dirty="0"/>
              <a:t>       →</a:t>
            </a:r>
            <a:r>
              <a:rPr lang="hu-HU" dirty="0" err="1"/>
              <a:t>Die</a:t>
            </a:r>
            <a:r>
              <a:rPr lang="hu-HU" dirty="0"/>
              <a:t> </a:t>
            </a:r>
            <a:r>
              <a:rPr lang="hu-HU" dirty="0" err="1"/>
              <a:t>Synthese</a:t>
            </a:r>
            <a:r>
              <a:rPr lang="hu-HU" dirty="0"/>
              <a:t> </a:t>
            </a:r>
            <a:r>
              <a:rPr lang="hu-HU" dirty="0" err="1"/>
              <a:t>des</a:t>
            </a:r>
            <a:r>
              <a:rPr lang="hu-HU" dirty="0"/>
              <a:t> </a:t>
            </a:r>
            <a:r>
              <a:rPr lang="hu-HU" dirty="0" err="1"/>
              <a:t>Melatinins</a:t>
            </a:r>
            <a:r>
              <a:rPr lang="hu-HU" dirty="0"/>
              <a:t> </a:t>
            </a:r>
            <a:r>
              <a:rPr lang="hu-HU" dirty="0" err="1"/>
              <a:t>wird</a:t>
            </a:r>
            <a:r>
              <a:rPr lang="hu-HU" dirty="0"/>
              <a:t> </a:t>
            </a:r>
            <a:r>
              <a:rPr lang="hu-HU" dirty="0" err="1"/>
              <a:t>durch</a:t>
            </a:r>
            <a:r>
              <a:rPr lang="hu-HU" dirty="0"/>
              <a:t> </a:t>
            </a:r>
            <a:r>
              <a:rPr lang="hu-HU" dirty="0" err="1"/>
              <a:t>das</a:t>
            </a:r>
            <a:r>
              <a:rPr lang="hu-HU" dirty="0"/>
              <a:t>   </a:t>
            </a:r>
          </a:p>
          <a:p>
            <a:r>
              <a:rPr lang="hu-HU" dirty="0"/>
              <a:t>           </a:t>
            </a:r>
            <a:r>
              <a:rPr lang="hu-HU" dirty="0" err="1"/>
              <a:t>Licht</a:t>
            </a:r>
            <a:r>
              <a:rPr lang="hu-HU" dirty="0"/>
              <a:t> </a:t>
            </a:r>
            <a:r>
              <a:rPr lang="hu-HU" dirty="0" err="1"/>
              <a:t>gehemmt</a:t>
            </a:r>
            <a:r>
              <a:rPr lang="hu-HU" dirty="0"/>
              <a:t>, und es </a:t>
            </a:r>
            <a:r>
              <a:rPr lang="hu-HU" dirty="0" err="1"/>
              <a:t>wird</a:t>
            </a:r>
            <a:r>
              <a:rPr lang="hu-HU" dirty="0"/>
              <a:t> in </a:t>
            </a:r>
            <a:r>
              <a:rPr lang="hu-HU" dirty="0" err="1"/>
              <a:t>Dunkelheit</a:t>
            </a:r>
            <a:r>
              <a:rPr lang="hu-HU" dirty="0"/>
              <a:t>  </a:t>
            </a:r>
          </a:p>
          <a:p>
            <a:r>
              <a:rPr lang="hu-HU" dirty="0"/>
              <a:t>           </a:t>
            </a:r>
            <a:r>
              <a:rPr lang="hu-HU" dirty="0" err="1"/>
              <a:t>freigesetzt</a:t>
            </a:r>
            <a:endParaRPr lang="hu-HU" dirty="0"/>
          </a:p>
          <a:p>
            <a:r>
              <a:rPr lang="hu-HU" dirty="0"/>
              <a:t>       →</a:t>
            </a:r>
            <a:r>
              <a:rPr lang="hu-HU" dirty="0" err="1"/>
              <a:t>Das</a:t>
            </a:r>
            <a:r>
              <a:rPr lang="hu-HU" dirty="0"/>
              <a:t> </a:t>
            </a:r>
            <a:r>
              <a:rPr lang="hu-HU" dirty="0" err="1"/>
              <a:t>Melatonin</a:t>
            </a:r>
            <a:r>
              <a:rPr lang="hu-HU" dirty="0"/>
              <a:t> </a:t>
            </a:r>
            <a:r>
              <a:rPr lang="hu-HU" dirty="0" err="1"/>
              <a:t>fördert</a:t>
            </a:r>
            <a:r>
              <a:rPr lang="hu-HU" dirty="0"/>
              <a:t> </a:t>
            </a:r>
            <a:r>
              <a:rPr lang="hu-HU" dirty="0" err="1"/>
              <a:t>den</a:t>
            </a:r>
            <a:r>
              <a:rPr lang="hu-HU" dirty="0"/>
              <a:t> </a:t>
            </a:r>
            <a:r>
              <a:rPr lang="hu-HU" dirty="0" err="1"/>
              <a:t>Schlaf</a:t>
            </a:r>
            <a:r>
              <a:rPr lang="hu-HU" dirty="0"/>
              <a:t> und es hat   </a:t>
            </a:r>
          </a:p>
          <a:p>
            <a:r>
              <a:rPr lang="hu-HU" dirty="0"/>
              <a:t>          </a:t>
            </a:r>
            <a:r>
              <a:rPr lang="hu-HU" dirty="0" err="1"/>
              <a:t>starke</a:t>
            </a:r>
            <a:r>
              <a:rPr lang="hu-HU" dirty="0"/>
              <a:t> </a:t>
            </a:r>
            <a:r>
              <a:rPr lang="hu-HU" dirty="0" err="1"/>
              <a:t>antigonadotrope</a:t>
            </a:r>
            <a:r>
              <a:rPr lang="hu-HU" dirty="0"/>
              <a:t> </a:t>
            </a:r>
            <a:r>
              <a:rPr lang="hu-HU" dirty="0" err="1"/>
              <a:t>Wirkung</a:t>
            </a:r>
            <a:endParaRPr lang="hu-HU" dirty="0"/>
          </a:p>
          <a:p>
            <a:endParaRPr lang="hu-HU" dirty="0"/>
          </a:p>
          <a:p>
            <a:r>
              <a:rPr lang="hu-HU" dirty="0"/>
              <a:t>       </a:t>
            </a:r>
            <a:r>
              <a:rPr lang="hu-HU" i="1" dirty="0"/>
              <a:t>→</a:t>
            </a:r>
            <a:r>
              <a:rPr lang="hu-HU" i="1" dirty="0" err="1"/>
              <a:t>Melatonin</a:t>
            </a:r>
            <a:r>
              <a:rPr lang="hu-HU" i="1" dirty="0"/>
              <a:t> </a:t>
            </a:r>
            <a:r>
              <a:rPr lang="hu-HU" i="1" dirty="0" err="1"/>
              <a:t>kann</a:t>
            </a:r>
            <a:r>
              <a:rPr lang="hu-HU" i="1" dirty="0"/>
              <a:t> </a:t>
            </a:r>
            <a:r>
              <a:rPr lang="hu-HU" i="1" dirty="0" err="1"/>
              <a:t>bei</a:t>
            </a:r>
            <a:r>
              <a:rPr lang="hu-HU" i="1" dirty="0"/>
              <a:t> </a:t>
            </a:r>
            <a:r>
              <a:rPr lang="hu-HU" i="1" dirty="0" err="1"/>
              <a:t>Jetlag</a:t>
            </a:r>
            <a:r>
              <a:rPr lang="hu-HU" i="1" dirty="0"/>
              <a:t> und  </a:t>
            </a:r>
          </a:p>
          <a:p>
            <a:r>
              <a:rPr lang="hu-HU" i="1" dirty="0"/>
              <a:t>          </a:t>
            </a:r>
            <a:r>
              <a:rPr lang="hu-HU" i="1" dirty="0" err="1"/>
              <a:t>Schlafstörungen</a:t>
            </a:r>
            <a:r>
              <a:rPr lang="hu-HU" i="1" dirty="0"/>
              <a:t> (</a:t>
            </a:r>
            <a:r>
              <a:rPr lang="hu-HU" i="1" dirty="0" err="1"/>
              <a:t>Insomnie</a:t>
            </a:r>
            <a:r>
              <a:rPr lang="hu-HU" i="1" dirty="0"/>
              <a:t>) </a:t>
            </a:r>
            <a:r>
              <a:rPr lang="hu-HU" i="1" dirty="0" err="1"/>
              <a:t>als</a:t>
            </a:r>
            <a:r>
              <a:rPr lang="hu-HU" i="1" dirty="0"/>
              <a:t> </a:t>
            </a:r>
          </a:p>
          <a:p>
            <a:r>
              <a:rPr lang="hu-HU" i="1" dirty="0"/>
              <a:t>          </a:t>
            </a:r>
            <a:r>
              <a:rPr lang="hu-HU" i="1" dirty="0" err="1"/>
              <a:t>Arzneimittel</a:t>
            </a:r>
            <a:r>
              <a:rPr lang="hu-HU" i="1" dirty="0"/>
              <a:t> </a:t>
            </a:r>
            <a:r>
              <a:rPr lang="hu-HU" i="1" dirty="0" err="1"/>
              <a:t>verwendet</a:t>
            </a:r>
            <a:r>
              <a:rPr lang="hu-HU" i="1" dirty="0"/>
              <a:t> </a:t>
            </a:r>
            <a:r>
              <a:rPr lang="hu-HU" i="1" dirty="0" err="1"/>
              <a:t>werden</a:t>
            </a:r>
            <a:endParaRPr lang="hu-HU" i="1" dirty="0"/>
          </a:p>
          <a:p>
            <a:endParaRPr lang="hu-HU" dirty="0"/>
          </a:p>
          <a:p>
            <a:endParaRPr lang="hu-HU" dirty="0"/>
          </a:p>
          <a:p>
            <a:r>
              <a:rPr lang="hu-HU" dirty="0"/>
              <a:t>	</a:t>
            </a:r>
          </a:p>
        </p:txBody>
      </p:sp>
    </p:spTree>
    <p:extLst>
      <p:ext uri="{BB962C8B-B14F-4D97-AF65-F5344CB8AC3E}">
        <p14:creationId xmlns:p14="http://schemas.microsoft.com/office/powerpoint/2010/main" val="197349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age3 023">
            <a:extLst>
              <a:ext uri="{FF2B5EF4-FFF2-40B4-BE49-F238E27FC236}">
                <a16:creationId xmlns:a16="http://schemas.microsoft.com/office/drawing/2014/main" id="{C847D222-DCC3-422E-A425-0BD7069E5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86" y="1079390"/>
            <a:ext cx="7643192" cy="5258498"/>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a:extLst>
              <a:ext uri="{FF2B5EF4-FFF2-40B4-BE49-F238E27FC236}">
                <a16:creationId xmlns:a16="http://schemas.microsoft.com/office/drawing/2014/main" id="{741702A2-2E2A-43C7-9A43-92EA12C4D5D4}"/>
              </a:ext>
            </a:extLst>
          </p:cNvPr>
          <p:cNvSpPr txBox="1">
            <a:spLocks noChangeArrowheads="1"/>
          </p:cNvSpPr>
          <p:nvPr/>
        </p:nvSpPr>
        <p:spPr bwMode="auto">
          <a:xfrm>
            <a:off x="53975" y="2393157"/>
            <a:ext cx="14430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b="1">
                <a:solidFill>
                  <a:srgbClr val="FF0000"/>
                </a:solidFill>
              </a:rPr>
              <a:t>Forel-Feld H1</a:t>
            </a:r>
          </a:p>
        </p:txBody>
      </p:sp>
      <p:sp>
        <p:nvSpPr>
          <p:cNvPr id="15366" name="Text Box 6">
            <a:extLst>
              <a:ext uri="{FF2B5EF4-FFF2-40B4-BE49-F238E27FC236}">
                <a16:creationId xmlns:a16="http://schemas.microsoft.com/office/drawing/2014/main" id="{9C724E2D-0A47-4D77-94DA-BCCD64F6A08F}"/>
              </a:ext>
            </a:extLst>
          </p:cNvPr>
          <p:cNvSpPr txBox="1">
            <a:spLocks noChangeArrowheads="1"/>
          </p:cNvSpPr>
          <p:nvPr/>
        </p:nvSpPr>
        <p:spPr bwMode="auto">
          <a:xfrm>
            <a:off x="30940" y="5543536"/>
            <a:ext cx="1443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b="1" dirty="0" err="1">
                <a:solidFill>
                  <a:srgbClr val="FF0000"/>
                </a:solidFill>
              </a:rPr>
              <a:t>Forel-Feld</a:t>
            </a:r>
            <a:r>
              <a:rPr lang="hu-HU" altLang="hu-HU" sz="1000" b="1" dirty="0">
                <a:solidFill>
                  <a:srgbClr val="FF0000"/>
                </a:solidFill>
              </a:rPr>
              <a:t> H2</a:t>
            </a:r>
          </a:p>
        </p:txBody>
      </p:sp>
      <p:sp>
        <p:nvSpPr>
          <p:cNvPr id="15367" name="Text Box 7">
            <a:extLst>
              <a:ext uri="{FF2B5EF4-FFF2-40B4-BE49-F238E27FC236}">
                <a16:creationId xmlns:a16="http://schemas.microsoft.com/office/drawing/2014/main" id="{9B5BF0DB-592E-41D1-9ED6-A942514E9C71}"/>
              </a:ext>
            </a:extLst>
          </p:cNvPr>
          <p:cNvSpPr txBox="1">
            <a:spLocks noChangeArrowheads="1"/>
          </p:cNvSpPr>
          <p:nvPr/>
        </p:nvSpPr>
        <p:spPr bwMode="auto">
          <a:xfrm>
            <a:off x="1502573" y="6136649"/>
            <a:ext cx="1443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400" b="1" dirty="0" err="1">
                <a:solidFill>
                  <a:srgbClr val="FF0000"/>
                </a:solidFill>
              </a:rPr>
              <a:t>Nucleus</a:t>
            </a:r>
            <a:r>
              <a:rPr lang="hu-HU" altLang="hu-HU" sz="1400" b="1" dirty="0">
                <a:solidFill>
                  <a:srgbClr val="FF0000"/>
                </a:solidFill>
              </a:rPr>
              <a:t> </a:t>
            </a:r>
            <a:r>
              <a:rPr lang="hu-HU" altLang="hu-HU" sz="1400" b="1" dirty="0" err="1">
                <a:solidFill>
                  <a:srgbClr val="FF0000"/>
                </a:solidFill>
              </a:rPr>
              <a:t>subthalamicus</a:t>
            </a:r>
            <a:endParaRPr lang="hu-HU" altLang="hu-HU" sz="1400" b="1" dirty="0">
              <a:solidFill>
                <a:srgbClr val="FF0000"/>
              </a:solidFill>
            </a:endParaRPr>
          </a:p>
        </p:txBody>
      </p:sp>
      <p:sp>
        <p:nvSpPr>
          <p:cNvPr id="15368" name="Text Box 8">
            <a:extLst>
              <a:ext uri="{FF2B5EF4-FFF2-40B4-BE49-F238E27FC236}">
                <a16:creationId xmlns:a16="http://schemas.microsoft.com/office/drawing/2014/main" id="{C459C44E-93C5-4B63-A34C-A72A2201020F}"/>
              </a:ext>
            </a:extLst>
          </p:cNvPr>
          <p:cNvSpPr txBox="1">
            <a:spLocks noChangeArrowheads="1"/>
          </p:cNvSpPr>
          <p:nvPr/>
        </p:nvSpPr>
        <p:spPr bwMode="auto">
          <a:xfrm>
            <a:off x="83744" y="5008705"/>
            <a:ext cx="14430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b="1">
                <a:solidFill>
                  <a:srgbClr val="FF0000"/>
                </a:solidFill>
              </a:rPr>
              <a:t>Zona incerta</a:t>
            </a:r>
          </a:p>
        </p:txBody>
      </p:sp>
      <p:sp>
        <p:nvSpPr>
          <p:cNvPr id="15369" name="Text Box 9">
            <a:extLst>
              <a:ext uri="{FF2B5EF4-FFF2-40B4-BE49-F238E27FC236}">
                <a16:creationId xmlns:a16="http://schemas.microsoft.com/office/drawing/2014/main" id="{29D8564C-2C5B-4710-B575-7223A20495B6}"/>
              </a:ext>
            </a:extLst>
          </p:cNvPr>
          <p:cNvSpPr txBox="1">
            <a:spLocks noChangeArrowheads="1"/>
          </p:cNvSpPr>
          <p:nvPr/>
        </p:nvSpPr>
        <p:spPr bwMode="auto">
          <a:xfrm>
            <a:off x="223837" y="4449024"/>
            <a:ext cx="963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000" b="1" dirty="0">
                <a:solidFill>
                  <a:srgbClr val="FF0000"/>
                </a:solidFill>
              </a:rPr>
              <a:t>Globus </a:t>
            </a:r>
            <a:r>
              <a:rPr lang="hu-HU" altLang="hu-HU" sz="1000" b="1" dirty="0" err="1">
                <a:solidFill>
                  <a:srgbClr val="FF0000"/>
                </a:solidFill>
              </a:rPr>
              <a:t>pallidus</a:t>
            </a:r>
            <a:endParaRPr lang="hu-HU" altLang="hu-HU" sz="1000" b="1" dirty="0">
              <a:solidFill>
                <a:srgbClr val="FF0000"/>
              </a:solidFill>
            </a:endParaRPr>
          </a:p>
        </p:txBody>
      </p:sp>
      <p:sp>
        <p:nvSpPr>
          <p:cNvPr id="15370" name="Text Box 10">
            <a:extLst>
              <a:ext uri="{FF2B5EF4-FFF2-40B4-BE49-F238E27FC236}">
                <a16:creationId xmlns:a16="http://schemas.microsoft.com/office/drawing/2014/main" id="{4850C658-BA10-4ADF-A586-7C37066E9440}"/>
              </a:ext>
            </a:extLst>
          </p:cNvPr>
          <p:cNvSpPr txBox="1">
            <a:spLocks noChangeArrowheads="1"/>
          </p:cNvSpPr>
          <p:nvPr/>
        </p:nvSpPr>
        <p:spPr bwMode="auto">
          <a:xfrm>
            <a:off x="320675" y="3439495"/>
            <a:ext cx="1058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a:t>Putamen</a:t>
            </a:r>
          </a:p>
        </p:txBody>
      </p:sp>
      <p:sp>
        <p:nvSpPr>
          <p:cNvPr id="15371" name="Text Box 11">
            <a:extLst>
              <a:ext uri="{FF2B5EF4-FFF2-40B4-BE49-F238E27FC236}">
                <a16:creationId xmlns:a16="http://schemas.microsoft.com/office/drawing/2014/main" id="{666EC2E4-0ECA-4577-95FE-2B311812FDFA}"/>
              </a:ext>
            </a:extLst>
          </p:cNvPr>
          <p:cNvSpPr txBox="1">
            <a:spLocks noChangeArrowheads="1"/>
          </p:cNvSpPr>
          <p:nvPr/>
        </p:nvSpPr>
        <p:spPr bwMode="auto">
          <a:xfrm>
            <a:off x="-19844" y="2936258"/>
            <a:ext cx="1133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a:t>Capsula interna</a:t>
            </a:r>
          </a:p>
        </p:txBody>
      </p:sp>
      <p:sp>
        <p:nvSpPr>
          <p:cNvPr id="15373" name="Rectangle 13">
            <a:extLst>
              <a:ext uri="{FF2B5EF4-FFF2-40B4-BE49-F238E27FC236}">
                <a16:creationId xmlns:a16="http://schemas.microsoft.com/office/drawing/2014/main" id="{31880391-6553-41BB-BC45-4AA58FA1A57E}"/>
              </a:ext>
            </a:extLst>
          </p:cNvPr>
          <p:cNvSpPr>
            <a:spLocks noChangeArrowheads="1"/>
          </p:cNvSpPr>
          <p:nvPr/>
        </p:nvSpPr>
        <p:spPr bwMode="auto">
          <a:xfrm>
            <a:off x="457200" y="201613"/>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600"/>
              <a:t>Subthalamus</a:t>
            </a:r>
          </a:p>
        </p:txBody>
      </p:sp>
      <p:sp>
        <p:nvSpPr>
          <p:cNvPr id="15375" name="Oval 15">
            <a:extLst>
              <a:ext uri="{FF2B5EF4-FFF2-40B4-BE49-F238E27FC236}">
                <a16:creationId xmlns:a16="http://schemas.microsoft.com/office/drawing/2014/main" id="{6B63E238-3C81-4F75-95F3-D340FB392194}"/>
              </a:ext>
            </a:extLst>
          </p:cNvPr>
          <p:cNvSpPr>
            <a:spLocks noChangeArrowheads="1"/>
          </p:cNvSpPr>
          <p:nvPr/>
        </p:nvSpPr>
        <p:spPr bwMode="auto">
          <a:xfrm>
            <a:off x="1349116" y="6082014"/>
            <a:ext cx="1728788" cy="71913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78" name="Line 18">
            <a:extLst>
              <a:ext uri="{FF2B5EF4-FFF2-40B4-BE49-F238E27FC236}">
                <a16:creationId xmlns:a16="http://schemas.microsoft.com/office/drawing/2014/main" id="{3699807D-73F1-47B3-90C3-D62301B6D76F}"/>
              </a:ext>
            </a:extLst>
          </p:cNvPr>
          <p:cNvSpPr>
            <a:spLocks noChangeShapeType="1"/>
          </p:cNvSpPr>
          <p:nvPr/>
        </p:nvSpPr>
        <p:spPr bwMode="auto">
          <a:xfrm>
            <a:off x="3125631" y="6447686"/>
            <a:ext cx="72072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9" name="Text Box 19">
            <a:extLst>
              <a:ext uri="{FF2B5EF4-FFF2-40B4-BE49-F238E27FC236}">
                <a16:creationId xmlns:a16="http://schemas.microsoft.com/office/drawing/2014/main" id="{37725D5F-5137-4E30-92AF-554918BD9BBF}"/>
              </a:ext>
            </a:extLst>
          </p:cNvPr>
          <p:cNvSpPr txBox="1">
            <a:spLocks noChangeArrowheads="1"/>
          </p:cNvSpPr>
          <p:nvPr/>
        </p:nvSpPr>
        <p:spPr bwMode="auto">
          <a:xfrm>
            <a:off x="3864072" y="6273307"/>
            <a:ext cx="2952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600" dirty="0" err="1"/>
              <a:t>Extrapyramidalsystem</a:t>
            </a:r>
            <a:endParaRPr lang="hu-HU" altLang="hu-HU"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Rectangle 13">
            <a:extLst>
              <a:ext uri="{FF2B5EF4-FFF2-40B4-BE49-F238E27FC236}">
                <a16:creationId xmlns:a16="http://schemas.microsoft.com/office/drawing/2014/main" id="{31880391-6553-41BB-BC45-4AA58FA1A57E}"/>
              </a:ext>
            </a:extLst>
          </p:cNvPr>
          <p:cNvSpPr>
            <a:spLocks noChangeArrowheads="1"/>
          </p:cNvSpPr>
          <p:nvPr/>
        </p:nvSpPr>
        <p:spPr bwMode="auto">
          <a:xfrm>
            <a:off x="440438" y="186067"/>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600" dirty="0" err="1"/>
              <a:t>Subthalamus</a:t>
            </a:r>
            <a:endParaRPr lang="hu-HU" altLang="hu-HU" sz="3600" dirty="0"/>
          </a:p>
        </p:txBody>
      </p:sp>
      <p:pic>
        <p:nvPicPr>
          <p:cNvPr id="15374" name="Picture 14" descr="page3 024">
            <a:extLst>
              <a:ext uri="{FF2B5EF4-FFF2-40B4-BE49-F238E27FC236}">
                <a16:creationId xmlns:a16="http://schemas.microsoft.com/office/drawing/2014/main" id="{454D57ED-4C0A-487A-88CD-02ACC2AB6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1159283"/>
            <a:ext cx="3672408" cy="386012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a:extLst>
              <a:ext uri="{FF2B5EF4-FFF2-40B4-BE49-F238E27FC236}">
                <a16:creationId xmlns:a16="http://schemas.microsoft.com/office/drawing/2014/main" id="{2903630F-007C-465D-9F73-CD445D7C7CDA}"/>
              </a:ext>
            </a:extLst>
          </p:cNvPr>
          <p:cNvSpPr/>
          <p:nvPr/>
        </p:nvSpPr>
        <p:spPr>
          <a:xfrm>
            <a:off x="446168" y="5033098"/>
            <a:ext cx="8370676" cy="1754326"/>
          </a:xfrm>
          <a:prstGeom prst="rect">
            <a:avLst/>
          </a:prstGeom>
        </p:spPr>
        <p:txBody>
          <a:bodyPr wrap="square">
            <a:spAutoFit/>
          </a:bodyPr>
          <a:lstStyle/>
          <a:p>
            <a:pPr algn="just"/>
            <a:r>
              <a:rPr lang="de-DE" dirty="0"/>
              <a:t>Eine Läsion des Nucleus </a:t>
            </a:r>
            <a:r>
              <a:rPr lang="de-DE" dirty="0" err="1"/>
              <a:t>subthalamicus</a:t>
            </a:r>
            <a:r>
              <a:rPr lang="de-DE" dirty="0"/>
              <a:t> führt zum Krankheitsbild des </a:t>
            </a:r>
            <a:r>
              <a:rPr lang="de-DE" dirty="0" err="1"/>
              <a:t>Ballismus</a:t>
            </a:r>
            <a:r>
              <a:rPr lang="de-DE" dirty="0"/>
              <a:t> oder bei einseitiger Störung zum </a:t>
            </a:r>
            <a:r>
              <a:rPr lang="de-DE" dirty="0" err="1"/>
              <a:t>Hemiballismus</a:t>
            </a:r>
            <a:r>
              <a:rPr lang="de-DE" dirty="0"/>
              <a:t>.</a:t>
            </a:r>
            <a:endParaRPr lang="hu-HU" dirty="0"/>
          </a:p>
          <a:p>
            <a:r>
              <a:rPr lang="de-DE" dirty="0"/>
              <a:t>Betroffene Patienten führen unwillkürlich plötzlich einsetzende schleudernde, wurfartige Bewegungen vor allem im Bereich der Arme aus. Gezielte Bewegungen sind dabei nicht mehr möglich. Der Patient gefährdet sich durch die unkontrollierten Bewegungen selbst.</a:t>
            </a:r>
            <a:endParaRPr lang="hu-HU" dirty="0"/>
          </a:p>
        </p:txBody>
      </p:sp>
    </p:spTree>
    <p:extLst>
      <p:ext uri="{BB962C8B-B14F-4D97-AF65-F5344CB8AC3E}">
        <p14:creationId xmlns:p14="http://schemas.microsoft.com/office/powerpoint/2010/main" val="307048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457200" y="-18256"/>
            <a:ext cx="8229600" cy="1143000"/>
          </a:xfrm>
          <a:prstGeom prst="rect">
            <a:avLst/>
          </a:prstGeom>
        </p:spPr>
        <p:txBody>
          <a:bodyPr vert="horz" lIns="91440" tIns="45720" rIns="91440" bIns="45720" rtlCol="0" anchor="ctr">
            <a:normAutofit/>
          </a:bodyPr>
          <a:lstStyle/>
          <a:p>
            <a:pPr lvl="0" algn="ctr"/>
            <a:r>
              <a:rPr lang="hu-HU" sz="3200" dirty="0" err="1"/>
              <a:t>Epithalamus</a:t>
            </a:r>
            <a:endParaRPr lang="hu-HU" sz="3200" dirty="0"/>
          </a:p>
        </p:txBody>
      </p:sp>
      <p:sp>
        <p:nvSpPr>
          <p:cNvPr id="5" name="Téglalap 4"/>
          <p:cNvSpPr/>
          <p:nvPr/>
        </p:nvSpPr>
        <p:spPr>
          <a:xfrm>
            <a:off x="251520" y="1196752"/>
            <a:ext cx="5472608" cy="5355312"/>
          </a:xfrm>
          <a:prstGeom prst="rect">
            <a:avLst/>
          </a:prstGeom>
        </p:spPr>
        <p:txBody>
          <a:bodyPr wrap="square">
            <a:spAutoFit/>
          </a:bodyPr>
          <a:lstStyle/>
          <a:p>
            <a:r>
              <a:rPr lang="hu-HU" b="1" u="sng" dirty="0" err="1"/>
              <a:t>Nuclei</a:t>
            </a:r>
            <a:r>
              <a:rPr lang="hu-HU" b="1" u="sng" dirty="0"/>
              <a:t> </a:t>
            </a:r>
            <a:r>
              <a:rPr lang="hu-HU" b="1" u="sng" dirty="0" err="1"/>
              <a:t>habenulares</a:t>
            </a:r>
            <a:endParaRPr lang="hu-HU" b="1" u="sng" dirty="0"/>
          </a:p>
          <a:p>
            <a:r>
              <a:rPr lang="hu-HU" b="1" u="sng" dirty="0" err="1"/>
              <a:t>Comissura</a:t>
            </a:r>
            <a:r>
              <a:rPr lang="hu-HU" b="1" u="sng" dirty="0"/>
              <a:t> </a:t>
            </a:r>
            <a:r>
              <a:rPr lang="hu-HU" b="1" u="sng" dirty="0" err="1"/>
              <a:t>habenularum</a:t>
            </a:r>
            <a:r>
              <a:rPr lang="hu-HU" b="1" u="sng" dirty="0"/>
              <a:t> </a:t>
            </a:r>
          </a:p>
          <a:p>
            <a:r>
              <a:rPr lang="hu-HU" b="1" u="sng" dirty="0" err="1"/>
              <a:t>Stria</a:t>
            </a:r>
            <a:r>
              <a:rPr lang="hu-HU" b="1" u="sng" dirty="0"/>
              <a:t> </a:t>
            </a:r>
            <a:r>
              <a:rPr lang="hu-HU" b="1" u="sng" dirty="0" err="1"/>
              <a:t>medullaris</a:t>
            </a:r>
            <a:r>
              <a:rPr lang="hu-HU" b="1" u="sng" dirty="0"/>
              <a:t> </a:t>
            </a:r>
            <a:r>
              <a:rPr lang="hu-HU" b="1" u="sng" dirty="0" err="1"/>
              <a:t>thalami</a:t>
            </a:r>
            <a:endParaRPr lang="hu-HU" b="1" u="sng" dirty="0"/>
          </a:p>
          <a:p>
            <a:r>
              <a:rPr lang="hu-HU" dirty="0"/>
              <a:t>       → </a:t>
            </a:r>
            <a:r>
              <a:rPr lang="hu-HU" dirty="0" err="1"/>
              <a:t>Sie</a:t>
            </a:r>
            <a:r>
              <a:rPr lang="hu-HU" dirty="0"/>
              <a:t> </a:t>
            </a:r>
            <a:r>
              <a:rPr lang="hu-HU" dirty="0" err="1"/>
              <a:t>gehören</a:t>
            </a:r>
            <a:r>
              <a:rPr lang="hu-HU" dirty="0"/>
              <a:t> </a:t>
            </a:r>
            <a:r>
              <a:rPr lang="hu-HU" dirty="0" err="1"/>
              <a:t>zum</a:t>
            </a:r>
            <a:r>
              <a:rPr lang="hu-HU" dirty="0"/>
              <a:t> </a:t>
            </a:r>
            <a:r>
              <a:rPr lang="hu-HU" dirty="0" err="1"/>
              <a:t>limbischen</a:t>
            </a:r>
            <a:r>
              <a:rPr lang="hu-HU" dirty="0"/>
              <a:t> System</a:t>
            </a:r>
          </a:p>
          <a:p>
            <a:endParaRPr lang="hu-HU" dirty="0"/>
          </a:p>
          <a:p>
            <a:r>
              <a:rPr lang="hu-HU" b="1" u="sng" dirty="0" err="1"/>
              <a:t>Comissura</a:t>
            </a:r>
            <a:r>
              <a:rPr lang="hu-HU" b="1" u="sng" dirty="0"/>
              <a:t> </a:t>
            </a:r>
            <a:r>
              <a:rPr lang="hu-HU" b="1" u="sng" dirty="0" err="1"/>
              <a:t>posterior</a:t>
            </a:r>
            <a:endParaRPr lang="hu-HU" b="1" u="sng" dirty="0"/>
          </a:p>
          <a:p>
            <a:r>
              <a:rPr lang="hu-HU" dirty="0"/>
              <a:t>      → </a:t>
            </a:r>
            <a:r>
              <a:rPr lang="hu-HU" dirty="0" err="1"/>
              <a:t>Sie</a:t>
            </a:r>
            <a:r>
              <a:rPr lang="hu-HU" dirty="0"/>
              <a:t> </a:t>
            </a:r>
            <a:r>
              <a:rPr lang="hu-HU" dirty="0" err="1"/>
              <a:t>enthält</a:t>
            </a:r>
            <a:r>
              <a:rPr lang="hu-HU" dirty="0"/>
              <a:t> </a:t>
            </a:r>
            <a:r>
              <a:rPr lang="hu-HU" dirty="0" err="1"/>
              <a:t>Verbindungen</a:t>
            </a:r>
            <a:r>
              <a:rPr lang="hu-HU" dirty="0"/>
              <a:t> </a:t>
            </a:r>
            <a:r>
              <a:rPr lang="hu-HU" dirty="0" err="1"/>
              <a:t>zwischen</a:t>
            </a:r>
            <a:r>
              <a:rPr lang="hu-HU" dirty="0"/>
              <a:t> </a:t>
            </a:r>
            <a:r>
              <a:rPr lang="hu-HU" dirty="0" err="1"/>
              <a:t>Nuclei</a:t>
            </a:r>
            <a:r>
              <a:rPr lang="hu-HU" dirty="0"/>
              <a:t>   </a:t>
            </a:r>
          </a:p>
          <a:p>
            <a:r>
              <a:rPr lang="hu-HU" dirty="0"/>
              <a:t>          </a:t>
            </a:r>
            <a:r>
              <a:rPr lang="hu-HU" dirty="0" err="1" smtClean="0"/>
              <a:t>pretectales</a:t>
            </a:r>
            <a:r>
              <a:rPr lang="hu-HU" dirty="0" smtClean="0"/>
              <a:t> </a:t>
            </a:r>
            <a:r>
              <a:rPr lang="hu-HU" dirty="0"/>
              <a:t>und </a:t>
            </a:r>
            <a:r>
              <a:rPr lang="hu-HU" dirty="0" err="1"/>
              <a:t>okulomotorischen</a:t>
            </a:r>
            <a:r>
              <a:rPr lang="hu-HU" dirty="0"/>
              <a:t>     </a:t>
            </a:r>
          </a:p>
          <a:p>
            <a:r>
              <a:rPr lang="hu-HU" dirty="0"/>
              <a:t>          </a:t>
            </a:r>
            <a:r>
              <a:rPr lang="hu-HU" dirty="0" err="1"/>
              <a:t>Hirnnervenkerne</a:t>
            </a:r>
            <a:r>
              <a:rPr lang="hu-HU" dirty="0"/>
              <a:t> (</a:t>
            </a:r>
            <a:r>
              <a:rPr lang="hu-HU" dirty="0" err="1"/>
              <a:t>siehe</a:t>
            </a:r>
            <a:r>
              <a:rPr lang="hu-HU" dirty="0"/>
              <a:t> </a:t>
            </a:r>
            <a:r>
              <a:rPr lang="hu-HU" dirty="0" err="1"/>
              <a:t>visuelles</a:t>
            </a:r>
            <a:r>
              <a:rPr lang="hu-HU" dirty="0"/>
              <a:t> System)</a:t>
            </a:r>
          </a:p>
          <a:p>
            <a:endParaRPr lang="hu-HU" dirty="0"/>
          </a:p>
          <a:p>
            <a:r>
              <a:rPr lang="hu-HU" b="1" u="sng" dirty="0" err="1"/>
              <a:t>Glandula</a:t>
            </a:r>
            <a:r>
              <a:rPr lang="hu-HU" b="1" u="sng" dirty="0"/>
              <a:t> </a:t>
            </a:r>
            <a:r>
              <a:rPr lang="hu-HU" b="1" u="sng" dirty="0" err="1"/>
              <a:t>pinealis</a:t>
            </a:r>
            <a:endParaRPr lang="hu-HU" b="1" u="sng" dirty="0"/>
          </a:p>
          <a:p>
            <a:r>
              <a:rPr lang="hu-HU" dirty="0"/>
              <a:t>     → </a:t>
            </a:r>
            <a:r>
              <a:rPr lang="hu-HU" dirty="0" err="1"/>
              <a:t>Sie</a:t>
            </a:r>
            <a:r>
              <a:rPr lang="hu-HU" dirty="0"/>
              <a:t> </a:t>
            </a:r>
            <a:r>
              <a:rPr lang="hu-HU" dirty="0" err="1"/>
              <a:t>produziert</a:t>
            </a:r>
            <a:r>
              <a:rPr lang="hu-HU" dirty="0"/>
              <a:t> </a:t>
            </a:r>
            <a:r>
              <a:rPr lang="hu-HU" dirty="0" err="1"/>
              <a:t>das</a:t>
            </a:r>
            <a:r>
              <a:rPr lang="hu-HU" dirty="0"/>
              <a:t> Hormon </a:t>
            </a:r>
            <a:r>
              <a:rPr lang="hu-HU" dirty="0" err="1"/>
              <a:t>Melatonin</a:t>
            </a:r>
            <a:r>
              <a:rPr lang="hu-HU" dirty="0"/>
              <a:t> (</a:t>
            </a:r>
            <a:r>
              <a:rPr lang="hu-HU" dirty="0" err="1"/>
              <a:t>siehe</a:t>
            </a:r>
            <a:r>
              <a:rPr lang="hu-HU" dirty="0"/>
              <a:t>    </a:t>
            </a:r>
          </a:p>
          <a:p>
            <a:r>
              <a:rPr lang="hu-HU" dirty="0"/>
              <a:t>          </a:t>
            </a:r>
            <a:r>
              <a:rPr lang="hu-HU" dirty="0" err="1"/>
              <a:t>endokrines</a:t>
            </a:r>
            <a:r>
              <a:rPr lang="hu-HU" dirty="0"/>
              <a:t> System)</a:t>
            </a:r>
          </a:p>
          <a:p>
            <a:endParaRPr lang="hu-HU" dirty="0"/>
          </a:p>
          <a:p>
            <a:r>
              <a:rPr lang="hu-HU" b="1" u="sng" dirty="0" err="1"/>
              <a:t>Organum</a:t>
            </a:r>
            <a:r>
              <a:rPr lang="hu-HU" b="1" u="sng" dirty="0"/>
              <a:t> </a:t>
            </a:r>
            <a:r>
              <a:rPr lang="hu-HU" b="1" u="sng" dirty="0" err="1"/>
              <a:t>subcomissurale</a:t>
            </a:r>
            <a:endParaRPr lang="hu-HU" b="1" u="sng" dirty="0"/>
          </a:p>
          <a:p>
            <a:r>
              <a:rPr lang="hu-HU" dirty="0"/>
              <a:t>     → </a:t>
            </a:r>
            <a:r>
              <a:rPr lang="hu-HU" dirty="0" err="1"/>
              <a:t>Ein</a:t>
            </a:r>
            <a:r>
              <a:rPr lang="hu-HU" dirty="0"/>
              <a:t> </a:t>
            </a:r>
            <a:r>
              <a:rPr lang="hu-HU" dirty="0" err="1"/>
              <a:t>zirzumventrikuläres</a:t>
            </a:r>
            <a:r>
              <a:rPr lang="hu-HU" dirty="0"/>
              <a:t> </a:t>
            </a:r>
            <a:r>
              <a:rPr lang="hu-HU" dirty="0" err="1"/>
              <a:t>Organ</a:t>
            </a:r>
            <a:endParaRPr lang="hu-HU" dirty="0"/>
          </a:p>
          <a:p>
            <a:endParaRPr lang="hu-HU" dirty="0"/>
          </a:p>
          <a:p>
            <a:endParaRPr lang="hu-HU" dirty="0"/>
          </a:p>
          <a:p>
            <a:r>
              <a:rPr lang="hu-HU" dirty="0"/>
              <a:t>       </a:t>
            </a:r>
          </a:p>
        </p:txBody>
      </p:sp>
      <p:pic>
        <p:nvPicPr>
          <p:cNvPr id="3" name="Kép 2">
            <a:extLst>
              <a:ext uri="{FF2B5EF4-FFF2-40B4-BE49-F238E27FC236}">
                <a16:creationId xmlns:a16="http://schemas.microsoft.com/office/drawing/2014/main" id="{620E7984-F743-43D4-9C3F-D339F107DC61}"/>
              </a:ext>
            </a:extLst>
          </p:cNvPr>
          <p:cNvPicPr>
            <a:picLocks noChangeAspect="1"/>
          </p:cNvPicPr>
          <p:nvPr/>
        </p:nvPicPr>
        <p:blipFill>
          <a:blip r:embed="rId3"/>
          <a:stretch>
            <a:fillRect/>
          </a:stretch>
        </p:blipFill>
        <p:spPr>
          <a:xfrm>
            <a:off x="5868144" y="1628800"/>
            <a:ext cx="3147550" cy="4869286"/>
          </a:xfrm>
          <a:prstGeom prst="rect">
            <a:avLst/>
          </a:prstGeom>
        </p:spPr>
      </p:pic>
    </p:spTree>
    <p:extLst>
      <p:ext uri="{BB962C8B-B14F-4D97-AF65-F5344CB8AC3E}">
        <p14:creationId xmlns:p14="http://schemas.microsoft.com/office/powerpoint/2010/main" val="279457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3FDF088-2A69-4D6A-841A-6EDD7A6C1487}"/>
              </a:ext>
            </a:extLst>
          </p:cNvPr>
          <p:cNvSpPr>
            <a:spLocks noGrp="1" noChangeArrowheads="1"/>
          </p:cNvSpPr>
          <p:nvPr>
            <p:ph type="body" idx="1"/>
          </p:nvPr>
        </p:nvSpPr>
        <p:spPr>
          <a:xfrm>
            <a:off x="5110163" y="1052513"/>
            <a:ext cx="3854450" cy="5472112"/>
          </a:xfrm>
        </p:spPr>
        <p:txBody>
          <a:bodyPr/>
          <a:lstStyle/>
          <a:p>
            <a:pPr>
              <a:lnSpc>
                <a:spcPct val="90000"/>
              </a:lnSpc>
            </a:pPr>
            <a:r>
              <a:rPr lang="de-DE" altLang="hu-HU" sz="1400" b="1" dirty="0"/>
              <a:t>Intrathalami</a:t>
            </a:r>
            <a:r>
              <a:rPr lang="hu-HU" altLang="hu-HU" sz="1400" b="1" dirty="0" err="1"/>
              <a:t>sche</a:t>
            </a:r>
            <a:r>
              <a:rPr lang="de-DE" altLang="hu-HU" sz="1400" b="1" dirty="0"/>
              <a:t> </a:t>
            </a:r>
            <a:r>
              <a:rPr lang="hu-HU" altLang="hu-HU" sz="1400" b="1" dirty="0" err="1"/>
              <a:t>Marklamellen</a:t>
            </a:r>
            <a:r>
              <a:rPr lang="de-DE" altLang="hu-HU" sz="1400" dirty="0"/>
              <a:t> </a:t>
            </a:r>
          </a:p>
          <a:p>
            <a:pPr lvl="1">
              <a:lnSpc>
                <a:spcPct val="90000"/>
              </a:lnSpc>
            </a:pPr>
            <a:r>
              <a:rPr lang="hu-HU" altLang="hu-HU" sz="1400" dirty="0"/>
              <a:t>L</a:t>
            </a:r>
            <a:r>
              <a:rPr lang="de-DE" altLang="hu-HU" sz="1400" dirty="0" err="1"/>
              <a:t>amina</a:t>
            </a:r>
            <a:r>
              <a:rPr lang="de-DE" altLang="hu-HU" sz="1400" dirty="0"/>
              <a:t> </a:t>
            </a:r>
            <a:r>
              <a:rPr lang="de-DE" altLang="hu-HU" sz="1400" dirty="0" err="1"/>
              <a:t>medullaris</a:t>
            </a:r>
            <a:r>
              <a:rPr lang="de-DE" altLang="hu-HU" sz="1400" dirty="0"/>
              <a:t> </a:t>
            </a:r>
            <a:r>
              <a:rPr lang="de-DE" altLang="hu-HU" sz="1400" dirty="0" err="1" smtClean="0"/>
              <a:t>lateralis</a:t>
            </a:r>
            <a:r>
              <a:rPr lang="hu-HU" altLang="hu-HU" sz="1400" dirty="0" smtClean="0"/>
              <a:t> (</a:t>
            </a:r>
            <a:r>
              <a:rPr lang="hu-HU" altLang="hu-HU" sz="1400" dirty="0" err="1" smtClean="0"/>
              <a:t>externa</a:t>
            </a:r>
            <a:r>
              <a:rPr lang="hu-HU" altLang="hu-HU" sz="1400" dirty="0" smtClean="0"/>
              <a:t>)</a:t>
            </a:r>
            <a:r>
              <a:rPr lang="de-DE" altLang="hu-HU" sz="1400" dirty="0" smtClean="0"/>
              <a:t> </a:t>
            </a:r>
            <a:endParaRPr lang="de-DE" altLang="hu-HU" sz="1400" dirty="0"/>
          </a:p>
          <a:p>
            <a:pPr lvl="1">
              <a:lnSpc>
                <a:spcPct val="90000"/>
              </a:lnSpc>
            </a:pPr>
            <a:r>
              <a:rPr lang="hu-HU" altLang="hu-HU" sz="1400" dirty="0"/>
              <a:t>L</a:t>
            </a:r>
            <a:r>
              <a:rPr lang="de-DE" altLang="hu-HU" sz="1400" dirty="0" err="1"/>
              <a:t>amina</a:t>
            </a:r>
            <a:r>
              <a:rPr lang="de-DE" altLang="hu-HU" sz="1400" dirty="0"/>
              <a:t> </a:t>
            </a:r>
            <a:r>
              <a:rPr lang="de-DE" altLang="hu-HU" sz="1400" dirty="0" err="1"/>
              <a:t>medularis</a:t>
            </a:r>
            <a:r>
              <a:rPr lang="de-DE" altLang="hu-HU" sz="1400" dirty="0"/>
              <a:t> </a:t>
            </a:r>
            <a:r>
              <a:rPr lang="de-DE" altLang="hu-HU" sz="1400" dirty="0" err="1" smtClean="0"/>
              <a:t>medialis</a:t>
            </a:r>
            <a:r>
              <a:rPr lang="hu-HU" altLang="hu-HU" sz="1400" dirty="0" smtClean="0"/>
              <a:t> (</a:t>
            </a:r>
            <a:r>
              <a:rPr lang="hu-HU" altLang="hu-HU" sz="1400" dirty="0" err="1" smtClean="0"/>
              <a:t>interna</a:t>
            </a:r>
            <a:r>
              <a:rPr lang="hu-HU" altLang="hu-HU" sz="1400" dirty="0" smtClean="0"/>
              <a:t>)</a:t>
            </a:r>
            <a:endParaRPr lang="de-DE" altLang="hu-HU" sz="1400" dirty="0"/>
          </a:p>
          <a:p>
            <a:pPr>
              <a:lnSpc>
                <a:spcPct val="90000"/>
              </a:lnSpc>
            </a:pPr>
            <a:endParaRPr lang="de-DE" altLang="hu-HU" sz="1400" dirty="0"/>
          </a:p>
          <a:p>
            <a:pPr>
              <a:lnSpc>
                <a:spcPct val="90000"/>
              </a:lnSpc>
            </a:pPr>
            <a:r>
              <a:rPr lang="hu-HU" altLang="hu-HU" sz="1400" b="1" dirty="0" err="1"/>
              <a:t>Vordere</a:t>
            </a:r>
            <a:r>
              <a:rPr lang="de-DE" altLang="hu-HU" sz="1400" b="1" dirty="0"/>
              <a:t> </a:t>
            </a:r>
            <a:r>
              <a:rPr lang="hu-HU" altLang="hu-HU" sz="1400" b="1" dirty="0" err="1"/>
              <a:t>Kerngruppe</a:t>
            </a:r>
            <a:r>
              <a:rPr lang="de-DE" altLang="hu-HU" sz="1400" dirty="0"/>
              <a:t> </a:t>
            </a:r>
          </a:p>
          <a:p>
            <a:pPr lvl="1">
              <a:lnSpc>
                <a:spcPct val="90000"/>
              </a:lnSpc>
            </a:pPr>
            <a:r>
              <a:rPr lang="hu-HU" altLang="hu-HU" sz="1400" dirty="0"/>
              <a:t>N</a:t>
            </a:r>
            <a:r>
              <a:rPr lang="de-DE" altLang="hu-HU" sz="1400" dirty="0" err="1"/>
              <a:t>uclei</a:t>
            </a:r>
            <a:r>
              <a:rPr lang="de-DE" altLang="hu-HU" sz="1400" dirty="0"/>
              <a:t> anteriores (AV)</a:t>
            </a:r>
          </a:p>
          <a:p>
            <a:pPr>
              <a:lnSpc>
                <a:spcPct val="90000"/>
              </a:lnSpc>
            </a:pPr>
            <a:r>
              <a:rPr lang="de-DE" altLang="hu-HU" sz="1400" b="1" dirty="0"/>
              <a:t>Medial</a:t>
            </a:r>
            <a:r>
              <a:rPr lang="hu-HU" altLang="hu-HU" sz="1400" b="1" dirty="0"/>
              <a:t>e</a:t>
            </a:r>
            <a:r>
              <a:rPr lang="de-DE" altLang="hu-HU" sz="1400" b="1" dirty="0"/>
              <a:t> </a:t>
            </a:r>
            <a:r>
              <a:rPr lang="hu-HU" altLang="hu-HU" sz="1400" b="1" dirty="0" err="1"/>
              <a:t>Kerngruppe</a:t>
            </a:r>
            <a:endParaRPr lang="de-DE" altLang="hu-HU" sz="1400" b="1" dirty="0"/>
          </a:p>
          <a:p>
            <a:pPr lvl="1">
              <a:lnSpc>
                <a:spcPct val="90000"/>
              </a:lnSpc>
            </a:pPr>
            <a:r>
              <a:rPr lang="hu-HU" altLang="hu-HU" sz="1400" dirty="0"/>
              <a:t>N</a:t>
            </a:r>
            <a:r>
              <a:rPr lang="de-DE" altLang="hu-HU" sz="1400" dirty="0"/>
              <a:t>. </a:t>
            </a:r>
            <a:r>
              <a:rPr lang="de-DE" altLang="hu-HU" sz="1400" dirty="0" err="1"/>
              <a:t>medialis</a:t>
            </a:r>
            <a:r>
              <a:rPr lang="de-DE" altLang="hu-HU" sz="1400" dirty="0"/>
              <a:t> dorsalis (MD)</a:t>
            </a:r>
          </a:p>
          <a:p>
            <a:pPr>
              <a:lnSpc>
                <a:spcPct val="90000"/>
              </a:lnSpc>
            </a:pPr>
            <a:r>
              <a:rPr lang="de-DE" altLang="hu-HU" sz="1400" b="1" dirty="0"/>
              <a:t>Lateral</a:t>
            </a:r>
            <a:r>
              <a:rPr lang="hu-HU" altLang="hu-HU" sz="1400" b="1" dirty="0"/>
              <a:t>e</a:t>
            </a:r>
            <a:r>
              <a:rPr lang="de-DE" altLang="hu-HU" sz="1400" b="1" dirty="0"/>
              <a:t> </a:t>
            </a:r>
            <a:r>
              <a:rPr lang="hu-HU" altLang="hu-HU" sz="1400" b="1" dirty="0" err="1"/>
              <a:t>Kerngruppe</a:t>
            </a:r>
            <a:endParaRPr lang="de-DE" altLang="hu-HU" sz="1400" b="1" dirty="0"/>
          </a:p>
          <a:p>
            <a:pPr lvl="1">
              <a:lnSpc>
                <a:spcPct val="90000"/>
              </a:lnSpc>
            </a:pPr>
            <a:r>
              <a:rPr lang="hu-HU" altLang="hu-HU" sz="1400" dirty="0"/>
              <a:t>N</a:t>
            </a:r>
            <a:r>
              <a:rPr lang="de-DE" altLang="hu-HU" sz="1400" dirty="0"/>
              <a:t>. </a:t>
            </a:r>
            <a:r>
              <a:rPr lang="de-DE" altLang="hu-HU" sz="1400" dirty="0" err="1"/>
              <a:t>lateralis</a:t>
            </a:r>
            <a:r>
              <a:rPr lang="de-DE" altLang="hu-HU" sz="1400" dirty="0"/>
              <a:t> dorsalis (LD)</a:t>
            </a:r>
          </a:p>
          <a:p>
            <a:pPr lvl="1">
              <a:lnSpc>
                <a:spcPct val="90000"/>
              </a:lnSpc>
            </a:pPr>
            <a:r>
              <a:rPr lang="hu-HU" altLang="hu-HU" sz="1400" dirty="0"/>
              <a:t>N</a:t>
            </a:r>
            <a:r>
              <a:rPr lang="de-DE" altLang="hu-HU" sz="1400" dirty="0"/>
              <a:t>. </a:t>
            </a:r>
            <a:r>
              <a:rPr lang="de-DE" altLang="hu-HU" sz="1400" dirty="0" err="1"/>
              <a:t>lateralis</a:t>
            </a:r>
            <a:r>
              <a:rPr lang="de-DE" altLang="hu-HU" sz="1400" dirty="0"/>
              <a:t> </a:t>
            </a:r>
            <a:r>
              <a:rPr lang="de-DE" altLang="hu-HU" sz="1400" dirty="0" err="1"/>
              <a:t>posterior</a:t>
            </a:r>
            <a:r>
              <a:rPr lang="de-DE" altLang="hu-HU" sz="1400" dirty="0"/>
              <a:t> (LP)</a:t>
            </a:r>
          </a:p>
          <a:p>
            <a:pPr lvl="1">
              <a:lnSpc>
                <a:spcPct val="90000"/>
              </a:lnSpc>
            </a:pPr>
            <a:r>
              <a:rPr lang="hu-HU" altLang="hu-HU" sz="1400" dirty="0"/>
              <a:t>P</a:t>
            </a:r>
            <a:r>
              <a:rPr lang="de-DE" altLang="hu-HU" sz="1400" dirty="0" err="1"/>
              <a:t>ulvinar</a:t>
            </a:r>
            <a:r>
              <a:rPr lang="de-DE" altLang="hu-HU" sz="1400" dirty="0"/>
              <a:t> </a:t>
            </a:r>
            <a:r>
              <a:rPr lang="de-DE" altLang="hu-HU" sz="1400" dirty="0" err="1"/>
              <a:t>thalami</a:t>
            </a:r>
            <a:r>
              <a:rPr lang="de-DE" altLang="hu-HU" sz="1400" dirty="0"/>
              <a:t> (PI)</a:t>
            </a:r>
          </a:p>
          <a:p>
            <a:pPr lvl="1">
              <a:lnSpc>
                <a:spcPct val="90000"/>
              </a:lnSpc>
            </a:pPr>
            <a:r>
              <a:rPr lang="hu-HU" altLang="hu-HU" sz="1400" dirty="0"/>
              <a:t>N</a:t>
            </a:r>
            <a:r>
              <a:rPr lang="de-DE" altLang="hu-HU" sz="1400" dirty="0"/>
              <a:t>. </a:t>
            </a:r>
            <a:r>
              <a:rPr lang="de-DE" altLang="hu-HU" sz="1400" dirty="0" err="1"/>
              <a:t>ventralis</a:t>
            </a:r>
            <a:r>
              <a:rPr lang="de-DE" altLang="hu-HU" sz="1400" dirty="0"/>
              <a:t> anterior (VA)</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lateralis</a:t>
            </a:r>
            <a:r>
              <a:rPr lang="de-DE" altLang="hu-HU" sz="1400" dirty="0"/>
              <a:t> (VL)</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posterolateralis</a:t>
            </a:r>
            <a:r>
              <a:rPr lang="de-DE" altLang="hu-HU" sz="1400" dirty="0"/>
              <a:t> (VPL)</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posteromedialis</a:t>
            </a:r>
            <a:r>
              <a:rPr lang="de-DE" altLang="hu-HU" sz="1400" dirty="0"/>
              <a:t> (VPM)</a:t>
            </a:r>
          </a:p>
          <a:p>
            <a:pPr>
              <a:lnSpc>
                <a:spcPct val="90000"/>
              </a:lnSpc>
            </a:pPr>
            <a:r>
              <a:rPr lang="de-DE" altLang="hu-HU" sz="1400" b="1" dirty="0" err="1"/>
              <a:t>Retikul</a:t>
            </a:r>
            <a:r>
              <a:rPr lang="hu-HU" altLang="hu-HU" sz="1400" b="1" dirty="0" err="1"/>
              <a:t>ärer</a:t>
            </a:r>
            <a:r>
              <a:rPr lang="de-DE" altLang="hu-HU" sz="1400" b="1" dirty="0"/>
              <a:t> </a:t>
            </a:r>
            <a:r>
              <a:rPr lang="hu-HU" altLang="hu-HU" sz="1400" b="1" dirty="0"/>
              <a:t>Kern</a:t>
            </a:r>
            <a:r>
              <a:rPr lang="de-DE" altLang="hu-HU" sz="1400" b="1" dirty="0"/>
              <a:t> (</a:t>
            </a:r>
            <a:r>
              <a:rPr lang="hu-HU" altLang="hu-HU" sz="1400" b="1" dirty="0"/>
              <a:t>N</a:t>
            </a:r>
            <a:r>
              <a:rPr lang="de-DE" altLang="hu-HU" sz="1400" b="1" dirty="0"/>
              <a:t>. </a:t>
            </a:r>
            <a:r>
              <a:rPr lang="de-DE" altLang="hu-HU" sz="1400" b="1" dirty="0" err="1"/>
              <a:t>reticularis</a:t>
            </a:r>
            <a:r>
              <a:rPr lang="de-DE" altLang="hu-HU" sz="1400" b="1" dirty="0"/>
              <a:t>)</a:t>
            </a:r>
          </a:p>
          <a:p>
            <a:pPr>
              <a:lnSpc>
                <a:spcPct val="90000"/>
              </a:lnSpc>
            </a:pPr>
            <a:r>
              <a:rPr lang="de-DE" altLang="hu-HU" sz="1400" b="1" dirty="0" err="1"/>
              <a:t>Intralam</a:t>
            </a:r>
            <a:r>
              <a:rPr lang="hu-HU" altLang="hu-HU" sz="1400" b="1" dirty="0" err="1"/>
              <a:t>inäre</a:t>
            </a:r>
            <a:r>
              <a:rPr lang="de-DE" altLang="hu-HU" sz="1400" b="1" dirty="0"/>
              <a:t> </a:t>
            </a:r>
            <a:r>
              <a:rPr lang="hu-HU" altLang="hu-HU" sz="1400" b="1" dirty="0" err="1"/>
              <a:t>Kerne</a:t>
            </a:r>
            <a:endParaRPr lang="de-DE" altLang="hu-HU" sz="1400" b="1" dirty="0"/>
          </a:p>
          <a:p>
            <a:pPr lvl="1">
              <a:lnSpc>
                <a:spcPct val="90000"/>
              </a:lnSpc>
            </a:pPr>
            <a:r>
              <a:rPr lang="hu-HU" altLang="hu-HU" sz="1400" dirty="0"/>
              <a:t>N</a:t>
            </a:r>
            <a:r>
              <a:rPr lang="de-DE" altLang="hu-HU" sz="1400" dirty="0"/>
              <a:t>. </a:t>
            </a:r>
            <a:r>
              <a:rPr lang="de-DE" altLang="hu-HU" sz="1400" dirty="0" err="1"/>
              <a:t>centromedianus</a:t>
            </a:r>
            <a:endParaRPr lang="de-DE" altLang="hu-HU" sz="1200" dirty="0"/>
          </a:p>
          <a:p>
            <a:pPr lvl="1">
              <a:lnSpc>
                <a:spcPct val="90000"/>
              </a:lnSpc>
            </a:pPr>
            <a:endParaRPr lang="de-DE" altLang="hu-HU" sz="1200" dirty="0"/>
          </a:p>
          <a:p>
            <a:pPr>
              <a:lnSpc>
                <a:spcPct val="90000"/>
              </a:lnSpc>
            </a:pPr>
            <a:r>
              <a:rPr lang="de-DE" altLang="hu-HU" sz="1400" b="1" dirty="0"/>
              <a:t>Metathalamus</a:t>
            </a:r>
          </a:p>
          <a:p>
            <a:pPr lvl="1">
              <a:lnSpc>
                <a:spcPct val="90000"/>
              </a:lnSpc>
            </a:pPr>
            <a:r>
              <a:rPr lang="hu-HU" altLang="hu-HU" sz="1400" dirty="0"/>
              <a:t>C</a:t>
            </a:r>
            <a:r>
              <a:rPr lang="de-DE" altLang="hu-HU" sz="1400" dirty="0" err="1"/>
              <a:t>orpus</a:t>
            </a:r>
            <a:r>
              <a:rPr lang="de-DE" altLang="hu-HU" sz="1400" dirty="0"/>
              <a:t> </a:t>
            </a:r>
            <a:r>
              <a:rPr lang="de-DE" altLang="hu-HU" sz="1400" dirty="0" err="1"/>
              <a:t>geniculatum</a:t>
            </a:r>
            <a:r>
              <a:rPr lang="de-DE" altLang="hu-HU" sz="1400" dirty="0"/>
              <a:t> mediale</a:t>
            </a:r>
            <a:r>
              <a:rPr lang="hu-HU" altLang="hu-HU" sz="1400" dirty="0"/>
              <a:t> (CGM)</a:t>
            </a:r>
            <a:endParaRPr lang="de-DE" altLang="hu-HU" sz="1400" dirty="0"/>
          </a:p>
          <a:p>
            <a:pPr lvl="1">
              <a:lnSpc>
                <a:spcPct val="90000"/>
              </a:lnSpc>
            </a:pPr>
            <a:r>
              <a:rPr lang="hu-HU" altLang="hu-HU" sz="1400" dirty="0"/>
              <a:t>C</a:t>
            </a:r>
            <a:r>
              <a:rPr lang="de-DE" altLang="hu-HU" sz="1400" dirty="0" err="1"/>
              <a:t>orpus</a:t>
            </a:r>
            <a:r>
              <a:rPr lang="de-DE" altLang="hu-HU" sz="1400" dirty="0"/>
              <a:t> </a:t>
            </a:r>
            <a:r>
              <a:rPr lang="de-DE" altLang="hu-HU" sz="1400" dirty="0" err="1"/>
              <a:t>geniculatum</a:t>
            </a:r>
            <a:r>
              <a:rPr lang="de-DE" altLang="hu-HU" sz="1400" dirty="0"/>
              <a:t> laterale</a:t>
            </a:r>
            <a:r>
              <a:rPr lang="hu-HU" altLang="hu-HU" sz="1400" dirty="0"/>
              <a:t> (CGL)</a:t>
            </a:r>
            <a:endParaRPr lang="de-DE" altLang="hu-HU" sz="1400" dirty="0"/>
          </a:p>
        </p:txBody>
      </p:sp>
      <p:pic>
        <p:nvPicPr>
          <p:cNvPr id="11269" name="Picture 5" descr="page3 010">
            <a:extLst>
              <a:ext uri="{FF2B5EF4-FFF2-40B4-BE49-F238E27FC236}">
                <a16:creationId xmlns:a16="http://schemas.microsoft.com/office/drawing/2014/main" id="{69FE3DB5-1220-4C52-88F7-CA997ABC4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60589"/>
            <a:ext cx="4176465" cy="3497411"/>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a:extLst>
              <a:ext uri="{FF2B5EF4-FFF2-40B4-BE49-F238E27FC236}">
                <a16:creationId xmlns:a16="http://schemas.microsoft.com/office/drawing/2014/main" id="{396C2A4E-9BBA-4E6D-B88B-29280E79B864}"/>
              </a:ext>
            </a:extLst>
          </p:cNvPr>
          <p:cNvSpPr>
            <a:spLocks noChangeArrowheads="1"/>
          </p:cNvSpPr>
          <p:nvPr/>
        </p:nvSpPr>
        <p:spPr bwMode="auto">
          <a:xfrm>
            <a:off x="457200" y="887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de-DE" altLang="hu-HU" sz="3600" dirty="0"/>
              <a:t>Die Kerngruppen vom Thalamus</a:t>
            </a:r>
          </a:p>
        </p:txBody>
      </p:sp>
      <p:pic>
        <p:nvPicPr>
          <p:cNvPr id="2" name="Kép 1">
            <a:extLst>
              <a:ext uri="{FF2B5EF4-FFF2-40B4-BE49-F238E27FC236}">
                <a16:creationId xmlns:a16="http://schemas.microsoft.com/office/drawing/2014/main" id="{A6892544-E9EE-4676-B324-53A0C92BE337}"/>
              </a:ext>
            </a:extLst>
          </p:cNvPr>
          <p:cNvPicPr>
            <a:picLocks noChangeAspect="1"/>
          </p:cNvPicPr>
          <p:nvPr/>
        </p:nvPicPr>
        <p:blipFill>
          <a:blip r:embed="rId3"/>
          <a:stretch>
            <a:fillRect/>
          </a:stretch>
        </p:blipFill>
        <p:spPr>
          <a:xfrm>
            <a:off x="827584" y="792482"/>
            <a:ext cx="3384376" cy="2636518"/>
          </a:xfrm>
          <a:prstGeom prst="rect">
            <a:avLst/>
          </a:prstGeom>
        </p:spPr>
      </p:pic>
      <p:sp>
        <p:nvSpPr>
          <p:cNvPr id="3" name="Szövegdoboz 2"/>
          <p:cNvSpPr txBox="1"/>
          <p:nvPr/>
        </p:nvSpPr>
        <p:spPr>
          <a:xfrm>
            <a:off x="3093938" y="2837982"/>
            <a:ext cx="1800200" cy="261610"/>
          </a:xfrm>
          <a:prstGeom prst="rect">
            <a:avLst/>
          </a:prstGeom>
          <a:solidFill>
            <a:schemeClr val="bg1"/>
          </a:solidFill>
        </p:spPr>
        <p:txBody>
          <a:bodyPr wrap="square" rtlCol="0">
            <a:spAutoFit/>
          </a:bodyPr>
          <a:lstStyle/>
          <a:p>
            <a:r>
              <a:rPr lang="hu-HU" sz="1100" b="1" dirty="0" err="1" smtClean="0"/>
              <a:t>Laterale</a:t>
            </a:r>
            <a:r>
              <a:rPr lang="hu-HU" sz="1100" b="1" dirty="0" smtClean="0"/>
              <a:t> </a:t>
            </a:r>
            <a:r>
              <a:rPr lang="hu-HU" sz="1100" b="1" dirty="0" err="1" smtClean="0"/>
              <a:t>Kerngruppe</a:t>
            </a:r>
            <a:endParaRPr lang="hu-HU" sz="1100" b="1" dirty="0"/>
          </a:p>
        </p:txBody>
      </p:sp>
      <p:sp>
        <p:nvSpPr>
          <p:cNvPr id="7" name="Szövegdoboz 6"/>
          <p:cNvSpPr txBox="1"/>
          <p:nvPr/>
        </p:nvSpPr>
        <p:spPr>
          <a:xfrm>
            <a:off x="583918" y="1268760"/>
            <a:ext cx="1009656" cy="430887"/>
          </a:xfrm>
          <a:prstGeom prst="rect">
            <a:avLst/>
          </a:prstGeom>
          <a:solidFill>
            <a:schemeClr val="bg1"/>
          </a:solidFill>
        </p:spPr>
        <p:txBody>
          <a:bodyPr wrap="square" rtlCol="0">
            <a:spAutoFit/>
          </a:bodyPr>
          <a:lstStyle/>
          <a:p>
            <a:pPr algn="ctr"/>
            <a:r>
              <a:rPr lang="hu-HU" sz="1100" b="1" dirty="0" err="1" smtClean="0"/>
              <a:t>Mediale</a:t>
            </a:r>
            <a:r>
              <a:rPr lang="hu-HU" sz="1100" b="1" dirty="0"/>
              <a:t> </a:t>
            </a:r>
            <a:endParaRPr lang="hu-HU" sz="1100" b="1" dirty="0" smtClean="0"/>
          </a:p>
          <a:p>
            <a:pPr algn="ctr"/>
            <a:r>
              <a:rPr lang="hu-HU" sz="1100" b="1" dirty="0" err="1" smtClean="0"/>
              <a:t>Kerngruppe</a:t>
            </a:r>
            <a:endParaRPr lang="hu-HU" sz="1100" b="1" dirty="0"/>
          </a:p>
        </p:txBody>
      </p:sp>
      <p:sp>
        <p:nvSpPr>
          <p:cNvPr id="8" name="Szövegdoboz 7"/>
          <p:cNvSpPr txBox="1"/>
          <p:nvPr/>
        </p:nvSpPr>
        <p:spPr>
          <a:xfrm>
            <a:off x="1620465" y="728667"/>
            <a:ext cx="1800200" cy="261610"/>
          </a:xfrm>
          <a:prstGeom prst="rect">
            <a:avLst/>
          </a:prstGeom>
          <a:solidFill>
            <a:schemeClr val="bg1"/>
          </a:solidFill>
        </p:spPr>
        <p:txBody>
          <a:bodyPr wrap="square" rtlCol="0">
            <a:spAutoFit/>
          </a:bodyPr>
          <a:lstStyle/>
          <a:p>
            <a:r>
              <a:rPr lang="hu-HU" sz="1100" b="1" dirty="0" err="1" smtClean="0"/>
              <a:t>Vordere</a:t>
            </a:r>
            <a:r>
              <a:rPr lang="hu-HU" sz="1100" b="1" dirty="0" smtClean="0"/>
              <a:t> </a:t>
            </a:r>
            <a:r>
              <a:rPr lang="hu-HU" sz="1100" b="1" dirty="0" err="1" smtClean="0"/>
              <a:t>Kerngruppe</a:t>
            </a:r>
            <a:endParaRPr lang="hu-HU" sz="11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Rendszergazda\Dokumentumok\Egyetem\Tantermi előadás\Scannelt ábrák\Thalamus\thalamus-Trep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3594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800600" y="1752600"/>
            <a:ext cx="4191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85000"/>
              </a:lnSpc>
              <a:spcBef>
                <a:spcPct val="50000"/>
              </a:spcBef>
            </a:pPr>
            <a:r>
              <a:rPr lang="hu-HU" altLang="hu-HU" dirty="0">
                <a:latin typeface="Arial" panose="020B0604020202020204" pitchFamily="34" charset="0"/>
              </a:rPr>
              <a:t>AFFERENTEN:</a:t>
            </a:r>
            <a:r>
              <a:rPr lang="hu-HU" altLang="hu-HU" sz="2400" dirty="0">
                <a:latin typeface="Arial" panose="020B0604020202020204" pitchFamily="34" charset="0"/>
              </a:rPr>
              <a:t> 		    -</a:t>
            </a:r>
            <a:r>
              <a:rPr lang="hu-HU" altLang="hu-HU" sz="2400" dirty="0" err="1">
                <a:latin typeface="Arial" panose="020B0604020202020204" pitchFamily="34" charset="0"/>
              </a:rPr>
              <a:t>Fast</a:t>
            </a:r>
            <a:r>
              <a:rPr lang="hu-HU" altLang="hu-HU" sz="2400" dirty="0">
                <a:latin typeface="Arial" panose="020B0604020202020204" pitchFamily="34" charset="0"/>
              </a:rPr>
              <a:t> </a:t>
            </a:r>
            <a:r>
              <a:rPr lang="hu-HU" altLang="hu-HU" sz="2400" dirty="0" err="1">
                <a:latin typeface="Arial" panose="020B0604020202020204" pitchFamily="34" charset="0"/>
              </a:rPr>
              <a:t>alle</a:t>
            </a:r>
            <a:r>
              <a:rPr lang="hu-HU" altLang="hu-HU" sz="2400" dirty="0">
                <a:latin typeface="Arial" panose="020B0604020202020204" pitchFamily="34" charset="0"/>
              </a:rPr>
              <a:t> </a:t>
            </a:r>
            <a:r>
              <a:rPr lang="hu-HU" altLang="hu-HU" sz="2400" dirty="0" err="1">
                <a:latin typeface="Arial" panose="020B0604020202020204" pitchFamily="34" charset="0"/>
              </a:rPr>
              <a:t>sensorischen</a:t>
            </a:r>
            <a:r>
              <a:rPr lang="hu-HU" altLang="hu-HU" sz="2400" dirty="0">
                <a:latin typeface="Arial" panose="020B0604020202020204" pitchFamily="34" charset="0"/>
              </a:rPr>
              <a:t> </a:t>
            </a:r>
            <a:r>
              <a:rPr lang="hu-HU" altLang="hu-HU" sz="2400" dirty="0" err="1">
                <a:latin typeface="Arial" panose="020B0604020202020204" pitchFamily="34" charset="0"/>
              </a:rPr>
              <a:t>Bahnen</a:t>
            </a:r>
            <a:r>
              <a:rPr lang="hu-HU" altLang="hu-HU" sz="2400" dirty="0">
                <a:latin typeface="Arial" panose="020B0604020202020204" pitchFamily="34" charset="0"/>
              </a:rPr>
              <a:t> </a:t>
            </a:r>
            <a:r>
              <a:rPr lang="hu-HU" altLang="hu-HU" sz="2400" dirty="0" err="1">
                <a:latin typeface="Arial" panose="020B0604020202020204" pitchFamily="34" charset="0"/>
              </a:rPr>
              <a:t>strahlen</a:t>
            </a:r>
            <a:r>
              <a:rPr lang="hu-HU" altLang="hu-HU" sz="2400" dirty="0">
                <a:latin typeface="Arial" panose="020B0604020202020204" pitchFamily="34" charset="0"/>
              </a:rPr>
              <a:t> </a:t>
            </a:r>
            <a:r>
              <a:rPr lang="hu-HU" altLang="hu-HU" sz="2400" dirty="0" err="1">
                <a:latin typeface="Arial" panose="020B0604020202020204" pitchFamily="34" charset="0"/>
              </a:rPr>
              <a:t>zum</a:t>
            </a:r>
            <a:r>
              <a:rPr lang="hu-HU" altLang="hu-HU" sz="2400" dirty="0">
                <a:latin typeface="Arial" panose="020B0604020202020204" pitchFamily="34" charset="0"/>
              </a:rPr>
              <a:t> </a:t>
            </a:r>
            <a:r>
              <a:rPr lang="hu-HU" altLang="hu-HU" sz="2400" dirty="0" err="1">
                <a:latin typeface="Arial" panose="020B0604020202020204" pitchFamily="34" charset="0"/>
              </a:rPr>
              <a:t>Thalamus</a:t>
            </a:r>
            <a:r>
              <a:rPr lang="hu-HU" altLang="hu-HU" sz="2400" dirty="0">
                <a:latin typeface="Arial" panose="020B0604020202020204" pitchFamily="34" charset="0"/>
              </a:rPr>
              <a:t> (</a:t>
            </a:r>
            <a:r>
              <a:rPr lang="hu-HU" altLang="hu-HU" sz="2400" dirty="0" err="1">
                <a:latin typeface="Arial" panose="020B0604020202020204" pitchFamily="34" charset="0"/>
              </a:rPr>
              <a:t>ausgenommen</a:t>
            </a:r>
            <a:r>
              <a:rPr lang="hu-HU" altLang="hu-HU" sz="2400" dirty="0">
                <a:latin typeface="Arial" panose="020B0604020202020204" pitchFamily="34" charset="0"/>
              </a:rPr>
              <a:t> </a:t>
            </a:r>
            <a:r>
              <a:rPr lang="hu-HU" altLang="hu-HU" sz="2400" dirty="0" err="1">
                <a:latin typeface="Arial" panose="020B0604020202020204" pitchFamily="34" charset="0"/>
              </a:rPr>
              <a:t>Riechbahn</a:t>
            </a:r>
            <a:r>
              <a:rPr lang="hu-HU" altLang="hu-HU" sz="2400" dirty="0">
                <a:latin typeface="Arial" panose="020B0604020202020204" pitchFamily="34" charset="0"/>
              </a:rPr>
              <a:t>)			       </a:t>
            </a:r>
            <a:endParaRPr lang="hu-HU" altLang="hu-HU" sz="2400" b="0" dirty="0">
              <a:latin typeface="Arial" panose="020B0604020202020204" pitchFamily="34" charset="0"/>
            </a:endParaRPr>
          </a:p>
        </p:txBody>
      </p:sp>
      <p:sp>
        <p:nvSpPr>
          <p:cNvPr id="4100" name="Text Box 4"/>
          <p:cNvSpPr txBox="1">
            <a:spLocks noChangeArrowheads="1"/>
          </p:cNvSpPr>
          <p:nvPr/>
        </p:nvSpPr>
        <p:spPr bwMode="auto">
          <a:xfrm>
            <a:off x="4876800" y="4267200"/>
            <a:ext cx="4267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85000"/>
              </a:lnSpc>
              <a:spcBef>
                <a:spcPct val="50000"/>
              </a:spcBef>
            </a:pPr>
            <a:r>
              <a:rPr lang="hu-HU" altLang="hu-HU">
                <a:latin typeface="Arial" panose="020B0604020202020204" pitchFamily="34" charset="0"/>
              </a:rPr>
              <a:t>EFFERENTEN:		      </a:t>
            </a:r>
            <a:r>
              <a:rPr lang="hu-HU" altLang="hu-HU" sz="2400">
                <a:latin typeface="Arial" panose="020B0604020202020204" pitchFamily="34" charset="0"/>
              </a:rPr>
              <a:t>ziehen zur gesamten Rinde</a:t>
            </a:r>
            <a:endParaRPr lang="hu-HU" altLang="hu-HU" sz="2400" b="0">
              <a:latin typeface="Arial" panose="020B0604020202020204" pitchFamily="34" charset="0"/>
            </a:endParaRPr>
          </a:p>
        </p:txBody>
      </p:sp>
      <p:sp>
        <p:nvSpPr>
          <p:cNvPr id="4101" name="Text Box 5"/>
          <p:cNvSpPr txBox="1">
            <a:spLocks noChangeArrowheads="1"/>
          </p:cNvSpPr>
          <p:nvPr/>
        </p:nvSpPr>
        <p:spPr bwMode="auto">
          <a:xfrm>
            <a:off x="0" y="1295400"/>
            <a:ext cx="4632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hu-HU" altLang="hu-HU" sz="3200" u="sng">
                <a:solidFill>
                  <a:srgbClr val="CC0000"/>
                </a:solidFill>
              </a:rPr>
              <a:t>„Tor zur Gro</a:t>
            </a:r>
            <a:r>
              <a:rPr lang="hu-HU" altLang="hu-HU" sz="3200" u="sng">
                <a:solidFill>
                  <a:srgbClr val="CC0000"/>
                </a:solidFill>
                <a:cs typeface="Times New Roman" panose="02020603050405020304" pitchFamily="18" charset="0"/>
              </a:rPr>
              <a:t>ß</a:t>
            </a:r>
            <a:r>
              <a:rPr lang="hu-HU" altLang="hu-HU" sz="3200" u="sng">
                <a:solidFill>
                  <a:srgbClr val="CC0000"/>
                </a:solidFill>
              </a:rPr>
              <a:t>hirnrinde”</a:t>
            </a:r>
          </a:p>
        </p:txBody>
      </p:sp>
      <p:sp>
        <p:nvSpPr>
          <p:cNvPr id="4102" name="Text Box 6"/>
          <p:cNvSpPr txBox="1">
            <a:spLocks noChangeArrowheads="1"/>
          </p:cNvSpPr>
          <p:nvPr/>
        </p:nvSpPr>
        <p:spPr bwMode="auto">
          <a:xfrm>
            <a:off x="2590800" y="2819400"/>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hu-HU" altLang="hu-HU" sz="2400"/>
              <a:t>TH</a:t>
            </a:r>
          </a:p>
        </p:txBody>
      </p:sp>
      <p:sp>
        <p:nvSpPr>
          <p:cNvPr id="4103" name="Text Box 7"/>
          <p:cNvSpPr txBox="1">
            <a:spLocks noChangeArrowheads="1"/>
          </p:cNvSpPr>
          <p:nvPr/>
        </p:nvSpPr>
        <p:spPr bwMode="auto">
          <a:xfrm>
            <a:off x="1295400" y="430213"/>
            <a:ext cx="5992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hu-HU" altLang="hu-HU" sz="2800">
                <a:latin typeface="Arial" panose="020B0604020202020204" pitchFamily="34" charset="0"/>
              </a:rPr>
              <a:t>VERBINDUNGEN DES THALAMUS</a:t>
            </a:r>
          </a:p>
        </p:txBody>
      </p:sp>
    </p:spTree>
    <p:extLst>
      <p:ext uri="{BB962C8B-B14F-4D97-AF65-F5344CB8AC3E}">
        <p14:creationId xmlns:p14="http://schemas.microsoft.com/office/powerpoint/2010/main" val="112403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AF831296-8BC5-4AD2-80E8-C350CA43B815}"/>
              </a:ext>
            </a:extLst>
          </p:cNvPr>
          <p:cNvSpPr>
            <a:spLocks noGrp="1" noChangeArrowheads="1"/>
          </p:cNvSpPr>
          <p:nvPr>
            <p:ph type="body" idx="1"/>
          </p:nvPr>
        </p:nvSpPr>
        <p:spPr>
          <a:xfrm>
            <a:off x="457200" y="1600200"/>
            <a:ext cx="8362950" cy="4525963"/>
          </a:xfrm>
        </p:spPr>
        <p:txBody>
          <a:bodyPr/>
          <a:lstStyle/>
          <a:p>
            <a:pPr>
              <a:lnSpc>
                <a:spcPct val="90000"/>
              </a:lnSpc>
            </a:pPr>
            <a:r>
              <a:rPr lang="de-DE" altLang="hu-HU" sz="1800" dirty="0" err="1"/>
              <a:t>Subko</a:t>
            </a:r>
            <a:r>
              <a:rPr lang="hu-HU" altLang="hu-HU" sz="1800" dirty="0"/>
              <a:t>r</a:t>
            </a:r>
            <a:r>
              <a:rPr lang="de-DE" altLang="hu-HU" sz="1800" dirty="0" err="1"/>
              <a:t>tikaler</a:t>
            </a:r>
            <a:r>
              <a:rPr lang="de-DE" altLang="hu-HU" sz="1800" dirty="0"/>
              <a:t> Integrationspunk </a:t>
            </a:r>
            <a:r>
              <a:rPr lang="de-DE" altLang="hu-HU" sz="1800" dirty="0" err="1"/>
              <a:t>exterozeptiver</a:t>
            </a:r>
            <a:r>
              <a:rPr lang="de-DE" altLang="hu-HU" sz="1800" dirty="0"/>
              <a:t> und proprio</a:t>
            </a:r>
            <a:r>
              <a:rPr lang="hu-HU" altLang="hu-HU" sz="1800" dirty="0"/>
              <a:t>z</a:t>
            </a:r>
            <a:r>
              <a:rPr lang="de-DE" altLang="hu-HU" sz="1800" dirty="0" err="1"/>
              <a:t>eptiver</a:t>
            </a:r>
            <a:r>
              <a:rPr lang="de-DE" altLang="hu-HU" sz="1800" dirty="0"/>
              <a:t> Impulsen</a:t>
            </a:r>
            <a:endParaRPr lang="hu-HU" altLang="hu-HU" sz="1800" dirty="0"/>
          </a:p>
          <a:p>
            <a:pPr>
              <a:lnSpc>
                <a:spcPct val="90000"/>
              </a:lnSpc>
            </a:pPr>
            <a:endParaRPr lang="de-DE" altLang="hu-HU" sz="1800" dirty="0"/>
          </a:p>
          <a:p>
            <a:pPr>
              <a:lnSpc>
                <a:spcPct val="90000"/>
              </a:lnSpc>
            </a:pPr>
            <a:r>
              <a:rPr lang="de-DE" altLang="hu-HU" sz="1800" dirty="0"/>
              <a:t>Schaltstelle somatosensorischer Bahnen </a:t>
            </a:r>
            <a:r>
              <a:rPr lang="de-DE" altLang="hu-HU" sz="1800" i="1" dirty="0"/>
              <a:t>(VPL, VPM)</a:t>
            </a:r>
            <a:r>
              <a:rPr lang="de-DE" altLang="hu-HU" sz="1800" dirty="0"/>
              <a:t> </a:t>
            </a:r>
            <a:endParaRPr lang="hu-HU" altLang="hu-HU" sz="1800" dirty="0"/>
          </a:p>
          <a:p>
            <a:pPr>
              <a:lnSpc>
                <a:spcPct val="90000"/>
              </a:lnSpc>
            </a:pPr>
            <a:endParaRPr lang="de-DE" altLang="hu-HU" sz="1800" dirty="0"/>
          </a:p>
          <a:p>
            <a:pPr>
              <a:lnSpc>
                <a:spcPct val="90000"/>
              </a:lnSpc>
            </a:pPr>
            <a:r>
              <a:rPr lang="de-DE" altLang="hu-HU" sz="1800" dirty="0"/>
              <a:t>Schaltstelle der Sehbahn </a:t>
            </a:r>
            <a:r>
              <a:rPr lang="de-DE" altLang="hu-HU" sz="1800" i="1" dirty="0"/>
              <a:t>(CGL)</a:t>
            </a:r>
            <a:r>
              <a:rPr lang="de-DE" altLang="hu-HU" sz="1800" dirty="0"/>
              <a:t> und der Hör</a:t>
            </a:r>
            <a:r>
              <a:rPr lang="hu-HU" altLang="hu-HU" sz="1800" dirty="0"/>
              <a:t>b</a:t>
            </a:r>
            <a:r>
              <a:rPr lang="de-DE" altLang="hu-HU" sz="1800" dirty="0"/>
              <a:t>ahn </a:t>
            </a:r>
            <a:r>
              <a:rPr lang="de-DE" altLang="hu-HU" sz="1800" i="1" dirty="0"/>
              <a:t>(CGM)</a:t>
            </a:r>
            <a:r>
              <a:rPr lang="de-DE" altLang="hu-HU" sz="1800" dirty="0"/>
              <a:t> </a:t>
            </a:r>
            <a:endParaRPr lang="hu-HU" altLang="hu-HU" sz="1800" dirty="0"/>
          </a:p>
          <a:p>
            <a:pPr>
              <a:lnSpc>
                <a:spcPct val="90000"/>
              </a:lnSpc>
            </a:pPr>
            <a:endParaRPr lang="de-DE" altLang="hu-HU" sz="1800" dirty="0"/>
          </a:p>
          <a:p>
            <a:pPr>
              <a:lnSpc>
                <a:spcPct val="90000"/>
              </a:lnSpc>
            </a:pPr>
            <a:r>
              <a:rPr lang="de-DE" altLang="hu-HU" sz="1800" dirty="0"/>
              <a:t>das Tor zum Bewusstsein  (Umschaltung im Thalamus zur bewussten Wahrnehmung)</a:t>
            </a:r>
            <a:endParaRPr lang="hu-HU" altLang="hu-HU" sz="1800" dirty="0"/>
          </a:p>
          <a:p>
            <a:pPr>
              <a:lnSpc>
                <a:spcPct val="90000"/>
              </a:lnSpc>
            </a:pPr>
            <a:endParaRPr lang="de-DE" altLang="hu-HU" sz="1800" dirty="0"/>
          </a:p>
          <a:p>
            <a:pPr>
              <a:lnSpc>
                <a:spcPct val="90000"/>
              </a:lnSpc>
            </a:pPr>
            <a:r>
              <a:rPr lang="de-DE" altLang="hu-HU" sz="1800" dirty="0"/>
              <a:t>Einfluss auf die emotionelle Tönung subjektiver Gefühle  </a:t>
            </a:r>
            <a:r>
              <a:rPr lang="hu-HU" altLang="hu-HU" sz="1800" i="1" dirty="0"/>
              <a:t>(N. </a:t>
            </a:r>
            <a:r>
              <a:rPr lang="hu-HU" altLang="hu-HU" sz="1800" i="1" dirty="0" err="1"/>
              <a:t>anteriores</a:t>
            </a:r>
            <a:r>
              <a:rPr lang="hu-HU" altLang="hu-HU" sz="1800" i="1" dirty="0"/>
              <a:t>)</a:t>
            </a:r>
          </a:p>
          <a:p>
            <a:pPr>
              <a:lnSpc>
                <a:spcPct val="90000"/>
              </a:lnSpc>
            </a:pPr>
            <a:endParaRPr lang="hu-HU" altLang="hu-HU" sz="1800" dirty="0"/>
          </a:p>
          <a:p>
            <a:pPr>
              <a:lnSpc>
                <a:spcPct val="90000"/>
              </a:lnSpc>
            </a:pPr>
            <a:r>
              <a:rPr lang="hu-HU" altLang="hu-HU" sz="1800" dirty="0" err="1"/>
              <a:t>Einfluss</a:t>
            </a:r>
            <a:r>
              <a:rPr lang="hu-HU" altLang="hu-HU" sz="1800" dirty="0"/>
              <a:t> </a:t>
            </a:r>
            <a:r>
              <a:rPr lang="hu-HU" altLang="hu-HU" sz="1800" dirty="0" err="1"/>
              <a:t>auf</a:t>
            </a:r>
            <a:r>
              <a:rPr lang="hu-HU" altLang="hu-HU" sz="1800" dirty="0"/>
              <a:t> </a:t>
            </a:r>
            <a:r>
              <a:rPr lang="hu-HU" altLang="hu-HU" sz="1800" dirty="0" err="1"/>
              <a:t>die</a:t>
            </a:r>
            <a:r>
              <a:rPr lang="hu-HU" altLang="hu-HU" sz="1800" dirty="0"/>
              <a:t> </a:t>
            </a:r>
            <a:r>
              <a:rPr lang="hu-HU" altLang="hu-HU" sz="1800" dirty="0" err="1"/>
              <a:t>Motorik</a:t>
            </a:r>
            <a:r>
              <a:rPr lang="hu-HU" altLang="hu-HU" sz="1800" dirty="0"/>
              <a:t> </a:t>
            </a:r>
            <a:r>
              <a:rPr lang="hu-HU" altLang="hu-HU" sz="1800" dirty="0" err="1"/>
              <a:t>durch</a:t>
            </a:r>
            <a:r>
              <a:rPr lang="hu-HU" altLang="hu-HU" sz="1800" dirty="0"/>
              <a:t> </a:t>
            </a:r>
            <a:r>
              <a:rPr lang="hu-HU" altLang="hu-HU" sz="1800" dirty="0" err="1"/>
              <a:t>das</a:t>
            </a:r>
            <a:r>
              <a:rPr lang="hu-HU" altLang="hu-HU" sz="1800" dirty="0"/>
              <a:t> </a:t>
            </a:r>
            <a:r>
              <a:rPr lang="hu-HU" altLang="hu-HU" sz="1800" dirty="0" err="1"/>
              <a:t>Extrapyramidalsystem</a:t>
            </a:r>
            <a:r>
              <a:rPr lang="hu-HU" altLang="hu-HU" sz="1800" dirty="0"/>
              <a:t> </a:t>
            </a:r>
            <a:r>
              <a:rPr lang="hu-HU" altLang="hu-HU" sz="1800" i="1" dirty="0"/>
              <a:t>(VA, VL)</a:t>
            </a:r>
            <a:r>
              <a:rPr lang="hu-HU" altLang="hu-HU" sz="1800" dirty="0"/>
              <a:t> </a:t>
            </a:r>
            <a:endParaRPr lang="de-DE" altLang="hu-HU" sz="1800" dirty="0"/>
          </a:p>
          <a:p>
            <a:pPr>
              <a:lnSpc>
                <a:spcPct val="90000"/>
              </a:lnSpc>
            </a:pPr>
            <a:endParaRPr lang="de-DE" altLang="hu-HU" sz="1800" dirty="0"/>
          </a:p>
          <a:p>
            <a:pPr>
              <a:lnSpc>
                <a:spcPct val="90000"/>
              </a:lnSpc>
            </a:pPr>
            <a:r>
              <a:rPr lang="hu-HU" altLang="hu-HU" sz="1800" dirty="0" err="1"/>
              <a:t>Spezifische</a:t>
            </a:r>
            <a:r>
              <a:rPr lang="hu-HU" altLang="hu-HU" sz="1800" dirty="0"/>
              <a:t> und </a:t>
            </a:r>
            <a:r>
              <a:rPr lang="hu-HU" altLang="hu-HU" sz="1800" dirty="0" err="1"/>
              <a:t>nicht-spezifische</a:t>
            </a:r>
            <a:r>
              <a:rPr lang="hu-HU" altLang="hu-HU" sz="1800" dirty="0"/>
              <a:t> </a:t>
            </a:r>
            <a:r>
              <a:rPr lang="hu-HU" altLang="hu-HU" sz="1800" dirty="0" err="1"/>
              <a:t>Aktivierung</a:t>
            </a:r>
            <a:r>
              <a:rPr lang="hu-HU" altLang="hu-HU" sz="1800" dirty="0"/>
              <a:t> </a:t>
            </a:r>
            <a:r>
              <a:rPr lang="hu-HU" altLang="hu-HU" sz="1800" dirty="0" err="1"/>
              <a:t>vom</a:t>
            </a:r>
            <a:r>
              <a:rPr lang="hu-HU" altLang="hu-HU" sz="1800" dirty="0"/>
              <a:t> </a:t>
            </a:r>
            <a:r>
              <a:rPr lang="hu-HU" altLang="hu-HU" sz="1800" dirty="0" err="1"/>
              <a:t>Kortex</a:t>
            </a:r>
            <a:r>
              <a:rPr lang="hu-HU" altLang="hu-HU" sz="1800" dirty="0"/>
              <a:t> – </a:t>
            </a:r>
            <a:r>
              <a:rPr lang="hu-HU" altLang="hu-HU" sz="1800" dirty="0" err="1"/>
              <a:t>Steuerung</a:t>
            </a:r>
            <a:r>
              <a:rPr lang="hu-HU" altLang="hu-HU" sz="1800" dirty="0"/>
              <a:t> </a:t>
            </a:r>
            <a:r>
              <a:rPr lang="hu-HU" altLang="hu-HU" sz="1800" dirty="0" err="1"/>
              <a:t>der</a:t>
            </a:r>
            <a:r>
              <a:rPr lang="hu-HU" altLang="hu-HU" sz="1800" dirty="0"/>
              <a:t> </a:t>
            </a:r>
            <a:r>
              <a:rPr lang="hu-HU" altLang="hu-HU" sz="1800" dirty="0" err="1"/>
              <a:t>Bewusstseinslage</a:t>
            </a:r>
            <a:r>
              <a:rPr lang="hu-HU" altLang="hu-HU" sz="1800" dirty="0"/>
              <a:t> </a:t>
            </a:r>
            <a:r>
              <a:rPr lang="hu-HU" altLang="hu-HU" sz="1800" i="1" dirty="0"/>
              <a:t>(</a:t>
            </a:r>
            <a:r>
              <a:rPr lang="hu-HU" altLang="hu-HU" sz="1800" i="1" dirty="0" err="1"/>
              <a:t>intralaminäre</a:t>
            </a:r>
            <a:r>
              <a:rPr lang="hu-HU" altLang="hu-HU" sz="1800" i="1" dirty="0"/>
              <a:t> </a:t>
            </a:r>
            <a:r>
              <a:rPr lang="hu-HU" altLang="hu-HU" sz="1800" i="1" dirty="0" err="1"/>
              <a:t>Kerne</a:t>
            </a:r>
            <a:r>
              <a:rPr lang="hu-HU" altLang="hu-HU" sz="1800" i="1" dirty="0"/>
              <a:t>, N. </a:t>
            </a:r>
            <a:r>
              <a:rPr lang="hu-HU" altLang="hu-HU" sz="1800" i="1" dirty="0" err="1"/>
              <a:t>reticularis</a:t>
            </a:r>
            <a:r>
              <a:rPr lang="hu-HU" altLang="hu-HU" sz="1800" i="1" dirty="0"/>
              <a:t>)</a:t>
            </a:r>
            <a:endParaRPr lang="de-DE" altLang="hu-HU" sz="1800" i="1" dirty="0"/>
          </a:p>
        </p:txBody>
      </p:sp>
      <p:sp>
        <p:nvSpPr>
          <p:cNvPr id="20484" name="Rectangle 4">
            <a:extLst>
              <a:ext uri="{FF2B5EF4-FFF2-40B4-BE49-F238E27FC236}">
                <a16:creationId xmlns:a16="http://schemas.microsoft.com/office/drawing/2014/main" id="{D6B3339C-7706-4112-96E7-EC662EA24F8E}"/>
              </a:ext>
            </a:extLst>
          </p:cNvPr>
          <p:cNvSpPr>
            <a:spLocks noChangeArrowheads="1"/>
          </p:cNvSpPr>
          <p:nvPr/>
        </p:nvSpPr>
        <p:spPr bwMode="auto">
          <a:xfrm>
            <a:off x="457200" y="201613"/>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de-DE" altLang="hu-HU" sz="3600" dirty="0"/>
              <a:t>Wichtige Funktionen vom Thalamus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1F4982E-64C5-4E23-9F0D-E314BA373F36}"/>
              </a:ext>
            </a:extLst>
          </p:cNvPr>
          <p:cNvSpPr>
            <a:spLocks noGrp="1" noChangeArrowheads="1"/>
          </p:cNvSpPr>
          <p:nvPr>
            <p:ph type="title"/>
          </p:nvPr>
        </p:nvSpPr>
        <p:spPr>
          <a:xfrm>
            <a:off x="179512" y="151606"/>
            <a:ext cx="8640960" cy="554038"/>
          </a:xfrm>
        </p:spPr>
        <p:txBody>
          <a:bodyPr/>
          <a:lstStyle/>
          <a:p>
            <a:pPr eaLnBrk="1" hangingPunct="1"/>
            <a:r>
              <a:rPr lang="hu-HU" altLang="hu-HU" sz="3200" dirty="0" err="1">
                <a:latin typeface="Arial" panose="020B0604020202020204" pitchFamily="34" charset="0"/>
                <a:ea typeface="+mn-ea"/>
                <a:cs typeface="+mn-cs"/>
              </a:rPr>
              <a:t>Funktionelle</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Gliederung</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der</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Thalamuskerne</a:t>
            </a:r>
            <a:endParaRPr lang="en-US" altLang="hu-HU" sz="3200" dirty="0">
              <a:latin typeface="Arial" panose="020B0604020202020204" pitchFamily="34" charset="0"/>
              <a:ea typeface="+mn-ea"/>
              <a:cs typeface="+mn-cs"/>
            </a:endParaRPr>
          </a:p>
        </p:txBody>
      </p:sp>
      <p:sp>
        <p:nvSpPr>
          <p:cNvPr id="27651" name="Text Box 5">
            <a:extLst>
              <a:ext uri="{FF2B5EF4-FFF2-40B4-BE49-F238E27FC236}">
                <a16:creationId xmlns:a16="http://schemas.microsoft.com/office/drawing/2014/main" id="{75B3A40D-35A9-4078-9AB1-302AA0A07469}"/>
              </a:ext>
            </a:extLst>
          </p:cNvPr>
          <p:cNvSpPr txBox="1">
            <a:spLocks noChangeArrowheads="1"/>
          </p:cNvSpPr>
          <p:nvPr/>
        </p:nvSpPr>
        <p:spPr bwMode="auto">
          <a:xfrm>
            <a:off x="1114806" y="1477764"/>
            <a:ext cx="256993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b="1" dirty="0"/>
              <a:t>SPEZIFISCHE KERNE</a:t>
            </a:r>
            <a:endParaRPr lang="en-US" altLang="hu-HU" sz="1800" b="1" dirty="0"/>
          </a:p>
        </p:txBody>
      </p:sp>
      <p:sp>
        <p:nvSpPr>
          <p:cNvPr id="27652" name="Text Box 6">
            <a:extLst>
              <a:ext uri="{FF2B5EF4-FFF2-40B4-BE49-F238E27FC236}">
                <a16:creationId xmlns:a16="http://schemas.microsoft.com/office/drawing/2014/main" id="{E68D256D-68C3-4C34-842A-E04836207BB4}"/>
              </a:ext>
            </a:extLst>
          </p:cNvPr>
          <p:cNvSpPr txBox="1">
            <a:spLocks noChangeArrowheads="1"/>
          </p:cNvSpPr>
          <p:nvPr/>
        </p:nvSpPr>
        <p:spPr bwMode="auto">
          <a:xfrm>
            <a:off x="6225852" y="1447337"/>
            <a:ext cx="290335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b="1" dirty="0"/>
              <a:t>UNSPEZIFISCHE KERNE</a:t>
            </a:r>
            <a:endParaRPr lang="en-US" altLang="hu-HU" sz="1800" b="1" dirty="0"/>
          </a:p>
        </p:txBody>
      </p:sp>
      <p:sp>
        <p:nvSpPr>
          <p:cNvPr id="27653" name="Text Box 7">
            <a:extLst>
              <a:ext uri="{FF2B5EF4-FFF2-40B4-BE49-F238E27FC236}">
                <a16:creationId xmlns:a16="http://schemas.microsoft.com/office/drawing/2014/main" id="{E9238AF0-FAAC-4C78-8DED-C6475EAC8266}"/>
              </a:ext>
            </a:extLst>
          </p:cNvPr>
          <p:cNvSpPr txBox="1">
            <a:spLocks noChangeArrowheads="1"/>
          </p:cNvSpPr>
          <p:nvPr/>
        </p:nvSpPr>
        <p:spPr bwMode="auto">
          <a:xfrm>
            <a:off x="444071" y="2291608"/>
            <a:ext cx="1713098"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600" b="1" dirty="0"/>
              <a:t>SCHALTKERNE</a:t>
            </a:r>
          </a:p>
          <a:p>
            <a:pPr eaLnBrk="1" hangingPunct="1">
              <a:spcBef>
                <a:spcPct val="0"/>
              </a:spcBef>
              <a:buFontTx/>
              <a:buNone/>
            </a:pPr>
            <a:r>
              <a:rPr lang="hu-HU" altLang="hu-HU" sz="1600" b="1" dirty="0"/>
              <a:t> (</a:t>
            </a:r>
            <a:r>
              <a:rPr lang="hu-HU" altLang="hu-HU" sz="1600" b="1" dirty="0" err="1"/>
              <a:t>Relay</a:t>
            </a:r>
            <a:r>
              <a:rPr lang="hu-HU" altLang="hu-HU" sz="1600" b="1" dirty="0"/>
              <a:t>- </a:t>
            </a:r>
            <a:r>
              <a:rPr lang="hu-HU" altLang="hu-HU" sz="1600" b="1" dirty="0" err="1"/>
              <a:t>Kerne</a:t>
            </a:r>
            <a:r>
              <a:rPr lang="hu-HU" altLang="hu-HU" sz="1600" b="1" dirty="0"/>
              <a:t>)</a:t>
            </a:r>
            <a:endParaRPr lang="en-US" altLang="hu-HU" sz="1600" b="1" dirty="0"/>
          </a:p>
        </p:txBody>
      </p:sp>
      <p:sp>
        <p:nvSpPr>
          <p:cNvPr id="27654" name="Text Box 8">
            <a:extLst>
              <a:ext uri="{FF2B5EF4-FFF2-40B4-BE49-F238E27FC236}">
                <a16:creationId xmlns:a16="http://schemas.microsoft.com/office/drawing/2014/main" id="{E592D711-B262-4A10-8AC6-7C875A1F826C}"/>
              </a:ext>
            </a:extLst>
          </p:cNvPr>
          <p:cNvSpPr txBox="1">
            <a:spLocks noChangeArrowheads="1"/>
          </p:cNvSpPr>
          <p:nvPr/>
        </p:nvSpPr>
        <p:spPr bwMode="auto">
          <a:xfrm>
            <a:off x="3745275" y="2294810"/>
            <a:ext cx="242162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600" b="1" dirty="0"/>
              <a:t>ASSOTIATIONSKERNE</a:t>
            </a:r>
            <a:endParaRPr lang="en-US" altLang="hu-HU" sz="1600" b="1" dirty="0"/>
          </a:p>
        </p:txBody>
      </p:sp>
      <p:sp>
        <p:nvSpPr>
          <p:cNvPr id="27655" name="Line 9">
            <a:extLst>
              <a:ext uri="{FF2B5EF4-FFF2-40B4-BE49-F238E27FC236}">
                <a16:creationId xmlns:a16="http://schemas.microsoft.com/office/drawing/2014/main" id="{3646C63B-AB97-4E82-A4DC-A849E8E0B6A2}"/>
              </a:ext>
            </a:extLst>
          </p:cNvPr>
          <p:cNvSpPr>
            <a:spLocks noChangeShapeType="1"/>
          </p:cNvSpPr>
          <p:nvPr/>
        </p:nvSpPr>
        <p:spPr bwMode="auto">
          <a:xfrm flipH="1">
            <a:off x="1328923" y="1876078"/>
            <a:ext cx="576263" cy="3603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7656" name="Line 10">
            <a:extLst>
              <a:ext uri="{FF2B5EF4-FFF2-40B4-BE49-F238E27FC236}">
                <a16:creationId xmlns:a16="http://schemas.microsoft.com/office/drawing/2014/main" id="{B820089F-7402-4B1A-9E50-1E6A19BA7D2C}"/>
              </a:ext>
            </a:extLst>
          </p:cNvPr>
          <p:cNvSpPr>
            <a:spLocks noChangeShapeType="1"/>
          </p:cNvSpPr>
          <p:nvPr/>
        </p:nvSpPr>
        <p:spPr bwMode="auto">
          <a:xfrm>
            <a:off x="3566164" y="1847096"/>
            <a:ext cx="1270829" cy="4445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7657" name="Text Box 11">
            <a:extLst>
              <a:ext uri="{FF2B5EF4-FFF2-40B4-BE49-F238E27FC236}">
                <a16:creationId xmlns:a16="http://schemas.microsoft.com/office/drawing/2014/main" id="{FA178ABB-E006-44AC-B004-1FAAB3D39C10}"/>
              </a:ext>
            </a:extLst>
          </p:cNvPr>
          <p:cNvSpPr txBox="1">
            <a:spLocks noChangeArrowheads="1"/>
          </p:cNvSpPr>
          <p:nvPr/>
        </p:nvSpPr>
        <p:spPr bwMode="auto">
          <a:xfrm>
            <a:off x="-18894" y="4081396"/>
            <a:ext cx="230073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sz="1600" b="1" dirty="0" err="1"/>
              <a:t>Sensorische</a:t>
            </a:r>
            <a:r>
              <a:rPr lang="hu-HU" altLang="hu-HU" sz="1600" b="1" dirty="0"/>
              <a:t> </a:t>
            </a:r>
            <a:r>
              <a:rPr lang="hu-HU" altLang="hu-HU" sz="1600" b="1" dirty="0" err="1"/>
              <a:t>Kerne</a:t>
            </a:r>
            <a:endParaRPr lang="en-US" altLang="hu-HU" sz="1600" b="1" dirty="0"/>
          </a:p>
        </p:txBody>
      </p:sp>
      <p:sp>
        <p:nvSpPr>
          <p:cNvPr id="27658" name="Text Box 12">
            <a:extLst>
              <a:ext uri="{FF2B5EF4-FFF2-40B4-BE49-F238E27FC236}">
                <a16:creationId xmlns:a16="http://schemas.microsoft.com/office/drawing/2014/main" id="{4730A4E5-C2DF-4AFA-BC6E-94BBB47F3CF2}"/>
              </a:ext>
            </a:extLst>
          </p:cNvPr>
          <p:cNvSpPr txBox="1">
            <a:spLocks noChangeArrowheads="1"/>
          </p:cNvSpPr>
          <p:nvPr/>
        </p:nvSpPr>
        <p:spPr bwMode="auto">
          <a:xfrm>
            <a:off x="3234869" y="4081396"/>
            <a:ext cx="224171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sz="1600" b="1" dirty="0" err="1"/>
              <a:t>Motorische</a:t>
            </a:r>
            <a:r>
              <a:rPr lang="hu-HU" altLang="hu-HU" sz="1600" b="1" dirty="0"/>
              <a:t> </a:t>
            </a:r>
            <a:r>
              <a:rPr lang="hu-HU" altLang="hu-HU" sz="1600" b="1" dirty="0" err="1"/>
              <a:t>Kerne</a:t>
            </a:r>
            <a:endParaRPr lang="en-US" altLang="hu-HU" sz="1600" b="1" dirty="0"/>
          </a:p>
        </p:txBody>
      </p:sp>
      <p:sp>
        <p:nvSpPr>
          <p:cNvPr id="27659" name="Line 13">
            <a:extLst>
              <a:ext uri="{FF2B5EF4-FFF2-40B4-BE49-F238E27FC236}">
                <a16:creationId xmlns:a16="http://schemas.microsoft.com/office/drawing/2014/main" id="{DAAA8A29-4244-4DAA-BBDE-CD658C546911}"/>
              </a:ext>
            </a:extLst>
          </p:cNvPr>
          <p:cNvSpPr>
            <a:spLocks noChangeShapeType="1"/>
          </p:cNvSpPr>
          <p:nvPr/>
        </p:nvSpPr>
        <p:spPr bwMode="auto">
          <a:xfrm flipH="1">
            <a:off x="1114805" y="2944107"/>
            <a:ext cx="16668" cy="11372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7660" name="Line 14">
            <a:extLst>
              <a:ext uri="{FF2B5EF4-FFF2-40B4-BE49-F238E27FC236}">
                <a16:creationId xmlns:a16="http://schemas.microsoft.com/office/drawing/2014/main" id="{8DC26223-8521-4100-8362-B86D0324F74A}"/>
              </a:ext>
            </a:extLst>
          </p:cNvPr>
          <p:cNvSpPr>
            <a:spLocks noChangeShapeType="1"/>
          </p:cNvSpPr>
          <p:nvPr/>
        </p:nvSpPr>
        <p:spPr bwMode="auto">
          <a:xfrm>
            <a:off x="1981187" y="2825302"/>
            <a:ext cx="2279742" cy="121408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 name="Téglalap 1">
            <a:extLst>
              <a:ext uri="{FF2B5EF4-FFF2-40B4-BE49-F238E27FC236}">
                <a16:creationId xmlns:a16="http://schemas.microsoft.com/office/drawing/2014/main" id="{B35A64B9-5F0E-49B6-AB9A-64C2DA595225}"/>
              </a:ext>
            </a:extLst>
          </p:cNvPr>
          <p:cNvSpPr/>
          <p:nvPr/>
        </p:nvSpPr>
        <p:spPr>
          <a:xfrm>
            <a:off x="-347583" y="4419950"/>
            <a:ext cx="3707903" cy="867930"/>
          </a:xfrm>
          <a:prstGeom prst="rect">
            <a:avLst/>
          </a:prstGeom>
        </p:spPr>
        <p:txBody>
          <a:bodyPr wrap="square">
            <a:spAutoFit/>
          </a:bodyPr>
          <a:lstStyle/>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posterolateralis</a:t>
            </a:r>
            <a:r>
              <a:rPr lang="de-DE" altLang="hu-HU" sz="1400" dirty="0"/>
              <a:t> (VPL)</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posteromedialis</a:t>
            </a:r>
            <a:r>
              <a:rPr lang="de-DE" altLang="hu-HU" sz="1400" dirty="0"/>
              <a:t> (VPM)</a:t>
            </a:r>
          </a:p>
          <a:p>
            <a:pPr lvl="1">
              <a:lnSpc>
                <a:spcPct val="90000"/>
              </a:lnSpc>
            </a:pPr>
            <a:r>
              <a:rPr lang="hu-HU" altLang="hu-HU" sz="1400" dirty="0"/>
              <a:t>C</a:t>
            </a:r>
            <a:r>
              <a:rPr lang="de-DE" altLang="hu-HU" sz="1400" dirty="0" err="1"/>
              <a:t>orpus</a:t>
            </a:r>
            <a:r>
              <a:rPr lang="de-DE" altLang="hu-HU" sz="1400" dirty="0"/>
              <a:t> </a:t>
            </a:r>
            <a:r>
              <a:rPr lang="de-DE" altLang="hu-HU" sz="1400" dirty="0" err="1"/>
              <a:t>geniculatum</a:t>
            </a:r>
            <a:r>
              <a:rPr lang="de-DE" altLang="hu-HU" sz="1400" dirty="0"/>
              <a:t> mediale</a:t>
            </a:r>
            <a:r>
              <a:rPr lang="hu-HU" altLang="hu-HU" sz="1400" dirty="0"/>
              <a:t> (CGM)</a:t>
            </a:r>
            <a:endParaRPr lang="de-DE" altLang="hu-HU" sz="1400" dirty="0"/>
          </a:p>
          <a:p>
            <a:pPr lvl="1">
              <a:lnSpc>
                <a:spcPct val="90000"/>
              </a:lnSpc>
            </a:pPr>
            <a:r>
              <a:rPr lang="hu-HU" altLang="hu-HU" sz="1400" dirty="0"/>
              <a:t>C</a:t>
            </a:r>
            <a:r>
              <a:rPr lang="de-DE" altLang="hu-HU" sz="1400" dirty="0" err="1"/>
              <a:t>orpus</a:t>
            </a:r>
            <a:r>
              <a:rPr lang="de-DE" altLang="hu-HU" sz="1400" dirty="0"/>
              <a:t> </a:t>
            </a:r>
            <a:r>
              <a:rPr lang="de-DE" altLang="hu-HU" sz="1400" dirty="0" err="1"/>
              <a:t>geniculatum</a:t>
            </a:r>
            <a:r>
              <a:rPr lang="de-DE" altLang="hu-HU" sz="1400" dirty="0"/>
              <a:t> laterale</a:t>
            </a:r>
            <a:r>
              <a:rPr lang="hu-HU" altLang="hu-HU" sz="1400" dirty="0"/>
              <a:t> (CGL)</a:t>
            </a:r>
            <a:endParaRPr lang="de-DE" altLang="hu-HU" sz="1400" dirty="0"/>
          </a:p>
        </p:txBody>
      </p:sp>
      <p:sp>
        <p:nvSpPr>
          <p:cNvPr id="3" name="Téglalap 2">
            <a:extLst>
              <a:ext uri="{FF2B5EF4-FFF2-40B4-BE49-F238E27FC236}">
                <a16:creationId xmlns:a16="http://schemas.microsoft.com/office/drawing/2014/main" id="{D0581956-3984-43B6-ABBE-ACAF20302BA6}"/>
              </a:ext>
            </a:extLst>
          </p:cNvPr>
          <p:cNvSpPr/>
          <p:nvPr/>
        </p:nvSpPr>
        <p:spPr>
          <a:xfrm>
            <a:off x="2930212" y="4410372"/>
            <a:ext cx="4572000" cy="480131"/>
          </a:xfrm>
          <a:prstGeom prst="rect">
            <a:avLst/>
          </a:prstGeom>
        </p:spPr>
        <p:txBody>
          <a:bodyPr>
            <a:spAutoFit/>
          </a:bodyPr>
          <a:lstStyle/>
          <a:p>
            <a:pPr lvl="1">
              <a:lnSpc>
                <a:spcPct val="90000"/>
              </a:lnSpc>
            </a:pPr>
            <a:r>
              <a:rPr lang="hu-HU" altLang="hu-HU" sz="1400" dirty="0"/>
              <a:t>N</a:t>
            </a:r>
            <a:r>
              <a:rPr lang="de-DE" altLang="hu-HU" sz="1400" dirty="0"/>
              <a:t>. </a:t>
            </a:r>
            <a:r>
              <a:rPr lang="de-DE" altLang="hu-HU" sz="1400" dirty="0" err="1"/>
              <a:t>ventralis</a:t>
            </a:r>
            <a:r>
              <a:rPr lang="de-DE" altLang="hu-HU" sz="1400" dirty="0"/>
              <a:t> anterior (VA)</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lateralis</a:t>
            </a:r>
            <a:r>
              <a:rPr lang="de-DE" altLang="hu-HU" sz="1400" dirty="0"/>
              <a:t> (VL)</a:t>
            </a:r>
          </a:p>
        </p:txBody>
      </p:sp>
      <p:sp>
        <p:nvSpPr>
          <p:cNvPr id="4" name="Téglalap 3">
            <a:extLst>
              <a:ext uri="{FF2B5EF4-FFF2-40B4-BE49-F238E27FC236}">
                <a16:creationId xmlns:a16="http://schemas.microsoft.com/office/drawing/2014/main" id="{29B9F1BA-8915-437A-83D4-8E0ED3C483C9}"/>
              </a:ext>
            </a:extLst>
          </p:cNvPr>
          <p:cNvSpPr/>
          <p:nvPr/>
        </p:nvSpPr>
        <p:spPr>
          <a:xfrm>
            <a:off x="3307949" y="2583995"/>
            <a:ext cx="2646878" cy="1643527"/>
          </a:xfrm>
          <a:prstGeom prst="rect">
            <a:avLst/>
          </a:prstGeom>
        </p:spPr>
        <p:txBody>
          <a:bodyPr wrap="none">
            <a:spAutoFit/>
          </a:bodyPr>
          <a:lstStyle/>
          <a:p>
            <a:pPr lvl="1">
              <a:lnSpc>
                <a:spcPct val="90000"/>
              </a:lnSpc>
            </a:pPr>
            <a:r>
              <a:rPr lang="hu-HU" altLang="hu-HU" sz="1400" dirty="0"/>
              <a:t>N</a:t>
            </a:r>
            <a:r>
              <a:rPr lang="de-DE" altLang="hu-HU" sz="1400" dirty="0" err="1"/>
              <a:t>uclei</a:t>
            </a:r>
            <a:r>
              <a:rPr lang="de-DE" altLang="hu-HU" sz="1400" dirty="0"/>
              <a:t> anteriores (AV)</a:t>
            </a:r>
            <a:endParaRPr lang="hu-HU" altLang="hu-HU" sz="1400" dirty="0"/>
          </a:p>
          <a:p>
            <a:pPr lvl="1">
              <a:lnSpc>
                <a:spcPct val="90000"/>
              </a:lnSpc>
            </a:pPr>
            <a:r>
              <a:rPr lang="hu-HU" altLang="hu-HU" sz="1400" dirty="0"/>
              <a:t>N</a:t>
            </a:r>
            <a:r>
              <a:rPr lang="de-DE" altLang="hu-HU" sz="1400" dirty="0"/>
              <a:t>. </a:t>
            </a:r>
            <a:r>
              <a:rPr lang="de-DE" altLang="hu-HU" sz="1400" dirty="0" err="1"/>
              <a:t>lateralis</a:t>
            </a:r>
            <a:r>
              <a:rPr lang="de-DE" altLang="hu-HU" sz="1400" dirty="0"/>
              <a:t> dorsalis (LD)</a:t>
            </a:r>
          </a:p>
          <a:p>
            <a:pPr lvl="1">
              <a:lnSpc>
                <a:spcPct val="90000"/>
              </a:lnSpc>
            </a:pPr>
            <a:r>
              <a:rPr lang="hu-HU" altLang="hu-HU" sz="1400" dirty="0"/>
              <a:t>N</a:t>
            </a:r>
            <a:r>
              <a:rPr lang="de-DE" altLang="hu-HU" sz="1400" dirty="0"/>
              <a:t>. </a:t>
            </a:r>
            <a:r>
              <a:rPr lang="de-DE" altLang="hu-HU" sz="1400" dirty="0" err="1"/>
              <a:t>lateralis</a:t>
            </a:r>
            <a:r>
              <a:rPr lang="de-DE" altLang="hu-HU" sz="1400" dirty="0"/>
              <a:t> </a:t>
            </a:r>
            <a:r>
              <a:rPr lang="de-DE" altLang="hu-HU" sz="1400" dirty="0" err="1"/>
              <a:t>posterior</a:t>
            </a:r>
            <a:r>
              <a:rPr lang="de-DE" altLang="hu-HU" sz="1400" dirty="0"/>
              <a:t> (LP)</a:t>
            </a:r>
          </a:p>
          <a:p>
            <a:pPr lvl="1">
              <a:lnSpc>
                <a:spcPct val="90000"/>
              </a:lnSpc>
            </a:pPr>
            <a:r>
              <a:rPr lang="hu-HU" altLang="hu-HU" sz="1400" dirty="0"/>
              <a:t>P</a:t>
            </a:r>
            <a:r>
              <a:rPr lang="de-DE" altLang="hu-HU" sz="1400" dirty="0" err="1"/>
              <a:t>ulvinar</a:t>
            </a:r>
            <a:r>
              <a:rPr lang="de-DE" altLang="hu-HU" sz="1400" dirty="0"/>
              <a:t> </a:t>
            </a:r>
            <a:r>
              <a:rPr lang="de-DE" altLang="hu-HU" sz="1400" dirty="0" err="1"/>
              <a:t>thalami</a:t>
            </a:r>
            <a:r>
              <a:rPr lang="de-DE" altLang="hu-HU" sz="1400" dirty="0"/>
              <a:t> (PI)</a:t>
            </a:r>
            <a:endParaRPr lang="hu-HU" altLang="hu-HU" sz="1400" dirty="0"/>
          </a:p>
          <a:p>
            <a:pPr lvl="1">
              <a:lnSpc>
                <a:spcPct val="90000"/>
              </a:lnSpc>
            </a:pPr>
            <a:r>
              <a:rPr lang="hu-HU" altLang="hu-HU" sz="1400" dirty="0"/>
              <a:t>N</a:t>
            </a:r>
            <a:r>
              <a:rPr lang="de-DE" altLang="hu-HU" sz="1400" dirty="0"/>
              <a:t>. </a:t>
            </a:r>
            <a:r>
              <a:rPr lang="de-DE" altLang="hu-HU" sz="1400" dirty="0" err="1"/>
              <a:t>medialis</a:t>
            </a:r>
            <a:r>
              <a:rPr lang="de-DE" altLang="hu-HU" sz="1400" dirty="0"/>
              <a:t> dorsalis (MD)</a:t>
            </a:r>
          </a:p>
          <a:p>
            <a:pPr lvl="1">
              <a:lnSpc>
                <a:spcPct val="90000"/>
              </a:lnSpc>
            </a:pPr>
            <a:endParaRPr lang="de-DE" altLang="hu-HU" sz="1400" dirty="0"/>
          </a:p>
          <a:p>
            <a:pPr lvl="1">
              <a:lnSpc>
                <a:spcPct val="90000"/>
              </a:lnSpc>
            </a:pPr>
            <a:endParaRPr lang="hu-HU" altLang="hu-HU" sz="1400" dirty="0"/>
          </a:p>
          <a:p>
            <a:pPr lvl="1">
              <a:lnSpc>
                <a:spcPct val="90000"/>
              </a:lnSpc>
            </a:pPr>
            <a:endParaRPr lang="de-DE" altLang="hu-HU" sz="1400" dirty="0"/>
          </a:p>
        </p:txBody>
      </p:sp>
      <p:sp>
        <p:nvSpPr>
          <p:cNvPr id="5" name="Téglalap 4">
            <a:extLst>
              <a:ext uri="{FF2B5EF4-FFF2-40B4-BE49-F238E27FC236}">
                <a16:creationId xmlns:a16="http://schemas.microsoft.com/office/drawing/2014/main" id="{895F831A-1206-4718-9F33-8898D5094976}"/>
              </a:ext>
            </a:extLst>
          </p:cNvPr>
          <p:cNvSpPr/>
          <p:nvPr/>
        </p:nvSpPr>
        <p:spPr>
          <a:xfrm>
            <a:off x="6258821" y="1732336"/>
            <a:ext cx="1838445" cy="674031"/>
          </a:xfrm>
          <a:prstGeom prst="rect">
            <a:avLst/>
          </a:prstGeom>
        </p:spPr>
        <p:txBody>
          <a:bodyPr wrap="square">
            <a:spAutoFit/>
          </a:bodyPr>
          <a:lstStyle/>
          <a:p>
            <a:pPr>
              <a:lnSpc>
                <a:spcPct val="90000"/>
              </a:lnSpc>
            </a:pPr>
            <a:r>
              <a:rPr lang="hu-HU" altLang="hu-HU" sz="1400" dirty="0"/>
              <a:t>N</a:t>
            </a:r>
            <a:r>
              <a:rPr lang="de-DE" altLang="hu-HU" sz="1400" dirty="0"/>
              <a:t>. </a:t>
            </a:r>
            <a:r>
              <a:rPr lang="de-DE" altLang="hu-HU" sz="1400" dirty="0" err="1"/>
              <a:t>reticularis</a:t>
            </a:r>
            <a:endParaRPr lang="de-DE" altLang="hu-HU" sz="1400" dirty="0"/>
          </a:p>
          <a:p>
            <a:pPr>
              <a:lnSpc>
                <a:spcPct val="90000"/>
              </a:lnSpc>
            </a:pPr>
            <a:r>
              <a:rPr lang="de-DE" altLang="hu-HU" sz="1400" dirty="0" err="1"/>
              <a:t>Intralam</a:t>
            </a:r>
            <a:r>
              <a:rPr lang="hu-HU" altLang="hu-HU" sz="1400" dirty="0" err="1"/>
              <a:t>inäre</a:t>
            </a:r>
            <a:r>
              <a:rPr lang="de-DE" altLang="hu-HU" sz="1400" dirty="0"/>
              <a:t> </a:t>
            </a:r>
            <a:r>
              <a:rPr lang="hu-HU" altLang="hu-HU" sz="1400" dirty="0" err="1"/>
              <a:t>Kerne</a:t>
            </a:r>
            <a:endParaRPr lang="hu-HU" altLang="hu-HU" sz="1400" dirty="0"/>
          </a:p>
          <a:p>
            <a:pPr>
              <a:lnSpc>
                <a:spcPct val="90000"/>
              </a:lnSpc>
            </a:pPr>
            <a:r>
              <a:rPr lang="hu-HU" altLang="hu-HU" sz="1400" dirty="0"/>
              <a:t>(N</a:t>
            </a:r>
            <a:r>
              <a:rPr lang="de-DE" altLang="hu-HU" sz="1400" dirty="0"/>
              <a:t>. </a:t>
            </a:r>
            <a:r>
              <a:rPr lang="de-DE" altLang="hu-HU" sz="1400" dirty="0" err="1"/>
              <a:t>centromedianus</a:t>
            </a:r>
            <a:r>
              <a:rPr lang="hu-HU" altLang="hu-HU" sz="1400" dirty="0"/>
              <a:t>)</a:t>
            </a:r>
            <a:endParaRPr lang="de-DE" altLang="hu-HU" sz="1400" dirty="0"/>
          </a:p>
        </p:txBody>
      </p:sp>
    </p:spTree>
    <p:extLst>
      <p:ext uri="{BB962C8B-B14F-4D97-AF65-F5344CB8AC3E}">
        <p14:creationId xmlns:p14="http://schemas.microsoft.com/office/powerpoint/2010/main" val="3985737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trepel4">
            <a:extLst>
              <a:ext uri="{FF2B5EF4-FFF2-40B4-BE49-F238E27FC236}">
                <a16:creationId xmlns:a16="http://schemas.microsoft.com/office/drawing/2014/main" id="{8A72BA00-533F-4387-B518-B70DC6CE05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76256" y="399052"/>
            <a:ext cx="2185988" cy="230505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Rectangle 3">
            <a:extLst>
              <a:ext uri="{FF2B5EF4-FFF2-40B4-BE49-F238E27FC236}">
                <a16:creationId xmlns:a16="http://schemas.microsoft.com/office/drawing/2014/main" id="{43095EFC-F201-4821-A218-5B4C38878534}"/>
              </a:ext>
            </a:extLst>
          </p:cNvPr>
          <p:cNvSpPr>
            <a:spLocks noGrp="1" noChangeArrowheads="1"/>
          </p:cNvSpPr>
          <p:nvPr>
            <p:ph type="body" sz="half" idx="1"/>
          </p:nvPr>
        </p:nvSpPr>
        <p:spPr>
          <a:xfrm>
            <a:off x="323528" y="927764"/>
            <a:ext cx="8459788" cy="4525963"/>
          </a:xfrm>
        </p:spPr>
        <p:txBody>
          <a:bodyPr/>
          <a:lstStyle/>
          <a:p>
            <a:pPr marL="0" indent="0" algn="just" eaLnBrk="1" hangingPunct="1">
              <a:lnSpc>
                <a:spcPct val="150000"/>
              </a:lnSpc>
              <a:buNone/>
            </a:pPr>
            <a:r>
              <a:rPr lang="hu-HU" altLang="hu-HU" sz="1400" b="1" dirty="0" err="1"/>
              <a:t>Nucleus</a:t>
            </a:r>
            <a:r>
              <a:rPr lang="hu-HU" altLang="hu-HU" sz="1400" b="1" dirty="0"/>
              <a:t> </a:t>
            </a:r>
            <a:r>
              <a:rPr lang="hu-HU" altLang="hu-HU" sz="1400" b="1" dirty="0" err="1"/>
              <a:t>ventralis</a:t>
            </a:r>
            <a:r>
              <a:rPr lang="hu-HU" altLang="hu-HU" sz="1400" b="1" dirty="0"/>
              <a:t> </a:t>
            </a:r>
            <a:r>
              <a:rPr lang="hu-HU" altLang="hu-HU" sz="1400" b="1" dirty="0" err="1"/>
              <a:t>posteromedialis</a:t>
            </a:r>
            <a:r>
              <a:rPr lang="hu-HU" altLang="hu-HU" sz="1400" b="1" dirty="0"/>
              <a:t> (VPM)</a:t>
            </a:r>
          </a:p>
          <a:p>
            <a:pPr marL="0" indent="0" algn="just" eaLnBrk="1" hangingPunct="1">
              <a:lnSpc>
                <a:spcPct val="150000"/>
              </a:lnSpc>
              <a:buNone/>
            </a:pPr>
            <a:r>
              <a:rPr lang="hu-HU" altLang="hu-HU" sz="1400" b="1" dirty="0" err="1"/>
              <a:t>Nucleus</a:t>
            </a:r>
            <a:r>
              <a:rPr lang="hu-HU" altLang="hu-HU" sz="1400" b="1" dirty="0"/>
              <a:t> </a:t>
            </a:r>
            <a:r>
              <a:rPr lang="hu-HU" altLang="hu-HU" sz="1400" b="1" dirty="0" err="1"/>
              <a:t>ventralis</a:t>
            </a:r>
            <a:r>
              <a:rPr lang="hu-HU" altLang="hu-HU" sz="1400" b="1" dirty="0"/>
              <a:t> </a:t>
            </a:r>
            <a:r>
              <a:rPr lang="hu-HU" altLang="hu-HU" sz="1400" b="1" dirty="0" err="1"/>
              <a:t>posterolateralis</a:t>
            </a:r>
            <a:r>
              <a:rPr lang="hu-HU" altLang="hu-HU" sz="1400" b="1" dirty="0"/>
              <a:t> (VPL)</a:t>
            </a:r>
            <a:endParaRPr lang="en-US" altLang="hu-HU" sz="1400" b="1" dirty="0"/>
          </a:p>
          <a:p>
            <a:pPr algn="just" eaLnBrk="1" hangingPunct="1">
              <a:lnSpc>
                <a:spcPct val="150000"/>
              </a:lnSpc>
              <a:buFontTx/>
              <a:buNone/>
            </a:pPr>
            <a:endParaRPr lang="hu-HU" altLang="hu-HU" sz="1400" b="1" dirty="0"/>
          </a:p>
          <a:p>
            <a:pPr algn="just" eaLnBrk="1" hangingPunct="1">
              <a:lnSpc>
                <a:spcPct val="150000"/>
              </a:lnSpc>
              <a:buFontTx/>
              <a:buNone/>
            </a:pPr>
            <a:r>
              <a:rPr lang="hu-HU" altLang="hu-HU" sz="1400" b="1" dirty="0" err="1">
                <a:solidFill>
                  <a:srgbClr val="FF0000"/>
                </a:solidFill>
              </a:rPr>
              <a:t>Afferentation</a:t>
            </a:r>
            <a:r>
              <a:rPr lang="hu-HU" altLang="hu-HU" sz="1400" b="1" dirty="0">
                <a:solidFill>
                  <a:srgbClr val="FF0000"/>
                </a:solidFill>
              </a:rPr>
              <a:t>:</a:t>
            </a:r>
          </a:p>
          <a:p>
            <a:pPr algn="just" eaLnBrk="1" hangingPunct="1">
              <a:lnSpc>
                <a:spcPct val="150000"/>
              </a:lnSpc>
              <a:buFontTx/>
              <a:buNone/>
            </a:pPr>
            <a:r>
              <a:rPr lang="hu-HU" altLang="hu-HU" sz="1400" b="1" dirty="0">
                <a:solidFill>
                  <a:srgbClr val="C00000"/>
                </a:solidFill>
              </a:rPr>
              <a:t>VPM</a:t>
            </a:r>
            <a:r>
              <a:rPr lang="hu-HU" altLang="hu-HU" sz="1400" b="1" dirty="0"/>
              <a:t>:</a:t>
            </a:r>
          </a:p>
          <a:p>
            <a:pPr algn="just" eaLnBrk="1" hangingPunct="1">
              <a:lnSpc>
                <a:spcPct val="150000"/>
              </a:lnSpc>
              <a:buFont typeface="Wingdings" panose="05000000000000000000" pitchFamily="2" charset="2"/>
              <a:buChar char="v"/>
            </a:pPr>
            <a:r>
              <a:rPr lang="hu-HU" altLang="hu-HU" sz="1400" b="1" dirty="0" err="1"/>
              <a:t>Tractus</a:t>
            </a:r>
            <a:r>
              <a:rPr lang="hu-HU" altLang="hu-HU" sz="1400" b="1" dirty="0"/>
              <a:t> </a:t>
            </a:r>
            <a:r>
              <a:rPr lang="hu-HU" altLang="hu-HU" sz="1400" b="1" dirty="0" err="1"/>
              <a:t>solitariothalamicus</a:t>
            </a:r>
            <a:r>
              <a:rPr lang="hu-HU" altLang="hu-HU" sz="1400" b="1" dirty="0"/>
              <a:t> (</a:t>
            </a:r>
            <a:r>
              <a:rPr lang="hu-HU" altLang="hu-HU" sz="1400" b="1" dirty="0" err="1"/>
              <a:t>secund</a:t>
            </a:r>
            <a:r>
              <a:rPr lang="en-US" altLang="hu-HU" sz="1400" b="1" dirty="0">
                <a:cs typeface="Arial" panose="020B0604020202020204" pitchFamily="34" charset="0"/>
              </a:rPr>
              <a:t>ä</a:t>
            </a:r>
            <a:r>
              <a:rPr lang="hu-HU" altLang="hu-HU" sz="1400" b="1" dirty="0" err="1">
                <a:cs typeface="Arial" panose="020B0604020202020204" pitchFamily="34" charset="0"/>
              </a:rPr>
              <a:t>ren</a:t>
            </a:r>
            <a:r>
              <a:rPr lang="hu-HU" altLang="hu-HU" sz="1400" b="1" dirty="0">
                <a:cs typeface="Arial" panose="020B0604020202020204" pitchFamily="34" charset="0"/>
              </a:rPr>
              <a:t> </a:t>
            </a:r>
            <a:r>
              <a:rPr lang="hu-HU" altLang="hu-HU" sz="1400" b="1" dirty="0" err="1">
                <a:cs typeface="Arial" panose="020B0604020202020204" pitchFamily="34" charset="0"/>
              </a:rPr>
              <a:t>aufsteigenden</a:t>
            </a:r>
            <a:r>
              <a:rPr lang="hu-HU" altLang="hu-HU" sz="1400" b="1" dirty="0">
                <a:cs typeface="Arial" panose="020B0604020202020204" pitchFamily="34" charset="0"/>
              </a:rPr>
              <a:t> </a:t>
            </a:r>
            <a:r>
              <a:rPr lang="hu-HU" altLang="hu-HU" sz="1400" b="1" dirty="0" err="1">
                <a:cs typeface="Arial" panose="020B0604020202020204" pitchFamily="34" charset="0"/>
              </a:rPr>
              <a:t>geschmackfasern</a:t>
            </a:r>
            <a:r>
              <a:rPr lang="hu-HU" altLang="hu-HU" sz="1400" b="1" dirty="0">
                <a:cs typeface="Arial" panose="020B0604020202020204" pitchFamily="34" charset="0"/>
              </a:rPr>
              <a:t> </a:t>
            </a:r>
            <a:r>
              <a:rPr lang="hu-HU" altLang="hu-HU" sz="1400" b="1" dirty="0" err="1"/>
              <a:t>aus</a:t>
            </a:r>
            <a:r>
              <a:rPr lang="hu-HU" altLang="hu-HU" sz="1400" b="1" dirty="0"/>
              <a:t> </a:t>
            </a:r>
            <a:r>
              <a:rPr lang="hu-HU" altLang="hu-HU" sz="1400" b="1" dirty="0" err="1"/>
              <a:t>dem</a:t>
            </a:r>
            <a:r>
              <a:rPr lang="hu-HU" altLang="hu-HU" sz="1400" b="1" dirty="0"/>
              <a:t> </a:t>
            </a:r>
            <a:r>
              <a:rPr lang="hu-HU" altLang="hu-HU" sz="1400" b="1" dirty="0" err="1"/>
              <a:t>Nucleus</a:t>
            </a:r>
            <a:r>
              <a:rPr lang="hu-HU" altLang="hu-HU" sz="1400" b="1" dirty="0"/>
              <a:t> </a:t>
            </a:r>
            <a:r>
              <a:rPr lang="hu-HU" altLang="hu-HU" sz="1400" b="1" dirty="0" err="1"/>
              <a:t>tractus</a:t>
            </a:r>
            <a:r>
              <a:rPr lang="hu-HU" altLang="hu-HU" sz="1400" b="1" dirty="0"/>
              <a:t> </a:t>
            </a:r>
            <a:r>
              <a:rPr lang="hu-HU" altLang="hu-HU" sz="1400" b="1" dirty="0" err="1"/>
              <a:t>solitarii</a:t>
            </a:r>
            <a:r>
              <a:rPr lang="hu-HU" altLang="hu-HU" sz="1400" b="1" dirty="0"/>
              <a:t>), </a:t>
            </a:r>
            <a:r>
              <a:rPr lang="hu-HU" altLang="hu-HU" sz="1400" b="1" dirty="0" err="1"/>
              <a:t>weiter</a:t>
            </a:r>
            <a:r>
              <a:rPr lang="hu-HU" altLang="hu-HU" sz="1400" b="1" dirty="0"/>
              <a:t> in </a:t>
            </a:r>
            <a:r>
              <a:rPr lang="hu-HU" altLang="hu-HU" sz="1400" b="1" dirty="0" err="1" smtClean="0"/>
              <a:t>die</a:t>
            </a:r>
            <a:r>
              <a:rPr lang="hu-HU" altLang="hu-HU" sz="1400" b="1" dirty="0" smtClean="0"/>
              <a:t> </a:t>
            </a:r>
            <a:r>
              <a:rPr lang="hu-HU" altLang="hu-HU" sz="1400" b="1" dirty="0" err="1"/>
              <a:t>Gyrus</a:t>
            </a:r>
            <a:r>
              <a:rPr lang="hu-HU" altLang="hu-HU" sz="1400" b="1" dirty="0"/>
              <a:t> postcentralis pars </a:t>
            </a:r>
            <a:r>
              <a:rPr lang="hu-HU" altLang="hu-HU" sz="1400" b="1" dirty="0" err="1"/>
              <a:t>opercularis</a:t>
            </a:r>
            <a:r>
              <a:rPr lang="hu-HU" altLang="hu-HU" sz="1400" b="1" dirty="0"/>
              <a:t> </a:t>
            </a:r>
          </a:p>
          <a:p>
            <a:pPr algn="just" eaLnBrk="1" hangingPunct="1">
              <a:lnSpc>
                <a:spcPct val="150000"/>
              </a:lnSpc>
              <a:buFont typeface="Wingdings" panose="05000000000000000000" pitchFamily="2" charset="2"/>
              <a:buChar char="v"/>
            </a:pPr>
            <a:r>
              <a:rPr lang="hu-HU" altLang="hu-HU" sz="1400" b="1" dirty="0" err="1"/>
              <a:t>Lemniscus</a:t>
            </a:r>
            <a:r>
              <a:rPr lang="hu-HU" altLang="hu-HU" sz="1400" b="1" dirty="0"/>
              <a:t> </a:t>
            </a:r>
            <a:r>
              <a:rPr lang="hu-HU" altLang="hu-HU" sz="1400" b="1" dirty="0" err="1" smtClean="0"/>
              <a:t>trigeminalis</a:t>
            </a:r>
            <a:r>
              <a:rPr lang="hu-HU" altLang="hu-HU" sz="1400" b="1" dirty="0" smtClean="0"/>
              <a:t> (</a:t>
            </a:r>
            <a:r>
              <a:rPr lang="hu-HU" altLang="hu-HU" sz="1400" b="1" dirty="0" err="1" smtClean="0"/>
              <a:t>protopathische</a:t>
            </a:r>
            <a:r>
              <a:rPr lang="hu-HU" altLang="hu-HU" sz="1400" b="1" dirty="0"/>
              <a:t>)</a:t>
            </a:r>
            <a:r>
              <a:rPr lang="hu-HU" altLang="hu-HU" sz="1400" b="1" dirty="0" smtClean="0"/>
              <a:t>, </a:t>
            </a:r>
            <a:endParaRPr lang="hu-HU" altLang="hu-HU" sz="1400" b="1" dirty="0"/>
          </a:p>
          <a:p>
            <a:pPr algn="just" eaLnBrk="1" hangingPunct="1">
              <a:lnSpc>
                <a:spcPct val="150000"/>
              </a:lnSpc>
              <a:buFont typeface="Wingdings" panose="05000000000000000000" pitchFamily="2" charset="2"/>
              <a:buChar char="v"/>
            </a:pPr>
            <a:r>
              <a:rPr lang="hu-HU" altLang="hu-HU" sz="1400" b="1" dirty="0" err="1" smtClean="0"/>
              <a:t>Lemniscus</a:t>
            </a:r>
            <a:r>
              <a:rPr lang="hu-HU" altLang="hu-HU" sz="1400" b="1" dirty="0" smtClean="0"/>
              <a:t> </a:t>
            </a:r>
            <a:r>
              <a:rPr lang="hu-HU" altLang="hu-HU" sz="1400" b="1" dirty="0" err="1"/>
              <a:t>trigeminalis</a:t>
            </a:r>
            <a:r>
              <a:rPr lang="hu-HU" altLang="hu-HU" sz="1400" b="1" dirty="0"/>
              <a:t> </a:t>
            </a:r>
            <a:r>
              <a:rPr lang="hu-HU" altLang="hu-HU" sz="1400" b="1" dirty="0" err="1" smtClean="0"/>
              <a:t>dorsalis</a:t>
            </a:r>
            <a:r>
              <a:rPr lang="hu-HU" altLang="hu-HU" sz="1400" b="1" dirty="0" smtClean="0"/>
              <a:t> (</a:t>
            </a:r>
            <a:r>
              <a:rPr lang="hu-HU" altLang="hu-HU" sz="1400" b="1" dirty="0" err="1" smtClean="0"/>
              <a:t>epikritisch</a:t>
            </a:r>
            <a:r>
              <a:rPr lang="hu-HU" altLang="hu-HU" sz="1400" b="1" dirty="0" smtClean="0"/>
              <a:t>)</a:t>
            </a:r>
            <a:endParaRPr lang="hu-HU" altLang="hu-HU" sz="1400" b="1" dirty="0"/>
          </a:p>
          <a:p>
            <a:pPr algn="just" eaLnBrk="1" hangingPunct="1">
              <a:lnSpc>
                <a:spcPct val="150000"/>
              </a:lnSpc>
              <a:buFontTx/>
              <a:buNone/>
            </a:pPr>
            <a:endParaRPr lang="hu-HU" altLang="hu-HU" sz="1400" b="1" dirty="0"/>
          </a:p>
          <a:p>
            <a:pPr algn="just" eaLnBrk="1" hangingPunct="1">
              <a:lnSpc>
                <a:spcPct val="150000"/>
              </a:lnSpc>
              <a:buFontTx/>
              <a:buNone/>
            </a:pPr>
            <a:r>
              <a:rPr lang="hu-HU" altLang="hu-HU" sz="1400" b="1" dirty="0">
                <a:solidFill>
                  <a:srgbClr val="C00000"/>
                </a:solidFill>
              </a:rPr>
              <a:t>VPL</a:t>
            </a:r>
            <a:r>
              <a:rPr lang="hu-HU" altLang="hu-HU" sz="1400" b="1" dirty="0"/>
              <a:t>:</a:t>
            </a:r>
          </a:p>
          <a:p>
            <a:pPr algn="just" eaLnBrk="1" hangingPunct="1">
              <a:lnSpc>
                <a:spcPct val="150000"/>
              </a:lnSpc>
              <a:buFont typeface="Wingdings" panose="05000000000000000000" pitchFamily="2" charset="2"/>
              <a:buChar char="Ø"/>
            </a:pPr>
            <a:r>
              <a:rPr lang="hu-HU" altLang="hu-HU" sz="1400" b="1" dirty="0" err="1"/>
              <a:t>Tractus</a:t>
            </a:r>
            <a:r>
              <a:rPr lang="hu-HU" altLang="hu-HU" sz="1400" b="1" dirty="0"/>
              <a:t> </a:t>
            </a:r>
            <a:r>
              <a:rPr lang="hu-HU" altLang="hu-HU" sz="1400" b="1" dirty="0" err="1"/>
              <a:t>spinothalamicus</a:t>
            </a:r>
            <a:r>
              <a:rPr lang="hu-HU" altLang="hu-HU" sz="1400" b="1" dirty="0"/>
              <a:t> </a:t>
            </a:r>
            <a:r>
              <a:rPr lang="hu-HU" altLang="hu-HU" sz="1400" b="1" dirty="0" err="1"/>
              <a:t>lateralis</a:t>
            </a:r>
            <a:r>
              <a:rPr lang="hu-HU" altLang="hu-HU" sz="1400" b="1" dirty="0"/>
              <a:t> et </a:t>
            </a:r>
            <a:r>
              <a:rPr lang="hu-HU" altLang="hu-HU" sz="1400" b="1" dirty="0" err="1" smtClean="0"/>
              <a:t>ventralis</a:t>
            </a:r>
            <a:r>
              <a:rPr lang="hu-HU" altLang="hu-HU" sz="1400" b="1" dirty="0" smtClean="0"/>
              <a:t> (</a:t>
            </a:r>
            <a:r>
              <a:rPr lang="hu-HU" altLang="hu-HU" sz="1400" b="1" dirty="0" err="1" smtClean="0"/>
              <a:t>protopathisch</a:t>
            </a:r>
            <a:r>
              <a:rPr lang="hu-HU" altLang="hu-HU" sz="1400" b="1" dirty="0" smtClean="0"/>
              <a:t>)</a:t>
            </a:r>
            <a:endParaRPr lang="hu-HU" altLang="hu-HU" sz="1400" b="1" dirty="0"/>
          </a:p>
          <a:p>
            <a:pPr algn="just" eaLnBrk="1" hangingPunct="1">
              <a:lnSpc>
                <a:spcPct val="150000"/>
              </a:lnSpc>
              <a:buFont typeface="Wingdings" panose="05000000000000000000" pitchFamily="2" charset="2"/>
              <a:buChar char="Ø"/>
            </a:pPr>
            <a:r>
              <a:rPr lang="hu-HU" altLang="hu-HU" sz="1400" b="1" dirty="0"/>
              <a:t> </a:t>
            </a:r>
            <a:r>
              <a:rPr lang="hu-HU" altLang="hu-HU" sz="1400" b="1" dirty="0" err="1"/>
              <a:t>Lemniscus</a:t>
            </a:r>
            <a:r>
              <a:rPr lang="hu-HU" altLang="hu-HU" sz="1400" b="1" dirty="0"/>
              <a:t> </a:t>
            </a:r>
            <a:r>
              <a:rPr lang="hu-HU" altLang="hu-HU" sz="1400" b="1" dirty="0" err="1" smtClean="0"/>
              <a:t>medialis</a:t>
            </a:r>
            <a:r>
              <a:rPr lang="hu-HU" altLang="hu-HU" sz="1400" b="1" dirty="0" smtClean="0"/>
              <a:t> (</a:t>
            </a:r>
            <a:r>
              <a:rPr lang="hu-HU" altLang="hu-HU" sz="1400" b="1" dirty="0" err="1" smtClean="0"/>
              <a:t>epikritisch</a:t>
            </a:r>
            <a:r>
              <a:rPr lang="hu-HU" altLang="hu-HU" sz="1400" b="1" dirty="0" smtClean="0"/>
              <a:t>)</a:t>
            </a:r>
            <a:endParaRPr lang="hu-HU" altLang="hu-HU" sz="1400" b="1" dirty="0"/>
          </a:p>
          <a:p>
            <a:pPr algn="just" eaLnBrk="1" hangingPunct="1">
              <a:lnSpc>
                <a:spcPct val="150000"/>
              </a:lnSpc>
              <a:buFontTx/>
              <a:buNone/>
            </a:pPr>
            <a:endParaRPr lang="hu-HU" altLang="hu-HU" sz="1400" b="1" dirty="0"/>
          </a:p>
          <a:p>
            <a:pPr algn="just" eaLnBrk="1" hangingPunct="1">
              <a:lnSpc>
                <a:spcPct val="150000"/>
              </a:lnSpc>
              <a:buFontTx/>
              <a:buNone/>
            </a:pPr>
            <a:r>
              <a:rPr lang="hu-HU" altLang="hu-HU" sz="1400" b="1" dirty="0" err="1">
                <a:solidFill>
                  <a:srgbClr val="FF0000"/>
                </a:solidFill>
              </a:rPr>
              <a:t>Efferentation</a:t>
            </a:r>
            <a:r>
              <a:rPr lang="hu-HU" altLang="hu-HU" sz="1400" b="1" dirty="0">
                <a:solidFill>
                  <a:srgbClr val="FF0000"/>
                </a:solidFill>
              </a:rPr>
              <a:t>:</a:t>
            </a:r>
          </a:p>
          <a:p>
            <a:pPr algn="just" eaLnBrk="1" hangingPunct="1">
              <a:lnSpc>
                <a:spcPct val="150000"/>
              </a:lnSpc>
            </a:pPr>
            <a:r>
              <a:rPr lang="hu-HU" altLang="hu-HU" sz="1400" b="1" dirty="0" err="1"/>
              <a:t>Gyrus</a:t>
            </a:r>
            <a:r>
              <a:rPr lang="hu-HU" altLang="hu-HU" sz="1400" b="1" dirty="0"/>
              <a:t> postcentralis</a:t>
            </a:r>
            <a:endParaRPr lang="en-US" altLang="hu-HU" sz="1400" b="1" dirty="0"/>
          </a:p>
        </p:txBody>
      </p:sp>
      <p:sp>
        <p:nvSpPr>
          <p:cNvPr id="7" name="Rectangle 2">
            <a:extLst>
              <a:ext uri="{FF2B5EF4-FFF2-40B4-BE49-F238E27FC236}">
                <a16:creationId xmlns:a16="http://schemas.microsoft.com/office/drawing/2014/main" id="{75D077C0-DCB9-47CB-8CE0-F9BC00652D9B}"/>
              </a:ext>
            </a:extLst>
          </p:cNvPr>
          <p:cNvSpPr txBox="1">
            <a:spLocks noChangeArrowheads="1"/>
          </p:cNvSpPr>
          <p:nvPr/>
        </p:nvSpPr>
        <p:spPr bwMode="auto">
          <a:xfrm>
            <a:off x="0" y="107000"/>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2400" b="1" dirty="0" err="1">
                <a:latin typeface="Arial" panose="020B0604020202020204" pitchFamily="34" charset="0"/>
                <a:ea typeface="+mn-ea"/>
                <a:cs typeface="+mn-cs"/>
              </a:rPr>
              <a:t>Nucleus</a:t>
            </a:r>
            <a:r>
              <a:rPr lang="hu-HU" altLang="hu-HU" sz="2400" b="1" dirty="0">
                <a:latin typeface="Arial" panose="020B0604020202020204" pitchFamily="34" charset="0"/>
                <a:ea typeface="+mn-ea"/>
                <a:cs typeface="+mn-cs"/>
              </a:rPr>
              <a:t> </a:t>
            </a:r>
            <a:r>
              <a:rPr lang="hu-HU" altLang="hu-HU" sz="2400" b="1" dirty="0" err="1">
                <a:latin typeface="Arial" panose="020B0604020202020204" pitchFamily="34" charset="0"/>
                <a:ea typeface="+mn-ea"/>
                <a:cs typeface="+mn-cs"/>
              </a:rPr>
              <a:t>ventralis</a:t>
            </a:r>
            <a:r>
              <a:rPr lang="hu-HU" altLang="hu-HU" sz="2400" b="1" dirty="0">
                <a:latin typeface="Arial" panose="020B0604020202020204" pitchFamily="34" charset="0"/>
                <a:ea typeface="+mn-ea"/>
                <a:cs typeface="+mn-cs"/>
              </a:rPr>
              <a:t> </a:t>
            </a:r>
            <a:r>
              <a:rPr lang="hu-HU" altLang="hu-HU" sz="2400" b="1" dirty="0" err="1">
                <a:latin typeface="Arial" panose="020B0604020202020204" pitchFamily="34" charset="0"/>
                <a:ea typeface="+mn-ea"/>
                <a:cs typeface="+mn-cs"/>
              </a:rPr>
              <a:t>posterolateralis</a:t>
            </a:r>
            <a:r>
              <a:rPr lang="hu-HU" altLang="hu-HU" sz="2400" b="1" dirty="0">
                <a:latin typeface="Arial" panose="020B0604020202020204" pitchFamily="34" charset="0"/>
                <a:ea typeface="+mn-ea"/>
                <a:cs typeface="+mn-cs"/>
              </a:rPr>
              <a:t> (VPL) und </a:t>
            </a:r>
          </a:p>
          <a:p>
            <a:r>
              <a:rPr lang="hu-HU" altLang="hu-HU" sz="2400" b="1" dirty="0" err="1">
                <a:latin typeface="Arial" panose="020B0604020202020204" pitchFamily="34" charset="0"/>
                <a:ea typeface="+mn-ea"/>
                <a:cs typeface="+mn-cs"/>
              </a:rPr>
              <a:t>Nucleus</a:t>
            </a:r>
            <a:r>
              <a:rPr lang="hu-HU" altLang="hu-HU" sz="2400" b="1" dirty="0">
                <a:latin typeface="Arial" panose="020B0604020202020204" pitchFamily="34" charset="0"/>
                <a:ea typeface="+mn-ea"/>
                <a:cs typeface="+mn-cs"/>
              </a:rPr>
              <a:t> </a:t>
            </a:r>
            <a:r>
              <a:rPr lang="hu-HU" altLang="hu-HU" sz="2400" b="1" dirty="0" err="1">
                <a:latin typeface="Arial" panose="020B0604020202020204" pitchFamily="34" charset="0"/>
                <a:ea typeface="+mn-ea"/>
                <a:cs typeface="+mn-cs"/>
              </a:rPr>
              <a:t>ventralis</a:t>
            </a:r>
            <a:r>
              <a:rPr lang="hu-HU" altLang="hu-HU" sz="2400" b="1" dirty="0">
                <a:latin typeface="Arial" panose="020B0604020202020204" pitchFamily="34" charset="0"/>
                <a:ea typeface="+mn-ea"/>
                <a:cs typeface="+mn-cs"/>
              </a:rPr>
              <a:t> </a:t>
            </a:r>
            <a:r>
              <a:rPr lang="hu-HU" altLang="hu-HU" sz="2400" b="1" dirty="0" err="1">
                <a:latin typeface="Arial" panose="020B0604020202020204" pitchFamily="34" charset="0"/>
                <a:ea typeface="+mn-ea"/>
                <a:cs typeface="+mn-cs"/>
              </a:rPr>
              <a:t>posteromedialis</a:t>
            </a:r>
            <a:r>
              <a:rPr lang="hu-HU" altLang="hu-HU" sz="2400" b="1" dirty="0">
                <a:latin typeface="Arial" panose="020B0604020202020204" pitchFamily="34" charset="0"/>
                <a:ea typeface="+mn-ea"/>
                <a:cs typeface="+mn-cs"/>
              </a:rPr>
              <a:t> (VPM)</a:t>
            </a:r>
            <a:endParaRPr lang="en-US" altLang="hu-HU" sz="2400" b="1" dirty="0">
              <a:latin typeface="Arial" panose="020B0604020202020204" pitchFamily="34" charset="0"/>
              <a:ea typeface="+mn-ea"/>
              <a:cs typeface="+mn-cs"/>
            </a:endParaRPr>
          </a:p>
        </p:txBody>
      </p:sp>
    </p:spTree>
    <p:extLst>
      <p:ext uri="{BB962C8B-B14F-4D97-AF65-F5344CB8AC3E}">
        <p14:creationId xmlns:p14="http://schemas.microsoft.com/office/powerpoint/2010/main" val="64576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F903E41D-B266-4016-8FFD-3B238B2C588D}"/>
              </a:ext>
            </a:extLst>
          </p:cNvPr>
          <p:cNvSpPr>
            <a:spLocks noChangeArrowheads="1"/>
          </p:cNvSpPr>
          <p:nvPr/>
        </p:nvSpPr>
        <p:spPr bwMode="auto">
          <a:xfrm>
            <a:off x="457200" y="444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200" dirty="0" err="1"/>
              <a:t>Diencephalon</a:t>
            </a:r>
            <a:r>
              <a:rPr lang="hu-HU" altLang="hu-HU" sz="3200" dirty="0"/>
              <a:t> – </a:t>
            </a:r>
            <a:r>
              <a:rPr lang="hu-HU" altLang="hu-HU" sz="3200" dirty="0" err="1"/>
              <a:t>Mediansagittalschnitt</a:t>
            </a:r>
            <a:endParaRPr lang="hu-HU" altLang="hu-HU" sz="3200" dirty="0"/>
          </a:p>
        </p:txBody>
      </p:sp>
      <p:pic>
        <p:nvPicPr>
          <p:cNvPr id="16389" name="Picture 5" descr="page3 028">
            <a:extLst>
              <a:ext uri="{FF2B5EF4-FFF2-40B4-BE49-F238E27FC236}">
                <a16:creationId xmlns:a16="http://schemas.microsoft.com/office/drawing/2014/main" id="{E8514B62-6D7C-408D-AD8E-126C8BF5A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8893175" cy="4627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539552" y="791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200" dirty="0" err="1" smtClean="0"/>
              <a:t>Aufsteigende</a:t>
            </a:r>
            <a:r>
              <a:rPr lang="hu-HU" sz="3200" dirty="0" smtClean="0"/>
              <a:t> </a:t>
            </a:r>
            <a:r>
              <a:rPr lang="hu-HU" sz="3200" dirty="0" err="1" smtClean="0"/>
              <a:t>protopathische</a:t>
            </a:r>
            <a:r>
              <a:rPr lang="hu-HU" sz="3200" dirty="0" smtClean="0"/>
              <a:t> </a:t>
            </a:r>
            <a:r>
              <a:rPr lang="hu-HU" sz="3200" dirty="0" err="1" smtClean="0"/>
              <a:t>Bahnen</a:t>
            </a:r>
            <a:endParaRPr lang="de-DE" sz="3200" dirty="0"/>
          </a:p>
        </p:txBody>
      </p:sp>
      <p:pic>
        <p:nvPicPr>
          <p:cNvPr id="5" name="Picture 2" descr="Abb. 10-1: Das Antero-Laterale System (ALS) im Rumpf- und Kopfberei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980728"/>
            <a:ext cx="3128639" cy="5682391"/>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624357" y="6237312"/>
            <a:ext cx="2435475" cy="369332"/>
          </a:xfrm>
          <a:prstGeom prst="rect">
            <a:avLst/>
          </a:prstGeom>
          <a:noFill/>
        </p:spPr>
        <p:txBody>
          <a:bodyPr wrap="none" rtlCol="0">
            <a:spAutoFit/>
          </a:bodyPr>
          <a:lstStyle/>
          <a:p>
            <a:r>
              <a:rPr lang="hu-HU" dirty="0" err="1" smtClean="0"/>
              <a:t>Tractus</a:t>
            </a:r>
            <a:r>
              <a:rPr lang="hu-HU" dirty="0" smtClean="0"/>
              <a:t> </a:t>
            </a:r>
            <a:r>
              <a:rPr lang="hu-HU" dirty="0" err="1" smtClean="0"/>
              <a:t>spinothalamicus</a:t>
            </a:r>
            <a:endParaRPr lang="de-DE" dirty="0"/>
          </a:p>
        </p:txBody>
      </p:sp>
      <p:sp>
        <p:nvSpPr>
          <p:cNvPr id="7" name="Szövegdoboz 6"/>
          <p:cNvSpPr txBox="1"/>
          <p:nvPr/>
        </p:nvSpPr>
        <p:spPr>
          <a:xfrm>
            <a:off x="5649654" y="6237312"/>
            <a:ext cx="2306722" cy="369332"/>
          </a:xfrm>
          <a:prstGeom prst="rect">
            <a:avLst/>
          </a:prstGeom>
          <a:noFill/>
        </p:spPr>
        <p:txBody>
          <a:bodyPr wrap="none" rtlCol="0">
            <a:spAutoFit/>
          </a:bodyPr>
          <a:lstStyle/>
          <a:p>
            <a:r>
              <a:rPr lang="hu-HU" dirty="0" err="1" smtClean="0"/>
              <a:t>Lemniscus</a:t>
            </a:r>
            <a:r>
              <a:rPr lang="hu-HU" dirty="0" smtClean="0"/>
              <a:t> </a:t>
            </a:r>
            <a:r>
              <a:rPr lang="hu-HU" dirty="0" err="1" smtClean="0"/>
              <a:t>trigeminalis</a:t>
            </a:r>
            <a:endParaRPr lang="de-DE" dirty="0"/>
          </a:p>
        </p:txBody>
      </p:sp>
      <p:pic>
        <p:nvPicPr>
          <p:cNvPr id="8" name="Kép 7" descr="asv.jpg"/>
          <p:cNvPicPr>
            <a:picLocks noChangeAspect="1"/>
          </p:cNvPicPr>
          <p:nvPr/>
        </p:nvPicPr>
        <p:blipFill>
          <a:blip r:embed="rId3" cstate="print"/>
          <a:stretch>
            <a:fillRect/>
          </a:stretch>
        </p:blipFill>
        <p:spPr>
          <a:xfrm>
            <a:off x="467544" y="1268760"/>
            <a:ext cx="2736304" cy="4950938"/>
          </a:xfrm>
          <a:prstGeom prst="rect">
            <a:avLst/>
          </a:prstGeom>
        </p:spPr>
      </p:pic>
      <p:sp>
        <p:nvSpPr>
          <p:cNvPr id="9" name="Szövegdoboz 8"/>
          <p:cNvSpPr txBox="1"/>
          <p:nvPr/>
        </p:nvSpPr>
        <p:spPr>
          <a:xfrm>
            <a:off x="6948264" y="3140968"/>
            <a:ext cx="467436" cy="276999"/>
          </a:xfrm>
          <a:prstGeom prst="rect">
            <a:avLst/>
          </a:prstGeom>
          <a:noFill/>
        </p:spPr>
        <p:txBody>
          <a:bodyPr wrap="none" rtlCol="0">
            <a:spAutoFit/>
          </a:bodyPr>
          <a:lstStyle/>
          <a:p>
            <a:r>
              <a:rPr lang="hu-HU" sz="1200" dirty="0" smtClean="0"/>
              <a:t>N. V.</a:t>
            </a:r>
            <a:endParaRPr lang="hu-HU" sz="1200" dirty="0"/>
          </a:p>
        </p:txBody>
      </p:sp>
      <p:sp>
        <p:nvSpPr>
          <p:cNvPr id="10" name="Szövegdoboz 9"/>
          <p:cNvSpPr txBox="1"/>
          <p:nvPr/>
        </p:nvSpPr>
        <p:spPr>
          <a:xfrm>
            <a:off x="6624844" y="3944089"/>
            <a:ext cx="559769" cy="276999"/>
          </a:xfrm>
          <a:prstGeom prst="rect">
            <a:avLst/>
          </a:prstGeom>
          <a:noFill/>
        </p:spPr>
        <p:txBody>
          <a:bodyPr wrap="none" rtlCol="0">
            <a:spAutoFit/>
          </a:bodyPr>
          <a:lstStyle/>
          <a:p>
            <a:r>
              <a:rPr lang="hu-HU" sz="1200" dirty="0" smtClean="0"/>
              <a:t>N. VII.</a:t>
            </a:r>
            <a:endParaRPr lang="hu-HU" sz="1200" dirty="0"/>
          </a:p>
        </p:txBody>
      </p:sp>
      <p:sp>
        <p:nvSpPr>
          <p:cNvPr id="11" name="Szövegdoboz 10"/>
          <p:cNvSpPr txBox="1"/>
          <p:nvPr/>
        </p:nvSpPr>
        <p:spPr>
          <a:xfrm>
            <a:off x="6444208" y="4509120"/>
            <a:ext cx="514885" cy="276999"/>
          </a:xfrm>
          <a:prstGeom prst="rect">
            <a:avLst/>
          </a:prstGeom>
          <a:noFill/>
        </p:spPr>
        <p:txBody>
          <a:bodyPr wrap="none" rtlCol="0">
            <a:spAutoFit/>
          </a:bodyPr>
          <a:lstStyle/>
          <a:p>
            <a:r>
              <a:rPr lang="hu-HU" sz="1200" dirty="0" smtClean="0"/>
              <a:t>N. IX.</a:t>
            </a:r>
            <a:endParaRPr lang="hu-HU" sz="1200" dirty="0"/>
          </a:p>
        </p:txBody>
      </p:sp>
      <p:sp>
        <p:nvSpPr>
          <p:cNvPr id="12" name="Szövegdoboz 11"/>
          <p:cNvSpPr txBox="1"/>
          <p:nvPr/>
        </p:nvSpPr>
        <p:spPr>
          <a:xfrm>
            <a:off x="6516216" y="5168225"/>
            <a:ext cx="476412" cy="276999"/>
          </a:xfrm>
          <a:prstGeom prst="rect">
            <a:avLst/>
          </a:prstGeom>
          <a:noFill/>
        </p:spPr>
        <p:txBody>
          <a:bodyPr wrap="none" rtlCol="0">
            <a:spAutoFit/>
          </a:bodyPr>
          <a:lstStyle/>
          <a:p>
            <a:r>
              <a:rPr lang="hu-HU" sz="1200" dirty="0" smtClean="0"/>
              <a:t>N. X.</a:t>
            </a:r>
            <a:endParaRPr lang="hu-HU" sz="1200" dirty="0"/>
          </a:p>
        </p:txBody>
      </p:sp>
      <p:sp>
        <p:nvSpPr>
          <p:cNvPr id="4" name="Szövegdoboz 3"/>
          <p:cNvSpPr txBox="1"/>
          <p:nvPr/>
        </p:nvSpPr>
        <p:spPr>
          <a:xfrm>
            <a:off x="624357" y="1916832"/>
            <a:ext cx="633507" cy="369332"/>
          </a:xfrm>
          <a:prstGeom prst="rect">
            <a:avLst/>
          </a:prstGeom>
          <a:noFill/>
        </p:spPr>
        <p:txBody>
          <a:bodyPr wrap="none" rtlCol="0">
            <a:spAutoFit/>
          </a:bodyPr>
          <a:lstStyle/>
          <a:p>
            <a:r>
              <a:rPr lang="hu-HU" b="1" dirty="0" smtClean="0">
                <a:solidFill>
                  <a:srgbClr val="FF0000"/>
                </a:solidFill>
              </a:rPr>
              <a:t>VPL</a:t>
            </a:r>
            <a:endParaRPr lang="hu-HU" b="1" dirty="0">
              <a:solidFill>
                <a:srgbClr val="FF0000"/>
              </a:solidFill>
            </a:endParaRPr>
          </a:p>
        </p:txBody>
      </p:sp>
      <p:sp>
        <p:nvSpPr>
          <p:cNvPr id="13" name="Szövegdoboz 12"/>
          <p:cNvSpPr txBox="1"/>
          <p:nvPr/>
        </p:nvSpPr>
        <p:spPr>
          <a:xfrm>
            <a:off x="6782193" y="1916832"/>
            <a:ext cx="684803" cy="369332"/>
          </a:xfrm>
          <a:prstGeom prst="rect">
            <a:avLst/>
          </a:prstGeom>
          <a:noFill/>
        </p:spPr>
        <p:txBody>
          <a:bodyPr wrap="none" rtlCol="0">
            <a:spAutoFit/>
          </a:bodyPr>
          <a:lstStyle/>
          <a:p>
            <a:r>
              <a:rPr lang="hu-HU" b="1" dirty="0" smtClean="0">
                <a:solidFill>
                  <a:srgbClr val="FF0000"/>
                </a:solidFill>
              </a:rPr>
              <a:t>VPM</a:t>
            </a:r>
            <a:endParaRPr lang="hu-HU" b="1" dirty="0">
              <a:solidFill>
                <a:srgbClr val="FF0000"/>
              </a:solidFill>
            </a:endParaRPr>
          </a:p>
        </p:txBody>
      </p:sp>
    </p:spTree>
    <p:extLst>
      <p:ext uri="{BB962C8B-B14F-4D97-AF65-F5344CB8AC3E}">
        <p14:creationId xmlns:p14="http://schemas.microsoft.com/office/powerpoint/2010/main" val="1322686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539552" y="791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200" dirty="0" err="1" smtClean="0"/>
              <a:t>Aufsteigende</a:t>
            </a:r>
            <a:r>
              <a:rPr lang="hu-HU" sz="3200" dirty="0" smtClean="0"/>
              <a:t> </a:t>
            </a:r>
            <a:r>
              <a:rPr lang="hu-HU" sz="3200" dirty="0" err="1" smtClean="0"/>
              <a:t>epikritische</a:t>
            </a:r>
            <a:r>
              <a:rPr lang="hu-HU" sz="3200" dirty="0" smtClean="0"/>
              <a:t> </a:t>
            </a:r>
            <a:r>
              <a:rPr lang="hu-HU" sz="3200" dirty="0" err="1" smtClean="0"/>
              <a:t>Bahnen</a:t>
            </a:r>
            <a:endParaRPr lang="de-DE" sz="3200"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22138"/>
            <a:ext cx="2808312" cy="5008033"/>
          </a:xfrm>
          <a:prstGeom prst="rect">
            <a:avLst/>
          </a:prstGeom>
        </p:spPr>
      </p:pic>
      <p:sp>
        <p:nvSpPr>
          <p:cNvPr id="6" name="Szövegdoboz 5"/>
          <p:cNvSpPr txBox="1"/>
          <p:nvPr/>
        </p:nvSpPr>
        <p:spPr>
          <a:xfrm>
            <a:off x="5364088" y="6237312"/>
            <a:ext cx="3075394" cy="369332"/>
          </a:xfrm>
          <a:prstGeom prst="rect">
            <a:avLst/>
          </a:prstGeom>
          <a:noFill/>
        </p:spPr>
        <p:txBody>
          <a:bodyPr wrap="none" rtlCol="0">
            <a:spAutoFit/>
          </a:bodyPr>
          <a:lstStyle/>
          <a:p>
            <a:r>
              <a:rPr lang="hu-HU" dirty="0" err="1" smtClean="0"/>
              <a:t>Lemniscus</a:t>
            </a:r>
            <a:r>
              <a:rPr lang="hu-HU" dirty="0" smtClean="0"/>
              <a:t> </a:t>
            </a:r>
            <a:r>
              <a:rPr lang="hu-HU" dirty="0" err="1" smtClean="0"/>
              <a:t>trigeminalis</a:t>
            </a:r>
            <a:r>
              <a:rPr lang="hu-HU" dirty="0" smtClean="0"/>
              <a:t> </a:t>
            </a:r>
            <a:r>
              <a:rPr lang="hu-HU" dirty="0" err="1" smtClean="0"/>
              <a:t>dorsalis</a:t>
            </a:r>
            <a:endParaRPr lang="de-DE" dirty="0"/>
          </a:p>
        </p:txBody>
      </p:sp>
      <p:sp>
        <p:nvSpPr>
          <p:cNvPr id="7" name="Szövegdoboz 6"/>
          <p:cNvSpPr txBox="1"/>
          <p:nvPr/>
        </p:nvSpPr>
        <p:spPr>
          <a:xfrm>
            <a:off x="755576" y="6228020"/>
            <a:ext cx="3376694" cy="369332"/>
          </a:xfrm>
          <a:prstGeom prst="rect">
            <a:avLst/>
          </a:prstGeom>
          <a:noFill/>
        </p:spPr>
        <p:txBody>
          <a:bodyPr wrap="none" rtlCol="0">
            <a:spAutoFit/>
          </a:bodyPr>
          <a:lstStyle/>
          <a:p>
            <a:r>
              <a:rPr lang="hu-HU" dirty="0" err="1" smtClean="0"/>
              <a:t>Hinterstrang</a:t>
            </a:r>
            <a:r>
              <a:rPr lang="hu-HU" dirty="0" smtClean="0"/>
              <a:t> – </a:t>
            </a:r>
            <a:r>
              <a:rPr lang="hu-HU" dirty="0" err="1" smtClean="0"/>
              <a:t>Lemniscus</a:t>
            </a:r>
            <a:r>
              <a:rPr lang="hu-HU" dirty="0" smtClean="0"/>
              <a:t> </a:t>
            </a:r>
            <a:r>
              <a:rPr lang="hu-HU" dirty="0" err="1" smtClean="0"/>
              <a:t>medialis</a:t>
            </a:r>
            <a:endParaRPr lang="de-DE" dirty="0"/>
          </a:p>
        </p:txBody>
      </p:sp>
      <p:sp>
        <p:nvSpPr>
          <p:cNvPr id="8" name="Szövegdoboz 7"/>
          <p:cNvSpPr txBox="1"/>
          <p:nvPr/>
        </p:nvSpPr>
        <p:spPr>
          <a:xfrm>
            <a:off x="2915816" y="3284111"/>
            <a:ext cx="1352500" cy="523220"/>
          </a:xfrm>
          <a:prstGeom prst="rect">
            <a:avLst/>
          </a:prstGeom>
          <a:solidFill>
            <a:srgbClr val="FF0000"/>
          </a:solidFill>
        </p:spPr>
        <p:txBody>
          <a:bodyPr wrap="square" rtlCol="0">
            <a:spAutoFit/>
          </a:bodyPr>
          <a:lstStyle/>
          <a:p>
            <a:r>
              <a:rPr lang="hu-HU" sz="1400" b="1" dirty="0" err="1" smtClean="0">
                <a:solidFill>
                  <a:schemeClr val="bg1"/>
                </a:solidFill>
              </a:rPr>
              <a:t>Fibrae</a:t>
            </a:r>
            <a:r>
              <a:rPr lang="hu-HU" sz="1400" b="1" dirty="0" smtClean="0">
                <a:solidFill>
                  <a:schemeClr val="bg1"/>
                </a:solidFill>
              </a:rPr>
              <a:t> </a:t>
            </a:r>
            <a:r>
              <a:rPr lang="hu-HU" sz="1400" b="1" dirty="0" err="1" smtClean="0">
                <a:solidFill>
                  <a:schemeClr val="bg1"/>
                </a:solidFill>
              </a:rPr>
              <a:t>arcuatae</a:t>
            </a:r>
            <a:r>
              <a:rPr lang="hu-HU" sz="1400" b="1" dirty="0" smtClean="0">
                <a:solidFill>
                  <a:schemeClr val="bg1"/>
                </a:solidFill>
              </a:rPr>
              <a:t> </a:t>
            </a:r>
            <a:r>
              <a:rPr lang="hu-HU" sz="1400" b="1" dirty="0" err="1" smtClean="0">
                <a:solidFill>
                  <a:schemeClr val="bg1"/>
                </a:solidFill>
              </a:rPr>
              <a:t>internae</a:t>
            </a:r>
            <a:endParaRPr lang="de-DE" sz="1400" b="1" dirty="0">
              <a:solidFill>
                <a:schemeClr val="bg1"/>
              </a:solidFill>
            </a:endParaRPr>
          </a:p>
        </p:txBody>
      </p:sp>
      <p:sp>
        <p:nvSpPr>
          <p:cNvPr id="9" name="Szövegdoboz 8"/>
          <p:cNvSpPr txBox="1"/>
          <p:nvPr/>
        </p:nvSpPr>
        <p:spPr>
          <a:xfrm>
            <a:off x="467544" y="2204864"/>
            <a:ext cx="1152128" cy="523220"/>
          </a:xfrm>
          <a:prstGeom prst="rect">
            <a:avLst/>
          </a:prstGeom>
          <a:solidFill>
            <a:srgbClr val="FF0000"/>
          </a:solidFill>
        </p:spPr>
        <p:txBody>
          <a:bodyPr wrap="square" rtlCol="0">
            <a:spAutoFit/>
          </a:bodyPr>
          <a:lstStyle/>
          <a:p>
            <a:pPr algn="ctr"/>
            <a:r>
              <a:rPr lang="hu-HU" sz="1400" b="1" dirty="0" err="1" smtClean="0">
                <a:solidFill>
                  <a:schemeClr val="bg1"/>
                </a:solidFill>
              </a:rPr>
              <a:t>Lemniscus</a:t>
            </a:r>
            <a:r>
              <a:rPr lang="hu-HU" sz="1400" b="1" dirty="0" smtClean="0">
                <a:solidFill>
                  <a:schemeClr val="bg1"/>
                </a:solidFill>
              </a:rPr>
              <a:t> </a:t>
            </a:r>
            <a:r>
              <a:rPr lang="hu-HU" sz="1400" b="1" dirty="0" err="1" smtClean="0">
                <a:solidFill>
                  <a:schemeClr val="bg1"/>
                </a:solidFill>
              </a:rPr>
              <a:t>medialis</a:t>
            </a:r>
            <a:endParaRPr lang="de-DE" sz="1400" b="1" dirty="0">
              <a:solidFill>
                <a:schemeClr val="bg1"/>
              </a:solidFill>
            </a:endParaRPr>
          </a:p>
        </p:txBody>
      </p:sp>
      <p:pic>
        <p:nvPicPr>
          <p:cNvPr id="29698" name="Picture 2" descr="File:Karl Friedrich Burdach .jpg"/>
          <p:cNvPicPr>
            <a:picLocks noChangeAspect="1" noChangeArrowheads="1"/>
          </p:cNvPicPr>
          <p:nvPr/>
        </p:nvPicPr>
        <p:blipFill>
          <a:blip r:embed="rId3" cstate="print"/>
          <a:srcRect/>
          <a:stretch>
            <a:fillRect/>
          </a:stretch>
        </p:blipFill>
        <p:spPr bwMode="auto">
          <a:xfrm>
            <a:off x="0" y="-1"/>
            <a:ext cx="1043608" cy="1183677"/>
          </a:xfrm>
          <a:prstGeom prst="rect">
            <a:avLst/>
          </a:prstGeom>
          <a:noFill/>
        </p:spPr>
      </p:pic>
      <p:sp>
        <p:nvSpPr>
          <p:cNvPr id="10" name="Téglalap 9"/>
          <p:cNvSpPr/>
          <p:nvPr/>
        </p:nvSpPr>
        <p:spPr>
          <a:xfrm>
            <a:off x="-108520" y="1074802"/>
            <a:ext cx="1152128" cy="553998"/>
          </a:xfrm>
          <a:prstGeom prst="rect">
            <a:avLst/>
          </a:prstGeom>
        </p:spPr>
        <p:txBody>
          <a:bodyPr wrap="square">
            <a:spAutoFit/>
          </a:bodyPr>
          <a:lstStyle/>
          <a:p>
            <a:pPr algn="ctr"/>
            <a:r>
              <a:rPr lang="hu-HU" sz="1000" b="1" dirty="0" smtClean="0"/>
              <a:t>Karl Friedrich </a:t>
            </a:r>
            <a:r>
              <a:rPr lang="hu-HU" sz="1000" b="1" dirty="0" err="1" smtClean="0"/>
              <a:t>Burdach</a:t>
            </a:r>
            <a:endParaRPr lang="hu-HU" sz="1000" b="1" dirty="0" smtClean="0"/>
          </a:p>
          <a:p>
            <a:pPr algn="ctr"/>
            <a:r>
              <a:rPr lang="hu-HU" sz="1000" dirty="0" smtClean="0"/>
              <a:t> (1776 – 1847)</a:t>
            </a:r>
            <a:endParaRPr lang="hu-HU" sz="1000" dirty="0"/>
          </a:p>
        </p:txBody>
      </p:sp>
      <p:pic>
        <p:nvPicPr>
          <p:cNvPr id="29700" name="Picture 4" descr="http://t1.gstatic.com/images?q=tbn:ANd9GcRBIdOuPVGc8dLCsfcUDF1lar-XZ6i0kpjbtdzsQOyqMNmXQaiV"/>
          <p:cNvPicPr>
            <a:picLocks noChangeAspect="1" noChangeArrowheads="1"/>
          </p:cNvPicPr>
          <p:nvPr/>
        </p:nvPicPr>
        <p:blipFill>
          <a:blip r:embed="rId4" cstate="print"/>
          <a:srcRect/>
          <a:stretch>
            <a:fillRect/>
          </a:stretch>
        </p:blipFill>
        <p:spPr bwMode="auto">
          <a:xfrm>
            <a:off x="8351196" y="0"/>
            <a:ext cx="792804" cy="980728"/>
          </a:xfrm>
          <a:prstGeom prst="rect">
            <a:avLst/>
          </a:prstGeom>
          <a:noFill/>
        </p:spPr>
      </p:pic>
      <p:sp>
        <p:nvSpPr>
          <p:cNvPr id="12" name="Téglalap 11"/>
          <p:cNvSpPr/>
          <p:nvPr/>
        </p:nvSpPr>
        <p:spPr>
          <a:xfrm>
            <a:off x="8244408" y="980728"/>
            <a:ext cx="1008112" cy="400110"/>
          </a:xfrm>
          <a:prstGeom prst="rect">
            <a:avLst/>
          </a:prstGeom>
        </p:spPr>
        <p:txBody>
          <a:bodyPr wrap="square">
            <a:spAutoFit/>
          </a:bodyPr>
          <a:lstStyle/>
          <a:p>
            <a:pPr algn="ctr"/>
            <a:r>
              <a:rPr lang="hu-HU" sz="1000" b="1" dirty="0" smtClean="0"/>
              <a:t>Friedrich </a:t>
            </a:r>
            <a:r>
              <a:rPr lang="hu-HU" sz="1000" b="1" dirty="0" err="1" smtClean="0"/>
              <a:t>Goll</a:t>
            </a:r>
            <a:r>
              <a:rPr lang="hu-HU" sz="1000" dirty="0" smtClean="0"/>
              <a:t> </a:t>
            </a:r>
          </a:p>
          <a:p>
            <a:pPr algn="ctr"/>
            <a:r>
              <a:rPr lang="hu-HU" sz="1000" dirty="0" smtClean="0"/>
              <a:t>(1829 – 1903)</a:t>
            </a:r>
            <a:endParaRPr lang="hu-HU" sz="1000" dirty="0"/>
          </a:p>
        </p:txBody>
      </p:sp>
      <p:pic>
        <p:nvPicPr>
          <p:cNvPr id="29702" name="Picture 6" descr="Abb. 10-6: Organisation des Lemniscus-Medialis Systems"/>
          <p:cNvPicPr>
            <a:picLocks noChangeAspect="1" noChangeArrowheads="1"/>
          </p:cNvPicPr>
          <p:nvPr/>
        </p:nvPicPr>
        <p:blipFill>
          <a:blip r:embed="rId5" cstate="print"/>
          <a:srcRect l="34020"/>
          <a:stretch>
            <a:fillRect/>
          </a:stretch>
        </p:blipFill>
        <p:spPr bwMode="auto">
          <a:xfrm>
            <a:off x="5220072" y="1628800"/>
            <a:ext cx="3323724" cy="4300712"/>
          </a:xfrm>
          <a:prstGeom prst="rect">
            <a:avLst/>
          </a:prstGeom>
          <a:noFill/>
        </p:spPr>
      </p:pic>
      <p:sp>
        <p:nvSpPr>
          <p:cNvPr id="14" name="Téglalap 13"/>
          <p:cNvSpPr/>
          <p:nvPr/>
        </p:nvSpPr>
        <p:spPr>
          <a:xfrm>
            <a:off x="5004048" y="3573016"/>
            <a:ext cx="792088"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p:cNvSpPr/>
          <p:nvPr/>
        </p:nvSpPr>
        <p:spPr>
          <a:xfrm>
            <a:off x="5364088" y="4005064"/>
            <a:ext cx="792088"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p:cNvSpPr/>
          <p:nvPr/>
        </p:nvSpPr>
        <p:spPr>
          <a:xfrm>
            <a:off x="4860032" y="2717304"/>
            <a:ext cx="792088"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Szövegdoboz 17"/>
          <p:cNvSpPr txBox="1"/>
          <p:nvPr/>
        </p:nvSpPr>
        <p:spPr>
          <a:xfrm>
            <a:off x="3059832" y="3933056"/>
            <a:ext cx="2448272" cy="276999"/>
          </a:xfrm>
          <a:prstGeom prst="rect">
            <a:avLst/>
          </a:prstGeom>
          <a:solidFill>
            <a:srgbClr val="FF0000"/>
          </a:solidFill>
        </p:spPr>
        <p:txBody>
          <a:bodyPr wrap="square" rtlCol="0">
            <a:spAutoFit/>
          </a:bodyPr>
          <a:lstStyle/>
          <a:p>
            <a:pPr algn="ctr"/>
            <a:r>
              <a:rPr lang="hu-HU" sz="1200" b="1" dirty="0" err="1" smtClean="0">
                <a:solidFill>
                  <a:schemeClr val="bg1"/>
                </a:solidFill>
              </a:rPr>
              <a:t>Fasciculus</a:t>
            </a:r>
            <a:r>
              <a:rPr lang="hu-HU" sz="1200" b="1" dirty="0" smtClean="0">
                <a:solidFill>
                  <a:schemeClr val="bg1"/>
                </a:solidFill>
              </a:rPr>
              <a:t> </a:t>
            </a:r>
            <a:r>
              <a:rPr lang="hu-HU" sz="1200" b="1" dirty="0" err="1" smtClean="0">
                <a:solidFill>
                  <a:schemeClr val="bg1"/>
                </a:solidFill>
              </a:rPr>
              <a:t>cuneatus</a:t>
            </a:r>
            <a:r>
              <a:rPr lang="hu-HU" sz="1200" b="1" dirty="0" smtClean="0">
                <a:solidFill>
                  <a:schemeClr val="bg1"/>
                </a:solidFill>
              </a:rPr>
              <a:t> (</a:t>
            </a:r>
            <a:r>
              <a:rPr lang="hu-HU" sz="1200" b="1" dirty="0" err="1" smtClean="0">
                <a:solidFill>
                  <a:schemeClr val="bg1"/>
                </a:solidFill>
              </a:rPr>
              <a:t>Burdach</a:t>
            </a:r>
            <a:r>
              <a:rPr lang="hu-HU" sz="1200" b="1" dirty="0" smtClean="0">
                <a:solidFill>
                  <a:schemeClr val="bg1"/>
                </a:solidFill>
              </a:rPr>
              <a:t>)</a:t>
            </a:r>
            <a:endParaRPr lang="de-DE" sz="1200" b="1" dirty="0">
              <a:solidFill>
                <a:schemeClr val="bg1"/>
              </a:solidFill>
            </a:endParaRPr>
          </a:p>
        </p:txBody>
      </p:sp>
      <p:sp>
        <p:nvSpPr>
          <p:cNvPr id="19" name="Szövegdoboz 18"/>
          <p:cNvSpPr txBox="1"/>
          <p:nvPr/>
        </p:nvSpPr>
        <p:spPr>
          <a:xfrm>
            <a:off x="3059832" y="5024209"/>
            <a:ext cx="2160240" cy="276999"/>
          </a:xfrm>
          <a:prstGeom prst="rect">
            <a:avLst/>
          </a:prstGeom>
          <a:solidFill>
            <a:srgbClr val="FF0000"/>
          </a:solidFill>
        </p:spPr>
        <p:txBody>
          <a:bodyPr wrap="square" rtlCol="0">
            <a:spAutoFit/>
          </a:bodyPr>
          <a:lstStyle/>
          <a:p>
            <a:pPr algn="ctr"/>
            <a:r>
              <a:rPr lang="hu-HU" sz="1200" b="1" dirty="0" err="1" smtClean="0">
                <a:solidFill>
                  <a:schemeClr val="bg1"/>
                </a:solidFill>
              </a:rPr>
              <a:t>Fasciculus</a:t>
            </a:r>
            <a:r>
              <a:rPr lang="hu-HU" sz="1200" b="1" dirty="0" smtClean="0">
                <a:solidFill>
                  <a:schemeClr val="bg1"/>
                </a:solidFill>
              </a:rPr>
              <a:t> gracilis (</a:t>
            </a:r>
            <a:r>
              <a:rPr lang="hu-HU" sz="1200" b="1" dirty="0" err="1" smtClean="0">
                <a:solidFill>
                  <a:schemeClr val="bg1"/>
                </a:solidFill>
              </a:rPr>
              <a:t>Goll</a:t>
            </a:r>
            <a:r>
              <a:rPr lang="hu-HU" sz="1200" b="1" dirty="0" smtClean="0">
                <a:solidFill>
                  <a:schemeClr val="bg1"/>
                </a:solidFill>
              </a:rPr>
              <a:t>)</a:t>
            </a:r>
            <a:endParaRPr lang="de-DE" sz="1200" b="1" dirty="0">
              <a:solidFill>
                <a:schemeClr val="bg1"/>
              </a:solidFill>
            </a:endParaRPr>
          </a:p>
        </p:txBody>
      </p:sp>
      <p:sp>
        <p:nvSpPr>
          <p:cNvPr id="20" name="Szövegdoboz 19"/>
          <p:cNvSpPr txBox="1"/>
          <p:nvPr/>
        </p:nvSpPr>
        <p:spPr>
          <a:xfrm>
            <a:off x="905934" y="1624154"/>
            <a:ext cx="633507" cy="369332"/>
          </a:xfrm>
          <a:prstGeom prst="rect">
            <a:avLst/>
          </a:prstGeom>
          <a:noFill/>
        </p:spPr>
        <p:txBody>
          <a:bodyPr wrap="none" rtlCol="0">
            <a:spAutoFit/>
          </a:bodyPr>
          <a:lstStyle/>
          <a:p>
            <a:r>
              <a:rPr lang="hu-HU" b="1" dirty="0" smtClean="0">
                <a:solidFill>
                  <a:srgbClr val="FF0000"/>
                </a:solidFill>
              </a:rPr>
              <a:t>VPL</a:t>
            </a:r>
            <a:endParaRPr lang="hu-HU" b="1" dirty="0">
              <a:solidFill>
                <a:srgbClr val="FF0000"/>
              </a:solidFill>
            </a:endParaRPr>
          </a:p>
        </p:txBody>
      </p:sp>
      <p:sp>
        <p:nvSpPr>
          <p:cNvPr id="21" name="Szövegdoboz 20"/>
          <p:cNvSpPr txBox="1"/>
          <p:nvPr/>
        </p:nvSpPr>
        <p:spPr>
          <a:xfrm>
            <a:off x="7063770" y="1624154"/>
            <a:ext cx="684803" cy="369332"/>
          </a:xfrm>
          <a:prstGeom prst="rect">
            <a:avLst/>
          </a:prstGeom>
          <a:noFill/>
        </p:spPr>
        <p:txBody>
          <a:bodyPr wrap="none" rtlCol="0">
            <a:spAutoFit/>
          </a:bodyPr>
          <a:lstStyle/>
          <a:p>
            <a:r>
              <a:rPr lang="hu-HU" b="1" dirty="0" smtClean="0">
                <a:solidFill>
                  <a:srgbClr val="FF0000"/>
                </a:solidFill>
              </a:rPr>
              <a:t>VPM</a:t>
            </a:r>
            <a:endParaRPr lang="hu-HU" b="1" dirty="0">
              <a:solidFill>
                <a:srgbClr val="FF0000"/>
              </a:solidFill>
            </a:endParaRPr>
          </a:p>
        </p:txBody>
      </p:sp>
    </p:spTree>
    <p:extLst>
      <p:ext uri="{BB962C8B-B14F-4D97-AF65-F5344CB8AC3E}">
        <p14:creationId xmlns:p14="http://schemas.microsoft.com/office/powerpoint/2010/main" val="1182174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15B4D33B-5E9E-412A-85DF-E6FC017707A8}"/>
              </a:ext>
            </a:extLst>
          </p:cNvPr>
          <p:cNvSpPr>
            <a:spLocks noGrp="1" noChangeArrowheads="1"/>
          </p:cNvSpPr>
          <p:nvPr>
            <p:ph type="body" sz="half" idx="1"/>
          </p:nvPr>
        </p:nvSpPr>
        <p:spPr>
          <a:xfrm>
            <a:off x="457200" y="908050"/>
            <a:ext cx="7786688" cy="4525963"/>
          </a:xfrm>
        </p:spPr>
        <p:txBody>
          <a:bodyPr/>
          <a:lstStyle/>
          <a:p>
            <a:pPr marL="0" indent="0" algn="just" eaLnBrk="1" hangingPunct="1">
              <a:lnSpc>
                <a:spcPct val="120000"/>
              </a:lnSpc>
              <a:buNone/>
            </a:pPr>
            <a:endParaRPr lang="hu-HU" altLang="hu-HU" sz="2000" b="1" dirty="0"/>
          </a:p>
          <a:p>
            <a:pPr algn="just" eaLnBrk="1" hangingPunct="1">
              <a:lnSpc>
                <a:spcPct val="120000"/>
              </a:lnSpc>
              <a:buFontTx/>
              <a:buNone/>
            </a:pPr>
            <a:r>
              <a:rPr lang="hu-HU" altLang="hu-HU" sz="1600" b="1" dirty="0">
                <a:solidFill>
                  <a:srgbClr val="CC6600"/>
                </a:solidFill>
              </a:rPr>
              <a:t>Corpus </a:t>
            </a:r>
            <a:r>
              <a:rPr lang="hu-HU" altLang="hu-HU" sz="1600" b="1" dirty="0" err="1">
                <a:solidFill>
                  <a:srgbClr val="CC6600"/>
                </a:solidFill>
              </a:rPr>
              <a:t>geniculatum</a:t>
            </a:r>
            <a:r>
              <a:rPr lang="hu-HU" altLang="hu-HU" sz="1600" b="1" dirty="0">
                <a:solidFill>
                  <a:srgbClr val="CC6600"/>
                </a:solidFill>
              </a:rPr>
              <a:t> </a:t>
            </a:r>
            <a:r>
              <a:rPr lang="hu-HU" altLang="hu-HU" sz="1600" b="1" dirty="0" err="1">
                <a:solidFill>
                  <a:srgbClr val="CC6600"/>
                </a:solidFill>
              </a:rPr>
              <a:t>mediale</a:t>
            </a:r>
            <a:r>
              <a:rPr lang="hu-HU" altLang="hu-HU" sz="1600" b="1" dirty="0">
                <a:solidFill>
                  <a:srgbClr val="CC6600"/>
                </a:solidFill>
              </a:rPr>
              <a:t> </a:t>
            </a:r>
          </a:p>
          <a:p>
            <a:pPr algn="just" eaLnBrk="1" hangingPunct="1">
              <a:lnSpc>
                <a:spcPct val="120000"/>
              </a:lnSpc>
              <a:buFontTx/>
              <a:buNone/>
            </a:pPr>
            <a:r>
              <a:rPr lang="hu-HU" altLang="hu-HU" sz="1600" b="1" dirty="0"/>
              <a:t>       </a:t>
            </a:r>
            <a:r>
              <a:rPr lang="hu-HU" altLang="hu-HU" sz="1600" b="1" dirty="0" err="1"/>
              <a:t>erhält</a:t>
            </a:r>
            <a:r>
              <a:rPr lang="hu-HU" altLang="hu-HU" sz="1600" b="1" dirty="0"/>
              <a:t> </a:t>
            </a:r>
            <a:r>
              <a:rPr lang="hu-HU" altLang="hu-HU" sz="1600" b="1" dirty="0" err="1"/>
              <a:t>Afferenzen</a:t>
            </a:r>
            <a:r>
              <a:rPr lang="hu-HU" altLang="hu-HU" sz="1600" b="1" dirty="0"/>
              <a:t>, </a:t>
            </a:r>
            <a:r>
              <a:rPr lang="hu-HU" altLang="hu-HU" sz="1600" b="1" dirty="0" err="1"/>
              <a:t>die</a:t>
            </a:r>
            <a:r>
              <a:rPr lang="hu-HU" altLang="hu-HU" sz="1600" b="1" dirty="0"/>
              <a:t> von </a:t>
            </a:r>
            <a:r>
              <a:rPr lang="hu-HU" altLang="hu-HU" sz="1600" b="1" dirty="0" err="1"/>
              <a:t>dem</a:t>
            </a:r>
            <a:r>
              <a:rPr lang="hu-HU" altLang="hu-HU" sz="1600" b="1" dirty="0"/>
              <a:t> </a:t>
            </a:r>
            <a:r>
              <a:rPr lang="hu-HU" altLang="hu-HU" sz="1600" b="1" dirty="0" err="1"/>
              <a:t>ipsilateralen</a:t>
            </a:r>
            <a:r>
              <a:rPr lang="hu-HU" altLang="hu-HU" sz="1600" b="1" dirty="0"/>
              <a:t> </a:t>
            </a:r>
            <a:r>
              <a:rPr lang="hu-HU" altLang="hu-HU" sz="1600" b="1" dirty="0" err="1"/>
              <a:t>Colliculus</a:t>
            </a:r>
            <a:r>
              <a:rPr lang="hu-HU" altLang="hu-HU" sz="1600" b="1" dirty="0"/>
              <a:t> </a:t>
            </a:r>
            <a:r>
              <a:rPr lang="hu-HU" altLang="hu-HU" sz="1600" b="1" dirty="0" err="1"/>
              <a:t>inferior</a:t>
            </a:r>
            <a:r>
              <a:rPr lang="hu-HU" altLang="hu-HU" sz="1600" b="1" dirty="0"/>
              <a:t> </a:t>
            </a:r>
            <a:r>
              <a:rPr lang="hu-HU" altLang="hu-HU" sz="1600" b="1" dirty="0" err="1"/>
              <a:t>stammen</a:t>
            </a:r>
            <a:r>
              <a:rPr lang="hu-HU" altLang="hu-HU" sz="1600" b="1" dirty="0"/>
              <a:t> und </a:t>
            </a:r>
            <a:r>
              <a:rPr lang="hu-HU" altLang="hu-HU" sz="1600" b="1" dirty="0" err="1"/>
              <a:t>über</a:t>
            </a:r>
            <a:r>
              <a:rPr lang="hu-HU" altLang="hu-HU" sz="1600" b="1" dirty="0"/>
              <a:t> </a:t>
            </a:r>
            <a:r>
              <a:rPr lang="hu-HU" altLang="hu-HU" sz="1600" b="1" dirty="0" err="1"/>
              <a:t>das</a:t>
            </a:r>
            <a:r>
              <a:rPr lang="hu-HU" altLang="hu-HU" sz="1600" b="1" dirty="0"/>
              <a:t> </a:t>
            </a:r>
            <a:r>
              <a:rPr lang="hu-HU" altLang="hu-HU" sz="1600" b="1" dirty="0" err="1"/>
              <a:t>Brachium</a:t>
            </a:r>
            <a:r>
              <a:rPr lang="hu-HU" altLang="hu-HU" sz="1600" b="1" dirty="0"/>
              <a:t> </a:t>
            </a:r>
            <a:r>
              <a:rPr lang="hu-HU" altLang="hu-HU" sz="1600" b="1" dirty="0" err="1"/>
              <a:t>colliculi</a:t>
            </a:r>
            <a:r>
              <a:rPr lang="hu-HU" altLang="hu-HU" sz="1600" b="1" dirty="0"/>
              <a:t> </a:t>
            </a:r>
            <a:r>
              <a:rPr lang="hu-HU" altLang="hu-HU" sz="1600" b="1" dirty="0" err="1"/>
              <a:t>inferioris</a:t>
            </a:r>
            <a:r>
              <a:rPr lang="hu-HU" altLang="hu-HU" sz="1600" b="1" dirty="0"/>
              <a:t> </a:t>
            </a:r>
            <a:r>
              <a:rPr lang="hu-HU" altLang="hu-HU" sz="1600" b="1" dirty="0" err="1"/>
              <a:t>zum</a:t>
            </a:r>
            <a:r>
              <a:rPr lang="hu-HU" altLang="hu-HU" sz="1600" b="1" dirty="0"/>
              <a:t> CGM </a:t>
            </a:r>
            <a:r>
              <a:rPr lang="hu-HU" altLang="hu-HU" sz="1600" b="1" dirty="0" err="1"/>
              <a:t>einziehen</a:t>
            </a:r>
            <a:r>
              <a:rPr lang="hu-HU" altLang="hu-HU" sz="1600" b="1" dirty="0"/>
              <a:t>. </a:t>
            </a:r>
            <a:r>
              <a:rPr lang="hu-HU" altLang="hu-HU" sz="1600" b="1" dirty="0" err="1"/>
              <a:t>Die</a:t>
            </a:r>
            <a:r>
              <a:rPr lang="hu-HU" altLang="hu-HU" sz="1600" b="1" dirty="0"/>
              <a:t> </a:t>
            </a:r>
            <a:r>
              <a:rPr lang="hu-HU" altLang="hu-HU" sz="1600" b="1" dirty="0" err="1"/>
              <a:t>Efferenzen</a:t>
            </a:r>
            <a:r>
              <a:rPr lang="hu-HU" altLang="hu-HU" sz="1600" b="1" dirty="0"/>
              <a:t> (</a:t>
            </a:r>
            <a:r>
              <a:rPr lang="hu-HU" altLang="hu-HU" sz="1600" b="1" dirty="0" err="1"/>
              <a:t>Radiatio</a:t>
            </a:r>
            <a:r>
              <a:rPr lang="hu-HU" altLang="hu-HU" sz="1600" b="1" dirty="0"/>
              <a:t> </a:t>
            </a:r>
            <a:r>
              <a:rPr lang="hu-HU" altLang="hu-HU" sz="1600" b="1" dirty="0" err="1"/>
              <a:t>acustica</a:t>
            </a:r>
            <a:r>
              <a:rPr lang="hu-HU" altLang="hu-HU" sz="1600" b="1" dirty="0"/>
              <a:t>) </a:t>
            </a:r>
            <a:r>
              <a:rPr lang="hu-HU" altLang="hu-HU" sz="1600" b="1" dirty="0" err="1"/>
              <a:t>ziehen</a:t>
            </a:r>
            <a:r>
              <a:rPr lang="hu-HU" altLang="hu-HU" sz="1600" b="1" dirty="0"/>
              <a:t> </a:t>
            </a:r>
            <a:r>
              <a:rPr lang="hu-HU" altLang="hu-HU" sz="1600" b="1" dirty="0" err="1"/>
              <a:t>dann</a:t>
            </a:r>
            <a:r>
              <a:rPr lang="hu-HU" altLang="hu-HU" sz="1600" b="1" dirty="0"/>
              <a:t> </a:t>
            </a:r>
            <a:r>
              <a:rPr lang="hu-HU" altLang="hu-HU" sz="1600" b="1" dirty="0" err="1"/>
              <a:t>zur</a:t>
            </a:r>
            <a:r>
              <a:rPr lang="hu-HU" altLang="hu-HU" sz="1600" b="1" dirty="0"/>
              <a:t> </a:t>
            </a:r>
            <a:r>
              <a:rPr lang="hu-HU" altLang="hu-HU" sz="1600" b="1" dirty="0" err="1"/>
              <a:t>primären</a:t>
            </a:r>
            <a:r>
              <a:rPr lang="hu-HU" altLang="hu-HU" sz="1600" b="1" dirty="0"/>
              <a:t> </a:t>
            </a:r>
            <a:r>
              <a:rPr lang="hu-HU" altLang="hu-HU" sz="1600" b="1" dirty="0" err="1"/>
              <a:t>Hörrinde</a:t>
            </a:r>
            <a:r>
              <a:rPr lang="hu-HU" altLang="hu-HU" sz="1600" b="1" dirty="0"/>
              <a:t>. </a:t>
            </a:r>
          </a:p>
        </p:txBody>
      </p:sp>
      <p:pic>
        <p:nvPicPr>
          <p:cNvPr id="11268" name="Picture 4" descr="Thalamus dorsale kerngruppe2.jpg">
            <a:hlinkClick r:id="rId2"/>
            <a:extLst>
              <a:ext uri="{FF2B5EF4-FFF2-40B4-BE49-F238E27FC236}">
                <a16:creationId xmlns:a16="http://schemas.microsoft.com/office/drawing/2014/main" id="{ED8EE596-4C91-4890-BDDA-92A825D58CD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84663" y="3357563"/>
            <a:ext cx="1487487" cy="2627312"/>
          </a:xfrm>
        </p:spPr>
      </p:pic>
      <p:grpSp>
        <p:nvGrpSpPr>
          <p:cNvPr id="11270" name="Group 8">
            <a:extLst>
              <a:ext uri="{FF2B5EF4-FFF2-40B4-BE49-F238E27FC236}">
                <a16:creationId xmlns:a16="http://schemas.microsoft.com/office/drawing/2014/main" id="{4EDC2729-E902-4B36-B788-DD9E2F4ED433}"/>
              </a:ext>
            </a:extLst>
          </p:cNvPr>
          <p:cNvGrpSpPr>
            <a:grpSpLocks/>
          </p:cNvGrpSpPr>
          <p:nvPr/>
        </p:nvGrpSpPr>
        <p:grpSpPr bwMode="auto">
          <a:xfrm>
            <a:off x="1692275" y="2997200"/>
            <a:ext cx="2497138" cy="3684588"/>
            <a:chOff x="3424" y="1570"/>
            <a:chExt cx="1936" cy="2472"/>
          </a:xfrm>
        </p:grpSpPr>
        <p:pic>
          <p:nvPicPr>
            <p:cNvPr id="11271" name="Picture 9" descr="Datei:Human brainstem-thalamus posterior-inferior view description.JPG">
              <a:hlinkClick r:id="rId4"/>
              <a:extLst>
                <a:ext uri="{FF2B5EF4-FFF2-40B4-BE49-F238E27FC236}">
                  <a16:creationId xmlns:a16="http://schemas.microsoft.com/office/drawing/2014/main" id="{2F414233-F70C-4B83-ADA3-46E69D8E5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1570"/>
              <a:ext cx="1675" cy="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0">
              <a:extLst>
                <a:ext uri="{FF2B5EF4-FFF2-40B4-BE49-F238E27FC236}">
                  <a16:creationId xmlns:a16="http://schemas.microsoft.com/office/drawing/2014/main" id="{A6ED33E6-7916-468D-B6C0-4E2E59FC6328}"/>
                </a:ext>
              </a:extLst>
            </p:cNvPr>
            <p:cNvSpPr txBox="1">
              <a:spLocks noChangeArrowheads="1"/>
            </p:cNvSpPr>
            <p:nvPr/>
          </p:nvSpPr>
          <p:spPr bwMode="auto">
            <a:xfrm>
              <a:off x="3470" y="3612"/>
              <a:ext cx="189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200" b="1"/>
                <a:t>1. Pulvinar thalami</a:t>
              </a:r>
            </a:p>
            <a:p>
              <a:pPr eaLnBrk="1" hangingPunct="1"/>
              <a:r>
                <a:rPr lang="hu-HU" altLang="hu-HU" sz="1200" b="1"/>
                <a:t>6. Corpus geniculatum mediale</a:t>
              </a:r>
            </a:p>
            <a:p>
              <a:pPr eaLnBrk="1" hangingPunct="1"/>
              <a:r>
                <a:rPr lang="hu-HU" altLang="hu-HU" sz="1200" b="1"/>
                <a:t>7. Corpus geniculatum laterale</a:t>
              </a:r>
            </a:p>
          </p:txBody>
        </p:sp>
      </p:grpSp>
      <p:pic>
        <p:nvPicPr>
          <p:cNvPr id="11274" name="Picture 10" descr="Hoersinn7">
            <a:extLst>
              <a:ext uri="{FF2B5EF4-FFF2-40B4-BE49-F238E27FC236}">
                <a16:creationId xmlns:a16="http://schemas.microsoft.com/office/drawing/2014/main" id="{0DD3AFBD-AF4E-4402-A9B5-5B8B1C207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3429000"/>
            <a:ext cx="2451100" cy="27590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E1A9DA05-B6AF-496F-8815-0550A8AC1821}"/>
              </a:ext>
            </a:extLst>
          </p:cNvPr>
          <p:cNvSpPr txBox="1">
            <a:spLocks noChangeArrowheads="1"/>
          </p:cNvSpPr>
          <p:nvPr/>
        </p:nvSpPr>
        <p:spPr bwMode="auto">
          <a:xfrm>
            <a:off x="251520" y="153988"/>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3200" dirty="0">
                <a:latin typeface="Arial" panose="020B0604020202020204" pitchFamily="34" charset="0"/>
                <a:ea typeface="+mn-ea"/>
                <a:cs typeface="+mn-cs"/>
              </a:rPr>
              <a:t>Corpus </a:t>
            </a:r>
            <a:r>
              <a:rPr lang="hu-HU" altLang="hu-HU" sz="3200" dirty="0" err="1">
                <a:latin typeface="Arial" panose="020B0604020202020204" pitchFamily="34" charset="0"/>
                <a:ea typeface="+mn-ea"/>
                <a:cs typeface="+mn-cs"/>
              </a:rPr>
              <a:t>geniculatum</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mediale</a:t>
            </a:r>
            <a:r>
              <a:rPr lang="hu-HU" altLang="hu-HU" sz="3200" dirty="0">
                <a:latin typeface="Arial" panose="020B0604020202020204" pitchFamily="34" charset="0"/>
                <a:ea typeface="+mn-ea"/>
                <a:cs typeface="+mn-cs"/>
              </a:rPr>
              <a:t> (CGM)</a:t>
            </a:r>
          </a:p>
        </p:txBody>
      </p:sp>
    </p:spTree>
    <p:extLst>
      <p:ext uri="{BB962C8B-B14F-4D97-AF65-F5344CB8AC3E}">
        <p14:creationId xmlns:p14="http://schemas.microsoft.com/office/powerpoint/2010/main" val="3925491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CF01D75-6A72-4953-B566-A80F99361197}"/>
              </a:ext>
            </a:extLst>
          </p:cNvPr>
          <p:cNvSpPr>
            <a:spLocks noGrp="1" noChangeArrowheads="1"/>
          </p:cNvSpPr>
          <p:nvPr>
            <p:ph type="body" sz="half" idx="1"/>
          </p:nvPr>
        </p:nvSpPr>
        <p:spPr>
          <a:xfrm>
            <a:off x="395536" y="961232"/>
            <a:ext cx="8640960" cy="4525962"/>
          </a:xfrm>
        </p:spPr>
        <p:txBody>
          <a:bodyPr/>
          <a:lstStyle/>
          <a:p>
            <a:pPr algn="just" eaLnBrk="1" hangingPunct="1">
              <a:lnSpc>
                <a:spcPct val="120000"/>
              </a:lnSpc>
              <a:buFontTx/>
              <a:buNone/>
            </a:pPr>
            <a:r>
              <a:rPr lang="hu-HU" altLang="hu-HU" sz="1600" b="1" dirty="0">
                <a:solidFill>
                  <a:srgbClr val="CC6600"/>
                </a:solidFill>
              </a:rPr>
              <a:t>Corpus </a:t>
            </a:r>
            <a:r>
              <a:rPr lang="hu-HU" altLang="hu-HU" sz="1600" b="1" dirty="0" err="1">
                <a:solidFill>
                  <a:srgbClr val="CC6600"/>
                </a:solidFill>
              </a:rPr>
              <a:t>geniculatum</a:t>
            </a:r>
            <a:r>
              <a:rPr lang="hu-HU" altLang="hu-HU" sz="1600" b="1" dirty="0">
                <a:solidFill>
                  <a:srgbClr val="CC6600"/>
                </a:solidFill>
              </a:rPr>
              <a:t> </a:t>
            </a:r>
            <a:r>
              <a:rPr lang="hu-HU" altLang="hu-HU" sz="1600" b="1" dirty="0" err="1">
                <a:solidFill>
                  <a:srgbClr val="CC6600"/>
                </a:solidFill>
              </a:rPr>
              <a:t>laterale</a:t>
            </a:r>
            <a:r>
              <a:rPr lang="hu-HU" altLang="hu-HU" sz="1600" b="1" dirty="0">
                <a:solidFill>
                  <a:srgbClr val="CC6600"/>
                </a:solidFill>
              </a:rPr>
              <a:t> </a:t>
            </a:r>
          </a:p>
          <a:p>
            <a:pPr algn="just" eaLnBrk="1" hangingPunct="1">
              <a:lnSpc>
                <a:spcPct val="120000"/>
              </a:lnSpc>
              <a:buFontTx/>
              <a:buNone/>
            </a:pPr>
            <a:r>
              <a:rPr lang="hu-HU" altLang="hu-HU" sz="1600" b="1" dirty="0"/>
              <a:t>      </a:t>
            </a:r>
            <a:r>
              <a:rPr lang="hu-HU" altLang="hu-HU" sz="1600" b="1" dirty="0" err="1"/>
              <a:t>erhält</a:t>
            </a:r>
            <a:r>
              <a:rPr lang="hu-HU" altLang="hu-HU" sz="1600" b="1" dirty="0"/>
              <a:t> </a:t>
            </a:r>
            <a:r>
              <a:rPr lang="hu-HU" altLang="hu-HU" sz="1600" b="1" dirty="0" err="1"/>
              <a:t>Afferenzen</a:t>
            </a:r>
            <a:r>
              <a:rPr lang="hu-HU" altLang="hu-HU" sz="1600" b="1" dirty="0"/>
              <a:t> von </a:t>
            </a:r>
            <a:r>
              <a:rPr lang="hu-HU" altLang="hu-HU" sz="1600" b="1" dirty="0" err="1"/>
              <a:t>den</a:t>
            </a:r>
            <a:r>
              <a:rPr lang="hu-HU" altLang="hu-HU" sz="1600" b="1" dirty="0"/>
              <a:t> </a:t>
            </a:r>
            <a:r>
              <a:rPr lang="hu-HU" altLang="hu-HU" sz="1600" b="1" dirty="0" err="1"/>
              <a:t>ipsilateralen</a:t>
            </a:r>
            <a:r>
              <a:rPr lang="hu-HU" altLang="hu-HU" sz="1600" b="1" dirty="0"/>
              <a:t> </a:t>
            </a:r>
            <a:r>
              <a:rPr lang="hu-HU" altLang="hu-HU" sz="1600" b="1" dirty="0" err="1"/>
              <a:t>Hälften</a:t>
            </a:r>
            <a:r>
              <a:rPr lang="hu-HU" altLang="hu-HU" sz="1600" b="1" dirty="0"/>
              <a:t> </a:t>
            </a:r>
            <a:r>
              <a:rPr lang="hu-HU" altLang="hu-HU" sz="1600" b="1" dirty="0" err="1"/>
              <a:t>der</a:t>
            </a:r>
            <a:r>
              <a:rPr lang="hu-HU" altLang="hu-HU" sz="1600" b="1" dirty="0"/>
              <a:t> </a:t>
            </a:r>
            <a:r>
              <a:rPr lang="hu-HU" altLang="hu-HU" sz="1600" b="1" dirty="0" err="1"/>
              <a:t>beiden</a:t>
            </a:r>
            <a:r>
              <a:rPr lang="hu-HU" altLang="hu-HU" sz="1600" b="1" dirty="0"/>
              <a:t> </a:t>
            </a:r>
            <a:r>
              <a:rPr lang="hu-HU" altLang="hu-HU" sz="1600" b="1" dirty="0" err="1"/>
              <a:t>Retinae</a:t>
            </a:r>
            <a:r>
              <a:rPr lang="hu-HU" altLang="hu-HU" sz="1600" b="1" dirty="0"/>
              <a:t> </a:t>
            </a:r>
            <a:r>
              <a:rPr lang="hu-HU" altLang="hu-HU" sz="1600" b="1" dirty="0" err="1"/>
              <a:t>über</a:t>
            </a:r>
            <a:r>
              <a:rPr lang="hu-HU" altLang="hu-HU" sz="1600" b="1" dirty="0"/>
              <a:t> </a:t>
            </a:r>
            <a:r>
              <a:rPr lang="hu-HU" altLang="hu-HU" sz="1600" b="1" dirty="0" err="1"/>
              <a:t>den</a:t>
            </a:r>
            <a:r>
              <a:rPr lang="hu-HU" altLang="hu-HU" sz="1600" b="1" dirty="0"/>
              <a:t> </a:t>
            </a:r>
            <a:r>
              <a:rPr lang="hu-HU" altLang="hu-HU" sz="1600" b="1" dirty="0" err="1"/>
              <a:t>Tractus</a:t>
            </a:r>
            <a:r>
              <a:rPr lang="hu-HU" altLang="hu-HU" sz="1600" b="1" dirty="0"/>
              <a:t> </a:t>
            </a:r>
            <a:r>
              <a:rPr lang="hu-HU" altLang="hu-HU" sz="1600" b="1" dirty="0" err="1"/>
              <a:t>opticus</a:t>
            </a:r>
            <a:r>
              <a:rPr lang="hu-HU" altLang="hu-HU" sz="1600" b="1" dirty="0"/>
              <a:t>, </a:t>
            </a:r>
            <a:r>
              <a:rPr lang="hu-HU" altLang="hu-HU" sz="1600" b="1" dirty="0" err="1"/>
              <a:t>sowie</a:t>
            </a:r>
            <a:r>
              <a:rPr lang="hu-HU" altLang="hu-HU" sz="1600" b="1" dirty="0"/>
              <a:t> von </a:t>
            </a:r>
            <a:r>
              <a:rPr lang="hu-HU" altLang="hu-HU" sz="1600" b="1" dirty="0" err="1"/>
              <a:t>verschiedenen</a:t>
            </a:r>
            <a:r>
              <a:rPr lang="hu-HU" altLang="hu-HU" sz="1600" b="1" dirty="0"/>
              <a:t> </a:t>
            </a:r>
            <a:r>
              <a:rPr lang="hu-HU" altLang="hu-HU" sz="1600" b="1" dirty="0" err="1"/>
              <a:t>Kortexbereichen</a:t>
            </a:r>
            <a:r>
              <a:rPr lang="hu-HU" altLang="hu-HU" sz="1600" b="1" dirty="0"/>
              <a:t>. </a:t>
            </a:r>
            <a:r>
              <a:rPr lang="hu-HU" altLang="hu-HU" sz="1600" b="1" dirty="0" err="1"/>
              <a:t>Die</a:t>
            </a:r>
            <a:r>
              <a:rPr lang="hu-HU" altLang="hu-HU" sz="1600" b="1" dirty="0"/>
              <a:t> </a:t>
            </a:r>
            <a:r>
              <a:rPr lang="hu-HU" altLang="hu-HU" sz="1600" b="1" dirty="0" err="1"/>
              <a:t>Efferenzen</a:t>
            </a:r>
            <a:r>
              <a:rPr lang="hu-HU" altLang="hu-HU" sz="1600" b="1" dirty="0"/>
              <a:t> </a:t>
            </a:r>
            <a:r>
              <a:rPr lang="hu-HU" altLang="hu-HU" sz="1600" b="1" dirty="0" err="1"/>
              <a:t>des</a:t>
            </a:r>
            <a:r>
              <a:rPr lang="hu-HU" altLang="hu-HU" sz="1600" b="1" dirty="0"/>
              <a:t> Corpus </a:t>
            </a:r>
            <a:r>
              <a:rPr lang="hu-HU" altLang="hu-HU" sz="1600" b="1" dirty="0" err="1"/>
              <a:t>geniculatum</a:t>
            </a:r>
            <a:r>
              <a:rPr lang="hu-HU" altLang="hu-HU" sz="1600" b="1" dirty="0"/>
              <a:t> </a:t>
            </a:r>
            <a:r>
              <a:rPr lang="hu-HU" altLang="hu-HU" sz="1600" b="1" dirty="0" err="1"/>
              <a:t>laterale</a:t>
            </a:r>
            <a:r>
              <a:rPr lang="hu-HU" altLang="hu-HU" sz="1600" b="1" dirty="0"/>
              <a:t> </a:t>
            </a:r>
            <a:r>
              <a:rPr lang="hu-HU" altLang="hu-HU" sz="1600" b="1" dirty="0" err="1"/>
              <a:t>gelangen</a:t>
            </a:r>
            <a:r>
              <a:rPr lang="hu-HU" altLang="hu-HU" sz="1600" b="1" dirty="0"/>
              <a:t> </a:t>
            </a:r>
            <a:r>
              <a:rPr lang="hu-HU" altLang="hu-HU" sz="1600" b="1" dirty="0" err="1"/>
              <a:t>über</a:t>
            </a:r>
            <a:r>
              <a:rPr lang="hu-HU" altLang="hu-HU" sz="1600" b="1" dirty="0"/>
              <a:t> </a:t>
            </a:r>
            <a:r>
              <a:rPr lang="hu-HU" altLang="hu-HU" sz="1600" b="1" dirty="0" err="1"/>
              <a:t>die</a:t>
            </a:r>
            <a:r>
              <a:rPr lang="hu-HU" altLang="hu-HU" sz="1600" b="1" dirty="0"/>
              <a:t> </a:t>
            </a:r>
            <a:r>
              <a:rPr lang="hu-HU" altLang="hu-HU" sz="1600" b="1" dirty="0" err="1"/>
              <a:t>Radiatio</a:t>
            </a:r>
            <a:r>
              <a:rPr lang="hu-HU" altLang="hu-HU" sz="1600" b="1" dirty="0"/>
              <a:t> </a:t>
            </a:r>
            <a:r>
              <a:rPr lang="hu-HU" altLang="hu-HU" sz="1600" b="1" dirty="0" err="1"/>
              <a:t>optica</a:t>
            </a:r>
            <a:r>
              <a:rPr lang="hu-HU" altLang="hu-HU" sz="1600" b="1" dirty="0"/>
              <a:t> </a:t>
            </a:r>
            <a:r>
              <a:rPr lang="hu-HU" altLang="hu-HU" sz="1600" b="1" dirty="0" err="1"/>
              <a:t>zur</a:t>
            </a:r>
            <a:r>
              <a:rPr lang="hu-HU" altLang="hu-HU" sz="1600" b="1" dirty="0"/>
              <a:t> </a:t>
            </a:r>
            <a:r>
              <a:rPr lang="hu-HU" altLang="hu-HU" sz="1600" b="1" dirty="0" err="1"/>
              <a:t>Sehrinde</a:t>
            </a:r>
            <a:r>
              <a:rPr lang="hu-HU" altLang="hu-HU" sz="1600" b="1" dirty="0"/>
              <a:t>. </a:t>
            </a:r>
          </a:p>
          <a:p>
            <a:pPr eaLnBrk="1" hangingPunct="1">
              <a:lnSpc>
                <a:spcPct val="120000"/>
              </a:lnSpc>
            </a:pPr>
            <a:endParaRPr lang="hu-HU" altLang="hu-HU" sz="1600" b="1" dirty="0"/>
          </a:p>
          <a:p>
            <a:pPr algn="just" eaLnBrk="1" hangingPunct="1">
              <a:lnSpc>
                <a:spcPct val="120000"/>
              </a:lnSpc>
              <a:buFontTx/>
              <a:buNone/>
            </a:pPr>
            <a:endParaRPr lang="hu-HU" altLang="hu-HU" sz="1600" b="1" dirty="0"/>
          </a:p>
        </p:txBody>
      </p:sp>
      <p:pic>
        <p:nvPicPr>
          <p:cNvPr id="12292" name="Picture 4" descr="Thalamus dorsale kerngruppe2.jpg">
            <a:hlinkClick r:id="rId2"/>
            <a:extLst>
              <a:ext uri="{FF2B5EF4-FFF2-40B4-BE49-F238E27FC236}">
                <a16:creationId xmlns:a16="http://schemas.microsoft.com/office/drawing/2014/main" id="{208645D1-85C8-4C18-838D-30CC25FF0B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3575" y="3357563"/>
            <a:ext cx="1754188" cy="3097212"/>
          </a:xfrm>
        </p:spPr>
      </p:pic>
      <p:grpSp>
        <p:nvGrpSpPr>
          <p:cNvPr id="12294" name="Group 8">
            <a:extLst>
              <a:ext uri="{FF2B5EF4-FFF2-40B4-BE49-F238E27FC236}">
                <a16:creationId xmlns:a16="http://schemas.microsoft.com/office/drawing/2014/main" id="{501F99F3-B47E-4174-ADFB-7CD466201B29}"/>
              </a:ext>
            </a:extLst>
          </p:cNvPr>
          <p:cNvGrpSpPr>
            <a:grpSpLocks/>
          </p:cNvGrpSpPr>
          <p:nvPr/>
        </p:nvGrpSpPr>
        <p:grpSpPr bwMode="auto">
          <a:xfrm>
            <a:off x="468313" y="3213100"/>
            <a:ext cx="2492375" cy="3257550"/>
            <a:chOff x="3424" y="1570"/>
            <a:chExt cx="2115" cy="2541"/>
          </a:xfrm>
        </p:grpSpPr>
        <p:pic>
          <p:nvPicPr>
            <p:cNvPr id="12295" name="Picture 9" descr="Datei:Human brainstem-thalamus posterior-inferior view description.JPG">
              <a:hlinkClick r:id="rId4"/>
              <a:extLst>
                <a:ext uri="{FF2B5EF4-FFF2-40B4-BE49-F238E27FC236}">
                  <a16:creationId xmlns:a16="http://schemas.microsoft.com/office/drawing/2014/main" id="{78691238-B2CB-468D-A349-242AE6FE5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1570"/>
              <a:ext cx="1675" cy="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0">
              <a:extLst>
                <a:ext uri="{FF2B5EF4-FFF2-40B4-BE49-F238E27FC236}">
                  <a16:creationId xmlns:a16="http://schemas.microsoft.com/office/drawing/2014/main" id="{D9EECE5D-E78B-4F0B-B7C3-1B83CAD7A1B6}"/>
                </a:ext>
              </a:extLst>
            </p:cNvPr>
            <p:cNvSpPr txBox="1">
              <a:spLocks noChangeArrowheads="1"/>
            </p:cNvSpPr>
            <p:nvPr/>
          </p:nvSpPr>
          <p:spPr bwMode="auto">
            <a:xfrm>
              <a:off x="3470" y="3612"/>
              <a:ext cx="206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200" b="1"/>
                <a:t>1. Pulvinar thalami</a:t>
              </a:r>
            </a:p>
            <a:p>
              <a:pPr eaLnBrk="1" hangingPunct="1"/>
              <a:r>
                <a:rPr lang="hu-HU" altLang="hu-HU" sz="1200" b="1"/>
                <a:t>6. Corpus geniculatum mediale</a:t>
              </a:r>
            </a:p>
            <a:p>
              <a:pPr eaLnBrk="1" hangingPunct="1"/>
              <a:r>
                <a:rPr lang="hu-HU" altLang="hu-HU" sz="1200" b="1"/>
                <a:t>7. Corpus geniculatum laterale</a:t>
              </a:r>
            </a:p>
          </p:txBody>
        </p:sp>
      </p:grpSp>
      <p:pic>
        <p:nvPicPr>
          <p:cNvPr id="12297" name="Picture 5" descr="eye38">
            <a:extLst>
              <a:ext uri="{FF2B5EF4-FFF2-40B4-BE49-F238E27FC236}">
                <a16:creationId xmlns:a16="http://schemas.microsoft.com/office/drawing/2014/main" id="{DECDFD79-12A1-4B47-B18F-C224AD2BA1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619" t="2718" r="2943" b="6885"/>
          <a:stretch>
            <a:fillRect/>
          </a:stretch>
        </p:blipFill>
        <p:spPr bwMode="auto">
          <a:xfrm>
            <a:off x="5508625" y="3284538"/>
            <a:ext cx="2736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
            <a:extLst>
              <a:ext uri="{FF2B5EF4-FFF2-40B4-BE49-F238E27FC236}">
                <a16:creationId xmlns:a16="http://schemas.microsoft.com/office/drawing/2014/main" id="{D8CCD324-E2C9-42EA-B272-F6DB21D7EC53}"/>
              </a:ext>
            </a:extLst>
          </p:cNvPr>
          <p:cNvSpPr txBox="1">
            <a:spLocks noChangeArrowheads="1"/>
          </p:cNvSpPr>
          <p:nvPr/>
        </p:nvSpPr>
        <p:spPr bwMode="auto">
          <a:xfrm>
            <a:off x="5435600" y="60213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1200" b="1"/>
              <a:t>5. Radiatio optica</a:t>
            </a:r>
          </a:p>
          <a:p>
            <a:r>
              <a:rPr lang="hu-HU" altLang="hu-HU" sz="1200" b="1"/>
              <a:t>6. Visual cortex</a:t>
            </a:r>
            <a:endParaRPr lang="en-US" altLang="hu-HU" sz="1200" b="1"/>
          </a:p>
        </p:txBody>
      </p:sp>
      <p:sp>
        <p:nvSpPr>
          <p:cNvPr id="10" name="Rectangle 2">
            <a:extLst>
              <a:ext uri="{FF2B5EF4-FFF2-40B4-BE49-F238E27FC236}">
                <a16:creationId xmlns:a16="http://schemas.microsoft.com/office/drawing/2014/main" id="{C64CEECE-0D2E-4F9A-BEDC-5126AA8D732A}"/>
              </a:ext>
            </a:extLst>
          </p:cNvPr>
          <p:cNvSpPr txBox="1">
            <a:spLocks noChangeArrowheads="1"/>
          </p:cNvSpPr>
          <p:nvPr/>
        </p:nvSpPr>
        <p:spPr bwMode="auto">
          <a:xfrm>
            <a:off x="251520" y="84790"/>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3200" dirty="0">
                <a:latin typeface="Arial" panose="020B0604020202020204" pitchFamily="34" charset="0"/>
                <a:ea typeface="+mn-ea"/>
                <a:cs typeface="+mn-cs"/>
              </a:rPr>
              <a:t>Corpus </a:t>
            </a:r>
            <a:r>
              <a:rPr lang="hu-HU" altLang="hu-HU" sz="3200" dirty="0" err="1">
                <a:latin typeface="Arial" panose="020B0604020202020204" pitchFamily="34" charset="0"/>
                <a:ea typeface="+mn-ea"/>
                <a:cs typeface="+mn-cs"/>
              </a:rPr>
              <a:t>geniculatum</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laterale</a:t>
            </a:r>
            <a:r>
              <a:rPr lang="hu-HU" altLang="hu-HU" sz="3200" dirty="0">
                <a:latin typeface="Arial" panose="020B0604020202020204" pitchFamily="34" charset="0"/>
                <a:ea typeface="+mn-ea"/>
                <a:cs typeface="+mn-cs"/>
              </a:rPr>
              <a:t> (CGL)</a:t>
            </a:r>
          </a:p>
        </p:txBody>
      </p:sp>
    </p:spTree>
    <p:extLst>
      <p:ext uri="{BB962C8B-B14F-4D97-AF65-F5344CB8AC3E}">
        <p14:creationId xmlns:p14="http://schemas.microsoft.com/office/powerpoint/2010/main" val="1908409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67E76FD-D006-49C4-BA8A-0C066B7CDD72}"/>
              </a:ext>
            </a:extLst>
          </p:cNvPr>
          <p:cNvSpPr txBox="1">
            <a:spLocks noChangeArrowheads="1"/>
          </p:cNvSpPr>
          <p:nvPr/>
        </p:nvSpPr>
        <p:spPr bwMode="auto">
          <a:xfrm>
            <a:off x="41970" y="141110"/>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2800" dirty="0" err="1">
                <a:latin typeface="Arial" panose="020B0604020202020204" pitchFamily="34" charset="0"/>
                <a:ea typeface="+mn-ea"/>
                <a:cs typeface="+mn-cs"/>
              </a:rPr>
              <a:t>Nucleus</a:t>
            </a:r>
            <a:r>
              <a:rPr lang="hu-HU" altLang="hu-HU" sz="36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ventralis</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anterior</a:t>
            </a:r>
            <a:r>
              <a:rPr lang="hu-HU" altLang="hu-HU" sz="2800" dirty="0">
                <a:latin typeface="Arial" panose="020B0604020202020204" pitchFamily="34" charset="0"/>
                <a:ea typeface="+mn-ea"/>
                <a:cs typeface="+mn-cs"/>
              </a:rPr>
              <a:t> (VA) und </a:t>
            </a:r>
          </a:p>
          <a:p>
            <a:r>
              <a:rPr lang="hu-HU" altLang="hu-HU" sz="2800" dirty="0" err="1">
                <a:latin typeface="Arial" panose="020B0604020202020204" pitchFamily="34" charset="0"/>
                <a:ea typeface="+mn-ea"/>
                <a:cs typeface="+mn-cs"/>
              </a:rPr>
              <a:t>Nucleus</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ventralis</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lateralis</a:t>
            </a:r>
            <a:r>
              <a:rPr lang="hu-HU" altLang="hu-HU" sz="2800" dirty="0">
                <a:latin typeface="Arial" panose="020B0604020202020204" pitchFamily="34" charset="0"/>
                <a:ea typeface="+mn-ea"/>
                <a:cs typeface="+mn-cs"/>
              </a:rPr>
              <a:t> (VL)</a:t>
            </a:r>
            <a:endParaRPr lang="en-US" altLang="hu-HU" sz="2800" dirty="0">
              <a:latin typeface="Arial" panose="020B0604020202020204" pitchFamily="34" charset="0"/>
              <a:ea typeface="+mn-ea"/>
              <a:cs typeface="+mn-cs"/>
            </a:endParaRPr>
          </a:p>
        </p:txBody>
      </p:sp>
      <p:sp>
        <p:nvSpPr>
          <p:cNvPr id="9" name="Text Box 2">
            <a:extLst>
              <a:ext uri="{FF2B5EF4-FFF2-40B4-BE49-F238E27FC236}">
                <a16:creationId xmlns:a16="http://schemas.microsoft.com/office/drawing/2014/main" id="{2066D219-1406-490A-B936-E7910B28AA01}"/>
              </a:ext>
            </a:extLst>
          </p:cNvPr>
          <p:cNvSpPr txBox="1">
            <a:spLocks noChangeArrowheads="1"/>
          </p:cNvSpPr>
          <p:nvPr/>
        </p:nvSpPr>
        <p:spPr bwMode="auto">
          <a:xfrm>
            <a:off x="512440" y="4221088"/>
            <a:ext cx="817049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90000"/>
              </a:lnSpc>
            </a:pPr>
            <a:r>
              <a:rPr lang="hu-HU" altLang="hu-HU" sz="1600" u="sng" dirty="0" err="1"/>
              <a:t>Bedeutung</a:t>
            </a:r>
            <a:r>
              <a:rPr lang="hu-HU" altLang="hu-HU" sz="1600" dirty="0"/>
              <a:t> </a:t>
            </a:r>
            <a:r>
              <a:rPr lang="hu-HU" altLang="hu-HU" sz="1600" dirty="0" err="1"/>
              <a:t>für</a:t>
            </a:r>
            <a:r>
              <a:rPr lang="hu-HU" altLang="hu-HU" sz="1600" dirty="0"/>
              <a:t> </a:t>
            </a:r>
            <a:r>
              <a:rPr lang="hu-HU" altLang="hu-HU" sz="1600" dirty="0" err="1"/>
              <a:t>das</a:t>
            </a:r>
            <a:r>
              <a:rPr lang="hu-HU" altLang="hu-HU" sz="1600" dirty="0"/>
              <a:t> </a:t>
            </a:r>
            <a:r>
              <a:rPr lang="hu-HU" altLang="hu-HU" sz="1600" dirty="0" err="1"/>
              <a:t>Zustandekommen</a:t>
            </a:r>
            <a:r>
              <a:rPr lang="hu-HU" altLang="hu-HU" sz="1600" dirty="0"/>
              <a:t> und </a:t>
            </a:r>
            <a:r>
              <a:rPr lang="hu-HU" altLang="hu-HU" sz="1600" dirty="0" err="1"/>
              <a:t>Form</a:t>
            </a:r>
            <a:r>
              <a:rPr lang="hu-HU" altLang="hu-HU" sz="1600" dirty="0"/>
              <a:t> (</a:t>
            </a:r>
            <a:r>
              <a:rPr lang="hu-HU" altLang="hu-HU" sz="1600" dirty="0" err="1"/>
              <a:t>Koordination</a:t>
            </a:r>
            <a:r>
              <a:rPr lang="hu-HU" altLang="hu-HU" sz="1600" dirty="0"/>
              <a:t>, </a:t>
            </a:r>
            <a:r>
              <a:rPr lang="hu-HU" altLang="hu-HU" sz="1600" dirty="0" err="1"/>
              <a:t>Feinabstimmung</a:t>
            </a:r>
            <a:r>
              <a:rPr lang="hu-HU" altLang="hu-HU" sz="1600" dirty="0"/>
              <a:t>,  </a:t>
            </a:r>
            <a:r>
              <a:rPr lang="hu-HU" altLang="hu-HU" sz="1600" dirty="0" err="1"/>
              <a:t>glatten</a:t>
            </a:r>
            <a:r>
              <a:rPr lang="hu-HU" altLang="hu-HU" sz="1600" dirty="0"/>
              <a:t> </a:t>
            </a:r>
            <a:r>
              <a:rPr lang="hu-HU" altLang="hu-HU" sz="1600" dirty="0" err="1"/>
              <a:t>Ablauf</a:t>
            </a:r>
            <a:r>
              <a:rPr lang="hu-HU" altLang="hu-HU" sz="1600" dirty="0"/>
              <a:t> ) </a:t>
            </a:r>
            <a:r>
              <a:rPr lang="hu-HU" altLang="hu-HU" sz="1600" dirty="0" err="1"/>
              <a:t>der</a:t>
            </a:r>
            <a:r>
              <a:rPr lang="hu-HU" altLang="hu-HU" sz="1600" dirty="0"/>
              <a:t> </a:t>
            </a:r>
            <a:r>
              <a:rPr lang="hu-HU" altLang="hu-HU" sz="1600" dirty="0" err="1"/>
              <a:t>Willkürmotorik</a:t>
            </a:r>
            <a:r>
              <a:rPr lang="hu-HU" altLang="hu-HU" sz="1600" dirty="0"/>
              <a:t>. </a:t>
            </a:r>
          </a:p>
          <a:p>
            <a:pPr eaLnBrk="1" hangingPunct="1">
              <a:lnSpc>
                <a:spcPct val="90000"/>
              </a:lnSpc>
            </a:pPr>
            <a:r>
              <a:rPr lang="hu-HU" altLang="hu-HU" sz="1600" dirty="0" err="1"/>
              <a:t>Die</a:t>
            </a:r>
            <a:r>
              <a:rPr lang="hu-HU" altLang="hu-HU" sz="1600" dirty="0"/>
              <a:t>, </a:t>
            </a:r>
            <a:r>
              <a:rPr lang="hu-HU" altLang="hu-HU" sz="1600" dirty="0" err="1"/>
              <a:t>im</a:t>
            </a:r>
            <a:r>
              <a:rPr lang="hu-HU" altLang="hu-HU" sz="1600" dirty="0"/>
              <a:t> </a:t>
            </a:r>
            <a:r>
              <a:rPr lang="hu-HU" altLang="hu-HU" sz="1600" dirty="0" err="1"/>
              <a:t>Kleinhirn</a:t>
            </a:r>
            <a:r>
              <a:rPr lang="hu-HU" altLang="hu-HU" sz="1600" dirty="0"/>
              <a:t> </a:t>
            </a:r>
            <a:r>
              <a:rPr lang="hu-HU" altLang="hu-HU" sz="1600" dirty="0" err="1"/>
              <a:t>koordinierte</a:t>
            </a:r>
            <a:r>
              <a:rPr lang="hu-HU" altLang="hu-HU" sz="1600" dirty="0"/>
              <a:t> und in  </a:t>
            </a:r>
            <a:r>
              <a:rPr lang="hu-HU" altLang="hu-HU" sz="1600" dirty="0" err="1"/>
              <a:t>den</a:t>
            </a:r>
            <a:r>
              <a:rPr lang="hu-HU" altLang="hu-HU" sz="1600" dirty="0"/>
              <a:t> </a:t>
            </a:r>
            <a:r>
              <a:rPr lang="hu-HU" altLang="hu-HU" sz="1600" dirty="0" err="1"/>
              <a:t>Basalganglien</a:t>
            </a:r>
            <a:r>
              <a:rPr lang="hu-HU" altLang="hu-HU" sz="1600" dirty="0"/>
              <a:t> </a:t>
            </a:r>
            <a:r>
              <a:rPr lang="hu-HU" altLang="hu-HU" sz="1600" dirty="0" err="1"/>
              <a:t>modulierte</a:t>
            </a:r>
            <a:r>
              <a:rPr lang="hu-HU" altLang="hu-HU" sz="1600" dirty="0"/>
              <a:t> </a:t>
            </a:r>
            <a:r>
              <a:rPr lang="hu-HU" altLang="hu-HU" sz="1600" dirty="0" err="1"/>
              <a:t>Bewegungsimpulse</a:t>
            </a:r>
            <a:r>
              <a:rPr lang="hu-HU" altLang="hu-HU" sz="1600" dirty="0"/>
              <a:t> </a:t>
            </a:r>
            <a:r>
              <a:rPr lang="hu-HU" altLang="hu-HU" sz="1600" dirty="0" err="1"/>
              <a:t>werden</a:t>
            </a:r>
            <a:r>
              <a:rPr lang="hu-HU" altLang="hu-HU" sz="1600" dirty="0"/>
              <a:t> </a:t>
            </a:r>
            <a:r>
              <a:rPr lang="hu-HU" altLang="hu-HU" sz="1600" dirty="0" err="1"/>
              <a:t>im</a:t>
            </a:r>
            <a:r>
              <a:rPr lang="hu-HU" altLang="hu-HU" sz="1600" dirty="0"/>
              <a:t> </a:t>
            </a:r>
            <a:r>
              <a:rPr lang="hu-HU" altLang="hu-HU" sz="1600" dirty="0" err="1"/>
              <a:t>Thalamus</a:t>
            </a:r>
            <a:r>
              <a:rPr lang="hu-HU" altLang="hu-HU" sz="1600" dirty="0"/>
              <a:t> </a:t>
            </a:r>
            <a:r>
              <a:rPr lang="hu-HU" altLang="hu-HU" sz="1600" u="sng" dirty="0" err="1"/>
              <a:t>integriert</a:t>
            </a:r>
            <a:r>
              <a:rPr lang="hu-HU" altLang="hu-HU" sz="1600" dirty="0"/>
              <a:t>. </a:t>
            </a:r>
          </a:p>
          <a:p>
            <a:pPr eaLnBrk="1" hangingPunct="1">
              <a:lnSpc>
                <a:spcPct val="90000"/>
              </a:lnSpc>
            </a:pPr>
            <a:endParaRPr lang="hu-HU" altLang="hu-HU" sz="1600" dirty="0"/>
          </a:p>
          <a:p>
            <a:pPr eaLnBrk="1" hangingPunct="1">
              <a:lnSpc>
                <a:spcPct val="90000"/>
              </a:lnSpc>
            </a:pPr>
            <a:r>
              <a:rPr lang="hu-HU" altLang="hu-HU" sz="1600" u="sng" dirty="0" err="1"/>
              <a:t>Afferenten</a:t>
            </a:r>
            <a:r>
              <a:rPr lang="hu-HU" altLang="hu-HU" sz="1600" dirty="0"/>
              <a:t> </a:t>
            </a:r>
            <a:r>
              <a:rPr lang="hu-HU" altLang="hu-HU" sz="1600" dirty="0" err="1"/>
              <a:t>kommen</a:t>
            </a:r>
            <a:endParaRPr lang="hu-HU" altLang="hu-HU" sz="1600" dirty="0"/>
          </a:p>
          <a:p>
            <a:pPr eaLnBrk="1" hangingPunct="1">
              <a:lnSpc>
                <a:spcPct val="90000"/>
              </a:lnSpc>
            </a:pPr>
            <a:r>
              <a:rPr lang="hu-HU" altLang="hu-HU" sz="1600" dirty="0"/>
              <a:t>-von </a:t>
            </a:r>
            <a:r>
              <a:rPr lang="hu-HU" altLang="hu-HU" sz="1600" dirty="0" err="1"/>
              <a:t>den</a:t>
            </a:r>
            <a:r>
              <a:rPr lang="hu-HU" altLang="hu-HU" sz="1600" dirty="0"/>
              <a:t> </a:t>
            </a:r>
            <a:r>
              <a:rPr lang="hu-HU" altLang="hu-HU" sz="1600" dirty="0" err="1"/>
              <a:t>Basalganglien</a:t>
            </a:r>
            <a:r>
              <a:rPr lang="hu-HU" altLang="hu-HU" sz="1600" dirty="0"/>
              <a:t> (</a:t>
            </a:r>
            <a:r>
              <a:rPr lang="hu-HU" altLang="hu-HU" sz="1600" dirty="0" err="1"/>
              <a:t>Pallidum</a:t>
            </a:r>
            <a:r>
              <a:rPr lang="hu-HU" altLang="hu-HU" sz="1600" dirty="0"/>
              <a:t>, </a:t>
            </a:r>
            <a:r>
              <a:rPr lang="hu-HU" altLang="hu-HU" sz="1600" dirty="0" err="1"/>
              <a:t>Substantia</a:t>
            </a:r>
            <a:r>
              <a:rPr lang="hu-HU" altLang="hu-HU" sz="1600" dirty="0"/>
              <a:t> </a:t>
            </a:r>
            <a:r>
              <a:rPr lang="hu-HU" altLang="hu-HU" sz="1600" dirty="0" err="1"/>
              <a:t>nigra</a:t>
            </a:r>
            <a:r>
              <a:rPr lang="hu-HU" altLang="hu-HU" sz="1600" dirty="0"/>
              <a:t>)</a:t>
            </a:r>
          </a:p>
          <a:p>
            <a:pPr eaLnBrk="1" hangingPunct="1">
              <a:lnSpc>
                <a:spcPct val="90000"/>
              </a:lnSpc>
            </a:pPr>
            <a:r>
              <a:rPr lang="hu-HU" altLang="hu-HU" sz="1600" dirty="0"/>
              <a:t>-</a:t>
            </a:r>
            <a:r>
              <a:rPr lang="hu-HU" altLang="hu-HU" sz="1600" dirty="0" err="1"/>
              <a:t>vom</a:t>
            </a:r>
            <a:r>
              <a:rPr lang="hu-HU" altLang="hu-HU" sz="1600" dirty="0"/>
              <a:t> </a:t>
            </a:r>
            <a:r>
              <a:rPr lang="hu-HU" altLang="hu-HU" sz="1600" dirty="0" err="1"/>
              <a:t>Kleinhirn</a:t>
            </a:r>
            <a:endParaRPr lang="hu-HU" altLang="hu-HU" sz="1600" dirty="0"/>
          </a:p>
          <a:p>
            <a:pPr eaLnBrk="1" hangingPunct="1">
              <a:lnSpc>
                <a:spcPct val="90000"/>
              </a:lnSpc>
            </a:pPr>
            <a:endParaRPr lang="hu-HU" altLang="hu-HU" sz="1600" u="sng" dirty="0"/>
          </a:p>
          <a:p>
            <a:pPr eaLnBrk="1" hangingPunct="1">
              <a:lnSpc>
                <a:spcPct val="90000"/>
              </a:lnSpc>
            </a:pPr>
            <a:r>
              <a:rPr lang="hu-HU" altLang="hu-HU" sz="1600" u="sng" dirty="0" err="1"/>
              <a:t>Efferenten</a:t>
            </a:r>
            <a:r>
              <a:rPr lang="hu-HU" altLang="hu-HU" sz="1600" dirty="0"/>
              <a:t> </a:t>
            </a:r>
            <a:r>
              <a:rPr lang="hu-HU" altLang="hu-HU" sz="1600" dirty="0" err="1"/>
              <a:t>gehen</a:t>
            </a:r>
            <a:r>
              <a:rPr lang="hu-HU" altLang="hu-HU" sz="1600" dirty="0"/>
              <a:t> in </a:t>
            </a:r>
            <a:r>
              <a:rPr lang="hu-HU" altLang="hu-HU" sz="1600" dirty="0" err="1"/>
              <a:t>die</a:t>
            </a:r>
            <a:r>
              <a:rPr lang="hu-HU" altLang="hu-HU" sz="1600" dirty="0"/>
              <a:t> </a:t>
            </a:r>
            <a:r>
              <a:rPr lang="hu-HU" altLang="hu-HU" sz="1600" dirty="0" err="1"/>
              <a:t>pr</a:t>
            </a:r>
            <a:r>
              <a:rPr lang="hu-HU" altLang="hu-HU" sz="1600" dirty="0" err="1">
                <a:cs typeface="Times New Roman" panose="02020603050405020304" pitchFamily="18" charset="0"/>
              </a:rPr>
              <a:t>ä</a:t>
            </a:r>
            <a:r>
              <a:rPr lang="hu-HU" altLang="hu-HU" sz="1600" dirty="0" err="1"/>
              <a:t>motorischen</a:t>
            </a:r>
            <a:r>
              <a:rPr lang="hu-HU" altLang="hu-HU" sz="1600" dirty="0"/>
              <a:t> und in </a:t>
            </a:r>
            <a:r>
              <a:rPr lang="hu-HU" altLang="hu-HU" sz="1600" dirty="0" err="1"/>
              <a:t>die</a:t>
            </a:r>
            <a:r>
              <a:rPr lang="hu-HU" altLang="hu-HU" sz="1600" dirty="0"/>
              <a:t> </a:t>
            </a:r>
            <a:r>
              <a:rPr lang="hu-HU" altLang="hu-HU" sz="1600" dirty="0" err="1"/>
              <a:t>motorischen</a:t>
            </a:r>
            <a:r>
              <a:rPr lang="hu-HU" altLang="hu-HU" sz="1600" dirty="0"/>
              <a:t> </a:t>
            </a:r>
            <a:r>
              <a:rPr lang="hu-HU" altLang="hu-HU" sz="1600" dirty="0" err="1"/>
              <a:t>Rinden</a:t>
            </a:r>
            <a:r>
              <a:rPr lang="hu-HU" altLang="hu-HU" sz="1600" dirty="0"/>
              <a:t>. </a:t>
            </a:r>
            <a:r>
              <a:rPr lang="hu-HU" altLang="hu-HU" sz="1600" dirty="0" err="1"/>
              <a:t>Im</a:t>
            </a:r>
            <a:r>
              <a:rPr lang="hu-HU" altLang="hu-HU" sz="1600" dirty="0"/>
              <a:t> </a:t>
            </a:r>
            <a:r>
              <a:rPr lang="hu-HU" altLang="hu-HU" sz="1600" dirty="0" err="1"/>
              <a:t>Thalamus</a:t>
            </a:r>
            <a:r>
              <a:rPr lang="hu-HU" altLang="hu-HU" sz="1600" dirty="0"/>
              <a:t> </a:t>
            </a:r>
            <a:r>
              <a:rPr lang="hu-HU" altLang="hu-HU" sz="1600" dirty="0" err="1"/>
              <a:t>gibt</a:t>
            </a:r>
            <a:r>
              <a:rPr lang="hu-HU" altLang="hu-HU" sz="1600" dirty="0"/>
              <a:t> es </a:t>
            </a:r>
            <a:r>
              <a:rPr lang="hu-HU" altLang="hu-HU" sz="1600" dirty="0" err="1"/>
              <a:t>eine</a:t>
            </a:r>
            <a:r>
              <a:rPr lang="hu-HU" altLang="hu-HU" sz="1600" dirty="0"/>
              <a:t> </a:t>
            </a:r>
            <a:r>
              <a:rPr lang="hu-HU" altLang="hu-HU" sz="1600" u="sng" dirty="0" err="1"/>
              <a:t>somatotopische</a:t>
            </a:r>
            <a:r>
              <a:rPr lang="hu-HU" altLang="hu-HU" sz="1600" u="sng" dirty="0"/>
              <a:t> </a:t>
            </a:r>
            <a:r>
              <a:rPr lang="hu-HU" altLang="hu-HU" sz="1600" u="sng" dirty="0" err="1"/>
              <a:t>Gliederung</a:t>
            </a:r>
            <a:r>
              <a:rPr lang="hu-HU" altLang="hu-HU" sz="1600" dirty="0"/>
              <a:t>, </a:t>
            </a:r>
            <a:r>
              <a:rPr lang="hu-HU" altLang="hu-HU" sz="1600" dirty="0" err="1"/>
              <a:t>die</a:t>
            </a:r>
            <a:r>
              <a:rPr lang="hu-HU" altLang="hu-HU" sz="1600" dirty="0"/>
              <a:t> mit </a:t>
            </a:r>
            <a:r>
              <a:rPr lang="hu-HU" altLang="hu-HU" sz="1600" dirty="0" err="1"/>
              <a:t>denen</a:t>
            </a:r>
            <a:r>
              <a:rPr lang="hu-HU" altLang="hu-HU" sz="1600" dirty="0"/>
              <a:t> </a:t>
            </a:r>
            <a:r>
              <a:rPr lang="hu-HU" altLang="hu-HU" sz="1600" dirty="0" err="1"/>
              <a:t>der</a:t>
            </a:r>
            <a:r>
              <a:rPr lang="hu-HU" altLang="hu-HU" sz="1600" dirty="0"/>
              <a:t> </a:t>
            </a:r>
            <a:r>
              <a:rPr lang="hu-HU" altLang="hu-HU" sz="1600" dirty="0" err="1"/>
              <a:t>Rinde</a:t>
            </a:r>
            <a:r>
              <a:rPr lang="hu-HU" altLang="hu-HU" sz="1600" dirty="0"/>
              <a:t> </a:t>
            </a:r>
            <a:r>
              <a:rPr lang="hu-HU" altLang="hu-HU" sz="1600" dirty="0" err="1"/>
              <a:t>entspricht</a:t>
            </a:r>
            <a:r>
              <a:rPr lang="hu-HU" altLang="hu-HU" sz="1600" dirty="0"/>
              <a:t>.</a:t>
            </a:r>
          </a:p>
        </p:txBody>
      </p:sp>
      <p:pic>
        <p:nvPicPr>
          <p:cNvPr id="12" name="Picture 2" descr="C:\Documents and Settings\Rendszergazda\Dokumentumok\Egyetem\Tantermi előadás\Scannelt ábrák\Thalamus\thalamus-Trepel-Aff-Eff.jpg">
            <a:extLst>
              <a:ext uri="{FF2B5EF4-FFF2-40B4-BE49-F238E27FC236}">
                <a16:creationId xmlns:a16="http://schemas.microsoft.com/office/drawing/2014/main" id="{11459E5E-0622-440F-9EC5-866D98AB3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82914"/>
            <a:ext cx="4988024" cy="31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ép 6">
            <a:extLst>
              <a:ext uri="{FF2B5EF4-FFF2-40B4-BE49-F238E27FC236}">
                <a16:creationId xmlns:a16="http://schemas.microsoft.com/office/drawing/2014/main" id="{4CA7830E-142C-4C64-9026-97AEE25175E0}"/>
              </a:ext>
            </a:extLst>
          </p:cNvPr>
          <p:cNvPicPr>
            <a:picLocks noChangeAspect="1"/>
          </p:cNvPicPr>
          <p:nvPr/>
        </p:nvPicPr>
        <p:blipFill>
          <a:blip r:embed="rId3"/>
          <a:stretch>
            <a:fillRect/>
          </a:stretch>
        </p:blipFill>
        <p:spPr>
          <a:xfrm>
            <a:off x="6084168" y="1078229"/>
            <a:ext cx="2808312" cy="2952926"/>
          </a:xfrm>
          <a:prstGeom prst="rect">
            <a:avLst/>
          </a:prstGeom>
        </p:spPr>
      </p:pic>
    </p:spTree>
    <p:extLst>
      <p:ext uri="{BB962C8B-B14F-4D97-AF65-F5344CB8AC3E}">
        <p14:creationId xmlns:p14="http://schemas.microsoft.com/office/powerpoint/2010/main" val="1704550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B2B11DA-0633-4A28-9205-6F9FA9271366}"/>
              </a:ext>
            </a:extLst>
          </p:cNvPr>
          <p:cNvSpPr>
            <a:spLocks noGrp="1" noChangeArrowheads="1"/>
          </p:cNvSpPr>
          <p:nvPr>
            <p:ph type="title"/>
          </p:nvPr>
        </p:nvSpPr>
        <p:spPr>
          <a:xfrm>
            <a:off x="457200" y="43171"/>
            <a:ext cx="8229600" cy="868363"/>
          </a:xfrm>
        </p:spPr>
        <p:txBody>
          <a:bodyPr/>
          <a:lstStyle/>
          <a:p>
            <a:pPr eaLnBrk="1" hangingPunct="1"/>
            <a:r>
              <a:rPr lang="hu-HU" altLang="hu-HU" sz="2800" dirty="0" err="1">
                <a:latin typeface="Arial" panose="020B0604020202020204" pitchFamily="34" charset="0"/>
                <a:ea typeface="+mn-ea"/>
                <a:cs typeface="+mn-cs"/>
              </a:rPr>
              <a:t>Nuclei</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anteriores</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thalami</a:t>
            </a:r>
            <a:endParaRPr lang="hu-HU" altLang="hu-HU" sz="2800" dirty="0">
              <a:latin typeface="Arial" panose="020B0604020202020204" pitchFamily="34" charset="0"/>
              <a:ea typeface="+mn-ea"/>
              <a:cs typeface="+mn-cs"/>
            </a:endParaRPr>
          </a:p>
        </p:txBody>
      </p:sp>
      <p:sp>
        <p:nvSpPr>
          <p:cNvPr id="29699" name="Rectangle 3">
            <a:extLst>
              <a:ext uri="{FF2B5EF4-FFF2-40B4-BE49-F238E27FC236}">
                <a16:creationId xmlns:a16="http://schemas.microsoft.com/office/drawing/2014/main" id="{F559D517-AC20-408C-AB31-652F7409486D}"/>
              </a:ext>
            </a:extLst>
          </p:cNvPr>
          <p:cNvSpPr>
            <a:spLocks noGrp="1" noChangeArrowheads="1"/>
          </p:cNvSpPr>
          <p:nvPr>
            <p:ph type="body" idx="1"/>
          </p:nvPr>
        </p:nvSpPr>
        <p:spPr>
          <a:xfrm>
            <a:off x="422626" y="911534"/>
            <a:ext cx="8229600" cy="4525962"/>
          </a:xfrm>
        </p:spPr>
        <p:txBody>
          <a:bodyPr/>
          <a:lstStyle/>
          <a:p>
            <a:pPr algn="just" eaLnBrk="1" hangingPunct="1">
              <a:lnSpc>
                <a:spcPct val="120000"/>
              </a:lnSpc>
            </a:pPr>
            <a:r>
              <a:rPr lang="hu-HU" altLang="hu-HU" sz="1100" b="1" dirty="0" err="1">
                <a:solidFill>
                  <a:srgbClr val="CC6600"/>
                </a:solidFill>
              </a:rPr>
              <a:t>Schaltstelle</a:t>
            </a:r>
            <a:r>
              <a:rPr lang="hu-HU" altLang="hu-HU" sz="1100" b="1" dirty="0">
                <a:solidFill>
                  <a:srgbClr val="CC6600"/>
                </a:solidFill>
              </a:rPr>
              <a:t> </a:t>
            </a:r>
            <a:r>
              <a:rPr lang="hu-HU" altLang="hu-HU" sz="1100" b="1" dirty="0" err="1">
                <a:solidFill>
                  <a:srgbClr val="CC6600"/>
                </a:solidFill>
              </a:rPr>
              <a:t>des</a:t>
            </a:r>
            <a:r>
              <a:rPr lang="hu-HU" altLang="hu-HU" sz="1100" b="1" dirty="0">
                <a:solidFill>
                  <a:srgbClr val="CC6600"/>
                </a:solidFill>
              </a:rPr>
              <a:t> </a:t>
            </a:r>
            <a:r>
              <a:rPr lang="hu-HU" altLang="hu-HU" sz="1100" b="1" dirty="0" err="1">
                <a:solidFill>
                  <a:srgbClr val="CC6600"/>
                </a:solidFill>
              </a:rPr>
              <a:t>limbischen</a:t>
            </a:r>
            <a:r>
              <a:rPr lang="hu-HU" altLang="hu-HU" sz="1100" b="1" dirty="0">
                <a:solidFill>
                  <a:srgbClr val="CC6600"/>
                </a:solidFill>
              </a:rPr>
              <a:t> Systems</a:t>
            </a:r>
            <a:r>
              <a:rPr lang="hu-HU" altLang="hu-HU" sz="1100" b="1" dirty="0"/>
              <a:t> </a:t>
            </a:r>
          </a:p>
          <a:p>
            <a:pPr algn="just" eaLnBrk="1" hangingPunct="1">
              <a:lnSpc>
                <a:spcPct val="120000"/>
              </a:lnSpc>
            </a:pPr>
            <a:r>
              <a:rPr lang="hu-HU" altLang="hu-HU" sz="1100" b="1" dirty="0" err="1"/>
              <a:t>ein</a:t>
            </a:r>
            <a:r>
              <a:rPr lang="hu-HU" altLang="hu-HU" sz="1100" b="1" dirty="0"/>
              <a:t> </a:t>
            </a:r>
            <a:r>
              <a:rPr lang="hu-HU" altLang="hu-HU" sz="1100" b="1" dirty="0" err="1"/>
              <a:t>Hauptkern</a:t>
            </a:r>
            <a:endParaRPr lang="hu-HU" altLang="hu-HU" sz="1100" b="1" dirty="0"/>
          </a:p>
          <a:p>
            <a:pPr algn="just" eaLnBrk="1" hangingPunct="1">
              <a:lnSpc>
                <a:spcPct val="120000"/>
              </a:lnSpc>
            </a:pPr>
            <a:r>
              <a:rPr lang="hu-HU" altLang="hu-HU" sz="1100" b="1" dirty="0" err="1"/>
              <a:t>mehrere</a:t>
            </a:r>
            <a:r>
              <a:rPr lang="hu-HU" altLang="hu-HU" sz="1100" b="1" dirty="0"/>
              <a:t> </a:t>
            </a:r>
            <a:r>
              <a:rPr lang="hu-HU" altLang="hu-HU" sz="1100" b="1" dirty="0" err="1"/>
              <a:t>kleine</a:t>
            </a:r>
            <a:r>
              <a:rPr lang="hu-HU" altLang="hu-HU" sz="1100" b="1" dirty="0"/>
              <a:t> Kernen</a:t>
            </a:r>
          </a:p>
          <a:p>
            <a:pPr algn="just" eaLnBrk="1" hangingPunct="1">
              <a:lnSpc>
                <a:spcPct val="120000"/>
              </a:lnSpc>
            </a:pPr>
            <a:r>
              <a:rPr lang="hu-HU" altLang="hu-HU" sz="1100" b="1" dirty="0" err="1"/>
              <a:t>Teil</a:t>
            </a:r>
            <a:r>
              <a:rPr lang="hu-HU" altLang="hu-HU" sz="1100" b="1" dirty="0"/>
              <a:t> </a:t>
            </a:r>
            <a:r>
              <a:rPr lang="hu-HU" altLang="hu-HU" sz="1100" b="1" dirty="0" err="1"/>
              <a:t>vom</a:t>
            </a:r>
            <a:r>
              <a:rPr lang="hu-HU" altLang="hu-HU" sz="1100" b="1" dirty="0"/>
              <a:t> </a:t>
            </a:r>
            <a:r>
              <a:rPr lang="hu-HU" altLang="hu-HU" sz="1100" b="1" dirty="0" err="1"/>
              <a:t>Papez-Kreis</a:t>
            </a:r>
            <a:endParaRPr lang="hu-HU" altLang="hu-HU" sz="1100" b="1" dirty="0"/>
          </a:p>
          <a:p>
            <a:pPr algn="just" eaLnBrk="1" hangingPunct="1">
              <a:lnSpc>
                <a:spcPct val="120000"/>
              </a:lnSpc>
              <a:buFontTx/>
              <a:buNone/>
            </a:pPr>
            <a:endParaRPr lang="hu-HU" altLang="hu-HU" sz="1100" b="1" dirty="0">
              <a:solidFill>
                <a:srgbClr val="CC6600"/>
              </a:solidFill>
            </a:endParaRPr>
          </a:p>
          <a:p>
            <a:pPr algn="just" eaLnBrk="1" hangingPunct="1">
              <a:lnSpc>
                <a:spcPct val="120000"/>
              </a:lnSpc>
              <a:buFontTx/>
              <a:buNone/>
            </a:pPr>
            <a:r>
              <a:rPr lang="hu-HU" altLang="hu-HU" sz="1100" b="1" dirty="0" err="1">
                <a:solidFill>
                  <a:srgbClr val="CC6600"/>
                </a:solidFill>
              </a:rPr>
              <a:t>Afferentation</a:t>
            </a:r>
            <a:r>
              <a:rPr lang="hu-HU" altLang="hu-HU" sz="1100" b="1" dirty="0">
                <a:solidFill>
                  <a:srgbClr val="CC6600"/>
                </a:solidFill>
              </a:rPr>
              <a:t>:</a:t>
            </a:r>
          </a:p>
          <a:p>
            <a:pPr algn="just" eaLnBrk="1" hangingPunct="1">
              <a:lnSpc>
                <a:spcPct val="120000"/>
              </a:lnSpc>
            </a:pPr>
            <a:r>
              <a:rPr lang="hu-HU" altLang="hu-HU" sz="1100" b="1" dirty="0" err="1"/>
              <a:t>Fasciculus</a:t>
            </a:r>
            <a:r>
              <a:rPr lang="hu-HU" altLang="hu-HU" sz="1100" b="1" dirty="0"/>
              <a:t> </a:t>
            </a:r>
            <a:r>
              <a:rPr lang="hu-HU" altLang="hu-HU" sz="1100" b="1" dirty="0" err="1"/>
              <a:t>mamillothalamicus</a:t>
            </a:r>
            <a:r>
              <a:rPr lang="hu-HU" altLang="hu-HU" sz="1100" b="1" dirty="0"/>
              <a:t> </a:t>
            </a:r>
            <a:r>
              <a:rPr lang="hu-HU" altLang="hu-HU" sz="1100" b="1" dirty="0" err="1"/>
              <a:t>aus</a:t>
            </a:r>
            <a:r>
              <a:rPr lang="hu-HU" altLang="hu-HU" sz="1100" b="1" dirty="0"/>
              <a:t> </a:t>
            </a:r>
            <a:r>
              <a:rPr lang="hu-HU" altLang="hu-HU" sz="1100" b="1" dirty="0" err="1"/>
              <a:t>dem</a:t>
            </a:r>
            <a:r>
              <a:rPr lang="hu-HU" altLang="hu-HU" sz="1100" b="1" dirty="0"/>
              <a:t> </a:t>
            </a:r>
            <a:r>
              <a:rPr lang="hu-HU" altLang="hu-HU" sz="1100" b="1" dirty="0" err="1"/>
              <a:t>Nucleus</a:t>
            </a:r>
            <a:r>
              <a:rPr lang="hu-HU" altLang="hu-HU" sz="1100" b="1" dirty="0"/>
              <a:t> </a:t>
            </a:r>
            <a:r>
              <a:rPr lang="hu-HU" altLang="hu-HU" sz="1100" b="1" dirty="0" err="1"/>
              <a:t>mamillaris</a:t>
            </a:r>
            <a:r>
              <a:rPr lang="hu-HU" altLang="hu-HU" sz="1100" b="1" dirty="0"/>
              <a:t> </a:t>
            </a:r>
            <a:r>
              <a:rPr lang="hu-HU" altLang="hu-HU" sz="1100" b="1" dirty="0" err="1"/>
              <a:t>medialis</a:t>
            </a:r>
            <a:endParaRPr lang="hu-HU" altLang="hu-HU" sz="1100" b="1" dirty="0"/>
          </a:p>
          <a:p>
            <a:pPr algn="just" eaLnBrk="1" hangingPunct="1">
              <a:lnSpc>
                <a:spcPct val="120000"/>
              </a:lnSpc>
              <a:buFontTx/>
              <a:buNone/>
            </a:pPr>
            <a:endParaRPr lang="hu-HU" altLang="hu-HU" sz="1100" b="1" dirty="0">
              <a:solidFill>
                <a:srgbClr val="CC6600"/>
              </a:solidFill>
            </a:endParaRPr>
          </a:p>
          <a:p>
            <a:pPr algn="just" eaLnBrk="1" hangingPunct="1">
              <a:lnSpc>
                <a:spcPct val="120000"/>
              </a:lnSpc>
              <a:buFontTx/>
              <a:buNone/>
            </a:pPr>
            <a:r>
              <a:rPr lang="hu-HU" altLang="hu-HU" sz="1100" b="1" dirty="0" err="1">
                <a:solidFill>
                  <a:srgbClr val="CC6600"/>
                </a:solidFill>
              </a:rPr>
              <a:t>Efferentation</a:t>
            </a:r>
            <a:r>
              <a:rPr lang="hu-HU" altLang="hu-HU" sz="1100" b="1" dirty="0">
                <a:solidFill>
                  <a:srgbClr val="CC6600"/>
                </a:solidFill>
              </a:rPr>
              <a:t>:</a:t>
            </a:r>
          </a:p>
          <a:p>
            <a:pPr algn="just" eaLnBrk="1" hangingPunct="1">
              <a:lnSpc>
                <a:spcPct val="120000"/>
              </a:lnSpc>
            </a:pPr>
            <a:r>
              <a:rPr lang="hu-HU" altLang="hu-HU" sz="1100" b="1" dirty="0" err="1"/>
              <a:t>Gyrus</a:t>
            </a:r>
            <a:r>
              <a:rPr lang="hu-HU" altLang="hu-HU" sz="1100" b="1" dirty="0"/>
              <a:t> </a:t>
            </a:r>
            <a:r>
              <a:rPr lang="hu-HU" altLang="hu-HU" sz="1100" b="1" dirty="0" err="1"/>
              <a:t>cinguli</a:t>
            </a:r>
            <a:r>
              <a:rPr lang="hu-HU" altLang="hu-HU" sz="1100" b="1" dirty="0"/>
              <a:t> (von </a:t>
            </a:r>
            <a:r>
              <a:rPr lang="hu-HU" altLang="hu-HU" sz="1100" b="1" dirty="0" err="1"/>
              <a:t>hier</a:t>
            </a:r>
            <a:r>
              <a:rPr lang="hu-HU" altLang="hu-HU" sz="1100" b="1" dirty="0"/>
              <a:t> </a:t>
            </a:r>
            <a:r>
              <a:rPr lang="hu-HU" altLang="hu-HU" sz="1100" b="1" dirty="0" err="1"/>
              <a:t>zurück</a:t>
            </a:r>
            <a:r>
              <a:rPr lang="hu-HU" altLang="hu-HU" sz="1100" b="1" dirty="0"/>
              <a:t> </a:t>
            </a:r>
            <a:r>
              <a:rPr lang="hu-HU" altLang="hu-HU" sz="1100" b="1" dirty="0" err="1"/>
              <a:t>zum</a:t>
            </a:r>
            <a:r>
              <a:rPr lang="hu-HU" altLang="hu-HU" sz="1100" b="1" dirty="0"/>
              <a:t> </a:t>
            </a:r>
            <a:r>
              <a:rPr lang="hu-HU" altLang="hu-HU" sz="1100" b="1" dirty="0" err="1"/>
              <a:t>Hippocampus</a:t>
            </a:r>
            <a:r>
              <a:rPr lang="hu-HU" altLang="hu-HU" sz="1100" b="1" dirty="0"/>
              <a:t>)</a:t>
            </a:r>
          </a:p>
          <a:p>
            <a:pPr algn="just" eaLnBrk="1" hangingPunct="1">
              <a:lnSpc>
                <a:spcPct val="120000"/>
              </a:lnSpc>
              <a:buFontTx/>
              <a:buNone/>
            </a:pPr>
            <a:endParaRPr lang="hu-HU" altLang="hu-HU" sz="1100" b="1" dirty="0">
              <a:solidFill>
                <a:srgbClr val="CC6600"/>
              </a:solidFill>
            </a:endParaRPr>
          </a:p>
          <a:p>
            <a:pPr algn="just" eaLnBrk="1" hangingPunct="1">
              <a:lnSpc>
                <a:spcPct val="120000"/>
              </a:lnSpc>
              <a:buFontTx/>
              <a:buNone/>
            </a:pPr>
            <a:r>
              <a:rPr lang="hu-HU" altLang="hu-HU" sz="1100" b="1" dirty="0" err="1">
                <a:solidFill>
                  <a:srgbClr val="CC6600"/>
                </a:solidFill>
              </a:rPr>
              <a:t>Function</a:t>
            </a:r>
            <a:r>
              <a:rPr lang="hu-HU" altLang="hu-HU" sz="1100" b="1" dirty="0">
                <a:solidFill>
                  <a:srgbClr val="CC6600"/>
                </a:solidFill>
              </a:rPr>
              <a:t>:</a:t>
            </a:r>
          </a:p>
          <a:p>
            <a:pPr algn="just" eaLnBrk="1" hangingPunct="1">
              <a:lnSpc>
                <a:spcPct val="120000"/>
              </a:lnSpc>
            </a:pPr>
            <a:r>
              <a:rPr lang="hu-HU" altLang="hu-HU" sz="1100" b="1" dirty="0" err="1"/>
              <a:t>Funktionskreis</a:t>
            </a:r>
            <a:r>
              <a:rPr lang="hu-HU" altLang="hu-HU" sz="1100" b="1" dirty="0"/>
              <a:t> </a:t>
            </a:r>
            <a:r>
              <a:rPr lang="hu-HU" altLang="hu-HU" sz="1100" b="1" dirty="0" err="1"/>
              <a:t>des</a:t>
            </a:r>
            <a:r>
              <a:rPr lang="hu-HU" altLang="hu-HU" sz="1100" b="1" dirty="0"/>
              <a:t> </a:t>
            </a:r>
            <a:r>
              <a:rPr lang="hu-HU" altLang="hu-HU" sz="1100" b="1" dirty="0" err="1"/>
              <a:t>limbischen</a:t>
            </a:r>
            <a:r>
              <a:rPr lang="hu-HU" altLang="hu-HU" sz="1100" b="1" dirty="0"/>
              <a:t> Systems</a:t>
            </a:r>
          </a:p>
          <a:p>
            <a:pPr algn="just" eaLnBrk="1" hangingPunct="1">
              <a:lnSpc>
                <a:spcPct val="120000"/>
              </a:lnSpc>
            </a:pPr>
            <a:r>
              <a:rPr lang="hu-HU" altLang="hu-HU" sz="1100" b="1" dirty="0" err="1"/>
              <a:t>Emotionalit</a:t>
            </a:r>
            <a:r>
              <a:rPr lang="en-US" altLang="hu-HU" sz="1100" b="1" dirty="0">
                <a:cs typeface="Arial" panose="020B0604020202020204" pitchFamily="34" charset="0"/>
              </a:rPr>
              <a:t>ä</a:t>
            </a:r>
            <a:r>
              <a:rPr lang="hu-HU" altLang="hu-HU" sz="1100" b="1" dirty="0">
                <a:cs typeface="Arial" panose="020B0604020202020204" pitchFamily="34" charset="0"/>
              </a:rPr>
              <a:t>t</a:t>
            </a:r>
          </a:p>
          <a:p>
            <a:pPr algn="just" eaLnBrk="1" hangingPunct="1">
              <a:lnSpc>
                <a:spcPct val="120000"/>
              </a:lnSpc>
            </a:pPr>
            <a:r>
              <a:rPr lang="hu-HU" altLang="hu-HU" sz="1100" b="1" dirty="0" err="1">
                <a:cs typeface="Arial" panose="020B0604020202020204" pitchFamily="34" charset="0"/>
              </a:rPr>
              <a:t>Mechanismus</a:t>
            </a:r>
            <a:r>
              <a:rPr lang="hu-HU" altLang="hu-HU" sz="1100" b="1" dirty="0">
                <a:cs typeface="Arial" panose="020B0604020202020204" pitchFamily="34" charset="0"/>
              </a:rPr>
              <a:t> </a:t>
            </a:r>
            <a:r>
              <a:rPr lang="hu-HU" altLang="hu-HU" sz="1100" b="1" dirty="0" err="1">
                <a:cs typeface="Arial" panose="020B0604020202020204" pitchFamily="34" charset="0"/>
              </a:rPr>
              <a:t>der</a:t>
            </a:r>
            <a:r>
              <a:rPr lang="hu-HU" altLang="hu-HU" sz="1100" b="1" dirty="0">
                <a:cs typeface="Arial" panose="020B0604020202020204" pitchFamily="34" charset="0"/>
              </a:rPr>
              <a:t> </a:t>
            </a:r>
            <a:r>
              <a:rPr lang="hu-HU" altLang="hu-HU" sz="1100" b="1" dirty="0" err="1">
                <a:cs typeface="Arial" panose="020B0604020202020204" pitchFamily="34" charset="0"/>
              </a:rPr>
              <a:t>Ged</a:t>
            </a:r>
            <a:r>
              <a:rPr lang="en-US" altLang="hu-HU" sz="1100" b="1" dirty="0">
                <a:cs typeface="Arial" panose="020B0604020202020204" pitchFamily="34" charset="0"/>
              </a:rPr>
              <a:t>ä</a:t>
            </a:r>
            <a:r>
              <a:rPr lang="hu-HU" altLang="hu-HU" sz="1100" b="1" dirty="0" err="1">
                <a:cs typeface="Arial" panose="020B0604020202020204" pitchFamily="34" charset="0"/>
              </a:rPr>
              <a:t>chtnisspeicherung</a:t>
            </a:r>
            <a:endParaRPr lang="en-US" altLang="hu-HU" sz="1100" b="1" dirty="0">
              <a:cs typeface="Arial" panose="020B0604020202020204" pitchFamily="34" charset="0"/>
            </a:endParaRPr>
          </a:p>
          <a:p>
            <a:pPr algn="just" eaLnBrk="1" hangingPunct="1">
              <a:lnSpc>
                <a:spcPct val="120000"/>
              </a:lnSpc>
              <a:buFontTx/>
              <a:buNone/>
            </a:pPr>
            <a:endParaRPr lang="hu-HU" altLang="hu-HU" sz="1400" b="1" dirty="0"/>
          </a:p>
          <a:p>
            <a:pPr algn="just" eaLnBrk="1" hangingPunct="1">
              <a:lnSpc>
                <a:spcPct val="120000"/>
              </a:lnSpc>
              <a:buFontTx/>
              <a:buNone/>
            </a:pPr>
            <a:endParaRPr lang="hu-HU" altLang="hu-HU" sz="1600" b="1" dirty="0"/>
          </a:p>
          <a:p>
            <a:pPr algn="just" eaLnBrk="1" hangingPunct="1">
              <a:lnSpc>
                <a:spcPct val="120000"/>
              </a:lnSpc>
              <a:buFontTx/>
              <a:buNone/>
            </a:pPr>
            <a:endParaRPr lang="hu-HU" altLang="hu-HU" sz="1600" b="1" dirty="0"/>
          </a:p>
          <a:p>
            <a:pPr algn="just" eaLnBrk="1" hangingPunct="1">
              <a:lnSpc>
                <a:spcPct val="120000"/>
              </a:lnSpc>
              <a:buFontTx/>
              <a:buNone/>
            </a:pPr>
            <a:endParaRPr lang="hu-HU" altLang="hu-HU" sz="1600" b="1" dirty="0"/>
          </a:p>
          <a:p>
            <a:pPr algn="just" eaLnBrk="1" hangingPunct="1">
              <a:lnSpc>
                <a:spcPct val="120000"/>
              </a:lnSpc>
              <a:buFontTx/>
              <a:buNone/>
            </a:pPr>
            <a:endParaRPr lang="hu-HU" altLang="hu-HU" sz="1600" b="1" dirty="0"/>
          </a:p>
        </p:txBody>
      </p:sp>
      <p:pic>
        <p:nvPicPr>
          <p:cNvPr id="29700" name="Picture 11" descr="Thalmus.png">
            <a:hlinkClick r:id="rId3"/>
            <a:extLst>
              <a:ext uri="{FF2B5EF4-FFF2-40B4-BE49-F238E27FC236}">
                <a16:creationId xmlns:a16="http://schemas.microsoft.com/office/drawing/2014/main" id="{5545BE6A-A16F-4C01-84DF-E53AFCBE3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3" y="48006000"/>
            <a:ext cx="23812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Thalmus.png">
            <a:hlinkClick r:id="rId3"/>
            <a:extLst>
              <a:ext uri="{FF2B5EF4-FFF2-40B4-BE49-F238E27FC236}">
                <a16:creationId xmlns:a16="http://schemas.microsoft.com/office/drawing/2014/main" id="{7AF0E1E6-6E35-499C-A296-E29A9CC3D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3" y="50339625"/>
            <a:ext cx="23812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8" descr="9-6">
            <a:extLst>
              <a:ext uri="{FF2B5EF4-FFF2-40B4-BE49-F238E27FC236}">
                <a16:creationId xmlns:a16="http://schemas.microsoft.com/office/drawing/2014/main" id="{89456442-014A-4F2A-A573-E1A310B0D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4341813"/>
            <a:ext cx="37020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 descr="http://www.tankonyvtar.hu/hu/tartalom/tamop425/2011_0001_524_Neurologia/images/image38.png">
            <a:extLst>
              <a:ext uri="{FF2B5EF4-FFF2-40B4-BE49-F238E27FC236}">
                <a16:creationId xmlns:a16="http://schemas.microsoft.com/office/drawing/2014/main" id="{9E75D237-CBF6-4EB0-8FF5-4574FCA592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68"/>
          <a:stretch>
            <a:fillRect/>
          </a:stretch>
        </p:blipFill>
        <p:spPr bwMode="auto">
          <a:xfrm>
            <a:off x="5413375" y="1052513"/>
            <a:ext cx="350361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7">
            <a:extLst>
              <a:ext uri="{FF2B5EF4-FFF2-40B4-BE49-F238E27FC236}">
                <a16:creationId xmlns:a16="http://schemas.microsoft.com/office/drawing/2014/main" id="{35B59A0C-BE28-4B49-BEBB-234EE86D1096}"/>
              </a:ext>
            </a:extLst>
          </p:cNvPr>
          <p:cNvPicPr>
            <a:picLocks noChangeAspect="1"/>
          </p:cNvPicPr>
          <p:nvPr/>
        </p:nvPicPr>
        <p:blipFill>
          <a:blip r:embed="rId7"/>
          <a:stretch>
            <a:fillRect/>
          </a:stretch>
        </p:blipFill>
        <p:spPr>
          <a:xfrm>
            <a:off x="792815" y="4599909"/>
            <a:ext cx="2910822" cy="2258092"/>
          </a:xfrm>
          <a:prstGeom prst="rect">
            <a:avLst/>
          </a:prstGeom>
        </p:spPr>
      </p:pic>
    </p:spTree>
    <p:extLst>
      <p:ext uri="{BB962C8B-B14F-4D97-AF65-F5344CB8AC3E}">
        <p14:creationId xmlns:p14="http://schemas.microsoft.com/office/powerpoint/2010/main" val="2841338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0953208-DE54-4A21-A19A-37D350B9A492}"/>
              </a:ext>
            </a:extLst>
          </p:cNvPr>
          <p:cNvSpPr txBox="1">
            <a:spLocks noChangeArrowheads="1"/>
          </p:cNvSpPr>
          <p:nvPr/>
        </p:nvSpPr>
        <p:spPr bwMode="auto">
          <a:xfrm>
            <a:off x="0" y="107000"/>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2400" dirty="0" err="1">
                <a:latin typeface="Arial" panose="020B0604020202020204" pitchFamily="34" charset="0"/>
                <a:ea typeface="+mn-ea"/>
                <a:cs typeface="+mn-cs"/>
              </a:rPr>
              <a:t>Nucleus</a:t>
            </a:r>
            <a:r>
              <a:rPr lang="hu-HU" altLang="hu-HU" sz="2400" dirty="0">
                <a:latin typeface="Arial" panose="020B0604020202020204" pitchFamily="34" charset="0"/>
                <a:ea typeface="+mn-ea"/>
                <a:cs typeface="+mn-cs"/>
              </a:rPr>
              <a:t> </a:t>
            </a:r>
            <a:r>
              <a:rPr lang="hu-HU" altLang="hu-HU" sz="2400" dirty="0" err="1">
                <a:latin typeface="Arial" panose="020B0604020202020204" pitchFamily="34" charset="0"/>
                <a:ea typeface="+mn-ea"/>
                <a:cs typeface="+mn-cs"/>
              </a:rPr>
              <a:t>medialis</a:t>
            </a:r>
            <a:r>
              <a:rPr lang="hu-HU" altLang="hu-HU" sz="2400" dirty="0">
                <a:latin typeface="Arial" panose="020B0604020202020204" pitchFamily="34" charset="0"/>
                <a:ea typeface="+mn-ea"/>
                <a:cs typeface="+mn-cs"/>
              </a:rPr>
              <a:t> </a:t>
            </a:r>
            <a:r>
              <a:rPr lang="hu-HU" altLang="hu-HU" sz="2400" dirty="0" err="1">
                <a:latin typeface="Arial" panose="020B0604020202020204" pitchFamily="34" charset="0"/>
                <a:ea typeface="+mn-ea"/>
                <a:cs typeface="+mn-cs"/>
              </a:rPr>
              <a:t>dorsalis</a:t>
            </a:r>
            <a:r>
              <a:rPr lang="hu-HU" altLang="hu-HU" sz="2400" dirty="0">
                <a:latin typeface="Arial" panose="020B0604020202020204" pitchFamily="34" charset="0"/>
                <a:ea typeface="+mn-ea"/>
                <a:cs typeface="+mn-cs"/>
              </a:rPr>
              <a:t> (MD)</a:t>
            </a:r>
            <a:endParaRPr lang="en-US" altLang="hu-HU" sz="2400" dirty="0">
              <a:latin typeface="Arial" panose="020B0604020202020204" pitchFamily="34" charset="0"/>
              <a:ea typeface="+mn-ea"/>
              <a:cs typeface="+mn-cs"/>
            </a:endParaRPr>
          </a:p>
        </p:txBody>
      </p:sp>
      <p:sp>
        <p:nvSpPr>
          <p:cNvPr id="13" name="Text Box 2">
            <a:extLst>
              <a:ext uri="{FF2B5EF4-FFF2-40B4-BE49-F238E27FC236}">
                <a16:creationId xmlns:a16="http://schemas.microsoft.com/office/drawing/2014/main" id="{7B59C674-3359-4CF0-87B3-445237D2AAD5}"/>
              </a:ext>
            </a:extLst>
          </p:cNvPr>
          <p:cNvSpPr txBox="1">
            <a:spLocks noChangeArrowheads="1"/>
          </p:cNvSpPr>
          <p:nvPr/>
        </p:nvSpPr>
        <p:spPr bwMode="auto">
          <a:xfrm>
            <a:off x="914400" y="1015979"/>
            <a:ext cx="7848600" cy="2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85000"/>
              </a:lnSpc>
            </a:pPr>
            <a:endParaRPr lang="hu-HU" altLang="hu-HU" sz="2800" b="0" dirty="0">
              <a:solidFill>
                <a:srgbClr val="009900"/>
              </a:solidFill>
            </a:endParaRPr>
          </a:p>
          <a:p>
            <a:pPr marL="342900" indent="-342900" eaLnBrk="1" hangingPunct="1">
              <a:lnSpc>
                <a:spcPct val="90000"/>
              </a:lnSpc>
              <a:spcBef>
                <a:spcPct val="20000"/>
              </a:spcBef>
              <a:buChar char="•"/>
            </a:pPr>
            <a:r>
              <a:rPr lang="hu-HU" altLang="hu-HU" sz="1800" b="0" dirty="0">
                <a:latin typeface="+mn-lt"/>
              </a:rPr>
              <a:t>AFFERENTEN (</a:t>
            </a:r>
            <a:r>
              <a:rPr lang="hu-HU" altLang="hu-HU" sz="1800" b="0" dirty="0" err="1">
                <a:latin typeface="+mn-lt"/>
              </a:rPr>
              <a:t>somatische</a:t>
            </a:r>
            <a:r>
              <a:rPr lang="hu-HU" altLang="hu-HU" sz="1800" b="0" dirty="0">
                <a:latin typeface="+mn-lt"/>
              </a:rPr>
              <a:t> und </a:t>
            </a:r>
            <a:r>
              <a:rPr lang="hu-HU" altLang="hu-HU" sz="1800" b="0" dirty="0" err="1">
                <a:latin typeface="+mn-lt"/>
              </a:rPr>
              <a:t>viscerale</a:t>
            </a:r>
            <a:r>
              <a:rPr lang="hu-HU" altLang="hu-HU" sz="1800" b="0" dirty="0">
                <a:latin typeface="+mn-lt"/>
              </a:rPr>
              <a:t> </a:t>
            </a:r>
            <a:r>
              <a:rPr lang="hu-HU" altLang="hu-HU" sz="1800" b="0" dirty="0" err="1">
                <a:latin typeface="+mn-lt"/>
              </a:rPr>
              <a:t>Impulsen</a:t>
            </a:r>
            <a:r>
              <a:rPr lang="hu-HU" altLang="hu-HU" sz="1800" b="0" dirty="0">
                <a:latin typeface="+mn-lt"/>
              </a:rPr>
              <a:t>) </a:t>
            </a:r>
            <a:r>
              <a:rPr lang="hu-HU" altLang="hu-HU" sz="1800" b="0" dirty="0" err="1">
                <a:latin typeface="+mn-lt"/>
              </a:rPr>
              <a:t>kommen</a:t>
            </a:r>
            <a:r>
              <a:rPr lang="hu-HU" altLang="hu-HU" sz="1800" b="0" dirty="0">
                <a:latin typeface="+mn-lt"/>
              </a:rPr>
              <a:t>:</a:t>
            </a:r>
          </a:p>
          <a:p>
            <a:pPr marL="342900" indent="-342900" eaLnBrk="1" hangingPunct="1">
              <a:lnSpc>
                <a:spcPct val="90000"/>
              </a:lnSpc>
              <a:spcBef>
                <a:spcPct val="20000"/>
              </a:spcBef>
              <a:buChar char="•"/>
            </a:pPr>
            <a:r>
              <a:rPr lang="hu-HU" altLang="hu-HU" sz="1800" b="0" dirty="0">
                <a:latin typeface="+mn-lt"/>
              </a:rPr>
              <a:t> - von </a:t>
            </a:r>
            <a:r>
              <a:rPr lang="hu-HU" altLang="hu-HU" sz="1800" b="0" dirty="0" err="1">
                <a:latin typeface="+mn-lt"/>
              </a:rPr>
              <a:t>anderen</a:t>
            </a:r>
            <a:r>
              <a:rPr lang="hu-HU" altLang="hu-HU" sz="1800" b="0" dirty="0">
                <a:latin typeface="+mn-lt"/>
              </a:rPr>
              <a:t> </a:t>
            </a:r>
            <a:r>
              <a:rPr lang="hu-HU" altLang="hu-HU" sz="1800" b="0" dirty="0" err="1">
                <a:latin typeface="+mn-lt"/>
              </a:rPr>
              <a:t>Thalamuskernen</a:t>
            </a: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 - </a:t>
            </a:r>
            <a:r>
              <a:rPr lang="hu-HU" altLang="hu-HU" sz="1800" b="0" dirty="0" err="1">
                <a:latin typeface="+mn-lt"/>
              </a:rPr>
              <a:t>vom</a:t>
            </a:r>
            <a:r>
              <a:rPr lang="hu-HU" altLang="hu-HU" sz="1800" b="0" dirty="0">
                <a:latin typeface="+mn-lt"/>
              </a:rPr>
              <a:t> </a:t>
            </a:r>
            <a:r>
              <a:rPr lang="hu-HU" altLang="hu-HU" sz="1800" b="0" dirty="0" err="1">
                <a:latin typeface="+mn-lt"/>
              </a:rPr>
              <a:t>Hypothalamus</a:t>
            </a: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 - </a:t>
            </a:r>
            <a:r>
              <a:rPr lang="hu-HU" altLang="hu-HU" sz="1800" b="0" dirty="0" err="1">
                <a:latin typeface="+mn-lt"/>
              </a:rPr>
              <a:t>vom</a:t>
            </a:r>
            <a:r>
              <a:rPr lang="hu-HU" altLang="hu-HU" sz="1800" b="0" dirty="0">
                <a:latin typeface="+mn-lt"/>
              </a:rPr>
              <a:t> Corpus </a:t>
            </a:r>
            <a:r>
              <a:rPr lang="hu-HU" altLang="hu-HU" sz="1800" b="0" dirty="0" err="1">
                <a:latin typeface="+mn-lt"/>
              </a:rPr>
              <a:t>amygdaloideum</a:t>
            </a:r>
            <a:r>
              <a:rPr lang="hu-HU" altLang="hu-HU" sz="1800" b="0" dirty="0">
                <a:latin typeface="+mn-lt"/>
              </a:rPr>
              <a:t> (</a:t>
            </a:r>
            <a:r>
              <a:rPr lang="hu-HU" altLang="hu-HU" sz="1800" b="0" dirty="0" err="1">
                <a:latin typeface="+mn-lt"/>
              </a:rPr>
              <a:t>limbisches</a:t>
            </a:r>
            <a:r>
              <a:rPr lang="hu-HU" altLang="hu-HU" sz="1800" b="0" dirty="0">
                <a:latin typeface="+mn-lt"/>
              </a:rPr>
              <a:t>)</a:t>
            </a:r>
          </a:p>
          <a:p>
            <a:pPr marL="342900" indent="-342900" eaLnBrk="1" hangingPunct="1">
              <a:lnSpc>
                <a:spcPct val="90000"/>
              </a:lnSpc>
              <a:spcBef>
                <a:spcPct val="20000"/>
              </a:spcBef>
              <a:buChar char="•"/>
            </a:pP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EFFERENTEN PROJIZIEREN ZUM PRÄFRONTALEN KORTEX</a:t>
            </a:r>
          </a:p>
          <a:p>
            <a:pPr marL="342900" indent="-342900" eaLnBrk="1" hangingPunct="1">
              <a:lnSpc>
                <a:spcPct val="90000"/>
              </a:lnSpc>
              <a:spcBef>
                <a:spcPct val="20000"/>
              </a:spcBef>
              <a:buChar char="•"/>
            </a:pPr>
            <a:r>
              <a:rPr lang="hu-HU" altLang="hu-HU" sz="1800" b="0" dirty="0">
                <a:latin typeface="+mn-lt"/>
              </a:rPr>
              <a:t>(</a:t>
            </a:r>
            <a:r>
              <a:rPr lang="hu-HU" altLang="hu-HU" sz="1800" b="0" dirty="0" err="1">
                <a:latin typeface="+mn-lt"/>
              </a:rPr>
              <a:t>präfrontaler</a:t>
            </a:r>
            <a:r>
              <a:rPr lang="hu-HU" altLang="hu-HU" sz="1800" b="0" dirty="0">
                <a:latin typeface="+mn-lt"/>
              </a:rPr>
              <a:t> </a:t>
            </a:r>
            <a:r>
              <a:rPr lang="hu-HU" altLang="hu-HU" sz="1800" b="0" dirty="0" err="1">
                <a:latin typeface="+mn-lt"/>
              </a:rPr>
              <a:t>Kortex</a:t>
            </a:r>
            <a:r>
              <a:rPr lang="hu-HU" altLang="hu-HU" sz="1800" b="0" dirty="0">
                <a:latin typeface="+mn-lt"/>
              </a:rPr>
              <a:t> </a:t>
            </a:r>
            <a:r>
              <a:rPr lang="hu-HU" altLang="hu-HU" sz="1800" b="0" dirty="0" err="1">
                <a:latin typeface="+mn-lt"/>
              </a:rPr>
              <a:t>ist</a:t>
            </a:r>
            <a:r>
              <a:rPr lang="hu-HU" altLang="hu-HU" sz="1800" b="0" dirty="0">
                <a:latin typeface="+mn-lt"/>
              </a:rPr>
              <a:t> </a:t>
            </a:r>
            <a:r>
              <a:rPr lang="hu-HU" altLang="hu-HU" sz="1800" b="0" dirty="0" err="1">
                <a:latin typeface="+mn-lt"/>
              </a:rPr>
              <a:t>großer</a:t>
            </a:r>
            <a:r>
              <a:rPr lang="hu-HU" altLang="hu-HU" sz="1800" b="0" dirty="0">
                <a:latin typeface="+mn-lt"/>
              </a:rPr>
              <a:t> </a:t>
            </a:r>
            <a:r>
              <a:rPr lang="hu-HU" altLang="hu-HU" sz="1800" b="0" dirty="0" err="1">
                <a:latin typeface="+mn-lt"/>
              </a:rPr>
              <a:t>Teil</a:t>
            </a:r>
            <a:r>
              <a:rPr lang="hu-HU" altLang="hu-HU" sz="1800" b="0" dirty="0">
                <a:latin typeface="+mn-lt"/>
              </a:rPr>
              <a:t> </a:t>
            </a:r>
            <a:r>
              <a:rPr lang="hu-HU" altLang="hu-HU" sz="1800" b="0" dirty="0" err="1">
                <a:latin typeface="+mn-lt"/>
              </a:rPr>
              <a:t>des</a:t>
            </a:r>
            <a:r>
              <a:rPr lang="hu-HU" altLang="hu-HU" sz="1800" b="0" dirty="0">
                <a:latin typeface="+mn-lt"/>
              </a:rPr>
              <a:t> </a:t>
            </a:r>
            <a:r>
              <a:rPr lang="hu-HU" altLang="hu-HU" sz="1800" b="0" dirty="0" err="1">
                <a:latin typeface="+mn-lt"/>
              </a:rPr>
              <a:t>Frontallappens</a:t>
            </a:r>
            <a:r>
              <a:rPr lang="hu-HU" altLang="hu-HU" sz="1800" b="0" dirty="0">
                <a:latin typeface="+mn-lt"/>
              </a:rPr>
              <a:t>)</a:t>
            </a:r>
          </a:p>
        </p:txBody>
      </p:sp>
      <p:sp>
        <p:nvSpPr>
          <p:cNvPr id="14" name="Text Box 3">
            <a:extLst>
              <a:ext uri="{FF2B5EF4-FFF2-40B4-BE49-F238E27FC236}">
                <a16:creationId xmlns:a16="http://schemas.microsoft.com/office/drawing/2014/main" id="{178B3FEC-15F9-4F48-B731-4B2B30446CDB}"/>
              </a:ext>
            </a:extLst>
          </p:cNvPr>
          <p:cNvSpPr txBox="1">
            <a:spLocks noChangeArrowheads="1"/>
          </p:cNvSpPr>
          <p:nvPr/>
        </p:nvSpPr>
        <p:spPr bwMode="auto">
          <a:xfrm>
            <a:off x="914400" y="3962400"/>
            <a:ext cx="82296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342900" indent="-342900" eaLnBrk="1" hangingPunct="1">
              <a:lnSpc>
                <a:spcPct val="90000"/>
              </a:lnSpc>
              <a:spcBef>
                <a:spcPct val="20000"/>
              </a:spcBef>
              <a:buChar char="•"/>
            </a:pPr>
            <a:r>
              <a:rPr lang="hu-HU" altLang="hu-HU" sz="1800" b="0" dirty="0">
                <a:latin typeface="+mn-lt"/>
              </a:rPr>
              <a:t>-BESONDERE ROLLE: </a:t>
            </a:r>
            <a:r>
              <a:rPr lang="hu-HU" altLang="hu-HU" sz="1800" b="0" dirty="0" err="1">
                <a:latin typeface="+mn-lt"/>
              </a:rPr>
              <a:t>für</a:t>
            </a:r>
            <a:r>
              <a:rPr lang="hu-HU" altLang="hu-HU" sz="1800" b="0" dirty="0">
                <a:latin typeface="+mn-lt"/>
              </a:rPr>
              <a:t> </a:t>
            </a:r>
            <a:r>
              <a:rPr lang="hu-HU" altLang="hu-HU" sz="1800" b="0" dirty="0" err="1">
                <a:latin typeface="+mn-lt"/>
              </a:rPr>
              <a:t>Verhaltenweisen</a:t>
            </a:r>
            <a:r>
              <a:rPr lang="hu-HU" altLang="hu-HU" sz="1800" b="0" dirty="0">
                <a:latin typeface="+mn-lt"/>
              </a:rPr>
              <a:t> und </a:t>
            </a:r>
            <a:r>
              <a:rPr lang="hu-HU" altLang="hu-HU" sz="1800" b="0" dirty="0" err="1">
                <a:latin typeface="+mn-lt"/>
              </a:rPr>
              <a:t>für</a:t>
            </a:r>
            <a:r>
              <a:rPr lang="hu-HU" altLang="hu-HU" sz="1800" b="0" dirty="0">
                <a:latin typeface="+mn-lt"/>
              </a:rPr>
              <a:t> </a:t>
            </a:r>
            <a:r>
              <a:rPr lang="hu-HU" altLang="hu-HU" sz="1800" b="0" dirty="0" err="1">
                <a:latin typeface="+mn-lt"/>
              </a:rPr>
              <a:t>intellektuelle</a:t>
            </a:r>
            <a:r>
              <a:rPr lang="hu-HU" altLang="hu-HU" sz="1800" b="0" dirty="0">
                <a:latin typeface="+mn-lt"/>
              </a:rPr>
              <a:t> </a:t>
            </a:r>
            <a:r>
              <a:rPr lang="hu-HU" altLang="hu-HU" sz="1800" b="0" dirty="0" err="1">
                <a:latin typeface="+mn-lt"/>
              </a:rPr>
              <a:t>Leistungen</a:t>
            </a:r>
            <a:r>
              <a:rPr lang="hu-HU" altLang="hu-HU" sz="1800" b="0" dirty="0">
                <a:latin typeface="+mn-lt"/>
              </a:rPr>
              <a:t> </a:t>
            </a:r>
          </a:p>
          <a:p>
            <a:pPr marL="342900" indent="-342900" eaLnBrk="1" hangingPunct="1">
              <a:lnSpc>
                <a:spcPct val="90000"/>
              </a:lnSpc>
              <a:spcBef>
                <a:spcPct val="20000"/>
              </a:spcBef>
              <a:buChar char="•"/>
            </a:pP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-ZERSTÖRUNG DIESES RINDEAREALES </a:t>
            </a:r>
            <a:r>
              <a:rPr lang="hu-HU" altLang="hu-HU" sz="1800" b="0" dirty="0" err="1">
                <a:latin typeface="+mn-lt"/>
              </a:rPr>
              <a:t>oder</a:t>
            </a:r>
            <a:r>
              <a:rPr lang="hu-HU" altLang="hu-HU" sz="1800" b="0" dirty="0">
                <a:latin typeface="+mn-lt"/>
              </a:rPr>
              <a:t> </a:t>
            </a:r>
            <a:r>
              <a:rPr lang="hu-HU" altLang="hu-HU" sz="1800" b="0" dirty="0" err="1">
                <a:latin typeface="+mn-lt"/>
              </a:rPr>
              <a:t>der</a:t>
            </a:r>
            <a:r>
              <a:rPr lang="hu-HU" altLang="hu-HU" sz="1800" b="0" dirty="0">
                <a:latin typeface="+mn-lt"/>
              </a:rPr>
              <a:t> </a:t>
            </a:r>
            <a:r>
              <a:rPr lang="hu-HU" altLang="hu-HU" sz="1800" b="0" dirty="0" err="1">
                <a:latin typeface="+mn-lt"/>
              </a:rPr>
              <a:t>entsprechenden</a:t>
            </a:r>
            <a:r>
              <a:rPr lang="hu-HU" altLang="hu-HU" sz="1800" b="0" dirty="0">
                <a:latin typeface="+mn-lt"/>
              </a:rPr>
              <a:t> </a:t>
            </a:r>
            <a:r>
              <a:rPr lang="hu-HU" altLang="hu-HU" sz="1800" b="0" dirty="0" err="1">
                <a:latin typeface="+mn-lt"/>
              </a:rPr>
              <a:t>thalamokortikalen</a:t>
            </a:r>
            <a:r>
              <a:rPr lang="hu-HU" altLang="hu-HU" sz="1800" b="0" dirty="0">
                <a:latin typeface="+mn-lt"/>
              </a:rPr>
              <a:t> </a:t>
            </a:r>
            <a:r>
              <a:rPr lang="hu-HU" altLang="hu-HU" sz="1800" b="0" dirty="0" err="1">
                <a:latin typeface="+mn-lt"/>
              </a:rPr>
              <a:t>Bahnen</a:t>
            </a:r>
            <a:r>
              <a:rPr lang="hu-HU" altLang="hu-HU" sz="1800" b="0" dirty="0">
                <a:latin typeface="+mn-lt"/>
              </a:rPr>
              <a:t> </a:t>
            </a:r>
            <a:r>
              <a:rPr lang="hu-HU" altLang="hu-HU" sz="1800" b="0" dirty="0" err="1">
                <a:latin typeface="+mn-lt"/>
              </a:rPr>
              <a:t>führt</a:t>
            </a:r>
            <a:r>
              <a:rPr lang="hu-HU" altLang="hu-HU" sz="1800" b="0" dirty="0">
                <a:latin typeface="+mn-lt"/>
              </a:rPr>
              <a:t>:</a:t>
            </a:r>
          </a:p>
          <a:p>
            <a:pPr marL="342900" indent="-342900" eaLnBrk="1" hangingPunct="1">
              <a:lnSpc>
                <a:spcPct val="90000"/>
              </a:lnSpc>
              <a:spcBef>
                <a:spcPct val="20000"/>
              </a:spcBef>
              <a:buChar char="•"/>
            </a:pPr>
            <a:r>
              <a:rPr lang="hu-HU" altLang="hu-HU" sz="1800" b="0" dirty="0">
                <a:latin typeface="+mn-lt"/>
              </a:rPr>
              <a:t>		</a:t>
            </a:r>
            <a:r>
              <a:rPr lang="hu-HU" altLang="hu-HU" sz="1800" b="0" dirty="0" err="1">
                <a:latin typeface="+mn-lt"/>
              </a:rPr>
              <a:t>zur</a:t>
            </a:r>
            <a:r>
              <a:rPr lang="hu-HU" altLang="hu-HU" sz="1800" b="0" dirty="0">
                <a:latin typeface="+mn-lt"/>
              </a:rPr>
              <a:t> </a:t>
            </a:r>
            <a:r>
              <a:rPr lang="hu-HU" altLang="hu-HU" sz="1800" b="0" dirty="0" err="1">
                <a:latin typeface="+mn-lt"/>
              </a:rPr>
              <a:t>Gleichgültigkeit</a:t>
            </a: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		zu </a:t>
            </a:r>
            <a:r>
              <a:rPr lang="hu-HU" altLang="hu-HU" sz="1800" b="0" dirty="0" err="1">
                <a:latin typeface="+mn-lt"/>
              </a:rPr>
              <a:t>den</a:t>
            </a:r>
            <a:r>
              <a:rPr lang="hu-HU" altLang="hu-HU" sz="1800" b="0" dirty="0">
                <a:latin typeface="+mn-lt"/>
              </a:rPr>
              <a:t>  </a:t>
            </a:r>
            <a:r>
              <a:rPr lang="hu-HU" altLang="hu-HU" sz="1800" b="0" dirty="0" err="1">
                <a:latin typeface="+mn-lt"/>
              </a:rPr>
              <a:t>schweren</a:t>
            </a:r>
            <a:r>
              <a:rPr lang="hu-HU" altLang="hu-HU" sz="1800" b="0" dirty="0">
                <a:latin typeface="+mn-lt"/>
              </a:rPr>
              <a:t> </a:t>
            </a:r>
            <a:r>
              <a:rPr lang="hu-HU" altLang="hu-HU" sz="1800" b="0" dirty="0" err="1">
                <a:latin typeface="+mn-lt"/>
              </a:rPr>
              <a:t>Persönlichkeitsverendärungen</a:t>
            </a: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		</a:t>
            </a:r>
            <a:r>
              <a:rPr lang="hu-HU" altLang="hu-HU" sz="1800" b="0" dirty="0" err="1">
                <a:latin typeface="+mn-lt"/>
              </a:rPr>
              <a:t>zur</a:t>
            </a:r>
            <a:r>
              <a:rPr lang="hu-HU" altLang="hu-HU" sz="1800" b="0" dirty="0">
                <a:latin typeface="+mn-lt"/>
              </a:rPr>
              <a:t> </a:t>
            </a:r>
            <a:r>
              <a:rPr lang="hu-HU" altLang="hu-HU" sz="1800" b="0" dirty="0" err="1">
                <a:latin typeface="+mn-lt"/>
              </a:rPr>
              <a:t>Störungen</a:t>
            </a:r>
            <a:r>
              <a:rPr lang="hu-HU" altLang="hu-HU" sz="1800" b="0" dirty="0">
                <a:latin typeface="+mn-lt"/>
              </a:rPr>
              <a:t> </a:t>
            </a:r>
            <a:r>
              <a:rPr lang="hu-HU" altLang="hu-HU" sz="1800" b="0" dirty="0" err="1">
                <a:latin typeface="+mn-lt"/>
              </a:rPr>
              <a:t>des</a:t>
            </a:r>
            <a:r>
              <a:rPr lang="hu-HU" altLang="hu-HU" sz="1800" b="0" dirty="0">
                <a:latin typeface="+mn-lt"/>
              </a:rPr>
              <a:t> </a:t>
            </a:r>
            <a:r>
              <a:rPr lang="hu-HU" altLang="hu-HU" sz="1800" b="0" dirty="0" err="1">
                <a:latin typeface="+mn-lt"/>
              </a:rPr>
              <a:t>sozialen</a:t>
            </a:r>
            <a:r>
              <a:rPr lang="hu-HU" altLang="hu-HU" sz="1800" b="0" dirty="0">
                <a:latin typeface="+mn-lt"/>
              </a:rPr>
              <a:t> </a:t>
            </a:r>
            <a:r>
              <a:rPr lang="hu-HU" altLang="hu-HU" sz="1800" b="0" dirty="0" err="1">
                <a:latin typeface="+mn-lt"/>
              </a:rPr>
              <a:t>Verhaltens</a:t>
            </a:r>
            <a:endParaRPr lang="hu-HU" altLang="hu-HU" sz="1800" b="0" dirty="0">
              <a:latin typeface="+mn-lt"/>
            </a:endParaRPr>
          </a:p>
        </p:txBody>
      </p:sp>
    </p:spTree>
    <p:extLst>
      <p:ext uri="{BB962C8B-B14F-4D97-AF65-F5344CB8AC3E}">
        <p14:creationId xmlns:p14="http://schemas.microsoft.com/office/powerpoint/2010/main" val="1923995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E593437-8649-4AD4-8074-4FCA2160A03E}"/>
              </a:ext>
            </a:extLst>
          </p:cNvPr>
          <p:cNvSpPr>
            <a:spLocks noGrp="1" noChangeArrowheads="1"/>
          </p:cNvSpPr>
          <p:nvPr>
            <p:ph type="title"/>
          </p:nvPr>
        </p:nvSpPr>
        <p:spPr>
          <a:xfrm>
            <a:off x="457200" y="164306"/>
            <a:ext cx="8651304" cy="725487"/>
          </a:xfrm>
        </p:spPr>
        <p:txBody>
          <a:bodyPr/>
          <a:lstStyle/>
          <a:p>
            <a:pPr eaLnBrk="1" hangingPunct="1"/>
            <a:r>
              <a:rPr lang="hu-HU" altLang="hu-HU" sz="2800" dirty="0" err="1"/>
              <a:t>Nucleus</a:t>
            </a:r>
            <a:r>
              <a:rPr lang="hu-HU" altLang="hu-HU" sz="2800" dirty="0"/>
              <a:t> </a:t>
            </a:r>
            <a:r>
              <a:rPr lang="hu-HU" altLang="hu-HU" sz="2800" dirty="0" err="1"/>
              <a:t>lateralis</a:t>
            </a:r>
            <a:r>
              <a:rPr lang="hu-HU" altLang="hu-HU" sz="2800" dirty="0"/>
              <a:t> </a:t>
            </a:r>
            <a:r>
              <a:rPr lang="hu-HU" altLang="hu-HU" sz="2800" dirty="0" err="1"/>
              <a:t>dorsalis</a:t>
            </a:r>
            <a:r>
              <a:rPr lang="hu-HU" altLang="hu-HU" sz="2800" dirty="0"/>
              <a:t>, </a:t>
            </a:r>
            <a:r>
              <a:rPr lang="hu-HU" altLang="hu-HU" sz="2800" dirty="0" err="1"/>
              <a:t>Nucleus</a:t>
            </a:r>
            <a:r>
              <a:rPr lang="hu-HU" altLang="hu-HU" sz="2800" dirty="0"/>
              <a:t> </a:t>
            </a:r>
            <a:r>
              <a:rPr lang="hu-HU" altLang="hu-HU" sz="2800" dirty="0" err="1"/>
              <a:t>lateralis</a:t>
            </a:r>
            <a:r>
              <a:rPr lang="hu-HU" altLang="hu-HU" sz="2800" dirty="0"/>
              <a:t> </a:t>
            </a:r>
            <a:r>
              <a:rPr lang="hu-HU" altLang="hu-HU" sz="2800" dirty="0" err="1"/>
              <a:t>posterior</a:t>
            </a:r>
            <a:r>
              <a:rPr lang="hu-HU" altLang="hu-HU" sz="2800" dirty="0"/>
              <a:t>, </a:t>
            </a:r>
            <a:r>
              <a:rPr lang="hu-HU" altLang="hu-HU" sz="2800" dirty="0" err="1"/>
              <a:t>Pulvinar</a:t>
            </a:r>
            <a:r>
              <a:rPr lang="hu-HU" altLang="hu-HU" sz="2800" dirty="0"/>
              <a:t> </a:t>
            </a:r>
            <a:r>
              <a:rPr lang="hu-HU" altLang="hu-HU" sz="2800" dirty="0" err="1"/>
              <a:t>thalami</a:t>
            </a:r>
            <a:r>
              <a:rPr lang="hu-HU" altLang="hu-HU" sz="2800" dirty="0"/>
              <a:t> </a:t>
            </a:r>
          </a:p>
        </p:txBody>
      </p:sp>
      <p:sp>
        <p:nvSpPr>
          <p:cNvPr id="32771" name="Rectangle 3">
            <a:extLst>
              <a:ext uri="{FF2B5EF4-FFF2-40B4-BE49-F238E27FC236}">
                <a16:creationId xmlns:a16="http://schemas.microsoft.com/office/drawing/2014/main" id="{83FB7CB1-2B21-4399-9D58-7189783CFB33}"/>
              </a:ext>
            </a:extLst>
          </p:cNvPr>
          <p:cNvSpPr>
            <a:spLocks noGrp="1" noChangeArrowheads="1"/>
          </p:cNvSpPr>
          <p:nvPr>
            <p:ph type="body" sz="half" idx="1"/>
          </p:nvPr>
        </p:nvSpPr>
        <p:spPr>
          <a:xfrm>
            <a:off x="457200" y="1382713"/>
            <a:ext cx="5770563" cy="4924425"/>
          </a:xfrm>
        </p:spPr>
        <p:txBody>
          <a:bodyPr/>
          <a:lstStyle/>
          <a:p>
            <a:pPr marL="0" indent="0" eaLnBrk="1" hangingPunct="1">
              <a:lnSpc>
                <a:spcPct val="120000"/>
              </a:lnSpc>
              <a:buNone/>
            </a:pPr>
            <a:r>
              <a:rPr lang="hu-HU" altLang="hu-HU" sz="1200" b="1" dirty="0" err="1"/>
              <a:t>Nucleus</a:t>
            </a:r>
            <a:r>
              <a:rPr lang="hu-HU" altLang="hu-HU" sz="1200" b="1" dirty="0"/>
              <a:t> </a:t>
            </a:r>
            <a:r>
              <a:rPr lang="hu-HU" altLang="hu-HU" sz="1200" b="1" dirty="0" err="1"/>
              <a:t>lateralis</a:t>
            </a:r>
            <a:r>
              <a:rPr lang="hu-HU" altLang="hu-HU" sz="1200" b="1" dirty="0"/>
              <a:t> </a:t>
            </a:r>
            <a:r>
              <a:rPr lang="hu-HU" altLang="hu-HU" sz="1200" b="1" dirty="0" err="1"/>
              <a:t>dorsalis</a:t>
            </a:r>
            <a:r>
              <a:rPr lang="hu-HU" altLang="hu-HU" sz="1200" b="1" dirty="0"/>
              <a:t> (LD)</a:t>
            </a:r>
          </a:p>
          <a:p>
            <a:pPr marL="0" indent="0" eaLnBrk="1" hangingPunct="1">
              <a:lnSpc>
                <a:spcPct val="120000"/>
              </a:lnSpc>
              <a:buNone/>
            </a:pPr>
            <a:r>
              <a:rPr lang="hu-HU" altLang="hu-HU" sz="1200" b="1" dirty="0" err="1"/>
              <a:t>Nucleus</a:t>
            </a:r>
            <a:r>
              <a:rPr lang="hu-HU" altLang="hu-HU" sz="1200" b="1" dirty="0"/>
              <a:t> </a:t>
            </a:r>
            <a:r>
              <a:rPr lang="hu-HU" altLang="hu-HU" sz="1200" b="1" dirty="0" err="1"/>
              <a:t>lateralis</a:t>
            </a:r>
            <a:r>
              <a:rPr lang="hu-HU" altLang="hu-HU" sz="1200" b="1" dirty="0"/>
              <a:t> </a:t>
            </a:r>
            <a:r>
              <a:rPr lang="hu-HU" altLang="hu-HU" sz="1200" b="1" dirty="0" err="1"/>
              <a:t>posterior</a:t>
            </a:r>
            <a:r>
              <a:rPr lang="hu-HU" altLang="hu-HU" sz="1200" b="1" dirty="0"/>
              <a:t> (LP)</a:t>
            </a:r>
          </a:p>
          <a:p>
            <a:pPr marL="0" indent="0" eaLnBrk="1" hangingPunct="1">
              <a:lnSpc>
                <a:spcPct val="120000"/>
              </a:lnSpc>
              <a:buNone/>
            </a:pPr>
            <a:r>
              <a:rPr lang="hu-HU" altLang="hu-HU" sz="1200" b="1" dirty="0" err="1"/>
              <a:t>Pulvinar</a:t>
            </a:r>
            <a:r>
              <a:rPr lang="hu-HU" altLang="hu-HU" sz="1200" b="1" dirty="0"/>
              <a:t> </a:t>
            </a:r>
            <a:r>
              <a:rPr lang="hu-HU" altLang="hu-HU" sz="1200" b="1" dirty="0" err="1"/>
              <a:t>thalami</a:t>
            </a:r>
            <a:endParaRPr lang="hu-HU" altLang="hu-HU" sz="1200" b="1" dirty="0"/>
          </a:p>
          <a:p>
            <a:pPr marL="0" indent="0" eaLnBrk="1" hangingPunct="1">
              <a:lnSpc>
                <a:spcPct val="120000"/>
              </a:lnSpc>
              <a:buNone/>
            </a:pPr>
            <a:endParaRPr lang="hu-HU" altLang="hu-HU" sz="1200" b="1" dirty="0"/>
          </a:p>
          <a:p>
            <a:pPr eaLnBrk="1" hangingPunct="1">
              <a:lnSpc>
                <a:spcPct val="120000"/>
              </a:lnSpc>
              <a:buFontTx/>
              <a:buNone/>
            </a:pPr>
            <a:r>
              <a:rPr lang="hu-HU" altLang="hu-HU" sz="1200" b="1" dirty="0" err="1">
                <a:solidFill>
                  <a:srgbClr val="FF0000"/>
                </a:solidFill>
              </a:rPr>
              <a:t>Afferentation</a:t>
            </a:r>
            <a:r>
              <a:rPr lang="hu-HU" altLang="hu-HU" sz="1200" b="1" dirty="0">
                <a:solidFill>
                  <a:srgbClr val="FF0000"/>
                </a:solidFill>
              </a:rPr>
              <a:t>:</a:t>
            </a:r>
          </a:p>
          <a:p>
            <a:pPr eaLnBrk="1" hangingPunct="1">
              <a:lnSpc>
                <a:spcPct val="120000"/>
              </a:lnSpc>
            </a:pPr>
            <a:r>
              <a:rPr lang="hu-HU" altLang="hu-HU" sz="1200" b="1" dirty="0" err="1"/>
              <a:t>Neocortex</a:t>
            </a:r>
            <a:endParaRPr lang="hu-HU" altLang="hu-HU" sz="1200" b="1" dirty="0"/>
          </a:p>
          <a:p>
            <a:pPr eaLnBrk="1" hangingPunct="1">
              <a:lnSpc>
                <a:spcPct val="120000"/>
              </a:lnSpc>
            </a:pPr>
            <a:r>
              <a:rPr lang="hu-HU" altLang="hu-HU" sz="1200" b="1" dirty="0"/>
              <a:t>andere </a:t>
            </a:r>
            <a:r>
              <a:rPr lang="hu-HU" altLang="hu-HU" sz="1200" b="1" dirty="0" err="1"/>
              <a:t>Thalamuskerne</a:t>
            </a:r>
            <a:endParaRPr lang="hu-HU" altLang="hu-HU" sz="1200" b="1" dirty="0"/>
          </a:p>
          <a:p>
            <a:pPr eaLnBrk="1" hangingPunct="1">
              <a:lnSpc>
                <a:spcPct val="120000"/>
              </a:lnSpc>
              <a:buFontTx/>
              <a:buNone/>
            </a:pPr>
            <a:endParaRPr lang="hu-HU" altLang="hu-HU" sz="1200" b="1" dirty="0"/>
          </a:p>
          <a:p>
            <a:pPr eaLnBrk="1" hangingPunct="1">
              <a:lnSpc>
                <a:spcPct val="120000"/>
              </a:lnSpc>
              <a:buFontTx/>
              <a:buNone/>
            </a:pPr>
            <a:r>
              <a:rPr lang="hu-HU" altLang="hu-HU" sz="1200" b="1" dirty="0" err="1">
                <a:solidFill>
                  <a:srgbClr val="FF0000"/>
                </a:solidFill>
              </a:rPr>
              <a:t>Efferentation</a:t>
            </a:r>
            <a:r>
              <a:rPr lang="hu-HU" altLang="hu-HU" sz="1200" b="1" dirty="0">
                <a:solidFill>
                  <a:srgbClr val="FF0000"/>
                </a:solidFill>
              </a:rPr>
              <a:t>:</a:t>
            </a:r>
          </a:p>
          <a:p>
            <a:pPr eaLnBrk="1" hangingPunct="1">
              <a:lnSpc>
                <a:spcPct val="120000"/>
              </a:lnSpc>
            </a:pPr>
            <a:r>
              <a:rPr lang="hu-HU" altLang="hu-HU" sz="1200" b="1" dirty="0" err="1"/>
              <a:t>Parietale</a:t>
            </a:r>
            <a:r>
              <a:rPr lang="hu-HU" altLang="hu-HU" sz="1200" b="1" dirty="0"/>
              <a:t> </a:t>
            </a:r>
            <a:r>
              <a:rPr lang="hu-HU" altLang="hu-HU" sz="1200" b="1" dirty="0" err="1"/>
              <a:t>Lappe</a:t>
            </a:r>
            <a:endParaRPr lang="hu-HU" altLang="hu-HU" sz="1200" b="1" dirty="0"/>
          </a:p>
          <a:p>
            <a:pPr eaLnBrk="1" hangingPunct="1">
              <a:lnSpc>
                <a:spcPct val="120000"/>
              </a:lnSpc>
              <a:buFontTx/>
              <a:buNone/>
            </a:pPr>
            <a:endParaRPr lang="hu-HU" altLang="hu-HU" sz="1200" b="1" dirty="0"/>
          </a:p>
          <a:p>
            <a:pPr eaLnBrk="1" hangingPunct="1">
              <a:lnSpc>
                <a:spcPct val="120000"/>
              </a:lnSpc>
              <a:buFontTx/>
              <a:buNone/>
            </a:pPr>
            <a:r>
              <a:rPr lang="hu-HU" altLang="hu-HU" sz="1200" b="1" dirty="0" err="1">
                <a:solidFill>
                  <a:srgbClr val="FF0000"/>
                </a:solidFill>
              </a:rPr>
              <a:t>Function</a:t>
            </a:r>
            <a:r>
              <a:rPr lang="hu-HU" altLang="hu-HU" sz="1200" b="1" dirty="0">
                <a:solidFill>
                  <a:srgbClr val="FF0000"/>
                </a:solidFill>
              </a:rPr>
              <a:t>:</a:t>
            </a:r>
          </a:p>
          <a:p>
            <a:pPr eaLnBrk="1" hangingPunct="1">
              <a:lnSpc>
                <a:spcPct val="120000"/>
              </a:lnSpc>
            </a:pPr>
            <a:r>
              <a:rPr lang="hu-HU" altLang="hu-HU" sz="1200" b="1" dirty="0" err="1"/>
              <a:t>Integration</a:t>
            </a:r>
            <a:endParaRPr lang="hu-HU" altLang="hu-HU" sz="1200" b="1" dirty="0"/>
          </a:p>
          <a:p>
            <a:pPr eaLnBrk="1" hangingPunct="1">
              <a:lnSpc>
                <a:spcPct val="120000"/>
              </a:lnSpc>
            </a:pPr>
            <a:r>
              <a:rPr lang="hu-HU" altLang="hu-HU" sz="1200" b="1" dirty="0" err="1"/>
              <a:t>Assotiation</a:t>
            </a:r>
            <a:endParaRPr lang="hu-HU" altLang="hu-HU" sz="1200" b="1" dirty="0"/>
          </a:p>
          <a:p>
            <a:pPr eaLnBrk="1" hangingPunct="1">
              <a:lnSpc>
                <a:spcPct val="120000"/>
              </a:lnSpc>
              <a:buFontTx/>
              <a:buNone/>
            </a:pPr>
            <a:endParaRPr lang="hu-HU" altLang="hu-HU" sz="1200" b="1" dirty="0"/>
          </a:p>
        </p:txBody>
      </p:sp>
      <p:pic>
        <p:nvPicPr>
          <p:cNvPr id="32772" name="Picture 7" descr="9-6">
            <a:extLst>
              <a:ext uri="{FF2B5EF4-FFF2-40B4-BE49-F238E27FC236}">
                <a16:creationId xmlns:a16="http://schemas.microsoft.com/office/drawing/2014/main" id="{99E38F01-5CC3-4C00-AA8E-5A78622F7407}"/>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451475" y="4543425"/>
            <a:ext cx="3470275" cy="2222500"/>
          </a:xfrm>
          <a:noFill/>
        </p:spPr>
      </p:pic>
      <p:pic>
        <p:nvPicPr>
          <p:cNvPr id="32773" name="Picture 5" descr="thal2">
            <a:extLst>
              <a:ext uri="{FF2B5EF4-FFF2-40B4-BE49-F238E27FC236}">
                <a16:creationId xmlns:a16="http://schemas.microsoft.com/office/drawing/2014/main" id="{B1C9B5A2-622A-48E1-9BA2-DDCE8BCCB76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38375" y="4851400"/>
            <a:ext cx="2968625" cy="1868488"/>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2" descr="http://www.tankonyvtar.hu/hu/tartalom/tamop425/2011_0001_524_Neurologia/images/image38.png">
            <a:extLst>
              <a:ext uri="{FF2B5EF4-FFF2-40B4-BE49-F238E27FC236}">
                <a16:creationId xmlns:a16="http://schemas.microsoft.com/office/drawing/2014/main" id="{5C300585-C5A1-4494-A141-0E9BF5070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141413"/>
            <a:ext cx="360045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418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2C1A2B9-25C4-42FA-9864-2B94DE731605}"/>
              </a:ext>
            </a:extLst>
          </p:cNvPr>
          <p:cNvSpPr txBox="1">
            <a:spLocks noChangeArrowheads="1"/>
          </p:cNvSpPr>
          <p:nvPr/>
        </p:nvSpPr>
        <p:spPr bwMode="auto">
          <a:xfrm>
            <a:off x="552636" y="1268760"/>
            <a:ext cx="846043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hu-HU" altLang="hu-HU" sz="2400" u="sng" dirty="0">
              <a:latin typeface="Arial" panose="020B0604020202020204" pitchFamily="34" charset="0"/>
            </a:endParaRPr>
          </a:p>
          <a:p>
            <a:pPr eaLnBrk="1" hangingPunct="1"/>
            <a:r>
              <a:rPr lang="hu-HU" altLang="hu-HU" b="0" dirty="0" err="1">
                <a:latin typeface="+mj-lt"/>
              </a:rPr>
              <a:t>Unspezifische</a:t>
            </a:r>
            <a:r>
              <a:rPr lang="hu-HU" altLang="hu-HU" b="0" dirty="0">
                <a:latin typeface="+mj-lt"/>
              </a:rPr>
              <a:t> </a:t>
            </a:r>
            <a:r>
              <a:rPr lang="hu-HU" altLang="hu-HU" b="0" dirty="0" err="1">
                <a:latin typeface="+mj-lt"/>
              </a:rPr>
              <a:t>Thalamuskerne</a:t>
            </a:r>
            <a:r>
              <a:rPr lang="hu-HU" altLang="hu-HU" b="0" dirty="0">
                <a:latin typeface="+mj-lt"/>
              </a:rPr>
              <a:t> sind </a:t>
            </a:r>
            <a:r>
              <a:rPr lang="hu-HU" altLang="hu-HU" b="0" dirty="0" err="1">
                <a:latin typeface="+mj-lt"/>
              </a:rPr>
              <a:t>die</a:t>
            </a:r>
            <a:r>
              <a:rPr lang="hu-HU" altLang="hu-HU" b="0" dirty="0">
                <a:latin typeface="+mj-lt"/>
              </a:rPr>
              <a:t> </a:t>
            </a:r>
            <a:r>
              <a:rPr lang="hu-HU" altLang="hu-HU" b="0" dirty="0" err="1">
                <a:latin typeface="+mj-lt"/>
              </a:rPr>
              <a:t>Nucleus</a:t>
            </a:r>
            <a:r>
              <a:rPr lang="hu-HU" altLang="hu-HU" b="0" dirty="0">
                <a:latin typeface="+mj-lt"/>
              </a:rPr>
              <a:t> </a:t>
            </a:r>
            <a:r>
              <a:rPr lang="hu-HU" altLang="hu-HU" b="0" dirty="0" err="1">
                <a:latin typeface="+mj-lt"/>
              </a:rPr>
              <a:t>reticularis</a:t>
            </a:r>
            <a:r>
              <a:rPr lang="hu-HU" altLang="hu-HU" b="0" dirty="0">
                <a:latin typeface="+mj-lt"/>
              </a:rPr>
              <a:t> und </a:t>
            </a:r>
            <a:r>
              <a:rPr lang="hu-HU" altLang="hu-HU" b="0" dirty="0" err="1">
                <a:latin typeface="+mj-lt"/>
              </a:rPr>
              <a:t>die</a:t>
            </a:r>
            <a:r>
              <a:rPr lang="hu-HU" altLang="hu-HU" b="0" dirty="0">
                <a:latin typeface="+mj-lt"/>
              </a:rPr>
              <a:t>  </a:t>
            </a:r>
            <a:r>
              <a:rPr lang="hu-HU" altLang="hu-HU" b="0" dirty="0" err="1">
                <a:latin typeface="+mj-lt"/>
              </a:rPr>
              <a:t>Nuclei</a:t>
            </a:r>
            <a:r>
              <a:rPr lang="hu-HU" altLang="hu-HU" b="0" dirty="0">
                <a:latin typeface="+mj-lt"/>
              </a:rPr>
              <a:t>  </a:t>
            </a:r>
            <a:r>
              <a:rPr lang="hu-HU" altLang="hu-HU" b="0" dirty="0" err="1">
                <a:latin typeface="+mj-lt"/>
              </a:rPr>
              <a:t>intralaminares</a:t>
            </a:r>
            <a:r>
              <a:rPr lang="hu-HU" altLang="hu-HU" b="0" dirty="0">
                <a:latin typeface="+mj-lt"/>
              </a:rPr>
              <a:t> </a:t>
            </a:r>
            <a:r>
              <a:rPr lang="hu-HU" altLang="hu-HU" b="0" dirty="0">
                <a:solidFill>
                  <a:srgbClr val="FF0000"/>
                </a:solidFill>
                <a:latin typeface="+mj-lt"/>
              </a:rPr>
              <a:t>(</a:t>
            </a:r>
            <a:r>
              <a:rPr lang="hu-HU" altLang="hu-HU" b="0" dirty="0" err="1">
                <a:solidFill>
                  <a:srgbClr val="FF0000"/>
                </a:solidFill>
                <a:latin typeface="+mj-lt"/>
              </a:rPr>
              <a:t>der</a:t>
            </a:r>
            <a:r>
              <a:rPr lang="hu-HU" altLang="hu-HU" b="0" dirty="0">
                <a:solidFill>
                  <a:srgbClr val="FF0000"/>
                </a:solidFill>
                <a:latin typeface="+mj-lt"/>
              </a:rPr>
              <a:t> </a:t>
            </a:r>
            <a:r>
              <a:rPr lang="hu-HU" altLang="hu-HU" b="0" dirty="0" err="1">
                <a:solidFill>
                  <a:srgbClr val="FF0000"/>
                </a:solidFill>
                <a:latin typeface="+mj-lt"/>
              </a:rPr>
              <a:t>Größte</a:t>
            </a:r>
            <a:r>
              <a:rPr lang="hu-HU" altLang="hu-HU" b="0" dirty="0">
                <a:solidFill>
                  <a:srgbClr val="FF0000"/>
                </a:solidFill>
                <a:latin typeface="+mj-lt"/>
              </a:rPr>
              <a:t> </a:t>
            </a:r>
            <a:r>
              <a:rPr lang="hu-HU" altLang="hu-HU" b="0" dirty="0" err="1">
                <a:solidFill>
                  <a:srgbClr val="FF0000"/>
                </a:solidFill>
                <a:latin typeface="+mj-lt"/>
              </a:rPr>
              <a:t>ist</a:t>
            </a:r>
            <a:r>
              <a:rPr lang="hu-HU" altLang="hu-HU" b="0" dirty="0">
                <a:solidFill>
                  <a:srgbClr val="FF0000"/>
                </a:solidFill>
                <a:latin typeface="+mj-lt"/>
              </a:rPr>
              <a:t> </a:t>
            </a:r>
            <a:r>
              <a:rPr lang="hu-HU" altLang="hu-HU" b="0" dirty="0" err="1">
                <a:solidFill>
                  <a:srgbClr val="FF0000"/>
                </a:solidFill>
                <a:latin typeface="+mj-lt"/>
              </a:rPr>
              <a:t>der</a:t>
            </a:r>
            <a:r>
              <a:rPr lang="hu-HU" altLang="hu-HU" b="0" dirty="0">
                <a:solidFill>
                  <a:srgbClr val="FF0000"/>
                </a:solidFill>
                <a:latin typeface="+mj-lt"/>
              </a:rPr>
              <a:t> </a:t>
            </a:r>
            <a:r>
              <a:rPr lang="hu-HU" altLang="hu-HU" b="0" dirty="0" err="1">
                <a:solidFill>
                  <a:srgbClr val="FF0000"/>
                </a:solidFill>
                <a:latin typeface="+mj-lt"/>
              </a:rPr>
              <a:t>Nucleus</a:t>
            </a:r>
            <a:r>
              <a:rPr lang="hu-HU" altLang="hu-HU" b="0" dirty="0">
                <a:solidFill>
                  <a:srgbClr val="FF0000"/>
                </a:solidFill>
                <a:latin typeface="+mj-lt"/>
              </a:rPr>
              <a:t>  </a:t>
            </a:r>
            <a:r>
              <a:rPr lang="hu-HU" altLang="hu-HU" b="0" dirty="0" err="1">
                <a:solidFill>
                  <a:srgbClr val="FF0000"/>
                </a:solidFill>
                <a:latin typeface="+mj-lt"/>
              </a:rPr>
              <a:t>centromedianus</a:t>
            </a:r>
            <a:r>
              <a:rPr lang="hu-HU" altLang="hu-HU" b="0" dirty="0">
                <a:solidFill>
                  <a:srgbClr val="FF0000"/>
                </a:solidFill>
                <a:latin typeface="+mj-lt"/>
              </a:rPr>
              <a:t>) </a:t>
            </a:r>
          </a:p>
          <a:p>
            <a:pPr eaLnBrk="1" hangingPunct="1"/>
            <a:endParaRPr lang="hu-HU" altLang="hu-HU" b="0" u="sng" dirty="0">
              <a:solidFill>
                <a:srgbClr val="FF0000"/>
              </a:solidFill>
              <a:latin typeface="+mj-lt"/>
            </a:endParaRPr>
          </a:p>
          <a:p>
            <a:pPr eaLnBrk="1" hangingPunct="1"/>
            <a:r>
              <a:rPr lang="hu-HU" altLang="hu-HU" b="0" dirty="0" err="1">
                <a:latin typeface="+mj-lt"/>
              </a:rPr>
              <a:t>Sie</a:t>
            </a:r>
            <a:r>
              <a:rPr lang="hu-HU" altLang="hu-HU" b="0" dirty="0">
                <a:latin typeface="+mj-lt"/>
              </a:rPr>
              <a:t> </a:t>
            </a:r>
            <a:r>
              <a:rPr lang="hu-HU" altLang="hu-HU" b="0" dirty="0" err="1">
                <a:latin typeface="+mj-lt"/>
              </a:rPr>
              <a:t>bilden</a:t>
            </a:r>
            <a:r>
              <a:rPr lang="hu-HU" altLang="hu-HU" b="0" dirty="0">
                <a:latin typeface="+mj-lt"/>
              </a:rPr>
              <a:t> </a:t>
            </a:r>
            <a:r>
              <a:rPr lang="hu-HU" altLang="hu-HU" b="0" dirty="0" err="1">
                <a:latin typeface="+mj-lt"/>
              </a:rPr>
              <a:t>neuronale</a:t>
            </a:r>
            <a:r>
              <a:rPr lang="hu-HU" altLang="hu-HU" b="0" dirty="0">
                <a:latin typeface="+mj-lt"/>
              </a:rPr>
              <a:t> </a:t>
            </a:r>
            <a:r>
              <a:rPr lang="hu-HU" altLang="hu-HU" b="0" dirty="0" err="1">
                <a:latin typeface="+mj-lt"/>
              </a:rPr>
              <a:t>Verbindungen</a:t>
            </a:r>
            <a:r>
              <a:rPr lang="hu-HU" altLang="hu-HU" b="0" dirty="0">
                <a:latin typeface="+mj-lt"/>
              </a:rPr>
              <a:t> </a:t>
            </a:r>
            <a:r>
              <a:rPr lang="hu-HU" altLang="hu-HU" b="0" dirty="0" err="1">
                <a:latin typeface="+mj-lt"/>
              </a:rPr>
              <a:t>zwischen</a:t>
            </a:r>
            <a:r>
              <a:rPr lang="hu-HU" altLang="hu-HU" b="0" dirty="0">
                <a:latin typeface="+mj-lt"/>
              </a:rPr>
              <a:t> </a:t>
            </a:r>
            <a:r>
              <a:rPr lang="hu-HU" altLang="hu-HU" b="0" dirty="0" err="1">
                <a:latin typeface="+mj-lt"/>
              </a:rPr>
              <a:t>Hirnstamm</a:t>
            </a:r>
            <a:r>
              <a:rPr lang="hu-HU" altLang="hu-HU" b="0" dirty="0">
                <a:latin typeface="+mj-lt"/>
              </a:rPr>
              <a:t>, </a:t>
            </a:r>
            <a:r>
              <a:rPr lang="hu-HU" altLang="hu-HU" b="0" dirty="0" err="1">
                <a:latin typeface="+mj-lt"/>
              </a:rPr>
              <a:t>Kleinhirn</a:t>
            </a:r>
            <a:r>
              <a:rPr lang="hu-HU" altLang="hu-HU" b="0" dirty="0">
                <a:latin typeface="+mj-lt"/>
              </a:rPr>
              <a:t>, Basal </a:t>
            </a:r>
            <a:r>
              <a:rPr lang="hu-HU" altLang="hu-HU" b="0" dirty="0" err="1">
                <a:latin typeface="+mj-lt"/>
              </a:rPr>
              <a:t>Ganglien</a:t>
            </a:r>
            <a:r>
              <a:rPr lang="hu-HU" altLang="hu-HU" b="0" dirty="0">
                <a:latin typeface="+mj-lt"/>
              </a:rPr>
              <a:t> und </a:t>
            </a:r>
            <a:r>
              <a:rPr lang="hu-HU" altLang="hu-HU" b="0" dirty="0" err="1">
                <a:latin typeface="+mj-lt"/>
              </a:rPr>
              <a:t>motorische</a:t>
            </a:r>
            <a:r>
              <a:rPr lang="hu-HU" altLang="hu-HU" b="0" dirty="0">
                <a:latin typeface="+mj-lt"/>
              </a:rPr>
              <a:t> </a:t>
            </a:r>
            <a:r>
              <a:rPr lang="hu-HU" altLang="hu-HU" b="0" dirty="0" err="1">
                <a:latin typeface="+mj-lt"/>
              </a:rPr>
              <a:t>Rinde</a:t>
            </a:r>
            <a:r>
              <a:rPr lang="hu-HU" altLang="hu-HU" b="0" dirty="0">
                <a:latin typeface="+mj-lt"/>
              </a:rPr>
              <a:t> </a:t>
            </a:r>
          </a:p>
          <a:p>
            <a:pPr eaLnBrk="1" hangingPunct="1"/>
            <a:endParaRPr lang="hu-HU" altLang="hu-HU" b="0" dirty="0">
              <a:latin typeface="+mj-lt"/>
            </a:endParaRPr>
          </a:p>
          <a:p>
            <a:pPr eaLnBrk="1" hangingPunct="1"/>
            <a:r>
              <a:rPr lang="hu-HU" altLang="hu-HU" b="0" dirty="0" err="1">
                <a:latin typeface="+mj-lt"/>
              </a:rPr>
              <a:t>Funktion</a:t>
            </a:r>
            <a:r>
              <a:rPr lang="hu-HU" altLang="hu-HU" b="0" dirty="0">
                <a:latin typeface="+mj-lt"/>
              </a:rPr>
              <a:t>:</a:t>
            </a:r>
          </a:p>
          <a:p>
            <a:pPr eaLnBrk="1" hangingPunct="1"/>
            <a:r>
              <a:rPr lang="hu-HU" altLang="hu-HU" b="0" dirty="0">
                <a:latin typeface="+mj-lt"/>
              </a:rPr>
              <a:t>-</a:t>
            </a:r>
            <a:r>
              <a:rPr lang="hu-HU" altLang="hu-HU" b="0" dirty="0" err="1">
                <a:latin typeface="+mj-lt"/>
              </a:rPr>
              <a:t>Integration</a:t>
            </a:r>
            <a:r>
              <a:rPr lang="hu-HU" altLang="hu-HU" b="0" dirty="0">
                <a:latin typeface="+mj-lt"/>
              </a:rPr>
              <a:t> von </a:t>
            </a:r>
            <a:r>
              <a:rPr lang="hu-HU" altLang="hu-HU" b="0" dirty="0" err="1">
                <a:latin typeface="+mj-lt"/>
              </a:rPr>
              <a:t>motorischen</a:t>
            </a:r>
            <a:r>
              <a:rPr lang="hu-HU" altLang="hu-HU" b="0" dirty="0">
                <a:latin typeface="+mj-lt"/>
              </a:rPr>
              <a:t> </a:t>
            </a:r>
            <a:r>
              <a:rPr lang="hu-HU" altLang="hu-HU" b="0" dirty="0" err="1">
                <a:latin typeface="+mj-lt"/>
              </a:rPr>
              <a:t>Impulsen</a:t>
            </a:r>
            <a:r>
              <a:rPr lang="hu-HU" altLang="hu-HU" b="0" dirty="0">
                <a:latin typeface="+mj-lt"/>
              </a:rPr>
              <a:t> </a:t>
            </a:r>
            <a:r>
              <a:rPr lang="hu-HU" altLang="hu-HU" b="0" dirty="0" err="1">
                <a:latin typeface="+mj-lt"/>
              </a:rPr>
              <a:t>zusammen</a:t>
            </a:r>
            <a:r>
              <a:rPr lang="hu-HU" altLang="hu-HU" b="0" dirty="0">
                <a:latin typeface="+mj-lt"/>
              </a:rPr>
              <a:t> mit </a:t>
            </a:r>
            <a:r>
              <a:rPr lang="hu-HU" altLang="hu-HU" b="0" dirty="0" err="1">
                <a:latin typeface="+mj-lt"/>
              </a:rPr>
              <a:t>den</a:t>
            </a:r>
            <a:r>
              <a:rPr lang="hu-HU" altLang="hu-HU" b="0" dirty="0">
                <a:latin typeface="+mj-lt"/>
              </a:rPr>
              <a:t> </a:t>
            </a:r>
            <a:r>
              <a:rPr lang="hu-HU" altLang="hu-HU" b="0" dirty="0" err="1">
                <a:latin typeface="+mj-lt"/>
              </a:rPr>
              <a:t>Basalganglien</a:t>
            </a:r>
            <a:r>
              <a:rPr lang="hu-HU" altLang="hu-HU" b="0" dirty="0">
                <a:latin typeface="+mj-lt"/>
              </a:rPr>
              <a:t> und </a:t>
            </a:r>
            <a:r>
              <a:rPr lang="hu-HU" altLang="hu-HU" b="0" dirty="0" err="1">
                <a:latin typeface="+mj-lt"/>
              </a:rPr>
              <a:t>Kleinhirn</a:t>
            </a:r>
            <a:r>
              <a:rPr lang="hu-HU" altLang="hu-HU" b="0" dirty="0">
                <a:latin typeface="+mj-lt"/>
              </a:rPr>
              <a:t> -„</a:t>
            </a:r>
            <a:r>
              <a:rPr lang="hu-HU" altLang="hu-HU" b="0" dirty="0" err="1">
                <a:latin typeface="+mj-lt"/>
              </a:rPr>
              <a:t>Wecksystem</a:t>
            </a:r>
            <a:r>
              <a:rPr lang="hu-HU" altLang="hu-HU" b="0" dirty="0">
                <a:latin typeface="+mj-lt"/>
              </a:rPr>
              <a:t>” </a:t>
            </a:r>
            <a:r>
              <a:rPr lang="hu-HU" altLang="hu-HU" b="0" dirty="0" err="1">
                <a:latin typeface="+mj-lt"/>
              </a:rPr>
              <a:t>über</a:t>
            </a:r>
            <a:r>
              <a:rPr lang="hu-HU" altLang="hu-HU" b="0" dirty="0">
                <a:latin typeface="+mj-lt"/>
              </a:rPr>
              <a:t> ARAS. </a:t>
            </a:r>
          </a:p>
        </p:txBody>
      </p:sp>
      <p:sp>
        <p:nvSpPr>
          <p:cNvPr id="3" name="Rectangle 2">
            <a:extLst>
              <a:ext uri="{FF2B5EF4-FFF2-40B4-BE49-F238E27FC236}">
                <a16:creationId xmlns:a16="http://schemas.microsoft.com/office/drawing/2014/main" id="{092CAC5A-ED1A-4727-8CC1-B76698DED1F6}"/>
              </a:ext>
            </a:extLst>
          </p:cNvPr>
          <p:cNvSpPr txBox="1">
            <a:spLocks noChangeArrowheads="1"/>
          </p:cNvSpPr>
          <p:nvPr/>
        </p:nvSpPr>
        <p:spPr>
          <a:xfrm>
            <a:off x="457200" y="332656"/>
            <a:ext cx="8651304" cy="725487"/>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3200" dirty="0" err="1"/>
              <a:t>Unspezifische</a:t>
            </a:r>
            <a:r>
              <a:rPr lang="hu-HU" altLang="hu-HU" sz="3200" dirty="0"/>
              <a:t> </a:t>
            </a:r>
            <a:r>
              <a:rPr lang="hu-HU" altLang="hu-HU" sz="3200" dirty="0" err="1"/>
              <a:t>Thalamuskerne</a:t>
            </a:r>
            <a:endParaRPr lang="hu-HU" altLang="hu-HU" sz="3200" dirty="0"/>
          </a:p>
        </p:txBody>
      </p:sp>
    </p:spTree>
    <p:extLst>
      <p:ext uri="{BB962C8B-B14F-4D97-AF65-F5344CB8AC3E}">
        <p14:creationId xmlns:p14="http://schemas.microsoft.com/office/powerpoint/2010/main" val="850858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0E36781-B123-4699-BDE9-B13772C0D425}"/>
              </a:ext>
            </a:extLst>
          </p:cNvPr>
          <p:cNvSpPr>
            <a:spLocks noChangeArrowheads="1"/>
          </p:cNvSpPr>
          <p:nvPr/>
        </p:nvSpPr>
        <p:spPr bwMode="auto">
          <a:xfrm>
            <a:off x="107504" y="1196752"/>
            <a:ext cx="9001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75000"/>
              </a:lnSpc>
              <a:spcBef>
                <a:spcPct val="50000"/>
              </a:spcBef>
            </a:pPr>
            <a:r>
              <a:rPr lang="hu-HU" altLang="hu-HU" u="sng" dirty="0" err="1" smtClean="0">
                <a:latin typeface="+mj-lt"/>
              </a:rPr>
              <a:t>Afferenzen</a:t>
            </a:r>
            <a:endParaRPr lang="hu-HU" altLang="hu-HU" u="sng" dirty="0" smtClean="0">
              <a:latin typeface="+mj-lt"/>
            </a:endParaRPr>
          </a:p>
          <a:p>
            <a:pPr eaLnBrk="1" hangingPunct="1">
              <a:lnSpc>
                <a:spcPct val="75000"/>
              </a:lnSpc>
              <a:spcBef>
                <a:spcPct val="50000"/>
              </a:spcBef>
            </a:pPr>
            <a:r>
              <a:rPr lang="hu-HU" altLang="hu-HU" b="0" dirty="0">
                <a:latin typeface="+mj-lt"/>
              </a:rPr>
              <a:t> </a:t>
            </a:r>
            <a:r>
              <a:rPr lang="hu-HU" altLang="hu-HU" b="0" dirty="0" smtClean="0">
                <a:latin typeface="+mj-lt"/>
              </a:rPr>
              <a:t>         -</a:t>
            </a:r>
            <a:r>
              <a:rPr lang="hu-HU" altLang="hu-HU" b="0" dirty="0" smtClean="0">
                <a:solidFill>
                  <a:srgbClr val="CC0000"/>
                </a:solidFill>
                <a:latin typeface="+mj-lt"/>
              </a:rPr>
              <a:t>ARAS</a:t>
            </a:r>
            <a:r>
              <a:rPr lang="hu-HU" altLang="hu-HU" b="0" dirty="0" smtClean="0">
                <a:latin typeface="+mj-lt"/>
              </a:rPr>
              <a:t> </a:t>
            </a:r>
            <a:r>
              <a:rPr lang="hu-HU" altLang="hu-HU" b="0" dirty="0" err="1">
                <a:latin typeface="+mj-lt"/>
              </a:rPr>
              <a:t>Anteil</a:t>
            </a:r>
            <a:r>
              <a:rPr lang="hu-HU" altLang="hu-HU" b="0" dirty="0">
                <a:latin typeface="+mj-lt"/>
              </a:rPr>
              <a:t> des FR (</a:t>
            </a:r>
            <a:r>
              <a:rPr lang="hu-HU" altLang="hu-HU" b="0" dirty="0" err="1">
                <a:solidFill>
                  <a:srgbClr val="FF0000"/>
                </a:solidFill>
                <a:latin typeface="+mj-lt"/>
              </a:rPr>
              <a:t>A</a:t>
            </a:r>
            <a:r>
              <a:rPr lang="hu-HU" altLang="hu-HU" b="0" dirty="0" err="1">
                <a:latin typeface="+mj-lt"/>
              </a:rPr>
              <a:t>ufsteigendes</a:t>
            </a:r>
            <a:r>
              <a:rPr lang="hu-HU" altLang="hu-HU" b="0" dirty="0">
                <a:latin typeface="+mj-lt"/>
              </a:rPr>
              <a:t> </a:t>
            </a:r>
            <a:r>
              <a:rPr lang="hu-HU" altLang="hu-HU" b="0" dirty="0" err="1" smtClean="0">
                <a:solidFill>
                  <a:srgbClr val="CC0000"/>
                </a:solidFill>
                <a:latin typeface="+mj-lt"/>
              </a:rPr>
              <a:t>R</a:t>
            </a:r>
            <a:r>
              <a:rPr lang="hu-HU" altLang="hu-HU" b="0" dirty="0" err="1" smtClean="0">
                <a:latin typeface="+mj-lt"/>
              </a:rPr>
              <a:t>etikul</a:t>
            </a:r>
            <a:r>
              <a:rPr lang="hu-HU" altLang="hu-HU" b="0" dirty="0" err="1" smtClean="0">
                <a:latin typeface="+mj-lt"/>
                <a:cs typeface="Times New Roman" panose="02020603050405020304" pitchFamily="18" charset="0"/>
              </a:rPr>
              <a:t>ä</a:t>
            </a:r>
            <a:r>
              <a:rPr lang="hu-HU" altLang="hu-HU" b="0" dirty="0" err="1" smtClean="0">
                <a:latin typeface="+mj-lt"/>
              </a:rPr>
              <a:t>res</a:t>
            </a:r>
            <a:r>
              <a:rPr lang="hu-HU" altLang="hu-HU" b="0" dirty="0" smtClean="0">
                <a:latin typeface="+mj-lt"/>
              </a:rPr>
              <a:t> </a:t>
            </a:r>
            <a:r>
              <a:rPr lang="hu-HU" altLang="hu-HU" b="0" dirty="0" smtClean="0">
                <a:solidFill>
                  <a:srgbClr val="CC0000"/>
                </a:solidFill>
                <a:latin typeface="+mj-lt"/>
              </a:rPr>
              <a:t>A</a:t>
            </a:r>
            <a:r>
              <a:rPr lang="hu-HU" altLang="hu-HU" b="0" dirty="0" smtClean="0">
                <a:latin typeface="+mj-lt"/>
              </a:rPr>
              <a:t>ktivierendes </a:t>
            </a:r>
            <a:r>
              <a:rPr lang="hu-HU" altLang="hu-HU" b="0" dirty="0" smtClean="0">
                <a:solidFill>
                  <a:srgbClr val="FF0000"/>
                </a:solidFill>
                <a:latin typeface="+mj-lt"/>
              </a:rPr>
              <a:t>S</a:t>
            </a:r>
            <a:r>
              <a:rPr lang="hu-HU" altLang="hu-HU" b="0" dirty="0" smtClean="0">
                <a:latin typeface="+mj-lt"/>
              </a:rPr>
              <a:t>ystem</a:t>
            </a:r>
            <a:r>
              <a:rPr lang="hu-HU" altLang="hu-HU" b="0" dirty="0">
                <a:latin typeface="+mj-lt"/>
              </a:rPr>
              <a:t>)</a:t>
            </a:r>
          </a:p>
          <a:p>
            <a:pPr eaLnBrk="1" hangingPunct="1">
              <a:lnSpc>
                <a:spcPct val="75000"/>
              </a:lnSpc>
              <a:spcBef>
                <a:spcPct val="50000"/>
              </a:spcBef>
            </a:pPr>
            <a:r>
              <a:rPr lang="hu-HU" altLang="hu-HU" b="0" dirty="0">
                <a:latin typeface="+mj-lt"/>
              </a:rPr>
              <a:t>          -</a:t>
            </a:r>
            <a:r>
              <a:rPr lang="hu-HU" altLang="hu-HU" b="0" dirty="0" err="1">
                <a:latin typeface="+mj-lt"/>
              </a:rPr>
              <a:t>aus</a:t>
            </a:r>
            <a:r>
              <a:rPr lang="hu-HU" altLang="hu-HU" b="0" dirty="0">
                <a:latin typeface="+mj-lt"/>
              </a:rPr>
              <a:t> </a:t>
            </a:r>
            <a:r>
              <a:rPr lang="hu-HU" altLang="hu-HU" b="0" dirty="0" err="1">
                <a:latin typeface="+mj-lt"/>
              </a:rPr>
              <a:t>Kollateralen</a:t>
            </a:r>
            <a:r>
              <a:rPr lang="hu-HU" altLang="hu-HU" b="0" dirty="0">
                <a:latin typeface="+mj-lt"/>
              </a:rPr>
              <a:t> </a:t>
            </a:r>
            <a:r>
              <a:rPr lang="hu-HU" altLang="hu-HU" b="0" dirty="0" err="1">
                <a:latin typeface="+mj-lt"/>
              </a:rPr>
              <a:t>des</a:t>
            </a:r>
            <a:r>
              <a:rPr lang="hu-HU" altLang="hu-HU" b="0" dirty="0">
                <a:latin typeface="+mj-lt"/>
              </a:rPr>
              <a:t> </a:t>
            </a:r>
            <a:r>
              <a:rPr lang="hu-HU" altLang="hu-HU" b="0" dirty="0" err="1">
                <a:latin typeface="+mj-lt"/>
              </a:rPr>
              <a:t>Tr</a:t>
            </a:r>
            <a:r>
              <a:rPr lang="hu-HU" altLang="hu-HU" b="0" dirty="0">
                <a:latin typeface="+mj-lt"/>
              </a:rPr>
              <a:t>. </a:t>
            </a:r>
            <a:r>
              <a:rPr lang="hu-HU" altLang="hu-HU" b="0" dirty="0" err="1">
                <a:latin typeface="+mj-lt"/>
              </a:rPr>
              <a:t>spinothalamicus</a:t>
            </a:r>
            <a:r>
              <a:rPr lang="hu-HU" altLang="hu-HU" b="0" dirty="0">
                <a:latin typeface="+mj-lt"/>
              </a:rPr>
              <a:t> </a:t>
            </a:r>
          </a:p>
          <a:p>
            <a:pPr eaLnBrk="1" hangingPunct="1">
              <a:lnSpc>
                <a:spcPct val="75000"/>
              </a:lnSpc>
              <a:spcBef>
                <a:spcPct val="50000"/>
              </a:spcBef>
            </a:pPr>
            <a:r>
              <a:rPr lang="hu-HU" altLang="hu-HU" b="0" dirty="0">
                <a:latin typeface="+mj-lt"/>
              </a:rPr>
              <a:t>          -</a:t>
            </a:r>
            <a:r>
              <a:rPr lang="hu-HU" altLang="hu-HU" b="0" dirty="0" err="1">
                <a:latin typeface="+mj-lt"/>
              </a:rPr>
              <a:t>aus</a:t>
            </a:r>
            <a:r>
              <a:rPr lang="hu-HU" altLang="hu-HU" b="0" dirty="0">
                <a:latin typeface="+mj-lt"/>
              </a:rPr>
              <a:t> </a:t>
            </a:r>
            <a:r>
              <a:rPr lang="hu-HU" altLang="hu-HU" b="0" dirty="0" err="1">
                <a:latin typeface="+mj-lt"/>
              </a:rPr>
              <a:t>Kollateralen</a:t>
            </a:r>
            <a:r>
              <a:rPr lang="hu-HU" altLang="hu-HU" b="0" dirty="0">
                <a:latin typeface="+mj-lt"/>
              </a:rPr>
              <a:t> </a:t>
            </a:r>
            <a:r>
              <a:rPr lang="hu-HU" altLang="hu-HU" b="0" dirty="0" err="1">
                <a:latin typeface="+mj-lt"/>
              </a:rPr>
              <a:t>des</a:t>
            </a:r>
            <a:r>
              <a:rPr lang="hu-HU" altLang="hu-HU" b="0" dirty="0">
                <a:latin typeface="+mj-lt"/>
              </a:rPr>
              <a:t> N. </a:t>
            </a:r>
            <a:r>
              <a:rPr lang="hu-HU" altLang="hu-HU" b="0" dirty="0" err="1">
                <a:latin typeface="+mj-lt"/>
              </a:rPr>
              <a:t>emboliformis</a:t>
            </a:r>
            <a:r>
              <a:rPr lang="hu-HU" altLang="hu-HU" b="0" dirty="0">
                <a:latin typeface="+mj-lt"/>
              </a:rPr>
              <a:t> </a:t>
            </a:r>
            <a:r>
              <a:rPr lang="hu-HU" altLang="hu-HU" b="0" dirty="0" err="1">
                <a:latin typeface="+mj-lt"/>
              </a:rPr>
              <a:t>des</a:t>
            </a:r>
            <a:r>
              <a:rPr lang="hu-HU" altLang="hu-HU" b="0" dirty="0">
                <a:latin typeface="+mj-lt"/>
              </a:rPr>
              <a:t> </a:t>
            </a:r>
            <a:r>
              <a:rPr lang="hu-HU" altLang="hu-HU" b="0" dirty="0" err="1">
                <a:latin typeface="+mj-lt"/>
              </a:rPr>
              <a:t>Kleinhirns</a:t>
            </a:r>
            <a:endParaRPr lang="hu-HU" altLang="hu-HU" b="0" dirty="0">
              <a:latin typeface="+mj-lt"/>
            </a:endParaRPr>
          </a:p>
          <a:p>
            <a:pPr eaLnBrk="1" hangingPunct="1">
              <a:lnSpc>
                <a:spcPct val="75000"/>
              </a:lnSpc>
              <a:spcBef>
                <a:spcPct val="50000"/>
              </a:spcBef>
            </a:pPr>
            <a:r>
              <a:rPr lang="hu-HU" altLang="hu-HU" b="0" dirty="0">
                <a:latin typeface="+mj-lt"/>
              </a:rPr>
              <a:t>          -</a:t>
            </a:r>
            <a:r>
              <a:rPr lang="hu-HU" altLang="hu-HU" b="0" dirty="0" err="1">
                <a:latin typeface="+mj-lt"/>
              </a:rPr>
              <a:t>aus</a:t>
            </a:r>
            <a:r>
              <a:rPr lang="hu-HU" altLang="hu-HU" b="0" dirty="0">
                <a:latin typeface="+mj-lt"/>
              </a:rPr>
              <a:t> </a:t>
            </a:r>
            <a:r>
              <a:rPr lang="hu-HU" altLang="hu-HU" b="0" dirty="0" err="1">
                <a:latin typeface="+mj-lt"/>
              </a:rPr>
              <a:t>der</a:t>
            </a:r>
            <a:r>
              <a:rPr lang="hu-HU" altLang="hu-HU" b="0" dirty="0">
                <a:latin typeface="+mj-lt"/>
              </a:rPr>
              <a:t> </a:t>
            </a:r>
            <a:r>
              <a:rPr lang="hu-HU" altLang="hu-HU" b="0" dirty="0" err="1">
                <a:latin typeface="+mj-lt"/>
              </a:rPr>
              <a:t>pr</a:t>
            </a:r>
            <a:r>
              <a:rPr lang="hu-HU" altLang="hu-HU" b="0" dirty="0" err="1">
                <a:latin typeface="+mj-lt"/>
                <a:cs typeface="Times New Roman" panose="02020603050405020304" pitchFamily="18" charset="0"/>
              </a:rPr>
              <a:t>ä</a:t>
            </a:r>
            <a:r>
              <a:rPr lang="hu-HU" altLang="hu-HU" b="0" dirty="0" err="1">
                <a:latin typeface="+mj-lt"/>
              </a:rPr>
              <a:t>motorischen</a:t>
            </a:r>
            <a:r>
              <a:rPr lang="hu-HU" altLang="hu-HU" b="0" dirty="0">
                <a:latin typeface="+mj-lt"/>
              </a:rPr>
              <a:t> und </a:t>
            </a:r>
            <a:r>
              <a:rPr lang="hu-HU" altLang="hu-HU" b="0" dirty="0" err="1">
                <a:latin typeface="+mj-lt"/>
              </a:rPr>
              <a:t>motorischen</a:t>
            </a:r>
            <a:r>
              <a:rPr lang="hu-HU" altLang="hu-HU" b="0" dirty="0">
                <a:latin typeface="+mj-lt"/>
              </a:rPr>
              <a:t> </a:t>
            </a:r>
            <a:r>
              <a:rPr lang="hu-HU" altLang="hu-HU" b="0" dirty="0" err="1">
                <a:latin typeface="+mj-lt"/>
              </a:rPr>
              <a:t>Gro</a:t>
            </a:r>
            <a:r>
              <a:rPr lang="hu-HU" altLang="hu-HU" b="0" dirty="0" err="1">
                <a:latin typeface="+mj-lt"/>
                <a:cs typeface="Times New Roman" panose="02020603050405020304" pitchFamily="18" charset="0"/>
              </a:rPr>
              <a:t>ß</a:t>
            </a:r>
            <a:r>
              <a:rPr lang="hu-HU" altLang="hu-HU" b="0" dirty="0" err="1">
                <a:latin typeface="+mj-lt"/>
              </a:rPr>
              <a:t>hirnrinde</a:t>
            </a:r>
            <a:endParaRPr lang="hu-HU" altLang="hu-HU" b="0" dirty="0">
              <a:latin typeface="+mj-lt"/>
            </a:endParaRPr>
          </a:p>
          <a:p>
            <a:pPr eaLnBrk="1" hangingPunct="1">
              <a:lnSpc>
                <a:spcPct val="75000"/>
              </a:lnSpc>
              <a:spcBef>
                <a:spcPct val="50000"/>
              </a:spcBef>
            </a:pPr>
            <a:r>
              <a:rPr lang="hu-HU" altLang="hu-HU" b="0" dirty="0">
                <a:latin typeface="+mj-lt"/>
              </a:rPr>
              <a:t>         - von </a:t>
            </a:r>
            <a:r>
              <a:rPr lang="hu-HU" altLang="hu-HU" b="0" dirty="0" err="1">
                <a:latin typeface="+mj-lt"/>
              </a:rPr>
              <a:t>Pallidum</a:t>
            </a:r>
            <a:r>
              <a:rPr lang="hu-HU" altLang="hu-HU" b="0" dirty="0">
                <a:latin typeface="+mj-lt"/>
              </a:rPr>
              <a:t> </a:t>
            </a:r>
            <a:r>
              <a:rPr lang="hu-HU" altLang="hu-HU" b="0" dirty="0" err="1" smtClean="0">
                <a:latin typeface="+mj-lt"/>
              </a:rPr>
              <a:t>medialis</a:t>
            </a:r>
            <a:endParaRPr lang="hu-HU" altLang="hu-HU" b="0" dirty="0">
              <a:latin typeface="+mj-lt"/>
            </a:endParaRPr>
          </a:p>
          <a:p>
            <a:pPr eaLnBrk="1" hangingPunct="1">
              <a:lnSpc>
                <a:spcPct val="75000"/>
              </a:lnSpc>
              <a:spcBef>
                <a:spcPct val="50000"/>
              </a:spcBef>
            </a:pPr>
            <a:endParaRPr lang="hu-HU" altLang="hu-HU" b="0" dirty="0">
              <a:latin typeface="+mj-lt"/>
            </a:endParaRPr>
          </a:p>
          <a:p>
            <a:pPr eaLnBrk="1" hangingPunct="1">
              <a:lnSpc>
                <a:spcPct val="75000"/>
              </a:lnSpc>
              <a:spcBef>
                <a:spcPct val="50000"/>
              </a:spcBef>
            </a:pPr>
            <a:r>
              <a:rPr lang="hu-HU" altLang="hu-HU" u="sng" dirty="0" err="1" smtClean="0">
                <a:latin typeface="+mj-lt"/>
              </a:rPr>
              <a:t>Efferenzen</a:t>
            </a:r>
            <a:r>
              <a:rPr lang="hu-HU" altLang="hu-HU" u="sng" dirty="0" smtClean="0">
                <a:latin typeface="+mj-lt"/>
              </a:rPr>
              <a:t>:</a:t>
            </a:r>
          </a:p>
          <a:p>
            <a:pPr eaLnBrk="1" hangingPunct="1">
              <a:lnSpc>
                <a:spcPct val="75000"/>
              </a:lnSpc>
              <a:spcBef>
                <a:spcPct val="50000"/>
              </a:spcBef>
            </a:pPr>
            <a:r>
              <a:rPr lang="hu-HU" altLang="hu-HU" b="0" dirty="0">
                <a:latin typeface="+mj-lt"/>
              </a:rPr>
              <a:t> </a:t>
            </a:r>
            <a:r>
              <a:rPr lang="hu-HU" altLang="hu-HU" b="0" dirty="0" smtClean="0">
                <a:latin typeface="+mj-lt"/>
              </a:rPr>
              <a:t>        </a:t>
            </a:r>
            <a:r>
              <a:rPr lang="hu-HU" altLang="hu-HU" b="0" dirty="0">
                <a:latin typeface="+mj-lt"/>
              </a:rPr>
              <a:t>-zu den </a:t>
            </a:r>
            <a:r>
              <a:rPr lang="hu-HU" altLang="hu-HU" b="0" dirty="0" err="1">
                <a:latin typeface="+mj-lt"/>
              </a:rPr>
              <a:t>anderen</a:t>
            </a:r>
            <a:r>
              <a:rPr lang="hu-HU" altLang="hu-HU" b="0" dirty="0">
                <a:latin typeface="+mj-lt"/>
              </a:rPr>
              <a:t> </a:t>
            </a:r>
            <a:r>
              <a:rPr lang="hu-HU" altLang="hu-HU" b="0" dirty="0" err="1">
                <a:latin typeface="+mj-lt"/>
              </a:rPr>
              <a:t>Thalamuskernen</a:t>
            </a:r>
            <a:r>
              <a:rPr lang="hu-HU" altLang="hu-HU" b="0" dirty="0">
                <a:latin typeface="+mj-lt"/>
              </a:rPr>
              <a:t> : </a:t>
            </a:r>
            <a:r>
              <a:rPr lang="hu-HU" altLang="hu-HU" b="0" dirty="0" err="1">
                <a:latin typeface="+mj-lt"/>
              </a:rPr>
              <a:t>Integration</a:t>
            </a:r>
            <a:endParaRPr lang="hu-HU" altLang="hu-HU" b="0" dirty="0">
              <a:latin typeface="+mj-lt"/>
            </a:endParaRPr>
          </a:p>
          <a:p>
            <a:pPr eaLnBrk="1" hangingPunct="1">
              <a:lnSpc>
                <a:spcPct val="75000"/>
              </a:lnSpc>
              <a:spcBef>
                <a:spcPct val="50000"/>
              </a:spcBef>
            </a:pPr>
            <a:r>
              <a:rPr lang="hu-HU" altLang="hu-HU" b="0" dirty="0">
                <a:latin typeface="+mj-lt"/>
              </a:rPr>
              <a:t>         -</a:t>
            </a:r>
            <a:r>
              <a:rPr lang="hu-HU" altLang="hu-HU" b="0" dirty="0" err="1">
                <a:latin typeface="+mj-lt"/>
              </a:rPr>
              <a:t>zur</a:t>
            </a:r>
            <a:r>
              <a:rPr lang="hu-HU" altLang="hu-HU" b="0" dirty="0">
                <a:latin typeface="+mj-lt"/>
              </a:rPr>
              <a:t> </a:t>
            </a:r>
            <a:r>
              <a:rPr lang="hu-HU" altLang="hu-HU" b="0" dirty="0" err="1">
                <a:latin typeface="+mj-lt"/>
              </a:rPr>
              <a:t>Großhirnrinde</a:t>
            </a:r>
            <a:r>
              <a:rPr lang="hu-HU" altLang="hu-HU" b="0" dirty="0">
                <a:latin typeface="+mj-lt"/>
              </a:rPr>
              <a:t>: „</a:t>
            </a:r>
            <a:r>
              <a:rPr lang="hu-HU" altLang="hu-HU" b="0" dirty="0" err="1">
                <a:latin typeface="+mj-lt"/>
              </a:rPr>
              <a:t>Wecksystem</a:t>
            </a:r>
            <a:r>
              <a:rPr lang="hu-HU" altLang="hu-HU" b="0" dirty="0">
                <a:latin typeface="+mj-lt"/>
              </a:rPr>
              <a:t>”</a:t>
            </a:r>
          </a:p>
          <a:p>
            <a:pPr eaLnBrk="1" hangingPunct="1">
              <a:lnSpc>
                <a:spcPct val="75000"/>
              </a:lnSpc>
              <a:spcBef>
                <a:spcPct val="50000"/>
              </a:spcBef>
            </a:pPr>
            <a:r>
              <a:rPr lang="hu-HU" altLang="hu-HU" b="0" dirty="0">
                <a:latin typeface="+mj-lt"/>
              </a:rPr>
              <a:t>         -</a:t>
            </a:r>
            <a:r>
              <a:rPr lang="hu-HU" altLang="hu-HU" b="0" dirty="0" err="1">
                <a:latin typeface="+mj-lt"/>
              </a:rPr>
              <a:t>zum</a:t>
            </a:r>
            <a:r>
              <a:rPr lang="hu-HU" altLang="hu-HU" b="0" dirty="0">
                <a:latin typeface="+mj-lt"/>
              </a:rPr>
              <a:t> </a:t>
            </a:r>
            <a:r>
              <a:rPr lang="hu-HU" altLang="hu-HU" b="0" dirty="0" err="1">
                <a:latin typeface="+mj-lt"/>
              </a:rPr>
              <a:t>Striatum</a:t>
            </a:r>
            <a:r>
              <a:rPr lang="hu-HU" altLang="hu-HU" b="0" dirty="0">
                <a:latin typeface="+mj-lt"/>
              </a:rPr>
              <a:t> 	</a:t>
            </a:r>
            <a:r>
              <a:rPr lang="hu-HU" altLang="hu-HU" b="0" dirty="0" smtClean="0">
                <a:latin typeface="+mj-lt"/>
              </a:rPr>
              <a:t>       </a:t>
            </a:r>
            <a:r>
              <a:rPr lang="hu-HU" altLang="hu-HU" b="0" dirty="0" err="1" smtClean="0">
                <a:latin typeface="+mj-lt"/>
              </a:rPr>
              <a:t>Integration</a:t>
            </a:r>
            <a:r>
              <a:rPr lang="hu-HU" altLang="hu-HU" b="0" dirty="0" smtClean="0">
                <a:latin typeface="+mj-lt"/>
              </a:rPr>
              <a:t> </a:t>
            </a:r>
            <a:r>
              <a:rPr lang="hu-HU" altLang="hu-HU" b="0" dirty="0">
                <a:latin typeface="+mj-lt"/>
              </a:rPr>
              <a:t>von </a:t>
            </a:r>
            <a:r>
              <a:rPr lang="hu-HU" altLang="hu-HU" b="0" dirty="0" err="1">
                <a:latin typeface="+mj-lt"/>
              </a:rPr>
              <a:t>motorischen</a:t>
            </a:r>
            <a:r>
              <a:rPr lang="hu-HU" altLang="hu-HU" b="0" dirty="0">
                <a:latin typeface="+mj-lt"/>
              </a:rPr>
              <a:t> </a:t>
            </a:r>
            <a:r>
              <a:rPr lang="hu-HU" altLang="hu-HU" b="0" dirty="0" err="1">
                <a:latin typeface="+mj-lt"/>
              </a:rPr>
              <a:t>Impulsen</a:t>
            </a:r>
            <a:endParaRPr lang="hu-HU" altLang="hu-HU" b="0" dirty="0">
              <a:latin typeface="+mj-lt"/>
            </a:endParaRPr>
          </a:p>
          <a:p>
            <a:pPr eaLnBrk="1" hangingPunct="1">
              <a:lnSpc>
                <a:spcPct val="75000"/>
              </a:lnSpc>
              <a:spcBef>
                <a:spcPct val="50000"/>
              </a:spcBef>
            </a:pPr>
            <a:r>
              <a:rPr lang="hu-HU" altLang="hu-HU" b="0" dirty="0">
                <a:latin typeface="+mj-lt"/>
              </a:rPr>
              <a:t>         -</a:t>
            </a:r>
            <a:r>
              <a:rPr lang="hu-HU" altLang="hu-HU" b="0" dirty="0" err="1">
                <a:latin typeface="+mj-lt"/>
              </a:rPr>
              <a:t>zum</a:t>
            </a:r>
            <a:r>
              <a:rPr lang="hu-HU" altLang="hu-HU" b="0" dirty="0">
                <a:latin typeface="+mj-lt"/>
              </a:rPr>
              <a:t> </a:t>
            </a:r>
            <a:r>
              <a:rPr lang="hu-HU" altLang="hu-HU" b="0" dirty="0" err="1">
                <a:latin typeface="+mj-lt"/>
              </a:rPr>
              <a:t>Gyrus</a:t>
            </a:r>
            <a:r>
              <a:rPr lang="hu-HU" altLang="hu-HU" b="0" dirty="0">
                <a:latin typeface="+mj-lt"/>
              </a:rPr>
              <a:t> </a:t>
            </a:r>
            <a:r>
              <a:rPr lang="hu-HU" altLang="hu-HU" b="0" dirty="0" err="1">
                <a:latin typeface="+mj-lt"/>
              </a:rPr>
              <a:t>cinguli</a:t>
            </a:r>
            <a:r>
              <a:rPr lang="hu-HU" altLang="hu-HU" b="0" dirty="0">
                <a:latin typeface="+mj-lt"/>
              </a:rPr>
              <a:t>      </a:t>
            </a:r>
            <a:r>
              <a:rPr lang="hu-HU" altLang="hu-HU" b="0" dirty="0" smtClean="0">
                <a:latin typeface="+mj-lt"/>
              </a:rPr>
              <a:t> und </a:t>
            </a:r>
            <a:r>
              <a:rPr lang="hu-HU" altLang="hu-HU" b="0" dirty="0" err="1">
                <a:latin typeface="+mj-lt"/>
              </a:rPr>
              <a:t>Bewegungsentwürfen</a:t>
            </a:r>
            <a:endParaRPr lang="hu-HU" altLang="hu-HU" b="0" dirty="0">
              <a:latin typeface="+mj-lt"/>
            </a:endParaRPr>
          </a:p>
        </p:txBody>
      </p:sp>
      <p:sp>
        <p:nvSpPr>
          <p:cNvPr id="13316" name="AutoShape 14">
            <a:extLst>
              <a:ext uri="{FF2B5EF4-FFF2-40B4-BE49-F238E27FC236}">
                <a16:creationId xmlns:a16="http://schemas.microsoft.com/office/drawing/2014/main" id="{9B0A4EF8-EAE1-4FDA-945B-0B2E9DAD3C8F}"/>
              </a:ext>
            </a:extLst>
          </p:cNvPr>
          <p:cNvSpPr>
            <a:spLocks/>
          </p:cNvSpPr>
          <p:nvPr/>
        </p:nvSpPr>
        <p:spPr bwMode="auto">
          <a:xfrm>
            <a:off x="3347864" y="5301208"/>
            <a:ext cx="76200" cy="762000"/>
          </a:xfrm>
          <a:prstGeom prst="rightBrace">
            <a:avLst>
              <a:gd name="adj1" fmla="val 8333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hu-HU" altLang="hu-HU"/>
          </a:p>
        </p:txBody>
      </p:sp>
      <p:sp>
        <p:nvSpPr>
          <p:cNvPr id="5" name="Rectangle 2">
            <a:extLst>
              <a:ext uri="{FF2B5EF4-FFF2-40B4-BE49-F238E27FC236}">
                <a16:creationId xmlns:a16="http://schemas.microsoft.com/office/drawing/2014/main" id="{C41A546C-6DEF-4939-8764-8AF4125CD065}"/>
              </a:ext>
            </a:extLst>
          </p:cNvPr>
          <p:cNvSpPr txBox="1">
            <a:spLocks noChangeArrowheads="1"/>
          </p:cNvSpPr>
          <p:nvPr/>
        </p:nvSpPr>
        <p:spPr>
          <a:xfrm>
            <a:off x="457200" y="164306"/>
            <a:ext cx="8651304" cy="725487"/>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3200" dirty="0" err="1"/>
              <a:t>Verbindungen</a:t>
            </a:r>
            <a:r>
              <a:rPr lang="hu-HU" altLang="hu-HU" sz="3200" dirty="0"/>
              <a:t> </a:t>
            </a:r>
            <a:r>
              <a:rPr lang="hu-HU" altLang="hu-HU" sz="3200" dirty="0" err="1"/>
              <a:t>des</a:t>
            </a:r>
            <a:r>
              <a:rPr lang="hu-HU" altLang="hu-HU" sz="3200" dirty="0"/>
              <a:t> </a:t>
            </a:r>
            <a:r>
              <a:rPr lang="hu-HU" altLang="hu-HU" sz="3200" dirty="0" err="1"/>
              <a:t>Nucleus</a:t>
            </a:r>
            <a:r>
              <a:rPr lang="hu-HU" altLang="hu-HU" sz="3200" dirty="0"/>
              <a:t> </a:t>
            </a:r>
            <a:r>
              <a:rPr lang="hu-HU" altLang="hu-HU" sz="3200" dirty="0" err="1"/>
              <a:t>centromedianus</a:t>
            </a:r>
            <a:endParaRPr lang="hu-HU" altLang="hu-HU" sz="3200" dirty="0"/>
          </a:p>
        </p:txBody>
      </p:sp>
    </p:spTree>
    <p:extLst>
      <p:ext uri="{BB962C8B-B14F-4D97-AF65-F5344CB8AC3E}">
        <p14:creationId xmlns:p14="http://schemas.microsoft.com/office/powerpoint/2010/main" val="3893163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78063"/>
            <a:ext cx="2881313" cy="35274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évtele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0"/>
            <a:ext cx="1331912" cy="1166813"/>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7"/>
          <p:cNvSpPr>
            <a:spLocks noChangeArrowheads="1"/>
          </p:cNvSpPr>
          <p:nvPr/>
        </p:nvSpPr>
        <p:spPr bwMode="auto">
          <a:xfrm>
            <a:off x="457200" y="44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200" dirty="0" err="1"/>
              <a:t>Ventrikelsystem</a:t>
            </a:r>
            <a:endParaRPr lang="hu-HU" altLang="hu-HU" sz="3200" dirty="0"/>
          </a:p>
        </p:txBody>
      </p:sp>
      <p:pic>
        <p:nvPicPr>
          <p:cNvPr id="6152" name="Picture 8" descr="page3 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700213"/>
            <a:ext cx="6011862" cy="4675187"/>
          </a:xfrm>
          <a:prstGeom prst="rect">
            <a:avLst/>
          </a:prstGeom>
          <a:noFill/>
          <a:extLst>
            <a:ext uri="{909E8E84-426E-40DD-AFC4-6F175D3DCCD1}">
              <a14:hiddenFill xmlns:a14="http://schemas.microsoft.com/office/drawing/2010/main">
                <a:solidFill>
                  <a:srgbClr val="FFFFFF"/>
                </a:solidFill>
              </a14:hiddenFill>
            </a:ext>
          </a:extLst>
        </p:spPr>
      </p:pic>
      <p:sp>
        <p:nvSpPr>
          <p:cNvPr id="6153" name="Text Box 9"/>
          <p:cNvSpPr txBox="1">
            <a:spLocks noChangeArrowheads="1"/>
          </p:cNvSpPr>
          <p:nvPr/>
        </p:nvSpPr>
        <p:spPr bwMode="auto">
          <a:xfrm>
            <a:off x="8569325" y="4010025"/>
            <a:ext cx="611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600">
                <a:solidFill>
                  <a:srgbClr val="5F5F5F"/>
                </a:solidFill>
                <a:latin typeface="Albertus Extra Bold" pitchFamily="34" charset="0"/>
              </a:rPr>
              <a:t>Cornu </a:t>
            </a:r>
          </a:p>
          <a:p>
            <a:pPr>
              <a:spcBef>
                <a:spcPct val="50000"/>
              </a:spcBef>
            </a:pPr>
            <a:r>
              <a:rPr lang="hu-HU" altLang="hu-HU" sz="600">
                <a:solidFill>
                  <a:srgbClr val="5F5F5F"/>
                </a:solidFill>
                <a:latin typeface="Albertus Extra Bold" pitchFamily="34" charset="0"/>
              </a:rPr>
              <a:t>occipitale</a:t>
            </a:r>
          </a:p>
        </p:txBody>
      </p:sp>
      <p:sp>
        <p:nvSpPr>
          <p:cNvPr id="6154" name="Rectangle 10"/>
          <p:cNvSpPr>
            <a:spLocks noChangeArrowheads="1"/>
          </p:cNvSpPr>
          <p:nvPr/>
        </p:nvSpPr>
        <p:spPr bwMode="auto">
          <a:xfrm>
            <a:off x="7631113" y="1557338"/>
            <a:ext cx="1512887" cy="86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extLst>
      <p:ext uri="{BB962C8B-B14F-4D97-AF65-F5344CB8AC3E}">
        <p14:creationId xmlns:p14="http://schemas.microsoft.com/office/powerpoint/2010/main" val="2103490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Documents and Settings\Rendszergazda\Dokumentumok\Egyetem\Tantermi előadás\Scannelt ábrák\Thalamus\thalamus-Trepel-ARASf.jpg">
            <a:extLst>
              <a:ext uri="{FF2B5EF4-FFF2-40B4-BE49-F238E27FC236}">
                <a16:creationId xmlns:a16="http://schemas.microsoft.com/office/drawing/2014/main" id="{0EEA6DD7-A3CD-4880-A30B-C5D28A5C0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43000"/>
            <a:ext cx="51816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6">
            <a:extLst>
              <a:ext uri="{FF2B5EF4-FFF2-40B4-BE49-F238E27FC236}">
                <a16:creationId xmlns:a16="http://schemas.microsoft.com/office/drawing/2014/main" id="{0FF0298D-AAA4-4EE3-81BE-F5C4CF38A95B}"/>
              </a:ext>
            </a:extLst>
          </p:cNvPr>
          <p:cNvSpPr txBox="1">
            <a:spLocks noChangeArrowheads="1"/>
          </p:cNvSpPr>
          <p:nvPr/>
        </p:nvSpPr>
        <p:spPr bwMode="auto">
          <a:xfrm>
            <a:off x="0" y="4572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sz="2400">
                <a:solidFill>
                  <a:srgbClr val="FF0000"/>
                </a:solidFill>
                <a:latin typeface="Arial" panose="020B0604020202020204" pitchFamily="34" charset="0"/>
              </a:rPr>
              <a:t>”WECKSYSTEM” DER RINDE ÜBER ARAS</a:t>
            </a:r>
          </a:p>
        </p:txBody>
      </p:sp>
      <p:sp>
        <p:nvSpPr>
          <p:cNvPr id="15364" name="Text Box 17">
            <a:extLst>
              <a:ext uri="{FF2B5EF4-FFF2-40B4-BE49-F238E27FC236}">
                <a16:creationId xmlns:a16="http://schemas.microsoft.com/office/drawing/2014/main" id="{2EF53205-18FD-46E7-8CD7-F7F53A84C879}"/>
              </a:ext>
            </a:extLst>
          </p:cNvPr>
          <p:cNvSpPr txBox="1">
            <a:spLocks noChangeArrowheads="1"/>
          </p:cNvSpPr>
          <p:nvPr/>
        </p:nvSpPr>
        <p:spPr bwMode="auto">
          <a:xfrm>
            <a:off x="5181600" y="2057400"/>
            <a:ext cx="3276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hu-HU" altLang="hu-HU" sz="1600"/>
              <a:t>über spezifische Thalamuskerne</a:t>
            </a:r>
          </a:p>
        </p:txBody>
      </p:sp>
      <p:sp>
        <p:nvSpPr>
          <p:cNvPr id="15365" name="Text Box 18">
            <a:extLst>
              <a:ext uri="{FF2B5EF4-FFF2-40B4-BE49-F238E27FC236}">
                <a16:creationId xmlns:a16="http://schemas.microsoft.com/office/drawing/2014/main" id="{A3CE0BEB-7BC8-4D6E-8A67-9735340E8FDC}"/>
              </a:ext>
            </a:extLst>
          </p:cNvPr>
          <p:cNvSpPr txBox="1">
            <a:spLocks noChangeArrowheads="1"/>
          </p:cNvSpPr>
          <p:nvPr/>
        </p:nvSpPr>
        <p:spPr bwMode="auto">
          <a:xfrm>
            <a:off x="381000" y="1143000"/>
            <a:ext cx="4038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hu-HU" altLang="hu-HU" sz="2400" u="sng" dirty="0" err="1">
                <a:solidFill>
                  <a:srgbClr val="FF0000"/>
                </a:solidFill>
              </a:rPr>
              <a:t>Aktivierung</a:t>
            </a:r>
            <a:r>
              <a:rPr lang="hu-HU" altLang="hu-HU" sz="2400" u="sng" dirty="0">
                <a:solidFill>
                  <a:srgbClr val="FF0000"/>
                </a:solidFill>
              </a:rPr>
              <a:t> des ARAS </a:t>
            </a:r>
            <a:r>
              <a:rPr lang="hu-HU" altLang="hu-HU" sz="2400" u="sng" dirty="0" err="1">
                <a:solidFill>
                  <a:srgbClr val="FF0000"/>
                </a:solidFill>
              </a:rPr>
              <a:t>führt</a:t>
            </a:r>
            <a:r>
              <a:rPr lang="hu-HU" altLang="hu-HU" sz="2400" u="sng" dirty="0">
                <a:solidFill>
                  <a:srgbClr val="FF0000"/>
                </a:solidFill>
              </a:rPr>
              <a:t> </a:t>
            </a:r>
            <a:r>
              <a:rPr lang="hu-HU" altLang="hu-HU" sz="2400" u="sng" dirty="0" err="1">
                <a:solidFill>
                  <a:srgbClr val="FF0000"/>
                </a:solidFill>
              </a:rPr>
              <a:t>zu</a:t>
            </a:r>
            <a:r>
              <a:rPr lang="hu-HU" altLang="hu-HU" sz="2400" u="sng" dirty="0">
                <a:solidFill>
                  <a:srgbClr val="FF0000"/>
                </a:solidFill>
              </a:rPr>
              <a:t> </a:t>
            </a:r>
            <a:r>
              <a:rPr lang="hu-HU" altLang="hu-HU" sz="2400" u="sng" dirty="0" err="1">
                <a:solidFill>
                  <a:srgbClr val="FF0000"/>
                </a:solidFill>
              </a:rPr>
              <a:t>einer</a:t>
            </a:r>
            <a:r>
              <a:rPr lang="hu-HU" altLang="hu-HU" sz="2400" u="sng" dirty="0">
                <a:solidFill>
                  <a:srgbClr val="FF0000"/>
                </a:solidFill>
              </a:rPr>
              <a:t> </a:t>
            </a:r>
            <a:r>
              <a:rPr lang="hu-HU" altLang="hu-HU" sz="2400" u="sng" dirty="0" err="1">
                <a:solidFill>
                  <a:srgbClr val="FF0000"/>
                </a:solidFill>
              </a:rPr>
              <a:t>unspezifischen</a:t>
            </a:r>
            <a:r>
              <a:rPr lang="hu-HU" altLang="hu-HU" sz="2400" u="sng" dirty="0">
                <a:solidFill>
                  <a:srgbClr val="FF0000"/>
                </a:solidFill>
              </a:rPr>
              <a:t> </a:t>
            </a:r>
            <a:r>
              <a:rPr lang="hu-HU" altLang="hu-HU" sz="2400" u="sng" dirty="0" err="1">
                <a:solidFill>
                  <a:srgbClr val="FF0000"/>
                </a:solidFill>
              </a:rPr>
              <a:t>Aktivierung</a:t>
            </a:r>
            <a:r>
              <a:rPr lang="hu-HU" altLang="hu-HU" sz="2400" u="sng" dirty="0">
                <a:solidFill>
                  <a:srgbClr val="FF0000"/>
                </a:solidFill>
              </a:rPr>
              <a:t> des </a:t>
            </a:r>
            <a:r>
              <a:rPr lang="hu-HU" altLang="hu-HU" sz="2400" u="sng" dirty="0" err="1">
                <a:solidFill>
                  <a:srgbClr val="FF0000"/>
                </a:solidFill>
              </a:rPr>
              <a:t>gesamten</a:t>
            </a:r>
            <a:r>
              <a:rPr lang="hu-HU" altLang="hu-HU" sz="2400" u="sng" dirty="0">
                <a:solidFill>
                  <a:srgbClr val="FF0000"/>
                </a:solidFill>
              </a:rPr>
              <a:t> </a:t>
            </a:r>
            <a:r>
              <a:rPr lang="hu-HU" altLang="hu-HU" sz="2400" u="sng" dirty="0" err="1">
                <a:solidFill>
                  <a:srgbClr val="FF0000"/>
                </a:solidFill>
              </a:rPr>
              <a:t>Kortex</a:t>
            </a:r>
            <a:r>
              <a:rPr lang="hu-HU" altLang="hu-HU" sz="2400" u="sng" dirty="0">
                <a:solidFill>
                  <a:srgbClr val="FF0000"/>
                </a:solidFill>
              </a:rPr>
              <a:t>. </a:t>
            </a:r>
          </a:p>
          <a:p>
            <a:pPr eaLnBrk="1" hangingPunct="1"/>
            <a:endParaRPr lang="hu-HU" altLang="hu-HU" sz="2400" u="sng" dirty="0">
              <a:solidFill>
                <a:srgbClr val="FF0000"/>
              </a:solidFill>
            </a:endParaRPr>
          </a:p>
          <a:p>
            <a:pPr eaLnBrk="1" hangingPunct="1"/>
            <a:r>
              <a:rPr lang="hu-HU" altLang="hu-HU" sz="2400" dirty="0" err="1"/>
              <a:t>Wie</a:t>
            </a:r>
            <a:r>
              <a:rPr lang="hu-HU" altLang="hu-HU" sz="2400" dirty="0"/>
              <a:t>? </a:t>
            </a:r>
          </a:p>
          <a:p>
            <a:pPr eaLnBrk="1" hangingPunct="1"/>
            <a:r>
              <a:rPr lang="hu-HU" altLang="hu-HU" sz="2400" dirty="0" err="1"/>
              <a:t>Über</a:t>
            </a:r>
            <a:r>
              <a:rPr lang="hu-HU" altLang="hu-HU" sz="2400" dirty="0"/>
              <a:t> </a:t>
            </a:r>
            <a:r>
              <a:rPr lang="hu-HU" altLang="hu-HU" sz="2400" dirty="0" err="1"/>
              <a:t>ihre</a:t>
            </a:r>
            <a:r>
              <a:rPr lang="hu-HU" altLang="hu-HU" sz="2400" dirty="0"/>
              <a:t> </a:t>
            </a:r>
            <a:r>
              <a:rPr lang="hu-HU" altLang="hu-HU" sz="2400" dirty="0" err="1"/>
              <a:t>Verbindungen</a:t>
            </a:r>
            <a:r>
              <a:rPr lang="hu-HU" altLang="hu-HU" sz="2400" dirty="0"/>
              <a:t> </a:t>
            </a:r>
            <a:r>
              <a:rPr lang="hu-HU" altLang="hu-HU" sz="2400" dirty="0" err="1"/>
              <a:t>zu</a:t>
            </a:r>
            <a:r>
              <a:rPr lang="hu-HU" altLang="hu-HU" sz="2400" dirty="0"/>
              <a:t> </a:t>
            </a:r>
            <a:r>
              <a:rPr lang="hu-HU" altLang="hu-HU" sz="2400" dirty="0" err="1"/>
              <a:t>spezifischen</a:t>
            </a:r>
            <a:r>
              <a:rPr lang="hu-HU" altLang="hu-HU" sz="2400" dirty="0"/>
              <a:t> </a:t>
            </a:r>
            <a:r>
              <a:rPr lang="hu-HU" altLang="hu-HU" sz="2400" dirty="0" err="1"/>
              <a:t>Thalamuskerne</a:t>
            </a:r>
            <a:r>
              <a:rPr lang="hu-HU" altLang="hu-HU" sz="2400" dirty="0"/>
              <a:t>, </a:t>
            </a:r>
            <a:r>
              <a:rPr lang="hu-HU" altLang="hu-HU" sz="2400" dirty="0" err="1"/>
              <a:t>die</a:t>
            </a:r>
            <a:r>
              <a:rPr lang="hu-HU" altLang="hu-HU" sz="2400" dirty="0"/>
              <a:t>  </a:t>
            </a:r>
            <a:r>
              <a:rPr lang="hu-HU" altLang="hu-HU" sz="2400" dirty="0" err="1"/>
              <a:t>zum</a:t>
            </a:r>
            <a:r>
              <a:rPr lang="hu-HU" altLang="hu-HU" sz="2400" dirty="0"/>
              <a:t> </a:t>
            </a:r>
            <a:r>
              <a:rPr lang="hu-HU" altLang="hu-HU" sz="2400" dirty="0" err="1"/>
              <a:t>gesamten</a:t>
            </a:r>
            <a:r>
              <a:rPr lang="hu-HU" altLang="hu-HU" sz="2400" dirty="0"/>
              <a:t> </a:t>
            </a:r>
            <a:r>
              <a:rPr lang="hu-HU" altLang="hu-HU" sz="2400" dirty="0" err="1"/>
              <a:t>Kortex</a:t>
            </a:r>
            <a:r>
              <a:rPr lang="hu-HU" altLang="hu-HU" sz="2400" dirty="0"/>
              <a:t> </a:t>
            </a:r>
            <a:r>
              <a:rPr lang="hu-HU" altLang="hu-HU" sz="2400" dirty="0" err="1"/>
              <a:t>projizieren</a:t>
            </a:r>
            <a:r>
              <a:rPr lang="hu-HU" altLang="hu-HU" sz="2400" dirty="0"/>
              <a:t> (</a:t>
            </a:r>
            <a:r>
              <a:rPr lang="hu-HU" altLang="hu-HU" sz="2400" dirty="0" err="1"/>
              <a:t>dort</a:t>
            </a:r>
            <a:r>
              <a:rPr lang="hu-HU" altLang="hu-HU" sz="2400" dirty="0"/>
              <a:t> </a:t>
            </a:r>
            <a:r>
              <a:rPr lang="hu-HU" altLang="hu-HU" sz="2400" dirty="0" err="1"/>
              <a:t>die</a:t>
            </a:r>
            <a:r>
              <a:rPr lang="hu-HU" altLang="hu-HU" sz="2400" dirty="0"/>
              <a:t> </a:t>
            </a:r>
            <a:r>
              <a:rPr lang="hu-HU" altLang="hu-HU" sz="2400" dirty="0" err="1"/>
              <a:t>Bildung</a:t>
            </a:r>
            <a:r>
              <a:rPr lang="hu-HU" altLang="hu-HU" sz="2400" dirty="0"/>
              <a:t>  </a:t>
            </a:r>
            <a:r>
              <a:rPr lang="hu-HU" altLang="hu-HU" sz="2400" dirty="0" err="1"/>
              <a:t>neuronaler</a:t>
            </a:r>
            <a:r>
              <a:rPr lang="hu-HU" altLang="hu-HU" sz="2400" dirty="0"/>
              <a:t> </a:t>
            </a:r>
            <a:r>
              <a:rPr lang="hu-HU" altLang="hu-HU" sz="2400" dirty="0" err="1"/>
              <a:t>Verbindungen</a:t>
            </a:r>
            <a:r>
              <a:rPr lang="hu-HU" altLang="hu-HU" sz="2400" dirty="0"/>
              <a:t>), </a:t>
            </a:r>
            <a:r>
              <a:rPr lang="hu-HU" altLang="hu-HU" sz="2400" dirty="0" err="1"/>
              <a:t>quasi</a:t>
            </a:r>
            <a:r>
              <a:rPr lang="hu-HU" altLang="hu-HU" sz="2400" dirty="0"/>
              <a:t> „</a:t>
            </a:r>
            <a:r>
              <a:rPr lang="hu-HU" altLang="hu-HU" sz="2400" dirty="0" err="1">
                <a:solidFill>
                  <a:srgbClr val="CC0000"/>
                </a:solidFill>
              </a:rPr>
              <a:t>vorerregend</a:t>
            </a:r>
            <a:r>
              <a:rPr lang="hu-HU" altLang="hu-HU" sz="2400" dirty="0"/>
              <a:t>”,           </a:t>
            </a:r>
            <a:r>
              <a:rPr lang="hu-HU" altLang="hu-HU" sz="2400" dirty="0" err="1"/>
              <a:t>zu</a:t>
            </a:r>
            <a:r>
              <a:rPr lang="hu-HU" altLang="hu-HU" sz="2400" dirty="0"/>
              <a:t> </a:t>
            </a:r>
            <a:r>
              <a:rPr lang="hu-HU" altLang="hu-HU" sz="2400" dirty="0" err="1"/>
              <a:t>helfen</a:t>
            </a:r>
            <a:endParaRPr lang="hu-HU" altLang="hu-HU" sz="2400" dirty="0"/>
          </a:p>
        </p:txBody>
      </p:sp>
      <p:sp>
        <p:nvSpPr>
          <p:cNvPr id="15366" name="Text Box 20">
            <a:extLst>
              <a:ext uri="{FF2B5EF4-FFF2-40B4-BE49-F238E27FC236}">
                <a16:creationId xmlns:a16="http://schemas.microsoft.com/office/drawing/2014/main" id="{A51FE78A-7284-48B7-9CA3-3B5C61D38394}"/>
              </a:ext>
            </a:extLst>
          </p:cNvPr>
          <p:cNvSpPr txBox="1">
            <a:spLocks noChangeArrowheads="1"/>
          </p:cNvSpPr>
          <p:nvPr/>
        </p:nvSpPr>
        <p:spPr bwMode="auto">
          <a:xfrm>
            <a:off x="5105400" y="6093279"/>
            <a:ext cx="38100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70000"/>
              </a:lnSpc>
              <a:spcBef>
                <a:spcPct val="50000"/>
              </a:spcBef>
            </a:pPr>
            <a:r>
              <a:rPr lang="hu-HU" altLang="hu-HU" sz="1800" dirty="0"/>
              <a:t>NA</a:t>
            </a:r>
            <a:r>
              <a:rPr lang="hu-HU" altLang="hu-HU" sz="2400" dirty="0"/>
              <a:t> </a:t>
            </a:r>
            <a:r>
              <a:rPr lang="hu-HU" altLang="hu-HU" sz="1600" dirty="0"/>
              <a:t>aktivierend:     </a:t>
            </a:r>
            <a:r>
              <a:rPr lang="hu-HU" altLang="hu-HU" sz="1600" dirty="0" err="1"/>
              <a:t>Serotonin</a:t>
            </a:r>
            <a:r>
              <a:rPr lang="hu-HU" altLang="hu-HU" sz="1600" dirty="0"/>
              <a:t> </a:t>
            </a:r>
            <a:r>
              <a:rPr lang="hu-HU" altLang="hu-HU" sz="1600" dirty="0" err="1"/>
              <a:t>hemmend</a:t>
            </a:r>
            <a:r>
              <a:rPr lang="hu-HU" altLang="hu-HU" sz="1600" dirty="0"/>
              <a:t>: </a:t>
            </a:r>
            <a:r>
              <a:rPr lang="hu-HU" altLang="hu-HU" sz="1600" dirty="0" err="1"/>
              <a:t>Erregungszustand</a:t>
            </a:r>
            <a:r>
              <a:rPr lang="hu-HU" altLang="hu-HU" sz="1600" dirty="0"/>
              <a:t>  </a:t>
            </a:r>
            <a:r>
              <a:rPr lang="hu-HU" altLang="hu-HU" sz="1600" dirty="0" err="1"/>
              <a:t>Müdigkeit</a:t>
            </a:r>
            <a:r>
              <a:rPr lang="hu-HU" altLang="hu-HU" sz="1600" dirty="0"/>
              <a:t>, </a:t>
            </a:r>
            <a:r>
              <a:rPr lang="hu-HU" altLang="hu-HU" sz="1600" dirty="0" err="1"/>
              <a:t>Schlaf</a:t>
            </a:r>
            <a:r>
              <a:rPr lang="hu-HU" altLang="hu-HU" sz="1600" dirty="0"/>
              <a:t> </a:t>
            </a:r>
            <a:r>
              <a:rPr lang="hu-HU" altLang="hu-HU" sz="1600" dirty="0" err="1"/>
              <a:t>Wachzustand</a:t>
            </a:r>
            <a:endParaRPr lang="hu-HU" altLang="hu-HU" sz="1600" dirty="0"/>
          </a:p>
        </p:txBody>
      </p:sp>
      <p:sp>
        <p:nvSpPr>
          <p:cNvPr id="15367" name="Oval 23">
            <a:extLst>
              <a:ext uri="{FF2B5EF4-FFF2-40B4-BE49-F238E27FC236}">
                <a16:creationId xmlns:a16="http://schemas.microsoft.com/office/drawing/2014/main" id="{3560129E-B91B-47CC-A978-13F176A16C0E}"/>
              </a:ext>
            </a:extLst>
          </p:cNvPr>
          <p:cNvSpPr>
            <a:spLocks noChangeArrowheads="1"/>
          </p:cNvSpPr>
          <p:nvPr/>
        </p:nvSpPr>
        <p:spPr bwMode="auto">
          <a:xfrm>
            <a:off x="5334000" y="4419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68" name="Oval 26">
            <a:extLst>
              <a:ext uri="{FF2B5EF4-FFF2-40B4-BE49-F238E27FC236}">
                <a16:creationId xmlns:a16="http://schemas.microsoft.com/office/drawing/2014/main" id="{A8ED8FD3-9A0B-4A80-BBC9-5F2D65260C16}"/>
              </a:ext>
            </a:extLst>
          </p:cNvPr>
          <p:cNvSpPr>
            <a:spLocks noChangeArrowheads="1"/>
          </p:cNvSpPr>
          <p:nvPr/>
        </p:nvSpPr>
        <p:spPr bwMode="auto">
          <a:xfrm>
            <a:off x="7162800" y="44958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69" name="Oval 27">
            <a:extLst>
              <a:ext uri="{FF2B5EF4-FFF2-40B4-BE49-F238E27FC236}">
                <a16:creationId xmlns:a16="http://schemas.microsoft.com/office/drawing/2014/main" id="{EC1138EC-B0C0-44C2-BB26-76B772F80C6F}"/>
              </a:ext>
            </a:extLst>
          </p:cNvPr>
          <p:cNvSpPr>
            <a:spLocks noChangeArrowheads="1"/>
          </p:cNvSpPr>
          <p:nvPr/>
        </p:nvSpPr>
        <p:spPr bwMode="auto">
          <a:xfrm>
            <a:off x="6248400" y="44958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0" name="Oval 28">
            <a:extLst>
              <a:ext uri="{FF2B5EF4-FFF2-40B4-BE49-F238E27FC236}">
                <a16:creationId xmlns:a16="http://schemas.microsoft.com/office/drawing/2014/main" id="{6BFC5958-9F0E-40F2-8EDC-03651A2DB5A8}"/>
              </a:ext>
            </a:extLst>
          </p:cNvPr>
          <p:cNvSpPr>
            <a:spLocks noChangeArrowheads="1"/>
          </p:cNvSpPr>
          <p:nvPr/>
        </p:nvSpPr>
        <p:spPr bwMode="auto">
          <a:xfrm>
            <a:off x="5867400" y="31242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1" name="Oval 29">
            <a:extLst>
              <a:ext uri="{FF2B5EF4-FFF2-40B4-BE49-F238E27FC236}">
                <a16:creationId xmlns:a16="http://schemas.microsoft.com/office/drawing/2014/main" id="{66FD3D2D-6758-480E-B72B-419AB3B65863}"/>
              </a:ext>
            </a:extLst>
          </p:cNvPr>
          <p:cNvSpPr>
            <a:spLocks noChangeArrowheads="1"/>
          </p:cNvSpPr>
          <p:nvPr/>
        </p:nvSpPr>
        <p:spPr bwMode="auto">
          <a:xfrm>
            <a:off x="6172200" y="31242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2" name="Oval 30">
            <a:extLst>
              <a:ext uri="{FF2B5EF4-FFF2-40B4-BE49-F238E27FC236}">
                <a16:creationId xmlns:a16="http://schemas.microsoft.com/office/drawing/2014/main" id="{849B798B-E831-4BAD-BE70-D4F993692E27}"/>
              </a:ext>
            </a:extLst>
          </p:cNvPr>
          <p:cNvSpPr>
            <a:spLocks noChangeArrowheads="1"/>
          </p:cNvSpPr>
          <p:nvPr/>
        </p:nvSpPr>
        <p:spPr bwMode="auto">
          <a:xfrm>
            <a:off x="6629400" y="31242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3" name="Oval 31">
            <a:extLst>
              <a:ext uri="{FF2B5EF4-FFF2-40B4-BE49-F238E27FC236}">
                <a16:creationId xmlns:a16="http://schemas.microsoft.com/office/drawing/2014/main" id="{27595CFD-6F2C-418D-BD3A-A2E9CAE1A149}"/>
              </a:ext>
            </a:extLst>
          </p:cNvPr>
          <p:cNvSpPr>
            <a:spLocks noChangeArrowheads="1"/>
          </p:cNvSpPr>
          <p:nvPr/>
        </p:nvSpPr>
        <p:spPr bwMode="auto">
          <a:xfrm>
            <a:off x="6934200" y="1752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4" name="Oval 32">
            <a:extLst>
              <a:ext uri="{FF2B5EF4-FFF2-40B4-BE49-F238E27FC236}">
                <a16:creationId xmlns:a16="http://schemas.microsoft.com/office/drawing/2014/main" id="{DC30E261-C0A9-4CE5-AB60-DDB825BF7085}"/>
              </a:ext>
            </a:extLst>
          </p:cNvPr>
          <p:cNvSpPr>
            <a:spLocks noChangeArrowheads="1"/>
          </p:cNvSpPr>
          <p:nvPr/>
        </p:nvSpPr>
        <p:spPr bwMode="auto">
          <a:xfrm>
            <a:off x="7239000" y="18288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5" name="Oval 33">
            <a:extLst>
              <a:ext uri="{FF2B5EF4-FFF2-40B4-BE49-F238E27FC236}">
                <a16:creationId xmlns:a16="http://schemas.microsoft.com/office/drawing/2014/main" id="{3C79C9BF-4B38-4CFE-9267-08FDBF3F9A3C}"/>
              </a:ext>
            </a:extLst>
          </p:cNvPr>
          <p:cNvSpPr>
            <a:spLocks noChangeArrowheads="1"/>
          </p:cNvSpPr>
          <p:nvPr/>
        </p:nvSpPr>
        <p:spPr bwMode="auto">
          <a:xfrm>
            <a:off x="6553200" y="1752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6" name="Oval 34">
            <a:extLst>
              <a:ext uri="{FF2B5EF4-FFF2-40B4-BE49-F238E27FC236}">
                <a16:creationId xmlns:a16="http://schemas.microsoft.com/office/drawing/2014/main" id="{6D8F8DE1-B951-43F4-B95F-80F4EB203397}"/>
              </a:ext>
            </a:extLst>
          </p:cNvPr>
          <p:cNvSpPr>
            <a:spLocks noChangeArrowheads="1"/>
          </p:cNvSpPr>
          <p:nvPr/>
        </p:nvSpPr>
        <p:spPr bwMode="auto">
          <a:xfrm>
            <a:off x="6248400" y="1752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7" name="Oval 35">
            <a:extLst>
              <a:ext uri="{FF2B5EF4-FFF2-40B4-BE49-F238E27FC236}">
                <a16:creationId xmlns:a16="http://schemas.microsoft.com/office/drawing/2014/main" id="{4089EBAB-8E6D-4C93-8ED3-1EBFA61CB1B0}"/>
              </a:ext>
            </a:extLst>
          </p:cNvPr>
          <p:cNvSpPr>
            <a:spLocks noChangeArrowheads="1"/>
          </p:cNvSpPr>
          <p:nvPr/>
        </p:nvSpPr>
        <p:spPr bwMode="auto">
          <a:xfrm>
            <a:off x="5791200" y="1752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Tree>
    <p:extLst>
      <p:ext uri="{BB962C8B-B14F-4D97-AF65-F5344CB8AC3E}">
        <p14:creationId xmlns:p14="http://schemas.microsoft.com/office/powerpoint/2010/main" val="1826775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2DEA7331-3502-41CB-9B54-F5468575DFCF}"/>
              </a:ext>
            </a:extLst>
          </p:cNvPr>
          <p:cNvSpPr txBox="1">
            <a:spLocks noChangeArrowheads="1"/>
          </p:cNvSpPr>
          <p:nvPr/>
        </p:nvSpPr>
        <p:spPr bwMode="auto">
          <a:xfrm>
            <a:off x="609600" y="1066800"/>
            <a:ext cx="8077200" cy="521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85000"/>
              </a:lnSpc>
            </a:pPr>
            <a:r>
              <a:rPr lang="hu-HU" altLang="hu-HU" sz="2800" b="0" u="sng" dirty="0" err="1">
                <a:latin typeface="+mj-lt"/>
              </a:rPr>
              <a:t>Spezifischer</a:t>
            </a:r>
            <a:r>
              <a:rPr lang="hu-HU" altLang="hu-HU" sz="2800" b="0" u="sng" dirty="0">
                <a:latin typeface="+mj-lt"/>
              </a:rPr>
              <a:t> </a:t>
            </a:r>
            <a:r>
              <a:rPr lang="hu-HU" altLang="hu-HU" sz="2800" b="0" u="sng" dirty="0" err="1">
                <a:latin typeface="+mj-lt"/>
              </a:rPr>
              <a:t>Thalamus</a:t>
            </a:r>
            <a:r>
              <a:rPr lang="hu-HU" altLang="hu-HU" sz="2800" b="0" u="sng" dirty="0">
                <a:latin typeface="+mj-lt"/>
              </a:rPr>
              <a:t>:</a:t>
            </a:r>
          </a:p>
          <a:p>
            <a:pPr eaLnBrk="1" hangingPunct="1">
              <a:lnSpc>
                <a:spcPct val="85000"/>
              </a:lnSpc>
            </a:pPr>
            <a:r>
              <a:rPr lang="hu-HU" altLang="hu-HU" sz="2400" b="0" dirty="0">
                <a:latin typeface="+mj-lt"/>
              </a:rPr>
              <a:t>-</a:t>
            </a:r>
            <a:r>
              <a:rPr lang="hu-HU" altLang="hu-HU" sz="2400" b="0" dirty="0" err="1">
                <a:latin typeface="+mj-lt"/>
              </a:rPr>
              <a:t>Integriert</a:t>
            </a:r>
            <a:r>
              <a:rPr lang="hu-HU" altLang="hu-HU" sz="2400" b="0" dirty="0">
                <a:latin typeface="+mj-lt"/>
              </a:rPr>
              <a:t> </a:t>
            </a:r>
            <a:r>
              <a:rPr lang="hu-HU" altLang="hu-HU" sz="2400" b="0" dirty="0" err="1">
                <a:latin typeface="+mj-lt"/>
              </a:rPr>
              <a:t>die</a:t>
            </a:r>
            <a:r>
              <a:rPr lang="hu-HU" altLang="hu-HU" sz="2400" b="0" dirty="0">
                <a:latin typeface="+mj-lt"/>
              </a:rPr>
              <a:t> </a:t>
            </a:r>
            <a:r>
              <a:rPr lang="hu-HU" altLang="hu-HU" sz="2400" b="0" dirty="0" err="1">
                <a:latin typeface="+mj-lt"/>
              </a:rPr>
              <a:t>Bewegungsimpulse</a:t>
            </a:r>
            <a:r>
              <a:rPr lang="hu-HU" altLang="hu-HU" sz="2400" b="0" dirty="0">
                <a:latin typeface="+mj-lt"/>
              </a:rPr>
              <a:t> von </a:t>
            </a:r>
            <a:r>
              <a:rPr lang="hu-HU" altLang="hu-HU" sz="2400" b="0" dirty="0" err="1">
                <a:latin typeface="+mj-lt"/>
              </a:rPr>
              <a:t>Kleinhirn</a:t>
            </a:r>
            <a:r>
              <a:rPr lang="hu-HU" altLang="hu-HU" sz="2400" b="0" dirty="0">
                <a:latin typeface="+mj-lt"/>
              </a:rPr>
              <a:t> und </a:t>
            </a:r>
            <a:endParaRPr lang="hu-HU" altLang="hu-HU" sz="2400" b="0" dirty="0" smtClean="0">
              <a:latin typeface="+mj-lt"/>
            </a:endParaRPr>
          </a:p>
          <a:p>
            <a:pPr eaLnBrk="1" hangingPunct="1">
              <a:lnSpc>
                <a:spcPct val="85000"/>
              </a:lnSpc>
            </a:pPr>
            <a:r>
              <a:rPr lang="hu-HU" altLang="hu-HU" sz="2400" b="0" dirty="0">
                <a:latin typeface="+mj-lt"/>
              </a:rPr>
              <a:t> </a:t>
            </a:r>
            <a:r>
              <a:rPr lang="hu-HU" altLang="hu-HU" sz="2400" b="0" dirty="0" err="1" smtClean="0">
                <a:latin typeface="+mj-lt"/>
              </a:rPr>
              <a:t>Basalganglien</a:t>
            </a:r>
            <a:r>
              <a:rPr lang="hu-HU" altLang="hu-HU" sz="2400" b="0" dirty="0">
                <a:latin typeface="+mj-lt"/>
              </a:rPr>
              <a:t>, (und </a:t>
            </a:r>
            <a:r>
              <a:rPr lang="hu-HU" altLang="hu-HU" sz="2400" b="0" dirty="0" err="1">
                <a:latin typeface="+mj-lt"/>
              </a:rPr>
              <a:t>leitet</a:t>
            </a:r>
            <a:r>
              <a:rPr lang="hu-HU" altLang="hu-HU" sz="2400" b="0" dirty="0">
                <a:latin typeface="+mj-lt"/>
              </a:rPr>
              <a:t> </a:t>
            </a:r>
            <a:r>
              <a:rPr lang="hu-HU" altLang="hu-HU" sz="2400" b="0" dirty="0" err="1">
                <a:latin typeface="+mj-lt"/>
              </a:rPr>
              <a:t>zum</a:t>
            </a:r>
            <a:r>
              <a:rPr lang="hu-HU" altLang="hu-HU" sz="2400" b="0" dirty="0">
                <a:latin typeface="+mj-lt"/>
              </a:rPr>
              <a:t> </a:t>
            </a:r>
            <a:r>
              <a:rPr lang="hu-HU" altLang="hu-HU" sz="2400" b="0" dirty="0" err="1">
                <a:latin typeface="+mj-lt"/>
              </a:rPr>
              <a:t>motorischen</a:t>
            </a:r>
            <a:r>
              <a:rPr lang="hu-HU" altLang="hu-HU" sz="2400" b="0" dirty="0">
                <a:latin typeface="+mj-lt"/>
              </a:rPr>
              <a:t> </a:t>
            </a:r>
            <a:r>
              <a:rPr lang="hu-HU" altLang="hu-HU" sz="2400" b="0" dirty="0" err="1">
                <a:latin typeface="+mj-lt"/>
              </a:rPr>
              <a:t>Kortex</a:t>
            </a:r>
            <a:r>
              <a:rPr lang="hu-HU" altLang="hu-HU" sz="2400" b="0" dirty="0">
                <a:latin typeface="+mj-lt"/>
              </a:rPr>
              <a:t>)</a:t>
            </a:r>
          </a:p>
          <a:p>
            <a:pPr eaLnBrk="1" hangingPunct="1">
              <a:lnSpc>
                <a:spcPct val="85000"/>
              </a:lnSpc>
            </a:pPr>
            <a:endParaRPr lang="hu-HU" altLang="hu-HU" sz="2400" b="0" dirty="0">
              <a:latin typeface="+mj-lt"/>
            </a:endParaRPr>
          </a:p>
          <a:p>
            <a:pPr eaLnBrk="1" hangingPunct="1">
              <a:lnSpc>
                <a:spcPct val="85000"/>
              </a:lnSpc>
            </a:pPr>
            <a:r>
              <a:rPr lang="hu-HU" altLang="hu-HU" sz="2400" b="0" dirty="0">
                <a:latin typeface="+mj-lt"/>
              </a:rPr>
              <a:t>-</a:t>
            </a:r>
            <a:r>
              <a:rPr lang="hu-HU" altLang="hu-HU" sz="2400" b="0" dirty="0" err="1">
                <a:latin typeface="+mj-lt"/>
              </a:rPr>
              <a:t>Integrative</a:t>
            </a:r>
            <a:r>
              <a:rPr lang="hu-HU" altLang="hu-HU" sz="2400" b="0" dirty="0">
                <a:latin typeface="+mj-lt"/>
              </a:rPr>
              <a:t> </a:t>
            </a:r>
            <a:r>
              <a:rPr lang="hu-HU" altLang="hu-HU" sz="2400" b="0" dirty="0" err="1">
                <a:latin typeface="+mj-lt"/>
              </a:rPr>
              <a:t>Verarbeitung</a:t>
            </a:r>
            <a:r>
              <a:rPr lang="hu-HU" altLang="hu-HU" sz="2400" b="0" dirty="0">
                <a:latin typeface="+mj-lt"/>
              </a:rPr>
              <a:t> und </a:t>
            </a:r>
            <a:r>
              <a:rPr lang="hu-HU" altLang="hu-HU" sz="2400" b="0" dirty="0" err="1">
                <a:latin typeface="+mj-lt"/>
              </a:rPr>
              <a:t>Auslese</a:t>
            </a:r>
            <a:r>
              <a:rPr lang="hu-HU" altLang="hu-HU" sz="2400" b="0" dirty="0">
                <a:latin typeface="+mj-lt"/>
              </a:rPr>
              <a:t> der </a:t>
            </a:r>
            <a:r>
              <a:rPr lang="hu-HU" altLang="hu-HU" sz="2400" b="0" dirty="0" err="1">
                <a:latin typeface="+mj-lt"/>
              </a:rPr>
              <a:t>sensorischen</a:t>
            </a:r>
            <a:r>
              <a:rPr lang="hu-HU" altLang="hu-HU" sz="2400" b="0" dirty="0">
                <a:latin typeface="+mj-lt"/>
              </a:rPr>
              <a:t> </a:t>
            </a:r>
            <a:endParaRPr lang="hu-HU" altLang="hu-HU" sz="2400" b="0" dirty="0" smtClean="0">
              <a:latin typeface="+mj-lt"/>
            </a:endParaRPr>
          </a:p>
          <a:p>
            <a:pPr eaLnBrk="1" hangingPunct="1">
              <a:lnSpc>
                <a:spcPct val="85000"/>
              </a:lnSpc>
            </a:pPr>
            <a:r>
              <a:rPr lang="hu-HU" altLang="hu-HU" sz="2400" b="0" dirty="0">
                <a:latin typeface="+mj-lt"/>
              </a:rPr>
              <a:t> </a:t>
            </a:r>
            <a:r>
              <a:rPr lang="hu-HU" altLang="hu-HU" sz="2400" b="0" dirty="0" err="1" smtClean="0">
                <a:latin typeface="+mj-lt"/>
              </a:rPr>
              <a:t>Impulse</a:t>
            </a:r>
            <a:r>
              <a:rPr lang="hu-HU" altLang="hu-HU" sz="2400" b="0" dirty="0">
                <a:latin typeface="+mj-lt"/>
              </a:rPr>
              <a:t>, (und </a:t>
            </a:r>
            <a:r>
              <a:rPr lang="hu-HU" altLang="hu-HU" sz="2400" b="0" dirty="0" err="1">
                <a:latin typeface="+mj-lt"/>
              </a:rPr>
              <a:t>leitet</a:t>
            </a:r>
            <a:r>
              <a:rPr lang="hu-HU" altLang="hu-HU" sz="2400" b="0" dirty="0">
                <a:latin typeface="+mj-lt"/>
              </a:rPr>
              <a:t> </a:t>
            </a:r>
            <a:r>
              <a:rPr lang="hu-HU" altLang="hu-HU" sz="2400" b="0" dirty="0" err="1">
                <a:latin typeface="+mj-lt"/>
              </a:rPr>
              <a:t>zum</a:t>
            </a:r>
            <a:r>
              <a:rPr lang="hu-HU" altLang="hu-HU" sz="2400" b="0" dirty="0">
                <a:latin typeface="+mj-lt"/>
              </a:rPr>
              <a:t> </a:t>
            </a:r>
            <a:r>
              <a:rPr lang="hu-HU" altLang="hu-HU" sz="2400" b="0" dirty="0" err="1">
                <a:latin typeface="+mj-lt"/>
              </a:rPr>
              <a:t>sensiblen</a:t>
            </a:r>
            <a:r>
              <a:rPr lang="hu-HU" altLang="hu-HU" sz="2400" b="0" dirty="0">
                <a:latin typeface="+mj-lt"/>
              </a:rPr>
              <a:t> </a:t>
            </a:r>
            <a:r>
              <a:rPr lang="hu-HU" altLang="hu-HU" sz="2400" b="0" dirty="0" err="1">
                <a:latin typeface="+mj-lt"/>
              </a:rPr>
              <a:t>Kortex</a:t>
            </a:r>
            <a:r>
              <a:rPr lang="hu-HU" altLang="hu-HU" sz="2400" b="0" dirty="0">
                <a:latin typeface="+mj-lt"/>
              </a:rPr>
              <a:t>)</a:t>
            </a:r>
          </a:p>
          <a:p>
            <a:pPr eaLnBrk="1" hangingPunct="1">
              <a:lnSpc>
                <a:spcPct val="85000"/>
              </a:lnSpc>
            </a:pPr>
            <a:endParaRPr lang="hu-HU" altLang="hu-HU" sz="2400" b="0" dirty="0">
              <a:latin typeface="+mj-lt"/>
            </a:endParaRPr>
          </a:p>
          <a:p>
            <a:pPr eaLnBrk="1" hangingPunct="1">
              <a:lnSpc>
                <a:spcPct val="85000"/>
              </a:lnSpc>
            </a:pPr>
            <a:r>
              <a:rPr lang="hu-HU" altLang="hu-HU" sz="2400" b="0" dirty="0">
                <a:latin typeface="+mj-lt"/>
              </a:rPr>
              <a:t>-</a:t>
            </a:r>
            <a:r>
              <a:rPr lang="hu-HU" altLang="hu-HU" sz="2400" b="0" dirty="0" err="1">
                <a:latin typeface="+mj-lt"/>
              </a:rPr>
              <a:t>Besondere</a:t>
            </a:r>
            <a:r>
              <a:rPr lang="hu-HU" altLang="hu-HU" sz="2400" b="0" dirty="0">
                <a:latin typeface="+mj-lt"/>
              </a:rPr>
              <a:t> </a:t>
            </a:r>
            <a:r>
              <a:rPr lang="hu-HU" altLang="hu-HU" sz="2400" b="0" dirty="0" err="1">
                <a:latin typeface="+mj-lt"/>
              </a:rPr>
              <a:t>Rolle</a:t>
            </a:r>
            <a:r>
              <a:rPr lang="hu-HU" altLang="hu-HU" sz="2400" b="0" dirty="0">
                <a:latin typeface="+mj-lt"/>
              </a:rPr>
              <a:t>: </a:t>
            </a:r>
            <a:r>
              <a:rPr lang="hu-HU" altLang="hu-HU" sz="2400" b="0" dirty="0" err="1">
                <a:latin typeface="+mj-lt"/>
              </a:rPr>
              <a:t>für</a:t>
            </a:r>
            <a:r>
              <a:rPr lang="hu-HU" altLang="hu-HU" sz="2400" b="0" dirty="0">
                <a:latin typeface="+mj-lt"/>
              </a:rPr>
              <a:t> </a:t>
            </a:r>
            <a:r>
              <a:rPr lang="hu-HU" altLang="hu-HU" sz="2400" b="0" dirty="0" err="1">
                <a:latin typeface="+mj-lt"/>
              </a:rPr>
              <a:t>Verhaltenweisen</a:t>
            </a:r>
            <a:r>
              <a:rPr lang="hu-HU" altLang="hu-HU" sz="2400" b="0" dirty="0">
                <a:latin typeface="+mj-lt"/>
              </a:rPr>
              <a:t> und </a:t>
            </a:r>
            <a:r>
              <a:rPr lang="hu-HU" altLang="hu-HU" sz="2400" b="0" dirty="0" err="1">
                <a:latin typeface="+mj-lt"/>
              </a:rPr>
              <a:t>für</a:t>
            </a:r>
            <a:r>
              <a:rPr lang="hu-HU" altLang="hu-HU" sz="2400" b="0" dirty="0">
                <a:latin typeface="+mj-lt"/>
              </a:rPr>
              <a:t>   </a:t>
            </a:r>
            <a:r>
              <a:rPr lang="hu-HU" altLang="hu-HU" sz="2400" b="0" dirty="0" smtClean="0">
                <a:latin typeface="+mj-lt"/>
              </a:rPr>
              <a:t> </a:t>
            </a:r>
          </a:p>
          <a:p>
            <a:pPr eaLnBrk="1" hangingPunct="1">
              <a:lnSpc>
                <a:spcPct val="85000"/>
              </a:lnSpc>
            </a:pPr>
            <a:r>
              <a:rPr lang="hu-HU" altLang="hu-HU" sz="2400" b="0" dirty="0">
                <a:latin typeface="+mj-lt"/>
              </a:rPr>
              <a:t> </a:t>
            </a:r>
            <a:r>
              <a:rPr lang="hu-HU" altLang="hu-HU" sz="2400" b="0" dirty="0" err="1" smtClean="0">
                <a:latin typeface="+mj-lt"/>
              </a:rPr>
              <a:t>intellektuelle</a:t>
            </a:r>
            <a:r>
              <a:rPr lang="hu-HU" altLang="hu-HU" sz="2400" b="0" dirty="0" smtClean="0">
                <a:latin typeface="+mj-lt"/>
              </a:rPr>
              <a:t> </a:t>
            </a:r>
            <a:r>
              <a:rPr lang="hu-HU" altLang="hu-HU" sz="2400" b="0" dirty="0" err="1">
                <a:latin typeface="+mj-lt"/>
              </a:rPr>
              <a:t>Leistungen</a:t>
            </a:r>
            <a:r>
              <a:rPr lang="hu-HU" altLang="hu-HU" sz="2400" b="0" dirty="0">
                <a:latin typeface="+mj-lt"/>
              </a:rPr>
              <a:t> (N. </a:t>
            </a:r>
            <a:r>
              <a:rPr lang="hu-HU" altLang="hu-HU" sz="2400" b="0" dirty="0" err="1">
                <a:latin typeface="+mj-lt"/>
              </a:rPr>
              <a:t>mediodorsalis</a:t>
            </a:r>
            <a:r>
              <a:rPr lang="hu-HU" altLang="hu-HU" sz="2400" b="0" dirty="0">
                <a:latin typeface="+mj-lt"/>
              </a:rPr>
              <a:t> </a:t>
            </a:r>
            <a:r>
              <a:rPr lang="hu-HU" altLang="hu-HU" sz="2400" b="0" dirty="0" err="1">
                <a:latin typeface="+mj-lt"/>
              </a:rPr>
              <a:t>thalami</a:t>
            </a:r>
            <a:r>
              <a:rPr lang="hu-HU" altLang="hu-HU" sz="2400" b="0" dirty="0">
                <a:latin typeface="+mj-lt"/>
              </a:rPr>
              <a:t> </a:t>
            </a:r>
            <a:r>
              <a:rPr lang="hu-HU" altLang="hu-HU" sz="2400" b="0" dirty="0" err="1">
                <a:latin typeface="+mj-lt"/>
              </a:rPr>
              <a:t>leitet</a:t>
            </a:r>
            <a:r>
              <a:rPr lang="hu-HU" altLang="hu-HU" sz="2400" b="0" dirty="0">
                <a:latin typeface="+mj-lt"/>
              </a:rPr>
              <a:t> </a:t>
            </a:r>
            <a:r>
              <a:rPr lang="hu-HU" altLang="hu-HU" sz="2400" b="0" dirty="0" smtClean="0">
                <a:latin typeface="+mj-lt"/>
              </a:rPr>
              <a:t> </a:t>
            </a:r>
          </a:p>
          <a:p>
            <a:pPr eaLnBrk="1" hangingPunct="1">
              <a:lnSpc>
                <a:spcPct val="85000"/>
              </a:lnSpc>
            </a:pPr>
            <a:r>
              <a:rPr lang="hu-HU" altLang="hu-HU" sz="2400" b="0" dirty="0">
                <a:latin typeface="+mj-lt"/>
              </a:rPr>
              <a:t> </a:t>
            </a:r>
            <a:r>
              <a:rPr lang="hu-HU" altLang="hu-HU" sz="2400" b="0" dirty="0" err="1" smtClean="0">
                <a:latin typeface="+mj-lt"/>
              </a:rPr>
              <a:t>zum</a:t>
            </a:r>
            <a:r>
              <a:rPr lang="hu-HU" altLang="hu-HU" sz="2400" b="0" dirty="0" smtClean="0">
                <a:latin typeface="+mj-lt"/>
              </a:rPr>
              <a:t> </a:t>
            </a:r>
            <a:r>
              <a:rPr lang="hu-HU" altLang="hu-HU" sz="2400" b="0" dirty="0" err="1">
                <a:latin typeface="+mj-lt"/>
              </a:rPr>
              <a:t>pr</a:t>
            </a:r>
            <a:r>
              <a:rPr lang="hu-HU" altLang="hu-HU" sz="2400" b="0" dirty="0" err="1">
                <a:latin typeface="+mj-lt"/>
                <a:cs typeface="Times New Roman" panose="02020603050405020304" pitchFamily="18" charset="0"/>
              </a:rPr>
              <a:t>ä</a:t>
            </a:r>
            <a:r>
              <a:rPr lang="hu-HU" altLang="hu-HU" sz="2400" b="0" dirty="0" err="1">
                <a:latin typeface="+mj-lt"/>
              </a:rPr>
              <a:t>frontalen</a:t>
            </a:r>
            <a:r>
              <a:rPr lang="hu-HU" altLang="hu-HU" sz="2400" b="0" dirty="0">
                <a:latin typeface="+mj-lt"/>
              </a:rPr>
              <a:t> </a:t>
            </a:r>
            <a:r>
              <a:rPr lang="hu-HU" altLang="hu-HU" sz="2400" b="0" dirty="0" err="1">
                <a:latin typeface="+mj-lt"/>
              </a:rPr>
              <a:t>Kortex</a:t>
            </a:r>
            <a:r>
              <a:rPr lang="hu-HU" altLang="hu-HU" sz="2400" b="0" dirty="0">
                <a:latin typeface="+mj-lt"/>
              </a:rPr>
              <a:t>)</a:t>
            </a:r>
          </a:p>
          <a:p>
            <a:pPr eaLnBrk="1" hangingPunct="1">
              <a:lnSpc>
                <a:spcPct val="85000"/>
              </a:lnSpc>
            </a:pPr>
            <a:endParaRPr lang="hu-HU" altLang="hu-HU" sz="2400" b="0" dirty="0">
              <a:latin typeface="+mj-lt"/>
            </a:endParaRPr>
          </a:p>
          <a:p>
            <a:pPr eaLnBrk="1" hangingPunct="1">
              <a:lnSpc>
                <a:spcPct val="85000"/>
              </a:lnSpc>
            </a:pPr>
            <a:r>
              <a:rPr lang="hu-HU" altLang="hu-HU" sz="2800" b="0" u="sng" dirty="0" err="1">
                <a:latin typeface="+mj-lt"/>
              </a:rPr>
              <a:t>Unspezifischer</a:t>
            </a:r>
            <a:r>
              <a:rPr lang="hu-HU" altLang="hu-HU" sz="2800" b="0" u="sng" dirty="0">
                <a:latin typeface="+mj-lt"/>
              </a:rPr>
              <a:t> </a:t>
            </a:r>
            <a:r>
              <a:rPr lang="hu-HU" altLang="hu-HU" sz="2800" b="0" u="sng" dirty="0" err="1">
                <a:latin typeface="+mj-lt"/>
              </a:rPr>
              <a:t>Thalamus</a:t>
            </a:r>
            <a:r>
              <a:rPr lang="hu-HU" altLang="hu-HU" sz="2800" b="0" u="sng" dirty="0">
                <a:latin typeface="+mj-lt"/>
              </a:rPr>
              <a:t>:</a:t>
            </a:r>
          </a:p>
          <a:p>
            <a:pPr eaLnBrk="1" hangingPunct="1">
              <a:lnSpc>
                <a:spcPct val="85000"/>
              </a:lnSpc>
            </a:pPr>
            <a:r>
              <a:rPr lang="hu-HU" altLang="hu-HU" sz="2400" b="0" dirty="0">
                <a:latin typeface="+mj-lt"/>
              </a:rPr>
              <a:t>-”</a:t>
            </a:r>
            <a:r>
              <a:rPr lang="hu-HU" altLang="hu-HU" sz="2400" b="0" dirty="0" err="1">
                <a:latin typeface="+mj-lt"/>
              </a:rPr>
              <a:t>Wecksystem</a:t>
            </a:r>
            <a:r>
              <a:rPr lang="hu-HU" altLang="hu-HU" sz="2400" b="0" dirty="0">
                <a:latin typeface="+mj-lt"/>
              </a:rPr>
              <a:t>” der </a:t>
            </a:r>
            <a:r>
              <a:rPr lang="hu-HU" altLang="hu-HU" sz="2400" b="0" dirty="0" err="1">
                <a:latin typeface="+mj-lt"/>
              </a:rPr>
              <a:t>Rinde</a:t>
            </a:r>
            <a:r>
              <a:rPr lang="hu-HU" altLang="hu-HU" sz="2400" b="0" dirty="0">
                <a:latin typeface="+mj-lt"/>
              </a:rPr>
              <a:t> </a:t>
            </a:r>
            <a:r>
              <a:rPr lang="hu-HU" altLang="hu-HU" sz="2400" b="0" dirty="0" err="1">
                <a:latin typeface="+mj-lt"/>
              </a:rPr>
              <a:t>über</a:t>
            </a:r>
            <a:r>
              <a:rPr lang="hu-HU" altLang="hu-HU" sz="2400" b="0" dirty="0">
                <a:latin typeface="+mj-lt"/>
              </a:rPr>
              <a:t> ARAS</a:t>
            </a:r>
          </a:p>
          <a:p>
            <a:pPr marL="342900" indent="-342900" eaLnBrk="1" hangingPunct="1">
              <a:lnSpc>
                <a:spcPct val="85000"/>
              </a:lnSpc>
              <a:buFontTx/>
              <a:buChar char="-"/>
            </a:pPr>
            <a:r>
              <a:rPr lang="hu-HU" altLang="hu-HU" sz="2400" b="0" dirty="0" err="1" smtClean="0">
                <a:latin typeface="+mj-lt"/>
              </a:rPr>
              <a:t>Integration</a:t>
            </a:r>
            <a:r>
              <a:rPr lang="hu-HU" altLang="hu-HU" sz="2400" b="0" dirty="0" smtClean="0">
                <a:latin typeface="+mj-lt"/>
              </a:rPr>
              <a:t> </a:t>
            </a:r>
            <a:r>
              <a:rPr lang="hu-HU" altLang="hu-HU" sz="2400" b="0" dirty="0">
                <a:latin typeface="+mj-lt"/>
              </a:rPr>
              <a:t>von </a:t>
            </a:r>
            <a:r>
              <a:rPr lang="hu-HU" altLang="hu-HU" sz="2400" b="0" dirty="0" err="1">
                <a:latin typeface="+mj-lt"/>
              </a:rPr>
              <a:t>motorischen</a:t>
            </a:r>
            <a:r>
              <a:rPr lang="hu-HU" altLang="hu-HU" sz="2400" b="0" dirty="0">
                <a:latin typeface="+mj-lt"/>
              </a:rPr>
              <a:t> </a:t>
            </a:r>
            <a:r>
              <a:rPr lang="hu-HU" altLang="hu-HU" sz="2400" b="0" dirty="0" err="1">
                <a:latin typeface="+mj-lt"/>
              </a:rPr>
              <a:t>Impulsen</a:t>
            </a:r>
            <a:r>
              <a:rPr lang="hu-HU" altLang="hu-HU" sz="2400" b="0" dirty="0">
                <a:latin typeface="+mj-lt"/>
              </a:rPr>
              <a:t> und </a:t>
            </a:r>
            <a:r>
              <a:rPr lang="hu-HU" altLang="hu-HU" sz="2400" b="0" dirty="0" smtClean="0">
                <a:latin typeface="+mj-lt"/>
              </a:rPr>
              <a:t>    </a:t>
            </a:r>
          </a:p>
          <a:p>
            <a:pPr eaLnBrk="1" hangingPunct="1">
              <a:lnSpc>
                <a:spcPct val="85000"/>
              </a:lnSpc>
            </a:pPr>
            <a:r>
              <a:rPr lang="hu-HU" altLang="hu-HU" sz="2400" b="0" dirty="0" smtClean="0">
                <a:latin typeface="+mj-lt"/>
              </a:rPr>
              <a:t>    </a:t>
            </a:r>
            <a:r>
              <a:rPr lang="hu-HU" altLang="hu-HU" sz="2400" b="0" dirty="0" err="1" smtClean="0">
                <a:latin typeface="+mj-lt"/>
              </a:rPr>
              <a:t>Bewegunsentwürfen</a:t>
            </a:r>
            <a:r>
              <a:rPr lang="hu-HU" altLang="hu-HU" sz="2400" b="0" dirty="0" smtClean="0">
                <a:latin typeface="+mj-lt"/>
              </a:rPr>
              <a:t> </a:t>
            </a:r>
            <a:r>
              <a:rPr lang="hu-HU" altLang="hu-HU" sz="2400" b="0" dirty="0">
                <a:latin typeface="+mj-lt"/>
              </a:rPr>
              <a:t>(</a:t>
            </a:r>
            <a:r>
              <a:rPr lang="hu-HU" altLang="hu-HU" sz="2400" b="0" dirty="0" err="1">
                <a:latin typeface="+mj-lt"/>
              </a:rPr>
              <a:t>zusammen</a:t>
            </a:r>
            <a:r>
              <a:rPr lang="hu-HU" altLang="hu-HU" sz="2400" b="0" dirty="0">
                <a:latin typeface="+mj-lt"/>
              </a:rPr>
              <a:t> mit den </a:t>
            </a:r>
            <a:r>
              <a:rPr lang="hu-HU" altLang="hu-HU" sz="2400" b="0" dirty="0" err="1">
                <a:latin typeface="+mj-lt"/>
              </a:rPr>
              <a:t>Basalganglien</a:t>
            </a:r>
            <a:r>
              <a:rPr lang="hu-HU" altLang="hu-HU" sz="2400" b="0" dirty="0">
                <a:latin typeface="+mj-lt"/>
              </a:rPr>
              <a:t> </a:t>
            </a:r>
            <a:r>
              <a:rPr lang="hu-HU" altLang="hu-HU" sz="2400" b="0" dirty="0" smtClean="0">
                <a:latin typeface="+mj-lt"/>
              </a:rPr>
              <a:t>     </a:t>
            </a:r>
          </a:p>
          <a:p>
            <a:pPr eaLnBrk="1" hangingPunct="1">
              <a:lnSpc>
                <a:spcPct val="85000"/>
              </a:lnSpc>
            </a:pPr>
            <a:r>
              <a:rPr lang="hu-HU" altLang="hu-HU" sz="2400" b="0" dirty="0">
                <a:latin typeface="+mj-lt"/>
              </a:rPr>
              <a:t> </a:t>
            </a:r>
            <a:r>
              <a:rPr lang="hu-HU" altLang="hu-HU" sz="2400" b="0" dirty="0" smtClean="0">
                <a:latin typeface="+mj-lt"/>
              </a:rPr>
              <a:t>   und </a:t>
            </a:r>
            <a:r>
              <a:rPr lang="hu-HU" altLang="hu-HU" sz="2400" b="0" dirty="0">
                <a:latin typeface="+mj-lt"/>
              </a:rPr>
              <a:t>mit </a:t>
            </a:r>
            <a:r>
              <a:rPr lang="hu-HU" altLang="hu-HU" sz="2400" b="0" dirty="0" err="1">
                <a:latin typeface="+mj-lt"/>
              </a:rPr>
              <a:t>dem</a:t>
            </a:r>
            <a:r>
              <a:rPr lang="hu-HU" altLang="hu-HU" sz="2400" b="0" dirty="0">
                <a:latin typeface="+mj-lt"/>
              </a:rPr>
              <a:t> </a:t>
            </a:r>
            <a:r>
              <a:rPr lang="hu-HU" altLang="hu-HU" sz="2400" b="0" dirty="0" err="1">
                <a:latin typeface="+mj-lt"/>
              </a:rPr>
              <a:t>Kleinhirn</a:t>
            </a:r>
            <a:r>
              <a:rPr lang="hu-HU" altLang="hu-HU" sz="2400" b="0" dirty="0">
                <a:latin typeface="+mj-lt"/>
              </a:rPr>
              <a:t> </a:t>
            </a:r>
            <a:r>
              <a:rPr lang="hu-HU" altLang="hu-HU" sz="2400" b="0" dirty="0" err="1">
                <a:latin typeface="+mj-lt"/>
              </a:rPr>
              <a:t>über</a:t>
            </a:r>
            <a:r>
              <a:rPr lang="hu-HU" altLang="hu-HU" sz="2400" b="0" dirty="0">
                <a:latin typeface="+mj-lt"/>
              </a:rPr>
              <a:t> N. </a:t>
            </a:r>
            <a:r>
              <a:rPr lang="hu-HU" altLang="hu-HU" sz="2400" b="0" dirty="0" err="1">
                <a:latin typeface="+mj-lt"/>
              </a:rPr>
              <a:t>centromedianus</a:t>
            </a:r>
            <a:r>
              <a:rPr lang="hu-HU" altLang="hu-HU" sz="2400" b="0" dirty="0">
                <a:latin typeface="+mj-lt"/>
              </a:rPr>
              <a:t>)</a:t>
            </a:r>
          </a:p>
        </p:txBody>
      </p:sp>
      <p:sp>
        <p:nvSpPr>
          <p:cNvPr id="16387" name="Text Box 3">
            <a:extLst>
              <a:ext uri="{FF2B5EF4-FFF2-40B4-BE49-F238E27FC236}">
                <a16:creationId xmlns:a16="http://schemas.microsoft.com/office/drawing/2014/main" id="{F5B5311C-405B-45C5-9ABF-47476357DACE}"/>
              </a:ext>
            </a:extLst>
          </p:cNvPr>
          <p:cNvSpPr txBox="1">
            <a:spLocks noChangeArrowheads="1"/>
          </p:cNvSpPr>
          <p:nvPr/>
        </p:nvSpPr>
        <p:spPr bwMode="auto">
          <a:xfrm>
            <a:off x="0" y="228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sz="3200" b="0" dirty="0" err="1">
                <a:latin typeface="+mj-lt"/>
              </a:rPr>
              <a:t>Funktionen</a:t>
            </a:r>
            <a:r>
              <a:rPr lang="hu-HU" altLang="hu-HU" sz="3200" b="0" dirty="0">
                <a:latin typeface="+mj-lt"/>
              </a:rPr>
              <a:t> des </a:t>
            </a:r>
            <a:r>
              <a:rPr lang="hu-HU" altLang="hu-HU" sz="3200" b="0" dirty="0" err="1">
                <a:latin typeface="+mj-lt"/>
              </a:rPr>
              <a:t>Thalamus</a:t>
            </a:r>
            <a:r>
              <a:rPr lang="hu-HU" altLang="hu-HU" sz="3200" b="0" dirty="0">
                <a:latin typeface="+mj-lt"/>
              </a:rPr>
              <a:t> (</a:t>
            </a:r>
            <a:r>
              <a:rPr lang="hu-HU" altLang="hu-HU" sz="3200" b="0" dirty="0" err="1" smtClean="0">
                <a:latin typeface="+mj-lt"/>
              </a:rPr>
              <a:t>Zusammenfassung</a:t>
            </a:r>
            <a:r>
              <a:rPr lang="hu-HU" altLang="hu-HU" sz="3200" b="0" dirty="0" smtClean="0">
                <a:latin typeface="+mj-lt"/>
              </a:rPr>
              <a:t>)</a:t>
            </a:r>
            <a:endParaRPr lang="hu-HU" altLang="hu-HU" b="0" dirty="0">
              <a:latin typeface="+mj-lt"/>
            </a:endParaRPr>
          </a:p>
        </p:txBody>
      </p:sp>
    </p:spTree>
    <p:extLst>
      <p:ext uri="{BB962C8B-B14F-4D97-AF65-F5344CB8AC3E}">
        <p14:creationId xmlns:p14="http://schemas.microsoft.com/office/powerpoint/2010/main" val="985516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zövegdoboz 1">
            <a:extLst>
              <a:ext uri="{FF2B5EF4-FFF2-40B4-BE49-F238E27FC236}">
                <a16:creationId xmlns:a16="http://schemas.microsoft.com/office/drawing/2014/main" id="{C312228D-52E3-498A-9E9B-3219953EE5BC}"/>
              </a:ext>
            </a:extLst>
          </p:cNvPr>
          <p:cNvSpPr txBox="1">
            <a:spLocks noChangeArrowheads="1"/>
          </p:cNvSpPr>
          <p:nvPr/>
        </p:nvSpPr>
        <p:spPr bwMode="auto">
          <a:xfrm>
            <a:off x="2484438" y="473075"/>
            <a:ext cx="4105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hu-HU" altLang="hu-HU" sz="3200">
                <a:latin typeface="Calibri" panose="020F0502020204030204" pitchFamily="34" charset="0"/>
              </a:rPr>
              <a:t>Angewendete Literatur</a:t>
            </a:r>
          </a:p>
        </p:txBody>
      </p:sp>
      <p:sp>
        <p:nvSpPr>
          <p:cNvPr id="22531" name="Szövegdoboz 2">
            <a:extLst>
              <a:ext uri="{FF2B5EF4-FFF2-40B4-BE49-F238E27FC236}">
                <a16:creationId xmlns:a16="http://schemas.microsoft.com/office/drawing/2014/main" id="{D8278A3B-A741-4A24-ACF7-388A3EE2ABDE}"/>
              </a:ext>
            </a:extLst>
          </p:cNvPr>
          <p:cNvSpPr txBox="1">
            <a:spLocks noChangeArrowheads="1"/>
          </p:cNvSpPr>
          <p:nvPr/>
        </p:nvSpPr>
        <p:spPr bwMode="auto">
          <a:xfrm>
            <a:off x="755650" y="1844675"/>
            <a:ext cx="770478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hu-HU" altLang="hu-HU" i="1" dirty="0" err="1"/>
              <a:t>Sobotta</a:t>
            </a:r>
            <a:r>
              <a:rPr lang="hu-HU" altLang="hu-HU" i="1" dirty="0"/>
              <a:t>:</a:t>
            </a:r>
            <a:r>
              <a:rPr lang="hu-HU" altLang="hu-HU" dirty="0"/>
              <a:t> </a:t>
            </a:r>
            <a:r>
              <a:rPr lang="hu-HU" altLang="hu-HU" dirty="0" err="1"/>
              <a:t>Anatomie</a:t>
            </a:r>
            <a:r>
              <a:rPr lang="hu-HU" altLang="hu-HU" dirty="0"/>
              <a:t> </a:t>
            </a:r>
            <a:r>
              <a:rPr lang="hu-HU" altLang="hu-HU" dirty="0" err="1"/>
              <a:t>des</a:t>
            </a:r>
            <a:r>
              <a:rPr lang="hu-HU" altLang="hu-HU" dirty="0"/>
              <a:t> </a:t>
            </a:r>
            <a:r>
              <a:rPr lang="hu-HU" altLang="hu-HU" dirty="0" err="1"/>
              <a:t>Menschen</a:t>
            </a:r>
            <a:endParaRPr lang="hu-HU" altLang="hu-HU" dirty="0"/>
          </a:p>
          <a:p>
            <a:endParaRPr lang="hu-HU" altLang="hu-HU" dirty="0"/>
          </a:p>
          <a:p>
            <a:r>
              <a:rPr lang="hu-HU" altLang="hu-HU" i="1" dirty="0" err="1"/>
              <a:t>Benninghoff</a:t>
            </a:r>
            <a:r>
              <a:rPr lang="hu-HU" altLang="hu-HU" i="1" dirty="0"/>
              <a:t>, </a:t>
            </a:r>
            <a:r>
              <a:rPr lang="hu-HU" altLang="hu-HU" i="1" dirty="0" err="1"/>
              <a:t>Drenckhahn</a:t>
            </a:r>
            <a:r>
              <a:rPr lang="hu-HU" altLang="hu-HU" i="1" dirty="0"/>
              <a:t>:</a:t>
            </a:r>
            <a:r>
              <a:rPr lang="hu-HU" altLang="hu-HU" dirty="0"/>
              <a:t> </a:t>
            </a:r>
            <a:r>
              <a:rPr lang="hu-HU" altLang="hu-HU" dirty="0" err="1"/>
              <a:t>Anatomie</a:t>
            </a:r>
            <a:endParaRPr lang="hu-HU" altLang="hu-HU" dirty="0"/>
          </a:p>
          <a:p>
            <a:endParaRPr lang="hu-HU" altLang="hu-HU" dirty="0"/>
          </a:p>
          <a:p>
            <a:r>
              <a:rPr lang="hu-HU" altLang="hu-HU" i="1" dirty="0" err="1"/>
              <a:t>Rohen</a:t>
            </a:r>
            <a:r>
              <a:rPr lang="hu-HU" altLang="hu-HU" i="1" dirty="0"/>
              <a:t>, </a:t>
            </a:r>
            <a:r>
              <a:rPr lang="hu-HU" altLang="hu-HU" i="1" dirty="0" err="1"/>
              <a:t>Yokochi</a:t>
            </a:r>
            <a:r>
              <a:rPr lang="hu-HU" altLang="hu-HU" i="1" dirty="0"/>
              <a:t>, </a:t>
            </a:r>
            <a:r>
              <a:rPr lang="hu-HU" altLang="hu-HU" i="1" dirty="0" err="1"/>
              <a:t>Lütjen</a:t>
            </a:r>
            <a:r>
              <a:rPr lang="hu-HU" altLang="hu-HU" i="1" dirty="0"/>
              <a:t>-Drecoll:</a:t>
            </a:r>
            <a:r>
              <a:rPr lang="hu-HU" altLang="hu-HU" dirty="0"/>
              <a:t> </a:t>
            </a:r>
            <a:r>
              <a:rPr lang="hu-HU" altLang="hu-HU" dirty="0" err="1"/>
              <a:t>Anatomie</a:t>
            </a:r>
            <a:r>
              <a:rPr lang="hu-HU" altLang="hu-HU" dirty="0"/>
              <a:t> </a:t>
            </a:r>
            <a:r>
              <a:rPr lang="hu-HU" altLang="hu-HU" dirty="0" err="1"/>
              <a:t>des</a:t>
            </a:r>
            <a:r>
              <a:rPr lang="hu-HU" altLang="hu-HU" dirty="0"/>
              <a:t> </a:t>
            </a:r>
            <a:r>
              <a:rPr lang="hu-HU" altLang="hu-HU" dirty="0" err="1"/>
              <a:t>Menschen</a:t>
            </a:r>
            <a:r>
              <a:rPr lang="hu-HU" altLang="hu-HU" dirty="0"/>
              <a:t> 	</a:t>
            </a:r>
          </a:p>
          <a:p>
            <a:r>
              <a:rPr lang="hu-HU" altLang="hu-HU" i="1" dirty="0" err="1"/>
              <a:t>Netter</a:t>
            </a:r>
            <a:r>
              <a:rPr lang="hu-HU" altLang="hu-HU" i="1" dirty="0"/>
              <a:t>:</a:t>
            </a:r>
            <a:r>
              <a:rPr lang="hu-HU" altLang="hu-HU" dirty="0"/>
              <a:t> Atlas </a:t>
            </a:r>
            <a:r>
              <a:rPr lang="hu-HU" altLang="hu-HU" dirty="0" err="1"/>
              <a:t>der</a:t>
            </a:r>
            <a:r>
              <a:rPr lang="hu-HU" altLang="hu-HU" dirty="0"/>
              <a:t> </a:t>
            </a:r>
            <a:r>
              <a:rPr lang="hu-HU" altLang="hu-HU" dirty="0" err="1"/>
              <a:t>Anatomie</a:t>
            </a:r>
            <a:r>
              <a:rPr lang="hu-HU" altLang="hu-HU" dirty="0"/>
              <a:t> </a:t>
            </a:r>
            <a:r>
              <a:rPr lang="hu-HU" altLang="hu-HU" dirty="0" err="1"/>
              <a:t>des</a:t>
            </a:r>
            <a:r>
              <a:rPr lang="hu-HU" altLang="hu-HU" dirty="0"/>
              <a:t> </a:t>
            </a:r>
            <a:r>
              <a:rPr lang="hu-HU" altLang="hu-HU" dirty="0" err="1"/>
              <a:t>Menschen</a:t>
            </a:r>
            <a:endParaRPr lang="hu-HU" altLang="hu-HU" dirty="0"/>
          </a:p>
          <a:p>
            <a:endParaRPr lang="hu-HU" altLang="hu-HU" dirty="0"/>
          </a:p>
          <a:p>
            <a:r>
              <a:rPr lang="hu-HU" altLang="hu-HU" i="1" dirty="0" err="1"/>
              <a:t>Schiebler</a:t>
            </a:r>
            <a:r>
              <a:rPr lang="hu-HU" altLang="hu-HU" i="1" dirty="0"/>
              <a:t>, Schmidt, </a:t>
            </a:r>
            <a:r>
              <a:rPr lang="hu-HU" altLang="hu-HU" i="1" dirty="0" err="1"/>
              <a:t>Zilles</a:t>
            </a:r>
            <a:r>
              <a:rPr lang="hu-HU" altLang="hu-HU" i="1" dirty="0"/>
              <a:t>:</a:t>
            </a:r>
            <a:r>
              <a:rPr lang="hu-HU" altLang="hu-HU" dirty="0"/>
              <a:t> </a:t>
            </a:r>
            <a:r>
              <a:rPr lang="hu-HU" altLang="hu-HU" dirty="0" err="1"/>
              <a:t>Anatomie</a:t>
            </a:r>
            <a:endParaRPr lang="hu-HU" altLang="hu-HU" dirty="0"/>
          </a:p>
          <a:p>
            <a:endParaRPr lang="hu-HU" altLang="hu-HU" dirty="0"/>
          </a:p>
          <a:p>
            <a:r>
              <a:rPr lang="hu-HU" altLang="hu-HU" i="1" dirty="0" err="1"/>
              <a:t>Schünke</a:t>
            </a:r>
            <a:r>
              <a:rPr lang="hu-HU" altLang="hu-HU" i="1" dirty="0"/>
              <a:t>, </a:t>
            </a:r>
            <a:r>
              <a:rPr lang="hu-HU" altLang="hu-HU" i="1" dirty="0" err="1"/>
              <a:t>Schulte</a:t>
            </a:r>
            <a:r>
              <a:rPr lang="hu-HU" altLang="hu-HU" i="1" dirty="0"/>
              <a:t>, Schumacher, </a:t>
            </a:r>
            <a:r>
              <a:rPr lang="hu-HU" altLang="hu-HU" i="1" dirty="0" err="1"/>
              <a:t>Voll</a:t>
            </a:r>
            <a:r>
              <a:rPr lang="hu-HU" altLang="hu-HU" i="1" dirty="0"/>
              <a:t>, </a:t>
            </a:r>
            <a:r>
              <a:rPr lang="hu-HU" altLang="hu-HU" i="1" dirty="0" err="1"/>
              <a:t>Wesker</a:t>
            </a:r>
            <a:r>
              <a:rPr lang="hu-HU" altLang="hu-HU" i="1" dirty="0"/>
              <a:t>:</a:t>
            </a:r>
            <a:r>
              <a:rPr lang="hu-HU" altLang="hu-HU" dirty="0"/>
              <a:t> Prometheus</a:t>
            </a:r>
          </a:p>
          <a:p>
            <a:endParaRPr lang="hu-HU" altLang="hu-HU" dirty="0"/>
          </a:p>
          <a:p>
            <a:r>
              <a:rPr lang="hu-HU" altLang="hu-HU" i="1" dirty="0" err="1"/>
              <a:t>Szentágothai</a:t>
            </a:r>
            <a:r>
              <a:rPr lang="hu-HU" altLang="hu-HU" i="1" dirty="0"/>
              <a:t>, Réthelyi:</a:t>
            </a:r>
            <a:r>
              <a:rPr lang="hu-HU" altLang="hu-HU" dirty="0"/>
              <a:t> Funkcionális anatómia</a:t>
            </a:r>
          </a:p>
          <a:p>
            <a:endParaRPr lang="hu-HU" altLang="hu-HU" dirty="0"/>
          </a:p>
          <a:p>
            <a:r>
              <a:rPr lang="hu-HU" altLang="hu-HU" dirty="0" err="1"/>
              <a:t>Relevante</a:t>
            </a:r>
            <a:r>
              <a:rPr lang="hu-HU" altLang="hu-HU" dirty="0"/>
              <a:t> </a:t>
            </a:r>
            <a:r>
              <a:rPr lang="hu-HU" altLang="hu-HU" dirty="0" err="1"/>
              <a:t>Vorlesungen</a:t>
            </a:r>
            <a:r>
              <a:rPr lang="hu-HU" altLang="hu-HU" dirty="0"/>
              <a:t> von Dr. Maria </a:t>
            </a:r>
            <a:r>
              <a:rPr lang="hu-HU" altLang="hu-HU" dirty="0" err="1"/>
              <a:t>Kausz</a:t>
            </a:r>
            <a:r>
              <a:rPr lang="hu-HU" altLang="hu-HU" dirty="0"/>
              <a:t> und Dr. Andrea </a:t>
            </a:r>
            <a:r>
              <a:rPr lang="hu-HU" altLang="hu-HU" dirty="0" err="1"/>
              <a:t>Heinzlmann</a:t>
            </a:r>
            <a:r>
              <a:rPr lang="hu-HU" altLang="hu-HU" dirty="0"/>
              <a:t>  </a:t>
            </a:r>
          </a:p>
          <a:p>
            <a:endParaRPr lang="hu-HU" altLang="hu-HU" dirty="0"/>
          </a:p>
          <a:p>
            <a:endParaRPr lang="hu-HU" altLang="hu-HU" dirty="0"/>
          </a:p>
          <a:p>
            <a:endParaRPr lang="hu-HU" altLang="hu-HU" dirty="0"/>
          </a:p>
          <a:p>
            <a:endParaRPr lang="hu-HU" altLang="hu-HU"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3 (2)">
            <a:extLst>
              <a:ext uri="{FF2B5EF4-FFF2-40B4-BE49-F238E27FC236}">
                <a16:creationId xmlns:a16="http://schemas.microsoft.com/office/drawing/2014/main" id="{3191388F-118D-48A8-BE0E-74E62C463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888" y="-26988"/>
            <a:ext cx="2079625" cy="23034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ge3 009">
            <a:extLst>
              <a:ext uri="{FF2B5EF4-FFF2-40B4-BE49-F238E27FC236}">
                <a16:creationId xmlns:a16="http://schemas.microsoft.com/office/drawing/2014/main" id="{13289996-6B40-4A56-9E31-3B613C5C7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35138"/>
            <a:ext cx="5616575" cy="511175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7">
            <a:extLst>
              <a:ext uri="{FF2B5EF4-FFF2-40B4-BE49-F238E27FC236}">
                <a16:creationId xmlns:a16="http://schemas.microsoft.com/office/drawing/2014/main" id="{3EE7651A-7BA8-43D8-8D38-F6E8911947D3}"/>
              </a:ext>
            </a:extLst>
          </p:cNvPr>
          <p:cNvSpPr>
            <a:spLocks noChangeArrowheads="1"/>
          </p:cNvSpPr>
          <p:nvPr/>
        </p:nvSpPr>
        <p:spPr bwMode="auto">
          <a:xfrm>
            <a:off x="457200" y="44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200"/>
              <a:t>Zirkumventrikuläre Organe</a:t>
            </a:r>
          </a:p>
        </p:txBody>
      </p:sp>
      <p:sp>
        <p:nvSpPr>
          <p:cNvPr id="3080" name="Text Box 8">
            <a:extLst>
              <a:ext uri="{FF2B5EF4-FFF2-40B4-BE49-F238E27FC236}">
                <a16:creationId xmlns:a16="http://schemas.microsoft.com/office/drawing/2014/main" id="{C919E172-F1A9-419F-92CE-1C7E0FAEA5F0}"/>
              </a:ext>
            </a:extLst>
          </p:cNvPr>
          <p:cNvSpPr txBox="1">
            <a:spLocks noChangeArrowheads="1"/>
          </p:cNvSpPr>
          <p:nvPr/>
        </p:nvSpPr>
        <p:spPr bwMode="auto">
          <a:xfrm>
            <a:off x="6227763" y="3789363"/>
            <a:ext cx="2735262"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dirty="0" err="1"/>
              <a:t>Nahrungsaufnahme</a:t>
            </a:r>
            <a:endParaRPr lang="hu-HU" altLang="hu-HU" sz="1400" dirty="0"/>
          </a:p>
          <a:p>
            <a:pPr>
              <a:spcBef>
                <a:spcPct val="50000"/>
              </a:spcBef>
            </a:pPr>
            <a:r>
              <a:rPr lang="hu-HU" altLang="hu-HU" sz="1400" dirty="0" err="1"/>
              <a:t>Energiehaushalt</a:t>
            </a:r>
            <a:endParaRPr lang="hu-HU" altLang="hu-HU" sz="1400" dirty="0"/>
          </a:p>
          <a:p>
            <a:pPr>
              <a:spcBef>
                <a:spcPct val="50000"/>
              </a:spcBef>
            </a:pPr>
            <a:r>
              <a:rPr lang="hu-HU" altLang="hu-HU" sz="1400" dirty="0" err="1"/>
              <a:t>Blutvolumen</a:t>
            </a:r>
            <a:r>
              <a:rPr lang="hu-HU" altLang="hu-HU" sz="1400" dirty="0"/>
              <a:t> und </a:t>
            </a:r>
            <a:r>
              <a:rPr lang="hu-HU" altLang="hu-HU" sz="1400" dirty="0" err="1"/>
              <a:t>Blutosmolalität</a:t>
            </a:r>
            <a:endParaRPr lang="hu-HU" altLang="hu-HU" sz="1400" dirty="0"/>
          </a:p>
          <a:p>
            <a:pPr>
              <a:spcBef>
                <a:spcPct val="50000"/>
              </a:spcBef>
            </a:pPr>
            <a:r>
              <a:rPr lang="hu-HU" altLang="hu-HU" sz="1400" dirty="0" err="1"/>
              <a:t>Blutdruck</a:t>
            </a:r>
            <a:endParaRPr lang="hu-HU" altLang="hu-HU" sz="1400" dirty="0"/>
          </a:p>
          <a:p>
            <a:pPr>
              <a:spcBef>
                <a:spcPct val="50000"/>
              </a:spcBef>
            </a:pPr>
            <a:r>
              <a:rPr lang="hu-HU" altLang="hu-HU" sz="1400" dirty="0" err="1"/>
              <a:t>Körpertemperatur</a:t>
            </a:r>
            <a:endParaRPr lang="hu-HU" altLang="hu-HU" sz="1400" dirty="0"/>
          </a:p>
          <a:p>
            <a:pPr>
              <a:spcBef>
                <a:spcPct val="50000"/>
              </a:spcBef>
            </a:pPr>
            <a:endParaRPr lang="hu-HU" altLang="hu-HU"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082155F-6D85-4D9A-8616-FDFD1469638A}"/>
              </a:ext>
            </a:extLst>
          </p:cNvPr>
          <p:cNvSpPr>
            <a:spLocks noGrp="1" noChangeArrowheads="1"/>
          </p:cNvSpPr>
          <p:nvPr>
            <p:ph type="body" idx="1"/>
          </p:nvPr>
        </p:nvSpPr>
        <p:spPr>
          <a:xfrm>
            <a:off x="6084888" y="2276475"/>
            <a:ext cx="2808287" cy="3700463"/>
          </a:xfrm>
        </p:spPr>
        <p:txBody>
          <a:bodyPr/>
          <a:lstStyle/>
          <a:p>
            <a:r>
              <a:rPr lang="hu-HU" altLang="hu-HU" sz="2400" dirty="0" err="1">
                <a:solidFill>
                  <a:srgbClr val="FF0000"/>
                </a:solidFill>
              </a:rPr>
              <a:t>Thalamus</a:t>
            </a:r>
            <a:r>
              <a:rPr lang="hu-HU" altLang="hu-HU" sz="2400" dirty="0">
                <a:solidFill>
                  <a:srgbClr val="FF0000"/>
                </a:solidFill>
              </a:rPr>
              <a:t> (mit </a:t>
            </a:r>
            <a:r>
              <a:rPr lang="hu-HU" altLang="hu-HU" sz="2400" dirty="0" err="1">
                <a:solidFill>
                  <a:srgbClr val="FF0000"/>
                </a:solidFill>
              </a:rPr>
              <a:t>Metathalamus</a:t>
            </a:r>
            <a:r>
              <a:rPr lang="hu-HU" altLang="hu-HU" sz="2400" dirty="0">
                <a:solidFill>
                  <a:srgbClr val="FF0000"/>
                </a:solidFill>
              </a:rPr>
              <a:t>)</a:t>
            </a:r>
          </a:p>
          <a:p>
            <a:endParaRPr lang="hu-HU" altLang="hu-HU" sz="2400" dirty="0">
              <a:solidFill>
                <a:srgbClr val="FF0000"/>
              </a:solidFill>
            </a:endParaRPr>
          </a:p>
          <a:p>
            <a:r>
              <a:rPr lang="hu-HU" altLang="hu-HU" sz="2400" dirty="0" err="1">
                <a:solidFill>
                  <a:srgbClr val="009900"/>
                </a:solidFill>
              </a:rPr>
              <a:t>Hypothalamus</a:t>
            </a:r>
            <a:endParaRPr lang="hu-HU" altLang="hu-HU" sz="2400" dirty="0">
              <a:solidFill>
                <a:srgbClr val="009900"/>
              </a:solidFill>
            </a:endParaRPr>
          </a:p>
          <a:p>
            <a:endParaRPr lang="hu-HU" altLang="hu-HU" sz="2400" dirty="0">
              <a:solidFill>
                <a:srgbClr val="009900"/>
              </a:solidFill>
            </a:endParaRPr>
          </a:p>
          <a:p>
            <a:r>
              <a:rPr lang="hu-HU" altLang="hu-HU" sz="2400" dirty="0" err="1">
                <a:solidFill>
                  <a:schemeClr val="accent2"/>
                </a:solidFill>
              </a:rPr>
              <a:t>Epithalamus</a:t>
            </a:r>
            <a:endParaRPr lang="hu-HU" altLang="hu-HU" sz="2400" dirty="0">
              <a:solidFill>
                <a:schemeClr val="accent2"/>
              </a:solidFill>
            </a:endParaRPr>
          </a:p>
          <a:p>
            <a:endParaRPr lang="hu-HU" altLang="hu-HU" sz="2400" dirty="0">
              <a:solidFill>
                <a:schemeClr val="accent2"/>
              </a:solidFill>
            </a:endParaRPr>
          </a:p>
          <a:p>
            <a:r>
              <a:rPr lang="hu-HU" altLang="hu-HU" sz="2400" dirty="0" err="1"/>
              <a:t>Subthalamus</a:t>
            </a:r>
            <a:endParaRPr lang="hu-HU" altLang="hu-HU" sz="2400" dirty="0"/>
          </a:p>
          <a:p>
            <a:endParaRPr lang="hu-HU" altLang="hu-HU" dirty="0"/>
          </a:p>
        </p:txBody>
      </p:sp>
      <p:pic>
        <p:nvPicPr>
          <p:cNvPr id="4100" name="Picture 4" descr="dience">
            <a:extLst>
              <a:ext uri="{FF2B5EF4-FFF2-40B4-BE49-F238E27FC236}">
                <a16:creationId xmlns:a16="http://schemas.microsoft.com/office/drawing/2014/main" id="{B43FF091-B48D-481B-9ACB-EFFC44DD4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5543550" cy="5035550"/>
          </a:xfrm>
          <a:prstGeom prst="rect">
            <a:avLst/>
          </a:prstGeom>
          <a:noFill/>
          <a:extLst>
            <a:ext uri="{909E8E84-426E-40DD-AFC4-6F175D3DCCD1}">
              <a14:hiddenFill xmlns:a14="http://schemas.microsoft.com/office/drawing/2010/main">
                <a:solidFill>
                  <a:srgbClr val="FFFFFF"/>
                </a:solidFill>
              </a14:hiddenFill>
            </a:ext>
          </a:extLst>
        </p:spPr>
      </p:pic>
      <p:sp>
        <p:nvSpPr>
          <p:cNvPr id="4101" name="Oval 5">
            <a:extLst>
              <a:ext uri="{FF2B5EF4-FFF2-40B4-BE49-F238E27FC236}">
                <a16:creationId xmlns:a16="http://schemas.microsoft.com/office/drawing/2014/main" id="{946C504A-B2E5-4A11-A083-0D43492F6A1C}"/>
              </a:ext>
            </a:extLst>
          </p:cNvPr>
          <p:cNvSpPr>
            <a:spLocks noChangeArrowheads="1"/>
          </p:cNvSpPr>
          <p:nvPr/>
        </p:nvSpPr>
        <p:spPr bwMode="auto">
          <a:xfrm rot="894159">
            <a:off x="4067175" y="3213100"/>
            <a:ext cx="1501775" cy="908050"/>
          </a:xfrm>
          <a:prstGeom prst="ellipse">
            <a:avLst/>
          </a:prstGeom>
          <a:noFill/>
          <a:ln w="158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102" name="Oval 6">
            <a:extLst>
              <a:ext uri="{FF2B5EF4-FFF2-40B4-BE49-F238E27FC236}">
                <a16:creationId xmlns:a16="http://schemas.microsoft.com/office/drawing/2014/main" id="{75092D87-BE8C-468F-AA40-6ABD3F647204}"/>
              </a:ext>
            </a:extLst>
          </p:cNvPr>
          <p:cNvSpPr>
            <a:spLocks noChangeArrowheads="1"/>
          </p:cNvSpPr>
          <p:nvPr/>
        </p:nvSpPr>
        <p:spPr bwMode="auto">
          <a:xfrm rot="722390">
            <a:off x="2195513" y="2349500"/>
            <a:ext cx="2159000" cy="107950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105" name="Oval 9">
            <a:extLst>
              <a:ext uri="{FF2B5EF4-FFF2-40B4-BE49-F238E27FC236}">
                <a16:creationId xmlns:a16="http://schemas.microsoft.com/office/drawing/2014/main" id="{2BE96057-CCEC-40AE-B70D-32D93DFE9CF6}"/>
              </a:ext>
            </a:extLst>
          </p:cNvPr>
          <p:cNvSpPr>
            <a:spLocks noChangeArrowheads="1"/>
          </p:cNvSpPr>
          <p:nvPr/>
        </p:nvSpPr>
        <p:spPr bwMode="auto">
          <a:xfrm rot="-387845">
            <a:off x="1187450" y="3213100"/>
            <a:ext cx="1800225" cy="1295400"/>
          </a:xfrm>
          <a:prstGeom prst="ellipse">
            <a:avLst/>
          </a:prstGeom>
          <a:noFill/>
          <a:ln w="158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106" name="Rectangle 10">
            <a:extLst>
              <a:ext uri="{FF2B5EF4-FFF2-40B4-BE49-F238E27FC236}">
                <a16:creationId xmlns:a16="http://schemas.microsoft.com/office/drawing/2014/main" id="{CD86070F-C58D-4019-A711-AE1908BD1A44}"/>
              </a:ext>
            </a:extLst>
          </p:cNvPr>
          <p:cNvSpPr>
            <a:spLocks noChangeArrowheads="1"/>
          </p:cNvSpPr>
          <p:nvPr/>
        </p:nvSpPr>
        <p:spPr bwMode="auto">
          <a:xfrm>
            <a:off x="457200" y="444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200"/>
              <a:t>Diencephalon – Mediansagittalschnitt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71450"/>
            <a:ext cx="8229600" cy="1143000"/>
          </a:xfrm>
        </p:spPr>
        <p:txBody>
          <a:bodyPr/>
          <a:lstStyle/>
          <a:p>
            <a:r>
              <a:rPr lang="de-DE" sz="3600" dirty="0"/>
              <a:t>Funktionen</a:t>
            </a:r>
            <a:r>
              <a:rPr lang="hu-HU" sz="3600" dirty="0"/>
              <a:t> des </a:t>
            </a:r>
            <a:r>
              <a:rPr lang="hu-HU" sz="3600" dirty="0" err="1"/>
              <a:t>Hypothalamus</a:t>
            </a:r>
            <a:endParaRPr lang="hu-HU" sz="3600" dirty="0"/>
          </a:p>
        </p:txBody>
      </p:sp>
      <p:sp>
        <p:nvSpPr>
          <p:cNvPr id="128003" name="Text Box 3"/>
          <p:cNvSpPr txBox="1">
            <a:spLocks noChangeArrowheads="1"/>
          </p:cNvSpPr>
          <p:nvPr/>
        </p:nvSpPr>
        <p:spPr bwMode="auto">
          <a:xfrm>
            <a:off x="575940" y="1124744"/>
            <a:ext cx="8964612" cy="4739759"/>
          </a:xfrm>
          <a:prstGeom prst="rect">
            <a:avLst/>
          </a:prstGeom>
          <a:noFill/>
          <a:ln w="9525">
            <a:noFill/>
            <a:miter lim="800000"/>
            <a:headEnd/>
            <a:tailEnd/>
          </a:ln>
          <a:effectLst/>
        </p:spPr>
        <p:txBody>
          <a:bodyPr>
            <a:spAutoFit/>
          </a:bodyPr>
          <a:lstStyle/>
          <a:p>
            <a:pPr marL="342900" indent="-342900"/>
            <a:endParaRPr lang="de-DE" sz="1600" b="1" dirty="0">
              <a:latin typeface="Arial Unicode MS" pitchFamily="34" charset="-128"/>
            </a:endParaRPr>
          </a:p>
          <a:p>
            <a:pPr marL="342900" indent="-342900"/>
            <a:endParaRPr lang="de-DE" sz="1400" b="1" dirty="0">
              <a:latin typeface="Arial Unicode MS" pitchFamily="34" charset="-128"/>
            </a:endParaRPr>
          </a:p>
          <a:p>
            <a:pPr marL="342900" indent="-342900"/>
            <a:endParaRPr lang="de-DE" sz="1400" b="1" dirty="0">
              <a:latin typeface="Arial Unicode MS" pitchFamily="34" charset="-128"/>
            </a:endParaRPr>
          </a:p>
          <a:p>
            <a:pPr marL="342900" indent="-342900"/>
            <a:r>
              <a:rPr lang="de-DE" sz="1600" b="1" u="sng" dirty="0">
                <a:latin typeface="Arial Unicode MS" pitchFamily="34" charset="-128"/>
              </a:rPr>
              <a:t>Integration und Modulation der autonomen (vegetativen) Funktionen</a:t>
            </a:r>
            <a:endParaRPr lang="de-DE" sz="1200" dirty="0">
              <a:latin typeface="Arial Unicode MS" pitchFamily="34" charset="-128"/>
            </a:endParaRPr>
          </a:p>
          <a:p>
            <a:pPr marL="342900" indent="-342900"/>
            <a:r>
              <a:rPr lang="de-DE" sz="1400" dirty="0">
                <a:latin typeface="Arial Unicode MS" pitchFamily="34" charset="-128"/>
              </a:rPr>
              <a:t>- Sympathische und parasympathische  Zentren </a:t>
            </a:r>
          </a:p>
          <a:p>
            <a:pPr marL="342900" indent="-342900"/>
            <a:r>
              <a:rPr lang="de-DE" sz="1400" dirty="0">
                <a:latin typeface="Arial Unicode MS" pitchFamily="34" charset="-128"/>
              </a:rPr>
              <a:t>- Steuerung der Körpertemperatur, Blutdruck, </a:t>
            </a:r>
            <a:r>
              <a:rPr lang="de-DE" sz="1400" dirty="0" err="1">
                <a:latin typeface="Arial Unicode MS" pitchFamily="34" charset="-128"/>
              </a:rPr>
              <a:t>Osmolarität</a:t>
            </a:r>
            <a:r>
              <a:rPr lang="de-DE" sz="1400" dirty="0">
                <a:latin typeface="Arial Unicode MS" pitchFamily="34" charset="-128"/>
              </a:rPr>
              <a:t> (</a:t>
            </a:r>
            <a:r>
              <a:rPr lang="de-DE" sz="1400" dirty="0" err="1">
                <a:latin typeface="Arial Unicode MS" pitchFamily="34" charset="-128"/>
              </a:rPr>
              <a:t>Homeostase</a:t>
            </a:r>
            <a:r>
              <a:rPr lang="de-DE" sz="1400" dirty="0">
                <a:latin typeface="Arial Unicode MS" pitchFamily="34" charset="-128"/>
              </a:rPr>
              <a:t>)</a:t>
            </a:r>
          </a:p>
          <a:p>
            <a:pPr marL="342900" indent="-342900"/>
            <a:r>
              <a:rPr lang="hu-HU" sz="1400" dirty="0">
                <a:latin typeface="Arial Unicode MS" pitchFamily="34" charset="-128"/>
              </a:rPr>
              <a:t>- </a:t>
            </a:r>
            <a:r>
              <a:rPr lang="de-DE" sz="1400" dirty="0">
                <a:latin typeface="Arial Unicode MS" pitchFamily="34" charset="-128"/>
              </a:rPr>
              <a:t>Steuerung der Wasser- und </a:t>
            </a:r>
            <a:r>
              <a:rPr lang="de-DE" sz="1400" dirty="0" err="1">
                <a:latin typeface="Arial Unicode MS" pitchFamily="34" charset="-128"/>
              </a:rPr>
              <a:t>Nahrstoffaufnahme</a:t>
            </a:r>
            <a:endParaRPr lang="hu-HU" sz="1400" dirty="0">
              <a:latin typeface="Arial Unicode MS" pitchFamily="34" charset="-128"/>
            </a:endParaRPr>
          </a:p>
          <a:p>
            <a:pPr marL="342900" indent="-342900"/>
            <a:endParaRPr lang="hu-HU" sz="1400" dirty="0">
              <a:latin typeface="Arial Unicode MS" pitchFamily="34" charset="-128"/>
            </a:endParaRPr>
          </a:p>
          <a:p>
            <a:pPr marL="342900" indent="-342900"/>
            <a:endParaRPr lang="hu-HU" sz="1400" dirty="0">
              <a:latin typeface="Arial Unicode MS" pitchFamily="34" charset="-128"/>
            </a:endParaRPr>
          </a:p>
          <a:p>
            <a:pPr marL="342900" indent="-342900"/>
            <a:r>
              <a:rPr lang="de-DE" sz="1600" b="1" u="sng" dirty="0">
                <a:latin typeface="Arial Unicode MS" pitchFamily="34" charset="-128"/>
              </a:rPr>
              <a:t>Steuerung </a:t>
            </a:r>
            <a:r>
              <a:rPr lang="hu-HU" sz="1600" b="1" u="sng" dirty="0">
                <a:latin typeface="Arial Unicode MS" pitchFamily="34" charset="-128"/>
              </a:rPr>
              <a:t>der </a:t>
            </a:r>
            <a:r>
              <a:rPr lang="hu-HU" sz="1600" b="1" u="sng" dirty="0" err="1">
                <a:latin typeface="Arial Unicode MS" pitchFamily="34" charset="-128"/>
              </a:rPr>
              <a:t>circadianen</a:t>
            </a:r>
            <a:r>
              <a:rPr lang="hu-HU" sz="1600" b="1" u="sng" dirty="0">
                <a:latin typeface="Arial Unicode MS" pitchFamily="34" charset="-128"/>
              </a:rPr>
              <a:t> </a:t>
            </a:r>
            <a:r>
              <a:rPr lang="hu-HU" sz="1600" b="1" u="sng" dirty="0" err="1">
                <a:latin typeface="Arial Unicode MS" pitchFamily="34" charset="-128"/>
              </a:rPr>
              <a:t>Rhytmik</a:t>
            </a:r>
            <a:r>
              <a:rPr lang="hu-HU" sz="1600" b="1" u="sng" dirty="0">
                <a:latin typeface="Arial Unicode MS" pitchFamily="34" charset="-128"/>
              </a:rPr>
              <a:t> und </a:t>
            </a:r>
            <a:r>
              <a:rPr lang="hu-HU" sz="1600" b="1" u="sng" dirty="0" err="1">
                <a:latin typeface="Arial Unicode MS" pitchFamily="34" charset="-128"/>
              </a:rPr>
              <a:t>vom</a:t>
            </a:r>
            <a:r>
              <a:rPr lang="hu-HU" sz="1600" b="1" u="sng" dirty="0">
                <a:latin typeface="Arial Unicode MS" pitchFamily="34" charset="-128"/>
              </a:rPr>
              <a:t> </a:t>
            </a:r>
            <a:r>
              <a:rPr lang="hu-HU" sz="1600" b="1" u="sng" dirty="0" err="1">
                <a:latin typeface="Arial Unicode MS" pitchFamily="34" charset="-128"/>
              </a:rPr>
              <a:t>Schlaf</a:t>
            </a:r>
            <a:endParaRPr lang="hu-HU" sz="1600" b="1" u="sng" dirty="0">
              <a:latin typeface="Arial Unicode MS" pitchFamily="34" charset="-128"/>
            </a:endParaRPr>
          </a:p>
          <a:p>
            <a:pPr marL="342900" indent="-342900">
              <a:buFontTx/>
              <a:buChar char="-"/>
            </a:pPr>
            <a:endParaRPr lang="hu-HU" sz="1400" dirty="0">
              <a:latin typeface="Arial Unicode MS" pitchFamily="34" charset="-128"/>
            </a:endParaRPr>
          </a:p>
          <a:p>
            <a:pPr marL="342900" indent="-342900">
              <a:buFontTx/>
              <a:buChar char="-"/>
            </a:pPr>
            <a:endParaRPr lang="hu-HU" sz="1400" dirty="0">
              <a:latin typeface="Arial Unicode MS" pitchFamily="34" charset="-128"/>
            </a:endParaRPr>
          </a:p>
          <a:p>
            <a:pPr marL="342900" indent="-342900"/>
            <a:r>
              <a:rPr lang="hu-HU" sz="1600" b="1" u="sng" dirty="0" err="1">
                <a:latin typeface="Arial Unicode MS" pitchFamily="34" charset="-128"/>
              </a:rPr>
              <a:t>Beeinflussung</a:t>
            </a:r>
            <a:r>
              <a:rPr lang="hu-HU" sz="1600" b="1" u="sng" dirty="0">
                <a:latin typeface="Arial Unicode MS" pitchFamily="34" charset="-128"/>
              </a:rPr>
              <a:t> des </a:t>
            </a:r>
            <a:r>
              <a:rPr lang="hu-HU" sz="1600" b="1" u="sng" dirty="0" err="1">
                <a:latin typeface="Arial Unicode MS" pitchFamily="34" charset="-128"/>
              </a:rPr>
              <a:t>Sexualverhaltens</a:t>
            </a:r>
          </a:p>
          <a:p>
            <a:pPr marL="342900" indent="-342900"/>
            <a:endParaRPr lang="de-DE" sz="1600" b="1" dirty="0">
              <a:latin typeface="Arial Unicode MS" pitchFamily="34" charset="-128"/>
            </a:endParaRPr>
          </a:p>
          <a:p>
            <a:pPr marL="342900" indent="-342900"/>
            <a:endParaRPr lang="de-DE" sz="1600" dirty="0">
              <a:latin typeface="Arial Unicode MS" pitchFamily="34" charset="-128"/>
            </a:endParaRPr>
          </a:p>
          <a:p>
            <a:pPr marL="342900" indent="-342900"/>
            <a:r>
              <a:rPr lang="hu-HU" sz="1600" b="1" u="sng" dirty="0">
                <a:latin typeface="Arial Unicode MS" pitchFamily="34" charset="-128"/>
              </a:rPr>
              <a:t>Endokrines </a:t>
            </a:r>
            <a:r>
              <a:rPr lang="hu-HU" sz="1600" b="1" u="sng" dirty="0" err="1">
                <a:latin typeface="Arial Unicode MS" pitchFamily="34" charset="-128"/>
              </a:rPr>
              <a:t>Organ</a:t>
            </a:r>
            <a:r>
              <a:rPr lang="de-DE" sz="1600" b="1" u="sng" dirty="0">
                <a:latin typeface="Arial Unicode MS" pitchFamily="34" charset="-128"/>
              </a:rPr>
              <a:t>: </a:t>
            </a:r>
            <a:r>
              <a:rPr lang="hu-HU" sz="1600" b="1" u="sng" dirty="0" err="1">
                <a:latin typeface="Arial Unicode MS" pitchFamily="34" charset="-128"/>
              </a:rPr>
              <a:t>Sekretion</a:t>
            </a:r>
            <a:r>
              <a:rPr lang="hu-HU" sz="1600" b="1" u="sng" dirty="0">
                <a:latin typeface="Arial Unicode MS" pitchFamily="34" charset="-128"/>
              </a:rPr>
              <a:t> von O</a:t>
            </a:r>
            <a:r>
              <a:rPr lang="de-DE" sz="1600" b="1" u="sng" dirty="0" err="1">
                <a:latin typeface="Arial Unicode MS" pitchFamily="34" charset="-128"/>
              </a:rPr>
              <a:t>xytocyn</a:t>
            </a:r>
            <a:r>
              <a:rPr lang="hu-HU" sz="1600" b="1" u="sng" dirty="0">
                <a:latin typeface="Arial Unicode MS" pitchFamily="34" charset="-128"/>
              </a:rPr>
              <a:t> und</a:t>
            </a:r>
            <a:r>
              <a:rPr lang="de-DE" sz="1600" b="1" u="sng" dirty="0">
                <a:latin typeface="Arial Unicode MS" pitchFamily="34" charset="-128"/>
              </a:rPr>
              <a:t> </a:t>
            </a:r>
            <a:r>
              <a:rPr lang="hu-HU" sz="1600" b="1" u="sng" dirty="0" err="1">
                <a:latin typeface="Arial Unicode MS" pitchFamily="34" charset="-128"/>
              </a:rPr>
              <a:t>V</a:t>
            </a:r>
            <a:r>
              <a:rPr lang="de-DE" sz="1600" b="1" u="sng" dirty="0" err="1">
                <a:latin typeface="Arial Unicode MS" pitchFamily="34" charset="-128"/>
              </a:rPr>
              <a:t>asopressin</a:t>
            </a:r>
            <a:r>
              <a:rPr lang="de-DE" sz="1600" b="1" u="sng" dirty="0">
                <a:latin typeface="Arial Unicode MS" pitchFamily="34" charset="-128"/>
              </a:rPr>
              <a:t>  </a:t>
            </a:r>
          </a:p>
          <a:p>
            <a:pPr marL="342900" indent="-342900"/>
            <a:endParaRPr lang="hu-HU" sz="1600" dirty="0">
              <a:latin typeface="Arial Unicode MS" pitchFamily="34" charset="-128"/>
            </a:endParaRPr>
          </a:p>
          <a:p>
            <a:pPr marL="342900" indent="-342900"/>
            <a:endParaRPr lang="de-DE" sz="1600" dirty="0">
              <a:latin typeface="Arial Unicode MS" pitchFamily="34" charset="-128"/>
            </a:endParaRPr>
          </a:p>
          <a:p>
            <a:pPr marL="342900" indent="-342900"/>
            <a:r>
              <a:rPr lang="hu-HU" sz="1600" b="1" u="sng" dirty="0" err="1">
                <a:latin typeface="Arial Unicode MS" pitchFamily="34" charset="-128"/>
              </a:rPr>
              <a:t>Steuerung</a:t>
            </a:r>
            <a:r>
              <a:rPr lang="hu-HU" sz="1600" b="1" u="sng" dirty="0">
                <a:latin typeface="Arial Unicode MS" pitchFamily="34" charset="-128"/>
              </a:rPr>
              <a:t> der endokrinen </a:t>
            </a:r>
            <a:r>
              <a:rPr lang="hu-HU" sz="1600" b="1" u="sng" dirty="0" err="1">
                <a:latin typeface="Arial Unicode MS" pitchFamily="34" charset="-128"/>
              </a:rPr>
              <a:t>Funktion</a:t>
            </a:r>
            <a:r>
              <a:rPr lang="hu-HU" sz="1600" b="1" u="sng" dirty="0">
                <a:latin typeface="Arial Unicode MS" pitchFamily="34" charset="-128"/>
              </a:rPr>
              <a:t> der </a:t>
            </a:r>
            <a:r>
              <a:rPr lang="hu-HU" sz="1600" b="1" u="sng" dirty="0" err="1">
                <a:latin typeface="Arial Unicode MS" pitchFamily="34" charset="-128"/>
              </a:rPr>
              <a:t>Hypophyse</a:t>
            </a:r>
            <a:r>
              <a:rPr lang="hu-HU" sz="1600" b="1" u="sng" dirty="0">
                <a:latin typeface="Arial Unicode MS" pitchFamily="34" charset="-128"/>
              </a:rPr>
              <a:t> </a:t>
            </a:r>
            <a:r>
              <a:rPr lang="hu-HU" sz="1600" b="1" u="sng" dirty="0" err="1">
                <a:latin typeface="Arial Unicode MS" pitchFamily="34" charset="-128"/>
              </a:rPr>
              <a:t>durch</a:t>
            </a:r>
            <a:r>
              <a:rPr lang="hu-HU" sz="1600" b="1" u="sng" dirty="0">
                <a:latin typeface="Arial Unicode MS" pitchFamily="34" charset="-128"/>
              </a:rPr>
              <a:t> </a:t>
            </a:r>
            <a:r>
              <a:rPr lang="hu-HU" sz="1600" b="1" u="sng" dirty="0" err="1">
                <a:solidFill>
                  <a:srgbClr val="FF0000"/>
                </a:solidFill>
                <a:latin typeface="Arial Unicode MS" pitchFamily="34" charset="-128"/>
              </a:rPr>
              <a:t>Statine</a:t>
            </a:r>
            <a:r>
              <a:rPr lang="hu-HU" sz="1600" b="1" u="sng" dirty="0">
                <a:latin typeface="Arial Unicode MS" pitchFamily="34" charset="-128"/>
              </a:rPr>
              <a:t> und </a:t>
            </a:r>
            <a:r>
              <a:rPr lang="hu-HU" sz="1600" b="1" u="sng" dirty="0" err="1">
                <a:solidFill>
                  <a:srgbClr val="00B050"/>
                </a:solidFill>
                <a:latin typeface="Arial Unicode MS" pitchFamily="34" charset="-128"/>
              </a:rPr>
              <a:t>Liberine</a:t>
            </a:r>
            <a:endParaRPr lang="de-DE" sz="1600" b="1" u="sng" dirty="0">
              <a:solidFill>
                <a:srgbClr val="00B050"/>
              </a:solidFill>
              <a:latin typeface="Arial Unicode MS" pitchFamily="34" charset="-128"/>
            </a:endParaRPr>
          </a:p>
          <a:p>
            <a:pPr marL="342900" indent="-342900"/>
            <a:endParaRPr lang="de-DE" sz="1600" dirty="0">
              <a:latin typeface="Arial Unicode MS" pitchFamily="34" charset="-128"/>
            </a:endParaRPr>
          </a:p>
        </p:txBody>
      </p:sp>
    </p:spTree>
    <p:extLst>
      <p:ext uri="{BB962C8B-B14F-4D97-AF65-F5344CB8AC3E}">
        <p14:creationId xmlns:p14="http://schemas.microsoft.com/office/powerpoint/2010/main" val="681842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A86651-D0D8-4FF0-933C-85B3B2BF0D9A}"/>
              </a:ext>
            </a:extLst>
          </p:cNvPr>
          <p:cNvSpPr>
            <a:spLocks noGrp="1" noChangeArrowheads="1"/>
          </p:cNvSpPr>
          <p:nvPr>
            <p:ph type="title"/>
          </p:nvPr>
        </p:nvSpPr>
        <p:spPr>
          <a:xfrm>
            <a:off x="457200" y="44450"/>
            <a:ext cx="8229600" cy="850900"/>
          </a:xfrm>
        </p:spPr>
        <p:txBody>
          <a:bodyPr/>
          <a:lstStyle/>
          <a:p>
            <a:r>
              <a:rPr lang="hu-HU" altLang="hu-HU" sz="3600"/>
              <a:t>Hypothalamus</a:t>
            </a:r>
          </a:p>
        </p:txBody>
      </p:sp>
      <p:sp>
        <p:nvSpPr>
          <p:cNvPr id="10243" name="Rectangle 3">
            <a:extLst>
              <a:ext uri="{FF2B5EF4-FFF2-40B4-BE49-F238E27FC236}">
                <a16:creationId xmlns:a16="http://schemas.microsoft.com/office/drawing/2014/main" id="{E5CBC023-6959-46A5-AB7D-2781D6ED0BE7}"/>
              </a:ext>
            </a:extLst>
          </p:cNvPr>
          <p:cNvSpPr>
            <a:spLocks noGrp="1" noChangeArrowheads="1"/>
          </p:cNvSpPr>
          <p:nvPr>
            <p:ph type="body" idx="1"/>
          </p:nvPr>
        </p:nvSpPr>
        <p:spPr>
          <a:xfrm>
            <a:off x="4140200" y="1916113"/>
            <a:ext cx="5003800" cy="4608512"/>
          </a:xfrm>
        </p:spPr>
        <p:txBody>
          <a:bodyPr/>
          <a:lstStyle/>
          <a:p>
            <a:pPr>
              <a:lnSpc>
                <a:spcPct val="90000"/>
              </a:lnSpc>
              <a:buFontTx/>
              <a:buNone/>
            </a:pPr>
            <a:r>
              <a:rPr lang="hu-HU" altLang="hu-HU" sz="1800" u="sng" dirty="0" err="1"/>
              <a:t>Hypophysäre</a:t>
            </a:r>
            <a:r>
              <a:rPr lang="hu-HU" altLang="hu-HU" sz="1800" u="sng" dirty="0"/>
              <a:t> </a:t>
            </a:r>
            <a:r>
              <a:rPr lang="hu-HU" altLang="hu-HU" sz="1800" u="sng" dirty="0" err="1"/>
              <a:t>Kerne</a:t>
            </a:r>
            <a:r>
              <a:rPr lang="hu-HU" altLang="hu-HU" sz="1800" dirty="0"/>
              <a:t> (</a:t>
            </a:r>
            <a:r>
              <a:rPr lang="hu-HU" altLang="hu-HU" sz="1800" dirty="0" err="1"/>
              <a:t>neuroendokrine</a:t>
            </a:r>
            <a:r>
              <a:rPr lang="hu-HU" altLang="hu-HU" sz="1800" dirty="0"/>
              <a:t> </a:t>
            </a:r>
            <a:r>
              <a:rPr lang="hu-HU" altLang="hu-HU" sz="1800" dirty="0" err="1"/>
              <a:t>Funktion</a:t>
            </a:r>
            <a:r>
              <a:rPr lang="hu-HU" altLang="hu-HU" sz="1800" dirty="0"/>
              <a:t>)</a:t>
            </a:r>
          </a:p>
          <a:p>
            <a:pPr>
              <a:lnSpc>
                <a:spcPct val="90000"/>
              </a:lnSpc>
              <a:buFontTx/>
              <a:buNone/>
            </a:pPr>
            <a:r>
              <a:rPr lang="hu-HU" altLang="hu-HU" sz="1600" dirty="0"/>
              <a:t>	-</a:t>
            </a:r>
            <a:r>
              <a:rPr lang="hu-HU" altLang="hu-HU" sz="1600" dirty="0" err="1"/>
              <a:t>Parvozelluläre</a:t>
            </a:r>
            <a:r>
              <a:rPr lang="hu-HU" altLang="hu-HU" sz="1600" dirty="0"/>
              <a:t> </a:t>
            </a:r>
            <a:r>
              <a:rPr lang="hu-HU" altLang="hu-HU" sz="1600" dirty="0" err="1"/>
              <a:t>Kerne</a:t>
            </a:r>
            <a:r>
              <a:rPr lang="hu-HU" altLang="hu-HU" sz="1600" dirty="0"/>
              <a:t> </a:t>
            </a:r>
          </a:p>
          <a:p>
            <a:pPr>
              <a:lnSpc>
                <a:spcPct val="90000"/>
              </a:lnSpc>
              <a:buFontTx/>
              <a:buNone/>
            </a:pPr>
            <a:r>
              <a:rPr lang="hu-HU" altLang="hu-HU" sz="1600" dirty="0"/>
              <a:t>		</a:t>
            </a:r>
            <a:r>
              <a:rPr lang="hu-HU" altLang="hu-HU" sz="1400" dirty="0" err="1"/>
              <a:t>Statine</a:t>
            </a:r>
            <a:r>
              <a:rPr lang="hu-HU" altLang="hu-HU" sz="1400" dirty="0"/>
              <a:t> – </a:t>
            </a:r>
            <a:r>
              <a:rPr lang="hu-HU" altLang="hu-HU" sz="1400" dirty="0" err="1"/>
              <a:t>Liberine</a:t>
            </a:r>
            <a:endParaRPr lang="hu-HU" altLang="hu-HU" sz="1400" dirty="0"/>
          </a:p>
          <a:p>
            <a:pPr>
              <a:lnSpc>
                <a:spcPct val="90000"/>
              </a:lnSpc>
              <a:buFontTx/>
              <a:buNone/>
            </a:pPr>
            <a:r>
              <a:rPr lang="hu-HU" altLang="hu-HU" sz="1600" dirty="0"/>
              <a:t>	- </a:t>
            </a:r>
            <a:r>
              <a:rPr lang="hu-HU" altLang="hu-HU" sz="1600" dirty="0" err="1"/>
              <a:t>Magnozelluläre</a:t>
            </a:r>
            <a:r>
              <a:rPr lang="hu-HU" altLang="hu-HU" sz="1600" dirty="0"/>
              <a:t> </a:t>
            </a:r>
            <a:r>
              <a:rPr lang="hu-HU" altLang="hu-HU" sz="1600" dirty="0" err="1"/>
              <a:t>Kerne</a:t>
            </a:r>
            <a:r>
              <a:rPr lang="hu-HU" altLang="hu-HU" sz="1600" dirty="0"/>
              <a:t>		</a:t>
            </a:r>
          </a:p>
          <a:p>
            <a:pPr>
              <a:lnSpc>
                <a:spcPct val="90000"/>
              </a:lnSpc>
              <a:buFontTx/>
              <a:buNone/>
            </a:pPr>
            <a:r>
              <a:rPr lang="hu-HU" altLang="hu-HU" sz="1600" dirty="0"/>
              <a:t>		</a:t>
            </a:r>
            <a:r>
              <a:rPr lang="hu-HU" altLang="hu-HU" sz="1400" dirty="0" err="1"/>
              <a:t>Vasopressin</a:t>
            </a:r>
            <a:r>
              <a:rPr lang="hu-HU" altLang="hu-HU" sz="1400" dirty="0"/>
              <a:t> (ADH), </a:t>
            </a:r>
            <a:r>
              <a:rPr lang="hu-HU" altLang="hu-HU" sz="1400" dirty="0" err="1"/>
              <a:t>Oxytocin</a:t>
            </a:r>
            <a:endParaRPr lang="hu-HU" altLang="hu-HU" sz="1400" dirty="0"/>
          </a:p>
          <a:p>
            <a:pPr>
              <a:lnSpc>
                <a:spcPct val="90000"/>
              </a:lnSpc>
              <a:buFontTx/>
              <a:buNone/>
            </a:pPr>
            <a:endParaRPr lang="hu-HU" altLang="hu-HU" sz="1400" dirty="0"/>
          </a:p>
          <a:p>
            <a:pPr>
              <a:lnSpc>
                <a:spcPct val="90000"/>
              </a:lnSpc>
              <a:buFontTx/>
              <a:buNone/>
            </a:pPr>
            <a:endParaRPr lang="hu-HU" altLang="hu-HU" sz="1400" dirty="0"/>
          </a:p>
          <a:p>
            <a:pPr>
              <a:lnSpc>
                <a:spcPct val="90000"/>
              </a:lnSpc>
              <a:buFontTx/>
              <a:buNone/>
            </a:pPr>
            <a:endParaRPr lang="hu-HU" altLang="hu-HU" sz="1400" dirty="0"/>
          </a:p>
          <a:p>
            <a:pPr>
              <a:lnSpc>
                <a:spcPct val="90000"/>
              </a:lnSpc>
              <a:buFontTx/>
              <a:buNone/>
            </a:pPr>
            <a:r>
              <a:rPr lang="hu-HU" altLang="hu-HU" sz="1800" u="sng" dirty="0" err="1"/>
              <a:t>Nicht-Hypophysäre</a:t>
            </a:r>
            <a:r>
              <a:rPr lang="hu-HU" altLang="hu-HU" sz="1800" u="sng" dirty="0"/>
              <a:t> </a:t>
            </a:r>
            <a:r>
              <a:rPr lang="hu-HU" altLang="hu-HU" sz="1800" u="sng" dirty="0" err="1"/>
              <a:t>Kerne</a:t>
            </a:r>
            <a:r>
              <a:rPr lang="hu-HU" altLang="hu-HU" sz="1800" dirty="0"/>
              <a:t> (</a:t>
            </a:r>
            <a:r>
              <a:rPr lang="hu-HU" altLang="hu-HU" sz="1800" dirty="0" err="1"/>
              <a:t>neurale</a:t>
            </a:r>
            <a:r>
              <a:rPr lang="hu-HU" altLang="hu-HU" sz="1800" dirty="0"/>
              <a:t> </a:t>
            </a:r>
            <a:r>
              <a:rPr lang="hu-HU" altLang="hu-HU" sz="1800" dirty="0" err="1"/>
              <a:t>Funktion</a:t>
            </a:r>
            <a:r>
              <a:rPr lang="hu-HU" altLang="hu-HU" sz="1800" dirty="0"/>
              <a:t>)</a:t>
            </a:r>
          </a:p>
          <a:p>
            <a:pPr>
              <a:lnSpc>
                <a:spcPct val="90000"/>
              </a:lnSpc>
              <a:buFontTx/>
              <a:buNone/>
            </a:pPr>
            <a:r>
              <a:rPr lang="hu-HU" altLang="hu-HU" sz="1800" dirty="0"/>
              <a:t>	  </a:t>
            </a:r>
            <a:r>
              <a:rPr lang="hu-HU" altLang="hu-HU" sz="1600" dirty="0" err="1"/>
              <a:t>Verbindungen</a:t>
            </a:r>
            <a:r>
              <a:rPr lang="hu-HU" altLang="hu-HU" sz="1600" dirty="0"/>
              <a:t> </a:t>
            </a:r>
            <a:r>
              <a:rPr lang="hu-HU" altLang="hu-HU" sz="1600" dirty="0" err="1"/>
              <a:t>zum</a:t>
            </a:r>
            <a:r>
              <a:rPr lang="hu-HU" altLang="hu-HU" sz="1600" dirty="0"/>
              <a:t> </a:t>
            </a:r>
            <a:r>
              <a:rPr lang="hu-HU" altLang="hu-HU" sz="1600" dirty="0" err="1"/>
              <a:t>Limbischen</a:t>
            </a:r>
            <a:r>
              <a:rPr lang="hu-HU" altLang="hu-HU" sz="1600" dirty="0"/>
              <a:t> System</a:t>
            </a:r>
          </a:p>
          <a:p>
            <a:pPr>
              <a:lnSpc>
                <a:spcPct val="90000"/>
              </a:lnSpc>
              <a:buFontTx/>
              <a:buNone/>
            </a:pPr>
            <a:r>
              <a:rPr lang="hu-HU" altLang="hu-HU" sz="1600" dirty="0"/>
              <a:t>			       </a:t>
            </a:r>
            <a:r>
              <a:rPr lang="hu-HU" altLang="hu-HU" sz="1600" dirty="0" err="1"/>
              <a:t>Diencephalon</a:t>
            </a:r>
            <a:endParaRPr lang="hu-HU" altLang="hu-HU" sz="1600" dirty="0"/>
          </a:p>
          <a:p>
            <a:pPr>
              <a:lnSpc>
                <a:spcPct val="90000"/>
              </a:lnSpc>
              <a:buFontTx/>
              <a:buNone/>
            </a:pPr>
            <a:r>
              <a:rPr lang="hu-HU" altLang="hu-HU" sz="1600" dirty="0"/>
              <a:t>			       </a:t>
            </a:r>
            <a:r>
              <a:rPr lang="hu-HU" altLang="hu-HU" sz="1600" dirty="0" err="1"/>
              <a:t>Hirnstamm</a:t>
            </a:r>
            <a:endParaRPr lang="hu-HU" altLang="hu-HU" sz="1600" dirty="0"/>
          </a:p>
          <a:p>
            <a:pPr>
              <a:lnSpc>
                <a:spcPct val="90000"/>
              </a:lnSpc>
              <a:buFontTx/>
              <a:buNone/>
            </a:pPr>
            <a:r>
              <a:rPr lang="hu-HU" altLang="hu-HU" sz="1600" dirty="0"/>
              <a:t>			       </a:t>
            </a:r>
            <a:r>
              <a:rPr lang="hu-HU" altLang="hu-HU" sz="1600" dirty="0" err="1"/>
              <a:t>Rückenmark</a:t>
            </a:r>
            <a:endParaRPr lang="hu-HU" altLang="hu-HU" sz="1600" dirty="0"/>
          </a:p>
          <a:p>
            <a:pPr>
              <a:lnSpc>
                <a:spcPct val="90000"/>
              </a:lnSpc>
              <a:buFontTx/>
              <a:buNone/>
            </a:pPr>
            <a:endParaRPr lang="hu-HU" altLang="hu-HU" sz="1600" dirty="0"/>
          </a:p>
          <a:p>
            <a:pPr>
              <a:lnSpc>
                <a:spcPct val="90000"/>
              </a:lnSpc>
              <a:buFontTx/>
              <a:buNone/>
            </a:pPr>
            <a:r>
              <a:rPr lang="hu-HU" altLang="hu-HU" sz="1800" dirty="0"/>
              <a:t>		</a:t>
            </a:r>
          </a:p>
          <a:p>
            <a:pPr>
              <a:lnSpc>
                <a:spcPct val="90000"/>
              </a:lnSpc>
              <a:buFontTx/>
              <a:buNone/>
            </a:pPr>
            <a:r>
              <a:rPr lang="hu-HU" altLang="hu-HU" sz="1800" dirty="0"/>
              <a:t>	</a:t>
            </a:r>
          </a:p>
        </p:txBody>
      </p:sp>
      <p:pic>
        <p:nvPicPr>
          <p:cNvPr id="10244" name="Picture 4" descr="page3 014">
            <a:extLst>
              <a:ext uri="{FF2B5EF4-FFF2-40B4-BE49-F238E27FC236}">
                <a16:creationId xmlns:a16="http://schemas.microsoft.com/office/drawing/2014/main" id="{3E1B8C2F-DCD5-4B32-8D7A-CD1310D66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89138"/>
            <a:ext cx="4105275" cy="380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4450"/>
            <a:ext cx="8229600" cy="850900"/>
          </a:xfrm>
          <a:prstGeom prst="rect">
            <a:avLst/>
          </a:prstGeom>
        </p:spPr>
        <p:txBody>
          <a:bodyPr vert="horz" lIns="91440" tIns="45720" rIns="91440" bIns="45720" rtlCol="0" anchor="ctr">
            <a:normAutofit/>
          </a:bodyPr>
          <a:lstStyle/>
          <a:p>
            <a:pPr lvl="0" algn="ctr">
              <a:spcBef>
                <a:spcPct val="0"/>
              </a:spcBef>
            </a:pPr>
            <a:r>
              <a:rPr kumimoji="0" lang="hu-HU" sz="3600" b="0" i="0" u="none" strike="noStrike" kern="1200" cap="none" spc="0" normalizeH="0" baseline="0" noProof="0" dirty="0" err="1">
                <a:ln>
                  <a:noFill/>
                </a:ln>
                <a:solidFill>
                  <a:schemeClr val="tx1"/>
                </a:solidFill>
                <a:effectLst/>
                <a:uLnTx/>
                <a:uFillTx/>
                <a:latin typeface="+mj-lt"/>
                <a:ea typeface="+mj-ea"/>
                <a:cs typeface="+mj-cs"/>
              </a:rPr>
              <a:t>Hypothalamus</a:t>
            </a:r>
            <a:r>
              <a:rPr kumimoji="0" lang="hu-HU" sz="3600" b="0" i="0" u="none" strike="noStrike" kern="1200" cap="none" spc="0" normalizeH="0" baseline="0" noProof="0" dirty="0">
                <a:ln>
                  <a:noFill/>
                </a:ln>
                <a:solidFill>
                  <a:schemeClr val="tx1"/>
                </a:solidFill>
                <a:effectLst/>
                <a:uLnTx/>
                <a:uFillTx/>
                <a:latin typeface="+mj-lt"/>
                <a:ea typeface="+mj-ea"/>
                <a:cs typeface="+mj-cs"/>
              </a:rPr>
              <a:t> - </a:t>
            </a:r>
            <a:r>
              <a:rPr lang="hu-HU" sz="3600" dirty="0" err="1">
                <a:latin typeface="+mj-lt"/>
                <a:ea typeface="+mj-ea"/>
                <a:cs typeface="+mj-cs"/>
              </a:rPr>
              <a:t>Hypophysäre</a:t>
            </a:r>
            <a:r>
              <a:rPr lang="hu-HU" sz="3600" dirty="0">
                <a:latin typeface="+mj-lt"/>
                <a:ea typeface="+mj-ea"/>
                <a:cs typeface="+mj-cs"/>
              </a:rPr>
              <a:t> </a:t>
            </a:r>
            <a:r>
              <a:rPr lang="hu-HU" sz="3600" dirty="0" err="1">
                <a:latin typeface="+mj-lt"/>
                <a:ea typeface="+mj-ea"/>
                <a:cs typeface="+mj-cs"/>
              </a:rPr>
              <a:t>Kerne</a:t>
            </a:r>
            <a:r>
              <a:rPr lang="hu-HU" sz="3600" dirty="0">
                <a:latin typeface="+mj-lt"/>
                <a:ea typeface="+mj-ea"/>
                <a:cs typeface="+mj-cs"/>
              </a:rPr>
              <a:t> I. </a:t>
            </a:r>
          </a:p>
        </p:txBody>
      </p:sp>
      <p:sp>
        <p:nvSpPr>
          <p:cNvPr id="5" name="Téglalap 4"/>
          <p:cNvSpPr/>
          <p:nvPr/>
        </p:nvSpPr>
        <p:spPr>
          <a:xfrm>
            <a:off x="539552" y="836712"/>
            <a:ext cx="7839005" cy="7478970"/>
          </a:xfrm>
          <a:prstGeom prst="rect">
            <a:avLst/>
          </a:prstGeom>
        </p:spPr>
        <p:txBody>
          <a:bodyPr wrap="none">
            <a:spAutoFit/>
          </a:bodyPr>
          <a:lstStyle/>
          <a:p>
            <a:r>
              <a:rPr lang="de-DE" b="1" u="sng" dirty="0" err="1"/>
              <a:t>Parvozelluläre</a:t>
            </a:r>
            <a:r>
              <a:rPr lang="de-DE" b="1" u="sng" dirty="0"/>
              <a:t> (kleinzellige) neuroendokrine Kerne</a:t>
            </a:r>
          </a:p>
          <a:p>
            <a:endParaRPr lang="de-DE" u="sng" dirty="0"/>
          </a:p>
          <a:p>
            <a:r>
              <a:rPr lang="de-DE" dirty="0"/>
              <a:t>	</a:t>
            </a:r>
            <a:r>
              <a:rPr lang="de-DE" dirty="0" err="1">
                <a:solidFill>
                  <a:srgbClr val="00B050"/>
                </a:solidFill>
              </a:rPr>
              <a:t>Liberine</a:t>
            </a:r>
            <a:r>
              <a:rPr lang="de-DE" dirty="0"/>
              <a:t> fördern die Hormonsynthese und Abgabe in der Hypophyse</a:t>
            </a:r>
          </a:p>
          <a:p>
            <a:endParaRPr lang="de-DE" sz="1000" dirty="0"/>
          </a:p>
          <a:p>
            <a:r>
              <a:rPr lang="de-DE" dirty="0"/>
              <a:t>		- </a:t>
            </a:r>
            <a:r>
              <a:rPr lang="de-DE" dirty="0">
                <a:solidFill>
                  <a:srgbClr val="00B050"/>
                </a:solidFill>
              </a:rPr>
              <a:t>TRH</a:t>
            </a:r>
            <a:r>
              <a:rPr lang="de-DE" dirty="0"/>
              <a:t> (</a:t>
            </a:r>
            <a:r>
              <a:rPr lang="de-DE" dirty="0" err="1"/>
              <a:t>Thyreotropin-Releasinghormon</a:t>
            </a:r>
            <a:r>
              <a:rPr lang="de-DE" dirty="0"/>
              <a:t>, </a:t>
            </a:r>
            <a:r>
              <a:rPr lang="de-DE" dirty="0" err="1"/>
              <a:t>Thyreoliberin</a:t>
            </a:r>
            <a:r>
              <a:rPr lang="de-DE" dirty="0"/>
              <a:t>)</a:t>
            </a:r>
          </a:p>
          <a:p>
            <a:r>
              <a:rPr lang="de-DE" dirty="0"/>
              <a:t>			→ Stimuliert die Ausschüttung von TSH </a:t>
            </a:r>
          </a:p>
          <a:p>
            <a:endParaRPr lang="de-DE" sz="1000" dirty="0"/>
          </a:p>
          <a:p>
            <a:r>
              <a:rPr lang="de-DE" dirty="0"/>
              <a:t>		- </a:t>
            </a:r>
            <a:r>
              <a:rPr lang="de-DE" dirty="0">
                <a:solidFill>
                  <a:srgbClr val="00B050"/>
                </a:solidFill>
              </a:rPr>
              <a:t>CRH</a:t>
            </a:r>
            <a:r>
              <a:rPr lang="de-DE" dirty="0"/>
              <a:t> (</a:t>
            </a:r>
            <a:r>
              <a:rPr lang="de-DE" dirty="0" err="1"/>
              <a:t>Corticotropin-releasing</a:t>
            </a:r>
            <a:r>
              <a:rPr lang="de-DE" dirty="0"/>
              <a:t> Hormone, </a:t>
            </a:r>
            <a:r>
              <a:rPr lang="de-DE" dirty="0" err="1"/>
              <a:t>Corticoliberin</a:t>
            </a:r>
            <a:r>
              <a:rPr lang="de-DE" dirty="0"/>
              <a:t>)</a:t>
            </a:r>
          </a:p>
          <a:p>
            <a:r>
              <a:rPr lang="de-DE" dirty="0"/>
              <a:t>			→ Stimuliert die Ausschüttung von ACTH</a:t>
            </a:r>
          </a:p>
          <a:p>
            <a:endParaRPr lang="de-DE" sz="1000" dirty="0"/>
          </a:p>
          <a:p>
            <a:r>
              <a:rPr lang="de-DE" dirty="0"/>
              <a:t>		- </a:t>
            </a:r>
            <a:r>
              <a:rPr lang="de-DE" dirty="0" err="1">
                <a:solidFill>
                  <a:srgbClr val="00B050"/>
                </a:solidFill>
              </a:rPr>
              <a:t>GnRH</a:t>
            </a:r>
            <a:r>
              <a:rPr lang="de-DE" dirty="0"/>
              <a:t> (</a:t>
            </a:r>
            <a:r>
              <a:rPr lang="de-DE" dirty="0" err="1"/>
              <a:t>Gonadotropin</a:t>
            </a:r>
            <a:r>
              <a:rPr lang="de-DE" dirty="0"/>
              <a:t>-</a:t>
            </a:r>
            <a:r>
              <a:rPr lang="de-DE" dirty="0" err="1"/>
              <a:t>Releasing</a:t>
            </a:r>
            <a:r>
              <a:rPr lang="de-DE" dirty="0"/>
              <a:t>-Hormon, </a:t>
            </a:r>
            <a:r>
              <a:rPr lang="de-DE" dirty="0" err="1"/>
              <a:t>Gonadoliberin</a:t>
            </a:r>
            <a:r>
              <a:rPr lang="de-DE" dirty="0"/>
              <a:t>)</a:t>
            </a:r>
          </a:p>
          <a:p>
            <a:r>
              <a:rPr lang="de-DE" dirty="0"/>
              <a:t>			→ Stimuliert die Ausschüttung von FSH und LH</a:t>
            </a:r>
          </a:p>
          <a:p>
            <a:endParaRPr lang="de-DE" sz="1000" dirty="0"/>
          </a:p>
          <a:p>
            <a:r>
              <a:rPr lang="de-DE" dirty="0"/>
              <a:t>		- </a:t>
            </a:r>
            <a:r>
              <a:rPr lang="de-DE" dirty="0">
                <a:solidFill>
                  <a:srgbClr val="00B050"/>
                </a:solidFill>
              </a:rPr>
              <a:t>GHRH</a:t>
            </a:r>
            <a:r>
              <a:rPr lang="de-DE" dirty="0"/>
              <a:t> (Growth-</a:t>
            </a:r>
            <a:r>
              <a:rPr lang="de-DE" dirty="0" err="1"/>
              <a:t>hormone</a:t>
            </a:r>
            <a:r>
              <a:rPr lang="de-DE" dirty="0"/>
              <a:t>-</a:t>
            </a:r>
            <a:r>
              <a:rPr lang="de-DE" dirty="0" err="1"/>
              <a:t>Releasinghormon</a:t>
            </a:r>
            <a:r>
              <a:rPr lang="de-DE" dirty="0"/>
              <a:t>, </a:t>
            </a:r>
            <a:r>
              <a:rPr lang="de-DE" dirty="0" err="1"/>
              <a:t>Somatoliberin</a:t>
            </a:r>
            <a:r>
              <a:rPr lang="de-DE" dirty="0"/>
              <a:t>)</a:t>
            </a:r>
          </a:p>
          <a:p>
            <a:r>
              <a:rPr lang="de-DE" dirty="0"/>
              <a:t>			→ Stimuliert die Ausschüttung von </a:t>
            </a:r>
            <a:r>
              <a:rPr lang="de-DE" dirty="0" err="1"/>
              <a:t>Somatropin</a:t>
            </a:r>
            <a:r>
              <a:rPr lang="de-DE" dirty="0"/>
              <a:t> (GH)</a:t>
            </a:r>
          </a:p>
          <a:p>
            <a:endParaRPr lang="de-DE" dirty="0"/>
          </a:p>
          <a:p>
            <a:r>
              <a:rPr lang="de-DE" dirty="0"/>
              <a:t>	</a:t>
            </a:r>
            <a:r>
              <a:rPr lang="de-DE" dirty="0" err="1">
                <a:solidFill>
                  <a:srgbClr val="FF0000"/>
                </a:solidFill>
              </a:rPr>
              <a:t>Statine</a:t>
            </a:r>
            <a:r>
              <a:rPr lang="de-DE" dirty="0">
                <a:solidFill>
                  <a:srgbClr val="00B050"/>
                </a:solidFill>
              </a:rPr>
              <a:t> </a:t>
            </a:r>
            <a:r>
              <a:rPr lang="de-DE" dirty="0"/>
              <a:t>hemmen die Hormonsynthese und Abgabe in der Hypophyse</a:t>
            </a:r>
          </a:p>
          <a:p>
            <a:endParaRPr lang="de-DE" sz="1000" dirty="0"/>
          </a:p>
          <a:p>
            <a:r>
              <a:rPr lang="de-DE" dirty="0"/>
              <a:t>		- </a:t>
            </a:r>
            <a:r>
              <a:rPr lang="de-DE" dirty="0" err="1">
                <a:solidFill>
                  <a:srgbClr val="FF0000"/>
                </a:solidFill>
              </a:rPr>
              <a:t>Somatostatin</a:t>
            </a:r>
            <a:r>
              <a:rPr lang="de-DE" dirty="0"/>
              <a:t> (Growth Hormone-</a:t>
            </a:r>
            <a:r>
              <a:rPr lang="de-DE" dirty="0" err="1"/>
              <a:t>Inhibitinghormon</a:t>
            </a:r>
            <a:r>
              <a:rPr lang="de-DE" dirty="0"/>
              <a:t>, GHIH)</a:t>
            </a:r>
          </a:p>
          <a:p>
            <a:r>
              <a:rPr lang="de-DE" dirty="0"/>
              <a:t>			→ Hemmt die Ausschüttung von </a:t>
            </a:r>
            <a:r>
              <a:rPr lang="de-DE" dirty="0" err="1"/>
              <a:t>Somatropin</a:t>
            </a:r>
            <a:r>
              <a:rPr lang="de-DE" dirty="0"/>
              <a:t> (GH)</a:t>
            </a:r>
          </a:p>
          <a:p>
            <a:r>
              <a:rPr lang="de-DE" dirty="0"/>
              <a:t> </a:t>
            </a:r>
          </a:p>
          <a:p>
            <a:r>
              <a:rPr lang="de-DE" dirty="0"/>
              <a:t>		- </a:t>
            </a:r>
            <a:r>
              <a:rPr lang="de-DE" dirty="0">
                <a:solidFill>
                  <a:srgbClr val="FF0000"/>
                </a:solidFill>
              </a:rPr>
              <a:t>Dopamin</a:t>
            </a:r>
            <a:endParaRPr lang="de-DE" dirty="0"/>
          </a:p>
          <a:p>
            <a:r>
              <a:rPr lang="de-DE" dirty="0"/>
              <a:t>			→ Hemmt die Ausschüttung von </a:t>
            </a:r>
            <a:r>
              <a:rPr lang="de-DE" dirty="0" err="1"/>
              <a:t>Prolaktin</a:t>
            </a:r>
            <a:r>
              <a:rPr lang="de-DE" dirty="0"/>
              <a:t> (PRL) </a:t>
            </a:r>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091388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unifr.ch/anatomy/elearningfree/allemand/biochemie/endokrin/images/hypophyse_mod_ohne.gif"/>
          <p:cNvPicPr>
            <a:picLocks noChangeAspect="1" noChangeArrowheads="1"/>
          </p:cNvPicPr>
          <p:nvPr/>
        </p:nvPicPr>
        <p:blipFill>
          <a:blip r:embed="rId2" cstate="print"/>
          <a:srcRect l="13062" r="16727"/>
          <a:stretch>
            <a:fillRect/>
          </a:stretch>
        </p:blipFill>
        <p:spPr bwMode="auto">
          <a:xfrm>
            <a:off x="6047656" y="2223437"/>
            <a:ext cx="3096344" cy="2867025"/>
          </a:xfrm>
          <a:prstGeom prst="rect">
            <a:avLst/>
          </a:prstGeom>
          <a:noFill/>
        </p:spPr>
      </p:pic>
      <p:sp>
        <p:nvSpPr>
          <p:cNvPr id="4" name="Rectangle 2"/>
          <p:cNvSpPr txBox="1">
            <a:spLocks noChangeArrowheads="1"/>
          </p:cNvSpPr>
          <p:nvPr/>
        </p:nvSpPr>
        <p:spPr>
          <a:xfrm>
            <a:off x="457200" y="44450"/>
            <a:ext cx="8229600" cy="850900"/>
          </a:xfrm>
          <a:prstGeom prst="rect">
            <a:avLst/>
          </a:prstGeom>
        </p:spPr>
        <p:txBody>
          <a:bodyPr vert="horz" lIns="91440" tIns="45720" rIns="91440" bIns="45720" rtlCol="0" anchor="ctr">
            <a:normAutofit/>
          </a:bodyPr>
          <a:lstStyle/>
          <a:p>
            <a:pPr lvl="0" algn="ctr">
              <a:spcBef>
                <a:spcPct val="0"/>
              </a:spcBef>
            </a:pPr>
            <a:r>
              <a:rPr kumimoji="0" lang="hu-HU" sz="3600" b="0" i="0" u="none" strike="noStrike" kern="1200" cap="none" spc="0" normalizeH="0" baseline="0" noProof="0" dirty="0" err="1">
                <a:ln>
                  <a:noFill/>
                </a:ln>
                <a:solidFill>
                  <a:schemeClr val="tx1"/>
                </a:solidFill>
                <a:effectLst/>
                <a:uLnTx/>
                <a:uFillTx/>
                <a:latin typeface="+mj-lt"/>
                <a:ea typeface="+mj-ea"/>
                <a:cs typeface="+mj-cs"/>
              </a:rPr>
              <a:t>Hypothalamus</a:t>
            </a:r>
            <a:r>
              <a:rPr kumimoji="0" lang="hu-HU" sz="3600" b="0" i="0" u="none" strike="noStrike" kern="1200" cap="none" spc="0" normalizeH="0" baseline="0" noProof="0" dirty="0">
                <a:ln>
                  <a:noFill/>
                </a:ln>
                <a:solidFill>
                  <a:schemeClr val="tx1"/>
                </a:solidFill>
                <a:effectLst/>
                <a:uLnTx/>
                <a:uFillTx/>
                <a:latin typeface="+mj-lt"/>
                <a:ea typeface="+mj-ea"/>
                <a:cs typeface="+mj-cs"/>
              </a:rPr>
              <a:t> - </a:t>
            </a:r>
            <a:r>
              <a:rPr lang="hu-HU" sz="3600" dirty="0" err="1">
                <a:latin typeface="+mj-lt"/>
                <a:ea typeface="+mj-ea"/>
                <a:cs typeface="+mj-cs"/>
              </a:rPr>
              <a:t>Hypophysäre</a:t>
            </a:r>
            <a:r>
              <a:rPr lang="hu-HU" sz="3600" dirty="0">
                <a:latin typeface="+mj-lt"/>
                <a:ea typeface="+mj-ea"/>
                <a:cs typeface="+mj-cs"/>
              </a:rPr>
              <a:t> </a:t>
            </a:r>
            <a:r>
              <a:rPr lang="hu-HU" sz="3600" dirty="0" err="1">
                <a:latin typeface="+mj-lt"/>
                <a:ea typeface="+mj-ea"/>
                <a:cs typeface="+mj-cs"/>
              </a:rPr>
              <a:t>Kerne</a:t>
            </a:r>
            <a:r>
              <a:rPr lang="hu-HU" sz="3600" dirty="0">
                <a:latin typeface="+mj-lt"/>
                <a:ea typeface="+mj-ea"/>
                <a:cs typeface="+mj-cs"/>
              </a:rPr>
              <a:t> II. </a:t>
            </a:r>
          </a:p>
        </p:txBody>
      </p:sp>
      <p:sp>
        <p:nvSpPr>
          <p:cNvPr id="5" name="Téglalap 4"/>
          <p:cNvSpPr/>
          <p:nvPr/>
        </p:nvSpPr>
        <p:spPr>
          <a:xfrm>
            <a:off x="539552" y="1215325"/>
            <a:ext cx="7600029" cy="6894195"/>
          </a:xfrm>
          <a:prstGeom prst="rect">
            <a:avLst/>
          </a:prstGeom>
        </p:spPr>
        <p:txBody>
          <a:bodyPr wrap="none">
            <a:spAutoFit/>
          </a:bodyPr>
          <a:lstStyle/>
          <a:p>
            <a:r>
              <a:rPr lang="de-DE" b="1" u="sng" dirty="0" err="1"/>
              <a:t>Magnozelluläre</a:t>
            </a:r>
            <a:r>
              <a:rPr lang="de-DE" b="1" u="sng" dirty="0"/>
              <a:t> (</a:t>
            </a:r>
            <a:r>
              <a:rPr lang="de-DE" b="1" u="sng" dirty="0" err="1"/>
              <a:t>großzellige</a:t>
            </a:r>
            <a:r>
              <a:rPr lang="de-DE" b="1" u="sng" dirty="0"/>
              <a:t>) neuroendokrine Kerne</a:t>
            </a:r>
          </a:p>
          <a:p>
            <a:endParaRPr lang="de-DE" sz="1000" u="sng" dirty="0"/>
          </a:p>
          <a:p>
            <a:r>
              <a:rPr lang="de-DE" i="1" dirty="0"/>
              <a:t>    </a:t>
            </a:r>
            <a:r>
              <a:rPr lang="de-DE" i="1" dirty="0" err="1"/>
              <a:t>Nucleus</a:t>
            </a:r>
            <a:r>
              <a:rPr lang="de-DE" i="1" dirty="0"/>
              <a:t> </a:t>
            </a:r>
            <a:r>
              <a:rPr lang="de-DE" i="1" dirty="0" err="1"/>
              <a:t>paraventricularis</a:t>
            </a:r>
            <a:r>
              <a:rPr lang="de-DE" i="1" dirty="0"/>
              <a:t> (NPV) </a:t>
            </a:r>
          </a:p>
          <a:p>
            <a:r>
              <a:rPr lang="de-DE" i="1" dirty="0"/>
              <a:t>    </a:t>
            </a:r>
            <a:r>
              <a:rPr lang="de-DE" i="1" dirty="0" err="1"/>
              <a:t>Nucleus</a:t>
            </a:r>
            <a:r>
              <a:rPr lang="de-DE" i="1" dirty="0"/>
              <a:t> </a:t>
            </a:r>
            <a:r>
              <a:rPr lang="de-DE" i="1" dirty="0" err="1"/>
              <a:t>supraopticus</a:t>
            </a:r>
            <a:r>
              <a:rPr lang="de-DE" i="1" dirty="0"/>
              <a:t> (NSO)</a:t>
            </a:r>
          </a:p>
          <a:p>
            <a:endParaRPr lang="de-DE" i="1" dirty="0"/>
          </a:p>
          <a:p>
            <a:r>
              <a:rPr lang="de-DE" i="1" dirty="0"/>
              <a:t>	</a:t>
            </a:r>
            <a:r>
              <a:rPr lang="de-DE" b="1" u="sng" dirty="0" err="1"/>
              <a:t>Oxytocin</a:t>
            </a:r>
            <a:endParaRPr lang="de-DE" b="1" u="sng" dirty="0"/>
          </a:p>
          <a:p>
            <a:r>
              <a:rPr lang="de-DE" b="1" dirty="0"/>
              <a:t>	</a:t>
            </a:r>
            <a:r>
              <a:rPr lang="de-DE" dirty="0"/>
              <a:t>       → Kontraktion der Gebärmuttermuskulatur</a:t>
            </a:r>
          </a:p>
          <a:p>
            <a:r>
              <a:rPr lang="de-DE" b="1" dirty="0"/>
              <a:t>	</a:t>
            </a:r>
            <a:r>
              <a:rPr lang="de-DE" dirty="0"/>
              <a:t>       → Milchejektion</a:t>
            </a:r>
          </a:p>
          <a:p>
            <a:endParaRPr lang="de-DE" dirty="0"/>
          </a:p>
          <a:p>
            <a:r>
              <a:rPr lang="de-DE" b="1" dirty="0"/>
              <a:t>	</a:t>
            </a:r>
            <a:r>
              <a:rPr lang="de-DE" b="1" u="sng" dirty="0" err="1"/>
              <a:t>Vasopressin</a:t>
            </a:r>
            <a:r>
              <a:rPr lang="de-DE" b="1" u="sng" dirty="0"/>
              <a:t> (Antidiuretisches Hormon, </a:t>
            </a:r>
            <a:r>
              <a:rPr lang="de-DE" b="1" u="sng" dirty="0" err="1"/>
              <a:t>Adiuretin</a:t>
            </a:r>
            <a:r>
              <a:rPr lang="de-DE" b="1" u="sng" dirty="0"/>
              <a:t>, ADH)</a:t>
            </a:r>
          </a:p>
          <a:p>
            <a:r>
              <a:rPr lang="de-DE" b="1" dirty="0"/>
              <a:t>	</a:t>
            </a:r>
            <a:r>
              <a:rPr lang="de-DE" dirty="0"/>
              <a:t>       → Reguliert die </a:t>
            </a:r>
            <a:r>
              <a:rPr lang="de-DE" dirty="0" err="1"/>
              <a:t>Osmolalität</a:t>
            </a:r>
            <a:r>
              <a:rPr lang="de-DE" dirty="0"/>
              <a:t> des Blutes durch </a:t>
            </a:r>
          </a:p>
          <a:p>
            <a:r>
              <a:rPr lang="de-DE" dirty="0"/>
              <a:t>	            Wasserrückresorption in der Niere</a:t>
            </a:r>
          </a:p>
          <a:p>
            <a:endParaRPr lang="de-DE" dirty="0"/>
          </a:p>
          <a:p>
            <a:r>
              <a:rPr lang="de-DE" dirty="0"/>
              <a:t>Die </a:t>
            </a:r>
            <a:r>
              <a:rPr lang="de-DE" dirty="0" err="1"/>
              <a:t>hormone</a:t>
            </a:r>
            <a:r>
              <a:rPr lang="de-DE" dirty="0"/>
              <a:t> </a:t>
            </a:r>
            <a:r>
              <a:rPr lang="de-DE" dirty="0" err="1"/>
              <a:t>Oxytocin</a:t>
            </a:r>
            <a:r>
              <a:rPr lang="de-DE" dirty="0"/>
              <a:t> und </a:t>
            </a:r>
            <a:r>
              <a:rPr lang="de-DE" dirty="0" err="1"/>
              <a:t>Vasopressin</a:t>
            </a:r>
            <a:r>
              <a:rPr lang="de-DE" dirty="0"/>
              <a:t> werden in den </a:t>
            </a:r>
          </a:p>
          <a:p>
            <a:r>
              <a:rPr lang="de-DE" dirty="0" err="1"/>
              <a:t>magnozellulären</a:t>
            </a:r>
            <a:r>
              <a:rPr lang="de-DE" dirty="0"/>
              <a:t> Kernen des Hypothalamus synthetisiert,</a:t>
            </a:r>
          </a:p>
          <a:p>
            <a:r>
              <a:rPr lang="de-DE" dirty="0"/>
              <a:t>und durch </a:t>
            </a:r>
            <a:r>
              <a:rPr lang="de-DE" dirty="0" err="1"/>
              <a:t>axonalen</a:t>
            </a:r>
            <a:r>
              <a:rPr lang="de-DE" dirty="0"/>
              <a:t> Transport </a:t>
            </a:r>
            <a:r>
              <a:rPr lang="hu-HU" dirty="0" err="1"/>
              <a:t>in</a:t>
            </a:r>
            <a:r>
              <a:rPr lang="hu-HU" dirty="0"/>
              <a:t> die </a:t>
            </a:r>
            <a:r>
              <a:rPr lang="de-DE" dirty="0" err="1"/>
              <a:t>Hypophysenhinterlappe</a:t>
            </a:r>
            <a:r>
              <a:rPr lang="de-DE" dirty="0"/>
              <a:t> (Neurohypophyse)</a:t>
            </a:r>
          </a:p>
          <a:p>
            <a:r>
              <a:rPr lang="de-DE" dirty="0"/>
              <a:t>Transportiert. Die Hormone werden dort gespeichert und bei Bedarf in die</a:t>
            </a:r>
          </a:p>
          <a:p>
            <a:r>
              <a:rPr lang="de-DE" dirty="0"/>
              <a:t>Blutbahn abgegeben.</a:t>
            </a:r>
          </a:p>
          <a:p>
            <a:r>
              <a:rPr lang="de-DE" b="1" dirty="0"/>
              <a:t>	</a:t>
            </a:r>
            <a:endParaRPr lang="de-DE" dirty="0"/>
          </a:p>
          <a:p>
            <a:endParaRPr lang="de-DE" dirty="0"/>
          </a:p>
          <a:p>
            <a:r>
              <a:rPr lang="de-DE" dirty="0"/>
              <a:t> </a:t>
            </a:r>
          </a:p>
          <a:p>
            <a:endParaRPr lang="de-DE" dirty="0"/>
          </a:p>
          <a:p>
            <a:endParaRPr lang="de-DE" dirty="0"/>
          </a:p>
          <a:p>
            <a:endParaRPr lang="de-DE" dirty="0"/>
          </a:p>
          <a:p>
            <a:endParaRPr lang="de-DE" dirty="0"/>
          </a:p>
        </p:txBody>
      </p:sp>
      <p:cxnSp>
        <p:nvCxnSpPr>
          <p:cNvPr id="8" name="Egyenes összekötő nyíllal 7"/>
          <p:cNvCxnSpPr>
            <a:stCxn id="15" idx="2"/>
          </p:cNvCxnSpPr>
          <p:nvPr/>
        </p:nvCxnSpPr>
        <p:spPr>
          <a:xfrm>
            <a:off x="6480212" y="1935405"/>
            <a:ext cx="720080"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a:stCxn id="17" idx="2"/>
          </p:cNvCxnSpPr>
          <p:nvPr/>
        </p:nvCxnSpPr>
        <p:spPr>
          <a:xfrm>
            <a:off x="7668344" y="1821006"/>
            <a:ext cx="0" cy="546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a:stCxn id="14" idx="2"/>
          </p:cNvCxnSpPr>
          <p:nvPr/>
        </p:nvCxnSpPr>
        <p:spPr>
          <a:xfrm flipH="1">
            <a:off x="8388424" y="2223437"/>
            <a:ext cx="18002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8028384" y="1761772"/>
            <a:ext cx="1080120" cy="461665"/>
          </a:xfrm>
          <a:prstGeom prst="rect">
            <a:avLst/>
          </a:prstGeom>
          <a:noFill/>
        </p:spPr>
        <p:txBody>
          <a:bodyPr wrap="square" rtlCol="0">
            <a:spAutoFit/>
          </a:bodyPr>
          <a:lstStyle/>
          <a:p>
            <a:pPr algn="ctr"/>
            <a:r>
              <a:rPr lang="hu-HU" sz="1200" dirty="0" err="1"/>
              <a:t>Parvozelluläre</a:t>
            </a:r>
            <a:endParaRPr lang="hu-HU" sz="1200" dirty="0"/>
          </a:p>
          <a:p>
            <a:pPr algn="ctr"/>
            <a:r>
              <a:rPr lang="hu-HU" sz="1200" dirty="0"/>
              <a:t> </a:t>
            </a:r>
            <a:r>
              <a:rPr lang="hu-HU" sz="1200" dirty="0" err="1"/>
              <a:t>Kerne</a:t>
            </a:r>
            <a:endParaRPr lang="hu-HU" sz="1200" dirty="0"/>
          </a:p>
        </p:txBody>
      </p:sp>
      <p:sp>
        <p:nvSpPr>
          <p:cNvPr id="15" name="Szövegdoboz 14"/>
          <p:cNvSpPr txBox="1"/>
          <p:nvPr/>
        </p:nvSpPr>
        <p:spPr>
          <a:xfrm>
            <a:off x="5940152" y="1473740"/>
            <a:ext cx="1080120" cy="461665"/>
          </a:xfrm>
          <a:prstGeom prst="rect">
            <a:avLst/>
          </a:prstGeom>
          <a:noFill/>
        </p:spPr>
        <p:txBody>
          <a:bodyPr wrap="square" rtlCol="0">
            <a:spAutoFit/>
          </a:bodyPr>
          <a:lstStyle/>
          <a:p>
            <a:pPr algn="ctr"/>
            <a:r>
              <a:rPr lang="hu-HU" sz="1200" b="1" dirty="0" err="1"/>
              <a:t>Nucleus</a:t>
            </a:r>
            <a:r>
              <a:rPr lang="hu-HU" sz="1200" b="1" dirty="0"/>
              <a:t> </a:t>
            </a:r>
            <a:r>
              <a:rPr lang="hu-HU" sz="1200" b="1" dirty="0" err="1"/>
              <a:t>supraopticus</a:t>
            </a:r>
            <a:endParaRPr lang="hu-HU" sz="1200" b="1" dirty="0"/>
          </a:p>
        </p:txBody>
      </p:sp>
      <p:sp>
        <p:nvSpPr>
          <p:cNvPr id="17" name="Szövegdoboz 16"/>
          <p:cNvSpPr txBox="1"/>
          <p:nvPr/>
        </p:nvSpPr>
        <p:spPr>
          <a:xfrm>
            <a:off x="7020272" y="1359341"/>
            <a:ext cx="1296144" cy="461665"/>
          </a:xfrm>
          <a:prstGeom prst="rect">
            <a:avLst/>
          </a:prstGeom>
          <a:noFill/>
        </p:spPr>
        <p:txBody>
          <a:bodyPr wrap="square" rtlCol="0">
            <a:spAutoFit/>
          </a:bodyPr>
          <a:lstStyle/>
          <a:p>
            <a:pPr algn="ctr"/>
            <a:r>
              <a:rPr lang="hu-HU" sz="1200" b="1" dirty="0" err="1"/>
              <a:t>Nucleus</a:t>
            </a:r>
            <a:r>
              <a:rPr lang="hu-HU" sz="1200" b="1" dirty="0"/>
              <a:t> </a:t>
            </a:r>
            <a:r>
              <a:rPr lang="hu-HU" sz="1200" b="1" dirty="0" err="1"/>
              <a:t>paraventricularis</a:t>
            </a:r>
            <a:endParaRPr lang="hu-HU" sz="1200" b="1" dirty="0"/>
          </a:p>
        </p:txBody>
      </p:sp>
      <p:sp>
        <p:nvSpPr>
          <p:cNvPr id="22" name="Téglalap 21"/>
          <p:cNvSpPr/>
          <p:nvPr/>
        </p:nvSpPr>
        <p:spPr>
          <a:xfrm>
            <a:off x="3203848" y="6611561"/>
            <a:ext cx="6012160" cy="246221"/>
          </a:xfrm>
          <a:prstGeom prst="rect">
            <a:avLst/>
          </a:prstGeom>
        </p:spPr>
        <p:txBody>
          <a:bodyPr wrap="square">
            <a:spAutoFit/>
          </a:bodyPr>
          <a:lstStyle/>
          <a:p>
            <a:r>
              <a:rPr lang="hu-HU" sz="1000" dirty="0"/>
              <a:t>http://www.unifr.ch/anatomy/elearningfree/allemand/biochemie/endokrin/hypophyse/d-hypophyse.php</a:t>
            </a:r>
          </a:p>
        </p:txBody>
      </p:sp>
    </p:spTree>
    <p:extLst>
      <p:ext uri="{BB962C8B-B14F-4D97-AF65-F5344CB8AC3E}">
        <p14:creationId xmlns:p14="http://schemas.microsoft.com/office/powerpoint/2010/main" val="980089378"/>
      </p:ext>
    </p:extLst>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1609</Words>
  <Application>Microsoft Office PowerPoint</Application>
  <PresentationFormat>Diavetítés a képernyőre (4:3 oldalarány)</PresentationFormat>
  <Paragraphs>457</Paragraphs>
  <Slides>32</Slides>
  <Notes>5</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32</vt:i4>
      </vt:variant>
    </vt:vector>
  </HeadingPairs>
  <TitlesOfParts>
    <vt:vector size="39" baseType="lpstr">
      <vt:lpstr>Albertus Extra Bold</vt:lpstr>
      <vt:lpstr>Arial</vt:lpstr>
      <vt:lpstr>Arial Unicode MS</vt:lpstr>
      <vt:lpstr>Calibri</vt:lpstr>
      <vt:lpstr>Times New Roman</vt:lpstr>
      <vt:lpstr>Wingdings</vt:lpstr>
      <vt:lpstr>Alapértelmezett terv</vt:lpstr>
      <vt:lpstr>Diencephalon.  Kerne vom Thalamus.</vt:lpstr>
      <vt:lpstr>PowerPoint-bemutató</vt:lpstr>
      <vt:lpstr>PowerPoint-bemutató</vt:lpstr>
      <vt:lpstr>PowerPoint-bemutató</vt:lpstr>
      <vt:lpstr>PowerPoint-bemutató</vt:lpstr>
      <vt:lpstr>Funktionen des Hypothalamus</vt:lpstr>
      <vt:lpstr>Hypothalamus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Funktionelle Gliederung der Thalamuskerne</vt:lpstr>
      <vt:lpstr>PowerPoint-bemutató</vt:lpstr>
      <vt:lpstr>PowerPoint-bemutató</vt:lpstr>
      <vt:lpstr>PowerPoint-bemutató</vt:lpstr>
      <vt:lpstr>PowerPoint-bemutató</vt:lpstr>
      <vt:lpstr>PowerPoint-bemutató</vt:lpstr>
      <vt:lpstr>PowerPoint-bemutató</vt:lpstr>
      <vt:lpstr>Nuclei anteriores thalami</vt:lpstr>
      <vt:lpstr>PowerPoint-bemutató</vt:lpstr>
      <vt:lpstr>Nucleus lateralis dorsalis, Nucleus lateralis posterior, Pulvinar thalami </vt:lpstr>
      <vt:lpstr>PowerPoint-bemutató</vt:lpstr>
      <vt:lpstr>PowerPoint-bemutató</vt:lpstr>
      <vt:lpstr>PowerPoint-bemutató</vt:lpstr>
      <vt:lpstr>PowerPoint-bemutató</vt:lpstr>
      <vt:lpstr>PowerPoint-bemutató</vt:lpstr>
    </vt:vector>
  </TitlesOfParts>
  <Company>Semmelweis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diencephalon makroszkópiája. Ventriculus tertius.</dc:title>
  <dc:creator>Humánmorfológiai Intézet</dc:creator>
  <cp:lastModifiedBy>Arnold Szabó</cp:lastModifiedBy>
  <cp:revision>38</cp:revision>
  <dcterms:created xsi:type="dcterms:W3CDTF">2009-09-28T11:31:53Z</dcterms:created>
  <dcterms:modified xsi:type="dcterms:W3CDTF">2019-10-11T09:28:19Z</dcterms:modified>
</cp:coreProperties>
</file>