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3" r:id="rId3"/>
  </p:sldMasterIdLst>
  <p:notesMasterIdLst>
    <p:notesMasterId r:id="rId19"/>
  </p:notesMasterIdLst>
  <p:sldIdLst>
    <p:sldId id="366" r:id="rId4"/>
    <p:sldId id="368" r:id="rId5"/>
    <p:sldId id="310" r:id="rId6"/>
    <p:sldId id="402" r:id="rId7"/>
    <p:sldId id="387" r:id="rId8"/>
    <p:sldId id="389" r:id="rId9"/>
    <p:sldId id="390" r:id="rId10"/>
    <p:sldId id="384" r:id="rId11"/>
    <p:sldId id="394" r:id="rId12"/>
    <p:sldId id="395" r:id="rId13"/>
    <p:sldId id="396" r:id="rId14"/>
    <p:sldId id="399" r:id="rId15"/>
    <p:sldId id="400" r:id="rId16"/>
    <p:sldId id="363" r:id="rId17"/>
    <p:sldId id="386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 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-18"/>
              </a:defRPr>
            </a:lvl1pPr>
          </a:lstStyle>
          <a:p>
            <a:pPr>
              <a:defRPr/>
            </a:pPr>
            <a:fld id="{436B0A9C-CC92-4C22-9E78-13C84FC300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032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6C388-7CA7-476F-A686-944733E7A8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4BE52-6E72-41D7-B469-9AB223C6BD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74D61-21FA-4BE8-8CE7-0B00C8D2C5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F1FB-F98C-4FD4-8A10-88E618BFEE5A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94DB-B93F-4AA4-9C3D-EF9DB5FBBC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278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F1FB-F98C-4FD4-8A10-88E618BFEE5A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94DB-B93F-4AA4-9C3D-EF9DB5FBBC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745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F1FB-F98C-4FD4-8A10-88E618BFEE5A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94DB-B93F-4AA4-9C3D-EF9DB5FBBC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5748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F1FB-F98C-4FD4-8A10-88E618BFEE5A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94DB-B93F-4AA4-9C3D-EF9DB5FBBC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411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F1FB-F98C-4FD4-8A10-88E618BFEE5A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94DB-B93F-4AA4-9C3D-EF9DB5FBBC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5467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F1FB-F98C-4FD4-8A10-88E618BFEE5A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94DB-B93F-4AA4-9C3D-EF9DB5FBBC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7861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F1FB-F98C-4FD4-8A10-88E618BFEE5A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94DB-B93F-4AA4-9C3D-EF9DB5FBBC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7008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F1FB-F98C-4FD4-8A10-88E618BFEE5A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94DB-B93F-4AA4-9C3D-EF9DB5FBBC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166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2B72F-48A5-464F-BF5E-FC2EF926B3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F1FB-F98C-4FD4-8A10-88E618BFEE5A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94DB-B93F-4AA4-9C3D-EF9DB5FBBC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331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F1FB-F98C-4FD4-8A10-88E618BFEE5A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94DB-B93F-4AA4-9C3D-EF9DB5FBBC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68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F1FB-F98C-4FD4-8A10-88E618BFEE5A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94DB-B93F-4AA4-9C3D-EF9DB5FBBC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7459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DDEB-ED0E-418C-9CED-53CE6A4B4F14}" type="datetimeFigureOut">
              <a:rPr lang="hu-HU"/>
              <a:pPr>
                <a:defRPr/>
              </a:pPr>
              <a:t>2019. 10. 10.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A2BDE-E281-48C7-95DB-665CF7E8F64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1908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FD635-FF31-4056-BFFD-F411BF7776BC}" type="datetimeFigureOut">
              <a:rPr lang="hu-HU"/>
              <a:pPr>
                <a:defRPr/>
              </a:pPr>
              <a:t>2019. 10. 10.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0AD2D-86C1-4057-9A96-C1DCC40539F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50478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EE5B-0ECA-4368-B45D-6F2AF32594B5}" type="datetimeFigureOut">
              <a:rPr lang="hu-HU"/>
              <a:pPr>
                <a:defRPr/>
              </a:pPr>
              <a:t>2019. 10. 10.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C9AE2-9CF7-4433-B394-6EB337944CA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50877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92DE-784A-4E3C-A147-BE71D5973E24}" type="datetimeFigureOut">
              <a:rPr lang="hu-HU"/>
              <a:pPr>
                <a:defRPr/>
              </a:pPr>
              <a:t>2019. 10. 10.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9B4F0-2D2F-4E73-B3BD-FD4379BE20A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31819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7B41F-41D2-4B28-9648-7E1D58E02188}" type="datetimeFigureOut">
              <a:rPr lang="hu-HU"/>
              <a:pPr>
                <a:defRPr/>
              </a:pPr>
              <a:t>2019. 10. 10.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1D66B-2C80-4715-9182-A14871B4BE8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26197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CB963-B796-4904-B1C4-2816F24291A7}" type="datetimeFigureOut">
              <a:rPr lang="hu-HU"/>
              <a:pPr>
                <a:defRPr/>
              </a:pPr>
              <a:t>2019. 10. 10.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FB980-EB08-4D8C-B037-B46CE023322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16427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B3AE-FD5B-4E66-AB69-C90B6BB357A6}" type="datetimeFigureOut">
              <a:rPr lang="hu-HU"/>
              <a:pPr>
                <a:defRPr/>
              </a:pPr>
              <a:t>2019. 10. 10.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12A47-57E9-4A39-A6F1-3A42927E760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8957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7437-EB6C-48DD-857C-F4CEC47AE3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7D7CA-A29F-4CC2-9E24-585BB6A7FE6D}" type="datetimeFigureOut">
              <a:rPr lang="hu-HU"/>
              <a:pPr>
                <a:defRPr/>
              </a:pPr>
              <a:t>2019. 10. 10.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9D13E-0AD9-46ED-9D26-26567D656C7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93922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ED8E9-410B-44D6-A253-AF7FE5C5D55C}" type="datetimeFigureOut">
              <a:rPr lang="hu-HU"/>
              <a:pPr>
                <a:defRPr/>
              </a:pPr>
              <a:t>2019. 10. 10.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BE993-48B7-4931-A839-8194F3F2719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89228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C2E6-1B61-4126-8E26-ACB7066D5963}" type="datetimeFigureOut">
              <a:rPr lang="hu-HU"/>
              <a:pPr>
                <a:defRPr/>
              </a:pPr>
              <a:t>2019. 10. 10.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D56F7-9C11-41F9-A358-E33F3078069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7063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245D-BEE7-4109-B0A2-A8771FFF6C12}" type="datetimeFigureOut">
              <a:rPr lang="hu-HU"/>
              <a:pPr>
                <a:defRPr/>
              </a:pPr>
              <a:t>2019. 10. 10.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0DEF4-9E07-46C1-929D-0A29528D588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10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4659A-0ED7-471F-B5E2-1474D5F7C0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4605C-5715-4CE2-8DD9-2107FC765D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EDF8E-7EAE-4FFF-A67B-3DA255DD35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00A4D-A0FB-49FA-A0DF-B57F9A713A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64ECF-ACB5-4C4A-9308-3D591E908A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396F5-7398-47BB-A150-BFEFF73ADD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u="none">
                <a:latin typeface="Times New Roman" pitchFamily="18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u="none">
                <a:latin typeface="Times New Roman" pitchFamily="18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u="none">
                <a:latin typeface="Times New Roman" pitchFamily="18" charset="-18"/>
              </a:defRPr>
            </a:lvl1pPr>
          </a:lstStyle>
          <a:p>
            <a:pPr>
              <a:defRPr/>
            </a:pPr>
            <a:fld id="{BDB6894E-45AF-4D73-9452-2538DEF2AA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1F1FB-F98C-4FD4-8A10-88E618BFEE5A}" type="datetimeFigureOut">
              <a:rPr lang="hu-HU" smtClean="0"/>
              <a:t>2019. 10. 10.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594DB-B93F-4AA4-9C3D-EF9DB5FBBC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183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C07F8-92E7-4D01-9AF4-8E4676E5A7EA}" type="datetimeFigureOut">
              <a:rPr lang="hu-HU"/>
              <a:pPr>
                <a:defRPr/>
              </a:pPr>
              <a:t>2019. 10. 10.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094251F-E203-4558-AB72-4E164E89D91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4225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hyperlink" Target="http://uuhsc.utah.edu/healthinfo/pediatric/orthopaedics/ddh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2287424"/>
            <a:ext cx="4572000" cy="345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/>
              <a:t>A </a:t>
            </a:r>
            <a:r>
              <a:rPr lang="hu-HU" altLang="hu-HU" dirty="0" smtClean="0"/>
              <a:t>medence: csont, ízület, izmok </a:t>
            </a:r>
            <a:r>
              <a:rPr lang="hu-HU" altLang="hu-HU" dirty="0"/>
              <a:t>és </a:t>
            </a:r>
            <a:r>
              <a:rPr lang="hu-HU" altLang="hu-HU" dirty="0" smtClean="0"/>
              <a:t>mechanika</a:t>
            </a:r>
            <a:endParaRPr lang="hu-HU" altLang="hu-HU" dirty="0" smtClean="0"/>
          </a:p>
        </p:txBody>
      </p:sp>
      <p:pic>
        <p:nvPicPr>
          <p:cNvPr id="4100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0" y="2287424"/>
            <a:ext cx="4252912" cy="343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zövegdoboz 2"/>
          <p:cNvSpPr txBox="1">
            <a:spLocks noChangeArrowheads="1"/>
          </p:cNvSpPr>
          <p:nvPr/>
        </p:nvSpPr>
        <p:spPr bwMode="auto">
          <a:xfrm>
            <a:off x="1141413" y="2348756"/>
            <a:ext cx="131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promontory</a:t>
            </a:r>
          </a:p>
        </p:txBody>
      </p:sp>
      <p:cxnSp>
        <p:nvCxnSpPr>
          <p:cNvPr id="6" name="Egyenes összekötő nyíllal 5"/>
          <p:cNvCxnSpPr>
            <a:stCxn id="4101" idx="2"/>
          </p:cNvCxnSpPr>
          <p:nvPr/>
        </p:nvCxnSpPr>
        <p:spPr>
          <a:xfrm>
            <a:off x="1797050" y="2718643"/>
            <a:ext cx="701675" cy="80803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Szövegdoboz 6"/>
          <p:cNvSpPr txBox="1">
            <a:spLocks noChangeArrowheads="1"/>
          </p:cNvSpPr>
          <p:nvPr/>
        </p:nvSpPr>
        <p:spPr bwMode="auto">
          <a:xfrm rot="192716">
            <a:off x="2743200" y="3612406"/>
            <a:ext cx="40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*</a:t>
            </a:r>
          </a:p>
        </p:txBody>
      </p:sp>
      <p:sp>
        <p:nvSpPr>
          <p:cNvPr id="4104" name="Szövegdoboz 7"/>
          <p:cNvSpPr txBox="1">
            <a:spLocks noChangeArrowheads="1"/>
          </p:cNvSpPr>
          <p:nvPr/>
        </p:nvSpPr>
        <p:spPr bwMode="auto">
          <a:xfrm rot="346791">
            <a:off x="7145338" y="3461593"/>
            <a:ext cx="300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#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#</a:t>
            </a:r>
          </a:p>
        </p:txBody>
      </p:sp>
      <p:sp>
        <p:nvSpPr>
          <p:cNvPr id="4105" name="Szövegdoboz 9"/>
          <p:cNvSpPr txBox="1">
            <a:spLocks noChangeArrowheads="1"/>
          </p:cNvSpPr>
          <p:nvPr/>
        </p:nvSpPr>
        <p:spPr bwMode="auto">
          <a:xfrm>
            <a:off x="7081838" y="4141043"/>
            <a:ext cx="3000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#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9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#</a:t>
            </a:r>
          </a:p>
        </p:txBody>
      </p:sp>
      <p:sp>
        <p:nvSpPr>
          <p:cNvPr id="4106" name="Szövegdoboz 8"/>
          <p:cNvSpPr txBox="1">
            <a:spLocks noChangeArrowheads="1"/>
          </p:cNvSpPr>
          <p:nvPr/>
        </p:nvSpPr>
        <p:spPr bwMode="auto">
          <a:xfrm>
            <a:off x="895349" y="5819441"/>
            <a:ext cx="2505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*: </a:t>
            </a:r>
            <a:r>
              <a:rPr kumimoji="0" lang="hu-HU" alt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pelvic</a:t>
            </a:r>
            <a:r>
              <a:rPr kumimoji="0" lang="hu-HU" alt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alt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sacral</a:t>
            </a:r>
            <a:r>
              <a:rPr kumimoji="0" lang="hu-HU" alt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alt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foramina</a:t>
            </a:r>
            <a:endParaRPr kumimoji="0" lang="hu-HU" alt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#: </a:t>
            </a:r>
            <a:r>
              <a:rPr kumimoji="0" lang="hu-HU" alt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dorsal</a:t>
            </a:r>
            <a:r>
              <a:rPr kumimoji="0" lang="hu-HU" alt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alt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sacral</a:t>
            </a:r>
            <a:r>
              <a:rPr kumimoji="0" lang="hu-HU" alt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alt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foramina</a:t>
            </a:r>
            <a:endParaRPr kumimoji="0" lang="hu-HU" alt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6881813" y="3404443"/>
            <a:ext cx="9525" cy="2079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6910388" y="3782268"/>
            <a:ext cx="0" cy="1968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6919913" y="4148981"/>
            <a:ext cx="17462" cy="1984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6929438" y="4498231"/>
            <a:ext cx="7937" cy="1984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6637338" y="3518743"/>
            <a:ext cx="36512" cy="2254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6713538" y="3906093"/>
            <a:ext cx="0" cy="1984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6723063" y="4272806"/>
            <a:ext cx="19050" cy="1984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6732588" y="4622056"/>
            <a:ext cx="9525" cy="1984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6215063" y="3350468"/>
            <a:ext cx="36512" cy="2254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6278563" y="3885456"/>
            <a:ext cx="9525" cy="1793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6300788" y="4218831"/>
            <a:ext cx="19050" cy="1968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>
            <a:off x="6365875" y="4549031"/>
            <a:ext cx="9525" cy="1968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9" name="Szövegdoboz 33"/>
          <p:cNvSpPr txBox="1">
            <a:spLocks noChangeArrowheads="1"/>
          </p:cNvSpPr>
          <p:nvPr/>
        </p:nvSpPr>
        <p:spPr bwMode="auto">
          <a:xfrm>
            <a:off x="5930900" y="5817443"/>
            <a:ext cx="3168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median sacral crest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   intermediate sacral crest</a:t>
            </a:r>
            <a:endParaRPr kumimoji="0" lang="hu-HU" altLang="hu-HU" sz="1800" b="0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lateral sacral crest</a:t>
            </a:r>
          </a:p>
        </p:txBody>
      </p:sp>
      <p:cxnSp>
        <p:nvCxnSpPr>
          <p:cNvPr id="36" name="Egyenes összekötő nyíllal 35"/>
          <p:cNvCxnSpPr/>
          <p:nvPr/>
        </p:nvCxnSpPr>
        <p:spPr>
          <a:xfrm flipV="1">
            <a:off x="6900863" y="4772868"/>
            <a:ext cx="57150" cy="124301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V="1">
            <a:off x="6551613" y="4868118"/>
            <a:ext cx="190500" cy="142081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V="1">
            <a:off x="5995988" y="4801443"/>
            <a:ext cx="377825" cy="176053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/>
          <p:cNvCxnSpPr/>
          <p:nvPr/>
        </p:nvCxnSpPr>
        <p:spPr>
          <a:xfrm flipV="1">
            <a:off x="0" y="2197943"/>
            <a:ext cx="9144000" cy="1328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/>
          <p:cNvSpPr txBox="1"/>
          <p:nvPr/>
        </p:nvSpPr>
        <p:spPr>
          <a:xfrm>
            <a:off x="3412612" y="1500072"/>
            <a:ext cx="231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Dr</a:t>
            </a:r>
            <a:r>
              <a:rPr lang="hu-HU" dirty="0" smtClean="0"/>
              <a:t> Nagy Nándor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70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5633422" y="1711553"/>
            <a:ext cx="3239991" cy="1143000"/>
          </a:xfrm>
        </p:spPr>
        <p:txBody>
          <a:bodyPr/>
          <a:lstStyle/>
          <a:p>
            <a:r>
              <a:rPr lang="hu-HU" altLang="hu-HU" dirty="0" smtClean="0"/>
              <a:t>Szalagok</a:t>
            </a:r>
          </a:p>
        </p:txBody>
      </p:sp>
      <p:pic>
        <p:nvPicPr>
          <p:cNvPr id="14339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4" y="1417638"/>
            <a:ext cx="476091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mtClean="0"/>
              <a:t>Articulatio coxae - csípőízület</a:t>
            </a: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42542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067175" y="188913"/>
            <a:ext cx="50768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3200" dirty="0"/>
              <a:t>A </a:t>
            </a:r>
            <a:r>
              <a:rPr lang="hu-HU" altLang="hu-HU" sz="3200" dirty="0" smtClean="0"/>
              <a:t>combnyak és fej </a:t>
            </a:r>
            <a:r>
              <a:rPr lang="hu-HU" altLang="hu-HU" sz="3200" dirty="0"/>
              <a:t>vérellátása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651500" y="1557338"/>
            <a:ext cx="32416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i="1" u="none" dirty="0"/>
              <a:t>A combnyakat ellátó artériák a </a:t>
            </a:r>
            <a:r>
              <a:rPr lang="hu-HU" altLang="hu-HU" i="1" u="none" dirty="0" err="1"/>
              <a:t>periosteumon</a:t>
            </a:r>
            <a:r>
              <a:rPr lang="hu-HU" altLang="hu-HU" i="1" u="none" dirty="0"/>
              <a:t> futnak, combnyaktörésnél sérülnek, elszakadnak. </a:t>
            </a:r>
          </a:p>
          <a:p>
            <a:pPr algn="ctr">
              <a:spcBef>
                <a:spcPct val="50000"/>
              </a:spcBef>
            </a:pPr>
            <a:r>
              <a:rPr lang="hu-HU" altLang="hu-HU" i="1" u="none" dirty="0"/>
              <a:t>Ilyenkor a </a:t>
            </a:r>
            <a:r>
              <a:rPr lang="hu-HU" altLang="hu-HU" i="1" u="none" dirty="0" err="1"/>
              <a:t>lig</a:t>
            </a:r>
            <a:r>
              <a:rPr lang="hu-HU" altLang="hu-HU" i="1" u="none" dirty="0"/>
              <a:t>. </a:t>
            </a:r>
            <a:r>
              <a:rPr lang="hu-HU" altLang="hu-HU" i="1" u="none" dirty="0" err="1"/>
              <a:t>capitis</a:t>
            </a:r>
            <a:r>
              <a:rPr lang="hu-HU" altLang="hu-HU" i="1" u="none" dirty="0"/>
              <a:t> </a:t>
            </a:r>
            <a:r>
              <a:rPr lang="hu-HU" altLang="hu-HU" i="1" u="none" dirty="0" err="1"/>
              <a:t>femorisban</a:t>
            </a:r>
            <a:r>
              <a:rPr lang="hu-HU" altLang="hu-HU" i="1" u="none" dirty="0"/>
              <a:t> futó ágak jelenthetik a combfej egyetlen vérellátását.</a:t>
            </a:r>
          </a:p>
          <a:p>
            <a:pPr algn="ctr">
              <a:spcBef>
                <a:spcPct val="50000"/>
              </a:spcBef>
            </a:pPr>
            <a:endParaRPr lang="hu-HU" altLang="hu-HU" dirty="0"/>
          </a:p>
          <a:p>
            <a:pPr algn="ctr">
              <a:spcBef>
                <a:spcPct val="50000"/>
              </a:spcBef>
            </a:pPr>
            <a:r>
              <a:rPr lang="hu-HU" altLang="hu-HU" dirty="0" err="1" smtClean="0"/>
              <a:t>combfejnecrosis</a:t>
            </a:r>
            <a:endParaRPr lang="hu-HU" altLang="hu-HU" dirty="0"/>
          </a:p>
          <a:p>
            <a:pPr algn="ctr">
              <a:spcBef>
                <a:spcPct val="50000"/>
              </a:spcBef>
            </a:pPr>
            <a:r>
              <a:rPr lang="hu-HU" altLang="hu-HU" dirty="0" err="1"/>
              <a:t>repositio</a:t>
            </a:r>
            <a:r>
              <a:rPr lang="hu-HU" altLang="hu-HU" dirty="0"/>
              <a:t> fontossága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7164388" y="400526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t="15336" r="45714" b="16896"/>
          <a:stretch/>
        </p:blipFill>
        <p:spPr>
          <a:xfrm>
            <a:off x="86936" y="97097"/>
            <a:ext cx="4123616" cy="341121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6" y="3600127"/>
            <a:ext cx="4993185" cy="31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0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5288" y="274638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3200"/>
              <a:t>Csípődysplasia, csípőficam</a:t>
            </a:r>
          </a:p>
        </p:txBody>
      </p:sp>
      <p:pic>
        <p:nvPicPr>
          <p:cNvPr id="10244" name="Picture 4" descr="csipodislocat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28" y="931214"/>
            <a:ext cx="6000213" cy="42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5425" y="5169159"/>
            <a:ext cx="85693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u="none" dirty="0" smtClean="0"/>
              <a:t>Oka: </a:t>
            </a:r>
            <a:r>
              <a:rPr lang="hu-HU" altLang="hu-HU" u="none" dirty="0" err="1" smtClean="0"/>
              <a:t>intrauterin</a:t>
            </a:r>
            <a:r>
              <a:rPr lang="hu-HU" altLang="hu-HU" u="none" dirty="0" smtClean="0"/>
              <a:t> </a:t>
            </a:r>
            <a:r>
              <a:rPr lang="hu-HU" altLang="hu-HU" u="none" dirty="0"/>
              <a:t>fejlődési rendellenesség: nem megfelelő az ízvápa fejlődése, a fossa </a:t>
            </a:r>
            <a:r>
              <a:rPr lang="hu-HU" altLang="hu-HU" u="none" dirty="0" err="1"/>
              <a:t>acetabuli</a:t>
            </a:r>
            <a:r>
              <a:rPr lang="hu-HU" altLang="hu-HU" u="none" dirty="0"/>
              <a:t> túl sekély, a combfej könnyebben ficamodik</a:t>
            </a:r>
            <a:r>
              <a:rPr lang="hu-HU" altLang="hu-HU" u="none" dirty="0" smtClean="0"/>
              <a:t>. </a:t>
            </a:r>
            <a:endParaRPr lang="hu-HU" altLang="hu-HU" u="none" dirty="0" smtClean="0"/>
          </a:p>
          <a:p>
            <a:pPr>
              <a:spcBef>
                <a:spcPct val="50000"/>
              </a:spcBef>
            </a:pPr>
            <a:r>
              <a:rPr lang="hu-HU" altLang="hu-HU" u="none" dirty="0" smtClean="0"/>
              <a:t>Kötelező </a:t>
            </a:r>
            <a:r>
              <a:rPr lang="hu-HU" altLang="hu-HU" u="none" dirty="0"/>
              <a:t>szűrés (fiz vizsgálat, estleg UH)</a:t>
            </a:r>
          </a:p>
        </p:txBody>
      </p:sp>
    </p:spTree>
    <p:extLst>
      <p:ext uri="{BB962C8B-B14F-4D97-AF65-F5344CB8AC3E}">
        <p14:creationId xmlns:p14="http://schemas.microsoft.com/office/powerpoint/2010/main" val="280238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95288" y="274638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3200"/>
              <a:t>Csípődysplasia, csípőficam</a:t>
            </a:r>
          </a:p>
        </p:txBody>
      </p:sp>
      <p:pic>
        <p:nvPicPr>
          <p:cNvPr id="9222" name="Picture 6" descr="pavli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520"/>
            <a:ext cx="3108286" cy="29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25762" y="1093985"/>
            <a:ext cx="4284662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dirty="0"/>
              <a:t>Kezelés: az </a:t>
            </a:r>
            <a:r>
              <a:rPr lang="hu-HU" altLang="hu-HU" dirty="0" err="1"/>
              <a:t>acetabulum</a:t>
            </a:r>
            <a:r>
              <a:rPr lang="hu-HU" altLang="hu-HU" dirty="0"/>
              <a:t> fejlődéséhez megfelelő tartás biztosítása: </a:t>
            </a:r>
          </a:p>
          <a:p>
            <a:pPr>
              <a:spcBef>
                <a:spcPct val="50000"/>
              </a:spcBef>
            </a:pPr>
            <a:r>
              <a:rPr lang="hu-HU" altLang="hu-HU" dirty="0"/>
              <a:t>Pavlik kengyel</a:t>
            </a:r>
          </a:p>
          <a:p>
            <a:pPr>
              <a:spcBef>
                <a:spcPct val="50000"/>
              </a:spcBef>
            </a:pPr>
            <a:r>
              <a:rPr lang="hu-HU" altLang="hu-HU" dirty="0"/>
              <a:t>(</a:t>
            </a:r>
            <a:r>
              <a:rPr lang="hu-HU" altLang="hu-HU" dirty="0" err="1"/>
              <a:t>anteflexio</a:t>
            </a:r>
            <a:r>
              <a:rPr lang="hu-HU" altLang="hu-HU" dirty="0"/>
              <a:t>, </a:t>
            </a:r>
            <a:r>
              <a:rPr lang="hu-HU" altLang="hu-HU" dirty="0" err="1"/>
              <a:t>abductio</a:t>
            </a:r>
            <a:r>
              <a:rPr lang="hu-HU" altLang="hu-HU" dirty="0"/>
              <a:t>)</a:t>
            </a:r>
          </a:p>
          <a:p>
            <a:pPr>
              <a:spcBef>
                <a:spcPct val="50000"/>
              </a:spcBef>
            </a:pPr>
            <a:r>
              <a:rPr lang="hu-HU" altLang="hu-HU" dirty="0"/>
              <a:t>A combfejre ható erő mélyíti a vápát!</a:t>
            </a:r>
          </a:p>
          <a:p>
            <a:pPr>
              <a:spcBef>
                <a:spcPct val="50000"/>
              </a:spcBef>
            </a:pPr>
            <a:endParaRPr lang="hu-HU" altLang="hu-HU" dirty="0"/>
          </a:p>
          <a:p>
            <a:pPr>
              <a:spcBef>
                <a:spcPct val="50000"/>
              </a:spcBef>
            </a:pPr>
            <a:r>
              <a:rPr lang="hu-HU" altLang="hu-HU" dirty="0"/>
              <a:t>Műtétre ma már ritkán van szükség.</a:t>
            </a:r>
          </a:p>
        </p:txBody>
      </p:sp>
      <p:pic>
        <p:nvPicPr>
          <p:cNvPr id="9225" name="Picture 9" descr="csipo szog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27" y="4165890"/>
            <a:ext cx="2034073" cy="269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521353" y="5472173"/>
            <a:ext cx="24549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altLang="hu-HU" dirty="0"/>
              <a:t>Gyermekben a nyak/test szög nagyobb!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6941976" y="5445125"/>
            <a:ext cx="1159037" cy="7492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17476" y="3799085"/>
            <a:ext cx="4392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000" dirty="0">
                <a:hlinkClick r:id="rId4"/>
              </a:rPr>
              <a:t>http://uuhsc.utah.edu/healthinfo/pediatric/orthopaedics/ddh.htm</a:t>
            </a:r>
            <a:r>
              <a:rPr lang="hu-HU" altLang="hu-HU" dirty="0"/>
              <a:t> 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b="51723"/>
          <a:stretch/>
        </p:blipFill>
        <p:spPr>
          <a:xfrm>
            <a:off x="189573" y="3833256"/>
            <a:ext cx="2812422" cy="146908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15"/>
          <a:stretch/>
        </p:blipFill>
        <p:spPr bwMode="auto">
          <a:xfrm>
            <a:off x="7197179" y="0"/>
            <a:ext cx="1948863" cy="253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63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507398" y="508537"/>
            <a:ext cx="43452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ARTHROPLASTY</a:t>
            </a:r>
          </a:p>
        </p:txBody>
      </p:sp>
      <p:pic>
        <p:nvPicPr>
          <p:cNvPr id="3" name="Picture 14" descr="cemented-total-hip-replacement-surger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868"/>
            <a:ext cx="6317105" cy="477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105" y="1801199"/>
            <a:ext cx="22764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32" y="260648"/>
            <a:ext cx="825691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187450"/>
            <a:ext cx="3748088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1182688"/>
            <a:ext cx="36766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3249613"/>
            <a:ext cx="17113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Szövegdoboz 6"/>
          <p:cNvSpPr txBox="1">
            <a:spLocks noChangeArrowheads="1"/>
          </p:cNvSpPr>
          <p:nvPr/>
        </p:nvSpPr>
        <p:spPr bwMode="auto">
          <a:xfrm rot="1760653">
            <a:off x="3195638" y="1450975"/>
            <a:ext cx="65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ilium</a:t>
            </a:r>
          </a:p>
        </p:txBody>
      </p:sp>
      <p:sp>
        <p:nvSpPr>
          <p:cNvPr id="6151" name="Szövegdoboz 8"/>
          <p:cNvSpPr txBox="1">
            <a:spLocks noChangeArrowheads="1"/>
          </p:cNvSpPr>
          <p:nvPr/>
        </p:nvSpPr>
        <p:spPr bwMode="auto">
          <a:xfrm rot="-2927440">
            <a:off x="5193506" y="1554957"/>
            <a:ext cx="65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ilium</a:t>
            </a:r>
          </a:p>
        </p:txBody>
      </p:sp>
      <p:sp>
        <p:nvSpPr>
          <p:cNvPr id="6152" name="Szövegdoboz 9"/>
          <p:cNvSpPr txBox="1">
            <a:spLocks noChangeArrowheads="1"/>
          </p:cNvSpPr>
          <p:nvPr/>
        </p:nvSpPr>
        <p:spPr bwMode="auto">
          <a:xfrm rot="-4166499">
            <a:off x="904876" y="5438775"/>
            <a:ext cx="906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ischium</a:t>
            </a:r>
          </a:p>
        </p:txBody>
      </p:sp>
      <p:sp>
        <p:nvSpPr>
          <p:cNvPr id="6153" name="Szövegdoboz 10"/>
          <p:cNvSpPr txBox="1">
            <a:spLocks noChangeArrowheads="1"/>
          </p:cNvSpPr>
          <p:nvPr/>
        </p:nvSpPr>
        <p:spPr bwMode="auto">
          <a:xfrm rot="3383738">
            <a:off x="7917656" y="4469607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ischium</a:t>
            </a:r>
          </a:p>
        </p:txBody>
      </p:sp>
      <p:sp>
        <p:nvSpPr>
          <p:cNvPr id="6154" name="Szövegdoboz 11"/>
          <p:cNvSpPr txBox="1">
            <a:spLocks noChangeArrowheads="1"/>
          </p:cNvSpPr>
          <p:nvPr/>
        </p:nvSpPr>
        <p:spPr bwMode="auto">
          <a:xfrm rot="-2237845">
            <a:off x="3308350" y="5872163"/>
            <a:ext cx="693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pubis</a:t>
            </a:r>
          </a:p>
        </p:txBody>
      </p:sp>
      <p:sp>
        <p:nvSpPr>
          <p:cNvPr id="6155" name="Szövegdoboz 12"/>
          <p:cNvSpPr txBox="1">
            <a:spLocks noChangeArrowheads="1"/>
          </p:cNvSpPr>
          <p:nvPr/>
        </p:nvSpPr>
        <p:spPr bwMode="auto">
          <a:xfrm rot="2551399">
            <a:off x="5599113" y="6051550"/>
            <a:ext cx="693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pubis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40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8259"/>
          <a:stretch/>
        </p:blipFill>
        <p:spPr bwMode="auto">
          <a:xfrm>
            <a:off x="1691680" y="1052736"/>
            <a:ext cx="6185123" cy="48245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3251" name="Oval 3"/>
          <p:cNvSpPr>
            <a:spLocks noChangeArrowheads="1"/>
          </p:cNvSpPr>
          <p:nvPr/>
        </p:nvSpPr>
        <p:spPr bwMode="auto">
          <a:xfrm>
            <a:off x="3779912" y="2636911"/>
            <a:ext cx="1904145" cy="194550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3252" name="Rectangle 1030"/>
          <p:cNvSpPr>
            <a:spLocks noChangeArrowheads="1"/>
          </p:cNvSpPr>
          <p:nvPr/>
        </p:nvSpPr>
        <p:spPr bwMode="auto">
          <a:xfrm>
            <a:off x="5724128" y="2204863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 u="none" dirty="0" err="1"/>
              <a:t>pelvis</a:t>
            </a:r>
            <a:r>
              <a:rPr lang="hu-HU" sz="1800" b="1" u="none" dirty="0"/>
              <a:t> major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923928" y="3717031"/>
            <a:ext cx="1677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 u="none" dirty="0" err="1">
                <a:latin typeface="Arial" charset="0"/>
              </a:rPr>
              <a:t>pelvis</a:t>
            </a:r>
            <a:r>
              <a:rPr lang="hu-HU" sz="2000" b="1" u="none" dirty="0">
                <a:latin typeface="Arial" charset="0"/>
              </a:rPr>
              <a:t> minor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Súlyv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2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421188" y="227013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Súlyvonal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2578100" y="1119188"/>
            <a:ext cx="6443663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test súlyvonala a következő pontokon halad át: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- art. atlantooccipitalis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- alsó lumbalis csigolyatestek eleje, a promontorium 	előtt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- caput femoris középpontja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- a lábboltozat legmagasabb pontja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Az alátámasztás és a terhelés egy vonalban!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Ehhez az álláshoz a medencének 60-65 fokkal előre kell dőlnie! – </a:t>
            </a:r>
            <a:r>
              <a:rPr kumimoji="0" lang="hu-HU" altLang="hu-H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Inclinatio pelvis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Spina iliaca ant. sup. és a symphysis ugyanabban a frontális síkban van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Spina iliaca sup. post és ant  ugyanabban a horizontalis síkban van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EDENC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057275"/>
            <a:ext cx="7356475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1054100" y="4019550"/>
            <a:ext cx="0" cy="264953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7943850" y="3868738"/>
            <a:ext cx="12700" cy="2781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066800" y="6610350"/>
            <a:ext cx="6883400" cy="1588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1657350" y="4794250"/>
            <a:ext cx="0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1676400" y="4819650"/>
            <a:ext cx="0" cy="1290638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1701800" y="6000750"/>
            <a:ext cx="5575300" cy="1588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1847850" y="6072188"/>
            <a:ext cx="2444750" cy="279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distantia spinarum (25-26 cm)</a:t>
            </a: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5216525" y="6221413"/>
            <a:ext cx="2501900" cy="298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distantia cristarum (28-29 cm)</a:t>
            </a: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7277100" y="4832350"/>
            <a:ext cx="0" cy="1290638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5005" name="Group 13"/>
          <p:cNvGrpSpPr>
            <a:grpSpLocks/>
          </p:cNvGrpSpPr>
          <p:nvPr/>
        </p:nvGrpSpPr>
        <p:grpSpPr bwMode="auto">
          <a:xfrm>
            <a:off x="3625850" y="1192213"/>
            <a:ext cx="3333750" cy="4279900"/>
            <a:chOff x="2276" y="296"/>
            <a:chExt cx="2100" cy="2696"/>
          </a:xfrm>
        </p:grpSpPr>
        <p:sp>
          <p:nvSpPr>
            <p:cNvPr id="22551" name="Rectangle 14"/>
            <p:cNvSpPr>
              <a:spLocks noChangeArrowheads="1"/>
            </p:cNvSpPr>
            <p:nvPr/>
          </p:nvSpPr>
          <p:spPr bwMode="auto">
            <a:xfrm>
              <a:off x="2276" y="2610"/>
              <a:ext cx="55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400" b="1" i="0" u="none" strike="noStrike" kern="1200" cap="none" spc="0" normalizeH="0" baseline="0" noProof="0">
                  <a:ln>
                    <a:noFill/>
                  </a:ln>
                  <a:solidFill>
                    <a:srgbClr val="33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diameter mediana</a:t>
              </a:r>
            </a:p>
          </p:txBody>
        </p:sp>
        <p:sp>
          <p:nvSpPr>
            <p:cNvPr id="22552" name="Line 15"/>
            <p:cNvSpPr>
              <a:spLocks noChangeShapeType="1"/>
            </p:cNvSpPr>
            <p:nvPr/>
          </p:nvSpPr>
          <p:spPr bwMode="auto">
            <a:xfrm flipH="1">
              <a:off x="2848" y="1520"/>
              <a:ext cx="0" cy="1472"/>
            </a:xfrm>
            <a:prstGeom prst="line">
              <a:avLst/>
            </a:prstGeom>
            <a:noFill/>
            <a:ln w="57150">
              <a:solidFill>
                <a:srgbClr val="33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53" name="Text Box 16"/>
            <p:cNvSpPr txBox="1">
              <a:spLocks noChangeArrowheads="1"/>
            </p:cNvSpPr>
            <p:nvPr/>
          </p:nvSpPr>
          <p:spPr bwMode="auto">
            <a:xfrm>
              <a:off x="3600" y="296"/>
              <a:ext cx="77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2400" b="1" i="0" u="none" strike="noStrike" kern="1200" cap="none" spc="0" normalizeH="0" baseline="0" noProof="0">
                  <a:ln>
                    <a:noFill/>
                  </a:ln>
                  <a:solidFill>
                    <a:srgbClr val="3366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11 cm</a:t>
              </a:r>
            </a:p>
          </p:txBody>
        </p:sp>
      </p:grpSp>
      <p:grpSp>
        <p:nvGrpSpPr>
          <p:cNvPr id="85009" name="Group 17"/>
          <p:cNvGrpSpPr>
            <a:grpSpLocks/>
          </p:cNvGrpSpPr>
          <p:nvPr/>
        </p:nvGrpSpPr>
        <p:grpSpPr bwMode="auto">
          <a:xfrm>
            <a:off x="2794000" y="2420938"/>
            <a:ext cx="6108700" cy="1689100"/>
            <a:chOff x="1760" y="1072"/>
            <a:chExt cx="3848" cy="1064"/>
          </a:xfrm>
        </p:grpSpPr>
        <p:sp>
          <p:nvSpPr>
            <p:cNvPr id="22548" name="Rectangle 18"/>
            <p:cNvSpPr>
              <a:spLocks noChangeArrowheads="1"/>
            </p:cNvSpPr>
            <p:nvPr/>
          </p:nvSpPr>
          <p:spPr bwMode="auto">
            <a:xfrm>
              <a:off x="3324" y="1802"/>
              <a:ext cx="596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4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diameter transversa</a:t>
              </a:r>
            </a:p>
          </p:txBody>
        </p:sp>
        <p:sp>
          <p:nvSpPr>
            <p:cNvPr id="22549" name="Line 19"/>
            <p:cNvSpPr>
              <a:spLocks noChangeShapeType="1"/>
            </p:cNvSpPr>
            <p:nvPr/>
          </p:nvSpPr>
          <p:spPr bwMode="auto">
            <a:xfrm>
              <a:off x="1760" y="2128"/>
              <a:ext cx="2160" cy="8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50" name="Text Box 20"/>
            <p:cNvSpPr txBox="1">
              <a:spLocks noChangeArrowheads="1"/>
            </p:cNvSpPr>
            <p:nvPr/>
          </p:nvSpPr>
          <p:spPr bwMode="auto">
            <a:xfrm>
              <a:off x="4832" y="1072"/>
              <a:ext cx="77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24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13 cm</a:t>
              </a:r>
            </a:p>
          </p:txBody>
        </p:sp>
      </p:grpSp>
      <p:grpSp>
        <p:nvGrpSpPr>
          <p:cNvPr id="85013" name="Group 21"/>
          <p:cNvGrpSpPr>
            <a:grpSpLocks/>
          </p:cNvGrpSpPr>
          <p:nvPr/>
        </p:nvGrpSpPr>
        <p:grpSpPr bwMode="auto">
          <a:xfrm>
            <a:off x="2882900" y="1712913"/>
            <a:ext cx="5334000" cy="3327400"/>
            <a:chOff x="1816" y="624"/>
            <a:chExt cx="3360" cy="2096"/>
          </a:xfrm>
        </p:grpSpPr>
        <p:sp>
          <p:nvSpPr>
            <p:cNvPr id="22545" name="Rectangle 22"/>
            <p:cNvSpPr>
              <a:spLocks noChangeArrowheads="1"/>
            </p:cNvSpPr>
            <p:nvPr/>
          </p:nvSpPr>
          <p:spPr bwMode="auto">
            <a:xfrm>
              <a:off x="1816" y="1754"/>
              <a:ext cx="520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1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diameter obliqua</a:t>
              </a:r>
            </a:p>
          </p:txBody>
        </p:sp>
        <p:sp>
          <p:nvSpPr>
            <p:cNvPr id="22546" name="Line 23"/>
            <p:cNvSpPr>
              <a:spLocks noChangeShapeType="1"/>
            </p:cNvSpPr>
            <p:nvPr/>
          </p:nvSpPr>
          <p:spPr bwMode="auto">
            <a:xfrm>
              <a:off x="2048" y="1512"/>
              <a:ext cx="1544" cy="1208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47" name="Text Box 24"/>
            <p:cNvSpPr txBox="1">
              <a:spLocks noChangeArrowheads="1"/>
            </p:cNvSpPr>
            <p:nvPr/>
          </p:nvSpPr>
          <p:spPr bwMode="auto">
            <a:xfrm>
              <a:off x="4400" y="624"/>
              <a:ext cx="77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12 cm</a:t>
              </a:r>
            </a:p>
          </p:txBody>
        </p:sp>
      </p:grpSp>
      <p:sp>
        <p:nvSpPr>
          <p:cNvPr id="17425" name="Text Box 27"/>
          <p:cNvSpPr txBox="1">
            <a:spLocks noChangeArrowheads="1"/>
          </p:cNvSpPr>
          <p:nvPr/>
        </p:nvSpPr>
        <p:spPr bwMode="auto">
          <a:xfrm>
            <a:off x="0" y="198438"/>
            <a:ext cx="9144000" cy="768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Medencebemenet</a:t>
            </a:r>
          </a:p>
        </p:txBody>
      </p:sp>
      <p:sp>
        <p:nvSpPr>
          <p:cNvPr id="17426" name="Text Box 28"/>
          <p:cNvSpPr txBox="1">
            <a:spLocks noChangeArrowheads="1"/>
          </p:cNvSpPr>
          <p:nvPr/>
        </p:nvSpPr>
        <p:spPr bwMode="auto">
          <a:xfrm>
            <a:off x="179388" y="981075"/>
            <a:ext cx="31686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Legnagyobb: haránt átmérő</a:t>
            </a:r>
          </a:p>
        </p:txBody>
      </p:sp>
    </p:spTree>
    <p:extLst>
      <p:ext uri="{BB962C8B-B14F-4D97-AF65-F5344CB8AC3E}">
        <p14:creationId xmlns:p14="http://schemas.microsoft.com/office/powerpoint/2010/main" val="168807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mtClean="0"/>
              <a:t>Legnagyobb átmérők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1600200"/>
            <a:ext cx="5194300" cy="492442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hu-HU" altLang="hu-HU" smtClean="0"/>
              <a:t>Apertura superior: </a:t>
            </a:r>
          </a:p>
          <a:p>
            <a:pPr eaLnBrk="1" hangingPunct="1">
              <a:buFontTx/>
              <a:buNone/>
            </a:pPr>
            <a:r>
              <a:rPr lang="hu-HU" altLang="hu-HU" smtClean="0"/>
              <a:t>	haránt: 13-13.5 cm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Amplitudo pelvis</a:t>
            </a:r>
          </a:p>
          <a:p>
            <a:pPr eaLnBrk="1" hangingPunct="1">
              <a:buFontTx/>
              <a:buNone/>
            </a:pPr>
            <a:r>
              <a:rPr lang="hu-HU" altLang="hu-HU" smtClean="0"/>
              <a:t>	ferde: 14 cm</a:t>
            </a:r>
            <a:br>
              <a:rPr lang="hu-HU" altLang="hu-HU" smtClean="0"/>
            </a:br>
            <a:endParaRPr lang="hu-HU" altLang="hu-HU" smtClean="0"/>
          </a:p>
          <a:p>
            <a:pPr eaLnBrk="1" hangingPunct="1"/>
            <a:r>
              <a:rPr lang="hu-HU" altLang="hu-HU" smtClean="0"/>
              <a:t>Apertura inferior</a:t>
            </a:r>
          </a:p>
          <a:p>
            <a:pPr eaLnBrk="1" hangingPunct="1">
              <a:buFontTx/>
              <a:buNone/>
            </a:pPr>
            <a:r>
              <a:rPr lang="hu-HU" altLang="hu-HU" smtClean="0"/>
              <a:t>	sagittalis: 9.5-11.5 cm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684213" y="1773238"/>
            <a:ext cx="2305050" cy="1223962"/>
          </a:xfrm>
          <a:prstGeom prst="ellips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1117600" y="3500438"/>
            <a:ext cx="1366838" cy="1223962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187450" y="5084763"/>
            <a:ext cx="504825" cy="7207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187450" y="5805488"/>
            <a:ext cx="576263" cy="5762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1763713" y="5734050"/>
            <a:ext cx="504825" cy="6477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1692275" y="5084763"/>
            <a:ext cx="576263" cy="64928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684213" y="2349500"/>
            <a:ext cx="23034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1403350" y="3644900"/>
            <a:ext cx="792163" cy="9366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1692275" y="5084763"/>
            <a:ext cx="71438" cy="12969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6"/>
          <p:cNvSpPr>
            <a:spLocks noChangeArrowheads="1"/>
          </p:cNvSpPr>
          <p:nvPr/>
        </p:nvSpPr>
        <p:spPr bwMode="auto">
          <a:xfrm>
            <a:off x="6156325" y="1052513"/>
            <a:ext cx="20161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23850" y="3640138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haránt </a:t>
            </a:r>
          </a:p>
        </p:txBody>
      </p:sp>
      <p:pic>
        <p:nvPicPr>
          <p:cNvPr id="25604" name="Picture 3" descr="2_forgás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989388"/>
            <a:ext cx="301783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2_forgá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29273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2_forgás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794000"/>
            <a:ext cx="29686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672138" y="6400800"/>
            <a:ext cx="288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sagittalis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2990850" y="5092700"/>
            <a:ext cx="288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ferde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 flipH="1">
            <a:off x="1092200" y="2489200"/>
            <a:ext cx="1473200" cy="0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flipH="1">
            <a:off x="3911600" y="3657600"/>
            <a:ext cx="1117600" cy="82550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7331075" y="4657725"/>
            <a:ext cx="0" cy="152400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flipH="1">
            <a:off x="6388100" y="1892300"/>
            <a:ext cx="1473200" cy="0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6477000" y="1397000"/>
            <a:ext cx="1358900" cy="100330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7175500" y="1117600"/>
            <a:ext cx="0" cy="152400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395288" y="0"/>
            <a:ext cx="8229600" cy="9223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Születés</a:t>
            </a:r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395288" y="5876925"/>
            <a:ext cx="4716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Szüléskor a gyermek feje 90 fokot fordul a szülőcsatornában!</a:t>
            </a:r>
          </a:p>
        </p:txBody>
      </p:sp>
      <p:pic>
        <p:nvPicPr>
          <p:cNvPr id="25617" name="Picture 13" descr="lipper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89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4" descr="lipper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1392238"/>
            <a:ext cx="2300287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15" descr="lippert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2640013"/>
            <a:ext cx="2484437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25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42" grpId="0"/>
      <p:bldP spid="911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3476625"/>
            <a:ext cx="39687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Line 9"/>
          <p:cNvSpPr>
            <a:spLocks noChangeShapeType="1"/>
          </p:cNvSpPr>
          <p:nvPr/>
        </p:nvSpPr>
        <p:spPr bwMode="auto">
          <a:xfrm flipV="1">
            <a:off x="6477000" y="5305425"/>
            <a:ext cx="1443038" cy="301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738"/>
            <a:ext cx="4062413" cy="33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Line 8"/>
          <p:cNvSpPr>
            <a:spLocks noChangeShapeType="1"/>
          </p:cNvSpPr>
          <p:nvPr/>
        </p:nvSpPr>
        <p:spPr bwMode="auto">
          <a:xfrm>
            <a:off x="1143000" y="5280025"/>
            <a:ext cx="1741488" cy="174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0"/>
            <a:ext cx="396875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6700" cy="35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2" name="Szövegdoboz 13"/>
          <p:cNvSpPr txBox="1">
            <a:spLocks noChangeArrowheads="1"/>
          </p:cNvSpPr>
          <p:nvPr/>
        </p:nvSpPr>
        <p:spPr bwMode="auto">
          <a:xfrm>
            <a:off x="1735138" y="2649538"/>
            <a:ext cx="700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pubic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arch</a:t>
            </a:r>
          </a:p>
        </p:txBody>
      </p:sp>
      <p:sp>
        <p:nvSpPr>
          <p:cNvPr id="26633" name="Szövegdoboz 14"/>
          <p:cNvSpPr txBox="1">
            <a:spLocks noChangeArrowheads="1"/>
          </p:cNvSpPr>
          <p:nvPr/>
        </p:nvSpPr>
        <p:spPr bwMode="auto">
          <a:xfrm>
            <a:off x="6697663" y="2855913"/>
            <a:ext cx="1035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subpubic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angle</a:t>
            </a:r>
          </a:p>
        </p:txBody>
      </p:sp>
      <p:pic>
        <p:nvPicPr>
          <p:cNvPr id="26634" name="Kép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501650"/>
            <a:ext cx="126523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0188" y="2962248"/>
            <a:ext cx="2690569" cy="10253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28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" y="638528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3200" dirty="0" smtClean="0"/>
              <a:t>Csípőízület: </a:t>
            </a:r>
            <a:r>
              <a:rPr lang="hu-HU" altLang="hu-HU" sz="3200" dirty="0"/>
              <a:t>szalagok</a:t>
            </a:r>
          </a:p>
        </p:txBody>
      </p:sp>
      <p:pic>
        <p:nvPicPr>
          <p:cNvPr id="6150" name="Picture 6" descr="csipo szalago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32303"/>
            <a:ext cx="2811463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sipo szalag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32303"/>
            <a:ext cx="3159125" cy="371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708400" y="1848203"/>
            <a:ext cx="2376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Lig. iliofemorale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924300" y="3576990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Lig. ischiofemorale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708400" y="2568928"/>
            <a:ext cx="2376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Lig. pubofemorale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6084888" y="2929290"/>
            <a:ext cx="1439862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2051050" y="2784828"/>
            <a:ext cx="15843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1331913" y="1992665"/>
            <a:ext cx="2376487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11560" y="5281965"/>
            <a:ext cx="81375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dirty="0"/>
              <a:t>A test legerősebb szalagjai, felcsavarodnak a </a:t>
            </a:r>
            <a:r>
              <a:rPr lang="hu-HU" altLang="hu-HU" dirty="0" err="1"/>
              <a:t>femur</a:t>
            </a:r>
            <a:r>
              <a:rPr lang="hu-HU" altLang="hu-HU" dirty="0"/>
              <a:t> nyakára: </a:t>
            </a:r>
            <a:r>
              <a:rPr lang="hu-HU" altLang="hu-HU" dirty="0" err="1"/>
              <a:t>retroflexiót</a:t>
            </a:r>
            <a:r>
              <a:rPr lang="hu-HU" altLang="hu-HU" dirty="0"/>
              <a:t> gátolják, </a:t>
            </a:r>
            <a:r>
              <a:rPr lang="hu-HU" altLang="hu-HU" dirty="0" err="1"/>
              <a:t>anteflexioban</a:t>
            </a:r>
            <a:r>
              <a:rPr lang="hu-HU" altLang="hu-HU" dirty="0"/>
              <a:t> elernyednek.</a:t>
            </a:r>
          </a:p>
          <a:p>
            <a:pPr algn="ctr">
              <a:spcBef>
                <a:spcPct val="50000"/>
              </a:spcBef>
            </a:pPr>
            <a:r>
              <a:rPr lang="hu-HU" altLang="hu-HU" dirty="0"/>
              <a:t>Mélyebb részeik a </a:t>
            </a:r>
            <a:r>
              <a:rPr lang="hu-HU" altLang="hu-HU" dirty="0" err="1"/>
              <a:t>zona</a:t>
            </a:r>
            <a:r>
              <a:rPr lang="hu-HU" altLang="hu-HU" dirty="0"/>
              <a:t> </a:t>
            </a:r>
            <a:r>
              <a:rPr lang="hu-HU" altLang="hu-HU" dirty="0" err="1"/>
              <a:t>orbicularist</a:t>
            </a:r>
            <a:r>
              <a:rPr lang="hu-HU" altLang="hu-HU" dirty="0"/>
              <a:t> alkotják.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195513" y="5088290"/>
            <a:ext cx="46815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1000"/>
              <a:t>Forrás: </a:t>
            </a:r>
            <a:r>
              <a:rPr lang="en-US" altLang="hu-HU" sz="1000"/>
              <a:t>Sobot</a:t>
            </a:r>
            <a:r>
              <a:rPr lang="hu-HU" altLang="hu-HU" sz="1000"/>
              <a:t>a -</a:t>
            </a:r>
            <a:r>
              <a:rPr lang="en-US" altLang="hu-HU" sz="1000"/>
              <a:t> Atlas of Human Anatomy</a:t>
            </a:r>
            <a:endParaRPr lang="hu-HU" altLang="hu-HU" sz="1000"/>
          </a:p>
        </p:txBody>
      </p:sp>
    </p:spTree>
    <p:extLst>
      <p:ext uri="{BB962C8B-B14F-4D97-AF65-F5344CB8AC3E}">
        <p14:creationId xmlns:p14="http://schemas.microsoft.com/office/powerpoint/2010/main" val="182889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267</Words>
  <Application>Microsoft Office PowerPoint</Application>
  <PresentationFormat>Diavetítés a képernyőre (4:3 oldalarány)</PresentationFormat>
  <Paragraphs>90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Office-téma</vt:lpstr>
      <vt:lpstr>1_Office-téma</vt:lpstr>
      <vt:lpstr>2_Office-téma</vt:lpstr>
      <vt:lpstr>A medence: csont, ízület, izmok és mechanika</vt:lpstr>
      <vt:lpstr>PowerPoint-bemutató</vt:lpstr>
      <vt:lpstr>PowerPoint-bemutató</vt:lpstr>
      <vt:lpstr>PowerPoint-bemutató</vt:lpstr>
      <vt:lpstr>PowerPoint-bemutató</vt:lpstr>
      <vt:lpstr>Legnagyobb átmérők</vt:lpstr>
      <vt:lpstr>PowerPoint-bemutató</vt:lpstr>
      <vt:lpstr>PowerPoint-bemutató</vt:lpstr>
      <vt:lpstr>PowerPoint-bemutató</vt:lpstr>
      <vt:lpstr>Szalagok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Semmelweis Egyetem Anatómia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Dr. Hajdu Ferenc</dc:creator>
  <cp:lastModifiedBy>nagyn</cp:lastModifiedBy>
  <cp:revision>133</cp:revision>
  <dcterms:created xsi:type="dcterms:W3CDTF">2005-10-13T14:12:57Z</dcterms:created>
  <dcterms:modified xsi:type="dcterms:W3CDTF">2019-10-10T21:17:56Z</dcterms:modified>
</cp:coreProperties>
</file>