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651" r:id="rId3"/>
    <p:sldMasterId id="2147483652" r:id="rId4"/>
    <p:sldMasterId id="2147483653" r:id="rId5"/>
    <p:sldMasterId id="2147483654" r:id="rId6"/>
    <p:sldMasterId id="2147483721" r:id="rId7"/>
    <p:sldMasterId id="2147483733" r:id="rId8"/>
  </p:sldMasterIdLst>
  <p:notesMasterIdLst>
    <p:notesMasterId r:id="rId28"/>
  </p:notesMasterIdLst>
  <p:sldIdLst>
    <p:sldId id="270" r:id="rId9"/>
    <p:sldId id="321" r:id="rId10"/>
    <p:sldId id="301" r:id="rId11"/>
    <p:sldId id="265" r:id="rId12"/>
    <p:sldId id="273" r:id="rId13"/>
    <p:sldId id="336" r:id="rId14"/>
    <p:sldId id="324" r:id="rId15"/>
    <p:sldId id="323" r:id="rId16"/>
    <p:sldId id="326" r:id="rId17"/>
    <p:sldId id="335" r:id="rId18"/>
    <p:sldId id="325" r:id="rId19"/>
    <p:sldId id="267" r:id="rId20"/>
    <p:sldId id="334" r:id="rId21"/>
    <p:sldId id="329" r:id="rId22"/>
    <p:sldId id="333" r:id="rId23"/>
    <p:sldId id="331" r:id="rId24"/>
    <p:sldId id="332" r:id="rId25"/>
    <p:sldId id="327" r:id="rId26"/>
    <p:sldId id="328" r:id="rId27"/>
  </p:sldIdLst>
  <p:sldSz cx="9144000" cy="6858000" type="screen4x3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00"/>
    <a:srgbClr val="66FFFF"/>
    <a:srgbClr val="FF9900"/>
    <a:srgbClr val="0099FF"/>
    <a:srgbClr val="D60093"/>
    <a:srgbClr val="192C43"/>
    <a:srgbClr val="00FF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1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4349654-02E6-4002-A335-0D000A938115}" type="datetimeFigureOut">
              <a:rPr lang="hu-HU"/>
              <a:pPr>
                <a:defRPr/>
              </a:pPr>
              <a:t>2019. 10. 11.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  <a:endParaRPr lang="hu-HU" noProof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3465843-9185-4191-BAAF-4718CC583435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EAEF004-BB94-4AE4-B0B3-9E9F036DEEDB}" type="slidenum">
              <a:rPr lang="hu-HU" altLang="hu-HU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</a:t>
            </a:fld>
            <a:endParaRPr lang="hu-HU" altLang="hu-H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31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624F3DC-030F-4AB9-A028-4CC1C827CCCC}" type="slidenum">
              <a:rPr lang="hu-HU" altLang="hu-HU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</a:t>
            </a:fld>
            <a:endParaRPr lang="hu-HU" altLang="hu-H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3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hu-H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168395B-45CC-468B-8144-88CB94F78548}" type="slidenum">
              <a:rPr lang="hu-HU" altLang="hu-HU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hu-HU" altLang="hu-H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ko-KR" smtClean="0">
                <a:ea typeface="Gulim" pitchFamily="34" charset="-127"/>
              </a:rPr>
              <a:t>devbio8e-fig-11-25-0.jpg</a:t>
            </a:r>
            <a:br>
              <a:rPr lang="en-US" altLang="ko-KR" smtClean="0">
                <a:ea typeface="Gulim" pitchFamily="34" charset="-127"/>
              </a:rPr>
            </a:br>
            <a:endParaRPr lang="en-US" altLang="ko-KR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2FA9B33-2813-408B-ADD4-6F1C4912BDB4}" type="slidenum">
              <a:rPr lang="hu-HU" altLang="hu-HU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12</a:t>
            </a:fld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ko-KR" smtClean="0">
                <a:ea typeface="Gulim" pitchFamily="34" charset="-127"/>
              </a:rPr>
              <a:t>devbio8e-fig-12-12-0.jpg</a:t>
            </a:r>
            <a:br>
              <a:rPr lang="en-US" altLang="ko-KR" smtClean="0">
                <a:ea typeface="Gulim" pitchFamily="34" charset="-127"/>
              </a:rPr>
            </a:br>
            <a:endParaRPr lang="en-US" altLang="ko-KR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9C2E1-87F3-4B8D-B515-8E841BF7AF41}" type="datetimeFigureOut">
              <a:rPr lang="hu-HU"/>
              <a:pPr>
                <a:defRPr/>
              </a:pPr>
              <a:t>2019. 10. 11.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8C1F4-4643-4208-AEB3-282CBFBDF8B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90228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8F4EE-C350-466F-B876-67FE8348AA3A}" type="datetimeFigureOut">
              <a:rPr lang="hu-HU"/>
              <a:pPr>
                <a:defRPr/>
              </a:pPr>
              <a:t>2019. 10. 11.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904CD-77DD-4AAE-B2DF-5D105DB70E4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696939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6415E-B980-45B6-99D3-FD69C850DFC5}" type="datetimeFigureOut">
              <a:rPr lang="hu-HU"/>
              <a:pPr>
                <a:defRPr/>
              </a:pPr>
              <a:t>2019. 10. 11.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61995-E3C7-41D2-8780-BD81BFB7690D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9853339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EDADD-D035-4270-94EA-733FA5FCFC75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051530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2A048-9A0D-4D9B-A9AE-981825CF9FAC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802228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3B55C9-A94A-484C-A4F2-E2E5899F87AC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091437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7CA85E-081A-491F-B928-920B0C75590C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608190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CDAAA-A961-412F-8BA0-0627B7A75E20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4824687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6AF294-2C24-4DBB-82E3-A8B1C7AB0D03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8301528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9956DF-D23B-4B6A-B7A4-C765FDAB18F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4211507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74C01-8D2C-4AD0-97A5-4970BCCE3B3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100980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FEAF1-887B-441E-AC24-E39460638D99}" type="datetimeFigureOut">
              <a:rPr lang="hu-HU"/>
              <a:pPr>
                <a:defRPr/>
              </a:pPr>
              <a:t>2019. 10. 11.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0A725-DABD-44B3-868B-096E73C3A9DD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3551091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5AC48-DE5D-4CAC-BB8A-180E2E8FE126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1237544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ECF9C-C37F-4B73-94AC-5F799EADD66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0822531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488C2A-D4AE-4296-932E-9E777E1517C0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652767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B37EAB-A49A-461D-B577-4C029F742EE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2638502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8B72C6-3FB0-4914-A173-5910D5735F1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2350781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F053AA-D160-44FA-AB29-0D5CEAA473F2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0823884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F3679-B1CA-460D-9999-549AAA1D1654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6730958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9D5D03-1780-46C3-9A7F-268E4B2D733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3267828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725514-3BBA-4D59-90FD-180FAA79587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9152373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49843-C49B-41E1-969C-CB3882CF0E96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929973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1D158-73A8-4C88-B7E6-12C90752040E}" type="datetimeFigureOut">
              <a:rPr lang="hu-HU"/>
              <a:pPr>
                <a:defRPr/>
              </a:pPr>
              <a:t>2019. 10. 11.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4081E-E8C5-4A56-A377-B7BA320DCE8D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7241286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F2FF1-C3C1-4E74-81F9-1688424C87D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6203150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F623DA-9976-44C9-BEA5-13B147BBB59C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5767584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01FC35-494B-46C9-869E-3CAA37AB18A2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1641411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F88DC-9D32-47DB-BA36-E17F152E45C0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5286855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8CECA-B396-4498-9834-F62F537BCE7C}" type="datetimeFigureOut">
              <a:rPr lang="hu-HU"/>
              <a:pPr>
                <a:defRPr/>
              </a:pPr>
              <a:t>2019. 10. 11.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6DD8A-1635-4BD9-8E3A-1795FF26CCD4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2259713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D3AB1-3632-47D0-9E5D-DCC45468F0BF}" type="datetimeFigureOut">
              <a:rPr lang="hu-HU"/>
              <a:pPr>
                <a:defRPr/>
              </a:pPr>
              <a:t>2019. 10. 11.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E16BD-D793-467A-A440-1A7E44F05F04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0864968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5253E-E766-447E-9B36-D780AB9509FB}" type="datetimeFigureOut">
              <a:rPr lang="hu-HU"/>
              <a:pPr>
                <a:defRPr/>
              </a:pPr>
              <a:t>2019. 10. 11.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BAB31-8279-4290-830F-3DE81D85525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4840376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C9369-3C5C-4BEE-A83C-D7700E4F59FD}" type="datetimeFigureOut">
              <a:rPr lang="hu-HU"/>
              <a:pPr>
                <a:defRPr/>
              </a:pPr>
              <a:t>2019. 10. 11.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480F4-B8E2-4A60-9EF0-D20A8968E024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2085439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D3395-570F-46F6-932A-42418F42DC17}" type="datetimeFigureOut">
              <a:rPr lang="hu-HU"/>
              <a:pPr>
                <a:defRPr/>
              </a:pPr>
              <a:t>2019. 10. 11.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68373-4C8D-41D6-B35B-7E6ACCAFAAC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6206247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E8697-C12B-49AD-B472-253EBB070805}" type="datetimeFigureOut">
              <a:rPr lang="hu-HU"/>
              <a:pPr>
                <a:defRPr/>
              </a:pPr>
              <a:t>2019. 10. 11.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F395B-FBF6-4110-9C2C-CE7648985F4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912705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292FF-F72A-49E4-A45F-9BDEC40CC65B}" type="datetimeFigureOut">
              <a:rPr lang="hu-HU"/>
              <a:pPr>
                <a:defRPr/>
              </a:pPr>
              <a:t>2019. 10. 11.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3AB2B-6908-4E96-A811-9A1982038AD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5283864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CF775-346E-4199-841A-D8DABB5E741C}" type="datetimeFigureOut">
              <a:rPr lang="hu-HU"/>
              <a:pPr>
                <a:defRPr/>
              </a:pPr>
              <a:t>2019. 10. 11.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18833-0747-4435-B328-76169F9E3582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475481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F9CA5-BC4E-44E1-8A87-E9E6857BFCDA}" type="datetimeFigureOut">
              <a:rPr lang="hu-HU"/>
              <a:pPr>
                <a:defRPr/>
              </a:pPr>
              <a:t>2019. 10. 11.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03E4D8-B7CC-4F46-86ED-3A7B414A733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5231351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85144-5925-4DCF-9D46-72EC3DBC396F}" type="datetimeFigureOut">
              <a:rPr lang="hu-HU"/>
              <a:pPr>
                <a:defRPr/>
              </a:pPr>
              <a:t>2019. 10. 11.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C2157-02E4-482A-8E82-0A3C428B335C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7520473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93DAE-88EB-4FDC-B66A-C0FC2F29C530}" type="datetimeFigureOut">
              <a:rPr lang="hu-HU"/>
              <a:pPr>
                <a:defRPr/>
              </a:pPr>
              <a:t>2019. 10. 11.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77CC9-8E6F-4DB5-8FA9-5DA59B36E9A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5929587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21CAE-C1FE-4447-9CDC-64FB6AA97F12}" type="datetimeFigureOut">
              <a:rPr lang="hu-HU"/>
              <a:pPr>
                <a:defRPr/>
              </a:pPr>
              <a:t>2019. 10. 11.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076E2-A3B1-43F8-A24B-3830895B7D7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4771710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80E81E-8D60-4A71-B58C-FE4AEEBA1A8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7806362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E469BE-6DFA-4413-8816-2AB242DAF84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0325024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D382F-FD72-4EEF-94E6-EC3C2CC4FBD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152484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30297-13AE-4879-8C19-DCFE5ECFEFE0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8165999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A0831-1AEB-4CCD-8C37-DE090A7BCE51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50179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52AD5-527D-4B4D-95AA-5938A7664E5B}" type="datetimeFigureOut">
              <a:rPr lang="hu-HU"/>
              <a:pPr>
                <a:defRPr/>
              </a:pPr>
              <a:t>2019. 10. 11.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A1FDA-65E2-4011-9E40-DE8A8B718041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4636319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44B7D-C844-4CFF-9E1B-A3A6C8CE8115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5001073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E11C3-21D8-4C1C-993B-6E8D136F5C84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7265367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06AF4-A74E-4909-A33E-DADD5B7CC011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4060753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CA475-9E08-489D-8EAF-1E43DC122E4E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4668998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DA917-DE39-4F97-B9FD-5EB9D069A374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2323082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550153-440B-4E4C-B520-2D4EB7ED8B06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4800377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7883F-7953-407F-A70B-D1C67B8A201E}" type="datetimeFigureOut">
              <a:rPr lang="hu-HU"/>
              <a:pPr>
                <a:defRPr/>
              </a:pPr>
              <a:t>2019. 10. 11.</a:t>
            </a:fld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DE29C9-17F0-43BC-BB8F-B5184E0FE61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7094198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DB2C85-5FA5-43E2-9744-9FF2215D8080}" type="datetimeFigureOut">
              <a:rPr lang="hu-HU"/>
              <a:pPr>
                <a:defRPr/>
              </a:pPr>
              <a:t>2019. 10. 11.</a:t>
            </a:fld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47F18-2DEF-463E-82EB-E364B3EF6542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6978407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61A261-B704-4DCD-85DC-08C1E293AC27}" type="datetimeFigureOut">
              <a:rPr lang="hu-HU"/>
              <a:pPr>
                <a:defRPr/>
              </a:pPr>
              <a:t>2019. 10. 11.</a:t>
            </a:fld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76E11-DD67-429D-8066-1EEE0371A12E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9271238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95C84-944F-4483-BB9C-F12D430D40D0}" type="datetimeFigureOut">
              <a:rPr lang="hu-HU"/>
              <a:pPr>
                <a:defRPr/>
              </a:pPr>
              <a:t>2019. 10. 11.</a:t>
            </a:fld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1C136-EF21-4D3B-8F45-8C5BCCF616DE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944033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A803B-794B-491E-B340-B48A71603A02}" type="datetimeFigureOut">
              <a:rPr lang="hu-HU"/>
              <a:pPr>
                <a:defRPr/>
              </a:pPr>
              <a:t>2019. 10. 11.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E2596-3E51-45B3-B46B-4C509DD5CB6E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9595063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C5C9E1-0A5B-4558-A0B2-CE2FB013697D}" type="datetimeFigureOut">
              <a:rPr lang="hu-HU"/>
              <a:pPr>
                <a:defRPr/>
              </a:pPr>
              <a:t>2019. 10. 11.</a:t>
            </a:fld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9D2DC-4132-4D2D-B728-2954A8DA7BA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027606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5B4DE3-1794-4F2E-B617-2911BBD0B5B9}" type="datetimeFigureOut">
              <a:rPr lang="hu-HU"/>
              <a:pPr>
                <a:defRPr/>
              </a:pPr>
              <a:t>2019. 10. 11.</a:t>
            </a:fld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C8E19-39D6-4C9C-804B-D4E0EE6BC43E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16186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7E594-B6E8-4C3C-AA34-ADA538F6922B}" type="datetimeFigureOut">
              <a:rPr lang="hu-HU"/>
              <a:pPr>
                <a:defRPr/>
              </a:pPr>
              <a:t>2019. 10. 11.</a:t>
            </a:fld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A0193-48CD-4286-B710-2E5FEE13E84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2263907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3D90CB-1ABE-4A1F-A3B7-499F10334820}" type="datetimeFigureOut">
              <a:rPr lang="hu-HU"/>
              <a:pPr>
                <a:defRPr/>
              </a:pPr>
              <a:t>2019. 10. 11.</a:t>
            </a:fld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42E36-7A0C-43FC-BAB6-4B8430B7A0B6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0586701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280CF5-F7DA-4C04-A453-BC7F21FD614E}" type="datetimeFigureOut">
              <a:rPr lang="hu-HU"/>
              <a:pPr>
                <a:defRPr/>
              </a:pPr>
              <a:t>2019. 10. 11.</a:t>
            </a:fld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E19F5F-4E11-44E3-A7C7-AFF7E4977636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4770614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F507C-89C0-4002-89F1-DC716AC2CE21}" type="datetimeFigureOut">
              <a:rPr lang="hu-HU"/>
              <a:pPr>
                <a:defRPr/>
              </a:pPr>
              <a:t>2019. 10. 11.</a:t>
            </a:fld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AFCA2-D745-4B35-B7EC-93C7B18320F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7987428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7E71D-97B8-46D0-9C9D-BD9477F26898}" type="datetimeFigureOut">
              <a:rPr lang="hu-HU"/>
              <a:pPr>
                <a:defRPr/>
              </a:pPr>
              <a:t>2019. 10. 11.</a:t>
            </a:fld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81F70-C282-4386-9B69-A1BE3ED51FBE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4202168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5562600"/>
            <a:ext cx="7772400" cy="381000"/>
          </a:xfrm>
        </p:spPr>
        <p:txBody>
          <a:bodyPr anchor="ctr"/>
          <a:lstStyle>
            <a:lvl1pPr>
              <a:defRPr sz="900"/>
            </a:lvl1pPr>
          </a:lstStyle>
          <a:p>
            <a:r>
              <a:rPr lang="en-US" altLang="ko-KR"/>
              <a:t>Click to edit Master title style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19800"/>
            <a:ext cx="3200400" cy="685800"/>
          </a:xfrm>
        </p:spPr>
        <p:txBody>
          <a:bodyPr/>
          <a:lstStyle>
            <a:lvl1pPr marL="0" indent="0">
              <a:defRPr sz="1200"/>
            </a:lvl1pPr>
          </a:lstStyle>
          <a:p>
            <a:r>
              <a:rPr lang="en-US" altLang="ko-KR"/>
              <a:t>Other chapters</a:t>
            </a:r>
          </a:p>
          <a:p>
            <a:r>
              <a:rPr lang="en-US" altLang="ko-KR"/>
              <a:t>Filename</a:t>
            </a:r>
          </a:p>
          <a:p>
            <a:r>
              <a:rPr lang="en-US" altLang="ko-KR"/>
              <a:t>Copyright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Gulim" pitchFamily="34" charset="-127"/>
              </a:defRPr>
            </a:lvl1pPr>
          </a:lstStyle>
          <a:p>
            <a:pPr>
              <a:defRPr/>
            </a:pPr>
            <a:fld id="{C1DFFD18-DC5D-4A95-BC0B-B0C5A2E47880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592241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653461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02005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8DEBC-84AA-40B5-AB63-F9E96F12BCC4}" type="datetimeFigureOut">
              <a:rPr lang="hu-HU"/>
              <a:pPr>
                <a:defRPr/>
              </a:pPr>
              <a:t>2019. 10. 11.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AA48B-7AC2-49C7-B7D5-1AED63BE11AE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37187947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664272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003854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283260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5606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5060584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21159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27373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0960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0960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5591718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5562600"/>
            <a:ext cx="7772400" cy="381000"/>
          </a:xfrm>
        </p:spPr>
        <p:txBody>
          <a:bodyPr anchor="ctr"/>
          <a:lstStyle>
            <a:lvl1pPr>
              <a:defRPr sz="900"/>
            </a:lvl1pPr>
          </a:lstStyle>
          <a:p>
            <a:r>
              <a:rPr lang="en-US" altLang="ko-KR"/>
              <a:t>Click to edit Master title style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19800"/>
            <a:ext cx="3200400" cy="685800"/>
          </a:xfrm>
        </p:spPr>
        <p:txBody>
          <a:bodyPr/>
          <a:lstStyle>
            <a:lvl1pPr marL="0" indent="0">
              <a:defRPr sz="1200"/>
            </a:lvl1pPr>
          </a:lstStyle>
          <a:p>
            <a:r>
              <a:rPr lang="en-US" altLang="ko-KR"/>
              <a:t>Other chapters</a:t>
            </a:r>
          </a:p>
          <a:p>
            <a:r>
              <a:rPr lang="en-US" altLang="ko-KR"/>
              <a:t>Filename</a:t>
            </a:r>
          </a:p>
          <a:p>
            <a:r>
              <a:rPr lang="en-US" altLang="ko-KR"/>
              <a:t>Copyright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panose="02020603050405020304" pitchFamily="18" charset="0"/>
                <a:ea typeface="Gulim" pitchFamily="34" charset="-127"/>
              </a:defRPr>
            </a:lvl1pPr>
          </a:lstStyle>
          <a:p>
            <a:pPr>
              <a:defRPr/>
            </a:pPr>
            <a:fld id="{225C1843-ABC3-48C4-82C6-2BC7BFE46ECD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494198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21710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C6C53-DEDC-4339-9BDB-9220425114E4}" type="datetimeFigureOut">
              <a:rPr lang="hu-HU"/>
              <a:pPr>
                <a:defRPr/>
              </a:pPr>
              <a:t>2019. 10. 11.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77833-0E95-4690-A98E-EC933BEE7355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1775578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123035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0750934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4188726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7830323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244014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8545717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41419126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8731744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0960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0960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6942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BF333-C402-47C9-BF0E-CFADC3289D03}" type="datetimeFigureOut">
              <a:rPr lang="hu-HU"/>
              <a:pPr>
                <a:defRPr/>
              </a:pPr>
              <a:t>2019. 10. 11.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134AF-EAFE-4A97-B160-FD13EAB43F10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134776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6F8CA57-5825-4D3C-A692-CEC9FBD4A619}" type="datetimeFigureOut">
              <a:rPr lang="hu-HU"/>
              <a:pPr>
                <a:defRPr/>
              </a:pPr>
              <a:t>2019. 10. 11.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1F826E9-59CB-45FF-AA0A-BD0BC57F9FC2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22301B1-735B-494D-B7E5-3BDBB6D13E16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52D33C07-33D7-49A4-8B76-9A03CE4FD423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4099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1B11D5C-B7E5-45FB-A87B-2B2F601A5286}" type="datetimeFigureOut">
              <a:rPr lang="hu-HU"/>
              <a:pPr>
                <a:defRPr/>
              </a:pPr>
              <a:t>2019. 10. 11.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C3E8614-56B3-498E-90D5-1D823C91458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 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smtClean="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7DDBA67-B32D-444F-8B92-E6A332272E0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65977EC6-C573-4626-936D-C01D42E84A98}" type="datetimeFigureOut">
              <a:rPr lang="hu-HU"/>
              <a:pPr>
                <a:defRPr/>
              </a:pPr>
              <a:t>2019. 10. 11.</a:t>
            </a:fld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6932960-5641-4ACC-9FAD-7CDAFFC08A9E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solidFill>
            <a:srgbClr val="405A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ko-KR" altLang="en-US" sz="2400" smtClean="0">
              <a:solidFill>
                <a:srgbClr val="000000"/>
              </a:solidFill>
              <a:latin typeface="Times New Roman" panose="02020603050405020304" pitchFamily="18" charset="0"/>
              <a:ea typeface="Gulim" pitchFamily="34" charset="-127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This is the title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solidFill>
            <a:srgbClr val="405A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ko-KR" altLang="en-US" sz="2400" smtClean="0">
              <a:latin typeface="Times New Roman" panose="02020603050405020304" pitchFamily="18" charset="0"/>
              <a:ea typeface="Gulim" pitchFamily="34" charset="-127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This is the title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file:///C:\oktat&#225;s\neurodevelopment\histogenesis_b.bmp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wmf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file:///C:\oktat&#225;s\neurodevelopment\gvel&#246;.bmp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file:///C:\oktat&#225;s\neurodevelopment\spine.bmp" TargetMode="Externa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C:\oktat&#225;s\FETAL\neurulatio1b.bmp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file:///C:\oktat&#225;s\neurodevelopment\gv.bmp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12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1103313"/>
            <a:ext cx="9144000" cy="117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4000" b="1" u="sng">
                <a:solidFill>
                  <a:srgbClr val="333399"/>
                </a:solidFill>
                <a:latin typeface="Britannic Bold" panose="020B0903060703020204" pitchFamily="34" charset="0"/>
              </a:rPr>
              <a:t>Az idegrendszer fejlődése II.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4000" b="1">
              <a:solidFill>
                <a:srgbClr val="333399"/>
              </a:solidFill>
              <a:latin typeface="Britannic Bold" panose="020B0903060703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3600" i="1">
                <a:solidFill>
                  <a:srgbClr val="7575D1"/>
                </a:solidFill>
                <a:latin typeface="Britannic Bold" panose="020B0903060703020204" pitchFamily="34" charset="0"/>
              </a:rPr>
              <a:t>Az agyhólyagok differenciálódása,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3600" i="1">
                <a:solidFill>
                  <a:srgbClr val="7575D1"/>
                </a:solidFill>
                <a:latin typeface="Britannic Bold" panose="020B0903060703020204" pitchFamily="34" charset="0"/>
              </a:rPr>
              <a:t>prosencephalon fejlődése.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3600" b="1" i="1">
              <a:solidFill>
                <a:srgbClr val="7575D1"/>
              </a:solidFill>
              <a:latin typeface="Britannic Bold" panose="020B0903060703020204" pitchFamily="34" charset="0"/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0" y="6223000"/>
            <a:ext cx="34512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2800" b="1">
                <a:solidFill>
                  <a:srgbClr val="333399"/>
                </a:solidFill>
                <a:latin typeface="Times New Roman" pitchFamily="18" charset="0"/>
              </a:rPr>
              <a:t>Semmelweis Egyetem</a:t>
            </a:r>
            <a:endParaRPr lang="hu-HU" sz="2800" b="1" i="1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688361" y="3933825"/>
            <a:ext cx="55640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Dr. Nagy </a:t>
            </a:r>
            <a:r>
              <a:rPr lang="hu-HU" altLang="hu-HU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Nándor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4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Őssejt és Kísérletes </a:t>
            </a:r>
            <a:r>
              <a:rPr lang="hu-HU" altLang="hu-HU" sz="14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Embryológia</a:t>
            </a:r>
            <a:r>
              <a:rPr lang="hu-HU" altLang="hu-HU" sz="14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Laboratórium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http://semmelweis.hu/anatomia/kutatas/laborok-kutatocsoportok/ossejtlab/</a:t>
            </a:r>
            <a:endParaRPr lang="hu-HU" altLang="hu-HU" sz="1400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4292600"/>
            <a:ext cx="2051050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4"/>
          <p:cNvSpPr txBox="1">
            <a:spLocks noChangeArrowheads="1"/>
          </p:cNvSpPr>
          <p:nvPr/>
        </p:nvSpPr>
        <p:spPr bwMode="auto">
          <a:xfrm>
            <a:off x="5435600" y="0"/>
            <a:ext cx="3708400" cy="109696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hu-HU" altLang="hu-HU" sz="1800" u="sng">
                <a:solidFill>
                  <a:srgbClr val="000000"/>
                </a:solidFill>
                <a:latin typeface="Arial" panose="020B0604020202020204" pitchFamily="34" charset="0"/>
              </a:rPr>
              <a:t>A velőcső hisztogenezise:</a:t>
            </a:r>
          </a:p>
          <a:p>
            <a:pPr eaLnBrk="1" hangingPunct="1">
              <a:spcBef>
                <a:spcPct val="0"/>
              </a:spcBef>
            </a:pPr>
            <a:r>
              <a:rPr lang="hu-HU" altLang="hu-HU" sz="2400" b="1">
                <a:solidFill>
                  <a:srgbClr val="000000"/>
                </a:solidFill>
                <a:latin typeface="Arial" panose="020B0604020202020204" pitchFamily="34" charset="0"/>
              </a:rPr>
              <a:t>3. cranio-caudális</a:t>
            </a:r>
          </a:p>
          <a:p>
            <a:pPr eaLnBrk="1" hangingPunct="1">
              <a:spcBef>
                <a:spcPct val="0"/>
              </a:spcBef>
            </a:pPr>
            <a:r>
              <a:rPr lang="hu-HU" altLang="hu-HU" sz="2400" b="1">
                <a:solidFill>
                  <a:srgbClr val="000000"/>
                </a:solidFill>
                <a:latin typeface="Arial" panose="020B0604020202020204" pitchFamily="34" charset="0"/>
              </a:rPr>
              <a:t>tagozódása</a:t>
            </a:r>
          </a:p>
        </p:txBody>
      </p:sp>
      <p:graphicFrame>
        <p:nvGraphicFramePr>
          <p:cNvPr id="23555" name="Object 5"/>
          <p:cNvGraphicFramePr>
            <a:graphicFrameLocks noChangeAspect="1"/>
          </p:cNvGraphicFramePr>
          <p:nvPr/>
        </p:nvGraphicFramePr>
        <p:xfrm>
          <a:off x="0" y="0"/>
          <a:ext cx="549116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3" name="Image" r:id="rId3" imgW="5765079" imgH="7200000" progId="Photoshop.Image.7">
                  <p:embed/>
                </p:oleObj>
              </mc:Choice>
              <mc:Fallback>
                <p:oleObj name="Image" r:id="rId3" imgW="5765079" imgH="7200000" progId="Photoshop.Image.7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5491163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55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450" y="3141663"/>
            <a:ext cx="36385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Oval 7"/>
          <p:cNvSpPr>
            <a:spLocks noChangeArrowheads="1"/>
          </p:cNvSpPr>
          <p:nvPr/>
        </p:nvSpPr>
        <p:spPr bwMode="auto">
          <a:xfrm>
            <a:off x="5434013" y="3860800"/>
            <a:ext cx="574675" cy="458788"/>
          </a:xfrm>
          <a:prstGeom prst="ellips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en-US" altLang="hu-HU" sz="180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Text Box 2"/>
          <p:cNvSpPr txBox="1">
            <a:spLocks noChangeArrowheads="1"/>
          </p:cNvSpPr>
          <p:nvPr/>
        </p:nvSpPr>
        <p:spPr bwMode="auto">
          <a:xfrm>
            <a:off x="1905000" y="152400"/>
            <a:ext cx="546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2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Az agyhólyagok tagozódása I.</a:t>
            </a:r>
          </a:p>
        </p:txBody>
      </p:sp>
      <p:grpSp>
        <p:nvGrpSpPr>
          <p:cNvPr id="24579" name="Group 3"/>
          <p:cNvGrpSpPr>
            <a:grpSpLocks/>
          </p:cNvGrpSpPr>
          <p:nvPr/>
        </p:nvGrpSpPr>
        <p:grpSpPr bwMode="auto">
          <a:xfrm>
            <a:off x="827088" y="914400"/>
            <a:ext cx="7512050" cy="5715000"/>
            <a:chOff x="733" y="576"/>
            <a:chExt cx="4732" cy="3600"/>
          </a:xfrm>
        </p:grpSpPr>
        <p:pic>
          <p:nvPicPr>
            <p:cNvPr id="24580" name="Picture 4" descr="morfogenezi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5" y="792"/>
              <a:ext cx="2443" cy="3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1" name="Text Box 5"/>
            <p:cNvSpPr txBox="1">
              <a:spLocks noChangeArrowheads="1"/>
            </p:cNvSpPr>
            <p:nvPr/>
          </p:nvSpPr>
          <p:spPr bwMode="auto">
            <a:xfrm>
              <a:off x="1119" y="677"/>
              <a:ext cx="1472" cy="50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990099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hu-HU" sz="1600" b="1">
                  <a:latin typeface="Comic Sans MS" panose="030F0702030302020204" pitchFamily="66" charset="0"/>
                </a:rPr>
                <a:t>az agyvelő korai tagozódása (primér agyhólyagok)</a:t>
              </a:r>
            </a:p>
          </p:txBody>
        </p:sp>
        <p:sp>
          <p:nvSpPr>
            <p:cNvPr id="24582" name="Text Box 6"/>
            <p:cNvSpPr txBox="1">
              <a:spLocks noChangeArrowheads="1"/>
            </p:cNvSpPr>
            <p:nvPr/>
          </p:nvSpPr>
          <p:spPr bwMode="auto">
            <a:xfrm>
              <a:off x="3077" y="576"/>
              <a:ext cx="1738" cy="22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990099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hu-HU" sz="1600" b="1">
                  <a:latin typeface="Comic Sans MS" panose="030F0702030302020204" pitchFamily="66" charset="0"/>
                </a:rPr>
                <a:t>másodlagos agyhólyagok</a:t>
              </a:r>
            </a:p>
          </p:txBody>
        </p:sp>
        <p:sp>
          <p:nvSpPr>
            <p:cNvPr id="24583" name="Text Box 7"/>
            <p:cNvSpPr txBox="1">
              <a:spLocks noChangeArrowheads="1"/>
            </p:cNvSpPr>
            <p:nvPr/>
          </p:nvSpPr>
          <p:spPr bwMode="auto">
            <a:xfrm>
              <a:off x="818" y="1464"/>
              <a:ext cx="1342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hu-HU" sz="1600" b="1" i="1">
                  <a:latin typeface="Comic Sans MS" panose="030F0702030302020204" pitchFamily="66" charset="0"/>
                </a:rPr>
                <a:t>előagy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hu-HU" sz="1600" b="1">
                  <a:solidFill>
                    <a:schemeClr val="accent2"/>
                  </a:solidFill>
                  <a:latin typeface="Comic Sans MS" panose="030F0702030302020204" pitchFamily="66" charset="0"/>
                </a:rPr>
                <a:t>(prosencephalon)</a:t>
              </a:r>
            </a:p>
          </p:txBody>
        </p:sp>
        <p:sp>
          <p:nvSpPr>
            <p:cNvPr id="24584" name="Text Box 8"/>
            <p:cNvSpPr txBox="1">
              <a:spLocks noChangeArrowheads="1"/>
            </p:cNvSpPr>
            <p:nvPr/>
          </p:nvSpPr>
          <p:spPr bwMode="auto">
            <a:xfrm>
              <a:off x="746" y="1984"/>
              <a:ext cx="1460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hu-HU" sz="1600" b="1" i="1">
                  <a:latin typeface="Comic Sans MS" panose="030F0702030302020204" pitchFamily="66" charset="0"/>
                </a:rPr>
                <a:t>középagy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hu-HU" sz="1600" b="1">
                  <a:solidFill>
                    <a:srgbClr val="CC6600"/>
                  </a:solidFill>
                  <a:latin typeface="Comic Sans MS" panose="030F0702030302020204" pitchFamily="66" charset="0"/>
                </a:rPr>
                <a:t>(mesencephalon)</a:t>
              </a:r>
            </a:p>
          </p:txBody>
        </p:sp>
        <p:sp>
          <p:nvSpPr>
            <p:cNvPr id="24585" name="Text Box 9"/>
            <p:cNvSpPr txBox="1">
              <a:spLocks noChangeArrowheads="1"/>
            </p:cNvSpPr>
            <p:nvPr/>
          </p:nvSpPr>
          <p:spPr bwMode="auto">
            <a:xfrm>
              <a:off x="733" y="2568"/>
              <a:ext cx="1476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hu-HU" sz="1600" b="1" i="1">
                  <a:latin typeface="Comic Sans MS" panose="030F0702030302020204" pitchFamily="66" charset="0"/>
                </a:rPr>
                <a:t>utóagy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hu-HU" sz="1600" b="1">
                  <a:solidFill>
                    <a:srgbClr val="009900"/>
                  </a:solidFill>
                  <a:latin typeface="Comic Sans MS" panose="030F0702030302020204" pitchFamily="66" charset="0"/>
                </a:rPr>
                <a:t>(rhombencephalon)</a:t>
              </a:r>
            </a:p>
          </p:txBody>
        </p:sp>
        <p:sp>
          <p:nvSpPr>
            <p:cNvPr id="24586" name="Text Box 10"/>
            <p:cNvSpPr txBox="1">
              <a:spLocks noChangeArrowheads="1"/>
            </p:cNvSpPr>
            <p:nvPr/>
          </p:nvSpPr>
          <p:spPr bwMode="auto">
            <a:xfrm>
              <a:off x="770" y="3496"/>
              <a:ext cx="1460" cy="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hu-HU" sz="1600" b="1" i="1">
                  <a:latin typeface="Comic Sans MS" panose="030F0702030302020204" pitchFamily="66" charset="0"/>
                </a:rPr>
                <a:t>gerincvelő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hu-HU" sz="1600" b="1">
                  <a:solidFill>
                    <a:srgbClr val="993300"/>
                  </a:solidFill>
                  <a:latin typeface="Comic Sans MS" panose="030F0702030302020204" pitchFamily="66" charset="0"/>
                </a:rPr>
                <a:t>(medulla spinalis)</a:t>
              </a:r>
            </a:p>
          </p:txBody>
        </p:sp>
        <p:sp>
          <p:nvSpPr>
            <p:cNvPr id="24587" name="Text Box 11"/>
            <p:cNvSpPr txBox="1">
              <a:spLocks noChangeArrowheads="1"/>
            </p:cNvSpPr>
            <p:nvPr/>
          </p:nvSpPr>
          <p:spPr bwMode="auto">
            <a:xfrm>
              <a:off x="4194" y="955"/>
              <a:ext cx="1224" cy="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hu-HU" sz="1600" b="1" i="1">
                  <a:latin typeface="Comic Sans MS" panose="030F0702030302020204" pitchFamily="66" charset="0"/>
                </a:rPr>
                <a:t>végagy </a:t>
              </a:r>
              <a:r>
                <a:rPr lang="hu-HU" altLang="hu-HU" sz="1600" b="1">
                  <a:solidFill>
                    <a:schemeClr val="accent2"/>
                  </a:solidFill>
                  <a:latin typeface="Comic Sans MS" panose="030F0702030302020204" pitchFamily="66" charset="0"/>
                </a:rPr>
                <a:t>(telencephalon)</a:t>
              </a:r>
            </a:p>
          </p:txBody>
        </p:sp>
        <p:sp>
          <p:nvSpPr>
            <p:cNvPr id="24588" name="Text Box 12"/>
            <p:cNvSpPr txBox="1">
              <a:spLocks noChangeArrowheads="1"/>
            </p:cNvSpPr>
            <p:nvPr/>
          </p:nvSpPr>
          <p:spPr bwMode="auto">
            <a:xfrm>
              <a:off x="4234" y="1385"/>
              <a:ext cx="1134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hu-HU" sz="1600" b="1" i="1">
                  <a:latin typeface="Comic Sans MS" panose="030F0702030302020204" pitchFamily="66" charset="0"/>
                </a:rPr>
                <a:t>köztiagy </a:t>
              </a:r>
              <a:r>
                <a:rPr lang="hu-HU" altLang="hu-HU" sz="1600" b="1">
                  <a:solidFill>
                    <a:schemeClr val="accent2"/>
                  </a:solidFill>
                  <a:latin typeface="Comic Sans MS" panose="030F0702030302020204" pitchFamily="66" charset="0"/>
                </a:rPr>
                <a:t>(diencephalon)</a:t>
              </a:r>
            </a:p>
          </p:txBody>
        </p:sp>
        <p:sp>
          <p:nvSpPr>
            <p:cNvPr id="24589" name="Text Box 13"/>
            <p:cNvSpPr txBox="1">
              <a:spLocks noChangeArrowheads="1"/>
            </p:cNvSpPr>
            <p:nvPr/>
          </p:nvSpPr>
          <p:spPr bwMode="auto">
            <a:xfrm>
              <a:off x="4228" y="2431"/>
              <a:ext cx="1177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hu-HU" sz="1600" b="1" i="1">
                  <a:latin typeface="Comic Sans MS" panose="030F0702030302020204" pitchFamily="66" charset="0"/>
                </a:rPr>
                <a:t>hátsóagy </a:t>
              </a:r>
              <a:r>
                <a:rPr lang="hu-HU" altLang="hu-HU" sz="1600" b="1">
                  <a:solidFill>
                    <a:srgbClr val="009900"/>
                  </a:solidFill>
                  <a:latin typeface="Comic Sans MS" panose="030F0702030302020204" pitchFamily="66" charset="0"/>
                </a:rPr>
                <a:t>(metencephalon)</a:t>
              </a:r>
            </a:p>
          </p:txBody>
        </p:sp>
        <p:sp>
          <p:nvSpPr>
            <p:cNvPr id="24590" name="Text Box 14"/>
            <p:cNvSpPr txBox="1">
              <a:spLocks noChangeArrowheads="1"/>
            </p:cNvSpPr>
            <p:nvPr/>
          </p:nvSpPr>
          <p:spPr bwMode="auto">
            <a:xfrm>
              <a:off x="4231" y="2971"/>
              <a:ext cx="1234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hu-HU" sz="1600" b="1" i="1">
                  <a:latin typeface="Comic Sans MS" panose="030F0702030302020204" pitchFamily="66" charset="0"/>
                </a:rPr>
                <a:t>nyúltagy </a:t>
              </a:r>
              <a:r>
                <a:rPr lang="hu-HU" altLang="hu-HU" sz="1600" b="1">
                  <a:solidFill>
                    <a:srgbClr val="006600"/>
                  </a:solidFill>
                  <a:latin typeface="Comic Sans MS" panose="030F0702030302020204" pitchFamily="66" charset="0"/>
                </a:rPr>
                <a:t>(myelencephalon)</a:t>
              </a:r>
            </a:p>
          </p:txBody>
        </p:sp>
        <p:sp>
          <p:nvSpPr>
            <p:cNvPr id="24591" name="Text Box 15"/>
            <p:cNvSpPr txBox="1">
              <a:spLocks noChangeArrowheads="1"/>
            </p:cNvSpPr>
            <p:nvPr/>
          </p:nvSpPr>
          <p:spPr bwMode="auto">
            <a:xfrm>
              <a:off x="4174" y="1870"/>
              <a:ext cx="1242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hu-HU" sz="1600" b="1" i="1">
                  <a:latin typeface="Comic Sans MS" panose="030F0702030302020204" pitchFamily="66" charset="0"/>
                </a:rPr>
                <a:t>középagy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hu-HU" sz="1600" b="1">
                  <a:solidFill>
                    <a:srgbClr val="CC6600"/>
                  </a:solidFill>
                  <a:latin typeface="Comic Sans MS" panose="030F0702030302020204" pitchFamily="66" charset="0"/>
                </a:rPr>
                <a:t>(mesencephalon)</a:t>
              </a:r>
            </a:p>
          </p:txBody>
        </p:sp>
        <p:sp>
          <p:nvSpPr>
            <p:cNvPr id="24592" name="Text Box 16"/>
            <p:cNvSpPr txBox="1">
              <a:spLocks noChangeArrowheads="1"/>
            </p:cNvSpPr>
            <p:nvPr/>
          </p:nvSpPr>
          <p:spPr bwMode="auto">
            <a:xfrm>
              <a:off x="4141" y="3592"/>
              <a:ext cx="1281" cy="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hu-HU" sz="1600" b="1" i="1">
                  <a:latin typeface="Comic Sans MS" panose="030F0702030302020204" pitchFamily="66" charset="0"/>
                </a:rPr>
                <a:t>gerincvelő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hu-HU" sz="1600" b="1">
                  <a:solidFill>
                    <a:srgbClr val="993300"/>
                  </a:solidFill>
                  <a:latin typeface="Comic Sans MS" panose="030F0702030302020204" pitchFamily="66" charset="0"/>
                </a:rPr>
                <a:t>(medulla spinalis)</a:t>
              </a:r>
            </a:p>
          </p:txBody>
        </p:sp>
        <p:sp>
          <p:nvSpPr>
            <p:cNvPr id="24593" name="Text Box 17"/>
            <p:cNvSpPr txBox="1">
              <a:spLocks noChangeArrowheads="1"/>
            </p:cNvSpPr>
            <p:nvPr/>
          </p:nvSpPr>
          <p:spPr bwMode="auto">
            <a:xfrm>
              <a:off x="2568" y="2511"/>
              <a:ext cx="85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hu-HU" sz="1600" b="1">
                  <a:solidFill>
                    <a:srgbClr val="009900"/>
                  </a:solidFill>
                  <a:latin typeface="Comic Sans MS" panose="030F0702030302020204" pitchFamily="66" charset="0"/>
                </a:rPr>
                <a:t>pons, cerebellum</a:t>
              </a:r>
            </a:p>
          </p:txBody>
        </p:sp>
        <p:sp>
          <p:nvSpPr>
            <p:cNvPr id="24594" name="Text Box 18"/>
            <p:cNvSpPr txBox="1">
              <a:spLocks noChangeArrowheads="1"/>
            </p:cNvSpPr>
            <p:nvPr/>
          </p:nvSpPr>
          <p:spPr bwMode="auto">
            <a:xfrm>
              <a:off x="2584" y="2888"/>
              <a:ext cx="821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hu-HU" sz="1600" b="1">
                  <a:solidFill>
                    <a:srgbClr val="009900"/>
                  </a:solidFill>
                  <a:latin typeface="Comic Sans MS" panose="030F0702030302020204" pitchFamily="66" charset="0"/>
                </a:rPr>
                <a:t>medulla oblongata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evbio8e-fig-12-12-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457200"/>
            <a:ext cx="8531225" cy="639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447675" y="207963"/>
            <a:ext cx="653415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Arial" panose="020B0604020202020204" pitchFamily="34" charset="0"/>
              </a:rPr>
              <a:t>embryonalis CSF folyadéknyomás------agyhólyagok kifejlődése</a:t>
            </a:r>
          </a:p>
        </p:txBody>
      </p:sp>
      <p:sp>
        <p:nvSpPr>
          <p:cNvPr id="25604" name="Text Box 6"/>
          <p:cNvSpPr txBox="1">
            <a:spLocks noChangeArrowheads="1"/>
          </p:cNvSpPr>
          <p:nvPr/>
        </p:nvSpPr>
        <p:spPr bwMode="auto">
          <a:xfrm>
            <a:off x="-4763" y="6491288"/>
            <a:ext cx="9055101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Arial" panose="020B0604020202020204" pitchFamily="34" charset="0"/>
              </a:rPr>
              <a:t>eCSF (fehérjékben gazdag folyadék, neuroepithel sejtek termelik; Na K ATPáz pumpák)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0"/>
            <a:ext cx="5724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9"/>
          <p:cNvSpPr txBox="1">
            <a:spLocks noChangeArrowheads="1"/>
          </p:cNvSpPr>
          <p:nvPr/>
        </p:nvSpPr>
        <p:spPr bwMode="auto">
          <a:xfrm>
            <a:off x="87313" y="107950"/>
            <a:ext cx="2935287" cy="9461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telencephalon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fejlődése.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oktatás\neurodevelopment\histogenesis_b.bmp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1152525"/>
            <a:ext cx="5005387" cy="43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5829300" y="1714500"/>
            <a:ext cx="61753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pia</a:t>
            </a:r>
          </a:p>
        </p:txBody>
      </p:sp>
      <p:sp>
        <p:nvSpPr>
          <p:cNvPr id="227332" name="Text Box 4"/>
          <p:cNvSpPr txBox="1">
            <a:spLocks noChangeArrowheads="1"/>
          </p:cNvSpPr>
          <p:nvPr/>
        </p:nvSpPr>
        <p:spPr bwMode="auto">
          <a:xfrm>
            <a:off x="6502400" y="1790700"/>
            <a:ext cx="1879600" cy="400050"/>
          </a:xfrm>
          <a:prstGeom prst="rect">
            <a:avLst/>
          </a:prstGeom>
          <a:solidFill>
            <a:schemeClr val="hlink"/>
          </a:solidFill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hu-HU" altLang="hu-HU" sz="1600" b="1">
                <a:solidFill>
                  <a:srgbClr val="000000"/>
                </a:solidFill>
              </a:rPr>
              <a:t>zona marginalis</a:t>
            </a:r>
          </a:p>
        </p:txBody>
      </p:sp>
      <p:sp>
        <p:nvSpPr>
          <p:cNvPr id="227333" name="Text Box 5"/>
          <p:cNvSpPr txBox="1">
            <a:spLocks noChangeArrowheads="1"/>
          </p:cNvSpPr>
          <p:nvPr/>
        </p:nvSpPr>
        <p:spPr bwMode="auto">
          <a:xfrm>
            <a:off x="6654800" y="4826000"/>
            <a:ext cx="1628775" cy="317500"/>
          </a:xfrm>
          <a:prstGeom prst="rect">
            <a:avLst/>
          </a:prstGeom>
          <a:solidFill>
            <a:schemeClr val="hlink"/>
          </a:solidFill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hu-HU" altLang="hu-HU" sz="1600" b="1">
                <a:solidFill>
                  <a:srgbClr val="000000"/>
                </a:solidFill>
              </a:rPr>
              <a:t>ependyma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2159000" y="5346700"/>
            <a:ext cx="17494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ependyma-sejtek</a:t>
            </a:r>
          </a:p>
        </p:txBody>
      </p:sp>
      <p:sp>
        <p:nvSpPr>
          <p:cNvPr id="28679" name="Line 7"/>
          <p:cNvSpPr>
            <a:spLocks noChangeShapeType="1"/>
          </p:cNvSpPr>
          <p:nvPr/>
        </p:nvSpPr>
        <p:spPr bwMode="auto">
          <a:xfrm flipH="1">
            <a:off x="4343400" y="1587500"/>
            <a:ext cx="738188" cy="469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6502400" y="1130300"/>
            <a:ext cx="19685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hu-HU" altLang="hu-HU" sz="1600" b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külső széli zóna</a:t>
            </a:r>
            <a:endParaRPr lang="hu-HU" altLang="hu-HU" sz="16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6858000" y="5791200"/>
            <a:ext cx="18415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hu-HU" altLang="hu-HU" sz="1600" b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belső széli zóna</a:t>
            </a:r>
            <a:endParaRPr lang="hu-HU" altLang="hu-HU" sz="16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82" name="Line 10"/>
          <p:cNvSpPr>
            <a:spLocks noChangeShapeType="1"/>
          </p:cNvSpPr>
          <p:nvPr/>
        </p:nvSpPr>
        <p:spPr bwMode="auto">
          <a:xfrm flipH="1">
            <a:off x="6388100" y="5969000"/>
            <a:ext cx="512763" cy="158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8683" name="Line 11"/>
          <p:cNvSpPr>
            <a:spLocks noChangeShapeType="1"/>
          </p:cNvSpPr>
          <p:nvPr/>
        </p:nvSpPr>
        <p:spPr bwMode="auto">
          <a:xfrm flipH="1">
            <a:off x="6045200" y="1295400"/>
            <a:ext cx="512763" cy="158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27340" name="Text Box 12"/>
          <p:cNvSpPr txBox="1">
            <a:spLocks noChangeArrowheads="1"/>
          </p:cNvSpPr>
          <p:nvPr/>
        </p:nvSpPr>
        <p:spPr bwMode="auto">
          <a:xfrm>
            <a:off x="6556375" y="2730500"/>
            <a:ext cx="1771650" cy="617538"/>
          </a:xfrm>
          <a:prstGeom prst="rect">
            <a:avLst/>
          </a:prstGeom>
          <a:solidFill>
            <a:srgbClr val="FFCCCC"/>
          </a:solidFill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hu-HU" altLang="hu-HU" sz="1600" b="1">
                <a:solidFill>
                  <a:srgbClr val="000000"/>
                </a:solidFill>
              </a:rPr>
              <a:t>corticalis lemez </a:t>
            </a:r>
          </a:p>
          <a:p>
            <a:pPr algn="ctr"/>
            <a:r>
              <a:rPr lang="hu-HU" altLang="hu-HU" sz="1600" b="1">
                <a:solidFill>
                  <a:srgbClr val="000000"/>
                </a:solidFill>
              </a:rPr>
              <a:t>(neopallium)</a:t>
            </a:r>
          </a:p>
        </p:txBody>
      </p:sp>
      <p:sp>
        <p:nvSpPr>
          <p:cNvPr id="227341" name="Text Box 13"/>
          <p:cNvSpPr txBox="1">
            <a:spLocks noChangeArrowheads="1"/>
          </p:cNvSpPr>
          <p:nvPr/>
        </p:nvSpPr>
        <p:spPr bwMode="auto">
          <a:xfrm>
            <a:off x="6565900" y="3797300"/>
            <a:ext cx="1782763" cy="635000"/>
          </a:xfrm>
          <a:prstGeom prst="rect">
            <a:avLst/>
          </a:prstGeom>
          <a:solidFill>
            <a:schemeClr val="hlink"/>
          </a:solidFill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hu-HU" altLang="hu-HU" sz="1600" b="1">
                <a:solidFill>
                  <a:srgbClr val="000000"/>
                </a:solidFill>
              </a:rPr>
              <a:t>substantia alba subcorticalis</a:t>
            </a:r>
          </a:p>
        </p:txBody>
      </p:sp>
      <p:sp>
        <p:nvSpPr>
          <p:cNvPr id="28686" name="Line 14"/>
          <p:cNvSpPr>
            <a:spLocks noChangeShapeType="1"/>
          </p:cNvSpPr>
          <p:nvPr/>
        </p:nvSpPr>
        <p:spPr bwMode="auto">
          <a:xfrm>
            <a:off x="5638800" y="2298700"/>
            <a:ext cx="828675" cy="1588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5676900" y="3568700"/>
            <a:ext cx="828675" cy="1588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>
            <a:off x="5664200" y="4546600"/>
            <a:ext cx="828675" cy="1588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27345" name="Text Box 17"/>
          <p:cNvSpPr txBox="1">
            <a:spLocks noChangeArrowheads="1"/>
          </p:cNvSpPr>
          <p:nvPr/>
        </p:nvSpPr>
        <p:spPr bwMode="auto">
          <a:xfrm>
            <a:off x="1790700" y="2794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2400" b="1" i="1">
                <a:solidFill>
                  <a:srgbClr val="CC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 nagyagykéreg hisztogenezise</a:t>
            </a: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 flipH="1" flipV="1">
            <a:off x="4292600" y="5207000"/>
            <a:ext cx="542925" cy="48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8691" name="Text Box 19"/>
          <p:cNvSpPr txBox="1">
            <a:spLocks noChangeArrowheads="1"/>
          </p:cNvSpPr>
          <p:nvPr/>
        </p:nvSpPr>
        <p:spPr bwMode="auto">
          <a:xfrm>
            <a:off x="3378200" y="5702300"/>
            <a:ext cx="31210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membrana limitans interna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 velőcső luminalis felszíne)</a:t>
            </a:r>
          </a:p>
        </p:txBody>
      </p:sp>
      <p:sp>
        <p:nvSpPr>
          <p:cNvPr id="28692" name="Text Box 20"/>
          <p:cNvSpPr txBox="1">
            <a:spLocks noChangeArrowheads="1"/>
          </p:cNvSpPr>
          <p:nvPr/>
        </p:nvSpPr>
        <p:spPr bwMode="auto">
          <a:xfrm>
            <a:off x="3149600" y="1028700"/>
            <a:ext cx="29400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membrana limitans externa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(velőcső külső felszíne)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7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7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7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7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332" grpId="0" animBg="1"/>
      <p:bldP spid="227333" grpId="0" animBg="1"/>
      <p:bldP spid="227340" grpId="0" animBg="1"/>
      <p:bldP spid="2273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0"/>
            <a:ext cx="92043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5"/>
          <p:cNvSpPr txBox="1">
            <a:spLocks noChangeArrowheads="1"/>
          </p:cNvSpPr>
          <p:nvPr/>
        </p:nvSpPr>
        <p:spPr bwMode="auto">
          <a:xfrm>
            <a:off x="0" y="0"/>
            <a:ext cx="8991600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osztódás a kérgi epithelium egyik felszíne közelében történik őssejtszerűen, a keletkezett sejtek az epithelium másik felszíne felé araszolnak a radiális gliasejteken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pPr eaLnBrk="1" hangingPunct="1"/>
            <a:r>
              <a:rPr lang="hu-HU" altLang="hu-HU" sz="4000" smtClean="0"/>
              <a:t>Az idegsejtek születése a fejlődő emlős agykéregben</a:t>
            </a:r>
          </a:p>
        </p:txBody>
      </p:sp>
      <p:pic>
        <p:nvPicPr>
          <p:cNvPr id="30723" name="Picture 3" descr="28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341438"/>
            <a:ext cx="7775575" cy="4527550"/>
          </a:xfrm>
          <a:noFill/>
        </p:spPr>
      </p:pic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611188" y="6154738"/>
            <a:ext cx="64087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hu-HU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reeform 10"/>
          <p:cNvSpPr>
            <a:spLocks/>
          </p:cNvSpPr>
          <p:nvPr/>
        </p:nvSpPr>
        <p:spPr bwMode="auto">
          <a:xfrm>
            <a:off x="2514600" y="601663"/>
            <a:ext cx="1600200" cy="1912937"/>
          </a:xfrm>
          <a:custGeom>
            <a:avLst/>
            <a:gdLst>
              <a:gd name="T0" fmla="*/ 2147483646 w 1008"/>
              <a:gd name="T1" fmla="*/ 2147483646 h 1205"/>
              <a:gd name="T2" fmla="*/ 2147483646 w 1008"/>
              <a:gd name="T3" fmla="*/ 2147483646 h 1205"/>
              <a:gd name="T4" fmla="*/ 2147483646 w 1008"/>
              <a:gd name="T5" fmla="*/ 2147483646 h 1205"/>
              <a:gd name="T6" fmla="*/ 2147483646 w 1008"/>
              <a:gd name="T7" fmla="*/ 2147483646 h 1205"/>
              <a:gd name="T8" fmla="*/ 2147483646 w 1008"/>
              <a:gd name="T9" fmla="*/ 2147483646 h 1205"/>
              <a:gd name="T10" fmla="*/ 2147483646 w 1008"/>
              <a:gd name="T11" fmla="*/ 2147483646 h 1205"/>
              <a:gd name="T12" fmla="*/ 2147483646 w 1008"/>
              <a:gd name="T13" fmla="*/ 2147483646 h 1205"/>
              <a:gd name="T14" fmla="*/ 2147483646 w 1008"/>
              <a:gd name="T15" fmla="*/ 2147483646 h 1205"/>
              <a:gd name="T16" fmla="*/ 0 w 1008"/>
              <a:gd name="T17" fmla="*/ 2147483646 h 1205"/>
              <a:gd name="T18" fmla="*/ 2147483646 w 1008"/>
              <a:gd name="T19" fmla="*/ 2147483646 h 1205"/>
              <a:gd name="T20" fmla="*/ 0 w 1008"/>
              <a:gd name="T21" fmla="*/ 2147483646 h 1205"/>
              <a:gd name="T22" fmla="*/ 2147483646 w 1008"/>
              <a:gd name="T23" fmla="*/ 2147483646 h 1205"/>
              <a:gd name="T24" fmla="*/ 2147483646 w 1008"/>
              <a:gd name="T25" fmla="*/ 2147483646 h 1205"/>
              <a:gd name="T26" fmla="*/ 2147483646 w 1008"/>
              <a:gd name="T27" fmla="*/ 2147483646 h 1205"/>
              <a:gd name="T28" fmla="*/ 2147483646 w 1008"/>
              <a:gd name="T29" fmla="*/ 2147483646 h 120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008"/>
              <a:gd name="T46" fmla="*/ 0 h 1205"/>
              <a:gd name="T47" fmla="*/ 1008 w 1008"/>
              <a:gd name="T48" fmla="*/ 1205 h 120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008" h="1205">
                <a:moveTo>
                  <a:pt x="1008" y="320"/>
                </a:moveTo>
                <a:cubicBezTo>
                  <a:pt x="964" y="324"/>
                  <a:pt x="920" y="328"/>
                  <a:pt x="912" y="320"/>
                </a:cubicBezTo>
                <a:cubicBezTo>
                  <a:pt x="904" y="312"/>
                  <a:pt x="952" y="296"/>
                  <a:pt x="960" y="272"/>
                </a:cubicBezTo>
                <a:cubicBezTo>
                  <a:pt x="968" y="248"/>
                  <a:pt x="968" y="216"/>
                  <a:pt x="960" y="176"/>
                </a:cubicBezTo>
                <a:cubicBezTo>
                  <a:pt x="952" y="136"/>
                  <a:pt x="976" y="56"/>
                  <a:pt x="912" y="32"/>
                </a:cubicBezTo>
                <a:cubicBezTo>
                  <a:pt x="848" y="8"/>
                  <a:pt x="704" y="0"/>
                  <a:pt x="576" y="32"/>
                </a:cubicBezTo>
                <a:cubicBezTo>
                  <a:pt x="448" y="64"/>
                  <a:pt x="232" y="152"/>
                  <a:pt x="144" y="224"/>
                </a:cubicBezTo>
                <a:cubicBezTo>
                  <a:pt x="56" y="296"/>
                  <a:pt x="72" y="392"/>
                  <a:pt x="48" y="464"/>
                </a:cubicBezTo>
                <a:cubicBezTo>
                  <a:pt x="24" y="536"/>
                  <a:pt x="0" y="592"/>
                  <a:pt x="0" y="656"/>
                </a:cubicBezTo>
                <a:cubicBezTo>
                  <a:pt x="0" y="720"/>
                  <a:pt x="48" y="792"/>
                  <a:pt x="48" y="848"/>
                </a:cubicBezTo>
                <a:cubicBezTo>
                  <a:pt x="48" y="904"/>
                  <a:pt x="0" y="944"/>
                  <a:pt x="0" y="992"/>
                </a:cubicBezTo>
                <a:cubicBezTo>
                  <a:pt x="0" y="1040"/>
                  <a:pt x="8" y="1104"/>
                  <a:pt x="48" y="1136"/>
                </a:cubicBezTo>
                <a:cubicBezTo>
                  <a:pt x="88" y="1168"/>
                  <a:pt x="155" y="1205"/>
                  <a:pt x="240" y="1184"/>
                </a:cubicBezTo>
                <a:cubicBezTo>
                  <a:pt x="325" y="1163"/>
                  <a:pt x="524" y="1084"/>
                  <a:pt x="560" y="1008"/>
                </a:cubicBezTo>
                <a:cubicBezTo>
                  <a:pt x="596" y="932"/>
                  <a:pt x="480" y="784"/>
                  <a:pt x="459" y="725"/>
                </a:cubicBezTo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32771" name="Freeform 9"/>
          <p:cNvSpPr>
            <a:spLocks/>
          </p:cNvSpPr>
          <p:nvPr/>
        </p:nvSpPr>
        <p:spPr bwMode="auto">
          <a:xfrm>
            <a:off x="4114800" y="609600"/>
            <a:ext cx="1600200" cy="1911350"/>
          </a:xfrm>
          <a:custGeom>
            <a:avLst/>
            <a:gdLst>
              <a:gd name="T0" fmla="*/ 0 w 1008"/>
              <a:gd name="T1" fmla="*/ 2147483646 h 1204"/>
              <a:gd name="T2" fmla="*/ 2147483646 w 1008"/>
              <a:gd name="T3" fmla="*/ 2147483646 h 1204"/>
              <a:gd name="T4" fmla="*/ 2147483646 w 1008"/>
              <a:gd name="T5" fmla="*/ 2147483646 h 1204"/>
              <a:gd name="T6" fmla="*/ 2147483646 w 1008"/>
              <a:gd name="T7" fmla="*/ 2147483646 h 1204"/>
              <a:gd name="T8" fmla="*/ 2147483646 w 1008"/>
              <a:gd name="T9" fmla="*/ 2147483646 h 1204"/>
              <a:gd name="T10" fmla="*/ 2147483646 w 1008"/>
              <a:gd name="T11" fmla="*/ 2147483646 h 1204"/>
              <a:gd name="T12" fmla="*/ 2147483646 w 1008"/>
              <a:gd name="T13" fmla="*/ 2147483646 h 1204"/>
              <a:gd name="T14" fmla="*/ 2147483646 w 1008"/>
              <a:gd name="T15" fmla="*/ 2147483646 h 1204"/>
              <a:gd name="T16" fmla="*/ 2147483646 w 1008"/>
              <a:gd name="T17" fmla="*/ 2147483646 h 1204"/>
              <a:gd name="T18" fmla="*/ 2147483646 w 1008"/>
              <a:gd name="T19" fmla="*/ 2147483646 h 1204"/>
              <a:gd name="T20" fmla="*/ 2147483646 w 1008"/>
              <a:gd name="T21" fmla="*/ 2147483646 h 1204"/>
              <a:gd name="T22" fmla="*/ 2147483646 w 1008"/>
              <a:gd name="T23" fmla="*/ 2147483646 h 1204"/>
              <a:gd name="T24" fmla="*/ 2147483646 w 1008"/>
              <a:gd name="T25" fmla="*/ 2147483646 h 1204"/>
              <a:gd name="T26" fmla="*/ 2147483646 w 1008"/>
              <a:gd name="T27" fmla="*/ 2147483646 h 1204"/>
              <a:gd name="T28" fmla="*/ 2147483646 w 1008"/>
              <a:gd name="T29" fmla="*/ 2147483646 h 120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008"/>
              <a:gd name="T46" fmla="*/ 0 h 1204"/>
              <a:gd name="T47" fmla="*/ 1008 w 1008"/>
              <a:gd name="T48" fmla="*/ 1204 h 120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008" h="1204">
                <a:moveTo>
                  <a:pt x="0" y="320"/>
                </a:moveTo>
                <a:cubicBezTo>
                  <a:pt x="44" y="324"/>
                  <a:pt x="88" y="328"/>
                  <a:pt x="96" y="320"/>
                </a:cubicBezTo>
                <a:cubicBezTo>
                  <a:pt x="104" y="312"/>
                  <a:pt x="56" y="296"/>
                  <a:pt x="48" y="272"/>
                </a:cubicBezTo>
                <a:cubicBezTo>
                  <a:pt x="40" y="248"/>
                  <a:pt x="40" y="216"/>
                  <a:pt x="48" y="176"/>
                </a:cubicBezTo>
                <a:cubicBezTo>
                  <a:pt x="56" y="136"/>
                  <a:pt x="32" y="56"/>
                  <a:pt x="96" y="32"/>
                </a:cubicBezTo>
                <a:cubicBezTo>
                  <a:pt x="160" y="8"/>
                  <a:pt x="304" y="0"/>
                  <a:pt x="432" y="32"/>
                </a:cubicBezTo>
                <a:cubicBezTo>
                  <a:pt x="560" y="64"/>
                  <a:pt x="776" y="152"/>
                  <a:pt x="864" y="224"/>
                </a:cubicBezTo>
                <a:cubicBezTo>
                  <a:pt x="952" y="296"/>
                  <a:pt x="936" y="392"/>
                  <a:pt x="960" y="464"/>
                </a:cubicBezTo>
                <a:cubicBezTo>
                  <a:pt x="984" y="536"/>
                  <a:pt x="1008" y="592"/>
                  <a:pt x="1008" y="656"/>
                </a:cubicBezTo>
                <a:cubicBezTo>
                  <a:pt x="1008" y="720"/>
                  <a:pt x="960" y="792"/>
                  <a:pt x="960" y="848"/>
                </a:cubicBezTo>
                <a:cubicBezTo>
                  <a:pt x="960" y="904"/>
                  <a:pt x="1008" y="944"/>
                  <a:pt x="1008" y="992"/>
                </a:cubicBezTo>
                <a:cubicBezTo>
                  <a:pt x="1008" y="1040"/>
                  <a:pt x="1000" y="1104"/>
                  <a:pt x="960" y="1136"/>
                </a:cubicBezTo>
                <a:cubicBezTo>
                  <a:pt x="920" y="1168"/>
                  <a:pt x="855" y="1204"/>
                  <a:pt x="768" y="1184"/>
                </a:cubicBezTo>
                <a:cubicBezTo>
                  <a:pt x="681" y="1164"/>
                  <a:pt x="476" y="1097"/>
                  <a:pt x="439" y="1013"/>
                </a:cubicBezTo>
                <a:cubicBezTo>
                  <a:pt x="402" y="929"/>
                  <a:pt x="526" y="752"/>
                  <a:pt x="549" y="683"/>
                </a:cubicBezTo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32772" name="Freeform 5"/>
          <p:cNvSpPr>
            <a:spLocks/>
          </p:cNvSpPr>
          <p:nvPr/>
        </p:nvSpPr>
        <p:spPr bwMode="auto">
          <a:xfrm>
            <a:off x="4114800" y="1498600"/>
            <a:ext cx="909638" cy="654050"/>
          </a:xfrm>
          <a:custGeom>
            <a:avLst/>
            <a:gdLst>
              <a:gd name="T0" fmla="*/ 2147483646 w 573"/>
              <a:gd name="T1" fmla="*/ 2147483646 h 412"/>
              <a:gd name="T2" fmla="*/ 2147483646 w 573"/>
              <a:gd name="T3" fmla="*/ 2147483646 h 412"/>
              <a:gd name="T4" fmla="*/ 2147483646 w 573"/>
              <a:gd name="T5" fmla="*/ 2147483646 h 412"/>
              <a:gd name="T6" fmla="*/ 2147483646 w 573"/>
              <a:gd name="T7" fmla="*/ 2147483646 h 412"/>
              <a:gd name="T8" fmla="*/ 2147483646 w 573"/>
              <a:gd name="T9" fmla="*/ 2147483646 h 412"/>
              <a:gd name="T10" fmla="*/ 2147483646 w 573"/>
              <a:gd name="T11" fmla="*/ 2147483646 h 412"/>
              <a:gd name="T12" fmla="*/ 2147483646 w 573"/>
              <a:gd name="T13" fmla="*/ 2147483646 h 412"/>
              <a:gd name="T14" fmla="*/ 2147483646 w 573"/>
              <a:gd name="T15" fmla="*/ 2147483646 h 412"/>
              <a:gd name="T16" fmla="*/ 2147483646 w 573"/>
              <a:gd name="T17" fmla="*/ 2147483646 h 412"/>
              <a:gd name="T18" fmla="*/ 2147483646 w 573"/>
              <a:gd name="T19" fmla="*/ 2147483646 h 412"/>
              <a:gd name="T20" fmla="*/ 0 w 573"/>
              <a:gd name="T21" fmla="*/ 2147483646 h 41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73"/>
              <a:gd name="T34" fmla="*/ 0 h 412"/>
              <a:gd name="T35" fmla="*/ 573 w 573"/>
              <a:gd name="T36" fmla="*/ 412 h 41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73" h="412">
                <a:moveTo>
                  <a:pt x="9" y="322"/>
                </a:moveTo>
                <a:cubicBezTo>
                  <a:pt x="31" y="297"/>
                  <a:pt x="106" y="187"/>
                  <a:pt x="144" y="160"/>
                </a:cubicBezTo>
                <a:cubicBezTo>
                  <a:pt x="182" y="133"/>
                  <a:pt x="224" y="176"/>
                  <a:pt x="240" y="160"/>
                </a:cubicBezTo>
                <a:cubicBezTo>
                  <a:pt x="256" y="144"/>
                  <a:pt x="232" y="88"/>
                  <a:pt x="240" y="64"/>
                </a:cubicBezTo>
                <a:cubicBezTo>
                  <a:pt x="248" y="40"/>
                  <a:pt x="264" y="24"/>
                  <a:pt x="288" y="16"/>
                </a:cubicBezTo>
                <a:cubicBezTo>
                  <a:pt x="312" y="8"/>
                  <a:pt x="344" y="0"/>
                  <a:pt x="384" y="16"/>
                </a:cubicBezTo>
                <a:cubicBezTo>
                  <a:pt x="424" y="32"/>
                  <a:pt x="498" y="72"/>
                  <a:pt x="528" y="112"/>
                </a:cubicBezTo>
                <a:cubicBezTo>
                  <a:pt x="558" y="152"/>
                  <a:pt x="573" y="217"/>
                  <a:pt x="567" y="258"/>
                </a:cubicBezTo>
                <a:cubicBezTo>
                  <a:pt x="561" y="299"/>
                  <a:pt x="537" y="334"/>
                  <a:pt x="494" y="359"/>
                </a:cubicBezTo>
                <a:cubicBezTo>
                  <a:pt x="451" y="384"/>
                  <a:pt x="393" y="398"/>
                  <a:pt x="311" y="405"/>
                </a:cubicBezTo>
                <a:cubicBezTo>
                  <a:pt x="229" y="412"/>
                  <a:pt x="65" y="401"/>
                  <a:pt x="0" y="400"/>
                </a:cubicBezTo>
              </a:path>
            </a:pathLst>
          </a:cu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32773" name="Freeform 6"/>
          <p:cNvSpPr>
            <a:spLocks/>
          </p:cNvSpPr>
          <p:nvPr/>
        </p:nvSpPr>
        <p:spPr bwMode="auto">
          <a:xfrm flipH="1">
            <a:off x="3200400" y="1498600"/>
            <a:ext cx="909638" cy="654050"/>
          </a:xfrm>
          <a:custGeom>
            <a:avLst/>
            <a:gdLst>
              <a:gd name="T0" fmla="*/ 2147483646 w 573"/>
              <a:gd name="T1" fmla="*/ 2147483646 h 412"/>
              <a:gd name="T2" fmla="*/ 2147483646 w 573"/>
              <a:gd name="T3" fmla="*/ 2147483646 h 412"/>
              <a:gd name="T4" fmla="*/ 2147483646 w 573"/>
              <a:gd name="T5" fmla="*/ 2147483646 h 412"/>
              <a:gd name="T6" fmla="*/ 2147483646 w 573"/>
              <a:gd name="T7" fmla="*/ 2147483646 h 412"/>
              <a:gd name="T8" fmla="*/ 2147483646 w 573"/>
              <a:gd name="T9" fmla="*/ 2147483646 h 412"/>
              <a:gd name="T10" fmla="*/ 2147483646 w 573"/>
              <a:gd name="T11" fmla="*/ 2147483646 h 412"/>
              <a:gd name="T12" fmla="*/ 2147483646 w 573"/>
              <a:gd name="T13" fmla="*/ 2147483646 h 412"/>
              <a:gd name="T14" fmla="*/ 2147483646 w 573"/>
              <a:gd name="T15" fmla="*/ 2147483646 h 412"/>
              <a:gd name="T16" fmla="*/ 2147483646 w 573"/>
              <a:gd name="T17" fmla="*/ 2147483646 h 412"/>
              <a:gd name="T18" fmla="*/ 2147483646 w 573"/>
              <a:gd name="T19" fmla="*/ 2147483646 h 412"/>
              <a:gd name="T20" fmla="*/ 0 w 573"/>
              <a:gd name="T21" fmla="*/ 2147483646 h 41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73"/>
              <a:gd name="T34" fmla="*/ 0 h 412"/>
              <a:gd name="T35" fmla="*/ 573 w 573"/>
              <a:gd name="T36" fmla="*/ 412 h 41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73" h="412">
                <a:moveTo>
                  <a:pt x="9" y="322"/>
                </a:moveTo>
                <a:cubicBezTo>
                  <a:pt x="31" y="297"/>
                  <a:pt x="106" y="187"/>
                  <a:pt x="144" y="160"/>
                </a:cubicBezTo>
                <a:cubicBezTo>
                  <a:pt x="182" y="133"/>
                  <a:pt x="224" y="176"/>
                  <a:pt x="240" y="160"/>
                </a:cubicBezTo>
                <a:cubicBezTo>
                  <a:pt x="256" y="144"/>
                  <a:pt x="232" y="88"/>
                  <a:pt x="240" y="64"/>
                </a:cubicBezTo>
                <a:cubicBezTo>
                  <a:pt x="248" y="40"/>
                  <a:pt x="264" y="24"/>
                  <a:pt x="288" y="16"/>
                </a:cubicBezTo>
                <a:cubicBezTo>
                  <a:pt x="312" y="8"/>
                  <a:pt x="344" y="0"/>
                  <a:pt x="384" y="16"/>
                </a:cubicBezTo>
                <a:cubicBezTo>
                  <a:pt x="424" y="32"/>
                  <a:pt x="498" y="72"/>
                  <a:pt x="528" y="112"/>
                </a:cubicBezTo>
                <a:cubicBezTo>
                  <a:pt x="558" y="152"/>
                  <a:pt x="573" y="217"/>
                  <a:pt x="567" y="258"/>
                </a:cubicBezTo>
                <a:cubicBezTo>
                  <a:pt x="561" y="299"/>
                  <a:pt x="537" y="334"/>
                  <a:pt x="494" y="359"/>
                </a:cubicBezTo>
                <a:cubicBezTo>
                  <a:pt x="451" y="384"/>
                  <a:pt x="393" y="398"/>
                  <a:pt x="311" y="405"/>
                </a:cubicBezTo>
                <a:cubicBezTo>
                  <a:pt x="229" y="412"/>
                  <a:pt x="65" y="401"/>
                  <a:pt x="0" y="400"/>
                </a:cubicBezTo>
              </a:path>
            </a:pathLst>
          </a:cu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32774" name="Freeform 7"/>
          <p:cNvSpPr>
            <a:spLocks/>
          </p:cNvSpPr>
          <p:nvPr/>
        </p:nvSpPr>
        <p:spPr bwMode="auto">
          <a:xfrm>
            <a:off x="4114800" y="774700"/>
            <a:ext cx="1219200" cy="812800"/>
          </a:xfrm>
          <a:custGeom>
            <a:avLst/>
            <a:gdLst>
              <a:gd name="T0" fmla="*/ 2147483646 w 768"/>
              <a:gd name="T1" fmla="*/ 2147483646 h 512"/>
              <a:gd name="T2" fmla="*/ 2147483646 w 768"/>
              <a:gd name="T3" fmla="*/ 2147483646 h 512"/>
              <a:gd name="T4" fmla="*/ 2147483646 w 768"/>
              <a:gd name="T5" fmla="*/ 2147483646 h 512"/>
              <a:gd name="T6" fmla="*/ 2147483646 w 768"/>
              <a:gd name="T7" fmla="*/ 2147483646 h 512"/>
              <a:gd name="T8" fmla="*/ 2147483646 w 768"/>
              <a:gd name="T9" fmla="*/ 2147483646 h 512"/>
              <a:gd name="T10" fmla="*/ 2147483646 w 768"/>
              <a:gd name="T11" fmla="*/ 2147483646 h 512"/>
              <a:gd name="T12" fmla="*/ 2147483646 w 768"/>
              <a:gd name="T13" fmla="*/ 2147483646 h 512"/>
              <a:gd name="T14" fmla="*/ 2147483646 w 768"/>
              <a:gd name="T15" fmla="*/ 2147483646 h 512"/>
              <a:gd name="T16" fmla="*/ 2147483646 w 768"/>
              <a:gd name="T17" fmla="*/ 2147483646 h 512"/>
              <a:gd name="T18" fmla="*/ 2147483646 w 768"/>
              <a:gd name="T19" fmla="*/ 2147483646 h 512"/>
              <a:gd name="T20" fmla="*/ 2147483646 w 768"/>
              <a:gd name="T21" fmla="*/ 2147483646 h 512"/>
              <a:gd name="T22" fmla="*/ 0 w 768"/>
              <a:gd name="T23" fmla="*/ 2147483646 h 51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68"/>
              <a:gd name="T37" fmla="*/ 0 h 512"/>
              <a:gd name="T38" fmla="*/ 768 w 768"/>
              <a:gd name="T39" fmla="*/ 512 h 51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68" h="512">
                <a:moveTo>
                  <a:pt x="336" y="456"/>
                </a:moveTo>
                <a:cubicBezTo>
                  <a:pt x="428" y="452"/>
                  <a:pt x="520" y="448"/>
                  <a:pt x="576" y="456"/>
                </a:cubicBezTo>
                <a:cubicBezTo>
                  <a:pt x="632" y="464"/>
                  <a:pt x="640" y="504"/>
                  <a:pt x="672" y="504"/>
                </a:cubicBezTo>
                <a:cubicBezTo>
                  <a:pt x="704" y="504"/>
                  <a:pt x="768" y="512"/>
                  <a:pt x="768" y="456"/>
                </a:cubicBezTo>
                <a:cubicBezTo>
                  <a:pt x="768" y="400"/>
                  <a:pt x="744" y="240"/>
                  <a:pt x="672" y="168"/>
                </a:cubicBezTo>
                <a:cubicBezTo>
                  <a:pt x="600" y="96"/>
                  <a:pt x="424" y="48"/>
                  <a:pt x="336" y="24"/>
                </a:cubicBezTo>
                <a:cubicBezTo>
                  <a:pt x="248" y="0"/>
                  <a:pt x="184" y="8"/>
                  <a:pt x="144" y="24"/>
                </a:cubicBezTo>
                <a:cubicBezTo>
                  <a:pt x="104" y="40"/>
                  <a:pt x="96" y="96"/>
                  <a:pt x="96" y="120"/>
                </a:cubicBezTo>
                <a:cubicBezTo>
                  <a:pt x="96" y="144"/>
                  <a:pt x="128" y="152"/>
                  <a:pt x="144" y="168"/>
                </a:cubicBezTo>
                <a:cubicBezTo>
                  <a:pt x="160" y="184"/>
                  <a:pt x="200" y="200"/>
                  <a:pt x="192" y="216"/>
                </a:cubicBezTo>
                <a:cubicBezTo>
                  <a:pt x="184" y="232"/>
                  <a:pt x="128" y="256"/>
                  <a:pt x="96" y="264"/>
                </a:cubicBezTo>
                <a:cubicBezTo>
                  <a:pt x="64" y="272"/>
                  <a:pt x="32" y="268"/>
                  <a:pt x="0" y="264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32775" name="Freeform 8"/>
          <p:cNvSpPr>
            <a:spLocks/>
          </p:cNvSpPr>
          <p:nvPr/>
        </p:nvSpPr>
        <p:spPr bwMode="auto">
          <a:xfrm flipH="1">
            <a:off x="2895600" y="801688"/>
            <a:ext cx="1219200" cy="812800"/>
          </a:xfrm>
          <a:custGeom>
            <a:avLst/>
            <a:gdLst>
              <a:gd name="T0" fmla="*/ 2147483646 w 768"/>
              <a:gd name="T1" fmla="*/ 2147483646 h 512"/>
              <a:gd name="T2" fmla="*/ 2147483646 w 768"/>
              <a:gd name="T3" fmla="*/ 2147483646 h 512"/>
              <a:gd name="T4" fmla="*/ 2147483646 w 768"/>
              <a:gd name="T5" fmla="*/ 2147483646 h 512"/>
              <a:gd name="T6" fmla="*/ 2147483646 w 768"/>
              <a:gd name="T7" fmla="*/ 2147483646 h 512"/>
              <a:gd name="T8" fmla="*/ 2147483646 w 768"/>
              <a:gd name="T9" fmla="*/ 2147483646 h 512"/>
              <a:gd name="T10" fmla="*/ 2147483646 w 768"/>
              <a:gd name="T11" fmla="*/ 2147483646 h 512"/>
              <a:gd name="T12" fmla="*/ 2147483646 w 768"/>
              <a:gd name="T13" fmla="*/ 2147483646 h 512"/>
              <a:gd name="T14" fmla="*/ 2147483646 w 768"/>
              <a:gd name="T15" fmla="*/ 2147483646 h 512"/>
              <a:gd name="T16" fmla="*/ 2147483646 w 768"/>
              <a:gd name="T17" fmla="*/ 2147483646 h 512"/>
              <a:gd name="T18" fmla="*/ 2147483646 w 768"/>
              <a:gd name="T19" fmla="*/ 2147483646 h 512"/>
              <a:gd name="T20" fmla="*/ 2147483646 w 768"/>
              <a:gd name="T21" fmla="*/ 2147483646 h 512"/>
              <a:gd name="T22" fmla="*/ 0 w 768"/>
              <a:gd name="T23" fmla="*/ 2147483646 h 51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68"/>
              <a:gd name="T37" fmla="*/ 0 h 512"/>
              <a:gd name="T38" fmla="*/ 768 w 768"/>
              <a:gd name="T39" fmla="*/ 512 h 51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68" h="512">
                <a:moveTo>
                  <a:pt x="336" y="456"/>
                </a:moveTo>
                <a:cubicBezTo>
                  <a:pt x="428" y="452"/>
                  <a:pt x="520" y="448"/>
                  <a:pt x="576" y="456"/>
                </a:cubicBezTo>
                <a:cubicBezTo>
                  <a:pt x="632" y="464"/>
                  <a:pt x="640" y="504"/>
                  <a:pt x="672" y="504"/>
                </a:cubicBezTo>
                <a:cubicBezTo>
                  <a:pt x="704" y="504"/>
                  <a:pt x="768" y="512"/>
                  <a:pt x="768" y="456"/>
                </a:cubicBezTo>
                <a:cubicBezTo>
                  <a:pt x="768" y="400"/>
                  <a:pt x="744" y="240"/>
                  <a:pt x="672" y="168"/>
                </a:cubicBezTo>
                <a:cubicBezTo>
                  <a:pt x="600" y="96"/>
                  <a:pt x="424" y="48"/>
                  <a:pt x="336" y="24"/>
                </a:cubicBezTo>
                <a:cubicBezTo>
                  <a:pt x="248" y="0"/>
                  <a:pt x="184" y="8"/>
                  <a:pt x="144" y="24"/>
                </a:cubicBezTo>
                <a:cubicBezTo>
                  <a:pt x="104" y="40"/>
                  <a:pt x="96" y="96"/>
                  <a:pt x="96" y="120"/>
                </a:cubicBezTo>
                <a:cubicBezTo>
                  <a:pt x="96" y="144"/>
                  <a:pt x="128" y="152"/>
                  <a:pt x="144" y="168"/>
                </a:cubicBezTo>
                <a:cubicBezTo>
                  <a:pt x="160" y="184"/>
                  <a:pt x="200" y="200"/>
                  <a:pt x="192" y="216"/>
                </a:cubicBezTo>
                <a:cubicBezTo>
                  <a:pt x="184" y="232"/>
                  <a:pt x="128" y="256"/>
                  <a:pt x="96" y="264"/>
                </a:cubicBezTo>
                <a:cubicBezTo>
                  <a:pt x="64" y="272"/>
                  <a:pt x="32" y="268"/>
                  <a:pt x="0" y="264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32776" name="Text Box 12"/>
          <p:cNvSpPr txBox="1">
            <a:spLocks noChangeArrowheads="1"/>
          </p:cNvSpPr>
          <p:nvPr/>
        </p:nvSpPr>
        <p:spPr bwMode="auto">
          <a:xfrm>
            <a:off x="152400" y="736600"/>
            <a:ext cx="22098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hu-HU" sz="24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Telencephalon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hu-HU" sz="2400" b="1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hu-HU" sz="2400" b="1">
                <a:solidFill>
                  <a:srgbClr val="00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Diencephalon</a:t>
            </a:r>
          </a:p>
        </p:txBody>
      </p:sp>
      <p:sp>
        <p:nvSpPr>
          <p:cNvPr id="32777" name="Line 13"/>
          <p:cNvSpPr>
            <a:spLocks noChangeShapeType="1"/>
          </p:cNvSpPr>
          <p:nvPr/>
        </p:nvSpPr>
        <p:spPr bwMode="auto">
          <a:xfrm>
            <a:off x="4495800" y="17272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2778" name="Line 14"/>
          <p:cNvSpPr>
            <a:spLocks noChangeShapeType="1"/>
          </p:cNvSpPr>
          <p:nvPr/>
        </p:nvSpPr>
        <p:spPr bwMode="auto">
          <a:xfrm flipH="1">
            <a:off x="3276600" y="1727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2779" name="Text Box 15"/>
          <p:cNvSpPr txBox="1">
            <a:spLocks noChangeArrowheads="1"/>
          </p:cNvSpPr>
          <p:nvPr/>
        </p:nvSpPr>
        <p:spPr bwMode="auto">
          <a:xfrm>
            <a:off x="6553200" y="127000"/>
            <a:ext cx="1981200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hu-HU" sz="18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Corpus Callosum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agykéreg</a:t>
            </a:r>
            <a:endParaRPr lang="en-US" altLang="hu-HU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hu-HU" sz="18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Thalamus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hu-HU" sz="18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Hypothalamus</a:t>
            </a:r>
          </a:p>
        </p:txBody>
      </p:sp>
      <p:sp>
        <p:nvSpPr>
          <p:cNvPr id="32780" name="Rectangle 16"/>
          <p:cNvSpPr>
            <a:spLocks noChangeArrowheads="1"/>
          </p:cNvSpPr>
          <p:nvPr/>
        </p:nvSpPr>
        <p:spPr bwMode="auto">
          <a:xfrm>
            <a:off x="3962400" y="1117600"/>
            <a:ext cx="228600" cy="762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81" name="Line 17"/>
          <p:cNvSpPr>
            <a:spLocks noChangeShapeType="1"/>
          </p:cNvSpPr>
          <p:nvPr/>
        </p:nvSpPr>
        <p:spPr bwMode="auto">
          <a:xfrm flipH="1">
            <a:off x="4114800" y="279400"/>
            <a:ext cx="2438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2782" name="Line 18"/>
          <p:cNvSpPr>
            <a:spLocks noChangeShapeType="1"/>
          </p:cNvSpPr>
          <p:nvPr/>
        </p:nvSpPr>
        <p:spPr bwMode="auto">
          <a:xfrm flipH="1">
            <a:off x="5410200" y="736600"/>
            <a:ext cx="1143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2783" name="Line 19"/>
          <p:cNvSpPr>
            <a:spLocks noChangeShapeType="1"/>
          </p:cNvSpPr>
          <p:nvPr/>
        </p:nvSpPr>
        <p:spPr bwMode="auto">
          <a:xfrm flipH="1">
            <a:off x="4724400" y="1193800"/>
            <a:ext cx="1828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2784" name="Line 20"/>
          <p:cNvSpPr>
            <a:spLocks noChangeShapeType="1"/>
          </p:cNvSpPr>
          <p:nvPr/>
        </p:nvSpPr>
        <p:spPr bwMode="auto">
          <a:xfrm flipH="1">
            <a:off x="4648200" y="1574800"/>
            <a:ext cx="1905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pic>
        <p:nvPicPr>
          <p:cNvPr id="32785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130675"/>
            <a:ext cx="6975475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6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124200"/>
            <a:ext cx="64008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7" name="Text Box 19"/>
          <p:cNvSpPr txBox="1">
            <a:spLocks noChangeArrowheads="1"/>
          </p:cNvSpPr>
          <p:nvPr/>
        </p:nvSpPr>
        <p:spPr bwMode="auto">
          <a:xfrm>
            <a:off x="6496050" y="4168775"/>
            <a:ext cx="2647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hetes humán embryo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2517563"/>
              </p:ext>
            </p:extLst>
          </p:nvPr>
        </p:nvGraphicFramePr>
        <p:xfrm>
          <a:off x="35496" y="1557338"/>
          <a:ext cx="6021388" cy="311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8" name="Image" r:id="rId3" imgW="4266667" imgH="2209524" progId="Photoshop.Image.7">
                  <p:embed/>
                </p:oleObj>
              </mc:Choice>
              <mc:Fallback>
                <p:oleObj name="Image" r:id="rId3" imgW="4266667" imgH="2209524" progId="Photoshop.Image.7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96" y="1557338"/>
                        <a:ext cx="6021388" cy="3117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3420046" y="1704975"/>
            <a:ext cx="360363" cy="3587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48" name="Oval 6"/>
          <p:cNvSpPr>
            <a:spLocks noChangeArrowheads="1"/>
          </p:cNvSpPr>
          <p:nvPr/>
        </p:nvSpPr>
        <p:spPr bwMode="auto">
          <a:xfrm>
            <a:off x="2916809" y="2997200"/>
            <a:ext cx="574675" cy="5762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49" name="Text Box 7"/>
          <p:cNvSpPr txBox="1">
            <a:spLocks noChangeArrowheads="1"/>
          </p:cNvSpPr>
          <p:nvPr/>
        </p:nvSpPr>
        <p:spPr bwMode="auto">
          <a:xfrm>
            <a:off x="2275459" y="5013325"/>
            <a:ext cx="1504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agykamra</a:t>
            </a:r>
          </a:p>
        </p:txBody>
      </p:sp>
      <p:sp>
        <p:nvSpPr>
          <p:cNvPr id="31750" name="Line 8"/>
          <p:cNvSpPr>
            <a:spLocks noChangeShapeType="1"/>
          </p:cNvSpPr>
          <p:nvPr/>
        </p:nvSpPr>
        <p:spPr bwMode="auto">
          <a:xfrm>
            <a:off x="3204146" y="3429000"/>
            <a:ext cx="0" cy="16557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1751" name="Text Box 9"/>
          <p:cNvSpPr txBox="1">
            <a:spLocks noChangeArrowheads="1"/>
          </p:cNvSpPr>
          <p:nvPr/>
        </p:nvSpPr>
        <p:spPr bwMode="auto">
          <a:xfrm>
            <a:off x="87313" y="107950"/>
            <a:ext cx="5132759" cy="107721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altLang="hu-HU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diencephalon</a:t>
            </a:r>
            <a:r>
              <a:rPr lang="hu-HU" altLang="hu-HU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(köztiagy) fejlődése.</a:t>
            </a:r>
          </a:p>
        </p:txBody>
      </p:sp>
      <p:sp>
        <p:nvSpPr>
          <p:cNvPr id="31752" name="Text Box 10"/>
          <p:cNvSpPr txBox="1">
            <a:spLocks noChangeArrowheads="1"/>
          </p:cNvSpPr>
          <p:nvPr/>
        </p:nvSpPr>
        <p:spPr bwMode="auto">
          <a:xfrm>
            <a:off x="107504" y="5608638"/>
            <a:ext cx="89122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-a tetőlemez csak </a:t>
            </a:r>
            <a:r>
              <a:rPr lang="hu-HU" altLang="hu-HU" sz="180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ependyma</a:t>
            </a:r>
            <a:r>
              <a:rPr lang="hu-HU" altLang="hu-HU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sejtek rétegéből áll, amit </a:t>
            </a:r>
            <a:r>
              <a:rPr lang="hu-HU" altLang="hu-HU" sz="1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erekben gazdag mesenchyma</a:t>
            </a:r>
            <a:r>
              <a:rPr lang="hu-HU" altLang="hu-HU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borít: ebből fejlődik a III agykamra plexus choroideusa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0460" y="62195"/>
            <a:ext cx="1996236" cy="27059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1029" y="2780928"/>
            <a:ext cx="2955098" cy="1941070"/>
          </a:xfrm>
          <a:prstGeom prst="rect">
            <a:avLst/>
          </a:prstGeom>
          <a:solidFill>
            <a:srgbClr val="0070C0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5" descr="show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15888"/>
            <a:ext cx="4991100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16"/>
          <p:cNvSpPr txBox="1">
            <a:spLocks noChangeArrowheads="1"/>
          </p:cNvSpPr>
          <p:nvPr/>
        </p:nvSpPr>
        <p:spPr bwMode="auto">
          <a:xfrm>
            <a:off x="107950" y="188913"/>
            <a:ext cx="3556000" cy="4572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hu-HU" altLang="hu-HU" sz="2400" b="1">
                <a:solidFill>
                  <a:srgbClr val="000000"/>
                </a:solidFill>
                <a:cs typeface="Arial" panose="020B0604020202020204" pitchFamily="34" charset="0"/>
              </a:rPr>
              <a:t>A hypophysis fejlődése</a:t>
            </a:r>
          </a:p>
        </p:txBody>
      </p:sp>
      <p:sp>
        <p:nvSpPr>
          <p:cNvPr id="34820" name="Text Box 7"/>
          <p:cNvSpPr txBox="1">
            <a:spLocks noChangeArrowheads="1"/>
          </p:cNvSpPr>
          <p:nvPr/>
        </p:nvSpPr>
        <p:spPr bwMode="auto">
          <a:xfrm>
            <a:off x="158750" y="2224088"/>
            <a:ext cx="2900363" cy="311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00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szájüreg ektodermális kitüremkedő telepéből (Rathke-tasak) származik az adenophypophysis és a pars tuberalis.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>
              <a:solidFill>
                <a:srgbClr val="00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diencephalon alaplemezéből származó infundibulum hozza létre a neurohypophysist (pars nervosa).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3338"/>
            <a:ext cx="48006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581400"/>
            <a:ext cx="2473325" cy="312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"/>
            <a:ext cx="3886200" cy="330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2286000" y="1295400"/>
            <a:ext cx="1035050" cy="825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Arial" panose="020B0604020202020204" pitchFamily="34" charset="0"/>
              </a:rPr>
              <a:t>canalis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Arial" panose="020B0604020202020204" pitchFamily="34" charset="0"/>
              </a:rPr>
              <a:t>Centralis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600">
              <a:latin typeface="Arial" panose="020B0604020202020204" pitchFamily="34" charset="0"/>
            </a:endParaRP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107950" y="4078288"/>
            <a:ext cx="1920875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Arial" panose="020B0604020202020204" pitchFamily="34" charset="0"/>
              </a:rPr>
              <a:t>Neuroepithel sejtek osztódása: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Arial" panose="020B0604020202020204" pitchFamily="34" charset="0"/>
              </a:rPr>
              <a:t>hosszabbodik és vastagodik a velőcső</a:t>
            </a:r>
          </a:p>
        </p:txBody>
      </p:sp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716338"/>
            <a:ext cx="254952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4371975"/>
            <a:ext cx="1908175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oktatás\neurodevelopment\gvelö.bmp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68638"/>
            <a:ext cx="2133600" cy="309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43"/>
          <p:cNvSpPr>
            <a:spLocks noChangeArrowheads="1"/>
          </p:cNvSpPr>
          <p:nvPr/>
        </p:nvSpPr>
        <p:spPr bwMode="auto">
          <a:xfrm>
            <a:off x="6659563" y="2852738"/>
            <a:ext cx="2484437" cy="2952750"/>
          </a:xfrm>
          <a:prstGeom prst="rect">
            <a:avLst/>
          </a:prstGeom>
          <a:solidFill>
            <a:srgbClr val="D8C2D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>
              <a:latin typeface="Arial" panose="020B0604020202020204" pitchFamily="34" charset="0"/>
            </a:endParaRPr>
          </a:p>
        </p:txBody>
      </p:sp>
      <p:sp>
        <p:nvSpPr>
          <p:cNvPr id="16388" name="Text Box 3"/>
          <p:cNvSpPr txBox="1">
            <a:spLocks noChangeArrowheads="1"/>
          </p:cNvSpPr>
          <p:nvPr/>
        </p:nvSpPr>
        <p:spPr bwMode="auto">
          <a:xfrm>
            <a:off x="2981325" y="2941638"/>
            <a:ext cx="1438275" cy="333375"/>
          </a:xfrm>
          <a:prstGeom prst="rect">
            <a:avLst/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 b="1">
                <a:latin typeface="Arial" panose="020B0604020202020204" pitchFamily="34" charset="0"/>
              </a:rPr>
              <a:t>szárnylemez</a:t>
            </a:r>
          </a:p>
        </p:txBody>
      </p:sp>
      <p:sp>
        <p:nvSpPr>
          <p:cNvPr id="16389" name="Text Box 4"/>
          <p:cNvSpPr txBox="1">
            <a:spLocks noChangeArrowheads="1"/>
          </p:cNvSpPr>
          <p:nvPr/>
        </p:nvSpPr>
        <p:spPr bwMode="auto">
          <a:xfrm>
            <a:off x="3092450" y="5903913"/>
            <a:ext cx="1289050" cy="342900"/>
          </a:xfrm>
          <a:prstGeom prst="rect">
            <a:avLst/>
          </a:prstGeom>
          <a:solidFill>
            <a:srgbClr val="FF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 b="1">
                <a:solidFill>
                  <a:srgbClr val="FFFFFF"/>
                </a:solidFill>
                <a:latin typeface="Arial" panose="020B0604020202020204" pitchFamily="34" charset="0"/>
              </a:rPr>
              <a:t>alaplemez</a:t>
            </a:r>
          </a:p>
        </p:txBody>
      </p:sp>
      <p:sp>
        <p:nvSpPr>
          <p:cNvPr id="16390" name="Text Box 5"/>
          <p:cNvSpPr txBox="1">
            <a:spLocks noChangeArrowheads="1"/>
          </p:cNvSpPr>
          <p:nvPr/>
        </p:nvSpPr>
        <p:spPr bwMode="auto">
          <a:xfrm>
            <a:off x="6835775" y="3090863"/>
            <a:ext cx="2079625" cy="811212"/>
          </a:xfrm>
          <a:prstGeom prst="rect">
            <a:avLst/>
          </a:prstGeom>
          <a:solidFill>
            <a:srgbClr val="CC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 b="1">
                <a:latin typeface="Arial" panose="020B0604020202020204" pitchFamily="34" charset="0"/>
              </a:rPr>
              <a:t>hátulsó szarv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 b="1">
                <a:latin typeface="Arial" panose="020B0604020202020204" pitchFamily="34" charset="0"/>
              </a:rPr>
              <a:t>(szenzoros interneuronok)</a:t>
            </a:r>
          </a:p>
        </p:txBody>
      </p:sp>
      <p:sp>
        <p:nvSpPr>
          <p:cNvPr id="16391" name="Text Box 6"/>
          <p:cNvSpPr txBox="1">
            <a:spLocks noChangeArrowheads="1"/>
          </p:cNvSpPr>
          <p:nvPr/>
        </p:nvSpPr>
        <p:spPr bwMode="auto">
          <a:xfrm>
            <a:off x="6838950" y="5018088"/>
            <a:ext cx="2152650" cy="581025"/>
          </a:xfrm>
          <a:prstGeom prst="rect">
            <a:avLst/>
          </a:prstGeom>
          <a:solidFill>
            <a:srgbClr val="FF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 b="1">
                <a:solidFill>
                  <a:srgbClr val="FFFFFF"/>
                </a:solidFill>
                <a:latin typeface="Arial" panose="020B0604020202020204" pitchFamily="34" charset="0"/>
              </a:rPr>
              <a:t>elülső szarv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 b="1">
                <a:solidFill>
                  <a:srgbClr val="FFFFFF"/>
                </a:solidFill>
                <a:latin typeface="Arial" panose="020B0604020202020204" pitchFamily="34" charset="0"/>
              </a:rPr>
              <a:t>(motoros neuronok)</a:t>
            </a:r>
          </a:p>
        </p:txBody>
      </p:sp>
      <p:sp>
        <p:nvSpPr>
          <p:cNvPr id="16392" name="Text Box 7"/>
          <p:cNvSpPr txBox="1">
            <a:spLocks noChangeArrowheads="1"/>
          </p:cNvSpPr>
          <p:nvPr/>
        </p:nvSpPr>
        <p:spPr bwMode="auto">
          <a:xfrm>
            <a:off x="6826250" y="4122738"/>
            <a:ext cx="2141538" cy="546100"/>
          </a:xfrm>
          <a:prstGeom prst="rect">
            <a:avLst/>
          </a:prstGeom>
          <a:solidFill>
            <a:srgbClr val="66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 b="1">
                <a:latin typeface="Arial" panose="020B0604020202020204" pitchFamily="34" charset="0"/>
              </a:rPr>
              <a:t>oldalsó szarv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 b="1">
                <a:latin typeface="Arial" panose="020B0604020202020204" pitchFamily="34" charset="0"/>
              </a:rPr>
              <a:t>(vegetatív magvak)</a:t>
            </a:r>
          </a:p>
        </p:txBody>
      </p:sp>
      <p:sp>
        <p:nvSpPr>
          <p:cNvPr id="16393" name="Line 8"/>
          <p:cNvSpPr>
            <a:spLocks noChangeShapeType="1"/>
          </p:cNvSpPr>
          <p:nvPr/>
        </p:nvSpPr>
        <p:spPr bwMode="auto">
          <a:xfrm>
            <a:off x="4432300" y="3122613"/>
            <a:ext cx="892175" cy="4667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 flipH="1">
            <a:off x="5991225" y="3436938"/>
            <a:ext cx="850900" cy="1905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 flipH="1">
            <a:off x="6073775" y="4332288"/>
            <a:ext cx="777875" cy="222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 flipH="1" flipV="1">
            <a:off x="6153150" y="5218113"/>
            <a:ext cx="676275" cy="95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6397" name="Text Box 13"/>
          <p:cNvSpPr txBox="1">
            <a:spLocks noChangeArrowheads="1"/>
          </p:cNvSpPr>
          <p:nvPr/>
        </p:nvSpPr>
        <p:spPr bwMode="auto">
          <a:xfrm>
            <a:off x="2403475" y="3582988"/>
            <a:ext cx="21018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 b="1">
                <a:latin typeface="Arial" panose="020B0604020202020204" pitchFamily="34" charset="0"/>
              </a:rPr>
              <a:t>canalis centralis</a:t>
            </a:r>
          </a:p>
        </p:txBody>
      </p:sp>
      <p:sp>
        <p:nvSpPr>
          <p:cNvPr id="16398" name="Text Box 14"/>
          <p:cNvSpPr txBox="1">
            <a:spLocks noChangeArrowheads="1"/>
          </p:cNvSpPr>
          <p:nvPr/>
        </p:nvSpPr>
        <p:spPr bwMode="auto">
          <a:xfrm>
            <a:off x="1116013" y="4437063"/>
            <a:ext cx="3219450" cy="333375"/>
          </a:xfrm>
          <a:prstGeom prst="rect">
            <a:avLst/>
          </a:prstGeom>
          <a:solidFill>
            <a:schemeClr val="bg2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hu-HU" sz="1600" b="1">
                <a:latin typeface="Arial" panose="020B0604020202020204" pitchFamily="34" charset="0"/>
              </a:rPr>
              <a:t>ventriculáris zóna (ependyma)</a:t>
            </a:r>
          </a:p>
        </p:txBody>
      </p:sp>
      <p:sp>
        <p:nvSpPr>
          <p:cNvPr id="16399" name="Line 15"/>
          <p:cNvSpPr>
            <a:spLocks noChangeShapeType="1"/>
          </p:cNvSpPr>
          <p:nvPr/>
        </p:nvSpPr>
        <p:spPr bwMode="auto">
          <a:xfrm>
            <a:off x="4394200" y="3744913"/>
            <a:ext cx="1254125" cy="4254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6400" name="Text Box 16"/>
          <p:cNvSpPr txBox="1">
            <a:spLocks noChangeArrowheads="1"/>
          </p:cNvSpPr>
          <p:nvPr/>
        </p:nvSpPr>
        <p:spPr bwMode="auto">
          <a:xfrm>
            <a:off x="2568575" y="3967163"/>
            <a:ext cx="19081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 b="1">
                <a:latin typeface="Arial" panose="020B0604020202020204" pitchFamily="34" charset="0"/>
              </a:rPr>
              <a:t>sulcus limitans</a:t>
            </a:r>
          </a:p>
        </p:txBody>
      </p:sp>
      <p:sp>
        <p:nvSpPr>
          <p:cNvPr id="16401" name="Line 17"/>
          <p:cNvSpPr>
            <a:spLocks noChangeShapeType="1"/>
          </p:cNvSpPr>
          <p:nvPr/>
        </p:nvSpPr>
        <p:spPr bwMode="auto">
          <a:xfrm>
            <a:off x="4384675" y="4132263"/>
            <a:ext cx="977900" cy="2413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6402" name="Text Box 18"/>
          <p:cNvSpPr txBox="1">
            <a:spLocks noChangeArrowheads="1"/>
          </p:cNvSpPr>
          <p:nvPr/>
        </p:nvSpPr>
        <p:spPr bwMode="auto">
          <a:xfrm>
            <a:off x="4500563" y="2587625"/>
            <a:ext cx="2159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hu-HU" altLang="hu-HU" sz="1600" b="1">
                <a:latin typeface="Arial" panose="020B0604020202020204" pitchFamily="34" charset="0"/>
              </a:rPr>
              <a:t>tetőlemez</a:t>
            </a:r>
            <a:endParaRPr lang="hu-HU" altLang="hu-HU" sz="1600" b="1" i="1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sp>
        <p:nvSpPr>
          <p:cNvPr id="16403" name="Text Box 19"/>
          <p:cNvSpPr txBox="1">
            <a:spLocks noChangeArrowheads="1"/>
          </p:cNvSpPr>
          <p:nvPr/>
        </p:nvSpPr>
        <p:spPr bwMode="auto">
          <a:xfrm>
            <a:off x="4660900" y="6308725"/>
            <a:ext cx="14097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hu-HU" altLang="hu-HU" sz="1600" b="1">
                <a:latin typeface="Arial" panose="020B0604020202020204" pitchFamily="34" charset="0"/>
              </a:rPr>
              <a:t>fenéklemez</a:t>
            </a:r>
          </a:p>
        </p:txBody>
      </p:sp>
      <p:sp>
        <p:nvSpPr>
          <p:cNvPr id="16404" name="Line 20"/>
          <p:cNvSpPr>
            <a:spLocks noChangeShapeType="1"/>
          </p:cNvSpPr>
          <p:nvPr/>
        </p:nvSpPr>
        <p:spPr bwMode="auto">
          <a:xfrm flipV="1">
            <a:off x="5422900" y="4999038"/>
            <a:ext cx="180975" cy="1374775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6405" name="Line 21"/>
          <p:cNvSpPr>
            <a:spLocks noChangeShapeType="1"/>
          </p:cNvSpPr>
          <p:nvPr/>
        </p:nvSpPr>
        <p:spPr bwMode="auto">
          <a:xfrm>
            <a:off x="5580063" y="2852738"/>
            <a:ext cx="11112" cy="8890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6406" name="Text Box 22"/>
          <p:cNvSpPr txBox="1">
            <a:spLocks noChangeArrowheads="1"/>
          </p:cNvSpPr>
          <p:nvPr/>
        </p:nvSpPr>
        <p:spPr bwMode="auto">
          <a:xfrm>
            <a:off x="1063625" y="5397500"/>
            <a:ext cx="336550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hu-HU" altLang="hu-HU" sz="1600" b="1" u="sng">
                <a:latin typeface="Arial" panose="020B0604020202020204" pitchFamily="34" charset="0"/>
              </a:rPr>
              <a:t>marginális zóna (fehérállomány)</a:t>
            </a:r>
          </a:p>
        </p:txBody>
      </p:sp>
      <p:sp>
        <p:nvSpPr>
          <p:cNvPr id="16407" name="Line 23"/>
          <p:cNvSpPr>
            <a:spLocks noChangeShapeType="1"/>
          </p:cNvSpPr>
          <p:nvPr/>
        </p:nvSpPr>
        <p:spPr bwMode="auto">
          <a:xfrm flipV="1">
            <a:off x="4352925" y="5449888"/>
            <a:ext cx="809625" cy="6254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6408" name="Line 25"/>
          <p:cNvSpPr>
            <a:spLocks noChangeShapeType="1"/>
          </p:cNvSpPr>
          <p:nvPr/>
        </p:nvSpPr>
        <p:spPr bwMode="auto">
          <a:xfrm flipV="1">
            <a:off x="4413250" y="5384800"/>
            <a:ext cx="425450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6409" name="Text Box 26"/>
          <p:cNvSpPr txBox="1">
            <a:spLocks noChangeArrowheads="1"/>
          </p:cNvSpPr>
          <p:nvPr/>
        </p:nvSpPr>
        <p:spPr bwMode="auto">
          <a:xfrm>
            <a:off x="6756400" y="6223000"/>
            <a:ext cx="1473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hu-HU" altLang="hu-HU" sz="1600" b="1">
                <a:latin typeface="Arial" panose="020B0604020202020204" pitchFamily="34" charset="0"/>
              </a:rPr>
              <a:t>commissura</a:t>
            </a:r>
          </a:p>
        </p:txBody>
      </p:sp>
      <p:sp>
        <p:nvSpPr>
          <p:cNvPr id="16410" name="Line 27"/>
          <p:cNvSpPr>
            <a:spLocks noChangeShapeType="1"/>
          </p:cNvSpPr>
          <p:nvPr/>
        </p:nvSpPr>
        <p:spPr bwMode="auto">
          <a:xfrm flipH="1" flipV="1">
            <a:off x="5657850" y="5551488"/>
            <a:ext cx="1235075" cy="7905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pic>
        <p:nvPicPr>
          <p:cNvPr id="16411" name="Picture 28" descr="C:\oktatás\neurodevelopment\spine.bmp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361950"/>
            <a:ext cx="2022475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12" name="Text Box 29"/>
          <p:cNvSpPr txBox="1">
            <a:spLocks noChangeArrowheads="1"/>
          </p:cNvSpPr>
          <p:nvPr/>
        </p:nvSpPr>
        <p:spPr bwMode="auto">
          <a:xfrm>
            <a:off x="1930400" y="368300"/>
            <a:ext cx="13462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 b="1">
                <a:latin typeface="Arial" panose="020B0604020202020204" pitchFamily="34" charset="0"/>
              </a:rPr>
              <a:t>tetőlemez</a:t>
            </a:r>
          </a:p>
        </p:txBody>
      </p:sp>
      <p:sp>
        <p:nvSpPr>
          <p:cNvPr id="16413" name="Text Box 30"/>
          <p:cNvSpPr txBox="1">
            <a:spLocks noChangeArrowheads="1"/>
          </p:cNvSpPr>
          <p:nvPr/>
        </p:nvSpPr>
        <p:spPr bwMode="auto">
          <a:xfrm>
            <a:off x="2555875" y="1341438"/>
            <a:ext cx="3289300" cy="292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 b="1">
                <a:latin typeface="Arial" panose="020B0604020202020204" pitchFamily="34" charset="0"/>
              </a:rPr>
              <a:t>zona marginalis - fehérállomány</a:t>
            </a:r>
          </a:p>
        </p:txBody>
      </p:sp>
      <p:sp>
        <p:nvSpPr>
          <p:cNvPr id="16414" name="Text Box 31"/>
          <p:cNvSpPr txBox="1">
            <a:spLocks noChangeArrowheads="1"/>
          </p:cNvSpPr>
          <p:nvPr/>
        </p:nvSpPr>
        <p:spPr bwMode="auto">
          <a:xfrm>
            <a:off x="2668588" y="1782763"/>
            <a:ext cx="3454400" cy="306387"/>
          </a:xfrm>
          <a:prstGeom prst="rect">
            <a:avLst/>
          </a:prstGeom>
          <a:solidFill>
            <a:srgbClr val="FFFF99"/>
          </a:solidFill>
          <a:ln w="9525">
            <a:solidFill>
              <a:srgbClr val="CCCC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 b="1">
                <a:latin typeface="Arial" panose="020B0604020202020204" pitchFamily="34" charset="0"/>
              </a:rPr>
              <a:t>zona intermedia - szürkeállomány</a:t>
            </a:r>
          </a:p>
        </p:txBody>
      </p:sp>
      <p:sp>
        <p:nvSpPr>
          <p:cNvPr id="16415" name="Text Box 33"/>
          <p:cNvSpPr txBox="1">
            <a:spLocks noChangeArrowheads="1"/>
          </p:cNvSpPr>
          <p:nvPr/>
        </p:nvSpPr>
        <p:spPr bwMode="auto">
          <a:xfrm>
            <a:off x="190500" y="1346200"/>
            <a:ext cx="10033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 b="1">
                <a:latin typeface="Arial" panose="020B0604020202020204" pitchFamily="34" charset="0"/>
              </a:rPr>
              <a:t>sulcus limitans</a:t>
            </a:r>
          </a:p>
        </p:txBody>
      </p:sp>
      <p:sp>
        <p:nvSpPr>
          <p:cNvPr id="16416" name="Text Box 34"/>
          <p:cNvSpPr txBox="1">
            <a:spLocks noChangeArrowheads="1"/>
          </p:cNvSpPr>
          <p:nvPr/>
        </p:nvSpPr>
        <p:spPr bwMode="auto">
          <a:xfrm>
            <a:off x="596900" y="2489200"/>
            <a:ext cx="14986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 b="1">
                <a:latin typeface="Arial" panose="020B0604020202020204" pitchFamily="34" charset="0"/>
              </a:rPr>
              <a:t>fenéklemez</a:t>
            </a:r>
          </a:p>
        </p:txBody>
      </p:sp>
      <p:sp>
        <p:nvSpPr>
          <p:cNvPr id="158755" name="Text Box 35"/>
          <p:cNvSpPr txBox="1">
            <a:spLocks noChangeArrowheads="1"/>
          </p:cNvSpPr>
          <p:nvPr/>
        </p:nvSpPr>
        <p:spPr bwMode="auto">
          <a:xfrm>
            <a:off x="3794125" y="0"/>
            <a:ext cx="5349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hu-HU" sz="2400" b="1" i="1" u="sng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 gerincvelő fejlődése</a:t>
            </a:r>
          </a:p>
        </p:txBody>
      </p:sp>
      <p:sp>
        <p:nvSpPr>
          <p:cNvPr id="16418" name="Line 38"/>
          <p:cNvSpPr>
            <a:spLocks noChangeShapeType="1"/>
          </p:cNvSpPr>
          <p:nvPr/>
        </p:nvSpPr>
        <p:spPr bwMode="auto">
          <a:xfrm flipH="1" flipV="1">
            <a:off x="2352675" y="1438275"/>
            <a:ext cx="285750" cy="2619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6419" name="Line 39"/>
          <p:cNvSpPr>
            <a:spLocks noChangeShapeType="1"/>
          </p:cNvSpPr>
          <p:nvPr/>
        </p:nvSpPr>
        <p:spPr bwMode="auto">
          <a:xfrm flipH="1" flipV="1">
            <a:off x="2111375" y="1435100"/>
            <a:ext cx="519113" cy="4762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6420" name="Line 40"/>
          <p:cNvSpPr>
            <a:spLocks noChangeShapeType="1"/>
          </p:cNvSpPr>
          <p:nvPr/>
        </p:nvSpPr>
        <p:spPr bwMode="auto">
          <a:xfrm flipH="1" flipV="1">
            <a:off x="1720850" y="1311275"/>
            <a:ext cx="763588" cy="31257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6421" name="Line 41"/>
          <p:cNvSpPr>
            <a:spLocks noChangeShapeType="1"/>
          </p:cNvSpPr>
          <p:nvPr/>
        </p:nvSpPr>
        <p:spPr bwMode="auto">
          <a:xfrm flipV="1">
            <a:off x="4284663" y="4598988"/>
            <a:ext cx="1163637" cy="539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6422" name="Line 44"/>
          <p:cNvSpPr>
            <a:spLocks noChangeShapeType="1"/>
          </p:cNvSpPr>
          <p:nvPr/>
        </p:nvSpPr>
        <p:spPr bwMode="auto">
          <a:xfrm>
            <a:off x="6156325" y="2060575"/>
            <a:ext cx="1655763" cy="720725"/>
          </a:xfrm>
          <a:prstGeom prst="line">
            <a:avLst/>
          </a:prstGeom>
          <a:noFill/>
          <a:ln w="76200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6423" name="Freeform 48"/>
          <p:cNvSpPr>
            <a:spLocks/>
          </p:cNvSpPr>
          <p:nvPr/>
        </p:nvSpPr>
        <p:spPr bwMode="auto">
          <a:xfrm>
            <a:off x="4838700" y="3390900"/>
            <a:ext cx="1587500" cy="2357438"/>
          </a:xfrm>
          <a:custGeom>
            <a:avLst/>
            <a:gdLst>
              <a:gd name="T0" fmla="*/ 2147483646 w 1000"/>
              <a:gd name="T1" fmla="*/ 2147483646 h 1485"/>
              <a:gd name="T2" fmla="*/ 2147483646 w 1000"/>
              <a:gd name="T3" fmla="*/ 2147483646 h 1485"/>
              <a:gd name="T4" fmla="*/ 2147483646 w 1000"/>
              <a:gd name="T5" fmla="*/ 2147483646 h 1485"/>
              <a:gd name="T6" fmla="*/ 2147483646 w 1000"/>
              <a:gd name="T7" fmla="*/ 2147483646 h 1485"/>
              <a:gd name="T8" fmla="*/ 2147483646 w 1000"/>
              <a:gd name="T9" fmla="*/ 2147483646 h 1485"/>
              <a:gd name="T10" fmla="*/ 2147483646 w 1000"/>
              <a:gd name="T11" fmla="*/ 2147483646 h 1485"/>
              <a:gd name="T12" fmla="*/ 2147483646 w 1000"/>
              <a:gd name="T13" fmla="*/ 2147483646 h 1485"/>
              <a:gd name="T14" fmla="*/ 2147483646 w 1000"/>
              <a:gd name="T15" fmla="*/ 2147483646 h 1485"/>
              <a:gd name="T16" fmla="*/ 2147483646 w 1000"/>
              <a:gd name="T17" fmla="*/ 2147483646 h 1485"/>
              <a:gd name="T18" fmla="*/ 0 w 1000"/>
              <a:gd name="T19" fmla="*/ 2147483646 h 1485"/>
              <a:gd name="T20" fmla="*/ 2147483646 w 1000"/>
              <a:gd name="T21" fmla="*/ 2147483646 h 1485"/>
              <a:gd name="T22" fmla="*/ 2147483646 w 1000"/>
              <a:gd name="T23" fmla="*/ 2147483646 h 1485"/>
              <a:gd name="T24" fmla="*/ 2147483646 w 1000"/>
              <a:gd name="T25" fmla="*/ 2147483646 h 1485"/>
              <a:gd name="T26" fmla="*/ 2147483646 w 1000"/>
              <a:gd name="T27" fmla="*/ 2147483646 h 1485"/>
              <a:gd name="T28" fmla="*/ 2147483646 w 1000"/>
              <a:gd name="T29" fmla="*/ 2147483646 h 1485"/>
              <a:gd name="T30" fmla="*/ 2147483646 w 1000"/>
              <a:gd name="T31" fmla="*/ 2147483646 h 1485"/>
              <a:gd name="T32" fmla="*/ 2147483646 w 1000"/>
              <a:gd name="T33" fmla="*/ 2147483646 h 1485"/>
              <a:gd name="T34" fmla="*/ 2147483646 w 1000"/>
              <a:gd name="T35" fmla="*/ 2147483646 h 1485"/>
              <a:gd name="T36" fmla="*/ 2147483646 w 1000"/>
              <a:gd name="T37" fmla="*/ 2147483646 h 1485"/>
              <a:gd name="T38" fmla="*/ 2147483646 w 1000"/>
              <a:gd name="T39" fmla="*/ 2147483646 h 1485"/>
              <a:gd name="T40" fmla="*/ 2147483646 w 1000"/>
              <a:gd name="T41" fmla="*/ 2147483646 h 1485"/>
              <a:gd name="T42" fmla="*/ 2147483646 w 1000"/>
              <a:gd name="T43" fmla="*/ 2147483646 h 1485"/>
              <a:gd name="T44" fmla="*/ 2147483646 w 1000"/>
              <a:gd name="T45" fmla="*/ 2147483646 h 1485"/>
              <a:gd name="T46" fmla="*/ 2147483646 w 1000"/>
              <a:gd name="T47" fmla="*/ 2147483646 h 1485"/>
              <a:gd name="T48" fmla="*/ 2147483646 w 1000"/>
              <a:gd name="T49" fmla="*/ 2147483646 h 1485"/>
              <a:gd name="T50" fmla="*/ 2147483646 w 1000"/>
              <a:gd name="T51" fmla="*/ 2147483646 h 1485"/>
              <a:gd name="T52" fmla="*/ 2147483646 w 1000"/>
              <a:gd name="T53" fmla="*/ 2147483646 h 1485"/>
              <a:gd name="T54" fmla="*/ 2147483646 w 1000"/>
              <a:gd name="T55" fmla="*/ 2147483646 h 1485"/>
              <a:gd name="T56" fmla="*/ 2147483646 w 1000"/>
              <a:gd name="T57" fmla="*/ 2147483646 h 1485"/>
              <a:gd name="T58" fmla="*/ 2147483646 w 1000"/>
              <a:gd name="T59" fmla="*/ 2147483646 h 1485"/>
              <a:gd name="T60" fmla="*/ 2147483646 w 1000"/>
              <a:gd name="T61" fmla="*/ 0 h 1485"/>
              <a:gd name="T62" fmla="*/ 2147483646 w 1000"/>
              <a:gd name="T63" fmla="*/ 2147483646 h 1485"/>
              <a:gd name="T64" fmla="*/ 2147483646 w 1000"/>
              <a:gd name="T65" fmla="*/ 2147483646 h 1485"/>
              <a:gd name="T66" fmla="*/ 2147483646 w 1000"/>
              <a:gd name="T67" fmla="*/ 2147483646 h 1485"/>
              <a:gd name="T68" fmla="*/ 2147483646 w 1000"/>
              <a:gd name="T69" fmla="*/ 2147483646 h 148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000"/>
              <a:gd name="T106" fmla="*/ 0 h 1485"/>
              <a:gd name="T107" fmla="*/ 1000 w 1000"/>
              <a:gd name="T108" fmla="*/ 1485 h 1485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000" h="1485">
                <a:moveTo>
                  <a:pt x="272" y="0"/>
                </a:moveTo>
                <a:cubicBezTo>
                  <a:pt x="267" y="1"/>
                  <a:pt x="261" y="3"/>
                  <a:pt x="256" y="4"/>
                </a:cubicBezTo>
                <a:cubicBezTo>
                  <a:pt x="243" y="6"/>
                  <a:pt x="229" y="6"/>
                  <a:pt x="216" y="8"/>
                </a:cubicBezTo>
                <a:cubicBezTo>
                  <a:pt x="208" y="10"/>
                  <a:pt x="192" y="16"/>
                  <a:pt x="192" y="16"/>
                </a:cubicBezTo>
                <a:cubicBezTo>
                  <a:pt x="179" y="36"/>
                  <a:pt x="165" y="55"/>
                  <a:pt x="156" y="76"/>
                </a:cubicBezTo>
                <a:cubicBezTo>
                  <a:pt x="153" y="84"/>
                  <a:pt x="151" y="92"/>
                  <a:pt x="148" y="100"/>
                </a:cubicBezTo>
                <a:cubicBezTo>
                  <a:pt x="147" y="104"/>
                  <a:pt x="144" y="112"/>
                  <a:pt x="144" y="112"/>
                </a:cubicBezTo>
                <a:cubicBezTo>
                  <a:pt x="145" y="173"/>
                  <a:pt x="144" y="235"/>
                  <a:pt x="148" y="296"/>
                </a:cubicBezTo>
                <a:cubicBezTo>
                  <a:pt x="151" y="340"/>
                  <a:pt x="181" y="386"/>
                  <a:pt x="192" y="428"/>
                </a:cubicBezTo>
                <a:cubicBezTo>
                  <a:pt x="191" y="452"/>
                  <a:pt x="195" y="477"/>
                  <a:pt x="188" y="500"/>
                </a:cubicBezTo>
                <a:cubicBezTo>
                  <a:pt x="184" y="513"/>
                  <a:pt x="150" y="534"/>
                  <a:pt x="140" y="544"/>
                </a:cubicBezTo>
                <a:cubicBezTo>
                  <a:pt x="136" y="557"/>
                  <a:pt x="128" y="567"/>
                  <a:pt x="124" y="580"/>
                </a:cubicBezTo>
                <a:cubicBezTo>
                  <a:pt x="125" y="639"/>
                  <a:pt x="124" y="697"/>
                  <a:pt x="128" y="756"/>
                </a:cubicBezTo>
                <a:cubicBezTo>
                  <a:pt x="129" y="769"/>
                  <a:pt x="160" y="776"/>
                  <a:pt x="160" y="776"/>
                </a:cubicBezTo>
                <a:cubicBezTo>
                  <a:pt x="170" y="791"/>
                  <a:pt x="174" y="807"/>
                  <a:pt x="180" y="824"/>
                </a:cubicBezTo>
                <a:cubicBezTo>
                  <a:pt x="183" y="832"/>
                  <a:pt x="188" y="848"/>
                  <a:pt x="188" y="848"/>
                </a:cubicBezTo>
                <a:cubicBezTo>
                  <a:pt x="184" y="877"/>
                  <a:pt x="187" y="885"/>
                  <a:pt x="164" y="900"/>
                </a:cubicBezTo>
                <a:cubicBezTo>
                  <a:pt x="152" y="918"/>
                  <a:pt x="130" y="940"/>
                  <a:pt x="112" y="952"/>
                </a:cubicBezTo>
                <a:cubicBezTo>
                  <a:pt x="96" y="975"/>
                  <a:pt x="75" y="1001"/>
                  <a:pt x="52" y="1016"/>
                </a:cubicBezTo>
                <a:cubicBezTo>
                  <a:pt x="42" y="1047"/>
                  <a:pt x="11" y="1068"/>
                  <a:pt x="0" y="1100"/>
                </a:cubicBezTo>
                <a:cubicBezTo>
                  <a:pt x="1" y="1187"/>
                  <a:pt x="0" y="1273"/>
                  <a:pt x="4" y="1360"/>
                </a:cubicBezTo>
                <a:cubicBezTo>
                  <a:pt x="5" y="1382"/>
                  <a:pt x="18" y="1391"/>
                  <a:pt x="32" y="1404"/>
                </a:cubicBezTo>
                <a:cubicBezTo>
                  <a:pt x="84" y="1450"/>
                  <a:pt x="140" y="1450"/>
                  <a:pt x="208" y="1460"/>
                </a:cubicBezTo>
                <a:cubicBezTo>
                  <a:pt x="248" y="1459"/>
                  <a:pt x="288" y="1458"/>
                  <a:pt x="328" y="1456"/>
                </a:cubicBezTo>
                <a:cubicBezTo>
                  <a:pt x="345" y="1455"/>
                  <a:pt x="367" y="1437"/>
                  <a:pt x="380" y="1428"/>
                </a:cubicBezTo>
                <a:cubicBezTo>
                  <a:pt x="384" y="1425"/>
                  <a:pt x="392" y="1420"/>
                  <a:pt x="392" y="1420"/>
                </a:cubicBezTo>
                <a:cubicBezTo>
                  <a:pt x="420" y="1379"/>
                  <a:pt x="449" y="1337"/>
                  <a:pt x="472" y="1292"/>
                </a:cubicBezTo>
                <a:cubicBezTo>
                  <a:pt x="473" y="1263"/>
                  <a:pt x="470" y="1233"/>
                  <a:pt x="476" y="1204"/>
                </a:cubicBezTo>
                <a:cubicBezTo>
                  <a:pt x="477" y="1198"/>
                  <a:pt x="484" y="1212"/>
                  <a:pt x="488" y="1216"/>
                </a:cubicBezTo>
                <a:cubicBezTo>
                  <a:pt x="499" y="1225"/>
                  <a:pt x="504" y="1225"/>
                  <a:pt x="516" y="1232"/>
                </a:cubicBezTo>
                <a:cubicBezTo>
                  <a:pt x="541" y="1246"/>
                  <a:pt x="559" y="1273"/>
                  <a:pt x="568" y="1300"/>
                </a:cubicBezTo>
                <a:cubicBezTo>
                  <a:pt x="571" y="1354"/>
                  <a:pt x="572" y="1395"/>
                  <a:pt x="588" y="1444"/>
                </a:cubicBezTo>
                <a:cubicBezTo>
                  <a:pt x="592" y="1456"/>
                  <a:pt x="612" y="1449"/>
                  <a:pt x="624" y="1452"/>
                </a:cubicBezTo>
                <a:cubicBezTo>
                  <a:pt x="673" y="1463"/>
                  <a:pt x="712" y="1469"/>
                  <a:pt x="764" y="1472"/>
                </a:cubicBezTo>
                <a:cubicBezTo>
                  <a:pt x="803" y="1485"/>
                  <a:pt x="780" y="1481"/>
                  <a:pt x="836" y="1476"/>
                </a:cubicBezTo>
                <a:cubicBezTo>
                  <a:pt x="865" y="1466"/>
                  <a:pt x="890" y="1457"/>
                  <a:pt x="916" y="1440"/>
                </a:cubicBezTo>
                <a:cubicBezTo>
                  <a:pt x="939" y="1406"/>
                  <a:pt x="908" y="1446"/>
                  <a:pt x="936" y="1424"/>
                </a:cubicBezTo>
                <a:cubicBezTo>
                  <a:pt x="944" y="1417"/>
                  <a:pt x="949" y="1407"/>
                  <a:pt x="956" y="1400"/>
                </a:cubicBezTo>
                <a:cubicBezTo>
                  <a:pt x="960" y="1387"/>
                  <a:pt x="976" y="1364"/>
                  <a:pt x="976" y="1364"/>
                </a:cubicBezTo>
                <a:cubicBezTo>
                  <a:pt x="982" y="1245"/>
                  <a:pt x="977" y="1316"/>
                  <a:pt x="1000" y="1248"/>
                </a:cubicBezTo>
                <a:cubicBezTo>
                  <a:pt x="999" y="1205"/>
                  <a:pt x="999" y="1163"/>
                  <a:pt x="996" y="1120"/>
                </a:cubicBezTo>
                <a:cubicBezTo>
                  <a:pt x="993" y="1084"/>
                  <a:pt x="960" y="1065"/>
                  <a:pt x="944" y="1036"/>
                </a:cubicBezTo>
                <a:cubicBezTo>
                  <a:pt x="931" y="1013"/>
                  <a:pt x="929" y="998"/>
                  <a:pt x="908" y="984"/>
                </a:cubicBezTo>
                <a:cubicBezTo>
                  <a:pt x="902" y="965"/>
                  <a:pt x="878" y="944"/>
                  <a:pt x="860" y="932"/>
                </a:cubicBezTo>
                <a:cubicBezTo>
                  <a:pt x="852" y="920"/>
                  <a:pt x="842" y="911"/>
                  <a:pt x="832" y="900"/>
                </a:cubicBezTo>
                <a:cubicBezTo>
                  <a:pt x="824" y="892"/>
                  <a:pt x="808" y="876"/>
                  <a:pt x="808" y="876"/>
                </a:cubicBezTo>
                <a:cubicBezTo>
                  <a:pt x="805" y="868"/>
                  <a:pt x="796" y="861"/>
                  <a:pt x="796" y="852"/>
                </a:cubicBezTo>
                <a:cubicBezTo>
                  <a:pt x="792" y="788"/>
                  <a:pt x="798" y="775"/>
                  <a:pt x="852" y="764"/>
                </a:cubicBezTo>
                <a:cubicBezTo>
                  <a:pt x="856" y="758"/>
                  <a:pt x="864" y="748"/>
                  <a:pt x="864" y="740"/>
                </a:cubicBezTo>
                <a:cubicBezTo>
                  <a:pt x="864" y="685"/>
                  <a:pt x="866" y="630"/>
                  <a:pt x="860" y="576"/>
                </a:cubicBezTo>
                <a:cubicBezTo>
                  <a:pt x="858" y="555"/>
                  <a:pt x="844" y="554"/>
                  <a:pt x="832" y="544"/>
                </a:cubicBezTo>
                <a:cubicBezTo>
                  <a:pt x="803" y="520"/>
                  <a:pt x="779" y="499"/>
                  <a:pt x="752" y="472"/>
                </a:cubicBezTo>
                <a:cubicBezTo>
                  <a:pt x="751" y="468"/>
                  <a:pt x="750" y="464"/>
                  <a:pt x="748" y="460"/>
                </a:cubicBezTo>
                <a:cubicBezTo>
                  <a:pt x="746" y="456"/>
                  <a:pt x="742" y="452"/>
                  <a:pt x="740" y="448"/>
                </a:cubicBezTo>
                <a:cubicBezTo>
                  <a:pt x="737" y="440"/>
                  <a:pt x="732" y="424"/>
                  <a:pt x="732" y="424"/>
                </a:cubicBezTo>
                <a:cubicBezTo>
                  <a:pt x="736" y="404"/>
                  <a:pt x="735" y="395"/>
                  <a:pt x="752" y="384"/>
                </a:cubicBezTo>
                <a:cubicBezTo>
                  <a:pt x="761" y="370"/>
                  <a:pt x="767" y="358"/>
                  <a:pt x="780" y="348"/>
                </a:cubicBezTo>
                <a:cubicBezTo>
                  <a:pt x="809" y="325"/>
                  <a:pt x="835" y="314"/>
                  <a:pt x="848" y="276"/>
                </a:cubicBezTo>
                <a:cubicBezTo>
                  <a:pt x="857" y="185"/>
                  <a:pt x="855" y="225"/>
                  <a:pt x="848" y="64"/>
                </a:cubicBezTo>
                <a:cubicBezTo>
                  <a:pt x="847" y="44"/>
                  <a:pt x="842" y="34"/>
                  <a:pt x="824" y="28"/>
                </a:cubicBezTo>
                <a:cubicBezTo>
                  <a:pt x="811" y="15"/>
                  <a:pt x="814" y="15"/>
                  <a:pt x="796" y="8"/>
                </a:cubicBezTo>
                <a:cubicBezTo>
                  <a:pt x="788" y="5"/>
                  <a:pt x="772" y="0"/>
                  <a:pt x="772" y="0"/>
                </a:cubicBezTo>
                <a:cubicBezTo>
                  <a:pt x="743" y="1"/>
                  <a:pt x="713" y="1"/>
                  <a:pt x="684" y="4"/>
                </a:cubicBezTo>
                <a:cubicBezTo>
                  <a:pt x="653" y="8"/>
                  <a:pt x="604" y="56"/>
                  <a:pt x="580" y="72"/>
                </a:cubicBezTo>
                <a:cubicBezTo>
                  <a:pt x="560" y="103"/>
                  <a:pt x="540" y="133"/>
                  <a:pt x="520" y="164"/>
                </a:cubicBezTo>
                <a:cubicBezTo>
                  <a:pt x="499" y="196"/>
                  <a:pt x="526" y="183"/>
                  <a:pt x="500" y="192"/>
                </a:cubicBezTo>
                <a:cubicBezTo>
                  <a:pt x="472" y="186"/>
                  <a:pt x="470" y="174"/>
                  <a:pt x="448" y="160"/>
                </a:cubicBezTo>
                <a:cubicBezTo>
                  <a:pt x="429" y="131"/>
                  <a:pt x="439" y="143"/>
                  <a:pt x="420" y="124"/>
                </a:cubicBezTo>
                <a:cubicBezTo>
                  <a:pt x="413" y="103"/>
                  <a:pt x="403" y="81"/>
                  <a:pt x="384" y="68"/>
                </a:cubicBezTo>
                <a:cubicBezTo>
                  <a:pt x="373" y="52"/>
                  <a:pt x="357" y="47"/>
                  <a:pt x="340" y="36"/>
                </a:cubicBezTo>
                <a:cubicBezTo>
                  <a:pt x="300" y="9"/>
                  <a:pt x="328" y="8"/>
                  <a:pt x="272" y="0"/>
                </a:cubicBezTo>
                <a:close/>
              </a:path>
            </a:pathLst>
          </a:custGeom>
          <a:noFill/>
          <a:ln w="9525" cap="flat">
            <a:solidFill>
              <a:schemeClr val="tx1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oktatás\FETAL\neurulatio1b.bmp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38" y="866775"/>
            <a:ext cx="3733800" cy="559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1079500" y="4384675"/>
            <a:ext cx="17875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 b="1"/>
              <a:t>velőcső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776288" y="998538"/>
            <a:ext cx="23526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 b="1"/>
              <a:t>felületi ektoderma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696913" y="315913"/>
            <a:ext cx="7912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2400" b="1" i="1">
                <a:solidFill>
                  <a:srgbClr val="CC0099"/>
                </a:solidFill>
              </a:rPr>
              <a:t>A velőcső kialakulása (keresztmetszet)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2598738" y="6303963"/>
            <a:ext cx="150495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 b="1"/>
              <a:t>fenéklemez</a:t>
            </a: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6102350" y="3163888"/>
            <a:ext cx="150495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 b="1"/>
              <a:t>tetőlemez</a:t>
            </a: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1309688" y="3387725"/>
            <a:ext cx="1739900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 b="1"/>
              <a:t>szárnylemez (</a:t>
            </a:r>
            <a:r>
              <a:rPr lang="hu-HU" altLang="hu-HU" sz="1600" b="1" i="1"/>
              <a:t>lamina alaris</a:t>
            </a:r>
            <a:r>
              <a:rPr lang="hu-HU" altLang="hu-HU" sz="1600" b="1"/>
              <a:t>)</a:t>
            </a: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769938" y="5554663"/>
            <a:ext cx="1974850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 b="1"/>
              <a:t>alaplemez (</a:t>
            </a:r>
            <a:r>
              <a:rPr lang="hu-HU" altLang="hu-HU" sz="1600" b="1" i="1"/>
              <a:t>lamina basalis</a:t>
            </a:r>
            <a:r>
              <a:rPr lang="hu-HU" altLang="hu-HU" sz="1600" b="1"/>
              <a:t>)</a:t>
            </a:r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1284288" y="5060950"/>
            <a:ext cx="17875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 b="1"/>
              <a:t>velőcsatorna</a:t>
            </a:r>
          </a:p>
        </p:txBody>
      </p:sp>
      <p:sp>
        <p:nvSpPr>
          <p:cNvPr id="15371" name="Line 11"/>
          <p:cNvSpPr>
            <a:spLocks noChangeShapeType="1"/>
          </p:cNvSpPr>
          <p:nvPr/>
        </p:nvSpPr>
        <p:spPr bwMode="auto">
          <a:xfrm>
            <a:off x="2403475" y="4572000"/>
            <a:ext cx="1441450" cy="193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 flipV="1">
            <a:off x="2568575" y="5614988"/>
            <a:ext cx="1703388" cy="280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 flipV="1">
            <a:off x="3962400" y="6115050"/>
            <a:ext cx="658813" cy="269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5374" name="Line 14"/>
          <p:cNvSpPr>
            <a:spLocks noChangeShapeType="1"/>
          </p:cNvSpPr>
          <p:nvPr/>
        </p:nvSpPr>
        <p:spPr bwMode="auto">
          <a:xfrm flipH="1">
            <a:off x="4656138" y="3351213"/>
            <a:ext cx="1598612" cy="565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5375" name="Line 15"/>
          <p:cNvSpPr>
            <a:spLocks noChangeShapeType="1"/>
          </p:cNvSpPr>
          <p:nvPr/>
        </p:nvSpPr>
        <p:spPr bwMode="auto">
          <a:xfrm flipV="1">
            <a:off x="2889250" y="4987925"/>
            <a:ext cx="1868488" cy="276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5376" name="Line 16"/>
          <p:cNvSpPr>
            <a:spLocks noChangeShapeType="1"/>
          </p:cNvSpPr>
          <p:nvPr/>
        </p:nvSpPr>
        <p:spPr bwMode="auto">
          <a:xfrm>
            <a:off x="2895600" y="3795713"/>
            <a:ext cx="1335088" cy="615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5377" name="Line 17"/>
          <p:cNvSpPr>
            <a:spLocks noChangeShapeType="1"/>
          </p:cNvSpPr>
          <p:nvPr/>
        </p:nvSpPr>
        <p:spPr bwMode="auto">
          <a:xfrm>
            <a:off x="3044825" y="1211263"/>
            <a:ext cx="600075" cy="341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5378" name="Text Box 18"/>
          <p:cNvSpPr txBox="1">
            <a:spLocks noChangeArrowheads="1"/>
          </p:cNvSpPr>
          <p:nvPr/>
        </p:nvSpPr>
        <p:spPr bwMode="auto">
          <a:xfrm>
            <a:off x="6248400" y="1512888"/>
            <a:ext cx="16652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 b="1"/>
              <a:t>velőárok</a:t>
            </a:r>
          </a:p>
        </p:txBody>
      </p:sp>
      <p:sp>
        <p:nvSpPr>
          <p:cNvPr id="15379" name="Line 19"/>
          <p:cNvSpPr>
            <a:spLocks noChangeShapeType="1"/>
          </p:cNvSpPr>
          <p:nvPr/>
        </p:nvSpPr>
        <p:spPr bwMode="auto">
          <a:xfrm flipH="1">
            <a:off x="4714875" y="1704975"/>
            <a:ext cx="1881188" cy="528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grpSp>
        <p:nvGrpSpPr>
          <p:cNvPr id="15380" name="Group 20"/>
          <p:cNvGrpSpPr>
            <a:grpSpLocks/>
          </p:cNvGrpSpPr>
          <p:nvPr/>
        </p:nvGrpSpPr>
        <p:grpSpPr bwMode="auto">
          <a:xfrm>
            <a:off x="733425" y="1957388"/>
            <a:ext cx="2257425" cy="1163637"/>
            <a:chOff x="570" y="1845"/>
            <a:chExt cx="1422" cy="733"/>
          </a:xfrm>
        </p:grpSpPr>
        <p:sp>
          <p:nvSpPr>
            <p:cNvPr id="15386" name="Oval 21"/>
            <p:cNvSpPr>
              <a:spLocks noChangeArrowheads="1"/>
            </p:cNvSpPr>
            <p:nvPr/>
          </p:nvSpPr>
          <p:spPr bwMode="auto">
            <a:xfrm>
              <a:off x="570" y="1845"/>
              <a:ext cx="1422" cy="733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hu-HU" altLang="hu-HU" sz="2400" u="sng"/>
            </a:p>
          </p:txBody>
        </p:sp>
        <p:sp>
          <p:nvSpPr>
            <p:cNvPr id="15387" name="Text Box 22"/>
            <p:cNvSpPr txBox="1">
              <a:spLocks noChangeArrowheads="1"/>
            </p:cNvSpPr>
            <p:nvPr/>
          </p:nvSpPr>
          <p:spPr bwMode="auto">
            <a:xfrm>
              <a:off x="723" y="2030"/>
              <a:ext cx="1133" cy="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hu-HU" sz="1600" b="1"/>
                <a:t>a velőlemez lefűződése</a:t>
              </a:r>
            </a:p>
          </p:txBody>
        </p:sp>
      </p:grpSp>
      <p:sp>
        <p:nvSpPr>
          <p:cNvPr id="15381" name="Text Box 23"/>
          <p:cNvSpPr txBox="1">
            <a:spLocks noChangeArrowheads="1"/>
          </p:cNvSpPr>
          <p:nvPr/>
        </p:nvSpPr>
        <p:spPr bwMode="auto">
          <a:xfrm>
            <a:off x="6934200" y="6235700"/>
            <a:ext cx="1536700" cy="457200"/>
          </a:xfrm>
          <a:prstGeom prst="rect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hu-HU" altLang="hu-HU" sz="2400"/>
              <a:t>motoros</a:t>
            </a:r>
          </a:p>
        </p:txBody>
      </p:sp>
      <p:sp>
        <p:nvSpPr>
          <p:cNvPr id="15382" name="Text Box 24"/>
          <p:cNvSpPr txBox="1">
            <a:spLocks noChangeArrowheads="1"/>
          </p:cNvSpPr>
          <p:nvPr/>
        </p:nvSpPr>
        <p:spPr bwMode="auto">
          <a:xfrm>
            <a:off x="6972300" y="3962400"/>
            <a:ext cx="1435100" cy="457200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hu-HU" altLang="hu-HU" sz="2400"/>
              <a:t>sensoros</a:t>
            </a:r>
          </a:p>
        </p:txBody>
      </p:sp>
      <p:sp>
        <p:nvSpPr>
          <p:cNvPr id="15383" name="Line 25"/>
          <p:cNvSpPr>
            <a:spLocks noChangeShapeType="1"/>
          </p:cNvSpPr>
          <p:nvPr/>
        </p:nvSpPr>
        <p:spPr bwMode="auto">
          <a:xfrm>
            <a:off x="7721600" y="4445000"/>
            <a:ext cx="0" cy="18161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5384" name="Text Box 26"/>
          <p:cNvSpPr txBox="1">
            <a:spLocks noChangeArrowheads="1"/>
          </p:cNvSpPr>
          <p:nvPr/>
        </p:nvSpPr>
        <p:spPr bwMode="auto">
          <a:xfrm>
            <a:off x="6567488" y="5248275"/>
            <a:ext cx="248285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D60093"/>
                </a:solidFill>
                <a:latin typeface="Arial" panose="020B0604020202020204" pitchFamily="34" charset="0"/>
              </a:rPr>
              <a:t>Bell</a:t>
            </a:r>
            <a:r>
              <a:rPr lang="hu-HU" altLang="hu-HU" sz="1800">
                <a:latin typeface="Arial" panose="020B0604020202020204" pitchFamily="34" charset="0"/>
              </a:rPr>
              <a:t>-</a:t>
            </a:r>
            <a:r>
              <a:rPr lang="hu-HU" altLang="hu-HU" sz="1800">
                <a:solidFill>
                  <a:srgbClr val="0099FF"/>
                </a:solidFill>
                <a:latin typeface="Arial" panose="020B0604020202020204" pitchFamily="34" charset="0"/>
              </a:rPr>
              <a:t>Magendie</a:t>
            </a:r>
            <a:r>
              <a:rPr lang="hu-HU" altLang="hu-HU" sz="1800">
                <a:latin typeface="Arial" panose="020B0604020202020204" pitchFamily="34" charset="0"/>
              </a:rPr>
              <a:t> szabály</a:t>
            </a:r>
          </a:p>
        </p:txBody>
      </p:sp>
      <p:sp>
        <p:nvSpPr>
          <p:cNvPr id="15385" name="Rectangle 27"/>
          <p:cNvSpPr>
            <a:spLocks noChangeArrowheads="1"/>
          </p:cNvSpPr>
          <p:nvPr/>
        </p:nvSpPr>
        <p:spPr bwMode="auto">
          <a:xfrm>
            <a:off x="6372225" y="3716338"/>
            <a:ext cx="2771775" cy="30257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oktatás\neurodevelopment\gv.bmp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1830388"/>
            <a:ext cx="8786813" cy="48260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6159500" y="2578100"/>
            <a:ext cx="13589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hu-HU" altLang="hu-HU" sz="1600" b="1">
                <a:latin typeface="Arial" panose="020B0604020202020204" pitchFamily="34" charset="0"/>
              </a:rPr>
              <a:t>dura mater, endorachis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473200" y="1917700"/>
            <a:ext cx="13081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hu-HU" altLang="hu-HU" sz="1600" b="1">
                <a:latin typeface="Arial" panose="020B0604020202020204" pitchFamily="34" charset="0"/>
              </a:rPr>
              <a:t>gerincvelő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3517900" y="1968500"/>
            <a:ext cx="15621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hu-HU" altLang="hu-HU" sz="1600" b="1">
                <a:latin typeface="Arial" panose="020B0604020202020204" pitchFamily="34" charset="0"/>
              </a:rPr>
              <a:t>csigolya L1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1358900" y="3898900"/>
            <a:ext cx="12827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hu-HU" altLang="hu-HU" sz="1600" b="1">
                <a:latin typeface="Arial" panose="020B0604020202020204" pitchFamily="34" charset="0"/>
              </a:rPr>
              <a:t>S1-gyökér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6223000" y="3429000"/>
            <a:ext cx="1219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hu-HU" altLang="hu-HU" sz="1600" b="1">
                <a:latin typeface="Arial" panose="020B0604020202020204" pitchFamily="34" charset="0"/>
              </a:rPr>
              <a:t>conus medullaris</a:t>
            </a: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1231900" y="4483100"/>
            <a:ext cx="13716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hu-HU" altLang="hu-HU" sz="1600" b="1">
                <a:latin typeface="Arial" panose="020B0604020202020204" pitchFamily="34" charset="0"/>
              </a:rPr>
              <a:t>ganglion spinale S1</a:t>
            </a: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3479800" y="5359400"/>
            <a:ext cx="1092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hu-HU" altLang="hu-HU" sz="1600" b="1">
                <a:latin typeface="Arial" panose="020B0604020202020204" pitchFamily="34" charset="0"/>
              </a:rPr>
              <a:t>filum terminale</a:t>
            </a:r>
          </a:p>
        </p:txBody>
      </p:sp>
      <p:sp>
        <p:nvSpPr>
          <p:cNvPr id="17418" name="Line 10"/>
          <p:cNvSpPr>
            <a:spLocks noChangeShapeType="1"/>
          </p:cNvSpPr>
          <p:nvPr/>
        </p:nvSpPr>
        <p:spPr bwMode="auto">
          <a:xfrm flipH="1" flipV="1">
            <a:off x="3187700" y="5003800"/>
            <a:ext cx="546100" cy="520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7419" name="Line 11"/>
          <p:cNvSpPr>
            <a:spLocks noChangeShapeType="1"/>
          </p:cNvSpPr>
          <p:nvPr/>
        </p:nvSpPr>
        <p:spPr bwMode="auto">
          <a:xfrm>
            <a:off x="7404100" y="2895600"/>
            <a:ext cx="838200" cy="355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7420" name="Line 12"/>
          <p:cNvSpPr>
            <a:spLocks noChangeShapeType="1"/>
          </p:cNvSpPr>
          <p:nvPr/>
        </p:nvSpPr>
        <p:spPr bwMode="auto">
          <a:xfrm flipV="1">
            <a:off x="2489200" y="4241800"/>
            <a:ext cx="508000" cy="393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7421" name="Line 13"/>
          <p:cNvSpPr>
            <a:spLocks noChangeShapeType="1"/>
          </p:cNvSpPr>
          <p:nvPr/>
        </p:nvSpPr>
        <p:spPr bwMode="auto">
          <a:xfrm flipH="1">
            <a:off x="914400" y="2120900"/>
            <a:ext cx="647700" cy="419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7422" name="Line 14"/>
          <p:cNvSpPr>
            <a:spLocks noChangeShapeType="1"/>
          </p:cNvSpPr>
          <p:nvPr/>
        </p:nvSpPr>
        <p:spPr bwMode="auto">
          <a:xfrm>
            <a:off x="2654300" y="2095500"/>
            <a:ext cx="711200" cy="368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7423" name="Line 15"/>
          <p:cNvSpPr>
            <a:spLocks noChangeShapeType="1"/>
          </p:cNvSpPr>
          <p:nvPr/>
        </p:nvSpPr>
        <p:spPr bwMode="auto">
          <a:xfrm>
            <a:off x="4914900" y="2133600"/>
            <a:ext cx="546100" cy="292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7424" name="Text Box 16"/>
          <p:cNvSpPr txBox="1">
            <a:spLocks noChangeArrowheads="1"/>
          </p:cNvSpPr>
          <p:nvPr/>
        </p:nvSpPr>
        <p:spPr bwMode="auto">
          <a:xfrm>
            <a:off x="5969000" y="4381500"/>
            <a:ext cx="1447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hu-HU" altLang="hu-HU" sz="1600" b="1">
                <a:latin typeface="Arial" panose="020B0604020202020204" pitchFamily="34" charset="0"/>
              </a:rPr>
              <a:t>csigolya S1</a:t>
            </a:r>
          </a:p>
        </p:txBody>
      </p:sp>
      <p:sp>
        <p:nvSpPr>
          <p:cNvPr id="17425" name="Line 17"/>
          <p:cNvSpPr>
            <a:spLocks noChangeShapeType="1"/>
          </p:cNvSpPr>
          <p:nvPr/>
        </p:nvSpPr>
        <p:spPr bwMode="auto">
          <a:xfrm>
            <a:off x="7289800" y="4559300"/>
            <a:ext cx="723900" cy="25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7426" name="Line 18"/>
          <p:cNvSpPr>
            <a:spLocks noChangeShapeType="1"/>
          </p:cNvSpPr>
          <p:nvPr/>
        </p:nvSpPr>
        <p:spPr bwMode="auto">
          <a:xfrm flipH="1" flipV="1">
            <a:off x="952500" y="3746500"/>
            <a:ext cx="508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7427" name="Text Box 19"/>
          <p:cNvSpPr txBox="1">
            <a:spLocks noChangeArrowheads="1"/>
          </p:cNvSpPr>
          <p:nvPr/>
        </p:nvSpPr>
        <p:spPr bwMode="auto">
          <a:xfrm>
            <a:off x="1117600" y="3238500"/>
            <a:ext cx="15367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hu-HU" altLang="hu-HU" sz="1600" b="1">
                <a:latin typeface="Arial" panose="020B0604020202020204" pitchFamily="34" charset="0"/>
              </a:rPr>
              <a:t>csigolya S1</a:t>
            </a:r>
          </a:p>
        </p:txBody>
      </p:sp>
      <p:sp>
        <p:nvSpPr>
          <p:cNvPr id="17428" name="Text Box 20"/>
          <p:cNvSpPr txBox="1">
            <a:spLocks noChangeArrowheads="1"/>
          </p:cNvSpPr>
          <p:nvPr/>
        </p:nvSpPr>
        <p:spPr bwMode="auto">
          <a:xfrm>
            <a:off x="3340100" y="4102100"/>
            <a:ext cx="1549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hu-HU" altLang="hu-HU" sz="1600" b="1">
                <a:latin typeface="Arial" panose="020B0604020202020204" pitchFamily="34" charset="0"/>
              </a:rPr>
              <a:t>csigolya S1</a:t>
            </a:r>
          </a:p>
        </p:txBody>
      </p:sp>
      <p:sp>
        <p:nvSpPr>
          <p:cNvPr id="17429" name="Line 21"/>
          <p:cNvSpPr>
            <a:spLocks noChangeShapeType="1"/>
          </p:cNvSpPr>
          <p:nvPr/>
        </p:nvSpPr>
        <p:spPr bwMode="auto">
          <a:xfrm>
            <a:off x="2489200" y="3479800"/>
            <a:ext cx="39370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7430" name="Line 22"/>
          <p:cNvSpPr>
            <a:spLocks noChangeShapeType="1"/>
          </p:cNvSpPr>
          <p:nvPr/>
        </p:nvSpPr>
        <p:spPr bwMode="auto">
          <a:xfrm>
            <a:off x="4699000" y="4267200"/>
            <a:ext cx="660400" cy="38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24279" name="Text Box 23"/>
          <p:cNvSpPr txBox="1">
            <a:spLocks noChangeArrowheads="1"/>
          </p:cNvSpPr>
          <p:nvPr/>
        </p:nvSpPr>
        <p:spPr bwMode="auto">
          <a:xfrm>
            <a:off x="266700" y="228600"/>
            <a:ext cx="579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2400" b="1" i="1" dirty="0">
                <a:solidFill>
                  <a:srgbClr val="8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 gerincvelő és a </a:t>
            </a:r>
            <a:r>
              <a:rPr lang="hu-HU" sz="2400" b="1" i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gerinc-csatorna </a:t>
            </a:r>
            <a:r>
              <a:rPr lang="hu-HU" sz="2400" b="1" i="1" dirty="0">
                <a:solidFill>
                  <a:srgbClr val="8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viszonya</a:t>
            </a:r>
          </a:p>
        </p:txBody>
      </p:sp>
      <p:sp>
        <p:nvSpPr>
          <p:cNvPr id="17432" name="Text Box 24"/>
          <p:cNvSpPr txBox="1">
            <a:spLocks noChangeArrowheads="1"/>
          </p:cNvSpPr>
          <p:nvPr/>
        </p:nvSpPr>
        <p:spPr bwMode="auto">
          <a:xfrm>
            <a:off x="6083300" y="1930400"/>
            <a:ext cx="14605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hu-HU" altLang="hu-HU" sz="1600" b="1">
                <a:latin typeface="Arial" panose="020B0604020202020204" pitchFamily="34" charset="0"/>
              </a:rPr>
              <a:t>csigolya L1</a:t>
            </a:r>
          </a:p>
        </p:txBody>
      </p:sp>
      <p:sp>
        <p:nvSpPr>
          <p:cNvPr id="17433" name="Line 25"/>
          <p:cNvSpPr>
            <a:spLocks noChangeShapeType="1"/>
          </p:cNvSpPr>
          <p:nvPr/>
        </p:nvSpPr>
        <p:spPr bwMode="auto">
          <a:xfrm>
            <a:off x="7378700" y="2095500"/>
            <a:ext cx="546100" cy="292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7434" name="Line 26"/>
          <p:cNvSpPr>
            <a:spLocks noChangeShapeType="1"/>
          </p:cNvSpPr>
          <p:nvPr/>
        </p:nvSpPr>
        <p:spPr bwMode="auto">
          <a:xfrm flipH="1" flipV="1">
            <a:off x="5791200" y="3175000"/>
            <a:ext cx="584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7435" name="Text Box 27"/>
          <p:cNvSpPr txBox="1">
            <a:spLocks noChangeArrowheads="1"/>
          </p:cNvSpPr>
          <p:nvPr/>
        </p:nvSpPr>
        <p:spPr bwMode="auto">
          <a:xfrm>
            <a:off x="1257300" y="5245100"/>
            <a:ext cx="1612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hu-HU" altLang="hu-HU" sz="1600" b="1">
                <a:latin typeface="Arial" panose="020B0604020202020204" pitchFamily="34" charset="0"/>
              </a:rPr>
              <a:t>csigolya Cc1</a:t>
            </a:r>
          </a:p>
        </p:txBody>
      </p:sp>
      <p:sp>
        <p:nvSpPr>
          <p:cNvPr id="17436" name="Line 28"/>
          <p:cNvSpPr>
            <a:spLocks noChangeShapeType="1"/>
          </p:cNvSpPr>
          <p:nvPr/>
        </p:nvSpPr>
        <p:spPr bwMode="auto">
          <a:xfrm flipH="1" flipV="1">
            <a:off x="508000" y="4737100"/>
            <a:ext cx="8763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7437" name="Line 29"/>
          <p:cNvSpPr>
            <a:spLocks noChangeShapeType="1"/>
          </p:cNvSpPr>
          <p:nvPr/>
        </p:nvSpPr>
        <p:spPr bwMode="auto">
          <a:xfrm flipH="1">
            <a:off x="609600" y="3479800"/>
            <a:ext cx="711200" cy="241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7438" name="Text Box 30"/>
          <p:cNvSpPr txBox="1">
            <a:spLocks noChangeArrowheads="1"/>
          </p:cNvSpPr>
          <p:nvPr/>
        </p:nvSpPr>
        <p:spPr bwMode="auto">
          <a:xfrm>
            <a:off x="6096000" y="5041900"/>
            <a:ext cx="14605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hu-HU" altLang="hu-HU" sz="1600" b="1">
                <a:latin typeface="Arial" panose="020B0604020202020204" pitchFamily="34" charset="0"/>
              </a:rPr>
              <a:t>ganglion spinale S1</a:t>
            </a:r>
          </a:p>
        </p:txBody>
      </p:sp>
      <p:sp>
        <p:nvSpPr>
          <p:cNvPr id="17439" name="Text Box 31"/>
          <p:cNvSpPr txBox="1">
            <a:spLocks noChangeArrowheads="1"/>
          </p:cNvSpPr>
          <p:nvPr/>
        </p:nvSpPr>
        <p:spPr bwMode="auto">
          <a:xfrm>
            <a:off x="3708400" y="4635500"/>
            <a:ext cx="1473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hu-HU" altLang="hu-HU" sz="1600" b="1">
                <a:latin typeface="Arial" panose="020B0604020202020204" pitchFamily="34" charset="0"/>
              </a:rPr>
              <a:t>ganglion spinale S1</a:t>
            </a:r>
          </a:p>
        </p:txBody>
      </p:sp>
      <p:sp>
        <p:nvSpPr>
          <p:cNvPr id="17440" name="Line 32"/>
          <p:cNvSpPr>
            <a:spLocks noChangeShapeType="1"/>
          </p:cNvSpPr>
          <p:nvPr/>
        </p:nvSpPr>
        <p:spPr bwMode="auto">
          <a:xfrm flipV="1">
            <a:off x="4953000" y="4445000"/>
            <a:ext cx="495300" cy="469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7441" name="Line 33"/>
          <p:cNvSpPr>
            <a:spLocks noChangeShapeType="1"/>
          </p:cNvSpPr>
          <p:nvPr/>
        </p:nvSpPr>
        <p:spPr bwMode="auto">
          <a:xfrm flipV="1">
            <a:off x="7378700" y="5016500"/>
            <a:ext cx="622300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7442" name="Text Box 34"/>
          <p:cNvSpPr txBox="1">
            <a:spLocks noChangeArrowheads="1"/>
          </p:cNvSpPr>
          <p:nvPr/>
        </p:nvSpPr>
        <p:spPr bwMode="auto">
          <a:xfrm>
            <a:off x="266700" y="5372100"/>
            <a:ext cx="990600" cy="34607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hu-HU" altLang="hu-HU" sz="1600" b="1">
                <a:solidFill>
                  <a:schemeClr val="bg1"/>
                </a:solidFill>
                <a:latin typeface="Arial" panose="020B0604020202020204" pitchFamily="34" charset="0"/>
              </a:rPr>
              <a:t>8 hetes</a:t>
            </a:r>
          </a:p>
        </p:txBody>
      </p:sp>
      <p:sp>
        <p:nvSpPr>
          <p:cNvPr id="17443" name="Text Box 35"/>
          <p:cNvSpPr txBox="1">
            <a:spLocks noChangeArrowheads="1"/>
          </p:cNvSpPr>
          <p:nvPr/>
        </p:nvSpPr>
        <p:spPr bwMode="auto">
          <a:xfrm>
            <a:off x="2184400" y="5702300"/>
            <a:ext cx="1041400" cy="34607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hu-HU" altLang="hu-HU" sz="1600" b="1">
                <a:latin typeface="Arial" panose="020B0604020202020204" pitchFamily="34" charset="0"/>
              </a:rPr>
              <a:t>24 hetes</a:t>
            </a:r>
          </a:p>
        </p:txBody>
      </p:sp>
      <p:sp>
        <p:nvSpPr>
          <p:cNvPr id="17444" name="Text Box 36"/>
          <p:cNvSpPr txBox="1">
            <a:spLocks noChangeArrowheads="1"/>
          </p:cNvSpPr>
          <p:nvPr/>
        </p:nvSpPr>
        <p:spPr bwMode="auto">
          <a:xfrm>
            <a:off x="4775200" y="6121400"/>
            <a:ext cx="1079500" cy="34607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hu-HU" altLang="hu-HU" sz="1600" b="1">
                <a:solidFill>
                  <a:schemeClr val="bg1"/>
                </a:solidFill>
                <a:latin typeface="Arial" panose="020B0604020202020204" pitchFamily="34" charset="0"/>
              </a:rPr>
              <a:t>újszülött</a:t>
            </a:r>
          </a:p>
        </p:txBody>
      </p:sp>
      <p:sp>
        <p:nvSpPr>
          <p:cNvPr id="17445" name="Text Box 37"/>
          <p:cNvSpPr txBox="1">
            <a:spLocks noChangeArrowheads="1"/>
          </p:cNvSpPr>
          <p:nvPr/>
        </p:nvSpPr>
        <p:spPr bwMode="auto">
          <a:xfrm>
            <a:off x="7226300" y="5791200"/>
            <a:ext cx="863600" cy="34607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hu-HU" altLang="hu-HU" sz="1600" b="1">
                <a:solidFill>
                  <a:schemeClr val="bg1"/>
                </a:solidFill>
                <a:latin typeface="Arial" panose="020B0604020202020204" pitchFamily="34" charset="0"/>
              </a:rPr>
              <a:t>felnőtt</a:t>
            </a:r>
          </a:p>
        </p:txBody>
      </p:sp>
      <p:sp>
        <p:nvSpPr>
          <p:cNvPr id="17446" name="Text Box 38"/>
          <p:cNvSpPr txBox="1">
            <a:spLocks noChangeArrowheads="1"/>
          </p:cNvSpPr>
          <p:nvPr/>
        </p:nvSpPr>
        <p:spPr bwMode="auto">
          <a:xfrm>
            <a:off x="2832100" y="762000"/>
            <a:ext cx="5829300" cy="92551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/>
              <a:t>A gerincvelő hossznövekedése elmarad a testhossz mögött, ezért az alsóbb gyökerek felnőttben hosszabb utat tesznek meg, míg a megfelelő csigolyaközt elérik.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evbio8e-fig-11-25-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457200"/>
            <a:ext cx="8531225" cy="639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Gulim" pitchFamily="34" charset="-127"/>
              </a:rPr>
              <a:t>Anterior-posterior </a:t>
            </a:r>
            <a:r>
              <a:rPr lang="hu-HU" altLang="ko-KR" smtClean="0"/>
              <a:t>tengely </a:t>
            </a:r>
            <a:endParaRPr lang="en-US" altLang="ko-KR" smtClean="0">
              <a:ea typeface="Gulim" pitchFamily="34" charset="-127"/>
            </a:endParaRPr>
          </a:p>
        </p:txBody>
      </p:sp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349500"/>
            <a:ext cx="2222500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6877050" y="981075"/>
            <a:ext cx="18923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hu-HU" altLang="hu-HU" sz="1800">
                <a:solidFill>
                  <a:srgbClr val="000000"/>
                </a:solidFill>
                <a:latin typeface="Arial" panose="020B0604020202020204" pitchFamily="34" charset="0"/>
              </a:rPr>
              <a:t> Wnt-antagonista</a:t>
            </a:r>
          </a:p>
          <a:p>
            <a:pPr eaLnBrk="1" hangingPunct="1">
              <a:spcBef>
                <a:spcPct val="0"/>
              </a:spcBef>
            </a:pPr>
            <a:r>
              <a:rPr lang="hu-HU" altLang="hu-HU" sz="1800">
                <a:solidFill>
                  <a:srgbClr val="000000"/>
                </a:solidFill>
                <a:latin typeface="Arial" panose="020B0604020202020204" pitchFamily="34" charset="0"/>
              </a:rPr>
              <a:t>mutáns egér embryok</a:t>
            </a:r>
          </a:p>
        </p:txBody>
      </p:sp>
      <p:sp>
        <p:nvSpPr>
          <p:cNvPr id="18438" name="Rectangle 7"/>
          <p:cNvSpPr>
            <a:spLocks noChangeArrowheads="1"/>
          </p:cNvSpPr>
          <p:nvPr/>
        </p:nvSpPr>
        <p:spPr bwMode="auto">
          <a:xfrm>
            <a:off x="6659563" y="620713"/>
            <a:ext cx="2305050" cy="511333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hu-HU" altLang="hu-HU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M9780323053853-006-f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18"/>
          <a:stretch>
            <a:fillRect/>
          </a:stretch>
        </p:blipFill>
        <p:spPr bwMode="auto">
          <a:xfrm>
            <a:off x="1397000" y="4581525"/>
            <a:ext cx="6350000" cy="2016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3995738" y="6381750"/>
            <a:ext cx="1008062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hu-HU" sz="1800">
              <a:latin typeface="Comic Sans MS" panose="030F0702030302020204" pitchFamily="66" charset="0"/>
            </a:endParaRPr>
          </a:p>
        </p:txBody>
      </p:sp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468313" y="2492375"/>
            <a:ext cx="8515350" cy="169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Comic Sans MS" panose="030F0702030302020204" pitchFamily="66" charset="0"/>
              </a:rPr>
              <a:t>A velőcső </a:t>
            </a:r>
            <a:r>
              <a:rPr lang="hu-HU" altLang="hu-HU" sz="1400"/>
              <a:t>caudális és </a:t>
            </a:r>
            <a:r>
              <a:rPr lang="hu-HU" altLang="hu-HU" sz="1400">
                <a:latin typeface="Comic Sans MS" panose="030F0702030302020204" pitchFamily="66" charset="0"/>
              </a:rPr>
              <a:t>craniális része alatt elhelyezkedő chorda dorsalis, ill. a prechordalis lemez</a:t>
            </a:r>
            <a:r>
              <a:rPr lang="hu-HU" altLang="hu-HU" sz="1400"/>
              <a:t> </a:t>
            </a:r>
            <a:r>
              <a:rPr lang="hu-HU" altLang="hu-HU" sz="1400">
                <a:latin typeface="Comic Sans MS" panose="030F0702030302020204" pitchFamily="66" charset="0"/>
              </a:rPr>
              <a:t>(a feji régió organizátora</a:t>
            </a:r>
            <a:r>
              <a:rPr lang="hu-HU" altLang="hu-HU" sz="1400"/>
              <a:t>, </a:t>
            </a:r>
            <a:r>
              <a:rPr lang="hu-HU" altLang="hu-HU" sz="2000" b="1"/>
              <a:t>Shh-t </a:t>
            </a:r>
            <a:r>
              <a:rPr lang="hu-HU" altLang="hu-HU" sz="1400"/>
              <a:t>termel, s ezzel</a:t>
            </a:r>
            <a:r>
              <a:rPr lang="hu-HU" altLang="hu-HU" sz="1400">
                <a:latin typeface="Comic Sans MS" panose="030F0702030302020204" pitchFamily="66" charset="0"/>
              </a:rPr>
              <a:t> indukciós hatást fejtenek ki 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/>
              <a:t>-</a:t>
            </a:r>
            <a:r>
              <a:rPr lang="hu-HU" altLang="hu-HU" sz="1400">
                <a:latin typeface="Comic Sans MS" panose="030F0702030302020204" pitchFamily="66" charset="0"/>
              </a:rPr>
              <a:t>felosztja a kialakuló velőcsövet a leendő elő-középagy, ill. utóagy-gerincvelő nagyobb egységekre.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400"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Comic Sans MS" panose="030F0702030302020204" pitchFamily="66" charset="0"/>
              </a:rPr>
              <a:t>Ez a korai felosztottság 2 transzkripciós faktor expressziója által is megnyilvánul 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1">
                <a:latin typeface="Comic Sans MS" panose="030F0702030302020204" pitchFamily="66" charset="0"/>
              </a:rPr>
              <a:t>Otx-2</a:t>
            </a:r>
            <a:r>
              <a:rPr lang="hu-HU" altLang="hu-HU" sz="1400">
                <a:latin typeface="Comic Sans MS" panose="030F0702030302020204" pitchFamily="66" charset="0"/>
              </a:rPr>
              <a:t> </a:t>
            </a:r>
            <a:r>
              <a:rPr lang="en-US" altLang="hu-HU" sz="1400">
                <a:latin typeface="Comic Sans MS" panose="030F0702030302020204" pitchFamily="66" charset="0"/>
              </a:rPr>
              <a:t>(orthodenticle homologue 2) </a:t>
            </a:r>
            <a:r>
              <a:rPr lang="hu-HU" altLang="hu-HU" sz="1400">
                <a:latin typeface="Comic Sans MS" panose="030F0702030302020204" pitchFamily="66" charset="0"/>
              </a:rPr>
              <a:t>faktor jelenléte jellemző a leendő előagyra-középagyra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1">
                <a:latin typeface="Comic Sans MS" panose="030F0702030302020204" pitchFamily="66" charset="0"/>
              </a:rPr>
              <a:t>Gbx-2</a:t>
            </a:r>
            <a:r>
              <a:rPr lang="hu-HU" altLang="hu-HU" sz="1400">
                <a:latin typeface="Comic Sans MS" panose="030F0702030302020204" pitchFamily="66" charset="0"/>
              </a:rPr>
              <a:t>  </a:t>
            </a:r>
            <a:r>
              <a:rPr lang="en-US" altLang="hu-HU" sz="1400">
                <a:latin typeface="Comic Sans MS" panose="030F0702030302020204" pitchFamily="66" charset="0"/>
              </a:rPr>
              <a:t>(gastrulation brain homeobox 2)</a:t>
            </a:r>
            <a:r>
              <a:rPr lang="hu-HU" altLang="hu-HU" sz="1400">
                <a:latin typeface="Comic Sans MS" panose="030F0702030302020204" pitchFamily="66" charset="0"/>
              </a:rPr>
              <a:t> pedig a caudalis részekre.</a:t>
            </a:r>
          </a:p>
        </p:txBody>
      </p:sp>
      <p:sp>
        <p:nvSpPr>
          <p:cNvPr id="20485" name="Text Box 28"/>
          <p:cNvSpPr txBox="1">
            <a:spLocks noChangeArrowheads="1"/>
          </p:cNvSpPr>
          <p:nvPr/>
        </p:nvSpPr>
        <p:spPr bwMode="auto">
          <a:xfrm>
            <a:off x="160338" y="188913"/>
            <a:ext cx="8823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000" b="1">
                <a:solidFill>
                  <a:srgbClr val="FF0066"/>
                </a:solidFill>
              </a:rPr>
              <a:t>Velőcső fejlődését maghatározó organizátor központok</a:t>
            </a:r>
            <a:endParaRPr lang="hu-HU" altLang="hu-HU" sz="2000">
              <a:solidFill>
                <a:srgbClr val="FF0066"/>
              </a:solidFill>
            </a:endParaRPr>
          </a:p>
        </p:txBody>
      </p:sp>
      <p:pic>
        <p:nvPicPr>
          <p:cNvPr id="20486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2" r="50005"/>
          <a:stretch>
            <a:fillRect/>
          </a:stretch>
        </p:blipFill>
        <p:spPr bwMode="auto">
          <a:xfrm rot="-5400000">
            <a:off x="3718719" y="-1086644"/>
            <a:ext cx="1417638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3" descr="fgf8_stg18(2)p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34"/>
          <p:cNvSpPr txBox="1">
            <a:spLocks noChangeArrowheads="1"/>
          </p:cNvSpPr>
          <p:nvPr/>
        </p:nvSpPr>
        <p:spPr bwMode="auto">
          <a:xfrm>
            <a:off x="1570038" y="44450"/>
            <a:ext cx="698500" cy="35560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400" b="1" i="1">
                <a:solidFill>
                  <a:srgbClr val="000000"/>
                </a:solidFill>
                <a:latin typeface="Arial" panose="020B0604020202020204" pitchFamily="34" charset="0"/>
              </a:rPr>
              <a:t>FGF-8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M9780323053853-006-f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00"/>
          <a:stretch>
            <a:fillRect/>
          </a:stretch>
        </p:blipFill>
        <p:spPr bwMode="auto">
          <a:xfrm>
            <a:off x="1403350" y="3502025"/>
            <a:ext cx="6350000" cy="2636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441325" y="139700"/>
            <a:ext cx="8280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2000" u="sng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Későbbi organizátor régiók</a:t>
            </a:r>
          </a:p>
        </p:txBody>
      </p:sp>
      <p:sp>
        <p:nvSpPr>
          <p:cNvPr id="22532" name="Rectangle 7"/>
          <p:cNvSpPr>
            <a:spLocks noChangeArrowheads="1"/>
          </p:cNvSpPr>
          <p:nvPr/>
        </p:nvSpPr>
        <p:spPr bwMode="auto">
          <a:xfrm>
            <a:off x="1906588" y="3213100"/>
            <a:ext cx="1150937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hu-HU" sz="1800">
              <a:latin typeface="Comic Sans MS" panose="030F0702030302020204" pitchFamily="66" charset="0"/>
            </a:endParaRPr>
          </a:p>
        </p:txBody>
      </p:sp>
      <p:sp>
        <p:nvSpPr>
          <p:cNvPr id="22533" name="Text Box 4"/>
          <p:cNvSpPr txBox="1">
            <a:spLocks noChangeArrowheads="1"/>
          </p:cNvSpPr>
          <p:nvPr/>
        </p:nvSpPr>
        <p:spPr bwMode="auto">
          <a:xfrm>
            <a:off x="2482850" y="3502025"/>
            <a:ext cx="711200" cy="3937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400" b="1" i="1"/>
              <a:t>Wnt-1</a:t>
            </a:r>
          </a:p>
        </p:txBody>
      </p:sp>
      <p:sp>
        <p:nvSpPr>
          <p:cNvPr id="22534" name="Text Box 5"/>
          <p:cNvSpPr txBox="1">
            <a:spLocks noChangeArrowheads="1"/>
          </p:cNvSpPr>
          <p:nvPr/>
        </p:nvSpPr>
        <p:spPr bwMode="auto">
          <a:xfrm>
            <a:off x="3490913" y="3324225"/>
            <a:ext cx="698500" cy="35560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400" b="1" i="1"/>
              <a:t>FGF-8</a:t>
            </a:r>
          </a:p>
        </p:txBody>
      </p:sp>
      <p:sp>
        <p:nvSpPr>
          <p:cNvPr id="22535" name="Text Box 10"/>
          <p:cNvSpPr txBox="1">
            <a:spLocks noChangeArrowheads="1"/>
          </p:cNvSpPr>
          <p:nvPr/>
        </p:nvSpPr>
        <p:spPr bwMode="auto">
          <a:xfrm>
            <a:off x="250825" y="836613"/>
            <a:ext cx="8893175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Comic Sans MS" panose="030F0702030302020204" pitchFamily="66" charset="0"/>
              </a:rPr>
              <a:t>A közép-utóagy</a:t>
            </a:r>
            <a:r>
              <a:rPr lang="en-US" altLang="hu-HU" sz="1400">
                <a:latin typeface="Comic Sans MS" panose="030F0702030302020204" pitchFamily="66" charset="0"/>
              </a:rPr>
              <a:t> </a:t>
            </a:r>
            <a:r>
              <a:rPr lang="hu-HU" altLang="hu-HU" sz="1400">
                <a:latin typeface="Comic Sans MS" panose="030F0702030302020204" pitchFamily="66" charset="0"/>
              </a:rPr>
              <a:t>határ</a:t>
            </a:r>
            <a:r>
              <a:rPr lang="hu-HU" altLang="hu-HU" sz="1400"/>
              <a:t>on</a:t>
            </a:r>
            <a:r>
              <a:rPr lang="en-US" altLang="hu-HU" sz="1400">
                <a:latin typeface="Comic Sans MS" panose="030F0702030302020204" pitchFamily="66" charset="0"/>
              </a:rPr>
              <a:t> </a:t>
            </a:r>
            <a:r>
              <a:rPr lang="hu-HU" altLang="hu-HU" sz="1400"/>
              <a:t>: </a:t>
            </a:r>
            <a:r>
              <a:rPr lang="hu-HU" altLang="hu-HU" sz="1400" b="1">
                <a:solidFill>
                  <a:schemeClr val="folHlink"/>
                </a:solidFill>
                <a:latin typeface="Comic Sans MS" panose="030F0702030302020204" pitchFamily="66" charset="0"/>
              </a:rPr>
              <a:t>i</a:t>
            </a:r>
            <a:r>
              <a:rPr lang="en-US" altLang="hu-HU" sz="1400" b="1">
                <a:solidFill>
                  <a:schemeClr val="folHlink"/>
                </a:solidFill>
                <a:latin typeface="Comic Sans MS" panose="030F0702030302020204" pitchFamily="66" charset="0"/>
              </a:rPr>
              <a:t>sthm</a:t>
            </a:r>
            <a:r>
              <a:rPr lang="hu-HU" altLang="hu-HU" sz="1400" b="1">
                <a:solidFill>
                  <a:schemeClr val="folHlink"/>
                </a:solidFill>
                <a:latin typeface="Comic Sans MS" panose="030F0702030302020204" pitchFamily="66" charset="0"/>
              </a:rPr>
              <a:t>us organizátor</a:t>
            </a:r>
            <a:r>
              <a:rPr lang="en-US" altLang="hu-HU" sz="1400" b="1">
                <a:latin typeface="Comic Sans MS" panose="030F0702030302020204" pitchFamily="66" charset="0"/>
              </a:rPr>
              <a:t>. </a:t>
            </a:r>
            <a:r>
              <a:rPr lang="hu-HU" altLang="hu-HU" sz="1400" b="1">
                <a:solidFill>
                  <a:srgbClr val="FF9900"/>
                </a:solidFill>
              </a:rPr>
              <a:t>(</a:t>
            </a:r>
            <a:r>
              <a:rPr lang="en-US" altLang="hu-HU" sz="2000" b="1">
                <a:solidFill>
                  <a:srgbClr val="FF9900"/>
                </a:solidFill>
                <a:latin typeface="Comic Sans MS" panose="030F0702030302020204" pitchFamily="66" charset="0"/>
              </a:rPr>
              <a:t>Wnt-1</a:t>
            </a:r>
            <a:r>
              <a:rPr lang="en-US" altLang="hu-HU" sz="2000">
                <a:latin typeface="Comic Sans MS" panose="030F0702030302020204" pitchFamily="66" charset="0"/>
              </a:rPr>
              <a:t> </a:t>
            </a:r>
            <a:r>
              <a:rPr lang="hu-HU" altLang="hu-HU" sz="2000">
                <a:latin typeface="Comic Sans MS" panose="030F0702030302020204" pitchFamily="66" charset="0"/>
              </a:rPr>
              <a:t> </a:t>
            </a:r>
            <a:r>
              <a:rPr lang="hu-HU" altLang="hu-HU" sz="2000"/>
              <a:t>és</a:t>
            </a:r>
            <a:r>
              <a:rPr lang="en-US" altLang="hu-HU" sz="2000">
                <a:latin typeface="Comic Sans MS" panose="030F0702030302020204" pitchFamily="66" charset="0"/>
              </a:rPr>
              <a:t> </a:t>
            </a:r>
            <a:r>
              <a:rPr lang="en-US" altLang="hu-HU" sz="2000" b="1">
                <a:solidFill>
                  <a:srgbClr val="00CC00"/>
                </a:solidFill>
                <a:latin typeface="Comic Sans MS" panose="030F0702030302020204" pitchFamily="66" charset="0"/>
              </a:rPr>
              <a:t>FGF-8</a:t>
            </a:r>
            <a:r>
              <a:rPr lang="en-US" altLang="hu-HU" sz="1400">
                <a:solidFill>
                  <a:srgbClr val="00CC00"/>
                </a:solidFill>
                <a:latin typeface="Comic Sans MS" panose="030F0702030302020204" pitchFamily="66" charset="0"/>
              </a:rPr>
              <a:t> </a:t>
            </a:r>
            <a:r>
              <a:rPr lang="hu-HU" altLang="hu-HU" sz="1400">
                <a:solidFill>
                  <a:srgbClr val="00CC00"/>
                </a:solidFill>
              </a:rPr>
              <a:t>)</a:t>
            </a:r>
            <a:endParaRPr lang="hu-HU" altLang="hu-HU" sz="1400"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400"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Comic Sans MS" panose="030F0702030302020204" pitchFamily="66" charset="0"/>
              </a:rPr>
              <a:t>Az </a:t>
            </a:r>
            <a:r>
              <a:rPr lang="hu-HU" altLang="hu-HU" sz="1400" b="1">
                <a:solidFill>
                  <a:srgbClr val="CC0066"/>
                </a:solidFill>
              </a:rPr>
              <a:t>elülső idegi szegély (a</a:t>
            </a:r>
            <a:r>
              <a:rPr lang="en-US" altLang="hu-HU" sz="1400" b="1">
                <a:solidFill>
                  <a:srgbClr val="CC0066"/>
                </a:solidFill>
                <a:latin typeface="Comic Sans MS" panose="030F0702030302020204" pitchFamily="66" charset="0"/>
              </a:rPr>
              <a:t>nterior neural ridge</a:t>
            </a:r>
            <a:r>
              <a:rPr lang="hu-HU" altLang="hu-HU" sz="1400" b="1">
                <a:solidFill>
                  <a:srgbClr val="CC0066"/>
                </a:solidFill>
              </a:rPr>
              <a:t>)</a:t>
            </a:r>
            <a:r>
              <a:rPr lang="hu-HU" altLang="hu-HU" sz="1400" b="1">
                <a:solidFill>
                  <a:srgbClr val="CC0066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400" b="1">
                <a:solidFill>
                  <a:srgbClr val="CC0066"/>
                </a:solidFill>
              </a:rPr>
              <a:t>–</a:t>
            </a:r>
            <a:r>
              <a:rPr lang="hu-HU" altLang="hu-HU" sz="2000" b="1">
                <a:solidFill>
                  <a:srgbClr val="CC0066"/>
                </a:solidFill>
              </a:rPr>
              <a:t>Shh-t és </a:t>
            </a:r>
            <a:r>
              <a:rPr lang="hu-HU" altLang="hu-HU" sz="2000" b="1">
                <a:solidFill>
                  <a:srgbClr val="00B050"/>
                </a:solidFill>
              </a:rPr>
              <a:t>FGF-8-</a:t>
            </a:r>
            <a:r>
              <a:rPr lang="hu-HU" altLang="hu-HU" sz="2000" b="1">
                <a:solidFill>
                  <a:srgbClr val="CC0066"/>
                </a:solidFill>
              </a:rPr>
              <a:t>at</a:t>
            </a:r>
            <a:r>
              <a:rPr lang="hu-HU" altLang="hu-HU" sz="1400" b="1">
                <a:solidFill>
                  <a:srgbClr val="CC0066"/>
                </a:solidFill>
              </a:rPr>
              <a:t> termel; </a:t>
            </a:r>
            <a:r>
              <a:rPr lang="hu-HU" altLang="hu-HU" sz="1400">
                <a:latin typeface="Comic Sans MS" panose="030F0702030302020204" pitchFamily="66" charset="0"/>
              </a:rPr>
              <a:t>a telencephalon, a diencephalon egyes </a:t>
            </a:r>
            <a:r>
              <a:rPr lang="hu-HU" altLang="hu-HU" sz="1400"/>
              <a:t> </a:t>
            </a:r>
            <a:r>
              <a:rPr lang="hu-HU" altLang="hu-HU" sz="1400">
                <a:latin typeface="Comic Sans MS" panose="030F0702030302020204" pitchFamily="66" charset="0"/>
              </a:rPr>
              <a:t>részeinek, valamint a szagló terület és a hipofízis fejlődésében </a:t>
            </a:r>
            <a:r>
              <a:rPr lang="hu-HU" altLang="hu-HU" sz="1400"/>
              <a:t>j</a:t>
            </a:r>
            <a:r>
              <a:rPr lang="hu-HU" altLang="hu-HU" sz="1400">
                <a:latin typeface="Comic Sans MS" panose="030F0702030302020204" pitchFamily="66" charset="0"/>
              </a:rPr>
              <a:t>átszik szerepet. </a:t>
            </a:r>
            <a:endParaRPr lang="hu-HU" altLang="hu-HU" sz="14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Comic Sans MS" panose="030F0702030302020204" pitchFamily="66" charset="0"/>
              </a:rPr>
              <a:t>A </a:t>
            </a:r>
            <a:r>
              <a:rPr lang="en-US" altLang="hu-HU" sz="1400" b="1">
                <a:solidFill>
                  <a:srgbClr val="CC0066"/>
                </a:solidFill>
                <a:latin typeface="Comic Sans MS" panose="030F0702030302020204" pitchFamily="66" charset="0"/>
              </a:rPr>
              <a:t>zona limitans</a:t>
            </a:r>
            <a:r>
              <a:rPr lang="hu-HU" altLang="hu-HU" sz="1400" b="1">
                <a:solidFill>
                  <a:srgbClr val="CC0066"/>
                </a:solidFill>
              </a:rPr>
              <a:t> interthalamica</a:t>
            </a:r>
            <a:r>
              <a:rPr lang="hu-HU" altLang="hu-HU" sz="1400">
                <a:latin typeface="Comic Sans MS" panose="030F0702030302020204" pitchFamily="66" charset="0"/>
              </a:rPr>
              <a:t> </a:t>
            </a:r>
            <a:r>
              <a:rPr lang="hu-HU" altLang="hu-HU" sz="1400"/>
              <a:t>-</a:t>
            </a:r>
            <a:r>
              <a:rPr lang="hu-HU" altLang="hu-HU" sz="2000" b="1">
                <a:solidFill>
                  <a:srgbClr val="D60093"/>
                </a:solidFill>
                <a:latin typeface="Comic Sans MS" panose="030F0702030302020204" pitchFamily="66" charset="0"/>
              </a:rPr>
              <a:t>Shh</a:t>
            </a:r>
            <a:r>
              <a:rPr lang="hu-HU" altLang="hu-HU" sz="2000"/>
              <a:t>-</a:t>
            </a:r>
            <a:r>
              <a:rPr lang="hu-HU" altLang="hu-HU" sz="1400"/>
              <a:t>t termelő</a:t>
            </a:r>
            <a:r>
              <a:rPr lang="hu-HU" altLang="hu-HU" sz="1400">
                <a:latin typeface="Comic Sans MS" panose="030F0702030302020204" pitchFamily="66" charset="0"/>
              </a:rPr>
              <a:t> régió </a:t>
            </a:r>
            <a:r>
              <a:rPr lang="hu-HU" altLang="hu-HU" sz="1400"/>
              <a:t>:</a:t>
            </a:r>
            <a:r>
              <a:rPr lang="hu-HU" altLang="hu-HU" sz="1400">
                <a:latin typeface="Comic Sans MS" panose="030F0702030302020204" pitchFamily="66" charset="0"/>
              </a:rPr>
              <a:t> a dorsalis és ventrális thalamus határ kifejlődésében van fontos szerepe.</a:t>
            </a:r>
            <a:r>
              <a:rPr lang="en-US" altLang="hu-HU" sz="1400">
                <a:latin typeface="Comic Sans MS" panose="030F0702030302020204" pitchFamily="66" charset="0"/>
              </a:rPr>
              <a:t/>
            </a:r>
            <a:br>
              <a:rPr lang="en-US" altLang="hu-HU" sz="1400">
                <a:latin typeface="Comic Sans MS" panose="030F0702030302020204" pitchFamily="66" charset="0"/>
              </a:rPr>
            </a:br>
            <a:endParaRPr lang="en-US" altLang="hu-HU" sz="14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Alapértelmezett terv">
  <a:themeElements>
    <a:clrScheme name="3_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-téma">
  <a:themeElements>
    <a:clrScheme name="1_Office-téma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-tém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Office-téma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8_Alapértelmezett terv">
  <a:themeElements>
    <a:clrScheme name="8_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4_Alapértelmezett terv">
  <a:themeElements>
    <a:clrScheme name="14_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4_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4_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blank presentation">
  <a:themeElements>
    <a:clrScheme name="blank presentatio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blank presentation">
  <a:themeElements>
    <a:clrScheme name="2_blank presentatio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blank presentation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1975</TotalTime>
  <Words>545</Words>
  <Application>Microsoft Office PowerPoint</Application>
  <PresentationFormat>Diavetítés a képernyőre (4:3 oldalarány)</PresentationFormat>
  <Paragraphs>151</Paragraphs>
  <Slides>19</Slides>
  <Notes>3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8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19</vt:i4>
      </vt:variant>
    </vt:vector>
  </HeadingPairs>
  <TitlesOfParts>
    <vt:vector size="35" baseType="lpstr">
      <vt:lpstr>Arial</vt:lpstr>
      <vt:lpstr>Britannic Bold</vt:lpstr>
      <vt:lpstr>Calibri</vt:lpstr>
      <vt:lpstr>Comic Sans MS</vt:lpstr>
      <vt:lpstr>Gulim</vt:lpstr>
      <vt:lpstr>Tahoma</vt:lpstr>
      <vt:lpstr>Times New Roman</vt:lpstr>
      <vt:lpstr>Office-téma</vt:lpstr>
      <vt:lpstr>3_Alapértelmezett terv</vt:lpstr>
      <vt:lpstr>Alapértelmezett terv</vt:lpstr>
      <vt:lpstr>1_Office-téma</vt:lpstr>
      <vt:lpstr>8_Alapértelmezett terv</vt:lpstr>
      <vt:lpstr>14_Alapértelmezett terv</vt:lpstr>
      <vt:lpstr>1_blank presentation</vt:lpstr>
      <vt:lpstr>2_blank presentation</vt:lpstr>
      <vt:lpstr>Image</vt:lpstr>
      <vt:lpstr>PowerPoint-bemutató</vt:lpstr>
      <vt:lpstr>PowerPoint-bemutató</vt:lpstr>
      <vt:lpstr>PowerPoint-bemutató</vt:lpstr>
      <vt:lpstr>PowerPoint-bemutató</vt:lpstr>
      <vt:lpstr>PowerPoint-bemutató</vt:lpstr>
      <vt:lpstr>Anterior-posterior tengely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Az idegsejtek születése a fejlődő emlős agykéregben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nagyn</dc:creator>
  <cp:lastModifiedBy>nagyn</cp:lastModifiedBy>
  <cp:revision>30</cp:revision>
  <dcterms:created xsi:type="dcterms:W3CDTF">2011-11-24T08:54:24Z</dcterms:created>
  <dcterms:modified xsi:type="dcterms:W3CDTF">2019-10-11T11:34:56Z</dcterms:modified>
</cp:coreProperties>
</file>