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2" r:id="rId4"/>
    <p:sldMasterId id="2147483859" r:id="rId5"/>
    <p:sldMasterId id="2147483871" r:id="rId6"/>
    <p:sldMasterId id="2147484101" r:id="rId7"/>
    <p:sldMasterId id="2147484113" r:id="rId8"/>
  </p:sldMasterIdLst>
  <p:notesMasterIdLst>
    <p:notesMasterId r:id="rId35"/>
  </p:notesMasterIdLst>
  <p:sldIdLst>
    <p:sldId id="282" r:id="rId9"/>
    <p:sldId id="347" r:id="rId10"/>
    <p:sldId id="291" r:id="rId11"/>
    <p:sldId id="300" r:id="rId12"/>
    <p:sldId id="332" r:id="rId13"/>
    <p:sldId id="336" r:id="rId14"/>
    <p:sldId id="331" r:id="rId15"/>
    <p:sldId id="339" r:id="rId16"/>
    <p:sldId id="350" r:id="rId17"/>
    <p:sldId id="313" r:id="rId18"/>
    <p:sldId id="308" r:id="rId19"/>
    <p:sldId id="322" r:id="rId20"/>
    <p:sldId id="321" r:id="rId21"/>
    <p:sldId id="343" r:id="rId22"/>
    <p:sldId id="337" r:id="rId23"/>
    <p:sldId id="316" r:id="rId24"/>
    <p:sldId id="357" r:id="rId25"/>
    <p:sldId id="358" r:id="rId26"/>
    <p:sldId id="359" r:id="rId27"/>
    <p:sldId id="365" r:id="rId28"/>
    <p:sldId id="360" r:id="rId29"/>
    <p:sldId id="361" r:id="rId30"/>
    <p:sldId id="362" r:id="rId31"/>
    <p:sldId id="363" r:id="rId32"/>
    <p:sldId id="364" r:id="rId33"/>
    <p:sldId id="366" r:id="rId3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CC"/>
    <a:srgbClr val="00CC00"/>
    <a:srgbClr val="33CCCC"/>
    <a:srgbClr val="FF5050"/>
    <a:srgbClr val="0099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2" d="100"/>
          <a:sy n="102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DB8D31-F900-4117-AE72-791C1776C7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B7F6D-830E-46D0-BD4D-4D39D646BE26}" type="slidenum">
              <a:rPr lang="hu-HU" altLang="hu-HU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4F802C-9946-4750-B8C0-1367F57AF9E1}" type="slidenum">
              <a:rPr lang="hu-HU" altLang="hu-HU"/>
              <a:pPr algn="r" eaLnBrk="1" hangingPunct="1"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1F82FC-C5B8-4BC4-A692-28DD83A4D597}" type="slidenum">
              <a:rPr lang="en-US" altLang="hu-HU"/>
              <a:pPr algn="r" eaLnBrk="1" hangingPunct="1">
                <a:spcBef>
                  <a:spcPct val="0"/>
                </a:spcBef>
              </a:pPr>
              <a:t>2</a:t>
            </a:fld>
            <a:endParaRPr lang="en-US" altLang="hu-H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F9F110-8BD3-4C3B-B098-0F69236186AD}" type="slidenum">
              <a:rPr lang="hu-HU" altLang="hu-HU"/>
              <a:pPr algn="r" eaLnBrk="1" hangingPunct="1">
                <a:spcBef>
                  <a:spcPct val="0"/>
                </a:spcBef>
              </a:pPr>
              <a:t>14</a:t>
            </a:fld>
            <a:endParaRPr lang="hu-HU" altLang="hu-H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devbio8e-fig-12-07-0.jpg</a:t>
            </a:r>
            <a:br>
              <a:rPr lang="en-US" altLang="ko-KR" smtClean="0">
                <a:ea typeface="Gulim" pitchFamily="34" charset="-127"/>
              </a:rPr>
            </a:b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A2573-7098-4637-8D49-6BDC7A15BAF8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CCB03-C478-467D-BED9-5D14AB0A7077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devbio8e-fig-12-14-1.jpg</a:t>
            </a:r>
            <a:br>
              <a:rPr lang="en-US" altLang="ko-KR" smtClean="0">
                <a:ea typeface="Gulim" pitchFamily="34" charset="-127"/>
              </a:rPr>
            </a:b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E47B0-77B3-4E67-99E4-13DBC61460CE}" type="slidenum">
              <a:rPr lang="hu-HU" altLang="hu-H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devbio8e-fig-12-13-4.jpg</a:t>
            </a:r>
            <a:br>
              <a:rPr lang="en-US" altLang="ko-KR" smtClean="0">
                <a:ea typeface="Gulim" pitchFamily="34" charset="-127"/>
              </a:rPr>
            </a:br>
            <a:endParaRPr lang="en-US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26111-680A-42A0-A678-FCF28ADEFC41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latin typeface="Arial" panose="020B0604020202020204" pitchFamily="34" charset="0"/>
                <a:ea typeface="Gulim" pitchFamily="34" charset="-127"/>
              </a:rPr>
              <a:t>devbio8e-fig-11-25-0.jpg</a:t>
            </a:r>
            <a:br>
              <a:rPr lang="en-US" altLang="ko-KR" smtClean="0">
                <a:latin typeface="Arial" panose="020B0604020202020204" pitchFamily="34" charset="0"/>
                <a:ea typeface="Gulim" pitchFamily="34" charset="-127"/>
              </a:rPr>
            </a:br>
            <a:endParaRPr lang="en-US" altLang="ko-KR" smtClean="0">
              <a:latin typeface="Arial" panose="020B0604020202020204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14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1F1AF-9806-4204-A68F-07C73A79D6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335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3CCF-91D1-4145-A9AB-88F877F052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427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20D-3F7F-4757-9B5A-B3B2BD76D71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194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E4B74-09EA-4F7E-A1EB-FA1D7F5F85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996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 anchor="ctr"/>
          <a:lstStyle>
            <a:lvl1pPr>
              <a:defRPr sz="9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 altLang="ko-KR"/>
              <a:t>Other chapters</a:t>
            </a:r>
          </a:p>
          <a:p>
            <a:r>
              <a:rPr lang="en-US" altLang="ko-KR"/>
              <a:t>Filename</a:t>
            </a:r>
          </a:p>
          <a:p>
            <a:r>
              <a:rPr lang="en-US" altLang="ko-KR"/>
              <a:t>Copyright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  <a:ea typeface="Gulim" pitchFamily="34" charset="-127"/>
              </a:defRPr>
            </a:lvl1pPr>
          </a:lstStyle>
          <a:p>
            <a:pPr>
              <a:defRPr/>
            </a:pPr>
            <a:fld id="{E50D6271-F736-4BFA-B0DF-879FFC1A1D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455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86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7655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96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5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05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A83D-8497-4AEE-8C62-FAFFEBA61D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2041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3605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9267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94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825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65EA-8184-46B8-A779-894BB425DA2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950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91B0-2B10-4274-8652-3D652F98B0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04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D842-9668-40F9-B17F-D5267C2DFE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696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C1DA-558C-4A9E-996D-90927F0567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871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96-AC05-46FE-AA6D-F0032EFBD2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823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31D0-01FC-49F6-B6D6-24E9D74142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181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46F59-BE0D-4384-9A69-A4DFF93B6F9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965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BBDD-C9D1-4EC6-B505-BDCAFD7BFA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68159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B31E-864A-4633-9D4C-4141CD1943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9192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CD293-AE74-4BD1-8B5B-E6A2DEB971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1943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127A-AD30-4144-B57D-519EE897F2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0454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5FE4-DB87-4AAC-AB35-A4C1DD9777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2758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BF4C-90BF-4E7F-A947-990A0DEE3B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8971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7113E-8247-4189-9113-618B1BBF04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0656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1214-7AC1-4DBD-BC9C-A8CA24A151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8891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A3CB-65A1-4207-91F0-2009221C1D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8750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155C-872A-4989-A87A-E67114705DC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66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D3B4-3B43-4A9F-A539-EC5D79275D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7386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F7FF-E03B-47DC-A27A-A80C3ABF84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2548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EC2A-18B0-481E-AB5D-B29AFE8A4F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8854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B2DF-A33D-43AD-BFB8-FD0A34D376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1311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952F-232E-40D0-ADEE-AA46D117E5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4745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7265-FC41-49B0-806B-32EB232E5C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03755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23E3-CEB9-40BA-B9A0-1B4450B0AD9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9352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398C-7EE3-4437-92C1-DD98466778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3732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E160-320E-4832-AD97-778CC2D75A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6530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F603-CCAF-438E-B7DF-32A8206441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0330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E9ED2-5FBC-40FB-AAEB-ECD35DCABD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470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CD4E-64BF-4F92-8515-E4DC2B50CF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41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6765-1CD1-4FCF-9EB5-C5ED497075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37919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9651-1D2E-4C74-BA43-FB8D2DBCFC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9126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C3A-D7FC-4D2F-A92F-86053C2169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1716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A73A-8525-43E3-A7E0-7812469279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0653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56B8-AC7D-4AEC-A68E-999B416120F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6527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BF47D-CE4F-47FF-97F2-839293CEAE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442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2A23-E2D8-43F9-8DFD-022ACC9D37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7054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 anchor="ctr"/>
          <a:lstStyle>
            <a:lvl1pPr>
              <a:defRPr sz="9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 altLang="ko-KR"/>
              <a:t>Other chapters</a:t>
            </a:r>
          </a:p>
          <a:p>
            <a:r>
              <a:rPr lang="en-US" altLang="ko-KR"/>
              <a:t>Filename</a:t>
            </a:r>
          </a:p>
          <a:p>
            <a:r>
              <a:rPr lang="en-US" altLang="ko-KR"/>
              <a:t>Copyright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Gulim" pitchFamily="34" charset="-127"/>
              </a:defRPr>
            </a:lvl1pPr>
          </a:lstStyle>
          <a:p>
            <a:pPr>
              <a:defRPr/>
            </a:pPr>
            <a:fld id="{55DCFA45-5B48-4E0F-928F-70C970049F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5403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459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669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DEF1-DC20-4FF0-A112-F0CBCF3284A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14758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45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506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236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34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7454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7527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78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979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BB37-1C2A-4C67-9D8B-0240A5097A89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57D47-51F5-4691-A43D-6DDD46C0C7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5677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6AD2-36BF-46DB-9D73-A85EDCBE5965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D5B5-210F-4CCE-81ED-3B0CF3E6ED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05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39F0-29EA-4E07-B3CD-2498BE4C93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5056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254A-4B53-4870-8049-3F489FDDBE46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FB65E-2FB2-4EB8-B949-7C228F73469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0684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2867-565C-4857-8DC5-1C25BB2AB8D1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0DD52-AE6E-4270-B7D9-3FD987B37B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4256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3490-CE94-4AD8-B907-1797B356D349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AA6E-FF1B-478B-BE68-F08AC7235C0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6088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E002-2803-406F-AFAE-BA505FC09093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A5B6E-146F-4D7A-9895-996ED24FA4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0193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AD43-585E-40B8-B750-0CE798B44664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654FB-CA9B-4675-9582-6AFD7467E48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3223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6BF6-9F08-4E41-91CE-D195E5BA6532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65EF-D3F6-4B21-8023-9D4DEECCDA0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2570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F871-787D-449C-9EE2-2FD91F4113AC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0AB03-685B-476E-A579-CB024D990FD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2313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FE71-D6B3-4A2A-B2E2-E4BAAD699628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26AC-7161-42AC-94C3-B6D4DD720C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3297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E973-50DD-48D0-BE9A-C11CB9D1FD09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75C27-ABDE-45FF-BEE3-4061D95FC3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3275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 anchor="ctr"/>
          <a:lstStyle>
            <a:lvl1pPr>
              <a:defRPr sz="9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 altLang="ko-KR"/>
              <a:t>Other chapters</a:t>
            </a:r>
          </a:p>
          <a:p>
            <a:r>
              <a:rPr lang="en-US" altLang="ko-KR"/>
              <a:t>Filename</a:t>
            </a:r>
          </a:p>
          <a:p>
            <a:r>
              <a:rPr lang="en-US" altLang="ko-KR"/>
              <a:t>Copyright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Gulim" pitchFamily="34" charset="-127"/>
              </a:defRPr>
            </a:lvl1pPr>
          </a:lstStyle>
          <a:p>
            <a:pPr>
              <a:defRPr/>
            </a:pPr>
            <a:fld id="{C784A3C1-582D-49E3-8366-2AE3C73778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77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5327-295C-4156-99B6-286C3CFE23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3455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758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31305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02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5900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790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58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9007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50907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60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0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FC9C-2FDF-44AB-B8FB-033C3B0AF6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642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FEEC893-F912-4EF2-B2AD-9BAAE50473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40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o-KR" altLang="en-US" sz="2400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This is the title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8D13FF2-5CE8-4136-A11E-AF940B0FE9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6C236D2-937E-436A-A682-D217D8FC329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B604E8-53BF-478D-8865-7DCE5DDD9E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40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o-KR" altLang="en-US" sz="2400">
              <a:solidFill>
                <a:srgbClr val="000000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This is the title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4D5A02-B3E5-491A-9CA7-E2AA1DB09144}" type="datetimeFigureOut">
              <a:rPr lang="hu-HU"/>
              <a:pPr>
                <a:defRPr/>
              </a:pPr>
              <a:t>2019. 09. 12.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BCAFF5-A6FF-41F4-BEA1-B530CF9E69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791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40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ko-KR" altLang="en-US" sz="2400" smtClean="0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This is the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03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em.bm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FETAL\neurulatio4.bm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oktat&#225;s\FETAL\ZIPPER.wmf" TargetMode="Externa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hydro.bm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Bifida.bm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histogenesis.bm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gvel&#246;.bm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5" Type="http://schemas.openxmlformats.org/officeDocument/2006/relationships/image" Target="file:///C:\oktat&#225;s\neurodevelopment\spine.bmp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file:///C:\oktat&#225;s\neurodevelopment\Shhfoto.bm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FETAL\neurulatio1a.bm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indukcio.bm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indukcio.bm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neuralisation3.b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103313"/>
            <a:ext cx="9144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u="sng">
                <a:solidFill>
                  <a:schemeClr val="accent2"/>
                </a:solidFill>
                <a:latin typeface="Britannic Bold" panose="020B0903060703020204" pitchFamily="34" charset="0"/>
              </a:rPr>
              <a:t>Az idegrendszer fejlődése 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600" b="1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 i="1">
                <a:solidFill>
                  <a:schemeClr val="accent2"/>
                </a:solidFill>
                <a:latin typeface="Britannic Bold" panose="020B0903060703020204" pitchFamily="34" charset="0"/>
              </a:rPr>
              <a:t>A velőcső kialakulása: </a:t>
            </a:r>
            <a:r>
              <a:rPr lang="hu-HU" altLang="hu-HU" sz="3600" b="1" i="1">
                <a:solidFill>
                  <a:schemeClr val="accent2"/>
                </a:solidFill>
              </a:rPr>
              <a:t>h</a:t>
            </a:r>
            <a:r>
              <a:rPr lang="hu-HU" altLang="hu-HU" sz="3600" b="1" i="1">
                <a:solidFill>
                  <a:schemeClr val="accent2"/>
                </a:solidFill>
                <a:latin typeface="Britannic Bold" panose="020B0903060703020204" pitchFamily="34" charset="0"/>
              </a:rPr>
              <a:t>istogenesis, craniocaudalis és dorsoventralis differenciálódás</a:t>
            </a:r>
            <a:r>
              <a:rPr lang="hu-HU" altLang="hu-HU" sz="3600" b="1" i="1">
                <a:solidFill>
                  <a:schemeClr val="accent2"/>
                </a:solidFill>
              </a:rPr>
              <a:t>, f</a:t>
            </a:r>
            <a:r>
              <a:rPr lang="hu-HU" altLang="hu-HU" sz="3600" b="1" i="1">
                <a:solidFill>
                  <a:schemeClr val="accent2"/>
                </a:solidFill>
                <a:latin typeface="Britannic Bold" panose="020B0903060703020204" pitchFamily="34" charset="0"/>
              </a:rPr>
              <a:t>ejlődési rendellenességek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911850"/>
            <a:ext cx="366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chemeClr val="accent2"/>
                </a:solidFill>
                <a:latin typeface="Times New Roman" pitchFamily="18" charset="0"/>
              </a:rPr>
              <a:t>Semmelweis Egyetem, </a:t>
            </a:r>
          </a:p>
          <a:p>
            <a:pPr>
              <a:defRPr/>
            </a:pPr>
            <a:r>
              <a:rPr lang="hu-HU" sz="2800" b="1" dirty="0">
                <a:solidFill>
                  <a:schemeClr val="accent2"/>
                </a:solidFill>
                <a:latin typeface="Times New Roman" pitchFamily="18" charset="0"/>
              </a:rPr>
              <a:t>Anatómiai Intézet</a:t>
            </a:r>
            <a:endParaRPr lang="hu-HU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59113" y="3933825"/>
            <a:ext cx="282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800" b="1">
                <a:latin typeface="Times New Roman" panose="02020603050405020304" pitchFamily="18" charset="0"/>
              </a:rPr>
              <a:t>Dr. Nagy Nándor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oktatás\neurodevelopment\em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0"/>
            <a:ext cx="5805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27200" y="304800"/>
            <a:ext cx="1612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velőbarázda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78300" y="177800"/>
            <a:ext cx="1117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velősánc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-2854749">
            <a:off x="3810000" y="18923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velőcső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88000" y="1765300"/>
            <a:ext cx="1422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neuroporus anterior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324100" y="3276600"/>
            <a:ext cx="1397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neuroporus caudalis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01800" y="3848100"/>
            <a:ext cx="2603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eminentia caudalis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11400" y="5080000"/>
            <a:ext cx="1574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chorda neuralis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6083300"/>
            <a:ext cx="1371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chorda neuralis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64388" y="1989138"/>
            <a:ext cx="1568450" cy="635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 i="1">
                <a:solidFill>
                  <a:srgbClr val="FFFF00"/>
                </a:solidFill>
              </a:rPr>
              <a:t>elsődleges neurulatio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79388" y="5043488"/>
            <a:ext cx="1473200" cy="617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 i="1"/>
              <a:t>másodlagos neurulatio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6443663" y="115888"/>
            <a:ext cx="2451100" cy="12017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Az </a:t>
            </a:r>
            <a:r>
              <a:rPr lang="hu-H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elsődleges</a:t>
            </a:r>
            <a:r>
              <a:rPr lang="hu-HU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és </a:t>
            </a:r>
            <a:r>
              <a:rPr lang="hu-HU" sz="2400" b="1" i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másodlagos</a:t>
            </a:r>
            <a:r>
              <a:rPr lang="hu-HU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u-HU" sz="24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neuruláció</a:t>
            </a:r>
            <a:endParaRPr lang="hu-HU" sz="2400" b="1" i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00100" y="4546600"/>
            <a:ext cx="2209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mesenchyma</a:t>
            </a:r>
            <a:endParaRPr lang="hu-HU" altLang="hu-HU" sz="240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096000" y="2692400"/>
            <a:ext cx="26670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FF00"/>
                </a:solidFill>
              </a:rPr>
              <a:t>neuroektoderma</a:t>
            </a:r>
            <a:endParaRPr lang="hu-HU" altLang="hu-HU" sz="2400">
              <a:solidFill>
                <a:srgbClr val="FFFF00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134100" y="3238500"/>
            <a:ext cx="26035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FF00"/>
                </a:solidFill>
              </a:rPr>
              <a:t>cervicalis, thoracalis, lumbalis, felső sacralis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270000" y="5702300"/>
            <a:ext cx="1574800" cy="5905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/>
              <a:t>alsó sacralis, coccygealis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oktatás\FETAL\neurulatio4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19542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oktatás\FETAL\ZIPPER.wmf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9144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30900" y="2636838"/>
            <a:ext cx="27066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i="1">
                <a:solidFill>
                  <a:srgbClr val="CC0099"/>
                </a:solidFill>
              </a:rPr>
              <a:t>A velőcső záródása „zip-zárhoz” hasonlóan történik 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9388" y="549275"/>
            <a:ext cx="26638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 u="sng">
                <a:solidFill>
                  <a:schemeClr val="hlink"/>
                </a:solidFill>
              </a:rPr>
              <a:t>A velőcső záródási rendellenességei (NTD, neural tube defects)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 b="1" u="sng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/>
              <a:t>Előfordulási arány: 1:1000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oktatás\neurodevelopment\hydro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488" y="1028700"/>
            <a:ext cx="33686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37325" y="1814513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CC3300"/>
                </a:solidFill>
              </a:rPr>
              <a:t>nyílás a koponyacsonton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29425" y="2459038"/>
            <a:ext cx="1508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agyburkok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102475" y="277653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800080"/>
                </a:solidFill>
              </a:rPr>
              <a:t>kamraüreg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45325" y="3475038"/>
            <a:ext cx="1695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006600"/>
                </a:solidFill>
              </a:rPr>
              <a:t>kitüremkedő agyszövet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1588" y="4965700"/>
            <a:ext cx="2057400" cy="158115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/>
              <a:t>teratogén hatások</a:t>
            </a:r>
          </a:p>
          <a:p>
            <a:pPr algn="ctr"/>
            <a:endParaRPr lang="hu-HU" altLang="hu-HU" sz="1600" b="1"/>
          </a:p>
          <a:p>
            <a:pPr algn="ctr"/>
            <a:r>
              <a:rPr lang="hu-HU" altLang="hu-HU" sz="1600" b="1"/>
              <a:t>pl.: anyai diabetes,</a:t>
            </a:r>
          </a:p>
          <a:p>
            <a:pPr algn="ctr"/>
            <a:r>
              <a:rPr lang="hu-HU" altLang="hu-HU" sz="1600" b="1"/>
              <a:t>hyperthermia, valproát (antiepilepticum)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70663" y="5168900"/>
            <a:ext cx="1343025" cy="1219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>
                <a:solidFill>
                  <a:srgbClr val="FF3300"/>
                </a:solidFill>
              </a:rPr>
              <a:t>protektív faktorok</a:t>
            </a:r>
          </a:p>
          <a:p>
            <a:endParaRPr lang="hu-HU" altLang="hu-HU" sz="1600" b="1">
              <a:solidFill>
                <a:srgbClr val="FF3300"/>
              </a:solidFill>
            </a:endParaRPr>
          </a:p>
          <a:p>
            <a:pPr algn="ctr"/>
            <a:r>
              <a:rPr lang="hu-HU" altLang="hu-HU" sz="1600" b="1" i="1">
                <a:solidFill>
                  <a:srgbClr val="FF3300"/>
                </a:solidFill>
              </a:rPr>
              <a:t>folsav, B12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868988" y="5461000"/>
            <a:ext cx="698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965200" y="223838"/>
            <a:ext cx="720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i="1">
                <a:solidFill>
                  <a:srgbClr val="CC0099"/>
                </a:solidFill>
              </a:rPr>
              <a:t>A cranialis velőcső tökéletlen záródása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800100" y="5157788"/>
            <a:ext cx="2057400" cy="11922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b="1" i="1">
                <a:solidFill>
                  <a:srgbClr val="FF3300"/>
                </a:solidFill>
              </a:rPr>
              <a:t>Pax3</a:t>
            </a:r>
          </a:p>
          <a:p>
            <a:pPr algn="ctr">
              <a:spcBef>
                <a:spcPct val="50000"/>
              </a:spcBef>
            </a:pPr>
            <a:r>
              <a:rPr lang="hu-HU" altLang="hu-HU" b="1" i="1">
                <a:solidFill>
                  <a:srgbClr val="FF3300"/>
                </a:solidFill>
              </a:rPr>
              <a:t>sonic hedgehog</a:t>
            </a:r>
          </a:p>
          <a:p>
            <a:pPr algn="ctr">
              <a:spcBef>
                <a:spcPct val="50000"/>
              </a:spcBef>
            </a:pPr>
            <a:r>
              <a:rPr lang="hu-HU" altLang="hu-HU" b="1" i="1">
                <a:solidFill>
                  <a:srgbClr val="FF3300"/>
                </a:solidFill>
              </a:rPr>
              <a:t>openbrain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946150" y="2171700"/>
            <a:ext cx="199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CC3300"/>
                </a:solidFill>
              </a:rPr>
              <a:t>cranioschisis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895350" y="1562100"/>
            <a:ext cx="212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000099"/>
                </a:solidFill>
              </a:rPr>
              <a:t>anencephalia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463550" y="3441700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chemeClr val="tx2"/>
                </a:solidFill>
              </a:rPr>
              <a:t>meningo</a:t>
            </a:r>
            <a:r>
              <a:rPr lang="hu-HU" altLang="hu-HU" sz="1800" b="1">
                <a:solidFill>
                  <a:srgbClr val="006600"/>
                </a:solidFill>
              </a:rPr>
              <a:t>encephalo</a:t>
            </a:r>
            <a:r>
              <a:rPr lang="hu-HU" altLang="hu-HU" sz="1800" b="1">
                <a:solidFill>
                  <a:srgbClr val="5F5F5F"/>
                </a:solidFill>
              </a:rPr>
              <a:t>kele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146050" y="4051300"/>
            <a:ext cx="347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chemeClr val="tx2"/>
                </a:solidFill>
              </a:rPr>
              <a:t>meningo</a:t>
            </a:r>
            <a:r>
              <a:rPr lang="hu-HU" altLang="hu-HU" sz="1800" b="1">
                <a:solidFill>
                  <a:srgbClr val="800080"/>
                </a:solidFill>
              </a:rPr>
              <a:t>hydro</a:t>
            </a:r>
            <a:r>
              <a:rPr lang="hu-HU" altLang="hu-HU" sz="1800" b="1">
                <a:solidFill>
                  <a:srgbClr val="006600"/>
                </a:solidFill>
              </a:rPr>
              <a:t>encephalo</a:t>
            </a:r>
            <a:r>
              <a:rPr lang="hu-HU" altLang="hu-HU" sz="1800" b="1">
                <a:solidFill>
                  <a:srgbClr val="5F5F5F"/>
                </a:solidFill>
              </a:rPr>
              <a:t>kele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476250" y="2819400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chemeClr val="tx2"/>
                </a:solidFill>
              </a:rPr>
              <a:t>meningo</a:t>
            </a:r>
            <a:r>
              <a:rPr lang="hu-HU" altLang="hu-HU" sz="1800" b="1">
                <a:solidFill>
                  <a:srgbClr val="5F5F5F"/>
                </a:solidFill>
              </a:rPr>
              <a:t>kele</a:t>
            </a:r>
          </a:p>
        </p:txBody>
      </p:sp>
      <p:sp>
        <p:nvSpPr>
          <p:cNvPr id="23569" name="Szövegdoboz 16"/>
          <p:cNvSpPr txBox="1">
            <a:spLocks noChangeArrowheads="1"/>
          </p:cNvSpPr>
          <p:nvPr/>
        </p:nvSpPr>
        <p:spPr bwMode="auto">
          <a:xfrm>
            <a:off x="7812088" y="5013325"/>
            <a:ext cx="627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!</a:t>
            </a:r>
            <a:r>
              <a:rPr lang="hu-HU" altLang="hu-HU" sz="8800"/>
              <a:t>!</a:t>
            </a:r>
            <a:r>
              <a:rPr lang="hu-HU" altLang="hu-HU" sz="18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79388" y="620713"/>
            <a:ext cx="3000375" cy="1162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i="1">
                <a:solidFill>
                  <a:srgbClr val="CC0099"/>
                </a:solidFill>
              </a:rPr>
              <a:t>A neuroporus anterior nem záródik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400" b="1" i="1">
              <a:solidFill>
                <a:srgbClr val="CC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CC0099"/>
                </a:solidFill>
              </a:rPr>
              <a:t>cranioschisis</a:t>
            </a:r>
          </a:p>
        </p:txBody>
      </p:sp>
      <p:pic>
        <p:nvPicPr>
          <p:cNvPr id="24579" name="Picture 13" descr="anencephaly séma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13" y="0"/>
            <a:ext cx="504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286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5229225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</a:rPr>
              <a:t>Hasadékképződés:</a:t>
            </a:r>
            <a:r>
              <a:rPr lang="hu-HU" altLang="hu-HU" sz="1800" b="1"/>
              <a:t> a csigolyaíveket érinti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i="1"/>
              <a:t>Következmény</a:t>
            </a:r>
            <a:r>
              <a:rPr lang="hu-HU" altLang="hu-HU" sz="1800" b="1"/>
              <a:t>: </a:t>
            </a:r>
            <a:r>
              <a:rPr lang="hu-HU" altLang="hu-HU" sz="1800" b="1" u="sng">
                <a:solidFill>
                  <a:schemeClr val="accent2"/>
                </a:solidFill>
              </a:rPr>
              <a:t>spina bifida </a:t>
            </a:r>
            <a:r>
              <a:rPr lang="hu-HU" altLang="hu-HU" sz="1800" b="1"/>
              <a:t>. A nyitott gerinc gyakori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születési rendellenesség.</a:t>
            </a:r>
            <a:r>
              <a:rPr lang="hu-HU" altLang="hu-HU" sz="1800"/>
              <a:t> </a:t>
            </a:r>
          </a:p>
        </p:txBody>
      </p:sp>
      <p:pic>
        <p:nvPicPr>
          <p:cNvPr id="25604" name="Picture 6" descr="spnd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386013"/>
            <a:ext cx="37909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4161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spina%20bifida%20T12%20to%20S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1913"/>
            <a:ext cx="2089150" cy="22494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7"/>
          <p:cNvCxnSpPr/>
          <p:nvPr/>
        </p:nvCxnSpPr>
        <p:spPr>
          <a:xfrm>
            <a:off x="4140200" y="31623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vbio8e-fig-12-07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457200"/>
            <a:ext cx="85312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24400"/>
            <a:ext cx="9144000" cy="381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ko-KR" sz="2400" b="1" smtClean="0">
                <a:solidFill>
                  <a:schemeClr val="accent2"/>
                </a:solidFill>
              </a:rPr>
              <a:t>Folsav-kőtő fehérje</a:t>
            </a:r>
            <a:r>
              <a:rPr lang="hu-HU" altLang="ko-KR" sz="2400" b="1" smtClean="0">
                <a:solidFill>
                  <a:schemeClr val="tx1"/>
                </a:solidFill>
              </a:rPr>
              <a:t> expressziója a velőcső záródása során</a:t>
            </a:r>
            <a:br>
              <a:rPr lang="hu-HU" altLang="ko-KR" sz="2400" b="1" smtClean="0">
                <a:solidFill>
                  <a:schemeClr val="tx1"/>
                </a:solidFill>
              </a:rPr>
            </a:br>
            <a:r>
              <a:rPr lang="hu-HU" altLang="ko-KR" sz="2400" b="1" smtClean="0">
                <a:solidFill>
                  <a:schemeClr val="tx1"/>
                </a:solidFill>
              </a:rPr>
              <a:t/>
            </a:r>
            <a:br>
              <a:rPr lang="hu-HU" altLang="ko-KR" sz="2400" b="1" smtClean="0">
                <a:solidFill>
                  <a:schemeClr val="tx1"/>
                </a:solidFill>
              </a:rPr>
            </a:br>
            <a:r>
              <a:rPr lang="hu-HU" altLang="ko-KR" sz="2400" b="1" smtClean="0">
                <a:solidFill>
                  <a:schemeClr val="tx1"/>
                </a:solidFill>
              </a:rPr>
              <a:t/>
            </a:r>
            <a:br>
              <a:rPr lang="hu-HU" altLang="ko-KR" sz="2400" b="1" smtClean="0">
                <a:solidFill>
                  <a:schemeClr val="tx1"/>
                </a:solidFill>
              </a:rPr>
            </a:br>
            <a:r>
              <a:rPr lang="hu-HU" altLang="ko-KR" sz="2400" b="1" smtClean="0">
                <a:solidFill>
                  <a:schemeClr val="tx1"/>
                </a:solidFill>
              </a:rPr>
              <a:t/>
            </a:r>
            <a:br>
              <a:rPr lang="hu-HU" altLang="ko-KR" sz="2400" b="1" smtClean="0">
                <a:solidFill>
                  <a:schemeClr val="tx1"/>
                </a:solidFill>
              </a:rPr>
            </a:br>
            <a:endParaRPr lang="en-US" altLang="ko-KR" sz="2400" b="1" smtClean="0">
              <a:solidFill>
                <a:schemeClr val="tx1"/>
              </a:solidFill>
              <a:ea typeface="Gulim" pitchFamily="34" charset="-127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721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>
                <a:latin typeface="Arial" panose="020B0604020202020204" pitchFamily="34" charset="0"/>
              </a:rPr>
              <a:t>-napi 400 microgramm Folsav szedése akár 70%-al is csökkentheti a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>
                <a:latin typeface="Arial" panose="020B0604020202020204" pitchFamily="34" charset="0"/>
              </a:rPr>
              <a:t>NTD megjelenési gyakoriságát 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5894388"/>
            <a:ext cx="6335712" cy="9636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oktatás\neurodevelopment\Bifida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1008063"/>
            <a:ext cx="7670800" cy="55118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341438"/>
            <a:ext cx="1473200" cy="3651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3300"/>
                </a:solidFill>
              </a:rPr>
              <a:t>rachischisis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626100" y="850900"/>
            <a:ext cx="635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/>
              <a:t>szőr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654800" y="2336800"/>
            <a:ext cx="1196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996600"/>
                </a:solidFill>
              </a:rPr>
              <a:t>processus transversus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540500" y="1638300"/>
            <a:ext cx="619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</a:rPr>
              <a:t>bőr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184900" y="1295400"/>
            <a:ext cx="13938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008000"/>
                </a:solidFill>
              </a:rPr>
              <a:t>agyburok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016000" y="933450"/>
            <a:ext cx="2198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</a:rPr>
              <a:t>nyitva maradt velőcső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918200" y="990600"/>
            <a:ext cx="1098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00CC"/>
                </a:solidFill>
              </a:rPr>
              <a:t>agyburok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257300" y="5816600"/>
            <a:ext cx="13843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3300"/>
                </a:solidFill>
              </a:rPr>
              <a:t>meningokele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4419600" y="6070600"/>
            <a:ext cx="1816100" cy="3683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3300"/>
                </a:solidFill>
              </a:rPr>
              <a:t>meningomyelokele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1409700" y="3721100"/>
            <a:ext cx="1308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</a:rPr>
              <a:t>gerincvelő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775200" y="5575300"/>
            <a:ext cx="1098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00CC"/>
                </a:solidFill>
              </a:rPr>
              <a:t>agyburok</a:t>
            </a:r>
            <a:endParaRPr lang="hu-HU" altLang="hu-HU" sz="1400" b="1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84138" y="319088"/>
            <a:ext cx="8993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i="1">
                <a:solidFill>
                  <a:srgbClr val="CC0099"/>
                </a:solidFill>
              </a:rPr>
              <a:t>A velőcső fejlődési rendellenességei</a:t>
            </a:r>
          </a:p>
        </p:txBody>
      </p:sp>
      <p:sp>
        <p:nvSpPr>
          <p:cNvPr id="29711" name="Text Box 4"/>
          <p:cNvSpPr txBox="1">
            <a:spLocks noChangeArrowheads="1"/>
          </p:cNvSpPr>
          <p:nvPr/>
        </p:nvSpPr>
        <p:spPr bwMode="auto">
          <a:xfrm>
            <a:off x="0" y="4508500"/>
            <a:ext cx="1943100" cy="33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3300"/>
                </a:solidFill>
              </a:rPr>
              <a:t>spina bifida cystica</a:t>
            </a:r>
          </a:p>
        </p:txBody>
      </p:sp>
      <p:sp>
        <p:nvSpPr>
          <p:cNvPr id="29712" name="Text Box 4"/>
          <p:cNvSpPr txBox="1">
            <a:spLocks noChangeArrowheads="1"/>
          </p:cNvSpPr>
          <p:nvPr/>
        </p:nvSpPr>
        <p:spPr bwMode="auto">
          <a:xfrm>
            <a:off x="6948488" y="1989138"/>
            <a:ext cx="1943100" cy="33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CC3300"/>
                </a:solidFill>
              </a:rPr>
              <a:t>spina bifida occulta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stogenes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00" y="0"/>
            <a:ext cx="5503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50825" y="4221163"/>
            <a:ext cx="32385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Neuroepithelium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2400">
                <a:solidFill>
                  <a:srgbClr val="000000"/>
                </a:solidFill>
                <a:latin typeface="Arial" charset="0"/>
              </a:rPr>
              <a:t>többmagsoros hengerhám a velőcső falában (scanning elektronmikroszkóp)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3189287" cy="731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sng">
                <a:solidFill>
                  <a:srgbClr val="000000"/>
                </a:solidFill>
              </a:rPr>
              <a:t>A velőcső hisztogenezise: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1. proliferáció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oktatás\neurodevelopment\histogenesis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13" y="1317625"/>
            <a:ext cx="57943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8000" y="1155700"/>
            <a:ext cx="1092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velőcső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13000" y="1003300"/>
            <a:ext cx="1968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differenciálatlan  neuroepithel sejt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76600" y="1689100"/>
            <a:ext cx="127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neuroblast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72100" y="1752600"/>
            <a:ext cx="95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neuron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629400" y="2197100"/>
            <a:ext cx="1219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pia mater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629400" y="2540000"/>
            <a:ext cx="1879600" cy="5461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>
                <a:solidFill>
                  <a:srgbClr val="000000"/>
                </a:solidFill>
              </a:rPr>
              <a:t>zona marginalis (synthetica)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540500" y="317500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glioblast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6604000" y="3543300"/>
            <a:ext cx="1930400" cy="7747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>
                <a:solidFill>
                  <a:srgbClr val="000000"/>
                </a:solidFill>
              </a:rPr>
              <a:t>zona intermedia (posztmitotikus sejtek)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527800" y="4381500"/>
            <a:ext cx="1511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radialis glia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616700" y="4864100"/>
            <a:ext cx="1930400" cy="5842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1600" b="1">
                <a:solidFill>
                  <a:srgbClr val="000000"/>
                </a:solidFill>
              </a:rPr>
              <a:t>zona ventricularis s. (mitotica)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600700" y="5537200"/>
            <a:ext cx="2006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ependyma sejtek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7500" y="5524500"/>
            <a:ext cx="215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sejtosztódások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260600" y="5676900"/>
            <a:ext cx="2870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membrana limitans interna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(luminalis velőcsőfelszín)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445000" y="990600"/>
            <a:ext cx="292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membrana limitans externa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(velőcső külső felszíne)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3302000" y="5397500"/>
            <a:ext cx="647700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4584700" y="1574800"/>
            <a:ext cx="647700" cy="88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238500" y="2552700"/>
            <a:ext cx="1130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DNS szintézis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073400" y="3213100"/>
            <a:ext cx="3543300" cy="2540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2959100" y="4622800"/>
            <a:ext cx="3543300" cy="25400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2273300" y="241300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Az idegszövet hisztogenezise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1428750"/>
            <a:ext cx="1428750" cy="3994150"/>
            <a:chOff x="672" y="900"/>
            <a:chExt cx="900" cy="2516"/>
          </a:xfrm>
        </p:grpSpPr>
        <p:sp>
          <p:nvSpPr>
            <p:cNvPr id="31776" name="Rectangle 24"/>
            <p:cNvSpPr>
              <a:spLocks noChangeArrowheads="1"/>
            </p:cNvSpPr>
            <p:nvPr/>
          </p:nvSpPr>
          <p:spPr bwMode="auto">
            <a:xfrm>
              <a:off x="1062" y="900"/>
              <a:ext cx="198" cy="25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1777" name="Rectangle 25"/>
            <p:cNvSpPr>
              <a:spLocks noChangeArrowheads="1"/>
            </p:cNvSpPr>
            <p:nvPr/>
          </p:nvSpPr>
          <p:spPr bwMode="auto">
            <a:xfrm>
              <a:off x="672" y="1444"/>
              <a:ext cx="900" cy="197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1778" name="Line 26"/>
            <p:cNvSpPr>
              <a:spLocks noChangeShapeType="1"/>
            </p:cNvSpPr>
            <p:nvPr/>
          </p:nvSpPr>
          <p:spPr bwMode="auto">
            <a:xfrm>
              <a:off x="1176" y="1152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6699" name="Line 27"/>
          <p:cNvSpPr>
            <a:spLocks noChangeShapeType="1"/>
          </p:cNvSpPr>
          <p:nvPr/>
        </p:nvSpPr>
        <p:spPr bwMode="auto">
          <a:xfrm flipV="1">
            <a:off x="8709025" y="2743200"/>
            <a:ext cx="0" cy="25019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700" name="Line 28"/>
          <p:cNvSpPr>
            <a:spLocks noChangeShapeType="1"/>
          </p:cNvSpPr>
          <p:nvPr/>
        </p:nvSpPr>
        <p:spPr bwMode="auto">
          <a:xfrm flipV="1">
            <a:off x="2651125" y="2654300"/>
            <a:ext cx="0" cy="25019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70" name="Text Box 29"/>
          <p:cNvSpPr txBox="1">
            <a:spLocks noChangeArrowheads="1"/>
          </p:cNvSpPr>
          <p:nvPr/>
        </p:nvSpPr>
        <p:spPr bwMode="auto">
          <a:xfrm>
            <a:off x="3238500" y="3492500"/>
            <a:ext cx="1573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CC3300"/>
                </a:solidFill>
              </a:rPr>
              <a:t>inter-kinetikus migráció</a:t>
            </a:r>
          </a:p>
        </p:txBody>
      </p:sp>
      <p:sp>
        <p:nvSpPr>
          <p:cNvPr id="31771" name="Text Box 30"/>
          <p:cNvSpPr txBox="1">
            <a:spLocks noChangeArrowheads="1"/>
          </p:cNvSpPr>
          <p:nvPr/>
        </p:nvSpPr>
        <p:spPr bwMode="auto">
          <a:xfrm>
            <a:off x="6477000" y="1397000"/>
            <a:ext cx="208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CC3300"/>
                </a:solidFill>
              </a:rPr>
              <a:t>külső széli zóna</a:t>
            </a:r>
            <a:endParaRPr lang="hu-HU" altLang="hu-HU" sz="1600" b="1">
              <a:solidFill>
                <a:srgbClr val="000000"/>
              </a:solidFill>
            </a:endParaRPr>
          </a:p>
        </p:txBody>
      </p:sp>
      <p:sp>
        <p:nvSpPr>
          <p:cNvPr id="31772" name="Text Box 31"/>
          <p:cNvSpPr txBox="1">
            <a:spLocks noChangeArrowheads="1"/>
          </p:cNvSpPr>
          <p:nvPr/>
        </p:nvSpPr>
        <p:spPr bwMode="auto">
          <a:xfrm>
            <a:off x="5397500" y="5880100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CC3300"/>
                </a:solidFill>
              </a:rPr>
              <a:t>belső széli zóna</a:t>
            </a:r>
            <a:endParaRPr lang="hu-HU" altLang="hu-HU" sz="1600" b="1">
              <a:solidFill>
                <a:srgbClr val="000000"/>
              </a:solidFill>
            </a:endParaRPr>
          </a:p>
        </p:txBody>
      </p:sp>
      <p:sp>
        <p:nvSpPr>
          <p:cNvPr id="31773" name="Line 32"/>
          <p:cNvSpPr>
            <a:spLocks noChangeShapeType="1"/>
          </p:cNvSpPr>
          <p:nvPr/>
        </p:nvSpPr>
        <p:spPr bwMode="auto">
          <a:xfrm flipH="1">
            <a:off x="4991100" y="60579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74" name="Line 33"/>
          <p:cNvSpPr>
            <a:spLocks noChangeShapeType="1"/>
          </p:cNvSpPr>
          <p:nvPr/>
        </p:nvSpPr>
        <p:spPr bwMode="auto">
          <a:xfrm flipH="1">
            <a:off x="6172200" y="158750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75" name="Oval 34"/>
          <p:cNvSpPr>
            <a:spLocks noChangeArrowheads="1"/>
          </p:cNvSpPr>
          <p:nvPr/>
        </p:nvSpPr>
        <p:spPr bwMode="auto">
          <a:xfrm>
            <a:off x="2908300" y="6286500"/>
            <a:ext cx="1600200" cy="368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nyúlványok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 animBg="1"/>
      <p:bldP spid="156682" grpId="0" animBg="1"/>
      <p:bldP spid="1566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oktatás\neurodevelopment\gvelö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3011488"/>
            <a:ext cx="2133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981325" y="2941638"/>
            <a:ext cx="1438275" cy="33337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szárnylemez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092450" y="5903913"/>
            <a:ext cx="1289050" cy="3429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FFFF"/>
                </a:solidFill>
              </a:rPr>
              <a:t>alaplemez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835775" y="3090863"/>
            <a:ext cx="2079625" cy="81121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hátulsó szarv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(szenzoros interneuronok)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838950" y="5018088"/>
            <a:ext cx="2152650" cy="58102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FFFF"/>
                </a:solidFill>
              </a:rPr>
              <a:t>elülső szarv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FFFF"/>
                </a:solidFill>
              </a:rPr>
              <a:t>(motoros neuronok)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826250" y="4122738"/>
            <a:ext cx="2141538" cy="5461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oldalsó szarv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(vegetatív magvak)</a:t>
            </a:r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4432300" y="3122613"/>
            <a:ext cx="892175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4391025" y="5199063"/>
            <a:ext cx="8096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H="1">
            <a:off x="5991225" y="3436938"/>
            <a:ext cx="8509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 flipH="1">
            <a:off x="6073775" y="4332288"/>
            <a:ext cx="777875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 flipH="1" flipV="1">
            <a:off x="6153150" y="5218113"/>
            <a:ext cx="6762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403475" y="3582988"/>
            <a:ext cx="2101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canalis centralis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1216025" y="4630738"/>
            <a:ext cx="321945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hu-HU" sz="1600" b="1">
                <a:solidFill>
                  <a:srgbClr val="000000"/>
                </a:solidFill>
              </a:rPr>
              <a:t>ventriculáris zóna (ependyma)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394200" y="3744913"/>
            <a:ext cx="1254125" cy="425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568575" y="3967163"/>
            <a:ext cx="1908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sulcus limitans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384675" y="4132263"/>
            <a:ext cx="977900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500563" y="2587625"/>
            <a:ext cx="215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tetőlemez</a:t>
            </a:r>
            <a:endParaRPr lang="hu-HU" altLang="hu-HU" sz="1600" b="1" i="1">
              <a:solidFill>
                <a:srgbClr val="CC3300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660900" y="6308725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fenéklemez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5422900" y="4999038"/>
            <a:ext cx="180975" cy="13747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580063" y="2852738"/>
            <a:ext cx="11112" cy="889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1063625" y="5397500"/>
            <a:ext cx="33655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marginális zóna (fehérállomány)</a:t>
            </a: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V="1">
            <a:off x="4352925" y="5449888"/>
            <a:ext cx="809625" cy="62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838200" y="5016500"/>
            <a:ext cx="3606800" cy="3365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intermedier zóna (szürkeállomány)</a:t>
            </a:r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 flipV="1">
            <a:off x="4413250" y="5384800"/>
            <a:ext cx="4254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756400" y="6223000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commissura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 flipV="1">
            <a:off x="5657850" y="5551488"/>
            <a:ext cx="1235075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2796" name="Picture 28" descr="C:\oktatás\neurodevelopment\spine.bmp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361950"/>
            <a:ext cx="20224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930400" y="368300"/>
            <a:ext cx="1346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tetőlemez</a:t>
            </a:r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>
            <a:off x="2667000" y="1441450"/>
            <a:ext cx="3289300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zona marginalis - fehérállomány</a:t>
            </a:r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>
            <a:off x="2668588" y="1782763"/>
            <a:ext cx="3454400" cy="3063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zona intermedia - szürkeállomány</a:t>
            </a:r>
          </a:p>
        </p:txBody>
      </p:sp>
      <p:sp>
        <p:nvSpPr>
          <p:cNvPr id="158752" name="Text Box 32"/>
          <p:cNvSpPr txBox="1">
            <a:spLocks noChangeArrowheads="1"/>
          </p:cNvSpPr>
          <p:nvPr/>
        </p:nvSpPr>
        <p:spPr bwMode="auto">
          <a:xfrm>
            <a:off x="2668588" y="2114550"/>
            <a:ext cx="1924050" cy="33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zona ventricularis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90500" y="1346200"/>
            <a:ext cx="1003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sulcus limitans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96900" y="2489200"/>
            <a:ext cx="1498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000000"/>
                </a:solidFill>
              </a:rPr>
              <a:t>fenéklemez</a:t>
            </a:r>
          </a:p>
        </p:txBody>
      </p:sp>
      <p:sp>
        <p:nvSpPr>
          <p:cNvPr id="158755" name="Text Box 35"/>
          <p:cNvSpPr txBox="1">
            <a:spLocks noChangeArrowheads="1"/>
          </p:cNvSpPr>
          <p:nvPr/>
        </p:nvSpPr>
        <p:spPr bwMode="auto">
          <a:xfrm>
            <a:off x="3505200" y="231775"/>
            <a:ext cx="534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gerincvelő fejlődése (kompartmentalizáció és szerveződés)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089275" y="6235700"/>
            <a:ext cx="116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i="1">
                <a:solidFill>
                  <a:srgbClr val="CC3300"/>
                </a:solidFill>
              </a:rPr>
              <a:t>Pax-6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3089275" y="3263900"/>
            <a:ext cx="116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i="1">
                <a:solidFill>
                  <a:srgbClr val="CC3300"/>
                </a:solidFill>
              </a:rPr>
              <a:t>Pax-3</a:t>
            </a:r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 flipH="1" flipV="1">
            <a:off x="2352675" y="1438275"/>
            <a:ext cx="285750" cy="261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59" name="Line 39"/>
          <p:cNvSpPr>
            <a:spLocks noChangeShapeType="1"/>
          </p:cNvSpPr>
          <p:nvPr/>
        </p:nvSpPr>
        <p:spPr bwMode="auto">
          <a:xfrm flipH="1" flipV="1">
            <a:off x="2111375" y="1435100"/>
            <a:ext cx="519113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60" name="Line 40"/>
          <p:cNvSpPr>
            <a:spLocks noChangeShapeType="1"/>
          </p:cNvSpPr>
          <p:nvPr/>
        </p:nvSpPr>
        <p:spPr bwMode="auto">
          <a:xfrm flipH="1" flipV="1">
            <a:off x="1720850" y="1311275"/>
            <a:ext cx="904875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761" name="Line 41"/>
          <p:cNvSpPr>
            <a:spLocks noChangeShapeType="1"/>
          </p:cNvSpPr>
          <p:nvPr/>
        </p:nvSpPr>
        <p:spPr bwMode="auto">
          <a:xfrm flipV="1">
            <a:off x="4416425" y="4598988"/>
            <a:ext cx="1031875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  <p:bldP spid="158724" grpId="0" animBg="1"/>
      <p:bldP spid="158725" grpId="0" animBg="1"/>
      <p:bldP spid="158726" grpId="0" animBg="1"/>
      <p:bldP spid="158727" grpId="0" animBg="1"/>
      <p:bldP spid="158734" grpId="0" animBg="1"/>
      <p:bldP spid="158742" grpId="0" animBg="1"/>
      <p:bldP spid="158744" grpId="0" animBg="1"/>
      <p:bldP spid="158750" grpId="0" animBg="1"/>
      <p:bldP spid="158751" grpId="0" animBg="1"/>
      <p:bldP spid="158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háromlemezű humán </a:t>
            </a:r>
            <a:r>
              <a:rPr lang="hu-HU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embryopajzs</a:t>
            </a:r>
            <a:endParaRPr lang="hu-H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125538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A 3. hét legjellegzetesebb eseménye a gastrulatio, amely az epiblast felszínén a primitív csík kialakulásával veszi kezdetét</a:t>
            </a:r>
          </a:p>
          <a:p>
            <a:pPr eaLnBrk="1" hangingPunct="1"/>
            <a:r>
              <a:rPr lang="hu-HU" altLang="hu-HU" sz="2000" smtClean="0"/>
              <a:t>Kialakul a három csíralemez</a:t>
            </a:r>
          </a:p>
          <a:p>
            <a:pPr eaLnBrk="1" hangingPunct="1"/>
            <a:endParaRPr lang="hu-HU" altLang="hu-HU" sz="2000" smtClean="0"/>
          </a:p>
        </p:txBody>
      </p:sp>
      <p:pic>
        <p:nvPicPr>
          <p:cNvPr id="12292" name="Picture 4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3708400" cy="270986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show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2420938"/>
            <a:ext cx="43259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94275" y="6453188"/>
            <a:ext cx="4149725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1050" dirty="0">
                <a:latin typeface="Arial" charset="0"/>
              </a:rPr>
              <a:t>2 hetes humán embryo: NP: (</a:t>
            </a:r>
            <a:r>
              <a:rPr lang="hu-HU" sz="1050" dirty="0" err="1">
                <a:latin typeface="Arial" charset="0"/>
              </a:rPr>
              <a:t>neural</a:t>
            </a:r>
            <a:r>
              <a:rPr lang="hu-HU" sz="1050" dirty="0">
                <a:latin typeface="Arial" charset="0"/>
              </a:rPr>
              <a:t> </a:t>
            </a:r>
            <a:r>
              <a:rPr lang="hu-HU" sz="1050" dirty="0" err="1">
                <a:latin typeface="Arial" charset="0"/>
              </a:rPr>
              <a:t>plate</a:t>
            </a:r>
            <a:r>
              <a:rPr lang="hu-HU" sz="1050" dirty="0">
                <a:latin typeface="Arial" charset="0"/>
              </a:rPr>
              <a:t>, velőlemez) E: </a:t>
            </a:r>
            <a:r>
              <a:rPr lang="hu-HU" sz="1050" dirty="0" err="1">
                <a:latin typeface="Arial" charset="0"/>
              </a:rPr>
              <a:t>epiblaszt</a:t>
            </a:r>
            <a:r>
              <a:rPr lang="hu-HU" sz="105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Image" r:id="rId3" imgW="6117348" imgH="3977648" progId="Photoshop.Image.7">
                  <p:embed/>
                </p:oleObj>
              </mc:Choice>
              <mc:Fallback>
                <p:oleObj name="Image" r:id="rId3" imgW="6117348" imgH="3977648" progId="Photoshop.Image.7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0" y="59420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3F0D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Sonic hedgehog</a:t>
            </a: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növekedési faktor a gerinchúrban és a velőcső alaplemezében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termelődik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-108520" y="0"/>
            <a:ext cx="233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 smtClean="0"/>
              <a:t>Nagy et </a:t>
            </a:r>
            <a:r>
              <a:rPr lang="hu-HU" sz="1200" i="1" dirty="0" err="1" smtClean="0"/>
              <a:t>al</a:t>
            </a:r>
            <a:r>
              <a:rPr lang="hu-HU" sz="1200" i="1" dirty="0" smtClean="0"/>
              <a:t>., 2016, </a:t>
            </a:r>
            <a:r>
              <a:rPr lang="hu-HU" sz="1200" i="1" dirty="0" err="1" smtClean="0"/>
              <a:t>Development</a:t>
            </a:r>
            <a:endParaRPr lang="hu-HU" sz="12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23928" y="141277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velőcső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52833" y="2954120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gerinchúr</a:t>
            </a:r>
          </a:p>
          <a:p>
            <a:r>
              <a:rPr lang="hu-HU" sz="1400" dirty="0" smtClean="0"/>
              <a:t>(</a:t>
            </a:r>
            <a:r>
              <a:rPr lang="hu-HU" sz="1400" dirty="0" err="1" smtClean="0"/>
              <a:t>chorda</a:t>
            </a:r>
            <a:r>
              <a:rPr lang="hu-HU" sz="1400" dirty="0" smtClean="0"/>
              <a:t> </a:t>
            </a:r>
            <a:r>
              <a:rPr lang="hu-HU" sz="1400" dirty="0" err="1" smtClean="0"/>
              <a:t>dorsalis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2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oktatás\neurodevelopment\Shhfoto.bmp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4537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67300" y="1524000"/>
            <a:ext cx="234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CCFF"/>
                </a:solidFill>
              </a:rPr>
              <a:t>ventrális interneuronok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16500" y="3327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CC3300"/>
                </a:solidFill>
              </a:rPr>
              <a:t>chorda dorsalis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838700" y="4267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oldallemez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89500" y="48641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primitív bélcső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787900" y="28829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fenéklemez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2438400" y="1409700"/>
            <a:ext cx="25527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 flipV="1">
            <a:off x="2209800" y="1727200"/>
            <a:ext cx="28067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2349500" y="2108200"/>
            <a:ext cx="264160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 flipV="1">
            <a:off x="3721100" y="4178300"/>
            <a:ext cx="12446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2349500" y="4343400"/>
            <a:ext cx="26416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143500" y="5524500"/>
            <a:ext cx="351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4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400" b="1">
              <a:solidFill>
                <a:srgbClr val="FF0000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 rot="-5400000">
            <a:off x="6796882" y="1945481"/>
            <a:ext cx="2681288" cy="1196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koncentráció-függő morfogén hatás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029200" y="241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9999"/>
                </a:solidFill>
              </a:rPr>
              <a:t>motoneuronok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 flipV="1">
            <a:off x="2413000" y="1587500"/>
            <a:ext cx="26035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800600" y="419100"/>
            <a:ext cx="180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velőcső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2514600" y="698500"/>
            <a:ext cx="25019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4500563" y="6035675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Immuncitokémiai reakció anti-Shh ellenanyaggal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evbio8e-fig-12-14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457200"/>
            <a:ext cx="85312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50825" y="712788"/>
            <a:ext cx="8255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>
                <a:solidFill>
                  <a:srgbClr val="000000"/>
                </a:solidFill>
                <a:latin typeface="Arial" panose="020B0604020202020204" pitchFamily="34" charset="0"/>
              </a:rPr>
              <a:t>A sonic hedgehog növekedési faktor koncentráció gradiense határozza meg a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>
                <a:solidFill>
                  <a:srgbClr val="000000"/>
                </a:solidFill>
                <a:latin typeface="Arial" panose="020B0604020202020204" pitchFamily="34" charset="0"/>
              </a:rPr>
              <a:t>velőcső ventrális régiójában a neuronok identitását.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v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475" y="1228725"/>
            <a:ext cx="19351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3457575"/>
            <a:ext cx="2728913" cy="75565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000000"/>
                </a:solidFill>
              </a:rPr>
              <a:t>motoros neuron (közepes Shh konc.)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41338" y="2044700"/>
            <a:ext cx="2738437" cy="711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000000"/>
                </a:solidFill>
              </a:rPr>
              <a:t>ventralis interneuron (alacsony Shh konc.)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692775" y="1944688"/>
            <a:ext cx="2913063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commissuralis neuron (magas BMP conc.)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800725" y="3408363"/>
            <a:ext cx="2808288" cy="67468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dorsalis interneuron (alacsony BMP conc.)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240088" y="2433638"/>
            <a:ext cx="1109662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584200" y="330200"/>
            <a:ext cx="788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neuruláció szabályozásában résztvevő legfontosabb gének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85800" y="4829175"/>
            <a:ext cx="2443163" cy="711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000000"/>
                </a:solidFill>
              </a:rPr>
              <a:t>fenéklemez (magas Shh konc.)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3163888" y="3068638"/>
            <a:ext cx="941387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4533900" y="1636713"/>
            <a:ext cx="1179513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4895850" y="1957388"/>
            <a:ext cx="1017588" cy="164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3074988" y="3271838"/>
            <a:ext cx="1474787" cy="188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00100" y="5791200"/>
            <a:ext cx="224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elsődleges Shh forrás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2770188" y="6253163"/>
            <a:ext cx="1716087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842000" y="876300"/>
            <a:ext cx="254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333399"/>
                </a:solidFill>
              </a:rPr>
              <a:t>elsődleges BMP forrás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4749800" y="1173163"/>
            <a:ext cx="1116013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5186" name="AutoShape 18"/>
          <p:cNvSpPr>
            <a:spLocks noChangeArrowheads="1"/>
          </p:cNvSpPr>
          <p:nvPr/>
        </p:nvSpPr>
        <p:spPr bwMode="auto">
          <a:xfrm flipV="1">
            <a:off x="8750300" y="1028700"/>
            <a:ext cx="317500" cy="4356100"/>
          </a:xfrm>
          <a:prstGeom prst="upArrow">
            <a:avLst>
              <a:gd name="adj1" fmla="val 50000"/>
              <a:gd name="adj2" fmla="val 343000"/>
            </a:avLst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35187" name="AutoShape 19"/>
          <p:cNvSpPr>
            <a:spLocks noChangeArrowheads="1"/>
          </p:cNvSpPr>
          <p:nvPr/>
        </p:nvSpPr>
        <p:spPr bwMode="auto">
          <a:xfrm>
            <a:off x="114300" y="1511300"/>
            <a:ext cx="317500" cy="4953000"/>
          </a:xfrm>
          <a:prstGeom prst="upArrow">
            <a:avLst>
              <a:gd name="adj1" fmla="val 50000"/>
              <a:gd name="adj2" fmla="val 390000"/>
            </a:avLst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419600" y="3543300"/>
            <a:ext cx="266700" cy="2667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4470400" y="6438900"/>
            <a:ext cx="266700" cy="2667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 rot="-5400000">
            <a:off x="6243638" y="5027612"/>
            <a:ext cx="2463800" cy="11969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koncentráció-függő morfogén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nimBg="1"/>
      <p:bldP spid="135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ko-KR" u="sng" smtClean="0"/>
              <a:t>A velőcső dorso-ventrális differenciálódása:</a:t>
            </a:r>
            <a:endParaRPr lang="en-US" altLang="ko-KR" u="sng" smtClean="0">
              <a:ea typeface="Gulim" pitchFamily="34" charset="-127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  <p:pic>
        <p:nvPicPr>
          <p:cNvPr id="38916" name="Picture 4" descr="DevBio8e-Fig-12-13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6025"/>
            <a:ext cx="83629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24000" y="6086475"/>
            <a:ext cx="3557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33CC33"/>
                </a:solidFill>
                <a:ea typeface="Gulim" pitchFamily="34" charset="-127"/>
              </a:rPr>
              <a:t>Shh</a:t>
            </a:r>
            <a:r>
              <a:rPr lang="en-US" altLang="ko-KR" sz="1800">
                <a:solidFill>
                  <a:srgbClr val="000000"/>
                </a:solidFill>
                <a:ea typeface="Gulim" pitchFamily="34" charset="-127"/>
              </a:rPr>
              <a:t>/</a:t>
            </a:r>
            <a:r>
              <a:rPr lang="en-US" altLang="ko-KR" sz="1800">
                <a:solidFill>
                  <a:srgbClr val="3333CC"/>
                </a:solidFill>
                <a:ea typeface="Gulim" pitchFamily="34" charset="-127"/>
              </a:rPr>
              <a:t>dorsalin</a:t>
            </a:r>
            <a:r>
              <a:rPr lang="en-US" altLang="ko-KR" sz="1800">
                <a:solidFill>
                  <a:srgbClr val="000000"/>
                </a:solidFill>
                <a:ea typeface="Gulim" pitchFamily="34" charset="-127"/>
              </a:rPr>
              <a:t>/</a:t>
            </a:r>
            <a:r>
              <a:rPr lang="en-US" altLang="ko-KR" sz="1800">
                <a:solidFill>
                  <a:srgbClr val="FF9900"/>
                </a:solidFill>
                <a:ea typeface="Gulim" pitchFamily="34" charset="-127"/>
              </a:rPr>
              <a:t>Hb9 (motor neuron)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943600" y="6338888"/>
            <a:ext cx="202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srgbClr val="FF3300"/>
                </a:solidFill>
                <a:ea typeface="Gulim" pitchFamily="34" charset="-127"/>
              </a:rPr>
              <a:t>Nkx6.1</a:t>
            </a:r>
            <a:r>
              <a:rPr lang="en-US" altLang="ko-KR" sz="1800">
                <a:solidFill>
                  <a:srgbClr val="000000"/>
                </a:solidFill>
                <a:ea typeface="Gulim" pitchFamily="34" charset="-127"/>
              </a:rPr>
              <a:t>/</a:t>
            </a:r>
            <a:r>
              <a:rPr lang="en-US" altLang="ko-KR" sz="1800">
                <a:solidFill>
                  <a:srgbClr val="33CC33"/>
                </a:solidFill>
                <a:ea typeface="Gulim" pitchFamily="34" charset="-127"/>
              </a:rPr>
              <a:t>Pax6</a:t>
            </a:r>
            <a:r>
              <a:rPr lang="en-US" altLang="ko-KR" sz="1800">
                <a:solidFill>
                  <a:srgbClr val="000000"/>
                </a:solidFill>
                <a:ea typeface="Gulim" pitchFamily="34" charset="-127"/>
              </a:rPr>
              <a:t>/</a:t>
            </a:r>
            <a:r>
              <a:rPr lang="en-US" altLang="ko-KR" sz="1800">
                <a:solidFill>
                  <a:srgbClr val="3333CC"/>
                </a:solidFill>
                <a:ea typeface="Gulim" pitchFamily="34" charset="-127"/>
              </a:rPr>
              <a:t>Pax7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4213" y="631825"/>
            <a:ext cx="8029575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>
                <a:solidFill>
                  <a:srgbClr val="3333CC"/>
                </a:solidFill>
                <a:latin typeface="Arial" panose="020B0604020202020204" pitchFamily="34" charset="0"/>
              </a:rPr>
              <a:t>A </a:t>
            </a:r>
            <a:r>
              <a:rPr lang="hu-HU" altLang="hu-HU" sz="1800" b="1">
                <a:solidFill>
                  <a:srgbClr val="3333CC"/>
                </a:solidFill>
                <a:latin typeface="Arial" panose="020B0604020202020204" pitchFamily="34" charset="0"/>
              </a:rPr>
              <a:t>PAX7</a:t>
            </a:r>
            <a:r>
              <a:rPr lang="hu-HU" altLang="hu-HU" sz="1800">
                <a:solidFill>
                  <a:srgbClr val="3333CC"/>
                </a:solidFill>
                <a:latin typeface="Arial" panose="020B0604020202020204" pitchFamily="34" charset="0"/>
              </a:rPr>
              <a:t>-et kifejező neuroepithél sejtekből érző neuronok differenciálódnak.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>
                <a:solidFill>
                  <a:srgbClr val="33CC33"/>
                </a:solidFill>
                <a:latin typeface="Arial" panose="020B0604020202020204" pitchFamily="34" charset="0"/>
              </a:rPr>
              <a:t>A </a:t>
            </a:r>
            <a:r>
              <a:rPr lang="hu-HU" altLang="hu-HU" sz="1800" b="1">
                <a:solidFill>
                  <a:srgbClr val="33CC33"/>
                </a:solidFill>
                <a:latin typeface="Arial" panose="020B0604020202020204" pitchFamily="34" charset="0"/>
              </a:rPr>
              <a:t>PAX6</a:t>
            </a:r>
            <a:r>
              <a:rPr lang="hu-HU" altLang="hu-HU" sz="1800">
                <a:solidFill>
                  <a:srgbClr val="33CC33"/>
                </a:solidFill>
                <a:latin typeface="Arial" panose="020B0604020202020204" pitchFamily="34" charset="0"/>
              </a:rPr>
              <a:t>-ot expresszáló sejtekből az elülső szarv motoros neuronjai fejlődnek.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 b="1">
                <a:solidFill>
                  <a:srgbClr val="FF0000"/>
                </a:solidFill>
                <a:latin typeface="Arial" panose="020B0604020202020204" pitchFamily="34" charset="0"/>
              </a:rPr>
              <a:t>NKX6.1</a:t>
            </a:r>
            <a:r>
              <a:rPr lang="hu-HU" altLang="hu-HU" sz="1800">
                <a:solidFill>
                  <a:srgbClr val="FF0000"/>
                </a:solidFill>
                <a:latin typeface="Arial" panose="020B0604020202020204" pitchFamily="34" charset="0"/>
              </a:rPr>
              <a:t>-et expresszáló sejtekből ventrális neuronok képződnek.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5435600" y="0"/>
            <a:ext cx="3708400" cy="1096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 u="sng">
                <a:solidFill>
                  <a:srgbClr val="000000"/>
                </a:solidFill>
                <a:latin typeface="Arial" panose="020B0604020202020204" pitchFamily="34" charset="0"/>
              </a:rPr>
              <a:t>A velőcső hisztogenezise: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 b="1">
                <a:solidFill>
                  <a:srgbClr val="000000"/>
                </a:solidFill>
                <a:latin typeface="Arial" panose="020B0604020202020204" pitchFamily="34" charset="0"/>
              </a:rPr>
              <a:t>3. cranio-caudális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 b="1">
                <a:solidFill>
                  <a:srgbClr val="000000"/>
                </a:solidFill>
                <a:latin typeface="Arial" panose="020B0604020202020204" pitchFamily="34" charset="0"/>
              </a:rPr>
              <a:t>tagozódása</a:t>
            </a:r>
          </a:p>
        </p:txBody>
      </p:sp>
      <p:graphicFrame>
        <p:nvGraphicFramePr>
          <p:cNvPr id="40963" name="Object 5"/>
          <p:cNvGraphicFramePr>
            <a:graphicFrameLocks noChangeAspect="1"/>
          </p:cNvGraphicFramePr>
          <p:nvPr/>
        </p:nvGraphicFramePr>
        <p:xfrm>
          <a:off x="0" y="0"/>
          <a:ext cx="54911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Image" r:id="rId3" imgW="5765079" imgH="7200000" progId="Photoshop.Image.7">
                  <p:embed/>
                </p:oleObj>
              </mc:Choice>
              <mc:Fallback>
                <p:oleObj name="Image" r:id="rId3" imgW="5765079" imgH="7200000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911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0" y="3141663"/>
            <a:ext cx="3638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5434013" y="3860800"/>
            <a:ext cx="574675" cy="4587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hu-HU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evbio8e-fig-11-25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457200"/>
            <a:ext cx="85312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Anterior-posterior </a:t>
            </a:r>
            <a:r>
              <a:rPr lang="hu-HU" altLang="ko-KR" smtClean="0"/>
              <a:t>tengely </a:t>
            </a:r>
            <a:endParaRPr lang="en-US" altLang="ko-KR" smtClean="0">
              <a:ea typeface="Gulim" pitchFamily="34" charset="-127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2222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77050" y="981075"/>
            <a:ext cx="1892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Wnt-antagonista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mutáns egér embryok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659563" y="620713"/>
            <a:ext cx="2305050" cy="5113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5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17600" y="2362200"/>
            <a:ext cx="6985000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Egyforma, neurális progenitor sejtek a velőlemez területén.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117600" y="1308100"/>
            <a:ext cx="6985000" cy="8318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Az ektoderma kitüntetett része velőlemezzé lesz.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104900" y="3390900"/>
            <a:ext cx="6985000" cy="8318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A progenitor sejtek szaporodnak, ideg- és gliasejtekké differenciálódnak.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104900" y="4432300"/>
            <a:ext cx="6985000" cy="8318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A differenciált sejtek vándorolnak és nyúlványokat növesztenek.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104900" y="5486400"/>
            <a:ext cx="6985000" cy="8318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/>
              <a:t>A nyúlványok más sejtekkel létesítenek kapcsolatot (szinapszis).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257300" y="520700"/>
            <a:ext cx="664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/>
              <a:t>Hogyan jön létre az idegszövet?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oktatás\FETAL\neurulatio1a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2224088"/>
            <a:ext cx="541337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96913" y="315913"/>
            <a:ext cx="7912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b="1" i="1" u="sng">
                <a:solidFill>
                  <a:srgbClr val="CC0099"/>
                </a:solidFill>
              </a:rPr>
              <a:t>A velőlemez </a:t>
            </a:r>
            <a:r>
              <a:rPr lang="hu-HU" altLang="hu-HU" sz="2400" b="1" i="1" u="sng">
                <a:solidFill>
                  <a:schemeClr val="accent2"/>
                </a:solidFill>
              </a:rPr>
              <a:t>kialakulása</a:t>
            </a:r>
            <a:r>
              <a:rPr lang="hu-HU" altLang="hu-HU" sz="2400" b="1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400" b="1" i="1" u="sng">
                <a:solidFill>
                  <a:schemeClr val="accent2"/>
                </a:solidFill>
              </a:rPr>
              <a:t>(keresztmetszet):</a:t>
            </a:r>
            <a:r>
              <a:rPr lang="hu-HU" altLang="hu-HU" sz="2400" b="1" i="1">
                <a:solidFill>
                  <a:srgbClr val="CC0099"/>
                </a:solidFill>
              </a:rPr>
              <a:t> </a:t>
            </a:r>
            <a:r>
              <a:rPr lang="hu-HU" altLang="hu-HU" sz="2000" i="1">
                <a:solidFill>
                  <a:srgbClr val="D60093"/>
                </a:solidFill>
              </a:rPr>
              <a:t>a csírapajzs középvonalban </a:t>
            </a:r>
            <a:r>
              <a:rPr lang="hu-HU" altLang="hu-HU" sz="2000" i="1" u="sng">
                <a:solidFill>
                  <a:srgbClr val="D60093"/>
                </a:solidFill>
              </a:rPr>
              <a:t>megvastagodott ektoderma</a:t>
            </a:r>
            <a:r>
              <a:rPr lang="hu-HU" altLang="hu-HU" sz="2000" i="1">
                <a:solidFill>
                  <a:srgbClr val="D60093"/>
                </a:solidFill>
              </a:rPr>
              <a:t>sejtjeiből jön létre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14375" y="3852863"/>
            <a:ext cx="17462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velősánc (plica neuralis)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62675" y="1814513"/>
            <a:ext cx="1665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velőárok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4938713" y="2078038"/>
            <a:ext cx="1363662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351088" y="4111625"/>
            <a:ext cx="1704975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7721600" y="4445000"/>
            <a:ext cx="0" cy="181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934200" y="6235700"/>
            <a:ext cx="1536700" cy="457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/>
              <a:t>ventralis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6972300" y="3962400"/>
            <a:ext cx="14351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/>
              <a:t>dorsalis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0" y="260350"/>
            <a:ext cx="497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sz="2400" b="1" i="1" u="sng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chorda</a:t>
            </a:r>
            <a:r>
              <a:rPr lang="hu-HU" sz="24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400" b="1" i="1" u="sng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dorsalis</a:t>
            </a:r>
            <a:r>
              <a:rPr lang="hu-HU" sz="24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szerepe a </a:t>
            </a:r>
            <a:r>
              <a:rPr lang="hu-HU" sz="2400" b="1" i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neurulációban</a:t>
            </a:r>
            <a:endParaRPr lang="hu-HU" sz="2400" b="1" i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0188" y="1916113"/>
            <a:ext cx="48466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009900"/>
                </a:solidFill>
              </a:rPr>
              <a:t>- a neuroektoderma rögzítésével biztosítja, hogy a </a:t>
            </a:r>
            <a:r>
              <a:rPr lang="hu-HU" altLang="hu-HU" sz="2400" b="1" u="sng"/>
              <a:t>velőlemez/velőcső</a:t>
            </a:r>
            <a:r>
              <a:rPr lang="hu-HU" altLang="hu-HU" sz="2400" b="1" u="sng">
                <a:solidFill>
                  <a:srgbClr val="009900"/>
                </a:solidFill>
              </a:rPr>
              <a:t> </a:t>
            </a:r>
            <a:r>
              <a:rPr lang="hu-HU" altLang="hu-HU" sz="2400" b="1">
                <a:solidFill>
                  <a:srgbClr val="009900"/>
                </a:solidFill>
              </a:rPr>
              <a:t>befelé és ne kifelé boltosuljon ki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" y="1484313"/>
            <a:ext cx="35702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009900"/>
                </a:solidFill>
              </a:rPr>
              <a:t>- elsődleges induktor</a:t>
            </a:r>
          </a:p>
        </p:txBody>
      </p:sp>
      <p:pic>
        <p:nvPicPr>
          <p:cNvPr id="16389" name="Picture 9" descr="MediaObjects/s00429-004-0408-zfh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9"/>
          <p:cNvSpPr>
            <a:spLocks noChangeShapeType="1"/>
          </p:cNvSpPr>
          <p:nvPr/>
        </p:nvSpPr>
        <p:spPr bwMode="auto">
          <a:xfrm flipH="1" flipV="1">
            <a:off x="2987675" y="620713"/>
            <a:ext cx="2808288" cy="15843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250825" y="4724400"/>
            <a:ext cx="4465638" cy="18097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 b="1"/>
              <a:t>Induktív hatások, amelyek a velőlemez kialakulását szabályozzák</a:t>
            </a: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39243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2"/>
          <p:cNvSpPr>
            <a:spLocks noChangeShapeType="1"/>
          </p:cNvSpPr>
          <p:nvPr/>
        </p:nvSpPr>
        <p:spPr bwMode="auto">
          <a:xfrm flipH="1" flipV="1">
            <a:off x="2987675" y="2924175"/>
            <a:ext cx="4752975" cy="649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4140200" y="2924175"/>
            <a:ext cx="596900" cy="1858963"/>
          </a:xfrm>
          <a:prstGeom prst="downArrow">
            <a:avLst>
              <a:gd name="adj1" fmla="val 50000"/>
              <a:gd name="adj2" fmla="val 77859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400" u="sng"/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400800" y="3079750"/>
            <a:ext cx="825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800000"/>
                </a:solidFill>
              </a:rPr>
              <a:t>BMP-2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800000"/>
                </a:solidFill>
              </a:rPr>
              <a:t>BMP-4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619250" y="6007100"/>
            <a:ext cx="61928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800000"/>
                </a:solidFill>
              </a:rPr>
              <a:t>Follistatin, chordin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800000"/>
                </a:solidFill>
              </a:rPr>
              <a:t>noggin</a:t>
            </a:r>
            <a:r>
              <a:rPr lang="hu-HU" altLang="hu-HU" sz="1600" b="1">
                <a:solidFill>
                  <a:srgbClr val="800000"/>
                </a:solidFill>
              </a:rPr>
              <a:t> (BMP-gátló növekedési faktorok)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6732588" y="4292600"/>
            <a:ext cx="2376487" cy="7207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000000"/>
                </a:solidFill>
              </a:rPr>
              <a:t>E-cadherin+ ektoderma sejtekből epidermis őssejtjei fejlődnek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3203575" y="5589588"/>
            <a:ext cx="3097213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800000"/>
                </a:solidFill>
              </a:rPr>
              <a:t>N-cadherin+ ektoderma sejtekből </a:t>
            </a:r>
            <a:r>
              <a:rPr lang="hu-HU" altLang="hu-HU" sz="1400" b="1" u="sng">
                <a:solidFill>
                  <a:srgbClr val="800000"/>
                </a:solidFill>
              </a:rPr>
              <a:t>velőcső</a:t>
            </a:r>
            <a:r>
              <a:rPr lang="hu-HU" altLang="hu-HU" sz="1400" b="1">
                <a:solidFill>
                  <a:srgbClr val="800000"/>
                </a:solidFill>
              </a:rPr>
              <a:t> differenciálódik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 rot="-5400000">
            <a:off x="4217988" y="3422650"/>
            <a:ext cx="1289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i="1"/>
              <a:t>alap-értelmezés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7302500" y="3284538"/>
            <a:ext cx="184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i="1"/>
              <a:t>alapértelmezés gátlása</a:t>
            </a:r>
            <a:endParaRPr lang="hu-HU" altLang="hu-HU" sz="1600"/>
          </a:p>
        </p:txBody>
      </p:sp>
      <p:sp>
        <p:nvSpPr>
          <p:cNvPr id="17417" name="AutoShape 19"/>
          <p:cNvSpPr>
            <a:spLocks noChangeArrowheads="1"/>
          </p:cNvSpPr>
          <p:nvPr/>
        </p:nvSpPr>
        <p:spPr bwMode="auto">
          <a:xfrm rot="-3577655">
            <a:off x="5635626" y="2238375"/>
            <a:ext cx="266700" cy="1463675"/>
          </a:xfrm>
          <a:prstGeom prst="downArrow">
            <a:avLst>
              <a:gd name="adj1" fmla="val 50000"/>
              <a:gd name="adj2" fmla="val 137202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400" u="sng"/>
          </a:p>
        </p:txBody>
      </p:sp>
      <p:sp>
        <p:nvSpPr>
          <p:cNvPr id="17418" name="Text Box 22"/>
          <p:cNvSpPr txBox="1">
            <a:spLocks noChangeArrowheads="1"/>
          </p:cNvSpPr>
          <p:nvPr/>
        </p:nvSpPr>
        <p:spPr bwMode="auto">
          <a:xfrm>
            <a:off x="6300788" y="260350"/>
            <a:ext cx="28432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A gerinchúrból származó nagyszámú szignálfehérje (</a:t>
            </a:r>
            <a:r>
              <a:rPr lang="hu-HU" altLang="hu-HU" sz="1200" b="1">
                <a:solidFill>
                  <a:srgbClr val="FF0000"/>
                </a:solidFill>
              </a:rPr>
              <a:t>chordin, noggin, follistatin</a:t>
            </a:r>
            <a:r>
              <a:rPr lang="hu-HU" altLang="hu-HU" sz="1200" b="1"/>
              <a:t>) gátolja a BMP/Activin növekedési faktorok aktivitását, és hatásukra az alapértelmezett folyamat fejeződik ki</a:t>
            </a:r>
            <a:r>
              <a:rPr lang="hu-HU" altLang="hu-HU" sz="2000" b="1"/>
              <a:t>: az epiblast sejtekből idegszövet differenciálódhat.</a:t>
            </a:r>
          </a:p>
        </p:txBody>
      </p:sp>
      <p:sp>
        <p:nvSpPr>
          <p:cNvPr id="282647" name="Text Box 23"/>
          <p:cNvSpPr txBox="1">
            <a:spLocks noChangeArrowheads="1"/>
          </p:cNvSpPr>
          <p:nvPr/>
        </p:nvSpPr>
        <p:spPr bwMode="auto">
          <a:xfrm>
            <a:off x="0" y="260350"/>
            <a:ext cx="420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velőcső indukciója</a:t>
            </a:r>
          </a:p>
        </p:txBody>
      </p:sp>
      <p:pic>
        <p:nvPicPr>
          <p:cNvPr id="17420" name="Picture 24" descr="C:\oktatás\neurodevelopment\indukcio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24860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4051300" y="2266950"/>
            <a:ext cx="1130300" cy="482600"/>
          </a:xfrm>
          <a:prstGeom prst="rect">
            <a:avLst/>
          </a:prstGeom>
          <a:solidFill>
            <a:srgbClr val="FFCC99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epiblast</a:t>
            </a:r>
          </a:p>
        </p:txBody>
      </p:sp>
      <p:sp>
        <p:nvSpPr>
          <p:cNvPr id="17422" name="Text Box 26"/>
          <p:cNvSpPr txBox="1">
            <a:spLocks noChangeArrowheads="1"/>
          </p:cNvSpPr>
          <p:nvPr/>
        </p:nvSpPr>
        <p:spPr bwMode="auto">
          <a:xfrm>
            <a:off x="3898900" y="5010150"/>
            <a:ext cx="1492250" cy="4826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chemeClr val="folHlink"/>
                </a:solidFill>
              </a:rPr>
              <a:t>velőcső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/>
        </p:nvSpPr>
        <p:spPr bwMode="auto">
          <a:xfrm>
            <a:off x="6350000" y="3816350"/>
            <a:ext cx="1376363" cy="482600"/>
          </a:xfrm>
          <a:prstGeom prst="rect">
            <a:avLst/>
          </a:prstGeom>
          <a:solidFill>
            <a:srgbClr val="CC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epidermis</a:t>
            </a:r>
          </a:p>
        </p:txBody>
      </p:sp>
      <p:sp>
        <p:nvSpPr>
          <p:cNvPr id="17424" name="Line 29"/>
          <p:cNvSpPr>
            <a:spLocks noChangeShapeType="1"/>
          </p:cNvSpPr>
          <p:nvPr/>
        </p:nvSpPr>
        <p:spPr bwMode="auto">
          <a:xfrm flipH="1">
            <a:off x="2451100" y="2774950"/>
            <a:ext cx="1536700" cy="9525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5" name="Line 30"/>
          <p:cNvSpPr>
            <a:spLocks noChangeShapeType="1"/>
          </p:cNvSpPr>
          <p:nvPr/>
        </p:nvSpPr>
        <p:spPr bwMode="auto">
          <a:xfrm>
            <a:off x="4635500" y="2825750"/>
            <a:ext cx="0" cy="2095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6" name="Line 31"/>
          <p:cNvSpPr>
            <a:spLocks noChangeShapeType="1"/>
          </p:cNvSpPr>
          <p:nvPr/>
        </p:nvSpPr>
        <p:spPr bwMode="auto">
          <a:xfrm>
            <a:off x="5232400" y="2774950"/>
            <a:ext cx="1625600" cy="977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7" name="Text Box 8"/>
          <p:cNvSpPr txBox="1">
            <a:spLocks noChangeArrowheads="1"/>
          </p:cNvSpPr>
          <p:nvPr/>
        </p:nvSpPr>
        <p:spPr bwMode="auto">
          <a:xfrm>
            <a:off x="107950" y="3284538"/>
            <a:ext cx="825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800000"/>
                </a:solidFill>
              </a:rPr>
              <a:t>BMP-2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800000"/>
                </a:solidFill>
              </a:rPr>
              <a:t>BMP-4</a:t>
            </a:r>
          </a:p>
        </p:txBody>
      </p:sp>
      <p:sp>
        <p:nvSpPr>
          <p:cNvPr id="17428" name="Text Box 11"/>
          <p:cNvSpPr txBox="1">
            <a:spLocks noChangeArrowheads="1"/>
          </p:cNvSpPr>
          <p:nvPr/>
        </p:nvSpPr>
        <p:spPr bwMode="auto">
          <a:xfrm>
            <a:off x="-36513" y="4149725"/>
            <a:ext cx="2376488" cy="7921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000000"/>
                </a:solidFill>
              </a:rPr>
              <a:t>E-cadherin+ ektoderma sejtekből epidermis őssejtjei fejlődnek</a:t>
            </a:r>
          </a:p>
        </p:txBody>
      </p:sp>
      <p:sp>
        <p:nvSpPr>
          <p:cNvPr id="17429" name="Text Box 17"/>
          <p:cNvSpPr txBox="1">
            <a:spLocks noChangeArrowheads="1"/>
          </p:cNvSpPr>
          <p:nvPr/>
        </p:nvSpPr>
        <p:spPr bwMode="auto">
          <a:xfrm>
            <a:off x="900113" y="2997200"/>
            <a:ext cx="184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 i="1"/>
              <a:t>alapértelmezés gátlása</a:t>
            </a:r>
            <a:endParaRPr lang="hu-HU" altLang="hu-HU" sz="1600"/>
          </a:p>
        </p:txBody>
      </p:sp>
      <p:sp>
        <p:nvSpPr>
          <p:cNvPr id="17430" name="Text Box 28"/>
          <p:cNvSpPr txBox="1">
            <a:spLocks noChangeArrowheads="1"/>
          </p:cNvSpPr>
          <p:nvPr/>
        </p:nvSpPr>
        <p:spPr bwMode="auto">
          <a:xfrm>
            <a:off x="971550" y="3644900"/>
            <a:ext cx="1376363" cy="482600"/>
          </a:xfrm>
          <a:prstGeom prst="rect">
            <a:avLst/>
          </a:prstGeom>
          <a:solidFill>
            <a:srgbClr val="CC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/>
              <a:t>epidermis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oktatás\neurodevelopment\indukcio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611313"/>
            <a:ext cx="677545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1188" y="4343400"/>
            <a:ext cx="99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somita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6750" y="5700713"/>
            <a:ext cx="2446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chorda dorsalis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19925" y="1739900"/>
            <a:ext cx="17891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D60093"/>
                </a:solidFill>
              </a:rPr>
              <a:t>ganglionléc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812088" y="3311525"/>
            <a:ext cx="25209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33CCCC"/>
                </a:solidFill>
              </a:rPr>
              <a:t>felületi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33CCCC"/>
                </a:solidFill>
              </a:rPr>
              <a:t>ektoderma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65513" y="2417763"/>
            <a:ext cx="211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neuroektoderma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956050" y="1695450"/>
            <a:ext cx="159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velősánc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4605338" y="5003800"/>
            <a:ext cx="1587" cy="763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6881813" y="2506663"/>
            <a:ext cx="622300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857500" y="1908175"/>
            <a:ext cx="1223963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4622800" y="4202113"/>
            <a:ext cx="1295400" cy="1130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79938" y="2757488"/>
            <a:ext cx="890587" cy="1003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6529388" y="1966913"/>
            <a:ext cx="793750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356475" y="2317750"/>
            <a:ext cx="13557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/>
              <a:t>plakod</a:t>
            </a:r>
          </a:p>
        </p:txBody>
      </p:sp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0" y="0"/>
            <a:ext cx="6156325" cy="831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velőcső indukciója: </a:t>
            </a:r>
            <a:r>
              <a:rPr lang="hu-HU" sz="2400" b="1" i="1" u="sng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csuklópont sejtek szerepe a velőcső lefűződésében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0" y="981075"/>
            <a:ext cx="1854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D60093"/>
                </a:solidFill>
              </a:rPr>
              <a:t>dorsolateralis csuklópont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565775" y="5273675"/>
            <a:ext cx="2527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 i="1"/>
              <a:t>középső csuklópont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506538" y="1427163"/>
            <a:ext cx="1138237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0" y="2276475"/>
            <a:ext cx="1831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i="1">
                <a:solidFill>
                  <a:srgbClr val="D60093"/>
                </a:solidFill>
              </a:rPr>
              <a:t>az ékalakú sejtek behajlítják az epithelt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499225" y="0"/>
            <a:ext cx="264477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600" b="1"/>
              <a:t>microtubulusok, actin-filamentumok (</a:t>
            </a:r>
            <a:r>
              <a:rPr lang="hu-HU" altLang="hu-HU" sz="1600" b="1" i="1"/>
              <a:t>colchicin, cytochalasin B gátol</a:t>
            </a:r>
            <a:r>
              <a:rPr lang="hu-HU" altLang="hu-HU" sz="1600" b="1"/>
              <a:t>)</a:t>
            </a: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5495925" y="5614988"/>
            <a:ext cx="2660650" cy="64135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</a:rPr>
              <a:t>a sejtek rögzülnek a chorda dorsalishoz</a:t>
            </a:r>
          </a:p>
        </p:txBody>
      </p:sp>
      <p:sp>
        <p:nvSpPr>
          <p:cNvPr id="18455" name="AutoShape 25"/>
          <p:cNvSpPr>
            <a:spLocks noChangeArrowheads="1"/>
          </p:cNvSpPr>
          <p:nvPr/>
        </p:nvSpPr>
        <p:spPr bwMode="auto">
          <a:xfrm>
            <a:off x="8316913" y="5589588"/>
            <a:ext cx="407987" cy="5381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400" u="sng"/>
          </a:p>
        </p:txBody>
      </p:sp>
      <p:sp>
        <p:nvSpPr>
          <p:cNvPr id="18456" name="AutoShape 26"/>
          <p:cNvSpPr>
            <a:spLocks noChangeArrowheads="1"/>
          </p:cNvSpPr>
          <p:nvPr/>
        </p:nvSpPr>
        <p:spPr bwMode="auto">
          <a:xfrm flipV="1">
            <a:off x="684213" y="1700213"/>
            <a:ext cx="323850" cy="539750"/>
          </a:xfrm>
          <a:prstGeom prst="triangle">
            <a:avLst>
              <a:gd name="adj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2400" u="sng"/>
          </a:p>
        </p:txBody>
      </p:sp>
      <p:sp>
        <p:nvSpPr>
          <p:cNvPr id="18457" name="Rectangle 27"/>
          <p:cNvSpPr>
            <a:spLocks noChangeArrowheads="1"/>
          </p:cNvSpPr>
          <p:nvPr/>
        </p:nvSpPr>
        <p:spPr bwMode="auto">
          <a:xfrm>
            <a:off x="5364163" y="5300663"/>
            <a:ext cx="3529012" cy="1223962"/>
          </a:xfrm>
          <a:prstGeom prst="rect">
            <a:avLst/>
          </a:prstGeom>
          <a:noFill/>
          <a:ln w="76200">
            <a:solidFill>
              <a:srgbClr val="CC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443663" y="3716338"/>
            <a:ext cx="2201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i="1">
                <a:solidFill>
                  <a:srgbClr val="FFFF99"/>
                </a:solidFill>
              </a:rPr>
              <a:t>3 hetes humán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i="1">
                <a:solidFill>
                  <a:srgbClr val="FFFF99"/>
                </a:solidFill>
              </a:rPr>
              <a:t>embryo (2mm)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124075" y="333375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  <a:latin typeface="Times New Roman" panose="02020603050405020304" pitchFamily="18" charset="0"/>
              </a:rPr>
              <a:t>velőredők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 flipV="1">
            <a:off x="3203575" y="692150"/>
            <a:ext cx="1152525" cy="3603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527175" y="222408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záródó</a:t>
            </a:r>
            <a:r>
              <a:rPr lang="hu-HU" altLang="hu-HU" sz="1800"/>
              <a:t> </a:t>
            </a:r>
            <a:r>
              <a:rPr lang="hu-HU" altLang="hu-HU" sz="1800">
                <a:solidFill>
                  <a:srgbClr val="FFFF00"/>
                </a:solidFill>
              </a:rPr>
              <a:t>velőredő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 flipV="1">
            <a:off x="2339975" y="2636838"/>
            <a:ext cx="1079500" cy="5048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6588125" y="0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FF00"/>
                </a:solidFill>
              </a:rPr>
              <a:t>neuroporus anterior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>
            <a:off x="5292725" y="260350"/>
            <a:ext cx="1295400" cy="2889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oktatás\neurodevelopment\neuralisation3.bmp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5588"/>
            <a:ext cx="91440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5925" y="4987925"/>
            <a:ext cx="558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D 18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89300" y="5016500"/>
            <a:ext cx="777875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D 20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064125" y="5118100"/>
            <a:ext cx="731838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D 22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975600" y="5111750"/>
            <a:ext cx="628650" cy="361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sm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D 23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14475" y="4521200"/>
            <a:ext cx="1244600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primitiv csík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35100" y="4203700"/>
            <a:ext cx="1495425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primitiv csomó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01800" y="3905250"/>
            <a:ext cx="898525" cy="249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somita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184525"/>
            <a:ext cx="11430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velőlemez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71625" y="3578225"/>
            <a:ext cx="1181100" cy="31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velőbarázda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0" y="2292350"/>
            <a:ext cx="12668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amnionfal körbevágva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76400" y="2813050"/>
            <a:ext cx="911225" cy="315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velősánc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175375" y="4578350"/>
            <a:ext cx="1374775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neuroporus posterior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299200" y="2651125"/>
            <a:ext cx="1216025" cy="41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pericardialis dudor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48575" y="1235075"/>
            <a:ext cx="1228725" cy="468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neuroporus anterior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235700" y="3717925"/>
            <a:ext cx="1279525" cy="488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amnionfal körbevágva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321425" y="3219450"/>
            <a:ext cx="733425" cy="312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somita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289675" y="2130425"/>
            <a:ext cx="974725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solidFill>
                  <a:srgbClr val="003366"/>
                </a:solidFill>
              </a:rPr>
              <a:t>velősánc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692275" y="508000"/>
            <a:ext cx="576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rgbClr val="003366"/>
                </a:solidFill>
              </a:rPr>
              <a:t>A velőcső kialakulása/záródása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lank presentation">
  <a:themeElements>
    <a:clrScheme name="2_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823</Words>
  <Application>Microsoft Office PowerPoint</Application>
  <PresentationFormat>Diavetítés a képernyőre (4:3 oldalarány)</PresentationFormat>
  <Paragraphs>245</Paragraphs>
  <Slides>26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8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42" baseType="lpstr">
      <vt:lpstr>Arial</vt:lpstr>
      <vt:lpstr>Britannic Bold</vt:lpstr>
      <vt:lpstr>Calibri</vt:lpstr>
      <vt:lpstr>Comic Sans MS</vt:lpstr>
      <vt:lpstr>Gulim</vt:lpstr>
      <vt:lpstr>Tahoma</vt:lpstr>
      <vt:lpstr>Times New Roman</vt:lpstr>
      <vt:lpstr>Alapértelmezett terv</vt:lpstr>
      <vt:lpstr>blank presentation</vt:lpstr>
      <vt:lpstr>1_Alapértelmezett terv</vt:lpstr>
      <vt:lpstr>2_Alapértelmezett terv</vt:lpstr>
      <vt:lpstr>3_Alapértelmezett terv</vt:lpstr>
      <vt:lpstr>1_blank presentation</vt:lpstr>
      <vt:lpstr>Office-téma</vt:lpstr>
      <vt:lpstr>2_blank presentation</vt:lpstr>
      <vt:lpstr>Image</vt:lpstr>
      <vt:lpstr>PowerPoint-bemutató</vt:lpstr>
      <vt:lpstr>A háromlemezű humán embryopajzs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Folsav-kőtő fehérje expressziója a velőcső záródása során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velőcső dorso-ventrális differenciálódása:</vt:lpstr>
      <vt:lpstr>PowerPoint-bemutató</vt:lpstr>
      <vt:lpstr>Anterior-posterior tengely 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Nagy Nándor</dc:creator>
  <cp:lastModifiedBy>Gergely Cséplő</cp:lastModifiedBy>
  <cp:revision>31</cp:revision>
  <dcterms:created xsi:type="dcterms:W3CDTF">2010-12-07T22:15:40Z</dcterms:created>
  <dcterms:modified xsi:type="dcterms:W3CDTF">2019-09-12T08:43:20Z</dcterms:modified>
</cp:coreProperties>
</file>