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3" r:id="rId3"/>
    <p:sldMasterId id="2147483654" r:id="rId4"/>
    <p:sldMasterId id="2147483656" r:id="rId5"/>
    <p:sldMasterId id="2147483840" r:id="rId6"/>
    <p:sldMasterId id="2147483865" r:id="rId7"/>
    <p:sldMasterId id="2147483877" r:id="rId8"/>
  </p:sldMasterIdLst>
  <p:notesMasterIdLst>
    <p:notesMasterId r:id="rId29"/>
  </p:notesMasterIdLst>
  <p:sldIdLst>
    <p:sldId id="265" r:id="rId9"/>
    <p:sldId id="257" r:id="rId10"/>
    <p:sldId id="329" r:id="rId11"/>
    <p:sldId id="260" r:id="rId12"/>
    <p:sldId id="328" r:id="rId13"/>
    <p:sldId id="324" r:id="rId14"/>
    <p:sldId id="326" r:id="rId15"/>
    <p:sldId id="327" r:id="rId16"/>
    <p:sldId id="322" r:id="rId17"/>
    <p:sldId id="287" r:id="rId18"/>
    <p:sldId id="299" r:id="rId19"/>
    <p:sldId id="289" r:id="rId20"/>
    <p:sldId id="288" r:id="rId21"/>
    <p:sldId id="315" r:id="rId22"/>
    <p:sldId id="293" r:id="rId23"/>
    <p:sldId id="317" r:id="rId24"/>
    <p:sldId id="262" r:id="rId25"/>
    <p:sldId id="264" r:id="rId26"/>
    <p:sldId id="294" r:id="rId27"/>
    <p:sldId id="306" r:id="rId28"/>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FF33"/>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hu-HU"/>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hu-HU"/>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hu-HU"/>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F84679A-66F6-40AD-A564-101FAE74B374}"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640EDB-26D9-4F84-B69A-90592DAD0381}" type="slidenum">
              <a:rPr lang="hu-HU" altLang="hu-HU" smtClean="0"/>
              <a:pPr>
                <a:spcBef>
                  <a:spcPct val="0"/>
                </a:spcBef>
              </a:pPr>
              <a:t>1</a:t>
            </a:fld>
            <a:endParaRPr lang="hu-HU" altLang="hu-HU"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u-HU"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4FCE31-E3C6-4913-99C1-41F9B8692A4D}" type="slidenum">
              <a:rPr lang="hu-HU" altLang="hu-HU" smtClean="0"/>
              <a:pPr>
                <a:spcBef>
                  <a:spcPct val="0"/>
                </a:spcBef>
              </a:pPr>
              <a:t>13</a:t>
            </a:fld>
            <a:endParaRPr lang="hu-HU" altLang="hu-HU"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Arial" panose="020B0604020202020204" pitchFamily="34" charset="0"/>
                <a:ea typeface="Gulim" pitchFamily="34" charset="-127"/>
              </a:rPr>
              <a:t>devbio8e-fig-11-26-1.jpg</a:t>
            </a:r>
            <a:br>
              <a:rPr lang="en-US" altLang="ko-KR" smtClean="0">
                <a:latin typeface="Arial" panose="020B0604020202020204" pitchFamily="34" charset="0"/>
                <a:ea typeface="Gulim" pitchFamily="34" charset="-127"/>
              </a:rPr>
            </a:br>
            <a:endParaRPr lang="en-US" altLang="ko-KR" smtClean="0">
              <a:latin typeface="Arial" panose="020B0604020202020204" pitchFamily="34" charset="0"/>
              <a:ea typeface="Gulim" pitchFamily="34"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5C17E1-DAC4-4406-BBD3-468D2E3F96E5}" type="slidenum">
              <a:rPr lang="hu-HU" altLang="hu-HU" smtClean="0"/>
              <a:pPr>
                <a:spcBef>
                  <a:spcPct val="0"/>
                </a:spcBef>
              </a:pPr>
              <a:t>15</a:t>
            </a:fld>
            <a:endParaRPr lang="hu-HU" altLang="hu-HU"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Arial" panose="020B0604020202020204" pitchFamily="34" charset="0"/>
                <a:ea typeface="Gulim" pitchFamily="34" charset="-127"/>
              </a:rPr>
              <a:t>devbio8e-fig-11-48-1.jpg</a:t>
            </a:r>
            <a:br>
              <a:rPr lang="en-US" altLang="ko-KR" smtClean="0">
                <a:latin typeface="Arial" panose="020B0604020202020204" pitchFamily="34" charset="0"/>
                <a:ea typeface="Gulim" pitchFamily="34" charset="-127"/>
              </a:rPr>
            </a:br>
            <a:endParaRPr lang="en-US" altLang="ko-KR" smtClean="0">
              <a:latin typeface="Arial" panose="020B0604020202020204" pitchFamily="34" charset="0"/>
              <a:ea typeface="Gulim" pitchFamily="34"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05CEAA-155F-4DF4-8F75-AC70D0687FB6}" type="slidenum">
              <a:rPr lang="hu-HU" altLang="hu-HU" smtClean="0"/>
              <a:pPr>
                <a:spcBef>
                  <a:spcPct val="0"/>
                </a:spcBef>
              </a:pPr>
              <a:t>19</a:t>
            </a:fld>
            <a:endParaRPr lang="hu-HU" altLang="hu-HU"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Arial" panose="020B0604020202020204" pitchFamily="34" charset="0"/>
                <a:ea typeface="Gulim" pitchFamily="34" charset="-127"/>
              </a:rPr>
              <a:t>devbio8e-fig-11-48-2.jpg</a:t>
            </a:r>
            <a:br>
              <a:rPr lang="en-US" altLang="ko-KR" smtClean="0">
                <a:latin typeface="Arial" panose="020B0604020202020204" pitchFamily="34" charset="0"/>
                <a:ea typeface="Gulim" pitchFamily="34" charset="-127"/>
              </a:rPr>
            </a:br>
            <a:endParaRPr lang="en-US" altLang="ko-KR" smtClean="0">
              <a:latin typeface="Arial" panose="020B0604020202020204" pitchFamily="34" charset="0"/>
              <a:ea typeface="Gulim"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42B42D-AE82-4EE7-A2EF-E6013C69F5AE}" type="slidenum">
              <a:rPr lang="hu-HU" altLang="hu-HU" smtClean="0">
                <a:solidFill>
                  <a:srgbClr val="000000"/>
                </a:solidFill>
              </a:rPr>
              <a:pPr>
                <a:spcBef>
                  <a:spcPct val="0"/>
                </a:spcBef>
              </a:pPr>
              <a:t>5</a:t>
            </a:fld>
            <a:endParaRPr lang="hu-HU" altLang="hu-HU" smtClean="0">
              <a:solidFill>
                <a:srgbClr val="000000"/>
              </a:solidFill>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u-HU"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A1C6CFB-F16A-42DF-8BD6-40689404D6F6}" type="slidenum">
              <a:rPr lang="en-US" altLang="hu-HU">
                <a:solidFill>
                  <a:srgbClr val="000000"/>
                </a:solidFill>
              </a:rPr>
              <a:pPr algn="r" eaLnBrk="1" hangingPunct="1">
                <a:spcBef>
                  <a:spcPct val="0"/>
                </a:spcBef>
              </a:pPr>
              <a:t>6</a:t>
            </a:fld>
            <a:endParaRPr lang="en-US" altLang="hu-HU">
              <a:solidFill>
                <a:srgbClr val="000000"/>
              </a:solidFill>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21740F-9A28-40C8-954F-47DB093F7E17}" type="slidenum">
              <a:rPr lang="hu-HU" altLang="hu-HU" smtClean="0">
                <a:solidFill>
                  <a:srgbClr val="000000"/>
                </a:solidFill>
              </a:rPr>
              <a:pPr>
                <a:spcBef>
                  <a:spcPct val="0"/>
                </a:spcBef>
              </a:pPr>
              <a:t>7</a:t>
            </a:fld>
            <a:endParaRPr lang="hu-HU" altLang="hu-HU" smtClean="0">
              <a:solidFill>
                <a:srgbClr val="000000"/>
              </a:solidFill>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F14144-3582-49A9-8D98-AB63400C06DF}" type="slidenum">
              <a:rPr lang="hu-HU" altLang="hu-HU" smtClean="0">
                <a:solidFill>
                  <a:srgbClr val="000000"/>
                </a:solidFill>
              </a:rPr>
              <a:pPr>
                <a:spcBef>
                  <a:spcPct val="0"/>
                </a:spcBef>
              </a:pPr>
              <a:t>8</a:t>
            </a:fld>
            <a:endParaRPr lang="hu-HU" altLang="hu-HU" smtClean="0">
              <a:solidFill>
                <a:srgbClr val="000000"/>
              </a:solidFill>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u-HU"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8A3BF7-483A-4D4D-89A1-11A384E207FD}" type="slidenum">
              <a:rPr lang="hu-HU" altLang="hu-HU" smtClean="0">
                <a:solidFill>
                  <a:srgbClr val="000000"/>
                </a:solidFill>
              </a:rPr>
              <a:pPr>
                <a:spcBef>
                  <a:spcPct val="0"/>
                </a:spcBef>
              </a:pPr>
              <a:t>9</a:t>
            </a:fld>
            <a:endParaRPr lang="hu-HU" altLang="hu-HU" smtClean="0">
              <a:solidFill>
                <a:srgbClr val="000000"/>
              </a:solidFill>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Arial" panose="020B0604020202020204" pitchFamily="34" charset="0"/>
                <a:ea typeface="Gulim" pitchFamily="34" charset="-127"/>
              </a:rPr>
              <a:t>devbio8e-fig-11-41-1.jpg</a:t>
            </a:r>
            <a:br>
              <a:rPr lang="en-US" altLang="ko-KR" smtClean="0">
                <a:latin typeface="Arial" panose="020B0604020202020204" pitchFamily="34" charset="0"/>
                <a:ea typeface="Gulim" pitchFamily="34" charset="-127"/>
              </a:rPr>
            </a:br>
            <a:endParaRPr lang="en-US" altLang="ko-KR" smtClean="0">
              <a:latin typeface="Arial" panose="020B0604020202020204" pitchFamily="34" charset="0"/>
              <a:ea typeface="Gulim" pitchFamily="34"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99C399-44F8-4922-B5C6-5E05DA3AF2B2}" type="slidenum">
              <a:rPr lang="hu-HU" altLang="hu-HU" smtClean="0"/>
              <a:pPr>
                <a:spcBef>
                  <a:spcPct val="0"/>
                </a:spcBef>
              </a:pPr>
              <a:t>10</a:t>
            </a:fld>
            <a:endParaRPr lang="hu-HU" altLang="hu-HU"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Arial" panose="020B0604020202020204" pitchFamily="34" charset="0"/>
                <a:ea typeface="Gulim" pitchFamily="34" charset="-127"/>
              </a:rPr>
              <a:t>devbio8e-fig-11-25-0.jpg</a:t>
            </a:r>
            <a:br>
              <a:rPr lang="en-US" altLang="ko-KR" smtClean="0">
                <a:latin typeface="Arial" panose="020B0604020202020204" pitchFamily="34" charset="0"/>
                <a:ea typeface="Gulim" pitchFamily="34" charset="-127"/>
              </a:rPr>
            </a:br>
            <a:endParaRPr lang="en-US" altLang="ko-KR" smtClean="0">
              <a:latin typeface="Arial" panose="020B0604020202020204" pitchFamily="34" charset="0"/>
              <a:ea typeface="Gulim" pitchFamily="34"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7FAF68-18A6-4871-B212-9EAAC830B134}" type="slidenum">
              <a:rPr lang="hu-HU" altLang="hu-HU" smtClean="0"/>
              <a:pPr>
                <a:spcBef>
                  <a:spcPct val="0"/>
                </a:spcBef>
              </a:pPr>
              <a:t>11</a:t>
            </a:fld>
            <a:endParaRPr lang="hu-HU" altLang="hu-HU"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u-HU"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593601-288C-407A-8CC4-A98645746EFD}" type="slidenum">
              <a:rPr lang="hu-HU" altLang="hu-HU" smtClean="0"/>
              <a:pPr>
                <a:spcBef>
                  <a:spcPct val="0"/>
                </a:spcBef>
              </a:pPr>
              <a:t>12</a:t>
            </a:fld>
            <a:endParaRPr lang="hu-HU" altLang="hu-HU"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Arial" panose="020B0604020202020204" pitchFamily="34" charset="0"/>
                <a:ea typeface="Gulim" pitchFamily="34" charset="-127"/>
              </a:rPr>
              <a:t>devbio8e-fig-11-26-2.jpg</a:t>
            </a:r>
            <a:br>
              <a:rPr lang="en-US" altLang="ko-KR" smtClean="0">
                <a:latin typeface="Arial" panose="020B0604020202020204" pitchFamily="34" charset="0"/>
                <a:ea typeface="Gulim" pitchFamily="34" charset="-127"/>
              </a:rPr>
            </a:br>
            <a:endParaRPr lang="en-US" altLang="ko-KR" smtClean="0">
              <a:latin typeface="Arial" panose="020B0604020202020204" pitchFamily="34" charset="0"/>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8B71DC7-38C8-47D3-807C-E7FD3335D8C8}" type="slidenum">
              <a:rPr lang="hu-HU" altLang="hu-HU"/>
              <a:pPr>
                <a:defRPr/>
              </a:pPr>
              <a:t>‹#›</a:t>
            </a:fld>
            <a:endParaRPr lang="hu-HU" altLang="hu-HU"/>
          </a:p>
        </p:txBody>
      </p:sp>
    </p:spTree>
    <p:extLst>
      <p:ext uri="{BB962C8B-B14F-4D97-AF65-F5344CB8AC3E}">
        <p14:creationId xmlns:p14="http://schemas.microsoft.com/office/powerpoint/2010/main" val="93421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A443A30B-4A83-4FF7-9209-210FA42D6BB0}" type="slidenum">
              <a:rPr lang="hu-HU" altLang="hu-HU"/>
              <a:pPr>
                <a:defRPr/>
              </a:pPr>
              <a:t>‹#›</a:t>
            </a:fld>
            <a:endParaRPr lang="hu-HU" altLang="hu-HU"/>
          </a:p>
        </p:txBody>
      </p:sp>
    </p:spTree>
    <p:extLst>
      <p:ext uri="{BB962C8B-B14F-4D97-AF65-F5344CB8AC3E}">
        <p14:creationId xmlns:p14="http://schemas.microsoft.com/office/powerpoint/2010/main" val="118814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F761C8AC-28E4-4C6A-A9A9-0F79656DF971}" type="slidenum">
              <a:rPr lang="hu-HU" altLang="hu-HU"/>
              <a:pPr>
                <a:defRPr/>
              </a:pPr>
              <a:t>‹#›</a:t>
            </a:fld>
            <a:endParaRPr lang="hu-HU" altLang="hu-HU"/>
          </a:p>
        </p:txBody>
      </p:sp>
    </p:spTree>
    <p:extLst>
      <p:ext uri="{BB962C8B-B14F-4D97-AF65-F5344CB8AC3E}">
        <p14:creationId xmlns:p14="http://schemas.microsoft.com/office/powerpoint/2010/main" val="3984484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3430B0FF-B2AE-47A1-AF5F-D19CF0204164}" type="slidenum">
              <a:rPr lang="hu-HU" altLang="hu-HU"/>
              <a:pPr>
                <a:defRPr/>
              </a:pPr>
              <a:t>‹#›</a:t>
            </a:fld>
            <a:endParaRPr lang="hu-HU" altLang="hu-HU"/>
          </a:p>
        </p:txBody>
      </p:sp>
    </p:spTree>
    <p:extLst>
      <p:ext uri="{BB962C8B-B14F-4D97-AF65-F5344CB8AC3E}">
        <p14:creationId xmlns:p14="http://schemas.microsoft.com/office/powerpoint/2010/main" val="22254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C58DF40-E5AF-4B91-80E5-577C59C75CA1}" type="slidenum">
              <a:rPr lang="hu-HU" altLang="hu-HU"/>
              <a:pPr>
                <a:defRPr/>
              </a:pPr>
              <a:t>‹#›</a:t>
            </a:fld>
            <a:endParaRPr lang="hu-HU" altLang="hu-HU"/>
          </a:p>
        </p:txBody>
      </p:sp>
    </p:spTree>
    <p:extLst>
      <p:ext uri="{BB962C8B-B14F-4D97-AF65-F5344CB8AC3E}">
        <p14:creationId xmlns:p14="http://schemas.microsoft.com/office/powerpoint/2010/main" val="1094819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88F28E3D-A685-4EDA-BAA4-CB31E8CDE832}" type="slidenum">
              <a:rPr lang="hu-HU" altLang="hu-HU"/>
              <a:pPr>
                <a:defRPr/>
              </a:pPr>
              <a:t>‹#›</a:t>
            </a:fld>
            <a:endParaRPr lang="hu-HU" altLang="hu-HU"/>
          </a:p>
        </p:txBody>
      </p:sp>
    </p:spTree>
    <p:extLst>
      <p:ext uri="{BB962C8B-B14F-4D97-AF65-F5344CB8AC3E}">
        <p14:creationId xmlns:p14="http://schemas.microsoft.com/office/powerpoint/2010/main" val="2939613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330D6673-8062-4987-921B-86B1581AFA81}" type="slidenum">
              <a:rPr lang="hu-HU" altLang="hu-HU"/>
              <a:pPr>
                <a:defRPr/>
              </a:pPr>
              <a:t>‹#›</a:t>
            </a:fld>
            <a:endParaRPr lang="hu-HU" altLang="hu-HU"/>
          </a:p>
        </p:txBody>
      </p:sp>
    </p:spTree>
    <p:extLst>
      <p:ext uri="{BB962C8B-B14F-4D97-AF65-F5344CB8AC3E}">
        <p14:creationId xmlns:p14="http://schemas.microsoft.com/office/powerpoint/2010/main" val="1100160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B90719DB-7B09-4CFE-B4A1-B69A6FBBBD61}" type="slidenum">
              <a:rPr lang="hu-HU" altLang="hu-HU"/>
              <a:pPr>
                <a:defRPr/>
              </a:pPr>
              <a:t>‹#›</a:t>
            </a:fld>
            <a:endParaRPr lang="hu-HU" altLang="hu-HU"/>
          </a:p>
        </p:txBody>
      </p:sp>
    </p:spTree>
    <p:extLst>
      <p:ext uri="{BB962C8B-B14F-4D97-AF65-F5344CB8AC3E}">
        <p14:creationId xmlns:p14="http://schemas.microsoft.com/office/powerpoint/2010/main" val="266811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9C295522-8A5E-4272-9E2C-085200C4505E}" type="slidenum">
              <a:rPr lang="hu-HU" altLang="hu-HU"/>
              <a:pPr>
                <a:defRPr/>
              </a:pPr>
              <a:t>‹#›</a:t>
            </a:fld>
            <a:endParaRPr lang="hu-HU" altLang="hu-HU"/>
          </a:p>
        </p:txBody>
      </p:sp>
    </p:spTree>
    <p:extLst>
      <p:ext uri="{BB962C8B-B14F-4D97-AF65-F5344CB8AC3E}">
        <p14:creationId xmlns:p14="http://schemas.microsoft.com/office/powerpoint/2010/main" val="249057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583637F8-82F2-4980-B8C7-85B958A9E5DB}" type="slidenum">
              <a:rPr lang="hu-HU" altLang="hu-HU"/>
              <a:pPr>
                <a:defRPr/>
              </a:pPr>
              <a:t>‹#›</a:t>
            </a:fld>
            <a:endParaRPr lang="hu-HU" altLang="hu-HU"/>
          </a:p>
        </p:txBody>
      </p:sp>
    </p:spTree>
    <p:extLst>
      <p:ext uri="{BB962C8B-B14F-4D97-AF65-F5344CB8AC3E}">
        <p14:creationId xmlns:p14="http://schemas.microsoft.com/office/powerpoint/2010/main" val="3215995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B8D1D68F-75C8-45F2-904C-C8F7B874F385}" type="slidenum">
              <a:rPr lang="hu-HU" altLang="hu-HU"/>
              <a:pPr>
                <a:defRPr/>
              </a:pPr>
              <a:t>‹#›</a:t>
            </a:fld>
            <a:endParaRPr lang="hu-HU" altLang="hu-HU"/>
          </a:p>
        </p:txBody>
      </p:sp>
    </p:spTree>
    <p:extLst>
      <p:ext uri="{BB962C8B-B14F-4D97-AF65-F5344CB8AC3E}">
        <p14:creationId xmlns:p14="http://schemas.microsoft.com/office/powerpoint/2010/main" val="293786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44AD692-798A-48EC-826E-BEF7FD02F16E}" type="slidenum">
              <a:rPr lang="hu-HU" altLang="hu-HU"/>
              <a:pPr>
                <a:defRPr/>
              </a:pPr>
              <a:t>‹#›</a:t>
            </a:fld>
            <a:endParaRPr lang="hu-HU" altLang="hu-HU"/>
          </a:p>
        </p:txBody>
      </p:sp>
    </p:spTree>
    <p:extLst>
      <p:ext uri="{BB962C8B-B14F-4D97-AF65-F5344CB8AC3E}">
        <p14:creationId xmlns:p14="http://schemas.microsoft.com/office/powerpoint/2010/main" val="831564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A0EB6530-97DF-4BAD-82EC-C164CE1A626B}" type="slidenum">
              <a:rPr lang="hu-HU" altLang="hu-HU"/>
              <a:pPr>
                <a:defRPr/>
              </a:pPr>
              <a:t>‹#›</a:t>
            </a:fld>
            <a:endParaRPr lang="hu-HU" altLang="hu-HU"/>
          </a:p>
        </p:txBody>
      </p:sp>
    </p:spTree>
    <p:extLst>
      <p:ext uri="{BB962C8B-B14F-4D97-AF65-F5344CB8AC3E}">
        <p14:creationId xmlns:p14="http://schemas.microsoft.com/office/powerpoint/2010/main" val="2423679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059C48FC-8E95-4B96-9BCF-003739815DF5}" type="slidenum">
              <a:rPr lang="hu-HU" altLang="hu-HU"/>
              <a:pPr>
                <a:defRPr/>
              </a:pPr>
              <a:t>‹#›</a:t>
            </a:fld>
            <a:endParaRPr lang="hu-HU" altLang="hu-HU"/>
          </a:p>
        </p:txBody>
      </p:sp>
    </p:spTree>
    <p:extLst>
      <p:ext uri="{BB962C8B-B14F-4D97-AF65-F5344CB8AC3E}">
        <p14:creationId xmlns:p14="http://schemas.microsoft.com/office/powerpoint/2010/main" val="2745445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D01CAFA-35F3-4B96-B1EB-19CD02544101}" type="slidenum">
              <a:rPr lang="hu-HU" altLang="hu-HU"/>
              <a:pPr>
                <a:defRPr/>
              </a:pPr>
              <a:t>‹#›</a:t>
            </a:fld>
            <a:endParaRPr lang="hu-HU" altLang="hu-HU"/>
          </a:p>
        </p:txBody>
      </p:sp>
    </p:spTree>
    <p:extLst>
      <p:ext uri="{BB962C8B-B14F-4D97-AF65-F5344CB8AC3E}">
        <p14:creationId xmlns:p14="http://schemas.microsoft.com/office/powerpoint/2010/main" val="56987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F20C26BE-5E34-440F-A908-1349BDE23C1F}" type="slidenum">
              <a:rPr lang="hu-HU" altLang="hu-HU"/>
              <a:pPr>
                <a:defRPr/>
              </a:pPr>
              <a:t>‹#›</a:t>
            </a:fld>
            <a:endParaRPr lang="hu-HU" altLang="hu-HU"/>
          </a:p>
        </p:txBody>
      </p:sp>
    </p:spTree>
    <p:extLst>
      <p:ext uri="{BB962C8B-B14F-4D97-AF65-F5344CB8AC3E}">
        <p14:creationId xmlns:p14="http://schemas.microsoft.com/office/powerpoint/2010/main" val="327568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1E16617-0ADB-4C71-AADC-8DD0185064DA}" type="slidenum">
              <a:rPr lang="fr-FR" altLang="hu-HU"/>
              <a:pPr>
                <a:defRPr/>
              </a:pPr>
              <a:t>‹#›</a:t>
            </a:fld>
            <a:endParaRPr lang="fr-FR" altLang="hu-HU"/>
          </a:p>
        </p:txBody>
      </p:sp>
    </p:spTree>
    <p:extLst>
      <p:ext uri="{BB962C8B-B14F-4D97-AF65-F5344CB8AC3E}">
        <p14:creationId xmlns:p14="http://schemas.microsoft.com/office/powerpoint/2010/main" val="3703431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8273260-EB67-4F82-8454-48693501E923}" type="slidenum">
              <a:rPr lang="fr-FR" altLang="hu-HU"/>
              <a:pPr>
                <a:defRPr/>
              </a:pPr>
              <a:t>‹#›</a:t>
            </a:fld>
            <a:endParaRPr lang="fr-FR" altLang="hu-HU"/>
          </a:p>
        </p:txBody>
      </p:sp>
    </p:spTree>
    <p:extLst>
      <p:ext uri="{BB962C8B-B14F-4D97-AF65-F5344CB8AC3E}">
        <p14:creationId xmlns:p14="http://schemas.microsoft.com/office/powerpoint/2010/main" val="161145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FA01BEC-E187-4B51-B16B-FBEF0100D306}" type="slidenum">
              <a:rPr lang="fr-FR" altLang="hu-HU"/>
              <a:pPr>
                <a:defRPr/>
              </a:pPr>
              <a:t>‹#›</a:t>
            </a:fld>
            <a:endParaRPr lang="fr-FR" altLang="hu-HU"/>
          </a:p>
        </p:txBody>
      </p:sp>
    </p:spTree>
    <p:extLst>
      <p:ext uri="{BB962C8B-B14F-4D97-AF65-F5344CB8AC3E}">
        <p14:creationId xmlns:p14="http://schemas.microsoft.com/office/powerpoint/2010/main" val="268422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B4A0E40-0806-42A4-AC83-45BE65EB18E5}" type="slidenum">
              <a:rPr lang="fr-FR" altLang="hu-HU"/>
              <a:pPr>
                <a:defRPr/>
              </a:pPr>
              <a:t>‹#›</a:t>
            </a:fld>
            <a:endParaRPr lang="fr-FR" altLang="hu-HU"/>
          </a:p>
        </p:txBody>
      </p:sp>
    </p:spTree>
    <p:extLst>
      <p:ext uri="{BB962C8B-B14F-4D97-AF65-F5344CB8AC3E}">
        <p14:creationId xmlns:p14="http://schemas.microsoft.com/office/powerpoint/2010/main" val="4108697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3D199DC-73EF-40B7-AF22-E8B92C404501}" type="slidenum">
              <a:rPr lang="fr-FR" altLang="hu-HU"/>
              <a:pPr>
                <a:defRPr/>
              </a:pPr>
              <a:t>‹#›</a:t>
            </a:fld>
            <a:endParaRPr lang="fr-FR" altLang="hu-HU"/>
          </a:p>
        </p:txBody>
      </p:sp>
    </p:spTree>
    <p:extLst>
      <p:ext uri="{BB962C8B-B14F-4D97-AF65-F5344CB8AC3E}">
        <p14:creationId xmlns:p14="http://schemas.microsoft.com/office/powerpoint/2010/main" val="1348711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D68F18C-3C76-48C4-91D1-E225E1D8DD32}" type="slidenum">
              <a:rPr lang="fr-FR" altLang="hu-HU"/>
              <a:pPr>
                <a:defRPr/>
              </a:pPr>
              <a:t>‹#›</a:t>
            </a:fld>
            <a:endParaRPr lang="fr-FR" altLang="hu-HU"/>
          </a:p>
        </p:txBody>
      </p:sp>
    </p:spTree>
    <p:extLst>
      <p:ext uri="{BB962C8B-B14F-4D97-AF65-F5344CB8AC3E}">
        <p14:creationId xmlns:p14="http://schemas.microsoft.com/office/powerpoint/2010/main" val="308491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BE8E276D-FD99-4279-AFDF-4A92503E9014}" type="slidenum">
              <a:rPr lang="hu-HU" altLang="hu-HU"/>
              <a:pPr>
                <a:defRPr/>
              </a:pPr>
              <a:t>‹#›</a:t>
            </a:fld>
            <a:endParaRPr lang="hu-HU" altLang="hu-HU"/>
          </a:p>
        </p:txBody>
      </p:sp>
    </p:spTree>
    <p:extLst>
      <p:ext uri="{BB962C8B-B14F-4D97-AF65-F5344CB8AC3E}">
        <p14:creationId xmlns:p14="http://schemas.microsoft.com/office/powerpoint/2010/main" val="161671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DEBBAC8-8A09-48C8-AA1C-54401F499995}" type="slidenum">
              <a:rPr lang="fr-FR" altLang="hu-HU"/>
              <a:pPr>
                <a:defRPr/>
              </a:pPr>
              <a:t>‹#›</a:t>
            </a:fld>
            <a:endParaRPr lang="fr-FR" altLang="hu-HU"/>
          </a:p>
        </p:txBody>
      </p:sp>
    </p:spTree>
    <p:extLst>
      <p:ext uri="{BB962C8B-B14F-4D97-AF65-F5344CB8AC3E}">
        <p14:creationId xmlns:p14="http://schemas.microsoft.com/office/powerpoint/2010/main" val="3448905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7FB076C-A9FA-49D0-8475-F8E45995A461}" type="slidenum">
              <a:rPr lang="fr-FR" altLang="hu-HU"/>
              <a:pPr>
                <a:defRPr/>
              </a:pPr>
              <a:t>‹#›</a:t>
            </a:fld>
            <a:endParaRPr lang="fr-FR" altLang="hu-HU"/>
          </a:p>
        </p:txBody>
      </p:sp>
    </p:spTree>
    <p:extLst>
      <p:ext uri="{BB962C8B-B14F-4D97-AF65-F5344CB8AC3E}">
        <p14:creationId xmlns:p14="http://schemas.microsoft.com/office/powerpoint/2010/main" val="3045861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65BA9AC-84BC-4AF0-B0BB-8ED8DE716D27}" type="slidenum">
              <a:rPr lang="fr-FR" altLang="hu-HU"/>
              <a:pPr>
                <a:defRPr/>
              </a:pPr>
              <a:t>‹#›</a:t>
            </a:fld>
            <a:endParaRPr lang="fr-FR" altLang="hu-HU"/>
          </a:p>
        </p:txBody>
      </p:sp>
    </p:spTree>
    <p:extLst>
      <p:ext uri="{BB962C8B-B14F-4D97-AF65-F5344CB8AC3E}">
        <p14:creationId xmlns:p14="http://schemas.microsoft.com/office/powerpoint/2010/main" val="199268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A12D4E3-71BE-4650-83C3-141756B39B98}" type="slidenum">
              <a:rPr lang="fr-FR" altLang="hu-HU"/>
              <a:pPr>
                <a:defRPr/>
              </a:pPr>
              <a:t>‹#›</a:t>
            </a:fld>
            <a:endParaRPr lang="fr-FR" altLang="hu-HU"/>
          </a:p>
        </p:txBody>
      </p:sp>
    </p:spTree>
    <p:extLst>
      <p:ext uri="{BB962C8B-B14F-4D97-AF65-F5344CB8AC3E}">
        <p14:creationId xmlns:p14="http://schemas.microsoft.com/office/powerpoint/2010/main" val="3580206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A0C1886-1619-4113-844C-04750B2DFEED}" type="slidenum">
              <a:rPr lang="fr-FR" altLang="hu-HU"/>
              <a:pPr>
                <a:defRPr/>
              </a:pPr>
              <a:t>‹#›</a:t>
            </a:fld>
            <a:endParaRPr lang="fr-FR" altLang="hu-HU"/>
          </a:p>
        </p:txBody>
      </p:sp>
    </p:spTree>
    <p:extLst>
      <p:ext uri="{BB962C8B-B14F-4D97-AF65-F5344CB8AC3E}">
        <p14:creationId xmlns:p14="http://schemas.microsoft.com/office/powerpoint/2010/main" val="3733483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5562600"/>
            <a:ext cx="7772400" cy="381000"/>
          </a:xfrm>
        </p:spPr>
        <p:txBody>
          <a:bodyPr anchor="ctr"/>
          <a:lstStyle>
            <a:lvl1pPr>
              <a:defRPr sz="900"/>
            </a:lvl1pPr>
          </a:lstStyle>
          <a:p>
            <a:r>
              <a:rPr lang="en-US" altLang="ko-KR"/>
              <a:t>Click to edit Master title style</a:t>
            </a:r>
          </a:p>
        </p:txBody>
      </p:sp>
      <p:sp>
        <p:nvSpPr>
          <p:cNvPr id="97283" name="Rectangle 3"/>
          <p:cNvSpPr>
            <a:spLocks noGrp="1" noChangeArrowheads="1"/>
          </p:cNvSpPr>
          <p:nvPr>
            <p:ph type="subTitle" idx="1"/>
          </p:nvPr>
        </p:nvSpPr>
        <p:spPr>
          <a:xfrm>
            <a:off x="685800" y="6019800"/>
            <a:ext cx="3200400" cy="685800"/>
          </a:xfrm>
        </p:spPr>
        <p:txBody>
          <a:bodyPr/>
          <a:lstStyle>
            <a:lvl1pPr marL="0" indent="0">
              <a:defRPr sz="1200"/>
            </a:lvl1pPr>
          </a:lstStyle>
          <a:p>
            <a:r>
              <a:rPr lang="en-US" altLang="ko-KR"/>
              <a:t>Other chapters</a:t>
            </a:r>
          </a:p>
          <a:p>
            <a:r>
              <a:rPr lang="en-US" altLang="ko-KR"/>
              <a:t>Filename</a:t>
            </a:r>
          </a:p>
          <a:p>
            <a:r>
              <a:rPr lang="en-US" altLang="ko-KR"/>
              <a:t>Copyright</a:t>
            </a:r>
          </a:p>
        </p:txBody>
      </p:sp>
      <p:sp>
        <p:nvSpPr>
          <p:cNvPr id="4" name="Rectangle 4"/>
          <p:cNvSpPr>
            <a:spLocks noGrp="1" noChangeArrowheads="1"/>
          </p:cNvSpPr>
          <p:nvPr>
            <p:ph type="sldNum" sz="quarter" idx="10"/>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ea typeface="Gulim" pitchFamily="34" charset="-127"/>
              </a:defRPr>
            </a:lvl1pPr>
          </a:lstStyle>
          <a:p>
            <a:pPr>
              <a:defRPr/>
            </a:pPr>
            <a:fld id="{08A44320-74BC-4A27-9978-3BA4DB872CE9}" type="slidenum">
              <a:rPr lang="ko-KR" altLang="en-US"/>
              <a:pPr>
                <a:defRPr/>
              </a:pPr>
              <a:t>‹#›</a:t>
            </a:fld>
            <a:endParaRPr lang="en-US" altLang="ko-KR"/>
          </a:p>
        </p:txBody>
      </p:sp>
    </p:spTree>
    <p:extLst>
      <p:ext uri="{BB962C8B-B14F-4D97-AF65-F5344CB8AC3E}">
        <p14:creationId xmlns:p14="http://schemas.microsoft.com/office/powerpoint/2010/main" val="2676595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40880682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extLst>
      <p:ext uri="{BB962C8B-B14F-4D97-AF65-F5344CB8AC3E}">
        <p14:creationId xmlns:p14="http://schemas.microsoft.com/office/powerpoint/2010/main" val="3177399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4288832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83801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3BB3A13D-9F34-469C-8AC7-0174A913F55B}" type="slidenum">
              <a:rPr lang="hu-HU" altLang="hu-HU"/>
              <a:pPr>
                <a:defRPr/>
              </a:pPr>
              <a:t>‹#›</a:t>
            </a:fld>
            <a:endParaRPr lang="hu-HU" altLang="hu-HU"/>
          </a:p>
        </p:txBody>
      </p:sp>
    </p:spTree>
    <p:extLst>
      <p:ext uri="{BB962C8B-B14F-4D97-AF65-F5344CB8AC3E}">
        <p14:creationId xmlns:p14="http://schemas.microsoft.com/office/powerpoint/2010/main" val="13677295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Tree>
    <p:extLst>
      <p:ext uri="{BB962C8B-B14F-4D97-AF65-F5344CB8AC3E}">
        <p14:creationId xmlns:p14="http://schemas.microsoft.com/office/powerpoint/2010/main" val="3854813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0341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2363881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2391216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251123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0960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0" y="0"/>
            <a:ext cx="6705600" cy="60960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711809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a:prstGeom prst="rect">
            <a:avLst/>
          </a:prstGeo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Tree>
    <p:extLst>
      <p:ext uri="{BB962C8B-B14F-4D97-AF65-F5344CB8AC3E}">
        <p14:creationId xmlns:p14="http://schemas.microsoft.com/office/powerpoint/2010/main" val="2475011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a:prstGeom prst="rect">
            <a:avLst/>
          </a:prstGeom>
        </p:spPr>
        <p:txBody>
          <a:bodyPr/>
          <a:lstStyle/>
          <a:p>
            <a:r>
              <a:rPr lang="hu-HU" smtClean="0"/>
              <a:t>Mintacím szerkesztése</a:t>
            </a:r>
            <a:endParaRPr lang="hu-HU"/>
          </a:p>
        </p:txBody>
      </p:sp>
      <p:sp>
        <p:nvSpPr>
          <p:cNvPr id="3" name="Tartalom helye 2"/>
          <p:cNvSpPr>
            <a:spLocks noGrp="1"/>
          </p:cNvSpPr>
          <p:nvPr>
            <p:ph idx="1"/>
          </p:nvPr>
        </p:nvSpPr>
        <p:spPr>
          <a:xfrm>
            <a:off x="457200" y="1600200"/>
            <a:ext cx="8229600" cy="4525963"/>
          </a:xfrm>
          <a:prstGeom prst="rect">
            <a:avLst/>
          </a:prstGeo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126922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extLst>
      <p:ext uri="{BB962C8B-B14F-4D97-AF65-F5344CB8AC3E}">
        <p14:creationId xmlns:p14="http://schemas.microsoft.com/office/powerpoint/2010/main" val="4160482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a:prstGeom prst="rect">
            <a:avLst/>
          </a:prstGeom>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96859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9B9D28E0-4934-480E-95B9-5201B6382700}" type="slidenum">
              <a:rPr lang="hu-HU" altLang="hu-HU"/>
              <a:pPr>
                <a:defRPr/>
              </a:pPr>
              <a:t>‹#›</a:t>
            </a:fld>
            <a:endParaRPr lang="hu-HU" altLang="hu-HU"/>
          </a:p>
        </p:txBody>
      </p:sp>
    </p:spTree>
    <p:extLst>
      <p:ext uri="{BB962C8B-B14F-4D97-AF65-F5344CB8AC3E}">
        <p14:creationId xmlns:p14="http://schemas.microsoft.com/office/powerpoint/2010/main" val="8022962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a:prstGeom prst="rect">
            <a:avLst/>
          </a:prstGeo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8899944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a:prstGeom prst="rect">
            <a:avLst/>
          </a:prstGeom>
        </p:spPr>
        <p:txBody>
          <a:bodyPr/>
          <a:lstStyle/>
          <a:p>
            <a:r>
              <a:rPr lang="hu-HU" smtClean="0"/>
              <a:t>Mintacím szerkesztése</a:t>
            </a:r>
            <a:endParaRPr lang="hu-HU"/>
          </a:p>
        </p:txBody>
      </p:sp>
    </p:spTree>
    <p:extLst>
      <p:ext uri="{BB962C8B-B14F-4D97-AF65-F5344CB8AC3E}">
        <p14:creationId xmlns:p14="http://schemas.microsoft.com/office/powerpoint/2010/main" val="33727242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854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a:prstGeom prst="rect">
            <a:avLst/>
          </a:prstGeo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3775810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1702755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a:prstGeom prst="rect">
            <a:avLst/>
          </a:prstGeom>
        </p:spPr>
        <p:txBody>
          <a:bodyPr/>
          <a:lstStyle/>
          <a:p>
            <a:r>
              <a:rPr lang="hu-HU" smtClean="0"/>
              <a:t>Mintacím szerkesztése</a:t>
            </a:r>
            <a:endParaRPr lang="hu-HU"/>
          </a:p>
        </p:txBody>
      </p:sp>
      <p:sp>
        <p:nvSpPr>
          <p:cNvPr id="3" name="Függőleges szöveg helye 2"/>
          <p:cNvSpPr>
            <a:spLocks noGrp="1"/>
          </p:cNvSpPr>
          <p:nvPr>
            <p:ph type="body" orient="vert" idx="1"/>
          </p:nvPr>
        </p:nvSpPr>
        <p:spPr>
          <a:xfrm>
            <a:off x="457200" y="1600200"/>
            <a:ext cx="8229600" cy="4525963"/>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310647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a:prstGeom prst="rect">
            <a:avLst/>
          </a:prstGeo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3072178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5562600"/>
            <a:ext cx="7772400" cy="381000"/>
          </a:xfrm>
        </p:spPr>
        <p:txBody>
          <a:bodyPr anchor="ctr"/>
          <a:lstStyle>
            <a:lvl1pPr>
              <a:defRPr sz="900"/>
            </a:lvl1pPr>
          </a:lstStyle>
          <a:p>
            <a:r>
              <a:rPr lang="en-US" altLang="ko-KR"/>
              <a:t>Click to edit Master title style</a:t>
            </a:r>
          </a:p>
        </p:txBody>
      </p:sp>
      <p:sp>
        <p:nvSpPr>
          <p:cNvPr id="97283" name="Rectangle 3"/>
          <p:cNvSpPr>
            <a:spLocks noGrp="1" noChangeArrowheads="1"/>
          </p:cNvSpPr>
          <p:nvPr>
            <p:ph type="subTitle" idx="1"/>
          </p:nvPr>
        </p:nvSpPr>
        <p:spPr>
          <a:xfrm>
            <a:off x="685800" y="6019800"/>
            <a:ext cx="3200400" cy="685800"/>
          </a:xfrm>
        </p:spPr>
        <p:txBody>
          <a:bodyPr/>
          <a:lstStyle>
            <a:lvl1pPr marL="0" indent="0">
              <a:defRPr sz="1200"/>
            </a:lvl1pPr>
          </a:lstStyle>
          <a:p>
            <a:r>
              <a:rPr lang="en-US" altLang="ko-KR"/>
              <a:t>Other chapters</a:t>
            </a:r>
          </a:p>
          <a:p>
            <a:r>
              <a:rPr lang="en-US" altLang="ko-KR"/>
              <a:t>Filename</a:t>
            </a:r>
          </a:p>
          <a:p>
            <a:r>
              <a:rPr lang="en-US" altLang="ko-KR"/>
              <a:t>Copyright</a:t>
            </a:r>
          </a:p>
        </p:txBody>
      </p:sp>
      <p:sp>
        <p:nvSpPr>
          <p:cNvPr id="4" name="Rectangle 4"/>
          <p:cNvSpPr>
            <a:spLocks noGrp="1" noChangeArrowheads="1"/>
          </p:cNvSpPr>
          <p:nvPr>
            <p:ph type="sldNum" sz="quarter" idx="10"/>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ea typeface="Gulim" pitchFamily="34" charset="-127"/>
              </a:defRPr>
            </a:lvl1pPr>
          </a:lstStyle>
          <a:p>
            <a:pPr>
              <a:defRPr/>
            </a:pPr>
            <a:fld id="{20F95AFD-5902-4EFD-BC23-994CEB1A0926}" type="slidenum">
              <a:rPr lang="ko-KR" altLang="en-US"/>
              <a:pPr>
                <a:defRPr/>
              </a:pPr>
              <a:t>‹#›</a:t>
            </a:fld>
            <a:endParaRPr lang="en-US" altLang="ko-KR"/>
          </a:p>
        </p:txBody>
      </p:sp>
    </p:spTree>
    <p:extLst>
      <p:ext uri="{BB962C8B-B14F-4D97-AF65-F5344CB8AC3E}">
        <p14:creationId xmlns:p14="http://schemas.microsoft.com/office/powerpoint/2010/main" val="32467832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6101520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extLst>
      <p:ext uri="{BB962C8B-B14F-4D97-AF65-F5344CB8AC3E}">
        <p14:creationId xmlns:p14="http://schemas.microsoft.com/office/powerpoint/2010/main" val="188531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920976DD-B28F-4921-9CAE-88E30715F460}" type="slidenum">
              <a:rPr lang="hu-HU" altLang="hu-HU"/>
              <a:pPr>
                <a:defRPr/>
              </a:pPr>
              <a:t>‹#›</a:t>
            </a:fld>
            <a:endParaRPr lang="hu-HU" altLang="hu-HU"/>
          </a:p>
        </p:txBody>
      </p:sp>
    </p:spTree>
    <p:extLst>
      <p:ext uri="{BB962C8B-B14F-4D97-AF65-F5344CB8AC3E}">
        <p14:creationId xmlns:p14="http://schemas.microsoft.com/office/powerpoint/2010/main" val="41391783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661146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9098656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Tree>
    <p:extLst>
      <p:ext uri="{BB962C8B-B14F-4D97-AF65-F5344CB8AC3E}">
        <p14:creationId xmlns:p14="http://schemas.microsoft.com/office/powerpoint/2010/main" val="20385741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5549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5370631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39006202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1261248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0960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0" y="0"/>
            <a:ext cx="6705600" cy="60960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8007948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BD94201F-349B-4E37-8F64-39E25B0B4C76}" type="slidenum">
              <a:rPr lang="hu-HU" altLang="hu-HU"/>
              <a:pPr>
                <a:defRPr/>
              </a:pPr>
              <a:t>‹#›</a:t>
            </a:fld>
            <a:endParaRPr lang="hu-HU" altLang="hu-HU"/>
          </a:p>
        </p:txBody>
      </p:sp>
    </p:spTree>
    <p:extLst>
      <p:ext uri="{BB962C8B-B14F-4D97-AF65-F5344CB8AC3E}">
        <p14:creationId xmlns:p14="http://schemas.microsoft.com/office/powerpoint/2010/main" val="2932160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294CEA5-A333-4279-8D8E-05E3C90FA4D1}" type="slidenum">
              <a:rPr lang="hu-HU" altLang="hu-HU"/>
              <a:pPr>
                <a:defRPr/>
              </a:pPr>
              <a:t>‹#›</a:t>
            </a:fld>
            <a:endParaRPr lang="hu-HU" altLang="hu-HU"/>
          </a:p>
        </p:txBody>
      </p:sp>
    </p:spTree>
    <p:extLst>
      <p:ext uri="{BB962C8B-B14F-4D97-AF65-F5344CB8AC3E}">
        <p14:creationId xmlns:p14="http://schemas.microsoft.com/office/powerpoint/2010/main" val="197977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DE6EB749-5764-4B52-BFED-240C99ADBF73}" type="slidenum">
              <a:rPr lang="hu-HU" altLang="hu-HU"/>
              <a:pPr>
                <a:defRPr/>
              </a:pPr>
              <a:t>‹#›</a:t>
            </a:fld>
            <a:endParaRPr lang="hu-HU" altLang="hu-HU"/>
          </a:p>
        </p:txBody>
      </p:sp>
    </p:spTree>
    <p:extLst>
      <p:ext uri="{BB962C8B-B14F-4D97-AF65-F5344CB8AC3E}">
        <p14:creationId xmlns:p14="http://schemas.microsoft.com/office/powerpoint/2010/main" val="26779635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8"/>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72A02BB-B1E4-4DA1-8EE9-AFDA83BE2E67}" type="slidenum">
              <a:rPr lang="hu-HU" altLang="hu-HU"/>
              <a:pPr>
                <a:defRPr/>
              </a:pPr>
              <a:t>‹#›</a:t>
            </a:fld>
            <a:endParaRPr lang="hu-HU" altLang="hu-HU"/>
          </a:p>
        </p:txBody>
      </p:sp>
    </p:spTree>
    <p:extLst>
      <p:ext uri="{BB962C8B-B14F-4D97-AF65-F5344CB8AC3E}">
        <p14:creationId xmlns:p14="http://schemas.microsoft.com/office/powerpoint/2010/main" val="3190867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4DAF2D8D-D9EA-46D3-BF4D-EC4E7815587F}" type="slidenum">
              <a:rPr lang="hu-HU" altLang="hu-HU"/>
              <a:pPr>
                <a:defRPr/>
              </a:pPr>
              <a:t>‹#›</a:t>
            </a:fld>
            <a:endParaRPr lang="hu-HU" altLang="hu-HU"/>
          </a:p>
        </p:txBody>
      </p:sp>
    </p:spTree>
    <p:extLst>
      <p:ext uri="{BB962C8B-B14F-4D97-AF65-F5344CB8AC3E}">
        <p14:creationId xmlns:p14="http://schemas.microsoft.com/office/powerpoint/2010/main" val="12170294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30238" y="365125"/>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30238" y="2505075"/>
            <a:ext cx="386873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7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BDB8DB98-D559-4160-8B05-0E8ED56D90E4}" type="slidenum">
              <a:rPr lang="hu-HU" altLang="hu-HU"/>
              <a:pPr>
                <a:defRPr/>
              </a:pPr>
              <a:t>‹#›</a:t>
            </a:fld>
            <a:endParaRPr lang="hu-HU" altLang="hu-HU"/>
          </a:p>
        </p:txBody>
      </p:sp>
    </p:spTree>
    <p:extLst>
      <p:ext uri="{BB962C8B-B14F-4D97-AF65-F5344CB8AC3E}">
        <p14:creationId xmlns:p14="http://schemas.microsoft.com/office/powerpoint/2010/main" val="9615128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1FC84306-38E6-409B-B9FE-8FEB687C3AD2}" type="slidenum">
              <a:rPr lang="hu-HU" altLang="hu-HU"/>
              <a:pPr>
                <a:defRPr/>
              </a:pPr>
              <a:t>‹#›</a:t>
            </a:fld>
            <a:endParaRPr lang="hu-HU" altLang="hu-HU"/>
          </a:p>
        </p:txBody>
      </p:sp>
    </p:spTree>
    <p:extLst>
      <p:ext uri="{BB962C8B-B14F-4D97-AF65-F5344CB8AC3E}">
        <p14:creationId xmlns:p14="http://schemas.microsoft.com/office/powerpoint/2010/main" val="20748807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8622E5CE-10BD-4AEF-874F-75FD29799DB5}" type="slidenum">
              <a:rPr lang="hu-HU" altLang="hu-HU"/>
              <a:pPr>
                <a:defRPr/>
              </a:pPr>
              <a:t>‹#›</a:t>
            </a:fld>
            <a:endParaRPr lang="hu-HU" altLang="hu-HU"/>
          </a:p>
        </p:txBody>
      </p:sp>
    </p:spTree>
    <p:extLst>
      <p:ext uri="{BB962C8B-B14F-4D97-AF65-F5344CB8AC3E}">
        <p14:creationId xmlns:p14="http://schemas.microsoft.com/office/powerpoint/2010/main" val="23929033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5D962092-3A70-40E4-ABC4-EB8ADE25954F}" type="slidenum">
              <a:rPr lang="hu-HU" altLang="hu-HU"/>
              <a:pPr>
                <a:defRPr/>
              </a:pPr>
              <a:t>‹#›</a:t>
            </a:fld>
            <a:endParaRPr lang="hu-HU" altLang="hu-HU"/>
          </a:p>
        </p:txBody>
      </p:sp>
    </p:spTree>
    <p:extLst>
      <p:ext uri="{BB962C8B-B14F-4D97-AF65-F5344CB8AC3E}">
        <p14:creationId xmlns:p14="http://schemas.microsoft.com/office/powerpoint/2010/main" val="7649359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D823C586-F911-42D7-86BA-52E4D15E8175}" type="slidenum">
              <a:rPr lang="hu-HU" altLang="hu-HU"/>
              <a:pPr>
                <a:defRPr/>
              </a:pPr>
              <a:t>‹#›</a:t>
            </a:fld>
            <a:endParaRPr lang="hu-HU" altLang="hu-HU"/>
          </a:p>
        </p:txBody>
      </p:sp>
    </p:spTree>
    <p:extLst>
      <p:ext uri="{BB962C8B-B14F-4D97-AF65-F5344CB8AC3E}">
        <p14:creationId xmlns:p14="http://schemas.microsoft.com/office/powerpoint/2010/main" val="16669062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0098E029-C3C0-4CDA-B184-8D5A99CC881E}" type="slidenum">
              <a:rPr lang="hu-HU" altLang="hu-HU"/>
              <a:pPr>
                <a:defRPr/>
              </a:pPr>
              <a:t>‹#›</a:t>
            </a:fld>
            <a:endParaRPr lang="hu-HU" altLang="hu-HU"/>
          </a:p>
        </p:txBody>
      </p:sp>
    </p:spTree>
    <p:extLst>
      <p:ext uri="{BB962C8B-B14F-4D97-AF65-F5344CB8AC3E}">
        <p14:creationId xmlns:p14="http://schemas.microsoft.com/office/powerpoint/2010/main" val="14543358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B653D40D-09CF-4263-899A-47292D3C199E}" type="slidenum">
              <a:rPr lang="hu-HU" altLang="hu-HU"/>
              <a:pPr>
                <a:defRPr/>
              </a:pPr>
              <a:t>‹#›</a:t>
            </a:fld>
            <a:endParaRPr lang="hu-HU" altLang="hu-HU"/>
          </a:p>
        </p:txBody>
      </p:sp>
    </p:spTree>
    <p:extLst>
      <p:ext uri="{BB962C8B-B14F-4D97-AF65-F5344CB8AC3E}">
        <p14:creationId xmlns:p14="http://schemas.microsoft.com/office/powerpoint/2010/main" val="32173577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163FEC-D02B-4012-A30E-3BC16A9B9B6F}" type="slidenum">
              <a:rPr lang="en-US" altLang="hu-HU"/>
              <a:pPr>
                <a:defRPr/>
              </a:pPr>
              <a:t>‹#›</a:t>
            </a:fld>
            <a:endParaRPr lang="en-US" altLang="hu-HU"/>
          </a:p>
        </p:txBody>
      </p:sp>
    </p:spTree>
    <p:extLst>
      <p:ext uri="{BB962C8B-B14F-4D97-AF65-F5344CB8AC3E}">
        <p14:creationId xmlns:p14="http://schemas.microsoft.com/office/powerpoint/2010/main" val="422239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EBAEDE76-17FB-4DBB-ACBB-15EE98F19529}" type="slidenum">
              <a:rPr lang="hu-HU" altLang="hu-HU"/>
              <a:pPr>
                <a:defRPr/>
              </a:pPr>
              <a:t>‹#›</a:t>
            </a:fld>
            <a:endParaRPr lang="hu-HU" altLang="hu-HU"/>
          </a:p>
        </p:txBody>
      </p:sp>
    </p:spTree>
    <p:extLst>
      <p:ext uri="{BB962C8B-B14F-4D97-AF65-F5344CB8AC3E}">
        <p14:creationId xmlns:p14="http://schemas.microsoft.com/office/powerpoint/2010/main" val="3807850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07AA4D-C6C1-422C-8924-D64A6A065361}" type="slidenum">
              <a:rPr lang="en-US" altLang="hu-HU"/>
              <a:pPr>
                <a:defRPr/>
              </a:pPr>
              <a:t>‹#›</a:t>
            </a:fld>
            <a:endParaRPr lang="en-US" altLang="hu-HU"/>
          </a:p>
        </p:txBody>
      </p:sp>
    </p:spTree>
    <p:extLst>
      <p:ext uri="{BB962C8B-B14F-4D97-AF65-F5344CB8AC3E}">
        <p14:creationId xmlns:p14="http://schemas.microsoft.com/office/powerpoint/2010/main" val="41553758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C37942-23B0-4BB4-8E04-AD7C163223C9}" type="slidenum">
              <a:rPr lang="en-US" altLang="hu-HU"/>
              <a:pPr>
                <a:defRPr/>
              </a:pPr>
              <a:t>‹#›</a:t>
            </a:fld>
            <a:endParaRPr lang="en-US" altLang="hu-HU"/>
          </a:p>
        </p:txBody>
      </p:sp>
    </p:spTree>
    <p:extLst>
      <p:ext uri="{BB962C8B-B14F-4D97-AF65-F5344CB8AC3E}">
        <p14:creationId xmlns:p14="http://schemas.microsoft.com/office/powerpoint/2010/main" val="37809288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B24272-9607-41BC-A070-B77809A42C22}" type="slidenum">
              <a:rPr lang="en-US" altLang="hu-HU"/>
              <a:pPr>
                <a:defRPr/>
              </a:pPr>
              <a:t>‹#›</a:t>
            </a:fld>
            <a:endParaRPr lang="en-US" altLang="hu-HU"/>
          </a:p>
        </p:txBody>
      </p:sp>
    </p:spTree>
    <p:extLst>
      <p:ext uri="{BB962C8B-B14F-4D97-AF65-F5344CB8AC3E}">
        <p14:creationId xmlns:p14="http://schemas.microsoft.com/office/powerpoint/2010/main" val="19879595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0E8FE1-2C6A-46DD-B191-A7095447E2BE}" type="slidenum">
              <a:rPr lang="en-US" altLang="hu-HU"/>
              <a:pPr>
                <a:defRPr/>
              </a:pPr>
              <a:t>‹#›</a:t>
            </a:fld>
            <a:endParaRPr lang="en-US" altLang="hu-HU"/>
          </a:p>
        </p:txBody>
      </p:sp>
    </p:spTree>
    <p:extLst>
      <p:ext uri="{BB962C8B-B14F-4D97-AF65-F5344CB8AC3E}">
        <p14:creationId xmlns:p14="http://schemas.microsoft.com/office/powerpoint/2010/main" val="24431475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BB4C2C-2B1B-4607-9A77-5C6038ADF4D6}" type="slidenum">
              <a:rPr lang="en-US" altLang="hu-HU"/>
              <a:pPr>
                <a:defRPr/>
              </a:pPr>
              <a:t>‹#›</a:t>
            </a:fld>
            <a:endParaRPr lang="en-US" altLang="hu-HU"/>
          </a:p>
        </p:txBody>
      </p:sp>
    </p:spTree>
    <p:extLst>
      <p:ext uri="{BB962C8B-B14F-4D97-AF65-F5344CB8AC3E}">
        <p14:creationId xmlns:p14="http://schemas.microsoft.com/office/powerpoint/2010/main" val="14757281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CBB456-57D0-4FC5-8B70-A1A5556D067E}" type="slidenum">
              <a:rPr lang="en-US" altLang="hu-HU"/>
              <a:pPr>
                <a:defRPr/>
              </a:pPr>
              <a:t>‹#›</a:t>
            </a:fld>
            <a:endParaRPr lang="en-US" altLang="hu-HU"/>
          </a:p>
        </p:txBody>
      </p:sp>
    </p:spTree>
    <p:extLst>
      <p:ext uri="{BB962C8B-B14F-4D97-AF65-F5344CB8AC3E}">
        <p14:creationId xmlns:p14="http://schemas.microsoft.com/office/powerpoint/2010/main" val="21691202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F0C844-F40C-416C-AD33-D8FD95A56D1D}" type="slidenum">
              <a:rPr lang="en-US" altLang="hu-HU"/>
              <a:pPr>
                <a:defRPr/>
              </a:pPr>
              <a:t>‹#›</a:t>
            </a:fld>
            <a:endParaRPr lang="en-US" altLang="hu-HU"/>
          </a:p>
        </p:txBody>
      </p:sp>
    </p:spTree>
    <p:extLst>
      <p:ext uri="{BB962C8B-B14F-4D97-AF65-F5344CB8AC3E}">
        <p14:creationId xmlns:p14="http://schemas.microsoft.com/office/powerpoint/2010/main" val="13218595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309CB6-7490-43F6-A039-671AA124E704}" type="slidenum">
              <a:rPr lang="en-US" altLang="hu-HU"/>
              <a:pPr>
                <a:defRPr/>
              </a:pPr>
              <a:t>‹#›</a:t>
            </a:fld>
            <a:endParaRPr lang="en-US" altLang="hu-HU"/>
          </a:p>
        </p:txBody>
      </p:sp>
    </p:spTree>
    <p:extLst>
      <p:ext uri="{BB962C8B-B14F-4D97-AF65-F5344CB8AC3E}">
        <p14:creationId xmlns:p14="http://schemas.microsoft.com/office/powerpoint/2010/main" val="20281252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7C94D-02EC-4B33-ADF3-335D2A87EAFC}" type="slidenum">
              <a:rPr lang="en-US" altLang="hu-HU"/>
              <a:pPr>
                <a:defRPr/>
              </a:pPr>
              <a:t>‹#›</a:t>
            </a:fld>
            <a:endParaRPr lang="en-US" altLang="hu-HU"/>
          </a:p>
        </p:txBody>
      </p:sp>
    </p:spTree>
    <p:extLst>
      <p:ext uri="{BB962C8B-B14F-4D97-AF65-F5344CB8AC3E}">
        <p14:creationId xmlns:p14="http://schemas.microsoft.com/office/powerpoint/2010/main" val="2714131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CE7A98-4226-4995-89E8-2C1E32E61DD6}" type="slidenum">
              <a:rPr lang="en-US" altLang="hu-HU"/>
              <a:pPr>
                <a:defRPr/>
              </a:pPr>
              <a:t>‹#›</a:t>
            </a:fld>
            <a:endParaRPr lang="en-US" altLang="hu-HU"/>
          </a:p>
        </p:txBody>
      </p:sp>
    </p:spTree>
    <p:extLst>
      <p:ext uri="{BB962C8B-B14F-4D97-AF65-F5344CB8AC3E}">
        <p14:creationId xmlns:p14="http://schemas.microsoft.com/office/powerpoint/2010/main" val="277108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58BC6498-1F79-4495-A98A-DDC48781D940}" type="slidenum">
              <a:rPr lang="hu-HU" altLang="hu-HU"/>
              <a:pPr>
                <a:defRPr/>
              </a:pPr>
              <a:t>‹#›</a:t>
            </a:fld>
            <a:endParaRPr lang="hu-HU" altLang="hu-HU"/>
          </a:p>
        </p:txBody>
      </p:sp>
    </p:spTree>
    <p:extLst>
      <p:ext uri="{BB962C8B-B14F-4D97-AF65-F5344CB8AC3E}">
        <p14:creationId xmlns:p14="http://schemas.microsoft.com/office/powerpoint/2010/main" val="206501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483C76E-DB72-47BE-BF91-1EEBDE4CA068}"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 </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hu-HU"/>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hu-HU"/>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anose="02020603050405020304" pitchFamily="18" charset="0"/>
              </a:defRPr>
            </a:lvl1pPr>
          </a:lstStyle>
          <a:p>
            <a:pPr>
              <a:defRPr/>
            </a:pPr>
            <a:fld id="{FE9362B1-86AC-424F-B930-0F1A4570E3FA}"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800000"/>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hu-HU" smtClean="0"/>
              <a:t>Cliquez et modifiez le titre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hu-HU" smtClean="0"/>
              <a:t>Cliquez pour modifier les styles du texte du masque</a:t>
            </a:r>
          </a:p>
          <a:p>
            <a:pPr lvl="1"/>
            <a:r>
              <a:rPr lang="fr-FR" altLang="hu-HU" smtClean="0"/>
              <a:t>Deuxième niveau</a:t>
            </a:r>
          </a:p>
          <a:p>
            <a:pPr lvl="2"/>
            <a:r>
              <a:rPr lang="fr-FR" altLang="hu-HU" smtClean="0"/>
              <a:t>Troisième niveau</a:t>
            </a:r>
          </a:p>
          <a:p>
            <a:pPr lvl="3"/>
            <a:r>
              <a:rPr lang="fr-FR" altLang="hu-HU" smtClean="0"/>
              <a:t>Quatrième niveau</a:t>
            </a:r>
          </a:p>
          <a:p>
            <a:pPr lvl="4"/>
            <a:r>
              <a:rPr lang="fr-FR" altLang="hu-HU" smtClean="0"/>
              <a:t>Cinquième niveau</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fr-F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fr-F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anose="02020603050405020304" pitchFamily="18" charset="0"/>
              </a:defRPr>
            </a:lvl1pPr>
          </a:lstStyle>
          <a:p>
            <a:pPr>
              <a:defRPr/>
            </a:pPr>
            <a:fld id="{4ADC033D-C96D-482F-B140-1529B3319110}" type="slidenum">
              <a:rPr lang="fr-FR" altLang="hu-HU"/>
              <a:pPr>
                <a:defRPr/>
              </a:pPr>
              <a:t>‹#›</a:t>
            </a:fld>
            <a:endParaRPr lang="fr-FR" altLang="hu-HU"/>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381000"/>
          </a:xfrm>
          <a:prstGeom prst="rect">
            <a:avLst/>
          </a:prstGeom>
          <a:solidFill>
            <a:srgbClr val="405A9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ko-KR" altLang="en-US" sz="2400" smtClean="0">
              <a:latin typeface="Times New Roman" panose="02020603050405020304" pitchFamily="18" charset="0"/>
              <a:ea typeface="Gulim" pitchFamily="34" charset="-127"/>
            </a:endParaRPr>
          </a:p>
        </p:txBody>
      </p:sp>
      <p:sp>
        <p:nvSpPr>
          <p:cNvPr id="4099" name="Rectangle 3"/>
          <p:cNvSpPr>
            <a:spLocks noGrp="1" noChangeArrowheads="1"/>
          </p:cNvSpPr>
          <p:nvPr>
            <p:ph type="title"/>
          </p:nvPr>
        </p:nvSpPr>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This is the title</a:t>
            </a:r>
          </a:p>
        </p:txBody>
      </p:sp>
      <p:sp>
        <p:nvSpPr>
          <p:cNvPr id="410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Tree>
  </p:cSld>
  <p:clrMap bg1="lt1" tx1="dk1" bg2="lt2" tx2="dk2" accent1="accent1" accent2="accent2" accent3="accent3" accent4="accent4" accent5="accent5" accent6="accent6" hlink="hlink" folHlink="folHlink"/>
  <p:sldLayoutIdLst>
    <p:sldLayoutId id="2147484234"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l" rtl="0" eaLnBrk="0" fontAlgn="base" hangingPunct="0">
        <a:spcBef>
          <a:spcPct val="0"/>
        </a:spcBef>
        <a:spcAft>
          <a:spcPct val="0"/>
        </a:spcAft>
        <a:defRPr sz="1600">
          <a:solidFill>
            <a:schemeClr val="bg1"/>
          </a:solidFill>
          <a:latin typeface="+mj-lt"/>
          <a:ea typeface="+mj-ea"/>
          <a:cs typeface="+mj-cs"/>
        </a:defRPr>
      </a:lvl1pPr>
      <a:lvl2pPr algn="l" rtl="0" eaLnBrk="0" fontAlgn="base" hangingPunct="0">
        <a:spcBef>
          <a:spcPct val="0"/>
        </a:spcBef>
        <a:spcAft>
          <a:spcPct val="0"/>
        </a:spcAft>
        <a:defRPr sz="1600">
          <a:solidFill>
            <a:schemeClr val="bg1"/>
          </a:solidFill>
          <a:latin typeface="Arial" charset="0"/>
        </a:defRPr>
      </a:lvl2pPr>
      <a:lvl3pPr algn="l" rtl="0" eaLnBrk="0" fontAlgn="base" hangingPunct="0">
        <a:spcBef>
          <a:spcPct val="0"/>
        </a:spcBef>
        <a:spcAft>
          <a:spcPct val="0"/>
        </a:spcAft>
        <a:defRPr sz="1600">
          <a:solidFill>
            <a:schemeClr val="bg1"/>
          </a:solidFill>
          <a:latin typeface="Arial" charset="0"/>
        </a:defRPr>
      </a:lvl3pPr>
      <a:lvl4pPr algn="l" rtl="0" eaLnBrk="0" fontAlgn="base" hangingPunct="0">
        <a:spcBef>
          <a:spcPct val="0"/>
        </a:spcBef>
        <a:spcAft>
          <a:spcPct val="0"/>
        </a:spcAft>
        <a:defRPr sz="1600">
          <a:solidFill>
            <a:schemeClr val="bg1"/>
          </a:solidFill>
          <a:latin typeface="Arial" charset="0"/>
        </a:defRPr>
      </a:lvl4pPr>
      <a:lvl5pPr algn="l" rtl="0" eaLnBrk="0" fontAlgn="base" hangingPunct="0">
        <a:spcBef>
          <a:spcPct val="0"/>
        </a:spcBef>
        <a:spcAft>
          <a:spcPct val="0"/>
        </a:spcAft>
        <a:defRPr sz="1600">
          <a:solidFill>
            <a:schemeClr val="bg1"/>
          </a:solidFill>
          <a:latin typeface="Arial" charset="0"/>
        </a:defRPr>
      </a:lvl5pPr>
      <a:lvl6pPr marL="457200" algn="l" rtl="0" fontAlgn="base">
        <a:spcBef>
          <a:spcPct val="0"/>
        </a:spcBef>
        <a:spcAft>
          <a:spcPct val="0"/>
        </a:spcAft>
        <a:defRPr sz="1600">
          <a:solidFill>
            <a:schemeClr val="bg1"/>
          </a:solidFill>
          <a:latin typeface="Arial" charset="0"/>
        </a:defRPr>
      </a:lvl6pPr>
      <a:lvl7pPr marL="914400" algn="l" rtl="0" fontAlgn="base">
        <a:spcBef>
          <a:spcPct val="0"/>
        </a:spcBef>
        <a:spcAft>
          <a:spcPct val="0"/>
        </a:spcAft>
        <a:defRPr sz="1600">
          <a:solidFill>
            <a:schemeClr val="bg1"/>
          </a:solidFill>
          <a:latin typeface="Arial" charset="0"/>
        </a:defRPr>
      </a:lvl7pPr>
      <a:lvl8pPr marL="1371600" algn="l" rtl="0" fontAlgn="base">
        <a:spcBef>
          <a:spcPct val="0"/>
        </a:spcBef>
        <a:spcAft>
          <a:spcPct val="0"/>
        </a:spcAft>
        <a:defRPr sz="1600">
          <a:solidFill>
            <a:schemeClr val="bg1"/>
          </a:solidFill>
          <a:latin typeface="Arial" charset="0"/>
        </a:defRPr>
      </a:lvl8pPr>
      <a:lvl9pPr marL="1828800" algn="l" rtl="0" fontAlgn="base">
        <a:spcBef>
          <a:spcPct val="0"/>
        </a:spcBef>
        <a:spcAft>
          <a:spcPct val="0"/>
        </a:spcAft>
        <a:defRPr sz="1600">
          <a:solidFill>
            <a:schemeClr val="bg1"/>
          </a:solidFill>
          <a:latin typeface="Arial" charset="0"/>
        </a:defRPr>
      </a:lvl9pPr>
    </p:titleStyle>
    <p:bodyStyle>
      <a:lvl1pPr marL="342900" indent="-342900" algn="l" rtl="0" eaLnBrk="0" fontAlgn="base" hangingPunct="0">
        <a:spcBef>
          <a:spcPct val="20000"/>
        </a:spcBef>
        <a:spcAft>
          <a:spcPct val="0"/>
        </a:spcAft>
        <a:defRPr sz="1400">
          <a:solidFill>
            <a:schemeClr val="tx1"/>
          </a:solidFill>
          <a:latin typeface="+mn-lt"/>
          <a:ea typeface="+mn-ea"/>
          <a:cs typeface="+mn-cs"/>
        </a:defRPr>
      </a:lvl1pPr>
      <a:lvl2pPr marL="742950" indent="-285750" algn="l" rtl="0" eaLnBrk="0" fontAlgn="base" hangingPunct="0">
        <a:spcBef>
          <a:spcPct val="20000"/>
        </a:spcBef>
        <a:spcAft>
          <a:spcPct val="0"/>
        </a:spcAft>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mtClean="0"/>
          </a:p>
        </p:txBody>
      </p:sp>
      <p:sp>
        <p:nvSpPr>
          <p:cNvPr id="5123" name="Text Box 3"/>
          <p:cNvSpPr txBox="1">
            <a:spLocks noChangeArrowheads="1"/>
          </p:cNvSpPr>
          <p:nvPr/>
        </p:nvSpPr>
        <p:spPr bwMode="auto">
          <a:xfrm>
            <a:off x="90488" y="444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defRPr/>
            </a:pPr>
            <a:r>
              <a:rPr lang="hu-HU" altLang="hu-HU" sz="1400" smtClean="0">
                <a:solidFill>
                  <a:srgbClr val="000000"/>
                </a:solidFill>
              </a:rPr>
              <a:t> *</a:t>
            </a:r>
          </a:p>
        </p:txBody>
      </p:sp>
      <p:sp>
        <p:nvSpPr>
          <p:cNvPr id="5124" name="Text Box 4"/>
          <p:cNvSpPr txBox="1">
            <a:spLocks noChangeArrowheads="1"/>
          </p:cNvSpPr>
          <p:nvPr/>
        </p:nvSpPr>
        <p:spPr bwMode="auto">
          <a:xfrm>
            <a:off x="90488" y="444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hu-HU" altLang="hu-HU" sz="1400" smtClean="0">
                <a:solidFill>
                  <a:srgbClr val="000000"/>
                </a:solidFill>
              </a:rPr>
              <a:t> *</a:t>
            </a:r>
          </a:p>
        </p:txBody>
      </p:sp>
      <p:sp>
        <p:nvSpPr>
          <p:cNvPr id="5125" name="Text Box 5"/>
          <p:cNvSpPr txBox="1">
            <a:spLocks noChangeArrowheads="1"/>
          </p:cNvSpPr>
          <p:nvPr/>
        </p:nvSpPr>
        <p:spPr bwMode="auto">
          <a:xfrm>
            <a:off x="90488" y="444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hu-HU" altLang="hu-HU" sz="1400" smtClean="0">
                <a:solidFill>
                  <a:srgbClr val="000000"/>
                </a:solidFill>
              </a:rPr>
              <a:t> 0</a:t>
            </a:r>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342900" indent="-342900" algn="l" rtl="0" eaLnBrk="0" fontAlgn="base" hangingPunct="0">
        <a:spcBef>
          <a:spcPct val="20000"/>
        </a:spcBef>
        <a:spcAft>
          <a:spcPct val="0"/>
        </a:spcAft>
        <a:buChar char="•"/>
        <a:defRPr sz="3200">
          <a:solidFill>
            <a:schemeClr val="tx1"/>
          </a:solidFill>
          <a:latin typeface="+mn-lt"/>
        </a:defRPr>
      </a:lvl2pPr>
      <a:lvl3pPr marL="342900" indent="-342900" algn="l" rtl="0" eaLnBrk="0" fontAlgn="base" hangingPunct="0">
        <a:spcBef>
          <a:spcPct val="20000"/>
        </a:spcBef>
        <a:spcAft>
          <a:spcPct val="0"/>
        </a:spcAft>
        <a:buChar char="•"/>
        <a:defRPr sz="3200">
          <a:solidFill>
            <a:schemeClr val="tx1"/>
          </a:solidFill>
          <a:latin typeface="+mn-lt"/>
        </a:defRPr>
      </a:lvl3pPr>
      <a:lvl4pPr marL="342900" indent="-342900" algn="l" rtl="0" eaLnBrk="0" fontAlgn="base" hangingPunct="0">
        <a:spcBef>
          <a:spcPct val="20000"/>
        </a:spcBef>
        <a:spcAft>
          <a:spcPct val="0"/>
        </a:spcAft>
        <a:buChar char="•"/>
        <a:defRPr sz="3200">
          <a:solidFill>
            <a:schemeClr val="tx1"/>
          </a:solidFill>
          <a:latin typeface="+mn-lt"/>
        </a:defRPr>
      </a:lvl4pPr>
      <a:lvl5pPr marL="342900" indent="-342900" algn="l" rtl="0" eaLnBrk="0" fontAlgn="base" hangingPunct="0">
        <a:spcBef>
          <a:spcPct val="20000"/>
        </a:spcBef>
        <a:spcAft>
          <a:spcPct val="0"/>
        </a:spcAft>
        <a:buChar char="•"/>
        <a:defRPr sz="3200">
          <a:solidFill>
            <a:schemeClr val="tx1"/>
          </a:solidFill>
          <a:latin typeface="+mn-lt"/>
        </a:defRPr>
      </a:lvl5pPr>
      <a:lvl6pPr marL="800100" indent="-342900" algn="l" rtl="0" fontAlgn="base">
        <a:spcBef>
          <a:spcPct val="20000"/>
        </a:spcBef>
        <a:spcAft>
          <a:spcPct val="0"/>
        </a:spcAft>
        <a:buChar char="•"/>
        <a:defRPr sz="3200">
          <a:solidFill>
            <a:schemeClr val="tx1"/>
          </a:solidFill>
          <a:latin typeface="+mn-lt"/>
        </a:defRPr>
      </a:lvl6pPr>
      <a:lvl7pPr marL="1257300" indent="-342900" algn="l" rtl="0" fontAlgn="base">
        <a:spcBef>
          <a:spcPct val="20000"/>
        </a:spcBef>
        <a:spcAft>
          <a:spcPct val="0"/>
        </a:spcAft>
        <a:buChar char="•"/>
        <a:defRPr sz="3200">
          <a:solidFill>
            <a:schemeClr val="tx1"/>
          </a:solidFill>
          <a:latin typeface="+mn-lt"/>
        </a:defRPr>
      </a:lvl7pPr>
      <a:lvl8pPr marL="1714500" indent="-342900" algn="l" rtl="0" fontAlgn="base">
        <a:spcBef>
          <a:spcPct val="20000"/>
        </a:spcBef>
        <a:spcAft>
          <a:spcPct val="0"/>
        </a:spcAft>
        <a:buChar char="•"/>
        <a:defRPr sz="3200">
          <a:solidFill>
            <a:schemeClr val="tx1"/>
          </a:solidFill>
          <a:latin typeface="+mn-lt"/>
        </a:defRPr>
      </a:lvl8pPr>
      <a:lvl9pPr marL="2171700" indent="-342900" algn="l" rtl="0" fontAlgn="base">
        <a:spcBef>
          <a:spcPct val="20000"/>
        </a:spcBef>
        <a:spcAft>
          <a:spcPct val="0"/>
        </a:spcAft>
        <a:buChar char="•"/>
        <a:defRPr sz="3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381000"/>
          </a:xfrm>
          <a:prstGeom prst="rect">
            <a:avLst/>
          </a:prstGeom>
          <a:solidFill>
            <a:srgbClr val="405A9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ko-KR" altLang="en-US" sz="2400" smtClean="0">
              <a:latin typeface="Times New Roman" panose="02020603050405020304" pitchFamily="18" charset="0"/>
              <a:ea typeface="Gulim" pitchFamily="34" charset="-127"/>
            </a:endParaRPr>
          </a:p>
        </p:txBody>
      </p:sp>
      <p:sp>
        <p:nvSpPr>
          <p:cNvPr id="7171" name="Rectangle 3"/>
          <p:cNvSpPr>
            <a:spLocks noGrp="1" noChangeArrowheads="1"/>
          </p:cNvSpPr>
          <p:nvPr>
            <p:ph type="title"/>
          </p:nvPr>
        </p:nvSpPr>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This is the title</a:t>
            </a:r>
          </a:p>
        </p:txBody>
      </p:sp>
      <p:sp>
        <p:nvSpPr>
          <p:cNvPr id="717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Tree>
  </p:cSld>
  <p:clrMap bg1="lt1" tx1="dk1" bg2="lt2" tx2="dk2" accent1="accent1" accent2="accent2" accent3="accent3" accent4="accent4" accent5="accent5" accent6="accent6" hlink="hlink" folHlink="folHlink"/>
  <p:sldLayoutIdLst>
    <p:sldLayoutId id="2147484236"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0" fontAlgn="base" hangingPunct="0">
        <a:spcBef>
          <a:spcPct val="0"/>
        </a:spcBef>
        <a:spcAft>
          <a:spcPct val="0"/>
        </a:spcAft>
        <a:defRPr sz="1600">
          <a:solidFill>
            <a:schemeClr val="bg1"/>
          </a:solidFill>
          <a:latin typeface="+mj-lt"/>
          <a:ea typeface="+mj-ea"/>
          <a:cs typeface="+mj-cs"/>
        </a:defRPr>
      </a:lvl1pPr>
      <a:lvl2pPr algn="l" rtl="0" eaLnBrk="0" fontAlgn="base" hangingPunct="0">
        <a:spcBef>
          <a:spcPct val="0"/>
        </a:spcBef>
        <a:spcAft>
          <a:spcPct val="0"/>
        </a:spcAft>
        <a:defRPr sz="1600">
          <a:solidFill>
            <a:schemeClr val="bg1"/>
          </a:solidFill>
          <a:latin typeface="Arial" pitchFamily="34" charset="0"/>
        </a:defRPr>
      </a:lvl2pPr>
      <a:lvl3pPr algn="l" rtl="0" eaLnBrk="0" fontAlgn="base" hangingPunct="0">
        <a:spcBef>
          <a:spcPct val="0"/>
        </a:spcBef>
        <a:spcAft>
          <a:spcPct val="0"/>
        </a:spcAft>
        <a:defRPr sz="1600">
          <a:solidFill>
            <a:schemeClr val="bg1"/>
          </a:solidFill>
          <a:latin typeface="Arial" pitchFamily="34" charset="0"/>
        </a:defRPr>
      </a:lvl3pPr>
      <a:lvl4pPr algn="l" rtl="0" eaLnBrk="0" fontAlgn="base" hangingPunct="0">
        <a:spcBef>
          <a:spcPct val="0"/>
        </a:spcBef>
        <a:spcAft>
          <a:spcPct val="0"/>
        </a:spcAft>
        <a:defRPr sz="1600">
          <a:solidFill>
            <a:schemeClr val="bg1"/>
          </a:solidFill>
          <a:latin typeface="Arial" pitchFamily="34" charset="0"/>
        </a:defRPr>
      </a:lvl4pPr>
      <a:lvl5pPr algn="l" rtl="0" eaLnBrk="0" fontAlgn="base" hangingPunct="0">
        <a:spcBef>
          <a:spcPct val="0"/>
        </a:spcBef>
        <a:spcAft>
          <a:spcPct val="0"/>
        </a:spcAft>
        <a:defRPr sz="1600">
          <a:solidFill>
            <a:schemeClr val="bg1"/>
          </a:solidFill>
          <a:latin typeface="Arial" pitchFamily="34" charset="0"/>
        </a:defRPr>
      </a:lvl5pPr>
      <a:lvl6pPr marL="457200" algn="l" rtl="0" fontAlgn="base">
        <a:spcBef>
          <a:spcPct val="0"/>
        </a:spcBef>
        <a:spcAft>
          <a:spcPct val="0"/>
        </a:spcAft>
        <a:defRPr sz="1600">
          <a:solidFill>
            <a:schemeClr val="bg1"/>
          </a:solidFill>
          <a:latin typeface="Arial" pitchFamily="34" charset="0"/>
        </a:defRPr>
      </a:lvl6pPr>
      <a:lvl7pPr marL="914400" algn="l" rtl="0" fontAlgn="base">
        <a:spcBef>
          <a:spcPct val="0"/>
        </a:spcBef>
        <a:spcAft>
          <a:spcPct val="0"/>
        </a:spcAft>
        <a:defRPr sz="1600">
          <a:solidFill>
            <a:schemeClr val="bg1"/>
          </a:solidFill>
          <a:latin typeface="Arial" pitchFamily="34" charset="0"/>
        </a:defRPr>
      </a:lvl7pPr>
      <a:lvl8pPr marL="1371600" algn="l" rtl="0" fontAlgn="base">
        <a:spcBef>
          <a:spcPct val="0"/>
        </a:spcBef>
        <a:spcAft>
          <a:spcPct val="0"/>
        </a:spcAft>
        <a:defRPr sz="1600">
          <a:solidFill>
            <a:schemeClr val="bg1"/>
          </a:solidFill>
          <a:latin typeface="Arial" pitchFamily="34" charset="0"/>
        </a:defRPr>
      </a:lvl8pPr>
      <a:lvl9pPr marL="1828800" algn="l" rtl="0" fontAlgn="base">
        <a:spcBef>
          <a:spcPct val="0"/>
        </a:spcBef>
        <a:spcAft>
          <a:spcPct val="0"/>
        </a:spcAft>
        <a:defRPr sz="1600">
          <a:solidFill>
            <a:schemeClr val="bg1"/>
          </a:solidFill>
          <a:latin typeface="Arial" pitchFamily="34" charset="0"/>
        </a:defRPr>
      </a:lvl9pPr>
    </p:titleStyle>
    <p:bodyStyle>
      <a:lvl1pPr marL="342900" indent="-342900" algn="l" rtl="0" eaLnBrk="0" fontAlgn="base" hangingPunct="0">
        <a:spcBef>
          <a:spcPct val="20000"/>
        </a:spcBef>
        <a:spcAft>
          <a:spcPct val="0"/>
        </a:spcAft>
        <a:defRPr sz="1400">
          <a:solidFill>
            <a:schemeClr val="tx1"/>
          </a:solidFill>
          <a:latin typeface="+mn-lt"/>
          <a:ea typeface="+mn-ea"/>
          <a:cs typeface="+mn-cs"/>
        </a:defRPr>
      </a:lvl1pPr>
      <a:lvl2pPr marL="742950" indent="-285750" algn="l" rtl="0" eaLnBrk="0" fontAlgn="base" hangingPunct="0">
        <a:spcBef>
          <a:spcPct val="20000"/>
        </a:spcBef>
        <a:spcAft>
          <a:spcPct val="0"/>
        </a:spcAft>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33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hu-HU"/>
          </a:p>
        </p:txBody>
      </p:sp>
      <p:sp>
        <p:nvSpPr>
          <p:cNvPr id="33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hu-HU"/>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D3CEFAE-E363-42FF-97F8-4531AD030DC9}"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u-HU"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a:p>
            <a:pPr lvl="1"/>
            <a:r>
              <a:rPr lang="en-US" altLang="hu-HU" smtClean="0"/>
              <a:t>Second level</a:t>
            </a:r>
          </a:p>
          <a:p>
            <a:pPr lvl="2"/>
            <a:r>
              <a:rPr lang="en-US" altLang="hu-HU" smtClean="0"/>
              <a:t>Third level</a:t>
            </a:r>
          </a:p>
          <a:p>
            <a:pPr lvl="3"/>
            <a:r>
              <a:rPr lang="en-US" altLang="hu-HU" smtClean="0"/>
              <a:t>Fourth level</a:t>
            </a:r>
          </a:p>
          <a:p>
            <a:pPr lvl="4"/>
            <a:r>
              <a:rPr lang="en-US" altLang="hu-HU" smtClean="0"/>
              <a:t>Fifth level</a:t>
            </a:r>
          </a:p>
        </p:txBody>
      </p:sp>
      <p:sp>
        <p:nvSpPr>
          <p:cNvPr id="257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57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57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F6AB079-6E41-4353-8AEA-77A850A23362}" type="slidenum">
              <a:rPr lang="en-US" altLang="hu-HU"/>
              <a:pPr>
                <a:defRPr/>
              </a:pPr>
              <a:t>‹#›</a:t>
            </a:fld>
            <a:endParaRPr lang="en-US" altLang="hu-HU"/>
          </a:p>
        </p:txBody>
      </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2.xml"/><Relationship Id="rId5" Type="http://schemas.openxmlformats.org/officeDocument/2006/relationships/image" Target="../media/image16.emf"/><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5.xml"/><Relationship Id="rId5" Type="http://schemas.openxmlformats.org/officeDocument/2006/relationships/hyperlink" Target="http://en.wikipedia.org/wiki/Notochord" TargetMode="External"/><Relationship Id="rId4" Type="http://schemas.openxmlformats.org/officeDocument/2006/relationships/hyperlink" Target="http://en.wikipedia.org/wiki/Mesoder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103313"/>
            <a:ext cx="9144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3600" b="1">
                <a:solidFill>
                  <a:schemeClr val="accent2"/>
                </a:solidFill>
                <a:latin typeface="Britannic Bold" panose="020B0903060703020204" pitchFamily="34" charset="0"/>
              </a:rPr>
              <a:t>Testtengelyek kialakulása az embryonális fejlődés során</a:t>
            </a:r>
            <a:endParaRPr lang="en-US" altLang="hu-HU" sz="2400">
              <a:solidFill>
                <a:schemeClr val="tx2"/>
              </a:solidFill>
            </a:endParaRPr>
          </a:p>
        </p:txBody>
      </p:sp>
      <p:sp>
        <p:nvSpPr>
          <p:cNvPr id="21507" name="Text Box 3"/>
          <p:cNvSpPr txBox="1">
            <a:spLocks noChangeArrowheads="1"/>
          </p:cNvSpPr>
          <p:nvPr/>
        </p:nvSpPr>
        <p:spPr bwMode="auto">
          <a:xfrm>
            <a:off x="2771775" y="5516563"/>
            <a:ext cx="3482975" cy="523875"/>
          </a:xfrm>
          <a:prstGeom prst="rect">
            <a:avLst/>
          </a:prstGeom>
          <a:noFill/>
          <a:ln w="9525">
            <a:noFill/>
            <a:miter lim="800000"/>
            <a:headEnd/>
            <a:tailEnd/>
          </a:ln>
          <a:effectLst/>
        </p:spPr>
        <p:txBody>
          <a:bodyPr wrap="none">
            <a:spAutoFit/>
          </a:bodyPr>
          <a:lstStyle/>
          <a:p>
            <a:pPr>
              <a:defRPr/>
            </a:pPr>
            <a:r>
              <a:rPr lang="hu-HU" sz="2800" b="1" dirty="0">
                <a:solidFill>
                  <a:schemeClr val="accent2"/>
                </a:solidFill>
                <a:latin typeface="Times New Roman" pitchFamily="18" charset="0"/>
              </a:rPr>
              <a:t>Semmelweis Egyetem</a:t>
            </a:r>
            <a:endParaRPr lang="hu-HU" sz="2800" b="1" i="1" dirty="0">
              <a:solidFill>
                <a:schemeClr val="accent2"/>
              </a:solidFill>
              <a:effectLst>
                <a:outerShdw blurRad="38100" dist="38100" dir="2700000" algn="tl">
                  <a:srgbClr val="C0C0C0"/>
                </a:outerShdw>
              </a:effectLst>
              <a:latin typeface="Times New Roman" pitchFamily="18" charset="0"/>
            </a:endParaRPr>
          </a:p>
        </p:txBody>
      </p:sp>
      <p:sp>
        <p:nvSpPr>
          <p:cNvPr id="15364" name="Text Box 4"/>
          <p:cNvSpPr txBox="1">
            <a:spLocks noChangeArrowheads="1"/>
          </p:cNvSpPr>
          <p:nvPr/>
        </p:nvSpPr>
        <p:spPr bwMode="auto">
          <a:xfrm>
            <a:off x="2962275" y="2622550"/>
            <a:ext cx="2822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800" b="1"/>
              <a:t>Dr. Nagy Nándor</a:t>
            </a: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4652963"/>
            <a:ext cx="20510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evbio8e-fig-11-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457200"/>
            <a:ext cx="8531225"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title"/>
          </p:nvPr>
        </p:nvSpPr>
        <p:spPr/>
        <p:txBody>
          <a:bodyPr/>
          <a:lstStyle/>
          <a:p>
            <a:pPr eaLnBrk="1" hangingPunct="1"/>
            <a:r>
              <a:rPr lang="en-US" altLang="ko-KR" smtClean="0">
                <a:ea typeface="Gulim" pitchFamily="34" charset="-127"/>
              </a:rPr>
              <a:t>Anterior-posterior </a:t>
            </a:r>
            <a:r>
              <a:rPr lang="hu-HU" altLang="ko-KR" smtClean="0"/>
              <a:t>tengely </a:t>
            </a:r>
            <a:endParaRPr lang="en-US" altLang="ko-KR" smtClean="0">
              <a:ea typeface="Gulim" pitchFamily="34" charset="-127"/>
            </a:endParaRPr>
          </a:p>
        </p:txBody>
      </p:sp>
      <p:pic>
        <p:nvPicPr>
          <p:cNvPr id="348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349500"/>
            <a:ext cx="22225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6877050" y="981075"/>
            <a:ext cx="18923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chemeClr val="tx1"/>
                </a:solidFill>
                <a:latin typeface="Tahoma" panose="020B0604030504040204" pitchFamily="34" charset="0"/>
              </a:defRPr>
            </a:lvl1pPr>
            <a:lvl2pPr marL="742950" indent="-285750">
              <a:spcBef>
                <a:spcPct val="20000"/>
              </a:spcBef>
              <a:defRPr sz="1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hu-HU" altLang="hu-HU" sz="1800">
                <a:latin typeface="Arial" panose="020B0604020202020204" pitchFamily="34" charset="0"/>
              </a:rPr>
              <a:t> Wnt-antagonista</a:t>
            </a:r>
          </a:p>
          <a:p>
            <a:pPr eaLnBrk="1" hangingPunct="1">
              <a:spcBef>
                <a:spcPct val="0"/>
              </a:spcBef>
            </a:pPr>
            <a:r>
              <a:rPr lang="hu-HU" altLang="hu-HU" sz="1800">
                <a:latin typeface="Arial" panose="020B0604020202020204" pitchFamily="34" charset="0"/>
              </a:rPr>
              <a:t>mutáns egér embryok</a:t>
            </a:r>
          </a:p>
        </p:txBody>
      </p:sp>
      <p:sp>
        <p:nvSpPr>
          <p:cNvPr id="34822" name="Rectangle 7"/>
          <p:cNvSpPr>
            <a:spLocks noChangeArrowheads="1"/>
          </p:cNvSpPr>
          <p:nvPr/>
        </p:nvSpPr>
        <p:spPr bwMode="auto">
          <a:xfrm>
            <a:off x="6659563" y="620713"/>
            <a:ext cx="2305050" cy="51133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1400">
                <a:solidFill>
                  <a:schemeClr val="tx1"/>
                </a:solidFill>
                <a:latin typeface="Tahoma" panose="020B0604030504040204" pitchFamily="34" charset="0"/>
              </a:defRPr>
            </a:lvl1pPr>
            <a:lvl2pPr marL="742950" indent="-285750">
              <a:spcBef>
                <a:spcPct val="20000"/>
              </a:spcBef>
              <a:defRPr sz="1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endParaRPr lang="hu-HU" altLang="hu-HU" sz="18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222375"/>
            <a:ext cx="30607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ChangeArrowheads="1"/>
          </p:cNvSpPr>
          <p:nvPr/>
        </p:nvSpPr>
        <p:spPr bwMode="auto">
          <a:xfrm>
            <a:off x="0" y="1628775"/>
            <a:ext cx="460692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113" y="1052513"/>
            <a:ext cx="30305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4749800" y="1268413"/>
            <a:ext cx="4141788"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36871" name="Text Box 7"/>
          <p:cNvSpPr txBox="1">
            <a:spLocks noChangeArrowheads="1"/>
          </p:cNvSpPr>
          <p:nvPr/>
        </p:nvSpPr>
        <p:spPr bwMode="auto">
          <a:xfrm>
            <a:off x="846138" y="439738"/>
            <a:ext cx="49403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hu-HU" altLang="hu-HU" b="1">
                <a:solidFill>
                  <a:srgbClr val="FF0000"/>
                </a:solidFill>
              </a:rPr>
              <a:t>head induction requires the inhibition of</a:t>
            </a:r>
          </a:p>
          <a:p>
            <a:r>
              <a:rPr lang="hu-HU" altLang="hu-HU" b="1">
                <a:solidFill>
                  <a:srgbClr val="FF0000"/>
                </a:solidFill>
              </a:rPr>
              <a:t>both BMP and Wnt signals </a:t>
            </a:r>
            <a:r>
              <a:rPr lang="hu-HU" altLang="hu-HU" i="1">
                <a:solidFill>
                  <a:srgbClr val="000000"/>
                </a:solidFill>
              </a:rPr>
              <a:t>(Glinka et al. 1997). </a:t>
            </a:r>
          </a:p>
        </p:txBody>
      </p:sp>
      <p:pic>
        <p:nvPicPr>
          <p:cNvPr id="36872" name="Kép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1150" y="4732338"/>
            <a:ext cx="85915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pPr eaLnBrk="1" hangingPunct="1"/>
            <a:r>
              <a:rPr lang="en-US" altLang="ko-KR" smtClean="0">
                <a:ea typeface="Gulim" pitchFamily="34" charset="-127"/>
              </a:rPr>
              <a:t>Pathway for left-right asymmetry in the </a:t>
            </a:r>
            <a:r>
              <a:rPr lang="hu-HU" altLang="ko-KR" smtClean="0"/>
              <a:t>e</a:t>
            </a:r>
            <a:r>
              <a:rPr lang="en-US" altLang="ko-KR" smtClean="0">
                <a:ea typeface="Gulim" pitchFamily="34" charset="-127"/>
              </a:rPr>
              <a:t>mbryo </a:t>
            </a:r>
          </a:p>
        </p:txBody>
      </p:sp>
      <p:sp>
        <p:nvSpPr>
          <p:cNvPr id="39940" name="Rectangle 4"/>
          <p:cNvSpPr>
            <a:spLocks noGrp="1" noChangeArrowheads="1"/>
          </p:cNvSpPr>
          <p:nvPr>
            <p:ph type="body" idx="1"/>
          </p:nvPr>
        </p:nvSpPr>
        <p:spPr/>
        <p:txBody>
          <a:bodyPr/>
          <a:lstStyle/>
          <a:p>
            <a:pPr eaLnBrk="1" hangingPunct="1"/>
            <a:endParaRPr lang="ko-KR" altLang="en-US" dirty="0" smtClean="0">
              <a:ea typeface="Gulim" pitchFamily="34" charset="-127"/>
            </a:endParaRPr>
          </a:p>
        </p:txBody>
      </p:sp>
      <p:pic>
        <p:nvPicPr>
          <p:cNvPr id="2" name="Kép 1"/>
          <p:cNvPicPr>
            <a:picLocks noChangeAspect="1"/>
          </p:cNvPicPr>
          <p:nvPr/>
        </p:nvPicPr>
        <p:blipFill>
          <a:blip r:embed="rId3"/>
          <a:stretch>
            <a:fillRect/>
          </a:stretch>
        </p:blipFill>
        <p:spPr>
          <a:xfrm>
            <a:off x="465988" y="670321"/>
            <a:ext cx="8212024" cy="551735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evbio8e-fig-11-2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57200"/>
            <a:ext cx="8531225"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title"/>
          </p:nvPr>
        </p:nvSpPr>
        <p:spPr/>
        <p:txBody>
          <a:bodyPr/>
          <a:lstStyle/>
          <a:p>
            <a:pPr eaLnBrk="1" hangingPunct="1"/>
            <a:r>
              <a:rPr lang="hu-HU" altLang="ko-KR" smtClean="0"/>
              <a:t>Jobb-bal aszimmetria molekuláris szabályozása</a:t>
            </a:r>
            <a:r>
              <a:rPr lang="en-US" altLang="ko-KR" smtClean="0">
                <a:ea typeface="Gulim" pitchFamily="34" charset="-127"/>
              </a:rPr>
              <a:t> </a:t>
            </a:r>
          </a:p>
        </p:txBody>
      </p:sp>
      <p:sp>
        <p:nvSpPr>
          <p:cNvPr id="44036" name="Rectangle 5"/>
          <p:cNvSpPr>
            <a:spLocks noChangeArrowheads="1"/>
          </p:cNvSpPr>
          <p:nvPr/>
        </p:nvSpPr>
        <p:spPr bwMode="auto">
          <a:xfrm>
            <a:off x="6156325" y="3690938"/>
            <a:ext cx="2987675" cy="3122612"/>
          </a:xfrm>
          <a:prstGeom prst="rect">
            <a:avLst/>
          </a:prstGeom>
          <a:solidFill>
            <a:schemeClr val="bg1"/>
          </a:solidFill>
          <a:ln w="9525">
            <a:solidFill>
              <a:schemeClr val="bg1"/>
            </a:solidFill>
            <a:miter lim="800000"/>
            <a:headEnd/>
            <a:tailEnd/>
          </a:ln>
        </p:spPr>
        <p:txBody>
          <a:bodyPr>
            <a:spAutoFit/>
          </a:bodyPr>
          <a:lstStyle>
            <a:lvl1pPr>
              <a:spcBef>
                <a:spcPct val="20000"/>
              </a:spcBef>
              <a:defRPr sz="1400">
                <a:solidFill>
                  <a:schemeClr val="tx1"/>
                </a:solidFill>
                <a:latin typeface="Tahoma" panose="020B0604030504040204" pitchFamily="34" charset="0"/>
              </a:defRPr>
            </a:lvl1pPr>
            <a:lvl2pPr marL="742950" indent="-285750">
              <a:spcBef>
                <a:spcPct val="20000"/>
              </a:spcBef>
              <a:defRPr sz="1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hu-HU" altLang="hu-HU" sz="1800" b="1" u="sng">
                <a:latin typeface="Arial" panose="020B0604020202020204" pitchFamily="34" charset="0"/>
              </a:rPr>
              <a:t>Node Signals:</a:t>
            </a:r>
          </a:p>
          <a:p>
            <a:pPr eaLnBrk="1" hangingPunct="1">
              <a:spcBef>
                <a:spcPct val="0"/>
              </a:spcBef>
            </a:pPr>
            <a:r>
              <a:rPr lang="hu-HU" altLang="hu-HU" sz="1800" b="1">
                <a:solidFill>
                  <a:srgbClr val="FF0000"/>
                </a:solidFill>
                <a:latin typeface="Arial" panose="020B0604020202020204" pitchFamily="34" charset="0"/>
              </a:rPr>
              <a:t>SHH</a:t>
            </a:r>
            <a:r>
              <a:rPr lang="hu-HU" altLang="hu-HU" sz="1800">
                <a:latin typeface="Arial" panose="020B0604020202020204" pitchFamily="34" charset="0"/>
              </a:rPr>
              <a:t> – </a:t>
            </a:r>
            <a:r>
              <a:rPr lang="hu-HU" altLang="hu-HU" sz="1800">
                <a:solidFill>
                  <a:srgbClr val="FF0000"/>
                </a:solidFill>
                <a:latin typeface="Arial" panose="020B0604020202020204" pitchFamily="34" charset="0"/>
              </a:rPr>
              <a:t>Sonic Hedgehog</a:t>
            </a:r>
            <a:r>
              <a:rPr lang="hu-HU" altLang="hu-HU" sz="1800">
                <a:latin typeface="Arial" panose="020B0604020202020204" pitchFamily="34" charset="0"/>
              </a:rPr>
              <a:t> – Bal oldalon a NODAL-t aktiválja</a:t>
            </a:r>
          </a:p>
          <a:p>
            <a:pPr eaLnBrk="1" hangingPunct="1">
              <a:spcBef>
                <a:spcPct val="0"/>
              </a:spcBef>
            </a:pPr>
            <a:endParaRPr lang="hu-HU" altLang="hu-HU" sz="1800">
              <a:latin typeface="Arial" panose="020B0604020202020204" pitchFamily="34" charset="0"/>
            </a:endParaRPr>
          </a:p>
          <a:p>
            <a:pPr eaLnBrk="1" hangingPunct="1">
              <a:spcBef>
                <a:spcPct val="0"/>
              </a:spcBef>
            </a:pPr>
            <a:r>
              <a:rPr lang="hu-HU" altLang="hu-HU" sz="1800" b="1">
                <a:latin typeface="Arial" panose="020B0604020202020204" pitchFamily="34" charset="0"/>
              </a:rPr>
              <a:t>Activin</a:t>
            </a:r>
            <a:r>
              <a:rPr lang="hu-HU" altLang="hu-HU" sz="1800">
                <a:latin typeface="Arial" panose="020B0604020202020204" pitchFamily="34" charset="0"/>
              </a:rPr>
              <a:t> – jobb oldalon (gátolja a  SHH növekedési faktor aktivitását)</a:t>
            </a:r>
          </a:p>
          <a:p>
            <a:pPr eaLnBrk="1" hangingPunct="1">
              <a:spcBef>
                <a:spcPct val="0"/>
              </a:spcBef>
            </a:pPr>
            <a:endParaRPr lang="hu-HU" altLang="hu-HU" sz="1800">
              <a:latin typeface="Arial" panose="020B0604020202020204" pitchFamily="34" charset="0"/>
            </a:endParaRPr>
          </a:p>
          <a:p>
            <a:pPr eaLnBrk="1" hangingPunct="1">
              <a:spcBef>
                <a:spcPct val="0"/>
              </a:spcBef>
            </a:pPr>
            <a:r>
              <a:rPr lang="hu-HU" altLang="hu-HU" sz="1800">
                <a:latin typeface="Arial" panose="020B0604020202020204" pitchFamily="34" charset="0"/>
              </a:rPr>
              <a:t>Reverse Asymmetry = situs inversus</a:t>
            </a:r>
          </a:p>
        </p:txBody>
      </p:sp>
      <p:sp>
        <p:nvSpPr>
          <p:cNvPr id="44037" name="Rectangle 6"/>
          <p:cNvSpPr>
            <a:spLocks noChangeArrowheads="1"/>
          </p:cNvSpPr>
          <p:nvPr/>
        </p:nvSpPr>
        <p:spPr bwMode="auto">
          <a:xfrm>
            <a:off x="1331913" y="6570663"/>
            <a:ext cx="4897437" cy="287337"/>
          </a:xfrm>
          <a:prstGeom prst="rect">
            <a:avLst/>
          </a:prstGeom>
          <a:solidFill>
            <a:schemeClr val="bg1"/>
          </a:solidFill>
          <a:ln w="9525">
            <a:solidFill>
              <a:schemeClr val="bg1"/>
            </a:solidFill>
            <a:miter lim="800000"/>
            <a:headEnd/>
            <a:tailEnd/>
          </a:ln>
        </p:spPr>
        <p:txBody>
          <a:bodyPr wrap="none" anchor="ctr"/>
          <a:lstStyle>
            <a:lvl1pPr>
              <a:spcBef>
                <a:spcPct val="20000"/>
              </a:spcBef>
              <a:defRPr sz="1400">
                <a:solidFill>
                  <a:schemeClr val="tx1"/>
                </a:solidFill>
                <a:latin typeface="Tahoma" panose="020B0604030504040204" pitchFamily="34" charset="0"/>
              </a:defRPr>
            </a:lvl1pPr>
            <a:lvl2pPr marL="742950" indent="-285750">
              <a:spcBef>
                <a:spcPct val="20000"/>
              </a:spcBef>
              <a:defRPr sz="1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endParaRPr lang="hu-HU" altLang="hu-HU" sz="1800">
              <a:latin typeface="Arial" panose="020B0604020202020204" pitchFamily="34" charset="0"/>
            </a:endParaRPr>
          </a:p>
        </p:txBody>
      </p:sp>
      <p:sp>
        <p:nvSpPr>
          <p:cNvPr id="44038" name="Text Box 7"/>
          <p:cNvSpPr txBox="1">
            <a:spLocks noChangeArrowheads="1"/>
          </p:cNvSpPr>
          <p:nvPr/>
        </p:nvSpPr>
        <p:spPr bwMode="auto">
          <a:xfrm>
            <a:off x="303213" y="1792288"/>
            <a:ext cx="159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1400">
                <a:solidFill>
                  <a:schemeClr val="tx1"/>
                </a:solidFill>
                <a:latin typeface="Tahoma" panose="020B0604030504040204" pitchFamily="34" charset="0"/>
              </a:defRPr>
            </a:lvl1pPr>
            <a:lvl2pPr marL="742950" indent="-285750">
              <a:spcBef>
                <a:spcPct val="20000"/>
              </a:spcBef>
              <a:defRPr sz="1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hu-HU" altLang="hu-HU" sz="1800">
                <a:solidFill>
                  <a:srgbClr val="FF0000"/>
                </a:solidFill>
                <a:latin typeface="Arial" panose="020B0604020202020204" pitchFamily="34" charset="0"/>
              </a:rPr>
              <a:t>Primitív gödör</a:t>
            </a:r>
          </a:p>
        </p:txBody>
      </p:sp>
      <p:sp>
        <p:nvSpPr>
          <p:cNvPr id="44039" name="Line 8"/>
          <p:cNvSpPr>
            <a:spLocks noChangeShapeType="1"/>
          </p:cNvSpPr>
          <p:nvPr/>
        </p:nvSpPr>
        <p:spPr bwMode="auto">
          <a:xfrm flipH="1" flipV="1">
            <a:off x="1979613" y="1989138"/>
            <a:ext cx="2305050" cy="863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pic>
        <p:nvPicPr>
          <p:cNvPr id="4404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933825"/>
            <a:ext cx="223043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tx1"/>
            </a:gs>
          </a:gsLst>
          <a:lin ang="5400000" scaled="1"/>
        </a:grad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411413" y="260350"/>
            <a:ext cx="410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u-HU" altLang="hu-HU" sz="2400" b="1">
                <a:solidFill>
                  <a:srgbClr val="FFCCCC"/>
                </a:solidFill>
              </a:rPr>
              <a:t>Situs inversus és a csillók</a:t>
            </a:r>
          </a:p>
        </p:txBody>
      </p:sp>
      <p:sp>
        <p:nvSpPr>
          <p:cNvPr id="46083" name="Text Box 3"/>
          <p:cNvSpPr txBox="1">
            <a:spLocks noChangeArrowheads="1"/>
          </p:cNvSpPr>
          <p:nvPr/>
        </p:nvSpPr>
        <p:spPr bwMode="auto">
          <a:xfrm>
            <a:off x="179388" y="1052513"/>
            <a:ext cx="8713787" cy="47402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u-HU" altLang="hu-HU" sz="2000">
                <a:solidFill>
                  <a:srgbClr val="FFFF66"/>
                </a:solidFill>
              </a:rPr>
              <a:t>Az embryo-csomó kb. 200 sejtjén monocilium van.</a:t>
            </a:r>
          </a:p>
          <a:p>
            <a:pPr eaLnBrk="1" hangingPunct="1">
              <a:spcBef>
                <a:spcPct val="50000"/>
              </a:spcBef>
              <a:buFontTx/>
              <a:buNone/>
            </a:pPr>
            <a:r>
              <a:rPr lang="hu-HU" altLang="hu-HU" sz="2000">
                <a:solidFill>
                  <a:srgbClr val="FFFF66"/>
                </a:solidFill>
              </a:rPr>
              <a:t>A középső területen motilis 9+0 csillók, </a:t>
            </a:r>
            <a:r>
              <a:rPr lang="hu-HU" altLang="hu-HU" sz="2400" b="1" u="sng">
                <a:solidFill>
                  <a:srgbClr val="FFFF66"/>
                </a:solidFill>
              </a:rPr>
              <a:t>köröző mozgás, </a:t>
            </a:r>
          </a:p>
          <a:p>
            <a:pPr eaLnBrk="1" hangingPunct="1">
              <a:spcBef>
                <a:spcPct val="50000"/>
              </a:spcBef>
              <a:buFontTx/>
              <a:buNone/>
            </a:pPr>
            <a:r>
              <a:rPr lang="hu-HU" altLang="hu-HU" sz="2400" b="1" u="sng">
                <a:solidFill>
                  <a:srgbClr val="FFFF66"/>
                </a:solidFill>
              </a:rPr>
              <a:t>jobbról-balra tartó folyadékáramlás.</a:t>
            </a:r>
          </a:p>
          <a:p>
            <a:pPr eaLnBrk="1" hangingPunct="1">
              <a:spcBef>
                <a:spcPct val="50000"/>
              </a:spcBef>
              <a:buFontTx/>
              <a:buNone/>
            </a:pPr>
            <a:r>
              <a:rPr lang="hu-HU" altLang="hu-HU" sz="2000">
                <a:solidFill>
                  <a:srgbClr val="FFFF66"/>
                </a:solidFill>
              </a:rPr>
              <a:t>Szélen primer csillók, a sejtekben Ca-szint emelkedés.</a:t>
            </a:r>
          </a:p>
          <a:p>
            <a:pPr eaLnBrk="1" hangingPunct="1">
              <a:spcBef>
                <a:spcPct val="50000"/>
              </a:spcBef>
              <a:buFontTx/>
              <a:buNone/>
            </a:pPr>
            <a:r>
              <a:rPr lang="hu-HU" altLang="hu-HU" sz="2000">
                <a:solidFill>
                  <a:srgbClr val="FFFF66"/>
                </a:solidFill>
              </a:rPr>
              <a:t>A balra tartó áramlás szükséges a normális situs létrejöttéhez.</a:t>
            </a:r>
          </a:p>
          <a:p>
            <a:pPr eaLnBrk="1" hangingPunct="1">
              <a:spcBef>
                <a:spcPct val="50000"/>
              </a:spcBef>
              <a:buFontTx/>
              <a:buNone/>
            </a:pPr>
            <a:r>
              <a:rPr lang="hu-HU" altLang="hu-HU" sz="2000">
                <a:solidFill>
                  <a:srgbClr val="FFFF66"/>
                </a:solidFill>
              </a:rPr>
              <a:t>	In vitro kísérlet: folyadékáram megfordítása </a:t>
            </a:r>
            <a:r>
              <a:rPr lang="hu-HU" altLang="hu-HU" sz="2000">
                <a:solidFill>
                  <a:srgbClr val="FFFF66"/>
                </a:solidFill>
                <a:cs typeface="Arial" panose="020B0604020202020204" pitchFamily="34" charset="0"/>
              </a:rPr>
              <a:t>→ situs inversus</a:t>
            </a:r>
          </a:p>
          <a:p>
            <a:pPr eaLnBrk="1" hangingPunct="1">
              <a:spcBef>
                <a:spcPct val="50000"/>
              </a:spcBef>
              <a:buFontTx/>
              <a:buNone/>
            </a:pPr>
            <a:endParaRPr lang="hu-HU" altLang="hu-HU" sz="2000">
              <a:solidFill>
                <a:srgbClr val="FFFF66"/>
              </a:solidFill>
              <a:cs typeface="Arial" panose="020B0604020202020204" pitchFamily="34" charset="0"/>
            </a:endParaRPr>
          </a:p>
          <a:p>
            <a:pPr eaLnBrk="1" hangingPunct="1">
              <a:spcBef>
                <a:spcPct val="50000"/>
              </a:spcBef>
              <a:buFontTx/>
              <a:buNone/>
            </a:pPr>
            <a:r>
              <a:rPr lang="hu-HU" altLang="hu-HU" sz="1200" b="1">
                <a:solidFill>
                  <a:schemeClr val="accent1"/>
                </a:solidFill>
                <a:cs typeface="Arial" panose="020B0604020202020204" pitchFamily="34" charset="0"/>
              </a:rPr>
              <a:t>Kétféle magyarázat:</a:t>
            </a:r>
          </a:p>
          <a:p>
            <a:pPr eaLnBrk="1" hangingPunct="1">
              <a:spcBef>
                <a:spcPct val="50000"/>
              </a:spcBef>
            </a:pPr>
            <a:r>
              <a:rPr lang="hu-HU" altLang="hu-HU" sz="1200" b="1">
                <a:solidFill>
                  <a:schemeClr val="accent1"/>
                </a:solidFill>
                <a:cs typeface="Arial" panose="020B0604020202020204" pitchFamily="34" charset="0"/>
              </a:rPr>
              <a:t>  morphogen koncentrációgrádiens</a:t>
            </a:r>
          </a:p>
          <a:p>
            <a:pPr eaLnBrk="1" hangingPunct="1">
              <a:spcBef>
                <a:spcPct val="50000"/>
              </a:spcBef>
            </a:pPr>
            <a:r>
              <a:rPr lang="hu-HU" altLang="hu-HU" sz="1200" b="1">
                <a:solidFill>
                  <a:schemeClr val="accent1"/>
                </a:solidFill>
                <a:cs typeface="Arial" panose="020B0604020202020204" pitchFamily="34" charset="0"/>
              </a:rPr>
              <a:t>  széli primer csillók mechanoreceptorok, megdőlésük</a:t>
            </a:r>
          </a:p>
          <a:p>
            <a:pPr eaLnBrk="1" hangingPunct="1">
              <a:spcBef>
                <a:spcPct val="50000"/>
              </a:spcBef>
              <a:buFontTx/>
              <a:buNone/>
            </a:pPr>
            <a:r>
              <a:rPr lang="hu-HU" altLang="hu-HU" sz="1200" b="1">
                <a:solidFill>
                  <a:schemeClr val="accent1"/>
                </a:solidFill>
                <a:cs typeface="Arial" panose="020B0604020202020204" pitchFamily="34" charset="0"/>
              </a:rPr>
              <a:t> 	Ca-csatornát nyit ki (polycystin-2 kimutatható!).</a:t>
            </a:r>
          </a:p>
          <a:p>
            <a:pPr eaLnBrk="1" hangingPunct="1">
              <a:spcBef>
                <a:spcPct val="50000"/>
              </a:spcBef>
            </a:pPr>
            <a:endParaRPr lang="hu-HU" altLang="hu-HU" sz="1200" b="1">
              <a:solidFill>
                <a:schemeClr val="accent1"/>
              </a:solidFill>
              <a:cs typeface="Arial" panose="020B0604020202020204" pitchFamily="34" charset="0"/>
            </a:endParaRP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365625"/>
            <a:ext cx="223361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539750" y="5516563"/>
            <a:ext cx="54006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u-HU" altLang="hu-HU" sz="1400" b="1">
                <a:solidFill>
                  <a:srgbClr val="FF9999"/>
                </a:solidFill>
              </a:rPr>
              <a:t>Inversin</a:t>
            </a:r>
            <a:r>
              <a:rPr lang="hu-HU" altLang="hu-HU" sz="1400">
                <a:solidFill>
                  <a:srgbClr val="FF9999"/>
                </a:solidFill>
              </a:rPr>
              <a:t> (NPHP2, egy csillófehérje) hiányában </a:t>
            </a:r>
            <a:r>
              <a:rPr lang="hu-HU" altLang="hu-HU" sz="1400" u="sng">
                <a:solidFill>
                  <a:srgbClr val="FF9999"/>
                </a:solidFill>
              </a:rPr>
              <a:t>situs inversus</a:t>
            </a:r>
            <a:r>
              <a:rPr lang="hu-HU" altLang="hu-HU" sz="1400">
                <a:solidFill>
                  <a:srgbClr val="FF9999"/>
                </a:solidFill>
              </a:rPr>
              <a:t> jön létre, ugyanakkor </a:t>
            </a:r>
            <a:r>
              <a:rPr lang="hu-HU" altLang="hu-HU" sz="1400" u="sng">
                <a:solidFill>
                  <a:srgbClr val="FF9999"/>
                </a:solidFill>
              </a:rPr>
              <a:t>vesecysták</a:t>
            </a:r>
            <a:r>
              <a:rPr lang="hu-HU" altLang="hu-HU" sz="1400">
                <a:solidFill>
                  <a:srgbClr val="FF9999"/>
                </a:solidFill>
              </a:rPr>
              <a:t> is a kéreg-velő határon (2. típusú nephrophthisis). </a:t>
            </a:r>
          </a:p>
          <a:p>
            <a:pPr eaLnBrk="1" hangingPunct="1">
              <a:spcBef>
                <a:spcPct val="50000"/>
              </a:spcBef>
              <a:buFontTx/>
              <a:buNone/>
            </a:pPr>
            <a:endParaRPr lang="hu-HU" altLang="hu-HU" sz="1400"/>
          </a:p>
        </p:txBody>
      </p:sp>
      <p:sp>
        <p:nvSpPr>
          <p:cNvPr id="46086" name="Text Box 6"/>
          <p:cNvSpPr txBox="1">
            <a:spLocks noChangeArrowheads="1"/>
          </p:cNvSpPr>
          <p:nvPr/>
        </p:nvSpPr>
        <p:spPr bwMode="auto">
          <a:xfrm>
            <a:off x="6588125" y="6453188"/>
            <a:ext cx="151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u-HU" altLang="hu-HU" sz="1400">
                <a:solidFill>
                  <a:schemeClr val="bg1"/>
                </a:solidFill>
              </a:rPr>
              <a:t>vesehámsejtek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p:txBody>
          <a:bodyPr/>
          <a:lstStyle/>
          <a:p>
            <a:pPr eaLnBrk="1" hangingPunct="1"/>
            <a:endParaRPr lang="en-US" altLang="ko-KR" smtClean="0">
              <a:ea typeface="Gulim" pitchFamily="34" charset="-127"/>
            </a:endParaRPr>
          </a:p>
        </p:txBody>
      </p:sp>
      <p:pic>
        <p:nvPicPr>
          <p:cNvPr id="471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9144000"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devbio8e-fig-11-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800" y="25400"/>
            <a:ext cx="3419475" cy="256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5" name="Rectangle 5"/>
          <p:cNvSpPr>
            <a:spLocks noChangeArrowheads="1"/>
          </p:cNvSpPr>
          <p:nvPr/>
        </p:nvSpPr>
        <p:spPr bwMode="auto">
          <a:xfrm>
            <a:off x="4427538" y="6453188"/>
            <a:ext cx="4716462" cy="333375"/>
          </a:xfrm>
          <a:prstGeom prst="rect">
            <a:avLst/>
          </a:prstGeom>
          <a:solidFill>
            <a:schemeClr val="bg1"/>
          </a:solidFill>
          <a:ln w="9525">
            <a:solidFill>
              <a:schemeClr val="bg1"/>
            </a:solidFill>
            <a:miter lim="800000"/>
            <a:headEnd/>
            <a:tailEnd/>
          </a:ln>
        </p:spPr>
        <p:txBody>
          <a:bodyPr wrap="none" anchor="ctr"/>
          <a:lstStyle>
            <a:lvl1pPr>
              <a:spcBef>
                <a:spcPct val="20000"/>
              </a:spcBef>
              <a:defRPr sz="1400">
                <a:solidFill>
                  <a:schemeClr val="tx1"/>
                </a:solidFill>
                <a:latin typeface="Tahoma" panose="020B0604030504040204" pitchFamily="34" charset="0"/>
              </a:defRPr>
            </a:lvl1pPr>
            <a:lvl2pPr marL="742950" indent="-285750">
              <a:spcBef>
                <a:spcPct val="20000"/>
              </a:spcBef>
              <a:defRPr sz="1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endParaRPr lang="hu-HU" altLang="hu-HU" sz="1800">
              <a:latin typeface="Arial" panose="020B0604020202020204" pitchFamily="34" charset="0"/>
            </a:endParaRPr>
          </a:p>
        </p:txBody>
      </p:sp>
      <p:sp>
        <p:nvSpPr>
          <p:cNvPr id="49156" name="Rectangle 6"/>
          <p:cNvSpPr>
            <a:spLocks noChangeArrowheads="1"/>
          </p:cNvSpPr>
          <p:nvPr/>
        </p:nvSpPr>
        <p:spPr bwMode="auto">
          <a:xfrm>
            <a:off x="684213" y="333375"/>
            <a:ext cx="792162" cy="431800"/>
          </a:xfrm>
          <a:prstGeom prst="rect">
            <a:avLst/>
          </a:prstGeom>
          <a:solidFill>
            <a:schemeClr val="bg1"/>
          </a:solidFill>
          <a:ln w="9525">
            <a:solidFill>
              <a:schemeClr val="bg1"/>
            </a:solidFill>
            <a:miter lim="800000"/>
            <a:headEnd/>
            <a:tailEnd/>
          </a:ln>
        </p:spPr>
        <p:txBody>
          <a:bodyPr wrap="none" anchor="ctr"/>
          <a:lstStyle>
            <a:lvl1pPr>
              <a:spcBef>
                <a:spcPct val="20000"/>
              </a:spcBef>
              <a:defRPr sz="1400">
                <a:solidFill>
                  <a:schemeClr val="tx1"/>
                </a:solidFill>
                <a:latin typeface="Tahoma" panose="020B0604030504040204" pitchFamily="34" charset="0"/>
              </a:defRPr>
            </a:lvl1pPr>
            <a:lvl2pPr marL="742950" indent="-285750">
              <a:spcBef>
                <a:spcPct val="20000"/>
              </a:spcBef>
              <a:defRPr sz="1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endParaRPr lang="hu-HU" altLang="hu-HU" sz="1800">
              <a:latin typeface="Arial" panose="020B0604020202020204" pitchFamily="34" charset="0"/>
            </a:endParaRPr>
          </a:p>
        </p:txBody>
      </p:sp>
      <p:pic>
        <p:nvPicPr>
          <p:cNvPr id="49157"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213100"/>
            <a:ext cx="7634287"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rot="-5190089">
            <a:off x="4057650" y="23431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79" name="AutoShape 3"/>
          <p:cNvSpPr>
            <a:spLocks noChangeArrowheads="1"/>
          </p:cNvSpPr>
          <p:nvPr/>
        </p:nvSpPr>
        <p:spPr bwMode="auto">
          <a:xfrm rot="-5190089">
            <a:off x="4972050" y="26479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80" name="AutoShape 4"/>
          <p:cNvSpPr>
            <a:spLocks noChangeArrowheads="1"/>
          </p:cNvSpPr>
          <p:nvPr/>
        </p:nvSpPr>
        <p:spPr bwMode="auto">
          <a:xfrm rot="-5190089">
            <a:off x="4248150" y="31813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81" name="AutoShape 5"/>
          <p:cNvSpPr>
            <a:spLocks noChangeArrowheads="1"/>
          </p:cNvSpPr>
          <p:nvPr/>
        </p:nvSpPr>
        <p:spPr bwMode="auto">
          <a:xfrm rot="-5190089">
            <a:off x="3295650" y="28003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82" name="AutoShape 6"/>
          <p:cNvSpPr>
            <a:spLocks noChangeArrowheads="1"/>
          </p:cNvSpPr>
          <p:nvPr/>
        </p:nvSpPr>
        <p:spPr bwMode="auto">
          <a:xfrm rot="-5190089">
            <a:off x="3448050" y="37147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83" name="AutoShape 7"/>
          <p:cNvSpPr>
            <a:spLocks noChangeArrowheads="1"/>
          </p:cNvSpPr>
          <p:nvPr/>
        </p:nvSpPr>
        <p:spPr bwMode="auto">
          <a:xfrm rot="-5190089">
            <a:off x="4857750" y="37909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84" name="AutoShape 8"/>
          <p:cNvSpPr>
            <a:spLocks noChangeArrowheads="1"/>
          </p:cNvSpPr>
          <p:nvPr/>
        </p:nvSpPr>
        <p:spPr bwMode="auto">
          <a:xfrm rot="-5190089">
            <a:off x="4133850" y="43243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85" name="AutoShape 9"/>
          <p:cNvSpPr>
            <a:spLocks noChangeArrowheads="1"/>
          </p:cNvSpPr>
          <p:nvPr/>
        </p:nvSpPr>
        <p:spPr bwMode="auto">
          <a:xfrm rot="-5190089">
            <a:off x="3371850" y="18097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86" name="AutoShape 10"/>
          <p:cNvSpPr>
            <a:spLocks noChangeArrowheads="1"/>
          </p:cNvSpPr>
          <p:nvPr/>
        </p:nvSpPr>
        <p:spPr bwMode="auto">
          <a:xfrm rot="-5190089">
            <a:off x="4781550" y="17335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87" name="AutoShape 11"/>
          <p:cNvSpPr>
            <a:spLocks noChangeArrowheads="1"/>
          </p:cNvSpPr>
          <p:nvPr/>
        </p:nvSpPr>
        <p:spPr bwMode="auto">
          <a:xfrm rot="-5190089">
            <a:off x="3257550" y="46291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88" name="AutoShape 12"/>
          <p:cNvSpPr>
            <a:spLocks noChangeArrowheads="1"/>
          </p:cNvSpPr>
          <p:nvPr/>
        </p:nvSpPr>
        <p:spPr bwMode="auto">
          <a:xfrm rot="-5190089">
            <a:off x="5010150" y="47053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89" name="AutoShape 13"/>
          <p:cNvSpPr>
            <a:spLocks noChangeArrowheads="1"/>
          </p:cNvSpPr>
          <p:nvPr/>
        </p:nvSpPr>
        <p:spPr bwMode="auto">
          <a:xfrm rot="-5190089">
            <a:off x="2647950" y="33337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90" name="AutoShape 14"/>
          <p:cNvSpPr>
            <a:spLocks noChangeArrowheads="1"/>
          </p:cNvSpPr>
          <p:nvPr/>
        </p:nvSpPr>
        <p:spPr bwMode="auto">
          <a:xfrm rot="-5190089">
            <a:off x="5543550" y="32575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91" name="AutoShape 15"/>
          <p:cNvSpPr>
            <a:spLocks noChangeArrowheads="1"/>
          </p:cNvSpPr>
          <p:nvPr/>
        </p:nvSpPr>
        <p:spPr bwMode="auto">
          <a:xfrm rot="-5190089">
            <a:off x="2609850" y="21907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92" name="AutoShape 16"/>
          <p:cNvSpPr>
            <a:spLocks noChangeArrowheads="1"/>
          </p:cNvSpPr>
          <p:nvPr/>
        </p:nvSpPr>
        <p:spPr bwMode="auto">
          <a:xfrm rot="-5190089">
            <a:off x="5695950" y="21145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93" name="AutoShape 17"/>
          <p:cNvSpPr>
            <a:spLocks noChangeArrowheads="1"/>
          </p:cNvSpPr>
          <p:nvPr/>
        </p:nvSpPr>
        <p:spPr bwMode="auto">
          <a:xfrm rot="-5190089">
            <a:off x="4057650" y="12001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94" name="AutoShape 18"/>
          <p:cNvSpPr>
            <a:spLocks noChangeArrowheads="1"/>
          </p:cNvSpPr>
          <p:nvPr/>
        </p:nvSpPr>
        <p:spPr bwMode="auto">
          <a:xfrm rot="-5190089">
            <a:off x="4210050" y="51625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95" name="AutoShape 19"/>
          <p:cNvSpPr>
            <a:spLocks noChangeArrowheads="1"/>
          </p:cNvSpPr>
          <p:nvPr/>
        </p:nvSpPr>
        <p:spPr bwMode="auto">
          <a:xfrm rot="-5190089">
            <a:off x="5695950" y="40957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96" name="AutoShape 20"/>
          <p:cNvSpPr>
            <a:spLocks noChangeArrowheads="1"/>
          </p:cNvSpPr>
          <p:nvPr/>
        </p:nvSpPr>
        <p:spPr bwMode="auto">
          <a:xfrm rot="-5190089">
            <a:off x="2533650" y="4171950"/>
            <a:ext cx="685800" cy="723900"/>
          </a:xfrm>
          <a:custGeom>
            <a:avLst/>
            <a:gdLst>
              <a:gd name="T0" fmla="*/ 1917542552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50" y="10800"/>
                </a:moveTo>
                <a:cubicBezTo>
                  <a:pt x="18750" y="6409"/>
                  <a:pt x="15190" y="2850"/>
                  <a:pt x="10800" y="2850"/>
                </a:cubicBezTo>
                <a:cubicBezTo>
                  <a:pt x="6409" y="2850"/>
                  <a:pt x="2850" y="6409"/>
                  <a:pt x="2850" y="10800"/>
                </a:cubicBezTo>
                <a:cubicBezTo>
                  <a:pt x="2850" y="15190"/>
                  <a:pt x="6409" y="18750"/>
                  <a:pt x="10800" y="18750"/>
                </a:cubicBezTo>
                <a:cubicBezTo>
                  <a:pt x="11784" y="18750"/>
                  <a:pt x="12760" y="18567"/>
                  <a:pt x="13677" y="18210"/>
                </a:cubicBezTo>
                <a:lnTo>
                  <a:pt x="14709" y="20867"/>
                </a:lnTo>
                <a:cubicBezTo>
                  <a:pt x="13463" y="21351"/>
                  <a:pt x="12137"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20175" y="14925"/>
                </a:lnTo>
                <a:lnTo>
                  <a:pt x="16050" y="10800"/>
                </a:lnTo>
                <a:lnTo>
                  <a:pt x="18750" y="10800"/>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50197" name="AutoShape 21"/>
          <p:cNvSpPr>
            <a:spLocks noChangeArrowheads="1"/>
          </p:cNvSpPr>
          <p:nvPr/>
        </p:nvSpPr>
        <p:spPr bwMode="auto">
          <a:xfrm>
            <a:off x="1828800" y="1981200"/>
            <a:ext cx="5638800" cy="304800"/>
          </a:xfrm>
          <a:prstGeom prst="rightArrow">
            <a:avLst>
              <a:gd name="adj1" fmla="val 31250"/>
              <a:gd name="adj2" fmla="val 14483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0198" name="AutoShape 22"/>
          <p:cNvSpPr>
            <a:spLocks noChangeArrowheads="1"/>
          </p:cNvSpPr>
          <p:nvPr/>
        </p:nvSpPr>
        <p:spPr bwMode="auto">
          <a:xfrm>
            <a:off x="1828800" y="2743200"/>
            <a:ext cx="5638800" cy="304800"/>
          </a:xfrm>
          <a:prstGeom prst="rightArrow">
            <a:avLst>
              <a:gd name="adj1" fmla="val 31250"/>
              <a:gd name="adj2" fmla="val 14483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0199" name="AutoShape 23"/>
          <p:cNvSpPr>
            <a:spLocks noChangeArrowheads="1"/>
          </p:cNvSpPr>
          <p:nvPr/>
        </p:nvSpPr>
        <p:spPr bwMode="auto">
          <a:xfrm>
            <a:off x="1828800" y="3429000"/>
            <a:ext cx="5638800" cy="304800"/>
          </a:xfrm>
          <a:prstGeom prst="rightArrow">
            <a:avLst>
              <a:gd name="adj1" fmla="val 31250"/>
              <a:gd name="adj2" fmla="val 14483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0200" name="AutoShape 24"/>
          <p:cNvSpPr>
            <a:spLocks noChangeArrowheads="1"/>
          </p:cNvSpPr>
          <p:nvPr/>
        </p:nvSpPr>
        <p:spPr bwMode="auto">
          <a:xfrm>
            <a:off x="1828800" y="4267200"/>
            <a:ext cx="5638800" cy="304800"/>
          </a:xfrm>
          <a:prstGeom prst="rightArrow">
            <a:avLst>
              <a:gd name="adj1" fmla="val 31250"/>
              <a:gd name="adj2" fmla="val 14483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0201" name="AutoShape 25"/>
          <p:cNvSpPr>
            <a:spLocks noChangeArrowheads="1"/>
          </p:cNvSpPr>
          <p:nvPr/>
        </p:nvSpPr>
        <p:spPr bwMode="auto">
          <a:xfrm>
            <a:off x="1828800" y="1295400"/>
            <a:ext cx="5638800" cy="304800"/>
          </a:xfrm>
          <a:prstGeom prst="rightArrow">
            <a:avLst>
              <a:gd name="adj1" fmla="val 31250"/>
              <a:gd name="adj2" fmla="val 14483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0202" name="AutoShape 26"/>
          <p:cNvSpPr>
            <a:spLocks noChangeArrowheads="1"/>
          </p:cNvSpPr>
          <p:nvPr/>
        </p:nvSpPr>
        <p:spPr bwMode="auto">
          <a:xfrm>
            <a:off x="1828800" y="5029200"/>
            <a:ext cx="5638800" cy="304800"/>
          </a:xfrm>
          <a:prstGeom prst="rightArrow">
            <a:avLst>
              <a:gd name="adj1" fmla="val 31250"/>
              <a:gd name="adj2" fmla="val 14483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0203" name="Text Box 27"/>
          <p:cNvSpPr txBox="1">
            <a:spLocks noChangeArrowheads="1"/>
          </p:cNvSpPr>
          <p:nvPr/>
        </p:nvSpPr>
        <p:spPr bwMode="auto">
          <a:xfrm>
            <a:off x="3898900" y="441325"/>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sz="2400">
                <a:latin typeface="Times" panose="02020603050405020304" pitchFamily="18" charset="0"/>
              </a:rPr>
              <a:t>anterior</a:t>
            </a:r>
          </a:p>
        </p:txBody>
      </p:sp>
      <p:sp>
        <p:nvSpPr>
          <p:cNvPr id="50204" name="Text Box 28"/>
          <p:cNvSpPr txBox="1">
            <a:spLocks noChangeArrowheads="1"/>
          </p:cNvSpPr>
          <p:nvPr/>
        </p:nvSpPr>
        <p:spPr bwMode="auto">
          <a:xfrm>
            <a:off x="3886200" y="601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hu-HU" sz="2400">
                <a:latin typeface="Times" panose="02020603050405020304" pitchFamily="18" charset="0"/>
              </a:rPr>
              <a:t>posterior</a:t>
            </a:r>
          </a:p>
        </p:txBody>
      </p:sp>
      <p:sp>
        <p:nvSpPr>
          <p:cNvPr id="50205" name="Text Box 29"/>
          <p:cNvSpPr txBox="1">
            <a:spLocks noChangeArrowheads="1"/>
          </p:cNvSpPr>
          <p:nvPr/>
        </p:nvSpPr>
        <p:spPr bwMode="auto">
          <a:xfrm>
            <a:off x="822325" y="3124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sz="2400">
                <a:latin typeface="Times" panose="02020603050405020304" pitchFamily="18" charset="0"/>
              </a:rPr>
              <a:t>R</a:t>
            </a:r>
          </a:p>
        </p:txBody>
      </p:sp>
      <p:sp>
        <p:nvSpPr>
          <p:cNvPr id="50206" name="Text Box 30"/>
          <p:cNvSpPr txBox="1">
            <a:spLocks noChangeArrowheads="1"/>
          </p:cNvSpPr>
          <p:nvPr/>
        </p:nvSpPr>
        <p:spPr bwMode="auto">
          <a:xfrm>
            <a:off x="7631113" y="31242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sz="2400">
                <a:latin typeface="Times" panose="02020603050405020304" pitchFamily="18" charset="0"/>
              </a:rPr>
              <a:t>L</a:t>
            </a:r>
          </a:p>
        </p:txBody>
      </p:sp>
      <p:sp>
        <p:nvSpPr>
          <p:cNvPr id="50207" name="Oval 31"/>
          <p:cNvSpPr>
            <a:spLocks noChangeArrowheads="1"/>
          </p:cNvSpPr>
          <p:nvPr/>
        </p:nvSpPr>
        <p:spPr bwMode="auto">
          <a:xfrm>
            <a:off x="2209800" y="990600"/>
            <a:ext cx="4495800" cy="502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4" name="Szövegdoboz 33"/>
          <p:cNvSpPr txBox="1"/>
          <p:nvPr/>
        </p:nvSpPr>
        <p:spPr>
          <a:xfrm>
            <a:off x="611188" y="115888"/>
            <a:ext cx="7866062" cy="369887"/>
          </a:xfrm>
          <a:prstGeom prst="rect">
            <a:avLst/>
          </a:prstGeom>
          <a:noFill/>
          <a:ln>
            <a:solidFill>
              <a:schemeClr val="bg2">
                <a:lumMod val="75000"/>
              </a:schemeClr>
            </a:solidFill>
          </a:ln>
        </p:spPr>
        <p:txBody>
          <a:bodyPr wrap="none">
            <a:spAutoFit/>
          </a:bodyPr>
          <a:lstStyle/>
          <a:p>
            <a:pPr eaLnBrk="1" hangingPunct="1">
              <a:defRPr/>
            </a:pPr>
            <a:r>
              <a:rPr lang="hu-HU" dirty="0">
                <a:latin typeface="Arial" charset="0"/>
              </a:rPr>
              <a:t>1. </a:t>
            </a:r>
            <a:r>
              <a:rPr lang="hu-HU" dirty="0" err="1">
                <a:latin typeface="Arial" charset="0"/>
              </a:rPr>
              <a:t>Mechanosensoros</a:t>
            </a:r>
            <a:r>
              <a:rPr lang="hu-HU" dirty="0">
                <a:latin typeface="Arial" charset="0"/>
              </a:rPr>
              <a:t> modell; 2: </a:t>
            </a:r>
            <a:r>
              <a:rPr lang="hu-HU" dirty="0" err="1">
                <a:latin typeface="Arial" charset="0"/>
              </a:rPr>
              <a:t>morfogén</a:t>
            </a:r>
            <a:r>
              <a:rPr lang="hu-HU" dirty="0">
                <a:latin typeface="Arial" charset="0"/>
              </a:rPr>
              <a:t> áramlás; 3: </a:t>
            </a:r>
            <a:r>
              <a:rPr lang="hu-HU" dirty="0" err="1">
                <a:latin typeface="Arial" charset="0"/>
              </a:rPr>
              <a:t>vezikuláris</a:t>
            </a:r>
            <a:r>
              <a:rPr lang="hu-HU" dirty="0">
                <a:latin typeface="Arial" charset="0"/>
              </a:rPr>
              <a:t>  transzport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116013" y="188913"/>
            <a:ext cx="684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sz="2400">
                <a:latin typeface="Times" panose="02020603050405020304" pitchFamily="18" charset="0"/>
              </a:rPr>
              <a:t>How does fluid flow influence nodal/lefty2 switching?</a:t>
            </a:r>
          </a:p>
        </p:txBody>
      </p:sp>
      <p:sp>
        <p:nvSpPr>
          <p:cNvPr id="51203" name="Oval 3"/>
          <p:cNvSpPr>
            <a:spLocks noChangeArrowheads="1"/>
          </p:cNvSpPr>
          <p:nvPr/>
        </p:nvSpPr>
        <p:spPr bwMode="auto">
          <a:xfrm>
            <a:off x="668338" y="1125538"/>
            <a:ext cx="1600200" cy="2057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04" name="Oval 4"/>
          <p:cNvSpPr>
            <a:spLocks noChangeArrowheads="1"/>
          </p:cNvSpPr>
          <p:nvPr/>
        </p:nvSpPr>
        <p:spPr bwMode="auto">
          <a:xfrm>
            <a:off x="896938" y="16589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05" name="Oval 5"/>
          <p:cNvSpPr>
            <a:spLocks noChangeArrowheads="1"/>
          </p:cNvSpPr>
          <p:nvPr/>
        </p:nvSpPr>
        <p:spPr bwMode="auto">
          <a:xfrm>
            <a:off x="1049338" y="21161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06" name="Oval 6"/>
          <p:cNvSpPr>
            <a:spLocks noChangeArrowheads="1"/>
          </p:cNvSpPr>
          <p:nvPr/>
        </p:nvSpPr>
        <p:spPr bwMode="auto">
          <a:xfrm>
            <a:off x="1277938" y="17351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07" name="Oval 7"/>
          <p:cNvSpPr>
            <a:spLocks noChangeArrowheads="1"/>
          </p:cNvSpPr>
          <p:nvPr/>
        </p:nvSpPr>
        <p:spPr bwMode="auto">
          <a:xfrm>
            <a:off x="1125538" y="13541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08" name="Oval 8"/>
          <p:cNvSpPr>
            <a:spLocks noChangeArrowheads="1"/>
          </p:cNvSpPr>
          <p:nvPr/>
        </p:nvSpPr>
        <p:spPr bwMode="auto">
          <a:xfrm>
            <a:off x="1277938" y="24971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09" name="Oval 9"/>
          <p:cNvSpPr>
            <a:spLocks noChangeArrowheads="1"/>
          </p:cNvSpPr>
          <p:nvPr/>
        </p:nvSpPr>
        <p:spPr bwMode="auto">
          <a:xfrm>
            <a:off x="1582738" y="20399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10" name="Oval 10"/>
          <p:cNvSpPr>
            <a:spLocks noChangeArrowheads="1"/>
          </p:cNvSpPr>
          <p:nvPr/>
        </p:nvSpPr>
        <p:spPr bwMode="auto">
          <a:xfrm>
            <a:off x="1506538" y="14303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11" name="Oval 11"/>
          <p:cNvSpPr>
            <a:spLocks noChangeArrowheads="1"/>
          </p:cNvSpPr>
          <p:nvPr/>
        </p:nvSpPr>
        <p:spPr bwMode="auto">
          <a:xfrm>
            <a:off x="1049338" y="28019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12" name="Oval 12"/>
          <p:cNvSpPr>
            <a:spLocks noChangeArrowheads="1"/>
          </p:cNvSpPr>
          <p:nvPr/>
        </p:nvSpPr>
        <p:spPr bwMode="auto">
          <a:xfrm>
            <a:off x="1582738" y="28781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13" name="Oval 13"/>
          <p:cNvSpPr>
            <a:spLocks noChangeArrowheads="1"/>
          </p:cNvSpPr>
          <p:nvPr/>
        </p:nvSpPr>
        <p:spPr bwMode="auto">
          <a:xfrm>
            <a:off x="1658938" y="24209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14" name="Oval 14"/>
          <p:cNvSpPr>
            <a:spLocks noChangeArrowheads="1"/>
          </p:cNvSpPr>
          <p:nvPr/>
        </p:nvSpPr>
        <p:spPr bwMode="auto">
          <a:xfrm>
            <a:off x="1735138" y="16589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15" name="Oval 15"/>
          <p:cNvSpPr>
            <a:spLocks noChangeArrowheads="1"/>
          </p:cNvSpPr>
          <p:nvPr/>
        </p:nvSpPr>
        <p:spPr bwMode="auto">
          <a:xfrm>
            <a:off x="744538" y="23447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16" name="Oval 16"/>
          <p:cNvSpPr>
            <a:spLocks noChangeArrowheads="1"/>
          </p:cNvSpPr>
          <p:nvPr/>
        </p:nvSpPr>
        <p:spPr bwMode="auto">
          <a:xfrm>
            <a:off x="2039938" y="21161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17" name="Oval 17"/>
          <p:cNvSpPr>
            <a:spLocks noChangeArrowheads="1"/>
          </p:cNvSpPr>
          <p:nvPr/>
        </p:nvSpPr>
        <p:spPr bwMode="auto">
          <a:xfrm>
            <a:off x="2649538" y="1125538"/>
            <a:ext cx="1600200" cy="2057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18" name="Oval 18"/>
          <p:cNvSpPr>
            <a:spLocks noChangeArrowheads="1"/>
          </p:cNvSpPr>
          <p:nvPr/>
        </p:nvSpPr>
        <p:spPr bwMode="auto">
          <a:xfrm>
            <a:off x="3944938" y="15827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19" name="Oval 19"/>
          <p:cNvSpPr>
            <a:spLocks noChangeArrowheads="1"/>
          </p:cNvSpPr>
          <p:nvPr/>
        </p:nvSpPr>
        <p:spPr bwMode="auto">
          <a:xfrm>
            <a:off x="4097338" y="22685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20" name="Oval 20"/>
          <p:cNvSpPr>
            <a:spLocks noChangeArrowheads="1"/>
          </p:cNvSpPr>
          <p:nvPr/>
        </p:nvSpPr>
        <p:spPr bwMode="auto">
          <a:xfrm>
            <a:off x="4021138" y="17351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21" name="Oval 21"/>
          <p:cNvSpPr>
            <a:spLocks noChangeArrowheads="1"/>
          </p:cNvSpPr>
          <p:nvPr/>
        </p:nvSpPr>
        <p:spPr bwMode="auto">
          <a:xfrm>
            <a:off x="3792538" y="13541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22" name="Oval 22"/>
          <p:cNvSpPr>
            <a:spLocks noChangeArrowheads="1"/>
          </p:cNvSpPr>
          <p:nvPr/>
        </p:nvSpPr>
        <p:spPr bwMode="auto">
          <a:xfrm>
            <a:off x="4097338" y="24971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23" name="Oval 23"/>
          <p:cNvSpPr>
            <a:spLocks noChangeArrowheads="1"/>
          </p:cNvSpPr>
          <p:nvPr/>
        </p:nvSpPr>
        <p:spPr bwMode="auto">
          <a:xfrm>
            <a:off x="4097338" y="19637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24" name="Oval 24"/>
          <p:cNvSpPr>
            <a:spLocks noChangeArrowheads="1"/>
          </p:cNvSpPr>
          <p:nvPr/>
        </p:nvSpPr>
        <p:spPr bwMode="auto">
          <a:xfrm>
            <a:off x="3944938" y="14303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25" name="Oval 25"/>
          <p:cNvSpPr>
            <a:spLocks noChangeArrowheads="1"/>
          </p:cNvSpPr>
          <p:nvPr/>
        </p:nvSpPr>
        <p:spPr bwMode="auto">
          <a:xfrm>
            <a:off x="3868738" y="27257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26" name="Oval 26"/>
          <p:cNvSpPr>
            <a:spLocks noChangeArrowheads="1"/>
          </p:cNvSpPr>
          <p:nvPr/>
        </p:nvSpPr>
        <p:spPr bwMode="auto">
          <a:xfrm>
            <a:off x="3868738" y="28781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27" name="Oval 27"/>
          <p:cNvSpPr>
            <a:spLocks noChangeArrowheads="1"/>
          </p:cNvSpPr>
          <p:nvPr/>
        </p:nvSpPr>
        <p:spPr bwMode="auto">
          <a:xfrm>
            <a:off x="3944938" y="25733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28" name="Oval 28"/>
          <p:cNvSpPr>
            <a:spLocks noChangeArrowheads="1"/>
          </p:cNvSpPr>
          <p:nvPr/>
        </p:nvSpPr>
        <p:spPr bwMode="auto">
          <a:xfrm>
            <a:off x="3716338" y="16589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29" name="Oval 29"/>
          <p:cNvSpPr>
            <a:spLocks noChangeArrowheads="1"/>
          </p:cNvSpPr>
          <p:nvPr/>
        </p:nvSpPr>
        <p:spPr bwMode="auto">
          <a:xfrm>
            <a:off x="4021138" y="23447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30" name="Oval 30"/>
          <p:cNvSpPr>
            <a:spLocks noChangeArrowheads="1"/>
          </p:cNvSpPr>
          <p:nvPr/>
        </p:nvSpPr>
        <p:spPr bwMode="auto">
          <a:xfrm>
            <a:off x="4021138" y="2116138"/>
            <a:ext cx="76200" cy="76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31" name="Text Box 31"/>
          <p:cNvSpPr txBox="1">
            <a:spLocks noChangeArrowheads="1"/>
          </p:cNvSpPr>
          <p:nvPr/>
        </p:nvSpPr>
        <p:spPr bwMode="auto">
          <a:xfrm>
            <a:off x="973138" y="3335338"/>
            <a:ext cx="2833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sz="2400">
                <a:latin typeface="Times" panose="02020603050405020304" pitchFamily="18" charset="0"/>
              </a:rPr>
              <a:t>Morphogen sweeping</a:t>
            </a:r>
          </a:p>
        </p:txBody>
      </p:sp>
      <p:sp>
        <p:nvSpPr>
          <p:cNvPr id="51232" name="Oval 32"/>
          <p:cNvSpPr>
            <a:spLocks noChangeArrowheads="1"/>
          </p:cNvSpPr>
          <p:nvPr/>
        </p:nvSpPr>
        <p:spPr bwMode="auto">
          <a:xfrm>
            <a:off x="4859338" y="1125538"/>
            <a:ext cx="1600200" cy="2057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33" name="Line 33"/>
          <p:cNvSpPr>
            <a:spLocks noChangeShapeType="1"/>
          </p:cNvSpPr>
          <p:nvPr/>
        </p:nvSpPr>
        <p:spPr bwMode="auto">
          <a:xfrm flipV="1">
            <a:off x="6078538" y="9731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34" name="Line 34"/>
          <p:cNvSpPr>
            <a:spLocks noChangeShapeType="1"/>
          </p:cNvSpPr>
          <p:nvPr/>
        </p:nvSpPr>
        <p:spPr bwMode="auto">
          <a:xfrm flipV="1">
            <a:off x="6307138" y="12017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35" name="Line 35"/>
          <p:cNvSpPr>
            <a:spLocks noChangeShapeType="1"/>
          </p:cNvSpPr>
          <p:nvPr/>
        </p:nvSpPr>
        <p:spPr bwMode="auto">
          <a:xfrm flipV="1">
            <a:off x="6459538" y="15827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36" name="Line 36"/>
          <p:cNvSpPr>
            <a:spLocks noChangeShapeType="1"/>
          </p:cNvSpPr>
          <p:nvPr/>
        </p:nvSpPr>
        <p:spPr bwMode="auto">
          <a:xfrm flipV="1">
            <a:off x="6383338" y="21161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37" name="Line 37"/>
          <p:cNvSpPr>
            <a:spLocks noChangeShapeType="1"/>
          </p:cNvSpPr>
          <p:nvPr/>
        </p:nvSpPr>
        <p:spPr bwMode="auto">
          <a:xfrm flipV="1">
            <a:off x="6078538" y="25733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38" name="Line 38"/>
          <p:cNvSpPr>
            <a:spLocks noChangeShapeType="1"/>
          </p:cNvSpPr>
          <p:nvPr/>
        </p:nvSpPr>
        <p:spPr bwMode="auto">
          <a:xfrm flipV="1">
            <a:off x="5773738" y="7445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39" name="Line 39"/>
          <p:cNvSpPr>
            <a:spLocks noChangeShapeType="1"/>
          </p:cNvSpPr>
          <p:nvPr/>
        </p:nvSpPr>
        <p:spPr bwMode="auto">
          <a:xfrm flipV="1">
            <a:off x="5392738" y="8207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40" name="Line 40"/>
          <p:cNvSpPr>
            <a:spLocks noChangeShapeType="1"/>
          </p:cNvSpPr>
          <p:nvPr/>
        </p:nvSpPr>
        <p:spPr bwMode="auto">
          <a:xfrm flipV="1">
            <a:off x="5087938" y="11255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41" name="Line 41"/>
          <p:cNvSpPr>
            <a:spLocks noChangeShapeType="1"/>
          </p:cNvSpPr>
          <p:nvPr/>
        </p:nvSpPr>
        <p:spPr bwMode="auto">
          <a:xfrm flipV="1">
            <a:off x="4935538" y="15827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42" name="Line 42"/>
          <p:cNvSpPr>
            <a:spLocks noChangeShapeType="1"/>
          </p:cNvSpPr>
          <p:nvPr/>
        </p:nvSpPr>
        <p:spPr bwMode="auto">
          <a:xfrm flipV="1">
            <a:off x="5011738" y="21923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43" name="Line 43"/>
          <p:cNvSpPr>
            <a:spLocks noChangeShapeType="1"/>
          </p:cNvSpPr>
          <p:nvPr/>
        </p:nvSpPr>
        <p:spPr bwMode="auto">
          <a:xfrm flipV="1">
            <a:off x="5240338" y="24971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44" name="Line 44"/>
          <p:cNvSpPr>
            <a:spLocks noChangeShapeType="1"/>
          </p:cNvSpPr>
          <p:nvPr/>
        </p:nvSpPr>
        <p:spPr bwMode="auto">
          <a:xfrm flipV="1">
            <a:off x="5621338" y="26495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45" name="Oval 45"/>
          <p:cNvSpPr>
            <a:spLocks noChangeArrowheads="1"/>
          </p:cNvSpPr>
          <p:nvPr/>
        </p:nvSpPr>
        <p:spPr bwMode="auto">
          <a:xfrm>
            <a:off x="6916738" y="1125538"/>
            <a:ext cx="1600200" cy="2057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46" name="Freeform 46"/>
          <p:cNvSpPr>
            <a:spLocks/>
          </p:cNvSpPr>
          <p:nvPr/>
        </p:nvSpPr>
        <p:spPr bwMode="auto">
          <a:xfrm>
            <a:off x="8135938" y="1036638"/>
            <a:ext cx="165100" cy="317500"/>
          </a:xfrm>
          <a:custGeom>
            <a:avLst/>
            <a:gdLst>
              <a:gd name="T0" fmla="*/ 2147483646 w 104"/>
              <a:gd name="T1" fmla="*/ 2147483646 h 200"/>
              <a:gd name="T2" fmla="*/ 2147483646 w 104"/>
              <a:gd name="T3" fmla="*/ 2147483646 h 200"/>
              <a:gd name="T4" fmla="*/ 2147483646 w 104"/>
              <a:gd name="T5" fmla="*/ 2147483646 h 200"/>
              <a:gd name="T6" fmla="*/ 2147483646 w 104"/>
              <a:gd name="T7" fmla="*/ 2147483646 h 200"/>
              <a:gd name="T8" fmla="*/ 0 60000 65536"/>
              <a:gd name="T9" fmla="*/ 0 60000 65536"/>
              <a:gd name="T10" fmla="*/ 0 60000 65536"/>
              <a:gd name="T11" fmla="*/ 0 60000 65536"/>
              <a:gd name="T12" fmla="*/ 0 w 104"/>
              <a:gd name="T13" fmla="*/ 0 h 200"/>
              <a:gd name="T14" fmla="*/ 104 w 104"/>
              <a:gd name="T15" fmla="*/ 200 h 200"/>
            </a:gdLst>
            <a:ahLst/>
            <a:cxnLst>
              <a:cxn ang="T8">
                <a:pos x="T0" y="T1"/>
              </a:cxn>
              <a:cxn ang="T9">
                <a:pos x="T2" y="T3"/>
              </a:cxn>
              <a:cxn ang="T10">
                <a:pos x="T4" y="T5"/>
              </a:cxn>
              <a:cxn ang="T11">
                <a:pos x="T6" y="T7"/>
              </a:cxn>
            </a:cxnLst>
            <a:rect l="T12" t="T13" r="T14" b="T15"/>
            <a:pathLst>
              <a:path w="104" h="200">
                <a:moveTo>
                  <a:pt x="8" y="200"/>
                </a:moveTo>
                <a:cubicBezTo>
                  <a:pt x="4" y="144"/>
                  <a:pt x="0" y="88"/>
                  <a:pt x="8" y="56"/>
                </a:cubicBezTo>
                <a:cubicBezTo>
                  <a:pt x="16" y="24"/>
                  <a:pt x="40" y="16"/>
                  <a:pt x="56" y="8"/>
                </a:cubicBezTo>
                <a:cubicBezTo>
                  <a:pt x="72" y="0"/>
                  <a:pt x="88" y="4"/>
                  <a:pt x="104" y="8"/>
                </a:cubicBezTo>
              </a:path>
            </a:pathLst>
          </a:custGeom>
          <a:noFill/>
          <a:ln w="28575" cmpd="sng">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51247" name="Freeform 47"/>
          <p:cNvSpPr>
            <a:spLocks/>
          </p:cNvSpPr>
          <p:nvPr/>
        </p:nvSpPr>
        <p:spPr bwMode="auto">
          <a:xfrm>
            <a:off x="8351838" y="1341438"/>
            <a:ext cx="165100" cy="317500"/>
          </a:xfrm>
          <a:custGeom>
            <a:avLst/>
            <a:gdLst>
              <a:gd name="T0" fmla="*/ 2147483646 w 104"/>
              <a:gd name="T1" fmla="*/ 2147483646 h 200"/>
              <a:gd name="T2" fmla="*/ 2147483646 w 104"/>
              <a:gd name="T3" fmla="*/ 2147483646 h 200"/>
              <a:gd name="T4" fmla="*/ 2147483646 w 104"/>
              <a:gd name="T5" fmla="*/ 2147483646 h 200"/>
              <a:gd name="T6" fmla="*/ 2147483646 w 104"/>
              <a:gd name="T7" fmla="*/ 2147483646 h 200"/>
              <a:gd name="T8" fmla="*/ 0 60000 65536"/>
              <a:gd name="T9" fmla="*/ 0 60000 65536"/>
              <a:gd name="T10" fmla="*/ 0 60000 65536"/>
              <a:gd name="T11" fmla="*/ 0 60000 65536"/>
              <a:gd name="T12" fmla="*/ 0 w 104"/>
              <a:gd name="T13" fmla="*/ 0 h 200"/>
              <a:gd name="T14" fmla="*/ 104 w 104"/>
              <a:gd name="T15" fmla="*/ 200 h 200"/>
            </a:gdLst>
            <a:ahLst/>
            <a:cxnLst>
              <a:cxn ang="T8">
                <a:pos x="T0" y="T1"/>
              </a:cxn>
              <a:cxn ang="T9">
                <a:pos x="T2" y="T3"/>
              </a:cxn>
              <a:cxn ang="T10">
                <a:pos x="T4" y="T5"/>
              </a:cxn>
              <a:cxn ang="T11">
                <a:pos x="T6" y="T7"/>
              </a:cxn>
            </a:cxnLst>
            <a:rect l="T12" t="T13" r="T14" b="T15"/>
            <a:pathLst>
              <a:path w="104" h="200">
                <a:moveTo>
                  <a:pt x="8" y="200"/>
                </a:moveTo>
                <a:cubicBezTo>
                  <a:pt x="4" y="144"/>
                  <a:pt x="0" y="88"/>
                  <a:pt x="8" y="56"/>
                </a:cubicBezTo>
                <a:cubicBezTo>
                  <a:pt x="16" y="24"/>
                  <a:pt x="40" y="16"/>
                  <a:pt x="56" y="8"/>
                </a:cubicBezTo>
                <a:cubicBezTo>
                  <a:pt x="72" y="0"/>
                  <a:pt x="88" y="4"/>
                  <a:pt x="104" y="8"/>
                </a:cubicBezTo>
              </a:path>
            </a:pathLst>
          </a:custGeom>
          <a:noFill/>
          <a:ln w="28575" cmpd="sng">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51248" name="Freeform 48"/>
          <p:cNvSpPr>
            <a:spLocks/>
          </p:cNvSpPr>
          <p:nvPr/>
        </p:nvSpPr>
        <p:spPr bwMode="auto">
          <a:xfrm>
            <a:off x="8440738" y="1722438"/>
            <a:ext cx="165100" cy="317500"/>
          </a:xfrm>
          <a:custGeom>
            <a:avLst/>
            <a:gdLst>
              <a:gd name="T0" fmla="*/ 2147483646 w 104"/>
              <a:gd name="T1" fmla="*/ 2147483646 h 200"/>
              <a:gd name="T2" fmla="*/ 2147483646 w 104"/>
              <a:gd name="T3" fmla="*/ 2147483646 h 200"/>
              <a:gd name="T4" fmla="*/ 2147483646 w 104"/>
              <a:gd name="T5" fmla="*/ 2147483646 h 200"/>
              <a:gd name="T6" fmla="*/ 2147483646 w 104"/>
              <a:gd name="T7" fmla="*/ 2147483646 h 200"/>
              <a:gd name="T8" fmla="*/ 0 60000 65536"/>
              <a:gd name="T9" fmla="*/ 0 60000 65536"/>
              <a:gd name="T10" fmla="*/ 0 60000 65536"/>
              <a:gd name="T11" fmla="*/ 0 60000 65536"/>
              <a:gd name="T12" fmla="*/ 0 w 104"/>
              <a:gd name="T13" fmla="*/ 0 h 200"/>
              <a:gd name="T14" fmla="*/ 104 w 104"/>
              <a:gd name="T15" fmla="*/ 200 h 200"/>
            </a:gdLst>
            <a:ahLst/>
            <a:cxnLst>
              <a:cxn ang="T8">
                <a:pos x="T0" y="T1"/>
              </a:cxn>
              <a:cxn ang="T9">
                <a:pos x="T2" y="T3"/>
              </a:cxn>
              <a:cxn ang="T10">
                <a:pos x="T4" y="T5"/>
              </a:cxn>
              <a:cxn ang="T11">
                <a:pos x="T6" y="T7"/>
              </a:cxn>
            </a:cxnLst>
            <a:rect l="T12" t="T13" r="T14" b="T15"/>
            <a:pathLst>
              <a:path w="104" h="200">
                <a:moveTo>
                  <a:pt x="8" y="200"/>
                </a:moveTo>
                <a:cubicBezTo>
                  <a:pt x="4" y="144"/>
                  <a:pt x="0" y="88"/>
                  <a:pt x="8" y="56"/>
                </a:cubicBezTo>
                <a:cubicBezTo>
                  <a:pt x="16" y="24"/>
                  <a:pt x="40" y="16"/>
                  <a:pt x="56" y="8"/>
                </a:cubicBezTo>
                <a:cubicBezTo>
                  <a:pt x="72" y="0"/>
                  <a:pt x="88" y="4"/>
                  <a:pt x="104" y="8"/>
                </a:cubicBezTo>
              </a:path>
            </a:pathLst>
          </a:custGeom>
          <a:noFill/>
          <a:ln w="28575" cmpd="sng">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51249" name="Freeform 49"/>
          <p:cNvSpPr>
            <a:spLocks/>
          </p:cNvSpPr>
          <p:nvPr/>
        </p:nvSpPr>
        <p:spPr bwMode="auto">
          <a:xfrm>
            <a:off x="8428038" y="2192338"/>
            <a:ext cx="165100" cy="317500"/>
          </a:xfrm>
          <a:custGeom>
            <a:avLst/>
            <a:gdLst>
              <a:gd name="T0" fmla="*/ 2147483646 w 104"/>
              <a:gd name="T1" fmla="*/ 2147483646 h 200"/>
              <a:gd name="T2" fmla="*/ 2147483646 w 104"/>
              <a:gd name="T3" fmla="*/ 2147483646 h 200"/>
              <a:gd name="T4" fmla="*/ 2147483646 w 104"/>
              <a:gd name="T5" fmla="*/ 2147483646 h 200"/>
              <a:gd name="T6" fmla="*/ 2147483646 w 104"/>
              <a:gd name="T7" fmla="*/ 2147483646 h 200"/>
              <a:gd name="T8" fmla="*/ 0 60000 65536"/>
              <a:gd name="T9" fmla="*/ 0 60000 65536"/>
              <a:gd name="T10" fmla="*/ 0 60000 65536"/>
              <a:gd name="T11" fmla="*/ 0 60000 65536"/>
              <a:gd name="T12" fmla="*/ 0 w 104"/>
              <a:gd name="T13" fmla="*/ 0 h 200"/>
              <a:gd name="T14" fmla="*/ 104 w 104"/>
              <a:gd name="T15" fmla="*/ 200 h 200"/>
            </a:gdLst>
            <a:ahLst/>
            <a:cxnLst>
              <a:cxn ang="T8">
                <a:pos x="T0" y="T1"/>
              </a:cxn>
              <a:cxn ang="T9">
                <a:pos x="T2" y="T3"/>
              </a:cxn>
              <a:cxn ang="T10">
                <a:pos x="T4" y="T5"/>
              </a:cxn>
              <a:cxn ang="T11">
                <a:pos x="T6" y="T7"/>
              </a:cxn>
            </a:cxnLst>
            <a:rect l="T12" t="T13" r="T14" b="T15"/>
            <a:pathLst>
              <a:path w="104" h="200">
                <a:moveTo>
                  <a:pt x="8" y="200"/>
                </a:moveTo>
                <a:cubicBezTo>
                  <a:pt x="4" y="144"/>
                  <a:pt x="0" y="88"/>
                  <a:pt x="8" y="56"/>
                </a:cubicBezTo>
                <a:cubicBezTo>
                  <a:pt x="16" y="24"/>
                  <a:pt x="40" y="16"/>
                  <a:pt x="56" y="8"/>
                </a:cubicBezTo>
                <a:cubicBezTo>
                  <a:pt x="72" y="0"/>
                  <a:pt x="88" y="4"/>
                  <a:pt x="104" y="8"/>
                </a:cubicBezTo>
              </a:path>
            </a:pathLst>
          </a:custGeom>
          <a:noFill/>
          <a:ln w="28575" cmpd="sng">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51250" name="Freeform 50"/>
          <p:cNvSpPr>
            <a:spLocks/>
          </p:cNvSpPr>
          <p:nvPr/>
        </p:nvSpPr>
        <p:spPr bwMode="auto">
          <a:xfrm>
            <a:off x="8275638" y="2484438"/>
            <a:ext cx="165100" cy="317500"/>
          </a:xfrm>
          <a:custGeom>
            <a:avLst/>
            <a:gdLst>
              <a:gd name="T0" fmla="*/ 2147483646 w 104"/>
              <a:gd name="T1" fmla="*/ 2147483646 h 200"/>
              <a:gd name="T2" fmla="*/ 2147483646 w 104"/>
              <a:gd name="T3" fmla="*/ 2147483646 h 200"/>
              <a:gd name="T4" fmla="*/ 2147483646 w 104"/>
              <a:gd name="T5" fmla="*/ 2147483646 h 200"/>
              <a:gd name="T6" fmla="*/ 2147483646 w 104"/>
              <a:gd name="T7" fmla="*/ 2147483646 h 200"/>
              <a:gd name="T8" fmla="*/ 0 60000 65536"/>
              <a:gd name="T9" fmla="*/ 0 60000 65536"/>
              <a:gd name="T10" fmla="*/ 0 60000 65536"/>
              <a:gd name="T11" fmla="*/ 0 60000 65536"/>
              <a:gd name="T12" fmla="*/ 0 w 104"/>
              <a:gd name="T13" fmla="*/ 0 h 200"/>
              <a:gd name="T14" fmla="*/ 104 w 104"/>
              <a:gd name="T15" fmla="*/ 200 h 200"/>
            </a:gdLst>
            <a:ahLst/>
            <a:cxnLst>
              <a:cxn ang="T8">
                <a:pos x="T0" y="T1"/>
              </a:cxn>
              <a:cxn ang="T9">
                <a:pos x="T2" y="T3"/>
              </a:cxn>
              <a:cxn ang="T10">
                <a:pos x="T4" y="T5"/>
              </a:cxn>
              <a:cxn ang="T11">
                <a:pos x="T6" y="T7"/>
              </a:cxn>
            </a:cxnLst>
            <a:rect l="T12" t="T13" r="T14" b="T15"/>
            <a:pathLst>
              <a:path w="104" h="200">
                <a:moveTo>
                  <a:pt x="8" y="200"/>
                </a:moveTo>
                <a:cubicBezTo>
                  <a:pt x="4" y="144"/>
                  <a:pt x="0" y="88"/>
                  <a:pt x="8" y="56"/>
                </a:cubicBezTo>
                <a:cubicBezTo>
                  <a:pt x="16" y="24"/>
                  <a:pt x="40" y="16"/>
                  <a:pt x="56" y="8"/>
                </a:cubicBezTo>
                <a:cubicBezTo>
                  <a:pt x="72" y="0"/>
                  <a:pt x="88" y="4"/>
                  <a:pt x="104" y="8"/>
                </a:cubicBezTo>
              </a:path>
            </a:pathLst>
          </a:custGeom>
          <a:noFill/>
          <a:ln w="28575" cmpd="sng">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51251" name="Freeform 51"/>
          <p:cNvSpPr>
            <a:spLocks/>
          </p:cNvSpPr>
          <p:nvPr/>
        </p:nvSpPr>
        <p:spPr bwMode="auto">
          <a:xfrm>
            <a:off x="7983538" y="2725738"/>
            <a:ext cx="165100" cy="317500"/>
          </a:xfrm>
          <a:custGeom>
            <a:avLst/>
            <a:gdLst>
              <a:gd name="T0" fmla="*/ 2147483646 w 104"/>
              <a:gd name="T1" fmla="*/ 2147483646 h 200"/>
              <a:gd name="T2" fmla="*/ 2147483646 w 104"/>
              <a:gd name="T3" fmla="*/ 2147483646 h 200"/>
              <a:gd name="T4" fmla="*/ 2147483646 w 104"/>
              <a:gd name="T5" fmla="*/ 2147483646 h 200"/>
              <a:gd name="T6" fmla="*/ 2147483646 w 104"/>
              <a:gd name="T7" fmla="*/ 2147483646 h 200"/>
              <a:gd name="T8" fmla="*/ 0 60000 65536"/>
              <a:gd name="T9" fmla="*/ 0 60000 65536"/>
              <a:gd name="T10" fmla="*/ 0 60000 65536"/>
              <a:gd name="T11" fmla="*/ 0 60000 65536"/>
              <a:gd name="T12" fmla="*/ 0 w 104"/>
              <a:gd name="T13" fmla="*/ 0 h 200"/>
              <a:gd name="T14" fmla="*/ 104 w 104"/>
              <a:gd name="T15" fmla="*/ 200 h 200"/>
            </a:gdLst>
            <a:ahLst/>
            <a:cxnLst>
              <a:cxn ang="T8">
                <a:pos x="T0" y="T1"/>
              </a:cxn>
              <a:cxn ang="T9">
                <a:pos x="T2" y="T3"/>
              </a:cxn>
              <a:cxn ang="T10">
                <a:pos x="T4" y="T5"/>
              </a:cxn>
              <a:cxn ang="T11">
                <a:pos x="T6" y="T7"/>
              </a:cxn>
            </a:cxnLst>
            <a:rect l="T12" t="T13" r="T14" b="T15"/>
            <a:pathLst>
              <a:path w="104" h="200">
                <a:moveTo>
                  <a:pt x="8" y="200"/>
                </a:moveTo>
                <a:cubicBezTo>
                  <a:pt x="4" y="144"/>
                  <a:pt x="0" y="88"/>
                  <a:pt x="8" y="56"/>
                </a:cubicBezTo>
                <a:cubicBezTo>
                  <a:pt x="16" y="24"/>
                  <a:pt x="40" y="16"/>
                  <a:pt x="56" y="8"/>
                </a:cubicBezTo>
                <a:cubicBezTo>
                  <a:pt x="72" y="0"/>
                  <a:pt x="88" y="4"/>
                  <a:pt x="104" y="8"/>
                </a:cubicBezTo>
              </a:path>
            </a:pathLst>
          </a:custGeom>
          <a:noFill/>
          <a:ln w="28575" cmpd="sng">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51252" name="Line 52"/>
          <p:cNvSpPr>
            <a:spLocks noChangeShapeType="1"/>
          </p:cNvSpPr>
          <p:nvPr/>
        </p:nvSpPr>
        <p:spPr bwMode="auto">
          <a:xfrm flipV="1">
            <a:off x="7678738" y="26495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53" name="Line 53"/>
          <p:cNvSpPr>
            <a:spLocks noChangeShapeType="1"/>
          </p:cNvSpPr>
          <p:nvPr/>
        </p:nvSpPr>
        <p:spPr bwMode="auto">
          <a:xfrm flipV="1">
            <a:off x="7754938" y="7445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54" name="Line 54"/>
          <p:cNvSpPr>
            <a:spLocks noChangeShapeType="1"/>
          </p:cNvSpPr>
          <p:nvPr/>
        </p:nvSpPr>
        <p:spPr bwMode="auto">
          <a:xfrm flipV="1">
            <a:off x="7373938" y="8207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55" name="Line 55"/>
          <p:cNvSpPr>
            <a:spLocks noChangeShapeType="1"/>
          </p:cNvSpPr>
          <p:nvPr/>
        </p:nvSpPr>
        <p:spPr bwMode="auto">
          <a:xfrm flipV="1">
            <a:off x="7297738" y="24971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56" name="Line 56"/>
          <p:cNvSpPr>
            <a:spLocks noChangeShapeType="1"/>
          </p:cNvSpPr>
          <p:nvPr/>
        </p:nvSpPr>
        <p:spPr bwMode="auto">
          <a:xfrm flipV="1">
            <a:off x="7069138" y="21161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57" name="Line 57"/>
          <p:cNvSpPr>
            <a:spLocks noChangeShapeType="1"/>
          </p:cNvSpPr>
          <p:nvPr/>
        </p:nvSpPr>
        <p:spPr bwMode="auto">
          <a:xfrm flipV="1">
            <a:off x="6992938" y="15065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58" name="Line 58"/>
          <p:cNvSpPr>
            <a:spLocks noChangeShapeType="1"/>
          </p:cNvSpPr>
          <p:nvPr/>
        </p:nvSpPr>
        <p:spPr bwMode="auto">
          <a:xfrm flipV="1">
            <a:off x="7145338" y="1049338"/>
            <a:ext cx="0" cy="4572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59" name="Text Box 59"/>
          <p:cNvSpPr txBox="1">
            <a:spLocks noChangeArrowheads="1"/>
          </p:cNvSpPr>
          <p:nvPr/>
        </p:nvSpPr>
        <p:spPr bwMode="auto">
          <a:xfrm>
            <a:off x="5287963" y="3335338"/>
            <a:ext cx="2847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sz="2400">
                <a:latin typeface="Times" panose="02020603050405020304" pitchFamily="18" charset="0"/>
              </a:rPr>
              <a:t>Mechanosensory cilia</a:t>
            </a:r>
          </a:p>
        </p:txBody>
      </p:sp>
      <p:pic>
        <p:nvPicPr>
          <p:cNvPr id="51260"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4292600"/>
            <a:ext cx="88931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evbio8e-fig-11-4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457200"/>
            <a:ext cx="8531225"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title"/>
          </p:nvPr>
        </p:nvSpPr>
        <p:spPr>
          <a:xfrm>
            <a:off x="252413" y="476250"/>
            <a:ext cx="9144000" cy="381000"/>
          </a:xfrm>
        </p:spPr>
        <p:txBody>
          <a:bodyPr/>
          <a:lstStyle/>
          <a:p>
            <a:pPr eaLnBrk="1" hangingPunct="1"/>
            <a:r>
              <a:rPr lang="hu-HU" altLang="ko-KR" sz="2000" b="1" u="sng" smtClean="0">
                <a:solidFill>
                  <a:srgbClr val="FF0000"/>
                </a:solidFill>
              </a:rPr>
              <a:t>nodal flow model (áramlás modell) a jobb-bal aszimetria kialakulásra</a:t>
            </a:r>
            <a:r>
              <a:rPr lang="hu-HU" altLang="ko-KR" sz="1400" smtClean="0"/>
              <a:t> </a:t>
            </a:r>
            <a:endParaRPr lang="en-US" altLang="ko-KR" sz="1400" smtClean="0">
              <a:ea typeface="Gulim" pitchFamily="34" charset="-127"/>
            </a:endParaRPr>
          </a:p>
        </p:txBody>
      </p:sp>
      <p:sp>
        <p:nvSpPr>
          <p:cNvPr id="52228" name="Rectangle 4"/>
          <p:cNvSpPr>
            <a:spLocks noGrp="1" noChangeArrowheads="1"/>
          </p:cNvSpPr>
          <p:nvPr>
            <p:ph type="body" idx="1"/>
          </p:nvPr>
        </p:nvSpPr>
        <p:spPr/>
        <p:txBody>
          <a:bodyPr/>
          <a:lstStyle/>
          <a:p>
            <a:pPr eaLnBrk="1" hangingPunct="1"/>
            <a:endParaRPr lang="ko-KR" altLang="en-US" smtClean="0">
              <a:ea typeface="Gulim" pitchFamily="34"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88" y="620713"/>
            <a:ext cx="37512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908050"/>
            <a:ext cx="3449637"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5"/>
          <p:cNvSpPr txBox="1">
            <a:spLocks noChangeArrowheads="1"/>
          </p:cNvSpPr>
          <p:nvPr/>
        </p:nvSpPr>
        <p:spPr bwMode="auto">
          <a:xfrm>
            <a:off x="323850" y="1484313"/>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sz="2400">
                <a:latin typeface="Times" panose="02020603050405020304" pitchFamily="18" charset="0"/>
              </a:rPr>
              <a:t>normal</a:t>
            </a:r>
            <a:r>
              <a:rPr lang="hu-HU" altLang="hu-HU" sz="2400">
                <a:latin typeface="Times" panose="02020603050405020304" pitchFamily="18" charset="0"/>
              </a:rPr>
              <a:t>is</a:t>
            </a:r>
            <a:endParaRPr lang="en-US" altLang="hu-HU" sz="2400">
              <a:latin typeface="Times" panose="02020603050405020304" pitchFamily="18" charset="0"/>
            </a:endParaRPr>
          </a:p>
        </p:txBody>
      </p:sp>
      <p:sp>
        <p:nvSpPr>
          <p:cNvPr id="18437" name="Text Box 6"/>
          <p:cNvSpPr txBox="1">
            <a:spLocks noChangeArrowheads="1"/>
          </p:cNvSpPr>
          <p:nvPr/>
        </p:nvSpPr>
        <p:spPr bwMode="auto">
          <a:xfrm>
            <a:off x="7150100" y="692150"/>
            <a:ext cx="1903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sz="2400">
                <a:latin typeface="Times" panose="02020603050405020304" pitchFamily="18" charset="0"/>
              </a:rPr>
              <a:t>Situs inversus</a:t>
            </a:r>
            <a:endParaRPr lang="hu-HU" altLang="hu-HU" sz="2400">
              <a:latin typeface="Times" panose="02020603050405020304" pitchFamily="18" charset="0"/>
            </a:endParaRPr>
          </a:p>
          <a:p>
            <a:pPr>
              <a:spcBef>
                <a:spcPct val="0"/>
              </a:spcBef>
              <a:buFontTx/>
              <a:buNone/>
            </a:pPr>
            <a:r>
              <a:rPr lang="hu-HU" altLang="hu-HU" sz="2400">
                <a:latin typeface="Times" panose="02020603050405020304" pitchFamily="18" charset="0"/>
              </a:rPr>
              <a:t>(1:20.000)</a:t>
            </a:r>
            <a:endParaRPr lang="en-US" altLang="hu-HU" sz="2400">
              <a:latin typeface="Times"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FF9933"/>
            </a:gs>
            <a:gs pos="100000">
              <a:srgbClr val="000000"/>
            </a:gs>
          </a:gsLst>
          <a:lin ang="5400000" scaled="1"/>
        </a:gra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8572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hu-HU" altLang="hu-HU" sz="2400" b="1">
                <a:solidFill>
                  <a:srgbClr val="CCECFF"/>
                </a:solidFill>
                <a:latin typeface="Arial" panose="020B0604020202020204" pitchFamily="34" charset="0"/>
              </a:rPr>
              <a:t>JOBB-BAL ASZIMMETRIA</a:t>
            </a:r>
          </a:p>
          <a:p>
            <a:pPr algn="ctr">
              <a:spcBef>
                <a:spcPct val="0"/>
              </a:spcBef>
              <a:buFontTx/>
              <a:buNone/>
            </a:pPr>
            <a:r>
              <a:rPr lang="hu-HU" altLang="hu-HU" sz="2400" b="1">
                <a:solidFill>
                  <a:srgbClr val="CCECFF"/>
                </a:solidFill>
                <a:latin typeface="Arial" panose="020B0604020202020204" pitchFamily="34" charset="0"/>
              </a:rPr>
              <a:t>situs inversus</a:t>
            </a:r>
          </a:p>
        </p:txBody>
      </p:sp>
      <p:sp>
        <p:nvSpPr>
          <p:cNvPr id="54275" name="Text Box 3"/>
          <p:cNvSpPr txBox="1">
            <a:spLocks noChangeArrowheads="1"/>
          </p:cNvSpPr>
          <p:nvPr/>
        </p:nvSpPr>
        <p:spPr bwMode="auto">
          <a:xfrm>
            <a:off x="190500" y="746125"/>
            <a:ext cx="1758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hu-HU" sz="2000">
              <a:solidFill>
                <a:srgbClr val="FFFF00"/>
              </a:solidFill>
              <a:latin typeface="Arial" panose="020B0604020202020204" pitchFamily="34" charset="0"/>
            </a:endParaRPr>
          </a:p>
          <a:p>
            <a:pPr>
              <a:spcBef>
                <a:spcPct val="0"/>
              </a:spcBef>
              <a:buFontTx/>
              <a:buNone/>
            </a:pPr>
            <a:endParaRPr lang="en-US" altLang="hu-HU" sz="2000">
              <a:solidFill>
                <a:srgbClr val="FFFF00"/>
              </a:solidFill>
              <a:latin typeface="Arial" panose="020B0604020202020204" pitchFamily="34" charset="0"/>
            </a:endParaRPr>
          </a:p>
          <a:p>
            <a:pPr>
              <a:spcBef>
                <a:spcPct val="0"/>
              </a:spcBef>
              <a:buFontTx/>
              <a:buNone/>
            </a:pPr>
            <a:endParaRPr lang="en-US" altLang="hu-HU" sz="2000">
              <a:solidFill>
                <a:srgbClr val="FFFF00"/>
              </a:solidFill>
              <a:latin typeface="Arial" panose="020B0604020202020204" pitchFamily="34" charset="0"/>
            </a:endParaRPr>
          </a:p>
          <a:p>
            <a:pPr>
              <a:spcBef>
                <a:spcPct val="0"/>
              </a:spcBef>
              <a:buFontTx/>
              <a:buNone/>
            </a:pPr>
            <a:endParaRPr lang="en-US" altLang="hu-HU" sz="2000">
              <a:solidFill>
                <a:srgbClr val="FFFF00"/>
              </a:solidFill>
              <a:latin typeface="Arial" panose="020B0604020202020204" pitchFamily="34" charset="0"/>
            </a:endParaRPr>
          </a:p>
          <a:p>
            <a:pPr>
              <a:spcBef>
                <a:spcPct val="0"/>
              </a:spcBef>
              <a:buFontTx/>
              <a:buNone/>
            </a:pPr>
            <a:endParaRPr lang="en-US" altLang="hu-HU" sz="2400">
              <a:solidFill>
                <a:srgbClr val="FFFF00"/>
              </a:solidFill>
              <a:latin typeface="Arial" panose="020B0604020202020204" pitchFamily="34" charset="0"/>
            </a:endParaRPr>
          </a:p>
        </p:txBody>
      </p:sp>
      <p:sp>
        <p:nvSpPr>
          <p:cNvPr id="54276" name="Text Box 4"/>
          <p:cNvSpPr txBox="1">
            <a:spLocks noChangeArrowheads="1"/>
          </p:cNvSpPr>
          <p:nvPr/>
        </p:nvSpPr>
        <p:spPr bwMode="auto">
          <a:xfrm>
            <a:off x="101600" y="1012825"/>
            <a:ext cx="8839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tabLst>
                <a:tab pos="180975" algn="l"/>
                <a:tab pos="361950" algn="l"/>
                <a:tab pos="1704975" algn="l"/>
              </a:tabLst>
              <a:defRPr sz="3200">
                <a:solidFill>
                  <a:schemeClr val="tx1"/>
                </a:solidFill>
                <a:latin typeface="Times" panose="02020603050405020304" pitchFamily="18" charset="0"/>
              </a:defRPr>
            </a:lvl1pPr>
            <a:lvl2pPr marL="742950" indent="-285750">
              <a:spcBef>
                <a:spcPct val="20000"/>
              </a:spcBef>
              <a:buChar char="–"/>
              <a:tabLst>
                <a:tab pos="180975" algn="l"/>
                <a:tab pos="361950" algn="l"/>
                <a:tab pos="1704975" algn="l"/>
              </a:tabLst>
              <a:defRPr sz="2800">
                <a:solidFill>
                  <a:schemeClr val="tx1"/>
                </a:solidFill>
                <a:latin typeface="Times" panose="02020603050405020304" pitchFamily="18" charset="0"/>
              </a:defRPr>
            </a:lvl2pPr>
            <a:lvl3pPr marL="1143000" indent="-228600">
              <a:spcBef>
                <a:spcPct val="20000"/>
              </a:spcBef>
              <a:buChar char="•"/>
              <a:tabLst>
                <a:tab pos="180975" algn="l"/>
                <a:tab pos="361950" algn="l"/>
                <a:tab pos="1704975" algn="l"/>
              </a:tabLst>
              <a:defRPr sz="2400">
                <a:solidFill>
                  <a:schemeClr val="tx1"/>
                </a:solidFill>
                <a:latin typeface="Times" panose="02020603050405020304" pitchFamily="18" charset="0"/>
              </a:defRPr>
            </a:lvl3pPr>
            <a:lvl4pPr marL="1600200" indent="-228600">
              <a:spcBef>
                <a:spcPct val="20000"/>
              </a:spcBef>
              <a:buChar char="–"/>
              <a:tabLst>
                <a:tab pos="180975" algn="l"/>
                <a:tab pos="361950" algn="l"/>
                <a:tab pos="1704975" algn="l"/>
              </a:tabLst>
              <a:defRPr sz="2000">
                <a:solidFill>
                  <a:schemeClr val="tx1"/>
                </a:solidFill>
                <a:latin typeface="Times" panose="02020603050405020304" pitchFamily="18" charset="0"/>
              </a:defRPr>
            </a:lvl4pPr>
            <a:lvl5pPr marL="2057400" indent="-228600">
              <a:spcBef>
                <a:spcPct val="20000"/>
              </a:spcBef>
              <a:buChar char="»"/>
              <a:tabLst>
                <a:tab pos="180975" algn="l"/>
                <a:tab pos="361950" algn="l"/>
                <a:tab pos="1704975" algn="l"/>
              </a:tabLst>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tabLst>
                <a:tab pos="180975" algn="l"/>
                <a:tab pos="361950" algn="l"/>
                <a:tab pos="1704975" algn="l"/>
              </a:tabLst>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tabLst>
                <a:tab pos="180975" algn="l"/>
                <a:tab pos="361950" algn="l"/>
                <a:tab pos="1704975" algn="l"/>
              </a:tabLst>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tabLst>
                <a:tab pos="180975" algn="l"/>
                <a:tab pos="361950" algn="l"/>
                <a:tab pos="1704975" algn="l"/>
              </a:tabLst>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tabLst>
                <a:tab pos="180975" algn="l"/>
                <a:tab pos="361950" algn="l"/>
                <a:tab pos="1704975" algn="l"/>
              </a:tabLst>
              <a:defRPr sz="2000">
                <a:solidFill>
                  <a:schemeClr val="tx1"/>
                </a:solidFill>
                <a:latin typeface="Times" panose="02020603050405020304" pitchFamily="18" charset="0"/>
              </a:defRPr>
            </a:lvl9pPr>
          </a:lstStyle>
          <a:p>
            <a:pPr>
              <a:spcBef>
                <a:spcPct val="0"/>
              </a:spcBef>
              <a:buFontTx/>
              <a:buNone/>
            </a:pPr>
            <a:endParaRPr lang="hu-HU" altLang="hu-HU" sz="1800">
              <a:solidFill>
                <a:srgbClr val="FFFF00"/>
              </a:solidFill>
              <a:latin typeface="Arial" panose="020B0604020202020204" pitchFamily="34" charset="0"/>
            </a:endParaRPr>
          </a:p>
          <a:p>
            <a:pPr>
              <a:spcBef>
                <a:spcPct val="0"/>
              </a:spcBef>
              <a:buFontTx/>
              <a:buNone/>
            </a:pPr>
            <a:r>
              <a:rPr lang="hu-HU" altLang="hu-HU" sz="1800">
                <a:solidFill>
                  <a:srgbClr val="FFFF00"/>
                </a:solidFill>
                <a:latin typeface="Arial" panose="020B0604020202020204" pitchFamily="34" charset="0"/>
              </a:rPr>
              <a:t>	</a:t>
            </a:r>
          </a:p>
          <a:p>
            <a:pPr>
              <a:spcBef>
                <a:spcPct val="0"/>
              </a:spcBef>
              <a:buFontTx/>
              <a:buNone/>
            </a:pPr>
            <a:r>
              <a:rPr lang="hu-HU" altLang="hu-HU" sz="1800">
                <a:solidFill>
                  <a:srgbClr val="FFFF00"/>
                </a:solidFill>
                <a:latin typeface="Arial" panose="020B0604020202020204" pitchFamily="34" charset="0"/>
              </a:rPr>
              <a:t>	</a:t>
            </a:r>
          </a:p>
          <a:p>
            <a:pPr>
              <a:spcBef>
                <a:spcPct val="0"/>
              </a:spcBef>
              <a:buFontTx/>
              <a:buNone/>
            </a:pPr>
            <a:r>
              <a:rPr lang="hu-HU" altLang="hu-HU" sz="1800">
                <a:solidFill>
                  <a:srgbClr val="FFFF00"/>
                </a:solidFill>
                <a:latin typeface="Arial" panose="020B0604020202020204" pitchFamily="34" charset="0"/>
              </a:rPr>
              <a:t>	</a:t>
            </a:r>
          </a:p>
          <a:p>
            <a:pPr>
              <a:spcBef>
                <a:spcPct val="0"/>
              </a:spcBef>
              <a:buFontTx/>
              <a:buNone/>
            </a:pPr>
            <a:r>
              <a:rPr lang="hu-HU" altLang="hu-HU" sz="1800">
                <a:solidFill>
                  <a:srgbClr val="FFFF00"/>
                </a:solidFill>
                <a:latin typeface="Arial" panose="020B0604020202020204" pitchFamily="34" charset="0"/>
              </a:rPr>
              <a:t>		</a:t>
            </a:r>
          </a:p>
          <a:p>
            <a:pPr>
              <a:spcBef>
                <a:spcPct val="0"/>
              </a:spcBef>
              <a:buFontTx/>
              <a:buNone/>
            </a:pPr>
            <a:r>
              <a:rPr lang="hu-HU" altLang="hu-HU" sz="1800">
                <a:solidFill>
                  <a:srgbClr val="FFFF00"/>
                </a:solidFill>
                <a:latin typeface="Arial" panose="020B0604020202020204" pitchFamily="34" charset="0"/>
              </a:rPr>
              <a:t>		</a:t>
            </a:r>
          </a:p>
          <a:p>
            <a:pPr>
              <a:spcBef>
                <a:spcPct val="0"/>
              </a:spcBef>
              <a:buFontTx/>
              <a:buNone/>
            </a:pPr>
            <a:r>
              <a:rPr lang="hu-HU" altLang="hu-HU" sz="1800">
                <a:solidFill>
                  <a:srgbClr val="FFFF00"/>
                </a:solidFill>
                <a:latin typeface="Arial" panose="020B0604020202020204" pitchFamily="34" charset="0"/>
              </a:rPr>
              <a:t>	</a:t>
            </a:r>
          </a:p>
        </p:txBody>
      </p:sp>
      <p:sp>
        <p:nvSpPr>
          <p:cNvPr id="54277" name="Text Box 5"/>
          <p:cNvSpPr txBox="1">
            <a:spLocks noChangeArrowheads="1"/>
          </p:cNvSpPr>
          <p:nvPr/>
        </p:nvSpPr>
        <p:spPr bwMode="auto">
          <a:xfrm>
            <a:off x="101600" y="1012825"/>
            <a:ext cx="88392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tabLst>
                <a:tab pos="180975" algn="l"/>
                <a:tab pos="361950" algn="l"/>
                <a:tab pos="2514600" algn="l"/>
              </a:tabLst>
              <a:defRPr sz="3200">
                <a:solidFill>
                  <a:schemeClr val="tx1"/>
                </a:solidFill>
                <a:latin typeface="Times" panose="02020603050405020304" pitchFamily="18" charset="0"/>
              </a:defRPr>
            </a:lvl1pPr>
            <a:lvl2pPr marL="742950" indent="-285750">
              <a:spcBef>
                <a:spcPct val="20000"/>
              </a:spcBef>
              <a:buChar char="–"/>
              <a:tabLst>
                <a:tab pos="180975" algn="l"/>
                <a:tab pos="361950" algn="l"/>
                <a:tab pos="2514600" algn="l"/>
              </a:tabLst>
              <a:defRPr sz="2800">
                <a:solidFill>
                  <a:schemeClr val="tx1"/>
                </a:solidFill>
                <a:latin typeface="Times" panose="02020603050405020304" pitchFamily="18" charset="0"/>
              </a:defRPr>
            </a:lvl2pPr>
            <a:lvl3pPr marL="1143000" indent="-228600">
              <a:spcBef>
                <a:spcPct val="20000"/>
              </a:spcBef>
              <a:buChar char="•"/>
              <a:tabLst>
                <a:tab pos="180975" algn="l"/>
                <a:tab pos="361950" algn="l"/>
                <a:tab pos="2514600" algn="l"/>
              </a:tabLst>
              <a:defRPr sz="2400">
                <a:solidFill>
                  <a:schemeClr val="tx1"/>
                </a:solidFill>
                <a:latin typeface="Times" panose="02020603050405020304" pitchFamily="18" charset="0"/>
              </a:defRPr>
            </a:lvl3pPr>
            <a:lvl4pPr marL="1600200" indent="-228600">
              <a:spcBef>
                <a:spcPct val="20000"/>
              </a:spcBef>
              <a:buChar char="–"/>
              <a:tabLst>
                <a:tab pos="180975" algn="l"/>
                <a:tab pos="361950" algn="l"/>
                <a:tab pos="2514600" algn="l"/>
              </a:tabLst>
              <a:defRPr sz="2000">
                <a:solidFill>
                  <a:schemeClr val="tx1"/>
                </a:solidFill>
                <a:latin typeface="Times" panose="02020603050405020304" pitchFamily="18" charset="0"/>
              </a:defRPr>
            </a:lvl4pPr>
            <a:lvl5pPr marL="2057400" indent="-228600">
              <a:spcBef>
                <a:spcPct val="20000"/>
              </a:spcBef>
              <a:buChar char="»"/>
              <a:tabLst>
                <a:tab pos="180975" algn="l"/>
                <a:tab pos="361950" algn="l"/>
                <a:tab pos="2514600" algn="l"/>
              </a:tabLst>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tabLst>
                <a:tab pos="180975" algn="l"/>
                <a:tab pos="361950" algn="l"/>
                <a:tab pos="2514600" algn="l"/>
              </a:tabLst>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tabLst>
                <a:tab pos="180975" algn="l"/>
                <a:tab pos="361950" algn="l"/>
                <a:tab pos="2514600" algn="l"/>
              </a:tabLst>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tabLst>
                <a:tab pos="180975" algn="l"/>
                <a:tab pos="361950" algn="l"/>
                <a:tab pos="2514600" algn="l"/>
              </a:tabLst>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tabLst>
                <a:tab pos="180975" algn="l"/>
                <a:tab pos="361950" algn="l"/>
                <a:tab pos="2514600" algn="l"/>
              </a:tabLst>
              <a:defRPr sz="2000">
                <a:solidFill>
                  <a:schemeClr val="tx1"/>
                </a:solidFill>
                <a:latin typeface="Times" panose="02020603050405020304" pitchFamily="18" charset="0"/>
              </a:defRPr>
            </a:lvl9pPr>
          </a:lstStyle>
          <a:p>
            <a:pPr>
              <a:spcBef>
                <a:spcPct val="0"/>
              </a:spcBef>
              <a:buFontTx/>
              <a:buNone/>
            </a:pPr>
            <a:r>
              <a:rPr lang="hu-HU" altLang="hu-HU" sz="2400" b="1" i="1" u="sng">
                <a:solidFill>
                  <a:schemeClr val="bg1"/>
                </a:solidFill>
                <a:latin typeface="Arial" panose="020B0604020202020204" pitchFamily="34" charset="0"/>
              </a:rPr>
              <a:t>Inversion of embryonic turning (inv)</a:t>
            </a:r>
            <a:r>
              <a:rPr lang="hu-HU" altLang="hu-HU" sz="2400" b="1" u="sng">
                <a:solidFill>
                  <a:schemeClr val="bg1"/>
                </a:solidFill>
                <a:latin typeface="Arial" panose="020B0604020202020204" pitchFamily="34" charset="0"/>
              </a:rPr>
              <a:t>:</a:t>
            </a:r>
            <a:r>
              <a:rPr lang="hu-HU" altLang="hu-HU" sz="1800">
                <a:solidFill>
                  <a:schemeClr val="bg1"/>
                </a:solidFill>
                <a:latin typeface="Arial" panose="020B0604020202020204" pitchFamily="34" charset="0"/>
              </a:rPr>
              <a:t> </a:t>
            </a:r>
          </a:p>
          <a:p>
            <a:pPr>
              <a:spcBef>
                <a:spcPct val="0"/>
              </a:spcBef>
              <a:buFontTx/>
              <a:buNone/>
            </a:pPr>
            <a:r>
              <a:rPr lang="hu-HU" altLang="hu-HU" sz="1800">
                <a:solidFill>
                  <a:schemeClr val="bg1"/>
                </a:solidFill>
                <a:latin typeface="Arial" panose="020B0604020202020204" pitchFamily="34" charset="0"/>
              </a:rPr>
              <a:t>	aszimmetrikus szervek tükörkép elhelyezkedése</a:t>
            </a:r>
          </a:p>
          <a:p>
            <a:pPr>
              <a:spcBef>
                <a:spcPct val="0"/>
              </a:spcBef>
              <a:buFontTx/>
              <a:buNone/>
            </a:pPr>
            <a:r>
              <a:rPr lang="hu-HU" altLang="hu-HU" sz="1800">
                <a:solidFill>
                  <a:schemeClr val="bg1"/>
                </a:solidFill>
                <a:latin typeface="Arial" panose="020B0604020202020204" pitchFamily="34" charset="0"/>
              </a:rPr>
              <a:t>	</a:t>
            </a:r>
            <a:r>
              <a:rPr lang="hu-HU" altLang="hu-HU" sz="1800" i="1" u="sng">
                <a:solidFill>
                  <a:schemeClr val="bg1"/>
                </a:solidFill>
                <a:latin typeface="Arial" panose="020B0604020202020204" pitchFamily="34" charset="0"/>
              </a:rPr>
              <a:t>nodal, lefty, Pitx2</a:t>
            </a:r>
            <a:r>
              <a:rPr lang="hu-HU" altLang="hu-HU" sz="1800" u="sng">
                <a:solidFill>
                  <a:schemeClr val="bg1"/>
                </a:solidFill>
                <a:latin typeface="Arial" panose="020B0604020202020204" pitchFamily="34" charset="0"/>
              </a:rPr>
              <a:t>:</a:t>
            </a:r>
            <a:r>
              <a:rPr lang="hu-HU" altLang="hu-HU" sz="1800">
                <a:solidFill>
                  <a:schemeClr val="bg1"/>
                </a:solidFill>
                <a:latin typeface="Arial" panose="020B0604020202020204" pitchFamily="34" charset="0"/>
              </a:rPr>
              <a:t> </a:t>
            </a:r>
          </a:p>
          <a:p>
            <a:pPr>
              <a:spcBef>
                <a:spcPct val="0"/>
              </a:spcBef>
              <a:buFontTx/>
              <a:buNone/>
            </a:pPr>
            <a:r>
              <a:rPr lang="hu-HU" altLang="hu-HU" sz="1800">
                <a:solidFill>
                  <a:schemeClr val="bg1"/>
                </a:solidFill>
                <a:latin typeface="Arial" panose="020B0604020202020204" pitchFamily="34" charset="0"/>
                <a:cs typeface="Arial" panose="020B0604020202020204" pitchFamily="34" charset="0"/>
              </a:rPr>
              <a:t>		jobb oldalon</a:t>
            </a:r>
          </a:p>
          <a:p>
            <a:pPr>
              <a:spcBef>
                <a:spcPct val="0"/>
              </a:spcBef>
              <a:buFontTx/>
              <a:buNone/>
            </a:pPr>
            <a:r>
              <a:rPr lang="hu-HU" altLang="hu-HU" sz="1800">
                <a:solidFill>
                  <a:schemeClr val="bg1"/>
                </a:solidFill>
                <a:latin typeface="Arial" panose="020B0604020202020204" pitchFamily="34" charset="0"/>
                <a:cs typeface="Arial" panose="020B0604020202020204" pitchFamily="34" charset="0"/>
              </a:rPr>
              <a:t>	</a:t>
            </a:r>
          </a:p>
          <a:p>
            <a:pPr>
              <a:spcBef>
                <a:spcPct val="0"/>
              </a:spcBef>
              <a:buFontTx/>
              <a:buNone/>
            </a:pPr>
            <a:r>
              <a:rPr lang="hu-HU" altLang="hu-HU" sz="2400" i="1" u="sng">
                <a:solidFill>
                  <a:schemeClr val="bg1"/>
                </a:solidFill>
                <a:latin typeface="Arial" panose="020B0604020202020204" pitchFamily="34" charset="0"/>
              </a:rPr>
              <a:t>Situs inversus viscerum (iv)</a:t>
            </a:r>
            <a:r>
              <a:rPr lang="hu-HU" altLang="hu-HU" sz="2400" u="sng">
                <a:solidFill>
                  <a:schemeClr val="bg1"/>
                </a:solidFill>
                <a:latin typeface="Arial" panose="020B0604020202020204" pitchFamily="34" charset="0"/>
              </a:rPr>
              <a:t>:</a:t>
            </a:r>
          </a:p>
          <a:p>
            <a:pPr>
              <a:spcBef>
                <a:spcPct val="0"/>
              </a:spcBef>
              <a:buFontTx/>
              <a:buNone/>
            </a:pPr>
            <a:r>
              <a:rPr lang="hu-HU" altLang="hu-HU" sz="1800">
                <a:solidFill>
                  <a:schemeClr val="bg1"/>
                </a:solidFill>
                <a:latin typeface="Arial" panose="020B0604020202020204" pitchFamily="34" charset="0"/>
              </a:rPr>
              <a:t>	aszimmetrikus szervek véletlenszerűen jobb vagy bal oldaliak 	</a:t>
            </a:r>
          </a:p>
          <a:p>
            <a:pPr>
              <a:spcBef>
                <a:spcPct val="0"/>
              </a:spcBef>
              <a:buFontTx/>
              <a:buNone/>
            </a:pPr>
            <a:r>
              <a:rPr lang="hu-HU" altLang="hu-HU" sz="1800">
                <a:solidFill>
                  <a:schemeClr val="bg1"/>
                </a:solidFill>
                <a:latin typeface="Arial" panose="020B0604020202020204" pitchFamily="34" charset="0"/>
              </a:rPr>
              <a:t>	</a:t>
            </a:r>
            <a:r>
              <a:rPr lang="hu-HU" altLang="hu-HU" sz="1800" i="1" u="sng">
                <a:solidFill>
                  <a:schemeClr val="bg1"/>
                </a:solidFill>
                <a:latin typeface="Arial" panose="020B0604020202020204" pitchFamily="34" charset="0"/>
              </a:rPr>
              <a:t>nodal, lefty, Pitx2</a:t>
            </a:r>
            <a:r>
              <a:rPr lang="hu-HU" altLang="hu-HU" sz="1800" u="sng">
                <a:solidFill>
                  <a:schemeClr val="bg1"/>
                </a:solidFill>
                <a:latin typeface="Arial" panose="020B0604020202020204" pitchFamily="34" charset="0"/>
              </a:rPr>
              <a:t>:</a:t>
            </a:r>
            <a:r>
              <a:rPr lang="hu-HU" altLang="hu-HU" sz="1800">
                <a:solidFill>
                  <a:schemeClr val="bg1"/>
                </a:solidFill>
                <a:latin typeface="Arial" panose="020B0604020202020204" pitchFamily="34" charset="0"/>
              </a:rPr>
              <a:t> </a:t>
            </a:r>
          </a:p>
          <a:p>
            <a:pPr>
              <a:spcBef>
                <a:spcPct val="0"/>
              </a:spcBef>
              <a:buFontTx/>
              <a:buNone/>
            </a:pPr>
            <a:r>
              <a:rPr lang="hu-HU" altLang="hu-HU" sz="1800">
                <a:solidFill>
                  <a:schemeClr val="bg1"/>
                </a:solidFill>
                <a:latin typeface="Arial" panose="020B0604020202020204" pitchFamily="34" charset="0"/>
              </a:rPr>
              <a:t>		jobb vagy bal oldalon </a:t>
            </a:r>
          </a:p>
          <a:p>
            <a:pPr>
              <a:spcBef>
                <a:spcPct val="0"/>
              </a:spcBef>
              <a:buFontTx/>
              <a:buNone/>
            </a:pPr>
            <a:r>
              <a:rPr lang="hu-HU" altLang="hu-HU" sz="1800">
                <a:solidFill>
                  <a:schemeClr val="bg1"/>
                </a:solidFill>
                <a:latin typeface="Arial" panose="020B0604020202020204" pitchFamily="34" charset="0"/>
              </a:rPr>
              <a:t>		mindkét oldalon vagy egyik oldalon sem</a:t>
            </a:r>
          </a:p>
          <a:p>
            <a:pPr>
              <a:spcBef>
                <a:spcPct val="0"/>
              </a:spcBef>
              <a:buFontTx/>
              <a:buNone/>
            </a:pPr>
            <a:r>
              <a:rPr lang="hu-HU" altLang="hu-HU" sz="1800">
                <a:solidFill>
                  <a:schemeClr val="bg1"/>
                </a:solidFill>
                <a:latin typeface="Arial" panose="020B0604020202020204" pitchFamily="34" charset="0"/>
              </a:rPr>
              <a:t>	dynein defektus: csillók nem mozognak </a:t>
            </a:r>
          </a:p>
          <a:p>
            <a:pPr>
              <a:spcBef>
                <a:spcPct val="0"/>
              </a:spcBef>
              <a:buFontTx/>
              <a:buNone/>
            </a:pPr>
            <a:r>
              <a:rPr lang="hu-HU" altLang="hu-HU" sz="1800">
                <a:solidFill>
                  <a:schemeClr val="bg1"/>
                </a:solidFill>
                <a:latin typeface="Arial" panose="020B0604020202020204" pitchFamily="34" charset="0"/>
              </a:rPr>
              <a:t>	</a:t>
            </a:r>
          </a:p>
          <a:p>
            <a:pPr>
              <a:spcBef>
                <a:spcPct val="0"/>
              </a:spcBef>
              <a:buFontTx/>
              <a:buNone/>
            </a:pPr>
            <a:r>
              <a:rPr lang="hu-HU" altLang="hu-HU" sz="1800">
                <a:solidFill>
                  <a:schemeClr val="bg1"/>
                </a:solidFill>
                <a:latin typeface="Arial" panose="020B0604020202020204" pitchFamily="34" charset="0"/>
              </a:rPr>
              <a:t>	</a:t>
            </a:r>
          </a:p>
          <a:p>
            <a:pPr>
              <a:spcBef>
                <a:spcPct val="0"/>
              </a:spcBef>
              <a:buFontTx/>
              <a:buNone/>
            </a:pPr>
            <a:endParaRPr lang="hu-HU" altLang="hu-HU" sz="1800">
              <a:solidFill>
                <a:schemeClr val="bg1"/>
              </a:solidFill>
              <a:latin typeface="Arial" panose="020B0604020202020204" pitchFamily="34" charset="0"/>
            </a:endParaRPr>
          </a:p>
          <a:p>
            <a:pPr>
              <a:spcBef>
                <a:spcPct val="0"/>
              </a:spcBef>
              <a:buFontTx/>
              <a:buNone/>
            </a:pPr>
            <a:r>
              <a:rPr lang="hu-HU" altLang="hu-HU" sz="2400" b="1" u="sng">
                <a:solidFill>
                  <a:schemeClr val="bg1"/>
                </a:solidFill>
                <a:latin typeface="Arial" panose="020B0604020202020204" pitchFamily="34" charset="0"/>
              </a:rPr>
              <a:t>Kartagener-szindróma:</a:t>
            </a:r>
            <a:r>
              <a:rPr lang="hu-HU" altLang="hu-HU" sz="2400" b="1">
                <a:solidFill>
                  <a:schemeClr val="bg1"/>
                </a:solidFill>
                <a:latin typeface="Arial" panose="020B0604020202020204" pitchFamily="34" charset="0"/>
              </a:rPr>
              <a:t> </a:t>
            </a:r>
          </a:p>
          <a:p>
            <a:pPr>
              <a:spcBef>
                <a:spcPct val="0"/>
              </a:spcBef>
              <a:buFontTx/>
              <a:buNone/>
            </a:pPr>
            <a:r>
              <a:rPr lang="hu-HU" altLang="hu-HU" sz="1800">
                <a:solidFill>
                  <a:schemeClr val="bg1"/>
                </a:solidFill>
                <a:latin typeface="Arial" panose="020B0604020202020204" pitchFamily="34" charset="0"/>
              </a:rPr>
              <a:t>	légúti hámsejtek csillói, spermiumok mozgásképtelenek – dynein defektus</a:t>
            </a:r>
          </a:p>
          <a:p>
            <a:pPr>
              <a:spcBef>
                <a:spcPct val="0"/>
              </a:spcBef>
              <a:buFontTx/>
              <a:buNone/>
            </a:pPr>
            <a:r>
              <a:rPr lang="hu-HU" altLang="hu-HU" sz="1800">
                <a:solidFill>
                  <a:schemeClr val="bg1"/>
                </a:solidFill>
                <a:latin typeface="Arial" panose="020B0604020202020204" pitchFamily="34" charset="0"/>
              </a:rPr>
              <a:t>		idült légúti infekciók</a:t>
            </a:r>
          </a:p>
          <a:p>
            <a:pPr>
              <a:spcBef>
                <a:spcPct val="0"/>
              </a:spcBef>
              <a:buFontTx/>
              <a:buNone/>
            </a:pPr>
            <a:r>
              <a:rPr lang="hu-HU" altLang="hu-HU" sz="1800">
                <a:solidFill>
                  <a:schemeClr val="bg1"/>
                </a:solidFill>
                <a:latin typeface="Arial" panose="020B0604020202020204" pitchFamily="34" charset="0"/>
              </a:rPr>
              <a:t>		meddőség</a:t>
            </a:r>
          </a:p>
          <a:p>
            <a:pPr>
              <a:spcBef>
                <a:spcPct val="0"/>
              </a:spcBef>
              <a:buFontTx/>
              <a:buNone/>
            </a:pPr>
            <a:r>
              <a:rPr lang="hu-HU" altLang="hu-HU" sz="1800">
                <a:solidFill>
                  <a:schemeClr val="bg1"/>
                </a:solidFill>
                <a:latin typeface="Arial" panose="020B0604020202020204" pitchFamily="34" charset="0"/>
              </a:rPr>
              <a:t>		situs inversus</a:t>
            </a:r>
            <a:endParaRPr lang="hu-HU" altLang="hu-HU" sz="1800">
              <a:solidFill>
                <a:srgbClr val="FFFF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260350"/>
            <a:ext cx="4826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Text Box 6"/>
          <p:cNvSpPr txBox="1">
            <a:spLocks noChangeArrowheads="1"/>
          </p:cNvSpPr>
          <p:nvPr/>
        </p:nvSpPr>
        <p:spPr bwMode="auto">
          <a:xfrm>
            <a:off x="0" y="4581525"/>
            <a:ext cx="9144000" cy="20145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hu-HU" altLang="hu-HU"/>
              <a:t>A, Situs solitus. B, Right atrial isomerism. The liver is midline, there are 2 eparterial bronchi, the position of the stomach and cardiac apex is indeterminate, and there is asplenia. C, Left atrial isomerism. The liver is midline, there are 2 hyparterial bronchi, the position of the stomach and cardiac apex is indeterminate, and there are multiple spleens. D, Situs inversus. Ciliary defects in PCD. E, Normal cilium. The outer dynein arms are indicated by a red arrow, and the inner dynein arms are indicated by a yellow arrow. F, Cilium in a patient with PCD. Note the absence of outer dynein arms.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313" y="3357563"/>
            <a:ext cx="4724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313" y="908050"/>
            <a:ext cx="4724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5"/>
          <p:cNvSpPr txBox="1">
            <a:spLocks noChangeArrowheads="1"/>
          </p:cNvSpPr>
          <p:nvPr/>
        </p:nvSpPr>
        <p:spPr bwMode="auto">
          <a:xfrm>
            <a:off x="158750" y="280988"/>
            <a:ext cx="369252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a:p>
            <a:pPr eaLnBrk="1" hangingPunct="1">
              <a:spcBef>
                <a:spcPct val="0"/>
              </a:spcBef>
              <a:buFontTx/>
              <a:buNone/>
            </a:pPr>
            <a:r>
              <a:rPr lang="hu-HU" altLang="hu-HU" sz="1800"/>
              <a:t>-</a:t>
            </a:r>
            <a:r>
              <a:rPr lang="hu-HU" altLang="hu-HU" sz="1800" b="1" u="sng"/>
              <a:t>Kartagener’s syndrome, </a:t>
            </a:r>
          </a:p>
          <a:p>
            <a:pPr eaLnBrk="1" hangingPunct="1">
              <a:spcBef>
                <a:spcPct val="0"/>
              </a:spcBef>
              <a:buFontTx/>
              <a:buNone/>
            </a:pPr>
            <a:r>
              <a:rPr lang="hu-HU" altLang="hu-HU" sz="1800" b="1" u="sng"/>
              <a:t>-dextrocardia, </a:t>
            </a:r>
          </a:p>
          <a:p>
            <a:pPr eaLnBrk="1" hangingPunct="1">
              <a:spcBef>
                <a:spcPct val="0"/>
              </a:spcBef>
              <a:buFontTx/>
              <a:buNone/>
            </a:pPr>
            <a:endParaRPr lang="hu-HU" altLang="hu-HU" sz="1800" b="1" u="sng"/>
          </a:p>
          <a:p>
            <a:pPr eaLnBrk="1" hangingPunct="1">
              <a:spcBef>
                <a:spcPct val="0"/>
              </a:spcBef>
              <a:buFontTx/>
              <a:buNone/>
            </a:pPr>
            <a:r>
              <a:rPr lang="hu-HU" altLang="hu-HU" sz="1800" b="1" u="sng"/>
              <a:t>-</a:t>
            </a:r>
            <a:r>
              <a:rPr lang="hu-HU" altLang="hu-HU" sz="1800" b="1" i="1" u="sng"/>
              <a:t>situs inversus</a:t>
            </a:r>
            <a:r>
              <a:rPr lang="hu-HU" altLang="hu-HU" sz="1800" i="1"/>
              <a:t> </a:t>
            </a:r>
            <a:r>
              <a:rPr lang="hu-HU" altLang="hu-HU" sz="1800"/>
              <a:t>(1:10.000, a complete mirrorimage</a:t>
            </a:r>
          </a:p>
          <a:p>
            <a:pPr eaLnBrk="1" hangingPunct="1">
              <a:spcBef>
                <a:spcPct val="0"/>
              </a:spcBef>
              <a:buFontTx/>
              <a:buNone/>
            </a:pPr>
            <a:r>
              <a:rPr lang="hu-HU" altLang="hu-HU" sz="1800"/>
              <a:t>reversal of the sidedness of asymmetrically positioned</a:t>
            </a:r>
          </a:p>
          <a:p>
            <a:pPr eaLnBrk="1" hangingPunct="1">
              <a:spcBef>
                <a:spcPct val="0"/>
              </a:spcBef>
              <a:buFontTx/>
              <a:buNone/>
            </a:pPr>
            <a:r>
              <a:rPr lang="hu-HU" altLang="hu-HU" sz="1800"/>
              <a:t>organs and asymmetric paired organs), </a:t>
            </a:r>
          </a:p>
          <a:p>
            <a:pPr eaLnBrk="1" hangingPunct="1">
              <a:spcBef>
                <a:spcPct val="0"/>
              </a:spcBef>
              <a:buFontTx/>
              <a:buNone/>
            </a:pPr>
            <a:endParaRPr lang="hu-HU" altLang="hu-HU" sz="1800"/>
          </a:p>
        </p:txBody>
      </p:sp>
      <p:sp>
        <p:nvSpPr>
          <p:cNvPr id="20485" name="Text Box 6"/>
          <p:cNvSpPr txBox="1">
            <a:spLocks noChangeArrowheads="1"/>
          </p:cNvSpPr>
          <p:nvPr/>
        </p:nvSpPr>
        <p:spPr bwMode="auto">
          <a:xfrm>
            <a:off x="0" y="3500438"/>
            <a:ext cx="39560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b="1">
                <a:solidFill>
                  <a:srgbClr val="FF0000"/>
                </a:solidFill>
              </a:rPr>
              <a:t>Kartagener syndromea</a:t>
            </a:r>
          </a:p>
          <a:p>
            <a:pPr eaLnBrk="1" hangingPunct="1">
              <a:spcBef>
                <a:spcPct val="0"/>
              </a:spcBef>
              <a:buFontTx/>
              <a:buNone/>
            </a:pPr>
            <a:r>
              <a:rPr lang="hu-HU" altLang="hu-HU" sz="1800" b="1">
                <a:solidFill>
                  <a:srgbClr val="FF0000"/>
                </a:solidFill>
              </a:rPr>
              <a:t> </a:t>
            </a:r>
          </a:p>
          <a:p>
            <a:pPr eaLnBrk="1" hangingPunct="1">
              <a:spcBef>
                <a:spcPct val="0"/>
              </a:spcBef>
              <a:buFontTx/>
              <a:buNone/>
            </a:pPr>
            <a:r>
              <a:rPr lang="hu-HU" altLang="hu-HU" sz="1800" i="1">
                <a:solidFill>
                  <a:srgbClr val="FF0000"/>
                </a:solidFill>
              </a:rPr>
              <a:t>DYNEIN AXONEMAL </a:t>
            </a:r>
          </a:p>
          <a:p>
            <a:pPr eaLnBrk="1" hangingPunct="1">
              <a:spcBef>
                <a:spcPct val="0"/>
              </a:spcBef>
              <a:buFontTx/>
              <a:buNone/>
            </a:pPr>
            <a:r>
              <a:rPr lang="hu-HU" altLang="hu-HU" sz="1800" i="1">
                <a:solidFill>
                  <a:srgbClr val="FF0000"/>
                </a:solidFill>
              </a:rPr>
              <a:t>HEAVY CHAIN</a:t>
            </a:r>
            <a:r>
              <a:rPr lang="hu-HU" altLang="hu-HU" sz="1800">
                <a:solidFill>
                  <a:srgbClr val="FF0000"/>
                </a:solidFill>
              </a:rPr>
              <a:t> 5 (</a:t>
            </a:r>
            <a:r>
              <a:rPr lang="hu-HU" altLang="hu-HU" sz="1800" i="1">
                <a:solidFill>
                  <a:srgbClr val="FF0000"/>
                </a:solidFill>
              </a:rPr>
              <a:t>DNAH</a:t>
            </a:r>
            <a:r>
              <a:rPr lang="hu-HU" altLang="hu-HU" sz="1800">
                <a:solidFill>
                  <a:srgbClr val="FF0000"/>
                </a:solidFill>
              </a:rPr>
              <a:t>5) mutációja</a:t>
            </a:r>
          </a:p>
          <a:p>
            <a:pPr eaLnBrk="1" hangingPunct="1">
              <a:spcBef>
                <a:spcPct val="0"/>
              </a:spcBef>
              <a:buFontTx/>
              <a:buNone/>
            </a:pPr>
            <a:endParaRPr lang="hu-HU" altLang="hu-HU" sz="1800">
              <a:solidFill>
                <a:srgbClr val="FF0000"/>
              </a:solidFill>
            </a:endParaRPr>
          </a:p>
          <a:p>
            <a:pPr eaLnBrk="1" hangingPunct="1">
              <a:spcBef>
                <a:spcPct val="0"/>
              </a:spcBef>
              <a:buFontTx/>
              <a:buNone/>
            </a:pPr>
            <a:r>
              <a:rPr lang="hu-HU" altLang="hu-HU" sz="1800">
                <a:solidFill>
                  <a:srgbClr val="FF0000"/>
                </a:solidFill>
              </a:rPr>
              <a:t>Mozgásképtelen csillók, spermiumok</a:t>
            </a:r>
          </a:p>
          <a:p>
            <a:pPr eaLnBrk="1" hangingPunct="1">
              <a:spcBef>
                <a:spcPct val="0"/>
              </a:spcBef>
              <a:buFontTx/>
              <a:buNone/>
            </a:pPr>
            <a:endParaRPr lang="hu-HU" altLang="hu-HU" sz="1800">
              <a:solidFill>
                <a:srgbClr val="FF0000"/>
              </a:solidFill>
            </a:endParaRPr>
          </a:p>
          <a:p>
            <a:pPr eaLnBrk="1" hangingPunct="1">
              <a:spcBef>
                <a:spcPct val="0"/>
              </a:spcBef>
              <a:buFontTx/>
              <a:buNone/>
            </a:pPr>
            <a:r>
              <a:rPr lang="hu-HU" altLang="hu-HU" sz="1800">
                <a:solidFill>
                  <a:srgbClr val="FF0000"/>
                </a:solidFill>
              </a:rPr>
              <a:t>50:50 % situs inversus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115888"/>
            <a:ext cx="8458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hu-HU" sz="4400">
                <a:solidFill>
                  <a:srgbClr val="000000"/>
                </a:solidFill>
                <a:latin typeface="Times New Roman" panose="02020603050405020304" pitchFamily="18" charset="0"/>
              </a:rPr>
              <a:t>Miért fontos a gasztruláció</a:t>
            </a:r>
            <a:r>
              <a:rPr lang="en-GB" altLang="hu-HU" sz="4400">
                <a:solidFill>
                  <a:srgbClr val="000000"/>
                </a:solidFill>
                <a:latin typeface="Times New Roman" panose="02020603050405020304" pitchFamily="18" charset="0"/>
              </a:rPr>
              <a:t>?</a:t>
            </a:r>
          </a:p>
          <a:p>
            <a:pPr algn="just" eaLnBrk="1" hangingPunct="1">
              <a:spcBef>
                <a:spcPct val="0"/>
              </a:spcBef>
              <a:buFontTx/>
              <a:buNone/>
            </a:pPr>
            <a:endParaRPr lang="en-GB" altLang="hu-HU" sz="4000">
              <a:solidFill>
                <a:srgbClr val="000000"/>
              </a:solidFill>
              <a:latin typeface="Times New Roman" panose="02020603050405020304" pitchFamily="18" charset="0"/>
            </a:endParaRPr>
          </a:p>
          <a:p>
            <a:pPr algn="just" eaLnBrk="1" hangingPunct="1">
              <a:spcBef>
                <a:spcPct val="0"/>
              </a:spcBef>
              <a:buFont typeface="Wingdings" panose="05000000000000000000" pitchFamily="2" charset="2"/>
              <a:buChar char="§"/>
            </a:pPr>
            <a:r>
              <a:rPr lang="hu-HU" altLang="hu-HU" u="sng">
                <a:solidFill>
                  <a:srgbClr val="000000"/>
                </a:solidFill>
                <a:latin typeface="Times New Roman" panose="02020603050405020304" pitchFamily="18" charset="0"/>
              </a:rPr>
              <a:t>Csíralemezek kialakulása:</a:t>
            </a:r>
            <a:endParaRPr lang="en-GB" altLang="hu-HU" u="sng">
              <a:solidFill>
                <a:srgbClr val="000000"/>
              </a:solidFill>
              <a:latin typeface="Times New Roman" panose="02020603050405020304" pitchFamily="18" charset="0"/>
            </a:endParaRPr>
          </a:p>
          <a:p>
            <a:pPr lvl="1" algn="just" eaLnBrk="1" hangingPunct="1">
              <a:spcBef>
                <a:spcPct val="0"/>
              </a:spcBef>
              <a:buFont typeface="Wingdings" panose="05000000000000000000" pitchFamily="2" charset="2"/>
              <a:buChar char="§"/>
            </a:pPr>
            <a:r>
              <a:rPr lang="en-GB" altLang="hu-HU" sz="3200" u="sng">
                <a:solidFill>
                  <a:srgbClr val="000000"/>
                </a:solidFill>
                <a:latin typeface="Times New Roman" panose="02020603050405020304" pitchFamily="18" charset="0"/>
              </a:rPr>
              <a:t>E</a:t>
            </a:r>
            <a:r>
              <a:rPr lang="hu-HU" altLang="hu-HU" sz="3200" u="sng">
                <a:solidFill>
                  <a:srgbClr val="000000"/>
                </a:solidFill>
                <a:latin typeface="Times New Roman" panose="02020603050405020304" pitchFamily="18" charset="0"/>
              </a:rPr>
              <a:t>k</a:t>
            </a:r>
            <a:r>
              <a:rPr lang="en-GB" altLang="hu-HU" sz="3200" u="sng">
                <a:solidFill>
                  <a:srgbClr val="000000"/>
                </a:solidFill>
                <a:latin typeface="Times New Roman" panose="02020603050405020304" pitchFamily="18" charset="0"/>
              </a:rPr>
              <a:t>toderm</a:t>
            </a:r>
            <a:r>
              <a:rPr lang="hu-HU" altLang="hu-HU" sz="3200" u="sng">
                <a:solidFill>
                  <a:srgbClr val="000000"/>
                </a:solidFill>
                <a:latin typeface="Times New Roman" panose="02020603050405020304" pitchFamily="18" charset="0"/>
              </a:rPr>
              <a:t>a</a:t>
            </a:r>
            <a:r>
              <a:rPr lang="en-GB" altLang="hu-HU" sz="3200" u="sng">
                <a:solidFill>
                  <a:srgbClr val="000000"/>
                </a:solidFill>
                <a:latin typeface="Times New Roman" panose="02020603050405020304" pitchFamily="18" charset="0"/>
              </a:rPr>
              <a:t>, </a:t>
            </a:r>
            <a:r>
              <a:rPr lang="en-GB" altLang="hu-HU" sz="3200" u="sng">
                <a:solidFill>
                  <a:srgbClr val="FF0000"/>
                </a:solidFill>
                <a:latin typeface="Times New Roman" panose="02020603050405020304" pitchFamily="18" charset="0"/>
              </a:rPr>
              <a:t>me</a:t>
            </a:r>
            <a:r>
              <a:rPr lang="hu-HU" altLang="hu-HU" sz="3200" u="sng">
                <a:solidFill>
                  <a:srgbClr val="FF0000"/>
                </a:solidFill>
                <a:latin typeface="Times New Roman" panose="02020603050405020304" pitchFamily="18" charset="0"/>
              </a:rPr>
              <a:t>z</a:t>
            </a:r>
            <a:r>
              <a:rPr lang="en-GB" altLang="hu-HU" sz="3200" u="sng">
                <a:solidFill>
                  <a:srgbClr val="FF0000"/>
                </a:solidFill>
                <a:latin typeface="Times New Roman" panose="02020603050405020304" pitchFamily="18" charset="0"/>
              </a:rPr>
              <a:t>oderm</a:t>
            </a:r>
            <a:r>
              <a:rPr lang="hu-HU" altLang="hu-HU" sz="3200" u="sng">
                <a:solidFill>
                  <a:srgbClr val="FF0000"/>
                </a:solidFill>
                <a:latin typeface="Times New Roman" panose="02020603050405020304" pitchFamily="18" charset="0"/>
              </a:rPr>
              <a:t>a</a:t>
            </a:r>
            <a:r>
              <a:rPr lang="hu-HU" altLang="hu-HU" sz="3200" u="sng">
                <a:solidFill>
                  <a:srgbClr val="000000"/>
                </a:solidFill>
                <a:latin typeface="Times New Roman" panose="02020603050405020304" pitchFamily="18" charset="0"/>
              </a:rPr>
              <a:t> és </a:t>
            </a:r>
            <a:r>
              <a:rPr lang="en-GB" altLang="hu-HU" sz="3200" u="sng">
                <a:solidFill>
                  <a:srgbClr val="000000"/>
                </a:solidFill>
                <a:latin typeface="Times New Roman" panose="02020603050405020304" pitchFamily="18" charset="0"/>
              </a:rPr>
              <a:t>en</a:t>
            </a:r>
            <a:r>
              <a:rPr lang="hu-HU" altLang="hu-HU" sz="3200" u="sng">
                <a:solidFill>
                  <a:srgbClr val="000000"/>
                </a:solidFill>
                <a:latin typeface="Times New Roman" panose="02020603050405020304" pitchFamily="18" charset="0"/>
              </a:rPr>
              <a:t>t</a:t>
            </a:r>
            <a:r>
              <a:rPr lang="en-GB" altLang="hu-HU" sz="3200" u="sng">
                <a:solidFill>
                  <a:srgbClr val="000000"/>
                </a:solidFill>
                <a:latin typeface="Times New Roman" panose="02020603050405020304" pitchFamily="18" charset="0"/>
              </a:rPr>
              <a:t>oderm</a:t>
            </a:r>
            <a:r>
              <a:rPr lang="hu-HU" altLang="hu-HU" sz="3200" u="sng">
                <a:solidFill>
                  <a:srgbClr val="000000"/>
                </a:solidFill>
                <a:latin typeface="Times New Roman" panose="02020603050405020304" pitchFamily="18" charset="0"/>
              </a:rPr>
              <a:t>a</a:t>
            </a:r>
            <a:r>
              <a:rPr lang="en-GB" altLang="hu-HU" sz="4000" u="sng">
                <a:solidFill>
                  <a:srgbClr val="000000"/>
                </a:solidFill>
                <a:latin typeface="Times New Roman" panose="02020603050405020304" pitchFamily="18" charset="0"/>
              </a:rPr>
              <a:t> </a:t>
            </a:r>
            <a:endParaRPr lang="hu-HU" altLang="hu-HU" sz="4000" u="sng">
              <a:solidFill>
                <a:srgbClr val="000000"/>
              </a:solidFill>
              <a:latin typeface="Times New Roman" panose="02020603050405020304" pitchFamily="18" charset="0"/>
            </a:endParaRPr>
          </a:p>
          <a:p>
            <a:pPr lvl="1" algn="just" eaLnBrk="1" hangingPunct="1">
              <a:spcBef>
                <a:spcPct val="0"/>
              </a:spcBef>
              <a:buFont typeface="Wingdings" panose="05000000000000000000" pitchFamily="2" charset="2"/>
              <a:buChar char="§"/>
            </a:pPr>
            <a:endParaRPr lang="en-GB" altLang="hu-HU" sz="4000" u="sng">
              <a:solidFill>
                <a:srgbClr val="000000"/>
              </a:solidFill>
              <a:latin typeface="Times New Roman" panose="02020603050405020304" pitchFamily="18" charset="0"/>
            </a:endParaRPr>
          </a:p>
          <a:p>
            <a:pPr algn="just" eaLnBrk="1" hangingPunct="1">
              <a:spcBef>
                <a:spcPct val="0"/>
              </a:spcBef>
              <a:buFont typeface="Wingdings" panose="05000000000000000000" pitchFamily="2" charset="2"/>
              <a:buChar char="§"/>
            </a:pPr>
            <a:endParaRPr lang="en-GB" altLang="hu-HU">
              <a:solidFill>
                <a:srgbClr val="000000"/>
              </a:solidFill>
              <a:latin typeface="Times New Roman" panose="02020603050405020304" pitchFamily="18" charset="0"/>
            </a:endParaRPr>
          </a:p>
          <a:p>
            <a:pPr algn="just" eaLnBrk="1" hangingPunct="1">
              <a:spcBef>
                <a:spcPct val="0"/>
              </a:spcBef>
              <a:buFont typeface="Wingdings" panose="05000000000000000000" pitchFamily="2" charset="2"/>
              <a:buChar char="§"/>
            </a:pPr>
            <a:r>
              <a:rPr lang="hu-HU" altLang="hu-HU">
                <a:solidFill>
                  <a:srgbClr val="000000"/>
                </a:solidFill>
                <a:latin typeface="Times New Roman" panose="02020603050405020304" pitchFamily="18" charset="0"/>
              </a:rPr>
              <a:t>Testtengelyek kialakulása</a:t>
            </a:r>
            <a:r>
              <a:rPr lang="en-GB" altLang="hu-HU">
                <a:solidFill>
                  <a:srgbClr val="000000"/>
                </a:solidFill>
                <a:latin typeface="Times New Roman" panose="02020603050405020304" pitchFamily="18" charset="0"/>
              </a:rPr>
              <a:t>:</a:t>
            </a:r>
          </a:p>
          <a:p>
            <a:pPr lvl="1" algn="just" eaLnBrk="1" hangingPunct="1">
              <a:spcBef>
                <a:spcPct val="0"/>
              </a:spcBef>
              <a:buFont typeface="Wingdings" panose="05000000000000000000" pitchFamily="2" charset="2"/>
              <a:buChar char="§"/>
            </a:pPr>
            <a:r>
              <a:rPr lang="en-GB" altLang="hu-HU" sz="3200">
                <a:solidFill>
                  <a:srgbClr val="000000"/>
                </a:solidFill>
                <a:latin typeface="Times New Roman" panose="02020603050405020304" pitchFamily="18" charset="0"/>
              </a:rPr>
              <a:t>Anterior </a:t>
            </a:r>
            <a:r>
              <a:rPr lang="hu-HU" altLang="hu-HU" sz="3200">
                <a:solidFill>
                  <a:srgbClr val="000000"/>
                </a:solidFill>
                <a:latin typeface="Times New Roman" panose="02020603050405020304" pitchFamily="18" charset="0"/>
              </a:rPr>
              <a:t>- </a:t>
            </a:r>
            <a:r>
              <a:rPr lang="en-GB" altLang="hu-HU" sz="3200">
                <a:solidFill>
                  <a:srgbClr val="000000"/>
                </a:solidFill>
                <a:latin typeface="Times New Roman" panose="02020603050405020304" pitchFamily="18" charset="0"/>
              </a:rPr>
              <a:t>posterior</a:t>
            </a:r>
          </a:p>
          <a:p>
            <a:pPr lvl="1" algn="just" eaLnBrk="1" hangingPunct="1">
              <a:spcBef>
                <a:spcPct val="0"/>
              </a:spcBef>
              <a:buFont typeface="Wingdings" panose="05000000000000000000" pitchFamily="2" charset="2"/>
              <a:buChar char="§"/>
            </a:pPr>
            <a:r>
              <a:rPr lang="en-GB" altLang="hu-HU" sz="3200">
                <a:solidFill>
                  <a:srgbClr val="000000"/>
                </a:solidFill>
                <a:latin typeface="Times New Roman" panose="02020603050405020304" pitchFamily="18" charset="0"/>
              </a:rPr>
              <a:t>Dorsal </a:t>
            </a:r>
            <a:r>
              <a:rPr lang="hu-HU" altLang="hu-HU" sz="3200">
                <a:solidFill>
                  <a:srgbClr val="000000"/>
                </a:solidFill>
                <a:latin typeface="Times New Roman" panose="02020603050405020304" pitchFamily="18" charset="0"/>
              </a:rPr>
              <a:t>-</a:t>
            </a:r>
            <a:r>
              <a:rPr lang="en-GB" altLang="hu-HU" sz="3200">
                <a:solidFill>
                  <a:srgbClr val="000000"/>
                </a:solidFill>
                <a:latin typeface="Times New Roman" panose="02020603050405020304" pitchFamily="18" charset="0"/>
              </a:rPr>
              <a:t> ventral</a:t>
            </a:r>
          </a:p>
          <a:p>
            <a:pPr lvl="1" algn="just" eaLnBrk="1" hangingPunct="1">
              <a:spcBef>
                <a:spcPct val="0"/>
              </a:spcBef>
              <a:buFont typeface="Wingdings" panose="05000000000000000000" pitchFamily="2" charset="2"/>
              <a:buChar char="§"/>
            </a:pPr>
            <a:r>
              <a:rPr lang="hu-HU" altLang="hu-HU" sz="3200">
                <a:solidFill>
                  <a:srgbClr val="000000"/>
                </a:solidFill>
                <a:latin typeface="Times New Roman" panose="02020603050405020304" pitchFamily="18" charset="0"/>
              </a:rPr>
              <a:t>Bal - jobb</a:t>
            </a:r>
            <a:endParaRPr lang="en-GB" altLang="hu-HU" sz="3200">
              <a:solidFill>
                <a:srgbClr val="000000"/>
              </a:solidFill>
              <a:latin typeface="Times New Roman" panose="02020603050405020304" pitchFamily="18" charset="0"/>
            </a:endParaRPr>
          </a:p>
          <a:p>
            <a:pPr eaLnBrk="1" hangingPunct="1">
              <a:spcBef>
                <a:spcPct val="0"/>
              </a:spcBef>
              <a:buFontTx/>
              <a:buNone/>
            </a:pPr>
            <a:endParaRPr lang="en-GB" altLang="hu-HU" sz="4000">
              <a:solidFill>
                <a:srgbClr val="000000"/>
              </a:solidFill>
              <a:latin typeface="Times New Roman" panose="02020603050405020304" pitchFamily="18" charset="0"/>
            </a:endParaRPr>
          </a:p>
        </p:txBody>
      </p:sp>
      <p:pic>
        <p:nvPicPr>
          <p:cNvPr id="23555" name="Picture 3" descr="bdyfm001all_r1_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663" y="3357563"/>
            <a:ext cx="3208337" cy="3500437"/>
          </a:xfrm>
          <a:prstGeom prst="rect">
            <a:avLst/>
          </a:prstGeom>
          <a:noFill/>
          <a:ln w="9525">
            <a:solidFill>
              <a:srgbClr val="CC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t="71834" b="4221"/>
          <a:stretch>
            <a:fillRect/>
          </a:stretch>
        </p:blipFill>
        <p:spPr bwMode="auto">
          <a:xfrm>
            <a:off x="0" y="5078413"/>
            <a:ext cx="91440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b="46585"/>
          <a:stretch>
            <a:fillRect/>
          </a:stretch>
        </p:blipFill>
        <p:spPr bwMode="auto">
          <a:xfrm>
            <a:off x="34925" y="609600"/>
            <a:ext cx="88392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304800" y="304800"/>
            <a:ext cx="8702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2000" b="1" u="sng">
                <a:solidFill>
                  <a:srgbClr val="000000"/>
                </a:solidFill>
              </a:rPr>
              <a:t>Csíralemezek kialakulása:</a:t>
            </a:r>
            <a:r>
              <a:rPr lang="hu-HU" altLang="hu-HU" sz="2000" b="1">
                <a:solidFill>
                  <a:srgbClr val="000000"/>
                </a:solidFill>
              </a:rPr>
              <a:t> </a:t>
            </a:r>
            <a:r>
              <a:rPr lang="en-US" altLang="hu-HU" sz="1000" baseline="-25000">
                <a:solidFill>
                  <a:srgbClr val="000000"/>
                </a:solidFill>
                <a:latin typeface="Times" panose="02020603050405020304" pitchFamily="18" charset="0"/>
                <a:ea typeface="MS PGothic" panose="020B0600070205080204" pitchFamily="34" charset="-128"/>
              </a:rPr>
              <a:t>	</a:t>
            </a:r>
          </a:p>
        </p:txBody>
      </p:sp>
      <p:sp>
        <p:nvSpPr>
          <p:cNvPr id="25605" name="Text Box 5"/>
          <p:cNvSpPr txBox="1">
            <a:spLocks noChangeArrowheads="1"/>
          </p:cNvSpPr>
          <p:nvPr/>
        </p:nvSpPr>
        <p:spPr bwMode="auto">
          <a:xfrm>
            <a:off x="0" y="4540250"/>
            <a:ext cx="8983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hu-HU" sz="1800" b="1">
                <a:solidFill>
                  <a:srgbClr val="000000"/>
                </a:solidFill>
                <a:latin typeface="Comic Sans MS" panose="030F0702030302020204" pitchFamily="66" charset="0"/>
              </a:rPr>
              <a:t>-a két elsődleges csíralemez, az </a:t>
            </a:r>
            <a:r>
              <a:rPr lang="hu-HU" altLang="hu-HU" sz="1800" b="1" u="sng">
                <a:solidFill>
                  <a:srgbClr val="333399"/>
                </a:solidFill>
                <a:latin typeface="Comic Sans MS" panose="030F0702030302020204" pitchFamily="66" charset="0"/>
              </a:rPr>
              <a:t>ectoderma</a:t>
            </a:r>
            <a:r>
              <a:rPr lang="hu-HU" altLang="hu-HU" sz="1800" b="1">
                <a:solidFill>
                  <a:srgbClr val="000000"/>
                </a:solidFill>
                <a:latin typeface="Comic Sans MS" panose="030F0702030302020204" pitchFamily="66" charset="0"/>
              </a:rPr>
              <a:t> és az </a:t>
            </a:r>
            <a:r>
              <a:rPr lang="hu-HU" altLang="hu-HU" sz="1800" b="1" u="sng">
                <a:solidFill>
                  <a:srgbClr val="FF9900"/>
                </a:solidFill>
                <a:latin typeface="Comic Sans MS" panose="030F0702030302020204" pitchFamily="66" charset="0"/>
              </a:rPr>
              <a:t>endoderma</a:t>
            </a:r>
            <a:r>
              <a:rPr lang="hu-HU" altLang="hu-HU" sz="1800" b="1">
                <a:solidFill>
                  <a:srgbClr val="000000"/>
                </a:solidFill>
                <a:latin typeface="Comic Sans MS" panose="030F0702030302020204" pitchFamily="66" charset="0"/>
              </a:rPr>
              <a:t> közé benyomuló sejtréteg a </a:t>
            </a:r>
            <a:r>
              <a:rPr lang="hu-HU" altLang="hu-HU" sz="1800" b="1">
                <a:solidFill>
                  <a:srgbClr val="FF0000"/>
                </a:solidFill>
                <a:latin typeface="Comic Sans MS" panose="030F0702030302020204" pitchFamily="66" charset="0"/>
              </a:rPr>
              <a:t>mesoderma</a:t>
            </a:r>
            <a:endParaRPr lang="hu-HU" altLang="hu-HU" sz="1800">
              <a:solidFill>
                <a:srgbClr val="FF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show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3657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5"/>
          <p:cNvSpPr>
            <a:spLocks noChangeArrowheads="1"/>
          </p:cNvSpPr>
          <p:nvPr/>
        </p:nvSpPr>
        <p:spPr bwMode="auto">
          <a:xfrm>
            <a:off x="228600" y="5410200"/>
            <a:ext cx="4343400" cy="898525"/>
          </a:xfrm>
          <a:prstGeom prst="rect">
            <a:avLst/>
          </a:prstGeom>
          <a:solidFill>
            <a:srgbClr val="FF99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hu-HU" sz="1800" b="1" i="1">
                <a:solidFill>
                  <a:srgbClr val="333399"/>
                </a:solidFill>
              </a:rPr>
              <a:t>Brachyury</a:t>
            </a:r>
            <a:r>
              <a:rPr lang="en-US" altLang="hu-HU" sz="1800" b="1">
                <a:solidFill>
                  <a:srgbClr val="333399"/>
                </a:solidFill>
              </a:rPr>
              <a:t> mRNA (T-box)</a:t>
            </a:r>
            <a:endParaRPr lang="hu-HU" altLang="hu-HU" sz="1800" b="1">
              <a:solidFill>
                <a:srgbClr val="333399"/>
              </a:solidFill>
            </a:endParaRPr>
          </a:p>
          <a:p>
            <a:pPr algn="ctr" eaLnBrk="1" hangingPunct="1">
              <a:spcBef>
                <a:spcPct val="0"/>
              </a:spcBef>
              <a:buFontTx/>
              <a:buNone/>
            </a:pPr>
            <a:r>
              <a:rPr lang="en-US" altLang="hu-HU" sz="1800" b="1">
                <a:solidFill>
                  <a:srgbClr val="333399"/>
                </a:solidFill>
              </a:rPr>
              <a:t>expression containing transcription </a:t>
            </a:r>
            <a:endParaRPr lang="hu-HU" altLang="hu-HU" sz="1800" b="1">
              <a:solidFill>
                <a:srgbClr val="333399"/>
              </a:solidFill>
            </a:endParaRPr>
          </a:p>
          <a:p>
            <a:pPr algn="ctr" eaLnBrk="1" hangingPunct="1">
              <a:spcBef>
                <a:spcPct val="0"/>
              </a:spcBef>
              <a:buFontTx/>
              <a:buNone/>
            </a:pPr>
            <a:r>
              <a:rPr lang="en-US" altLang="hu-HU" sz="1800" b="1">
                <a:solidFill>
                  <a:srgbClr val="333399"/>
                </a:solidFill>
              </a:rPr>
              <a:t>factor</a:t>
            </a:r>
            <a:r>
              <a:rPr lang="en-US" altLang="hu-HU" sz="1800">
                <a:solidFill>
                  <a:srgbClr val="333399"/>
                </a:solidFill>
              </a:rPr>
              <a:t> </a:t>
            </a:r>
          </a:p>
        </p:txBody>
      </p:sp>
      <p:sp>
        <p:nvSpPr>
          <p:cNvPr id="20487" name="Rectangle 7"/>
          <p:cNvSpPr>
            <a:spLocks noChangeArrowheads="1"/>
          </p:cNvSpPr>
          <p:nvPr/>
        </p:nvSpPr>
        <p:spPr bwMode="auto">
          <a:xfrm>
            <a:off x="4284663" y="1268413"/>
            <a:ext cx="4572000" cy="28384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b="1">
                <a:solidFill>
                  <a:srgbClr val="333399"/>
                </a:solidFill>
                <a:latin typeface="Arial" charset="0"/>
              </a:rPr>
              <a:t>The </a:t>
            </a:r>
            <a:r>
              <a:rPr lang="en-US" b="1" i="1" u="sng">
                <a:solidFill>
                  <a:srgbClr val="FF0000"/>
                </a:solidFill>
                <a:latin typeface="Arial" charset="0"/>
              </a:rPr>
              <a:t>brachyury</a:t>
            </a:r>
            <a:r>
              <a:rPr lang="en-US" u="sng">
                <a:solidFill>
                  <a:srgbClr val="FF0000"/>
                </a:solidFill>
                <a:latin typeface="Arial" charset="0"/>
              </a:rPr>
              <a:t> </a:t>
            </a:r>
            <a:r>
              <a:rPr lang="en-US">
                <a:solidFill>
                  <a:srgbClr val="000000"/>
                </a:solidFill>
                <a:latin typeface="Arial" charset="0"/>
              </a:rPr>
              <a:t>mutation was first described in mice </a:t>
            </a:r>
          </a:p>
          <a:p>
            <a:pPr eaLnBrk="1" hangingPunct="1">
              <a:defRPr/>
            </a:pPr>
            <a:endParaRPr lang="en-US">
              <a:solidFill>
                <a:srgbClr val="000000"/>
              </a:solidFill>
              <a:latin typeface="Arial" charset="0"/>
            </a:endParaRPr>
          </a:p>
          <a:p>
            <a:pPr eaLnBrk="1" hangingPunct="1">
              <a:defRPr/>
            </a:pPr>
            <a:r>
              <a:rPr lang="en-US">
                <a:solidFill>
                  <a:srgbClr val="000000"/>
                </a:solidFill>
                <a:latin typeface="Arial" charset="0"/>
              </a:rPr>
              <a:t>-affects tail length and sacral vertebrae in heterozygous animals and is lethal in homozygous animals around embryonic day 10 due to defects in </a:t>
            </a:r>
            <a:r>
              <a:rPr lang="en-US">
                <a:solidFill>
                  <a:srgbClr val="000000"/>
                </a:solidFill>
                <a:latin typeface="Arial" charset="0"/>
                <a:hlinkClick r:id="rId4" tooltip="Mesoderm"/>
              </a:rPr>
              <a:t>mesoderm</a:t>
            </a:r>
            <a:r>
              <a:rPr lang="en-US">
                <a:solidFill>
                  <a:srgbClr val="000000"/>
                </a:solidFill>
                <a:latin typeface="Arial" charset="0"/>
              </a:rPr>
              <a:t> formation, </a:t>
            </a:r>
            <a:r>
              <a:rPr lang="en-US">
                <a:solidFill>
                  <a:srgbClr val="000000"/>
                </a:solidFill>
                <a:latin typeface="Arial" charset="0"/>
                <a:hlinkClick r:id="rId5" tooltip="Notochord"/>
              </a:rPr>
              <a:t>notochord</a:t>
            </a:r>
            <a:r>
              <a:rPr lang="en-US">
                <a:solidFill>
                  <a:srgbClr val="000000"/>
                </a:solidFill>
                <a:latin typeface="Arial" charset="0"/>
              </a:rPr>
              <a:t> differentiation and the </a:t>
            </a:r>
            <a:r>
              <a:rPr lang="en-US" u="sng">
                <a:solidFill>
                  <a:srgbClr val="FF0000"/>
                </a:solidFill>
                <a:latin typeface="Arial" charset="0"/>
              </a:rPr>
              <a:t>absence of structures posterior to the forelimb bud</a:t>
            </a:r>
            <a:r>
              <a:rPr lang="en-US">
                <a:solidFill>
                  <a:srgbClr val="000000"/>
                </a:solidFill>
                <a:latin typeface="Arial"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31775" y="136525"/>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hu-HU" sz="1800" b="1" u="sng">
                <a:solidFill>
                  <a:srgbClr val="CC9900"/>
                </a:solidFill>
              </a:rPr>
              <a:t>Gastrulation Anomalies</a:t>
            </a:r>
          </a:p>
          <a:p>
            <a:pPr eaLnBrk="1" hangingPunct="1">
              <a:spcBef>
                <a:spcPct val="0"/>
              </a:spcBef>
              <a:buFontTx/>
              <a:buNone/>
            </a:pPr>
            <a:endParaRPr lang="en-US" altLang="hu-HU" sz="1800">
              <a:solidFill>
                <a:srgbClr val="000000"/>
              </a:solidFill>
            </a:endParaRPr>
          </a:p>
        </p:txBody>
      </p:sp>
      <p:pic>
        <p:nvPicPr>
          <p:cNvPr id="30723" name="Picture 6" descr="show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513" y="188913"/>
            <a:ext cx="6186487"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5"/>
          <p:cNvSpPr txBox="1">
            <a:spLocks noChangeArrowheads="1"/>
          </p:cNvSpPr>
          <p:nvPr/>
        </p:nvSpPr>
        <p:spPr bwMode="auto">
          <a:xfrm>
            <a:off x="0" y="4581525"/>
            <a:ext cx="9144000" cy="1924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hu-HU" sz="1800" b="1">
                <a:solidFill>
                  <a:srgbClr val="CC9900"/>
                </a:solidFill>
              </a:rPr>
              <a:t>Caudal Dysgenesis (Sirenomelia)</a:t>
            </a:r>
          </a:p>
          <a:p>
            <a:pPr eaLnBrk="1" hangingPunct="1">
              <a:spcBef>
                <a:spcPct val="0"/>
              </a:spcBef>
              <a:buFontTx/>
              <a:buNone/>
            </a:pPr>
            <a:r>
              <a:rPr lang="hu-HU" altLang="hu-HU" sz="1800">
                <a:solidFill>
                  <a:srgbClr val="000000"/>
                </a:solidFill>
              </a:rPr>
              <a:t>-</a:t>
            </a:r>
            <a:r>
              <a:rPr lang="en-US" altLang="hu-HU" sz="1800">
                <a:solidFill>
                  <a:srgbClr val="000000"/>
                </a:solidFill>
              </a:rPr>
              <a:t>Caudal defect</a:t>
            </a:r>
            <a:r>
              <a:rPr lang="hu-HU" altLang="hu-HU" sz="1800">
                <a:solidFill>
                  <a:srgbClr val="000000"/>
                </a:solidFill>
              </a:rPr>
              <a:t>: </a:t>
            </a:r>
            <a:r>
              <a:rPr lang="en-US" altLang="hu-HU" sz="1800">
                <a:solidFill>
                  <a:srgbClr val="000000"/>
                </a:solidFill>
              </a:rPr>
              <a:t>Insufficient mesoderm formation</a:t>
            </a:r>
          </a:p>
          <a:p>
            <a:pPr eaLnBrk="1" hangingPunct="1">
              <a:spcBef>
                <a:spcPct val="0"/>
              </a:spcBef>
              <a:buFontTx/>
              <a:buNone/>
            </a:pPr>
            <a:r>
              <a:rPr lang="hu-HU" altLang="hu-HU" sz="1800">
                <a:solidFill>
                  <a:srgbClr val="000000"/>
                </a:solidFill>
              </a:rPr>
              <a:t>-</a:t>
            </a:r>
            <a:r>
              <a:rPr lang="en-US" altLang="hu-HU" sz="1800">
                <a:solidFill>
                  <a:srgbClr val="000000"/>
                </a:solidFill>
              </a:rPr>
              <a:t>Fused lower limbs, renal agenesis</a:t>
            </a:r>
          </a:p>
          <a:p>
            <a:pPr eaLnBrk="1" hangingPunct="1">
              <a:spcBef>
                <a:spcPct val="0"/>
              </a:spcBef>
              <a:buFontTx/>
              <a:buNone/>
            </a:pPr>
            <a:r>
              <a:rPr lang="hu-HU" altLang="hu-HU" sz="1800">
                <a:solidFill>
                  <a:srgbClr val="000000"/>
                </a:solidFill>
              </a:rPr>
              <a:t>-</a:t>
            </a:r>
            <a:r>
              <a:rPr lang="en-US" altLang="hu-HU" sz="1800">
                <a:solidFill>
                  <a:srgbClr val="000000"/>
                </a:solidFill>
              </a:rPr>
              <a:t>Genetic and </a:t>
            </a:r>
            <a:r>
              <a:rPr lang="hu-HU" altLang="hu-HU" sz="1800">
                <a:solidFill>
                  <a:srgbClr val="000000"/>
                </a:solidFill>
              </a:rPr>
              <a:t>t</a:t>
            </a:r>
            <a:r>
              <a:rPr lang="en-US" altLang="hu-HU" sz="1800">
                <a:solidFill>
                  <a:srgbClr val="000000"/>
                </a:solidFill>
              </a:rPr>
              <a:t>eratogenic</a:t>
            </a:r>
            <a:r>
              <a:rPr lang="hu-HU" altLang="hu-HU" sz="1800">
                <a:solidFill>
                  <a:srgbClr val="000000"/>
                </a:solidFill>
              </a:rPr>
              <a:t> </a:t>
            </a:r>
            <a:r>
              <a:rPr lang="hu-HU" altLang="hu-HU" sz="1800" u="sng">
                <a:solidFill>
                  <a:srgbClr val="CC9900"/>
                </a:solidFill>
              </a:rPr>
              <a:t>mutation of </a:t>
            </a:r>
            <a:r>
              <a:rPr lang="en-US" altLang="hu-HU" sz="1800" u="sng">
                <a:solidFill>
                  <a:srgbClr val="CC9900"/>
                </a:solidFill>
              </a:rPr>
              <a:t>Brachyury</a:t>
            </a:r>
            <a:r>
              <a:rPr lang="en-US" altLang="hu-HU" sz="1800">
                <a:solidFill>
                  <a:srgbClr val="000000"/>
                </a:solidFill>
              </a:rPr>
              <a:t> (T)</a:t>
            </a:r>
            <a:r>
              <a:rPr lang="hu-HU" altLang="hu-HU" sz="1800">
                <a:solidFill>
                  <a:srgbClr val="000000"/>
                </a:solidFill>
              </a:rPr>
              <a:t> gene (</a:t>
            </a:r>
            <a:r>
              <a:rPr lang="hu-HU" altLang="hu-HU" sz="1600" i="1">
                <a:solidFill>
                  <a:srgbClr val="000000"/>
                </a:solidFill>
              </a:rPr>
              <a:t>t</a:t>
            </a:r>
            <a:r>
              <a:rPr lang="en-US" altLang="hu-HU" sz="1600" i="1">
                <a:solidFill>
                  <a:srgbClr val="000000"/>
                </a:solidFill>
              </a:rPr>
              <a:t>he brachyury mutation was first described in mice affects tail length and sacral vertebrae in heterozygous animals and is lethal in homozygous animals around embryonic day 10 due to defects in mesoderm formation</a:t>
            </a:r>
            <a:r>
              <a:rPr lang="hu-HU" altLang="hu-HU" sz="1600" i="1">
                <a:solidFill>
                  <a:srgbClr val="000000"/>
                </a:solidFill>
              </a:rPr>
              <a:t>)</a:t>
            </a:r>
            <a:endParaRPr lang="en-US" altLang="hu-HU" sz="1600" i="1">
              <a:solidFill>
                <a:srgbClr val="000000"/>
              </a:solidFill>
            </a:endParaRPr>
          </a:p>
          <a:p>
            <a:pPr eaLnBrk="1" hangingPunct="1">
              <a:spcBef>
                <a:spcPct val="0"/>
              </a:spcBef>
              <a:buFontTx/>
              <a:buNone/>
            </a:pPr>
            <a:endParaRPr lang="en-US" altLang="hu-HU" sz="1600" i="1">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evbio8e-fig-11-4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457200"/>
            <a:ext cx="8531225"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title"/>
          </p:nvPr>
        </p:nvSpPr>
        <p:spPr/>
        <p:txBody>
          <a:bodyPr/>
          <a:lstStyle/>
          <a:p>
            <a:pPr eaLnBrk="1" hangingPunct="1"/>
            <a:r>
              <a:rPr lang="en-US" altLang="ko-KR" sz="1800" b="1" u="sng" smtClean="0">
                <a:ea typeface="Gulim" pitchFamily="34" charset="-127"/>
              </a:rPr>
              <a:t>Anterior-posterior</a:t>
            </a:r>
            <a:r>
              <a:rPr lang="en-US" altLang="ko-KR" smtClean="0">
                <a:ea typeface="Gulim" pitchFamily="34" charset="-127"/>
              </a:rPr>
              <a:t> patterning in the mouse embryo </a:t>
            </a:r>
          </a:p>
        </p:txBody>
      </p:sp>
      <p:sp>
        <p:nvSpPr>
          <p:cNvPr id="32772" name="Rectangle 4"/>
          <p:cNvSpPr>
            <a:spLocks noGrp="1" noChangeArrowheads="1"/>
          </p:cNvSpPr>
          <p:nvPr>
            <p:ph type="body" idx="1"/>
          </p:nvPr>
        </p:nvSpPr>
        <p:spPr/>
        <p:txBody>
          <a:bodyPr/>
          <a:lstStyle/>
          <a:p>
            <a:pPr eaLnBrk="1" hangingPunct="1"/>
            <a:endParaRPr lang="ko-KR" altLang="en-US" smtClean="0">
              <a:ea typeface="Gulim" pitchFamily="34" charset="-127"/>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ags/tag3.xml><?xml version="1.0" encoding="utf-8"?>
<p:tagLst xmlns:a="http://schemas.openxmlformats.org/drawingml/2006/main" xmlns:r="http://schemas.openxmlformats.org/officeDocument/2006/relationships" xmlns:p="http://schemas.openxmlformats.org/presentationml/2006/main">
  <p:tag name="IIW_NOTES_FOOTER" val="1"/>
</p:tagLst>
</file>

<file path=ppt/tags/tag4.xml><?xml version="1.0" encoding="utf-8"?>
<p:tagLst xmlns:a="http://schemas.openxmlformats.org/drawingml/2006/main" xmlns:r="http://schemas.openxmlformats.org/officeDocument/2006/relationships" xmlns:p="http://schemas.openxmlformats.org/presentationml/2006/main">
  <p:tag name="IIW_NOTES_FOOTER" val="1"/>
</p:tagLst>
</file>

<file path=ppt/tags/tag5.xml><?xml version="1.0" encoding="utf-8"?>
<p:tagLst xmlns:a="http://schemas.openxmlformats.org/drawingml/2006/main" xmlns:r="http://schemas.openxmlformats.org/officeDocument/2006/relationships" xmlns:p="http://schemas.openxmlformats.org/presentationml/2006/main">
  <p:tag name="IIW_NOTES_FOOTER" val="1"/>
</p:tagLst>
</file>

<file path=ppt/tags/tag6.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2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lapértelmezett terv">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ank presentation">
  <a:themeElements>
    <a:clrScheme name="2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Alapértelmezett terv">
  <a:themeElements>
    <a:clrScheme name="2_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592</Words>
  <Application>Microsoft Office PowerPoint</Application>
  <PresentationFormat>Diavetítés a képernyőre (4:3 oldalarány)</PresentationFormat>
  <Paragraphs>132</Paragraphs>
  <Slides>20</Slides>
  <Notes>12</Notes>
  <HiddenSlides>0</HiddenSlides>
  <MMClips>0</MMClips>
  <ScaleCrop>false</ScaleCrop>
  <HeadingPairs>
    <vt:vector size="6" baseType="variant">
      <vt:variant>
        <vt:lpstr>Használt betűtípusok</vt:lpstr>
      </vt:variant>
      <vt:variant>
        <vt:i4>9</vt:i4>
      </vt:variant>
      <vt:variant>
        <vt:lpstr>Téma</vt:lpstr>
      </vt:variant>
      <vt:variant>
        <vt:i4>8</vt:i4>
      </vt:variant>
      <vt:variant>
        <vt:lpstr>Diacímek</vt:lpstr>
      </vt:variant>
      <vt:variant>
        <vt:i4>20</vt:i4>
      </vt:variant>
    </vt:vector>
  </HeadingPairs>
  <TitlesOfParts>
    <vt:vector size="37" baseType="lpstr">
      <vt:lpstr>Arial</vt:lpstr>
      <vt:lpstr>Times New Roman</vt:lpstr>
      <vt:lpstr>Times</vt:lpstr>
      <vt:lpstr>Tahoma</vt:lpstr>
      <vt:lpstr>Gulim</vt:lpstr>
      <vt:lpstr>Britannic Bold</vt:lpstr>
      <vt:lpstr>Wingdings</vt:lpstr>
      <vt:lpstr>MS PGothic</vt:lpstr>
      <vt:lpstr>Comic Sans MS</vt:lpstr>
      <vt:lpstr>Alapértelmezett terv</vt:lpstr>
      <vt:lpstr>Default Design</vt:lpstr>
      <vt:lpstr>1_Blank Presentation</vt:lpstr>
      <vt:lpstr>2_blank presentation</vt:lpstr>
      <vt:lpstr>1_Alapértelmezett terv</vt:lpstr>
      <vt:lpstr>4_blank presentation</vt:lpstr>
      <vt:lpstr>3_Alapértelmezett terv</vt:lpstr>
      <vt:lpstr>2_Default Design</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Anterior-posterior patterning in the mouse embryo </vt:lpstr>
      <vt:lpstr>Anterior-posterior tengely </vt:lpstr>
      <vt:lpstr>PowerPoint-bemutató</vt:lpstr>
      <vt:lpstr>Pathway for left-right asymmetry in the embryo </vt:lpstr>
      <vt:lpstr>Jobb-bal aszimmetria molekuláris szabályozása </vt:lpstr>
      <vt:lpstr>PowerPoint-bemutató</vt:lpstr>
      <vt:lpstr>PowerPoint-bemutató</vt:lpstr>
      <vt:lpstr>PowerPoint-bemutató</vt:lpstr>
      <vt:lpstr>PowerPoint-bemutató</vt:lpstr>
      <vt:lpstr>PowerPoint-bemutató</vt:lpstr>
      <vt:lpstr>nodal flow model (áramlás modell) a jobb-bal aszimetria kialakulásra </vt:lpstr>
      <vt:lpstr>PowerPoint-bemutató</vt:lpstr>
    </vt:vector>
  </TitlesOfParts>
  <Company>Semmelweis Egyetem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Dr. Nagy Nándor</dc:creator>
  <cp:lastModifiedBy>nagyn</cp:lastModifiedBy>
  <cp:revision>22</cp:revision>
  <dcterms:created xsi:type="dcterms:W3CDTF">2009-10-13T20:23:40Z</dcterms:created>
  <dcterms:modified xsi:type="dcterms:W3CDTF">2019-12-06T11:06:24Z</dcterms:modified>
</cp:coreProperties>
</file>