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8" r:id="rId4"/>
    <p:sldId id="271" r:id="rId5"/>
    <p:sldId id="279" r:id="rId6"/>
    <p:sldId id="288" r:id="rId7"/>
    <p:sldId id="283" r:id="rId8"/>
    <p:sldId id="275" r:id="rId9"/>
    <p:sldId id="278" r:id="rId10"/>
    <p:sldId id="277" r:id="rId11"/>
    <p:sldId id="274" r:id="rId12"/>
    <p:sldId id="285" r:id="rId13"/>
    <p:sldId id="286" r:id="rId14"/>
    <p:sldId id="273" r:id="rId15"/>
    <p:sldId id="276" r:id="rId16"/>
    <p:sldId id="272" r:id="rId17"/>
    <p:sldId id="284" r:id="rId18"/>
    <p:sldId id="281" r:id="rId19"/>
    <p:sldId id="289" r:id="rId20"/>
    <p:sldId id="307" r:id="rId21"/>
    <p:sldId id="309" r:id="rId22"/>
    <p:sldId id="291" r:id="rId23"/>
    <p:sldId id="290" r:id="rId24"/>
    <p:sldId id="292" r:id="rId25"/>
    <p:sldId id="302" r:id="rId26"/>
    <p:sldId id="300" r:id="rId27"/>
    <p:sldId id="293" r:id="rId28"/>
    <p:sldId id="299" r:id="rId29"/>
    <p:sldId id="294" r:id="rId30"/>
    <p:sldId id="305" r:id="rId31"/>
    <p:sldId id="301" r:id="rId32"/>
    <p:sldId id="295" r:id="rId33"/>
    <p:sldId id="296" r:id="rId34"/>
    <p:sldId id="297" r:id="rId35"/>
    <p:sldId id="303" r:id="rId36"/>
    <p:sldId id="304" r:id="rId37"/>
    <p:sldId id="306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6445B-5619-4C36-9E55-B04AEFDC5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658AB0-2C3B-49D9-9923-6B3531592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70DA2E-01ED-4686-B3A7-16BDABC4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AC3CF1-7D60-422D-9387-3D1A3657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743E01-4A6F-4966-991E-274ACF11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04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7DF03A-2EBF-439A-AC74-11DF290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2FA97F-421F-44C4-9419-4EDB2AC8E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12F911-D46F-470C-AFFC-7EC58947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8FA220-4BF5-48D4-978B-6AE61DF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6D04A3-1F2D-4935-88C1-2868D07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07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A67F3E0-F6CB-4132-90B0-92EFD875A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012415A-8396-421D-9797-3B14A7161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DF30C2-8836-4F40-938D-60F1B81A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5F72B7-9C27-42FB-A7B6-B220E538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2ACA1F-FA09-4D84-AC21-37FF2B07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0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D47304-FB8C-4AA2-A162-894387D5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0BA943-C9A1-41C8-8A9D-ED952310B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287BF3-E43D-42A7-97D7-58396A37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77251E-C580-41FD-87A3-C509AEE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F76AA3-9CB6-499E-9B72-4D7E0190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37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A578B4-2DCC-4790-B69A-1FD79257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A10FE0-B4FA-4F5D-ABE9-A041E2DDC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06875E-F3E8-4EBE-928E-472C4180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3B2EA5-B95F-4348-8622-A64926BC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D362EC-4093-48A3-871C-FAF37854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8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A48B40-6A00-4720-B9CE-2928B89A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FE5E31-F5E3-417B-8FF6-7D1E384CA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E035DD-F420-43EE-9003-BCC1FF196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069D9B-3E85-4B48-B89A-BA219765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EA11CB-5D0E-43F7-ADFF-6CF23550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75C86CB-F36F-46DC-AADA-A46F2C37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25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8BC4CD-49D3-4E2B-A888-D0802D55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A027D12-B5ED-4E66-A39F-424F0AD5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D406D34-FFAA-4194-A3D3-48AA55294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3D8B5A1-3628-4B4A-8A04-BCC845B02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6A87A10-C7C5-44D4-9A54-7CB9324D3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93C8AE3-0858-4E80-BA7B-B148F103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BD54A2A-F5A3-463C-B86E-389F2023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A92B25E-0B9C-4D1A-8676-83FDFDE9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48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C80980-0547-4119-9A65-1370F667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AD90BA3-FC44-4C38-B4EB-23091E4D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42B5BD1-B27E-4289-B146-80B43941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F43FE5C-D66B-464B-9A9A-F2F364C6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94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B4C6459-760F-45FC-9777-A245BC05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4592A20-478A-4817-B81D-620E7ECB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2422400-B873-4B4F-8EA2-C84170C3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037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2E5FDD-CCB7-4C49-802A-E5A6F16E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8D5056-523E-406F-A005-C68F9A66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2BE6A7-5398-4C37-9EFC-5B560CFE8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CF62EA-5BF6-4CBC-BF26-794D2DEA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8F67A4E-7552-4C0D-B576-69AA89D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E5FD7A4-F3B3-405A-95C5-E6EF85E9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17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33EC5E-369F-4947-A7EB-C78AFD32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FD547C2-52F3-4208-8115-BF7050DF2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0FB8791-3B94-48E3-BC00-E0DA60B7B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040B3B-9BD0-4333-9107-3A0F89F2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EAFA4C-0C51-43F2-8786-17E8322B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24A6BD-057F-4437-AE7D-1A639CF7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5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1E2C09-3018-4F12-9A6D-752172FF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D531509-BE73-4FD5-8F1A-86546602F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1D9353-4220-47F8-A217-E822B3A9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A7A9-A69F-4A5B-B05E-F4968FA4F854}" type="datetimeFigureOut">
              <a:rPr lang="hu-HU" smtClean="0"/>
              <a:t>2019. 11. 15.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DF5BA2-2F60-4486-9A76-03733E346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B48826-F968-478D-B201-962F5870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83F4-633D-44AA-B5E9-6C5C46B899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71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A270B8B-33DB-410C-90EB-13E718F17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hu-HU" sz="2800" dirty="0" err="1">
                <a:solidFill>
                  <a:srgbClr val="FFFFFF"/>
                </a:solidFill>
              </a:rPr>
              <a:t>Makro</a:t>
            </a:r>
            <a:r>
              <a:rPr lang="hu-HU" sz="2800" dirty="0">
                <a:solidFill>
                  <a:srgbClr val="FFFFFF"/>
                </a:solidFill>
              </a:rPr>
              <a:t>- és </a:t>
            </a:r>
            <a:r>
              <a:rPr lang="hu-HU" sz="2800" dirty="0" err="1">
                <a:solidFill>
                  <a:srgbClr val="FFFFFF"/>
                </a:solidFill>
              </a:rPr>
              <a:t>mikrobiom</a:t>
            </a:r>
            <a:r>
              <a:rPr lang="hu-HU" sz="2800" dirty="0">
                <a:solidFill>
                  <a:srgbClr val="FFFFFF"/>
                </a:solidFill>
              </a:rPr>
              <a:t> a kullancs-kór kialakulása és kezelése szempontjából</a:t>
            </a:r>
            <a:r>
              <a:rPr lang="hu-HU" sz="2300" dirty="0">
                <a:solidFill>
                  <a:srgbClr val="FFFFFF"/>
                </a:solidFill>
              </a:rPr>
              <a:t/>
            </a:r>
            <a:br>
              <a:rPr lang="hu-HU" sz="2300" dirty="0">
                <a:solidFill>
                  <a:srgbClr val="FFFFFF"/>
                </a:solidFill>
              </a:rPr>
            </a:br>
            <a:r>
              <a:rPr lang="hu-HU" sz="2300" dirty="0">
                <a:solidFill>
                  <a:srgbClr val="FFFFFF"/>
                </a:solidFill>
              </a:rPr>
              <a:t/>
            </a:r>
            <a:br>
              <a:rPr lang="hu-HU" sz="2300" dirty="0">
                <a:solidFill>
                  <a:srgbClr val="FFFFFF"/>
                </a:solidFill>
              </a:rPr>
            </a:br>
            <a:endParaRPr lang="hu-HU" sz="2300" dirty="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7B4CEF-ED64-4E55-9D73-BED1D555B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>
                <a:solidFill>
                  <a:srgbClr val="FFFFFF"/>
                </a:solidFill>
              </a:rPr>
              <a:t>Dr. </a:t>
            </a:r>
            <a:r>
              <a:rPr lang="hu-HU" sz="2000" dirty="0" err="1">
                <a:solidFill>
                  <a:srgbClr val="FFFFFF"/>
                </a:solidFill>
              </a:rPr>
              <a:t>Trájer</a:t>
            </a:r>
            <a:r>
              <a:rPr lang="hu-HU" sz="2000" dirty="0">
                <a:solidFill>
                  <a:srgbClr val="FFFFFF"/>
                </a:solidFill>
              </a:rPr>
              <a:t> Attila János PhD</a:t>
            </a:r>
          </a:p>
          <a:p>
            <a:endParaRPr lang="hu-HU" sz="2000" dirty="0">
              <a:solidFill>
                <a:srgbClr val="FFFFFF"/>
              </a:solidFill>
            </a:endParaRPr>
          </a:p>
          <a:p>
            <a:r>
              <a:rPr lang="hu-HU" sz="2000" dirty="0">
                <a:solidFill>
                  <a:srgbClr val="FFFFFF"/>
                </a:solidFill>
              </a:rPr>
              <a:t>Pannon Egyetem Környezettudományi Intézet</a:t>
            </a:r>
          </a:p>
          <a:p>
            <a:r>
              <a:rPr lang="hu-HU" sz="2000" dirty="0">
                <a:solidFill>
                  <a:srgbClr val="FFFFFF"/>
                </a:solidFill>
              </a:rPr>
              <a:t>Veszprém</a:t>
            </a:r>
          </a:p>
          <a:p>
            <a:endParaRPr lang="hu-HU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288962A5-511A-495C-A06F-5FD2E382BE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16B7F5-E051-4857-8ED7-C2E85C96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132325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/>
              <a:t>Interspecifikus hasonlóságok és különbségek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193856-9684-438F-A2B6-15DB38995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3911"/>
            <a:ext cx="4654296" cy="4526846"/>
          </a:xfrm>
        </p:spPr>
        <p:txBody>
          <a:bodyPr>
            <a:normAutofit/>
          </a:bodyPr>
          <a:lstStyle/>
          <a:p>
            <a:r>
              <a:rPr lang="hu-HU" sz="2000" dirty="0"/>
              <a:t>Az egyes kullancs fajok, mivel sok esetben azonos gazda fajokat </a:t>
            </a:r>
            <a:r>
              <a:rPr lang="hu-HU" sz="2000" dirty="0" err="1"/>
              <a:t>parazitálnak</a:t>
            </a:r>
            <a:r>
              <a:rPr lang="hu-HU" sz="2000" dirty="0"/>
              <a:t>, közös </a:t>
            </a:r>
            <a:r>
              <a:rPr lang="hu-HU" sz="2000" dirty="0" err="1"/>
              <a:t>mikrobiom</a:t>
            </a:r>
            <a:r>
              <a:rPr lang="hu-HU" sz="2000" dirty="0"/>
              <a:t>-alkotókkal és ezért közös kórokozókkal is rendelkeznek.</a:t>
            </a:r>
          </a:p>
          <a:p>
            <a:r>
              <a:rPr lang="hu-HU" sz="2000" dirty="0"/>
              <a:t>Pl. a </a:t>
            </a:r>
            <a:r>
              <a:rPr lang="hu-HU" sz="2000" i="1" dirty="0" err="1"/>
              <a:t>Rickettsia</a:t>
            </a:r>
            <a:r>
              <a:rPr lang="hu-HU" sz="2000" dirty="0"/>
              <a:t> fajok a legtöbb kullancs nemzetséget megfertőzni képesek.</a:t>
            </a:r>
          </a:p>
          <a:p>
            <a:r>
              <a:rPr lang="hu-HU" sz="2000" dirty="0"/>
              <a:t>Rendkívül izgalmas lenne megismerni a </a:t>
            </a:r>
            <a:r>
              <a:rPr lang="hu-HU" sz="2000" dirty="0" err="1"/>
              <a:t>mikrobiomban</a:t>
            </a:r>
            <a:r>
              <a:rPr lang="hu-HU" sz="2000" dirty="0"/>
              <a:t> mutatkozó eltérések okát, mert az egyben az átadható </a:t>
            </a:r>
            <a:r>
              <a:rPr lang="hu-HU" sz="2000" dirty="0" err="1"/>
              <a:t>patogének</a:t>
            </a:r>
            <a:r>
              <a:rPr lang="hu-HU" sz="2000" dirty="0"/>
              <a:t> körének meghatározottságát is megmagyarázná.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8102463-F44C-46B2-B852-A57A108E6A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750" y="1428750"/>
            <a:ext cx="7258861" cy="382905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C56E4E5-DBF1-432E-BAD3-12B1823DDA49}"/>
              </a:ext>
            </a:extLst>
          </p:cNvPr>
          <p:cNvSpPr/>
          <p:nvPr/>
        </p:nvSpPr>
        <p:spPr>
          <a:xfrm>
            <a:off x="4803750" y="617034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Varela-Stokes, A. S., Park, S. H., Kim, S., &amp; </a:t>
            </a:r>
            <a:r>
              <a:rPr lang="en-US" sz="1000" dirty="0" err="1">
                <a:solidFill>
                  <a:schemeClr val="bg1"/>
                </a:solidFill>
              </a:rPr>
              <a:t>Ricke</a:t>
            </a:r>
            <a:r>
              <a:rPr lang="en-US" sz="1000" dirty="0">
                <a:solidFill>
                  <a:schemeClr val="bg1"/>
                </a:solidFill>
              </a:rPr>
              <a:t>, S. C. (2017). Microbial communities in North American ixodid ticks of veterinary and medical importance. Frontiers in veterinary science, 4, 179.</a:t>
            </a:r>
            <a:endParaRPr lang="hu-H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36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C66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0B40F8B-FF02-4C1C-A2DC-31D2D092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2600" dirty="0">
                <a:solidFill>
                  <a:srgbClr val="FFFFFF"/>
                </a:solidFill>
              </a:rPr>
              <a:t>A kullancs </a:t>
            </a:r>
            <a:r>
              <a:rPr lang="hu-HU" sz="2600" dirty="0" err="1">
                <a:solidFill>
                  <a:srgbClr val="FFFFFF"/>
                </a:solidFill>
              </a:rPr>
              <a:t>mikrobiom</a:t>
            </a:r>
            <a:r>
              <a:rPr lang="hu-HU" sz="2600" dirty="0">
                <a:solidFill>
                  <a:srgbClr val="FFFFFF"/>
                </a:solidFill>
              </a:rPr>
              <a:t> hatása a kórokozó-átvitelre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0557E19-C121-421E-8C70-5C9CCA5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489" y="598312"/>
            <a:ext cx="8264960" cy="3161346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C726F4-9F1A-4FF3-9A23-2B4BC328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12" y="4425244"/>
            <a:ext cx="7986888" cy="2178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A kullancs </a:t>
            </a:r>
            <a:r>
              <a:rPr lang="hu-HU" sz="1800" dirty="0" err="1"/>
              <a:t>mikrobiom</a:t>
            </a:r>
            <a:r>
              <a:rPr lang="hu-HU" sz="1800" dirty="0"/>
              <a:t> befolyásolhatja a kórokozó átvitelét és fennmaradását</a:t>
            </a:r>
          </a:p>
          <a:p>
            <a:pPr marL="0" indent="0">
              <a:buNone/>
            </a:pPr>
            <a:r>
              <a:rPr lang="hu-HU" sz="1800" dirty="0"/>
              <a:t> 1) közvetlenül tápanyag-</a:t>
            </a:r>
            <a:r>
              <a:rPr lang="hu-HU" sz="1800" b="1" dirty="0" err="1"/>
              <a:t>kompetíció</a:t>
            </a:r>
            <a:r>
              <a:rPr lang="hu-HU" sz="1800" dirty="0"/>
              <a:t> révén,</a:t>
            </a:r>
          </a:p>
          <a:p>
            <a:pPr marL="0" indent="0">
              <a:buNone/>
            </a:pPr>
            <a:r>
              <a:rPr lang="hu-HU" sz="1800" dirty="0"/>
              <a:t> 2) indukált (+) vagy csökkent (-) </a:t>
            </a:r>
            <a:r>
              <a:rPr lang="hu-HU" sz="1800" b="1" dirty="0"/>
              <a:t>immunitás</a:t>
            </a:r>
            <a:r>
              <a:rPr lang="hu-HU" sz="1800" dirty="0"/>
              <a:t> révén, vagy</a:t>
            </a:r>
          </a:p>
          <a:p>
            <a:pPr marL="0" indent="0">
              <a:buNone/>
            </a:pPr>
            <a:r>
              <a:rPr lang="hu-HU" sz="1800" dirty="0"/>
              <a:t> 3) közvetett módon befolyásolhatja a </a:t>
            </a:r>
            <a:r>
              <a:rPr lang="hu-HU" sz="1800" b="1" dirty="0"/>
              <a:t>kullancs</a:t>
            </a:r>
            <a:r>
              <a:rPr lang="hu-HU" sz="1800" dirty="0"/>
              <a:t>populációk </a:t>
            </a:r>
            <a:r>
              <a:rPr lang="hu-HU" sz="1800" b="1" dirty="0"/>
              <a:t>életképesség</a:t>
            </a:r>
            <a:r>
              <a:rPr lang="hu-HU" sz="1800" dirty="0"/>
              <a:t>ét, </a:t>
            </a:r>
            <a:r>
              <a:rPr lang="hu-HU" sz="1800" b="1" dirty="0"/>
              <a:t>szaporodási siker</a:t>
            </a:r>
            <a:r>
              <a:rPr lang="hu-HU" sz="1800" dirty="0"/>
              <a:t>ét és </a:t>
            </a:r>
            <a:r>
              <a:rPr lang="hu-HU" sz="1800" b="1" dirty="0"/>
              <a:t>fitnesz</a:t>
            </a:r>
            <a:r>
              <a:rPr lang="hu-HU" sz="1800" dirty="0"/>
              <a:t>ét (például a véradó gazdaszervezet megtalálásának sikerét).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D1E57B5-05FC-4312-89C7-510CADD6CAB0}"/>
              </a:ext>
            </a:extLst>
          </p:cNvPr>
          <p:cNvSpPr/>
          <p:nvPr/>
        </p:nvSpPr>
        <p:spPr>
          <a:xfrm>
            <a:off x="5328356" y="3793983"/>
            <a:ext cx="41768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de La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Fuente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, J.,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Antunes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, S., Bonnet, S.,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Cabezas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-Cruz, A.,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Domingos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, A. G.,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Estrada-Peña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, A., ... &amp; Papa, A. (2017).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Tick-pathogen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interactions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vector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competence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identification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molecular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drivers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for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tick-borne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dirty="0" err="1">
                <a:solidFill>
                  <a:srgbClr val="222222"/>
                </a:solidFill>
                <a:latin typeface="Arial" panose="020B0604020202020204" pitchFamily="34" charset="0"/>
              </a:rPr>
              <a:t>diseases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hu-HU" sz="500" i="1" dirty="0" err="1">
                <a:solidFill>
                  <a:srgbClr val="222222"/>
                </a:solidFill>
                <a:latin typeface="Arial" panose="020B0604020202020204" pitchFamily="34" charset="0"/>
              </a:rPr>
              <a:t>Frontiers</a:t>
            </a:r>
            <a:r>
              <a:rPr lang="hu-HU" sz="500" i="1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hu-HU" sz="5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cellular</a:t>
            </a:r>
            <a:r>
              <a:rPr lang="hu-HU" sz="500" i="1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hu-HU" sz="500" i="1" dirty="0" err="1">
                <a:solidFill>
                  <a:srgbClr val="222222"/>
                </a:solidFill>
                <a:latin typeface="Arial" panose="020B0604020202020204" pitchFamily="34" charset="0"/>
              </a:rPr>
              <a:t>infection</a:t>
            </a:r>
            <a:r>
              <a:rPr lang="hu-HU" sz="5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500" i="1" dirty="0" err="1">
                <a:solidFill>
                  <a:srgbClr val="222222"/>
                </a:solidFill>
                <a:latin typeface="Arial" panose="020B0604020202020204" pitchFamily="34" charset="0"/>
              </a:rPr>
              <a:t>microbiology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hu-HU" sz="500" i="1" dirty="0">
                <a:solidFill>
                  <a:srgbClr val="222222"/>
                </a:solidFill>
                <a:latin typeface="Arial" panose="020B0604020202020204" pitchFamily="34" charset="0"/>
              </a:rPr>
              <a:t>7</a:t>
            </a:r>
            <a:r>
              <a:rPr lang="hu-HU" sz="500" dirty="0">
                <a:solidFill>
                  <a:srgbClr val="222222"/>
                </a:solidFill>
                <a:latin typeface="Arial" panose="020B0604020202020204" pitchFamily="34" charset="0"/>
              </a:rPr>
              <a:t>, 114.</a:t>
            </a:r>
            <a:endParaRPr lang="hu-HU" sz="500" dirty="0"/>
          </a:p>
        </p:txBody>
      </p:sp>
    </p:spTree>
    <p:extLst>
      <p:ext uri="{BB962C8B-B14F-4D97-AF65-F5344CB8AC3E}">
        <p14:creationId xmlns:p14="http://schemas.microsoft.com/office/powerpoint/2010/main" val="85674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CDC358-A3A1-4EE0-8FBE-07C49625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62" y="109977"/>
            <a:ext cx="3651467" cy="1676603"/>
          </a:xfrm>
        </p:spPr>
        <p:txBody>
          <a:bodyPr>
            <a:normAutofit/>
          </a:bodyPr>
          <a:lstStyle/>
          <a:p>
            <a:r>
              <a:rPr lang="hu-HU" sz="3700" dirty="0"/>
              <a:t>A kullancs immunválasza a </a:t>
            </a:r>
            <a:r>
              <a:rPr lang="hu-HU" sz="3700" i="1" dirty="0" err="1"/>
              <a:t>Borrelia</a:t>
            </a:r>
            <a:r>
              <a:rPr lang="hu-HU" sz="3700" dirty="0"/>
              <a:t> ellen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B63AD7-3FE5-43CE-98B2-FF2A3EAA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75556"/>
            <a:ext cx="4237214" cy="4882444"/>
          </a:xfrm>
        </p:spPr>
        <p:txBody>
          <a:bodyPr>
            <a:normAutofit/>
          </a:bodyPr>
          <a:lstStyle/>
          <a:p>
            <a:r>
              <a:rPr lang="hu-HU" sz="1800" dirty="0"/>
              <a:t>Genetikai vizsgálatok alapján vált ismertté, hogy a kullancsok a klasszikus immunreakciók számos típusával rendelkezhetnek, azonban bizonyos immun utak hiányozni is látszanak a genom elemzése alapján.</a:t>
            </a:r>
          </a:p>
          <a:p>
            <a:r>
              <a:rPr lang="hu-HU" sz="1800" dirty="0"/>
              <a:t>Néhány közelmúltbeli tanulmány azt sugallja, hogy a klasszikus útvonalak, mint például a </a:t>
            </a:r>
            <a:r>
              <a:rPr lang="hu-HU" sz="1800" dirty="0">
                <a:solidFill>
                  <a:srgbClr val="C00000"/>
                </a:solidFill>
              </a:rPr>
              <a:t>Janus </a:t>
            </a:r>
            <a:r>
              <a:rPr lang="hu-HU" sz="1800" dirty="0" err="1">
                <a:solidFill>
                  <a:srgbClr val="C00000"/>
                </a:solidFill>
              </a:rPr>
              <a:t>Kinase</a:t>
            </a:r>
            <a:r>
              <a:rPr lang="hu-HU" sz="1800" dirty="0">
                <a:solidFill>
                  <a:srgbClr val="C00000"/>
                </a:solidFill>
              </a:rPr>
              <a:t> / </a:t>
            </a:r>
            <a:r>
              <a:rPr lang="hu-HU" sz="1800" dirty="0" err="1">
                <a:solidFill>
                  <a:srgbClr val="C00000"/>
                </a:solidFill>
              </a:rPr>
              <a:t>Signal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Transducer</a:t>
            </a:r>
            <a:r>
              <a:rPr lang="hu-HU" sz="1800" dirty="0"/>
              <a:t> és a </a:t>
            </a:r>
            <a:r>
              <a:rPr lang="hu-HU" sz="1800" dirty="0" err="1">
                <a:solidFill>
                  <a:srgbClr val="C00000"/>
                </a:solidFill>
              </a:rPr>
              <a:t>Transcription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Activator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(JAK / STAT), valamint az </a:t>
            </a:r>
            <a:r>
              <a:rPr lang="hu-HU" sz="1800" dirty="0" err="1">
                <a:solidFill>
                  <a:srgbClr val="C00000"/>
                </a:solidFill>
              </a:rPr>
              <a:t>immundeficiacy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(IMD) útvonalak teljes mértékben működőképesek az </a:t>
            </a:r>
            <a:r>
              <a:rPr lang="hu-HU" sz="1800" i="1" dirty="0" err="1"/>
              <a:t>Ixodes</a:t>
            </a:r>
            <a:r>
              <a:rPr lang="hu-HU" sz="1800" i="1" dirty="0"/>
              <a:t> </a:t>
            </a:r>
            <a:r>
              <a:rPr lang="hu-HU" sz="1800" i="1" dirty="0" err="1"/>
              <a:t>scapularis</a:t>
            </a:r>
            <a:r>
              <a:rPr lang="hu-HU" sz="1800" dirty="0"/>
              <a:t>-ban, és mikrobákkal való kihívás esetén hatékony </a:t>
            </a:r>
            <a:r>
              <a:rPr lang="hu-HU" sz="1800" dirty="0" err="1"/>
              <a:t>mikrobicid</a:t>
            </a:r>
            <a:r>
              <a:rPr lang="hu-HU" sz="1800" dirty="0"/>
              <a:t> hatást fejtenek ki a különféle kórokozókkal szemben, ideértve a </a:t>
            </a:r>
            <a:r>
              <a:rPr lang="hu-HU" sz="1800" i="1" dirty="0" err="1"/>
              <a:t>Borrelia</a:t>
            </a:r>
            <a:r>
              <a:rPr lang="hu-HU" sz="1800" i="1" dirty="0"/>
              <a:t> </a:t>
            </a:r>
            <a:r>
              <a:rPr lang="hu-HU" sz="1800" i="1" dirty="0" err="1"/>
              <a:t>burgdorferi</a:t>
            </a:r>
            <a:r>
              <a:rPr lang="hu-HU" sz="1800" dirty="0" err="1"/>
              <a:t>t</a:t>
            </a:r>
            <a:r>
              <a:rPr lang="hu-HU" sz="1800" dirty="0"/>
              <a:t> is.</a:t>
            </a:r>
          </a:p>
          <a:p>
            <a:endParaRPr lang="hu-HU" sz="1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1A43-3948-456D-8E1D-6AF33D2FC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" r="4602" b="-2"/>
          <a:stretch/>
        </p:blipFill>
        <p:spPr>
          <a:xfrm>
            <a:off x="4639056" y="33867"/>
            <a:ext cx="7552944" cy="6857990"/>
          </a:xfrm>
          <a:prstGeom prst="rect">
            <a:avLst/>
          </a:prstGeom>
          <a:effectLst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2C21FF5-96FC-49D3-B9A1-83C486D817F6}"/>
              </a:ext>
            </a:extLst>
          </p:cNvPr>
          <p:cNvSpPr/>
          <p:nvPr/>
        </p:nvSpPr>
        <p:spPr>
          <a:xfrm>
            <a:off x="130909" y="653257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 err="1"/>
              <a:t>Kitsou</a:t>
            </a:r>
            <a:r>
              <a:rPr lang="hu-HU" sz="800" dirty="0"/>
              <a:t>, C., &amp; </a:t>
            </a:r>
            <a:r>
              <a:rPr lang="hu-HU" sz="800" dirty="0" err="1"/>
              <a:t>Pal</a:t>
            </a:r>
            <a:r>
              <a:rPr lang="hu-HU" sz="800" dirty="0"/>
              <a:t>, U. (2018). </a:t>
            </a:r>
            <a:r>
              <a:rPr lang="hu-HU" sz="800" dirty="0" err="1"/>
              <a:t>Ixodes</a:t>
            </a:r>
            <a:r>
              <a:rPr lang="hu-HU" sz="800" dirty="0"/>
              <a:t> </a:t>
            </a:r>
            <a:r>
              <a:rPr lang="hu-HU" sz="800" dirty="0" err="1"/>
              <a:t>immune</a:t>
            </a:r>
            <a:r>
              <a:rPr lang="hu-HU" sz="800" dirty="0"/>
              <a:t> </a:t>
            </a:r>
            <a:r>
              <a:rPr lang="hu-HU" sz="800" dirty="0" err="1"/>
              <a:t>responses</a:t>
            </a:r>
            <a:r>
              <a:rPr lang="hu-HU" sz="800" dirty="0"/>
              <a:t> </a:t>
            </a:r>
            <a:r>
              <a:rPr lang="hu-HU" sz="800" dirty="0" err="1"/>
              <a:t>against</a:t>
            </a:r>
            <a:r>
              <a:rPr lang="hu-HU" sz="800" dirty="0"/>
              <a:t> Lyme </a:t>
            </a:r>
            <a:r>
              <a:rPr lang="hu-HU" sz="800" dirty="0" err="1"/>
              <a:t>disease</a:t>
            </a:r>
            <a:r>
              <a:rPr lang="hu-HU" sz="800" dirty="0"/>
              <a:t> </a:t>
            </a:r>
            <a:r>
              <a:rPr lang="hu-HU" sz="800" dirty="0" err="1"/>
              <a:t>pathogens</a:t>
            </a:r>
            <a:r>
              <a:rPr lang="hu-HU" sz="800" dirty="0"/>
              <a:t>. </a:t>
            </a:r>
            <a:r>
              <a:rPr lang="hu-HU" sz="800" dirty="0" err="1"/>
              <a:t>Frontiers</a:t>
            </a:r>
            <a:r>
              <a:rPr lang="hu-HU" sz="800" dirty="0"/>
              <a:t> in </a:t>
            </a:r>
            <a:r>
              <a:rPr lang="hu-HU" sz="800" dirty="0" err="1"/>
              <a:t>cellular</a:t>
            </a:r>
            <a:r>
              <a:rPr lang="hu-HU" sz="800" dirty="0"/>
              <a:t> and </a:t>
            </a:r>
            <a:r>
              <a:rPr lang="hu-HU" sz="800" dirty="0" err="1"/>
              <a:t>infection</a:t>
            </a:r>
            <a:r>
              <a:rPr lang="hu-HU" sz="800" dirty="0"/>
              <a:t> </a:t>
            </a:r>
            <a:r>
              <a:rPr lang="hu-HU" sz="800" dirty="0" err="1"/>
              <a:t>microbiology</a:t>
            </a:r>
            <a:r>
              <a:rPr lang="hu-HU" sz="800" dirty="0"/>
              <a:t>, 8.</a:t>
            </a:r>
          </a:p>
        </p:txBody>
      </p:sp>
    </p:spTree>
    <p:extLst>
      <p:ext uri="{BB962C8B-B14F-4D97-AF65-F5344CB8AC3E}">
        <p14:creationId xmlns:p14="http://schemas.microsoft.com/office/powerpoint/2010/main" val="4727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FA0AAE-06D5-447B-B989-C43867E7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1"/>
            <a:ext cx="11379199" cy="1085849"/>
          </a:xfrm>
        </p:spPr>
        <p:txBody>
          <a:bodyPr/>
          <a:lstStyle/>
          <a:p>
            <a:r>
              <a:rPr lang="hu-HU" dirty="0"/>
              <a:t>Kullancs-gazda-kórokozó interakciók vérszíváskor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E1D37F-54F7-4A84-9256-5F70B08C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290" y="1417284"/>
            <a:ext cx="4645710" cy="5174544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Az </a:t>
            </a:r>
            <a:r>
              <a:rPr lang="hu-HU" i="1" dirty="0" err="1"/>
              <a:t>Ixodes</a:t>
            </a:r>
            <a:r>
              <a:rPr lang="hu-HU" dirty="0"/>
              <a:t> kullancsok belében a </a:t>
            </a:r>
            <a:r>
              <a:rPr lang="hu-HU" i="1" dirty="0" err="1"/>
              <a:t>Borrelia</a:t>
            </a:r>
            <a:r>
              <a:rPr lang="hu-HU" i="1" dirty="0"/>
              <a:t> </a:t>
            </a:r>
            <a:r>
              <a:rPr lang="hu-HU" i="1" dirty="0" err="1"/>
              <a:t>burgdorferi</a:t>
            </a:r>
            <a:r>
              <a:rPr lang="hu-HU" i="1" dirty="0"/>
              <a:t> </a:t>
            </a:r>
            <a:r>
              <a:rPr lang="hu-HU" dirty="0" err="1"/>
              <a:t>OspA</a:t>
            </a:r>
            <a:r>
              <a:rPr lang="hu-HU" dirty="0"/>
              <a:t>-t (</a:t>
            </a:r>
            <a:r>
              <a:rPr lang="hu-HU" dirty="0" err="1"/>
              <a:t>Outer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protein A) termel.</a:t>
            </a:r>
          </a:p>
          <a:p>
            <a:r>
              <a:rPr lang="hu-HU" dirty="0" err="1"/>
              <a:t>OspA</a:t>
            </a:r>
            <a:r>
              <a:rPr lang="hu-HU" dirty="0"/>
              <a:t> nélkül képes a </a:t>
            </a:r>
            <a:r>
              <a:rPr lang="hu-HU" i="1" dirty="0" err="1"/>
              <a:t>Borrelia</a:t>
            </a:r>
            <a:r>
              <a:rPr lang="hu-HU" i="1" dirty="0"/>
              <a:t> </a:t>
            </a:r>
            <a:r>
              <a:rPr lang="hu-HU" dirty="0"/>
              <a:t>emlősökben betegséget okozni, de nem marad fenn a kullancsok béltraktusában.</a:t>
            </a:r>
          </a:p>
          <a:p>
            <a:r>
              <a:rPr lang="hu-HU" dirty="0"/>
              <a:t>Az </a:t>
            </a:r>
            <a:r>
              <a:rPr lang="hu-HU" i="1" dirty="0" err="1"/>
              <a:t>Borrelia</a:t>
            </a:r>
            <a:r>
              <a:rPr lang="hu-HU" dirty="0"/>
              <a:t> </a:t>
            </a:r>
            <a:r>
              <a:rPr lang="hu-HU" dirty="0" err="1"/>
              <a:t>OspA</a:t>
            </a:r>
            <a:r>
              <a:rPr lang="hu-HU" dirty="0"/>
              <a:t> kötődik a kullancs </a:t>
            </a:r>
            <a:r>
              <a:rPr lang="hu-HU" dirty="0" err="1"/>
              <a:t>OspA</a:t>
            </a:r>
            <a:r>
              <a:rPr lang="hu-HU" dirty="0"/>
              <a:t> receptorához (TROSPA) a kullancs belében.</a:t>
            </a:r>
          </a:p>
          <a:p>
            <a:r>
              <a:rPr lang="hu-HU" dirty="0"/>
              <a:t>A kullancs táplálkozása során a </a:t>
            </a:r>
            <a:r>
              <a:rPr lang="hu-HU" i="1" dirty="0" err="1"/>
              <a:t>Borrelia</a:t>
            </a:r>
            <a:r>
              <a:rPr lang="hu-HU" i="1" dirty="0"/>
              <a:t> </a:t>
            </a:r>
            <a:r>
              <a:rPr lang="hu-HU" i="1" dirty="0" err="1"/>
              <a:t>burgdorferi</a:t>
            </a:r>
            <a:r>
              <a:rPr lang="hu-HU" i="1" dirty="0"/>
              <a:t> </a:t>
            </a:r>
            <a:r>
              <a:rPr lang="hu-HU" dirty="0"/>
              <a:t>lecsendesíti az </a:t>
            </a:r>
            <a:r>
              <a:rPr lang="hu-HU" dirty="0" err="1"/>
              <a:t>OspA</a:t>
            </a:r>
            <a:r>
              <a:rPr lang="hu-HU" dirty="0"/>
              <a:t>-t, és miközben a </a:t>
            </a:r>
            <a:r>
              <a:rPr lang="hu-HU" i="1" dirty="0" err="1"/>
              <a:t>Borreliák</a:t>
            </a:r>
            <a:r>
              <a:rPr lang="hu-HU" dirty="0"/>
              <a:t> </a:t>
            </a:r>
            <a:r>
              <a:rPr lang="hu-HU" dirty="0" err="1"/>
              <a:t>migrálnak</a:t>
            </a:r>
            <a:r>
              <a:rPr lang="hu-HU" dirty="0"/>
              <a:t> a nyálmirigybe, elkezdik termelni az </a:t>
            </a:r>
            <a:r>
              <a:rPr lang="hu-HU" dirty="0" err="1"/>
              <a:t>OspC</a:t>
            </a:r>
            <a:r>
              <a:rPr lang="hu-HU" dirty="0"/>
              <a:t>-t (</a:t>
            </a:r>
            <a:r>
              <a:rPr lang="hu-HU" dirty="0" err="1"/>
              <a:t>Outer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protein C).</a:t>
            </a:r>
          </a:p>
          <a:p>
            <a:r>
              <a:rPr lang="hu-HU" dirty="0"/>
              <a:t>Az </a:t>
            </a:r>
            <a:r>
              <a:rPr lang="hu-HU" dirty="0" err="1"/>
              <a:t>OspC-hez</a:t>
            </a:r>
            <a:r>
              <a:rPr lang="hu-HU" dirty="0"/>
              <a:t> kötődik a kullancs által termelt Salp15 fehérje.</a:t>
            </a:r>
          </a:p>
          <a:p>
            <a:r>
              <a:rPr lang="hu-HU" dirty="0"/>
              <a:t>A Salp15 </a:t>
            </a:r>
            <a:r>
              <a:rPr lang="hu-HU" dirty="0" err="1"/>
              <a:t>immunszuppresszív</a:t>
            </a:r>
            <a:r>
              <a:rPr lang="hu-HU" dirty="0"/>
              <a:t> tulajdonságokkal rendelkezik, például gátolja a CD4+ T-sejtek aktiválását, és más immunvédő hatásokat is kifejt, például gátolja a </a:t>
            </a:r>
            <a:r>
              <a:rPr lang="hu-HU" i="1" dirty="0" err="1"/>
              <a:t>Borrelia</a:t>
            </a:r>
            <a:r>
              <a:rPr lang="hu-HU" i="1" dirty="0"/>
              <a:t> </a:t>
            </a:r>
            <a:r>
              <a:rPr lang="hu-HU" i="1" dirty="0" err="1"/>
              <a:t>burgdorferi</a:t>
            </a:r>
            <a:r>
              <a:rPr lang="hu-HU" i="1" dirty="0"/>
              <a:t> </a:t>
            </a:r>
            <a:r>
              <a:rPr lang="hu-HU" dirty="0"/>
              <a:t>antitest által közvetített elpusztítását a gazdaszervezet által.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42688AC-BF12-4D2F-AE8A-CEBC6854A1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42" y="1481931"/>
            <a:ext cx="7391948" cy="461883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5575903-1C91-4785-B2E8-8D0984EB21BC}"/>
              </a:ext>
            </a:extLst>
          </p:cNvPr>
          <p:cNvSpPr/>
          <p:nvPr/>
        </p:nvSpPr>
        <p:spPr>
          <a:xfrm>
            <a:off x="154342" y="629678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err="1"/>
              <a:t>Hovius</a:t>
            </a:r>
            <a:r>
              <a:rPr lang="hu-HU" sz="1000" dirty="0"/>
              <a:t>, J. W., van </a:t>
            </a:r>
            <a:r>
              <a:rPr lang="hu-HU" sz="1000" dirty="0" err="1"/>
              <a:t>Dam</a:t>
            </a:r>
            <a:r>
              <a:rPr lang="hu-HU" sz="1000" dirty="0"/>
              <a:t>, A. P., &amp; </a:t>
            </a:r>
            <a:r>
              <a:rPr lang="hu-HU" sz="1000" dirty="0" err="1"/>
              <a:t>Fikrig</a:t>
            </a:r>
            <a:r>
              <a:rPr lang="hu-HU" sz="1000" dirty="0"/>
              <a:t>, E. (2007). </a:t>
            </a:r>
            <a:r>
              <a:rPr lang="hu-HU" sz="1000" dirty="0" err="1"/>
              <a:t>Tick</a:t>
            </a:r>
            <a:r>
              <a:rPr lang="hu-HU" sz="1000" dirty="0"/>
              <a:t>–</a:t>
            </a:r>
            <a:r>
              <a:rPr lang="hu-HU" sz="1000" dirty="0" err="1"/>
              <a:t>host</a:t>
            </a:r>
            <a:r>
              <a:rPr lang="hu-HU" sz="1000" dirty="0"/>
              <a:t>–</a:t>
            </a:r>
            <a:r>
              <a:rPr lang="hu-HU" sz="1000" dirty="0" err="1"/>
              <a:t>pathogen</a:t>
            </a:r>
            <a:r>
              <a:rPr lang="hu-HU" sz="1000" dirty="0"/>
              <a:t> </a:t>
            </a:r>
            <a:r>
              <a:rPr lang="hu-HU" sz="1000" dirty="0" err="1"/>
              <a:t>interactions</a:t>
            </a:r>
            <a:r>
              <a:rPr lang="hu-HU" sz="1000" dirty="0"/>
              <a:t> in Lyme </a:t>
            </a:r>
            <a:r>
              <a:rPr lang="hu-HU" sz="1000" dirty="0" err="1"/>
              <a:t>borreliosis</a:t>
            </a:r>
            <a:r>
              <a:rPr lang="hu-HU" sz="1000" dirty="0"/>
              <a:t>. </a:t>
            </a:r>
            <a:r>
              <a:rPr lang="hu-HU" sz="1000" dirty="0" err="1"/>
              <a:t>Trends</a:t>
            </a:r>
            <a:r>
              <a:rPr lang="hu-HU" sz="1000" dirty="0"/>
              <a:t> in </a:t>
            </a:r>
            <a:r>
              <a:rPr lang="hu-HU" sz="1000" dirty="0" err="1"/>
              <a:t>parasitology</a:t>
            </a:r>
            <a:r>
              <a:rPr lang="hu-HU" sz="1000" dirty="0"/>
              <a:t>, 23(9), 434-438.</a:t>
            </a:r>
          </a:p>
        </p:txBody>
      </p:sp>
    </p:spTree>
    <p:extLst>
      <p:ext uri="{BB962C8B-B14F-4D97-AF65-F5344CB8AC3E}">
        <p14:creationId xmlns:p14="http://schemas.microsoft.com/office/powerpoint/2010/main" val="275967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C5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4803933-6530-46FC-B74E-2A402268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>
                <a:solidFill>
                  <a:srgbClr val="FFFFFF"/>
                </a:solidFill>
              </a:rPr>
              <a:t>A mikrobiom és a peritrofikus membrán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6D4DF22-B4E1-44E7-A364-0C737A5F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7" r="1" b="453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FC49D4-E8C7-4B95-B49A-6D044CFD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070550"/>
          </a:xfrm>
        </p:spPr>
        <p:txBody>
          <a:bodyPr anchor="ctr">
            <a:noAutofit/>
          </a:bodyPr>
          <a:lstStyle/>
          <a:p>
            <a:r>
              <a:rPr lang="hu-HU" sz="1500" dirty="0">
                <a:solidFill>
                  <a:srgbClr val="FFFFFF"/>
                </a:solidFill>
              </a:rPr>
              <a:t>A kullancs bél </a:t>
            </a:r>
            <a:r>
              <a:rPr lang="hu-HU" sz="1500" dirty="0" err="1">
                <a:solidFill>
                  <a:srgbClr val="FFFFFF"/>
                </a:solidFill>
              </a:rPr>
              <a:t>mikrobiomja</a:t>
            </a:r>
            <a:r>
              <a:rPr lang="hu-HU" sz="1500" dirty="0">
                <a:solidFill>
                  <a:srgbClr val="FFFFFF"/>
                </a:solidFill>
              </a:rPr>
              <a:t> modulálja a </a:t>
            </a:r>
            <a:r>
              <a:rPr lang="hu-HU" sz="1500" i="1" dirty="0" err="1">
                <a:solidFill>
                  <a:srgbClr val="FFFFFF"/>
                </a:solidFill>
              </a:rPr>
              <a:t>Borrelia</a:t>
            </a:r>
            <a:r>
              <a:rPr lang="hu-HU" sz="1500" i="1" dirty="0">
                <a:solidFill>
                  <a:srgbClr val="FFFFFF"/>
                </a:solidFill>
              </a:rPr>
              <a:t> </a:t>
            </a:r>
            <a:r>
              <a:rPr lang="hu-HU" sz="1500" i="1" dirty="0" err="1">
                <a:solidFill>
                  <a:srgbClr val="FFFFFF"/>
                </a:solidFill>
              </a:rPr>
              <a:t>burgdorferi</a:t>
            </a:r>
            <a:r>
              <a:rPr lang="hu-HU" sz="1500" i="1" dirty="0">
                <a:solidFill>
                  <a:srgbClr val="FFFFFF"/>
                </a:solidFill>
              </a:rPr>
              <a:t> </a:t>
            </a:r>
            <a:r>
              <a:rPr lang="hu-HU" sz="1500" dirty="0">
                <a:solidFill>
                  <a:srgbClr val="FFFFFF"/>
                </a:solidFill>
              </a:rPr>
              <a:t>kolonizációját azáltal,  hogy fenntartja a </a:t>
            </a:r>
            <a:r>
              <a:rPr lang="hu-HU" sz="1500" b="1" dirty="0">
                <a:solidFill>
                  <a:srgbClr val="FFC000"/>
                </a:solidFill>
              </a:rPr>
              <a:t>kullancs bél </a:t>
            </a:r>
            <a:r>
              <a:rPr lang="hu-HU" sz="1500" b="1" dirty="0" err="1">
                <a:solidFill>
                  <a:srgbClr val="FFC000"/>
                </a:solidFill>
              </a:rPr>
              <a:t>peritrofikus</a:t>
            </a:r>
            <a:r>
              <a:rPr lang="hu-HU" sz="1500" b="1" dirty="0">
                <a:solidFill>
                  <a:srgbClr val="FFC000"/>
                </a:solidFill>
              </a:rPr>
              <a:t> membrán</a:t>
            </a:r>
            <a:r>
              <a:rPr lang="hu-HU" sz="1500" dirty="0">
                <a:solidFill>
                  <a:srgbClr val="FFFFFF"/>
                </a:solidFill>
              </a:rPr>
              <a:t>jának integritását.</a:t>
            </a:r>
          </a:p>
          <a:p>
            <a:r>
              <a:rPr lang="hu-HU" sz="1500" dirty="0">
                <a:solidFill>
                  <a:srgbClr val="FFFFFF"/>
                </a:solidFill>
              </a:rPr>
              <a:t>Ha bármi okból a </a:t>
            </a:r>
            <a:r>
              <a:rPr lang="hu-HU" sz="1500" dirty="0" err="1">
                <a:solidFill>
                  <a:srgbClr val="FFFFFF"/>
                </a:solidFill>
              </a:rPr>
              <a:t>peritrofikus</a:t>
            </a:r>
            <a:r>
              <a:rPr lang="hu-HU" sz="1500" dirty="0">
                <a:solidFill>
                  <a:srgbClr val="FFFFFF"/>
                </a:solidFill>
              </a:rPr>
              <a:t> membrán </a:t>
            </a:r>
            <a:r>
              <a:rPr lang="hu-HU" sz="1500" b="1" dirty="0">
                <a:solidFill>
                  <a:srgbClr val="00B0F0"/>
                </a:solidFill>
              </a:rPr>
              <a:t>elvékonyodik</a:t>
            </a:r>
            <a:r>
              <a:rPr lang="hu-HU" sz="1500" dirty="0">
                <a:solidFill>
                  <a:srgbClr val="FFFFFF"/>
                </a:solidFill>
              </a:rPr>
              <a:t>, akkor megnő annak áteresztőképessége.</a:t>
            </a:r>
          </a:p>
          <a:p>
            <a:r>
              <a:rPr lang="hu-HU" sz="1500" dirty="0">
                <a:solidFill>
                  <a:srgbClr val="FFFFFF"/>
                </a:solidFill>
              </a:rPr>
              <a:t>A </a:t>
            </a:r>
            <a:r>
              <a:rPr lang="hu-HU" sz="1500" dirty="0" err="1">
                <a:solidFill>
                  <a:srgbClr val="FFFFFF"/>
                </a:solidFill>
              </a:rPr>
              <a:t>permeábilisabb</a:t>
            </a:r>
            <a:r>
              <a:rPr lang="hu-HU" sz="1500" dirty="0">
                <a:solidFill>
                  <a:srgbClr val="FFFFFF"/>
                </a:solidFill>
              </a:rPr>
              <a:t> </a:t>
            </a:r>
            <a:r>
              <a:rPr lang="hu-HU" sz="1500" dirty="0" err="1">
                <a:solidFill>
                  <a:srgbClr val="FFFFFF"/>
                </a:solidFill>
              </a:rPr>
              <a:t>peritrofikus</a:t>
            </a:r>
            <a:r>
              <a:rPr lang="hu-HU" sz="1500" dirty="0">
                <a:solidFill>
                  <a:srgbClr val="FFFFFF"/>
                </a:solidFill>
              </a:rPr>
              <a:t> membrán miatt a </a:t>
            </a:r>
            <a:r>
              <a:rPr lang="hu-HU" sz="1500" dirty="0" err="1">
                <a:solidFill>
                  <a:srgbClr val="FFFFFF"/>
                </a:solidFill>
              </a:rPr>
              <a:t>epitheliumhoz</a:t>
            </a:r>
            <a:r>
              <a:rPr lang="hu-HU" sz="1500" dirty="0">
                <a:solidFill>
                  <a:srgbClr val="FFFFFF"/>
                </a:solidFill>
              </a:rPr>
              <a:t> kötött </a:t>
            </a:r>
            <a:r>
              <a:rPr lang="hu-HU" sz="1500" dirty="0" err="1">
                <a:solidFill>
                  <a:srgbClr val="FFFFFF"/>
                </a:solidFill>
              </a:rPr>
              <a:t>spirochaeták</a:t>
            </a:r>
            <a:r>
              <a:rPr lang="hu-HU" sz="1500" dirty="0">
                <a:solidFill>
                  <a:srgbClr val="FFFFFF"/>
                </a:solidFill>
              </a:rPr>
              <a:t> jobban ki lesznek téve az elfogyasztott vérben levő </a:t>
            </a:r>
            <a:r>
              <a:rPr lang="hu-HU" sz="1500" b="1" dirty="0">
                <a:solidFill>
                  <a:srgbClr val="FFC000"/>
                </a:solidFill>
              </a:rPr>
              <a:t>pro-</a:t>
            </a:r>
            <a:r>
              <a:rPr lang="hu-HU" sz="1500" b="1" dirty="0" err="1">
                <a:solidFill>
                  <a:srgbClr val="FFC000"/>
                </a:solidFill>
              </a:rPr>
              <a:t>oxidánsok</a:t>
            </a:r>
            <a:r>
              <a:rPr lang="hu-HU" sz="1500" dirty="0" err="1">
                <a:solidFill>
                  <a:srgbClr val="FFFFFF"/>
                </a:solidFill>
              </a:rPr>
              <a:t>nak</a:t>
            </a:r>
            <a:r>
              <a:rPr lang="hu-HU" sz="1500" dirty="0">
                <a:solidFill>
                  <a:srgbClr val="FFFFFF"/>
                </a:solidFill>
              </a:rPr>
              <a:t> és a </a:t>
            </a:r>
            <a:r>
              <a:rPr lang="hu-HU" sz="1500" dirty="0" err="1">
                <a:solidFill>
                  <a:srgbClr val="FFFFFF"/>
                </a:solidFill>
              </a:rPr>
              <a:t>spirochaeták</a:t>
            </a:r>
            <a:r>
              <a:rPr lang="hu-HU" sz="1500" dirty="0">
                <a:solidFill>
                  <a:srgbClr val="FFFFFF"/>
                </a:solidFill>
              </a:rPr>
              <a:t> számára veszélyes, még élő és aktív </a:t>
            </a:r>
            <a:r>
              <a:rPr lang="hu-HU" sz="1500" b="1" dirty="0">
                <a:solidFill>
                  <a:srgbClr val="FFC000"/>
                </a:solidFill>
              </a:rPr>
              <a:t>celluláris komponensek</a:t>
            </a:r>
            <a:r>
              <a:rPr lang="hu-HU" sz="1500" dirty="0">
                <a:solidFill>
                  <a:srgbClr val="FFFFFF"/>
                </a:solidFill>
              </a:rPr>
              <a:t>nek, valamint a bélben élő baktériumokat közelebbi kontaktusba hozza az </a:t>
            </a:r>
            <a:r>
              <a:rPr lang="hu-HU" sz="1500" dirty="0" err="1">
                <a:solidFill>
                  <a:srgbClr val="FFFFFF"/>
                </a:solidFill>
              </a:rPr>
              <a:t>epitheliumhoz</a:t>
            </a:r>
            <a:r>
              <a:rPr lang="hu-HU" sz="1500" dirty="0">
                <a:solidFill>
                  <a:srgbClr val="FFFFFF"/>
                </a:solidFill>
              </a:rPr>
              <a:t>, ami </a:t>
            </a:r>
            <a:r>
              <a:rPr lang="hu-HU" sz="1500" b="1" dirty="0">
                <a:solidFill>
                  <a:srgbClr val="FFC000"/>
                </a:solidFill>
              </a:rPr>
              <a:t>megnövekedett immunválasz</a:t>
            </a:r>
            <a:r>
              <a:rPr lang="hu-HU" sz="1500" dirty="0">
                <a:solidFill>
                  <a:srgbClr val="FFFFFF"/>
                </a:solidFill>
              </a:rPr>
              <a:t>t vált ki.</a:t>
            </a:r>
          </a:p>
          <a:p>
            <a:r>
              <a:rPr lang="hu-HU" sz="1500" dirty="0">
                <a:solidFill>
                  <a:srgbClr val="FFFFFF"/>
                </a:solidFill>
              </a:rPr>
              <a:t>A kullancs bélben termelődő </a:t>
            </a:r>
            <a:r>
              <a:rPr lang="hu-HU" sz="1500" b="1" dirty="0" err="1">
                <a:solidFill>
                  <a:srgbClr val="00B0F0"/>
                </a:solidFill>
              </a:rPr>
              <a:t>peritrophin</a:t>
            </a:r>
            <a:r>
              <a:rPr lang="hu-HU" sz="1500" b="1" dirty="0">
                <a:solidFill>
                  <a:srgbClr val="00B0F0"/>
                </a:solidFill>
              </a:rPr>
              <a:t>-szerű fehérjék</a:t>
            </a:r>
            <a:r>
              <a:rPr lang="hu-HU" sz="1500" dirty="0">
                <a:solidFill>
                  <a:srgbClr val="FFFFFF"/>
                </a:solidFill>
              </a:rPr>
              <a:t>nek szerepük van a bélkárosodás megelőzésében és a </a:t>
            </a:r>
            <a:r>
              <a:rPr lang="hu-HU" sz="1500" dirty="0" err="1">
                <a:solidFill>
                  <a:srgbClr val="FFFFFF"/>
                </a:solidFill>
              </a:rPr>
              <a:t>Gram</a:t>
            </a:r>
            <a:r>
              <a:rPr lang="hu-HU" sz="1500" dirty="0">
                <a:solidFill>
                  <a:srgbClr val="FFFFFF"/>
                </a:solidFill>
              </a:rPr>
              <a:t>-negatív baktériumok elpusztításában is, így bármilyen inzultus a kullancs bélrendszerében befolyásolja a </a:t>
            </a:r>
            <a:r>
              <a:rPr lang="hu-HU" sz="1500" dirty="0" err="1">
                <a:solidFill>
                  <a:srgbClr val="FFFFFF"/>
                </a:solidFill>
              </a:rPr>
              <a:t>spirochaeták</a:t>
            </a:r>
            <a:r>
              <a:rPr lang="hu-HU" sz="1500" dirty="0">
                <a:solidFill>
                  <a:srgbClr val="FFFFFF"/>
                </a:solidFill>
              </a:rPr>
              <a:t> kolonizációs sikerét.</a:t>
            </a:r>
          </a:p>
          <a:p>
            <a:r>
              <a:rPr lang="hu-HU" sz="1500" dirty="0">
                <a:solidFill>
                  <a:srgbClr val="FFFFFF"/>
                </a:solidFill>
              </a:rPr>
              <a:t>Úgy tűnik, hogy az </a:t>
            </a:r>
            <a:r>
              <a:rPr lang="hu-HU" sz="1500" i="1" dirty="0" err="1">
                <a:solidFill>
                  <a:srgbClr val="FFFFFF"/>
                </a:solidFill>
              </a:rPr>
              <a:t>Ixodes</a:t>
            </a:r>
            <a:r>
              <a:rPr lang="hu-HU" sz="1500" i="1" dirty="0">
                <a:solidFill>
                  <a:srgbClr val="FFFFFF"/>
                </a:solidFill>
              </a:rPr>
              <a:t> </a:t>
            </a:r>
            <a:r>
              <a:rPr lang="hu-HU" sz="1500" i="1" dirty="0" err="1">
                <a:solidFill>
                  <a:srgbClr val="FFFFFF"/>
                </a:solidFill>
              </a:rPr>
              <a:t>scapularis</a:t>
            </a:r>
            <a:r>
              <a:rPr lang="hu-HU" sz="1500" i="1" dirty="0">
                <a:solidFill>
                  <a:srgbClr val="FFFFFF"/>
                </a:solidFill>
              </a:rPr>
              <a:t> </a:t>
            </a:r>
            <a:r>
              <a:rPr lang="hu-HU" sz="1500" dirty="0">
                <a:solidFill>
                  <a:srgbClr val="FFFFFF"/>
                </a:solidFill>
              </a:rPr>
              <a:t>esetében az kullancs bél és a </a:t>
            </a:r>
            <a:r>
              <a:rPr lang="hu-HU" sz="1500" dirty="0" err="1">
                <a:solidFill>
                  <a:srgbClr val="FFFFFF"/>
                </a:solidFill>
              </a:rPr>
              <a:t>mikrobiom</a:t>
            </a:r>
            <a:r>
              <a:rPr lang="hu-HU" sz="1500" dirty="0">
                <a:solidFill>
                  <a:srgbClr val="FFFFFF"/>
                </a:solidFill>
              </a:rPr>
              <a:t> között egy olyan </a:t>
            </a:r>
            <a:r>
              <a:rPr lang="hu-HU" sz="1500" b="1" dirty="0">
                <a:solidFill>
                  <a:srgbClr val="00B0F0"/>
                </a:solidFill>
              </a:rPr>
              <a:t>egyensúlyi immunállapot </a:t>
            </a:r>
            <a:r>
              <a:rPr lang="hu-HU" sz="1500" dirty="0">
                <a:solidFill>
                  <a:srgbClr val="FFFFFF"/>
                </a:solidFill>
              </a:rPr>
              <a:t>áll fenn normális esetben, ami elősegíti a </a:t>
            </a:r>
            <a:r>
              <a:rPr lang="hu-HU" sz="1500" i="1" dirty="0">
                <a:solidFill>
                  <a:srgbClr val="FFFFFF"/>
                </a:solidFill>
              </a:rPr>
              <a:t>B. </a:t>
            </a:r>
            <a:r>
              <a:rPr lang="hu-HU" sz="1500" i="1" dirty="0" err="1">
                <a:solidFill>
                  <a:srgbClr val="FFFFFF"/>
                </a:solidFill>
              </a:rPr>
              <a:t>burgdorferi</a:t>
            </a:r>
            <a:r>
              <a:rPr lang="hu-HU" sz="1500" i="1" dirty="0">
                <a:solidFill>
                  <a:srgbClr val="FFFFFF"/>
                </a:solidFill>
              </a:rPr>
              <a:t> </a:t>
            </a:r>
            <a:r>
              <a:rPr lang="hu-HU" sz="1500" dirty="0">
                <a:solidFill>
                  <a:srgbClr val="FFFFFF"/>
                </a:solidFill>
              </a:rPr>
              <a:t>kolonizációját.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B35954C-51B7-48A6-BDB8-DE842F91BFCA}"/>
              </a:ext>
            </a:extLst>
          </p:cNvPr>
          <p:cNvSpPr/>
          <p:nvPr/>
        </p:nvSpPr>
        <p:spPr>
          <a:xfrm>
            <a:off x="321731" y="4402723"/>
            <a:ext cx="6096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500" dirty="0" err="1"/>
              <a:t>Narasimhan</a:t>
            </a:r>
            <a:r>
              <a:rPr lang="hu-HU" sz="500" dirty="0"/>
              <a:t>, S., </a:t>
            </a:r>
            <a:r>
              <a:rPr lang="hu-HU" sz="500" dirty="0" err="1"/>
              <a:t>Rajeevan</a:t>
            </a:r>
            <a:r>
              <a:rPr lang="hu-HU" sz="500" dirty="0"/>
              <a:t>, N., </a:t>
            </a:r>
            <a:r>
              <a:rPr lang="hu-HU" sz="500" dirty="0" err="1"/>
              <a:t>Liu</a:t>
            </a:r>
            <a:r>
              <a:rPr lang="hu-HU" sz="500" dirty="0"/>
              <a:t>, L., </a:t>
            </a:r>
            <a:r>
              <a:rPr lang="hu-HU" sz="500" dirty="0" err="1"/>
              <a:t>Zhao</a:t>
            </a:r>
            <a:r>
              <a:rPr lang="hu-HU" sz="500" dirty="0"/>
              <a:t>, Y. O., </a:t>
            </a:r>
            <a:r>
              <a:rPr lang="hu-HU" sz="500" dirty="0" err="1"/>
              <a:t>Heisig</a:t>
            </a:r>
            <a:r>
              <a:rPr lang="hu-HU" sz="500" dirty="0"/>
              <a:t>, J., Pan, J., ... &amp; </a:t>
            </a:r>
            <a:r>
              <a:rPr lang="hu-HU" sz="500" dirty="0" err="1"/>
              <a:t>Fikrig</a:t>
            </a:r>
            <a:r>
              <a:rPr lang="hu-HU" sz="500" dirty="0"/>
              <a:t>, E. (2014). </a:t>
            </a:r>
            <a:r>
              <a:rPr lang="hu-HU" sz="500" dirty="0" err="1"/>
              <a:t>Gut</a:t>
            </a:r>
            <a:r>
              <a:rPr lang="hu-HU" sz="500" dirty="0"/>
              <a:t> </a:t>
            </a:r>
            <a:r>
              <a:rPr lang="hu-HU" sz="500" dirty="0" err="1"/>
              <a:t>microbiota</a:t>
            </a:r>
            <a:r>
              <a:rPr lang="hu-HU" sz="500" dirty="0"/>
              <a:t> of </a:t>
            </a:r>
            <a:r>
              <a:rPr lang="hu-HU" sz="500" dirty="0" err="1"/>
              <a:t>the</a:t>
            </a:r>
            <a:r>
              <a:rPr lang="hu-HU" sz="500" dirty="0"/>
              <a:t> </a:t>
            </a:r>
            <a:r>
              <a:rPr lang="hu-HU" sz="500" dirty="0" err="1"/>
              <a:t>tick</a:t>
            </a:r>
            <a:r>
              <a:rPr lang="hu-HU" sz="500" dirty="0"/>
              <a:t> </a:t>
            </a:r>
            <a:r>
              <a:rPr lang="hu-HU" sz="500" dirty="0" err="1"/>
              <a:t>vector</a:t>
            </a:r>
            <a:r>
              <a:rPr lang="hu-HU" sz="500" dirty="0"/>
              <a:t> </a:t>
            </a:r>
            <a:r>
              <a:rPr lang="hu-HU" sz="500" dirty="0" err="1"/>
              <a:t>Ixodes</a:t>
            </a:r>
            <a:r>
              <a:rPr lang="hu-HU" sz="500" dirty="0"/>
              <a:t> </a:t>
            </a:r>
            <a:r>
              <a:rPr lang="hu-HU" sz="500" dirty="0" err="1"/>
              <a:t>scapularis</a:t>
            </a:r>
            <a:r>
              <a:rPr lang="hu-HU" sz="500" dirty="0"/>
              <a:t> </a:t>
            </a:r>
            <a:r>
              <a:rPr lang="hu-HU" sz="500" dirty="0" err="1"/>
              <a:t>modulate</a:t>
            </a:r>
            <a:r>
              <a:rPr lang="hu-HU" sz="500" dirty="0"/>
              <a:t> </a:t>
            </a:r>
            <a:r>
              <a:rPr lang="hu-HU" sz="500" dirty="0" err="1"/>
              <a:t>colonization</a:t>
            </a:r>
            <a:r>
              <a:rPr lang="hu-HU" sz="500" dirty="0"/>
              <a:t> of </a:t>
            </a:r>
            <a:r>
              <a:rPr lang="hu-HU" sz="500" dirty="0" err="1"/>
              <a:t>the</a:t>
            </a:r>
            <a:r>
              <a:rPr lang="hu-HU" sz="500" dirty="0"/>
              <a:t> Lyme </a:t>
            </a:r>
            <a:r>
              <a:rPr lang="hu-HU" sz="500" dirty="0" err="1"/>
              <a:t>disease</a:t>
            </a:r>
            <a:r>
              <a:rPr lang="hu-HU" sz="500" dirty="0"/>
              <a:t> </a:t>
            </a:r>
            <a:r>
              <a:rPr lang="hu-HU" sz="500" dirty="0" err="1"/>
              <a:t>spirochete</a:t>
            </a:r>
            <a:r>
              <a:rPr lang="hu-HU" sz="500" dirty="0"/>
              <a:t>. </a:t>
            </a:r>
            <a:r>
              <a:rPr lang="hu-HU" sz="500" dirty="0" err="1"/>
              <a:t>Cell</a:t>
            </a:r>
            <a:r>
              <a:rPr lang="hu-HU" sz="500" dirty="0"/>
              <a:t> </a:t>
            </a:r>
            <a:r>
              <a:rPr lang="hu-HU" sz="500" dirty="0" err="1"/>
              <a:t>host</a:t>
            </a:r>
            <a:r>
              <a:rPr lang="hu-HU" sz="500" dirty="0"/>
              <a:t> &amp; </a:t>
            </a:r>
            <a:r>
              <a:rPr lang="hu-HU" sz="500" dirty="0" err="1"/>
              <a:t>microbe</a:t>
            </a:r>
            <a:r>
              <a:rPr lang="hu-HU" sz="500" dirty="0"/>
              <a:t>, 15(1), 58-71.</a:t>
            </a:r>
          </a:p>
        </p:txBody>
      </p:sp>
    </p:spTree>
    <p:extLst>
      <p:ext uri="{BB962C8B-B14F-4D97-AF65-F5344CB8AC3E}">
        <p14:creationId xmlns:p14="http://schemas.microsoft.com/office/powerpoint/2010/main" val="103074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3CA5CDD-7F57-4334-AEE2-28B143BF6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AA936F-1208-4CD2-80F0-B279E233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473736"/>
            <a:ext cx="4204137" cy="76746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err="1"/>
              <a:t>Apoptózis</a:t>
            </a:r>
            <a:r>
              <a:rPr lang="hu-HU" sz="3600" dirty="0"/>
              <a:t>-gátlás és </a:t>
            </a:r>
            <a:r>
              <a:rPr lang="hu-HU" sz="3600" dirty="0" err="1"/>
              <a:t>bélepithel</a:t>
            </a:r>
            <a:r>
              <a:rPr lang="hu-HU" sz="3600" dirty="0"/>
              <a:t> vastagodás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8F1DE6-0208-42A3-84F3-F0D2339DA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8" y="2764425"/>
            <a:ext cx="4593021" cy="3095400"/>
          </a:xfrm>
        </p:spPr>
        <p:txBody>
          <a:bodyPr anchor="ctr">
            <a:noAutofit/>
          </a:bodyPr>
          <a:lstStyle/>
          <a:p>
            <a:r>
              <a:rPr lang="hu-HU" sz="1600" dirty="0"/>
              <a:t>A kullancs nyálmirigyek megfertőzése után az </a:t>
            </a:r>
            <a:r>
              <a:rPr lang="hu-HU" sz="1600" b="1" i="1" dirty="0" err="1">
                <a:solidFill>
                  <a:srgbClr val="0070C0"/>
                </a:solidFill>
              </a:rPr>
              <a:t>Anaplasma</a:t>
            </a:r>
            <a:r>
              <a:rPr lang="hu-HU" sz="1600" b="1" i="1" dirty="0">
                <a:solidFill>
                  <a:srgbClr val="0070C0"/>
                </a:solidFill>
              </a:rPr>
              <a:t> </a:t>
            </a:r>
            <a:r>
              <a:rPr lang="hu-HU" sz="1600" b="1" i="1" dirty="0" err="1">
                <a:solidFill>
                  <a:srgbClr val="0070C0"/>
                </a:solidFill>
              </a:rPr>
              <a:t>phagocytophilum</a:t>
            </a:r>
            <a:r>
              <a:rPr lang="hu-HU" sz="1600" b="1" i="1" dirty="0">
                <a:solidFill>
                  <a:srgbClr val="0070C0"/>
                </a:solidFill>
              </a:rPr>
              <a:t> </a:t>
            </a:r>
            <a:r>
              <a:rPr lang="hu-HU" sz="1600" dirty="0">
                <a:highlight>
                  <a:srgbClr val="FFFF00"/>
                </a:highlight>
              </a:rPr>
              <a:t>gátolja az </a:t>
            </a:r>
            <a:r>
              <a:rPr lang="hu-HU" sz="1600" dirty="0" err="1">
                <a:highlight>
                  <a:srgbClr val="FFFF00"/>
                </a:highlight>
              </a:rPr>
              <a:t>apoptózist</a:t>
            </a:r>
            <a:r>
              <a:rPr lang="hu-HU" sz="1600" dirty="0"/>
              <a:t> azáltal, hogy csökkenti a fehérjéket kódoló pro-</a:t>
            </a:r>
            <a:r>
              <a:rPr lang="hu-HU" sz="1600" dirty="0" err="1"/>
              <a:t>apoptotikus</a:t>
            </a:r>
            <a:r>
              <a:rPr lang="hu-HU" sz="1600" dirty="0"/>
              <a:t> gének, például az ASK1 és a Porin expresszióját.</a:t>
            </a:r>
          </a:p>
          <a:p>
            <a:r>
              <a:rPr lang="hu-HU" sz="1600" dirty="0"/>
              <a:t>Az </a:t>
            </a:r>
            <a:r>
              <a:rPr lang="hu-HU" sz="1600" i="1" dirty="0"/>
              <a:t>A. </a:t>
            </a:r>
            <a:r>
              <a:rPr lang="hu-HU" sz="1600" i="1" dirty="0" err="1"/>
              <a:t>phagocytophilum</a:t>
            </a:r>
            <a:r>
              <a:rPr lang="hu-HU" sz="1600" i="1" dirty="0"/>
              <a:t> </a:t>
            </a:r>
            <a:r>
              <a:rPr lang="hu-HU" sz="1600" dirty="0"/>
              <a:t>az </a:t>
            </a:r>
            <a:r>
              <a:rPr lang="hu-HU" sz="1600" dirty="0" err="1">
                <a:highlight>
                  <a:srgbClr val="FFFF00"/>
                </a:highlight>
              </a:rPr>
              <a:t>endoplazmatikus</a:t>
            </a:r>
            <a:r>
              <a:rPr lang="hu-HU" sz="1600" dirty="0">
                <a:highlight>
                  <a:srgbClr val="FFFF00"/>
                </a:highlight>
              </a:rPr>
              <a:t> </a:t>
            </a:r>
            <a:r>
              <a:rPr lang="hu-HU" sz="1600" dirty="0" err="1">
                <a:highlight>
                  <a:srgbClr val="FFFF00"/>
                </a:highlight>
              </a:rPr>
              <a:t>retikulum</a:t>
            </a:r>
            <a:r>
              <a:rPr lang="hu-HU" sz="1600" dirty="0">
                <a:highlight>
                  <a:srgbClr val="FFFF00"/>
                </a:highlight>
              </a:rPr>
              <a:t> stresszt is indukál</a:t>
            </a:r>
            <a:r>
              <a:rPr lang="hu-HU" sz="1600" dirty="0"/>
              <a:t> a kullancs sejtekben, ami szerepet játszik az </a:t>
            </a:r>
            <a:r>
              <a:rPr lang="hu-HU" sz="1600" dirty="0" err="1"/>
              <a:t>apoptózist</a:t>
            </a:r>
            <a:r>
              <a:rPr lang="hu-HU" sz="1600" dirty="0"/>
              <a:t> gátló MKK szintjének csökkentésében</a:t>
            </a:r>
          </a:p>
          <a:p>
            <a:r>
              <a:rPr lang="hu-HU" sz="1600" dirty="0"/>
              <a:t>Az </a:t>
            </a:r>
            <a:r>
              <a:rPr lang="hu-HU" sz="1600" i="1" dirty="0"/>
              <a:t>A. </a:t>
            </a:r>
            <a:r>
              <a:rPr lang="hu-HU" sz="1600" i="1" dirty="0" err="1"/>
              <a:t>phagocytophilum</a:t>
            </a:r>
            <a:r>
              <a:rPr lang="hu-HU" sz="1600" i="1" dirty="0"/>
              <a:t> </a:t>
            </a:r>
            <a:r>
              <a:rPr lang="hu-HU" sz="1600" dirty="0"/>
              <a:t>másik érdekes mechanizmusa az </a:t>
            </a:r>
            <a:r>
              <a:rPr lang="hu-HU" sz="1600" dirty="0" err="1"/>
              <a:t>apoptózis</a:t>
            </a:r>
            <a:r>
              <a:rPr lang="hu-HU" sz="1600" dirty="0"/>
              <a:t> gátlására a glükóz metabolizmus manipulálása a PEPCK szint csökkentésével.</a:t>
            </a:r>
          </a:p>
          <a:p>
            <a:r>
              <a:rPr lang="hu-HU" sz="1600" dirty="0"/>
              <a:t>Végeredmény a kullancs </a:t>
            </a:r>
            <a:r>
              <a:rPr lang="hu-HU" sz="1600" dirty="0" err="1"/>
              <a:t>bélepithel</a:t>
            </a:r>
            <a:r>
              <a:rPr lang="hu-HU" sz="1600" dirty="0"/>
              <a:t> nagyobb stabilitása és vastagodása.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C1A5D4B-BAAE-475A-AD87-A8AFFD8FAA26}"/>
              </a:ext>
            </a:extLst>
          </p:cNvPr>
          <p:cNvSpPr/>
          <p:nvPr/>
        </p:nvSpPr>
        <p:spPr>
          <a:xfrm>
            <a:off x="742087" y="6419895"/>
            <a:ext cx="3516724" cy="3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" dirty="0"/>
              <a:t>de La </a:t>
            </a:r>
            <a:r>
              <a:rPr lang="hu-HU" sz="500" dirty="0" err="1"/>
              <a:t>Fuente</a:t>
            </a:r>
            <a:r>
              <a:rPr lang="hu-HU" sz="500" dirty="0"/>
              <a:t>, J., </a:t>
            </a:r>
            <a:r>
              <a:rPr lang="hu-HU" sz="500" dirty="0" err="1"/>
              <a:t>Antunes</a:t>
            </a:r>
            <a:r>
              <a:rPr lang="hu-HU" sz="500" dirty="0"/>
              <a:t>, S., Bonnet, S., </a:t>
            </a:r>
            <a:r>
              <a:rPr lang="hu-HU" sz="500" dirty="0" err="1"/>
              <a:t>Cabezas</a:t>
            </a:r>
            <a:r>
              <a:rPr lang="hu-HU" sz="500" dirty="0"/>
              <a:t>-Cruz, A., </a:t>
            </a:r>
            <a:r>
              <a:rPr lang="hu-HU" sz="500" dirty="0" err="1"/>
              <a:t>Domingos</a:t>
            </a:r>
            <a:r>
              <a:rPr lang="hu-HU" sz="500" dirty="0"/>
              <a:t>, A. G., </a:t>
            </a:r>
            <a:r>
              <a:rPr lang="hu-HU" sz="500" dirty="0" err="1"/>
              <a:t>Estrada-Peña</a:t>
            </a:r>
            <a:r>
              <a:rPr lang="hu-HU" sz="500" dirty="0"/>
              <a:t>, A., ... &amp; Papa, A. (2017). </a:t>
            </a:r>
            <a:r>
              <a:rPr lang="hu-HU" sz="500" dirty="0" err="1"/>
              <a:t>Tick-pathogen</a:t>
            </a:r>
            <a:r>
              <a:rPr lang="hu-HU" sz="500" dirty="0"/>
              <a:t> </a:t>
            </a:r>
            <a:r>
              <a:rPr lang="hu-HU" sz="500" dirty="0" err="1"/>
              <a:t>interactions</a:t>
            </a:r>
            <a:r>
              <a:rPr lang="hu-HU" sz="500" dirty="0"/>
              <a:t> and </a:t>
            </a:r>
            <a:r>
              <a:rPr lang="hu-HU" sz="500" dirty="0" err="1"/>
              <a:t>vector</a:t>
            </a:r>
            <a:r>
              <a:rPr lang="hu-HU" sz="500" dirty="0"/>
              <a:t> </a:t>
            </a:r>
            <a:r>
              <a:rPr lang="hu-HU" sz="500" dirty="0" err="1"/>
              <a:t>competence</a:t>
            </a:r>
            <a:r>
              <a:rPr lang="hu-HU" sz="500" dirty="0"/>
              <a:t>: </a:t>
            </a:r>
            <a:r>
              <a:rPr lang="hu-HU" sz="500" dirty="0" err="1"/>
              <a:t>identification</a:t>
            </a:r>
            <a:r>
              <a:rPr lang="hu-HU" sz="500" dirty="0"/>
              <a:t> of </a:t>
            </a:r>
            <a:r>
              <a:rPr lang="hu-HU" sz="500" dirty="0" err="1"/>
              <a:t>molecular</a:t>
            </a:r>
            <a:r>
              <a:rPr lang="hu-HU" sz="500" dirty="0"/>
              <a:t> </a:t>
            </a:r>
            <a:r>
              <a:rPr lang="hu-HU" sz="500" dirty="0" err="1"/>
              <a:t>drivers</a:t>
            </a:r>
            <a:r>
              <a:rPr lang="hu-HU" sz="500" dirty="0"/>
              <a:t> </a:t>
            </a:r>
            <a:r>
              <a:rPr lang="hu-HU" sz="500" dirty="0" err="1"/>
              <a:t>for</a:t>
            </a:r>
            <a:r>
              <a:rPr lang="hu-HU" sz="500" dirty="0"/>
              <a:t> </a:t>
            </a:r>
            <a:r>
              <a:rPr lang="hu-HU" sz="500" dirty="0" err="1"/>
              <a:t>tick-borne</a:t>
            </a:r>
            <a:r>
              <a:rPr lang="hu-HU" sz="500" dirty="0"/>
              <a:t> </a:t>
            </a:r>
            <a:r>
              <a:rPr lang="hu-HU" sz="500" dirty="0" err="1"/>
              <a:t>diseases</a:t>
            </a:r>
            <a:r>
              <a:rPr lang="hu-HU" sz="500" dirty="0"/>
              <a:t>. </a:t>
            </a:r>
            <a:r>
              <a:rPr lang="hu-HU" sz="500" dirty="0" err="1"/>
              <a:t>Frontiers</a:t>
            </a:r>
            <a:r>
              <a:rPr lang="hu-HU" sz="500" dirty="0"/>
              <a:t> in </a:t>
            </a:r>
            <a:r>
              <a:rPr lang="hu-HU" sz="500" dirty="0" err="1"/>
              <a:t>cellular</a:t>
            </a:r>
            <a:r>
              <a:rPr lang="hu-HU" sz="500" dirty="0"/>
              <a:t> and </a:t>
            </a:r>
            <a:r>
              <a:rPr lang="hu-HU" sz="500" dirty="0" err="1"/>
              <a:t>infection</a:t>
            </a:r>
            <a:r>
              <a:rPr lang="hu-HU" sz="500" dirty="0"/>
              <a:t> </a:t>
            </a:r>
            <a:r>
              <a:rPr lang="hu-HU" sz="500" dirty="0" err="1"/>
              <a:t>microbiology</a:t>
            </a:r>
            <a:r>
              <a:rPr lang="hu-HU" sz="500" dirty="0"/>
              <a:t>, 7, 114.</a:t>
            </a:r>
          </a:p>
        </p:txBody>
      </p:sp>
    </p:spTree>
    <p:extLst>
      <p:ext uri="{BB962C8B-B14F-4D97-AF65-F5344CB8AC3E}">
        <p14:creationId xmlns:p14="http://schemas.microsoft.com/office/powerpoint/2010/main" val="38463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EFD05D-C5C5-4696-B79E-D3174357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85740"/>
            <a:ext cx="6586491" cy="1372121"/>
          </a:xfrm>
        </p:spPr>
        <p:txBody>
          <a:bodyPr anchor="b">
            <a:normAutofit/>
          </a:bodyPr>
          <a:lstStyle/>
          <a:p>
            <a:r>
              <a:rPr lang="hu-HU" sz="4100" dirty="0" err="1"/>
              <a:t>Mikrobiom</a:t>
            </a:r>
            <a:r>
              <a:rPr lang="hu-HU" sz="4100" dirty="0"/>
              <a:t> és a vér donor kapcsolata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70F4E0C-1B61-4750-A5EE-4CAA2CAFC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B8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CE8EC4-23A6-4293-8431-2B9BAD9F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80361"/>
            <a:ext cx="6586489" cy="4222035"/>
          </a:xfrm>
        </p:spPr>
        <p:txBody>
          <a:bodyPr>
            <a:normAutofit/>
          </a:bodyPr>
          <a:lstStyle/>
          <a:p>
            <a:r>
              <a:rPr lang="hu-HU" sz="2000" dirty="0"/>
              <a:t>Kérdéses, hogy létezik-e összefüggés az </a:t>
            </a:r>
            <a:r>
              <a:rPr lang="hu-HU" sz="2000" dirty="0" err="1"/>
              <a:t>ektoparazitált</a:t>
            </a:r>
            <a:r>
              <a:rPr lang="hu-HU" sz="2000" dirty="0"/>
              <a:t> gazda, mint vérszolgáltató milyensége és a </a:t>
            </a:r>
            <a:r>
              <a:rPr lang="hu-HU" sz="2000" dirty="0" err="1"/>
              <a:t>mikrobiom</a:t>
            </a:r>
            <a:r>
              <a:rPr lang="hu-HU" sz="2000" dirty="0"/>
              <a:t> összetétele között. </a:t>
            </a:r>
          </a:p>
          <a:p>
            <a:r>
              <a:rPr lang="hu-HU" sz="2000" dirty="0"/>
              <a:t>Az </a:t>
            </a:r>
            <a:r>
              <a:rPr lang="hu-HU" sz="2000" i="1" dirty="0" err="1"/>
              <a:t>Ixodes</a:t>
            </a:r>
            <a:r>
              <a:rPr lang="hu-HU" sz="2000" i="1" dirty="0"/>
              <a:t> </a:t>
            </a:r>
            <a:r>
              <a:rPr lang="hu-HU" sz="2000" i="1" dirty="0" err="1"/>
              <a:t>scapularis</a:t>
            </a:r>
            <a:r>
              <a:rPr lang="hu-HU" sz="2000" i="1" dirty="0"/>
              <a:t> </a:t>
            </a:r>
            <a:r>
              <a:rPr lang="hu-HU" sz="2000" dirty="0"/>
              <a:t>esetén ilyen összefüggést nem találtak, de az </a:t>
            </a:r>
            <a:r>
              <a:rPr lang="hu-HU" sz="2000" i="1" dirty="0" err="1"/>
              <a:t>Ixodes</a:t>
            </a:r>
            <a:r>
              <a:rPr lang="hu-HU" sz="2000" i="1" dirty="0"/>
              <a:t> </a:t>
            </a:r>
            <a:r>
              <a:rPr lang="hu-HU" sz="2000" i="1" dirty="0" err="1"/>
              <a:t>pacificus</a:t>
            </a:r>
            <a:r>
              <a:rPr lang="hu-HU" sz="2000" i="1" dirty="0"/>
              <a:t> </a:t>
            </a:r>
            <a:r>
              <a:rPr lang="hu-HU" sz="2000" dirty="0"/>
              <a:t>esetén sejthető egy ilyen összefüggés megléte.</a:t>
            </a:r>
          </a:p>
          <a:p>
            <a:r>
              <a:rPr lang="hu-HU" sz="2000" dirty="0"/>
              <a:t>Az </a:t>
            </a:r>
            <a:r>
              <a:rPr lang="hu-HU" sz="2000" i="1" dirty="0"/>
              <a:t>I. </a:t>
            </a:r>
            <a:r>
              <a:rPr lang="hu-HU" sz="2000" i="1" dirty="0" err="1"/>
              <a:t>pacificus</a:t>
            </a:r>
            <a:r>
              <a:rPr lang="hu-HU" sz="2000" i="1" dirty="0"/>
              <a:t> </a:t>
            </a:r>
            <a:r>
              <a:rPr lang="hu-HU" sz="2000" dirty="0"/>
              <a:t>lárvái elsősorban a </a:t>
            </a:r>
            <a:r>
              <a:rPr lang="hu-HU" sz="2000" i="1" dirty="0" err="1"/>
              <a:t>Sceloporus</a:t>
            </a:r>
            <a:r>
              <a:rPr lang="hu-HU" sz="2000" i="1" dirty="0"/>
              <a:t> </a:t>
            </a:r>
            <a:r>
              <a:rPr lang="hu-HU" sz="2000" i="1" dirty="0" err="1"/>
              <a:t>occidentalis</a:t>
            </a:r>
            <a:r>
              <a:rPr lang="hu-HU" sz="2000" i="1" dirty="0"/>
              <a:t> </a:t>
            </a:r>
            <a:r>
              <a:rPr lang="hu-HU" sz="2000" dirty="0"/>
              <a:t>nevű gyíkon élősködnek, ami a </a:t>
            </a:r>
            <a:r>
              <a:rPr lang="hu-HU" sz="2000" i="1" dirty="0" err="1"/>
              <a:t>Borrelia</a:t>
            </a:r>
            <a:r>
              <a:rPr lang="hu-HU" sz="2000" i="1" dirty="0"/>
              <a:t> </a:t>
            </a:r>
            <a:r>
              <a:rPr lang="hu-HU" sz="2000" i="1" dirty="0" err="1"/>
              <a:t>burgdorferi</a:t>
            </a:r>
            <a:r>
              <a:rPr lang="hu-HU" sz="2000" i="1" dirty="0"/>
              <a:t> </a:t>
            </a:r>
            <a:r>
              <a:rPr lang="hu-HU" sz="2000" dirty="0"/>
              <a:t>egyik gazdaszervezete.</a:t>
            </a:r>
          </a:p>
          <a:p>
            <a:r>
              <a:rPr lang="hu-HU" sz="2000" dirty="0"/>
              <a:t>Mégis, a gyíkon táplálkozó kullancsok megszabadulnak a </a:t>
            </a:r>
            <a:r>
              <a:rPr lang="hu-HU" sz="2000" i="1" dirty="0"/>
              <a:t>B. </a:t>
            </a:r>
            <a:r>
              <a:rPr lang="hu-HU" sz="2000" i="1" dirty="0" err="1"/>
              <a:t>burgdorferi</a:t>
            </a:r>
            <a:r>
              <a:rPr lang="hu-HU" sz="2000" dirty="0"/>
              <a:t> fertőzéstől, mivel a gyík immunrendszere által termelt komplementfehérjék miatt a parazita </a:t>
            </a:r>
            <a:r>
              <a:rPr lang="hu-HU" sz="2000" b="1" dirty="0">
                <a:solidFill>
                  <a:srgbClr val="FFC000"/>
                </a:solidFill>
              </a:rPr>
              <a:t>eltűnik</a:t>
            </a:r>
            <a:r>
              <a:rPr lang="hu-HU" sz="2000" dirty="0"/>
              <a:t> a szervezetükből.</a:t>
            </a:r>
          </a:p>
          <a:p>
            <a:endParaRPr lang="hu-HU" sz="17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566CBC7-1AD0-44DA-B3F3-3D2F82FC608D}"/>
              </a:ext>
            </a:extLst>
          </p:cNvPr>
          <p:cNvSpPr/>
          <p:nvPr/>
        </p:nvSpPr>
        <p:spPr>
          <a:xfrm>
            <a:off x="4965430" y="6633778"/>
            <a:ext cx="6096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err="1"/>
              <a:t>Swei</a:t>
            </a:r>
            <a:r>
              <a:rPr lang="en-US" sz="500" dirty="0"/>
              <a:t>, A., &amp; Kwan, J. Y. (2017). Tick microbiome and pathogen acquisition altered by host blood meal. The ISME journal, 11(3), 813.</a:t>
            </a:r>
            <a:endParaRPr lang="hu-HU" sz="500" dirty="0"/>
          </a:p>
        </p:txBody>
      </p:sp>
    </p:spTree>
    <p:extLst>
      <p:ext uri="{BB962C8B-B14F-4D97-AF65-F5344CB8AC3E}">
        <p14:creationId xmlns:p14="http://schemas.microsoft.com/office/powerpoint/2010/main" val="85305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99910E-671D-4A62-81DC-6F916234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</a:rPr>
              <a:t>Mennyiségi összefüggések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2AC0CD7-1400-4F1C-A7B9-D6AE5AD290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31" y="196369"/>
            <a:ext cx="3176004" cy="31394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C40BD3CD-FB05-4807-92B7-A5FAD17211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84" y="3657601"/>
            <a:ext cx="3350506" cy="3032208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045ECD-B9A6-4AC9-A963-FC2DAC24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6121827" cy="3442866"/>
          </a:xfrm>
        </p:spPr>
        <p:txBody>
          <a:bodyPr anchor="t">
            <a:normAutofit/>
          </a:bodyPr>
          <a:lstStyle/>
          <a:p>
            <a:r>
              <a:rPr lang="hu-HU" sz="1800" dirty="0">
                <a:solidFill>
                  <a:srgbClr val="FFFFFF"/>
                </a:solidFill>
              </a:rPr>
              <a:t>Az </a:t>
            </a:r>
            <a:r>
              <a:rPr lang="hu-HU" sz="1800" i="1" dirty="0" err="1">
                <a:solidFill>
                  <a:srgbClr val="FFFFFF"/>
                </a:solidFill>
              </a:rPr>
              <a:t>Ixodes</a:t>
            </a:r>
            <a:r>
              <a:rPr lang="hu-HU" sz="1800" i="1" dirty="0">
                <a:solidFill>
                  <a:srgbClr val="FFFFFF"/>
                </a:solidFill>
              </a:rPr>
              <a:t> </a:t>
            </a:r>
            <a:r>
              <a:rPr lang="hu-HU" sz="1800" i="1" dirty="0" err="1">
                <a:solidFill>
                  <a:srgbClr val="FFFFFF"/>
                </a:solidFill>
              </a:rPr>
              <a:t>persulcatus</a:t>
            </a:r>
            <a:r>
              <a:rPr lang="hu-HU" sz="1800" i="1" dirty="0">
                <a:solidFill>
                  <a:srgbClr val="FFFFFF"/>
                </a:solidFill>
              </a:rPr>
              <a:t> </a:t>
            </a:r>
            <a:r>
              <a:rPr lang="hu-HU" sz="1800" dirty="0">
                <a:solidFill>
                  <a:srgbClr val="FFFFFF"/>
                </a:solidFill>
              </a:rPr>
              <a:t>éhező, jóllakott egyedeinek és a vér donor patkányoknak a vizsgálata rávilágított arra, hogy milyen a gazda  és a parazita </a:t>
            </a:r>
            <a:r>
              <a:rPr lang="hu-HU" sz="1800" dirty="0" err="1">
                <a:solidFill>
                  <a:srgbClr val="FFFFFF"/>
                </a:solidFill>
              </a:rPr>
              <a:t>mikrobiomja</a:t>
            </a:r>
            <a:r>
              <a:rPr lang="hu-HU" sz="1800" dirty="0">
                <a:solidFill>
                  <a:srgbClr val="FFFFFF"/>
                </a:solidFill>
              </a:rPr>
              <a:t> közötti mennyiségi összefüggés.</a:t>
            </a:r>
          </a:p>
          <a:p>
            <a:r>
              <a:rPr lang="hu-HU" sz="1800" dirty="0">
                <a:solidFill>
                  <a:srgbClr val="FFFFFF"/>
                </a:solidFill>
              </a:rPr>
              <a:t>Bár a gazda adja a legtöbb </a:t>
            </a:r>
            <a:r>
              <a:rPr lang="hu-HU" sz="1800" dirty="0" err="1">
                <a:solidFill>
                  <a:srgbClr val="FFFFFF"/>
                </a:solidFill>
              </a:rPr>
              <a:t>mikrobiotikus</a:t>
            </a:r>
            <a:r>
              <a:rPr lang="hu-HU" sz="1800" dirty="0">
                <a:solidFill>
                  <a:srgbClr val="FFFFFF"/>
                </a:solidFill>
              </a:rPr>
              <a:t> alkotót, a </a:t>
            </a:r>
            <a:r>
              <a:rPr lang="hu-HU" sz="1800" dirty="0" err="1">
                <a:solidFill>
                  <a:srgbClr val="FFFFFF"/>
                </a:solidFill>
              </a:rPr>
              <a:t>Proteobaktériumok</a:t>
            </a:r>
            <a:r>
              <a:rPr lang="hu-HU" sz="1800" dirty="0">
                <a:solidFill>
                  <a:srgbClr val="FFFFFF"/>
                </a:solidFill>
              </a:rPr>
              <a:t> részaránya jóval nagyobb a kullancsokban, mit a patkányokban.</a:t>
            </a:r>
          </a:p>
          <a:p>
            <a:r>
              <a:rPr lang="hu-HU" sz="1800" dirty="0">
                <a:solidFill>
                  <a:srgbClr val="FFFFFF"/>
                </a:solidFill>
              </a:rPr>
              <a:t>A vért szívott és az éhező </a:t>
            </a:r>
            <a:r>
              <a:rPr lang="hu-HU" sz="1800" dirty="0" err="1">
                <a:solidFill>
                  <a:srgbClr val="FFFFFF"/>
                </a:solidFill>
              </a:rPr>
              <a:t>egyedek</a:t>
            </a:r>
            <a:r>
              <a:rPr lang="hu-HU" sz="1800" dirty="0">
                <a:solidFill>
                  <a:srgbClr val="FFFFFF"/>
                </a:solidFill>
              </a:rPr>
              <a:t> közt nincs nagy eltérés.</a:t>
            </a:r>
          </a:p>
          <a:p>
            <a:r>
              <a:rPr lang="hu-HU" sz="1800" dirty="0">
                <a:solidFill>
                  <a:srgbClr val="FFFFFF"/>
                </a:solidFill>
              </a:rPr>
              <a:t>Ezek szerint az </a:t>
            </a:r>
            <a:r>
              <a:rPr lang="hu-HU" sz="1800" dirty="0" err="1">
                <a:solidFill>
                  <a:srgbClr val="FFFFFF"/>
                </a:solidFill>
              </a:rPr>
              <a:t>mikromiom</a:t>
            </a:r>
            <a:r>
              <a:rPr lang="hu-HU" sz="1800" dirty="0">
                <a:solidFill>
                  <a:srgbClr val="FFFFFF"/>
                </a:solidFill>
              </a:rPr>
              <a:t> összetétele és relatív </a:t>
            </a:r>
            <a:r>
              <a:rPr lang="hu-HU" sz="1800" dirty="0" err="1">
                <a:solidFill>
                  <a:srgbClr val="FFFFFF"/>
                </a:solidFill>
              </a:rPr>
              <a:t>abundancia</a:t>
            </a:r>
            <a:r>
              <a:rPr lang="hu-HU" sz="1800" dirty="0">
                <a:solidFill>
                  <a:srgbClr val="FFFFFF"/>
                </a:solidFill>
              </a:rPr>
              <a:t>-viszonyai elsődlegesen a </a:t>
            </a:r>
            <a:r>
              <a:rPr lang="hu-HU" sz="1800" dirty="0" err="1">
                <a:solidFill>
                  <a:srgbClr val="FFFFFF"/>
                </a:solidFill>
              </a:rPr>
              <a:t>mikrombiom</a:t>
            </a:r>
            <a:r>
              <a:rPr lang="hu-HU" sz="1800" dirty="0">
                <a:solidFill>
                  <a:srgbClr val="FFFFFF"/>
                </a:solidFill>
              </a:rPr>
              <a:t> tagjai által meghatározott és nem igazodik teljességben a vér donorokban észlelhető arányokhoz.</a:t>
            </a:r>
          </a:p>
          <a:p>
            <a:endParaRPr lang="hu-HU" sz="1500" dirty="0">
              <a:solidFill>
                <a:srgbClr val="FFFFFF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59619B1-7739-4298-8DF2-2362E77F4B92}"/>
              </a:ext>
            </a:extLst>
          </p:cNvPr>
          <p:cNvSpPr/>
          <p:nvPr/>
        </p:nvSpPr>
        <p:spPr>
          <a:xfrm>
            <a:off x="4515556" y="650840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Zhang, X. C., Yang, Z. N., Lu, B., Ma, X. F., Zhang, C. X., &amp; Xu, H. J. (2014). The composition and transmission of microbiome in hard tick, Ixodes </a:t>
            </a:r>
            <a:r>
              <a:rPr lang="en-US" sz="800" dirty="0" err="1"/>
              <a:t>persulcatus</a:t>
            </a:r>
            <a:r>
              <a:rPr lang="en-US" sz="800" dirty="0"/>
              <a:t>, during blood meal. Ticks and tick-borne diseases, 5(6), 864-870.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83041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6B32ED-4C0F-4461-AF76-53EAC013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3" y="272079"/>
            <a:ext cx="5127031" cy="1676603"/>
          </a:xfrm>
        </p:spPr>
        <p:txBody>
          <a:bodyPr>
            <a:normAutofit/>
          </a:bodyPr>
          <a:lstStyle/>
          <a:p>
            <a:r>
              <a:rPr lang="hu-HU" sz="3700" dirty="0"/>
              <a:t>Kórokozók </a:t>
            </a:r>
            <a:r>
              <a:rPr lang="hu-HU" sz="3700" dirty="0" err="1"/>
              <a:t>nemenként</a:t>
            </a:r>
            <a:r>
              <a:rPr lang="hu-HU" sz="3700" dirty="0"/>
              <a:t> és fejlődési </a:t>
            </a:r>
            <a:r>
              <a:rPr lang="hu-HU" sz="3700" dirty="0" err="1"/>
              <a:t>stádiumonként</a:t>
            </a:r>
            <a:endParaRPr lang="hu-HU" sz="37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E2D0E3-3B95-4793-98DB-D8B9294F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88444"/>
            <a:ext cx="4611692" cy="4135375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Egyedfejlődési </a:t>
            </a:r>
            <a:r>
              <a:rPr lang="hu-HU" dirty="0" err="1"/>
              <a:t>stádiumonként</a:t>
            </a:r>
            <a:r>
              <a:rPr lang="hu-HU" dirty="0"/>
              <a:t> eltérő a kullancs </a:t>
            </a:r>
            <a:r>
              <a:rPr lang="hu-HU" dirty="0" err="1"/>
              <a:t>mikrobiom</a:t>
            </a:r>
            <a:r>
              <a:rPr lang="hu-HU" dirty="0"/>
              <a:t> összetétele annak ellenére, hogy létezik </a:t>
            </a:r>
            <a:r>
              <a:rPr lang="hu-HU" dirty="0" err="1"/>
              <a:t>maternális</a:t>
            </a:r>
            <a:r>
              <a:rPr lang="hu-HU" dirty="0"/>
              <a:t> átadás.</a:t>
            </a:r>
          </a:p>
          <a:p>
            <a:r>
              <a:rPr lang="hu-HU" dirty="0"/>
              <a:t>A  </a:t>
            </a:r>
            <a:r>
              <a:rPr lang="hu-HU" i="1" dirty="0" err="1"/>
              <a:t>Rickettsiá</a:t>
            </a:r>
            <a:r>
              <a:rPr lang="hu-HU" dirty="0" err="1"/>
              <a:t>k</a:t>
            </a:r>
            <a:r>
              <a:rPr lang="hu-HU" dirty="0"/>
              <a:t> részaránya a </a:t>
            </a:r>
            <a:r>
              <a:rPr lang="hu-HU" dirty="0" err="1"/>
              <a:t>mikrobiomban</a:t>
            </a:r>
            <a:r>
              <a:rPr lang="hu-HU" dirty="0"/>
              <a:t> tendenciózusan nő </a:t>
            </a:r>
            <a:r>
              <a:rPr lang="hu-HU" dirty="0" err="1"/>
              <a:t>stádiumonként</a:t>
            </a:r>
            <a:r>
              <a:rPr lang="hu-HU" dirty="0"/>
              <a:t>.</a:t>
            </a:r>
          </a:p>
          <a:p>
            <a:r>
              <a:rPr lang="hu-HU" dirty="0"/>
              <a:t>A </a:t>
            </a:r>
            <a:r>
              <a:rPr lang="hu-HU" dirty="0" err="1"/>
              <a:t>mikrobiom</a:t>
            </a:r>
            <a:r>
              <a:rPr lang="hu-HU" dirty="0"/>
              <a:t> diverzitása az </a:t>
            </a:r>
            <a:r>
              <a:rPr lang="hu-HU" dirty="0" err="1"/>
              <a:t>adultok</a:t>
            </a:r>
            <a:r>
              <a:rPr lang="hu-HU" dirty="0"/>
              <a:t> esetében kisebb, mint a két, megelőző fejlődési stádiumban.</a:t>
            </a:r>
          </a:p>
          <a:p>
            <a:r>
              <a:rPr lang="hu-HU" dirty="0"/>
              <a:t>A vér forrás milyensége erősen meghatározza a </a:t>
            </a:r>
            <a:r>
              <a:rPr lang="hu-HU" dirty="0" err="1"/>
              <a:t>mikrobiom</a:t>
            </a:r>
            <a:r>
              <a:rPr lang="hu-HU" dirty="0"/>
              <a:t> összetételét és fajgazdagságát.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54B9331-AD85-4E96-96DF-0901F77F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96" y="180975"/>
            <a:ext cx="6000750" cy="649605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F460101-FA3D-4F54-8270-24A200AF15FE}"/>
              </a:ext>
            </a:extLst>
          </p:cNvPr>
          <p:cNvSpPr/>
          <p:nvPr/>
        </p:nvSpPr>
        <p:spPr>
          <a:xfrm>
            <a:off x="8902948" y="6523136"/>
            <a:ext cx="3151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/>
              <a:t>https://www.sweilab.com/research.html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6CBAC60-992D-466B-809B-AE5B1301BDB5}"/>
              </a:ext>
            </a:extLst>
          </p:cNvPr>
          <p:cNvSpPr/>
          <p:nvPr/>
        </p:nvSpPr>
        <p:spPr>
          <a:xfrm>
            <a:off x="137420" y="64769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Swei</a:t>
            </a:r>
            <a:r>
              <a:rPr lang="en-US" sz="1000" dirty="0"/>
              <a:t>, A., &amp; Kwan, J. Y. (2017). Tick microbiome and pathogen acquisition altered by host blood meal. The ISME journal, 11(3), 813.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94523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67B985-BBB4-4449-94C8-569AF8EC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329"/>
          </a:xfrm>
        </p:spPr>
        <p:txBody>
          <a:bodyPr/>
          <a:lstStyle/>
          <a:p>
            <a:r>
              <a:rPr lang="hu-HU" dirty="0"/>
              <a:t>Gombák jelenléte a kullancs </a:t>
            </a:r>
            <a:r>
              <a:rPr lang="hu-HU" dirty="0" err="1"/>
              <a:t>mikrobiomban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194C66-13A4-4DAC-A0BD-51DA87E35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2" y="1200330"/>
            <a:ext cx="6662738" cy="5403669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</a:t>
            </a:r>
            <a:r>
              <a:rPr lang="hu-HU" i="1" dirty="0" err="1">
                <a:solidFill>
                  <a:srgbClr val="0070C0"/>
                </a:solidFill>
              </a:rPr>
              <a:t>Aspergillus</a:t>
            </a:r>
            <a:r>
              <a:rPr lang="hu-HU" i="1" dirty="0">
                <a:solidFill>
                  <a:srgbClr val="0070C0"/>
                </a:solidFill>
              </a:rPr>
              <a:t> </a:t>
            </a:r>
            <a:r>
              <a:rPr lang="hu-HU" i="1" dirty="0" err="1">
                <a:solidFill>
                  <a:srgbClr val="0070C0"/>
                </a:solidFill>
              </a:rPr>
              <a:t>ochraceus</a:t>
            </a:r>
            <a:r>
              <a:rPr lang="hu-HU" i="1" dirty="0">
                <a:solidFill>
                  <a:srgbClr val="0070C0"/>
                </a:solidFill>
              </a:rPr>
              <a:t> </a:t>
            </a:r>
            <a:r>
              <a:rPr lang="hu-HU" dirty="0"/>
              <a:t>gomba természetes körülmények között a fertőzött </a:t>
            </a:r>
            <a:r>
              <a:rPr lang="hu-HU" i="1" dirty="0" err="1"/>
              <a:t>Rhipicephalus</a:t>
            </a:r>
            <a:r>
              <a:rPr lang="hu-HU" i="1" dirty="0"/>
              <a:t> </a:t>
            </a:r>
            <a:r>
              <a:rPr lang="hu-HU" i="1" dirty="0" err="1"/>
              <a:t>sanguineus</a:t>
            </a:r>
            <a:r>
              <a:rPr lang="hu-HU" i="1" dirty="0"/>
              <a:t> </a:t>
            </a:r>
            <a:r>
              <a:rPr lang="hu-HU" dirty="0"/>
              <a:t>nőstény kullancsokban peterakással, </a:t>
            </a:r>
            <a:r>
              <a:rPr lang="hu-HU" dirty="0" err="1"/>
              <a:t>mumifikációval</a:t>
            </a:r>
            <a:r>
              <a:rPr lang="hu-HU" dirty="0"/>
              <a:t> jellemezhető és halállal végződő fertőzést okoz.</a:t>
            </a:r>
          </a:p>
          <a:p>
            <a:r>
              <a:rPr lang="hu-HU" dirty="0"/>
              <a:t>Az </a:t>
            </a:r>
            <a:r>
              <a:rPr lang="hu-HU" i="1" dirty="0" err="1"/>
              <a:t>Aspergillus</a:t>
            </a:r>
            <a:r>
              <a:rPr lang="hu-HU" i="1" dirty="0"/>
              <a:t> </a:t>
            </a:r>
            <a:r>
              <a:rPr lang="hu-HU" i="1" dirty="0" err="1"/>
              <a:t>ochraceus</a:t>
            </a:r>
            <a:r>
              <a:rPr lang="hu-HU" i="1" dirty="0"/>
              <a:t> </a:t>
            </a:r>
            <a:r>
              <a:rPr lang="hu-HU" dirty="0"/>
              <a:t>a kullancsot a végbélnyíláson keresztül kolonizálja, majd a hátsó béltraktust és a Malpighi </a:t>
            </a:r>
            <a:r>
              <a:rPr lang="hu-HU" dirty="0" err="1"/>
              <a:t>tubulusokat</a:t>
            </a:r>
            <a:r>
              <a:rPr lang="hu-HU" dirty="0"/>
              <a:t> fertőzi. </a:t>
            </a:r>
          </a:p>
          <a:p>
            <a:r>
              <a:rPr lang="hu-HU" dirty="0"/>
              <a:t>A fertőzés csak akkor alakul ki, ha a </a:t>
            </a:r>
            <a:r>
              <a:rPr lang="hu-HU" dirty="0" err="1"/>
              <a:t>kullacsok</a:t>
            </a:r>
            <a:r>
              <a:rPr lang="hu-HU" dirty="0"/>
              <a:t> a telítettségi értéket megközelítően magas relatív páratartalommal jellemezhető környezetbe kerülnek.</a:t>
            </a:r>
          </a:p>
          <a:p>
            <a:r>
              <a:rPr lang="hu-HU" dirty="0"/>
              <a:t>A fertőzés okozta elhullásban szerepet játszik a bél </a:t>
            </a:r>
            <a:r>
              <a:rPr lang="hu-HU" dirty="0" err="1"/>
              <a:t>epithel</a:t>
            </a:r>
            <a:r>
              <a:rPr lang="hu-HU" dirty="0"/>
              <a:t> </a:t>
            </a:r>
            <a:r>
              <a:rPr lang="hu-HU" dirty="0" err="1"/>
              <a:t>permeabilitásának</a:t>
            </a:r>
            <a:r>
              <a:rPr lang="hu-HU" dirty="0"/>
              <a:t> növekedése és a bélben élő baktériumok bejutása a gazdaszervezetbe.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4047741-FA07-49C0-9AC1-C74A2F1E3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73" y="1953992"/>
            <a:ext cx="4955822" cy="276829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13AEB6D-A49B-46FF-A75D-FFE3FE3272CE}"/>
              </a:ext>
            </a:extLst>
          </p:cNvPr>
          <p:cNvSpPr/>
          <p:nvPr/>
        </p:nvSpPr>
        <p:spPr>
          <a:xfrm>
            <a:off x="372534" y="5711735"/>
            <a:ext cx="4683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Wei, G., Lai, Y., Wang, G., Chen, H., Li, F., &amp; Wang, S. (2017). Insect pathogenic fungus interacts with the gut microbiota to accelerate mosquito mortality. Proceedings of the National Academy of Sciences, 114(23), 5994-5999.</a:t>
            </a:r>
            <a:endParaRPr lang="hu-HU" sz="10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B4307F6-8474-4B3A-B317-4CFA155C40CE}"/>
              </a:ext>
            </a:extLst>
          </p:cNvPr>
          <p:cNvSpPr/>
          <p:nvPr/>
        </p:nvSpPr>
        <p:spPr>
          <a:xfrm>
            <a:off x="382236" y="6403944"/>
            <a:ext cx="996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err="1"/>
              <a:t>Estrada-Pena</a:t>
            </a:r>
            <a:r>
              <a:rPr lang="hu-HU" sz="1000" dirty="0"/>
              <a:t>, A., </a:t>
            </a:r>
            <a:r>
              <a:rPr lang="hu-HU" sz="1000" dirty="0" err="1"/>
              <a:t>Gonzalez</a:t>
            </a:r>
            <a:r>
              <a:rPr lang="hu-HU" sz="1000" dirty="0"/>
              <a:t>, J., &amp; </a:t>
            </a:r>
            <a:r>
              <a:rPr lang="hu-HU" sz="1000" dirty="0" err="1"/>
              <a:t>Casasolas</a:t>
            </a:r>
            <a:r>
              <a:rPr lang="hu-HU" sz="1000" dirty="0"/>
              <a:t>, A. (1990). The </a:t>
            </a:r>
            <a:r>
              <a:rPr lang="hu-HU" sz="1000" dirty="0" err="1"/>
              <a:t>activity</a:t>
            </a:r>
            <a:r>
              <a:rPr lang="hu-HU" sz="1000" dirty="0"/>
              <a:t> of </a:t>
            </a:r>
            <a:r>
              <a:rPr lang="hu-HU" sz="1000" dirty="0" err="1"/>
              <a:t>Aspergillus</a:t>
            </a:r>
            <a:r>
              <a:rPr lang="hu-HU" sz="1000" dirty="0"/>
              <a:t> </a:t>
            </a:r>
            <a:r>
              <a:rPr lang="hu-HU" sz="1000" dirty="0" err="1"/>
              <a:t>ochraceus</a:t>
            </a:r>
            <a:r>
              <a:rPr lang="hu-HU" sz="1000" dirty="0"/>
              <a:t> (</a:t>
            </a:r>
            <a:r>
              <a:rPr lang="hu-HU" sz="1000" dirty="0" err="1"/>
              <a:t>Fungi</a:t>
            </a:r>
            <a:r>
              <a:rPr lang="hu-HU" sz="1000" dirty="0"/>
              <a:t>)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replete</a:t>
            </a:r>
            <a:r>
              <a:rPr lang="hu-HU" sz="1000" dirty="0"/>
              <a:t> </a:t>
            </a:r>
            <a:r>
              <a:rPr lang="hu-HU" sz="1000" dirty="0" err="1"/>
              <a:t>females</a:t>
            </a:r>
            <a:r>
              <a:rPr lang="hu-HU" sz="1000" dirty="0"/>
              <a:t> of </a:t>
            </a:r>
            <a:r>
              <a:rPr lang="hu-HU" sz="1000" dirty="0" err="1"/>
              <a:t>Rhipicephalus</a:t>
            </a:r>
            <a:r>
              <a:rPr lang="hu-HU" sz="1000" dirty="0"/>
              <a:t> </a:t>
            </a:r>
            <a:r>
              <a:rPr lang="hu-HU" sz="1000" dirty="0" err="1"/>
              <a:t>sanguineus</a:t>
            </a:r>
            <a:r>
              <a:rPr lang="hu-HU" sz="1000" dirty="0"/>
              <a:t> (</a:t>
            </a:r>
            <a:r>
              <a:rPr lang="hu-HU" sz="1000" dirty="0" err="1"/>
              <a:t>Acari</a:t>
            </a:r>
            <a:r>
              <a:rPr lang="hu-HU" sz="1000" dirty="0"/>
              <a:t>: </a:t>
            </a:r>
            <a:r>
              <a:rPr lang="hu-HU" sz="1000" dirty="0" err="1"/>
              <a:t>Ixodidae</a:t>
            </a:r>
            <a:r>
              <a:rPr lang="hu-HU" sz="1000" dirty="0"/>
              <a:t>) in </a:t>
            </a:r>
            <a:r>
              <a:rPr lang="hu-HU" sz="1000" dirty="0" err="1"/>
              <a:t>natural</a:t>
            </a:r>
            <a:r>
              <a:rPr lang="hu-HU" sz="1000" dirty="0"/>
              <a:t> and </a:t>
            </a:r>
            <a:r>
              <a:rPr lang="hu-HU" sz="1000" dirty="0" err="1"/>
              <a:t>experimental</a:t>
            </a:r>
            <a:r>
              <a:rPr lang="hu-HU" sz="1000" dirty="0"/>
              <a:t> </a:t>
            </a:r>
            <a:r>
              <a:rPr lang="hu-HU" sz="1000" dirty="0" err="1"/>
              <a:t>conditions</a:t>
            </a:r>
            <a:r>
              <a:rPr lang="hu-HU" sz="1000" dirty="0"/>
              <a:t>. </a:t>
            </a:r>
            <a:r>
              <a:rPr lang="hu-HU" sz="1000" dirty="0" err="1"/>
              <a:t>Folia</a:t>
            </a:r>
            <a:r>
              <a:rPr lang="hu-HU" sz="1000" dirty="0"/>
              <a:t> </a:t>
            </a:r>
            <a:r>
              <a:rPr lang="hu-HU" sz="1000" dirty="0" err="1"/>
              <a:t>parasitologica</a:t>
            </a:r>
            <a:r>
              <a:rPr lang="hu-HU" sz="1000" dirty="0"/>
              <a:t>, 37(4), 331-336.</a:t>
            </a:r>
          </a:p>
        </p:txBody>
      </p:sp>
    </p:spTree>
    <p:extLst>
      <p:ext uri="{BB962C8B-B14F-4D97-AF65-F5344CB8AC3E}">
        <p14:creationId xmlns:p14="http://schemas.microsoft.com/office/powerpoint/2010/main" val="76950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0EBC44-C7B4-4594-8439-A029550F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34" y="318295"/>
            <a:ext cx="5870222" cy="1042900"/>
          </a:xfrm>
        </p:spPr>
        <p:txBody>
          <a:bodyPr/>
          <a:lstStyle/>
          <a:p>
            <a:pPr algn="ctr"/>
            <a:r>
              <a:rPr lang="hu-HU" dirty="0"/>
              <a:t>„</a:t>
            </a:r>
            <a:r>
              <a:rPr lang="hu-HU" dirty="0" err="1"/>
              <a:t>Makro</a:t>
            </a:r>
            <a:r>
              <a:rPr lang="hu-HU" dirty="0"/>
              <a:t>- és </a:t>
            </a:r>
            <a:r>
              <a:rPr lang="hu-HU" dirty="0" err="1"/>
              <a:t>mikrobiom</a:t>
            </a:r>
            <a:r>
              <a:rPr lang="hu-HU" dirty="0"/>
              <a:t>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E58F61-7164-4F68-AACE-EB73DA72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4" y="2057442"/>
            <a:ext cx="7628466" cy="4119520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Mikrobiom</a:t>
            </a:r>
            <a:r>
              <a:rPr lang="hu-HU" dirty="0"/>
              <a:t>: a </a:t>
            </a:r>
            <a:r>
              <a:rPr lang="hu-HU" dirty="0" err="1"/>
              <a:t>mikrobióta</a:t>
            </a:r>
            <a:r>
              <a:rPr lang="hu-HU" dirty="0"/>
              <a:t>, mikrobiális életközösség, például a mikrobák közössége a kullancsok béltraktusában.</a:t>
            </a:r>
          </a:p>
          <a:p>
            <a:r>
              <a:rPr lang="hu-HU" dirty="0" err="1"/>
              <a:t>Makrobiom</a:t>
            </a:r>
            <a:r>
              <a:rPr lang="hu-HU" dirty="0"/>
              <a:t>, </a:t>
            </a:r>
            <a:r>
              <a:rPr lang="hu-HU" dirty="0" err="1"/>
              <a:t>makrofauna</a:t>
            </a:r>
            <a:r>
              <a:rPr lang="hu-HU" dirty="0"/>
              <a:t>: a </a:t>
            </a:r>
            <a:r>
              <a:rPr lang="hu-HU" dirty="0" err="1"/>
              <a:t>biom</a:t>
            </a:r>
            <a:r>
              <a:rPr lang="hu-HU" dirty="0"/>
              <a:t> nagyobb organizmusokból álló része, a címben szereplő szójátékban általában arra a tágabb környezetre szerettünk volna utalni, ahol a kullancsbetegségek megjelennek.</a:t>
            </a:r>
          </a:p>
          <a:p>
            <a:r>
              <a:rPr lang="hu-HU" dirty="0"/>
              <a:t>Fontos az ökológiai szemlélet a teljes jelenség megértéséhez.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E648FB-E22B-499D-845E-8AD99A19FA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307235"/>
            <a:ext cx="2219324" cy="147685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17A564B-51EB-4192-8726-55B20CC91E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575757"/>
            <a:ext cx="2219325" cy="166235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2CE11C3-7D88-4999-9021-154E5F3EFE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7442"/>
            <a:ext cx="2219325" cy="145818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FF03C69-C124-42B4-89CD-2F53547DAC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03386"/>
            <a:ext cx="2219325" cy="14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12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3C699B-01B6-4727-908C-A82BB593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 dirty="0"/>
              <a:t>Védekezés gombákkal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1890DC-E790-439D-B1E9-56C7EE35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fontScale="85000" lnSpcReduction="10000"/>
          </a:bodyPr>
          <a:lstStyle/>
          <a:p>
            <a:r>
              <a:rPr lang="hu-HU" sz="2000" dirty="0"/>
              <a:t>Az </a:t>
            </a:r>
            <a:r>
              <a:rPr lang="hu-HU" sz="2000" dirty="0" err="1"/>
              <a:t>entomopatogén</a:t>
            </a:r>
            <a:r>
              <a:rPr lang="hu-HU" sz="2000" dirty="0"/>
              <a:t> gombákkal való védekezés a kullancsok ellen az egyik legfontosabb lehetséges kezelési mód lehet </a:t>
            </a:r>
            <a:r>
              <a:rPr lang="hu-HU" sz="2000"/>
              <a:t>a jövőben.</a:t>
            </a:r>
            <a:endParaRPr lang="hu-HU" sz="2000" dirty="0"/>
          </a:p>
          <a:p>
            <a:r>
              <a:rPr lang="hu-HU" sz="2000" dirty="0"/>
              <a:t>A</a:t>
            </a:r>
            <a:r>
              <a:rPr lang="hu-HU" sz="2000" i="1" dirty="0"/>
              <a:t> </a:t>
            </a:r>
            <a:r>
              <a:rPr lang="hu-HU" sz="2000" i="1" dirty="0" err="1"/>
              <a:t>Beauveria</a:t>
            </a:r>
            <a:r>
              <a:rPr lang="hu-HU" sz="2000" dirty="0"/>
              <a:t>, </a:t>
            </a:r>
            <a:r>
              <a:rPr lang="hu-HU" sz="2000" i="1" dirty="0" err="1"/>
              <a:t>Metarhizium</a:t>
            </a:r>
            <a:r>
              <a:rPr lang="hu-HU" sz="2000" dirty="0"/>
              <a:t>, </a:t>
            </a:r>
            <a:r>
              <a:rPr lang="hu-HU" sz="2000" i="1" dirty="0" err="1"/>
              <a:t>Cordyceps</a:t>
            </a:r>
            <a:r>
              <a:rPr lang="hu-HU" sz="2000" dirty="0"/>
              <a:t>, </a:t>
            </a:r>
            <a:r>
              <a:rPr lang="hu-HU" sz="2000" i="1" dirty="0" err="1"/>
              <a:t>Akanthomyces</a:t>
            </a:r>
            <a:r>
              <a:rPr lang="hu-HU" sz="2000" i="1" dirty="0"/>
              <a:t> </a:t>
            </a:r>
            <a:r>
              <a:rPr lang="hu-HU" sz="2000" dirty="0"/>
              <a:t>gomba nemzetségek fajai elhullást okoznak a </a:t>
            </a:r>
            <a:r>
              <a:rPr lang="hu-HU" sz="2000" i="1" dirty="0"/>
              <a:t> </a:t>
            </a:r>
            <a:r>
              <a:rPr lang="hu-HU" sz="2000" i="1" dirty="0" err="1"/>
              <a:t>Haemaphysalis</a:t>
            </a:r>
            <a:r>
              <a:rPr lang="hu-HU" sz="2000" i="1" dirty="0"/>
              <a:t> </a:t>
            </a:r>
            <a:r>
              <a:rPr lang="hu-HU" sz="2000" i="1" dirty="0" err="1"/>
              <a:t>longicornis</a:t>
            </a:r>
            <a:r>
              <a:rPr lang="hu-HU" sz="2000" i="1" dirty="0"/>
              <a:t> </a:t>
            </a:r>
            <a:r>
              <a:rPr lang="hu-HU" sz="2000" dirty="0"/>
              <a:t>kullancsok körében.</a:t>
            </a:r>
          </a:p>
          <a:p>
            <a:r>
              <a:rPr lang="hu-HU" sz="2000" dirty="0"/>
              <a:t>A  gombákkal történő védekezés aránylag szelektív, nem jelent környezeti terhelést, más pókszabásúakat nem pusztít a természetben.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4B9818-79C1-4642-B7B5-4C1BA55D3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552" y="1161089"/>
            <a:ext cx="7228403" cy="453582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502A2E1-89F9-4027-83A7-8F59A7293F26}"/>
              </a:ext>
            </a:extLst>
          </p:cNvPr>
          <p:cNvSpPr/>
          <p:nvPr/>
        </p:nvSpPr>
        <p:spPr>
          <a:xfrm>
            <a:off x="4805552" y="605366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Lee, M. R., Li, D., Lee, S. J., Kim, J. C., Kim, S., Park, S. E., ... &amp; Kim, J. S. (2019). </a:t>
            </a:r>
            <a:r>
              <a:rPr lang="hu-HU" sz="800" dirty="0" err="1">
                <a:solidFill>
                  <a:schemeClr val="bg1"/>
                </a:solidFill>
              </a:rPr>
              <a:t>Use</a:t>
            </a:r>
            <a:r>
              <a:rPr lang="hu-HU" sz="800" dirty="0">
                <a:solidFill>
                  <a:schemeClr val="bg1"/>
                </a:solidFill>
              </a:rPr>
              <a:t> of </a:t>
            </a:r>
            <a:r>
              <a:rPr lang="hu-HU" sz="800" dirty="0" err="1">
                <a:solidFill>
                  <a:schemeClr val="bg1"/>
                </a:solidFill>
              </a:rPr>
              <a:t>Metarhizum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aniopliae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sl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to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control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soil-dwelling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longhorned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tick</a:t>
            </a:r>
            <a:r>
              <a:rPr lang="hu-HU" sz="800" dirty="0">
                <a:solidFill>
                  <a:schemeClr val="bg1"/>
                </a:solidFill>
              </a:rPr>
              <a:t>, </a:t>
            </a:r>
            <a:r>
              <a:rPr lang="hu-HU" sz="800" dirty="0" err="1">
                <a:solidFill>
                  <a:schemeClr val="bg1"/>
                </a:solidFill>
              </a:rPr>
              <a:t>Haemaphysalis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longicornis</a:t>
            </a:r>
            <a:r>
              <a:rPr lang="hu-HU" sz="800" dirty="0">
                <a:solidFill>
                  <a:schemeClr val="bg1"/>
                </a:solidFill>
              </a:rPr>
              <a:t>. Journal of </a:t>
            </a:r>
            <a:r>
              <a:rPr lang="hu-HU" sz="800" dirty="0" err="1">
                <a:solidFill>
                  <a:schemeClr val="bg1"/>
                </a:solidFill>
              </a:rPr>
              <a:t>invertebrate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pathology</a:t>
            </a:r>
            <a:r>
              <a:rPr lang="hu-HU" sz="800" dirty="0">
                <a:solidFill>
                  <a:schemeClr val="bg1"/>
                </a:solidFill>
              </a:rPr>
              <a:t>, 166, 107230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45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76AE7-C2ED-430D-ABB0-2E558A4C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 sz="4400" dirty="0"/>
              <a:t>Az emberi </a:t>
            </a:r>
            <a:r>
              <a:rPr lang="hu-HU" sz="4400" dirty="0" err="1"/>
              <a:t>mikrobiom</a:t>
            </a:r>
            <a:endParaRPr lang="hu-HU" sz="4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D749BD-3443-4C67-B5DA-5C7BD4A6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55" y="2575042"/>
            <a:ext cx="5746043" cy="4096699"/>
          </a:xfrm>
        </p:spPr>
        <p:txBody>
          <a:bodyPr>
            <a:noAutofit/>
          </a:bodyPr>
          <a:lstStyle/>
          <a:p>
            <a:r>
              <a:rPr lang="hu-HU" sz="1600" dirty="0"/>
              <a:t>A Lyme </a:t>
            </a:r>
            <a:r>
              <a:rPr lang="hu-HU" sz="1600" dirty="0" err="1"/>
              <a:t>borreliosis</a:t>
            </a:r>
            <a:r>
              <a:rPr lang="hu-HU" sz="1600" dirty="0"/>
              <a:t> kezelése alapvetően </a:t>
            </a:r>
            <a:r>
              <a:rPr lang="hu-HU" sz="1600" dirty="0" err="1"/>
              <a:t>antibioikus</a:t>
            </a:r>
            <a:r>
              <a:rPr lang="hu-HU" sz="1600" dirty="0"/>
              <a:t>.</a:t>
            </a:r>
          </a:p>
          <a:p>
            <a:r>
              <a:rPr lang="hu-HU" sz="1600" dirty="0"/>
              <a:t>Az emberi </a:t>
            </a:r>
            <a:r>
              <a:rPr lang="hu-HU" sz="1600" dirty="0" err="1"/>
              <a:t>mikrobiom</a:t>
            </a:r>
            <a:r>
              <a:rPr lang="hu-HU" sz="1600" dirty="0"/>
              <a:t> jelentős része a béltraktusban található.</a:t>
            </a:r>
          </a:p>
          <a:p>
            <a:r>
              <a:rPr lang="hu-HU" sz="1600" dirty="0"/>
              <a:t>A bélflóra tönkremenése szerepet játszhat bélrendszeri és emésztéstől független betegségek kialakulásában.</a:t>
            </a:r>
          </a:p>
          <a:p>
            <a:r>
              <a:rPr lang="hu-HU" sz="1600" dirty="0"/>
              <a:t>A </a:t>
            </a:r>
            <a:r>
              <a:rPr lang="hu-HU" sz="1600" dirty="0" err="1"/>
              <a:t>spirochetalis</a:t>
            </a:r>
            <a:r>
              <a:rPr lang="hu-HU" sz="1600" dirty="0"/>
              <a:t> fertőzések (szifilisz, Lyme-kór, </a:t>
            </a:r>
            <a:r>
              <a:rPr lang="hu-HU" sz="1600" dirty="0" err="1"/>
              <a:t>leptospirosis</a:t>
            </a:r>
            <a:r>
              <a:rPr lang="hu-HU" sz="1600" dirty="0"/>
              <a:t> és visszatérő láz) antibiotikumos kezelése után 24 órán belül a betegek remegő hidegrázást, hőmérséklet-emelkedést és bőrkiütést tapasztalnak, amelyet </a:t>
            </a:r>
            <a:r>
              <a:rPr lang="hu-HU" sz="1600" b="1" dirty="0" err="1">
                <a:solidFill>
                  <a:srgbClr val="00B0F0"/>
                </a:solidFill>
              </a:rPr>
              <a:t>Jarisch</a:t>
            </a:r>
            <a:r>
              <a:rPr lang="hu-HU" sz="1600" b="1" dirty="0">
                <a:solidFill>
                  <a:srgbClr val="00B0F0"/>
                </a:solidFill>
              </a:rPr>
              <a:t> – </a:t>
            </a:r>
            <a:r>
              <a:rPr lang="hu-HU" sz="1600" b="1" dirty="0" err="1">
                <a:solidFill>
                  <a:srgbClr val="00B0F0"/>
                </a:solidFill>
              </a:rPr>
              <a:t>Herxheimer</a:t>
            </a:r>
            <a:r>
              <a:rPr lang="hu-HU" sz="1600" b="1" dirty="0">
                <a:solidFill>
                  <a:srgbClr val="00B0F0"/>
                </a:solidFill>
              </a:rPr>
              <a:t>-reakciónak (JHR) </a:t>
            </a:r>
            <a:r>
              <a:rPr lang="hu-HU" sz="1600" dirty="0"/>
              <a:t>neveznek. A tünetek néhány órával később megszűnnek.</a:t>
            </a:r>
          </a:p>
          <a:p>
            <a:r>
              <a:rPr lang="hu-HU" sz="1600" dirty="0"/>
              <a:t>A bélflórát pusztító antibiotikus kezelés mellé </a:t>
            </a:r>
            <a:r>
              <a:rPr lang="hu-HU" sz="1600" dirty="0" err="1"/>
              <a:t>probiotikumok</a:t>
            </a:r>
            <a:r>
              <a:rPr lang="hu-HU" sz="1600" dirty="0"/>
              <a:t> adását javasolják, de ígéretesebbnek tűnik az </a:t>
            </a:r>
            <a:r>
              <a:rPr lang="hu-HU" sz="1600" b="1" dirty="0" err="1">
                <a:solidFill>
                  <a:srgbClr val="00B0F0"/>
                </a:solidFill>
              </a:rPr>
              <a:t>autológ</a:t>
            </a:r>
            <a:r>
              <a:rPr lang="hu-HU" sz="1600" b="1" dirty="0">
                <a:solidFill>
                  <a:srgbClr val="00B0F0"/>
                </a:solidFill>
              </a:rPr>
              <a:t> széklet </a:t>
            </a:r>
            <a:r>
              <a:rPr lang="hu-HU" sz="1600" b="1" dirty="0" err="1">
                <a:solidFill>
                  <a:srgbClr val="00B0F0"/>
                </a:solidFill>
              </a:rPr>
              <a:t>mikrobiom</a:t>
            </a:r>
            <a:r>
              <a:rPr lang="hu-HU" sz="1600" b="1" dirty="0">
                <a:solidFill>
                  <a:srgbClr val="00B0F0"/>
                </a:solidFill>
              </a:rPr>
              <a:t>-transzfer</a:t>
            </a:r>
            <a:r>
              <a:rPr lang="hu-HU" sz="1600" dirty="0"/>
              <a:t> alkalmazása.</a:t>
            </a:r>
          </a:p>
          <a:p>
            <a:r>
              <a:rPr lang="hu-HU" sz="1600" dirty="0"/>
              <a:t>Lehetséges, hogy az idegen </a:t>
            </a:r>
            <a:r>
              <a:rPr lang="hu-HU" sz="1600" dirty="0" err="1"/>
              <a:t>probiotikus</a:t>
            </a:r>
            <a:r>
              <a:rPr lang="hu-HU" sz="1600" dirty="0"/>
              <a:t> flóra adása inkább gátolja hosszabb távon a normál székletflóra visszatérését.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1CE25D1-E94F-4CBE-AA02-5F97B116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176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F966277-EB9E-41B8-AF33-1E86A509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B2362A9-6519-4A7C-87B5-C3086086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„</a:t>
            </a:r>
            <a:r>
              <a:rPr lang="hu-HU" sz="3600" dirty="0" err="1"/>
              <a:t>Makrobiom</a:t>
            </a:r>
            <a:r>
              <a:rPr lang="hu-HU" sz="3600" dirty="0"/>
              <a:t>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BDFA41-AD88-492F-9F71-1A85C489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u-HU" sz="1800" dirty="0"/>
              <a:t>A „</a:t>
            </a:r>
            <a:r>
              <a:rPr lang="hu-HU" sz="1800" dirty="0" err="1"/>
              <a:t>makrobiomok</a:t>
            </a:r>
            <a:r>
              <a:rPr lang="hu-HU" sz="1800" dirty="0"/>
              <a:t>” a hasonló éghajlatú, többé-kevésbé egységes környezeti feltételekkel (hőmérséklet, csapadék) jellemezhető tájakon kialakult, több társulásból álló társuláscsoportok.</a:t>
            </a:r>
          </a:p>
          <a:p>
            <a:r>
              <a:rPr lang="hu-HU" sz="1800" dirty="0"/>
              <a:t>Ilyen értelemben véve a kullancs környezetét képező vegetáció, a gazdaállatok és az emberi környezet komplex rendszere tekinthető a „</a:t>
            </a:r>
            <a:r>
              <a:rPr lang="hu-HU" sz="1800" dirty="0" err="1"/>
              <a:t>makrobiomnak</a:t>
            </a:r>
            <a:r>
              <a:rPr lang="hu-HU" sz="1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2603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E6F846-73ED-4211-8254-8CA1F0FE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Előfordulás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66A2D04-1A48-4B35-A666-92E2EEFDA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71" y="48905"/>
            <a:ext cx="2218529" cy="428701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>
            <a:extLst>
              <a:ext uri="{FF2B5EF4-FFF2-40B4-BE49-F238E27FC236}">
                <a16:creationId xmlns:a16="http://schemas.microsoft.com/office/drawing/2014/main" id="{BD7FA2DD-54FD-4C52-853D-3658D8C7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88" y="4473803"/>
            <a:ext cx="2390512" cy="229489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CAA73F-7BBC-44AD-951E-DE5EC19C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3579877"/>
          </a:xfrm>
        </p:spPr>
        <p:txBody>
          <a:bodyPr anchor="t">
            <a:normAutofit lnSpcReduction="10000"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A kullancs vektorok térbeli előfordulása alapvetően befolyásolja az általuk terjesztett betegségek kontinentális előterjedési mintázatát.</a:t>
            </a:r>
          </a:p>
          <a:p>
            <a:r>
              <a:rPr lang="hu-HU" sz="2400" dirty="0">
                <a:solidFill>
                  <a:srgbClr val="FFFFFF"/>
                </a:solidFill>
              </a:rPr>
              <a:t>Európában az </a:t>
            </a:r>
            <a:r>
              <a:rPr lang="hu-HU" sz="2400" i="1" dirty="0" err="1">
                <a:solidFill>
                  <a:srgbClr val="FFFFFF"/>
                </a:solidFill>
              </a:rPr>
              <a:t>Ixodes</a:t>
            </a:r>
            <a:r>
              <a:rPr lang="hu-HU" sz="2400" i="1" dirty="0">
                <a:solidFill>
                  <a:srgbClr val="FFFFFF"/>
                </a:solidFill>
              </a:rPr>
              <a:t> ricinus </a:t>
            </a:r>
            <a:r>
              <a:rPr lang="hu-HU" sz="2400" dirty="0">
                <a:solidFill>
                  <a:srgbClr val="FFFFFF"/>
                </a:solidFill>
              </a:rPr>
              <a:t>és az </a:t>
            </a:r>
            <a:r>
              <a:rPr lang="hu-HU" sz="2400" i="1" dirty="0" err="1">
                <a:solidFill>
                  <a:srgbClr val="FFFFFF"/>
                </a:solidFill>
              </a:rPr>
              <a:t>Ixodes</a:t>
            </a:r>
            <a:r>
              <a:rPr lang="hu-HU" sz="2400" i="1" dirty="0">
                <a:solidFill>
                  <a:srgbClr val="FFFFFF"/>
                </a:solidFill>
              </a:rPr>
              <a:t> </a:t>
            </a:r>
            <a:r>
              <a:rPr lang="hu-HU" sz="2400" i="1" dirty="0" err="1">
                <a:solidFill>
                  <a:srgbClr val="FFFFFF"/>
                </a:solidFill>
              </a:rPr>
              <a:t>prersulcatus</a:t>
            </a:r>
            <a:r>
              <a:rPr lang="hu-HU" sz="2400" dirty="0">
                <a:solidFill>
                  <a:srgbClr val="FFFFFF"/>
                </a:solidFill>
              </a:rPr>
              <a:t> a Lyme </a:t>
            </a:r>
            <a:r>
              <a:rPr lang="hu-HU" sz="2400" dirty="0" err="1">
                <a:solidFill>
                  <a:srgbClr val="FFFFFF"/>
                </a:solidFill>
              </a:rPr>
              <a:t>borreliosis</a:t>
            </a:r>
            <a:r>
              <a:rPr lang="hu-HU" sz="2400" dirty="0">
                <a:solidFill>
                  <a:srgbClr val="FFFFFF"/>
                </a:solidFill>
              </a:rPr>
              <a:t> fő terjesztői.</a:t>
            </a:r>
          </a:p>
          <a:p>
            <a:r>
              <a:rPr lang="hu-HU" sz="2400" dirty="0">
                <a:solidFill>
                  <a:srgbClr val="FFFFFF"/>
                </a:solidFill>
              </a:rPr>
              <a:t>A népsűrűségi mintázat miatt az </a:t>
            </a:r>
            <a:r>
              <a:rPr lang="hu-HU" sz="2400" i="1" dirty="0" err="1">
                <a:solidFill>
                  <a:srgbClr val="FFFFFF"/>
                </a:solidFill>
              </a:rPr>
              <a:t>Ixodes</a:t>
            </a:r>
            <a:r>
              <a:rPr lang="hu-HU" sz="2400" i="1" dirty="0">
                <a:solidFill>
                  <a:srgbClr val="FFFFFF"/>
                </a:solidFill>
              </a:rPr>
              <a:t> ricinus</a:t>
            </a:r>
            <a:r>
              <a:rPr lang="hu-HU" sz="2400" dirty="0">
                <a:solidFill>
                  <a:srgbClr val="FFFFFF"/>
                </a:solidFill>
              </a:rPr>
              <a:t>nak van a legnagyobb humán orvosi jelentősége.</a:t>
            </a:r>
          </a:p>
        </p:txBody>
      </p:sp>
    </p:spTree>
    <p:extLst>
      <p:ext uri="{BB962C8B-B14F-4D97-AF65-F5344CB8AC3E}">
        <p14:creationId xmlns:p14="http://schemas.microsoft.com/office/powerpoint/2010/main" val="1285595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5B5669-9E84-4786-822D-28A7E5D3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hu-HU" sz="2800" kern="1200" dirty="0">
                <a:latin typeface="+mj-lt"/>
                <a:ea typeface="+mj-ea"/>
                <a:cs typeface="+mj-cs"/>
              </a:rPr>
              <a:t>Kullancsbetegségek előfordulását meghatározó klimatikus tényezők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1FE06D-9555-45C5-BB67-5EAAD22C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78" y="2853844"/>
            <a:ext cx="2777066" cy="319982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hu-HU" sz="2000" dirty="0"/>
              <a:t>Mind a kullancs-</a:t>
            </a:r>
            <a:r>
              <a:rPr lang="hu-HU" sz="2000" dirty="0" err="1"/>
              <a:t>encephalitis</a:t>
            </a:r>
            <a:r>
              <a:rPr lang="hu-HU" sz="2000" dirty="0"/>
              <a:t>, mint a Lyme </a:t>
            </a:r>
            <a:r>
              <a:rPr lang="hu-HU" sz="2000" dirty="0" err="1"/>
              <a:t>borreliosis</a:t>
            </a:r>
            <a:r>
              <a:rPr lang="hu-HU" sz="2000" dirty="0"/>
              <a:t> előfordulása elsősorban a Dunántúlra és az Északi-középhegységre koncentrálódik</a:t>
            </a:r>
          </a:p>
          <a:p>
            <a:r>
              <a:rPr lang="hu-HU" sz="2000" kern="1200" dirty="0">
                <a:latin typeface="+mn-lt"/>
                <a:ea typeface="+mn-ea"/>
                <a:cs typeface="+mn-cs"/>
              </a:rPr>
              <a:t>A megbetegedés </a:t>
            </a:r>
            <a:r>
              <a:rPr lang="hu-HU" sz="2000" kern="1200" dirty="0" err="1">
                <a:latin typeface="+mn-lt"/>
                <a:ea typeface="+mn-ea"/>
                <a:cs typeface="+mn-cs"/>
              </a:rPr>
              <a:t>incidenciák</a:t>
            </a:r>
            <a:r>
              <a:rPr lang="hu-HU" sz="2000" kern="1200" dirty="0">
                <a:latin typeface="+mn-lt"/>
                <a:ea typeface="+mn-ea"/>
                <a:cs typeface="+mn-cs"/>
              </a:rPr>
              <a:t> elsősorban a csapadékkal mutatnak koincidenciát Magyarországon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0FA58E6-4043-4628-9C30-B64EA4631D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562" y="193329"/>
            <a:ext cx="5945970" cy="3404067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4E5A7569-5AB2-4D31-BA80-02370D31A60D}"/>
              </a:ext>
            </a:extLst>
          </p:cNvPr>
          <p:cNvSpPr/>
          <p:nvPr/>
        </p:nvSpPr>
        <p:spPr>
          <a:xfrm>
            <a:off x="5159022" y="362901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Zöldi, V., Juhász, A., Nagy, C., Papp, Z., &amp; Egyed, L. (2013). </a:t>
            </a:r>
            <a:r>
              <a:rPr lang="hu-HU" sz="800" dirty="0" err="1">
                <a:solidFill>
                  <a:schemeClr val="bg1"/>
                </a:solidFill>
              </a:rPr>
              <a:t>Tick-borne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encephalitis</a:t>
            </a:r>
            <a:r>
              <a:rPr lang="hu-HU" sz="800" dirty="0">
                <a:solidFill>
                  <a:schemeClr val="bg1"/>
                </a:solidFill>
              </a:rPr>
              <a:t> and Lyme </a:t>
            </a:r>
            <a:r>
              <a:rPr lang="hu-HU" sz="800" dirty="0" err="1">
                <a:solidFill>
                  <a:schemeClr val="bg1"/>
                </a:solidFill>
              </a:rPr>
              <a:t>disease</a:t>
            </a:r>
            <a:r>
              <a:rPr lang="hu-HU" sz="800" dirty="0">
                <a:solidFill>
                  <a:schemeClr val="bg1"/>
                </a:solidFill>
              </a:rPr>
              <a:t> in Hungary: </a:t>
            </a:r>
            <a:r>
              <a:rPr lang="hu-HU" sz="800" dirty="0" err="1">
                <a:solidFill>
                  <a:schemeClr val="bg1"/>
                </a:solidFill>
              </a:rPr>
              <a:t>the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epidemiological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situation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between</a:t>
            </a:r>
            <a:r>
              <a:rPr lang="hu-HU" sz="800" dirty="0">
                <a:solidFill>
                  <a:schemeClr val="bg1"/>
                </a:solidFill>
              </a:rPr>
              <a:t> 1998 and 2008. </a:t>
            </a:r>
            <a:r>
              <a:rPr lang="hu-HU" sz="800" dirty="0" err="1">
                <a:solidFill>
                  <a:schemeClr val="bg1"/>
                </a:solidFill>
              </a:rPr>
              <a:t>Vector-Borne</a:t>
            </a:r>
            <a:r>
              <a:rPr lang="hu-HU" sz="800" dirty="0">
                <a:solidFill>
                  <a:schemeClr val="bg1"/>
                </a:solidFill>
              </a:rPr>
              <a:t> and </a:t>
            </a:r>
            <a:r>
              <a:rPr lang="hu-HU" sz="800" dirty="0" err="1">
                <a:solidFill>
                  <a:schemeClr val="bg1"/>
                </a:solidFill>
              </a:rPr>
              <a:t>Zoonotic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Diseases</a:t>
            </a:r>
            <a:r>
              <a:rPr lang="hu-HU" sz="800" dirty="0">
                <a:solidFill>
                  <a:schemeClr val="bg1"/>
                </a:solidFill>
              </a:rPr>
              <a:t>, 13(4), 256-265.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58DA14B-ABDC-4818-9AAB-717829CDC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048" y="4345854"/>
            <a:ext cx="3363974" cy="2114498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BE35D3EC-30DF-496C-93DB-42B7D36497E8}"/>
              </a:ext>
            </a:extLst>
          </p:cNvPr>
          <p:cNvSpPr/>
          <p:nvPr/>
        </p:nvSpPr>
        <p:spPr>
          <a:xfrm>
            <a:off x="4843048" y="6512759"/>
            <a:ext cx="336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https://www.met.hu/eghajlat/magyarorszag_eghajlata/altalanos_eghajlati_jellemzes/homerseklet/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F3C1B3C-2EAC-48E2-BBBD-1D3C1E8B6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774" y="4327129"/>
            <a:ext cx="3363974" cy="2114498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32B96C8-AB05-423D-8CDD-D30CD065DC5B}"/>
              </a:ext>
            </a:extLst>
          </p:cNvPr>
          <p:cNvSpPr/>
          <p:nvPr/>
        </p:nvSpPr>
        <p:spPr>
          <a:xfrm>
            <a:off x="8700516" y="6441627"/>
            <a:ext cx="27544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https://www.met.hu/eghajlat/magyarorszag_eghajlata/altalanos_eghajlati_jellemzes/csapadek/</a:t>
            </a:r>
          </a:p>
        </p:txBody>
      </p:sp>
    </p:spTree>
    <p:extLst>
      <p:ext uri="{BB962C8B-B14F-4D97-AF65-F5344CB8AC3E}">
        <p14:creationId xmlns:p14="http://schemas.microsoft.com/office/powerpoint/2010/main" val="353421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5AD8E8B-BD38-47C6-9F7D-CEAE910F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54" y="559348"/>
            <a:ext cx="2302933" cy="559099"/>
          </a:xfrm>
        </p:spPr>
        <p:txBody>
          <a:bodyPr anchor="b">
            <a:normAutofit fontScale="90000"/>
          </a:bodyPr>
          <a:lstStyle/>
          <a:p>
            <a:r>
              <a:rPr lang="hu-HU" sz="3600" dirty="0">
                <a:solidFill>
                  <a:srgbClr val="FFFFFF"/>
                </a:solidFill>
              </a:rPr>
              <a:t>Hőmérséklet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A30F059-1199-4D69-8DEB-ADDB3F9A05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080" y="341709"/>
            <a:ext cx="3211039" cy="182226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13D9C95-A872-431F-AA12-D24C8019CD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827" y="325905"/>
            <a:ext cx="3169015" cy="185387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D892CC-529B-4D62-92E5-ED5F4C7FA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1625600"/>
            <a:ext cx="3607930" cy="4525818"/>
          </a:xfrm>
        </p:spPr>
        <p:txBody>
          <a:bodyPr anchor="t">
            <a:normAutofit/>
          </a:bodyPr>
          <a:lstStyle/>
          <a:p>
            <a:r>
              <a:rPr lang="hu-HU" sz="1900" dirty="0">
                <a:solidFill>
                  <a:srgbClr val="FFFFFF"/>
                </a:solidFill>
              </a:rPr>
              <a:t>A hűvösebb északkeleti megyék és az enyhébb telű délnyugatiak esetén észlelhető különbség mutatkozik 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1900" dirty="0">
                <a:solidFill>
                  <a:srgbClr val="FFFFFF"/>
                </a:solidFill>
              </a:rPr>
              <a:t>szezonalitásban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1900" dirty="0">
                <a:solidFill>
                  <a:srgbClr val="FFFFFF"/>
                </a:solidFill>
              </a:rPr>
              <a:t>az </a:t>
            </a:r>
            <a:r>
              <a:rPr lang="hu-HU" sz="1900" dirty="0" err="1">
                <a:solidFill>
                  <a:srgbClr val="FFFFFF"/>
                </a:solidFill>
              </a:rPr>
              <a:t>incidenciában</a:t>
            </a:r>
            <a:endParaRPr lang="hu-HU" sz="19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1900" dirty="0">
                <a:solidFill>
                  <a:srgbClr val="FFFFFF"/>
                </a:solidFill>
              </a:rPr>
              <a:t>de, az </a:t>
            </a:r>
            <a:r>
              <a:rPr lang="hu-HU" sz="1900" dirty="0" err="1">
                <a:solidFill>
                  <a:srgbClr val="FFFFFF"/>
                </a:solidFill>
              </a:rPr>
              <a:t>incidencia</a:t>
            </a:r>
            <a:r>
              <a:rPr lang="hu-HU" sz="1900" dirty="0">
                <a:solidFill>
                  <a:srgbClr val="FFFFFF"/>
                </a:solidFill>
              </a:rPr>
              <a:t>-változás trendjei hasonlóan alakultak a múltban</a:t>
            </a:r>
          </a:p>
          <a:p>
            <a:r>
              <a:rPr lang="hu-HU" sz="1900" dirty="0">
                <a:solidFill>
                  <a:srgbClr val="FFFFFF"/>
                </a:solidFill>
              </a:rPr>
              <a:t>Az eltérő szezonalitás oka abban keresendő, hogy a tavasz hamarabb érkezik a délnyugati területeken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59AC17D-8316-44AF-8A86-8243B4504D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081" y="2519358"/>
            <a:ext cx="3219976" cy="181928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C3E08A0-7E4B-4612-A092-635D25F399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683" y="2503952"/>
            <a:ext cx="3096396" cy="185009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FF01AFA-D396-4AEA-8B3C-62DE34BEC8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86" y="4648304"/>
            <a:ext cx="3211571" cy="186271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A8015AD-C82A-465E-BDF0-1FD493CD0F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72" y="4649694"/>
            <a:ext cx="3042126" cy="187851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ADCBAA8D-F316-4D5B-9618-718F15CA10C6}"/>
              </a:ext>
            </a:extLst>
          </p:cNvPr>
          <p:cNvSpPr/>
          <p:nvPr/>
        </p:nvSpPr>
        <p:spPr>
          <a:xfrm>
            <a:off x="5155080" y="650663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 err="1">
                <a:solidFill>
                  <a:schemeClr val="bg1"/>
                </a:solidFill>
              </a:rPr>
              <a:t>Trájer</a:t>
            </a:r>
            <a:r>
              <a:rPr lang="hu-HU" sz="800" dirty="0">
                <a:solidFill>
                  <a:schemeClr val="bg1"/>
                </a:solidFill>
              </a:rPr>
              <a:t>, A., </a:t>
            </a:r>
            <a:r>
              <a:rPr lang="hu-HU" sz="800" dirty="0" err="1">
                <a:solidFill>
                  <a:schemeClr val="bg1"/>
                </a:solidFill>
              </a:rPr>
              <a:t>Bobvos</a:t>
            </a:r>
            <a:r>
              <a:rPr lang="hu-HU" sz="800" dirty="0">
                <a:solidFill>
                  <a:schemeClr val="bg1"/>
                </a:solidFill>
              </a:rPr>
              <a:t>, J., </a:t>
            </a:r>
            <a:r>
              <a:rPr lang="hu-HU" sz="800" dirty="0" err="1">
                <a:solidFill>
                  <a:schemeClr val="bg1"/>
                </a:solidFill>
              </a:rPr>
              <a:t>Krisztalovics</a:t>
            </a:r>
            <a:r>
              <a:rPr lang="hu-HU" sz="800" dirty="0">
                <a:solidFill>
                  <a:schemeClr val="bg1"/>
                </a:solidFill>
              </a:rPr>
              <a:t>, K., &amp; </a:t>
            </a:r>
            <a:r>
              <a:rPr lang="hu-HU" sz="800" dirty="0" err="1">
                <a:solidFill>
                  <a:schemeClr val="bg1"/>
                </a:solidFill>
              </a:rPr>
              <a:t>Páldy</a:t>
            </a:r>
            <a:r>
              <a:rPr lang="hu-HU" sz="800" dirty="0">
                <a:solidFill>
                  <a:schemeClr val="bg1"/>
                </a:solidFill>
              </a:rPr>
              <a:t>, A. (2013). </a:t>
            </a:r>
            <a:r>
              <a:rPr lang="hu-HU" sz="800" dirty="0" err="1">
                <a:solidFill>
                  <a:schemeClr val="bg1"/>
                </a:solidFill>
              </a:rPr>
              <a:t>Regional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differences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between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ambient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temperature</a:t>
            </a:r>
            <a:r>
              <a:rPr lang="hu-HU" sz="800" dirty="0">
                <a:solidFill>
                  <a:schemeClr val="bg1"/>
                </a:solidFill>
              </a:rPr>
              <a:t> and </a:t>
            </a:r>
            <a:r>
              <a:rPr lang="hu-HU" sz="800" dirty="0" err="1">
                <a:solidFill>
                  <a:schemeClr val="bg1"/>
                </a:solidFill>
              </a:rPr>
              <a:t>incidence</a:t>
            </a:r>
            <a:r>
              <a:rPr lang="hu-HU" sz="800" dirty="0">
                <a:solidFill>
                  <a:schemeClr val="bg1"/>
                </a:solidFill>
              </a:rPr>
              <a:t> of Lyme </a:t>
            </a:r>
            <a:r>
              <a:rPr lang="hu-HU" sz="800" dirty="0" err="1">
                <a:solidFill>
                  <a:schemeClr val="bg1"/>
                </a:solidFill>
              </a:rPr>
              <a:t>disease</a:t>
            </a:r>
            <a:r>
              <a:rPr lang="hu-HU" sz="800" dirty="0">
                <a:solidFill>
                  <a:schemeClr val="bg1"/>
                </a:solidFill>
              </a:rPr>
              <a:t> in Hungary. Időjárás-</a:t>
            </a:r>
            <a:r>
              <a:rPr lang="hu-HU" sz="800" dirty="0" err="1">
                <a:solidFill>
                  <a:schemeClr val="bg1"/>
                </a:solidFill>
              </a:rPr>
              <a:t>Quarterly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journal</a:t>
            </a:r>
            <a:r>
              <a:rPr lang="hu-HU" sz="800" dirty="0">
                <a:solidFill>
                  <a:schemeClr val="bg1"/>
                </a:solidFill>
              </a:rPr>
              <a:t> of </a:t>
            </a:r>
            <a:r>
              <a:rPr lang="hu-HU" sz="800" dirty="0" err="1">
                <a:solidFill>
                  <a:schemeClr val="bg1"/>
                </a:solidFill>
              </a:rPr>
              <a:t>the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Hungarian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Meteorological</a:t>
            </a:r>
            <a:r>
              <a:rPr lang="hu-HU" sz="800" dirty="0">
                <a:solidFill>
                  <a:schemeClr val="bg1"/>
                </a:solidFill>
              </a:rPr>
              <a:t> Service, 117, 175-186.</a:t>
            </a:r>
          </a:p>
        </p:txBody>
      </p:sp>
    </p:spTree>
    <p:extLst>
      <p:ext uri="{BB962C8B-B14F-4D97-AF65-F5344CB8AC3E}">
        <p14:creationId xmlns:p14="http://schemas.microsoft.com/office/powerpoint/2010/main" val="2579877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70FAC0-2BC7-48DA-AC8E-F511AE4D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420" y="164562"/>
            <a:ext cx="8331201" cy="639586"/>
          </a:xfrm>
        </p:spPr>
        <p:txBody>
          <a:bodyPr>
            <a:normAutofit fontScale="90000"/>
          </a:bodyPr>
          <a:lstStyle/>
          <a:p>
            <a:r>
              <a:rPr lang="hu-HU" dirty="0"/>
              <a:t>A kullancsok fajfüggő szezonalitása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484609-A227-497A-89A5-18247714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89" y="1456267"/>
            <a:ext cx="4380090" cy="4720696"/>
          </a:xfrm>
        </p:spPr>
        <p:txBody>
          <a:bodyPr>
            <a:normAutofit fontScale="92500"/>
          </a:bodyPr>
          <a:lstStyle/>
          <a:p>
            <a:r>
              <a:rPr lang="hu-HU" dirty="0"/>
              <a:t>A szezonalitás fajfüggő is</a:t>
            </a:r>
          </a:p>
          <a:p>
            <a:r>
              <a:rPr lang="hu-HU" dirty="0"/>
              <a:t>Összességében egy tavaszi és egy kisebb őszi csúcs figyelhető meg</a:t>
            </a:r>
          </a:p>
          <a:p>
            <a:r>
              <a:rPr lang="hu-HU" dirty="0"/>
              <a:t>A kullancsok ilyetén viselkedése valószínűleg a kedvezőtlenül alacsony nyári páratartalommal és a nagyfokú párolgással függhet össze a magas hőmérséklet és az erős sugárzás együttes következményeként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004FD64-7268-4848-A2AA-830D6F5368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29" y="1371266"/>
            <a:ext cx="6736876" cy="431833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E985F575-979E-4C80-826A-1375CBD09BA9}"/>
              </a:ext>
            </a:extLst>
          </p:cNvPr>
          <p:cNvSpPr/>
          <p:nvPr/>
        </p:nvSpPr>
        <p:spPr>
          <a:xfrm>
            <a:off x="587021" y="58845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Pak, D., Jacobs, S. B., &amp; Sakamoto, J. M. (2019). A 117-year retrospective analysis of Pennsylvania tick community dynamics. Parasites &amp; vectors, 12(1), 189.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02261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97392E-AFD2-44AE-AEA5-EEFB6E10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066"/>
            <a:ext cx="4654293" cy="120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4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Az </a:t>
            </a:r>
            <a:r>
              <a:rPr lang="hu-HU" sz="4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I. ricinus</a:t>
            </a:r>
            <a:r>
              <a:rPr lang="hu-HU" sz="4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3 fejlődési stádiuma</a:t>
            </a:r>
            <a:endParaRPr lang="en-US" sz="4000" i="1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192ED6-119D-4DCF-8FE8-109E649B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2088444"/>
            <a:ext cx="4371094" cy="4640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Lárva, nimfa és kifejlett fejlődési stádiumokat lehet megkülönböztetni a kullancsok esetében</a:t>
            </a:r>
          </a:p>
          <a:p>
            <a:r>
              <a:rPr lang="hu-HU" sz="2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 lárvák kisebb testű állatokon (rágcsálók, rovare</a:t>
            </a:r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vők, gyíkok) táplálkoznak</a:t>
            </a:r>
          </a:p>
          <a:p>
            <a:r>
              <a:rPr lang="hu-HU" sz="2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 nimfák </a:t>
            </a:r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ragadozókon is előfordulnak (pl. róka, kutya, macska) és igen nagy jelentőségűek vektorként humán szempontból is</a:t>
            </a:r>
          </a:p>
          <a:p>
            <a:r>
              <a:rPr lang="hu-HU" sz="2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 kifejlett </a:t>
            </a:r>
            <a:r>
              <a:rPr lang="hu-HU" sz="2000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egyedek</a:t>
            </a:r>
            <a:r>
              <a:rPr lang="hu-HU" sz="2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nagy testű emlősöket </a:t>
            </a:r>
            <a:r>
              <a:rPr lang="hu-HU" sz="2000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para</a:t>
            </a:r>
            <a:r>
              <a:rPr lang="hu-H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zitálnak</a:t>
            </a:r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(patások)</a:t>
            </a:r>
            <a:endParaRPr lang="en-US" sz="2000" kern="12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7D60D7A-03A4-481B-BB7A-E280221BA8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965" y="1221532"/>
            <a:ext cx="6089568" cy="44149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28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E6479A-DD2D-4099-B09E-AB6213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007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 dirty="0"/>
              <a:t>A fejlődési stádium függő szezonalitás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56536B-11E8-4A24-9530-2F6914C1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1" y="2111022"/>
            <a:ext cx="3872089" cy="4391377"/>
          </a:xfrm>
        </p:spPr>
        <p:txBody>
          <a:bodyPr>
            <a:normAutofit/>
          </a:bodyPr>
          <a:lstStyle/>
          <a:p>
            <a:r>
              <a:rPr lang="hu-HU" sz="2000" dirty="0"/>
              <a:t>A szezonalitás erősen függ a fejlődési stádiumtól</a:t>
            </a:r>
          </a:p>
          <a:p>
            <a:r>
              <a:rPr lang="hu-HU" sz="2000" dirty="0"/>
              <a:t>Az </a:t>
            </a:r>
            <a:r>
              <a:rPr lang="hu-HU" sz="2000" i="1" dirty="0"/>
              <a:t>I. ricinus </a:t>
            </a:r>
            <a:r>
              <a:rPr lang="hu-HU" sz="2000" dirty="0"/>
              <a:t>lárvák általában egy vagy két, de nem határozott maximumú aktivitási mintázattal jellemezhetők</a:t>
            </a:r>
          </a:p>
          <a:p>
            <a:r>
              <a:rPr lang="hu-HU" sz="2000" dirty="0"/>
              <a:t>A kifejlet </a:t>
            </a:r>
            <a:r>
              <a:rPr lang="hu-HU" sz="2000" i="1" dirty="0"/>
              <a:t>I. ricinus </a:t>
            </a:r>
            <a:r>
              <a:rPr lang="hu-HU" sz="2000" dirty="0" err="1"/>
              <a:t>egyedek</a:t>
            </a:r>
            <a:r>
              <a:rPr lang="hu-HU" sz="2000" dirty="0"/>
              <a:t> gyakran két aktivitási csúcsot mutatnak</a:t>
            </a:r>
          </a:p>
          <a:p>
            <a:r>
              <a:rPr lang="hu-HU" sz="2000" dirty="0"/>
              <a:t>Az </a:t>
            </a:r>
            <a:r>
              <a:rPr lang="hu-HU" sz="2000" i="1" dirty="0"/>
              <a:t>I. ricinus</a:t>
            </a:r>
            <a:r>
              <a:rPr lang="hu-HU" sz="2000" dirty="0"/>
              <a:t> nimfáknak határozott nyárközepi egymaximumos aktivitási csúcsa van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F09623-9D6C-43F4-A118-EB0FC760C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95" y="77741"/>
            <a:ext cx="4654295" cy="3490721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E866D7DD-1B46-4F05-94C0-572A1457713D}"/>
              </a:ext>
            </a:extLst>
          </p:cNvPr>
          <p:cNvSpPr/>
          <p:nvPr/>
        </p:nvSpPr>
        <p:spPr>
          <a:xfrm>
            <a:off x="6660446" y="3339165"/>
            <a:ext cx="3855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https://apps.health.vermont.gov/vttracking/TickTracker/2017Summary/index.html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ED7A2F0-4798-485A-A3CC-C3282ACCA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36" y="3685929"/>
            <a:ext cx="3952325" cy="296286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1CDAB0E-836F-48CB-BC68-139E644F1439}"/>
              </a:ext>
            </a:extLst>
          </p:cNvPr>
          <p:cNvSpPr/>
          <p:nvPr/>
        </p:nvSpPr>
        <p:spPr>
          <a:xfrm>
            <a:off x="7490264" y="6647571"/>
            <a:ext cx="23583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https://tickencounter.org/prevention/lyme_disease</a:t>
            </a:r>
          </a:p>
        </p:txBody>
      </p:sp>
    </p:spTree>
    <p:extLst>
      <p:ext uri="{BB962C8B-B14F-4D97-AF65-F5344CB8AC3E}">
        <p14:creationId xmlns:p14="http://schemas.microsoft.com/office/powerpoint/2010/main" val="33749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5E3F6F-7468-4B39-B775-D8982688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95111"/>
            <a:ext cx="4595071" cy="1128526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Az ember-kullancs találkozás szerepe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CBD387F-DA40-4D5C-99B6-5CA9ABB8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054578"/>
            <a:ext cx="4595071" cy="4301772"/>
          </a:xfrm>
        </p:spPr>
        <p:txBody>
          <a:bodyPr>
            <a:normAutofit/>
          </a:bodyPr>
          <a:lstStyle/>
          <a:p>
            <a:r>
              <a:rPr lang="hu-HU" sz="2000">
                <a:solidFill>
                  <a:schemeClr val="bg1"/>
                </a:solidFill>
              </a:rPr>
              <a:t>Hiába a fertőzött kullancs, ha nem jár arra ember</a:t>
            </a:r>
          </a:p>
          <a:p>
            <a:r>
              <a:rPr lang="hu-HU" sz="2000">
                <a:solidFill>
                  <a:schemeClr val="bg1"/>
                </a:solidFill>
              </a:rPr>
              <a:t>Gyakran hanyagolt tényező az emberi</a:t>
            </a:r>
          </a:p>
          <a:p>
            <a:r>
              <a:rPr lang="hu-HU" sz="2000">
                <a:solidFill>
                  <a:schemeClr val="bg1"/>
                </a:solidFill>
              </a:rPr>
              <a:t>A valóságban a szezonalitást és a betegség-előfordulási mintázatot is a kullancs x ember együttes aktivitás eredményezi</a:t>
            </a:r>
          </a:p>
          <a:p>
            <a:r>
              <a:rPr lang="hu-HU" sz="2000">
                <a:solidFill>
                  <a:schemeClr val="bg1"/>
                </a:solidFill>
              </a:rPr>
              <a:t>Az emberi aktivitás szerepe olyan fontos, hogy a Lyme borreliosis esetében például részben maszkírozza a nimfák alacsony nyár végi aktivitását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5678D20-6AD0-423A-A607-B2E41FA4C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048" y="395111"/>
            <a:ext cx="2783739" cy="24496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1624A94-CEF5-4704-AAD9-CAC5636DF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119" y="3796452"/>
            <a:ext cx="5197762" cy="255989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E6B0A3-5382-4059-A570-E542AC509A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05" y="112889"/>
            <a:ext cx="2879757" cy="3186113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60CE105-A8FB-48A2-86DB-4CA892A68229}"/>
              </a:ext>
            </a:extLst>
          </p:cNvPr>
          <p:cNvSpPr/>
          <p:nvPr/>
        </p:nvSpPr>
        <p:spPr>
          <a:xfrm>
            <a:off x="6141624" y="648367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 err="1">
                <a:solidFill>
                  <a:schemeClr val="bg1"/>
                </a:solidFill>
              </a:rPr>
              <a:t>Trájer</a:t>
            </a:r>
            <a:r>
              <a:rPr lang="hu-HU" sz="800" dirty="0">
                <a:solidFill>
                  <a:schemeClr val="bg1"/>
                </a:solidFill>
              </a:rPr>
              <a:t>, A., Bede-Fazekas, Á., </a:t>
            </a:r>
            <a:r>
              <a:rPr lang="hu-HU" sz="800" dirty="0" err="1">
                <a:solidFill>
                  <a:schemeClr val="bg1"/>
                </a:solidFill>
              </a:rPr>
              <a:t>Hufnagel</a:t>
            </a:r>
            <a:r>
              <a:rPr lang="hu-HU" sz="800" dirty="0">
                <a:solidFill>
                  <a:schemeClr val="bg1"/>
                </a:solidFill>
              </a:rPr>
              <a:t>, L., </a:t>
            </a:r>
            <a:r>
              <a:rPr lang="hu-HU" sz="800" dirty="0" err="1">
                <a:solidFill>
                  <a:schemeClr val="bg1"/>
                </a:solidFill>
              </a:rPr>
              <a:t>Bobvos</a:t>
            </a:r>
            <a:r>
              <a:rPr lang="hu-HU" sz="800" dirty="0">
                <a:solidFill>
                  <a:schemeClr val="bg1"/>
                </a:solidFill>
              </a:rPr>
              <a:t>, J., &amp; </a:t>
            </a:r>
            <a:r>
              <a:rPr lang="hu-HU" sz="800" dirty="0" err="1">
                <a:solidFill>
                  <a:schemeClr val="bg1"/>
                </a:solidFill>
              </a:rPr>
              <a:t>Páldy</a:t>
            </a:r>
            <a:r>
              <a:rPr lang="hu-HU" sz="800" dirty="0">
                <a:solidFill>
                  <a:schemeClr val="bg1"/>
                </a:solidFill>
              </a:rPr>
              <a:t>, A. (2014). The paradox of </a:t>
            </a:r>
            <a:r>
              <a:rPr lang="hu-HU" sz="800" dirty="0" err="1">
                <a:solidFill>
                  <a:schemeClr val="bg1"/>
                </a:solidFill>
              </a:rPr>
              <a:t>the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binomial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Ixodes</a:t>
            </a:r>
            <a:r>
              <a:rPr lang="hu-HU" sz="800" dirty="0">
                <a:solidFill>
                  <a:schemeClr val="bg1"/>
                </a:solidFill>
              </a:rPr>
              <a:t> ricinus </a:t>
            </a:r>
            <a:r>
              <a:rPr lang="hu-HU" sz="800" dirty="0" err="1">
                <a:solidFill>
                  <a:schemeClr val="bg1"/>
                </a:solidFill>
              </a:rPr>
              <a:t>activity</a:t>
            </a:r>
            <a:r>
              <a:rPr lang="hu-HU" sz="800" dirty="0">
                <a:solidFill>
                  <a:schemeClr val="bg1"/>
                </a:solidFill>
              </a:rPr>
              <a:t> and </a:t>
            </a:r>
            <a:r>
              <a:rPr lang="hu-HU" sz="800" dirty="0" err="1">
                <a:solidFill>
                  <a:schemeClr val="bg1"/>
                </a:solidFill>
              </a:rPr>
              <a:t>the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observed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unimodal</a:t>
            </a:r>
            <a:r>
              <a:rPr lang="hu-HU" sz="800" dirty="0">
                <a:solidFill>
                  <a:schemeClr val="bg1"/>
                </a:solidFill>
              </a:rPr>
              <a:t> Lyme </a:t>
            </a:r>
            <a:r>
              <a:rPr lang="hu-HU" sz="800" dirty="0" err="1">
                <a:solidFill>
                  <a:schemeClr val="bg1"/>
                </a:solidFill>
              </a:rPr>
              <a:t>borreliosis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season</a:t>
            </a:r>
            <a:r>
              <a:rPr lang="hu-HU" sz="800" dirty="0">
                <a:solidFill>
                  <a:schemeClr val="bg1"/>
                </a:solidFill>
              </a:rPr>
              <a:t> in Hungary. International </a:t>
            </a:r>
            <a:r>
              <a:rPr lang="hu-HU" sz="800" dirty="0" err="1">
                <a:solidFill>
                  <a:schemeClr val="bg1"/>
                </a:solidFill>
              </a:rPr>
              <a:t>journal</a:t>
            </a:r>
            <a:r>
              <a:rPr lang="hu-HU" sz="800" dirty="0">
                <a:solidFill>
                  <a:schemeClr val="bg1"/>
                </a:solidFill>
              </a:rPr>
              <a:t> of </a:t>
            </a:r>
            <a:r>
              <a:rPr lang="hu-HU" sz="800" dirty="0" err="1">
                <a:solidFill>
                  <a:schemeClr val="bg1"/>
                </a:solidFill>
              </a:rPr>
              <a:t>environmental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health</a:t>
            </a:r>
            <a:r>
              <a:rPr lang="hu-HU" sz="800" dirty="0">
                <a:solidFill>
                  <a:schemeClr val="bg1"/>
                </a:solidFill>
              </a:rPr>
              <a:t> </a:t>
            </a:r>
            <a:r>
              <a:rPr lang="hu-HU" sz="800" dirty="0" err="1">
                <a:solidFill>
                  <a:schemeClr val="bg1"/>
                </a:solidFill>
              </a:rPr>
              <a:t>research</a:t>
            </a:r>
            <a:r>
              <a:rPr lang="hu-HU" sz="800" dirty="0">
                <a:solidFill>
                  <a:schemeClr val="bg1"/>
                </a:solidFill>
              </a:rPr>
              <a:t>, 24(3), 226-245.</a:t>
            </a:r>
          </a:p>
        </p:txBody>
      </p:sp>
    </p:spTree>
    <p:extLst>
      <p:ext uri="{BB962C8B-B14F-4D97-AF65-F5344CB8AC3E}">
        <p14:creationId xmlns:p14="http://schemas.microsoft.com/office/powerpoint/2010/main" val="301798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39026-970A-4634-AA3F-3FB9C295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hu-HU" sz="3700"/>
              <a:t>Klasszikus és az újabb epidemiológiai szemlélet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32875E-9DCF-42D4-85AE-70E48D79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hu-HU" sz="1800" dirty="0"/>
              <a:t>A vektorok által terjesztett megbetegedéseknek a klasszikus epidemiológiai vizsgálati megközelítése 3 szereplőt feltételez: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/>
              <a:t>Fogékony (gazda) szervezet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/>
              <a:t>(a jellemzően ízeltlábú) vektor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/>
              <a:t>A kórokozó</a:t>
            </a:r>
          </a:p>
          <a:p>
            <a:r>
              <a:rPr lang="hu-HU" sz="1800" dirty="0"/>
              <a:t>Számos jel azonban arra utal, hogy több szereplős a vektorlánc.</a:t>
            </a:r>
          </a:p>
          <a:p>
            <a:r>
              <a:rPr lang="hu-HU" sz="1800" dirty="0"/>
              <a:t>A vektorban és esetleg az gazdában egyidejűleg jelenlévő más fertőző ágensek szerepe nem elhanyagolható.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637614C-CF94-4E65-9471-A3CF25678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0" b="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4AD9AD1-513A-485B-ABDD-F1374C3F24E2}"/>
              </a:ext>
            </a:extLst>
          </p:cNvPr>
          <p:cNvSpPr/>
          <p:nvPr/>
        </p:nvSpPr>
        <p:spPr>
          <a:xfrm>
            <a:off x="6096000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Barker, C. M., &amp; Reisen, W. K. (2019). Epidemiology of Vector-Borne Diseases. In Medical and Veterinary Entomology (pp. 33-49). Academic Press.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473586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055903-3FC0-472F-A134-89183F28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hu-HU" sz="4000" dirty="0"/>
              <a:t>Lyme </a:t>
            </a:r>
            <a:r>
              <a:rPr lang="hu-HU" sz="4000" dirty="0" err="1"/>
              <a:t>borreliosis</a:t>
            </a:r>
            <a:r>
              <a:rPr lang="hu-HU" sz="4000" dirty="0"/>
              <a:t>-tavaszkezdet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E2F000-C085-4EEB-A188-070B512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57413"/>
            <a:ext cx="4911827" cy="3993686"/>
          </a:xfrm>
        </p:spPr>
        <p:txBody>
          <a:bodyPr>
            <a:normAutofit/>
          </a:bodyPr>
          <a:lstStyle/>
          <a:p>
            <a:r>
              <a:rPr lang="hu-HU" sz="2400" dirty="0"/>
              <a:t>A késő tavaszi, koranyári időszak  rendkívül fontos szezon minden fejlődési stádium szempontjából</a:t>
            </a:r>
          </a:p>
          <a:p>
            <a:r>
              <a:rPr lang="hu-HU" sz="2400" dirty="0"/>
              <a:t>A tavaszi 10°C-os hőmérsékleti határ korábbra tolódása az éves esetszám emelkedését és a Lyme szezon korábbra kerülését vonja maga után</a:t>
            </a:r>
          </a:p>
          <a:p>
            <a:r>
              <a:rPr lang="hu-HU" sz="2400" dirty="0"/>
              <a:t>1998-2010 között ez a jelenség </a:t>
            </a:r>
            <a:r>
              <a:rPr lang="hu-HU" sz="2400" dirty="0" err="1"/>
              <a:t>trendszerűen</a:t>
            </a:r>
            <a:r>
              <a:rPr lang="hu-HU" sz="2400" dirty="0"/>
              <a:t> megfigyelhető volt Magyarországon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CEB7925-9719-498F-A96E-3357EC57B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732" y="547365"/>
            <a:ext cx="2555747" cy="173790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C8EB8F5-5D16-4218-B5F5-D7DBACE110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212" y="601954"/>
            <a:ext cx="2555747" cy="162928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1E63472-D7FB-4DD1-803D-0600B2F287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732" y="2877580"/>
            <a:ext cx="5433229" cy="327351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51CAE16-D26A-40DF-9ACE-CD9717F894D8}"/>
              </a:ext>
            </a:extLst>
          </p:cNvPr>
          <p:cNvSpPr/>
          <p:nvPr/>
        </p:nvSpPr>
        <p:spPr>
          <a:xfrm>
            <a:off x="6268212" y="631063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 err="1"/>
              <a:t>Trájer</a:t>
            </a:r>
            <a:r>
              <a:rPr lang="hu-HU" sz="800" dirty="0"/>
              <a:t>, A., </a:t>
            </a:r>
            <a:r>
              <a:rPr lang="hu-HU" sz="800" dirty="0" err="1"/>
              <a:t>Bobvos</a:t>
            </a:r>
            <a:r>
              <a:rPr lang="hu-HU" sz="800" dirty="0"/>
              <a:t>, J., </a:t>
            </a:r>
            <a:r>
              <a:rPr lang="hu-HU" sz="800" dirty="0" err="1"/>
              <a:t>Páldy</a:t>
            </a:r>
            <a:r>
              <a:rPr lang="hu-HU" sz="800" dirty="0"/>
              <a:t>, A., &amp; </a:t>
            </a:r>
            <a:r>
              <a:rPr lang="hu-HU" sz="800" dirty="0" err="1"/>
              <a:t>Krisztalovics</a:t>
            </a:r>
            <a:r>
              <a:rPr lang="hu-HU" sz="800" dirty="0"/>
              <a:t>, K. (2013). </a:t>
            </a:r>
            <a:r>
              <a:rPr lang="hu-HU" sz="800" dirty="0" err="1"/>
              <a:t>Association</a:t>
            </a:r>
            <a:r>
              <a:rPr lang="hu-HU" sz="800" dirty="0"/>
              <a:t> </a:t>
            </a:r>
            <a:r>
              <a:rPr lang="hu-HU" sz="800" dirty="0" err="1"/>
              <a:t>between</a:t>
            </a:r>
            <a:r>
              <a:rPr lang="hu-HU" sz="800" dirty="0"/>
              <a:t> </a:t>
            </a:r>
            <a:r>
              <a:rPr lang="hu-HU" sz="800" dirty="0" err="1"/>
              <a:t>incidence</a:t>
            </a:r>
            <a:r>
              <a:rPr lang="hu-HU" sz="800" dirty="0"/>
              <a:t> of Lyme </a:t>
            </a:r>
            <a:r>
              <a:rPr lang="hu-HU" sz="800" dirty="0" err="1"/>
              <a:t>disease</a:t>
            </a:r>
            <a:r>
              <a:rPr lang="hu-HU" sz="800" dirty="0"/>
              <a:t> and </a:t>
            </a:r>
            <a:r>
              <a:rPr lang="hu-HU" sz="800" dirty="0" err="1"/>
              <a:t>spring-early</a:t>
            </a:r>
            <a:r>
              <a:rPr lang="hu-HU" sz="800" dirty="0"/>
              <a:t> </a:t>
            </a:r>
            <a:r>
              <a:rPr lang="hu-HU" sz="800" dirty="0" err="1"/>
              <a:t>summer</a:t>
            </a:r>
            <a:r>
              <a:rPr lang="hu-HU" sz="800" dirty="0"/>
              <a:t> </a:t>
            </a:r>
            <a:r>
              <a:rPr lang="hu-HU" sz="800" dirty="0" err="1"/>
              <a:t>season</a:t>
            </a:r>
            <a:r>
              <a:rPr lang="hu-HU" sz="800" dirty="0"/>
              <a:t> </a:t>
            </a:r>
            <a:r>
              <a:rPr lang="hu-HU" sz="800" dirty="0" err="1"/>
              <a:t>temperature</a:t>
            </a:r>
            <a:r>
              <a:rPr lang="hu-HU" sz="800" dirty="0"/>
              <a:t> </a:t>
            </a:r>
            <a:r>
              <a:rPr lang="hu-HU" sz="800" dirty="0" err="1"/>
              <a:t>changes</a:t>
            </a:r>
            <a:r>
              <a:rPr lang="hu-HU" sz="800" dirty="0"/>
              <a:t> in Hungary-1998-2010. </a:t>
            </a:r>
            <a:r>
              <a:rPr lang="hu-HU" sz="800" dirty="0" err="1"/>
              <a:t>Annals</a:t>
            </a:r>
            <a:r>
              <a:rPr lang="hu-HU" sz="800" dirty="0"/>
              <a:t> of </a:t>
            </a:r>
            <a:r>
              <a:rPr lang="hu-HU" sz="800" dirty="0" err="1"/>
              <a:t>Agricultural</a:t>
            </a:r>
            <a:r>
              <a:rPr lang="hu-HU" sz="800" dirty="0"/>
              <a:t> and </a:t>
            </a:r>
            <a:r>
              <a:rPr lang="hu-HU" sz="800" dirty="0" err="1"/>
              <a:t>Environmental</a:t>
            </a:r>
            <a:r>
              <a:rPr lang="hu-HU" sz="800" dirty="0"/>
              <a:t> </a:t>
            </a:r>
            <a:r>
              <a:rPr lang="hu-HU" sz="800" dirty="0" err="1"/>
              <a:t>Medicine</a:t>
            </a:r>
            <a:r>
              <a:rPr lang="hu-HU" sz="800" dirty="0"/>
              <a:t>, 20(2).</a:t>
            </a:r>
          </a:p>
        </p:txBody>
      </p:sp>
    </p:spTree>
    <p:extLst>
      <p:ext uri="{BB962C8B-B14F-4D97-AF65-F5344CB8AC3E}">
        <p14:creationId xmlns:p14="http://schemas.microsoft.com/office/powerpoint/2010/main" val="2722655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6AF79-2258-41EA-9B41-CF62C60D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888" y="372533"/>
            <a:ext cx="4910667" cy="395111"/>
          </a:xfrm>
        </p:spPr>
        <p:txBody>
          <a:bodyPr>
            <a:normAutofit fontScale="90000"/>
          </a:bodyPr>
          <a:lstStyle/>
          <a:p>
            <a:r>
              <a:rPr lang="hu-HU" dirty="0"/>
              <a:t>Klímaváltozás, trendek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E0FE43-F2A8-41BF-9540-F17ADD83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021" y="1196622"/>
            <a:ext cx="6194779" cy="5571067"/>
          </a:xfrm>
        </p:spPr>
        <p:txBody>
          <a:bodyPr>
            <a:normAutofit/>
          </a:bodyPr>
          <a:lstStyle/>
          <a:p>
            <a:r>
              <a:rPr lang="hu-HU" dirty="0"/>
              <a:t>Világszerte észlelik a kullancspopulációk északi irányba és magasabb tengerszint feletti </a:t>
            </a:r>
            <a:r>
              <a:rPr lang="hu-HU" dirty="0" err="1"/>
              <a:t>elevációkba</a:t>
            </a:r>
            <a:r>
              <a:rPr lang="hu-HU" dirty="0"/>
              <a:t> történő mozgását</a:t>
            </a:r>
          </a:p>
          <a:p>
            <a:r>
              <a:rPr lang="hu-HU" dirty="0"/>
              <a:t>Számos területen emelkedik a kullancsbetegségek </a:t>
            </a:r>
            <a:r>
              <a:rPr lang="hu-HU" dirty="0" err="1"/>
              <a:t>incidenciája</a:t>
            </a:r>
            <a:r>
              <a:rPr lang="hu-HU" dirty="0"/>
              <a:t> is</a:t>
            </a:r>
          </a:p>
          <a:p>
            <a:r>
              <a:rPr lang="hu-HU" dirty="0"/>
              <a:t>Az ok az átlaghőmérséklet emelkedése, ami a következőket befolyásolja elsősorban:</a:t>
            </a:r>
          </a:p>
          <a:p>
            <a:r>
              <a:rPr lang="hu-HU" dirty="0"/>
              <a:t>Kullancsaktivitási és kórokozó-átadási szezon kiszélesedése</a:t>
            </a:r>
          </a:p>
          <a:p>
            <a:r>
              <a:rPr lang="hu-HU" dirty="0"/>
              <a:t>A kullancsok növekvő téli túlélési esélyei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C1E3E6B-355F-43FE-84D9-5D1A3DE0C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45" y="225955"/>
            <a:ext cx="2709560" cy="322731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DDE4DBD-DABB-4FCA-B018-1482B2FD28F7}"/>
              </a:ext>
            </a:extLst>
          </p:cNvPr>
          <p:cNvSpPr/>
          <p:nvPr/>
        </p:nvSpPr>
        <p:spPr>
          <a:xfrm>
            <a:off x="259644" y="3517515"/>
            <a:ext cx="3635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Pak, D., Jacobs, S. B., &amp; Sakamoto, J. M. (2019). A 117-year retrospective analysis of Pennsylvania tick community dynamics. Parasites &amp; vectors, 12(1), 189.</a:t>
            </a:r>
            <a:endParaRPr lang="hu-HU" sz="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C8C1513-DCA7-4E8F-BC43-BDB6625C3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44" y="3944584"/>
            <a:ext cx="3916015" cy="2687461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FADA6345-A02A-4F7E-AABC-07141D462C9C}"/>
              </a:ext>
            </a:extLst>
          </p:cNvPr>
          <p:cNvSpPr/>
          <p:nvPr/>
        </p:nvSpPr>
        <p:spPr>
          <a:xfrm>
            <a:off x="101599" y="655128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Gray, J. S., </a:t>
            </a:r>
            <a:r>
              <a:rPr lang="en-US" sz="800" dirty="0" err="1"/>
              <a:t>Dautel</a:t>
            </a:r>
            <a:r>
              <a:rPr lang="en-US" sz="800" dirty="0"/>
              <a:t>, H., Estrada-Peña, A., Kahl, O., &amp; Lindgren, E. (2009). Effects of climate change on ticks and tick-borne diseases in Europe. Interdisciplinary perspectives on infectious diseases, 2009.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94057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2FB4650-40B3-47EE-8AE4-B0BE119C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38" y="436833"/>
            <a:ext cx="6204984" cy="1344975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A klímaváltozás várható szezonális hatása a Lyme </a:t>
            </a:r>
            <a:r>
              <a:rPr lang="hu-HU" sz="4000" dirty="0" err="1"/>
              <a:t>borreliosisra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61A9B2-8C16-472B-B94A-3A335E5A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895216"/>
          </a:xfrm>
        </p:spPr>
        <p:txBody>
          <a:bodyPr>
            <a:normAutofit/>
          </a:bodyPr>
          <a:lstStyle/>
          <a:p>
            <a:r>
              <a:rPr lang="hu-HU" sz="2400" dirty="0"/>
              <a:t>A melegedő nyarak kiszélesítik a nyári diapauza időszakát</a:t>
            </a:r>
          </a:p>
          <a:p>
            <a:r>
              <a:rPr lang="hu-HU" sz="2400" dirty="0"/>
              <a:t>Korábban kezdődik a kullancsaktivitási szezon, de később is ér véget</a:t>
            </a:r>
          </a:p>
          <a:p>
            <a:r>
              <a:rPr lang="hu-HU" sz="2400" dirty="0"/>
              <a:t>Egy bizonyos ponton túl már nem egyértelmű a felmelegedés hatása a betegségszámra</a:t>
            </a:r>
          </a:p>
          <a:p>
            <a:r>
              <a:rPr lang="hu-HU" sz="2400" dirty="0"/>
              <a:t>Annyi biztosnak tűnik, hogy olyan szintű felmelegedés nem valószínű, ami miatt az </a:t>
            </a:r>
            <a:r>
              <a:rPr lang="hu-HU" sz="2400" i="1" dirty="0"/>
              <a:t>I. ricinus</a:t>
            </a:r>
            <a:r>
              <a:rPr lang="hu-HU" sz="2400" dirty="0"/>
              <a:t> eltűnne a jövőben a Kárpát-medencéből</a:t>
            </a:r>
          </a:p>
          <a:p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56363B0-F5DB-4DC2-9F44-A2DDF558F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14" y="680290"/>
            <a:ext cx="4362448" cy="22030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DC92557-A09B-40EA-8182-B9FE2D3C66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14" y="3436135"/>
            <a:ext cx="4362449" cy="231209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0FF9714C-9F1A-449B-9DE2-38D0355D8944}"/>
              </a:ext>
            </a:extLst>
          </p:cNvPr>
          <p:cNvSpPr/>
          <p:nvPr/>
        </p:nvSpPr>
        <p:spPr>
          <a:xfrm>
            <a:off x="7620095" y="6152703"/>
            <a:ext cx="446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Bede-Fazekas, Á., &amp; </a:t>
            </a:r>
            <a:r>
              <a:rPr lang="en-US" sz="800" dirty="0" err="1"/>
              <a:t>Trájer</a:t>
            </a:r>
            <a:r>
              <a:rPr lang="en-US" sz="800" dirty="0"/>
              <a:t>, A. J. (2019). A framework for predicting the effects of climate change on the annual distribution of Lyme borreliosis incidences. International Journal of Global Warming, 18(1), 81-102.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672012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652F6E-7CB4-48E8-8750-48C90525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03201"/>
            <a:ext cx="5127031" cy="1038578"/>
          </a:xfrm>
        </p:spPr>
        <p:txBody>
          <a:bodyPr>
            <a:normAutofit/>
          </a:bodyPr>
          <a:lstStyle/>
          <a:p>
            <a:r>
              <a:rPr lang="hu-HU" dirty="0" err="1"/>
              <a:t>Biomok</a:t>
            </a:r>
            <a:r>
              <a:rPr lang="hu-HU" dirty="0"/>
              <a:t> eltolódása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49D252-8B36-4A51-B9AE-83CEBEFB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69" y="1540933"/>
            <a:ext cx="5127031" cy="503484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csapadék kérdése fontosabb lehet, mint a hőmérsékleté</a:t>
            </a:r>
          </a:p>
          <a:p>
            <a:r>
              <a:rPr lang="hu-HU" dirty="0"/>
              <a:t>A </a:t>
            </a:r>
            <a:r>
              <a:rPr lang="hu-HU" dirty="0" err="1"/>
              <a:t>biomok</a:t>
            </a:r>
            <a:r>
              <a:rPr lang="hu-HU" dirty="0"/>
              <a:t> modellezésénél mind a csapadék, mind a hőmérsékleti értékek számítanak</a:t>
            </a:r>
          </a:p>
          <a:p>
            <a:r>
              <a:rPr lang="hu-HU" dirty="0"/>
              <a:t>A XXI. század végére várható </a:t>
            </a:r>
            <a:r>
              <a:rPr lang="hu-HU" dirty="0" err="1"/>
              <a:t>biom</a:t>
            </a:r>
            <a:r>
              <a:rPr lang="hu-HU" dirty="0"/>
              <a:t>-eloszlás Közép-Európában kevésbé tér el a jelenlegitől</a:t>
            </a:r>
          </a:p>
          <a:p>
            <a:r>
              <a:rPr lang="hu-HU" dirty="0"/>
              <a:t>Nagyobb változások Délnyugat-, Észak- és Kelet-Európában várhatók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A604F61-3B9B-4D9A-AAAC-BAB270758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592" y="424918"/>
            <a:ext cx="5840429" cy="5964593"/>
          </a:xfrm>
          <a:prstGeom prst="rect">
            <a:avLst/>
          </a:prstGeom>
          <a:effectLst/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A9998230-8F24-4EB2-9B1A-CE27EA998093}"/>
              </a:ext>
            </a:extLst>
          </p:cNvPr>
          <p:cNvSpPr/>
          <p:nvPr/>
        </p:nvSpPr>
        <p:spPr>
          <a:xfrm>
            <a:off x="6502401" y="6519446"/>
            <a:ext cx="4436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Notaro</a:t>
            </a:r>
            <a:r>
              <a:rPr lang="en-US" sz="800" dirty="0"/>
              <a:t>, M., </a:t>
            </a:r>
            <a:r>
              <a:rPr lang="en-US" sz="800" dirty="0" err="1"/>
              <a:t>Vavrus</a:t>
            </a:r>
            <a:r>
              <a:rPr lang="en-US" sz="800" dirty="0"/>
              <a:t>, S., &amp; Liu, Z. (2007). Global vegetation and climate change due to future increases in CO2 as projected by a fully coupled model with dynamic vegetation. Journal of Climate, 20(1), 70-90.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50419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B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170799-41F1-4CC5-851B-5AA6E8D4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43" y="103795"/>
            <a:ext cx="4208656" cy="8896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hu-HU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Erdők szerepe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53EF15-A642-46B2-9BBC-B43C46E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21" y="4346221"/>
            <a:ext cx="4204012" cy="1872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Egyértelmű összefüggés mutatkozik az erdőktől való távolság és a nimfák </a:t>
            </a:r>
            <a:r>
              <a:rPr lang="hu-HU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denzitása</a:t>
            </a:r>
            <a:r>
              <a:rPr lang="hu-H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között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FFFFFF"/>
                </a:solidFill>
              </a:rPr>
              <a:t>Az összefüggés exponenciális és csökkenő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CF8EB5B5-2F3F-45B1-B9D3-1AC45F89E7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780" y="0"/>
            <a:ext cx="5693300" cy="3458679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5979E552-96BE-40AD-B385-BE6253DE96A1}"/>
              </a:ext>
            </a:extLst>
          </p:cNvPr>
          <p:cNvSpPr/>
          <p:nvPr/>
        </p:nvSpPr>
        <p:spPr>
          <a:xfrm>
            <a:off x="5859780" y="653077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 err="1"/>
              <a:t>Horobik</a:t>
            </a:r>
            <a:r>
              <a:rPr lang="hu-HU" sz="800" dirty="0"/>
              <a:t>, V., </a:t>
            </a:r>
            <a:r>
              <a:rPr lang="hu-HU" sz="800" dirty="0" err="1"/>
              <a:t>Keesing</a:t>
            </a:r>
            <a:r>
              <a:rPr lang="hu-HU" sz="800" dirty="0"/>
              <a:t>, F., &amp; </a:t>
            </a:r>
            <a:r>
              <a:rPr lang="hu-HU" sz="800" dirty="0" err="1"/>
              <a:t>Ostfeld</a:t>
            </a:r>
            <a:r>
              <a:rPr lang="hu-HU" sz="800" dirty="0"/>
              <a:t>, R. S. (2006). </a:t>
            </a:r>
            <a:r>
              <a:rPr lang="hu-HU" sz="800" dirty="0" err="1"/>
              <a:t>Abundance</a:t>
            </a:r>
            <a:r>
              <a:rPr lang="hu-HU" sz="800" dirty="0"/>
              <a:t> and </a:t>
            </a:r>
            <a:r>
              <a:rPr lang="hu-HU" sz="800" dirty="0" err="1"/>
              <a:t>Borrelia</a:t>
            </a:r>
            <a:r>
              <a:rPr lang="hu-HU" sz="800" dirty="0"/>
              <a:t> </a:t>
            </a:r>
            <a:r>
              <a:rPr lang="hu-HU" sz="800" dirty="0" err="1"/>
              <a:t>burgdorferi-infection</a:t>
            </a:r>
            <a:r>
              <a:rPr lang="hu-HU" sz="800" dirty="0"/>
              <a:t> </a:t>
            </a:r>
            <a:r>
              <a:rPr lang="hu-HU" sz="800" dirty="0" err="1"/>
              <a:t>prevalence</a:t>
            </a:r>
            <a:r>
              <a:rPr lang="hu-HU" sz="800" dirty="0"/>
              <a:t> of </a:t>
            </a:r>
            <a:r>
              <a:rPr lang="hu-HU" sz="800" dirty="0" err="1"/>
              <a:t>nymphal</a:t>
            </a:r>
            <a:r>
              <a:rPr lang="hu-HU" sz="800" dirty="0"/>
              <a:t> </a:t>
            </a:r>
            <a:r>
              <a:rPr lang="hu-HU" sz="800" dirty="0" err="1"/>
              <a:t>Ixodes</a:t>
            </a:r>
            <a:r>
              <a:rPr lang="hu-HU" sz="800" dirty="0"/>
              <a:t> </a:t>
            </a:r>
            <a:r>
              <a:rPr lang="hu-HU" sz="800" dirty="0" err="1"/>
              <a:t>scapularis</a:t>
            </a:r>
            <a:r>
              <a:rPr lang="hu-HU" sz="800" dirty="0"/>
              <a:t> </a:t>
            </a:r>
            <a:r>
              <a:rPr lang="hu-HU" sz="800" dirty="0" err="1"/>
              <a:t>ticks</a:t>
            </a:r>
            <a:r>
              <a:rPr lang="hu-HU" sz="800" dirty="0"/>
              <a:t> </a:t>
            </a:r>
            <a:r>
              <a:rPr lang="hu-HU" sz="800" dirty="0" err="1"/>
              <a:t>along</a:t>
            </a:r>
            <a:r>
              <a:rPr lang="hu-HU" sz="800" dirty="0"/>
              <a:t> </a:t>
            </a:r>
            <a:r>
              <a:rPr lang="hu-HU" sz="800" dirty="0" err="1"/>
              <a:t>forest</a:t>
            </a:r>
            <a:r>
              <a:rPr lang="hu-HU" sz="800" dirty="0"/>
              <a:t>–</a:t>
            </a:r>
            <a:r>
              <a:rPr lang="hu-HU" sz="800" dirty="0" err="1"/>
              <a:t>field</a:t>
            </a:r>
            <a:r>
              <a:rPr lang="hu-HU" sz="800" dirty="0"/>
              <a:t> </a:t>
            </a:r>
            <a:r>
              <a:rPr lang="hu-HU" sz="800" dirty="0" err="1"/>
              <a:t>edges</a:t>
            </a:r>
            <a:r>
              <a:rPr lang="hu-HU" sz="800" dirty="0"/>
              <a:t>. </a:t>
            </a:r>
            <a:r>
              <a:rPr lang="hu-HU" sz="800" dirty="0" err="1"/>
              <a:t>EcoHealth</a:t>
            </a:r>
            <a:r>
              <a:rPr lang="hu-HU" sz="800" dirty="0"/>
              <a:t>, 3(4), 262-268.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1251228E-014A-47EC-AA9F-B37953E538D1}"/>
              </a:ext>
            </a:extLst>
          </p:cNvPr>
          <p:cNvSpPr txBox="1">
            <a:spLocks/>
          </p:cNvSpPr>
          <p:nvPr/>
        </p:nvSpPr>
        <p:spPr>
          <a:xfrm>
            <a:off x="650633" y="1580443"/>
            <a:ext cx="4204012" cy="2084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FFFFFF"/>
                </a:solidFill>
              </a:rPr>
              <a:t>Az emberi kullancscsípések eloszlásának gyakorisága területi eltéréseket mutat.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FFFFFF"/>
                </a:solidFill>
              </a:rPr>
              <a:t>Az eltérések oka az eltérő tájhasználati típusban gyökerezik.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FFFFFF"/>
                </a:solidFill>
              </a:rPr>
              <a:t>Az erdők után meglepő módon a kertek a kullancscsípések elszenvedésének fő terepei.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3C1D997-579E-4517-93AC-4D4E1B97B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81" y="3766989"/>
            <a:ext cx="4729430" cy="2763782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ACC292F-BFD7-463B-B28F-ABCCA3210A25}"/>
              </a:ext>
            </a:extLst>
          </p:cNvPr>
          <p:cNvSpPr/>
          <p:nvPr/>
        </p:nvSpPr>
        <p:spPr>
          <a:xfrm>
            <a:off x="5824465" y="345867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/>
              <a:t>Li, S., Juhász‐Horváth, L., </a:t>
            </a:r>
            <a:r>
              <a:rPr lang="hu-HU" sz="800" dirty="0" err="1"/>
              <a:t>Trájer</a:t>
            </a:r>
            <a:r>
              <a:rPr lang="hu-HU" sz="800" dirty="0"/>
              <a:t>, A., Pintér, L., </a:t>
            </a:r>
            <a:r>
              <a:rPr lang="hu-HU" sz="800" dirty="0" err="1"/>
              <a:t>Rounsevell</a:t>
            </a:r>
            <a:r>
              <a:rPr lang="hu-HU" sz="800" dirty="0"/>
              <a:t>, M. D. A., &amp; Harrison, P. A. (2018). </a:t>
            </a:r>
            <a:r>
              <a:rPr lang="hu-HU" sz="800" dirty="0" err="1"/>
              <a:t>Lifestyle</a:t>
            </a:r>
            <a:r>
              <a:rPr lang="hu-HU" sz="800" dirty="0"/>
              <a:t>, habitat and </a:t>
            </a:r>
            <a:r>
              <a:rPr lang="hu-HU" sz="800" dirty="0" err="1"/>
              <a:t>farmers</a:t>
            </a:r>
            <a:r>
              <a:rPr lang="hu-HU" sz="800" dirty="0"/>
              <a:t>' </a:t>
            </a:r>
            <a:r>
              <a:rPr lang="hu-HU" sz="800" dirty="0" err="1"/>
              <a:t>risk</a:t>
            </a:r>
            <a:r>
              <a:rPr lang="hu-HU" sz="800" dirty="0"/>
              <a:t> of </a:t>
            </a:r>
            <a:r>
              <a:rPr lang="hu-HU" sz="800" dirty="0" err="1"/>
              <a:t>exposure</a:t>
            </a:r>
            <a:r>
              <a:rPr lang="hu-HU" sz="800" dirty="0"/>
              <a:t> </a:t>
            </a:r>
            <a:r>
              <a:rPr lang="hu-HU" sz="800" dirty="0" err="1"/>
              <a:t>to</a:t>
            </a:r>
            <a:r>
              <a:rPr lang="hu-HU" sz="800" dirty="0"/>
              <a:t> </a:t>
            </a:r>
            <a:r>
              <a:rPr lang="hu-HU" sz="800" dirty="0" err="1"/>
              <a:t>tick</a:t>
            </a:r>
            <a:r>
              <a:rPr lang="hu-HU" sz="800" dirty="0"/>
              <a:t> bites in an </a:t>
            </a:r>
            <a:r>
              <a:rPr lang="hu-HU" sz="800" dirty="0" err="1"/>
              <a:t>endemic</a:t>
            </a:r>
            <a:r>
              <a:rPr lang="hu-HU" sz="800" dirty="0"/>
              <a:t> </a:t>
            </a:r>
            <a:r>
              <a:rPr lang="hu-HU" sz="800" dirty="0" err="1"/>
              <a:t>area</a:t>
            </a:r>
            <a:r>
              <a:rPr lang="hu-HU" sz="800" dirty="0"/>
              <a:t> of </a:t>
            </a:r>
            <a:r>
              <a:rPr lang="hu-HU" sz="800" dirty="0" err="1"/>
              <a:t>tick‐borne</a:t>
            </a:r>
            <a:r>
              <a:rPr lang="hu-HU" sz="800" dirty="0"/>
              <a:t> </a:t>
            </a:r>
            <a:r>
              <a:rPr lang="hu-HU" sz="800" dirty="0" err="1"/>
              <a:t>diseases</a:t>
            </a:r>
            <a:r>
              <a:rPr lang="hu-HU" sz="800" dirty="0"/>
              <a:t> in Hungary. Zoonoses and </a:t>
            </a:r>
            <a:r>
              <a:rPr lang="hu-HU" sz="800" dirty="0" err="1"/>
              <a:t>public</a:t>
            </a:r>
            <a:r>
              <a:rPr lang="hu-HU" sz="800" dirty="0"/>
              <a:t> </a:t>
            </a:r>
            <a:r>
              <a:rPr lang="hu-HU" sz="800" dirty="0" err="1"/>
              <a:t>health</a:t>
            </a:r>
            <a:r>
              <a:rPr lang="hu-HU" sz="800" dirty="0"/>
              <a:t>, 65(1), e248-e253.</a:t>
            </a:r>
          </a:p>
        </p:txBody>
      </p:sp>
    </p:spTree>
    <p:extLst>
      <p:ext uri="{BB962C8B-B14F-4D97-AF65-F5344CB8AC3E}">
        <p14:creationId xmlns:p14="http://schemas.microsoft.com/office/powerpoint/2010/main" val="2719573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130F44F-417A-42B8-AC92-24D6CC9FD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42F516-016E-446E-8352-27DE26F3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Erdők Magyarországon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8E07CF33-F0CB-47C9-B12A-AA5DD8FEB6D8}"/>
              </a:ext>
            </a:extLst>
          </p:cNvPr>
          <p:cNvSpPr/>
          <p:nvPr/>
        </p:nvSpPr>
        <p:spPr>
          <a:xfrm>
            <a:off x="-33867" y="6642546"/>
            <a:ext cx="31834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https://earthenginepartners.appspot.com/science-2013-global-forest</a:t>
            </a:r>
          </a:p>
        </p:txBody>
      </p:sp>
    </p:spTree>
    <p:extLst>
      <p:ext uri="{BB962C8B-B14F-4D97-AF65-F5344CB8AC3E}">
        <p14:creationId xmlns:p14="http://schemas.microsoft.com/office/powerpoint/2010/main" val="154321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CF61B7-D66F-4558-8F15-B6F5D3B4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28" y="146756"/>
            <a:ext cx="10515600" cy="1197062"/>
          </a:xfrm>
        </p:spPr>
        <p:txBody>
          <a:bodyPr>
            <a:normAutofit fontScale="90000"/>
          </a:bodyPr>
          <a:lstStyle/>
          <a:p>
            <a:r>
              <a:rPr lang="hu-HU" dirty="0"/>
              <a:t>A klímaváltozás várható hatása az erdőkre és az </a:t>
            </a:r>
            <a:r>
              <a:rPr lang="hu-HU" i="1" dirty="0" err="1"/>
              <a:t>Ixodes</a:t>
            </a:r>
            <a:r>
              <a:rPr lang="hu-HU" i="1" dirty="0"/>
              <a:t> ricinus</a:t>
            </a:r>
            <a:r>
              <a:rPr lang="hu-HU" dirty="0"/>
              <a:t>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3DC9F2-29BE-4A3D-AD09-1EF0C3C8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550" y="1825625"/>
            <a:ext cx="4667250" cy="4351338"/>
          </a:xfrm>
        </p:spPr>
        <p:txBody>
          <a:bodyPr>
            <a:normAutofit fontScale="92500"/>
          </a:bodyPr>
          <a:lstStyle/>
          <a:p>
            <a:r>
              <a:rPr lang="hu-HU" dirty="0"/>
              <a:t>A Lyme </a:t>
            </a:r>
            <a:r>
              <a:rPr lang="hu-HU" dirty="0" err="1"/>
              <a:t>borreliosis</a:t>
            </a:r>
            <a:r>
              <a:rPr lang="hu-HU" dirty="0"/>
              <a:t> elsősorban a mérsékelt övi lomboserdő klímához kötődik</a:t>
            </a:r>
          </a:p>
          <a:p>
            <a:r>
              <a:rPr lang="hu-HU" dirty="0"/>
              <a:t>A preferált biotóp a tölgyes és a gyertyános tölgyes erdők öve</a:t>
            </a:r>
          </a:p>
          <a:p>
            <a:r>
              <a:rPr lang="hu-HU" dirty="0"/>
              <a:t>A klímaváltozás hatására </a:t>
            </a:r>
            <a:r>
              <a:rPr lang="hu-HU" dirty="0" err="1"/>
              <a:t>sztyeppesedés</a:t>
            </a:r>
            <a:r>
              <a:rPr lang="hu-HU" dirty="0"/>
              <a:t> fog </a:t>
            </a:r>
            <a:r>
              <a:rPr lang="hu-HU" dirty="0" err="1"/>
              <a:t>végbemenni</a:t>
            </a:r>
            <a:r>
              <a:rPr lang="hu-HU" dirty="0"/>
              <a:t> a Kárpát-medencében, ami erősen csökkentheti az </a:t>
            </a:r>
            <a:r>
              <a:rPr lang="hu-HU" dirty="0" err="1"/>
              <a:t>Ixodes</a:t>
            </a:r>
            <a:r>
              <a:rPr lang="hu-HU" dirty="0"/>
              <a:t> ricinus életterét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64F04C-8722-4DE9-979E-64D8E2A2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2" y="1867694"/>
            <a:ext cx="6324600" cy="42672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846AB67-A016-4D07-A59B-BF1BFAC332D8}"/>
              </a:ext>
            </a:extLst>
          </p:cNvPr>
          <p:cNvSpPr/>
          <p:nvPr/>
        </p:nvSpPr>
        <p:spPr>
          <a:xfrm>
            <a:off x="167922" y="617696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/>
              <a:t>http://www.turistamagazin.hu/a-hazai-erdoket-is-atalakitja-a-klimavaltozas.html</a:t>
            </a:r>
          </a:p>
        </p:txBody>
      </p:sp>
    </p:spTree>
    <p:extLst>
      <p:ext uri="{BB962C8B-B14F-4D97-AF65-F5344CB8AC3E}">
        <p14:creationId xmlns:p14="http://schemas.microsoft.com/office/powerpoint/2010/main" val="3577775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kültéri, fű, aláírás, virág látható&#10;&#10;Automatikusan generált leírás">
            <a:extLst>
              <a:ext uri="{FF2B5EF4-FFF2-40B4-BE49-F238E27FC236}">
                <a16:creationId xmlns:a16="http://schemas.microsoft.com/office/drawing/2014/main" id="{20ED293D-D3D6-4AE4-97E1-02472993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741D436-BB09-488E-BF01-16B5D0C0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Köszönöm megtisztelő figyelmüket!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5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FB23EF-53C7-4291-9FA6-93CF2396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mikrobiomról</a:t>
            </a:r>
            <a:endParaRPr lang="hu-H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DB42FF-12D9-44E6-887B-454F5BB7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4107989"/>
          </a:xfrm>
        </p:spPr>
        <p:txBody>
          <a:bodyPr>
            <a:normAutofit fontScale="92500" lnSpcReduction="10000"/>
          </a:bodyPr>
          <a:lstStyle/>
          <a:p>
            <a:r>
              <a:rPr lang="hu-HU" sz="1900" dirty="0"/>
              <a:t>Az állatok olyan egysejtű közösségeknek (</a:t>
            </a:r>
            <a:r>
              <a:rPr lang="hu-HU" sz="1900" dirty="0" err="1"/>
              <a:t>mikrobiom</a:t>
            </a:r>
            <a:r>
              <a:rPr lang="hu-HU" sz="1900" dirty="0"/>
              <a:t>) adnak otthont, amik befolyásolhatják a gazda </a:t>
            </a:r>
            <a:r>
              <a:rPr lang="hu-HU" sz="1900" b="1" dirty="0"/>
              <a:t>egészségi állapotát</a:t>
            </a:r>
            <a:r>
              <a:rPr lang="hu-HU" sz="1900" dirty="0"/>
              <a:t>, a </a:t>
            </a:r>
            <a:r>
              <a:rPr lang="hu-HU" sz="1900" b="1" dirty="0" err="1"/>
              <a:t>fenotípusát</a:t>
            </a:r>
            <a:r>
              <a:rPr lang="hu-HU" sz="1900" dirty="0"/>
              <a:t> és a betegségekre való </a:t>
            </a:r>
            <a:r>
              <a:rPr lang="hu-HU" sz="1900" b="1" dirty="0"/>
              <a:t>fogékonyságát</a:t>
            </a:r>
            <a:r>
              <a:rPr lang="hu-HU" sz="1900" dirty="0"/>
              <a:t>.</a:t>
            </a:r>
          </a:p>
          <a:p>
            <a:r>
              <a:rPr lang="hu-HU" sz="1900" dirty="0"/>
              <a:t>Ezenkívül az emberi </a:t>
            </a:r>
            <a:r>
              <a:rPr lang="hu-HU" sz="1900" dirty="0" err="1"/>
              <a:t>patogének</a:t>
            </a:r>
            <a:r>
              <a:rPr lang="hu-HU" sz="1900" dirty="0"/>
              <a:t> ízeltlábúak </a:t>
            </a:r>
            <a:r>
              <a:rPr lang="hu-HU" sz="1900" dirty="0" err="1"/>
              <a:t>vektorainak</a:t>
            </a:r>
            <a:r>
              <a:rPr lang="hu-HU" sz="1900" dirty="0"/>
              <a:t> </a:t>
            </a:r>
            <a:r>
              <a:rPr lang="hu-HU" sz="1900" dirty="0" err="1"/>
              <a:t>mikrobiótái</a:t>
            </a:r>
            <a:r>
              <a:rPr lang="hu-HU" sz="1900" dirty="0"/>
              <a:t> befolyásolhatják a </a:t>
            </a:r>
            <a:r>
              <a:rPr lang="hu-HU" sz="1900" dirty="0" err="1"/>
              <a:t>zoonotikus</a:t>
            </a:r>
            <a:r>
              <a:rPr lang="hu-HU" sz="1900" dirty="0"/>
              <a:t> kórokozók </a:t>
            </a:r>
            <a:r>
              <a:rPr lang="hu-HU" sz="1900" b="1" dirty="0"/>
              <a:t>átvitel</a:t>
            </a:r>
            <a:r>
              <a:rPr lang="hu-HU" sz="1900" dirty="0"/>
              <a:t>ét is. </a:t>
            </a:r>
          </a:p>
          <a:p>
            <a:r>
              <a:rPr lang="hu-HU" sz="1900" dirty="0"/>
              <a:t>Ismert, hogy a </a:t>
            </a:r>
            <a:r>
              <a:rPr lang="hu-HU" sz="1900" dirty="0" err="1"/>
              <a:t>diverzebb</a:t>
            </a:r>
            <a:r>
              <a:rPr lang="hu-HU" sz="1900" dirty="0"/>
              <a:t> kullancs </a:t>
            </a:r>
            <a:r>
              <a:rPr lang="hu-HU" sz="1900" dirty="0" err="1"/>
              <a:t>mikrobiom</a:t>
            </a:r>
            <a:r>
              <a:rPr lang="hu-HU" sz="1900" dirty="0"/>
              <a:t> </a:t>
            </a:r>
            <a:r>
              <a:rPr lang="hu-HU" sz="1900" b="1" dirty="0"/>
              <a:t>negatív</a:t>
            </a:r>
            <a:r>
              <a:rPr lang="hu-HU" sz="1900" dirty="0"/>
              <a:t> hatással van a </a:t>
            </a:r>
            <a:r>
              <a:rPr lang="hu-HU" sz="1900" i="1" dirty="0" err="1"/>
              <a:t>Borrelia</a:t>
            </a:r>
            <a:r>
              <a:rPr lang="hu-HU" sz="1900" i="1" dirty="0"/>
              <a:t> </a:t>
            </a:r>
            <a:r>
              <a:rPr lang="hu-HU" sz="1900" i="1" dirty="0" err="1"/>
              <a:t>burgdorferi</a:t>
            </a:r>
            <a:r>
              <a:rPr lang="hu-HU" sz="1900" i="1" dirty="0"/>
              <a:t> </a:t>
            </a:r>
            <a:r>
              <a:rPr lang="hu-HU" sz="1900" dirty="0"/>
              <a:t>kolonizációs sikerére a vektorban (</a:t>
            </a:r>
            <a:r>
              <a:rPr lang="hu-HU" sz="1900" b="1" dirty="0" err="1"/>
              <a:t>kompetíció</a:t>
            </a:r>
            <a:r>
              <a:rPr lang="hu-HU" sz="1900" dirty="0"/>
              <a:t>).</a:t>
            </a:r>
          </a:p>
          <a:p>
            <a:r>
              <a:rPr lang="hu-HU" sz="1900" dirty="0"/>
              <a:t>Jelenleg még nem világos, hogy mely tényezők határozzák meg a kullancs </a:t>
            </a:r>
            <a:r>
              <a:rPr lang="hu-HU" sz="1900" dirty="0" err="1"/>
              <a:t>mikrobiom</a:t>
            </a:r>
            <a:r>
              <a:rPr lang="hu-HU" sz="1900" dirty="0"/>
              <a:t> természetes összetételét, diverzitását, és hogy ez a változás mennyiben befolyásolja-e a kórokozók terjedését, és így befolyásolja-e a betegség átadásának kockázatát az emberre. </a:t>
            </a:r>
          </a:p>
          <a:p>
            <a:endParaRPr lang="hu-HU" sz="1500" dirty="0"/>
          </a:p>
          <a:p>
            <a:endParaRPr lang="hu-HU" sz="1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FB8D29-F7E3-471A-8878-A6EB78EFE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4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56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0A0C46-4AA5-4131-BC98-8914CB4D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357271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ikrobiom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anatómiai lokalizációi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kullancs</a:t>
            </a:r>
            <a:r>
              <a:rPr lang="hu-HU" sz="4000" dirty="0" err="1">
                <a:solidFill>
                  <a:srgbClr val="FFFFFF"/>
                </a:solidFill>
              </a:rPr>
              <a:t>ban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E7657F-C1D9-4D8C-B492-36060202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hu-H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kullancs </a:t>
            </a:r>
            <a:r>
              <a:rPr lang="hu-HU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mikrobiom</a:t>
            </a:r>
            <a:r>
              <a:rPr lang="hu-H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kolonizációs helyei a következők anatómiai lokalizációk szerint:</a:t>
            </a:r>
          </a:p>
          <a:p>
            <a:pPr algn="just"/>
            <a:r>
              <a:rPr lang="hu-HU" sz="1800" dirty="0">
                <a:solidFill>
                  <a:srgbClr val="FFFFFF"/>
                </a:solidFill>
              </a:rPr>
              <a:t>Nyálmirigyek</a:t>
            </a:r>
          </a:p>
          <a:p>
            <a:pPr algn="just"/>
            <a:r>
              <a:rPr lang="hu-H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Középbél</a:t>
            </a:r>
          </a:p>
          <a:p>
            <a:pPr algn="just"/>
            <a:r>
              <a:rPr lang="hu-HU" sz="1800" dirty="0" err="1">
                <a:solidFill>
                  <a:srgbClr val="FFFFFF"/>
                </a:solidFill>
              </a:rPr>
              <a:t>Hemolimfa</a:t>
            </a:r>
            <a:endParaRPr lang="hu-HU" sz="1800" dirty="0">
              <a:solidFill>
                <a:srgbClr val="FFFFFF"/>
              </a:solidFill>
            </a:endParaRPr>
          </a:p>
          <a:p>
            <a:pPr algn="just"/>
            <a:r>
              <a:rPr lang="hu-HU" sz="1800" dirty="0">
                <a:solidFill>
                  <a:srgbClr val="FFFFFF"/>
                </a:solidFill>
              </a:rPr>
              <a:t>Ovárium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54D70E88-7965-4A2A-BFD4-555B9D56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18" y="492573"/>
            <a:ext cx="5557352" cy="588079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116A65A-CAEC-4A96-8ECD-7EDE7AFC2818}"/>
              </a:ext>
            </a:extLst>
          </p:cNvPr>
          <p:cNvSpPr/>
          <p:nvPr/>
        </p:nvSpPr>
        <p:spPr>
          <a:xfrm>
            <a:off x="5651918" y="63733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err="1"/>
              <a:t>Chmelař</a:t>
            </a:r>
            <a:r>
              <a:rPr lang="hu-HU" sz="1000" dirty="0"/>
              <a:t>, J., </a:t>
            </a:r>
            <a:r>
              <a:rPr lang="hu-HU" sz="1000" dirty="0" err="1"/>
              <a:t>Kotál</a:t>
            </a:r>
            <a:r>
              <a:rPr lang="hu-HU" sz="1000" dirty="0"/>
              <a:t>, J., Karim, S., </a:t>
            </a:r>
            <a:r>
              <a:rPr lang="hu-HU" sz="1000" dirty="0" err="1"/>
              <a:t>Kopacek</a:t>
            </a:r>
            <a:r>
              <a:rPr lang="hu-HU" sz="1000" dirty="0"/>
              <a:t>, P., </a:t>
            </a:r>
            <a:r>
              <a:rPr lang="hu-HU" sz="1000" dirty="0" err="1"/>
              <a:t>Francischetti</a:t>
            </a:r>
            <a:r>
              <a:rPr lang="hu-HU" sz="1000" dirty="0"/>
              <a:t>, I. M., </a:t>
            </a:r>
            <a:r>
              <a:rPr lang="hu-HU" sz="1000" dirty="0" err="1"/>
              <a:t>Pedra</a:t>
            </a:r>
            <a:r>
              <a:rPr lang="hu-HU" sz="1000" dirty="0"/>
              <a:t>, J. H., &amp; </a:t>
            </a:r>
            <a:r>
              <a:rPr lang="hu-HU" sz="1000" dirty="0" err="1"/>
              <a:t>Kotsyfakis</a:t>
            </a:r>
            <a:r>
              <a:rPr lang="hu-HU" sz="1000" dirty="0"/>
              <a:t>, M. (2016). </a:t>
            </a:r>
            <a:r>
              <a:rPr lang="hu-HU" sz="1000" dirty="0" err="1"/>
              <a:t>Sialomes</a:t>
            </a:r>
            <a:r>
              <a:rPr lang="hu-HU" sz="1000" dirty="0"/>
              <a:t> and </a:t>
            </a:r>
            <a:r>
              <a:rPr lang="hu-HU" sz="1000" dirty="0" err="1"/>
              <a:t>mialomes</a:t>
            </a:r>
            <a:r>
              <a:rPr lang="hu-HU" sz="1000" dirty="0"/>
              <a:t>: a </a:t>
            </a:r>
            <a:r>
              <a:rPr lang="hu-HU" sz="1000" dirty="0" err="1"/>
              <a:t>systems-biology</a:t>
            </a:r>
            <a:r>
              <a:rPr lang="hu-HU" sz="1000" dirty="0"/>
              <a:t> </a:t>
            </a:r>
            <a:r>
              <a:rPr lang="hu-HU" sz="1000" dirty="0" err="1"/>
              <a:t>view</a:t>
            </a:r>
            <a:r>
              <a:rPr lang="hu-HU" sz="1000" dirty="0"/>
              <a:t> of </a:t>
            </a:r>
            <a:r>
              <a:rPr lang="hu-HU" sz="1000" dirty="0" err="1"/>
              <a:t>tick</a:t>
            </a:r>
            <a:r>
              <a:rPr lang="hu-HU" sz="1000" dirty="0"/>
              <a:t> </a:t>
            </a:r>
            <a:r>
              <a:rPr lang="hu-HU" sz="1000" dirty="0" err="1"/>
              <a:t>tissues</a:t>
            </a:r>
            <a:r>
              <a:rPr lang="hu-HU" sz="1000" dirty="0"/>
              <a:t> and </a:t>
            </a:r>
            <a:r>
              <a:rPr lang="hu-HU" sz="1000" dirty="0" err="1"/>
              <a:t>tick</a:t>
            </a:r>
            <a:r>
              <a:rPr lang="hu-HU" sz="1000" dirty="0"/>
              <a:t>–</a:t>
            </a:r>
            <a:r>
              <a:rPr lang="hu-HU" sz="1000" dirty="0" err="1"/>
              <a:t>host</a:t>
            </a:r>
            <a:r>
              <a:rPr lang="hu-HU" sz="1000" dirty="0"/>
              <a:t> </a:t>
            </a:r>
            <a:r>
              <a:rPr lang="hu-HU" sz="1000" dirty="0" err="1"/>
              <a:t>interactions</a:t>
            </a:r>
            <a:r>
              <a:rPr lang="hu-HU" sz="1000" dirty="0"/>
              <a:t>. </a:t>
            </a:r>
            <a:r>
              <a:rPr lang="hu-HU" sz="1000" dirty="0" err="1"/>
              <a:t>Trends</a:t>
            </a:r>
            <a:r>
              <a:rPr lang="hu-HU" sz="1000" dirty="0"/>
              <a:t> in </a:t>
            </a:r>
            <a:r>
              <a:rPr lang="hu-HU" sz="1000" dirty="0" err="1"/>
              <a:t>parasitology</a:t>
            </a:r>
            <a:r>
              <a:rPr lang="hu-HU" sz="1000" dirty="0"/>
              <a:t>, 32(3), 242-254.</a:t>
            </a:r>
          </a:p>
        </p:txBody>
      </p:sp>
    </p:spTree>
    <p:extLst>
      <p:ext uri="{BB962C8B-B14F-4D97-AF65-F5344CB8AC3E}">
        <p14:creationId xmlns:p14="http://schemas.microsoft.com/office/powerpoint/2010/main" val="98213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81567A-FEF5-4D3E-B974-8037D003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356" y="365125"/>
            <a:ext cx="6220176" cy="1325563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mikrobiom</a:t>
            </a:r>
            <a:r>
              <a:rPr lang="hu-HU" dirty="0"/>
              <a:t> funkcionális csoportosítása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413DCD-4B46-46BB-A19B-428426E23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02" y="482334"/>
            <a:ext cx="4244319" cy="579429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C17C0A-9AD4-4C15-B045-23227FC0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067" y="2348089"/>
            <a:ext cx="3939822" cy="3828873"/>
          </a:xfrm>
        </p:spPr>
        <p:txBody>
          <a:bodyPr>
            <a:normAutofit/>
          </a:bodyPr>
          <a:lstStyle/>
          <a:p>
            <a:r>
              <a:rPr lang="hu-HU" sz="2000" dirty="0"/>
              <a:t>Bakteriális </a:t>
            </a:r>
            <a:r>
              <a:rPr lang="hu-HU" sz="2000" dirty="0" err="1"/>
              <a:t>patogének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(pl. </a:t>
            </a:r>
            <a:r>
              <a:rPr lang="hu-HU" sz="2000" i="1" dirty="0" err="1"/>
              <a:t>Borrelia</a:t>
            </a:r>
            <a:r>
              <a:rPr lang="hu-HU" sz="2000" i="1" dirty="0"/>
              <a:t> </a:t>
            </a:r>
            <a:r>
              <a:rPr lang="hu-HU" sz="2000" dirty="0"/>
              <a:t>fajok</a:t>
            </a:r>
            <a:r>
              <a:rPr lang="hu-HU" sz="2000" i="1" dirty="0"/>
              <a:t>)</a:t>
            </a:r>
          </a:p>
          <a:p>
            <a:r>
              <a:rPr lang="hu-HU" sz="2000" dirty="0" err="1"/>
              <a:t>Endoszinbionta</a:t>
            </a:r>
            <a:r>
              <a:rPr lang="hu-HU" sz="2000" dirty="0"/>
              <a:t> baktériumok</a:t>
            </a:r>
            <a:br>
              <a:rPr lang="hu-HU" sz="2000" dirty="0"/>
            </a:br>
            <a:r>
              <a:rPr lang="hu-HU" sz="2000" i="1" dirty="0"/>
              <a:t>(</a:t>
            </a:r>
            <a:r>
              <a:rPr lang="hu-HU" sz="2000" dirty="0"/>
              <a:t>pl. </a:t>
            </a:r>
            <a:r>
              <a:rPr lang="hu-HU" sz="2000" i="1" dirty="0" err="1"/>
              <a:t>Rickettsia</a:t>
            </a:r>
            <a:r>
              <a:rPr lang="hu-HU" sz="2000" i="1" dirty="0"/>
              <a:t> </a:t>
            </a:r>
            <a:r>
              <a:rPr lang="hu-HU" sz="2000" dirty="0"/>
              <a:t>fajok) </a:t>
            </a:r>
          </a:p>
          <a:p>
            <a:r>
              <a:rPr lang="hu-HU" sz="2000" dirty="0"/>
              <a:t>Környezeti, </a:t>
            </a:r>
            <a:r>
              <a:rPr lang="hu-HU" sz="2000" dirty="0" err="1"/>
              <a:t>kontamináns</a:t>
            </a:r>
            <a:r>
              <a:rPr lang="hu-HU" sz="2000" dirty="0"/>
              <a:t> és bőr-</a:t>
            </a:r>
            <a:r>
              <a:rPr lang="hu-HU" sz="2000" dirty="0" err="1"/>
              <a:t>asszoiciált</a:t>
            </a:r>
            <a:r>
              <a:rPr lang="hu-HU" sz="2000" dirty="0"/>
              <a:t> baktériumok</a:t>
            </a:r>
            <a:br>
              <a:rPr lang="hu-HU" sz="2000" dirty="0"/>
            </a:br>
            <a:r>
              <a:rPr lang="hu-HU" sz="2000" dirty="0"/>
              <a:t>(pl. </a:t>
            </a:r>
            <a:r>
              <a:rPr lang="hu-HU" sz="2000" i="1" dirty="0" err="1"/>
              <a:t>Bradyrhizobium</a:t>
            </a:r>
            <a:r>
              <a:rPr lang="hu-HU" sz="2000" dirty="0"/>
              <a:t> fajok).</a:t>
            </a:r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F62DD2F-0CBB-4ADA-B3F4-B18B4079D84F}"/>
              </a:ext>
            </a:extLst>
          </p:cNvPr>
          <p:cNvSpPr/>
          <p:nvPr/>
        </p:nvSpPr>
        <p:spPr>
          <a:xfrm>
            <a:off x="5045190" y="563155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err="1"/>
              <a:t>Vayssier-Taussat</a:t>
            </a:r>
            <a:r>
              <a:rPr lang="hu-HU" sz="1000" dirty="0"/>
              <a:t>, M., </a:t>
            </a:r>
            <a:r>
              <a:rPr lang="hu-HU" sz="1000" dirty="0" err="1"/>
              <a:t>Kazimirova</a:t>
            </a:r>
            <a:r>
              <a:rPr lang="hu-HU" sz="1000" dirty="0"/>
              <a:t>, M., </a:t>
            </a:r>
            <a:r>
              <a:rPr lang="hu-HU" sz="1000" dirty="0" err="1"/>
              <a:t>Hubalek</a:t>
            </a:r>
            <a:r>
              <a:rPr lang="hu-HU" sz="1000" dirty="0"/>
              <a:t>, Z., Hornok, S., Farkas, R., </a:t>
            </a:r>
            <a:r>
              <a:rPr lang="hu-HU" sz="1000" dirty="0" err="1"/>
              <a:t>Cosson</a:t>
            </a:r>
            <a:r>
              <a:rPr lang="hu-HU" sz="1000" dirty="0"/>
              <a:t>, J. F., ... &amp; </a:t>
            </a:r>
            <a:r>
              <a:rPr lang="hu-HU" sz="1000" dirty="0" err="1"/>
              <a:t>Plantard</a:t>
            </a:r>
            <a:r>
              <a:rPr lang="hu-HU" sz="1000" dirty="0"/>
              <a:t>, O. (2015). </a:t>
            </a:r>
            <a:r>
              <a:rPr lang="hu-HU" sz="1000" dirty="0" err="1"/>
              <a:t>Emerging</a:t>
            </a:r>
            <a:r>
              <a:rPr lang="hu-HU" sz="1000" dirty="0"/>
              <a:t> </a:t>
            </a:r>
            <a:r>
              <a:rPr lang="hu-HU" sz="1000" dirty="0" err="1"/>
              <a:t>horizons</a:t>
            </a:r>
            <a:r>
              <a:rPr lang="hu-HU" sz="1000" dirty="0"/>
              <a:t> </a:t>
            </a:r>
            <a:r>
              <a:rPr lang="hu-HU" sz="1000" dirty="0" err="1"/>
              <a:t>for</a:t>
            </a:r>
            <a:r>
              <a:rPr lang="hu-HU" sz="1000" dirty="0"/>
              <a:t> </a:t>
            </a:r>
            <a:r>
              <a:rPr lang="hu-HU" sz="1000" dirty="0" err="1"/>
              <a:t>tick-borne</a:t>
            </a:r>
            <a:r>
              <a:rPr lang="hu-HU" sz="1000" dirty="0"/>
              <a:t> </a:t>
            </a:r>
            <a:r>
              <a:rPr lang="hu-HU" sz="1000" dirty="0" err="1"/>
              <a:t>pathogens</a:t>
            </a:r>
            <a:r>
              <a:rPr lang="hu-HU" sz="1000" dirty="0"/>
              <a:t>: </a:t>
            </a:r>
            <a:r>
              <a:rPr lang="hu-HU" sz="1000" dirty="0" err="1"/>
              <a:t>from</a:t>
            </a:r>
            <a:r>
              <a:rPr lang="hu-HU" sz="1000" dirty="0"/>
              <a:t> </a:t>
            </a:r>
            <a:r>
              <a:rPr lang="hu-HU" sz="1000" dirty="0" err="1"/>
              <a:t>the</a:t>
            </a:r>
            <a:r>
              <a:rPr lang="hu-HU" sz="1000" dirty="0"/>
              <a:t> ‘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pathogen</a:t>
            </a:r>
            <a:r>
              <a:rPr lang="hu-HU" sz="1000" dirty="0"/>
              <a:t>–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disease’vision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the</a:t>
            </a:r>
            <a:r>
              <a:rPr lang="hu-HU" sz="1000" dirty="0"/>
              <a:t> </a:t>
            </a:r>
            <a:r>
              <a:rPr lang="hu-HU" sz="1000" dirty="0" err="1"/>
              <a:t>pathobiome</a:t>
            </a:r>
            <a:r>
              <a:rPr lang="hu-HU" sz="1000" dirty="0"/>
              <a:t> </a:t>
            </a:r>
            <a:r>
              <a:rPr lang="hu-HU" sz="1000" dirty="0" err="1"/>
              <a:t>paradigm</a:t>
            </a:r>
            <a:r>
              <a:rPr lang="hu-HU" sz="1000" dirty="0"/>
              <a:t>. </a:t>
            </a:r>
            <a:r>
              <a:rPr lang="hu-HU" sz="1000" dirty="0" err="1"/>
              <a:t>Future</a:t>
            </a:r>
            <a:r>
              <a:rPr lang="hu-HU" sz="1000" dirty="0"/>
              <a:t> </a:t>
            </a:r>
            <a:r>
              <a:rPr lang="hu-HU" sz="1000" dirty="0" err="1"/>
              <a:t>microbiology</a:t>
            </a:r>
            <a:r>
              <a:rPr lang="hu-HU" sz="1000" dirty="0"/>
              <a:t>, 10(12), 2033-2043.</a:t>
            </a:r>
          </a:p>
        </p:txBody>
      </p:sp>
    </p:spTree>
    <p:extLst>
      <p:ext uri="{BB962C8B-B14F-4D97-AF65-F5344CB8AC3E}">
        <p14:creationId xmlns:p14="http://schemas.microsoft.com/office/powerpoint/2010/main" val="193997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9A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61617D-8EF3-4FD3-ADBD-F6501D41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2600" dirty="0">
                <a:solidFill>
                  <a:srgbClr val="FFFFFF"/>
                </a:solidFill>
              </a:rPr>
              <a:t>A kullancs </a:t>
            </a:r>
            <a:r>
              <a:rPr lang="hu-HU" sz="2600" dirty="0" err="1">
                <a:solidFill>
                  <a:srgbClr val="FFFFFF"/>
                </a:solidFill>
              </a:rPr>
              <a:t>mikrobiom</a:t>
            </a:r>
            <a:r>
              <a:rPr lang="hu-HU" sz="2600" dirty="0">
                <a:solidFill>
                  <a:srgbClr val="FFFFFF"/>
                </a:solidFill>
              </a:rPr>
              <a:t> forrásai, </a:t>
            </a:r>
            <a:r>
              <a:rPr lang="hu-HU" sz="2600" dirty="0" err="1">
                <a:solidFill>
                  <a:srgbClr val="FFFFFF"/>
                </a:solidFill>
              </a:rPr>
              <a:t>szimbionták</a:t>
            </a:r>
            <a:endParaRPr lang="hu-HU" sz="2600" dirty="0">
              <a:solidFill>
                <a:srgbClr val="FFFFFF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B5E0D43-8C2B-4063-8CC2-2466C02C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27554"/>
            <a:ext cx="6647626" cy="3091146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CC3914-F962-47BB-8DBC-D7EFAE9F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356" y="3800474"/>
            <a:ext cx="8782755" cy="3057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800" b="1" dirty="0"/>
              <a:t>Sokszor </a:t>
            </a:r>
            <a:r>
              <a:rPr lang="hu-HU" sz="1800" b="1" dirty="0" err="1"/>
              <a:t>maternális</a:t>
            </a:r>
            <a:r>
              <a:rPr lang="hu-HU" sz="1800" b="1" dirty="0"/>
              <a:t> eredetű vagy szerzett </a:t>
            </a:r>
            <a:r>
              <a:rPr lang="hu-HU" sz="1800" b="1" dirty="0" err="1"/>
              <a:t>endoszimbionták</a:t>
            </a:r>
            <a:r>
              <a:rPr lang="hu-HU" sz="1800" b="1" dirty="0"/>
              <a:t>:</a:t>
            </a:r>
          </a:p>
          <a:p>
            <a:r>
              <a:rPr lang="hu-HU" sz="1800" b="1" dirty="0">
                <a:solidFill>
                  <a:srgbClr val="00B0F0"/>
                </a:solidFill>
              </a:rPr>
              <a:t>Obligát</a:t>
            </a:r>
            <a:r>
              <a:rPr lang="hu-HU" sz="1800" dirty="0"/>
              <a:t>, elsődleges, </a:t>
            </a:r>
            <a:r>
              <a:rPr lang="hu-HU" sz="1800" dirty="0" err="1"/>
              <a:t>mutualista</a:t>
            </a:r>
            <a:r>
              <a:rPr lang="hu-HU" sz="1800" dirty="0"/>
              <a:t> </a:t>
            </a:r>
            <a:r>
              <a:rPr lang="hu-HU" sz="1800" b="1" dirty="0" err="1">
                <a:solidFill>
                  <a:srgbClr val="00B0F0"/>
                </a:solidFill>
              </a:rPr>
              <a:t>szimbionták</a:t>
            </a:r>
            <a:r>
              <a:rPr lang="hu-HU" sz="1800" dirty="0"/>
              <a:t>, melyek szükségesek a kullancsok számára. Kelenek a gazda normális fejlődésének támogatásához, beleértve az olyan </a:t>
            </a:r>
            <a:r>
              <a:rPr lang="hu-HU" sz="1800" b="1" dirty="0"/>
              <a:t>bioszintetikus utak</a:t>
            </a:r>
            <a:r>
              <a:rPr lang="hu-HU" sz="1800" dirty="0"/>
              <a:t> igénybevételét, amire a gazda szervezete egyébként nem volna képes. </a:t>
            </a:r>
          </a:p>
          <a:p>
            <a:r>
              <a:rPr lang="hu-HU" sz="1800" dirty="0"/>
              <a:t>Nagyjából </a:t>
            </a:r>
            <a:r>
              <a:rPr lang="hu-HU" sz="1800" b="1" dirty="0"/>
              <a:t>10</a:t>
            </a:r>
            <a:r>
              <a:rPr lang="hu-HU" sz="1800" dirty="0"/>
              <a:t> </a:t>
            </a:r>
            <a:r>
              <a:rPr lang="hu-HU" sz="1800" dirty="0" err="1"/>
              <a:t>maternálisan</a:t>
            </a:r>
            <a:r>
              <a:rPr lang="hu-HU" sz="1800" dirty="0"/>
              <a:t> átöröklődő </a:t>
            </a:r>
            <a:r>
              <a:rPr lang="hu-HU" sz="1800" dirty="0" err="1"/>
              <a:t>mikrobióta</a:t>
            </a:r>
            <a:r>
              <a:rPr lang="hu-HU" sz="1800" dirty="0"/>
              <a:t> nemzetség ismert jelenleg.</a:t>
            </a:r>
          </a:p>
          <a:p>
            <a:r>
              <a:rPr lang="hu-HU" sz="1800" b="1" dirty="0">
                <a:solidFill>
                  <a:srgbClr val="00B0F0"/>
                </a:solidFill>
              </a:rPr>
              <a:t>Fakultatív</a:t>
            </a:r>
            <a:r>
              <a:rPr lang="hu-HU" sz="1800" dirty="0"/>
              <a:t>, szekunder </a:t>
            </a:r>
            <a:r>
              <a:rPr lang="hu-HU" sz="1800" b="1" dirty="0" err="1">
                <a:solidFill>
                  <a:srgbClr val="00B0F0"/>
                </a:solidFill>
              </a:rPr>
              <a:t>szimbionták</a:t>
            </a:r>
            <a:r>
              <a:rPr lang="hu-HU" sz="1800" dirty="0"/>
              <a:t>, melyek nem szükségesek a kullancsok számára, de lehetnek olykor hasznosak a </a:t>
            </a:r>
            <a:r>
              <a:rPr lang="hu-HU" sz="1800" dirty="0" err="1"/>
              <a:t>predátorok</a:t>
            </a:r>
            <a:r>
              <a:rPr lang="hu-HU" sz="1800" dirty="0"/>
              <a:t> vagy az előnytelen környezeti hatások csökkentésében. Mások a gazdák szaporodását manipulálják pl. </a:t>
            </a:r>
            <a:r>
              <a:rPr lang="hu-HU" sz="1800" b="1" dirty="0"/>
              <a:t>szűznemzés</a:t>
            </a:r>
            <a:r>
              <a:rPr lang="hu-HU" sz="1800" dirty="0"/>
              <a:t> vagy </a:t>
            </a:r>
            <a:r>
              <a:rPr lang="hu-HU" sz="1800" b="1" dirty="0" err="1"/>
              <a:t>feminizáció</a:t>
            </a:r>
            <a:r>
              <a:rPr lang="hu-HU" sz="1800" dirty="0"/>
              <a:t> generálása révén vagy a fertőzött és nem fertőzött </a:t>
            </a:r>
            <a:r>
              <a:rPr lang="hu-HU" sz="1800" dirty="0" err="1"/>
              <a:t>egyedek</a:t>
            </a:r>
            <a:r>
              <a:rPr lang="hu-HU" sz="1800" dirty="0"/>
              <a:t> közötti szaporodási képtelenség létrehozása révén (</a:t>
            </a:r>
            <a:r>
              <a:rPr lang="hu-HU" sz="1800" b="1" dirty="0" err="1"/>
              <a:t>citoplazmatikus</a:t>
            </a:r>
            <a:r>
              <a:rPr lang="hu-HU" sz="1800" b="1" dirty="0"/>
              <a:t> összeférhetetlenség</a:t>
            </a:r>
            <a:r>
              <a:rPr lang="hu-HU" sz="1800" dirty="0"/>
              <a:t>-indukció).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33260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45A3661-D3C0-4535-8C0F-D89A6640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/>
              <a:t>A kullancs biom anatómiai szeparációja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31C83A-BA80-4B93-A4EE-4BACB6FA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9" y="2506133"/>
            <a:ext cx="4188178" cy="4210756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/>
              <a:t>A kullancs </a:t>
            </a:r>
            <a:r>
              <a:rPr lang="hu-HU" sz="2000" dirty="0" err="1"/>
              <a:t>mikrobiom</a:t>
            </a:r>
            <a:r>
              <a:rPr lang="hu-HU" sz="2000" dirty="0"/>
              <a:t> tagjai nem azonos szerveket kolonizálnak.</a:t>
            </a:r>
          </a:p>
          <a:p>
            <a:r>
              <a:rPr lang="hu-HU" sz="2000" dirty="0"/>
              <a:t>Ez érvényes az egyes </a:t>
            </a:r>
            <a:r>
              <a:rPr lang="hu-HU" sz="2000" dirty="0" err="1"/>
              <a:t>patogénekre</a:t>
            </a:r>
            <a:r>
              <a:rPr lang="hu-HU" sz="2000" dirty="0"/>
              <a:t> is.</a:t>
            </a:r>
          </a:p>
          <a:p>
            <a:r>
              <a:rPr lang="hu-HU" sz="2000" dirty="0"/>
              <a:t>A kullancs </a:t>
            </a:r>
            <a:r>
              <a:rPr lang="hu-HU" sz="2000" dirty="0" err="1"/>
              <a:t>mikrobiom</a:t>
            </a:r>
            <a:r>
              <a:rPr lang="hu-HU" sz="2000" dirty="0"/>
              <a:t> túlnyomórészt </a:t>
            </a:r>
            <a:r>
              <a:rPr lang="hu-HU" sz="2000" b="1" dirty="0" err="1">
                <a:solidFill>
                  <a:srgbClr val="FFC000"/>
                </a:solidFill>
              </a:rPr>
              <a:t>Gram</a:t>
            </a:r>
            <a:r>
              <a:rPr lang="hu-HU" sz="2000" b="1" dirty="0">
                <a:solidFill>
                  <a:srgbClr val="FFC000"/>
                </a:solidFill>
              </a:rPr>
              <a:t>- </a:t>
            </a:r>
            <a:r>
              <a:rPr lang="hu-HU" sz="2000" b="1" dirty="0" err="1">
                <a:solidFill>
                  <a:srgbClr val="FFC000"/>
                </a:solidFill>
              </a:rPr>
              <a:t>proteobaktériumok</a:t>
            </a:r>
            <a:r>
              <a:rPr lang="hu-HU" sz="2000" dirty="0" err="1"/>
              <a:t>ból</a:t>
            </a:r>
            <a:r>
              <a:rPr lang="hu-HU" sz="2000" dirty="0"/>
              <a:t> áll.</a:t>
            </a:r>
          </a:p>
          <a:p>
            <a:r>
              <a:rPr lang="hu-HU" sz="2000" dirty="0"/>
              <a:t>Az </a:t>
            </a:r>
            <a:r>
              <a:rPr lang="hu-HU" sz="2000" dirty="0" err="1"/>
              <a:t>intracelluláris</a:t>
            </a:r>
            <a:r>
              <a:rPr lang="hu-HU" sz="2000" dirty="0"/>
              <a:t> </a:t>
            </a:r>
            <a:r>
              <a:rPr lang="hu-HU" sz="2000" dirty="0" err="1"/>
              <a:t>endoszimbionta</a:t>
            </a:r>
            <a:r>
              <a:rPr lang="hu-HU" sz="2000" dirty="0"/>
              <a:t> baktériumok módosítják a kullancsok </a:t>
            </a:r>
            <a:r>
              <a:rPr lang="hu-HU" sz="2000" b="1" dirty="0">
                <a:solidFill>
                  <a:srgbClr val="FFC000"/>
                </a:solidFill>
              </a:rPr>
              <a:t>reprodukció</a:t>
            </a:r>
            <a:r>
              <a:rPr lang="hu-HU" sz="2000" dirty="0"/>
              <a:t>s képességét és </a:t>
            </a:r>
            <a:r>
              <a:rPr lang="hu-HU" sz="2000" b="1" dirty="0">
                <a:solidFill>
                  <a:srgbClr val="FFC000"/>
                </a:solidFill>
              </a:rPr>
              <a:t>vektor kompetenciá</a:t>
            </a:r>
            <a:r>
              <a:rPr lang="hu-HU" sz="2000" dirty="0"/>
              <a:t>ját.</a:t>
            </a:r>
          </a:p>
          <a:p>
            <a:r>
              <a:rPr lang="hu-HU" sz="2000" dirty="0"/>
              <a:t>Az </a:t>
            </a:r>
            <a:r>
              <a:rPr lang="hu-HU" sz="2000" dirty="0" err="1"/>
              <a:t>intracelluláris</a:t>
            </a:r>
            <a:r>
              <a:rPr lang="hu-HU" sz="2000" dirty="0"/>
              <a:t> </a:t>
            </a:r>
            <a:r>
              <a:rPr lang="hu-HU" sz="2000" dirty="0" err="1"/>
              <a:t>endoszimbionta</a:t>
            </a:r>
            <a:r>
              <a:rPr lang="hu-HU" sz="2000" dirty="0"/>
              <a:t> baktériumok stabilizálják a </a:t>
            </a:r>
            <a:r>
              <a:rPr lang="hu-HU" sz="2000" dirty="0" err="1"/>
              <a:t>peritrofikus</a:t>
            </a:r>
            <a:r>
              <a:rPr lang="hu-HU" sz="2000" dirty="0"/>
              <a:t> mátrixot, és fenntartják a kullancsok belének </a:t>
            </a:r>
            <a:r>
              <a:rPr lang="hu-HU" sz="2000" b="1" dirty="0" err="1">
                <a:solidFill>
                  <a:srgbClr val="FFC000"/>
                </a:solidFill>
              </a:rPr>
              <a:t>epitéliális</a:t>
            </a:r>
            <a:r>
              <a:rPr lang="hu-HU" sz="2000" b="1" dirty="0">
                <a:solidFill>
                  <a:srgbClr val="FFC000"/>
                </a:solidFill>
              </a:rPr>
              <a:t> integritás</a:t>
            </a:r>
            <a:r>
              <a:rPr lang="hu-HU" sz="2000" dirty="0"/>
              <a:t>át.</a:t>
            </a:r>
          </a:p>
          <a:p>
            <a:r>
              <a:rPr lang="hu-HU" sz="2000" dirty="0"/>
              <a:t>A baktérium-</a:t>
            </a:r>
            <a:r>
              <a:rPr lang="hu-HU" sz="2000" dirty="0" err="1"/>
              <a:t>szimbionták</a:t>
            </a:r>
            <a:r>
              <a:rPr lang="hu-HU" sz="2000" dirty="0"/>
              <a:t> modulálják a bélhez asszociált immunrendszert (</a:t>
            </a:r>
            <a:r>
              <a:rPr lang="hu-HU" sz="2000" b="1" dirty="0">
                <a:solidFill>
                  <a:srgbClr val="FFC000"/>
                </a:solidFill>
              </a:rPr>
              <a:t>IIS</a:t>
            </a:r>
            <a:r>
              <a:rPr lang="hu-HU" sz="2000" dirty="0"/>
              <a:t>).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B2CE159-256D-4E63-8333-92833A6D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540685"/>
            <a:ext cx="6250769" cy="393089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8BA34C9-A159-43A5-8AC9-7C23B527DE26}"/>
              </a:ext>
            </a:extLst>
          </p:cNvPr>
          <p:cNvSpPr/>
          <p:nvPr/>
        </p:nvSpPr>
        <p:spPr>
          <a:xfrm>
            <a:off x="5297763" y="60957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Narasimhan, S., &amp; </a:t>
            </a:r>
            <a:r>
              <a:rPr lang="en-US" sz="1000" dirty="0" err="1">
                <a:solidFill>
                  <a:schemeClr val="bg1"/>
                </a:solidFill>
              </a:rPr>
              <a:t>Fikrig</a:t>
            </a:r>
            <a:r>
              <a:rPr lang="en-US" sz="1000" dirty="0">
                <a:solidFill>
                  <a:schemeClr val="bg1"/>
                </a:solidFill>
              </a:rPr>
              <a:t>, E. (2015). Tick microbiome: the force within. Trends in parasitology, 31(7), 315-323.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4DD0043-726A-413E-A4B0-C591BFA5D9C4}"/>
              </a:ext>
            </a:extLst>
          </p:cNvPr>
          <p:cNvSpPr txBox="1"/>
          <p:nvPr/>
        </p:nvSpPr>
        <p:spPr>
          <a:xfrm>
            <a:off x="5463822" y="4729677"/>
            <a:ext cx="4186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SG: nyálmirigy(</a:t>
            </a:r>
            <a:r>
              <a:rPr lang="hu-HU" dirty="0" err="1">
                <a:solidFill>
                  <a:schemeClr val="bg1"/>
                </a:solidFill>
              </a:rPr>
              <a:t>ek</a:t>
            </a:r>
            <a:r>
              <a:rPr lang="hu-HU" dirty="0">
                <a:solidFill>
                  <a:schemeClr val="bg1"/>
                </a:solidFill>
              </a:rPr>
              <a:t>); </a:t>
            </a:r>
            <a:r>
              <a:rPr lang="hu-HU" dirty="0" err="1">
                <a:solidFill>
                  <a:schemeClr val="bg1"/>
                </a:solidFill>
              </a:rPr>
              <a:t>salivary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gland</a:t>
            </a:r>
            <a:r>
              <a:rPr lang="hu-HU" dirty="0">
                <a:solidFill>
                  <a:schemeClr val="bg1"/>
                </a:solidFill>
              </a:rPr>
              <a:t>(s)</a:t>
            </a:r>
          </a:p>
          <a:p>
            <a:r>
              <a:rPr lang="hu-HU" dirty="0" err="1">
                <a:solidFill>
                  <a:schemeClr val="bg1"/>
                </a:solidFill>
              </a:rPr>
              <a:t>Ov</a:t>
            </a:r>
            <a:r>
              <a:rPr lang="hu-HU" dirty="0">
                <a:solidFill>
                  <a:schemeClr val="bg1"/>
                </a:solidFill>
              </a:rPr>
              <a:t>: petefészek; </a:t>
            </a:r>
            <a:r>
              <a:rPr lang="hu-HU" dirty="0" err="1">
                <a:solidFill>
                  <a:schemeClr val="bg1"/>
                </a:solidFill>
              </a:rPr>
              <a:t>ovary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MG: középbél; </a:t>
            </a:r>
            <a:r>
              <a:rPr lang="hu-HU" dirty="0" err="1">
                <a:solidFill>
                  <a:schemeClr val="bg1"/>
                </a:solidFill>
              </a:rPr>
              <a:t>midgut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MP: Malpighi edények; </a:t>
            </a:r>
            <a:r>
              <a:rPr lang="hu-HU" dirty="0" err="1">
                <a:solidFill>
                  <a:schemeClr val="bg1"/>
                </a:solidFill>
              </a:rPr>
              <a:t>malphigian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tubules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6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3C712B-4B94-4AE6-AA72-B22DDA8E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hu-HU" dirty="0"/>
              <a:t>Kullancs </a:t>
            </a:r>
            <a:r>
              <a:rPr lang="hu-HU" dirty="0" err="1"/>
              <a:t>mikrobiom</a:t>
            </a:r>
            <a:r>
              <a:rPr lang="hu-HU" dirty="0"/>
              <a:t> elemei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B1CF23-121D-4CEF-A1BE-5CC3591B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4" y="2799644"/>
            <a:ext cx="4176212" cy="3424175"/>
          </a:xfrm>
        </p:spPr>
        <p:txBody>
          <a:bodyPr>
            <a:noAutofit/>
          </a:bodyPr>
          <a:lstStyle/>
          <a:p>
            <a:r>
              <a:rPr lang="hu-HU" sz="2000" dirty="0"/>
              <a:t>A kullancsok kórokozói eltérő fejlődési utakon jöttek létre.</a:t>
            </a:r>
          </a:p>
          <a:p>
            <a:r>
              <a:rPr lang="hu-HU" sz="2000" dirty="0"/>
              <a:t>A nemzetségek a </a:t>
            </a:r>
            <a:r>
              <a:rPr lang="hu-HU" sz="2000" dirty="0" err="1"/>
              <a:t>Rickettsiacea</a:t>
            </a:r>
            <a:r>
              <a:rPr lang="hu-HU" sz="2000" dirty="0"/>
              <a:t> (</a:t>
            </a:r>
            <a:r>
              <a:rPr lang="hu-HU" sz="2000" dirty="0" err="1"/>
              <a:t>gen</a:t>
            </a:r>
            <a:r>
              <a:rPr lang="hu-HU" sz="2000" dirty="0"/>
              <a:t>.: </a:t>
            </a:r>
            <a:r>
              <a:rPr lang="hu-HU" sz="2000" i="1" dirty="0" err="1">
                <a:solidFill>
                  <a:srgbClr val="00B0F0"/>
                </a:solidFill>
              </a:rPr>
              <a:t>Rickettsia</a:t>
            </a:r>
            <a:r>
              <a:rPr lang="hu-HU" sz="2000" dirty="0"/>
              <a:t>), </a:t>
            </a:r>
            <a:r>
              <a:rPr lang="hu-HU" sz="2000" dirty="0" err="1"/>
              <a:t>Coxiellaceae</a:t>
            </a:r>
            <a:r>
              <a:rPr lang="hu-HU" sz="2000" dirty="0"/>
              <a:t> (</a:t>
            </a:r>
            <a:r>
              <a:rPr lang="hu-HU" sz="2000" dirty="0" err="1"/>
              <a:t>gen</a:t>
            </a:r>
            <a:r>
              <a:rPr lang="hu-HU" sz="2000" dirty="0"/>
              <a:t>.: </a:t>
            </a:r>
            <a:r>
              <a:rPr lang="hu-HU" sz="2000" i="1" dirty="0" err="1"/>
              <a:t>Coxiella</a:t>
            </a:r>
            <a:r>
              <a:rPr lang="hu-HU" sz="2000" dirty="0"/>
              <a:t>), </a:t>
            </a:r>
            <a:r>
              <a:rPr lang="hu-HU" sz="2000" dirty="0" err="1"/>
              <a:t>Francisellaceae</a:t>
            </a:r>
            <a:r>
              <a:rPr lang="hu-HU" sz="2000" dirty="0"/>
              <a:t> (</a:t>
            </a:r>
            <a:r>
              <a:rPr lang="hu-HU" sz="2000" dirty="0" err="1"/>
              <a:t>gen</a:t>
            </a:r>
            <a:r>
              <a:rPr lang="hu-HU" sz="2000" dirty="0"/>
              <a:t>.: </a:t>
            </a:r>
            <a:r>
              <a:rPr lang="hu-HU" sz="2000" i="1" dirty="0" err="1">
                <a:solidFill>
                  <a:srgbClr val="00B0F0"/>
                </a:solidFill>
              </a:rPr>
              <a:t>Francisella</a:t>
            </a:r>
            <a:r>
              <a:rPr lang="hu-HU" sz="2000" dirty="0"/>
              <a:t>), </a:t>
            </a:r>
            <a:r>
              <a:rPr lang="hu-HU" sz="2000" dirty="0" err="1"/>
              <a:t>Midichloriacea</a:t>
            </a:r>
            <a:r>
              <a:rPr lang="hu-HU" sz="2000" dirty="0"/>
              <a:t> (</a:t>
            </a:r>
            <a:r>
              <a:rPr lang="hu-HU" sz="2000" dirty="0" err="1"/>
              <a:t>gen</a:t>
            </a:r>
            <a:r>
              <a:rPr lang="hu-HU" sz="2000" dirty="0"/>
              <a:t>.: </a:t>
            </a:r>
            <a:r>
              <a:rPr lang="hu-HU" sz="2000" i="1" dirty="0" err="1">
                <a:solidFill>
                  <a:srgbClr val="00B0F0"/>
                </a:solidFill>
              </a:rPr>
              <a:t>Midichloria</a:t>
            </a:r>
            <a:r>
              <a:rPr lang="hu-HU" sz="2000" dirty="0"/>
              <a:t>) és </a:t>
            </a:r>
            <a:r>
              <a:rPr lang="hu-HU" sz="2000" dirty="0" err="1">
                <a:solidFill>
                  <a:srgbClr val="C00000"/>
                </a:solidFill>
              </a:rPr>
              <a:t>Enterobacteriaceae</a:t>
            </a:r>
            <a:r>
              <a:rPr lang="hu-HU" sz="2000" dirty="0"/>
              <a:t> (</a:t>
            </a:r>
            <a:r>
              <a:rPr lang="hu-HU" sz="2000" dirty="0" err="1"/>
              <a:t>gen</a:t>
            </a:r>
            <a:r>
              <a:rPr lang="hu-HU" sz="2000" dirty="0"/>
              <a:t>.: pl. </a:t>
            </a:r>
            <a:r>
              <a:rPr lang="hu-HU" sz="2000" i="1" dirty="0" err="1"/>
              <a:t>Arsenophonus</a:t>
            </a:r>
            <a:r>
              <a:rPr lang="hu-HU" sz="2000" dirty="0"/>
              <a:t>) családokból kerülnek ki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398AA16-6529-40C7-9AF7-03FF2AB1C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EABB00D-306B-4C68-9B14-694D43F2C0D0}"/>
              </a:ext>
            </a:extLst>
          </p:cNvPr>
          <p:cNvSpPr/>
          <p:nvPr/>
        </p:nvSpPr>
        <p:spPr>
          <a:xfrm>
            <a:off x="338666" y="6263910"/>
            <a:ext cx="4651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Bonnet, S. I., </a:t>
            </a:r>
            <a:r>
              <a:rPr lang="hu-HU" sz="1000" dirty="0" err="1"/>
              <a:t>Binetruy</a:t>
            </a:r>
            <a:r>
              <a:rPr lang="hu-HU" sz="1000" dirty="0"/>
              <a:t>, F., </a:t>
            </a:r>
            <a:r>
              <a:rPr lang="hu-HU" sz="1000" dirty="0" err="1"/>
              <a:t>Hernández-Jarguín</a:t>
            </a:r>
            <a:r>
              <a:rPr lang="hu-HU" sz="1000" dirty="0"/>
              <a:t>, A. M., &amp; </a:t>
            </a:r>
            <a:r>
              <a:rPr lang="hu-HU" sz="1000" dirty="0" err="1"/>
              <a:t>Duron</a:t>
            </a:r>
            <a:r>
              <a:rPr lang="hu-HU" sz="1000" dirty="0"/>
              <a:t>, O. (2017). The </a:t>
            </a:r>
            <a:r>
              <a:rPr lang="hu-HU" sz="1000" dirty="0" err="1"/>
              <a:t>tick</a:t>
            </a:r>
            <a:r>
              <a:rPr lang="hu-HU" sz="1000" dirty="0"/>
              <a:t> </a:t>
            </a:r>
            <a:r>
              <a:rPr lang="hu-HU" sz="1000" dirty="0" err="1"/>
              <a:t>microbiome</a:t>
            </a:r>
            <a:r>
              <a:rPr lang="hu-HU" sz="1000" dirty="0"/>
              <a:t>: </a:t>
            </a:r>
            <a:r>
              <a:rPr lang="hu-HU" sz="1000" dirty="0" err="1"/>
              <a:t>why</a:t>
            </a:r>
            <a:r>
              <a:rPr lang="hu-HU" sz="1000" dirty="0"/>
              <a:t> non-</a:t>
            </a:r>
            <a:r>
              <a:rPr lang="hu-HU" sz="1000" dirty="0" err="1"/>
              <a:t>pathogenic</a:t>
            </a:r>
            <a:r>
              <a:rPr lang="hu-HU" sz="1000" dirty="0"/>
              <a:t> </a:t>
            </a:r>
            <a:r>
              <a:rPr lang="hu-HU" sz="1000" dirty="0" err="1"/>
              <a:t>microorganisms</a:t>
            </a:r>
            <a:r>
              <a:rPr lang="hu-HU" sz="1000" dirty="0"/>
              <a:t> </a:t>
            </a:r>
            <a:r>
              <a:rPr lang="hu-HU" sz="1000" dirty="0" err="1"/>
              <a:t>matter</a:t>
            </a:r>
            <a:r>
              <a:rPr lang="hu-HU" sz="1000" dirty="0"/>
              <a:t> in </a:t>
            </a:r>
            <a:r>
              <a:rPr lang="hu-HU" sz="1000" dirty="0" err="1"/>
              <a:t>tick</a:t>
            </a:r>
            <a:r>
              <a:rPr lang="hu-HU" sz="1000" dirty="0"/>
              <a:t> </a:t>
            </a:r>
            <a:r>
              <a:rPr lang="hu-HU" sz="1000" dirty="0" err="1"/>
              <a:t>biology</a:t>
            </a:r>
            <a:r>
              <a:rPr lang="hu-HU" sz="1000" dirty="0"/>
              <a:t> and </a:t>
            </a:r>
            <a:r>
              <a:rPr lang="hu-HU" sz="1000" dirty="0" err="1"/>
              <a:t>pathogen</a:t>
            </a:r>
            <a:r>
              <a:rPr lang="hu-HU" sz="1000" dirty="0"/>
              <a:t> </a:t>
            </a:r>
            <a:r>
              <a:rPr lang="hu-HU" sz="1000" dirty="0" err="1"/>
              <a:t>transmission</a:t>
            </a:r>
            <a:r>
              <a:rPr lang="hu-HU" sz="1000" dirty="0"/>
              <a:t>. </a:t>
            </a:r>
            <a:r>
              <a:rPr lang="hu-HU" sz="1000" dirty="0" err="1"/>
              <a:t>Frontiers</a:t>
            </a:r>
            <a:r>
              <a:rPr lang="hu-HU" sz="1000" dirty="0"/>
              <a:t> in </a:t>
            </a:r>
            <a:r>
              <a:rPr lang="hu-HU" sz="1000" dirty="0" err="1"/>
              <a:t>Cellular</a:t>
            </a:r>
            <a:r>
              <a:rPr lang="hu-HU" sz="1000" dirty="0"/>
              <a:t> and </a:t>
            </a:r>
            <a:r>
              <a:rPr lang="hu-HU" sz="1000" dirty="0" err="1"/>
              <a:t>Infection</a:t>
            </a:r>
            <a:r>
              <a:rPr lang="hu-HU" sz="1000" dirty="0"/>
              <a:t> </a:t>
            </a:r>
            <a:r>
              <a:rPr lang="hu-HU" sz="1000" dirty="0" err="1"/>
              <a:t>Microbiology</a:t>
            </a:r>
            <a:r>
              <a:rPr lang="hu-HU" sz="1000" dirty="0"/>
              <a:t>, 7, 236.</a:t>
            </a:r>
          </a:p>
        </p:txBody>
      </p:sp>
    </p:spTree>
    <p:extLst>
      <p:ext uri="{BB962C8B-B14F-4D97-AF65-F5344CB8AC3E}">
        <p14:creationId xmlns:p14="http://schemas.microsoft.com/office/powerpoint/2010/main" val="260601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3604</Words>
  <Application>Microsoft Office PowerPoint</Application>
  <PresentationFormat>Szélesvásznú</PresentationFormat>
  <Paragraphs>214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Office-téma</vt:lpstr>
      <vt:lpstr>Makro- és mikrobiom a kullancs-kór kialakulása és kezelése szempontjából  </vt:lpstr>
      <vt:lpstr>„Makro- és mikrobiom”</vt:lpstr>
      <vt:lpstr>Klasszikus és az újabb epidemiológiai szemlélet</vt:lpstr>
      <vt:lpstr>A mikrobiomról</vt:lpstr>
      <vt:lpstr>A mikrobiom anatómiai lokalizációi a kullancsban</vt:lpstr>
      <vt:lpstr>A mikrobiom funkcionális csoportosítása</vt:lpstr>
      <vt:lpstr>A kullancs mikrobiom forrásai, szimbionták</vt:lpstr>
      <vt:lpstr>A kullancs biom anatómiai szeparációja</vt:lpstr>
      <vt:lpstr>Kullancs mikrobiom elemei</vt:lpstr>
      <vt:lpstr>Interspecifikus hasonlóságok és különbségek</vt:lpstr>
      <vt:lpstr>A kullancs mikrobiom hatása a kórokozó-átvitelre</vt:lpstr>
      <vt:lpstr>A kullancs immunválasza a Borrelia ellen</vt:lpstr>
      <vt:lpstr>Kullancs-gazda-kórokozó interakciók vérszíváskor</vt:lpstr>
      <vt:lpstr>A mikrobiom és a peritrofikus membrán</vt:lpstr>
      <vt:lpstr>Apoptózis-gátlás és bélepithel vastagodás</vt:lpstr>
      <vt:lpstr>Mikrobiom és a vér donor kapcsolata</vt:lpstr>
      <vt:lpstr>Mennyiségi összefüggések</vt:lpstr>
      <vt:lpstr>Kórokozók nemenként és fejlődési stádiumonként</vt:lpstr>
      <vt:lpstr>Gombák jelenléte a kullancs mikrobiomban</vt:lpstr>
      <vt:lpstr>Védekezés gombákkal</vt:lpstr>
      <vt:lpstr>Az emberi mikrobiom</vt:lpstr>
      <vt:lpstr>„Makrobiom”</vt:lpstr>
      <vt:lpstr>Előfordulás</vt:lpstr>
      <vt:lpstr>Kullancsbetegségek előfordulását meghatározó klimatikus tényezők</vt:lpstr>
      <vt:lpstr>Hőmérséklet</vt:lpstr>
      <vt:lpstr>A kullancsok fajfüggő szezonalitása</vt:lpstr>
      <vt:lpstr>Az I. ricinus 3 fejlődési stádiuma</vt:lpstr>
      <vt:lpstr>A fejlődési stádium függő szezonalitás</vt:lpstr>
      <vt:lpstr>Az ember-kullancs találkozás szerepe</vt:lpstr>
      <vt:lpstr>Lyme borreliosis-tavaszkezdet</vt:lpstr>
      <vt:lpstr>Klímaváltozás, trendek</vt:lpstr>
      <vt:lpstr>A klímaváltozás várható szezonális hatása a Lyme borreliosisra</vt:lpstr>
      <vt:lpstr>Biomok eltolódása</vt:lpstr>
      <vt:lpstr>Erdők szerepe</vt:lpstr>
      <vt:lpstr>Erdők Magyarországon</vt:lpstr>
      <vt:lpstr>A klímaváltozás várható hatása az erdőkre és az Ixodes ricinusra</vt:lpstr>
      <vt:lpstr>Köszönöm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Makro- és mikrobiom a kullancs-kór kialakulása és kezelése szempontjából</dc:title>
  <dc:creator>ATTILA</dc:creator>
  <cp:lastModifiedBy>Gergely Cséplő</cp:lastModifiedBy>
  <cp:revision>24</cp:revision>
  <dcterms:created xsi:type="dcterms:W3CDTF">2019-11-05T09:24:07Z</dcterms:created>
  <dcterms:modified xsi:type="dcterms:W3CDTF">2019-11-15T15:30:42Z</dcterms:modified>
</cp:coreProperties>
</file>